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59"/>
  </p:notesMasterIdLst>
  <p:sldIdLst>
    <p:sldId id="256" r:id="rId2"/>
    <p:sldId id="257" r:id="rId3"/>
    <p:sldId id="375" r:id="rId4"/>
    <p:sldId id="376"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30" r:id="rId32"/>
    <p:sldId id="431"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Lst>
  <p:sldSz cx="9144000" cy="5143500" type="screen16x9"/>
  <p:notesSz cx="7010400" cy="9296400"/>
  <p:embeddedFontLst>
    <p:embeddedFont>
      <p:font typeface="Gill Sans" panose="020B0604020202020204" charset="0"/>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06835F-70B1-4E4B-8F64-052282F96CA8}">
  <a:tblStyle styleId="{2C06835F-70B1-4E4B-8F64-052282F96CA8}"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3D78F7-3060-465B-BC6C-9000F70ABC6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0326" autoAdjust="0"/>
  </p:normalViewPr>
  <p:slideViewPr>
    <p:cSldViewPr snapToGrid="0">
      <p:cViewPr varScale="1">
        <p:scale>
          <a:sx n="109" d="100"/>
          <a:sy n="109" d="100"/>
        </p:scale>
        <p:origin x="662" y="8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779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6553" tIns="96553" rIns="96553" bIns="96553"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g37c58647fe_0_34: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 name="Google Shape;16;g37c58647fe_0_34: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0"/>
        <p:cNvGrpSpPr/>
        <p:nvPr/>
      </p:nvGrpSpPr>
      <p:grpSpPr>
        <a:xfrm>
          <a:off x="0" y="0"/>
          <a:ext cx="0" cy="0"/>
          <a:chOff x="0" y="0"/>
          <a:chExt cx="0" cy="0"/>
        </a:xfrm>
      </p:grpSpPr>
      <p:sp>
        <p:nvSpPr>
          <p:cNvPr id="2651" name="Google Shape;2651;g41d310bf1c_13_14: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2" name="Google Shape;2652;g41d310bf1c_13_14: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8"/>
        <p:cNvGrpSpPr/>
        <p:nvPr/>
      </p:nvGrpSpPr>
      <p:grpSpPr>
        <a:xfrm>
          <a:off x="0" y="0"/>
          <a:ext cx="0" cy="0"/>
          <a:chOff x="0" y="0"/>
          <a:chExt cx="0" cy="0"/>
        </a:xfrm>
      </p:grpSpPr>
      <p:sp>
        <p:nvSpPr>
          <p:cNvPr id="2659" name="Google Shape;2659;g41d310bf1c_13_23: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0" name="Google Shape;2660;g41d310bf1c_13_23: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3"/>
        <p:cNvGrpSpPr/>
        <p:nvPr/>
      </p:nvGrpSpPr>
      <p:grpSpPr>
        <a:xfrm>
          <a:off x="0" y="0"/>
          <a:ext cx="0" cy="0"/>
          <a:chOff x="0" y="0"/>
          <a:chExt cx="0" cy="0"/>
        </a:xfrm>
      </p:grpSpPr>
      <p:sp>
        <p:nvSpPr>
          <p:cNvPr id="2714" name="Google Shape;2714;g41d310bf1c_13_82: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5" name="Google Shape;2715;g41d310bf1c_13_82: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4"/>
        <p:cNvGrpSpPr/>
        <p:nvPr/>
      </p:nvGrpSpPr>
      <p:grpSpPr>
        <a:xfrm>
          <a:off x="0" y="0"/>
          <a:ext cx="0" cy="0"/>
          <a:chOff x="0" y="0"/>
          <a:chExt cx="0" cy="0"/>
        </a:xfrm>
      </p:grpSpPr>
      <p:sp>
        <p:nvSpPr>
          <p:cNvPr id="2755" name="Google Shape;2755;g3f4033280d_0_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6" name="Google Shape;2756;g3f4033280d_0_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3f4033280d_0_1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3f4033280d_0_1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3f4033280d_0_56: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3f4033280d_0_56: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3f4033280d_0_67: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3f4033280d_0_67: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6"/>
        <p:cNvGrpSpPr/>
        <p:nvPr/>
      </p:nvGrpSpPr>
      <p:grpSpPr>
        <a:xfrm>
          <a:off x="0" y="0"/>
          <a:ext cx="0" cy="0"/>
          <a:chOff x="0" y="0"/>
          <a:chExt cx="0" cy="0"/>
        </a:xfrm>
      </p:grpSpPr>
      <p:sp>
        <p:nvSpPr>
          <p:cNvPr id="2817" name="Google Shape;2817;g3f4033280d_0_168: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8" name="Google Shape;2818;g3f4033280d_0_168: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
        <p:cNvGrpSpPr/>
        <p:nvPr/>
      </p:nvGrpSpPr>
      <p:grpSpPr>
        <a:xfrm>
          <a:off x="0" y="0"/>
          <a:ext cx="0" cy="0"/>
          <a:chOff x="0" y="0"/>
          <a:chExt cx="0" cy="0"/>
        </a:xfrm>
      </p:grpSpPr>
      <p:sp>
        <p:nvSpPr>
          <p:cNvPr id="2826" name="Google Shape;2826;g3f4033280d_0_79: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7" name="Google Shape;2827;g3f4033280d_0_79: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7"/>
        <p:cNvGrpSpPr/>
        <p:nvPr/>
      </p:nvGrpSpPr>
      <p:grpSpPr>
        <a:xfrm>
          <a:off x="0" y="0"/>
          <a:ext cx="0" cy="0"/>
          <a:chOff x="0" y="0"/>
          <a:chExt cx="0" cy="0"/>
        </a:xfrm>
      </p:grpSpPr>
      <p:sp>
        <p:nvSpPr>
          <p:cNvPr id="2858" name="Google Shape;2858;g3f4033280d_0_9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9" name="Google Shape;2859;g3f4033280d_0_9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3b158d3677_0_1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3b158d3677_0_1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3f4033280d_0_152: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6" name="Google Shape;2896;g3f4033280d_0_152: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4"/>
        <p:cNvGrpSpPr/>
        <p:nvPr/>
      </p:nvGrpSpPr>
      <p:grpSpPr>
        <a:xfrm>
          <a:off x="0" y="0"/>
          <a:ext cx="0" cy="0"/>
          <a:chOff x="0" y="0"/>
          <a:chExt cx="0" cy="0"/>
        </a:xfrm>
      </p:grpSpPr>
      <p:sp>
        <p:nvSpPr>
          <p:cNvPr id="2905" name="Google Shape;2905;g3f4033280d_0_20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6" name="Google Shape;2906;g3f4033280d_0_20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5"/>
        <p:cNvGrpSpPr/>
        <p:nvPr/>
      </p:nvGrpSpPr>
      <p:grpSpPr>
        <a:xfrm>
          <a:off x="0" y="0"/>
          <a:ext cx="0" cy="0"/>
          <a:chOff x="0" y="0"/>
          <a:chExt cx="0" cy="0"/>
        </a:xfrm>
      </p:grpSpPr>
      <p:sp>
        <p:nvSpPr>
          <p:cNvPr id="2916" name="Google Shape;2916;g3f4033280d_0_212: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7" name="Google Shape;2917;g3f4033280d_0_212: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7"/>
        <p:cNvGrpSpPr/>
        <p:nvPr/>
      </p:nvGrpSpPr>
      <p:grpSpPr>
        <a:xfrm>
          <a:off x="0" y="0"/>
          <a:ext cx="0" cy="0"/>
          <a:chOff x="0" y="0"/>
          <a:chExt cx="0" cy="0"/>
        </a:xfrm>
      </p:grpSpPr>
      <p:sp>
        <p:nvSpPr>
          <p:cNvPr id="2928" name="Google Shape;2928;g3f4033280d_0_225: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9" name="Google Shape;2929;g3f4033280d_0_225: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8"/>
        <p:cNvGrpSpPr/>
        <p:nvPr/>
      </p:nvGrpSpPr>
      <p:grpSpPr>
        <a:xfrm>
          <a:off x="0" y="0"/>
          <a:ext cx="0" cy="0"/>
          <a:chOff x="0" y="0"/>
          <a:chExt cx="0" cy="0"/>
        </a:xfrm>
      </p:grpSpPr>
      <p:sp>
        <p:nvSpPr>
          <p:cNvPr id="2939" name="Google Shape;2939;g3f4033280d_0_187: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0" name="Google Shape;2940;g3f4033280d_0_187: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2"/>
        <p:cNvGrpSpPr/>
        <p:nvPr/>
      </p:nvGrpSpPr>
      <p:grpSpPr>
        <a:xfrm>
          <a:off x="0" y="0"/>
          <a:ext cx="0" cy="0"/>
          <a:chOff x="0" y="0"/>
          <a:chExt cx="0" cy="0"/>
        </a:xfrm>
      </p:grpSpPr>
      <p:sp>
        <p:nvSpPr>
          <p:cNvPr id="2953" name="Google Shape;2953;g3f4033280d_0_25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4" name="Google Shape;2954;g3f4033280d_0_25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2"/>
        <p:cNvGrpSpPr/>
        <p:nvPr/>
      </p:nvGrpSpPr>
      <p:grpSpPr>
        <a:xfrm>
          <a:off x="0" y="0"/>
          <a:ext cx="0" cy="0"/>
          <a:chOff x="0" y="0"/>
          <a:chExt cx="0" cy="0"/>
        </a:xfrm>
      </p:grpSpPr>
      <p:sp>
        <p:nvSpPr>
          <p:cNvPr id="2963" name="Google Shape;2963;g3f4033280d_0_242: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4" name="Google Shape;2964;g3f4033280d_0_242: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r>
              <a:rPr lang="en-HK" dirty="0"/>
              <a:t>There is no way for the black bishop (a7) to escape, because move to b6 to be killed by pawn at c7, move to b8 then c7 to be killed by king at d7.</a:t>
            </a:r>
          </a:p>
          <a:p>
            <a:pPr marL="0" indent="0">
              <a:buNone/>
            </a:pPr>
            <a:r>
              <a:rPr lang="en-HK" dirty="0"/>
              <a:t>If black pawn at e5 move to e6, forcing king at d7 move to e6, then black bishop can escape.</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5"/>
        <p:cNvGrpSpPr/>
        <p:nvPr/>
      </p:nvGrpSpPr>
      <p:grpSpPr>
        <a:xfrm>
          <a:off x="0" y="0"/>
          <a:ext cx="0" cy="0"/>
          <a:chOff x="0" y="0"/>
          <a:chExt cx="0" cy="0"/>
        </a:xfrm>
      </p:grpSpPr>
      <p:sp>
        <p:nvSpPr>
          <p:cNvPr id="2976" name="Google Shape;2976;g3f4033280d_0_272: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7" name="Google Shape;2977;g3f4033280d_0_272: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6"/>
        <p:cNvGrpSpPr/>
        <p:nvPr/>
      </p:nvGrpSpPr>
      <p:grpSpPr>
        <a:xfrm>
          <a:off x="0" y="0"/>
          <a:ext cx="0" cy="0"/>
          <a:chOff x="0" y="0"/>
          <a:chExt cx="0" cy="0"/>
        </a:xfrm>
      </p:grpSpPr>
      <p:sp>
        <p:nvSpPr>
          <p:cNvPr id="2987" name="Google Shape;2987;g3f4033280d_0_282: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8" name="Google Shape;2988;g3f4033280d_0_282: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7"/>
        <p:cNvGrpSpPr/>
        <p:nvPr/>
      </p:nvGrpSpPr>
      <p:grpSpPr>
        <a:xfrm>
          <a:off x="0" y="0"/>
          <a:ext cx="0" cy="0"/>
          <a:chOff x="0" y="0"/>
          <a:chExt cx="0" cy="0"/>
        </a:xfrm>
      </p:grpSpPr>
      <p:sp>
        <p:nvSpPr>
          <p:cNvPr id="3028" name="Google Shape;3028;g3f4033280d_0_34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9" name="Google Shape;3029;g3f4033280d_0_34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p:cNvGrpSpPr/>
        <p:nvPr/>
      </p:nvGrpSpPr>
      <p:grpSpPr>
        <a:xfrm>
          <a:off x="0" y="0"/>
          <a:ext cx="0" cy="0"/>
          <a:chOff x="0" y="0"/>
          <a:chExt cx="0" cy="0"/>
        </a:xfrm>
      </p:grpSpPr>
      <p:sp>
        <p:nvSpPr>
          <p:cNvPr id="2551" name="Google Shape;2551;g40d9ec588a_35_176: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40d9ec588a_35_176: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3f4033280d_0_351: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3f4033280d_0_351: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a:p>
        </p:txBody>
      </p:sp>
    </p:spTree>
    <p:extLst>
      <p:ext uri="{BB962C8B-B14F-4D97-AF65-F5344CB8AC3E}">
        <p14:creationId xmlns:p14="http://schemas.microsoft.com/office/powerpoint/2010/main" val="2001027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a:p>
        </p:txBody>
      </p:sp>
    </p:spTree>
    <p:extLst>
      <p:ext uri="{BB962C8B-B14F-4D97-AF65-F5344CB8AC3E}">
        <p14:creationId xmlns:p14="http://schemas.microsoft.com/office/powerpoint/2010/main" val="1700483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4"/>
        <p:cNvGrpSpPr/>
        <p:nvPr/>
      </p:nvGrpSpPr>
      <p:grpSpPr>
        <a:xfrm>
          <a:off x="0" y="0"/>
          <a:ext cx="0" cy="0"/>
          <a:chOff x="0" y="0"/>
          <a:chExt cx="0" cy="0"/>
        </a:xfrm>
      </p:grpSpPr>
      <p:sp>
        <p:nvSpPr>
          <p:cNvPr id="3075" name="Google Shape;3075;g3f4033280d_0_414: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6" name="Google Shape;3076;g3f4033280d_0_414: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5"/>
        <p:cNvGrpSpPr/>
        <p:nvPr/>
      </p:nvGrpSpPr>
      <p:grpSpPr>
        <a:xfrm>
          <a:off x="0" y="0"/>
          <a:ext cx="0" cy="0"/>
          <a:chOff x="0" y="0"/>
          <a:chExt cx="0" cy="0"/>
        </a:xfrm>
      </p:grpSpPr>
      <p:sp>
        <p:nvSpPr>
          <p:cNvPr id="3096" name="Google Shape;3096;g3f4033280d_0_547: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7" name="Google Shape;3097;g3f4033280d_0_547: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6"/>
        <p:cNvGrpSpPr/>
        <p:nvPr/>
      </p:nvGrpSpPr>
      <p:grpSpPr>
        <a:xfrm>
          <a:off x="0" y="0"/>
          <a:ext cx="0" cy="0"/>
          <a:chOff x="0" y="0"/>
          <a:chExt cx="0" cy="0"/>
        </a:xfrm>
      </p:grpSpPr>
      <p:sp>
        <p:nvSpPr>
          <p:cNvPr id="3117" name="Google Shape;3117;g3f4033280d_0_875: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8" name="Google Shape;3118;g3f4033280d_0_875: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2"/>
        <p:cNvGrpSpPr/>
        <p:nvPr/>
      </p:nvGrpSpPr>
      <p:grpSpPr>
        <a:xfrm>
          <a:off x="0" y="0"/>
          <a:ext cx="0" cy="0"/>
          <a:chOff x="0" y="0"/>
          <a:chExt cx="0" cy="0"/>
        </a:xfrm>
      </p:grpSpPr>
      <p:sp>
        <p:nvSpPr>
          <p:cNvPr id="3143" name="Google Shape;3143;g3f4033280d_0_901: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4" name="Google Shape;3144;g3f4033280d_0_901: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8"/>
        <p:cNvGrpSpPr/>
        <p:nvPr/>
      </p:nvGrpSpPr>
      <p:grpSpPr>
        <a:xfrm>
          <a:off x="0" y="0"/>
          <a:ext cx="0" cy="0"/>
          <a:chOff x="0" y="0"/>
          <a:chExt cx="0" cy="0"/>
        </a:xfrm>
      </p:grpSpPr>
      <p:sp>
        <p:nvSpPr>
          <p:cNvPr id="3169" name="Google Shape;3169;g3f4033280d_0_953: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0" name="Google Shape;3170;g3f4033280d_0_953: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3202" name="Google Shape;3202;g3f4033280d_0_985: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3" name="Google Shape;3203;g3f4033280d_0_985: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5"/>
        <p:cNvGrpSpPr/>
        <p:nvPr/>
      </p:nvGrpSpPr>
      <p:grpSpPr>
        <a:xfrm>
          <a:off x="0" y="0"/>
          <a:ext cx="0" cy="0"/>
          <a:chOff x="0" y="0"/>
          <a:chExt cx="0" cy="0"/>
        </a:xfrm>
      </p:grpSpPr>
      <p:sp>
        <p:nvSpPr>
          <p:cNvPr id="3236" name="Google Shape;3236;g3f4033280d_0_1019: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7" name="Google Shape;3237;g3f4033280d_0_1019: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8"/>
        <p:cNvGrpSpPr/>
        <p:nvPr/>
      </p:nvGrpSpPr>
      <p:grpSpPr>
        <a:xfrm>
          <a:off x="0" y="0"/>
          <a:ext cx="0" cy="0"/>
          <a:chOff x="0" y="0"/>
          <a:chExt cx="0" cy="0"/>
        </a:xfrm>
      </p:grpSpPr>
      <p:sp>
        <p:nvSpPr>
          <p:cNvPr id="2559" name="Google Shape;2559;g41d310bf1c_9_11: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0" name="Google Shape;2560;g41d310bf1c_9_11: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0"/>
        <p:cNvGrpSpPr/>
        <p:nvPr/>
      </p:nvGrpSpPr>
      <p:grpSpPr>
        <a:xfrm>
          <a:off x="0" y="0"/>
          <a:ext cx="0" cy="0"/>
          <a:chOff x="0" y="0"/>
          <a:chExt cx="0" cy="0"/>
        </a:xfrm>
      </p:grpSpPr>
      <p:sp>
        <p:nvSpPr>
          <p:cNvPr id="3271" name="Google Shape;3271;g3f4033280d_0_1053: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2" name="Google Shape;3272;g3f4033280d_0_1053: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5"/>
        <p:cNvGrpSpPr/>
        <p:nvPr/>
      </p:nvGrpSpPr>
      <p:grpSpPr>
        <a:xfrm>
          <a:off x="0" y="0"/>
          <a:ext cx="0" cy="0"/>
          <a:chOff x="0" y="0"/>
          <a:chExt cx="0" cy="0"/>
        </a:xfrm>
      </p:grpSpPr>
      <p:sp>
        <p:nvSpPr>
          <p:cNvPr id="3306" name="Google Shape;3306;g3f4033280d_0_1088: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7" name="Google Shape;3307;g3f4033280d_0_1088: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9"/>
        <p:cNvGrpSpPr/>
        <p:nvPr/>
      </p:nvGrpSpPr>
      <p:grpSpPr>
        <a:xfrm>
          <a:off x="0" y="0"/>
          <a:ext cx="0" cy="0"/>
          <a:chOff x="0" y="0"/>
          <a:chExt cx="0" cy="0"/>
        </a:xfrm>
      </p:grpSpPr>
      <p:sp>
        <p:nvSpPr>
          <p:cNvPr id="3350" name="Google Shape;3350;g3f4033280d_0_1131: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1" name="Google Shape;3351;g3f4033280d_0_1131: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7"/>
        <p:cNvGrpSpPr/>
        <p:nvPr/>
      </p:nvGrpSpPr>
      <p:grpSpPr>
        <a:xfrm>
          <a:off x="0" y="0"/>
          <a:ext cx="0" cy="0"/>
          <a:chOff x="0" y="0"/>
          <a:chExt cx="0" cy="0"/>
        </a:xfrm>
      </p:grpSpPr>
      <p:sp>
        <p:nvSpPr>
          <p:cNvPr id="3398" name="Google Shape;3398;g3f4033280d_0_118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9" name="Google Shape;3399;g3f4033280d_0_118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3f4033280d_0_1228: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3f4033280d_0_1228: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6"/>
        <p:cNvGrpSpPr/>
        <p:nvPr/>
      </p:nvGrpSpPr>
      <p:grpSpPr>
        <a:xfrm>
          <a:off x="0" y="0"/>
          <a:ext cx="0" cy="0"/>
          <a:chOff x="0" y="0"/>
          <a:chExt cx="0" cy="0"/>
        </a:xfrm>
      </p:grpSpPr>
      <p:sp>
        <p:nvSpPr>
          <p:cNvPr id="3467" name="Google Shape;3467;g3f4033280d_0_1243: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8" name="Google Shape;3468;g3f4033280d_0_1243: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3"/>
        <p:cNvGrpSpPr/>
        <p:nvPr/>
      </p:nvGrpSpPr>
      <p:grpSpPr>
        <a:xfrm>
          <a:off x="0" y="0"/>
          <a:ext cx="0" cy="0"/>
          <a:chOff x="0" y="0"/>
          <a:chExt cx="0" cy="0"/>
        </a:xfrm>
      </p:grpSpPr>
      <p:sp>
        <p:nvSpPr>
          <p:cNvPr id="3504" name="Google Shape;3504;g3f4033280d_0_1309: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5" name="Google Shape;3505;g3f4033280d_0_1309: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7"/>
        <p:cNvGrpSpPr/>
        <p:nvPr/>
      </p:nvGrpSpPr>
      <p:grpSpPr>
        <a:xfrm>
          <a:off x="0" y="0"/>
          <a:ext cx="0" cy="0"/>
          <a:chOff x="0" y="0"/>
          <a:chExt cx="0" cy="0"/>
        </a:xfrm>
      </p:grpSpPr>
      <p:sp>
        <p:nvSpPr>
          <p:cNvPr id="3528" name="Google Shape;3528;g3f4033280d_0_1338: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9" name="Google Shape;3529;g3f4033280d_0_1338: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3"/>
        <p:cNvGrpSpPr/>
        <p:nvPr/>
      </p:nvGrpSpPr>
      <p:grpSpPr>
        <a:xfrm>
          <a:off x="0" y="0"/>
          <a:ext cx="0" cy="0"/>
          <a:chOff x="0" y="0"/>
          <a:chExt cx="0" cy="0"/>
        </a:xfrm>
      </p:grpSpPr>
      <p:sp>
        <p:nvSpPr>
          <p:cNvPr id="3554" name="Google Shape;3554;g3f4033280d_0_1347: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5" name="Google Shape;3555;g3f4033280d_0_1347: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1"/>
        <p:cNvGrpSpPr/>
        <p:nvPr/>
      </p:nvGrpSpPr>
      <p:grpSpPr>
        <a:xfrm>
          <a:off x="0" y="0"/>
          <a:ext cx="0" cy="0"/>
          <a:chOff x="0" y="0"/>
          <a:chExt cx="0" cy="0"/>
        </a:xfrm>
      </p:grpSpPr>
      <p:sp>
        <p:nvSpPr>
          <p:cNvPr id="3562" name="Google Shape;3562;g3f4033280d_0_1407: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3" name="Google Shape;3563;g3f4033280d_0_1407: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1d310bf1c_9_43: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1d310bf1c_9_43: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7"/>
        <p:cNvGrpSpPr/>
        <p:nvPr/>
      </p:nvGrpSpPr>
      <p:grpSpPr>
        <a:xfrm>
          <a:off x="0" y="0"/>
          <a:ext cx="0" cy="0"/>
          <a:chOff x="0" y="0"/>
          <a:chExt cx="0" cy="0"/>
        </a:xfrm>
      </p:grpSpPr>
      <p:sp>
        <p:nvSpPr>
          <p:cNvPr id="3588" name="Google Shape;3588;g3f4033280d_0_1429: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9" name="Google Shape;3589;g3f4033280d_0_1429: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5"/>
        <p:cNvGrpSpPr/>
        <p:nvPr/>
      </p:nvGrpSpPr>
      <p:grpSpPr>
        <a:xfrm>
          <a:off x="0" y="0"/>
          <a:ext cx="0" cy="0"/>
          <a:chOff x="0" y="0"/>
          <a:chExt cx="0" cy="0"/>
        </a:xfrm>
      </p:grpSpPr>
      <p:sp>
        <p:nvSpPr>
          <p:cNvPr id="3616" name="Google Shape;3616;g3f4033280d_0_1456: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7" name="Google Shape;3617;g3f4033280d_0_1456: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3"/>
        <p:cNvGrpSpPr/>
        <p:nvPr/>
      </p:nvGrpSpPr>
      <p:grpSpPr>
        <a:xfrm>
          <a:off x="0" y="0"/>
          <a:ext cx="0" cy="0"/>
          <a:chOff x="0" y="0"/>
          <a:chExt cx="0" cy="0"/>
        </a:xfrm>
      </p:grpSpPr>
      <p:sp>
        <p:nvSpPr>
          <p:cNvPr id="3624" name="Google Shape;3624;g3f4033280d_0_1464: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5" name="Google Shape;3625;g3f4033280d_0_1464: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3"/>
        <p:cNvGrpSpPr/>
        <p:nvPr/>
      </p:nvGrpSpPr>
      <p:grpSpPr>
        <a:xfrm>
          <a:off x="0" y="0"/>
          <a:ext cx="0" cy="0"/>
          <a:chOff x="0" y="0"/>
          <a:chExt cx="0" cy="0"/>
        </a:xfrm>
      </p:grpSpPr>
      <p:sp>
        <p:nvSpPr>
          <p:cNvPr id="3634" name="Google Shape;3634;g3f4033280d_0_153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5" name="Google Shape;3635;g3f4033280d_0_153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4"/>
        <p:cNvGrpSpPr/>
        <p:nvPr/>
      </p:nvGrpSpPr>
      <p:grpSpPr>
        <a:xfrm>
          <a:off x="0" y="0"/>
          <a:ext cx="0" cy="0"/>
          <a:chOff x="0" y="0"/>
          <a:chExt cx="0" cy="0"/>
        </a:xfrm>
      </p:grpSpPr>
      <p:sp>
        <p:nvSpPr>
          <p:cNvPr id="3665" name="Google Shape;3665;g3f4033280d_0_1473: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6" name="Google Shape;3666;g3f4033280d_0_1473: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1"/>
        <p:cNvGrpSpPr/>
        <p:nvPr/>
      </p:nvGrpSpPr>
      <p:grpSpPr>
        <a:xfrm>
          <a:off x="0" y="0"/>
          <a:ext cx="0" cy="0"/>
          <a:chOff x="0" y="0"/>
          <a:chExt cx="0" cy="0"/>
        </a:xfrm>
      </p:grpSpPr>
      <p:sp>
        <p:nvSpPr>
          <p:cNvPr id="3702" name="Google Shape;3702;g3f4033280d_0_1510: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3" name="Google Shape;3703;g3f4033280d_0_1510: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4"/>
        <p:cNvGrpSpPr/>
        <p:nvPr/>
      </p:nvGrpSpPr>
      <p:grpSpPr>
        <a:xfrm>
          <a:off x="0" y="0"/>
          <a:ext cx="0" cy="0"/>
          <a:chOff x="0" y="0"/>
          <a:chExt cx="0" cy="0"/>
        </a:xfrm>
      </p:grpSpPr>
      <p:sp>
        <p:nvSpPr>
          <p:cNvPr id="3755" name="Google Shape;3755;g3f4033280d_0_1638: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6" name="Google Shape;3756;g3f4033280d_0_1638: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3"/>
        <p:cNvGrpSpPr/>
        <p:nvPr/>
      </p:nvGrpSpPr>
      <p:grpSpPr>
        <a:xfrm>
          <a:off x="0" y="0"/>
          <a:ext cx="0" cy="0"/>
          <a:chOff x="0" y="0"/>
          <a:chExt cx="0" cy="0"/>
        </a:xfrm>
      </p:grpSpPr>
      <p:sp>
        <p:nvSpPr>
          <p:cNvPr id="3764" name="Google Shape;3764;g3f4033280d_0_1647: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5" name="Google Shape;3765;g3f4033280d_0_1647: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1d310bf1c_9_54: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1d310bf1c_9_54: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41d310bf1c_9_5: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41d310bf1c_9_5: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g41d310bf1c_9_64: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3" name="Google Shape;2603;g41d310bf1c_9_64: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0"/>
        <p:cNvGrpSpPr/>
        <p:nvPr/>
      </p:nvGrpSpPr>
      <p:grpSpPr>
        <a:xfrm>
          <a:off x="0" y="0"/>
          <a:ext cx="0" cy="0"/>
          <a:chOff x="0" y="0"/>
          <a:chExt cx="0" cy="0"/>
        </a:xfrm>
      </p:grpSpPr>
      <p:sp>
        <p:nvSpPr>
          <p:cNvPr id="2611" name="Google Shape;2611;g41d310bf1c_13_3:notes"/>
          <p:cNvSpPr>
            <a:spLocks noGrp="1" noRot="1" noChangeAspect="1"/>
          </p:cNvSpPr>
          <p:nvPr>
            <p:ph type="sldImg" idx="2"/>
          </p:nvPr>
        </p:nvSpPr>
        <p:spPr>
          <a:xfrm>
            <a:off x="404813" y="696913"/>
            <a:ext cx="6200775" cy="34877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2" name="Google Shape;2612;g41d310bf1c_13_3:notes"/>
          <p:cNvSpPr txBox="1">
            <a:spLocks noGrp="1"/>
          </p:cNvSpPr>
          <p:nvPr>
            <p:ph type="body" idx="1"/>
          </p:nvPr>
        </p:nvSpPr>
        <p:spPr>
          <a:xfrm>
            <a:off x="701040" y="4415790"/>
            <a:ext cx="5608320" cy="4183380"/>
          </a:xfrm>
          <a:prstGeom prst="rect">
            <a:avLst/>
          </a:prstGeom>
        </p:spPr>
        <p:txBody>
          <a:bodyPr spcFirstLastPara="1" wrap="square" lIns="96553" tIns="96553" rIns="96553" bIns="96553"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Layout">
  <p:cSld name="CUSTOM">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92313" y="257550"/>
            <a:ext cx="8959500" cy="518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600"/>
              <a:buFont typeface="Times New Roman"/>
              <a:buNone/>
              <a:defRPr sz="3600">
                <a:solidFill>
                  <a:schemeClr val="dk1"/>
                </a:solidFill>
                <a:latin typeface="Times New Roman"/>
                <a:ea typeface="Times New Roman"/>
                <a:cs typeface="Times New Roman"/>
                <a:sym typeface="Times New Roman"/>
              </a:defRPr>
            </a:lvl1pPr>
            <a:lvl2pPr lvl="1"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2pPr>
            <a:lvl3pPr lvl="2"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3pPr>
            <a:lvl4pPr lvl="3"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4pPr>
            <a:lvl5pPr lvl="4"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5pPr>
            <a:lvl6pPr lvl="5"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6pPr>
            <a:lvl7pPr lvl="6"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7pPr>
            <a:lvl8pPr lvl="7"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8pPr>
            <a:lvl9pPr lvl="8"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9pPr>
          </a:lstStyle>
          <a:p>
            <a:r>
              <a:rPr lang="en-US"/>
              <a:t>Click to edit Master title style</a:t>
            </a:r>
            <a:endParaRPr/>
          </a:p>
        </p:txBody>
      </p:sp>
      <p:sp>
        <p:nvSpPr>
          <p:cNvPr id="8" name="Google Shape;8;p2"/>
          <p:cNvSpPr txBox="1">
            <a:spLocks noGrp="1"/>
          </p:cNvSpPr>
          <p:nvPr>
            <p:ph type="body" idx="1"/>
          </p:nvPr>
        </p:nvSpPr>
        <p:spPr>
          <a:xfrm>
            <a:off x="92188" y="808150"/>
            <a:ext cx="8959500" cy="4217400"/>
          </a:xfrm>
          <a:prstGeom prst="rect">
            <a:avLst/>
          </a:prstGeom>
          <a:noFill/>
          <a:ln>
            <a:noFill/>
          </a:ln>
        </p:spPr>
        <p:txBody>
          <a:bodyPr spcFirstLastPara="1" wrap="square" lIns="91425" tIns="91425" rIns="91425" bIns="91425" anchor="t" anchorCtr="0">
            <a:noAutofit/>
          </a:bodyPr>
          <a:lstStyle>
            <a:lvl1pPr marL="457200" lvl="0" indent="-381000" rtl="0">
              <a:lnSpc>
                <a:spcPct val="100000"/>
              </a:lnSpc>
              <a:spcBef>
                <a:spcPts val="0"/>
              </a:spcBef>
              <a:spcAft>
                <a:spcPts val="0"/>
              </a:spcAft>
              <a:buSzPts val="2400"/>
              <a:buFont typeface="Times New Roman"/>
              <a:buChar char="●"/>
              <a:defRPr sz="2400">
                <a:latin typeface="Times New Roman"/>
                <a:ea typeface="Times New Roman"/>
                <a:cs typeface="Times New Roman"/>
                <a:sym typeface="Times New Roman"/>
              </a:defRPr>
            </a:lvl1pPr>
            <a:lvl2pPr marL="914400" lvl="1" indent="-381000" rtl="0">
              <a:lnSpc>
                <a:spcPct val="100000"/>
              </a:lnSpc>
              <a:spcBef>
                <a:spcPts val="0"/>
              </a:spcBef>
              <a:spcAft>
                <a:spcPts val="0"/>
              </a:spcAft>
              <a:buSzPts val="2400"/>
              <a:buFont typeface="Times New Roman"/>
              <a:buChar char="○"/>
              <a:defRPr sz="2400">
                <a:latin typeface="Times New Roman"/>
                <a:ea typeface="Times New Roman"/>
                <a:cs typeface="Times New Roman"/>
                <a:sym typeface="Times New Roman"/>
              </a:defRPr>
            </a:lvl2pPr>
            <a:lvl3pPr marL="1371600" lvl="2" indent="-381000" rtl="0">
              <a:lnSpc>
                <a:spcPct val="100000"/>
              </a:lnSpc>
              <a:spcBef>
                <a:spcPts val="0"/>
              </a:spcBef>
              <a:spcAft>
                <a:spcPts val="0"/>
              </a:spcAft>
              <a:buSzPts val="2400"/>
              <a:buFont typeface="Times New Roman"/>
              <a:buChar char="■"/>
              <a:defRPr sz="2400">
                <a:latin typeface="Times New Roman"/>
                <a:ea typeface="Times New Roman"/>
                <a:cs typeface="Times New Roman"/>
                <a:sym typeface="Times New Roman"/>
              </a:defRPr>
            </a:lvl3pPr>
            <a:lvl4pPr marL="1828800" lvl="3" indent="-381000" rtl="0">
              <a:lnSpc>
                <a:spcPct val="100000"/>
              </a:lnSpc>
              <a:spcBef>
                <a:spcPts val="0"/>
              </a:spcBef>
              <a:spcAft>
                <a:spcPts val="0"/>
              </a:spcAft>
              <a:buSzPts val="2400"/>
              <a:buFont typeface="Times New Roman"/>
              <a:buChar char="●"/>
              <a:defRPr sz="2400">
                <a:latin typeface="Times New Roman"/>
                <a:ea typeface="Times New Roman"/>
                <a:cs typeface="Times New Roman"/>
                <a:sym typeface="Times New Roman"/>
              </a:defRPr>
            </a:lvl4pPr>
            <a:lvl5pPr marL="2286000" lvl="4" indent="-381000" rtl="0">
              <a:lnSpc>
                <a:spcPct val="100000"/>
              </a:lnSpc>
              <a:spcBef>
                <a:spcPts val="0"/>
              </a:spcBef>
              <a:spcAft>
                <a:spcPts val="0"/>
              </a:spcAft>
              <a:buSzPts val="2400"/>
              <a:buFont typeface="Times New Roman"/>
              <a:buChar char="○"/>
              <a:defRPr sz="2400">
                <a:latin typeface="Times New Roman"/>
                <a:ea typeface="Times New Roman"/>
                <a:cs typeface="Times New Roman"/>
                <a:sym typeface="Times New Roman"/>
              </a:defRPr>
            </a:lvl5pPr>
            <a:lvl6pPr marL="2743200" lvl="5" indent="-381000" rtl="0">
              <a:lnSpc>
                <a:spcPct val="100000"/>
              </a:lnSpc>
              <a:spcBef>
                <a:spcPts val="0"/>
              </a:spcBef>
              <a:spcAft>
                <a:spcPts val="0"/>
              </a:spcAft>
              <a:buSzPts val="2400"/>
              <a:buFont typeface="Times New Roman"/>
              <a:buChar char="■"/>
              <a:defRPr sz="2400">
                <a:latin typeface="Times New Roman"/>
                <a:ea typeface="Times New Roman"/>
                <a:cs typeface="Times New Roman"/>
                <a:sym typeface="Times New Roman"/>
              </a:defRPr>
            </a:lvl6pPr>
            <a:lvl7pPr marL="3200400" lvl="6" indent="-381000" rtl="0">
              <a:lnSpc>
                <a:spcPct val="100000"/>
              </a:lnSpc>
              <a:spcBef>
                <a:spcPts val="0"/>
              </a:spcBef>
              <a:spcAft>
                <a:spcPts val="0"/>
              </a:spcAft>
              <a:buSzPts val="2400"/>
              <a:buFont typeface="Times New Roman"/>
              <a:buChar char="●"/>
              <a:defRPr sz="2400">
                <a:latin typeface="Times New Roman"/>
                <a:ea typeface="Times New Roman"/>
                <a:cs typeface="Times New Roman"/>
                <a:sym typeface="Times New Roman"/>
              </a:defRPr>
            </a:lvl7pPr>
            <a:lvl8pPr marL="3657600" lvl="7" indent="-381000" rtl="0">
              <a:lnSpc>
                <a:spcPct val="100000"/>
              </a:lnSpc>
              <a:spcBef>
                <a:spcPts val="0"/>
              </a:spcBef>
              <a:spcAft>
                <a:spcPts val="0"/>
              </a:spcAft>
              <a:buSzPts val="2400"/>
              <a:buFont typeface="Times New Roman"/>
              <a:buChar char="○"/>
              <a:defRPr sz="2400">
                <a:latin typeface="Times New Roman"/>
                <a:ea typeface="Times New Roman"/>
                <a:cs typeface="Times New Roman"/>
                <a:sym typeface="Times New Roman"/>
              </a:defRPr>
            </a:lvl8pPr>
            <a:lvl9pPr marL="4114800" lvl="8" indent="-381000" rtl="0">
              <a:lnSpc>
                <a:spcPct val="100000"/>
              </a:lnSpc>
              <a:spcBef>
                <a:spcPts val="0"/>
              </a:spcBef>
              <a:spcAft>
                <a:spcPts val="0"/>
              </a:spcAft>
              <a:buSzPts val="2400"/>
              <a:buFont typeface="Times New Roman"/>
              <a:buChar char="■"/>
              <a:defRPr sz="2400">
                <a:latin typeface="Times New Roman"/>
                <a:ea typeface="Times New Roman"/>
                <a:cs typeface="Times New Roman"/>
                <a:sym typeface="Times New Roman"/>
              </a:defRPr>
            </a:lvl9pPr>
          </a:lstStyle>
          <a:p>
            <a:pPr lvl="0"/>
            <a:r>
              <a:rPr lang="en-US"/>
              <a:t>Click to edit Master text styles</a:t>
            </a:r>
          </a:p>
        </p:txBody>
      </p:sp>
      <p:sp>
        <p:nvSpPr>
          <p:cNvPr id="9" name="Google Shape;9;p2"/>
          <p:cNvSpPr txBox="1">
            <a:spLocks noGrp="1"/>
          </p:cNvSpPr>
          <p:nvPr>
            <p:ph type="sldNum" idx="12"/>
          </p:nvPr>
        </p:nvSpPr>
        <p:spPr>
          <a:xfrm>
            <a:off x="8450025" y="38750"/>
            <a:ext cx="601500" cy="18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r">
              <a:buNone/>
              <a:defRPr sz="1000">
                <a:latin typeface="Times New Roman"/>
                <a:ea typeface="Times New Roman"/>
                <a:cs typeface="Times New Roman"/>
                <a:sym typeface="Times New Roman"/>
              </a:defRPr>
            </a:lvl1pPr>
            <a:lvl2pPr lvl="1" algn="r">
              <a:buNone/>
              <a:defRPr sz="1000">
                <a:latin typeface="Times New Roman"/>
                <a:ea typeface="Times New Roman"/>
                <a:cs typeface="Times New Roman"/>
                <a:sym typeface="Times New Roman"/>
              </a:defRPr>
            </a:lvl2pPr>
            <a:lvl3pPr lvl="2" algn="r">
              <a:buNone/>
              <a:defRPr sz="1000">
                <a:latin typeface="Times New Roman"/>
                <a:ea typeface="Times New Roman"/>
                <a:cs typeface="Times New Roman"/>
                <a:sym typeface="Times New Roman"/>
              </a:defRPr>
            </a:lvl3pPr>
            <a:lvl4pPr lvl="3" algn="r">
              <a:buNone/>
              <a:defRPr sz="1000">
                <a:latin typeface="Times New Roman"/>
                <a:ea typeface="Times New Roman"/>
                <a:cs typeface="Times New Roman"/>
                <a:sym typeface="Times New Roman"/>
              </a:defRPr>
            </a:lvl4pPr>
            <a:lvl5pPr lvl="4" algn="r">
              <a:buNone/>
              <a:defRPr sz="1000">
                <a:latin typeface="Times New Roman"/>
                <a:ea typeface="Times New Roman"/>
                <a:cs typeface="Times New Roman"/>
                <a:sym typeface="Times New Roman"/>
              </a:defRPr>
            </a:lvl5pPr>
            <a:lvl6pPr lvl="5" algn="r">
              <a:buNone/>
              <a:defRPr sz="1000">
                <a:latin typeface="Times New Roman"/>
                <a:ea typeface="Times New Roman"/>
                <a:cs typeface="Times New Roman"/>
                <a:sym typeface="Times New Roman"/>
              </a:defRPr>
            </a:lvl6pPr>
            <a:lvl7pPr lvl="6" algn="r">
              <a:buNone/>
              <a:defRPr sz="1000">
                <a:latin typeface="Times New Roman"/>
                <a:ea typeface="Times New Roman"/>
                <a:cs typeface="Times New Roman"/>
                <a:sym typeface="Times New Roman"/>
              </a:defRPr>
            </a:lvl7pPr>
            <a:lvl8pPr lvl="7" algn="r">
              <a:buNone/>
              <a:defRPr sz="1000">
                <a:latin typeface="Times New Roman"/>
                <a:ea typeface="Times New Roman"/>
                <a:cs typeface="Times New Roman"/>
                <a:sym typeface="Times New Roman"/>
              </a:defRPr>
            </a:lvl8pPr>
            <a:lvl9pPr lvl="8" algn="r">
              <a:buNone/>
              <a:defRPr sz="1000">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2"/>
          <p:cNvSpPr txBox="1">
            <a:spLocks noGrp="1"/>
          </p:cNvSpPr>
          <p:nvPr>
            <p:ph type="sldNum" idx="2"/>
          </p:nvPr>
        </p:nvSpPr>
        <p:spPr>
          <a:xfrm>
            <a:off x="92325" y="38750"/>
            <a:ext cx="834300" cy="18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latin typeface="Times New Roman"/>
                <a:ea typeface="Times New Roman"/>
                <a:cs typeface="Times New Roman"/>
                <a:sym typeface="Times New Roman"/>
              </a:defRPr>
            </a:lvl1pPr>
            <a:lvl2pPr lvl="1" rtl="0">
              <a:buNone/>
              <a:defRPr sz="1000">
                <a:latin typeface="Times New Roman"/>
                <a:ea typeface="Times New Roman"/>
                <a:cs typeface="Times New Roman"/>
                <a:sym typeface="Times New Roman"/>
              </a:defRPr>
            </a:lvl2pPr>
            <a:lvl3pPr lvl="2" rtl="0">
              <a:buNone/>
              <a:defRPr sz="1000">
                <a:latin typeface="Times New Roman"/>
                <a:ea typeface="Times New Roman"/>
                <a:cs typeface="Times New Roman"/>
                <a:sym typeface="Times New Roman"/>
              </a:defRPr>
            </a:lvl3pPr>
            <a:lvl4pPr lvl="3" rtl="0">
              <a:buNone/>
              <a:defRPr sz="1000">
                <a:latin typeface="Times New Roman"/>
                <a:ea typeface="Times New Roman"/>
                <a:cs typeface="Times New Roman"/>
                <a:sym typeface="Times New Roman"/>
              </a:defRPr>
            </a:lvl4pPr>
            <a:lvl5pPr lvl="4" rtl="0">
              <a:buNone/>
              <a:defRPr sz="1000">
                <a:latin typeface="Times New Roman"/>
                <a:ea typeface="Times New Roman"/>
                <a:cs typeface="Times New Roman"/>
                <a:sym typeface="Times New Roman"/>
              </a:defRPr>
            </a:lvl5pPr>
            <a:lvl6pPr lvl="5" rtl="0">
              <a:buNone/>
              <a:defRPr sz="1000">
                <a:latin typeface="Times New Roman"/>
                <a:ea typeface="Times New Roman"/>
                <a:cs typeface="Times New Roman"/>
                <a:sym typeface="Times New Roman"/>
              </a:defRPr>
            </a:lvl6pPr>
            <a:lvl7pPr lvl="6" rtl="0">
              <a:buNone/>
              <a:defRPr sz="1000">
                <a:latin typeface="Times New Roman"/>
                <a:ea typeface="Times New Roman"/>
                <a:cs typeface="Times New Roman"/>
                <a:sym typeface="Times New Roman"/>
              </a:defRPr>
            </a:lvl7pPr>
            <a:lvl8pPr lvl="7" rtl="0">
              <a:buNone/>
              <a:defRPr sz="1000">
                <a:latin typeface="Times New Roman"/>
                <a:ea typeface="Times New Roman"/>
                <a:cs typeface="Times New Roman"/>
                <a:sym typeface="Times New Roman"/>
              </a:defRPr>
            </a:lvl8pPr>
            <a:lvl9pPr lvl="8" rtl="0">
              <a:buNone/>
              <a:defRPr sz="1000">
                <a:latin typeface="Times New Roman"/>
                <a:ea typeface="Times New Roman"/>
                <a:cs typeface="Times New Roman"/>
                <a:sym typeface="Times New Roman"/>
              </a:defRPr>
            </a:lvl9pPr>
          </a:lstStyle>
          <a:p>
            <a:pPr marL="0" lvl="0" indent="0" algn="l" rtl="0">
              <a:spcBef>
                <a:spcPts val="0"/>
              </a:spcBef>
              <a:spcAft>
                <a:spcPts val="0"/>
              </a:spcAft>
              <a:buNone/>
            </a:pPr>
            <a:r>
              <a:rPr lang="en"/>
              <a:t>COMP 7404</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Layout">
  <p:cSld name="CUSTOM_1">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2250" y="2312550"/>
            <a:ext cx="8959500" cy="518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2pPr>
            <a:lvl3pPr lvl="2"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3pPr>
            <a:lvl4pPr lvl="3"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4pPr>
            <a:lvl5pPr lvl="4"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5pPr>
            <a:lvl6pPr lvl="5"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6pPr>
            <a:lvl7pPr lvl="6"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7pPr>
            <a:lvl8pPr lvl="7"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8pPr>
            <a:lvl9pPr lvl="8"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9pPr>
          </a:lstStyle>
          <a:p>
            <a:r>
              <a:rPr lang="en-US"/>
              <a:t>Click to edit Master title style</a:t>
            </a:r>
            <a:endParaRPr/>
          </a:p>
        </p:txBody>
      </p:sp>
      <p:sp>
        <p:nvSpPr>
          <p:cNvPr id="13" name="Google Shape;13;p3"/>
          <p:cNvSpPr txBox="1">
            <a:spLocks noGrp="1"/>
          </p:cNvSpPr>
          <p:nvPr>
            <p:ph type="title" idx="2"/>
          </p:nvPr>
        </p:nvSpPr>
        <p:spPr>
          <a:xfrm>
            <a:off x="92250" y="3343500"/>
            <a:ext cx="8959500" cy="163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2pPr>
            <a:lvl3pPr lvl="2"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3pPr>
            <a:lvl4pPr lvl="3"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4pPr>
            <a:lvl5pPr lvl="4"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5pPr>
            <a:lvl6pPr lvl="5"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6pPr>
            <a:lvl7pPr lvl="6"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7pPr>
            <a:lvl8pPr lvl="7"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8pPr>
            <a:lvl9pPr lvl="8" algn="ctr" rt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9pPr>
          </a:lstStyle>
          <a:p>
            <a:r>
              <a:rPr lang="en-US"/>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ai.berkeley.edu" TargetMode="External"/><Relationship Id="rId4" Type="http://schemas.openxmlformats.org/officeDocument/2006/relationships/hyperlink" Target="http://aima.cs.berkele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Infinity"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Infinity"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Infinity"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Infinity"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Infinity"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Infinity"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Infinity"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pdfs.semanticscholar.org/dce2/6118156e5bc287bca2465a62e75af39c7e85.pdf"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
        <p:cNvGrpSpPr/>
        <p:nvPr/>
      </p:nvGrpSpPr>
      <p:grpSpPr>
        <a:xfrm>
          <a:off x="0" y="0"/>
          <a:ext cx="0" cy="0"/>
          <a:chOff x="0" y="0"/>
          <a:chExt cx="0" cy="0"/>
        </a:xfrm>
      </p:grpSpPr>
      <p:sp>
        <p:nvSpPr>
          <p:cNvPr id="18" name="Google Shape;18;p4"/>
          <p:cNvSpPr txBox="1">
            <a:spLocks noGrp="1"/>
          </p:cNvSpPr>
          <p:nvPr>
            <p:ph type="title" idx="2"/>
          </p:nvPr>
        </p:nvSpPr>
        <p:spPr>
          <a:xfrm>
            <a:off x="92250" y="3343500"/>
            <a:ext cx="8959500" cy="16323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COMP 7404</a:t>
            </a:r>
            <a:r>
              <a:rPr lang="en-HK" sz="2400" dirty="0"/>
              <a:t>C</a:t>
            </a:r>
            <a:endParaRPr sz="2400" dirty="0"/>
          </a:p>
          <a:p>
            <a:pPr marL="0" lvl="0" indent="0" algn="ctr" rtl="0">
              <a:spcBef>
                <a:spcPts val="0"/>
              </a:spcBef>
              <a:spcAft>
                <a:spcPts val="0"/>
              </a:spcAft>
              <a:buNone/>
            </a:pPr>
            <a:r>
              <a:rPr lang="en" sz="2400" dirty="0"/>
              <a:t>Computational Intelligence and Machine Learning</a:t>
            </a:r>
            <a:endParaRPr sz="2400" dirty="0"/>
          </a:p>
          <a:p>
            <a:pPr marL="0" lvl="0" indent="0" algn="ctr" rtl="0">
              <a:spcBef>
                <a:spcPts val="0"/>
              </a:spcBef>
              <a:spcAft>
                <a:spcPts val="0"/>
              </a:spcAft>
              <a:buNone/>
            </a:pPr>
            <a:endParaRPr sz="2400" dirty="0"/>
          </a:p>
          <a:p>
            <a:pPr marL="0" lvl="0" indent="0" algn="ctr" rtl="0">
              <a:spcBef>
                <a:spcPts val="0"/>
              </a:spcBef>
              <a:spcAft>
                <a:spcPts val="0"/>
              </a:spcAft>
              <a:buNone/>
            </a:pPr>
            <a:r>
              <a:rPr lang="en" sz="2400" dirty="0"/>
              <a:t>K.P. Chow &amp; Dirk Schnieders</a:t>
            </a:r>
            <a:endParaRPr sz="2400" dirty="0"/>
          </a:p>
        </p:txBody>
      </p:sp>
      <p:sp>
        <p:nvSpPr>
          <p:cNvPr id="19" name="Google Shape;19;p4"/>
          <p:cNvSpPr txBox="1">
            <a:spLocks noGrp="1"/>
          </p:cNvSpPr>
          <p:nvPr>
            <p:ph type="title"/>
          </p:nvPr>
        </p:nvSpPr>
        <p:spPr>
          <a:xfrm>
            <a:off x="92250" y="2090821"/>
            <a:ext cx="8959500" cy="9037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Chapter 1</a:t>
            </a:r>
            <a:r>
              <a:rPr lang="en-HK" dirty="0"/>
              <a:t>d</a:t>
            </a:r>
            <a:endParaRPr dirty="0"/>
          </a:p>
          <a:p>
            <a:pPr lvl="0"/>
            <a:r>
              <a:rPr lang="en" dirty="0"/>
              <a:t>Adversarial Search</a:t>
            </a:r>
            <a:endParaRPr dirty="0"/>
          </a:p>
        </p:txBody>
      </p:sp>
      <p:pic>
        <p:nvPicPr>
          <p:cNvPr id="20" name="Google Shape;20;p4"/>
          <p:cNvPicPr preferRelativeResize="0"/>
          <p:nvPr/>
        </p:nvPicPr>
        <p:blipFill>
          <a:blip r:embed="rId3">
            <a:alphaModFix/>
          </a:blip>
          <a:stretch>
            <a:fillRect/>
          </a:stretch>
        </p:blipFill>
        <p:spPr>
          <a:xfrm>
            <a:off x="4108525" y="591687"/>
            <a:ext cx="926950" cy="1049975"/>
          </a:xfrm>
          <a:prstGeom prst="rect">
            <a:avLst/>
          </a:prstGeom>
          <a:noFill/>
          <a:ln>
            <a:noFill/>
          </a:ln>
        </p:spPr>
      </p:pic>
      <p:sp>
        <p:nvSpPr>
          <p:cNvPr id="21" name="Google Shape;21;p4"/>
          <p:cNvSpPr txBox="1"/>
          <p:nvPr/>
        </p:nvSpPr>
        <p:spPr>
          <a:xfrm>
            <a:off x="0" y="-71850"/>
            <a:ext cx="9144000" cy="30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Most materials in this chapter are based on materials from </a:t>
            </a:r>
            <a:r>
              <a:rPr lang="en" sz="1000" u="sng">
                <a:solidFill>
                  <a:schemeClr val="hlink"/>
                </a:solidFill>
                <a:latin typeface="Times New Roman"/>
                <a:ea typeface="Times New Roman"/>
                <a:cs typeface="Times New Roman"/>
                <a:sym typeface="Times New Roman"/>
                <a:hlinkClick r:id="rId4"/>
              </a:rPr>
              <a:t>http://aima.cs.berkeley.edu/</a:t>
            </a:r>
            <a:r>
              <a:rPr lang="en" sz="1000">
                <a:latin typeface="Times New Roman"/>
                <a:ea typeface="Times New Roman"/>
                <a:cs typeface="Times New Roman"/>
                <a:sym typeface="Times New Roman"/>
              </a:rPr>
              <a:t> and </a:t>
            </a:r>
            <a:r>
              <a:rPr lang="en" sz="1000" u="sng">
                <a:solidFill>
                  <a:schemeClr val="hlink"/>
                </a:solidFill>
                <a:latin typeface="Times New Roman"/>
                <a:ea typeface="Times New Roman"/>
                <a:cs typeface="Times New Roman"/>
                <a:sym typeface="Times New Roman"/>
                <a:hlinkClick r:id="rId5"/>
              </a:rPr>
              <a:t>http://ai.berkeley.edu</a:t>
            </a:r>
            <a:endParaRPr sz="1000">
              <a:latin typeface="Times New Roman"/>
              <a:ea typeface="Times New Roman"/>
              <a:cs typeface="Times New Roman"/>
              <a:sym typeface="Times New Roman"/>
            </a:endParaRPr>
          </a:p>
        </p:txBody>
      </p:sp>
      <p:pic>
        <p:nvPicPr>
          <p:cNvPr id="22" name="Google Shape;22;p4"/>
          <p:cNvPicPr preferRelativeResize="0"/>
          <p:nvPr/>
        </p:nvPicPr>
        <p:blipFill>
          <a:blip r:embed="rId6">
            <a:alphaModFix/>
          </a:blip>
          <a:stretch>
            <a:fillRect/>
          </a:stretch>
        </p:blipFill>
        <p:spPr>
          <a:xfrm>
            <a:off x="92250" y="1188325"/>
            <a:ext cx="3143351" cy="2360476"/>
          </a:xfrm>
          <a:prstGeom prst="rect">
            <a:avLst/>
          </a:prstGeom>
          <a:noFill/>
          <a:ln>
            <a:noFill/>
          </a:ln>
        </p:spPr>
      </p:pic>
      <p:sp>
        <p:nvSpPr>
          <p:cNvPr id="23" name="Google Shape;23;p4"/>
          <p:cNvSpPr txBox="1"/>
          <p:nvPr/>
        </p:nvSpPr>
        <p:spPr>
          <a:xfrm>
            <a:off x="867250" y="3137175"/>
            <a:ext cx="12825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3"/>
        <p:cNvGrpSpPr/>
        <p:nvPr/>
      </p:nvGrpSpPr>
      <p:grpSpPr>
        <a:xfrm>
          <a:off x="0" y="0"/>
          <a:ext cx="0" cy="0"/>
          <a:chOff x="0" y="0"/>
          <a:chExt cx="0" cy="0"/>
        </a:xfrm>
      </p:grpSpPr>
      <p:sp>
        <p:nvSpPr>
          <p:cNvPr id="2654" name="Google Shape;2654;p130"/>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Minimax Implementation</a:t>
            </a:r>
            <a:endParaRPr/>
          </a:p>
        </p:txBody>
      </p:sp>
      <p:sp>
        <p:nvSpPr>
          <p:cNvPr id="2655" name="Google Shape;2655;p130"/>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
        <p:nvSpPr>
          <p:cNvPr id="2656" name="Google Shape;2656;p130"/>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2657" name="Google Shape;2657;p130"/>
          <p:cNvPicPr preferRelativeResize="0"/>
          <p:nvPr/>
        </p:nvPicPr>
        <p:blipFill>
          <a:blip r:embed="rId3">
            <a:alphaModFix/>
          </a:blip>
          <a:stretch>
            <a:fillRect/>
          </a:stretch>
        </p:blipFill>
        <p:spPr>
          <a:xfrm>
            <a:off x="1395500" y="808150"/>
            <a:ext cx="6427748" cy="430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1"/>
        <p:cNvGrpSpPr/>
        <p:nvPr/>
      </p:nvGrpSpPr>
      <p:grpSpPr>
        <a:xfrm>
          <a:off x="0" y="0"/>
          <a:ext cx="0" cy="0"/>
          <a:chOff x="0" y="0"/>
          <a:chExt cx="0" cy="0"/>
        </a:xfrm>
      </p:grpSpPr>
      <p:sp>
        <p:nvSpPr>
          <p:cNvPr id="2662" name="Google Shape;2662;p131"/>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Quiz</a:t>
            </a:r>
            <a:endParaRPr/>
          </a:p>
        </p:txBody>
      </p:sp>
      <p:sp>
        <p:nvSpPr>
          <p:cNvPr id="2663" name="Google Shape;2663;p131"/>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Consider the simple game tree shown below</a:t>
            </a:r>
            <a:endParaRPr sz="2000"/>
          </a:p>
          <a:p>
            <a:pPr marL="914400" lvl="1" indent="-355600" algn="l" rtl="0">
              <a:spcBef>
                <a:spcPts val="0"/>
              </a:spcBef>
              <a:spcAft>
                <a:spcPts val="0"/>
              </a:spcAft>
              <a:buSzPts val="2000"/>
              <a:buChar char="○"/>
            </a:pPr>
            <a:r>
              <a:rPr lang="en" sz="2000"/>
              <a:t>What is the minimax value of the game tree?</a:t>
            </a:r>
            <a:endParaRPr sz="2000"/>
          </a:p>
          <a:p>
            <a:pPr marL="914400" lvl="1" indent="-355600" algn="l" rtl="0">
              <a:spcBef>
                <a:spcPts val="0"/>
              </a:spcBef>
              <a:spcAft>
                <a:spcPts val="0"/>
              </a:spcAft>
              <a:buSzPts val="2000"/>
              <a:buChar char="○"/>
            </a:pPr>
            <a:r>
              <a:rPr lang="en" sz="2000"/>
              <a:t>Which action will the minimizer take when playing according to the minimax strategy?</a:t>
            </a:r>
            <a:endParaRPr sz="2000"/>
          </a:p>
        </p:txBody>
      </p:sp>
      <p:sp>
        <p:nvSpPr>
          <p:cNvPr id="2664" name="Google Shape;2664;p131"/>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
        <p:nvSpPr>
          <p:cNvPr id="2665" name="Google Shape;2665;p131"/>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2666" name="Google Shape;2666;p131"/>
          <p:cNvSpPr/>
          <p:nvPr/>
        </p:nvSpPr>
        <p:spPr>
          <a:xfrm>
            <a:off x="3277050" y="30915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31"/>
          <p:cNvSpPr/>
          <p:nvPr/>
        </p:nvSpPr>
        <p:spPr>
          <a:xfrm rot="10800000">
            <a:off x="4941450" y="22815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31"/>
          <p:cNvSpPr/>
          <p:nvPr/>
        </p:nvSpPr>
        <p:spPr>
          <a:xfrm>
            <a:off x="4941450" y="30915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31"/>
          <p:cNvSpPr/>
          <p:nvPr/>
        </p:nvSpPr>
        <p:spPr>
          <a:xfrm>
            <a:off x="6605850" y="30915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0" name="Google Shape;2670;p131"/>
          <p:cNvCxnSpPr>
            <a:stCxn id="2666" idx="0"/>
            <a:endCxn id="2667" idx="0"/>
          </p:cNvCxnSpPr>
          <p:nvPr/>
        </p:nvCxnSpPr>
        <p:spPr>
          <a:xfrm rot="10800000" flipH="1">
            <a:off x="3480000" y="2632500"/>
            <a:ext cx="1664400" cy="459000"/>
          </a:xfrm>
          <a:prstGeom prst="straightConnector1">
            <a:avLst/>
          </a:prstGeom>
          <a:noFill/>
          <a:ln w="9525" cap="flat" cmpd="sng">
            <a:solidFill>
              <a:schemeClr val="dk2"/>
            </a:solidFill>
            <a:prstDash val="solid"/>
            <a:round/>
            <a:headEnd type="none" w="med" len="med"/>
            <a:tailEnd type="none" w="med" len="med"/>
          </a:ln>
        </p:spPr>
      </p:cxnSp>
      <p:cxnSp>
        <p:nvCxnSpPr>
          <p:cNvPr id="2671" name="Google Shape;2671;p131"/>
          <p:cNvCxnSpPr>
            <a:stCxn id="2668" idx="0"/>
            <a:endCxn id="2667" idx="0"/>
          </p:cNvCxnSpPr>
          <p:nvPr/>
        </p:nvCxnSpPr>
        <p:spPr>
          <a:xfrm rot="10800000">
            <a:off x="5144400" y="2632500"/>
            <a:ext cx="0" cy="459000"/>
          </a:xfrm>
          <a:prstGeom prst="straightConnector1">
            <a:avLst/>
          </a:prstGeom>
          <a:noFill/>
          <a:ln w="9525" cap="flat" cmpd="sng">
            <a:solidFill>
              <a:schemeClr val="dk2"/>
            </a:solidFill>
            <a:prstDash val="solid"/>
            <a:round/>
            <a:headEnd type="none" w="med" len="med"/>
            <a:tailEnd type="none" w="med" len="med"/>
          </a:ln>
        </p:spPr>
      </p:cxnSp>
      <p:cxnSp>
        <p:nvCxnSpPr>
          <p:cNvPr id="2672" name="Google Shape;2672;p131"/>
          <p:cNvCxnSpPr>
            <a:stCxn id="2669" idx="0"/>
            <a:endCxn id="2667" idx="0"/>
          </p:cNvCxnSpPr>
          <p:nvPr/>
        </p:nvCxnSpPr>
        <p:spPr>
          <a:xfrm rot="10800000">
            <a:off x="5144400" y="2632500"/>
            <a:ext cx="1664400" cy="459000"/>
          </a:xfrm>
          <a:prstGeom prst="straightConnector1">
            <a:avLst/>
          </a:prstGeom>
          <a:noFill/>
          <a:ln w="9525" cap="flat" cmpd="sng">
            <a:solidFill>
              <a:schemeClr val="dk2"/>
            </a:solidFill>
            <a:prstDash val="solid"/>
            <a:round/>
            <a:headEnd type="none" w="med" len="med"/>
            <a:tailEnd type="none" w="med" len="med"/>
          </a:ln>
        </p:spPr>
      </p:cxnSp>
      <p:sp>
        <p:nvSpPr>
          <p:cNvPr id="2673" name="Google Shape;2673;p131"/>
          <p:cNvSpPr/>
          <p:nvPr/>
        </p:nvSpPr>
        <p:spPr>
          <a:xfrm rot="10800000">
            <a:off x="2657250" y="39354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31"/>
          <p:cNvSpPr/>
          <p:nvPr/>
        </p:nvSpPr>
        <p:spPr>
          <a:xfrm rot="10800000">
            <a:off x="3564600" y="39354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31"/>
          <p:cNvSpPr/>
          <p:nvPr/>
        </p:nvSpPr>
        <p:spPr>
          <a:xfrm rot="10800000">
            <a:off x="4471950" y="39354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31"/>
          <p:cNvSpPr/>
          <p:nvPr/>
        </p:nvSpPr>
        <p:spPr>
          <a:xfrm rot="10800000">
            <a:off x="5379300" y="39354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31"/>
          <p:cNvSpPr/>
          <p:nvPr/>
        </p:nvSpPr>
        <p:spPr>
          <a:xfrm rot="10800000">
            <a:off x="6286650" y="39354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31"/>
          <p:cNvSpPr/>
          <p:nvPr/>
        </p:nvSpPr>
        <p:spPr>
          <a:xfrm rot="10800000">
            <a:off x="7194000" y="393540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9" name="Google Shape;2679;p131"/>
          <p:cNvCxnSpPr>
            <a:stCxn id="2666" idx="3"/>
            <a:endCxn id="2673" idx="3"/>
          </p:cNvCxnSpPr>
          <p:nvPr/>
        </p:nvCxnSpPr>
        <p:spPr>
          <a:xfrm flipH="1">
            <a:off x="2860200" y="3442500"/>
            <a:ext cx="619800" cy="492900"/>
          </a:xfrm>
          <a:prstGeom prst="straightConnector1">
            <a:avLst/>
          </a:prstGeom>
          <a:noFill/>
          <a:ln w="9525" cap="flat" cmpd="sng">
            <a:solidFill>
              <a:schemeClr val="dk2"/>
            </a:solidFill>
            <a:prstDash val="solid"/>
            <a:round/>
            <a:headEnd type="none" w="med" len="med"/>
            <a:tailEnd type="none" w="med" len="med"/>
          </a:ln>
        </p:spPr>
      </p:cxnSp>
      <p:cxnSp>
        <p:nvCxnSpPr>
          <p:cNvPr id="2680" name="Google Shape;2680;p131"/>
          <p:cNvCxnSpPr>
            <a:stCxn id="2666" idx="3"/>
            <a:endCxn id="2674" idx="3"/>
          </p:cNvCxnSpPr>
          <p:nvPr/>
        </p:nvCxnSpPr>
        <p:spPr>
          <a:xfrm>
            <a:off x="3480000" y="3442500"/>
            <a:ext cx="287700" cy="492900"/>
          </a:xfrm>
          <a:prstGeom prst="straightConnector1">
            <a:avLst/>
          </a:prstGeom>
          <a:noFill/>
          <a:ln w="9525" cap="flat" cmpd="sng">
            <a:solidFill>
              <a:schemeClr val="dk2"/>
            </a:solidFill>
            <a:prstDash val="solid"/>
            <a:round/>
            <a:headEnd type="none" w="med" len="med"/>
            <a:tailEnd type="none" w="med" len="med"/>
          </a:ln>
        </p:spPr>
      </p:cxnSp>
      <p:cxnSp>
        <p:nvCxnSpPr>
          <p:cNvPr id="2681" name="Google Shape;2681;p131"/>
          <p:cNvCxnSpPr>
            <a:stCxn id="2668" idx="3"/>
            <a:endCxn id="2675" idx="3"/>
          </p:cNvCxnSpPr>
          <p:nvPr/>
        </p:nvCxnSpPr>
        <p:spPr>
          <a:xfrm flipH="1">
            <a:off x="4674900" y="3442500"/>
            <a:ext cx="469500" cy="492900"/>
          </a:xfrm>
          <a:prstGeom prst="straightConnector1">
            <a:avLst/>
          </a:prstGeom>
          <a:noFill/>
          <a:ln w="9525" cap="flat" cmpd="sng">
            <a:solidFill>
              <a:schemeClr val="dk2"/>
            </a:solidFill>
            <a:prstDash val="solid"/>
            <a:round/>
            <a:headEnd type="none" w="med" len="med"/>
            <a:tailEnd type="none" w="med" len="med"/>
          </a:ln>
        </p:spPr>
      </p:cxnSp>
      <p:cxnSp>
        <p:nvCxnSpPr>
          <p:cNvPr id="2682" name="Google Shape;2682;p131"/>
          <p:cNvCxnSpPr>
            <a:stCxn id="2668" idx="3"/>
            <a:endCxn id="2676" idx="3"/>
          </p:cNvCxnSpPr>
          <p:nvPr/>
        </p:nvCxnSpPr>
        <p:spPr>
          <a:xfrm>
            <a:off x="5144400" y="3442500"/>
            <a:ext cx="438000" cy="492900"/>
          </a:xfrm>
          <a:prstGeom prst="straightConnector1">
            <a:avLst/>
          </a:prstGeom>
          <a:noFill/>
          <a:ln w="9525" cap="flat" cmpd="sng">
            <a:solidFill>
              <a:schemeClr val="dk2"/>
            </a:solidFill>
            <a:prstDash val="solid"/>
            <a:round/>
            <a:headEnd type="none" w="med" len="med"/>
            <a:tailEnd type="none" w="med" len="med"/>
          </a:ln>
        </p:spPr>
      </p:cxnSp>
      <p:cxnSp>
        <p:nvCxnSpPr>
          <p:cNvPr id="2683" name="Google Shape;2683;p131"/>
          <p:cNvCxnSpPr>
            <a:stCxn id="2669" idx="3"/>
            <a:endCxn id="2677" idx="3"/>
          </p:cNvCxnSpPr>
          <p:nvPr/>
        </p:nvCxnSpPr>
        <p:spPr>
          <a:xfrm flipH="1">
            <a:off x="6489600" y="3442500"/>
            <a:ext cx="319200" cy="492900"/>
          </a:xfrm>
          <a:prstGeom prst="straightConnector1">
            <a:avLst/>
          </a:prstGeom>
          <a:noFill/>
          <a:ln w="9525" cap="flat" cmpd="sng">
            <a:solidFill>
              <a:schemeClr val="dk2"/>
            </a:solidFill>
            <a:prstDash val="solid"/>
            <a:round/>
            <a:headEnd type="none" w="med" len="med"/>
            <a:tailEnd type="none" w="med" len="med"/>
          </a:ln>
        </p:spPr>
      </p:cxnSp>
      <p:cxnSp>
        <p:nvCxnSpPr>
          <p:cNvPr id="2684" name="Google Shape;2684;p131"/>
          <p:cNvCxnSpPr>
            <a:stCxn id="2669" idx="3"/>
            <a:endCxn id="2678" idx="3"/>
          </p:cNvCxnSpPr>
          <p:nvPr/>
        </p:nvCxnSpPr>
        <p:spPr>
          <a:xfrm>
            <a:off x="6808800" y="3442500"/>
            <a:ext cx="588300" cy="492900"/>
          </a:xfrm>
          <a:prstGeom prst="straightConnector1">
            <a:avLst/>
          </a:prstGeom>
          <a:noFill/>
          <a:ln w="9525" cap="flat" cmpd="sng">
            <a:solidFill>
              <a:schemeClr val="dk2"/>
            </a:solidFill>
            <a:prstDash val="solid"/>
            <a:round/>
            <a:headEnd type="none" w="med" len="med"/>
            <a:tailEnd type="none" w="med" len="med"/>
          </a:ln>
        </p:spPr>
      </p:cxnSp>
      <p:sp>
        <p:nvSpPr>
          <p:cNvPr id="2685" name="Google Shape;2685;p131"/>
          <p:cNvSpPr/>
          <p:nvPr/>
        </p:nvSpPr>
        <p:spPr>
          <a:xfrm>
            <a:off x="2452800"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
        <p:nvSpPr>
          <p:cNvPr id="2686" name="Google Shape;2686;p131"/>
          <p:cNvSpPr/>
          <p:nvPr/>
        </p:nvSpPr>
        <p:spPr>
          <a:xfrm>
            <a:off x="2907041"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2687" name="Google Shape;2687;p131"/>
          <p:cNvSpPr/>
          <p:nvPr/>
        </p:nvSpPr>
        <p:spPr>
          <a:xfrm>
            <a:off x="3361282"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p:txBody>
      </p:sp>
      <p:sp>
        <p:nvSpPr>
          <p:cNvPr id="2688" name="Google Shape;2688;p131"/>
          <p:cNvSpPr/>
          <p:nvPr/>
        </p:nvSpPr>
        <p:spPr>
          <a:xfrm>
            <a:off x="3815523"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5</a:t>
            </a:r>
            <a:endParaRPr>
              <a:latin typeface="Times New Roman"/>
              <a:ea typeface="Times New Roman"/>
              <a:cs typeface="Times New Roman"/>
              <a:sym typeface="Times New Roman"/>
            </a:endParaRPr>
          </a:p>
        </p:txBody>
      </p:sp>
      <p:sp>
        <p:nvSpPr>
          <p:cNvPr id="2689" name="Google Shape;2689;p131"/>
          <p:cNvSpPr/>
          <p:nvPr/>
        </p:nvSpPr>
        <p:spPr>
          <a:xfrm>
            <a:off x="4269764"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2690" name="Google Shape;2690;p131"/>
          <p:cNvSpPr/>
          <p:nvPr/>
        </p:nvSpPr>
        <p:spPr>
          <a:xfrm>
            <a:off x="4724005"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9</a:t>
            </a:r>
            <a:endParaRPr>
              <a:latin typeface="Times New Roman"/>
              <a:ea typeface="Times New Roman"/>
              <a:cs typeface="Times New Roman"/>
              <a:sym typeface="Times New Roman"/>
            </a:endParaRPr>
          </a:p>
        </p:txBody>
      </p:sp>
      <p:sp>
        <p:nvSpPr>
          <p:cNvPr id="2691" name="Google Shape;2691;p131"/>
          <p:cNvSpPr/>
          <p:nvPr/>
        </p:nvSpPr>
        <p:spPr>
          <a:xfrm>
            <a:off x="5178245"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0</a:t>
            </a:r>
            <a:endParaRPr>
              <a:latin typeface="Times New Roman"/>
              <a:ea typeface="Times New Roman"/>
              <a:cs typeface="Times New Roman"/>
              <a:sym typeface="Times New Roman"/>
            </a:endParaRPr>
          </a:p>
        </p:txBody>
      </p:sp>
      <p:sp>
        <p:nvSpPr>
          <p:cNvPr id="2692" name="Google Shape;2692;p131"/>
          <p:cNvSpPr/>
          <p:nvPr/>
        </p:nvSpPr>
        <p:spPr>
          <a:xfrm>
            <a:off x="5632486"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2693" name="Google Shape;2693;p131"/>
          <p:cNvSpPr/>
          <p:nvPr/>
        </p:nvSpPr>
        <p:spPr>
          <a:xfrm>
            <a:off x="6086727"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
        <p:nvSpPr>
          <p:cNvPr id="2694" name="Google Shape;2694;p131"/>
          <p:cNvSpPr/>
          <p:nvPr/>
        </p:nvSpPr>
        <p:spPr>
          <a:xfrm>
            <a:off x="6540968"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2695" name="Google Shape;2695;p131"/>
          <p:cNvSpPr/>
          <p:nvPr/>
        </p:nvSpPr>
        <p:spPr>
          <a:xfrm>
            <a:off x="6995209"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p:txBody>
      </p:sp>
      <p:sp>
        <p:nvSpPr>
          <p:cNvPr id="2696" name="Google Shape;2696;p131"/>
          <p:cNvSpPr/>
          <p:nvPr/>
        </p:nvSpPr>
        <p:spPr>
          <a:xfrm>
            <a:off x="7449450" y="473865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cxnSp>
        <p:nvCxnSpPr>
          <p:cNvPr id="2697" name="Google Shape;2697;p131"/>
          <p:cNvCxnSpPr>
            <a:stCxn id="2673" idx="0"/>
            <a:endCxn id="2685" idx="0"/>
          </p:cNvCxnSpPr>
          <p:nvPr/>
        </p:nvCxnSpPr>
        <p:spPr>
          <a:xfrm flipH="1">
            <a:off x="2612400" y="4286400"/>
            <a:ext cx="247800" cy="452400"/>
          </a:xfrm>
          <a:prstGeom prst="straightConnector1">
            <a:avLst/>
          </a:prstGeom>
          <a:noFill/>
          <a:ln w="9525" cap="flat" cmpd="sng">
            <a:solidFill>
              <a:schemeClr val="dk2"/>
            </a:solidFill>
            <a:prstDash val="solid"/>
            <a:round/>
            <a:headEnd type="none" w="med" len="med"/>
            <a:tailEnd type="none" w="med" len="med"/>
          </a:ln>
        </p:spPr>
      </p:cxnSp>
      <p:cxnSp>
        <p:nvCxnSpPr>
          <p:cNvPr id="2698" name="Google Shape;2698;p131"/>
          <p:cNvCxnSpPr>
            <a:stCxn id="2673" idx="0"/>
            <a:endCxn id="2686" idx="0"/>
          </p:cNvCxnSpPr>
          <p:nvPr/>
        </p:nvCxnSpPr>
        <p:spPr>
          <a:xfrm>
            <a:off x="2860200" y="4286400"/>
            <a:ext cx="206400" cy="452400"/>
          </a:xfrm>
          <a:prstGeom prst="straightConnector1">
            <a:avLst/>
          </a:prstGeom>
          <a:noFill/>
          <a:ln w="9525" cap="flat" cmpd="sng">
            <a:solidFill>
              <a:schemeClr val="dk2"/>
            </a:solidFill>
            <a:prstDash val="solid"/>
            <a:round/>
            <a:headEnd type="none" w="med" len="med"/>
            <a:tailEnd type="none" w="med" len="med"/>
          </a:ln>
        </p:spPr>
      </p:cxnSp>
      <p:cxnSp>
        <p:nvCxnSpPr>
          <p:cNvPr id="2699" name="Google Shape;2699;p131"/>
          <p:cNvCxnSpPr>
            <a:stCxn id="2674" idx="0"/>
            <a:endCxn id="2687" idx="0"/>
          </p:cNvCxnSpPr>
          <p:nvPr/>
        </p:nvCxnSpPr>
        <p:spPr>
          <a:xfrm flipH="1">
            <a:off x="3520950" y="4286400"/>
            <a:ext cx="246600" cy="452400"/>
          </a:xfrm>
          <a:prstGeom prst="straightConnector1">
            <a:avLst/>
          </a:prstGeom>
          <a:noFill/>
          <a:ln w="9525" cap="flat" cmpd="sng">
            <a:solidFill>
              <a:schemeClr val="dk2"/>
            </a:solidFill>
            <a:prstDash val="solid"/>
            <a:round/>
            <a:headEnd type="none" w="med" len="med"/>
            <a:tailEnd type="none" w="med" len="med"/>
          </a:ln>
        </p:spPr>
      </p:cxnSp>
      <p:cxnSp>
        <p:nvCxnSpPr>
          <p:cNvPr id="2700" name="Google Shape;2700;p131"/>
          <p:cNvCxnSpPr>
            <a:stCxn id="2674" idx="0"/>
            <a:endCxn id="2688" idx="0"/>
          </p:cNvCxnSpPr>
          <p:nvPr/>
        </p:nvCxnSpPr>
        <p:spPr>
          <a:xfrm>
            <a:off x="3767550" y="4286400"/>
            <a:ext cx="207600" cy="452400"/>
          </a:xfrm>
          <a:prstGeom prst="straightConnector1">
            <a:avLst/>
          </a:prstGeom>
          <a:noFill/>
          <a:ln w="9525" cap="flat" cmpd="sng">
            <a:solidFill>
              <a:schemeClr val="dk2"/>
            </a:solidFill>
            <a:prstDash val="solid"/>
            <a:round/>
            <a:headEnd type="none" w="med" len="med"/>
            <a:tailEnd type="none" w="med" len="med"/>
          </a:ln>
        </p:spPr>
      </p:cxnSp>
      <p:cxnSp>
        <p:nvCxnSpPr>
          <p:cNvPr id="2701" name="Google Shape;2701;p131"/>
          <p:cNvCxnSpPr>
            <a:stCxn id="2675" idx="0"/>
            <a:endCxn id="2689" idx="0"/>
          </p:cNvCxnSpPr>
          <p:nvPr/>
        </p:nvCxnSpPr>
        <p:spPr>
          <a:xfrm flipH="1">
            <a:off x="4429500" y="4286400"/>
            <a:ext cx="245400" cy="452400"/>
          </a:xfrm>
          <a:prstGeom prst="straightConnector1">
            <a:avLst/>
          </a:prstGeom>
          <a:noFill/>
          <a:ln w="9525" cap="flat" cmpd="sng">
            <a:solidFill>
              <a:schemeClr val="dk2"/>
            </a:solidFill>
            <a:prstDash val="solid"/>
            <a:round/>
            <a:headEnd type="none" w="med" len="med"/>
            <a:tailEnd type="none" w="med" len="med"/>
          </a:ln>
        </p:spPr>
      </p:cxnSp>
      <p:cxnSp>
        <p:nvCxnSpPr>
          <p:cNvPr id="2702" name="Google Shape;2702;p131"/>
          <p:cNvCxnSpPr>
            <a:stCxn id="2675" idx="0"/>
            <a:endCxn id="2690" idx="0"/>
          </p:cNvCxnSpPr>
          <p:nvPr/>
        </p:nvCxnSpPr>
        <p:spPr>
          <a:xfrm>
            <a:off x="4674900" y="4286400"/>
            <a:ext cx="208800" cy="452400"/>
          </a:xfrm>
          <a:prstGeom prst="straightConnector1">
            <a:avLst/>
          </a:prstGeom>
          <a:noFill/>
          <a:ln w="9525" cap="flat" cmpd="sng">
            <a:solidFill>
              <a:schemeClr val="dk2"/>
            </a:solidFill>
            <a:prstDash val="solid"/>
            <a:round/>
            <a:headEnd type="none" w="med" len="med"/>
            <a:tailEnd type="none" w="med" len="med"/>
          </a:ln>
        </p:spPr>
      </p:cxnSp>
      <p:cxnSp>
        <p:nvCxnSpPr>
          <p:cNvPr id="2703" name="Google Shape;2703;p131"/>
          <p:cNvCxnSpPr>
            <a:stCxn id="2676" idx="0"/>
            <a:endCxn id="2691" idx="0"/>
          </p:cNvCxnSpPr>
          <p:nvPr/>
        </p:nvCxnSpPr>
        <p:spPr>
          <a:xfrm flipH="1">
            <a:off x="5337750" y="4286400"/>
            <a:ext cx="244500" cy="452400"/>
          </a:xfrm>
          <a:prstGeom prst="straightConnector1">
            <a:avLst/>
          </a:prstGeom>
          <a:noFill/>
          <a:ln w="9525" cap="flat" cmpd="sng">
            <a:solidFill>
              <a:schemeClr val="dk2"/>
            </a:solidFill>
            <a:prstDash val="solid"/>
            <a:round/>
            <a:headEnd type="none" w="med" len="med"/>
            <a:tailEnd type="none" w="med" len="med"/>
          </a:ln>
        </p:spPr>
      </p:cxnSp>
      <p:cxnSp>
        <p:nvCxnSpPr>
          <p:cNvPr id="2704" name="Google Shape;2704;p131"/>
          <p:cNvCxnSpPr>
            <a:stCxn id="2676" idx="0"/>
            <a:endCxn id="2692" idx="0"/>
          </p:cNvCxnSpPr>
          <p:nvPr/>
        </p:nvCxnSpPr>
        <p:spPr>
          <a:xfrm>
            <a:off x="5582250" y="4286400"/>
            <a:ext cx="209700" cy="452400"/>
          </a:xfrm>
          <a:prstGeom prst="straightConnector1">
            <a:avLst/>
          </a:prstGeom>
          <a:noFill/>
          <a:ln w="9525" cap="flat" cmpd="sng">
            <a:solidFill>
              <a:schemeClr val="dk2"/>
            </a:solidFill>
            <a:prstDash val="solid"/>
            <a:round/>
            <a:headEnd type="none" w="med" len="med"/>
            <a:tailEnd type="none" w="med" len="med"/>
          </a:ln>
        </p:spPr>
      </p:cxnSp>
      <p:cxnSp>
        <p:nvCxnSpPr>
          <p:cNvPr id="2705" name="Google Shape;2705;p131"/>
          <p:cNvCxnSpPr>
            <a:stCxn id="2677" idx="0"/>
            <a:endCxn id="2693" idx="0"/>
          </p:cNvCxnSpPr>
          <p:nvPr/>
        </p:nvCxnSpPr>
        <p:spPr>
          <a:xfrm flipH="1">
            <a:off x="6246300" y="4286400"/>
            <a:ext cx="243300" cy="452400"/>
          </a:xfrm>
          <a:prstGeom prst="straightConnector1">
            <a:avLst/>
          </a:prstGeom>
          <a:noFill/>
          <a:ln w="9525" cap="flat" cmpd="sng">
            <a:solidFill>
              <a:schemeClr val="dk2"/>
            </a:solidFill>
            <a:prstDash val="solid"/>
            <a:round/>
            <a:headEnd type="none" w="med" len="med"/>
            <a:tailEnd type="none" w="med" len="med"/>
          </a:ln>
        </p:spPr>
      </p:cxnSp>
      <p:cxnSp>
        <p:nvCxnSpPr>
          <p:cNvPr id="2706" name="Google Shape;2706;p131"/>
          <p:cNvCxnSpPr>
            <a:stCxn id="2677" idx="0"/>
            <a:endCxn id="2694" idx="0"/>
          </p:cNvCxnSpPr>
          <p:nvPr/>
        </p:nvCxnSpPr>
        <p:spPr>
          <a:xfrm>
            <a:off x="6489600" y="4286400"/>
            <a:ext cx="210900" cy="452400"/>
          </a:xfrm>
          <a:prstGeom prst="straightConnector1">
            <a:avLst/>
          </a:prstGeom>
          <a:noFill/>
          <a:ln w="9525" cap="flat" cmpd="sng">
            <a:solidFill>
              <a:schemeClr val="dk2"/>
            </a:solidFill>
            <a:prstDash val="solid"/>
            <a:round/>
            <a:headEnd type="none" w="med" len="med"/>
            <a:tailEnd type="none" w="med" len="med"/>
          </a:ln>
        </p:spPr>
      </p:cxnSp>
      <p:cxnSp>
        <p:nvCxnSpPr>
          <p:cNvPr id="2707" name="Google Shape;2707;p131"/>
          <p:cNvCxnSpPr>
            <a:stCxn id="2678" idx="0"/>
            <a:endCxn id="2695" idx="0"/>
          </p:cNvCxnSpPr>
          <p:nvPr/>
        </p:nvCxnSpPr>
        <p:spPr>
          <a:xfrm flipH="1">
            <a:off x="7154850" y="4286400"/>
            <a:ext cx="242100" cy="452400"/>
          </a:xfrm>
          <a:prstGeom prst="straightConnector1">
            <a:avLst/>
          </a:prstGeom>
          <a:noFill/>
          <a:ln w="9525" cap="flat" cmpd="sng">
            <a:solidFill>
              <a:schemeClr val="dk2"/>
            </a:solidFill>
            <a:prstDash val="solid"/>
            <a:round/>
            <a:headEnd type="none" w="med" len="med"/>
            <a:tailEnd type="none" w="med" len="med"/>
          </a:ln>
        </p:spPr>
      </p:cxnSp>
      <p:cxnSp>
        <p:nvCxnSpPr>
          <p:cNvPr id="2708" name="Google Shape;2708;p131"/>
          <p:cNvCxnSpPr>
            <a:stCxn id="2678" idx="0"/>
            <a:endCxn id="2696" idx="0"/>
          </p:cNvCxnSpPr>
          <p:nvPr/>
        </p:nvCxnSpPr>
        <p:spPr>
          <a:xfrm>
            <a:off x="7396950" y="4286400"/>
            <a:ext cx="212100" cy="452400"/>
          </a:xfrm>
          <a:prstGeom prst="straightConnector1">
            <a:avLst/>
          </a:prstGeom>
          <a:noFill/>
          <a:ln w="9525" cap="flat" cmpd="sng">
            <a:solidFill>
              <a:schemeClr val="dk2"/>
            </a:solidFill>
            <a:prstDash val="solid"/>
            <a:round/>
            <a:headEnd type="none" w="med" len="med"/>
            <a:tailEnd type="none" w="med" len="med"/>
          </a:ln>
        </p:spPr>
      </p:cxnSp>
      <p:sp>
        <p:nvSpPr>
          <p:cNvPr id="2709" name="Google Shape;2709;p131"/>
          <p:cNvSpPr txBox="1"/>
          <p:nvPr/>
        </p:nvSpPr>
        <p:spPr>
          <a:xfrm>
            <a:off x="1498200" y="2178900"/>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MIN</a:t>
            </a:r>
            <a:endParaRPr>
              <a:latin typeface="Times New Roman"/>
              <a:ea typeface="Times New Roman"/>
              <a:cs typeface="Times New Roman"/>
              <a:sym typeface="Times New Roman"/>
            </a:endParaRPr>
          </a:p>
        </p:txBody>
      </p:sp>
      <p:sp>
        <p:nvSpPr>
          <p:cNvPr id="2710" name="Google Shape;2710;p131"/>
          <p:cNvSpPr txBox="1"/>
          <p:nvPr/>
        </p:nvSpPr>
        <p:spPr>
          <a:xfrm>
            <a:off x="1498200" y="3040200"/>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sp>
        <p:nvSpPr>
          <p:cNvPr id="2711" name="Google Shape;2711;p131"/>
          <p:cNvSpPr txBox="1"/>
          <p:nvPr/>
        </p:nvSpPr>
        <p:spPr>
          <a:xfrm>
            <a:off x="1498200" y="3935400"/>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MIN</a:t>
            </a:r>
            <a:endParaRPr>
              <a:latin typeface="Times New Roman"/>
              <a:ea typeface="Times New Roman"/>
              <a:cs typeface="Times New Roman"/>
              <a:sym typeface="Times New Roman"/>
            </a:endParaRPr>
          </a:p>
        </p:txBody>
      </p:sp>
      <p:sp>
        <p:nvSpPr>
          <p:cNvPr id="2712" name="Google Shape;2712;p131"/>
          <p:cNvSpPr txBox="1"/>
          <p:nvPr/>
        </p:nvSpPr>
        <p:spPr>
          <a:xfrm>
            <a:off x="302975" y="4671450"/>
            <a:ext cx="19950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TERMINAL UTILITY</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6"/>
        <p:cNvGrpSpPr/>
        <p:nvPr/>
      </p:nvGrpSpPr>
      <p:grpSpPr>
        <a:xfrm>
          <a:off x="0" y="0"/>
          <a:ext cx="0" cy="0"/>
          <a:chOff x="0" y="0"/>
          <a:chExt cx="0" cy="0"/>
        </a:xfrm>
      </p:grpSpPr>
      <p:sp>
        <p:nvSpPr>
          <p:cNvPr id="2717" name="Google Shape;2717;p132"/>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Quiz</a:t>
            </a:r>
            <a:endParaRPr/>
          </a:p>
        </p:txBody>
      </p:sp>
      <p:sp>
        <p:nvSpPr>
          <p:cNvPr id="2718" name="Google Shape;2718;p132"/>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Consider the following game tree, where one of the leaves has an unknown payoff x</a:t>
            </a:r>
            <a:endParaRPr sz="2200"/>
          </a:p>
          <a:p>
            <a:pPr marL="457200" lvl="0" indent="-368300" algn="l" rtl="0">
              <a:spcBef>
                <a:spcPts val="0"/>
              </a:spcBef>
              <a:spcAft>
                <a:spcPts val="0"/>
              </a:spcAft>
              <a:buSzPts val="2200"/>
              <a:buChar char="●"/>
            </a:pPr>
            <a:r>
              <a:rPr lang="en" sz="2200"/>
              <a:t>For what values of x is MAX guaranteed to choose the initial left action?</a:t>
            </a:r>
            <a:endParaRPr sz="2200"/>
          </a:p>
        </p:txBody>
      </p:sp>
      <p:sp>
        <p:nvSpPr>
          <p:cNvPr id="2719" name="Google Shape;2719;p132"/>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sp>
        <p:nvSpPr>
          <p:cNvPr id="2720" name="Google Shape;2720;p132"/>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2721" name="Google Shape;2721;p132"/>
          <p:cNvSpPr/>
          <p:nvPr/>
        </p:nvSpPr>
        <p:spPr>
          <a:xfrm>
            <a:off x="5163525" y="209127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32"/>
          <p:cNvSpPr/>
          <p:nvPr/>
        </p:nvSpPr>
        <p:spPr>
          <a:xfrm rot="10800000">
            <a:off x="4322008" y="310187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3" name="Google Shape;2723;p132"/>
          <p:cNvCxnSpPr>
            <a:stCxn id="2722" idx="3"/>
            <a:endCxn id="2721" idx="3"/>
          </p:cNvCxnSpPr>
          <p:nvPr/>
        </p:nvCxnSpPr>
        <p:spPr>
          <a:xfrm rot="10800000" flipH="1">
            <a:off x="4524958" y="2442172"/>
            <a:ext cx="841500" cy="659700"/>
          </a:xfrm>
          <a:prstGeom prst="straightConnector1">
            <a:avLst/>
          </a:prstGeom>
          <a:noFill/>
          <a:ln w="19050" cap="flat" cmpd="sng">
            <a:solidFill>
              <a:schemeClr val="dk2"/>
            </a:solidFill>
            <a:prstDash val="solid"/>
            <a:round/>
            <a:headEnd type="triangle" w="med" len="med"/>
            <a:tailEnd type="none" w="med" len="med"/>
          </a:ln>
        </p:spPr>
      </p:cxnSp>
      <p:sp>
        <p:nvSpPr>
          <p:cNvPr id="2724" name="Google Shape;2724;p132"/>
          <p:cNvSpPr/>
          <p:nvPr/>
        </p:nvSpPr>
        <p:spPr>
          <a:xfrm rot="10800000">
            <a:off x="5852258" y="310187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5" name="Google Shape;2725;p132"/>
          <p:cNvCxnSpPr>
            <a:stCxn id="2724" idx="3"/>
            <a:endCxn id="2721" idx="3"/>
          </p:cNvCxnSpPr>
          <p:nvPr/>
        </p:nvCxnSpPr>
        <p:spPr>
          <a:xfrm rot="10800000">
            <a:off x="5366408" y="2442172"/>
            <a:ext cx="688800" cy="659700"/>
          </a:xfrm>
          <a:prstGeom prst="straightConnector1">
            <a:avLst/>
          </a:prstGeom>
          <a:noFill/>
          <a:ln w="9525" cap="flat" cmpd="sng">
            <a:solidFill>
              <a:schemeClr val="dk2"/>
            </a:solidFill>
            <a:prstDash val="solid"/>
            <a:round/>
            <a:headEnd type="none" w="med" len="med"/>
            <a:tailEnd type="none" w="med" len="med"/>
          </a:ln>
        </p:spPr>
      </p:cxnSp>
      <p:sp>
        <p:nvSpPr>
          <p:cNvPr id="2726" name="Google Shape;2726;p132"/>
          <p:cNvSpPr/>
          <p:nvPr/>
        </p:nvSpPr>
        <p:spPr>
          <a:xfrm>
            <a:off x="3839900" y="3861397"/>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32"/>
          <p:cNvSpPr/>
          <p:nvPr/>
        </p:nvSpPr>
        <p:spPr>
          <a:xfrm>
            <a:off x="4686350" y="3861397"/>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32"/>
          <p:cNvSpPr/>
          <p:nvPr/>
        </p:nvSpPr>
        <p:spPr>
          <a:xfrm>
            <a:off x="5532800" y="3861397"/>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32"/>
          <p:cNvSpPr/>
          <p:nvPr/>
        </p:nvSpPr>
        <p:spPr>
          <a:xfrm>
            <a:off x="6379250" y="3861397"/>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0" name="Google Shape;2730;p132"/>
          <p:cNvCxnSpPr>
            <a:stCxn id="2726" idx="0"/>
            <a:endCxn id="2722" idx="0"/>
          </p:cNvCxnSpPr>
          <p:nvPr/>
        </p:nvCxnSpPr>
        <p:spPr>
          <a:xfrm rot="10800000" flipH="1">
            <a:off x="4042850" y="3452797"/>
            <a:ext cx="482100" cy="408600"/>
          </a:xfrm>
          <a:prstGeom prst="straightConnector1">
            <a:avLst/>
          </a:prstGeom>
          <a:noFill/>
          <a:ln w="9525" cap="flat" cmpd="sng">
            <a:solidFill>
              <a:schemeClr val="dk2"/>
            </a:solidFill>
            <a:prstDash val="solid"/>
            <a:round/>
            <a:headEnd type="none" w="med" len="med"/>
            <a:tailEnd type="none" w="med" len="med"/>
          </a:ln>
        </p:spPr>
      </p:cxnSp>
      <p:cxnSp>
        <p:nvCxnSpPr>
          <p:cNvPr id="2731" name="Google Shape;2731;p132"/>
          <p:cNvCxnSpPr>
            <a:stCxn id="2722" idx="0"/>
            <a:endCxn id="2727" idx="0"/>
          </p:cNvCxnSpPr>
          <p:nvPr/>
        </p:nvCxnSpPr>
        <p:spPr>
          <a:xfrm>
            <a:off x="4524958" y="3452872"/>
            <a:ext cx="364200" cy="408600"/>
          </a:xfrm>
          <a:prstGeom prst="straightConnector1">
            <a:avLst/>
          </a:prstGeom>
          <a:noFill/>
          <a:ln w="9525" cap="flat" cmpd="sng">
            <a:solidFill>
              <a:schemeClr val="dk2"/>
            </a:solidFill>
            <a:prstDash val="solid"/>
            <a:round/>
            <a:headEnd type="none" w="med" len="med"/>
            <a:tailEnd type="none" w="med" len="med"/>
          </a:ln>
        </p:spPr>
      </p:cxnSp>
      <p:cxnSp>
        <p:nvCxnSpPr>
          <p:cNvPr id="2732" name="Google Shape;2732;p132"/>
          <p:cNvCxnSpPr>
            <a:stCxn id="2724" idx="0"/>
            <a:endCxn id="2728" idx="0"/>
          </p:cNvCxnSpPr>
          <p:nvPr/>
        </p:nvCxnSpPr>
        <p:spPr>
          <a:xfrm flipH="1">
            <a:off x="5735708" y="3452872"/>
            <a:ext cx="319500" cy="408600"/>
          </a:xfrm>
          <a:prstGeom prst="straightConnector1">
            <a:avLst/>
          </a:prstGeom>
          <a:noFill/>
          <a:ln w="9525" cap="flat" cmpd="sng">
            <a:solidFill>
              <a:schemeClr val="dk2"/>
            </a:solidFill>
            <a:prstDash val="solid"/>
            <a:round/>
            <a:headEnd type="none" w="med" len="med"/>
            <a:tailEnd type="none" w="med" len="med"/>
          </a:ln>
        </p:spPr>
      </p:cxnSp>
      <p:cxnSp>
        <p:nvCxnSpPr>
          <p:cNvPr id="2733" name="Google Shape;2733;p132"/>
          <p:cNvCxnSpPr>
            <a:stCxn id="2724" idx="0"/>
            <a:endCxn id="2729" idx="0"/>
          </p:cNvCxnSpPr>
          <p:nvPr/>
        </p:nvCxnSpPr>
        <p:spPr>
          <a:xfrm>
            <a:off x="6055208" y="3452872"/>
            <a:ext cx="527100" cy="408600"/>
          </a:xfrm>
          <a:prstGeom prst="straightConnector1">
            <a:avLst/>
          </a:prstGeom>
          <a:noFill/>
          <a:ln w="9525" cap="flat" cmpd="sng">
            <a:solidFill>
              <a:schemeClr val="dk2"/>
            </a:solidFill>
            <a:prstDash val="solid"/>
            <a:round/>
            <a:headEnd type="none" w="med" len="med"/>
            <a:tailEnd type="none" w="med" len="med"/>
          </a:ln>
        </p:spPr>
      </p:cxnSp>
      <p:sp>
        <p:nvSpPr>
          <p:cNvPr id="2734" name="Google Shape;2734;p132"/>
          <p:cNvSpPr/>
          <p:nvPr/>
        </p:nvSpPr>
        <p:spPr>
          <a:xfrm>
            <a:off x="3653814" y="46530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x</a:t>
            </a:r>
            <a:endParaRPr sz="1200">
              <a:latin typeface="Times New Roman"/>
              <a:ea typeface="Times New Roman"/>
              <a:cs typeface="Times New Roman"/>
              <a:sym typeface="Times New Roman"/>
            </a:endParaRPr>
          </a:p>
        </p:txBody>
      </p:sp>
      <p:sp>
        <p:nvSpPr>
          <p:cNvPr id="2735" name="Google Shape;2735;p132"/>
          <p:cNvSpPr/>
          <p:nvPr/>
        </p:nvSpPr>
        <p:spPr>
          <a:xfrm>
            <a:off x="4083818" y="46530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p:txBody>
      </p:sp>
      <p:sp>
        <p:nvSpPr>
          <p:cNvPr id="2736" name="Google Shape;2736;p132"/>
          <p:cNvSpPr/>
          <p:nvPr/>
        </p:nvSpPr>
        <p:spPr>
          <a:xfrm>
            <a:off x="4513821" y="46530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11</a:t>
            </a:r>
            <a:endParaRPr sz="1200">
              <a:latin typeface="Times New Roman"/>
              <a:ea typeface="Times New Roman"/>
              <a:cs typeface="Times New Roman"/>
              <a:sym typeface="Times New Roman"/>
            </a:endParaRPr>
          </a:p>
        </p:txBody>
      </p:sp>
      <p:sp>
        <p:nvSpPr>
          <p:cNvPr id="2737" name="Google Shape;2737;p132"/>
          <p:cNvSpPr/>
          <p:nvPr/>
        </p:nvSpPr>
        <p:spPr>
          <a:xfrm>
            <a:off x="4943825" y="46530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p:txBody>
      </p:sp>
      <p:sp>
        <p:nvSpPr>
          <p:cNvPr id="2738" name="Google Shape;2738;p132"/>
          <p:cNvSpPr/>
          <p:nvPr/>
        </p:nvSpPr>
        <p:spPr>
          <a:xfrm>
            <a:off x="5373828" y="46530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p:txBody>
      </p:sp>
      <p:sp>
        <p:nvSpPr>
          <p:cNvPr id="2739" name="Google Shape;2739;p132"/>
          <p:cNvSpPr/>
          <p:nvPr/>
        </p:nvSpPr>
        <p:spPr>
          <a:xfrm>
            <a:off x="5803832" y="46530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12</a:t>
            </a:r>
            <a:endParaRPr sz="1200">
              <a:latin typeface="Times New Roman"/>
              <a:ea typeface="Times New Roman"/>
              <a:cs typeface="Times New Roman"/>
              <a:sym typeface="Times New Roman"/>
            </a:endParaRPr>
          </a:p>
        </p:txBody>
      </p:sp>
      <p:sp>
        <p:nvSpPr>
          <p:cNvPr id="2740" name="Google Shape;2740;p132"/>
          <p:cNvSpPr/>
          <p:nvPr/>
        </p:nvSpPr>
        <p:spPr>
          <a:xfrm>
            <a:off x="6233835" y="46530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p:txBody>
      </p:sp>
      <p:sp>
        <p:nvSpPr>
          <p:cNvPr id="2741" name="Google Shape;2741;p132"/>
          <p:cNvSpPr/>
          <p:nvPr/>
        </p:nvSpPr>
        <p:spPr>
          <a:xfrm>
            <a:off x="6663839" y="46530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p:txBody>
      </p:sp>
      <p:cxnSp>
        <p:nvCxnSpPr>
          <p:cNvPr id="2742" name="Google Shape;2742;p132"/>
          <p:cNvCxnSpPr>
            <a:stCxn id="2734" idx="0"/>
            <a:endCxn id="2726" idx="3"/>
          </p:cNvCxnSpPr>
          <p:nvPr/>
        </p:nvCxnSpPr>
        <p:spPr>
          <a:xfrm rot="10800000" flipH="1">
            <a:off x="3813414" y="4212347"/>
            <a:ext cx="229500" cy="440700"/>
          </a:xfrm>
          <a:prstGeom prst="straightConnector1">
            <a:avLst/>
          </a:prstGeom>
          <a:noFill/>
          <a:ln w="9525" cap="flat" cmpd="sng">
            <a:solidFill>
              <a:schemeClr val="dk2"/>
            </a:solidFill>
            <a:prstDash val="solid"/>
            <a:round/>
            <a:headEnd type="none" w="med" len="med"/>
            <a:tailEnd type="none" w="med" len="med"/>
          </a:ln>
        </p:spPr>
      </p:cxnSp>
      <p:cxnSp>
        <p:nvCxnSpPr>
          <p:cNvPr id="2743" name="Google Shape;2743;p132"/>
          <p:cNvCxnSpPr>
            <a:stCxn id="2726" idx="3"/>
            <a:endCxn id="2735" idx="0"/>
          </p:cNvCxnSpPr>
          <p:nvPr/>
        </p:nvCxnSpPr>
        <p:spPr>
          <a:xfrm>
            <a:off x="4042850" y="4212397"/>
            <a:ext cx="200700" cy="440700"/>
          </a:xfrm>
          <a:prstGeom prst="straightConnector1">
            <a:avLst/>
          </a:prstGeom>
          <a:noFill/>
          <a:ln w="9525" cap="flat" cmpd="sng">
            <a:solidFill>
              <a:schemeClr val="dk2"/>
            </a:solidFill>
            <a:prstDash val="solid"/>
            <a:round/>
            <a:headEnd type="none" w="med" len="med"/>
            <a:tailEnd type="none" w="med" len="med"/>
          </a:ln>
        </p:spPr>
      </p:cxnSp>
      <p:cxnSp>
        <p:nvCxnSpPr>
          <p:cNvPr id="2744" name="Google Shape;2744;p132"/>
          <p:cNvCxnSpPr>
            <a:stCxn id="2736" idx="0"/>
            <a:endCxn id="2727" idx="3"/>
          </p:cNvCxnSpPr>
          <p:nvPr/>
        </p:nvCxnSpPr>
        <p:spPr>
          <a:xfrm rot="10800000" flipH="1">
            <a:off x="4673421" y="4212347"/>
            <a:ext cx="216000" cy="440700"/>
          </a:xfrm>
          <a:prstGeom prst="straightConnector1">
            <a:avLst/>
          </a:prstGeom>
          <a:noFill/>
          <a:ln w="9525" cap="flat" cmpd="sng">
            <a:solidFill>
              <a:schemeClr val="dk2"/>
            </a:solidFill>
            <a:prstDash val="solid"/>
            <a:round/>
            <a:headEnd type="none" w="med" len="med"/>
            <a:tailEnd type="none" w="med" len="med"/>
          </a:ln>
        </p:spPr>
      </p:cxnSp>
      <p:cxnSp>
        <p:nvCxnSpPr>
          <p:cNvPr id="2745" name="Google Shape;2745;p132"/>
          <p:cNvCxnSpPr>
            <a:stCxn id="2727" idx="3"/>
            <a:endCxn id="2737" idx="0"/>
          </p:cNvCxnSpPr>
          <p:nvPr/>
        </p:nvCxnSpPr>
        <p:spPr>
          <a:xfrm>
            <a:off x="4889300" y="4212397"/>
            <a:ext cx="214200" cy="440700"/>
          </a:xfrm>
          <a:prstGeom prst="straightConnector1">
            <a:avLst/>
          </a:prstGeom>
          <a:noFill/>
          <a:ln w="9525" cap="flat" cmpd="sng">
            <a:solidFill>
              <a:schemeClr val="dk2"/>
            </a:solidFill>
            <a:prstDash val="solid"/>
            <a:round/>
            <a:headEnd type="none" w="med" len="med"/>
            <a:tailEnd type="none" w="med" len="med"/>
          </a:ln>
        </p:spPr>
      </p:cxnSp>
      <p:cxnSp>
        <p:nvCxnSpPr>
          <p:cNvPr id="2746" name="Google Shape;2746;p132"/>
          <p:cNvCxnSpPr>
            <a:stCxn id="2738" idx="0"/>
            <a:endCxn id="2728" idx="3"/>
          </p:cNvCxnSpPr>
          <p:nvPr/>
        </p:nvCxnSpPr>
        <p:spPr>
          <a:xfrm rot="10800000" flipH="1">
            <a:off x="5533428" y="4212347"/>
            <a:ext cx="202200" cy="440700"/>
          </a:xfrm>
          <a:prstGeom prst="straightConnector1">
            <a:avLst/>
          </a:prstGeom>
          <a:noFill/>
          <a:ln w="9525" cap="flat" cmpd="sng">
            <a:solidFill>
              <a:schemeClr val="dk2"/>
            </a:solidFill>
            <a:prstDash val="solid"/>
            <a:round/>
            <a:headEnd type="none" w="med" len="med"/>
            <a:tailEnd type="none" w="med" len="med"/>
          </a:ln>
        </p:spPr>
      </p:cxnSp>
      <p:cxnSp>
        <p:nvCxnSpPr>
          <p:cNvPr id="2747" name="Google Shape;2747;p132"/>
          <p:cNvCxnSpPr>
            <a:stCxn id="2728" idx="3"/>
            <a:endCxn id="2739" idx="0"/>
          </p:cNvCxnSpPr>
          <p:nvPr/>
        </p:nvCxnSpPr>
        <p:spPr>
          <a:xfrm>
            <a:off x="5735750" y="4212397"/>
            <a:ext cx="227700" cy="440700"/>
          </a:xfrm>
          <a:prstGeom prst="straightConnector1">
            <a:avLst/>
          </a:prstGeom>
          <a:noFill/>
          <a:ln w="9525" cap="flat" cmpd="sng">
            <a:solidFill>
              <a:schemeClr val="dk2"/>
            </a:solidFill>
            <a:prstDash val="solid"/>
            <a:round/>
            <a:headEnd type="none" w="med" len="med"/>
            <a:tailEnd type="none" w="med" len="med"/>
          </a:ln>
        </p:spPr>
      </p:cxnSp>
      <p:cxnSp>
        <p:nvCxnSpPr>
          <p:cNvPr id="2748" name="Google Shape;2748;p132"/>
          <p:cNvCxnSpPr>
            <a:stCxn id="2740" idx="0"/>
            <a:endCxn id="2729" idx="3"/>
          </p:cNvCxnSpPr>
          <p:nvPr/>
        </p:nvCxnSpPr>
        <p:spPr>
          <a:xfrm rot="10800000" flipH="1">
            <a:off x="6393435" y="4212347"/>
            <a:ext cx="188700" cy="440700"/>
          </a:xfrm>
          <a:prstGeom prst="straightConnector1">
            <a:avLst/>
          </a:prstGeom>
          <a:noFill/>
          <a:ln w="9525" cap="flat" cmpd="sng">
            <a:solidFill>
              <a:schemeClr val="dk2"/>
            </a:solidFill>
            <a:prstDash val="solid"/>
            <a:round/>
            <a:headEnd type="none" w="med" len="med"/>
            <a:tailEnd type="none" w="med" len="med"/>
          </a:ln>
        </p:spPr>
      </p:cxnSp>
      <p:cxnSp>
        <p:nvCxnSpPr>
          <p:cNvPr id="2749" name="Google Shape;2749;p132"/>
          <p:cNvCxnSpPr>
            <a:stCxn id="2729" idx="3"/>
            <a:endCxn id="2741" idx="0"/>
          </p:cNvCxnSpPr>
          <p:nvPr/>
        </p:nvCxnSpPr>
        <p:spPr>
          <a:xfrm>
            <a:off x="6582200" y="4212397"/>
            <a:ext cx="241200" cy="440700"/>
          </a:xfrm>
          <a:prstGeom prst="straightConnector1">
            <a:avLst/>
          </a:prstGeom>
          <a:noFill/>
          <a:ln w="9525" cap="flat" cmpd="sng">
            <a:solidFill>
              <a:schemeClr val="dk2"/>
            </a:solidFill>
            <a:prstDash val="solid"/>
            <a:round/>
            <a:headEnd type="none" w="med" len="med"/>
            <a:tailEnd type="none" w="med" len="med"/>
          </a:ln>
        </p:spPr>
      </p:cxnSp>
      <p:sp>
        <p:nvSpPr>
          <p:cNvPr id="2750" name="Google Shape;2750;p132"/>
          <p:cNvSpPr txBox="1"/>
          <p:nvPr/>
        </p:nvSpPr>
        <p:spPr>
          <a:xfrm>
            <a:off x="2383150" y="209127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sp>
        <p:nvSpPr>
          <p:cNvPr id="2751" name="Google Shape;2751;p132"/>
          <p:cNvSpPr txBox="1"/>
          <p:nvPr/>
        </p:nvSpPr>
        <p:spPr>
          <a:xfrm>
            <a:off x="2383150" y="302877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MIN</a:t>
            </a:r>
            <a:endParaRPr>
              <a:latin typeface="Times New Roman"/>
              <a:ea typeface="Times New Roman"/>
              <a:cs typeface="Times New Roman"/>
              <a:sym typeface="Times New Roman"/>
            </a:endParaRPr>
          </a:p>
        </p:txBody>
      </p:sp>
      <p:sp>
        <p:nvSpPr>
          <p:cNvPr id="2752" name="Google Shape;2752;p132"/>
          <p:cNvSpPr txBox="1"/>
          <p:nvPr/>
        </p:nvSpPr>
        <p:spPr>
          <a:xfrm>
            <a:off x="2383150" y="377157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sp>
        <p:nvSpPr>
          <p:cNvPr id="2753" name="Google Shape;2753;p132"/>
          <p:cNvSpPr txBox="1"/>
          <p:nvPr/>
        </p:nvSpPr>
        <p:spPr>
          <a:xfrm>
            <a:off x="1187925" y="4583825"/>
            <a:ext cx="19950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TERMINAL UTILITY</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7"/>
        <p:cNvGrpSpPr/>
        <p:nvPr/>
      </p:nvGrpSpPr>
      <p:grpSpPr>
        <a:xfrm>
          <a:off x="0" y="0"/>
          <a:ext cx="0" cy="0"/>
          <a:chOff x="0" y="0"/>
          <a:chExt cx="0" cy="0"/>
        </a:xfrm>
      </p:grpSpPr>
      <p:sp>
        <p:nvSpPr>
          <p:cNvPr id="2758" name="Google Shape;2758;p133"/>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Minimax Properties</a:t>
            </a:r>
            <a:endParaRPr/>
          </a:p>
        </p:txBody>
      </p:sp>
      <p:sp>
        <p:nvSpPr>
          <p:cNvPr id="2759" name="Google Shape;2759;p133"/>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Will minimax lead to optimal play?</a:t>
            </a:r>
            <a:endParaRPr/>
          </a:p>
          <a:p>
            <a:pPr marL="914400" lvl="1" indent="-381000" algn="l" rtl="0">
              <a:spcBef>
                <a:spcPts val="0"/>
              </a:spcBef>
              <a:spcAft>
                <a:spcPts val="0"/>
              </a:spcAft>
              <a:buSzPts val="2400"/>
              <a:buChar char="○"/>
            </a:pPr>
            <a:r>
              <a:rPr lang="en"/>
              <a:t>No</a:t>
            </a:r>
            <a:endParaRPr/>
          </a:p>
          <a:p>
            <a:pPr marL="914400" lvl="1" indent="-381000" algn="l" rtl="0">
              <a:spcBef>
                <a:spcPts val="0"/>
              </a:spcBef>
              <a:spcAft>
                <a:spcPts val="0"/>
              </a:spcAft>
              <a:buSzPts val="2400"/>
              <a:buChar char="○"/>
            </a:pPr>
            <a:r>
              <a:rPr lang="en"/>
              <a:t>It will lead to an optimal strategy</a:t>
            </a:r>
            <a:endParaRPr/>
          </a:p>
          <a:p>
            <a:pPr marL="1371600" lvl="2" indent="-381000" algn="l" rtl="0">
              <a:spcBef>
                <a:spcPts val="0"/>
              </a:spcBef>
              <a:spcAft>
                <a:spcPts val="0"/>
              </a:spcAft>
              <a:buSzPts val="2400"/>
              <a:buChar char="■"/>
            </a:pPr>
            <a:r>
              <a:rPr lang="en"/>
              <a:t>I.e., it will be optimal against perfect play</a:t>
            </a:r>
            <a:endParaRPr/>
          </a:p>
        </p:txBody>
      </p:sp>
      <p:sp>
        <p:nvSpPr>
          <p:cNvPr id="2760" name="Google Shape;2760;p133"/>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sp>
        <p:nvSpPr>
          <p:cNvPr id="2761" name="Google Shape;2761;p133"/>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2762" name="Google Shape;2762;p133"/>
          <p:cNvGrpSpPr/>
          <p:nvPr/>
        </p:nvGrpSpPr>
        <p:grpSpPr>
          <a:xfrm>
            <a:off x="681750" y="2744800"/>
            <a:ext cx="3106350" cy="1669400"/>
            <a:chOff x="681750" y="2744800"/>
            <a:chExt cx="3106350" cy="1669400"/>
          </a:xfrm>
        </p:grpSpPr>
        <p:pic>
          <p:nvPicPr>
            <p:cNvPr id="2763" name="Google Shape;2763;p133"/>
            <p:cNvPicPr preferRelativeResize="0"/>
            <p:nvPr/>
          </p:nvPicPr>
          <p:blipFill>
            <a:blip r:embed="rId3">
              <a:alphaModFix/>
            </a:blip>
            <a:stretch>
              <a:fillRect/>
            </a:stretch>
          </p:blipFill>
          <p:spPr>
            <a:xfrm>
              <a:off x="681750" y="2744800"/>
              <a:ext cx="3106350" cy="1669400"/>
            </a:xfrm>
            <a:prstGeom prst="rect">
              <a:avLst/>
            </a:prstGeom>
            <a:noFill/>
            <a:ln>
              <a:noFill/>
            </a:ln>
          </p:spPr>
        </p:pic>
        <p:sp>
          <p:nvSpPr>
            <p:cNvPr id="2764" name="Google Shape;2764;p133"/>
            <p:cNvSpPr txBox="1"/>
            <p:nvPr/>
          </p:nvSpPr>
          <p:spPr>
            <a:xfrm>
              <a:off x="1325725" y="4027125"/>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grpSp>
      <p:grpSp>
        <p:nvGrpSpPr>
          <p:cNvPr id="2765" name="Google Shape;2765;p133"/>
          <p:cNvGrpSpPr/>
          <p:nvPr/>
        </p:nvGrpSpPr>
        <p:grpSpPr>
          <a:xfrm>
            <a:off x="5049569" y="3032044"/>
            <a:ext cx="3154500" cy="1229900"/>
            <a:chOff x="5049569" y="3032044"/>
            <a:chExt cx="3154500" cy="1229900"/>
          </a:xfrm>
        </p:grpSpPr>
        <p:pic>
          <p:nvPicPr>
            <p:cNvPr id="2766" name="Google Shape;2766;p133"/>
            <p:cNvPicPr preferRelativeResize="0"/>
            <p:nvPr/>
          </p:nvPicPr>
          <p:blipFill>
            <a:blip r:embed="rId4">
              <a:alphaModFix/>
            </a:blip>
            <a:stretch>
              <a:fillRect/>
            </a:stretch>
          </p:blipFill>
          <p:spPr>
            <a:xfrm>
              <a:off x="5049569" y="3032044"/>
              <a:ext cx="3154500" cy="1229900"/>
            </a:xfrm>
            <a:prstGeom prst="rect">
              <a:avLst/>
            </a:prstGeom>
            <a:noFill/>
            <a:ln>
              <a:noFill/>
            </a:ln>
          </p:spPr>
        </p:pic>
        <p:sp>
          <p:nvSpPr>
            <p:cNvPr id="2767" name="Google Shape;2767;p133"/>
            <p:cNvSpPr txBox="1"/>
            <p:nvPr/>
          </p:nvSpPr>
          <p:spPr>
            <a:xfrm>
              <a:off x="5480875" y="3855525"/>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134"/>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if Min does not play optimally?</a:t>
            </a:r>
            <a:endParaRPr/>
          </a:p>
        </p:txBody>
      </p:sp>
      <p:sp>
        <p:nvSpPr>
          <p:cNvPr id="2773" name="Google Shape;2773;p134"/>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sp>
        <p:nvSpPr>
          <p:cNvPr id="2774" name="Google Shape;2774;p134"/>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2775" name="Google Shape;2775;p134"/>
          <p:cNvSpPr/>
          <p:nvPr/>
        </p:nvSpPr>
        <p:spPr>
          <a:xfrm>
            <a:off x="5329425" y="17191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34"/>
          <p:cNvSpPr/>
          <p:nvPr/>
        </p:nvSpPr>
        <p:spPr>
          <a:xfrm rot="10800000">
            <a:off x="4487908" y="27297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7" name="Google Shape;2777;p134"/>
          <p:cNvCxnSpPr>
            <a:stCxn id="2776" idx="3"/>
            <a:endCxn id="2775" idx="3"/>
          </p:cNvCxnSpPr>
          <p:nvPr/>
        </p:nvCxnSpPr>
        <p:spPr>
          <a:xfrm rot="10800000" flipH="1">
            <a:off x="4690858" y="2070022"/>
            <a:ext cx="841500" cy="659700"/>
          </a:xfrm>
          <a:prstGeom prst="straightConnector1">
            <a:avLst/>
          </a:prstGeom>
          <a:noFill/>
          <a:ln w="9525" cap="flat" cmpd="sng">
            <a:solidFill>
              <a:schemeClr val="dk2"/>
            </a:solidFill>
            <a:prstDash val="solid"/>
            <a:round/>
            <a:headEnd type="none" w="med" len="med"/>
            <a:tailEnd type="none" w="med" len="med"/>
          </a:ln>
        </p:spPr>
      </p:cxnSp>
      <p:sp>
        <p:nvSpPr>
          <p:cNvPr id="2778" name="Google Shape;2778;p134"/>
          <p:cNvSpPr/>
          <p:nvPr/>
        </p:nvSpPr>
        <p:spPr>
          <a:xfrm rot="10800000">
            <a:off x="6018158" y="27297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9" name="Google Shape;2779;p134"/>
          <p:cNvCxnSpPr>
            <a:stCxn id="2778" idx="3"/>
            <a:endCxn id="2775" idx="3"/>
          </p:cNvCxnSpPr>
          <p:nvPr/>
        </p:nvCxnSpPr>
        <p:spPr>
          <a:xfrm rot="10800000">
            <a:off x="5532308" y="2070022"/>
            <a:ext cx="688800" cy="659700"/>
          </a:xfrm>
          <a:prstGeom prst="straightConnector1">
            <a:avLst/>
          </a:prstGeom>
          <a:noFill/>
          <a:ln w="9525" cap="flat" cmpd="sng">
            <a:solidFill>
              <a:schemeClr val="dk2"/>
            </a:solidFill>
            <a:prstDash val="solid"/>
            <a:round/>
            <a:headEnd type="none" w="med" len="med"/>
            <a:tailEnd type="none" w="med" len="med"/>
          </a:ln>
        </p:spPr>
      </p:cxnSp>
      <p:cxnSp>
        <p:nvCxnSpPr>
          <p:cNvPr id="2780" name="Google Shape;2780;p134"/>
          <p:cNvCxnSpPr>
            <a:stCxn id="2781" idx="0"/>
            <a:endCxn id="2776" idx="0"/>
          </p:cNvCxnSpPr>
          <p:nvPr/>
        </p:nvCxnSpPr>
        <p:spPr>
          <a:xfrm rot="10800000" flipH="1">
            <a:off x="4285014" y="3080822"/>
            <a:ext cx="405900" cy="385800"/>
          </a:xfrm>
          <a:prstGeom prst="straightConnector1">
            <a:avLst/>
          </a:prstGeom>
          <a:noFill/>
          <a:ln w="9525" cap="flat" cmpd="sng">
            <a:solidFill>
              <a:schemeClr val="dk2"/>
            </a:solidFill>
            <a:prstDash val="solid"/>
            <a:round/>
            <a:headEnd type="none" w="med" len="med"/>
            <a:tailEnd type="none" w="med" len="med"/>
          </a:ln>
        </p:spPr>
      </p:cxnSp>
      <p:cxnSp>
        <p:nvCxnSpPr>
          <p:cNvPr id="2782" name="Google Shape;2782;p134"/>
          <p:cNvCxnSpPr>
            <a:stCxn id="2776" idx="0"/>
            <a:endCxn id="2783" idx="0"/>
          </p:cNvCxnSpPr>
          <p:nvPr/>
        </p:nvCxnSpPr>
        <p:spPr>
          <a:xfrm>
            <a:off x="4690858" y="3080722"/>
            <a:ext cx="387300" cy="385800"/>
          </a:xfrm>
          <a:prstGeom prst="straightConnector1">
            <a:avLst/>
          </a:prstGeom>
          <a:noFill/>
          <a:ln w="9525" cap="flat" cmpd="sng">
            <a:solidFill>
              <a:schemeClr val="dk2"/>
            </a:solidFill>
            <a:prstDash val="solid"/>
            <a:round/>
            <a:headEnd type="none" w="med" len="med"/>
            <a:tailEnd type="none" w="med" len="med"/>
          </a:ln>
        </p:spPr>
      </p:cxnSp>
      <p:cxnSp>
        <p:nvCxnSpPr>
          <p:cNvPr id="2784" name="Google Shape;2784;p134"/>
          <p:cNvCxnSpPr>
            <a:stCxn id="2778" idx="0"/>
            <a:endCxn id="2785" idx="0"/>
          </p:cNvCxnSpPr>
          <p:nvPr/>
        </p:nvCxnSpPr>
        <p:spPr>
          <a:xfrm flipH="1">
            <a:off x="5871608" y="3080722"/>
            <a:ext cx="349500" cy="385800"/>
          </a:xfrm>
          <a:prstGeom prst="straightConnector1">
            <a:avLst/>
          </a:prstGeom>
          <a:noFill/>
          <a:ln w="9525" cap="flat" cmpd="sng">
            <a:solidFill>
              <a:schemeClr val="dk2"/>
            </a:solidFill>
            <a:prstDash val="solid"/>
            <a:round/>
            <a:headEnd type="none" w="med" len="med"/>
            <a:tailEnd type="none" w="med" len="med"/>
          </a:ln>
        </p:spPr>
      </p:cxnSp>
      <p:cxnSp>
        <p:nvCxnSpPr>
          <p:cNvPr id="2786" name="Google Shape;2786;p134"/>
          <p:cNvCxnSpPr>
            <a:stCxn id="2778" idx="0"/>
            <a:endCxn id="2787" idx="0"/>
          </p:cNvCxnSpPr>
          <p:nvPr/>
        </p:nvCxnSpPr>
        <p:spPr>
          <a:xfrm>
            <a:off x="6221108" y="3080722"/>
            <a:ext cx="443700" cy="385800"/>
          </a:xfrm>
          <a:prstGeom prst="straightConnector1">
            <a:avLst/>
          </a:prstGeom>
          <a:noFill/>
          <a:ln w="9525" cap="flat" cmpd="sng">
            <a:solidFill>
              <a:schemeClr val="dk2"/>
            </a:solidFill>
            <a:prstDash val="solid"/>
            <a:round/>
            <a:headEnd type="none" w="med" len="med"/>
            <a:tailEnd type="none" w="med" len="med"/>
          </a:ln>
        </p:spPr>
      </p:cxnSp>
      <p:sp>
        <p:nvSpPr>
          <p:cNvPr id="2781" name="Google Shape;2781;p134"/>
          <p:cNvSpPr/>
          <p:nvPr/>
        </p:nvSpPr>
        <p:spPr>
          <a:xfrm>
            <a:off x="4125414" y="3466622"/>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p:txBody>
      </p:sp>
      <p:sp>
        <p:nvSpPr>
          <p:cNvPr id="2783" name="Google Shape;2783;p134"/>
          <p:cNvSpPr/>
          <p:nvPr/>
        </p:nvSpPr>
        <p:spPr>
          <a:xfrm>
            <a:off x="4918675" y="3466622"/>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p:txBody>
      </p:sp>
      <p:sp>
        <p:nvSpPr>
          <p:cNvPr id="2787" name="Google Shape;2787;p134"/>
          <p:cNvSpPr/>
          <p:nvPr/>
        </p:nvSpPr>
        <p:spPr>
          <a:xfrm>
            <a:off x="6505196" y="3466622"/>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p:txBody>
      </p:sp>
      <p:sp>
        <p:nvSpPr>
          <p:cNvPr id="2785" name="Google Shape;2785;p134"/>
          <p:cNvSpPr/>
          <p:nvPr/>
        </p:nvSpPr>
        <p:spPr>
          <a:xfrm>
            <a:off x="5711935" y="3466622"/>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9</a:t>
            </a:r>
            <a:endParaRPr sz="1200">
              <a:latin typeface="Times New Roman"/>
              <a:ea typeface="Times New Roman"/>
              <a:cs typeface="Times New Roman"/>
              <a:sym typeface="Times New Roman"/>
            </a:endParaRPr>
          </a:p>
        </p:txBody>
      </p:sp>
      <p:sp>
        <p:nvSpPr>
          <p:cNvPr id="2788" name="Google Shape;2788;p134"/>
          <p:cNvSpPr txBox="1"/>
          <p:nvPr/>
        </p:nvSpPr>
        <p:spPr>
          <a:xfrm>
            <a:off x="2830275" y="171912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sp>
        <p:nvSpPr>
          <p:cNvPr id="2789" name="Google Shape;2789;p134"/>
          <p:cNvSpPr txBox="1"/>
          <p:nvPr/>
        </p:nvSpPr>
        <p:spPr>
          <a:xfrm>
            <a:off x="2830275" y="258042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MIN</a:t>
            </a:r>
            <a:endParaRPr>
              <a:latin typeface="Times New Roman"/>
              <a:ea typeface="Times New Roman"/>
              <a:cs typeface="Times New Roman"/>
              <a:sym typeface="Times New Roman"/>
            </a:endParaRPr>
          </a:p>
        </p:txBody>
      </p:sp>
      <p:sp>
        <p:nvSpPr>
          <p:cNvPr id="2790" name="Google Shape;2790;p134"/>
          <p:cNvSpPr txBox="1"/>
          <p:nvPr/>
        </p:nvSpPr>
        <p:spPr>
          <a:xfrm>
            <a:off x="1455075" y="3399425"/>
            <a:ext cx="19950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TERMINAL UTILITY</a:t>
            </a:r>
            <a:endParaRPr>
              <a:latin typeface="Times New Roman"/>
              <a:ea typeface="Times New Roman"/>
              <a:cs typeface="Times New Roman"/>
              <a:sym typeface="Times New Roman"/>
            </a:endParaRPr>
          </a:p>
        </p:txBody>
      </p:sp>
      <p:sp>
        <p:nvSpPr>
          <p:cNvPr id="2791" name="Google Shape;2791;p134"/>
          <p:cNvSpPr/>
          <p:nvPr/>
        </p:nvSpPr>
        <p:spPr>
          <a:xfrm>
            <a:off x="263250" y="1815750"/>
            <a:ext cx="2152200" cy="738900"/>
          </a:xfrm>
          <a:prstGeom prst="wedgeRoundRectCallout">
            <a:avLst>
              <a:gd name="adj1" fmla="val 71376"/>
              <a:gd name="adj2" fmla="val 86354"/>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If MIN doesn’t play optimally, will we be able to play better on average?</a:t>
            </a:r>
            <a:endParaRPr>
              <a:latin typeface="Times New Roman"/>
              <a:ea typeface="Times New Roman"/>
              <a:cs typeface="Times New Roman"/>
              <a:sym typeface="Times New Roman"/>
            </a:endParaRPr>
          </a:p>
        </p:txBody>
      </p:sp>
      <p:sp>
        <p:nvSpPr>
          <p:cNvPr id="2792" name="Google Shape;2792;p134"/>
          <p:cNvSpPr txBox="1"/>
          <p:nvPr/>
        </p:nvSpPr>
        <p:spPr>
          <a:xfrm>
            <a:off x="4497200" y="2704075"/>
            <a:ext cx="387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10</a:t>
            </a:r>
            <a:endParaRPr/>
          </a:p>
        </p:txBody>
      </p:sp>
      <p:sp>
        <p:nvSpPr>
          <p:cNvPr id="2793" name="Google Shape;2793;p134"/>
          <p:cNvSpPr txBox="1"/>
          <p:nvPr/>
        </p:nvSpPr>
        <p:spPr>
          <a:xfrm>
            <a:off x="6027450" y="2704075"/>
            <a:ext cx="387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9</a:t>
            </a:r>
            <a:endParaRPr/>
          </a:p>
        </p:txBody>
      </p:sp>
      <p:sp>
        <p:nvSpPr>
          <p:cNvPr id="2794" name="Google Shape;2794;p134"/>
          <p:cNvSpPr txBox="1"/>
          <p:nvPr/>
        </p:nvSpPr>
        <p:spPr>
          <a:xfrm>
            <a:off x="5338725" y="1796675"/>
            <a:ext cx="387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10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135"/>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Minimax Properties</a:t>
            </a:r>
            <a:endParaRPr/>
          </a:p>
        </p:txBody>
      </p:sp>
      <p:sp>
        <p:nvSpPr>
          <p:cNvPr id="2800" name="Google Shape;2800;p135"/>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Complete?</a:t>
            </a:r>
            <a:endParaRPr/>
          </a:p>
          <a:p>
            <a:pPr marL="914400" lvl="1" indent="-381000" algn="l" rtl="0">
              <a:spcBef>
                <a:spcPts val="0"/>
              </a:spcBef>
              <a:spcAft>
                <a:spcPts val="0"/>
              </a:spcAft>
              <a:buSzPts val="2400"/>
              <a:buChar char="○"/>
            </a:pPr>
            <a:r>
              <a:rPr lang="en"/>
              <a:t>Yes, if tree is finite</a:t>
            </a:r>
            <a:endParaRPr/>
          </a:p>
          <a:p>
            <a:pPr marL="457200" lvl="0" indent="-381000" algn="l" rtl="0">
              <a:spcBef>
                <a:spcPts val="0"/>
              </a:spcBef>
              <a:spcAft>
                <a:spcPts val="0"/>
              </a:spcAft>
              <a:buSzPts val="2400"/>
              <a:buChar char="●"/>
            </a:pPr>
            <a:r>
              <a:rPr lang="en"/>
              <a:t>Optimal?</a:t>
            </a:r>
            <a:endParaRPr/>
          </a:p>
          <a:p>
            <a:pPr marL="914400" lvl="1" indent="-381000" algn="l" rtl="0">
              <a:spcBef>
                <a:spcPts val="0"/>
              </a:spcBef>
              <a:spcAft>
                <a:spcPts val="0"/>
              </a:spcAft>
              <a:buSzPts val="2400"/>
              <a:buChar char="○"/>
            </a:pPr>
            <a:r>
              <a:rPr lang="en"/>
              <a:t>In general no, yes against an optimal opponent</a:t>
            </a:r>
            <a:endParaRPr/>
          </a:p>
          <a:p>
            <a:pPr marL="457200" lvl="0" indent="-381000" algn="l" rtl="0">
              <a:spcBef>
                <a:spcPts val="0"/>
              </a:spcBef>
              <a:spcAft>
                <a:spcPts val="0"/>
              </a:spcAft>
              <a:buSzPts val="2400"/>
              <a:buChar char="●"/>
            </a:pPr>
            <a:r>
              <a:rPr lang="en"/>
              <a:t>Time complexity?</a:t>
            </a:r>
            <a:endParaRPr/>
          </a:p>
          <a:p>
            <a:pPr marL="914400" lvl="1" indent="-381000" algn="l" rtl="0">
              <a:spcBef>
                <a:spcPts val="0"/>
              </a:spcBef>
              <a:spcAft>
                <a:spcPts val="0"/>
              </a:spcAft>
              <a:buSzPts val="2400"/>
              <a:buChar char="○"/>
            </a:pPr>
            <a:r>
              <a:rPr lang="en"/>
              <a:t>O(b</a:t>
            </a:r>
            <a:r>
              <a:rPr lang="en" baseline="30000"/>
              <a:t>m</a:t>
            </a:r>
            <a:r>
              <a:rPr lang="en"/>
              <a:t>)</a:t>
            </a:r>
            <a:endParaRPr/>
          </a:p>
          <a:p>
            <a:pPr marL="457200" lvl="0" indent="-381000" algn="l" rtl="0">
              <a:spcBef>
                <a:spcPts val="0"/>
              </a:spcBef>
              <a:spcAft>
                <a:spcPts val="0"/>
              </a:spcAft>
              <a:buSzPts val="2400"/>
              <a:buChar char="●"/>
            </a:pPr>
            <a:r>
              <a:rPr lang="en"/>
              <a:t>Space complexity</a:t>
            </a:r>
            <a:endParaRPr/>
          </a:p>
          <a:p>
            <a:pPr marL="914400" lvl="1" indent="-381000" algn="l" rtl="0">
              <a:spcBef>
                <a:spcPts val="0"/>
              </a:spcBef>
              <a:spcAft>
                <a:spcPts val="0"/>
              </a:spcAft>
              <a:buSzPts val="2400"/>
              <a:buChar char="○"/>
            </a:pPr>
            <a:r>
              <a:rPr lang="en"/>
              <a:t>O(bm)</a:t>
            </a:r>
            <a:endParaRPr/>
          </a:p>
        </p:txBody>
      </p:sp>
      <p:sp>
        <p:nvSpPr>
          <p:cNvPr id="2801" name="Google Shape;2801;p135"/>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
        <p:nvSpPr>
          <p:cNvPr id="2802" name="Google Shape;2802;p135"/>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2803" name="Google Shape;2803;p135"/>
          <p:cNvSpPr/>
          <p:nvPr/>
        </p:nvSpPr>
        <p:spPr>
          <a:xfrm>
            <a:off x="4374000" y="2652750"/>
            <a:ext cx="2152200" cy="738900"/>
          </a:xfrm>
          <a:prstGeom prst="wedgeRoundRectCallout">
            <a:avLst>
              <a:gd name="adj1" fmla="val -89518"/>
              <a:gd name="adj2" fmla="val 1157"/>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a:ea typeface="Times New Roman"/>
                <a:cs typeface="Times New Roman"/>
                <a:sym typeface="Times New Roman"/>
              </a:rPr>
              <a:t>Minimax performs a complete DFS exploration of the tree</a:t>
            </a:r>
            <a:endParaRPr dirty="0">
              <a:latin typeface="Times New Roman"/>
              <a:ea typeface="Times New Roman"/>
              <a:cs typeface="Times New Roman"/>
              <a:sym typeface="Times New Roman"/>
            </a:endParaRPr>
          </a:p>
        </p:txBody>
      </p:sp>
      <p:sp>
        <p:nvSpPr>
          <p:cNvPr id="2804" name="Google Shape;2804;p135"/>
          <p:cNvSpPr txBox="1"/>
          <p:nvPr/>
        </p:nvSpPr>
        <p:spPr>
          <a:xfrm>
            <a:off x="0" y="4880700"/>
            <a:ext cx="4314000" cy="18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m: maximum length of any path in the state space</a:t>
            </a:r>
            <a:endParaRPr/>
          </a:p>
        </p:txBody>
      </p:sp>
      <p:sp>
        <p:nvSpPr>
          <p:cNvPr id="8" name="Google Shape;2803;p135">
            <a:extLst>
              <a:ext uri="{FF2B5EF4-FFF2-40B4-BE49-F238E27FC236}">
                <a16:creationId xmlns:a16="http://schemas.microsoft.com/office/drawing/2014/main" id="{7DA1C83A-2ECD-4081-9F1F-34AB3B1F4794}"/>
              </a:ext>
            </a:extLst>
          </p:cNvPr>
          <p:cNvSpPr/>
          <p:nvPr/>
        </p:nvSpPr>
        <p:spPr>
          <a:xfrm>
            <a:off x="6419368" y="1133642"/>
            <a:ext cx="2152200" cy="594558"/>
          </a:xfrm>
          <a:prstGeom prst="wedgeRoundRectCallout">
            <a:avLst>
              <a:gd name="adj1" fmla="val -90760"/>
              <a:gd name="adj2" fmla="val 84382"/>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a:ea typeface="Times New Roman"/>
                <a:cs typeface="Times New Roman"/>
                <a:sym typeface="Times New Roman"/>
              </a:rPr>
              <a:t>What do it mean by optimal component?</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09" name="Google Shape;2809;p136"/>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Chess</a:t>
            </a:r>
            <a:endParaRPr/>
          </a:p>
        </p:txBody>
      </p:sp>
      <p:sp>
        <p:nvSpPr>
          <p:cNvPr id="2810" name="Google Shape;2810;p136"/>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b ≈ 35, m ≈ 100</a:t>
            </a:r>
            <a:endParaRPr/>
          </a:p>
          <a:p>
            <a:pPr marL="914400" lvl="1" indent="-381000" algn="l" rtl="0">
              <a:spcBef>
                <a:spcPts val="0"/>
              </a:spcBef>
              <a:spcAft>
                <a:spcPts val="0"/>
              </a:spcAft>
              <a:buSzPts val="2400"/>
              <a:buChar char="○"/>
            </a:pPr>
            <a:r>
              <a:rPr lang="en"/>
              <a:t>Cannot search to leaves !</a:t>
            </a:r>
            <a:endParaRPr/>
          </a:p>
        </p:txBody>
      </p:sp>
      <p:sp>
        <p:nvSpPr>
          <p:cNvPr id="2811" name="Google Shape;2811;p136"/>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sp>
        <p:nvSpPr>
          <p:cNvPr id="2812" name="Google Shape;2812;p136"/>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2813" name="Google Shape;2813;p136"/>
          <p:cNvGrpSpPr/>
          <p:nvPr/>
        </p:nvGrpSpPr>
        <p:grpSpPr>
          <a:xfrm>
            <a:off x="3145149" y="2092500"/>
            <a:ext cx="2552127" cy="2323725"/>
            <a:chOff x="1118149" y="2492150"/>
            <a:chExt cx="2552127" cy="2323725"/>
          </a:xfrm>
        </p:grpSpPr>
        <p:pic>
          <p:nvPicPr>
            <p:cNvPr id="2814" name="Google Shape;2814;p136"/>
            <p:cNvPicPr preferRelativeResize="0"/>
            <p:nvPr/>
          </p:nvPicPr>
          <p:blipFill>
            <a:blip r:embed="rId3">
              <a:alphaModFix/>
            </a:blip>
            <a:stretch>
              <a:fillRect/>
            </a:stretch>
          </p:blipFill>
          <p:spPr>
            <a:xfrm>
              <a:off x="1118149" y="2492150"/>
              <a:ext cx="2552127" cy="2198324"/>
            </a:xfrm>
            <a:prstGeom prst="rect">
              <a:avLst/>
            </a:prstGeom>
            <a:noFill/>
            <a:ln>
              <a:noFill/>
            </a:ln>
          </p:spPr>
        </p:pic>
        <p:sp>
          <p:nvSpPr>
            <p:cNvPr id="2815" name="Google Shape;2815;p136"/>
            <p:cNvSpPr txBox="1"/>
            <p:nvPr/>
          </p:nvSpPr>
          <p:spPr>
            <a:xfrm>
              <a:off x="1387825" y="4600175"/>
              <a:ext cx="1733400" cy="21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http://aima.cs.berkeley.edu/</a:t>
              </a:r>
              <a:endParaRPr sz="800">
                <a:latin typeface="Times New Roman"/>
                <a:ea typeface="Times New Roman"/>
                <a:cs typeface="Times New Roman"/>
                <a:sym typeface="Times New Roman"/>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9"/>
        <p:cNvGrpSpPr/>
        <p:nvPr/>
      </p:nvGrpSpPr>
      <p:grpSpPr>
        <a:xfrm>
          <a:off x="0" y="0"/>
          <a:ext cx="0" cy="0"/>
          <a:chOff x="0" y="0"/>
          <a:chExt cx="0" cy="0"/>
        </a:xfrm>
      </p:grpSpPr>
      <p:sp>
        <p:nvSpPr>
          <p:cNvPr id="2820" name="Google Shape;2820;p137"/>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Resource Limits</a:t>
            </a:r>
            <a:endParaRPr/>
          </a:p>
        </p:txBody>
      </p:sp>
      <p:sp>
        <p:nvSpPr>
          <p:cNvPr id="2821" name="Google Shape;2821;p137"/>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sp>
        <p:nvSpPr>
          <p:cNvPr id="2822" name="Google Shape;2822;p137"/>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2823" name="Google Shape;2823;p137"/>
          <p:cNvPicPr preferRelativeResize="0"/>
          <p:nvPr/>
        </p:nvPicPr>
        <p:blipFill>
          <a:blip r:embed="rId3">
            <a:alphaModFix/>
          </a:blip>
          <a:stretch>
            <a:fillRect/>
          </a:stretch>
        </p:blipFill>
        <p:spPr>
          <a:xfrm>
            <a:off x="1585972" y="1137650"/>
            <a:ext cx="5971952" cy="3661599"/>
          </a:xfrm>
          <a:prstGeom prst="rect">
            <a:avLst/>
          </a:prstGeom>
          <a:noFill/>
          <a:ln>
            <a:noFill/>
          </a:ln>
        </p:spPr>
      </p:pic>
      <p:sp>
        <p:nvSpPr>
          <p:cNvPr id="2824" name="Google Shape;2824;p137"/>
          <p:cNvSpPr txBox="1"/>
          <p:nvPr/>
        </p:nvSpPr>
        <p:spPr>
          <a:xfrm>
            <a:off x="3107725" y="4236375"/>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8"/>
        <p:cNvGrpSpPr/>
        <p:nvPr/>
      </p:nvGrpSpPr>
      <p:grpSpPr>
        <a:xfrm>
          <a:off x="0" y="0"/>
          <a:ext cx="0" cy="0"/>
          <a:chOff x="0" y="0"/>
          <a:chExt cx="0" cy="0"/>
        </a:xfrm>
      </p:grpSpPr>
      <p:sp>
        <p:nvSpPr>
          <p:cNvPr id="2829" name="Google Shape;2829;p138"/>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DLS</a:t>
            </a:r>
            <a:endParaRPr/>
          </a:p>
        </p:txBody>
      </p:sp>
      <p:sp>
        <p:nvSpPr>
          <p:cNvPr id="2830" name="Google Shape;2830;p138"/>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Depth-Limit Search</a:t>
            </a:r>
            <a:endParaRPr sz="2000"/>
          </a:p>
          <a:p>
            <a:pPr marL="914400" lvl="1" indent="-355600" algn="l" rtl="0">
              <a:spcBef>
                <a:spcPts val="0"/>
              </a:spcBef>
              <a:spcAft>
                <a:spcPts val="0"/>
              </a:spcAft>
              <a:buSzPts val="2000"/>
              <a:buChar char="○"/>
            </a:pPr>
            <a:r>
              <a:rPr lang="en" sz="2000"/>
              <a:t>DFS-TSA with a depth limit and an evaluation function</a:t>
            </a:r>
            <a:endParaRPr sz="2000"/>
          </a:p>
          <a:p>
            <a:pPr marL="1371600" lvl="2" indent="-355600" algn="l" rtl="0">
              <a:spcBef>
                <a:spcPts val="0"/>
              </a:spcBef>
              <a:spcAft>
                <a:spcPts val="0"/>
              </a:spcAft>
              <a:buSzPts val="2000"/>
              <a:buChar char="■"/>
            </a:pPr>
            <a:r>
              <a:rPr lang="en" sz="2000"/>
              <a:t>i.e., nodes at depth l have no successors and use value of evaluation function</a:t>
            </a:r>
            <a:endParaRPr sz="2000"/>
          </a:p>
          <a:p>
            <a:pPr marL="914400" lvl="1" indent="-355600" algn="l" rtl="0">
              <a:spcBef>
                <a:spcPts val="0"/>
              </a:spcBef>
              <a:spcAft>
                <a:spcPts val="0"/>
              </a:spcAft>
              <a:buSzPts val="2000"/>
              <a:buChar char="○"/>
            </a:pPr>
            <a:r>
              <a:rPr lang="en" sz="2000"/>
              <a:t>Properties</a:t>
            </a:r>
            <a:endParaRPr sz="2000"/>
          </a:p>
          <a:p>
            <a:pPr marL="1371600" lvl="2" indent="-355600" algn="l" rtl="0">
              <a:spcBef>
                <a:spcPts val="0"/>
              </a:spcBef>
              <a:spcAft>
                <a:spcPts val="0"/>
              </a:spcAft>
              <a:buSzPts val="2000"/>
              <a:buChar char="■"/>
            </a:pPr>
            <a:r>
              <a:rPr lang="en" sz="2000"/>
              <a:t>Complete ? </a:t>
            </a:r>
            <a:endParaRPr sz="2000"/>
          </a:p>
          <a:p>
            <a:pPr marL="1828800" lvl="3" indent="-355600" algn="l" rtl="0">
              <a:spcBef>
                <a:spcPts val="0"/>
              </a:spcBef>
              <a:spcAft>
                <a:spcPts val="0"/>
              </a:spcAft>
              <a:buSzPts val="2000"/>
              <a:buChar char="●"/>
            </a:pPr>
            <a:r>
              <a:rPr lang="en" sz="2000"/>
              <a:t>No, </a:t>
            </a:r>
            <a:r>
              <a:rPr lang="en" sz="2000">
                <a:solidFill>
                  <a:schemeClr val="dk1"/>
                </a:solidFill>
              </a:rPr>
              <a:t>if l &lt; d</a:t>
            </a:r>
            <a:r>
              <a:rPr lang="en" sz="2000"/>
              <a:t>; Yes, if l &gt;= d</a:t>
            </a:r>
            <a:endParaRPr sz="2000"/>
          </a:p>
          <a:p>
            <a:pPr marL="1371600" lvl="2" indent="-355600" algn="l" rtl="0">
              <a:spcBef>
                <a:spcPts val="0"/>
              </a:spcBef>
              <a:spcAft>
                <a:spcPts val="0"/>
              </a:spcAft>
              <a:buSzPts val="2000"/>
              <a:buChar char="■"/>
            </a:pPr>
            <a:r>
              <a:rPr lang="en" sz="2000"/>
              <a:t>Optimal ? </a:t>
            </a:r>
            <a:endParaRPr sz="2000"/>
          </a:p>
          <a:p>
            <a:pPr marL="1828800" lvl="3" indent="-355600" algn="l" rtl="0">
              <a:spcBef>
                <a:spcPts val="0"/>
              </a:spcBef>
              <a:spcAft>
                <a:spcPts val="0"/>
              </a:spcAft>
              <a:buSzPts val="2000"/>
              <a:buChar char="●"/>
            </a:pPr>
            <a:r>
              <a:rPr lang="en" sz="2000"/>
              <a:t>No </a:t>
            </a:r>
            <a:endParaRPr sz="2000"/>
          </a:p>
          <a:p>
            <a:pPr marL="1371600" lvl="2" indent="-355600" algn="l" rtl="0">
              <a:spcBef>
                <a:spcPts val="0"/>
              </a:spcBef>
              <a:spcAft>
                <a:spcPts val="0"/>
              </a:spcAft>
              <a:buSzPts val="2000"/>
              <a:buChar char="■"/>
            </a:pPr>
            <a:r>
              <a:rPr lang="en" sz="2000"/>
              <a:t>Time ? </a:t>
            </a:r>
            <a:endParaRPr sz="2000"/>
          </a:p>
          <a:p>
            <a:pPr marL="1828800" lvl="3" indent="-355600" algn="l" rtl="0">
              <a:spcBef>
                <a:spcPts val="0"/>
              </a:spcBef>
              <a:spcAft>
                <a:spcPts val="0"/>
              </a:spcAft>
              <a:buSzPts val="2000"/>
              <a:buChar char="●"/>
            </a:pPr>
            <a:r>
              <a:rPr lang="en" sz="2000"/>
              <a:t>O(b</a:t>
            </a:r>
            <a:r>
              <a:rPr lang="en" sz="2000" baseline="30000"/>
              <a:t>l</a:t>
            </a:r>
            <a:r>
              <a:rPr lang="en" sz="2000"/>
              <a:t>)</a:t>
            </a:r>
            <a:endParaRPr sz="2000"/>
          </a:p>
          <a:p>
            <a:pPr marL="1371600" lvl="2" indent="-355600" algn="l" rtl="0">
              <a:spcBef>
                <a:spcPts val="0"/>
              </a:spcBef>
              <a:spcAft>
                <a:spcPts val="0"/>
              </a:spcAft>
              <a:buSzPts val="2000"/>
              <a:buChar char="■"/>
            </a:pPr>
            <a:r>
              <a:rPr lang="en" sz="2000"/>
              <a:t>Space ? </a:t>
            </a:r>
            <a:endParaRPr sz="2000"/>
          </a:p>
          <a:p>
            <a:pPr marL="1828800" lvl="3" indent="-355600" algn="l" rtl="0">
              <a:spcBef>
                <a:spcPts val="0"/>
              </a:spcBef>
              <a:spcAft>
                <a:spcPts val="0"/>
              </a:spcAft>
              <a:buSzPts val="2000"/>
              <a:buChar char="●"/>
            </a:pPr>
            <a:r>
              <a:rPr lang="en" sz="2000"/>
              <a:t>O(bl)</a:t>
            </a:r>
            <a:endParaRPr sz="2000"/>
          </a:p>
        </p:txBody>
      </p:sp>
      <p:sp>
        <p:nvSpPr>
          <p:cNvPr id="2831" name="Google Shape;2831;p138"/>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sp>
        <p:nvSpPr>
          <p:cNvPr id="2832" name="Google Shape;2832;p138"/>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2833" name="Google Shape;2833;p138"/>
          <p:cNvGrpSpPr/>
          <p:nvPr/>
        </p:nvGrpSpPr>
        <p:grpSpPr>
          <a:xfrm>
            <a:off x="5398325" y="2515622"/>
            <a:ext cx="2813175" cy="2153304"/>
            <a:chOff x="5398325" y="2515622"/>
            <a:chExt cx="2813175" cy="2153304"/>
          </a:xfrm>
        </p:grpSpPr>
        <p:sp>
          <p:nvSpPr>
            <p:cNvPr id="2834" name="Google Shape;2834;p138"/>
            <p:cNvSpPr/>
            <p:nvPr/>
          </p:nvSpPr>
          <p:spPr>
            <a:xfrm>
              <a:off x="6645675" y="25156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38"/>
            <p:cNvSpPr/>
            <p:nvPr/>
          </p:nvSpPr>
          <p:spPr>
            <a:xfrm rot="10800000">
              <a:off x="5804158" y="35262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36" name="Google Shape;2836;p138"/>
            <p:cNvCxnSpPr>
              <a:stCxn id="2835" idx="3"/>
              <a:endCxn id="2834" idx="3"/>
            </p:cNvCxnSpPr>
            <p:nvPr/>
          </p:nvCxnSpPr>
          <p:spPr>
            <a:xfrm rot="10800000" flipH="1">
              <a:off x="6007108" y="2866522"/>
              <a:ext cx="841500" cy="659700"/>
            </a:xfrm>
            <a:prstGeom prst="straightConnector1">
              <a:avLst/>
            </a:prstGeom>
            <a:noFill/>
            <a:ln w="9525" cap="flat" cmpd="sng">
              <a:solidFill>
                <a:schemeClr val="dk2"/>
              </a:solidFill>
              <a:prstDash val="solid"/>
              <a:round/>
              <a:headEnd type="none" w="med" len="med"/>
              <a:tailEnd type="none" w="med" len="med"/>
            </a:ln>
          </p:spPr>
        </p:cxnSp>
        <p:sp>
          <p:nvSpPr>
            <p:cNvPr id="2837" name="Google Shape;2837;p138"/>
            <p:cNvSpPr/>
            <p:nvPr/>
          </p:nvSpPr>
          <p:spPr>
            <a:xfrm rot="10800000">
              <a:off x="7334408" y="35262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38" name="Google Shape;2838;p138"/>
            <p:cNvCxnSpPr>
              <a:stCxn id="2837" idx="3"/>
              <a:endCxn id="2834" idx="3"/>
            </p:cNvCxnSpPr>
            <p:nvPr/>
          </p:nvCxnSpPr>
          <p:spPr>
            <a:xfrm rot="10800000">
              <a:off x="6848558" y="2866522"/>
              <a:ext cx="688800" cy="659700"/>
            </a:xfrm>
            <a:prstGeom prst="straightConnector1">
              <a:avLst/>
            </a:prstGeom>
            <a:noFill/>
            <a:ln w="9525" cap="flat" cmpd="sng">
              <a:solidFill>
                <a:schemeClr val="dk2"/>
              </a:solidFill>
              <a:prstDash val="solid"/>
              <a:round/>
              <a:headEnd type="none" w="med" len="med"/>
              <a:tailEnd type="none" w="med" len="med"/>
            </a:ln>
          </p:spPr>
        </p:cxnSp>
        <p:cxnSp>
          <p:nvCxnSpPr>
            <p:cNvPr id="2839" name="Google Shape;2839;p138"/>
            <p:cNvCxnSpPr>
              <a:stCxn id="2840" idx="0"/>
              <a:endCxn id="2835" idx="0"/>
            </p:cNvCxnSpPr>
            <p:nvPr/>
          </p:nvCxnSpPr>
          <p:spPr>
            <a:xfrm rot="10800000" flipH="1">
              <a:off x="5595508" y="3877222"/>
              <a:ext cx="411600" cy="354000"/>
            </a:xfrm>
            <a:prstGeom prst="straightConnector1">
              <a:avLst/>
            </a:prstGeom>
            <a:noFill/>
            <a:ln w="9525" cap="flat" cmpd="sng">
              <a:solidFill>
                <a:schemeClr val="dk2"/>
              </a:solidFill>
              <a:prstDash val="solid"/>
              <a:round/>
              <a:headEnd type="none" w="med" len="med"/>
              <a:tailEnd type="none" w="med" len="med"/>
            </a:ln>
          </p:spPr>
        </p:cxnSp>
        <p:cxnSp>
          <p:nvCxnSpPr>
            <p:cNvPr id="2841" name="Google Shape;2841;p138"/>
            <p:cNvCxnSpPr>
              <a:stCxn id="2835" idx="0"/>
              <a:endCxn id="2842" idx="0"/>
            </p:cNvCxnSpPr>
            <p:nvPr/>
          </p:nvCxnSpPr>
          <p:spPr>
            <a:xfrm>
              <a:off x="6007108" y="3877222"/>
              <a:ext cx="387300" cy="385800"/>
            </a:xfrm>
            <a:prstGeom prst="straightConnector1">
              <a:avLst/>
            </a:prstGeom>
            <a:noFill/>
            <a:ln w="9525" cap="flat" cmpd="sng">
              <a:solidFill>
                <a:schemeClr val="dk2"/>
              </a:solidFill>
              <a:prstDash val="solid"/>
              <a:round/>
              <a:headEnd type="none" w="med" len="med"/>
              <a:tailEnd type="none" w="med" len="med"/>
            </a:ln>
          </p:spPr>
        </p:cxnSp>
        <p:cxnSp>
          <p:nvCxnSpPr>
            <p:cNvPr id="2843" name="Google Shape;2843;p138"/>
            <p:cNvCxnSpPr>
              <a:stCxn id="2837" idx="0"/>
              <a:endCxn id="2844" idx="0"/>
            </p:cNvCxnSpPr>
            <p:nvPr/>
          </p:nvCxnSpPr>
          <p:spPr>
            <a:xfrm flipH="1">
              <a:off x="7206158" y="3877222"/>
              <a:ext cx="331200" cy="385800"/>
            </a:xfrm>
            <a:prstGeom prst="straightConnector1">
              <a:avLst/>
            </a:prstGeom>
            <a:noFill/>
            <a:ln w="9525" cap="flat" cmpd="sng">
              <a:solidFill>
                <a:schemeClr val="dk2"/>
              </a:solidFill>
              <a:prstDash val="solid"/>
              <a:round/>
              <a:headEnd type="none" w="med" len="med"/>
              <a:tailEnd type="none" w="med" len="med"/>
            </a:ln>
          </p:spPr>
        </p:cxnSp>
        <p:cxnSp>
          <p:nvCxnSpPr>
            <p:cNvPr id="2845" name="Google Shape;2845;p138"/>
            <p:cNvCxnSpPr>
              <a:stCxn id="2837" idx="0"/>
              <a:endCxn id="2846" idx="0"/>
            </p:cNvCxnSpPr>
            <p:nvPr/>
          </p:nvCxnSpPr>
          <p:spPr>
            <a:xfrm>
              <a:off x="7537358" y="3877222"/>
              <a:ext cx="471300" cy="385800"/>
            </a:xfrm>
            <a:prstGeom prst="straightConnector1">
              <a:avLst/>
            </a:prstGeom>
            <a:noFill/>
            <a:ln w="9525" cap="flat" cmpd="sng">
              <a:solidFill>
                <a:schemeClr val="dk2"/>
              </a:solidFill>
              <a:prstDash val="solid"/>
              <a:round/>
              <a:headEnd type="none" w="med" len="med"/>
              <a:tailEnd type="none" w="med" len="med"/>
            </a:ln>
          </p:spPr>
        </p:cxnSp>
        <p:sp>
          <p:nvSpPr>
            <p:cNvPr id="2847" name="Google Shape;2847;p138"/>
            <p:cNvSpPr txBox="1"/>
            <p:nvPr/>
          </p:nvSpPr>
          <p:spPr>
            <a:xfrm>
              <a:off x="5813450" y="3500575"/>
              <a:ext cx="387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8" name="Google Shape;2848;p138"/>
            <p:cNvSpPr txBox="1"/>
            <p:nvPr/>
          </p:nvSpPr>
          <p:spPr>
            <a:xfrm>
              <a:off x="7343700" y="3500575"/>
              <a:ext cx="387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9" name="Google Shape;2849;p138"/>
            <p:cNvSpPr/>
            <p:nvPr/>
          </p:nvSpPr>
          <p:spPr>
            <a:xfrm>
              <a:off x="5398325" y="42313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38"/>
            <p:cNvSpPr/>
            <p:nvPr/>
          </p:nvSpPr>
          <p:spPr>
            <a:xfrm>
              <a:off x="5398325" y="4231326"/>
              <a:ext cx="405900" cy="405900"/>
            </a:xfrm>
            <a:prstGeom prst="rect">
              <a:avLst/>
            </a:prstGeom>
            <a:no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endParaRPr sz="1200">
                <a:latin typeface="Times New Roman"/>
                <a:ea typeface="Times New Roman"/>
                <a:cs typeface="Times New Roman"/>
                <a:sym typeface="Times New Roman"/>
              </a:endParaRPr>
            </a:p>
          </p:txBody>
        </p:sp>
        <p:sp>
          <p:nvSpPr>
            <p:cNvPr id="2851" name="Google Shape;2851;p138"/>
            <p:cNvSpPr/>
            <p:nvPr/>
          </p:nvSpPr>
          <p:spPr>
            <a:xfrm>
              <a:off x="6200750" y="42630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38"/>
            <p:cNvSpPr/>
            <p:nvPr/>
          </p:nvSpPr>
          <p:spPr>
            <a:xfrm>
              <a:off x="6200750" y="4263026"/>
              <a:ext cx="405900" cy="405900"/>
            </a:xfrm>
            <a:prstGeom prst="rect">
              <a:avLst/>
            </a:prstGeom>
            <a:no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endParaRPr sz="1200">
                <a:latin typeface="Times New Roman"/>
                <a:ea typeface="Times New Roman"/>
                <a:cs typeface="Times New Roman"/>
                <a:sym typeface="Times New Roman"/>
              </a:endParaRPr>
            </a:p>
          </p:txBody>
        </p:sp>
        <p:sp>
          <p:nvSpPr>
            <p:cNvPr id="2853" name="Google Shape;2853;p138"/>
            <p:cNvSpPr/>
            <p:nvPr/>
          </p:nvSpPr>
          <p:spPr>
            <a:xfrm>
              <a:off x="7003175" y="42630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38"/>
            <p:cNvSpPr/>
            <p:nvPr/>
          </p:nvSpPr>
          <p:spPr>
            <a:xfrm>
              <a:off x="7003175" y="4263026"/>
              <a:ext cx="405900" cy="405900"/>
            </a:xfrm>
            <a:prstGeom prst="rect">
              <a:avLst/>
            </a:prstGeom>
            <a:no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endParaRPr sz="1200">
                <a:latin typeface="Times New Roman"/>
                <a:ea typeface="Times New Roman"/>
                <a:cs typeface="Times New Roman"/>
                <a:sym typeface="Times New Roman"/>
              </a:endParaRPr>
            </a:p>
          </p:txBody>
        </p:sp>
        <p:sp>
          <p:nvSpPr>
            <p:cNvPr id="2854" name="Google Shape;2854;p138"/>
            <p:cNvSpPr/>
            <p:nvPr/>
          </p:nvSpPr>
          <p:spPr>
            <a:xfrm>
              <a:off x="7805600" y="42630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38"/>
            <p:cNvSpPr/>
            <p:nvPr/>
          </p:nvSpPr>
          <p:spPr>
            <a:xfrm>
              <a:off x="7805600" y="4263026"/>
              <a:ext cx="405900" cy="405900"/>
            </a:xfrm>
            <a:prstGeom prst="rect">
              <a:avLst/>
            </a:prstGeom>
            <a:no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endParaRPr sz="1200">
                <a:latin typeface="Times New Roman"/>
                <a:ea typeface="Times New Roman"/>
                <a:cs typeface="Times New Roman"/>
                <a:sym typeface="Times New Roman"/>
              </a:endParaRPr>
            </a:p>
          </p:txBody>
        </p:sp>
      </p:grpSp>
      <p:sp>
        <p:nvSpPr>
          <p:cNvPr id="2855" name="Google Shape;2855;p138"/>
          <p:cNvSpPr/>
          <p:nvPr/>
        </p:nvSpPr>
        <p:spPr>
          <a:xfrm>
            <a:off x="3331850" y="4263025"/>
            <a:ext cx="1609200" cy="351000"/>
          </a:xfrm>
          <a:prstGeom prst="wedgeRoundRectCallout">
            <a:avLst>
              <a:gd name="adj1" fmla="val 72648"/>
              <a:gd name="adj2" fmla="val 4694"/>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Cut the tree here</a:t>
            </a:r>
            <a:endParaRPr>
              <a:latin typeface="Times New Roman"/>
              <a:ea typeface="Times New Roman"/>
              <a:cs typeface="Times New Roman"/>
              <a:sym typeface="Times New Roman"/>
            </a:endParaRPr>
          </a:p>
        </p:txBody>
      </p:sp>
      <p:sp>
        <p:nvSpPr>
          <p:cNvPr id="2856" name="Google Shape;2856;p138"/>
          <p:cNvSpPr txBox="1"/>
          <p:nvPr/>
        </p:nvSpPr>
        <p:spPr>
          <a:xfrm>
            <a:off x="0" y="4942961"/>
            <a:ext cx="3275700" cy="18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d: depth of the shallowest solution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3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3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3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0"/>
        <p:cNvGrpSpPr/>
        <p:nvPr/>
      </p:nvGrpSpPr>
      <p:grpSpPr>
        <a:xfrm>
          <a:off x="0" y="0"/>
          <a:ext cx="0" cy="0"/>
          <a:chOff x="0" y="0"/>
          <a:chExt cx="0" cy="0"/>
        </a:xfrm>
      </p:grpSpPr>
      <p:sp>
        <p:nvSpPr>
          <p:cNvPr id="2861" name="Google Shape;2861;p139"/>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DLS</a:t>
            </a:r>
            <a:endParaRPr/>
          </a:p>
        </p:txBody>
      </p:sp>
      <p:sp>
        <p:nvSpPr>
          <p:cNvPr id="2862" name="Google Shape;2862;p139"/>
          <p:cNvSpPr txBox="1">
            <a:spLocks noGrp="1"/>
          </p:cNvSpPr>
          <p:nvPr>
            <p:ph type="body" idx="1"/>
          </p:nvPr>
        </p:nvSpPr>
        <p:spPr>
          <a:xfrm>
            <a:off x="92200" y="808150"/>
            <a:ext cx="48018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Depth limited search</a:t>
            </a:r>
            <a:endParaRPr/>
          </a:p>
          <a:p>
            <a:pPr marL="914400" lvl="1" indent="-381000" algn="l" rtl="0">
              <a:spcBef>
                <a:spcPts val="0"/>
              </a:spcBef>
              <a:spcAft>
                <a:spcPts val="0"/>
              </a:spcAft>
              <a:buSzPts val="2400"/>
              <a:buChar char="○"/>
            </a:pPr>
            <a:r>
              <a:rPr lang="en"/>
              <a:t>Search only to a limited </a:t>
            </a:r>
            <a:endParaRPr/>
          </a:p>
          <a:p>
            <a:pPr marL="914400" lvl="0" indent="0" algn="l" rtl="0">
              <a:spcBef>
                <a:spcPts val="0"/>
              </a:spcBef>
              <a:spcAft>
                <a:spcPts val="0"/>
              </a:spcAft>
              <a:buNone/>
            </a:pPr>
            <a:r>
              <a:rPr lang="en"/>
              <a:t>depth in the tree</a:t>
            </a:r>
            <a:endParaRPr/>
          </a:p>
          <a:p>
            <a:pPr marL="914400" lvl="1" indent="-381000" algn="l" rtl="0">
              <a:spcBef>
                <a:spcPts val="0"/>
              </a:spcBef>
              <a:spcAft>
                <a:spcPts val="0"/>
              </a:spcAft>
              <a:buSzPts val="2400"/>
              <a:buChar char="○"/>
            </a:pPr>
            <a:r>
              <a:rPr lang="en"/>
              <a:t>Replace terminal utilities with an evaluation function for non-terminal positions</a:t>
            </a:r>
            <a:endParaRPr/>
          </a:p>
          <a:p>
            <a:pPr marL="457200" lvl="0" indent="-381000" algn="l" rtl="0">
              <a:spcBef>
                <a:spcPts val="0"/>
              </a:spcBef>
              <a:spcAft>
                <a:spcPts val="0"/>
              </a:spcAft>
              <a:buSzPts val="2400"/>
              <a:buChar char="●"/>
            </a:pPr>
            <a:r>
              <a:rPr lang="en"/>
              <a:t>Problems:</a:t>
            </a:r>
            <a:endParaRPr/>
          </a:p>
          <a:p>
            <a:pPr marL="914400" lvl="1" indent="-381000" algn="l" rtl="0">
              <a:spcBef>
                <a:spcPts val="0"/>
              </a:spcBef>
              <a:spcAft>
                <a:spcPts val="0"/>
              </a:spcAft>
              <a:buSzPts val="2400"/>
              <a:buChar char="○"/>
            </a:pPr>
            <a:r>
              <a:rPr lang="en"/>
              <a:t>Guarantee of optimal play is gone</a:t>
            </a:r>
            <a:endParaRPr/>
          </a:p>
          <a:p>
            <a:pPr marL="914400" lvl="1" indent="-381000" algn="l" rtl="0">
              <a:spcBef>
                <a:spcPts val="0"/>
              </a:spcBef>
              <a:spcAft>
                <a:spcPts val="0"/>
              </a:spcAft>
              <a:buSzPts val="2400"/>
              <a:buChar char="○"/>
            </a:pPr>
            <a:r>
              <a:rPr lang="en"/>
              <a:t>Need to design evaluation function</a:t>
            </a:r>
            <a:endParaRPr/>
          </a:p>
        </p:txBody>
      </p:sp>
      <p:sp>
        <p:nvSpPr>
          <p:cNvPr id="2863" name="Google Shape;2863;p139"/>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sp>
        <p:nvSpPr>
          <p:cNvPr id="2864" name="Google Shape;2864;p139"/>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2865" name="Google Shape;2865;p139"/>
          <p:cNvGrpSpPr/>
          <p:nvPr/>
        </p:nvGrpSpPr>
        <p:grpSpPr>
          <a:xfrm>
            <a:off x="5684664" y="551372"/>
            <a:ext cx="2891336" cy="4580575"/>
            <a:chOff x="5684664" y="551372"/>
            <a:chExt cx="2891336" cy="4580575"/>
          </a:xfrm>
        </p:grpSpPr>
        <p:sp>
          <p:nvSpPr>
            <p:cNvPr id="2866" name="Google Shape;2866;p139"/>
            <p:cNvSpPr/>
            <p:nvPr/>
          </p:nvSpPr>
          <p:spPr>
            <a:xfrm>
              <a:off x="7010175" y="55137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39"/>
            <p:cNvSpPr/>
            <p:nvPr/>
          </p:nvSpPr>
          <p:spPr>
            <a:xfrm rot="10800000">
              <a:off x="6168658" y="156197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68" name="Google Shape;2868;p139"/>
            <p:cNvCxnSpPr>
              <a:stCxn id="2867" idx="3"/>
              <a:endCxn id="2866" idx="3"/>
            </p:cNvCxnSpPr>
            <p:nvPr/>
          </p:nvCxnSpPr>
          <p:spPr>
            <a:xfrm rot="10800000" flipH="1">
              <a:off x="6371608" y="902272"/>
              <a:ext cx="841500" cy="659700"/>
            </a:xfrm>
            <a:prstGeom prst="straightConnector1">
              <a:avLst/>
            </a:prstGeom>
            <a:noFill/>
            <a:ln w="9525" cap="flat" cmpd="sng">
              <a:solidFill>
                <a:schemeClr val="dk2"/>
              </a:solidFill>
              <a:prstDash val="solid"/>
              <a:round/>
              <a:headEnd type="none" w="med" len="med"/>
              <a:tailEnd type="none" w="med" len="med"/>
            </a:ln>
          </p:spPr>
        </p:cxnSp>
        <p:sp>
          <p:nvSpPr>
            <p:cNvPr id="2869" name="Google Shape;2869;p139"/>
            <p:cNvSpPr/>
            <p:nvPr/>
          </p:nvSpPr>
          <p:spPr>
            <a:xfrm rot="10800000">
              <a:off x="7698908" y="156197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0" name="Google Shape;2870;p139"/>
            <p:cNvCxnSpPr>
              <a:stCxn id="2869" idx="3"/>
              <a:endCxn id="2866" idx="3"/>
            </p:cNvCxnSpPr>
            <p:nvPr/>
          </p:nvCxnSpPr>
          <p:spPr>
            <a:xfrm rot="10800000">
              <a:off x="7213058" y="902272"/>
              <a:ext cx="688800" cy="659700"/>
            </a:xfrm>
            <a:prstGeom prst="straightConnector1">
              <a:avLst/>
            </a:prstGeom>
            <a:noFill/>
            <a:ln w="9525" cap="flat" cmpd="sng">
              <a:solidFill>
                <a:schemeClr val="dk2"/>
              </a:solidFill>
              <a:prstDash val="solid"/>
              <a:round/>
              <a:headEnd type="none" w="med" len="med"/>
              <a:tailEnd type="none" w="med" len="med"/>
            </a:ln>
          </p:spPr>
        </p:cxnSp>
        <p:cxnSp>
          <p:nvCxnSpPr>
            <p:cNvPr id="2871" name="Google Shape;2871;p139"/>
            <p:cNvCxnSpPr>
              <a:stCxn id="2872" idx="0"/>
              <a:endCxn id="2867" idx="0"/>
            </p:cNvCxnSpPr>
            <p:nvPr/>
          </p:nvCxnSpPr>
          <p:spPr>
            <a:xfrm rot="10800000" flipH="1">
              <a:off x="5965775" y="1913050"/>
              <a:ext cx="405900" cy="381900"/>
            </a:xfrm>
            <a:prstGeom prst="straightConnector1">
              <a:avLst/>
            </a:prstGeom>
            <a:noFill/>
            <a:ln w="9525" cap="flat" cmpd="sng">
              <a:solidFill>
                <a:schemeClr val="dk2"/>
              </a:solidFill>
              <a:prstDash val="solid"/>
              <a:round/>
              <a:headEnd type="none" w="med" len="med"/>
              <a:tailEnd type="none" w="med" len="med"/>
            </a:ln>
          </p:spPr>
        </p:cxnSp>
        <p:cxnSp>
          <p:nvCxnSpPr>
            <p:cNvPr id="2873" name="Google Shape;2873;p139"/>
            <p:cNvCxnSpPr>
              <a:stCxn id="2867" idx="0"/>
              <a:endCxn id="2874" idx="0"/>
            </p:cNvCxnSpPr>
            <p:nvPr/>
          </p:nvCxnSpPr>
          <p:spPr>
            <a:xfrm>
              <a:off x="6371608" y="1912972"/>
              <a:ext cx="396600" cy="381900"/>
            </a:xfrm>
            <a:prstGeom prst="straightConnector1">
              <a:avLst/>
            </a:prstGeom>
            <a:noFill/>
            <a:ln w="9525" cap="flat" cmpd="sng">
              <a:solidFill>
                <a:schemeClr val="dk2"/>
              </a:solidFill>
              <a:prstDash val="solid"/>
              <a:round/>
              <a:headEnd type="none" w="med" len="med"/>
              <a:tailEnd type="none" w="med" len="med"/>
            </a:ln>
          </p:spPr>
        </p:cxnSp>
        <p:cxnSp>
          <p:nvCxnSpPr>
            <p:cNvPr id="2875" name="Google Shape;2875;p139"/>
            <p:cNvCxnSpPr>
              <a:stCxn id="2869" idx="0"/>
              <a:endCxn id="2876" idx="0"/>
            </p:cNvCxnSpPr>
            <p:nvPr/>
          </p:nvCxnSpPr>
          <p:spPr>
            <a:xfrm flipH="1">
              <a:off x="7570658" y="1912972"/>
              <a:ext cx="331200" cy="381900"/>
            </a:xfrm>
            <a:prstGeom prst="straightConnector1">
              <a:avLst/>
            </a:prstGeom>
            <a:noFill/>
            <a:ln w="9525" cap="flat" cmpd="sng">
              <a:solidFill>
                <a:schemeClr val="dk2"/>
              </a:solidFill>
              <a:prstDash val="solid"/>
              <a:round/>
              <a:headEnd type="none" w="med" len="med"/>
              <a:tailEnd type="none" w="med" len="med"/>
            </a:ln>
          </p:spPr>
        </p:cxnSp>
        <p:cxnSp>
          <p:nvCxnSpPr>
            <p:cNvPr id="2877" name="Google Shape;2877;p139"/>
            <p:cNvCxnSpPr>
              <a:stCxn id="2869" idx="0"/>
              <a:endCxn id="2878" idx="0"/>
            </p:cNvCxnSpPr>
            <p:nvPr/>
          </p:nvCxnSpPr>
          <p:spPr>
            <a:xfrm>
              <a:off x="7901858" y="1912972"/>
              <a:ext cx="471300" cy="381900"/>
            </a:xfrm>
            <a:prstGeom prst="straightConnector1">
              <a:avLst/>
            </a:prstGeom>
            <a:noFill/>
            <a:ln w="9525" cap="flat" cmpd="sng">
              <a:solidFill>
                <a:schemeClr val="dk2"/>
              </a:solidFill>
              <a:prstDash val="solid"/>
              <a:round/>
              <a:headEnd type="none" w="med" len="med"/>
              <a:tailEnd type="none" w="med" len="med"/>
            </a:ln>
          </p:spPr>
        </p:cxnSp>
        <p:sp>
          <p:nvSpPr>
            <p:cNvPr id="2879" name="Google Shape;2879;p139"/>
            <p:cNvSpPr txBox="1"/>
            <p:nvPr/>
          </p:nvSpPr>
          <p:spPr>
            <a:xfrm>
              <a:off x="6177950" y="1536325"/>
              <a:ext cx="387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0" name="Google Shape;2880;p139"/>
            <p:cNvSpPr txBox="1"/>
            <p:nvPr/>
          </p:nvSpPr>
          <p:spPr>
            <a:xfrm>
              <a:off x="7708200" y="1536325"/>
              <a:ext cx="387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1" name="Google Shape;2881;p139"/>
            <p:cNvSpPr/>
            <p:nvPr/>
          </p:nvSpPr>
          <p:spPr>
            <a:xfrm>
              <a:off x="5762825" y="229495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39"/>
            <p:cNvSpPr/>
            <p:nvPr/>
          </p:nvSpPr>
          <p:spPr>
            <a:xfrm>
              <a:off x="5762825" y="2294950"/>
              <a:ext cx="405900" cy="405900"/>
            </a:xfrm>
            <a:prstGeom prst="rect">
              <a:avLst/>
            </a:prstGeom>
            <a:no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p:txBody>
        </p:sp>
        <p:sp>
          <p:nvSpPr>
            <p:cNvPr id="2882" name="Google Shape;2882;p139"/>
            <p:cNvSpPr/>
            <p:nvPr/>
          </p:nvSpPr>
          <p:spPr>
            <a:xfrm>
              <a:off x="6565250" y="229495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39"/>
            <p:cNvSpPr/>
            <p:nvPr/>
          </p:nvSpPr>
          <p:spPr>
            <a:xfrm>
              <a:off x="6565250" y="2294950"/>
              <a:ext cx="405900" cy="405900"/>
            </a:xfrm>
            <a:prstGeom prst="rect">
              <a:avLst/>
            </a:prstGeom>
            <a:no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p:txBody>
        </p:sp>
        <p:sp>
          <p:nvSpPr>
            <p:cNvPr id="2883" name="Google Shape;2883;p139"/>
            <p:cNvSpPr/>
            <p:nvPr/>
          </p:nvSpPr>
          <p:spPr>
            <a:xfrm>
              <a:off x="7367675" y="229495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39"/>
            <p:cNvSpPr/>
            <p:nvPr/>
          </p:nvSpPr>
          <p:spPr>
            <a:xfrm>
              <a:off x="7367675" y="2294950"/>
              <a:ext cx="405900" cy="405900"/>
            </a:xfrm>
            <a:prstGeom prst="rect">
              <a:avLst/>
            </a:prstGeom>
            <a:no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p:txBody>
        </p:sp>
        <p:sp>
          <p:nvSpPr>
            <p:cNvPr id="2884" name="Google Shape;2884;p139"/>
            <p:cNvSpPr/>
            <p:nvPr/>
          </p:nvSpPr>
          <p:spPr>
            <a:xfrm>
              <a:off x="8170100" y="2294950"/>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39"/>
            <p:cNvSpPr/>
            <p:nvPr/>
          </p:nvSpPr>
          <p:spPr>
            <a:xfrm>
              <a:off x="8170100" y="2294950"/>
              <a:ext cx="405900" cy="405900"/>
            </a:xfrm>
            <a:prstGeom prst="rect">
              <a:avLst/>
            </a:prstGeom>
            <a:no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9</a:t>
              </a:r>
              <a:endParaRPr sz="1200">
                <a:latin typeface="Times New Roman"/>
                <a:ea typeface="Times New Roman"/>
                <a:cs typeface="Times New Roman"/>
                <a:sym typeface="Times New Roman"/>
              </a:endParaRPr>
            </a:p>
          </p:txBody>
        </p:sp>
        <p:sp>
          <p:nvSpPr>
            <p:cNvPr id="2885" name="Google Shape;2885;p139"/>
            <p:cNvSpPr/>
            <p:nvPr/>
          </p:nvSpPr>
          <p:spPr>
            <a:xfrm>
              <a:off x="5834507" y="2700000"/>
              <a:ext cx="307775" cy="2004750"/>
            </a:xfrm>
            <a:custGeom>
              <a:avLst/>
              <a:gdLst/>
              <a:ahLst/>
              <a:cxnLst/>
              <a:rect l="l" t="t" r="r" b="b"/>
              <a:pathLst>
                <a:path w="12311" h="80190" extrusionOk="0">
                  <a:moveTo>
                    <a:pt x="4490" y="0"/>
                  </a:moveTo>
                  <a:cubicBezTo>
                    <a:pt x="6749" y="2711"/>
                    <a:pt x="12548" y="5214"/>
                    <a:pt x="10970" y="8370"/>
                  </a:cubicBezTo>
                  <a:cubicBezTo>
                    <a:pt x="9050" y="12210"/>
                    <a:pt x="-1188" y="11317"/>
                    <a:pt x="170" y="15390"/>
                  </a:cubicBezTo>
                  <a:cubicBezTo>
                    <a:pt x="1007" y="17901"/>
                    <a:pt x="4672" y="18221"/>
                    <a:pt x="6650" y="19980"/>
                  </a:cubicBezTo>
                  <a:cubicBezTo>
                    <a:pt x="7417" y="20662"/>
                    <a:pt x="5486" y="21684"/>
                    <a:pt x="4760" y="22410"/>
                  </a:cubicBezTo>
                  <a:cubicBezTo>
                    <a:pt x="4275" y="22895"/>
                    <a:pt x="3950" y="23615"/>
                    <a:pt x="3950" y="24300"/>
                  </a:cubicBezTo>
                  <a:cubicBezTo>
                    <a:pt x="3950" y="26122"/>
                    <a:pt x="7560" y="27184"/>
                    <a:pt x="6920" y="28890"/>
                  </a:cubicBezTo>
                  <a:cubicBezTo>
                    <a:pt x="6224" y="30746"/>
                    <a:pt x="1703" y="30790"/>
                    <a:pt x="2330" y="32670"/>
                  </a:cubicBezTo>
                  <a:cubicBezTo>
                    <a:pt x="3475" y="36104"/>
                    <a:pt x="9377" y="35776"/>
                    <a:pt x="11240" y="38880"/>
                  </a:cubicBezTo>
                  <a:cubicBezTo>
                    <a:pt x="12050" y="40230"/>
                    <a:pt x="8280" y="41447"/>
                    <a:pt x="8810" y="42930"/>
                  </a:cubicBezTo>
                  <a:cubicBezTo>
                    <a:pt x="9595" y="45129"/>
                    <a:pt x="13094" y="47052"/>
                    <a:pt x="12050" y="49140"/>
                  </a:cubicBezTo>
                  <a:cubicBezTo>
                    <a:pt x="11076" y="51089"/>
                    <a:pt x="8227" y="51447"/>
                    <a:pt x="6920" y="53190"/>
                  </a:cubicBezTo>
                  <a:cubicBezTo>
                    <a:pt x="6162" y="54201"/>
                    <a:pt x="7817" y="55873"/>
                    <a:pt x="7190" y="56970"/>
                  </a:cubicBezTo>
                  <a:cubicBezTo>
                    <a:pt x="6323" y="58487"/>
                    <a:pt x="3350" y="58260"/>
                    <a:pt x="2870" y="59940"/>
                  </a:cubicBezTo>
                  <a:cubicBezTo>
                    <a:pt x="2502" y="61226"/>
                    <a:pt x="4818" y="62523"/>
                    <a:pt x="4220" y="63720"/>
                  </a:cubicBezTo>
                  <a:cubicBezTo>
                    <a:pt x="1718" y="68725"/>
                    <a:pt x="980" y="74595"/>
                    <a:pt x="980" y="80190"/>
                  </a:cubicBezTo>
                </a:path>
              </a:pathLst>
            </a:custGeom>
            <a:noFill/>
            <a:ln w="9525" cap="flat" cmpd="sng">
              <a:solidFill>
                <a:schemeClr val="dk2"/>
              </a:solidFill>
              <a:prstDash val="solid"/>
              <a:round/>
              <a:headEnd type="none" w="med" len="med"/>
              <a:tailEnd type="none" w="med" len="med"/>
            </a:ln>
          </p:spPr>
        </p:sp>
        <p:sp>
          <p:nvSpPr>
            <p:cNvPr id="2886" name="Google Shape;2886;p139"/>
            <p:cNvSpPr/>
            <p:nvPr/>
          </p:nvSpPr>
          <p:spPr>
            <a:xfrm>
              <a:off x="6763239" y="2733750"/>
              <a:ext cx="403700" cy="2079000"/>
            </a:xfrm>
            <a:custGeom>
              <a:avLst/>
              <a:gdLst/>
              <a:ahLst/>
              <a:cxnLst/>
              <a:rect l="l" t="t" r="r" b="b"/>
              <a:pathLst>
                <a:path w="16148" h="83160" extrusionOk="0">
                  <a:moveTo>
                    <a:pt x="1090" y="0"/>
                  </a:moveTo>
                  <a:cubicBezTo>
                    <a:pt x="-2292" y="2029"/>
                    <a:pt x="3208" y="8342"/>
                    <a:pt x="6490" y="10530"/>
                  </a:cubicBezTo>
                  <a:cubicBezTo>
                    <a:pt x="9626" y="12621"/>
                    <a:pt x="17340" y="13240"/>
                    <a:pt x="15940" y="16740"/>
                  </a:cubicBezTo>
                  <a:cubicBezTo>
                    <a:pt x="13627" y="22523"/>
                    <a:pt x="6787" y="25758"/>
                    <a:pt x="4600" y="31590"/>
                  </a:cubicBezTo>
                  <a:cubicBezTo>
                    <a:pt x="3415" y="34749"/>
                    <a:pt x="7405" y="38421"/>
                    <a:pt x="6220" y="41580"/>
                  </a:cubicBezTo>
                  <a:cubicBezTo>
                    <a:pt x="4756" y="45484"/>
                    <a:pt x="2565" y="49617"/>
                    <a:pt x="3250" y="53730"/>
                  </a:cubicBezTo>
                  <a:cubicBezTo>
                    <a:pt x="3555" y="55560"/>
                    <a:pt x="5997" y="57100"/>
                    <a:pt x="5410" y="58860"/>
                  </a:cubicBezTo>
                  <a:cubicBezTo>
                    <a:pt x="2848" y="66546"/>
                    <a:pt x="2905" y="75300"/>
                    <a:pt x="4870" y="83160"/>
                  </a:cubicBezTo>
                </a:path>
              </a:pathLst>
            </a:custGeom>
            <a:noFill/>
            <a:ln w="9525" cap="flat" cmpd="sng">
              <a:solidFill>
                <a:schemeClr val="dk2"/>
              </a:solidFill>
              <a:prstDash val="solid"/>
              <a:round/>
              <a:headEnd type="none" w="med" len="med"/>
              <a:tailEnd type="none" w="med" len="med"/>
            </a:ln>
          </p:spPr>
        </p:sp>
        <p:sp>
          <p:nvSpPr>
            <p:cNvPr id="2887" name="Google Shape;2887;p139"/>
            <p:cNvSpPr/>
            <p:nvPr/>
          </p:nvSpPr>
          <p:spPr>
            <a:xfrm>
              <a:off x="7546500" y="2740500"/>
              <a:ext cx="419500" cy="1910250"/>
            </a:xfrm>
            <a:custGeom>
              <a:avLst/>
              <a:gdLst/>
              <a:ahLst/>
              <a:cxnLst/>
              <a:rect l="l" t="t" r="r" b="b"/>
              <a:pathLst>
                <a:path w="16780" h="76410" extrusionOk="0">
                  <a:moveTo>
                    <a:pt x="0" y="0"/>
                  </a:moveTo>
                  <a:cubicBezTo>
                    <a:pt x="372" y="5954"/>
                    <a:pt x="5653" y="10754"/>
                    <a:pt x="9990" y="14850"/>
                  </a:cubicBezTo>
                  <a:cubicBezTo>
                    <a:pt x="12545" y="17263"/>
                    <a:pt x="17058" y="19450"/>
                    <a:pt x="16740" y="22950"/>
                  </a:cubicBezTo>
                  <a:cubicBezTo>
                    <a:pt x="16294" y="27854"/>
                    <a:pt x="7046" y="26602"/>
                    <a:pt x="4050" y="30510"/>
                  </a:cubicBezTo>
                  <a:cubicBezTo>
                    <a:pt x="764" y="34796"/>
                    <a:pt x="4601" y="41372"/>
                    <a:pt x="3780" y="46710"/>
                  </a:cubicBezTo>
                  <a:cubicBezTo>
                    <a:pt x="3461" y="48785"/>
                    <a:pt x="1294" y="50151"/>
                    <a:pt x="540" y="52110"/>
                  </a:cubicBezTo>
                  <a:cubicBezTo>
                    <a:pt x="-544" y="54927"/>
                    <a:pt x="2160" y="58001"/>
                    <a:pt x="2160" y="61020"/>
                  </a:cubicBezTo>
                  <a:cubicBezTo>
                    <a:pt x="2160" y="63636"/>
                    <a:pt x="1728" y="66421"/>
                    <a:pt x="2700" y="68850"/>
                  </a:cubicBezTo>
                  <a:cubicBezTo>
                    <a:pt x="3638" y="71196"/>
                    <a:pt x="1454" y="74624"/>
                    <a:pt x="3240" y="76410"/>
                  </a:cubicBezTo>
                </a:path>
              </a:pathLst>
            </a:custGeom>
            <a:noFill/>
            <a:ln w="9525" cap="flat" cmpd="sng">
              <a:solidFill>
                <a:schemeClr val="dk2"/>
              </a:solidFill>
              <a:prstDash val="solid"/>
              <a:round/>
              <a:headEnd type="none" w="med" len="med"/>
              <a:tailEnd type="none" w="med" len="med"/>
            </a:ln>
          </p:spPr>
        </p:sp>
        <p:sp>
          <p:nvSpPr>
            <p:cNvPr id="2888" name="Google Shape;2888;p139"/>
            <p:cNvSpPr/>
            <p:nvPr/>
          </p:nvSpPr>
          <p:spPr>
            <a:xfrm>
              <a:off x="8318552" y="2740500"/>
              <a:ext cx="156350" cy="2079000"/>
            </a:xfrm>
            <a:custGeom>
              <a:avLst/>
              <a:gdLst/>
              <a:ahLst/>
              <a:cxnLst/>
              <a:rect l="l" t="t" r="r" b="b"/>
              <a:pathLst>
                <a:path w="6254" h="83160" extrusionOk="0">
                  <a:moveTo>
                    <a:pt x="2328" y="0"/>
                  </a:moveTo>
                  <a:cubicBezTo>
                    <a:pt x="723" y="9629"/>
                    <a:pt x="5886" y="19436"/>
                    <a:pt x="5028" y="29160"/>
                  </a:cubicBezTo>
                  <a:cubicBezTo>
                    <a:pt x="4525" y="34858"/>
                    <a:pt x="1064" y="40182"/>
                    <a:pt x="1248" y="45900"/>
                  </a:cubicBezTo>
                  <a:cubicBezTo>
                    <a:pt x="1396" y="50481"/>
                    <a:pt x="7888" y="54761"/>
                    <a:pt x="5838" y="58860"/>
                  </a:cubicBezTo>
                  <a:cubicBezTo>
                    <a:pt x="3839" y="62857"/>
                    <a:pt x="903" y="66602"/>
                    <a:pt x="168" y="71010"/>
                  </a:cubicBezTo>
                  <a:cubicBezTo>
                    <a:pt x="-504" y="75040"/>
                    <a:pt x="1788" y="79074"/>
                    <a:pt x="1788" y="83160"/>
                  </a:cubicBezTo>
                </a:path>
              </a:pathLst>
            </a:custGeom>
            <a:noFill/>
            <a:ln w="9525" cap="flat" cmpd="sng">
              <a:solidFill>
                <a:schemeClr val="dk2"/>
              </a:solidFill>
              <a:prstDash val="solid"/>
              <a:round/>
              <a:headEnd type="none" w="med" len="med"/>
              <a:tailEnd type="none" w="med" len="med"/>
            </a:ln>
          </p:spPr>
        </p:sp>
        <p:sp>
          <p:nvSpPr>
            <p:cNvPr id="2889" name="Google Shape;2889;p139"/>
            <p:cNvSpPr/>
            <p:nvPr/>
          </p:nvSpPr>
          <p:spPr>
            <a:xfrm>
              <a:off x="5684664" y="47047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
          <p:nvSpPr>
            <p:cNvPr id="2890" name="Google Shape;2890;p139"/>
            <p:cNvSpPr/>
            <p:nvPr/>
          </p:nvSpPr>
          <p:spPr>
            <a:xfrm>
              <a:off x="6728064" y="48127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
          <p:nvSpPr>
            <p:cNvPr id="2891" name="Google Shape;2891;p139"/>
            <p:cNvSpPr/>
            <p:nvPr/>
          </p:nvSpPr>
          <p:spPr>
            <a:xfrm>
              <a:off x="7454364" y="46507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
          <p:nvSpPr>
            <p:cNvPr id="2892" name="Google Shape;2892;p139"/>
            <p:cNvSpPr/>
            <p:nvPr/>
          </p:nvSpPr>
          <p:spPr>
            <a:xfrm>
              <a:off x="8180664" y="4812747"/>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grpSp>
      <p:sp>
        <p:nvSpPr>
          <p:cNvPr id="2893" name="Google Shape;2893;p139"/>
          <p:cNvSpPr/>
          <p:nvPr/>
        </p:nvSpPr>
        <p:spPr>
          <a:xfrm>
            <a:off x="4153625" y="472200"/>
            <a:ext cx="1609200" cy="1128600"/>
          </a:xfrm>
          <a:prstGeom prst="wedgeRoundRectCallout">
            <a:avLst>
              <a:gd name="adj1" fmla="val 53185"/>
              <a:gd name="adj2" fmla="val 100731"/>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Cut the tree here and plug in these numbers from the evaluation function</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Outline	</a:t>
            </a:r>
            <a:endParaRPr/>
          </a:p>
        </p:txBody>
      </p:sp>
      <p:sp>
        <p:nvSpPr>
          <p:cNvPr id="29" name="Google Shape;29;p5"/>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Abstraction</a:t>
            </a:r>
            <a:endParaRPr sz="2200"/>
          </a:p>
          <a:p>
            <a:pPr marL="457200" lvl="0" indent="-368300" algn="l" rtl="0">
              <a:spcBef>
                <a:spcPts val="0"/>
              </a:spcBef>
              <a:spcAft>
                <a:spcPts val="0"/>
              </a:spcAft>
              <a:buSzPts val="2200"/>
              <a:buChar char="●"/>
            </a:pPr>
            <a:r>
              <a:rPr lang="en" sz="2200"/>
              <a:t>Types of Search</a:t>
            </a:r>
            <a:endParaRPr sz="2200"/>
          </a:p>
          <a:p>
            <a:pPr marL="457200" lvl="0" indent="-368300" algn="l" rtl="0">
              <a:spcBef>
                <a:spcPts val="0"/>
              </a:spcBef>
              <a:spcAft>
                <a:spcPts val="0"/>
              </a:spcAft>
              <a:buSzPts val="2200"/>
              <a:buChar char="●"/>
            </a:pPr>
            <a:r>
              <a:rPr lang="en" sz="2200"/>
              <a:t>Search Problem Definition</a:t>
            </a:r>
            <a:endParaRPr sz="2200"/>
          </a:p>
          <a:p>
            <a:pPr marL="457200" marR="0" lvl="0" indent="-368300" algn="l" rtl="0">
              <a:lnSpc>
                <a:spcPct val="100000"/>
              </a:lnSpc>
              <a:spcBef>
                <a:spcPts val="0"/>
              </a:spcBef>
              <a:spcAft>
                <a:spcPts val="0"/>
              </a:spcAft>
              <a:buClr>
                <a:srgbClr val="000000"/>
              </a:buClr>
              <a:buSzPts val="2200"/>
              <a:buFont typeface="Times New Roman"/>
              <a:buChar char="●"/>
            </a:pPr>
            <a:r>
              <a:rPr lang="en" sz="2200"/>
              <a:t>State Space Graph vs. Search Tree</a:t>
            </a:r>
            <a:endParaRPr sz="2200"/>
          </a:p>
          <a:p>
            <a:pPr marL="457200" marR="0" lvl="0" indent="-368300" algn="l" rtl="0">
              <a:lnSpc>
                <a:spcPct val="100000"/>
              </a:lnSpc>
              <a:spcBef>
                <a:spcPts val="0"/>
              </a:spcBef>
              <a:spcAft>
                <a:spcPts val="0"/>
              </a:spcAft>
              <a:buSzPts val="2200"/>
              <a:buChar char="●"/>
            </a:pPr>
            <a:r>
              <a:rPr lang="en" sz="2200"/>
              <a:t>Search Algorithm (TSA, GSA)</a:t>
            </a:r>
            <a:endParaRPr sz="2200"/>
          </a:p>
          <a:p>
            <a:pPr marL="457200" marR="0" lvl="0" indent="-368300" algn="l" rtl="0">
              <a:lnSpc>
                <a:spcPct val="100000"/>
              </a:lnSpc>
              <a:spcBef>
                <a:spcPts val="0"/>
              </a:spcBef>
              <a:spcAft>
                <a:spcPts val="0"/>
              </a:spcAft>
              <a:buSzPts val="2200"/>
              <a:buChar char="●"/>
            </a:pPr>
            <a:r>
              <a:rPr lang="en" sz="2200"/>
              <a:t>Uninformed Search</a:t>
            </a:r>
            <a:endParaRPr sz="2200"/>
          </a:p>
          <a:p>
            <a:pPr marL="914400" lvl="1" indent="-368300" algn="l" rtl="0">
              <a:spcBef>
                <a:spcPts val="0"/>
              </a:spcBef>
              <a:spcAft>
                <a:spcPts val="0"/>
              </a:spcAft>
              <a:buSzPts val="2200"/>
              <a:buChar char="○"/>
            </a:pPr>
            <a:r>
              <a:rPr lang="en" sz="2200">
                <a:solidFill>
                  <a:schemeClr val="dk1"/>
                </a:solidFill>
              </a:rPr>
              <a:t>BFS, DFS, UCS</a:t>
            </a:r>
            <a:endParaRPr sz="2200">
              <a:solidFill>
                <a:schemeClr val="dk1"/>
              </a:solidFill>
            </a:endParaRPr>
          </a:p>
          <a:p>
            <a:pPr marL="457200" lvl="0" indent="-368300" algn="l" rtl="0">
              <a:spcBef>
                <a:spcPts val="0"/>
              </a:spcBef>
              <a:spcAft>
                <a:spcPts val="0"/>
              </a:spcAft>
              <a:buClr>
                <a:schemeClr val="dk1"/>
              </a:buClr>
              <a:buSzPts val="2200"/>
              <a:buChar char="●"/>
            </a:pPr>
            <a:r>
              <a:rPr lang="en" sz="2200">
                <a:solidFill>
                  <a:schemeClr val="dk1"/>
                </a:solidFill>
              </a:rPr>
              <a:t>Informed Search</a:t>
            </a:r>
            <a:endParaRPr sz="2200">
              <a:solidFill>
                <a:schemeClr val="dk1"/>
              </a:solidFill>
            </a:endParaRPr>
          </a:p>
          <a:p>
            <a:pPr marL="914400" lvl="1" indent="-368300" algn="l" rtl="0">
              <a:spcBef>
                <a:spcPts val="0"/>
              </a:spcBef>
              <a:spcAft>
                <a:spcPts val="0"/>
              </a:spcAft>
              <a:buClr>
                <a:schemeClr val="dk1"/>
              </a:buClr>
              <a:buSzPts val="2200"/>
              <a:buChar char="○"/>
            </a:pPr>
            <a:r>
              <a:rPr lang="en" sz="2200">
                <a:solidFill>
                  <a:schemeClr val="dk1"/>
                </a:solidFill>
              </a:rPr>
              <a:t>Greedy, A*</a:t>
            </a:r>
            <a:endParaRPr sz="2200">
              <a:solidFill>
                <a:schemeClr val="dk1"/>
              </a:solidFill>
            </a:endParaRPr>
          </a:p>
          <a:p>
            <a:pPr marL="457200" lvl="0" indent="-368300" algn="l" rtl="0">
              <a:spcBef>
                <a:spcPts val="0"/>
              </a:spcBef>
              <a:spcAft>
                <a:spcPts val="0"/>
              </a:spcAft>
              <a:buClr>
                <a:schemeClr val="dk1"/>
              </a:buClr>
              <a:buSzPts val="2200"/>
              <a:buChar char="●"/>
            </a:pPr>
            <a:r>
              <a:rPr lang="en" sz="2200">
                <a:solidFill>
                  <a:schemeClr val="dk1"/>
                </a:solidFill>
              </a:rPr>
              <a:t>Local Search</a:t>
            </a:r>
            <a:endParaRPr sz="2200">
              <a:solidFill>
                <a:schemeClr val="dk1"/>
              </a:solidFill>
            </a:endParaRPr>
          </a:p>
          <a:p>
            <a:pPr marL="457200" lvl="0" indent="-368300" algn="l" rtl="0">
              <a:spcBef>
                <a:spcPts val="0"/>
              </a:spcBef>
              <a:spcAft>
                <a:spcPts val="0"/>
              </a:spcAft>
              <a:buClr>
                <a:schemeClr val="dk1"/>
              </a:buClr>
              <a:buSzPts val="2200"/>
              <a:buChar char="●"/>
            </a:pPr>
            <a:r>
              <a:rPr lang="en" sz="2200">
                <a:solidFill>
                  <a:schemeClr val="dk1"/>
                </a:solidFill>
              </a:rPr>
              <a:t>Constraint Satisfaction Problems</a:t>
            </a:r>
            <a:endParaRPr sz="2200">
              <a:solidFill>
                <a:schemeClr val="dk1"/>
              </a:solidFill>
            </a:endParaRPr>
          </a:p>
        </p:txBody>
      </p:sp>
      <p:sp>
        <p:nvSpPr>
          <p:cNvPr id="30" name="Google Shape;30;p5"/>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31" name="Google Shape;31;p5"/>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2" name="Google Shape;32;p5"/>
          <p:cNvSpPr txBox="1">
            <a:spLocks noGrp="1"/>
          </p:cNvSpPr>
          <p:nvPr>
            <p:ph type="body" idx="1"/>
          </p:nvPr>
        </p:nvSpPr>
        <p:spPr>
          <a:xfrm>
            <a:off x="4700103" y="926100"/>
            <a:ext cx="4443900" cy="4217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Char char="●"/>
            </a:pPr>
            <a:r>
              <a:rPr lang="en" sz="2200" dirty="0"/>
              <a:t>Adversarial Search</a:t>
            </a:r>
            <a:endParaRPr sz="2200" dirty="0"/>
          </a:p>
          <a:p>
            <a:pPr marL="914400" lvl="1" indent="-368300" algn="l" rtl="0">
              <a:spcBef>
                <a:spcPts val="0"/>
              </a:spcBef>
              <a:spcAft>
                <a:spcPts val="0"/>
              </a:spcAft>
              <a:buClr>
                <a:schemeClr val="dk1"/>
              </a:buClr>
              <a:buSzPts val="2200"/>
              <a:buChar char="○"/>
            </a:pPr>
            <a:r>
              <a:rPr lang="en" sz="2200" dirty="0"/>
              <a:t>Minimax</a:t>
            </a:r>
            <a:endParaRPr sz="2200" dirty="0"/>
          </a:p>
          <a:p>
            <a:pPr marL="914400" lvl="1" indent="-368300" algn="l" rtl="0">
              <a:spcBef>
                <a:spcPts val="0"/>
              </a:spcBef>
              <a:spcAft>
                <a:spcPts val="0"/>
              </a:spcAft>
              <a:buSzPts val="2200"/>
              <a:buChar char="○"/>
            </a:pPr>
            <a:r>
              <a:rPr lang="en" sz="2200" dirty="0"/>
              <a:t>DLS</a:t>
            </a:r>
            <a:endParaRPr sz="2200" dirty="0"/>
          </a:p>
          <a:p>
            <a:pPr marL="914400" lvl="1" indent="-368300" algn="l" rtl="0">
              <a:spcBef>
                <a:spcPts val="0"/>
              </a:spcBef>
              <a:spcAft>
                <a:spcPts val="0"/>
              </a:spcAft>
              <a:buSzPts val="2200"/>
              <a:buChar char="○"/>
            </a:pPr>
            <a:r>
              <a:rPr lang="en" sz="2200" dirty="0"/>
              <a:t>Horizon Effect</a:t>
            </a:r>
            <a:endParaRPr sz="2200" dirty="0"/>
          </a:p>
          <a:p>
            <a:pPr marL="914400" lvl="1" indent="-368300" algn="l" rtl="0">
              <a:spcBef>
                <a:spcPts val="0"/>
              </a:spcBef>
              <a:spcAft>
                <a:spcPts val="0"/>
              </a:spcAft>
              <a:buSzPts val="2200"/>
              <a:buChar char="○"/>
            </a:pPr>
            <a:r>
              <a:rPr lang="en" sz="2200" dirty="0"/>
              <a:t>𝛼-𝛽 Pruning</a:t>
            </a:r>
            <a:endParaRPr sz="2200" dirty="0"/>
          </a:p>
          <a:p>
            <a:pPr marL="914400" lvl="1" indent="-368300" algn="l" rtl="0">
              <a:spcBef>
                <a:spcPts val="0"/>
              </a:spcBef>
              <a:spcAft>
                <a:spcPts val="0"/>
              </a:spcAft>
              <a:buSzPts val="2200"/>
              <a:buChar char="○"/>
            </a:pPr>
            <a:r>
              <a:rPr lang="en" sz="2200" dirty="0"/>
              <a:t>Expectimax</a:t>
            </a:r>
            <a:endParaRPr sz="2200" dirty="0"/>
          </a:p>
          <a:p>
            <a:pPr marL="914400" lvl="1" indent="-368300" algn="l" rtl="0">
              <a:spcBef>
                <a:spcPts val="0"/>
              </a:spcBef>
              <a:spcAft>
                <a:spcPts val="0"/>
              </a:spcAft>
              <a:buSzPts val="2200"/>
              <a:buChar char="○"/>
            </a:pPr>
            <a:r>
              <a:rPr lang="en" sz="2200" dirty="0"/>
              <a:t>Multi-Agent Utilities</a:t>
            </a: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7"/>
        <p:cNvGrpSpPr/>
        <p:nvPr/>
      </p:nvGrpSpPr>
      <p:grpSpPr>
        <a:xfrm>
          <a:off x="0" y="0"/>
          <a:ext cx="0" cy="0"/>
          <a:chOff x="0" y="0"/>
          <a:chExt cx="0" cy="0"/>
        </a:xfrm>
      </p:grpSpPr>
      <p:sp>
        <p:nvSpPr>
          <p:cNvPr id="2898" name="Google Shape;2898;p140"/>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Evaluation Function</a:t>
            </a:r>
            <a:endParaRPr/>
          </a:p>
        </p:txBody>
      </p:sp>
      <p:sp>
        <p:nvSpPr>
          <p:cNvPr id="2899" name="Google Shape;2899;p140"/>
          <p:cNvSpPr txBox="1">
            <a:spLocks noGrp="1"/>
          </p:cNvSpPr>
          <p:nvPr>
            <p:ph type="body" idx="1"/>
          </p:nvPr>
        </p:nvSpPr>
        <p:spPr>
          <a:xfrm>
            <a:off x="92188" y="808150"/>
            <a:ext cx="5863135"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An evaluation function Eval(s) scores non-terminals in depth-limited search</a:t>
            </a:r>
            <a:endParaRPr dirty="0"/>
          </a:p>
          <a:p>
            <a:pPr marL="914400" lvl="1" indent="-381000" algn="l" rtl="0">
              <a:spcBef>
                <a:spcPts val="0"/>
              </a:spcBef>
              <a:spcAft>
                <a:spcPts val="0"/>
              </a:spcAft>
              <a:buSzPts val="2400"/>
              <a:buChar char="○"/>
            </a:pPr>
            <a:r>
              <a:rPr lang="en" dirty="0"/>
              <a:t>An estimate of the expected utility of the game from a given position</a:t>
            </a:r>
            <a:endParaRPr dirty="0"/>
          </a:p>
          <a:p>
            <a:pPr marL="457200" lvl="0" indent="-381000" algn="l" rtl="0">
              <a:spcBef>
                <a:spcPts val="0"/>
              </a:spcBef>
              <a:spcAft>
                <a:spcPts val="0"/>
              </a:spcAft>
              <a:buSzPts val="2400"/>
              <a:buChar char="●"/>
            </a:pPr>
            <a:r>
              <a:rPr lang="en" dirty="0"/>
              <a:t>Ideal function</a:t>
            </a:r>
            <a:endParaRPr dirty="0"/>
          </a:p>
          <a:p>
            <a:pPr marL="914400" lvl="1" indent="-381000" algn="l" rtl="0">
              <a:spcBef>
                <a:spcPts val="0"/>
              </a:spcBef>
              <a:spcAft>
                <a:spcPts val="0"/>
              </a:spcAft>
              <a:buSzPts val="2400"/>
              <a:buChar char="○"/>
            </a:pPr>
            <a:r>
              <a:rPr lang="en" dirty="0"/>
              <a:t>The actual minimax value of the position</a:t>
            </a:r>
            <a:endParaRPr dirty="0"/>
          </a:p>
          <a:p>
            <a:pPr marL="457200" lvl="0" indent="-381000" algn="l" rtl="0">
              <a:spcBef>
                <a:spcPts val="0"/>
              </a:spcBef>
              <a:spcAft>
                <a:spcPts val="0"/>
              </a:spcAft>
              <a:buSzPts val="2400"/>
              <a:buChar char="●"/>
            </a:pPr>
            <a:r>
              <a:rPr lang="en" dirty="0"/>
              <a:t>The performance of a game-playing program depends strongly on the quality of its evaluation function</a:t>
            </a:r>
            <a:endParaRPr dirty="0"/>
          </a:p>
        </p:txBody>
      </p:sp>
      <p:sp>
        <p:nvSpPr>
          <p:cNvPr id="2900" name="Google Shape;2900;p140"/>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20</a:t>
            </a:fld>
            <a:endParaRPr/>
          </a:p>
        </p:txBody>
      </p:sp>
      <p:sp>
        <p:nvSpPr>
          <p:cNvPr id="2901" name="Google Shape;2901;p140"/>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2902" name="Google Shape;2902;p140"/>
          <p:cNvPicPr preferRelativeResize="0"/>
          <p:nvPr/>
        </p:nvPicPr>
        <p:blipFill>
          <a:blip r:embed="rId3">
            <a:alphaModFix/>
          </a:blip>
          <a:stretch>
            <a:fillRect/>
          </a:stretch>
        </p:blipFill>
        <p:spPr>
          <a:xfrm>
            <a:off x="5817378" y="1548375"/>
            <a:ext cx="3162499" cy="2366283"/>
          </a:xfrm>
          <a:prstGeom prst="rect">
            <a:avLst/>
          </a:prstGeom>
          <a:noFill/>
          <a:ln>
            <a:noFill/>
          </a:ln>
        </p:spPr>
      </p:pic>
      <p:sp>
        <p:nvSpPr>
          <p:cNvPr id="2903" name="Google Shape;2903;p140"/>
          <p:cNvSpPr txBox="1"/>
          <p:nvPr/>
        </p:nvSpPr>
        <p:spPr>
          <a:xfrm>
            <a:off x="5483725" y="3595125"/>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7"/>
        <p:cNvGrpSpPr/>
        <p:nvPr/>
      </p:nvGrpSpPr>
      <p:grpSpPr>
        <a:xfrm>
          <a:off x="0" y="0"/>
          <a:ext cx="0" cy="0"/>
          <a:chOff x="0" y="0"/>
          <a:chExt cx="0" cy="0"/>
        </a:xfrm>
      </p:grpSpPr>
      <p:sp>
        <p:nvSpPr>
          <p:cNvPr id="2908" name="Google Shape;2908;p141"/>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Quiz</a:t>
            </a:r>
            <a:endParaRPr/>
          </a:p>
        </p:txBody>
      </p:sp>
      <p:sp>
        <p:nvSpPr>
          <p:cNvPr id="2909" name="Google Shape;2909;p141"/>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For the two situations shown below, which evaluation functions will give the situation on the left a higher score than the situation on the right?</a:t>
            </a:r>
            <a:endParaRPr sz="2000" dirty="0"/>
          </a:p>
          <a:p>
            <a:pPr marL="457200" lvl="0" indent="0" algn="l" rtl="0">
              <a:spcBef>
                <a:spcPts val="0"/>
              </a:spcBef>
              <a:spcAft>
                <a:spcPts val="0"/>
              </a:spcAft>
              <a:buNone/>
            </a:pPr>
            <a:endParaRPr sz="2000" dirty="0"/>
          </a:p>
          <a:p>
            <a:pPr marL="457200" lvl="0" indent="0" algn="l" rtl="0">
              <a:spcBef>
                <a:spcPts val="0"/>
              </a:spcBef>
              <a:spcAft>
                <a:spcPts val="0"/>
              </a:spcAft>
              <a:buNone/>
            </a:pPr>
            <a:endParaRPr sz="2000" dirty="0"/>
          </a:p>
          <a:p>
            <a:pPr marL="457200" lvl="0" indent="0" algn="l" rtl="0">
              <a:spcBef>
                <a:spcPts val="0"/>
              </a:spcBef>
              <a:spcAft>
                <a:spcPts val="0"/>
              </a:spcAft>
              <a:buNone/>
            </a:pPr>
            <a:endParaRPr sz="2000" dirty="0"/>
          </a:p>
          <a:p>
            <a:pPr marL="457200" lvl="0" indent="0" algn="l" rtl="0">
              <a:spcBef>
                <a:spcPts val="0"/>
              </a:spcBef>
              <a:spcAft>
                <a:spcPts val="0"/>
              </a:spcAft>
              <a:buNone/>
            </a:pPr>
            <a:endParaRPr sz="2000" dirty="0"/>
          </a:p>
          <a:p>
            <a:pPr marL="457200" lvl="0" indent="0" algn="l" rtl="0">
              <a:spcBef>
                <a:spcPts val="0"/>
              </a:spcBef>
              <a:spcAft>
                <a:spcPts val="0"/>
              </a:spcAft>
              <a:buNone/>
            </a:pPr>
            <a:endParaRPr sz="2000" dirty="0"/>
          </a:p>
          <a:p>
            <a:pPr marL="914400" lvl="1" indent="-355600" algn="l" rtl="0">
              <a:spcBef>
                <a:spcPts val="0"/>
              </a:spcBef>
              <a:spcAft>
                <a:spcPts val="0"/>
              </a:spcAft>
              <a:buSzPts val="2000"/>
              <a:buChar char="○"/>
            </a:pPr>
            <a:r>
              <a:rPr lang="en" sz="2000" dirty="0"/>
              <a:t>1 / (Pacman's distance to the nearest food pellet) </a:t>
            </a:r>
            <a:endParaRPr sz="2000" dirty="0"/>
          </a:p>
          <a:p>
            <a:pPr marL="914400" lvl="1" indent="-355600" algn="l" rtl="0">
              <a:spcBef>
                <a:spcPts val="0"/>
              </a:spcBef>
              <a:spcAft>
                <a:spcPts val="0"/>
              </a:spcAft>
              <a:buSzPts val="2000"/>
              <a:buChar char="○"/>
            </a:pPr>
            <a:r>
              <a:rPr lang="en" sz="2000" dirty="0"/>
              <a:t>Pacman's distance to the nearest ghost</a:t>
            </a:r>
            <a:endParaRPr sz="2000" dirty="0"/>
          </a:p>
          <a:p>
            <a:pPr marL="914400" lvl="1" indent="-355600" algn="l" rtl="0">
              <a:spcBef>
                <a:spcPts val="0"/>
              </a:spcBef>
              <a:spcAft>
                <a:spcPts val="0"/>
              </a:spcAft>
              <a:buSzPts val="2000"/>
              <a:buChar char="○"/>
            </a:pPr>
            <a:r>
              <a:rPr lang="en" sz="2000" dirty="0"/>
              <a:t>Pacman's distance to the nearest ghost + 1 / (Pacman's distance to the nearest food pellet)</a:t>
            </a:r>
            <a:endParaRPr sz="2000" dirty="0"/>
          </a:p>
          <a:p>
            <a:pPr marL="914400" lvl="1" indent="-355600" algn="l" rtl="0">
              <a:spcBef>
                <a:spcPts val="0"/>
              </a:spcBef>
              <a:spcAft>
                <a:spcPts val="0"/>
              </a:spcAft>
              <a:buSzPts val="2000"/>
              <a:buChar char="○"/>
            </a:pPr>
            <a:r>
              <a:rPr lang="en" sz="2000" dirty="0"/>
              <a:t>Pacman's distance to the nearest ghost + 1000 / (Pacman's distance to the nearest food pellet)</a:t>
            </a:r>
            <a:endParaRPr sz="2000" dirty="0"/>
          </a:p>
        </p:txBody>
      </p:sp>
      <p:sp>
        <p:nvSpPr>
          <p:cNvPr id="2910" name="Google Shape;2910;p141"/>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21</a:t>
            </a:fld>
            <a:endParaRPr/>
          </a:p>
        </p:txBody>
      </p:sp>
      <p:sp>
        <p:nvSpPr>
          <p:cNvPr id="2911" name="Google Shape;2911;p141"/>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2912" name="Google Shape;2912;p141"/>
          <p:cNvGrpSpPr/>
          <p:nvPr/>
        </p:nvGrpSpPr>
        <p:grpSpPr>
          <a:xfrm>
            <a:off x="1370255" y="1581486"/>
            <a:ext cx="6782730" cy="1430278"/>
            <a:chOff x="0" y="0"/>
            <a:chExt cx="7861300" cy="1657717"/>
          </a:xfrm>
        </p:grpSpPr>
        <p:pic>
          <p:nvPicPr>
            <p:cNvPr id="2913" name="Google Shape;2913;p141" descr="droppedImage.tiff"/>
            <p:cNvPicPr preferRelativeResize="0"/>
            <p:nvPr/>
          </p:nvPicPr>
          <p:blipFill rotWithShape="1">
            <a:blip r:embed="rId3">
              <a:alphaModFix/>
            </a:blip>
            <a:srcRect/>
            <a:stretch/>
          </p:blipFill>
          <p:spPr>
            <a:xfrm>
              <a:off x="0" y="0"/>
              <a:ext cx="3810000" cy="1617195"/>
            </a:xfrm>
            <a:prstGeom prst="rect">
              <a:avLst/>
            </a:prstGeom>
            <a:noFill/>
            <a:ln>
              <a:noFill/>
            </a:ln>
          </p:spPr>
        </p:pic>
        <p:pic>
          <p:nvPicPr>
            <p:cNvPr id="2914" name="Google Shape;2914;p141" descr="droppedImage.tiff"/>
            <p:cNvPicPr preferRelativeResize="0"/>
            <p:nvPr/>
          </p:nvPicPr>
          <p:blipFill rotWithShape="1">
            <a:blip r:embed="rId4">
              <a:alphaModFix/>
            </a:blip>
            <a:srcRect/>
            <a:stretch/>
          </p:blipFill>
          <p:spPr>
            <a:xfrm>
              <a:off x="4051300" y="0"/>
              <a:ext cx="3810000" cy="1657717"/>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8"/>
        <p:cNvGrpSpPr/>
        <p:nvPr/>
      </p:nvGrpSpPr>
      <p:grpSpPr>
        <a:xfrm>
          <a:off x="0" y="0"/>
          <a:ext cx="0" cy="0"/>
          <a:chOff x="0" y="0"/>
          <a:chExt cx="0" cy="0"/>
        </a:xfrm>
      </p:grpSpPr>
      <p:sp>
        <p:nvSpPr>
          <p:cNvPr id="2919" name="Google Shape;2919;p142"/>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Evaluation Function</a:t>
            </a:r>
            <a:endParaRPr/>
          </a:p>
        </p:txBody>
      </p:sp>
      <p:sp>
        <p:nvSpPr>
          <p:cNvPr id="2920" name="Google Shape;2920;p142"/>
          <p:cNvSpPr txBox="1">
            <a:spLocks noGrp="1"/>
          </p:cNvSpPr>
          <p:nvPr>
            <p:ph type="body" idx="1"/>
          </p:nvPr>
        </p:nvSpPr>
        <p:spPr>
          <a:xfrm>
            <a:off x="92200" y="1421325"/>
            <a:ext cx="6135000" cy="3604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Example: Chess</a:t>
            </a:r>
            <a:endParaRPr sz="2000"/>
          </a:p>
          <a:p>
            <a:pPr marL="914400" lvl="1" indent="-355600" algn="l" rtl="0">
              <a:spcBef>
                <a:spcPts val="0"/>
              </a:spcBef>
              <a:spcAft>
                <a:spcPts val="0"/>
              </a:spcAft>
              <a:buSzPts val="2000"/>
              <a:buChar char="○"/>
            </a:pPr>
            <a:r>
              <a:rPr lang="en" sz="2000"/>
              <a:t>Successful evaluation functions for chess compute numerical contributions from each feature </a:t>
            </a:r>
            <a:endParaRPr sz="2000"/>
          </a:p>
          <a:p>
            <a:pPr marL="1371600" lvl="2" indent="-355600" algn="l" rtl="0">
              <a:spcBef>
                <a:spcPts val="0"/>
              </a:spcBef>
              <a:spcAft>
                <a:spcPts val="0"/>
              </a:spcAft>
              <a:buSzPts val="2000"/>
              <a:buChar char="■"/>
            </a:pPr>
            <a:r>
              <a:rPr lang="en" sz="2000"/>
              <a:t>E.g., each pawn is worth 1, a knight or bishop is worth 3, a rook 5 and a queen 9</a:t>
            </a:r>
            <a:endParaRPr sz="2000"/>
          </a:p>
          <a:p>
            <a:pPr marL="1371600" lvl="2" indent="-355600" algn="l" rtl="0">
              <a:spcBef>
                <a:spcPts val="0"/>
              </a:spcBef>
              <a:spcAft>
                <a:spcPts val="0"/>
              </a:spcAft>
              <a:buSzPts val="2000"/>
              <a:buChar char="■"/>
            </a:pPr>
            <a:r>
              <a:rPr lang="en" sz="2000"/>
              <a:t>Other features such as “king safety” or “good pawn structure” might be worth half a pawn</a:t>
            </a:r>
            <a:endParaRPr sz="2000"/>
          </a:p>
          <a:p>
            <a:pPr marL="1371600" lvl="2" indent="-355600" algn="l" rtl="0">
              <a:spcBef>
                <a:spcPts val="0"/>
              </a:spcBef>
              <a:spcAft>
                <a:spcPts val="0"/>
              </a:spcAft>
              <a:buSzPts val="2000"/>
              <a:buChar char="■"/>
            </a:pPr>
            <a:r>
              <a:rPr lang="en" sz="2000"/>
              <a:t>The features and their weights are then combined</a:t>
            </a:r>
            <a:endParaRPr sz="2000"/>
          </a:p>
        </p:txBody>
      </p:sp>
      <p:sp>
        <p:nvSpPr>
          <p:cNvPr id="2921" name="Google Shape;2921;p142"/>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22</a:t>
            </a:fld>
            <a:endParaRPr/>
          </a:p>
        </p:txBody>
      </p:sp>
      <p:sp>
        <p:nvSpPr>
          <p:cNvPr id="2922" name="Google Shape;2922;p142"/>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2923" name="Google Shape;2923;p142"/>
          <p:cNvGrpSpPr/>
          <p:nvPr/>
        </p:nvGrpSpPr>
        <p:grpSpPr>
          <a:xfrm>
            <a:off x="6391899" y="2180238"/>
            <a:ext cx="2552127" cy="2323725"/>
            <a:chOff x="1118149" y="2492150"/>
            <a:chExt cx="2552127" cy="2323725"/>
          </a:xfrm>
        </p:grpSpPr>
        <p:pic>
          <p:nvPicPr>
            <p:cNvPr id="2924" name="Google Shape;2924;p142"/>
            <p:cNvPicPr preferRelativeResize="0"/>
            <p:nvPr/>
          </p:nvPicPr>
          <p:blipFill>
            <a:blip r:embed="rId3">
              <a:alphaModFix/>
            </a:blip>
            <a:stretch>
              <a:fillRect/>
            </a:stretch>
          </p:blipFill>
          <p:spPr>
            <a:xfrm>
              <a:off x="1118149" y="2492150"/>
              <a:ext cx="2552127" cy="2198324"/>
            </a:xfrm>
            <a:prstGeom prst="rect">
              <a:avLst/>
            </a:prstGeom>
            <a:noFill/>
            <a:ln>
              <a:noFill/>
            </a:ln>
          </p:spPr>
        </p:pic>
        <p:sp>
          <p:nvSpPr>
            <p:cNvPr id="2925" name="Google Shape;2925;p142"/>
            <p:cNvSpPr txBox="1"/>
            <p:nvPr/>
          </p:nvSpPr>
          <p:spPr>
            <a:xfrm>
              <a:off x="1387825" y="4600175"/>
              <a:ext cx="1733400" cy="21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http://aima.cs.berkeley.edu/</a:t>
              </a:r>
              <a:endParaRPr sz="800">
                <a:latin typeface="Times New Roman"/>
                <a:ea typeface="Times New Roman"/>
                <a:cs typeface="Times New Roman"/>
                <a:sym typeface="Times New Roman"/>
              </a:endParaRPr>
            </a:p>
          </p:txBody>
        </p:sp>
      </p:grpSp>
      <p:sp>
        <p:nvSpPr>
          <p:cNvPr id="2926" name="Google Shape;2926;p142"/>
          <p:cNvSpPr txBox="1"/>
          <p:nvPr/>
        </p:nvSpPr>
        <p:spPr>
          <a:xfrm>
            <a:off x="0" y="899950"/>
            <a:ext cx="9144000" cy="45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Times New Roman"/>
                <a:ea typeface="Times New Roman"/>
                <a:cs typeface="Times New Roman"/>
                <a:sym typeface="Times New Roman"/>
              </a:rPr>
              <a:t>Eval(s) = w</a:t>
            </a:r>
            <a:r>
              <a:rPr lang="en" sz="2400" baseline="-25000">
                <a:latin typeface="Times New Roman"/>
                <a:ea typeface="Times New Roman"/>
                <a:cs typeface="Times New Roman"/>
                <a:sym typeface="Times New Roman"/>
              </a:rPr>
              <a:t>1</a:t>
            </a:r>
            <a:r>
              <a:rPr lang="en" sz="2400">
                <a:latin typeface="Times New Roman"/>
                <a:ea typeface="Times New Roman"/>
                <a:cs typeface="Times New Roman"/>
                <a:sym typeface="Times New Roman"/>
              </a:rPr>
              <a:t>f</a:t>
            </a:r>
            <a:r>
              <a:rPr lang="en" sz="2400" baseline="-25000">
                <a:latin typeface="Times New Roman"/>
                <a:ea typeface="Times New Roman"/>
                <a:cs typeface="Times New Roman"/>
                <a:sym typeface="Times New Roman"/>
              </a:rPr>
              <a:t>1</a:t>
            </a:r>
            <a:r>
              <a:rPr lang="en" sz="2400">
                <a:latin typeface="Times New Roman"/>
                <a:ea typeface="Times New Roman"/>
                <a:cs typeface="Times New Roman"/>
                <a:sym typeface="Times New Roman"/>
              </a:rPr>
              <a:t>(s) +  </a:t>
            </a:r>
            <a:r>
              <a:rPr lang="en" sz="2400">
                <a:solidFill>
                  <a:schemeClr val="dk1"/>
                </a:solidFill>
                <a:latin typeface="Times New Roman"/>
                <a:ea typeface="Times New Roman"/>
                <a:cs typeface="Times New Roman"/>
                <a:sym typeface="Times New Roman"/>
              </a:rPr>
              <a:t>w</a:t>
            </a:r>
            <a:r>
              <a:rPr lang="en" sz="2400" baseline="-25000">
                <a:solidFill>
                  <a:schemeClr val="dk1"/>
                </a:solidFill>
                <a:latin typeface="Times New Roman"/>
                <a:ea typeface="Times New Roman"/>
                <a:cs typeface="Times New Roman"/>
                <a:sym typeface="Times New Roman"/>
              </a:rPr>
              <a:t>2</a:t>
            </a:r>
            <a:r>
              <a:rPr lang="en" sz="2400">
                <a:solidFill>
                  <a:schemeClr val="dk1"/>
                </a:solidFill>
                <a:latin typeface="Times New Roman"/>
                <a:ea typeface="Times New Roman"/>
                <a:cs typeface="Times New Roman"/>
                <a:sym typeface="Times New Roman"/>
              </a:rPr>
              <a:t>f</a:t>
            </a:r>
            <a:r>
              <a:rPr lang="en" sz="2400" baseline="-25000">
                <a:solidFill>
                  <a:schemeClr val="dk1"/>
                </a:solidFill>
                <a:latin typeface="Times New Roman"/>
                <a:ea typeface="Times New Roman"/>
                <a:cs typeface="Times New Roman"/>
                <a:sym typeface="Times New Roman"/>
              </a:rPr>
              <a:t>2</a:t>
            </a:r>
            <a:r>
              <a:rPr lang="en" sz="2400">
                <a:solidFill>
                  <a:schemeClr val="dk1"/>
                </a:solidFill>
                <a:latin typeface="Times New Roman"/>
                <a:ea typeface="Times New Roman"/>
                <a:cs typeface="Times New Roman"/>
                <a:sym typeface="Times New Roman"/>
              </a:rPr>
              <a:t>(s) + … + w</a:t>
            </a:r>
            <a:r>
              <a:rPr lang="en" sz="2400" baseline="-250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f</a:t>
            </a:r>
            <a:r>
              <a:rPr lang="en" sz="2400" baseline="-250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0"/>
        <p:cNvGrpSpPr/>
        <p:nvPr/>
      </p:nvGrpSpPr>
      <p:grpSpPr>
        <a:xfrm>
          <a:off x="0" y="0"/>
          <a:ext cx="0" cy="0"/>
          <a:chOff x="0" y="0"/>
          <a:chExt cx="0" cy="0"/>
        </a:xfrm>
      </p:grpSpPr>
      <p:sp>
        <p:nvSpPr>
          <p:cNvPr id="2931" name="Google Shape;2931;p143"/>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Quiz</a:t>
            </a:r>
            <a:endParaRPr/>
          </a:p>
        </p:txBody>
      </p:sp>
      <p:sp>
        <p:nvSpPr>
          <p:cNvPr id="2932" name="Google Shape;2932;p143"/>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Which player has an advantage for (a) and for (b) ?</a:t>
            </a:r>
            <a:endParaRPr/>
          </a:p>
        </p:txBody>
      </p:sp>
      <p:sp>
        <p:nvSpPr>
          <p:cNvPr id="2933" name="Google Shape;2933;p143"/>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23</a:t>
            </a:fld>
            <a:endParaRPr/>
          </a:p>
        </p:txBody>
      </p:sp>
      <p:sp>
        <p:nvSpPr>
          <p:cNvPr id="2934" name="Google Shape;2934;p143"/>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2935" name="Google Shape;2935;p143"/>
          <p:cNvPicPr preferRelativeResize="0"/>
          <p:nvPr/>
        </p:nvPicPr>
        <p:blipFill>
          <a:blip r:embed="rId3">
            <a:alphaModFix/>
          </a:blip>
          <a:stretch>
            <a:fillRect/>
          </a:stretch>
        </p:blipFill>
        <p:spPr>
          <a:xfrm>
            <a:off x="1559200" y="1378250"/>
            <a:ext cx="6025500" cy="2653124"/>
          </a:xfrm>
          <a:prstGeom prst="rect">
            <a:avLst/>
          </a:prstGeom>
          <a:noFill/>
          <a:ln>
            <a:noFill/>
          </a:ln>
        </p:spPr>
      </p:pic>
      <p:pic>
        <p:nvPicPr>
          <p:cNvPr id="2936" name="Google Shape;2936;p143"/>
          <p:cNvPicPr preferRelativeResize="0"/>
          <p:nvPr/>
        </p:nvPicPr>
        <p:blipFill>
          <a:blip r:embed="rId4">
            <a:alphaModFix/>
          </a:blip>
          <a:stretch>
            <a:fillRect/>
          </a:stretch>
        </p:blipFill>
        <p:spPr>
          <a:xfrm>
            <a:off x="1824375" y="4211999"/>
            <a:ext cx="5024625" cy="674375"/>
          </a:xfrm>
          <a:prstGeom prst="rect">
            <a:avLst/>
          </a:prstGeom>
          <a:noFill/>
          <a:ln>
            <a:noFill/>
          </a:ln>
        </p:spPr>
      </p:pic>
      <p:sp>
        <p:nvSpPr>
          <p:cNvPr id="2937" name="Google Shape;2937;p143"/>
          <p:cNvSpPr txBox="1"/>
          <p:nvPr/>
        </p:nvSpPr>
        <p:spPr>
          <a:xfrm>
            <a:off x="3556575" y="4927788"/>
            <a:ext cx="1733400" cy="21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http://aima.cs.berkeley.edu/</a:t>
            </a:r>
            <a:endParaRPr sz="8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1"/>
        <p:cNvGrpSpPr/>
        <p:nvPr/>
      </p:nvGrpSpPr>
      <p:grpSpPr>
        <a:xfrm>
          <a:off x="0" y="0"/>
          <a:ext cx="0" cy="0"/>
          <a:chOff x="0" y="0"/>
          <a:chExt cx="0" cy="0"/>
        </a:xfrm>
      </p:grpSpPr>
      <p:sp>
        <p:nvSpPr>
          <p:cNvPr id="2942" name="Google Shape;2942;p144"/>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Depth Matters</a:t>
            </a:r>
            <a:endParaRPr/>
          </a:p>
        </p:txBody>
      </p:sp>
      <p:sp>
        <p:nvSpPr>
          <p:cNvPr id="2943" name="Google Shape;2943;p144"/>
          <p:cNvSpPr txBox="1">
            <a:spLocks noGrp="1"/>
          </p:cNvSpPr>
          <p:nvPr>
            <p:ph type="body" idx="1"/>
          </p:nvPr>
        </p:nvSpPr>
        <p:spPr>
          <a:xfrm>
            <a:off x="92194" y="808150"/>
            <a:ext cx="43968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Evaluation functions are always imperfect</a:t>
            </a:r>
            <a:endParaRPr/>
          </a:p>
          <a:p>
            <a:pPr marL="457200" lvl="0" indent="-381000" algn="l" rtl="0">
              <a:spcBef>
                <a:spcPts val="0"/>
              </a:spcBef>
              <a:spcAft>
                <a:spcPts val="0"/>
              </a:spcAft>
              <a:buSzPts val="2400"/>
              <a:buChar char="●"/>
            </a:pPr>
            <a:r>
              <a:rPr lang="en"/>
              <a:t>The deeper in the tree the evaluation function is buried, the less the quality of the evaluation function matters</a:t>
            </a:r>
            <a:endParaRPr/>
          </a:p>
          <a:p>
            <a:pPr marL="457200" lvl="0" indent="-381000" algn="l" rtl="0">
              <a:spcBef>
                <a:spcPts val="0"/>
              </a:spcBef>
              <a:spcAft>
                <a:spcPts val="0"/>
              </a:spcAft>
              <a:buSzPts val="2400"/>
              <a:buChar char="●"/>
            </a:pPr>
            <a:r>
              <a:rPr lang="en"/>
              <a:t>An important example of the trade off between complexity of features and complexity of computation</a:t>
            </a:r>
            <a:endParaRPr/>
          </a:p>
        </p:txBody>
      </p:sp>
      <p:sp>
        <p:nvSpPr>
          <p:cNvPr id="2944" name="Google Shape;2944;p144"/>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24</a:t>
            </a:fld>
            <a:endParaRPr/>
          </a:p>
        </p:txBody>
      </p:sp>
      <p:sp>
        <p:nvSpPr>
          <p:cNvPr id="2945" name="Google Shape;2945;p144"/>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2946" name="Google Shape;2946;p144"/>
          <p:cNvGrpSpPr/>
          <p:nvPr/>
        </p:nvGrpSpPr>
        <p:grpSpPr>
          <a:xfrm>
            <a:off x="4724494" y="928350"/>
            <a:ext cx="4267107" cy="2175050"/>
            <a:chOff x="4724494" y="928350"/>
            <a:chExt cx="4267107" cy="2175050"/>
          </a:xfrm>
        </p:grpSpPr>
        <p:pic>
          <p:nvPicPr>
            <p:cNvPr id="2947" name="Google Shape;2947;p144"/>
            <p:cNvPicPr preferRelativeResize="0"/>
            <p:nvPr/>
          </p:nvPicPr>
          <p:blipFill>
            <a:blip r:embed="rId3">
              <a:alphaModFix/>
            </a:blip>
            <a:stretch>
              <a:fillRect/>
            </a:stretch>
          </p:blipFill>
          <p:spPr>
            <a:xfrm>
              <a:off x="4724494" y="928350"/>
              <a:ext cx="4267107" cy="2098861"/>
            </a:xfrm>
            <a:prstGeom prst="rect">
              <a:avLst/>
            </a:prstGeom>
            <a:noFill/>
            <a:ln>
              <a:noFill/>
            </a:ln>
          </p:spPr>
        </p:pic>
        <p:sp>
          <p:nvSpPr>
            <p:cNvPr id="2948" name="Google Shape;2948;p144"/>
            <p:cNvSpPr txBox="1"/>
            <p:nvPr/>
          </p:nvSpPr>
          <p:spPr>
            <a:xfrm>
              <a:off x="5996725" y="2792900"/>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grpSp>
      <p:grpSp>
        <p:nvGrpSpPr>
          <p:cNvPr id="2949" name="Google Shape;2949;p144"/>
          <p:cNvGrpSpPr/>
          <p:nvPr/>
        </p:nvGrpSpPr>
        <p:grpSpPr>
          <a:xfrm>
            <a:off x="4724494" y="3179611"/>
            <a:ext cx="3932378" cy="1960364"/>
            <a:chOff x="4724494" y="3179611"/>
            <a:chExt cx="3932378" cy="1960364"/>
          </a:xfrm>
        </p:grpSpPr>
        <p:pic>
          <p:nvPicPr>
            <p:cNvPr id="2950" name="Google Shape;2950;p144"/>
            <p:cNvPicPr preferRelativeResize="0"/>
            <p:nvPr/>
          </p:nvPicPr>
          <p:blipFill>
            <a:blip r:embed="rId4">
              <a:alphaModFix/>
            </a:blip>
            <a:stretch>
              <a:fillRect/>
            </a:stretch>
          </p:blipFill>
          <p:spPr>
            <a:xfrm>
              <a:off x="4724494" y="3179611"/>
              <a:ext cx="3932378" cy="1811489"/>
            </a:xfrm>
            <a:prstGeom prst="rect">
              <a:avLst/>
            </a:prstGeom>
            <a:noFill/>
            <a:ln>
              <a:noFill/>
            </a:ln>
          </p:spPr>
        </p:pic>
        <p:sp>
          <p:nvSpPr>
            <p:cNvPr id="2951" name="Google Shape;2951;p144"/>
            <p:cNvSpPr txBox="1"/>
            <p:nvPr/>
          </p:nvSpPr>
          <p:spPr>
            <a:xfrm>
              <a:off x="5939875" y="4829475"/>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946"/>
                                        </p:tgtEl>
                                        <p:attrNameLst>
                                          <p:attrName>style.visibility</p:attrName>
                                        </p:attrNameLst>
                                      </p:cBhvr>
                                      <p:to>
                                        <p:strVal val="visible"/>
                                      </p:to>
                                    </p:set>
                                    <p:animEffect transition="in" filter="fade">
                                      <p:cBhvr>
                                        <p:cTn id="19" dur="1"/>
                                        <p:tgtEl>
                                          <p:spTgt spid="294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5"/>
        <p:cNvGrpSpPr/>
        <p:nvPr/>
      </p:nvGrpSpPr>
      <p:grpSpPr>
        <a:xfrm>
          <a:off x="0" y="0"/>
          <a:ext cx="0" cy="0"/>
          <a:chOff x="0" y="0"/>
          <a:chExt cx="0" cy="0"/>
        </a:xfrm>
      </p:grpSpPr>
      <p:pic>
        <p:nvPicPr>
          <p:cNvPr id="2956" name="Google Shape;2956;p145"/>
          <p:cNvPicPr preferRelativeResize="0"/>
          <p:nvPr/>
        </p:nvPicPr>
        <p:blipFill>
          <a:blip r:embed="rId3">
            <a:alphaModFix/>
          </a:blip>
          <a:stretch>
            <a:fillRect/>
          </a:stretch>
        </p:blipFill>
        <p:spPr>
          <a:xfrm>
            <a:off x="2843523" y="3024000"/>
            <a:ext cx="3456848" cy="2119501"/>
          </a:xfrm>
          <a:prstGeom prst="rect">
            <a:avLst/>
          </a:prstGeom>
          <a:noFill/>
          <a:ln>
            <a:noFill/>
          </a:ln>
        </p:spPr>
      </p:pic>
      <p:sp>
        <p:nvSpPr>
          <p:cNvPr id="2957" name="Google Shape;2957;p145"/>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Horizon Effect</a:t>
            </a:r>
            <a:endParaRPr/>
          </a:p>
        </p:txBody>
      </p:sp>
      <p:sp>
        <p:nvSpPr>
          <p:cNvPr id="2958" name="Google Shape;2958;p145"/>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Consider an opponent’s move that causes serious damage and is ultimately unavoidable</a:t>
            </a:r>
            <a:endParaRPr dirty="0"/>
          </a:p>
          <a:p>
            <a:pPr marL="457200" lvl="0" indent="-381000" algn="l" rtl="0">
              <a:spcBef>
                <a:spcPts val="0"/>
              </a:spcBef>
              <a:spcAft>
                <a:spcPts val="0"/>
              </a:spcAft>
              <a:buSzPts val="2400"/>
              <a:buChar char="●"/>
            </a:pPr>
            <a:r>
              <a:rPr lang="en" dirty="0"/>
              <a:t>With a low depth limit we don’t know that the damage is ultimately unavoidable</a:t>
            </a:r>
            <a:endParaRPr dirty="0"/>
          </a:p>
          <a:p>
            <a:pPr marL="457200" lvl="0" indent="-381000" algn="l" rtl="0">
              <a:spcBef>
                <a:spcPts val="0"/>
              </a:spcBef>
              <a:spcAft>
                <a:spcPts val="0"/>
              </a:spcAft>
              <a:buSzPts val="2400"/>
              <a:buChar char="●"/>
            </a:pPr>
            <a:r>
              <a:rPr lang="en" dirty="0"/>
              <a:t>Employing delaying tactics to temporality avoided the damage may cause even more damage</a:t>
            </a:r>
            <a:endParaRPr dirty="0"/>
          </a:p>
        </p:txBody>
      </p:sp>
      <p:sp>
        <p:nvSpPr>
          <p:cNvPr id="2959" name="Google Shape;2959;p145"/>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25</a:t>
            </a:fld>
            <a:endParaRPr/>
          </a:p>
        </p:txBody>
      </p:sp>
      <p:sp>
        <p:nvSpPr>
          <p:cNvPr id="2960" name="Google Shape;2960;p145"/>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2961" name="Google Shape;2961;p145"/>
          <p:cNvSpPr txBox="1"/>
          <p:nvPr/>
        </p:nvSpPr>
        <p:spPr>
          <a:xfrm>
            <a:off x="3724387" y="4817683"/>
            <a:ext cx="1228800" cy="17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5"/>
        <p:cNvGrpSpPr/>
        <p:nvPr/>
      </p:nvGrpSpPr>
      <p:grpSpPr>
        <a:xfrm>
          <a:off x="0" y="0"/>
          <a:ext cx="0" cy="0"/>
          <a:chOff x="0" y="0"/>
          <a:chExt cx="0" cy="0"/>
        </a:xfrm>
      </p:grpSpPr>
      <p:sp>
        <p:nvSpPr>
          <p:cNvPr id="2966" name="Google Shape;2966;p146"/>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Horizon Effect - Example</a:t>
            </a:r>
            <a:endParaRPr/>
          </a:p>
        </p:txBody>
      </p:sp>
      <p:sp>
        <p:nvSpPr>
          <p:cNvPr id="2967" name="Google Shape;2967;p146"/>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Consider the following example</a:t>
            </a:r>
            <a:endParaRPr/>
          </a:p>
          <a:p>
            <a:pPr marL="914400" lvl="1" indent="-381000" algn="l" rtl="0">
              <a:spcBef>
                <a:spcPts val="0"/>
              </a:spcBef>
              <a:spcAft>
                <a:spcPts val="0"/>
              </a:spcAft>
              <a:buSzPts val="2400"/>
              <a:buChar char="○"/>
            </a:pPr>
            <a:r>
              <a:rPr lang="en"/>
              <a:t>Can black save its bishop?</a:t>
            </a:r>
            <a:endParaRPr/>
          </a:p>
        </p:txBody>
      </p:sp>
      <p:sp>
        <p:nvSpPr>
          <p:cNvPr id="2968" name="Google Shape;2968;p146"/>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26</a:t>
            </a:fld>
            <a:endParaRPr/>
          </a:p>
        </p:txBody>
      </p:sp>
      <p:sp>
        <p:nvSpPr>
          <p:cNvPr id="2969" name="Google Shape;2969;p146"/>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2970" name="Google Shape;2970;p146"/>
          <p:cNvPicPr preferRelativeResize="0"/>
          <p:nvPr/>
        </p:nvPicPr>
        <p:blipFill>
          <a:blip r:embed="rId3">
            <a:alphaModFix/>
          </a:blip>
          <a:stretch>
            <a:fillRect/>
          </a:stretch>
        </p:blipFill>
        <p:spPr>
          <a:xfrm>
            <a:off x="3295031" y="2009536"/>
            <a:ext cx="5522051" cy="738675"/>
          </a:xfrm>
          <a:prstGeom prst="rect">
            <a:avLst/>
          </a:prstGeom>
          <a:noFill/>
          <a:ln>
            <a:noFill/>
          </a:ln>
        </p:spPr>
      </p:pic>
      <p:grpSp>
        <p:nvGrpSpPr>
          <p:cNvPr id="2971" name="Google Shape;2971;p146"/>
          <p:cNvGrpSpPr/>
          <p:nvPr/>
        </p:nvGrpSpPr>
        <p:grpSpPr>
          <a:xfrm>
            <a:off x="923100" y="1973350"/>
            <a:ext cx="2214001" cy="2331938"/>
            <a:chOff x="1075500" y="2811550"/>
            <a:chExt cx="2214001" cy="2331938"/>
          </a:xfrm>
        </p:grpSpPr>
        <p:pic>
          <p:nvPicPr>
            <p:cNvPr id="2972" name="Google Shape;2972;p146"/>
            <p:cNvPicPr preferRelativeResize="0"/>
            <p:nvPr/>
          </p:nvPicPr>
          <p:blipFill>
            <a:blip r:embed="rId4">
              <a:alphaModFix/>
            </a:blip>
            <a:stretch>
              <a:fillRect/>
            </a:stretch>
          </p:blipFill>
          <p:spPr>
            <a:xfrm>
              <a:off x="1075500" y="2811550"/>
              <a:ext cx="2214001" cy="2214001"/>
            </a:xfrm>
            <a:prstGeom prst="rect">
              <a:avLst/>
            </a:prstGeom>
            <a:noFill/>
            <a:ln>
              <a:noFill/>
            </a:ln>
          </p:spPr>
        </p:pic>
        <p:sp>
          <p:nvSpPr>
            <p:cNvPr id="2973" name="Google Shape;2973;p146"/>
            <p:cNvSpPr txBox="1"/>
            <p:nvPr/>
          </p:nvSpPr>
          <p:spPr>
            <a:xfrm>
              <a:off x="1369575" y="4927788"/>
              <a:ext cx="1733400" cy="21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http://aima.cs.berkeley.edu/</a:t>
              </a:r>
              <a:endParaRPr sz="800">
                <a:latin typeface="Times New Roman"/>
                <a:ea typeface="Times New Roman"/>
                <a:cs typeface="Times New Roman"/>
                <a:sym typeface="Times New Roman"/>
              </a:endParaRPr>
            </a:p>
          </p:txBody>
        </p:sp>
      </p:grpSp>
      <p:sp>
        <p:nvSpPr>
          <p:cNvPr id="2974" name="Google Shape;2974;p146"/>
          <p:cNvSpPr txBox="1"/>
          <p:nvPr/>
        </p:nvSpPr>
        <p:spPr>
          <a:xfrm>
            <a:off x="1123025" y="1775386"/>
            <a:ext cx="1937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Black to move</a:t>
            </a:r>
            <a:endParaRPr sz="100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99BB0341-8A2B-49EC-8228-22F6E5D98635}"/>
              </a:ext>
            </a:extLst>
          </p:cNvPr>
          <p:cNvSpPr/>
          <p:nvPr/>
        </p:nvSpPr>
        <p:spPr>
          <a:xfrm>
            <a:off x="5113866" y="333141"/>
            <a:ext cx="3986051" cy="1384995"/>
          </a:xfrm>
          <a:prstGeom prst="rect">
            <a:avLst/>
          </a:prstGeom>
          <a:solidFill>
            <a:srgbClr val="FFFF00"/>
          </a:solidFill>
        </p:spPr>
        <p:txBody>
          <a:bodyPr wrap="square">
            <a:spAutoFit/>
          </a:bodyPr>
          <a:lstStyle/>
          <a:p>
            <a:r>
              <a:rPr lang="en-US" sz="1200" dirty="0"/>
              <a:t>Horizon effect (in many games): the number of possible states is immense and computers can only feasibly search a small portion of them, e.g., for a computer searching only five plies, there is a possibility that it will make a detrimental move, but the effect is not visible because the computer does not search to the depth of the error (i.e., beyond its "horizon").</a:t>
            </a:r>
            <a:endParaRPr lang="en-HK" sz="1200" dirty="0"/>
          </a:p>
        </p:txBody>
      </p:sp>
      <p:cxnSp>
        <p:nvCxnSpPr>
          <p:cNvPr id="4" name="Straight Arrow Connector 3">
            <a:extLst>
              <a:ext uri="{FF2B5EF4-FFF2-40B4-BE49-F238E27FC236}">
                <a16:creationId xmlns:a16="http://schemas.microsoft.com/office/drawing/2014/main" id="{E56E1C69-D613-4C40-BBEB-237BA8F3B5D2}"/>
              </a:ext>
            </a:extLst>
          </p:cNvPr>
          <p:cNvCxnSpPr/>
          <p:nvPr/>
        </p:nvCxnSpPr>
        <p:spPr>
          <a:xfrm>
            <a:off x="1336842" y="3684337"/>
            <a:ext cx="213895" cy="16042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1B9A739-657A-41E5-88B2-67F1FC1D88EB}"/>
              </a:ext>
            </a:extLst>
          </p:cNvPr>
          <p:cNvCxnSpPr/>
          <p:nvPr/>
        </p:nvCxnSpPr>
        <p:spPr>
          <a:xfrm flipH="1">
            <a:off x="1732547" y="3625516"/>
            <a:ext cx="219242" cy="2192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oogle Shape;2971;p146">
            <a:extLst>
              <a:ext uri="{FF2B5EF4-FFF2-40B4-BE49-F238E27FC236}">
                <a16:creationId xmlns:a16="http://schemas.microsoft.com/office/drawing/2014/main" id="{0C60C00E-A974-439A-8D08-008D21E8B91D}"/>
              </a:ext>
            </a:extLst>
          </p:cNvPr>
          <p:cNvGrpSpPr/>
          <p:nvPr/>
        </p:nvGrpSpPr>
        <p:grpSpPr>
          <a:xfrm>
            <a:off x="4987394" y="2783628"/>
            <a:ext cx="2214001" cy="2331938"/>
            <a:chOff x="1075500" y="2811550"/>
            <a:chExt cx="2214001" cy="2331938"/>
          </a:xfrm>
        </p:grpSpPr>
        <p:pic>
          <p:nvPicPr>
            <p:cNvPr id="17" name="Google Shape;2972;p146">
              <a:extLst>
                <a:ext uri="{FF2B5EF4-FFF2-40B4-BE49-F238E27FC236}">
                  <a16:creationId xmlns:a16="http://schemas.microsoft.com/office/drawing/2014/main" id="{E35702AB-3EE8-4496-A8AE-5C597E3C25EE}"/>
                </a:ext>
              </a:extLst>
            </p:cNvPr>
            <p:cNvPicPr preferRelativeResize="0"/>
            <p:nvPr/>
          </p:nvPicPr>
          <p:blipFill>
            <a:blip r:embed="rId4">
              <a:alphaModFix/>
            </a:blip>
            <a:stretch>
              <a:fillRect/>
            </a:stretch>
          </p:blipFill>
          <p:spPr>
            <a:xfrm>
              <a:off x="1075500" y="2811550"/>
              <a:ext cx="2214001" cy="2214001"/>
            </a:xfrm>
            <a:prstGeom prst="rect">
              <a:avLst/>
            </a:prstGeom>
            <a:noFill/>
            <a:ln>
              <a:noFill/>
            </a:ln>
          </p:spPr>
        </p:pic>
        <p:sp>
          <p:nvSpPr>
            <p:cNvPr id="18" name="Google Shape;2973;p146">
              <a:extLst>
                <a:ext uri="{FF2B5EF4-FFF2-40B4-BE49-F238E27FC236}">
                  <a16:creationId xmlns:a16="http://schemas.microsoft.com/office/drawing/2014/main" id="{AB27D8DD-465E-4B54-8D3C-241C65C8D2BF}"/>
                </a:ext>
              </a:extLst>
            </p:cNvPr>
            <p:cNvSpPr txBox="1"/>
            <p:nvPr/>
          </p:nvSpPr>
          <p:spPr>
            <a:xfrm>
              <a:off x="1369575" y="4927788"/>
              <a:ext cx="1733400" cy="21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http://aima.cs.berkeley.edu/</a:t>
              </a:r>
              <a:endParaRPr sz="800">
                <a:latin typeface="Times New Roman"/>
                <a:ea typeface="Times New Roman"/>
                <a:cs typeface="Times New Roman"/>
                <a:sym typeface="Times New Roman"/>
              </a:endParaRPr>
            </a:p>
          </p:txBody>
        </p:sp>
      </p:grpSp>
      <p:cxnSp>
        <p:nvCxnSpPr>
          <p:cNvPr id="19" name="Straight Arrow Connector 18">
            <a:extLst>
              <a:ext uri="{FF2B5EF4-FFF2-40B4-BE49-F238E27FC236}">
                <a16:creationId xmlns:a16="http://schemas.microsoft.com/office/drawing/2014/main" id="{B5D1F1E6-33D2-435C-B460-E458C77F3A93}"/>
              </a:ext>
            </a:extLst>
          </p:cNvPr>
          <p:cNvCxnSpPr>
            <a:cxnSpLocks/>
          </p:cNvCxnSpPr>
          <p:nvPr/>
        </p:nvCxnSpPr>
        <p:spPr>
          <a:xfrm>
            <a:off x="6253153" y="4009377"/>
            <a:ext cx="0" cy="18806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272D093-25A4-4E89-8403-F0B6D8945B52}"/>
              </a:ext>
            </a:extLst>
          </p:cNvPr>
          <p:cNvCxnSpPr>
            <a:cxnSpLocks/>
          </p:cNvCxnSpPr>
          <p:nvPr/>
        </p:nvCxnSpPr>
        <p:spPr>
          <a:xfrm flipV="1">
            <a:off x="6094394" y="4197438"/>
            <a:ext cx="158759" cy="1917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E314861-781C-460A-B2A3-7890905783E0}"/>
              </a:ext>
            </a:extLst>
          </p:cNvPr>
          <p:cNvCxnSpPr/>
          <p:nvPr/>
        </p:nvCxnSpPr>
        <p:spPr>
          <a:xfrm>
            <a:off x="5400842" y="4520551"/>
            <a:ext cx="213895" cy="16042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6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8"/>
        <p:cNvGrpSpPr/>
        <p:nvPr/>
      </p:nvGrpSpPr>
      <p:grpSpPr>
        <a:xfrm>
          <a:off x="0" y="0"/>
          <a:ext cx="0" cy="0"/>
          <a:chOff x="0" y="0"/>
          <a:chExt cx="0" cy="0"/>
        </a:xfrm>
      </p:grpSpPr>
      <p:sp>
        <p:nvSpPr>
          <p:cNvPr id="2979" name="Google Shape;2979;p147"/>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Game Tree Pruning</a:t>
            </a:r>
            <a:endParaRPr/>
          </a:p>
        </p:txBody>
      </p:sp>
      <p:sp>
        <p:nvSpPr>
          <p:cNvPr id="2980" name="Google Shape;2980;p147"/>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Is it possible to compute the correct minimax value without looking at every node?</a:t>
            </a:r>
            <a:endParaRPr/>
          </a:p>
        </p:txBody>
      </p:sp>
      <p:sp>
        <p:nvSpPr>
          <p:cNvPr id="2981" name="Google Shape;2981;p147"/>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27</a:t>
            </a:fld>
            <a:endParaRPr/>
          </a:p>
        </p:txBody>
      </p:sp>
      <p:sp>
        <p:nvSpPr>
          <p:cNvPr id="2982" name="Google Shape;2982;p147"/>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2983" name="Google Shape;2983;p147"/>
          <p:cNvGrpSpPr/>
          <p:nvPr/>
        </p:nvGrpSpPr>
        <p:grpSpPr>
          <a:xfrm>
            <a:off x="2582587" y="2058575"/>
            <a:ext cx="3978825" cy="2655308"/>
            <a:chOff x="2582587" y="2058575"/>
            <a:chExt cx="3978825" cy="2655308"/>
          </a:xfrm>
        </p:grpSpPr>
        <p:pic>
          <p:nvPicPr>
            <p:cNvPr id="2984" name="Google Shape;2984;p147"/>
            <p:cNvPicPr preferRelativeResize="0"/>
            <p:nvPr/>
          </p:nvPicPr>
          <p:blipFill>
            <a:blip r:embed="rId3">
              <a:alphaModFix/>
            </a:blip>
            <a:stretch>
              <a:fillRect/>
            </a:stretch>
          </p:blipFill>
          <p:spPr>
            <a:xfrm>
              <a:off x="2582587" y="2058575"/>
              <a:ext cx="3978825" cy="2614975"/>
            </a:xfrm>
            <a:prstGeom prst="rect">
              <a:avLst/>
            </a:prstGeom>
            <a:noFill/>
            <a:ln>
              <a:noFill/>
            </a:ln>
          </p:spPr>
        </p:pic>
        <p:sp>
          <p:nvSpPr>
            <p:cNvPr id="2985" name="Google Shape;2985;p147"/>
            <p:cNvSpPr txBox="1"/>
            <p:nvPr/>
          </p:nvSpPr>
          <p:spPr>
            <a:xfrm>
              <a:off x="3731137" y="4534183"/>
              <a:ext cx="1228800" cy="17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9"/>
        <p:cNvGrpSpPr/>
        <p:nvPr/>
      </p:nvGrpSpPr>
      <p:grpSpPr>
        <a:xfrm>
          <a:off x="0" y="0"/>
          <a:ext cx="0" cy="0"/>
          <a:chOff x="0" y="0"/>
          <a:chExt cx="0" cy="0"/>
        </a:xfrm>
      </p:grpSpPr>
      <p:sp>
        <p:nvSpPr>
          <p:cNvPr id="2990" name="Google Shape;2990;p148"/>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Pruning - Motivation</a:t>
            </a:r>
            <a:endParaRPr/>
          </a:p>
        </p:txBody>
      </p:sp>
      <p:sp>
        <p:nvSpPr>
          <p:cNvPr id="2991" name="Google Shape;2991;p148"/>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28</a:t>
            </a:fld>
            <a:endParaRPr/>
          </a:p>
        </p:txBody>
      </p:sp>
      <p:sp>
        <p:nvSpPr>
          <p:cNvPr id="2992" name="Google Shape;2992;p148"/>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2993" name="Google Shape;2993;p148"/>
          <p:cNvGrpSpPr/>
          <p:nvPr/>
        </p:nvGrpSpPr>
        <p:grpSpPr>
          <a:xfrm>
            <a:off x="5109183" y="1886125"/>
            <a:ext cx="405900" cy="1010700"/>
            <a:chOff x="5109183" y="1886125"/>
            <a:chExt cx="405900" cy="1010700"/>
          </a:xfrm>
        </p:grpSpPr>
        <p:sp>
          <p:nvSpPr>
            <p:cNvPr id="2994" name="Google Shape;2994;p148"/>
            <p:cNvSpPr/>
            <p:nvPr/>
          </p:nvSpPr>
          <p:spPr>
            <a:xfrm rot="10800000">
              <a:off x="5109183" y="2545825"/>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5" name="Google Shape;2995;p148"/>
            <p:cNvCxnSpPr>
              <a:stCxn id="2994" idx="3"/>
              <a:endCxn id="2996" idx="3"/>
            </p:cNvCxnSpPr>
            <p:nvPr/>
          </p:nvCxnSpPr>
          <p:spPr>
            <a:xfrm rot="10800000">
              <a:off x="5309133" y="1886125"/>
              <a:ext cx="3000" cy="659700"/>
            </a:xfrm>
            <a:prstGeom prst="straightConnector1">
              <a:avLst/>
            </a:prstGeom>
            <a:noFill/>
            <a:ln w="9525" cap="flat" cmpd="sng">
              <a:solidFill>
                <a:schemeClr val="dk2"/>
              </a:solidFill>
              <a:prstDash val="solid"/>
              <a:round/>
              <a:headEnd type="none" w="med" len="med"/>
              <a:tailEnd type="none" w="med" len="med"/>
            </a:ln>
          </p:spPr>
        </p:cxnSp>
      </p:grpSp>
      <p:grpSp>
        <p:nvGrpSpPr>
          <p:cNvPr id="2997" name="Google Shape;2997;p148"/>
          <p:cNvGrpSpPr/>
          <p:nvPr/>
        </p:nvGrpSpPr>
        <p:grpSpPr>
          <a:xfrm>
            <a:off x="3639258" y="2896900"/>
            <a:ext cx="319200" cy="871800"/>
            <a:chOff x="3639258" y="2896900"/>
            <a:chExt cx="319200" cy="871800"/>
          </a:xfrm>
        </p:grpSpPr>
        <p:sp>
          <p:nvSpPr>
            <p:cNvPr id="2998" name="Google Shape;2998;p148"/>
            <p:cNvSpPr/>
            <p:nvPr/>
          </p:nvSpPr>
          <p:spPr>
            <a:xfrm>
              <a:off x="3639258" y="34495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12</a:t>
              </a:r>
              <a:endParaRPr sz="1200">
                <a:latin typeface="Times New Roman"/>
                <a:ea typeface="Times New Roman"/>
                <a:cs typeface="Times New Roman"/>
                <a:sym typeface="Times New Roman"/>
              </a:endParaRPr>
            </a:p>
          </p:txBody>
        </p:sp>
        <p:cxnSp>
          <p:nvCxnSpPr>
            <p:cNvPr id="2999" name="Google Shape;2999;p148"/>
            <p:cNvCxnSpPr>
              <a:stCxn id="2998" idx="0"/>
              <a:endCxn id="3000" idx="0"/>
            </p:cNvCxnSpPr>
            <p:nvPr/>
          </p:nvCxnSpPr>
          <p:spPr>
            <a:xfrm rot="10800000">
              <a:off x="3781758" y="2896900"/>
              <a:ext cx="17100" cy="552600"/>
            </a:xfrm>
            <a:prstGeom prst="straightConnector1">
              <a:avLst/>
            </a:prstGeom>
            <a:noFill/>
            <a:ln w="9525" cap="flat" cmpd="sng">
              <a:solidFill>
                <a:schemeClr val="dk2"/>
              </a:solidFill>
              <a:prstDash val="solid"/>
              <a:round/>
              <a:headEnd type="none" w="med" len="med"/>
              <a:tailEnd type="none" w="med" len="med"/>
            </a:ln>
          </p:spPr>
        </p:cxnSp>
      </p:grpSp>
      <p:grpSp>
        <p:nvGrpSpPr>
          <p:cNvPr id="3001" name="Google Shape;3001;p148"/>
          <p:cNvGrpSpPr/>
          <p:nvPr/>
        </p:nvGrpSpPr>
        <p:grpSpPr>
          <a:xfrm>
            <a:off x="3782027" y="2896900"/>
            <a:ext cx="678600" cy="871800"/>
            <a:chOff x="3782027" y="2896900"/>
            <a:chExt cx="678600" cy="871800"/>
          </a:xfrm>
        </p:grpSpPr>
        <p:sp>
          <p:nvSpPr>
            <p:cNvPr id="3002" name="Google Shape;3002;p148"/>
            <p:cNvSpPr/>
            <p:nvPr/>
          </p:nvSpPr>
          <p:spPr>
            <a:xfrm>
              <a:off x="4141427" y="34495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p:txBody>
        </p:sp>
        <p:cxnSp>
          <p:nvCxnSpPr>
            <p:cNvPr id="3003" name="Google Shape;3003;p148"/>
            <p:cNvCxnSpPr>
              <a:stCxn id="3002" idx="0"/>
              <a:endCxn id="3000" idx="0"/>
            </p:cNvCxnSpPr>
            <p:nvPr/>
          </p:nvCxnSpPr>
          <p:spPr>
            <a:xfrm rot="10800000">
              <a:off x="3782027" y="2896900"/>
              <a:ext cx="519000" cy="552600"/>
            </a:xfrm>
            <a:prstGeom prst="straightConnector1">
              <a:avLst/>
            </a:prstGeom>
            <a:noFill/>
            <a:ln w="9525" cap="flat" cmpd="sng">
              <a:solidFill>
                <a:schemeClr val="dk2"/>
              </a:solidFill>
              <a:prstDash val="solid"/>
              <a:round/>
              <a:headEnd type="none" w="med" len="med"/>
              <a:tailEnd type="none" w="med" len="med"/>
            </a:ln>
          </p:spPr>
        </p:cxnSp>
      </p:grpSp>
      <p:grpSp>
        <p:nvGrpSpPr>
          <p:cNvPr id="3004" name="Google Shape;3004;p148"/>
          <p:cNvGrpSpPr/>
          <p:nvPr/>
        </p:nvGrpSpPr>
        <p:grpSpPr>
          <a:xfrm>
            <a:off x="4643596" y="2896900"/>
            <a:ext cx="668400" cy="871800"/>
            <a:chOff x="4643596" y="2896900"/>
            <a:chExt cx="668400" cy="871800"/>
          </a:xfrm>
        </p:grpSpPr>
        <p:sp>
          <p:nvSpPr>
            <p:cNvPr id="3005" name="Google Shape;3005;p148"/>
            <p:cNvSpPr/>
            <p:nvPr/>
          </p:nvSpPr>
          <p:spPr>
            <a:xfrm>
              <a:off x="4643596" y="34495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p:txBody>
        </p:sp>
        <p:cxnSp>
          <p:nvCxnSpPr>
            <p:cNvPr id="3006" name="Google Shape;3006;p148"/>
            <p:cNvCxnSpPr>
              <a:stCxn id="3005" idx="0"/>
              <a:endCxn id="2994" idx="0"/>
            </p:cNvCxnSpPr>
            <p:nvPr/>
          </p:nvCxnSpPr>
          <p:spPr>
            <a:xfrm rot="10800000" flipH="1">
              <a:off x="4803196" y="2896900"/>
              <a:ext cx="508800" cy="552600"/>
            </a:xfrm>
            <a:prstGeom prst="straightConnector1">
              <a:avLst/>
            </a:prstGeom>
            <a:noFill/>
            <a:ln w="9525" cap="flat" cmpd="sng">
              <a:solidFill>
                <a:schemeClr val="dk2"/>
              </a:solidFill>
              <a:prstDash val="solid"/>
              <a:round/>
              <a:headEnd type="none" w="med" len="med"/>
              <a:tailEnd type="none" w="med" len="med"/>
            </a:ln>
          </p:spPr>
        </p:cxnSp>
      </p:grpSp>
      <p:grpSp>
        <p:nvGrpSpPr>
          <p:cNvPr id="3007" name="Google Shape;3007;p148"/>
          <p:cNvGrpSpPr/>
          <p:nvPr/>
        </p:nvGrpSpPr>
        <p:grpSpPr>
          <a:xfrm>
            <a:off x="2057725" y="1535225"/>
            <a:ext cx="3454425" cy="453600"/>
            <a:chOff x="2057725" y="1535225"/>
            <a:chExt cx="3454425" cy="453600"/>
          </a:xfrm>
        </p:grpSpPr>
        <p:sp>
          <p:nvSpPr>
            <p:cNvPr id="2996" name="Google Shape;2996;p148"/>
            <p:cNvSpPr/>
            <p:nvPr/>
          </p:nvSpPr>
          <p:spPr>
            <a:xfrm>
              <a:off x="5106250" y="1535225"/>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48"/>
            <p:cNvSpPr txBox="1"/>
            <p:nvPr/>
          </p:nvSpPr>
          <p:spPr>
            <a:xfrm>
              <a:off x="2057725" y="153522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grpSp>
      <p:grpSp>
        <p:nvGrpSpPr>
          <p:cNvPr id="3009" name="Google Shape;3009;p148"/>
          <p:cNvGrpSpPr/>
          <p:nvPr/>
        </p:nvGrpSpPr>
        <p:grpSpPr>
          <a:xfrm>
            <a:off x="2057725" y="1886125"/>
            <a:ext cx="3251458" cy="1062000"/>
            <a:chOff x="2057725" y="1886125"/>
            <a:chExt cx="3251458" cy="1062000"/>
          </a:xfrm>
        </p:grpSpPr>
        <p:grpSp>
          <p:nvGrpSpPr>
            <p:cNvPr id="3010" name="Google Shape;3010;p148"/>
            <p:cNvGrpSpPr/>
            <p:nvPr/>
          </p:nvGrpSpPr>
          <p:grpSpPr>
            <a:xfrm>
              <a:off x="3578933" y="1886125"/>
              <a:ext cx="1730250" cy="1010700"/>
              <a:chOff x="3578933" y="1886125"/>
              <a:chExt cx="1730250" cy="1010700"/>
            </a:xfrm>
          </p:grpSpPr>
          <p:sp>
            <p:nvSpPr>
              <p:cNvPr id="3000" name="Google Shape;3000;p148"/>
              <p:cNvSpPr/>
              <p:nvPr/>
            </p:nvSpPr>
            <p:spPr>
              <a:xfrm rot="10800000">
                <a:off x="3578933" y="2545825"/>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1" name="Google Shape;3011;p148"/>
              <p:cNvCxnSpPr>
                <a:stCxn id="3000" idx="3"/>
                <a:endCxn id="2996" idx="3"/>
              </p:cNvCxnSpPr>
              <p:nvPr/>
            </p:nvCxnSpPr>
            <p:spPr>
              <a:xfrm rot="10800000" flipH="1">
                <a:off x="3781883" y="1886125"/>
                <a:ext cx="1527300" cy="659700"/>
              </a:xfrm>
              <a:prstGeom prst="straightConnector1">
                <a:avLst/>
              </a:prstGeom>
              <a:noFill/>
              <a:ln w="9525" cap="flat" cmpd="sng">
                <a:solidFill>
                  <a:schemeClr val="dk2"/>
                </a:solidFill>
                <a:prstDash val="solid"/>
                <a:round/>
                <a:headEnd type="none" w="med" len="med"/>
                <a:tailEnd type="none" w="med" len="med"/>
              </a:ln>
            </p:spPr>
          </p:cxnSp>
        </p:grpSp>
        <p:sp>
          <p:nvSpPr>
            <p:cNvPr id="3012" name="Google Shape;3012;p148"/>
            <p:cNvSpPr txBox="1"/>
            <p:nvPr/>
          </p:nvSpPr>
          <p:spPr>
            <a:xfrm>
              <a:off x="2057725" y="249452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MIN</a:t>
              </a:r>
              <a:endParaRPr>
                <a:latin typeface="Times New Roman"/>
                <a:ea typeface="Times New Roman"/>
                <a:cs typeface="Times New Roman"/>
                <a:sym typeface="Times New Roman"/>
              </a:endParaRPr>
            </a:p>
          </p:txBody>
        </p:sp>
      </p:grpSp>
      <p:grpSp>
        <p:nvGrpSpPr>
          <p:cNvPr id="3013" name="Google Shape;3013;p148"/>
          <p:cNvGrpSpPr/>
          <p:nvPr/>
        </p:nvGrpSpPr>
        <p:grpSpPr>
          <a:xfrm>
            <a:off x="869725" y="2896900"/>
            <a:ext cx="2912064" cy="939000"/>
            <a:chOff x="869725" y="2896900"/>
            <a:chExt cx="2912064" cy="939000"/>
          </a:xfrm>
        </p:grpSpPr>
        <p:grpSp>
          <p:nvGrpSpPr>
            <p:cNvPr id="3014" name="Google Shape;3014;p148"/>
            <p:cNvGrpSpPr/>
            <p:nvPr/>
          </p:nvGrpSpPr>
          <p:grpSpPr>
            <a:xfrm>
              <a:off x="3137089" y="2896900"/>
              <a:ext cx="644700" cy="871800"/>
              <a:chOff x="3137089" y="2896900"/>
              <a:chExt cx="644700" cy="871800"/>
            </a:xfrm>
          </p:grpSpPr>
          <p:sp>
            <p:nvSpPr>
              <p:cNvPr id="3015" name="Google Shape;3015;p148"/>
              <p:cNvSpPr/>
              <p:nvPr/>
            </p:nvSpPr>
            <p:spPr>
              <a:xfrm>
                <a:off x="3137089" y="34495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p:txBody>
          </p:sp>
          <p:cxnSp>
            <p:nvCxnSpPr>
              <p:cNvPr id="3016" name="Google Shape;3016;p148"/>
              <p:cNvCxnSpPr>
                <a:stCxn id="3015" idx="0"/>
                <a:endCxn id="3000" idx="0"/>
              </p:cNvCxnSpPr>
              <p:nvPr/>
            </p:nvCxnSpPr>
            <p:spPr>
              <a:xfrm rot="10800000" flipH="1">
                <a:off x="3296689" y="2896900"/>
                <a:ext cx="485100" cy="552600"/>
              </a:xfrm>
              <a:prstGeom prst="straightConnector1">
                <a:avLst/>
              </a:prstGeom>
              <a:noFill/>
              <a:ln w="9525" cap="flat" cmpd="sng">
                <a:solidFill>
                  <a:schemeClr val="dk2"/>
                </a:solidFill>
                <a:prstDash val="solid"/>
                <a:round/>
                <a:headEnd type="none" w="med" len="med"/>
                <a:tailEnd type="none" w="med" len="med"/>
              </a:ln>
            </p:spPr>
          </p:cxnSp>
        </p:grpSp>
        <p:sp>
          <p:nvSpPr>
            <p:cNvPr id="3017" name="Google Shape;3017;p148"/>
            <p:cNvSpPr txBox="1"/>
            <p:nvPr/>
          </p:nvSpPr>
          <p:spPr>
            <a:xfrm>
              <a:off x="869725" y="3382300"/>
              <a:ext cx="19950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TERMINAL UTILITY</a:t>
              </a:r>
              <a:endParaRPr>
                <a:latin typeface="Times New Roman"/>
                <a:ea typeface="Times New Roman"/>
                <a:cs typeface="Times New Roman"/>
                <a:sym typeface="Times New Roman"/>
              </a:endParaRPr>
            </a:p>
          </p:txBody>
        </p:sp>
      </p:grpSp>
      <p:pic>
        <p:nvPicPr>
          <p:cNvPr id="3018" name="Google Shape;3018;p148"/>
          <p:cNvPicPr preferRelativeResize="0"/>
          <p:nvPr/>
        </p:nvPicPr>
        <p:blipFill>
          <a:blip r:embed="rId3">
            <a:alphaModFix/>
          </a:blip>
          <a:stretch>
            <a:fillRect/>
          </a:stretch>
        </p:blipFill>
        <p:spPr>
          <a:xfrm>
            <a:off x="6722493" y="5"/>
            <a:ext cx="1652250" cy="1085877"/>
          </a:xfrm>
          <a:prstGeom prst="rect">
            <a:avLst/>
          </a:prstGeom>
          <a:noFill/>
          <a:ln>
            <a:noFill/>
          </a:ln>
        </p:spPr>
      </p:pic>
      <p:sp>
        <p:nvSpPr>
          <p:cNvPr id="3019" name="Google Shape;3019;p148"/>
          <p:cNvSpPr txBox="1"/>
          <p:nvPr/>
        </p:nvSpPr>
        <p:spPr>
          <a:xfrm>
            <a:off x="6689244" y="1028000"/>
            <a:ext cx="1613100" cy="7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chemeClr val="dk1"/>
                </a:solidFill>
                <a:latin typeface="Times New Roman"/>
                <a:ea typeface="Times New Roman"/>
                <a:cs typeface="Times New Roman"/>
                <a:sym typeface="Times New Roman"/>
              </a:rPr>
              <a:t>http://ai.berkeley.edu</a:t>
            </a:r>
            <a:endParaRPr sz="600">
              <a:latin typeface="Times New Roman"/>
              <a:ea typeface="Times New Roman"/>
              <a:cs typeface="Times New Roman"/>
              <a:sym typeface="Times New Roman"/>
            </a:endParaRPr>
          </a:p>
        </p:txBody>
      </p:sp>
      <p:sp>
        <p:nvSpPr>
          <p:cNvPr id="3020" name="Google Shape;3020;p148"/>
          <p:cNvSpPr txBox="1"/>
          <p:nvPr/>
        </p:nvSpPr>
        <p:spPr>
          <a:xfrm>
            <a:off x="3983550" y="2593525"/>
            <a:ext cx="5088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&lt;=3</a:t>
            </a:r>
            <a:endParaRPr/>
          </a:p>
        </p:txBody>
      </p:sp>
      <p:sp>
        <p:nvSpPr>
          <p:cNvPr id="3021" name="Google Shape;3021;p148"/>
          <p:cNvSpPr txBox="1"/>
          <p:nvPr/>
        </p:nvSpPr>
        <p:spPr>
          <a:xfrm>
            <a:off x="3983550" y="2593525"/>
            <a:ext cx="5088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3</a:t>
            </a:r>
            <a:endParaRPr/>
          </a:p>
        </p:txBody>
      </p:sp>
      <p:sp>
        <p:nvSpPr>
          <p:cNvPr id="3022" name="Google Shape;3022;p148"/>
          <p:cNvSpPr txBox="1"/>
          <p:nvPr/>
        </p:nvSpPr>
        <p:spPr>
          <a:xfrm>
            <a:off x="5553125" y="1571075"/>
            <a:ext cx="5088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&gt;=3</a:t>
            </a:r>
            <a:endParaRPr/>
          </a:p>
        </p:txBody>
      </p:sp>
      <p:sp>
        <p:nvSpPr>
          <p:cNvPr id="3023" name="Google Shape;3023;p148"/>
          <p:cNvSpPr txBox="1"/>
          <p:nvPr/>
        </p:nvSpPr>
        <p:spPr>
          <a:xfrm>
            <a:off x="5553125" y="2593525"/>
            <a:ext cx="5088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&lt;=2</a:t>
            </a:r>
            <a:endParaRPr/>
          </a:p>
        </p:txBody>
      </p:sp>
      <p:sp>
        <p:nvSpPr>
          <p:cNvPr id="3024" name="Google Shape;3024;p148"/>
          <p:cNvSpPr/>
          <p:nvPr/>
        </p:nvSpPr>
        <p:spPr>
          <a:xfrm>
            <a:off x="6460850" y="2948125"/>
            <a:ext cx="1609200" cy="1411500"/>
          </a:xfrm>
          <a:prstGeom prst="wedgeRoundRectCallout">
            <a:avLst>
              <a:gd name="adj1" fmla="val -108883"/>
              <a:gd name="adj2" fmla="val -59304"/>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No need to check other children! The maximizer above this node is not going to choose it ...</a:t>
            </a:r>
            <a:endParaRPr>
              <a:latin typeface="Times New Roman"/>
              <a:ea typeface="Times New Roman"/>
              <a:cs typeface="Times New Roman"/>
              <a:sym typeface="Times New Roman"/>
            </a:endParaRPr>
          </a:p>
        </p:txBody>
      </p:sp>
      <p:sp>
        <p:nvSpPr>
          <p:cNvPr id="3025" name="Google Shape;3025;p148"/>
          <p:cNvSpPr txBox="1"/>
          <p:nvPr/>
        </p:nvSpPr>
        <p:spPr>
          <a:xfrm>
            <a:off x="3283925" y="2593525"/>
            <a:ext cx="2283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m</a:t>
            </a:r>
            <a:endParaRPr/>
          </a:p>
        </p:txBody>
      </p:sp>
      <p:sp>
        <p:nvSpPr>
          <p:cNvPr id="3026" name="Google Shape;3026;p148"/>
          <p:cNvSpPr txBox="1"/>
          <p:nvPr/>
        </p:nvSpPr>
        <p:spPr>
          <a:xfrm>
            <a:off x="4908588" y="2593525"/>
            <a:ext cx="2283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07"/>
                                        </p:tgtEl>
                                        <p:attrNameLst>
                                          <p:attrName>style.visibility</p:attrName>
                                        </p:attrNameLst>
                                      </p:cBhvr>
                                      <p:to>
                                        <p:strVal val="visible"/>
                                      </p:to>
                                    </p:set>
                                    <p:animEffect transition="in" filter="fade">
                                      <p:cBhvr>
                                        <p:cTn id="7" dur="1"/>
                                        <p:tgtEl>
                                          <p:spTgt spid="300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0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0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99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0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020"/>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0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0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99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00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0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0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0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0"/>
        <p:cNvGrpSpPr/>
        <p:nvPr/>
      </p:nvGrpSpPr>
      <p:grpSpPr>
        <a:xfrm>
          <a:off x="0" y="0"/>
          <a:ext cx="0" cy="0"/>
          <a:chOff x="0" y="0"/>
          <a:chExt cx="0" cy="0"/>
        </a:xfrm>
      </p:grpSpPr>
      <p:sp>
        <p:nvSpPr>
          <p:cNvPr id="3031" name="Google Shape;3031;p149"/>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Pruning</a:t>
            </a:r>
            <a:endParaRPr/>
          </a:p>
        </p:txBody>
      </p:sp>
      <p:sp>
        <p:nvSpPr>
          <p:cNvPr id="3032" name="Google Shape;3032;p149"/>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solidFill>
                  <a:schemeClr val="dk1"/>
                </a:solidFill>
              </a:rPr>
              <a:t>The 𝛼-𝛽 pruning algorithm</a:t>
            </a:r>
            <a:r>
              <a:rPr lang="en"/>
              <a:t> can determine the minimax value without looking at all the nodes</a:t>
            </a:r>
            <a:endParaRPr/>
          </a:p>
        </p:txBody>
      </p:sp>
      <p:sp>
        <p:nvSpPr>
          <p:cNvPr id="3033" name="Google Shape;3033;p149"/>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29</a:t>
            </a:fld>
            <a:endParaRPr/>
          </a:p>
        </p:txBody>
      </p:sp>
      <p:sp>
        <p:nvSpPr>
          <p:cNvPr id="3034" name="Google Shape;3034;p149"/>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3035" name="Google Shape;3035;p149"/>
          <p:cNvPicPr preferRelativeResize="0"/>
          <p:nvPr/>
        </p:nvPicPr>
        <p:blipFill>
          <a:blip r:embed="rId3">
            <a:alphaModFix/>
          </a:blip>
          <a:stretch>
            <a:fillRect/>
          </a:stretch>
        </p:blipFill>
        <p:spPr>
          <a:xfrm>
            <a:off x="2582587" y="2058575"/>
            <a:ext cx="3978825" cy="2614975"/>
          </a:xfrm>
          <a:prstGeom prst="rect">
            <a:avLst/>
          </a:prstGeom>
          <a:noFill/>
          <a:ln>
            <a:noFill/>
          </a:ln>
        </p:spPr>
      </p:pic>
      <p:sp>
        <p:nvSpPr>
          <p:cNvPr id="3036" name="Google Shape;3036;p149"/>
          <p:cNvSpPr txBox="1"/>
          <p:nvPr/>
        </p:nvSpPr>
        <p:spPr>
          <a:xfrm>
            <a:off x="3731137" y="4534183"/>
            <a:ext cx="1228800" cy="17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3"/>
        <p:cNvGrpSpPr/>
        <p:nvPr/>
      </p:nvGrpSpPr>
      <p:grpSpPr>
        <a:xfrm>
          <a:off x="0" y="0"/>
          <a:ext cx="0" cy="0"/>
          <a:chOff x="0" y="0"/>
          <a:chExt cx="0" cy="0"/>
        </a:xfrm>
      </p:grpSpPr>
      <p:sp>
        <p:nvSpPr>
          <p:cNvPr id="2554" name="Google Shape;2554;p123"/>
          <p:cNvSpPr txBox="1">
            <a:spLocks noGrp="1"/>
          </p:cNvSpPr>
          <p:nvPr>
            <p:ph type="title"/>
          </p:nvPr>
        </p:nvSpPr>
        <p:spPr>
          <a:xfrm>
            <a:off x="92250" y="2312550"/>
            <a:ext cx="8959500" cy="5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Adversarial Search</a:t>
            </a:r>
            <a:endParaRPr/>
          </a:p>
        </p:txBody>
      </p:sp>
      <p:grpSp>
        <p:nvGrpSpPr>
          <p:cNvPr id="2555" name="Google Shape;2555;p123"/>
          <p:cNvGrpSpPr/>
          <p:nvPr/>
        </p:nvGrpSpPr>
        <p:grpSpPr>
          <a:xfrm>
            <a:off x="3255813" y="3005000"/>
            <a:ext cx="2632382" cy="2216875"/>
            <a:chOff x="3255813" y="3005000"/>
            <a:chExt cx="2632382" cy="2216875"/>
          </a:xfrm>
        </p:grpSpPr>
        <p:pic>
          <p:nvPicPr>
            <p:cNvPr id="2556" name="Google Shape;2556;p123"/>
            <p:cNvPicPr preferRelativeResize="0"/>
            <p:nvPr/>
          </p:nvPicPr>
          <p:blipFill>
            <a:blip r:embed="rId3">
              <a:alphaModFix/>
            </a:blip>
            <a:stretch>
              <a:fillRect/>
            </a:stretch>
          </p:blipFill>
          <p:spPr>
            <a:xfrm>
              <a:off x="3255813" y="3005000"/>
              <a:ext cx="2632382" cy="2007749"/>
            </a:xfrm>
            <a:prstGeom prst="rect">
              <a:avLst/>
            </a:prstGeom>
            <a:noFill/>
            <a:ln>
              <a:noFill/>
            </a:ln>
          </p:spPr>
        </p:pic>
        <p:sp>
          <p:nvSpPr>
            <p:cNvPr id="2557" name="Google Shape;2557;p123"/>
            <p:cNvSpPr txBox="1"/>
            <p:nvPr/>
          </p:nvSpPr>
          <p:spPr>
            <a:xfrm>
              <a:off x="3640975" y="4911375"/>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5"/>
                                        </p:tgtEl>
                                        <p:attrNameLst>
                                          <p:attrName>style.visibility</p:attrName>
                                        </p:attrNameLst>
                                      </p:cBhvr>
                                      <p:to>
                                        <p:strVal val="visible"/>
                                      </p:to>
                                    </p:set>
                                    <p:animEffect transition="in" filter="fade">
                                      <p:cBhvr>
                                        <p:cTn id="7" dur="1"/>
                                        <p:tgtEl>
                                          <p:spTgt spid="2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sp>
        <p:nvSpPr>
          <p:cNvPr id="3041" name="Google Shape;3041;p150"/>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Algorithm</a:t>
            </a:r>
            <a:endParaRPr/>
          </a:p>
        </p:txBody>
      </p:sp>
      <p:sp>
        <p:nvSpPr>
          <p:cNvPr id="3042" name="Google Shape;3042;p150"/>
          <p:cNvSpPr txBox="1">
            <a:spLocks noGrp="1"/>
          </p:cNvSpPr>
          <p:nvPr>
            <p:ph type="body" idx="1"/>
          </p:nvPr>
        </p:nvSpPr>
        <p:spPr>
          <a:xfrm>
            <a:off x="92196" y="808150"/>
            <a:ext cx="5793600" cy="4217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Min version</a:t>
            </a:r>
            <a:endParaRPr sz="2100"/>
          </a:p>
          <a:p>
            <a:pPr marL="914400" lvl="1" indent="-361950" algn="l" rtl="0">
              <a:spcBef>
                <a:spcPts val="0"/>
              </a:spcBef>
              <a:spcAft>
                <a:spcPts val="0"/>
              </a:spcAft>
              <a:buSzPts val="2100"/>
              <a:buChar char="○"/>
            </a:pPr>
            <a:r>
              <a:rPr lang="en" sz="2100"/>
              <a:t>Consider Min’s value at some node n</a:t>
            </a:r>
            <a:endParaRPr sz="2100"/>
          </a:p>
          <a:p>
            <a:pPr marL="914400" lvl="1" indent="-361950" algn="l" rtl="0">
              <a:spcBef>
                <a:spcPts val="0"/>
              </a:spcBef>
              <a:spcAft>
                <a:spcPts val="0"/>
              </a:spcAft>
              <a:buSzPts val="2100"/>
              <a:buChar char="○"/>
            </a:pPr>
            <a:r>
              <a:rPr lang="en" sz="2100"/>
              <a:t>n will decrease (or stay constant) while the descendants of n are examined</a:t>
            </a:r>
            <a:endParaRPr sz="2100"/>
          </a:p>
          <a:p>
            <a:pPr marL="914400" lvl="1" indent="-361950" algn="l" rtl="0">
              <a:spcBef>
                <a:spcPts val="0"/>
              </a:spcBef>
              <a:spcAft>
                <a:spcPts val="0"/>
              </a:spcAft>
              <a:buSzPts val="2100"/>
              <a:buChar char="○"/>
            </a:pPr>
            <a:r>
              <a:rPr lang="en" sz="2100"/>
              <a:t>Let m be the best value that Max can get at any choice point along the current path from the root</a:t>
            </a:r>
            <a:endParaRPr sz="2100"/>
          </a:p>
          <a:p>
            <a:pPr marL="914400" lvl="1" indent="-361950" algn="l" rtl="0">
              <a:spcBef>
                <a:spcPts val="0"/>
              </a:spcBef>
              <a:spcAft>
                <a:spcPts val="0"/>
              </a:spcAft>
              <a:buSzPts val="2100"/>
              <a:buChar char="○"/>
            </a:pPr>
            <a:r>
              <a:rPr lang="en" sz="2100"/>
              <a:t>If n becomes worse (&lt;) than m</a:t>
            </a:r>
            <a:endParaRPr sz="2100"/>
          </a:p>
          <a:p>
            <a:pPr marL="1371600" lvl="2" indent="-361950" algn="l" rtl="0">
              <a:spcBef>
                <a:spcPts val="0"/>
              </a:spcBef>
              <a:spcAft>
                <a:spcPts val="0"/>
              </a:spcAft>
              <a:buSzPts val="2100"/>
              <a:buChar char="■"/>
            </a:pPr>
            <a:r>
              <a:rPr lang="en" sz="2100"/>
              <a:t>Max will avoid it</a:t>
            </a:r>
            <a:endParaRPr sz="2100"/>
          </a:p>
          <a:p>
            <a:pPr marL="1371600" lvl="2" indent="-361950" algn="l" rtl="0">
              <a:spcBef>
                <a:spcPts val="0"/>
              </a:spcBef>
              <a:spcAft>
                <a:spcPts val="0"/>
              </a:spcAft>
              <a:buSzPts val="2100"/>
              <a:buChar char="■"/>
            </a:pPr>
            <a:r>
              <a:rPr lang="en" sz="2100"/>
              <a:t>Stop considering n’s other children</a:t>
            </a:r>
            <a:endParaRPr sz="2100"/>
          </a:p>
          <a:p>
            <a:pPr marL="457200" lvl="0" indent="-361950" algn="l" rtl="0">
              <a:spcBef>
                <a:spcPts val="0"/>
              </a:spcBef>
              <a:spcAft>
                <a:spcPts val="0"/>
              </a:spcAft>
              <a:buSzPts val="2100"/>
              <a:buChar char="●"/>
            </a:pPr>
            <a:r>
              <a:rPr lang="en" sz="2100"/>
              <a:t>Max version is symmetric</a:t>
            </a:r>
            <a:endParaRPr sz="2100"/>
          </a:p>
        </p:txBody>
      </p:sp>
      <p:sp>
        <p:nvSpPr>
          <p:cNvPr id="3043" name="Google Shape;3043;p150"/>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30</a:t>
            </a:fld>
            <a:endParaRPr/>
          </a:p>
        </p:txBody>
      </p:sp>
      <p:sp>
        <p:nvSpPr>
          <p:cNvPr id="3044" name="Google Shape;3044;p150"/>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045" name="Google Shape;3045;p150"/>
          <p:cNvSpPr/>
          <p:nvPr/>
        </p:nvSpPr>
        <p:spPr>
          <a:xfrm>
            <a:off x="7010175" y="55137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50"/>
          <p:cNvSpPr/>
          <p:nvPr/>
        </p:nvSpPr>
        <p:spPr>
          <a:xfrm rot="10800000">
            <a:off x="6168658" y="156197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7" name="Google Shape;3047;p150"/>
          <p:cNvCxnSpPr>
            <a:stCxn id="3046" idx="3"/>
            <a:endCxn id="3045" idx="3"/>
          </p:cNvCxnSpPr>
          <p:nvPr/>
        </p:nvCxnSpPr>
        <p:spPr>
          <a:xfrm rot="10800000" flipH="1">
            <a:off x="6371608" y="902272"/>
            <a:ext cx="841500" cy="659700"/>
          </a:xfrm>
          <a:prstGeom prst="straightConnector1">
            <a:avLst/>
          </a:prstGeom>
          <a:noFill/>
          <a:ln w="9525" cap="flat" cmpd="sng">
            <a:solidFill>
              <a:schemeClr val="dk2"/>
            </a:solidFill>
            <a:prstDash val="solid"/>
            <a:round/>
            <a:headEnd type="none" w="med" len="med"/>
            <a:tailEnd type="none" w="med" len="med"/>
          </a:ln>
        </p:spPr>
      </p:cxnSp>
      <p:sp>
        <p:nvSpPr>
          <p:cNvPr id="3048" name="Google Shape;3048;p150"/>
          <p:cNvSpPr/>
          <p:nvPr/>
        </p:nvSpPr>
        <p:spPr>
          <a:xfrm rot="10800000">
            <a:off x="7698908" y="156197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9" name="Google Shape;3049;p150"/>
          <p:cNvCxnSpPr>
            <a:stCxn id="3048" idx="3"/>
            <a:endCxn id="3045" idx="3"/>
          </p:cNvCxnSpPr>
          <p:nvPr/>
        </p:nvCxnSpPr>
        <p:spPr>
          <a:xfrm rot="10800000">
            <a:off x="7213058" y="902272"/>
            <a:ext cx="688800" cy="659700"/>
          </a:xfrm>
          <a:prstGeom prst="straightConnector1">
            <a:avLst/>
          </a:prstGeom>
          <a:noFill/>
          <a:ln w="9525" cap="flat" cmpd="sng">
            <a:solidFill>
              <a:schemeClr val="dk2"/>
            </a:solidFill>
            <a:prstDash val="solid"/>
            <a:round/>
            <a:headEnd type="none" w="med" len="med"/>
            <a:tailEnd type="none" w="med" len="med"/>
          </a:ln>
        </p:spPr>
      </p:cxnSp>
      <p:cxnSp>
        <p:nvCxnSpPr>
          <p:cNvPr id="3050" name="Google Shape;3050;p150"/>
          <p:cNvCxnSpPr>
            <a:endCxn id="3046" idx="0"/>
          </p:cNvCxnSpPr>
          <p:nvPr/>
        </p:nvCxnSpPr>
        <p:spPr>
          <a:xfrm rot="10800000" flipH="1">
            <a:off x="5960008" y="1912972"/>
            <a:ext cx="411600" cy="354000"/>
          </a:xfrm>
          <a:prstGeom prst="straightConnector1">
            <a:avLst/>
          </a:prstGeom>
          <a:noFill/>
          <a:ln w="9525" cap="flat" cmpd="sng">
            <a:solidFill>
              <a:schemeClr val="dk2"/>
            </a:solidFill>
            <a:prstDash val="solid"/>
            <a:round/>
            <a:headEnd type="none" w="med" len="med"/>
            <a:tailEnd type="none" w="med" len="med"/>
          </a:ln>
        </p:spPr>
      </p:cxnSp>
      <p:cxnSp>
        <p:nvCxnSpPr>
          <p:cNvPr id="3051" name="Google Shape;3051;p150"/>
          <p:cNvCxnSpPr>
            <a:stCxn id="3046" idx="0"/>
          </p:cNvCxnSpPr>
          <p:nvPr/>
        </p:nvCxnSpPr>
        <p:spPr>
          <a:xfrm>
            <a:off x="6371608" y="1912972"/>
            <a:ext cx="387300" cy="385800"/>
          </a:xfrm>
          <a:prstGeom prst="straightConnector1">
            <a:avLst/>
          </a:prstGeom>
          <a:noFill/>
          <a:ln w="9525" cap="flat" cmpd="sng">
            <a:solidFill>
              <a:schemeClr val="dk2"/>
            </a:solidFill>
            <a:prstDash val="solid"/>
            <a:round/>
            <a:headEnd type="none" w="med" len="med"/>
            <a:tailEnd type="none" w="med" len="med"/>
          </a:ln>
        </p:spPr>
      </p:cxnSp>
      <p:sp>
        <p:nvSpPr>
          <p:cNvPr id="3052" name="Google Shape;3052;p150"/>
          <p:cNvSpPr txBox="1"/>
          <p:nvPr/>
        </p:nvSpPr>
        <p:spPr>
          <a:xfrm>
            <a:off x="6177950" y="1536325"/>
            <a:ext cx="387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53" name="Google Shape;3053;p150"/>
          <p:cNvSpPr txBox="1"/>
          <p:nvPr/>
        </p:nvSpPr>
        <p:spPr>
          <a:xfrm>
            <a:off x="7708200" y="1536325"/>
            <a:ext cx="387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54" name="Google Shape;3054;p150"/>
          <p:cNvSpPr txBox="1"/>
          <p:nvPr/>
        </p:nvSpPr>
        <p:spPr>
          <a:xfrm>
            <a:off x="6574550" y="1536325"/>
            <a:ext cx="3423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m</a:t>
            </a:r>
            <a:endParaRPr>
              <a:latin typeface="Times New Roman"/>
              <a:ea typeface="Times New Roman"/>
              <a:cs typeface="Times New Roman"/>
              <a:sym typeface="Times New Roman"/>
            </a:endParaRPr>
          </a:p>
        </p:txBody>
      </p:sp>
      <p:cxnSp>
        <p:nvCxnSpPr>
          <p:cNvPr id="3055" name="Google Shape;3055;p150"/>
          <p:cNvCxnSpPr/>
          <p:nvPr/>
        </p:nvCxnSpPr>
        <p:spPr>
          <a:xfrm>
            <a:off x="6371608" y="1912972"/>
            <a:ext cx="5100" cy="422700"/>
          </a:xfrm>
          <a:prstGeom prst="straightConnector1">
            <a:avLst/>
          </a:prstGeom>
          <a:noFill/>
          <a:ln w="9525" cap="flat" cmpd="sng">
            <a:solidFill>
              <a:schemeClr val="dk2"/>
            </a:solidFill>
            <a:prstDash val="solid"/>
            <a:round/>
            <a:headEnd type="none" w="med" len="med"/>
            <a:tailEnd type="none" w="med" len="med"/>
          </a:ln>
        </p:spPr>
      </p:cxnSp>
      <p:sp>
        <p:nvSpPr>
          <p:cNvPr id="3056" name="Google Shape;3056;p150"/>
          <p:cNvSpPr/>
          <p:nvPr/>
        </p:nvSpPr>
        <p:spPr>
          <a:xfrm>
            <a:off x="7163950" y="3626722"/>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50"/>
          <p:cNvSpPr/>
          <p:nvPr/>
        </p:nvSpPr>
        <p:spPr>
          <a:xfrm rot="10800000">
            <a:off x="7910108" y="4369797"/>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8" name="Google Shape;3058;p150"/>
          <p:cNvCxnSpPr/>
          <p:nvPr/>
        </p:nvCxnSpPr>
        <p:spPr>
          <a:xfrm rot="10800000" flipH="1">
            <a:off x="7698908" y="4720797"/>
            <a:ext cx="411600" cy="354000"/>
          </a:xfrm>
          <a:prstGeom prst="straightConnector1">
            <a:avLst/>
          </a:prstGeom>
          <a:noFill/>
          <a:ln w="9525" cap="flat" cmpd="sng">
            <a:solidFill>
              <a:schemeClr val="dk2"/>
            </a:solidFill>
            <a:prstDash val="solid"/>
            <a:round/>
            <a:headEnd type="none" w="med" len="med"/>
            <a:tailEnd type="none" w="med" len="med"/>
          </a:ln>
        </p:spPr>
      </p:cxnSp>
      <p:cxnSp>
        <p:nvCxnSpPr>
          <p:cNvPr id="3059" name="Google Shape;3059;p150"/>
          <p:cNvCxnSpPr/>
          <p:nvPr/>
        </p:nvCxnSpPr>
        <p:spPr>
          <a:xfrm>
            <a:off x="8110508" y="4720797"/>
            <a:ext cx="387300" cy="385800"/>
          </a:xfrm>
          <a:prstGeom prst="straightConnector1">
            <a:avLst/>
          </a:prstGeom>
          <a:noFill/>
          <a:ln w="9525" cap="flat" cmpd="sng">
            <a:solidFill>
              <a:schemeClr val="dk2"/>
            </a:solidFill>
            <a:prstDash val="solid"/>
            <a:round/>
            <a:headEnd type="none" w="med" len="med"/>
            <a:tailEnd type="none" w="med" len="med"/>
          </a:ln>
        </p:spPr>
      </p:cxnSp>
      <p:cxnSp>
        <p:nvCxnSpPr>
          <p:cNvPr id="3060" name="Google Shape;3060;p150"/>
          <p:cNvCxnSpPr/>
          <p:nvPr/>
        </p:nvCxnSpPr>
        <p:spPr>
          <a:xfrm>
            <a:off x="8110508" y="4720797"/>
            <a:ext cx="5100" cy="422700"/>
          </a:xfrm>
          <a:prstGeom prst="straightConnector1">
            <a:avLst/>
          </a:prstGeom>
          <a:noFill/>
          <a:ln w="9525" cap="flat" cmpd="sng">
            <a:solidFill>
              <a:schemeClr val="dk2"/>
            </a:solidFill>
            <a:prstDash val="solid"/>
            <a:round/>
            <a:headEnd type="none" w="med" len="med"/>
            <a:tailEnd type="none" w="med" len="med"/>
          </a:ln>
        </p:spPr>
      </p:cxnSp>
      <p:cxnSp>
        <p:nvCxnSpPr>
          <p:cNvPr id="3061" name="Google Shape;3061;p150"/>
          <p:cNvCxnSpPr>
            <a:stCxn id="3057" idx="3"/>
          </p:cNvCxnSpPr>
          <p:nvPr/>
        </p:nvCxnSpPr>
        <p:spPr>
          <a:xfrm rot="10800000">
            <a:off x="7351358" y="3977697"/>
            <a:ext cx="761700" cy="392100"/>
          </a:xfrm>
          <a:prstGeom prst="straightConnector1">
            <a:avLst/>
          </a:prstGeom>
          <a:noFill/>
          <a:ln w="9525" cap="flat" cmpd="sng">
            <a:solidFill>
              <a:schemeClr val="dk2"/>
            </a:solidFill>
            <a:prstDash val="solid"/>
            <a:round/>
            <a:headEnd type="none" w="med" len="med"/>
            <a:tailEnd type="none" w="med" len="med"/>
          </a:ln>
        </p:spPr>
      </p:cxnSp>
      <p:sp>
        <p:nvSpPr>
          <p:cNvPr id="3062" name="Google Shape;3062;p150"/>
          <p:cNvSpPr/>
          <p:nvPr/>
        </p:nvSpPr>
        <p:spPr>
          <a:xfrm>
            <a:off x="7353425" y="1910900"/>
            <a:ext cx="702900" cy="1726875"/>
          </a:xfrm>
          <a:custGeom>
            <a:avLst/>
            <a:gdLst/>
            <a:ahLst/>
            <a:cxnLst/>
            <a:rect l="l" t="t" r="r" b="b"/>
            <a:pathLst>
              <a:path w="28116" h="69075" extrusionOk="0">
                <a:moveTo>
                  <a:pt x="22081" y="0"/>
                </a:moveTo>
                <a:cubicBezTo>
                  <a:pt x="19384" y="980"/>
                  <a:pt x="13431" y="1276"/>
                  <a:pt x="14438" y="3963"/>
                </a:cubicBezTo>
                <a:cubicBezTo>
                  <a:pt x="16367" y="9110"/>
                  <a:pt x="25986" y="8201"/>
                  <a:pt x="28026" y="13305"/>
                </a:cubicBezTo>
                <a:cubicBezTo>
                  <a:pt x="28692" y="14972"/>
                  <a:pt x="24440" y="13489"/>
                  <a:pt x="22647" y="13589"/>
                </a:cubicBezTo>
                <a:cubicBezTo>
                  <a:pt x="18531" y="13818"/>
                  <a:pt x="13288" y="13732"/>
                  <a:pt x="10757" y="16986"/>
                </a:cubicBezTo>
                <a:cubicBezTo>
                  <a:pt x="9591" y="18485"/>
                  <a:pt x="14010" y="20318"/>
                  <a:pt x="13305" y="22081"/>
                </a:cubicBezTo>
                <a:cubicBezTo>
                  <a:pt x="12586" y="23879"/>
                  <a:pt x="9898" y="24473"/>
                  <a:pt x="9342" y="26328"/>
                </a:cubicBezTo>
                <a:cubicBezTo>
                  <a:pt x="8530" y="29036"/>
                  <a:pt x="11874" y="31387"/>
                  <a:pt x="13022" y="33971"/>
                </a:cubicBezTo>
                <a:cubicBezTo>
                  <a:pt x="13862" y="35862"/>
                  <a:pt x="9182" y="36472"/>
                  <a:pt x="8776" y="38501"/>
                </a:cubicBezTo>
                <a:cubicBezTo>
                  <a:pt x="8360" y="40580"/>
                  <a:pt x="11082" y="42062"/>
                  <a:pt x="12173" y="43880"/>
                </a:cubicBezTo>
                <a:cubicBezTo>
                  <a:pt x="12722" y="44796"/>
                  <a:pt x="10201" y="45118"/>
                  <a:pt x="9908" y="46145"/>
                </a:cubicBezTo>
                <a:cubicBezTo>
                  <a:pt x="9294" y="48296"/>
                  <a:pt x="14322" y="50269"/>
                  <a:pt x="13022" y="52090"/>
                </a:cubicBezTo>
                <a:cubicBezTo>
                  <a:pt x="12207" y="53232"/>
                  <a:pt x="10351" y="53590"/>
                  <a:pt x="9908" y="54921"/>
                </a:cubicBezTo>
                <a:cubicBezTo>
                  <a:pt x="9641" y="55721"/>
                  <a:pt x="11715" y="56679"/>
                  <a:pt x="11040" y="57185"/>
                </a:cubicBezTo>
                <a:cubicBezTo>
                  <a:pt x="6713" y="60430"/>
                  <a:pt x="0" y="63667"/>
                  <a:pt x="0" y="69075"/>
                </a:cubicBezTo>
              </a:path>
            </a:pathLst>
          </a:custGeom>
          <a:noFill/>
          <a:ln w="9525" cap="flat" cmpd="sng">
            <a:solidFill>
              <a:schemeClr val="dk2"/>
            </a:solidFill>
            <a:prstDash val="solid"/>
            <a:round/>
            <a:headEnd type="none" w="med" len="med"/>
            <a:tailEnd type="none" w="med" len="med"/>
          </a:ln>
        </p:spPr>
      </p:sp>
      <p:sp>
        <p:nvSpPr>
          <p:cNvPr id="3063" name="Google Shape;3063;p150"/>
          <p:cNvSpPr txBox="1"/>
          <p:nvPr/>
        </p:nvSpPr>
        <p:spPr>
          <a:xfrm>
            <a:off x="8316000" y="4307550"/>
            <a:ext cx="3423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n</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9F78F-1205-4AAE-9538-D2C80A9FB845}"/>
              </a:ext>
            </a:extLst>
          </p:cNvPr>
          <p:cNvSpPr>
            <a:spLocks noGrp="1"/>
          </p:cNvSpPr>
          <p:nvPr>
            <p:ph type="title"/>
          </p:nvPr>
        </p:nvSpPr>
        <p:spPr>
          <a:xfrm>
            <a:off x="92188" y="117950"/>
            <a:ext cx="8959500" cy="518400"/>
          </a:xfrm>
        </p:spPr>
        <p:txBody>
          <a:bodyPr/>
          <a:lstStyle/>
          <a:p>
            <a:r>
              <a:rPr lang="en-HK" dirty="0"/>
              <a:t>Alpha-Beta Pruning - </a:t>
            </a:r>
            <a:r>
              <a:rPr lang="en-HK" dirty="0" err="1"/>
              <a:t>MaxPlayer</a:t>
            </a:r>
            <a:endParaRPr lang="en-HK" dirty="0"/>
          </a:p>
        </p:txBody>
      </p:sp>
      <p:sp>
        <p:nvSpPr>
          <p:cNvPr id="5" name="Text Placeholder 4">
            <a:extLst>
              <a:ext uri="{FF2B5EF4-FFF2-40B4-BE49-F238E27FC236}">
                <a16:creationId xmlns:a16="http://schemas.microsoft.com/office/drawing/2014/main" id="{482F36B5-2A05-4435-BF1A-DFD3EE052D0E}"/>
              </a:ext>
            </a:extLst>
          </p:cNvPr>
          <p:cNvSpPr>
            <a:spLocks noGrp="1"/>
          </p:cNvSpPr>
          <p:nvPr>
            <p:ph type="body" idx="1"/>
          </p:nvPr>
        </p:nvSpPr>
        <p:spPr>
          <a:xfrm>
            <a:off x="92188" y="701458"/>
            <a:ext cx="8959500" cy="4442042"/>
          </a:xfrm>
        </p:spPr>
        <p:txBody>
          <a:bodyPr/>
          <a:lstStyle/>
          <a:p>
            <a:pPr marL="76200" indent="0">
              <a:buNone/>
            </a:pPr>
            <a:r>
              <a:rPr lang="en-US" b="1" dirty="0"/>
              <a:t>function</a:t>
            </a:r>
            <a:r>
              <a:rPr lang="en-US" dirty="0"/>
              <a:t> </a:t>
            </a:r>
            <a:r>
              <a:rPr lang="en-US" dirty="0" err="1"/>
              <a:t>alphabeta</a:t>
            </a:r>
            <a:r>
              <a:rPr lang="en-US" dirty="0"/>
              <a:t>(node, depth, α, β, </a:t>
            </a:r>
            <a:r>
              <a:rPr lang="en-US" dirty="0" err="1"/>
              <a:t>maximizingPlayer</a:t>
            </a:r>
            <a:r>
              <a:rPr lang="en-US" dirty="0"/>
              <a:t>) </a:t>
            </a:r>
            <a:r>
              <a:rPr lang="en-US" b="1" dirty="0"/>
              <a:t>is</a:t>
            </a:r>
            <a:endParaRPr lang="en-US" dirty="0"/>
          </a:p>
          <a:p>
            <a:pPr marL="76200" indent="0">
              <a:buNone/>
            </a:pPr>
            <a:r>
              <a:rPr lang="en-US" dirty="0"/>
              <a:t>    </a:t>
            </a:r>
            <a:r>
              <a:rPr lang="en-US" b="1" dirty="0"/>
              <a:t>if</a:t>
            </a:r>
            <a:r>
              <a:rPr lang="en-US" dirty="0"/>
              <a:t> depth = 0 </a:t>
            </a:r>
            <a:r>
              <a:rPr lang="en-US" b="1" dirty="0"/>
              <a:t>or</a:t>
            </a:r>
            <a:r>
              <a:rPr lang="en-US" dirty="0"/>
              <a:t> node is a terminal node </a:t>
            </a:r>
            <a:r>
              <a:rPr lang="en-US" b="1" dirty="0"/>
              <a:t>then</a:t>
            </a:r>
            <a:endParaRPr lang="en-US" dirty="0"/>
          </a:p>
          <a:p>
            <a:pPr marL="76200" indent="0">
              <a:buNone/>
            </a:pPr>
            <a:r>
              <a:rPr lang="en-US" dirty="0"/>
              <a:t>        </a:t>
            </a:r>
            <a:r>
              <a:rPr lang="en-US" b="1" dirty="0"/>
              <a:t>return</a:t>
            </a:r>
            <a:r>
              <a:rPr lang="en-US" dirty="0"/>
              <a:t> the heuristic value of node</a:t>
            </a:r>
          </a:p>
          <a:p>
            <a:pPr marL="76200" indent="0">
              <a:buNone/>
            </a:pPr>
            <a:r>
              <a:rPr lang="en-US" dirty="0"/>
              <a:t>    </a:t>
            </a:r>
            <a:r>
              <a:rPr lang="en-US" b="1" dirty="0"/>
              <a:t>if</a:t>
            </a:r>
            <a:r>
              <a:rPr lang="en-US" dirty="0"/>
              <a:t> </a:t>
            </a:r>
            <a:r>
              <a:rPr lang="en-US" dirty="0" err="1"/>
              <a:t>maximizingPlayer</a:t>
            </a:r>
            <a:r>
              <a:rPr lang="en-US" dirty="0"/>
              <a:t> </a:t>
            </a:r>
            <a:r>
              <a:rPr lang="en-US" b="1" dirty="0"/>
              <a:t>then</a:t>
            </a:r>
            <a:endParaRPr lang="en-US" dirty="0"/>
          </a:p>
          <a:p>
            <a:pPr marL="76200" indent="0">
              <a:buNone/>
            </a:pPr>
            <a:r>
              <a:rPr lang="en-US" dirty="0"/>
              <a:t>        value := −∞</a:t>
            </a:r>
          </a:p>
          <a:p>
            <a:pPr marL="76200" indent="0">
              <a:buNone/>
            </a:pPr>
            <a:r>
              <a:rPr lang="en-US" dirty="0"/>
              <a:t>        </a:t>
            </a:r>
            <a:r>
              <a:rPr lang="en-US" b="1" dirty="0"/>
              <a:t>for each</a:t>
            </a:r>
            <a:r>
              <a:rPr lang="en-US" dirty="0"/>
              <a:t> child of node </a:t>
            </a:r>
            <a:r>
              <a:rPr lang="en-US" b="1" dirty="0"/>
              <a:t>do</a:t>
            </a:r>
            <a:endParaRPr lang="en-US" dirty="0"/>
          </a:p>
          <a:p>
            <a:pPr marL="76200" indent="0">
              <a:buNone/>
            </a:pPr>
            <a:r>
              <a:rPr lang="en-US" dirty="0"/>
              <a:t>            value := max(value, </a:t>
            </a:r>
            <a:r>
              <a:rPr lang="en-US" dirty="0" err="1"/>
              <a:t>alphabeta</a:t>
            </a:r>
            <a:r>
              <a:rPr lang="en-US" dirty="0"/>
              <a:t>(child, depth − 1, α, β, FALSE))</a:t>
            </a:r>
          </a:p>
          <a:p>
            <a:pPr marL="76200" indent="0">
              <a:buNone/>
            </a:pPr>
            <a:r>
              <a:rPr lang="en-US" dirty="0"/>
              <a:t>            α := max(α, value)</a:t>
            </a:r>
          </a:p>
          <a:p>
            <a:pPr marL="76200" indent="0">
              <a:buNone/>
            </a:pPr>
            <a:r>
              <a:rPr lang="en-US" dirty="0"/>
              <a:t>            </a:t>
            </a:r>
            <a:r>
              <a:rPr lang="en-US" b="1" dirty="0">
                <a:solidFill>
                  <a:srgbClr val="0070C0"/>
                </a:solidFill>
              </a:rPr>
              <a:t>if</a:t>
            </a:r>
            <a:r>
              <a:rPr lang="en-US" dirty="0">
                <a:solidFill>
                  <a:srgbClr val="0070C0"/>
                </a:solidFill>
              </a:rPr>
              <a:t> α ≥ β </a:t>
            </a:r>
            <a:r>
              <a:rPr lang="en-US" b="1" dirty="0">
                <a:solidFill>
                  <a:srgbClr val="0070C0"/>
                </a:solidFill>
              </a:rPr>
              <a:t>then</a:t>
            </a:r>
            <a:endParaRPr lang="en-US" dirty="0">
              <a:solidFill>
                <a:srgbClr val="0070C0"/>
              </a:solidFill>
            </a:endParaRPr>
          </a:p>
          <a:p>
            <a:pPr marL="76200" indent="0">
              <a:buNone/>
            </a:pPr>
            <a:r>
              <a:rPr lang="en-US" dirty="0">
                <a:solidFill>
                  <a:srgbClr val="0070C0"/>
                </a:solidFill>
              </a:rPr>
              <a:t>                </a:t>
            </a:r>
            <a:r>
              <a:rPr lang="en-US" b="1" dirty="0">
                <a:solidFill>
                  <a:srgbClr val="0070C0"/>
                </a:solidFill>
              </a:rPr>
              <a:t>break</a:t>
            </a:r>
            <a:r>
              <a:rPr lang="en-US" dirty="0">
                <a:solidFill>
                  <a:srgbClr val="0070C0"/>
                </a:solidFill>
              </a:rPr>
              <a:t> </a:t>
            </a:r>
            <a:r>
              <a:rPr lang="en-US" i="1" dirty="0">
                <a:solidFill>
                  <a:srgbClr val="0070C0"/>
                </a:solidFill>
              </a:rPr>
              <a:t>(* β cut-off *)</a:t>
            </a:r>
            <a:endParaRPr lang="en-US" dirty="0">
              <a:solidFill>
                <a:srgbClr val="0070C0"/>
              </a:solidFill>
            </a:endParaRPr>
          </a:p>
          <a:p>
            <a:pPr marL="76200" indent="0">
              <a:buNone/>
            </a:pPr>
            <a:r>
              <a:rPr lang="en-US" dirty="0"/>
              <a:t>        </a:t>
            </a:r>
            <a:r>
              <a:rPr lang="en-US" b="1" dirty="0"/>
              <a:t>return</a:t>
            </a:r>
            <a:r>
              <a:rPr lang="en-US" dirty="0"/>
              <a:t> value</a:t>
            </a:r>
          </a:p>
          <a:p>
            <a:pPr marL="76200" indent="0">
              <a:buNone/>
            </a:pPr>
            <a:r>
              <a:rPr lang="en-US" dirty="0"/>
              <a:t>    </a:t>
            </a:r>
            <a:r>
              <a:rPr lang="en-US" b="1" dirty="0"/>
              <a:t>else </a:t>
            </a:r>
            <a:r>
              <a:rPr lang="en-US" dirty="0"/>
              <a:t>(* </a:t>
            </a:r>
            <a:r>
              <a:rPr lang="en-US" dirty="0" err="1"/>
              <a:t>MinPlayer</a:t>
            </a:r>
            <a:r>
              <a:rPr lang="en-US" dirty="0"/>
              <a:t> *)</a:t>
            </a:r>
          </a:p>
        </p:txBody>
      </p:sp>
      <p:sp>
        <p:nvSpPr>
          <p:cNvPr id="6" name="Google Shape;3081;p152">
            <a:extLst>
              <a:ext uri="{FF2B5EF4-FFF2-40B4-BE49-F238E27FC236}">
                <a16:creationId xmlns:a16="http://schemas.microsoft.com/office/drawing/2014/main" id="{C1F66BA7-3190-4AAF-836B-6E367F4F3EDD}"/>
              </a:ext>
            </a:extLst>
          </p:cNvPr>
          <p:cNvSpPr txBox="1"/>
          <p:nvPr/>
        </p:nvSpPr>
        <p:spPr>
          <a:xfrm>
            <a:off x="4846939" y="3966542"/>
            <a:ext cx="3905400" cy="743244"/>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0000"/>
                </a:solidFill>
                <a:latin typeface="Times New Roman"/>
                <a:ea typeface="Times New Roman"/>
                <a:cs typeface="Times New Roman"/>
                <a:sym typeface="Times New Roman"/>
              </a:rPr>
              <a:t>At MaxPlayer, you upate</a:t>
            </a:r>
          </a:p>
          <a:p>
            <a:pPr marL="0" lvl="0" indent="0" algn="ctr" rtl="0">
              <a:spcBef>
                <a:spcPts val="0"/>
              </a:spcBef>
              <a:spcAft>
                <a:spcPts val="0"/>
              </a:spcAft>
              <a:buNone/>
            </a:pPr>
            <a:r>
              <a:rPr lang="en" dirty="0">
                <a:solidFill>
                  <a:srgbClr val="FF0000"/>
                </a:solidFill>
                <a:latin typeface="Times New Roman"/>
                <a:ea typeface="Times New Roman"/>
                <a:cs typeface="Times New Roman"/>
                <a:sym typeface="Times New Roman"/>
              </a:rPr>
              <a:t>𝛼 = best explored option along path to root for max</a:t>
            </a:r>
            <a:endParaRPr dirty="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r>
              <a:rPr lang="en" dirty="0">
                <a:latin typeface="Times New Roman"/>
                <a:ea typeface="Times New Roman"/>
                <a:cs typeface="Times New Roman"/>
                <a:sym typeface="Times New Roman"/>
              </a:rPr>
              <a:t>𝛽 = </a:t>
            </a:r>
            <a:r>
              <a:rPr lang="en" dirty="0">
                <a:solidFill>
                  <a:schemeClr val="dk1"/>
                </a:solidFill>
                <a:latin typeface="Times New Roman"/>
                <a:ea typeface="Times New Roman"/>
                <a:cs typeface="Times New Roman"/>
                <a:sym typeface="Times New Roman"/>
              </a:rPr>
              <a:t>best explored option along path to root for min</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43735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9F78F-1205-4AAE-9538-D2C80A9FB845}"/>
              </a:ext>
            </a:extLst>
          </p:cNvPr>
          <p:cNvSpPr>
            <a:spLocks noGrp="1"/>
          </p:cNvSpPr>
          <p:nvPr>
            <p:ph type="title"/>
          </p:nvPr>
        </p:nvSpPr>
        <p:spPr>
          <a:xfrm>
            <a:off x="92188" y="114299"/>
            <a:ext cx="8959500" cy="518400"/>
          </a:xfrm>
        </p:spPr>
        <p:txBody>
          <a:bodyPr/>
          <a:lstStyle/>
          <a:p>
            <a:r>
              <a:rPr lang="en-HK" dirty="0"/>
              <a:t>Alpha-Beta Pruning - </a:t>
            </a:r>
            <a:r>
              <a:rPr lang="en-HK" dirty="0" err="1"/>
              <a:t>MinPlayer</a:t>
            </a:r>
            <a:endParaRPr lang="en-HK" dirty="0"/>
          </a:p>
        </p:txBody>
      </p:sp>
      <p:sp>
        <p:nvSpPr>
          <p:cNvPr id="5" name="Text Placeholder 4">
            <a:extLst>
              <a:ext uri="{FF2B5EF4-FFF2-40B4-BE49-F238E27FC236}">
                <a16:creationId xmlns:a16="http://schemas.microsoft.com/office/drawing/2014/main" id="{482F36B5-2A05-4435-BF1A-DFD3EE052D0E}"/>
              </a:ext>
            </a:extLst>
          </p:cNvPr>
          <p:cNvSpPr>
            <a:spLocks noGrp="1"/>
          </p:cNvSpPr>
          <p:nvPr>
            <p:ph type="body" idx="1"/>
          </p:nvPr>
        </p:nvSpPr>
        <p:spPr>
          <a:xfrm>
            <a:off x="92188" y="632698"/>
            <a:ext cx="8959500" cy="4510801"/>
          </a:xfrm>
        </p:spPr>
        <p:txBody>
          <a:bodyPr/>
          <a:lstStyle/>
          <a:p>
            <a:pPr marL="76200" indent="0">
              <a:buNone/>
            </a:pPr>
            <a:r>
              <a:rPr lang="en-US" b="1" dirty="0"/>
              <a:t>function</a:t>
            </a:r>
            <a:r>
              <a:rPr lang="en-US" dirty="0"/>
              <a:t> </a:t>
            </a:r>
            <a:r>
              <a:rPr lang="en-US" dirty="0" err="1"/>
              <a:t>alphabeta</a:t>
            </a:r>
            <a:r>
              <a:rPr lang="en-US" dirty="0"/>
              <a:t>(node, depth, α, β, </a:t>
            </a:r>
            <a:r>
              <a:rPr lang="en-US" dirty="0" err="1"/>
              <a:t>maximizingPlayer</a:t>
            </a:r>
            <a:r>
              <a:rPr lang="en-US" dirty="0"/>
              <a:t>) </a:t>
            </a:r>
            <a:r>
              <a:rPr lang="en-US" b="1" dirty="0"/>
              <a:t>is</a:t>
            </a:r>
            <a:endParaRPr lang="en-US" dirty="0"/>
          </a:p>
          <a:p>
            <a:pPr marL="76200" indent="0">
              <a:buNone/>
            </a:pPr>
            <a:r>
              <a:rPr lang="en-US" dirty="0"/>
              <a:t>    (* if </a:t>
            </a:r>
            <a:r>
              <a:rPr lang="en-US" dirty="0" err="1"/>
              <a:t>MaxPlayer</a:t>
            </a:r>
            <a:r>
              <a:rPr lang="en-US" dirty="0"/>
              <a:t> *)</a:t>
            </a:r>
          </a:p>
          <a:p>
            <a:pPr marL="76200" indent="0">
              <a:buNone/>
            </a:pPr>
            <a:r>
              <a:rPr lang="en-US" b="1" dirty="0"/>
              <a:t>    else</a:t>
            </a:r>
            <a:endParaRPr lang="en-US" dirty="0"/>
          </a:p>
          <a:p>
            <a:pPr marL="76200" indent="0">
              <a:buNone/>
            </a:pPr>
            <a:r>
              <a:rPr lang="en-US" dirty="0"/>
              <a:t>        value := +∞</a:t>
            </a:r>
          </a:p>
          <a:p>
            <a:pPr marL="76200" indent="0">
              <a:buNone/>
            </a:pPr>
            <a:r>
              <a:rPr lang="en-US" dirty="0"/>
              <a:t>        </a:t>
            </a:r>
            <a:r>
              <a:rPr lang="en-US" b="1" dirty="0"/>
              <a:t>for each</a:t>
            </a:r>
            <a:r>
              <a:rPr lang="en-US" dirty="0"/>
              <a:t> child of node </a:t>
            </a:r>
            <a:r>
              <a:rPr lang="en-US" b="1" dirty="0"/>
              <a:t>do</a:t>
            </a:r>
            <a:endParaRPr lang="en-US" dirty="0"/>
          </a:p>
          <a:p>
            <a:pPr marL="76200" indent="0">
              <a:buNone/>
            </a:pPr>
            <a:r>
              <a:rPr lang="en-US" dirty="0"/>
              <a:t>            value := min(value, </a:t>
            </a:r>
            <a:r>
              <a:rPr lang="en-US" dirty="0" err="1"/>
              <a:t>alphabeta</a:t>
            </a:r>
            <a:r>
              <a:rPr lang="en-US" dirty="0"/>
              <a:t>(child, depth − 1, α, β, TRUE))</a:t>
            </a:r>
          </a:p>
          <a:p>
            <a:pPr marL="76200" indent="0">
              <a:buNone/>
            </a:pPr>
            <a:r>
              <a:rPr lang="en-US" dirty="0"/>
              <a:t>            β := min(β, value)</a:t>
            </a:r>
          </a:p>
          <a:p>
            <a:pPr marL="76200" indent="0">
              <a:buNone/>
            </a:pPr>
            <a:r>
              <a:rPr lang="en-US" dirty="0">
                <a:solidFill>
                  <a:srgbClr val="0070C0"/>
                </a:solidFill>
              </a:rPr>
              <a:t>            </a:t>
            </a:r>
            <a:r>
              <a:rPr lang="en-US" b="1" dirty="0">
                <a:solidFill>
                  <a:srgbClr val="0070C0"/>
                </a:solidFill>
              </a:rPr>
              <a:t>if</a:t>
            </a:r>
            <a:r>
              <a:rPr lang="en-US" dirty="0">
                <a:solidFill>
                  <a:srgbClr val="0070C0"/>
                </a:solidFill>
              </a:rPr>
              <a:t> α ≥ β </a:t>
            </a:r>
            <a:r>
              <a:rPr lang="en-US" b="1" dirty="0">
                <a:solidFill>
                  <a:srgbClr val="0070C0"/>
                </a:solidFill>
              </a:rPr>
              <a:t>then</a:t>
            </a:r>
            <a:endParaRPr lang="en-US" dirty="0">
              <a:solidFill>
                <a:srgbClr val="0070C0"/>
              </a:solidFill>
            </a:endParaRPr>
          </a:p>
          <a:p>
            <a:pPr marL="76200" indent="0">
              <a:buNone/>
            </a:pPr>
            <a:r>
              <a:rPr lang="en-US" dirty="0">
                <a:solidFill>
                  <a:srgbClr val="0070C0"/>
                </a:solidFill>
              </a:rPr>
              <a:t>                </a:t>
            </a:r>
            <a:r>
              <a:rPr lang="en-US" b="1" dirty="0">
                <a:solidFill>
                  <a:srgbClr val="0070C0"/>
                </a:solidFill>
              </a:rPr>
              <a:t>break</a:t>
            </a:r>
            <a:r>
              <a:rPr lang="en-US" dirty="0">
                <a:solidFill>
                  <a:srgbClr val="0070C0"/>
                </a:solidFill>
              </a:rPr>
              <a:t> </a:t>
            </a:r>
            <a:r>
              <a:rPr lang="en-US" i="1" dirty="0">
                <a:solidFill>
                  <a:srgbClr val="0070C0"/>
                </a:solidFill>
              </a:rPr>
              <a:t>(* α cut-off *)</a:t>
            </a:r>
            <a:endParaRPr lang="en-US" dirty="0">
              <a:solidFill>
                <a:srgbClr val="0070C0"/>
              </a:solidFill>
            </a:endParaRPr>
          </a:p>
          <a:p>
            <a:pPr marL="76200" indent="0">
              <a:buNone/>
            </a:pPr>
            <a:r>
              <a:rPr lang="en-US" dirty="0"/>
              <a:t>        </a:t>
            </a:r>
            <a:r>
              <a:rPr lang="en-US" b="1" dirty="0"/>
              <a:t>return</a:t>
            </a:r>
            <a:r>
              <a:rPr lang="en-US" dirty="0"/>
              <a:t> value</a:t>
            </a:r>
          </a:p>
          <a:p>
            <a:pPr marL="76200" indent="0">
              <a:buNone/>
            </a:pPr>
            <a:endParaRPr lang="en-US" dirty="0"/>
          </a:p>
          <a:p>
            <a:pPr marL="76200" indent="0">
              <a:buNone/>
            </a:pPr>
            <a:r>
              <a:rPr lang="en-US" dirty="0" err="1"/>
              <a:t>alphabeta</a:t>
            </a:r>
            <a:r>
              <a:rPr lang="en-US" dirty="0"/>
              <a:t>(origin, depth, −</a:t>
            </a:r>
            <a:r>
              <a:rPr lang="en-US" u="sng" dirty="0">
                <a:hlinkClick r:id="rId3" tooltip="Infinity"/>
              </a:rPr>
              <a:t>∞</a:t>
            </a:r>
            <a:r>
              <a:rPr lang="en-US" dirty="0"/>
              <a:t>, +</a:t>
            </a:r>
            <a:r>
              <a:rPr lang="en-US" u="sng" dirty="0">
                <a:hlinkClick r:id="rId3" tooltip="Infinity"/>
              </a:rPr>
              <a:t>∞</a:t>
            </a:r>
            <a:r>
              <a:rPr lang="en-US" dirty="0"/>
              <a:t>, TRUE)</a:t>
            </a:r>
            <a:r>
              <a:rPr lang="en-US" i="1" dirty="0"/>
              <a:t> (* Initial call *)</a:t>
            </a:r>
            <a:endParaRPr lang="en-HK" dirty="0"/>
          </a:p>
        </p:txBody>
      </p:sp>
      <p:sp>
        <p:nvSpPr>
          <p:cNvPr id="6" name="Google Shape;3081;p152">
            <a:extLst>
              <a:ext uri="{FF2B5EF4-FFF2-40B4-BE49-F238E27FC236}">
                <a16:creationId xmlns:a16="http://schemas.microsoft.com/office/drawing/2014/main" id="{5987AAC2-43C9-4DD5-AA0F-D515C5365B63}"/>
              </a:ext>
            </a:extLst>
          </p:cNvPr>
          <p:cNvSpPr txBox="1"/>
          <p:nvPr/>
        </p:nvSpPr>
        <p:spPr>
          <a:xfrm>
            <a:off x="4897043" y="3402870"/>
            <a:ext cx="3905400" cy="743244"/>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0000"/>
                </a:solidFill>
                <a:latin typeface="Times New Roman"/>
                <a:ea typeface="Times New Roman"/>
                <a:cs typeface="Times New Roman"/>
                <a:sym typeface="Times New Roman"/>
              </a:rPr>
              <a:t>At MinPlayer, you upate</a:t>
            </a:r>
          </a:p>
          <a:p>
            <a:pPr marL="0" lvl="0" indent="0" algn="ctr" rtl="0">
              <a:spcBef>
                <a:spcPts val="0"/>
              </a:spcBef>
              <a:spcAft>
                <a:spcPts val="0"/>
              </a:spcAft>
              <a:buNone/>
            </a:pPr>
            <a:r>
              <a:rPr lang="en" dirty="0">
                <a:solidFill>
                  <a:schemeClr val="tx1"/>
                </a:solidFill>
                <a:latin typeface="Times New Roman"/>
                <a:ea typeface="Times New Roman"/>
                <a:cs typeface="Times New Roman"/>
                <a:sym typeface="Times New Roman"/>
              </a:rPr>
              <a:t>𝛼 = best explored option along path to root for max</a:t>
            </a:r>
            <a:endParaRPr dirty="0">
              <a:solidFill>
                <a:schemeClr val="tx1"/>
              </a:solidFill>
              <a:latin typeface="Times New Roman"/>
              <a:ea typeface="Times New Roman"/>
              <a:cs typeface="Times New Roman"/>
              <a:sym typeface="Times New Roman"/>
            </a:endParaRPr>
          </a:p>
          <a:p>
            <a:pPr marL="0" lvl="0" indent="0" algn="ctr" rtl="0">
              <a:spcBef>
                <a:spcPts val="0"/>
              </a:spcBef>
              <a:spcAft>
                <a:spcPts val="0"/>
              </a:spcAft>
              <a:buNone/>
            </a:pPr>
            <a:r>
              <a:rPr lang="en" dirty="0">
                <a:solidFill>
                  <a:srgbClr val="FF0000"/>
                </a:solidFill>
                <a:latin typeface="Times New Roman"/>
                <a:ea typeface="Times New Roman"/>
                <a:cs typeface="Times New Roman"/>
                <a:sym typeface="Times New Roman"/>
              </a:rPr>
              <a:t>𝛽 = best explored option along path to root for min</a:t>
            </a:r>
            <a:endParaRPr dirty="0">
              <a:solidFill>
                <a:srgbClr val="FF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4602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7"/>
        <p:cNvGrpSpPr/>
        <p:nvPr/>
      </p:nvGrpSpPr>
      <p:grpSpPr>
        <a:xfrm>
          <a:off x="0" y="0"/>
          <a:ext cx="0" cy="0"/>
          <a:chOff x="0" y="0"/>
          <a:chExt cx="0" cy="0"/>
        </a:xfrm>
      </p:grpSpPr>
      <p:sp>
        <p:nvSpPr>
          <p:cNvPr id="3078" name="Google Shape;3078;p152"/>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079" name="Google Shape;3079;p152"/>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33</a:t>
            </a:fld>
            <a:endParaRPr/>
          </a:p>
        </p:txBody>
      </p:sp>
      <p:sp>
        <p:nvSpPr>
          <p:cNvPr id="3080" name="Google Shape;3080;p152"/>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081" name="Google Shape;3081;p152"/>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sp>
        <p:nvSpPr>
          <p:cNvPr id="3082" name="Google Shape;3082;p152"/>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
        <p:nvSpPr>
          <p:cNvPr id="3083" name="Google Shape;3083;p152"/>
          <p:cNvSpPr/>
          <p:nvPr/>
        </p:nvSpPr>
        <p:spPr>
          <a:xfrm>
            <a:off x="1770074" y="3763075"/>
            <a:ext cx="1186067" cy="320700"/>
          </a:xfrm>
          <a:prstGeom prst="wedgeRoundRectCallout">
            <a:avLst>
              <a:gd name="adj1" fmla="val -74139"/>
              <a:gd name="adj2" fmla="val 80862"/>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solidFill>
                  <a:schemeClr val="dk1"/>
                </a:solidFill>
                <a:latin typeface="Times New Roman"/>
                <a:ea typeface="Times New Roman"/>
                <a:cs typeface="Times New Roman"/>
                <a:sym typeface="Times New Roman"/>
              </a:rPr>
              <a:t>𝛼 &gt;= 𝛽 ?</a:t>
            </a:r>
            <a:endParaRPr dirty="0">
              <a:latin typeface="Times New Roman"/>
              <a:ea typeface="Times New Roman"/>
              <a:cs typeface="Times New Roman"/>
              <a:sym typeface="Times New Roman"/>
            </a:endParaRPr>
          </a:p>
        </p:txBody>
      </p:sp>
      <p:grpSp>
        <p:nvGrpSpPr>
          <p:cNvPr id="3084" name="Google Shape;3084;p152"/>
          <p:cNvGrpSpPr/>
          <p:nvPr/>
        </p:nvGrpSpPr>
        <p:grpSpPr>
          <a:xfrm>
            <a:off x="743125" y="1064266"/>
            <a:ext cx="4332445" cy="4031550"/>
            <a:chOff x="743125" y="1064266"/>
            <a:chExt cx="4332445" cy="4031550"/>
          </a:xfrm>
        </p:grpSpPr>
        <p:cxnSp>
          <p:nvCxnSpPr>
            <p:cNvPr id="3085" name="Google Shape;3085;p152"/>
            <p:cNvCxnSpPr>
              <a:stCxn id="3086" idx="0"/>
              <a:endCxn id="3087"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088" name="Google Shape;3088;p152"/>
            <p:cNvCxnSpPr>
              <a:stCxn id="3086" idx="3"/>
              <a:endCxn id="3089"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090" name="Google Shape;3090;p152"/>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52"/>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52"/>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52"/>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cxnSp>
          <p:nvCxnSpPr>
            <p:cNvPr id="3094" name="Google Shape;3094;p152"/>
            <p:cNvCxnSpPr>
              <a:endCxn id="3093"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grpSp>
      <p:sp>
        <p:nvSpPr>
          <p:cNvPr id="2" name="Rectangle 1">
            <a:extLst>
              <a:ext uri="{FF2B5EF4-FFF2-40B4-BE49-F238E27FC236}">
                <a16:creationId xmlns:a16="http://schemas.microsoft.com/office/drawing/2014/main" id="{141FA120-042A-47F4-8F24-FBCD5DD32944}"/>
              </a:ext>
            </a:extLst>
          </p:cNvPr>
          <p:cNvSpPr/>
          <p:nvPr/>
        </p:nvSpPr>
        <p:spPr>
          <a:xfrm>
            <a:off x="3234441" y="1098984"/>
            <a:ext cx="1180424" cy="369332"/>
          </a:xfrm>
          <a:prstGeom prst="rect">
            <a:avLst/>
          </a:prstGeom>
        </p:spPr>
        <p:txBody>
          <a:bodyPr wrap="square">
            <a:spAutoFit/>
          </a:bodyPr>
          <a:lstStyle/>
          <a:p>
            <a:pPr algn="ctr"/>
            <a:r>
              <a:rPr lang="en-US" sz="1800" dirty="0"/>
              <a:t>(−</a:t>
            </a:r>
            <a:r>
              <a:rPr lang="en-US" sz="1800" u="sng" dirty="0">
                <a:hlinkClick r:id="rId3" tooltip="Infinity"/>
              </a:rPr>
              <a:t>∞</a:t>
            </a:r>
            <a:r>
              <a:rPr lang="en-US" sz="1800" dirty="0"/>
              <a:t>, +</a:t>
            </a:r>
            <a:r>
              <a:rPr lang="en-US" sz="1800" u="sng" dirty="0">
                <a:hlinkClick r:id="rId3" tooltip="Infinity"/>
              </a:rPr>
              <a:t>∞</a:t>
            </a:r>
            <a:r>
              <a:rPr lang="en-US" sz="1800" u="sng" dirty="0"/>
              <a:t>)</a:t>
            </a:r>
            <a:endParaRPr lang="en-HK" sz="1800" dirty="0"/>
          </a:p>
        </p:txBody>
      </p:sp>
      <p:sp>
        <p:nvSpPr>
          <p:cNvPr id="17" name="Rectangle 16">
            <a:extLst>
              <a:ext uri="{FF2B5EF4-FFF2-40B4-BE49-F238E27FC236}">
                <a16:creationId xmlns:a16="http://schemas.microsoft.com/office/drawing/2014/main" id="{71E60562-00BE-48EF-9646-A7A8F67EC433}"/>
              </a:ext>
            </a:extLst>
          </p:cNvPr>
          <p:cNvSpPr/>
          <p:nvPr/>
        </p:nvSpPr>
        <p:spPr>
          <a:xfrm>
            <a:off x="762663" y="2279945"/>
            <a:ext cx="1180424" cy="369332"/>
          </a:xfrm>
          <a:prstGeom prst="rect">
            <a:avLst/>
          </a:prstGeom>
        </p:spPr>
        <p:txBody>
          <a:bodyPr wrap="square">
            <a:spAutoFit/>
          </a:bodyPr>
          <a:lstStyle/>
          <a:p>
            <a:pPr algn="ctr"/>
            <a:r>
              <a:rPr lang="en-US" sz="1800" dirty="0"/>
              <a:t>(−</a:t>
            </a:r>
            <a:r>
              <a:rPr lang="en-US" sz="1800" u="sng" dirty="0">
                <a:hlinkClick r:id="rId3" tooltip="Infinity"/>
              </a:rPr>
              <a:t>∞</a:t>
            </a:r>
            <a:r>
              <a:rPr lang="en-US" sz="1800" dirty="0"/>
              <a:t>, +</a:t>
            </a:r>
            <a:r>
              <a:rPr lang="en-US" sz="1800" u="sng" dirty="0">
                <a:hlinkClick r:id="rId3" tooltip="Infinity"/>
              </a:rPr>
              <a:t>∞</a:t>
            </a:r>
            <a:r>
              <a:rPr lang="en-US" sz="1800" u="sng" dirty="0"/>
              <a:t>)</a:t>
            </a:r>
            <a:endParaRPr lang="en-HK" sz="1800" dirty="0"/>
          </a:p>
        </p:txBody>
      </p:sp>
      <p:sp>
        <p:nvSpPr>
          <p:cNvPr id="18" name="Rectangle 17">
            <a:extLst>
              <a:ext uri="{FF2B5EF4-FFF2-40B4-BE49-F238E27FC236}">
                <a16:creationId xmlns:a16="http://schemas.microsoft.com/office/drawing/2014/main" id="{CD311D7D-50B5-42F3-89ED-21C309BD1BF2}"/>
              </a:ext>
            </a:extLst>
          </p:cNvPr>
          <p:cNvSpPr/>
          <p:nvPr/>
        </p:nvSpPr>
        <p:spPr>
          <a:xfrm>
            <a:off x="-13509" y="3418843"/>
            <a:ext cx="1180424" cy="369332"/>
          </a:xfrm>
          <a:prstGeom prst="rect">
            <a:avLst/>
          </a:prstGeom>
        </p:spPr>
        <p:txBody>
          <a:bodyPr wrap="square">
            <a:spAutoFit/>
          </a:bodyPr>
          <a:lstStyle/>
          <a:p>
            <a:pPr algn="ctr"/>
            <a:r>
              <a:rPr lang="en-US" sz="1800" dirty="0"/>
              <a:t>(−</a:t>
            </a:r>
            <a:r>
              <a:rPr lang="en-US" sz="1800" u="sng" dirty="0">
                <a:hlinkClick r:id="rId3" tooltip="Infinity"/>
              </a:rPr>
              <a:t>∞</a:t>
            </a:r>
            <a:r>
              <a:rPr lang="en-US" sz="1800" dirty="0"/>
              <a:t>, +</a:t>
            </a:r>
            <a:r>
              <a:rPr lang="en-US" sz="1800" u="sng" dirty="0">
                <a:hlinkClick r:id="rId3" tooltip="Infinity"/>
              </a:rPr>
              <a:t>∞</a:t>
            </a:r>
            <a:r>
              <a:rPr lang="en-US" sz="1800" u="sng" dirty="0"/>
              <a:t>)</a:t>
            </a:r>
            <a:endParaRPr lang="en-HK" sz="1800" dirty="0"/>
          </a:p>
        </p:txBody>
      </p:sp>
      <p:sp>
        <p:nvSpPr>
          <p:cNvPr id="19" name="Rectangle 18">
            <a:extLst>
              <a:ext uri="{FF2B5EF4-FFF2-40B4-BE49-F238E27FC236}">
                <a16:creationId xmlns:a16="http://schemas.microsoft.com/office/drawing/2014/main" id="{BC538473-26B0-4232-9858-3FAF8267ED73}"/>
              </a:ext>
            </a:extLst>
          </p:cNvPr>
          <p:cNvSpPr/>
          <p:nvPr/>
        </p:nvSpPr>
        <p:spPr>
          <a:xfrm>
            <a:off x="92313" y="3899109"/>
            <a:ext cx="972460" cy="369332"/>
          </a:xfrm>
          <a:prstGeom prst="rect">
            <a:avLst/>
          </a:prstGeom>
          <a:solidFill>
            <a:srgbClr val="FFFF00"/>
          </a:solidFill>
        </p:spPr>
        <p:txBody>
          <a:bodyPr wrap="square">
            <a:spAutoFit/>
          </a:bodyPr>
          <a:lstStyle/>
          <a:p>
            <a:pPr algn="ctr"/>
            <a:r>
              <a:rPr lang="en-US" sz="1800" dirty="0"/>
              <a:t>(4, +</a:t>
            </a:r>
            <a:r>
              <a:rPr lang="en-US" sz="1800" u="sng" dirty="0">
                <a:hlinkClick r:id="rId3" tooltip="Infinity"/>
              </a:rPr>
              <a:t>∞</a:t>
            </a:r>
            <a:r>
              <a:rPr lang="en-US" sz="1800" u="sng" dirty="0"/>
              <a:t>)</a:t>
            </a:r>
            <a:endParaRPr lang="en-HK" sz="1800" dirty="0"/>
          </a:p>
        </p:txBody>
      </p:sp>
      <p:sp>
        <p:nvSpPr>
          <p:cNvPr id="3" name="TextBox 2">
            <a:extLst>
              <a:ext uri="{FF2B5EF4-FFF2-40B4-BE49-F238E27FC236}">
                <a16:creationId xmlns:a16="http://schemas.microsoft.com/office/drawing/2014/main" id="{CC2B4EAE-3979-4DC3-B2BF-0529F4035D51}"/>
              </a:ext>
            </a:extLst>
          </p:cNvPr>
          <p:cNvSpPr txBox="1"/>
          <p:nvPr/>
        </p:nvSpPr>
        <p:spPr>
          <a:xfrm>
            <a:off x="2280534" y="4197552"/>
            <a:ext cx="1452222" cy="307777"/>
          </a:xfrm>
          <a:prstGeom prst="rect">
            <a:avLst/>
          </a:prstGeom>
          <a:noFill/>
        </p:spPr>
        <p:txBody>
          <a:bodyPr wrap="square" rtlCol="0">
            <a:spAutoFit/>
          </a:bodyPr>
          <a:lstStyle/>
          <a:p>
            <a:r>
              <a:rPr lang="en-HK" dirty="0"/>
              <a:t>No, continue</a:t>
            </a:r>
          </a:p>
        </p:txBody>
      </p:sp>
      <p:sp>
        <p:nvSpPr>
          <p:cNvPr id="21" name="TextBox 20">
            <a:extLst>
              <a:ext uri="{FF2B5EF4-FFF2-40B4-BE49-F238E27FC236}">
                <a16:creationId xmlns:a16="http://schemas.microsoft.com/office/drawing/2014/main" id="{BF021FB5-F22C-4D49-A67F-140FE06EC26E}"/>
              </a:ext>
            </a:extLst>
          </p:cNvPr>
          <p:cNvSpPr txBox="1"/>
          <p:nvPr/>
        </p:nvSpPr>
        <p:spPr>
          <a:xfrm>
            <a:off x="378859" y="4345778"/>
            <a:ext cx="752359" cy="307777"/>
          </a:xfrm>
          <a:prstGeom prst="rect">
            <a:avLst/>
          </a:prstGeom>
          <a:noFill/>
        </p:spPr>
        <p:txBody>
          <a:bodyPr wrap="square" rtlCol="0">
            <a:spAutoFit/>
          </a:bodyPr>
          <a:lstStyle/>
          <a:p>
            <a:pPr algn="ctr"/>
            <a:r>
              <a:rPr lang="en-HK" dirty="0"/>
              <a:t>ret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animBg="1"/>
      <p:bldP spid="3"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8"/>
        <p:cNvGrpSpPr/>
        <p:nvPr/>
      </p:nvGrpSpPr>
      <p:grpSpPr>
        <a:xfrm>
          <a:off x="0" y="0"/>
          <a:ext cx="0" cy="0"/>
          <a:chOff x="0" y="0"/>
          <a:chExt cx="0" cy="0"/>
        </a:xfrm>
      </p:grpSpPr>
      <p:sp>
        <p:nvSpPr>
          <p:cNvPr id="3099" name="Google Shape;3099;p153"/>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100" name="Google Shape;3100;p153"/>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34</a:t>
            </a:fld>
            <a:endParaRPr/>
          </a:p>
        </p:txBody>
      </p:sp>
      <p:sp>
        <p:nvSpPr>
          <p:cNvPr id="3101" name="Google Shape;3101;p153"/>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102" name="Google Shape;3102;p153"/>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104" name="Google Shape;3104;p153"/>
          <p:cNvCxnSpPr>
            <a:stCxn id="3105" idx="0"/>
            <a:endCxn id="3106"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107" name="Google Shape;3107;p153"/>
          <p:cNvCxnSpPr>
            <a:stCxn id="3105" idx="3"/>
            <a:endCxn id="3108"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109" name="Google Shape;3109;p153"/>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110" name="Google Shape;3110;p153"/>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111" name="Google Shape;3111;p153"/>
          <p:cNvCxnSpPr>
            <a:stCxn id="3108" idx="0"/>
            <a:endCxn id="3109"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112" name="Google Shape;3112;p153"/>
          <p:cNvCxnSpPr>
            <a:stCxn id="3108" idx="0"/>
            <a:endCxn id="3110"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113" name="Google Shape;3113;p153"/>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53"/>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53"/>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15">
            <a:extLst>
              <a:ext uri="{FF2B5EF4-FFF2-40B4-BE49-F238E27FC236}">
                <a16:creationId xmlns:a16="http://schemas.microsoft.com/office/drawing/2014/main" id="{0E8C931F-345C-44A7-8BB2-4567C21703A3}"/>
              </a:ext>
            </a:extLst>
          </p:cNvPr>
          <p:cNvSpPr/>
          <p:nvPr/>
        </p:nvSpPr>
        <p:spPr>
          <a:xfrm>
            <a:off x="-13509" y="3418843"/>
            <a:ext cx="1180424" cy="369332"/>
          </a:xfrm>
          <a:prstGeom prst="rect">
            <a:avLst/>
          </a:prstGeom>
        </p:spPr>
        <p:txBody>
          <a:bodyPr wrap="square">
            <a:spAutoFit/>
          </a:bodyPr>
          <a:lstStyle/>
          <a:p>
            <a:pPr algn="ctr"/>
            <a:r>
              <a:rPr lang="en-US" sz="1800" dirty="0"/>
              <a:t>(4, +</a:t>
            </a:r>
            <a:r>
              <a:rPr lang="en-US" sz="1800" u="sng" dirty="0">
                <a:hlinkClick r:id="rId3" tooltip="Infinity"/>
              </a:rPr>
              <a:t>∞</a:t>
            </a:r>
            <a:r>
              <a:rPr lang="en-US" sz="1800" u="sng" dirty="0"/>
              <a:t>)</a:t>
            </a:r>
            <a:endParaRPr lang="en-HK" sz="1800" dirty="0"/>
          </a:p>
        </p:txBody>
      </p:sp>
      <p:sp>
        <p:nvSpPr>
          <p:cNvPr id="17" name="Rectangle 16">
            <a:extLst>
              <a:ext uri="{FF2B5EF4-FFF2-40B4-BE49-F238E27FC236}">
                <a16:creationId xmlns:a16="http://schemas.microsoft.com/office/drawing/2014/main" id="{F178573C-4096-44B0-8D7C-C37674C4823A}"/>
              </a:ext>
            </a:extLst>
          </p:cNvPr>
          <p:cNvSpPr/>
          <p:nvPr/>
        </p:nvSpPr>
        <p:spPr>
          <a:xfrm>
            <a:off x="92313" y="3899109"/>
            <a:ext cx="972460" cy="369332"/>
          </a:xfrm>
          <a:prstGeom prst="rect">
            <a:avLst/>
          </a:prstGeom>
          <a:solidFill>
            <a:srgbClr val="FFFF00"/>
          </a:solidFill>
        </p:spPr>
        <p:txBody>
          <a:bodyPr wrap="square">
            <a:spAutoFit/>
          </a:bodyPr>
          <a:lstStyle/>
          <a:p>
            <a:pPr algn="ctr"/>
            <a:r>
              <a:rPr lang="en-US" sz="1800" dirty="0"/>
              <a:t>(6, +</a:t>
            </a:r>
            <a:r>
              <a:rPr lang="en-US" sz="1800" u="sng" dirty="0">
                <a:hlinkClick r:id="rId3" tooltip="Infinity"/>
              </a:rPr>
              <a:t>∞</a:t>
            </a:r>
            <a:r>
              <a:rPr lang="en-US" sz="1800" u="sng" dirty="0"/>
              <a:t>)</a:t>
            </a:r>
            <a:endParaRPr lang="en-HK" sz="1800" dirty="0"/>
          </a:p>
        </p:txBody>
      </p:sp>
      <p:sp>
        <p:nvSpPr>
          <p:cNvPr id="2" name="TextBox 1">
            <a:extLst>
              <a:ext uri="{FF2B5EF4-FFF2-40B4-BE49-F238E27FC236}">
                <a16:creationId xmlns:a16="http://schemas.microsoft.com/office/drawing/2014/main" id="{5509FBAA-DAC4-4190-8830-52F7483A03C3}"/>
              </a:ext>
            </a:extLst>
          </p:cNvPr>
          <p:cNvSpPr txBox="1"/>
          <p:nvPr/>
        </p:nvSpPr>
        <p:spPr>
          <a:xfrm>
            <a:off x="1460588" y="4205170"/>
            <a:ext cx="752359" cy="307777"/>
          </a:xfrm>
          <a:prstGeom prst="rect">
            <a:avLst/>
          </a:prstGeom>
          <a:noFill/>
        </p:spPr>
        <p:txBody>
          <a:bodyPr wrap="square" rtlCol="0">
            <a:spAutoFit/>
          </a:bodyPr>
          <a:lstStyle/>
          <a:p>
            <a:pPr algn="ctr"/>
            <a:r>
              <a:rPr lang="en-HK" dirty="0"/>
              <a:t>ret 6</a:t>
            </a:r>
          </a:p>
        </p:txBody>
      </p:sp>
      <p:sp>
        <p:nvSpPr>
          <p:cNvPr id="19" name="TextBox 18">
            <a:extLst>
              <a:ext uri="{FF2B5EF4-FFF2-40B4-BE49-F238E27FC236}">
                <a16:creationId xmlns:a16="http://schemas.microsoft.com/office/drawing/2014/main" id="{5A79795A-FA65-407A-8F46-354ADAC6BE15}"/>
              </a:ext>
            </a:extLst>
          </p:cNvPr>
          <p:cNvSpPr txBox="1"/>
          <p:nvPr/>
        </p:nvSpPr>
        <p:spPr>
          <a:xfrm>
            <a:off x="1220974" y="2769791"/>
            <a:ext cx="752359" cy="307777"/>
          </a:xfrm>
          <a:prstGeom prst="rect">
            <a:avLst/>
          </a:prstGeom>
          <a:noFill/>
        </p:spPr>
        <p:txBody>
          <a:bodyPr wrap="square" rtlCol="0">
            <a:spAutoFit/>
          </a:bodyPr>
          <a:lstStyle/>
          <a:p>
            <a:pPr algn="ctr"/>
            <a:r>
              <a:rPr lang="en-HK" dirty="0"/>
              <a:t>ret 6</a:t>
            </a:r>
          </a:p>
        </p:txBody>
      </p:sp>
      <p:sp>
        <p:nvSpPr>
          <p:cNvPr id="20" name="Rectangle 19">
            <a:extLst>
              <a:ext uri="{FF2B5EF4-FFF2-40B4-BE49-F238E27FC236}">
                <a16:creationId xmlns:a16="http://schemas.microsoft.com/office/drawing/2014/main" id="{41F9DF8E-7A75-4871-AFCB-721E9DB5653E}"/>
              </a:ext>
            </a:extLst>
          </p:cNvPr>
          <p:cNvSpPr/>
          <p:nvPr/>
        </p:nvSpPr>
        <p:spPr>
          <a:xfrm>
            <a:off x="1288647" y="1730487"/>
            <a:ext cx="988436" cy="369332"/>
          </a:xfrm>
          <a:prstGeom prst="rect">
            <a:avLst/>
          </a:prstGeom>
          <a:solidFill>
            <a:srgbClr val="FFFF00"/>
          </a:solidFill>
        </p:spPr>
        <p:txBody>
          <a:bodyPr wrap="square">
            <a:spAutoFit/>
          </a:bodyPr>
          <a:lstStyle/>
          <a:p>
            <a:pPr algn="ctr"/>
            <a:r>
              <a:rPr lang="en-US" sz="1800" dirty="0"/>
              <a:t>(−</a:t>
            </a:r>
            <a:r>
              <a:rPr lang="en-US" sz="1800" u="sng" dirty="0">
                <a:hlinkClick r:id="rId3" tooltip="Infinity"/>
              </a:rPr>
              <a:t>∞</a:t>
            </a:r>
            <a:r>
              <a:rPr lang="en-US" sz="1800" dirty="0"/>
              <a:t>, 6</a:t>
            </a:r>
            <a:r>
              <a:rPr lang="en-US" sz="1800" u="sng" dirty="0"/>
              <a:t>)</a:t>
            </a:r>
            <a:endParaRPr lang="en-HK" sz="1800" dirty="0"/>
          </a:p>
        </p:txBody>
      </p:sp>
      <p:sp>
        <p:nvSpPr>
          <p:cNvPr id="21" name="Google Shape;3082;p152">
            <a:extLst>
              <a:ext uri="{FF2B5EF4-FFF2-40B4-BE49-F238E27FC236}">
                <a16:creationId xmlns:a16="http://schemas.microsoft.com/office/drawing/2014/main" id="{32AF9A7D-E46E-478E-B449-7FC57A141A34}"/>
              </a:ext>
            </a:extLst>
          </p:cNvPr>
          <p:cNvSpPr txBox="1"/>
          <p:nvPr/>
        </p:nvSpPr>
        <p:spPr>
          <a:xfrm>
            <a:off x="5128775" y="90479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9" grpId="0"/>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19"/>
        <p:cNvGrpSpPr/>
        <p:nvPr/>
      </p:nvGrpSpPr>
      <p:grpSpPr>
        <a:xfrm>
          <a:off x="0" y="0"/>
          <a:ext cx="0" cy="0"/>
          <a:chOff x="0" y="0"/>
          <a:chExt cx="0" cy="0"/>
        </a:xfrm>
      </p:grpSpPr>
      <p:sp>
        <p:nvSpPr>
          <p:cNvPr id="3120" name="Google Shape;3120;p154"/>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121" name="Google Shape;3121;p154"/>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35</a:t>
            </a:fld>
            <a:endParaRPr/>
          </a:p>
        </p:txBody>
      </p:sp>
      <p:sp>
        <p:nvSpPr>
          <p:cNvPr id="3122" name="Google Shape;3122;p154"/>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123" name="Google Shape;3123;p154"/>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125" name="Google Shape;3125;p154"/>
          <p:cNvCxnSpPr>
            <a:stCxn id="3126" idx="0"/>
            <a:endCxn id="3127"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128" name="Google Shape;3128;p154"/>
          <p:cNvCxnSpPr>
            <a:stCxn id="3126" idx="3"/>
            <a:endCxn id="3129"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130" name="Google Shape;3130;p154"/>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131" name="Google Shape;3131;p154"/>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132" name="Google Shape;3132;p154"/>
          <p:cNvCxnSpPr>
            <a:stCxn id="3129" idx="0"/>
            <a:endCxn id="3130"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133" name="Google Shape;3133;p154"/>
          <p:cNvCxnSpPr>
            <a:stCxn id="3129" idx="0"/>
            <a:endCxn id="3131"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134" name="Google Shape;3134;p154"/>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54"/>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54"/>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37" name="Google Shape;3137;p154"/>
          <p:cNvCxnSpPr/>
          <p:nvPr/>
        </p:nvCxnSpPr>
        <p:spPr>
          <a:xfrm>
            <a:off x="2280616" y="2744512"/>
            <a:ext cx="430500" cy="717300"/>
          </a:xfrm>
          <a:prstGeom prst="straightConnector1">
            <a:avLst/>
          </a:prstGeom>
          <a:noFill/>
          <a:ln w="9525" cap="flat" cmpd="sng">
            <a:solidFill>
              <a:schemeClr val="dk2"/>
            </a:solidFill>
            <a:prstDash val="solid"/>
            <a:round/>
            <a:headEnd type="none" w="med" len="med"/>
            <a:tailEnd type="none" w="med" len="med"/>
          </a:ln>
        </p:spPr>
      </p:cxnSp>
      <p:sp>
        <p:nvSpPr>
          <p:cNvPr id="3138" name="Google Shape;3138;p154"/>
          <p:cNvSpPr/>
          <p:nvPr/>
        </p:nvSpPr>
        <p:spPr>
          <a:xfrm>
            <a:off x="24072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54"/>
          <p:cNvSpPr/>
          <p:nvPr/>
        </p:nvSpPr>
        <p:spPr>
          <a:xfrm>
            <a:off x="2102921"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p:txBody>
      </p:sp>
      <p:cxnSp>
        <p:nvCxnSpPr>
          <p:cNvPr id="3140" name="Google Shape;3140;p154"/>
          <p:cNvCxnSpPr>
            <a:endCxn id="3139" idx="0"/>
          </p:cNvCxnSpPr>
          <p:nvPr/>
        </p:nvCxnSpPr>
        <p:spPr>
          <a:xfrm flipH="1">
            <a:off x="2341871" y="3972915"/>
            <a:ext cx="369000" cy="658200"/>
          </a:xfrm>
          <a:prstGeom prst="straightConnector1">
            <a:avLst/>
          </a:prstGeom>
          <a:noFill/>
          <a:ln w="9525" cap="flat" cmpd="sng">
            <a:solidFill>
              <a:schemeClr val="dk2"/>
            </a:solidFill>
            <a:prstDash val="solid"/>
            <a:round/>
            <a:headEnd type="none" w="med" len="med"/>
            <a:tailEnd type="none" w="med" len="med"/>
          </a:ln>
        </p:spPr>
      </p:cxnSp>
      <p:sp>
        <p:nvSpPr>
          <p:cNvPr id="3141" name="Google Shape;3141;p154"/>
          <p:cNvSpPr/>
          <p:nvPr/>
        </p:nvSpPr>
        <p:spPr>
          <a:xfrm>
            <a:off x="4234360" y="2909885"/>
            <a:ext cx="1180325" cy="320700"/>
          </a:xfrm>
          <a:prstGeom prst="wedgeRoundRectCallout">
            <a:avLst>
              <a:gd name="adj1" fmla="val -74139"/>
              <a:gd name="adj2" fmla="val 80862"/>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solidFill>
                  <a:schemeClr val="dk1"/>
                </a:solidFill>
                <a:latin typeface="Times New Roman"/>
                <a:ea typeface="Times New Roman"/>
                <a:cs typeface="Times New Roman"/>
                <a:sym typeface="Times New Roman"/>
              </a:rPr>
              <a:t>𝛼 &gt;= 𝛽 ?</a:t>
            </a:r>
            <a:endParaRPr dirty="0">
              <a:latin typeface="Times New Roman"/>
              <a:ea typeface="Times New Roman"/>
              <a:cs typeface="Times New Roman"/>
              <a:sym typeface="Times New Roman"/>
            </a:endParaRPr>
          </a:p>
        </p:txBody>
      </p:sp>
      <p:sp>
        <p:nvSpPr>
          <p:cNvPr id="21" name="Rectangle 20">
            <a:extLst>
              <a:ext uri="{FF2B5EF4-FFF2-40B4-BE49-F238E27FC236}">
                <a16:creationId xmlns:a16="http://schemas.microsoft.com/office/drawing/2014/main" id="{3EB0E7CA-81C1-4510-ACAE-C70DBAFDB09D}"/>
              </a:ext>
            </a:extLst>
          </p:cNvPr>
          <p:cNvSpPr/>
          <p:nvPr/>
        </p:nvSpPr>
        <p:spPr>
          <a:xfrm>
            <a:off x="2740881" y="2948931"/>
            <a:ext cx="988436" cy="369332"/>
          </a:xfrm>
          <a:prstGeom prst="rect">
            <a:avLst/>
          </a:prstGeom>
          <a:solidFill>
            <a:schemeClr val="bg1"/>
          </a:solidFill>
        </p:spPr>
        <p:txBody>
          <a:bodyPr wrap="square">
            <a:spAutoFit/>
          </a:bodyPr>
          <a:lstStyle/>
          <a:p>
            <a:pPr algn="ctr"/>
            <a:r>
              <a:rPr lang="en-US" sz="1800" dirty="0"/>
              <a:t>(−</a:t>
            </a:r>
            <a:r>
              <a:rPr lang="en-US" sz="1800" u="sng" dirty="0">
                <a:hlinkClick r:id="rId3" tooltip="Infinity"/>
              </a:rPr>
              <a:t>∞</a:t>
            </a:r>
            <a:r>
              <a:rPr lang="en-US" sz="1800" dirty="0"/>
              <a:t>, 6</a:t>
            </a:r>
            <a:r>
              <a:rPr lang="en-US" sz="1800" u="sng" dirty="0"/>
              <a:t>)</a:t>
            </a:r>
            <a:endParaRPr lang="en-HK" sz="1800" dirty="0"/>
          </a:p>
        </p:txBody>
      </p:sp>
      <p:sp>
        <p:nvSpPr>
          <p:cNvPr id="22" name="Rectangle 21">
            <a:extLst>
              <a:ext uri="{FF2B5EF4-FFF2-40B4-BE49-F238E27FC236}">
                <a16:creationId xmlns:a16="http://schemas.microsoft.com/office/drawing/2014/main" id="{0D7C8814-E08B-410C-B940-9E8593366A55}"/>
              </a:ext>
            </a:extLst>
          </p:cNvPr>
          <p:cNvSpPr/>
          <p:nvPr/>
        </p:nvSpPr>
        <p:spPr>
          <a:xfrm>
            <a:off x="4378966" y="3412023"/>
            <a:ext cx="988436" cy="369332"/>
          </a:xfrm>
          <a:prstGeom prst="rect">
            <a:avLst/>
          </a:prstGeom>
          <a:solidFill>
            <a:srgbClr val="FF0000"/>
          </a:solidFill>
        </p:spPr>
        <p:txBody>
          <a:bodyPr wrap="square">
            <a:spAutoFit/>
          </a:bodyPr>
          <a:lstStyle/>
          <a:p>
            <a:pPr algn="ctr"/>
            <a:r>
              <a:rPr lang="en-US" sz="1800" dirty="0"/>
              <a:t>7 &gt; 6 ?</a:t>
            </a:r>
            <a:endParaRPr lang="en-HK" sz="1800" dirty="0"/>
          </a:p>
        </p:txBody>
      </p:sp>
      <p:sp>
        <p:nvSpPr>
          <p:cNvPr id="23" name="Rectangle 22">
            <a:extLst>
              <a:ext uri="{FF2B5EF4-FFF2-40B4-BE49-F238E27FC236}">
                <a16:creationId xmlns:a16="http://schemas.microsoft.com/office/drawing/2014/main" id="{E262F9F7-BBB9-4C3E-9EB5-FD3A03A74C2C}"/>
              </a:ext>
            </a:extLst>
          </p:cNvPr>
          <p:cNvSpPr/>
          <p:nvPr/>
        </p:nvSpPr>
        <p:spPr>
          <a:xfrm>
            <a:off x="2870964" y="3392679"/>
            <a:ext cx="988436" cy="369332"/>
          </a:xfrm>
          <a:prstGeom prst="rect">
            <a:avLst/>
          </a:prstGeom>
          <a:solidFill>
            <a:srgbClr val="FFFF00"/>
          </a:solidFill>
        </p:spPr>
        <p:txBody>
          <a:bodyPr wrap="square">
            <a:spAutoFit/>
          </a:bodyPr>
          <a:lstStyle/>
          <a:p>
            <a:pPr algn="ctr"/>
            <a:r>
              <a:rPr lang="en-US" sz="1800" dirty="0"/>
              <a:t>(7, 6</a:t>
            </a:r>
            <a:r>
              <a:rPr lang="en-US" sz="1800" u="sng" dirty="0"/>
              <a:t>)</a:t>
            </a:r>
            <a:endParaRPr lang="en-HK" sz="1800" dirty="0"/>
          </a:p>
        </p:txBody>
      </p:sp>
      <p:sp>
        <p:nvSpPr>
          <p:cNvPr id="25" name="TextBox 24">
            <a:extLst>
              <a:ext uri="{FF2B5EF4-FFF2-40B4-BE49-F238E27FC236}">
                <a16:creationId xmlns:a16="http://schemas.microsoft.com/office/drawing/2014/main" id="{ADBFC85F-CF28-4C6C-B891-C5F5FF52F276}"/>
              </a:ext>
            </a:extLst>
          </p:cNvPr>
          <p:cNvSpPr txBox="1"/>
          <p:nvPr/>
        </p:nvSpPr>
        <p:spPr>
          <a:xfrm>
            <a:off x="2486641" y="4216558"/>
            <a:ext cx="752359" cy="307777"/>
          </a:xfrm>
          <a:prstGeom prst="rect">
            <a:avLst/>
          </a:prstGeom>
          <a:noFill/>
        </p:spPr>
        <p:txBody>
          <a:bodyPr wrap="square" rtlCol="0">
            <a:spAutoFit/>
          </a:bodyPr>
          <a:lstStyle/>
          <a:p>
            <a:pPr algn="ctr"/>
            <a:r>
              <a:rPr lang="en-HK" dirty="0"/>
              <a:t>ret 7</a:t>
            </a:r>
          </a:p>
        </p:txBody>
      </p:sp>
      <p:sp>
        <p:nvSpPr>
          <p:cNvPr id="3" name="TextBox 2">
            <a:extLst>
              <a:ext uri="{FF2B5EF4-FFF2-40B4-BE49-F238E27FC236}">
                <a16:creationId xmlns:a16="http://schemas.microsoft.com/office/drawing/2014/main" id="{58666F9A-32D1-49B8-A56A-A55EDF0646A1}"/>
              </a:ext>
            </a:extLst>
          </p:cNvPr>
          <p:cNvSpPr txBox="1"/>
          <p:nvPr/>
        </p:nvSpPr>
        <p:spPr>
          <a:xfrm>
            <a:off x="4678471" y="4020855"/>
            <a:ext cx="752359" cy="307777"/>
          </a:xfrm>
          <a:prstGeom prst="rect">
            <a:avLst/>
          </a:prstGeom>
          <a:noFill/>
        </p:spPr>
        <p:txBody>
          <a:bodyPr wrap="square" rtlCol="0">
            <a:spAutoFit/>
          </a:bodyPr>
          <a:lstStyle/>
          <a:p>
            <a:r>
              <a:rPr lang="en-HK" b="1" dirty="0">
                <a:solidFill>
                  <a:srgbClr val="FF0000"/>
                </a:solidFill>
              </a:rPr>
              <a:t>YES</a:t>
            </a:r>
          </a:p>
        </p:txBody>
      </p:sp>
      <p:sp>
        <p:nvSpPr>
          <p:cNvPr id="27" name="Google Shape;3082;p152">
            <a:extLst>
              <a:ext uri="{FF2B5EF4-FFF2-40B4-BE49-F238E27FC236}">
                <a16:creationId xmlns:a16="http://schemas.microsoft.com/office/drawing/2014/main" id="{E267A855-3CCD-4682-9883-D6F24EBF504D}"/>
              </a:ext>
            </a:extLst>
          </p:cNvPr>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1" grpId="0" animBg="1"/>
      <p:bldP spid="22" grpId="0" animBg="1"/>
      <p:bldP spid="23" grpId="0" animBg="1"/>
      <p:bldP spid="25"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45"/>
        <p:cNvGrpSpPr/>
        <p:nvPr/>
      </p:nvGrpSpPr>
      <p:grpSpPr>
        <a:xfrm>
          <a:off x="0" y="0"/>
          <a:ext cx="0" cy="0"/>
          <a:chOff x="0" y="0"/>
          <a:chExt cx="0" cy="0"/>
        </a:xfrm>
      </p:grpSpPr>
      <p:sp>
        <p:nvSpPr>
          <p:cNvPr id="3146" name="Google Shape;3146;p155"/>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147" name="Google Shape;3147;p155"/>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36</a:t>
            </a:fld>
            <a:endParaRPr/>
          </a:p>
        </p:txBody>
      </p:sp>
      <p:sp>
        <p:nvSpPr>
          <p:cNvPr id="3148" name="Google Shape;3148;p155"/>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149" name="Google Shape;3149;p155"/>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151" name="Google Shape;3151;p155"/>
          <p:cNvCxnSpPr>
            <a:stCxn id="3152" idx="0"/>
            <a:endCxn id="3153"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154" name="Google Shape;3154;p155"/>
          <p:cNvCxnSpPr>
            <a:stCxn id="3152" idx="3"/>
            <a:endCxn id="3155"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156" name="Google Shape;3156;p155"/>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157" name="Google Shape;3157;p155"/>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158" name="Google Shape;3158;p155"/>
          <p:cNvCxnSpPr>
            <a:stCxn id="3155" idx="0"/>
            <a:endCxn id="3156"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159" name="Google Shape;3159;p155"/>
          <p:cNvCxnSpPr>
            <a:stCxn id="3155" idx="0"/>
            <a:endCxn id="3157"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160" name="Google Shape;3160;p155"/>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55"/>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55"/>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63" name="Google Shape;3163;p155"/>
          <p:cNvCxnSpPr/>
          <p:nvPr/>
        </p:nvCxnSpPr>
        <p:spPr>
          <a:xfrm>
            <a:off x="2280616" y="2744512"/>
            <a:ext cx="430500" cy="717300"/>
          </a:xfrm>
          <a:prstGeom prst="straightConnector1">
            <a:avLst/>
          </a:prstGeom>
          <a:noFill/>
          <a:ln w="9525" cap="flat" cmpd="sng">
            <a:solidFill>
              <a:schemeClr val="dk2"/>
            </a:solidFill>
            <a:prstDash val="solid"/>
            <a:round/>
            <a:headEnd type="none" w="med" len="med"/>
            <a:tailEnd type="none" w="med" len="med"/>
          </a:ln>
        </p:spPr>
      </p:cxnSp>
      <p:sp>
        <p:nvSpPr>
          <p:cNvPr id="3164" name="Google Shape;3164;p155"/>
          <p:cNvSpPr/>
          <p:nvPr/>
        </p:nvSpPr>
        <p:spPr>
          <a:xfrm>
            <a:off x="24072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55"/>
          <p:cNvSpPr/>
          <p:nvPr/>
        </p:nvSpPr>
        <p:spPr>
          <a:xfrm>
            <a:off x="2102921"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p:txBody>
      </p:sp>
      <p:cxnSp>
        <p:nvCxnSpPr>
          <p:cNvPr id="3166" name="Google Shape;3166;p155"/>
          <p:cNvCxnSpPr>
            <a:endCxn id="3165" idx="0"/>
          </p:cNvCxnSpPr>
          <p:nvPr/>
        </p:nvCxnSpPr>
        <p:spPr>
          <a:xfrm flipH="1">
            <a:off x="2341871" y="3972915"/>
            <a:ext cx="369000" cy="658200"/>
          </a:xfrm>
          <a:prstGeom prst="straightConnector1">
            <a:avLst/>
          </a:prstGeom>
          <a:noFill/>
          <a:ln w="9525" cap="flat" cmpd="sng">
            <a:solidFill>
              <a:schemeClr val="dk2"/>
            </a:solidFill>
            <a:prstDash val="solid"/>
            <a:round/>
            <a:headEnd type="none" w="med" len="med"/>
            <a:tailEnd type="none" w="med" len="med"/>
          </a:ln>
        </p:spPr>
      </p:cxnSp>
      <p:cxnSp>
        <p:nvCxnSpPr>
          <p:cNvPr id="3167" name="Google Shape;3167;p155"/>
          <p:cNvCxnSpPr/>
          <p:nvPr/>
        </p:nvCxnSpPr>
        <p:spPr>
          <a:xfrm>
            <a:off x="2710969" y="3972915"/>
            <a:ext cx="310800" cy="658200"/>
          </a:xfrm>
          <a:prstGeom prst="straightConnector1">
            <a:avLst/>
          </a:prstGeom>
          <a:noFill/>
          <a:ln w="9525" cap="flat" cmpd="sng">
            <a:solidFill>
              <a:schemeClr val="dk2"/>
            </a:solidFill>
            <a:prstDash val="solid"/>
            <a:round/>
            <a:headEnd type="none" w="med" len="med"/>
            <a:tailEnd type="none" w="med" len="med"/>
          </a:ln>
        </p:spPr>
      </p:cxnSp>
      <p:sp>
        <p:nvSpPr>
          <p:cNvPr id="21" name="Rectangle 20">
            <a:extLst>
              <a:ext uri="{FF2B5EF4-FFF2-40B4-BE49-F238E27FC236}">
                <a16:creationId xmlns:a16="http://schemas.microsoft.com/office/drawing/2014/main" id="{0EB2FFD4-C88C-4653-8F11-62F637E81DD8}"/>
              </a:ext>
            </a:extLst>
          </p:cNvPr>
          <p:cNvSpPr/>
          <p:nvPr/>
        </p:nvSpPr>
        <p:spPr>
          <a:xfrm>
            <a:off x="3084428" y="4207496"/>
            <a:ext cx="883575" cy="307777"/>
          </a:xfrm>
          <a:prstGeom prst="rect">
            <a:avLst/>
          </a:prstGeom>
          <a:solidFill>
            <a:srgbClr val="00B0F0"/>
          </a:solidFill>
        </p:spPr>
        <p:txBody>
          <a:bodyPr wrap="none">
            <a:spAutoFit/>
          </a:bodyPr>
          <a:lstStyle/>
          <a:p>
            <a:r>
              <a:rPr lang="en-US" i="1" dirty="0"/>
              <a:t>β cut-off </a:t>
            </a:r>
            <a:endParaRPr lang="en-HK" dirty="0"/>
          </a:p>
        </p:txBody>
      </p:sp>
      <p:sp>
        <p:nvSpPr>
          <p:cNvPr id="22" name="Google Shape;3082;p152">
            <a:extLst>
              <a:ext uri="{FF2B5EF4-FFF2-40B4-BE49-F238E27FC236}">
                <a16:creationId xmlns:a16="http://schemas.microsoft.com/office/drawing/2014/main" id="{09DFD388-ECC3-4BBF-9D8A-5F1EE8E0D6EC}"/>
              </a:ext>
            </a:extLst>
          </p:cNvPr>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71"/>
        <p:cNvGrpSpPr/>
        <p:nvPr/>
      </p:nvGrpSpPr>
      <p:grpSpPr>
        <a:xfrm>
          <a:off x="0" y="0"/>
          <a:ext cx="0" cy="0"/>
          <a:chOff x="0" y="0"/>
          <a:chExt cx="0" cy="0"/>
        </a:xfrm>
      </p:grpSpPr>
      <p:sp>
        <p:nvSpPr>
          <p:cNvPr id="3172" name="Google Shape;3172;p156"/>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173" name="Google Shape;3173;p156"/>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37</a:t>
            </a:fld>
            <a:endParaRPr/>
          </a:p>
        </p:txBody>
      </p:sp>
      <p:sp>
        <p:nvSpPr>
          <p:cNvPr id="3174" name="Google Shape;3174;p156"/>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175" name="Google Shape;3175;p156"/>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177" name="Google Shape;3177;p156"/>
          <p:cNvCxnSpPr>
            <a:stCxn id="3178" idx="0"/>
            <a:endCxn id="3179"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180" name="Google Shape;3180;p156"/>
          <p:cNvCxnSpPr>
            <a:stCxn id="3178" idx="3"/>
            <a:endCxn id="3181"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182" name="Google Shape;3182;p156"/>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183" name="Google Shape;3183;p156"/>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184" name="Google Shape;3184;p156"/>
          <p:cNvCxnSpPr>
            <a:stCxn id="3181" idx="0"/>
            <a:endCxn id="3182"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185" name="Google Shape;3185;p156"/>
          <p:cNvCxnSpPr>
            <a:stCxn id="3181" idx="0"/>
            <a:endCxn id="3183"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186" name="Google Shape;3186;p156"/>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56"/>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56"/>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89" name="Google Shape;3189;p156"/>
          <p:cNvCxnSpPr/>
          <p:nvPr/>
        </p:nvCxnSpPr>
        <p:spPr>
          <a:xfrm>
            <a:off x="2280616" y="2744512"/>
            <a:ext cx="430500" cy="717300"/>
          </a:xfrm>
          <a:prstGeom prst="straightConnector1">
            <a:avLst/>
          </a:prstGeom>
          <a:noFill/>
          <a:ln w="9525" cap="flat" cmpd="sng">
            <a:solidFill>
              <a:schemeClr val="dk2"/>
            </a:solidFill>
            <a:prstDash val="solid"/>
            <a:round/>
            <a:headEnd type="none" w="med" len="med"/>
            <a:tailEnd type="none" w="med" len="med"/>
          </a:ln>
        </p:spPr>
      </p:cxnSp>
      <p:sp>
        <p:nvSpPr>
          <p:cNvPr id="3190" name="Google Shape;3190;p156"/>
          <p:cNvSpPr/>
          <p:nvPr/>
        </p:nvSpPr>
        <p:spPr>
          <a:xfrm>
            <a:off x="24072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56"/>
          <p:cNvSpPr/>
          <p:nvPr/>
        </p:nvSpPr>
        <p:spPr>
          <a:xfrm>
            <a:off x="2102921"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p:txBody>
      </p:sp>
      <p:cxnSp>
        <p:nvCxnSpPr>
          <p:cNvPr id="3192" name="Google Shape;3192;p156"/>
          <p:cNvCxnSpPr>
            <a:endCxn id="3191" idx="0"/>
          </p:cNvCxnSpPr>
          <p:nvPr/>
        </p:nvCxnSpPr>
        <p:spPr>
          <a:xfrm flipH="1">
            <a:off x="2341871" y="3972915"/>
            <a:ext cx="369000" cy="658200"/>
          </a:xfrm>
          <a:prstGeom prst="straightConnector1">
            <a:avLst/>
          </a:prstGeom>
          <a:noFill/>
          <a:ln w="9525" cap="flat" cmpd="sng">
            <a:solidFill>
              <a:schemeClr val="dk2"/>
            </a:solidFill>
            <a:prstDash val="solid"/>
            <a:round/>
            <a:headEnd type="none" w="med" len="med"/>
            <a:tailEnd type="none" w="med" len="med"/>
          </a:ln>
        </p:spPr>
      </p:cxnSp>
      <p:cxnSp>
        <p:nvCxnSpPr>
          <p:cNvPr id="3193" name="Google Shape;3193;p156"/>
          <p:cNvCxnSpPr/>
          <p:nvPr/>
        </p:nvCxnSpPr>
        <p:spPr>
          <a:xfrm>
            <a:off x="2710969" y="3972915"/>
            <a:ext cx="310800" cy="658200"/>
          </a:xfrm>
          <a:prstGeom prst="straightConnector1">
            <a:avLst/>
          </a:prstGeom>
          <a:noFill/>
          <a:ln w="9525" cap="flat" cmpd="sng">
            <a:solidFill>
              <a:schemeClr val="dk2"/>
            </a:solidFill>
            <a:prstDash val="solid"/>
            <a:round/>
            <a:headEnd type="none" w="med" len="med"/>
            <a:tailEnd type="none" w="med" len="med"/>
          </a:ln>
        </p:spPr>
      </p:cxnSp>
      <p:cxnSp>
        <p:nvCxnSpPr>
          <p:cNvPr id="3194" name="Google Shape;3194;p156"/>
          <p:cNvCxnSpPr/>
          <p:nvPr/>
        </p:nvCxnSpPr>
        <p:spPr>
          <a:xfrm rot="10800000">
            <a:off x="4771854" y="1565516"/>
            <a:ext cx="0" cy="668100"/>
          </a:xfrm>
          <a:prstGeom prst="straightConnector1">
            <a:avLst/>
          </a:prstGeom>
          <a:noFill/>
          <a:ln w="9525" cap="flat" cmpd="sng">
            <a:solidFill>
              <a:schemeClr val="dk2"/>
            </a:solidFill>
            <a:prstDash val="solid"/>
            <a:round/>
            <a:headEnd type="none" w="med" len="med"/>
            <a:tailEnd type="none" w="med" len="med"/>
          </a:ln>
        </p:spPr>
      </p:cxnSp>
      <p:cxnSp>
        <p:nvCxnSpPr>
          <p:cNvPr id="3195" name="Google Shape;3195;p156"/>
          <p:cNvCxnSpPr/>
          <p:nvPr/>
        </p:nvCxnSpPr>
        <p:spPr>
          <a:xfrm flipH="1">
            <a:off x="4069254" y="2744512"/>
            <a:ext cx="702600" cy="717300"/>
          </a:xfrm>
          <a:prstGeom prst="straightConnector1">
            <a:avLst/>
          </a:prstGeom>
          <a:noFill/>
          <a:ln w="9525" cap="flat" cmpd="sng">
            <a:solidFill>
              <a:schemeClr val="dk2"/>
            </a:solidFill>
            <a:prstDash val="solid"/>
            <a:round/>
            <a:headEnd type="none" w="med" len="med"/>
            <a:tailEnd type="none" w="med" len="med"/>
          </a:ln>
        </p:spPr>
      </p:cxnSp>
      <p:sp>
        <p:nvSpPr>
          <p:cNvPr id="3196" name="Google Shape;3196;p156"/>
          <p:cNvSpPr/>
          <p:nvPr/>
        </p:nvSpPr>
        <p:spPr>
          <a:xfrm>
            <a:off x="346271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197" name="Google Shape;3197;p156"/>
          <p:cNvCxnSpPr>
            <a:endCxn id="3196" idx="0"/>
          </p:cNvCxnSpPr>
          <p:nvPr/>
        </p:nvCxnSpPr>
        <p:spPr>
          <a:xfrm flipH="1">
            <a:off x="3701667" y="3972915"/>
            <a:ext cx="367200" cy="658200"/>
          </a:xfrm>
          <a:prstGeom prst="straightConnector1">
            <a:avLst/>
          </a:prstGeom>
          <a:noFill/>
          <a:ln w="9525" cap="flat" cmpd="sng">
            <a:solidFill>
              <a:schemeClr val="dk2"/>
            </a:solidFill>
            <a:prstDash val="solid"/>
            <a:round/>
            <a:headEnd type="none" w="med" len="med"/>
            <a:tailEnd type="none" w="med" len="med"/>
          </a:ln>
        </p:spPr>
      </p:cxnSp>
      <p:sp>
        <p:nvSpPr>
          <p:cNvPr id="3198" name="Google Shape;3198;p156"/>
          <p:cNvSpPr/>
          <p:nvPr/>
        </p:nvSpPr>
        <p:spPr>
          <a:xfrm rot="10800000">
            <a:off x="4468109"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56"/>
          <p:cNvSpPr/>
          <p:nvPr/>
        </p:nvSpPr>
        <p:spPr>
          <a:xfrm>
            <a:off x="37601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56"/>
          <p:cNvSpPr/>
          <p:nvPr/>
        </p:nvSpPr>
        <p:spPr>
          <a:xfrm>
            <a:off x="4683017" y="3472494"/>
            <a:ext cx="1014000" cy="320700"/>
          </a:xfrm>
          <a:prstGeom prst="wedgeRoundRectCallout">
            <a:avLst>
              <a:gd name="adj1" fmla="val -74139"/>
              <a:gd name="adj2" fmla="val 80862"/>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solidFill>
                  <a:schemeClr val="dk1"/>
                </a:solidFill>
                <a:latin typeface="Times New Roman"/>
                <a:ea typeface="Times New Roman"/>
                <a:cs typeface="Times New Roman"/>
                <a:sym typeface="Times New Roman"/>
              </a:rPr>
              <a:t>𝛼 &gt;= 𝛽 ?</a:t>
            </a:r>
            <a:endParaRPr dirty="0">
              <a:latin typeface="Times New Roman"/>
              <a:ea typeface="Times New Roman"/>
              <a:cs typeface="Times New Roman"/>
              <a:sym typeface="Times New Roman"/>
            </a:endParaRPr>
          </a:p>
        </p:txBody>
      </p:sp>
      <p:sp>
        <p:nvSpPr>
          <p:cNvPr id="28" name="Rectangle 27">
            <a:extLst>
              <a:ext uri="{FF2B5EF4-FFF2-40B4-BE49-F238E27FC236}">
                <a16:creationId xmlns:a16="http://schemas.microsoft.com/office/drawing/2014/main" id="{7EB79371-9AFE-4FF5-8A01-FCDDA0FD0D96}"/>
              </a:ext>
            </a:extLst>
          </p:cNvPr>
          <p:cNvSpPr/>
          <p:nvPr/>
        </p:nvSpPr>
        <p:spPr>
          <a:xfrm>
            <a:off x="1167702" y="1749576"/>
            <a:ext cx="988436" cy="369332"/>
          </a:xfrm>
          <a:prstGeom prst="rect">
            <a:avLst/>
          </a:prstGeom>
          <a:solidFill>
            <a:schemeClr val="bg1"/>
          </a:solidFill>
        </p:spPr>
        <p:txBody>
          <a:bodyPr wrap="square">
            <a:spAutoFit/>
          </a:bodyPr>
          <a:lstStyle/>
          <a:p>
            <a:pPr algn="ctr"/>
            <a:r>
              <a:rPr lang="en-US" sz="1800" dirty="0"/>
              <a:t>(−</a:t>
            </a:r>
            <a:r>
              <a:rPr lang="en-US" sz="1800" u="sng" dirty="0">
                <a:hlinkClick r:id="rId3" tooltip="Infinity"/>
              </a:rPr>
              <a:t>∞</a:t>
            </a:r>
            <a:r>
              <a:rPr lang="en-US" sz="1800" dirty="0"/>
              <a:t>, 6</a:t>
            </a:r>
            <a:r>
              <a:rPr lang="en-US" sz="1800" u="sng" dirty="0"/>
              <a:t>)</a:t>
            </a:r>
            <a:endParaRPr lang="en-HK" sz="1800" dirty="0"/>
          </a:p>
        </p:txBody>
      </p:sp>
      <p:sp>
        <p:nvSpPr>
          <p:cNvPr id="29" name="Rectangle 28">
            <a:extLst>
              <a:ext uri="{FF2B5EF4-FFF2-40B4-BE49-F238E27FC236}">
                <a16:creationId xmlns:a16="http://schemas.microsoft.com/office/drawing/2014/main" id="{B84C0FEB-28A0-4641-A456-E53B61D70313}"/>
              </a:ext>
            </a:extLst>
          </p:cNvPr>
          <p:cNvSpPr/>
          <p:nvPr/>
        </p:nvSpPr>
        <p:spPr>
          <a:xfrm>
            <a:off x="3234441" y="1098984"/>
            <a:ext cx="1180424" cy="369332"/>
          </a:xfrm>
          <a:prstGeom prst="rect">
            <a:avLst/>
          </a:prstGeom>
        </p:spPr>
        <p:txBody>
          <a:bodyPr wrap="square">
            <a:spAutoFit/>
          </a:bodyPr>
          <a:lstStyle/>
          <a:p>
            <a:pPr algn="ctr"/>
            <a:r>
              <a:rPr lang="en-US" sz="1800" dirty="0"/>
              <a:t>(6, +</a:t>
            </a:r>
            <a:r>
              <a:rPr lang="en-US" sz="1800" u="sng" dirty="0">
                <a:hlinkClick r:id="rId3" tooltip="Infinity"/>
              </a:rPr>
              <a:t>∞</a:t>
            </a:r>
            <a:r>
              <a:rPr lang="en-US" sz="1800" u="sng" dirty="0"/>
              <a:t>)</a:t>
            </a:r>
            <a:endParaRPr lang="en-HK" sz="1800" dirty="0"/>
          </a:p>
        </p:txBody>
      </p:sp>
      <p:sp>
        <p:nvSpPr>
          <p:cNvPr id="30" name="TextBox 29">
            <a:extLst>
              <a:ext uri="{FF2B5EF4-FFF2-40B4-BE49-F238E27FC236}">
                <a16:creationId xmlns:a16="http://schemas.microsoft.com/office/drawing/2014/main" id="{609A3DF0-3FBB-46D2-AA97-262A97EE72BE}"/>
              </a:ext>
            </a:extLst>
          </p:cNvPr>
          <p:cNvSpPr txBox="1"/>
          <p:nvPr/>
        </p:nvSpPr>
        <p:spPr>
          <a:xfrm>
            <a:off x="2773857" y="1617652"/>
            <a:ext cx="752359" cy="307777"/>
          </a:xfrm>
          <a:prstGeom prst="rect">
            <a:avLst/>
          </a:prstGeom>
          <a:noFill/>
        </p:spPr>
        <p:txBody>
          <a:bodyPr wrap="square" rtlCol="0">
            <a:spAutoFit/>
          </a:bodyPr>
          <a:lstStyle/>
          <a:p>
            <a:pPr algn="ctr"/>
            <a:r>
              <a:rPr lang="en-HK" dirty="0"/>
              <a:t>ret 6</a:t>
            </a:r>
          </a:p>
        </p:txBody>
      </p:sp>
      <p:sp>
        <p:nvSpPr>
          <p:cNvPr id="31" name="Rectangle 30">
            <a:extLst>
              <a:ext uri="{FF2B5EF4-FFF2-40B4-BE49-F238E27FC236}">
                <a16:creationId xmlns:a16="http://schemas.microsoft.com/office/drawing/2014/main" id="{DFF3A912-3173-47C3-8316-F152E2D79BE6}"/>
              </a:ext>
            </a:extLst>
          </p:cNvPr>
          <p:cNvSpPr/>
          <p:nvPr/>
        </p:nvSpPr>
        <p:spPr>
          <a:xfrm>
            <a:off x="4896294" y="1996729"/>
            <a:ext cx="1180424" cy="369332"/>
          </a:xfrm>
          <a:prstGeom prst="rect">
            <a:avLst/>
          </a:prstGeom>
        </p:spPr>
        <p:txBody>
          <a:bodyPr wrap="square">
            <a:spAutoFit/>
          </a:bodyPr>
          <a:lstStyle/>
          <a:p>
            <a:pPr algn="ctr"/>
            <a:r>
              <a:rPr lang="en-US" sz="1800" dirty="0"/>
              <a:t>(6, +</a:t>
            </a:r>
            <a:r>
              <a:rPr lang="en-US" sz="1800" u="sng" dirty="0">
                <a:hlinkClick r:id="rId3" tooltip="Infinity"/>
              </a:rPr>
              <a:t>∞</a:t>
            </a:r>
            <a:r>
              <a:rPr lang="en-US" sz="1800" u="sng" dirty="0"/>
              <a:t>)</a:t>
            </a:r>
            <a:endParaRPr lang="en-HK" sz="1800" dirty="0"/>
          </a:p>
        </p:txBody>
      </p:sp>
      <p:sp>
        <p:nvSpPr>
          <p:cNvPr id="32" name="Rectangle 31">
            <a:extLst>
              <a:ext uri="{FF2B5EF4-FFF2-40B4-BE49-F238E27FC236}">
                <a16:creationId xmlns:a16="http://schemas.microsoft.com/office/drawing/2014/main" id="{70AF6D43-E18D-478D-928A-96E7FF045AC2}"/>
              </a:ext>
            </a:extLst>
          </p:cNvPr>
          <p:cNvSpPr/>
          <p:nvPr/>
        </p:nvSpPr>
        <p:spPr>
          <a:xfrm>
            <a:off x="3048460" y="3103162"/>
            <a:ext cx="1180424" cy="369332"/>
          </a:xfrm>
          <a:prstGeom prst="rect">
            <a:avLst/>
          </a:prstGeom>
        </p:spPr>
        <p:txBody>
          <a:bodyPr wrap="square">
            <a:spAutoFit/>
          </a:bodyPr>
          <a:lstStyle/>
          <a:p>
            <a:pPr algn="ctr"/>
            <a:r>
              <a:rPr lang="en-US" sz="1800" dirty="0"/>
              <a:t>(6, +</a:t>
            </a:r>
            <a:r>
              <a:rPr lang="en-US" sz="1800" u="sng" dirty="0">
                <a:hlinkClick r:id="rId3" tooltip="Infinity"/>
              </a:rPr>
              <a:t>∞</a:t>
            </a:r>
            <a:r>
              <a:rPr lang="en-US" sz="1800" u="sng" dirty="0"/>
              <a:t>)</a:t>
            </a:r>
            <a:endParaRPr lang="en-HK" sz="1800" dirty="0"/>
          </a:p>
        </p:txBody>
      </p:sp>
      <p:sp>
        <p:nvSpPr>
          <p:cNvPr id="33" name="TextBox 32">
            <a:extLst>
              <a:ext uri="{FF2B5EF4-FFF2-40B4-BE49-F238E27FC236}">
                <a16:creationId xmlns:a16="http://schemas.microsoft.com/office/drawing/2014/main" id="{5EB2B106-DD53-4CA1-8AA3-DE1C895F5E07}"/>
              </a:ext>
            </a:extLst>
          </p:cNvPr>
          <p:cNvSpPr txBox="1"/>
          <p:nvPr/>
        </p:nvSpPr>
        <p:spPr>
          <a:xfrm>
            <a:off x="3214475" y="4130694"/>
            <a:ext cx="752359" cy="307777"/>
          </a:xfrm>
          <a:prstGeom prst="rect">
            <a:avLst/>
          </a:prstGeom>
          <a:noFill/>
        </p:spPr>
        <p:txBody>
          <a:bodyPr wrap="square" rtlCol="0">
            <a:spAutoFit/>
          </a:bodyPr>
          <a:lstStyle/>
          <a:p>
            <a:pPr algn="ctr"/>
            <a:r>
              <a:rPr lang="en-HK" dirty="0"/>
              <a:t>ret 1</a:t>
            </a:r>
          </a:p>
        </p:txBody>
      </p:sp>
      <p:sp>
        <p:nvSpPr>
          <p:cNvPr id="34" name="Google Shape;3082;p152">
            <a:extLst>
              <a:ext uri="{FF2B5EF4-FFF2-40B4-BE49-F238E27FC236}">
                <a16:creationId xmlns:a16="http://schemas.microsoft.com/office/drawing/2014/main" id="{EE3C0045-47A3-4118-9D6C-6B2D050480E0}"/>
              </a:ext>
            </a:extLst>
          </p:cNvPr>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0" grpId="0" animBg="1"/>
      <p:bldP spid="29" grpId="0"/>
      <p:bldP spid="30" grpId="0"/>
      <p:bldP spid="31" grpId="0"/>
      <p:bldP spid="32" grpId="0"/>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4"/>
        <p:cNvGrpSpPr/>
        <p:nvPr/>
      </p:nvGrpSpPr>
      <p:grpSpPr>
        <a:xfrm>
          <a:off x="0" y="0"/>
          <a:ext cx="0" cy="0"/>
          <a:chOff x="0" y="0"/>
          <a:chExt cx="0" cy="0"/>
        </a:xfrm>
      </p:grpSpPr>
      <p:sp>
        <p:nvSpPr>
          <p:cNvPr id="3205" name="Google Shape;3205;p157"/>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206" name="Google Shape;3206;p157"/>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38</a:t>
            </a:fld>
            <a:endParaRPr/>
          </a:p>
        </p:txBody>
      </p:sp>
      <p:sp>
        <p:nvSpPr>
          <p:cNvPr id="3207" name="Google Shape;3207;p157"/>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208" name="Google Shape;3208;p157"/>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210" name="Google Shape;3210;p157"/>
          <p:cNvCxnSpPr>
            <a:stCxn id="3211" idx="0"/>
            <a:endCxn id="3212"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213" name="Google Shape;3213;p157"/>
          <p:cNvCxnSpPr>
            <a:stCxn id="3211" idx="3"/>
            <a:endCxn id="3214"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215" name="Google Shape;3215;p157"/>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216" name="Google Shape;3216;p157"/>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217" name="Google Shape;3217;p157"/>
          <p:cNvCxnSpPr>
            <a:stCxn id="3214" idx="0"/>
            <a:endCxn id="3215"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218" name="Google Shape;3218;p157"/>
          <p:cNvCxnSpPr>
            <a:stCxn id="3214" idx="0"/>
            <a:endCxn id="3216"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219" name="Google Shape;3219;p157"/>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57"/>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57"/>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22" name="Google Shape;3222;p157"/>
          <p:cNvCxnSpPr/>
          <p:nvPr/>
        </p:nvCxnSpPr>
        <p:spPr>
          <a:xfrm>
            <a:off x="2280616" y="2744512"/>
            <a:ext cx="430500" cy="717300"/>
          </a:xfrm>
          <a:prstGeom prst="straightConnector1">
            <a:avLst/>
          </a:prstGeom>
          <a:noFill/>
          <a:ln w="9525" cap="flat" cmpd="sng">
            <a:solidFill>
              <a:schemeClr val="dk2"/>
            </a:solidFill>
            <a:prstDash val="solid"/>
            <a:round/>
            <a:headEnd type="none" w="med" len="med"/>
            <a:tailEnd type="none" w="med" len="med"/>
          </a:ln>
        </p:spPr>
      </p:cxnSp>
      <p:sp>
        <p:nvSpPr>
          <p:cNvPr id="3223" name="Google Shape;3223;p157"/>
          <p:cNvSpPr/>
          <p:nvPr/>
        </p:nvSpPr>
        <p:spPr>
          <a:xfrm>
            <a:off x="24072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57"/>
          <p:cNvSpPr/>
          <p:nvPr/>
        </p:nvSpPr>
        <p:spPr>
          <a:xfrm>
            <a:off x="2102921"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p:txBody>
      </p:sp>
      <p:cxnSp>
        <p:nvCxnSpPr>
          <p:cNvPr id="3225" name="Google Shape;3225;p157"/>
          <p:cNvCxnSpPr>
            <a:endCxn id="3224" idx="0"/>
          </p:cNvCxnSpPr>
          <p:nvPr/>
        </p:nvCxnSpPr>
        <p:spPr>
          <a:xfrm flipH="1">
            <a:off x="2341871" y="3972915"/>
            <a:ext cx="369000" cy="658200"/>
          </a:xfrm>
          <a:prstGeom prst="straightConnector1">
            <a:avLst/>
          </a:prstGeom>
          <a:noFill/>
          <a:ln w="9525" cap="flat" cmpd="sng">
            <a:solidFill>
              <a:schemeClr val="dk2"/>
            </a:solidFill>
            <a:prstDash val="solid"/>
            <a:round/>
            <a:headEnd type="none" w="med" len="med"/>
            <a:tailEnd type="none" w="med" len="med"/>
          </a:ln>
        </p:spPr>
      </p:cxnSp>
      <p:cxnSp>
        <p:nvCxnSpPr>
          <p:cNvPr id="3226" name="Google Shape;3226;p157"/>
          <p:cNvCxnSpPr/>
          <p:nvPr/>
        </p:nvCxnSpPr>
        <p:spPr>
          <a:xfrm>
            <a:off x="2710969" y="3972915"/>
            <a:ext cx="310800" cy="658200"/>
          </a:xfrm>
          <a:prstGeom prst="straightConnector1">
            <a:avLst/>
          </a:prstGeom>
          <a:noFill/>
          <a:ln w="9525" cap="flat" cmpd="sng">
            <a:solidFill>
              <a:schemeClr val="dk2"/>
            </a:solidFill>
            <a:prstDash val="solid"/>
            <a:round/>
            <a:headEnd type="none" w="med" len="med"/>
            <a:tailEnd type="none" w="med" len="med"/>
          </a:ln>
        </p:spPr>
      </p:cxnSp>
      <p:cxnSp>
        <p:nvCxnSpPr>
          <p:cNvPr id="3227" name="Google Shape;3227;p157"/>
          <p:cNvCxnSpPr/>
          <p:nvPr/>
        </p:nvCxnSpPr>
        <p:spPr>
          <a:xfrm rot="10800000">
            <a:off x="4771854" y="1565516"/>
            <a:ext cx="0" cy="668100"/>
          </a:xfrm>
          <a:prstGeom prst="straightConnector1">
            <a:avLst/>
          </a:prstGeom>
          <a:noFill/>
          <a:ln w="9525" cap="flat" cmpd="sng">
            <a:solidFill>
              <a:schemeClr val="dk2"/>
            </a:solidFill>
            <a:prstDash val="solid"/>
            <a:round/>
            <a:headEnd type="none" w="med" len="med"/>
            <a:tailEnd type="none" w="med" len="med"/>
          </a:ln>
        </p:spPr>
      </p:cxnSp>
      <p:cxnSp>
        <p:nvCxnSpPr>
          <p:cNvPr id="3228" name="Google Shape;3228;p157"/>
          <p:cNvCxnSpPr/>
          <p:nvPr/>
        </p:nvCxnSpPr>
        <p:spPr>
          <a:xfrm flipH="1">
            <a:off x="4069254" y="2744512"/>
            <a:ext cx="702600" cy="717300"/>
          </a:xfrm>
          <a:prstGeom prst="straightConnector1">
            <a:avLst/>
          </a:prstGeom>
          <a:noFill/>
          <a:ln w="9525" cap="flat" cmpd="sng">
            <a:solidFill>
              <a:schemeClr val="dk2"/>
            </a:solidFill>
            <a:prstDash val="solid"/>
            <a:round/>
            <a:headEnd type="none" w="med" len="med"/>
            <a:tailEnd type="none" w="med" len="med"/>
          </a:ln>
        </p:spPr>
      </p:cxnSp>
      <p:sp>
        <p:nvSpPr>
          <p:cNvPr id="3229" name="Google Shape;3229;p157"/>
          <p:cNvSpPr/>
          <p:nvPr/>
        </p:nvSpPr>
        <p:spPr>
          <a:xfrm>
            <a:off x="346271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230" name="Google Shape;3230;p157"/>
          <p:cNvCxnSpPr>
            <a:endCxn id="3229" idx="0"/>
          </p:cNvCxnSpPr>
          <p:nvPr/>
        </p:nvCxnSpPr>
        <p:spPr>
          <a:xfrm flipH="1">
            <a:off x="3701667" y="3972915"/>
            <a:ext cx="367200" cy="658200"/>
          </a:xfrm>
          <a:prstGeom prst="straightConnector1">
            <a:avLst/>
          </a:prstGeom>
          <a:noFill/>
          <a:ln w="9525" cap="flat" cmpd="sng">
            <a:solidFill>
              <a:schemeClr val="dk2"/>
            </a:solidFill>
            <a:prstDash val="solid"/>
            <a:round/>
            <a:headEnd type="none" w="med" len="med"/>
            <a:tailEnd type="none" w="med" len="med"/>
          </a:ln>
        </p:spPr>
      </p:cxnSp>
      <p:sp>
        <p:nvSpPr>
          <p:cNvPr id="3231" name="Google Shape;3231;p157"/>
          <p:cNvSpPr/>
          <p:nvPr/>
        </p:nvSpPr>
        <p:spPr>
          <a:xfrm rot="10800000">
            <a:off x="4468109"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57"/>
          <p:cNvSpPr/>
          <p:nvPr/>
        </p:nvSpPr>
        <p:spPr>
          <a:xfrm>
            <a:off x="37601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57"/>
          <p:cNvSpPr/>
          <p:nvPr/>
        </p:nvSpPr>
        <p:spPr>
          <a:xfrm>
            <a:off x="414261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cxnSp>
        <p:nvCxnSpPr>
          <p:cNvPr id="3234" name="Google Shape;3234;p157"/>
          <p:cNvCxnSpPr>
            <a:endCxn id="3233" idx="0"/>
          </p:cNvCxnSpPr>
          <p:nvPr/>
        </p:nvCxnSpPr>
        <p:spPr>
          <a:xfrm>
            <a:off x="4068965" y="3972915"/>
            <a:ext cx="312600" cy="658200"/>
          </a:xfrm>
          <a:prstGeom prst="straightConnector1">
            <a:avLst/>
          </a:prstGeom>
          <a:noFill/>
          <a:ln w="9525" cap="flat" cmpd="sng">
            <a:solidFill>
              <a:schemeClr val="dk2"/>
            </a:solidFill>
            <a:prstDash val="solid"/>
            <a:round/>
            <a:headEnd type="none" w="med" len="med"/>
            <a:tailEnd type="none" w="med" len="med"/>
          </a:ln>
        </p:spPr>
      </p:cxnSp>
      <p:sp>
        <p:nvSpPr>
          <p:cNvPr id="29" name="TextBox 28">
            <a:extLst>
              <a:ext uri="{FF2B5EF4-FFF2-40B4-BE49-F238E27FC236}">
                <a16:creationId xmlns:a16="http://schemas.microsoft.com/office/drawing/2014/main" id="{637CDD10-EB75-4A63-A1BD-6FB599C5968E}"/>
              </a:ext>
            </a:extLst>
          </p:cNvPr>
          <p:cNvSpPr txBox="1"/>
          <p:nvPr/>
        </p:nvSpPr>
        <p:spPr>
          <a:xfrm>
            <a:off x="3747477" y="2837515"/>
            <a:ext cx="752359" cy="307777"/>
          </a:xfrm>
          <a:prstGeom prst="rect">
            <a:avLst/>
          </a:prstGeom>
          <a:noFill/>
        </p:spPr>
        <p:txBody>
          <a:bodyPr wrap="square" rtlCol="0">
            <a:spAutoFit/>
          </a:bodyPr>
          <a:lstStyle/>
          <a:p>
            <a:pPr algn="ctr"/>
            <a:r>
              <a:rPr lang="en-HK" dirty="0"/>
              <a:t>ret 2</a:t>
            </a:r>
          </a:p>
        </p:txBody>
      </p:sp>
      <p:sp>
        <p:nvSpPr>
          <p:cNvPr id="30" name="Rectangle 29">
            <a:extLst>
              <a:ext uri="{FF2B5EF4-FFF2-40B4-BE49-F238E27FC236}">
                <a16:creationId xmlns:a16="http://schemas.microsoft.com/office/drawing/2014/main" id="{A661601F-5AB1-4DE3-8226-D9FE56B6581E}"/>
              </a:ext>
            </a:extLst>
          </p:cNvPr>
          <p:cNvSpPr/>
          <p:nvPr/>
        </p:nvSpPr>
        <p:spPr>
          <a:xfrm>
            <a:off x="4720930" y="1863482"/>
            <a:ext cx="997202" cy="369332"/>
          </a:xfrm>
          <a:prstGeom prst="rect">
            <a:avLst/>
          </a:prstGeom>
        </p:spPr>
        <p:txBody>
          <a:bodyPr wrap="square">
            <a:spAutoFit/>
          </a:bodyPr>
          <a:lstStyle/>
          <a:p>
            <a:pPr algn="ctr"/>
            <a:r>
              <a:rPr lang="en-US" sz="1800" dirty="0"/>
              <a:t>(6, +</a:t>
            </a:r>
            <a:r>
              <a:rPr lang="en-US" sz="1800" u="sng" dirty="0">
                <a:hlinkClick r:id="rId3" tooltip="Infinity"/>
              </a:rPr>
              <a:t>∞</a:t>
            </a:r>
            <a:r>
              <a:rPr lang="en-US" sz="1800" u="sng" dirty="0"/>
              <a:t>)</a:t>
            </a:r>
            <a:endParaRPr lang="en-HK" sz="1800" dirty="0"/>
          </a:p>
        </p:txBody>
      </p:sp>
      <p:grpSp>
        <p:nvGrpSpPr>
          <p:cNvPr id="4" name="Group 3">
            <a:extLst>
              <a:ext uri="{FF2B5EF4-FFF2-40B4-BE49-F238E27FC236}">
                <a16:creationId xmlns:a16="http://schemas.microsoft.com/office/drawing/2014/main" id="{B398505E-342F-4E53-8EB7-255C59983D96}"/>
              </a:ext>
            </a:extLst>
          </p:cNvPr>
          <p:cNvGrpSpPr/>
          <p:nvPr/>
        </p:nvGrpSpPr>
        <p:grpSpPr>
          <a:xfrm>
            <a:off x="5718132" y="1881463"/>
            <a:ext cx="1114470" cy="369332"/>
            <a:chOff x="5718132" y="1881463"/>
            <a:chExt cx="1114470" cy="369332"/>
          </a:xfrm>
        </p:grpSpPr>
        <p:sp>
          <p:nvSpPr>
            <p:cNvPr id="31" name="Rectangle 30">
              <a:extLst>
                <a:ext uri="{FF2B5EF4-FFF2-40B4-BE49-F238E27FC236}">
                  <a16:creationId xmlns:a16="http://schemas.microsoft.com/office/drawing/2014/main" id="{D51FA777-E69D-450E-A5ED-CA4D2530CADA}"/>
                </a:ext>
              </a:extLst>
            </p:cNvPr>
            <p:cNvSpPr/>
            <p:nvPr/>
          </p:nvSpPr>
          <p:spPr>
            <a:xfrm>
              <a:off x="5835400" y="1881463"/>
              <a:ext cx="997202" cy="369332"/>
            </a:xfrm>
            <a:prstGeom prst="rect">
              <a:avLst/>
            </a:prstGeom>
          </p:spPr>
          <p:txBody>
            <a:bodyPr wrap="square">
              <a:spAutoFit/>
            </a:bodyPr>
            <a:lstStyle/>
            <a:p>
              <a:pPr algn="ctr"/>
              <a:r>
                <a:rPr lang="en-US" sz="1800" dirty="0"/>
                <a:t>(6, 2</a:t>
              </a:r>
              <a:r>
                <a:rPr lang="en-US" sz="1800" u="sng" dirty="0"/>
                <a:t>)</a:t>
              </a:r>
              <a:endParaRPr lang="en-HK" sz="1800" dirty="0"/>
            </a:p>
          </p:txBody>
        </p:sp>
        <p:cxnSp>
          <p:nvCxnSpPr>
            <p:cNvPr id="3" name="Straight Arrow Connector 2">
              <a:extLst>
                <a:ext uri="{FF2B5EF4-FFF2-40B4-BE49-F238E27FC236}">
                  <a16:creationId xmlns:a16="http://schemas.microsoft.com/office/drawing/2014/main" id="{421982D1-2622-45B1-A955-2D9E2E8C0CFD}"/>
                </a:ext>
              </a:extLst>
            </p:cNvPr>
            <p:cNvCxnSpPr>
              <a:stCxn id="30" idx="3"/>
            </p:cNvCxnSpPr>
            <p:nvPr/>
          </p:nvCxnSpPr>
          <p:spPr>
            <a:xfrm>
              <a:off x="5718132" y="2048148"/>
              <a:ext cx="2818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D76D655E-43EF-4238-9136-97C2B6CF8C56}"/>
              </a:ext>
            </a:extLst>
          </p:cNvPr>
          <p:cNvSpPr txBox="1"/>
          <p:nvPr/>
        </p:nvSpPr>
        <p:spPr>
          <a:xfrm>
            <a:off x="4288625" y="4148126"/>
            <a:ext cx="752359" cy="307777"/>
          </a:xfrm>
          <a:prstGeom prst="rect">
            <a:avLst/>
          </a:prstGeom>
          <a:noFill/>
        </p:spPr>
        <p:txBody>
          <a:bodyPr wrap="square" rtlCol="0">
            <a:spAutoFit/>
          </a:bodyPr>
          <a:lstStyle/>
          <a:p>
            <a:pPr algn="ctr"/>
            <a:r>
              <a:rPr lang="en-HK" dirty="0"/>
              <a:t>ret 2</a:t>
            </a:r>
          </a:p>
        </p:txBody>
      </p:sp>
      <p:sp>
        <p:nvSpPr>
          <p:cNvPr id="36" name="Google Shape;3082;p152">
            <a:extLst>
              <a:ext uri="{FF2B5EF4-FFF2-40B4-BE49-F238E27FC236}">
                <a16:creationId xmlns:a16="http://schemas.microsoft.com/office/drawing/2014/main" id="{F8477CAE-86C5-4669-8D98-DB7879529B84}"/>
              </a:ext>
            </a:extLst>
          </p:cNvPr>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8"/>
        <p:cNvGrpSpPr/>
        <p:nvPr/>
      </p:nvGrpSpPr>
      <p:grpSpPr>
        <a:xfrm>
          <a:off x="0" y="0"/>
          <a:ext cx="0" cy="0"/>
          <a:chOff x="0" y="0"/>
          <a:chExt cx="0" cy="0"/>
        </a:xfrm>
      </p:grpSpPr>
      <p:sp>
        <p:nvSpPr>
          <p:cNvPr id="3239" name="Google Shape;3239;p158"/>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240" name="Google Shape;3240;p158"/>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39</a:t>
            </a:fld>
            <a:endParaRPr/>
          </a:p>
        </p:txBody>
      </p:sp>
      <p:sp>
        <p:nvSpPr>
          <p:cNvPr id="3241" name="Google Shape;3241;p158"/>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242" name="Google Shape;3242;p158"/>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244" name="Google Shape;3244;p158"/>
          <p:cNvCxnSpPr>
            <a:stCxn id="3245" idx="0"/>
            <a:endCxn id="3246"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247" name="Google Shape;3247;p158"/>
          <p:cNvCxnSpPr>
            <a:stCxn id="3245" idx="3"/>
            <a:endCxn id="3248"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249" name="Google Shape;3249;p158"/>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250" name="Google Shape;3250;p158"/>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251" name="Google Shape;3251;p158"/>
          <p:cNvCxnSpPr>
            <a:stCxn id="3248" idx="0"/>
            <a:endCxn id="3249"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252" name="Google Shape;3252;p158"/>
          <p:cNvCxnSpPr>
            <a:stCxn id="3248" idx="0"/>
            <a:endCxn id="3250"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253" name="Google Shape;3253;p158"/>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58"/>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58"/>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6" name="Google Shape;3256;p158"/>
          <p:cNvCxnSpPr/>
          <p:nvPr/>
        </p:nvCxnSpPr>
        <p:spPr>
          <a:xfrm>
            <a:off x="2280616" y="2744512"/>
            <a:ext cx="430500" cy="717300"/>
          </a:xfrm>
          <a:prstGeom prst="straightConnector1">
            <a:avLst/>
          </a:prstGeom>
          <a:noFill/>
          <a:ln w="9525" cap="flat" cmpd="sng">
            <a:solidFill>
              <a:schemeClr val="dk2"/>
            </a:solidFill>
            <a:prstDash val="solid"/>
            <a:round/>
            <a:headEnd type="none" w="med" len="med"/>
            <a:tailEnd type="none" w="med" len="med"/>
          </a:ln>
        </p:spPr>
      </p:cxnSp>
      <p:sp>
        <p:nvSpPr>
          <p:cNvPr id="3257" name="Google Shape;3257;p158"/>
          <p:cNvSpPr/>
          <p:nvPr/>
        </p:nvSpPr>
        <p:spPr>
          <a:xfrm>
            <a:off x="24072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58"/>
          <p:cNvSpPr/>
          <p:nvPr/>
        </p:nvSpPr>
        <p:spPr>
          <a:xfrm>
            <a:off x="2102921"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p:txBody>
      </p:sp>
      <p:cxnSp>
        <p:nvCxnSpPr>
          <p:cNvPr id="3259" name="Google Shape;3259;p158"/>
          <p:cNvCxnSpPr>
            <a:endCxn id="3258" idx="0"/>
          </p:cNvCxnSpPr>
          <p:nvPr/>
        </p:nvCxnSpPr>
        <p:spPr>
          <a:xfrm flipH="1">
            <a:off x="2341871" y="3972915"/>
            <a:ext cx="369000" cy="658200"/>
          </a:xfrm>
          <a:prstGeom prst="straightConnector1">
            <a:avLst/>
          </a:prstGeom>
          <a:noFill/>
          <a:ln w="9525" cap="flat" cmpd="sng">
            <a:solidFill>
              <a:schemeClr val="dk2"/>
            </a:solidFill>
            <a:prstDash val="solid"/>
            <a:round/>
            <a:headEnd type="none" w="med" len="med"/>
            <a:tailEnd type="none" w="med" len="med"/>
          </a:ln>
        </p:spPr>
      </p:cxnSp>
      <p:cxnSp>
        <p:nvCxnSpPr>
          <p:cNvPr id="3260" name="Google Shape;3260;p158"/>
          <p:cNvCxnSpPr/>
          <p:nvPr/>
        </p:nvCxnSpPr>
        <p:spPr>
          <a:xfrm>
            <a:off x="2710969" y="3972915"/>
            <a:ext cx="310800" cy="658200"/>
          </a:xfrm>
          <a:prstGeom prst="straightConnector1">
            <a:avLst/>
          </a:prstGeom>
          <a:noFill/>
          <a:ln w="9525" cap="flat" cmpd="sng">
            <a:solidFill>
              <a:schemeClr val="dk2"/>
            </a:solidFill>
            <a:prstDash val="solid"/>
            <a:round/>
            <a:headEnd type="none" w="med" len="med"/>
            <a:tailEnd type="none" w="med" len="med"/>
          </a:ln>
        </p:spPr>
      </p:cxnSp>
      <p:cxnSp>
        <p:nvCxnSpPr>
          <p:cNvPr id="3261" name="Google Shape;3261;p158"/>
          <p:cNvCxnSpPr/>
          <p:nvPr/>
        </p:nvCxnSpPr>
        <p:spPr>
          <a:xfrm rot="10800000">
            <a:off x="4771854" y="1565516"/>
            <a:ext cx="0" cy="668100"/>
          </a:xfrm>
          <a:prstGeom prst="straightConnector1">
            <a:avLst/>
          </a:prstGeom>
          <a:noFill/>
          <a:ln w="9525" cap="flat" cmpd="sng">
            <a:solidFill>
              <a:schemeClr val="dk2"/>
            </a:solidFill>
            <a:prstDash val="solid"/>
            <a:round/>
            <a:headEnd type="none" w="med" len="med"/>
            <a:tailEnd type="none" w="med" len="med"/>
          </a:ln>
        </p:spPr>
      </p:cxnSp>
      <p:cxnSp>
        <p:nvCxnSpPr>
          <p:cNvPr id="3262" name="Google Shape;3262;p158"/>
          <p:cNvCxnSpPr/>
          <p:nvPr/>
        </p:nvCxnSpPr>
        <p:spPr>
          <a:xfrm flipH="1">
            <a:off x="4069254" y="2744512"/>
            <a:ext cx="702600" cy="717300"/>
          </a:xfrm>
          <a:prstGeom prst="straightConnector1">
            <a:avLst/>
          </a:prstGeom>
          <a:noFill/>
          <a:ln w="9525" cap="flat" cmpd="sng">
            <a:solidFill>
              <a:schemeClr val="dk2"/>
            </a:solidFill>
            <a:prstDash val="solid"/>
            <a:round/>
            <a:headEnd type="none" w="med" len="med"/>
            <a:tailEnd type="none" w="med" len="med"/>
          </a:ln>
        </p:spPr>
      </p:cxnSp>
      <p:sp>
        <p:nvSpPr>
          <p:cNvPr id="3263" name="Google Shape;3263;p158"/>
          <p:cNvSpPr/>
          <p:nvPr/>
        </p:nvSpPr>
        <p:spPr>
          <a:xfrm>
            <a:off x="346271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264" name="Google Shape;3264;p158"/>
          <p:cNvCxnSpPr>
            <a:endCxn id="3263" idx="0"/>
          </p:cNvCxnSpPr>
          <p:nvPr/>
        </p:nvCxnSpPr>
        <p:spPr>
          <a:xfrm flipH="1">
            <a:off x="3701667" y="3972915"/>
            <a:ext cx="367200" cy="658200"/>
          </a:xfrm>
          <a:prstGeom prst="straightConnector1">
            <a:avLst/>
          </a:prstGeom>
          <a:noFill/>
          <a:ln w="9525" cap="flat" cmpd="sng">
            <a:solidFill>
              <a:schemeClr val="dk2"/>
            </a:solidFill>
            <a:prstDash val="solid"/>
            <a:round/>
            <a:headEnd type="none" w="med" len="med"/>
            <a:tailEnd type="none" w="med" len="med"/>
          </a:ln>
        </p:spPr>
      </p:cxnSp>
      <p:sp>
        <p:nvSpPr>
          <p:cNvPr id="3265" name="Google Shape;3265;p158"/>
          <p:cNvSpPr/>
          <p:nvPr/>
        </p:nvSpPr>
        <p:spPr>
          <a:xfrm rot="10800000">
            <a:off x="4468109"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58"/>
          <p:cNvSpPr/>
          <p:nvPr/>
        </p:nvSpPr>
        <p:spPr>
          <a:xfrm>
            <a:off x="37601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58"/>
          <p:cNvSpPr/>
          <p:nvPr/>
        </p:nvSpPr>
        <p:spPr>
          <a:xfrm>
            <a:off x="414261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cxnSp>
        <p:nvCxnSpPr>
          <p:cNvPr id="3268" name="Google Shape;3268;p158"/>
          <p:cNvCxnSpPr>
            <a:endCxn id="3267" idx="0"/>
          </p:cNvCxnSpPr>
          <p:nvPr/>
        </p:nvCxnSpPr>
        <p:spPr>
          <a:xfrm>
            <a:off x="4068965" y="3972915"/>
            <a:ext cx="312600" cy="658200"/>
          </a:xfrm>
          <a:prstGeom prst="straightConnector1">
            <a:avLst/>
          </a:prstGeom>
          <a:noFill/>
          <a:ln w="9525" cap="flat" cmpd="sng">
            <a:solidFill>
              <a:schemeClr val="dk2"/>
            </a:solidFill>
            <a:prstDash val="solid"/>
            <a:round/>
            <a:headEnd type="none" w="med" len="med"/>
            <a:tailEnd type="none" w="med" len="med"/>
          </a:ln>
        </p:spPr>
      </p:cxnSp>
      <p:sp>
        <p:nvSpPr>
          <p:cNvPr id="3269" name="Google Shape;3269;p158"/>
          <p:cNvSpPr/>
          <p:nvPr/>
        </p:nvSpPr>
        <p:spPr>
          <a:xfrm>
            <a:off x="6067475" y="2051113"/>
            <a:ext cx="1014000" cy="320700"/>
          </a:xfrm>
          <a:prstGeom prst="wedgeRoundRectCallout">
            <a:avLst>
              <a:gd name="adj1" fmla="val -74139"/>
              <a:gd name="adj2" fmla="val 80862"/>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solidFill>
                  <a:schemeClr val="dk1"/>
                </a:solidFill>
                <a:latin typeface="Times New Roman"/>
                <a:ea typeface="Times New Roman"/>
                <a:cs typeface="Times New Roman"/>
                <a:sym typeface="Times New Roman"/>
              </a:rPr>
              <a:t>𝛽 &lt;= 𝛼 ?</a:t>
            </a:r>
            <a:endParaRPr dirty="0">
              <a:latin typeface="Times New Roman"/>
              <a:ea typeface="Times New Roman"/>
              <a:cs typeface="Times New Roman"/>
              <a:sym typeface="Times New Roman"/>
            </a:endParaRPr>
          </a:p>
        </p:txBody>
      </p:sp>
      <p:sp>
        <p:nvSpPr>
          <p:cNvPr id="30" name="Rectangle 29">
            <a:extLst>
              <a:ext uri="{FF2B5EF4-FFF2-40B4-BE49-F238E27FC236}">
                <a16:creationId xmlns:a16="http://schemas.microsoft.com/office/drawing/2014/main" id="{C441EB2F-7483-4040-91F9-E951A45FADAF}"/>
              </a:ext>
            </a:extLst>
          </p:cNvPr>
          <p:cNvSpPr/>
          <p:nvPr/>
        </p:nvSpPr>
        <p:spPr>
          <a:xfrm>
            <a:off x="4829136" y="2371813"/>
            <a:ext cx="997202" cy="369332"/>
          </a:xfrm>
          <a:prstGeom prst="rect">
            <a:avLst/>
          </a:prstGeom>
        </p:spPr>
        <p:txBody>
          <a:bodyPr wrap="square">
            <a:spAutoFit/>
          </a:bodyPr>
          <a:lstStyle/>
          <a:p>
            <a:pPr algn="ctr"/>
            <a:r>
              <a:rPr lang="en-US" sz="1800" dirty="0"/>
              <a:t>(6, 2</a:t>
            </a:r>
            <a:r>
              <a:rPr lang="en-US" sz="1800" u="sng" dirty="0"/>
              <a:t>)</a:t>
            </a:r>
            <a:endParaRPr lang="en-HK" sz="1800" dirty="0"/>
          </a:p>
        </p:txBody>
      </p:sp>
      <p:sp>
        <p:nvSpPr>
          <p:cNvPr id="31" name="TextBox 30">
            <a:extLst>
              <a:ext uri="{FF2B5EF4-FFF2-40B4-BE49-F238E27FC236}">
                <a16:creationId xmlns:a16="http://schemas.microsoft.com/office/drawing/2014/main" id="{60CB196C-4ADB-4DF4-8906-579EAF623243}"/>
              </a:ext>
            </a:extLst>
          </p:cNvPr>
          <p:cNvSpPr txBox="1"/>
          <p:nvPr/>
        </p:nvSpPr>
        <p:spPr>
          <a:xfrm>
            <a:off x="6184394" y="2743160"/>
            <a:ext cx="752359" cy="307777"/>
          </a:xfrm>
          <a:prstGeom prst="rect">
            <a:avLst/>
          </a:prstGeom>
          <a:noFill/>
        </p:spPr>
        <p:txBody>
          <a:bodyPr wrap="square" rtlCol="0">
            <a:spAutoFit/>
          </a:bodyPr>
          <a:lstStyle/>
          <a:p>
            <a:r>
              <a:rPr lang="en-HK" b="1" dirty="0">
                <a:solidFill>
                  <a:srgbClr val="FF0000"/>
                </a:solidFill>
              </a:rPr>
              <a:t>YES</a:t>
            </a:r>
          </a:p>
        </p:txBody>
      </p:sp>
      <p:sp>
        <p:nvSpPr>
          <p:cNvPr id="32" name="Google Shape;3082;p152">
            <a:extLst>
              <a:ext uri="{FF2B5EF4-FFF2-40B4-BE49-F238E27FC236}">
                <a16:creationId xmlns:a16="http://schemas.microsoft.com/office/drawing/2014/main" id="{292476DD-D79E-45BE-98C4-B37DE80580D5}"/>
              </a:ext>
            </a:extLst>
          </p:cNvPr>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1"/>
        <p:cNvGrpSpPr/>
        <p:nvPr/>
      </p:nvGrpSpPr>
      <p:grpSpPr>
        <a:xfrm>
          <a:off x="0" y="0"/>
          <a:ext cx="0" cy="0"/>
          <a:chOff x="0" y="0"/>
          <a:chExt cx="0" cy="0"/>
        </a:xfrm>
      </p:grpSpPr>
      <p:sp>
        <p:nvSpPr>
          <p:cNvPr id="2562" name="Google Shape;2562;p124"/>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Adversarial Search</a:t>
            </a:r>
            <a:endParaRPr/>
          </a:p>
        </p:txBody>
      </p:sp>
      <p:sp>
        <p:nvSpPr>
          <p:cNvPr id="2563" name="Google Shape;2563;p124"/>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 multi-agent competitive environment</a:t>
            </a:r>
            <a:endParaRPr/>
          </a:p>
          <a:p>
            <a:pPr marL="914400" lvl="1" indent="-381000" algn="l" rtl="0">
              <a:spcBef>
                <a:spcPts val="0"/>
              </a:spcBef>
              <a:spcAft>
                <a:spcPts val="0"/>
              </a:spcAft>
              <a:buSzPts val="2400"/>
              <a:buChar char="○"/>
            </a:pPr>
            <a:r>
              <a:rPr lang="en"/>
              <a:t>We try to plan ahead in a world where other agents are planning against us</a:t>
            </a:r>
            <a:endParaRPr/>
          </a:p>
          <a:p>
            <a:pPr marL="914400" lvl="1" indent="-381000" algn="l" rtl="0">
              <a:spcBef>
                <a:spcPts val="0"/>
              </a:spcBef>
              <a:spcAft>
                <a:spcPts val="0"/>
              </a:spcAft>
              <a:buSzPts val="2400"/>
              <a:buChar char="○"/>
            </a:pPr>
            <a:r>
              <a:rPr lang="en"/>
              <a:t>Goals are in conflict (not necessarily)</a:t>
            </a:r>
            <a:endParaRPr/>
          </a:p>
          <a:p>
            <a:pPr marL="457200" lvl="0" indent="0" algn="l" rtl="0">
              <a:spcBef>
                <a:spcPts val="0"/>
              </a:spcBef>
              <a:spcAft>
                <a:spcPts val="0"/>
              </a:spcAft>
              <a:buNone/>
            </a:pPr>
            <a:endParaRPr/>
          </a:p>
        </p:txBody>
      </p:sp>
      <p:sp>
        <p:nvSpPr>
          <p:cNvPr id="2564" name="Google Shape;2564;p124"/>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2565" name="Google Shape;2565;p124"/>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aphicFrame>
        <p:nvGraphicFramePr>
          <p:cNvPr id="2566" name="Google Shape;2566;p124"/>
          <p:cNvGraphicFramePr/>
          <p:nvPr/>
        </p:nvGraphicFramePr>
        <p:xfrm>
          <a:off x="7218100" y="3147400"/>
          <a:ext cx="914400" cy="914400"/>
        </p:xfrm>
        <a:graphic>
          <a:graphicData uri="http://schemas.openxmlformats.org/drawingml/2006/table">
            <a:tbl>
              <a:tblPr>
                <a:noFill/>
                <a:tableStyleId>{2F3D78F7-3060-465B-BC6C-9000F70ABC63}</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304800">
                <a:tc>
                  <a:txBody>
                    <a:bodyPr/>
                    <a:lstStyle/>
                    <a:p>
                      <a:pPr marL="0" lvl="0" indent="0" algn="ctr" rtl="0">
                        <a:spcBef>
                          <a:spcPts val="0"/>
                        </a:spcBef>
                        <a:spcAft>
                          <a:spcPts val="0"/>
                        </a:spcAft>
                        <a:buNone/>
                      </a:pPr>
                      <a:r>
                        <a:rPr lang="en" sz="1800">
                          <a:latin typeface="Times New Roman"/>
                          <a:ea typeface="Times New Roman"/>
                          <a:cs typeface="Times New Roman"/>
                          <a:sym typeface="Times New Roman"/>
                        </a:rPr>
                        <a:t>X</a:t>
                      </a:r>
                      <a:endParaRPr sz="1800">
                        <a:latin typeface="Times New Roman"/>
                        <a:ea typeface="Times New Roman"/>
                        <a:cs typeface="Times New Roman"/>
                        <a:sym typeface="Times New Roman"/>
                      </a:endParaRPr>
                    </a:p>
                  </a:txBody>
                  <a:tcPr marL="9125" marR="9125" marT="9125" marB="9125"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Times New Roman"/>
                          <a:ea typeface="Times New Roman"/>
                          <a:cs typeface="Times New Roman"/>
                          <a:sym typeface="Times New Roman"/>
                        </a:rPr>
                        <a:t>O</a:t>
                      </a:r>
                      <a:endParaRPr sz="1800">
                        <a:latin typeface="Times New Roman"/>
                        <a:ea typeface="Times New Roman"/>
                        <a:cs typeface="Times New Roman"/>
                        <a:sym typeface="Times New Roman"/>
                      </a:endParaRPr>
                    </a:p>
                  </a:txBody>
                  <a:tcPr marL="9125" marR="9125" marT="9125" marB="91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25" marR="9125" marT="9125" marB="9125"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25" marR="9125" marT="9125" marB="9125"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Times New Roman"/>
                          <a:ea typeface="Times New Roman"/>
                          <a:cs typeface="Times New Roman"/>
                          <a:sym typeface="Times New Roman"/>
                        </a:rPr>
                        <a:t>X</a:t>
                      </a:r>
                      <a:endParaRPr sz="1800">
                        <a:latin typeface="Times New Roman"/>
                        <a:ea typeface="Times New Roman"/>
                        <a:cs typeface="Times New Roman"/>
                        <a:sym typeface="Times New Roman"/>
                      </a:endParaRPr>
                    </a:p>
                  </a:txBody>
                  <a:tcPr marL="9125" marR="9125" marT="9125" marB="91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25" marR="9125" marT="9125" marB="9125"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25" marR="9125" marT="9125" marB="9125"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Times New Roman"/>
                          <a:ea typeface="Times New Roman"/>
                          <a:cs typeface="Times New Roman"/>
                          <a:sym typeface="Times New Roman"/>
                        </a:rPr>
                        <a:t>O</a:t>
                      </a:r>
                      <a:endParaRPr sz="1800">
                        <a:latin typeface="Times New Roman"/>
                        <a:ea typeface="Times New Roman"/>
                        <a:cs typeface="Times New Roman"/>
                        <a:sym typeface="Times New Roman"/>
                      </a:endParaRPr>
                    </a:p>
                  </a:txBody>
                  <a:tcPr marL="9125" marR="9125" marT="9125" marB="91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Times New Roman"/>
                        <a:ea typeface="Times New Roman"/>
                        <a:cs typeface="Times New Roman"/>
                        <a:sym typeface="Times New Roman"/>
                      </a:endParaRPr>
                    </a:p>
                  </a:txBody>
                  <a:tcPr marL="9125" marR="9125" marT="9125" marB="9125"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2567" name="Google Shape;2567;p124"/>
          <p:cNvGrpSpPr/>
          <p:nvPr/>
        </p:nvGrpSpPr>
        <p:grpSpPr>
          <a:xfrm>
            <a:off x="1147149" y="2571750"/>
            <a:ext cx="2552127" cy="2323725"/>
            <a:chOff x="1118149" y="2492150"/>
            <a:chExt cx="2552127" cy="2323725"/>
          </a:xfrm>
        </p:grpSpPr>
        <p:pic>
          <p:nvPicPr>
            <p:cNvPr id="2568" name="Google Shape;2568;p124"/>
            <p:cNvPicPr preferRelativeResize="0"/>
            <p:nvPr/>
          </p:nvPicPr>
          <p:blipFill>
            <a:blip r:embed="rId3">
              <a:alphaModFix/>
            </a:blip>
            <a:stretch>
              <a:fillRect/>
            </a:stretch>
          </p:blipFill>
          <p:spPr>
            <a:xfrm>
              <a:off x="1118149" y="2492150"/>
              <a:ext cx="2552127" cy="2198324"/>
            </a:xfrm>
            <a:prstGeom prst="rect">
              <a:avLst/>
            </a:prstGeom>
            <a:noFill/>
            <a:ln>
              <a:noFill/>
            </a:ln>
          </p:spPr>
        </p:pic>
        <p:sp>
          <p:nvSpPr>
            <p:cNvPr id="2569" name="Google Shape;2569;p124"/>
            <p:cNvSpPr txBox="1"/>
            <p:nvPr/>
          </p:nvSpPr>
          <p:spPr>
            <a:xfrm>
              <a:off x="1387825" y="4600175"/>
              <a:ext cx="1733400" cy="21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http://aima.cs.berkeley.edu/</a:t>
              </a:r>
              <a:endParaRPr sz="800">
                <a:latin typeface="Times New Roman"/>
                <a:ea typeface="Times New Roman"/>
                <a:cs typeface="Times New Roman"/>
                <a:sym typeface="Times New Roman"/>
              </a:endParaRPr>
            </a:p>
          </p:txBody>
        </p:sp>
      </p:grpSp>
      <p:grpSp>
        <p:nvGrpSpPr>
          <p:cNvPr id="2570" name="Google Shape;2570;p124"/>
          <p:cNvGrpSpPr/>
          <p:nvPr/>
        </p:nvGrpSpPr>
        <p:grpSpPr>
          <a:xfrm>
            <a:off x="4408025" y="2591675"/>
            <a:ext cx="2207100" cy="2243525"/>
            <a:chOff x="4139950" y="2899975"/>
            <a:chExt cx="2207100" cy="2243525"/>
          </a:xfrm>
        </p:grpSpPr>
        <p:pic>
          <p:nvPicPr>
            <p:cNvPr id="2571" name="Google Shape;2571;p124"/>
            <p:cNvPicPr preferRelativeResize="0"/>
            <p:nvPr/>
          </p:nvPicPr>
          <p:blipFill>
            <a:blip r:embed="rId4">
              <a:alphaModFix/>
            </a:blip>
            <a:stretch>
              <a:fillRect/>
            </a:stretch>
          </p:blipFill>
          <p:spPr>
            <a:xfrm>
              <a:off x="4139950" y="2899975"/>
              <a:ext cx="2141124" cy="2098351"/>
            </a:xfrm>
            <a:prstGeom prst="rect">
              <a:avLst/>
            </a:prstGeom>
            <a:noFill/>
            <a:ln>
              <a:noFill/>
            </a:ln>
          </p:spPr>
        </p:pic>
        <p:sp>
          <p:nvSpPr>
            <p:cNvPr id="2572" name="Google Shape;2572;p124"/>
            <p:cNvSpPr txBox="1"/>
            <p:nvPr/>
          </p:nvSpPr>
          <p:spPr>
            <a:xfrm>
              <a:off x="4139950" y="4927800"/>
              <a:ext cx="2207100" cy="21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http://aima.cs.berkeley.edu/</a:t>
              </a:r>
              <a:endParaRPr sz="800">
                <a:latin typeface="Times New Roman"/>
                <a:ea typeface="Times New Roman"/>
                <a:cs typeface="Times New Roman"/>
                <a:sym typeface="Times New Roman"/>
              </a:endParaRPr>
            </a:p>
          </p:txBody>
        </p:sp>
      </p:grpSp>
      <p:pic>
        <p:nvPicPr>
          <p:cNvPr id="2573" name="Google Shape;2573;p124"/>
          <p:cNvPicPr preferRelativeResize="0"/>
          <p:nvPr/>
        </p:nvPicPr>
        <p:blipFill>
          <a:blip r:embed="rId5">
            <a:alphaModFix/>
          </a:blip>
          <a:stretch>
            <a:fillRect/>
          </a:stretch>
        </p:blipFill>
        <p:spPr>
          <a:xfrm>
            <a:off x="6236625" y="0"/>
            <a:ext cx="1895875" cy="1201500"/>
          </a:xfrm>
          <a:prstGeom prst="rect">
            <a:avLst/>
          </a:prstGeom>
          <a:noFill/>
          <a:ln>
            <a:noFill/>
          </a:ln>
        </p:spPr>
      </p:pic>
      <p:sp>
        <p:nvSpPr>
          <p:cNvPr id="2574" name="Google Shape;2574;p124"/>
          <p:cNvSpPr txBox="1"/>
          <p:nvPr/>
        </p:nvSpPr>
        <p:spPr>
          <a:xfrm>
            <a:off x="6192475" y="847875"/>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74" name="Google Shape;3274;p159"/>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275" name="Google Shape;3275;p159"/>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40</a:t>
            </a:fld>
            <a:endParaRPr/>
          </a:p>
        </p:txBody>
      </p:sp>
      <p:sp>
        <p:nvSpPr>
          <p:cNvPr id="3276" name="Google Shape;3276;p159"/>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277" name="Google Shape;3277;p159"/>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279" name="Google Shape;3279;p159"/>
          <p:cNvCxnSpPr>
            <a:stCxn id="3280" idx="0"/>
            <a:endCxn id="3281"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282" name="Google Shape;3282;p159"/>
          <p:cNvCxnSpPr>
            <a:stCxn id="3280" idx="3"/>
            <a:endCxn id="3283"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284" name="Google Shape;3284;p159"/>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285" name="Google Shape;3285;p159"/>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286" name="Google Shape;3286;p159"/>
          <p:cNvCxnSpPr>
            <a:stCxn id="3283" idx="0"/>
            <a:endCxn id="3284"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287" name="Google Shape;3287;p159"/>
          <p:cNvCxnSpPr>
            <a:stCxn id="3283" idx="0"/>
            <a:endCxn id="3285"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288" name="Google Shape;3288;p159"/>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59"/>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59"/>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1" name="Google Shape;3291;p159"/>
          <p:cNvCxnSpPr/>
          <p:nvPr/>
        </p:nvCxnSpPr>
        <p:spPr>
          <a:xfrm>
            <a:off x="2280616" y="2744512"/>
            <a:ext cx="430500" cy="717300"/>
          </a:xfrm>
          <a:prstGeom prst="straightConnector1">
            <a:avLst/>
          </a:prstGeom>
          <a:noFill/>
          <a:ln w="9525" cap="flat" cmpd="sng">
            <a:solidFill>
              <a:schemeClr val="dk2"/>
            </a:solidFill>
            <a:prstDash val="solid"/>
            <a:round/>
            <a:headEnd type="none" w="med" len="med"/>
            <a:tailEnd type="none" w="med" len="med"/>
          </a:ln>
        </p:spPr>
      </p:cxnSp>
      <p:sp>
        <p:nvSpPr>
          <p:cNvPr id="3292" name="Google Shape;3292;p159"/>
          <p:cNvSpPr/>
          <p:nvPr/>
        </p:nvSpPr>
        <p:spPr>
          <a:xfrm>
            <a:off x="24072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59"/>
          <p:cNvSpPr/>
          <p:nvPr/>
        </p:nvSpPr>
        <p:spPr>
          <a:xfrm>
            <a:off x="2102921"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p:txBody>
      </p:sp>
      <p:cxnSp>
        <p:nvCxnSpPr>
          <p:cNvPr id="3294" name="Google Shape;3294;p159"/>
          <p:cNvCxnSpPr>
            <a:endCxn id="3293" idx="0"/>
          </p:cNvCxnSpPr>
          <p:nvPr/>
        </p:nvCxnSpPr>
        <p:spPr>
          <a:xfrm flipH="1">
            <a:off x="2341871" y="3972915"/>
            <a:ext cx="369000" cy="658200"/>
          </a:xfrm>
          <a:prstGeom prst="straightConnector1">
            <a:avLst/>
          </a:prstGeom>
          <a:noFill/>
          <a:ln w="9525" cap="flat" cmpd="sng">
            <a:solidFill>
              <a:schemeClr val="dk2"/>
            </a:solidFill>
            <a:prstDash val="solid"/>
            <a:round/>
            <a:headEnd type="none" w="med" len="med"/>
            <a:tailEnd type="none" w="med" len="med"/>
          </a:ln>
        </p:spPr>
      </p:cxnSp>
      <p:cxnSp>
        <p:nvCxnSpPr>
          <p:cNvPr id="3295" name="Google Shape;3295;p159"/>
          <p:cNvCxnSpPr/>
          <p:nvPr/>
        </p:nvCxnSpPr>
        <p:spPr>
          <a:xfrm>
            <a:off x="2710969" y="3972915"/>
            <a:ext cx="310800" cy="658200"/>
          </a:xfrm>
          <a:prstGeom prst="straightConnector1">
            <a:avLst/>
          </a:prstGeom>
          <a:noFill/>
          <a:ln w="9525" cap="flat" cmpd="sng">
            <a:solidFill>
              <a:schemeClr val="dk2"/>
            </a:solidFill>
            <a:prstDash val="solid"/>
            <a:round/>
            <a:headEnd type="none" w="med" len="med"/>
            <a:tailEnd type="none" w="med" len="med"/>
          </a:ln>
        </p:spPr>
      </p:cxnSp>
      <p:cxnSp>
        <p:nvCxnSpPr>
          <p:cNvPr id="3296" name="Google Shape;3296;p159"/>
          <p:cNvCxnSpPr/>
          <p:nvPr/>
        </p:nvCxnSpPr>
        <p:spPr>
          <a:xfrm rot="10800000">
            <a:off x="4771854" y="1565516"/>
            <a:ext cx="0" cy="668100"/>
          </a:xfrm>
          <a:prstGeom prst="straightConnector1">
            <a:avLst/>
          </a:prstGeom>
          <a:noFill/>
          <a:ln w="9525" cap="flat" cmpd="sng">
            <a:solidFill>
              <a:schemeClr val="dk2"/>
            </a:solidFill>
            <a:prstDash val="solid"/>
            <a:round/>
            <a:headEnd type="none" w="med" len="med"/>
            <a:tailEnd type="none" w="med" len="med"/>
          </a:ln>
        </p:spPr>
      </p:cxnSp>
      <p:cxnSp>
        <p:nvCxnSpPr>
          <p:cNvPr id="3297" name="Google Shape;3297;p159"/>
          <p:cNvCxnSpPr/>
          <p:nvPr/>
        </p:nvCxnSpPr>
        <p:spPr>
          <a:xfrm flipH="1">
            <a:off x="4069254" y="2744512"/>
            <a:ext cx="702600" cy="717300"/>
          </a:xfrm>
          <a:prstGeom prst="straightConnector1">
            <a:avLst/>
          </a:prstGeom>
          <a:noFill/>
          <a:ln w="9525" cap="flat" cmpd="sng">
            <a:solidFill>
              <a:schemeClr val="dk2"/>
            </a:solidFill>
            <a:prstDash val="solid"/>
            <a:round/>
            <a:headEnd type="none" w="med" len="med"/>
            <a:tailEnd type="none" w="med" len="med"/>
          </a:ln>
        </p:spPr>
      </p:cxnSp>
      <p:sp>
        <p:nvSpPr>
          <p:cNvPr id="3298" name="Google Shape;3298;p159"/>
          <p:cNvSpPr/>
          <p:nvPr/>
        </p:nvSpPr>
        <p:spPr>
          <a:xfrm>
            <a:off x="346271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299" name="Google Shape;3299;p159"/>
          <p:cNvCxnSpPr>
            <a:endCxn id="3298" idx="0"/>
          </p:cNvCxnSpPr>
          <p:nvPr/>
        </p:nvCxnSpPr>
        <p:spPr>
          <a:xfrm flipH="1">
            <a:off x="3701667" y="3972915"/>
            <a:ext cx="367200" cy="658200"/>
          </a:xfrm>
          <a:prstGeom prst="straightConnector1">
            <a:avLst/>
          </a:prstGeom>
          <a:noFill/>
          <a:ln w="9525" cap="flat" cmpd="sng">
            <a:solidFill>
              <a:schemeClr val="dk2"/>
            </a:solidFill>
            <a:prstDash val="solid"/>
            <a:round/>
            <a:headEnd type="none" w="med" len="med"/>
            <a:tailEnd type="none" w="med" len="med"/>
          </a:ln>
        </p:spPr>
      </p:cxnSp>
      <p:sp>
        <p:nvSpPr>
          <p:cNvPr id="3300" name="Google Shape;3300;p159"/>
          <p:cNvSpPr/>
          <p:nvPr/>
        </p:nvSpPr>
        <p:spPr>
          <a:xfrm rot="10800000">
            <a:off x="4468109"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59"/>
          <p:cNvSpPr/>
          <p:nvPr/>
        </p:nvSpPr>
        <p:spPr>
          <a:xfrm>
            <a:off x="37601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59"/>
          <p:cNvSpPr/>
          <p:nvPr/>
        </p:nvSpPr>
        <p:spPr>
          <a:xfrm>
            <a:off x="414261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cxnSp>
        <p:nvCxnSpPr>
          <p:cNvPr id="3303" name="Google Shape;3303;p159"/>
          <p:cNvCxnSpPr>
            <a:endCxn id="3302" idx="0"/>
          </p:cNvCxnSpPr>
          <p:nvPr/>
        </p:nvCxnSpPr>
        <p:spPr>
          <a:xfrm>
            <a:off x="4068965" y="3972915"/>
            <a:ext cx="312600" cy="658200"/>
          </a:xfrm>
          <a:prstGeom prst="straightConnector1">
            <a:avLst/>
          </a:prstGeom>
          <a:noFill/>
          <a:ln w="9525" cap="flat" cmpd="sng">
            <a:solidFill>
              <a:schemeClr val="dk2"/>
            </a:solidFill>
            <a:prstDash val="solid"/>
            <a:round/>
            <a:headEnd type="none" w="med" len="med"/>
            <a:tailEnd type="none" w="med" len="med"/>
          </a:ln>
        </p:spPr>
      </p:cxnSp>
      <p:cxnSp>
        <p:nvCxnSpPr>
          <p:cNvPr id="3304" name="Google Shape;3304;p159"/>
          <p:cNvCxnSpPr/>
          <p:nvPr/>
        </p:nvCxnSpPr>
        <p:spPr>
          <a:xfrm>
            <a:off x="4771854" y="2744512"/>
            <a:ext cx="655200" cy="717300"/>
          </a:xfrm>
          <a:prstGeom prst="straightConnector1">
            <a:avLst/>
          </a:prstGeom>
          <a:noFill/>
          <a:ln w="9525" cap="flat" cmpd="sng">
            <a:solidFill>
              <a:schemeClr val="dk2"/>
            </a:solidFill>
            <a:prstDash val="solid"/>
            <a:round/>
            <a:headEnd type="none" w="med" len="med"/>
            <a:tailEnd type="none" w="med" len="med"/>
          </a:ln>
        </p:spPr>
      </p:cxnSp>
      <p:sp>
        <p:nvSpPr>
          <p:cNvPr id="2" name="Rectangle 1">
            <a:extLst>
              <a:ext uri="{FF2B5EF4-FFF2-40B4-BE49-F238E27FC236}">
                <a16:creationId xmlns:a16="http://schemas.microsoft.com/office/drawing/2014/main" id="{C21643D0-3B88-4C18-9E5C-1484628E9A17}"/>
              </a:ext>
            </a:extLst>
          </p:cNvPr>
          <p:cNvSpPr/>
          <p:nvPr/>
        </p:nvSpPr>
        <p:spPr>
          <a:xfrm>
            <a:off x="5405418" y="3563427"/>
            <a:ext cx="883575" cy="307777"/>
          </a:xfrm>
          <a:prstGeom prst="rect">
            <a:avLst/>
          </a:prstGeom>
          <a:solidFill>
            <a:srgbClr val="FF0000"/>
          </a:solidFill>
        </p:spPr>
        <p:txBody>
          <a:bodyPr wrap="none">
            <a:spAutoFit/>
          </a:bodyPr>
          <a:lstStyle/>
          <a:p>
            <a:r>
              <a:rPr lang="en-US" i="1" dirty="0"/>
              <a:t>α cut-off </a:t>
            </a:r>
            <a:endParaRPr lang="en-HK" dirty="0"/>
          </a:p>
        </p:txBody>
      </p:sp>
      <p:sp>
        <p:nvSpPr>
          <p:cNvPr id="31" name="Google Shape;3082;p152">
            <a:extLst>
              <a:ext uri="{FF2B5EF4-FFF2-40B4-BE49-F238E27FC236}">
                <a16:creationId xmlns:a16="http://schemas.microsoft.com/office/drawing/2014/main" id="{4F6E74D7-6F78-42F1-BE41-45ACC976C1EF}"/>
              </a:ext>
            </a:extLst>
          </p:cNvPr>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8"/>
        <p:cNvGrpSpPr/>
        <p:nvPr/>
      </p:nvGrpSpPr>
      <p:grpSpPr>
        <a:xfrm>
          <a:off x="0" y="0"/>
          <a:ext cx="0" cy="0"/>
          <a:chOff x="0" y="0"/>
          <a:chExt cx="0" cy="0"/>
        </a:xfrm>
      </p:grpSpPr>
      <p:sp>
        <p:nvSpPr>
          <p:cNvPr id="3309" name="Google Shape;3309;p160"/>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310" name="Google Shape;3310;p160"/>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41</a:t>
            </a:fld>
            <a:endParaRPr/>
          </a:p>
        </p:txBody>
      </p:sp>
      <p:sp>
        <p:nvSpPr>
          <p:cNvPr id="3311" name="Google Shape;3311;p160"/>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312" name="Google Shape;3312;p160"/>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314" name="Google Shape;3314;p160"/>
          <p:cNvCxnSpPr>
            <a:stCxn id="3315" idx="0"/>
            <a:endCxn id="3316"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317" name="Google Shape;3317;p160"/>
          <p:cNvCxnSpPr>
            <a:stCxn id="3315" idx="3"/>
            <a:endCxn id="3318"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319" name="Google Shape;3319;p160"/>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320" name="Google Shape;3320;p160"/>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321" name="Google Shape;3321;p160"/>
          <p:cNvCxnSpPr>
            <a:stCxn id="3318" idx="0"/>
            <a:endCxn id="3319"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322" name="Google Shape;3322;p160"/>
          <p:cNvCxnSpPr>
            <a:stCxn id="3318" idx="0"/>
            <a:endCxn id="3320"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323" name="Google Shape;3323;p160"/>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60"/>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60"/>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6" name="Google Shape;3326;p160"/>
          <p:cNvCxnSpPr/>
          <p:nvPr/>
        </p:nvCxnSpPr>
        <p:spPr>
          <a:xfrm>
            <a:off x="2280616" y="2744512"/>
            <a:ext cx="430500" cy="717300"/>
          </a:xfrm>
          <a:prstGeom prst="straightConnector1">
            <a:avLst/>
          </a:prstGeom>
          <a:noFill/>
          <a:ln w="9525" cap="flat" cmpd="sng">
            <a:solidFill>
              <a:schemeClr val="dk2"/>
            </a:solidFill>
            <a:prstDash val="solid"/>
            <a:round/>
            <a:headEnd type="none" w="med" len="med"/>
            <a:tailEnd type="none" w="med" len="med"/>
          </a:ln>
        </p:spPr>
      </p:cxnSp>
      <p:sp>
        <p:nvSpPr>
          <p:cNvPr id="3327" name="Google Shape;3327;p160"/>
          <p:cNvSpPr/>
          <p:nvPr/>
        </p:nvSpPr>
        <p:spPr>
          <a:xfrm>
            <a:off x="24072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60"/>
          <p:cNvSpPr/>
          <p:nvPr/>
        </p:nvSpPr>
        <p:spPr>
          <a:xfrm>
            <a:off x="2102921"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p:txBody>
      </p:sp>
      <p:cxnSp>
        <p:nvCxnSpPr>
          <p:cNvPr id="3329" name="Google Shape;3329;p160"/>
          <p:cNvCxnSpPr>
            <a:endCxn id="3328" idx="0"/>
          </p:cNvCxnSpPr>
          <p:nvPr/>
        </p:nvCxnSpPr>
        <p:spPr>
          <a:xfrm flipH="1">
            <a:off x="2341871" y="3972915"/>
            <a:ext cx="369000" cy="658200"/>
          </a:xfrm>
          <a:prstGeom prst="straightConnector1">
            <a:avLst/>
          </a:prstGeom>
          <a:noFill/>
          <a:ln w="9525" cap="flat" cmpd="sng">
            <a:solidFill>
              <a:schemeClr val="dk2"/>
            </a:solidFill>
            <a:prstDash val="solid"/>
            <a:round/>
            <a:headEnd type="none" w="med" len="med"/>
            <a:tailEnd type="none" w="med" len="med"/>
          </a:ln>
        </p:spPr>
      </p:cxnSp>
      <p:cxnSp>
        <p:nvCxnSpPr>
          <p:cNvPr id="3330" name="Google Shape;3330;p160"/>
          <p:cNvCxnSpPr/>
          <p:nvPr/>
        </p:nvCxnSpPr>
        <p:spPr>
          <a:xfrm>
            <a:off x="2710969" y="3972915"/>
            <a:ext cx="310800" cy="658200"/>
          </a:xfrm>
          <a:prstGeom prst="straightConnector1">
            <a:avLst/>
          </a:prstGeom>
          <a:noFill/>
          <a:ln w="9525" cap="flat" cmpd="sng">
            <a:solidFill>
              <a:schemeClr val="dk2"/>
            </a:solidFill>
            <a:prstDash val="solid"/>
            <a:round/>
            <a:headEnd type="none" w="med" len="med"/>
            <a:tailEnd type="none" w="med" len="med"/>
          </a:ln>
        </p:spPr>
      </p:cxnSp>
      <p:cxnSp>
        <p:nvCxnSpPr>
          <p:cNvPr id="3331" name="Google Shape;3331;p160"/>
          <p:cNvCxnSpPr/>
          <p:nvPr/>
        </p:nvCxnSpPr>
        <p:spPr>
          <a:xfrm rot="10800000">
            <a:off x="4771854" y="1565516"/>
            <a:ext cx="0" cy="668100"/>
          </a:xfrm>
          <a:prstGeom prst="straightConnector1">
            <a:avLst/>
          </a:prstGeom>
          <a:noFill/>
          <a:ln w="9525" cap="flat" cmpd="sng">
            <a:solidFill>
              <a:schemeClr val="dk2"/>
            </a:solidFill>
            <a:prstDash val="solid"/>
            <a:round/>
            <a:headEnd type="none" w="med" len="med"/>
            <a:tailEnd type="none" w="med" len="med"/>
          </a:ln>
        </p:spPr>
      </p:cxnSp>
      <p:cxnSp>
        <p:nvCxnSpPr>
          <p:cNvPr id="3332" name="Google Shape;3332;p160"/>
          <p:cNvCxnSpPr/>
          <p:nvPr/>
        </p:nvCxnSpPr>
        <p:spPr>
          <a:xfrm flipH="1">
            <a:off x="4069254" y="2744512"/>
            <a:ext cx="702600" cy="717300"/>
          </a:xfrm>
          <a:prstGeom prst="straightConnector1">
            <a:avLst/>
          </a:prstGeom>
          <a:noFill/>
          <a:ln w="9525" cap="flat" cmpd="sng">
            <a:solidFill>
              <a:schemeClr val="dk2"/>
            </a:solidFill>
            <a:prstDash val="solid"/>
            <a:round/>
            <a:headEnd type="none" w="med" len="med"/>
            <a:tailEnd type="none" w="med" len="med"/>
          </a:ln>
        </p:spPr>
      </p:cxnSp>
      <p:sp>
        <p:nvSpPr>
          <p:cNvPr id="3333" name="Google Shape;3333;p160"/>
          <p:cNvSpPr/>
          <p:nvPr/>
        </p:nvSpPr>
        <p:spPr>
          <a:xfrm>
            <a:off x="346271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334" name="Google Shape;3334;p160"/>
          <p:cNvCxnSpPr>
            <a:endCxn id="3333" idx="0"/>
          </p:cNvCxnSpPr>
          <p:nvPr/>
        </p:nvCxnSpPr>
        <p:spPr>
          <a:xfrm flipH="1">
            <a:off x="3701667" y="3972915"/>
            <a:ext cx="367200" cy="658200"/>
          </a:xfrm>
          <a:prstGeom prst="straightConnector1">
            <a:avLst/>
          </a:prstGeom>
          <a:noFill/>
          <a:ln w="9525" cap="flat" cmpd="sng">
            <a:solidFill>
              <a:schemeClr val="dk2"/>
            </a:solidFill>
            <a:prstDash val="solid"/>
            <a:round/>
            <a:headEnd type="none" w="med" len="med"/>
            <a:tailEnd type="none" w="med" len="med"/>
          </a:ln>
        </p:spPr>
      </p:cxnSp>
      <p:sp>
        <p:nvSpPr>
          <p:cNvPr id="3335" name="Google Shape;3335;p160"/>
          <p:cNvSpPr/>
          <p:nvPr/>
        </p:nvSpPr>
        <p:spPr>
          <a:xfrm rot="10800000">
            <a:off x="4468109"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60"/>
          <p:cNvSpPr/>
          <p:nvPr/>
        </p:nvSpPr>
        <p:spPr>
          <a:xfrm>
            <a:off x="37601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60"/>
          <p:cNvSpPr/>
          <p:nvPr/>
        </p:nvSpPr>
        <p:spPr>
          <a:xfrm>
            <a:off x="414261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cxnSp>
        <p:nvCxnSpPr>
          <p:cNvPr id="3338" name="Google Shape;3338;p160"/>
          <p:cNvCxnSpPr>
            <a:endCxn id="3337" idx="0"/>
          </p:cNvCxnSpPr>
          <p:nvPr/>
        </p:nvCxnSpPr>
        <p:spPr>
          <a:xfrm>
            <a:off x="4068965" y="3972915"/>
            <a:ext cx="312600" cy="658200"/>
          </a:xfrm>
          <a:prstGeom prst="straightConnector1">
            <a:avLst/>
          </a:prstGeom>
          <a:noFill/>
          <a:ln w="9525" cap="flat" cmpd="sng">
            <a:solidFill>
              <a:schemeClr val="dk2"/>
            </a:solidFill>
            <a:prstDash val="solid"/>
            <a:round/>
            <a:headEnd type="none" w="med" len="med"/>
            <a:tailEnd type="none" w="med" len="med"/>
          </a:ln>
        </p:spPr>
      </p:cxnSp>
      <p:cxnSp>
        <p:nvCxnSpPr>
          <p:cNvPr id="3339" name="Google Shape;3339;p160"/>
          <p:cNvCxnSpPr/>
          <p:nvPr/>
        </p:nvCxnSpPr>
        <p:spPr>
          <a:xfrm>
            <a:off x="4771854" y="2744512"/>
            <a:ext cx="655200" cy="717300"/>
          </a:xfrm>
          <a:prstGeom prst="straightConnector1">
            <a:avLst/>
          </a:prstGeom>
          <a:noFill/>
          <a:ln w="9525" cap="flat" cmpd="sng">
            <a:solidFill>
              <a:schemeClr val="dk2"/>
            </a:solidFill>
            <a:prstDash val="solid"/>
            <a:round/>
            <a:headEnd type="none" w="med" len="med"/>
            <a:tailEnd type="none" w="med" len="med"/>
          </a:ln>
        </p:spPr>
      </p:cxnSp>
      <p:cxnSp>
        <p:nvCxnSpPr>
          <p:cNvPr id="3340" name="Google Shape;3340;p160"/>
          <p:cNvCxnSpPr/>
          <p:nvPr/>
        </p:nvCxnSpPr>
        <p:spPr>
          <a:xfrm rot="10800000">
            <a:off x="4771892"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341" name="Google Shape;3341;p160"/>
          <p:cNvCxnSpPr/>
          <p:nvPr/>
        </p:nvCxnSpPr>
        <p:spPr>
          <a:xfrm flipH="1">
            <a:off x="6785192" y="2744512"/>
            <a:ext cx="477900" cy="717300"/>
          </a:xfrm>
          <a:prstGeom prst="straightConnector1">
            <a:avLst/>
          </a:prstGeom>
          <a:noFill/>
          <a:ln w="9525" cap="flat" cmpd="sng">
            <a:solidFill>
              <a:schemeClr val="dk2"/>
            </a:solidFill>
            <a:prstDash val="solid"/>
            <a:round/>
            <a:headEnd type="none" w="med" len="med"/>
            <a:tailEnd type="none" w="med" len="med"/>
          </a:ln>
        </p:spPr>
      </p:cxnSp>
      <p:sp>
        <p:nvSpPr>
          <p:cNvPr id="3342" name="Google Shape;3342;p160"/>
          <p:cNvSpPr/>
          <p:nvPr/>
        </p:nvSpPr>
        <p:spPr>
          <a:xfrm>
            <a:off x="6182309"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p:txBody>
      </p:sp>
      <p:sp>
        <p:nvSpPr>
          <p:cNvPr id="3343" name="Google Shape;3343;p160"/>
          <p:cNvSpPr/>
          <p:nvPr/>
        </p:nvSpPr>
        <p:spPr>
          <a:xfrm>
            <a:off x="686220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344" name="Google Shape;3344;p160"/>
          <p:cNvCxnSpPr>
            <a:endCxn id="3342" idx="0"/>
          </p:cNvCxnSpPr>
          <p:nvPr/>
        </p:nvCxnSpPr>
        <p:spPr>
          <a:xfrm flipH="1">
            <a:off x="6421259" y="3972915"/>
            <a:ext cx="364200" cy="658200"/>
          </a:xfrm>
          <a:prstGeom prst="straightConnector1">
            <a:avLst/>
          </a:prstGeom>
          <a:noFill/>
          <a:ln w="9525" cap="flat" cmpd="sng">
            <a:solidFill>
              <a:schemeClr val="dk2"/>
            </a:solidFill>
            <a:prstDash val="solid"/>
            <a:round/>
            <a:headEnd type="none" w="med" len="med"/>
            <a:tailEnd type="none" w="med" len="med"/>
          </a:ln>
        </p:spPr>
      </p:cxnSp>
      <p:cxnSp>
        <p:nvCxnSpPr>
          <p:cNvPr id="3345" name="Google Shape;3345;p160"/>
          <p:cNvCxnSpPr>
            <a:endCxn id="3343" idx="0"/>
          </p:cNvCxnSpPr>
          <p:nvPr/>
        </p:nvCxnSpPr>
        <p:spPr>
          <a:xfrm>
            <a:off x="6785557" y="3972915"/>
            <a:ext cx="315600" cy="658200"/>
          </a:xfrm>
          <a:prstGeom prst="straightConnector1">
            <a:avLst/>
          </a:prstGeom>
          <a:noFill/>
          <a:ln w="9525" cap="flat" cmpd="sng">
            <a:solidFill>
              <a:schemeClr val="dk2"/>
            </a:solidFill>
            <a:prstDash val="solid"/>
            <a:round/>
            <a:headEnd type="none" w="med" len="med"/>
            <a:tailEnd type="none" w="med" len="med"/>
          </a:ln>
        </p:spPr>
      </p:cxnSp>
      <p:sp>
        <p:nvSpPr>
          <p:cNvPr id="3346" name="Google Shape;3346;p160"/>
          <p:cNvSpPr/>
          <p:nvPr/>
        </p:nvSpPr>
        <p:spPr>
          <a:xfrm rot="10800000">
            <a:off x="696288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60"/>
          <p:cNvSpPr/>
          <p:nvPr/>
        </p:nvSpPr>
        <p:spPr>
          <a:xfrm>
            <a:off x="64815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60"/>
          <p:cNvSpPr/>
          <p:nvPr/>
        </p:nvSpPr>
        <p:spPr>
          <a:xfrm>
            <a:off x="7784922" y="2428958"/>
            <a:ext cx="1014000" cy="320700"/>
          </a:xfrm>
          <a:prstGeom prst="wedgeRoundRectCallout">
            <a:avLst>
              <a:gd name="adj1" fmla="val 32098"/>
              <a:gd name="adj2" fmla="val -122242"/>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solidFill>
                  <a:schemeClr val="dk1"/>
                </a:solidFill>
                <a:latin typeface="Times New Roman"/>
                <a:ea typeface="Times New Roman"/>
                <a:cs typeface="Times New Roman"/>
                <a:sym typeface="Times New Roman"/>
              </a:rPr>
              <a:t>𝛽 &lt;= 𝛼 ?</a:t>
            </a:r>
            <a:endParaRPr dirty="0">
              <a:latin typeface="Times New Roman"/>
              <a:ea typeface="Times New Roman"/>
              <a:cs typeface="Times New Roman"/>
              <a:sym typeface="Times New Roman"/>
            </a:endParaRPr>
          </a:p>
        </p:txBody>
      </p:sp>
      <p:sp>
        <p:nvSpPr>
          <p:cNvPr id="39" name="Rectangle 38">
            <a:extLst>
              <a:ext uri="{FF2B5EF4-FFF2-40B4-BE49-F238E27FC236}">
                <a16:creationId xmlns:a16="http://schemas.microsoft.com/office/drawing/2014/main" id="{94303BC2-4080-4498-B48D-1B780BFE18B4}"/>
              </a:ext>
            </a:extLst>
          </p:cNvPr>
          <p:cNvSpPr/>
          <p:nvPr/>
        </p:nvSpPr>
        <p:spPr>
          <a:xfrm>
            <a:off x="3234441" y="1098984"/>
            <a:ext cx="1180424" cy="369332"/>
          </a:xfrm>
          <a:prstGeom prst="rect">
            <a:avLst/>
          </a:prstGeom>
        </p:spPr>
        <p:txBody>
          <a:bodyPr wrap="square">
            <a:spAutoFit/>
          </a:bodyPr>
          <a:lstStyle/>
          <a:p>
            <a:pPr algn="ctr"/>
            <a:r>
              <a:rPr lang="en-US" sz="1800" dirty="0"/>
              <a:t>(6, +</a:t>
            </a:r>
            <a:r>
              <a:rPr lang="en-US" sz="1800" u="sng" dirty="0">
                <a:hlinkClick r:id="rId3" tooltip="Infinity"/>
              </a:rPr>
              <a:t>∞</a:t>
            </a:r>
            <a:r>
              <a:rPr lang="en-US" sz="1800" u="sng" dirty="0"/>
              <a:t>)</a:t>
            </a:r>
            <a:endParaRPr lang="en-HK" sz="1800" dirty="0"/>
          </a:p>
        </p:txBody>
      </p:sp>
      <p:sp>
        <p:nvSpPr>
          <p:cNvPr id="40" name="Rectangle 39">
            <a:extLst>
              <a:ext uri="{FF2B5EF4-FFF2-40B4-BE49-F238E27FC236}">
                <a16:creationId xmlns:a16="http://schemas.microsoft.com/office/drawing/2014/main" id="{4BB8694E-6C64-499C-89FD-ACAFF4B2D5EC}"/>
              </a:ext>
            </a:extLst>
          </p:cNvPr>
          <p:cNvSpPr/>
          <p:nvPr/>
        </p:nvSpPr>
        <p:spPr>
          <a:xfrm>
            <a:off x="6862207" y="1752352"/>
            <a:ext cx="1180424" cy="369332"/>
          </a:xfrm>
          <a:prstGeom prst="rect">
            <a:avLst/>
          </a:prstGeom>
        </p:spPr>
        <p:txBody>
          <a:bodyPr wrap="square">
            <a:spAutoFit/>
          </a:bodyPr>
          <a:lstStyle/>
          <a:p>
            <a:pPr algn="ctr"/>
            <a:r>
              <a:rPr lang="en-US" sz="1800" dirty="0"/>
              <a:t>(6, +</a:t>
            </a:r>
            <a:r>
              <a:rPr lang="en-US" sz="1800" u="sng" dirty="0">
                <a:hlinkClick r:id="rId3" tooltip="Infinity"/>
              </a:rPr>
              <a:t>∞</a:t>
            </a:r>
            <a:r>
              <a:rPr lang="en-US" sz="1800" u="sng" dirty="0"/>
              <a:t>)</a:t>
            </a:r>
            <a:endParaRPr lang="en-HK" sz="1800" dirty="0"/>
          </a:p>
        </p:txBody>
      </p:sp>
      <p:sp>
        <p:nvSpPr>
          <p:cNvPr id="41" name="Rectangle 40">
            <a:extLst>
              <a:ext uri="{FF2B5EF4-FFF2-40B4-BE49-F238E27FC236}">
                <a16:creationId xmlns:a16="http://schemas.microsoft.com/office/drawing/2014/main" id="{BCFCFD2F-8AEF-470F-8C51-16619509B92E}"/>
              </a:ext>
            </a:extLst>
          </p:cNvPr>
          <p:cNvSpPr/>
          <p:nvPr/>
        </p:nvSpPr>
        <p:spPr>
          <a:xfrm>
            <a:off x="6919378" y="3544316"/>
            <a:ext cx="942540" cy="369332"/>
          </a:xfrm>
          <a:prstGeom prst="rect">
            <a:avLst/>
          </a:prstGeom>
        </p:spPr>
        <p:txBody>
          <a:bodyPr wrap="square">
            <a:spAutoFit/>
          </a:bodyPr>
          <a:lstStyle/>
          <a:p>
            <a:pPr algn="ctr"/>
            <a:r>
              <a:rPr lang="en-US" sz="1800" dirty="0"/>
              <a:t>(6, +</a:t>
            </a:r>
            <a:r>
              <a:rPr lang="en-US" sz="1800" u="sng" dirty="0">
                <a:hlinkClick r:id="rId3" tooltip="Infinity"/>
              </a:rPr>
              <a:t>∞</a:t>
            </a:r>
            <a:r>
              <a:rPr lang="en-US" sz="1800" u="sng" dirty="0"/>
              <a:t>)</a:t>
            </a:r>
            <a:endParaRPr lang="en-HK" sz="1800" dirty="0"/>
          </a:p>
        </p:txBody>
      </p:sp>
      <p:grpSp>
        <p:nvGrpSpPr>
          <p:cNvPr id="2" name="Group 1">
            <a:extLst>
              <a:ext uri="{FF2B5EF4-FFF2-40B4-BE49-F238E27FC236}">
                <a16:creationId xmlns:a16="http://schemas.microsoft.com/office/drawing/2014/main" id="{257C2088-E43A-4658-B571-FC83B6ACFA1F}"/>
              </a:ext>
            </a:extLst>
          </p:cNvPr>
          <p:cNvGrpSpPr/>
          <p:nvPr/>
        </p:nvGrpSpPr>
        <p:grpSpPr>
          <a:xfrm>
            <a:off x="7834156" y="3537503"/>
            <a:ext cx="1177042" cy="369332"/>
            <a:chOff x="7834156" y="3537503"/>
            <a:chExt cx="1177042" cy="369332"/>
          </a:xfrm>
        </p:grpSpPr>
        <p:sp>
          <p:nvSpPr>
            <p:cNvPr id="42" name="Rectangle 41">
              <a:extLst>
                <a:ext uri="{FF2B5EF4-FFF2-40B4-BE49-F238E27FC236}">
                  <a16:creationId xmlns:a16="http://schemas.microsoft.com/office/drawing/2014/main" id="{C23B8F17-807D-4A33-B101-F6581E67C454}"/>
                </a:ext>
              </a:extLst>
            </p:cNvPr>
            <p:cNvSpPr/>
            <p:nvPr/>
          </p:nvSpPr>
          <p:spPr>
            <a:xfrm>
              <a:off x="8013996" y="3537503"/>
              <a:ext cx="997202" cy="369332"/>
            </a:xfrm>
            <a:prstGeom prst="rect">
              <a:avLst/>
            </a:prstGeom>
          </p:spPr>
          <p:txBody>
            <a:bodyPr wrap="square">
              <a:spAutoFit/>
            </a:bodyPr>
            <a:lstStyle/>
            <a:p>
              <a:pPr algn="ctr"/>
              <a:r>
                <a:rPr lang="en-US" sz="1800" dirty="0"/>
                <a:t>(8, +∞</a:t>
              </a:r>
              <a:r>
                <a:rPr lang="en-US" sz="1800" u="sng" dirty="0"/>
                <a:t>)</a:t>
              </a:r>
              <a:endParaRPr lang="en-HK" sz="1800" dirty="0"/>
            </a:p>
          </p:txBody>
        </p:sp>
        <p:cxnSp>
          <p:nvCxnSpPr>
            <p:cNvPr id="43" name="Straight Arrow Connector 42">
              <a:extLst>
                <a:ext uri="{FF2B5EF4-FFF2-40B4-BE49-F238E27FC236}">
                  <a16:creationId xmlns:a16="http://schemas.microsoft.com/office/drawing/2014/main" id="{33D9EE69-6BCD-4DF6-8441-0F3761504721}"/>
                </a:ext>
              </a:extLst>
            </p:cNvPr>
            <p:cNvCxnSpPr/>
            <p:nvPr/>
          </p:nvCxnSpPr>
          <p:spPr>
            <a:xfrm>
              <a:off x="7834156" y="3711001"/>
              <a:ext cx="2818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6A50B3A6-5931-4342-8294-94E792067440}"/>
              </a:ext>
            </a:extLst>
          </p:cNvPr>
          <p:cNvSpPr txBox="1"/>
          <p:nvPr/>
        </p:nvSpPr>
        <p:spPr>
          <a:xfrm>
            <a:off x="6227179" y="2843352"/>
            <a:ext cx="752359" cy="307777"/>
          </a:xfrm>
          <a:prstGeom prst="rect">
            <a:avLst/>
          </a:prstGeom>
          <a:noFill/>
        </p:spPr>
        <p:txBody>
          <a:bodyPr wrap="square" rtlCol="0">
            <a:spAutoFit/>
          </a:bodyPr>
          <a:lstStyle/>
          <a:p>
            <a:pPr algn="ctr"/>
            <a:r>
              <a:rPr lang="en-HK" dirty="0"/>
              <a:t>ret 8</a:t>
            </a:r>
          </a:p>
        </p:txBody>
      </p:sp>
      <p:grpSp>
        <p:nvGrpSpPr>
          <p:cNvPr id="3" name="Group 2">
            <a:extLst>
              <a:ext uri="{FF2B5EF4-FFF2-40B4-BE49-F238E27FC236}">
                <a16:creationId xmlns:a16="http://schemas.microsoft.com/office/drawing/2014/main" id="{EFA12A2C-F913-4FBA-816E-5AC47D0390CF}"/>
              </a:ext>
            </a:extLst>
          </p:cNvPr>
          <p:cNvGrpSpPr/>
          <p:nvPr/>
        </p:nvGrpSpPr>
        <p:grpSpPr>
          <a:xfrm>
            <a:off x="7883655" y="1752352"/>
            <a:ext cx="1177042" cy="369332"/>
            <a:chOff x="7883655" y="1752352"/>
            <a:chExt cx="1177042" cy="369332"/>
          </a:xfrm>
        </p:grpSpPr>
        <p:sp>
          <p:nvSpPr>
            <p:cNvPr id="45" name="Rectangle 44">
              <a:extLst>
                <a:ext uri="{FF2B5EF4-FFF2-40B4-BE49-F238E27FC236}">
                  <a16:creationId xmlns:a16="http://schemas.microsoft.com/office/drawing/2014/main" id="{94AFCFEF-CE06-4E57-B620-D8A5F6E8EC58}"/>
                </a:ext>
              </a:extLst>
            </p:cNvPr>
            <p:cNvSpPr/>
            <p:nvPr/>
          </p:nvSpPr>
          <p:spPr>
            <a:xfrm>
              <a:off x="8063495" y="1752352"/>
              <a:ext cx="997202" cy="369332"/>
            </a:xfrm>
            <a:prstGeom prst="rect">
              <a:avLst/>
            </a:prstGeom>
          </p:spPr>
          <p:txBody>
            <a:bodyPr wrap="square">
              <a:spAutoFit/>
            </a:bodyPr>
            <a:lstStyle/>
            <a:p>
              <a:pPr algn="ctr"/>
              <a:r>
                <a:rPr lang="en-US" sz="1800" dirty="0"/>
                <a:t>(6, 8</a:t>
              </a:r>
              <a:r>
                <a:rPr lang="en-US" sz="1800" u="sng" dirty="0"/>
                <a:t>)</a:t>
              </a:r>
              <a:endParaRPr lang="en-HK" sz="1800" dirty="0"/>
            </a:p>
          </p:txBody>
        </p:sp>
        <p:cxnSp>
          <p:nvCxnSpPr>
            <p:cNvPr id="46" name="Straight Arrow Connector 45">
              <a:extLst>
                <a:ext uri="{FF2B5EF4-FFF2-40B4-BE49-F238E27FC236}">
                  <a16:creationId xmlns:a16="http://schemas.microsoft.com/office/drawing/2014/main" id="{0330A147-AEE1-4CAF-A6D6-C2C018EC176F}"/>
                </a:ext>
              </a:extLst>
            </p:cNvPr>
            <p:cNvCxnSpPr/>
            <p:nvPr/>
          </p:nvCxnSpPr>
          <p:spPr>
            <a:xfrm>
              <a:off x="7883655" y="1925850"/>
              <a:ext cx="2818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Google Shape;3082;p152">
            <a:extLst>
              <a:ext uri="{FF2B5EF4-FFF2-40B4-BE49-F238E27FC236}">
                <a16:creationId xmlns:a16="http://schemas.microsoft.com/office/drawing/2014/main" id="{635FFB8C-D528-4F55-BB1D-4A2541DC20C6}"/>
              </a:ext>
            </a:extLst>
          </p:cNvPr>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
        <p:nvSpPr>
          <p:cNvPr id="48" name="TextBox 47">
            <a:extLst>
              <a:ext uri="{FF2B5EF4-FFF2-40B4-BE49-F238E27FC236}">
                <a16:creationId xmlns:a16="http://schemas.microsoft.com/office/drawing/2014/main" id="{B80237C9-4C2F-45B0-801A-75A7C558E910}"/>
              </a:ext>
            </a:extLst>
          </p:cNvPr>
          <p:cNvSpPr txBox="1"/>
          <p:nvPr/>
        </p:nvSpPr>
        <p:spPr>
          <a:xfrm>
            <a:off x="5776396" y="4148135"/>
            <a:ext cx="752359" cy="307777"/>
          </a:xfrm>
          <a:prstGeom prst="rect">
            <a:avLst/>
          </a:prstGeom>
          <a:noFill/>
        </p:spPr>
        <p:txBody>
          <a:bodyPr wrap="square" rtlCol="0">
            <a:spAutoFit/>
          </a:bodyPr>
          <a:lstStyle/>
          <a:p>
            <a:pPr algn="ctr"/>
            <a:r>
              <a:rPr lang="en-HK" dirty="0"/>
              <a:t>ret 8</a:t>
            </a:r>
          </a:p>
        </p:txBody>
      </p:sp>
      <p:sp>
        <p:nvSpPr>
          <p:cNvPr id="50" name="TextBox 49">
            <a:extLst>
              <a:ext uri="{FF2B5EF4-FFF2-40B4-BE49-F238E27FC236}">
                <a16:creationId xmlns:a16="http://schemas.microsoft.com/office/drawing/2014/main" id="{E3BE6383-BC0F-429E-8A67-E377B622EE18}"/>
              </a:ext>
            </a:extLst>
          </p:cNvPr>
          <p:cNvSpPr txBox="1"/>
          <p:nvPr/>
        </p:nvSpPr>
        <p:spPr>
          <a:xfrm>
            <a:off x="7051336" y="4169413"/>
            <a:ext cx="752359" cy="307777"/>
          </a:xfrm>
          <a:prstGeom prst="rect">
            <a:avLst/>
          </a:prstGeom>
          <a:noFill/>
        </p:spPr>
        <p:txBody>
          <a:bodyPr wrap="square" rtlCol="0">
            <a:spAutoFit/>
          </a:bodyPr>
          <a:lstStyle/>
          <a:p>
            <a:pPr algn="ctr"/>
            <a:r>
              <a:rPr lang="en-HK" dirty="0"/>
              <a:t>ret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 grpId="0" animBg="1"/>
      <p:bldP spid="40" grpId="0"/>
      <p:bldP spid="41" grpId="0"/>
      <p:bldP spid="44" grpId="0"/>
      <p:bldP spid="48" grpId="0"/>
      <p:bldP spid="5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52"/>
        <p:cNvGrpSpPr/>
        <p:nvPr/>
      </p:nvGrpSpPr>
      <p:grpSpPr>
        <a:xfrm>
          <a:off x="0" y="0"/>
          <a:ext cx="0" cy="0"/>
          <a:chOff x="0" y="0"/>
          <a:chExt cx="0" cy="0"/>
        </a:xfrm>
      </p:grpSpPr>
      <p:sp>
        <p:nvSpPr>
          <p:cNvPr id="3353" name="Google Shape;3353;p161"/>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354" name="Google Shape;3354;p161"/>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42</a:t>
            </a:fld>
            <a:endParaRPr/>
          </a:p>
        </p:txBody>
      </p:sp>
      <p:sp>
        <p:nvSpPr>
          <p:cNvPr id="3355" name="Google Shape;3355;p161"/>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356" name="Google Shape;3356;p161"/>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358" name="Google Shape;3358;p161"/>
          <p:cNvCxnSpPr>
            <a:stCxn id="3359" idx="0"/>
            <a:endCxn id="3360"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361" name="Google Shape;3361;p161"/>
          <p:cNvCxnSpPr>
            <a:stCxn id="3359" idx="3"/>
            <a:endCxn id="3362"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363" name="Google Shape;3363;p161"/>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364" name="Google Shape;3364;p161"/>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365" name="Google Shape;3365;p161"/>
          <p:cNvCxnSpPr>
            <a:stCxn id="3362" idx="0"/>
            <a:endCxn id="3363"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366" name="Google Shape;3366;p161"/>
          <p:cNvCxnSpPr>
            <a:stCxn id="3362" idx="0"/>
            <a:endCxn id="3364"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367" name="Google Shape;3367;p161"/>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61"/>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61"/>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0" name="Google Shape;3370;p161"/>
          <p:cNvCxnSpPr/>
          <p:nvPr/>
        </p:nvCxnSpPr>
        <p:spPr>
          <a:xfrm>
            <a:off x="2280616" y="2744512"/>
            <a:ext cx="430500" cy="717300"/>
          </a:xfrm>
          <a:prstGeom prst="straightConnector1">
            <a:avLst/>
          </a:prstGeom>
          <a:noFill/>
          <a:ln w="9525" cap="flat" cmpd="sng">
            <a:solidFill>
              <a:schemeClr val="dk2"/>
            </a:solidFill>
            <a:prstDash val="solid"/>
            <a:round/>
            <a:headEnd type="none" w="med" len="med"/>
            <a:tailEnd type="none" w="med" len="med"/>
          </a:ln>
        </p:spPr>
      </p:cxnSp>
      <p:sp>
        <p:nvSpPr>
          <p:cNvPr id="3371" name="Google Shape;3371;p161"/>
          <p:cNvSpPr/>
          <p:nvPr/>
        </p:nvSpPr>
        <p:spPr>
          <a:xfrm>
            <a:off x="24072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61"/>
          <p:cNvSpPr/>
          <p:nvPr/>
        </p:nvSpPr>
        <p:spPr>
          <a:xfrm>
            <a:off x="2102921"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p:txBody>
      </p:sp>
      <p:cxnSp>
        <p:nvCxnSpPr>
          <p:cNvPr id="3373" name="Google Shape;3373;p161"/>
          <p:cNvCxnSpPr>
            <a:endCxn id="3372" idx="0"/>
          </p:cNvCxnSpPr>
          <p:nvPr/>
        </p:nvCxnSpPr>
        <p:spPr>
          <a:xfrm flipH="1">
            <a:off x="2341871" y="3972915"/>
            <a:ext cx="369000" cy="658200"/>
          </a:xfrm>
          <a:prstGeom prst="straightConnector1">
            <a:avLst/>
          </a:prstGeom>
          <a:noFill/>
          <a:ln w="9525" cap="flat" cmpd="sng">
            <a:solidFill>
              <a:schemeClr val="dk2"/>
            </a:solidFill>
            <a:prstDash val="solid"/>
            <a:round/>
            <a:headEnd type="none" w="med" len="med"/>
            <a:tailEnd type="none" w="med" len="med"/>
          </a:ln>
        </p:spPr>
      </p:cxnSp>
      <p:cxnSp>
        <p:nvCxnSpPr>
          <p:cNvPr id="3374" name="Google Shape;3374;p161"/>
          <p:cNvCxnSpPr/>
          <p:nvPr/>
        </p:nvCxnSpPr>
        <p:spPr>
          <a:xfrm>
            <a:off x="2710969" y="3972915"/>
            <a:ext cx="310800" cy="658200"/>
          </a:xfrm>
          <a:prstGeom prst="straightConnector1">
            <a:avLst/>
          </a:prstGeom>
          <a:noFill/>
          <a:ln w="9525" cap="flat" cmpd="sng">
            <a:solidFill>
              <a:schemeClr val="dk2"/>
            </a:solidFill>
            <a:prstDash val="solid"/>
            <a:round/>
            <a:headEnd type="none" w="med" len="med"/>
            <a:tailEnd type="none" w="med" len="med"/>
          </a:ln>
        </p:spPr>
      </p:cxnSp>
      <p:cxnSp>
        <p:nvCxnSpPr>
          <p:cNvPr id="3375" name="Google Shape;3375;p161"/>
          <p:cNvCxnSpPr/>
          <p:nvPr/>
        </p:nvCxnSpPr>
        <p:spPr>
          <a:xfrm rot="10800000">
            <a:off x="4771854" y="1565516"/>
            <a:ext cx="0" cy="668100"/>
          </a:xfrm>
          <a:prstGeom prst="straightConnector1">
            <a:avLst/>
          </a:prstGeom>
          <a:noFill/>
          <a:ln w="9525" cap="flat" cmpd="sng">
            <a:solidFill>
              <a:schemeClr val="dk2"/>
            </a:solidFill>
            <a:prstDash val="solid"/>
            <a:round/>
            <a:headEnd type="none" w="med" len="med"/>
            <a:tailEnd type="none" w="med" len="med"/>
          </a:ln>
        </p:spPr>
      </p:cxnSp>
      <p:cxnSp>
        <p:nvCxnSpPr>
          <p:cNvPr id="3376" name="Google Shape;3376;p161"/>
          <p:cNvCxnSpPr/>
          <p:nvPr/>
        </p:nvCxnSpPr>
        <p:spPr>
          <a:xfrm flipH="1">
            <a:off x="4069254" y="2744512"/>
            <a:ext cx="702600" cy="717300"/>
          </a:xfrm>
          <a:prstGeom prst="straightConnector1">
            <a:avLst/>
          </a:prstGeom>
          <a:noFill/>
          <a:ln w="9525" cap="flat" cmpd="sng">
            <a:solidFill>
              <a:schemeClr val="dk2"/>
            </a:solidFill>
            <a:prstDash val="solid"/>
            <a:round/>
            <a:headEnd type="none" w="med" len="med"/>
            <a:tailEnd type="none" w="med" len="med"/>
          </a:ln>
        </p:spPr>
      </p:cxnSp>
      <p:sp>
        <p:nvSpPr>
          <p:cNvPr id="3377" name="Google Shape;3377;p161"/>
          <p:cNvSpPr/>
          <p:nvPr/>
        </p:nvSpPr>
        <p:spPr>
          <a:xfrm>
            <a:off x="346271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378" name="Google Shape;3378;p161"/>
          <p:cNvCxnSpPr>
            <a:endCxn id="3377" idx="0"/>
          </p:cNvCxnSpPr>
          <p:nvPr/>
        </p:nvCxnSpPr>
        <p:spPr>
          <a:xfrm flipH="1">
            <a:off x="3701667" y="3972915"/>
            <a:ext cx="367200" cy="658200"/>
          </a:xfrm>
          <a:prstGeom prst="straightConnector1">
            <a:avLst/>
          </a:prstGeom>
          <a:noFill/>
          <a:ln w="9525" cap="flat" cmpd="sng">
            <a:solidFill>
              <a:schemeClr val="dk2"/>
            </a:solidFill>
            <a:prstDash val="solid"/>
            <a:round/>
            <a:headEnd type="none" w="med" len="med"/>
            <a:tailEnd type="none" w="med" len="med"/>
          </a:ln>
        </p:spPr>
      </p:cxnSp>
      <p:sp>
        <p:nvSpPr>
          <p:cNvPr id="3379" name="Google Shape;3379;p161"/>
          <p:cNvSpPr/>
          <p:nvPr/>
        </p:nvSpPr>
        <p:spPr>
          <a:xfrm rot="10800000">
            <a:off x="4468109"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61"/>
          <p:cNvSpPr/>
          <p:nvPr/>
        </p:nvSpPr>
        <p:spPr>
          <a:xfrm>
            <a:off x="37601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61"/>
          <p:cNvSpPr/>
          <p:nvPr/>
        </p:nvSpPr>
        <p:spPr>
          <a:xfrm>
            <a:off x="414261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cxnSp>
        <p:nvCxnSpPr>
          <p:cNvPr id="3382" name="Google Shape;3382;p161"/>
          <p:cNvCxnSpPr>
            <a:endCxn id="3381" idx="0"/>
          </p:cNvCxnSpPr>
          <p:nvPr/>
        </p:nvCxnSpPr>
        <p:spPr>
          <a:xfrm>
            <a:off x="4068965" y="3972915"/>
            <a:ext cx="312600" cy="658200"/>
          </a:xfrm>
          <a:prstGeom prst="straightConnector1">
            <a:avLst/>
          </a:prstGeom>
          <a:noFill/>
          <a:ln w="9525" cap="flat" cmpd="sng">
            <a:solidFill>
              <a:schemeClr val="dk2"/>
            </a:solidFill>
            <a:prstDash val="solid"/>
            <a:round/>
            <a:headEnd type="none" w="med" len="med"/>
            <a:tailEnd type="none" w="med" len="med"/>
          </a:ln>
        </p:spPr>
      </p:cxnSp>
      <p:cxnSp>
        <p:nvCxnSpPr>
          <p:cNvPr id="3383" name="Google Shape;3383;p161"/>
          <p:cNvCxnSpPr/>
          <p:nvPr/>
        </p:nvCxnSpPr>
        <p:spPr>
          <a:xfrm>
            <a:off x="4771854" y="2744512"/>
            <a:ext cx="655200" cy="717300"/>
          </a:xfrm>
          <a:prstGeom prst="straightConnector1">
            <a:avLst/>
          </a:prstGeom>
          <a:noFill/>
          <a:ln w="9525" cap="flat" cmpd="sng">
            <a:solidFill>
              <a:schemeClr val="dk2"/>
            </a:solidFill>
            <a:prstDash val="solid"/>
            <a:round/>
            <a:headEnd type="none" w="med" len="med"/>
            <a:tailEnd type="none" w="med" len="med"/>
          </a:ln>
        </p:spPr>
      </p:cxnSp>
      <p:cxnSp>
        <p:nvCxnSpPr>
          <p:cNvPr id="3384" name="Google Shape;3384;p161"/>
          <p:cNvCxnSpPr/>
          <p:nvPr/>
        </p:nvCxnSpPr>
        <p:spPr>
          <a:xfrm rot="10800000">
            <a:off x="4771892"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385" name="Google Shape;3385;p161"/>
          <p:cNvCxnSpPr/>
          <p:nvPr/>
        </p:nvCxnSpPr>
        <p:spPr>
          <a:xfrm flipH="1">
            <a:off x="6785192" y="2744512"/>
            <a:ext cx="477900" cy="717300"/>
          </a:xfrm>
          <a:prstGeom prst="straightConnector1">
            <a:avLst/>
          </a:prstGeom>
          <a:noFill/>
          <a:ln w="9525" cap="flat" cmpd="sng">
            <a:solidFill>
              <a:schemeClr val="dk2"/>
            </a:solidFill>
            <a:prstDash val="solid"/>
            <a:round/>
            <a:headEnd type="none" w="med" len="med"/>
            <a:tailEnd type="none" w="med" len="med"/>
          </a:ln>
        </p:spPr>
      </p:cxnSp>
      <p:sp>
        <p:nvSpPr>
          <p:cNvPr id="3386" name="Google Shape;3386;p161"/>
          <p:cNvSpPr/>
          <p:nvPr/>
        </p:nvSpPr>
        <p:spPr>
          <a:xfrm>
            <a:off x="6182309"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p:txBody>
      </p:sp>
      <p:sp>
        <p:nvSpPr>
          <p:cNvPr id="3387" name="Google Shape;3387;p161"/>
          <p:cNvSpPr/>
          <p:nvPr/>
        </p:nvSpPr>
        <p:spPr>
          <a:xfrm>
            <a:off x="686220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388" name="Google Shape;3388;p161"/>
          <p:cNvCxnSpPr>
            <a:endCxn id="3386" idx="0"/>
          </p:cNvCxnSpPr>
          <p:nvPr/>
        </p:nvCxnSpPr>
        <p:spPr>
          <a:xfrm flipH="1">
            <a:off x="6421259" y="3972915"/>
            <a:ext cx="364200" cy="658200"/>
          </a:xfrm>
          <a:prstGeom prst="straightConnector1">
            <a:avLst/>
          </a:prstGeom>
          <a:noFill/>
          <a:ln w="9525" cap="flat" cmpd="sng">
            <a:solidFill>
              <a:schemeClr val="dk2"/>
            </a:solidFill>
            <a:prstDash val="solid"/>
            <a:round/>
            <a:headEnd type="none" w="med" len="med"/>
            <a:tailEnd type="none" w="med" len="med"/>
          </a:ln>
        </p:spPr>
      </p:cxnSp>
      <p:cxnSp>
        <p:nvCxnSpPr>
          <p:cNvPr id="3389" name="Google Shape;3389;p161"/>
          <p:cNvCxnSpPr>
            <a:endCxn id="3387" idx="0"/>
          </p:cNvCxnSpPr>
          <p:nvPr/>
        </p:nvCxnSpPr>
        <p:spPr>
          <a:xfrm>
            <a:off x="6785557" y="3972915"/>
            <a:ext cx="315600" cy="658200"/>
          </a:xfrm>
          <a:prstGeom prst="straightConnector1">
            <a:avLst/>
          </a:prstGeom>
          <a:noFill/>
          <a:ln w="9525" cap="flat" cmpd="sng">
            <a:solidFill>
              <a:schemeClr val="dk2"/>
            </a:solidFill>
            <a:prstDash val="solid"/>
            <a:round/>
            <a:headEnd type="none" w="med" len="med"/>
            <a:tailEnd type="none" w="med" len="med"/>
          </a:ln>
        </p:spPr>
      </p:cxnSp>
      <p:sp>
        <p:nvSpPr>
          <p:cNvPr id="3390" name="Google Shape;3390;p161"/>
          <p:cNvSpPr/>
          <p:nvPr/>
        </p:nvSpPr>
        <p:spPr>
          <a:xfrm rot="10800000">
            <a:off x="696288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61"/>
          <p:cNvSpPr/>
          <p:nvPr/>
        </p:nvSpPr>
        <p:spPr>
          <a:xfrm>
            <a:off x="64815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2" name="Google Shape;3392;p161"/>
          <p:cNvCxnSpPr/>
          <p:nvPr/>
        </p:nvCxnSpPr>
        <p:spPr>
          <a:xfrm>
            <a:off x="7263092" y="2744512"/>
            <a:ext cx="880500" cy="717300"/>
          </a:xfrm>
          <a:prstGeom prst="straightConnector1">
            <a:avLst/>
          </a:prstGeom>
          <a:noFill/>
          <a:ln w="9525" cap="flat" cmpd="sng">
            <a:solidFill>
              <a:schemeClr val="dk2"/>
            </a:solidFill>
            <a:prstDash val="solid"/>
            <a:round/>
            <a:headEnd type="none" w="med" len="med"/>
            <a:tailEnd type="none" w="med" len="med"/>
          </a:ln>
        </p:spPr>
      </p:cxnSp>
      <p:sp>
        <p:nvSpPr>
          <p:cNvPr id="3393" name="Google Shape;3393;p161"/>
          <p:cNvSpPr/>
          <p:nvPr/>
        </p:nvSpPr>
        <p:spPr>
          <a:xfrm>
            <a:off x="754210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9</a:t>
            </a:r>
            <a:endParaRPr>
              <a:latin typeface="Times New Roman"/>
              <a:ea typeface="Times New Roman"/>
              <a:cs typeface="Times New Roman"/>
              <a:sym typeface="Times New Roman"/>
            </a:endParaRPr>
          </a:p>
        </p:txBody>
      </p:sp>
      <p:cxnSp>
        <p:nvCxnSpPr>
          <p:cNvPr id="3394" name="Google Shape;3394;p161"/>
          <p:cNvCxnSpPr>
            <a:endCxn id="3393" idx="0"/>
          </p:cNvCxnSpPr>
          <p:nvPr/>
        </p:nvCxnSpPr>
        <p:spPr>
          <a:xfrm flipH="1">
            <a:off x="7781055" y="3972915"/>
            <a:ext cx="362400" cy="658200"/>
          </a:xfrm>
          <a:prstGeom prst="straightConnector1">
            <a:avLst/>
          </a:prstGeom>
          <a:noFill/>
          <a:ln w="9525" cap="flat" cmpd="sng">
            <a:solidFill>
              <a:schemeClr val="dk2"/>
            </a:solidFill>
            <a:prstDash val="solid"/>
            <a:round/>
            <a:headEnd type="none" w="med" len="med"/>
            <a:tailEnd type="none" w="med" len="med"/>
          </a:ln>
        </p:spPr>
      </p:cxnSp>
      <p:sp>
        <p:nvSpPr>
          <p:cNvPr id="3395" name="Google Shape;3395;p161"/>
          <p:cNvSpPr/>
          <p:nvPr/>
        </p:nvSpPr>
        <p:spPr>
          <a:xfrm>
            <a:off x="7836697"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61"/>
          <p:cNvSpPr/>
          <p:nvPr/>
        </p:nvSpPr>
        <p:spPr>
          <a:xfrm>
            <a:off x="8020005" y="2638055"/>
            <a:ext cx="1014000" cy="320700"/>
          </a:xfrm>
          <a:prstGeom prst="wedgeRoundRectCallout">
            <a:avLst>
              <a:gd name="adj1" fmla="val 8332"/>
              <a:gd name="adj2" fmla="val 150614"/>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solidFill>
                  <a:schemeClr val="dk1"/>
                </a:solidFill>
                <a:latin typeface="Times New Roman"/>
                <a:ea typeface="Times New Roman"/>
                <a:cs typeface="Times New Roman"/>
                <a:sym typeface="Times New Roman"/>
              </a:rPr>
              <a:t>𝛼 &gt;= 𝛽 ?</a:t>
            </a:r>
            <a:endParaRPr dirty="0">
              <a:latin typeface="Times New Roman"/>
              <a:ea typeface="Times New Roman"/>
              <a:cs typeface="Times New Roman"/>
              <a:sym typeface="Times New Roman"/>
            </a:endParaRPr>
          </a:p>
        </p:txBody>
      </p:sp>
      <p:sp>
        <p:nvSpPr>
          <p:cNvPr id="43" name="Google Shape;3082;p152">
            <a:extLst>
              <a:ext uri="{FF2B5EF4-FFF2-40B4-BE49-F238E27FC236}">
                <a16:creationId xmlns:a16="http://schemas.microsoft.com/office/drawing/2014/main" id="{2E4D137C-F3E1-412D-8DAF-FC593A6A5CCE}"/>
              </a:ext>
            </a:extLst>
          </p:cNvPr>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
        <p:nvSpPr>
          <p:cNvPr id="44" name="TextBox 43">
            <a:extLst>
              <a:ext uri="{FF2B5EF4-FFF2-40B4-BE49-F238E27FC236}">
                <a16:creationId xmlns:a16="http://schemas.microsoft.com/office/drawing/2014/main" id="{5BCC64F7-EB4F-4D7E-89CC-8CB018687C59}"/>
              </a:ext>
            </a:extLst>
          </p:cNvPr>
          <p:cNvSpPr txBox="1"/>
          <p:nvPr/>
        </p:nvSpPr>
        <p:spPr>
          <a:xfrm>
            <a:off x="7258749" y="4120012"/>
            <a:ext cx="752359" cy="307777"/>
          </a:xfrm>
          <a:prstGeom prst="rect">
            <a:avLst/>
          </a:prstGeom>
          <a:noFill/>
        </p:spPr>
        <p:txBody>
          <a:bodyPr wrap="square" rtlCol="0">
            <a:spAutoFit/>
          </a:bodyPr>
          <a:lstStyle/>
          <a:p>
            <a:pPr algn="ctr"/>
            <a:r>
              <a:rPr lang="en-HK" dirty="0"/>
              <a:t>ret 9</a:t>
            </a:r>
          </a:p>
        </p:txBody>
      </p:sp>
      <p:sp>
        <p:nvSpPr>
          <p:cNvPr id="45" name="Rectangle 44">
            <a:extLst>
              <a:ext uri="{FF2B5EF4-FFF2-40B4-BE49-F238E27FC236}">
                <a16:creationId xmlns:a16="http://schemas.microsoft.com/office/drawing/2014/main" id="{02C0B16B-9903-4D4D-9A91-89FB78E2B987}"/>
              </a:ext>
            </a:extLst>
          </p:cNvPr>
          <p:cNvSpPr/>
          <p:nvPr/>
        </p:nvSpPr>
        <p:spPr>
          <a:xfrm>
            <a:off x="6965053" y="1749576"/>
            <a:ext cx="997202" cy="369332"/>
          </a:xfrm>
          <a:prstGeom prst="rect">
            <a:avLst/>
          </a:prstGeom>
        </p:spPr>
        <p:txBody>
          <a:bodyPr wrap="square">
            <a:spAutoFit/>
          </a:bodyPr>
          <a:lstStyle/>
          <a:p>
            <a:pPr algn="ctr"/>
            <a:r>
              <a:rPr lang="en-US" sz="1800" dirty="0"/>
              <a:t>(6, 8)</a:t>
            </a:r>
            <a:endParaRPr lang="en-HK" sz="1800" dirty="0"/>
          </a:p>
        </p:txBody>
      </p:sp>
      <p:sp>
        <p:nvSpPr>
          <p:cNvPr id="46" name="Rectangle 45">
            <a:extLst>
              <a:ext uri="{FF2B5EF4-FFF2-40B4-BE49-F238E27FC236}">
                <a16:creationId xmlns:a16="http://schemas.microsoft.com/office/drawing/2014/main" id="{80EC793C-0EB3-4282-86EF-4B2B73B54B8E}"/>
              </a:ext>
            </a:extLst>
          </p:cNvPr>
          <p:cNvSpPr/>
          <p:nvPr/>
        </p:nvSpPr>
        <p:spPr>
          <a:xfrm>
            <a:off x="7071783" y="3317254"/>
            <a:ext cx="997202" cy="369332"/>
          </a:xfrm>
          <a:prstGeom prst="rect">
            <a:avLst/>
          </a:prstGeom>
        </p:spPr>
        <p:txBody>
          <a:bodyPr wrap="square">
            <a:spAutoFit/>
          </a:bodyPr>
          <a:lstStyle/>
          <a:p>
            <a:pPr algn="ctr"/>
            <a:r>
              <a:rPr lang="en-US" sz="1800" dirty="0"/>
              <a:t>(6, 8)</a:t>
            </a:r>
            <a:endParaRPr lang="en-HK" sz="1800" dirty="0"/>
          </a:p>
        </p:txBody>
      </p:sp>
      <p:grpSp>
        <p:nvGrpSpPr>
          <p:cNvPr id="47" name="Group 46">
            <a:extLst>
              <a:ext uri="{FF2B5EF4-FFF2-40B4-BE49-F238E27FC236}">
                <a16:creationId xmlns:a16="http://schemas.microsoft.com/office/drawing/2014/main" id="{2BE54A7C-A099-4D16-AC78-5D7701ADD0E8}"/>
              </a:ext>
            </a:extLst>
          </p:cNvPr>
          <p:cNvGrpSpPr/>
          <p:nvPr/>
        </p:nvGrpSpPr>
        <p:grpSpPr>
          <a:xfrm>
            <a:off x="7951163" y="3324830"/>
            <a:ext cx="1177042" cy="369332"/>
            <a:chOff x="7883655" y="1752352"/>
            <a:chExt cx="1177042" cy="369332"/>
          </a:xfrm>
        </p:grpSpPr>
        <p:sp>
          <p:nvSpPr>
            <p:cNvPr id="48" name="Rectangle 47">
              <a:extLst>
                <a:ext uri="{FF2B5EF4-FFF2-40B4-BE49-F238E27FC236}">
                  <a16:creationId xmlns:a16="http://schemas.microsoft.com/office/drawing/2014/main" id="{3F5873C7-EF7A-4C26-80C3-7A9177926525}"/>
                </a:ext>
              </a:extLst>
            </p:cNvPr>
            <p:cNvSpPr/>
            <p:nvPr/>
          </p:nvSpPr>
          <p:spPr>
            <a:xfrm>
              <a:off x="8063495" y="1752352"/>
              <a:ext cx="997202" cy="369332"/>
            </a:xfrm>
            <a:prstGeom prst="rect">
              <a:avLst/>
            </a:prstGeom>
          </p:spPr>
          <p:txBody>
            <a:bodyPr wrap="square">
              <a:spAutoFit/>
            </a:bodyPr>
            <a:lstStyle/>
            <a:p>
              <a:pPr algn="ctr"/>
              <a:r>
                <a:rPr lang="en-US" sz="1800" dirty="0"/>
                <a:t>(9, 8)</a:t>
              </a:r>
              <a:endParaRPr lang="en-HK" sz="1800" dirty="0"/>
            </a:p>
          </p:txBody>
        </p:sp>
        <p:cxnSp>
          <p:nvCxnSpPr>
            <p:cNvPr id="49" name="Straight Arrow Connector 48">
              <a:extLst>
                <a:ext uri="{FF2B5EF4-FFF2-40B4-BE49-F238E27FC236}">
                  <a16:creationId xmlns:a16="http://schemas.microsoft.com/office/drawing/2014/main" id="{1DA6BBAF-218A-4565-998C-0F332AF846FD}"/>
                </a:ext>
              </a:extLst>
            </p:cNvPr>
            <p:cNvCxnSpPr/>
            <p:nvPr/>
          </p:nvCxnSpPr>
          <p:spPr>
            <a:xfrm>
              <a:off x="7883655" y="1925850"/>
              <a:ext cx="2818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6" grpId="0" animBg="1"/>
      <p:bldP spid="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00"/>
        <p:cNvGrpSpPr/>
        <p:nvPr/>
      </p:nvGrpSpPr>
      <p:grpSpPr>
        <a:xfrm>
          <a:off x="0" y="0"/>
          <a:ext cx="0" cy="0"/>
          <a:chOff x="0" y="0"/>
          <a:chExt cx="0" cy="0"/>
        </a:xfrm>
      </p:grpSpPr>
      <p:sp>
        <p:nvSpPr>
          <p:cNvPr id="3401" name="Google Shape;3401;p162"/>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Example</a:t>
            </a:r>
            <a:endParaRPr/>
          </a:p>
        </p:txBody>
      </p:sp>
      <p:sp>
        <p:nvSpPr>
          <p:cNvPr id="3402" name="Google Shape;3402;p162"/>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43</a:t>
            </a:fld>
            <a:endParaRPr/>
          </a:p>
        </p:txBody>
      </p:sp>
      <p:sp>
        <p:nvSpPr>
          <p:cNvPr id="3403" name="Google Shape;3403;p162"/>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404" name="Google Shape;3404;p162"/>
          <p:cNvSpPr txBox="1"/>
          <p:nvPr/>
        </p:nvSpPr>
        <p:spPr>
          <a:xfrm>
            <a:off x="5128775" y="3015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𝛼 = best explored option along path to root for max</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𝛽 = </a:t>
            </a:r>
            <a:r>
              <a:rPr lang="en">
                <a:solidFill>
                  <a:schemeClr val="dk1"/>
                </a:solidFill>
                <a:latin typeface="Times New Roman"/>
                <a:ea typeface="Times New Roman"/>
                <a:cs typeface="Times New Roman"/>
                <a:sym typeface="Times New Roman"/>
              </a:rPr>
              <a:t>best explored option along path to root for min</a:t>
            </a:r>
            <a:endParaRPr>
              <a:latin typeface="Times New Roman"/>
              <a:ea typeface="Times New Roman"/>
              <a:cs typeface="Times New Roman"/>
              <a:sym typeface="Times New Roman"/>
            </a:endParaRPr>
          </a:p>
        </p:txBody>
      </p:sp>
      <p:cxnSp>
        <p:nvCxnSpPr>
          <p:cNvPr id="3406" name="Google Shape;3406;p162"/>
          <p:cNvCxnSpPr>
            <a:stCxn id="3407" idx="0"/>
            <a:endCxn id="3408" idx="0"/>
          </p:cNvCxnSpPr>
          <p:nvPr/>
        </p:nvCxnSpPr>
        <p:spPr>
          <a:xfrm rot="10800000" flipH="1">
            <a:off x="2280616"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409" name="Google Shape;3409;p162"/>
          <p:cNvCxnSpPr>
            <a:stCxn id="3407" idx="3"/>
            <a:endCxn id="3410" idx="3"/>
          </p:cNvCxnSpPr>
          <p:nvPr/>
        </p:nvCxnSpPr>
        <p:spPr>
          <a:xfrm flipH="1">
            <a:off x="1352934" y="2744645"/>
            <a:ext cx="927600" cy="717300"/>
          </a:xfrm>
          <a:prstGeom prst="straightConnector1">
            <a:avLst/>
          </a:prstGeom>
          <a:noFill/>
          <a:ln w="9525" cap="flat" cmpd="sng">
            <a:solidFill>
              <a:schemeClr val="dk2"/>
            </a:solidFill>
            <a:prstDash val="solid"/>
            <a:round/>
            <a:headEnd type="none" w="med" len="med"/>
            <a:tailEnd type="none" w="med" len="med"/>
          </a:ln>
        </p:spPr>
      </p:cxnSp>
      <p:sp>
        <p:nvSpPr>
          <p:cNvPr id="3411" name="Google Shape;3411;p162"/>
          <p:cNvSpPr/>
          <p:nvPr/>
        </p:nvSpPr>
        <p:spPr>
          <a:xfrm>
            <a:off x="74312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412" name="Google Shape;3412;p162"/>
          <p:cNvSpPr/>
          <p:nvPr/>
        </p:nvSpPr>
        <p:spPr>
          <a:xfrm>
            <a:off x="1423023"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413" name="Google Shape;3413;p162"/>
          <p:cNvCxnSpPr>
            <a:stCxn id="3410" idx="0"/>
            <a:endCxn id="3411" idx="0"/>
          </p:cNvCxnSpPr>
          <p:nvPr/>
        </p:nvCxnSpPr>
        <p:spPr>
          <a:xfrm flipH="1">
            <a:off x="982075" y="3972915"/>
            <a:ext cx="370800" cy="658200"/>
          </a:xfrm>
          <a:prstGeom prst="straightConnector1">
            <a:avLst/>
          </a:prstGeom>
          <a:noFill/>
          <a:ln w="9525" cap="flat" cmpd="sng">
            <a:solidFill>
              <a:schemeClr val="dk2"/>
            </a:solidFill>
            <a:prstDash val="solid"/>
            <a:round/>
            <a:headEnd type="none" w="med" len="med"/>
            <a:tailEnd type="none" w="med" len="med"/>
          </a:ln>
        </p:spPr>
      </p:cxnSp>
      <p:cxnSp>
        <p:nvCxnSpPr>
          <p:cNvPr id="3414" name="Google Shape;3414;p162"/>
          <p:cNvCxnSpPr>
            <a:stCxn id="3410" idx="0"/>
            <a:endCxn id="3412" idx="0"/>
          </p:cNvCxnSpPr>
          <p:nvPr/>
        </p:nvCxnSpPr>
        <p:spPr>
          <a:xfrm>
            <a:off x="1352973" y="3972915"/>
            <a:ext cx="309000" cy="658200"/>
          </a:xfrm>
          <a:prstGeom prst="straightConnector1">
            <a:avLst/>
          </a:prstGeom>
          <a:noFill/>
          <a:ln w="9525" cap="flat" cmpd="sng">
            <a:solidFill>
              <a:schemeClr val="dk2"/>
            </a:solidFill>
            <a:prstDash val="solid"/>
            <a:round/>
            <a:headEnd type="none" w="med" len="med"/>
            <a:tailEnd type="none" w="med" len="med"/>
          </a:ln>
        </p:spPr>
      </p:cxnSp>
      <p:sp>
        <p:nvSpPr>
          <p:cNvPr id="3415" name="Google Shape;3415;p162"/>
          <p:cNvSpPr/>
          <p:nvPr/>
        </p:nvSpPr>
        <p:spPr>
          <a:xfrm>
            <a:off x="4468070" y="10642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62"/>
          <p:cNvSpPr/>
          <p:nvPr/>
        </p:nvSpPr>
        <p:spPr>
          <a:xfrm rot="10800000">
            <a:off x="197333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62"/>
          <p:cNvSpPr/>
          <p:nvPr/>
        </p:nvSpPr>
        <p:spPr>
          <a:xfrm>
            <a:off x="10544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8" name="Google Shape;3418;p162"/>
          <p:cNvCxnSpPr/>
          <p:nvPr/>
        </p:nvCxnSpPr>
        <p:spPr>
          <a:xfrm>
            <a:off x="2280616" y="2744512"/>
            <a:ext cx="430500" cy="717300"/>
          </a:xfrm>
          <a:prstGeom prst="straightConnector1">
            <a:avLst/>
          </a:prstGeom>
          <a:noFill/>
          <a:ln w="9525" cap="flat" cmpd="sng">
            <a:solidFill>
              <a:schemeClr val="dk2"/>
            </a:solidFill>
            <a:prstDash val="solid"/>
            <a:round/>
            <a:headEnd type="none" w="med" len="med"/>
            <a:tailEnd type="none" w="med" len="med"/>
          </a:ln>
        </p:spPr>
      </p:cxnSp>
      <p:sp>
        <p:nvSpPr>
          <p:cNvPr id="3419" name="Google Shape;3419;p162"/>
          <p:cNvSpPr/>
          <p:nvPr/>
        </p:nvSpPr>
        <p:spPr>
          <a:xfrm>
            <a:off x="24072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62"/>
          <p:cNvSpPr/>
          <p:nvPr/>
        </p:nvSpPr>
        <p:spPr>
          <a:xfrm>
            <a:off x="2102921"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p:txBody>
      </p:sp>
      <p:cxnSp>
        <p:nvCxnSpPr>
          <p:cNvPr id="3421" name="Google Shape;3421;p162"/>
          <p:cNvCxnSpPr>
            <a:endCxn id="3420" idx="0"/>
          </p:cNvCxnSpPr>
          <p:nvPr/>
        </p:nvCxnSpPr>
        <p:spPr>
          <a:xfrm flipH="1">
            <a:off x="2341871" y="3972915"/>
            <a:ext cx="369000" cy="658200"/>
          </a:xfrm>
          <a:prstGeom prst="straightConnector1">
            <a:avLst/>
          </a:prstGeom>
          <a:noFill/>
          <a:ln w="9525" cap="flat" cmpd="sng">
            <a:solidFill>
              <a:schemeClr val="dk2"/>
            </a:solidFill>
            <a:prstDash val="solid"/>
            <a:round/>
            <a:headEnd type="none" w="med" len="med"/>
            <a:tailEnd type="none" w="med" len="med"/>
          </a:ln>
        </p:spPr>
      </p:cxnSp>
      <p:cxnSp>
        <p:nvCxnSpPr>
          <p:cNvPr id="3422" name="Google Shape;3422;p162"/>
          <p:cNvCxnSpPr/>
          <p:nvPr/>
        </p:nvCxnSpPr>
        <p:spPr>
          <a:xfrm>
            <a:off x="2710969" y="3972915"/>
            <a:ext cx="310800" cy="658200"/>
          </a:xfrm>
          <a:prstGeom prst="straightConnector1">
            <a:avLst/>
          </a:prstGeom>
          <a:noFill/>
          <a:ln w="9525" cap="flat" cmpd="sng">
            <a:solidFill>
              <a:schemeClr val="dk2"/>
            </a:solidFill>
            <a:prstDash val="solid"/>
            <a:round/>
            <a:headEnd type="none" w="med" len="med"/>
            <a:tailEnd type="none" w="med" len="med"/>
          </a:ln>
        </p:spPr>
      </p:cxnSp>
      <p:cxnSp>
        <p:nvCxnSpPr>
          <p:cNvPr id="3423" name="Google Shape;3423;p162"/>
          <p:cNvCxnSpPr/>
          <p:nvPr/>
        </p:nvCxnSpPr>
        <p:spPr>
          <a:xfrm rot="10800000">
            <a:off x="4771854" y="1565516"/>
            <a:ext cx="0" cy="668100"/>
          </a:xfrm>
          <a:prstGeom prst="straightConnector1">
            <a:avLst/>
          </a:prstGeom>
          <a:noFill/>
          <a:ln w="9525" cap="flat" cmpd="sng">
            <a:solidFill>
              <a:schemeClr val="dk2"/>
            </a:solidFill>
            <a:prstDash val="solid"/>
            <a:round/>
            <a:headEnd type="none" w="med" len="med"/>
            <a:tailEnd type="none" w="med" len="med"/>
          </a:ln>
        </p:spPr>
      </p:cxnSp>
      <p:cxnSp>
        <p:nvCxnSpPr>
          <p:cNvPr id="3424" name="Google Shape;3424;p162"/>
          <p:cNvCxnSpPr/>
          <p:nvPr/>
        </p:nvCxnSpPr>
        <p:spPr>
          <a:xfrm flipH="1">
            <a:off x="4069254" y="2744512"/>
            <a:ext cx="702600" cy="717300"/>
          </a:xfrm>
          <a:prstGeom prst="straightConnector1">
            <a:avLst/>
          </a:prstGeom>
          <a:noFill/>
          <a:ln w="9525" cap="flat" cmpd="sng">
            <a:solidFill>
              <a:schemeClr val="dk2"/>
            </a:solidFill>
            <a:prstDash val="solid"/>
            <a:round/>
            <a:headEnd type="none" w="med" len="med"/>
            <a:tailEnd type="none" w="med" len="med"/>
          </a:ln>
        </p:spPr>
      </p:cxnSp>
      <p:sp>
        <p:nvSpPr>
          <p:cNvPr id="3425" name="Google Shape;3425;p162"/>
          <p:cNvSpPr/>
          <p:nvPr/>
        </p:nvSpPr>
        <p:spPr>
          <a:xfrm>
            <a:off x="346271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426" name="Google Shape;3426;p162"/>
          <p:cNvCxnSpPr>
            <a:endCxn id="3425" idx="0"/>
          </p:cNvCxnSpPr>
          <p:nvPr/>
        </p:nvCxnSpPr>
        <p:spPr>
          <a:xfrm flipH="1">
            <a:off x="3701667" y="3972915"/>
            <a:ext cx="367200" cy="658200"/>
          </a:xfrm>
          <a:prstGeom prst="straightConnector1">
            <a:avLst/>
          </a:prstGeom>
          <a:noFill/>
          <a:ln w="9525" cap="flat" cmpd="sng">
            <a:solidFill>
              <a:schemeClr val="dk2"/>
            </a:solidFill>
            <a:prstDash val="solid"/>
            <a:round/>
            <a:headEnd type="none" w="med" len="med"/>
            <a:tailEnd type="none" w="med" len="med"/>
          </a:ln>
        </p:spPr>
      </p:cxnSp>
      <p:sp>
        <p:nvSpPr>
          <p:cNvPr id="3427" name="Google Shape;3427;p162"/>
          <p:cNvSpPr/>
          <p:nvPr/>
        </p:nvSpPr>
        <p:spPr>
          <a:xfrm rot="10800000">
            <a:off x="4468109"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62"/>
          <p:cNvSpPr/>
          <p:nvPr/>
        </p:nvSpPr>
        <p:spPr>
          <a:xfrm>
            <a:off x="3760120" y="3461866"/>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62"/>
          <p:cNvSpPr/>
          <p:nvPr/>
        </p:nvSpPr>
        <p:spPr>
          <a:xfrm>
            <a:off x="414261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cxnSp>
        <p:nvCxnSpPr>
          <p:cNvPr id="3430" name="Google Shape;3430;p162"/>
          <p:cNvCxnSpPr>
            <a:endCxn id="3429" idx="0"/>
          </p:cNvCxnSpPr>
          <p:nvPr/>
        </p:nvCxnSpPr>
        <p:spPr>
          <a:xfrm>
            <a:off x="4068965" y="3972915"/>
            <a:ext cx="312600" cy="658200"/>
          </a:xfrm>
          <a:prstGeom prst="straightConnector1">
            <a:avLst/>
          </a:prstGeom>
          <a:noFill/>
          <a:ln w="9525" cap="flat" cmpd="sng">
            <a:solidFill>
              <a:schemeClr val="dk2"/>
            </a:solidFill>
            <a:prstDash val="solid"/>
            <a:round/>
            <a:headEnd type="none" w="med" len="med"/>
            <a:tailEnd type="none" w="med" len="med"/>
          </a:ln>
        </p:spPr>
      </p:cxnSp>
      <p:cxnSp>
        <p:nvCxnSpPr>
          <p:cNvPr id="3431" name="Google Shape;3431;p162"/>
          <p:cNvCxnSpPr/>
          <p:nvPr/>
        </p:nvCxnSpPr>
        <p:spPr>
          <a:xfrm>
            <a:off x="4771854" y="2744512"/>
            <a:ext cx="655200" cy="717300"/>
          </a:xfrm>
          <a:prstGeom prst="straightConnector1">
            <a:avLst/>
          </a:prstGeom>
          <a:noFill/>
          <a:ln w="9525" cap="flat" cmpd="sng">
            <a:solidFill>
              <a:schemeClr val="dk2"/>
            </a:solidFill>
            <a:prstDash val="solid"/>
            <a:round/>
            <a:headEnd type="none" w="med" len="med"/>
            <a:tailEnd type="none" w="med" len="med"/>
          </a:ln>
        </p:spPr>
      </p:cxnSp>
      <p:cxnSp>
        <p:nvCxnSpPr>
          <p:cNvPr id="3432" name="Google Shape;3432;p162"/>
          <p:cNvCxnSpPr/>
          <p:nvPr/>
        </p:nvCxnSpPr>
        <p:spPr>
          <a:xfrm rot="10800000">
            <a:off x="4771892" y="1565516"/>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433" name="Google Shape;3433;p162"/>
          <p:cNvCxnSpPr/>
          <p:nvPr/>
        </p:nvCxnSpPr>
        <p:spPr>
          <a:xfrm flipH="1">
            <a:off x="6785192" y="2744512"/>
            <a:ext cx="477900" cy="717300"/>
          </a:xfrm>
          <a:prstGeom prst="straightConnector1">
            <a:avLst/>
          </a:prstGeom>
          <a:noFill/>
          <a:ln w="9525" cap="flat" cmpd="sng">
            <a:solidFill>
              <a:schemeClr val="dk2"/>
            </a:solidFill>
            <a:prstDash val="solid"/>
            <a:round/>
            <a:headEnd type="none" w="med" len="med"/>
            <a:tailEnd type="none" w="med" len="med"/>
          </a:ln>
        </p:spPr>
      </p:cxnSp>
      <p:sp>
        <p:nvSpPr>
          <p:cNvPr id="3434" name="Google Shape;3434;p162"/>
          <p:cNvSpPr/>
          <p:nvPr/>
        </p:nvSpPr>
        <p:spPr>
          <a:xfrm>
            <a:off x="6182309"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p:txBody>
      </p:sp>
      <p:sp>
        <p:nvSpPr>
          <p:cNvPr id="3435" name="Google Shape;3435;p162"/>
          <p:cNvSpPr/>
          <p:nvPr/>
        </p:nvSpPr>
        <p:spPr>
          <a:xfrm>
            <a:off x="6862207"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cxnSp>
        <p:nvCxnSpPr>
          <p:cNvPr id="3436" name="Google Shape;3436;p162"/>
          <p:cNvCxnSpPr>
            <a:endCxn id="3434" idx="0"/>
          </p:cNvCxnSpPr>
          <p:nvPr/>
        </p:nvCxnSpPr>
        <p:spPr>
          <a:xfrm flipH="1">
            <a:off x="6421259" y="3972915"/>
            <a:ext cx="364200" cy="658200"/>
          </a:xfrm>
          <a:prstGeom prst="straightConnector1">
            <a:avLst/>
          </a:prstGeom>
          <a:noFill/>
          <a:ln w="9525" cap="flat" cmpd="sng">
            <a:solidFill>
              <a:schemeClr val="dk2"/>
            </a:solidFill>
            <a:prstDash val="solid"/>
            <a:round/>
            <a:headEnd type="none" w="med" len="med"/>
            <a:tailEnd type="none" w="med" len="med"/>
          </a:ln>
        </p:spPr>
      </p:cxnSp>
      <p:cxnSp>
        <p:nvCxnSpPr>
          <p:cNvPr id="3437" name="Google Shape;3437;p162"/>
          <p:cNvCxnSpPr>
            <a:endCxn id="3435" idx="0"/>
          </p:cNvCxnSpPr>
          <p:nvPr/>
        </p:nvCxnSpPr>
        <p:spPr>
          <a:xfrm>
            <a:off x="6785557" y="3972915"/>
            <a:ext cx="315600" cy="658200"/>
          </a:xfrm>
          <a:prstGeom prst="straightConnector1">
            <a:avLst/>
          </a:prstGeom>
          <a:noFill/>
          <a:ln w="9525" cap="flat" cmpd="sng">
            <a:solidFill>
              <a:schemeClr val="dk2"/>
            </a:solidFill>
            <a:prstDash val="solid"/>
            <a:round/>
            <a:headEnd type="none" w="med" len="med"/>
            <a:tailEnd type="none" w="med" len="med"/>
          </a:ln>
        </p:spPr>
      </p:cxnSp>
      <p:sp>
        <p:nvSpPr>
          <p:cNvPr id="3438" name="Google Shape;3438;p162"/>
          <p:cNvSpPr/>
          <p:nvPr/>
        </p:nvSpPr>
        <p:spPr>
          <a:xfrm rot="10800000">
            <a:off x="6962884" y="2233445"/>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62"/>
          <p:cNvSpPr/>
          <p:nvPr/>
        </p:nvSpPr>
        <p:spPr>
          <a:xfrm>
            <a:off x="6481570"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40" name="Google Shape;3440;p162"/>
          <p:cNvCxnSpPr/>
          <p:nvPr/>
        </p:nvCxnSpPr>
        <p:spPr>
          <a:xfrm>
            <a:off x="7263092" y="2744512"/>
            <a:ext cx="880500" cy="717300"/>
          </a:xfrm>
          <a:prstGeom prst="straightConnector1">
            <a:avLst/>
          </a:prstGeom>
          <a:noFill/>
          <a:ln w="9525" cap="flat" cmpd="sng">
            <a:solidFill>
              <a:schemeClr val="dk2"/>
            </a:solidFill>
            <a:prstDash val="solid"/>
            <a:round/>
            <a:headEnd type="none" w="med" len="med"/>
            <a:tailEnd type="none" w="med" len="med"/>
          </a:ln>
        </p:spPr>
      </p:cxnSp>
      <p:sp>
        <p:nvSpPr>
          <p:cNvPr id="3441" name="Google Shape;3441;p162"/>
          <p:cNvSpPr/>
          <p:nvPr/>
        </p:nvSpPr>
        <p:spPr>
          <a:xfrm>
            <a:off x="7542105" y="4631115"/>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9</a:t>
            </a:r>
            <a:endParaRPr>
              <a:latin typeface="Times New Roman"/>
              <a:ea typeface="Times New Roman"/>
              <a:cs typeface="Times New Roman"/>
              <a:sym typeface="Times New Roman"/>
            </a:endParaRPr>
          </a:p>
        </p:txBody>
      </p:sp>
      <p:cxnSp>
        <p:nvCxnSpPr>
          <p:cNvPr id="3442" name="Google Shape;3442;p162"/>
          <p:cNvCxnSpPr>
            <a:endCxn id="3441" idx="0"/>
          </p:cNvCxnSpPr>
          <p:nvPr/>
        </p:nvCxnSpPr>
        <p:spPr>
          <a:xfrm flipH="1">
            <a:off x="7781055" y="3972915"/>
            <a:ext cx="362400" cy="658200"/>
          </a:xfrm>
          <a:prstGeom prst="straightConnector1">
            <a:avLst/>
          </a:prstGeom>
          <a:noFill/>
          <a:ln w="9525" cap="flat" cmpd="sng">
            <a:solidFill>
              <a:schemeClr val="dk2"/>
            </a:solidFill>
            <a:prstDash val="solid"/>
            <a:round/>
            <a:headEnd type="none" w="med" len="med"/>
            <a:tailEnd type="none" w="med" len="med"/>
          </a:ln>
        </p:spPr>
      </p:cxnSp>
      <p:sp>
        <p:nvSpPr>
          <p:cNvPr id="3443" name="Google Shape;3443;p162"/>
          <p:cNvSpPr/>
          <p:nvPr/>
        </p:nvSpPr>
        <p:spPr>
          <a:xfrm>
            <a:off x="7836697" y="34619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44" name="Google Shape;3444;p162"/>
          <p:cNvCxnSpPr/>
          <p:nvPr/>
        </p:nvCxnSpPr>
        <p:spPr>
          <a:xfrm>
            <a:off x="8143553" y="3972915"/>
            <a:ext cx="317400" cy="658200"/>
          </a:xfrm>
          <a:prstGeom prst="straightConnector1">
            <a:avLst/>
          </a:prstGeom>
          <a:noFill/>
          <a:ln w="9525" cap="flat" cmpd="sng">
            <a:solidFill>
              <a:schemeClr val="dk2"/>
            </a:solidFill>
            <a:prstDash val="solid"/>
            <a:round/>
            <a:headEnd type="none" w="med" len="med"/>
            <a:tailEnd type="none" w="med" len="med"/>
          </a:ln>
        </p:spPr>
      </p:cxnSp>
      <p:sp>
        <p:nvSpPr>
          <p:cNvPr id="43" name="Google Shape;3082;p152">
            <a:extLst>
              <a:ext uri="{FF2B5EF4-FFF2-40B4-BE49-F238E27FC236}">
                <a16:creationId xmlns:a16="http://schemas.microsoft.com/office/drawing/2014/main" id="{D9FE62DA-C80C-45E9-96C5-30461DEBFB45}"/>
              </a:ext>
            </a:extLst>
          </p:cNvPr>
          <p:cNvSpPr txBox="1"/>
          <p:nvPr/>
        </p:nvSpPr>
        <p:spPr>
          <a:xfrm>
            <a:off x="5128775" y="808150"/>
            <a:ext cx="3905400" cy="47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latin typeface="Times New Roman"/>
                <a:ea typeface="Times New Roman"/>
                <a:cs typeface="Times New Roman"/>
                <a:sym typeface="Times New Roman"/>
              </a:rPr>
              <a:t>Pruning Conditions: 𝛼 &gt;= 𝛽 (max)</a:t>
            </a:r>
            <a:endParaRPr dirty="0">
              <a:latin typeface="Times New Roman"/>
              <a:ea typeface="Times New Roman"/>
              <a:cs typeface="Times New Roman"/>
              <a:sym typeface="Times New Roman"/>
            </a:endParaRPr>
          </a:p>
        </p:txBody>
      </p:sp>
      <p:sp>
        <p:nvSpPr>
          <p:cNvPr id="44" name="Rectangle 43">
            <a:extLst>
              <a:ext uri="{FF2B5EF4-FFF2-40B4-BE49-F238E27FC236}">
                <a16:creationId xmlns:a16="http://schemas.microsoft.com/office/drawing/2014/main" id="{CCF7D0B7-865F-435C-B4A5-0EA10031D017}"/>
              </a:ext>
            </a:extLst>
          </p:cNvPr>
          <p:cNvSpPr/>
          <p:nvPr/>
        </p:nvSpPr>
        <p:spPr>
          <a:xfrm>
            <a:off x="8218052" y="4709576"/>
            <a:ext cx="883575" cy="307777"/>
          </a:xfrm>
          <a:prstGeom prst="rect">
            <a:avLst/>
          </a:prstGeom>
          <a:solidFill>
            <a:srgbClr val="00B0F0"/>
          </a:solidFill>
        </p:spPr>
        <p:txBody>
          <a:bodyPr wrap="none">
            <a:spAutoFit/>
          </a:bodyPr>
          <a:lstStyle/>
          <a:p>
            <a:r>
              <a:rPr lang="en-US" i="1" dirty="0"/>
              <a:t>β cut-off </a:t>
            </a:r>
            <a:endParaRPr lang="en-HK"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163"/>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Quiz</a:t>
            </a:r>
            <a:endParaRPr/>
          </a:p>
        </p:txBody>
      </p:sp>
      <p:sp>
        <p:nvSpPr>
          <p:cNvPr id="3450" name="Google Shape;3450;p163"/>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For the game tree shown below, which branches will be pruned by alpha-beta pruning?</a:t>
            </a:r>
            <a:endParaRPr/>
          </a:p>
        </p:txBody>
      </p:sp>
      <p:sp>
        <p:nvSpPr>
          <p:cNvPr id="3451" name="Google Shape;3451;p163"/>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44</a:t>
            </a:fld>
            <a:endParaRPr/>
          </a:p>
        </p:txBody>
      </p:sp>
      <p:sp>
        <p:nvSpPr>
          <p:cNvPr id="3452" name="Google Shape;3452;p163"/>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453" name="Google Shape;3453;p163"/>
          <p:cNvSpPr/>
          <p:nvPr/>
        </p:nvSpPr>
        <p:spPr>
          <a:xfrm>
            <a:off x="4372733" y="1860676"/>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63"/>
          <p:cNvSpPr/>
          <p:nvPr/>
        </p:nvSpPr>
        <p:spPr>
          <a:xfrm rot="10800000">
            <a:off x="3220269" y="3244741"/>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5" name="Google Shape;3455;p163"/>
          <p:cNvCxnSpPr>
            <a:stCxn id="3454" idx="3"/>
            <a:endCxn id="3453" idx="3"/>
          </p:cNvCxnSpPr>
          <p:nvPr/>
        </p:nvCxnSpPr>
        <p:spPr>
          <a:xfrm rot="10800000" flipH="1">
            <a:off x="3498219" y="2341141"/>
            <a:ext cx="1152600" cy="903600"/>
          </a:xfrm>
          <a:prstGeom prst="straightConnector1">
            <a:avLst/>
          </a:prstGeom>
          <a:noFill/>
          <a:ln w="9525" cap="flat" cmpd="sng">
            <a:solidFill>
              <a:schemeClr val="dk2"/>
            </a:solidFill>
            <a:prstDash val="solid"/>
            <a:round/>
            <a:headEnd type="none" w="med" len="med"/>
            <a:tailEnd type="none" w="med" len="med"/>
          </a:ln>
        </p:spPr>
      </p:cxnSp>
      <p:sp>
        <p:nvSpPr>
          <p:cNvPr id="3456" name="Google Shape;3456;p163"/>
          <p:cNvSpPr/>
          <p:nvPr/>
        </p:nvSpPr>
        <p:spPr>
          <a:xfrm rot="10800000">
            <a:off x="5315901" y="3244741"/>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7" name="Google Shape;3457;p163"/>
          <p:cNvCxnSpPr>
            <a:stCxn id="3456" idx="3"/>
            <a:endCxn id="3453" idx="3"/>
          </p:cNvCxnSpPr>
          <p:nvPr/>
        </p:nvCxnSpPr>
        <p:spPr>
          <a:xfrm rot="10800000">
            <a:off x="4650651" y="2341141"/>
            <a:ext cx="943200" cy="903600"/>
          </a:xfrm>
          <a:prstGeom prst="straightConnector1">
            <a:avLst/>
          </a:prstGeom>
          <a:noFill/>
          <a:ln w="9525" cap="flat" cmpd="sng">
            <a:solidFill>
              <a:schemeClr val="dk2"/>
            </a:solidFill>
            <a:prstDash val="solid"/>
            <a:round/>
            <a:headEnd type="none" w="med" len="med"/>
            <a:tailEnd type="none" w="med" len="med"/>
          </a:ln>
        </p:spPr>
      </p:cxnSp>
      <p:cxnSp>
        <p:nvCxnSpPr>
          <p:cNvPr id="3458" name="Google Shape;3458;p163"/>
          <p:cNvCxnSpPr>
            <a:stCxn id="3459" idx="0"/>
            <a:endCxn id="3454" idx="0"/>
          </p:cNvCxnSpPr>
          <p:nvPr/>
        </p:nvCxnSpPr>
        <p:spPr>
          <a:xfrm rot="10800000" flipH="1">
            <a:off x="2942426" y="3725218"/>
            <a:ext cx="555900" cy="528600"/>
          </a:xfrm>
          <a:prstGeom prst="straightConnector1">
            <a:avLst/>
          </a:prstGeom>
          <a:noFill/>
          <a:ln w="9525" cap="flat" cmpd="sng">
            <a:solidFill>
              <a:schemeClr val="dk2"/>
            </a:solidFill>
            <a:prstDash val="solid"/>
            <a:round/>
            <a:headEnd type="none" w="med" len="med"/>
            <a:tailEnd type="none" w="med" len="med"/>
          </a:ln>
        </p:spPr>
      </p:cxnSp>
      <p:cxnSp>
        <p:nvCxnSpPr>
          <p:cNvPr id="3460" name="Google Shape;3460;p163"/>
          <p:cNvCxnSpPr>
            <a:stCxn id="3454" idx="0"/>
            <a:endCxn id="3461" idx="0"/>
          </p:cNvCxnSpPr>
          <p:nvPr/>
        </p:nvCxnSpPr>
        <p:spPr>
          <a:xfrm>
            <a:off x="3498219" y="3725341"/>
            <a:ext cx="530700" cy="528600"/>
          </a:xfrm>
          <a:prstGeom prst="straightConnector1">
            <a:avLst/>
          </a:prstGeom>
          <a:noFill/>
          <a:ln w="9525" cap="flat" cmpd="sng">
            <a:solidFill>
              <a:schemeClr val="dk2"/>
            </a:solidFill>
            <a:prstDash val="solid"/>
            <a:round/>
            <a:headEnd type="none" w="med" len="med"/>
            <a:tailEnd type="none" w="med" len="med"/>
          </a:ln>
        </p:spPr>
      </p:cxnSp>
      <p:cxnSp>
        <p:nvCxnSpPr>
          <p:cNvPr id="3462" name="Google Shape;3462;p163"/>
          <p:cNvCxnSpPr>
            <a:stCxn id="3456" idx="0"/>
            <a:endCxn id="3463" idx="0"/>
          </p:cNvCxnSpPr>
          <p:nvPr/>
        </p:nvCxnSpPr>
        <p:spPr>
          <a:xfrm flipH="1">
            <a:off x="5115051" y="3725341"/>
            <a:ext cx="478800" cy="528600"/>
          </a:xfrm>
          <a:prstGeom prst="straightConnector1">
            <a:avLst/>
          </a:prstGeom>
          <a:noFill/>
          <a:ln w="9525" cap="flat" cmpd="sng">
            <a:solidFill>
              <a:schemeClr val="dk2"/>
            </a:solidFill>
            <a:prstDash val="solid"/>
            <a:round/>
            <a:headEnd type="none" w="med" len="med"/>
            <a:tailEnd type="none" w="med" len="med"/>
          </a:ln>
        </p:spPr>
      </p:cxnSp>
      <p:cxnSp>
        <p:nvCxnSpPr>
          <p:cNvPr id="3464" name="Google Shape;3464;p163"/>
          <p:cNvCxnSpPr>
            <a:stCxn id="3456" idx="0"/>
            <a:endCxn id="3465" idx="0"/>
          </p:cNvCxnSpPr>
          <p:nvPr/>
        </p:nvCxnSpPr>
        <p:spPr>
          <a:xfrm>
            <a:off x="5593851" y="3725341"/>
            <a:ext cx="607500" cy="528600"/>
          </a:xfrm>
          <a:prstGeom prst="straightConnector1">
            <a:avLst/>
          </a:prstGeom>
          <a:noFill/>
          <a:ln w="9525" cap="flat" cmpd="sng">
            <a:solidFill>
              <a:schemeClr val="dk2"/>
            </a:solidFill>
            <a:prstDash val="solid"/>
            <a:round/>
            <a:headEnd type="none" w="med" len="med"/>
            <a:tailEnd type="none" w="med" len="med"/>
          </a:ln>
        </p:spPr>
      </p:cxnSp>
      <p:sp>
        <p:nvSpPr>
          <p:cNvPr id="3459" name="Google Shape;3459;p163"/>
          <p:cNvSpPr/>
          <p:nvPr/>
        </p:nvSpPr>
        <p:spPr>
          <a:xfrm>
            <a:off x="2723876" y="42538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p:txBody>
      </p:sp>
      <p:sp>
        <p:nvSpPr>
          <p:cNvPr id="3461" name="Google Shape;3461;p163"/>
          <p:cNvSpPr/>
          <p:nvPr/>
        </p:nvSpPr>
        <p:spPr>
          <a:xfrm>
            <a:off x="3810223" y="42538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p:txBody>
      </p:sp>
      <p:sp>
        <p:nvSpPr>
          <p:cNvPr id="3465" name="Google Shape;3465;p163"/>
          <p:cNvSpPr/>
          <p:nvPr/>
        </p:nvSpPr>
        <p:spPr>
          <a:xfrm>
            <a:off x="5982917" y="42538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50</a:t>
            </a:r>
            <a:endParaRPr sz="1200">
              <a:latin typeface="Times New Roman"/>
              <a:ea typeface="Times New Roman"/>
              <a:cs typeface="Times New Roman"/>
              <a:sym typeface="Times New Roman"/>
            </a:endParaRPr>
          </a:p>
        </p:txBody>
      </p:sp>
      <p:sp>
        <p:nvSpPr>
          <p:cNvPr id="3463" name="Google Shape;3463;p163"/>
          <p:cNvSpPr/>
          <p:nvPr/>
        </p:nvSpPr>
        <p:spPr>
          <a:xfrm>
            <a:off x="4896570" y="42538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9"/>
        <p:cNvGrpSpPr/>
        <p:nvPr/>
      </p:nvGrpSpPr>
      <p:grpSpPr>
        <a:xfrm>
          <a:off x="0" y="0"/>
          <a:ext cx="0" cy="0"/>
          <a:chOff x="0" y="0"/>
          <a:chExt cx="0" cy="0"/>
        </a:xfrm>
      </p:grpSpPr>
      <p:sp>
        <p:nvSpPr>
          <p:cNvPr id="3470" name="Google Shape;3470;p164"/>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Quiz</a:t>
            </a:r>
            <a:endParaRPr/>
          </a:p>
        </p:txBody>
      </p:sp>
      <p:sp>
        <p:nvSpPr>
          <p:cNvPr id="3471" name="Google Shape;3471;p164"/>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For the game tree shown below, which branches will be pruned by alpha-beta pruning?</a:t>
            </a:r>
            <a:endParaRPr/>
          </a:p>
        </p:txBody>
      </p:sp>
      <p:sp>
        <p:nvSpPr>
          <p:cNvPr id="3472" name="Google Shape;3472;p164"/>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45</a:t>
            </a:fld>
            <a:endParaRPr/>
          </a:p>
        </p:txBody>
      </p:sp>
      <p:sp>
        <p:nvSpPr>
          <p:cNvPr id="3473" name="Google Shape;3473;p164"/>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cxnSp>
        <p:nvCxnSpPr>
          <p:cNvPr id="3474" name="Google Shape;3474;p164"/>
          <p:cNvCxnSpPr>
            <a:stCxn id="3475" idx="3"/>
            <a:endCxn id="3476" idx="3"/>
          </p:cNvCxnSpPr>
          <p:nvPr/>
        </p:nvCxnSpPr>
        <p:spPr>
          <a:xfrm rot="10800000" flipH="1">
            <a:off x="3409492" y="1892289"/>
            <a:ext cx="1208400" cy="600300"/>
          </a:xfrm>
          <a:prstGeom prst="straightConnector1">
            <a:avLst/>
          </a:prstGeom>
          <a:noFill/>
          <a:ln w="9525" cap="flat" cmpd="sng">
            <a:solidFill>
              <a:schemeClr val="dk2"/>
            </a:solidFill>
            <a:prstDash val="solid"/>
            <a:round/>
            <a:headEnd type="none" w="med" len="med"/>
            <a:tailEnd type="none" w="med" len="med"/>
          </a:ln>
        </p:spPr>
      </p:cxnSp>
      <p:cxnSp>
        <p:nvCxnSpPr>
          <p:cNvPr id="3477" name="Google Shape;3477;p164"/>
          <p:cNvCxnSpPr>
            <a:stCxn id="3478" idx="3"/>
            <a:endCxn id="3476" idx="3"/>
          </p:cNvCxnSpPr>
          <p:nvPr/>
        </p:nvCxnSpPr>
        <p:spPr>
          <a:xfrm rot="10800000">
            <a:off x="4617776" y="1892289"/>
            <a:ext cx="1066800" cy="600300"/>
          </a:xfrm>
          <a:prstGeom prst="straightConnector1">
            <a:avLst/>
          </a:prstGeom>
          <a:noFill/>
          <a:ln w="9525" cap="flat" cmpd="sng">
            <a:solidFill>
              <a:schemeClr val="dk2"/>
            </a:solidFill>
            <a:prstDash val="solid"/>
            <a:round/>
            <a:headEnd type="none" w="med" len="med"/>
            <a:tailEnd type="none" w="med" len="med"/>
          </a:ln>
        </p:spPr>
      </p:cxnSp>
      <p:cxnSp>
        <p:nvCxnSpPr>
          <p:cNvPr id="3479" name="Google Shape;3479;p164"/>
          <p:cNvCxnSpPr/>
          <p:nvPr/>
        </p:nvCxnSpPr>
        <p:spPr>
          <a:xfrm flipH="1">
            <a:off x="2566686" y="2958762"/>
            <a:ext cx="846000" cy="654000"/>
          </a:xfrm>
          <a:prstGeom prst="straightConnector1">
            <a:avLst/>
          </a:prstGeom>
          <a:noFill/>
          <a:ln w="9525" cap="flat" cmpd="sng">
            <a:solidFill>
              <a:schemeClr val="dk2"/>
            </a:solidFill>
            <a:prstDash val="solid"/>
            <a:round/>
            <a:headEnd type="none" w="med" len="med"/>
            <a:tailEnd type="none" w="med" len="med"/>
          </a:ln>
        </p:spPr>
      </p:cxnSp>
      <p:cxnSp>
        <p:nvCxnSpPr>
          <p:cNvPr id="3480" name="Google Shape;3480;p164"/>
          <p:cNvCxnSpPr/>
          <p:nvPr/>
        </p:nvCxnSpPr>
        <p:spPr>
          <a:xfrm>
            <a:off x="3412761" y="2958640"/>
            <a:ext cx="392700" cy="654000"/>
          </a:xfrm>
          <a:prstGeom prst="straightConnector1">
            <a:avLst/>
          </a:prstGeom>
          <a:noFill/>
          <a:ln w="9525" cap="flat" cmpd="sng">
            <a:solidFill>
              <a:schemeClr val="dk2"/>
            </a:solidFill>
            <a:prstDash val="solid"/>
            <a:round/>
            <a:headEnd type="none" w="med" len="med"/>
            <a:tailEnd type="none" w="med" len="med"/>
          </a:ln>
        </p:spPr>
      </p:cxnSp>
      <p:cxnSp>
        <p:nvCxnSpPr>
          <p:cNvPr id="3481" name="Google Shape;3481;p164"/>
          <p:cNvCxnSpPr/>
          <p:nvPr/>
        </p:nvCxnSpPr>
        <p:spPr>
          <a:xfrm flipH="1">
            <a:off x="5043820" y="2958640"/>
            <a:ext cx="640800" cy="654000"/>
          </a:xfrm>
          <a:prstGeom prst="straightConnector1">
            <a:avLst/>
          </a:prstGeom>
          <a:noFill/>
          <a:ln w="9525" cap="flat" cmpd="sng">
            <a:solidFill>
              <a:schemeClr val="dk2"/>
            </a:solidFill>
            <a:prstDash val="solid"/>
            <a:round/>
            <a:headEnd type="none" w="med" len="med"/>
            <a:tailEnd type="none" w="med" len="med"/>
          </a:ln>
        </p:spPr>
      </p:cxnSp>
      <p:cxnSp>
        <p:nvCxnSpPr>
          <p:cNvPr id="3482" name="Google Shape;3482;p164"/>
          <p:cNvCxnSpPr/>
          <p:nvPr/>
        </p:nvCxnSpPr>
        <p:spPr>
          <a:xfrm>
            <a:off x="5684620" y="2958640"/>
            <a:ext cx="597600" cy="654000"/>
          </a:xfrm>
          <a:prstGeom prst="straightConnector1">
            <a:avLst/>
          </a:prstGeom>
          <a:noFill/>
          <a:ln w="9525" cap="flat" cmpd="sng">
            <a:solidFill>
              <a:schemeClr val="dk2"/>
            </a:solidFill>
            <a:prstDash val="solid"/>
            <a:round/>
            <a:headEnd type="none" w="med" len="med"/>
            <a:tailEnd type="none" w="med" len="med"/>
          </a:ln>
        </p:spPr>
      </p:cxnSp>
      <p:sp>
        <p:nvSpPr>
          <p:cNvPr id="3483" name="Google Shape;3483;p164"/>
          <p:cNvSpPr/>
          <p:nvPr/>
        </p:nvSpPr>
        <p:spPr>
          <a:xfrm>
            <a:off x="2010663" y="4679118"/>
            <a:ext cx="435900" cy="42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10</a:t>
            </a:r>
            <a:endParaRPr>
              <a:latin typeface="Times New Roman"/>
              <a:ea typeface="Times New Roman"/>
              <a:cs typeface="Times New Roman"/>
              <a:sym typeface="Times New Roman"/>
            </a:endParaRPr>
          </a:p>
        </p:txBody>
      </p:sp>
      <p:sp>
        <p:nvSpPr>
          <p:cNvPr id="3484" name="Google Shape;3484;p164"/>
          <p:cNvSpPr/>
          <p:nvPr/>
        </p:nvSpPr>
        <p:spPr>
          <a:xfrm>
            <a:off x="2630689" y="4679118"/>
            <a:ext cx="435900" cy="42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sp>
        <p:nvSpPr>
          <p:cNvPr id="3485" name="Google Shape;3485;p164"/>
          <p:cNvSpPr/>
          <p:nvPr/>
        </p:nvSpPr>
        <p:spPr>
          <a:xfrm>
            <a:off x="3250714" y="4679118"/>
            <a:ext cx="435900" cy="42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99</a:t>
            </a:r>
            <a:endParaRPr>
              <a:latin typeface="Times New Roman"/>
              <a:ea typeface="Times New Roman"/>
              <a:cs typeface="Times New Roman"/>
              <a:sym typeface="Times New Roman"/>
            </a:endParaRPr>
          </a:p>
        </p:txBody>
      </p:sp>
      <p:sp>
        <p:nvSpPr>
          <p:cNvPr id="3486" name="Google Shape;3486;p164"/>
          <p:cNvSpPr/>
          <p:nvPr/>
        </p:nvSpPr>
        <p:spPr>
          <a:xfrm>
            <a:off x="3870740" y="4679118"/>
            <a:ext cx="435900" cy="42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p:txBody>
      </p:sp>
      <p:sp>
        <p:nvSpPr>
          <p:cNvPr id="3487" name="Google Shape;3487;p164"/>
          <p:cNvSpPr/>
          <p:nvPr/>
        </p:nvSpPr>
        <p:spPr>
          <a:xfrm>
            <a:off x="4490766" y="4679118"/>
            <a:ext cx="435900" cy="42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3488" name="Google Shape;3488;p164"/>
          <p:cNvSpPr/>
          <p:nvPr/>
        </p:nvSpPr>
        <p:spPr>
          <a:xfrm>
            <a:off x="5110792" y="4679118"/>
            <a:ext cx="435900" cy="42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
        <p:nvSpPr>
          <p:cNvPr id="3489" name="Google Shape;3489;p164"/>
          <p:cNvSpPr/>
          <p:nvPr/>
        </p:nvSpPr>
        <p:spPr>
          <a:xfrm>
            <a:off x="5730818" y="4679118"/>
            <a:ext cx="435900" cy="42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20</a:t>
            </a:r>
            <a:endParaRPr>
              <a:latin typeface="Times New Roman"/>
              <a:ea typeface="Times New Roman"/>
              <a:cs typeface="Times New Roman"/>
              <a:sym typeface="Times New Roman"/>
            </a:endParaRPr>
          </a:p>
        </p:txBody>
      </p:sp>
      <p:sp>
        <p:nvSpPr>
          <p:cNvPr id="3490" name="Google Shape;3490;p164"/>
          <p:cNvSpPr/>
          <p:nvPr/>
        </p:nvSpPr>
        <p:spPr>
          <a:xfrm>
            <a:off x="6350844" y="4679118"/>
            <a:ext cx="435900" cy="42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cxnSp>
        <p:nvCxnSpPr>
          <p:cNvPr id="3491" name="Google Shape;3491;p164"/>
          <p:cNvCxnSpPr>
            <a:endCxn id="3483" idx="0"/>
          </p:cNvCxnSpPr>
          <p:nvPr/>
        </p:nvCxnSpPr>
        <p:spPr>
          <a:xfrm flipH="1">
            <a:off x="2228613" y="4078818"/>
            <a:ext cx="338100" cy="600300"/>
          </a:xfrm>
          <a:prstGeom prst="straightConnector1">
            <a:avLst/>
          </a:prstGeom>
          <a:noFill/>
          <a:ln w="9525" cap="flat" cmpd="sng">
            <a:solidFill>
              <a:schemeClr val="dk2"/>
            </a:solidFill>
            <a:prstDash val="solid"/>
            <a:round/>
            <a:headEnd type="none" w="med" len="med"/>
            <a:tailEnd type="none" w="med" len="med"/>
          </a:ln>
        </p:spPr>
      </p:cxnSp>
      <p:cxnSp>
        <p:nvCxnSpPr>
          <p:cNvPr id="3492" name="Google Shape;3492;p164"/>
          <p:cNvCxnSpPr>
            <a:endCxn id="3484" idx="0"/>
          </p:cNvCxnSpPr>
          <p:nvPr/>
        </p:nvCxnSpPr>
        <p:spPr>
          <a:xfrm>
            <a:off x="2566939" y="4078818"/>
            <a:ext cx="281700" cy="600300"/>
          </a:xfrm>
          <a:prstGeom prst="straightConnector1">
            <a:avLst/>
          </a:prstGeom>
          <a:noFill/>
          <a:ln w="9525" cap="flat" cmpd="sng">
            <a:solidFill>
              <a:schemeClr val="dk2"/>
            </a:solidFill>
            <a:prstDash val="solid"/>
            <a:round/>
            <a:headEnd type="none" w="med" len="med"/>
            <a:tailEnd type="none" w="med" len="med"/>
          </a:ln>
        </p:spPr>
      </p:cxnSp>
      <p:cxnSp>
        <p:nvCxnSpPr>
          <p:cNvPr id="3493" name="Google Shape;3493;p164"/>
          <p:cNvCxnSpPr>
            <a:endCxn id="3485" idx="0"/>
          </p:cNvCxnSpPr>
          <p:nvPr/>
        </p:nvCxnSpPr>
        <p:spPr>
          <a:xfrm flipH="1">
            <a:off x="3468664" y="4078818"/>
            <a:ext cx="336600" cy="600300"/>
          </a:xfrm>
          <a:prstGeom prst="straightConnector1">
            <a:avLst/>
          </a:prstGeom>
          <a:noFill/>
          <a:ln w="9525" cap="flat" cmpd="sng">
            <a:solidFill>
              <a:schemeClr val="dk2"/>
            </a:solidFill>
            <a:prstDash val="solid"/>
            <a:round/>
            <a:headEnd type="none" w="med" len="med"/>
            <a:tailEnd type="none" w="med" len="med"/>
          </a:ln>
        </p:spPr>
      </p:cxnSp>
      <p:cxnSp>
        <p:nvCxnSpPr>
          <p:cNvPr id="3494" name="Google Shape;3494;p164"/>
          <p:cNvCxnSpPr>
            <a:endCxn id="3486" idx="0"/>
          </p:cNvCxnSpPr>
          <p:nvPr/>
        </p:nvCxnSpPr>
        <p:spPr>
          <a:xfrm>
            <a:off x="3805190" y="4078818"/>
            <a:ext cx="283500" cy="600300"/>
          </a:xfrm>
          <a:prstGeom prst="straightConnector1">
            <a:avLst/>
          </a:prstGeom>
          <a:noFill/>
          <a:ln w="9525" cap="flat" cmpd="sng">
            <a:solidFill>
              <a:schemeClr val="dk2"/>
            </a:solidFill>
            <a:prstDash val="solid"/>
            <a:round/>
            <a:headEnd type="none" w="med" len="med"/>
            <a:tailEnd type="none" w="med" len="med"/>
          </a:ln>
        </p:spPr>
      </p:cxnSp>
      <p:cxnSp>
        <p:nvCxnSpPr>
          <p:cNvPr id="3495" name="Google Shape;3495;p164"/>
          <p:cNvCxnSpPr>
            <a:endCxn id="3487" idx="0"/>
          </p:cNvCxnSpPr>
          <p:nvPr/>
        </p:nvCxnSpPr>
        <p:spPr>
          <a:xfrm flipH="1">
            <a:off x="4708716" y="4078818"/>
            <a:ext cx="334800" cy="600300"/>
          </a:xfrm>
          <a:prstGeom prst="straightConnector1">
            <a:avLst/>
          </a:prstGeom>
          <a:noFill/>
          <a:ln w="9525" cap="flat" cmpd="sng">
            <a:solidFill>
              <a:schemeClr val="dk2"/>
            </a:solidFill>
            <a:prstDash val="solid"/>
            <a:round/>
            <a:headEnd type="none" w="med" len="med"/>
            <a:tailEnd type="none" w="med" len="med"/>
          </a:ln>
        </p:spPr>
      </p:cxnSp>
      <p:cxnSp>
        <p:nvCxnSpPr>
          <p:cNvPr id="3496" name="Google Shape;3496;p164"/>
          <p:cNvCxnSpPr>
            <a:endCxn id="3488" idx="0"/>
          </p:cNvCxnSpPr>
          <p:nvPr/>
        </p:nvCxnSpPr>
        <p:spPr>
          <a:xfrm>
            <a:off x="5043742" y="4078818"/>
            <a:ext cx="285000" cy="600300"/>
          </a:xfrm>
          <a:prstGeom prst="straightConnector1">
            <a:avLst/>
          </a:prstGeom>
          <a:noFill/>
          <a:ln w="9525" cap="flat" cmpd="sng">
            <a:solidFill>
              <a:schemeClr val="dk2"/>
            </a:solidFill>
            <a:prstDash val="solid"/>
            <a:round/>
            <a:headEnd type="none" w="med" len="med"/>
            <a:tailEnd type="none" w="med" len="med"/>
          </a:ln>
        </p:spPr>
      </p:cxnSp>
      <p:cxnSp>
        <p:nvCxnSpPr>
          <p:cNvPr id="3497" name="Google Shape;3497;p164"/>
          <p:cNvCxnSpPr>
            <a:endCxn id="3489" idx="0"/>
          </p:cNvCxnSpPr>
          <p:nvPr/>
        </p:nvCxnSpPr>
        <p:spPr>
          <a:xfrm flipH="1">
            <a:off x="5948768" y="4078818"/>
            <a:ext cx="333900" cy="600300"/>
          </a:xfrm>
          <a:prstGeom prst="straightConnector1">
            <a:avLst/>
          </a:prstGeom>
          <a:noFill/>
          <a:ln w="9525" cap="flat" cmpd="sng">
            <a:solidFill>
              <a:schemeClr val="dk2"/>
            </a:solidFill>
            <a:prstDash val="solid"/>
            <a:round/>
            <a:headEnd type="none" w="med" len="med"/>
            <a:tailEnd type="none" w="med" len="med"/>
          </a:ln>
        </p:spPr>
      </p:cxnSp>
      <p:cxnSp>
        <p:nvCxnSpPr>
          <p:cNvPr id="3498" name="Google Shape;3498;p164"/>
          <p:cNvCxnSpPr>
            <a:endCxn id="3490" idx="0"/>
          </p:cNvCxnSpPr>
          <p:nvPr/>
        </p:nvCxnSpPr>
        <p:spPr>
          <a:xfrm>
            <a:off x="6282594" y="4078818"/>
            <a:ext cx="286200" cy="600300"/>
          </a:xfrm>
          <a:prstGeom prst="straightConnector1">
            <a:avLst/>
          </a:prstGeom>
          <a:noFill/>
          <a:ln w="9525" cap="flat" cmpd="sng">
            <a:solidFill>
              <a:schemeClr val="dk2"/>
            </a:solidFill>
            <a:prstDash val="solid"/>
            <a:round/>
            <a:headEnd type="none" w="med" len="med"/>
            <a:tailEnd type="none" w="med" len="med"/>
          </a:ln>
        </p:spPr>
      </p:cxnSp>
      <p:sp>
        <p:nvSpPr>
          <p:cNvPr id="3476" name="Google Shape;3476;p164"/>
          <p:cNvSpPr/>
          <p:nvPr/>
        </p:nvSpPr>
        <p:spPr>
          <a:xfrm>
            <a:off x="4340787" y="1426349"/>
            <a:ext cx="554100" cy="465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64"/>
          <p:cNvSpPr/>
          <p:nvPr/>
        </p:nvSpPr>
        <p:spPr>
          <a:xfrm rot="10800000">
            <a:off x="3132442" y="2492589"/>
            <a:ext cx="554100" cy="465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64"/>
          <p:cNvSpPr/>
          <p:nvPr/>
        </p:nvSpPr>
        <p:spPr>
          <a:xfrm rot="10800000">
            <a:off x="5407526" y="2492589"/>
            <a:ext cx="554100" cy="465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64"/>
          <p:cNvSpPr/>
          <p:nvPr/>
        </p:nvSpPr>
        <p:spPr>
          <a:xfrm>
            <a:off x="2294545" y="3612828"/>
            <a:ext cx="554100" cy="465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64"/>
          <p:cNvSpPr/>
          <p:nvPr/>
        </p:nvSpPr>
        <p:spPr>
          <a:xfrm>
            <a:off x="3528262" y="3612896"/>
            <a:ext cx="554100" cy="465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64"/>
          <p:cNvSpPr/>
          <p:nvPr/>
        </p:nvSpPr>
        <p:spPr>
          <a:xfrm>
            <a:off x="4761979" y="3612828"/>
            <a:ext cx="554100" cy="465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64"/>
          <p:cNvSpPr/>
          <p:nvPr/>
        </p:nvSpPr>
        <p:spPr>
          <a:xfrm>
            <a:off x="6005272" y="3612896"/>
            <a:ext cx="554100" cy="465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06"/>
        <p:cNvGrpSpPr/>
        <p:nvPr/>
      </p:nvGrpSpPr>
      <p:grpSpPr>
        <a:xfrm>
          <a:off x="0" y="0"/>
          <a:ext cx="0" cy="0"/>
          <a:chOff x="0" y="0"/>
          <a:chExt cx="0" cy="0"/>
        </a:xfrm>
      </p:grpSpPr>
      <p:sp>
        <p:nvSpPr>
          <p:cNvPr id="3507" name="Google Shape;3507;p165"/>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𝛼-𝛽 Pruning Properties</a:t>
            </a:r>
            <a:endParaRPr/>
          </a:p>
        </p:txBody>
      </p:sp>
      <p:sp>
        <p:nvSpPr>
          <p:cNvPr id="3508" name="Google Shape;3508;p165"/>
          <p:cNvSpPr txBox="1">
            <a:spLocks noGrp="1"/>
          </p:cNvSpPr>
          <p:nvPr>
            <p:ph type="body" idx="1"/>
          </p:nvPr>
        </p:nvSpPr>
        <p:spPr>
          <a:xfrm>
            <a:off x="92193" y="808150"/>
            <a:ext cx="41436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Pruning has no effect on the minimax value at the root</a:t>
            </a:r>
            <a:endParaRPr/>
          </a:p>
          <a:p>
            <a:pPr marL="457200" lvl="0" indent="-381000" algn="l" rtl="0">
              <a:spcBef>
                <a:spcPts val="0"/>
              </a:spcBef>
              <a:spcAft>
                <a:spcPts val="0"/>
              </a:spcAft>
              <a:buSzPts val="2400"/>
              <a:buChar char="●"/>
            </a:pPr>
            <a:r>
              <a:rPr lang="en"/>
              <a:t>However, values of intermediate nodes might be wrong</a:t>
            </a:r>
            <a:endParaRPr/>
          </a:p>
          <a:p>
            <a:pPr marL="914400" lvl="1" indent="-381000" algn="l" rtl="0">
              <a:spcBef>
                <a:spcPts val="0"/>
              </a:spcBef>
              <a:spcAft>
                <a:spcPts val="0"/>
              </a:spcAft>
              <a:buSzPts val="2400"/>
              <a:buChar char="○"/>
            </a:pPr>
            <a:r>
              <a:rPr lang="en"/>
              <a:t>Action selection not appropriate for this simple version of alpha-beta pruning</a:t>
            </a:r>
            <a:endParaRPr/>
          </a:p>
        </p:txBody>
      </p:sp>
      <p:sp>
        <p:nvSpPr>
          <p:cNvPr id="3509" name="Google Shape;3509;p165"/>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46</a:t>
            </a:fld>
            <a:endParaRPr/>
          </a:p>
        </p:txBody>
      </p:sp>
      <p:sp>
        <p:nvSpPr>
          <p:cNvPr id="3510" name="Google Shape;3510;p165"/>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3511" name="Google Shape;3511;p165"/>
          <p:cNvGrpSpPr/>
          <p:nvPr/>
        </p:nvGrpSpPr>
        <p:grpSpPr>
          <a:xfrm>
            <a:off x="5499194" y="968926"/>
            <a:ext cx="3199747" cy="2830242"/>
            <a:chOff x="5499194" y="968926"/>
            <a:chExt cx="3199747" cy="2830242"/>
          </a:xfrm>
        </p:grpSpPr>
        <p:sp>
          <p:nvSpPr>
            <p:cNvPr id="3512" name="Google Shape;3512;p165"/>
            <p:cNvSpPr/>
            <p:nvPr/>
          </p:nvSpPr>
          <p:spPr>
            <a:xfrm>
              <a:off x="6651658" y="968926"/>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65"/>
            <p:cNvSpPr/>
            <p:nvPr/>
          </p:nvSpPr>
          <p:spPr>
            <a:xfrm rot="10800000">
              <a:off x="5499194" y="2352991"/>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4" name="Google Shape;3514;p165"/>
            <p:cNvCxnSpPr>
              <a:stCxn id="3513" idx="3"/>
              <a:endCxn id="3512" idx="3"/>
            </p:cNvCxnSpPr>
            <p:nvPr/>
          </p:nvCxnSpPr>
          <p:spPr>
            <a:xfrm rot="10800000" flipH="1">
              <a:off x="5777144" y="1449391"/>
              <a:ext cx="1152600" cy="903600"/>
            </a:xfrm>
            <a:prstGeom prst="straightConnector1">
              <a:avLst/>
            </a:prstGeom>
            <a:noFill/>
            <a:ln w="9525" cap="flat" cmpd="sng">
              <a:solidFill>
                <a:schemeClr val="dk2"/>
              </a:solidFill>
              <a:prstDash val="solid"/>
              <a:round/>
              <a:headEnd type="none" w="med" len="med"/>
              <a:tailEnd type="none" w="med" len="med"/>
            </a:ln>
          </p:spPr>
        </p:cxnSp>
        <p:sp>
          <p:nvSpPr>
            <p:cNvPr id="3515" name="Google Shape;3515;p165"/>
            <p:cNvSpPr/>
            <p:nvPr/>
          </p:nvSpPr>
          <p:spPr>
            <a:xfrm rot="10800000">
              <a:off x="7594826" y="2352991"/>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6" name="Google Shape;3516;p165"/>
            <p:cNvCxnSpPr>
              <a:stCxn id="3515" idx="3"/>
              <a:endCxn id="3512" idx="3"/>
            </p:cNvCxnSpPr>
            <p:nvPr/>
          </p:nvCxnSpPr>
          <p:spPr>
            <a:xfrm rot="10800000">
              <a:off x="6929576" y="1449391"/>
              <a:ext cx="943200" cy="903600"/>
            </a:xfrm>
            <a:prstGeom prst="straightConnector1">
              <a:avLst/>
            </a:prstGeom>
            <a:noFill/>
            <a:ln w="9525" cap="flat" cmpd="sng">
              <a:solidFill>
                <a:schemeClr val="dk2"/>
              </a:solidFill>
              <a:prstDash val="solid"/>
              <a:round/>
              <a:headEnd type="none" w="med" len="med"/>
              <a:tailEnd type="none" w="med" len="med"/>
            </a:ln>
          </p:spPr>
        </p:cxnSp>
        <p:cxnSp>
          <p:nvCxnSpPr>
            <p:cNvPr id="3517" name="Google Shape;3517;p165"/>
            <p:cNvCxnSpPr>
              <a:stCxn id="3518" idx="0"/>
              <a:endCxn id="3513" idx="0"/>
            </p:cNvCxnSpPr>
            <p:nvPr/>
          </p:nvCxnSpPr>
          <p:spPr>
            <a:xfrm rot="10800000">
              <a:off x="5777087" y="2833468"/>
              <a:ext cx="11400" cy="528600"/>
            </a:xfrm>
            <a:prstGeom prst="straightConnector1">
              <a:avLst/>
            </a:prstGeom>
            <a:noFill/>
            <a:ln w="9525" cap="flat" cmpd="sng">
              <a:solidFill>
                <a:schemeClr val="dk2"/>
              </a:solidFill>
              <a:prstDash val="solid"/>
              <a:round/>
              <a:headEnd type="none" w="med" len="med"/>
              <a:tailEnd type="none" w="med" len="med"/>
            </a:ln>
          </p:spPr>
        </p:cxnSp>
        <p:cxnSp>
          <p:nvCxnSpPr>
            <p:cNvPr id="3519" name="Google Shape;3519;p165"/>
            <p:cNvCxnSpPr>
              <a:stCxn id="3515" idx="0"/>
              <a:endCxn id="3520" idx="0"/>
            </p:cNvCxnSpPr>
            <p:nvPr/>
          </p:nvCxnSpPr>
          <p:spPr>
            <a:xfrm flipH="1">
              <a:off x="7393976" y="2833591"/>
              <a:ext cx="478800" cy="528600"/>
            </a:xfrm>
            <a:prstGeom prst="straightConnector1">
              <a:avLst/>
            </a:prstGeom>
            <a:noFill/>
            <a:ln w="9525" cap="flat" cmpd="sng">
              <a:solidFill>
                <a:schemeClr val="dk2"/>
              </a:solidFill>
              <a:prstDash val="solid"/>
              <a:round/>
              <a:headEnd type="none" w="med" len="med"/>
              <a:tailEnd type="none" w="med" len="med"/>
            </a:ln>
          </p:spPr>
        </p:cxnSp>
        <p:cxnSp>
          <p:nvCxnSpPr>
            <p:cNvPr id="3521" name="Google Shape;3521;p165"/>
            <p:cNvCxnSpPr>
              <a:stCxn id="3515" idx="0"/>
              <a:endCxn id="3522" idx="0"/>
            </p:cNvCxnSpPr>
            <p:nvPr/>
          </p:nvCxnSpPr>
          <p:spPr>
            <a:xfrm>
              <a:off x="7872776" y="2833591"/>
              <a:ext cx="607500" cy="528600"/>
            </a:xfrm>
            <a:prstGeom prst="straightConnector1">
              <a:avLst/>
            </a:prstGeom>
            <a:noFill/>
            <a:ln w="9525" cap="flat" cmpd="sng">
              <a:solidFill>
                <a:srgbClr val="EFEFEF"/>
              </a:solidFill>
              <a:prstDash val="solid"/>
              <a:round/>
              <a:headEnd type="none" w="med" len="med"/>
              <a:tailEnd type="none" w="med" len="med"/>
            </a:ln>
          </p:spPr>
        </p:cxnSp>
        <p:sp>
          <p:nvSpPr>
            <p:cNvPr id="3518" name="Google Shape;3518;p165"/>
            <p:cNvSpPr/>
            <p:nvPr/>
          </p:nvSpPr>
          <p:spPr>
            <a:xfrm>
              <a:off x="5569937" y="336206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p:txBody>
        </p:sp>
        <p:sp>
          <p:nvSpPr>
            <p:cNvPr id="3522" name="Google Shape;3522;p165"/>
            <p:cNvSpPr/>
            <p:nvPr/>
          </p:nvSpPr>
          <p:spPr>
            <a:xfrm>
              <a:off x="8261842" y="3362068"/>
              <a:ext cx="437100" cy="437100"/>
            </a:xfrm>
            <a:prstGeom prst="rect">
              <a:avLst/>
            </a:prstGeom>
            <a:solidFill>
              <a:schemeClr val="lt2"/>
            </a:solidFill>
            <a:ln w="9525" cap="flat" cmpd="sng">
              <a:solidFill>
                <a:srgbClr val="EFEFEF"/>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solidFill>
                    <a:srgbClr val="B7B7B7"/>
                  </a:solidFill>
                  <a:latin typeface="Times New Roman"/>
                  <a:ea typeface="Times New Roman"/>
                  <a:cs typeface="Times New Roman"/>
                  <a:sym typeface="Times New Roman"/>
                </a:rPr>
                <a:t>0</a:t>
              </a:r>
              <a:endParaRPr sz="1200">
                <a:solidFill>
                  <a:srgbClr val="B7B7B7"/>
                </a:solidFill>
                <a:latin typeface="Times New Roman"/>
                <a:ea typeface="Times New Roman"/>
                <a:cs typeface="Times New Roman"/>
                <a:sym typeface="Times New Roman"/>
              </a:endParaRPr>
            </a:p>
          </p:txBody>
        </p:sp>
        <p:sp>
          <p:nvSpPr>
            <p:cNvPr id="3520" name="Google Shape;3520;p165"/>
            <p:cNvSpPr/>
            <p:nvPr/>
          </p:nvSpPr>
          <p:spPr>
            <a:xfrm>
              <a:off x="7175495" y="336206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p:txBody>
        </p:sp>
        <p:sp>
          <p:nvSpPr>
            <p:cNvPr id="3523" name="Google Shape;3523;p165"/>
            <p:cNvSpPr txBox="1"/>
            <p:nvPr/>
          </p:nvSpPr>
          <p:spPr>
            <a:xfrm>
              <a:off x="5978900" y="2433800"/>
              <a:ext cx="378300" cy="31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10</a:t>
              </a:r>
              <a:endParaRPr/>
            </a:p>
          </p:txBody>
        </p:sp>
        <p:sp>
          <p:nvSpPr>
            <p:cNvPr id="3524" name="Google Shape;3524;p165"/>
            <p:cNvSpPr txBox="1"/>
            <p:nvPr/>
          </p:nvSpPr>
          <p:spPr>
            <a:xfrm>
              <a:off x="7998325" y="2433850"/>
              <a:ext cx="601500" cy="31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&lt;=10</a:t>
              </a:r>
              <a:endParaRPr/>
            </a:p>
          </p:txBody>
        </p:sp>
        <p:sp>
          <p:nvSpPr>
            <p:cNvPr id="3525" name="Google Shape;3525;p165"/>
            <p:cNvSpPr txBox="1"/>
            <p:nvPr/>
          </p:nvSpPr>
          <p:spPr>
            <a:xfrm>
              <a:off x="7212025" y="1049775"/>
              <a:ext cx="378300" cy="31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10</a:t>
              </a:r>
              <a:endParaRPr/>
            </a:p>
          </p:txBody>
        </p:sp>
      </p:grpSp>
      <p:sp>
        <p:nvSpPr>
          <p:cNvPr id="3526" name="Google Shape;3526;p165"/>
          <p:cNvSpPr/>
          <p:nvPr/>
        </p:nvSpPr>
        <p:spPr>
          <a:xfrm>
            <a:off x="4380500" y="757425"/>
            <a:ext cx="1976700" cy="903600"/>
          </a:xfrm>
          <a:prstGeom prst="wedgeRoundRectCallout">
            <a:avLst>
              <a:gd name="adj1" fmla="val 78916"/>
              <a:gd name="adj2" fmla="val 29875"/>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We are unsure which action will let to the minimax value at the root</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30"/>
        <p:cNvGrpSpPr/>
        <p:nvPr/>
      </p:nvGrpSpPr>
      <p:grpSpPr>
        <a:xfrm>
          <a:off x="0" y="0"/>
          <a:ext cx="0" cy="0"/>
          <a:chOff x="0" y="0"/>
          <a:chExt cx="0" cy="0"/>
        </a:xfrm>
      </p:grpSpPr>
      <p:sp>
        <p:nvSpPr>
          <p:cNvPr id="3531" name="Google Shape;3531;p166"/>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Move Ordering</a:t>
            </a:r>
            <a:endParaRPr/>
          </a:p>
        </p:txBody>
      </p:sp>
      <p:sp>
        <p:nvSpPr>
          <p:cNvPr id="3532" name="Google Shape;3532;p166"/>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The effectiveness of alpha-beta pruning is highly dependent on the order in which states are examined</a:t>
            </a:r>
            <a:endParaRPr/>
          </a:p>
        </p:txBody>
      </p:sp>
      <p:sp>
        <p:nvSpPr>
          <p:cNvPr id="3533" name="Google Shape;3533;p166"/>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47</a:t>
            </a:fld>
            <a:endParaRPr/>
          </a:p>
        </p:txBody>
      </p:sp>
      <p:sp>
        <p:nvSpPr>
          <p:cNvPr id="3534" name="Google Shape;3534;p166"/>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cxnSp>
        <p:nvCxnSpPr>
          <p:cNvPr id="3535" name="Google Shape;3535;p166"/>
          <p:cNvCxnSpPr/>
          <p:nvPr/>
        </p:nvCxnSpPr>
        <p:spPr>
          <a:xfrm rot="10800000" flipH="1">
            <a:off x="2231091" y="2167091"/>
            <a:ext cx="2491200" cy="668100"/>
          </a:xfrm>
          <a:prstGeom prst="straightConnector1">
            <a:avLst/>
          </a:prstGeom>
          <a:noFill/>
          <a:ln w="9525" cap="flat" cmpd="sng">
            <a:solidFill>
              <a:schemeClr val="dk2"/>
            </a:solidFill>
            <a:prstDash val="solid"/>
            <a:round/>
            <a:headEnd type="none" w="med" len="med"/>
            <a:tailEnd type="none" w="med" len="med"/>
          </a:ln>
        </p:spPr>
      </p:cxnSp>
      <p:cxnSp>
        <p:nvCxnSpPr>
          <p:cNvPr id="3536" name="Google Shape;3536;p166"/>
          <p:cNvCxnSpPr/>
          <p:nvPr/>
        </p:nvCxnSpPr>
        <p:spPr>
          <a:xfrm rot="10800000">
            <a:off x="4722329" y="2167091"/>
            <a:ext cx="0" cy="668100"/>
          </a:xfrm>
          <a:prstGeom prst="straightConnector1">
            <a:avLst/>
          </a:prstGeom>
          <a:noFill/>
          <a:ln w="9525" cap="flat" cmpd="sng">
            <a:solidFill>
              <a:schemeClr val="dk2"/>
            </a:solidFill>
            <a:prstDash val="solid"/>
            <a:round/>
            <a:headEnd type="none" w="med" len="med"/>
            <a:tailEnd type="none" w="med" len="med"/>
          </a:ln>
        </p:spPr>
      </p:cxnSp>
      <p:sp>
        <p:nvSpPr>
          <p:cNvPr id="3537" name="Google Shape;3537;p166"/>
          <p:cNvSpPr/>
          <p:nvPr/>
        </p:nvSpPr>
        <p:spPr>
          <a:xfrm>
            <a:off x="4418545" y="1665841"/>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66"/>
          <p:cNvSpPr/>
          <p:nvPr/>
        </p:nvSpPr>
        <p:spPr>
          <a:xfrm rot="10800000">
            <a:off x="1923809" y="2835020"/>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66"/>
          <p:cNvSpPr/>
          <p:nvPr/>
        </p:nvSpPr>
        <p:spPr>
          <a:xfrm rot="10800000">
            <a:off x="4418584" y="2835020"/>
            <a:ext cx="607500" cy="510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66"/>
          <p:cNvSpPr/>
          <p:nvPr/>
        </p:nvSpPr>
        <p:spPr>
          <a:xfrm>
            <a:off x="1308700" y="4263090"/>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
        <p:nvSpPr>
          <p:cNvPr id="3541" name="Google Shape;3541;p166"/>
          <p:cNvSpPr/>
          <p:nvPr/>
        </p:nvSpPr>
        <p:spPr>
          <a:xfrm>
            <a:off x="1988598" y="4263090"/>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12</a:t>
            </a:r>
            <a:endParaRPr>
              <a:latin typeface="Times New Roman"/>
              <a:ea typeface="Times New Roman"/>
              <a:cs typeface="Times New Roman"/>
              <a:sym typeface="Times New Roman"/>
            </a:endParaRPr>
          </a:p>
        </p:txBody>
      </p:sp>
      <p:sp>
        <p:nvSpPr>
          <p:cNvPr id="3542" name="Google Shape;3542;p166"/>
          <p:cNvSpPr/>
          <p:nvPr/>
        </p:nvSpPr>
        <p:spPr>
          <a:xfrm>
            <a:off x="2668496" y="4263090"/>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p:txBody>
      </p:sp>
      <p:sp>
        <p:nvSpPr>
          <p:cNvPr id="3543" name="Google Shape;3543;p166"/>
          <p:cNvSpPr/>
          <p:nvPr/>
        </p:nvSpPr>
        <p:spPr>
          <a:xfrm>
            <a:off x="3803482" y="4263090"/>
            <a:ext cx="477900" cy="46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
        <p:nvSpPr>
          <p:cNvPr id="3544" name="Google Shape;3544;p166"/>
          <p:cNvSpPr/>
          <p:nvPr/>
        </p:nvSpPr>
        <p:spPr>
          <a:xfrm>
            <a:off x="4483380" y="4263090"/>
            <a:ext cx="477900" cy="4647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Times New Roman"/>
                <a:ea typeface="Times New Roman"/>
                <a:cs typeface="Times New Roman"/>
                <a:sym typeface="Times New Roman"/>
              </a:rPr>
              <a:t>4</a:t>
            </a:r>
            <a:endParaRPr>
              <a:solidFill>
                <a:srgbClr val="666666"/>
              </a:solidFill>
              <a:latin typeface="Times New Roman"/>
              <a:ea typeface="Times New Roman"/>
              <a:cs typeface="Times New Roman"/>
              <a:sym typeface="Times New Roman"/>
            </a:endParaRPr>
          </a:p>
        </p:txBody>
      </p:sp>
      <p:sp>
        <p:nvSpPr>
          <p:cNvPr id="3545" name="Google Shape;3545;p166"/>
          <p:cNvSpPr/>
          <p:nvPr/>
        </p:nvSpPr>
        <p:spPr>
          <a:xfrm>
            <a:off x="5163278" y="4263090"/>
            <a:ext cx="477900" cy="4647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Times New Roman"/>
                <a:ea typeface="Times New Roman"/>
                <a:cs typeface="Times New Roman"/>
                <a:sym typeface="Times New Roman"/>
              </a:rPr>
              <a:t>6</a:t>
            </a:r>
            <a:endParaRPr>
              <a:solidFill>
                <a:srgbClr val="666666"/>
              </a:solidFill>
              <a:latin typeface="Times New Roman"/>
              <a:ea typeface="Times New Roman"/>
              <a:cs typeface="Times New Roman"/>
              <a:sym typeface="Times New Roman"/>
            </a:endParaRPr>
          </a:p>
        </p:txBody>
      </p:sp>
      <p:cxnSp>
        <p:nvCxnSpPr>
          <p:cNvPr id="3546" name="Google Shape;3546;p166"/>
          <p:cNvCxnSpPr>
            <a:stCxn id="3538" idx="0"/>
            <a:endCxn id="3540" idx="0"/>
          </p:cNvCxnSpPr>
          <p:nvPr/>
        </p:nvCxnSpPr>
        <p:spPr>
          <a:xfrm flipH="1">
            <a:off x="1547759" y="3345920"/>
            <a:ext cx="679800" cy="917100"/>
          </a:xfrm>
          <a:prstGeom prst="straightConnector1">
            <a:avLst/>
          </a:prstGeom>
          <a:noFill/>
          <a:ln w="9525" cap="flat" cmpd="sng">
            <a:solidFill>
              <a:schemeClr val="dk2"/>
            </a:solidFill>
            <a:prstDash val="solid"/>
            <a:round/>
            <a:headEnd type="none" w="med" len="med"/>
            <a:tailEnd type="none" w="med" len="med"/>
          </a:ln>
        </p:spPr>
      </p:cxnSp>
      <p:cxnSp>
        <p:nvCxnSpPr>
          <p:cNvPr id="3547" name="Google Shape;3547;p166"/>
          <p:cNvCxnSpPr>
            <a:stCxn id="3538" idx="0"/>
            <a:endCxn id="3541" idx="0"/>
          </p:cNvCxnSpPr>
          <p:nvPr/>
        </p:nvCxnSpPr>
        <p:spPr>
          <a:xfrm>
            <a:off x="2227559" y="3345920"/>
            <a:ext cx="0" cy="917100"/>
          </a:xfrm>
          <a:prstGeom prst="straightConnector1">
            <a:avLst/>
          </a:prstGeom>
          <a:noFill/>
          <a:ln w="9525" cap="flat" cmpd="sng">
            <a:solidFill>
              <a:schemeClr val="dk2"/>
            </a:solidFill>
            <a:prstDash val="solid"/>
            <a:round/>
            <a:headEnd type="none" w="med" len="med"/>
            <a:tailEnd type="none" w="med" len="med"/>
          </a:ln>
        </p:spPr>
      </p:cxnSp>
      <p:cxnSp>
        <p:nvCxnSpPr>
          <p:cNvPr id="3548" name="Google Shape;3548;p166"/>
          <p:cNvCxnSpPr>
            <a:stCxn id="3538" idx="0"/>
            <a:endCxn id="3542" idx="0"/>
          </p:cNvCxnSpPr>
          <p:nvPr/>
        </p:nvCxnSpPr>
        <p:spPr>
          <a:xfrm>
            <a:off x="2227559" y="3345920"/>
            <a:ext cx="679800" cy="917100"/>
          </a:xfrm>
          <a:prstGeom prst="straightConnector1">
            <a:avLst/>
          </a:prstGeom>
          <a:noFill/>
          <a:ln w="9525" cap="flat" cmpd="sng">
            <a:solidFill>
              <a:schemeClr val="dk2"/>
            </a:solidFill>
            <a:prstDash val="solid"/>
            <a:round/>
            <a:headEnd type="none" w="med" len="med"/>
            <a:tailEnd type="none" w="med" len="med"/>
          </a:ln>
        </p:spPr>
      </p:cxnSp>
      <p:cxnSp>
        <p:nvCxnSpPr>
          <p:cNvPr id="3549" name="Google Shape;3549;p166"/>
          <p:cNvCxnSpPr>
            <a:stCxn id="3539" idx="0"/>
            <a:endCxn id="3543" idx="0"/>
          </p:cNvCxnSpPr>
          <p:nvPr/>
        </p:nvCxnSpPr>
        <p:spPr>
          <a:xfrm flipH="1">
            <a:off x="4042534" y="3345920"/>
            <a:ext cx="679800" cy="917100"/>
          </a:xfrm>
          <a:prstGeom prst="straightConnector1">
            <a:avLst/>
          </a:prstGeom>
          <a:noFill/>
          <a:ln w="9525" cap="flat" cmpd="sng">
            <a:solidFill>
              <a:schemeClr val="dk2"/>
            </a:solidFill>
            <a:prstDash val="solid"/>
            <a:round/>
            <a:headEnd type="none" w="med" len="med"/>
            <a:tailEnd type="none" w="med" len="med"/>
          </a:ln>
        </p:spPr>
      </p:cxnSp>
      <p:cxnSp>
        <p:nvCxnSpPr>
          <p:cNvPr id="3550" name="Google Shape;3550;p166"/>
          <p:cNvCxnSpPr>
            <a:stCxn id="3539" idx="0"/>
            <a:endCxn id="3544" idx="0"/>
          </p:cNvCxnSpPr>
          <p:nvPr/>
        </p:nvCxnSpPr>
        <p:spPr>
          <a:xfrm>
            <a:off x="4722334" y="3345920"/>
            <a:ext cx="0" cy="917100"/>
          </a:xfrm>
          <a:prstGeom prst="straightConnector1">
            <a:avLst/>
          </a:prstGeom>
          <a:noFill/>
          <a:ln w="9525" cap="flat" cmpd="sng">
            <a:solidFill>
              <a:srgbClr val="D9D9D9"/>
            </a:solidFill>
            <a:prstDash val="solid"/>
            <a:round/>
            <a:headEnd type="none" w="med" len="med"/>
            <a:tailEnd type="none" w="med" len="med"/>
          </a:ln>
        </p:spPr>
      </p:cxnSp>
      <p:cxnSp>
        <p:nvCxnSpPr>
          <p:cNvPr id="3551" name="Google Shape;3551;p166"/>
          <p:cNvCxnSpPr>
            <a:stCxn id="3539" idx="0"/>
            <a:endCxn id="3545" idx="0"/>
          </p:cNvCxnSpPr>
          <p:nvPr/>
        </p:nvCxnSpPr>
        <p:spPr>
          <a:xfrm>
            <a:off x="4722334" y="3345920"/>
            <a:ext cx="679800" cy="917100"/>
          </a:xfrm>
          <a:prstGeom prst="straightConnector1">
            <a:avLst/>
          </a:prstGeom>
          <a:noFill/>
          <a:ln w="9525" cap="flat" cmpd="sng">
            <a:solidFill>
              <a:srgbClr val="D9D9D9"/>
            </a:solidFill>
            <a:prstDash val="solid"/>
            <a:round/>
            <a:headEnd type="none" w="med" len="med"/>
            <a:tailEnd type="none" w="med" len="med"/>
          </a:ln>
        </p:spPr>
      </p:cxnSp>
      <p:sp>
        <p:nvSpPr>
          <p:cNvPr id="3552" name="Google Shape;3552;p166"/>
          <p:cNvSpPr/>
          <p:nvPr/>
        </p:nvSpPr>
        <p:spPr>
          <a:xfrm>
            <a:off x="5448150" y="3135450"/>
            <a:ext cx="1976700" cy="668100"/>
          </a:xfrm>
          <a:prstGeom prst="wedgeRoundRectCallout">
            <a:avLst>
              <a:gd name="adj1" fmla="val -78185"/>
              <a:gd name="adj2" fmla="val -34497"/>
              <a:gd name="adj3" fmla="val 0"/>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What if we change the order of this node’s descendants ?</a:t>
            </a:r>
            <a:endParaRPr>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56"/>
        <p:cNvGrpSpPr/>
        <p:nvPr/>
      </p:nvGrpSpPr>
      <p:grpSpPr>
        <a:xfrm>
          <a:off x="0" y="0"/>
          <a:ext cx="0" cy="0"/>
          <a:chOff x="0" y="0"/>
          <a:chExt cx="0" cy="0"/>
        </a:xfrm>
      </p:grpSpPr>
      <p:sp>
        <p:nvSpPr>
          <p:cNvPr id="3557" name="Google Shape;3557;p167"/>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Alpha-Beta Pruning Properties</a:t>
            </a:r>
            <a:endParaRPr/>
          </a:p>
        </p:txBody>
      </p:sp>
      <p:sp>
        <p:nvSpPr>
          <p:cNvPr id="3558" name="Google Shape;3558;p167"/>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It is worthwhile to try to examine first the successors that are likely best</a:t>
            </a:r>
            <a:endParaRPr/>
          </a:p>
          <a:p>
            <a:pPr marL="457200" lvl="0" indent="-381000" algn="l" rtl="0">
              <a:spcBef>
                <a:spcPts val="0"/>
              </a:spcBef>
              <a:spcAft>
                <a:spcPts val="0"/>
              </a:spcAft>
              <a:buSzPts val="2400"/>
              <a:buChar char="●"/>
            </a:pPr>
            <a:r>
              <a:rPr lang="en"/>
              <a:t>If this can be done, then it turns out that alpha-beta needs to examine only O(b</a:t>
            </a:r>
            <a:r>
              <a:rPr lang="en" baseline="30000"/>
              <a:t>m/2</a:t>
            </a:r>
            <a:r>
              <a:rPr lang="en"/>
              <a:t>) nodes to pick the best move, instead of O(b</a:t>
            </a:r>
            <a:r>
              <a:rPr lang="en" baseline="30000"/>
              <a:t>m</a:t>
            </a:r>
            <a:r>
              <a:rPr lang="en"/>
              <a:t>) for minimax</a:t>
            </a:r>
            <a:endParaRPr/>
          </a:p>
          <a:p>
            <a:pPr marL="914400" lvl="1" indent="-381000" algn="l" rtl="0">
              <a:spcBef>
                <a:spcPts val="0"/>
              </a:spcBef>
              <a:spcAft>
                <a:spcPts val="0"/>
              </a:spcAft>
              <a:buSzPts val="2400"/>
              <a:buChar char="○"/>
            </a:pPr>
            <a:r>
              <a:rPr lang="en"/>
              <a:t>Knuth, D. E., and Moore, R. W. </a:t>
            </a:r>
            <a:r>
              <a:rPr lang="en" u="sng">
                <a:solidFill>
                  <a:schemeClr val="hlink"/>
                </a:solidFill>
                <a:hlinkClick r:id="rId3"/>
              </a:rPr>
              <a:t>An analysis of Alpha-Beta pruning</a:t>
            </a:r>
            <a:r>
              <a:rPr lang="en"/>
              <a:t>, 1975</a:t>
            </a:r>
            <a:endParaRPr/>
          </a:p>
        </p:txBody>
      </p:sp>
      <p:sp>
        <p:nvSpPr>
          <p:cNvPr id="3559" name="Google Shape;3559;p167"/>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48</a:t>
            </a:fld>
            <a:endParaRPr/>
          </a:p>
        </p:txBody>
      </p:sp>
      <p:sp>
        <p:nvSpPr>
          <p:cNvPr id="3560" name="Google Shape;3560;p167"/>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64"/>
        <p:cNvGrpSpPr/>
        <p:nvPr/>
      </p:nvGrpSpPr>
      <p:grpSpPr>
        <a:xfrm>
          <a:off x="0" y="0"/>
          <a:ext cx="0" cy="0"/>
          <a:chOff x="0" y="0"/>
          <a:chExt cx="0" cy="0"/>
        </a:xfrm>
      </p:grpSpPr>
      <p:sp>
        <p:nvSpPr>
          <p:cNvPr id="3565" name="Google Shape;3565;p168"/>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Worst Case vs. Average Case</a:t>
            </a:r>
            <a:endParaRPr/>
          </a:p>
        </p:txBody>
      </p:sp>
      <p:sp>
        <p:nvSpPr>
          <p:cNvPr id="3566" name="Google Shape;3566;p168"/>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49</a:t>
            </a:fld>
            <a:endParaRPr/>
          </a:p>
        </p:txBody>
      </p:sp>
      <p:sp>
        <p:nvSpPr>
          <p:cNvPr id="3567" name="Google Shape;3567;p168"/>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568" name="Google Shape;3568;p168"/>
          <p:cNvSpPr/>
          <p:nvPr/>
        </p:nvSpPr>
        <p:spPr>
          <a:xfrm>
            <a:off x="4372783" y="1403476"/>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68"/>
          <p:cNvSpPr/>
          <p:nvPr/>
        </p:nvSpPr>
        <p:spPr>
          <a:xfrm rot="10800000">
            <a:off x="3220319" y="2787541"/>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70" name="Google Shape;3570;p168"/>
          <p:cNvCxnSpPr>
            <a:stCxn id="3569" idx="3"/>
            <a:endCxn id="3568" idx="3"/>
          </p:cNvCxnSpPr>
          <p:nvPr/>
        </p:nvCxnSpPr>
        <p:spPr>
          <a:xfrm rot="10800000" flipH="1">
            <a:off x="3498269" y="1883941"/>
            <a:ext cx="1152600" cy="903600"/>
          </a:xfrm>
          <a:prstGeom prst="straightConnector1">
            <a:avLst/>
          </a:prstGeom>
          <a:noFill/>
          <a:ln w="9525" cap="flat" cmpd="sng">
            <a:solidFill>
              <a:schemeClr val="dk2"/>
            </a:solidFill>
            <a:prstDash val="solid"/>
            <a:round/>
            <a:headEnd type="none" w="med" len="med"/>
            <a:tailEnd type="none" w="med" len="med"/>
          </a:ln>
        </p:spPr>
      </p:cxnSp>
      <p:sp>
        <p:nvSpPr>
          <p:cNvPr id="3571" name="Google Shape;3571;p168"/>
          <p:cNvSpPr/>
          <p:nvPr/>
        </p:nvSpPr>
        <p:spPr>
          <a:xfrm rot="10800000">
            <a:off x="5315951" y="2787541"/>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72" name="Google Shape;3572;p168"/>
          <p:cNvCxnSpPr>
            <a:stCxn id="3571" idx="3"/>
            <a:endCxn id="3568" idx="3"/>
          </p:cNvCxnSpPr>
          <p:nvPr/>
        </p:nvCxnSpPr>
        <p:spPr>
          <a:xfrm rot="10800000">
            <a:off x="4650701" y="1883941"/>
            <a:ext cx="943200" cy="903600"/>
          </a:xfrm>
          <a:prstGeom prst="straightConnector1">
            <a:avLst/>
          </a:prstGeom>
          <a:noFill/>
          <a:ln w="9525" cap="flat" cmpd="sng">
            <a:solidFill>
              <a:schemeClr val="dk2"/>
            </a:solidFill>
            <a:prstDash val="solid"/>
            <a:round/>
            <a:headEnd type="none" w="med" len="med"/>
            <a:tailEnd type="none" w="med" len="med"/>
          </a:ln>
        </p:spPr>
      </p:cxnSp>
      <p:cxnSp>
        <p:nvCxnSpPr>
          <p:cNvPr id="3573" name="Google Shape;3573;p168"/>
          <p:cNvCxnSpPr>
            <a:stCxn id="3574" idx="0"/>
            <a:endCxn id="3569" idx="0"/>
          </p:cNvCxnSpPr>
          <p:nvPr/>
        </p:nvCxnSpPr>
        <p:spPr>
          <a:xfrm rot="10800000" flipH="1">
            <a:off x="2942476" y="3268018"/>
            <a:ext cx="555900" cy="757200"/>
          </a:xfrm>
          <a:prstGeom prst="straightConnector1">
            <a:avLst/>
          </a:prstGeom>
          <a:noFill/>
          <a:ln w="9525" cap="flat" cmpd="sng">
            <a:solidFill>
              <a:schemeClr val="dk2"/>
            </a:solidFill>
            <a:prstDash val="solid"/>
            <a:round/>
            <a:headEnd type="none" w="med" len="med"/>
            <a:tailEnd type="none" w="med" len="med"/>
          </a:ln>
        </p:spPr>
      </p:cxnSp>
      <p:cxnSp>
        <p:nvCxnSpPr>
          <p:cNvPr id="3575" name="Google Shape;3575;p168"/>
          <p:cNvCxnSpPr>
            <a:stCxn id="3569" idx="0"/>
            <a:endCxn id="3576" idx="0"/>
          </p:cNvCxnSpPr>
          <p:nvPr/>
        </p:nvCxnSpPr>
        <p:spPr>
          <a:xfrm>
            <a:off x="3498269" y="3268141"/>
            <a:ext cx="530700" cy="757200"/>
          </a:xfrm>
          <a:prstGeom prst="straightConnector1">
            <a:avLst/>
          </a:prstGeom>
          <a:noFill/>
          <a:ln w="9525" cap="flat" cmpd="sng">
            <a:solidFill>
              <a:schemeClr val="dk2"/>
            </a:solidFill>
            <a:prstDash val="solid"/>
            <a:round/>
            <a:headEnd type="none" w="med" len="med"/>
            <a:tailEnd type="none" w="med" len="med"/>
          </a:ln>
        </p:spPr>
      </p:cxnSp>
      <p:cxnSp>
        <p:nvCxnSpPr>
          <p:cNvPr id="3577" name="Google Shape;3577;p168"/>
          <p:cNvCxnSpPr>
            <a:stCxn id="3571" idx="0"/>
            <a:endCxn id="3578" idx="0"/>
          </p:cNvCxnSpPr>
          <p:nvPr/>
        </p:nvCxnSpPr>
        <p:spPr>
          <a:xfrm flipH="1">
            <a:off x="5115101" y="3268141"/>
            <a:ext cx="478800" cy="757200"/>
          </a:xfrm>
          <a:prstGeom prst="straightConnector1">
            <a:avLst/>
          </a:prstGeom>
          <a:noFill/>
          <a:ln w="9525" cap="flat" cmpd="sng">
            <a:solidFill>
              <a:schemeClr val="dk2"/>
            </a:solidFill>
            <a:prstDash val="solid"/>
            <a:round/>
            <a:headEnd type="none" w="med" len="med"/>
            <a:tailEnd type="none" w="med" len="med"/>
          </a:ln>
        </p:spPr>
      </p:cxnSp>
      <p:cxnSp>
        <p:nvCxnSpPr>
          <p:cNvPr id="3579" name="Google Shape;3579;p168"/>
          <p:cNvCxnSpPr>
            <a:stCxn id="3571" idx="0"/>
            <a:endCxn id="3580" idx="0"/>
          </p:cNvCxnSpPr>
          <p:nvPr/>
        </p:nvCxnSpPr>
        <p:spPr>
          <a:xfrm>
            <a:off x="5593901" y="3268141"/>
            <a:ext cx="607500" cy="757200"/>
          </a:xfrm>
          <a:prstGeom prst="straightConnector1">
            <a:avLst/>
          </a:prstGeom>
          <a:noFill/>
          <a:ln w="9525" cap="flat" cmpd="sng">
            <a:solidFill>
              <a:schemeClr val="dk2"/>
            </a:solidFill>
            <a:prstDash val="solid"/>
            <a:round/>
            <a:headEnd type="none" w="med" len="med"/>
            <a:tailEnd type="none" w="med" len="med"/>
          </a:ln>
        </p:spPr>
      </p:cxnSp>
      <p:sp>
        <p:nvSpPr>
          <p:cNvPr id="3574" name="Google Shape;3574;p168"/>
          <p:cNvSpPr/>
          <p:nvPr/>
        </p:nvSpPr>
        <p:spPr>
          <a:xfrm>
            <a:off x="2723926"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p:txBody>
      </p:sp>
      <p:sp>
        <p:nvSpPr>
          <p:cNvPr id="3576" name="Google Shape;3576;p168"/>
          <p:cNvSpPr/>
          <p:nvPr/>
        </p:nvSpPr>
        <p:spPr>
          <a:xfrm>
            <a:off x="3810273"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p:txBody>
      </p:sp>
      <p:sp>
        <p:nvSpPr>
          <p:cNvPr id="3580" name="Google Shape;3580;p168"/>
          <p:cNvSpPr/>
          <p:nvPr/>
        </p:nvSpPr>
        <p:spPr>
          <a:xfrm>
            <a:off x="5982967"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p:txBody>
      </p:sp>
      <p:sp>
        <p:nvSpPr>
          <p:cNvPr id="3578" name="Google Shape;3578;p168"/>
          <p:cNvSpPr/>
          <p:nvPr/>
        </p:nvSpPr>
        <p:spPr>
          <a:xfrm>
            <a:off x="4896620"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9</a:t>
            </a:r>
            <a:endParaRPr sz="1200">
              <a:latin typeface="Times New Roman"/>
              <a:ea typeface="Times New Roman"/>
              <a:cs typeface="Times New Roman"/>
              <a:sym typeface="Times New Roman"/>
            </a:endParaRPr>
          </a:p>
        </p:txBody>
      </p:sp>
      <p:sp>
        <p:nvSpPr>
          <p:cNvPr id="3581" name="Google Shape;3581;p168"/>
          <p:cNvSpPr txBox="1"/>
          <p:nvPr/>
        </p:nvSpPr>
        <p:spPr>
          <a:xfrm>
            <a:off x="1591975" y="146772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sp>
        <p:nvSpPr>
          <p:cNvPr id="3582" name="Google Shape;3582;p168"/>
          <p:cNvSpPr txBox="1"/>
          <p:nvPr/>
        </p:nvSpPr>
        <p:spPr>
          <a:xfrm>
            <a:off x="1591975" y="2801050"/>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MIN</a:t>
            </a:r>
            <a:endParaRPr>
              <a:latin typeface="Times New Roman"/>
              <a:ea typeface="Times New Roman"/>
              <a:cs typeface="Times New Roman"/>
              <a:sym typeface="Times New Roman"/>
            </a:endParaRPr>
          </a:p>
        </p:txBody>
      </p:sp>
      <p:sp>
        <p:nvSpPr>
          <p:cNvPr id="3583" name="Google Shape;3583;p168"/>
          <p:cNvSpPr txBox="1"/>
          <p:nvPr/>
        </p:nvSpPr>
        <p:spPr>
          <a:xfrm>
            <a:off x="417150" y="4016975"/>
            <a:ext cx="19950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TERMINAL UTILITY</a:t>
            </a:r>
            <a:endParaRPr>
              <a:latin typeface="Times New Roman"/>
              <a:ea typeface="Times New Roman"/>
              <a:cs typeface="Times New Roman"/>
              <a:sym typeface="Times New Roman"/>
            </a:endParaRPr>
          </a:p>
        </p:txBody>
      </p:sp>
      <p:sp>
        <p:nvSpPr>
          <p:cNvPr id="3584" name="Google Shape;3584;p168"/>
          <p:cNvSpPr txBox="1"/>
          <p:nvPr/>
        </p:nvSpPr>
        <p:spPr>
          <a:xfrm>
            <a:off x="3321425" y="2801050"/>
            <a:ext cx="3537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10</a:t>
            </a:r>
            <a:endParaRPr/>
          </a:p>
        </p:txBody>
      </p:sp>
      <p:sp>
        <p:nvSpPr>
          <p:cNvPr id="3585" name="Google Shape;3585;p168"/>
          <p:cNvSpPr txBox="1"/>
          <p:nvPr/>
        </p:nvSpPr>
        <p:spPr>
          <a:xfrm>
            <a:off x="5417050" y="2801050"/>
            <a:ext cx="3537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9</a:t>
            </a:r>
            <a:endParaRPr/>
          </a:p>
        </p:txBody>
      </p:sp>
      <p:sp>
        <p:nvSpPr>
          <p:cNvPr id="3586" name="Google Shape;3586;p168"/>
          <p:cNvSpPr txBox="1"/>
          <p:nvPr/>
        </p:nvSpPr>
        <p:spPr>
          <a:xfrm>
            <a:off x="4473875" y="1582150"/>
            <a:ext cx="3537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10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125"/>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Game Definition</a:t>
            </a:r>
            <a:endParaRPr/>
          </a:p>
        </p:txBody>
      </p:sp>
      <p:sp>
        <p:nvSpPr>
          <p:cNvPr id="2580" name="Google Shape;2580;p125"/>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 game can be defined as </a:t>
            </a:r>
            <a:endParaRPr/>
          </a:p>
          <a:p>
            <a:pPr marL="914400" lvl="1" indent="-381000" algn="l" rtl="0">
              <a:spcBef>
                <a:spcPts val="0"/>
              </a:spcBef>
              <a:spcAft>
                <a:spcPts val="0"/>
              </a:spcAft>
              <a:buSzPts val="2400"/>
              <a:buChar char="○"/>
            </a:pPr>
            <a:r>
              <a:rPr lang="en"/>
              <a:t>s : States</a:t>
            </a:r>
            <a:endParaRPr/>
          </a:p>
          <a:p>
            <a:pPr marL="914400" lvl="1" indent="-381000" algn="l" rtl="0">
              <a:spcBef>
                <a:spcPts val="0"/>
              </a:spcBef>
              <a:spcAft>
                <a:spcPts val="0"/>
              </a:spcAft>
              <a:buSzPts val="2400"/>
              <a:buChar char="○"/>
            </a:pPr>
            <a:r>
              <a:rPr lang="en"/>
              <a:t>s</a:t>
            </a:r>
            <a:r>
              <a:rPr lang="en" baseline="-25000"/>
              <a:t>0</a:t>
            </a:r>
            <a:r>
              <a:rPr lang="en"/>
              <a:t>: Initial state</a:t>
            </a:r>
            <a:endParaRPr/>
          </a:p>
          <a:p>
            <a:pPr marL="914400" lvl="1" indent="-381000" algn="l" rtl="0">
              <a:spcBef>
                <a:spcPts val="0"/>
              </a:spcBef>
              <a:spcAft>
                <a:spcPts val="0"/>
              </a:spcAft>
              <a:buSzPts val="2400"/>
              <a:buChar char="○"/>
            </a:pPr>
            <a:r>
              <a:rPr lang="en"/>
              <a:t>Player(s) : Defines which player has the move</a:t>
            </a:r>
            <a:endParaRPr/>
          </a:p>
          <a:p>
            <a:pPr marL="914400" lvl="1" indent="-381000" algn="l" rtl="0">
              <a:spcBef>
                <a:spcPts val="0"/>
              </a:spcBef>
              <a:spcAft>
                <a:spcPts val="0"/>
              </a:spcAft>
              <a:buSzPts val="2400"/>
              <a:buChar char="○"/>
            </a:pPr>
            <a:r>
              <a:rPr lang="en"/>
              <a:t>Actions(s) : Returns a set of legal moves</a:t>
            </a:r>
            <a:endParaRPr/>
          </a:p>
          <a:p>
            <a:pPr marL="914400" lvl="1" indent="-381000" algn="l" rtl="0">
              <a:spcBef>
                <a:spcPts val="0"/>
              </a:spcBef>
              <a:spcAft>
                <a:spcPts val="0"/>
              </a:spcAft>
              <a:buSzPts val="2400"/>
              <a:buChar char="○"/>
            </a:pPr>
            <a:r>
              <a:rPr lang="en"/>
              <a:t>Result(s,a) : Defines the result of a move</a:t>
            </a:r>
            <a:endParaRPr/>
          </a:p>
          <a:p>
            <a:pPr marL="914400" lvl="1" indent="-381000" algn="l" rtl="0">
              <a:spcBef>
                <a:spcPts val="0"/>
              </a:spcBef>
              <a:spcAft>
                <a:spcPts val="0"/>
              </a:spcAft>
              <a:buSzPts val="2400"/>
              <a:buChar char="○"/>
            </a:pPr>
            <a:r>
              <a:rPr lang="en"/>
              <a:t>TerminalTest(s) : True when game is over, false otherwise</a:t>
            </a:r>
            <a:endParaRPr/>
          </a:p>
          <a:p>
            <a:pPr marL="914400" lvl="1" indent="-381000" algn="l" rtl="0">
              <a:spcBef>
                <a:spcPts val="0"/>
              </a:spcBef>
              <a:spcAft>
                <a:spcPts val="0"/>
              </a:spcAft>
              <a:buSzPts val="2400"/>
              <a:buChar char="○"/>
            </a:pPr>
            <a:r>
              <a:rPr lang="en"/>
              <a:t>Utility(s,p) : Defines the final numeric value for a game that ends in terminal state s for player p</a:t>
            </a:r>
            <a:endParaRPr/>
          </a:p>
          <a:p>
            <a:pPr marL="457200" lvl="0" indent="-381000" algn="l" rtl="0">
              <a:spcBef>
                <a:spcPts val="0"/>
              </a:spcBef>
              <a:spcAft>
                <a:spcPts val="0"/>
              </a:spcAft>
              <a:buSzPts val="2400"/>
              <a:buChar char="●"/>
            </a:pPr>
            <a:r>
              <a:rPr lang="en"/>
              <a:t>A game tree can be constructed</a:t>
            </a:r>
            <a:endParaRPr/>
          </a:p>
          <a:p>
            <a:pPr marL="914400" lvl="1" indent="-381000" algn="l" rtl="0">
              <a:spcBef>
                <a:spcPts val="0"/>
              </a:spcBef>
              <a:spcAft>
                <a:spcPts val="0"/>
              </a:spcAft>
              <a:buSzPts val="2400"/>
              <a:buChar char="○"/>
            </a:pPr>
            <a:r>
              <a:rPr lang="en"/>
              <a:t>Nodes are game states and edges are moves</a:t>
            </a:r>
            <a:endParaRPr/>
          </a:p>
        </p:txBody>
      </p:sp>
      <p:sp>
        <p:nvSpPr>
          <p:cNvPr id="2581" name="Google Shape;2581;p125"/>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
        <p:nvSpPr>
          <p:cNvPr id="2582" name="Google Shape;2582;p125"/>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2583" name="Google Shape;2583;p125"/>
          <p:cNvPicPr preferRelativeResize="0"/>
          <p:nvPr/>
        </p:nvPicPr>
        <p:blipFill>
          <a:blip r:embed="rId3">
            <a:alphaModFix/>
          </a:blip>
          <a:stretch>
            <a:fillRect/>
          </a:stretch>
        </p:blipFill>
        <p:spPr>
          <a:xfrm>
            <a:off x="6231666" y="384025"/>
            <a:ext cx="2218350" cy="1239400"/>
          </a:xfrm>
          <a:prstGeom prst="rect">
            <a:avLst/>
          </a:prstGeom>
          <a:noFill/>
          <a:ln>
            <a:noFill/>
          </a:ln>
        </p:spPr>
      </p:pic>
      <p:sp>
        <p:nvSpPr>
          <p:cNvPr id="2584" name="Google Shape;2584;p125"/>
          <p:cNvSpPr txBox="1"/>
          <p:nvPr/>
        </p:nvSpPr>
        <p:spPr>
          <a:xfrm>
            <a:off x="6279450" y="1487700"/>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8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8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90"/>
        <p:cNvGrpSpPr/>
        <p:nvPr/>
      </p:nvGrpSpPr>
      <p:grpSpPr>
        <a:xfrm>
          <a:off x="0" y="0"/>
          <a:ext cx="0" cy="0"/>
          <a:chOff x="0" y="0"/>
          <a:chExt cx="0" cy="0"/>
        </a:xfrm>
      </p:grpSpPr>
      <p:sp>
        <p:nvSpPr>
          <p:cNvPr id="3591" name="Google Shape;3591;p169"/>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Worst Case vs. Average Case</a:t>
            </a:r>
            <a:endParaRPr/>
          </a:p>
        </p:txBody>
      </p:sp>
      <p:sp>
        <p:nvSpPr>
          <p:cNvPr id="3592" name="Google Shape;3592;p169"/>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50</a:t>
            </a:fld>
            <a:endParaRPr/>
          </a:p>
        </p:txBody>
      </p:sp>
      <p:sp>
        <p:nvSpPr>
          <p:cNvPr id="3593" name="Google Shape;3593;p169"/>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594" name="Google Shape;3594;p169"/>
          <p:cNvSpPr/>
          <p:nvPr/>
        </p:nvSpPr>
        <p:spPr>
          <a:xfrm>
            <a:off x="4372783" y="1403476"/>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95" name="Google Shape;3595;p169"/>
          <p:cNvCxnSpPr>
            <a:stCxn id="3596" idx="3"/>
            <a:endCxn id="3594" idx="3"/>
          </p:cNvCxnSpPr>
          <p:nvPr/>
        </p:nvCxnSpPr>
        <p:spPr>
          <a:xfrm rot="10800000" flipH="1">
            <a:off x="3498133" y="1884076"/>
            <a:ext cx="1152600" cy="903600"/>
          </a:xfrm>
          <a:prstGeom prst="straightConnector1">
            <a:avLst/>
          </a:prstGeom>
          <a:noFill/>
          <a:ln w="9525" cap="flat" cmpd="sng">
            <a:solidFill>
              <a:schemeClr val="dk2"/>
            </a:solidFill>
            <a:prstDash val="solid"/>
            <a:round/>
            <a:headEnd type="none" w="med" len="med"/>
            <a:tailEnd type="none" w="med" len="med"/>
          </a:ln>
        </p:spPr>
      </p:cxnSp>
      <p:cxnSp>
        <p:nvCxnSpPr>
          <p:cNvPr id="3597" name="Google Shape;3597;p169"/>
          <p:cNvCxnSpPr>
            <a:stCxn id="3598" idx="3"/>
            <a:endCxn id="3594" idx="3"/>
          </p:cNvCxnSpPr>
          <p:nvPr/>
        </p:nvCxnSpPr>
        <p:spPr>
          <a:xfrm rot="10800000">
            <a:off x="4650733" y="1884076"/>
            <a:ext cx="943200" cy="903600"/>
          </a:xfrm>
          <a:prstGeom prst="straightConnector1">
            <a:avLst/>
          </a:prstGeom>
          <a:noFill/>
          <a:ln w="9525" cap="flat" cmpd="sng">
            <a:solidFill>
              <a:schemeClr val="dk2"/>
            </a:solidFill>
            <a:prstDash val="solid"/>
            <a:round/>
            <a:headEnd type="none" w="med" len="med"/>
            <a:tailEnd type="none" w="med" len="med"/>
          </a:ln>
        </p:spPr>
      </p:cxnSp>
      <p:cxnSp>
        <p:nvCxnSpPr>
          <p:cNvPr id="3599" name="Google Shape;3599;p169"/>
          <p:cNvCxnSpPr>
            <a:stCxn id="3600" idx="0"/>
            <a:endCxn id="3596" idx="0"/>
          </p:cNvCxnSpPr>
          <p:nvPr/>
        </p:nvCxnSpPr>
        <p:spPr>
          <a:xfrm rot="10800000" flipH="1">
            <a:off x="2942476" y="3268018"/>
            <a:ext cx="555900" cy="757200"/>
          </a:xfrm>
          <a:prstGeom prst="straightConnector1">
            <a:avLst/>
          </a:prstGeom>
          <a:noFill/>
          <a:ln w="9525" cap="flat" cmpd="sng">
            <a:solidFill>
              <a:schemeClr val="dk2"/>
            </a:solidFill>
            <a:prstDash val="solid"/>
            <a:round/>
            <a:headEnd type="none" w="med" len="med"/>
            <a:tailEnd type="none" w="med" len="med"/>
          </a:ln>
        </p:spPr>
      </p:cxnSp>
      <p:cxnSp>
        <p:nvCxnSpPr>
          <p:cNvPr id="3601" name="Google Shape;3601;p169"/>
          <p:cNvCxnSpPr>
            <a:stCxn id="3596" idx="0"/>
            <a:endCxn id="3602" idx="0"/>
          </p:cNvCxnSpPr>
          <p:nvPr/>
        </p:nvCxnSpPr>
        <p:spPr>
          <a:xfrm>
            <a:off x="3498123" y="3268018"/>
            <a:ext cx="530700" cy="757200"/>
          </a:xfrm>
          <a:prstGeom prst="straightConnector1">
            <a:avLst/>
          </a:prstGeom>
          <a:noFill/>
          <a:ln w="9525" cap="flat" cmpd="sng">
            <a:solidFill>
              <a:schemeClr val="dk2"/>
            </a:solidFill>
            <a:prstDash val="solid"/>
            <a:round/>
            <a:headEnd type="none" w="med" len="med"/>
            <a:tailEnd type="none" w="med" len="med"/>
          </a:ln>
        </p:spPr>
      </p:cxnSp>
      <p:cxnSp>
        <p:nvCxnSpPr>
          <p:cNvPr id="3603" name="Google Shape;3603;p169"/>
          <p:cNvCxnSpPr>
            <a:stCxn id="3598" idx="0"/>
            <a:endCxn id="3604" idx="0"/>
          </p:cNvCxnSpPr>
          <p:nvPr/>
        </p:nvCxnSpPr>
        <p:spPr>
          <a:xfrm flipH="1">
            <a:off x="5115170" y="3268018"/>
            <a:ext cx="478800" cy="757200"/>
          </a:xfrm>
          <a:prstGeom prst="straightConnector1">
            <a:avLst/>
          </a:prstGeom>
          <a:noFill/>
          <a:ln w="9525" cap="flat" cmpd="sng">
            <a:solidFill>
              <a:schemeClr val="dk2"/>
            </a:solidFill>
            <a:prstDash val="solid"/>
            <a:round/>
            <a:headEnd type="none" w="med" len="med"/>
            <a:tailEnd type="none" w="med" len="med"/>
          </a:ln>
        </p:spPr>
      </p:cxnSp>
      <p:cxnSp>
        <p:nvCxnSpPr>
          <p:cNvPr id="3605" name="Google Shape;3605;p169"/>
          <p:cNvCxnSpPr>
            <a:stCxn id="3598" idx="0"/>
            <a:endCxn id="3606" idx="0"/>
          </p:cNvCxnSpPr>
          <p:nvPr/>
        </p:nvCxnSpPr>
        <p:spPr>
          <a:xfrm>
            <a:off x="5594017" y="3268018"/>
            <a:ext cx="607500" cy="757200"/>
          </a:xfrm>
          <a:prstGeom prst="straightConnector1">
            <a:avLst/>
          </a:prstGeom>
          <a:noFill/>
          <a:ln w="9525" cap="flat" cmpd="sng">
            <a:solidFill>
              <a:schemeClr val="dk2"/>
            </a:solidFill>
            <a:prstDash val="solid"/>
            <a:round/>
            <a:headEnd type="none" w="med" len="med"/>
            <a:tailEnd type="none" w="med" len="med"/>
          </a:ln>
        </p:spPr>
      </p:cxnSp>
      <p:sp>
        <p:nvSpPr>
          <p:cNvPr id="3600" name="Google Shape;3600;p169"/>
          <p:cNvSpPr/>
          <p:nvPr/>
        </p:nvSpPr>
        <p:spPr>
          <a:xfrm>
            <a:off x="2723926"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p:txBody>
      </p:sp>
      <p:sp>
        <p:nvSpPr>
          <p:cNvPr id="3602" name="Google Shape;3602;p169"/>
          <p:cNvSpPr/>
          <p:nvPr/>
        </p:nvSpPr>
        <p:spPr>
          <a:xfrm>
            <a:off x="3810273"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p:txBody>
      </p:sp>
      <p:sp>
        <p:nvSpPr>
          <p:cNvPr id="3606" name="Google Shape;3606;p169"/>
          <p:cNvSpPr/>
          <p:nvPr/>
        </p:nvSpPr>
        <p:spPr>
          <a:xfrm>
            <a:off x="5982967"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p:txBody>
      </p:sp>
      <p:sp>
        <p:nvSpPr>
          <p:cNvPr id="3604" name="Google Shape;3604;p169"/>
          <p:cNvSpPr/>
          <p:nvPr/>
        </p:nvSpPr>
        <p:spPr>
          <a:xfrm>
            <a:off x="4896620"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9</a:t>
            </a:r>
            <a:endParaRPr sz="1200">
              <a:latin typeface="Times New Roman"/>
              <a:ea typeface="Times New Roman"/>
              <a:cs typeface="Times New Roman"/>
              <a:sym typeface="Times New Roman"/>
            </a:endParaRPr>
          </a:p>
        </p:txBody>
      </p:sp>
      <p:sp>
        <p:nvSpPr>
          <p:cNvPr id="3607" name="Google Shape;3607;p169"/>
          <p:cNvSpPr/>
          <p:nvPr/>
        </p:nvSpPr>
        <p:spPr>
          <a:xfrm>
            <a:off x="3253450" y="2787550"/>
            <a:ext cx="478800" cy="47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69"/>
          <p:cNvSpPr/>
          <p:nvPr/>
        </p:nvSpPr>
        <p:spPr>
          <a:xfrm>
            <a:off x="5333725" y="2787550"/>
            <a:ext cx="478800" cy="47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69"/>
          <p:cNvSpPr txBox="1"/>
          <p:nvPr/>
        </p:nvSpPr>
        <p:spPr>
          <a:xfrm>
            <a:off x="1591975" y="146772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sp>
        <p:nvSpPr>
          <p:cNvPr id="3610" name="Google Shape;3610;p169"/>
          <p:cNvSpPr txBox="1"/>
          <p:nvPr/>
        </p:nvSpPr>
        <p:spPr>
          <a:xfrm>
            <a:off x="1327350" y="2801050"/>
            <a:ext cx="10989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CHANCE</a:t>
            </a:r>
            <a:endParaRPr>
              <a:latin typeface="Times New Roman"/>
              <a:ea typeface="Times New Roman"/>
              <a:cs typeface="Times New Roman"/>
              <a:sym typeface="Times New Roman"/>
            </a:endParaRPr>
          </a:p>
        </p:txBody>
      </p:sp>
      <p:sp>
        <p:nvSpPr>
          <p:cNvPr id="3611" name="Google Shape;3611;p169"/>
          <p:cNvSpPr txBox="1"/>
          <p:nvPr/>
        </p:nvSpPr>
        <p:spPr>
          <a:xfrm>
            <a:off x="417150" y="4016975"/>
            <a:ext cx="19950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TERMINAL UTILITY</a:t>
            </a:r>
            <a:endParaRPr>
              <a:latin typeface="Times New Roman"/>
              <a:ea typeface="Times New Roman"/>
              <a:cs typeface="Times New Roman"/>
              <a:sym typeface="Times New Roman"/>
            </a:endParaRPr>
          </a:p>
        </p:txBody>
      </p:sp>
      <p:sp>
        <p:nvSpPr>
          <p:cNvPr id="3612" name="Google Shape;3612;p169"/>
          <p:cNvSpPr txBox="1"/>
          <p:nvPr/>
        </p:nvSpPr>
        <p:spPr>
          <a:xfrm>
            <a:off x="3316000" y="2876950"/>
            <a:ext cx="3537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10</a:t>
            </a:r>
            <a:endParaRPr/>
          </a:p>
        </p:txBody>
      </p:sp>
      <p:sp>
        <p:nvSpPr>
          <p:cNvPr id="3613" name="Google Shape;3613;p169"/>
          <p:cNvSpPr txBox="1"/>
          <p:nvPr/>
        </p:nvSpPr>
        <p:spPr>
          <a:xfrm>
            <a:off x="5347953" y="2876950"/>
            <a:ext cx="4788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54.5</a:t>
            </a:r>
            <a:endParaRPr/>
          </a:p>
        </p:txBody>
      </p:sp>
      <p:sp>
        <p:nvSpPr>
          <p:cNvPr id="3614" name="Google Shape;3614;p169"/>
          <p:cNvSpPr txBox="1"/>
          <p:nvPr/>
        </p:nvSpPr>
        <p:spPr>
          <a:xfrm>
            <a:off x="4411328" y="1578473"/>
            <a:ext cx="4788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54.5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18"/>
        <p:cNvGrpSpPr/>
        <p:nvPr/>
      </p:nvGrpSpPr>
      <p:grpSpPr>
        <a:xfrm>
          <a:off x="0" y="0"/>
          <a:ext cx="0" cy="0"/>
          <a:chOff x="0" y="0"/>
          <a:chExt cx="0" cy="0"/>
        </a:xfrm>
      </p:grpSpPr>
      <p:sp>
        <p:nvSpPr>
          <p:cNvPr id="3619" name="Google Shape;3619;p170"/>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Chance Note</a:t>
            </a:r>
            <a:endParaRPr/>
          </a:p>
        </p:txBody>
      </p:sp>
      <p:sp>
        <p:nvSpPr>
          <p:cNvPr id="3620" name="Google Shape;3620;p170"/>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Why wouldn’t we know what the result of an action will be?</a:t>
            </a:r>
            <a:endParaRPr/>
          </a:p>
          <a:p>
            <a:pPr marL="914400" lvl="1" indent="-381000" algn="l" rtl="0">
              <a:spcBef>
                <a:spcPts val="0"/>
              </a:spcBef>
              <a:spcAft>
                <a:spcPts val="0"/>
              </a:spcAft>
              <a:buSzPts val="2400"/>
              <a:buChar char="○"/>
            </a:pPr>
            <a:r>
              <a:rPr lang="en"/>
              <a:t>Explicit randomness: rolling dice</a:t>
            </a:r>
            <a:endParaRPr/>
          </a:p>
          <a:p>
            <a:pPr marL="914400" lvl="1" indent="-381000" algn="l" rtl="0">
              <a:spcBef>
                <a:spcPts val="0"/>
              </a:spcBef>
              <a:spcAft>
                <a:spcPts val="0"/>
              </a:spcAft>
              <a:buSzPts val="2400"/>
              <a:buChar char="○"/>
            </a:pPr>
            <a:r>
              <a:rPr lang="en"/>
              <a:t>Unpredictable opponents: the ghosts respond randomly</a:t>
            </a:r>
            <a:endParaRPr/>
          </a:p>
          <a:p>
            <a:pPr marL="914400" lvl="1" indent="-381000" algn="l" rtl="0">
              <a:spcBef>
                <a:spcPts val="0"/>
              </a:spcBef>
              <a:spcAft>
                <a:spcPts val="0"/>
              </a:spcAft>
              <a:buSzPts val="2400"/>
              <a:buChar char="○"/>
            </a:pPr>
            <a:r>
              <a:rPr lang="en"/>
              <a:t>Actions can fail: when moving a robot, wheels might slip </a:t>
            </a:r>
            <a:endParaRPr/>
          </a:p>
        </p:txBody>
      </p:sp>
      <p:sp>
        <p:nvSpPr>
          <p:cNvPr id="3621" name="Google Shape;3621;p170"/>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51</a:t>
            </a:fld>
            <a:endParaRPr/>
          </a:p>
        </p:txBody>
      </p:sp>
      <p:sp>
        <p:nvSpPr>
          <p:cNvPr id="3622" name="Google Shape;3622;p170"/>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26"/>
        <p:cNvGrpSpPr/>
        <p:nvPr/>
      </p:nvGrpSpPr>
      <p:grpSpPr>
        <a:xfrm>
          <a:off x="0" y="0"/>
          <a:ext cx="0" cy="0"/>
          <a:chOff x="0" y="0"/>
          <a:chExt cx="0" cy="0"/>
        </a:xfrm>
      </p:grpSpPr>
      <p:sp>
        <p:nvSpPr>
          <p:cNvPr id="3627" name="Google Shape;3627;p171"/>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Expectimax Search</a:t>
            </a:r>
            <a:endParaRPr/>
          </a:p>
        </p:txBody>
      </p:sp>
      <p:sp>
        <p:nvSpPr>
          <p:cNvPr id="3628" name="Google Shape;3628;p171"/>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Values reflect average case outcomes, not worst case outcomes </a:t>
            </a:r>
            <a:endParaRPr/>
          </a:p>
          <a:p>
            <a:pPr marL="457200" lvl="0" indent="-381000" algn="l" rtl="0">
              <a:spcBef>
                <a:spcPts val="0"/>
              </a:spcBef>
              <a:spcAft>
                <a:spcPts val="0"/>
              </a:spcAft>
              <a:buSzPts val="2400"/>
              <a:buChar char="●"/>
            </a:pPr>
            <a:r>
              <a:rPr lang="en"/>
              <a:t>Expectimax search computes the expected score under optimal play </a:t>
            </a:r>
            <a:endParaRPr/>
          </a:p>
          <a:p>
            <a:pPr marL="914400" lvl="1" indent="-381000" algn="l" rtl="0">
              <a:spcBef>
                <a:spcPts val="0"/>
              </a:spcBef>
              <a:spcAft>
                <a:spcPts val="0"/>
              </a:spcAft>
              <a:buSzPts val="2400"/>
              <a:buChar char="○"/>
            </a:pPr>
            <a:r>
              <a:rPr lang="en"/>
              <a:t>Max nodes as in minimax search</a:t>
            </a:r>
            <a:endParaRPr/>
          </a:p>
          <a:p>
            <a:pPr marL="914400" lvl="1" indent="-381000" algn="l" rtl="0">
              <a:spcBef>
                <a:spcPts val="0"/>
              </a:spcBef>
              <a:spcAft>
                <a:spcPts val="0"/>
              </a:spcAft>
              <a:buSzPts val="2400"/>
              <a:buChar char="○"/>
            </a:pPr>
            <a:r>
              <a:rPr lang="en"/>
              <a:t>Chance nodes are like min nodes but the outcome is uncertain</a:t>
            </a:r>
            <a:endParaRPr/>
          </a:p>
          <a:p>
            <a:pPr marL="914400" lvl="1" indent="-381000" algn="l" rtl="0">
              <a:spcBef>
                <a:spcPts val="0"/>
              </a:spcBef>
              <a:spcAft>
                <a:spcPts val="0"/>
              </a:spcAft>
              <a:buSzPts val="2400"/>
              <a:buChar char="○"/>
            </a:pPr>
            <a:r>
              <a:rPr lang="en"/>
              <a:t>Calculate their expected utilities</a:t>
            </a:r>
            <a:endParaRPr/>
          </a:p>
          <a:p>
            <a:pPr marL="1371600" lvl="2" indent="-381000" algn="l" rtl="0">
              <a:spcBef>
                <a:spcPts val="0"/>
              </a:spcBef>
              <a:spcAft>
                <a:spcPts val="0"/>
              </a:spcAft>
              <a:buSzPts val="2400"/>
              <a:buChar char="■"/>
            </a:pPr>
            <a:r>
              <a:rPr lang="en"/>
              <a:t>I.e., take weighted average of children </a:t>
            </a:r>
            <a:endParaRPr/>
          </a:p>
        </p:txBody>
      </p:sp>
      <p:sp>
        <p:nvSpPr>
          <p:cNvPr id="3629" name="Google Shape;3629;p171"/>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52</a:t>
            </a:fld>
            <a:endParaRPr/>
          </a:p>
        </p:txBody>
      </p:sp>
      <p:sp>
        <p:nvSpPr>
          <p:cNvPr id="3630" name="Google Shape;3630;p171"/>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3631" name="Google Shape;3631;p171"/>
          <p:cNvPicPr preferRelativeResize="0"/>
          <p:nvPr/>
        </p:nvPicPr>
        <p:blipFill>
          <a:blip r:embed="rId3">
            <a:alphaModFix/>
          </a:blip>
          <a:stretch>
            <a:fillRect/>
          </a:stretch>
        </p:blipFill>
        <p:spPr>
          <a:xfrm>
            <a:off x="3207988" y="3138050"/>
            <a:ext cx="2727924" cy="1932275"/>
          </a:xfrm>
          <a:prstGeom prst="rect">
            <a:avLst/>
          </a:prstGeom>
          <a:noFill/>
          <a:ln>
            <a:noFill/>
          </a:ln>
        </p:spPr>
      </p:pic>
      <p:sp>
        <p:nvSpPr>
          <p:cNvPr id="3632" name="Google Shape;3632;p171"/>
          <p:cNvSpPr txBox="1"/>
          <p:nvPr/>
        </p:nvSpPr>
        <p:spPr>
          <a:xfrm>
            <a:off x="3913387" y="4963808"/>
            <a:ext cx="1228800" cy="17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36"/>
        <p:cNvGrpSpPr/>
        <p:nvPr/>
      </p:nvGrpSpPr>
      <p:grpSpPr>
        <a:xfrm>
          <a:off x="0" y="0"/>
          <a:ext cx="0" cy="0"/>
          <a:chOff x="0" y="0"/>
          <a:chExt cx="0" cy="0"/>
        </a:xfrm>
      </p:grpSpPr>
      <p:sp>
        <p:nvSpPr>
          <p:cNvPr id="3637" name="Google Shape;3637;p172"/>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Expectimax Search Example</a:t>
            </a:r>
            <a:endParaRPr/>
          </a:p>
        </p:txBody>
      </p:sp>
      <p:sp>
        <p:nvSpPr>
          <p:cNvPr id="3638" name="Google Shape;3638;p172"/>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53</a:t>
            </a:fld>
            <a:endParaRPr/>
          </a:p>
        </p:txBody>
      </p:sp>
      <p:sp>
        <p:nvSpPr>
          <p:cNvPr id="3639" name="Google Shape;3639;p172"/>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3640" name="Google Shape;3640;p172"/>
          <p:cNvSpPr/>
          <p:nvPr/>
        </p:nvSpPr>
        <p:spPr>
          <a:xfrm>
            <a:off x="4985983" y="1403476"/>
            <a:ext cx="555900" cy="480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1" name="Google Shape;3641;p172"/>
          <p:cNvCxnSpPr>
            <a:endCxn id="3640" idx="3"/>
          </p:cNvCxnSpPr>
          <p:nvPr/>
        </p:nvCxnSpPr>
        <p:spPr>
          <a:xfrm rot="10800000" flipH="1">
            <a:off x="4111333" y="1884076"/>
            <a:ext cx="1152600" cy="903600"/>
          </a:xfrm>
          <a:prstGeom prst="straightConnector1">
            <a:avLst/>
          </a:prstGeom>
          <a:noFill/>
          <a:ln w="9525" cap="flat" cmpd="sng">
            <a:solidFill>
              <a:schemeClr val="dk2"/>
            </a:solidFill>
            <a:prstDash val="solid"/>
            <a:round/>
            <a:headEnd type="none" w="med" len="med"/>
            <a:tailEnd type="none" w="med" len="med"/>
          </a:ln>
        </p:spPr>
      </p:cxnSp>
      <p:cxnSp>
        <p:nvCxnSpPr>
          <p:cNvPr id="3642" name="Google Shape;3642;p172"/>
          <p:cNvCxnSpPr>
            <a:endCxn id="3640" idx="3"/>
          </p:cNvCxnSpPr>
          <p:nvPr/>
        </p:nvCxnSpPr>
        <p:spPr>
          <a:xfrm rot="10800000">
            <a:off x="5263933" y="1884076"/>
            <a:ext cx="943200" cy="903600"/>
          </a:xfrm>
          <a:prstGeom prst="straightConnector1">
            <a:avLst/>
          </a:prstGeom>
          <a:noFill/>
          <a:ln w="9525" cap="flat" cmpd="sng">
            <a:solidFill>
              <a:schemeClr val="dk2"/>
            </a:solidFill>
            <a:prstDash val="solid"/>
            <a:round/>
            <a:headEnd type="none" w="med" len="med"/>
            <a:tailEnd type="none" w="med" len="med"/>
          </a:ln>
        </p:spPr>
      </p:cxnSp>
      <p:cxnSp>
        <p:nvCxnSpPr>
          <p:cNvPr id="3643" name="Google Shape;3643;p172"/>
          <p:cNvCxnSpPr>
            <a:stCxn id="3644" idx="0"/>
          </p:cNvCxnSpPr>
          <p:nvPr/>
        </p:nvCxnSpPr>
        <p:spPr>
          <a:xfrm rot="10800000" flipH="1">
            <a:off x="3555676" y="3268018"/>
            <a:ext cx="555900" cy="757200"/>
          </a:xfrm>
          <a:prstGeom prst="straightConnector1">
            <a:avLst/>
          </a:prstGeom>
          <a:noFill/>
          <a:ln w="9525" cap="flat" cmpd="sng">
            <a:solidFill>
              <a:schemeClr val="dk2"/>
            </a:solidFill>
            <a:prstDash val="solid"/>
            <a:round/>
            <a:headEnd type="none" w="med" len="med"/>
            <a:tailEnd type="none" w="med" len="med"/>
          </a:ln>
        </p:spPr>
      </p:cxnSp>
      <p:cxnSp>
        <p:nvCxnSpPr>
          <p:cNvPr id="3645" name="Google Shape;3645;p172"/>
          <p:cNvCxnSpPr>
            <a:endCxn id="3646" idx="0"/>
          </p:cNvCxnSpPr>
          <p:nvPr/>
        </p:nvCxnSpPr>
        <p:spPr>
          <a:xfrm>
            <a:off x="4111323" y="3268018"/>
            <a:ext cx="530700" cy="757200"/>
          </a:xfrm>
          <a:prstGeom prst="straightConnector1">
            <a:avLst/>
          </a:prstGeom>
          <a:noFill/>
          <a:ln w="9525" cap="flat" cmpd="sng">
            <a:solidFill>
              <a:schemeClr val="dk2"/>
            </a:solidFill>
            <a:prstDash val="solid"/>
            <a:round/>
            <a:headEnd type="none" w="med" len="med"/>
            <a:tailEnd type="none" w="med" len="med"/>
          </a:ln>
        </p:spPr>
      </p:cxnSp>
      <p:cxnSp>
        <p:nvCxnSpPr>
          <p:cNvPr id="3647" name="Google Shape;3647;p172"/>
          <p:cNvCxnSpPr>
            <a:endCxn id="3648" idx="0"/>
          </p:cNvCxnSpPr>
          <p:nvPr/>
        </p:nvCxnSpPr>
        <p:spPr>
          <a:xfrm flipH="1">
            <a:off x="5728370" y="3268018"/>
            <a:ext cx="478800" cy="757200"/>
          </a:xfrm>
          <a:prstGeom prst="straightConnector1">
            <a:avLst/>
          </a:prstGeom>
          <a:noFill/>
          <a:ln w="9525" cap="flat" cmpd="sng">
            <a:solidFill>
              <a:schemeClr val="dk2"/>
            </a:solidFill>
            <a:prstDash val="solid"/>
            <a:round/>
            <a:headEnd type="none" w="med" len="med"/>
            <a:tailEnd type="none" w="med" len="med"/>
          </a:ln>
        </p:spPr>
      </p:cxnSp>
      <p:cxnSp>
        <p:nvCxnSpPr>
          <p:cNvPr id="3649" name="Google Shape;3649;p172"/>
          <p:cNvCxnSpPr>
            <a:endCxn id="3650" idx="0"/>
          </p:cNvCxnSpPr>
          <p:nvPr/>
        </p:nvCxnSpPr>
        <p:spPr>
          <a:xfrm>
            <a:off x="6207217" y="3268018"/>
            <a:ext cx="607500" cy="757200"/>
          </a:xfrm>
          <a:prstGeom prst="straightConnector1">
            <a:avLst/>
          </a:prstGeom>
          <a:noFill/>
          <a:ln w="9525" cap="flat" cmpd="sng">
            <a:solidFill>
              <a:schemeClr val="dk2"/>
            </a:solidFill>
            <a:prstDash val="solid"/>
            <a:round/>
            <a:headEnd type="none" w="med" len="med"/>
            <a:tailEnd type="none" w="med" len="med"/>
          </a:ln>
        </p:spPr>
      </p:cxnSp>
      <p:sp>
        <p:nvSpPr>
          <p:cNvPr id="3644" name="Google Shape;3644;p172"/>
          <p:cNvSpPr/>
          <p:nvPr/>
        </p:nvSpPr>
        <p:spPr>
          <a:xfrm>
            <a:off x="3337126"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p:txBody>
      </p:sp>
      <p:sp>
        <p:nvSpPr>
          <p:cNvPr id="3646" name="Google Shape;3646;p172"/>
          <p:cNvSpPr/>
          <p:nvPr/>
        </p:nvSpPr>
        <p:spPr>
          <a:xfrm>
            <a:off x="4423473"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p:txBody>
      </p:sp>
      <p:sp>
        <p:nvSpPr>
          <p:cNvPr id="3650" name="Google Shape;3650;p172"/>
          <p:cNvSpPr/>
          <p:nvPr/>
        </p:nvSpPr>
        <p:spPr>
          <a:xfrm>
            <a:off x="6596167"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p:txBody>
      </p:sp>
      <p:sp>
        <p:nvSpPr>
          <p:cNvPr id="3648" name="Google Shape;3648;p172"/>
          <p:cNvSpPr/>
          <p:nvPr/>
        </p:nvSpPr>
        <p:spPr>
          <a:xfrm>
            <a:off x="5509820" y="4025218"/>
            <a:ext cx="437100" cy="43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p:txBody>
      </p:sp>
      <p:sp>
        <p:nvSpPr>
          <p:cNvPr id="3651" name="Google Shape;3651;p172"/>
          <p:cNvSpPr/>
          <p:nvPr/>
        </p:nvSpPr>
        <p:spPr>
          <a:xfrm>
            <a:off x="3866650" y="2787550"/>
            <a:ext cx="478800" cy="47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72"/>
          <p:cNvSpPr/>
          <p:nvPr/>
        </p:nvSpPr>
        <p:spPr>
          <a:xfrm>
            <a:off x="5946925" y="2787550"/>
            <a:ext cx="478800" cy="47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72"/>
          <p:cNvSpPr txBox="1"/>
          <p:nvPr/>
        </p:nvSpPr>
        <p:spPr>
          <a:xfrm>
            <a:off x="2205175" y="146772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sp>
        <p:nvSpPr>
          <p:cNvPr id="3654" name="Google Shape;3654;p172"/>
          <p:cNvSpPr txBox="1"/>
          <p:nvPr/>
        </p:nvSpPr>
        <p:spPr>
          <a:xfrm>
            <a:off x="1940550" y="2801050"/>
            <a:ext cx="10989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CHANCE</a:t>
            </a:r>
            <a:endParaRPr>
              <a:latin typeface="Times New Roman"/>
              <a:ea typeface="Times New Roman"/>
              <a:cs typeface="Times New Roman"/>
              <a:sym typeface="Times New Roman"/>
            </a:endParaRPr>
          </a:p>
        </p:txBody>
      </p:sp>
      <p:sp>
        <p:nvSpPr>
          <p:cNvPr id="3655" name="Google Shape;3655;p172"/>
          <p:cNvSpPr txBox="1"/>
          <p:nvPr/>
        </p:nvSpPr>
        <p:spPr>
          <a:xfrm>
            <a:off x="1030350" y="4016975"/>
            <a:ext cx="19950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TERMINAL UTILITY</a:t>
            </a:r>
            <a:endParaRPr>
              <a:latin typeface="Times New Roman"/>
              <a:ea typeface="Times New Roman"/>
              <a:cs typeface="Times New Roman"/>
              <a:sym typeface="Times New Roman"/>
            </a:endParaRPr>
          </a:p>
        </p:txBody>
      </p:sp>
      <p:sp>
        <p:nvSpPr>
          <p:cNvPr id="3656" name="Google Shape;3656;p172"/>
          <p:cNvSpPr txBox="1"/>
          <p:nvPr/>
        </p:nvSpPr>
        <p:spPr>
          <a:xfrm>
            <a:off x="3295425" y="3445075"/>
            <a:ext cx="4788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0.9</a:t>
            </a:r>
            <a:endParaRPr/>
          </a:p>
        </p:txBody>
      </p:sp>
      <p:sp>
        <p:nvSpPr>
          <p:cNvPr id="3657" name="Google Shape;3657;p172"/>
          <p:cNvSpPr txBox="1"/>
          <p:nvPr/>
        </p:nvSpPr>
        <p:spPr>
          <a:xfrm>
            <a:off x="4332675" y="3445075"/>
            <a:ext cx="4788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0.1</a:t>
            </a:r>
            <a:endParaRPr/>
          </a:p>
        </p:txBody>
      </p:sp>
      <p:sp>
        <p:nvSpPr>
          <p:cNvPr id="3658" name="Google Shape;3658;p172"/>
          <p:cNvSpPr txBox="1"/>
          <p:nvPr/>
        </p:nvSpPr>
        <p:spPr>
          <a:xfrm>
            <a:off x="5509825" y="3445075"/>
            <a:ext cx="4788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0.9</a:t>
            </a:r>
            <a:endParaRPr/>
          </a:p>
        </p:txBody>
      </p:sp>
      <p:sp>
        <p:nvSpPr>
          <p:cNvPr id="3659" name="Google Shape;3659;p172"/>
          <p:cNvSpPr txBox="1"/>
          <p:nvPr/>
        </p:nvSpPr>
        <p:spPr>
          <a:xfrm>
            <a:off x="6547075" y="3445075"/>
            <a:ext cx="4788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0.1</a:t>
            </a:r>
            <a:endParaRPr/>
          </a:p>
        </p:txBody>
      </p:sp>
      <p:sp>
        <p:nvSpPr>
          <p:cNvPr id="3660" name="Google Shape;3660;p172"/>
          <p:cNvSpPr txBox="1"/>
          <p:nvPr/>
        </p:nvSpPr>
        <p:spPr>
          <a:xfrm>
            <a:off x="3337125" y="2876350"/>
            <a:ext cx="4788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2.1</a:t>
            </a:r>
            <a:endParaRPr/>
          </a:p>
        </p:txBody>
      </p:sp>
      <p:sp>
        <p:nvSpPr>
          <p:cNvPr id="3661" name="Google Shape;3661;p172"/>
          <p:cNvSpPr txBox="1"/>
          <p:nvPr/>
        </p:nvSpPr>
        <p:spPr>
          <a:xfrm>
            <a:off x="6468875" y="2906100"/>
            <a:ext cx="4788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1.3</a:t>
            </a:r>
            <a:endParaRPr/>
          </a:p>
        </p:txBody>
      </p:sp>
      <p:sp>
        <p:nvSpPr>
          <p:cNvPr id="3662" name="Google Shape;3662;p172"/>
          <p:cNvSpPr txBox="1"/>
          <p:nvPr/>
        </p:nvSpPr>
        <p:spPr>
          <a:xfrm>
            <a:off x="5653700" y="1492275"/>
            <a:ext cx="4788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2.1</a:t>
            </a:r>
            <a:endParaRPr/>
          </a:p>
        </p:txBody>
      </p:sp>
      <p:cxnSp>
        <p:nvCxnSpPr>
          <p:cNvPr id="3663" name="Google Shape;3663;p172"/>
          <p:cNvCxnSpPr/>
          <p:nvPr/>
        </p:nvCxnSpPr>
        <p:spPr>
          <a:xfrm flipH="1">
            <a:off x="3917200" y="1933325"/>
            <a:ext cx="807900" cy="613200"/>
          </a:xfrm>
          <a:prstGeom prst="straightConnector1">
            <a:avLst/>
          </a:prstGeom>
          <a:noFill/>
          <a:ln w="19050" cap="flat" cmpd="sng">
            <a:solidFill>
              <a:srgbClr val="00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67"/>
        <p:cNvGrpSpPr/>
        <p:nvPr/>
      </p:nvGrpSpPr>
      <p:grpSpPr>
        <a:xfrm>
          <a:off x="0" y="0"/>
          <a:ext cx="0" cy="0"/>
          <a:chOff x="0" y="0"/>
          <a:chExt cx="0" cy="0"/>
        </a:xfrm>
      </p:grpSpPr>
      <p:sp>
        <p:nvSpPr>
          <p:cNvPr id="3668" name="Google Shape;3668;p173"/>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Quiz</a:t>
            </a:r>
            <a:endParaRPr/>
          </a:p>
        </p:txBody>
      </p:sp>
      <p:sp>
        <p:nvSpPr>
          <p:cNvPr id="3669" name="Google Shape;3669;p173"/>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Given the maze below, build the expectimax tree. Assume that Pacman moves first, followed by the lower left ghost, then the top right ghost</a:t>
            </a:r>
            <a:endParaRPr sz="2000"/>
          </a:p>
          <a:p>
            <a:pPr marL="457200" lvl="0" indent="-355600" algn="l" rtl="0">
              <a:spcBef>
                <a:spcPts val="0"/>
              </a:spcBef>
              <a:spcAft>
                <a:spcPts val="0"/>
              </a:spcAft>
              <a:buSzPts val="2000"/>
              <a:buChar char="●"/>
            </a:pPr>
            <a:r>
              <a:rPr lang="en" sz="2000"/>
              <a:t>Rules:</a:t>
            </a:r>
            <a:endParaRPr sz="2000"/>
          </a:p>
          <a:p>
            <a:pPr marL="914400" lvl="1" indent="-355600" algn="l" rtl="0">
              <a:spcBef>
                <a:spcPts val="0"/>
              </a:spcBef>
              <a:spcAft>
                <a:spcPts val="0"/>
              </a:spcAft>
              <a:buSzPts val="2000"/>
              <a:buChar char="○"/>
            </a:pPr>
            <a:r>
              <a:rPr lang="en" sz="2000"/>
              <a:t>Ghosts cannot change direction unless they are facing a wall.The possible actions are east, west, south, and north (not stop). Initially, they have no direction and can move to any adjacent square</a:t>
            </a:r>
            <a:endParaRPr sz="2000"/>
          </a:p>
          <a:p>
            <a:pPr marL="914400" lvl="1" indent="-355600" algn="l" rtl="0">
              <a:spcBef>
                <a:spcPts val="0"/>
              </a:spcBef>
              <a:spcAft>
                <a:spcPts val="0"/>
              </a:spcAft>
              <a:buSzPts val="2000"/>
              <a:buChar char="○"/>
            </a:pPr>
            <a:r>
              <a:rPr lang="en" sz="2000"/>
              <a:t>We use random ghosts which choose uniformly between legal moves</a:t>
            </a:r>
            <a:endParaRPr sz="2000"/>
          </a:p>
          <a:p>
            <a:pPr marL="914400" lvl="1" indent="-355600" algn="l" rtl="0">
              <a:spcBef>
                <a:spcPts val="0"/>
              </a:spcBef>
              <a:spcAft>
                <a:spcPts val="0"/>
              </a:spcAft>
              <a:buSzPts val="2000"/>
              <a:buChar char="○"/>
            </a:pPr>
            <a:r>
              <a:rPr lang="en" sz="2000"/>
              <a:t>Assume that Pacman cannot stop</a:t>
            </a:r>
            <a:endParaRPr sz="2000"/>
          </a:p>
          <a:p>
            <a:pPr marL="914400" lvl="1" indent="-355600" algn="l" rtl="0">
              <a:spcBef>
                <a:spcPts val="0"/>
              </a:spcBef>
              <a:spcAft>
                <a:spcPts val="0"/>
              </a:spcAft>
              <a:buSzPts val="2000"/>
              <a:buChar char="○"/>
            </a:pPr>
            <a:r>
              <a:rPr lang="en" sz="2000"/>
              <a:t>The game is scored as follows</a:t>
            </a:r>
            <a:endParaRPr sz="2000"/>
          </a:p>
          <a:p>
            <a:pPr marL="1371600" lvl="2" indent="-355600" algn="l" rtl="0">
              <a:spcBef>
                <a:spcPts val="0"/>
              </a:spcBef>
              <a:spcAft>
                <a:spcPts val="0"/>
              </a:spcAft>
              <a:buSzPts val="2000"/>
              <a:buChar char="■"/>
            </a:pPr>
            <a:r>
              <a:rPr lang="en" sz="2000"/>
              <a:t>-1 for each action Pacman takes</a:t>
            </a:r>
            <a:endParaRPr sz="2000"/>
          </a:p>
          <a:p>
            <a:pPr marL="1371600" lvl="2" indent="-355600" algn="l" rtl="0">
              <a:spcBef>
                <a:spcPts val="0"/>
              </a:spcBef>
              <a:spcAft>
                <a:spcPts val="0"/>
              </a:spcAft>
              <a:buSzPts val="2000"/>
              <a:buChar char="■"/>
            </a:pPr>
            <a:r>
              <a:rPr lang="en" sz="2000"/>
              <a:t>10 for each food dot eaten</a:t>
            </a:r>
            <a:endParaRPr sz="2000"/>
          </a:p>
          <a:p>
            <a:pPr marL="1371600" lvl="2" indent="-355600" algn="l" rtl="0">
              <a:spcBef>
                <a:spcPts val="0"/>
              </a:spcBef>
              <a:spcAft>
                <a:spcPts val="0"/>
              </a:spcAft>
              <a:buSzPts val="2000"/>
              <a:buChar char="■"/>
            </a:pPr>
            <a:r>
              <a:rPr lang="en" sz="2000"/>
              <a:t>-500 for losing (if Pacman is eaten) </a:t>
            </a:r>
            <a:endParaRPr sz="2000"/>
          </a:p>
          <a:p>
            <a:pPr marL="1371600" lvl="2" indent="-355600" algn="l" rtl="0">
              <a:spcBef>
                <a:spcPts val="0"/>
              </a:spcBef>
              <a:spcAft>
                <a:spcPts val="0"/>
              </a:spcAft>
              <a:buSzPts val="2000"/>
              <a:buChar char="■"/>
            </a:pPr>
            <a:r>
              <a:rPr lang="en" sz="2000"/>
              <a:t>500 for winning (all food dots eaten)</a:t>
            </a:r>
            <a:endParaRPr sz="2000"/>
          </a:p>
        </p:txBody>
      </p:sp>
      <p:sp>
        <p:nvSpPr>
          <p:cNvPr id="3670" name="Google Shape;3670;p173"/>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54</a:t>
            </a:fld>
            <a:endParaRPr/>
          </a:p>
        </p:txBody>
      </p:sp>
      <p:sp>
        <p:nvSpPr>
          <p:cNvPr id="3671" name="Google Shape;3671;p173"/>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3672" name="Google Shape;3672;p173"/>
          <p:cNvGrpSpPr/>
          <p:nvPr/>
        </p:nvGrpSpPr>
        <p:grpSpPr>
          <a:xfrm>
            <a:off x="7425414" y="3271735"/>
            <a:ext cx="461700" cy="455400"/>
            <a:chOff x="0" y="0"/>
            <a:chExt cx="461700" cy="455400"/>
          </a:xfrm>
        </p:grpSpPr>
        <p:sp>
          <p:nvSpPr>
            <p:cNvPr id="3673" name="Google Shape;3673;p173"/>
            <p:cNvSpPr/>
            <p:nvPr/>
          </p:nvSpPr>
          <p:spPr>
            <a:xfrm>
              <a:off x="0" y="0"/>
              <a:ext cx="461700" cy="455400"/>
            </a:xfrm>
            <a:prstGeom prst="ellipse">
              <a:avLst/>
            </a:prstGeom>
            <a:solidFill>
              <a:srgbClr val="FFFB00"/>
            </a:solidFill>
            <a:ln w="9525" cap="flat" cmpd="sng">
              <a:solidFill>
                <a:srgbClr val="000000">
                  <a:alpha val="0"/>
                </a:srgbClr>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4" name="Google Shape;3674;p173"/>
            <p:cNvSpPr/>
            <p:nvPr/>
          </p:nvSpPr>
          <p:spPr>
            <a:xfrm rot="-5400000" flipH="1">
              <a:off x="166900" y="82594"/>
              <a:ext cx="299214" cy="290142"/>
            </a:xfrm>
            <a:custGeom>
              <a:avLst/>
              <a:gdLst/>
              <a:ahLst/>
              <a:cxnLst/>
              <a:rect l="l" t="t" r="r" b="b"/>
              <a:pathLst>
                <a:path w="21600" h="21600" extrusionOk="0">
                  <a:moveTo>
                    <a:pt x="0" y="21600"/>
                  </a:moveTo>
                  <a:lnTo>
                    <a:pt x="21600" y="21600"/>
                  </a:lnTo>
                  <a:lnTo>
                    <a:pt x="10800" y="0"/>
                  </a:lnTo>
                  <a:close/>
                </a:path>
              </a:pathLst>
            </a:custGeom>
            <a:solidFill>
              <a:srgbClr val="000000"/>
            </a:solidFill>
            <a:ln>
              <a:noFill/>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675" name="Google Shape;3675;p173"/>
          <p:cNvSpPr/>
          <p:nvPr/>
        </p:nvSpPr>
        <p:spPr>
          <a:xfrm>
            <a:off x="6257526" y="3119661"/>
            <a:ext cx="1828800" cy="1813200"/>
          </a:xfrm>
          <a:prstGeom prst="rect">
            <a:avLst/>
          </a:prstGeom>
          <a:solidFill>
            <a:srgbClr val="000000"/>
          </a:solidFill>
          <a:ln>
            <a:noFill/>
          </a:ln>
          <a:effectLst>
            <a:outerShdw blurRad="127000" dist="76200" dir="2700000" rotWithShape="0">
              <a:srgbClr val="000000">
                <a:alpha val="74900"/>
              </a:srgbClr>
            </a:outerShdw>
          </a:effectLst>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6" name="Google Shape;3676;p173"/>
          <p:cNvSpPr/>
          <p:nvPr/>
        </p:nvSpPr>
        <p:spPr>
          <a:xfrm>
            <a:off x="6563503" y="3963348"/>
            <a:ext cx="132000" cy="130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EBEBEB"/>
              </a:buClr>
              <a:buSzPts val="1800"/>
              <a:buFont typeface="Arial"/>
              <a:buNone/>
            </a:pPr>
            <a:endParaRPr sz="1800" b="0" i="0" u="none" strike="noStrike" cap="none">
              <a:solidFill>
                <a:srgbClr val="EBEBEB"/>
              </a:solidFill>
              <a:latin typeface="Arial"/>
              <a:ea typeface="Arial"/>
              <a:cs typeface="Arial"/>
              <a:sym typeface="Arial"/>
            </a:endParaRPr>
          </a:p>
        </p:txBody>
      </p:sp>
      <p:grpSp>
        <p:nvGrpSpPr>
          <p:cNvPr id="3677" name="Google Shape;3677;p173"/>
          <p:cNvGrpSpPr/>
          <p:nvPr/>
        </p:nvGrpSpPr>
        <p:grpSpPr>
          <a:xfrm>
            <a:off x="7494604" y="3276778"/>
            <a:ext cx="433890" cy="403758"/>
            <a:chOff x="0" y="0"/>
            <a:chExt cx="433890" cy="403758"/>
          </a:xfrm>
        </p:grpSpPr>
        <p:sp>
          <p:nvSpPr>
            <p:cNvPr id="3678" name="Google Shape;3678;p173"/>
            <p:cNvSpPr/>
            <p:nvPr/>
          </p:nvSpPr>
          <p:spPr>
            <a:xfrm>
              <a:off x="0" y="0"/>
              <a:ext cx="433890" cy="403758"/>
            </a:xfrm>
            <a:custGeom>
              <a:avLst/>
              <a:gdLst/>
              <a:ahLst/>
              <a:cxnLst/>
              <a:rect l="l" t="t" r="r" b="b"/>
              <a:pathLst>
                <a:path w="21600" h="21600" extrusionOk="0">
                  <a:moveTo>
                    <a:pt x="11038" y="0"/>
                  </a:moveTo>
                  <a:lnTo>
                    <a:pt x="11785" y="237"/>
                  </a:lnTo>
                  <a:lnTo>
                    <a:pt x="12893" y="575"/>
                  </a:lnTo>
                  <a:lnTo>
                    <a:pt x="14083" y="814"/>
                  </a:lnTo>
                  <a:lnTo>
                    <a:pt x="14326" y="1381"/>
                  </a:lnTo>
                  <a:lnTo>
                    <a:pt x="15097" y="1645"/>
                  </a:lnTo>
                  <a:lnTo>
                    <a:pt x="16499" y="1781"/>
                  </a:lnTo>
                  <a:lnTo>
                    <a:pt x="17613" y="1781"/>
                  </a:lnTo>
                  <a:lnTo>
                    <a:pt x="18565" y="1831"/>
                  </a:lnTo>
                  <a:lnTo>
                    <a:pt x="19409" y="2465"/>
                  </a:lnTo>
                  <a:lnTo>
                    <a:pt x="20208" y="4279"/>
                  </a:lnTo>
                  <a:lnTo>
                    <a:pt x="20593" y="6350"/>
                  </a:lnTo>
                  <a:lnTo>
                    <a:pt x="20842" y="8442"/>
                  </a:lnTo>
                  <a:lnTo>
                    <a:pt x="20889" y="10268"/>
                  </a:lnTo>
                  <a:lnTo>
                    <a:pt x="21509" y="11004"/>
                  </a:lnTo>
                  <a:lnTo>
                    <a:pt x="21600" y="12793"/>
                  </a:lnTo>
                  <a:lnTo>
                    <a:pt x="21584" y="15165"/>
                  </a:lnTo>
                  <a:cubicBezTo>
                    <a:pt x="21584" y="15165"/>
                    <a:pt x="21246" y="16486"/>
                    <a:pt x="21246" y="16584"/>
                  </a:cubicBezTo>
                  <a:cubicBezTo>
                    <a:pt x="21246" y="16682"/>
                    <a:pt x="21139" y="18278"/>
                    <a:pt x="21139" y="18278"/>
                  </a:cubicBezTo>
                  <a:cubicBezTo>
                    <a:pt x="21139" y="18278"/>
                    <a:pt x="20832" y="19084"/>
                    <a:pt x="20801" y="19216"/>
                  </a:cubicBezTo>
                  <a:cubicBezTo>
                    <a:pt x="20770" y="19348"/>
                    <a:pt x="20583" y="19951"/>
                    <a:pt x="20583" y="19951"/>
                  </a:cubicBezTo>
                  <a:lnTo>
                    <a:pt x="19625" y="20285"/>
                  </a:lnTo>
                  <a:lnTo>
                    <a:pt x="18727" y="19849"/>
                  </a:lnTo>
                  <a:lnTo>
                    <a:pt x="18404" y="19241"/>
                  </a:lnTo>
                  <a:lnTo>
                    <a:pt x="17848" y="18372"/>
                  </a:lnTo>
                  <a:lnTo>
                    <a:pt x="17409" y="18238"/>
                  </a:lnTo>
                  <a:lnTo>
                    <a:pt x="16775" y="18794"/>
                  </a:lnTo>
                  <a:cubicBezTo>
                    <a:pt x="16775" y="18794"/>
                    <a:pt x="16301" y="19369"/>
                    <a:pt x="16301" y="19516"/>
                  </a:cubicBezTo>
                  <a:cubicBezTo>
                    <a:pt x="16301" y="19663"/>
                    <a:pt x="15962" y="20503"/>
                    <a:pt x="15962" y="20503"/>
                  </a:cubicBezTo>
                  <a:lnTo>
                    <a:pt x="15776" y="21074"/>
                  </a:lnTo>
                  <a:lnTo>
                    <a:pt x="15027" y="21406"/>
                  </a:lnTo>
                  <a:lnTo>
                    <a:pt x="14139" y="21506"/>
                  </a:lnTo>
                  <a:lnTo>
                    <a:pt x="12961" y="21423"/>
                  </a:lnTo>
                  <a:lnTo>
                    <a:pt x="12238" y="20818"/>
                  </a:lnTo>
                  <a:lnTo>
                    <a:pt x="11948" y="19949"/>
                  </a:lnTo>
                  <a:lnTo>
                    <a:pt x="11858" y="19194"/>
                  </a:lnTo>
                  <a:lnTo>
                    <a:pt x="11765" y="18512"/>
                  </a:lnTo>
                  <a:lnTo>
                    <a:pt x="11421" y="18429"/>
                  </a:lnTo>
                  <a:lnTo>
                    <a:pt x="10921" y="18429"/>
                  </a:lnTo>
                  <a:lnTo>
                    <a:pt x="10189" y="18832"/>
                  </a:lnTo>
                  <a:lnTo>
                    <a:pt x="9695" y="19774"/>
                  </a:lnTo>
                  <a:lnTo>
                    <a:pt x="9399" y="20782"/>
                  </a:lnTo>
                  <a:lnTo>
                    <a:pt x="9230" y="21396"/>
                  </a:lnTo>
                  <a:lnTo>
                    <a:pt x="8159" y="21581"/>
                  </a:lnTo>
                  <a:lnTo>
                    <a:pt x="7069" y="21600"/>
                  </a:lnTo>
                  <a:lnTo>
                    <a:pt x="6376" y="20709"/>
                  </a:lnTo>
                  <a:cubicBezTo>
                    <a:pt x="6376" y="20709"/>
                    <a:pt x="6133" y="20351"/>
                    <a:pt x="6011" y="20119"/>
                  </a:cubicBezTo>
                  <a:cubicBezTo>
                    <a:pt x="5888" y="19887"/>
                    <a:pt x="5572" y="19003"/>
                    <a:pt x="5572" y="19003"/>
                  </a:cubicBezTo>
                  <a:lnTo>
                    <a:pt x="4893" y="18402"/>
                  </a:lnTo>
                  <a:lnTo>
                    <a:pt x="4364" y="18253"/>
                  </a:lnTo>
                  <a:lnTo>
                    <a:pt x="3641" y="18606"/>
                  </a:lnTo>
                  <a:lnTo>
                    <a:pt x="3009" y="19463"/>
                  </a:lnTo>
                  <a:lnTo>
                    <a:pt x="2947" y="20202"/>
                  </a:lnTo>
                  <a:lnTo>
                    <a:pt x="2609" y="20673"/>
                  </a:lnTo>
                  <a:lnTo>
                    <a:pt x="1946" y="20368"/>
                  </a:lnTo>
                  <a:lnTo>
                    <a:pt x="1472" y="19446"/>
                  </a:lnTo>
                  <a:lnTo>
                    <a:pt x="521" y="18408"/>
                  </a:lnTo>
                  <a:lnTo>
                    <a:pt x="294" y="17076"/>
                  </a:lnTo>
                  <a:lnTo>
                    <a:pt x="93" y="14845"/>
                  </a:lnTo>
                  <a:lnTo>
                    <a:pt x="187" y="13147"/>
                  </a:lnTo>
                  <a:lnTo>
                    <a:pt x="0" y="10801"/>
                  </a:lnTo>
                  <a:lnTo>
                    <a:pt x="435" y="8886"/>
                  </a:lnTo>
                  <a:lnTo>
                    <a:pt x="778" y="7256"/>
                  </a:lnTo>
                  <a:lnTo>
                    <a:pt x="993" y="5406"/>
                  </a:lnTo>
                  <a:lnTo>
                    <a:pt x="1862" y="3640"/>
                  </a:lnTo>
                  <a:lnTo>
                    <a:pt x="2692" y="2530"/>
                  </a:lnTo>
                  <a:lnTo>
                    <a:pt x="3624" y="1741"/>
                  </a:lnTo>
                  <a:lnTo>
                    <a:pt x="5157" y="1404"/>
                  </a:lnTo>
                  <a:lnTo>
                    <a:pt x="6283" y="1370"/>
                  </a:lnTo>
                  <a:lnTo>
                    <a:pt x="7245" y="1285"/>
                  </a:lnTo>
                  <a:lnTo>
                    <a:pt x="8940" y="1066"/>
                  </a:lnTo>
                  <a:lnTo>
                    <a:pt x="9617" y="897"/>
                  </a:lnTo>
                  <a:lnTo>
                    <a:pt x="10610" y="277"/>
                  </a:lnTo>
                  <a:lnTo>
                    <a:pt x="11038" y="0"/>
                  </a:lnTo>
                  <a:close/>
                </a:path>
              </a:pathLst>
            </a:custGeom>
            <a:solidFill>
              <a:srgbClr val="FF2600"/>
            </a:solidFill>
            <a:ln w="9525" cap="flat" cmpd="sng">
              <a:solidFill>
                <a:srgbClr val="000000">
                  <a:alpha val="0"/>
                </a:srgbClr>
              </a:solidFill>
              <a:prstDash val="solid"/>
              <a:round/>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679" name="Google Shape;3679;p173"/>
            <p:cNvSpPr/>
            <p:nvPr/>
          </p:nvSpPr>
          <p:spPr>
            <a:xfrm>
              <a:off x="72371" y="112311"/>
              <a:ext cx="125700" cy="146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0" name="Google Shape;3680;p173"/>
            <p:cNvSpPr/>
            <p:nvPr/>
          </p:nvSpPr>
          <p:spPr>
            <a:xfrm>
              <a:off x="226859" y="112311"/>
              <a:ext cx="125700" cy="146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1" name="Google Shape;3681;p173"/>
            <p:cNvSpPr/>
            <p:nvPr/>
          </p:nvSpPr>
          <p:spPr>
            <a:xfrm>
              <a:off x="248416" y="148956"/>
              <a:ext cx="82500" cy="84300"/>
            </a:xfrm>
            <a:prstGeom prst="ellipse">
              <a:avLst/>
            </a:prstGeom>
            <a:solidFill>
              <a:srgbClr val="000000"/>
            </a:solidFill>
            <a:ln w="9525" cap="flat" cmpd="sng">
              <a:solidFill>
                <a:srgbClr val="000000">
                  <a:alpha val="0"/>
                </a:srgbClr>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2" name="Google Shape;3682;p173"/>
            <p:cNvSpPr/>
            <p:nvPr/>
          </p:nvSpPr>
          <p:spPr>
            <a:xfrm>
              <a:off x="97520" y="148956"/>
              <a:ext cx="82500" cy="84300"/>
            </a:xfrm>
            <a:prstGeom prst="ellipse">
              <a:avLst/>
            </a:prstGeom>
            <a:solidFill>
              <a:srgbClr val="000000"/>
            </a:solidFill>
            <a:ln w="9525" cap="flat" cmpd="sng">
              <a:solidFill>
                <a:srgbClr val="000000">
                  <a:alpha val="0"/>
                </a:srgbClr>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683" name="Google Shape;3683;p173"/>
          <p:cNvGrpSpPr/>
          <p:nvPr/>
        </p:nvGrpSpPr>
        <p:grpSpPr>
          <a:xfrm>
            <a:off x="6941145" y="3270950"/>
            <a:ext cx="461700" cy="455400"/>
            <a:chOff x="0" y="0"/>
            <a:chExt cx="461700" cy="455400"/>
          </a:xfrm>
        </p:grpSpPr>
        <p:sp>
          <p:nvSpPr>
            <p:cNvPr id="3684" name="Google Shape;3684;p173"/>
            <p:cNvSpPr/>
            <p:nvPr/>
          </p:nvSpPr>
          <p:spPr>
            <a:xfrm>
              <a:off x="0" y="0"/>
              <a:ext cx="461700" cy="455400"/>
            </a:xfrm>
            <a:prstGeom prst="ellipse">
              <a:avLst/>
            </a:prstGeom>
            <a:solidFill>
              <a:srgbClr val="FFFB00"/>
            </a:solidFill>
            <a:ln w="9525" cap="flat" cmpd="sng">
              <a:solidFill>
                <a:srgbClr val="000000">
                  <a:alpha val="0"/>
                </a:srgbClr>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5" name="Google Shape;3685;p173"/>
            <p:cNvSpPr/>
            <p:nvPr/>
          </p:nvSpPr>
          <p:spPr>
            <a:xfrm rot="-5400000" flipH="1">
              <a:off x="166900" y="82594"/>
              <a:ext cx="299214" cy="290142"/>
            </a:xfrm>
            <a:custGeom>
              <a:avLst/>
              <a:gdLst/>
              <a:ahLst/>
              <a:cxnLst/>
              <a:rect l="l" t="t" r="r" b="b"/>
              <a:pathLst>
                <a:path w="21600" h="21600" extrusionOk="0">
                  <a:moveTo>
                    <a:pt x="0" y="21600"/>
                  </a:moveTo>
                  <a:lnTo>
                    <a:pt x="21600" y="21600"/>
                  </a:lnTo>
                  <a:lnTo>
                    <a:pt x="10800" y="0"/>
                  </a:lnTo>
                  <a:close/>
                </a:path>
              </a:pathLst>
            </a:custGeom>
            <a:solidFill>
              <a:srgbClr val="000000"/>
            </a:solidFill>
            <a:ln>
              <a:noFill/>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686" name="Google Shape;3686;p173"/>
          <p:cNvGrpSpPr/>
          <p:nvPr/>
        </p:nvGrpSpPr>
        <p:grpSpPr>
          <a:xfrm>
            <a:off x="6412502" y="4373682"/>
            <a:ext cx="433890" cy="403758"/>
            <a:chOff x="0" y="0"/>
            <a:chExt cx="433890" cy="403758"/>
          </a:xfrm>
        </p:grpSpPr>
        <p:sp>
          <p:nvSpPr>
            <p:cNvPr id="3687" name="Google Shape;3687;p173"/>
            <p:cNvSpPr/>
            <p:nvPr/>
          </p:nvSpPr>
          <p:spPr>
            <a:xfrm>
              <a:off x="0" y="0"/>
              <a:ext cx="433890" cy="403758"/>
            </a:xfrm>
            <a:custGeom>
              <a:avLst/>
              <a:gdLst/>
              <a:ahLst/>
              <a:cxnLst/>
              <a:rect l="l" t="t" r="r" b="b"/>
              <a:pathLst>
                <a:path w="21600" h="21600" extrusionOk="0">
                  <a:moveTo>
                    <a:pt x="11038" y="0"/>
                  </a:moveTo>
                  <a:lnTo>
                    <a:pt x="11785" y="237"/>
                  </a:lnTo>
                  <a:lnTo>
                    <a:pt x="12893" y="575"/>
                  </a:lnTo>
                  <a:lnTo>
                    <a:pt x="14083" y="814"/>
                  </a:lnTo>
                  <a:lnTo>
                    <a:pt x="14326" y="1381"/>
                  </a:lnTo>
                  <a:lnTo>
                    <a:pt x="15097" y="1645"/>
                  </a:lnTo>
                  <a:lnTo>
                    <a:pt x="16499" y="1781"/>
                  </a:lnTo>
                  <a:lnTo>
                    <a:pt x="17613" y="1781"/>
                  </a:lnTo>
                  <a:lnTo>
                    <a:pt x="18565" y="1831"/>
                  </a:lnTo>
                  <a:lnTo>
                    <a:pt x="19409" y="2465"/>
                  </a:lnTo>
                  <a:lnTo>
                    <a:pt x="20208" y="4279"/>
                  </a:lnTo>
                  <a:lnTo>
                    <a:pt x="20593" y="6350"/>
                  </a:lnTo>
                  <a:lnTo>
                    <a:pt x="20842" y="8442"/>
                  </a:lnTo>
                  <a:lnTo>
                    <a:pt x="20889" y="10268"/>
                  </a:lnTo>
                  <a:lnTo>
                    <a:pt x="21509" y="11004"/>
                  </a:lnTo>
                  <a:lnTo>
                    <a:pt x="21600" y="12793"/>
                  </a:lnTo>
                  <a:lnTo>
                    <a:pt x="21584" y="15165"/>
                  </a:lnTo>
                  <a:cubicBezTo>
                    <a:pt x="21584" y="15165"/>
                    <a:pt x="21246" y="16486"/>
                    <a:pt x="21246" y="16584"/>
                  </a:cubicBezTo>
                  <a:cubicBezTo>
                    <a:pt x="21246" y="16682"/>
                    <a:pt x="21139" y="18278"/>
                    <a:pt x="21139" y="18278"/>
                  </a:cubicBezTo>
                  <a:cubicBezTo>
                    <a:pt x="21139" y="18278"/>
                    <a:pt x="20832" y="19084"/>
                    <a:pt x="20801" y="19216"/>
                  </a:cubicBezTo>
                  <a:cubicBezTo>
                    <a:pt x="20770" y="19348"/>
                    <a:pt x="20583" y="19951"/>
                    <a:pt x="20583" y="19951"/>
                  </a:cubicBezTo>
                  <a:lnTo>
                    <a:pt x="19625" y="20285"/>
                  </a:lnTo>
                  <a:lnTo>
                    <a:pt x="18727" y="19849"/>
                  </a:lnTo>
                  <a:lnTo>
                    <a:pt x="18404" y="19241"/>
                  </a:lnTo>
                  <a:lnTo>
                    <a:pt x="17848" y="18372"/>
                  </a:lnTo>
                  <a:lnTo>
                    <a:pt x="17409" y="18238"/>
                  </a:lnTo>
                  <a:lnTo>
                    <a:pt x="16775" y="18794"/>
                  </a:lnTo>
                  <a:cubicBezTo>
                    <a:pt x="16775" y="18794"/>
                    <a:pt x="16301" y="19369"/>
                    <a:pt x="16301" y="19516"/>
                  </a:cubicBezTo>
                  <a:cubicBezTo>
                    <a:pt x="16301" y="19663"/>
                    <a:pt x="15962" y="20503"/>
                    <a:pt x="15962" y="20503"/>
                  </a:cubicBezTo>
                  <a:lnTo>
                    <a:pt x="15776" y="21074"/>
                  </a:lnTo>
                  <a:lnTo>
                    <a:pt x="15027" y="21406"/>
                  </a:lnTo>
                  <a:lnTo>
                    <a:pt x="14139" y="21506"/>
                  </a:lnTo>
                  <a:lnTo>
                    <a:pt x="12961" y="21423"/>
                  </a:lnTo>
                  <a:lnTo>
                    <a:pt x="12238" y="20818"/>
                  </a:lnTo>
                  <a:lnTo>
                    <a:pt x="11948" y="19949"/>
                  </a:lnTo>
                  <a:lnTo>
                    <a:pt x="11858" y="19194"/>
                  </a:lnTo>
                  <a:lnTo>
                    <a:pt x="11765" y="18512"/>
                  </a:lnTo>
                  <a:lnTo>
                    <a:pt x="11421" y="18429"/>
                  </a:lnTo>
                  <a:lnTo>
                    <a:pt x="10921" y="18429"/>
                  </a:lnTo>
                  <a:lnTo>
                    <a:pt x="10189" y="18832"/>
                  </a:lnTo>
                  <a:lnTo>
                    <a:pt x="9695" y="19774"/>
                  </a:lnTo>
                  <a:lnTo>
                    <a:pt x="9399" y="20782"/>
                  </a:lnTo>
                  <a:lnTo>
                    <a:pt x="9230" y="21396"/>
                  </a:lnTo>
                  <a:lnTo>
                    <a:pt x="8159" y="21581"/>
                  </a:lnTo>
                  <a:lnTo>
                    <a:pt x="7069" y="21600"/>
                  </a:lnTo>
                  <a:lnTo>
                    <a:pt x="6376" y="20709"/>
                  </a:lnTo>
                  <a:cubicBezTo>
                    <a:pt x="6376" y="20709"/>
                    <a:pt x="6133" y="20351"/>
                    <a:pt x="6011" y="20119"/>
                  </a:cubicBezTo>
                  <a:cubicBezTo>
                    <a:pt x="5888" y="19887"/>
                    <a:pt x="5572" y="19003"/>
                    <a:pt x="5572" y="19003"/>
                  </a:cubicBezTo>
                  <a:lnTo>
                    <a:pt x="4893" y="18402"/>
                  </a:lnTo>
                  <a:lnTo>
                    <a:pt x="4364" y="18253"/>
                  </a:lnTo>
                  <a:lnTo>
                    <a:pt x="3641" y="18606"/>
                  </a:lnTo>
                  <a:lnTo>
                    <a:pt x="3009" y="19463"/>
                  </a:lnTo>
                  <a:lnTo>
                    <a:pt x="2947" y="20202"/>
                  </a:lnTo>
                  <a:lnTo>
                    <a:pt x="2609" y="20673"/>
                  </a:lnTo>
                  <a:lnTo>
                    <a:pt x="1946" y="20368"/>
                  </a:lnTo>
                  <a:lnTo>
                    <a:pt x="1472" y="19446"/>
                  </a:lnTo>
                  <a:lnTo>
                    <a:pt x="521" y="18408"/>
                  </a:lnTo>
                  <a:lnTo>
                    <a:pt x="294" y="17076"/>
                  </a:lnTo>
                  <a:lnTo>
                    <a:pt x="93" y="14845"/>
                  </a:lnTo>
                  <a:lnTo>
                    <a:pt x="187" y="13147"/>
                  </a:lnTo>
                  <a:lnTo>
                    <a:pt x="0" y="10801"/>
                  </a:lnTo>
                  <a:lnTo>
                    <a:pt x="435" y="8886"/>
                  </a:lnTo>
                  <a:lnTo>
                    <a:pt x="778" y="7256"/>
                  </a:lnTo>
                  <a:lnTo>
                    <a:pt x="993" y="5406"/>
                  </a:lnTo>
                  <a:lnTo>
                    <a:pt x="1862" y="3640"/>
                  </a:lnTo>
                  <a:lnTo>
                    <a:pt x="2692" y="2530"/>
                  </a:lnTo>
                  <a:lnTo>
                    <a:pt x="3624" y="1741"/>
                  </a:lnTo>
                  <a:lnTo>
                    <a:pt x="5157" y="1404"/>
                  </a:lnTo>
                  <a:lnTo>
                    <a:pt x="6283" y="1370"/>
                  </a:lnTo>
                  <a:lnTo>
                    <a:pt x="7245" y="1285"/>
                  </a:lnTo>
                  <a:lnTo>
                    <a:pt x="8940" y="1066"/>
                  </a:lnTo>
                  <a:lnTo>
                    <a:pt x="9617" y="897"/>
                  </a:lnTo>
                  <a:lnTo>
                    <a:pt x="10610" y="277"/>
                  </a:lnTo>
                  <a:lnTo>
                    <a:pt x="11038" y="0"/>
                  </a:lnTo>
                  <a:close/>
                </a:path>
              </a:pathLst>
            </a:custGeom>
            <a:solidFill>
              <a:srgbClr val="00F900"/>
            </a:solidFill>
            <a:ln w="9525" cap="flat" cmpd="sng">
              <a:solidFill>
                <a:srgbClr val="000000">
                  <a:alpha val="0"/>
                </a:srgbClr>
              </a:solidFill>
              <a:prstDash val="solid"/>
              <a:round/>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688" name="Google Shape;3688;p173"/>
            <p:cNvSpPr/>
            <p:nvPr/>
          </p:nvSpPr>
          <p:spPr>
            <a:xfrm>
              <a:off x="72371" y="112311"/>
              <a:ext cx="125700" cy="146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9" name="Google Shape;3689;p173"/>
            <p:cNvSpPr/>
            <p:nvPr/>
          </p:nvSpPr>
          <p:spPr>
            <a:xfrm>
              <a:off x="226859" y="112311"/>
              <a:ext cx="125700" cy="146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0" name="Google Shape;3690;p173"/>
            <p:cNvSpPr/>
            <p:nvPr/>
          </p:nvSpPr>
          <p:spPr>
            <a:xfrm>
              <a:off x="248416" y="148956"/>
              <a:ext cx="82500" cy="84300"/>
            </a:xfrm>
            <a:prstGeom prst="ellipse">
              <a:avLst/>
            </a:prstGeom>
            <a:solidFill>
              <a:srgbClr val="000000"/>
            </a:solidFill>
            <a:ln w="9525" cap="flat" cmpd="sng">
              <a:solidFill>
                <a:srgbClr val="000000">
                  <a:alpha val="0"/>
                </a:srgbClr>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1" name="Google Shape;3691;p173"/>
            <p:cNvSpPr/>
            <p:nvPr/>
          </p:nvSpPr>
          <p:spPr>
            <a:xfrm>
              <a:off x="97520" y="148956"/>
              <a:ext cx="82500" cy="84300"/>
            </a:xfrm>
            <a:prstGeom prst="ellipse">
              <a:avLst/>
            </a:prstGeom>
            <a:solidFill>
              <a:srgbClr val="000000"/>
            </a:solidFill>
            <a:ln w="9525" cap="flat" cmpd="sng">
              <a:solidFill>
                <a:srgbClr val="000000">
                  <a:alpha val="0"/>
                </a:srgbClr>
              </a:solidFill>
              <a:prstDash val="solid"/>
              <a:round/>
              <a:headEnd type="none" w="sm" len="sm"/>
              <a:tailEnd type="none" w="sm" len="sm"/>
            </a:ln>
          </p:spPr>
          <p:txBody>
            <a:bodyPr spcFirstLastPara="1" wrap="square" lIns="50800" tIns="50800" rIns="50800" bIns="50800" anchor="ctr" anchorCtr="0">
              <a:noAutofit/>
            </a:bodyPr>
            <a:lstStyle/>
            <a:p>
              <a:pPr marL="40638" marR="40638"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cxnSp>
        <p:nvCxnSpPr>
          <p:cNvPr id="3692" name="Google Shape;3692;p173"/>
          <p:cNvCxnSpPr/>
          <p:nvPr/>
        </p:nvCxnSpPr>
        <p:spPr>
          <a:xfrm rot="10800000">
            <a:off x="6919660" y="3112905"/>
            <a:ext cx="0" cy="1826700"/>
          </a:xfrm>
          <a:prstGeom prst="straightConnector1">
            <a:avLst/>
          </a:prstGeom>
          <a:noFill/>
          <a:ln w="9525" cap="flat" cmpd="sng">
            <a:solidFill>
              <a:srgbClr val="FFFFFF">
                <a:alpha val="49800"/>
              </a:srgbClr>
            </a:solidFill>
            <a:prstDash val="dashDot"/>
            <a:miter lim="400000"/>
            <a:headEnd type="none" w="sm" len="sm"/>
            <a:tailEnd type="none" w="sm" len="sm"/>
          </a:ln>
        </p:spPr>
      </p:cxnSp>
      <p:cxnSp>
        <p:nvCxnSpPr>
          <p:cNvPr id="3693" name="Google Shape;3693;p173"/>
          <p:cNvCxnSpPr/>
          <p:nvPr/>
        </p:nvCxnSpPr>
        <p:spPr>
          <a:xfrm rot="10800000">
            <a:off x="7418454" y="3112905"/>
            <a:ext cx="0" cy="1826700"/>
          </a:xfrm>
          <a:prstGeom prst="straightConnector1">
            <a:avLst/>
          </a:prstGeom>
          <a:noFill/>
          <a:ln w="9525" cap="flat" cmpd="sng">
            <a:solidFill>
              <a:srgbClr val="FFFFFF">
                <a:alpha val="49800"/>
              </a:srgbClr>
            </a:solidFill>
            <a:prstDash val="dashDot"/>
            <a:miter lim="400000"/>
            <a:headEnd type="none" w="sm" len="sm"/>
            <a:tailEnd type="none" w="sm" len="sm"/>
          </a:ln>
        </p:spPr>
      </p:cxnSp>
      <p:cxnSp>
        <p:nvCxnSpPr>
          <p:cNvPr id="3694" name="Google Shape;3694;p173"/>
          <p:cNvCxnSpPr/>
          <p:nvPr/>
        </p:nvCxnSpPr>
        <p:spPr>
          <a:xfrm>
            <a:off x="6283485" y="3762603"/>
            <a:ext cx="1776900" cy="0"/>
          </a:xfrm>
          <a:prstGeom prst="straightConnector1">
            <a:avLst/>
          </a:prstGeom>
          <a:noFill/>
          <a:ln w="9525" cap="flat" cmpd="sng">
            <a:solidFill>
              <a:srgbClr val="FFFFFF">
                <a:alpha val="49800"/>
              </a:srgbClr>
            </a:solidFill>
            <a:prstDash val="dashDot"/>
            <a:miter lim="400000"/>
            <a:headEnd type="none" w="sm" len="sm"/>
            <a:tailEnd type="none" w="sm" len="sm"/>
          </a:ln>
        </p:spPr>
      </p:cxnSp>
      <p:cxnSp>
        <p:nvCxnSpPr>
          <p:cNvPr id="3695" name="Google Shape;3695;p173"/>
          <p:cNvCxnSpPr/>
          <p:nvPr/>
        </p:nvCxnSpPr>
        <p:spPr>
          <a:xfrm>
            <a:off x="6284287" y="4294187"/>
            <a:ext cx="1775400" cy="0"/>
          </a:xfrm>
          <a:prstGeom prst="straightConnector1">
            <a:avLst/>
          </a:prstGeom>
          <a:noFill/>
          <a:ln w="9525" cap="flat" cmpd="sng">
            <a:solidFill>
              <a:srgbClr val="FFFFFF">
                <a:alpha val="49800"/>
              </a:srgbClr>
            </a:solidFill>
            <a:prstDash val="dashDot"/>
            <a:miter lim="400000"/>
            <a:headEnd type="none" w="sm" len="sm"/>
            <a:tailEnd type="none" w="sm" len="sm"/>
          </a:ln>
        </p:spPr>
      </p:cxnSp>
      <p:cxnSp>
        <p:nvCxnSpPr>
          <p:cNvPr id="3696" name="Google Shape;3696;p173"/>
          <p:cNvCxnSpPr/>
          <p:nvPr/>
        </p:nvCxnSpPr>
        <p:spPr>
          <a:xfrm>
            <a:off x="6270282" y="3155155"/>
            <a:ext cx="1803300" cy="0"/>
          </a:xfrm>
          <a:prstGeom prst="straightConnector1">
            <a:avLst/>
          </a:prstGeom>
          <a:noFill/>
          <a:ln w="88900" cap="flat" cmpd="sng">
            <a:solidFill>
              <a:srgbClr val="00FDFF"/>
            </a:solidFill>
            <a:prstDash val="solid"/>
            <a:miter lim="400000"/>
            <a:headEnd type="none" w="sm" len="sm"/>
            <a:tailEnd type="none" w="sm" len="sm"/>
          </a:ln>
        </p:spPr>
      </p:cxnSp>
      <p:cxnSp>
        <p:nvCxnSpPr>
          <p:cNvPr id="3697" name="Google Shape;3697;p173"/>
          <p:cNvCxnSpPr/>
          <p:nvPr/>
        </p:nvCxnSpPr>
        <p:spPr>
          <a:xfrm>
            <a:off x="6270282" y="4896456"/>
            <a:ext cx="1803300" cy="0"/>
          </a:xfrm>
          <a:prstGeom prst="straightConnector1">
            <a:avLst/>
          </a:prstGeom>
          <a:noFill/>
          <a:ln w="88900" cap="flat" cmpd="sng">
            <a:solidFill>
              <a:srgbClr val="00FDFF"/>
            </a:solidFill>
            <a:prstDash val="solid"/>
            <a:miter lim="400000"/>
            <a:headEnd type="none" w="sm" len="sm"/>
            <a:tailEnd type="none" w="sm" len="sm"/>
          </a:ln>
        </p:spPr>
      </p:cxnSp>
      <p:cxnSp>
        <p:nvCxnSpPr>
          <p:cNvPr id="3698" name="Google Shape;3698;p173"/>
          <p:cNvCxnSpPr/>
          <p:nvPr/>
        </p:nvCxnSpPr>
        <p:spPr>
          <a:xfrm rot="10800000">
            <a:off x="8044171" y="3112905"/>
            <a:ext cx="0" cy="1826700"/>
          </a:xfrm>
          <a:prstGeom prst="straightConnector1">
            <a:avLst/>
          </a:prstGeom>
          <a:noFill/>
          <a:ln w="88900" cap="flat" cmpd="sng">
            <a:solidFill>
              <a:srgbClr val="00FDFF"/>
            </a:solidFill>
            <a:prstDash val="solid"/>
            <a:miter lim="400000"/>
            <a:headEnd type="none" w="sm" len="sm"/>
            <a:tailEnd type="none" w="sm" len="sm"/>
          </a:ln>
        </p:spPr>
      </p:cxnSp>
      <p:cxnSp>
        <p:nvCxnSpPr>
          <p:cNvPr id="3699" name="Google Shape;3699;p173"/>
          <p:cNvCxnSpPr/>
          <p:nvPr/>
        </p:nvCxnSpPr>
        <p:spPr>
          <a:xfrm>
            <a:off x="6931990" y="4028395"/>
            <a:ext cx="1141200" cy="0"/>
          </a:xfrm>
          <a:prstGeom prst="straightConnector1">
            <a:avLst/>
          </a:prstGeom>
          <a:noFill/>
          <a:ln w="88900" cap="flat" cmpd="sng">
            <a:solidFill>
              <a:srgbClr val="00FDFF"/>
            </a:solidFill>
            <a:prstDash val="solid"/>
            <a:miter lim="400000"/>
            <a:headEnd type="none" w="sm" len="sm"/>
            <a:tailEnd type="none" w="sm" len="sm"/>
          </a:ln>
        </p:spPr>
      </p:cxnSp>
      <p:cxnSp>
        <p:nvCxnSpPr>
          <p:cNvPr id="3700" name="Google Shape;3700;p173"/>
          <p:cNvCxnSpPr/>
          <p:nvPr/>
        </p:nvCxnSpPr>
        <p:spPr>
          <a:xfrm rot="10800000">
            <a:off x="6299682" y="3112905"/>
            <a:ext cx="0" cy="1826700"/>
          </a:xfrm>
          <a:prstGeom prst="straightConnector1">
            <a:avLst/>
          </a:prstGeom>
          <a:noFill/>
          <a:ln w="88900" cap="flat" cmpd="sng">
            <a:solidFill>
              <a:srgbClr val="00FDFF"/>
            </a:solidFill>
            <a:prstDash val="solid"/>
            <a:miter lim="400000"/>
            <a:headEnd type="none" w="sm" len="sm"/>
            <a:tailEnd type="none" w="sm" len="sm"/>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04"/>
        <p:cNvGrpSpPr/>
        <p:nvPr/>
      </p:nvGrpSpPr>
      <p:grpSpPr>
        <a:xfrm>
          <a:off x="0" y="0"/>
          <a:ext cx="0" cy="0"/>
          <a:chOff x="0" y="0"/>
          <a:chExt cx="0" cy="0"/>
        </a:xfrm>
      </p:grpSpPr>
      <p:sp>
        <p:nvSpPr>
          <p:cNvPr id="3705" name="Google Shape;3705;p174"/>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Expectiminimax Search</a:t>
            </a:r>
            <a:endParaRPr dirty="0"/>
          </a:p>
        </p:txBody>
      </p:sp>
      <p:sp>
        <p:nvSpPr>
          <p:cNvPr id="3706" name="Google Shape;3706;p174"/>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Expectiminimax</a:t>
            </a:r>
            <a:endParaRPr/>
          </a:p>
          <a:p>
            <a:pPr marL="914400" lvl="1" indent="-381000" algn="l" rtl="0">
              <a:spcBef>
                <a:spcPts val="0"/>
              </a:spcBef>
              <a:spcAft>
                <a:spcPts val="0"/>
              </a:spcAft>
              <a:buSzPts val="2400"/>
              <a:buChar char="○"/>
            </a:pPr>
            <a:r>
              <a:rPr lang="en"/>
              <a:t>Environment is an extra “random agent” player that moves after each min/max agent</a:t>
            </a:r>
            <a:endParaRPr/>
          </a:p>
        </p:txBody>
      </p:sp>
      <p:sp>
        <p:nvSpPr>
          <p:cNvPr id="3707" name="Google Shape;3707;p174"/>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55</a:t>
            </a:fld>
            <a:endParaRPr/>
          </a:p>
        </p:txBody>
      </p:sp>
      <p:sp>
        <p:nvSpPr>
          <p:cNvPr id="3708" name="Google Shape;3708;p174"/>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grpSp>
        <p:nvGrpSpPr>
          <p:cNvPr id="3709" name="Google Shape;3709;p174"/>
          <p:cNvGrpSpPr/>
          <p:nvPr/>
        </p:nvGrpSpPr>
        <p:grpSpPr>
          <a:xfrm>
            <a:off x="6420700" y="2382475"/>
            <a:ext cx="2207100" cy="2243525"/>
            <a:chOff x="4139950" y="2899975"/>
            <a:chExt cx="2207100" cy="2243525"/>
          </a:xfrm>
        </p:grpSpPr>
        <p:pic>
          <p:nvPicPr>
            <p:cNvPr id="3710" name="Google Shape;3710;p174"/>
            <p:cNvPicPr preferRelativeResize="0"/>
            <p:nvPr/>
          </p:nvPicPr>
          <p:blipFill>
            <a:blip r:embed="rId3">
              <a:alphaModFix/>
            </a:blip>
            <a:stretch>
              <a:fillRect/>
            </a:stretch>
          </p:blipFill>
          <p:spPr>
            <a:xfrm>
              <a:off x="4139950" y="2899975"/>
              <a:ext cx="2141124" cy="2098351"/>
            </a:xfrm>
            <a:prstGeom prst="rect">
              <a:avLst/>
            </a:prstGeom>
            <a:noFill/>
            <a:ln>
              <a:noFill/>
            </a:ln>
          </p:spPr>
        </p:pic>
        <p:sp>
          <p:nvSpPr>
            <p:cNvPr id="3711" name="Google Shape;3711;p174"/>
            <p:cNvSpPr txBox="1"/>
            <p:nvPr/>
          </p:nvSpPr>
          <p:spPr>
            <a:xfrm>
              <a:off x="4139950" y="4927800"/>
              <a:ext cx="2207100" cy="21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http://aima.cs.berkeley.edu/</a:t>
              </a:r>
              <a:endParaRPr sz="800">
                <a:latin typeface="Times New Roman"/>
                <a:ea typeface="Times New Roman"/>
                <a:cs typeface="Times New Roman"/>
                <a:sym typeface="Times New Roman"/>
              </a:endParaRPr>
            </a:p>
          </p:txBody>
        </p:sp>
      </p:grpSp>
      <p:cxnSp>
        <p:nvCxnSpPr>
          <p:cNvPr id="3712" name="Google Shape;3712;p174"/>
          <p:cNvCxnSpPr>
            <a:stCxn id="3713" idx="3"/>
            <a:endCxn id="3714" idx="3"/>
          </p:cNvCxnSpPr>
          <p:nvPr/>
        </p:nvCxnSpPr>
        <p:spPr>
          <a:xfrm rot="10800000" flipH="1">
            <a:off x="2710589" y="2405550"/>
            <a:ext cx="1001700" cy="498000"/>
          </a:xfrm>
          <a:prstGeom prst="straightConnector1">
            <a:avLst/>
          </a:prstGeom>
          <a:noFill/>
          <a:ln w="9525" cap="flat" cmpd="sng">
            <a:solidFill>
              <a:schemeClr val="dk2"/>
            </a:solidFill>
            <a:prstDash val="solid"/>
            <a:round/>
            <a:headEnd type="none" w="med" len="med"/>
            <a:tailEnd type="none" w="med" len="med"/>
          </a:ln>
        </p:spPr>
      </p:cxnSp>
      <p:cxnSp>
        <p:nvCxnSpPr>
          <p:cNvPr id="3715" name="Google Shape;3715;p174"/>
          <p:cNvCxnSpPr>
            <a:stCxn id="3716" idx="3"/>
            <a:endCxn id="3714" idx="3"/>
          </p:cNvCxnSpPr>
          <p:nvPr/>
        </p:nvCxnSpPr>
        <p:spPr>
          <a:xfrm rot="10800000">
            <a:off x="3712289" y="2405550"/>
            <a:ext cx="884400" cy="498000"/>
          </a:xfrm>
          <a:prstGeom prst="straightConnector1">
            <a:avLst/>
          </a:prstGeom>
          <a:noFill/>
          <a:ln w="9525" cap="flat" cmpd="sng">
            <a:solidFill>
              <a:schemeClr val="dk2"/>
            </a:solidFill>
            <a:prstDash val="solid"/>
            <a:round/>
            <a:headEnd type="none" w="med" len="med"/>
            <a:tailEnd type="none" w="med" len="med"/>
          </a:ln>
        </p:spPr>
      </p:cxnSp>
      <p:cxnSp>
        <p:nvCxnSpPr>
          <p:cNvPr id="3717" name="Google Shape;3717;p174"/>
          <p:cNvCxnSpPr/>
          <p:nvPr/>
        </p:nvCxnSpPr>
        <p:spPr>
          <a:xfrm flipH="1">
            <a:off x="2011848" y="3289810"/>
            <a:ext cx="701400" cy="542100"/>
          </a:xfrm>
          <a:prstGeom prst="straightConnector1">
            <a:avLst/>
          </a:prstGeom>
          <a:noFill/>
          <a:ln w="9525" cap="flat" cmpd="sng">
            <a:solidFill>
              <a:schemeClr val="dk2"/>
            </a:solidFill>
            <a:prstDash val="solid"/>
            <a:round/>
            <a:headEnd type="none" w="med" len="med"/>
            <a:tailEnd type="none" w="med" len="med"/>
          </a:ln>
        </p:spPr>
      </p:cxnSp>
      <p:cxnSp>
        <p:nvCxnSpPr>
          <p:cNvPr id="3718" name="Google Shape;3718;p174"/>
          <p:cNvCxnSpPr/>
          <p:nvPr/>
        </p:nvCxnSpPr>
        <p:spPr>
          <a:xfrm>
            <a:off x="2713310" y="3289709"/>
            <a:ext cx="325800" cy="542100"/>
          </a:xfrm>
          <a:prstGeom prst="straightConnector1">
            <a:avLst/>
          </a:prstGeom>
          <a:noFill/>
          <a:ln w="9525" cap="flat" cmpd="sng">
            <a:solidFill>
              <a:schemeClr val="dk2"/>
            </a:solidFill>
            <a:prstDash val="solid"/>
            <a:round/>
            <a:headEnd type="none" w="med" len="med"/>
            <a:tailEnd type="none" w="med" len="med"/>
          </a:ln>
        </p:spPr>
      </p:cxnSp>
      <p:cxnSp>
        <p:nvCxnSpPr>
          <p:cNvPr id="3719" name="Google Shape;3719;p174"/>
          <p:cNvCxnSpPr/>
          <p:nvPr/>
        </p:nvCxnSpPr>
        <p:spPr>
          <a:xfrm flipH="1">
            <a:off x="4065672" y="3289709"/>
            <a:ext cx="531000" cy="542100"/>
          </a:xfrm>
          <a:prstGeom prst="straightConnector1">
            <a:avLst/>
          </a:prstGeom>
          <a:noFill/>
          <a:ln w="9525" cap="flat" cmpd="sng">
            <a:solidFill>
              <a:schemeClr val="dk2"/>
            </a:solidFill>
            <a:prstDash val="solid"/>
            <a:round/>
            <a:headEnd type="none" w="med" len="med"/>
            <a:tailEnd type="none" w="med" len="med"/>
          </a:ln>
        </p:spPr>
      </p:cxnSp>
      <p:cxnSp>
        <p:nvCxnSpPr>
          <p:cNvPr id="3720" name="Google Shape;3720;p174"/>
          <p:cNvCxnSpPr/>
          <p:nvPr/>
        </p:nvCxnSpPr>
        <p:spPr>
          <a:xfrm>
            <a:off x="4596672" y="3289709"/>
            <a:ext cx="495600" cy="542100"/>
          </a:xfrm>
          <a:prstGeom prst="straightConnector1">
            <a:avLst/>
          </a:prstGeom>
          <a:noFill/>
          <a:ln w="9525" cap="flat" cmpd="sng">
            <a:solidFill>
              <a:schemeClr val="dk2"/>
            </a:solidFill>
            <a:prstDash val="solid"/>
            <a:round/>
            <a:headEnd type="none" w="med" len="med"/>
            <a:tailEnd type="none" w="med" len="med"/>
          </a:ln>
        </p:spPr>
      </p:cxnSp>
      <p:sp>
        <p:nvSpPr>
          <p:cNvPr id="3721" name="Google Shape;3721;p174"/>
          <p:cNvSpPr/>
          <p:nvPr/>
        </p:nvSpPr>
        <p:spPr>
          <a:xfrm>
            <a:off x="1550975" y="4715974"/>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
        <p:nvSpPr>
          <p:cNvPr id="3722" name="Google Shape;3722;p174"/>
          <p:cNvSpPr/>
          <p:nvPr/>
        </p:nvSpPr>
        <p:spPr>
          <a:xfrm>
            <a:off x="2064974" y="4715974"/>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
        <p:nvSpPr>
          <p:cNvPr id="3723" name="Google Shape;3723;p174"/>
          <p:cNvSpPr/>
          <p:nvPr/>
        </p:nvSpPr>
        <p:spPr>
          <a:xfrm>
            <a:off x="2578973" y="4715974"/>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
        <p:nvSpPr>
          <p:cNvPr id="3724" name="Google Shape;3724;p174"/>
          <p:cNvSpPr/>
          <p:nvPr/>
        </p:nvSpPr>
        <p:spPr>
          <a:xfrm>
            <a:off x="3092972" y="4715974"/>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725" name="Google Shape;3725;p174"/>
          <p:cNvSpPr/>
          <p:nvPr/>
        </p:nvSpPr>
        <p:spPr>
          <a:xfrm>
            <a:off x="3606971" y="4715974"/>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3726" name="Google Shape;3726;p174"/>
          <p:cNvSpPr/>
          <p:nvPr/>
        </p:nvSpPr>
        <p:spPr>
          <a:xfrm>
            <a:off x="4120971" y="4715974"/>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
        <p:nvSpPr>
          <p:cNvPr id="3727" name="Google Shape;3727;p174"/>
          <p:cNvSpPr/>
          <p:nvPr/>
        </p:nvSpPr>
        <p:spPr>
          <a:xfrm>
            <a:off x="4634970" y="4715974"/>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728" name="Google Shape;3728;p174"/>
          <p:cNvSpPr/>
          <p:nvPr/>
        </p:nvSpPr>
        <p:spPr>
          <a:xfrm>
            <a:off x="5148969" y="4715974"/>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p:txBody>
      </p:sp>
      <p:cxnSp>
        <p:nvCxnSpPr>
          <p:cNvPr id="3729" name="Google Shape;3729;p174"/>
          <p:cNvCxnSpPr>
            <a:endCxn id="3721" idx="0"/>
          </p:cNvCxnSpPr>
          <p:nvPr/>
        </p:nvCxnSpPr>
        <p:spPr>
          <a:xfrm flipH="1">
            <a:off x="1731575" y="4218274"/>
            <a:ext cx="280200" cy="497700"/>
          </a:xfrm>
          <a:prstGeom prst="straightConnector1">
            <a:avLst/>
          </a:prstGeom>
          <a:noFill/>
          <a:ln w="9525" cap="flat" cmpd="sng">
            <a:solidFill>
              <a:schemeClr val="dk2"/>
            </a:solidFill>
            <a:prstDash val="solid"/>
            <a:round/>
            <a:headEnd type="none" w="med" len="med"/>
            <a:tailEnd type="none" w="med" len="med"/>
          </a:ln>
        </p:spPr>
      </p:cxnSp>
      <p:cxnSp>
        <p:nvCxnSpPr>
          <p:cNvPr id="3730" name="Google Shape;3730;p174"/>
          <p:cNvCxnSpPr>
            <a:endCxn id="3722" idx="0"/>
          </p:cNvCxnSpPr>
          <p:nvPr/>
        </p:nvCxnSpPr>
        <p:spPr>
          <a:xfrm>
            <a:off x="2012174" y="4218274"/>
            <a:ext cx="233400" cy="497700"/>
          </a:xfrm>
          <a:prstGeom prst="straightConnector1">
            <a:avLst/>
          </a:prstGeom>
          <a:noFill/>
          <a:ln w="9525" cap="flat" cmpd="sng">
            <a:solidFill>
              <a:schemeClr val="dk2"/>
            </a:solidFill>
            <a:prstDash val="solid"/>
            <a:round/>
            <a:headEnd type="none" w="med" len="med"/>
            <a:tailEnd type="none" w="med" len="med"/>
          </a:ln>
        </p:spPr>
      </p:cxnSp>
      <p:cxnSp>
        <p:nvCxnSpPr>
          <p:cNvPr id="3731" name="Google Shape;3731;p174"/>
          <p:cNvCxnSpPr>
            <a:endCxn id="3723" idx="0"/>
          </p:cNvCxnSpPr>
          <p:nvPr/>
        </p:nvCxnSpPr>
        <p:spPr>
          <a:xfrm flipH="1">
            <a:off x="2759573" y="4218274"/>
            <a:ext cx="279000" cy="497700"/>
          </a:xfrm>
          <a:prstGeom prst="straightConnector1">
            <a:avLst/>
          </a:prstGeom>
          <a:noFill/>
          <a:ln w="9525" cap="flat" cmpd="sng">
            <a:solidFill>
              <a:schemeClr val="dk2"/>
            </a:solidFill>
            <a:prstDash val="solid"/>
            <a:round/>
            <a:headEnd type="none" w="med" len="med"/>
            <a:tailEnd type="none" w="med" len="med"/>
          </a:ln>
        </p:spPr>
      </p:cxnSp>
      <p:cxnSp>
        <p:nvCxnSpPr>
          <p:cNvPr id="3732" name="Google Shape;3732;p174"/>
          <p:cNvCxnSpPr>
            <a:endCxn id="3724" idx="0"/>
          </p:cNvCxnSpPr>
          <p:nvPr/>
        </p:nvCxnSpPr>
        <p:spPr>
          <a:xfrm>
            <a:off x="3038372" y="4218274"/>
            <a:ext cx="235200" cy="497700"/>
          </a:xfrm>
          <a:prstGeom prst="straightConnector1">
            <a:avLst/>
          </a:prstGeom>
          <a:noFill/>
          <a:ln w="9525" cap="flat" cmpd="sng">
            <a:solidFill>
              <a:schemeClr val="dk2"/>
            </a:solidFill>
            <a:prstDash val="solid"/>
            <a:round/>
            <a:headEnd type="none" w="med" len="med"/>
            <a:tailEnd type="none" w="med" len="med"/>
          </a:ln>
        </p:spPr>
      </p:cxnSp>
      <p:cxnSp>
        <p:nvCxnSpPr>
          <p:cNvPr id="3733" name="Google Shape;3733;p174"/>
          <p:cNvCxnSpPr>
            <a:endCxn id="3725" idx="0"/>
          </p:cNvCxnSpPr>
          <p:nvPr/>
        </p:nvCxnSpPr>
        <p:spPr>
          <a:xfrm flipH="1">
            <a:off x="3787571" y="4218274"/>
            <a:ext cx="277500" cy="497700"/>
          </a:xfrm>
          <a:prstGeom prst="straightConnector1">
            <a:avLst/>
          </a:prstGeom>
          <a:noFill/>
          <a:ln w="9525" cap="flat" cmpd="sng">
            <a:solidFill>
              <a:schemeClr val="dk2"/>
            </a:solidFill>
            <a:prstDash val="solid"/>
            <a:round/>
            <a:headEnd type="none" w="med" len="med"/>
            <a:tailEnd type="none" w="med" len="med"/>
          </a:ln>
        </p:spPr>
      </p:cxnSp>
      <p:cxnSp>
        <p:nvCxnSpPr>
          <p:cNvPr id="3734" name="Google Shape;3734;p174"/>
          <p:cNvCxnSpPr>
            <a:endCxn id="3726" idx="0"/>
          </p:cNvCxnSpPr>
          <p:nvPr/>
        </p:nvCxnSpPr>
        <p:spPr>
          <a:xfrm>
            <a:off x="4065471" y="4218274"/>
            <a:ext cx="236100" cy="497700"/>
          </a:xfrm>
          <a:prstGeom prst="straightConnector1">
            <a:avLst/>
          </a:prstGeom>
          <a:noFill/>
          <a:ln w="9525" cap="flat" cmpd="sng">
            <a:solidFill>
              <a:schemeClr val="dk2"/>
            </a:solidFill>
            <a:prstDash val="solid"/>
            <a:round/>
            <a:headEnd type="none" w="med" len="med"/>
            <a:tailEnd type="none" w="med" len="med"/>
          </a:ln>
        </p:spPr>
      </p:cxnSp>
      <p:cxnSp>
        <p:nvCxnSpPr>
          <p:cNvPr id="3735" name="Google Shape;3735;p174"/>
          <p:cNvCxnSpPr>
            <a:endCxn id="3727" idx="0"/>
          </p:cNvCxnSpPr>
          <p:nvPr/>
        </p:nvCxnSpPr>
        <p:spPr>
          <a:xfrm flipH="1">
            <a:off x="4815570" y="4218274"/>
            <a:ext cx="276900" cy="497700"/>
          </a:xfrm>
          <a:prstGeom prst="straightConnector1">
            <a:avLst/>
          </a:prstGeom>
          <a:noFill/>
          <a:ln w="9525" cap="flat" cmpd="sng">
            <a:solidFill>
              <a:schemeClr val="dk2"/>
            </a:solidFill>
            <a:prstDash val="solid"/>
            <a:round/>
            <a:headEnd type="none" w="med" len="med"/>
            <a:tailEnd type="none" w="med" len="med"/>
          </a:ln>
        </p:spPr>
      </p:cxnSp>
      <p:cxnSp>
        <p:nvCxnSpPr>
          <p:cNvPr id="3736" name="Google Shape;3736;p174"/>
          <p:cNvCxnSpPr>
            <a:endCxn id="3728" idx="0"/>
          </p:cNvCxnSpPr>
          <p:nvPr/>
        </p:nvCxnSpPr>
        <p:spPr>
          <a:xfrm>
            <a:off x="5092269" y="4218274"/>
            <a:ext cx="237300" cy="497700"/>
          </a:xfrm>
          <a:prstGeom prst="straightConnector1">
            <a:avLst/>
          </a:prstGeom>
          <a:noFill/>
          <a:ln w="9525" cap="flat" cmpd="sng">
            <a:solidFill>
              <a:schemeClr val="dk2"/>
            </a:solidFill>
            <a:prstDash val="solid"/>
            <a:round/>
            <a:headEnd type="none" w="med" len="med"/>
            <a:tailEnd type="none" w="med" len="med"/>
          </a:ln>
        </p:spPr>
      </p:cxnSp>
      <p:sp>
        <p:nvSpPr>
          <p:cNvPr id="3714" name="Google Shape;3714;p174"/>
          <p:cNvSpPr/>
          <p:nvPr/>
        </p:nvSpPr>
        <p:spPr>
          <a:xfrm>
            <a:off x="3482639" y="2019450"/>
            <a:ext cx="459300" cy="386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74"/>
          <p:cNvSpPr/>
          <p:nvPr/>
        </p:nvSpPr>
        <p:spPr>
          <a:xfrm>
            <a:off x="1786312" y="3832026"/>
            <a:ext cx="459300" cy="386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74"/>
          <p:cNvSpPr/>
          <p:nvPr/>
        </p:nvSpPr>
        <p:spPr>
          <a:xfrm>
            <a:off x="2809059" y="3832083"/>
            <a:ext cx="459300" cy="386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74"/>
          <p:cNvSpPr/>
          <p:nvPr/>
        </p:nvSpPr>
        <p:spPr>
          <a:xfrm>
            <a:off x="3831806" y="3832026"/>
            <a:ext cx="459300" cy="386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74"/>
          <p:cNvSpPr/>
          <p:nvPr/>
        </p:nvSpPr>
        <p:spPr>
          <a:xfrm>
            <a:off x="4862491" y="3832083"/>
            <a:ext cx="459300" cy="386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74"/>
          <p:cNvSpPr/>
          <p:nvPr/>
        </p:nvSpPr>
        <p:spPr>
          <a:xfrm>
            <a:off x="2488678" y="2896725"/>
            <a:ext cx="386100" cy="38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74"/>
          <p:cNvSpPr/>
          <p:nvPr/>
        </p:nvSpPr>
        <p:spPr>
          <a:xfrm>
            <a:off x="4379028" y="2896725"/>
            <a:ext cx="386100" cy="38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74"/>
          <p:cNvSpPr txBox="1"/>
          <p:nvPr/>
        </p:nvSpPr>
        <p:spPr>
          <a:xfrm>
            <a:off x="1585600" y="3897275"/>
            <a:ext cx="2769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2</a:t>
            </a:r>
            <a:endParaRPr/>
          </a:p>
        </p:txBody>
      </p:sp>
      <p:sp>
        <p:nvSpPr>
          <p:cNvPr id="3744" name="Google Shape;3744;p174"/>
          <p:cNvSpPr txBox="1"/>
          <p:nvPr/>
        </p:nvSpPr>
        <p:spPr>
          <a:xfrm>
            <a:off x="2621125" y="3897263"/>
            <a:ext cx="2769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3</a:t>
            </a:r>
            <a:endParaRPr/>
          </a:p>
        </p:txBody>
      </p:sp>
      <p:sp>
        <p:nvSpPr>
          <p:cNvPr id="3745" name="Google Shape;3745;p174"/>
          <p:cNvSpPr txBox="1"/>
          <p:nvPr/>
        </p:nvSpPr>
        <p:spPr>
          <a:xfrm>
            <a:off x="3649125" y="3897325"/>
            <a:ext cx="2769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1</a:t>
            </a:r>
            <a:endParaRPr/>
          </a:p>
        </p:txBody>
      </p:sp>
      <p:sp>
        <p:nvSpPr>
          <p:cNvPr id="3746" name="Google Shape;3746;p174"/>
          <p:cNvSpPr txBox="1"/>
          <p:nvPr/>
        </p:nvSpPr>
        <p:spPr>
          <a:xfrm>
            <a:off x="4711175" y="3897263"/>
            <a:ext cx="2769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4</a:t>
            </a:r>
            <a:endParaRPr/>
          </a:p>
        </p:txBody>
      </p:sp>
      <p:sp>
        <p:nvSpPr>
          <p:cNvPr id="3747" name="Google Shape;3747;p174"/>
          <p:cNvSpPr txBox="1"/>
          <p:nvPr/>
        </p:nvSpPr>
        <p:spPr>
          <a:xfrm>
            <a:off x="2040950" y="3376450"/>
            <a:ext cx="361200" cy="25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.9</a:t>
            </a:r>
            <a:endParaRPr/>
          </a:p>
        </p:txBody>
      </p:sp>
      <p:sp>
        <p:nvSpPr>
          <p:cNvPr id="3748" name="Google Shape;3748;p174"/>
          <p:cNvSpPr txBox="1"/>
          <p:nvPr/>
        </p:nvSpPr>
        <p:spPr>
          <a:xfrm>
            <a:off x="4033250" y="3376450"/>
            <a:ext cx="361200" cy="25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.9</a:t>
            </a:r>
            <a:endParaRPr/>
          </a:p>
        </p:txBody>
      </p:sp>
      <p:sp>
        <p:nvSpPr>
          <p:cNvPr id="3749" name="Google Shape;3749;p174"/>
          <p:cNvSpPr txBox="1"/>
          <p:nvPr/>
        </p:nvSpPr>
        <p:spPr>
          <a:xfrm>
            <a:off x="2858100" y="3376450"/>
            <a:ext cx="361200" cy="25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a:t>
            </a:r>
            <a:endParaRPr/>
          </a:p>
        </p:txBody>
      </p:sp>
      <p:sp>
        <p:nvSpPr>
          <p:cNvPr id="3750" name="Google Shape;3750;p174"/>
          <p:cNvSpPr txBox="1"/>
          <p:nvPr/>
        </p:nvSpPr>
        <p:spPr>
          <a:xfrm>
            <a:off x="4815550" y="3376450"/>
            <a:ext cx="361200" cy="25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a:t>
            </a:r>
            <a:endParaRPr/>
          </a:p>
        </p:txBody>
      </p:sp>
      <p:sp>
        <p:nvSpPr>
          <p:cNvPr id="3751" name="Google Shape;3751;p174"/>
          <p:cNvSpPr txBox="1"/>
          <p:nvPr/>
        </p:nvSpPr>
        <p:spPr>
          <a:xfrm>
            <a:off x="2040950" y="2968788"/>
            <a:ext cx="495600" cy="25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2.1</a:t>
            </a:r>
            <a:endParaRPr/>
          </a:p>
        </p:txBody>
      </p:sp>
      <p:sp>
        <p:nvSpPr>
          <p:cNvPr id="3752" name="Google Shape;3752;p174"/>
          <p:cNvSpPr txBox="1"/>
          <p:nvPr/>
        </p:nvSpPr>
        <p:spPr>
          <a:xfrm>
            <a:off x="3984200" y="2968788"/>
            <a:ext cx="495600" cy="25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1.3</a:t>
            </a:r>
            <a:endParaRPr/>
          </a:p>
        </p:txBody>
      </p:sp>
      <p:sp>
        <p:nvSpPr>
          <p:cNvPr id="3753" name="Google Shape;3753;p174"/>
          <p:cNvSpPr txBox="1"/>
          <p:nvPr/>
        </p:nvSpPr>
        <p:spPr>
          <a:xfrm>
            <a:off x="3025775" y="2084700"/>
            <a:ext cx="495600" cy="25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2.1</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57"/>
        <p:cNvGrpSpPr/>
        <p:nvPr/>
      </p:nvGrpSpPr>
      <p:grpSpPr>
        <a:xfrm>
          <a:off x="0" y="0"/>
          <a:ext cx="0" cy="0"/>
          <a:chOff x="0" y="0"/>
          <a:chExt cx="0" cy="0"/>
        </a:xfrm>
      </p:grpSpPr>
      <p:sp>
        <p:nvSpPr>
          <p:cNvPr id="3758" name="Google Shape;3758;p175"/>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Multi-Agent Utilities</a:t>
            </a:r>
            <a:endParaRPr/>
          </a:p>
        </p:txBody>
      </p:sp>
      <p:sp>
        <p:nvSpPr>
          <p:cNvPr id="3759" name="Google Shape;3759;p175"/>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56</a:t>
            </a:fld>
            <a:endParaRPr/>
          </a:p>
        </p:txBody>
      </p:sp>
      <p:sp>
        <p:nvSpPr>
          <p:cNvPr id="3760" name="Google Shape;3760;p175"/>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3761" name="Google Shape;3761;p175"/>
          <p:cNvPicPr preferRelativeResize="0"/>
          <p:nvPr/>
        </p:nvPicPr>
        <p:blipFill>
          <a:blip r:embed="rId3">
            <a:alphaModFix/>
          </a:blip>
          <a:stretch>
            <a:fillRect/>
          </a:stretch>
        </p:blipFill>
        <p:spPr>
          <a:xfrm>
            <a:off x="2672538" y="1151250"/>
            <a:ext cx="3798825" cy="3756774"/>
          </a:xfrm>
          <a:prstGeom prst="rect">
            <a:avLst/>
          </a:prstGeom>
          <a:noFill/>
          <a:ln>
            <a:noFill/>
          </a:ln>
        </p:spPr>
      </p:pic>
      <p:sp>
        <p:nvSpPr>
          <p:cNvPr id="3762" name="Google Shape;3762;p175"/>
          <p:cNvSpPr txBox="1"/>
          <p:nvPr/>
        </p:nvSpPr>
        <p:spPr>
          <a:xfrm>
            <a:off x="4028137" y="4689433"/>
            <a:ext cx="1228800" cy="17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766"/>
        <p:cNvGrpSpPr/>
        <p:nvPr/>
      </p:nvGrpSpPr>
      <p:grpSpPr>
        <a:xfrm>
          <a:off x="0" y="0"/>
          <a:ext cx="0" cy="0"/>
          <a:chOff x="0" y="0"/>
          <a:chExt cx="0" cy="0"/>
        </a:xfrm>
      </p:grpSpPr>
      <p:sp>
        <p:nvSpPr>
          <p:cNvPr id="3767" name="Google Shape;3767;p176"/>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Multi-Agent Utilities</a:t>
            </a:r>
            <a:endParaRPr/>
          </a:p>
        </p:txBody>
      </p:sp>
      <p:sp>
        <p:nvSpPr>
          <p:cNvPr id="3768" name="Google Shape;3768;p176"/>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Generalisation of minimax</a:t>
            </a:r>
            <a:endParaRPr sz="2000"/>
          </a:p>
          <a:p>
            <a:pPr marL="914400" lvl="1" indent="-355600" algn="l" rtl="0">
              <a:spcBef>
                <a:spcPts val="0"/>
              </a:spcBef>
              <a:spcAft>
                <a:spcPts val="0"/>
              </a:spcAft>
              <a:buSzPts val="2000"/>
              <a:buChar char="○"/>
            </a:pPr>
            <a:r>
              <a:rPr lang="en" sz="2000"/>
              <a:t>Terminals and nodes have utility vectors</a:t>
            </a:r>
            <a:endParaRPr sz="2000"/>
          </a:p>
          <a:p>
            <a:pPr marL="914400" lvl="1" indent="-355600" algn="l" rtl="0">
              <a:spcBef>
                <a:spcPts val="0"/>
              </a:spcBef>
              <a:spcAft>
                <a:spcPts val="0"/>
              </a:spcAft>
              <a:buSzPts val="2000"/>
              <a:buChar char="○"/>
            </a:pPr>
            <a:r>
              <a:rPr lang="en" sz="2000"/>
              <a:t>Each player maximizes its own component</a:t>
            </a:r>
            <a:endParaRPr sz="2000"/>
          </a:p>
          <a:p>
            <a:pPr marL="914400" lvl="1" indent="-355600" algn="l" rtl="0">
              <a:spcBef>
                <a:spcPts val="0"/>
              </a:spcBef>
              <a:spcAft>
                <a:spcPts val="0"/>
              </a:spcAft>
              <a:buSzPts val="2000"/>
              <a:buChar char="○"/>
            </a:pPr>
            <a:r>
              <a:rPr lang="en" sz="2000"/>
              <a:t>Gives rise to cooperation and competition dynamically</a:t>
            </a:r>
            <a:endParaRPr sz="2000"/>
          </a:p>
        </p:txBody>
      </p:sp>
      <p:sp>
        <p:nvSpPr>
          <p:cNvPr id="3769" name="Google Shape;3769;p176"/>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57</a:t>
            </a:fld>
            <a:endParaRPr/>
          </a:p>
        </p:txBody>
      </p:sp>
      <p:sp>
        <p:nvSpPr>
          <p:cNvPr id="3770" name="Google Shape;3770;p176"/>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cxnSp>
        <p:nvCxnSpPr>
          <p:cNvPr id="3771" name="Google Shape;3771;p176"/>
          <p:cNvCxnSpPr>
            <a:stCxn id="3772" idx="0"/>
            <a:endCxn id="3773" idx="3"/>
          </p:cNvCxnSpPr>
          <p:nvPr/>
        </p:nvCxnSpPr>
        <p:spPr>
          <a:xfrm rot="10800000" flipH="1">
            <a:off x="2404639" y="2481775"/>
            <a:ext cx="2274300" cy="491100"/>
          </a:xfrm>
          <a:prstGeom prst="straightConnector1">
            <a:avLst/>
          </a:prstGeom>
          <a:noFill/>
          <a:ln w="9525" cap="flat" cmpd="sng">
            <a:solidFill>
              <a:schemeClr val="dk2"/>
            </a:solidFill>
            <a:prstDash val="solid"/>
            <a:round/>
            <a:headEnd type="none" w="med" len="med"/>
            <a:tailEnd type="none" w="med" len="med"/>
          </a:ln>
        </p:spPr>
      </p:cxnSp>
      <p:cxnSp>
        <p:nvCxnSpPr>
          <p:cNvPr id="3774" name="Google Shape;3774;p176"/>
          <p:cNvCxnSpPr>
            <a:stCxn id="3775" idx="0"/>
            <a:endCxn id="3773" idx="3"/>
          </p:cNvCxnSpPr>
          <p:nvPr/>
        </p:nvCxnSpPr>
        <p:spPr>
          <a:xfrm rot="10800000">
            <a:off x="4678939" y="2481775"/>
            <a:ext cx="2257800" cy="491100"/>
          </a:xfrm>
          <a:prstGeom prst="straightConnector1">
            <a:avLst/>
          </a:prstGeom>
          <a:noFill/>
          <a:ln w="9525" cap="flat" cmpd="sng">
            <a:solidFill>
              <a:schemeClr val="dk2"/>
            </a:solidFill>
            <a:prstDash val="solid"/>
            <a:round/>
            <a:headEnd type="none" w="med" len="med"/>
            <a:tailEnd type="none" w="med" len="med"/>
          </a:ln>
        </p:spPr>
      </p:cxnSp>
      <p:cxnSp>
        <p:nvCxnSpPr>
          <p:cNvPr id="3776" name="Google Shape;3776;p176"/>
          <p:cNvCxnSpPr>
            <a:stCxn id="3772" idx="4"/>
            <a:endCxn id="3777" idx="0"/>
          </p:cNvCxnSpPr>
          <p:nvPr/>
        </p:nvCxnSpPr>
        <p:spPr>
          <a:xfrm flipH="1">
            <a:off x="1461837" y="3359176"/>
            <a:ext cx="942900" cy="513000"/>
          </a:xfrm>
          <a:prstGeom prst="straightConnector1">
            <a:avLst/>
          </a:prstGeom>
          <a:noFill/>
          <a:ln w="9525" cap="flat" cmpd="sng">
            <a:solidFill>
              <a:schemeClr val="dk2"/>
            </a:solidFill>
            <a:prstDash val="solid"/>
            <a:round/>
            <a:headEnd type="none" w="med" len="med"/>
            <a:tailEnd type="none" w="med" len="med"/>
          </a:ln>
        </p:spPr>
      </p:cxnSp>
      <p:cxnSp>
        <p:nvCxnSpPr>
          <p:cNvPr id="3778" name="Google Shape;3778;p176"/>
          <p:cNvCxnSpPr>
            <a:stCxn id="3772" idx="4"/>
            <a:endCxn id="3779" idx="0"/>
          </p:cNvCxnSpPr>
          <p:nvPr/>
        </p:nvCxnSpPr>
        <p:spPr>
          <a:xfrm>
            <a:off x="2404839" y="3359176"/>
            <a:ext cx="921600" cy="513000"/>
          </a:xfrm>
          <a:prstGeom prst="straightConnector1">
            <a:avLst/>
          </a:prstGeom>
          <a:noFill/>
          <a:ln w="9525" cap="flat" cmpd="sng">
            <a:solidFill>
              <a:schemeClr val="dk2"/>
            </a:solidFill>
            <a:prstDash val="solid"/>
            <a:round/>
            <a:headEnd type="none" w="med" len="med"/>
            <a:tailEnd type="none" w="med" len="med"/>
          </a:ln>
        </p:spPr>
      </p:cxnSp>
      <p:cxnSp>
        <p:nvCxnSpPr>
          <p:cNvPr id="3780" name="Google Shape;3780;p176"/>
          <p:cNvCxnSpPr>
            <a:stCxn id="3775" idx="4"/>
            <a:endCxn id="3781" idx="0"/>
          </p:cNvCxnSpPr>
          <p:nvPr/>
        </p:nvCxnSpPr>
        <p:spPr>
          <a:xfrm flipH="1">
            <a:off x="5953040" y="3359176"/>
            <a:ext cx="983700" cy="513000"/>
          </a:xfrm>
          <a:prstGeom prst="straightConnector1">
            <a:avLst/>
          </a:prstGeom>
          <a:noFill/>
          <a:ln w="9525" cap="flat" cmpd="sng">
            <a:solidFill>
              <a:schemeClr val="dk2"/>
            </a:solidFill>
            <a:prstDash val="solid"/>
            <a:round/>
            <a:headEnd type="none" w="med" len="med"/>
            <a:tailEnd type="none" w="med" len="med"/>
          </a:ln>
        </p:spPr>
      </p:cxnSp>
      <p:cxnSp>
        <p:nvCxnSpPr>
          <p:cNvPr id="3782" name="Google Shape;3782;p176"/>
          <p:cNvCxnSpPr>
            <a:stCxn id="3775" idx="4"/>
            <a:endCxn id="3783" idx="0"/>
          </p:cNvCxnSpPr>
          <p:nvPr/>
        </p:nvCxnSpPr>
        <p:spPr>
          <a:xfrm>
            <a:off x="6936841" y="3359176"/>
            <a:ext cx="880800" cy="513000"/>
          </a:xfrm>
          <a:prstGeom prst="straightConnector1">
            <a:avLst/>
          </a:prstGeom>
          <a:noFill/>
          <a:ln w="9525" cap="flat" cmpd="sng">
            <a:solidFill>
              <a:schemeClr val="dk2"/>
            </a:solidFill>
            <a:prstDash val="solid"/>
            <a:round/>
            <a:headEnd type="none" w="med" len="med"/>
            <a:tailEnd type="none" w="med" len="med"/>
          </a:ln>
        </p:spPr>
      </p:cxnSp>
      <p:sp>
        <p:nvSpPr>
          <p:cNvPr id="3784" name="Google Shape;3784;p176"/>
          <p:cNvSpPr/>
          <p:nvPr/>
        </p:nvSpPr>
        <p:spPr>
          <a:xfrm>
            <a:off x="601875" y="4792199"/>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785" name="Google Shape;3785;p176"/>
          <p:cNvSpPr/>
          <p:nvPr/>
        </p:nvSpPr>
        <p:spPr>
          <a:xfrm>
            <a:off x="1649703" y="4792199"/>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786" name="Google Shape;3786;p176"/>
          <p:cNvSpPr/>
          <p:nvPr/>
        </p:nvSpPr>
        <p:spPr>
          <a:xfrm>
            <a:off x="2697530" y="4792199"/>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787" name="Google Shape;3787;p176"/>
          <p:cNvSpPr/>
          <p:nvPr/>
        </p:nvSpPr>
        <p:spPr>
          <a:xfrm>
            <a:off x="3745358" y="4792199"/>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788" name="Google Shape;3788;p176"/>
          <p:cNvSpPr/>
          <p:nvPr/>
        </p:nvSpPr>
        <p:spPr>
          <a:xfrm>
            <a:off x="5097986" y="4792199"/>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789" name="Google Shape;3789;p176"/>
          <p:cNvSpPr/>
          <p:nvPr/>
        </p:nvSpPr>
        <p:spPr>
          <a:xfrm>
            <a:off x="6145813" y="4792199"/>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790" name="Google Shape;3790;p176"/>
          <p:cNvSpPr/>
          <p:nvPr/>
        </p:nvSpPr>
        <p:spPr>
          <a:xfrm>
            <a:off x="7193641" y="4792199"/>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791" name="Google Shape;3791;p176"/>
          <p:cNvSpPr/>
          <p:nvPr/>
        </p:nvSpPr>
        <p:spPr>
          <a:xfrm>
            <a:off x="8241469" y="4792199"/>
            <a:ext cx="361200" cy="3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cxnSp>
        <p:nvCxnSpPr>
          <p:cNvPr id="3792" name="Google Shape;3792;p176"/>
          <p:cNvCxnSpPr>
            <a:stCxn id="3777" idx="3"/>
            <a:endCxn id="3784" idx="0"/>
          </p:cNvCxnSpPr>
          <p:nvPr/>
        </p:nvCxnSpPr>
        <p:spPr>
          <a:xfrm flipH="1">
            <a:off x="782337" y="4258276"/>
            <a:ext cx="679500" cy="534000"/>
          </a:xfrm>
          <a:prstGeom prst="straightConnector1">
            <a:avLst/>
          </a:prstGeom>
          <a:noFill/>
          <a:ln w="9525" cap="flat" cmpd="sng">
            <a:solidFill>
              <a:schemeClr val="dk2"/>
            </a:solidFill>
            <a:prstDash val="solid"/>
            <a:round/>
            <a:headEnd type="none" w="med" len="med"/>
            <a:tailEnd type="none" w="med" len="med"/>
          </a:ln>
        </p:spPr>
      </p:cxnSp>
      <p:cxnSp>
        <p:nvCxnSpPr>
          <p:cNvPr id="3793" name="Google Shape;3793;p176"/>
          <p:cNvCxnSpPr>
            <a:stCxn id="3777" idx="3"/>
            <a:endCxn id="3785" idx="0"/>
          </p:cNvCxnSpPr>
          <p:nvPr/>
        </p:nvCxnSpPr>
        <p:spPr>
          <a:xfrm>
            <a:off x="1461837" y="4258276"/>
            <a:ext cx="368400" cy="534000"/>
          </a:xfrm>
          <a:prstGeom prst="straightConnector1">
            <a:avLst/>
          </a:prstGeom>
          <a:noFill/>
          <a:ln w="9525" cap="flat" cmpd="sng">
            <a:solidFill>
              <a:schemeClr val="dk2"/>
            </a:solidFill>
            <a:prstDash val="solid"/>
            <a:round/>
            <a:headEnd type="none" w="med" len="med"/>
            <a:tailEnd type="none" w="med" len="med"/>
          </a:ln>
        </p:spPr>
      </p:cxnSp>
      <p:cxnSp>
        <p:nvCxnSpPr>
          <p:cNvPr id="3794" name="Google Shape;3794;p176"/>
          <p:cNvCxnSpPr>
            <a:stCxn id="3779" idx="3"/>
            <a:endCxn id="3786" idx="0"/>
          </p:cNvCxnSpPr>
          <p:nvPr/>
        </p:nvCxnSpPr>
        <p:spPr>
          <a:xfrm flipH="1">
            <a:off x="2878239" y="4258276"/>
            <a:ext cx="448200" cy="534000"/>
          </a:xfrm>
          <a:prstGeom prst="straightConnector1">
            <a:avLst/>
          </a:prstGeom>
          <a:noFill/>
          <a:ln w="9525" cap="flat" cmpd="sng">
            <a:solidFill>
              <a:schemeClr val="dk2"/>
            </a:solidFill>
            <a:prstDash val="solid"/>
            <a:round/>
            <a:headEnd type="none" w="med" len="med"/>
            <a:tailEnd type="none" w="med" len="med"/>
          </a:ln>
        </p:spPr>
      </p:cxnSp>
      <p:cxnSp>
        <p:nvCxnSpPr>
          <p:cNvPr id="3795" name="Google Shape;3795;p176"/>
          <p:cNvCxnSpPr>
            <a:stCxn id="3779" idx="3"/>
            <a:endCxn id="3787" idx="0"/>
          </p:cNvCxnSpPr>
          <p:nvPr/>
        </p:nvCxnSpPr>
        <p:spPr>
          <a:xfrm>
            <a:off x="3326439" y="4258276"/>
            <a:ext cx="599400" cy="534000"/>
          </a:xfrm>
          <a:prstGeom prst="straightConnector1">
            <a:avLst/>
          </a:prstGeom>
          <a:noFill/>
          <a:ln w="9525" cap="flat" cmpd="sng">
            <a:solidFill>
              <a:schemeClr val="dk2"/>
            </a:solidFill>
            <a:prstDash val="solid"/>
            <a:round/>
            <a:headEnd type="none" w="med" len="med"/>
            <a:tailEnd type="none" w="med" len="med"/>
          </a:ln>
        </p:spPr>
      </p:cxnSp>
      <p:cxnSp>
        <p:nvCxnSpPr>
          <p:cNvPr id="3796" name="Google Shape;3796;p176"/>
          <p:cNvCxnSpPr>
            <a:stCxn id="3781" idx="3"/>
            <a:endCxn id="3788" idx="0"/>
          </p:cNvCxnSpPr>
          <p:nvPr/>
        </p:nvCxnSpPr>
        <p:spPr>
          <a:xfrm flipH="1">
            <a:off x="5278640" y="4258276"/>
            <a:ext cx="674400" cy="534000"/>
          </a:xfrm>
          <a:prstGeom prst="straightConnector1">
            <a:avLst/>
          </a:prstGeom>
          <a:noFill/>
          <a:ln w="9525" cap="flat" cmpd="sng">
            <a:solidFill>
              <a:schemeClr val="dk2"/>
            </a:solidFill>
            <a:prstDash val="solid"/>
            <a:round/>
            <a:headEnd type="none" w="med" len="med"/>
            <a:tailEnd type="none" w="med" len="med"/>
          </a:ln>
        </p:spPr>
      </p:cxnSp>
      <p:cxnSp>
        <p:nvCxnSpPr>
          <p:cNvPr id="3797" name="Google Shape;3797;p176"/>
          <p:cNvCxnSpPr>
            <a:stCxn id="3781" idx="3"/>
            <a:endCxn id="3789" idx="0"/>
          </p:cNvCxnSpPr>
          <p:nvPr/>
        </p:nvCxnSpPr>
        <p:spPr>
          <a:xfrm>
            <a:off x="5953040" y="4258276"/>
            <a:ext cx="373500" cy="534000"/>
          </a:xfrm>
          <a:prstGeom prst="straightConnector1">
            <a:avLst/>
          </a:prstGeom>
          <a:noFill/>
          <a:ln w="9525" cap="flat" cmpd="sng">
            <a:solidFill>
              <a:schemeClr val="dk2"/>
            </a:solidFill>
            <a:prstDash val="solid"/>
            <a:round/>
            <a:headEnd type="none" w="med" len="med"/>
            <a:tailEnd type="none" w="med" len="med"/>
          </a:ln>
        </p:spPr>
      </p:cxnSp>
      <p:cxnSp>
        <p:nvCxnSpPr>
          <p:cNvPr id="3798" name="Google Shape;3798;p176"/>
          <p:cNvCxnSpPr>
            <a:stCxn id="3783" idx="3"/>
            <a:endCxn id="3790" idx="0"/>
          </p:cNvCxnSpPr>
          <p:nvPr/>
        </p:nvCxnSpPr>
        <p:spPr>
          <a:xfrm flipH="1">
            <a:off x="7374241" y="4258276"/>
            <a:ext cx="443400" cy="534000"/>
          </a:xfrm>
          <a:prstGeom prst="straightConnector1">
            <a:avLst/>
          </a:prstGeom>
          <a:noFill/>
          <a:ln w="9525" cap="flat" cmpd="sng">
            <a:solidFill>
              <a:schemeClr val="dk2"/>
            </a:solidFill>
            <a:prstDash val="solid"/>
            <a:round/>
            <a:headEnd type="none" w="med" len="med"/>
            <a:tailEnd type="none" w="med" len="med"/>
          </a:ln>
        </p:spPr>
      </p:cxnSp>
      <p:cxnSp>
        <p:nvCxnSpPr>
          <p:cNvPr id="3799" name="Google Shape;3799;p176"/>
          <p:cNvCxnSpPr>
            <a:stCxn id="3783" idx="3"/>
            <a:endCxn id="3791" idx="0"/>
          </p:cNvCxnSpPr>
          <p:nvPr/>
        </p:nvCxnSpPr>
        <p:spPr>
          <a:xfrm>
            <a:off x="7817641" y="4258276"/>
            <a:ext cx="604500" cy="534000"/>
          </a:xfrm>
          <a:prstGeom prst="straightConnector1">
            <a:avLst/>
          </a:prstGeom>
          <a:noFill/>
          <a:ln w="9525" cap="flat" cmpd="sng">
            <a:solidFill>
              <a:schemeClr val="dk2"/>
            </a:solidFill>
            <a:prstDash val="solid"/>
            <a:round/>
            <a:headEnd type="none" w="med" len="med"/>
            <a:tailEnd type="none" w="med" len="med"/>
          </a:ln>
        </p:spPr>
      </p:cxnSp>
      <p:sp>
        <p:nvSpPr>
          <p:cNvPr id="3773" name="Google Shape;3773;p176"/>
          <p:cNvSpPr/>
          <p:nvPr/>
        </p:nvSpPr>
        <p:spPr>
          <a:xfrm>
            <a:off x="4449289" y="2095675"/>
            <a:ext cx="459300" cy="3861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76"/>
          <p:cNvSpPr/>
          <p:nvPr/>
        </p:nvSpPr>
        <p:spPr>
          <a:xfrm>
            <a:off x="1232187" y="3872176"/>
            <a:ext cx="459300" cy="3861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76"/>
          <p:cNvSpPr/>
          <p:nvPr/>
        </p:nvSpPr>
        <p:spPr>
          <a:xfrm>
            <a:off x="3096789" y="3872176"/>
            <a:ext cx="459300" cy="3861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76"/>
          <p:cNvSpPr/>
          <p:nvPr/>
        </p:nvSpPr>
        <p:spPr>
          <a:xfrm>
            <a:off x="5723390" y="3872176"/>
            <a:ext cx="459300" cy="3861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76"/>
          <p:cNvSpPr/>
          <p:nvPr/>
        </p:nvSpPr>
        <p:spPr>
          <a:xfrm>
            <a:off x="7587991" y="3872176"/>
            <a:ext cx="459300" cy="3861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76"/>
          <p:cNvSpPr/>
          <p:nvPr/>
        </p:nvSpPr>
        <p:spPr>
          <a:xfrm>
            <a:off x="2180164" y="2972951"/>
            <a:ext cx="459300" cy="3861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76"/>
          <p:cNvSpPr/>
          <p:nvPr/>
        </p:nvSpPr>
        <p:spPr>
          <a:xfrm>
            <a:off x="6704164" y="2972951"/>
            <a:ext cx="459300" cy="3861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76"/>
          <p:cNvSpPr txBox="1"/>
          <p:nvPr/>
        </p:nvSpPr>
        <p:spPr>
          <a:xfrm>
            <a:off x="24278" y="477588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1</a:t>
            </a:r>
            <a:r>
              <a:rPr lang="en"/>
              <a:t>;</a:t>
            </a:r>
            <a:r>
              <a:rPr lang="en">
                <a:solidFill>
                  <a:srgbClr val="00FF00"/>
                </a:solidFill>
              </a:rPr>
              <a:t>6</a:t>
            </a:r>
            <a:r>
              <a:rPr lang="en"/>
              <a:t>;</a:t>
            </a:r>
            <a:r>
              <a:rPr lang="en">
                <a:solidFill>
                  <a:srgbClr val="0000FF"/>
                </a:solidFill>
              </a:rPr>
              <a:t>6</a:t>
            </a:r>
            <a:endParaRPr>
              <a:solidFill>
                <a:srgbClr val="0000FF"/>
              </a:solidFill>
            </a:endParaRPr>
          </a:p>
        </p:txBody>
      </p:sp>
      <p:sp>
        <p:nvSpPr>
          <p:cNvPr id="3803" name="Google Shape;3803;p176"/>
          <p:cNvSpPr txBox="1"/>
          <p:nvPr/>
        </p:nvSpPr>
        <p:spPr>
          <a:xfrm>
            <a:off x="1064978" y="477588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7</a:t>
            </a:r>
            <a:r>
              <a:rPr lang="en"/>
              <a:t>;</a:t>
            </a:r>
            <a:r>
              <a:rPr lang="en">
                <a:solidFill>
                  <a:srgbClr val="00FF00"/>
                </a:solidFill>
              </a:rPr>
              <a:t>1</a:t>
            </a:r>
            <a:r>
              <a:rPr lang="en"/>
              <a:t>;</a:t>
            </a:r>
            <a:r>
              <a:rPr lang="en">
                <a:solidFill>
                  <a:srgbClr val="0000FF"/>
                </a:solidFill>
              </a:rPr>
              <a:t>2</a:t>
            </a:r>
            <a:endParaRPr>
              <a:solidFill>
                <a:srgbClr val="0000FF"/>
              </a:solidFill>
            </a:endParaRPr>
          </a:p>
        </p:txBody>
      </p:sp>
      <p:sp>
        <p:nvSpPr>
          <p:cNvPr id="3804" name="Google Shape;3804;p176"/>
          <p:cNvSpPr txBox="1"/>
          <p:nvPr/>
        </p:nvSpPr>
        <p:spPr>
          <a:xfrm>
            <a:off x="2116390" y="477588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6</a:t>
            </a:r>
            <a:r>
              <a:rPr lang="en"/>
              <a:t>;</a:t>
            </a:r>
            <a:r>
              <a:rPr lang="en">
                <a:solidFill>
                  <a:srgbClr val="00FF00"/>
                </a:solidFill>
              </a:rPr>
              <a:t>1</a:t>
            </a:r>
            <a:r>
              <a:rPr lang="en"/>
              <a:t>;</a:t>
            </a:r>
            <a:r>
              <a:rPr lang="en">
                <a:solidFill>
                  <a:srgbClr val="0000FF"/>
                </a:solidFill>
              </a:rPr>
              <a:t>2</a:t>
            </a:r>
            <a:endParaRPr>
              <a:solidFill>
                <a:srgbClr val="0000FF"/>
              </a:solidFill>
            </a:endParaRPr>
          </a:p>
        </p:txBody>
      </p:sp>
      <p:sp>
        <p:nvSpPr>
          <p:cNvPr id="3805" name="Google Shape;3805;p176"/>
          <p:cNvSpPr txBox="1"/>
          <p:nvPr/>
        </p:nvSpPr>
        <p:spPr>
          <a:xfrm>
            <a:off x="3164153" y="477588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7</a:t>
            </a:r>
            <a:r>
              <a:rPr lang="en"/>
              <a:t>;</a:t>
            </a:r>
            <a:r>
              <a:rPr lang="en">
                <a:solidFill>
                  <a:srgbClr val="00FF00"/>
                </a:solidFill>
              </a:rPr>
              <a:t>2</a:t>
            </a:r>
            <a:r>
              <a:rPr lang="en"/>
              <a:t>;</a:t>
            </a:r>
            <a:r>
              <a:rPr lang="en">
                <a:solidFill>
                  <a:srgbClr val="0000FF"/>
                </a:solidFill>
              </a:rPr>
              <a:t>1</a:t>
            </a:r>
            <a:endParaRPr>
              <a:solidFill>
                <a:srgbClr val="0000FF"/>
              </a:solidFill>
            </a:endParaRPr>
          </a:p>
        </p:txBody>
      </p:sp>
      <p:sp>
        <p:nvSpPr>
          <p:cNvPr id="3806" name="Google Shape;3806;p176"/>
          <p:cNvSpPr txBox="1"/>
          <p:nvPr/>
        </p:nvSpPr>
        <p:spPr>
          <a:xfrm>
            <a:off x="4498290" y="477588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5</a:t>
            </a:r>
            <a:r>
              <a:rPr lang="en"/>
              <a:t>;</a:t>
            </a:r>
            <a:r>
              <a:rPr lang="en">
                <a:solidFill>
                  <a:srgbClr val="00FF00"/>
                </a:solidFill>
              </a:rPr>
              <a:t>1</a:t>
            </a:r>
            <a:r>
              <a:rPr lang="en"/>
              <a:t>;</a:t>
            </a:r>
            <a:r>
              <a:rPr lang="en">
                <a:solidFill>
                  <a:srgbClr val="0000FF"/>
                </a:solidFill>
              </a:rPr>
              <a:t>7</a:t>
            </a:r>
            <a:endParaRPr>
              <a:solidFill>
                <a:srgbClr val="0000FF"/>
              </a:solidFill>
            </a:endParaRPr>
          </a:p>
        </p:txBody>
      </p:sp>
      <p:sp>
        <p:nvSpPr>
          <p:cNvPr id="3807" name="Google Shape;3807;p176"/>
          <p:cNvSpPr txBox="1"/>
          <p:nvPr/>
        </p:nvSpPr>
        <p:spPr>
          <a:xfrm>
            <a:off x="5583153" y="477588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1</a:t>
            </a:r>
            <a:r>
              <a:rPr lang="en"/>
              <a:t>;</a:t>
            </a:r>
            <a:r>
              <a:rPr lang="en">
                <a:solidFill>
                  <a:srgbClr val="00FF00"/>
                </a:solidFill>
              </a:rPr>
              <a:t>5</a:t>
            </a:r>
            <a:r>
              <a:rPr lang="en"/>
              <a:t>;</a:t>
            </a:r>
            <a:r>
              <a:rPr lang="en">
                <a:solidFill>
                  <a:srgbClr val="0000FF"/>
                </a:solidFill>
              </a:rPr>
              <a:t>2</a:t>
            </a:r>
            <a:endParaRPr>
              <a:solidFill>
                <a:srgbClr val="0000FF"/>
              </a:solidFill>
            </a:endParaRPr>
          </a:p>
        </p:txBody>
      </p:sp>
      <p:sp>
        <p:nvSpPr>
          <p:cNvPr id="3808" name="Google Shape;3808;p176"/>
          <p:cNvSpPr txBox="1"/>
          <p:nvPr/>
        </p:nvSpPr>
        <p:spPr>
          <a:xfrm>
            <a:off x="6612478" y="477588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7</a:t>
            </a:r>
            <a:r>
              <a:rPr lang="en"/>
              <a:t>;</a:t>
            </a:r>
            <a:r>
              <a:rPr lang="en">
                <a:solidFill>
                  <a:srgbClr val="00FF00"/>
                </a:solidFill>
              </a:rPr>
              <a:t>7</a:t>
            </a:r>
            <a:r>
              <a:rPr lang="en"/>
              <a:t>;</a:t>
            </a:r>
            <a:r>
              <a:rPr lang="en">
                <a:solidFill>
                  <a:srgbClr val="0000FF"/>
                </a:solidFill>
              </a:rPr>
              <a:t>1</a:t>
            </a:r>
            <a:endParaRPr>
              <a:solidFill>
                <a:srgbClr val="0000FF"/>
              </a:solidFill>
            </a:endParaRPr>
          </a:p>
        </p:txBody>
      </p:sp>
      <p:sp>
        <p:nvSpPr>
          <p:cNvPr id="3809" name="Google Shape;3809;p176"/>
          <p:cNvSpPr txBox="1"/>
          <p:nvPr/>
        </p:nvSpPr>
        <p:spPr>
          <a:xfrm>
            <a:off x="7660315" y="477588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5</a:t>
            </a:r>
            <a:r>
              <a:rPr lang="en"/>
              <a:t>;</a:t>
            </a:r>
            <a:r>
              <a:rPr lang="en">
                <a:solidFill>
                  <a:srgbClr val="00FF00"/>
                </a:solidFill>
              </a:rPr>
              <a:t>2</a:t>
            </a:r>
            <a:r>
              <a:rPr lang="en"/>
              <a:t>;</a:t>
            </a:r>
            <a:r>
              <a:rPr lang="en">
                <a:solidFill>
                  <a:srgbClr val="0000FF"/>
                </a:solidFill>
              </a:rPr>
              <a:t>5</a:t>
            </a:r>
            <a:endParaRPr>
              <a:solidFill>
                <a:srgbClr val="0000FF"/>
              </a:solidFill>
            </a:endParaRPr>
          </a:p>
        </p:txBody>
      </p:sp>
      <p:sp>
        <p:nvSpPr>
          <p:cNvPr id="3810" name="Google Shape;3810;p176"/>
          <p:cNvSpPr txBox="1"/>
          <p:nvPr/>
        </p:nvSpPr>
        <p:spPr>
          <a:xfrm>
            <a:off x="705078" y="3872164"/>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1</a:t>
            </a:r>
            <a:r>
              <a:rPr lang="en"/>
              <a:t>;</a:t>
            </a:r>
            <a:r>
              <a:rPr lang="en">
                <a:solidFill>
                  <a:srgbClr val="00FF00"/>
                </a:solidFill>
              </a:rPr>
              <a:t>6</a:t>
            </a:r>
            <a:r>
              <a:rPr lang="en"/>
              <a:t>;</a:t>
            </a:r>
            <a:r>
              <a:rPr lang="en">
                <a:solidFill>
                  <a:srgbClr val="0000FF"/>
                </a:solidFill>
              </a:rPr>
              <a:t>6</a:t>
            </a:r>
            <a:endParaRPr>
              <a:solidFill>
                <a:srgbClr val="0000FF"/>
              </a:solidFill>
            </a:endParaRPr>
          </a:p>
        </p:txBody>
      </p:sp>
      <p:sp>
        <p:nvSpPr>
          <p:cNvPr id="3811" name="Google Shape;3811;p176"/>
          <p:cNvSpPr txBox="1"/>
          <p:nvPr/>
        </p:nvSpPr>
        <p:spPr>
          <a:xfrm>
            <a:off x="2599518" y="3874414"/>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6</a:t>
            </a:r>
            <a:r>
              <a:rPr lang="en"/>
              <a:t>;</a:t>
            </a:r>
            <a:r>
              <a:rPr lang="en">
                <a:solidFill>
                  <a:srgbClr val="00FF00"/>
                </a:solidFill>
              </a:rPr>
              <a:t>1</a:t>
            </a:r>
            <a:r>
              <a:rPr lang="en"/>
              <a:t>;</a:t>
            </a:r>
            <a:r>
              <a:rPr lang="en">
                <a:solidFill>
                  <a:srgbClr val="0000FF"/>
                </a:solidFill>
              </a:rPr>
              <a:t>2</a:t>
            </a:r>
            <a:endParaRPr>
              <a:solidFill>
                <a:srgbClr val="0000FF"/>
              </a:solidFill>
            </a:endParaRPr>
          </a:p>
        </p:txBody>
      </p:sp>
      <p:sp>
        <p:nvSpPr>
          <p:cNvPr id="3812" name="Google Shape;3812;p176"/>
          <p:cNvSpPr txBox="1"/>
          <p:nvPr/>
        </p:nvSpPr>
        <p:spPr>
          <a:xfrm>
            <a:off x="1669728" y="296843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1</a:t>
            </a:r>
            <a:r>
              <a:rPr lang="en"/>
              <a:t>;</a:t>
            </a:r>
            <a:r>
              <a:rPr lang="en">
                <a:solidFill>
                  <a:srgbClr val="00FF00"/>
                </a:solidFill>
              </a:rPr>
              <a:t>6</a:t>
            </a:r>
            <a:r>
              <a:rPr lang="en"/>
              <a:t>;</a:t>
            </a:r>
            <a:r>
              <a:rPr lang="en">
                <a:solidFill>
                  <a:srgbClr val="0000FF"/>
                </a:solidFill>
              </a:rPr>
              <a:t>6</a:t>
            </a:r>
            <a:endParaRPr>
              <a:solidFill>
                <a:srgbClr val="0000FF"/>
              </a:solidFill>
            </a:endParaRPr>
          </a:p>
        </p:txBody>
      </p:sp>
      <p:sp>
        <p:nvSpPr>
          <p:cNvPr id="3813" name="Google Shape;3813;p176"/>
          <p:cNvSpPr txBox="1"/>
          <p:nvPr/>
        </p:nvSpPr>
        <p:spPr>
          <a:xfrm>
            <a:off x="5177790" y="3872164"/>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5</a:t>
            </a:r>
            <a:r>
              <a:rPr lang="en"/>
              <a:t>;</a:t>
            </a:r>
            <a:r>
              <a:rPr lang="en">
                <a:solidFill>
                  <a:srgbClr val="00FF00"/>
                </a:solidFill>
              </a:rPr>
              <a:t>1</a:t>
            </a:r>
            <a:r>
              <a:rPr lang="en"/>
              <a:t>;</a:t>
            </a:r>
            <a:r>
              <a:rPr lang="en">
                <a:solidFill>
                  <a:srgbClr val="0000FF"/>
                </a:solidFill>
              </a:rPr>
              <a:t>7</a:t>
            </a:r>
            <a:endParaRPr>
              <a:solidFill>
                <a:srgbClr val="0000FF"/>
              </a:solidFill>
            </a:endParaRPr>
          </a:p>
        </p:txBody>
      </p:sp>
      <p:sp>
        <p:nvSpPr>
          <p:cNvPr id="3814" name="Google Shape;3814;p176"/>
          <p:cNvSpPr txBox="1"/>
          <p:nvPr/>
        </p:nvSpPr>
        <p:spPr>
          <a:xfrm>
            <a:off x="7094840" y="3874414"/>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5</a:t>
            </a:r>
            <a:r>
              <a:rPr lang="en"/>
              <a:t>;</a:t>
            </a:r>
            <a:r>
              <a:rPr lang="en">
                <a:solidFill>
                  <a:srgbClr val="00FF00"/>
                </a:solidFill>
              </a:rPr>
              <a:t>2</a:t>
            </a:r>
            <a:r>
              <a:rPr lang="en"/>
              <a:t>;</a:t>
            </a:r>
            <a:r>
              <a:rPr lang="en">
                <a:solidFill>
                  <a:srgbClr val="0000FF"/>
                </a:solidFill>
              </a:rPr>
              <a:t>5</a:t>
            </a:r>
            <a:endParaRPr>
              <a:solidFill>
                <a:srgbClr val="0000FF"/>
              </a:solidFill>
            </a:endParaRPr>
          </a:p>
        </p:txBody>
      </p:sp>
      <p:sp>
        <p:nvSpPr>
          <p:cNvPr id="3815" name="Google Shape;3815;p176"/>
          <p:cNvSpPr txBox="1"/>
          <p:nvPr/>
        </p:nvSpPr>
        <p:spPr>
          <a:xfrm>
            <a:off x="6988704" y="2956639"/>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5</a:t>
            </a:r>
            <a:r>
              <a:rPr lang="en"/>
              <a:t>;</a:t>
            </a:r>
            <a:r>
              <a:rPr lang="en">
                <a:solidFill>
                  <a:srgbClr val="00FF00"/>
                </a:solidFill>
              </a:rPr>
              <a:t>2</a:t>
            </a:r>
            <a:r>
              <a:rPr lang="en"/>
              <a:t>;</a:t>
            </a:r>
            <a:r>
              <a:rPr lang="en">
                <a:solidFill>
                  <a:srgbClr val="0000FF"/>
                </a:solidFill>
              </a:rPr>
              <a:t>5</a:t>
            </a:r>
            <a:endParaRPr>
              <a:solidFill>
                <a:srgbClr val="0000FF"/>
              </a:solidFill>
            </a:endParaRPr>
          </a:p>
        </p:txBody>
      </p:sp>
      <p:sp>
        <p:nvSpPr>
          <p:cNvPr id="3816" name="Google Shape;3816;p176"/>
          <p:cNvSpPr txBox="1"/>
          <p:nvPr/>
        </p:nvSpPr>
        <p:spPr>
          <a:xfrm>
            <a:off x="4729654" y="2095664"/>
            <a:ext cx="679500" cy="38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5</a:t>
            </a:r>
            <a:r>
              <a:rPr lang="en"/>
              <a:t>;</a:t>
            </a:r>
            <a:r>
              <a:rPr lang="en">
                <a:solidFill>
                  <a:srgbClr val="00FF00"/>
                </a:solidFill>
              </a:rPr>
              <a:t>2</a:t>
            </a:r>
            <a:r>
              <a:rPr lang="en"/>
              <a:t>;</a:t>
            </a:r>
            <a:r>
              <a:rPr lang="en">
                <a:solidFill>
                  <a:srgbClr val="0000FF"/>
                </a:solidFill>
              </a:rPr>
              <a:t>5</a:t>
            </a:r>
            <a:endParaRPr>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126"/>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Tic-Tac-Toe Game Tree</a:t>
            </a:r>
            <a:endParaRPr/>
          </a:p>
        </p:txBody>
      </p:sp>
      <p:sp>
        <p:nvSpPr>
          <p:cNvPr id="2590" name="Google Shape;2590;p126"/>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
        <p:nvSpPr>
          <p:cNvPr id="2591" name="Google Shape;2591;p126"/>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2592" name="Google Shape;2592;p126"/>
          <p:cNvPicPr preferRelativeResize="0"/>
          <p:nvPr/>
        </p:nvPicPr>
        <p:blipFill>
          <a:blip r:embed="rId3">
            <a:alphaModFix/>
          </a:blip>
          <a:stretch>
            <a:fillRect/>
          </a:stretch>
        </p:blipFill>
        <p:spPr>
          <a:xfrm>
            <a:off x="92325" y="808150"/>
            <a:ext cx="6891312" cy="4335351"/>
          </a:xfrm>
          <a:prstGeom prst="rect">
            <a:avLst/>
          </a:prstGeom>
          <a:noFill/>
          <a:ln>
            <a:noFill/>
          </a:ln>
        </p:spPr>
      </p:pic>
      <p:pic>
        <p:nvPicPr>
          <p:cNvPr id="2593" name="Google Shape;2593;p126"/>
          <p:cNvPicPr preferRelativeResize="0"/>
          <p:nvPr/>
        </p:nvPicPr>
        <p:blipFill>
          <a:blip r:embed="rId4">
            <a:alphaModFix/>
          </a:blip>
          <a:stretch>
            <a:fillRect/>
          </a:stretch>
        </p:blipFill>
        <p:spPr>
          <a:xfrm>
            <a:off x="6154300" y="3605817"/>
            <a:ext cx="2897524" cy="1419725"/>
          </a:xfrm>
          <a:prstGeom prst="rect">
            <a:avLst/>
          </a:prstGeom>
          <a:noFill/>
          <a:ln>
            <a:noFill/>
          </a:ln>
        </p:spPr>
      </p:pic>
      <p:sp>
        <p:nvSpPr>
          <p:cNvPr id="2594" name="Google Shape;2594;p126"/>
          <p:cNvSpPr txBox="1"/>
          <p:nvPr/>
        </p:nvSpPr>
        <p:spPr>
          <a:xfrm>
            <a:off x="7018975" y="4833000"/>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0FE2046B-A2D3-4EE5-9023-DDED018C0B3E}"/>
              </a:ext>
            </a:extLst>
          </p:cNvPr>
          <p:cNvSpPr txBox="1"/>
          <p:nvPr/>
        </p:nvSpPr>
        <p:spPr>
          <a:xfrm>
            <a:off x="6808763" y="808150"/>
            <a:ext cx="2138289" cy="307777"/>
          </a:xfrm>
          <a:prstGeom prst="rect">
            <a:avLst/>
          </a:prstGeom>
          <a:noFill/>
        </p:spPr>
        <p:txBody>
          <a:bodyPr wrap="square" rtlCol="0">
            <a:spAutoFit/>
          </a:bodyPr>
          <a:lstStyle/>
          <a:p>
            <a:r>
              <a:rPr lang="en-HK" dirty="0"/>
              <a:t>I maximize my return</a:t>
            </a:r>
          </a:p>
        </p:txBody>
      </p:sp>
      <p:sp>
        <p:nvSpPr>
          <p:cNvPr id="9" name="TextBox 8">
            <a:extLst>
              <a:ext uri="{FF2B5EF4-FFF2-40B4-BE49-F238E27FC236}">
                <a16:creationId xmlns:a16="http://schemas.microsoft.com/office/drawing/2014/main" id="{3DB47659-FA2E-46F7-B02C-80419F6B1C59}"/>
              </a:ext>
            </a:extLst>
          </p:cNvPr>
          <p:cNvSpPr txBox="1"/>
          <p:nvPr/>
        </p:nvSpPr>
        <p:spPr>
          <a:xfrm>
            <a:off x="7003486" y="1727750"/>
            <a:ext cx="2138289" cy="307777"/>
          </a:xfrm>
          <a:prstGeom prst="rect">
            <a:avLst/>
          </a:prstGeom>
          <a:noFill/>
        </p:spPr>
        <p:txBody>
          <a:bodyPr wrap="square" rtlCol="0">
            <a:spAutoFit/>
          </a:bodyPr>
          <a:lstStyle/>
          <a:p>
            <a:r>
              <a:rPr lang="en-HK" dirty="0"/>
              <a:t>You minimize my return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pic>
        <p:nvPicPr>
          <p:cNvPr id="2599" name="Google Shape;2599;p127"/>
          <p:cNvPicPr preferRelativeResize="0"/>
          <p:nvPr/>
        </p:nvPicPr>
        <p:blipFill>
          <a:blip r:embed="rId3">
            <a:alphaModFix/>
          </a:blip>
          <a:stretch>
            <a:fillRect/>
          </a:stretch>
        </p:blipFill>
        <p:spPr>
          <a:xfrm>
            <a:off x="1956078" y="152400"/>
            <a:ext cx="5231844" cy="4838700"/>
          </a:xfrm>
          <a:prstGeom prst="rect">
            <a:avLst/>
          </a:prstGeom>
          <a:noFill/>
          <a:ln>
            <a:noFill/>
          </a:ln>
        </p:spPr>
      </p:pic>
      <p:sp>
        <p:nvSpPr>
          <p:cNvPr id="2600" name="Google Shape;2600;p127"/>
          <p:cNvSpPr txBox="1"/>
          <p:nvPr/>
        </p:nvSpPr>
        <p:spPr>
          <a:xfrm>
            <a:off x="3640975" y="4911375"/>
            <a:ext cx="2122800" cy="31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Times New Roman"/>
                <a:ea typeface="Times New Roman"/>
                <a:cs typeface="Times New Roman"/>
                <a:sym typeface="Times New Roman"/>
              </a:rPr>
              <a:t>http://ai.berkeley.edu</a:t>
            </a:r>
            <a:endParaRPr sz="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128"/>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Minimax Search</a:t>
            </a:r>
            <a:endParaRPr/>
          </a:p>
        </p:txBody>
      </p:sp>
      <p:sp>
        <p:nvSpPr>
          <p:cNvPr id="2606" name="Google Shape;2606;p128"/>
          <p:cNvSpPr txBox="1">
            <a:spLocks noGrp="1"/>
          </p:cNvSpPr>
          <p:nvPr>
            <p:ph type="body" idx="1"/>
          </p:nvPr>
        </p:nvSpPr>
        <p:spPr>
          <a:xfrm>
            <a:off x="92188" y="808150"/>
            <a:ext cx="8959500" cy="421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 state-space search tree</a:t>
            </a:r>
            <a:endParaRPr/>
          </a:p>
          <a:p>
            <a:pPr marL="457200" lvl="0" indent="-381000" algn="l" rtl="0">
              <a:spcBef>
                <a:spcPts val="0"/>
              </a:spcBef>
              <a:spcAft>
                <a:spcPts val="0"/>
              </a:spcAft>
              <a:buSzPts val="2400"/>
              <a:buChar char="●"/>
            </a:pPr>
            <a:r>
              <a:rPr lang="en"/>
              <a:t>Players alternate turns</a:t>
            </a:r>
            <a:endParaRPr/>
          </a:p>
          <a:p>
            <a:pPr marL="457200" lvl="0" indent="-381000" algn="l" rtl="0">
              <a:spcBef>
                <a:spcPts val="0"/>
              </a:spcBef>
              <a:spcAft>
                <a:spcPts val="0"/>
              </a:spcAft>
              <a:buSzPts val="2400"/>
              <a:buChar char="●"/>
            </a:pPr>
            <a:r>
              <a:rPr lang="en"/>
              <a:t>Compute each node’s minimax value</a:t>
            </a:r>
            <a:endParaRPr/>
          </a:p>
          <a:p>
            <a:pPr marL="914400" lvl="1" indent="-381000" algn="l" rtl="0">
              <a:spcBef>
                <a:spcPts val="0"/>
              </a:spcBef>
              <a:spcAft>
                <a:spcPts val="0"/>
              </a:spcAft>
              <a:buSzPts val="2400"/>
              <a:buChar char="○"/>
            </a:pPr>
            <a:r>
              <a:rPr lang="en"/>
              <a:t>the best achievable utility against a rational (optimal) adversary</a:t>
            </a:r>
            <a:endParaRPr/>
          </a:p>
          <a:p>
            <a:pPr marL="914400" lvl="0" indent="0" algn="l" rtl="0">
              <a:spcBef>
                <a:spcPts val="0"/>
              </a:spcBef>
              <a:spcAft>
                <a:spcPts val="0"/>
              </a:spcAft>
              <a:buNone/>
            </a:pPr>
            <a:endParaRPr/>
          </a:p>
          <a:p>
            <a:pPr marL="914400" lvl="0" indent="0" algn="l" rtl="0">
              <a:spcBef>
                <a:spcPts val="0"/>
              </a:spcBef>
              <a:spcAft>
                <a:spcPts val="0"/>
              </a:spcAft>
              <a:buNone/>
            </a:pPr>
            <a:endParaRPr/>
          </a:p>
          <a:p>
            <a:pPr marL="914400" lvl="0" indent="0" algn="l" rtl="0">
              <a:spcBef>
                <a:spcPts val="0"/>
              </a:spcBef>
              <a:spcAft>
                <a:spcPts val="0"/>
              </a:spcAft>
              <a:buNone/>
            </a:pPr>
            <a:endParaRPr/>
          </a:p>
          <a:p>
            <a:pPr marL="914400" lvl="0" indent="0" algn="l" rtl="0">
              <a:spcBef>
                <a:spcPts val="0"/>
              </a:spcBef>
              <a:spcAft>
                <a:spcPts val="0"/>
              </a:spcAft>
              <a:buNone/>
            </a:pPr>
            <a:endParaRPr/>
          </a:p>
          <a:p>
            <a:pPr marL="457200" lvl="0" indent="-381000" algn="l" rtl="0">
              <a:spcBef>
                <a:spcPts val="0"/>
              </a:spcBef>
              <a:spcAft>
                <a:spcPts val="0"/>
              </a:spcAft>
              <a:buSzPts val="2400"/>
              <a:buChar char="●"/>
            </a:pPr>
            <a:r>
              <a:rPr lang="en"/>
              <a:t>Will lead to optimal strategy</a:t>
            </a:r>
            <a:endParaRPr/>
          </a:p>
          <a:p>
            <a:pPr marL="914400" lvl="1" indent="-381000" algn="l" rtl="0">
              <a:spcBef>
                <a:spcPts val="0"/>
              </a:spcBef>
              <a:spcAft>
                <a:spcPts val="0"/>
              </a:spcAft>
              <a:buSzPts val="2400"/>
              <a:buChar char="○"/>
            </a:pPr>
            <a:r>
              <a:rPr lang="en"/>
              <a:t>Best achievable payoff against best play</a:t>
            </a:r>
            <a:endParaRPr/>
          </a:p>
        </p:txBody>
      </p:sp>
      <p:sp>
        <p:nvSpPr>
          <p:cNvPr id="2607" name="Google Shape;2607;p128"/>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
        <p:nvSpPr>
          <p:cNvPr id="2608" name="Google Shape;2608;p128"/>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pic>
        <p:nvPicPr>
          <p:cNvPr id="2609" name="Google Shape;2609;p128"/>
          <p:cNvPicPr preferRelativeResize="0"/>
          <p:nvPr/>
        </p:nvPicPr>
        <p:blipFill>
          <a:blip r:embed="rId3">
            <a:alphaModFix/>
          </a:blip>
          <a:stretch>
            <a:fillRect/>
          </a:stretch>
        </p:blipFill>
        <p:spPr>
          <a:xfrm>
            <a:off x="1123875" y="2408373"/>
            <a:ext cx="7058250" cy="133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3"/>
        <p:cNvGrpSpPr/>
        <p:nvPr/>
      </p:nvGrpSpPr>
      <p:grpSpPr>
        <a:xfrm>
          <a:off x="0" y="0"/>
          <a:ext cx="0" cy="0"/>
          <a:chOff x="0" y="0"/>
          <a:chExt cx="0" cy="0"/>
        </a:xfrm>
      </p:grpSpPr>
      <p:pic>
        <p:nvPicPr>
          <p:cNvPr id="2614" name="Google Shape;2614;p129"/>
          <p:cNvPicPr preferRelativeResize="0"/>
          <p:nvPr/>
        </p:nvPicPr>
        <p:blipFill>
          <a:blip r:embed="rId3">
            <a:alphaModFix/>
          </a:blip>
          <a:stretch>
            <a:fillRect/>
          </a:stretch>
        </p:blipFill>
        <p:spPr>
          <a:xfrm>
            <a:off x="1279125" y="3537573"/>
            <a:ext cx="7058250" cy="1334875"/>
          </a:xfrm>
          <a:prstGeom prst="rect">
            <a:avLst/>
          </a:prstGeom>
          <a:noFill/>
          <a:ln>
            <a:noFill/>
          </a:ln>
        </p:spPr>
      </p:pic>
      <p:sp>
        <p:nvSpPr>
          <p:cNvPr id="2615" name="Google Shape;2615;p129"/>
          <p:cNvSpPr txBox="1">
            <a:spLocks noGrp="1"/>
          </p:cNvSpPr>
          <p:nvPr>
            <p:ph type="title"/>
          </p:nvPr>
        </p:nvSpPr>
        <p:spPr>
          <a:xfrm>
            <a:off x="92313" y="257550"/>
            <a:ext cx="8959500" cy="5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Minimax Search - Example</a:t>
            </a:r>
            <a:endParaRPr/>
          </a:p>
        </p:txBody>
      </p:sp>
      <p:sp>
        <p:nvSpPr>
          <p:cNvPr id="2616" name="Google Shape;2616;p129"/>
          <p:cNvSpPr txBox="1">
            <a:spLocks noGrp="1"/>
          </p:cNvSpPr>
          <p:nvPr>
            <p:ph type="sldNum" idx="12"/>
          </p:nvPr>
        </p:nvSpPr>
        <p:spPr>
          <a:xfrm>
            <a:off x="8450025" y="38750"/>
            <a:ext cx="601500" cy="18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2617" name="Google Shape;2617;p129"/>
          <p:cNvSpPr txBox="1">
            <a:spLocks noGrp="1"/>
          </p:cNvSpPr>
          <p:nvPr>
            <p:ph type="sldNum" idx="2"/>
          </p:nvPr>
        </p:nvSpPr>
        <p:spPr>
          <a:xfrm>
            <a:off x="92325" y="38750"/>
            <a:ext cx="834300" cy="1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t>COMP 7404</a:t>
            </a:r>
            <a:endParaRPr/>
          </a:p>
        </p:txBody>
      </p:sp>
      <p:sp>
        <p:nvSpPr>
          <p:cNvPr id="2618" name="Google Shape;2618;p129"/>
          <p:cNvSpPr/>
          <p:nvPr/>
        </p:nvSpPr>
        <p:spPr>
          <a:xfrm>
            <a:off x="4640500" y="1162925"/>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29"/>
          <p:cNvSpPr/>
          <p:nvPr/>
        </p:nvSpPr>
        <p:spPr>
          <a:xfrm rot="10800000">
            <a:off x="3113183" y="2173525"/>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20" name="Google Shape;2620;p129"/>
          <p:cNvCxnSpPr>
            <a:stCxn id="2619" idx="3"/>
            <a:endCxn id="2618" idx="3"/>
          </p:cNvCxnSpPr>
          <p:nvPr/>
        </p:nvCxnSpPr>
        <p:spPr>
          <a:xfrm rot="10800000" flipH="1">
            <a:off x="3316133" y="1513825"/>
            <a:ext cx="1527300" cy="659700"/>
          </a:xfrm>
          <a:prstGeom prst="straightConnector1">
            <a:avLst/>
          </a:prstGeom>
          <a:noFill/>
          <a:ln w="9525" cap="flat" cmpd="sng">
            <a:solidFill>
              <a:schemeClr val="dk2"/>
            </a:solidFill>
            <a:prstDash val="solid"/>
            <a:round/>
            <a:headEnd type="none" w="med" len="med"/>
            <a:tailEnd type="none" w="med" len="med"/>
          </a:ln>
        </p:spPr>
      </p:cxnSp>
      <p:sp>
        <p:nvSpPr>
          <p:cNvPr id="2621" name="Google Shape;2621;p129"/>
          <p:cNvSpPr/>
          <p:nvPr/>
        </p:nvSpPr>
        <p:spPr>
          <a:xfrm rot="10800000">
            <a:off x="4643433" y="2173525"/>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29"/>
          <p:cNvSpPr/>
          <p:nvPr/>
        </p:nvSpPr>
        <p:spPr>
          <a:xfrm rot="10800000">
            <a:off x="6173683" y="2173525"/>
            <a:ext cx="405900" cy="3510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23" name="Google Shape;2623;p129"/>
          <p:cNvCxnSpPr>
            <a:stCxn id="2621" idx="3"/>
            <a:endCxn id="2618" idx="3"/>
          </p:cNvCxnSpPr>
          <p:nvPr/>
        </p:nvCxnSpPr>
        <p:spPr>
          <a:xfrm rot="10800000">
            <a:off x="4843383" y="1513825"/>
            <a:ext cx="3000" cy="659700"/>
          </a:xfrm>
          <a:prstGeom prst="straightConnector1">
            <a:avLst/>
          </a:prstGeom>
          <a:noFill/>
          <a:ln w="9525" cap="flat" cmpd="sng">
            <a:solidFill>
              <a:schemeClr val="dk2"/>
            </a:solidFill>
            <a:prstDash val="solid"/>
            <a:round/>
            <a:headEnd type="none" w="med" len="med"/>
            <a:tailEnd type="none" w="med" len="med"/>
          </a:ln>
        </p:spPr>
      </p:cxnSp>
      <p:cxnSp>
        <p:nvCxnSpPr>
          <p:cNvPr id="2624" name="Google Shape;2624;p129"/>
          <p:cNvCxnSpPr>
            <a:stCxn id="2622" idx="3"/>
            <a:endCxn id="2618" idx="3"/>
          </p:cNvCxnSpPr>
          <p:nvPr/>
        </p:nvCxnSpPr>
        <p:spPr>
          <a:xfrm rot="10800000">
            <a:off x="4843333" y="1513825"/>
            <a:ext cx="1533300" cy="659700"/>
          </a:xfrm>
          <a:prstGeom prst="straightConnector1">
            <a:avLst/>
          </a:prstGeom>
          <a:noFill/>
          <a:ln w="9525" cap="flat" cmpd="sng">
            <a:solidFill>
              <a:schemeClr val="dk2"/>
            </a:solidFill>
            <a:prstDash val="solid"/>
            <a:round/>
            <a:headEnd type="none" w="med" len="med"/>
            <a:tailEnd type="none" w="med" len="med"/>
          </a:ln>
        </p:spPr>
      </p:cxnSp>
      <p:sp>
        <p:nvSpPr>
          <p:cNvPr id="2625" name="Google Shape;2625;p129"/>
          <p:cNvSpPr/>
          <p:nvPr/>
        </p:nvSpPr>
        <p:spPr>
          <a:xfrm>
            <a:off x="2671339" y="30772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p:txBody>
      </p:sp>
      <p:sp>
        <p:nvSpPr>
          <p:cNvPr id="2626" name="Google Shape;2626;p129"/>
          <p:cNvSpPr/>
          <p:nvPr/>
        </p:nvSpPr>
        <p:spPr>
          <a:xfrm>
            <a:off x="3173508" y="30772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12</a:t>
            </a:r>
            <a:endParaRPr sz="1200">
              <a:latin typeface="Times New Roman"/>
              <a:ea typeface="Times New Roman"/>
              <a:cs typeface="Times New Roman"/>
              <a:sym typeface="Times New Roman"/>
            </a:endParaRPr>
          </a:p>
        </p:txBody>
      </p:sp>
      <p:sp>
        <p:nvSpPr>
          <p:cNvPr id="2627" name="Google Shape;2627;p129"/>
          <p:cNvSpPr/>
          <p:nvPr/>
        </p:nvSpPr>
        <p:spPr>
          <a:xfrm>
            <a:off x="3675677" y="30772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p:txBody>
      </p:sp>
      <p:sp>
        <p:nvSpPr>
          <p:cNvPr id="2628" name="Google Shape;2628;p129"/>
          <p:cNvSpPr/>
          <p:nvPr/>
        </p:nvSpPr>
        <p:spPr>
          <a:xfrm>
            <a:off x="4177846" y="30772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p:txBody>
      </p:sp>
      <p:sp>
        <p:nvSpPr>
          <p:cNvPr id="2629" name="Google Shape;2629;p129"/>
          <p:cNvSpPr/>
          <p:nvPr/>
        </p:nvSpPr>
        <p:spPr>
          <a:xfrm>
            <a:off x="4680015" y="30772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p:txBody>
      </p:sp>
      <p:sp>
        <p:nvSpPr>
          <p:cNvPr id="2630" name="Google Shape;2630;p129"/>
          <p:cNvSpPr/>
          <p:nvPr/>
        </p:nvSpPr>
        <p:spPr>
          <a:xfrm>
            <a:off x="5182184" y="30772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p:txBody>
      </p:sp>
      <p:sp>
        <p:nvSpPr>
          <p:cNvPr id="2631" name="Google Shape;2631;p129"/>
          <p:cNvSpPr/>
          <p:nvPr/>
        </p:nvSpPr>
        <p:spPr>
          <a:xfrm>
            <a:off x="5684354" y="30772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14</a:t>
            </a:r>
            <a:endParaRPr sz="1200">
              <a:latin typeface="Times New Roman"/>
              <a:ea typeface="Times New Roman"/>
              <a:cs typeface="Times New Roman"/>
              <a:sym typeface="Times New Roman"/>
            </a:endParaRPr>
          </a:p>
        </p:txBody>
      </p:sp>
      <p:sp>
        <p:nvSpPr>
          <p:cNvPr id="2632" name="Google Shape;2632;p129"/>
          <p:cNvSpPr/>
          <p:nvPr/>
        </p:nvSpPr>
        <p:spPr>
          <a:xfrm>
            <a:off x="6186523" y="30772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p:txBody>
      </p:sp>
      <p:sp>
        <p:nvSpPr>
          <p:cNvPr id="2633" name="Google Shape;2633;p129"/>
          <p:cNvSpPr/>
          <p:nvPr/>
        </p:nvSpPr>
        <p:spPr>
          <a:xfrm>
            <a:off x="6688692" y="3077200"/>
            <a:ext cx="319200" cy="3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25" tIns="91425" rIns="91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p:txBody>
      </p:sp>
      <p:cxnSp>
        <p:nvCxnSpPr>
          <p:cNvPr id="2634" name="Google Shape;2634;p129"/>
          <p:cNvCxnSpPr>
            <a:stCxn id="2625" idx="0"/>
            <a:endCxn id="2619" idx="0"/>
          </p:cNvCxnSpPr>
          <p:nvPr/>
        </p:nvCxnSpPr>
        <p:spPr>
          <a:xfrm rot="10800000" flipH="1">
            <a:off x="2830939" y="2524600"/>
            <a:ext cx="485100" cy="552600"/>
          </a:xfrm>
          <a:prstGeom prst="straightConnector1">
            <a:avLst/>
          </a:prstGeom>
          <a:noFill/>
          <a:ln w="9525" cap="flat" cmpd="sng">
            <a:solidFill>
              <a:schemeClr val="dk2"/>
            </a:solidFill>
            <a:prstDash val="solid"/>
            <a:round/>
            <a:headEnd type="none" w="med" len="med"/>
            <a:tailEnd type="none" w="med" len="med"/>
          </a:ln>
        </p:spPr>
      </p:cxnSp>
      <p:cxnSp>
        <p:nvCxnSpPr>
          <p:cNvPr id="2635" name="Google Shape;2635;p129"/>
          <p:cNvCxnSpPr>
            <a:stCxn id="2626" idx="0"/>
            <a:endCxn id="2619" idx="0"/>
          </p:cNvCxnSpPr>
          <p:nvPr/>
        </p:nvCxnSpPr>
        <p:spPr>
          <a:xfrm rot="10800000">
            <a:off x="3316008" y="2524600"/>
            <a:ext cx="17100" cy="552600"/>
          </a:xfrm>
          <a:prstGeom prst="straightConnector1">
            <a:avLst/>
          </a:prstGeom>
          <a:noFill/>
          <a:ln w="9525" cap="flat" cmpd="sng">
            <a:solidFill>
              <a:schemeClr val="dk2"/>
            </a:solidFill>
            <a:prstDash val="solid"/>
            <a:round/>
            <a:headEnd type="none" w="med" len="med"/>
            <a:tailEnd type="none" w="med" len="med"/>
          </a:ln>
        </p:spPr>
      </p:cxnSp>
      <p:cxnSp>
        <p:nvCxnSpPr>
          <p:cNvPr id="2636" name="Google Shape;2636;p129"/>
          <p:cNvCxnSpPr>
            <a:stCxn id="2627" idx="0"/>
            <a:endCxn id="2619" idx="0"/>
          </p:cNvCxnSpPr>
          <p:nvPr/>
        </p:nvCxnSpPr>
        <p:spPr>
          <a:xfrm rot="10800000">
            <a:off x="3316277" y="2524600"/>
            <a:ext cx="519000" cy="552600"/>
          </a:xfrm>
          <a:prstGeom prst="straightConnector1">
            <a:avLst/>
          </a:prstGeom>
          <a:noFill/>
          <a:ln w="9525" cap="flat" cmpd="sng">
            <a:solidFill>
              <a:schemeClr val="dk2"/>
            </a:solidFill>
            <a:prstDash val="solid"/>
            <a:round/>
            <a:headEnd type="none" w="med" len="med"/>
            <a:tailEnd type="none" w="med" len="med"/>
          </a:ln>
        </p:spPr>
      </p:cxnSp>
      <p:cxnSp>
        <p:nvCxnSpPr>
          <p:cNvPr id="2637" name="Google Shape;2637;p129"/>
          <p:cNvCxnSpPr>
            <a:stCxn id="2628" idx="0"/>
            <a:endCxn id="2621" idx="0"/>
          </p:cNvCxnSpPr>
          <p:nvPr/>
        </p:nvCxnSpPr>
        <p:spPr>
          <a:xfrm rot="10800000" flipH="1">
            <a:off x="4337446" y="2524600"/>
            <a:ext cx="508800" cy="552600"/>
          </a:xfrm>
          <a:prstGeom prst="straightConnector1">
            <a:avLst/>
          </a:prstGeom>
          <a:noFill/>
          <a:ln w="9525" cap="flat" cmpd="sng">
            <a:solidFill>
              <a:schemeClr val="dk2"/>
            </a:solidFill>
            <a:prstDash val="solid"/>
            <a:round/>
            <a:headEnd type="none" w="med" len="med"/>
            <a:tailEnd type="none" w="med" len="med"/>
          </a:ln>
        </p:spPr>
      </p:cxnSp>
      <p:cxnSp>
        <p:nvCxnSpPr>
          <p:cNvPr id="2638" name="Google Shape;2638;p129"/>
          <p:cNvCxnSpPr>
            <a:stCxn id="2629" idx="0"/>
            <a:endCxn id="2621" idx="0"/>
          </p:cNvCxnSpPr>
          <p:nvPr/>
        </p:nvCxnSpPr>
        <p:spPr>
          <a:xfrm rot="10800000" flipH="1">
            <a:off x="4839615" y="2524600"/>
            <a:ext cx="6900" cy="552600"/>
          </a:xfrm>
          <a:prstGeom prst="straightConnector1">
            <a:avLst/>
          </a:prstGeom>
          <a:noFill/>
          <a:ln w="9525" cap="flat" cmpd="sng">
            <a:solidFill>
              <a:schemeClr val="dk2"/>
            </a:solidFill>
            <a:prstDash val="solid"/>
            <a:round/>
            <a:headEnd type="none" w="med" len="med"/>
            <a:tailEnd type="none" w="med" len="med"/>
          </a:ln>
        </p:spPr>
      </p:cxnSp>
      <p:cxnSp>
        <p:nvCxnSpPr>
          <p:cNvPr id="2639" name="Google Shape;2639;p129"/>
          <p:cNvCxnSpPr>
            <a:stCxn id="2630" idx="0"/>
            <a:endCxn id="2621" idx="0"/>
          </p:cNvCxnSpPr>
          <p:nvPr/>
        </p:nvCxnSpPr>
        <p:spPr>
          <a:xfrm rot="10800000">
            <a:off x="4846484" y="2524600"/>
            <a:ext cx="495300" cy="552600"/>
          </a:xfrm>
          <a:prstGeom prst="straightConnector1">
            <a:avLst/>
          </a:prstGeom>
          <a:noFill/>
          <a:ln w="9525" cap="flat" cmpd="sng">
            <a:solidFill>
              <a:schemeClr val="dk2"/>
            </a:solidFill>
            <a:prstDash val="solid"/>
            <a:round/>
            <a:headEnd type="none" w="med" len="med"/>
            <a:tailEnd type="none" w="med" len="med"/>
          </a:ln>
        </p:spPr>
      </p:cxnSp>
      <p:cxnSp>
        <p:nvCxnSpPr>
          <p:cNvPr id="2640" name="Google Shape;2640;p129"/>
          <p:cNvCxnSpPr>
            <a:stCxn id="2631" idx="0"/>
            <a:endCxn id="2622" idx="0"/>
          </p:cNvCxnSpPr>
          <p:nvPr/>
        </p:nvCxnSpPr>
        <p:spPr>
          <a:xfrm rot="10800000" flipH="1">
            <a:off x="5843954" y="2524600"/>
            <a:ext cx="532800" cy="552600"/>
          </a:xfrm>
          <a:prstGeom prst="straightConnector1">
            <a:avLst/>
          </a:prstGeom>
          <a:noFill/>
          <a:ln w="9525" cap="flat" cmpd="sng">
            <a:solidFill>
              <a:schemeClr val="dk2"/>
            </a:solidFill>
            <a:prstDash val="solid"/>
            <a:round/>
            <a:headEnd type="none" w="med" len="med"/>
            <a:tailEnd type="none" w="med" len="med"/>
          </a:ln>
        </p:spPr>
      </p:cxnSp>
      <p:cxnSp>
        <p:nvCxnSpPr>
          <p:cNvPr id="2641" name="Google Shape;2641;p129"/>
          <p:cNvCxnSpPr>
            <a:stCxn id="2632" idx="0"/>
            <a:endCxn id="2622" idx="0"/>
          </p:cNvCxnSpPr>
          <p:nvPr/>
        </p:nvCxnSpPr>
        <p:spPr>
          <a:xfrm rot="10800000" flipH="1">
            <a:off x="6346123" y="2524600"/>
            <a:ext cx="30600" cy="552600"/>
          </a:xfrm>
          <a:prstGeom prst="straightConnector1">
            <a:avLst/>
          </a:prstGeom>
          <a:noFill/>
          <a:ln w="9525" cap="flat" cmpd="sng">
            <a:solidFill>
              <a:schemeClr val="dk2"/>
            </a:solidFill>
            <a:prstDash val="solid"/>
            <a:round/>
            <a:headEnd type="none" w="med" len="med"/>
            <a:tailEnd type="none" w="med" len="med"/>
          </a:ln>
        </p:spPr>
      </p:cxnSp>
      <p:cxnSp>
        <p:nvCxnSpPr>
          <p:cNvPr id="2642" name="Google Shape;2642;p129"/>
          <p:cNvCxnSpPr>
            <a:stCxn id="2633" idx="0"/>
            <a:endCxn id="2622" idx="0"/>
          </p:cNvCxnSpPr>
          <p:nvPr/>
        </p:nvCxnSpPr>
        <p:spPr>
          <a:xfrm rot="10800000">
            <a:off x="6376692" y="2524600"/>
            <a:ext cx="471600" cy="552600"/>
          </a:xfrm>
          <a:prstGeom prst="straightConnector1">
            <a:avLst/>
          </a:prstGeom>
          <a:noFill/>
          <a:ln w="9525" cap="flat" cmpd="sng">
            <a:solidFill>
              <a:schemeClr val="dk2"/>
            </a:solidFill>
            <a:prstDash val="solid"/>
            <a:round/>
            <a:headEnd type="none" w="med" len="med"/>
            <a:tailEnd type="none" w="med" len="med"/>
          </a:ln>
        </p:spPr>
      </p:cxnSp>
      <p:sp>
        <p:nvSpPr>
          <p:cNvPr id="2643" name="Google Shape;2643;p129"/>
          <p:cNvSpPr txBox="1"/>
          <p:nvPr/>
        </p:nvSpPr>
        <p:spPr>
          <a:xfrm>
            <a:off x="3188984" y="2140799"/>
            <a:ext cx="225300" cy="31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3</a:t>
            </a:r>
            <a:endParaRPr/>
          </a:p>
        </p:txBody>
      </p:sp>
      <p:sp>
        <p:nvSpPr>
          <p:cNvPr id="2644" name="Google Shape;2644;p129"/>
          <p:cNvSpPr txBox="1"/>
          <p:nvPr/>
        </p:nvSpPr>
        <p:spPr>
          <a:xfrm>
            <a:off x="4719242" y="2140799"/>
            <a:ext cx="225300" cy="31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2</a:t>
            </a:r>
            <a:endParaRPr/>
          </a:p>
        </p:txBody>
      </p:sp>
      <p:sp>
        <p:nvSpPr>
          <p:cNvPr id="2645" name="Google Shape;2645;p129"/>
          <p:cNvSpPr txBox="1"/>
          <p:nvPr/>
        </p:nvSpPr>
        <p:spPr>
          <a:xfrm>
            <a:off x="6256747" y="2140799"/>
            <a:ext cx="225300" cy="31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2</a:t>
            </a:r>
            <a:endParaRPr/>
          </a:p>
        </p:txBody>
      </p:sp>
      <p:sp>
        <p:nvSpPr>
          <p:cNvPr id="2646" name="Google Shape;2646;p129"/>
          <p:cNvSpPr txBox="1"/>
          <p:nvPr/>
        </p:nvSpPr>
        <p:spPr>
          <a:xfrm>
            <a:off x="4717711" y="1204399"/>
            <a:ext cx="225300" cy="31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3</a:t>
            </a:r>
            <a:endParaRPr/>
          </a:p>
        </p:txBody>
      </p:sp>
      <p:sp>
        <p:nvSpPr>
          <p:cNvPr id="2647" name="Google Shape;2647;p129"/>
          <p:cNvSpPr txBox="1"/>
          <p:nvPr/>
        </p:nvSpPr>
        <p:spPr>
          <a:xfrm>
            <a:off x="1591975" y="116292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sp>
        <p:nvSpPr>
          <p:cNvPr id="2648" name="Google Shape;2648;p129"/>
          <p:cNvSpPr txBox="1"/>
          <p:nvPr/>
        </p:nvSpPr>
        <p:spPr>
          <a:xfrm>
            <a:off x="1591975" y="2122225"/>
            <a:ext cx="6198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MIN</a:t>
            </a:r>
            <a:endParaRPr>
              <a:latin typeface="Times New Roman"/>
              <a:ea typeface="Times New Roman"/>
              <a:cs typeface="Times New Roman"/>
              <a:sym typeface="Times New Roman"/>
            </a:endParaRPr>
          </a:p>
        </p:txBody>
      </p:sp>
      <p:sp>
        <p:nvSpPr>
          <p:cNvPr id="2649" name="Google Shape;2649;p129"/>
          <p:cNvSpPr txBox="1"/>
          <p:nvPr/>
        </p:nvSpPr>
        <p:spPr>
          <a:xfrm>
            <a:off x="403975" y="3010000"/>
            <a:ext cx="1995000" cy="45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TERMINAL UTILITY</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3"/>
                                        </p:tgtEl>
                                        <p:attrNameLst>
                                          <p:attrName>style.visibility</p:attrName>
                                        </p:attrNameLst>
                                      </p:cBhvr>
                                      <p:to>
                                        <p:strVal val="visible"/>
                                      </p:to>
                                    </p:set>
                                    <p:animEffect transition="in" filter="fade">
                                      <p:cBhvr>
                                        <p:cTn id="7" dur="1"/>
                                        <p:tgtEl>
                                          <p:spTgt spid="26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4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rk's Slide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Comp7404C 2021 Chapter 1</Template>
  <TotalTime>867</TotalTime>
  <Words>3126</Words>
  <Application>Microsoft Office PowerPoint</Application>
  <PresentationFormat>On-screen Show (16:9)</PresentationFormat>
  <Paragraphs>698</Paragraphs>
  <Slides>57</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Times New Roman</vt:lpstr>
      <vt:lpstr>Arial</vt:lpstr>
      <vt:lpstr>Gill Sans</vt:lpstr>
      <vt:lpstr>Dirk's Slide Master</vt:lpstr>
      <vt:lpstr>COMP 7404C Computational Intelligence and Machine Learning  K.P. Chow &amp; Dirk Schnieders</vt:lpstr>
      <vt:lpstr>Outline </vt:lpstr>
      <vt:lpstr>Adversarial Search</vt:lpstr>
      <vt:lpstr>Adversarial Search</vt:lpstr>
      <vt:lpstr>Game Definition</vt:lpstr>
      <vt:lpstr>Tic-Tac-Toe Game Tree</vt:lpstr>
      <vt:lpstr>PowerPoint Presentation</vt:lpstr>
      <vt:lpstr>Minimax Search</vt:lpstr>
      <vt:lpstr>Minimax Search - Example</vt:lpstr>
      <vt:lpstr>Minimax Implementation</vt:lpstr>
      <vt:lpstr>Quiz</vt:lpstr>
      <vt:lpstr>Quiz</vt:lpstr>
      <vt:lpstr>Minimax Properties</vt:lpstr>
      <vt:lpstr>What if Min does not play optimally?</vt:lpstr>
      <vt:lpstr>Minimax Properties</vt:lpstr>
      <vt:lpstr>Example: Chess</vt:lpstr>
      <vt:lpstr>Resource Limits</vt:lpstr>
      <vt:lpstr>DLS</vt:lpstr>
      <vt:lpstr>DLS</vt:lpstr>
      <vt:lpstr>Evaluation Function</vt:lpstr>
      <vt:lpstr>Quiz</vt:lpstr>
      <vt:lpstr>Evaluation Function</vt:lpstr>
      <vt:lpstr>Quiz</vt:lpstr>
      <vt:lpstr>Depth Matters</vt:lpstr>
      <vt:lpstr>Horizon Effect</vt:lpstr>
      <vt:lpstr>Horizon Effect - Example</vt:lpstr>
      <vt:lpstr>Game Tree Pruning</vt:lpstr>
      <vt:lpstr>Pruning - Motivation</vt:lpstr>
      <vt:lpstr>Pruning</vt:lpstr>
      <vt:lpstr>𝛼-𝛽 Pruning Algorithm</vt:lpstr>
      <vt:lpstr>Alpha-Beta Pruning - MaxPlayer</vt:lpstr>
      <vt:lpstr>Alpha-Beta Pruning - MinPlayer</vt:lpstr>
      <vt:lpstr>𝛼-𝛽 Pruning Example</vt:lpstr>
      <vt:lpstr>𝛼-𝛽 Pruning Example</vt:lpstr>
      <vt:lpstr>𝛼-𝛽 Pruning Example</vt:lpstr>
      <vt:lpstr>𝛼-𝛽 Pruning Example</vt:lpstr>
      <vt:lpstr>𝛼-𝛽 Pruning Example</vt:lpstr>
      <vt:lpstr>𝛼-𝛽 Pruning Example</vt:lpstr>
      <vt:lpstr>𝛼-𝛽 Pruning Example</vt:lpstr>
      <vt:lpstr>𝛼-𝛽 Pruning Example</vt:lpstr>
      <vt:lpstr>𝛼-𝛽 Pruning Example</vt:lpstr>
      <vt:lpstr>𝛼-𝛽 Pruning Example</vt:lpstr>
      <vt:lpstr>𝛼-𝛽 Pruning Example</vt:lpstr>
      <vt:lpstr>Quiz</vt:lpstr>
      <vt:lpstr>Quiz</vt:lpstr>
      <vt:lpstr>𝛼-𝛽 Pruning Properties</vt:lpstr>
      <vt:lpstr>Move Ordering</vt:lpstr>
      <vt:lpstr>Alpha-Beta Pruning Properties</vt:lpstr>
      <vt:lpstr>Worst Case vs. Average Case</vt:lpstr>
      <vt:lpstr>Worst Case vs. Average Case</vt:lpstr>
      <vt:lpstr>Chance Note</vt:lpstr>
      <vt:lpstr>Expectimax Search</vt:lpstr>
      <vt:lpstr>Expectimax Search Example</vt:lpstr>
      <vt:lpstr>Quiz</vt:lpstr>
      <vt:lpstr>Expectiminimax Search</vt:lpstr>
      <vt:lpstr>Multi-Agent Utilities</vt:lpstr>
      <vt:lpstr>Multi-Agent Utilities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7404C Computational Intelligence and Machine Learning  K.P. Chow &amp; Dirk Schnieders</dc:title>
  <dc:creator>kpchow</dc:creator>
  <cp:lastModifiedBy>kpchow</cp:lastModifiedBy>
  <cp:revision>5</cp:revision>
  <cp:lastPrinted>2021-09-17T07:07:24Z</cp:lastPrinted>
  <dcterms:created xsi:type="dcterms:W3CDTF">2020-09-25T11:24:20Z</dcterms:created>
  <dcterms:modified xsi:type="dcterms:W3CDTF">2021-09-17T07:24:24Z</dcterms:modified>
</cp:coreProperties>
</file>