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9" r:id="rId3"/>
    <p:sldId id="323" r:id="rId4"/>
    <p:sldId id="336" r:id="rId5"/>
    <p:sldId id="300" r:id="rId6"/>
    <p:sldId id="325" r:id="rId7"/>
    <p:sldId id="326" r:id="rId8"/>
    <p:sldId id="338" r:id="rId9"/>
    <p:sldId id="324" r:id="rId10"/>
    <p:sldId id="342" r:id="rId11"/>
    <p:sldId id="341" r:id="rId12"/>
    <p:sldId id="327" r:id="rId13"/>
    <p:sldId id="343" r:id="rId14"/>
    <p:sldId id="328" r:id="rId15"/>
    <p:sldId id="329" r:id="rId16"/>
    <p:sldId id="330" r:id="rId17"/>
    <p:sldId id="344" r:id="rId18"/>
    <p:sldId id="337" r:id="rId19"/>
    <p:sldId id="331" r:id="rId20"/>
    <p:sldId id="332" r:id="rId21"/>
    <p:sldId id="345" r:id="rId22"/>
    <p:sldId id="346" r:id="rId23"/>
    <p:sldId id="340" r:id="rId24"/>
    <p:sldId id="347" r:id="rId25"/>
    <p:sldId id="349" r:id="rId26"/>
    <p:sldId id="350" r:id="rId27"/>
    <p:sldId id="351" r:id="rId28"/>
    <p:sldId id="353" r:id="rId29"/>
    <p:sldId id="355" r:id="rId30"/>
    <p:sldId id="354" r:id="rId31"/>
    <p:sldId id="356" r:id="rId32"/>
    <p:sldId id="357" r:id="rId33"/>
    <p:sldId id="352" r:id="rId34"/>
    <p:sldId id="339" r:id="rId35"/>
    <p:sldId id="358" r:id="rId36"/>
    <p:sldId id="359" r:id="rId37"/>
    <p:sldId id="360" r:id="rId38"/>
    <p:sldId id="361" r:id="rId39"/>
    <p:sldId id="362" r:id="rId40"/>
    <p:sldId id="363" r:id="rId41"/>
    <p:sldId id="297" r:id="rId42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7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007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5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5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05237" y="1798341"/>
            <a:ext cx="10852237" cy="899167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体育馆场馆管理系统</a:t>
            </a:r>
            <a:br>
              <a:rPr lang="en-US" altLang="zh-CN" b="1" dirty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 err="1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MeetHere</a:t>
            </a:r>
            <a:b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+mj-ea"/>
                <a:cs typeface="+mj-ea"/>
                <a:sym typeface="微软雅黑" panose="020B0503020204020204" charset="-122"/>
              </a:rPr>
              <a:t>                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cs typeface="+mj-ea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176" y="279171"/>
            <a:ext cx="3703587" cy="1083405"/>
          </a:xfrm>
          <a:prstGeom prst="rect">
            <a:avLst/>
          </a:prstGeom>
          <a:solidFill>
            <a:schemeClr val="bg2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zh-CN" altLang="en-US" sz="16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Picture 4" descr="D:\学校+学院logo\全套LOGO_PNG110402\全套LOGO PNG110402\P201A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9" y="174512"/>
            <a:ext cx="1416357" cy="12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学院logo朱丹给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15" y="327348"/>
            <a:ext cx="243207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93640" y="4643755"/>
            <a:ext cx="7223760" cy="12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 bwMode="auto">
          <a:xfrm>
            <a:off x="304020" y="2506677"/>
            <a:ext cx="2425700" cy="3163886"/>
            <a:chOff x="944562" y="687387"/>
            <a:chExt cx="2451101" cy="3228975"/>
          </a:xfrm>
        </p:grpSpPr>
        <p:sp>
          <p:nvSpPr>
            <p:cNvPr id="41" name="Freeform 44"/>
            <p:cNvSpPr/>
            <p:nvPr/>
          </p:nvSpPr>
          <p:spPr bwMode="auto">
            <a:xfrm>
              <a:off x="986269" y="721411"/>
              <a:ext cx="2367687" cy="469846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944562" y="969294"/>
              <a:ext cx="503695" cy="2947068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5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1448257" y="838062"/>
              <a:ext cx="1947406" cy="3070199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8000">
                  <a:schemeClr val="tx1">
                    <a:lumMod val="75000"/>
                    <a:lumOff val="25000"/>
                  </a:schemeClr>
                </a:gs>
                <a:gs pos="5500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9200000"/>
            </a:gradFill>
            <a:ln w="9525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944562" y="687387"/>
              <a:ext cx="2067715" cy="319172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46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"/>
          <p:cNvGrpSpPr/>
          <p:nvPr/>
        </p:nvGrpSpPr>
        <p:grpSpPr bwMode="auto">
          <a:xfrm>
            <a:off x="653270" y="2647965"/>
            <a:ext cx="2509837" cy="3271837"/>
            <a:chOff x="944562" y="687387"/>
            <a:chExt cx="2451101" cy="3228975"/>
          </a:xfrm>
        </p:grpSpPr>
        <p:sp>
          <p:nvSpPr>
            <p:cNvPr id="36" name="Freeform 9"/>
            <p:cNvSpPr/>
            <p:nvPr/>
          </p:nvSpPr>
          <p:spPr bwMode="auto">
            <a:xfrm>
              <a:off x="986421" y="720287"/>
              <a:ext cx="2367383" cy="470011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7001">
                  <a:srgbClr val="2A6F0C"/>
                </a:gs>
                <a:gs pos="55000">
                  <a:srgbClr val="77D729"/>
                </a:gs>
                <a:gs pos="100000">
                  <a:srgbClr val="2A6F0C"/>
                </a:gs>
              </a:gsLst>
              <a:lin ang="19200000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4"/>
          <p:cNvGrpSpPr/>
          <p:nvPr/>
        </p:nvGrpSpPr>
        <p:grpSpPr bwMode="auto">
          <a:xfrm>
            <a:off x="1054906" y="2773377"/>
            <a:ext cx="2578099" cy="3360737"/>
            <a:chOff x="944562" y="687387"/>
            <a:chExt cx="2451101" cy="3228975"/>
          </a:xfrm>
        </p:grpSpPr>
        <p:sp>
          <p:nvSpPr>
            <p:cNvPr id="31" name="Freeform 9"/>
            <p:cNvSpPr/>
            <p:nvPr/>
          </p:nvSpPr>
          <p:spPr bwMode="auto">
            <a:xfrm>
              <a:off x="985314" y="720943"/>
              <a:ext cx="2369599" cy="469780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45000">
                  <a:srgbClr val="FFFF00"/>
                </a:gs>
                <a:gs pos="92999">
                  <a:srgbClr val="FFC000"/>
                </a:gs>
                <a:gs pos="100000">
                  <a:srgbClr val="FFC000"/>
                </a:gs>
              </a:gsLst>
              <a:lin ang="2154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4"/>
          <p:cNvGrpSpPr/>
          <p:nvPr/>
        </p:nvGrpSpPr>
        <p:grpSpPr bwMode="auto">
          <a:xfrm>
            <a:off x="1540682" y="2887677"/>
            <a:ext cx="2693988" cy="3548065"/>
            <a:chOff x="944562" y="687387"/>
            <a:chExt cx="2451101" cy="3228975"/>
          </a:xfrm>
        </p:grpSpPr>
        <p:sp>
          <p:nvSpPr>
            <p:cNvPr id="26" name="Freeform 9"/>
            <p:cNvSpPr/>
            <p:nvPr/>
          </p:nvSpPr>
          <p:spPr bwMode="auto">
            <a:xfrm>
              <a:off x="986449" y="720616"/>
              <a:ext cx="2367326" cy="469537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45000">
                  <a:srgbClr val="00F0E8"/>
                </a:gs>
                <a:gs pos="92000">
                  <a:srgbClr val="006D68"/>
                </a:gs>
                <a:gs pos="100000">
                  <a:srgbClr val="006D68"/>
                </a:gs>
              </a:gsLst>
              <a:lin ang="2154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4"/>
          <p:cNvGrpSpPr/>
          <p:nvPr/>
        </p:nvGrpSpPr>
        <p:grpSpPr bwMode="auto">
          <a:xfrm>
            <a:off x="2020107" y="3040078"/>
            <a:ext cx="2803525" cy="3692528"/>
            <a:chOff x="944562" y="687387"/>
            <a:chExt cx="2451101" cy="3228975"/>
          </a:xfrm>
        </p:grpSpPr>
        <p:sp>
          <p:nvSpPr>
            <p:cNvPr id="21" name="Freeform 9"/>
            <p:cNvSpPr/>
            <p:nvPr/>
          </p:nvSpPr>
          <p:spPr bwMode="auto">
            <a:xfrm>
              <a:off x="986200" y="720704"/>
              <a:ext cx="2367825" cy="470603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45000">
                  <a:srgbClr val="FF6132"/>
                </a:gs>
                <a:gs pos="92000">
                  <a:srgbClr val="800000"/>
                </a:gs>
                <a:gs pos="100000">
                  <a:srgbClr val="800000"/>
                </a:gs>
              </a:gsLst>
              <a:lin ang="2154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2715724" y="4051486"/>
            <a:ext cx="2105026" cy="1050290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>
              <a:rot lat="20520000" lon="1560000" rev="21594000"/>
            </a:camera>
            <a:lightRig rig="threePt" dir="t"/>
          </a:scene3d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da-DK" sz="2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Field Reservation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DAO</a:t>
            </a:r>
            <a:r>
              <a:rPr kumimoji="1" lang="zh-CN" altLang="en-US" dirty="0">
                <a:solidFill>
                  <a:schemeClr val="bg1"/>
                </a:solidFill>
              </a:rPr>
              <a:t>层测试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用例设计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 txBox="1">
            <a:spLocks/>
          </p:cNvSpPr>
          <p:nvPr/>
        </p:nvSpPr>
        <p:spPr>
          <a:xfrm>
            <a:off x="822282" y="5844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单元测试</a:t>
            </a:r>
            <a:r>
              <a:rPr lang="en-US" altLang="zh-CN" dirty="0">
                <a:solidFill>
                  <a:schemeClr val="bg1"/>
                </a:solidFill>
              </a:rPr>
              <a:t>-DAO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5" name="矩形 4"/>
          <p:cNvSpPr/>
          <p:nvPr/>
        </p:nvSpPr>
        <p:spPr>
          <a:xfrm>
            <a:off x="822282" y="129506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层设计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用例设计展开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539948" y="432000"/>
            <a:ext cx="1888435" cy="27485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3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Dao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solidFill>
                  <a:srgbClr val="808000"/>
                </a:solidFill>
                <a:latin typeface="+mn-ea"/>
              </a:rPr>
              <a:t>@DataJpaTest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7" y="598556"/>
            <a:ext cx="7416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7709C7-CECD-4BFF-88E6-521DB341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0" y="1953402"/>
            <a:ext cx="8748518" cy="358171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Dao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zh-CN" dirty="0">
                <a:solidFill>
                  <a:srgbClr val="808000"/>
                </a:solidFill>
                <a:latin typeface="+mn-ea"/>
              </a:rPr>
              <a:t>@</a:t>
            </a:r>
            <a:r>
              <a:rPr lang="en-US" altLang="zh-CN" dirty="0" err="1"/>
              <a:t>ParamerizedTest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02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Dao</a:t>
            </a:r>
            <a:r>
              <a:rPr lang="zh-CN" altLang="en-US" dirty="0">
                <a:latin typeface="+mn-ea"/>
              </a:rPr>
              <a:t>测试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>
                <a:solidFill>
                  <a:srgbClr val="808000"/>
                </a:solidFill>
                <a:latin typeface="+mn-ea"/>
              </a:rPr>
              <a:t>ISSUES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2" y="2629263"/>
            <a:ext cx="10084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ISSUE-1 : </a:t>
            </a:r>
            <a:r>
              <a:rPr lang="zh-CN" altLang="en-US" b="1" dirty="0"/>
              <a:t>查询可用场馆时，查询出的场馆结果少于实际可用场馆。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ISSUE-2: </a:t>
            </a:r>
            <a:r>
              <a:rPr lang="zh-CN" altLang="en-US" b="1" dirty="0"/>
              <a:t> 查询可用场馆时，</a:t>
            </a:r>
            <a:r>
              <a:rPr lang="en-US" altLang="zh-CN" b="1" dirty="0"/>
              <a:t>weekday </a:t>
            </a:r>
            <a:r>
              <a:rPr lang="zh-CN" altLang="en-US" b="1" dirty="0"/>
              <a:t>参数不合规范，返 回全部场馆，而不是返回空结果。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ISSUE-3 : </a:t>
            </a:r>
            <a:r>
              <a:rPr lang="en-US" altLang="zh-CN" b="1" dirty="0" err="1"/>
              <a:t>ReserveDao</a:t>
            </a:r>
            <a:r>
              <a:rPr lang="en-US" altLang="zh-CN" b="1" dirty="0"/>
              <a:t> </a:t>
            </a:r>
            <a:r>
              <a:rPr lang="zh-CN" altLang="en-US" b="1" dirty="0"/>
              <a:t>中查询全部预约纪录时，同一条纪录会返回两次。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ISSUE-4 : </a:t>
            </a:r>
            <a:r>
              <a:rPr lang="en-US" altLang="zh-CN" b="1" dirty="0" err="1"/>
              <a:t>TeachDao</a:t>
            </a:r>
            <a:r>
              <a:rPr lang="en-US" altLang="zh-CN" b="1" dirty="0"/>
              <a:t> </a:t>
            </a:r>
            <a:r>
              <a:rPr lang="zh-CN" altLang="en-US" b="1" dirty="0"/>
              <a:t>中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findUserIdByCourseId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courseId</a:t>
            </a:r>
            <a:r>
              <a:rPr lang="en-US" altLang="zh-CN" b="1" dirty="0"/>
              <a:t> </a:t>
            </a:r>
            <a:r>
              <a:rPr lang="zh-CN" altLang="en-US" b="1" dirty="0"/>
              <a:t>方法调用时无有效响应。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7CCF-890B-45B1-887B-89FC8018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-Service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380E36-2EEE-46CB-9810-27677A5AE0E3}"/>
              </a:ext>
            </a:extLst>
          </p:cNvPr>
          <p:cNvSpPr txBox="1"/>
          <p:nvPr/>
        </p:nvSpPr>
        <p:spPr>
          <a:xfrm>
            <a:off x="669882" y="1393793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对某些复杂路径画控制流图，对得到的路径进行测试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EBB27-0E9F-4CFC-8739-6141C67739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0519" y="1869076"/>
            <a:ext cx="6637846" cy="4556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A31B44-9812-4F73-BAC5-76A91F4504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8" t="11377" r="18854" b="44469"/>
          <a:stretch/>
        </p:blipFill>
        <p:spPr bwMode="auto">
          <a:xfrm>
            <a:off x="8185306" y="2123520"/>
            <a:ext cx="3089642" cy="3220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89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B81383-3B46-4C3B-AAB6-B019F72A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7" y="237751"/>
            <a:ext cx="5718649" cy="1935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75D917-7037-464F-8CFD-1157A694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7" y="2277258"/>
            <a:ext cx="5718649" cy="3174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7BD253-EC1A-4A5F-9E59-80C1E3CD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791" y="237751"/>
            <a:ext cx="4862002" cy="3026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CDB943-8002-4D1B-AE18-E856A1BD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88" y="3429000"/>
            <a:ext cx="4862002" cy="30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安全验证，所以应用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@WithMockUser</a:t>
            </a:r>
            <a:r>
              <a:rPr lang="en-US" altLang="zh-CN" dirty="0">
                <a:latin typeface="Consolas" panose="020B0609020204030204" pitchFamily="49" charset="0"/>
              </a:rPr>
              <a:t>Mock</a:t>
            </a:r>
            <a:r>
              <a:rPr lang="zh-CN" altLang="en-US" dirty="0">
                <a:latin typeface="Consolas" panose="020B0609020204030204" pitchFamily="49" charset="0"/>
              </a:rPr>
              <a:t>用户登录，才能正常进行测试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31378-618C-498C-B310-F4CA2F67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" y="2353917"/>
            <a:ext cx="5381320" cy="3530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A1523-A232-41E6-99C7-525A981D7CD8}"/>
              </a:ext>
            </a:extLst>
          </p:cNvPr>
          <p:cNvSpPr txBox="1"/>
          <p:nvPr/>
        </p:nvSpPr>
        <p:spPr>
          <a:xfrm>
            <a:off x="97654" y="6081204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因为发布课程需要</a:t>
            </a:r>
            <a:r>
              <a:rPr lang="en-US" altLang="zh-CN" dirty="0"/>
              <a:t>TEACER</a:t>
            </a:r>
            <a:r>
              <a:rPr lang="zh-CN" altLang="en-US" dirty="0"/>
              <a:t>角色，所以提供具体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D2D8B5-E264-4BFF-A04C-C14946BF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83" y="2018334"/>
            <a:ext cx="4447084" cy="38663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594810-5699-4C80-A36F-20B2B87BFA96}"/>
              </a:ext>
            </a:extLst>
          </p:cNvPr>
          <p:cNvSpPr txBox="1"/>
          <p:nvPr/>
        </p:nvSpPr>
        <p:spPr>
          <a:xfrm>
            <a:off x="6309064" y="6056668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因为添加预约所有角色都可，所以无需提供具体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学生用户可以正常添加课程的功能，而游客会被禁止。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4" y="2040124"/>
            <a:ext cx="929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接口测试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7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8B29A-C5E3-4C69-AFA7-60B61AC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en-US" altLang="zh-CN" dirty="0"/>
              <a:t>-Postman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44D9A-E65D-4102-968E-6100AA67FEF5}"/>
              </a:ext>
            </a:extLst>
          </p:cNvPr>
          <p:cNvSpPr txBox="1"/>
          <p:nvPr/>
        </p:nvSpPr>
        <p:spPr>
          <a:xfrm>
            <a:off x="669882" y="1393793"/>
            <a:ext cx="1059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登陆：因为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安全验证，所以需要登录后获取</a:t>
            </a:r>
            <a:r>
              <a:rPr lang="en-US" altLang="zh-CN" dirty="0"/>
              <a:t>cookie</a:t>
            </a:r>
            <a:r>
              <a:rPr lang="zh-CN" altLang="en-US" dirty="0"/>
              <a:t>，在接下来的接口访问中将</a:t>
            </a:r>
            <a:r>
              <a:rPr lang="en-US" altLang="zh-CN" dirty="0"/>
              <a:t>cookie</a:t>
            </a:r>
            <a:r>
              <a:rPr lang="zh-CN" altLang="en-US" dirty="0"/>
              <a:t>填入</a:t>
            </a:r>
            <a:r>
              <a:rPr lang="en-US" altLang="zh-CN" dirty="0"/>
              <a:t>Headers</a:t>
            </a:r>
            <a:r>
              <a:rPr lang="zh-CN" altLang="en-US" dirty="0"/>
              <a:t>中才能正常测试。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FE79E-C660-48C7-BDC5-F08BFB71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3" y="2372608"/>
            <a:ext cx="1175105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0913114">
            <a:off x="2862984" y="2642703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79300E"/>
              </a:gs>
              <a:gs pos="0">
                <a:srgbClr val="BC572A">
                  <a:shade val="30000"/>
                  <a:satMod val="115000"/>
                </a:srgbClr>
              </a:gs>
              <a:gs pos="12000">
                <a:srgbClr val="BC572A">
                  <a:shade val="67500"/>
                  <a:satMod val="115000"/>
                </a:srgbClr>
              </a:gs>
              <a:gs pos="92000">
                <a:srgbClr val="BC572A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 rot="1113809">
            <a:off x="6789737" y="2440362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5B532C"/>
              </a:gs>
              <a:gs pos="0">
                <a:srgbClr val="EEECE1">
                  <a:lumMod val="50000"/>
                  <a:shade val="30000"/>
                  <a:satMod val="115000"/>
                </a:srgbClr>
              </a:gs>
              <a:gs pos="7000">
                <a:srgbClr val="EEECE1">
                  <a:lumMod val="50000"/>
                  <a:shade val="67500"/>
                  <a:satMod val="115000"/>
                </a:srgbClr>
              </a:gs>
              <a:gs pos="90000">
                <a:srgbClr val="EEECE1">
                  <a:lumMod val="5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 rot="20890320">
            <a:off x="3551884" y="2728074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王昭辉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张诗晨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1111832">
            <a:off x="7521056" y="2525087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林梦思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李雪莹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5680" y="5301208"/>
            <a:ext cx="5688632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团队介绍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EFF4DA-9003-4F3A-8799-77404567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4" y="417779"/>
            <a:ext cx="11705334" cy="2293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936AC6-D30F-426E-8EDB-8E8F29B2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0" y="2775272"/>
            <a:ext cx="7746609" cy="39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18B29A-C5E3-4C69-AFA7-60B61ACF11B6}"/>
              </a:ext>
            </a:extLst>
          </p:cNvPr>
          <p:cNvSpPr txBox="1">
            <a:spLocks/>
          </p:cNvSpPr>
          <p:nvPr/>
        </p:nvSpPr>
        <p:spPr>
          <a:xfrm>
            <a:off x="510855" y="173582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接口测试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4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接口测试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接口测试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>
                <a:solidFill>
                  <a:srgbClr val="808000"/>
                </a:solidFill>
                <a:latin typeface="+mn-ea"/>
              </a:rPr>
              <a:t>ISSUES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2" y="2629263"/>
            <a:ext cx="10084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ISSUE-1: </a:t>
            </a:r>
            <a:r>
              <a:rPr lang="zh-CN" altLang="en-US" b="1" dirty="0"/>
              <a:t>在 </a:t>
            </a:r>
            <a:r>
              <a:rPr lang="en-US" altLang="zh-CN" b="1" dirty="0" err="1"/>
              <a:t>TeacherController</a:t>
            </a:r>
            <a:r>
              <a:rPr lang="en-US" altLang="zh-CN" b="1" dirty="0"/>
              <a:t> </a:t>
            </a:r>
            <a:r>
              <a:rPr lang="zh-CN" altLang="en-US" b="1" dirty="0"/>
              <a:t>接口测试中发现：当老师 查询可用场馆时，</a:t>
            </a:r>
            <a:r>
              <a:rPr lang="zh-CN" altLang="en-US" b="1" dirty="0">
                <a:solidFill>
                  <a:srgbClr val="FF0000"/>
                </a:solidFill>
              </a:rPr>
              <a:t>程序出错：无法准备 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b="1" dirty="0"/>
              <a:t>ISSUE-2: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生尝试加入自己已经加入的课程，仍然会提示加入成功。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ISSUE-3: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生尝试删除自己已经加入的课程，程序会出错。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ISSUE-4: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生尝试加入不存在课程，程序会返回成功。 </a:t>
            </a:r>
            <a:endParaRPr lang="zh-CN" altLang="en-US" dirty="0"/>
          </a:p>
          <a:p>
            <a:endParaRPr lang="en-US" altLang="zh-CN" dirty="0"/>
          </a:p>
          <a:p>
            <a:r>
              <a:rPr lang="mr-IN" altLang="zh-CN" dirty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1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系统测试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CAB000-5C1A-455A-85A7-6FABDE2A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080000"/>
            <a:ext cx="8448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4E38A-94E0-4538-9802-5B14CD88B7D4}"/>
              </a:ext>
            </a:extLst>
          </p:cNvPr>
          <p:cNvSpPr txBox="1"/>
          <p:nvPr/>
        </p:nvSpPr>
        <p:spPr>
          <a:xfrm>
            <a:off x="2338252" y="1476478"/>
            <a:ext cx="1704313" cy="39050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+mn-ea"/>
              </a:defRPr>
            </a:lvl1pPr>
          </a:lstStyle>
          <a:p>
            <a:r>
              <a:rPr lang="zh-CN" altLang="en-US" dirty="0"/>
              <a:t>用户登录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预约场馆</a:t>
            </a:r>
            <a:endParaRPr lang="en-US" altLang="zh-CN" dirty="0"/>
          </a:p>
          <a:p>
            <a:r>
              <a:rPr lang="zh-CN" altLang="en-US" dirty="0"/>
              <a:t>删除预约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删除课程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1E102-8097-4CB0-BF00-81B9B6AAE70F}"/>
              </a:ext>
            </a:extLst>
          </p:cNvPr>
          <p:cNvSpPr/>
          <p:nvPr/>
        </p:nvSpPr>
        <p:spPr>
          <a:xfrm>
            <a:off x="6496595" y="1894113"/>
            <a:ext cx="2425337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选课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退课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发布公告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用户权限</a:t>
            </a:r>
          </a:p>
        </p:txBody>
      </p:sp>
    </p:spTree>
    <p:extLst>
      <p:ext uri="{BB962C8B-B14F-4D97-AF65-F5344CB8AC3E}">
        <p14:creationId xmlns:p14="http://schemas.microsoft.com/office/powerpoint/2010/main" val="1204242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03361B-F4AF-4B89-B516-13F1E600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4" y="1208721"/>
            <a:ext cx="5842771" cy="482544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用户登录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18937F-20EB-4C59-9775-B93115C6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38" y="1208721"/>
            <a:ext cx="3667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7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03361B-F4AF-4B89-B516-13F1E600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4" y="1208721"/>
            <a:ext cx="5842771" cy="482544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用户登录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32D90-0216-41D0-AA40-CC2942CCF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2"/>
          <a:stretch/>
        </p:blipFill>
        <p:spPr>
          <a:xfrm>
            <a:off x="5510893" y="1972627"/>
            <a:ext cx="6585313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8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预约场馆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EE8F96-7A55-4B9A-9E00-33D34D6A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51" y="1192938"/>
            <a:ext cx="8229600" cy="2695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C4D2E9-47BC-40FD-AF94-9D06A85D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2" y="3739950"/>
            <a:ext cx="5086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预约场馆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4847EA-1587-433D-9AC7-94CD954D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1" y="2019436"/>
            <a:ext cx="7972425" cy="4543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870535-B094-4F44-B9FC-DB14C634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45" y="295139"/>
            <a:ext cx="6555242" cy="21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8706951" y="1879253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721465" y="1879253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88315" y="3244726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02829" y="3244726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76147" y="4610199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90661" y="4610199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78493" y="5975672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3007" y="5975672"/>
            <a:ext cx="0" cy="9140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922975" y="868462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30167" y="975654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11569" y="103512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4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60207" y="1588541"/>
            <a:ext cx="7462768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0207" y="107519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 性能测试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8493" y="1078379"/>
            <a:ext cx="115616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李雪莹</a:t>
            </a:r>
          </a:p>
        </p:txBody>
      </p:sp>
      <p:sp>
        <p:nvSpPr>
          <p:cNvPr id="30" name="椭圆 29"/>
          <p:cNvSpPr/>
          <p:nvPr/>
        </p:nvSpPr>
        <p:spPr>
          <a:xfrm>
            <a:off x="7456751" y="2233935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63943" y="2341127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35185" y="2400598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3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460207" y="2929170"/>
            <a:ext cx="5996544" cy="24845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4143" y="244334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单元测试 接口测试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7747" y="2430154"/>
            <a:ext cx="377024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934135" y="3587853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1327" y="3695045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22729" y="3754516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2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460207" y="4273280"/>
            <a:ext cx="4473928" cy="34653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34143" y="374878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6311" y="3752978"/>
            <a:ext cx="262477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</p:txBody>
      </p:sp>
      <p:sp>
        <p:nvSpPr>
          <p:cNvPr id="44" name="椭圆 43"/>
          <p:cNvSpPr/>
          <p:nvPr/>
        </p:nvSpPr>
        <p:spPr>
          <a:xfrm>
            <a:off x="4411519" y="4969957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18711" y="5077149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00113" y="513662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1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434143" y="5690036"/>
            <a:ext cx="2977376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4143" y="5179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3285" y="5220902"/>
            <a:ext cx="146520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林梦思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07813" y="506865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项目实施</a:t>
            </a:r>
            <a:endParaRPr lang="zh-CN" altLang="en-US" sz="4400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课程管理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92FEB5-FB92-4294-88C4-58B1A217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54" y="1556657"/>
            <a:ext cx="6257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我的课程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24079-F10A-447A-BA3F-EBBE11D0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339650"/>
            <a:ext cx="51339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7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B5B6F-B070-4819-B270-522F2C52B97C}"/>
              </a:ext>
            </a:extLst>
          </p:cNvPr>
          <p:cNvSpPr txBox="1">
            <a:spLocks/>
          </p:cNvSpPr>
          <p:nvPr/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系统测试</a:t>
            </a:r>
            <a:r>
              <a:rPr lang="en-US" altLang="zh-CN" dirty="0"/>
              <a:t>——</a:t>
            </a:r>
            <a:r>
              <a:rPr lang="zh-CN" altLang="en-US" dirty="0"/>
              <a:t>通知公告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610529-8BA4-4EC3-954C-E0DCC12B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916" y="2732178"/>
            <a:ext cx="4968040" cy="20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71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系统测试</a:t>
            </a:r>
            <a:r>
              <a:rPr lang="en-US" altLang="zh-CN" dirty="0"/>
              <a:t>——ISSUE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1" y="1183228"/>
            <a:ext cx="10852237" cy="752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ISSUE-1: </a:t>
            </a:r>
            <a:r>
              <a:rPr lang="zh-CN" altLang="en-US" dirty="0"/>
              <a:t>在 </a:t>
            </a:r>
            <a:r>
              <a:rPr lang="zh-CN" altLang="en-US" u="sng" dirty="0"/>
              <a:t>删除预约 </a:t>
            </a:r>
            <a:r>
              <a:rPr lang="zh-CN" altLang="en-US" dirty="0"/>
              <a:t>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删除预约后，不会弹出</a:t>
            </a:r>
            <a:r>
              <a:rPr lang="en-US" altLang="zh-CN" dirty="0"/>
              <a:t>alert</a:t>
            </a:r>
            <a:r>
              <a:rPr lang="zh-CN" altLang="en-US" dirty="0"/>
              <a:t>“删除预约成功”；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同样的问题在</a:t>
            </a:r>
            <a:r>
              <a:rPr lang="zh-CN" altLang="en-US" u="sng" dirty="0"/>
              <a:t>通知公告</a:t>
            </a:r>
            <a:r>
              <a:rPr lang="zh-CN" altLang="en-US" dirty="0"/>
              <a:t>系统测试中也有发现，管理员发布公告后，不会弹出</a:t>
            </a:r>
            <a:r>
              <a:rPr lang="en-US" altLang="zh-CN" dirty="0"/>
              <a:t>alert</a:t>
            </a:r>
            <a:r>
              <a:rPr lang="zh-CN" altLang="en-US" dirty="0"/>
              <a:t>“添加成功”。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ISSUE-2: </a:t>
            </a:r>
            <a:r>
              <a:rPr lang="zh-CN" altLang="en-US" dirty="0"/>
              <a:t>在 </a:t>
            </a:r>
            <a:r>
              <a:rPr lang="zh-CN" altLang="en-US" u="sng" dirty="0"/>
              <a:t>预约场馆</a:t>
            </a:r>
            <a:r>
              <a:rPr lang="zh-CN" altLang="en-US" dirty="0"/>
              <a:t> </a:t>
            </a:r>
            <a:r>
              <a:rPr lang="zh-CN" altLang="en-US" u="sng" dirty="0"/>
              <a:t>课程管理</a:t>
            </a:r>
            <a:r>
              <a:rPr lang="zh-CN" altLang="en-US" dirty="0"/>
              <a:t> </a:t>
            </a:r>
            <a:r>
              <a:rPr lang="zh-CN" altLang="en-US" u="sng" dirty="0"/>
              <a:t>通知公告</a:t>
            </a:r>
            <a:r>
              <a:rPr lang="zh-CN" altLang="en-US" dirty="0"/>
              <a:t> 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对于输入域的错误格式没有错误检测（无提醒）；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错误的格式将会被添加入数据库中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ISSUE-3</a:t>
            </a:r>
            <a:r>
              <a:rPr lang="en-US" altLang="zh-CN" dirty="0"/>
              <a:t>: </a:t>
            </a:r>
            <a:r>
              <a:rPr lang="zh-CN" altLang="en-US" dirty="0"/>
              <a:t>在 课程管理 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重复选课等现象无提醒。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ISSUE-4</a:t>
            </a:r>
            <a:r>
              <a:rPr lang="en-US" altLang="zh-CN" dirty="0"/>
              <a:t>: </a:t>
            </a:r>
            <a:r>
              <a:rPr lang="zh-CN" altLang="en-US" dirty="0"/>
              <a:t>在 场馆预约</a:t>
            </a:r>
            <a:r>
              <a:rPr lang="en-US" altLang="zh-CN" dirty="0"/>
              <a:t> </a:t>
            </a:r>
            <a:r>
              <a:rPr lang="zh-CN" altLang="en-US" dirty="0"/>
              <a:t>系统测试中发现：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不合法的预约也会被成功添加。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mr-IN" altLang="zh-CN" dirty="0"/>
              <a:t>……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076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性能测试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10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305C33-2B32-45EC-B086-703670CBE87D}"/>
              </a:ext>
            </a:extLst>
          </p:cNvPr>
          <p:cNvSpPr txBox="1"/>
          <p:nvPr/>
        </p:nvSpPr>
        <p:spPr>
          <a:xfrm>
            <a:off x="4532811" y="1114971"/>
            <a:ext cx="2899954" cy="50130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+mn-ea"/>
              </a:defRPr>
            </a:lvl1pPr>
          </a:lstStyle>
          <a:p>
            <a:r>
              <a:rPr lang="zh-CN" altLang="en-US" dirty="0"/>
              <a:t>用户登录</a:t>
            </a:r>
            <a:endParaRPr lang="en-US" altLang="zh-CN" dirty="0"/>
          </a:p>
          <a:p>
            <a:r>
              <a:rPr lang="zh-CN" altLang="en-US" dirty="0"/>
              <a:t>预约场馆</a:t>
            </a:r>
            <a:endParaRPr lang="en-US" altLang="zh-CN" dirty="0"/>
          </a:p>
          <a:p>
            <a:r>
              <a:rPr lang="zh-CN" altLang="en-US" dirty="0"/>
              <a:t>删除预约</a:t>
            </a:r>
            <a:endParaRPr lang="en-US" altLang="zh-CN" dirty="0"/>
          </a:p>
          <a:p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删除课程</a:t>
            </a:r>
            <a:endParaRPr lang="en-US" altLang="zh-CN" dirty="0"/>
          </a:p>
          <a:p>
            <a:r>
              <a:rPr lang="zh-CN" altLang="en-US" dirty="0"/>
              <a:t>选课</a:t>
            </a:r>
            <a:endParaRPr lang="en-US" altLang="zh-CN" dirty="0"/>
          </a:p>
          <a:p>
            <a:r>
              <a:rPr lang="zh-CN" altLang="en-US" dirty="0"/>
              <a:t>退课</a:t>
            </a:r>
            <a:endParaRPr lang="en-US" altLang="zh-CN" dirty="0"/>
          </a:p>
          <a:p>
            <a:r>
              <a:rPr lang="zh-CN" altLang="en-US" dirty="0"/>
              <a:t>发布公告</a:t>
            </a:r>
            <a:endParaRPr lang="en-US" altLang="zh-CN" dirty="0"/>
          </a:p>
          <a:p>
            <a:r>
              <a:rPr lang="zh-CN" altLang="en-US" dirty="0"/>
              <a:t>各页面访问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019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独立场景设计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305C33-2B32-45EC-B086-703670CBE87D}"/>
              </a:ext>
            </a:extLst>
          </p:cNvPr>
          <p:cNvSpPr txBox="1"/>
          <p:nvPr/>
        </p:nvSpPr>
        <p:spPr>
          <a:xfrm>
            <a:off x="966651" y="1063978"/>
            <a:ext cx="2899954" cy="50130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+mn-ea"/>
              </a:defRPr>
            </a:lvl1pPr>
          </a:lstStyle>
          <a:p>
            <a:r>
              <a:rPr lang="zh-CN" altLang="en-US" dirty="0"/>
              <a:t>用户登录</a:t>
            </a:r>
            <a:endParaRPr lang="en-US" altLang="zh-CN" dirty="0"/>
          </a:p>
          <a:p>
            <a:r>
              <a:rPr lang="zh-CN" altLang="en-US" dirty="0"/>
              <a:t>预约场馆</a:t>
            </a:r>
            <a:endParaRPr lang="en-US" altLang="zh-CN" dirty="0"/>
          </a:p>
          <a:p>
            <a:r>
              <a:rPr lang="zh-CN" altLang="en-US" dirty="0"/>
              <a:t>删除预约</a:t>
            </a:r>
            <a:endParaRPr lang="en-US" altLang="zh-CN" dirty="0"/>
          </a:p>
          <a:p>
            <a:r>
              <a:rPr lang="zh-CN" altLang="en-US" dirty="0"/>
              <a:t>添加课程</a:t>
            </a:r>
            <a:endParaRPr lang="en-US" altLang="zh-CN" dirty="0"/>
          </a:p>
          <a:p>
            <a:r>
              <a:rPr lang="zh-CN" altLang="en-US" dirty="0"/>
              <a:t>删除课程</a:t>
            </a:r>
            <a:endParaRPr lang="en-US" altLang="zh-CN" dirty="0"/>
          </a:p>
          <a:p>
            <a:r>
              <a:rPr lang="zh-CN" altLang="en-US" dirty="0"/>
              <a:t>选课</a:t>
            </a:r>
            <a:endParaRPr lang="en-US" altLang="zh-CN" dirty="0"/>
          </a:p>
          <a:p>
            <a:r>
              <a:rPr lang="zh-CN" altLang="en-US" dirty="0"/>
              <a:t>退课</a:t>
            </a:r>
            <a:endParaRPr lang="en-US" altLang="zh-CN" dirty="0"/>
          </a:p>
          <a:p>
            <a:r>
              <a:rPr lang="zh-CN" altLang="en-US" dirty="0"/>
              <a:t>发布公告</a:t>
            </a:r>
            <a:endParaRPr lang="en-US" altLang="zh-CN" dirty="0"/>
          </a:p>
          <a:p>
            <a:r>
              <a:rPr lang="zh-CN" altLang="en-US" dirty="0"/>
              <a:t>各页面访问</a:t>
            </a:r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112BFC4-6E80-4DA0-9E97-FA338D626DB3}"/>
              </a:ext>
            </a:extLst>
          </p:cNvPr>
          <p:cNvGraphicFramePr>
            <a:graphicFrameLocks noGrp="1"/>
          </p:cNvGraphicFramePr>
          <p:nvPr/>
        </p:nvGraphicFramePr>
        <p:xfrm>
          <a:off x="3383280" y="1067566"/>
          <a:ext cx="4095544" cy="51339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37124691"/>
                    </a:ext>
                  </a:extLst>
                </a:gridCol>
                <a:gridCol w="2723944">
                  <a:extLst>
                    <a:ext uri="{9D8B030D-6E8A-4147-A177-3AD203B41FA5}">
                      <a16:colId xmlns:a16="http://schemas.microsoft.com/office/drawing/2014/main" val="285754388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登录界面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7284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8955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学生课程管理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5473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学生查看全部课程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8815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学生选课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72772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学生退课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357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学生预约场地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1895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学生添加预约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303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935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学生删除预约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865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052A50-6794-4872-A3CA-EC05BD4035D6}"/>
              </a:ext>
            </a:extLst>
          </p:cNvPr>
          <p:cNvGraphicFramePr>
            <a:graphicFrameLocks noGrp="1"/>
          </p:cNvGraphicFramePr>
          <p:nvPr/>
        </p:nvGraphicFramePr>
        <p:xfrm>
          <a:off x="7478824" y="1094423"/>
          <a:ext cx="4251622" cy="513397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25180">
                  <a:extLst>
                    <a:ext uri="{9D8B030D-6E8A-4147-A177-3AD203B41FA5}">
                      <a16:colId xmlns:a16="http://schemas.microsoft.com/office/drawing/2014/main" val="556117314"/>
                    </a:ext>
                  </a:extLst>
                </a:gridCol>
                <a:gridCol w="2926442">
                  <a:extLst>
                    <a:ext uri="{9D8B030D-6E8A-4147-A177-3AD203B41FA5}">
                      <a16:colId xmlns:a16="http://schemas.microsoft.com/office/drawing/2014/main" val="33592940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6422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学生我的课程页面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244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8564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管理员通知公告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9290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管理员发布公告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0011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查看通知公告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649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6002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教师课程管理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3642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教师添加课程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78254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9052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MPA022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教师删除课程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176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4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独立场景设计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E4CAA-DDBE-4330-8082-FA6D01A4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64" y="2819672"/>
            <a:ext cx="6828058" cy="1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8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独立场景：学生选课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1B2A6-9B15-4707-BC53-E43248E34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882" y="1157214"/>
            <a:ext cx="8349978" cy="3247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5FD68A-19E0-491E-9CDE-1A82966394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6089" y="1494774"/>
            <a:ext cx="8416416" cy="34208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649221-9CF6-493A-8158-CC05A93FC1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2977" y="1873794"/>
            <a:ext cx="9113094" cy="3704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E57AB8-3715-4B49-9F5A-AD95DA7B4F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82755" y="2500510"/>
            <a:ext cx="9370204" cy="38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混合场景设计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4C8C99-FBBD-4463-8099-277CA33AD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42932"/>
              </p:ext>
            </p:extLst>
          </p:nvPr>
        </p:nvGraphicFramePr>
        <p:xfrm>
          <a:off x="3484336" y="2262187"/>
          <a:ext cx="4928144" cy="233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543">
                  <a:extLst>
                    <a:ext uri="{9D8B030D-6E8A-4147-A177-3AD203B41FA5}">
                      <a16:colId xmlns:a16="http://schemas.microsoft.com/office/drawing/2014/main" val="2104293075"/>
                    </a:ext>
                  </a:extLst>
                </a:gridCol>
                <a:gridCol w="3491601">
                  <a:extLst>
                    <a:ext uri="{9D8B030D-6E8A-4147-A177-3AD203B41FA5}">
                      <a16:colId xmlns:a16="http://schemas.microsoft.com/office/drawing/2014/main" val="140288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场地预约与取消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218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学生选课与退课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4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用户基本使用流程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99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管理员基本使用流程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63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MPB005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教师添加课程与删除课程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298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ym typeface="+mn-ea"/>
              </a:rPr>
              <a:t>DEMO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8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——</a:t>
            </a:r>
            <a:r>
              <a:rPr lang="zh-CN" altLang="en-US" dirty="0"/>
              <a:t>混合场景设计：用户基本使用流程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86010A6-357A-4EE0-A924-4AC8C8B0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69446"/>
              </p:ext>
            </p:extLst>
          </p:nvPr>
        </p:nvGraphicFramePr>
        <p:xfrm>
          <a:off x="185058" y="1328737"/>
          <a:ext cx="6553284" cy="42005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99584">
                  <a:extLst>
                    <a:ext uri="{9D8B030D-6E8A-4147-A177-3AD203B41FA5}">
                      <a16:colId xmlns:a16="http://schemas.microsoft.com/office/drawing/2014/main" val="2848754783"/>
                    </a:ext>
                  </a:extLst>
                </a:gridCol>
                <a:gridCol w="2954532">
                  <a:extLst>
                    <a:ext uri="{9D8B030D-6E8A-4147-A177-3AD203B41FA5}">
                      <a16:colId xmlns:a16="http://schemas.microsoft.com/office/drawing/2014/main" val="3438740805"/>
                    </a:ext>
                  </a:extLst>
                </a:gridCol>
                <a:gridCol w="1199584">
                  <a:extLst>
                    <a:ext uri="{9D8B030D-6E8A-4147-A177-3AD203B41FA5}">
                      <a16:colId xmlns:a16="http://schemas.microsoft.com/office/drawing/2014/main" val="1861618988"/>
                    </a:ext>
                  </a:extLst>
                </a:gridCol>
                <a:gridCol w="1199584">
                  <a:extLst>
                    <a:ext uri="{9D8B030D-6E8A-4147-A177-3AD203B41FA5}">
                      <a16:colId xmlns:a16="http://schemas.microsoft.com/office/drawing/2014/main" val="329974111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登录界面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登录界面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40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545097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用户登录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学生登录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58871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游客登录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73146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教师登录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93983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管理员登录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7391776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 dirty="0">
                          <a:effectLst/>
                        </a:rPr>
                        <a:t>课程管理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查看全部课程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90696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31939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添加课程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798968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删除课程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 dirty="0">
                          <a:effectLst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074862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21F3CD-A6C4-40A7-87D5-AFAB0CB2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91500"/>
              </p:ext>
            </p:extLst>
          </p:nvPr>
        </p:nvGraphicFramePr>
        <p:xfrm>
          <a:off x="6395539" y="2510924"/>
          <a:ext cx="5796461" cy="3267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1047">
                  <a:extLst>
                    <a:ext uri="{9D8B030D-6E8A-4147-A177-3AD203B41FA5}">
                      <a16:colId xmlns:a16="http://schemas.microsoft.com/office/drawing/2014/main" val="1989788248"/>
                    </a:ext>
                  </a:extLst>
                </a:gridCol>
                <a:gridCol w="2613320">
                  <a:extLst>
                    <a:ext uri="{9D8B030D-6E8A-4147-A177-3AD203B41FA5}">
                      <a16:colId xmlns:a16="http://schemas.microsoft.com/office/drawing/2014/main" val="2560489635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3446722444"/>
                    </a:ext>
                  </a:extLst>
                </a:gridCol>
                <a:gridCol w="1061047">
                  <a:extLst>
                    <a:ext uri="{9D8B030D-6E8A-4147-A177-3AD203B41FA5}">
                      <a16:colId xmlns:a16="http://schemas.microsoft.com/office/drawing/2014/main" val="3778078255"/>
                    </a:ext>
                  </a:extLst>
                </a:gridCol>
              </a:tblGrid>
              <a:tr h="18097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预约场馆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673603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添加预约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4494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删除预约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8877415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通知公告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发布公告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19815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查看公告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36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00401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查看我的课程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578836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u="none" strike="noStrike">
                          <a:effectLst/>
                        </a:rPr>
                        <a:t>查看全部课程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u="none" strike="noStrike" dirty="0">
                          <a:effectLst/>
                        </a:rPr>
                        <a:t>23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83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491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20" y="676275"/>
            <a:ext cx="7352665" cy="58712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331225" flipH="1">
            <a:off x="2888615" y="3402965"/>
            <a:ext cx="5931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6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anose="020B0503020204020204" charset="-122"/>
                <a:cs typeface="Times New Roman" panose="02020603050405020304" pitchFamily="18" charset="0"/>
              </a:rPr>
              <a:t>谢谢各位的聆听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ym typeface="+mn-ea"/>
              </a:rPr>
              <a:t>项</a:t>
            </a:r>
            <a:r>
              <a:rPr sz="3200" dirty="0">
                <a:sym typeface="+mn-ea"/>
              </a:rPr>
              <a:t>目内容</a:t>
            </a:r>
            <a:r>
              <a:rPr lang="en-US" altLang="zh-CN" sz="3200" dirty="0">
                <a:sym typeface="+mn-ea"/>
              </a:rPr>
              <a:t>——</a:t>
            </a:r>
            <a:r>
              <a:rPr lang="zh-CN" altLang="en-US" sz="3200" dirty="0">
                <a:sym typeface="+mn-ea"/>
              </a:rPr>
              <a:t>项目后端结构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30570" r="14652" b="33128"/>
          <a:stretch>
            <a:fillRect/>
          </a:stretch>
        </p:blipFill>
        <p:spPr>
          <a:xfrm>
            <a:off x="10400177" y="668803"/>
            <a:ext cx="1791823" cy="15318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B000F1-5A15-40A1-B27A-AC19C9A215F2}"/>
              </a:ext>
            </a:extLst>
          </p:cNvPr>
          <p:cNvSpPr txBox="1"/>
          <p:nvPr/>
        </p:nvSpPr>
        <p:spPr>
          <a:xfrm>
            <a:off x="10517548" y="125007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Springboot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80" y="1434737"/>
            <a:ext cx="7988300" cy="4851400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>
            <a:off x="4075044" y="1882550"/>
            <a:ext cx="258417" cy="39557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C5B1F-A5C5-4E11-B25F-FB692B40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具体角色及服务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432CDF-F596-4D89-A3B2-3C5C12A118FF}"/>
              </a:ext>
            </a:extLst>
          </p:cNvPr>
          <p:cNvSpPr txBox="1"/>
          <p:nvPr/>
        </p:nvSpPr>
        <p:spPr>
          <a:xfrm>
            <a:off x="754602" y="1296140"/>
            <a:ext cx="10555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ROLE_ADMIN</a:t>
            </a:r>
            <a:r>
              <a:rPr lang="zh-CN" altLang="en-US" dirty="0"/>
              <a:t>：发布公告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ROLE_TEACHER</a:t>
            </a:r>
            <a:r>
              <a:rPr lang="zh-CN" altLang="en-US" dirty="0"/>
              <a:t>： 课程查询可用场馆、发布课程、删除课程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ROLE_STUDENT</a:t>
            </a:r>
            <a:r>
              <a:rPr lang="zh-CN" altLang="en-US" dirty="0"/>
              <a:t>：查询所有课程、加入课程、退出课程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ROLE_USER</a:t>
            </a:r>
            <a:r>
              <a:rPr lang="zh-CN" altLang="en-US" dirty="0"/>
              <a:t>：用户登录、预约查询可用场地、发布预约、删除预约、查询公告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0C5E1-B754-4953-9281-CE481300DD21}"/>
              </a:ext>
            </a:extLst>
          </p:cNvPr>
          <p:cNvSpPr txBox="1"/>
          <p:nvPr/>
        </p:nvSpPr>
        <p:spPr>
          <a:xfrm>
            <a:off x="754602" y="3755254"/>
            <a:ext cx="97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Security</a:t>
            </a:r>
            <a:r>
              <a:rPr lang="zh-CN" altLang="en-US" dirty="0"/>
              <a:t>安全验证，所有对数据库访问必须登陆。</a:t>
            </a:r>
          </a:p>
        </p:txBody>
      </p:sp>
    </p:spTree>
    <p:extLst>
      <p:ext uri="{BB962C8B-B14F-4D97-AF65-F5344CB8AC3E}">
        <p14:creationId xmlns:p14="http://schemas.microsoft.com/office/powerpoint/2010/main" val="22958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386FB7-DDAC-4997-872C-65F388A0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809901"/>
            <a:ext cx="11755120" cy="4793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3497DF-A330-407B-B3BE-4D7953AE203E}"/>
              </a:ext>
            </a:extLst>
          </p:cNvPr>
          <p:cNvSpPr/>
          <p:nvPr/>
        </p:nvSpPr>
        <p:spPr>
          <a:xfrm>
            <a:off x="1013047" y="3206709"/>
            <a:ext cx="10864215" cy="9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单元测试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D85B6B2A-FBF0-41F4-B80B-0F7EFDDBBFDA}"/>
              </a:ext>
            </a:extLst>
          </p:cNvPr>
          <p:cNvSpPr txBox="1">
            <a:spLocks/>
          </p:cNvSpPr>
          <p:nvPr/>
        </p:nvSpPr>
        <p:spPr>
          <a:xfrm>
            <a:off x="822282" y="5844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单元测试</a:t>
            </a:r>
            <a:r>
              <a:rPr lang="en-US" altLang="zh-CN" dirty="0">
                <a:solidFill>
                  <a:schemeClr val="bg1"/>
                </a:solidFill>
              </a:rPr>
              <a:t>-DAO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14" name="矩形 13"/>
          <p:cNvSpPr/>
          <p:nvPr/>
        </p:nvSpPr>
        <p:spPr>
          <a:xfrm>
            <a:off x="822282" y="144746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层设计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启发式原则 </a:t>
            </a:r>
          </a:p>
        </p:txBody>
      </p:sp>
    </p:spTree>
    <p:extLst>
      <p:ext uri="{BB962C8B-B14F-4D97-AF65-F5344CB8AC3E}">
        <p14:creationId xmlns:p14="http://schemas.microsoft.com/office/powerpoint/2010/main" val="3148062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80c96c6-d032-4360-9bbd-b6e098f8de4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854</Words>
  <Application>Microsoft Office PowerPoint</Application>
  <PresentationFormat>宽屏</PresentationFormat>
  <Paragraphs>266</Paragraphs>
  <Slides>41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MS PGothic</vt:lpstr>
      <vt:lpstr>等线</vt:lpstr>
      <vt:lpstr>微软雅黑</vt:lpstr>
      <vt:lpstr>Agency FB</vt:lpstr>
      <vt:lpstr>Arial</vt:lpstr>
      <vt:lpstr>Arial Rounded MT Bold</vt:lpstr>
      <vt:lpstr>Calibri</vt:lpstr>
      <vt:lpstr>Consolas</vt:lpstr>
      <vt:lpstr>Times New Roman</vt:lpstr>
      <vt:lpstr>Office 主题​​</vt:lpstr>
      <vt:lpstr>体育馆场馆管理系统 MeetHere                 </vt:lpstr>
      <vt:lpstr>PowerPoint 演示文稿</vt:lpstr>
      <vt:lpstr>PowerPoint 演示文稿</vt:lpstr>
      <vt:lpstr>PowerPoint 演示文稿</vt:lpstr>
      <vt:lpstr>项目内容——项目后端结构</vt:lpstr>
      <vt:lpstr>具体角色及服务</vt:lpstr>
      <vt:lpstr>PowerPoint 演示文稿</vt:lpstr>
      <vt:lpstr>PowerPoint 演示文稿</vt:lpstr>
      <vt:lpstr>PowerPoint 演示文稿</vt:lpstr>
      <vt:lpstr>DAO层测试-用例设计</vt:lpstr>
      <vt:lpstr>单元测试-Dao层</vt:lpstr>
      <vt:lpstr>单元测试-Dao层</vt:lpstr>
      <vt:lpstr>单元测试-Dao层</vt:lpstr>
      <vt:lpstr>单元测试-Service层</vt:lpstr>
      <vt:lpstr>PowerPoint 演示文稿</vt:lpstr>
      <vt:lpstr>单元测试-Controller层</vt:lpstr>
      <vt:lpstr>单元测试-Controller层</vt:lpstr>
      <vt:lpstr>PowerPoint 演示文稿</vt:lpstr>
      <vt:lpstr>接口测试-Postman</vt:lpstr>
      <vt:lpstr>PowerPoint 演示文稿</vt:lpstr>
      <vt:lpstr>PowerPoint 演示文稿</vt:lpstr>
      <vt:lpstr>接口测试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系统测试——ISSUE</vt:lpstr>
      <vt:lpstr>PowerPoint 演示文稿</vt:lpstr>
      <vt:lpstr>性能测试——设计</vt:lpstr>
      <vt:lpstr>性能测试——独立场景设计</vt:lpstr>
      <vt:lpstr>性能测试——独立场景设计</vt:lpstr>
      <vt:lpstr>性能测试——独立场景：学生选课</vt:lpstr>
      <vt:lpstr>性能测试——混合场景设计</vt:lpstr>
      <vt:lpstr>性能测试——混合场景设计：用户基本使用流程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体育馆设备管理系统                 </dc:title>
  <dc:creator/>
  <cp:lastModifiedBy>百里 月漾</cp:lastModifiedBy>
  <cp:revision>53</cp:revision>
  <dcterms:created xsi:type="dcterms:W3CDTF">2019-03-16T11:10:00Z</dcterms:created>
  <dcterms:modified xsi:type="dcterms:W3CDTF">2020-01-03T10:39:43Z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