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5" autoAdjust="0"/>
    <p:restoredTop sz="94660"/>
  </p:normalViewPr>
  <p:slideViewPr>
    <p:cSldViewPr>
      <p:cViewPr varScale="1">
        <p:scale>
          <a:sx n="64" d="100"/>
          <a:sy n="64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3E90BF7-83BF-4E7E-8A11-3DE71E3F8093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4DA494-3202-4589-B564-19951BAB09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3048977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04413.htm" TargetMode="External"/><Relationship Id="rId2" Type="http://schemas.openxmlformats.org/officeDocument/2006/relationships/hyperlink" Target="http://baike.baidu.com/view/1081216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5976" y="3356992"/>
            <a:ext cx="8458200" cy="12223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——</a:t>
            </a:r>
            <a:r>
              <a:rPr lang="zh-CN" altLang="zh-CN" sz="3200" b="1" dirty="0">
                <a:effectLst/>
                <a:latin typeface="+mn-ea"/>
                <a:ea typeface="+mn-ea"/>
              </a:rPr>
              <a:t>视觉化鼠标验证</a:t>
            </a:r>
            <a:r>
              <a:rPr lang="zh-CN" altLang="zh-CN" sz="3200" b="1" dirty="0" smtClean="0">
                <a:effectLst/>
                <a:latin typeface="+mn-ea"/>
                <a:ea typeface="+mn-ea"/>
              </a:rPr>
              <a:t>码</a:t>
            </a:r>
            <a:r>
              <a:rPr lang="en-US" altLang="zh-CN" sz="3200" b="1" dirty="0" smtClean="0">
                <a:effectLst/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effectLst/>
                <a:latin typeface="+mn-ea"/>
                <a:ea typeface="+mn-ea"/>
              </a:rPr>
            </a:br>
            <a:r>
              <a:rPr lang="en-US" altLang="zh-CN" sz="2400" b="1" dirty="0">
                <a:effectLst/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/>
                <a:latin typeface="+mn-ea"/>
                <a:ea typeface="+mn-ea"/>
              </a:rPr>
              <a:t>          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2276872"/>
            <a:ext cx="8458200" cy="914400"/>
          </a:xfrm>
        </p:spPr>
        <p:txBody>
          <a:bodyPr>
            <a:noAutofit/>
          </a:bodyPr>
          <a:lstStyle/>
          <a:p>
            <a:r>
              <a:rPr lang="zh-CN" altLang="zh-CN" sz="8000" b="1" dirty="0"/>
              <a:t>一笔式验证码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68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44824"/>
            <a:ext cx="7750696" cy="396044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effectLst/>
              </a:rPr>
              <a:t>这个作品还有很多问题没有解决，欢迎大家提出建议，若有错误，也欢迎批评指正！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zh-CN" altLang="en-US" dirty="0" smtClean="0">
                <a:effectLst/>
              </a:rPr>
              <a:t>谢谢大家观看！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5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发现问题</a:t>
            </a:r>
            <a:r>
              <a:rPr lang="en-US" altLang="zh-CN" dirty="0">
                <a:effectLst/>
              </a:rPr>
              <a:t>: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现在市面上绝大多数网页注册时输入验证码的方式为图片式验证码，通过输入图片上的字符及数字来区分人与机器行为的差别。但是这种验证码让人不易识别（如图</a:t>
            </a:r>
            <a:r>
              <a:rPr lang="en-US" altLang="zh-CN" dirty="0"/>
              <a:t>1</a:t>
            </a:r>
            <a:r>
              <a:rPr lang="zh-CN" altLang="zh-CN" dirty="0"/>
              <a:t>，“</a:t>
            </a:r>
            <a:r>
              <a:rPr lang="en-US" altLang="zh-CN" dirty="0"/>
              <a:t>B</a:t>
            </a:r>
            <a:r>
              <a:rPr lang="zh-CN" altLang="zh-CN" dirty="0"/>
              <a:t>”与“</a:t>
            </a:r>
            <a:r>
              <a:rPr lang="en-US" altLang="zh-CN" dirty="0"/>
              <a:t>8</a:t>
            </a:r>
            <a:r>
              <a:rPr lang="zh-CN" altLang="zh-CN" dirty="0"/>
              <a:t>”容易让人混淆，在图</a:t>
            </a:r>
            <a:r>
              <a:rPr lang="en-US" altLang="zh-CN" dirty="0"/>
              <a:t>2</a:t>
            </a:r>
            <a:r>
              <a:rPr lang="zh-CN" altLang="zh-CN" dirty="0"/>
              <a:t>中更为明显，可以理解成“</a:t>
            </a:r>
            <a:r>
              <a:rPr lang="en-US" altLang="zh-CN" dirty="0"/>
              <a:t>W V</a:t>
            </a:r>
            <a:r>
              <a:rPr lang="zh-CN" altLang="zh-CN" dirty="0"/>
              <a:t>”、 “</a:t>
            </a:r>
            <a:r>
              <a:rPr lang="en-US" altLang="zh-CN" dirty="0"/>
              <a:t>V W</a:t>
            </a:r>
            <a:r>
              <a:rPr lang="zh-CN" altLang="zh-CN" dirty="0"/>
              <a:t>”或者“</a:t>
            </a:r>
            <a:r>
              <a:rPr lang="en-US" altLang="zh-CN" dirty="0"/>
              <a:t>V V V</a:t>
            </a:r>
            <a:r>
              <a:rPr lang="zh-CN" altLang="zh-CN" dirty="0"/>
              <a:t>”）</a:t>
            </a:r>
            <a:r>
              <a:rPr lang="en-US" altLang="zh-CN" dirty="0"/>
              <a:t>,</a:t>
            </a:r>
            <a:r>
              <a:rPr lang="zh-CN" altLang="zh-CN" dirty="0"/>
              <a:t>有时刷新了几遍还不清晰，而且这种基于字符和数字的验证码却很容易被机器识别。</a:t>
            </a:r>
          </a:p>
          <a:p>
            <a:r>
              <a:rPr lang="zh-CN" altLang="zh-CN" dirty="0"/>
              <a:t>并且目前多数验证码是由键盘输入，加长了验证的时间，用户体验方面也并不是很好。</a:t>
            </a:r>
          </a:p>
          <a:p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81128"/>
            <a:ext cx="4074974" cy="16887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581128"/>
            <a:ext cx="4248472" cy="1717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6488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2178" y="6488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分析问题：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人的行为上看，人们更倾向于看简洁的，而不是上图中杂乱无章的验证码，会影响人的使用情绪。而且机器会将杂乱无章的验证码与已有库中字符比对，从而清晰识别。但是色彩（这里包括有彩色系和无彩色系）对人有一种吸引力，</a:t>
            </a:r>
            <a:r>
              <a:rPr lang="en-US" altLang="zh-CN" dirty="0" err="1"/>
              <a:t>RGB</a:t>
            </a:r>
            <a:r>
              <a:rPr lang="zh-CN" altLang="zh-CN" dirty="0"/>
              <a:t>色彩在计算机中存储的值是连续的，比起对字符的识别，计算机对色彩识别的能力到目前为止还略欠缺。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解决问题：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552" y="1094010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zh-CN" dirty="0"/>
              <a:t>我们这个作品是一个鼠标行为的验证码，通过鼠标行为进行对用户的验证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en-US" altLang="zh-CN" b="1" dirty="0" smtClean="0"/>
          </a:p>
          <a:p>
            <a:r>
              <a:rPr lang="zh-CN" altLang="zh-CN" b="1" dirty="0" smtClean="0"/>
              <a:t>初步想法：</a:t>
            </a:r>
            <a:endParaRPr lang="en-US" altLang="zh-CN" b="1" dirty="0" smtClean="0"/>
          </a:p>
          <a:p>
            <a:r>
              <a:rPr lang="zh-CN" altLang="zh-CN" dirty="0"/>
              <a:t>方案</a:t>
            </a:r>
            <a:r>
              <a:rPr lang="en-US" altLang="zh-CN" dirty="0"/>
              <a:t>1</a:t>
            </a:r>
            <a:r>
              <a:rPr lang="zh-CN" altLang="zh-CN" dirty="0"/>
              <a:t>：如图</a:t>
            </a:r>
            <a:r>
              <a:rPr lang="en-US" altLang="zh-CN" dirty="0"/>
              <a:t>3</a:t>
            </a:r>
            <a:r>
              <a:rPr lang="zh-CN" altLang="zh-CN" dirty="0"/>
              <a:t>，通过一笔画的方式圈出九宫格内相同的图形。（包括形状及颜色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方案</a:t>
            </a:r>
            <a:r>
              <a:rPr lang="en-US" altLang="zh-CN" dirty="0"/>
              <a:t>2</a:t>
            </a:r>
            <a:r>
              <a:rPr lang="zh-CN" altLang="zh-CN" dirty="0"/>
              <a:t>： 如图</a:t>
            </a:r>
            <a:r>
              <a:rPr lang="en-US" altLang="zh-CN" dirty="0"/>
              <a:t>4</a:t>
            </a:r>
            <a:r>
              <a:rPr lang="zh-CN" altLang="zh-CN" dirty="0"/>
              <a:t>，通过重复点击图片对用户进行验证。依次点击白色区域、蓝色区域、白色区域，对用户点击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坐标</a:t>
            </a:r>
            <a:r>
              <a:rPr lang="zh-CN" altLang="zh-CN" dirty="0" smtClean="0"/>
              <a:t>进行</a:t>
            </a:r>
            <a:r>
              <a:rPr lang="zh-CN" altLang="zh-CN" dirty="0"/>
              <a:t>验证。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解决问题：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方案</a:t>
            </a:r>
            <a:r>
              <a:rPr lang="en-US" altLang="zh-CN" dirty="0"/>
              <a:t>1</a:t>
            </a:r>
            <a:r>
              <a:rPr lang="zh-CN" altLang="zh-CN" dirty="0"/>
              <a:t>中图形由随机函数产生，很难保证能够一笔圈出九宫格内相同的</a:t>
            </a:r>
            <a:r>
              <a:rPr lang="zh-CN" altLang="zh-CN" dirty="0" smtClean="0"/>
              <a:t>图形</a:t>
            </a:r>
            <a:r>
              <a:rPr lang="zh-CN" altLang="en-US" dirty="0" smtClean="0"/>
              <a:t>，并且和很容易从最大覆盖路径对验证码进行破解。</a:t>
            </a:r>
            <a:endParaRPr lang="en-US" altLang="zh-CN" dirty="0" smtClean="0"/>
          </a:p>
          <a:p>
            <a:r>
              <a:rPr lang="zh-CN" altLang="zh-CN" dirty="0" smtClean="0"/>
              <a:t>方案</a:t>
            </a:r>
            <a:r>
              <a:rPr lang="en-US" altLang="zh-CN" dirty="0"/>
              <a:t>2</a:t>
            </a:r>
            <a:r>
              <a:rPr lang="zh-CN" altLang="zh-CN" dirty="0"/>
              <a:t>中对于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两次同区域</a:t>
            </a:r>
            <a:r>
              <a:rPr lang="zh-CN" altLang="zh-CN" dirty="0" smtClean="0"/>
              <a:t>的</a:t>
            </a:r>
            <a:r>
              <a:rPr lang="zh-CN" altLang="en-US" dirty="0"/>
              <a:t>坐标</a:t>
            </a:r>
            <a:r>
              <a:rPr lang="zh-CN" altLang="en-US" dirty="0" smtClean="0"/>
              <a:t>点的对比度算法我们还没有确定。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293096"/>
            <a:ext cx="2160240" cy="190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93096"/>
            <a:ext cx="2376264" cy="1973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0112" y="6381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41248"/>
          </a:xfrm>
        </p:spPr>
        <p:txBody>
          <a:bodyPr/>
          <a:lstStyle/>
          <a:p>
            <a:r>
              <a:rPr lang="zh-CN" altLang="zh-CN" dirty="0">
                <a:effectLst/>
              </a:rPr>
              <a:t>解决问题：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sz="8000" b="1" dirty="0"/>
              <a:t>最终方案：</a:t>
            </a:r>
          </a:p>
          <a:p>
            <a:r>
              <a:rPr lang="zh-CN" altLang="zh-CN" sz="8000" dirty="0"/>
              <a:t>人在色彩识别上的能力比计算机强（这里暂不考虑形如</a:t>
            </a:r>
            <a:r>
              <a:rPr lang="en-US" altLang="zh-CN" sz="8000" dirty="0" err="1"/>
              <a:t>photoshop</a:t>
            </a:r>
            <a:r>
              <a:rPr lang="zh-CN" altLang="zh-CN" sz="8000" dirty="0"/>
              <a:t>工具中的拾色器，现在市面上还未普及自动拾色的软件），基于这点，我们设计了视觉化鼠标式的一笔式验证码（如图</a:t>
            </a:r>
            <a:r>
              <a:rPr lang="en-US" altLang="zh-CN" sz="8000" dirty="0"/>
              <a:t>5</a:t>
            </a:r>
            <a:r>
              <a:rPr lang="zh-CN" altLang="zh-CN" sz="8000" dirty="0"/>
              <a:t>），既操作简单，又不易被机器识别。用户需要选择和要求中形状和颜色完全相同的所有图形，这些图形用随机数产生。因为考虑到特殊人群，所以在配色方案上只采用一个有彩色系中的颜色（红色），便于区分，其它的均采用无彩色系，而且用鼠标点击（采用复选框）减少了从键盘中输入的麻烦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80" y="2780928"/>
            <a:ext cx="4343400" cy="2286000"/>
          </a:xfrm>
        </p:spPr>
      </p:pic>
      <p:sp>
        <p:nvSpPr>
          <p:cNvPr id="6" name="TextBox 5"/>
          <p:cNvSpPr txBox="1"/>
          <p:nvPr/>
        </p:nvSpPr>
        <p:spPr>
          <a:xfrm>
            <a:off x="6444208" y="53012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9300596" cy="630932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Visual </a:t>
            </a:r>
            <a:r>
              <a:rPr lang="en-US" altLang="zh-TW" sz="2400" dirty="0" smtClean="0"/>
              <a:t>Basic</a:t>
            </a:r>
            <a:r>
              <a:rPr lang="zh-TW" altLang="en-US" sz="2400" dirty="0" smtClean="0"/>
              <a:t>中</a:t>
            </a:r>
            <a:r>
              <a:rPr lang="zh-CN" altLang="en-US" sz="2400" dirty="0" smtClean="0"/>
              <a:t>随机函数</a:t>
            </a:r>
            <a:endParaRPr lang="zh-TW" altLang="en-US" sz="2400" dirty="0">
              <a:hlinkClick r:id="rId2"/>
            </a:endParaRPr>
          </a:p>
          <a:p>
            <a:r>
              <a:rPr lang="zh-TW" altLang="en-US" sz="2400" dirty="0"/>
              <a:t>格式：</a:t>
            </a:r>
            <a:r>
              <a:rPr lang="en-US" altLang="zh-TW" sz="2400" dirty="0" err="1"/>
              <a:t>Rnd</a:t>
            </a:r>
            <a:r>
              <a:rPr lang="en-US" altLang="zh-TW" sz="2400" dirty="0"/>
              <a:t>(&lt;</a:t>
            </a:r>
            <a:r>
              <a:rPr lang="zh-TW" altLang="en-US" sz="2400" dirty="0"/>
              <a:t>数值表达式</a:t>
            </a:r>
            <a:r>
              <a:rPr lang="en-US" altLang="zh-TW" sz="2400" dirty="0"/>
              <a:t>&gt;)</a:t>
            </a:r>
          </a:p>
          <a:p>
            <a:r>
              <a:rPr lang="zh-CN" altLang="en-US" sz="2400" dirty="0"/>
              <a:t>功能：求</a:t>
            </a:r>
            <a:r>
              <a:rPr lang="en-US" altLang="zh-CN" sz="2400" dirty="0"/>
              <a:t>[0,1)</a:t>
            </a:r>
            <a:r>
              <a:rPr lang="zh-CN" altLang="en-US" sz="2400" dirty="0"/>
              <a:t>之间的一个随机数</a:t>
            </a:r>
          </a:p>
          <a:p>
            <a:r>
              <a:rPr lang="zh-CN" altLang="en-US" sz="2400" dirty="0"/>
              <a:t>语法：</a:t>
            </a:r>
          </a:p>
          <a:p>
            <a:r>
              <a:rPr lang="en-US" altLang="zh-CN" sz="2400" dirty="0" err="1"/>
              <a:t>Rnd</a:t>
            </a:r>
            <a:r>
              <a:rPr lang="en-US" altLang="zh-CN" sz="2400" dirty="0"/>
              <a:t>[(number)]</a:t>
            </a:r>
          </a:p>
          <a:p>
            <a:r>
              <a:rPr lang="zh-CN" altLang="en-US" sz="2400" dirty="0"/>
              <a:t>如果 </a:t>
            </a:r>
            <a:r>
              <a:rPr lang="en-US" altLang="zh-CN" sz="2400" dirty="0"/>
              <a:t>number </a:t>
            </a:r>
            <a:r>
              <a:rPr lang="zh-CN" altLang="en-US" sz="2400" dirty="0"/>
              <a:t>的值是 </a:t>
            </a:r>
            <a:r>
              <a:rPr lang="en-US" altLang="zh-CN" sz="2400" dirty="0"/>
              <a:t>Randomize </a:t>
            </a:r>
            <a:r>
              <a:rPr lang="zh-CN" altLang="en-US" sz="2400" dirty="0"/>
              <a:t>生成</a:t>
            </a:r>
          </a:p>
          <a:p>
            <a:r>
              <a:rPr lang="zh-CN" altLang="en-US" sz="2400" dirty="0"/>
              <a:t>小于 </a:t>
            </a:r>
            <a:r>
              <a:rPr lang="en-US" altLang="zh-CN" sz="2400" dirty="0"/>
              <a:t>0 </a:t>
            </a:r>
            <a:r>
              <a:rPr lang="zh-CN" altLang="en-US" sz="2400" dirty="0"/>
              <a:t>，每次都使用 </a:t>
            </a:r>
            <a:r>
              <a:rPr lang="en-US" altLang="zh-CN" sz="2400" dirty="0"/>
              <a:t>number </a:t>
            </a:r>
            <a:r>
              <a:rPr lang="zh-CN" altLang="en-US" sz="2400" dirty="0"/>
              <a:t>作为随机数种子得到的相同结果。</a:t>
            </a:r>
          </a:p>
          <a:p>
            <a:r>
              <a:rPr lang="zh-CN" altLang="en-US" sz="2400" dirty="0"/>
              <a:t>大于 </a:t>
            </a:r>
            <a:r>
              <a:rPr lang="en-US" altLang="zh-CN" sz="2400" dirty="0"/>
              <a:t>0 </a:t>
            </a:r>
            <a:r>
              <a:rPr lang="zh-CN" altLang="en-US" sz="2400" dirty="0"/>
              <a:t>，以上一个随机数为种子产生下一个随机数。</a:t>
            </a:r>
          </a:p>
          <a:p>
            <a:r>
              <a:rPr lang="zh-CN" altLang="en-US" sz="2400" dirty="0"/>
              <a:t>等于 </a:t>
            </a:r>
            <a:r>
              <a:rPr lang="en-US" altLang="zh-CN" sz="2400" dirty="0"/>
              <a:t>0 </a:t>
            </a:r>
            <a:r>
              <a:rPr lang="zh-CN" altLang="en-US" sz="2400" dirty="0"/>
              <a:t>，产生与最近生成的随机数相同的随机数。</a:t>
            </a:r>
          </a:p>
          <a:p>
            <a:r>
              <a:rPr lang="zh-CN" altLang="en-US" sz="2400" dirty="0"/>
              <a:t>省略， 以上一个随机数为种子产生下一个随机数。</a:t>
            </a:r>
          </a:p>
          <a:p>
            <a:r>
              <a:rPr lang="zh-CN" altLang="en-US" sz="2400" dirty="0"/>
              <a:t>说明</a:t>
            </a:r>
          </a:p>
          <a:p>
            <a:r>
              <a:rPr lang="en-US" altLang="zh-CN" sz="2400" dirty="0" err="1"/>
              <a:t>Rnd</a:t>
            </a:r>
            <a:r>
              <a:rPr lang="en-US" altLang="zh-CN" sz="2400" dirty="0"/>
              <a:t> </a:t>
            </a:r>
            <a:r>
              <a:rPr lang="zh-CN" altLang="en-US" sz="2400" dirty="0"/>
              <a:t>函数返回小于 </a:t>
            </a:r>
            <a:r>
              <a:rPr lang="en-US" altLang="zh-CN" sz="2400" dirty="0"/>
              <a:t>1 </a:t>
            </a:r>
            <a:r>
              <a:rPr lang="zh-CN" altLang="en-US" sz="2400" dirty="0"/>
              <a:t>但大于或等于 </a:t>
            </a:r>
            <a:r>
              <a:rPr lang="en-US" altLang="zh-CN" sz="2400" dirty="0"/>
              <a:t>0 </a:t>
            </a:r>
            <a:r>
              <a:rPr lang="zh-CN" altLang="en-US" sz="2400" dirty="0"/>
              <a:t>的值。</a:t>
            </a:r>
          </a:p>
          <a:p>
            <a:r>
              <a:rPr lang="en-US" altLang="zh-CN" sz="2400" dirty="0"/>
              <a:t>number </a:t>
            </a:r>
            <a:r>
              <a:rPr lang="zh-CN" altLang="en-US" sz="2400" dirty="0"/>
              <a:t>的值决定了 </a:t>
            </a:r>
            <a:r>
              <a:rPr lang="en-US" altLang="zh-CN" sz="2400" dirty="0" err="1"/>
              <a:t>Rnd</a:t>
            </a:r>
            <a:r>
              <a:rPr lang="en-US" altLang="zh-CN" sz="2400" dirty="0"/>
              <a:t> </a:t>
            </a:r>
            <a:r>
              <a:rPr lang="zh-CN" altLang="en-US" sz="2400" dirty="0"/>
              <a:t>生成随机数的方式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kumimoji="1" lang="zh-CN" altLang="en-US" dirty="0" smtClean="0">
                <a:effectLst/>
              </a:rPr>
              <a:t>随机函数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61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对最初给定的种子都会生成相同的数列，因为每一次调用 </a:t>
            </a:r>
            <a:r>
              <a:rPr lang="en-US" altLang="zh-CN" dirty="0" err="1"/>
              <a:t>Rnd</a:t>
            </a:r>
            <a:r>
              <a:rPr lang="en-US" altLang="zh-CN" dirty="0"/>
              <a:t> </a:t>
            </a:r>
            <a:r>
              <a:rPr lang="zh-CN" altLang="en-US" dirty="0"/>
              <a:t>函数都用数列中的前一个数作为下一个数的种子。</a:t>
            </a:r>
          </a:p>
          <a:p>
            <a:r>
              <a:rPr lang="zh-CN" altLang="en-US" dirty="0"/>
              <a:t>在调用 </a:t>
            </a:r>
            <a:r>
              <a:rPr lang="en-US" altLang="zh-CN" dirty="0" err="1"/>
              <a:t>Rnd</a:t>
            </a:r>
            <a:r>
              <a:rPr lang="en-US" altLang="zh-CN" dirty="0"/>
              <a:t> </a:t>
            </a:r>
            <a:r>
              <a:rPr lang="zh-CN" altLang="en-US" dirty="0"/>
              <a:t>之前，先使用</a:t>
            </a:r>
            <a:r>
              <a:rPr lang="zh-CN" altLang="en-US" b="1" dirty="0"/>
              <a:t>无参数</a:t>
            </a:r>
            <a:r>
              <a:rPr lang="zh-CN" altLang="en-US" dirty="0"/>
              <a:t>的 </a:t>
            </a:r>
            <a:r>
              <a:rPr lang="en-US" altLang="zh-CN" dirty="0"/>
              <a:t>Randomize</a:t>
            </a:r>
            <a:r>
              <a:rPr lang="zh-CN" altLang="en-US" dirty="0"/>
              <a:t>语句初始化随机数生成器（若带参数，则产生由参数对应的一个特定序列的随机数），该生成器具有根据系统计时器得到的种子。</a:t>
            </a:r>
            <a:endParaRPr lang="zh-CN" altLang="en-US" dirty="0">
              <a:hlinkClick r:id="rId2"/>
            </a:endParaRPr>
          </a:p>
          <a:p>
            <a:r>
              <a:rPr lang="zh-CN" altLang="en-US" dirty="0"/>
              <a:t>为了生成某个范围内的随机整数，可使用以下公式：</a:t>
            </a:r>
          </a:p>
          <a:p>
            <a:r>
              <a:rPr lang="en-US" altLang="zh-CN" dirty="0"/>
              <a:t>Int((upperbound - lowerbound + 1) * Rnd + lowerbound)</a:t>
            </a:r>
            <a:endParaRPr lang="en-US" altLang="zh-CN" dirty="0">
              <a:hlinkClick r:id="rId3"/>
            </a:endParaRPr>
          </a:p>
          <a:p>
            <a:r>
              <a:rPr lang="zh-CN" altLang="en-US" dirty="0"/>
              <a:t>这里，</a:t>
            </a:r>
            <a:r>
              <a:rPr lang="en-US" altLang="zh-CN" dirty="0" err="1"/>
              <a:t>upperbound</a:t>
            </a:r>
            <a:r>
              <a:rPr lang="en-US" altLang="zh-CN" dirty="0"/>
              <a:t> </a:t>
            </a:r>
            <a:r>
              <a:rPr lang="zh-CN" altLang="en-US" dirty="0"/>
              <a:t>是随机数范围的上限，而 </a:t>
            </a:r>
            <a:r>
              <a:rPr lang="en-US" altLang="zh-CN" dirty="0" err="1"/>
              <a:t>lowerbound</a:t>
            </a:r>
            <a:r>
              <a:rPr lang="en-US" altLang="zh-CN" dirty="0"/>
              <a:t> </a:t>
            </a:r>
            <a:r>
              <a:rPr lang="zh-CN" altLang="en-US" dirty="0"/>
              <a:t>则是随机数范围的下限。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kumimoji="1" lang="zh-CN" altLang="en-US" dirty="0" smtClean="0">
                <a:effectLst/>
              </a:rPr>
              <a:t>随机函数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73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更便捷  努力完成方案</a:t>
            </a:r>
            <a:r>
              <a:rPr lang="en-US" altLang="zh-CN" dirty="0" smtClean="0"/>
              <a:t>2 </a:t>
            </a:r>
            <a:r>
              <a:rPr lang="zh-CN" altLang="en-US" dirty="0" smtClean="0"/>
              <a:t>的判定算法，实现用复点来实现验证。</a:t>
            </a:r>
            <a:endParaRPr lang="en-US" altLang="zh-CN" dirty="0" smtClean="0"/>
          </a:p>
          <a:p>
            <a:r>
              <a:rPr lang="zh-CN" altLang="en-US" dirty="0"/>
              <a:t>更</a:t>
            </a:r>
            <a:r>
              <a:rPr lang="zh-CN" altLang="en-US" dirty="0" smtClean="0"/>
              <a:t>美观   对验证码进行图案设计，给用户更好的视觉感受。</a:t>
            </a:r>
            <a:endParaRPr lang="en-US" altLang="zh-CN" dirty="0" smtClean="0"/>
          </a:p>
          <a:p>
            <a:r>
              <a:rPr lang="zh-CN" altLang="en-US" dirty="0" smtClean="0"/>
              <a:t>更安全   在坐标验证的基础上添加网页页面上对鼠标轨迹验证的判别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0112" y="2780928"/>
            <a:ext cx="3025676" cy="250436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41248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改进方向</a:t>
            </a:r>
            <a:r>
              <a:rPr lang="zh-CN" altLang="zh-CN" dirty="0" smtClean="0">
                <a:effectLst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</TotalTime>
  <Words>809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跋涉</vt:lpstr>
      <vt:lpstr>——视觉化鼠标验证码             </vt:lpstr>
      <vt:lpstr>发现问题: </vt:lpstr>
      <vt:lpstr>分析问题： </vt:lpstr>
      <vt:lpstr>解决问题： </vt:lpstr>
      <vt:lpstr>解决问题： </vt:lpstr>
      <vt:lpstr>解决问题：</vt:lpstr>
      <vt:lpstr>随机函数</vt:lpstr>
      <vt:lpstr>随机函数</vt:lpstr>
      <vt:lpstr>改进方向：</vt:lpstr>
      <vt:lpstr>这个作品还有很多问题没有解决，欢迎大家提出建议，若有错误，也欢迎批评指正！  谢谢大家观看！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——视觉化鼠标验证码</dc:title>
  <dc:creator>admin</dc:creator>
  <cp:lastModifiedBy>user</cp:lastModifiedBy>
  <cp:revision>12</cp:revision>
  <dcterms:created xsi:type="dcterms:W3CDTF">2015-12-27T05:53:23Z</dcterms:created>
  <dcterms:modified xsi:type="dcterms:W3CDTF">2015-12-30T05:25:50Z</dcterms:modified>
</cp:coreProperties>
</file>