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tags/tag36.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tags/tag39.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1"/>
  </p:notesMasterIdLst>
  <p:handoutMasterIdLst>
    <p:handoutMasterId r:id="rId42"/>
  </p:handoutMasterIdLst>
  <p:sldIdLst>
    <p:sldId id="553" r:id="rId2"/>
    <p:sldId id="554" r:id="rId3"/>
    <p:sldId id="555" r:id="rId4"/>
    <p:sldId id="715" r:id="rId5"/>
    <p:sldId id="685" r:id="rId6"/>
    <p:sldId id="686" r:id="rId7"/>
    <p:sldId id="687" r:id="rId8"/>
    <p:sldId id="684" r:id="rId9"/>
    <p:sldId id="588" r:id="rId10"/>
    <p:sldId id="590" r:id="rId11"/>
    <p:sldId id="595" r:id="rId12"/>
    <p:sldId id="591" r:id="rId13"/>
    <p:sldId id="716" r:id="rId14"/>
    <p:sldId id="677" r:id="rId15"/>
    <p:sldId id="678" r:id="rId16"/>
    <p:sldId id="679" r:id="rId17"/>
    <p:sldId id="680" r:id="rId18"/>
    <p:sldId id="681" r:id="rId19"/>
    <p:sldId id="682" r:id="rId20"/>
    <p:sldId id="675" r:id="rId21"/>
    <p:sldId id="676" r:id="rId22"/>
    <p:sldId id="683" r:id="rId23"/>
    <p:sldId id="717" r:id="rId24"/>
    <p:sldId id="697" r:id="rId25"/>
    <p:sldId id="696" r:id="rId26"/>
    <p:sldId id="718" r:id="rId27"/>
    <p:sldId id="711" r:id="rId28"/>
    <p:sldId id="719" r:id="rId29"/>
    <p:sldId id="712" r:id="rId30"/>
    <p:sldId id="713" r:id="rId31"/>
    <p:sldId id="714" r:id="rId32"/>
    <p:sldId id="705" r:id="rId33"/>
    <p:sldId id="707" r:id="rId34"/>
    <p:sldId id="708" r:id="rId35"/>
    <p:sldId id="670" r:id="rId36"/>
    <p:sldId id="710" r:id="rId37"/>
    <p:sldId id="560" r:id="rId38"/>
    <p:sldId id="720" r:id="rId39"/>
    <p:sldId id="721" r:id="rId40"/>
  </p:sldIdLst>
  <p:sldSz cx="9144000" cy="6858000" type="screen4x3"/>
  <p:notesSz cx="7102475" cy="10231438"/>
  <p:defaultTextStyle>
    <a:defPPr>
      <a:defRPr lang="zh-CN"/>
    </a:defPPr>
    <a:lvl1pPr algn="ctr" rtl="0" fontAlgn="ctr">
      <a:spcBef>
        <a:spcPct val="0"/>
      </a:spcBef>
      <a:spcAft>
        <a:spcPct val="0"/>
      </a:spcAft>
      <a:buSzPct val="65000"/>
      <a:defRPr sz="1600" kern="1200">
        <a:solidFill>
          <a:schemeClr val="tx1"/>
        </a:solidFill>
        <a:latin typeface="Arial" charset="0"/>
        <a:ea typeface="宋体" pitchFamily="2" charset="-122"/>
        <a:cs typeface="+mn-cs"/>
      </a:defRPr>
    </a:lvl1pPr>
    <a:lvl2pPr marL="457145" algn="ctr" rtl="0" fontAlgn="ctr">
      <a:spcBef>
        <a:spcPct val="0"/>
      </a:spcBef>
      <a:spcAft>
        <a:spcPct val="0"/>
      </a:spcAft>
      <a:buSzPct val="65000"/>
      <a:defRPr sz="1600" kern="1200">
        <a:solidFill>
          <a:schemeClr val="tx1"/>
        </a:solidFill>
        <a:latin typeface="Arial" charset="0"/>
        <a:ea typeface="宋体" pitchFamily="2" charset="-122"/>
        <a:cs typeface="+mn-cs"/>
      </a:defRPr>
    </a:lvl2pPr>
    <a:lvl3pPr marL="914290" algn="ctr" rtl="0" fontAlgn="ctr">
      <a:spcBef>
        <a:spcPct val="0"/>
      </a:spcBef>
      <a:spcAft>
        <a:spcPct val="0"/>
      </a:spcAft>
      <a:buSzPct val="65000"/>
      <a:defRPr sz="1600" kern="1200">
        <a:solidFill>
          <a:schemeClr val="tx1"/>
        </a:solidFill>
        <a:latin typeface="Arial" charset="0"/>
        <a:ea typeface="宋体" pitchFamily="2" charset="-122"/>
        <a:cs typeface="+mn-cs"/>
      </a:defRPr>
    </a:lvl3pPr>
    <a:lvl4pPr marL="1371435" algn="ctr" rtl="0" fontAlgn="ctr">
      <a:spcBef>
        <a:spcPct val="0"/>
      </a:spcBef>
      <a:spcAft>
        <a:spcPct val="0"/>
      </a:spcAft>
      <a:buSzPct val="65000"/>
      <a:defRPr sz="1600" kern="1200">
        <a:solidFill>
          <a:schemeClr val="tx1"/>
        </a:solidFill>
        <a:latin typeface="Arial" charset="0"/>
        <a:ea typeface="宋体" pitchFamily="2" charset="-122"/>
        <a:cs typeface="+mn-cs"/>
      </a:defRPr>
    </a:lvl4pPr>
    <a:lvl5pPr marL="1828581" algn="ctr" rtl="0" fontAlgn="ctr">
      <a:spcBef>
        <a:spcPct val="0"/>
      </a:spcBef>
      <a:spcAft>
        <a:spcPct val="0"/>
      </a:spcAft>
      <a:buSzPct val="65000"/>
      <a:defRPr sz="1600" kern="1200">
        <a:solidFill>
          <a:schemeClr val="tx1"/>
        </a:solidFill>
        <a:latin typeface="Arial" charset="0"/>
        <a:ea typeface="宋体" pitchFamily="2" charset="-122"/>
        <a:cs typeface="+mn-cs"/>
      </a:defRPr>
    </a:lvl5pPr>
    <a:lvl6pPr marL="2285725" algn="l" defTabSz="914290" rtl="0" eaLnBrk="1" latinLnBrk="0" hangingPunct="1">
      <a:defRPr sz="1600" kern="1200">
        <a:solidFill>
          <a:schemeClr val="tx1"/>
        </a:solidFill>
        <a:latin typeface="Arial" charset="0"/>
        <a:ea typeface="宋体" pitchFamily="2" charset="-122"/>
        <a:cs typeface="+mn-cs"/>
      </a:defRPr>
    </a:lvl6pPr>
    <a:lvl7pPr marL="2742871" algn="l" defTabSz="914290" rtl="0" eaLnBrk="1" latinLnBrk="0" hangingPunct="1">
      <a:defRPr sz="1600" kern="1200">
        <a:solidFill>
          <a:schemeClr val="tx1"/>
        </a:solidFill>
        <a:latin typeface="Arial" charset="0"/>
        <a:ea typeface="宋体" pitchFamily="2" charset="-122"/>
        <a:cs typeface="+mn-cs"/>
      </a:defRPr>
    </a:lvl7pPr>
    <a:lvl8pPr marL="3200015" algn="l" defTabSz="914290" rtl="0" eaLnBrk="1" latinLnBrk="0" hangingPunct="1">
      <a:defRPr sz="1600" kern="1200">
        <a:solidFill>
          <a:schemeClr val="tx1"/>
        </a:solidFill>
        <a:latin typeface="Arial" charset="0"/>
        <a:ea typeface="宋体" pitchFamily="2" charset="-122"/>
        <a:cs typeface="+mn-cs"/>
      </a:defRPr>
    </a:lvl8pPr>
    <a:lvl9pPr marL="3657160" algn="l" defTabSz="914290" rtl="0" eaLnBrk="1" latinLnBrk="0" hangingPunct="1">
      <a:defRPr sz="1600"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0000FF"/>
    <a:srgbClr val="FF9966"/>
    <a:srgbClr val="FF9933"/>
    <a:srgbClr val="FF99CC"/>
    <a:srgbClr val="66CCFF"/>
    <a:srgbClr val="0099FF"/>
    <a:srgbClr val="FF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61" autoAdjust="0"/>
    <p:restoredTop sz="94180" autoAdjust="0"/>
  </p:normalViewPr>
  <p:slideViewPr>
    <p:cSldViewPr>
      <p:cViewPr varScale="1">
        <p:scale>
          <a:sx n="76" d="100"/>
          <a:sy n="76" d="100"/>
        </p:scale>
        <p:origin x="-1085"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260" y="-78"/>
      </p:cViewPr>
      <p:guideLst>
        <p:guide orient="horz" pos="3223"/>
        <p:guide pos="2237"/>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12291" name="Rectangle 3"/>
          <p:cNvSpPr>
            <a:spLocks noGrp="1" noChangeArrowheads="1"/>
          </p:cNvSpPr>
          <p:nvPr>
            <p:ph type="dt" sz="quarter" idx="1"/>
          </p:nvPr>
        </p:nvSpPr>
        <p:spPr bwMode="auto">
          <a:xfrm>
            <a:off x="4022725"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fontAlgn="base">
              <a:buSzTx/>
              <a:defRPr sz="1300">
                <a:latin typeface="Arial" charset="0"/>
              </a:defRPr>
            </a:lvl1pPr>
          </a:lstStyle>
          <a:p>
            <a:pPr>
              <a:defRPr/>
            </a:pPr>
            <a:endParaRPr lang="en-US" altLang="zh-CN"/>
          </a:p>
        </p:txBody>
      </p:sp>
      <p:sp>
        <p:nvSpPr>
          <p:cNvPr id="12292" name="Rectangle 4"/>
          <p:cNvSpPr>
            <a:spLocks noGrp="1" noChangeArrowheads="1"/>
          </p:cNvSpPr>
          <p:nvPr>
            <p:ph type="ftr" sz="quarter" idx="2"/>
          </p:nvPr>
        </p:nvSpPr>
        <p:spPr bwMode="auto">
          <a:xfrm>
            <a:off x="0"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12293" name="Rectangle 5"/>
          <p:cNvSpPr>
            <a:spLocks noGrp="1" noChangeArrowheads="1"/>
          </p:cNvSpPr>
          <p:nvPr>
            <p:ph type="sldNum" sz="quarter" idx="3"/>
          </p:nvPr>
        </p:nvSpPr>
        <p:spPr bwMode="auto">
          <a:xfrm>
            <a:off x="4022725"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fontAlgn="base">
              <a:buSzTx/>
              <a:defRPr sz="1300">
                <a:latin typeface="Arial" charset="0"/>
              </a:defRPr>
            </a:lvl1pPr>
          </a:lstStyle>
          <a:p>
            <a:pPr>
              <a:defRPr/>
            </a:pPr>
            <a:fld id="{F8F96D63-3C4E-46B8-BB61-9AA4FC922035}" type="slidenum">
              <a:rPr lang="en-US" altLang="zh-CN"/>
              <a:pPr>
                <a:defRPr/>
              </a:pPr>
              <a:t>‹#›</a:t>
            </a:fld>
            <a:endParaRPr lang="en-US" altLang="zh-CN"/>
          </a:p>
        </p:txBody>
      </p:sp>
    </p:spTree>
    <p:extLst>
      <p:ext uri="{BB962C8B-B14F-4D97-AF65-F5344CB8AC3E}">
        <p14:creationId xmlns="" xmlns:p14="http://schemas.microsoft.com/office/powerpoint/2010/main" val="359345586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55299" name="Rectangle 3"/>
          <p:cNvSpPr>
            <a:spLocks noGrp="1" noChangeArrowheads="1"/>
          </p:cNvSpPr>
          <p:nvPr>
            <p:ph type="dt" idx="1"/>
          </p:nvPr>
        </p:nvSpPr>
        <p:spPr bwMode="auto">
          <a:xfrm>
            <a:off x="4022725"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fontAlgn="base">
              <a:buSzTx/>
              <a:defRPr sz="1300">
                <a:latin typeface="Arial" charset="0"/>
              </a:defRPr>
            </a:lvl1pPr>
          </a:lstStyle>
          <a:p>
            <a:pPr>
              <a:defRPr/>
            </a:pPr>
            <a:endParaRPr lang="en-US" altLang="zh-CN"/>
          </a:p>
        </p:txBody>
      </p:sp>
      <p:sp>
        <p:nvSpPr>
          <p:cNvPr id="10244" name="Rectangle 4"/>
          <p:cNvSpPr>
            <a:spLocks noGrp="1" noRot="1" noChangeAspect="1" noChangeArrowheads="1" noTextEdit="1"/>
          </p:cNvSpPr>
          <p:nvPr>
            <p:ph type="sldImg" idx="2"/>
          </p:nvPr>
        </p:nvSpPr>
        <p:spPr bwMode="auto">
          <a:xfrm>
            <a:off x="993775" y="768350"/>
            <a:ext cx="5114925" cy="3835400"/>
          </a:xfrm>
          <a:prstGeom prst="rect">
            <a:avLst/>
          </a:prstGeom>
          <a:noFill/>
          <a:ln w="9525">
            <a:solidFill>
              <a:srgbClr val="000000"/>
            </a:solidFill>
            <a:miter lim="800000"/>
            <a:headEnd/>
            <a:tailEnd/>
          </a:ln>
        </p:spPr>
      </p:sp>
      <p:sp>
        <p:nvSpPr>
          <p:cNvPr id="55301" name="Rectangle 5"/>
          <p:cNvSpPr>
            <a:spLocks noGrp="1" noChangeArrowheads="1"/>
          </p:cNvSpPr>
          <p:nvPr>
            <p:ph type="body" sz="quarter" idx="3"/>
          </p:nvPr>
        </p:nvSpPr>
        <p:spPr bwMode="auto">
          <a:xfrm>
            <a:off x="709613" y="4859338"/>
            <a:ext cx="5683250" cy="460375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5302" name="Rectangle 6"/>
          <p:cNvSpPr>
            <a:spLocks noGrp="1" noChangeArrowheads="1"/>
          </p:cNvSpPr>
          <p:nvPr>
            <p:ph type="ftr" sz="quarter" idx="4"/>
          </p:nvPr>
        </p:nvSpPr>
        <p:spPr bwMode="auto">
          <a:xfrm>
            <a:off x="0"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55303" name="Rectangle 7"/>
          <p:cNvSpPr>
            <a:spLocks noGrp="1" noChangeArrowheads="1"/>
          </p:cNvSpPr>
          <p:nvPr>
            <p:ph type="sldNum" sz="quarter" idx="5"/>
          </p:nvPr>
        </p:nvSpPr>
        <p:spPr bwMode="auto">
          <a:xfrm>
            <a:off x="4022725"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fontAlgn="base">
              <a:buSzTx/>
              <a:defRPr sz="1300">
                <a:latin typeface="Arial" charset="0"/>
              </a:defRPr>
            </a:lvl1pPr>
          </a:lstStyle>
          <a:p>
            <a:pPr>
              <a:defRPr/>
            </a:pPr>
            <a:fld id="{215F7D2D-2231-4254-8A30-96677451EEBC}" type="slidenum">
              <a:rPr lang="en-US" altLang="zh-CN"/>
              <a:pPr>
                <a:defRPr/>
              </a:pPr>
              <a:t>‹#›</a:t>
            </a:fld>
            <a:endParaRPr lang="en-US" altLang="zh-CN"/>
          </a:p>
        </p:txBody>
      </p:sp>
    </p:spTree>
    <p:extLst>
      <p:ext uri="{BB962C8B-B14F-4D97-AF65-F5344CB8AC3E}">
        <p14:creationId xmlns="" xmlns:p14="http://schemas.microsoft.com/office/powerpoint/2010/main" val="267485660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145"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29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435"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581"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5725" algn="l" defTabSz="914290" rtl="0" eaLnBrk="1" latinLnBrk="0" hangingPunct="1">
      <a:defRPr sz="1200" kern="1200">
        <a:solidFill>
          <a:schemeClr val="tx1"/>
        </a:solidFill>
        <a:latin typeface="+mn-lt"/>
        <a:ea typeface="+mn-ea"/>
        <a:cs typeface="+mn-cs"/>
      </a:defRPr>
    </a:lvl6pPr>
    <a:lvl7pPr marL="2742871" algn="l" defTabSz="914290" rtl="0" eaLnBrk="1" latinLnBrk="0" hangingPunct="1">
      <a:defRPr sz="1200" kern="1200">
        <a:solidFill>
          <a:schemeClr val="tx1"/>
        </a:solidFill>
        <a:latin typeface="+mn-lt"/>
        <a:ea typeface="+mn-ea"/>
        <a:cs typeface="+mn-cs"/>
      </a:defRPr>
    </a:lvl7pPr>
    <a:lvl8pPr marL="3200015" algn="l" defTabSz="914290" rtl="0" eaLnBrk="1" latinLnBrk="0" hangingPunct="1">
      <a:defRPr sz="1200" kern="1200">
        <a:solidFill>
          <a:schemeClr val="tx1"/>
        </a:solidFill>
        <a:latin typeface="+mn-lt"/>
        <a:ea typeface="+mn-ea"/>
        <a:cs typeface="+mn-cs"/>
      </a:defRPr>
    </a:lvl8pPr>
    <a:lvl9pPr marL="3657160" algn="l" defTabSz="91429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993775" y="766763"/>
            <a:ext cx="5114925" cy="3836987"/>
          </a:xfrm>
          <a:ln/>
        </p:spPr>
      </p:sp>
      <p:sp>
        <p:nvSpPr>
          <p:cNvPr id="23555" name="Rectangle 3"/>
          <p:cNvSpPr>
            <a:spLocks noGrp="1" noChangeArrowheads="1"/>
          </p:cNvSpPr>
          <p:nvPr>
            <p:ph type="body" idx="1"/>
          </p:nvPr>
        </p:nvSpPr>
        <p:spPr>
          <a:noFill/>
          <a:ln/>
        </p:spPr>
        <p:txBody>
          <a:bodyPr/>
          <a:lstStyle/>
          <a:p>
            <a:pPr eaLnBrk="1" hangingPunct="1"/>
            <a:endParaRPr lang="zh-CN" altLang="zh-CN" dirty="0" smtClean="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err="1" smtClean="0">
                <a:solidFill>
                  <a:schemeClr val="tx1"/>
                </a:solidFill>
                <a:latin typeface="Arial" charset="0"/>
                <a:ea typeface="宋体" pitchFamily="2" charset="-122"/>
                <a:cs typeface="+mn-cs"/>
              </a:rPr>
              <a:t>gRPC</a:t>
            </a:r>
            <a:r>
              <a:rPr lang="zh-CN" altLang="en-US" sz="1200" b="0" i="0" kern="1200" dirty="0" smtClean="0">
                <a:solidFill>
                  <a:schemeClr val="tx1"/>
                </a:solidFill>
                <a:latin typeface="Arial" charset="0"/>
                <a:ea typeface="宋体" pitchFamily="2" charset="-122"/>
                <a:cs typeface="+mn-cs"/>
              </a:rPr>
              <a:t>是一个高性能、通用的开源</a:t>
            </a:r>
            <a:r>
              <a:rPr lang="en-US" altLang="zh-CN" sz="1200" b="0" i="0" kern="1200" dirty="0" smtClean="0">
                <a:solidFill>
                  <a:schemeClr val="tx1"/>
                </a:solidFill>
                <a:latin typeface="Arial" charset="0"/>
                <a:ea typeface="宋体" pitchFamily="2" charset="-122"/>
                <a:cs typeface="+mn-cs"/>
              </a:rPr>
              <a:t>RPC</a:t>
            </a:r>
            <a:r>
              <a:rPr lang="zh-CN" altLang="en-US" sz="1200" b="0" i="0" kern="1200" dirty="0" smtClean="0">
                <a:solidFill>
                  <a:schemeClr val="tx1"/>
                </a:solidFill>
                <a:latin typeface="Arial" charset="0"/>
                <a:ea typeface="宋体" pitchFamily="2" charset="-122"/>
                <a:cs typeface="+mn-cs"/>
              </a:rPr>
              <a:t>框架</a:t>
            </a:r>
            <a:r>
              <a:rPr lang="en-US" altLang="zh-CN" sz="1200" b="0" i="0" kern="1200" dirty="0" smtClean="0">
                <a:solidFill>
                  <a:schemeClr val="tx1"/>
                </a:solidFill>
                <a:latin typeface="Arial" charset="0"/>
                <a:ea typeface="宋体" pitchFamily="2" charset="-122"/>
                <a:cs typeface="+mn-cs"/>
              </a:rPr>
              <a:t>,</a:t>
            </a:r>
            <a:r>
              <a:rPr lang="zh-CN" altLang="en-US" sz="1200" b="0" i="0" kern="1200" dirty="0" smtClean="0">
                <a:solidFill>
                  <a:schemeClr val="tx1"/>
                </a:solidFill>
                <a:latin typeface="Arial" charset="0"/>
                <a:ea typeface="宋体" pitchFamily="2" charset="-122"/>
                <a:cs typeface="+mn-cs"/>
              </a:rPr>
              <a:t>其由</a:t>
            </a:r>
            <a:r>
              <a:rPr lang="en-US" altLang="zh-CN" sz="1200" b="0" i="0" kern="1200" dirty="0" smtClean="0">
                <a:solidFill>
                  <a:schemeClr val="tx1"/>
                </a:solidFill>
                <a:latin typeface="Arial" charset="0"/>
                <a:ea typeface="宋体" pitchFamily="2" charset="-122"/>
                <a:cs typeface="+mn-cs"/>
              </a:rPr>
              <a:t>Google</a:t>
            </a:r>
            <a:r>
              <a:rPr lang="zh-CN" altLang="en-US" sz="1200" b="0" i="0" kern="1200" dirty="0" smtClean="0">
                <a:solidFill>
                  <a:schemeClr val="tx1"/>
                </a:solidFill>
                <a:latin typeface="Arial" charset="0"/>
                <a:ea typeface="宋体" pitchFamily="2" charset="-122"/>
                <a:cs typeface="+mn-cs"/>
              </a:rPr>
              <a:t>主要面向移动应用开发并基于</a:t>
            </a:r>
            <a:r>
              <a:rPr lang="en-US" altLang="zh-CN" sz="1200" b="0" i="0" kern="1200" dirty="0" smtClean="0">
                <a:solidFill>
                  <a:schemeClr val="tx1"/>
                </a:solidFill>
                <a:latin typeface="Arial" charset="0"/>
                <a:ea typeface="宋体" pitchFamily="2" charset="-122"/>
                <a:cs typeface="+mn-cs"/>
              </a:rPr>
              <a:t>HTTP/2</a:t>
            </a:r>
            <a:r>
              <a:rPr lang="zh-CN" altLang="en-US" sz="1200" b="0" i="0" kern="1200" dirty="0" smtClean="0">
                <a:solidFill>
                  <a:schemeClr val="tx1"/>
                </a:solidFill>
                <a:latin typeface="Arial" charset="0"/>
                <a:ea typeface="宋体" pitchFamily="2" charset="-122"/>
                <a:cs typeface="+mn-cs"/>
              </a:rPr>
              <a:t>协议标准而设计</a:t>
            </a:r>
            <a:r>
              <a:rPr lang="en-US" altLang="zh-CN" sz="1200" b="0" i="0" kern="1200" dirty="0" smtClean="0">
                <a:solidFill>
                  <a:schemeClr val="tx1"/>
                </a:solidFill>
                <a:latin typeface="Arial" charset="0"/>
                <a:ea typeface="宋体" pitchFamily="2" charset="-122"/>
                <a:cs typeface="+mn-cs"/>
              </a:rPr>
              <a:t>,</a:t>
            </a:r>
            <a:r>
              <a:rPr lang="zh-CN" altLang="en-US" sz="1200" b="0" i="0" kern="1200" dirty="0" smtClean="0">
                <a:solidFill>
                  <a:schemeClr val="tx1"/>
                </a:solidFill>
                <a:latin typeface="Arial" charset="0"/>
                <a:ea typeface="宋体" pitchFamily="2" charset="-122"/>
                <a:cs typeface="+mn-cs"/>
              </a:rPr>
              <a:t>基于</a:t>
            </a:r>
            <a:r>
              <a:rPr lang="en-US" altLang="zh-CN" sz="1200" b="0" i="0" kern="1200" dirty="0" err="1" smtClean="0">
                <a:solidFill>
                  <a:schemeClr val="tx1"/>
                </a:solidFill>
                <a:latin typeface="Arial" charset="0"/>
                <a:ea typeface="宋体" pitchFamily="2" charset="-122"/>
                <a:cs typeface="+mn-cs"/>
              </a:rPr>
              <a:t>ProtoBuf</a:t>
            </a:r>
            <a:r>
              <a:rPr lang="en-US" altLang="zh-CN" sz="1200" b="0" i="0" kern="1200" dirty="0" smtClean="0">
                <a:solidFill>
                  <a:schemeClr val="tx1"/>
                </a:solidFill>
                <a:latin typeface="Arial" charset="0"/>
                <a:ea typeface="宋体" pitchFamily="2" charset="-122"/>
                <a:cs typeface="+mn-cs"/>
              </a:rPr>
              <a:t>(</a:t>
            </a:r>
            <a:r>
              <a:rPr lang="en-US" altLang="zh-CN" sz="1200" b="0" i="0" kern="1200" dirty="0" err="1" smtClean="0">
                <a:solidFill>
                  <a:schemeClr val="tx1"/>
                </a:solidFill>
                <a:latin typeface="Arial" charset="0"/>
                <a:ea typeface="宋体" pitchFamily="2" charset="-122"/>
                <a:cs typeface="+mn-cs"/>
              </a:rPr>
              <a:t>ProtocolBuffers</a:t>
            </a:r>
            <a:r>
              <a:rPr lang="en-US" altLang="zh-CN" sz="1200" b="0" i="0" kern="1200" dirty="0" smtClean="0">
                <a:solidFill>
                  <a:schemeClr val="tx1"/>
                </a:solidFill>
                <a:latin typeface="Arial" charset="0"/>
                <a:ea typeface="宋体" pitchFamily="2" charset="-122"/>
                <a:cs typeface="+mn-cs"/>
              </a:rPr>
              <a:t>)</a:t>
            </a:r>
            <a:r>
              <a:rPr lang="zh-CN" altLang="en-US" sz="1200" b="0" i="0" kern="1200" dirty="0" smtClean="0">
                <a:solidFill>
                  <a:schemeClr val="tx1"/>
                </a:solidFill>
                <a:latin typeface="Arial" charset="0"/>
                <a:ea typeface="宋体" pitchFamily="2" charset="-122"/>
                <a:cs typeface="+mn-cs"/>
              </a:rPr>
              <a:t>序列化协议开发</a:t>
            </a:r>
            <a:r>
              <a:rPr lang="en-US" altLang="zh-CN" sz="1200" b="0" i="0" kern="1200" dirty="0" smtClean="0">
                <a:solidFill>
                  <a:schemeClr val="tx1"/>
                </a:solidFill>
                <a:latin typeface="Arial" charset="0"/>
                <a:ea typeface="宋体" pitchFamily="2" charset="-122"/>
                <a:cs typeface="+mn-cs"/>
              </a:rPr>
              <a:t>,</a:t>
            </a:r>
            <a:r>
              <a:rPr lang="zh-CN" altLang="en-US" sz="1200" b="0" i="0" kern="1200" dirty="0" smtClean="0">
                <a:solidFill>
                  <a:schemeClr val="tx1"/>
                </a:solidFill>
                <a:latin typeface="Arial" charset="0"/>
                <a:ea typeface="宋体" pitchFamily="2" charset="-122"/>
                <a:cs typeface="+mn-cs"/>
              </a:rPr>
              <a:t>且支持众多开发语</a:t>
            </a:r>
            <a:endParaRPr lang="en-US" altLang="zh-CN" sz="1200" b="0" i="0" kern="1200" dirty="0" smtClean="0">
              <a:solidFill>
                <a:schemeClr val="tx1"/>
              </a:solidFill>
              <a:latin typeface="Arial" charset="0"/>
              <a:ea typeface="宋体" pitchFamily="2" charset="-122"/>
              <a:cs typeface="+mn-cs"/>
            </a:endParaRPr>
          </a:p>
          <a:p>
            <a:r>
              <a:rPr lang="en-US" altLang="zh-CN" sz="1200" b="0" i="0" kern="1200" dirty="0" smtClean="0">
                <a:solidFill>
                  <a:schemeClr val="tx1"/>
                </a:solidFill>
                <a:latin typeface="Arial" charset="0"/>
                <a:ea typeface="宋体" pitchFamily="2" charset="-122"/>
                <a:cs typeface="+mn-cs"/>
              </a:rPr>
              <a:t>Thrift</a:t>
            </a:r>
            <a:r>
              <a:rPr lang="zh-CN" altLang="en-US" sz="1200" b="0" i="0" kern="1200" dirty="0" smtClean="0">
                <a:solidFill>
                  <a:schemeClr val="tx1"/>
                </a:solidFill>
                <a:latin typeface="Arial" charset="0"/>
                <a:ea typeface="宋体" pitchFamily="2" charset="-122"/>
                <a:cs typeface="+mn-cs"/>
              </a:rPr>
              <a:t>是一个跨语言的服务部署框架</a:t>
            </a:r>
            <a:r>
              <a:rPr lang="en-US" altLang="zh-CN" sz="1200" b="0" i="0" kern="1200" dirty="0" smtClean="0">
                <a:solidFill>
                  <a:schemeClr val="tx1"/>
                </a:solidFill>
                <a:latin typeface="Arial" charset="0"/>
                <a:ea typeface="宋体" pitchFamily="2" charset="-122"/>
                <a:cs typeface="+mn-cs"/>
              </a:rPr>
              <a:t>,</a:t>
            </a:r>
            <a:r>
              <a:rPr lang="zh-CN" altLang="en-US" sz="1200" b="0" i="0" kern="1200" dirty="0" smtClean="0">
                <a:solidFill>
                  <a:schemeClr val="tx1"/>
                </a:solidFill>
                <a:latin typeface="Arial" charset="0"/>
                <a:ea typeface="宋体" pitchFamily="2" charset="-122"/>
                <a:cs typeface="+mn-cs"/>
              </a:rPr>
              <a:t>最初由</a:t>
            </a:r>
            <a:r>
              <a:rPr lang="en-US" altLang="zh-CN" sz="1200" b="0" i="0" kern="1200" dirty="0" err="1" smtClean="0">
                <a:solidFill>
                  <a:schemeClr val="tx1"/>
                </a:solidFill>
                <a:latin typeface="Arial" charset="0"/>
                <a:ea typeface="宋体" pitchFamily="2" charset="-122"/>
                <a:cs typeface="+mn-cs"/>
              </a:rPr>
              <a:t>Facebook</a:t>
            </a:r>
            <a:r>
              <a:rPr lang="zh-CN" altLang="en-US" sz="1200" b="0" i="0" kern="1200" dirty="0" smtClean="0">
                <a:solidFill>
                  <a:schemeClr val="tx1"/>
                </a:solidFill>
                <a:latin typeface="Arial" charset="0"/>
                <a:ea typeface="宋体" pitchFamily="2" charset="-122"/>
                <a:cs typeface="+mn-cs"/>
              </a:rPr>
              <a:t>于</a:t>
            </a:r>
            <a:r>
              <a:rPr lang="en-US" altLang="zh-CN" sz="1200" b="0" i="0" kern="1200" dirty="0" smtClean="0">
                <a:solidFill>
                  <a:schemeClr val="tx1"/>
                </a:solidFill>
                <a:latin typeface="Arial" charset="0"/>
                <a:ea typeface="宋体" pitchFamily="2" charset="-122"/>
                <a:cs typeface="+mn-cs"/>
              </a:rPr>
              <a:t>2007</a:t>
            </a:r>
            <a:r>
              <a:rPr lang="zh-CN" altLang="en-US" sz="1200" b="0" i="0" kern="1200" dirty="0" smtClean="0">
                <a:solidFill>
                  <a:schemeClr val="tx1"/>
                </a:solidFill>
                <a:latin typeface="Arial" charset="0"/>
                <a:ea typeface="宋体" pitchFamily="2" charset="-122"/>
                <a:cs typeface="+mn-cs"/>
              </a:rPr>
              <a:t>年开发</a:t>
            </a:r>
            <a:r>
              <a:rPr lang="en-US" altLang="zh-CN" sz="1200" b="0" i="0" kern="1200" dirty="0" smtClean="0">
                <a:solidFill>
                  <a:schemeClr val="tx1"/>
                </a:solidFill>
                <a:latin typeface="Arial" charset="0"/>
                <a:ea typeface="宋体" pitchFamily="2" charset="-122"/>
                <a:cs typeface="+mn-cs"/>
              </a:rPr>
              <a:t>,2008</a:t>
            </a:r>
            <a:r>
              <a:rPr lang="zh-CN" altLang="en-US" sz="1200" b="0" i="0" kern="1200" dirty="0" smtClean="0">
                <a:solidFill>
                  <a:schemeClr val="tx1"/>
                </a:solidFill>
                <a:latin typeface="Arial" charset="0"/>
                <a:ea typeface="宋体" pitchFamily="2" charset="-122"/>
                <a:cs typeface="+mn-cs"/>
              </a:rPr>
              <a:t>年进入</a:t>
            </a:r>
            <a:r>
              <a:rPr lang="en-US" altLang="zh-CN" sz="1200" b="0" i="0" kern="1200" dirty="0" smtClean="0">
                <a:solidFill>
                  <a:schemeClr val="tx1"/>
                </a:solidFill>
                <a:latin typeface="Arial" charset="0"/>
                <a:ea typeface="宋体" pitchFamily="2" charset="-122"/>
                <a:cs typeface="+mn-cs"/>
              </a:rPr>
              <a:t>Apache</a:t>
            </a:r>
            <a:r>
              <a:rPr lang="zh-CN" altLang="en-US" sz="1200" b="0" i="0" kern="1200" dirty="0" smtClean="0">
                <a:solidFill>
                  <a:schemeClr val="tx1"/>
                </a:solidFill>
                <a:latin typeface="Arial" charset="0"/>
                <a:ea typeface="宋体" pitchFamily="2" charset="-122"/>
                <a:cs typeface="+mn-cs"/>
              </a:rPr>
              <a:t>开源项目。</a:t>
            </a:r>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一句话：</a:t>
            </a:r>
            <a:r>
              <a:rPr lang="en-US" altLang="zh-CN" dirty="0" err="1" smtClean="0"/>
              <a:t>Dubbo</a:t>
            </a:r>
            <a:r>
              <a:rPr lang="zh-CN" altLang="en-US" dirty="0" smtClean="0"/>
              <a:t>像组装机，</a:t>
            </a:r>
            <a:r>
              <a:rPr lang="en-US" altLang="zh-CN" dirty="0" smtClean="0"/>
              <a:t>Spring Cloud</a:t>
            </a:r>
            <a:r>
              <a:rPr lang="zh-CN" altLang="en-US" dirty="0" smtClean="0"/>
              <a:t>像一体机</a:t>
            </a:r>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9D123DD2-05EE-49C8-9118-ED765308484D}" type="slidenum">
              <a:rPr lang="en-US" altLang="zh-CN" smtClean="0">
                <a:latin typeface="Arial" pitchFamily="34" charset="0"/>
              </a:rPr>
              <a:pPr/>
              <a:t>37</a:t>
            </a:fld>
            <a:endParaRPr lang="en-US" altLang="zh-CN" smtClean="0">
              <a:latin typeface="Arial" pitchFamily="34" charset="0"/>
            </a:endParaRPr>
          </a:p>
        </p:txBody>
      </p:sp>
      <p:sp>
        <p:nvSpPr>
          <p:cNvPr id="63491" name="Rectangle 2"/>
          <p:cNvSpPr>
            <a:spLocks noGrp="1" noRot="1" noChangeAspect="1" noChangeArrowheads="1" noTextEdit="1"/>
          </p:cNvSpPr>
          <p:nvPr>
            <p:ph type="sldImg"/>
          </p:nvPr>
        </p:nvSpPr>
        <p:spPr>
          <a:xfrm>
            <a:off x="993775" y="768350"/>
            <a:ext cx="5114925" cy="3835400"/>
          </a:xfrm>
          <a:ln/>
        </p:spPr>
      </p:sp>
      <p:sp>
        <p:nvSpPr>
          <p:cNvPr id="63492" name="Rectangle 3"/>
          <p:cNvSpPr>
            <a:spLocks noGrp="1" noChangeArrowheads="1"/>
          </p:cNvSpPr>
          <p:nvPr>
            <p:ph type="body" idx="1"/>
          </p:nvPr>
        </p:nvSpPr>
        <p:spPr>
          <a:noFill/>
          <a:ln/>
        </p:spPr>
        <p:txBody>
          <a:bodyPr/>
          <a:lstStyle/>
          <a:p>
            <a:pPr eaLnBrk="1" hangingPunct="1"/>
            <a:r>
              <a:rPr lang="zh-CN" altLang="en-US" smtClean="0">
                <a:latin typeface="Arial" pitchFamily="34" charset="0"/>
              </a:rPr>
              <a:t>课堂笔记：</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993775" y="766763"/>
            <a:ext cx="5114925" cy="3836987"/>
          </a:xfrm>
          <a:ln/>
        </p:spPr>
      </p:sp>
      <p:sp>
        <p:nvSpPr>
          <p:cNvPr id="25603" name="备注占位符 2"/>
          <p:cNvSpPr>
            <a:spLocks noGrp="1"/>
          </p:cNvSpPr>
          <p:nvPr>
            <p:ph type="body" idx="1"/>
          </p:nvPr>
        </p:nvSpPr>
        <p:spPr>
          <a:noFill/>
          <a:ln/>
        </p:spPr>
        <p:txBody>
          <a:bodyPr/>
          <a:lstStyle/>
          <a:p>
            <a:r>
              <a:rPr lang="zh-CN" altLang="en-US" smtClean="0">
                <a:ea typeface="宋体" charset="-122"/>
              </a:rPr>
              <a:t>课堂笔记：</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C87A1AC-DF8B-4EEE-B198-2060113C5B25}" type="slidenum">
              <a:rPr lang="zh-CN" altLang="en-US" smtClean="0"/>
              <a:pPr/>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C87A1AC-DF8B-4EEE-B198-2060113C5B25}" type="slidenum">
              <a:rPr lang="zh-CN" altLang="en-US" smtClean="0"/>
              <a:pPr/>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300" dirty="0">
              <a:latin typeface="+mn-lt"/>
              <a:ea typeface="+mn-ea"/>
            </a:endParaRPr>
          </a:p>
        </p:txBody>
      </p:sp>
      <p:sp>
        <p:nvSpPr>
          <p:cNvPr id="4" name="灯片编号占位符 3"/>
          <p:cNvSpPr>
            <a:spLocks noGrp="1"/>
          </p:cNvSpPr>
          <p:nvPr>
            <p:ph type="sldNum" sz="quarter" idx="10"/>
          </p:nvPr>
        </p:nvSpPr>
        <p:spPr/>
        <p:txBody>
          <a:bodyPr/>
          <a:lstStyle/>
          <a:p>
            <a:fld id="{6C87A1AC-DF8B-4EEE-B198-2060113C5B25}" type="slidenum">
              <a:rPr lang="zh-CN" altLang="en-US" smtClean="0"/>
              <a:pPr/>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err="1" smtClean="0">
                <a:solidFill>
                  <a:schemeClr val="tx1"/>
                </a:solidFill>
                <a:latin typeface="Arial" charset="0"/>
                <a:ea typeface="宋体" pitchFamily="2" charset="-122"/>
                <a:cs typeface="+mn-cs"/>
              </a:rPr>
              <a:t>DevOps</a:t>
            </a:r>
            <a:r>
              <a:rPr lang="zh-CN" altLang="en-US" sz="1200" b="0" i="0" kern="1200" dirty="0" smtClean="0">
                <a:solidFill>
                  <a:schemeClr val="tx1"/>
                </a:solidFill>
                <a:latin typeface="Arial" charset="0"/>
                <a:ea typeface="宋体" pitchFamily="2" charset="-122"/>
                <a:cs typeface="+mn-cs"/>
              </a:rPr>
              <a:t>（</a:t>
            </a:r>
            <a:r>
              <a:rPr lang="en-US" altLang="zh-CN" sz="1200" b="0" i="0" kern="1200" dirty="0" smtClean="0">
                <a:solidFill>
                  <a:schemeClr val="tx1"/>
                </a:solidFill>
                <a:latin typeface="Arial" charset="0"/>
                <a:ea typeface="宋体" pitchFamily="2" charset="-122"/>
                <a:cs typeface="+mn-cs"/>
              </a:rPr>
              <a:t>Development</a:t>
            </a:r>
            <a:r>
              <a:rPr lang="zh-CN" altLang="en-US" sz="1200" b="0" i="0" kern="1200" dirty="0" smtClean="0">
                <a:solidFill>
                  <a:schemeClr val="tx1"/>
                </a:solidFill>
                <a:latin typeface="Arial" charset="0"/>
                <a:ea typeface="宋体" pitchFamily="2" charset="-122"/>
                <a:cs typeface="+mn-cs"/>
              </a:rPr>
              <a:t>和</a:t>
            </a:r>
            <a:r>
              <a:rPr lang="en-US" altLang="zh-CN" sz="1200" b="0" i="0" kern="1200" dirty="0" smtClean="0">
                <a:solidFill>
                  <a:schemeClr val="tx1"/>
                </a:solidFill>
                <a:latin typeface="Arial" charset="0"/>
                <a:ea typeface="宋体" pitchFamily="2" charset="-122"/>
                <a:cs typeface="+mn-cs"/>
              </a:rPr>
              <a:t>Operations</a:t>
            </a:r>
            <a:r>
              <a:rPr lang="zh-CN" altLang="en-US" sz="1200" b="0" i="0" kern="1200" dirty="0" smtClean="0">
                <a:solidFill>
                  <a:schemeClr val="tx1"/>
                </a:solidFill>
                <a:latin typeface="Arial" charset="0"/>
                <a:ea typeface="宋体" pitchFamily="2" charset="-122"/>
                <a:cs typeface="+mn-cs"/>
              </a:rPr>
              <a:t>的组合词）是一组过程、方法与系统的统称，用于促进开发（应用程序</a:t>
            </a:r>
            <a:r>
              <a:rPr lang="en-US" altLang="zh-CN" sz="1200" b="0" i="0" kern="1200" dirty="0" smtClean="0">
                <a:solidFill>
                  <a:schemeClr val="tx1"/>
                </a:solidFill>
                <a:latin typeface="Arial" charset="0"/>
                <a:ea typeface="宋体" pitchFamily="2" charset="-122"/>
                <a:cs typeface="+mn-cs"/>
              </a:rPr>
              <a:t>/</a:t>
            </a:r>
            <a:r>
              <a:rPr lang="zh-CN" altLang="en-US" sz="1200" b="0" i="0" kern="1200" dirty="0" smtClean="0">
                <a:solidFill>
                  <a:schemeClr val="tx1"/>
                </a:solidFill>
                <a:latin typeface="Arial" charset="0"/>
                <a:ea typeface="宋体" pitchFamily="2" charset="-122"/>
                <a:cs typeface="+mn-cs"/>
              </a:rPr>
              <a:t>软件工程）、技术运营和质量保障（</a:t>
            </a:r>
            <a:r>
              <a:rPr lang="en-US" altLang="zh-CN" sz="1200" b="0" i="0" kern="1200" dirty="0" smtClean="0">
                <a:solidFill>
                  <a:schemeClr val="tx1"/>
                </a:solidFill>
                <a:latin typeface="Arial" charset="0"/>
                <a:ea typeface="宋体" pitchFamily="2" charset="-122"/>
                <a:cs typeface="+mn-cs"/>
              </a:rPr>
              <a:t>QA</a:t>
            </a:r>
            <a:r>
              <a:rPr lang="zh-CN" altLang="en-US" sz="1200" b="0" i="0" kern="1200" dirty="0" smtClean="0">
                <a:solidFill>
                  <a:schemeClr val="tx1"/>
                </a:solidFill>
                <a:latin typeface="Arial" charset="0"/>
                <a:ea typeface="宋体" pitchFamily="2" charset="-122"/>
                <a:cs typeface="+mn-cs"/>
              </a:rPr>
              <a:t>）部门之间的沟通、协作与整合。</a:t>
            </a:r>
          </a:p>
          <a:p>
            <a:r>
              <a:rPr lang="zh-CN" altLang="en-US" sz="1200" b="0" i="0" kern="1200" dirty="0" smtClean="0">
                <a:solidFill>
                  <a:schemeClr val="tx1"/>
                </a:solidFill>
                <a:latin typeface="Arial" charset="0"/>
                <a:ea typeface="宋体" pitchFamily="2" charset="-122"/>
                <a:cs typeface="+mn-cs"/>
              </a:rPr>
              <a:t>它是一种重视“软件开发人员（</a:t>
            </a:r>
            <a:r>
              <a:rPr lang="en-US" altLang="zh-CN" sz="1200" b="0" i="0" kern="1200" dirty="0" smtClean="0">
                <a:solidFill>
                  <a:schemeClr val="tx1"/>
                </a:solidFill>
                <a:latin typeface="Arial" charset="0"/>
                <a:ea typeface="宋体" pitchFamily="2" charset="-122"/>
                <a:cs typeface="+mn-cs"/>
              </a:rPr>
              <a:t>Dev</a:t>
            </a:r>
            <a:r>
              <a:rPr lang="zh-CN" altLang="en-US" sz="1200" b="0" i="0" kern="1200" dirty="0" smtClean="0">
                <a:solidFill>
                  <a:schemeClr val="tx1"/>
                </a:solidFill>
                <a:latin typeface="Arial" charset="0"/>
                <a:ea typeface="宋体" pitchFamily="2" charset="-122"/>
                <a:cs typeface="+mn-cs"/>
              </a:rPr>
              <a:t>）”和“</a:t>
            </a:r>
            <a:r>
              <a:rPr lang="en-US" altLang="zh-CN" sz="1200" b="0" i="0" kern="1200" dirty="0" smtClean="0">
                <a:solidFill>
                  <a:schemeClr val="tx1"/>
                </a:solidFill>
                <a:latin typeface="Arial" charset="0"/>
                <a:ea typeface="宋体" pitchFamily="2" charset="-122"/>
                <a:cs typeface="+mn-cs"/>
              </a:rPr>
              <a:t>IT</a:t>
            </a:r>
            <a:r>
              <a:rPr lang="zh-CN" altLang="en-US" sz="1200" b="0" i="0" kern="1200" dirty="0" smtClean="0">
                <a:solidFill>
                  <a:schemeClr val="tx1"/>
                </a:solidFill>
                <a:latin typeface="Arial" charset="0"/>
                <a:ea typeface="宋体" pitchFamily="2" charset="-122"/>
                <a:cs typeface="+mn-cs"/>
              </a:rPr>
              <a:t>运维技术人员（</a:t>
            </a:r>
            <a:r>
              <a:rPr lang="en-US" altLang="zh-CN" sz="1200" b="0" i="0" kern="1200" dirty="0" smtClean="0">
                <a:solidFill>
                  <a:schemeClr val="tx1"/>
                </a:solidFill>
                <a:latin typeface="Arial" charset="0"/>
                <a:ea typeface="宋体" pitchFamily="2" charset="-122"/>
                <a:cs typeface="+mn-cs"/>
              </a:rPr>
              <a:t>Ops</a:t>
            </a:r>
            <a:r>
              <a:rPr lang="zh-CN" altLang="en-US" sz="1200" b="0" i="0" kern="1200" dirty="0" smtClean="0">
                <a:solidFill>
                  <a:schemeClr val="tx1"/>
                </a:solidFill>
                <a:latin typeface="Arial" charset="0"/>
                <a:ea typeface="宋体" pitchFamily="2" charset="-122"/>
                <a:cs typeface="+mn-cs"/>
              </a:rPr>
              <a:t>）”之间沟通合作的文化、运动或惯例。透过自动化“软件交付”和“架构变更”的流程，来使得构建、测试、发布软件能够更加地快捷、频繁和可靠。</a:t>
            </a:r>
          </a:p>
          <a:p>
            <a:r>
              <a:rPr lang="zh-CN" altLang="en-US" sz="1200" b="0" i="0" kern="1200" dirty="0" smtClean="0">
                <a:solidFill>
                  <a:schemeClr val="tx1"/>
                </a:solidFill>
                <a:latin typeface="Arial" charset="0"/>
                <a:ea typeface="宋体" pitchFamily="2" charset="-122"/>
                <a:cs typeface="+mn-cs"/>
              </a:rPr>
              <a:t>它的出现是由于软件行业日益清晰地认识到：为了按时交付软件产品和服务，开发和运营工作必须紧密合作</a:t>
            </a:r>
          </a:p>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https://martinfowler.com/</a:t>
            </a:r>
          </a:p>
          <a:p>
            <a:r>
              <a:rPr lang="en-US" altLang="zh-CN" dirty="0" smtClean="0"/>
              <a:t>https://martinfowler.com/articles/microservices.html#MicroservicesAndSoa</a:t>
            </a:r>
          </a:p>
          <a:p>
            <a:r>
              <a:rPr lang="en-US" altLang="zh-CN" dirty="0" smtClean="0"/>
              <a:t>http://blog.cuicc.com/blog/2015/07/22/microservices/ </a:t>
            </a:r>
            <a:r>
              <a:rPr lang="zh-CN" altLang="en-US" dirty="0" smtClean="0"/>
              <a:t>翻译后的</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C87A1AC-DF8B-4EEE-B198-2060113C5B25}" type="slidenum">
              <a:rPr lang="zh-CN" altLang="en-US" smtClean="0"/>
              <a:pPr/>
              <a:t>24</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300" dirty="0">
              <a:latin typeface="+mn-lt"/>
              <a:ea typeface="+mn-ea"/>
            </a:endParaRPr>
          </a:p>
        </p:txBody>
      </p:sp>
      <p:sp>
        <p:nvSpPr>
          <p:cNvPr id="4" name="灯片编号占位符 3"/>
          <p:cNvSpPr>
            <a:spLocks noGrp="1"/>
          </p:cNvSpPr>
          <p:nvPr>
            <p:ph type="sldNum" sz="quarter" idx="10"/>
          </p:nvPr>
        </p:nvSpPr>
        <p:spPr/>
        <p:txBody>
          <a:bodyPr/>
          <a:lstStyle/>
          <a:p>
            <a:fld id="{6C87A1AC-DF8B-4EEE-B198-2060113C5B25}" type="slidenum">
              <a:rPr lang="zh-CN" altLang="en-US" smtClean="0"/>
              <a:pPr/>
              <a:t>27</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C87A1AC-DF8B-4EEE-B198-2060113C5B25}" type="slidenum">
              <a:rPr lang="zh-CN" altLang="en-US" smtClean="0"/>
              <a:pPr/>
              <a:t>29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2" name="Picture 2" descr="D:\07 公司资料\PPT+Word模版\logo蓝.png"/>
          <p:cNvPicPr>
            <a:picLocks noChangeAspect="1" noChangeArrowheads="1"/>
          </p:cNvPicPr>
          <p:nvPr userDrawn="1"/>
        </p:nvPicPr>
        <p:blipFill>
          <a:blip r:embed="rId6" cstate="print"/>
          <a:srcRect/>
          <a:stretch>
            <a:fillRect/>
          </a:stretch>
        </p:blipFill>
        <p:spPr bwMode="auto">
          <a:xfrm>
            <a:off x="7596190" y="260350"/>
            <a:ext cx="1169987" cy="222250"/>
          </a:xfrm>
          <a:prstGeom prst="rect">
            <a:avLst/>
          </a:prstGeom>
          <a:noFill/>
          <a:ln w="9525">
            <a:noFill/>
            <a:miter lim="800000"/>
            <a:headEnd/>
            <a:tailEnd/>
          </a:ln>
        </p:spPr>
      </p:pic>
      <p:cxnSp>
        <p:nvCxnSpPr>
          <p:cNvPr id="3" name="MH_Others_1"/>
          <p:cNvCxnSpPr/>
          <p:nvPr userDrawn="1">
            <p:custDataLst>
              <p:tags r:id="rId1"/>
            </p:custDataLst>
          </p:nvPr>
        </p:nvCxnSpPr>
        <p:spPr>
          <a:xfrm>
            <a:off x="2189163" y="793752"/>
            <a:ext cx="0" cy="5364163"/>
          </a:xfrm>
          <a:prstGeom prst="line">
            <a:avLst/>
          </a:prstGeom>
          <a:ln w="412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 name="MH_Others_2"/>
          <p:cNvSpPr txBox="1">
            <a:spLocks noChangeArrowheads="1"/>
          </p:cNvSpPr>
          <p:nvPr userDrawn="1">
            <p:custDataLst>
              <p:tags r:id="rId2"/>
            </p:custDataLst>
          </p:nvPr>
        </p:nvSpPr>
        <p:spPr bwMode="auto">
          <a:xfrm>
            <a:off x="752475" y="687388"/>
            <a:ext cx="1054100" cy="1187450"/>
          </a:xfrm>
          <a:prstGeom prst="rect">
            <a:avLst/>
          </a:prstGeom>
          <a:noFill/>
          <a:ln>
            <a:noFill/>
          </a:ln>
          <a:extLst>
            <a:ext uri="{909E8E84-426E-40DD-AFC4-6F175D3DCCD1}"/>
            <a:ext uri="{91240B29-F687-4F45-9708-019B960494DF}"/>
          </a:extLst>
        </p:spPr>
        <p:txBody>
          <a:bodyPr vert="eaVert" lIns="91418" tIns="45709" rIns="91418" bIns="45709" anchor="ctr"/>
          <a:lstStyle>
            <a:lvl1pPr latinLnBrk="1">
              <a:spcBef>
                <a:spcPct val="20000"/>
              </a:spcBef>
              <a:buChar char="•"/>
              <a:defRPr kumimoji="1" sz="2000">
                <a:solidFill>
                  <a:schemeClr val="tx1"/>
                </a:solidFill>
                <a:latin typeface="나눔고딕" charset="0"/>
                <a:ea typeface="나눔고딕" charset="0"/>
                <a:sym typeface="나눔 고딕" charset="0"/>
              </a:defRPr>
            </a:lvl1pPr>
            <a:lvl2pPr marL="742950" indent="-285750" latinLnBrk="1">
              <a:spcBef>
                <a:spcPct val="20000"/>
              </a:spcBef>
              <a:buChar char="–"/>
              <a:defRPr kumimoji="1" sz="2000">
                <a:solidFill>
                  <a:schemeClr val="tx1"/>
                </a:solidFill>
                <a:latin typeface="나눔고딕" charset="0"/>
                <a:ea typeface="나눔고딕" charset="0"/>
                <a:sym typeface="나눔 고딕" charset="0"/>
              </a:defRPr>
            </a:lvl2pPr>
            <a:lvl3pPr marL="1143000" indent="-228600" latinLnBrk="1">
              <a:spcBef>
                <a:spcPct val="20000"/>
              </a:spcBef>
              <a:buChar char="•"/>
              <a:defRPr kumimoji="1" sz="2000">
                <a:solidFill>
                  <a:schemeClr val="tx1"/>
                </a:solidFill>
                <a:latin typeface="나눔고딕" charset="0"/>
                <a:ea typeface="나눔고딕" charset="0"/>
                <a:sym typeface="나눔 고딕" charset="0"/>
              </a:defRPr>
            </a:lvl3pPr>
            <a:lvl4pPr marL="1600200" indent="-228600" latinLnBrk="1">
              <a:spcBef>
                <a:spcPct val="20000"/>
              </a:spcBef>
              <a:buChar char="–"/>
              <a:defRPr kumimoji="1" sz="2000">
                <a:solidFill>
                  <a:schemeClr val="tx1"/>
                </a:solidFill>
                <a:latin typeface="나눔고딕" charset="0"/>
                <a:ea typeface="나눔고딕" charset="0"/>
                <a:sym typeface="나눔 고딕" charset="0"/>
              </a:defRPr>
            </a:lvl4pPr>
            <a:lvl5pPr marL="2057400" indent="-228600" latinLnBrk="1">
              <a:spcBef>
                <a:spcPct val="20000"/>
              </a:spcBef>
              <a:buChar char="»"/>
              <a:defRPr kumimoji="1" sz="2000">
                <a:solidFill>
                  <a:schemeClr val="tx1"/>
                </a:solidFill>
                <a:latin typeface="나눔고딕" charset="0"/>
                <a:ea typeface="나눔고딕" charset="0"/>
                <a:sym typeface="나눔 고딕" charset="0"/>
              </a:defRPr>
            </a:lvl5pPr>
            <a:lvl6pPr marL="25146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6pPr>
            <a:lvl7pPr marL="29718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7pPr>
            <a:lvl8pPr marL="34290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8pPr>
            <a:lvl9pPr marL="38862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9pPr>
          </a:lstStyle>
          <a:p>
            <a:pPr latinLnBrk="0">
              <a:spcBef>
                <a:spcPct val="0"/>
              </a:spcBef>
              <a:buFontTx/>
              <a:buNone/>
              <a:defRPr/>
            </a:pPr>
            <a:r>
              <a:rPr kumimoji="0" lang="en-US" altLang="zh-CN" sz="8800" dirty="0">
                <a:solidFill>
                  <a:schemeClr val="accent5">
                    <a:lumMod val="75000"/>
                  </a:schemeClr>
                </a:solidFill>
                <a:latin typeface="华文细黑" charset="-122"/>
                <a:ea typeface="华文细黑" charset="-122"/>
              </a:rPr>
              <a:t>C</a:t>
            </a:r>
            <a:endParaRPr kumimoji="0" lang="zh-CN" altLang="en-US" sz="4400" dirty="0">
              <a:solidFill>
                <a:schemeClr val="accent5">
                  <a:lumMod val="75000"/>
                </a:schemeClr>
              </a:solidFill>
              <a:latin typeface="华文细黑" charset="-122"/>
              <a:ea typeface="华文细黑" charset="-122"/>
            </a:endParaRPr>
          </a:p>
        </p:txBody>
      </p:sp>
      <p:sp>
        <p:nvSpPr>
          <p:cNvPr id="5" name="MH_Others_3"/>
          <p:cNvSpPr txBox="1">
            <a:spLocks noChangeArrowheads="1"/>
          </p:cNvSpPr>
          <p:nvPr userDrawn="1">
            <p:custDataLst>
              <p:tags r:id="rId3"/>
            </p:custDataLst>
          </p:nvPr>
        </p:nvSpPr>
        <p:spPr bwMode="auto">
          <a:xfrm>
            <a:off x="942975" y="3384550"/>
            <a:ext cx="693738" cy="1498600"/>
          </a:xfrm>
          <a:prstGeom prst="rect">
            <a:avLst/>
          </a:prstGeom>
          <a:noFill/>
          <a:ln>
            <a:noFill/>
          </a:ln>
          <a:extLst>
            <a:ext uri="{909E8E84-426E-40DD-AFC4-6F175D3DCCD1}"/>
            <a:ext uri="{91240B29-F687-4F45-9708-019B960494DF}"/>
          </a:extLst>
        </p:spPr>
        <p:txBody>
          <a:bodyPr lIns="91418" tIns="45709" rIns="91418" bIns="45709" anchor="ctr"/>
          <a:lstStyle>
            <a:lvl1pPr latinLnBrk="1">
              <a:spcBef>
                <a:spcPct val="20000"/>
              </a:spcBef>
              <a:buChar char="•"/>
              <a:defRPr kumimoji="1" sz="2000">
                <a:solidFill>
                  <a:schemeClr val="tx1"/>
                </a:solidFill>
                <a:latin typeface="나눔고딕" charset="0"/>
                <a:ea typeface="나눔고딕" charset="0"/>
                <a:sym typeface="나눔 고딕" charset="0"/>
              </a:defRPr>
            </a:lvl1pPr>
            <a:lvl2pPr marL="742950" indent="-285750" latinLnBrk="1">
              <a:spcBef>
                <a:spcPct val="20000"/>
              </a:spcBef>
              <a:buChar char="–"/>
              <a:defRPr kumimoji="1" sz="2000">
                <a:solidFill>
                  <a:schemeClr val="tx1"/>
                </a:solidFill>
                <a:latin typeface="나눔고딕" charset="0"/>
                <a:ea typeface="나눔고딕" charset="0"/>
                <a:sym typeface="나눔 고딕" charset="0"/>
              </a:defRPr>
            </a:lvl2pPr>
            <a:lvl3pPr marL="1143000" indent="-228600" latinLnBrk="1">
              <a:spcBef>
                <a:spcPct val="20000"/>
              </a:spcBef>
              <a:buChar char="•"/>
              <a:defRPr kumimoji="1" sz="2000">
                <a:solidFill>
                  <a:schemeClr val="tx1"/>
                </a:solidFill>
                <a:latin typeface="나눔고딕" charset="0"/>
                <a:ea typeface="나눔고딕" charset="0"/>
                <a:sym typeface="나눔 고딕" charset="0"/>
              </a:defRPr>
            </a:lvl3pPr>
            <a:lvl4pPr marL="1600200" indent="-228600" latinLnBrk="1">
              <a:spcBef>
                <a:spcPct val="20000"/>
              </a:spcBef>
              <a:buChar char="–"/>
              <a:defRPr kumimoji="1" sz="2000">
                <a:solidFill>
                  <a:schemeClr val="tx1"/>
                </a:solidFill>
                <a:latin typeface="나눔고딕" charset="0"/>
                <a:ea typeface="나눔고딕" charset="0"/>
                <a:sym typeface="나눔 고딕" charset="0"/>
              </a:defRPr>
            </a:lvl4pPr>
            <a:lvl5pPr marL="2057400" indent="-228600" latinLnBrk="1">
              <a:spcBef>
                <a:spcPct val="20000"/>
              </a:spcBef>
              <a:buChar char="»"/>
              <a:defRPr kumimoji="1" sz="2000">
                <a:solidFill>
                  <a:schemeClr val="tx1"/>
                </a:solidFill>
                <a:latin typeface="나눔고딕" charset="0"/>
                <a:ea typeface="나눔고딕" charset="0"/>
                <a:sym typeface="나눔 고딕" charset="0"/>
              </a:defRPr>
            </a:lvl5pPr>
            <a:lvl6pPr marL="25146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6pPr>
            <a:lvl7pPr marL="29718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7pPr>
            <a:lvl8pPr marL="34290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8pPr>
            <a:lvl9pPr marL="38862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9pPr>
          </a:lstStyle>
          <a:p>
            <a:pPr algn="ctr" latinLnBrk="0">
              <a:spcBef>
                <a:spcPct val="0"/>
              </a:spcBef>
              <a:buFontTx/>
              <a:buNone/>
              <a:defRPr/>
            </a:pPr>
            <a:r>
              <a:rPr kumimoji="0" lang="zh-CN" altLang="en-US" sz="4800" b="1" dirty="0">
                <a:solidFill>
                  <a:schemeClr val="accent1">
                    <a:lumMod val="75000"/>
                  </a:schemeClr>
                </a:solidFill>
                <a:latin typeface="华文细黑" charset="-122"/>
                <a:ea typeface="华文细黑" charset="-122"/>
              </a:rPr>
              <a:t>目</a:t>
            </a:r>
            <a:endParaRPr kumimoji="0" lang="en-US" altLang="zh-CN" sz="4800" b="1" dirty="0">
              <a:solidFill>
                <a:schemeClr val="accent1">
                  <a:lumMod val="75000"/>
                </a:schemeClr>
              </a:solidFill>
              <a:latin typeface="华文细黑" charset="-122"/>
              <a:ea typeface="华文细黑" charset="-122"/>
            </a:endParaRPr>
          </a:p>
          <a:p>
            <a:pPr algn="ctr" latinLnBrk="0">
              <a:spcBef>
                <a:spcPct val="0"/>
              </a:spcBef>
              <a:buFontTx/>
              <a:buNone/>
              <a:defRPr/>
            </a:pPr>
            <a:r>
              <a:rPr kumimoji="0" lang="zh-CN" altLang="en-US" sz="4800" b="1" dirty="0">
                <a:solidFill>
                  <a:schemeClr val="accent1">
                    <a:lumMod val="75000"/>
                  </a:schemeClr>
                </a:solidFill>
                <a:latin typeface="华文细黑" charset="-122"/>
                <a:ea typeface="华文细黑" charset="-122"/>
              </a:rPr>
              <a:t>录</a:t>
            </a:r>
          </a:p>
        </p:txBody>
      </p:sp>
      <p:sp>
        <p:nvSpPr>
          <p:cNvPr id="6" name="MH_Others_4"/>
          <p:cNvSpPr/>
          <p:nvPr userDrawn="1">
            <p:custDataLst>
              <p:tags r:id="rId4"/>
            </p:custDataLst>
          </p:nvPr>
        </p:nvSpPr>
        <p:spPr>
          <a:xfrm>
            <a:off x="981075" y="1438277"/>
            <a:ext cx="615950" cy="2062163"/>
          </a:xfrm>
          <a:prstGeom prst="rect">
            <a:avLst/>
          </a:prstGeom>
        </p:spPr>
        <p:txBody>
          <a:bodyPr vert="eaVert" lIns="91418" tIns="45709" rIns="91418" bIns="45709"/>
          <a:lstStyle/>
          <a:p>
            <a:pPr>
              <a:defRPr/>
            </a:pPr>
            <a:r>
              <a:rPr lang="en-US" altLang="zh-CN" sz="2800" spc="500" dirty="0">
                <a:solidFill>
                  <a:srgbClr val="C0C0C0"/>
                </a:solidFill>
                <a:latin typeface="华文细黑" panose="02010600040101010101" pitchFamily="2" charset="-122"/>
                <a:ea typeface="华文细黑" panose="02010600040101010101" pitchFamily="2" charset="-122"/>
              </a:rPr>
              <a:t>ONTENTS</a:t>
            </a:r>
            <a:endParaRPr lang="zh-CN" altLang="en-US" sz="2800" spc="500" dirty="0">
              <a:solidFill>
                <a:srgbClr val="C0C0C0"/>
              </a:solidFill>
              <a:latin typeface="华文细黑" panose="02010600040101010101" pitchFamily="2" charset="-122"/>
              <a:ea typeface="华文细黑" panose="02010600040101010101" pitchFamily="2" charset="-122"/>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052515"/>
            <a:ext cx="8147050" cy="4968875"/>
          </a:xfrm>
          <a:prstGeom prst="rect">
            <a:avLst/>
          </a:prstGeom>
        </p:spPr>
        <p:txBody>
          <a:bodyPr lIns="91418" tIns="45709" rIns="91418" bIns="45709"/>
          <a:lstStyle>
            <a:lvl1pPr>
              <a:buFontTx/>
              <a:buBlip>
                <a:blip r:embed="rId2"/>
              </a:buBlip>
              <a:defRPr sz="2000"/>
            </a:lvl1pPr>
            <a:lvl2pPr>
              <a:buFontTx/>
              <a:buBlip>
                <a:blip r:embed="rId3"/>
              </a:buBlip>
              <a:defRPr sz="1800"/>
            </a:lvl2pPr>
            <a:lvl3pPr>
              <a:buFontTx/>
              <a:buBlip>
                <a:blip r:embed="rId4"/>
              </a:buBlip>
              <a:defRPr sz="16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a:spLocks noGrp="1"/>
          </p:cNvSpPr>
          <p:nvPr>
            <p:ph type="pic" idx="13"/>
          </p:nvPr>
        </p:nvSpPr>
        <p:spPr>
          <a:xfrm>
            <a:off x="1125141" y="446485"/>
            <a:ext cx="6875859" cy="4161234"/>
          </a:xfrm>
          <a:prstGeom prst="rect">
            <a:avLst/>
          </a:prstGeom>
        </p:spPr>
        <p:txBody>
          <a:bodyPr lIns="64291" tIns="32145" rIns="64291" bIns="32145" anchor="t">
            <a:noAutofit/>
          </a:bodyPr>
          <a:lstStyle/>
          <a:p>
            <a:endParaRPr/>
          </a:p>
        </p:txBody>
      </p:sp>
      <p:sp>
        <p:nvSpPr>
          <p:cNvPr id="21" name="Shape 21"/>
          <p:cNvSpPr>
            <a:spLocks noGrp="1"/>
          </p:cNvSpPr>
          <p:nvPr>
            <p:ph type="title"/>
          </p:nvPr>
        </p:nvSpPr>
        <p:spPr>
          <a:xfrm>
            <a:off x="892969" y="4723805"/>
            <a:ext cx="7358063" cy="1000125"/>
          </a:xfrm>
          <a:prstGeom prst="rect">
            <a:avLst/>
          </a:prstGeom>
        </p:spPr>
        <p:txBody>
          <a:bodyPr anchor="b"/>
          <a:lstStyle/>
          <a:p>
            <a:r>
              <a:t>标题文本</a:t>
            </a:r>
          </a:p>
        </p:txBody>
      </p:sp>
      <p:sp>
        <p:nvSpPr>
          <p:cNvPr id="22" name="Shape 22"/>
          <p:cNvSpPr>
            <a:spLocks noGrp="1"/>
          </p:cNvSpPr>
          <p:nvPr>
            <p:ph type="body" sz="quarter" idx="1"/>
          </p:nvPr>
        </p:nvSpPr>
        <p:spPr>
          <a:xfrm>
            <a:off x="892969" y="5759648"/>
            <a:ext cx="7358063" cy="857250"/>
          </a:xfrm>
          <a:prstGeom prst="rect">
            <a:avLst/>
          </a:prstGeom>
        </p:spPr>
        <p:txBody>
          <a:bodyPr lIns="64291" tIns="32146" rIns="64291" bIns="32146" anchor="t"/>
          <a:lstStyle>
            <a:lvl1pPr marL="0" indent="0" algn="ctr">
              <a:spcBef>
                <a:spcPts val="0"/>
              </a:spcBef>
              <a:buSzTx/>
              <a:buNone/>
              <a:defRPr sz="2200"/>
            </a:lvl1pPr>
            <a:lvl2pPr marL="0" indent="160729" algn="ctr">
              <a:spcBef>
                <a:spcPts val="0"/>
              </a:spcBef>
              <a:buSzTx/>
              <a:buNone/>
              <a:defRPr sz="2200"/>
            </a:lvl2pPr>
            <a:lvl3pPr marL="0" indent="321457" algn="ctr">
              <a:spcBef>
                <a:spcPts val="0"/>
              </a:spcBef>
              <a:buSzTx/>
              <a:buNone/>
              <a:defRPr sz="2200"/>
            </a:lvl3pPr>
            <a:lvl4pPr marL="0" indent="482186" algn="ctr">
              <a:spcBef>
                <a:spcPts val="0"/>
              </a:spcBef>
              <a:buSzTx/>
              <a:buNone/>
              <a:defRPr sz="2200"/>
            </a:lvl4pPr>
            <a:lvl5pPr marL="0" indent="642915" algn="ctr">
              <a:spcBef>
                <a:spcPts val="0"/>
              </a:spcBef>
              <a:buSzTx/>
              <a:buNone/>
              <a:defRPr sz="2200"/>
            </a:lvl5pPr>
          </a:lstStyle>
          <a:p>
            <a:r>
              <a:t>正文级别 1</a:t>
            </a:r>
          </a:p>
          <a:p>
            <a:pPr lvl="1"/>
            <a:r>
              <a:t>正文级别 2</a:t>
            </a:r>
          </a:p>
          <a:p>
            <a:pPr lvl="2"/>
            <a:r>
              <a:t>正文级别 3</a:t>
            </a:r>
          </a:p>
          <a:p>
            <a:pPr lvl="3"/>
            <a:r>
              <a:t>正文级别 4</a:t>
            </a:r>
          </a:p>
          <a:p>
            <a:pPr lvl="4"/>
            <a:r>
              <a:t>正文级别 5</a:t>
            </a:r>
          </a:p>
        </p:txBody>
      </p:sp>
      <p:sp>
        <p:nvSpPr>
          <p:cNvPr id="23" name="Shape 23"/>
          <p:cNvSpPr>
            <a:spLocks noGrp="1"/>
          </p:cNvSpPr>
          <p:nvPr>
            <p:ph type="sldNum" sz="quarter" idx="2"/>
          </p:nvPr>
        </p:nvSpPr>
        <p:spPr>
          <a:xfrm>
            <a:off x="4437983" y="6500812"/>
            <a:ext cx="259104" cy="267891"/>
          </a:xfrm>
          <a:prstGeom prst="rect">
            <a:avLst/>
          </a:prstGeom>
        </p:spPr>
        <p:txBody>
          <a:bodyPr lIns="64291" tIns="32146" rIns="64291" bIns="32146"/>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pic>
        <p:nvPicPr>
          <p:cNvPr id="2" name="Picture 2" descr="D:\07 公司资料\PPT+Word模版\logo蓝.png"/>
          <p:cNvPicPr>
            <a:picLocks noChangeAspect="1" noChangeArrowheads="1"/>
          </p:cNvPicPr>
          <p:nvPr userDrawn="1"/>
        </p:nvPicPr>
        <p:blipFill>
          <a:blip r:embed="rId2" cstate="print"/>
          <a:srcRect/>
          <a:stretch>
            <a:fillRect/>
          </a:stretch>
        </p:blipFill>
        <p:spPr bwMode="auto">
          <a:xfrm>
            <a:off x="7596190" y="260350"/>
            <a:ext cx="1169987" cy="222250"/>
          </a:xfrm>
          <a:prstGeom prst="rect">
            <a:avLst/>
          </a:prstGeom>
          <a:noFill/>
          <a:ln w="9525">
            <a:noFill/>
            <a:miter lim="800000"/>
            <a:headEnd/>
            <a:tailEnd/>
          </a:ln>
        </p:spPr>
      </p:pic>
      <p:pic>
        <p:nvPicPr>
          <p:cNvPr id="3" name="图片 6"/>
          <p:cNvPicPr>
            <a:picLocks noChangeAspect="1"/>
          </p:cNvPicPr>
          <p:nvPr userDrawn="1"/>
        </p:nvPicPr>
        <p:blipFill>
          <a:blip r:embed="rId3" cstate="print"/>
          <a:srcRect/>
          <a:stretch>
            <a:fillRect/>
          </a:stretch>
        </p:blipFill>
        <p:spPr bwMode="auto">
          <a:xfrm>
            <a:off x="0" y="4725988"/>
            <a:ext cx="9144000" cy="2159000"/>
          </a:xfrm>
          <a:prstGeom prst="rect">
            <a:avLst/>
          </a:prstGeom>
          <a:noFill/>
          <a:ln w="9525">
            <a:noFill/>
            <a:miter lim="800000"/>
            <a:headEnd/>
            <a:tailEnd/>
          </a:ln>
        </p:spPr>
      </p:pic>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pic>
        <p:nvPicPr>
          <p:cNvPr id="2" name="Picture 2" descr="D:\07 公司资料\PPT+Word模版\logo蓝.png"/>
          <p:cNvPicPr>
            <a:picLocks noChangeAspect="1" noChangeArrowheads="1"/>
          </p:cNvPicPr>
          <p:nvPr userDrawn="1"/>
        </p:nvPicPr>
        <p:blipFill>
          <a:blip r:embed="rId2" cstate="print"/>
          <a:srcRect/>
          <a:stretch>
            <a:fillRect/>
          </a:stretch>
        </p:blipFill>
        <p:spPr bwMode="auto">
          <a:xfrm>
            <a:off x="7596190" y="260350"/>
            <a:ext cx="1169987" cy="222250"/>
          </a:xfrm>
          <a:prstGeom prst="rect">
            <a:avLst/>
          </a:prstGeom>
          <a:noFill/>
          <a:ln w="9525">
            <a:noFill/>
            <a:miter lim="800000"/>
            <a:headEnd/>
            <a:tailEnd/>
          </a:ln>
        </p:spPr>
      </p:pic>
      <p:pic>
        <p:nvPicPr>
          <p:cNvPr id="3" name="图片 6"/>
          <p:cNvPicPr>
            <a:picLocks noChangeAspect="1"/>
          </p:cNvPicPr>
          <p:nvPr userDrawn="1"/>
        </p:nvPicPr>
        <p:blipFill>
          <a:blip r:embed="rId3" cstate="print"/>
          <a:srcRect/>
          <a:stretch>
            <a:fillRect/>
          </a:stretch>
        </p:blipFill>
        <p:spPr bwMode="auto">
          <a:xfrm>
            <a:off x="0" y="3948115"/>
            <a:ext cx="9144000" cy="2936875"/>
          </a:xfrm>
          <a:prstGeom prst="rect">
            <a:avLst/>
          </a:prstGeom>
          <a:noFill/>
          <a:ln w="9525">
            <a:noFill/>
            <a:miter lim="800000"/>
            <a:headEnd/>
            <a:tailEnd/>
          </a:ln>
        </p:spPr>
      </p:pic>
      <p:sp>
        <p:nvSpPr>
          <p:cNvPr id="4" name="日期占位符 2"/>
          <p:cNvSpPr>
            <a:spLocks noGrp="1"/>
          </p:cNvSpPr>
          <p:nvPr>
            <p:ph type="dt" sz="half" idx="10"/>
          </p:nvPr>
        </p:nvSpPr>
        <p:spPr>
          <a:xfrm>
            <a:off x="457200" y="6245225"/>
            <a:ext cx="2133600" cy="476250"/>
          </a:xfrm>
          <a:prstGeom prst="rect">
            <a:avLst/>
          </a:prstGeom>
        </p:spPr>
        <p:txBody>
          <a:bodyPr lIns="91418" tIns="45709" rIns="91418" bIns="45709"/>
          <a:lstStyle>
            <a:lvl1pPr>
              <a:defRPr>
                <a:latin typeface="Arial" charset="0"/>
                <a:ea typeface="宋体" charset="-122"/>
              </a:defRPr>
            </a:lvl1pPr>
          </a:lstStyle>
          <a:p>
            <a:pPr>
              <a:defRPr/>
            </a:pPr>
            <a:endParaRPr lang="en-US" altLang="zh-CN"/>
          </a:p>
        </p:txBody>
      </p:sp>
      <p:sp>
        <p:nvSpPr>
          <p:cNvPr id="5" name="页脚占位符 3"/>
          <p:cNvSpPr>
            <a:spLocks noGrp="1"/>
          </p:cNvSpPr>
          <p:nvPr>
            <p:ph type="ftr" sz="quarter" idx="11"/>
          </p:nvPr>
        </p:nvSpPr>
        <p:spPr>
          <a:xfrm>
            <a:off x="3124200" y="6245225"/>
            <a:ext cx="2895600" cy="476250"/>
          </a:xfrm>
          <a:prstGeom prst="rect">
            <a:avLst/>
          </a:prstGeom>
        </p:spPr>
        <p:txBody>
          <a:bodyPr lIns="91418" tIns="45709" rIns="91418" bIns="45709"/>
          <a:lstStyle>
            <a:lvl1pPr>
              <a:defRPr>
                <a:latin typeface="Arial" charset="0"/>
                <a:ea typeface="宋体" charset="-122"/>
              </a:defRPr>
            </a:lvl1pPr>
          </a:lstStyle>
          <a:p>
            <a:pPr>
              <a:defRPr/>
            </a:pPr>
            <a:endParaRPr lang="en-US" altLang="zh-CN"/>
          </a:p>
        </p:txBody>
      </p:sp>
      <p:sp>
        <p:nvSpPr>
          <p:cNvPr id="6" name="灯片编号占位符 4"/>
          <p:cNvSpPr>
            <a:spLocks noGrp="1"/>
          </p:cNvSpPr>
          <p:nvPr>
            <p:ph type="sldNum" sz="quarter" idx="12"/>
          </p:nvPr>
        </p:nvSpPr>
        <p:spPr>
          <a:xfrm>
            <a:off x="6553200" y="6245225"/>
            <a:ext cx="2133600" cy="476250"/>
          </a:xfrm>
          <a:prstGeom prst="rect">
            <a:avLst/>
          </a:prstGeom>
        </p:spPr>
        <p:txBody>
          <a:bodyPr lIns="91418" tIns="45709" rIns="91418" bIns="45709"/>
          <a:lstStyle>
            <a:lvl1pPr>
              <a:defRPr>
                <a:latin typeface="Arial" charset="0"/>
                <a:ea typeface="宋体" charset="-122"/>
              </a:defRPr>
            </a:lvl1pPr>
          </a:lstStyle>
          <a:p>
            <a:pPr>
              <a:defRPr/>
            </a:pPr>
            <a:fld id="{7E3EF7CA-FC5D-40E8-BB2C-028F98E24947}" type="slidenum">
              <a:rPr lang="en-US" altLang="zh-CN"/>
              <a:pPr>
                <a:defRPr/>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pic>
        <p:nvPicPr>
          <p:cNvPr id="5" name="Picture 2" descr="D:\07 公司资料\PPT+Word模版\logo蓝.png"/>
          <p:cNvPicPr>
            <a:picLocks noChangeAspect="1" noChangeArrowheads="1"/>
          </p:cNvPicPr>
          <p:nvPr userDrawn="1"/>
        </p:nvPicPr>
        <p:blipFill>
          <a:blip r:embed="rId2" cstate="print"/>
          <a:srcRect/>
          <a:stretch>
            <a:fillRect/>
          </a:stretch>
        </p:blipFill>
        <p:spPr bwMode="auto">
          <a:xfrm>
            <a:off x="7596190" y="260350"/>
            <a:ext cx="1169987" cy="222250"/>
          </a:xfrm>
          <a:prstGeom prst="rect">
            <a:avLst/>
          </a:prstGeom>
          <a:noFill/>
          <a:ln w="9525">
            <a:noFill/>
            <a:miter lim="800000"/>
            <a:headEnd/>
            <a:tailEnd/>
          </a:ln>
        </p:spPr>
      </p:pic>
      <p:pic>
        <p:nvPicPr>
          <p:cNvPr id="6" name="图片 6"/>
          <p:cNvPicPr>
            <a:picLocks noChangeAspect="1"/>
          </p:cNvPicPr>
          <p:nvPr userDrawn="1"/>
        </p:nvPicPr>
        <p:blipFill>
          <a:blip r:embed="rId3" cstate="print"/>
          <a:srcRect/>
          <a:stretch>
            <a:fillRect/>
          </a:stretch>
        </p:blipFill>
        <p:spPr bwMode="auto">
          <a:xfrm>
            <a:off x="0" y="4725988"/>
            <a:ext cx="9144000" cy="2159000"/>
          </a:xfrm>
          <a:prstGeom prst="rect">
            <a:avLst/>
          </a:prstGeom>
          <a:noFill/>
          <a:ln w="9525">
            <a:noFill/>
            <a:miter lim="800000"/>
            <a:headEnd/>
            <a:tailEnd/>
          </a:ln>
        </p:spPr>
      </p:pic>
      <p:sp>
        <p:nvSpPr>
          <p:cNvPr id="7" name="TextBox 6"/>
          <p:cNvSpPr txBox="1"/>
          <p:nvPr userDrawn="1"/>
        </p:nvSpPr>
        <p:spPr>
          <a:xfrm>
            <a:off x="8459790" y="6464302"/>
            <a:ext cx="720725" cy="276977"/>
          </a:xfrm>
          <a:prstGeom prst="rect">
            <a:avLst/>
          </a:prstGeom>
          <a:noFill/>
        </p:spPr>
        <p:txBody>
          <a:bodyPr lIns="91418" tIns="45709" rIns="91418" bIns="45709">
            <a:spAutoFit/>
          </a:bodyPr>
          <a:lstStyle/>
          <a:p>
            <a:pPr algn="ctr">
              <a:defRPr/>
            </a:pPr>
            <a:r>
              <a:rPr lang="en-US" altLang="zh-CN" sz="1200" b="1" dirty="0">
                <a:solidFill>
                  <a:srgbClr val="FF0000"/>
                </a:solidFill>
                <a:latin typeface="华文细黑" pitchFamily="2" charset="-122"/>
                <a:ea typeface="华文细黑" pitchFamily="2" charset="-122"/>
              </a:rPr>
              <a:t>V1.1</a:t>
            </a:r>
            <a:endParaRPr lang="zh-CN" altLang="en-US" sz="1200" b="1" dirty="0">
              <a:solidFill>
                <a:srgbClr val="FF0000"/>
              </a:solidFill>
              <a:latin typeface="华文细黑" pitchFamily="2" charset="-122"/>
              <a:ea typeface="华文细黑" pitchFamily="2" charset="-122"/>
            </a:endParaRPr>
          </a:p>
        </p:txBody>
      </p:sp>
      <p:sp>
        <p:nvSpPr>
          <p:cNvPr id="15" name="文本占位符 9"/>
          <p:cNvSpPr>
            <a:spLocks noGrp="1"/>
          </p:cNvSpPr>
          <p:nvPr>
            <p:ph type="body" sz="quarter" idx="16"/>
          </p:nvPr>
        </p:nvSpPr>
        <p:spPr>
          <a:xfrm>
            <a:off x="1403650" y="2852938"/>
            <a:ext cx="6144251" cy="1584325"/>
          </a:xfrm>
          <a:prstGeom prst="rect">
            <a:avLst/>
          </a:prstGeom>
        </p:spPr>
        <p:txBody>
          <a:bodyPr lIns="91418" tIns="45709" rIns="91418" bIns="45709">
            <a:normAutofit/>
          </a:bodyPr>
          <a:lstStyle>
            <a:lvl1pPr marL="0" indent="0" algn="ctr">
              <a:buNone/>
              <a:defRPr sz="3000">
                <a:solidFill>
                  <a:schemeClr val="tx1">
                    <a:lumMod val="95000"/>
                    <a:lumOff val="5000"/>
                  </a:schemeClr>
                </a:solidFill>
                <a:latin typeface="黑体" panose="02010609060101010101" pitchFamily="49" charset="-122"/>
                <a:ea typeface="黑体" panose="02010609060101010101" pitchFamily="49" charset="-122"/>
              </a:defRPr>
            </a:lvl1pPr>
          </a:lstStyle>
          <a:p>
            <a:pPr lvl="0"/>
            <a:r>
              <a:rPr lang="zh-CN" altLang="en-US" smtClean="0"/>
              <a:t>单击此处编辑母版文本样式</a:t>
            </a:r>
          </a:p>
        </p:txBody>
      </p:sp>
      <p:sp>
        <p:nvSpPr>
          <p:cNvPr id="16" name="文本占位符 10"/>
          <p:cNvSpPr>
            <a:spLocks noGrp="1"/>
          </p:cNvSpPr>
          <p:nvPr>
            <p:ph type="body" sz="quarter" idx="17"/>
          </p:nvPr>
        </p:nvSpPr>
        <p:spPr>
          <a:xfrm>
            <a:off x="1403648" y="2132856"/>
            <a:ext cx="6336704" cy="575122"/>
          </a:xfrm>
          <a:prstGeom prst="rect">
            <a:avLst/>
          </a:prstGeom>
        </p:spPr>
        <p:txBody>
          <a:bodyPr lIns="91418" tIns="45709" rIns="91418" bIns="45709" anchor="ctr"/>
          <a:lstStyle>
            <a:lvl1pPr marL="342818" marR="0" indent="-342818" algn="ctr" defTabSz="914180" rtl="0" eaLnBrk="1" fontAlgn="auto" latinLnBrk="0" hangingPunct="1">
              <a:lnSpc>
                <a:spcPct val="100000"/>
              </a:lnSpc>
              <a:spcBef>
                <a:spcPct val="20000"/>
              </a:spcBef>
              <a:spcAft>
                <a:spcPts val="0"/>
              </a:spcAft>
              <a:buClrTx/>
              <a:buSzTx/>
              <a:buFontTx/>
              <a:buNone/>
              <a:tabLst/>
              <a:defRPr sz="3200">
                <a:latin typeface="+mj-ea"/>
                <a:ea typeface="+mj-ea"/>
              </a:defRPr>
            </a:lvl1pPr>
          </a:lstStyle>
          <a:p>
            <a:pPr lvl="0"/>
            <a:r>
              <a:rPr lang="zh-CN" altLang="en-US" smtClean="0"/>
              <a:t>单击此处编辑母版文本样式</a:t>
            </a:r>
          </a:p>
        </p:txBody>
      </p:sp>
      <p:sp>
        <p:nvSpPr>
          <p:cNvPr id="17" name="标题 5"/>
          <p:cNvSpPr>
            <a:spLocks noGrp="1"/>
          </p:cNvSpPr>
          <p:nvPr>
            <p:ph type="title"/>
          </p:nvPr>
        </p:nvSpPr>
        <p:spPr>
          <a:xfrm>
            <a:off x="1401981" y="1556792"/>
            <a:ext cx="6145868" cy="1152128"/>
          </a:xfrm>
          <a:prstGeom prst="rect">
            <a:avLst/>
          </a:prstGeom>
        </p:spPr>
        <p:txBody>
          <a:bodyPr anchor="b"/>
          <a:lstStyle>
            <a:lvl1pPr algn="ctr">
              <a:defRPr sz="4500"/>
            </a:lvl1pPr>
          </a:lstStyle>
          <a:p>
            <a:r>
              <a:rPr lang="zh-CN" altLang="en-US" dirty="0" smtClean="0"/>
              <a:t>单击此处编辑母版标题样式</a:t>
            </a:r>
            <a:endParaRPr lang="zh-CN" alt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5" name="Picture 2" descr="D:\07 公司资料\PPT+Word模版\logo蓝.png"/>
          <p:cNvPicPr>
            <a:picLocks noChangeAspect="1" noChangeArrowheads="1"/>
          </p:cNvPicPr>
          <p:nvPr userDrawn="1"/>
        </p:nvPicPr>
        <p:blipFill>
          <a:blip r:embed="rId2" cstate="print"/>
          <a:srcRect/>
          <a:stretch>
            <a:fillRect/>
          </a:stretch>
        </p:blipFill>
        <p:spPr bwMode="auto">
          <a:xfrm>
            <a:off x="7596190" y="260350"/>
            <a:ext cx="1169987" cy="222250"/>
          </a:xfrm>
          <a:prstGeom prst="rect">
            <a:avLst/>
          </a:prstGeom>
          <a:noFill/>
          <a:ln w="9525">
            <a:noFill/>
            <a:miter lim="800000"/>
            <a:headEnd/>
            <a:tailEnd/>
          </a:ln>
        </p:spPr>
      </p:pic>
      <p:pic>
        <p:nvPicPr>
          <p:cNvPr id="6" name="图片 6"/>
          <p:cNvPicPr>
            <a:picLocks noChangeAspect="1"/>
          </p:cNvPicPr>
          <p:nvPr userDrawn="1"/>
        </p:nvPicPr>
        <p:blipFill>
          <a:blip r:embed="rId3" cstate="print"/>
          <a:srcRect/>
          <a:stretch>
            <a:fillRect/>
          </a:stretch>
        </p:blipFill>
        <p:spPr bwMode="auto">
          <a:xfrm>
            <a:off x="0" y="3948115"/>
            <a:ext cx="9144000" cy="2936875"/>
          </a:xfrm>
          <a:prstGeom prst="rect">
            <a:avLst/>
          </a:prstGeom>
          <a:noFill/>
          <a:ln w="9525">
            <a:noFill/>
            <a:miter lim="800000"/>
            <a:headEnd/>
            <a:tailEnd/>
          </a:ln>
        </p:spPr>
      </p:pic>
      <p:sp>
        <p:nvSpPr>
          <p:cNvPr id="15" name="文本占位符 9"/>
          <p:cNvSpPr>
            <a:spLocks noGrp="1"/>
          </p:cNvSpPr>
          <p:nvPr>
            <p:ph type="body" sz="quarter" idx="16"/>
          </p:nvPr>
        </p:nvSpPr>
        <p:spPr>
          <a:xfrm>
            <a:off x="685237" y="2852938"/>
            <a:ext cx="6911101" cy="1584325"/>
          </a:xfrm>
          <a:prstGeom prst="rect">
            <a:avLst/>
          </a:prstGeom>
        </p:spPr>
        <p:txBody>
          <a:bodyPr lIns="91418" tIns="45709" rIns="91418" bIns="45709">
            <a:normAutofit/>
          </a:bodyPr>
          <a:lstStyle>
            <a:lvl1pPr marL="0" indent="0" algn="l">
              <a:buNone/>
              <a:defRPr sz="3000">
                <a:solidFill>
                  <a:schemeClr val="tx1">
                    <a:lumMod val="95000"/>
                    <a:lumOff val="5000"/>
                  </a:schemeClr>
                </a:solidFill>
                <a:latin typeface="黑体" panose="02010609060101010101" pitchFamily="49" charset="-122"/>
                <a:ea typeface="黑体" panose="02010609060101010101" pitchFamily="49" charset="-122"/>
              </a:defRPr>
            </a:lvl1pPr>
          </a:lstStyle>
          <a:p>
            <a:pPr lvl="0"/>
            <a:r>
              <a:rPr lang="zh-CN" altLang="en-US" smtClean="0"/>
              <a:t>单击此处编辑母版文本样式</a:t>
            </a:r>
          </a:p>
        </p:txBody>
      </p:sp>
      <p:sp>
        <p:nvSpPr>
          <p:cNvPr id="16" name="文本占位符 10"/>
          <p:cNvSpPr>
            <a:spLocks noGrp="1"/>
          </p:cNvSpPr>
          <p:nvPr>
            <p:ph type="body" sz="quarter" idx="17"/>
          </p:nvPr>
        </p:nvSpPr>
        <p:spPr>
          <a:xfrm>
            <a:off x="685234" y="2132856"/>
            <a:ext cx="7496405" cy="575122"/>
          </a:xfrm>
          <a:prstGeom prst="rect">
            <a:avLst/>
          </a:prstGeom>
        </p:spPr>
        <p:txBody>
          <a:bodyPr lIns="91418" tIns="45709" rIns="91418" bIns="45709" anchor="ctr"/>
          <a:lstStyle>
            <a:lvl1pPr marL="342818" marR="0" indent="-342818" algn="l" defTabSz="914180" rtl="0" eaLnBrk="1" fontAlgn="auto" latinLnBrk="0" hangingPunct="1">
              <a:lnSpc>
                <a:spcPct val="100000"/>
              </a:lnSpc>
              <a:spcBef>
                <a:spcPct val="20000"/>
              </a:spcBef>
              <a:spcAft>
                <a:spcPts val="0"/>
              </a:spcAft>
              <a:buClrTx/>
              <a:buSzTx/>
              <a:buFontTx/>
              <a:buNone/>
              <a:tabLst/>
              <a:defRPr sz="3200">
                <a:latin typeface="+mj-ea"/>
                <a:ea typeface="+mj-ea"/>
              </a:defRPr>
            </a:lvl1pPr>
          </a:lstStyle>
          <a:p>
            <a:pPr lvl="0"/>
            <a:r>
              <a:rPr lang="zh-CN" altLang="en-US" smtClean="0"/>
              <a:t>单击此处编辑母版文本样式</a:t>
            </a:r>
          </a:p>
        </p:txBody>
      </p:sp>
      <p:sp>
        <p:nvSpPr>
          <p:cNvPr id="17" name="标题 5"/>
          <p:cNvSpPr>
            <a:spLocks noGrp="1"/>
          </p:cNvSpPr>
          <p:nvPr>
            <p:ph type="title"/>
          </p:nvPr>
        </p:nvSpPr>
        <p:spPr>
          <a:xfrm>
            <a:off x="683570" y="1556792"/>
            <a:ext cx="6912920" cy="1152128"/>
          </a:xfrm>
          <a:prstGeom prst="rect">
            <a:avLst/>
          </a:prstGeom>
        </p:spPr>
        <p:txBody>
          <a:bodyPr anchor="b"/>
          <a:lstStyle>
            <a:lvl1pPr algn="l">
              <a:defRPr sz="4500"/>
            </a:lvl1pPr>
          </a:lstStyle>
          <a:p>
            <a:r>
              <a:rPr lang="zh-CN" altLang="en-US" smtClean="0"/>
              <a:t>单击此处编辑母版标题样式</a:t>
            </a:r>
            <a:endParaRPr lang="zh-CN" altLang="en-US" dirty="0"/>
          </a:p>
        </p:txBody>
      </p:sp>
      <p:sp>
        <p:nvSpPr>
          <p:cNvPr id="7" name="日期占位符 2"/>
          <p:cNvSpPr>
            <a:spLocks noGrp="1"/>
          </p:cNvSpPr>
          <p:nvPr>
            <p:ph type="dt" sz="half" idx="18"/>
          </p:nvPr>
        </p:nvSpPr>
        <p:spPr>
          <a:xfrm>
            <a:off x="457200" y="6245225"/>
            <a:ext cx="2133600" cy="476250"/>
          </a:xfrm>
          <a:prstGeom prst="rect">
            <a:avLst/>
          </a:prstGeom>
        </p:spPr>
        <p:txBody>
          <a:bodyPr lIns="91418" tIns="45709" rIns="91418" bIns="45709"/>
          <a:lstStyle>
            <a:lvl1pPr>
              <a:defRPr>
                <a:latin typeface="Arial" charset="0"/>
                <a:ea typeface="宋体" charset="-122"/>
              </a:defRPr>
            </a:lvl1pPr>
          </a:lstStyle>
          <a:p>
            <a:pPr>
              <a:defRPr/>
            </a:pPr>
            <a:endParaRPr lang="en-US" altLang="zh-CN"/>
          </a:p>
        </p:txBody>
      </p:sp>
      <p:sp>
        <p:nvSpPr>
          <p:cNvPr id="8" name="页脚占位符 3"/>
          <p:cNvSpPr>
            <a:spLocks noGrp="1"/>
          </p:cNvSpPr>
          <p:nvPr>
            <p:ph type="ftr" sz="quarter" idx="19"/>
          </p:nvPr>
        </p:nvSpPr>
        <p:spPr>
          <a:xfrm>
            <a:off x="3124200" y="6245225"/>
            <a:ext cx="2895600" cy="476250"/>
          </a:xfrm>
          <a:prstGeom prst="rect">
            <a:avLst/>
          </a:prstGeom>
        </p:spPr>
        <p:txBody>
          <a:bodyPr lIns="91418" tIns="45709" rIns="91418" bIns="45709"/>
          <a:lstStyle>
            <a:lvl1pPr>
              <a:defRPr>
                <a:latin typeface="Arial" charset="0"/>
                <a:ea typeface="宋体" charset="-122"/>
              </a:defRPr>
            </a:lvl1pPr>
          </a:lstStyle>
          <a:p>
            <a:pPr>
              <a:defRPr/>
            </a:pPr>
            <a:endParaRPr lang="en-US" altLang="zh-CN"/>
          </a:p>
        </p:txBody>
      </p:sp>
      <p:sp>
        <p:nvSpPr>
          <p:cNvPr id="9" name="灯片编号占位符 4"/>
          <p:cNvSpPr>
            <a:spLocks noGrp="1"/>
          </p:cNvSpPr>
          <p:nvPr>
            <p:ph type="sldNum" sz="quarter" idx="20"/>
          </p:nvPr>
        </p:nvSpPr>
        <p:spPr>
          <a:xfrm>
            <a:off x="6553200" y="6245225"/>
            <a:ext cx="2133600" cy="476250"/>
          </a:xfrm>
          <a:prstGeom prst="rect">
            <a:avLst/>
          </a:prstGeom>
        </p:spPr>
        <p:txBody>
          <a:bodyPr lIns="91418" tIns="45709" rIns="91418" bIns="45709"/>
          <a:lstStyle>
            <a:lvl1pPr>
              <a:defRPr>
                <a:latin typeface="Arial" charset="0"/>
                <a:ea typeface="宋体" charset="-122"/>
              </a:defRPr>
            </a:lvl1pPr>
          </a:lstStyle>
          <a:p>
            <a:pPr>
              <a:defRPr/>
            </a:pPr>
            <a:fld id="{5983D783-031F-4082-A364-4EC5FCF5FA3B}"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2" name="Picture 2" descr="D:\07 公司资料\PPT+Word模版\首页白.png"/>
          <p:cNvPicPr>
            <a:picLocks noChangeAspect="1" noChangeArrowheads="1"/>
          </p:cNvPicPr>
          <p:nvPr userDrawn="1"/>
        </p:nvPicPr>
        <p:blipFill>
          <a:blip r:embed="rId2" cstate="print"/>
          <a:srcRect/>
          <a:stretch>
            <a:fillRect/>
          </a:stretch>
        </p:blipFill>
        <p:spPr bwMode="auto">
          <a:xfrm>
            <a:off x="0" y="908050"/>
            <a:ext cx="9144000" cy="5983288"/>
          </a:xfrm>
          <a:prstGeom prst="rect">
            <a:avLst/>
          </a:prstGeom>
          <a:noFill/>
          <a:ln w="9525">
            <a:noFill/>
            <a:miter lim="800000"/>
            <a:headEnd/>
            <a:tailEnd/>
          </a:ln>
        </p:spPr>
      </p:pic>
      <p:pic>
        <p:nvPicPr>
          <p:cNvPr id="3" name="Picture 2" descr="D:\07 公司资料\PPT+Word模版\logo蓝.png"/>
          <p:cNvPicPr>
            <a:picLocks noChangeAspect="1" noChangeArrowheads="1"/>
          </p:cNvPicPr>
          <p:nvPr userDrawn="1"/>
        </p:nvPicPr>
        <p:blipFill>
          <a:blip r:embed="rId3" cstate="print"/>
          <a:srcRect/>
          <a:stretch>
            <a:fillRect/>
          </a:stretch>
        </p:blipFill>
        <p:spPr bwMode="auto">
          <a:xfrm>
            <a:off x="7596190" y="260350"/>
            <a:ext cx="1169987" cy="222250"/>
          </a:xfrm>
          <a:prstGeom prst="rect">
            <a:avLst/>
          </a:prstGeom>
          <a:noFill/>
          <a:ln w="9525">
            <a:noFill/>
            <a:miter lim="800000"/>
            <a:headEnd/>
            <a:tailEnd/>
          </a:ln>
        </p:spPr>
      </p:pic>
      <p:sp>
        <p:nvSpPr>
          <p:cNvPr id="4" name="矩形 3"/>
          <p:cNvSpPr/>
          <p:nvPr userDrawn="1"/>
        </p:nvSpPr>
        <p:spPr>
          <a:xfrm>
            <a:off x="0" y="3573465"/>
            <a:ext cx="9144000" cy="3284537"/>
          </a:xfrm>
          <a:prstGeom prst="rect">
            <a:avLst/>
          </a:prstGeom>
          <a:solidFill>
            <a:srgbClr val="FFFFFF">
              <a:alpha val="8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anchor="ctr"/>
          <a:lstStyle/>
          <a:p>
            <a:pPr algn="ctr">
              <a:defRPr/>
            </a:pPr>
            <a:endParaRPr lang="zh-CN" altLang="en-US"/>
          </a:p>
        </p:txBody>
      </p:sp>
      <p:sp>
        <p:nvSpPr>
          <p:cNvPr id="5" name="矩形 4"/>
          <p:cNvSpPr>
            <a:spLocks noChangeArrowheads="1"/>
          </p:cNvSpPr>
          <p:nvPr userDrawn="1"/>
        </p:nvSpPr>
        <p:spPr bwMode="auto">
          <a:xfrm>
            <a:off x="6783389" y="6308726"/>
            <a:ext cx="2036603" cy="338532"/>
          </a:xfrm>
          <a:prstGeom prst="rect">
            <a:avLst/>
          </a:prstGeom>
          <a:noFill/>
          <a:ln>
            <a:noFill/>
          </a:ln>
          <a:extLst>
            <a:ext uri="{909E8E84-426E-40DD-AFC4-6F175D3DCCD1}"/>
            <a:ext uri="{91240B29-F687-4F45-9708-019B960494DF}"/>
          </a:extLst>
        </p:spPr>
        <p:txBody>
          <a:bodyPr wrap="none" lIns="91418" tIns="45709" rIns="91418" bIns="45709">
            <a:spAutoFit/>
          </a:bodyPr>
          <a:lstStyle>
            <a:lvl1pPr eaLnBrk="0" hangingPunct="0">
              <a:defRPr sz="1600">
                <a:solidFill>
                  <a:schemeClr val="tx1"/>
                </a:solidFill>
                <a:latin typeface="Arial" pitchFamily="34" charset="0"/>
                <a:ea typeface="宋体" pitchFamily="2" charset="-122"/>
              </a:defRPr>
            </a:lvl1pPr>
            <a:lvl2pPr marL="742950" indent="-285750" eaLnBrk="0" hangingPunct="0">
              <a:defRPr sz="1600">
                <a:solidFill>
                  <a:schemeClr val="tx1"/>
                </a:solidFill>
                <a:latin typeface="Arial" pitchFamily="34" charset="0"/>
                <a:ea typeface="宋体" pitchFamily="2" charset="-122"/>
              </a:defRPr>
            </a:lvl2pPr>
            <a:lvl3pPr marL="1143000" indent="-228600" eaLnBrk="0" hangingPunct="0">
              <a:defRPr sz="1600">
                <a:solidFill>
                  <a:schemeClr val="tx1"/>
                </a:solidFill>
                <a:latin typeface="Arial" pitchFamily="34" charset="0"/>
                <a:ea typeface="宋体" pitchFamily="2" charset="-122"/>
              </a:defRPr>
            </a:lvl3pPr>
            <a:lvl4pPr marL="1600200" indent="-228600" eaLnBrk="0" hangingPunct="0">
              <a:defRPr sz="1600">
                <a:solidFill>
                  <a:schemeClr val="tx1"/>
                </a:solidFill>
                <a:latin typeface="Arial" pitchFamily="34" charset="0"/>
                <a:ea typeface="宋体" pitchFamily="2" charset="-122"/>
              </a:defRPr>
            </a:lvl4pPr>
            <a:lvl5pPr marL="2057400" indent="-228600" eaLnBrk="0" hangingPunct="0">
              <a:defRPr sz="16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6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6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6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600">
                <a:solidFill>
                  <a:schemeClr val="tx1"/>
                </a:solidFill>
                <a:latin typeface="Arial" pitchFamily="34" charset="0"/>
                <a:ea typeface="宋体" pitchFamily="2" charset="-122"/>
              </a:defRPr>
            </a:lvl9pPr>
          </a:lstStyle>
          <a:p>
            <a:pPr eaLnBrk="1" hangingPunct="1">
              <a:defRPr/>
            </a:pPr>
            <a:r>
              <a:rPr lang="en-US" altLang="zh-CN" b="1" smtClean="0">
                <a:latin typeface="微软雅黑" pitchFamily="34" charset="-122"/>
                <a:ea typeface="微软雅黑" pitchFamily="34" charset="-122"/>
              </a:rPr>
              <a:t>www.neuedu.com</a:t>
            </a:r>
            <a:endParaRPr lang="zh-CN" altLang="en-US" b="1" smtClean="0">
              <a:latin typeface="微软雅黑" pitchFamily="34" charset="-122"/>
              <a:ea typeface="微软雅黑" pitchFamily="34" charset="-122"/>
            </a:endParaRPr>
          </a:p>
        </p:txBody>
      </p:sp>
      <p:sp>
        <p:nvSpPr>
          <p:cNvPr id="6" name="日期占位符 2"/>
          <p:cNvSpPr>
            <a:spLocks noGrp="1"/>
          </p:cNvSpPr>
          <p:nvPr>
            <p:ph type="dt" sz="half" idx="10"/>
          </p:nvPr>
        </p:nvSpPr>
        <p:spPr>
          <a:xfrm>
            <a:off x="457200" y="6245225"/>
            <a:ext cx="2133600" cy="476250"/>
          </a:xfrm>
          <a:prstGeom prst="rect">
            <a:avLst/>
          </a:prstGeom>
        </p:spPr>
        <p:txBody>
          <a:bodyPr lIns="91418" tIns="45709" rIns="91418" bIns="45709"/>
          <a:lstStyle>
            <a:lvl1pPr>
              <a:defRPr>
                <a:latin typeface="Arial" charset="0"/>
                <a:ea typeface="宋体" charset="-122"/>
              </a:defRPr>
            </a:lvl1pPr>
          </a:lstStyle>
          <a:p>
            <a:pPr>
              <a:defRPr/>
            </a:pPr>
            <a:endParaRPr lang="en-US" altLang="zh-CN"/>
          </a:p>
        </p:txBody>
      </p:sp>
      <p:sp>
        <p:nvSpPr>
          <p:cNvPr id="7" name="页脚占位符 3"/>
          <p:cNvSpPr>
            <a:spLocks noGrp="1"/>
          </p:cNvSpPr>
          <p:nvPr>
            <p:ph type="ftr" sz="quarter" idx="11"/>
          </p:nvPr>
        </p:nvSpPr>
        <p:spPr>
          <a:xfrm>
            <a:off x="3124200" y="6245225"/>
            <a:ext cx="2895600" cy="476250"/>
          </a:xfrm>
          <a:prstGeom prst="rect">
            <a:avLst/>
          </a:prstGeom>
        </p:spPr>
        <p:txBody>
          <a:bodyPr lIns="91418" tIns="45709" rIns="91418" bIns="45709"/>
          <a:lstStyle>
            <a:lvl1pPr>
              <a:defRPr>
                <a:latin typeface="Arial" charset="0"/>
                <a:ea typeface="宋体" charset="-122"/>
              </a:defRPr>
            </a:lvl1pPr>
          </a:lstStyle>
          <a:p>
            <a:pPr>
              <a:defRPr/>
            </a:pPr>
            <a:endParaRPr lang="en-US" altLang="zh-CN"/>
          </a:p>
        </p:txBody>
      </p:sp>
      <p:sp>
        <p:nvSpPr>
          <p:cNvPr id="8" name="灯片编号占位符 4"/>
          <p:cNvSpPr>
            <a:spLocks noGrp="1"/>
          </p:cNvSpPr>
          <p:nvPr>
            <p:ph type="sldNum" sz="quarter" idx="12"/>
          </p:nvPr>
        </p:nvSpPr>
        <p:spPr>
          <a:xfrm>
            <a:off x="6553200" y="6245225"/>
            <a:ext cx="2133600" cy="476250"/>
          </a:xfrm>
          <a:prstGeom prst="rect">
            <a:avLst/>
          </a:prstGeom>
        </p:spPr>
        <p:txBody>
          <a:bodyPr lIns="91418" tIns="45709" rIns="91418" bIns="45709"/>
          <a:lstStyle>
            <a:lvl1pPr>
              <a:defRPr>
                <a:latin typeface="Arial" charset="0"/>
                <a:ea typeface="宋体" charset="-122"/>
              </a:defRPr>
            </a:lvl1pPr>
          </a:lstStyle>
          <a:p>
            <a:pPr>
              <a:defRPr/>
            </a:pPr>
            <a:fld id="{E3C09374-0D35-4DB6-9604-02A5E9C22ABB}" type="slidenum">
              <a:rPr lang="en-US" altLang="zh-CN"/>
              <a:pPr>
                <a:defRPr/>
              </a:pPr>
              <a:t>‹#›</a:t>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Picture 4"/>
          <p:cNvPicPr>
            <a:picLocks noChangeAspect="1" noChangeArrowheads="1"/>
          </p:cNvPicPr>
          <p:nvPr userDrawn="1"/>
        </p:nvPicPr>
        <p:blipFill>
          <a:blip r:embed="rId2" cstate="print"/>
          <a:srcRect/>
          <a:stretch>
            <a:fillRect/>
          </a:stretch>
        </p:blipFill>
        <p:spPr bwMode="auto">
          <a:xfrm>
            <a:off x="4765" y="217490"/>
            <a:ext cx="9139237" cy="6669087"/>
          </a:xfrm>
          <a:prstGeom prst="rect">
            <a:avLst/>
          </a:prstGeom>
          <a:noFill/>
          <a:ln w="9525">
            <a:noFill/>
            <a:miter lim="800000"/>
            <a:headEnd/>
            <a:tailEnd/>
          </a:ln>
        </p:spPr>
      </p:pic>
      <p:pic>
        <p:nvPicPr>
          <p:cNvPr id="4" name="Picture 2" descr="D:\07 公司资料\PPT+Word模版\logo蓝.png"/>
          <p:cNvPicPr>
            <a:picLocks noChangeAspect="1" noChangeArrowheads="1"/>
          </p:cNvPicPr>
          <p:nvPr userDrawn="1"/>
        </p:nvPicPr>
        <p:blipFill>
          <a:blip r:embed="rId3" cstate="print"/>
          <a:srcRect/>
          <a:stretch>
            <a:fillRect/>
          </a:stretch>
        </p:blipFill>
        <p:spPr bwMode="auto">
          <a:xfrm>
            <a:off x="7596190" y="260350"/>
            <a:ext cx="1169987" cy="222250"/>
          </a:xfrm>
          <a:prstGeom prst="rect">
            <a:avLst/>
          </a:prstGeom>
          <a:noFill/>
          <a:ln w="9525">
            <a:noFill/>
            <a:miter lim="800000"/>
            <a:headEnd/>
            <a:tailEnd/>
          </a:ln>
        </p:spPr>
      </p:pic>
      <p:sp>
        <p:nvSpPr>
          <p:cNvPr id="5" name="TextBox 4"/>
          <p:cNvSpPr txBox="1">
            <a:spLocks noChangeArrowheads="1"/>
          </p:cNvSpPr>
          <p:nvPr userDrawn="1"/>
        </p:nvSpPr>
        <p:spPr bwMode="auto">
          <a:xfrm>
            <a:off x="250824" y="217490"/>
            <a:ext cx="1802117" cy="307754"/>
          </a:xfrm>
          <a:prstGeom prst="rect">
            <a:avLst/>
          </a:prstGeom>
          <a:noFill/>
          <a:ln>
            <a:noFill/>
          </a:ln>
          <a:extLst>
            <a:ext uri="{909E8E84-426E-40DD-AFC4-6F175D3DCCD1}"/>
            <a:ext uri="{91240B29-F687-4F45-9708-019B960494DF}"/>
          </a:extLst>
        </p:spPr>
        <p:txBody>
          <a:bodyPr wrap="none" lIns="91418" tIns="45709" rIns="91418" bIns="45709">
            <a:spAutoFit/>
          </a:bodyPr>
          <a:lstStyle>
            <a:lvl1pPr eaLnBrk="0" hangingPunct="0">
              <a:defRPr sz="1600">
                <a:solidFill>
                  <a:schemeClr val="tx1"/>
                </a:solidFill>
                <a:latin typeface="Arial" pitchFamily="34" charset="0"/>
                <a:ea typeface="宋体" pitchFamily="2" charset="-122"/>
              </a:defRPr>
            </a:lvl1pPr>
            <a:lvl2pPr marL="742950" indent="-285750" eaLnBrk="0" hangingPunct="0">
              <a:defRPr sz="1600">
                <a:solidFill>
                  <a:schemeClr val="tx1"/>
                </a:solidFill>
                <a:latin typeface="Arial" pitchFamily="34" charset="0"/>
                <a:ea typeface="宋体" pitchFamily="2" charset="-122"/>
              </a:defRPr>
            </a:lvl2pPr>
            <a:lvl3pPr marL="1143000" indent="-228600" eaLnBrk="0" hangingPunct="0">
              <a:defRPr sz="1600">
                <a:solidFill>
                  <a:schemeClr val="tx1"/>
                </a:solidFill>
                <a:latin typeface="Arial" pitchFamily="34" charset="0"/>
                <a:ea typeface="宋体" pitchFamily="2" charset="-122"/>
              </a:defRPr>
            </a:lvl3pPr>
            <a:lvl4pPr marL="1600200" indent="-228600" eaLnBrk="0" hangingPunct="0">
              <a:defRPr sz="1600">
                <a:solidFill>
                  <a:schemeClr val="tx1"/>
                </a:solidFill>
                <a:latin typeface="Arial" pitchFamily="34" charset="0"/>
                <a:ea typeface="宋体" pitchFamily="2" charset="-122"/>
              </a:defRPr>
            </a:lvl4pPr>
            <a:lvl5pPr marL="2057400" indent="-228600" eaLnBrk="0" hangingPunct="0">
              <a:defRPr sz="16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6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6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6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600">
                <a:solidFill>
                  <a:schemeClr val="tx1"/>
                </a:solidFill>
                <a:latin typeface="Arial" pitchFamily="34" charset="0"/>
                <a:ea typeface="宋体" pitchFamily="2" charset="-122"/>
              </a:defRPr>
            </a:lvl9pPr>
          </a:lstStyle>
          <a:p>
            <a:pPr eaLnBrk="1" hangingPunct="1">
              <a:defRPr/>
            </a:pPr>
            <a:r>
              <a:rPr lang="en-US" altLang="zh-CN" sz="1400" b="1" dirty="0" smtClean="0">
                <a:solidFill>
                  <a:srgbClr val="002060"/>
                </a:solidFill>
                <a:latin typeface="微软雅黑" pitchFamily="34" charset="-122"/>
                <a:ea typeface="微软雅黑" pitchFamily="34" charset="-122"/>
              </a:rPr>
              <a:t>www.neuedu.com</a:t>
            </a:r>
            <a:endParaRPr lang="zh-CN" altLang="en-US" sz="1400" b="1" dirty="0" smtClean="0">
              <a:solidFill>
                <a:srgbClr val="002060"/>
              </a:solidFill>
              <a:latin typeface="微软雅黑" pitchFamily="34" charset="-122"/>
              <a:ea typeface="微软雅黑" pitchFamily="34" charset="-122"/>
            </a:endParaRPr>
          </a:p>
        </p:txBody>
      </p:sp>
      <p:sp>
        <p:nvSpPr>
          <p:cNvPr id="2" name="标题 1"/>
          <p:cNvSpPr>
            <a:spLocks noGrp="1"/>
          </p:cNvSpPr>
          <p:nvPr>
            <p:ph type="title"/>
          </p:nvPr>
        </p:nvSpPr>
        <p:spPr>
          <a:xfrm>
            <a:off x="459694" y="4509120"/>
            <a:ext cx="8229600" cy="1800200"/>
          </a:xfrm>
        </p:spPr>
        <p:txBody>
          <a:bodyPr/>
          <a:lstStyle>
            <a:lvl1pPr>
              <a:defRPr sz="4000"/>
            </a:lvl1pPr>
          </a:lstStyle>
          <a:p>
            <a:r>
              <a:rPr lang="zh-CN" altLang="en-US" dirty="0" smtClean="0"/>
              <a:t>单击此处编辑母版标题样式</a:t>
            </a:r>
            <a:endParaRPr lang="zh-CN" alt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a:prstGeom prst="rect">
            <a:avLst/>
          </a:prstGeo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lIns="91418" tIns="45709" rIns="91418" bIns="45709"/>
          <a:lstStyle>
            <a:lvl1pPr marL="0" indent="0" algn="ctr">
              <a:buNone/>
              <a:defRPr>
                <a:solidFill>
                  <a:schemeClr val="tx1">
                    <a:tint val="75000"/>
                  </a:schemeClr>
                </a:solidFill>
              </a:defRPr>
            </a:lvl1pPr>
            <a:lvl2pPr marL="457090" indent="0" algn="ctr">
              <a:buNone/>
              <a:defRPr>
                <a:solidFill>
                  <a:schemeClr val="tx1">
                    <a:tint val="75000"/>
                  </a:schemeClr>
                </a:solidFill>
              </a:defRPr>
            </a:lvl2pPr>
            <a:lvl3pPr marL="914180" indent="0" algn="ctr">
              <a:buNone/>
              <a:defRPr>
                <a:solidFill>
                  <a:schemeClr val="tx1">
                    <a:tint val="75000"/>
                  </a:schemeClr>
                </a:solidFill>
              </a:defRPr>
            </a:lvl3pPr>
            <a:lvl4pPr marL="1371270" indent="0" algn="ctr">
              <a:buNone/>
              <a:defRPr>
                <a:solidFill>
                  <a:schemeClr val="tx1">
                    <a:tint val="75000"/>
                  </a:schemeClr>
                </a:solidFill>
              </a:defRPr>
            </a:lvl4pPr>
            <a:lvl5pPr marL="1828362" indent="0" algn="ctr">
              <a:buNone/>
              <a:defRPr>
                <a:solidFill>
                  <a:schemeClr val="tx1">
                    <a:tint val="75000"/>
                  </a:schemeClr>
                </a:solidFill>
              </a:defRPr>
            </a:lvl5pPr>
            <a:lvl6pPr marL="2285450" indent="0" algn="ctr">
              <a:buNone/>
              <a:defRPr>
                <a:solidFill>
                  <a:schemeClr val="tx1">
                    <a:tint val="75000"/>
                  </a:schemeClr>
                </a:solidFill>
              </a:defRPr>
            </a:lvl6pPr>
            <a:lvl7pPr marL="2742541" indent="0" algn="ctr">
              <a:buNone/>
              <a:defRPr>
                <a:solidFill>
                  <a:schemeClr val="tx1">
                    <a:tint val="75000"/>
                  </a:schemeClr>
                </a:solidFill>
              </a:defRPr>
            </a:lvl7pPr>
            <a:lvl8pPr marL="3199631" indent="0" algn="ctr">
              <a:buNone/>
              <a:defRPr>
                <a:solidFill>
                  <a:schemeClr val="tx1">
                    <a:tint val="75000"/>
                  </a:schemeClr>
                </a:solidFill>
              </a:defRPr>
            </a:lvl8pPr>
            <a:lvl9pPr marL="3656721"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2"/>
            <a:ext cx="2133600" cy="365125"/>
          </a:xfrm>
          <a:prstGeom prst="rect">
            <a:avLst/>
          </a:prstGeom>
        </p:spPr>
        <p:txBody>
          <a:bodyPr lIns="91418" tIns="45709" rIns="91418" bIns="45709"/>
          <a:lstStyle>
            <a:lvl1pPr>
              <a:defRPr>
                <a:latin typeface="Arial" charset="0"/>
                <a:ea typeface="宋体" charset="-122"/>
              </a:defRPr>
            </a:lvl1pPr>
          </a:lstStyle>
          <a:p>
            <a:pPr>
              <a:defRPr/>
            </a:pPr>
            <a:fld id="{CFC3EC6F-446D-4AEB-9162-A01C4BB40183}" type="datetimeFigureOut">
              <a:rPr lang="zh-CN" altLang="en-US"/>
              <a:pPr>
                <a:defRPr/>
              </a:pPr>
              <a:t>2018/10/12</a:t>
            </a:fld>
            <a:endParaRPr lang="zh-CN" altLang="en-US"/>
          </a:p>
        </p:txBody>
      </p:sp>
      <p:sp>
        <p:nvSpPr>
          <p:cNvPr id="5" name="页脚占位符 4"/>
          <p:cNvSpPr>
            <a:spLocks noGrp="1"/>
          </p:cNvSpPr>
          <p:nvPr>
            <p:ph type="ftr" sz="quarter" idx="11"/>
          </p:nvPr>
        </p:nvSpPr>
        <p:spPr>
          <a:xfrm>
            <a:off x="3124200" y="6356352"/>
            <a:ext cx="2895600" cy="365125"/>
          </a:xfrm>
          <a:prstGeom prst="rect">
            <a:avLst/>
          </a:prstGeom>
        </p:spPr>
        <p:txBody>
          <a:bodyPr lIns="91418" tIns="45709" rIns="91418" bIns="45709"/>
          <a:lstStyle>
            <a:lvl1pPr>
              <a:defRPr>
                <a:latin typeface="Arial" charset="0"/>
                <a:ea typeface="宋体" charset="-122"/>
              </a:defRPr>
            </a:lvl1pPr>
          </a:lstStyle>
          <a:p>
            <a:pPr>
              <a:defRPr/>
            </a:pPr>
            <a:endParaRPr lang="zh-CN" altLang="en-US"/>
          </a:p>
        </p:txBody>
      </p:sp>
      <p:sp>
        <p:nvSpPr>
          <p:cNvPr id="6" name="灯片编号占位符 5"/>
          <p:cNvSpPr>
            <a:spLocks noGrp="1"/>
          </p:cNvSpPr>
          <p:nvPr>
            <p:ph type="sldNum" sz="quarter" idx="12"/>
          </p:nvPr>
        </p:nvSpPr>
        <p:spPr>
          <a:xfrm>
            <a:off x="6553200" y="6356352"/>
            <a:ext cx="2133600" cy="365125"/>
          </a:xfrm>
          <a:prstGeom prst="rect">
            <a:avLst/>
          </a:prstGeom>
        </p:spPr>
        <p:txBody>
          <a:bodyPr lIns="91418" tIns="45709" rIns="91418" bIns="45709"/>
          <a:lstStyle>
            <a:lvl1pPr>
              <a:defRPr>
                <a:latin typeface="Arial" charset="0"/>
                <a:ea typeface="宋体" charset="-122"/>
              </a:defRPr>
            </a:lvl1pPr>
          </a:lstStyle>
          <a:p>
            <a:pPr>
              <a:defRPr/>
            </a:pPr>
            <a:fld id="{DA6A7748-6638-4211-8C2A-2DFA931F6B7B}"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D:\07 公司资料\PPT+Word模版\logo蓝.png"/>
          <p:cNvPicPr>
            <a:picLocks noChangeAspect="1" noChangeArrowheads="1"/>
          </p:cNvPicPr>
          <p:nvPr/>
        </p:nvPicPr>
        <p:blipFill>
          <a:blip r:embed="rId13" cstate="print"/>
          <a:srcRect/>
          <a:stretch>
            <a:fillRect/>
          </a:stretch>
        </p:blipFill>
        <p:spPr bwMode="auto">
          <a:xfrm>
            <a:off x="7596190" y="260350"/>
            <a:ext cx="1169987" cy="222250"/>
          </a:xfrm>
          <a:prstGeom prst="rect">
            <a:avLst/>
          </a:prstGeom>
          <a:noFill/>
          <a:ln w="9525">
            <a:noFill/>
            <a:miter lim="800000"/>
            <a:headEnd/>
            <a:tailEnd/>
          </a:ln>
        </p:spPr>
      </p:pic>
      <p:pic>
        <p:nvPicPr>
          <p:cNvPr id="2051" name="Picture 7"/>
          <p:cNvPicPr>
            <a:picLocks noChangeAspect="1" noChangeArrowheads="1"/>
          </p:cNvPicPr>
          <p:nvPr/>
        </p:nvPicPr>
        <p:blipFill>
          <a:blip r:embed="rId14" cstate="print"/>
          <a:srcRect/>
          <a:stretch>
            <a:fillRect/>
          </a:stretch>
        </p:blipFill>
        <p:spPr bwMode="auto">
          <a:xfrm>
            <a:off x="0" y="6248400"/>
            <a:ext cx="9153525" cy="609600"/>
          </a:xfrm>
          <a:prstGeom prst="rect">
            <a:avLst/>
          </a:prstGeom>
          <a:noFill/>
          <a:ln w="9525">
            <a:noFill/>
            <a:miter lim="800000"/>
            <a:headEnd/>
            <a:tailEnd/>
          </a:ln>
        </p:spPr>
      </p:pic>
      <p:sp>
        <p:nvSpPr>
          <p:cNvPr id="1028" name="矩形 14"/>
          <p:cNvSpPr>
            <a:spLocks noChangeArrowheads="1"/>
          </p:cNvSpPr>
          <p:nvPr/>
        </p:nvSpPr>
        <p:spPr bwMode="auto">
          <a:xfrm>
            <a:off x="130176" y="6383339"/>
            <a:ext cx="2036603" cy="338532"/>
          </a:xfrm>
          <a:prstGeom prst="rect">
            <a:avLst/>
          </a:prstGeom>
          <a:noFill/>
          <a:ln>
            <a:noFill/>
          </a:ln>
          <a:extLst>
            <a:ext uri="{909E8E84-426E-40DD-AFC4-6F175D3DCCD1}"/>
            <a:ext uri="{91240B29-F687-4F45-9708-019B960494DF}"/>
          </a:extLst>
        </p:spPr>
        <p:txBody>
          <a:bodyPr wrap="none" lIns="91418" tIns="45709" rIns="91418" bIns="45709">
            <a:spAutoFit/>
          </a:bodyPr>
          <a:lstStyle>
            <a:lvl1pPr eaLnBrk="0" hangingPunct="0">
              <a:defRPr sz="1600">
                <a:solidFill>
                  <a:schemeClr val="tx1"/>
                </a:solidFill>
                <a:latin typeface="Arial" pitchFamily="34" charset="0"/>
                <a:ea typeface="宋体" pitchFamily="2" charset="-122"/>
              </a:defRPr>
            </a:lvl1pPr>
            <a:lvl2pPr marL="742950" indent="-285750" eaLnBrk="0" hangingPunct="0">
              <a:defRPr sz="1600">
                <a:solidFill>
                  <a:schemeClr val="tx1"/>
                </a:solidFill>
                <a:latin typeface="Arial" pitchFamily="34" charset="0"/>
                <a:ea typeface="宋体" pitchFamily="2" charset="-122"/>
              </a:defRPr>
            </a:lvl2pPr>
            <a:lvl3pPr marL="1143000" indent="-228600" eaLnBrk="0" hangingPunct="0">
              <a:defRPr sz="1600">
                <a:solidFill>
                  <a:schemeClr val="tx1"/>
                </a:solidFill>
                <a:latin typeface="Arial" pitchFamily="34" charset="0"/>
                <a:ea typeface="宋体" pitchFamily="2" charset="-122"/>
              </a:defRPr>
            </a:lvl3pPr>
            <a:lvl4pPr marL="1600200" indent="-228600" eaLnBrk="0" hangingPunct="0">
              <a:defRPr sz="1600">
                <a:solidFill>
                  <a:schemeClr val="tx1"/>
                </a:solidFill>
                <a:latin typeface="Arial" pitchFamily="34" charset="0"/>
                <a:ea typeface="宋体" pitchFamily="2" charset="-122"/>
              </a:defRPr>
            </a:lvl4pPr>
            <a:lvl5pPr marL="2057400" indent="-228600" eaLnBrk="0" hangingPunct="0">
              <a:defRPr sz="16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6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6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6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600">
                <a:solidFill>
                  <a:schemeClr val="tx1"/>
                </a:solidFill>
                <a:latin typeface="Arial" pitchFamily="34" charset="0"/>
                <a:ea typeface="宋体" pitchFamily="2" charset="-122"/>
              </a:defRPr>
            </a:lvl9pPr>
          </a:lstStyle>
          <a:p>
            <a:pPr eaLnBrk="1" hangingPunct="1">
              <a:defRPr/>
            </a:pPr>
            <a:r>
              <a:rPr lang="en-US" altLang="zh-CN" b="1" smtClean="0">
                <a:solidFill>
                  <a:schemeClr val="bg1"/>
                </a:solidFill>
                <a:latin typeface="微软雅黑" pitchFamily="34" charset="-122"/>
                <a:ea typeface="微软雅黑" pitchFamily="34" charset="-122"/>
              </a:rPr>
              <a:t>www.neuedu.com</a:t>
            </a:r>
            <a:endParaRPr lang="zh-CN" altLang="en-US" b="1" smtClean="0">
              <a:solidFill>
                <a:schemeClr val="bg1"/>
              </a:solidFill>
              <a:latin typeface="微软雅黑" pitchFamily="34" charset="-122"/>
              <a:ea typeface="微软雅黑" pitchFamily="34" charset="-122"/>
            </a:endParaRPr>
          </a:p>
        </p:txBody>
      </p:sp>
      <p:sp>
        <p:nvSpPr>
          <p:cNvPr id="2053" name="Rectangle 3"/>
          <p:cNvSpPr>
            <a:spLocks noGrp="1" noChangeArrowheads="1"/>
          </p:cNvSpPr>
          <p:nvPr>
            <p:ph type="title"/>
          </p:nvPr>
        </p:nvSpPr>
        <p:spPr bwMode="auto">
          <a:xfrm>
            <a:off x="457200" y="274638"/>
            <a:ext cx="8229600" cy="639762"/>
          </a:xfrm>
          <a:prstGeom prst="rect">
            <a:avLst/>
          </a:prstGeom>
          <a:noFill/>
          <a:ln w="9525">
            <a:noFill/>
            <a:miter lim="800000"/>
            <a:headEnd/>
            <a:tailEnd/>
          </a:ln>
        </p:spPr>
        <p:txBody>
          <a:bodyPr vert="horz" wrap="square" lIns="91418" tIns="45709" rIns="91418" bIns="45709" numCol="1" anchor="ctr" anchorCtr="0" compatLnSpc="1">
            <a:prstTxWarp prst="textNoShape">
              <a:avLst/>
            </a:prstTxWarp>
          </a:bodyPr>
          <a:lstStyle/>
          <a:p>
            <a:pPr lvl="0"/>
            <a:r>
              <a:rPr lang="en-US" altLang="zh-CN" dirty="0" smtClean="0"/>
              <a:t>Click to edit Master title style</a:t>
            </a:r>
            <a:endParaRPr lang="zh-CN" altLang="en-US" dirty="0" smtClean="0"/>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ransition/>
  <p:txStyles>
    <p:titleStyle>
      <a:lvl1pPr algn="l" rtl="0" eaLnBrk="0" fontAlgn="base" hangingPunct="0">
        <a:spcBef>
          <a:spcPct val="0"/>
        </a:spcBef>
        <a:spcAft>
          <a:spcPct val="0"/>
        </a:spcAft>
        <a:defRPr sz="3600" b="1">
          <a:solidFill>
            <a:schemeClr val="tx2"/>
          </a:solidFill>
          <a:latin typeface="+mj-ea"/>
          <a:ea typeface="+mj-ea"/>
          <a:cs typeface="+mj-cs"/>
        </a:defRPr>
      </a:lvl1pPr>
      <a:lvl2pPr algn="l" rtl="0" eaLnBrk="0" fontAlgn="base" hangingPunct="0">
        <a:spcBef>
          <a:spcPct val="0"/>
        </a:spcBef>
        <a:spcAft>
          <a:spcPct val="0"/>
        </a:spcAft>
        <a:defRPr sz="3600" b="1">
          <a:solidFill>
            <a:schemeClr val="tx2"/>
          </a:solidFill>
          <a:latin typeface="黑体" pitchFamily="49" charset="-122"/>
          <a:ea typeface="黑体" pitchFamily="2" charset="-122"/>
        </a:defRPr>
      </a:lvl2pPr>
      <a:lvl3pPr algn="l" rtl="0" eaLnBrk="0" fontAlgn="base" hangingPunct="0">
        <a:spcBef>
          <a:spcPct val="0"/>
        </a:spcBef>
        <a:spcAft>
          <a:spcPct val="0"/>
        </a:spcAft>
        <a:defRPr sz="3600" b="1">
          <a:solidFill>
            <a:schemeClr val="tx2"/>
          </a:solidFill>
          <a:latin typeface="黑体" pitchFamily="49" charset="-122"/>
          <a:ea typeface="黑体" pitchFamily="2" charset="-122"/>
        </a:defRPr>
      </a:lvl3pPr>
      <a:lvl4pPr algn="l" rtl="0" eaLnBrk="0" fontAlgn="base" hangingPunct="0">
        <a:spcBef>
          <a:spcPct val="0"/>
        </a:spcBef>
        <a:spcAft>
          <a:spcPct val="0"/>
        </a:spcAft>
        <a:defRPr sz="3600" b="1">
          <a:solidFill>
            <a:schemeClr val="tx2"/>
          </a:solidFill>
          <a:latin typeface="黑体" pitchFamily="49" charset="-122"/>
          <a:ea typeface="黑体" pitchFamily="2" charset="-122"/>
        </a:defRPr>
      </a:lvl4pPr>
      <a:lvl5pPr algn="l" rtl="0" eaLnBrk="0" fontAlgn="base" hangingPunct="0">
        <a:spcBef>
          <a:spcPct val="0"/>
        </a:spcBef>
        <a:spcAft>
          <a:spcPct val="0"/>
        </a:spcAft>
        <a:defRPr sz="3600" b="1">
          <a:solidFill>
            <a:schemeClr val="tx2"/>
          </a:solidFill>
          <a:latin typeface="黑体" pitchFamily="49" charset="-122"/>
          <a:ea typeface="黑体" pitchFamily="2" charset="-122"/>
        </a:defRPr>
      </a:lvl5pPr>
      <a:lvl6pPr marL="457090" algn="l" rtl="0" fontAlgn="base">
        <a:spcBef>
          <a:spcPct val="0"/>
        </a:spcBef>
        <a:spcAft>
          <a:spcPct val="0"/>
        </a:spcAft>
        <a:defRPr sz="4000" b="1">
          <a:solidFill>
            <a:schemeClr val="tx2"/>
          </a:solidFill>
          <a:latin typeface="Times New Roman" pitchFamily="18" charset="0"/>
          <a:ea typeface="黑体" pitchFamily="2" charset="-122"/>
        </a:defRPr>
      </a:lvl6pPr>
      <a:lvl7pPr marL="914180" algn="l" rtl="0" fontAlgn="base">
        <a:spcBef>
          <a:spcPct val="0"/>
        </a:spcBef>
        <a:spcAft>
          <a:spcPct val="0"/>
        </a:spcAft>
        <a:defRPr sz="4000" b="1">
          <a:solidFill>
            <a:schemeClr val="tx2"/>
          </a:solidFill>
          <a:latin typeface="Times New Roman" pitchFamily="18" charset="0"/>
          <a:ea typeface="黑体" pitchFamily="2" charset="-122"/>
        </a:defRPr>
      </a:lvl7pPr>
      <a:lvl8pPr marL="1371270" algn="l" rtl="0" fontAlgn="base">
        <a:spcBef>
          <a:spcPct val="0"/>
        </a:spcBef>
        <a:spcAft>
          <a:spcPct val="0"/>
        </a:spcAft>
        <a:defRPr sz="4000" b="1">
          <a:solidFill>
            <a:schemeClr val="tx2"/>
          </a:solidFill>
          <a:latin typeface="Times New Roman" pitchFamily="18" charset="0"/>
          <a:ea typeface="黑体" pitchFamily="2" charset="-122"/>
        </a:defRPr>
      </a:lvl8pPr>
      <a:lvl9pPr marL="1828362" algn="l" rtl="0" fontAlgn="base">
        <a:spcBef>
          <a:spcPct val="0"/>
        </a:spcBef>
        <a:spcAft>
          <a:spcPct val="0"/>
        </a:spcAft>
        <a:defRPr sz="4000" b="1">
          <a:solidFill>
            <a:schemeClr val="tx2"/>
          </a:solidFill>
          <a:latin typeface="Times New Roman" pitchFamily="18" charset="0"/>
          <a:ea typeface="黑体" pitchFamily="2" charset="-122"/>
        </a:defRPr>
      </a:lvl9pPr>
    </p:titleStyle>
    <p:bodyStyle>
      <a:lvl1pPr marL="342818" indent="-342818" algn="l" rtl="0" eaLnBrk="0" fontAlgn="base" hangingPunct="0">
        <a:spcBef>
          <a:spcPct val="0"/>
        </a:spcBef>
        <a:spcAft>
          <a:spcPct val="0"/>
        </a:spcAft>
        <a:buClr>
          <a:srgbClr val="777777"/>
        </a:buClr>
        <a:buSzPct val="85000"/>
        <a:buChar char="•"/>
        <a:defRPr sz="2200">
          <a:solidFill>
            <a:schemeClr val="tx1"/>
          </a:solidFill>
          <a:latin typeface="+mn-ea"/>
          <a:ea typeface="+mn-ea"/>
          <a:cs typeface="+mn-cs"/>
        </a:defRPr>
      </a:lvl1pPr>
      <a:lvl2pPr marL="742771" indent="-285682" algn="l" rtl="0" eaLnBrk="0" fontAlgn="base" hangingPunct="0">
        <a:spcBef>
          <a:spcPct val="0"/>
        </a:spcBef>
        <a:spcAft>
          <a:spcPct val="0"/>
        </a:spcAft>
        <a:buClr>
          <a:srgbClr val="777777"/>
        </a:buClr>
        <a:buSzPct val="85000"/>
        <a:buChar char="–"/>
        <a:defRPr sz="2200">
          <a:solidFill>
            <a:schemeClr val="tx1"/>
          </a:solidFill>
          <a:latin typeface="+mn-ea"/>
          <a:ea typeface="+mn-ea"/>
        </a:defRPr>
      </a:lvl2pPr>
      <a:lvl3pPr marL="1142726" indent="-228546" algn="l" rtl="0" eaLnBrk="0" fontAlgn="base" hangingPunct="0">
        <a:spcBef>
          <a:spcPct val="0"/>
        </a:spcBef>
        <a:spcAft>
          <a:spcPct val="0"/>
        </a:spcAft>
        <a:buClr>
          <a:srgbClr val="777777"/>
        </a:buClr>
        <a:buSzPct val="85000"/>
        <a:buChar char="•"/>
        <a:defRPr sz="2200">
          <a:solidFill>
            <a:schemeClr val="tx1"/>
          </a:solidFill>
          <a:latin typeface="+mn-ea"/>
          <a:ea typeface="+mn-ea"/>
        </a:defRPr>
      </a:lvl3pPr>
      <a:lvl4pPr marL="1599816" indent="-228546" algn="l" rtl="0" eaLnBrk="0" fontAlgn="base" hangingPunct="0">
        <a:spcBef>
          <a:spcPct val="0"/>
        </a:spcBef>
        <a:spcAft>
          <a:spcPct val="0"/>
        </a:spcAft>
        <a:buClr>
          <a:srgbClr val="777777"/>
        </a:buClr>
        <a:buSzPct val="85000"/>
        <a:buChar char="–"/>
        <a:defRPr sz="2200">
          <a:solidFill>
            <a:schemeClr val="tx1"/>
          </a:solidFill>
          <a:latin typeface="+mn-ea"/>
          <a:ea typeface="+mn-ea"/>
        </a:defRPr>
      </a:lvl4pPr>
      <a:lvl5pPr marL="2056905" indent="-228546" algn="l" rtl="0" eaLnBrk="0" fontAlgn="base" hangingPunct="0">
        <a:spcBef>
          <a:spcPct val="0"/>
        </a:spcBef>
        <a:spcAft>
          <a:spcPct val="0"/>
        </a:spcAft>
        <a:buClr>
          <a:srgbClr val="777777"/>
        </a:buClr>
        <a:buSzPct val="85000"/>
        <a:buChar char="»"/>
        <a:defRPr sz="2200">
          <a:solidFill>
            <a:schemeClr val="tx1"/>
          </a:solidFill>
          <a:latin typeface="+mn-ea"/>
          <a:ea typeface="+mn-ea"/>
        </a:defRPr>
      </a:lvl5pPr>
      <a:lvl6pPr marL="2513996" indent="-228546" algn="l" rtl="0" fontAlgn="base">
        <a:spcBef>
          <a:spcPct val="0"/>
        </a:spcBef>
        <a:spcAft>
          <a:spcPct val="0"/>
        </a:spcAft>
        <a:buClr>
          <a:srgbClr val="777777"/>
        </a:buClr>
        <a:buSzPct val="85000"/>
        <a:buChar char="»"/>
        <a:defRPr sz="2200">
          <a:solidFill>
            <a:schemeClr val="tx1"/>
          </a:solidFill>
          <a:latin typeface="+mn-lt"/>
          <a:ea typeface="+mn-ea"/>
        </a:defRPr>
      </a:lvl6pPr>
      <a:lvl7pPr marL="2971086" indent="-228546" algn="l" rtl="0" fontAlgn="base">
        <a:spcBef>
          <a:spcPct val="0"/>
        </a:spcBef>
        <a:spcAft>
          <a:spcPct val="0"/>
        </a:spcAft>
        <a:buClr>
          <a:srgbClr val="777777"/>
        </a:buClr>
        <a:buSzPct val="85000"/>
        <a:buChar char="»"/>
        <a:defRPr sz="2200">
          <a:solidFill>
            <a:schemeClr val="tx1"/>
          </a:solidFill>
          <a:latin typeface="+mn-lt"/>
          <a:ea typeface="+mn-ea"/>
        </a:defRPr>
      </a:lvl7pPr>
      <a:lvl8pPr marL="3428176" indent="-228546" algn="l" rtl="0" fontAlgn="base">
        <a:spcBef>
          <a:spcPct val="0"/>
        </a:spcBef>
        <a:spcAft>
          <a:spcPct val="0"/>
        </a:spcAft>
        <a:buClr>
          <a:srgbClr val="777777"/>
        </a:buClr>
        <a:buSzPct val="85000"/>
        <a:buChar char="»"/>
        <a:defRPr sz="2200">
          <a:solidFill>
            <a:schemeClr val="tx1"/>
          </a:solidFill>
          <a:latin typeface="+mn-lt"/>
          <a:ea typeface="+mn-ea"/>
        </a:defRPr>
      </a:lvl8pPr>
      <a:lvl9pPr marL="3885266" indent="-228546" algn="l" rtl="0" fontAlgn="base">
        <a:spcBef>
          <a:spcPct val="0"/>
        </a:spcBef>
        <a:spcAft>
          <a:spcPct val="0"/>
        </a:spcAft>
        <a:buClr>
          <a:srgbClr val="777777"/>
        </a:buClr>
        <a:buSzPct val="85000"/>
        <a:buChar char="»"/>
        <a:defRPr sz="2200">
          <a:solidFill>
            <a:schemeClr val="tx1"/>
          </a:solidFill>
          <a:latin typeface="+mn-lt"/>
          <a:ea typeface="+mn-ea"/>
        </a:defRPr>
      </a:lvl9pPr>
    </p:bodyStyle>
    <p:otherStyle>
      <a:defPPr>
        <a:defRPr lang="zh-CN"/>
      </a:defPPr>
      <a:lvl1pPr marL="0" algn="l" defTabSz="914180" rtl="0" eaLnBrk="1" latinLnBrk="0" hangingPunct="1">
        <a:defRPr sz="1800" kern="1200">
          <a:solidFill>
            <a:schemeClr val="tx1"/>
          </a:solidFill>
          <a:latin typeface="+mn-lt"/>
          <a:ea typeface="+mn-ea"/>
          <a:cs typeface="+mn-cs"/>
        </a:defRPr>
      </a:lvl1pPr>
      <a:lvl2pPr marL="457090" algn="l" defTabSz="914180" rtl="0" eaLnBrk="1" latinLnBrk="0" hangingPunct="1">
        <a:defRPr sz="1800" kern="1200">
          <a:solidFill>
            <a:schemeClr val="tx1"/>
          </a:solidFill>
          <a:latin typeface="+mn-lt"/>
          <a:ea typeface="+mn-ea"/>
          <a:cs typeface="+mn-cs"/>
        </a:defRPr>
      </a:lvl2pPr>
      <a:lvl3pPr marL="914180" algn="l" defTabSz="914180" rtl="0" eaLnBrk="1" latinLnBrk="0" hangingPunct="1">
        <a:defRPr sz="1800" kern="1200">
          <a:solidFill>
            <a:schemeClr val="tx1"/>
          </a:solidFill>
          <a:latin typeface="+mn-lt"/>
          <a:ea typeface="+mn-ea"/>
          <a:cs typeface="+mn-cs"/>
        </a:defRPr>
      </a:lvl3pPr>
      <a:lvl4pPr marL="1371270" algn="l" defTabSz="914180" rtl="0" eaLnBrk="1" latinLnBrk="0" hangingPunct="1">
        <a:defRPr sz="1800" kern="1200">
          <a:solidFill>
            <a:schemeClr val="tx1"/>
          </a:solidFill>
          <a:latin typeface="+mn-lt"/>
          <a:ea typeface="+mn-ea"/>
          <a:cs typeface="+mn-cs"/>
        </a:defRPr>
      </a:lvl4pPr>
      <a:lvl5pPr marL="1828362" algn="l" defTabSz="914180" rtl="0" eaLnBrk="1" latinLnBrk="0" hangingPunct="1">
        <a:defRPr sz="1800" kern="1200">
          <a:solidFill>
            <a:schemeClr val="tx1"/>
          </a:solidFill>
          <a:latin typeface="+mn-lt"/>
          <a:ea typeface="+mn-ea"/>
          <a:cs typeface="+mn-cs"/>
        </a:defRPr>
      </a:lvl5pPr>
      <a:lvl6pPr marL="2285450" algn="l" defTabSz="914180" rtl="0" eaLnBrk="1" latinLnBrk="0" hangingPunct="1">
        <a:defRPr sz="1800" kern="1200">
          <a:solidFill>
            <a:schemeClr val="tx1"/>
          </a:solidFill>
          <a:latin typeface="+mn-lt"/>
          <a:ea typeface="+mn-ea"/>
          <a:cs typeface="+mn-cs"/>
        </a:defRPr>
      </a:lvl6pPr>
      <a:lvl7pPr marL="2742541" algn="l" defTabSz="914180" rtl="0" eaLnBrk="1" latinLnBrk="0" hangingPunct="1">
        <a:defRPr sz="1800" kern="1200">
          <a:solidFill>
            <a:schemeClr val="tx1"/>
          </a:solidFill>
          <a:latin typeface="+mn-lt"/>
          <a:ea typeface="+mn-ea"/>
          <a:cs typeface="+mn-cs"/>
        </a:defRPr>
      </a:lvl7pPr>
      <a:lvl8pPr marL="3199631" algn="l" defTabSz="914180" rtl="0" eaLnBrk="1" latinLnBrk="0" hangingPunct="1">
        <a:defRPr sz="1800" kern="1200">
          <a:solidFill>
            <a:schemeClr val="tx1"/>
          </a:solidFill>
          <a:latin typeface="+mn-lt"/>
          <a:ea typeface="+mn-ea"/>
          <a:cs typeface="+mn-cs"/>
        </a:defRPr>
      </a:lvl8pPr>
      <a:lvl9pPr marL="3656721" algn="l" defTabSz="91418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10.xml"/><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8" Type="http://schemas.openxmlformats.org/officeDocument/2006/relationships/tags" Target="../tags/tag24.xml"/><Relationship Id="rId3" Type="http://schemas.openxmlformats.org/officeDocument/2006/relationships/tags" Target="../tags/tag19.xml"/><Relationship Id="rId7" Type="http://schemas.openxmlformats.org/officeDocument/2006/relationships/tags" Target="../tags/tag23.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9"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8" Type="http://schemas.openxmlformats.org/officeDocument/2006/relationships/tags" Target="../tags/tag32.xml"/><Relationship Id="rId3" Type="http://schemas.openxmlformats.org/officeDocument/2006/relationships/tags" Target="../tags/tag27.xml"/><Relationship Id="rId7" Type="http://schemas.openxmlformats.org/officeDocument/2006/relationships/tags" Target="../tags/tag3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9"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8" Type="http://schemas.openxmlformats.org/officeDocument/2006/relationships/tags" Target="../tags/tag40.xml"/><Relationship Id="rId3" Type="http://schemas.openxmlformats.org/officeDocument/2006/relationships/tags" Target="../tags/tag35.xml"/><Relationship Id="rId7" Type="http://schemas.openxmlformats.org/officeDocument/2006/relationships/tags" Target="../tags/tag39.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9"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tags" Target="../tags/tag12.xml"/><Relationship Id="rId3" Type="http://schemas.openxmlformats.org/officeDocument/2006/relationships/tags" Target="../tags/tag7.xml"/><Relationship Id="rId7" Type="http://schemas.openxmlformats.org/officeDocument/2006/relationships/tags" Target="../tags/tag1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9"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xml"/><Relationship Id="rId1" Type="http://schemas.openxmlformats.org/officeDocument/2006/relationships/tags" Target="../tags/tag13.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04802" y="558801"/>
            <a:ext cx="2438400" cy="553963"/>
          </a:xfrm>
          <a:prstGeom prst="rect">
            <a:avLst/>
          </a:prstGeom>
          <a:noFill/>
          <a:ln w="9525">
            <a:noFill/>
            <a:miter lim="800000"/>
            <a:headEnd/>
            <a:tailEnd/>
          </a:ln>
        </p:spPr>
        <p:txBody>
          <a:bodyPr lIns="91407" tIns="45703" rIns="91407" bIns="45703" anchor="ctr">
            <a:spAutoFit/>
          </a:bodyPr>
          <a:lstStyle/>
          <a:p>
            <a:r>
              <a:rPr lang="zh-CN" altLang="zh-CN" b="1" dirty="0">
                <a:latin typeface="Times New Roman" pitchFamily="18" charset="0"/>
                <a:ea typeface="黑体" pitchFamily="49" charset="-122"/>
                <a:cs typeface="Times New Roman" pitchFamily="18" charset="0"/>
              </a:rPr>
              <a:t>东软睿道内部公开</a:t>
            </a:r>
            <a:endParaRPr lang="zh-CN" altLang="en-US" sz="1400" dirty="0">
              <a:latin typeface="Times New Roman" pitchFamily="18" charset="0"/>
              <a:ea typeface="楷体_GB2312" pitchFamily="49" charset="-122"/>
              <a:cs typeface="Times New Roman" pitchFamily="18" charset="0"/>
            </a:endParaRPr>
          </a:p>
          <a:p>
            <a:r>
              <a:rPr lang="zh-CN" altLang="en-US" sz="1400" dirty="0">
                <a:latin typeface="Times New Roman" pitchFamily="18" charset="0"/>
                <a:ea typeface="楷体_GB2312" pitchFamily="49" charset="-122"/>
                <a:cs typeface="Times New Roman" pitchFamily="18" charset="0"/>
              </a:rPr>
              <a:t>文件编号：</a:t>
            </a:r>
            <a:r>
              <a:rPr lang="en-US" altLang="zh-CN" sz="1400" dirty="0">
                <a:latin typeface="Times New Roman" pitchFamily="18" charset="0"/>
                <a:ea typeface="楷体_GB2312" pitchFamily="49" charset="-122"/>
                <a:cs typeface="Times New Roman" pitchFamily="18" charset="0"/>
              </a:rPr>
              <a:t> D000-</a:t>
            </a:r>
            <a:endParaRPr lang="en-US" altLang="zh-CN" dirty="0"/>
          </a:p>
        </p:txBody>
      </p:sp>
      <p:sp>
        <p:nvSpPr>
          <p:cNvPr id="12291" name="Rectangle 3"/>
          <p:cNvSpPr>
            <a:spLocks noChangeArrowheads="1"/>
          </p:cNvSpPr>
          <p:nvPr/>
        </p:nvSpPr>
        <p:spPr bwMode="auto">
          <a:xfrm>
            <a:off x="900113" y="1607652"/>
            <a:ext cx="7010400" cy="984851"/>
          </a:xfrm>
          <a:prstGeom prst="rect">
            <a:avLst/>
          </a:prstGeom>
          <a:noFill/>
          <a:ln w="9525">
            <a:noFill/>
            <a:miter lim="800000"/>
            <a:headEnd/>
            <a:tailEnd/>
          </a:ln>
        </p:spPr>
        <p:txBody>
          <a:bodyPr lIns="91407" tIns="45703" rIns="91407" bIns="45703" anchor="ctr">
            <a:spAutoFit/>
          </a:bodyPr>
          <a:lstStyle/>
          <a:p>
            <a:r>
              <a:rPr lang="en-US" altLang="zh-CN" sz="4400" b="1" dirty="0" smtClean="0">
                <a:latin typeface="黑体" pitchFamily="49" charset="-122"/>
                <a:ea typeface="黑体" pitchFamily="49" charset="-122"/>
              </a:rPr>
              <a:t>Spring Cloud</a:t>
            </a:r>
            <a:r>
              <a:rPr lang="zh-CN" altLang="en-US" sz="4400" b="1" dirty="0" smtClean="0">
                <a:latin typeface="黑体" pitchFamily="49" charset="-122"/>
                <a:ea typeface="黑体" pitchFamily="49" charset="-122"/>
              </a:rPr>
              <a:t>微服务架构</a:t>
            </a:r>
            <a:endParaRPr lang="en-US" altLang="zh-CN" sz="4400" b="1" dirty="0" smtClean="0">
              <a:latin typeface="黑体" pitchFamily="49" charset="-122"/>
              <a:ea typeface="黑体" pitchFamily="49" charset="-122"/>
            </a:endParaRPr>
          </a:p>
          <a:p>
            <a:r>
              <a:rPr lang="zh-CN" altLang="en-US" sz="1400" b="1" dirty="0" smtClean="0">
                <a:latin typeface="黑体" pitchFamily="49" charset="-122"/>
                <a:ea typeface="黑体" pitchFamily="49" charset="-122"/>
                <a:cs typeface="Times New Roman" pitchFamily="18" charset="0"/>
              </a:rPr>
              <a:t>版本：</a:t>
            </a:r>
            <a:r>
              <a:rPr lang="en-US" altLang="zh-CN" sz="1400" b="1" smtClean="0">
                <a:latin typeface="黑体" pitchFamily="49" charset="-122"/>
                <a:ea typeface="黑体" pitchFamily="49" charset="-122"/>
                <a:cs typeface="Times New Roman" pitchFamily="18" charset="0"/>
              </a:rPr>
              <a:t>1.0.0</a:t>
            </a:r>
            <a:endParaRPr lang="en-US" altLang="zh-CN" sz="1100" b="1" dirty="0">
              <a:latin typeface="黑体" pitchFamily="49" charset="-122"/>
              <a:ea typeface="黑体" pitchFamily="49" charset="-122"/>
            </a:endParaRPr>
          </a:p>
        </p:txBody>
      </p:sp>
      <p:sp>
        <p:nvSpPr>
          <p:cNvPr id="12292" name="Rectangle 4"/>
          <p:cNvSpPr>
            <a:spLocks noChangeArrowheads="1"/>
          </p:cNvSpPr>
          <p:nvPr/>
        </p:nvSpPr>
        <p:spPr bwMode="auto">
          <a:xfrm>
            <a:off x="0" y="4953002"/>
            <a:ext cx="9144000" cy="1031017"/>
          </a:xfrm>
          <a:prstGeom prst="rect">
            <a:avLst/>
          </a:prstGeom>
          <a:noFill/>
          <a:ln w="9525">
            <a:noFill/>
            <a:miter lim="800000"/>
            <a:headEnd/>
            <a:tailEnd/>
          </a:ln>
        </p:spPr>
        <p:txBody>
          <a:bodyPr lIns="91407" tIns="45703" rIns="91407" bIns="45703" anchor="ctr">
            <a:spAutoFit/>
          </a:bodyPr>
          <a:lstStyle/>
          <a:p>
            <a:pPr algn="ctr"/>
            <a:r>
              <a:rPr lang="zh-CN" altLang="zh-CN" sz="1400" b="1" dirty="0">
                <a:latin typeface="楷体_GB2312" pitchFamily="49" charset="-122"/>
                <a:ea typeface="楷体_GB2312" pitchFamily="49" charset="-122"/>
                <a:cs typeface="Times New Roman" pitchFamily="18" charset="0"/>
              </a:rPr>
              <a:t>东软睿道教育信息技术有限公司</a:t>
            </a:r>
          </a:p>
          <a:p>
            <a:pPr algn="ctr"/>
            <a:r>
              <a:rPr lang="en-US" altLang="zh-CN" sz="1500" b="1" dirty="0">
                <a:latin typeface="Times New Roman" pitchFamily="18" charset="0"/>
                <a:ea typeface="楷体_GB2312" pitchFamily="49" charset="-122"/>
                <a:cs typeface="Times New Roman" pitchFamily="18" charset="0"/>
              </a:rPr>
              <a:t>(</a:t>
            </a:r>
            <a:r>
              <a:rPr lang="zh-CN" altLang="en-US" sz="1500" b="1" dirty="0">
                <a:latin typeface="Times New Roman" pitchFamily="18" charset="0"/>
                <a:ea typeface="楷体_GB2312" pitchFamily="49" charset="-122"/>
                <a:cs typeface="Times New Roman" pitchFamily="18" charset="0"/>
              </a:rPr>
              <a:t>版权所有，翻版必究</a:t>
            </a:r>
            <a:r>
              <a:rPr lang="en-US" altLang="zh-CN" sz="1500" b="1" dirty="0">
                <a:latin typeface="Times New Roman" pitchFamily="18" charset="0"/>
                <a:ea typeface="楷体_GB2312" pitchFamily="49" charset="-122"/>
                <a:cs typeface="Times New Roman" pitchFamily="18" charset="0"/>
              </a:rPr>
              <a:t>)</a:t>
            </a:r>
            <a:endParaRPr lang="en-US" altLang="zh-CN" sz="1100" dirty="0">
              <a:ea typeface="楷体_GB2312" pitchFamily="49" charset="-122"/>
              <a:cs typeface="Times New Roman" pitchFamily="18" charset="0"/>
            </a:endParaRPr>
          </a:p>
          <a:p>
            <a:pPr algn="ctr"/>
            <a:r>
              <a:rPr lang="en-US" altLang="zh-CN" sz="1500" b="1" dirty="0">
                <a:latin typeface="Times New Roman" pitchFamily="18" charset="0"/>
                <a:ea typeface="黑体" pitchFamily="49" charset="-122"/>
                <a:cs typeface="Times New Roman" pitchFamily="18" charset="0"/>
              </a:rPr>
              <a:t>Copyright </a:t>
            </a:r>
            <a:r>
              <a:rPr lang="en-US" altLang="zh-CN" sz="1500" b="1" dirty="0">
                <a:ea typeface="黑体" pitchFamily="49" charset="-122"/>
                <a:cs typeface="Times New Roman" pitchFamily="18" charset="0"/>
              </a:rPr>
              <a:t>©</a:t>
            </a:r>
            <a:r>
              <a:rPr lang="en-US" altLang="zh-CN" sz="1500" b="1" dirty="0">
                <a:latin typeface="Times New Roman" pitchFamily="18" charset="0"/>
                <a:ea typeface="黑体" pitchFamily="49" charset="-122"/>
                <a:cs typeface="Times New Roman" pitchFamily="18" charset="0"/>
              </a:rPr>
              <a:t> </a:t>
            </a:r>
            <a:r>
              <a:rPr lang="en-US" altLang="zh-CN" sz="1500" b="1" dirty="0" err="1">
                <a:latin typeface="Times New Roman" pitchFamily="18" charset="0"/>
                <a:ea typeface="黑体" pitchFamily="49" charset="-122"/>
                <a:cs typeface="Times New Roman" pitchFamily="18" charset="0"/>
              </a:rPr>
              <a:t>Neusoft</a:t>
            </a:r>
            <a:r>
              <a:rPr lang="en-US" altLang="zh-CN" sz="1500" b="1" dirty="0">
                <a:latin typeface="Times New Roman" pitchFamily="18" charset="0"/>
                <a:ea typeface="黑体" pitchFamily="49" charset="-122"/>
                <a:cs typeface="Times New Roman" pitchFamily="18" charset="0"/>
              </a:rPr>
              <a:t> Educational Information Technology Co., Ltd</a:t>
            </a:r>
            <a:endParaRPr lang="en-US" altLang="zh-CN" sz="1100" dirty="0">
              <a:cs typeface="Times New Roman" pitchFamily="18" charset="0"/>
            </a:endParaRPr>
          </a:p>
          <a:p>
            <a:pPr algn="ctr"/>
            <a:r>
              <a:rPr lang="en-US" altLang="zh-CN" sz="1500" b="1" dirty="0">
                <a:latin typeface="Times New Roman" pitchFamily="18" charset="0"/>
                <a:ea typeface="黑体" pitchFamily="49" charset="-122"/>
              </a:rPr>
              <a:t>All Rights Reserved</a:t>
            </a:r>
            <a:endParaRPr lang="en-US" altLang="zh-CN" dirty="0">
              <a:cs typeface="Times New Roman" pitchFamily="18" charset="0"/>
            </a:endParaRPr>
          </a:p>
        </p:txBody>
      </p:sp>
      <p:sp>
        <p:nvSpPr>
          <p:cNvPr id="5" name="Rectangle 3"/>
          <p:cNvSpPr txBox="1">
            <a:spLocks noChangeArrowheads="1"/>
          </p:cNvSpPr>
          <p:nvPr/>
        </p:nvSpPr>
        <p:spPr>
          <a:xfrm>
            <a:off x="2124076" y="3716339"/>
            <a:ext cx="5040211" cy="576262"/>
          </a:xfrm>
          <a:prstGeom prst="rect">
            <a:avLst/>
          </a:prstGeom>
        </p:spPr>
        <p:txBody>
          <a:bodyPr lIns="91407" tIns="45703" rIns="91407" bIns="45703"/>
          <a:lstStyle/>
          <a:p>
            <a:pPr algn="ctr">
              <a:defRPr/>
            </a:pPr>
            <a:r>
              <a:rPr lang="zh-CN" altLang="en-US" sz="3200" b="1" kern="0" dirty="0" smtClean="0">
                <a:solidFill>
                  <a:schemeClr val="tx2"/>
                </a:solidFill>
                <a:latin typeface="黑体" pitchFamily="49" charset="-122"/>
                <a:ea typeface="黑体" pitchFamily="49" charset="-122"/>
                <a:cs typeface="+mj-cs"/>
              </a:rPr>
              <a:t>第</a:t>
            </a:r>
            <a:r>
              <a:rPr lang="en-US" altLang="zh-CN" sz="3200" b="1" kern="0" dirty="0" smtClean="0">
                <a:solidFill>
                  <a:schemeClr val="tx2"/>
                </a:solidFill>
                <a:latin typeface="黑体" pitchFamily="49" charset="-122"/>
                <a:ea typeface="黑体" pitchFamily="49" charset="-122"/>
                <a:cs typeface="+mj-cs"/>
              </a:rPr>
              <a:t>1</a:t>
            </a:r>
            <a:r>
              <a:rPr lang="zh-CN" altLang="en-US" sz="3200" b="1" kern="0" dirty="0" smtClean="0">
                <a:solidFill>
                  <a:schemeClr val="tx2"/>
                </a:solidFill>
                <a:latin typeface="黑体" pitchFamily="49" charset="-122"/>
                <a:ea typeface="黑体" pitchFamily="49" charset="-122"/>
                <a:cs typeface="+mj-cs"/>
              </a:rPr>
              <a:t>章 微服务架构概述</a:t>
            </a:r>
            <a:endParaRPr lang="en-US" altLang="zh-CN" sz="3200" b="1" kern="0" dirty="0">
              <a:solidFill>
                <a:schemeClr val="tx2"/>
              </a:solidFill>
              <a:latin typeface="黑体" pitchFamily="49" charset="-122"/>
              <a:ea typeface="黑体" pitchFamily="49" charset="-122"/>
              <a:cs typeface="+mj-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smtClean="0"/>
              <a:t>微服务定义</a:t>
            </a:r>
            <a:endParaRPr lang="zh-CN" altLang="en-US" dirty="0"/>
          </a:p>
        </p:txBody>
      </p:sp>
      <p:sp>
        <p:nvSpPr>
          <p:cNvPr id="9" name="内容占位符 5"/>
          <p:cNvSpPr>
            <a:spLocks noGrp="1"/>
          </p:cNvSpPr>
          <p:nvPr>
            <p:ph idx="1"/>
          </p:nvPr>
        </p:nvSpPr>
        <p:spPr/>
        <p:txBody>
          <a:bodyPr/>
          <a:lstStyle/>
          <a:p>
            <a:r>
              <a:rPr lang="zh-CN" altLang="en-US" dirty="0" smtClean="0"/>
              <a:t>英文翻译后如下：</a:t>
            </a:r>
            <a:endParaRPr lang="en-US" altLang="zh-CN" dirty="0" smtClean="0"/>
          </a:p>
          <a:p>
            <a:r>
              <a:rPr lang="zh-CN" altLang="en-US" dirty="0" smtClean="0"/>
              <a:t>微服务架构</a:t>
            </a:r>
          </a:p>
          <a:p>
            <a:pPr lvl="1"/>
            <a:r>
              <a:rPr lang="zh-CN" altLang="en-US" dirty="0" smtClean="0"/>
              <a:t>微服务架构是一种架构模式，它提倡将单一应用程序划分成一组小的服务，服务之间互相协调、互相配合，为用户提供最终价值。每个服务运行在其独立的进程中，服务与服务间采用轻量级的通信机制互相沟通（通常是基于</a:t>
            </a:r>
            <a:r>
              <a:rPr lang="en-US" altLang="zh-CN" dirty="0" smtClean="0"/>
              <a:t>HTTP</a:t>
            </a:r>
            <a:r>
              <a:rPr lang="zh-CN" altLang="en-US" dirty="0" smtClean="0"/>
              <a:t>协议的</a:t>
            </a:r>
            <a:r>
              <a:rPr lang="en-US" altLang="zh-CN" dirty="0" err="1" smtClean="0"/>
              <a:t>RESTful</a:t>
            </a:r>
            <a:r>
              <a:rPr lang="en-US" altLang="zh-CN" dirty="0" smtClean="0"/>
              <a:t> API</a:t>
            </a:r>
            <a:r>
              <a:rPr lang="zh-CN" altLang="en-US" dirty="0" smtClean="0"/>
              <a:t>）。每个服务都围绕着具体业务进行构建，并且能够被独立的部署到生产环境、类生产环境等。另外，应当尽量避免统一的、集中式的服务管理机制，对具体的一个服务而言，应根据业务上下文，选择合适的语言、工具对其进行构建。</a:t>
            </a:r>
            <a:endParaRPr lang="zh-CN" altLang="en-US" dirty="0"/>
          </a:p>
        </p:txBody>
      </p:sp>
    </p:spTree>
    <p:custDataLst>
      <p:tags r:id="rId1"/>
    </p:custDataLst>
    <p:extLst>
      <p:ext uri="{BB962C8B-B14F-4D97-AF65-F5344CB8AC3E}">
        <p14:creationId xmlns:p14="http://schemas.microsoft.com/office/powerpoint/2010/main" xmlns="" val="17436223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1000"/>
                                        <p:tgtEl>
                                          <p:spTgt spid="9">
                                            <p:txEl>
                                              <p:pRg st="2" end="2"/>
                                            </p:txEl>
                                          </p:spTgt>
                                        </p:tgtEl>
                                      </p:cBhvr>
                                    </p:animEffect>
                                    <p:anim calcmode="lin" valueType="num">
                                      <p:cBhvr>
                                        <p:cTn id="20"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微服务定义</a:t>
            </a:r>
            <a:endParaRPr lang="zh-CN" altLang="en-US" dirty="0"/>
          </a:p>
        </p:txBody>
      </p:sp>
      <p:sp>
        <p:nvSpPr>
          <p:cNvPr id="3" name="内容占位符 2"/>
          <p:cNvSpPr>
            <a:spLocks noGrp="1"/>
          </p:cNvSpPr>
          <p:nvPr>
            <p:ph idx="1"/>
          </p:nvPr>
        </p:nvSpPr>
        <p:spPr/>
        <p:txBody>
          <a:bodyPr/>
          <a:lstStyle/>
          <a:p>
            <a:r>
              <a:rPr lang="en-US" altLang="zh-CN" dirty="0" smtClean="0"/>
              <a:t>suite of small services</a:t>
            </a:r>
            <a:r>
              <a:rPr lang="zh-CN" altLang="en-US" dirty="0" smtClean="0"/>
              <a:t>：由一系列小服务组成</a:t>
            </a:r>
            <a:endParaRPr lang="en-US" altLang="zh-CN" dirty="0" smtClean="0"/>
          </a:p>
          <a:p>
            <a:r>
              <a:rPr lang="en-US" altLang="zh-CN" dirty="0" smtClean="0"/>
              <a:t>running in its own process</a:t>
            </a:r>
            <a:r>
              <a:rPr lang="zh-CN" altLang="en-US" dirty="0" smtClean="0"/>
              <a:t>： 每个服务运行于自己的独立进</a:t>
            </a:r>
            <a:endParaRPr lang="en-US" altLang="zh-CN" dirty="0" smtClean="0"/>
          </a:p>
          <a:p>
            <a:r>
              <a:rPr lang="en-US" altLang="zh-CN" dirty="0" smtClean="0"/>
              <a:t>built around business capabilities</a:t>
            </a:r>
            <a:r>
              <a:rPr lang="zh-CN" altLang="en-US" dirty="0" smtClean="0"/>
              <a:t>：围绕着业务功能进行建模</a:t>
            </a:r>
            <a:endParaRPr lang="en-US" altLang="zh-CN" dirty="0" smtClean="0"/>
          </a:p>
          <a:p>
            <a:r>
              <a:rPr lang="en-US" altLang="zh-CN" dirty="0" smtClean="0"/>
              <a:t>independently deployable</a:t>
            </a:r>
            <a:r>
              <a:rPr lang="zh-CN" altLang="en-US" dirty="0" smtClean="0"/>
              <a:t>：每个服务可进行独立部署</a:t>
            </a:r>
            <a:endParaRPr lang="en-US" altLang="zh-CN" dirty="0" smtClean="0"/>
          </a:p>
          <a:p>
            <a:r>
              <a:rPr lang="en-US" altLang="zh-CN" dirty="0" smtClean="0"/>
              <a:t>bare minimum of centralized management</a:t>
            </a:r>
            <a:r>
              <a:rPr lang="zh-CN" altLang="en-US" dirty="0" smtClean="0"/>
              <a:t>：最低限度集中管理</a:t>
            </a:r>
          </a:p>
          <a:p>
            <a:endParaRPr lang="zh-CN" altLang="en-US"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微服务定义</a:t>
            </a:r>
            <a:endParaRPr lang="zh-CN" altLang="en-US" dirty="0"/>
          </a:p>
        </p:txBody>
      </p:sp>
      <p:sp>
        <p:nvSpPr>
          <p:cNvPr id="9" name="内容占位符 5"/>
          <p:cNvSpPr>
            <a:spLocks noGrp="1"/>
          </p:cNvSpPr>
          <p:nvPr>
            <p:ph idx="1"/>
          </p:nvPr>
        </p:nvSpPr>
        <p:spPr/>
        <p:txBody>
          <a:bodyPr/>
          <a:lstStyle/>
          <a:p>
            <a:r>
              <a:rPr lang="zh-CN" altLang="en-US" smtClean="0"/>
              <a:t>将功能分散到各个离散的服务中然后实现对方案的解耦。服务更原子，自治更小，然后高密度部署服务</a:t>
            </a:r>
            <a:endParaRPr lang="zh-CN" altLang="en-US" dirty="0"/>
          </a:p>
        </p:txBody>
      </p:sp>
      <p:pic>
        <p:nvPicPr>
          <p:cNvPr id="1026" name="Picture 2" descr="http://i3.go2yd.com/image.php?url=0CbR8v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99592" y="1916832"/>
            <a:ext cx="6120680" cy="4213893"/>
          </a:xfrm>
          <a:prstGeom prst="rect">
            <a:avLst/>
          </a:prstGeom>
          <a:noFill/>
          <a:extLst>
            <a:ext uri="{909E8E84-426E-40DD-AFC4-6F175D3DCCD1}">
              <a14:hiddenFill xmlns:a14="http://schemas.microsoft.com/office/drawing/2010/main" xmlns="">
                <a:solidFill>
                  <a:srgbClr val="FFFFFF"/>
                </a:solidFill>
              </a14:hiddenFill>
            </a:ext>
          </a:extLst>
        </p:spPr>
      </p:pic>
    </p:spTree>
    <p:custDataLst>
      <p:tags r:id="rId1"/>
    </p:custDataLst>
    <p:extLst>
      <p:ext uri="{BB962C8B-B14F-4D97-AF65-F5344CB8AC3E}">
        <p14:creationId xmlns:p14="http://schemas.microsoft.com/office/powerpoint/2010/main" xmlns="" val="9717745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1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1000"/>
                                        <p:tgtEl>
                                          <p:spTgt spid="9">
                                            <p:txEl>
                                              <p:pRg st="0" end="0"/>
                                            </p:txEl>
                                          </p:spTgt>
                                        </p:tgtEl>
                                      </p:cBhvr>
                                    </p:animEffect>
                                    <p:anim calcmode="lin" valueType="num">
                                      <p:cBhvr>
                                        <p:cTn id="13"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Number_1"/>
          <p:cNvSpPr/>
          <p:nvPr>
            <p:custDataLst>
              <p:tags r:id="rId1"/>
            </p:custDataLst>
          </p:nvPr>
        </p:nvSpPr>
        <p:spPr>
          <a:xfrm>
            <a:off x="2803533" y="1700221"/>
            <a:ext cx="682625" cy="681037"/>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altLang="zh-CN" sz="2800" dirty="0">
                <a:solidFill>
                  <a:srgbClr val="C5C5C5"/>
                </a:solidFill>
                <a:latin typeface="华文细黑" panose="02010600040101010101" pitchFamily="2" charset="-122"/>
                <a:ea typeface="华文细黑" panose="02010600040101010101" pitchFamily="2" charset="-122"/>
              </a:rPr>
              <a:t>01</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8" name="MH_Entry_1"/>
          <p:cNvSpPr/>
          <p:nvPr>
            <p:custDataLst>
              <p:tags r:id="rId2"/>
            </p:custDataLst>
          </p:nvPr>
        </p:nvSpPr>
        <p:spPr>
          <a:xfrm>
            <a:off x="3635383" y="1700221"/>
            <a:ext cx="4346575" cy="681037"/>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zh-CN" altLang="en-US" sz="2000" dirty="0" smtClean="0">
                <a:solidFill>
                  <a:srgbClr val="FFFFFF"/>
                </a:solidFill>
                <a:latin typeface="微软雅黑" charset="-122"/>
                <a:ea typeface="微软雅黑" charset="-122"/>
              </a:rPr>
              <a:t>微服务简介</a:t>
            </a:r>
          </a:p>
        </p:txBody>
      </p:sp>
      <p:sp>
        <p:nvSpPr>
          <p:cNvPr id="9" name="MH_Number_2"/>
          <p:cNvSpPr/>
          <p:nvPr>
            <p:custDataLst>
              <p:tags r:id="rId3"/>
            </p:custDataLst>
          </p:nvPr>
        </p:nvSpPr>
        <p:spPr>
          <a:xfrm>
            <a:off x="2803533" y="2555875"/>
            <a:ext cx="682625" cy="681038"/>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altLang="zh-CN" sz="2800" dirty="0">
                <a:solidFill>
                  <a:schemeClr val="accent1">
                    <a:lumMod val="75000"/>
                  </a:schemeClr>
                </a:solidFill>
                <a:latin typeface="华文细黑" panose="02010600040101010101" pitchFamily="2" charset="-122"/>
                <a:ea typeface="华文细黑" panose="02010600040101010101" pitchFamily="2" charset="-122"/>
              </a:rPr>
              <a:t>02</a:t>
            </a:r>
            <a:endParaRPr lang="zh-CN" altLang="en-US" sz="2800" dirty="0">
              <a:solidFill>
                <a:schemeClr val="accent1">
                  <a:lumMod val="75000"/>
                </a:schemeClr>
              </a:solidFill>
              <a:latin typeface="华文细黑" panose="02010600040101010101" pitchFamily="2" charset="-122"/>
              <a:ea typeface="华文细黑" panose="02010600040101010101" pitchFamily="2" charset="-122"/>
            </a:endParaRPr>
          </a:p>
        </p:txBody>
      </p:sp>
      <p:sp>
        <p:nvSpPr>
          <p:cNvPr id="10" name="MH_Entry_2"/>
          <p:cNvSpPr/>
          <p:nvPr>
            <p:custDataLst>
              <p:tags r:id="rId4"/>
            </p:custDataLst>
          </p:nvPr>
        </p:nvSpPr>
        <p:spPr>
          <a:xfrm>
            <a:off x="3635383" y="2555875"/>
            <a:ext cx="4346575" cy="681038"/>
          </a:xfrm>
          <a:prstGeom prst="rect">
            <a:avLst/>
          </a:prstGeom>
          <a:solidFill>
            <a:schemeClr val="accent1">
              <a:lumMod val="75000"/>
            </a:schemeClr>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zh-CN" altLang="en-US" sz="2000" dirty="0" smtClean="0">
                <a:solidFill>
                  <a:srgbClr val="FFFFFF"/>
                </a:solidFill>
                <a:latin typeface="微软雅黑" pitchFamily="34" charset="-122"/>
                <a:ea typeface="微软雅黑" pitchFamily="34" charset="-122"/>
              </a:rPr>
              <a:t>软件架构演进</a:t>
            </a:r>
          </a:p>
        </p:txBody>
      </p:sp>
      <p:sp>
        <p:nvSpPr>
          <p:cNvPr id="11" name="MH_Number_2"/>
          <p:cNvSpPr/>
          <p:nvPr>
            <p:custDataLst>
              <p:tags r:id="rId5"/>
            </p:custDataLst>
          </p:nvPr>
        </p:nvSpPr>
        <p:spPr>
          <a:xfrm>
            <a:off x="2803533" y="3395671"/>
            <a:ext cx="682625" cy="681037"/>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dirty="0">
                <a:solidFill>
                  <a:srgbClr val="C5C5C5"/>
                </a:solidFill>
                <a:latin typeface="华文细黑" panose="02010600040101010101" pitchFamily="2" charset="-122"/>
                <a:ea typeface="华文细黑" panose="02010600040101010101" pitchFamily="2" charset="-122"/>
              </a:rPr>
              <a:t>03</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12" name="MH_Entry_2"/>
          <p:cNvSpPr/>
          <p:nvPr>
            <p:custDataLst>
              <p:tags r:id="rId6"/>
            </p:custDataLst>
          </p:nvPr>
        </p:nvSpPr>
        <p:spPr>
          <a:xfrm>
            <a:off x="3635383" y="3395671"/>
            <a:ext cx="4346575" cy="681037"/>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zh-CN" altLang="en-US" sz="2000" dirty="0" smtClean="0">
                <a:solidFill>
                  <a:srgbClr val="FFFFFF"/>
                </a:solidFill>
                <a:latin typeface="微软雅黑" charset="-122"/>
                <a:ea typeface="微软雅黑" charset="-122"/>
              </a:rPr>
              <a:t>微服务设计原则</a:t>
            </a:r>
          </a:p>
        </p:txBody>
      </p:sp>
      <p:sp>
        <p:nvSpPr>
          <p:cNvPr id="13" name="MH_Number_2"/>
          <p:cNvSpPr/>
          <p:nvPr>
            <p:custDataLst>
              <p:tags r:id="rId7"/>
            </p:custDataLst>
          </p:nvPr>
        </p:nvSpPr>
        <p:spPr>
          <a:xfrm>
            <a:off x="2803533" y="4260850"/>
            <a:ext cx="682625" cy="681038"/>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dirty="0">
                <a:solidFill>
                  <a:srgbClr val="C5C5C5"/>
                </a:solidFill>
                <a:latin typeface="华文细黑" panose="02010600040101010101" pitchFamily="2" charset="-122"/>
                <a:ea typeface="华文细黑" panose="02010600040101010101" pitchFamily="2" charset="-122"/>
              </a:rPr>
              <a:t>04</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14" name="MH_Entry_2"/>
          <p:cNvSpPr/>
          <p:nvPr>
            <p:custDataLst>
              <p:tags r:id="rId8"/>
            </p:custDataLst>
          </p:nvPr>
        </p:nvSpPr>
        <p:spPr>
          <a:xfrm>
            <a:off x="3635383" y="4260850"/>
            <a:ext cx="4346575" cy="681038"/>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gn="ctr">
              <a:lnSpc>
                <a:spcPct val="80000"/>
              </a:lnSpc>
              <a:defRPr/>
            </a:pPr>
            <a:r>
              <a:rPr lang="zh-CN" altLang="en-US" sz="2000" dirty="0" smtClean="0">
                <a:solidFill>
                  <a:srgbClr val="FFFFFF"/>
                </a:solidFill>
                <a:latin typeface="微软雅黑" charset="-122"/>
                <a:ea typeface="微软雅黑" charset="-122"/>
              </a:rPr>
              <a:t>如何实现微服务架构</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smtClean="0"/>
              <a:t>单体架构</a:t>
            </a:r>
            <a:endParaRPr lang="en-US" altLang="zh-CN" dirty="0"/>
          </a:p>
        </p:txBody>
      </p:sp>
      <p:sp>
        <p:nvSpPr>
          <p:cNvPr id="17" name="内容占位符 16"/>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zh-CN" dirty="0" smtClean="0"/>
              <a:t>特点：</a:t>
            </a:r>
          </a:p>
          <a:p>
            <a:pPr lvl="1"/>
            <a:r>
              <a:rPr lang="en-US" altLang="zh-CN" dirty="0" smtClean="0"/>
              <a:t>1</a:t>
            </a:r>
            <a:r>
              <a:rPr lang="zh-CN" altLang="zh-CN" dirty="0" smtClean="0"/>
              <a:t>、所有的功能集成在一个项目工程中。</a:t>
            </a:r>
          </a:p>
          <a:p>
            <a:pPr lvl="1"/>
            <a:r>
              <a:rPr lang="en-US" altLang="zh-CN" dirty="0" smtClean="0"/>
              <a:t>2</a:t>
            </a:r>
            <a:r>
              <a:rPr lang="zh-CN" altLang="zh-CN" dirty="0" smtClean="0"/>
              <a:t>、所有的功能打一个</a:t>
            </a:r>
            <a:r>
              <a:rPr lang="en-US" altLang="zh-CN" dirty="0" smtClean="0"/>
              <a:t>war</a:t>
            </a:r>
            <a:r>
              <a:rPr lang="zh-CN" altLang="zh-CN" dirty="0" smtClean="0"/>
              <a:t>包部署到服务器。</a:t>
            </a:r>
          </a:p>
          <a:p>
            <a:pPr lvl="1"/>
            <a:r>
              <a:rPr lang="en-US" altLang="zh-CN" dirty="0" smtClean="0"/>
              <a:t>3</a:t>
            </a:r>
            <a:r>
              <a:rPr lang="zh-CN" altLang="zh-CN" dirty="0" smtClean="0"/>
              <a:t>、应用与数据库分开部署。</a:t>
            </a:r>
          </a:p>
          <a:p>
            <a:pPr lvl="1"/>
            <a:r>
              <a:rPr lang="en-US" altLang="zh-CN" dirty="0" smtClean="0"/>
              <a:t>4</a:t>
            </a:r>
            <a:r>
              <a:rPr lang="zh-CN" altLang="zh-CN" dirty="0" smtClean="0"/>
              <a:t>、通过部署应用集群和数据库集群来提高系统的性能。</a:t>
            </a:r>
          </a:p>
          <a:p>
            <a:pPr>
              <a:buNone/>
            </a:pPr>
            <a:r>
              <a:rPr lang="en-US" altLang="zh-CN" dirty="0" smtClean="0"/>
              <a:t> </a:t>
            </a:r>
            <a:endParaRPr lang="zh-CN" altLang="zh-CN" dirty="0" smtClean="0"/>
          </a:p>
        </p:txBody>
      </p:sp>
      <p:grpSp>
        <p:nvGrpSpPr>
          <p:cNvPr id="2" name="Group 4"/>
          <p:cNvGrpSpPr>
            <a:grpSpLocks noChangeAspect="1"/>
          </p:cNvGrpSpPr>
          <p:nvPr/>
        </p:nvGrpSpPr>
        <p:grpSpPr bwMode="auto">
          <a:xfrm>
            <a:off x="1431924" y="1146175"/>
            <a:ext cx="4581525" cy="2859087"/>
            <a:chOff x="902" y="722"/>
            <a:chExt cx="2886" cy="1801"/>
          </a:xfrm>
        </p:grpSpPr>
        <p:sp>
          <p:nvSpPr>
            <p:cNvPr id="1027" name="AutoShape 3"/>
            <p:cNvSpPr>
              <a:spLocks noChangeAspect="1" noChangeArrowheads="1" noTextEdit="1"/>
            </p:cNvSpPr>
            <p:nvPr/>
          </p:nvSpPr>
          <p:spPr bwMode="auto">
            <a:xfrm>
              <a:off x="1565" y="754"/>
              <a:ext cx="2223" cy="17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29" name="Rectangle 5"/>
            <p:cNvSpPr>
              <a:spLocks noChangeArrowheads="1"/>
            </p:cNvSpPr>
            <p:nvPr/>
          </p:nvSpPr>
          <p:spPr bwMode="auto">
            <a:xfrm>
              <a:off x="915" y="724"/>
              <a:ext cx="1396" cy="916"/>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1030" name="Rectangle 6"/>
            <p:cNvSpPr>
              <a:spLocks noChangeArrowheads="1"/>
            </p:cNvSpPr>
            <p:nvPr/>
          </p:nvSpPr>
          <p:spPr bwMode="auto">
            <a:xfrm>
              <a:off x="914" y="722"/>
              <a:ext cx="1396" cy="916"/>
            </a:xfrm>
            <a:prstGeom prst="rect">
              <a:avLst/>
            </a:prstGeom>
            <a:noFill/>
            <a:ln w="9525"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 name="Group 11"/>
            <p:cNvGrpSpPr>
              <a:grpSpLocks/>
            </p:cNvGrpSpPr>
            <p:nvPr/>
          </p:nvGrpSpPr>
          <p:grpSpPr bwMode="auto">
            <a:xfrm>
              <a:off x="1405" y="741"/>
              <a:ext cx="408" cy="215"/>
              <a:chOff x="1405" y="741"/>
              <a:chExt cx="408" cy="215"/>
            </a:xfrm>
          </p:grpSpPr>
          <p:sp>
            <p:nvSpPr>
              <p:cNvPr id="1031" name="Rectangle 7"/>
              <p:cNvSpPr>
                <a:spLocks noChangeArrowheads="1"/>
              </p:cNvSpPr>
              <p:nvPr/>
            </p:nvSpPr>
            <p:spPr bwMode="auto">
              <a:xfrm>
                <a:off x="1468" y="741"/>
                <a:ext cx="323"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000" b="1" dirty="0" smtClean="0">
                    <a:solidFill>
                      <a:srgbClr val="3498DB"/>
                    </a:solidFill>
                    <a:latin typeface="宋体" pitchFamily="2" charset="-122"/>
                    <a:cs typeface="宋体" pitchFamily="2" charset="-122"/>
                  </a:rPr>
                  <a:t>商城系统</a:t>
                </a:r>
                <a:endParaRPr kumimoji="0" lang="zh-CN" sz="18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032" name="Rectangle 8"/>
              <p:cNvSpPr>
                <a:spLocks noChangeArrowheads="1"/>
              </p:cNvSpPr>
              <p:nvPr/>
            </p:nvSpPr>
            <p:spPr bwMode="auto">
              <a:xfrm>
                <a:off x="1405" y="848"/>
                <a:ext cx="84"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33" name="Rectangle 9"/>
              <p:cNvSpPr>
                <a:spLocks noChangeArrowheads="1"/>
              </p:cNvSpPr>
              <p:nvPr/>
            </p:nvSpPr>
            <p:spPr bwMode="auto">
              <a:xfrm>
                <a:off x="1483" y="836"/>
                <a:ext cx="294" cy="1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3498DB"/>
                    </a:solidFill>
                    <a:effectLst/>
                    <a:latin typeface="Arial" pitchFamily="34" charset="0"/>
                    <a:ea typeface="宋体" pitchFamily="2" charset="-122"/>
                    <a:cs typeface="宋体" pitchFamily="2" charset="-122"/>
                  </a:rPr>
                  <a:t>Project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34" name="Rectangle 10"/>
              <p:cNvSpPr>
                <a:spLocks noChangeArrowheads="1"/>
              </p:cNvSpPr>
              <p:nvPr/>
            </p:nvSpPr>
            <p:spPr bwMode="auto">
              <a:xfrm>
                <a:off x="1729" y="848"/>
                <a:ext cx="84"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1036" name="Rectangle 12"/>
            <p:cNvSpPr>
              <a:spLocks noChangeArrowheads="1"/>
            </p:cNvSpPr>
            <p:nvPr/>
          </p:nvSpPr>
          <p:spPr bwMode="auto">
            <a:xfrm>
              <a:off x="986" y="936"/>
              <a:ext cx="599" cy="240"/>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37" name="Rectangle 13"/>
            <p:cNvSpPr>
              <a:spLocks noChangeArrowheads="1"/>
            </p:cNvSpPr>
            <p:nvPr/>
          </p:nvSpPr>
          <p:spPr bwMode="auto">
            <a:xfrm>
              <a:off x="986" y="936"/>
              <a:ext cx="599" cy="240"/>
            </a:xfrm>
            <a:prstGeom prst="rect">
              <a:avLst/>
            </a:prstGeom>
            <a:noFill/>
            <a:ln w="9525"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38" name="Rectangle 14"/>
            <p:cNvSpPr>
              <a:spLocks noChangeArrowheads="1"/>
            </p:cNvSpPr>
            <p:nvPr/>
          </p:nvSpPr>
          <p:spPr bwMode="auto">
            <a:xfrm>
              <a:off x="1124" y="1019"/>
              <a:ext cx="210"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rgbClr val="FFFFFF"/>
                  </a:solidFill>
                  <a:effectLst/>
                  <a:latin typeface="宋体" pitchFamily="2" charset="-122"/>
                  <a:ea typeface="宋体" pitchFamily="2" charset="-122"/>
                  <a:cs typeface="宋体" pitchFamily="2" charset="-122"/>
                </a:rPr>
                <a:t>商品管理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39" name="Rectangle 15"/>
            <p:cNvSpPr>
              <a:spLocks noChangeArrowheads="1"/>
            </p:cNvSpPr>
            <p:nvPr/>
          </p:nvSpPr>
          <p:spPr bwMode="auto">
            <a:xfrm>
              <a:off x="1639" y="936"/>
              <a:ext cx="599" cy="240"/>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0" name="Rectangle 16"/>
            <p:cNvSpPr>
              <a:spLocks noChangeArrowheads="1"/>
            </p:cNvSpPr>
            <p:nvPr/>
          </p:nvSpPr>
          <p:spPr bwMode="auto">
            <a:xfrm>
              <a:off x="1639" y="936"/>
              <a:ext cx="599" cy="240"/>
            </a:xfrm>
            <a:prstGeom prst="rect">
              <a:avLst/>
            </a:prstGeom>
            <a:noFill/>
            <a:ln w="9525"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1" name="Rectangle 17"/>
            <p:cNvSpPr>
              <a:spLocks noChangeArrowheads="1"/>
            </p:cNvSpPr>
            <p:nvPr/>
          </p:nvSpPr>
          <p:spPr bwMode="auto">
            <a:xfrm>
              <a:off x="1777" y="1019"/>
              <a:ext cx="210"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rgbClr val="FFFFFF"/>
                  </a:solidFill>
                  <a:effectLst/>
                  <a:latin typeface="宋体" pitchFamily="2" charset="-122"/>
                  <a:ea typeface="宋体" pitchFamily="2" charset="-122"/>
                  <a:cs typeface="宋体" pitchFamily="2" charset="-122"/>
                </a:rPr>
                <a:t>用户管理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42" name="Rectangle 18"/>
            <p:cNvSpPr>
              <a:spLocks noChangeArrowheads="1"/>
            </p:cNvSpPr>
            <p:nvPr/>
          </p:nvSpPr>
          <p:spPr bwMode="auto">
            <a:xfrm>
              <a:off x="986" y="1259"/>
              <a:ext cx="599" cy="240"/>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3" name="Rectangle 19"/>
            <p:cNvSpPr>
              <a:spLocks noChangeArrowheads="1"/>
            </p:cNvSpPr>
            <p:nvPr/>
          </p:nvSpPr>
          <p:spPr bwMode="auto">
            <a:xfrm>
              <a:off x="986" y="1259"/>
              <a:ext cx="599" cy="240"/>
            </a:xfrm>
            <a:prstGeom prst="rect">
              <a:avLst/>
            </a:prstGeom>
            <a:noFill/>
            <a:ln w="9525"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4" name="Rectangle 20"/>
            <p:cNvSpPr>
              <a:spLocks noChangeArrowheads="1"/>
            </p:cNvSpPr>
            <p:nvPr/>
          </p:nvSpPr>
          <p:spPr bwMode="auto">
            <a:xfrm>
              <a:off x="1124" y="1340"/>
              <a:ext cx="210"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rgbClr val="FFFFFF"/>
                  </a:solidFill>
                  <a:effectLst/>
                  <a:latin typeface="宋体" pitchFamily="2" charset="-122"/>
                  <a:ea typeface="宋体" pitchFamily="2" charset="-122"/>
                  <a:cs typeface="宋体" pitchFamily="2" charset="-122"/>
                </a:rPr>
                <a:t>订单管理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45" name="Rectangle 21"/>
            <p:cNvSpPr>
              <a:spLocks noChangeArrowheads="1"/>
            </p:cNvSpPr>
            <p:nvPr/>
          </p:nvSpPr>
          <p:spPr bwMode="auto">
            <a:xfrm>
              <a:off x="1639" y="1246"/>
              <a:ext cx="599" cy="240"/>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6" name="Rectangle 22"/>
            <p:cNvSpPr>
              <a:spLocks noChangeArrowheads="1"/>
            </p:cNvSpPr>
            <p:nvPr/>
          </p:nvSpPr>
          <p:spPr bwMode="auto">
            <a:xfrm>
              <a:off x="1639" y="1246"/>
              <a:ext cx="599" cy="240"/>
            </a:xfrm>
            <a:prstGeom prst="rect">
              <a:avLst/>
            </a:prstGeom>
            <a:noFill/>
            <a:ln w="9525"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7" name="Rectangle 23"/>
            <p:cNvSpPr>
              <a:spLocks noChangeArrowheads="1"/>
            </p:cNvSpPr>
            <p:nvPr/>
          </p:nvSpPr>
          <p:spPr bwMode="auto">
            <a:xfrm>
              <a:off x="1819" y="1328"/>
              <a:ext cx="168"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rgbClr val="FFFFFF"/>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48" name="Rectangle 24"/>
            <p:cNvSpPr>
              <a:spLocks noChangeArrowheads="1"/>
            </p:cNvSpPr>
            <p:nvPr/>
          </p:nvSpPr>
          <p:spPr bwMode="auto">
            <a:xfrm>
              <a:off x="902" y="2111"/>
              <a:ext cx="2157" cy="354"/>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 name="Rectangle 25"/>
            <p:cNvSpPr>
              <a:spLocks noChangeArrowheads="1"/>
            </p:cNvSpPr>
            <p:nvPr/>
          </p:nvSpPr>
          <p:spPr bwMode="auto">
            <a:xfrm>
              <a:off x="902" y="2111"/>
              <a:ext cx="2157" cy="354"/>
            </a:xfrm>
            <a:prstGeom prst="rect">
              <a:avLst/>
            </a:prstGeom>
            <a:noFill/>
            <a:ln w="9525"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50" name="Rectangle 26"/>
            <p:cNvSpPr>
              <a:spLocks noChangeArrowheads="1"/>
            </p:cNvSpPr>
            <p:nvPr/>
          </p:nvSpPr>
          <p:spPr bwMode="auto">
            <a:xfrm>
              <a:off x="1705" y="2125"/>
              <a:ext cx="585" cy="9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accent1">
                      <a:lumMod val="50000"/>
                    </a:schemeClr>
                  </a:solidFill>
                  <a:effectLst/>
                  <a:latin typeface="宋体" pitchFamily="2" charset="-122"/>
                  <a:ea typeface="宋体" pitchFamily="2" charset="-122"/>
                  <a:cs typeface="宋体" pitchFamily="2" charset="-122"/>
                </a:rPr>
                <a:t>商城</a:t>
              </a:r>
              <a:r>
                <a:rPr kumimoji="0" lang="zh-CN" altLang="en-US" sz="1000" b="1" i="0" u="none" strike="noStrike" cap="none" normalizeH="0" baseline="0" dirty="0" smtClean="0">
                  <a:ln>
                    <a:noFill/>
                  </a:ln>
                  <a:solidFill>
                    <a:schemeClr val="accent1">
                      <a:lumMod val="50000"/>
                    </a:schemeClr>
                  </a:solidFill>
                  <a:effectLst/>
                  <a:latin typeface="宋体" pitchFamily="2" charset="-122"/>
                  <a:ea typeface="宋体" pitchFamily="2" charset="-122"/>
                  <a:cs typeface="宋体" pitchFamily="2" charset="-122"/>
                </a:rPr>
                <a:t>系统</a:t>
              </a:r>
              <a:r>
                <a:rPr kumimoji="0" lang="zh-CN" sz="1000" b="1" i="0" u="none" strike="noStrike" cap="none" normalizeH="0" baseline="0" dirty="0" smtClean="0">
                  <a:ln>
                    <a:noFill/>
                  </a:ln>
                  <a:solidFill>
                    <a:schemeClr val="accent1">
                      <a:lumMod val="50000"/>
                    </a:schemeClr>
                  </a:solidFill>
                  <a:effectLst/>
                  <a:latin typeface="宋体" pitchFamily="2" charset="-122"/>
                  <a:ea typeface="宋体" pitchFamily="2" charset="-122"/>
                  <a:cs typeface="宋体" pitchFamily="2" charset="-122"/>
                </a:rPr>
                <a:t>数据库</a:t>
              </a:r>
              <a:endParaRPr kumimoji="0" lang="zh-CN" sz="1800" b="1" i="0" u="none" strike="noStrike" cap="none" normalizeH="0" baseline="0" dirty="0" smtClean="0">
                <a:ln>
                  <a:noFill/>
                </a:ln>
                <a:solidFill>
                  <a:schemeClr val="accent1">
                    <a:lumMod val="50000"/>
                  </a:schemeClr>
                </a:solidFill>
                <a:effectLst/>
                <a:latin typeface="Arial" pitchFamily="34" charset="0"/>
                <a:ea typeface="宋体" pitchFamily="2" charset="-122"/>
                <a:cs typeface="宋体" pitchFamily="2" charset="-122"/>
              </a:endParaRPr>
            </a:p>
          </p:txBody>
        </p:sp>
        <p:sp>
          <p:nvSpPr>
            <p:cNvPr id="1051" name="Freeform 27"/>
            <p:cNvSpPr>
              <a:spLocks/>
            </p:cNvSpPr>
            <p:nvPr/>
          </p:nvSpPr>
          <p:spPr bwMode="auto">
            <a:xfrm>
              <a:off x="1004" y="2288"/>
              <a:ext cx="569" cy="139"/>
            </a:xfrm>
            <a:custGeom>
              <a:avLst/>
              <a:gdLst/>
              <a:ahLst/>
              <a:cxnLst>
                <a:cxn ang="0">
                  <a:pos x="0" y="80"/>
                </a:cxn>
                <a:cxn ang="0">
                  <a:pos x="0" y="256"/>
                </a:cxn>
                <a:cxn ang="0">
                  <a:pos x="752" y="352"/>
                </a:cxn>
                <a:cxn ang="0">
                  <a:pos x="1520" y="256"/>
                </a:cxn>
                <a:cxn ang="0">
                  <a:pos x="1520" y="80"/>
                </a:cxn>
                <a:cxn ang="0">
                  <a:pos x="752" y="0"/>
                </a:cxn>
                <a:cxn ang="0">
                  <a:pos x="0" y="80"/>
                </a:cxn>
              </a:cxnLst>
              <a:rect l="0" t="0" r="r" b="b"/>
              <a:pathLst>
                <a:path w="1520" h="352">
                  <a:moveTo>
                    <a:pt x="0" y="80"/>
                  </a:moveTo>
                  <a:lnTo>
                    <a:pt x="0" y="256"/>
                  </a:lnTo>
                  <a:cubicBezTo>
                    <a:pt x="0" y="304"/>
                    <a:pt x="336" y="352"/>
                    <a:pt x="752" y="352"/>
                  </a:cubicBezTo>
                  <a:cubicBezTo>
                    <a:pt x="1184" y="352"/>
                    <a:pt x="1520" y="304"/>
                    <a:pt x="1520" y="256"/>
                  </a:cubicBezTo>
                  <a:lnTo>
                    <a:pt x="1520" y="80"/>
                  </a:lnTo>
                  <a:cubicBezTo>
                    <a:pt x="1520" y="32"/>
                    <a:pt x="1184" y="0"/>
                    <a:pt x="752" y="0"/>
                  </a:cubicBezTo>
                  <a:cubicBezTo>
                    <a:pt x="336" y="0"/>
                    <a:pt x="0" y="32"/>
                    <a:pt x="0" y="80"/>
                  </a:cubicBezTo>
                  <a:close/>
                </a:path>
              </a:pathLst>
            </a:custGeom>
            <a:solidFill>
              <a:schemeClr val="accent2">
                <a:lumMod val="60000"/>
                <a:lumOff val="40000"/>
              </a:schemeClr>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52" name="Freeform 28"/>
            <p:cNvSpPr>
              <a:spLocks/>
            </p:cNvSpPr>
            <p:nvPr/>
          </p:nvSpPr>
          <p:spPr bwMode="auto">
            <a:xfrm>
              <a:off x="1004" y="2288"/>
              <a:ext cx="569" cy="139"/>
            </a:xfrm>
            <a:custGeom>
              <a:avLst/>
              <a:gdLst/>
              <a:ahLst/>
              <a:cxnLst>
                <a:cxn ang="0">
                  <a:pos x="0" y="80"/>
                </a:cxn>
                <a:cxn ang="0">
                  <a:pos x="0" y="256"/>
                </a:cxn>
                <a:cxn ang="0">
                  <a:pos x="752" y="352"/>
                </a:cxn>
                <a:cxn ang="0">
                  <a:pos x="1520" y="256"/>
                </a:cxn>
                <a:cxn ang="0">
                  <a:pos x="1520" y="80"/>
                </a:cxn>
                <a:cxn ang="0">
                  <a:pos x="752" y="0"/>
                </a:cxn>
                <a:cxn ang="0">
                  <a:pos x="0" y="80"/>
                </a:cxn>
              </a:cxnLst>
              <a:rect l="0" t="0" r="r" b="b"/>
              <a:pathLst>
                <a:path w="1520" h="352">
                  <a:moveTo>
                    <a:pt x="0" y="80"/>
                  </a:moveTo>
                  <a:lnTo>
                    <a:pt x="0" y="256"/>
                  </a:lnTo>
                  <a:cubicBezTo>
                    <a:pt x="0" y="304"/>
                    <a:pt x="336" y="352"/>
                    <a:pt x="752" y="352"/>
                  </a:cubicBezTo>
                  <a:cubicBezTo>
                    <a:pt x="1184" y="352"/>
                    <a:pt x="1520" y="304"/>
                    <a:pt x="1520" y="256"/>
                  </a:cubicBezTo>
                  <a:lnTo>
                    <a:pt x="1520" y="80"/>
                  </a:lnTo>
                  <a:cubicBezTo>
                    <a:pt x="1520" y="32"/>
                    <a:pt x="1184" y="0"/>
                    <a:pt x="752" y="0"/>
                  </a:cubicBezTo>
                  <a:cubicBezTo>
                    <a:pt x="336" y="0"/>
                    <a:pt x="0" y="32"/>
                    <a:pt x="0" y="80"/>
                  </a:cubicBezTo>
                  <a:close/>
                </a:path>
              </a:pathLst>
            </a:custGeom>
            <a:noFill/>
            <a:ln w="9525"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53" name="Freeform 29"/>
            <p:cNvSpPr>
              <a:spLocks/>
            </p:cNvSpPr>
            <p:nvPr/>
          </p:nvSpPr>
          <p:spPr bwMode="auto">
            <a:xfrm>
              <a:off x="1004" y="2320"/>
              <a:ext cx="569" cy="38"/>
            </a:xfrm>
            <a:custGeom>
              <a:avLst/>
              <a:gdLst/>
              <a:ahLst/>
              <a:cxnLst>
                <a:cxn ang="0">
                  <a:pos x="0" y="0"/>
                </a:cxn>
                <a:cxn ang="0">
                  <a:pos x="282" y="38"/>
                </a:cxn>
                <a:cxn ang="0">
                  <a:pos x="569" y="0"/>
                </a:cxn>
              </a:cxnLst>
              <a:rect l="0" t="0" r="r" b="b"/>
              <a:pathLst>
                <a:path w="569" h="38">
                  <a:moveTo>
                    <a:pt x="0" y="0"/>
                  </a:moveTo>
                  <a:cubicBezTo>
                    <a:pt x="0" y="19"/>
                    <a:pt x="126" y="38"/>
                    <a:pt x="282" y="38"/>
                  </a:cubicBezTo>
                  <a:cubicBezTo>
                    <a:pt x="443" y="38"/>
                    <a:pt x="569" y="19"/>
                    <a:pt x="569" y="0"/>
                  </a:cubicBezTo>
                </a:path>
              </a:pathLst>
            </a:custGeom>
            <a:noFill/>
            <a:ln w="9525"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54" name="Freeform 30"/>
            <p:cNvSpPr>
              <a:spLocks/>
            </p:cNvSpPr>
            <p:nvPr/>
          </p:nvSpPr>
          <p:spPr bwMode="auto">
            <a:xfrm>
              <a:off x="1741" y="2288"/>
              <a:ext cx="569" cy="139"/>
            </a:xfrm>
            <a:custGeom>
              <a:avLst/>
              <a:gdLst/>
              <a:ahLst/>
              <a:cxnLst>
                <a:cxn ang="0">
                  <a:pos x="0" y="80"/>
                </a:cxn>
                <a:cxn ang="0">
                  <a:pos x="0" y="256"/>
                </a:cxn>
                <a:cxn ang="0">
                  <a:pos x="752" y="352"/>
                </a:cxn>
                <a:cxn ang="0">
                  <a:pos x="1520" y="256"/>
                </a:cxn>
                <a:cxn ang="0">
                  <a:pos x="1520" y="80"/>
                </a:cxn>
                <a:cxn ang="0">
                  <a:pos x="752" y="0"/>
                </a:cxn>
                <a:cxn ang="0">
                  <a:pos x="0" y="80"/>
                </a:cxn>
              </a:cxnLst>
              <a:rect l="0" t="0" r="r" b="b"/>
              <a:pathLst>
                <a:path w="1520" h="352">
                  <a:moveTo>
                    <a:pt x="0" y="80"/>
                  </a:moveTo>
                  <a:lnTo>
                    <a:pt x="0" y="256"/>
                  </a:lnTo>
                  <a:cubicBezTo>
                    <a:pt x="0" y="304"/>
                    <a:pt x="336" y="352"/>
                    <a:pt x="752" y="352"/>
                  </a:cubicBezTo>
                  <a:cubicBezTo>
                    <a:pt x="1184" y="352"/>
                    <a:pt x="1520" y="304"/>
                    <a:pt x="1520" y="256"/>
                  </a:cubicBezTo>
                  <a:lnTo>
                    <a:pt x="1520" y="80"/>
                  </a:lnTo>
                  <a:cubicBezTo>
                    <a:pt x="1520" y="32"/>
                    <a:pt x="1184" y="0"/>
                    <a:pt x="752" y="0"/>
                  </a:cubicBezTo>
                  <a:cubicBezTo>
                    <a:pt x="336" y="0"/>
                    <a:pt x="0" y="32"/>
                    <a:pt x="0" y="80"/>
                  </a:cubicBezTo>
                  <a:close/>
                </a:path>
              </a:pathLst>
            </a:custGeom>
            <a:solidFill>
              <a:schemeClr val="accent2">
                <a:lumMod val="60000"/>
                <a:lumOff val="40000"/>
              </a:schemeClr>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55" name="Freeform 31"/>
            <p:cNvSpPr>
              <a:spLocks/>
            </p:cNvSpPr>
            <p:nvPr/>
          </p:nvSpPr>
          <p:spPr bwMode="auto">
            <a:xfrm>
              <a:off x="1741" y="2288"/>
              <a:ext cx="569" cy="139"/>
            </a:xfrm>
            <a:custGeom>
              <a:avLst/>
              <a:gdLst/>
              <a:ahLst/>
              <a:cxnLst>
                <a:cxn ang="0">
                  <a:pos x="0" y="80"/>
                </a:cxn>
                <a:cxn ang="0">
                  <a:pos x="0" y="256"/>
                </a:cxn>
                <a:cxn ang="0">
                  <a:pos x="752" y="352"/>
                </a:cxn>
                <a:cxn ang="0">
                  <a:pos x="1520" y="256"/>
                </a:cxn>
                <a:cxn ang="0">
                  <a:pos x="1520" y="80"/>
                </a:cxn>
                <a:cxn ang="0">
                  <a:pos x="752" y="0"/>
                </a:cxn>
                <a:cxn ang="0">
                  <a:pos x="0" y="80"/>
                </a:cxn>
              </a:cxnLst>
              <a:rect l="0" t="0" r="r" b="b"/>
              <a:pathLst>
                <a:path w="1520" h="352">
                  <a:moveTo>
                    <a:pt x="0" y="80"/>
                  </a:moveTo>
                  <a:lnTo>
                    <a:pt x="0" y="256"/>
                  </a:lnTo>
                  <a:cubicBezTo>
                    <a:pt x="0" y="304"/>
                    <a:pt x="336" y="352"/>
                    <a:pt x="752" y="352"/>
                  </a:cubicBezTo>
                  <a:cubicBezTo>
                    <a:pt x="1184" y="352"/>
                    <a:pt x="1520" y="304"/>
                    <a:pt x="1520" y="256"/>
                  </a:cubicBezTo>
                  <a:lnTo>
                    <a:pt x="1520" y="80"/>
                  </a:lnTo>
                  <a:cubicBezTo>
                    <a:pt x="1520" y="32"/>
                    <a:pt x="1184" y="0"/>
                    <a:pt x="752" y="0"/>
                  </a:cubicBezTo>
                  <a:cubicBezTo>
                    <a:pt x="336" y="0"/>
                    <a:pt x="0" y="32"/>
                    <a:pt x="0" y="80"/>
                  </a:cubicBezTo>
                  <a:close/>
                </a:path>
              </a:pathLst>
            </a:custGeom>
            <a:noFill/>
            <a:ln w="9525"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56" name="Freeform 32"/>
            <p:cNvSpPr>
              <a:spLocks/>
            </p:cNvSpPr>
            <p:nvPr/>
          </p:nvSpPr>
          <p:spPr bwMode="auto">
            <a:xfrm>
              <a:off x="1741" y="2320"/>
              <a:ext cx="569" cy="38"/>
            </a:xfrm>
            <a:custGeom>
              <a:avLst/>
              <a:gdLst/>
              <a:ahLst/>
              <a:cxnLst>
                <a:cxn ang="0">
                  <a:pos x="0" y="0"/>
                </a:cxn>
                <a:cxn ang="0">
                  <a:pos x="282" y="38"/>
                </a:cxn>
                <a:cxn ang="0">
                  <a:pos x="569" y="0"/>
                </a:cxn>
              </a:cxnLst>
              <a:rect l="0" t="0" r="r" b="b"/>
              <a:pathLst>
                <a:path w="569" h="38">
                  <a:moveTo>
                    <a:pt x="0" y="0"/>
                  </a:moveTo>
                  <a:cubicBezTo>
                    <a:pt x="0" y="19"/>
                    <a:pt x="126" y="38"/>
                    <a:pt x="282" y="38"/>
                  </a:cubicBezTo>
                  <a:cubicBezTo>
                    <a:pt x="443" y="38"/>
                    <a:pt x="569" y="19"/>
                    <a:pt x="569" y="0"/>
                  </a:cubicBezTo>
                </a:path>
              </a:pathLst>
            </a:custGeom>
            <a:noFill/>
            <a:ln w="9525"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57" name="Freeform 33"/>
            <p:cNvSpPr>
              <a:spLocks/>
            </p:cNvSpPr>
            <p:nvPr/>
          </p:nvSpPr>
          <p:spPr bwMode="auto">
            <a:xfrm>
              <a:off x="2394" y="2288"/>
              <a:ext cx="575" cy="139"/>
            </a:xfrm>
            <a:custGeom>
              <a:avLst/>
              <a:gdLst/>
              <a:ahLst/>
              <a:cxnLst>
                <a:cxn ang="0">
                  <a:pos x="0" y="80"/>
                </a:cxn>
                <a:cxn ang="0">
                  <a:pos x="0" y="256"/>
                </a:cxn>
                <a:cxn ang="0">
                  <a:pos x="768" y="352"/>
                </a:cxn>
                <a:cxn ang="0">
                  <a:pos x="1536" y="256"/>
                </a:cxn>
                <a:cxn ang="0">
                  <a:pos x="1536" y="80"/>
                </a:cxn>
                <a:cxn ang="0">
                  <a:pos x="768" y="0"/>
                </a:cxn>
                <a:cxn ang="0">
                  <a:pos x="0" y="80"/>
                </a:cxn>
              </a:cxnLst>
              <a:rect l="0" t="0" r="r" b="b"/>
              <a:pathLst>
                <a:path w="1536" h="352">
                  <a:moveTo>
                    <a:pt x="0" y="80"/>
                  </a:moveTo>
                  <a:lnTo>
                    <a:pt x="0" y="256"/>
                  </a:lnTo>
                  <a:cubicBezTo>
                    <a:pt x="0" y="304"/>
                    <a:pt x="352" y="352"/>
                    <a:pt x="768" y="352"/>
                  </a:cubicBezTo>
                  <a:cubicBezTo>
                    <a:pt x="1184" y="352"/>
                    <a:pt x="1536" y="304"/>
                    <a:pt x="1536" y="256"/>
                  </a:cubicBezTo>
                  <a:lnTo>
                    <a:pt x="1536" y="80"/>
                  </a:lnTo>
                  <a:cubicBezTo>
                    <a:pt x="1536" y="32"/>
                    <a:pt x="1184" y="0"/>
                    <a:pt x="768" y="0"/>
                  </a:cubicBezTo>
                  <a:cubicBezTo>
                    <a:pt x="352" y="0"/>
                    <a:pt x="0" y="32"/>
                    <a:pt x="0" y="80"/>
                  </a:cubicBezTo>
                  <a:close/>
                </a:path>
              </a:pathLst>
            </a:custGeom>
            <a:solidFill>
              <a:schemeClr val="accent2">
                <a:lumMod val="60000"/>
                <a:lumOff val="40000"/>
              </a:schemeClr>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58" name="Freeform 34"/>
            <p:cNvSpPr>
              <a:spLocks/>
            </p:cNvSpPr>
            <p:nvPr/>
          </p:nvSpPr>
          <p:spPr bwMode="auto">
            <a:xfrm>
              <a:off x="2394" y="2288"/>
              <a:ext cx="575" cy="139"/>
            </a:xfrm>
            <a:custGeom>
              <a:avLst/>
              <a:gdLst/>
              <a:ahLst/>
              <a:cxnLst>
                <a:cxn ang="0">
                  <a:pos x="0" y="80"/>
                </a:cxn>
                <a:cxn ang="0">
                  <a:pos x="0" y="256"/>
                </a:cxn>
                <a:cxn ang="0">
                  <a:pos x="768" y="352"/>
                </a:cxn>
                <a:cxn ang="0">
                  <a:pos x="1536" y="256"/>
                </a:cxn>
                <a:cxn ang="0">
                  <a:pos x="1536" y="80"/>
                </a:cxn>
                <a:cxn ang="0">
                  <a:pos x="768" y="0"/>
                </a:cxn>
                <a:cxn ang="0">
                  <a:pos x="0" y="80"/>
                </a:cxn>
              </a:cxnLst>
              <a:rect l="0" t="0" r="r" b="b"/>
              <a:pathLst>
                <a:path w="1536" h="352">
                  <a:moveTo>
                    <a:pt x="0" y="80"/>
                  </a:moveTo>
                  <a:lnTo>
                    <a:pt x="0" y="256"/>
                  </a:lnTo>
                  <a:cubicBezTo>
                    <a:pt x="0" y="304"/>
                    <a:pt x="352" y="352"/>
                    <a:pt x="768" y="352"/>
                  </a:cubicBezTo>
                  <a:cubicBezTo>
                    <a:pt x="1184" y="352"/>
                    <a:pt x="1536" y="304"/>
                    <a:pt x="1536" y="256"/>
                  </a:cubicBezTo>
                  <a:lnTo>
                    <a:pt x="1536" y="80"/>
                  </a:lnTo>
                  <a:cubicBezTo>
                    <a:pt x="1536" y="32"/>
                    <a:pt x="1184" y="0"/>
                    <a:pt x="768" y="0"/>
                  </a:cubicBezTo>
                  <a:cubicBezTo>
                    <a:pt x="352" y="0"/>
                    <a:pt x="0" y="32"/>
                    <a:pt x="0" y="80"/>
                  </a:cubicBezTo>
                  <a:close/>
                </a:path>
              </a:pathLst>
            </a:custGeom>
            <a:noFill/>
            <a:ln w="9525"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59" name="Freeform 35"/>
            <p:cNvSpPr>
              <a:spLocks/>
            </p:cNvSpPr>
            <p:nvPr/>
          </p:nvSpPr>
          <p:spPr bwMode="auto">
            <a:xfrm>
              <a:off x="2394" y="2320"/>
              <a:ext cx="575" cy="38"/>
            </a:xfrm>
            <a:custGeom>
              <a:avLst/>
              <a:gdLst/>
              <a:ahLst/>
              <a:cxnLst>
                <a:cxn ang="0">
                  <a:pos x="0" y="0"/>
                </a:cxn>
                <a:cxn ang="0">
                  <a:pos x="288" y="38"/>
                </a:cxn>
                <a:cxn ang="0">
                  <a:pos x="575" y="0"/>
                </a:cxn>
              </a:cxnLst>
              <a:rect l="0" t="0" r="r" b="b"/>
              <a:pathLst>
                <a:path w="575" h="38">
                  <a:moveTo>
                    <a:pt x="0" y="0"/>
                  </a:moveTo>
                  <a:cubicBezTo>
                    <a:pt x="0" y="19"/>
                    <a:pt x="132" y="38"/>
                    <a:pt x="288" y="38"/>
                  </a:cubicBezTo>
                  <a:cubicBezTo>
                    <a:pt x="443" y="38"/>
                    <a:pt x="575" y="19"/>
                    <a:pt x="575" y="0"/>
                  </a:cubicBezTo>
                </a:path>
              </a:pathLst>
            </a:custGeom>
            <a:noFill/>
            <a:ln w="9525"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60" name="Rectangle 36"/>
            <p:cNvSpPr>
              <a:spLocks noChangeArrowheads="1"/>
            </p:cNvSpPr>
            <p:nvPr/>
          </p:nvSpPr>
          <p:spPr bwMode="auto">
            <a:xfrm>
              <a:off x="1232" y="848"/>
              <a:ext cx="1396" cy="916"/>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1061" name="Rectangle 37"/>
            <p:cNvSpPr>
              <a:spLocks noChangeArrowheads="1"/>
            </p:cNvSpPr>
            <p:nvPr/>
          </p:nvSpPr>
          <p:spPr bwMode="auto">
            <a:xfrm>
              <a:off x="1232" y="848"/>
              <a:ext cx="1396" cy="916"/>
            </a:xfrm>
            <a:prstGeom prst="rect">
              <a:avLst/>
            </a:prstGeom>
            <a:noFill/>
            <a:ln w="9525"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4" name="Group 42"/>
            <p:cNvGrpSpPr>
              <a:grpSpLocks/>
            </p:cNvGrpSpPr>
            <p:nvPr/>
          </p:nvGrpSpPr>
          <p:grpSpPr bwMode="auto">
            <a:xfrm>
              <a:off x="1723" y="867"/>
              <a:ext cx="407" cy="214"/>
              <a:chOff x="1723" y="867"/>
              <a:chExt cx="407" cy="214"/>
            </a:xfrm>
          </p:grpSpPr>
          <p:sp>
            <p:nvSpPr>
              <p:cNvPr id="1062" name="Rectangle 38"/>
              <p:cNvSpPr>
                <a:spLocks noChangeArrowheads="1"/>
              </p:cNvSpPr>
              <p:nvPr/>
            </p:nvSpPr>
            <p:spPr bwMode="auto">
              <a:xfrm>
                <a:off x="1776" y="867"/>
                <a:ext cx="323"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lvl="0" fontAlgn="base">
                  <a:buSzTx/>
                </a:pPr>
                <a:r>
                  <a:rPr lang="zh-CN" altLang="en-US" sz="1000" b="1" dirty="0" smtClean="0">
                    <a:solidFill>
                      <a:srgbClr val="3498DB"/>
                    </a:solidFill>
                    <a:latin typeface="宋体" pitchFamily="2" charset="-122"/>
                    <a:cs typeface="宋体" pitchFamily="2" charset="-122"/>
                  </a:rPr>
                  <a:t>商城系统</a:t>
                </a:r>
                <a:endParaRPr lang="zh-CN" altLang="zh-CN" sz="1800" b="1" dirty="0" smtClean="0">
                  <a:latin typeface="Arial" pitchFamily="34" charset="0"/>
                  <a:cs typeface="宋体" pitchFamily="2" charset="-122"/>
                </a:endParaRPr>
              </a:p>
            </p:txBody>
          </p:sp>
          <p:sp>
            <p:nvSpPr>
              <p:cNvPr id="1063" name="Rectangle 39"/>
              <p:cNvSpPr>
                <a:spLocks noChangeArrowheads="1"/>
              </p:cNvSpPr>
              <p:nvPr/>
            </p:nvSpPr>
            <p:spPr bwMode="auto">
              <a:xfrm>
                <a:off x="1723" y="975"/>
                <a:ext cx="84"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64" name="Rectangle 40"/>
              <p:cNvSpPr>
                <a:spLocks noChangeArrowheads="1"/>
              </p:cNvSpPr>
              <p:nvPr/>
            </p:nvSpPr>
            <p:spPr bwMode="auto">
              <a:xfrm>
                <a:off x="1801" y="961"/>
                <a:ext cx="293" cy="1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3498DB"/>
                    </a:solidFill>
                    <a:effectLst/>
                    <a:latin typeface="Arial" pitchFamily="34" charset="0"/>
                    <a:ea typeface="宋体" pitchFamily="2" charset="-122"/>
                    <a:cs typeface="宋体" pitchFamily="2" charset="-122"/>
                  </a:rPr>
                  <a:t>Project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65" name="Rectangle 41"/>
              <p:cNvSpPr>
                <a:spLocks noChangeArrowheads="1"/>
              </p:cNvSpPr>
              <p:nvPr/>
            </p:nvSpPr>
            <p:spPr bwMode="auto">
              <a:xfrm>
                <a:off x="2046" y="975"/>
                <a:ext cx="84"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1067" name="Rectangle 43"/>
            <p:cNvSpPr>
              <a:spLocks noChangeArrowheads="1"/>
            </p:cNvSpPr>
            <p:nvPr/>
          </p:nvSpPr>
          <p:spPr bwMode="auto">
            <a:xfrm>
              <a:off x="1303" y="1063"/>
              <a:ext cx="600" cy="240"/>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68" name="Rectangle 44"/>
            <p:cNvSpPr>
              <a:spLocks noChangeArrowheads="1"/>
            </p:cNvSpPr>
            <p:nvPr/>
          </p:nvSpPr>
          <p:spPr bwMode="auto">
            <a:xfrm>
              <a:off x="1303" y="1063"/>
              <a:ext cx="600" cy="240"/>
            </a:xfrm>
            <a:prstGeom prst="rect">
              <a:avLst/>
            </a:prstGeom>
            <a:noFill/>
            <a:ln w="9525"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69" name="Rectangle 45"/>
            <p:cNvSpPr>
              <a:spLocks noChangeArrowheads="1"/>
            </p:cNvSpPr>
            <p:nvPr/>
          </p:nvSpPr>
          <p:spPr bwMode="auto">
            <a:xfrm>
              <a:off x="1441" y="1144"/>
              <a:ext cx="209"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rgbClr val="FFFFFF"/>
                  </a:solidFill>
                  <a:effectLst/>
                  <a:latin typeface="宋体" pitchFamily="2" charset="-122"/>
                  <a:ea typeface="宋体" pitchFamily="2" charset="-122"/>
                  <a:cs typeface="宋体" pitchFamily="2" charset="-122"/>
                </a:rPr>
                <a:t>商品管理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70" name="Rectangle 46"/>
            <p:cNvSpPr>
              <a:spLocks noChangeArrowheads="1"/>
            </p:cNvSpPr>
            <p:nvPr/>
          </p:nvSpPr>
          <p:spPr bwMode="auto">
            <a:xfrm>
              <a:off x="1957" y="1063"/>
              <a:ext cx="599" cy="240"/>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71" name="Rectangle 47"/>
            <p:cNvSpPr>
              <a:spLocks noChangeArrowheads="1"/>
            </p:cNvSpPr>
            <p:nvPr/>
          </p:nvSpPr>
          <p:spPr bwMode="auto">
            <a:xfrm>
              <a:off x="1957" y="1063"/>
              <a:ext cx="599" cy="240"/>
            </a:xfrm>
            <a:prstGeom prst="rect">
              <a:avLst/>
            </a:prstGeom>
            <a:noFill/>
            <a:ln w="9525"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72" name="Rectangle 48"/>
            <p:cNvSpPr>
              <a:spLocks noChangeArrowheads="1"/>
            </p:cNvSpPr>
            <p:nvPr/>
          </p:nvSpPr>
          <p:spPr bwMode="auto">
            <a:xfrm>
              <a:off x="2094" y="1144"/>
              <a:ext cx="209"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rgbClr val="FFFFFF"/>
                  </a:solidFill>
                  <a:effectLst/>
                  <a:latin typeface="宋体" pitchFamily="2" charset="-122"/>
                  <a:ea typeface="宋体" pitchFamily="2" charset="-122"/>
                  <a:cs typeface="宋体" pitchFamily="2" charset="-122"/>
                </a:rPr>
                <a:t>用户管理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73" name="Rectangle 49"/>
            <p:cNvSpPr>
              <a:spLocks noChangeArrowheads="1"/>
            </p:cNvSpPr>
            <p:nvPr/>
          </p:nvSpPr>
          <p:spPr bwMode="auto">
            <a:xfrm>
              <a:off x="1303" y="1385"/>
              <a:ext cx="600" cy="240"/>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74" name="Rectangle 50"/>
            <p:cNvSpPr>
              <a:spLocks noChangeArrowheads="1"/>
            </p:cNvSpPr>
            <p:nvPr/>
          </p:nvSpPr>
          <p:spPr bwMode="auto">
            <a:xfrm>
              <a:off x="1303" y="1385"/>
              <a:ext cx="600" cy="240"/>
            </a:xfrm>
            <a:prstGeom prst="rect">
              <a:avLst/>
            </a:prstGeom>
            <a:noFill/>
            <a:ln w="9525"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75" name="Rectangle 51"/>
            <p:cNvSpPr>
              <a:spLocks noChangeArrowheads="1"/>
            </p:cNvSpPr>
            <p:nvPr/>
          </p:nvSpPr>
          <p:spPr bwMode="auto">
            <a:xfrm>
              <a:off x="1441" y="1467"/>
              <a:ext cx="209"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rgbClr val="FFFFFF"/>
                  </a:solidFill>
                  <a:effectLst/>
                  <a:latin typeface="宋体" pitchFamily="2" charset="-122"/>
                  <a:ea typeface="宋体" pitchFamily="2" charset="-122"/>
                  <a:cs typeface="宋体" pitchFamily="2" charset="-122"/>
                </a:rPr>
                <a:t>订单管理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76" name="Rectangle 52"/>
            <p:cNvSpPr>
              <a:spLocks noChangeArrowheads="1"/>
            </p:cNvSpPr>
            <p:nvPr/>
          </p:nvSpPr>
          <p:spPr bwMode="auto">
            <a:xfrm>
              <a:off x="1957" y="1372"/>
              <a:ext cx="599" cy="240"/>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77" name="Rectangle 53"/>
            <p:cNvSpPr>
              <a:spLocks noChangeArrowheads="1"/>
            </p:cNvSpPr>
            <p:nvPr/>
          </p:nvSpPr>
          <p:spPr bwMode="auto">
            <a:xfrm>
              <a:off x="1957" y="1372"/>
              <a:ext cx="599" cy="240"/>
            </a:xfrm>
            <a:prstGeom prst="rect">
              <a:avLst/>
            </a:prstGeom>
            <a:noFill/>
            <a:ln w="9525"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78" name="Rectangle 54"/>
            <p:cNvSpPr>
              <a:spLocks noChangeArrowheads="1"/>
            </p:cNvSpPr>
            <p:nvPr/>
          </p:nvSpPr>
          <p:spPr bwMode="auto">
            <a:xfrm>
              <a:off x="2136" y="1455"/>
              <a:ext cx="167"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rgbClr val="FFFFFF"/>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79" name="Rectangle 55"/>
            <p:cNvSpPr>
              <a:spLocks noChangeArrowheads="1"/>
            </p:cNvSpPr>
            <p:nvPr/>
          </p:nvSpPr>
          <p:spPr bwMode="auto">
            <a:xfrm>
              <a:off x="1699" y="1025"/>
              <a:ext cx="1396" cy="916"/>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1080" name="Rectangle 56"/>
            <p:cNvSpPr>
              <a:spLocks noChangeArrowheads="1"/>
            </p:cNvSpPr>
            <p:nvPr/>
          </p:nvSpPr>
          <p:spPr bwMode="auto">
            <a:xfrm>
              <a:off x="1699" y="1025"/>
              <a:ext cx="1396" cy="916"/>
            </a:xfrm>
            <a:prstGeom prst="rect">
              <a:avLst/>
            </a:prstGeom>
            <a:noFill/>
            <a:ln w="9525"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5" name="Group 61"/>
            <p:cNvGrpSpPr>
              <a:grpSpLocks/>
            </p:cNvGrpSpPr>
            <p:nvPr/>
          </p:nvGrpSpPr>
          <p:grpSpPr bwMode="auto">
            <a:xfrm>
              <a:off x="2190" y="1044"/>
              <a:ext cx="408" cy="214"/>
              <a:chOff x="2190" y="1044"/>
              <a:chExt cx="408" cy="214"/>
            </a:xfrm>
          </p:grpSpPr>
          <p:sp>
            <p:nvSpPr>
              <p:cNvPr id="1081" name="Rectangle 57"/>
              <p:cNvSpPr>
                <a:spLocks noChangeArrowheads="1"/>
              </p:cNvSpPr>
              <p:nvPr/>
            </p:nvSpPr>
            <p:spPr bwMode="auto">
              <a:xfrm>
                <a:off x="2239" y="1044"/>
                <a:ext cx="323"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lvl="0" algn="l" fontAlgn="base">
                  <a:buSzTx/>
                </a:pPr>
                <a:r>
                  <a:rPr lang="zh-CN" altLang="en-US" sz="1000" b="1" dirty="0" smtClean="0">
                    <a:solidFill>
                      <a:srgbClr val="3498DB"/>
                    </a:solidFill>
                    <a:latin typeface="宋体" pitchFamily="2" charset="-122"/>
                    <a:cs typeface="宋体" pitchFamily="2" charset="-122"/>
                  </a:rPr>
                  <a:t>商城系统</a:t>
                </a:r>
                <a:endParaRPr lang="zh-CN" altLang="zh-CN" sz="1800" b="1" dirty="0" smtClean="0">
                  <a:latin typeface="Arial" pitchFamily="34" charset="0"/>
                  <a:cs typeface="宋体" pitchFamily="2" charset="-122"/>
                </a:endParaRPr>
              </a:p>
            </p:txBody>
          </p:sp>
          <p:sp>
            <p:nvSpPr>
              <p:cNvPr id="1082" name="Rectangle 58"/>
              <p:cNvSpPr>
                <a:spLocks noChangeArrowheads="1"/>
              </p:cNvSpPr>
              <p:nvPr/>
            </p:nvSpPr>
            <p:spPr bwMode="auto">
              <a:xfrm>
                <a:off x="2190" y="1152"/>
                <a:ext cx="84"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83" name="Rectangle 59"/>
              <p:cNvSpPr>
                <a:spLocks noChangeArrowheads="1"/>
              </p:cNvSpPr>
              <p:nvPr/>
            </p:nvSpPr>
            <p:spPr bwMode="auto">
              <a:xfrm>
                <a:off x="2268" y="1138"/>
                <a:ext cx="294" cy="1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3498DB"/>
                    </a:solidFill>
                    <a:effectLst/>
                    <a:latin typeface="Arial" pitchFamily="34" charset="0"/>
                    <a:ea typeface="宋体" pitchFamily="2" charset="-122"/>
                    <a:cs typeface="宋体" pitchFamily="2" charset="-122"/>
                  </a:rPr>
                  <a:t>Project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84" name="Rectangle 60"/>
              <p:cNvSpPr>
                <a:spLocks noChangeArrowheads="1"/>
              </p:cNvSpPr>
              <p:nvPr/>
            </p:nvSpPr>
            <p:spPr bwMode="auto">
              <a:xfrm>
                <a:off x="2514" y="1152"/>
                <a:ext cx="84"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1086" name="Rectangle 62"/>
            <p:cNvSpPr>
              <a:spLocks noChangeArrowheads="1"/>
            </p:cNvSpPr>
            <p:nvPr/>
          </p:nvSpPr>
          <p:spPr bwMode="auto">
            <a:xfrm>
              <a:off x="1771" y="1246"/>
              <a:ext cx="599" cy="240"/>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87" name="Rectangle 63"/>
            <p:cNvSpPr>
              <a:spLocks noChangeArrowheads="1"/>
            </p:cNvSpPr>
            <p:nvPr/>
          </p:nvSpPr>
          <p:spPr bwMode="auto">
            <a:xfrm>
              <a:off x="1771" y="1246"/>
              <a:ext cx="599" cy="240"/>
            </a:xfrm>
            <a:prstGeom prst="rect">
              <a:avLst/>
            </a:prstGeom>
            <a:noFill/>
            <a:ln w="9525"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88" name="Rectangle 64"/>
            <p:cNvSpPr>
              <a:spLocks noChangeArrowheads="1"/>
            </p:cNvSpPr>
            <p:nvPr/>
          </p:nvSpPr>
          <p:spPr bwMode="auto">
            <a:xfrm>
              <a:off x="1909" y="1328"/>
              <a:ext cx="210"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dirty="0" smtClean="0">
                  <a:ln>
                    <a:noFill/>
                  </a:ln>
                  <a:solidFill>
                    <a:srgbClr val="FFFFFF"/>
                  </a:solidFill>
                  <a:effectLst/>
                  <a:latin typeface="宋体" pitchFamily="2" charset="-122"/>
                  <a:ea typeface="宋体" pitchFamily="2" charset="-122"/>
                  <a:cs typeface="宋体" pitchFamily="2" charset="-122"/>
                </a:rPr>
                <a:t>商品管理</a:t>
              </a: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089" name="Rectangle 65"/>
            <p:cNvSpPr>
              <a:spLocks noChangeArrowheads="1"/>
            </p:cNvSpPr>
            <p:nvPr/>
          </p:nvSpPr>
          <p:spPr bwMode="auto">
            <a:xfrm>
              <a:off x="2424" y="1246"/>
              <a:ext cx="599" cy="240"/>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90" name="Rectangle 66"/>
            <p:cNvSpPr>
              <a:spLocks noChangeArrowheads="1"/>
            </p:cNvSpPr>
            <p:nvPr/>
          </p:nvSpPr>
          <p:spPr bwMode="auto">
            <a:xfrm>
              <a:off x="2424" y="1246"/>
              <a:ext cx="599" cy="240"/>
            </a:xfrm>
            <a:prstGeom prst="rect">
              <a:avLst/>
            </a:prstGeom>
            <a:noFill/>
            <a:ln w="9525"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91" name="Rectangle 67"/>
            <p:cNvSpPr>
              <a:spLocks noChangeArrowheads="1"/>
            </p:cNvSpPr>
            <p:nvPr/>
          </p:nvSpPr>
          <p:spPr bwMode="auto">
            <a:xfrm>
              <a:off x="2562" y="1328"/>
              <a:ext cx="210"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dirty="0" smtClean="0">
                  <a:ln>
                    <a:noFill/>
                  </a:ln>
                  <a:solidFill>
                    <a:srgbClr val="FFFFFF"/>
                  </a:solidFill>
                  <a:effectLst/>
                  <a:latin typeface="宋体" pitchFamily="2" charset="-122"/>
                  <a:ea typeface="宋体" pitchFamily="2" charset="-122"/>
                  <a:cs typeface="宋体" pitchFamily="2" charset="-122"/>
                </a:rPr>
                <a:t>用户管理</a:t>
              </a: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092" name="Rectangle 68"/>
            <p:cNvSpPr>
              <a:spLocks noChangeArrowheads="1"/>
            </p:cNvSpPr>
            <p:nvPr/>
          </p:nvSpPr>
          <p:spPr bwMode="auto">
            <a:xfrm>
              <a:off x="1771" y="1562"/>
              <a:ext cx="599" cy="240"/>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93" name="Rectangle 69"/>
            <p:cNvSpPr>
              <a:spLocks noChangeArrowheads="1"/>
            </p:cNvSpPr>
            <p:nvPr/>
          </p:nvSpPr>
          <p:spPr bwMode="auto">
            <a:xfrm>
              <a:off x="1771" y="1562"/>
              <a:ext cx="599" cy="240"/>
            </a:xfrm>
            <a:prstGeom prst="rect">
              <a:avLst/>
            </a:prstGeom>
            <a:noFill/>
            <a:ln w="9525"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94" name="Rectangle 70"/>
            <p:cNvSpPr>
              <a:spLocks noChangeArrowheads="1"/>
            </p:cNvSpPr>
            <p:nvPr/>
          </p:nvSpPr>
          <p:spPr bwMode="auto">
            <a:xfrm>
              <a:off x="1909" y="1643"/>
              <a:ext cx="210"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dirty="0" smtClean="0">
                  <a:ln>
                    <a:noFill/>
                  </a:ln>
                  <a:solidFill>
                    <a:srgbClr val="FFFFFF"/>
                  </a:solidFill>
                  <a:effectLst/>
                  <a:latin typeface="宋体" pitchFamily="2" charset="-122"/>
                  <a:ea typeface="宋体" pitchFamily="2" charset="-122"/>
                  <a:cs typeface="宋体" pitchFamily="2" charset="-122"/>
                </a:rPr>
                <a:t>订单管理</a:t>
              </a: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095" name="Rectangle 71"/>
            <p:cNvSpPr>
              <a:spLocks noChangeArrowheads="1"/>
            </p:cNvSpPr>
            <p:nvPr/>
          </p:nvSpPr>
          <p:spPr bwMode="auto">
            <a:xfrm>
              <a:off x="2424" y="1549"/>
              <a:ext cx="599" cy="240"/>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96" name="Rectangle 72"/>
            <p:cNvSpPr>
              <a:spLocks noChangeArrowheads="1"/>
            </p:cNvSpPr>
            <p:nvPr/>
          </p:nvSpPr>
          <p:spPr bwMode="auto">
            <a:xfrm>
              <a:off x="2424" y="1549"/>
              <a:ext cx="599" cy="240"/>
            </a:xfrm>
            <a:prstGeom prst="rect">
              <a:avLst/>
            </a:prstGeom>
            <a:noFill/>
            <a:ln w="9525"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97" name="Rectangle 73"/>
            <p:cNvSpPr>
              <a:spLocks noChangeArrowheads="1"/>
            </p:cNvSpPr>
            <p:nvPr/>
          </p:nvSpPr>
          <p:spPr bwMode="auto">
            <a:xfrm>
              <a:off x="2604" y="1632"/>
              <a:ext cx="168"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rgbClr val="FFFFFF"/>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98" name="Freeform 74"/>
            <p:cNvSpPr>
              <a:spLocks noEditPoints="1"/>
            </p:cNvSpPr>
            <p:nvPr/>
          </p:nvSpPr>
          <p:spPr bwMode="auto">
            <a:xfrm>
              <a:off x="2370" y="1941"/>
              <a:ext cx="48" cy="170"/>
            </a:xfrm>
            <a:custGeom>
              <a:avLst/>
              <a:gdLst/>
              <a:ahLst/>
              <a:cxnLst>
                <a:cxn ang="0">
                  <a:pos x="72" y="0"/>
                </a:cxn>
                <a:cxn ang="0">
                  <a:pos x="72" y="339"/>
                </a:cxn>
                <a:cxn ang="0">
                  <a:pos x="56" y="339"/>
                </a:cxn>
                <a:cxn ang="0">
                  <a:pos x="56" y="0"/>
                </a:cxn>
                <a:cxn ang="0">
                  <a:pos x="72" y="0"/>
                </a:cxn>
                <a:cxn ang="0">
                  <a:pos x="64" y="432"/>
                </a:cxn>
                <a:cxn ang="0">
                  <a:pos x="128" y="322"/>
                </a:cxn>
                <a:cxn ang="0">
                  <a:pos x="128" y="322"/>
                </a:cxn>
                <a:cxn ang="0">
                  <a:pos x="0" y="322"/>
                </a:cxn>
                <a:cxn ang="0">
                  <a:pos x="64" y="432"/>
                </a:cxn>
              </a:cxnLst>
              <a:rect l="0" t="0" r="r" b="b"/>
              <a:pathLst>
                <a:path w="128" h="432">
                  <a:moveTo>
                    <a:pt x="72" y="0"/>
                  </a:moveTo>
                  <a:lnTo>
                    <a:pt x="72" y="339"/>
                  </a:lnTo>
                  <a:lnTo>
                    <a:pt x="56" y="339"/>
                  </a:lnTo>
                  <a:lnTo>
                    <a:pt x="56" y="0"/>
                  </a:lnTo>
                  <a:lnTo>
                    <a:pt x="72" y="0"/>
                  </a:lnTo>
                  <a:close/>
                  <a:moveTo>
                    <a:pt x="64" y="432"/>
                  </a:moveTo>
                  <a:lnTo>
                    <a:pt x="128" y="322"/>
                  </a:lnTo>
                  <a:lnTo>
                    <a:pt x="128" y="322"/>
                  </a:lnTo>
                  <a:cubicBezTo>
                    <a:pt x="89" y="344"/>
                    <a:pt x="40" y="344"/>
                    <a:pt x="0" y="322"/>
                  </a:cubicBezTo>
                  <a:lnTo>
                    <a:pt x="64" y="432"/>
                  </a:lnTo>
                  <a:close/>
                </a:path>
              </a:pathLst>
            </a:custGeom>
            <a:solidFill>
              <a:srgbClr val="1E768C"/>
            </a:solidFill>
            <a:ln w="9525" cap="flat">
              <a:solidFill>
                <a:srgbClr val="1E768C"/>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99" name="Freeform 75"/>
            <p:cNvSpPr>
              <a:spLocks noEditPoints="1"/>
            </p:cNvSpPr>
            <p:nvPr/>
          </p:nvSpPr>
          <p:spPr bwMode="auto">
            <a:xfrm>
              <a:off x="1573" y="1758"/>
              <a:ext cx="48" cy="328"/>
            </a:xfrm>
            <a:custGeom>
              <a:avLst/>
              <a:gdLst/>
              <a:ahLst/>
              <a:cxnLst>
                <a:cxn ang="0">
                  <a:pos x="72" y="0"/>
                </a:cxn>
                <a:cxn ang="0">
                  <a:pos x="72" y="739"/>
                </a:cxn>
                <a:cxn ang="0">
                  <a:pos x="56" y="739"/>
                </a:cxn>
                <a:cxn ang="0">
                  <a:pos x="56" y="0"/>
                </a:cxn>
                <a:cxn ang="0">
                  <a:pos x="72" y="0"/>
                </a:cxn>
                <a:cxn ang="0">
                  <a:pos x="64" y="832"/>
                </a:cxn>
                <a:cxn ang="0">
                  <a:pos x="128" y="722"/>
                </a:cxn>
                <a:cxn ang="0">
                  <a:pos x="128" y="722"/>
                </a:cxn>
                <a:cxn ang="0">
                  <a:pos x="0" y="722"/>
                </a:cxn>
                <a:cxn ang="0">
                  <a:pos x="64" y="832"/>
                </a:cxn>
              </a:cxnLst>
              <a:rect l="0" t="0" r="r" b="b"/>
              <a:pathLst>
                <a:path w="128" h="832">
                  <a:moveTo>
                    <a:pt x="72" y="0"/>
                  </a:moveTo>
                  <a:lnTo>
                    <a:pt x="72" y="739"/>
                  </a:lnTo>
                  <a:lnTo>
                    <a:pt x="56" y="739"/>
                  </a:lnTo>
                  <a:lnTo>
                    <a:pt x="56" y="0"/>
                  </a:lnTo>
                  <a:lnTo>
                    <a:pt x="72" y="0"/>
                  </a:lnTo>
                  <a:close/>
                  <a:moveTo>
                    <a:pt x="64" y="832"/>
                  </a:moveTo>
                  <a:lnTo>
                    <a:pt x="128" y="722"/>
                  </a:lnTo>
                  <a:lnTo>
                    <a:pt x="128" y="722"/>
                  </a:lnTo>
                  <a:cubicBezTo>
                    <a:pt x="89" y="744"/>
                    <a:pt x="40" y="744"/>
                    <a:pt x="0" y="722"/>
                  </a:cubicBezTo>
                  <a:lnTo>
                    <a:pt x="64" y="832"/>
                  </a:lnTo>
                  <a:close/>
                </a:path>
              </a:pathLst>
            </a:custGeom>
            <a:solidFill>
              <a:srgbClr val="1E768C"/>
            </a:solidFill>
            <a:ln w="9525" cap="flat">
              <a:solidFill>
                <a:srgbClr val="1E768C"/>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0" name="Freeform 76"/>
            <p:cNvSpPr>
              <a:spLocks noEditPoints="1"/>
            </p:cNvSpPr>
            <p:nvPr/>
          </p:nvSpPr>
          <p:spPr bwMode="auto">
            <a:xfrm>
              <a:off x="1142" y="1657"/>
              <a:ext cx="48" cy="429"/>
            </a:xfrm>
            <a:custGeom>
              <a:avLst/>
              <a:gdLst/>
              <a:ahLst/>
              <a:cxnLst>
                <a:cxn ang="0">
                  <a:pos x="72" y="0"/>
                </a:cxn>
                <a:cxn ang="0">
                  <a:pos x="72" y="995"/>
                </a:cxn>
                <a:cxn ang="0">
                  <a:pos x="56" y="995"/>
                </a:cxn>
                <a:cxn ang="0">
                  <a:pos x="56" y="0"/>
                </a:cxn>
                <a:cxn ang="0">
                  <a:pos x="72" y="0"/>
                </a:cxn>
                <a:cxn ang="0">
                  <a:pos x="64" y="1088"/>
                </a:cxn>
                <a:cxn ang="0">
                  <a:pos x="128" y="978"/>
                </a:cxn>
                <a:cxn ang="0">
                  <a:pos x="128" y="978"/>
                </a:cxn>
                <a:cxn ang="0">
                  <a:pos x="0" y="978"/>
                </a:cxn>
                <a:cxn ang="0">
                  <a:pos x="64" y="1088"/>
                </a:cxn>
              </a:cxnLst>
              <a:rect l="0" t="0" r="r" b="b"/>
              <a:pathLst>
                <a:path w="128" h="1088">
                  <a:moveTo>
                    <a:pt x="72" y="0"/>
                  </a:moveTo>
                  <a:lnTo>
                    <a:pt x="72" y="995"/>
                  </a:lnTo>
                  <a:lnTo>
                    <a:pt x="56" y="995"/>
                  </a:lnTo>
                  <a:lnTo>
                    <a:pt x="56" y="0"/>
                  </a:lnTo>
                  <a:lnTo>
                    <a:pt x="72" y="0"/>
                  </a:lnTo>
                  <a:close/>
                  <a:moveTo>
                    <a:pt x="64" y="1088"/>
                  </a:moveTo>
                  <a:lnTo>
                    <a:pt x="128" y="978"/>
                  </a:lnTo>
                  <a:lnTo>
                    <a:pt x="128" y="978"/>
                  </a:lnTo>
                  <a:cubicBezTo>
                    <a:pt x="89" y="1000"/>
                    <a:pt x="40" y="1000"/>
                    <a:pt x="0" y="978"/>
                  </a:cubicBezTo>
                  <a:lnTo>
                    <a:pt x="64" y="1088"/>
                  </a:lnTo>
                  <a:close/>
                </a:path>
              </a:pathLst>
            </a:custGeom>
            <a:solidFill>
              <a:srgbClr val="1E768C"/>
            </a:solidFill>
            <a:ln w="9525" cap="flat">
              <a:solidFill>
                <a:srgbClr val="1E768C"/>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单体架构</a:t>
            </a:r>
            <a:endParaRPr lang="zh-CN" altLang="en-US" dirty="0"/>
          </a:p>
        </p:txBody>
      </p:sp>
      <p:sp>
        <p:nvSpPr>
          <p:cNvPr id="3" name="内容占位符 2"/>
          <p:cNvSpPr>
            <a:spLocks noGrp="1"/>
          </p:cNvSpPr>
          <p:nvPr>
            <p:ph idx="1"/>
          </p:nvPr>
        </p:nvSpPr>
        <p:spPr/>
        <p:txBody>
          <a:bodyPr/>
          <a:lstStyle/>
          <a:p>
            <a:r>
              <a:rPr lang="zh-CN" altLang="zh-CN" dirty="0" smtClean="0"/>
              <a:t>优点：</a:t>
            </a:r>
          </a:p>
          <a:p>
            <a:pPr lvl="1"/>
            <a:r>
              <a:rPr lang="en-US" altLang="zh-CN" dirty="0" smtClean="0"/>
              <a:t>1</a:t>
            </a:r>
            <a:r>
              <a:rPr lang="zh-CN" altLang="zh-CN" dirty="0" smtClean="0"/>
              <a:t>、项目架构简单，前期开发成本低，周期短，小型项目的首选。</a:t>
            </a:r>
          </a:p>
          <a:p>
            <a:pPr>
              <a:buNone/>
            </a:pPr>
            <a:endParaRPr lang="zh-CN" altLang="zh-CN" dirty="0" smtClean="0"/>
          </a:p>
          <a:p>
            <a:r>
              <a:rPr lang="zh-CN" altLang="zh-CN" dirty="0" smtClean="0"/>
              <a:t>缺点：</a:t>
            </a:r>
          </a:p>
          <a:p>
            <a:pPr lvl="1"/>
            <a:r>
              <a:rPr lang="en-US" altLang="zh-CN" dirty="0" smtClean="0"/>
              <a:t>1</a:t>
            </a:r>
            <a:r>
              <a:rPr lang="zh-CN" altLang="zh-CN" dirty="0" smtClean="0"/>
              <a:t>、全部功能集成在一个工程中，对于大型项目不易开发、扩展及维护。</a:t>
            </a:r>
          </a:p>
          <a:p>
            <a:pPr lvl="1"/>
            <a:r>
              <a:rPr lang="en-US" altLang="zh-CN" dirty="0" smtClean="0"/>
              <a:t>2</a:t>
            </a:r>
            <a:r>
              <a:rPr lang="zh-CN" altLang="zh-CN" dirty="0" smtClean="0"/>
              <a:t>、系统性能扩展只能通过扩展集群结点，成本高、有瓶颈。</a:t>
            </a:r>
          </a:p>
          <a:p>
            <a:pPr lvl="1"/>
            <a:r>
              <a:rPr lang="en-US" altLang="zh-CN" dirty="0" smtClean="0"/>
              <a:t>3</a:t>
            </a:r>
            <a:r>
              <a:rPr lang="zh-CN" altLang="zh-CN" dirty="0" smtClean="0"/>
              <a:t>、技术栈受限。</a:t>
            </a:r>
          </a:p>
          <a:p>
            <a:endParaRPr lang="en-US" altLang="zh-CN" dirty="0" smtClean="0"/>
          </a:p>
          <a:p>
            <a:endParaRPr lang="en-US" altLang="zh-CN" dirty="0" smtClean="0"/>
          </a:p>
          <a:p>
            <a:endParaRPr lang="zh-CN" altLang="en-US"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垂直架构</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zh-CN" dirty="0" smtClean="0"/>
              <a:t>特点：</a:t>
            </a:r>
          </a:p>
          <a:p>
            <a:pPr lvl="1"/>
            <a:r>
              <a:rPr lang="en-US" altLang="zh-CN" dirty="0" smtClean="0"/>
              <a:t>1</a:t>
            </a:r>
            <a:r>
              <a:rPr lang="zh-CN" altLang="zh-CN" dirty="0" smtClean="0"/>
              <a:t>、以单体结构规模的项目为单位进行垂直划分项目即将一个大项目拆分成一个一个单体结构项目。</a:t>
            </a:r>
          </a:p>
          <a:p>
            <a:pPr lvl="1"/>
            <a:r>
              <a:rPr lang="en-US" altLang="zh-CN" dirty="0" smtClean="0"/>
              <a:t>2</a:t>
            </a:r>
            <a:r>
              <a:rPr lang="zh-CN" altLang="zh-CN" dirty="0" smtClean="0"/>
              <a:t>、项目与项目之间的存在数据冗余，耦合性较大，比如上图中三个项目都存在客户信息。</a:t>
            </a:r>
          </a:p>
          <a:p>
            <a:pPr lvl="1"/>
            <a:r>
              <a:rPr lang="en-US" altLang="zh-CN" dirty="0" smtClean="0"/>
              <a:t>3</a:t>
            </a:r>
            <a:r>
              <a:rPr lang="zh-CN" altLang="zh-CN" dirty="0" smtClean="0"/>
              <a:t>、项目之间的接口多为数据同步功能，如：数据库之间的数据，通过网络接口进行数据库同步。</a:t>
            </a:r>
          </a:p>
          <a:p>
            <a:endParaRPr lang="zh-CN" altLang="en-US" dirty="0"/>
          </a:p>
        </p:txBody>
      </p:sp>
      <p:grpSp>
        <p:nvGrpSpPr>
          <p:cNvPr id="4" name="Group 4"/>
          <p:cNvGrpSpPr>
            <a:grpSpLocks noChangeAspect="1"/>
          </p:cNvGrpSpPr>
          <p:nvPr/>
        </p:nvGrpSpPr>
        <p:grpSpPr bwMode="auto">
          <a:xfrm>
            <a:off x="971600" y="980728"/>
            <a:ext cx="5760690" cy="3489321"/>
            <a:chOff x="612" y="799"/>
            <a:chExt cx="3221" cy="1951"/>
          </a:xfrm>
        </p:grpSpPr>
        <p:sp>
          <p:nvSpPr>
            <p:cNvPr id="3075" name="AutoShape 3"/>
            <p:cNvSpPr>
              <a:spLocks noChangeAspect="1" noChangeArrowheads="1" noTextEdit="1"/>
            </p:cNvSpPr>
            <p:nvPr/>
          </p:nvSpPr>
          <p:spPr bwMode="auto">
            <a:xfrm>
              <a:off x="612" y="799"/>
              <a:ext cx="3221" cy="19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77" name="Rectangle 5"/>
            <p:cNvSpPr>
              <a:spLocks noChangeArrowheads="1"/>
            </p:cNvSpPr>
            <p:nvPr/>
          </p:nvSpPr>
          <p:spPr bwMode="auto">
            <a:xfrm>
              <a:off x="631" y="1198"/>
              <a:ext cx="881" cy="550"/>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78" name="Rectangle 6"/>
            <p:cNvSpPr>
              <a:spLocks noChangeArrowheads="1"/>
            </p:cNvSpPr>
            <p:nvPr/>
          </p:nvSpPr>
          <p:spPr bwMode="auto">
            <a:xfrm>
              <a:off x="631" y="1198"/>
              <a:ext cx="881" cy="550"/>
            </a:xfrm>
            <a:prstGeom prst="rect">
              <a:avLst/>
            </a:prstGeom>
            <a:noFill/>
            <a:ln w="4763"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5" name="Group 11"/>
            <p:cNvGrpSpPr>
              <a:grpSpLocks/>
            </p:cNvGrpSpPr>
            <p:nvPr/>
          </p:nvGrpSpPr>
          <p:grpSpPr bwMode="auto">
            <a:xfrm>
              <a:off x="941" y="1210"/>
              <a:ext cx="260" cy="131"/>
              <a:chOff x="941" y="1210"/>
              <a:chExt cx="260" cy="131"/>
            </a:xfrm>
          </p:grpSpPr>
          <p:sp>
            <p:nvSpPr>
              <p:cNvPr id="3079" name="Rectangle 7"/>
              <p:cNvSpPr>
                <a:spLocks noChangeArrowheads="1"/>
              </p:cNvSpPr>
              <p:nvPr/>
            </p:nvSpPr>
            <p:spPr bwMode="auto">
              <a:xfrm>
                <a:off x="971" y="1210"/>
                <a:ext cx="194"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1" i="0" u="none" strike="noStrike" cap="none" normalizeH="0" baseline="0" dirty="0" smtClean="0">
                    <a:ln>
                      <a:noFill/>
                    </a:ln>
                    <a:solidFill>
                      <a:srgbClr val="3498DB"/>
                    </a:solidFill>
                    <a:effectLst/>
                    <a:latin typeface="宋体" pitchFamily="2" charset="-122"/>
                    <a:ea typeface="宋体" pitchFamily="2" charset="-122"/>
                    <a:cs typeface="宋体" pitchFamily="2" charset="-122"/>
                  </a:rPr>
                  <a:t>商城</a:t>
                </a:r>
                <a:r>
                  <a:rPr kumimoji="0" lang="zh-CN" altLang="en-US" sz="600" b="1" i="0" u="none" strike="noStrike" cap="none" normalizeH="0" baseline="0" dirty="0" smtClean="0">
                    <a:ln>
                      <a:noFill/>
                    </a:ln>
                    <a:solidFill>
                      <a:srgbClr val="3498DB"/>
                    </a:solidFill>
                    <a:effectLst/>
                    <a:latin typeface="宋体" pitchFamily="2" charset="-122"/>
                    <a:ea typeface="宋体" pitchFamily="2" charset="-122"/>
                    <a:cs typeface="宋体" pitchFamily="2" charset="-122"/>
                  </a:rPr>
                  <a:t>系统</a:t>
                </a:r>
                <a:endParaRPr kumimoji="0" lang="zh-CN" sz="18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080" name="Rectangle 8"/>
              <p:cNvSpPr>
                <a:spLocks noChangeArrowheads="1"/>
              </p:cNvSpPr>
              <p:nvPr/>
            </p:nvSpPr>
            <p:spPr bwMode="auto">
              <a:xfrm>
                <a:off x="941" y="1274"/>
                <a:ext cx="56" cy="6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081" name="Rectangle 9"/>
              <p:cNvSpPr>
                <a:spLocks noChangeArrowheads="1"/>
              </p:cNvSpPr>
              <p:nvPr/>
            </p:nvSpPr>
            <p:spPr bwMode="auto">
              <a:xfrm>
                <a:off x="990" y="1266"/>
                <a:ext cx="204"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rgbClr val="3498DB"/>
                    </a:solidFill>
                    <a:effectLst/>
                    <a:latin typeface="Arial" pitchFamily="34" charset="0"/>
                    <a:ea typeface="宋体" pitchFamily="2" charset="-122"/>
                    <a:cs typeface="宋体" pitchFamily="2" charset="-122"/>
                  </a:rPr>
                  <a:t>Project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082" name="Rectangle 10"/>
              <p:cNvSpPr>
                <a:spLocks noChangeArrowheads="1"/>
              </p:cNvSpPr>
              <p:nvPr/>
            </p:nvSpPr>
            <p:spPr bwMode="auto">
              <a:xfrm>
                <a:off x="1145" y="1274"/>
                <a:ext cx="56" cy="6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3084" name="Rectangle 12"/>
            <p:cNvSpPr>
              <a:spLocks noChangeArrowheads="1"/>
            </p:cNvSpPr>
            <p:nvPr/>
          </p:nvSpPr>
          <p:spPr bwMode="auto">
            <a:xfrm>
              <a:off x="676" y="1327"/>
              <a:ext cx="378" cy="144"/>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85" name="Rectangle 13"/>
            <p:cNvSpPr>
              <a:spLocks noChangeArrowheads="1"/>
            </p:cNvSpPr>
            <p:nvPr/>
          </p:nvSpPr>
          <p:spPr bwMode="auto">
            <a:xfrm>
              <a:off x="676" y="1327"/>
              <a:ext cx="378" cy="144"/>
            </a:xfrm>
            <a:prstGeom prst="rect">
              <a:avLst/>
            </a:prstGeom>
            <a:noFill/>
            <a:ln w="4763"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86" name="Rectangle 14"/>
            <p:cNvSpPr>
              <a:spLocks noChangeArrowheads="1"/>
            </p:cNvSpPr>
            <p:nvPr/>
          </p:nvSpPr>
          <p:spPr bwMode="auto">
            <a:xfrm>
              <a:off x="763" y="1376"/>
              <a:ext cx="144"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FFFFFF"/>
                  </a:solidFill>
                  <a:effectLst/>
                  <a:latin typeface="宋体" pitchFamily="2" charset="-122"/>
                  <a:ea typeface="宋体" pitchFamily="2" charset="-122"/>
                  <a:cs typeface="宋体" pitchFamily="2" charset="-122"/>
                </a:rPr>
                <a:t>商品管理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087" name="Rectangle 15"/>
            <p:cNvSpPr>
              <a:spLocks noChangeArrowheads="1"/>
            </p:cNvSpPr>
            <p:nvPr/>
          </p:nvSpPr>
          <p:spPr bwMode="auto">
            <a:xfrm>
              <a:off x="1088" y="1327"/>
              <a:ext cx="378" cy="144"/>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88" name="Rectangle 16"/>
            <p:cNvSpPr>
              <a:spLocks noChangeArrowheads="1"/>
            </p:cNvSpPr>
            <p:nvPr/>
          </p:nvSpPr>
          <p:spPr bwMode="auto">
            <a:xfrm>
              <a:off x="1088" y="1327"/>
              <a:ext cx="378" cy="144"/>
            </a:xfrm>
            <a:prstGeom prst="rect">
              <a:avLst/>
            </a:prstGeom>
            <a:noFill/>
            <a:ln w="4763"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89" name="Rectangle 17"/>
            <p:cNvSpPr>
              <a:spLocks noChangeArrowheads="1"/>
            </p:cNvSpPr>
            <p:nvPr/>
          </p:nvSpPr>
          <p:spPr bwMode="auto">
            <a:xfrm>
              <a:off x="1175" y="1376"/>
              <a:ext cx="144"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FFFFFF"/>
                  </a:solidFill>
                  <a:effectLst/>
                  <a:latin typeface="宋体" pitchFamily="2" charset="-122"/>
                  <a:ea typeface="宋体" pitchFamily="2" charset="-122"/>
                  <a:cs typeface="宋体" pitchFamily="2" charset="-122"/>
                </a:rPr>
                <a:t>用户管理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090" name="Rectangle 18"/>
            <p:cNvSpPr>
              <a:spLocks noChangeArrowheads="1"/>
            </p:cNvSpPr>
            <p:nvPr/>
          </p:nvSpPr>
          <p:spPr bwMode="auto">
            <a:xfrm>
              <a:off x="676" y="1520"/>
              <a:ext cx="378" cy="144"/>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91" name="Rectangle 19"/>
            <p:cNvSpPr>
              <a:spLocks noChangeArrowheads="1"/>
            </p:cNvSpPr>
            <p:nvPr/>
          </p:nvSpPr>
          <p:spPr bwMode="auto">
            <a:xfrm>
              <a:off x="676" y="1520"/>
              <a:ext cx="378" cy="144"/>
            </a:xfrm>
            <a:prstGeom prst="rect">
              <a:avLst/>
            </a:prstGeom>
            <a:noFill/>
            <a:ln w="4763"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92" name="Rectangle 20"/>
            <p:cNvSpPr>
              <a:spLocks noChangeArrowheads="1"/>
            </p:cNvSpPr>
            <p:nvPr/>
          </p:nvSpPr>
          <p:spPr bwMode="auto">
            <a:xfrm>
              <a:off x="763" y="1569"/>
              <a:ext cx="144" cy="6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FFFFFF"/>
                  </a:solidFill>
                  <a:effectLst/>
                  <a:latin typeface="宋体" pitchFamily="2" charset="-122"/>
                  <a:ea typeface="宋体" pitchFamily="2" charset="-122"/>
                  <a:cs typeface="宋体" pitchFamily="2" charset="-122"/>
                </a:rPr>
                <a:t>订单管理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093" name="Rectangle 21"/>
            <p:cNvSpPr>
              <a:spLocks noChangeArrowheads="1"/>
            </p:cNvSpPr>
            <p:nvPr/>
          </p:nvSpPr>
          <p:spPr bwMode="auto">
            <a:xfrm>
              <a:off x="1088" y="1513"/>
              <a:ext cx="378" cy="144"/>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94" name="Rectangle 22"/>
            <p:cNvSpPr>
              <a:spLocks noChangeArrowheads="1"/>
            </p:cNvSpPr>
            <p:nvPr/>
          </p:nvSpPr>
          <p:spPr bwMode="auto">
            <a:xfrm>
              <a:off x="1088" y="1513"/>
              <a:ext cx="378" cy="144"/>
            </a:xfrm>
            <a:prstGeom prst="rect">
              <a:avLst/>
            </a:prstGeom>
            <a:noFill/>
            <a:ln w="4763"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95" name="Rectangle 23"/>
            <p:cNvSpPr>
              <a:spLocks noChangeArrowheads="1"/>
            </p:cNvSpPr>
            <p:nvPr/>
          </p:nvSpPr>
          <p:spPr bwMode="auto">
            <a:xfrm>
              <a:off x="1202" y="1562"/>
              <a:ext cx="117"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FFFFFF"/>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096" name="Rectangle 24"/>
            <p:cNvSpPr>
              <a:spLocks noChangeArrowheads="1"/>
            </p:cNvSpPr>
            <p:nvPr/>
          </p:nvSpPr>
          <p:spPr bwMode="auto">
            <a:xfrm>
              <a:off x="623" y="2033"/>
              <a:ext cx="1361" cy="212"/>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97" name="Rectangle 25"/>
            <p:cNvSpPr>
              <a:spLocks noChangeArrowheads="1"/>
            </p:cNvSpPr>
            <p:nvPr/>
          </p:nvSpPr>
          <p:spPr bwMode="auto">
            <a:xfrm>
              <a:off x="623" y="2033"/>
              <a:ext cx="1361" cy="212"/>
            </a:xfrm>
            <a:prstGeom prst="rect">
              <a:avLst/>
            </a:prstGeom>
            <a:noFill/>
            <a:ln w="4763"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98" name="Rectangle 26"/>
            <p:cNvSpPr>
              <a:spLocks noChangeArrowheads="1"/>
            </p:cNvSpPr>
            <p:nvPr/>
          </p:nvSpPr>
          <p:spPr bwMode="auto">
            <a:xfrm>
              <a:off x="1130" y="2041"/>
              <a:ext cx="344" cy="5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1" i="0" u="none" strike="noStrike" cap="none" normalizeH="0" baseline="0" dirty="0" smtClean="0">
                  <a:ln>
                    <a:noFill/>
                  </a:ln>
                  <a:solidFill>
                    <a:schemeClr val="accent5">
                      <a:lumMod val="50000"/>
                    </a:schemeClr>
                  </a:solidFill>
                  <a:effectLst/>
                  <a:latin typeface="宋体" pitchFamily="2" charset="-122"/>
                  <a:ea typeface="宋体" pitchFamily="2" charset="-122"/>
                  <a:cs typeface="宋体" pitchFamily="2" charset="-122"/>
                </a:rPr>
                <a:t>商城</a:t>
              </a:r>
              <a:r>
                <a:rPr kumimoji="0" lang="zh-CN" altLang="en-US" sz="600" b="1" i="0" u="none" strike="noStrike" cap="none" normalizeH="0" baseline="0" dirty="0" smtClean="0">
                  <a:ln>
                    <a:noFill/>
                  </a:ln>
                  <a:solidFill>
                    <a:schemeClr val="accent5">
                      <a:lumMod val="50000"/>
                    </a:schemeClr>
                  </a:solidFill>
                  <a:effectLst/>
                  <a:latin typeface="宋体" pitchFamily="2" charset="-122"/>
                  <a:ea typeface="宋体" pitchFamily="2" charset="-122"/>
                  <a:cs typeface="宋体" pitchFamily="2" charset="-122"/>
                </a:rPr>
                <a:t>系统</a:t>
              </a:r>
              <a:r>
                <a:rPr kumimoji="0" lang="zh-CN" sz="600" b="1" i="0" u="none" strike="noStrike" cap="none" normalizeH="0" baseline="0" dirty="0" smtClean="0">
                  <a:ln>
                    <a:noFill/>
                  </a:ln>
                  <a:solidFill>
                    <a:schemeClr val="accent5">
                      <a:lumMod val="50000"/>
                    </a:schemeClr>
                  </a:solidFill>
                  <a:effectLst/>
                  <a:latin typeface="宋体" pitchFamily="2" charset="-122"/>
                  <a:ea typeface="宋体" pitchFamily="2" charset="-122"/>
                  <a:cs typeface="宋体" pitchFamily="2" charset="-122"/>
                </a:rPr>
                <a:t>数据库</a:t>
              </a:r>
              <a:endParaRPr kumimoji="0" lang="zh-CN" sz="1800" b="1" i="0" u="none" strike="noStrike" cap="none" normalizeH="0" baseline="0" dirty="0" smtClean="0">
                <a:ln>
                  <a:noFill/>
                </a:ln>
                <a:solidFill>
                  <a:schemeClr val="accent5">
                    <a:lumMod val="50000"/>
                  </a:schemeClr>
                </a:solidFill>
                <a:effectLst/>
                <a:latin typeface="Arial" pitchFamily="34" charset="0"/>
                <a:ea typeface="宋体" pitchFamily="2" charset="-122"/>
                <a:cs typeface="宋体" pitchFamily="2" charset="-122"/>
              </a:endParaRPr>
            </a:p>
          </p:txBody>
        </p:sp>
        <p:sp>
          <p:nvSpPr>
            <p:cNvPr id="3099" name="Freeform 27"/>
            <p:cNvSpPr>
              <a:spLocks/>
            </p:cNvSpPr>
            <p:nvPr/>
          </p:nvSpPr>
          <p:spPr bwMode="auto">
            <a:xfrm>
              <a:off x="688" y="2139"/>
              <a:ext cx="359" cy="83"/>
            </a:xfrm>
            <a:custGeom>
              <a:avLst/>
              <a:gdLst/>
              <a:ahLst/>
              <a:cxnLst>
                <a:cxn ang="0">
                  <a:pos x="0" y="80"/>
                </a:cxn>
                <a:cxn ang="0">
                  <a:pos x="0" y="256"/>
                </a:cxn>
                <a:cxn ang="0">
                  <a:pos x="752" y="352"/>
                </a:cxn>
                <a:cxn ang="0">
                  <a:pos x="1520" y="256"/>
                </a:cxn>
                <a:cxn ang="0">
                  <a:pos x="1520" y="80"/>
                </a:cxn>
                <a:cxn ang="0">
                  <a:pos x="752" y="0"/>
                </a:cxn>
                <a:cxn ang="0">
                  <a:pos x="0" y="80"/>
                </a:cxn>
              </a:cxnLst>
              <a:rect l="0" t="0" r="r" b="b"/>
              <a:pathLst>
                <a:path w="1520" h="352">
                  <a:moveTo>
                    <a:pt x="0" y="80"/>
                  </a:moveTo>
                  <a:lnTo>
                    <a:pt x="0" y="256"/>
                  </a:lnTo>
                  <a:cubicBezTo>
                    <a:pt x="0" y="304"/>
                    <a:pt x="336" y="352"/>
                    <a:pt x="752" y="352"/>
                  </a:cubicBezTo>
                  <a:cubicBezTo>
                    <a:pt x="1184" y="352"/>
                    <a:pt x="1520" y="304"/>
                    <a:pt x="1520" y="256"/>
                  </a:cubicBezTo>
                  <a:lnTo>
                    <a:pt x="1520" y="80"/>
                  </a:lnTo>
                  <a:cubicBezTo>
                    <a:pt x="1520" y="32"/>
                    <a:pt x="1184" y="0"/>
                    <a:pt x="752" y="0"/>
                  </a:cubicBezTo>
                  <a:cubicBezTo>
                    <a:pt x="336" y="0"/>
                    <a:pt x="0" y="32"/>
                    <a:pt x="0" y="80"/>
                  </a:cubicBezTo>
                  <a:close/>
                </a:path>
              </a:pathLst>
            </a:custGeom>
            <a:solidFill>
              <a:srgbClr val="BED742"/>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00" name="Freeform 28"/>
            <p:cNvSpPr>
              <a:spLocks/>
            </p:cNvSpPr>
            <p:nvPr/>
          </p:nvSpPr>
          <p:spPr bwMode="auto">
            <a:xfrm>
              <a:off x="688" y="2139"/>
              <a:ext cx="359" cy="83"/>
            </a:xfrm>
            <a:custGeom>
              <a:avLst/>
              <a:gdLst/>
              <a:ahLst/>
              <a:cxnLst>
                <a:cxn ang="0">
                  <a:pos x="0" y="80"/>
                </a:cxn>
                <a:cxn ang="0">
                  <a:pos x="0" y="256"/>
                </a:cxn>
                <a:cxn ang="0">
                  <a:pos x="752" y="352"/>
                </a:cxn>
                <a:cxn ang="0">
                  <a:pos x="1520" y="256"/>
                </a:cxn>
                <a:cxn ang="0">
                  <a:pos x="1520" y="80"/>
                </a:cxn>
                <a:cxn ang="0">
                  <a:pos x="752" y="0"/>
                </a:cxn>
                <a:cxn ang="0">
                  <a:pos x="0" y="80"/>
                </a:cxn>
              </a:cxnLst>
              <a:rect l="0" t="0" r="r" b="b"/>
              <a:pathLst>
                <a:path w="1520" h="352">
                  <a:moveTo>
                    <a:pt x="0" y="80"/>
                  </a:moveTo>
                  <a:lnTo>
                    <a:pt x="0" y="256"/>
                  </a:lnTo>
                  <a:cubicBezTo>
                    <a:pt x="0" y="304"/>
                    <a:pt x="336" y="352"/>
                    <a:pt x="752" y="352"/>
                  </a:cubicBezTo>
                  <a:cubicBezTo>
                    <a:pt x="1184" y="352"/>
                    <a:pt x="1520" y="304"/>
                    <a:pt x="1520" y="256"/>
                  </a:cubicBezTo>
                  <a:lnTo>
                    <a:pt x="1520" y="80"/>
                  </a:lnTo>
                  <a:cubicBezTo>
                    <a:pt x="1520" y="32"/>
                    <a:pt x="1184" y="0"/>
                    <a:pt x="752" y="0"/>
                  </a:cubicBezTo>
                  <a:cubicBezTo>
                    <a:pt x="336" y="0"/>
                    <a:pt x="0" y="32"/>
                    <a:pt x="0" y="80"/>
                  </a:cubicBezTo>
                  <a:close/>
                </a:path>
              </a:pathLst>
            </a:custGeom>
            <a:solidFill>
              <a:schemeClr val="accent2">
                <a:lumMod val="60000"/>
                <a:lumOff val="40000"/>
              </a:schemeClr>
            </a:solidFill>
            <a:ln w="4763"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01" name="Freeform 29"/>
            <p:cNvSpPr>
              <a:spLocks/>
            </p:cNvSpPr>
            <p:nvPr/>
          </p:nvSpPr>
          <p:spPr bwMode="auto">
            <a:xfrm>
              <a:off x="688" y="2158"/>
              <a:ext cx="359" cy="23"/>
            </a:xfrm>
            <a:custGeom>
              <a:avLst/>
              <a:gdLst/>
              <a:ahLst/>
              <a:cxnLst>
                <a:cxn ang="0">
                  <a:pos x="0" y="0"/>
                </a:cxn>
                <a:cxn ang="0">
                  <a:pos x="177" y="23"/>
                </a:cxn>
                <a:cxn ang="0">
                  <a:pos x="359" y="0"/>
                </a:cxn>
              </a:cxnLst>
              <a:rect l="0" t="0" r="r" b="b"/>
              <a:pathLst>
                <a:path w="359" h="23">
                  <a:moveTo>
                    <a:pt x="0" y="0"/>
                  </a:moveTo>
                  <a:cubicBezTo>
                    <a:pt x="0" y="11"/>
                    <a:pt x="79" y="23"/>
                    <a:pt x="177" y="23"/>
                  </a:cubicBezTo>
                  <a:cubicBezTo>
                    <a:pt x="279" y="23"/>
                    <a:pt x="359" y="11"/>
                    <a:pt x="359" y="0"/>
                  </a:cubicBezTo>
                </a:path>
              </a:pathLst>
            </a:custGeom>
            <a:noFill/>
            <a:ln w="4763"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02" name="Freeform 30"/>
            <p:cNvSpPr>
              <a:spLocks/>
            </p:cNvSpPr>
            <p:nvPr/>
          </p:nvSpPr>
          <p:spPr bwMode="auto">
            <a:xfrm>
              <a:off x="1153" y="2139"/>
              <a:ext cx="359" cy="83"/>
            </a:xfrm>
            <a:custGeom>
              <a:avLst/>
              <a:gdLst/>
              <a:ahLst/>
              <a:cxnLst>
                <a:cxn ang="0">
                  <a:pos x="0" y="80"/>
                </a:cxn>
                <a:cxn ang="0">
                  <a:pos x="0" y="256"/>
                </a:cxn>
                <a:cxn ang="0">
                  <a:pos x="752" y="352"/>
                </a:cxn>
                <a:cxn ang="0">
                  <a:pos x="1520" y="256"/>
                </a:cxn>
                <a:cxn ang="0">
                  <a:pos x="1520" y="80"/>
                </a:cxn>
                <a:cxn ang="0">
                  <a:pos x="752" y="0"/>
                </a:cxn>
                <a:cxn ang="0">
                  <a:pos x="0" y="80"/>
                </a:cxn>
              </a:cxnLst>
              <a:rect l="0" t="0" r="r" b="b"/>
              <a:pathLst>
                <a:path w="1520" h="352">
                  <a:moveTo>
                    <a:pt x="0" y="80"/>
                  </a:moveTo>
                  <a:lnTo>
                    <a:pt x="0" y="256"/>
                  </a:lnTo>
                  <a:cubicBezTo>
                    <a:pt x="0" y="304"/>
                    <a:pt x="336" y="352"/>
                    <a:pt x="752" y="352"/>
                  </a:cubicBezTo>
                  <a:cubicBezTo>
                    <a:pt x="1184" y="352"/>
                    <a:pt x="1520" y="304"/>
                    <a:pt x="1520" y="256"/>
                  </a:cubicBezTo>
                  <a:lnTo>
                    <a:pt x="1520" y="80"/>
                  </a:lnTo>
                  <a:cubicBezTo>
                    <a:pt x="1520" y="32"/>
                    <a:pt x="1184" y="0"/>
                    <a:pt x="752" y="0"/>
                  </a:cubicBezTo>
                  <a:cubicBezTo>
                    <a:pt x="336" y="0"/>
                    <a:pt x="0" y="32"/>
                    <a:pt x="0" y="80"/>
                  </a:cubicBezTo>
                  <a:close/>
                </a:path>
              </a:pathLst>
            </a:custGeom>
            <a:solidFill>
              <a:srgbClr val="BED742"/>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03" name="Freeform 31"/>
            <p:cNvSpPr>
              <a:spLocks/>
            </p:cNvSpPr>
            <p:nvPr/>
          </p:nvSpPr>
          <p:spPr bwMode="auto">
            <a:xfrm>
              <a:off x="1153" y="2139"/>
              <a:ext cx="359" cy="83"/>
            </a:xfrm>
            <a:custGeom>
              <a:avLst/>
              <a:gdLst/>
              <a:ahLst/>
              <a:cxnLst>
                <a:cxn ang="0">
                  <a:pos x="0" y="80"/>
                </a:cxn>
                <a:cxn ang="0">
                  <a:pos x="0" y="256"/>
                </a:cxn>
                <a:cxn ang="0">
                  <a:pos x="752" y="352"/>
                </a:cxn>
                <a:cxn ang="0">
                  <a:pos x="1520" y="256"/>
                </a:cxn>
                <a:cxn ang="0">
                  <a:pos x="1520" y="80"/>
                </a:cxn>
                <a:cxn ang="0">
                  <a:pos x="752" y="0"/>
                </a:cxn>
                <a:cxn ang="0">
                  <a:pos x="0" y="80"/>
                </a:cxn>
              </a:cxnLst>
              <a:rect l="0" t="0" r="r" b="b"/>
              <a:pathLst>
                <a:path w="1520" h="352">
                  <a:moveTo>
                    <a:pt x="0" y="80"/>
                  </a:moveTo>
                  <a:lnTo>
                    <a:pt x="0" y="256"/>
                  </a:lnTo>
                  <a:cubicBezTo>
                    <a:pt x="0" y="304"/>
                    <a:pt x="336" y="352"/>
                    <a:pt x="752" y="352"/>
                  </a:cubicBezTo>
                  <a:cubicBezTo>
                    <a:pt x="1184" y="352"/>
                    <a:pt x="1520" y="304"/>
                    <a:pt x="1520" y="256"/>
                  </a:cubicBezTo>
                  <a:lnTo>
                    <a:pt x="1520" y="80"/>
                  </a:lnTo>
                  <a:cubicBezTo>
                    <a:pt x="1520" y="32"/>
                    <a:pt x="1184" y="0"/>
                    <a:pt x="752" y="0"/>
                  </a:cubicBezTo>
                  <a:cubicBezTo>
                    <a:pt x="336" y="0"/>
                    <a:pt x="0" y="32"/>
                    <a:pt x="0" y="80"/>
                  </a:cubicBezTo>
                  <a:close/>
                </a:path>
              </a:pathLst>
            </a:custGeom>
            <a:solidFill>
              <a:schemeClr val="accent2">
                <a:lumMod val="60000"/>
                <a:lumOff val="40000"/>
              </a:schemeClr>
            </a:solidFill>
            <a:ln w="4763"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04" name="Freeform 32"/>
            <p:cNvSpPr>
              <a:spLocks/>
            </p:cNvSpPr>
            <p:nvPr/>
          </p:nvSpPr>
          <p:spPr bwMode="auto">
            <a:xfrm>
              <a:off x="1153" y="2158"/>
              <a:ext cx="359" cy="23"/>
            </a:xfrm>
            <a:custGeom>
              <a:avLst/>
              <a:gdLst/>
              <a:ahLst/>
              <a:cxnLst>
                <a:cxn ang="0">
                  <a:pos x="0" y="0"/>
                </a:cxn>
                <a:cxn ang="0">
                  <a:pos x="177" y="23"/>
                </a:cxn>
                <a:cxn ang="0">
                  <a:pos x="359" y="0"/>
                </a:cxn>
              </a:cxnLst>
              <a:rect l="0" t="0" r="r" b="b"/>
              <a:pathLst>
                <a:path w="359" h="23">
                  <a:moveTo>
                    <a:pt x="0" y="0"/>
                  </a:moveTo>
                  <a:cubicBezTo>
                    <a:pt x="0" y="11"/>
                    <a:pt x="79" y="23"/>
                    <a:pt x="177" y="23"/>
                  </a:cubicBezTo>
                  <a:cubicBezTo>
                    <a:pt x="279" y="23"/>
                    <a:pt x="359" y="11"/>
                    <a:pt x="359" y="0"/>
                  </a:cubicBezTo>
                </a:path>
              </a:pathLst>
            </a:custGeom>
            <a:noFill/>
            <a:ln w="4763"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05" name="Freeform 33"/>
            <p:cNvSpPr>
              <a:spLocks/>
            </p:cNvSpPr>
            <p:nvPr/>
          </p:nvSpPr>
          <p:spPr bwMode="auto">
            <a:xfrm>
              <a:off x="1565" y="2139"/>
              <a:ext cx="363" cy="83"/>
            </a:xfrm>
            <a:custGeom>
              <a:avLst/>
              <a:gdLst/>
              <a:ahLst/>
              <a:cxnLst>
                <a:cxn ang="0">
                  <a:pos x="0" y="80"/>
                </a:cxn>
                <a:cxn ang="0">
                  <a:pos x="0" y="256"/>
                </a:cxn>
                <a:cxn ang="0">
                  <a:pos x="768" y="352"/>
                </a:cxn>
                <a:cxn ang="0">
                  <a:pos x="1536" y="256"/>
                </a:cxn>
                <a:cxn ang="0">
                  <a:pos x="1536" y="80"/>
                </a:cxn>
                <a:cxn ang="0">
                  <a:pos x="768" y="0"/>
                </a:cxn>
                <a:cxn ang="0">
                  <a:pos x="0" y="80"/>
                </a:cxn>
              </a:cxnLst>
              <a:rect l="0" t="0" r="r" b="b"/>
              <a:pathLst>
                <a:path w="1536" h="352">
                  <a:moveTo>
                    <a:pt x="0" y="80"/>
                  </a:moveTo>
                  <a:lnTo>
                    <a:pt x="0" y="256"/>
                  </a:lnTo>
                  <a:cubicBezTo>
                    <a:pt x="0" y="304"/>
                    <a:pt x="352" y="352"/>
                    <a:pt x="768" y="352"/>
                  </a:cubicBezTo>
                  <a:cubicBezTo>
                    <a:pt x="1184" y="352"/>
                    <a:pt x="1536" y="304"/>
                    <a:pt x="1536" y="256"/>
                  </a:cubicBezTo>
                  <a:lnTo>
                    <a:pt x="1536" y="80"/>
                  </a:lnTo>
                  <a:cubicBezTo>
                    <a:pt x="1536" y="32"/>
                    <a:pt x="1184" y="0"/>
                    <a:pt x="768" y="0"/>
                  </a:cubicBezTo>
                  <a:cubicBezTo>
                    <a:pt x="352" y="0"/>
                    <a:pt x="0" y="32"/>
                    <a:pt x="0" y="80"/>
                  </a:cubicBezTo>
                  <a:close/>
                </a:path>
              </a:pathLst>
            </a:custGeom>
            <a:solidFill>
              <a:srgbClr val="BED742"/>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06" name="Freeform 34"/>
            <p:cNvSpPr>
              <a:spLocks/>
            </p:cNvSpPr>
            <p:nvPr/>
          </p:nvSpPr>
          <p:spPr bwMode="auto">
            <a:xfrm>
              <a:off x="1565" y="2139"/>
              <a:ext cx="363" cy="83"/>
            </a:xfrm>
            <a:custGeom>
              <a:avLst/>
              <a:gdLst/>
              <a:ahLst/>
              <a:cxnLst>
                <a:cxn ang="0">
                  <a:pos x="0" y="80"/>
                </a:cxn>
                <a:cxn ang="0">
                  <a:pos x="0" y="256"/>
                </a:cxn>
                <a:cxn ang="0">
                  <a:pos x="768" y="352"/>
                </a:cxn>
                <a:cxn ang="0">
                  <a:pos x="1536" y="256"/>
                </a:cxn>
                <a:cxn ang="0">
                  <a:pos x="1536" y="80"/>
                </a:cxn>
                <a:cxn ang="0">
                  <a:pos x="768" y="0"/>
                </a:cxn>
                <a:cxn ang="0">
                  <a:pos x="0" y="80"/>
                </a:cxn>
              </a:cxnLst>
              <a:rect l="0" t="0" r="r" b="b"/>
              <a:pathLst>
                <a:path w="1536" h="352">
                  <a:moveTo>
                    <a:pt x="0" y="80"/>
                  </a:moveTo>
                  <a:lnTo>
                    <a:pt x="0" y="256"/>
                  </a:lnTo>
                  <a:cubicBezTo>
                    <a:pt x="0" y="304"/>
                    <a:pt x="352" y="352"/>
                    <a:pt x="768" y="352"/>
                  </a:cubicBezTo>
                  <a:cubicBezTo>
                    <a:pt x="1184" y="352"/>
                    <a:pt x="1536" y="304"/>
                    <a:pt x="1536" y="256"/>
                  </a:cubicBezTo>
                  <a:lnTo>
                    <a:pt x="1536" y="80"/>
                  </a:lnTo>
                  <a:cubicBezTo>
                    <a:pt x="1536" y="32"/>
                    <a:pt x="1184" y="0"/>
                    <a:pt x="768" y="0"/>
                  </a:cubicBezTo>
                  <a:cubicBezTo>
                    <a:pt x="352" y="0"/>
                    <a:pt x="0" y="32"/>
                    <a:pt x="0" y="80"/>
                  </a:cubicBezTo>
                  <a:close/>
                </a:path>
              </a:pathLst>
            </a:custGeom>
            <a:solidFill>
              <a:schemeClr val="accent2">
                <a:lumMod val="60000"/>
                <a:lumOff val="40000"/>
              </a:schemeClr>
            </a:solidFill>
            <a:ln w="4763"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07" name="Freeform 35"/>
            <p:cNvSpPr>
              <a:spLocks/>
            </p:cNvSpPr>
            <p:nvPr/>
          </p:nvSpPr>
          <p:spPr bwMode="auto">
            <a:xfrm>
              <a:off x="1565" y="2158"/>
              <a:ext cx="363" cy="23"/>
            </a:xfrm>
            <a:custGeom>
              <a:avLst/>
              <a:gdLst/>
              <a:ahLst/>
              <a:cxnLst>
                <a:cxn ang="0">
                  <a:pos x="0" y="0"/>
                </a:cxn>
                <a:cxn ang="0">
                  <a:pos x="181" y="23"/>
                </a:cxn>
                <a:cxn ang="0">
                  <a:pos x="363" y="0"/>
                </a:cxn>
              </a:cxnLst>
              <a:rect l="0" t="0" r="r" b="b"/>
              <a:pathLst>
                <a:path w="363" h="23">
                  <a:moveTo>
                    <a:pt x="0" y="0"/>
                  </a:moveTo>
                  <a:cubicBezTo>
                    <a:pt x="0" y="11"/>
                    <a:pt x="83" y="23"/>
                    <a:pt x="181" y="23"/>
                  </a:cubicBezTo>
                  <a:cubicBezTo>
                    <a:pt x="279" y="23"/>
                    <a:pt x="363" y="11"/>
                    <a:pt x="363" y="0"/>
                  </a:cubicBezTo>
                </a:path>
              </a:pathLst>
            </a:custGeom>
            <a:noFill/>
            <a:ln w="4763"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08" name="Rectangle 36"/>
            <p:cNvSpPr>
              <a:spLocks noChangeArrowheads="1"/>
            </p:cNvSpPr>
            <p:nvPr/>
          </p:nvSpPr>
          <p:spPr bwMode="auto">
            <a:xfrm>
              <a:off x="831" y="1273"/>
              <a:ext cx="881" cy="551"/>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09" name="Rectangle 37"/>
            <p:cNvSpPr>
              <a:spLocks noChangeArrowheads="1"/>
            </p:cNvSpPr>
            <p:nvPr/>
          </p:nvSpPr>
          <p:spPr bwMode="auto">
            <a:xfrm>
              <a:off x="831" y="1273"/>
              <a:ext cx="881" cy="551"/>
            </a:xfrm>
            <a:prstGeom prst="rect">
              <a:avLst/>
            </a:prstGeom>
            <a:noFill/>
            <a:ln w="4763"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6" name="Group 42"/>
            <p:cNvGrpSpPr>
              <a:grpSpLocks/>
            </p:cNvGrpSpPr>
            <p:nvPr/>
          </p:nvGrpSpPr>
          <p:grpSpPr bwMode="auto">
            <a:xfrm>
              <a:off x="1141" y="1285"/>
              <a:ext cx="261" cy="132"/>
              <a:chOff x="1141" y="1285"/>
              <a:chExt cx="261" cy="132"/>
            </a:xfrm>
          </p:grpSpPr>
          <p:sp>
            <p:nvSpPr>
              <p:cNvPr id="3110" name="Rectangle 38"/>
              <p:cNvSpPr>
                <a:spLocks noChangeArrowheads="1"/>
              </p:cNvSpPr>
              <p:nvPr/>
            </p:nvSpPr>
            <p:spPr bwMode="auto">
              <a:xfrm>
                <a:off x="1172" y="1285"/>
                <a:ext cx="194"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1" i="0" u="none" strike="noStrike" cap="none" normalizeH="0" baseline="0" dirty="0" smtClean="0">
                    <a:ln>
                      <a:noFill/>
                    </a:ln>
                    <a:solidFill>
                      <a:srgbClr val="3498DB"/>
                    </a:solidFill>
                    <a:effectLst/>
                    <a:latin typeface="宋体" pitchFamily="2" charset="-122"/>
                    <a:ea typeface="宋体" pitchFamily="2" charset="-122"/>
                    <a:cs typeface="宋体" pitchFamily="2" charset="-122"/>
                  </a:rPr>
                  <a:t>商城</a:t>
                </a:r>
                <a:r>
                  <a:rPr kumimoji="0" lang="zh-CN" altLang="en-US" sz="600" b="1" i="0" u="none" strike="noStrike" cap="none" normalizeH="0" baseline="0" dirty="0" smtClean="0">
                    <a:ln>
                      <a:noFill/>
                    </a:ln>
                    <a:solidFill>
                      <a:srgbClr val="3498DB"/>
                    </a:solidFill>
                    <a:effectLst/>
                    <a:latin typeface="宋体" pitchFamily="2" charset="-122"/>
                    <a:ea typeface="宋体" pitchFamily="2" charset="-122"/>
                    <a:cs typeface="宋体" pitchFamily="2" charset="-122"/>
                  </a:rPr>
                  <a:t>系统</a:t>
                </a:r>
                <a:endParaRPr kumimoji="0" lang="zh-CN" sz="18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111" name="Rectangle 39"/>
              <p:cNvSpPr>
                <a:spLocks noChangeArrowheads="1"/>
              </p:cNvSpPr>
              <p:nvPr/>
            </p:nvSpPr>
            <p:spPr bwMode="auto">
              <a:xfrm>
                <a:off x="1141" y="1349"/>
                <a:ext cx="57"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12" name="Rectangle 40"/>
              <p:cNvSpPr>
                <a:spLocks noChangeArrowheads="1"/>
              </p:cNvSpPr>
              <p:nvPr/>
            </p:nvSpPr>
            <p:spPr bwMode="auto">
              <a:xfrm>
                <a:off x="1190" y="1341"/>
                <a:ext cx="204" cy="7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dirty="0" smtClean="0">
                    <a:ln>
                      <a:noFill/>
                    </a:ln>
                    <a:solidFill>
                      <a:srgbClr val="3498DB"/>
                    </a:solidFill>
                    <a:effectLst/>
                    <a:latin typeface="Arial" pitchFamily="34" charset="0"/>
                    <a:ea typeface="宋体" pitchFamily="2" charset="-122"/>
                    <a:cs typeface="宋体" pitchFamily="2" charset="-122"/>
                  </a:rPr>
                  <a:t>Project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113" name="Rectangle 41"/>
              <p:cNvSpPr>
                <a:spLocks noChangeArrowheads="1"/>
              </p:cNvSpPr>
              <p:nvPr/>
            </p:nvSpPr>
            <p:spPr bwMode="auto">
              <a:xfrm>
                <a:off x="1345" y="1349"/>
                <a:ext cx="57"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3115" name="Rectangle 43"/>
            <p:cNvSpPr>
              <a:spLocks noChangeArrowheads="1"/>
            </p:cNvSpPr>
            <p:nvPr/>
          </p:nvSpPr>
          <p:spPr bwMode="auto">
            <a:xfrm>
              <a:off x="877" y="1403"/>
              <a:ext cx="378" cy="144"/>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16" name="Rectangle 44"/>
            <p:cNvSpPr>
              <a:spLocks noChangeArrowheads="1"/>
            </p:cNvSpPr>
            <p:nvPr/>
          </p:nvSpPr>
          <p:spPr bwMode="auto">
            <a:xfrm>
              <a:off x="877" y="1403"/>
              <a:ext cx="378" cy="144"/>
            </a:xfrm>
            <a:prstGeom prst="rect">
              <a:avLst/>
            </a:prstGeom>
            <a:noFill/>
            <a:ln w="4763"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17" name="Rectangle 45"/>
            <p:cNvSpPr>
              <a:spLocks noChangeArrowheads="1"/>
            </p:cNvSpPr>
            <p:nvPr/>
          </p:nvSpPr>
          <p:spPr bwMode="auto">
            <a:xfrm>
              <a:off x="964" y="1452"/>
              <a:ext cx="144"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FFFFFF"/>
                  </a:solidFill>
                  <a:effectLst/>
                  <a:latin typeface="宋体" pitchFamily="2" charset="-122"/>
                  <a:ea typeface="宋体" pitchFamily="2" charset="-122"/>
                  <a:cs typeface="宋体" pitchFamily="2" charset="-122"/>
                </a:rPr>
                <a:t>商品管理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18" name="Rectangle 46"/>
            <p:cNvSpPr>
              <a:spLocks noChangeArrowheads="1"/>
            </p:cNvSpPr>
            <p:nvPr/>
          </p:nvSpPr>
          <p:spPr bwMode="auto">
            <a:xfrm>
              <a:off x="1289" y="1403"/>
              <a:ext cx="378" cy="144"/>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19" name="Rectangle 47"/>
            <p:cNvSpPr>
              <a:spLocks noChangeArrowheads="1"/>
            </p:cNvSpPr>
            <p:nvPr/>
          </p:nvSpPr>
          <p:spPr bwMode="auto">
            <a:xfrm>
              <a:off x="1289" y="1403"/>
              <a:ext cx="378" cy="144"/>
            </a:xfrm>
            <a:prstGeom prst="rect">
              <a:avLst/>
            </a:prstGeom>
            <a:noFill/>
            <a:ln w="4763"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20" name="Rectangle 48"/>
            <p:cNvSpPr>
              <a:spLocks noChangeArrowheads="1"/>
            </p:cNvSpPr>
            <p:nvPr/>
          </p:nvSpPr>
          <p:spPr bwMode="auto">
            <a:xfrm>
              <a:off x="1376" y="1452"/>
              <a:ext cx="144"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FFFFFF"/>
                  </a:solidFill>
                  <a:effectLst/>
                  <a:latin typeface="宋体" pitchFamily="2" charset="-122"/>
                  <a:ea typeface="宋体" pitchFamily="2" charset="-122"/>
                  <a:cs typeface="宋体" pitchFamily="2" charset="-122"/>
                </a:rPr>
                <a:t>用户管理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21" name="Rectangle 49"/>
            <p:cNvSpPr>
              <a:spLocks noChangeArrowheads="1"/>
            </p:cNvSpPr>
            <p:nvPr/>
          </p:nvSpPr>
          <p:spPr bwMode="auto">
            <a:xfrm>
              <a:off x="877" y="1596"/>
              <a:ext cx="378" cy="144"/>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22" name="Rectangle 50"/>
            <p:cNvSpPr>
              <a:spLocks noChangeArrowheads="1"/>
            </p:cNvSpPr>
            <p:nvPr/>
          </p:nvSpPr>
          <p:spPr bwMode="auto">
            <a:xfrm>
              <a:off x="877" y="1596"/>
              <a:ext cx="378" cy="144"/>
            </a:xfrm>
            <a:prstGeom prst="rect">
              <a:avLst/>
            </a:prstGeom>
            <a:noFill/>
            <a:ln w="4763"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23" name="Rectangle 51"/>
            <p:cNvSpPr>
              <a:spLocks noChangeArrowheads="1"/>
            </p:cNvSpPr>
            <p:nvPr/>
          </p:nvSpPr>
          <p:spPr bwMode="auto">
            <a:xfrm>
              <a:off x="964" y="1645"/>
              <a:ext cx="144" cy="6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FFFFFF"/>
                  </a:solidFill>
                  <a:effectLst/>
                  <a:latin typeface="宋体" pitchFamily="2" charset="-122"/>
                  <a:ea typeface="宋体" pitchFamily="2" charset="-122"/>
                  <a:cs typeface="宋体" pitchFamily="2" charset="-122"/>
                </a:rPr>
                <a:t>订单管理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24" name="Rectangle 52"/>
            <p:cNvSpPr>
              <a:spLocks noChangeArrowheads="1"/>
            </p:cNvSpPr>
            <p:nvPr/>
          </p:nvSpPr>
          <p:spPr bwMode="auto">
            <a:xfrm>
              <a:off x="1289" y="1589"/>
              <a:ext cx="378" cy="144"/>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25" name="Rectangle 53"/>
            <p:cNvSpPr>
              <a:spLocks noChangeArrowheads="1"/>
            </p:cNvSpPr>
            <p:nvPr/>
          </p:nvSpPr>
          <p:spPr bwMode="auto">
            <a:xfrm>
              <a:off x="1289" y="1589"/>
              <a:ext cx="378" cy="144"/>
            </a:xfrm>
            <a:prstGeom prst="rect">
              <a:avLst/>
            </a:prstGeom>
            <a:noFill/>
            <a:ln w="4763"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26" name="Rectangle 54"/>
            <p:cNvSpPr>
              <a:spLocks noChangeArrowheads="1"/>
            </p:cNvSpPr>
            <p:nvPr/>
          </p:nvSpPr>
          <p:spPr bwMode="auto">
            <a:xfrm>
              <a:off x="1402" y="1638"/>
              <a:ext cx="118"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FFFFFF"/>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27" name="Rectangle 55"/>
            <p:cNvSpPr>
              <a:spLocks noChangeArrowheads="1"/>
            </p:cNvSpPr>
            <p:nvPr/>
          </p:nvSpPr>
          <p:spPr bwMode="auto">
            <a:xfrm>
              <a:off x="1126" y="1380"/>
              <a:ext cx="881" cy="550"/>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28" name="Rectangle 56"/>
            <p:cNvSpPr>
              <a:spLocks noChangeArrowheads="1"/>
            </p:cNvSpPr>
            <p:nvPr/>
          </p:nvSpPr>
          <p:spPr bwMode="auto">
            <a:xfrm>
              <a:off x="1126" y="1380"/>
              <a:ext cx="881" cy="550"/>
            </a:xfrm>
            <a:prstGeom prst="rect">
              <a:avLst/>
            </a:prstGeom>
            <a:noFill/>
            <a:ln w="4763"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7" name="Group 61"/>
            <p:cNvGrpSpPr>
              <a:grpSpLocks/>
            </p:cNvGrpSpPr>
            <p:nvPr/>
          </p:nvGrpSpPr>
          <p:grpSpPr bwMode="auto">
            <a:xfrm>
              <a:off x="1436" y="1392"/>
              <a:ext cx="261" cy="133"/>
              <a:chOff x="1436" y="1392"/>
              <a:chExt cx="261" cy="133"/>
            </a:xfrm>
          </p:grpSpPr>
          <p:sp>
            <p:nvSpPr>
              <p:cNvPr id="3129" name="Rectangle 57"/>
              <p:cNvSpPr>
                <a:spLocks noChangeArrowheads="1"/>
              </p:cNvSpPr>
              <p:nvPr/>
            </p:nvSpPr>
            <p:spPr bwMode="auto">
              <a:xfrm>
                <a:off x="1466" y="1392"/>
                <a:ext cx="194"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1" i="0" u="none" strike="noStrike" cap="none" normalizeH="0" baseline="0" dirty="0" smtClean="0">
                    <a:ln>
                      <a:noFill/>
                    </a:ln>
                    <a:solidFill>
                      <a:srgbClr val="3498DB"/>
                    </a:solidFill>
                    <a:effectLst/>
                    <a:latin typeface="宋体" pitchFamily="2" charset="-122"/>
                    <a:ea typeface="宋体" pitchFamily="2" charset="-122"/>
                    <a:cs typeface="宋体" pitchFamily="2" charset="-122"/>
                  </a:rPr>
                  <a:t>商城</a:t>
                </a:r>
                <a:r>
                  <a:rPr kumimoji="0" lang="zh-CN" altLang="en-US" sz="600" b="1" i="0" u="none" strike="noStrike" cap="none" normalizeH="0" baseline="0" dirty="0" smtClean="0">
                    <a:ln>
                      <a:noFill/>
                    </a:ln>
                    <a:solidFill>
                      <a:srgbClr val="3498DB"/>
                    </a:solidFill>
                    <a:effectLst/>
                    <a:latin typeface="宋体" pitchFamily="2" charset="-122"/>
                    <a:ea typeface="宋体" pitchFamily="2" charset="-122"/>
                    <a:cs typeface="宋体" pitchFamily="2" charset="-122"/>
                  </a:rPr>
                  <a:t>系统</a:t>
                </a:r>
                <a:endParaRPr kumimoji="0" lang="zh-CN" sz="18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130" name="Rectangle 58"/>
              <p:cNvSpPr>
                <a:spLocks noChangeArrowheads="1"/>
              </p:cNvSpPr>
              <p:nvPr/>
            </p:nvSpPr>
            <p:spPr bwMode="auto">
              <a:xfrm>
                <a:off x="1436" y="1456"/>
                <a:ext cx="57" cy="6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31" name="Rectangle 59"/>
              <p:cNvSpPr>
                <a:spLocks noChangeArrowheads="1"/>
              </p:cNvSpPr>
              <p:nvPr/>
            </p:nvSpPr>
            <p:spPr bwMode="auto">
              <a:xfrm>
                <a:off x="1485" y="1449"/>
                <a:ext cx="204" cy="7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rgbClr val="3498DB"/>
                    </a:solidFill>
                    <a:effectLst/>
                    <a:latin typeface="Arial" pitchFamily="34" charset="0"/>
                    <a:ea typeface="宋体" pitchFamily="2" charset="-122"/>
                    <a:cs typeface="宋体" pitchFamily="2" charset="-122"/>
                  </a:rPr>
                  <a:t>Project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32" name="Rectangle 60"/>
              <p:cNvSpPr>
                <a:spLocks noChangeArrowheads="1"/>
              </p:cNvSpPr>
              <p:nvPr/>
            </p:nvSpPr>
            <p:spPr bwMode="auto">
              <a:xfrm>
                <a:off x="1640" y="1456"/>
                <a:ext cx="57" cy="6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3134" name="Rectangle 62"/>
            <p:cNvSpPr>
              <a:spLocks noChangeArrowheads="1"/>
            </p:cNvSpPr>
            <p:nvPr/>
          </p:nvSpPr>
          <p:spPr bwMode="auto">
            <a:xfrm>
              <a:off x="1172" y="1513"/>
              <a:ext cx="378" cy="144"/>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35" name="Rectangle 63"/>
            <p:cNvSpPr>
              <a:spLocks noChangeArrowheads="1"/>
            </p:cNvSpPr>
            <p:nvPr/>
          </p:nvSpPr>
          <p:spPr bwMode="auto">
            <a:xfrm>
              <a:off x="1172" y="1513"/>
              <a:ext cx="378" cy="144"/>
            </a:xfrm>
            <a:prstGeom prst="rect">
              <a:avLst/>
            </a:prstGeom>
            <a:noFill/>
            <a:ln w="4763"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36" name="Rectangle 64"/>
            <p:cNvSpPr>
              <a:spLocks noChangeArrowheads="1"/>
            </p:cNvSpPr>
            <p:nvPr/>
          </p:nvSpPr>
          <p:spPr bwMode="auto">
            <a:xfrm>
              <a:off x="1258" y="1562"/>
              <a:ext cx="144"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FFFFFF"/>
                  </a:solidFill>
                  <a:effectLst/>
                  <a:latin typeface="宋体" pitchFamily="2" charset="-122"/>
                  <a:ea typeface="宋体" pitchFamily="2" charset="-122"/>
                  <a:cs typeface="宋体" pitchFamily="2" charset="-122"/>
                </a:rPr>
                <a:t>商品管理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37" name="Rectangle 65"/>
            <p:cNvSpPr>
              <a:spLocks noChangeArrowheads="1"/>
            </p:cNvSpPr>
            <p:nvPr/>
          </p:nvSpPr>
          <p:spPr bwMode="auto">
            <a:xfrm>
              <a:off x="1584" y="1513"/>
              <a:ext cx="378" cy="144"/>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38" name="Rectangle 66"/>
            <p:cNvSpPr>
              <a:spLocks noChangeArrowheads="1"/>
            </p:cNvSpPr>
            <p:nvPr/>
          </p:nvSpPr>
          <p:spPr bwMode="auto">
            <a:xfrm>
              <a:off x="1584" y="1513"/>
              <a:ext cx="378" cy="144"/>
            </a:xfrm>
            <a:prstGeom prst="rect">
              <a:avLst/>
            </a:prstGeom>
            <a:noFill/>
            <a:ln w="4763"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39" name="Rectangle 67"/>
            <p:cNvSpPr>
              <a:spLocks noChangeArrowheads="1"/>
            </p:cNvSpPr>
            <p:nvPr/>
          </p:nvSpPr>
          <p:spPr bwMode="auto">
            <a:xfrm>
              <a:off x="1671" y="1562"/>
              <a:ext cx="144"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FFFFFF"/>
                  </a:solidFill>
                  <a:effectLst/>
                  <a:latin typeface="宋体" pitchFamily="2" charset="-122"/>
                  <a:ea typeface="宋体" pitchFamily="2" charset="-122"/>
                  <a:cs typeface="宋体" pitchFamily="2" charset="-122"/>
                </a:rPr>
                <a:t>用户管理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40" name="Rectangle 68"/>
            <p:cNvSpPr>
              <a:spLocks noChangeArrowheads="1"/>
            </p:cNvSpPr>
            <p:nvPr/>
          </p:nvSpPr>
          <p:spPr bwMode="auto">
            <a:xfrm>
              <a:off x="1172" y="1702"/>
              <a:ext cx="378" cy="145"/>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41" name="Rectangle 69"/>
            <p:cNvSpPr>
              <a:spLocks noChangeArrowheads="1"/>
            </p:cNvSpPr>
            <p:nvPr/>
          </p:nvSpPr>
          <p:spPr bwMode="auto">
            <a:xfrm>
              <a:off x="1172" y="1702"/>
              <a:ext cx="378" cy="145"/>
            </a:xfrm>
            <a:prstGeom prst="rect">
              <a:avLst/>
            </a:prstGeom>
            <a:noFill/>
            <a:ln w="4763"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42" name="Rectangle 70"/>
            <p:cNvSpPr>
              <a:spLocks noChangeArrowheads="1"/>
            </p:cNvSpPr>
            <p:nvPr/>
          </p:nvSpPr>
          <p:spPr bwMode="auto">
            <a:xfrm>
              <a:off x="1258" y="1751"/>
              <a:ext cx="144"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FFFFFF"/>
                  </a:solidFill>
                  <a:effectLst/>
                  <a:latin typeface="宋体" pitchFamily="2" charset="-122"/>
                  <a:ea typeface="宋体" pitchFamily="2" charset="-122"/>
                  <a:cs typeface="宋体" pitchFamily="2" charset="-122"/>
                </a:rPr>
                <a:t>订单管理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43" name="Rectangle 71"/>
            <p:cNvSpPr>
              <a:spLocks noChangeArrowheads="1"/>
            </p:cNvSpPr>
            <p:nvPr/>
          </p:nvSpPr>
          <p:spPr bwMode="auto">
            <a:xfrm>
              <a:off x="1584" y="1695"/>
              <a:ext cx="378" cy="144"/>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44" name="Rectangle 72"/>
            <p:cNvSpPr>
              <a:spLocks noChangeArrowheads="1"/>
            </p:cNvSpPr>
            <p:nvPr/>
          </p:nvSpPr>
          <p:spPr bwMode="auto">
            <a:xfrm>
              <a:off x="1584" y="1695"/>
              <a:ext cx="378" cy="144"/>
            </a:xfrm>
            <a:prstGeom prst="rect">
              <a:avLst/>
            </a:prstGeom>
            <a:noFill/>
            <a:ln w="4763"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45" name="Rectangle 73"/>
            <p:cNvSpPr>
              <a:spLocks noChangeArrowheads="1"/>
            </p:cNvSpPr>
            <p:nvPr/>
          </p:nvSpPr>
          <p:spPr bwMode="auto">
            <a:xfrm>
              <a:off x="1697" y="1745"/>
              <a:ext cx="117" cy="6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FFFFFF"/>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46" name="Freeform 74"/>
            <p:cNvSpPr>
              <a:spLocks noEditPoints="1"/>
            </p:cNvSpPr>
            <p:nvPr/>
          </p:nvSpPr>
          <p:spPr bwMode="auto">
            <a:xfrm>
              <a:off x="1550" y="1930"/>
              <a:ext cx="30" cy="103"/>
            </a:xfrm>
            <a:custGeom>
              <a:avLst/>
              <a:gdLst/>
              <a:ahLst/>
              <a:cxnLst>
                <a:cxn ang="0">
                  <a:pos x="72" y="0"/>
                </a:cxn>
                <a:cxn ang="0">
                  <a:pos x="72" y="339"/>
                </a:cxn>
                <a:cxn ang="0">
                  <a:pos x="56" y="339"/>
                </a:cxn>
                <a:cxn ang="0">
                  <a:pos x="56" y="0"/>
                </a:cxn>
                <a:cxn ang="0">
                  <a:pos x="72" y="0"/>
                </a:cxn>
                <a:cxn ang="0">
                  <a:pos x="64" y="432"/>
                </a:cxn>
                <a:cxn ang="0">
                  <a:pos x="128" y="322"/>
                </a:cxn>
                <a:cxn ang="0">
                  <a:pos x="128" y="322"/>
                </a:cxn>
                <a:cxn ang="0">
                  <a:pos x="0" y="322"/>
                </a:cxn>
                <a:cxn ang="0">
                  <a:pos x="64" y="432"/>
                </a:cxn>
              </a:cxnLst>
              <a:rect l="0" t="0" r="r" b="b"/>
              <a:pathLst>
                <a:path w="128" h="432">
                  <a:moveTo>
                    <a:pt x="72" y="0"/>
                  </a:moveTo>
                  <a:lnTo>
                    <a:pt x="72" y="339"/>
                  </a:lnTo>
                  <a:lnTo>
                    <a:pt x="56" y="339"/>
                  </a:lnTo>
                  <a:lnTo>
                    <a:pt x="56" y="0"/>
                  </a:lnTo>
                  <a:lnTo>
                    <a:pt x="72" y="0"/>
                  </a:lnTo>
                  <a:close/>
                  <a:moveTo>
                    <a:pt x="64" y="432"/>
                  </a:moveTo>
                  <a:lnTo>
                    <a:pt x="128" y="322"/>
                  </a:lnTo>
                  <a:lnTo>
                    <a:pt x="128" y="322"/>
                  </a:lnTo>
                  <a:cubicBezTo>
                    <a:pt x="89" y="344"/>
                    <a:pt x="40" y="344"/>
                    <a:pt x="0" y="322"/>
                  </a:cubicBezTo>
                  <a:lnTo>
                    <a:pt x="64" y="432"/>
                  </a:lnTo>
                  <a:close/>
                </a:path>
              </a:pathLst>
            </a:custGeom>
            <a:solidFill>
              <a:srgbClr val="1E768C"/>
            </a:solidFill>
            <a:ln w="4763" cap="flat">
              <a:solidFill>
                <a:srgbClr val="1E768C"/>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47" name="Freeform 75"/>
            <p:cNvSpPr>
              <a:spLocks noEditPoints="1"/>
            </p:cNvSpPr>
            <p:nvPr/>
          </p:nvSpPr>
          <p:spPr bwMode="auto">
            <a:xfrm>
              <a:off x="1047" y="1820"/>
              <a:ext cx="30" cy="197"/>
            </a:xfrm>
            <a:custGeom>
              <a:avLst/>
              <a:gdLst/>
              <a:ahLst/>
              <a:cxnLst>
                <a:cxn ang="0">
                  <a:pos x="72" y="0"/>
                </a:cxn>
                <a:cxn ang="0">
                  <a:pos x="72" y="739"/>
                </a:cxn>
                <a:cxn ang="0">
                  <a:pos x="56" y="739"/>
                </a:cxn>
                <a:cxn ang="0">
                  <a:pos x="56" y="0"/>
                </a:cxn>
                <a:cxn ang="0">
                  <a:pos x="72" y="0"/>
                </a:cxn>
                <a:cxn ang="0">
                  <a:pos x="64" y="832"/>
                </a:cxn>
                <a:cxn ang="0">
                  <a:pos x="128" y="722"/>
                </a:cxn>
                <a:cxn ang="0">
                  <a:pos x="128" y="722"/>
                </a:cxn>
                <a:cxn ang="0">
                  <a:pos x="0" y="722"/>
                </a:cxn>
                <a:cxn ang="0">
                  <a:pos x="64" y="832"/>
                </a:cxn>
              </a:cxnLst>
              <a:rect l="0" t="0" r="r" b="b"/>
              <a:pathLst>
                <a:path w="128" h="832">
                  <a:moveTo>
                    <a:pt x="72" y="0"/>
                  </a:moveTo>
                  <a:lnTo>
                    <a:pt x="72" y="739"/>
                  </a:lnTo>
                  <a:lnTo>
                    <a:pt x="56" y="739"/>
                  </a:lnTo>
                  <a:lnTo>
                    <a:pt x="56" y="0"/>
                  </a:lnTo>
                  <a:lnTo>
                    <a:pt x="72" y="0"/>
                  </a:lnTo>
                  <a:close/>
                  <a:moveTo>
                    <a:pt x="64" y="832"/>
                  </a:moveTo>
                  <a:lnTo>
                    <a:pt x="128" y="722"/>
                  </a:lnTo>
                  <a:lnTo>
                    <a:pt x="128" y="722"/>
                  </a:lnTo>
                  <a:cubicBezTo>
                    <a:pt x="89" y="744"/>
                    <a:pt x="40" y="744"/>
                    <a:pt x="0" y="722"/>
                  </a:cubicBezTo>
                  <a:lnTo>
                    <a:pt x="64" y="832"/>
                  </a:lnTo>
                  <a:close/>
                </a:path>
              </a:pathLst>
            </a:custGeom>
            <a:solidFill>
              <a:srgbClr val="1E768C"/>
            </a:solidFill>
            <a:ln w="4763" cap="flat">
              <a:solidFill>
                <a:srgbClr val="1E768C"/>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48" name="Freeform 76"/>
            <p:cNvSpPr>
              <a:spLocks noEditPoints="1"/>
            </p:cNvSpPr>
            <p:nvPr/>
          </p:nvSpPr>
          <p:spPr bwMode="auto">
            <a:xfrm>
              <a:off x="775" y="1759"/>
              <a:ext cx="30" cy="258"/>
            </a:xfrm>
            <a:custGeom>
              <a:avLst/>
              <a:gdLst/>
              <a:ahLst/>
              <a:cxnLst>
                <a:cxn ang="0">
                  <a:pos x="72" y="0"/>
                </a:cxn>
                <a:cxn ang="0">
                  <a:pos x="72" y="995"/>
                </a:cxn>
                <a:cxn ang="0">
                  <a:pos x="56" y="995"/>
                </a:cxn>
                <a:cxn ang="0">
                  <a:pos x="56" y="0"/>
                </a:cxn>
                <a:cxn ang="0">
                  <a:pos x="72" y="0"/>
                </a:cxn>
                <a:cxn ang="0">
                  <a:pos x="64" y="1088"/>
                </a:cxn>
                <a:cxn ang="0">
                  <a:pos x="128" y="978"/>
                </a:cxn>
                <a:cxn ang="0">
                  <a:pos x="128" y="978"/>
                </a:cxn>
                <a:cxn ang="0">
                  <a:pos x="0" y="978"/>
                </a:cxn>
                <a:cxn ang="0">
                  <a:pos x="64" y="1088"/>
                </a:cxn>
              </a:cxnLst>
              <a:rect l="0" t="0" r="r" b="b"/>
              <a:pathLst>
                <a:path w="128" h="1088">
                  <a:moveTo>
                    <a:pt x="72" y="0"/>
                  </a:moveTo>
                  <a:lnTo>
                    <a:pt x="72" y="995"/>
                  </a:lnTo>
                  <a:lnTo>
                    <a:pt x="56" y="995"/>
                  </a:lnTo>
                  <a:lnTo>
                    <a:pt x="56" y="0"/>
                  </a:lnTo>
                  <a:lnTo>
                    <a:pt x="72" y="0"/>
                  </a:lnTo>
                  <a:close/>
                  <a:moveTo>
                    <a:pt x="64" y="1088"/>
                  </a:moveTo>
                  <a:lnTo>
                    <a:pt x="128" y="978"/>
                  </a:lnTo>
                  <a:lnTo>
                    <a:pt x="128" y="978"/>
                  </a:lnTo>
                  <a:cubicBezTo>
                    <a:pt x="89" y="1000"/>
                    <a:pt x="40" y="1000"/>
                    <a:pt x="0" y="978"/>
                  </a:cubicBezTo>
                  <a:lnTo>
                    <a:pt x="64" y="1088"/>
                  </a:lnTo>
                  <a:close/>
                </a:path>
              </a:pathLst>
            </a:custGeom>
            <a:solidFill>
              <a:srgbClr val="1E768C"/>
            </a:solidFill>
            <a:ln w="4763" cap="flat">
              <a:solidFill>
                <a:srgbClr val="1E768C"/>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49" name="Rectangle 77"/>
            <p:cNvSpPr>
              <a:spLocks noChangeArrowheads="1"/>
            </p:cNvSpPr>
            <p:nvPr/>
          </p:nvSpPr>
          <p:spPr bwMode="auto">
            <a:xfrm>
              <a:off x="2132" y="2033"/>
              <a:ext cx="937" cy="212"/>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50" name="Rectangle 78"/>
            <p:cNvSpPr>
              <a:spLocks noChangeArrowheads="1"/>
            </p:cNvSpPr>
            <p:nvPr/>
          </p:nvSpPr>
          <p:spPr bwMode="auto">
            <a:xfrm>
              <a:off x="2132" y="2033"/>
              <a:ext cx="937" cy="212"/>
            </a:xfrm>
            <a:prstGeom prst="rect">
              <a:avLst/>
            </a:prstGeom>
            <a:noFill/>
            <a:ln w="4763"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52" name="Rectangle 80"/>
            <p:cNvSpPr>
              <a:spLocks noChangeArrowheads="1"/>
            </p:cNvSpPr>
            <p:nvPr/>
          </p:nvSpPr>
          <p:spPr bwMode="auto">
            <a:xfrm>
              <a:off x="2422" y="2041"/>
              <a:ext cx="487" cy="5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600" b="1" i="0" u="none" strike="noStrike" cap="none" normalizeH="0" baseline="0" dirty="0" smtClean="0">
                  <a:ln>
                    <a:noFill/>
                  </a:ln>
                  <a:solidFill>
                    <a:schemeClr val="accent5">
                      <a:lumMod val="50000"/>
                    </a:schemeClr>
                  </a:solidFill>
                  <a:effectLst/>
                  <a:latin typeface="宋体" pitchFamily="2" charset="-122"/>
                  <a:ea typeface="宋体" pitchFamily="2" charset="-122"/>
                  <a:cs typeface="宋体" pitchFamily="2" charset="-122"/>
                </a:rPr>
                <a:t>CRM</a:t>
              </a:r>
              <a:r>
                <a:rPr kumimoji="0" lang="zh-CN" altLang="en-US" sz="600" b="1" i="0" u="none" strike="noStrike" cap="none" normalizeH="0" baseline="0" dirty="0" smtClean="0">
                  <a:ln>
                    <a:noFill/>
                  </a:ln>
                  <a:solidFill>
                    <a:schemeClr val="accent5">
                      <a:lumMod val="50000"/>
                    </a:schemeClr>
                  </a:solidFill>
                  <a:effectLst/>
                  <a:latin typeface="宋体" pitchFamily="2" charset="-122"/>
                  <a:ea typeface="宋体" pitchFamily="2" charset="-122"/>
                  <a:cs typeface="宋体" pitchFamily="2" charset="-122"/>
                </a:rPr>
                <a:t>系统</a:t>
              </a:r>
              <a:r>
                <a:rPr kumimoji="0" lang="zh-CN" sz="600" b="1" i="0" u="none" strike="noStrike" cap="none" normalizeH="0" baseline="0" dirty="0" smtClean="0">
                  <a:ln>
                    <a:noFill/>
                  </a:ln>
                  <a:solidFill>
                    <a:schemeClr val="accent5">
                      <a:lumMod val="50000"/>
                    </a:schemeClr>
                  </a:solidFill>
                  <a:effectLst/>
                  <a:latin typeface="宋体" pitchFamily="2" charset="-122"/>
                  <a:ea typeface="宋体" pitchFamily="2" charset="-122"/>
                  <a:cs typeface="宋体" pitchFamily="2" charset="-122"/>
                </a:rPr>
                <a:t>统</a:t>
              </a:r>
              <a:r>
                <a:rPr kumimoji="0" lang="zh-CN" altLang="en-US" sz="600" b="1" i="0" u="none" strike="noStrike" cap="none" normalizeH="0" baseline="0" dirty="0" smtClean="0">
                  <a:ln>
                    <a:noFill/>
                  </a:ln>
                  <a:solidFill>
                    <a:schemeClr val="accent5">
                      <a:lumMod val="50000"/>
                    </a:schemeClr>
                  </a:solidFill>
                  <a:effectLst/>
                  <a:latin typeface="宋体" pitchFamily="2" charset="-122"/>
                  <a:ea typeface="宋体" pitchFamily="2" charset="-122"/>
                  <a:cs typeface="宋体" pitchFamily="2" charset="-122"/>
                </a:rPr>
                <a:t>数据库</a:t>
              </a:r>
              <a:endParaRPr kumimoji="0" lang="zh-CN" sz="1800" b="1" i="0" u="none" strike="noStrike" cap="none" normalizeH="0" baseline="0" dirty="0" smtClean="0">
                <a:ln>
                  <a:noFill/>
                </a:ln>
                <a:solidFill>
                  <a:schemeClr val="accent5">
                    <a:lumMod val="50000"/>
                  </a:schemeClr>
                </a:solidFill>
                <a:effectLst/>
                <a:latin typeface="Arial" pitchFamily="34" charset="0"/>
                <a:ea typeface="宋体" pitchFamily="2" charset="-122"/>
                <a:cs typeface="宋体" pitchFamily="2" charset="-122"/>
              </a:endParaRPr>
            </a:p>
          </p:txBody>
        </p:sp>
        <p:sp>
          <p:nvSpPr>
            <p:cNvPr id="3155" name="Freeform 83"/>
            <p:cNvSpPr>
              <a:spLocks/>
            </p:cNvSpPr>
            <p:nvPr/>
          </p:nvSpPr>
          <p:spPr bwMode="auto">
            <a:xfrm>
              <a:off x="2196" y="2139"/>
              <a:ext cx="359" cy="83"/>
            </a:xfrm>
            <a:custGeom>
              <a:avLst/>
              <a:gdLst/>
              <a:ahLst/>
              <a:cxnLst>
                <a:cxn ang="0">
                  <a:pos x="0" y="80"/>
                </a:cxn>
                <a:cxn ang="0">
                  <a:pos x="0" y="256"/>
                </a:cxn>
                <a:cxn ang="0">
                  <a:pos x="768" y="352"/>
                </a:cxn>
                <a:cxn ang="0">
                  <a:pos x="1520" y="256"/>
                </a:cxn>
                <a:cxn ang="0">
                  <a:pos x="1520" y="80"/>
                </a:cxn>
                <a:cxn ang="0">
                  <a:pos x="768" y="0"/>
                </a:cxn>
                <a:cxn ang="0">
                  <a:pos x="0" y="80"/>
                </a:cxn>
              </a:cxnLst>
              <a:rect l="0" t="0" r="r" b="b"/>
              <a:pathLst>
                <a:path w="1520" h="352">
                  <a:moveTo>
                    <a:pt x="0" y="80"/>
                  </a:moveTo>
                  <a:lnTo>
                    <a:pt x="0" y="256"/>
                  </a:lnTo>
                  <a:cubicBezTo>
                    <a:pt x="0" y="304"/>
                    <a:pt x="336" y="352"/>
                    <a:pt x="768" y="352"/>
                  </a:cubicBezTo>
                  <a:cubicBezTo>
                    <a:pt x="1184" y="352"/>
                    <a:pt x="1520" y="304"/>
                    <a:pt x="1520" y="256"/>
                  </a:cubicBezTo>
                  <a:lnTo>
                    <a:pt x="1520" y="80"/>
                  </a:lnTo>
                  <a:cubicBezTo>
                    <a:pt x="1520" y="32"/>
                    <a:pt x="1184" y="0"/>
                    <a:pt x="768" y="0"/>
                  </a:cubicBezTo>
                  <a:cubicBezTo>
                    <a:pt x="336" y="0"/>
                    <a:pt x="0" y="32"/>
                    <a:pt x="0" y="80"/>
                  </a:cubicBezTo>
                  <a:close/>
                </a:path>
              </a:pathLst>
            </a:custGeom>
            <a:solidFill>
              <a:schemeClr val="accent2">
                <a:lumMod val="60000"/>
                <a:lumOff val="40000"/>
              </a:schemeClr>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56" name="Freeform 84"/>
            <p:cNvSpPr>
              <a:spLocks/>
            </p:cNvSpPr>
            <p:nvPr/>
          </p:nvSpPr>
          <p:spPr bwMode="auto">
            <a:xfrm>
              <a:off x="2196" y="2139"/>
              <a:ext cx="359" cy="83"/>
            </a:xfrm>
            <a:custGeom>
              <a:avLst/>
              <a:gdLst/>
              <a:ahLst/>
              <a:cxnLst>
                <a:cxn ang="0">
                  <a:pos x="0" y="80"/>
                </a:cxn>
                <a:cxn ang="0">
                  <a:pos x="0" y="256"/>
                </a:cxn>
                <a:cxn ang="0">
                  <a:pos x="768" y="352"/>
                </a:cxn>
                <a:cxn ang="0">
                  <a:pos x="1520" y="256"/>
                </a:cxn>
                <a:cxn ang="0">
                  <a:pos x="1520" y="80"/>
                </a:cxn>
                <a:cxn ang="0">
                  <a:pos x="768" y="0"/>
                </a:cxn>
                <a:cxn ang="0">
                  <a:pos x="0" y="80"/>
                </a:cxn>
              </a:cxnLst>
              <a:rect l="0" t="0" r="r" b="b"/>
              <a:pathLst>
                <a:path w="1520" h="352">
                  <a:moveTo>
                    <a:pt x="0" y="80"/>
                  </a:moveTo>
                  <a:lnTo>
                    <a:pt x="0" y="256"/>
                  </a:lnTo>
                  <a:cubicBezTo>
                    <a:pt x="0" y="304"/>
                    <a:pt x="336" y="352"/>
                    <a:pt x="768" y="352"/>
                  </a:cubicBezTo>
                  <a:cubicBezTo>
                    <a:pt x="1184" y="352"/>
                    <a:pt x="1520" y="304"/>
                    <a:pt x="1520" y="256"/>
                  </a:cubicBezTo>
                  <a:lnTo>
                    <a:pt x="1520" y="80"/>
                  </a:lnTo>
                  <a:cubicBezTo>
                    <a:pt x="1520" y="32"/>
                    <a:pt x="1184" y="0"/>
                    <a:pt x="768" y="0"/>
                  </a:cubicBezTo>
                  <a:cubicBezTo>
                    <a:pt x="336" y="0"/>
                    <a:pt x="0" y="32"/>
                    <a:pt x="0" y="80"/>
                  </a:cubicBezTo>
                  <a:close/>
                </a:path>
              </a:pathLst>
            </a:custGeom>
            <a:noFill/>
            <a:ln w="4763"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57" name="Freeform 85"/>
            <p:cNvSpPr>
              <a:spLocks/>
            </p:cNvSpPr>
            <p:nvPr/>
          </p:nvSpPr>
          <p:spPr bwMode="auto">
            <a:xfrm>
              <a:off x="2196" y="2158"/>
              <a:ext cx="359" cy="23"/>
            </a:xfrm>
            <a:custGeom>
              <a:avLst/>
              <a:gdLst/>
              <a:ahLst/>
              <a:cxnLst>
                <a:cxn ang="0">
                  <a:pos x="0" y="0"/>
                </a:cxn>
                <a:cxn ang="0">
                  <a:pos x="181" y="23"/>
                </a:cxn>
                <a:cxn ang="0">
                  <a:pos x="359" y="0"/>
                </a:cxn>
              </a:cxnLst>
              <a:rect l="0" t="0" r="r" b="b"/>
              <a:pathLst>
                <a:path w="359" h="23">
                  <a:moveTo>
                    <a:pt x="0" y="0"/>
                  </a:moveTo>
                  <a:cubicBezTo>
                    <a:pt x="0" y="11"/>
                    <a:pt x="79" y="23"/>
                    <a:pt x="181" y="23"/>
                  </a:cubicBezTo>
                  <a:cubicBezTo>
                    <a:pt x="280" y="23"/>
                    <a:pt x="359" y="11"/>
                    <a:pt x="359" y="0"/>
                  </a:cubicBezTo>
                </a:path>
              </a:pathLst>
            </a:custGeom>
            <a:noFill/>
            <a:ln w="4763"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58" name="Freeform 86"/>
            <p:cNvSpPr>
              <a:spLocks/>
            </p:cNvSpPr>
            <p:nvPr/>
          </p:nvSpPr>
          <p:spPr bwMode="auto">
            <a:xfrm>
              <a:off x="2661" y="2139"/>
              <a:ext cx="359" cy="83"/>
            </a:xfrm>
            <a:custGeom>
              <a:avLst/>
              <a:gdLst/>
              <a:ahLst/>
              <a:cxnLst>
                <a:cxn ang="0">
                  <a:pos x="0" y="80"/>
                </a:cxn>
                <a:cxn ang="0">
                  <a:pos x="0" y="256"/>
                </a:cxn>
                <a:cxn ang="0">
                  <a:pos x="768" y="352"/>
                </a:cxn>
                <a:cxn ang="0">
                  <a:pos x="1520" y="256"/>
                </a:cxn>
                <a:cxn ang="0">
                  <a:pos x="1520" y="80"/>
                </a:cxn>
                <a:cxn ang="0">
                  <a:pos x="768" y="0"/>
                </a:cxn>
                <a:cxn ang="0">
                  <a:pos x="0" y="80"/>
                </a:cxn>
              </a:cxnLst>
              <a:rect l="0" t="0" r="r" b="b"/>
              <a:pathLst>
                <a:path w="1520" h="352">
                  <a:moveTo>
                    <a:pt x="0" y="80"/>
                  </a:moveTo>
                  <a:lnTo>
                    <a:pt x="0" y="256"/>
                  </a:lnTo>
                  <a:cubicBezTo>
                    <a:pt x="0" y="304"/>
                    <a:pt x="336" y="352"/>
                    <a:pt x="768" y="352"/>
                  </a:cubicBezTo>
                  <a:cubicBezTo>
                    <a:pt x="1184" y="352"/>
                    <a:pt x="1520" y="304"/>
                    <a:pt x="1520" y="256"/>
                  </a:cubicBezTo>
                  <a:lnTo>
                    <a:pt x="1520" y="80"/>
                  </a:lnTo>
                  <a:cubicBezTo>
                    <a:pt x="1520" y="32"/>
                    <a:pt x="1184" y="0"/>
                    <a:pt x="768" y="0"/>
                  </a:cubicBezTo>
                  <a:cubicBezTo>
                    <a:pt x="336" y="0"/>
                    <a:pt x="0" y="32"/>
                    <a:pt x="0" y="80"/>
                  </a:cubicBezTo>
                  <a:close/>
                </a:path>
              </a:pathLst>
            </a:custGeom>
            <a:solidFill>
              <a:schemeClr val="accent2">
                <a:lumMod val="60000"/>
                <a:lumOff val="40000"/>
              </a:schemeClr>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59" name="Freeform 87"/>
            <p:cNvSpPr>
              <a:spLocks/>
            </p:cNvSpPr>
            <p:nvPr/>
          </p:nvSpPr>
          <p:spPr bwMode="auto">
            <a:xfrm>
              <a:off x="2661" y="2139"/>
              <a:ext cx="359" cy="83"/>
            </a:xfrm>
            <a:custGeom>
              <a:avLst/>
              <a:gdLst/>
              <a:ahLst/>
              <a:cxnLst>
                <a:cxn ang="0">
                  <a:pos x="0" y="80"/>
                </a:cxn>
                <a:cxn ang="0">
                  <a:pos x="0" y="256"/>
                </a:cxn>
                <a:cxn ang="0">
                  <a:pos x="768" y="352"/>
                </a:cxn>
                <a:cxn ang="0">
                  <a:pos x="1520" y="256"/>
                </a:cxn>
                <a:cxn ang="0">
                  <a:pos x="1520" y="80"/>
                </a:cxn>
                <a:cxn ang="0">
                  <a:pos x="768" y="0"/>
                </a:cxn>
                <a:cxn ang="0">
                  <a:pos x="0" y="80"/>
                </a:cxn>
              </a:cxnLst>
              <a:rect l="0" t="0" r="r" b="b"/>
              <a:pathLst>
                <a:path w="1520" h="352">
                  <a:moveTo>
                    <a:pt x="0" y="80"/>
                  </a:moveTo>
                  <a:lnTo>
                    <a:pt x="0" y="256"/>
                  </a:lnTo>
                  <a:cubicBezTo>
                    <a:pt x="0" y="304"/>
                    <a:pt x="336" y="352"/>
                    <a:pt x="768" y="352"/>
                  </a:cubicBezTo>
                  <a:cubicBezTo>
                    <a:pt x="1184" y="352"/>
                    <a:pt x="1520" y="304"/>
                    <a:pt x="1520" y="256"/>
                  </a:cubicBezTo>
                  <a:lnTo>
                    <a:pt x="1520" y="80"/>
                  </a:lnTo>
                  <a:cubicBezTo>
                    <a:pt x="1520" y="32"/>
                    <a:pt x="1184" y="0"/>
                    <a:pt x="768" y="0"/>
                  </a:cubicBezTo>
                  <a:cubicBezTo>
                    <a:pt x="336" y="0"/>
                    <a:pt x="0" y="32"/>
                    <a:pt x="0" y="80"/>
                  </a:cubicBezTo>
                  <a:close/>
                </a:path>
              </a:pathLst>
            </a:custGeom>
            <a:noFill/>
            <a:ln w="4763"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60" name="Freeform 88"/>
            <p:cNvSpPr>
              <a:spLocks/>
            </p:cNvSpPr>
            <p:nvPr/>
          </p:nvSpPr>
          <p:spPr bwMode="auto">
            <a:xfrm>
              <a:off x="2661" y="2158"/>
              <a:ext cx="359" cy="23"/>
            </a:xfrm>
            <a:custGeom>
              <a:avLst/>
              <a:gdLst/>
              <a:ahLst/>
              <a:cxnLst>
                <a:cxn ang="0">
                  <a:pos x="0" y="0"/>
                </a:cxn>
                <a:cxn ang="0">
                  <a:pos x="181" y="23"/>
                </a:cxn>
                <a:cxn ang="0">
                  <a:pos x="359" y="0"/>
                </a:cxn>
              </a:cxnLst>
              <a:rect l="0" t="0" r="r" b="b"/>
              <a:pathLst>
                <a:path w="359" h="23">
                  <a:moveTo>
                    <a:pt x="0" y="0"/>
                  </a:moveTo>
                  <a:cubicBezTo>
                    <a:pt x="0" y="11"/>
                    <a:pt x="79" y="23"/>
                    <a:pt x="181" y="23"/>
                  </a:cubicBezTo>
                  <a:cubicBezTo>
                    <a:pt x="280" y="23"/>
                    <a:pt x="359" y="11"/>
                    <a:pt x="359" y="0"/>
                  </a:cubicBezTo>
                </a:path>
              </a:pathLst>
            </a:custGeom>
            <a:noFill/>
            <a:ln w="4763"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61" name="Rectangle 89"/>
            <p:cNvSpPr>
              <a:spLocks noChangeArrowheads="1"/>
            </p:cNvSpPr>
            <p:nvPr/>
          </p:nvSpPr>
          <p:spPr bwMode="auto">
            <a:xfrm>
              <a:off x="2325" y="1296"/>
              <a:ext cx="378" cy="144"/>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62" name="Rectangle 90"/>
            <p:cNvSpPr>
              <a:spLocks noChangeArrowheads="1"/>
            </p:cNvSpPr>
            <p:nvPr/>
          </p:nvSpPr>
          <p:spPr bwMode="auto">
            <a:xfrm>
              <a:off x="2325" y="1296"/>
              <a:ext cx="378" cy="144"/>
            </a:xfrm>
            <a:prstGeom prst="rect">
              <a:avLst/>
            </a:prstGeom>
            <a:noFill/>
            <a:ln w="4763"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63" name="Rectangle 91"/>
            <p:cNvSpPr>
              <a:spLocks noChangeArrowheads="1"/>
            </p:cNvSpPr>
            <p:nvPr/>
          </p:nvSpPr>
          <p:spPr bwMode="auto">
            <a:xfrm>
              <a:off x="2411" y="1345"/>
              <a:ext cx="144" cy="6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FFFFFF"/>
                  </a:solidFill>
                  <a:effectLst/>
                  <a:latin typeface="宋体" pitchFamily="2" charset="-122"/>
                  <a:ea typeface="宋体" pitchFamily="2" charset="-122"/>
                  <a:cs typeface="宋体" pitchFamily="2" charset="-122"/>
                </a:rPr>
                <a:t>用户管理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64" name="Rectangle 92"/>
            <p:cNvSpPr>
              <a:spLocks noChangeArrowheads="1"/>
            </p:cNvSpPr>
            <p:nvPr/>
          </p:nvSpPr>
          <p:spPr bwMode="auto">
            <a:xfrm>
              <a:off x="2325" y="1478"/>
              <a:ext cx="378" cy="145"/>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65" name="Rectangle 93"/>
            <p:cNvSpPr>
              <a:spLocks noChangeArrowheads="1"/>
            </p:cNvSpPr>
            <p:nvPr/>
          </p:nvSpPr>
          <p:spPr bwMode="auto">
            <a:xfrm>
              <a:off x="2325" y="1478"/>
              <a:ext cx="378" cy="145"/>
            </a:xfrm>
            <a:prstGeom prst="rect">
              <a:avLst/>
            </a:prstGeom>
            <a:noFill/>
            <a:ln w="4763"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66" name="Rectangle 94"/>
            <p:cNvSpPr>
              <a:spLocks noChangeArrowheads="1"/>
            </p:cNvSpPr>
            <p:nvPr/>
          </p:nvSpPr>
          <p:spPr bwMode="auto">
            <a:xfrm>
              <a:off x="2438" y="1528"/>
              <a:ext cx="117"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FFFFFF"/>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67" name="Rectangle 95"/>
            <p:cNvSpPr>
              <a:spLocks noChangeArrowheads="1"/>
            </p:cNvSpPr>
            <p:nvPr/>
          </p:nvSpPr>
          <p:spPr bwMode="auto">
            <a:xfrm>
              <a:off x="2162" y="1273"/>
              <a:ext cx="881" cy="551"/>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68" name="Rectangle 96"/>
            <p:cNvSpPr>
              <a:spLocks noChangeArrowheads="1"/>
            </p:cNvSpPr>
            <p:nvPr/>
          </p:nvSpPr>
          <p:spPr bwMode="auto">
            <a:xfrm>
              <a:off x="2162" y="1273"/>
              <a:ext cx="881" cy="551"/>
            </a:xfrm>
            <a:prstGeom prst="rect">
              <a:avLst/>
            </a:prstGeom>
            <a:noFill/>
            <a:ln w="4763"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8" name="Group 102"/>
            <p:cNvGrpSpPr>
              <a:grpSpLocks/>
            </p:cNvGrpSpPr>
            <p:nvPr/>
          </p:nvGrpSpPr>
          <p:grpSpPr bwMode="auto">
            <a:xfrm>
              <a:off x="2472" y="1277"/>
              <a:ext cx="317" cy="140"/>
              <a:chOff x="2472" y="1277"/>
              <a:chExt cx="317" cy="140"/>
            </a:xfrm>
          </p:grpSpPr>
          <p:sp>
            <p:nvSpPr>
              <p:cNvPr id="3169" name="Rectangle 97"/>
              <p:cNvSpPr>
                <a:spLocks noChangeArrowheads="1"/>
              </p:cNvSpPr>
              <p:nvPr/>
            </p:nvSpPr>
            <p:spPr bwMode="auto">
              <a:xfrm>
                <a:off x="2495" y="1277"/>
                <a:ext cx="294" cy="5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1" i="0" u="none" strike="noStrike" cap="none" normalizeH="0" baseline="0" dirty="0" smtClean="0">
                    <a:ln>
                      <a:noFill/>
                    </a:ln>
                    <a:solidFill>
                      <a:srgbClr val="3498DB"/>
                    </a:solidFill>
                    <a:effectLst/>
                    <a:latin typeface="Arial" pitchFamily="34" charset="0"/>
                    <a:ea typeface="宋体" pitchFamily="2" charset="-122"/>
                    <a:cs typeface="宋体" pitchFamily="2" charset="-122"/>
                  </a:rPr>
                  <a:t>CRM</a:t>
                </a:r>
                <a:r>
                  <a:rPr kumimoji="0" lang="zh-CN" altLang="en-US" sz="600" b="1" i="0" u="none" strike="noStrike" cap="none" normalizeH="0" baseline="0" dirty="0" smtClean="0">
                    <a:ln>
                      <a:noFill/>
                    </a:ln>
                    <a:solidFill>
                      <a:srgbClr val="3498DB"/>
                    </a:solidFill>
                    <a:effectLst/>
                    <a:latin typeface="Arial" pitchFamily="34" charset="0"/>
                    <a:ea typeface="宋体" pitchFamily="2" charset="-122"/>
                    <a:cs typeface="宋体" pitchFamily="2" charset="-122"/>
                  </a:rPr>
                  <a:t>系统</a:t>
                </a: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171" name="Rectangle 99"/>
              <p:cNvSpPr>
                <a:spLocks noChangeArrowheads="1"/>
              </p:cNvSpPr>
              <p:nvPr/>
            </p:nvSpPr>
            <p:spPr bwMode="auto">
              <a:xfrm>
                <a:off x="2472" y="1349"/>
                <a:ext cx="56"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72" name="Rectangle 100"/>
              <p:cNvSpPr>
                <a:spLocks noChangeArrowheads="1"/>
              </p:cNvSpPr>
              <p:nvPr/>
            </p:nvSpPr>
            <p:spPr bwMode="auto">
              <a:xfrm>
                <a:off x="2521" y="1341"/>
                <a:ext cx="204" cy="7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rgbClr val="3498DB"/>
                    </a:solidFill>
                    <a:effectLst/>
                    <a:latin typeface="Arial" pitchFamily="34" charset="0"/>
                    <a:ea typeface="宋体" pitchFamily="2" charset="-122"/>
                    <a:cs typeface="宋体" pitchFamily="2" charset="-122"/>
                  </a:rPr>
                  <a:t>Project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73" name="Rectangle 101"/>
              <p:cNvSpPr>
                <a:spLocks noChangeArrowheads="1"/>
              </p:cNvSpPr>
              <p:nvPr/>
            </p:nvSpPr>
            <p:spPr bwMode="auto">
              <a:xfrm>
                <a:off x="2676" y="1349"/>
                <a:ext cx="56"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3175" name="Rectangle 103"/>
            <p:cNvSpPr>
              <a:spLocks noChangeArrowheads="1"/>
            </p:cNvSpPr>
            <p:nvPr/>
          </p:nvSpPr>
          <p:spPr bwMode="auto">
            <a:xfrm>
              <a:off x="2207" y="1403"/>
              <a:ext cx="378" cy="144"/>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76" name="Rectangle 104"/>
            <p:cNvSpPr>
              <a:spLocks noChangeArrowheads="1"/>
            </p:cNvSpPr>
            <p:nvPr/>
          </p:nvSpPr>
          <p:spPr bwMode="auto">
            <a:xfrm>
              <a:off x="2207" y="1403"/>
              <a:ext cx="378" cy="144"/>
            </a:xfrm>
            <a:prstGeom prst="rect">
              <a:avLst/>
            </a:prstGeom>
            <a:noFill/>
            <a:ln w="4763"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77" name="Rectangle 105"/>
            <p:cNvSpPr>
              <a:spLocks noChangeArrowheads="1"/>
            </p:cNvSpPr>
            <p:nvPr/>
          </p:nvSpPr>
          <p:spPr bwMode="auto">
            <a:xfrm>
              <a:off x="2294" y="1452"/>
              <a:ext cx="144"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FFFFFF"/>
                  </a:solidFill>
                  <a:effectLst/>
                  <a:latin typeface="宋体" pitchFamily="2" charset="-122"/>
                  <a:ea typeface="宋体" pitchFamily="2" charset="-122"/>
                  <a:cs typeface="宋体" pitchFamily="2" charset="-122"/>
                </a:rPr>
                <a:t>客户管理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78" name="Rectangle 106"/>
            <p:cNvSpPr>
              <a:spLocks noChangeArrowheads="1"/>
            </p:cNvSpPr>
            <p:nvPr/>
          </p:nvSpPr>
          <p:spPr bwMode="auto">
            <a:xfrm>
              <a:off x="2619" y="1403"/>
              <a:ext cx="378" cy="144"/>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79" name="Rectangle 107"/>
            <p:cNvSpPr>
              <a:spLocks noChangeArrowheads="1"/>
            </p:cNvSpPr>
            <p:nvPr/>
          </p:nvSpPr>
          <p:spPr bwMode="auto">
            <a:xfrm>
              <a:off x="2619" y="1403"/>
              <a:ext cx="378" cy="144"/>
            </a:xfrm>
            <a:prstGeom prst="rect">
              <a:avLst/>
            </a:prstGeom>
            <a:noFill/>
            <a:ln w="4763"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80" name="Rectangle 108"/>
            <p:cNvSpPr>
              <a:spLocks noChangeArrowheads="1"/>
            </p:cNvSpPr>
            <p:nvPr/>
          </p:nvSpPr>
          <p:spPr bwMode="auto">
            <a:xfrm>
              <a:off x="2657" y="1452"/>
              <a:ext cx="200"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FFFFFF"/>
                  </a:solidFill>
                  <a:effectLst/>
                  <a:latin typeface="宋体" pitchFamily="2" charset="-122"/>
                  <a:ea typeface="宋体" pitchFamily="2" charset="-122"/>
                  <a:cs typeface="宋体" pitchFamily="2" charset="-122"/>
                </a:rPr>
                <a:t>客户关系管理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81" name="Rectangle 109"/>
            <p:cNvSpPr>
              <a:spLocks noChangeArrowheads="1"/>
            </p:cNvSpPr>
            <p:nvPr/>
          </p:nvSpPr>
          <p:spPr bwMode="auto">
            <a:xfrm>
              <a:off x="2207" y="1596"/>
              <a:ext cx="378" cy="144"/>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82" name="Rectangle 110"/>
            <p:cNvSpPr>
              <a:spLocks noChangeArrowheads="1"/>
            </p:cNvSpPr>
            <p:nvPr/>
          </p:nvSpPr>
          <p:spPr bwMode="auto">
            <a:xfrm>
              <a:off x="2207" y="1596"/>
              <a:ext cx="378" cy="144"/>
            </a:xfrm>
            <a:prstGeom prst="rect">
              <a:avLst/>
            </a:prstGeom>
            <a:noFill/>
            <a:ln w="4763"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83" name="Rectangle 111"/>
            <p:cNvSpPr>
              <a:spLocks noChangeArrowheads="1"/>
            </p:cNvSpPr>
            <p:nvPr/>
          </p:nvSpPr>
          <p:spPr bwMode="auto">
            <a:xfrm>
              <a:off x="2294" y="1645"/>
              <a:ext cx="144" cy="6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FFFFFF"/>
                  </a:solidFill>
                  <a:effectLst/>
                  <a:latin typeface="宋体" pitchFamily="2" charset="-122"/>
                  <a:ea typeface="宋体" pitchFamily="2" charset="-122"/>
                  <a:cs typeface="宋体" pitchFamily="2" charset="-122"/>
                </a:rPr>
                <a:t>统计分析</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84" name="Rectangle 112"/>
            <p:cNvSpPr>
              <a:spLocks noChangeArrowheads="1"/>
            </p:cNvSpPr>
            <p:nvPr/>
          </p:nvSpPr>
          <p:spPr bwMode="auto">
            <a:xfrm>
              <a:off x="2619" y="1589"/>
              <a:ext cx="378" cy="144"/>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85" name="Rectangle 113"/>
            <p:cNvSpPr>
              <a:spLocks noChangeArrowheads="1"/>
            </p:cNvSpPr>
            <p:nvPr/>
          </p:nvSpPr>
          <p:spPr bwMode="auto">
            <a:xfrm>
              <a:off x="2619" y="1589"/>
              <a:ext cx="378" cy="144"/>
            </a:xfrm>
            <a:prstGeom prst="rect">
              <a:avLst/>
            </a:prstGeom>
            <a:noFill/>
            <a:ln w="4763"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86" name="Rectangle 114"/>
            <p:cNvSpPr>
              <a:spLocks noChangeArrowheads="1"/>
            </p:cNvSpPr>
            <p:nvPr/>
          </p:nvSpPr>
          <p:spPr bwMode="auto">
            <a:xfrm>
              <a:off x="2733" y="1638"/>
              <a:ext cx="117"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FFFFFF"/>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87" name="Rectangle 115"/>
            <p:cNvSpPr>
              <a:spLocks noChangeArrowheads="1"/>
            </p:cNvSpPr>
            <p:nvPr/>
          </p:nvSpPr>
          <p:spPr bwMode="auto">
            <a:xfrm>
              <a:off x="3224" y="1277"/>
              <a:ext cx="575" cy="551"/>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88" name="Rectangle 116"/>
            <p:cNvSpPr>
              <a:spLocks noChangeArrowheads="1"/>
            </p:cNvSpPr>
            <p:nvPr/>
          </p:nvSpPr>
          <p:spPr bwMode="auto">
            <a:xfrm>
              <a:off x="3224" y="1277"/>
              <a:ext cx="575" cy="551"/>
            </a:xfrm>
            <a:prstGeom prst="rect">
              <a:avLst/>
            </a:prstGeom>
            <a:noFill/>
            <a:ln w="4763"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9" name="Group 121"/>
            <p:cNvGrpSpPr>
              <a:grpSpLocks/>
            </p:cNvGrpSpPr>
            <p:nvPr/>
          </p:nvGrpSpPr>
          <p:grpSpPr bwMode="auto">
            <a:xfrm>
              <a:off x="3383" y="1288"/>
              <a:ext cx="261" cy="133"/>
              <a:chOff x="3383" y="1288"/>
              <a:chExt cx="261" cy="133"/>
            </a:xfrm>
          </p:grpSpPr>
          <p:sp>
            <p:nvSpPr>
              <p:cNvPr id="3189" name="Rectangle 117"/>
              <p:cNvSpPr>
                <a:spLocks noChangeArrowheads="1"/>
              </p:cNvSpPr>
              <p:nvPr/>
            </p:nvSpPr>
            <p:spPr bwMode="auto">
              <a:xfrm>
                <a:off x="3410" y="1288"/>
                <a:ext cx="194"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1" i="0" u="none" strike="noStrike" cap="none" normalizeH="0" baseline="0" dirty="0" smtClean="0">
                    <a:ln>
                      <a:noFill/>
                    </a:ln>
                    <a:solidFill>
                      <a:srgbClr val="3498DB"/>
                    </a:solidFill>
                    <a:effectLst/>
                    <a:latin typeface="宋体" pitchFamily="2" charset="-122"/>
                    <a:ea typeface="宋体" pitchFamily="2" charset="-122"/>
                    <a:cs typeface="宋体" pitchFamily="2" charset="-122"/>
                  </a:rPr>
                  <a:t>物流系统</a:t>
                </a:r>
                <a:endParaRPr kumimoji="0" lang="zh-CN" sz="18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190" name="Rectangle 118"/>
              <p:cNvSpPr>
                <a:spLocks noChangeArrowheads="1"/>
              </p:cNvSpPr>
              <p:nvPr/>
            </p:nvSpPr>
            <p:spPr bwMode="auto">
              <a:xfrm>
                <a:off x="3383" y="1353"/>
                <a:ext cx="57"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91" name="Rectangle 119"/>
              <p:cNvSpPr>
                <a:spLocks noChangeArrowheads="1"/>
              </p:cNvSpPr>
              <p:nvPr/>
            </p:nvSpPr>
            <p:spPr bwMode="auto">
              <a:xfrm>
                <a:off x="3432" y="1345"/>
                <a:ext cx="204" cy="7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rgbClr val="3498DB"/>
                    </a:solidFill>
                    <a:effectLst/>
                    <a:latin typeface="Arial" pitchFamily="34" charset="0"/>
                    <a:ea typeface="宋体" pitchFamily="2" charset="-122"/>
                    <a:cs typeface="宋体" pitchFamily="2" charset="-122"/>
                  </a:rPr>
                  <a:t>Project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92" name="Rectangle 120"/>
              <p:cNvSpPr>
                <a:spLocks noChangeArrowheads="1"/>
              </p:cNvSpPr>
              <p:nvPr/>
            </p:nvSpPr>
            <p:spPr bwMode="auto">
              <a:xfrm>
                <a:off x="3587" y="1353"/>
                <a:ext cx="57"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3194" name="Rectangle 122"/>
            <p:cNvSpPr>
              <a:spLocks noChangeArrowheads="1"/>
            </p:cNvSpPr>
            <p:nvPr/>
          </p:nvSpPr>
          <p:spPr bwMode="auto">
            <a:xfrm>
              <a:off x="3323" y="1425"/>
              <a:ext cx="378" cy="145"/>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95" name="Rectangle 123"/>
            <p:cNvSpPr>
              <a:spLocks noChangeArrowheads="1"/>
            </p:cNvSpPr>
            <p:nvPr/>
          </p:nvSpPr>
          <p:spPr bwMode="auto">
            <a:xfrm>
              <a:off x="3323" y="1425"/>
              <a:ext cx="378" cy="145"/>
            </a:xfrm>
            <a:prstGeom prst="rect">
              <a:avLst/>
            </a:prstGeom>
            <a:noFill/>
            <a:ln w="4763"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96" name="Rectangle 124"/>
            <p:cNvSpPr>
              <a:spLocks noChangeArrowheads="1"/>
            </p:cNvSpPr>
            <p:nvPr/>
          </p:nvSpPr>
          <p:spPr bwMode="auto">
            <a:xfrm>
              <a:off x="3410" y="1474"/>
              <a:ext cx="144"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FFFFFF"/>
                  </a:solidFill>
                  <a:effectLst/>
                  <a:latin typeface="宋体" pitchFamily="2" charset="-122"/>
                  <a:ea typeface="宋体" pitchFamily="2" charset="-122"/>
                  <a:cs typeface="宋体" pitchFamily="2" charset="-122"/>
                </a:rPr>
                <a:t>订单管理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97" name="Rectangle 125"/>
            <p:cNvSpPr>
              <a:spLocks noChangeArrowheads="1"/>
            </p:cNvSpPr>
            <p:nvPr/>
          </p:nvSpPr>
          <p:spPr bwMode="auto">
            <a:xfrm>
              <a:off x="3323" y="1596"/>
              <a:ext cx="378" cy="144"/>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98" name="Rectangle 126"/>
            <p:cNvSpPr>
              <a:spLocks noChangeArrowheads="1"/>
            </p:cNvSpPr>
            <p:nvPr/>
          </p:nvSpPr>
          <p:spPr bwMode="auto">
            <a:xfrm>
              <a:off x="3323" y="1596"/>
              <a:ext cx="378" cy="144"/>
            </a:xfrm>
            <a:prstGeom prst="rect">
              <a:avLst/>
            </a:prstGeom>
            <a:noFill/>
            <a:ln w="4763"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99" name="Rectangle 127"/>
            <p:cNvSpPr>
              <a:spLocks noChangeArrowheads="1"/>
            </p:cNvSpPr>
            <p:nvPr/>
          </p:nvSpPr>
          <p:spPr bwMode="auto">
            <a:xfrm>
              <a:off x="3410" y="1645"/>
              <a:ext cx="144" cy="6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FFFFFF"/>
                  </a:solidFill>
                  <a:effectLst/>
                  <a:latin typeface="宋体" pitchFamily="2" charset="-122"/>
                  <a:ea typeface="宋体" pitchFamily="2" charset="-122"/>
                  <a:cs typeface="宋体" pitchFamily="2" charset="-122"/>
                </a:rPr>
                <a:t>客户管理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200" name="Rectangle 128"/>
            <p:cNvSpPr>
              <a:spLocks noChangeArrowheads="1"/>
            </p:cNvSpPr>
            <p:nvPr/>
          </p:nvSpPr>
          <p:spPr bwMode="auto">
            <a:xfrm>
              <a:off x="3205" y="2033"/>
              <a:ext cx="620" cy="212"/>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01" name="Rectangle 129"/>
            <p:cNvSpPr>
              <a:spLocks noChangeArrowheads="1"/>
            </p:cNvSpPr>
            <p:nvPr/>
          </p:nvSpPr>
          <p:spPr bwMode="auto">
            <a:xfrm>
              <a:off x="3205" y="2033"/>
              <a:ext cx="620" cy="212"/>
            </a:xfrm>
            <a:prstGeom prst="rect">
              <a:avLst/>
            </a:prstGeom>
            <a:noFill/>
            <a:ln w="4763"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02" name="Rectangle 130"/>
            <p:cNvSpPr>
              <a:spLocks noChangeArrowheads="1"/>
            </p:cNvSpPr>
            <p:nvPr/>
          </p:nvSpPr>
          <p:spPr bwMode="auto">
            <a:xfrm>
              <a:off x="3341" y="2041"/>
              <a:ext cx="355" cy="5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1" i="0" u="none" strike="noStrike" cap="none" normalizeH="0" baseline="0" dirty="0" smtClean="0">
                  <a:ln>
                    <a:noFill/>
                  </a:ln>
                  <a:solidFill>
                    <a:schemeClr val="accent5">
                      <a:lumMod val="50000"/>
                    </a:schemeClr>
                  </a:solidFill>
                  <a:effectLst/>
                  <a:latin typeface="宋体" pitchFamily="2" charset="-122"/>
                  <a:ea typeface="宋体" pitchFamily="2" charset="-122"/>
                  <a:cs typeface="宋体" pitchFamily="2" charset="-122"/>
                </a:rPr>
                <a:t>物流系统</a:t>
              </a:r>
              <a:r>
                <a:rPr kumimoji="0" lang="zh-CN" altLang="en-US" sz="600" b="1" i="0" u="none" strike="noStrike" cap="none" normalizeH="0" baseline="0" dirty="0" smtClean="0">
                  <a:ln>
                    <a:noFill/>
                  </a:ln>
                  <a:solidFill>
                    <a:schemeClr val="accent5">
                      <a:lumMod val="50000"/>
                    </a:schemeClr>
                  </a:solidFill>
                  <a:effectLst/>
                  <a:latin typeface="宋体" pitchFamily="2" charset="-122"/>
                  <a:ea typeface="宋体" pitchFamily="2" charset="-122"/>
                  <a:cs typeface="宋体" pitchFamily="2" charset="-122"/>
                </a:rPr>
                <a:t>数据库</a:t>
              </a:r>
              <a:endParaRPr kumimoji="0" lang="zh-CN" sz="1800" b="1" i="0" u="none" strike="noStrike" cap="none" normalizeH="0" baseline="0" dirty="0" smtClean="0">
                <a:ln>
                  <a:noFill/>
                </a:ln>
                <a:solidFill>
                  <a:schemeClr val="accent5">
                    <a:lumMod val="50000"/>
                  </a:schemeClr>
                </a:solidFill>
                <a:effectLst/>
                <a:latin typeface="Arial" pitchFamily="34" charset="0"/>
                <a:ea typeface="宋体" pitchFamily="2" charset="-122"/>
                <a:cs typeface="宋体" pitchFamily="2" charset="-122"/>
              </a:endParaRPr>
            </a:p>
          </p:txBody>
        </p:sp>
        <p:sp>
          <p:nvSpPr>
            <p:cNvPr id="3205" name="Freeform 133"/>
            <p:cNvSpPr>
              <a:spLocks/>
            </p:cNvSpPr>
            <p:nvPr/>
          </p:nvSpPr>
          <p:spPr bwMode="auto">
            <a:xfrm>
              <a:off x="3360" y="2139"/>
              <a:ext cx="360" cy="83"/>
            </a:xfrm>
            <a:custGeom>
              <a:avLst/>
              <a:gdLst/>
              <a:ahLst/>
              <a:cxnLst>
                <a:cxn ang="0">
                  <a:pos x="0" y="80"/>
                </a:cxn>
                <a:cxn ang="0">
                  <a:pos x="0" y="256"/>
                </a:cxn>
                <a:cxn ang="0">
                  <a:pos x="752" y="352"/>
                </a:cxn>
                <a:cxn ang="0">
                  <a:pos x="1520" y="256"/>
                </a:cxn>
                <a:cxn ang="0">
                  <a:pos x="1520" y="80"/>
                </a:cxn>
                <a:cxn ang="0">
                  <a:pos x="752" y="0"/>
                </a:cxn>
                <a:cxn ang="0">
                  <a:pos x="0" y="80"/>
                </a:cxn>
              </a:cxnLst>
              <a:rect l="0" t="0" r="r" b="b"/>
              <a:pathLst>
                <a:path w="1520" h="352">
                  <a:moveTo>
                    <a:pt x="0" y="80"/>
                  </a:moveTo>
                  <a:lnTo>
                    <a:pt x="0" y="256"/>
                  </a:lnTo>
                  <a:cubicBezTo>
                    <a:pt x="0" y="304"/>
                    <a:pt x="336" y="352"/>
                    <a:pt x="752" y="352"/>
                  </a:cubicBezTo>
                  <a:cubicBezTo>
                    <a:pt x="1184" y="352"/>
                    <a:pt x="1520" y="304"/>
                    <a:pt x="1520" y="256"/>
                  </a:cubicBezTo>
                  <a:lnTo>
                    <a:pt x="1520" y="80"/>
                  </a:lnTo>
                  <a:cubicBezTo>
                    <a:pt x="1520" y="32"/>
                    <a:pt x="1184" y="0"/>
                    <a:pt x="752" y="0"/>
                  </a:cubicBezTo>
                  <a:cubicBezTo>
                    <a:pt x="336" y="0"/>
                    <a:pt x="0" y="32"/>
                    <a:pt x="0" y="80"/>
                  </a:cubicBezTo>
                  <a:close/>
                </a:path>
              </a:pathLst>
            </a:custGeom>
            <a:solidFill>
              <a:schemeClr val="accent2">
                <a:lumMod val="60000"/>
                <a:lumOff val="40000"/>
              </a:schemeClr>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06" name="Freeform 134"/>
            <p:cNvSpPr>
              <a:spLocks/>
            </p:cNvSpPr>
            <p:nvPr/>
          </p:nvSpPr>
          <p:spPr bwMode="auto">
            <a:xfrm>
              <a:off x="3360" y="2139"/>
              <a:ext cx="360" cy="83"/>
            </a:xfrm>
            <a:custGeom>
              <a:avLst/>
              <a:gdLst/>
              <a:ahLst/>
              <a:cxnLst>
                <a:cxn ang="0">
                  <a:pos x="0" y="80"/>
                </a:cxn>
                <a:cxn ang="0">
                  <a:pos x="0" y="256"/>
                </a:cxn>
                <a:cxn ang="0">
                  <a:pos x="752" y="352"/>
                </a:cxn>
                <a:cxn ang="0">
                  <a:pos x="1520" y="256"/>
                </a:cxn>
                <a:cxn ang="0">
                  <a:pos x="1520" y="80"/>
                </a:cxn>
                <a:cxn ang="0">
                  <a:pos x="752" y="0"/>
                </a:cxn>
                <a:cxn ang="0">
                  <a:pos x="0" y="80"/>
                </a:cxn>
              </a:cxnLst>
              <a:rect l="0" t="0" r="r" b="b"/>
              <a:pathLst>
                <a:path w="1520" h="352">
                  <a:moveTo>
                    <a:pt x="0" y="80"/>
                  </a:moveTo>
                  <a:lnTo>
                    <a:pt x="0" y="256"/>
                  </a:lnTo>
                  <a:cubicBezTo>
                    <a:pt x="0" y="304"/>
                    <a:pt x="336" y="352"/>
                    <a:pt x="752" y="352"/>
                  </a:cubicBezTo>
                  <a:cubicBezTo>
                    <a:pt x="1184" y="352"/>
                    <a:pt x="1520" y="304"/>
                    <a:pt x="1520" y="256"/>
                  </a:cubicBezTo>
                  <a:lnTo>
                    <a:pt x="1520" y="80"/>
                  </a:lnTo>
                  <a:cubicBezTo>
                    <a:pt x="1520" y="32"/>
                    <a:pt x="1184" y="0"/>
                    <a:pt x="752" y="0"/>
                  </a:cubicBezTo>
                  <a:cubicBezTo>
                    <a:pt x="336" y="0"/>
                    <a:pt x="0" y="32"/>
                    <a:pt x="0" y="80"/>
                  </a:cubicBezTo>
                  <a:close/>
                </a:path>
              </a:pathLst>
            </a:custGeom>
            <a:noFill/>
            <a:ln w="4763"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07" name="Freeform 135"/>
            <p:cNvSpPr>
              <a:spLocks/>
            </p:cNvSpPr>
            <p:nvPr/>
          </p:nvSpPr>
          <p:spPr bwMode="auto">
            <a:xfrm>
              <a:off x="3360" y="2158"/>
              <a:ext cx="360" cy="23"/>
            </a:xfrm>
            <a:custGeom>
              <a:avLst/>
              <a:gdLst/>
              <a:ahLst/>
              <a:cxnLst>
                <a:cxn ang="0">
                  <a:pos x="0" y="0"/>
                </a:cxn>
                <a:cxn ang="0">
                  <a:pos x="178" y="23"/>
                </a:cxn>
                <a:cxn ang="0">
                  <a:pos x="360" y="0"/>
                </a:cxn>
              </a:cxnLst>
              <a:rect l="0" t="0" r="r" b="b"/>
              <a:pathLst>
                <a:path w="360" h="23">
                  <a:moveTo>
                    <a:pt x="0" y="0"/>
                  </a:moveTo>
                  <a:cubicBezTo>
                    <a:pt x="0" y="11"/>
                    <a:pt x="80" y="23"/>
                    <a:pt x="178" y="23"/>
                  </a:cubicBezTo>
                  <a:cubicBezTo>
                    <a:pt x="280" y="23"/>
                    <a:pt x="360" y="11"/>
                    <a:pt x="360" y="0"/>
                  </a:cubicBezTo>
                </a:path>
              </a:pathLst>
            </a:custGeom>
            <a:noFill/>
            <a:ln w="4763"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08" name="Freeform 136"/>
            <p:cNvSpPr>
              <a:spLocks noEditPoints="1"/>
            </p:cNvSpPr>
            <p:nvPr/>
          </p:nvSpPr>
          <p:spPr bwMode="auto">
            <a:xfrm>
              <a:off x="2585" y="1824"/>
              <a:ext cx="31" cy="209"/>
            </a:xfrm>
            <a:custGeom>
              <a:avLst/>
              <a:gdLst/>
              <a:ahLst/>
              <a:cxnLst>
                <a:cxn ang="0">
                  <a:pos x="72" y="0"/>
                </a:cxn>
                <a:cxn ang="0">
                  <a:pos x="72" y="787"/>
                </a:cxn>
                <a:cxn ang="0">
                  <a:pos x="56" y="787"/>
                </a:cxn>
                <a:cxn ang="0">
                  <a:pos x="56" y="0"/>
                </a:cxn>
                <a:cxn ang="0">
                  <a:pos x="72" y="0"/>
                </a:cxn>
                <a:cxn ang="0">
                  <a:pos x="64" y="880"/>
                </a:cxn>
                <a:cxn ang="0">
                  <a:pos x="128" y="770"/>
                </a:cxn>
                <a:cxn ang="0">
                  <a:pos x="128" y="770"/>
                </a:cxn>
                <a:cxn ang="0">
                  <a:pos x="0" y="770"/>
                </a:cxn>
                <a:cxn ang="0">
                  <a:pos x="64" y="880"/>
                </a:cxn>
              </a:cxnLst>
              <a:rect l="0" t="0" r="r" b="b"/>
              <a:pathLst>
                <a:path w="128" h="880">
                  <a:moveTo>
                    <a:pt x="72" y="0"/>
                  </a:moveTo>
                  <a:lnTo>
                    <a:pt x="72" y="787"/>
                  </a:lnTo>
                  <a:lnTo>
                    <a:pt x="56" y="787"/>
                  </a:lnTo>
                  <a:lnTo>
                    <a:pt x="56" y="0"/>
                  </a:lnTo>
                  <a:lnTo>
                    <a:pt x="72" y="0"/>
                  </a:lnTo>
                  <a:close/>
                  <a:moveTo>
                    <a:pt x="64" y="880"/>
                  </a:moveTo>
                  <a:lnTo>
                    <a:pt x="128" y="770"/>
                  </a:lnTo>
                  <a:lnTo>
                    <a:pt x="128" y="770"/>
                  </a:lnTo>
                  <a:cubicBezTo>
                    <a:pt x="89" y="792"/>
                    <a:pt x="40" y="792"/>
                    <a:pt x="0" y="770"/>
                  </a:cubicBezTo>
                  <a:lnTo>
                    <a:pt x="64" y="880"/>
                  </a:lnTo>
                  <a:close/>
                </a:path>
              </a:pathLst>
            </a:custGeom>
            <a:solidFill>
              <a:srgbClr val="1E768C"/>
            </a:solidFill>
            <a:ln w="4763" cap="flat">
              <a:solidFill>
                <a:srgbClr val="1E768C"/>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09" name="Freeform 137"/>
            <p:cNvSpPr>
              <a:spLocks noEditPoints="1"/>
            </p:cNvSpPr>
            <p:nvPr/>
          </p:nvSpPr>
          <p:spPr bwMode="auto">
            <a:xfrm>
              <a:off x="3500" y="1828"/>
              <a:ext cx="30" cy="205"/>
            </a:xfrm>
            <a:custGeom>
              <a:avLst/>
              <a:gdLst/>
              <a:ahLst/>
              <a:cxnLst>
                <a:cxn ang="0">
                  <a:pos x="58" y="0"/>
                </a:cxn>
                <a:cxn ang="0">
                  <a:pos x="73" y="771"/>
                </a:cxn>
                <a:cxn ang="0">
                  <a:pos x="57" y="771"/>
                </a:cxn>
                <a:cxn ang="0">
                  <a:pos x="42" y="1"/>
                </a:cxn>
                <a:cxn ang="0">
                  <a:pos x="58" y="0"/>
                </a:cxn>
                <a:cxn ang="0">
                  <a:pos x="66" y="864"/>
                </a:cxn>
                <a:cxn ang="0">
                  <a:pos x="128" y="752"/>
                </a:cxn>
                <a:cxn ang="0">
                  <a:pos x="128" y="752"/>
                </a:cxn>
                <a:cxn ang="0">
                  <a:pos x="0" y="755"/>
                </a:cxn>
                <a:cxn ang="0">
                  <a:pos x="66" y="864"/>
                </a:cxn>
              </a:cxnLst>
              <a:rect l="0" t="0" r="r" b="b"/>
              <a:pathLst>
                <a:path w="128" h="864">
                  <a:moveTo>
                    <a:pt x="58" y="0"/>
                  </a:moveTo>
                  <a:lnTo>
                    <a:pt x="73" y="771"/>
                  </a:lnTo>
                  <a:lnTo>
                    <a:pt x="57" y="771"/>
                  </a:lnTo>
                  <a:lnTo>
                    <a:pt x="42" y="1"/>
                  </a:lnTo>
                  <a:lnTo>
                    <a:pt x="58" y="0"/>
                  </a:lnTo>
                  <a:close/>
                  <a:moveTo>
                    <a:pt x="66" y="864"/>
                  </a:moveTo>
                  <a:lnTo>
                    <a:pt x="128" y="752"/>
                  </a:lnTo>
                  <a:lnTo>
                    <a:pt x="128" y="752"/>
                  </a:lnTo>
                  <a:cubicBezTo>
                    <a:pt x="89" y="776"/>
                    <a:pt x="40" y="777"/>
                    <a:pt x="0" y="755"/>
                  </a:cubicBezTo>
                  <a:lnTo>
                    <a:pt x="66" y="864"/>
                  </a:lnTo>
                  <a:close/>
                </a:path>
              </a:pathLst>
            </a:custGeom>
            <a:solidFill>
              <a:srgbClr val="1E768C"/>
            </a:solidFill>
            <a:ln w="4763" cap="flat">
              <a:solidFill>
                <a:srgbClr val="1E768C"/>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10" name="Freeform 138"/>
            <p:cNvSpPr>
              <a:spLocks noEditPoints="1"/>
            </p:cNvSpPr>
            <p:nvPr/>
          </p:nvSpPr>
          <p:spPr bwMode="auto">
            <a:xfrm>
              <a:off x="2593" y="2244"/>
              <a:ext cx="924" cy="348"/>
            </a:xfrm>
            <a:custGeom>
              <a:avLst/>
              <a:gdLst/>
              <a:ahLst/>
              <a:cxnLst>
                <a:cxn ang="0">
                  <a:pos x="3834" y="183"/>
                </a:cxn>
                <a:cxn ang="0">
                  <a:pos x="3648" y="501"/>
                </a:cxn>
                <a:cxn ang="0">
                  <a:pos x="3542" y="644"/>
                </a:cxn>
                <a:cxn ang="0">
                  <a:pos x="3306" y="894"/>
                </a:cxn>
                <a:cxn ang="0">
                  <a:pos x="3178" y="1003"/>
                </a:cxn>
                <a:cxn ang="0">
                  <a:pos x="2906" y="1184"/>
                </a:cxn>
                <a:cxn ang="0">
                  <a:pos x="2762" y="1259"/>
                </a:cxn>
                <a:cxn ang="0">
                  <a:pos x="2466" y="1372"/>
                </a:cxn>
                <a:cxn ang="0">
                  <a:pos x="2314" y="1412"/>
                </a:cxn>
                <a:cxn ang="0">
                  <a:pos x="2007" y="1457"/>
                </a:cxn>
                <a:cxn ang="0">
                  <a:pos x="1853" y="1463"/>
                </a:cxn>
                <a:cxn ang="0">
                  <a:pos x="1551" y="1440"/>
                </a:cxn>
                <a:cxn ang="0">
                  <a:pos x="1400" y="1412"/>
                </a:cxn>
                <a:cxn ang="0">
                  <a:pos x="1114" y="1321"/>
                </a:cxn>
                <a:cxn ang="0">
                  <a:pos x="977" y="1258"/>
                </a:cxn>
                <a:cxn ang="0">
                  <a:pos x="720" y="1099"/>
                </a:cxn>
                <a:cxn ang="0">
                  <a:pos x="600" y="1002"/>
                </a:cxn>
                <a:cxn ang="0">
                  <a:pos x="386" y="775"/>
                </a:cxn>
                <a:cxn ang="0">
                  <a:pos x="293" y="643"/>
                </a:cxn>
                <a:cxn ang="0">
                  <a:pos x="135" y="347"/>
                </a:cxn>
                <a:cxn ang="0">
                  <a:pos x="74" y="182"/>
                </a:cxn>
                <a:cxn ang="0">
                  <a:pos x="89" y="177"/>
                </a:cxn>
                <a:cxn ang="0">
                  <a:pos x="150" y="340"/>
                </a:cxn>
                <a:cxn ang="0">
                  <a:pos x="306" y="634"/>
                </a:cxn>
                <a:cxn ang="0">
                  <a:pos x="399" y="764"/>
                </a:cxn>
                <a:cxn ang="0">
                  <a:pos x="611" y="991"/>
                </a:cxn>
                <a:cxn ang="0">
                  <a:pos x="729" y="1086"/>
                </a:cxn>
                <a:cxn ang="0">
                  <a:pos x="984" y="1245"/>
                </a:cxn>
                <a:cxn ang="0">
                  <a:pos x="1119" y="1306"/>
                </a:cxn>
                <a:cxn ang="0">
                  <a:pos x="1405" y="1397"/>
                </a:cxn>
                <a:cxn ang="0">
                  <a:pos x="1552" y="1425"/>
                </a:cxn>
                <a:cxn ang="0">
                  <a:pos x="1854" y="1447"/>
                </a:cxn>
                <a:cxn ang="0">
                  <a:pos x="2006" y="1442"/>
                </a:cxn>
                <a:cxn ang="0">
                  <a:pos x="2311" y="1397"/>
                </a:cxn>
                <a:cxn ang="0">
                  <a:pos x="2461" y="1357"/>
                </a:cxn>
                <a:cxn ang="0">
                  <a:pos x="2755" y="1244"/>
                </a:cxn>
                <a:cxn ang="0">
                  <a:pos x="2897" y="1171"/>
                </a:cxn>
                <a:cxn ang="0">
                  <a:pos x="3169" y="990"/>
                </a:cxn>
                <a:cxn ang="0">
                  <a:pos x="3295" y="883"/>
                </a:cxn>
                <a:cxn ang="0">
                  <a:pos x="3529" y="633"/>
                </a:cxn>
                <a:cxn ang="0">
                  <a:pos x="3635" y="492"/>
                </a:cxn>
                <a:cxn ang="0">
                  <a:pos x="3819" y="176"/>
                </a:cxn>
                <a:cxn ang="0">
                  <a:pos x="3911" y="7"/>
                </a:cxn>
                <a:cxn ang="0">
                  <a:pos x="0" y="128"/>
                </a:cxn>
              </a:cxnLst>
              <a:rect l="0" t="0" r="r" b="b"/>
              <a:pathLst>
                <a:path w="3911" h="1463">
                  <a:moveTo>
                    <a:pt x="3911" y="7"/>
                  </a:moveTo>
                  <a:lnTo>
                    <a:pt x="3834" y="183"/>
                  </a:lnTo>
                  <a:lnTo>
                    <a:pt x="3834" y="183"/>
                  </a:lnTo>
                  <a:lnTo>
                    <a:pt x="3746" y="347"/>
                  </a:lnTo>
                  <a:lnTo>
                    <a:pt x="3745" y="348"/>
                  </a:lnTo>
                  <a:lnTo>
                    <a:pt x="3648" y="501"/>
                  </a:lnTo>
                  <a:lnTo>
                    <a:pt x="3648" y="501"/>
                  </a:lnTo>
                  <a:lnTo>
                    <a:pt x="3542" y="643"/>
                  </a:lnTo>
                  <a:lnTo>
                    <a:pt x="3542" y="644"/>
                  </a:lnTo>
                  <a:lnTo>
                    <a:pt x="3428" y="775"/>
                  </a:lnTo>
                  <a:lnTo>
                    <a:pt x="3427" y="775"/>
                  </a:lnTo>
                  <a:lnTo>
                    <a:pt x="3306" y="894"/>
                  </a:lnTo>
                  <a:lnTo>
                    <a:pt x="3306" y="895"/>
                  </a:lnTo>
                  <a:lnTo>
                    <a:pt x="3179" y="1003"/>
                  </a:lnTo>
                  <a:lnTo>
                    <a:pt x="3178" y="1003"/>
                  </a:lnTo>
                  <a:lnTo>
                    <a:pt x="3044" y="1099"/>
                  </a:lnTo>
                  <a:lnTo>
                    <a:pt x="3044" y="1099"/>
                  </a:lnTo>
                  <a:lnTo>
                    <a:pt x="2906" y="1184"/>
                  </a:lnTo>
                  <a:lnTo>
                    <a:pt x="2905" y="1185"/>
                  </a:lnTo>
                  <a:lnTo>
                    <a:pt x="2762" y="1259"/>
                  </a:lnTo>
                  <a:lnTo>
                    <a:pt x="2762" y="1259"/>
                  </a:lnTo>
                  <a:lnTo>
                    <a:pt x="2616" y="1321"/>
                  </a:lnTo>
                  <a:lnTo>
                    <a:pt x="2615" y="1321"/>
                  </a:lnTo>
                  <a:lnTo>
                    <a:pt x="2466" y="1372"/>
                  </a:lnTo>
                  <a:lnTo>
                    <a:pt x="2466" y="1372"/>
                  </a:lnTo>
                  <a:lnTo>
                    <a:pt x="2315" y="1412"/>
                  </a:lnTo>
                  <a:lnTo>
                    <a:pt x="2314" y="1412"/>
                  </a:lnTo>
                  <a:lnTo>
                    <a:pt x="2161" y="1440"/>
                  </a:lnTo>
                  <a:lnTo>
                    <a:pt x="2160" y="1440"/>
                  </a:lnTo>
                  <a:lnTo>
                    <a:pt x="2007" y="1457"/>
                  </a:lnTo>
                  <a:lnTo>
                    <a:pt x="2007" y="1457"/>
                  </a:lnTo>
                  <a:lnTo>
                    <a:pt x="1854" y="1463"/>
                  </a:lnTo>
                  <a:lnTo>
                    <a:pt x="1853" y="1463"/>
                  </a:lnTo>
                  <a:lnTo>
                    <a:pt x="1701" y="1457"/>
                  </a:lnTo>
                  <a:lnTo>
                    <a:pt x="1701" y="1457"/>
                  </a:lnTo>
                  <a:lnTo>
                    <a:pt x="1551" y="1440"/>
                  </a:lnTo>
                  <a:lnTo>
                    <a:pt x="1550" y="1440"/>
                  </a:lnTo>
                  <a:lnTo>
                    <a:pt x="1401" y="1412"/>
                  </a:lnTo>
                  <a:lnTo>
                    <a:pt x="1400" y="1412"/>
                  </a:lnTo>
                  <a:lnTo>
                    <a:pt x="1256" y="1372"/>
                  </a:lnTo>
                  <a:lnTo>
                    <a:pt x="1256" y="1372"/>
                  </a:lnTo>
                  <a:lnTo>
                    <a:pt x="1114" y="1321"/>
                  </a:lnTo>
                  <a:lnTo>
                    <a:pt x="1113" y="1321"/>
                  </a:lnTo>
                  <a:lnTo>
                    <a:pt x="977" y="1259"/>
                  </a:lnTo>
                  <a:lnTo>
                    <a:pt x="977" y="1258"/>
                  </a:lnTo>
                  <a:lnTo>
                    <a:pt x="846" y="1184"/>
                  </a:lnTo>
                  <a:lnTo>
                    <a:pt x="845" y="1184"/>
                  </a:lnTo>
                  <a:lnTo>
                    <a:pt x="720" y="1099"/>
                  </a:lnTo>
                  <a:lnTo>
                    <a:pt x="719" y="1099"/>
                  </a:lnTo>
                  <a:lnTo>
                    <a:pt x="600" y="1003"/>
                  </a:lnTo>
                  <a:lnTo>
                    <a:pt x="600" y="1002"/>
                  </a:lnTo>
                  <a:lnTo>
                    <a:pt x="490" y="894"/>
                  </a:lnTo>
                  <a:lnTo>
                    <a:pt x="489" y="894"/>
                  </a:lnTo>
                  <a:lnTo>
                    <a:pt x="386" y="775"/>
                  </a:lnTo>
                  <a:lnTo>
                    <a:pt x="386" y="774"/>
                  </a:lnTo>
                  <a:lnTo>
                    <a:pt x="293" y="643"/>
                  </a:lnTo>
                  <a:lnTo>
                    <a:pt x="293" y="643"/>
                  </a:lnTo>
                  <a:lnTo>
                    <a:pt x="210" y="501"/>
                  </a:lnTo>
                  <a:lnTo>
                    <a:pt x="209" y="500"/>
                  </a:lnTo>
                  <a:lnTo>
                    <a:pt x="135" y="347"/>
                  </a:lnTo>
                  <a:lnTo>
                    <a:pt x="135" y="346"/>
                  </a:lnTo>
                  <a:lnTo>
                    <a:pt x="74" y="182"/>
                  </a:lnTo>
                  <a:lnTo>
                    <a:pt x="74" y="182"/>
                  </a:lnTo>
                  <a:lnTo>
                    <a:pt x="49" y="96"/>
                  </a:lnTo>
                  <a:lnTo>
                    <a:pt x="65" y="91"/>
                  </a:lnTo>
                  <a:lnTo>
                    <a:pt x="89" y="177"/>
                  </a:lnTo>
                  <a:lnTo>
                    <a:pt x="89" y="177"/>
                  </a:lnTo>
                  <a:lnTo>
                    <a:pt x="150" y="341"/>
                  </a:lnTo>
                  <a:lnTo>
                    <a:pt x="150" y="340"/>
                  </a:lnTo>
                  <a:lnTo>
                    <a:pt x="224" y="493"/>
                  </a:lnTo>
                  <a:lnTo>
                    <a:pt x="223" y="492"/>
                  </a:lnTo>
                  <a:lnTo>
                    <a:pt x="306" y="634"/>
                  </a:lnTo>
                  <a:lnTo>
                    <a:pt x="306" y="634"/>
                  </a:lnTo>
                  <a:lnTo>
                    <a:pt x="399" y="765"/>
                  </a:lnTo>
                  <a:lnTo>
                    <a:pt x="399" y="764"/>
                  </a:lnTo>
                  <a:lnTo>
                    <a:pt x="502" y="883"/>
                  </a:lnTo>
                  <a:lnTo>
                    <a:pt x="501" y="883"/>
                  </a:lnTo>
                  <a:lnTo>
                    <a:pt x="611" y="991"/>
                  </a:lnTo>
                  <a:lnTo>
                    <a:pt x="610" y="990"/>
                  </a:lnTo>
                  <a:lnTo>
                    <a:pt x="729" y="1086"/>
                  </a:lnTo>
                  <a:lnTo>
                    <a:pt x="729" y="1086"/>
                  </a:lnTo>
                  <a:lnTo>
                    <a:pt x="854" y="1171"/>
                  </a:lnTo>
                  <a:lnTo>
                    <a:pt x="853" y="1171"/>
                  </a:lnTo>
                  <a:lnTo>
                    <a:pt x="984" y="1245"/>
                  </a:lnTo>
                  <a:lnTo>
                    <a:pt x="984" y="1244"/>
                  </a:lnTo>
                  <a:lnTo>
                    <a:pt x="1120" y="1306"/>
                  </a:lnTo>
                  <a:lnTo>
                    <a:pt x="1119" y="1306"/>
                  </a:lnTo>
                  <a:lnTo>
                    <a:pt x="1261" y="1357"/>
                  </a:lnTo>
                  <a:lnTo>
                    <a:pt x="1261" y="1357"/>
                  </a:lnTo>
                  <a:lnTo>
                    <a:pt x="1405" y="1397"/>
                  </a:lnTo>
                  <a:lnTo>
                    <a:pt x="1404" y="1397"/>
                  </a:lnTo>
                  <a:lnTo>
                    <a:pt x="1553" y="1425"/>
                  </a:lnTo>
                  <a:lnTo>
                    <a:pt x="1552" y="1425"/>
                  </a:lnTo>
                  <a:lnTo>
                    <a:pt x="1702" y="1442"/>
                  </a:lnTo>
                  <a:lnTo>
                    <a:pt x="1702" y="1441"/>
                  </a:lnTo>
                  <a:lnTo>
                    <a:pt x="1854" y="1447"/>
                  </a:lnTo>
                  <a:lnTo>
                    <a:pt x="1853" y="1447"/>
                  </a:lnTo>
                  <a:lnTo>
                    <a:pt x="2006" y="1441"/>
                  </a:lnTo>
                  <a:lnTo>
                    <a:pt x="2006" y="1442"/>
                  </a:lnTo>
                  <a:lnTo>
                    <a:pt x="2159" y="1425"/>
                  </a:lnTo>
                  <a:lnTo>
                    <a:pt x="2158" y="1425"/>
                  </a:lnTo>
                  <a:lnTo>
                    <a:pt x="2311" y="1397"/>
                  </a:lnTo>
                  <a:lnTo>
                    <a:pt x="2310" y="1397"/>
                  </a:lnTo>
                  <a:lnTo>
                    <a:pt x="2461" y="1357"/>
                  </a:lnTo>
                  <a:lnTo>
                    <a:pt x="2461" y="1357"/>
                  </a:lnTo>
                  <a:lnTo>
                    <a:pt x="2610" y="1306"/>
                  </a:lnTo>
                  <a:lnTo>
                    <a:pt x="2609" y="1306"/>
                  </a:lnTo>
                  <a:lnTo>
                    <a:pt x="2755" y="1244"/>
                  </a:lnTo>
                  <a:lnTo>
                    <a:pt x="2755" y="1244"/>
                  </a:lnTo>
                  <a:lnTo>
                    <a:pt x="2898" y="1170"/>
                  </a:lnTo>
                  <a:lnTo>
                    <a:pt x="2897" y="1171"/>
                  </a:lnTo>
                  <a:lnTo>
                    <a:pt x="3035" y="1086"/>
                  </a:lnTo>
                  <a:lnTo>
                    <a:pt x="3035" y="1086"/>
                  </a:lnTo>
                  <a:lnTo>
                    <a:pt x="3169" y="990"/>
                  </a:lnTo>
                  <a:lnTo>
                    <a:pt x="3168" y="990"/>
                  </a:lnTo>
                  <a:lnTo>
                    <a:pt x="3295" y="882"/>
                  </a:lnTo>
                  <a:lnTo>
                    <a:pt x="3295" y="883"/>
                  </a:lnTo>
                  <a:lnTo>
                    <a:pt x="3416" y="764"/>
                  </a:lnTo>
                  <a:lnTo>
                    <a:pt x="3415" y="764"/>
                  </a:lnTo>
                  <a:lnTo>
                    <a:pt x="3529" y="633"/>
                  </a:lnTo>
                  <a:lnTo>
                    <a:pt x="3529" y="634"/>
                  </a:lnTo>
                  <a:lnTo>
                    <a:pt x="3635" y="492"/>
                  </a:lnTo>
                  <a:lnTo>
                    <a:pt x="3635" y="492"/>
                  </a:lnTo>
                  <a:lnTo>
                    <a:pt x="3732" y="339"/>
                  </a:lnTo>
                  <a:lnTo>
                    <a:pt x="3731" y="340"/>
                  </a:lnTo>
                  <a:lnTo>
                    <a:pt x="3819" y="176"/>
                  </a:lnTo>
                  <a:lnTo>
                    <a:pt x="3819" y="176"/>
                  </a:lnTo>
                  <a:lnTo>
                    <a:pt x="3896" y="0"/>
                  </a:lnTo>
                  <a:lnTo>
                    <a:pt x="3911" y="7"/>
                  </a:lnTo>
                  <a:close/>
                  <a:moveTo>
                    <a:pt x="31" y="3"/>
                  </a:moveTo>
                  <a:lnTo>
                    <a:pt x="0" y="128"/>
                  </a:lnTo>
                  <a:lnTo>
                    <a:pt x="0" y="128"/>
                  </a:lnTo>
                  <a:cubicBezTo>
                    <a:pt x="32" y="95"/>
                    <a:pt x="79" y="81"/>
                    <a:pt x="123" y="93"/>
                  </a:cubicBezTo>
                  <a:lnTo>
                    <a:pt x="31" y="3"/>
                  </a:lnTo>
                  <a:close/>
                </a:path>
              </a:pathLst>
            </a:custGeom>
            <a:solidFill>
              <a:srgbClr val="1E768C"/>
            </a:solidFill>
            <a:ln w="4763" cap="flat">
              <a:solidFill>
                <a:schemeClr val="bg2">
                  <a:lumMod val="60000"/>
                  <a:lumOff val="40000"/>
                </a:schemeClr>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solidFill>
                  <a:schemeClr val="bg2">
                    <a:lumMod val="40000"/>
                    <a:lumOff val="60000"/>
                  </a:schemeClr>
                </a:solidFill>
              </a:endParaRPr>
            </a:p>
          </p:txBody>
        </p:sp>
        <p:sp>
          <p:nvSpPr>
            <p:cNvPr id="3211" name="Freeform 139"/>
            <p:cNvSpPr>
              <a:spLocks noEditPoints="1"/>
            </p:cNvSpPr>
            <p:nvPr/>
          </p:nvSpPr>
          <p:spPr bwMode="auto">
            <a:xfrm>
              <a:off x="2599" y="932"/>
              <a:ext cx="920" cy="345"/>
            </a:xfrm>
            <a:custGeom>
              <a:avLst/>
              <a:gdLst/>
              <a:ahLst/>
              <a:cxnLst>
                <a:cxn ang="0">
                  <a:pos x="79" y="1263"/>
                </a:cxn>
                <a:cxn ang="0">
                  <a:pos x="267" y="947"/>
                </a:cxn>
                <a:cxn ang="0">
                  <a:pos x="373" y="806"/>
                </a:cxn>
                <a:cxn ang="0">
                  <a:pos x="611" y="559"/>
                </a:cxn>
                <a:cxn ang="0">
                  <a:pos x="740" y="452"/>
                </a:cxn>
                <a:cxn ang="0">
                  <a:pos x="1012" y="273"/>
                </a:cxn>
                <a:cxn ang="0">
                  <a:pos x="1155" y="199"/>
                </a:cxn>
                <a:cxn ang="0">
                  <a:pos x="1451" y="88"/>
                </a:cxn>
                <a:cxn ang="0">
                  <a:pos x="1603" y="49"/>
                </a:cxn>
                <a:cxn ang="0">
                  <a:pos x="1909" y="6"/>
                </a:cxn>
                <a:cxn ang="0">
                  <a:pos x="2062" y="0"/>
                </a:cxn>
                <a:cxn ang="0">
                  <a:pos x="2363" y="25"/>
                </a:cxn>
                <a:cxn ang="0">
                  <a:pos x="2512" y="54"/>
                </a:cxn>
                <a:cxn ang="0">
                  <a:pos x="2796" y="145"/>
                </a:cxn>
                <a:cxn ang="0">
                  <a:pos x="2932" y="209"/>
                </a:cxn>
                <a:cxn ang="0">
                  <a:pos x="3187" y="368"/>
                </a:cxn>
                <a:cxn ang="0">
                  <a:pos x="3305" y="465"/>
                </a:cxn>
                <a:cxn ang="0">
                  <a:pos x="3516" y="691"/>
                </a:cxn>
                <a:cxn ang="0">
                  <a:pos x="3608" y="821"/>
                </a:cxn>
                <a:cxn ang="0">
                  <a:pos x="3762" y="1115"/>
                </a:cxn>
                <a:cxn ang="0">
                  <a:pos x="3823" y="1280"/>
                </a:cxn>
                <a:cxn ang="0">
                  <a:pos x="3808" y="1285"/>
                </a:cxn>
                <a:cxn ang="0">
                  <a:pos x="3747" y="1122"/>
                </a:cxn>
                <a:cxn ang="0">
                  <a:pos x="3595" y="829"/>
                </a:cxn>
                <a:cxn ang="0">
                  <a:pos x="3503" y="702"/>
                </a:cxn>
                <a:cxn ang="0">
                  <a:pos x="3294" y="476"/>
                </a:cxn>
                <a:cxn ang="0">
                  <a:pos x="3178" y="381"/>
                </a:cxn>
                <a:cxn ang="0">
                  <a:pos x="2925" y="222"/>
                </a:cxn>
                <a:cxn ang="0">
                  <a:pos x="2791" y="160"/>
                </a:cxn>
                <a:cxn ang="0">
                  <a:pos x="2507" y="69"/>
                </a:cxn>
                <a:cxn ang="0">
                  <a:pos x="2362" y="40"/>
                </a:cxn>
                <a:cxn ang="0">
                  <a:pos x="2061" y="16"/>
                </a:cxn>
                <a:cxn ang="0">
                  <a:pos x="1910" y="21"/>
                </a:cxn>
                <a:cxn ang="0">
                  <a:pos x="1606" y="64"/>
                </a:cxn>
                <a:cxn ang="0">
                  <a:pos x="1456" y="103"/>
                </a:cxn>
                <a:cxn ang="0">
                  <a:pos x="1162" y="214"/>
                </a:cxn>
                <a:cxn ang="0">
                  <a:pos x="1021" y="286"/>
                </a:cxn>
                <a:cxn ang="0">
                  <a:pos x="749" y="465"/>
                </a:cxn>
                <a:cxn ang="0">
                  <a:pos x="622" y="570"/>
                </a:cxn>
                <a:cxn ang="0">
                  <a:pos x="385" y="817"/>
                </a:cxn>
                <a:cxn ang="0">
                  <a:pos x="280" y="956"/>
                </a:cxn>
                <a:cxn ang="0">
                  <a:pos x="93" y="1270"/>
                </a:cxn>
                <a:cxn ang="0">
                  <a:pos x="0" y="1437"/>
                </a:cxn>
                <a:cxn ang="0">
                  <a:pos x="3896" y="1333"/>
                </a:cxn>
              </a:cxnLst>
              <a:rect l="0" t="0" r="r" b="b"/>
              <a:pathLst>
                <a:path w="3896" h="1456">
                  <a:moveTo>
                    <a:pt x="0" y="1437"/>
                  </a:moveTo>
                  <a:lnTo>
                    <a:pt x="79" y="1263"/>
                  </a:lnTo>
                  <a:lnTo>
                    <a:pt x="79" y="1263"/>
                  </a:lnTo>
                  <a:lnTo>
                    <a:pt x="168" y="1100"/>
                  </a:lnTo>
                  <a:lnTo>
                    <a:pt x="169" y="1099"/>
                  </a:lnTo>
                  <a:lnTo>
                    <a:pt x="267" y="947"/>
                  </a:lnTo>
                  <a:lnTo>
                    <a:pt x="267" y="947"/>
                  </a:lnTo>
                  <a:lnTo>
                    <a:pt x="373" y="807"/>
                  </a:lnTo>
                  <a:lnTo>
                    <a:pt x="373" y="806"/>
                  </a:lnTo>
                  <a:lnTo>
                    <a:pt x="488" y="677"/>
                  </a:lnTo>
                  <a:lnTo>
                    <a:pt x="489" y="677"/>
                  </a:lnTo>
                  <a:lnTo>
                    <a:pt x="611" y="559"/>
                  </a:lnTo>
                  <a:lnTo>
                    <a:pt x="611" y="558"/>
                  </a:lnTo>
                  <a:lnTo>
                    <a:pt x="739" y="452"/>
                  </a:lnTo>
                  <a:lnTo>
                    <a:pt x="740" y="452"/>
                  </a:lnTo>
                  <a:lnTo>
                    <a:pt x="873" y="357"/>
                  </a:lnTo>
                  <a:lnTo>
                    <a:pt x="873" y="357"/>
                  </a:lnTo>
                  <a:lnTo>
                    <a:pt x="1012" y="273"/>
                  </a:lnTo>
                  <a:lnTo>
                    <a:pt x="1013" y="272"/>
                  </a:lnTo>
                  <a:lnTo>
                    <a:pt x="1155" y="199"/>
                  </a:lnTo>
                  <a:lnTo>
                    <a:pt x="1155" y="199"/>
                  </a:lnTo>
                  <a:lnTo>
                    <a:pt x="1302" y="138"/>
                  </a:lnTo>
                  <a:lnTo>
                    <a:pt x="1303" y="138"/>
                  </a:lnTo>
                  <a:lnTo>
                    <a:pt x="1451" y="88"/>
                  </a:lnTo>
                  <a:lnTo>
                    <a:pt x="1451" y="88"/>
                  </a:lnTo>
                  <a:lnTo>
                    <a:pt x="1602" y="49"/>
                  </a:lnTo>
                  <a:lnTo>
                    <a:pt x="1603" y="49"/>
                  </a:lnTo>
                  <a:lnTo>
                    <a:pt x="1755" y="22"/>
                  </a:lnTo>
                  <a:lnTo>
                    <a:pt x="1756" y="22"/>
                  </a:lnTo>
                  <a:lnTo>
                    <a:pt x="1909" y="6"/>
                  </a:lnTo>
                  <a:lnTo>
                    <a:pt x="1909" y="5"/>
                  </a:lnTo>
                  <a:lnTo>
                    <a:pt x="2061" y="0"/>
                  </a:lnTo>
                  <a:lnTo>
                    <a:pt x="2062" y="0"/>
                  </a:lnTo>
                  <a:lnTo>
                    <a:pt x="2213" y="6"/>
                  </a:lnTo>
                  <a:lnTo>
                    <a:pt x="2213" y="7"/>
                  </a:lnTo>
                  <a:lnTo>
                    <a:pt x="2363" y="25"/>
                  </a:lnTo>
                  <a:lnTo>
                    <a:pt x="2364" y="25"/>
                  </a:lnTo>
                  <a:lnTo>
                    <a:pt x="2511" y="54"/>
                  </a:lnTo>
                  <a:lnTo>
                    <a:pt x="2512" y="54"/>
                  </a:lnTo>
                  <a:lnTo>
                    <a:pt x="2656" y="94"/>
                  </a:lnTo>
                  <a:lnTo>
                    <a:pt x="2656" y="94"/>
                  </a:lnTo>
                  <a:lnTo>
                    <a:pt x="2796" y="145"/>
                  </a:lnTo>
                  <a:lnTo>
                    <a:pt x="2797" y="145"/>
                  </a:lnTo>
                  <a:lnTo>
                    <a:pt x="2932" y="208"/>
                  </a:lnTo>
                  <a:lnTo>
                    <a:pt x="2932" y="209"/>
                  </a:lnTo>
                  <a:lnTo>
                    <a:pt x="3062" y="283"/>
                  </a:lnTo>
                  <a:lnTo>
                    <a:pt x="3063" y="283"/>
                  </a:lnTo>
                  <a:lnTo>
                    <a:pt x="3187" y="368"/>
                  </a:lnTo>
                  <a:lnTo>
                    <a:pt x="3188" y="368"/>
                  </a:lnTo>
                  <a:lnTo>
                    <a:pt x="3305" y="464"/>
                  </a:lnTo>
                  <a:lnTo>
                    <a:pt x="3305" y="465"/>
                  </a:lnTo>
                  <a:lnTo>
                    <a:pt x="3414" y="572"/>
                  </a:lnTo>
                  <a:lnTo>
                    <a:pt x="3415" y="572"/>
                  </a:lnTo>
                  <a:lnTo>
                    <a:pt x="3516" y="691"/>
                  </a:lnTo>
                  <a:lnTo>
                    <a:pt x="3516" y="692"/>
                  </a:lnTo>
                  <a:lnTo>
                    <a:pt x="3608" y="821"/>
                  </a:lnTo>
                  <a:lnTo>
                    <a:pt x="3608" y="821"/>
                  </a:lnTo>
                  <a:lnTo>
                    <a:pt x="3690" y="962"/>
                  </a:lnTo>
                  <a:lnTo>
                    <a:pt x="3691" y="963"/>
                  </a:lnTo>
                  <a:lnTo>
                    <a:pt x="3762" y="1115"/>
                  </a:lnTo>
                  <a:lnTo>
                    <a:pt x="3762" y="1116"/>
                  </a:lnTo>
                  <a:lnTo>
                    <a:pt x="3823" y="1280"/>
                  </a:lnTo>
                  <a:lnTo>
                    <a:pt x="3823" y="1280"/>
                  </a:lnTo>
                  <a:lnTo>
                    <a:pt x="3846" y="1364"/>
                  </a:lnTo>
                  <a:lnTo>
                    <a:pt x="3831" y="1368"/>
                  </a:lnTo>
                  <a:lnTo>
                    <a:pt x="3808" y="1285"/>
                  </a:lnTo>
                  <a:lnTo>
                    <a:pt x="3808" y="1285"/>
                  </a:lnTo>
                  <a:lnTo>
                    <a:pt x="3747" y="1121"/>
                  </a:lnTo>
                  <a:lnTo>
                    <a:pt x="3747" y="1122"/>
                  </a:lnTo>
                  <a:lnTo>
                    <a:pt x="3676" y="970"/>
                  </a:lnTo>
                  <a:lnTo>
                    <a:pt x="3677" y="970"/>
                  </a:lnTo>
                  <a:lnTo>
                    <a:pt x="3595" y="829"/>
                  </a:lnTo>
                  <a:lnTo>
                    <a:pt x="3595" y="830"/>
                  </a:lnTo>
                  <a:lnTo>
                    <a:pt x="3503" y="701"/>
                  </a:lnTo>
                  <a:lnTo>
                    <a:pt x="3503" y="702"/>
                  </a:lnTo>
                  <a:lnTo>
                    <a:pt x="3402" y="583"/>
                  </a:lnTo>
                  <a:lnTo>
                    <a:pt x="3403" y="583"/>
                  </a:lnTo>
                  <a:lnTo>
                    <a:pt x="3294" y="476"/>
                  </a:lnTo>
                  <a:lnTo>
                    <a:pt x="3294" y="477"/>
                  </a:lnTo>
                  <a:lnTo>
                    <a:pt x="3177" y="381"/>
                  </a:lnTo>
                  <a:lnTo>
                    <a:pt x="3178" y="381"/>
                  </a:lnTo>
                  <a:lnTo>
                    <a:pt x="3054" y="296"/>
                  </a:lnTo>
                  <a:lnTo>
                    <a:pt x="3055" y="296"/>
                  </a:lnTo>
                  <a:lnTo>
                    <a:pt x="2925" y="222"/>
                  </a:lnTo>
                  <a:lnTo>
                    <a:pt x="2925" y="223"/>
                  </a:lnTo>
                  <a:lnTo>
                    <a:pt x="2790" y="160"/>
                  </a:lnTo>
                  <a:lnTo>
                    <a:pt x="2791" y="160"/>
                  </a:lnTo>
                  <a:lnTo>
                    <a:pt x="2651" y="109"/>
                  </a:lnTo>
                  <a:lnTo>
                    <a:pt x="2651" y="109"/>
                  </a:lnTo>
                  <a:lnTo>
                    <a:pt x="2507" y="69"/>
                  </a:lnTo>
                  <a:lnTo>
                    <a:pt x="2508" y="69"/>
                  </a:lnTo>
                  <a:lnTo>
                    <a:pt x="2361" y="40"/>
                  </a:lnTo>
                  <a:lnTo>
                    <a:pt x="2362" y="40"/>
                  </a:lnTo>
                  <a:lnTo>
                    <a:pt x="2212" y="22"/>
                  </a:lnTo>
                  <a:lnTo>
                    <a:pt x="2212" y="22"/>
                  </a:lnTo>
                  <a:lnTo>
                    <a:pt x="2061" y="16"/>
                  </a:lnTo>
                  <a:lnTo>
                    <a:pt x="2062" y="16"/>
                  </a:lnTo>
                  <a:lnTo>
                    <a:pt x="1910" y="21"/>
                  </a:lnTo>
                  <a:lnTo>
                    <a:pt x="1910" y="21"/>
                  </a:lnTo>
                  <a:lnTo>
                    <a:pt x="1757" y="37"/>
                  </a:lnTo>
                  <a:lnTo>
                    <a:pt x="1758" y="37"/>
                  </a:lnTo>
                  <a:lnTo>
                    <a:pt x="1606" y="64"/>
                  </a:lnTo>
                  <a:lnTo>
                    <a:pt x="1606" y="64"/>
                  </a:lnTo>
                  <a:lnTo>
                    <a:pt x="1455" y="103"/>
                  </a:lnTo>
                  <a:lnTo>
                    <a:pt x="1456" y="103"/>
                  </a:lnTo>
                  <a:lnTo>
                    <a:pt x="1308" y="153"/>
                  </a:lnTo>
                  <a:lnTo>
                    <a:pt x="1309" y="153"/>
                  </a:lnTo>
                  <a:lnTo>
                    <a:pt x="1162" y="214"/>
                  </a:lnTo>
                  <a:lnTo>
                    <a:pt x="1162" y="214"/>
                  </a:lnTo>
                  <a:lnTo>
                    <a:pt x="1020" y="287"/>
                  </a:lnTo>
                  <a:lnTo>
                    <a:pt x="1021" y="286"/>
                  </a:lnTo>
                  <a:lnTo>
                    <a:pt x="882" y="370"/>
                  </a:lnTo>
                  <a:lnTo>
                    <a:pt x="882" y="370"/>
                  </a:lnTo>
                  <a:lnTo>
                    <a:pt x="749" y="465"/>
                  </a:lnTo>
                  <a:lnTo>
                    <a:pt x="750" y="465"/>
                  </a:lnTo>
                  <a:lnTo>
                    <a:pt x="622" y="571"/>
                  </a:lnTo>
                  <a:lnTo>
                    <a:pt x="622" y="570"/>
                  </a:lnTo>
                  <a:lnTo>
                    <a:pt x="500" y="688"/>
                  </a:lnTo>
                  <a:lnTo>
                    <a:pt x="500" y="688"/>
                  </a:lnTo>
                  <a:lnTo>
                    <a:pt x="385" y="817"/>
                  </a:lnTo>
                  <a:lnTo>
                    <a:pt x="386" y="816"/>
                  </a:lnTo>
                  <a:lnTo>
                    <a:pt x="280" y="956"/>
                  </a:lnTo>
                  <a:lnTo>
                    <a:pt x="280" y="956"/>
                  </a:lnTo>
                  <a:lnTo>
                    <a:pt x="182" y="1108"/>
                  </a:lnTo>
                  <a:lnTo>
                    <a:pt x="182" y="1107"/>
                  </a:lnTo>
                  <a:lnTo>
                    <a:pt x="93" y="1270"/>
                  </a:lnTo>
                  <a:lnTo>
                    <a:pt x="94" y="1270"/>
                  </a:lnTo>
                  <a:lnTo>
                    <a:pt x="15" y="1444"/>
                  </a:lnTo>
                  <a:lnTo>
                    <a:pt x="0" y="1437"/>
                  </a:lnTo>
                  <a:close/>
                  <a:moveTo>
                    <a:pt x="3863" y="1456"/>
                  </a:moveTo>
                  <a:lnTo>
                    <a:pt x="3896" y="1333"/>
                  </a:lnTo>
                  <a:lnTo>
                    <a:pt x="3896" y="1333"/>
                  </a:lnTo>
                  <a:cubicBezTo>
                    <a:pt x="3864" y="1365"/>
                    <a:pt x="3817" y="1378"/>
                    <a:pt x="3772" y="1367"/>
                  </a:cubicBezTo>
                  <a:lnTo>
                    <a:pt x="3863" y="1456"/>
                  </a:lnTo>
                  <a:close/>
                </a:path>
              </a:pathLst>
            </a:custGeom>
            <a:solidFill>
              <a:srgbClr val="1E768C"/>
            </a:solidFill>
            <a:ln w="4763" cap="flat">
              <a:solidFill>
                <a:schemeClr val="bg2">
                  <a:lumMod val="60000"/>
                  <a:lumOff val="40000"/>
                </a:schemeClr>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solidFill>
                  <a:schemeClr val="bg2">
                    <a:lumMod val="40000"/>
                    <a:lumOff val="60000"/>
                  </a:schemeClr>
                </a:solidFill>
              </a:endParaRPr>
            </a:p>
          </p:txBody>
        </p:sp>
        <p:sp>
          <p:nvSpPr>
            <p:cNvPr id="3212" name="Freeform 140"/>
            <p:cNvSpPr>
              <a:spLocks noEditPoints="1"/>
            </p:cNvSpPr>
            <p:nvPr/>
          </p:nvSpPr>
          <p:spPr bwMode="auto">
            <a:xfrm>
              <a:off x="1565" y="1060"/>
              <a:ext cx="1947" cy="320"/>
            </a:xfrm>
            <a:custGeom>
              <a:avLst/>
              <a:gdLst/>
              <a:ahLst/>
              <a:cxnLst>
                <a:cxn ang="0">
                  <a:pos x="7793" y="799"/>
                </a:cxn>
                <a:cxn ang="0">
                  <a:pos x="6962" y="580"/>
                </a:cxn>
                <a:cxn ang="0">
                  <a:pos x="6577" y="484"/>
                </a:cxn>
                <a:cxn ang="0">
                  <a:pos x="5857" y="320"/>
                </a:cxn>
                <a:cxn ang="0">
                  <a:pos x="5523" y="251"/>
                </a:cxn>
                <a:cxn ang="0">
                  <a:pos x="4899" y="140"/>
                </a:cxn>
                <a:cxn ang="0">
                  <a:pos x="4609" y="97"/>
                </a:cxn>
                <a:cxn ang="0">
                  <a:pos x="4065" y="39"/>
                </a:cxn>
                <a:cxn ang="0">
                  <a:pos x="3810" y="23"/>
                </a:cxn>
                <a:cxn ang="0">
                  <a:pos x="3333" y="18"/>
                </a:cxn>
                <a:cxn ang="0">
                  <a:pos x="3107" y="28"/>
                </a:cxn>
                <a:cxn ang="0">
                  <a:pos x="2679" y="75"/>
                </a:cxn>
                <a:cxn ang="0">
                  <a:pos x="2475" y="111"/>
                </a:cxn>
                <a:cxn ang="0">
                  <a:pos x="2082" y="209"/>
                </a:cxn>
                <a:cxn ang="0">
                  <a:pos x="1892" y="271"/>
                </a:cxn>
                <a:cxn ang="0">
                  <a:pos x="1519" y="420"/>
                </a:cxn>
                <a:cxn ang="0">
                  <a:pos x="1334" y="508"/>
                </a:cxn>
                <a:cxn ang="0">
                  <a:pos x="965" y="707"/>
                </a:cxn>
                <a:cxn ang="0">
                  <a:pos x="780" y="819"/>
                </a:cxn>
                <a:cxn ang="0">
                  <a:pos x="400" y="1070"/>
                </a:cxn>
                <a:cxn ang="0">
                  <a:pos x="205" y="1207"/>
                </a:cxn>
                <a:cxn ang="0">
                  <a:pos x="196" y="1194"/>
                </a:cxn>
                <a:cxn ang="0">
                  <a:pos x="391" y="1057"/>
                </a:cxn>
                <a:cxn ang="0">
                  <a:pos x="771" y="806"/>
                </a:cxn>
                <a:cxn ang="0">
                  <a:pos x="958" y="694"/>
                </a:cxn>
                <a:cxn ang="0">
                  <a:pos x="1327" y="493"/>
                </a:cxn>
                <a:cxn ang="0">
                  <a:pos x="1512" y="405"/>
                </a:cxn>
                <a:cxn ang="0">
                  <a:pos x="1887" y="256"/>
                </a:cxn>
                <a:cxn ang="0">
                  <a:pos x="2077" y="194"/>
                </a:cxn>
                <a:cxn ang="0">
                  <a:pos x="2472" y="96"/>
                </a:cxn>
                <a:cxn ang="0">
                  <a:pos x="2676" y="60"/>
                </a:cxn>
                <a:cxn ang="0">
                  <a:pos x="3106" y="12"/>
                </a:cxn>
                <a:cxn ang="0">
                  <a:pos x="3332" y="2"/>
                </a:cxn>
                <a:cxn ang="0">
                  <a:pos x="3811" y="7"/>
                </a:cxn>
                <a:cxn ang="0">
                  <a:pos x="4066" y="24"/>
                </a:cxn>
                <a:cxn ang="0">
                  <a:pos x="4610" y="82"/>
                </a:cxn>
                <a:cxn ang="0">
                  <a:pos x="4902" y="125"/>
                </a:cxn>
                <a:cxn ang="0">
                  <a:pos x="5526" y="236"/>
                </a:cxn>
                <a:cxn ang="0">
                  <a:pos x="5860" y="305"/>
                </a:cxn>
                <a:cxn ang="0">
                  <a:pos x="6580" y="469"/>
                </a:cxn>
                <a:cxn ang="0">
                  <a:pos x="6966" y="565"/>
                </a:cxn>
                <a:cxn ang="0">
                  <a:pos x="7798" y="784"/>
                </a:cxn>
                <a:cxn ang="0">
                  <a:pos x="8238" y="922"/>
                </a:cxn>
                <a:cxn ang="0">
                  <a:pos x="128" y="1333"/>
                </a:cxn>
              </a:cxnLst>
              <a:rect l="0" t="0" r="r" b="b"/>
              <a:pathLst>
                <a:path w="8243" h="1346">
                  <a:moveTo>
                    <a:pt x="8238" y="922"/>
                  </a:moveTo>
                  <a:lnTo>
                    <a:pt x="7793" y="799"/>
                  </a:lnTo>
                  <a:lnTo>
                    <a:pt x="7793" y="799"/>
                  </a:lnTo>
                  <a:lnTo>
                    <a:pt x="7368" y="685"/>
                  </a:lnTo>
                  <a:lnTo>
                    <a:pt x="7368" y="685"/>
                  </a:lnTo>
                  <a:lnTo>
                    <a:pt x="6962" y="580"/>
                  </a:lnTo>
                  <a:lnTo>
                    <a:pt x="6963" y="580"/>
                  </a:lnTo>
                  <a:lnTo>
                    <a:pt x="6577" y="484"/>
                  </a:lnTo>
                  <a:lnTo>
                    <a:pt x="6577" y="484"/>
                  </a:lnTo>
                  <a:lnTo>
                    <a:pt x="6209" y="398"/>
                  </a:lnTo>
                  <a:lnTo>
                    <a:pt x="6209" y="398"/>
                  </a:lnTo>
                  <a:lnTo>
                    <a:pt x="5857" y="320"/>
                  </a:lnTo>
                  <a:lnTo>
                    <a:pt x="5857" y="320"/>
                  </a:lnTo>
                  <a:lnTo>
                    <a:pt x="5523" y="251"/>
                  </a:lnTo>
                  <a:lnTo>
                    <a:pt x="5523" y="251"/>
                  </a:lnTo>
                  <a:lnTo>
                    <a:pt x="5203" y="191"/>
                  </a:lnTo>
                  <a:lnTo>
                    <a:pt x="5203" y="191"/>
                  </a:lnTo>
                  <a:lnTo>
                    <a:pt x="4899" y="140"/>
                  </a:lnTo>
                  <a:lnTo>
                    <a:pt x="4899" y="140"/>
                  </a:lnTo>
                  <a:lnTo>
                    <a:pt x="4608" y="97"/>
                  </a:lnTo>
                  <a:lnTo>
                    <a:pt x="4609" y="97"/>
                  </a:lnTo>
                  <a:lnTo>
                    <a:pt x="4331" y="64"/>
                  </a:lnTo>
                  <a:lnTo>
                    <a:pt x="4331" y="64"/>
                  </a:lnTo>
                  <a:lnTo>
                    <a:pt x="4065" y="39"/>
                  </a:lnTo>
                  <a:lnTo>
                    <a:pt x="4065" y="39"/>
                  </a:lnTo>
                  <a:lnTo>
                    <a:pt x="3810" y="23"/>
                  </a:lnTo>
                  <a:lnTo>
                    <a:pt x="3810" y="23"/>
                  </a:lnTo>
                  <a:lnTo>
                    <a:pt x="3566" y="16"/>
                  </a:lnTo>
                  <a:lnTo>
                    <a:pt x="3567" y="16"/>
                  </a:lnTo>
                  <a:lnTo>
                    <a:pt x="3333" y="18"/>
                  </a:lnTo>
                  <a:lnTo>
                    <a:pt x="3333" y="18"/>
                  </a:lnTo>
                  <a:lnTo>
                    <a:pt x="3107" y="28"/>
                  </a:lnTo>
                  <a:lnTo>
                    <a:pt x="3107" y="28"/>
                  </a:lnTo>
                  <a:lnTo>
                    <a:pt x="2889" y="47"/>
                  </a:lnTo>
                  <a:lnTo>
                    <a:pt x="2890" y="47"/>
                  </a:lnTo>
                  <a:lnTo>
                    <a:pt x="2679" y="75"/>
                  </a:lnTo>
                  <a:lnTo>
                    <a:pt x="2679" y="75"/>
                  </a:lnTo>
                  <a:lnTo>
                    <a:pt x="2475" y="111"/>
                  </a:lnTo>
                  <a:lnTo>
                    <a:pt x="2475" y="111"/>
                  </a:lnTo>
                  <a:lnTo>
                    <a:pt x="2276" y="156"/>
                  </a:lnTo>
                  <a:lnTo>
                    <a:pt x="2277" y="156"/>
                  </a:lnTo>
                  <a:lnTo>
                    <a:pt x="2082" y="209"/>
                  </a:lnTo>
                  <a:lnTo>
                    <a:pt x="2082" y="209"/>
                  </a:lnTo>
                  <a:lnTo>
                    <a:pt x="1892" y="271"/>
                  </a:lnTo>
                  <a:lnTo>
                    <a:pt x="1892" y="271"/>
                  </a:lnTo>
                  <a:lnTo>
                    <a:pt x="1704" y="341"/>
                  </a:lnTo>
                  <a:lnTo>
                    <a:pt x="1705" y="341"/>
                  </a:lnTo>
                  <a:lnTo>
                    <a:pt x="1519" y="420"/>
                  </a:lnTo>
                  <a:lnTo>
                    <a:pt x="1519" y="420"/>
                  </a:lnTo>
                  <a:lnTo>
                    <a:pt x="1334" y="508"/>
                  </a:lnTo>
                  <a:lnTo>
                    <a:pt x="1334" y="508"/>
                  </a:lnTo>
                  <a:lnTo>
                    <a:pt x="1150" y="603"/>
                  </a:lnTo>
                  <a:lnTo>
                    <a:pt x="1150" y="602"/>
                  </a:lnTo>
                  <a:lnTo>
                    <a:pt x="965" y="707"/>
                  </a:lnTo>
                  <a:lnTo>
                    <a:pt x="966" y="707"/>
                  </a:lnTo>
                  <a:lnTo>
                    <a:pt x="780" y="819"/>
                  </a:lnTo>
                  <a:lnTo>
                    <a:pt x="780" y="819"/>
                  </a:lnTo>
                  <a:lnTo>
                    <a:pt x="591" y="940"/>
                  </a:lnTo>
                  <a:lnTo>
                    <a:pt x="591" y="940"/>
                  </a:lnTo>
                  <a:lnTo>
                    <a:pt x="400" y="1070"/>
                  </a:lnTo>
                  <a:lnTo>
                    <a:pt x="400" y="1070"/>
                  </a:lnTo>
                  <a:lnTo>
                    <a:pt x="205" y="1207"/>
                  </a:lnTo>
                  <a:lnTo>
                    <a:pt x="205" y="1207"/>
                  </a:lnTo>
                  <a:lnTo>
                    <a:pt x="81" y="1298"/>
                  </a:lnTo>
                  <a:lnTo>
                    <a:pt x="71" y="1285"/>
                  </a:lnTo>
                  <a:lnTo>
                    <a:pt x="196" y="1194"/>
                  </a:lnTo>
                  <a:lnTo>
                    <a:pt x="196" y="1194"/>
                  </a:lnTo>
                  <a:lnTo>
                    <a:pt x="391" y="1057"/>
                  </a:lnTo>
                  <a:lnTo>
                    <a:pt x="391" y="1057"/>
                  </a:lnTo>
                  <a:lnTo>
                    <a:pt x="582" y="927"/>
                  </a:lnTo>
                  <a:lnTo>
                    <a:pt x="582" y="927"/>
                  </a:lnTo>
                  <a:lnTo>
                    <a:pt x="771" y="806"/>
                  </a:lnTo>
                  <a:lnTo>
                    <a:pt x="771" y="806"/>
                  </a:lnTo>
                  <a:lnTo>
                    <a:pt x="957" y="694"/>
                  </a:lnTo>
                  <a:lnTo>
                    <a:pt x="958" y="694"/>
                  </a:lnTo>
                  <a:lnTo>
                    <a:pt x="1143" y="589"/>
                  </a:lnTo>
                  <a:lnTo>
                    <a:pt x="1143" y="588"/>
                  </a:lnTo>
                  <a:lnTo>
                    <a:pt x="1327" y="493"/>
                  </a:lnTo>
                  <a:lnTo>
                    <a:pt x="1327" y="493"/>
                  </a:lnTo>
                  <a:lnTo>
                    <a:pt x="1512" y="405"/>
                  </a:lnTo>
                  <a:lnTo>
                    <a:pt x="1512" y="405"/>
                  </a:lnTo>
                  <a:lnTo>
                    <a:pt x="1698" y="326"/>
                  </a:lnTo>
                  <a:lnTo>
                    <a:pt x="1699" y="326"/>
                  </a:lnTo>
                  <a:lnTo>
                    <a:pt x="1887" y="256"/>
                  </a:lnTo>
                  <a:lnTo>
                    <a:pt x="1887" y="256"/>
                  </a:lnTo>
                  <a:lnTo>
                    <a:pt x="2077" y="194"/>
                  </a:lnTo>
                  <a:lnTo>
                    <a:pt x="2077" y="194"/>
                  </a:lnTo>
                  <a:lnTo>
                    <a:pt x="2272" y="141"/>
                  </a:lnTo>
                  <a:lnTo>
                    <a:pt x="2273" y="141"/>
                  </a:lnTo>
                  <a:lnTo>
                    <a:pt x="2472" y="96"/>
                  </a:lnTo>
                  <a:lnTo>
                    <a:pt x="2472" y="96"/>
                  </a:lnTo>
                  <a:lnTo>
                    <a:pt x="2676" y="60"/>
                  </a:lnTo>
                  <a:lnTo>
                    <a:pt x="2676" y="60"/>
                  </a:lnTo>
                  <a:lnTo>
                    <a:pt x="2887" y="32"/>
                  </a:lnTo>
                  <a:lnTo>
                    <a:pt x="2888" y="31"/>
                  </a:lnTo>
                  <a:lnTo>
                    <a:pt x="3106" y="12"/>
                  </a:lnTo>
                  <a:lnTo>
                    <a:pt x="3106" y="12"/>
                  </a:lnTo>
                  <a:lnTo>
                    <a:pt x="3332" y="2"/>
                  </a:lnTo>
                  <a:lnTo>
                    <a:pt x="3332" y="2"/>
                  </a:lnTo>
                  <a:lnTo>
                    <a:pt x="3566" y="0"/>
                  </a:lnTo>
                  <a:lnTo>
                    <a:pt x="3567" y="0"/>
                  </a:lnTo>
                  <a:lnTo>
                    <a:pt x="3811" y="7"/>
                  </a:lnTo>
                  <a:lnTo>
                    <a:pt x="3811" y="7"/>
                  </a:lnTo>
                  <a:lnTo>
                    <a:pt x="4066" y="23"/>
                  </a:lnTo>
                  <a:lnTo>
                    <a:pt x="4066" y="24"/>
                  </a:lnTo>
                  <a:lnTo>
                    <a:pt x="4332" y="49"/>
                  </a:lnTo>
                  <a:lnTo>
                    <a:pt x="4332" y="49"/>
                  </a:lnTo>
                  <a:lnTo>
                    <a:pt x="4610" y="82"/>
                  </a:lnTo>
                  <a:lnTo>
                    <a:pt x="4611" y="82"/>
                  </a:lnTo>
                  <a:lnTo>
                    <a:pt x="4902" y="125"/>
                  </a:lnTo>
                  <a:lnTo>
                    <a:pt x="4902" y="125"/>
                  </a:lnTo>
                  <a:lnTo>
                    <a:pt x="5206" y="176"/>
                  </a:lnTo>
                  <a:lnTo>
                    <a:pt x="5206" y="176"/>
                  </a:lnTo>
                  <a:lnTo>
                    <a:pt x="5526" y="236"/>
                  </a:lnTo>
                  <a:lnTo>
                    <a:pt x="5526" y="236"/>
                  </a:lnTo>
                  <a:lnTo>
                    <a:pt x="5860" y="305"/>
                  </a:lnTo>
                  <a:lnTo>
                    <a:pt x="5860" y="305"/>
                  </a:lnTo>
                  <a:lnTo>
                    <a:pt x="6212" y="383"/>
                  </a:lnTo>
                  <a:lnTo>
                    <a:pt x="6212" y="383"/>
                  </a:lnTo>
                  <a:lnTo>
                    <a:pt x="6580" y="469"/>
                  </a:lnTo>
                  <a:lnTo>
                    <a:pt x="6580" y="469"/>
                  </a:lnTo>
                  <a:lnTo>
                    <a:pt x="6966" y="565"/>
                  </a:lnTo>
                  <a:lnTo>
                    <a:pt x="6966" y="565"/>
                  </a:lnTo>
                  <a:lnTo>
                    <a:pt x="7372" y="670"/>
                  </a:lnTo>
                  <a:lnTo>
                    <a:pt x="7373" y="670"/>
                  </a:lnTo>
                  <a:lnTo>
                    <a:pt x="7798" y="784"/>
                  </a:lnTo>
                  <a:lnTo>
                    <a:pt x="7798" y="784"/>
                  </a:lnTo>
                  <a:lnTo>
                    <a:pt x="8243" y="907"/>
                  </a:lnTo>
                  <a:lnTo>
                    <a:pt x="8238" y="922"/>
                  </a:lnTo>
                  <a:close/>
                  <a:moveTo>
                    <a:pt x="0" y="1346"/>
                  </a:moveTo>
                  <a:lnTo>
                    <a:pt x="128" y="1333"/>
                  </a:lnTo>
                  <a:lnTo>
                    <a:pt x="128" y="1333"/>
                  </a:lnTo>
                  <a:cubicBezTo>
                    <a:pt x="86" y="1314"/>
                    <a:pt x="57" y="1275"/>
                    <a:pt x="52" y="1229"/>
                  </a:cubicBezTo>
                  <a:lnTo>
                    <a:pt x="0" y="1346"/>
                  </a:lnTo>
                  <a:close/>
                </a:path>
              </a:pathLst>
            </a:custGeom>
            <a:solidFill>
              <a:srgbClr val="1E768C"/>
            </a:solidFill>
            <a:ln w="4763" cap="flat">
              <a:solidFill>
                <a:schemeClr val="bg2">
                  <a:lumMod val="60000"/>
                  <a:lumOff val="40000"/>
                </a:schemeClr>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solidFill>
                  <a:schemeClr val="bg2">
                    <a:lumMod val="40000"/>
                    <a:lumOff val="60000"/>
                  </a:schemeClr>
                </a:solidFill>
              </a:endParaRPr>
            </a:p>
          </p:txBody>
        </p:sp>
        <p:sp>
          <p:nvSpPr>
            <p:cNvPr id="3213" name="Freeform 141"/>
            <p:cNvSpPr>
              <a:spLocks noEditPoints="1"/>
            </p:cNvSpPr>
            <p:nvPr/>
          </p:nvSpPr>
          <p:spPr bwMode="auto">
            <a:xfrm>
              <a:off x="1682" y="2244"/>
              <a:ext cx="920" cy="348"/>
            </a:xfrm>
            <a:custGeom>
              <a:avLst/>
              <a:gdLst/>
              <a:ahLst/>
              <a:cxnLst>
                <a:cxn ang="0">
                  <a:pos x="3818" y="183"/>
                </a:cxn>
                <a:cxn ang="0">
                  <a:pos x="3632" y="501"/>
                </a:cxn>
                <a:cxn ang="0">
                  <a:pos x="3527" y="644"/>
                </a:cxn>
                <a:cxn ang="0">
                  <a:pos x="3292" y="894"/>
                </a:cxn>
                <a:cxn ang="0">
                  <a:pos x="3164" y="1003"/>
                </a:cxn>
                <a:cxn ang="0">
                  <a:pos x="2893" y="1184"/>
                </a:cxn>
                <a:cxn ang="0">
                  <a:pos x="2750" y="1259"/>
                </a:cxn>
                <a:cxn ang="0">
                  <a:pos x="2455" y="1372"/>
                </a:cxn>
                <a:cxn ang="0">
                  <a:pos x="2303" y="1412"/>
                </a:cxn>
                <a:cxn ang="0">
                  <a:pos x="1998" y="1457"/>
                </a:cxn>
                <a:cxn ang="0">
                  <a:pos x="1845" y="1463"/>
                </a:cxn>
                <a:cxn ang="0">
                  <a:pos x="1544" y="1440"/>
                </a:cxn>
                <a:cxn ang="0">
                  <a:pos x="1395" y="1412"/>
                </a:cxn>
                <a:cxn ang="0">
                  <a:pos x="1110" y="1321"/>
                </a:cxn>
                <a:cxn ang="0">
                  <a:pos x="973" y="1258"/>
                </a:cxn>
                <a:cxn ang="0">
                  <a:pos x="717" y="1099"/>
                </a:cxn>
                <a:cxn ang="0">
                  <a:pos x="599" y="1002"/>
                </a:cxn>
                <a:cxn ang="0">
                  <a:pos x="385" y="775"/>
                </a:cxn>
                <a:cxn ang="0">
                  <a:pos x="292" y="643"/>
                </a:cxn>
                <a:cxn ang="0">
                  <a:pos x="135" y="347"/>
                </a:cxn>
                <a:cxn ang="0">
                  <a:pos x="74" y="182"/>
                </a:cxn>
                <a:cxn ang="0">
                  <a:pos x="89" y="177"/>
                </a:cxn>
                <a:cxn ang="0">
                  <a:pos x="150" y="340"/>
                </a:cxn>
                <a:cxn ang="0">
                  <a:pos x="305" y="634"/>
                </a:cxn>
                <a:cxn ang="0">
                  <a:pos x="398" y="764"/>
                </a:cxn>
                <a:cxn ang="0">
                  <a:pos x="610" y="991"/>
                </a:cxn>
                <a:cxn ang="0">
                  <a:pos x="726" y="1086"/>
                </a:cxn>
                <a:cxn ang="0">
                  <a:pos x="980" y="1245"/>
                </a:cxn>
                <a:cxn ang="0">
                  <a:pos x="1115" y="1306"/>
                </a:cxn>
                <a:cxn ang="0">
                  <a:pos x="1400" y="1397"/>
                </a:cxn>
                <a:cxn ang="0">
                  <a:pos x="1545" y="1425"/>
                </a:cxn>
                <a:cxn ang="0">
                  <a:pos x="1846" y="1447"/>
                </a:cxn>
                <a:cxn ang="0">
                  <a:pos x="1997" y="1442"/>
                </a:cxn>
                <a:cxn ang="0">
                  <a:pos x="2300" y="1397"/>
                </a:cxn>
                <a:cxn ang="0">
                  <a:pos x="2450" y="1357"/>
                </a:cxn>
                <a:cxn ang="0">
                  <a:pos x="2743" y="1244"/>
                </a:cxn>
                <a:cxn ang="0">
                  <a:pos x="2884" y="1171"/>
                </a:cxn>
                <a:cxn ang="0">
                  <a:pos x="3155" y="990"/>
                </a:cxn>
                <a:cxn ang="0">
                  <a:pos x="3281" y="883"/>
                </a:cxn>
                <a:cxn ang="0">
                  <a:pos x="3514" y="633"/>
                </a:cxn>
                <a:cxn ang="0">
                  <a:pos x="3619" y="492"/>
                </a:cxn>
                <a:cxn ang="0">
                  <a:pos x="3803" y="176"/>
                </a:cxn>
                <a:cxn ang="0">
                  <a:pos x="3895" y="7"/>
                </a:cxn>
                <a:cxn ang="0">
                  <a:pos x="0" y="128"/>
                </a:cxn>
              </a:cxnLst>
              <a:rect l="0" t="0" r="r" b="b"/>
              <a:pathLst>
                <a:path w="3895" h="1463">
                  <a:moveTo>
                    <a:pt x="3895" y="7"/>
                  </a:moveTo>
                  <a:lnTo>
                    <a:pt x="3818" y="183"/>
                  </a:lnTo>
                  <a:lnTo>
                    <a:pt x="3818" y="183"/>
                  </a:lnTo>
                  <a:lnTo>
                    <a:pt x="3730" y="347"/>
                  </a:lnTo>
                  <a:lnTo>
                    <a:pt x="3729" y="348"/>
                  </a:lnTo>
                  <a:lnTo>
                    <a:pt x="3632" y="501"/>
                  </a:lnTo>
                  <a:lnTo>
                    <a:pt x="3632" y="501"/>
                  </a:lnTo>
                  <a:lnTo>
                    <a:pt x="3527" y="643"/>
                  </a:lnTo>
                  <a:lnTo>
                    <a:pt x="3527" y="644"/>
                  </a:lnTo>
                  <a:lnTo>
                    <a:pt x="3413" y="775"/>
                  </a:lnTo>
                  <a:lnTo>
                    <a:pt x="3412" y="775"/>
                  </a:lnTo>
                  <a:lnTo>
                    <a:pt x="3292" y="894"/>
                  </a:lnTo>
                  <a:lnTo>
                    <a:pt x="3292" y="895"/>
                  </a:lnTo>
                  <a:lnTo>
                    <a:pt x="3165" y="1003"/>
                  </a:lnTo>
                  <a:lnTo>
                    <a:pt x="3164" y="1003"/>
                  </a:lnTo>
                  <a:lnTo>
                    <a:pt x="3031" y="1099"/>
                  </a:lnTo>
                  <a:lnTo>
                    <a:pt x="3031" y="1099"/>
                  </a:lnTo>
                  <a:lnTo>
                    <a:pt x="2893" y="1184"/>
                  </a:lnTo>
                  <a:lnTo>
                    <a:pt x="2892" y="1185"/>
                  </a:lnTo>
                  <a:lnTo>
                    <a:pt x="2750" y="1259"/>
                  </a:lnTo>
                  <a:lnTo>
                    <a:pt x="2750" y="1259"/>
                  </a:lnTo>
                  <a:lnTo>
                    <a:pt x="2604" y="1321"/>
                  </a:lnTo>
                  <a:lnTo>
                    <a:pt x="2603" y="1321"/>
                  </a:lnTo>
                  <a:lnTo>
                    <a:pt x="2455" y="1372"/>
                  </a:lnTo>
                  <a:lnTo>
                    <a:pt x="2455" y="1372"/>
                  </a:lnTo>
                  <a:lnTo>
                    <a:pt x="2304" y="1412"/>
                  </a:lnTo>
                  <a:lnTo>
                    <a:pt x="2303" y="1412"/>
                  </a:lnTo>
                  <a:lnTo>
                    <a:pt x="2152" y="1440"/>
                  </a:lnTo>
                  <a:lnTo>
                    <a:pt x="2151" y="1440"/>
                  </a:lnTo>
                  <a:lnTo>
                    <a:pt x="1998" y="1457"/>
                  </a:lnTo>
                  <a:lnTo>
                    <a:pt x="1998" y="1457"/>
                  </a:lnTo>
                  <a:lnTo>
                    <a:pt x="1846" y="1463"/>
                  </a:lnTo>
                  <a:lnTo>
                    <a:pt x="1845" y="1463"/>
                  </a:lnTo>
                  <a:lnTo>
                    <a:pt x="1694" y="1457"/>
                  </a:lnTo>
                  <a:lnTo>
                    <a:pt x="1694" y="1457"/>
                  </a:lnTo>
                  <a:lnTo>
                    <a:pt x="1544" y="1440"/>
                  </a:lnTo>
                  <a:lnTo>
                    <a:pt x="1543" y="1440"/>
                  </a:lnTo>
                  <a:lnTo>
                    <a:pt x="1396" y="1412"/>
                  </a:lnTo>
                  <a:lnTo>
                    <a:pt x="1395" y="1412"/>
                  </a:lnTo>
                  <a:lnTo>
                    <a:pt x="1250" y="1372"/>
                  </a:lnTo>
                  <a:lnTo>
                    <a:pt x="1250" y="1372"/>
                  </a:lnTo>
                  <a:lnTo>
                    <a:pt x="1110" y="1321"/>
                  </a:lnTo>
                  <a:lnTo>
                    <a:pt x="1109" y="1321"/>
                  </a:lnTo>
                  <a:lnTo>
                    <a:pt x="973" y="1259"/>
                  </a:lnTo>
                  <a:lnTo>
                    <a:pt x="973" y="1258"/>
                  </a:lnTo>
                  <a:lnTo>
                    <a:pt x="843" y="1184"/>
                  </a:lnTo>
                  <a:lnTo>
                    <a:pt x="842" y="1184"/>
                  </a:lnTo>
                  <a:lnTo>
                    <a:pt x="717" y="1099"/>
                  </a:lnTo>
                  <a:lnTo>
                    <a:pt x="716" y="1099"/>
                  </a:lnTo>
                  <a:lnTo>
                    <a:pt x="599" y="1003"/>
                  </a:lnTo>
                  <a:lnTo>
                    <a:pt x="599" y="1002"/>
                  </a:lnTo>
                  <a:lnTo>
                    <a:pt x="488" y="894"/>
                  </a:lnTo>
                  <a:lnTo>
                    <a:pt x="487" y="894"/>
                  </a:lnTo>
                  <a:lnTo>
                    <a:pt x="385" y="775"/>
                  </a:lnTo>
                  <a:lnTo>
                    <a:pt x="385" y="774"/>
                  </a:lnTo>
                  <a:lnTo>
                    <a:pt x="292" y="643"/>
                  </a:lnTo>
                  <a:lnTo>
                    <a:pt x="292" y="643"/>
                  </a:lnTo>
                  <a:lnTo>
                    <a:pt x="209" y="501"/>
                  </a:lnTo>
                  <a:lnTo>
                    <a:pt x="208" y="500"/>
                  </a:lnTo>
                  <a:lnTo>
                    <a:pt x="135" y="347"/>
                  </a:lnTo>
                  <a:lnTo>
                    <a:pt x="135" y="346"/>
                  </a:lnTo>
                  <a:lnTo>
                    <a:pt x="74" y="182"/>
                  </a:lnTo>
                  <a:lnTo>
                    <a:pt x="74" y="182"/>
                  </a:lnTo>
                  <a:lnTo>
                    <a:pt x="49" y="96"/>
                  </a:lnTo>
                  <a:lnTo>
                    <a:pt x="65" y="91"/>
                  </a:lnTo>
                  <a:lnTo>
                    <a:pt x="89" y="177"/>
                  </a:lnTo>
                  <a:lnTo>
                    <a:pt x="89" y="177"/>
                  </a:lnTo>
                  <a:lnTo>
                    <a:pt x="150" y="341"/>
                  </a:lnTo>
                  <a:lnTo>
                    <a:pt x="150" y="340"/>
                  </a:lnTo>
                  <a:lnTo>
                    <a:pt x="223" y="493"/>
                  </a:lnTo>
                  <a:lnTo>
                    <a:pt x="222" y="492"/>
                  </a:lnTo>
                  <a:lnTo>
                    <a:pt x="305" y="634"/>
                  </a:lnTo>
                  <a:lnTo>
                    <a:pt x="305" y="634"/>
                  </a:lnTo>
                  <a:lnTo>
                    <a:pt x="398" y="765"/>
                  </a:lnTo>
                  <a:lnTo>
                    <a:pt x="398" y="764"/>
                  </a:lnTo>
                  <a:lnTo>
                    <a:pt x="500" y="883"/>
                  </a:lnTo>
                  <a:lnTo>
                    <a:pt x="499" y="883"/>
                  </a:lnTo>
                  <a:lnTo>
                    <a:pt x="610" y="991"/>
                  </a:lnTo>
                  <a:lnTo>
                    <a:pt x="610" y="990"/>
                  </a:lnTo>
                  <a:lnTo>
                    <a:pt x="727" y="1086"/>
                  </a:lnTo>
                  <a:lnTo>
                    <a:pt x="726" y="1086"/>
                  </a:lnTo>
                  <a:lnTo>
                    <a:pt x="851" y="1171"/>
                  </a:lnTo>
                  <a:lnTo>
                    <a:pt x="850" y="1171"/>
                  </a:lnTo>
                  <a:lnTo>
                    <a:pt x="980" y="1245"/>
                  </a:lnTo>
                  <a:lnTo>
                    <a:pt x="980" y="1244"/>
                  </a:lnTo>
                  <a:lnTo>
                    <a:pt x="1116" y="1306"/>
                  </a:lnTo>
                  <a:lnTo>
                    <a:pt x="1115" y="1306"/>
                  </a:lnTo>
                  <a:lnTo>
                    <a:pt x="1255" y="1357"/>
                  </a:lnTo>
                  <a:lnTo>
                    <a:pt x="1255" y="1357"/>
                  </a:lnTo>
                  <a:lnTo>
                    <a:pt x="1400" y="1397"/>
                  </a:lnTo>
                  <a:lnTo>
                    <a:pt x="1399" y="1397"/>
                  </a:lnTo>
                  <a:lnTo>
                    <a:pt x="1546" y="1425"/>
                  </a:lnTo>
                  <a:lnTo>
                    <a:pt x="1545" y="1425"/>
                  </a:lnTo>
                  <a:lnTo>
                    <a:pt x="1695" y="1442"/>
                  </a:lnTo>
                  <a:lnTo>
                    <a:pt x="1695" y="1441"/>
                  </a:lnTo>
                  <a:lnTo>
                    <a:pt x="1846" y="1447"/>
                  </a:lnTo>
                  <a:lnTo>
                    <a:pt x="1845" y="1447"/>
                  </a:lnTo>
                  <a:lnTo>
                    <a:pt x="1997" y="1441"/>
                  </a:lnTo>
                  <a:lnTo>
                    <a:pt x="1997" y="1442"/>
                  </a:lnTo>
                  <a:lnTo>
                    <a:pt x="2150" y="1425"/>
                  </a:lnTo>
                  <a:lnTo>
                    <a:pt x="2149" y="1425"/>
                  </a:lnTo>
                  <a:lnTo>
                    <a:pt x="2300" y="1397"/>
                  </a:lnTo>
                  <a:lnTo>
                    <a:pt x="2299" y="1397"/>
                  </a:lnTo>
                  <a:lnTo>
                    <a:pt x="2450" y="1357"/>
                  </a:lnTo>
                  <a:lnTo>
                    <a:pt x="2450" y="1357"/>
                  </a:lnTo>
                  <a:lnTo>
                    <a:pt x="2598" y="1306"/>
                  </a:lnTo>
                  <a:lnTo>
                    <a:pt x="2597" y="1306"/>
                  </a:lnTo>
                  <a:lnTo>
                    <a:pt x="2743" y="1244"/>
                  </a:lnTo>
                  <a:lnTo>
                    <a:pt x="2743" y="1244"/>
                  </a:lnTo>
                  <a:lnTo>
                    <a:pt x="2885" y="1170"/>
                  </a:lnTo>
                  <a:lnTo>
                    <a:pt x="2884" y="1171"/>
                  </a:lnTo>
                  <a:lnTo>
                    <a:pt x="3022" y="1086"/>
                  </a:lnTo>
                  <a:lnTo>
                    <a:pt x="3022" y="1086"/>
                  </a:lnTo>
                  <a:lnTo>
                    <a:pt x="3155" y="990"/>
                  </a:lnTo>
                  <a:lnTo>
                    <a:pt x="3154" y="990"/>
                  </a:lnTo>
                  <a:lnTo>
                    <a:pt x="3281" y="882"/>
                  </a:lnTo>
                  <a:lnTo>
                    <a:pt x="3281" y="883"/>
                  </a:lnTo>
                  <a:lnTo>
                    <a:pt x="3401" y="764"/>
                  </a:lnTo>
                  <a:lnTo>
                    <a:pt x="3400" y="764"/>
                  </a:lnTo>
                  <a:lnTo>
                    <a:pt x="3514" y="633"/>
                  </a:lnTo>
                  <a:lnTo>
                    <a:pt x="3514" y="634"/>
                  </a:lnTo>
                  <a:lnTo>
                    <a:pt x="3619" y="492"/>
                  </a:lnTo>
                  <a:lnTo>
                    <a:pt x="3619" y="492"/>
                  </a:lnTo>
                  <a:lnTo>
                    <a:pt x="3716" y="339"/>
                  </a:lnTo>
                  <a:lnTo>
                    <a:pt x="3715" y="340"/>
                  </a:lnTo>
                  <a:lnTo>
                    <a:pt x="3803" y="176"/>
                  </a:lnTo>
                  <a:lnTo>
                    <a:pt x="3803" y="176"/>
                  </a:lnTo>
                  <a:lnTo>
                    <a:pt x="3880" y="0"/>
                  </a:lnTo>
                  <a:lnTo>
                    <a:pt x="3895" y="7"/>
                  </a:lnTo>
                  <a:close/>
                  <a:moveTo>
                    <a:pt x="31" y="3"/>
                  </a:moveTo>
                  <a:lnTo>
                    <a:pt x="0" y="128"/>
                  </a:lnTo>
                  <a:lnTo>
                    <a:pt x="0" y="128"/>
                  </a:lnTo>
                  <a:cubicBezTo>
                    <a:pt x="32" y="95"/>
                    <a:pt x="79" y="81"/>
                    <a:pt x="123" y="93"/>
                  </a:cubicBezTo>
                  <a:lnTo>
                    <a:pt x="31" y="3"/>
                  </a:lnTo>
                  <a:close/>
                </a:path>
              </a:pathLst>
            </a:custGeom>
            <a:solidFill>
              <a:srgbClr val="1E768C"/>
            </a:solidFill>
            <a:ln w="4763" cap="flat">
              <a:solidFill>
                <a:schemeClr val="bg2">
                  <a:lumMod val="60000"/>
                  <a:lumOff val="40000"/>
                </a:schemeClr>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solidFill>
                  <a:schemeClr val="bg2">
                    <a:lumMod val="40000"/>
                    <a:lumOff val="60000"/>
                  </a:schemeClr>
                </a:solidFill>
              </a:endParaRPr>
            </a:p>
          </p:txBody>
        </p:sp>
        <p:sp>
          <p:nvSpPr>
            <p:cNvPr id="3214" name="Freeform 142"/>
            <p:cNvSpPr>
              <a:spLocks noEditPoints="1"/>
            </p:cNvSpPr>
            <p:nvPr/>
          </p:nvSpPr>
          <p:spPr bwMode="auto">
            <a:xfrm>
              <a:off x="1183" y="2244"/>
              <a:ext cx="2333" cy="278"/>
            </a:xfrm>
            <a:custGeom>
              <a:avLst/>
              <a:gdLst/>
              <a:ahLst/>
              <a:cxnLst>
                <a:cxn ang="0">
                  <a:pos x="9593" y="100"/>
                </a:cxn>
                <a:cxn ang="0">
                  <a:pos x="9303" y="185"/>
                </a:cxn>
                <a:cxn ang="0">
                  <a:pos x="9005" y="271"/>
                </a:cxn>
                <a:cxn ang="0">
                  <a:pos x="8701" y="356"/>
                </a:cxn>
                <a:cxn ang="0">
                  <a:pos x="8390" y="441"/>
                </a:cxn>
                <a:cxn ang="0">
                  <a:pos x="8072" y="524"/>
                </a:cxn>
                <a:cxn ang="0">
                  <a:pos x="7425" y="682"/>
                </a:cxn>
                <a:cxn ang="0">
                  <a:pos x="6763" y="826"/>
                </a:cxn>
                <a:cxn ang="0">
                  <a:pos x="6091" y="952"/>
                </a:cxn>
                <a:cxn ang="0">
                  <a:pos x="5753" y="1006"/>
                </a:cxn>
                <a:cxn ang="0">
                  <a:pos x="5415" y="1054"/>
                </a:cxn>
                <a:cxn ang="0">
                  <a:pos x="5076" y="1094"/>
                </a:cxn>
                <a:cxn ang="0">
                  <a:pos x="4739" y="1127"/>
                </a:cxn>
                <a:cxn ang="0">
                  <a:pos x="4403" y="1151"/>
                </a:cxn>
                <a:cxn ang="0">
                  <a:pos x="4070" y="1166"/>
                </a:cxn>
                <a:cxn ang="0">
                  <a:pos x="3740" y="1172"/>
                </a:cxn>
                <a:cxn ang="0">
                  <a:pos x="3412" y="1167"/>
                </a:cxn>
                <a:cxn ang="0">
                  <a:pos x="3089" y="1151"/>
                </a:cxn>
                <a:cxn ang="0">
                  <a:pos x="2771" y="1124"/>
                </a:cxn>
                <a:cxn ang="0">
                  <a:pos x="2458" y="1084"/>
                </a:cxn>
                <a:cxn ang="0">
                  <a:pos x="2151" y="1032"/>
                </a:cxn>
                <a:cxn ang="0">
                  <a:pos x="1852" y="966"/>
                </a:cxn>
                <a:cxn ang="0">
                  <a:pos x="1558" y="887"/>
                </a:cxn>
                <a:cxn ang="0">
                  <a:pos x="1274" y="792"/>
                </a:cxn>
                <a:cxn ang="0">
                  <a:pos x="999" y="683"/>
                </a:cxn>
                <a:cxn ang="0">
                  <a:pos x="732" y="557"/>
                </a:cxn>
                <a:cxn ang="0">
                  <a:pos x="476" y="414"/>
                </a:cxn>
                <a:cxn ang="0">
                  <a:pos x="230" y="255"/>
                </a:cxn>
                <a:cxn ang="0">
                  <a:pos x="70" y="134"/>
                </a:cxn>
                <a:cxn ang="0">
                  <a:pos x="239" y="242"/>
                </a:cxn>
                <a:cxn ang="0">
                  <a:pos x="484" y="401"/>
                </a:cxn>
                <a:cxn ang="0">
                  <a:pos x="739" y="542"/>
                </a:cxn>
                <a:cxn ang="0">
                  <a:pos x="1005" y="668"/>
                </a:cxn>
                <a:cxn ang="0">
                  <a:pos x="1279" y="777"/>
                </a:cxn>
                <a:cxn ang="0">
                  <a:pos x="1563" y="872"/>
                </a:cxn>
                <a:cxn ang="0">
                  <a:pos x="1856" y="951"/>
                </a:cxn>
                <a:cxn ang="0">
                  <a:pos x="2154" y="1017"/>
                </a:cxn>
                <a:cxn ang="0">
                  <a:pos x="2461" y="1069"/>
                </a:cxn>
                <a:cxn ang="0">
                  <a:pos x="2772" y="1109"/>
                </a:cxn>
                <a:cxn ang="0">
                  <a:pos x="3090" y="1135"/>
                </a:cxn>
                <a:cxn ang="0">
                  <a:pos x="3413" y="1151"/>
                </a:cxn>
                <a:cxn ang="0">
                  <a:pos x="3740" y="1156"/>
                </a:cxn>
                <a:cxn ang="0">
                  <a:pos x="4069" y="1150"/>
                </a:cxn>
                <a:cxn ang="0">
                  <a:pos x="4402" y="1135"/>
                </a:cxn>
                <a:cxn ang="0">
                  <a:pos x="4738" y="1111"/>
                </a:cxn>
                <a:cxn ang="0">
                  <a:pos x="5075" y="1079"/>
                </a:cxn>
                <a:cxn ang="0">
                  <a:pos x="5413" y="1039"/>
                </a:cxn>
                <a:cxn ang="0">
                  <a:pos x="5750" y="991"/>
                </a:cxn>
                <a:cxn ang="0">
                  <a:pos x="6088" y="937"/>
                </a:cxn>
                <a:cxn ang="0">
                  <a:pos x="6760" y="811"/>
                </a:cxn>
                <a:cxn ang="0">
                  <a:pos x="7422" y="667"/>
                </a:cxn>
                <a:cxn ang="0">
                  <a:pos x="8069" y="509"/>
                </a:cxn>
                <a:cxn ang="0">
                  <a:pos x="8385" y="426"/>
                </a:cxn>
                <a:cxn ang="0">
                  <a:pos x="8696" y="341"/>
                </a:cxn>
                <a:cxn ang="0">
                  <a:pos x="9000" y="256"/>
                </a:cxn>
                <a:cxn ang="0">
                  <a:pos x="9298" y="170"/>
                </a:cxn>
                <a:cxn ang="0">
                  <a:pos x="9588" y="85"/>
                </a:cxn>
                <a:cxn ang="0">
                  <a:pos x="9870" y="0"/>
                </a:cxn>
                <a:cxn ang="0">
                  <a:pos x="0" y="71"/>
                </a:cxn>
                <a:cxn ang="0">
                  <a:pos x="50" y="189"/>
                </a:cxn>
                <a:cxn ang="0">
                  <a:pos x="0" y="71"/>
                </a:cxn>
              </a:cxnLst>
              <a:rect l="0" t="0" r="r" b="b"/>
              <a:pathLst>
                <a:path w="9875" h="1172">
                  <a:moveTo>
                    <a:pt x="9875" y="15"/>
                  </a:moveTo>
                  <a:lnTo>
                    <a:pt x="9593" y="100"/>
                  </a:lnTo>
                  <a:lnTo>
                    <a:pt x="9593" y="100"/>
                  </a:lnTo>
                  <a:lnTo>
                    <a:pt x="9303" y="185"/>
                  </a:lnTo>
                  <a:lnTo>
                    <a:pt x="9303" y="185"/>
                  </a:lnTo>
                  <a:lnTo>
                    <a:pt x="9005" y="271"/>
                  </a:lnTo>
                  <a:lnTo>
                    <a:pt x="9005" y="271"/>
                  </a:lnTo>
                  <a:lnTo>
                    <a:pt x="8701" y="356"/>
                  </a:lnTo>
                  <a:lnTo>
                    <a:pt x="8701" y="356"/>
                  </a:lnTo>
                  <a:lnTo>
                    <a:pt x="8390" y="441"/>
                  </a:lnTo>
                  <a:lnTo>
                    <a:pt x="8389" y="441"/>
                  </a:lnTo>
                  <a:lnTo>
                    <a:pt x="8072" y="524"/>
                  </a:lnTo>
                  <a:lnTo>
                    <a:pt x="8072" y="524"/>
                  </a:lnTo>
                  <a:lnTo>
                    <a:pt x="7425" y="682"/>
                  </a:lnTo>
                  <a:lnTo>
                    <a:pt x="7425" y="682"/>
                  </a:lnTo>
                  <a:lnTo>
                    <a:pt x="6763" y="826"/>
                  </a:lnTo>
                  <a:lnTo>
                    <a:pt x="6763" y="826"/>
                  </a:lnTo>
                  <a:lnTo>
                    <a:pt x="6091" y="952"/>
                  </a:lnTo>
                  <a:lnTo>
                    <a:pt x="6091" y="952"/>
                  </a:lnTo>
                  <a:lnTo>
                    <a:pt x="5753" y="1006"/>
                  </a:lnTo>
                  <a:lnTo>
                    <a:pt x="5753" y="1006"/>
                  </a:lnTo>
                  <a:lnTo>
                    <a:pt x="5415" y="1054"/>
                  </a:lnTo>
                  <a:lnTo>
                    <a:pt x="5414" y="1054"/>
                  </a:lnTo>
                  <a:lnTo>
                    <a:pt x="5076" y="1094"/>
                  </a:lnTo>
                  <a:lnTo>
                    <a:pt x="5076" y="1094"/>
                  </a:lnTo>
                  <a:lnTo>
                    <a:pt x="4739" y="1127"/>
                  </a:lnTo>
                  <a:lnTo>
                    <a:pt x="4739" y="1127"/>
                  </a:lnTo>
                  <a:lnTo>
                    <a:pt x="4403" y="1151"/>
                  </a:lnTo>
                  <a:lnTo>
                    <a:pt x="4403" y="1151"/>
                  </a:lnTo>
                  <a:lnTo>
                    <a:pt x="4070" y="1166"/>
                  </a:lnTo>
                  <a:lnTo>
                    <a:pt x="4070" y="1166"/>
                  </a:lnTo>
                  <a:lnTo>
                    <a:pt x="3740" y="1172"/>
                  </a:lnTo>
                  <a:lnTo>
                    <a:pt x="3739" y="1172"/>
                  </a:lnTo>
                  <a:lnTo>
                    <a:pt x="3412" y="1167"/>
                  </a:lnTo>
                  <a:lnTo>
                    <a:pt x="3412" y="1167"/>
                  </a:lnTo>
                  <a:lnTo>
                    <a:pt x="3089" y="1151"/>
                  </a:lnTo>
                  <a:lnTo>
                    <a:pt x="3089" y="1151"/>
                  </a:lnTo>
                  <a:lnTo>
                    <a:pt x="2771" y="1124"/>
                  </a:lnTo>
                  <a:lnTo>
                    <a:pt x="2770" y="1124"/>
                  </a:lnTo>
                  <a:lnTo>
                    <a:pt x="2458" y="1084"/>
                  </a:lnTo>
                  <a:lnTo>
                    <a:pt x="2458" y="1084"/>
                  </a:lnTo>
                  <a:lnTo>
                    <a:pt x="2151" y="1032"/>
                  </a:lnTo>
                  <a:lnTo>
                    <a:pt x="2151" y="1032"/>
                  </a:lnTo>
                  <a:lnTo>
                    <a:pt x="1852" y="966"/>
                  </a:lnTo>
                  <a:lnTo>
                    <a:pt x="1851" y="966"/>
                  </a:lnTo>
                  <a:lnTo>
                    <a:pt x="1558" y="887"/>
                  </a:lnTo>
                  <a:lnTo>
                    <a:pt x="1558" y="887"/>
                  </a:lnTo>
                  <a:lnTo>
                    <a:pt x="1274" y="792"/>
                  </a:lnTo>
                  <a:lnTo>
                    <a:pt x="1274" y="792"/>
                  </a:lnTo>
                  <a:lnTo>
                    <a:pt x="999" y="683"/>
                  </a:lnTo>
                  <a:lnTo>
                    <a:pt x="998" y="683"/>
                  </a:lnTo>
                  <a:lnTo>
                    <a:pt x="732" y="557"/>
                  </a:lnTo>
                  <a:lnTo>
                    <a:pt x="732" y="556"/>
                  </a:lnTo>
                  <a:lnTo>
                    <a:pt x="476" y="414"/>
                  </a:lnTo>
                  <a:lnTo>
                    <a:pt x="475" y="414"/>
                  </a:lnTo>
                  <a:lnTo>
                    <a:pt x="230" y="255"/>
                  </a:lnTo>
                  <a:lnTo>
                    <a:pt x="230" y="255"/>
                  </a:lnTo>
                  <a:lnTo>
                    <a:pt x="70" y="134"/>
                  </a:lnTo>
                  <a:lnTo>
                    <a:pt x="80" y="122"/>
                  </a:lnTo>
                  <a:lnTo>
                    <a:pt x="239" y="242"/>
                  </a:lnTo>
                  <a:lnTo>
                    <a:pt x="239" y="242"/>
                  </a:lnTo>
                  <a:lnTo>
                    <a:pt x="484" y="401"/>
                  </a:lnTo>
                  <a:lnTo>
                    <a:pt x="483" y="400"/>
                  </a:lnTo>
                  <a:lnTo>
                    <a:pt x="739" y="542"/>
                  </a:lnTo>
                  <a:lnTo>
                    <a:pt x="739" y="542"/>
                  </a:lnTo>
                  <a:lnTo>
                    <a:pt x="1005" y="668"/>
                  </a:lnTo>
                  <a:lnTo>
                    <a:pt x="1004" y="668"/>
                  </a:lnTo>
                  <a:lnTo>
                    <a:pt x="1279" y="777"/>
                  </a:lnTo>
                  <a:lnTo>
                    <a:pt x="1279" y="777"/>
                  </a:lnTo>
                  <a:lnTo>
                    <a:pt x="1563" y="872"/>
                  </a:lnTo>
                  <a:lnTo>
                    <a:pt x="1563" y="872"/>
                  </a:lnTo>
                  <a:lnTo>
                    <a:pt x="1856" y="951"/>
                  </a:lnTo>
                  <a:lnTo>
                    <a:pt x="1855" y="951"/>
                  </a:lnTo>
                  <a:lnTo>
                    <a:pt x="2154" y="1017"/>
                  </a:lnTo>
                  <a:lnTo>
                    <a:pt x="2154" y="1017"/>
                  </a:lnTo>
                  <a:lnTo>
                    <a:pt x="2461" y="1069"/>
                  </a:lnTo>
                  <a:lnTo>
                    <a:pt x="2460" y="1069"/>
                  </a:lnTo>
                  <a:lnTo>
                    <a:pt x="2772" y="1109"/>
                  </a:lnTo>
                  <a:lnTo>
                    <a:pt x="2772" y="1108"/>
                  </a:lnTo>
                  <a:lnTo>
                    <a:pt x="3090" y="1135"/>
                  </a:lnTo>
                  <a:lnTo>
                    <a:pt x="3090" y="1135"/>
                  </a:lnTo>
                  <a:lnTo>
                    <a:pt x="3413" y="1151"/>
                  </a:lnTo>
                  <a:lnTo>
                    <a:pt x="3413" y="1151"/>
                  </a:lnTo>
                  <a:lnTo>
                    <a:pt x="3740" y="1156"/>
                  </a:lnTo>
                  <a:lnTo>
                    <a:pt x="3739" y="1156"/>
                  </a:lnTo>
                  <a:lnTo>
                    <a:pt x="4069" y="1150"/>
                  </a:lnTo>
                  <a:lnTo>
                    <a:pt x="4069" y="1150"/>
                  </a:lnTo>
                  <a:lnTo>
                    <a:pt x="4402" y="1135"/>
                  </a:lnTo>
                  <a:lnTo>
                    <a:pt x="4402" y="1135"/>
                  </a:lnTo>
                  <a:lnTo>
                    <a:pt x="4738" y="1111"/>
                  </a:lnTo>
                  <a:lnTo>
                    <a:pt x="4738" y="1112"/>
                  </a:lnTo>
                  <a:lnTo>
                    <a:pt x="5075" y="1079"/>
                  </a:lnTo>
                  <a:lnTo>
                    <a:pt x="5075" y="1079"/>
                  </a:lnTo>
                  <a:lnTo>
                    <a:pt x="5413" y="1039"/>
                  </a:lnTo>
                  <a:lnTo>
                    <a:pt x="5412" y="1039"/>
                  </a:lnTo>
                  <a:lnTo>
                    <a:pt x="5750" y="991"/>
                  </a:lnTo>
                  <a:lnTo>
                    <a:pt x="5750" y="991"/>
                  </a:lnTo>
                  <a:lnTo>
                    <a:pt x="6088" y="937"/>
                  </a:lnTo>
                  <a:lnTo>
                    <a:pt x="6088" y="937"/>
                  </a:lnTo>
                  <a:lnTo>
                    <a:pt x="6760" y="811"/>
                  </a:lnTo>
                  <a:lnTo>
                    <a:pt x="6760" y="811"/>
                  </a:lnTo>
                  <a:lnTo>
                    <a:pt x="7422" y="667"/>
                  </a:lnTo>
                  <a:lnTo>
                    <a:pt x="7422" y="667"/>
                  </a:lnTo>
                  <a:lnTo>
                    <a:pt x="8069" y="509"/>
                  </a:lnTo>
                  <a:lnTo>
                    <a:pt x="8068" y="509"/>
                  </a:lnTo>
                  <a:lnTo>
                    <a:pt x="8385" y="426"/>
                  </a:lnTo>
                  <a:lnTo>
                    <a:pt x="8385" y="426"/>
                  </a:lnTo>
                  <a:lnTo>
                    <a:pt x="8696" y="341"/>
                  </a:lnTo>
                  <a:lnTo>
                    <a:pt x="8696" y="341"/>
                  </a:lnTo>
                  <a:lnTo>
                    <a:pt x="9000" y="256"/>
                  </a:lnTo>
                  <a:lnTo>
                    <a:pt x="9000" y="256"/>
                  </a:lnTo>
                  <a:lnTo>
                    <a:pt x="9298" y="170"/>
                  </a:lnTo>
                  <a:lnTo>
                    <a:pt x="9298" y="170"/>
                  </a:lnTo>
                  <a:lnTo>
                    <a:pt x="9588" y="85"/>
                  </a:lnTo>
                  <a:lnTo>
                    <a:pt x="9588" y="85"/>
                  </a:lnTo>
                  <a:lnTo>
                    <a:pt x="9870" y="0"/>
                  </a:lnTo>
                  <a:lnTo>
                    <a:pt x="9875" y="15"/>
                  </a:lnTo>
                  <a:close/>
                  <a:moveTo>
                    <a:pt x="0" y="71"/>
                  </a:moveTo>
                  <a:lnTo>
                    <a:pt x="50" y="189"/>
                  </a:lnTo>
                  <a:lnTo>
                    <a:pt x="50" y="189"/>
                  </a:lnTo>
                  <a:cubicBezTo>
                    <a:pt x="56" y="144"/>
                    <a:pt x="85" y="105"/>
                    <a:pt x="127" y="87"/>
                  </a:cubicBezTo>
                  <a:lnTo>
                    <a:pt x="0" y="71"/>
                  </a:lnTo>
                  <a:close/>
                </a:path>
              </a:pathLst>
            </a:custGeom>
            <a:solidFill>
              <a:srgbClr val="1E768C"/>
            </a:solidFill>
            <a:ln w="4763" cap="flat">
              <a:solidFill>
                <a:schemeClr val="bg2">
                  <a:lumMod val="60000"/>
                  <a:lumOff val="40000"/>
                </a:schemeClr>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solidFill>
                  <a:schemeClr val="bg2">
                    <a:lumMod val="40000"/>
                    <a:lumOff val="60000"/>
                  </a:schemeClr>
                </a:solidFill>
              </a:endParaRPr>
            </a:p>
          </p:txBody>
        </p:sp>
      </p:gr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垂直架构</a:t>
            </a:r>
            <a:endParaRPr lang="zh-CN" altLang="en-US" dirty="0"/>
          </a:p>
        </p:txBody>
      </p:sp>
      <p:sp>
        <p:nvSpPr>
          <p:cNvPr id="3" name="内容占位符 2"/>
          <p:cNvSpPr>
            <a:spLocks noGrp="1"/>
          </p:cNvSpPr>
          <p:nvPr>
            <p:ph idx="1"/>
          </p:nvPr>
        </p:nvSpPr>
        <p:spPr/>
        <p:txBody>
          <a:bodyPr/>
          <a:lstStyle/>
          <a:p>
            <a:r>
              <a:rPr lang="zh-CN" altLang="zh-CN" dirty="0" smtClean="0"/>
              <a:t>优点：</a:t>
            </a:r>
          </a:p>
          <a:p>
            <a:pPr lvl="1"/>
            <a:r>
              <a:rPr lang="en-US" altLang="zh-CN" dirty="0" smtClean="0"/>
              <a:t>1</a:t>
            </a:r>
            <a:r>
              <a:rPr lang="zh-CN" altLang="zh-CN" dirty="0" smtClean="0"/>
              <a:t>、项目架构简单，前期开发成本低，周期短，小型项目的首选。</a:t>
            </a:r>
          </a:p>
          <a:p>
            <a:pPr lvl="1"/>
            <a:r>
              <a:rPr lang="en-US" altLang="zh-CN" dirty="0" smtClean="0"/>
              <a:t>2</a:t>
            </a:r>
            <a:r>
              <a:rPr lang="zh-CN" altLang="zh-CN" dirty="0" smtClean="0"/>
              <a:t>、通过垂直拆分，原来的单体项目不至于无限扩大。</a:t>
            </a:r>
          </a:p>
          <a:p>
            <a:pPr lvl="1"/>
            <a:r>
              <a:rPr lang="en-US" altLang="zh-CN" dirty="0" smtClean="0"/>
              <a:t>3</a:t>
            </a:r>
            <a:r>
              <a:rPr lang="zh-CN" altLang="zh-CN" dirty="0" smtClean="0"/>
              <a:t>、不同的项目可采用不同的技术。</a:t>
            </a:r>
          </a:p>
          <a:p>
            <a:r>
              <a:rPr lang="zh-CN" altLang="zh-CN" dirty="0" smtClean="0"/>
              <a:t>缺点：</a:t>
            </a:r>
          </a:p>
          <a:p>
            <a:pPr lvl="1"/>
            <a:r>
              <a:rPr lang="en-US" altLang="zh-CN" dirty="0" smtClean="0"/>
              <a:t>1</a:t>
            </a:r>
            <a:r>
              <a:rPr lang="zh-CN" altLang="zh-CN" dirty="0" smtClean="0"/>
              <a:t>、全部功能集成在一个工程中，对于大型项目不易开发、扩展及维护。</a:t>
            </a:r>
          </a:p>
          <a:p>
            <a:pPr lvl="1"/>
            <a:r>
              <a:rPr lang="en-US" altLang="zh-CN" dirty="0" smtClean="0"/>
              <a:t>2</a:t>
            </a:r>
            <a:r>
              <a:rPr lang="zh-CN" altLang="zh-CN" dirty="0" smtClean="0"/>
              <a:t>、系统性能扩展只能通过扩展集群结点，成本高、有瓶颈。</a:t>
            </a:r>
          </a:p>
          <a:p>
            <a:pPr>
              <a:buNone/>
            </a:pPr>
            <a:r>
              <a:rPr lang="en-US" altLang="zh-CN" dirty="0" smtClean="0"/>
              <a:t> </a:t>
            </a:r>
            <a:endParaRPr lang="zh-CN" altLang="zh-CN" dirty="0" smtClean="0"/>
          </a:p>
          <a:p>
            <a:endParaRPr lang="zh-CN" altLang="en-US"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SOA</a:t>
            </a:r>
            <a:r>
              <a:rPr lang="zh-CN" altLang="en-US" dirty="0" smtClean="0"/>
              <a:t>架构</a:t>
            </a:r>
            <a:endParaRPr lang="zh-CN" altLang="en-US" dirty="0"/>
          </a:p>
        </p:txBody>
      </p:sp>
      <p:sp>
        <p:nvSpPr>
          <p:cNvPr id="3" name="内容占位符 2"/>
          <p:cNvSpPr>
            <a:spLocks noGrp="1"/>
          </p:cNvSpPr>
          <p:nvPr>
            <p:ph idx="1"/>
          </p:nvPr>
        </p:nvSpPr>
        <p:spPr>
          <a:xfrm>
            <a:off x="457200" y="1052515"/>
            <a:ext cx="8291264" cy="4968875"/>
          </a:xfrm>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zh-CN" dirty="0" smtClean="0"/>
              <a:t>特点：</a:t>
            </a:r>
          </a:p>
          <a:p>
            <a:pPr lvl="1"/>
            <a:r>
              <a:rPr lang="en-US" altLang="zh-CN" dirty="0" smtClean="0"/>
              <a:t>1</a:t>
            </a:r>
            <a:r>
              <a:rPr lang="zh-CN" altLang="zh-CN" dirty="0" smtClean="0"/>
              <a:t>、基于</a:t>
            </a:r>
            <a:r>
              <a:rPr lang="en-US" altLang="zh-CN" dirty="0" smtClean="0"/>
              <a:t>SOA</a:t>
            </a:r>
            <a:r>
              <a:rPr lang="zh-CN" altLang="zh-CN" dirty="0" smtClean="0"/>
              <a:t>的架构思想将重复公用的功能抽取为</a:t>
            </a:r>
            <a:r>
              <a:rPr lang="zh-CN" altLang="zh-CN" b="1" dirty="0" smtClean="0"/>
              <a:t>组件</a:t>
            </a:r>
            <a:r>
              <a:rPr lang="zh-CN" altLang="zh-CN" dirty="0" smtClean="0"/>
              <a:t>，以服务的方式给各各系统提供服务。</a:t>
            </a:r>
          </a:p>
          <a:p>
            <a:pPr lvl="1"/>
            <a:r>
              <a:rPr lang="en-US" altLang="zh-CN" dirty="0" smtClean="0"/>
              <a:t>2</a:t>
            </a:r>
            <a:r>
              <a:rPr lang="zh-CN" altLang="zh-CN" dirty="0" smtClean="0"/>
              <a:t>、各各项目（系统）与服务之间采用</a:t>
            </a:r>
            <a:r>
              <a:rPr lang="en-US" altLang="zh-CN" dirty="0" err="1" smtClean="0"/>
              <a:t>webservice</a:t>
            </a:r>
            <a:r>
              <a:rPr lang="zh-CN" altLang="zh-CN" dirty="0" smtClean="0"/>
              <a:t>、</a:t>
            </a:r>
            <a:r>
              <a:rPr lang="en-US" altLang="zh-CN" dirty="0" err="1" smtClean="0"/>
              <a:t>rpc</a:t>
            </a:r>
            <a:r>
              <a:rPr lang="zh-CN" altLang="zh-CN" dirty="0" smtClean="0"/>
              <a:t>等方式进行通信。</a:t>
            </a:r>
          </a:p>
          <a:p>
            <a:pPr lvl="1"/>
            <a:r>
              <a:rPr lang="en-US" altLang="zh-CN" dirty="0" smtClean="0"/>
              <a:t>3</a:t>
            </a:r>
            <a:r>
              <a:rPr lang="zh-CN" altLang="zh-CN" dirty="0" smtClean="0"/>
              <a:t>、</a:t>
            </a:r>
            <a:r>
              <a:rPr lang="en-US" altLang="zh-CN" dirty="0" smtClean="0"/>
              <a:t>ESB</a:t>
            </a:r>
            <a:r>
              <a:rPr lang="zh-CN" altLang="zh-CN" dirty="0" smtClean="0"/>
              <a:t>企业服务总线作为项目与服务之间通信的桥梁。</a:t>
            </a:r>
          </a:p>
          <a:p>
            <a:endParaRPr lang="zh-CN" altLang="en-US" dirty="0"/>
          </a:p>
        </p:txBody>
      </p:sp>
      <p:grpSp>
        <p:nvGrpSpPr>
          <p:cNvPr id="4" name="Group 4"/>
          <p:cNvGrpSpPr>
            <a:grpSpLocks noChangeAspect="1"/>
          </p:cNvGrpSpPr>
          <p:nvPr/>
        </p:nvGrpSpPr>
        <p:grpSpPr bwMode="auto">
          <a:xfrm>
            <a:off x="899592" y="1052736"/>
            <a:ext cx="6253316" cy="3415952"/>
            <a:chOff x="748" y="935"/>
            <a:chExt cx="3037" cy="1659"/>
          </a:xfrm>
        </p:grpSpPr>
        <p:sp>
          <p:nvSpPr>
            <p:cNvPr id="2051" name="AutoShape 3"/>
            <p:cNvSpPr>
              <a:spLocks noChangeAspect="1" noChangeArrowheads="1" noTextEdit="1"/>
            </p:cNvSpPr>
            <p:nvPr/>
          </p:nvSpPr>
          <p:spPr bwMode="auto">
            <a:xfrm>
              <a:off x="748" y="935"/>
              <a:ext cx="2873" cy="16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3" name="Rectangle 5"/>
            <p:cNvSpPr>
              <a:spLocks noChangeArrowheads="1"/>
            </p:cNvSpPr>
            <p:nvPr/>
          </p:nvSpPr>
          <p:spPr bwMode="auto">
            <a:xfrm>
              <a:off x="1344" y="2400"/>
              <a:ext cx="743" cy="184"/>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4" name="Rectangle 6"/>
            <p:cNvSpPr>
              <a:spLocks noChangeArrowheads="1"/>
            </p:cNvSpPr>
            <p:nvPr/>
          </p:nvSpPr>
          <p:spPr bwMode="auto">
            <a:xfrm>
              <a:off x="1344" y="2400"/>
              <a:ext cx="743" cy="184"/>
            </a:xfrm>
            <a:prstGeom prst="rect">
              <a:avLst/>
            </a:prstGeom>
            <a:noFill/>
            <a:ln w="4763"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5" name="Rectangle 7"/>
            <p:cNvSpPr>
              <a:spLocks noChangeArrowheads="1"/>
            </p:cNvSpPr>
            <p:nvPr/>
          </p:nvSpPr>
          <p:spPr bwMode="auto">
            <a:xfrm>
              <a:off x="1559" y="2407"/>
              <a:ext cx="339"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1" i="0" u="none" strike="noStrike" cap="none" normalizeH="0" baseline="0" dirty="0" smtClean="0">
                  <a:ln>
                    <a:noFill/>
                  </a:ln>
                  <a:solidFill>
                    <a:schemeClr val="accent1">
                      <a:lumMod val="50000"/>
                    </a:schemeClr>
                  </a:solidFill>
                  <a:effectLst/>
                  <a:latin typeface="宋体" pitchFamily="2" charset="-122"/>
                  <a:ea typeface="宋体" pitchFamily="2" charset="-122"/>
                  <a:cs typeface="宋体" pitchFamily="2" charset="-122"/>
                </a:rPr>
                <a:t>商城</a:t>
              </a:r>
              <a:r>
                <a:rPr kumimoji="0" lang="zh-CN" altLang="en-US" sz="600" b="1" i="0" u="none" strike="noStrike" cap="none" normalizeH="0" baseline="0" dirty="0" smtClean="0">
                  <a:ln>
                    <a:noFill/>
                  </a:ln>
                  <a:solidFill>
                    <a:schemeClr val="accent1">
                      <a:lumMod val="50000"/>
                    </a:schemeClr>
                  </a:solidFill>
                  <a:effectLst/>
                  <a:latin typeface="宋体" pitchFamily="2" charset="-122"/>
                  <a:ea typeface="宋体" pitchFamily="2" charset="-122"/>
                  <a:cs typeface="宋体" pitchFamily="2" charset="-122"/>
                </a:rPr>
                <a:t>系统</a:t>
              </a:r>
              <a:r>
                <a:rPr kumimoji="0" lang="zh-CN" sz="600" b="1" i="0" u="none" strike="noStrike" cap="none" normalizeH="0" baseline="0" dirty="0" smtClean="0">
                  <a:ln>
                    <a:noFill/>
                  </a:ln>
                  <a:solidFill>
                    <a:schemeClr val="accent1">
                      <a:lumMod val="50000"/>
                    </a:schemeClr>
                  </a:solidFill>
                  <a:effectLst/>
                  <a:latin typeface="宋体" pitchFamily="2" charset="-122"/>
                  <a:ea typeface="宋体" pitchFamily="2" charset="-122"/>
                  <a:cs typeface="宋体" pitchFamily="2" charset="-122"/>
                </a:rPr>
                <a:t>数据库</a:t>
              </a:r>
              <a:endParaRPr kumimoji="0" lang="zh-CN" sz="1800" b="1" i="0" u="none" strike="noStrike" cap="none" normalizeH="0" baseline="0" dirty="0" smtClean="0">
                <a:ln>
                  <a:noFill/>
                </a:ln>
                <a:solidFill>
                  <a:schemeClr val="accent1">
                    <a:lumMod val="50000"/>
                  </a:schemeClr>
                </a:solidFill>
                <a:effectLst/>
                <a:latin typeface="Arial" pitchFamily="34" charset="0"/>
                <a:ea typeface="宋体" pitchFamily="2" charset="-122"/>
                <a:cs typeface="宋体" pitchFamily="2" charset="-122"/>
              </a:endParaRPr>
            </a:p>
          </p:txBody>
        </p:sp>
        <p:sp>
          <p:nvSpPr>
            <p:cNvPr id="2056" name="Freeform 8"/>
            <p:cNvSpPr>
              <a:spLocks/>
            </p:cNvSpPr>
            <p:nvPr/>
          </p:nvSpPr>
          <p:spPr bwMode="auto">
            <a:xfrm>
              <a:off x="1358" y="2492"/>
              <a:ext cx="208" cy="71"/>
            </a:xfrm>
            <a:custGeom>
              <a:avLst/>
              <a:gdLst/>
              <a:ahLst/>
              <a:cxnLst>
                <a:cxn ang="0">
                  <a:pos x="0" y="96"/>
                </a:cxn>
                <a:cxn ang="0">
                  <a:pos x="0" y="256"/>
                </a:cxn>
                <a:cxn ang="0">
                  <a:pos x="496" y="336"/>
                </a:cxn>
                <a:cxn ang="0">
                  <a:pos x="976" y="256"/>
                </a:cxn>
                <a:cxn ang="0">
                  <a:pos x="976" y="256"/>
                </a:cxn>
                <a:cxn ang="0">
                  <a:pos x="976" y="96"/>
                </a:cxn>
                <a:cxn ang="0">
                  <a:pos x="496" y="0"/>
                </a:cxn>
                <a:cxn ang="0">
                  <a:pos x="0" y="96"/>
                </a:cxn>
              </a:cxnLst>
              <a:rect l="0" t="0" r="r" b="b"/>
              <a:pathLst>
                <a:path w="976" h="336">
                  <a:moveTo>
                    <a:pt x="0" y="96"/>
                  </a:moveTo>
                  <a:lnTo>
                    <a:pt x="0" y="256"/>
                  </a:lnTo>
                  <a:cubicBezTo>
                    <a:pt x="0" y="304"/>
                    <a:pt x="224" y="336"/>
                    <a:pt x="496" y="336"/>
                  </a:cubicBezTo>
                  <a:cubicBezTo>
                    <a:pt x="768" y="336"/>
                    <a:pt x="976" y="304"/>
                    <a:pt x="976" y="256"/>
                  </a:cubicBezTo>
                  <a:lnTo>
                    <a:pt x="976" y="256"/>
                  </a:lnTo>
                  <a:lnTo>
                    <a:pt x="976" y="96"/>
                  </a:lnTo>
                  <a:cubicBezTo>
                    <a:pt x="976" y="48"/>
                    <a:pt x="768" y="0"/>
                    <a:pt x="496" y="0"/>
                  </a:cubicBezTo>
                  <a:cubicBezTo>
                    <a:pt x="224" y="0"/>
                    <a:pt x="0" y="48"/>
                    <a:pt x="0" y="96"/>
                  </a:cubicBezTo>
                  <a:close/>
                </a:path>
              </a:pathLst>
            </a:custGeom>
            <a:solidFill>
              <a:schemeClr val="accent2">
                <a:lumMod val="60000"/>
                <a:lumOff val="40000"/>
              </a:schemeClr>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7" name="Freeform 9"/>
            <p:cNvSpPr>
              <a:spLocks/>
            </p:cNvSpPr>
            <p:nvPr/>
          </p:nvSpPr>
          <p:spPr bwMode="auto">
            <a:xfrm>
              <a:off x="1358" y="2492"/>
              <a:ext cx="208" cy="71"/>
            </a:xfrm>
            <a:custGeom>
              <a:avLst/>
              <a:gdLst/>
              <a:ahLst/>
              <a:cxnLst>
                <a:cxn ang="0">
                  <a:pos x="0" y="96"/>
                </a:cxn>
                <a:cxn ang="0">
                  <a:pos x="0" y="256"/>
                </a:cxn>
                <a:cxn ang="0">
                  <a:pos x="496" y="336"/>
                </a:cxn>
                <a:cxn ang="0">
                  <a:pos x="976" y="256"/>
                </a:cxn>
                <a:cxn ang="0">
                  <a:pos x="976" y="256"/>
                </a:cxn>
                <a:cxn ang="0">
                  <a:pos x="976" y="96"/>
                </a:cxn>
                <a:cxn ang="0">
                  <a:pos x="496" y="0"/>
                </a:cxn>
                <a:cxn ang="0">
                  <a:pos x="0" y="96"/>
                </a:cxn>
              </a:cxnLst>
              <a:rect l="0" t="0" r="r" b="b"/>
              <a:pathLst>
                <a:path w="976" h="336">
                  <a:moveTo>
                    <a:pt x="0" y="96"/>
                  </a:moveTo>
                  <a:lnTo>
                    <a:pt x="0" y="256"/>
                  </a:lnTo>
                  <a:cubicBezTo>
                    <a:pt x="0" y="304"/>
                    <a:pt x="224" y="336"/>
                    <a:pt x="496" y="336"/>
                  </a:cubicBezTo>
                  <a:cubicBezTo>
                    <a:pt x="768" y="336"/>
                    <a:pt x="976" y="304"/>
                    <a:pt x="976" y="256"/>
                  </a:cubicBezTo>
                  <a:lnTo>
                    <a:pt x="976" y="256"/>
                  </a:lnTo>
                  <a:lnTo>
                    <a:pt x="976" y="96"/>
                  </a:lnTo>
                  <a:cubicBezTo>
                    <a:pt x="976" y="48"/>
                    <a:pt x="768" y="0"/>
                    <a:pt x="496" y="0"/>
                  </a:cubicBezTo>
                  <a:cubicBezTo>
                    <a:pt x="224" y="0"/>
                    <a:pt x="0" y="48"/>
                    <a:pt x="0" y="96"/>
                  </a:cubicBezTo>
                  <a:close/>
                </a:path>
              </a:pathLst>
            </a:custGeom>
            <a:noFill/>
            <a:ln w="4763"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8" name="Freeform 10"/>
            <p:cNvSpPr>
              <a:spLocks/>
            </p:cNvSpPr>
            <p:nvPr/>
          </p:nvSpPr>
          <p:spPr bwMode="auto">
            <a:xfrm>
              <a:off x="1358" y="2512"/>
              <a:ext cx="208" cy="17"/>
            </a:xfrm>
            <a:custGeom>
              <a:avLst/>
              <a:gdLst/>
              <a:ahLst/>
              <a:cxnLst>
                <a:cxn ang="0">
                  <a:pos x="0" y="0"/>
                </a:cxn>
                <a:cxn ang="0">
                  <a:pos x="106" y="17"/>
                </a:cxn>
                <a:cxn ang="0">
                  <a:pos x="208" y="0"/>
                </a:cxn>
              </a:cxnLst>
              <a:rect l="0" t="0" r="r" b="b"/>
              <a:pathLst>
                <a:path w="208" h="17">
                  <a:moveTo>
                    <a:pt x="0" y="0"/>
                  </a:moveTo>
                  <a:cubicBezTo>
                    <a:pt x="0" y="11"/>
                    <a:pt x="48" y="17"/>
                    <a:pt x="106" y="17"/>
                  </a:cubicBezTo>
                  <a:cubicBezTo>
                    <a:pt x="164" y="17"/>
                    <a:pt x="208" y="11"/>
                    <a:pt x="208" y="0"/>
                  </a:cubicBezTo>
                </a:path>
              </a:pathLst>
            </a:custGeom>
            <a:noFill/>
            <a:ln w="4763"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9" name="Freeform 11"/>
            <p:cNvSpPr>
              <a:spLocks/>
            </p:cNvSpPr>
            <p:nvPr/>
          </p:nvSpPr>
          <p:spPr bwMode="auto">
            <a:xfrm>
              <a:off x="1607" y="2492"/>
              <a:ext cx="208" cy="71"/>
            </a:xfrm>
            <a:custGeom>
              <a:avLst/>
              <a:gdLst/>
              <a:ahLst/>
              <a:cxnLst>
                <a:cxn ang="0">
                  <a:pos x="0" y="96"/>
                </a:cxn>
                <a:cxn ang="0">
                  <a:pos x="0" y="256"/>
                </a:cxn>
                <a:cxn ang="0">
                  <a:pos x="480" y="336"/>
                </a:cxn>
                <a:cxn ang="0">
                  <a:pos x="976" y="256"/>
                </a:cxn>
                <a:cxn ang="0">
                  <a:pos x="976" y="256"/>
                </a:cxn>
                <a:cxn ang="0">
                  <a:pos x="976" y="96"/>
                </a:cxn>
                <a:cxn ang="0">
                  <a:pos x="480" y="0"/>
                </a:cxn>
                <a:cxn ang="0">
                  <a:pos x="0" y="96"/>
                </a:cxn>
              </a:cxnLst>
              <a:rect l="0" t="0" r="r" b="b"/>
              <a:pathLst>
                <a:path w="976" h="336">
                  <a:moveTo>
                    <a:pt x="0" y="96"/>
                  </a:moveTo>
                  <a:lnTo>
                    <a:pt x="0" y="256"/>
                  </a:lnTo>
                  <a:cubicBezTo>
                    <a:pt x="0" y="304"/>
                    <a:pt x="224" y="336"/>
                    <a:pt x="480" y="336"/>
                  </a:cubicBezTo>
                  <a:cubicBezTo>
                    <a:pt x="752" y="336"/>
                    <a:pt x="976" y="304"/>
                    <a:pt x="976" y="256"/>
                  </a:cubicBezTo>
                  <a:lnTo>
                    <a:pt x="976" y="256"/>
                  </a:lnTo>
                  <a:lnTo>
                    <a:pt x="976" y="96"/>
                  </a:lnTo>
                  <a:cubicBezTo>
                    <a:pt x="976" y="48"/>
                    <a:pt x="752" y="0"/>
                    <a:pt x="480" y="0"/>
                  </a:cubicBezTo>
                  <a:cubicBezTo>
                    <a:pt x="224" y="0"/>
                    <a:pt x="0" y="48"/>
                    <a:pt x="0" y="96"/>
                  </a:cubicBezTo>
                  <a:close/>
                </a:path>
              </a:pathLst>
            </a:custGeom>
            <a:solidFill>
              <a:schemeClr val="accent2">
                <a:lumMod val="60000"/>
                <a:lumOff val="40000"/>
              </a:schemeClr>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0" name="Freeform 12"/>
            <p:cNvSpPr>
              <a:spLocks/>
            </p:cNvSpPr>
            <p:nvPr/>
          </p:nvSpPr>
          <p:spPr bwMode="auto">
            <a:xfrm>
              <a:off x="1607" y="2492"/>
              <a:ext cx="208" cy="71"/>
            </a:xfrm>
            <a:custGeom>
              <a:avLst/>
              <a:gdLst/>
              <a:ahLst/>
              <a:cxnLst>
                <a:cxn ang="0">
                  <a:pos x="0" y="96"/>
                </a:cxn>
                <a:cxn ang="0">
                  <a:pos x="0" y="256"/>
                </a:cxn>
                <a:cxn ang="0">
                  <a:pos x="480" y="336"/>
                </a:cxn>
                <a:cxn ang="0">
                  <a:pos x="976" y="256"/>
                </a:cxn>
                <a:cxn ang="0">
                  <a:pos x="976" y="256"/>
                </a:cxn>
                <a:cxn ang="0">
                  <a:pos x="976" y="96"/>
                </a:cxn>
                <a:cxn ang="0">
                  <a:pos x="480" y="0"/>
                </a:cxn>
                <a:cxn ang="0">
                  <a:pos x="0" y="96"/>
                </a:cxn>
              </a:cxnLst>
              <a:rect l="0" t="0" r="r" b="b"/>
              <a:pathLst>
                <a:path w="976" h="336">
                  <a:moveTo>
                    <a:pt x="0" y="96"/>
                  </a:moveTo>
                  <a:lnTo>
                    <a:pt x="0" y="256"/>
                  </a:lnTo>
                  <a:cubicBezTo>
                    <a:pt x="0" y="304"/>
                    <a:pt x="224" y="336"/>
                    <a:pt x="480" y="336"/>
                  </a:cubicBezTo>
                  <a:cubicBezTo>
                    <a:pt x="752" y="336"/>
                    <a:pt x="976" y="304"/>
                    <a:pt x="976" y="256"/>
                  </a:cubicBezTo>
                  <a:lnTo>
                    <a:pt x="976" y="256"/>
                  </a:lnTo>
                  <a:lnTo>
                    <a:pt x="976" y="96"/>
                  </a:lnTo>
                  <a:cubicBezTo>
                    <a:pt x="976" y="48"/>
                    <a:pt x="752" y="0"/>
                    <a:pt x="480" y="0"/>
                  </a:cubicBezTo>
                  <a:cubicBezTo>
                    <a:pt x="224" y="0"/>
                    <a:pt x="0" y="48"/>
                    <a:pt x="0" y="96"/>
                  </a:cubicBezTo>
                  <a:close/>
                </a:path>
              </a:pathLst>
            </a:custGeom>
            <a:noFill/>
            <a:ln w="4763"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1" name="Freeform 13"/>
            <p:cNvSpPr>
              <a:spLocks/>
            </p:cNvSpPr>
            <p:nvPr/>
          </p:nvSpPr>
          <p:spPr bwMode="auto">
            <a:xfrm>
              <a:off x="1607" y="2512"/>
              <a:ext cx="208" cy="17"/>
            </a:xfrm>
            <a:custGeom>
              <a:avLst/>
              <a:gdLst/>
              <a:ahLst/>
              <a:cxnLst>
                <a:cxn ang="0">
                  <a:pos x="0" y="0"/>
                </a:cxn>
                <a:cxn ang="0">
                  <a:pos x="102" y="17"/>
                </a:cxn>
                <a:cxn ang="0">
                  <a:pos x="208" y="0"/>
                </a:cxn>
              </a:cxnLst>
              <a:rect l="0" t="0" r="r" b="b"/>
              <a:pathLst>
                <a:path w="208" h="17">
                  <a:moveTo>
                    <a:pt x="0" y="0"/>
                  </a:moveTo>
                  <a:cubicBezTo>
                    <a:pt x="0" y="11"/>
                    <a:pt x="48" y="17"/>
                    <a:pt x="102" y="17"/>
                  </a:cubicBezTo>
                  <a:cubicBezTo>
                    <a:pt x="160" y="17"/>
                    <a:pt x="208" y="11"/>
                    <a:pt x="208" y="0"/>
                  </a:cubicBezTo>
                </a:path>
              </a:pathLst>
            </a:custGeom>
            <a:noFill/>
            <a:ln w="4763"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2" name="Freeform 14"/>
            <p:cNvSpPr>
              <a:spLocks/>
            </p:cNvSpPr>
            <p:nvPr/>
          </p:nvSpPr>
          <p:spPr bwMode="auto">
            <a:xfrm>
              <a:off x="1845" y="2492"/>
              <a:ext cx="208" cy="71"/>
            </a:xfrm>
            <a:custGeom>
              <a:avLst/>
              <a:gdLst/>
              <a:ahLst/>
              <a:cxnLst>
                <a:cxn ang="0">
                  <a:pos x="0" y="96"/>
                </a:cxn>
                <a:cxn ang="0">
                  <a:pos x="0" y="256"/>
                </a:cxn>
                <a:cxn ang="0">
                  <a:pos x="496" y="336"/>
                </a:cxn>
                <a:cxn ang="0">
                  <a:pos x="976" y="256"/>
                </a:cxn>
                <a:cxn ang="0">
                  <a:pos x="976" y="256"/>
                </a:cxn>
                <a:cxn ang="0">
                  <a:pos x="976" y="96"/>
                </a:cxn>
                <a:cxn ang="0">
                  <a:pos x="496" y="0"/>
                </a:cxn>
                <a:cxn ang="0">
                  <a:pos x="0" y="96"/>
                </a:cxn>
              </a:cxnLst>
              <a:rect l="0" t="0" r="r" b="b"/>
              <a:pathLst>
                <a:path w="976" h="336">
                  <a:moveTo>
                    <a:pt x="0" y="96"/>
                  </a:moveTo>
                  <a:lnTo>
                    <a:pt x="0" y="256"/>
                  </a:lnTo>
                  <a:cubicBezTo>
                    <a:pt x="0" y="304"/>
                    <a:pt x="224" y="336"/>
                    <a:pt x="496" y="336"/>
                  </a:cubicBezTo>
                  <a:cubicBezTo>
                    <a:pt x="768" y="336"/>
                    <a:pt x="976" y="304"/>
                    <a:pt x="976" y="256"/>
                  </a:cubicBezTo>
                  <a:lnTo>
                    <a:pt x="976" y="256"/>
                  </a:lnTo>
                  <a:lnTo>
                    <a:pt x="976" y="96"/>
                  </a:lnTo>
                  <a:cubicBezTo>
                    <a:pt x="976" y="48"/>
                    <a:pt x="768" y="0"/>
                    <a:pt x="496" y="0"/>
                  </a:cubicBezTo>
                  <a:cubicBezTo>
                    <a:pt x="224" y="0"/>
                    <a:pt x="0" y="48"/>
                    <a:pt x="0" y="96"/>
                  </a:cubicBezTo>
                  <a:close/>
                </a:path>
              </a:pathLst>
            </a:custGeom>
            <a:solidFill>
              <a:schemeClr val="accent2">
                <a:lumMod val="60000"/>
                <a:lumOff val="40000"/>
              </a:schemeClr>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3" name="Freeform 15"/>
            <p:cNvSpPr>
              <a:spLocks/>
            </p:cNvSpPr>
            <p:nvPr/>
          </p:nvSpPr>
          <p:spPr bwMode="auto">
            <a:xfrm>
              <a:off x="1845" y="2492"/>
              <a:ext cx="208" cy="71"/>
            </a:xfrm>
            <a:custGeom>
              <a:avLst/>
              <a:gdLst/>
              <a:ahLst/>
              <a:cxnLst>
                <a:cxn ang="0">
                  <a:pos x="0" y="96"/>
                </a:cxn>
                <a:cxn ang="0">
                  <a:pos x="0" y="256"/>
                </a:cxn>
                <a:cxn ang="0">
                  <a:pos x="496" y="336"/>
                </a:cxn>
                <a:cxn ang="0">
                  <a:pos x="976" y="256"/>
                </a:cxn>
                <a:cxn ang="0">
                  <a:pos x="976" y="256"/>
                </a:cxn>
                <a:cxn ang="0">
                  <a:pos x="976" y="96"/>
                </a:cxn>
                <a:cxn ang="0">
                  <a:pos x="496" y="0"/>
                </a:cxn>
                <a:cxn ang="0">
                  <a:pos x="0" y="96"/>
                </a:cxn>
              </a:cxnLst>
              <a:rect l="0" t="0" r="r" b="b"/>
              <a:pathLst>
                <a:path w="976" h="336">
                  <a:moveTo>
                    <a:pt x="0" y="96"/>
                  </a:moveTo>
                  <a:lnTo>
                    <a:pt x="0" y="256"/>
                  </a:lnTo>
                  <a:cubicBezTo>
                    <a:pt x="0" y="304"/>
                    <a:pt x="224" y="336"/>
                    <a:pt x="496" y="336"/>
                  </a:cubicBezTo>
                  <a:cubicBezTo>
                    <a:pt x="768" y="336"/>
                    <a:pt x="976" y="304"/>
                    <a:pt x="976" y="256"/>
                  </a:cubicBezTo>
                  <a:lnTo>
                    <a:pt x="976" y="256"/>
                  </a:lnTo>
                  <a:lnTo>
                    <a:pt x="976" y="96"/>
                  </a:lnTo>
                  <a:cubicBezTo>
                    <a:pt x="976" y="48"/>
                    <a:pt x="768" y="0"/>
                    <a:pt x="496" y="0"/>
                  </a:cubicBezTo>
                  <a:cubicBezTo>
                    <a:pt x="224" y="0"/>
                    <a:pt x="0" y="48"/>
                    <a:pt x="0" y="96"/>
                  </a:cubicBezTo>
                  <a:close/>
                </a:path>
              </a:pathLst>
            </a:custGeom>
            <a:noFill/>
            <a:ln w="4763"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4" name="Freeform 16"/>
            <p:cNvSpPr>
              <a:spLocks/>
            </p:cNvSpPr>
            <p:nvPr/>
          </p:nvSpPr>
          <p:spPr bwMode="auto">
            <a:xfrm>
              <a:off x="1845" y="2512"/>
              <a:ext cx="208" cy="17"/>
            </a:xfrm>
            <a:custGeom>
              <a:avLst/>
              <a:gdLst/>
              <a:ahLst/>
              <a:cxnLst>
                <a:cxn ang="0">
                  <a:pos x="0" y="0"/>
                </a:cxn>
                <a:cxn ang="0">
                  <a:pos x="106" y="17"/>
                </a:cxn>
                <a:cxn ang="0">
                  <a:pos x="208" y="0"/>
                </a:cxn>
              </a:cxnLst>
              <a:rect l="0" t="0" r="r" b="b"/>
              <a:pathLst>
                <a:path w="208" h="17">
                  <a:moveTo>
                    <a:pt x="0" y="0"/>
                  </a:moveTo>
                  <a:cubicBezTo>
                    <a:pt x="0" y="11"/>
                    <a:pt x="48" y="17"/>
                    <a:pt x="106" y="17"/>
                  </a:cubicBezTo>
                  <a:cubicBezTo>
                    <a:pt x="164" y="17"/>
                    <a:pt x="208" y="11"/>
                    <a:pt x="208" y="0"/>
                  </a:cubicBezTo>
                </a:path>
              </a:pathLst>
            </a:custGeom>
            <a:noFill/>
            <a:ln w="4763"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5" name="Rectangle 17"/>
            <p:cNvSpPr>
              <a:spLocks noChangeArrowheads="1"/>
            </p:cNvSpPr>
            <p:nvPr/>
          </p:nvSpPr>
          <p:spPr bwMode="auto">
            <a:xfrm>
              <a:off x="2145" y="2396"/>
              <a:ext cx="508" cy="191"/>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6" name="Rectangle 18"/>
            <p:cNvSpPr>
              <a:spLocks noChangeArrowheads="1"/>
            </p:cNvSpPr>
            <p:nvPr/>
          </p:nvSpPr>
          <p:spPr bwMode="auto">
            <a:xfrm>
              <a:off x="2145" y="2396"/>
              <a:ext cx="508" cy="191"/>
            </a:xfrm>
            <a:prstGeom prst="rect">
              <a:avLst/>
            </a:prstGeom>
            <a:noFill/>
            <a:ln w="4763"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5" name="Group 22"/>
            <p:cNvGrpSpPr>
              <a:grpSpLocks/>
            </p:cNvGrpSpPr>
            <p:nvPr/>
          </p:nvGrpSpPr>
          <p:grpSpPr bwMode="auto">
            <a:xfrm>
              <a:off x="2245" y="2403"/>
              <a:ext cx="328" cy="58"/>
              <a:chOff x="2245" y="2403"/>
              <a:chExt cx="328" cy="58"/>
            </a:xfrm>
          </p:grpSpPr>
          <p:sp>
            <p:nvSpPr>
              <p:cNvPr id="2068" name="Rectangle 20"/>
              <p:cNvSpPr>
                <a:spLocks noChangeArrowheads="1"/>
              </p:cNvSpPr>
              <p:nvPr/>
            </p:nvSpPr>
            <p:spPr bwMode="auto">
              <a:xfrm>
                <a:off x="2245" y="2403"/>
                <a:ext cx="170"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600" b="1" i="0" u="none" strike="noStrike" cap="none" normalizeH="0" baseline="0" dirty="0" smtClean="0">
                    <a:ln>
                      <a:noFill/>
                    </a:ln>
                    <a:solidFill>
                      <a:schemeClr val="accent1">
                        <a:lumMod val="50000"/>
                      </a:schemeClr>
                    </a:solidFill>
                    <a:effectLst/>
                    <a:latin typeface="宋体" pitchFamily="2" charset="-122"/>
                    <a:ea typeface="宋体" pitchFamily="2" charset="-122"/>
                    <a:cs typeface="宋体" pitchFamily="2" charset="-122"/>
                  </a:rPr>
                  <a:t>CRM</a:t>
                </a:r>
                <a:r>
                  <a:rPr kumimoji="0" lang="zh-CN" sz="600" b="1" i="0" u="none" strike="noStrike" cap="none" normalizeH="0" baseline="0" dirty="0" smtClean="0">
                    <a:ln>
                      <a:noFill/>
                    </a:ln>
                    <a:solidFill>
                      <a:schemeClr val="accent1">
                        <a:lumMod val="50000"/>
                      </a:schemeClr>
                    </a:solidFill>
                    <a:effectLst/>
                    <a:latin typeface="宋体" pitchFamily="2" charset="-122"/>
                    <a:ea typeface="宋体" pitchFamily="2" charset="-122"/>
                    <a:cs typeface="宋体" pitchFamily="2" charset="-122"/>
                  </a:rPr>
                  <a:t>系统</a:t>
                </a:r>
                <a:endParaRPr kumimoji="0" lang="zh-CN" sz="1800" b="1" i="0" u="none" strike="noStrike" cap="none" normalizeH="0" baseline="0" dirty="0" smtClean="0">
                  <a:ln>
                    <a:noFill/>
                  </a:ln>
                  <a:solidFill>
                    <a:schemeClr val="accent1">
                      <a:lumMod val="50000"/>
                    </a:schemeClr>
                  </a:solidFill>
                  <a:effectLst/>
                  <a:latin typeface="Arial" pitchFamily="34" charset="0"/>
                  <a:ea typeface="宋体" pitchFamily="2" charset="-122"/>
                  <a:cs typeface="宋体" pitchFamily="2" charset="-122"/>
                </a:endParaRPr>
              </a:p>
            </p:txBody>
          </p:sp>
          <p:sp>
            <p:nvSpPr>
              <p:cNvPr id="2069" name="Rectangle 21"/>
              <p:cNvSpPr>
                <a:spLocks noChangeArrowheads="1"/>
              </p:cNvSpPr>
              <p:nvPr/>
            </p:nvSpPr>
            <p:spPr bwMode="auto">
              <a:xfrm>
                <a:off x="2428" y="2403"/>
                <a:ext cx="145"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1" i="0" u="none" strike="noStrike" cap="none" normalizeH="0" baseline="0" dirty="0" smtClean="0">
                    <a:ln>
                      <a:noFill/>
                    </a:ln>
                    <a:solidFill>
                      <a:schemeClr val="accent1">
                        <a:lumMod val="50000"/>
                      </a:schemeClr>
                    </a:solidFill>
                    <a:effectLst/>
                    <a:latin typeface="宋体" pitchFamily="2" charset="-122"/>
                    <a:ea typeface="宋体" pitchFamily="2" charset="-122"/>
                    <a:cs typeface="宋体" pitchFamily="2" charset="-122"/>
                  </a:rPr>
                  <a:t>数据库</a:t>
                </a:r>
                <a:endParaRPr kumimoji="0" lang="zh-CN" sz="1800" b="1" i="0" u="none" strike="noStrike" cap="none" normalizeH="0" baseline="0" dirty="0" smtClean="0">
                  <a:ln>
                    <a:noFill/>
                  </a:ln>
                  <a:solidFill>
                    <a:schemeClr val="accent1">
                      <a:lumMod val="50000"/>
                    </a:schemeClr>
                  </a:solidFill>
                  <a:effectLst/>
                  <a:latin typeface="Arial" pitchFamily="34" charset="0"/>
                  <a:ea typeface="宋体" pitchFamily="2" charset="-122"/>
                  <a:cs typeface="宋体" pitchFamily="2" charset="-122"/>
                </a:endParaRPr>
              </a:p>
            </p:txBody>
          </p:sp>
        </p:grpSp>
        <p:sp>
          <p:nvSpPr>
            <p:cNvPr id="2071" name="Freeform 23"/>
            <p:cNvSpPr>
              <a:spLocks/>
            </p:cNvSpPr>
            <p:nvPr/>
          </p:nvSpPr>
          <p:spPr bwMode="auto">
            <a:xfrm>
              <a:off x="2200" y="2492"/>
              <a:ext cx="324" cy="75"/>
            </a:xfrm>
            <a:custGeom>
              <a:avLst/>
              <a:gdLst/>
              <a:ahLst/>
              <a:cxnLst>
                <a:cxn ang="0">
                  <a:pos x="0" y="96"/>
                </a:cxn>
                <a:cxn ang="0">
                  <a:pos x="0" y="272"/>
                </a:cxn>
                <a:cxn ang="0">
                  <a:pos x="752" y="352"/>
                </a:cxn>
                <a:cxn ang="0">
                  <a:pos x="1520" y="272"/>
                </a:cxn>
                <a:cxn ang="0">
                  <a:pos x="1520" y="96"/>
                </a:cxn>
                <a:cxn ang="0">
                  <a:pos x="752" y="0"/>
                </a:cxn>
                <a:cxn ang="0">
                  <a:pos x="0" y="96"/>
                </a:cxn>
              </a:cxnLst>
              <a:rect l="0" t="0" r="r" b="b"/>
              <a:pathLst>
                <a:path w="1520" h="352">
                  <a:moveTo>
                    <a:pt x="0" y="96"/>
                  </a:moveTo>
                  <a:lnTo>
                    <a:pt x="0" y="272"/>
                  </a:lnTo>
                  <a:cubicBezTo>
                    <a:pt x="0" y="320"/>
                    <a:pt x="336" y="352"/>
                    <a:pt x="752" y="352"/>
                  </a:cubicBezTo>
                  <a:cubicBezTo>
                    <a:pt x="1184" y="352"/>
                    <a:pt x="1520" y="320"/>
                    <a:pt x="1520" y="272"/>
                  </a:cubicBezTo>
                  <a:lnTo>
                    <a:pt x="1520" y="96"/>
                  </a:lnTo>
                  <a:cubicBezTo>
                    <a:pt x="1520" y="48"/>
                    <a:pt x="1184" y="0"/>
                    <a:pt x="752" y="0"/>
                  </a:cubicBezTo>
                  <a:cubicBezTo>
                    <a:pt x="336" y="0"/>
                    <a:pt x="0" y="48"/>
                    <a:pt x="0" y="96"/>
                  </a:cubicBezTo>
                  <a:close/>
                </a:path>
              </a:pathLst>
            </a:custGeom>
            <a:solidFill>
              <a:schemeClr val="accent2">
                <a:lumMod val="60000"/>
                <a:lumOff val="40000"/>
              </a:schemeClr>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72" name="Freeform 24"/>
            <p:cNvSpPr>
              <a:spLocks/>
            </p:cNvSpPr>
            <p:nvPr/>
          </p:nvSpPr>
          <p:spPr bwMode="auto">
            <a:xfrm>
              <a:off x="2200" y="2492"/>
              <a:ext cx="324" cy="75"/>
            </a:xfrm>
            <a:custGeom>
              <a:avLst/>
              <a:gdLst/>
              <a:ahLst/>
              <a:cxnLst>
                <a:cxn ang="0">
                  <a:pos x="0" y="96"/>
                </a:cxn>
                <a:cxn ang="0">
                  <a:pos x="0" y="272"/>
                </a:cxn>
                <a:cxn ang="0">
                  <a:pos x="752" y="352"/>
                </a:cxn>
                <a:cxn ang="0">
                  <a:pos x="1520" y="272"/>
                </a:cxn>
                <a:cxn ang="0">
                  <a:pos x="1520" y="96"/>
                </a:cxn>
                <a:cxn ang="0">
                  <a:pos x="752" y="0"/>
                </a:cxn>
                <a:cxn ang="0">
                  <a:pos x="0" y="96"/>
                </a:cxn>
              </a:cxnLst>
              <a:rect l="0" t="0" r="r" b="b"/>
              <a:pathLst>
                <a:path w="1520" h="352">
                  <a:moveTo>
                    <a:pt x="0" y="96"/>
                  </a:moveTo>
                  <a:lnTo>
                    <a:pt x="0" y="272"/>
                  </a:lnTo>
                  <a:cubicBezTo>
                    <a:pt x="0" y="320"/>
                    <a:pt x="336" y="352"/>
                    <a:pt x="752" y="352"/>
                  </a:cubicBezTo>
                  <a:cubicBezTo>
                    <a:pt x="1184" y="352"/>
                    <a:pt x="1520" y="320"/>
                    <a:pt x="1520" y="272"/>
                  </a:cubicBezTo>
                  <a:lnTo>
                    <a:pt x="1520" y="96"/>
                  </a:lnTo>
                  <a:cubicBezTo>
                    <a:pt x="1520" y="48"/>
                    <a:pt x="1184" y="0"/>
                    <a:pt x="752" y="0"/>
                  </a:cubicBezTo>
                  <a:cubicBezTo>
                    <a:pt x="336" y="0"/>
                    <a:pt x="0" y="48"/>
                    <a:pt x="0" y="96"/>
                  </a:cubicBezTo>
                  <a:close/>
                </a:path>
              </a:pathLst>
            </a:custGeom>
            <a:noFill/>
            <a:ln w="4763"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73" name="Freeform 25"/>
            <p:cNvSpPr>
              <a:spLocks/>
            </p:cNvSpPr>
            <p:nvPr/>
          </p:nvSpPr>
          <p:spPr bwMode="auto">
            <a:xfrm>
              <a:off x="2200" y="2512"/>
              <a:ext cx="324" cy="17"/>
            </a:xfrm>
            <a:custGeom>
              <a:avLst/>
              <a:gdLst/>
              <a:ahLst/>
              <a:cxnLst>
                <a:cxn ang="0">
                  <a:pos x="0" y="0"/>
                </a:cxn>
                <a:cxn ang="0">
                  <a:pos x="160" y="17"/>
                </a:cxn>
                <a:cxn ang="0">
                  <a:pos x="324" y="0"/>
                </a:cxn>
              </a:cxnLst>
              <a:rect l="0" t="0" r="r" b="b"/>
              <a:pathLst>
                <a:path w="324" h="17">
                  <a:moveTo>
                    <a:pt x="0" y="0"/>
                  </a:moveTo>
                  <a:cubicBezTo>
                    <a:pt x="0" y="11"/>
                    <a:pt x="71" y="17"/>
                    <a:pt x="160" y="17"/>
                  </a:cubicBezTo>
                  <a:cubicBezTo>
                    <a:pt x="252" y="17"/>
                    <a:pt x="324" y="11"/>
                    <a:pt x="324" y="0"/>
                  </a:cubicBezTo>
                </a:path>
              </a:pathLst>
            </a:custGeom>
            <a:noFill/>
            <a:ln w="4763"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74" name="Rectangle 26"/>
            <p:cNvSpPr>
              <a:spLocks noChangeArrowheads="1"/>
            </p:cNvSpPr>
            <p:nvPr/>
          </p:nvSpPr>
          <p:spPr bwMode="auto">
            <a:xfrm>
              <a:off x="2721" y="942"/>
              <a:ext cx="423" cy="494"/>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75" name="Rectangle 27"/>
            <p:cNvSpPr>
              <a:spLocks noChangeArrowheads="1"/>
            </p:cNvSpPr>
            <p:nvPr/>
          </p:nvSpPr>
          <p:spPr bwMode="auto">
            <a:xfrm>
              <a:off x="2721" y="942"/>
              <a:ext cx="423" cy="494"/>
            </a:xfrm>
            <a:prstGeom prst="rect">
              <a:avLst/>
            </a:prstGeom>
            <a:noFill/>
            <a:ln w="4763"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6" name="Group 32"/>
            <p:cNvGrpSpPr>
              <a:grpSpLocks/>
            </p:cNvGrpSpPr>
            <p:nvPr/>
          </p:nvGrpSpPr>
          <p:grpSpPr bwMode="auto">
            <a:xfrm>
              <a:off x="2817" y="953"/>
              <a:ext cx="232" cy="115"/>
              <a:chOff x="2817" y="953"/>
              <a:chExt cx="232" cy="115"/>
            </a:xfrm>
          </p:grpSpPr>
          <p:sp>
            <p:nvSpPr>
              <p:cNvPr id="2076" name="Rectangle 28"/>
              <p:cNvSpPr>
                <a:spLocks noChangeArrowheads="1"/>
              </p:cNvSpPr>
              <p:nvPr/>
            </p:nvSpPr>
            <p:spPr bwMode="auto">
              <a:xfrm>
                <a:off x="2841" y="953"/>
                <a:ext cx="194"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1" i="0" u="none" strike="noStrike" cap="none" normalizeH="0" baseline="0" smtClean="0">
                    <a:ln>
                      <a:noFill/>
                    </a:ln>
                    <a:solidFill>
                      <a:srgbClr val="3498DB"/>
                    </a:solidFill>
                    <a:effectLst/>
                    <a:latin typeface="宋体" pitchFamily="2" charset="-122"/>
                    <a:ea typeface="宋体" pitchFamily="2" charset="-122"/>
                    <a:cs typeface="宋体" pitchFamily="2" charset="-122"/>
                  </a:rPr>
                  <a:t>物流系统</a:t>
                </a:r>
                <a:endParaRPr kumimoji="0" lang="zh-CN" sz="18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77" name="Rectangle 29"/>
              <p:cNvSpPr>
                <a:spLocks noChangeArrowheads="1"/>
              </p:cNvSpPr>
              <p:nvPr/>
            </p:nvSpPr>
            <p:spPr bwMode="auto">
              <a:xfrm>
                <a:off x="2817" y="1010"/>
                <a:ext cx="48" cy="5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78" name="Rectangle 30"/>
              <p:cNvSpPr>
                <a:spLocks noChangeArrowheads="1"/>
              </p:cNvSpPr>
              <p:nvPr/>
            </p:nvSpPr>
            <p:spPr bwMode="auto">
              <a:xfrm>
                <a:off x="2861" y="1003"/>
                <a:ext cx="170"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rgbClr val="3498DB"/>
                    </a:solidFill>
                    <a:effectLst/>
                    <a:latin typeface="Arial" pitchFamily="34" charset="0"/>
                    <a:ea typeface="宋体" pitchFamily="2" charset="-122"/>
                    <a:cs typeface="宋体" pitchFamily="2" charset="-122"/>
                  </a:rPr>
                  <a:t>Project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79" name="Rectangle 31"/>
              <p:cNvSpPr>
                <a:spLocks noChangeArrowheads="1"/>
              </p:cNvSpPr>
              <p:nvPr/>
            </p:nvSpPr>
            <p:spPr bwMode="auto">
              <a:xfrm>
                <a:off x="3001" y="1010"/>
                <a:ext cx="48" cy="5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2081" name="Rectangle 33"/>
            <p:cNvSpPr>
              <a:spLocks noChangeArrowheads="1"/>
            </p:cNvSpPr>
            <p:nvPr/>
          </p:nvSpPr>
          <p:spPr bwMode="auto">
            <a:xfrm>
              <a:off x="2755" y="1075"/>
              <a:ext cx="341" cy="129"/>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82" name="Rectangle 34"/>
            <p:cNvSpPr>
              <a:spLocks noChangeArrowheads="1"/>
            </p:cNvSpPr>
            <p:nvPr/>
          </p:nvSpPr>
          <p:spPr bwMode="auto">
            <a:xfrm>
              <a:off x="2755" y="1075"/>
              <a:ext cx="341" cy="129"/>
            </a:xfrm>
            <a:prstGeom prst="rect">
              <a:avLst/>
            </a:prstGeom>
            <a:noFill/>
            <a:ln w="4763"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83" name="Rectangle 35"/>
            <p:cNvSpPr>
              <a:spLocks noChangeArrowheads="1"/>
            </p:cNvSpPr>
            <p:nvPr/>
          </p:nvSpPr>
          <p:spPr bwMode="auto">
            <a:xfrm>
              <a:off x="2834" y="1118"/>
              <a:ext cx="119" cy="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FFFFFF"/>
                  </a:solidFill>
                  <a:effectLst/>
                  <a:latin typeface="宋体" pitchFamily="2" charset="-122"/>
                  <a:ea typeface="宋体" pitchFamily="2" charset="-122"/>
                  <a:cs typeface="宋体" pitchFamily="2" charset="-122"/>
                </a:rPr>
                <a:t>订单管理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84" name="Rectangle 36"/>
            <p:cNvSpPr>
              <a:spLocks noChangeArrowheads="1"/>
            </p:cNvSpPr>
            <p:nvPr/>
          </p:nvSpPr>
          <p:spPr bwMode="auto">
            <a:xfrm>
              <a:off x="2725" y="2396"/>
              <a:ext cx="450" cy="191"/>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85" name="Rectangle 37"/>
            <p:cNvSpPr>
              <a:spLocks noChangeArrowheads="1"/>
            </p:cNvSpPr>
            <p:nvPr/>
          </p:nvSpPr>
          <p:spPr bwMode="auto">
            <a:xfrm>
              <a:off x="2725" y="2396"/>
              <a:ext cx="450" cy="191"/>
            </a:xfrm>
            <a:prstGeom prst="rect">
              <a:avLst/>
            </a:prstGeom>
            <a:noFill/>
            <a:ln w="4763"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7" name="Group 40"/>
            <p:cNvGrpSpPr>
              <a:grpSpLocks/>
            </p:cNvGrpSpPr>
            <p:nvPr/>
          </p:nvGrpSpPr>
          <p:grpSpPr bwMode="auto">
            <a:xfrm>
              <a:off x="2793" y="2403"/>
              <a:ext cx="342" cy="58"/>
              <a:chOff x="2793" y="2403"/>
              <a:chExt cx="342" cy="58"/>
            </a:xfrm>
          </p:grpSpPr>
          <p:sp>
            <p:nvSpPr>
              <p:cNvPr id="2086" name="Rectangle 38"/>
              <p:cNvSpPr>
                <a:spLocks noChangeArrowheads="1"/>
              </p:cNvSpPr>
              <p:nvPr/>
            </p:nvSpPr>
            <p:spPr bwMode="auto">
              <a:xfrm>
                <a:off x="2793" y="2403"/>
                <a:ext cx="194"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1" i="0" u="none" strike="noStrike" cap="none" normalizeH="0" baseline="0" dirty="0" smtClean="0">
                    <a:ln>
                      <a:noFill/>
                    </a:ln>
                    <a:solidFill>
                      <a:schemeClr val="accent1">
                        <a:lumMod val="50000"/>
                      </a:schemeClr>
                    </a:solidFill>
                    <a:effectLst/>
                    <a:latin typeface="宋体" pitchFamily="2" charset="-122"/>
                    <a:ea typeface="宋体" pitchFamily="2" charset="-122"/>
                    <a:cs typeface="宋体" pitchFamily="2" charset="-122"/>
                  </a:rPr>
                  <a:t>物流系统</a:t>
                </a:r>
                <a:endParaRPr kumimoji="0" lang="zh-CN" sz="1800" b="1" i="0" u="none" strike="noStrike" cap="none" normalizeH="0" baseline="0" dirty="0" smtClean="0">
                  <a:ln>
                    <a:noFill/>
                  </a:ln>
                  <a:solidFill>
                    <a:schemeClr val="accent1">
                      <a:lumMod val="50000"/>
                    </a:schemeClr>
                  </a:solidFill>
                  <a:effectLst/>
                  <a:latin typeface="Arial" pitchFamily="34" charset="0"/>
                  <a:ea typeface="宋体" pitchFamily="2" charset="-122"/>
                  <a:cs typeface="宋体" pitchFamily="2" charset="-122"/>
                </a:endParaRPr>
              </a:p>
            </p:txBody>
          </p:sp>
          <p:sp>
            <p:nvSpPr>
              <p:cNvPr id="2087" name="Rectangle 39"/>
              <p:cNvSpPr>
                <a:spLocks noChangeArrowheads="1"/>
              </p:cNvSpPr>
              <p:nvPr/>
            </p:nvSpPr>
            <p:spPr bwMode="auto">
              <a:xfrm>
                <a:off x="2990" y="2403"/>
                <a:ext cx="145"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1" i="0" u="none" strike="noStrike" cap="none" normalizeH="0" baseline="0" dirty="0" smtClean="0">
                    <a:ln>
                      <a:noFill/>
                    </a:ln>
                    <a:solidFill>
                      <a:schemeClr val="accent1">
                        <a:lumMod val="50000"/>
                      </a:schemeClr>
                    </a:solidFill>
                    <a:effectLst/>
                    <a:latin typeface="宋体" pitchFamily="2" charset="-122"/>
                    <a:ea typeface="宋体" pitchFamily="2" charset="-122"/>
                    <a:cs typeface="宋体" pitchFamily="2" charset="-122"/>
                  </a:rPr>
                  <a:t>数据库</a:t>
                </a:r>
                <a:endParaRPr kumimoji="0" lang="zh-CN" sz="1800" b="1" i="0" u="none" strike="noStrike" cap="none" normalizeH="0" baseline="0" dirty="0" smtClean="0">
                  <a:ln>
                    <a:noFill/>
                  </a:ln>
                  <a:solidFill>
                    <a:schemeClr val="accent1">
                      <a:lumMod val="50000"/>
                    </a:schemeClr>
                  </a:solidFill>
                  <a:effectLst/>
                  <a:latin typeface="Arial" pitchFamily="34" charset="0"/>
                  <a:ea typeface="宋体" pitchFamily="2" charset="-122"/>
                  <a:cs typeface="宋体" pitchFamily="2" charset="-122"/>
                </a:endParaRPr>
              </a:p>
            </p:txBody>
          </p:sp>
        </p:grpSp>
        <p:sp>
          <p:nvSpPr>
            <p:cNvPr id="2089" name="Freeform 41"/>
            <p:cNvSpPr>
              <a:spLocks/>
            </p:cNvSpPr>
            <p:nvPr/>
          </p:nvSpPr>
          <p:spPr bwMode="auto">
            <a:xfrm>
              <a:off x="2834" y="2492"/>
              <a:ext cx="266" cy="75"/>
            </a:xfrm>
            <a:custGeom>
              <a:avLst/>
              <a:gdLst/>
              <a:ahLst/>
              <a:cxnLst>
                <a:cxn ang="0">
                  <a:pos x="0" y="96"/>
                </a:cxn>
                <a:cxn ang="0">
                  <a:pos x="0" y="272"/>
                </a:cxn>
                <a:cxn ang="0">
                  <a:pos x="624" y="352"/>
                </a:cxn>
                <a:cxn ang="0">
                  <a:pos x="1248" y="272"/>
                </a:cxn>
                <a:cxn ang="0">
                  <a:pos x="1248" y="96"/>
                </a:cxn>
                <a:cxn ang="0">
                  <a:pos x="624" y="0"/>
                </a:cxn>
                <a:cxn ang="0">
                  <a:pos x="0" y="96"/>
                </a:cxn>
              </a:cxnLst>
              <a:rect l="0" t="0" r="r" b="b"/>
              <a:pathLst>
                <a:path w="1248" h="352">
                  <a:moveTo>
                    <a:pt x="0" y="96"/>
                  </a:moveTo>
                  <a:lnTo>
                    <a:pt x="0" y="272"/>
                  </a:lnTo>
                  <a:cubicBezTo>
                    <a:pt x="0" y="320"/>
                    <a:pt x="288" y="352"/>
                    <a:pt x="624" y="352"/>
                  </a:cubicBezTo>
                  <a:cubicBezTo>
                    <a:pt x="960" y="352"/>
                    <a:pt x="1248" y="320"/>
                    <a:pt x="1248" y="272"/>
                  </a:cubicBezTo>
                  <a:lnTo>
                    <a:pt x="1248" y="96"/>
                  </a:lnTo>
                  <a:cubicBezTo>
                    <a:pt x="1248" y="48"/>
                    <a:pt x="960" y="0"/>
                    <a:pt x="624" y="0"/>
                  </a:cubicBezTo>
                  <a:cubicBezTo>
                    <a:pt x="288" y="0"/>
                    <a:pt x="0" y="48"/>
                    <a:pt x="0" y="96"/>
                  </a:cubicBezTo>
                  <a:close/>
                </a:path>
              </a:pathLst>
            </a:custGeom>
            <a:solidFill>
              <a:schemeClr val="accent2">
                <a:lumMod val="60000"/>
                <a:lumOff val="40000"/>
              </a:schemeClr>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90" name="Freeform 42"/>
            <p:cNvSpPr>
              <a:spLocks/>
            </p:cNvSpPr>
            <p:nvPr/>
          </p:nvSpPr>
          <p:spPr bwMode="auto">
            <a:xfrm>
              <a:off x="2834" y="2492"/>
              <a:ext cx="266" cy="75"/>
            </a:xfrm>
            <a:custGeom>
              <a:avLst/>
              <a:gdLst/>
              <a:ahLst/>
              <a:cxnLst>
                <a:cxn ang="0">
                  <a:pos x="0" y="96"/>
                </a:cxn>
                <a:cxn ang="0">
                  <a:pos x="0" y="272"/>
                </a:cxn>
                <a:cxn ang="0">
                  <a:pos x="624" y="352"/>
                </a:cxn>
                <a:cxn ang="0">
                  <a:pos x="1248" y="272"/>
                </a:cxn>
                <a:cxn ang="0">
                  <a:pos x="1248" y="96"/>
                </a:cxn>
                <a:cxn ang="0">
                  <a:pos x="624" y="0"/>
                </a:cxn>
                <a:cxn ang="0">
                  <a:pos x="0" y="96"/>
                </a:cxn>
              </a:cxnLst>
              <a:rect l="0" t="0" r="r" b="b"/>
              <a:pathLst>
                <a:path w="1248" h="352">
                  <a:moveTo>
                    <a:pt x="0" y="96"/>
                  </a:moveTo>
                  <a:lnTo>
                    <a:pt x="0" y="272"/>
                  </a:lnTo>
                  <a:cubicBezTo>
                    <a:pt x="0" y="320"/>
                    <a:pt x="288" y="352"/>
                    <a:pt x="624" y="352"/>
                  </a:cubicBezTo>
                  <a:cubicBezTo>
                    <a:pt x="960" y="352"/>
                    <a:pt x="1248" y="320"/>
                    <a:pt x="1248" y="272"/>
                  </a:cubicBezTo>
                  <a:lnTo>
                    <a:pt x="1248" y="96"/>
                  </a:lnTo>
                  <a:cubicBezTo>
                    <a:pt x="1248" y="48"/>
                    <a:pt x="960" y="0"/>
                    <a:pt x="624" y="0"/>
                  </a:cubicBezTo>
                  <a:cubicBezTo>
                    <a:pt x="288" y="0"/>
                    <a:pt x="0" y="48"/>
                    <a:pt x="0" y="96"/>
                  </a:cubicBezTo>
                  <a:close/>
                </a:path>
              </a:pathLst>
            </a:custGeom>
            <a:noFill/>
            <a:ln w="4763"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91" name="Freeform 43"/>
            <p:cNvSpPr>
              <a:spLocks/>
            </p:cNvSpPr>
            <p:nvPr/>
          </p:nvSpPr>
          <p:spPr bwMode="auto">
            <a:xfrm>
              <a:off x="2834" y="2512"/>
              <a:ext cx="266" cy="17"/>
            </a:xfrm>
            <a:custGeom>
              <a:avLst/>
              <a:gdLst/>
              <a:ahLst/>
              <a:cxnLst>
                <a:cxn ang="0">
                  <a:pos x="0" y="0"/>
                </a:cxn>
                <a:cxn ang="0">
                  <a:pos x="133" y="17"/>
                </a:cxn>
                <a:cxn ang="0">
                  <a:pos x="266" y="0"/>
                </a:cxn>
              </a:cxnLst>
              <a:rect l="0" t="0" r="r" b="b"/>
              <a:pathLst>
                <a:path w="266" h="17">
                  <a:moveTo>
                    <a:pt x="0" y="0"/>
                  </a:moveTo>
                  <a:cubicBezTo>
                    <a:pt x="0" y="11"/>
                    <a:pt x="61" y="17"/>
                    <a:pt x="133" y="17"/>
                  </a:cubicBezTo>
                  <a:cubicBezTo>
                    <a:pt x="204" y="17"/>
                    <a:pt x="266" y="11"/>
                    <a:pt x="266" y="0"/>
                  </a:cubicBezTo>
                </a:path>
              </a:pathLst>
            </a:custGeom>
            <a:noFill/>
            <a:ln w="4763"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92" name="Rectangle 44"/>
            <p:cNvSpPr>
              <a:spLocks noChangeArrowheads="1"/>
            </p:cNvSpPr>
            <p:nvPr/>
          </p:nvSpPr>
          <p:spPr bwMode="auto">
            <a:xfrm>
              <a:off x="2050" y="1783"/>
              <a:ext cx="501" cy="494"/>
            </a:xfrm>
            <a:prstGeom prst="rect">
              <a:avLst/>
            </a:prstGeom>
            <a:solidFill>
              <a:srgbClr val="FED6E5"/>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93" name="Rectangle 45"/>
            <p:cNvSpPr>
              <a:spLocks noChangeArrowheads="1"/>
            </p:cNvSpPr>
            <p:nvPr/>
          </p:nvSpPr>
          <p:spPr bwMode="auto">
            <a:xfrm>
              <a:off x="2050" y="1783"/>
              <a:ext cx="501" cy="494"/>
            </a:xfrm>
            <a:prstGeom prst="rect">
              <a:avLst/>
            </a:prstGeom>
            <a:noFill/>
            <a:ln w="4763"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8" name="Group 50"/>
            <p:cNvGrpSpPr>
              <a:grpSpLocks/>
            </p:cNvGrpSpPr>
            <p:nvPr/>
          </p:nvGrpSpPr>
          <p:grpSpPr bwMode="auto">
            <a:xfrm>
              <a:off x="2166" y="1793"/>
              <a:ext cx="248" cy="116"/>
              <a:chOff x="2166" y="1793"/>
              <a:chExt cx="248" cy="116"/>
            </a:xfrm>
          </p:grpSpPr>
          <p:sp>
            <p:nvSpPr>
              <p:cNvPr id="2094" name="Rectangle 46"/>
              <p:cNvSpPr>
                <a:spLocks noChangeArrowheads="1"/>
              </p:cNvSpPr>
              <p:nvPr/>
            </p:nvSpPr>
            <p:spPr bwMode="auto">
              <a:xfrm>
                <a:off x="2166" y="1793"/>
                <a:ext cx="167" cy="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3498DB"/>
                    </a:solidFill>
                    <a:effectLst/>
                    <a:latin typeface="宋体" pitchFamily="2" charset="-122"/>
                    <a:ea typeface="宋体" pitchFamily="2" charset="-122"/>
                    <a:cs typeface="宋体" pitchFamily="2" charset="-122"/>
                  </a:rPr>
                  <a:t>用户管理服务</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95" name="Rectangle 47"/>
              <p:cNvSpPr>
                <a:spLocks noChangeArrowheads="1"/>
              </p:cNvSpPr>
              <p:nvPr/>
            </p:nvSpPr>
            <p:spPr bwMode="auto">
              <a:xfrm>
                <a:off x="2183" y="1851"/>
                <a:ext cx="47" cy="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96" name="Rectangle 48"/>
              <p:cNvSpPr>
                <a:spLocks noChangeArrowheads="1"/>
              </p:cNvSpPr>
              <p:nvPr/>
            </p:nvSpPr>
            <p:spPr bwMode="auto">
              <a:xfrm>
                <a:off x="2227" y="1844"/>
                <a:ext cx="170"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rgbClr val="3498DB"/>
                    </a:solidFill>
                    <a:effectLst/>
                    <a:latin typeface="Arial" pitchFamily="34" charset="0"/>
                    <a:ea typeface="宋体" pitchFamily="2" charset="-122"/>
                    <a:cs typeface="宋体" pitchFamily="2" charset="-122"/>
                  </a:rPr>
                  <a:t>Project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97" name="Rectangle 49"/>
              <p:cNvSpPr>
                <a:spLocks noChangeArrowheads="1"/>
              </p:cNvSpPr>
              <p:nvPr/>
            </p:nvSpPr>
            <p:spPr bwMode="auto">
              <a:xfrm>
                <a:off x="2367" y="1851"/>
                <a:ext cx="47" cy="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2099" name="Rectangle 51"/>
            <p:cNvSpPr>
              <a:spLocks noChangeArrowheads="1"/>
            </p:cNvSpPr>
            <p:nvPr/>
          </p:nvSpPr>
          <p:spPr bwMode="auto">
            <a:xfrm>
              <a:off x="2755" y="1252"/>
              <a:ext cx="341" cy="129"/>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00" name="Rectangle 52"/>
            <p:cNvSpPr>
              <a:spLocks noChangeArrowheads="1"/>
            </p:cNvSpPr>
            <p:nvPr/>
          </p:nvSpPr>
          <p:spPr bwMode="auto">
            <a:xfrm>
              <a:off x="2755" y="1252"/>
              <a:ext cx="341" cy="129"/>
            </a:xfrm>
            <a:prstGeom prst="rect">
              <a:avLst/>
            </a:prstGeom>
            <a:noFill/>
            <a:ln w="4763"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01" name="Rectangle 53"/>
            <p:cNvSpPr>
              <a:spLocks noChangeArrowheads="1"/>
            </p:cNvSpPr>
            <p:nvPr/>
          </p:nvSpPr>
          <p:spPr bwMode="auto">
            <a:xfrm>
              <a:off x="2834" y="1296"/>
              <a:ext cx="119" cy="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FFFFFF"/>
                  </a:solidFill>
                  <a:effectLst/>
                  <a:latin typeface="宋体" pitchFamily="2" charset="-122"/>
                  <a:ea typeface="宋体" pitchFamily="2" charset="-122"/>
                  <a:cs typeface="宋体" pitchFamily="2" charset="-122"/>
                </a:rPr>
                <a:t>派单管理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102" name="Rectangle 54"/>
            <p:cNvSpPr>
              <a:spLocks noChangeArrowheads="1"/>
            </p:cNvSpPr>
            <p:nvPr/>
          </p:nvSpPr>
          <p:spPr bwMode="auto">
            <a:xfrm>
              <a:off x="2094" y="1916"/>
              <a:ext cx="392" cy="130"/>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03" name="Rectangle 55"/>
            <p:cNvSpPr>
              <a:spLocks noChangeArrowheads="1"/>
            </p:cNvSpPr>
            <p:nvPr/>
          </p:nvSpPr>
          <p:spPr bwMode="auto">
            <a:xfrm>
              <a:off x="2094" y="1916"/>
              <a:ext cx="392" cy="130"/>
            </a:xfrm>
            <a:prstGeom prst="rect">
              <a:avLst/>
            </a:prstGeom>
            <a:noFill/>
            <a:ln w="4763"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04" name="Rectangle 56"/>
            <p:cNvSpPr>
              <a:spLocks noChangeArrowheads="1"/>
            </p:cNvSpPr>
            <p:nvPr/>
          </p:nvSpPr>
          <p:spPr bwMode="auto">
            <a:xfrm>
              <a:off x="2200" y="1961"/>
              <a:ext cx="119" cy="5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FFFFFF"/>
                  </a:solidFill>
                  <a:effectLst/>
                  <a:latin typeface="宋体" pitchFamily="2" charset="-122"/>
                  <a:ea typeface="宋体" pitchFamily="2" charset="-122"/>
                  <a:cs typeface="宋体" pitchFamily="2" charset="-122"/>
                </a:rPr>
                <a:t>用户注册</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105" name="Rectangle 57"/>
            <p:cNvSpPr>
              <a:spLocks noChangeArrowheads="1"/>
            </p:cNvSpPr>
            <p:nvPr/>
          </p:nvSpPr>
          <p:spPr bwMode="auto">
            <a:xfrm>
              <a:off x="2094" y="2083"/>
              <a:ext cx="392" cy="130"/>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06" name="Rectangle 58"/>
            <p:cNvSpPr>
              <a:spLocks noChangeArrowheads="1"/>
            </p:cNvSpPr>
            <p:nvPr/>
          </p:nvSpPr>
          <p:spPr bwMode="auto">
            <a:xfrm>
              <a:off x="2094" y="2083"/>
              <a:ext cx="392" cy="130"/>
            </a:xfrm>
            <a:prstGeom prst="rect">
              <a:avLst/>
            </a:prstGeom>
            <a:noFill/>
            <a:ln w="4763"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07" name="Rectangle 59"/>
            <p:cNvSpPr>
              <a:spLocks noChangeArrowheads="1"/>
            </p:cNvSpPr>
            <p:nvPr/>
          </p:nvSpPr>
          <p:spPr bwMode="auto">
            <a:xfrm>
              <a:off x="2200" y="2128"/>
              <a:ext cx="119" cy="5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FFFFFF"/>
                  </a:solidFill>
                  <a:effectLst/>
                  <a:latin typeface="宋体" pitchFamily="2" charset="-122"/>
                  <a:ea typeface="宋体" pitchFamily="2" charset="-122"/>
                  <a:cs typeface="宋体" pitchFamily="2" charset="-122"/>
                </a:rPr>
                <a:t>用户查询</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108" name="Rectangle 60"/>
            <p:cNvSpPr>
              <a:spLocks noChangeArrowheads="1"/>
            </p:cNvSpPr>
            <p:nvPr/>
          </p:nvSpPr>
          <p:spPr bwMode="auto">
            <a:xfrm>
              <a:off x="2227" y="942"/>
              <a:ext cx="423" cy="494"/>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09" name="Rectangle 61"/>
            <p:cNvSpPr>
              <a:spLocks noChangeArrowheads="1"/>
            </p:cNvSpPr>
            <p:nvPr/>
          </p:nvSpPr>
          <p:spPr bwMode="auto">
            <a:xfrm>
              <a:off x="2227" y="942"/>
              <a:ext cx="423" cy="494"/>
            </a:xfrm>
            <a:prstGeom prst="rect">
              <a:avLst/>
            </a:prstGeom>
            <a:noFill/>
            <a:ln w="4763"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9" name="Group 67"/>
            <p:cNvGrpSpPr>
              <a:grpSpLocks/>
            </p:cNvGrpSpPr>
            <p:nvPr/>
          </p:nvGrpSpPr>
          <p:grpSpPr bwMode="auto">
            <a:xfrm>
              <a:off x="2323" y="942"/>
              <a:ext cx="232" cy="126"/>
              <a:chOff x="2323" y="942"/>
              <a:chExt cx="232" cy="126"/>
            </a:xfrm>
          </p:grpSpPr>
          <p:sp>
            <p:nvSpPr>
              <p:cNvPr id="2110" name="Rectangle 62"/>
              <p:cNvSpPr>
                <a:spLocks noChangeArrowheads="1"/>
              </p:cNvSpPr>
              <p:nvPr/>
            </p:nvSpPr>
            <p:spPr bwMode="auto">
              <a:xfrm>
                <a:off x="2343" y="945"/>
                <a:ext cx="111"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1" i="0" u="none" strike="noStrike" cap="none" normalizeH="0" baseline="0" dirty="0" smtClean="0">
                    <a:ln>
                      <a:noFill/>
                    </a:ln>
                    <a:solidFill>
                      <a:srgbClr val="3498DB"/>
                    </a:solidFill>
                    <a:effectLst/>
                    <a:latin typeface="Arial" pitchFamily="34" charset="0"/>
                    <a:ea typeface="宋体" pitchFamily="2" charset="-122"/>
                    <a:cs typeface="宋体" pitchFamily="2" charset="-122"/>
                  </a:rPr>
                  <a:t>CRM</a:t>
                </a: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111" name="Rectangle 63"/>
              <p:cNvSpPr>
                <a:spLocks noChangeArrowheads="1"/>
              </p:cNvSpPr>
              <p:nvPr/>
            </p:nvSpPr>
            <p:spPr bwMode="auto">
              <a:xfrm>
                <a:off x="2451" y="942"/>
                <a:ext cx="97"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1" i="0" u="none" strike="noStrike" cap="none" normalizeH="0" baseline="0" dirty="0" smtClean="0">
                    <a:ln>
                      <a:noFill/>
                    </a:ln>
                    <a:solidFill>
                      <a:srgbClr val="3498DB"/>
                    </a:solidFill>
                    <a:effectLst/>
                    <a:latin typeface="宋体" pitchFamily="2" charset="-122"/>
                    <a:ea typeface="宋体" pitchFamily="2" charset="-122"/>
                    <a:cs typeface="宋体" pitchFamily="2" charset="-122"/>
                  </a:rPr>
                  <a:t>系统</a:t>
                </a:r>
                <a:endParaRPr kumimoji="0" lang="zh-CN" sz="18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112" name="Rectangle 64"/>
              <p:cNvSpPr>
                <a:spLocks noChangeArrowheads="1"/>
              </p:cNvSpPr>
              <p:nvPr/>
            </p:nvSpPr>
            <p:spPr bwMode="auto">
              <a:xfrm>
                <a:off x="2323" y="1010"/>
                <a:ext cx="48" cy="5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113" name="Rectangle 65"/>
              <p:cNvSpPr>
                <a:spLocks noChangeArrowheads="1"/>
              </p:cNvSpPr>
              <p:nvPr/>
            </p:nvSpPr>
            <p:spPr bwMode="auto">
              <a:xfrm>
                <a:off x="2367" y="1003"/>
                <a:ext cx="170"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rgbClr val="3498DB"/>
                    </a:solidFill>
                    <a:effectLst/>
                    <a:latin typeface="Arial" pitchFamily="34" charset="0"/>
                    <a:ea typeface="宋体" pitchFamily="2" charset="-122"/>
                    <a:cs typeface="宋体" pitchFamily="2" charset="-122"/>
                  </a:rPr>
                  <a:t>Project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114" name="Rectangle 66"/>
              <p:cNvSpPr>
                <a:spLocks noChangeArrowheads="1"/>
              </p:cNvSpPr>
              <p:nvPr/>
            </p:nvSpPr>
            <p:spPr bwMode="auto">
              <a:xfrm>
                <a:off x="2507" y="1010"/>
                <a:ext cx="48" cy="5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2116" name="Rectangle 68"/>
            <p:cNvSpPr>
              <a:spLocks noChangeArrowheads="1"/>
            </p:cNvSpPr>
            <p:nvPr/>
          </p:nvSpPr>
          <p:spPr bwMode="auto">
            <a:xfrm>
              <a:off x="2261" y="1075"/>
              <a:ext cx="341" cy="129"/>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17" name="Rectangle 69"/>
            <p:cNvSpPr>
              <a:spLocks noChangeArrowheads="1"/>
            </p:cNvSpPr>
            <p:nvPr/>
          </p:nvSpPr>
          <p:spPr bwMode="auto">
            <a:xfrm>
              <a:off x="2261" y="1075"/>
              <a:ext cx="341" cy="129"/>
            </a:xfrm>
            <a:prstGeom prst="rect">
              <a:avLst/>
            </a:prstGeom>
            <a:noFill/>
            <a:ln w="4763"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18" name="Rectangle 70"/>
            <p:cNvSpPr>
              <a:spLocks noChangeArrowheads="1"/>
            </p:cNvSpPr>
            <p:nvPr/>
          </p:nvSpPr>
          <p:spPr bwMode="auto">
            <a:xfrm>
              <a:off x="2340" y="1118"/>
              <a:ext cx="119" cy="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FFFFFF"/>
                  </a:solidFill>
                  <a:effectLst/>
                  <a:latin typeface="宋体" pitchFamily="2" charset="-122"/>
                  <a:ea typeface="宋体" pitchFamily="2" charset="-122"/>
                  <a:cs typeface="宋体" pitchFamily="2" charset="-122"/>
                </a:rPr>
                <a:t>客户关系</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119" name="Rectangle 71"/>
            <p:cNvSpPr>
              <a:spLocks noChangeArrowheads="1"/>
            </p:cNvSpPr>
            <p:nvPr/>
          </p:nvSpPr>
          <p:spPr bwMode="auto">
            <a:xfrm>
              <a:off x="2261" y="1252"/>
              <a:ext cx="341" cy="129"/>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20" name="Rectangle 72"/>
            <p:cNvSpPr>
              <a:spLocks noChangeArrowheads="1"/>
            </p:cNvSpPr>
            <p:nvPr/>
          </p:nvSpPr>
          <p:spPr bwMode="auto">
            <a:xfrm>
              <a:off x="2261" y="1252"/>
              <a:ext cx="341" cy="129"/>
            </a:xfrm>
            <a:prstGeom prst="rect">
              <a:avLst/>
            </a:prstGeom>
            <a:noFill/>
            <a:ln w="4763"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21" name="Rectangle 73"/>
            <p:cNvSpPr>
              <a:spLocks noChangeArrowheads="1"/>
            </p:cNvSpPr>
            <p:nvPr/>
          </p:nvSpPr>
          <p:spPr bwMode="auto">
            <a:xfrm>
              <a:off x="2340" y="1296"/>
              <a:ext cx="119" cy="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FFFFFF"/>
                  </a:solidFill>
                  <a:effectLst/>
                  <a:latin typeface="宋体" pitchFamily="2" charset="-122"/>
                  <a:ea typeface="宋体" pitchFamily="2" charset="-122"/>
                  <a:cs typeface="宋体" pitchFamily="2" charset="-122"/>
                </a:rPr>
                <a:t>业务订单</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122" name="Rectangle 74"/>
            <p:cNvSpPr>
              <a:spLocks noChangeArrowheads="1"/>
            </p:cNvSpPr>
            <p:nvPr/>
          </p:nvSpPr>
          <p:spPr bwMode="auto">
            <a:xfrm>
              <a:off x="1365" y="1514"/>
              <a:ext cx="1799" cy="150"/>
            </a:xfrm>
            <a:prstGeom prst="rect">
              <a:avLst/>
            </a:prstGeom>
            <a:solidFill>
              <a:srgbClr val="00AF54"/>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23" name="Rectangle 75"/>
            <p:cNvSpPr>
              <a:spLocks noChangeArrowheads="1"/>
            </p:cNvSpPr>
            <p:nvPr/>
          </p:nvSpPr>
          <p:spPr bwMode="auto">
            <a:xfrm>
              <a:off x="1365" y="1514"/>
              <a:ext cx="1799" cy="150"/>
            </a:xfrm>
            <a:prstGeom prst="rect">
              <a:avLst/>
            </a:prstGeom>
            <a:noFill/>
            <a:ln w="4763"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0" name="Group 78"/>
            <p:cNvGrpSpPr>
              <a:grpSpLocks/>
            </p:cNvGrpSpPr>
            <p:nvPr/>
          </p:nvGrpSpPr>
          <p:grpSpPr bwMode="auto">
            <a:xfrm>
              <a:off x="2084" y="1560"/>
              <a:ext cx="387" cy="60"/>
              <a:chOff x="2084" y="1560"/>
              <a:chExt cx="387" cy="60"/>
            </a:xfrm>
          </p:grpSpPr>
          <p:sp>
            <p:nvSpPr>
              <p:cNvPr id="2124" name="Rectangle 76"/>
              <p:cNvSpPr>
                <a:spLocks noChangeArrowheads="1"/>
              </p:cNvSpPr>
              <p:nvPr/>
            </p:nvSpPr>
            <p:spPr bwMode="auto">
              <a:xfrm>
                <a:off x="2084" y="1562"/>
                <a:ext cx="100"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1" i="0" u="none" strike="noStrike" cap="none" normalizeH="0" baseline="0" dirty="0" smtClean="0">
                    <a:ln>
                      <a:noFill/>
                    </a:ln>
                    <a:solidFill>
                      <a:srgbClr val="FFFFFF"/>
                    </a:solidFill>
                    <a:effectLst/>
                    <a:latin typeface="Arial" pitchFamily="34" charset="0"/>
                    <a:ea typeface="宋体" pitchFamily="2" charset="-122"/>
                    <a:cs typeface="宋体" pitchFamily="2" charset="-122"/>
                  </a:rPr>
                  <a:t>ESB</a:t>
                </a: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125" name="Rectangle 77"/>
              <p:cNvSpPr>
                <a:spLocks noChangeArrowheads="1"/>
              </p:cNvSpPr>
              <p:nvPr/>
            </p:nvSpPr>
            <p:spPr bwMode="auto">
              <a:xfrm>
                <a:off x="2180" y="1560"/>
                <a:ext cx="291"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1" i="0" u="none" strike="noStrike" cap="none" normalizeH="0" baseline="0" dirty="0" smtClean="0">
                    <a:ln>
                      <a:noFill/>
                    </a:ln>
                    <a:solidFill>
                      <a:srgbClr val="FFFFFF"/>
                    </a:solidFill>
                    <a:effectLst/>
                    <a:latin typeface="宋体" pitchFamily="2" charset="-122"/>
                    <a:ea typeface="宋体" pitchFamily="2" charset="-122"/>
                    <a:cs typeface="宋体" pitchFamily="2" charset="-122"/>
                  </a:rPr>
                  <a:t>企业服务总线</a:t>
                </a:r>
                <a:endParaRPr kumimoji="0" lang="zh-CN" sz="18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sp>
          <p:nvSpPr>
            <p:cNvPr id="2127" name="Rectangle 79"/>
            <p:cNvSpPr>
              <a:spLocks noChangeArrowheads="1"/>
            </p:cNvSpPr>
            <p:nvPr/>
          </p:nvSpPr>
          <p:spPr bwMode="auto">
            <a:xfrm>
              <a:off x="1355" y="942"/>
              <a:ext cx="794" cy="494"/>
            </a:xfrm>
            <a:prstGeom prst="rect">
              <a:avLst/>
            </a:prstGeom>
            <a:solidFill>
              <a:srgbClr val="CFEBF6"/>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dirty="0">
                <a:solidFill>
                  <a:schemeClr val="bg2">
                    <a:lumMod val="40000"/>
                    <a:lumOff val="60000"/>
                  </a:schemeClr>
                </a:solidFill>
              </a:endParaRPr>
            </a:p>
          </p:txBody>
        </p:sp>
        <p:sp>
          <p:nvSpPr>
            <p:cNvPr id="2128" name="Rectangle 80"/>
            <p:cNvSpPr>
              <a:spLocks noChangeArrowheads="1"/>
            </p:cNvSpPr>
            <p:nvPr/>
          </p:nvSpPr>
          <p:spPr bwMode="auto">
            <a:xfrm>
              <a:off x="1355" y="942"/>
              <a:ext cx="794" cy="494"/>
            </a:xfrm>
            <a:prstGeom prst="rect">
              <a:avLst/>
            </a:prstGeom>
            <a:solidFill>
              <a:schemeClr val="bg1">
                <a:lumMod val="85000"/>
              </a:schemeClr>
            </a:solidFill>
            <a:ln w="4763"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1" name="Group 85"/>
            <p:cNvGrpSpPr>
              <a:grpSpLocks/>
            </p:cNvGrpSpPr>
            <p:nvPr/>
          </p:nvGrpSpPr>
          <p:grpSpPr bwMode="auto">
            <a:xfrm>
              <a:off x="1634" y="953"/>
              <a:ext cx="232" cy="115"/>
              <a:chOff x="1634" y="953"/>
              <a:chExt cx="232" cy="115"/>
            </a:xfrm>
          </p:grpSpPr>
          <p:sp>
            <p:nvSpPr>
              <p:cNvPr id="2129" name="Rectangle 81"/>
              <p:cNvSpPr>
                <a:spLocks noChangeArrowheads="1"/>
              </p:cNvSpPr>
              <p:nvPr/>
            </p:nvSpPr>
            <p:spPr bwMode="auto">
              <a:xfrm>
                <a:off x="1661" y="953"/>
                <a:ext cx="194"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1" i="0" u="none" strike="noStrike" cap="none" normalizeH="0" baseline="0" dirty="0" smtClean="0">
                    <a:ln>
                      <a:noFill/>
                    </a:ln>
                    <a:solidFill>
                      <a:srgbClr val="3498DB"/>
                    </a:solidFill>
                    <a:effectLst/>
                    <a:latin typeface="宋体" pitchFamily="2" charset="-122"/>
                    <a:ea typeface="宋体" pitchFamily="2" charset="-122"/>
                    <a:cs typeface="宋体" pitchFamily="2" charset="-122"/>
                  </a:rPr>
                  <a:t>商城</a:t>
                </a:r>
                <a:r>
                  <a:rPr lang="zh-CN" altLang="en-US" sz="600" b="1" dirty="0" smtClean="0">
                    <a:solidFill>
                      <a:srgbClr val="3498DB"/>
                    </a:solidFill>
                    <a:latin typeface="宋体" pitchFamily="2" charset="-122"/>
                    <a:cs typeface="宋体" pitchFamily="2" charset="-122"/>
                  </a:rPr>
                  <a:t>系统</a:t>
                </a:r>
                <a:endParaRPr kumimoji="0" lang="zh-CN" sz="18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130" name="Rectangle 82"/>
              <p:cNvSpPr>
                <a:spLocks noChangeArrowheads="1"/>
              </p:cNvSpPr>
              <p:nvPr/>
            </p:nvSpPr>
            <p:spPr bwMode="auto">
              <a:xfrm>
                <a:off x="1634" y="1010"/>
                <a:ext cx="48" cy="5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131" name="Rectangle 83"/>
              <p:cNvSpPr>
                <a:spLocks noChangeArrowheads="1"/>
              </p:cNvSpPr>
              <p:nvPr/>
            </p:nvSpPr>
            <p:spPr bwMode="auto">
              <a:xfrm>
                <a:off x="1678" y="1003"/>
                <a:ext cx="171"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rgbClr val="3498DB"/>
                    </a:solidFill>
                    <a:effectLst/>
                    <a:latin typeface="Arial" pitchFamily="34" charset="0"/>
                    <a:ea typeface="宋体" pitchFamily="2" charset="-122"/>
                    <a:cs typeface="宋体" pitchFamily="2" charset="-122"/>
                  </a:rPr>
                  <a:t>Project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132" name="Rectangle 84"/>
              <p:cNvSpPr>
                <a:spLocks noChangeArrowheads="1"/>
              </p:cNvSpPr>
              <p:nvPr/>
            </p:nvSpPr>
            <p:spPr bwMode="auto">
              <a:xfrm>
                <a:off x="1818" y="1010"/>
                <a:ext cx="48" cy="5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2134" name="Rectangle 86"/>
            <p:cNvSpPr>
              <a:spLocks noChangeArrowheads="1"/>
            </p:cNvSpPr>
            <p:nvPr/>
          </p:nvSpPr>
          <p:spPr bwMode="auto">
            <a:xfrm>
              <a:off x="1392" y="1075"/>
              <a:ext cx="341" cy="129"/>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35" name="Rectangle 87"/>
            <p:cNvSpPr>
              <a:spLocks noChangeArrowheads="1"/>
            </p:cNvSpPr>
            <p:nvPr/>
          </p:nvSpPr>
          <p:spPr bwMode="auto">
            <a:xfrm>
              <a:off x="1392" y="1075"/>
              <a:ext cx="341" cy="129"/>
            </a:xfrm>
            <a:prstGeom prst="rect">
              <a:avLst/>
            </a:prstGeom>
            <a:noFill/>
            <a:ln w="4763"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36" name="Rectangle 88"/>
            <p:cNvSpPr>
              <a:spLocks noChangeArrowheads="1"/>
            </p:cNvSpPr>
            <p:nvPr/>
          </p:nvSpPr>
          <p:spPr bwMode="auto">
            <a:xfrm>
              <a:off x="1470" y="1118"/>
              <a:ext cx="119" cy="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FFFFFF"/>
                  </a:solidFill>
                  <a:effectLst/>
                  <a:latin typeface="宋体" pitchFamily="2" charset="-122"/>
                  <a:ea typeface="宋体" pitchFamily="2" charset="-122"/>
                  <a:cs typeface="宋体" pitchFamily="2" charset="-122"/>
                </a:rPr>
                <a:t>商品管理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137" name="Rectangle 89"/>
            <p:cNvSpPr>
              <a:spLocks noChangeArrowheads="1"/>
            </p:cNvSpPr>
            <p:nvPr/>
          </p:nvSpPr>
          <p:spPr bwMode="auto">
            <a:xfrm>
              <a:off x="1764" y="1071"/>
              <a:ext cx="340" cy="130"/>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38" name="Rectangle 90"/>
            <p:cNvSpPr>
              <a:spLocks noChangeArrowheads="1"/>
            </p:cNvSpPr>
            <p:nvPr/>
          </p:nvSpPr>
          <p:spPr bwMode="auto">
            <a:xfrm>
              <a:off x="1764" y="1071"/>
              <a:ext cx="340" cy="130"/>
            </a:xfrm>
            <a:prstGeom prst="rect">
              <a:avLst/>
            </a:prstGeom>
            <a:noFill/>
            <a:ln w="4763"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39" name="Rectangle 91"/>
            <p:cNvSpPr>
              <a:spLocks noChangeArrowheads="1"/>
            </p:cNvSpPr>
            <p:nvPr/>
          </p:nvSpPr>
          <p:spPr bwMode="auto">
            <a:xfrm>
              <a:off x="1842" y="1116"/>
              <a:ext cx="120" cy="5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FFFFFF"/>
                  </a:solidFill>
                  <a:effectLst/>
                  <a:latin typeface="宋体" pitchFamily="2" charset="-122"/>
                  <a:ea typeface="宋体" pitchFamily="2" charset="-122"/>
                  <a:cs typeface="宋体" pitchFamily="2" charset="-122"/>
                </a:rPr>
                <a:t>订单管理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140" name="Rectangle 92"/>
            <p:cNvSpPr>
              <a:spLocks noChangeArrowheads="1"/>
            </p:cNvSpPr>
            <p:nvPr/>
          </p:nvSpPr>
          <p:spPr bwMode="auto">
            <a:xfrm>
              <a:off x="1392" y="1252"/>
              <a:ext cx="341" cy="129"/>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41" name="Rectangle 93"/>
            <p:cNvSpPr>
              <a:spLocks noChangeArrowheads="1"/>
            </p:cNvSpPr>
            <p:nvPr/>
          </p:nvSpPr>
          <p:spPr bwMode="auto">
            <a:xfrm>
              <a:off x="1392" y="1252"/>
              <a:ext cx="341" cy="129"/>
            </a:xfrm>
            <a:prstGeom prst="rect">
              <a:avLst/>
            </a:prstGeom>
            <a:noFill/>
            <a:ln w="4763"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42" name="Rectangle 94"/>
            <p:cNvSpPr>
              <a:spLocks noChangeArrowheads="1"/>
            </p:cNvSpPr>
            <p:nvPr/>
          </p:nvSpPr>
          <p:spPr bwMode="auto">
            <a:xfrm>
              <a:off x="1511" y="1289"/>
              <a:ext cx="126"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rgbClr val="FFFFFF"/>
                  </a:solidFill>
                  <a:effectLst/>
                  <a:latin typeface="Arial" pitchFamily="34" charset="0"/>
                  <a:ea typeface="宋体" pitchFamily="2" charset="-122"/>
                  <a:cs typeface="宋体" pitchFamily="2" charset="-122"/>
                </a:rPr>
                <a:t>CMS</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143" name="Rectangle 95"/>
            <p:cNvSpPr>
              <a:spLocks noChangeArrowheads="1"/>
            </p:cNvSpPr>
            <p:nvPr/>
          </p:nvSpPr>
          <p:spPr bwMode="auto">
            <a:xfrm>
              <a:off x="1764" y="1252"/>
              <a:ext cx="340" cy="129"/>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44" name="Rectangle 96"/>
            <p:cNvSpPr>
              <a:spLocks noChangeArrowheads="1"/>
            </p:cNvSpPr>
            <p:nvPr/>
          </p:nvSpPr>
          <p:spPr bwMode="auto">
            <a:xfrm>
              <a:off x="1764" y="1252"/>
              <a:ext cx="340" cy="129"/>
            </a:xfrm>
            <a:prstGeom prst="rect">
              <a:avLst/>
            </a:prstGeom>
            <a:noFill/>
            <a:ln w="4763"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45" name="Rectangle 97"/>
            <p:cNvSpPr>
              <a:spLocks noChangeArrowheads="1"/>
            </p:cNvSpPr>
            <p:nvPr/>
          </p:nvSpPr>
          <p:spPr bwMode="auto">
            <a:xfrm>
              <a:off x="1866" y="1296"/>
              <a:ext cx="96" cy="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FFFFFF"/>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146" name="Rectangle 98"/>
            <p:cNvSpPr>
              <a:spLocks noChangeArrowheads="1"/>
            </p:cNvSpPr>
            <p:nvPr/>
          </p:nvSpPr>
          <p:spPr bwMode="auto">
            <a:xfrm>
              <a:off x="2663" y="1783"/>
              <a:ext cx="505" cy="494"/>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47" name="Rectangle 99"/>
            <p:cNvSpPr>
              <a:spLocks noChangeArrowheads="1"/>
            </p:cNvSpPr>
            <p:nvPr/>
          </p:nvSpPr>
          <p:spPr bwMode="auto">
            <a:xfrm>
              <a:off x="2663" y="1783"/>
              <a:ext cx="505" cy="494"/>
            </a:xfrm>
            <a:prstGeom prst="rect">
              <a:avLst/>
            </a:prstGeom>
            <a:noFill/>
            <a:ln w="4763"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2" name="Group 105"/>
            <p:cNvGrpSpPr>
              <a:grpSpLocks/>
            </p:cNvGrpSpPr>
            <p:nvPr/>
          </p:nvGrpSpPr>
          <p:grpSpPr bwMode="auto">
            <a:xfrm>
              <a:off x="2800" y="1782"/>
              <a:ext cx="232" cy="127"/>
              <a:chOff x="2800" y="1782"/>
              <a:chExt cx="232" cy="127"/>
            </a:xfrm>
          </p:grpSpPr>
          <p:sp>
            <p:nvSpPr>
              <p:cNvPr id="2148" name="Rectangle 100"/>
              <p:cNvSpPr>
                <a:spLocks noChangeArrowheads="1"/>
              </p:cNvSpPr>
              <p:nvPr/>
            </p:nvSpPr>
            <p:spPr bwMode="auto">
              <a:xfrm>
                <a:off x="2844" y="1787"/>
                <a:ext cx="65"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1" i="0" u="none" strike="noStrike" cap="none" normalizeH="0" baseline="0" dirty="0" smtClean="0">
                    <a:ln>
                      <a:noFill/>
                    </a:ln>
                    <a:solidFill>
                      <a:srgbClr val="3498DB"/>
                    </a:solidFill>
                    <a:effectLst/>
                    <a:latin typeface="Arial" pitchFamily="34" charset="0"/>
                    <a:ea typeface="宋体" pitchFamily="2" charset="-122"/>
                    <a:cs typeface="宋体" pitchFamily="2" charset="-122"/>
                  </a:rPr>
                  <a:t>XX</a:t>
                </a: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149" name="Rectangle 101"/>
              <p:cNvSpPr>
                <a:spLocks noChangeArrowheads="1"/>
              </p:cNvSpPr>
              <p:nvPr/>
            </p:nvSpPr>
            <p:spPr bwMode="auto">
              <a:xfrm>
                <a:off x="2916" y="1782"/>
                <a:ext cx="97"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1" i="0" u="none" strike="noStrike" cap="none" normalizeH="0" baseline="0" dirty="0" smtClean="0">
                    <a:ln>
                      <a:noFill/>
                    </a:ln>
                    <a:solidFill>
                      <a:srgbClr val="3498DB"/>
                    </a:solidFill>
                    <a:effectLst/>
                    <a:latin typeface="宋体" pitchFamily="2" charset="-122"/>
                    <a:ea typeface="宋体" pitchFamily="2" charset="-122"/>
                    <a:cs typeface="宋体" pitchFamily="2" charset="-122"/>
                  </a:rPr>
                  <a:t>服务</a:t>
                </a:r>
                <a:endParaRPr kumimoji="0" lang="zh-CN" sz="18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150" name="Rectangle 102"/>
              <p:cNvSpPr>
                <a:spLocks noChangeArrowheads="1"/>
              </p:cNvSpPr>
              <p:nvPr/>
            </p:nvSpPr>
            <p:spPr bwMode="auto">
              <a:xfrm>
                <a:off x="2800" y="1851"/>
                <a:ext cx="48" cy="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151" name="Rectangle 103"/>
              <p:cNvSpPr>
                <a:spLocks noChangeArrowheads="1"/>
              </p:cNvSpPr>
              <p:nvPr/>
            </p:nvSpPr>
            <p:spPr bwMode="auto">
              <a:xfrm>
                <a:off x="2844" y="1844"/>
                <a:ext cx="171"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dirty="0" smtClean="0">
                    <a:ln>
                      <a:noFill/>
                    </a:ln>
                    <a:solidFill>
                      <a:srgbClr val="3498DB"/>
                    </a:solidFill>
                    <a:effectLst/>
                    <a:latin typeface="Arial" pitchFamily="34" charset="0"/>
                    <a:ea typeface="宋体" pitchFamily="2" charset="-122"/>
                    <a:cs typeface="宋体" pitchFamily="2" charset="-122"/>
                  </a:rPr>
                  <a:t>Project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152" name="Rectangle 104"/>
              <p:cNvSpPr>
                <a:spLocks noChangeArrowheads="1"/>
              </p:cNvSpPr>
              <p:nvPr/>
            </p:nvSpPr>
            <p:spPr bwMode="auto">
              <a:xfrm>
                <a:off x="2984" y="1851"/>
                <a:ext cx="48" cy="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2154" name="Freeform 106"/>
            <p:cNvSpPr>
              <a:spLocks noEditPoints="1"/>
            </p:cNvSpPr>
            <p:nvPr/>
          </p:nvSpPr>
          <p:spPr bwMode="auto">
            <a:xfrm>
              <a:off x="1740" y="1436"/>
              <a:ext cx="27" cy="78"/>
            </a:xfrm>
            <a:custGeom>
              <a:avLst/>
              <a:gdLst/>
              <a:ahLst/>
              <a:cxnLst>
                <a:cxn ang="0">
                  <a:pos x="72" y="0"/>
                </a:cxn>
                <a:cxn ang="0">
                  <a:pos x="72" y="275"/>
                </a:cxn>
                <a:cxn ang="0">
                  <a:pos x="56" y="275"/>
                </a:cxn>
                <a:cxn ang="0">
                  <a:pos x="56" y="0"/>
                </a:cxn>
                <a:cxn ang="0">
                  <a:pos x="72" y="0"/>
                </a:cxn>
                <a:cxn ang="0">
                  <a:pos x="64" y="368"/>
                </a:cxn>
                <a:cxn ang="0">
                  <a:pos x="128" y="258"/>
                </a:cxn>
                <a:cxn ang="0">
                  <a:pos x="128" y="258"/>
                </a:cxn>
                <a:cxn ang="0">
                  <a:pos x="0" y="258"/>
                </a:cxn>
                <a:cxn ang="0">
                  <a:pos x="64" y="368"/>
                </a:cxn>
              </a:cxnLst>
              <a:rect l="0" t="0" r="r" b="b"/>
              <a:pathLst>
                <a:path w="128" h="368">
                  <a:moveTo>
                    <a:pt x="72" y="0"/>
                  </a:moveTo>
                  <a:lnTo>
                    <a:pt x="72" y="275"/>
                  </a:lnTo>
                  <a:lnTo>
                    <a:pt x="56" y="275"/>
                  </a:lnTo>
                  <a:lnTo>
                    <a:pt x="56" y="0"/>
                  </a:lnTo>
                  <a:lnTo>
                    <a:pt x="72" y="0"/>
                  </a:lnTo>
                  <a:close/>
                  <a:moveTo>
                    <a:pt x="64" y="368"/>
                  </a:moveTo>
                  <a:lnTo>
                    <a:pt x="128" y="258"/>
                  </a:lnTo>
                  <a:lnTo>
                    <a:pt x="128" y="258"/>
                  </a:lnTo>
                  <a:cubicBezTo>
                    <a:pt x="89" y="280"/>
                    <a:pt x="40" y="280"/>
                    <a:pt x="0" y="258"/>
                  </a:cubicBezTo>
                  <a:lnTo>
                    <a:pt x="64" y="368"/>
                  </a:lnTo>
                  <a:close/>
                </a:path>
              </a:pathLst>
            </a:custGeom>
            <a:solidFill>
              <a:srgbClr val="1E768C"/>
            </a:solidFill>
            <a:ln w="4763" cap="flat">
              <a:solidFill>
                <a:srgbClr val="1E768C"/>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55" name="Freeform 107"/>
            <p:cNvSpPr>
              <a:spLocks noEditPoints="1"/>
            </p:cNvSpPr>
            <p:nvPr/>
          </p:nvSpPr>
          <p:spPr bwMode="auto">
            <a:xfrm>
              <a:off x="2425" y="1436"/>
              <a:ext cx="27" cy="78"/>
            </a:xfrm>
            <a:custGeom>
              <a:avLst/>
              <a:gdLst/>
              <a:ahLst/>
              <a:cxnLst>
                <a:cxn ang="0">
                  <a:pos x="72" y="0"/>
                </a:cxn>
                <a:cxn ang="0">
                  <a:pos x="72" y="275"/>
                </a:cxn>
                <a:cxn ang="0">
                  <a:pos x="56" y="275"/>
                </a:cxn>
                <a:cxn ang="0">
                  <a:pos x="56" y="0"/>
                </a:cxn>
                <a:cxn ang="0">
                  <a:pos x="72" y="0"/>
                </a:cxn>
                <a:cxn ang="0">
                  <a:pos x="64" y="368"/>
                </a:cxn>
                <a:cxn ang="0">
                  <a:pos x="128" y="258"/>
                </a:cxn>
                <a:cxn ang="0">
                  <a:pos x="128" y="258"/>
                </a:cxn>
                <a:cxn ang="0">
                  <a:pos x="0" y="258"/>
                </a:cxn>
                <a:cxn ang="0">
                  <a:pos x="64" y="368"/>
                </a:cxn>
              </a:cxnLst>
              <a:rect l="0" t="0" r="r" b="b"/>
              <a:pathLst>
                <a:path w="128" h="368">
                  <a:moveTo>
                    <a:pt x="72" y="0"/>
                  </a:moveTo>
                  <a:lnTo>
                    <a:pt x="72" y="275"/>
                  </a:lnTo>
                  <a:lnTo>
                    <a:pt x="56" y="275"/>
                  </a:lnTo>
                  <a:lnTo>
                    <a:pt x="56" y="0"/>
                  </a:lnTo>
                  <a:lnTo>
                    <a:pt x="72" y="0"/>
                  </a:lnTo>
                  <a:close/>
                  <a:moveTo>
                    <a:pt x="64" y="368"/>
                  </a:moveTo>
                  <a:lnTo>
                    <a:pt x="128" y="258"/>
                  </a:lnTo>
                  <a:lnTo>
                    <a:pt x="128" y="258"/>
                  </a:lnTo>
                  <a:cubicBezTo>
                    <a:pt x="89" y="280"/>
                    <a:pt x="40" y="280"/>
                    <a:pt x="0" y="258"/>
                  </a:cubicBezTo>
                  <a:lnTo>
                    <a:pt x="64" y="368"/>
                  </a:lnTo>
                  <a:close/>
                </a:path>
              </a:pathLst>
            </a:custGeom>
            <a:solidFill>
              <a:srgbClr val="1E768C"/>
            </a:solidFill>
            <a:ln w="4763" cap="flat">
              <a:solidFill>
                <a:srgbClr val="1E768C"/>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56" name="Freeform 108"/>
            <p:cNvSpPr>
              <a:spLocks noEditPoints="1"/>
            </p:cNvSpPr>
            <p:nvPr/>
          </p:nvSpPr>
          <p:spPr bwMode="auto">
            <a:xfrm>
              <a:off x="1620" y="1678"/>
              <a:ext cx="28" cy="105"/>
            </a:xfrm>
            <a:custGeom>
              <a:avLst/>
              <a:gdLst/>
              <a:ahLst/>
              <a:cxnLst>
                <a:cxn ang="0">
                  <a:pos x="56" y="496"/>
                </a:cxn>
                <a:cxn ang="0">
                  <a:pos x="56" y="94"/>
                </a:cxn>
                <a:cxn ang="0">
                  <a:pos x="72" y="94"/>
                </a:cxn>
                <a:cxn ang="0">
                  <a:pos x="72" y="496"/>
                </a:cxn>
                <a:cxn ang="0">
                  <a:pos x="56" y="496"/>
                </a:cxn>
                <a:cxn ang="0">
                  <a:pos x="64" y="0"/>
                </a:cxn>
                <a:cxn ang="0">
                  <a:pos x="0" y="111"/>
                </a:cxn>
                <a:cxn ang="0">
                  <a:pos x="0" y="111"/>
                </a:cxn>
                <a:cxn ang="0">
                  <a:pos x="128" y="111"/>
                </a:cxn>
                <a:cxn ang="0">
                  <a:pos x="64" y="0"/>
                </a:cxn>
              </a:cxnLst>
              <a:rect l="0" t="0" r="r" b="b"/>
              <a:pathLst>
                <a:path w="128" h="496">
                  <a:moveTo>
                    <a:pt x="56" y="496"/>
                  </a:moveTo>
                  <a:lnTo>
                    <a:pt x="56" y="94"/>
                  </a:lnTo>
                  <a:lnTo>
                    <a:pt x="72" y="94"/>
                  </a:lnTo>
                  <a:lnTo>
                    <a:pt x="72" y="496"/>
                  </a:lnTo>
                  <a:lnTo>
                    <a:pt x="56" y="496"/>
                  </a:lnTo>
                  <a:close/>
                  <a:moveTo>
                    <a:pt x="64" y="0"/>
                  </a:moveTo>
                  <a:lnTo>
                    <a:pt x="0" y="111"/>
                  </a:lnTo>
                  <a:lnTo>
                    <a:pt x="0" y="111"/>
                  </a:lnTo>
                  <a:cubicBezTo>
                    <a:pt x="40" y="88"/>
                    <a:pt x="89" y="88"/>
                    <a:pt x="128" y="111"/>
                  </a:cubicBezTo>
                  <a:lnTo>
                    <a:pt x="64" y="0"/>
                  </a:lnTo>
                  <a:close/>
                </a:path>
              </a:pathLst>
            </a:custGeom>
            <a:solidFill>
              <a:srgbClr val="1E768C"/>
            </a:solidFill>
            <a:ln w="4763" cap="flat">
              <a:solidFill>
                <a:srgbClr val="1E768C"/>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57" name="Freeform 109"/>
            <p:cNvSpPr>
              <a:spLocks noEditPoints="1"/>
            </p:cNvSpPr>
            <p:nvPr/>
          </p:nvSpPr>
          <p:spPr bwMode="auto">
            <a:xfrm>
              <a:off x="2919" y="1436"/>
              <a:ext cx="27" cy="78"/>
            </a:xfrm>
            <a:custGeom>
              <a:avLst/>
              <a:gdLst/>
              <a:ahLst/>
              <a:cxnLst>
                <a:cxn ang="0">
                  <a:pos x="72" y="0"/>
                </a:cxn>
                <a:cxn ang="0">
                  <a:pos x="72" y="275"/>
                </a:cxn>
                <a:cxn ang="0">
                  <a:pos x="56" y="275"/>
                </a:cxn>
                <a:cxn ang="0">
                  <a:pos x="56" y="0"/>
                </a:cxn>
                <a:cxn ang="0">
                  <a:pos x="72" y="0"/>
                </a:cxn>
                <a:cxn ang="0">
                  <a:pos x="64" y="368"/>
                </a:cxn>
                <a:cxn ang="0">
                  <a:pos x="128" y="258"/>
                </a:cxn>
                <a:cxn ang="0">
                  <a:pos x="128" y="258"/>
                </a:cxn>
                <a:cxn ang="0">
                  <a:pos x="0" y="258"/>
                </a:cxn>
                <a:cxn ang="0">
                  <a:pos x="64" y="368"/>
                </a:cxn>
              </a:cxnLst>
              <a:rect l="0" t="0" r="r" b="b"/>
              <a:pathLst>
                <a:path w="128" h="368">
                  <a:moveTo>
                    <a:pt x="72" y="0"/>
                  </a:moveTo>
                  <a:lnTo>
                    <a:pt x="72" y="275"/>
                  </a:lnTo>
                  <a:lnTo>
                    <a:pt x="56" y="275"/>
                  </a:lnTo>
                  <a:lnTo>
                    <a:pt x="56" y="0"/>
                  </a:lnTo>
                  <a:lnTo>
                    <a:pt x="72" y="0"/>
                  </a:lnTo>
                  <a:close/>
                  <a:moveTo>
                    <a:pt x="64" y="368"/>
                  </a:moveTo>
                  <a:lnTo>
                    <a:pt x="128" y="258"/>
                  </a:lnTo>
                  <a:lnTo>
                    <a:pt x="128" y="258"/>
                  </a:lnTo>
                  <a:cubicBezTo>
                    <a:pt x="89" y="280"/>
                    <a:pt x="40" y="280"/>
                    <a:pt x="0" y="258"/>
                  </a:cubicBezTo>
                  <a:lnTo>
                    <a:pt x="64" y="368"/>
                  </a:lnTo>
                  <a:close/>
                </a:path>
              </a:pathLst>
            </a:custGeom>
            <a:solidFill>
              <a:srgbClr val="1E768C"/>
            </a:solidFill>
            <a:ln w="4763" cap="flat">
              <a:solidFill>
                <a:srgbClr val="1E768C"/>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58" name="Freeform 110"/>
            <p:cNvSpPr>
              <a:spLocks noEditPoints="1"/>
            </p:cNvSpPr>
            <p:nvPr/>
          </p:nvSpPr>
          <p:spPr bwMode="auto">
            <a:xfrm>
              <a:off x="2902" y="1678"/>
              <a:ext cx="27" cy="105"/>
            </a:xfrm>
            <a:custGeom>
              <a:avLst/>
              <a:gdLst/>
              <a:ahLst/>
              <a:cxnLst>
                <a:cxn ang="0">
                  <a:pos x="72" y="0"/>
                </a:cxn>
                <a:cxn ang="0">
                  <a:pos x="72" y="403"/>
                </a:cxn>
                <a:cxn ang="0">
                  <a:pos x="56" y="403"/>
                </a:cxn>
                <a:cxn ang="0">
                  <a:pos x="56" y="0"/>
                </a:cxn>
                <a:cxn ang="0">
                  <a:pos x="72" y="0"/>
                </a:cxn>
                <a:cxn ang="0">
                  <a:pos x="64" y="496"/>
                </a:cxn>
                <a:cxn ang="0">
                  <a:pos x="128" y="386"/>
                </a:cxn>
                <a:cxn ang="0">
                  <a:pos x="128" y="386"/>
                </a:cxn>
                <a:cxn ang="0">
                  <a:pos x="0" y="386"/>
                </a:cxn>
                <a:cxn ang="0">
                  <a:pos x="64" y="496"/>
                </a:cxn>
              </a:cxnLst>
              <a:rect l="0" t="0" r="r" b="b"/>
              <a:pathLst>
                <a:path w="128" h="496">
                  <a:moveTo>
                    <a:pt x="72" y="0"/>
                  </a:moveTo>
                  <a:lnTo>
                    <a:pt x="72" y="403"/>
                  </a:lnTo>
                  <a:lnTo>
                    <a:pt x="56" y="403"/>
                  </a:lnTo>
                  <a:lnTo>
                    <a:pt x="56" y="0"/>
                  </a:lnTo>
                  <a:lnTo>
                    <a:pt x="72" y="0"/>
                  </a:lnTo>
                  <a:close/>
                  <a:moveTo>
                    <a:pt x="64" y="496"/>
                  </a:moveTo>
                  <a:lnTo>
                    <a:pt x="128" y="386"/>
                  </a:lnTo>
                  <a:lnTo>
                    <a:pt x="128" y="386"/>
                  </a:lnTo>
                  <a:cubicBezTo>
                    <a:pt x="89" y="408"/>
                    <a:pt x="40" y="408"/>
                    <a:pt x="0" y="386"/>
                  </a:cubicBezTo>
                  <a:lnTo>
                    <a:pt x="64" y="496"/>
                  </a:lnTo>
                  <a:close/>
                </a:path>
              </a:pathLst>
            </a:custGeom>
            <a:solidFill>
              <a:srgbClr val="1E768C"/>
            </a:solidFill>
            <a:ln w="4763" cap="flat">
              <a:solidFill>
                <a:srgbClr val="1E768C"/>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59" name="Freeform 111"/>
            <p:cNvSpPr>
              <a:spLocks noEditPoints="1"/>
            </p:cNvSpPr>
            <p:nvPr/>
          </p:nvSpPr>
          <p:spPr bwMode="auto">
            <a:xfrm>
              <a:off x="2288" y="1678"/>
              <a:ext cx="28" cy="105"/>
            </a:xfrm>
            <a:custGeom>
              <a:avLst/>
              <a:gdLst/>
              <a:ahLst/>
              <a:cxnLst>
                <a:cxn ang="0">
                  <a:pos x="72" y="0"/>
                </a:cxn>
                <a:cxn ang="0">
                  <a:pos x="72" y="403"/>
                </a:cxn>
                <a:cxn ang="0">
                  <a:pos x="56" y="403"/>
                </a:cxn>
                <a:cxn ang="0">
                  <a:pos x="56" y="0"/>
                </a:cxn>
                <a:cxn ang="0">
                  <a:pos x="72" y="0"/>
                </a:cxn>
                <a:cxn ang="0">
                  <a:pos x="64" y="496"/>
                </a:cxn>
                <a:cxn ang="0">
                  <a:pos x="128" y="386"/>
                </a:cxn>
                <a:cxn ang="0">
                  <a:pos x="128" y="386"/>
                </a:cxn>
                <a:cxn ang="0">
                  <a:pos x="0" y="386"/>
                </a:cxn>
                <a:cxn ang="0">
                  <a:pos x="64" y="496"/>
                </a:cxn>
              </a:cxnLst>
              <a:rect l="0" t="0" r="r" b="b"/>
              <a:pathLst>
                <a:path w="128" h="496">
                  <a:moveTo>
                    <a:pt x="72" y="0"/>
                  </a:moveTo>
                  <a:lnTo>
                    <a:pt x="72" y="403"/>
                  </a:lnTo>
                  <a:lnTo>
                    <a:pt x="56" y="403"/>
                  </a:lnTo>
                  <a:lnTo>
                    <a:pt x="56" y="0"/>
                  </a:lnTo>
                  <a:lnTo>
                    <a:pt x="72" y="0"/>
                  </a:lnTo>
                  <a:close/>
                  <a:moveTo>
                    <a:pt x="64" y="496"/>
                  </a:moveTo>
                  <a:lnTo>
                    <a:pt x="128" y="386"/>
                  </a:lnTo>
                  <a:lnTo>
                    <a:pt x="128" y="386"/>
                  </a:lnTo>
                  <a:cubicBezTo>
                    <a:pt x="89" y="408"/>
                    <a:pt x="40" y="408"/>
                    <a:pt x="0" y="386"/>
                  </a:cubicBezTo>
                  <a:lnTo>
                    <a:pt x="64" y="496"/>
                  </a:lnTo>
                  <a:close/>
                </a:path>
              </a:pathLst>
            </a:custGeom>
            <a:solidFill>
              <a:srgbClr val="1E768C"/>
            </a:solidFill>
            <a:ln w="4763" cap="flat">
              <a:solidFill>
                <a:srgbClr val="1E768C"/>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60" name="Freeform 112"/>
            <p:cNvSpPr>
              <a:spLocks noEditPoints="1"/>
            </p:cNvSpPr>
            <p:nvPr/>
          </p:nvSpPr>
          <p:spPr bwMode="auto">
            <a:xfrm>
              <a:off x="3143" y="1186"/>
              <a:ext cx="330" cy="852"/>
            </a:xfrm>
            <a:custGeom>
              <a:avLst/>
              <a:gdLst/>
              <a:ahLst/>
              <a:cxnLst>
                <a:cxn ang="0">
                  <a:pos x="189" y="75"/>
                </a:cxn>
                <a:cxn ang="0">
                  <a:pos x="519" y="256"/>
                </a:cxn>
                <a:cxn ang="0">
                  <a:pos x="668" y="361"/>
                </a:cxn>
                <a:cxn ang="0">
                  <a:pos x="929" y="596"/>
                </a:cxn>
                <a:cxn ang="0">
                  <a:pos x="1044" y="725"/>
                </a:cxn>
                <a:cxn ang="0">
                  <a:pos x="1236" y="999"/>
                </a:cxn>
                <a:cxn ang="0">
                  <a:pos x="1316" y="1144"/>
                </a:cxn>
                <a:cxn ang="0">
                  <a:pos x="1440" y="1445"/>
                </a:cxn>
                <a:cxn ang="0">
                  <a:pos x="1485" y="1600"/>
                </a:cxn>
                <a:cxn ang="0">
                  <a:pos x="1539" y="1911"/>
                </a:cxn>
                <a:cxn ang="0">
                  <a:pos x="1549" y="2070"/>
                </a:cxn>
                <a:cxn ang="0">
                  <a:pos x="1534" y="2381"/>
                </a:cxn>
                <a:cxn ang="0">
                  <a:pos x="1509" y="2534"/>
                </a:cxn>
                <a:cxn ang="0">
                  <a:pos x="1425" y="2830"/>
                </a:cxn>
                <a:cxn ang="0">
                  <a:pos x="1365" y="2973"/>
                </a:cxn>
                <a:cxn ang="0">
                  <a:pos x="1209" y="3241"/>
                </a:cxn>
                <a:cxn ang="0">
                  <a:pos x="1113" y="3365"/>
                </a:cxn>
                <a:cxn ang="0">
                  <a:pos x="889" y="3590"/>
                </a:cxn>
                <a:cxn ang="0">
                  <a:pos x="758" y="3690"/>
                </a:cxn>
                <a:cxn ang="0">
                  <a:pos x="461" y="3859"/>
                </a:cxn>
                <a:cxn ang="0">
                  <a:pos x="295" y="3927"/>
                </a:cxn>
                <a:cxn ang="0">
                  <a:pos x="290" y="3912"/>
                </a:cxn>
                <a:cxn ang="0">
                  <a:pos x="454" y="3844"/>
                </a:cxn>
                <a:cxn ang="0">
                  <a:pos x="749" y="3677"/>
                </a:cxn>
                <a:cxn ang="0">
                  <a:pos x="878" y="3579"/>
                </a:cxn>
                <a:cxn ang="0">
                  <a:pos x="1102" y="3354"/>
                </a:cxn>
                <a:cxn ang="0">
                  <a:pos x="1196" y="3232"/>
                </a:cxn>
                <a:cxn ang="0">
                  <a:pos x="1350" y="2966"/>
                </a:cxn>
                <a:cxn ang="0">
                  <a:pos x="1410" y="2825"/>
                </a:cxn>
                <a:cxn ang="0">
                  <a:pos x="1494" y="2531"/>
                </a:cxn>
                <a:cxn ang="0">
                  <a:pos x="1518" y="2380"/>
                </a:cxn>
                <a:cxn ang="0">
                  <a:pos x="1533" y="2069"/>
                </a:cxn>
                <a:cxn ang="0">
                  <a:pos x="1524" y="1914"/>
                </a:cxn>
                <a:cxn ang="0">
                  <a:pos x="1470" y="1603"/>
                </a:cxn>
                <a:cxn ang="0">
                  <a:pos x="1425" y="1450"/>
                </a:cxn>
                <a:cxn ang="0">
                  <a:pos x="1301" y="1151"/>
                </a:cxn>
                <a:cxn ang="0">
                  <a:pos x="1223" y="1008"/>
                </a:cxn>
                <a:cxn ang="0">
                  <a:pos x="1031" y="734"/>
                </a:cxn>
                <a:cxn ang="0">
                  <a:pos x="918" y="607"/>
                </a:cxn>
                <a:cxn ang="0">
                  <a:pos x="657" y="374"/>
                </a:cxn>
                <a:cxn ang="0">
                  <a:pos x="510" y="269"/>
                </a:cxn>
                <a:cxn ang="0">
                  <a:pos x="182" y="90"/>
                </a:cxn>
                <a:cxn ang="0">
                  <a:pos x="7" y="0"/>
                </a:cxn>
                <a:cxn ang="0">
                  <a:pos x="240" y="4003"/>
                </a:cxn>
              </a:cxnLst>
              <a:rect l="0" t="0" r="r" b="b"/>
              <a:pathLst>
                <a:path w="1549" h="4003">
                  <a:moveTo>
                    <a:pt x="7" y="0"/>
                  </a:moveTo>
                  <a:lnTo>
                    <a:pt x="189" y="75"/>
                  </a:lnTo>
                  <a:lnTo>
                    <a:pt x="189" y="75"/>
                  </a:lnTo>
                  <a:lnTo>
                    <a:pt x="359" y="160"/>
                  </a:lnTo>
                  <a:lnTo>
                    <a:pt x="360" y="161"/>
                  </a:lnTo>
                  <a:lnTo>
                    <a:pt x="519" y="256"/>
                  </a:lnTo>
                  <a:lnTo>
                    <a:pt x="519" y="256"/>
                  </a:lnTo>
                  <a:lnTo>
                    <a:pt x="667" y="361"/>
                  </a:lnTo>
                  <a:lnTo>
                    <a:pt x="668" y="361"/>
                  </a:lnTo>
                  <a:lnTo>
                    <a:pt x="804" y="474"/>
                  </a:lnTo>
                  <a:lnTo>
                    <a:pt x="804" y="475"/>
                  </a:lnTo>
                  <a:lnTo>
                    <a:pt x="929" y="596"/>
                  </a:lnTo>
                  <a:lnTo>
                    <a:pt x="929" y="596"/>
                  </a:lnTo>
                  <a:lnTo>
                    <a:pt x="1043" y="724"/>
                  </a:lnTo>
                  <a:lnTo>
                    <a:pt x="1044" y="725"/>
                  </a:lnTo>
                  <a:lnTo>
                    <a:pt x="1146" y="859"/>
                  </a:lnTo>
                  <a:lnTo>
                    <a:pt x="1146" y="859"/>
                  </a:lnTo>
                  <a:lnTo>
                    <a:pt x="1236" y="999"/>
                  </a:lnTo>
                  <a:lnTo>
                    <a:pt x="1236" y="1000"/>
                  </a:lnTo>
                  <a:lnTo>
                    <a:pt x="1315" y="1144"/>
                  </a:lnTo>
                  <a:lnTo>
                    <a:pt x="1316" y="1144"/>
                  </a:lnTo>
                  <a:lnTo>
                    <a:pt x="1384" y="1292"/>
                  </a:lnTo>
                  <a:lnTo>
                    <a:pt x="1384" y="1293"/>
                  </a:lnTo>
                  <a:lnTo>
                    <a:pt x="1440" y="1445"/>
                  </a:lnTo>
                  <a:lnTo>
                    <a:pt x="1440" y="1445"/>
                  </a:lnTo>
                  <a:lnTo>
                    <a:pt x="1485" y="1599"/>
                  </a:lnTo>
                  <a:lnTo>
                    <a:pt x="1485" y="1600"/>
                  </a:lnTo>
                  <a:lnTo>
                    <a:pt x="1518" y="1755"/>
                  </a:lnTo>
                  <a:lnTo>
                    <a:pt x="1518" y="1755"/>
                  </a:lnTo>
                  <a:lnTo>
                    <a:pt x="1539" y="1911"/>
                  </a:lnTo>
                  <a:lnTo>
                    <a:pt x="1539" y="1912"/>
                  </a:lnTo>
                  <a:lnTo>
                    <a:pt x="1549" y="2069"/>
                  </a:lnTo>
                  <a:lnTo>
                    <a:pt x="1549" y="2070"/>
                  </a:lnTo>
                  <a:lnTo>
                    <a:pt x="1547" y="2226"/>
                  </a:lnTo>
                  <a:lnTo>
                    <a:pt x="1547" y="2226"/>
                  </a:lnTo>
                  <a:lnTo>
                    <a:pt x="1534" y="2381"/>
                  </a:lnTo>
                  <a:lnTo>
                    <a:pt x="1534" y="2382"/>
                  </a:lnTo>
                  <a:lnTo>
                    <a:pt x="1509" y="2534"/>
                  </a:lnTo>
                  <a:lnTo>
                    <a:pt x="1509" y="2534"/>
                  </a:lnTo>
                  <a:lnTo>
                    <a:pt x="1473" y="2684"/>
                  </a:lnTo>
                  <a:lnTo>
                    <a:pt x="1473" y="2685"/>
                  </a:lnTo>
                  <a:lnTo>
                    <a:pt x="1425" y="2830"/>
                  </a:lnTo>
                  <a:lnTo>
                    <a:pt x="1425" y="2831"/>
                  </a:lnTo>
                  <a:lnTo>
                    <a:pt x="1365" y="2973"/>
                  </a:lnTo>
                  <a:lnTo>
                    <a:pt x="1365" y="2973"/>
                  </a:lnTo>
                  <a:lnTo>
                    <a:pt x="1293" y="3109"/>
                  </a:lnTo>
                  <a:lnTo>
                    <a:pt x="1292" y="3110"/>
                  </a:lnTo>
                  <a:lnTo>
                    <a:pt x="1209" y="3241"/>
                  </a:lnTo>
                  <a:lnTo>
                    <a:pt x="1209" y="3241"/>
                  </a:lnTo>
                  <a:lnTo>
                    <a:pt x="1114" y="3364"/>
                  </a:lnTo>
                  <a:lnTo>
                    <a:pt x="1113" y="3365"/>
                  </a:lnTo>
                  <a:lnTo>
                    <a:pt x="1007" y="3482"/>
                  </a:lnTo>
                  <a:lnTo>
                    <a:pt x="1007" y="3482"/>
                  </a:lnTo>
                  <a:lnTo>
                    <a:pt x="889" y="3590"/>
                  </a:lnTo>
                  <a:lnTo>
                    <a:pt x="888" y="3591"/>
                  </a:lnTo>
                  <a:lnTo>
                    <a:pt x="758" y="3690"/>
                  </a:lnTo>
                  <a:lnTo>
                    <a:pt x="758" y="3690"/>
                  </a:lnTo>
                  <a:lnTo>
                    <a:pt x="616" y="3780"/>
                  </a:lnTo>
                  <a:lnTo>
                    <a:pt x="615" y="3781"/>
                  </a:lnTo>
                  <a:lnTo>
                    <a:pt x="461" y="3859"/>
                  </a:lnTo>
                  <a:lnTo>
                    <a:pt x="461" y="3859"/>
                  </a:lnTo>
                  <a:lnTo>
                    <a:pt x="296" y="3927"/>
                  </a:lnTo>
                  <a:lnTo>
                    <a:pt x="295" y="3927"/>
                  </a:lnTo>
                  <a:lnTo>
                    <a:pt x="207" y="3955"/>
                  </a:lnTo>
                  <a:lnTo>
                    <a:pt x="202" y="3940"/>
                  </a:lnTo>
                  <a:lnTo>
                    <a:pt x="290" y="3912"/>
                  </a:lnTo>
                  <a:lnTo>
                    <a:pt x="289" y="3912"/>
                  </a:lnTo>
                  <a:lnTo>
                    <a:pt x="454" y="3844"/>
                  </a:lnTo>
                  <a:lnTo>
                    <a:pt x="454" y="3844"/>
                  </a:lnTo>
                  <a:lnTo>
                    <a:pt x="608" y="3766"/>
                  </a:lnTo>
                  <a:lnTo>
                    <a:pt x="607" y="3767"/>
                  </a:lnTo>
                  <a:lnTo>
                    <a:pt x="749" y="3677"/>
                  </a:lnTo>
                  <a:lnTo>
                    <a:pt x="749" y="3677"/>
                  </a:lnTo>
                  <a:lnTo>
                    <a:pt x="879" y="3578"/>
                  </a:lnTo>
                  <a:lnTo>
                    <a:pt x="878" y="3579"/>
                  </a:lnTo>
                  <a:lnTo>
                    <a:pt x="996" y="3471"/>
                  </a:lnTo>
                  <a:lnTo>
                    <a:pt x="996" y="3471"/>
                  </a:lnTo>
                  <a:lnTo>
                    <a:pt x="1102" y="3354"/>
                  </a:lnTo>
                  <a:lnTo>
                    <a:pt x="1101" y="3355"/>
                  </a:lnTo>
                  <a:lnTo>
                    <a:pt x="1196" y="3232"/>
                  </a:lnTo>
                  <a:lnTo>
                    <a:pt x="1196" y="3232"/>
                  </a:lnTo>
                  <a:lnTo>
                    <a:pt x="1279" y="3101"/>
                  </a:lnTo>
                  <a:lnTo>
                    <a:pt x="1278" y="3102"/>
                  </a:lnTo>
                  <a:lnTo>
                    <a:pt x="1350" y="2966"/>
                  </a:lnTo>
                  <a:lnTo>
                    <a:pt x="1350" y="2966"/>
                  </a:lnTo>
                  <a:lnTo>
                    <a:pt x="1410" y="2824"/>
                  </a:lnTo>
                  <a:lnTo>
                    <a:pt x="1410" y="2825"/>
                  </a:lnTo>
                  <a:lnTo>
                    <a:pt x="1458" y="2680"/>
                  </a:lnTo>
                  <a:lnTo>
                    <a:pt x="1458" y="2681"/>
                  </a:lnTo>
                  <a:lnTo>
                    <a:pt x="1494" y="2531"/>
                  </a:lnTo>
                  <a:lnTo>
                    <a:pt x="1494" y="2531"/>
                  </a:lnTo>
                  <a:lnTo>
                    <a:pt x="1519" y="2379"/>
                  </a:lnTo>
                  <a:lnTo>
                    <a:pt x="1518" y="2380"/>
                  </a:lnTo>
                  <a:lnTo>
                    <a:pt x="1531" y="2225"/>
                  </a:lnTo>
                  <a:lnTo>
                    <a:pt x="1531" y="2225"/>
                  </a:lnTo>
                  <a:lnTo>
                    <a:pt x="1533" y="2069"/>
                  </a:lnTo>
                  <a:lnTo>
                    <a:pt x="1533" y="2070"/>
                  </a:lnTo>
                  <a:lnTo>
                    <a:pt x="1523" y="1913"/>
                  </a:lnTo>
                  <a:lnTo>
                    <a:pt x="1524" y="1914"/>
                  </a:lnTo>
                  <a:lnTo>
                    <a:pt x="1503" y="1758"/>
                  </a:lnTo>
                  <a:lnTo>
                    <a:pt x="1503" y="1758"/>
                  </a:lnTo>
                  <a:lnTo>
                    <a:pt x="1470" y="1603"/>
                  </a:lnTo>
                  <a:lnTo>
                    <a:pt x="1470" y="1604"/>
                  </a:lnTo>
                  <a:lnTo>
                    <a:pt x="1425" y="1450"/>
                  </a:lnTo>
                  <a:lnTo>
                    <a:pt x="1425" y="1450"/>
                  </a:lnTo>
                  <a:lnTo>
                    <a:pt x="1369" y="1298"/>
                  </a:lnTo>
                  <a:lnTo>
                    <a:pt x="1369" y="1299"/>
                  </a:lnTo>
                  <a:lnTo>
                    <a:pt x="1301" y="1151"/>
                  </a:lnTo>
                  <a:lnTo>
                    <a:pt x="1301" y="1151"/>
                  </a:lnTo>
                  <a:lnTo>
                    <a:pt x="1222" y="1007"/>
                  </a:lnTo>
                  <a:lnTo>
                    <a:pt x="1223" y="1008"/>
                  </a:lnTo>
                  <a:lnTo>
                    <a:pt x="1133" y="868"/>
                  </a:lnTo>
                  <a:lnTo>
                    <a:pt x="1133" y="868"/>
                  </a:lnTo>
                  <a:lnTo>
                    <a:pt x="1031" y="734"/>
                  </a:lnTo>
                  <a:lnTo>
                    <a:pt x="1031" y="735"/>
                  </a:lnTo>
                  <a:lnTo>
                    <a:pt x="917" y="607"/>
                  </a:lnTo>
                  <a:lnTo>
                    <a:pt x="918" y="607"/>
                  </a:lnTo>
                  <a:lnTo>
                    <a:pt x="793" y="486"/>
                  </a:lnTo>
                  <a:lnTo>
                    <a:pt x="793" y="487"/>
                  </a:lnTo>
                  <a:lnTo>
                    <a:pt x="657" y="374"/>
                  </a:lnTo>
                  <a:lnTo>
                    <a:pt x="658" y="374"/>
                  </a:lnTo>
                  <a:lnTo>
                    <a:pt x="510" y="269"/>
                  </a:lnTo>
                  <a:lnTo>
                    <a:pt x="510" y="269"/>
                  </a:lnTo>
                  <a:lnTo>
                    <a:pt x="351" y="174"/>
                  </a:lnTo>
                  <a:lnTo>
                    <a:pt x="352" y="175"/>
                  </a:lnTo>
                  <a:lnTo>
                    <a:pt x="182" y="90"/>
                  </a:lnTo>
                  <a:lnTo>
                    <a:pt x="182" y="90"/>
                  </a:lnTo>
                  <a:lnTo>
                    <a:pt x="0" y="15"/>
                  </a:lnTo>
                  <a:lnTo>
                    <a:pt x="7" y="0"/>
                  </a:lnTo>
                  <a:close/>
                  <a:moveTo>
                    <a:pt x="115" y="3975"/>
                  </a:moveTo>
                  <a:lnTo>
                    <a:pt x="240" y="4003"/>
                  </a:lnTo>
                  <a:lnTo>
                    <a:pt x="240" y="4003"/>
                  </a:lnTo>
                  <a:cubicBezTo>
                    <a:pt x="207" y="3972"/>
                    <a:pt x="192" y="3926"/>
                    <a:pt x="202" y="3881"/>
                  </a:cubicBezTo>
                  <a:lnTo>
                    <a:pt x="115" y="3975"/>
                  </a:lnTo>
                  <a:close/>
                </a:path>
              </a:pathLst>
            </a:custGeom>
            <a:solidFill>
              <a:srgbClr val="1E768C"/>
            </a:solidFill>
            <a:ln w="4763" cap="flat">
              <a:solidFill>
                <a:schemeClr val="bg2">
                  <a:lumMod val="60000"/>
                  <a:lumOff val="40000"/>
                </a:schemeClr>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61" name="Freeform 113"/>
            <p:cNvSpPr>
              <a:spLocks noEditPoints="1"/>
            </p:cNvSpPr>
            <p:nvPr/>
          </p:nvSpPr>
          <p:spPr bwMode="auto">
            <a:xfrm>
              <a:off x="1048" y="1186"/>
              <a:ext cx="334" cy="860"/>
            </a:xfrm>
            <a:custGeom>
              <a:avLst/>
              <a:gdLst/>
              <a:ahLst/>
              <a:cxnLst>
                <a:cxn ang="0">
                  <a:pos x="1319" y="64"/>
                </a:cxn>
                <a:cxn ang="0">
                  <a:pos x="1086" y="172"/>
                </a:cxn>
                <a:cxn ang="0">
                  <a:pos x="981" y="229"/>
                </a:cxn>
                <a:cxn ang="0">
                  <a:pos x="786" y="352"/>
                </a:cxn>
                <a:cxn ang="0">
                  <a:pos x="700" y="417"/>
                </a:cxn>
                <a:cxn ang="0">
                  <a:pos x="471" y="623"/>
                </a:cxn>
                <a:cxn ang="0">
                  <a:pos x="348" y="769"/>
                </a:cxn>
                <a:cxn ang="0">
                  <a:pos x="164" y="1081"/>
                </a:cxn>
                <a:cxn ang="0">
                  <a:pos x="101" y="1243"/>
                </a:cxn>
                <a:cxn ang="0">
                  <a:pos x="28" y="1578"/>
                </a:cxn>
                <a:cxn ang="0">
                  <a:pos x="16" y="1746"/>
                </a:cxn>
                <a:cxn ang="0">
                  <a:pos x="36" y="2088"/>
                </a:cxn>
                <a:cxn ang="0">
                  <a:pos x="67" y="2255"/>
                </a:cxn>
                <a:cxn ang="0">
                  <a:pos x="162" y="2584"/>
                </a:cxn>
                <a:cxn ang="0">
                  <a:pos x="226" y="2742"/>
                </a:cxn>
                <a:cxn ang="0">
                  <a:pos x="378" y="3043"/>
                </a:cxn>
                <a:cxn ang="0">
                  <a:pos x="464" y="3182"/>
                </a:cxn>
                <a:cxn ang="0">
                  <a:pos x="654" y="3435"/>
                </a:cxn>
                <a:cxn ang="0">
                  <a:pos x="754" y="3548"/>
                </a:cxn>
                <a:cxn ang="0">
                  <a:pos x="964" y="3738"/>
                </a:cxn>
                <a:cxn ang="0">
                  <a:pos x="1069" y="3815"/>
                </a:cxn>
                <a:cxn ang="0">
                  <a:pos x="1278" y="3924"/>
                </a:cxn>
                <a:cxn ang="0">
                  <a:pos x="1378" y="3956"/>
                </a:cxn>
                <a:cxn ang="0">
                  <a:pos x="1476" y="3970"/>
                </a:cxn>
                <a:cxn ang="0">
                  <a:pos x="1474" y="3986"/>
                </a:cxn>
                <a:cxn ang="0">
                  <a:pos x="1272" y="3939"/>
                </a:cxn>
                <a:cxn ang="0">
                  <a:pos x="1166" y="3890"/>
                </a:cxn>
                <a:cxn ang="0">
                  <a:pos x="954" y="3751"/>
                </a:cxn>
                <a:cxn ang="0">
                  <a:pos x="847" y="3661"/>
                </a:cxn>
                <a:cxn ang="0">
                  <a:pos x="642" y="3446"/>
                </a:cxn>
                <a:cxn ang="0">
                  <a:pos x="543" y="3323"/>
                </a:cxn>
                <a:cxn ang="0">
                  <a:pos x="364" y="3051"/>
                </a:cxn>
                <a:cxn ang="0">
                  <a:pos x="283" y="2902"/>
                </a:cxn>
                <a:cxn ang="0">
                  <a:pos x="147" y="2589"/>
                </a:cxn>
                <a:cxn ang="0">
                  <a:pos x="94" y="2425"/>
                </a:cxn>
                <a:cxn ang="0">
                  <a:pos x="21" y="2090"/>
                </a:cxn>
                <a:cxn ang="0">
                  <a:pos x="3" y="1918"/>
                </a:cxn>
                <a:cxn ang="0">
                  <a:pos x="12" y="1576"/>
                </a:cxn>
                <a:cxn ang="0">
                  <a:pos x="41" y="1405"/>
                </a:cxn>
                <a:cxn ang="0">
                  <a:pos x="149" y="1075"/>
                </a:cxn>
                <a:cxn ang="0">
                  <a:pos x="233" y="914"/>
                </a:cxn>
                <a:cxn ang="0">
                  <a:pos x="459" y="612"/>
                </a:cxn>
                <a:cxn ang="0">
                  <a:pos x="607" y="471"/>
                </a:cxn>
                <a:cxn ang="0">
                  <a:pos x="777" y="339"/>
                </a:cxn>
                <a:cxn ang="0">
                  <a:pos x="871" y="276"/>
                </a:cxn>
                <a:cxn ang="0">
                  <a:pos x="1079" y="157"/>
                </a:cxn>
                <a:cxn ang="0">
                  <a:pos x="1192" y="102"/>
                </a:cxn>
                <a:cxn ang="0">
                  <a:pos x="1439" y="0"/>
                </a:cxn>
                <a:cxn ang="0">
                  <a:pos x="1457" y="3915"/>
                </a:cxn>
                <a:cxn ang="0">
                  <a:pos x="1569" y="3975"/>
                </a:cxn>
              </a:cxnLst>
              <a:rect l="0" t="0" r="r" b="b"/>
              <a:pathLst>
                <a:path w="1569" h="4043">
                  <a:moveTo>
                    <a:pt x="1444" y="15"/>
                  </a:moveTo>
                  <a:lnTo>
                    <a:pt x="1318" y="64"/>
                  </a:lnTo>
                  <a:lnTo>
                    <a:pt x="1319" y="64"/>
                  </a:lnTo>
                  <a:lnTo>
                    <a:pt x="1199" y="117"/>
                  </a:lnTo>
                  <a:lnTo>
                    <a:pt x="1199" y="117"/>
                  </a:lnTo>
                  <a:lnTo>
                    <a:pt x="1086" y="172"/>
                  </a:lnTo>
                  <a:lnTo>
                    <a:pt x="1086" y="171"/>
                  </a:lnTo>
                  <a:lnTo>
                    <a:pt x="980" y="229"/>
                  </a:lnTo>
                  <a:lnTo>
                    <a:pt x="981" y="229"/>
                  </a:lnTo>
                  <a:lnTo>
                    <a:pt x="880" y="289"/>
                  </a:lnTo>
                  <a:lnTo>
                    <a:pt x="880" y="289"/>
                  </a:lnTo>
                  <a:lnTo>
                    <a:pt x="786" y="352"/>
                  </a:lnTo>
                  <a:lnTo>
                    <a:pt x="786" y="352"/>
                  </a:lnTo>
                  <a:lnTo>
                    <a:pt x="699" y="417"/>
                  </a:lnTo>
                  <a:lnTo>
                    <a:pt x="700" y="417"/>
                  </a:lnTo>
                  <a:lnTo>
                    <a:pt x="618" y="484"/>
                  </a:lnTo>
                  <a:lnTo>
                    <a:pt x="618" y="483"/>
                  </a:lnTo>
                  <a:lnTo>
                    <a:pt x="471" y="623"/>
                  </a:lnTo>
                  <a:lnTo>
                    <a:pt x="472" y="623"/>
                  </a:lnTo>
                  <a:lnTo>
                    <a:pt x="348" y="770"/>
                  </a:lnTo>
                  <a:lnTo>
                    <a:pt x="348" y="769"/>
                  </a:lnTo>
                  <a:lnTo>
                    <a:pt x="246" y="923"/>
                  </a:lnTo>
                  <a:lnTo>
                    <a:pt x="247" y="922"/>
                  </a:lnTo>
                  <a:lnTo>
                    <a:pt x="164" y="1081"/>
                  </a:lnTo>
                  <a:lnTo>
                    <a:pt x="164" y="1080"/>
                  </a:lnTo>
                  <a:lnTo>
                    <a:pt x="101" y="1243"/>
                  </a:lnTo>
                  <a:lnTo>
                    <a:pt x="101" y="1243"/>
                  </a:lnTo>
                  <a:lnTo>
                    <a:pt x="56" y="1410"/>
                  </a:lnTo>
                  <a:lnTo>
                    <a:pt x="56" y="1409"/>
                  </a:lnTo>
                  <a:lnTo>
                    <a:pt x="28" y="1578"/>
                  </a:lnTo>
                  <a:lnTo>
                    <a:pt x="28" y="1577"/>
                  </a:lnTo>
                  <a:lnTo>
                    <a:pt x="16" y="1747"/>
                  </a:lnTo>
                  <a:lnTo>
                    <a:pt x="16" y="1746"/>
                  </a:lnTo>
                  <a:lnTo>
                    <a:pt x="19" y="1917"/>
                  </a:lnTo>
                  <a:lnTo>
                    <a:pt x="19" y="1917"/>
                  </a:lnTo>
                  <a:lnTo>
                    <a:pt x="36" y="2088"/>
                  </a:lnTo>
                  <a:lnTo>
                    <a:pt x="36" y="2087"/>
                  </a:lnTo>
                  <a:lnTo>
                    <a:pt x="67" y="2255"/>
                  </a:lnTo>
                  <a:lnTo>
                    <a:pt x="67" y="2255"/>
                  </a:lnTo>
                  <a:lnTo>
                    <a:pt x="109" y="2422"/>
                  </a:lnTo>
                  <a:lnTo>
                    <a:pt x="109" y="2421"/>
                  </a:lnTo>
                  <a:lnTo>
                    <a:pt x="162" y="2584"/>
                  </a:lnTo>
                  <a:lnTo>
                    <a:pt x="162" y="2583"/>
                  </a:lnTo>
                  <a:lnTo>
                    <a:pt x="226" y="2742"/>
                  </a:lnTo>
                  <a:lnTo>
                    <a:pt x="226" y="2742"/>
                  </a:lnTo>
                  <a:lnTo>
                    <a:pt x="298" y="2895"/>
                  </a:lnTo>
                  <a:lnTo>
                    <a:pt x="298" y="2895"/>
                  </a:lnTo>
                  <a:lnTo>
                    <a:pt x="378" y="3043"/>
                  </a:lnTo>
                  <a:lnTo>
                    <a:pt x="377" y="3042"/>
                  </a:lnTo>
                  <a:lnTo>
                    <a:pt x="464" y="3182"/>
                  </a:lnTo>
                  <a:lnTo>
                    <a:pt x="464" y="3182"/>
                  </a:lnTo>
                  <a:lnTo>
                    <a:pt x="556" y="3314"/>
                  </a:lnTo>
                  <a:lnTo>
                    <a:pt x="556" y="3313"/>
                  </a:lnTo>
                  <a:lnTo>
                    <a:pt x="654" y="3435"/>
                  </a:lnTo>
                  <a:lnTo>
                    <a:pt x="653" y="3435"/>
                  </a:lnTo>
                  <a:lnTo>
                    <a:pt x="754" y="3548"/>
                  </a:lnTo>
                  <a:lnTo>
                    <a:pt x="754" y="3548"/>
                  </a:lnTo>
                  <a:lnTo>
                    <a:pt x="858" y="3650"/>
                  </a:lnTo>
                  <a:lnTo>
                    <a:pt x="858" y="3649"/>
                  </a:lnTo>
                  <a:lnTo>
                    <a:pt x="964" y="3738"/>
                  </a:lnTo>
                  <a:lnTo>
                    <a:pt x="963" y="3738"/>
                  </a:lnTo>
                  <a:lnTo>
                    <a:pt x="1069" y="3815"/>
                  </a:lnTo>
                  <a:lnTo>
                    <a:pt x="1069" y="3815"/>
                  </a:lnTo>
                  <a:lnTo>
                    <a:pt x="1175" y="3877"/>
                  </a:lnTo>
                  <a:lnTo>
                    <a:pt x="1174" y="3876"/>
                  </a:lnTo>
                  <a:lnTo>
                    <a:pt x="1278" y="3924"/>
                  </a:lnTo>
                  <a:lnTo>
                    <a:pt x="1277" y="3924"/>
                  </a:lnTo>
                  <a:lnTo>
                    <a:pt x="1379" y="3956"/>
                  </a:lnTo>
                  <a:lnTo>
                    <a:pt x="1378" y="3956"/>
                  </a:lnTo>
                  <a:lnTo>
                    <a:pt x="1477" y="3971"/>
                  </a:lnTo>
                  <a:lnTo>
                    <a:pt x="1475" y="3970"/>
                  </a:lnTo>
                  <a:lnTo>
                    <a:pt x="1476" y="3970"/>
                  </a:lnTo>
                  <a:lnTo>
                    <a:pt x="1476" y="3986"/>
                  </a:lnTo>
                  <a:lnTo>
                    <a:pt x="1476" y="3986"/>
                  </a:lnTo>
                  <a:lnTo>
                    <a:pt x="1474" y="3986"/>
                  </a:lnTo>
                  <a:lnTo>
                    <a:pt x="1375" y="3971"/>
                  </a:lnTo>
                  <a:lnTo>
                    <a:pt x="1374" y="3971"/>
                  </a:lnTo>
                  <a:lnTo>
                    <a:pt x="1272" y="3939"/>
                  </a:lnTo>
                  <a:lnTo>
                    <a:pt x="1271" y="3939"/>
                  </a:lnTo>
                  <a:lnTo>
                    <a:pt x="1167" y="3891"/>
                  </a:lnTo>
                  <a:lnTo>
                    <a:pt x="1166" y="3890"/>
                  </a:lnTo>
                  <a:lnTo>
                    <a:pt x="1060" y="3828"/>
                  </a:lnTo>
                  <a:lnTo>
                    <a:pt x="1060" y="3828"/>
                  </a:lnTo>
                  <a:lnTo>
                    <a:pt x="954" y="3751"/>
                  </a:lnTo>
                  <a:lnTo>
                    <a:pt x="953" y="3751"/>
                  </a:lnTo>
                  <a:lnTo>
                    <a:pt x="847" y="3662"/>
                  </a:lnTo>
                  <a:lnTo>
                    <a:pt x="847" y="3661"/>
                  </a:lnTo>
                  <a:lnTo>
                    <a:pt x="743" y="3559"/>
                  </a:lnTo>
                  <a:lnTo>
                    <a:pt x="743" y="3559"/>
                  </a:lnTo>
                  <a:lnTo>
                    <a:pt x="642" y="3446"/>
                  </a:lnTo>
                  <a:lnTo>
                    <a:pt x="641" y="3445"/>
                  </a:lnTo>
                  <a:lnTo>
                    <a:pt x="543" y="3323"/>
                  </a:lnTo>
                  <a:lnTo>
                    <a:pt x="543" y="3323"/>
                  </a:lnTo>
                  <a:lnTo>
                    <a:pt x="451" y="3191"/>
                  </a:lnTo>
                  <a:lnTo>
                    <a:pt x="451" y="3191"/>
                  </a:lnTo>
                  <a:lnTo>
                    <a:pt x="364" y="3051"/>
                  </a:lnTo>
                  <a:lnTo>
                    <a:pt x="363" y="3050"/>
                  </a:lnTo>
                  <a:lnTo>
                    <a:pt x="283" y="2902"/>
                  </a:lnTo>
                  <a:lnTo>
                    <a:pt x="283" y="2902"/>
                  </a:lnTo>
                  <a:lnTo>
                    <a:pt x="211" y="2749"/>
                  </a:lnTo>
                  <a:lnTo>
                    <a:pt x="211" y="2748"/>
                  </a:lnTo>
                  <a:lnTo>
                    <a:pt x="147" y="2589"/>
                  </a:lnTo>
                  <a:lnTo>
                    <a:pt x="147" y="2589"/>
                  </a:lnTo>
                  <a:lnTo>
                    <a:pt x="94" y="2426"/>
                  </a:lnTo>
                  <a:lnTo>
                    <a:pt x="94" y="2425"/>
                  </a:lnTo>
                  <a:lnTo>
                    <a:pt x="52" y="2258"/>
                  </a:lnTo>
                  <a:lnTo>
                    <a:pt x="52" y="2258"/>
                  </a:lnTo>
                  <a:lnTo>
                    <a:pt x="21" y="2090"/>
                  </a:lnTo>
                  <a:lnTo>
                    <a:pt x="21" y="2089"/>
                  </a:lnTo>
                  <a:lnTo>
                    <a:pt x="4" y="1918"/>
                  </a:lnTo>
                  <a:lnTo>
                    <a:pt x="3" y="1918"/>
                  </a:lnTo>
                  <a:lnTo>
                    <a:pt x="0" y="1747"/>
                  </a:lnTo>
                  <a:lnTo>
                    <a:pt x="0" y="1746"/>
                  </a:lnTo>
                  <a:lnTo>
                    <a:pt x="12" y="1576"/>
                  </a:lnTo>
                  <a:lnTo>
                    <a:pt x="13" y="1575"/>
                  </a:lnTo>
                  <a:lnTo>
                    <a:pt x="41" y="1406"/>
                  </a:lnTo>
                  <a:lnTo>
                    <a:pt x="41" y="1405"/>
                  </a:lnTo>
                  <a:lnTo>
                    <a:pt x="86" y="1238"/>
                  </a:lnTo>
                  <a:lnTo>
                    <a:pt x="86" y="1238"/>
                  </a:lnTo>
                  <a:lnTo>
                    <a:pt x="149" y="1075"/>
                  </a:lnTo>
                  <a:lnTo>
                    <a:pt x="149" y="1074"/>
                  </a:lnTo>
                  <a:lnTo>
                    <a:pt x="232" y="915"/>
                  </a:lnTo>
                  <a:lnTo>
                    <a:pt x="233" y="914"/>
                  </a:lnTo>
                  <a:lnTo>
                    <a:pt x="335" y="760"/>
                  </a:lnTo>
                  <a:lnTo>
                    <a:pt x="335" y="759"/>
                  </a:lnTo>
                  <a:lnTo>
                    <a:pt x="459" y="612"/>
                  </a:lnTo>
                  <a:lnTo>
                    <a:pt x="460" y="612"/>
                  </a:lnTo>
                  <a:lnTo>
                    <a:pt x="607" y="472"/>
                  </a:lnTo>
                  <a:lnTo>
                    <a:pt x="607" y="471"/>
                  </a:lnTo>
                  <a:lnTo>
                    <a:pt x="689" y="404"/>
                  </a:lnTo>
                  <a:lnTo>
                    <a:pt x="690" y="404"/>
                  </a:lnTo>
                  <a:lnTo>
                    <a:pt x="777" y="339"/>
                  </a:lnTo>
                  <a:lnTo>
                    <a:pt x="777" y="339"/>
                  </a:lnTo>
                  <a:lnTo>
                    <a:pt x="871" y="276"/>
                  </a:lnTo>
                  <a:lnTo>
                    <a:pt x="871" y="276"/>
                  </a:lnTo>
                  <a:lnTo>
                    <a:pt x="972" y="216"/>
                  </a:lnTo>
                  <a:lnTo>
                    <a:pt x="973" y="215"/>
                  </a:lnTo>
                  <a:lnTo>
                    <a:pt x="1079" y="157"/>
                  </a:lnTo>
                  <a:lnTo>
                    <a:pt x="1079" y="157"/>
                  </a:lnTo>
                  <a:lnTo>
                    <a:pt x="1192" y="102"/>
                  </a:lnTo>
                  <a:lnTo>
                    <a:pt x="1192" y="102"/>
                  </a:lnTo>
                  <a:lnTo>
                    <a:pt x="1312" y="49"/>
                  </a:lnTo>
                  <a:lnTo>
                    <a:pt x="1313" y="49"/>
                  </a:lnTo>
                  <a:lnTo>
                    <a:pt x="1439" y="0"/>
                  </a:lnTo>
                  <a:lnTo>
                    <a:pt x="1444" y="15"/>
                  </a:lnTo>
                  <a:close/>
                  <a:moveTo>
                    <a:pt x="1569" y="3975"/>
                  </a:moveTo>
                  <a:lnTo>
                    <a:pt x="1457" y="3915"/>
                  </a:lnTo>
                  <a:lnTo>
                    <a:pt x="1457" y="3915"/>
                  </a:lnTo>
                  <a:cubicBezTo>
                    <a:pt x="1481" y="3954"/>
                    <a:pt x="1482" y="4003"/>
                    <a:pt x="1461" y="4043"/>
                  </a:cubicBezTo>
                  <a:lnTo>
                    <a:pt x="1569" y="3975"/>
                  </a:lnTo>
                  <a:close/>
                </a:path>
              </a:pathLst>
            </a:custGeom>
            <a:solidFill>
              <a:srgbClr val="1E768C"/>
            </a:solidFill>
            <a:ln w="4763" cap="flat">
              <a:solidFill>
                <a:schemeClr val="bg2">
                  <a:lumMod val="60000"/>
                  <a:lumOff val="40000"/>
                </a:schemeClr>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62" name="Rectangle 114"/>
            <p:cNvSpPr>
              <a:spLocks noChangeArrowheads="1"/>
            </p:cNvSpPr>
            <p:nvPr/>
          </p:nvSpPr>
          <p:spPr bwMode="auto">
            <a:xfrm>
              <a:off x="3382" y="1541"/>
              <a:ext cx="403"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236EA1"/>
                  </a:solidFill>
                  <a:effectLst/>
                  <a:latin typeface="Arial" pitchFamily="34" charset="0"/>
                  <a:ea typeface="宋体" pitchFamily="2" charset="-122"/>
                  <a:cs typeface="宋体" pitchFamily="2" charset="-122"/>
                </a:rPr>
                <a:t>webservice</a:t>
              </a:r>
              <a:endParaRPr kumimoji="0" lang="zh-CN" altLang="zh-CN" sz="1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163" name="Rectangle 115"/>
            <p:cNvSpPr>
              <a:spLocks noChangeArrowheads="1"/>
            </p:cNvSpPr>
            <p:nvPr/>
          </p:nvSpPr>
          <p:spPr bwMode="auto">
            <a:xfrm>
              <a:off x="956" y="1528"/>
              <a:ext cx="404"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zh-CN" sz="1000" dirty="0" smtClean="0">
                  <a:solidFill>
                    <a:srgbClr val="236EA1"/>
                  </a:solidFill>
                  <a:latin typeface="宋体" pitchFamily="2" charset="-122"/>
                  <a:cs typeface="宋体" pitchFamily="2" charset="-122"/>
                </a:rPr>
                <a:t>webservice</a:t>
              </a:r>
            </a:p>
          </p:txBody>
        </p:sp>
        <p:sp>
          <p:nvSpPr>
            <p:cNvPr id="2164" name="Rectangle 116"/>
            <p:cNvSpPr>
              <a:spLocks noChangeArrowheads="1"/>
            </p:cNvSpPr>
            <p:nvPr/>
          </p:nvSpPr>
          <p:spPr bwMode="auto">
            <a:xfrm>
              <a:off x="1010" y="2025"/>
              <a:ext cx="242"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dirty="0" smtClean="0">
                  <a:ln>
                    <a:noFill/>
                  </a:ln>
                  <a:solidFill>
                    <a:srgbClr val="236EA1"/>
                  </a:solidFill>
                  <a:effectLst/>
                  <a:latin typeface="宋体" pitchFamily="2" charset="-122"/>
                  <a:ea typeface="宋体" pitchFamily="2" charset="-122"/>
                  <a:cs typeface="宋体" pitchFamily="2" charset="-122"/>
                </a:rPr>
                <a:t>服务层</a:t>
              </a:r>
              <a:endParaRPr kumimoji="0" lang="zh-CN" sz="1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165" name="Rectangle 117"/>
            <p:cNvSpPr>
              <a:spLocks noChangeArrowheads="1"/>
            </p:cNvSpPr>
            <p:nvPr/>
          </p:nvSpPr>
          <p:spPr bwMode="auto">
            <a:xfrm>
              <a:off x="930" y="1116"/>
              <a:ext cx="363" cy="9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dirty="0" smtClean="0">
                  <a:ln>
                    <a:noFill/>
                  </a:ln>
                  <a:solidFill>
                    <a:srgbClr val="236EA1"/>
                  </a:solidFill>
                  <a:effectLst/>
                  <a:latin typeface="宋体" pitchFamily="2" charset="-122"/>
                  <a:ea typeface="宋体" pitchFamily="2" charset="-122"/>
                  <a:cs typeface="宋体" pitchFamily="2" charset="-122"/>
                </a:rPr>
                <a:t>系统层</a:t>
              </a:r>
              <a:endParaRPr kumimoji="0" lang="zh-CN" sz="1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166" name="Rectangle 118"/>
            <p:cNvSpPr>
              <a:spLocks noChangeArrowheads="1"/>
            </p:cNvSpPr>
            <p:nvPr/>
          </p:nvSpPr>
          <p:spPr bwMode="auto">
            <a:xfrm>
              <a:off x="1017" y="2472"/>
              <a:ext cx="242"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dirty="0" smtClean="0">
                  <a:ln>
                    <a:noFill/>
                  </a:ln>
                  <a:solidFill>
                    <a:srgbClr val="236EA1"/>
                  </a:solidFill>
                  <a:effectLst/>
                  <a:latin typeface="宋体" pitchFamily="2" charset="-122"/>
                  <a:ea typeface="宋体" pitchFamily="2" charset="-122"/>
                  <a:cs typeface="宋体" pitchFamily="2" charset="-122"/>
                </a:rPr>
                <a:t>数据</a:t>
              </a:r>
              <a:r>
                <a:rPr kumimoji="0" lang="zh-CN" altLang="en-US" sz="1000" b="0" i="0" u="none" strike="noStrike" cap="none" normalizeH="0" baseline="0" dirty="0" smtClean="0">
                  <a:ln>
                    <a:noFill/>
                  </a:ln>
                  <a:solidFill>
                    <a:srgbClr val="236EA1"/>
                  </a:solidFill>
                  <a:effectLst/>
                  <a:latin typeface="宋体" pitchFamily="2" charset="-122"/>
                  <a:ea typeface="宋体" pitchFamily="2" charset="-122"/>
                  <a:cs typeface="宋体" pitchFamily="2" charset="-122"/>
                </a:rPr>
                <a:t>层</a:t>
              </a: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167" name="Rectangle 119"/>
            <p:cNvSpPr>
              <a:spLocks noChangeArrowheads="1"/>
            </p:cNvSpPr>
            <p:nvPr/>
          </p:nvSpPr>
          <p:spPr bwMode="auto">
            <a:xfrm>
              <a:off x="1436" y="1797"/>
              <a:ext cx="501" cy="494"/>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68" name="Rectangle 120"/>
            <p:cNvSpPr>
              <a:spLocks noChangeArrowheads="1"/>
            </p:cNvSpPr>
            <p:nvPr/>
          </p:nvSpPr>
          <p:spPr bwMode="auto">
            <a:xfrm>
              <a:off x="1436" y="1797"/>
              <a:ext cx="501" cy="494"/>
            </a:xfrm>
            <a:prstGeom prst="rect">
              <a:avLst/>
            </a:prstGeom>
            <a:noFill/>
            <a:ln w="4763"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3" name="Group 125"/>
            <p:cNvGrpSpPr>
              <a:grpSpLocks/>
            </p:cNvGrpSpPr>
            <p:nvPr/>
          </p:nvGrpSpPr>
          <p:grpSpPr bwMode="auto">
            <a:xfrm>
              <a:off x="1552" y="1808"/>
              <a:ext cx="291" cy="115"/>
              <a:chOff x="1552" y="1808"/>
              <a:chExt cx="291" cy="115"/>
            </a:xfrm>
          </p:grpSpPr>
          <p:sp>
            <p:nvSpPr>
              <p:cNvPr id="2169" name="Rectangle 121"/>
              <p:cNvSpPr>
                <a:spLocks noChangeArrowheads="1"/>
              </p:cNvSpPr>
              <p:nvPr/>
            </p:nvSpPr>
            <p:spPr bwMode="auto">
              <a:xfrm>
                <a:off x="1552" y="1808"/>
                <a:ext cx="291"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1" i="0" u="none" strike="noStrike" cap="none" normalizeH="0" baseline="0" dirty="0" smtClean="0">
                    <a:ln>
                      <a:noFill/>
                    </a:ln>
                    <a:solidFill>
                      <a:srgbClr val="3498DB"/>
                    </a:solidFill>
                    <a:effectLst/>
                    <a:latin typeface="宋体" pitchFamily="2" charset="-122"/>
                    <a:ea typeface="宋体" pitchFamily="2" charset="-122"/>
                    <a:cs typeface="宋体" pitchFamily="2" charset="-122"/>
                  </a:rPr>
                  <a:t>用户管理服务</a:t>
                </a:r>
                <a:endParaRPr kumimoji="0" lang="zh-CN" sz="18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170" name="Rectangle 122"/>
              <p:cNvSpPr>
                <a:spLocks noChangeArrowheads="1"/>
              </p:cNvSpPr>
              <p:nvPr/>
            </p:nvSpPr>
            <p:spPr bwMode="auto">
              <a:xfrm>
                <a:off x="1569" y="1865"/>
                <a:ext cx="48" cy="5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171" name="Rectangle 123"/>
              <p:cNvSpPr>
                <a:spLocks noChangeArrowheads="1"/>
              </p:cNvSpPr>
              <p:nvPr/>
            </p:nvSpPr>
            <p:spPr bwMode="auto">
              <a:xfrm>
                <a:off x="1614" y="1858"/>
                <a:ext cx="171"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rgbClr val="3498DB"/>
                    </a:solidFill>
                    <a:effectLst/>
                    <a:latin typeface="Arial" pitchFamily="34" charset="0"/>
                    <a:ea typeface="宋体" pitchFamily="2" charset="-122"/>
                    <a:cs typeface="宋体" pitchFamily="2" charset="-122"/>
                  </a:rPr>
                  <a:t>Project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172" name="Rectangle 124"/>
              <p:cNvSpPr>
                <a:spLocks noChangeArrowheads="1"/>
              </p:cNvSpPr>
              <p:nvPr/>
            </p:nvSpPr>
            <p:spPr bwMode="auto">
              <a:xfrm>
                <a:off x="1753" y="1865"/>
                <a:ext cx="48" cy="5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2174" name="Rectangle 126"/>
            <p:cNvSpPr>
              <a:spLocks noChangeArrowheads="1"/>
            </p:cNvSpPr>
            <p:nvPr/>
          </p:nvSpPr>
          <p:spPr bwMode="auto">
            <a:xfrm>
              <a:off x="1481" y="1930"/>
              <a:ext cx="392" cy="129"/>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75" name="Rectangle 127"/>
            <p:cNvSpPr>
              <a:spLocks noChangeArrowheads="1"/>
            </p:cNvSpPr>
            <p:nvPr/>
          </p:nvSpPr>
          <p:spPr bwMode="auto">
            <a:xfrm>
              <a:off x="1481" y="1930"/>
              <a:ext cx="392" cy="129"/>
            </a:xfrm>
            <a:prstGeom prst="rect">
              <a:avLst/>
            </a:prstGeom>
            <a:noFill/>
            <a:ln w="4763"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76" name="Rectangle 128"/>
            <p:cNvSpPr>
              <a:spLocks noChangeArrowheads="1"/>
            </p:cNvSpPr>
            <p:nvPr/>
          </p:nvSpPr>
          <p:spPr bwMode="auto">
            <a:xfrm>
              <a:off x="1586" y="1973"/>
              <a:ext cx="119" cy="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FFFFFF"/>
                  </a:solidFill>
                  <a:effectLst/>
                  <a:latin typeface="宋体" pitchFamily="2" charset="-122"/>
                  <a:ea typeface="宋体" pitchFamily="2" charset="-122"/>
                  <a:cs typeface="宋体" pitchFamily="2" charset="-122"/>
                </a:rPr>
                <a:t>用户注册</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177" name="Rectangle 129"/>
            <p:cNvSpPr>
              <a:spLocks noChangeArrowheads="1"/>
            </p:cNvSpPr>
            <p:nvPr/>
          </p:nvSpPr>
          <p:spPr bwMode="auto">
            <a:xfrm>
              <a:off x="1481" y="2097"/>
              <a:ext cx="392" cy="129"/>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78" name="Rectangle 130"/>
            <p:cNvSpPr>
              <a:spLocks noChangeArrowheads="1"/>
            </p:cNvSpPr>
            <p:nvPr/>
          </p:nvSpPr>
          <p:spPr bwMode="auto">
            <a:xfrm>
              <a:off x="1481" y="2097"/>
              <a:ext cx="392" cy="129"/>
            </a:xfrm>
            <a:prstGeom prst="rect">
              <a:avLst/>
            </a:prstGeom>
            <a:noFill/>
            <a:ln w="4763"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79" name="Rectangle 131"/>
            <p:cNvSpPr>
              <a:spLocks noChangeArrowheads="1"/>
            </p:cNvSpPr>
            <p:nvPr/>
          </p:nvSpPr>
          <p:spPr bwMode="auto">
            <a:xfrm>
              <a:off x="1586" y="2140"/>
              <a:ext cx="119" cy="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FFFFFF"/>
                  </a:solidFill>
                  <a:effectLst/>
                  <a:latin typeface="宋体" pitchFamily="2" charset="-122"/>
                  <a:ea typeface="宋体" pitchFamily="2" charset="-122"/>
                  <a:cs typeface="宋体" pitchFamily="2" charset="-122"/>
                </a:rPr>
                <a:t>用户查询</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180" name="Rectangle 132"/>
            <p:cNvSpPr>
              <a:spLocks noChangeArrowheads="1"/>
            </p:cNvSpPr>
            <p:nvPr/>
          </p:nvSpPr>
          <p:spPr bwMode="auto">
            <a:xfrm>
              <a:off x="2050" y="1783"/>
              <a:ext cx="501" cy="494"/>
            </a:xfrm>
            <a:prstGeom prst="rect">
              <a:avLst/>
            </a:prstGeom>
            <a:solidFill>
              <a:srgbClr val="FED6E5"/>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81" name="Rectangle 133"/>
            <p:cNvSpPr>
              <a:spLocks noChangeArrowheads="1"/>
            </p:cNvSpPr>
            <p:nvPr/>
          </p:nvSpPr>
          <p:spPr bwMode="auto">
            <a:xfrm>
              <a:off x="2050" y="1783"/>
              <a:ext cx="501" cy="494"/>
            </a:xfrm>
            <a:prstGeom prst="rect">
              <a:avLst/>
            </a:prstGeom>
            <a:solidFill>
              <a:schemeClr val="accent1"/>
            </a:solidFill>
            <a:ln w="4763"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4" name="Group 138"/>
            <p:cNvGrpSpPr>
              <a:grpSpLocks/>
            </p:cNvGrpSpPr>
            <p:nvPr/>
          </p:nvGrpSpPr>
          <p:grpSpPr bwMode="auto">
            <a:xfrm>
              <a:off x="2166" y="1793"/>
              <a:ext cx="291" cy="116"/>
              <a:chOff x="2166" y="1793"/>
              <a:chExt cx="291" cy="116"/>
            </a:xfrm>
          </p:grpSpPr>
          <p:sp>
            <p:nvSpPr>
              <p:cNvPr id="2182" name="Rectangle 134"/>
              <p:cNvSpPr>
                <a:spLocks noChangeArrowheads="1"/>
              </p:cNvSpPr>
              <p:nvPr/>
            </p:nvSpPr>
            <p:spPr bwMode="auto">
              <a:xfrm>
                <a:off x="2166" y="1793"/>
                <a:ext cx="291"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1" i="0" u="none" strike="noStrike" cap="none" normalizeH="0" baseline="0" dirty="0" smtClean="0">
                    <a:ln>
                      <a:noFill/>
                    </a:ln>
                    <a:solidFill>
                      <a:srgbClr val="3498DB"/>
                    </a:solidFill>
                    <a:effectLst/>
                    <a:latin typeface="宋体" pitchFamily="2" charset="-122"/>
                    <a:ea typeface="宋体" pitchFamily="2" charset="-122"/>
                    <a:cs typeface="宋体" pitchFamily="2" charset="-122"/>
                  </a:rPr>
                  <a:t>单点登录服务</a:t>
                </a:r>
                <a:endParaRPr kumimoji="0" lang="zh-CN" sz="18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183" name="Rectangle 135"/>
              <p:cNvSpPr>
                <a:spLocks noChangeArrowheads="1"/>
              </p:cNvSpPr>
              <p:nvPr/>
            </p:nvSpPr>
            <p:spPr bwMode="auto">
              <a:xfrm>
                <a:off x="2183" y="1851"/>
                <a:ext cx="47" cy="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184" name="Rectangle 136"/>
              <p:cNvSpPr>
                <a:spLocks noChangeArrowheads="1"/>
              </p:cNvSpPr>
              <p:nvPr/>
            </p:nvSpPr>
            <p:spPr bwMode="auto">
              <a:xfrm>
                <a:off x="2227" y="1844"/>
                <a:ext cx="170"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rgbClr val="3498DB"/>
                    </a:solidFill>
                    <a:effectLst/>
                    <a:latin typeface="Arial" pitchFamily="34" charset="0"/>
                    <a:ea typeface="宋体" pitchFamily="2" charset="-122"/>
                    <a:cs typeface="宋体" pitchFamily="2" charset="-122"/>
                  </a:rPr>
                  <a:t>Project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185" name="Rectangle 137"/>
              <p:cNvSpPr>
                <a:spLocks noChangeArrowheads="1"/>
              </p:cNvSpPr>
              <p:nvPr/>
            </p:nvSpPr>
            <p:spPr bwMode="auto">
              <a:xfrm>
                <a:off x="2367" y="1851"/>
                <a:ext cx="47" cy="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2187" name="Rectangle 139"/>
            <p:cNvSpPr>
              <a:spLocks noChangeArrowheads="1"/>
            </p:cNvSpPr>
            <p:nvPr/>
          </p:nvSpPr>
          <p:spPr bwMode="auto">
            <a:xfrm>
              <a:off x="2094" y="1930"/>
              <a:ext cx="392" cy="129"/>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88" name="Rectangle 140"/>
            <p:cNvSpPr>
              <a:spLocks noChangeArrowheads="1"/>
            </p:cNvSpPr>
            <p:nvPr/>
          </p:nvSpPr>
          <p:spPr bwMode="auto">
            <a:xfrm>
              <a:off x="2094" y="1930"/>
              <a:ext cx="392" cy="129"/>
            </a:xfrm>
            <a:prstGeom prst="rect">
              <a:avLst/>
            </a:prstGeom>
            <a:noFill/>
            <a:ln w="4763"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89" name="Rectangle 141"/>
            <p:cNvSpPr>
              <a:spLocks noChangeArrowheads="1"/>
            </p:cNvSpPr>
            <p:nvPr/>
          </p:nvSpPr>
          <p:spPr bwMode="auto">
            <a:xfrm>
              <a:off x="2200" y="1973"/>
              <a:ext cx="119" cy="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FFFFFF"/>
                  </a:solidFill>
                  <a:effectLst/>
                  <a:latin typeface="宋体" pitchFamily="2" charset="-122"/>
                  <a:ea typeface="宋体" pitchFamily="2" charset="-122"/>
                  <a:cs typeface="宋体" pitchFamily="2" charset="-122"/>
                </a:rPr>
                <a:t>用户登录</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190" name="Rectangle 142"/>
            <p:cNvSpPr>
              <a:spLocks noChangeArrowheads="1"/>
            </p:cNvSpPr>
            <p:nvPr/>
          </p:nvSpPr>
          <p:spPr bwMode="auto">
            <a:xfrm>
              <a:off x="2094" y="2097"/>
              <a:ext cx="392" cy="129"/>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91" name="Rectangle 143"/>
            <p:cNvSpPr>
              <a:spLocks noChangeArrowheads="1"/>
            </p:cNvSpPr>
            <p:nvPr/>
          </p:nvSpPr>
          <p:spPr bwMode="auto">
            <a:xfrm>
              <a:off x="2094" y="2097"/>
              <a:ext cx="392" cy="129"/>
            </a:xfrm>
            <a:prstGeom prst="rect">
              <a:avLst/>
            </a:prstGeom>
            <a:noFill/>
            <a:ln w="4763"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92" name="Rectangle 144"/>
            <p:cNvSpPr>
              <a:spLocks noChangeArrowheads="1"/>
            </p:cNvSpPr>
            <p:nvPr/>
          </p:nvSpPr>
          <p:spPr bwMode="auto">
            <a:xfrm>
              <a:off x="2200" y="2140"/>
              <a:ext cx="119" cy="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0" i="0" u="none" strike="noStrike" cap="none" normalizeH="0" baseline="0" smtClean="0">
                  <a:ln>
                    <a:noFill/>
                  </a:ln>
                  <a:solidFill>
                    <a:srgbClr val="FFFFFF"/>
                  </a:solidFill>
                  <a:effectLst/>
                  <a:latin typeface="宋体" pitchFamily="2" charset="-122"/>
                  <a:ea typeface="宋体" pitchFamily="2" charset="-122"/>
                  <a:cs typeface="宋体" pitchFamily="2" charset="-122"/>
                </a:rPr>
                <a:t>用户退出</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SOA</a:t>
            </a:r>
            <a:r>
              <a:rPr lang="zh-CN" altLang="en-US" dirty="0" smtClean="0"/>
              <a:t>架构</a:t>
            </a:r>
            <a:endParaRPr lang="zh-CN" altLang="en-US" dirty="0"/>
          </a:p>
        </p:txBody>
      </p:sp>
      <p:sp>
        <p:nvSpPr>
          <p:cNvPr id="3" name="内容占位符 2"/>
          <p:cNvSpPr>
            <a:spLocks noGrp="1"/>
          </p:cNvSpPr>
          <p:nvPr>
            <p:ph idx="1"/>
          </p:nvPr>
        </p:nvSpPr>
        <p:spPr/>
        <p:txBody>
          <a:bodyPr/>
          <a:lstStyle/>
          <a:p>
            <a:r>
              <a:rPr lang="zh-CN" altLang="zh-CN" dirty="0" smtClean="0"/>
              <a:t>优点：</a:t>
            </a:r>
          </a:p>
          <a:p>
            <a:pPr lvl="1"/>
            <a:r>
              <a:rPr lang="en-US" altLang="zh-CN" dirty="0" smtClean="0"/>
              <a:t>1</a:t>
            </a:r>
            <a:r>
              <a:rPr lang="zh-CN" altLang="zh-CN" dirty="0" smtClean="0"/>
              <a:t>、将重复的功能抽取为服务，提高开发效率，提高系统的可重用性、可维护性。</a:t>
            </a:r>
          </a:p>
          <a:p>
            <a:pPr lvl="1"/>
            <a:r>
              <a:rPr lang="en-US" altLang="zh-CN" dirty="0" smtClean="0"/>
              <a:t>2</a:t>
            </a:r>
            <a:r>
              <a:rPr lang="zh-CN" altLang="zh-CN" dirty="0" smtClean="0"/>
              <a:t>、可以针对不同服务的特点制定集群及优化方案。</a:t>
            </a:r>
          </a:p>
          <a:p>
            <a:pPr lvl="1"/>
            <a:r>
              <a:rPr lang="en-US" altLang="zh-CN" dirty="0" smtClean="0"/>
              <a:t>3</a:t>
            </a:r>
            <a:r>
              <a:rPr lang="zh-CN" altLang="zh-CN" dirty="0" smtClean="0"/>
              <a:t>、采用</a:t>
            </a:r>
            <a:r>
              <a:rPr lang="en-US" altLang="zh-CN" dirty="0" smtClean="0"/>
              <a:t>ESB</a:t>
            </a:r>
            <a:r>
              <a:rPr lang="zh-CN" altLang="zh-CN" dirty="0" smtClean="0"/>
              <a:t>减少系统中的接口耦合。</a:t>
            </a:r>
          </a:p>
          <a:p>
            <a:r>
              <a:rPr lang="zh-CN" altLang="zh-CN" dirty="0" smtClean="0"/>
              <a:t>缺点：</a:t>
            </a:r>
          </a:p>
          <a:p>
            <a:pPr lvl="1"/>
            <a:r>
              <a:rPr lang="en-US" altLang="zh-CN" dirty="0" smtClean="0"/>
              <a:t>1</a:t>
            </a:r>
            <a:r>
              <a:rPr lang="zh-CN" altLang="zh-CN" dirty="0" smtClean="0"/>
              <a:t>、系统与服务的界限模糊，不利于开发及维护。</a:t>
            </a:r>
          </a:p>
          <a:p>
            <a:pPr lvl="1"/>
            <a:r>
              <a:rPr lang="en-US" altLang="zh-CN" dirty="0" smtClean="0"/>
              <a:t>2</a:t>
            </a:r>
            <a:r>
              <a:rPr lang="zh-CN" altLang="zh-CN" dirty="0" smtClean="0"/>
              <a:t>、虽然使用了</a:t>
            </a:r>
            <a:r>
              <a:rPr lang="en-US" altLang="zh-CN" dirty="0" smtClean="0"/>
              <a:t>ESB</a:t>
            </a:r>
            <a:r>
              <a:rPr lang="zh-CN" altLang="zh-CN" dirty="0" smtClean="0"/>
              <a:t>，但是服务的接口协议不固定，种类繁多，不利于系统维护。</a:t>
            </a:r>
          </a:p>
          <a:p>
            <a:pPr lvl="1"/>
            <a:r>
              <a:rPr lang="en-US" altLang="zh-CN" dirty="0" smtClean="0"/>
              <a:t>3</a:t>
            </a:r>
            <a:r>
              <a:rPr lang="zh-CN" altLang="zh-CN" dirty="0" smtClean="0"/>
              <a:t>、抽取的服务的粒度过大，系统与服务之间耦合性高。</a:t>
            </a:r>
          </a:p>
          <a:p>
            <a:endParaRPr lang="zh-CN" alt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本章教学目标</a:t>
            </a:r>
          </a:p>
        </p:txBody>
      </p:sp>
      <p:sp>
        <p:nvSpPr>
          <p:cNvPr id="13315" name="内容占位符 2"/>
          <p:cNvSpPr>
            <a:spLocks noGrp="1"/>
          </p:cNvSpPr>
          <p:nvPr>
            <p:ph idx="1"/>
          </p:nvPr>
        </p:nvSpPr>
        <p:spPr bwMode="auto">
          <a:noFill/>
          <a:ln>
            <a:miter lim="800000"/>
            <a:headEnd/>
            <a:tailEnd/>
          </a:ln>
        </p:spPr>
        <p:txBody>
          <a:bodyPr vert="horz" wrap="square" lIns="91429" tIns="45714" rIns="91429" bIns="45714" numCol="1" anchor="t" anchorCtr="0" compatLnSpc="1">
            <a:prstTxWarp prst="textNoShape">
              <a:avLst/>
            </a:prstTxWarp>
          </a:bodyPr>
          <a:lstStyle/>
          <a:p>
            <a:pPr>
              <a:buFontTx/>
              <a:buBlip>
                <a:blip r:embed="rId2"/>
              </a:buBlip>
            </a:pPr>
            <a:r>
              <a:rPr lang="zh-CN" altLang="en-US" dirty="0" smtClean="0"/>
              <a:t>了解微服务产生背景；</a:t>
            </a:r>
            <a:endParaRPr lang="en-US" altLang="zh-CN" dirty="0" smtClean="0"/>
          </a:p>
          <a:p>
            <a:pPr>
              <a:buFontTx/>
              <a:buBlip>
                <a:blip r:embed="rId2"/>
              </a:buBlip>
            </a:pPr>
            <a:endParaRPr lang="en-US" altLang="zh-CN" dirty="0" smtClean="0"/>
          </a:p>
          <a:p>
            <a:pPr>
              <a:buFontTx/>
              <a:buBlip>
                <a:blip r:embed="rId2"/>
              </a:buBlip>
            </a:pPr>
            <a:r>
              <a:rPr lang="zh-CN" altLang="en-US" dirty="0" smtClean="0"/>
              <a:t>了解微服务技术栈；</a:t>
            </a:r>
            <a:endParaRPr lang="en-US" altLang="zh-CN" dirty="0" smtClean="0"/>
          </a:p>
          <a:p>
            <a:pPr>
              <a:buNone/>
            </a:pPr>
            <a:endParaRPr lang="en-US" altLang="zh-CN" dirty="0" smtClean="0"/>
          </a:p>
          <a:p>
            <a:pPr>
              <a:buBlip>
                <a:blip r:embed="rId2"/>
              </a:buBlip>
            </a:pPr>
            <a:r>
              <a:rPr lang="zh-CN" altLang="en-US" dirty="0" smtClean="0"/>
              <a:t>理解微服务定义；</a:t>
            </a:r>
            <a:endParaRPr lang="en-US" altLang="zh-CN" dirty="0" smtClean="0"/>
          </a:p>
          <a:p>
            <a:pPr>
              <a:buBlip>
                <a:blip r:embed="rId2"/>
              </a:buBlip>
            </a:pPr>
            <a:endParaRPr lang="en-US" altLang="zh-CN" dirty="0" smtClean="0"/>
          </a:p>
          <a:p>
            <a:pPr>
              <a:buBlip>
                <a:blip r:embed="rId2"/>
              </a:buBlip>
            </a:pPr>
            <a:r>
              <a:rPr lang="zh-CN" altLang="en-US" dirty="0" smtClean="0"/>
              <a:t>理解垂直架构、</a:t>
            </a:r>
            <a:r>
              <a:rPr lang="en-US" altLang="zh-CN" dirty="0" smtClean="0"/>
              <a:t>SOA</a:t>
            </a:r>
            <a:r>
              <a:rPr lang="zh-CN" altLang="en-US" dirty="0" smtClean="0"/>
              <a:t>架构；</a:t>
            </a:r>
            <a:endParaRPr lang="en-US" altLang="zh-CN" dirty="0" smtClean="0"/>
          </a:p>
          <a:p>
            <a:pPr>
              <a:buBlip>
                <a:blip r:embed="rId2"/>
              </a:buBlip>
            </a:pPr>
            <a:endParaRPr lang="en-US" altLang="zh-CN" dirty="0" smtClean="0"/>
          </a:p>
          <a:p>
            <a:pPr>
              <a:buBlip>
                <a:blip r:embed="rId2"/>
              </a:buBlip>
            </a:pPr>
            <a:r>
              <a:rPr lang="zh-CN" altLang="en-US" dirty="0" smtClean="0"/>
              <a:t>理解微服务架构、微服务架构图；</a:t>
            </a:r>
            <a:endParaRPr lang="en-US" altLang="zh-CN" dirty="0" smtClean="0"/>
          </a:p>
          <a:p>
            <a:pPr>
              <a:buBlip>
                <a:blip r:embed="rId2"/>
              </a:buBlip>
            </a:pPr>
            <a:endParaRPr lang="en-US" altLang="zh-CN" dirty="0" smtClean="0"/>
          </a:p>
          <a:p>
            <a:pPr>
              <a:buBlip>
                <a:blip r:embed="rId2"/>
              </a:buBlip>
            </a:pPr>
            <a:r>
              <a:rPr lang="zh-CN" altLang="en-US" dirty="0" smtClean="0"/>
              <a:t>掌握单体架构和微服务架构；</a:t>
            </a:r>
            <a:endParaRPr lang="en-US" altLang="zh-CN" dirty="0" smtClean="0"/>
          </a:p>
          <a:p>
            <a:pPr>
              <a:buBlip>
                <a:blip r:embed="rId2"/>
              </a:buBlip>
            </a:pPr>
            <a:endParaRPr lang="en-US" altLang="zh-CN" dirty="0" smtClean="0"/>
          </a:p>
          <a:p>
            <a:pPr>
              <a:buBlip>
                <a:blip r:embed="rId2"/>
              </a:buBlip>
            </a:pPr>
            <a:r>
              <a:rPr lang="zh-CN" altLang="en-US" dirty="0" smtClean="0"/>
              <a:t>掌握微服务设计原则；</a:t>
            </a:r>
            <a:endParaRPr lang="en-US" altLang="zh-CN" dirty="0" smtClean="0"/>
          </a:p>
          <a:p>
            <a:pPr>
              <a:buBlip>
                <a:blip r:embed="rId2"/>
              </a:buBlip>
            </a:pPr>
            <a:endParaRPr lang="en-US" altLang="zh-CN" dirty="0" smtClean="0"/>
          </a:p>
          <a:p>
            <a:pPr>
              <a:buBlip>
                <a:blip r:embed="rId2"/>
              </a:buBlip>
            </a:pPr>
            <a:r>
              <a:rPr lang="zh-CN" altLang="en-US" dirty="0" smtClean="0"/>
              <a:t>掌握微服务架构技术选型</a:t>
            </a:r>
            <a:endParaRPr lang="en-US" altLang="zh-CN" dirty="0" smtClean="0"/>
          </a:p>
          <a:p>
            <a:pPr>
              <a:buFontTx/>
              <a:buBlip>
                <a:blip r:embed="rId2"/>
              </a:buBlip>
            </a:pPr>
            <a:endParaRPr lang="en-US" altLang="zh-CN" dirty="0" smtClean="0"/>
          </a:p>
          <a:p>
            <a:pPr>
              <a:buNone/>
            </a:pPr>
            <a:endParaRPr lang="en-US" altLang="zh-CN" dirty="0" smtClean="0"/>
          </a:p>
          <a:p>
            <a:pPr>
              <a:buFontTx/>
              <a:buBlip>
                <a:blip r:embed="rId3"/>
              </a:buBlip>
            </a:pPr>
            <a:endParaRPr lang="zh-CN" altLang="en-US" dirty="0" smtClean="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微服务架构</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endParaRPr lang="en-US" altLang="zh-CN" dirty="0" smtClean="0"/>
          </a:p>
          <a:p>
            <a:endParaRPr lang="en-US" altLang="zh-CN" dirty="0" smtClean="0"/>
          </a:p>
          <a:p>
            <a:endParaRPr lang="en-US" altLang="zh-CN" dirty="0" smtClean="0"/>
          </a:p>
          <a:p>
            <a:r>
              <a:rPr lang="zh-CN" altLang="zh-CN" dirty="0" smtClean="0"/>
              <a:t>特点：</a:t>
            </a:r>
          </a:p>
          <a:p>
            <a:pPr lvl="1"/>
            <a:r>
              <a:rPr lang="en-US" altLang="zh-CN" dirty="0" smtClean="0"/>
              <a:t>1</a:t>
            </a:r>
            <a:r>
              <a:rPr lang="zh-CN" altLang="zh-CN" dirty="0" smtClean="0"/>
              <a:t>、将系统服务层完全独立出来，并将服务层抽取为一个一个的微服务。</a:t>
            </a:r>
          </a:p>
          <a:p>
            <a:pPr lvl="1"/>
            <a:r>
              <a:rPr lang="en-US" altLang="zh-CN" dirty="0" smtClean="0"/>
              <a:t>2</a:t>
            </a:r>
            <a:r>
              <a:rPr lang="zh-CN" altLang="zh-CN" dirty="0" smtClean="0"/>
              <a:t>、微服务遵循单一原则。</a:t>
            </a:r>
          </a:p>
          <a:p>
            <a:pPr lvl="1"/>
            <a:r>
              <a:rPr lang="en-US" altLang="zh-CN" dirty="0" smtClean="0"/>
              <a:t>3</a:t>
            </a:r>
            <a:r>
              <a:rPr lang="zh-CN" altLang="zh-CN" dirty="0" smtClean="0"/>
              <a:t>、微服务之间采用</a:t>
            </a:r>
            <a:r>
              <a:rPr lang="en-US" altLang="zh-CN" dirty="0" err="1" smtClean="0"/>
              <a:t>RESTful</a:t>
            </a:r>
            <a:r>
              <a:rPr lang="zh-CN" altLang="zh-CN" dirty="0" smtClean="0"/>
              <a:t>等轻量协议传输。</a:t>
            </a:r>
          </a:p>
          <a:p>
            <a:endParaRPr lang="zh-CN" altLang="en-US" dirty="0"/>
          </a:p>
        </p:txBody>
      </p:sp>
      <p:grpSp>
        <p:nvGrpSpPr>
          <p:cNvPr id="4" name="Group 4"/>
          <p:cNvGrpSpPr>
            <a:grpSpLocks noChangeAspect="1"/>
          </p:cNvGrpSpPr>
          <p:nvPr/>
        </p:nvGrpSpPr>
        <p:grpSpPr bwMode="auto">
          <a:xfrm>
            <a:off x="1187450" y="1341438"/>
            <a:ext cx="5351463" cy="3394075"/>
            <a:chOff x="748" y="845"/>
            <a:chExt cx="3371" cy="2138"/>
          </a:xfrm>
        </p:grpSpPr>
        <p:sp>
          <p:nvSpPr>
            <p:cNvPr id="4099" name="AutoShape 3"/>
            <p:cNvSpPr>
              <a:spLocks noChangeAspect="1" noChangeArrowheads="1" noTextEdit="1"/>
            </p:cNvSpPr>
            <p:nvPr/>
          </p:nvSpPr>
          <p:spPr bwMode="auto">
            <a:xfrm>
              <a:off x="748" y="845"/>
              <a:ext cx="3371" cy="2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01" name="Rectangle 5"/>
            <p:cNvSpPr>
              <a:spLocks noChangeArrowheads="1"/>
            </p:cNvSpPr>
            <p:nvPr/>
          </p:nvSpPr>
          <p:spPr bwMode="auto">
            <a:xfrm>
              <a:off x="1265" y="2019"/>
              <a:ext cx="2845" cy="6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900"/>
            </a:p>
          </p:txBody>
        </p:sp>
        <p:sp>
          <p:nvSpPr>
            <p:cNvPr id="4102" name="Rectangle 6"/>
            <p:cNvSpPr>
              <a:spLocks noChangeArrowheads="1"/>
            </p:cNvSpPr>
            <p:nvPr/>
          </p:nvSpPr>
          <p:spPr bwMode="auto">
            <a:xfrm>
              <a:off x="1265" y="2019"/>
              <a:ext cx="2845" cy="607"/>
            </a:xfrm>
            <a:prstGeom prst="rect">
              <a:avLst/>
            </a:prstGeom>
            <a:noFill/>
            <a:ln w="6350"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03" name="Rectangle 7"/>
            <p:cNvSpPr>
              <a:spLocks noChangeArrowheads="1"/>
            </p:cNvSpPr>
            <p:nvPr/>
          </p:nvSpPr>
          <p:spPr bwMode="auto">
            <a:xfrm>
              <a:off x="1252" y="875"/>
              <a:ext cx="2359" cy="80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04" name="Rectangle 8"/>
            <p:cNvSpPr>
              <a:spLocks noChangeArrowheads="1"/>
            </p:cNvSpPr>
            <p:nvPr/>
          </p:nvSpPr>
          <p:spPr bwMode="auto">
            <a:xfrm>
              <a:off x="1252" y="875"/>
              <a:ext cx="2359" cy="805"/>
            </a:xfrm>
            <a:prstGeom prst="rect">
              <a:avLst/>
            </a:prstGeom>
            <a:noFill/>
            <a:ln w="6350"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5" name="Group 11"/>
            <p:cNvGrpSpPr>
              <a:grpSpLocks/>
            </p:cNvGrpSpPr>
            <p:nvPr/>
          </p:nvGrpSpPr>
          <p:grpSpPr bwMode="auto">
            <a:xfrm>
              <a:off x="2362" y="875"/>
              <a:ext cx="337" cy="74"/>
              <a:chOff x="2362" y="875"/>
              <a:chExt cx="337" cy="74"/>
            </a:xfrm>
          </p:grpSpPr>
          <p:sp>
            <p:nvSpPr>
              <p:cNvPr id="4105" name="Rectangle 9"/>
              <p:cNvSpPr>
                <a:spLocks noChangeArrowheads="1"/>
              </p:cNvSpPr>
              <p:nvPr/>
            </p:nvSpPr>
            <p:spPr bwMode="auto">
              <a:xfrm>
                <a:off x="2362" y="875"/>
                <a:ext cx="337" cy="6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700" b="1" i="0" u="none" strike="noStrike" cap="none" normalizeH="0" baseline="0" dirty="0" smtClean="0">
                    <a:ln>
                      <a:noFill/>
                    </a:ln>
                    <a:solidFill>
                      <a:srgbClr val="3498DB"/>
                    </a:solidFill>
                    <a:effectLst/>
                    <a:latin typeface="Arial" pitchFamily="34" charset="0"/>
                    <a:ea typeface="宋体" pitchFamily="2" charset="-122"/>
                    <a:cs typeface="宋体" pitchFamily="2" charset="-122"/>
                  </a:rPr>
                  <a:t>PC</a:t>
                </a: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106" name="Rectangle 10"/>
              <p:cNvSpPr>
                <a:spLocks noChangeArrowheads="1"/>
              </p:cNvSpPr>
              <p:nvPr/>
            </p:nvSpPr>
            <p:spPr bwMode="auto">
              <a:xfrm>
                <a:off x="2440" y="884"/>
                <a:ext cx="60"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700" b="0" i="0" u="none" strike="noStrike" cap="none" normalizeH="0" baseline="0" dirty="0" smtClean="0">
                    <a:ln>
                      <a:noFill/>
                    </a:ln>
                    <a:solidFill>
                      <a:srgbClr val="3498DB"/>
                    </a:solidFill>
                    <a:effectLst/>
                    <a:latin typeface="宋体" pitchFamily="2" charset="-122"/>
                    <a:ea typeface="宋体" pitchFamily="2" charset="-122"/>
                    <a:cs typeface="宋体" pitchFamily="2" charset="-122"/>
                  </a:rPr>
                  <a:t>端</a:t>
                </a: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sp>
          <p:nvSpPr>
            <p:cNvPr id="4108" name="Rectangle 12"/>
            <p:cNvSpPr>
              <a:spLocks noChangeArrowheads="1"/>
            </p:cNvSpPr>
            <p:nvPr/>
          </p:nvSpPr>
          <p:spPr bwMode="auto">
            <a:xfrm>
              <a:off x="1265" y="2738"/>
              <a:ext cx="641" cy="232"/>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09" name="Rectangle 13"/>
            <p:cNvSpPr>
              <a:spLocks noChangeArrowheads="1"/>
            </p:cNvSpPr>
            <p:nvPr/>
          </p:nvSpPr>
          <p:spPr bwMode="auto">
            <a:xfrm>
              <a:off x="1265" y="2738"/>
              <a:ext cx="641" cy="232"/>
            </a:xfrm>
            <a:prstGeom prst="rect">
              <a:avLst/>
            </a:prstGeom>
            <a:noFill/>
            <a:ln w="6350"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10" name="Rectangle 14"/>
            <p:cNvSpPr>
              <a:spLocks noChangeArrowheads="1"/>
            </p:cNvSpPr>
            <p:nvPr/>
          </p:nvSpPr>
          <p:spPr bwMode="auto">
            <a:xfrm>
              <a:off x="1441" y="2747"/>
              <a:ext cx="283"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fontAlgn="base">
                <a:buSzTx/>
              </a:pPr>
              <a:r>
                <a:rPr lang="zh-CN" sz="700" b="1" dirty="0" smtClean="0">
                  <a:solidFill>
                    <a:srgbClr val="3498DB"/>
                  </a:solidFill>
                  <a:latin typeface="宋体" pitchFamily="2" charset="-122"/>
                  <a:cs typeface="宋体" pitchFamily="2" charset="-122"/>
                </a:rPr>
                <a:t>商品数据库</a:t>
              </a:r>
            </a:p>
          </p:txBody>
        </p:sp>
        <p:sp>
          <p:nvSpPr>
            <p:cNvPr id="4111" name="Freeform 15"/>
            <p:cNvSpPr>
              <a:spLocks/>
            </p:cNvSpPr>
            <p:nvPr/>
          </p:nvSpPr>
          <p:spPr bwMode="auto">
            <a:xfrm>
              <a:off x="1291" y="2854"/>
              <a:ext cx="241" cy="90"/>
            </a:xfrm>
            <a:custGeom>
              <a:avLst/>
              <a:gdLst/>
              <a:ahLst/>
              <a:cxnLst>
                <a:cxn ang="0">
                  <a:pos x="0" y="80"/>
                </a:cxn>
                <a:cxn ang="0">
                  <a:pos x="0" y="256"/>
                </a:cxn>
                <a:cxn ang="0">
                  <a:pos x="448" y="336"/>
                </a:cxn>
                <a:cxn ang="0">
                  <a:pos x="896" y="256"/>
                </a:cxn>
                <a:cxn ang="0">
                  <a:pos x="896" y="256"/>
                </a:cxn>
                <a:cxn ang="0">
                  <a:pos x="896" y="80"/>
                </a:cxn>
                <a:cxn ang="0">
                  <a:pos x="448" y="0"/>
                </a:cxn>
                <a:cxn ang="0">
                  <a:pos x="0" y="80"/>
                </a:cxn>
              </a:cxnLst>
              <a:rect l="0" t="0" r="r" b="b"/>
              <a:pathLst>
                <a:path w="896" h="336">
                  <a:moveTo>
                    <a:pt x="0" y="80"/>
                  </a:moveTo>
                  <a:lnTo>
                    <a:pt x="0" y="256"/>
                  </a:lnTo>
                  <a:cubicBezTo>
                    <a:pt x="0" y="288"/>
                    <a:pt x="192" y="336"/>
                    <a:pt x="448" y="336"/>
                  </a:cubicBezTo>
                  <a:cubicBezTo>
                    <a:pt x="688" y="336"/>
                    <a:pt x="896" y="288"/>
                    <a:pt x="896" y="256"/>
                  </a:cubicBezTo>
                  <a:lnTo>
                    <a:pt x="896" y="256"/>
                  </a:lnTo>
                  <a:lnTo>
                    <a:pt x="896" y="80"/>
                  </a:lnTo>
                  <a:cubicBezTo>
                    <a:pt x="896" y="32"/>
                    <a:pt x="688" y="0"/>
                    <a:pt x="448" y="0"/>
                  </a:cubicBezTo>
                  <a:cubicBezTo>
                    <a:pt x="192" y="0"/>
                    <a:pt x="0" y="32"/>
                    <a:pt x="0" y="80"/>
                  </a:cubicBezTo>
                  <a:close/>
                </a:path>
              </a:pathLst>
            </a:custGeom>
            <a:solidFill>
              <a:schemeClr val="accent2">
                <a:lumMod val="60000"/>
                <a:lumOff val="40000"/>
              </a:schemeClr>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12" name="Freeform 16"/>
            <p:cNvSpPr>
              <a:spLocks/>
            </p:cNvSpPr>
            <p:nvPr/>
          </p:nvSpPr>
          <p:spPr bwMode="auto">
            <a:xfrm>
              <a:off x="1291" y="2854"/>
              <a:ext cx="241" cy="90"/>
            </a:xfrm>
            <a:custGeom>
              <a:avLst/>
              <a:gdLst/>
              <a:ahLst/>
              <a:cxnLst>
                <a:cxn ang="0">
                  <a:pos x="0" y="80"/>
                </a:cxn>
                <a:cxn ang="0">
                  <a:pos x="0" y="256"/>
                </a:cxn>
                <a:cxn ang="0">
                  <a:pos x="448" y="336"/>
                </a:cxn>
                <a:cxn ang="0">
                  <a:pos x="896" y="256"/>
                </a:cxn>
                <a:cxn ang="0">
                  <a:pos x="896" y="256"/>
                </a:cxn>
                <a:cxn ang="0">
                  <a:pos x="896" y="80"/>
                </a:cxn>
                <a:cxn ang="0">
                  <a:pos x="448" y="0"/>
                </a:cxn>
                <a:cxn ang="0">
                  <a:pos x="0" y="80"/>
                </a:cxn>
              </a:cxnLst>
              <a:rect l="0" t="0" r="r" b="b"/>
              <a:pathLst>
                <a:path w="896" h="336">
                  <a:moveTo>
                    <a:pt x="0" y="80"/>
                  </a:moveTo>
                  <a:lnTo>
                    <a:pt x="0" y="256"/>
                  </a:lnTo>
                  <a:cubicBezTo>
                    <a:pt x="0" y="288"/>
                    <a:pt x="192" y="336"/>
                    <a:pt x="448" y="336"/>
                  </a:cubicBezTo>
                  <a:cubicBezTo>
                    <a:pt x="688" y="336"/>
                    <a:pt x="896" y="288"/>
                    <a:pt x="896" y="256"/>
                  </a:cubicBezTo>
                  <a:lnTo>
                    <a:pt x="896" y="256"/>
                  </a:lnTo>
                  <a:lnTo>
                    <a:pt x="896" y="80"/>
                  </a:lnTo>
                  <a:cubicBezTo>
                    <a:pt x="896" y="32"/>
                    <a:pt x="688" y="0"/>
                    <a:pt x="448" y="0"/>
                  </a:cubicBezTo>
                  <a:cubicBezTo>
                    <a:pt x="192" y="0"/>
                    <a:pt x="0" y="32"/>
                    <a:pt x="0" y="80"/>
                  </a:cubicBezTo>
                  <a:close/>
                </a:path>
              </a:pathLst>
            </a:custGeom>
            <a:noFill/>
            <a:ln w="6350"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13" name="Freeform 17"/>
            <p:cNvSpPr>
              <a:spLocks/>
            </p:cNvSpPr>
            <p:nvPr/>
          </p:nvSpPr>
          <p:spPr bwMode="auto">
            <a:xfrm>
              <a:off x="1291" y="2875"/>
              <a:ext cx="241" cy="22"/>
            </a:xfrm>
            <a:custGeom>
              <a:avLst/>
              <a:gdLst/>
              <a:ahLst/>
              <a:cxnLst>
                <a:cxn ang="0">
                  <a:pos x="0" y="0"/>
                </a:cxn>
                <a:cxn ang="0">
                  <a:pos x="120" y="22"/>
                </a:cxn>
                <a:cxn ang="0">
                  <a:pos x="241" y="0"/>
                </a:cxn>
              </a:cxnLst>
              <a:rect l="0" t="0" r="r" b="b"/>
              <a:pathLst>
                <a:path w="241" h="22">
                  <a:moveTo>
                    <a:pt x="0" y="0"/>
                  </a:moveTo>
                  <a:cubicBezTo>
                    <a:pt x="0" y="13"/>
                    <a:pt x="51" y="22"/>
                    <a:pt x="120" y="22"/>
                  </a:cubicBezTo>
                  <a:cubicBezTo>
                    <a:pt x="185" y="22"/>
                    <a:pt x="241" y="13"/>
                    <a:pt x="241" y="0"/>
                  </a:cubicBezTo>
                </a:path>
              </a:pathLst>
            </a:custGeom>
            <a:noFill/>
            <a:ln w="6350"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14" name="Freeform 18"/>
            <p:cNvSpPr>
              <a:spLocks/>
            </p:cNvSpPr>
            <p:nvPr/>
          </p:nvSpPr>
          <p:spPr bwMode="auto">
            <a:xfrm>
              <a:off x="1579" y="2854"/>
              <a:ext cx="241" cy="90"/>
            </a:xfrm>
            <a:custGeom>
              <a:avLst/>
              <a:gdLst/>
              <a:ahLst/>
              <a:cxnLst>
                <a:cxn ang="0">
                  <a:pos x="0" y="80"/>
                </a:cxn>
                <a:cxn ang="0">
                  <a:pos x="0" y="256"/>
                </a:cxn>
                <a:cxn ang="0">
                  <a:pos x="448" y="336"/>
                </a:cxn>
                <a:cxn ang="0">
                  <a:pos x="896" y="256"/>
                </a:cxn>
                <a:cxn ang="0">
                  <a:pos x="896" y="256"/>
                </a:cxn>
                <a:cxn ang="0">
                  <a:pos x="896" y="80"/>
                </a:cxn>
                <a:cxn ang="0">
                  <a:pos x="448" y="0"/>
                </a:cxn>
                <a:cxn ang="0">
                  <a:pos x="0" y="80"/>
                </a:cxn>
              </a:cxnLst>
              <a:rect l="0" t="0" r="r" b="b"/>
              <a:pathLst>
                <a:path w="896" h="336">
                  <a:moveTo>
                    <a:pt x="0" y="80"/>
                  </a:moveTo>
                  <a:lnTo>
                    <a:pt x="0" y="256"/>
                  </a:lnTo>
                  <a:cubicBezTo>
                    <a:pt x="0" y="288"/>
                    <a:pt x="192" y="336"/>
                    <a:pt x="448" y="336"/>
                  </a:cubicBezTo>
                  <a:cubicBezTo>
                    <a:pt x="704" y="336"/>
                    <a:pt x="896" y="288"/>
                    <a:pt x="896" y="256"/>
                  </a:cubicBezTo>
                  <a:lnTo>
                    <a:pt x="896" y="256"/>
                  </a:lnTo>
                  <a:lnTo>
                    <a:pt x="896" y="80"/>
                  </a:lnTo>
                  <a:cubicBezTo>
                    <a:pt x="896" y="32"/>
                    <a:pt x="704" y="0"/>
                    <a:pt x="448" y="0"/>
                  </a:cubicBezTo>
                  <a:cubicBezTo>
                    <a:pt x="192" y="0"/>
                    <a:pt x="0" y="32"/>
                    <a:pt x="0" y="80"/>
                  </a:cubicBezTo>
                  <a:close/>
                </a:path>
              </a:pathLst>
            </a:custGeom>
            <a:solidFill>
              <a:schemeClr val="accent2">
                <a:lumMod val="60000"/>
                <a:lumOff val="40000"/>
              </a:schemeClr>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15" name="Freeform 19"/>
            <p:cNvSpPr>
              <a:spLocks/>
            </p:cNvSpPr>
            <p:nvPr/>
          </p:nvSpPr>
          <p:spPr bwMode="auto">
            <a:xfrm>
              <a:off x="1579" y="2854"/>
              <a:ext cx="241" cy="90"/>
            </a:xfrm>
            <a:custGeom>
              <a:avLst/>
              <a:gdLst/>
              <a:ahLst/>
              <a:cxnLst>
                <a:cxn ang="0">
                  <a:pos x="0" y="80"/>
                </a:cxn>
                <a:cxn ang="0">
                  <a:pos x="0" y="256"/>
                </a:cxn>
                <a:cxn ang="0">
                  <a:pos x="448" y="336"/>
                </a:cxn>
                <a:cxn ang="0">
                  <a:pos x="896" y="256"/>
                </a:cxn>
                <a:cxn ang="0">
                  <a:pos x="896" y="256"/>
                </a:cxn>
                <a:cxn ang="0">
                  <a:pos x="896" y="80"/>
                </a:cxn>
                <a:cxn ang="0">
                  <a:pos x="448" y="0"/>
                </a:cxn>
                <a:cxn ang="0">
                  <a:pos x="0" y="80"/>
                </a:cxn>
              </a:cxnLst>
              <a:rect l="0" t="0" r="r" b="b"/>
              <a:pathLst>
                <a:path w="896" h="336">
                  <a:moveTo>
                    <a:pt x="0" y="80"/>
                  </a:moveTo>
                  <a:lnTo>
                    <a:pt x="0" y="256"/>
                  </a:lnTo>
                  <a:cubicBezTo>
                    <a:pt x="0" y="288"/>
                    <a:pt x="192" y="336"/>
                    <a:pt x="448" y="336"/>
                  </a:cubicBezTo>
                  <a:cubicBezTo>
                    <a:pt x="704" y="336"/>
                    <a:pt x="896" y="288"/>
                    <a:pt x="896" y="256"/>
                  </a:cubicBezTo>
                  <a:lnTo>
                    <a:pt x="896" y="256"/>
                  </a:lnTo>
                  <a:lnTo>
                    <a:pt x="896" y="80"/>
                  </a:lnTo>
                  <a:cubicBezTo>
                    <a:pt x="896" y="32"/>
                    <a:pt x="704" y="0"/>
                    <a:pt x="448" y="0"/>
                  </a:cubicBezTo>
                  <a:cubicBezTo>
                    <a:pt x="192" y="0"/>
                    <a:pt x="0" y="32"/>
                    <a:pt x="0" y="80"/>
                  </a:cubicBezTo>
                  <a:close/>
                </a:path>
              </a:pathLst>
            </a:custGeom>
            <a:noFill/>
            <a:ln w="6350"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16" name="Freeform 20"/>
            <p:cNvSpPr>
              <a:spLocks/>
            </p:cNvSpPr>
            <p:nvPr/>
          </p:nvSpPr>
          <p:spPr bwMode="auto">
            <a:xfrm>
              <a:off x="1579" y="2875"/>
              <a:ext cx="241" cy="22"/>
            </a:xfrm>
            <a:custGeom>
              <a:avLst/>
              <a:gdLst/>
              <a:ahLst/>
              <a:cxnLst>
                <a:cxn ang="0">
                  <a:pos x="0" y="0"/>
                </a:cxn>
                <a:cxn ang="0">
                  <a:pos x="121" y="22"/>
                </a:cxn>
                <a:cxn ang="0">
                  <a:pos x="241" y="0"/>
                </a:cxn>
              </a:cxnLst>
              <a:rect l="0" t="0" r="r" b="b"/>
              <a:pathLst>
                <a:path w="241" h="22">
                  <a:moveTo>
                    <a:pt x="0" y="0"/>
                  </a:moveTo>
                  <a:cubicBezTo>
                    <a:pt x="0" y="13"/>
                    <a:pt x="52" y="22"/>
                    <a:pt x="121" y="22"/>
                  </a:cubicBezTo>
                  <a:cubicBezTo>
                    <a:pt x="189" y="22"/>
                    <a:pt x="241" y="13"/>
                    <a:pt x="241" y="0"/>
                  </a:cubicBezTo>
                </a:path>
              </a:pathLst>
            </a:custGeom>
            <a:noFill/>
            <a:ln w="6350"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17" name="Rectangle 21"/>
            <p:cNvSpPr>
              <a:spLocks noChangeArrowheads="1"/>
            </p:cNvSpPr>
            <p:nvPr/>
          </p:nvSpPr>
          <p:spPr bwMode="auto">
            <a:xfrm>
              <a:off x="1988" y="2734"/>
              <a:ext cx="646" cy="240"/>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18" name="Rectangle 22"/>
            <p:cNvSpPr>
              <a:spLocks noChangeArrowheads="1"/>
            </p:cNvSpPr>
            <p:nvPr/>
          </p:nvSpPr>
          <p:spPr bwMode="auto">
            <a:xfrm>
              <a:off x="1988" y="2734"/>
              <a:ext cx="646" cy="240"/>
            </a:xfrm>
            <a:prstGeom prst="rect">
              <a:avLst/>
            </a:prstGeom>
            <a:noFill/>
            <a:ln w="6350"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19" name="Rectangle 23"/>
            <p:cNvSpPr>
              <a:spLocks noChangeArrowheads="1"/>
            </p:cNvSpPr>
            <p:nvPr/>
          </p:nvSpPr>
          <p:spPr bwMode="auto">
            <a:xfrm>
              <a:off x="2169" y="2742"/>
              <a:ext cx="283"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eaLnBrk="1" fontAlgn="base" latinLnBrk="0" hangingPunct="1">
                <a:lnSpc>
                  <a:spcPct val="100000"/>
                </a:lnSpc>
                <a:buClrTx/>
                <a:buSzTx/>
                <a:buFontTx/>
                <a:buNone/>
                <a:tabLst/>
              </a:pPr>
              <a:r>
                <a:rPr lang="zh-CN" sz="700" b="1" dirty="0" smtClean="0">
                  <a:solidFill>
                    <a:srgbClr val="3498DB"/>
                  </a:solidFill>
                  <a:latin typeface="宋体" pitchFamily="2" charset="-122"/>
                  <a:cs typeface="宋体" pitchFamily="2" charset="-122"/>
                </a:rPr>
                <a:t>订单数据库</a:t>
              </a:r>
            </a:p>
          </p:txBody>
        </p:sp>
        <p:sp>
          <p:nvSpPr>
            <p:cNvPr id="4120" name="Freeform 24"/>
            <p:cNvSpPr>
              <a:spLocks/>
            </p:cNvSpPr>
            <p:nvPr/>
          </p:nvSpPr>
          <p:spPr bwMode="auto">
            <a:xfrm>
              <a:off x="2048" y="2854"/>
              <a:ext cx="271" cy="95"/>
            </a:xfrm>
            <a:custGeom>
              <a:avLst/>
              <a:gdLst/>
              <a:ahLst/>
              <a:cxnLst>
                <a:cxn ang="0">
                  <a:pos x="0" y="80"/>
                </a:cxn>
                <a:cxn ang="0">
                  <a:pos x="0" y="256"/>
                </a:cxn>
                <a:cxn ang="0">
                  <a:pos x="496" y="352"/>
                </a:cxn>
                <a:cxn ang="0">
                  <a:pos x="1008" y="256"/>
                </a:cxn>
                <a:cxn ang="0">
                  <a:pos x="1008" y="256"/>
                </a:cxn>
                <a:cxn ang="0">
                  <a:pos x="1008" y="80"/>
                </a:cxn>
                <a:cxn ang="0">
                  <a:pos x="496" y="0"/>
                </a:cxn>
                <a:cxn ang="0">
                  <a:pos x="0" y="80"/>
                </a:cxn>
              </a:cxnLst>
              <a:rect l="0" t="0" r="r" b="b"/>
              <a:pathLst>
                <a:path w="1008" h="352">
                  <a:moveTo>
                    <a:pt x="0" y="80"/>
                  </a:moveTo>
                  <a:lnTo>
                    <a:pt x="0" y="256"/>
                  </a:lnTo>
                  <a:cubicBezTo>
                    <a:pt x="0" y="304"/>
                    <a:pt x="224" y="352"/>
                    <a:pt x="496" y="352"/>
                  </a:cubicBezTo>
                  <a:cubicBezTo>
                    <a:pt x="784" y="352"/>
                    <a:pt x="1008" y="304"/>
                    <a:pt x="1008" y="256"/>
                  </a:cubicBezTo>
                  <a:lnTo>
                    <a:pt x="1008" y="256"/>
                  </a:lnTo>
                  <a:lnTo>
                    <a:pt x="1008" y="80"/>
                  </a:lnTo>
                  <a:cubicBezTo>
                    <a:pt x="1008" y="32"/>
                    <a:pt x="784" y="0"/>
                    <a:pt x="496" y="0"/>
                  </a:cubicBezTo>
                  <a:cubicBezTo>
                    <a:pt x="224" y="0"/>
                    <a:pt x="0" y="32"/>
                    <a:pt x="0" y="80"/>
                  </a:cubicBezTo>
                  <a:close/>
                </a:path>
              </a:pathLst>
            </a:custGeom>
            <a:solidFill>
              <a:schemeClr val="accent2">
                <a:lumMod val="60000"/>
                <a:lumOff val="40000"/>
              </a:schemeClr>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21" name="Freeform 25"/>
            <p:cNvSpPr>
              <a:spLocks/>
            </p:cNvSpPr>
            <p:nvPr/>
          </p:nvSpPr>
          <p:spPr bwMode="auto">
            <a:xfrm>
              <a:off x="2048" y="2854"/>
              <a:ext cx="271" cy="95"/>
            </a:xfrm>
            <a:custGeom>
              <a:avLst/>
              <a:gdLst/>
              <a:ahLst/>
              <a:cxnLst>
                <a:cxn ang="0">
                  <a:pos x="0" y="80"/>
                </a:cxn>
                <a:cxn ang="0">
                  <a:pos x="0" y="256"/>
                </a:cxn>
                <a:cxn ang="0">
                  <a:pos x="496" y="352"/>
                </a:cxn>
                <a:cxn ang="0">
                  <a:pos x="1008" y="256"/>
                </a:cxn>
                <a:cxn ang="0">
                  <a:pos x="1008" y="256"/>
                </a:cxn>
                <a:cxn ang="0">
                  <a:pos x="1008" y="80"/>
                </a:cxn>
                <a:cxn ang="0">
                  <a:pos x="496" y="0"/>
                </a:cxn>
                <a:cxn ang="0">
                  <a:pos x="0" y="80"/>
                </a:cxn>
              </a:cxnLst>
              <a:rect l="0" t="0" r="r" b="b"/>
              <a:pathLst>
                <a:path w="1008" h="352">
                  <a:moveTo>
                    <a:pt x="0" y="80"/>
                  </a:moveTo>
                  <a:lnTo>
                    <a:pt x="0" y="256"/>
                  </a:lnTo>
                  <a:cubicBezTo>
                    <a:pt x="0" y="304"/>
                    <a:pt x="224" y="352"/>
                    <a:pt x="496" y="352"/>
                  </a:cubicBezTo>
                  <a:cubicBezTo>
                    <a:pt x="784" y="352"/>
                    <a:pt x="1008" y="304"/>
                    <a:pt x="1008" y="256"/>
                  </a:cubicBezTo>
                  <a:lnTo>
                    <a:pt x="1008" y="256"/>
                  </a:lnTo>
                  <a:lnTo>
                    <a:pt x="1008" y="80"/>
                  </a:lnTo>
                  <a:cubicBezTo>
                    <a:pt x="1008" y="32"/>
                    <a:pt x="784" y="0"/>
                    <a:pt x="496" y="0"/>
                  </a:cubicBezTo>
                  <a:cubicBezTo>
                    <a:pt x="224" y="0"/>
                    <a:pt x="0" y="32"/>
                    <a:pt x="0" y="80"/>
                  </a:cubicBezTo>
                  <a:close/>
                </a:path>
              </a:pathLst>
            </a:custGeom>
            <a:noFill/>
            <a:ln w="6350"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22" name="Freeform 26"/>
            <p:cNvSpPr>
              <a:spLocks/>
            </p:cNvSpPr>
            <p:nvPr/>
          </p:nvSpPr>
          <p:spPr bwMode="auto">
            <a:xfrm>
              <a:off x="2048" y="2875"/>
              <a:ext cx="271" cy="26"/>
            </a:xfrm>
            <a:custGeom>
              <a:avLst/>
              <a:gdLst/>
              <a:ahLst/>
              <a:cxnLst>
                <a:cxn ang="0">
                  <a:pos x="0" y="0"/>
                </a:cxn>
                <a:cxn ang="0">
                  <a:pos x="134" y="26"/>
                </a:cxn>
                <a:cxn ang="0">
                  <a:pos x="271" y="0"/>
                </a:cxn>
              </a:cxnLst>
              <a:rect l="0" t="0" r="r" b="b"/>
              <a:pathLst>
                <a:path w="271" h="26">
                  <a:moveTo>
                    <a:pt x="0" y="0"/>
                  </a:moveTo>
                  <a:cubicBezTo>
                    <a:pt x="0" y="13"/>
                    <a:pt x="60" y="26"/>
                    <a:pt x="134" y="26"/>
                  </a:cubicBezTo>
                  <a:cubicBezTo>
                    <a:pt x="211" y="26"/>
                    <a:pt x="271" y="13"/>
                    <a:pt x="271" y="0"/>
                  </a:cubicBezTo>
                </a:path>
              </a:pathLst>
            </a:custGeom>
            <a:solidFill>
              <a:schemeClr val="accent2">
                <a:lumMod val="60000"/>
                <a:lumOff val="40000"/>
              </a:schemeClr>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23" name="Rectangle 27"/>
            <p:cNvSpPr>
              <a:spLocks noChangeArrowheads="1"/>
            </p:cNvSpPr>
            <p:nvPr/>
          </p:nvSpPr>
          <p:spPr bwMode="auto">
            <a:xfrm>
              <a:off x="3025" y="1008"/>
              <a:ext cx="534" cy="624"/>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24" name="Rectangle 28"/>
            <p:cNvSpPr>
              <a:spLocks noChangeArrowheads="1"/>
            </p:cNvSpPr>
            <p:nvPr/>
          </p:nvSpPr>
          <p:spPr bwMode="auto">
            <a:xfrm>
              <a:off x="3025" y="1008"/>
              <a:ext cx="534" cy="624"/>
            </a:xfrm>
            <a:prstGeom prst="rect">
              <a:avLst/>
            </a:prstGeom>
            <a:noFill/>
            <a:ln w="6350"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6" name="Group 33"/>
            <p:cNvGrpSpPr>
              <a:grpSpLocks/>
            </p:cNvGrpSpPr>
            <p:nvPr/>
          </p:nvGrpSpPr>
          <p:grpSpPr bwMode="auto">
            <a:xfrm>
              <a:off x="3146" y="1021"/>
              <a:ext cx="293" cy="142"/>
              <a:chOff x="3146" y="1021"/>
              <a:chExt cx="293" cy="142"/>
            </a:xfrm>
          </p:grpSpPr>
          <p:sp>
            <p:nvSpPr>
              <p:cNvPr id="4125" name="Rectangle 29"/>
              <p:cNvSpPr>
                <a:spLocks noChangeArrowheads="1"/>
              </p:cNvSpPr>
              <p:nvPr/>
            </p:nvSpPr>
            <p:spPr bwMode="auto">
              <a:xfrm>
                <a:off x="3176" y="1021"/>
                <a:ext cx="142"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700" b="0" i="0" u="none" strike="noStrike" cap="none" normalizeH="0" baseline="0" dirty="0" smtClean="0">
                    <a:ln>
                      <a:noFill/>
                    </a:ln>
                    <a:solidFill>
                      <a:srgbClr val="3498DB"/>
                    </a:solidFill>
                    <a:effectLst/>
                    <a:latin typeface="宋体" pitchFamily="2" charset="-122"/>
                    <a:ea typeface="宋体" pitchFamily="2" charset="-122"/>
                    <a:cs typeface="宋体" pitchFamily="2" charset="-122"/>
                  </a:rPr>
                  <a:t>物流系统</a:t>
                </a: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126" name="Rectangle 30"/>
              <p:cNvSpPr>
                <a:spLocks noChangeArrowheads="1"/>
              </p:cNvSpPr>
              <p:nvPr/>
            </p:nvSpPr>
            <p:spPr bwMode="auto">
              <a:xfrm>
                <a:off x="3146" y="1094"/>
                <a:ext cx="60"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7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127" name="Rectangle 31"/>
              <p:cNvSpPr>
                <a:spLocks noChangeArrowheads="1"/>
              </p:cNvSpPr>
              <p:nvPr/>
            </p:nvSpPr>
            <p:spPr bwMode="auto">
              <a:xfrm>
                <a:off x="3202" y="1085"/>
                <a:ext cx="202"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700" b="0" i="0" u="none" strike="noStrike" cap="none" normalizeH="0" baseline="0" dirty="0" smtClean="0">
                    <a:ln>
                      <a:noFill/>
                    </a:ln>
                    <a:solidFill>
                      <a:srgbClr val="3498DB"/>
                    </a:solidFill>
                    <a:effectLst/>
                    <a:latin typeface="Arial" pitchFamily="34" charset="0"/>
                    <a:ea typeface="宋体" pitchFamily="2" charset="-122"/>
                    <a:cs typeface="宋体" pitchFamily="2" charset="-122"/>
                  </a:rPr>
                  <a:t>Project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128" name="Rectangle 32"/>
              <p:cNvSpPr>
                <a:spLocks noChangeArrowheads="1"/>
              </p:cNvSpPr>
              <p:nvPr/>
            </p:nvSpPr>
            <p:spPr bwMode="auto">
              <a:xfrm>
                <a:off x="3379" y="1094"/>
                <a:ext cx="60"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7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4130" name="Rectangle 34"/>
            <p:cNvSpPr>
              <a:spLocks noChangeArrowheads="1"/>
            </p:cNvSpPr>
            <p:nvPr/>
          </p:nvSpPr>
          <p:spPr bwMode="auto">
            <a:xfrm>
              <a:off x="3069" y="1176"/>
              <a:ext cx="430" cy="164"/>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31" name="Rectangle 35"/>
            <p:cNvSpPr>
              <a:spLocks noChangeArrowheads="1"/>
            </p:cNvSpPr>
            <p:nvPr/>
          </p:nvSpPr>
          <p:spPr bwMode="auto">
            <a:xfrm>
              <a:off x="3069" y="1176"/>
              <a:ext cx="430" cy="164"/>
            </a:xfrm>
            <a:prstGeom prst="rect">
              <a:avLst/>
            </a:prstGeom>
            <a:noFill/>
            <a:ln w="6350"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32" name="Rectangle 36"/>
            <p:cNvSpPr>
              <a:spLocks noChangeArrowheads="1"/>
            </p:cNvSpPr>
            <p:nvPr/>
          </p:nvSpPr>
          <p:spPr bwMode="auto">
            <a:xfrm>
              <a:off x="3168" y="1232"/>
              <a:ext cx="142" cy="6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700" b="0" i="0" u="none" strike="noStrike" cap="none" normalizeH="0" baseline="0" smtClean="0">
                  <a:ln>
                    <a:noFill/>
                  </a:ln>
                  <a:solidFill>
                    <a:srgbClr val="FFFFFF"/>
                  </a:solidFill>
                  <a:effectLst/>
                  <a:latin typeface="宋体" pitchFamily="2" charset="-122"/>
                  <a:ea typeface="宋体" pitchFamily="2" charset="-122"/>
                  <a:cs typeface="宋体" pitchFamily="2" charset="-122"/>
                </a:rPr>
                <a:t>订单管理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133" name="Rectangle 37"/>
            <p:cNvSpPr>
              <a:spLocks noChangeArrowheads="1"/>
            </p:cNvSpPr>
            <p:nvPr/>
          </p:nvSpPr>
          <p:spPr bwMode="auto">
            <a:xfrm>
              <a:off x="3069" y="1400"/>
              <a:ext cx="430" cy="163"/>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34" name="Rectangle 38"/>
            <p:cNvSpPr>
              <a:spLocks noChangeArrowheads="1"/>
            </p:cNvSpPr>
            <p:nvPr/>
          </p:nvSpPr>
          <p:spPr bwMode="auto">
            <a:xfrm>
              <a:off x="3069" y="1400"/>
              <a:ext cx="430" cy="163"/>
            </a:xfrm>
            <a:prstGeom prst="rect">
              <a:avLst/>
            </a:prstGeom>
            <a:noFill/>
            <a:ln w="6350"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35" name="Rectangle 39"/>
            <p:cNvSpPr>
              <a:spLocks noChangeArrowheads="1"/>
            </p:cNvSpPr>
            <p:nvPr/>
          </p:nvSpPr>
          <p:spPr bwMode="auto">
            <a:xfrm>
              <a:off x="3168" y="1455"/>
              <a:ext cx="142"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700" b="0" i="0" u="none" strike="noStrike" cap="none" normalizeH="0" baseline="0" smtClean="0">
                  <a:ln>
                    <a:noFill/>
                  </a:ln>
                  <a:solidFill>
                    <a:srgbClr val="FFFFFF"/>
                  </a:solidFill>
                  <a:effectLst/>
                  <a:latin typeface="宋体" pitchFamily="2" charset="-122"/>
                  <a:ea typeface="宋体" pitchFamily="2" charset="-122"/>
                  <a:cs typeface="宋体" pitchFamily="2" charset="-122"/>
                </a:rPr>
                <a:t>派单管理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136" name="Rectangle 40"/>
            <p:cNvSpPr>
              <a:spLocks noChangeArrowheads="1"/>
            </p:cNvSpPr>
            <p:nvPr/>
          </p:nvSpPr>
          <p:spPr bwMode="auto">
            <a:xfrm>
              <a:off x="2401" y="1008"/>
              <a:ext cx="534" cy="624"/>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37" name="Rectangle 41"/>
            <p:cNvSpPr>
              <a:spLocks noChangeArrowheads="1"/>
            </p:cNvSpPr>
            <p:nvPr/>
          </p:nvSpPr>
          <p:spPr bwMode="auto">
            <a:xfrm>
              <a:off x="2401" y="1008"/>
              <a:ext cx="534" cy="624"/>
            </a:xfrm>
            <a:prstGeom prst="rect">
              <a:avLst/>
            </a:prstGeom>
            <a:noFill/>
            <a:ln w="6350"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7" name="Group 47"/>
            <p:cNvGrpSpPr>
              <a:grpSpLocks/>
            </p:cNvGrpSpPr>
            <p:nvPr/>
          </p:nvGrpSpPr>
          <p:grpSpPr bwMode="auto">
            <a:xfrm>
              <a:off x="2522" y="1021"/>
              <a:ext cx="293" cy="142"/>
              <a:chOff x="2522" y="1021"/>
              <a:chExt cx="293" cy="142"/>
            </a:xfrm>
          </p:grpSpPr>
          <p:sp>
            <p:nvSpPr>
              <p:cNvPr id="4138" name="Rectangle 42"/>
              <p:cNvSpPr>
                <a:spLocks noChangeArrowheads="1"/>
              </p:cNvSpPr>
              <p:nvPr/>
            </p:nvSpPr>
            <p:spPr bwMode="auto">
              <a:xfrm>
                <a:off x="2534" y="1026"/>
                <a:ext cx="151"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700" b="0" i="0" u="none" strike="noStrike" cap="none" normalizeH="0" baseline="0" dirty="0" smtClean="0">
                    <a:ln>
                      <a:noFill/>
                    </a:ln>
                    <a:solidFill>
                      <a:srgbClr val="3498DB"/>
                    </a:solidFill>
                    <a:effectLst/>
                    <a:latin typeface="Arial" pitchFamily="34" charset="0"/>
                    <a:ea typeface="宋体" pitchFamily="2" charset="-122"/>
                    <a:cs typeface="宋体" pitchFamily="2" charset="-122"/>
                  </a:rPr>
                  <a:t>CRM</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139" name="Rectangle 43"/>
              <p:cNvSpPr>
                <a:spLocks noChangeArrowheads="1"/>
              </p:cNvSpPr>
              <p:nvPr/>
            </p:nvSpPr>
            <p:spPr bwMode="auto">
              <a:xfrm>
                <a:off x="2672" y="1021"/>
                <a:ext cx="86"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700" b="0" i="0" u="none" strike="noStrike" cap="none" normalizeH="0" baseline="0" dirty="0" smtClean="0">
                    <a:ln>
                      <a:noFill/>
                    </a:ln>
                    <a:solidFill>
                      <a:srgbClr val="3498DB"/>
                    </a:solidFill>
                    <a:effectLst/>
                    <a:latin typeface="宋体" pitchFamily="2" charset="-122"/>
                    <a:ea typeface="宋体" pitchFamily="2" charset="-122"/>
                    <a:cs typeface="宋体" pitchFamily="2" charset="-122"/>
                  </a:rPr>
                  <a:t>系统</a:t>
                </a: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140" name="Rectangle 44"/>
              <p:cNvSpPr>
                <a:spLocks noChangeArrowheads="1"/>
              </p:cNvSpPr>
              <p:nvPr/>
            </p:nvSpPr>
            <p:spPr bwMode="auto">
              <a:xfrm>
                <a:off x="2522" y="1094"/>
                <a:ext cx="61"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7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141" name="Rectangle 45"/>
              <p:cNvSpPr>
                <a:spLocks noChangeArrowheads="1"/>
              </p:cNvSpPr>
              <p:nvPr/>
            </p:nvSpPr>
            <p:spPr bwMode="auto">
              <a:xfrm>
                <a:off x="2578" y="1085"/>
                <a:ext cx="203"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700" b="0" i="0" u="none" strike="noStrike" cap="none" normalizeH="0" baseline="0" smtClean="0">
                    <a:ln>
                      <a:noFill/>
                    </a:ln>
                    <a:solidFill>
                      <a:srgbClr val="3498DB"/>
                    </a:solidFill>
                    <a:effectLst/>
                    <a:latin typeface="Arial" pitchFamily="34" charset="0"/>
                    <a:ea typeface="宋体" pitchFamily="2" charset="-122"/>
                    <a:cs typeface="宋体" pitchFamily="2" charset="-122"/>
                  </a:rPr>
                  <a:t>Project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142" name="Rectangle 46"/>
              <p:cNvSpPr>
                <a:spLocks noChangeArrowheads="1"/>
              </p:cNvSpPr>
              <p:nvPr/>
            </p:nvSpPr>
            <p:spPr bwMode="auto">
              <a:xfrm>
                <a:off x="2754" y="1094"/>
                <a:ext cx="61"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700" b="0" i="0" u="none" strike="noStrike" cap="none" normalizeH="0" baseline="0" dirty="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sp>
          <p:nvSpPr>
            <p:cNvPr id="4144" name="Rectangle 48"/>
            <p:cNvSpPr>
              <a:spLocks noChangeArrowheads="1"/>
            </p:cNvSpPr>
            <p:nvPr/>
          </p:nvSpPr>
          <p:spPr bwMode="auto">
            <a:xfrm>
              <a:off x="2444" y="1176"/>
              <a:ext cx="431" cy="164"/>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45" name="Rectangle 49"/>
            <p:cNvSpPr>
              <a:spLocks noChangeArrowheads="1"/>
            </p:cNvSpPr>
            <p:nvPr/>
          </p:nvSpPr>
          <p:spPr bwMode="auto">
            <a:xfrm>
              <a:off x="2444" y="1176"/>
              <a:ext cx="431" cy="164"/>
            </a:xfrm>
            <a:prstGeom prst="rect">
              <a:avLst/>
            </a:prstGeom>
            <a:noFill/>
            <a:ln w="6350"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46" name="Rectangle 50"/>
            <p:cNvSpPr>
              <a:spLocks noChangeArrowheads="1"/>
            </p:cNvSpPr>
            <p:nvPr/>
          </p:nvSpPr>
          <p:spPr bwMode="auto">
            <a:xfrm>
              <a:off x="2543" y="1232"/>
              <a:ext cx="142" cy="6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700" b="0" i="0" u="none" strike="noStrike" cap="none" normalizeH="0" baseline="0" smtClean="0">
                  <a:ln>
                    <a:noFill/>
                  </a:ln>
                  <a:solidFill>
                    <a:srgbClr val="FFFFFF"/>
                  </a:solidFill>
                  <a:effectLst/>
                  <a:latin typeface="宋体" pitchFamily="2" charset="-122"/>
                  <a:ea typeface="宋体" pitchFamily="2" charset="-122"/>
                  <a:cs typeface="宋体" pitchFamily="2" charset="-122"/>
                </a:rPr>
                <a:t>客户关系</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147" name="Rectangle 51"/>
            <p:cNvSpPr>
              <a:spLocks noChangeArrowheads="1"/>
            </p:cNvSpPr>
            <p:nvPr/>
          </p:nvSpPr>
          <p:spPr bwMode="auto">
            <a:xfrm>
              <a:off x="2444" y="1400"/>
              <a:ext cx="431" cy="163"/>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48" name="Rectangle 52"/>
            <p:cNvSpPr>
              <a:spLocks noChangeArrowheads="1"/>
            </p:cNvSpPr>
            <p:nvPr/>
          </p:nvSpPr>
          <p:spPr bwMode="auto">
            <a:xfrm>
              <a:off x="2444" y="1400"/>
              <a:ext cx="431" cy="163"/>
            </a:xfrm>
            <a:prstGeom prst="rect">
              <a:avLst/>
            </a:prstGeom>
            <a:noFill/>
            <a:ln w="6350"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49" name="Rectangle 53"/>
            <p:cNvSpPr>
              <a:spLocks noChangeArrowheads="1"/>
            </p:cNvSpPr>
            <p:nvPr/>
          </p:nvSpPr>
          <p:spPr bwMode="auto">
            <a:xfrm>
              <a:off x="2543" y="1455"/>
              <a:ext cx="142"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700" b="0" i="0" u="none" strike="noStrike" cap="none" normalizeH="0" baseline="0" smtClean="0">
                  <a:ln>
                    <a:noFill/>
                  </a:ln>
                  <a:solidFill>
                    <a:srgbClr val="FFFFFF"/>
                  </a:solidFill>
                  <a:effectLst/>
                  <a:latin typeface="宋体" pitchFamily="2" charset="-122"/>
                  <a:ea typeface="宋体" pitchFamily="2" charset="-122"/>
                  <a:cs typeface="宋体" pitchFamily="2" charset="-122"/>
                </a:rPr>
                <a:t>业务订单</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150" name="Rectangle 54"/>
            <p:cNvSpPr>
              <a:spLocks noChangeArrowheads="1"/>
            </p:cNvSpPr>
            <p:nvPr/>
          </p:nvSpPr>
          <p:spPr bwMode="auto">
            <a:xfrm>
              <a:off x="1252" y="1748"/>
              <a:ext cx="2858" cy="190"/>
            </a:xfrm>
            <a:prstGeom prst="rect">
              <a:avLst/>
            </a:prstGeom>
            <a:solidFill>
              <a:srgbClr val="00AF54"/>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51" name="Rectangle 55"/>
            <p:cNvSpPr>
              <a:spLocks noChangeArrowheads="1"/>
            </p:cNvSpPr>
            <p:nvPr/>
          </p:nvSpPr>
          <p:spPr bwMode="auto">
            <a:xfrm>
              <a:off x="1252" y="1748"/>
              <a:ext cx="2858" cy="190"/>
            </a:xfrm>
            <a:prstGeom prst="rect">
              <a:avLst/>
            </a:prstGeom>
            <a:noFill/>
            <a:ln w="6350"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52" name="Rectangle 56"/>
            <p:cNvSpPr>
              <a:spLocks noChangeArrowheads="1"/>
            </p:cNvSpPr>
            <p:nvPr/>
          </p:nvSpPr>
          <p:spPr bwMode="auto">
            <a:xfrm>
              <a:off x="2565" y="1818"/>
              <a:ext cx="142" cy="6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700" b="0" i="0" u="none" strike="noStrike" cap="none" normalizeH="0" baseline="0" smtClean="0">
                  <a:ln>
                    <a:noFill/>
                  </a:ln>
                  <a:solidFill>
                    <a:srgbClr val="FFFFFF"/>
                  </a:solidFill>
                  <a:effectLst/>
                  <a:latin typeface="宋体" pitchFamily="2" charset="-122"/>
                  <a:ea typeface="宋体" pitchFamily="2" charset="-122"/>
                  <a:cs typeface="宋体" pitchFamily="2" charset="-122"/>
                </a:rPr>
                <a:t>服务网关</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153" name="Rectangle 57"/>
            <p:cNvSpPr>
              <a:spLocks noChangeArrowheads="1"/>
            </p:cNvSpPr>
            <p:nvPr/>
          </p:nvSpPr>
          <p:spPr bwMode="auto">
            <a:xfrm>
              <a:off x="1299" y="1008"/>
              <a:ext cx="1003" cy="624"/>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54" name="Rectangle 58"/>
            <p:cNvSpPr>
              <a:spLocks noChangeArrowheads="1"/>
            </p:cNvSpPr>
            <p:nvPr/>
          </p:nvSpPr>
          <p:spPr bwMode="auto">
            <a:xfrm>
              <a:off x="1299" y="1008"/>
              <a:ext cx="1003" cy="624"/>
            </a:xfrm>
            <a:prstGeom prst="rect">
              <a:avLst/>
            </a:prstGeom>
            <a:noFill/>
            <a:ln w="6350"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8" name="Group 63"/>
            <p:cNvGrpSpPr>
              <a:grpSpLocks/>
            </p:cNvGrpSpPr>
            <p:nvPr/>
          </p:nvGrpSpPr>
          <p:grpSpPr bwMode="auto">
            <a:xfrm>
              <a:off x="1656" y="1021"/>
              <a:ext cx="293" cy="142"/>
              <a:chOff x="1656" y="1021"/>
              <a:chExt cx="293" cy="142"/>
            </a:xfrm>
          </p:grpSpPr>
          <p:sp>
            <p:nvSpPr>
              <p:cNvPr id="4155" name="Rectangle 59"/>
              <p:cNvSpPr>
                <a:spLocks noChangeArrowheads="1"/>
              </p:cNvSpPr>
              <p:nvPr/>
            </p:nvSpPr>
            <p:spPr bwMode="auto">
              <a:xfrm>
                <a:off x="1687" y="1021"/>
                <a:ext cx="226"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700" b="1" i="0" u="none" strike="noStrike" cap="none" normalizeH="0" baseline="0" dirty="0" smtClean="0">
                    <a:ln>
                      <a:noFill/>
                    </a:ln>
                    <a:solidFill>
                      <a:srgbClr val="3498DB"/>
                    </a:solidFill>
                    <a:effectLst/>
                    <a:latin typeface="宋体" pitchFamily="2" charset="-122"/>
                    <a:ea typeface="宋体" pitchFamily="2" charset="-122"/>
                    <a:cs typeface="宋体" pitchFamily="2" charset="-122"/>
                  </a:rPr>
                  <a:t>商城</a:t>
                </a:r>
                <a:r>
                  <a:rPr lang="zh-CN" altLang="en-US" sz="700" b="1" dirty="0" smtClean="0">
                    <a:solidFill>
                      <a:srgbClr val="3498DB"/>
                    </a:solidFill>
                    <a:latin typeface="宋体" pitchFamily="2" charset="-122"/>
                    <a:cs typeface="宋体" pitchFamily="2" charset="-122"/>
                  </a:rPr>
                  <a:t>系统</a:t>
                </a:r>
                <a:endParaRPr kumimoji="0" lang="zh-CN" sz="18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156" name="Rectangle 60"/>
              <p:cNvSpPr>
                <a:spLocks noChangeArrowheads="1"/>
              </p:cNvSpPr>
              <p:nvPr/>
            </p:nvSpPr>
            <p:spPr bwMode="auto">
              <a:xfrm>
                <a:off x="1656" y="1094"/>
                <a:ext cx="60"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7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157" name="Rectangle 61"/>
              <p:cNvSpPr>
                <a:spLocks noChangeArrowheads="1"/>
              </p:cNvSpPr>
              <p:nvPr/>
            </p:nvSpPr>
            <p:spPr bwMode="auto">
              <a:xfrm>
                <a:off x="1712" y="1085"/>
                <a:ext cx="203"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700" b="0" i="0" u="none" strike="noStrike" cap="none" normalizeH="0" baseline="0" smtClean="0">
                    <a:ln>
                      <a:noFill/>
                    </a:ln>
                    <a:solidFill>
                      <a:srgbClr val="3498DB"/>
                    </a:solidFill>
                    <a:effectLst/>
                    <a:latin typeface="Arial" pitchFamily="34" charset="0"/>
                    <a:ea typeface="宋体" pitchFamily="2" charset="-122"/>
                    <a:cs typeface="宋体" pitchFamily="2" charset="-122"/>
                  </a:rPr>
                  <a:t>Project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158" name="Rectangle 62"/>
              <p:cNvSpPr>
                <a:spLocks noChangeArrowheads="1"/>
              </p:cNvSpPr>
              <p:nvPr/>
            </p:nvSpPr>
            <p:spPr bwMode="auto">
              <a:xfrm>
                <a:off x="1889" y="1094"/>
                <a:ext cx="60"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7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4160" name="Rectangle 64"/>
            <p:cNvSpPr>
              <a:spLocks noChangeArrowheads="1"/>
            </p:cNvSpPr>
            <p:nvPr/>
          </p:nvSpPr>
          <p:spPr bwMode="auto">
            <a:xfrm>
              <a:off x="1346" y="1176"/>
              <a:ext cx="431" cy="164"/>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61" name="Rectangle 65"/>
            <p:cNvSpPr>
              <a:spLocks noChangeArrowheads="1"/>
            </p:cNvSpPr>
            <p:nvPr/>
          </p:nvSpPr>
          <p:spPr bwMode="auto">
            <a:xfrm>
              <a:off x="1346" y="1176"/>
              <a:ext cx="431" cy="164"/>
            </a:xfrm>
            <a:prstGeom prst="rect">
              <a:avLst/>
            </a:prstGeom>
            <a:noFill/>
            <a:ln w="6350"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62" name="Rectangle 66"/>
            <p:cNvSpPr>
              <a:spLocks noChangeArrowheads="1"/>
            </p:cNvSpPr>
            <p:nvPr/>
          </p:nvSpPr>
          <p:spPr bwMode="auto">
            <a:xfrm>
              <a:off x="1445" y="1232"/>
              <a:ext cx="142" cy="6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700" b="0" i="0" u="none" strike="noStrike" cap="none" normalizeH="0" baseline="0" smtClean="0">
                  <a:ln>
                    <a:noFill/>
                  </a:ln>
                  <a:solidFill>
                    <a:srgbClr val="FFFFFF"/>
                  </a:solidFill>
                  <a:effectLst/>
                  <a:latin typeface="宋体" pitchFamily="2" charset="-122"/>
                  <a:ea typeface="宋体" pitchFamily="2" charset="-122"/>
                  <a:cs typeface="宋体" pitchFamily="2" charset="-122"/>
                </a:rPr>
                <a:t>商品管理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163" name="Rectangle 67"/>
            <p:cNvSpPr>
              <a:spLocks noChangeArrowheads="1"/>
            </p:cNvSpPr>
            <p:nvPr/>
          </p:nvSpPr>
          <p:spPr bwMode="auto">
            <a:xfrm>
              <a:off x="1816" y="1172"/>
              <a:ext cx="430" cy="163"/>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64" name="Rectangle 68"/>
            <p:cNvSpPr>
              <a:spLocks noChangeArrowheads="1"/>
            </p:cNvSpPr>
            <p:nvPr/>
          </p:nvSpPr>
          <p:spPr bwMode="auto">
            <a:xfrm>
              <a:off x="1816" y="1172"/>
              <a:ext cx="430" cy="163"/>
            </a:xfrm>
            <a:prstGeom prst="rect">
              <a:avLst/>
            </a:prstGeom>
            <a:noFill/>
            <a:ln w="6350"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65" name="Rectangle 69"/>
            <p:cNvSpPr>
              <a:spLocks noChangeArrowheads="1"/>
            </p:cNvSpPr>
            <p:nvPr/>
          </p:nvSpPr>
          <p:spPr bwMode="auto">
            <a:xfrm>
              <a:off x="1915" y="1232"/>
              <a:ext cx="142" cy="6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700" b="0" i="0" u="none" strike="noStrike" cap="none" normalizeH="0" baseline="0" smtClean="0">
                  <a:ln>
                    <a:noFill/>
                  </a:ln>
                  <a:solidFill>
                    <a:srgbClr val="FFFFFF"/>
                  </a:solidFill>
                  <a:effectLst/>
                  <a:latin typeface="宋体" pitchFamily="2" charset="-122"/>
                  <a:ea typeface="宋体" pitchFamily="2" charset="-122"/>
                  <a:cs typeface="宋体" pitchFamily="2" charset="-122"/>
                </a:rPr>
                <a:t>订单管理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166" name="Rectangle 70"/>
            <p:cNvSpPr>
              <a:spLocks noChangeArrowheads="1"/>
            </p:cNvSpPr>
            <p:nvPr/>
          </p:nvSpPr>
          <p:spPr bwMode="auto">
            <a:xfrm>
              <a:off x="1346" y="1400"/>
              <a:ext cx="431" cy="163"/>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67" name="Rectangle 71"/>
            <p:cNvSpPr>
              <a:spLocks noChangeArrowheads="1"/>
            </p:cNvSpPr>
            <p:nvPr/>
          </p:nvSpPr>
          <p:spPr bwMode="auto">
            <a:xfrm>
              <a:off x="1346" y="1400"/>
              <a:ext cx="431" cy="163"/>
            </a:xfrm>
            <a:prstGeom prst="rect">
              <a:avLst/>
            </a:prstGeom>
            <a:noFill/>
            <a:ln w="6350"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68" name="Rectangle 72"/>
            <p:cNvSpPr>
              <a:spLocks noChangeArrowheads="1"/>
            </p:cNvSpPr>
            <p:nvPr/>
          </p:nvSpPr>
          <p:spPr bwMode="auto">
            <a:xfrm>
              <a:off x="1497" y="1447"/>
              <a:ext cx="150"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700" b="0" i="0" u="none" strike="noStrike" cap="none" normalizeH="0" baseline="0" smtClean="0">
                  <a:ln>
                    <a:noFill/>
                  </a:ln>
                  <a:solidFill>
                    <a:srgbClr val="FFFFFF"/>
                  </a:solidFill>
                  <a:effectLst/>
                  <a:latin typeface="Arial" pitchFamily="34" charset="0"/>
                  <a:ea typeface="宋体" pitchFamily="2" charset="-122"/>
                  <a:cs typeface="宋体" pitchFamily="2" charset="-122"/>
                </a:rPr>
                <a:t>CMS</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169" name="Rectangle 73"/>
            <p:cNvSpPr>
              <a:spLocks noChangeArrowheads="1"/>
            </p:cNvSpPr>
            <p:nvPr/>
          </p:nvSpPr>
          <p:spPr bwMode="auto">
            <a:xfrm>
              <a:off x="1816" y="1400"/>
              <a:ext cx="430" cy="163"/>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70" name="Rectangle 74"/>
            <p:cNvSpPr>
              <a:spLocks noChangeArrowheads="1"/>
            </p:cNvSpPr>
            <p:nvPr/>
          </p:nvSpPr>
          <p:spPr bwMode="auto">
            <a:xfrm>
              <a:off x="1816" y="1400"/>
              <a:ext cx="430" cy="163"/>
            </a:xfrm>
            <a:prstGeom prst="rect">
              <a:avLst/>
            </a:prstGeom>
            <a:noFill/>
            <a:ln w="6350"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71" name="Rectangle 75"/>
            <p:cNvSpPr>
              <a:spLocks noChangeArrowheads="1"/>
            </p:cNvSpPr>
            <p:nvPr/>
          </p:nvSpPr>
          <p:spPr bwMode="auto">
            <a:xfrm>
              <a:off x="1945" y="1455"/>
              <a:ext cx="112"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700" b="0" i="0" u="none" strike="noStrike" cap="none" normalizeH="0" baseline="0" smtClean="0">
                  <a:ln>
                    <a:noFill/>
                  </a:ln>
                  <a:solidFill>
                    <a:srgbClr val="FFFFFF"/>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172" name="Freeform 76"/>
            <p:cNvSpPr>
              <a:spLocks noEditPoints="1"/>
            </p:cNvSpPr>
            <p:nvPr/>
          </p:nvSpPr>
          <p:spPr bwMode="auto">
            <a:xfrm>
              <a:off x="1786" y="1632"/>
              <a:ext cx="34" cy="99"/>
            </a:xfrm>
            <a:custGeom>
              <a:avLst/>
              <a:gdLst/>
              <a:ahLst/>
              <a:cxnLst>
                <a:cxn ang="0">
                  <a:pos x="72" y="0"/>
                </a:cxn>
                <a:cxn ang="0">
                  <a:pos x="72" y="275"/>
                </a:cxn>
                <a:cxn ang="0">
                  <a:pos x="56" y="275"/>
                </a:cxn>
                <a:cxn ang="0">
                  <a:pos x="56" y="0"/>
                </a:cxn>
                <a:cxn ang="0">
                  <a:pos x="72" y="0"/>
                </a:cxn>
                <a:cxn ang="0">
                  <a:pos x="64" y="368"/>
                </a:cxn>
                <a:cxn ang="0">
                  <a:pos x="128" y="258"/>
                </a:cxn>
                <a:cxn ang="0">
                  <a:pos x="128" y="258"/>
                </a:cxn>
                <a:cxn ang="0">
                  <a:pos x="0" y="258"/>
                </a:cxn>
                <a:cxn ang="0">
                  <a:pos x="64" y="368"/>
                </a:cxn>
              </a:cxnLst>
              <a:rect l="0" t="0" r="r" b="b"/>
              <a:pathLst>
                <a:path w="128" h="368">
                  <a:moveTo>
                    <a:pt x="72" y="0"/>
                  </a:moveTo>
                  <a:lnTo>
                    <a:pt x="72" y="275"/>
                  </a:lnTo>
                  <a:lnTo>
                    <a:pt x="56" y="275"/>
                  </a:lnTo>
                  <a:lnTo>
                    <a:pt x="56" y="0"/>
                  </a:lnTo>
                  <a:lnTo>
                    <a:pt x="72" y="0"/>
                  </a:lnTo>
                  <a:close/>
                  <a:moveTo>
                    <a:pt x="64" y="368"/>
                  </a:moveTo>
                  <a:lnTo>
                    <a:pt x="128" y="258"/>
                  </a:lnTo>
                  <a:lnTo>
                    <a:pt x="128" y="258"/>
                  </a:lnTo>
                  <a:cubicBezTo>
                    <a:pt x="89" y="280"/>
                    <a:pt x="40" y="280"/>
                    <a:pt x="0" y="258"/>
                  </a:cubicBezTo>
                  <a:lnTo>
                    <a:pt x="64" y="368"/>
                  </a:lnTo>
                  <a:close/>
                </a:path>
              </a:pathLst>
            </a:custGeom>
            <a:solidFill>
              <a:srgbClr val="236EA1"/>
            </a:solidFill>
            <a:ln w="6350" cap="flat">
              <a:solidFill>
                <a:srgbClr val="236EA1"/>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73" name="Freeform 77"/>
            <p:cNvSpPr>
              <a:spLocks noEditPoints="1"/>
            </p:cNvSpPr>
            <p:nvPr/>
          </p:nvSpPr>
          <p:spPr bwMode="auto">
            <a:xfrm>
              <a:off x="2651" y="1632"/>
              <a:ext cx="34" cy="99"/>
            </a:xfrm>
            <a:custGeom>
              <a:avLst/>
              <a:gdLst/>
              <a:ahLst/>
              <a:cxnLst>
                <a:cxn ang="0">
                  <a:pos x="72" y="0"/>
                </a:cxn>
                <a:cxn ang="0">
                  <a:pos x="72" y="275"/>
                </a:cxn>
                <a:cxn ang="0">
                  <a:pos x="56" y="275"/>
                </a:cxn>
                <a:cxn ang="0">
                  <a:pos x="56" y="0"/>
                </a:cxn>
                <a:cxn ang="0">
                  <a:pos x="72" y="0"/>
                </a:cxn>
                <a:cxn ang="0">
                  <a:pos x="64" y="368"/>
                </a:cxn>
                <a:cxn ang="0">
                  <a:pos x="128" y="258"/>
                </a:cxn>
                <a:cxn ang="0">
                  <a:pos x="128" y="258"/>
                </a:cxn>
                <a:cxn ang="0">
                  <a:pos x="0" y="258"/>
                </a:cxn>
                <a:cxn ang="0">
                  <a:pos x="64" y="368"/>
                </a:cxn>
              </a:cxnLst>
              <a:rect l="0" t="0" r="r" b="b"/>
              <a:pathLst>
                <a:path w="128" h="368">
                  <a:moveTo>
                    <a:pt x="72" y="0"/>
                  </a:moveTo>
                  <a:lnTo>
                    <a:pt x="72" y="275"/>
                  </a:lnTo>
                  <a:lnTo>
                    <a:pt x="56" y="275"/>
                  </a:lnTo>
                  <a:lnTo>
                    <a:pt x="56" y="0"/>
                  </a:lnTo>
                  <a:lnTo>
                    <a:pt x="72" y="0"/>
                  </a:lnTo>
                  <a:close/>
                  <a:moveTo>
                    <a:pt x="64" y="368"/>
                  </a:moveTo>
                  <a:lnTo>
                    <a:pt x="128" y="258"/>
                  </a:lnTo>
                  <a:lnTo>
                    <a:pt x="128" y="258"/>
                  </a:lnTo>
                  <a:cubicBezTo>
                    <a:pt x="89" y="280"/>
                    <a:pt x="40" y="280"/>
                    <a:pt x="0" y="258"/>
                  </a:cubicBezTo>
                  <a:lnTo>
                    <a:pt x="64" y="368"/>
                  </a:lnTo>
                  <a:close/>
                </a:path>
              </a:pathLst>
            </a:custGeom>
            <a:solidFill>
              <a:srgbClr val="236EA1"/>
            </a:solidFill>
            <a:ln w="6350" cap="flat">
              <a:solidFill>
                <a:srgbClr val="236EA1"/>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74" name="Freeform 78"/>
            <p:cNvSpPr>
              <a:spLocks noEditPoints="1"/>
            </p:cNvSpPr>
            <p:nvPr/>
          </p:nvSpPr>
          <p:spPr bwMode="auto">
            <a:xfrm>
              <a:off x="3275" y="1632"/>
              <a:ext cx="35" cy="99"/>
            </a:xfrm>
            <a:custGeom>
              <a:avLst/>
              <a:gdLst/>
              <a:ahLst/>
              <a:cxnLst>
                <a:cxn ang="0">
                  <a:pos x="72" y="0"/>
                </a:cxn>
                <a:cxn ang="0">
                  <a:pos x="72" y="275"/>
                </a:cxn>
                <a:cxn ang="0">
                  <a:pos x="56" y="275"/>
                </a:cxn>
                <a:cxn ang="0">
                  <a:pos x="56" y="0"/>
                </a:cxn>
                <a:cxn ang="0">
                  <a:pos x="72" y="0"/>
                </a:cxn>
                <a:cxn ang="0">
                  <a:pos x="64" y="368"/>
                </a:cxn>
                <a:cxn ang="0">
                  <a:pos x="128" y="258"/>
                </a:cxn>
                <a:cxn ang="0">
                  <a:pos x="128" y="258"/>
                </a:cxn>
                <a:cxn ang="0">
                  <a:pos x="0" y="258"/>
                </a:cxn>
                <a:cxn ang="0">
                  <a:pos x="64" y="368"/>
                </a:cxn>
              </a:cxnLst>
              <a:rect l="0" t="0" r="r" b="b"/>
              <a:pathLst>
                <a:path w="128" h="368">
                  <a:moveTo>
                    <a:pt x="72" y="0"/>
                  </a:moveTo>
                  <a:lnTo>
                    <a:pt x="72" y="275"/>
                  </a:lnTo>
                  <a:lnTo>
                    <a:pt x="56" y="275"/>
                  </a:lnTo>
                  <a:lnTo>
                    <a:pt x="56" y="0"/>
                  </a:lnTo>
                  <a:lnTo>
                    <a:pt x="72" y="0"/>
                  </a:lnTo>
                  <a:close/>
                  <a:moveTo>
                    <a:pt x="64" y="368"/>
                  </a:moveTo>
                  <a:lnTo>
                    <a:pt x="128" y="258"/>
                  </a:lnTo>
                  <a:lnTo>
                    <a:pt x="128" y="258"/>
                  </a:lnTo>
                  <a:cubicBezTo>
                    <a:pt x="89" y="280"/>
                    <a:pt x="40" y="280"/>
                    <a:pt x="0" y="258"/>
                  </a:cubicBezTo>
                  <a:lnTo>
                    <a:pt x="64" y="368"/>
                  </a:lnTo>
                  <a:close/>
                </a:path>
              </a:pathLst>
            </a:custGeom>
            <a:solidFill>
              <a:srgbClr val="1E768C"/>
            </a:solidFill>
            <a:ln w="6350" cap="flat">
              <a:solidFill>
                <a:srgbClr val="1E768C"/>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75" name="Rectangle 79"/>
            <p:cNvSpPr>
              <a:spLocks noChangeArrowheads="1"/>
            </p:cNvSpPr>
            <p:nvPr/>
          </p:nvSpPr>
          <p:spPr bwMode="auto">
            <a:xfrm>
              <a:off x="847" y="2149"/>
              <a:ext cx="242"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dirty="0" smtClean="0">
                  <a:ln>
                    <a:noFill/>
                  </a:ln>
                  <a:solidFill>
                    <a:srgbClr val="236EA1"/>
                  </a:solidFill>
                  <a:effectLst/>
                  <a:latin typeface="宋体" pitchFamily="2" charset="-122"/>
                  <a:ea typeface="宋体" pitchFamily="2" charset="-122"/>
                  <a:cs typeface="宋体" pitchFamily="2" charset="-122"/>
                </a:rPr>
                <a:t>服务</a:t>
              </a:r>
              <a:r>
                <a:rPr kumimoji="0" lang="zh-CN" altLang="en-US" sz="1000" b="0" i="0" u="none" strike="noStrike" cap="none" normalizeH="0" baseline="0" dirty="0" smtClean="0">
                  <a:ln>
                    <a:noFill/>
                  </a:ln>
                  <a:solidFill>
                    <a:srgbClr val="236EA1"/>
                  </a:solidFill>
                  <a:effectLst/>
                  <a:latin typeface="宋体" pitchFamily="2" charset="-122"/>
                  <a:ea typeface="宋体" pitchFamily="2" charset="-122"/>
                  <a:cs typeface="宋体" pitchFamily="2" charset="-122"/>
                </a:rPr>
                <a:t>层</a:t>
              </a: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176" name="Rectangle 80"/>
            <p:cNvSpPr>
              <a:spLocks noChangeArrowheads="1"/>
            </p:cNvSpPr>
            <p:nvPr/>
          </p:nvSpPr>
          <p:spPr bwMode="auto">
            <a:xfrm>
              <a:off x="877" y="1224"/>
              <a:ext cx="162"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236EA1"/>
                  </a:solidFill>
                  <a:effectLst/>
                  <a:latin typeface="Arial" pitchFamily="34" charset="0"/>
                  <a:ea typeface="宋体" pitchFamily="2" charset="-122"/>
                  <a:cs typeface="宋体" pitchFamily="2" charset="-122"/>
                </a:rPr>
                <a:t>UI</a:t>
              </a:r>
              <a:r>
                <a:rPr kumimoji="0" lang="zh-CN" altLang="en-US" sz="1000" b="0" i="0" u="none" strike="noStrike" cap="none" normalizeH="0" baseline="0" dirty="0" smtClean="0">
                  <a:ln>
                    <a:noFill/>
                  </a:ln>
                  <a:solidFill>
                    <a:srgbClr val="236EA1"/>
                  </a:solidFill>
                  <a:effectLst/>
                  <a:latin typeface="Arial" pitchFamily="34" charset="0"/>
                  <a:ea typeface="宋体" pitchFamily="2" charset="-122"/>
                  <a:cs typeface="宋体" pitchFamily="2" charset="-122"/>
                </a:rPr>
                <a:t>层</a:t>
              </a:r>
              <a:endParaRPr kumimoji="0" lang="zh-CN" altLang="zh-CN" sz="1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179" name="Rectangle 83"/>
            <p:cNvSpPr>
              <a:spLocks noChangeArrowheads="1"/>
            </p:cNvSpPr>
            <p:nvPr/>
          </p:nvSpPr>
          <p:spPr bwMode="auto">
            <a:xfrm>
              <a:off x="851" y="2810"/>
              <a:ext cx="242"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fontAlgn="base">
                <a:buSzTx/>
              </a:pPr>
              <a:r>
                <a:rPr lang="zh-CN" altLang="en-US" sz="1000" dirty="0" smtClean="0">
                  <a:solidFill>
                    <a:srgbClr val="236EA1"/>
                  </a:solidFill>
                  <a:latin typeface="Arial" pitchFamily="34" charset="0"/>
                  <a:cs typeface="宋体" pitchFamily="2" charset="-122"/>
                </a:rPr>
                <a:t>数据层</a:t>
              </a:r>
              <a:endParaRPr lang="zh-CN" altLang="zh-CN" sz="1000" dirty="0" smtClean="0">
                <a:solidFill>
                  <a:srgbClr val="236EA1"/>
                </a:solidFill>
                <a:latin typeface="Arial" pitchFamily="34" charset="0"/>
                <a:cs typeface="宋体" pitchFamily="2" charset="-122"/>
              </a:endParaRPr>
            </a:p>
          </p:txBody>
        </p:sp>
        <p:sp>
          <p:nvSpPr>
            <p:cNvPr id="4180" name="Rectangle 84"/>
            <p:cNvSpPr>
              <a:spLocks noChangeArrowheads="1"/>
            </p:cNvSpPr>
            <p:nvPr/>
          </p:nvSpPr>
          <p:spPr bwMode="auto">
            <a:xfrm>
              <a:off x="1338" y="2067"/>
              <a:ext cx="792" cy="211"/>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900"/>
            </a:p>
          </p:txBody>
        </p:sp>
        <p:sp>
          <p:nvSpPr>
            <p:cNvPr id="4181" name="Rectangle 85"/>
            <p:cNvSpPr>
              <a:spLocks noChangeArrowheads="1"/>
            </p:cNvSpPr>
            <p:nvPr/>
          </p:nvSpPr>
          <p:spPr bwMode="auto">
            <a:xfrm>
              <a:off x="1338" y="2067"/>
              <a:ext cx="792" cy="211"/>
            </a:xfrm>
            <a:prstGeom prst="rect">
              <a:avLst/>
            </a:prstGeom>
            <a:noFill/>
            <a:ln w="6350"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9" name="Group 90"/>
            <p:cNvGrpSpPr>
              <a:grpSpLocks/>
            </p:cNvGrpSpPr>
            <p:nvPr/>
          </p:nvGrpSpPr>
          <p:grpSpPr bwMode="auto">
            <a:xfrm>
              <a:off x="1562" y="2114"/>
              <a:ext cx="339" cy="142"/>
              <a:chOff x="1562" y="2114"/>
              <a:chExt cx="339" cy="142"/>
            </a:xfrm>
          </p:grpSpPr>
          <p:sp>
            <p:nvSpPr>
              <p:cNvPr id="4182" name="Rectangle 86"/>
              <p:cNvSpPr>
                <a:spLocks noChangeArrowheads="1"/>
              </p:cNvSpPr>
              <p:nvPr/>
            </p:nvSpPr>
            <p:spPr bwMode="auto">
              <a:xfrm>
                <a:off x="1562" y="2114"/>
                <a:ext cx="339"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fontAlgn="base">
                  <a:buSzTx/>
                </a:pPr>
                <a:r>
                  <a:rPr lang="zh-CN" sz="700" b="1" dirty="0" smtClean="0">
                    <a:solidFill>
                      <a:srgbClr val="3498DB"/>
                    </a:solidFill>
                    <a:latin typeface="宋体" pitchFamily="2" charset="-122"/>
                    <a:cs typeface="宋体" pitchFamily="2" charset="-122"/>
                  </a:rPr>
                  <a:t>用户管理服务</a:t>
                </a:r>
              </a:p>
            </p:txBody>
          </p:sp>
          <p:sp>
            <p:nvSpPr>
              <p:cNvPr id="4183" name="Rectangle 87"/>
              <p:cNvSpPr>
                <a:spLocks noChangeArrowheads="1"/>
              </p:cNvSpPr>
              <p:nvPr/>
            </p:nvSpPr>
            <p:spPr bwMode="auto">
              <a:xfrm>
                <a:off x="1588" y="2187"/>
                <a:ext cx="60"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7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184" name="Rectangle 88"/>
              <p:cNvSpPr>
                <a:spLocks noChangeArrowheads="1"/>
              </p:cNvSpPr>
              <p:nvPr/>
            </p:nvSpPr>
            <p:spPr bwMode="auto">
              <a:xfrm>
                <a:off x="1644" y="2178"/>
                <a:ext cx="202"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700" b="0" i="0" u="none" strike="noStrike" cap="none" normalizeH="0" baseline="0" smtClean="0">
                    <a:ln>
                      <a:noFill/>
                    </a:ln>
                    <a:solidFill>
                      <a:srgbClr val="3498DB"/>
                    </a:solidFill>
                    <a:effectLst/>
                    <a:latin typeface="Arial" pitchFamily="34" charset="0"/>
                    <a:ea typeface="宋体" pitchFamily="2" charset="-122"/>
                    <a:cs typeface="宋体" pitchFamily="2" charset="-122"/>
                  </a:rPr>
                  <a:t>Project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185" name="Rectangle 89"/>
              <p:cNvSpPr>
                <a:spLocks noChangeArrowheads="1"/>
              </p:cNvSpPr>
              <p:nvPr/>
            </p:nvSpPr>
            <p:spPr bwMode="auto">
              <a:xfrm>
                <a:off x="1820" y="2187"/>
                <a:ext cx="60"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7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4187" name="Rectangle 91"/>
            <p:cNvSpPr>
              <a:spLocks noChangeArrowheads="1"/>
            </p:cNvSpPr>
            <p:nvPr/>
          </p:nvSpPr>
          <p:spPr bwMode="auto">
            <a:xfrm>
              <a:off x="2255" y="2075"/>
              <a:ext cx="831" cy="194"/>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88" name="Rectangle 92"/>
            <p:cNvSpPr>
              <a:spLocks noChangeArrowheads="1"/>
            </p:cNvSpPr>
            <p:nvPr/>
          </p:nvSpPr>
          <p:spPr bwMode="auto">
            <a:xfrm>
              <a:off x="2255" y="2075"/>
              <a:ext cx="831" cy="194"/>
            </a:xfrm>
            <a:prstGeom prst="rect">
              <a:avLst/>
            </a:prstGeom>
            <a:noFill/>
            <a:ln w="6350"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sz="900"/>
            </a:p>
          </p:txBody>
        </p:sp>
        <p:grpSp>
          <p:nvGrpSpPr>
            <p:cNvPr id="10" name="Group 97"/>
            <p:cNvGrpSpPr>
              <a:grpSpLocks/>
            </p:cNvGrpSpPr>
            <p:nvPr/>
          </p:nvGrpSpPr>
          <p:grpSpPr bwMode="auto">
            <a:xfrm>
              <a:off x="2500" y="2114"/>
              <a:ext cx="339" cy="151"/>
              <a:chOff x="2500" y="2114"/>
              <a:chExt cx="339" cy="151"/>
            </a:xfrm>
          </p:grpSpPr>
          <p:sp>
            <p:nvSpPr>
              <p:cNvPr id="4189" name="Rectangle 93"/>
              <p:cNvSpPr>
                <a:spLocks noChangeArrowheads="1"/>
              </p:cNvSpPr>
              <p:nvPr/>
            </p:nvSpPr>
            <p:spPr bwMode="auto">
              <a:xfrm>
                <a:off x="2500" y="2114"/>
                <a:ext cx="339"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fontAlgn="base">
                  <a:buSzTx/>
                </a:pPr>
                <a:r>
                  <a:rPr lang="zh-CN" sz="700" b="1" dirty="0" smtClean="0">
                    <a:solidFill>
                      <a:srgbClr val="3498DB"/>
                    </a:solidFill>
                    <a:latin typeface="宋体" pitchFamily="2" charset="-122"/>
                    <a:cs typeface="宋体" pitchFamily="2" charset="-122"/>
                  </a:rPr>
                  <a:t>单点登录服务</a:t>
                </a:r>
              </a:p>
            </p:txBody>
          </p:sp>
          <p:sp>
            <p:nvSpPr>
              <p:cNvPr id="4190" name="Rectangle 94"/>
              <p:cNvSpPr>
                <a:spLocks noChangeArrowheads="1"/>
              </p:cNvSpPr>
              <p:nvPr/>
            </p:nvSpPr>
            <p:spPr bwMode="auto">
              <a:xfrm>
                <a:off x="2522" y="2187"/>
                <a:ext cx="60"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7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191" name="Rectangle 95"/>
              <p:cNvSpPr>
                <a:spLocks noChangeArrowheads="1"/>
              </p:cNvSpPr>
              <p:nvPr/>
            </p:nvSpPr>
            <p:spPr bwMode="auto">
              <a:xfrm>
                <a:off x="2578" y="2178"/>
                <a:ext cx="226"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rgbClr val="3498DB"/>
                    </a:solidFill>
                    <a:effectLst/>
                    <a:latin typeface="Arial" pitchFamily="34" charset="0"/>
                    <a:ea typeface="宋体" pitchFamily="2" charset="-122"/>
                    <a:cs typeface="宋体" pitchFamily="2" charset="-122"/>
                  </a:rPr>
                  <a:t>Project</a:t>
                </a:r>
                <a:endParaRPr kumimoji="0" lang="zh-CN" altLang="zh-CN" sz="9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192" name="Rectangle 96"/>
              <p:cNvSpPr>
                <a:spLocks noChangeArrowheads="1"/>
              </p:cNvSpPr>
              <p:nvPr/>
            </p:nvSpPr>
            <p:spPr bwMode="auto">
              <a:xfrm>
                <a:off x="2754" y="2187"/>
                <a:ext cx="60"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7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4194" name="Rectangle 98"/>
            <p:cNvSpPr>
              <a:spLocks noChangeArrowheads="1"/>
            </p:cNvSpPr>
            <p:nvPr/>
          </p:nvSpPr>
          <p:spPr bwMode="auto">
            <a:xfrm>
              <a:off x="3215" y="2075"/>
              <a:ext cx="827" cy="194"/>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95" name="Rectangle 99"/>
            <p:cNvSpPr>
              <a:spLocks noChangeArrowheads="1"/>
            </p:cNvSpPr>
            <p:nvPr/>
          </p:nvSpPr>
          <p:spPr bwMode="auto">
            <a:xfrm>
              <a:off x="3215" y="2075"/>
              <a:ext cx="827" cy="194"/>
            </a:xfrm>
            <a:prstGeom prst="rect">
              <a:avLst/>
            </a:prstGeom>
            <a:noFill/>
            <a:ln w="6350"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sz="900"/>
            </a:p>
          </p:txBody>
        </p:sp>
        <p:grpSp>
          <p:nvGrpSpPr>
            <p:cNvPr id="11" name="Group 104"/>
            <p:cNvGrpSpPr>
              <a:grpSpLocks/>
            </p:cNvGrpSpPr>
            <p:nvPr/>
          </p:nvGrpSpPr>
          <p:grpSpPr bwMode="auto">
            <a:xfrm>
              <a:off x="3482" y="2114"/>
              <a:ext cx="292" cy="142"/>
              <a:chOff x="3482" y="2114"/>
              <a:chExt cx="292" cy="142"/>
            </a:xfrm>
          </p:grpSpPr>
          <p:sp>
            <p:nvSpPr>
              <p:cNvPr id="4196" name="Rectangle 100"/>
              <p:cNvSpPr>
                <a:spLocks noChangeArrowheads="1"/>
              </p:cNvSpPr>
              <p:nvPr/>
            </p:nvSpPr>
            <p:spPr bwMode="auto">
              <a:xfrm>
                <a:off x="3512" y="2114"/>
                <a:ext cx="226"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eaLnBrk="1" fontAlgn="base" latinLnBrk="0" hangingPunct="1">
                  <a:lnSpc>
                    <a:spcPct val="100000"/>
                  </a:lnSpc>
                  <a:buClrTx/>
                  <a:buSzTx/>
                  <a:buFontTx/>
                  <a:buNone/>
                  <a:tabLst/>
                </a:pPr>
                <a:r>
                  <a:rPr lang="zh-CN" sz="700" b="1" dirty="0" smtClean="0">
                    <a:solidFill>
                      <a:srgbClr val="3498DB"/>
                    </a:solidFill>
                    <a:latin typeface="宋体" pitchFamily="2" charset="-122"/>
                    <a:cs typeface="宋体" pitchFamily="2" charset="-122"/>
                  </a:rPr>
                  <a:t>商品服务</a:t>
                </a:r>
              </a:p>
            </p:txBody>
          </p:sp>
          <p:sp>
            <p:nvSpPr>
              <p:cNvPr id="4197" name="Rectangle 101"/>
              <p:cNvSpPr>
                <a:spLocks noChangeArrowheads="1"/>
              </p:cNvSpPr>
              <p:nvPr/>
            </p:nvSpPr>
            <p:spPr bwMode="auto">
              <a:xfrm>
                <a:off x="3482" y="2187"/>
                <a:ext cx="60"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7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198" name="Rectangle 102"/>
              <p:cNvSpPr>
                <a:spLocks noChangeArrowheads="1"/>
              </p:cNvSpPr>
              <p:nvPr/>
            </p:nvSpPr>
            <p:spPr bwMode="auto">
              <a:xfrm>
                <a:off x="3538" y="2178"/>
                <a:ext cx="202"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700" b="0" i="0" u="none" strike="noStrike" cap="none" normalizeH="0" baseline="0" smtClean="0">
                    <a:ln>
                      <a:noFill/>
                    </a:ln>
                    <a:solidFill>
                      <a:srgbClr val="3498DB"/>
                    </a:solidFill>
                    <a:effectLst/>
                    <a:latin typeface="Arial" pitchFamily="34" charset="0"/>
                    <a:ea typeface="宋体" pitchFamily="2" charset="-122"/>
                    <a:cs typeface="宋体" pitchFamily="2" charset="-122"/>
                  </a:rPr>
                  <a:t>Project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199" name="Rectangle 103"/>
              <p:cNvSpPr>
                <a:spLocks noChangeArrowheads="1"/>
              </p:cNvSpPr>
              <p:nvPr/>
            </p:nvSpPr>
            <p:spPr bwMode="auto">
              <a:xfrm>
                <a:off x="3714" y="2187"/>
                <a:ext cx="60" cy="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700" b="0" i="0" u="none" strike="noStrike" cap="none" normalizeH="0" baseline="0" dirty="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sp>
          <p:nvSpPr>
            <p:cNvPr id="4201" name="Rectangle 105"/>
            <p:cNvSpPr>
              <a:spLocks noChangeArrowheads="1"/>
            </p:cNvSpPr>
            <p:nvPr/>
          </p:nvSpPr>
          <p:spPr bwMode="auto">
            <a:xfrm>
              <a:off x="3215" y="2338"/>
              <a:ext cx="827" cy="193"/>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02" name="Rectangle 106"/>
            <p:cNvSpPr>
              <a:spLocks noChangeArrowheads="1"/>
            </p:cNvSpPr>
            <p:nvPr/>
          </p:nvSpPr>
          <p:spPr bwMode="auto">
            <a:xfrm>
              <a:off x="3215" y="2338"/>
              <a:ext cx="827" cy="193"/>
            </a:xfrm>
            <a:prstGeom prst="rect">
              <a:avLst/>
            </a:prstGeom>
            <a:noFill/>
            <a:ln w="6350"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sz="900"/>
            </a:p>
          </p:txBody>
        </p:sp>
        <p:grpSp>
          <p:nvGrpSpPr>
            <p:cNvPr id="12" name="Group 111"/>
            <p:cNvGrpSpPr>
              <a:grpSpLocks/>
            </p:cNvGrpSpPr>
            <p:nvPr/>
          </p:nvGrpSpPr>
          <p:grpSpPr bwMode="auto">
            <a:xfrm>
              <a:off x="3482" y="2377"/>
              <a:ext cx="292" cy="152"/>
              <a:chOff x="3482" y="2377"/>
              <a:chExt cx="292" cy="152"/>
            </a:xfrm>
          </p:grpSpPr>
          <p:sp>
            <p:nvSpPr>
              <p:cNvPr id="4203" name="Rectangle 107"/>
              <p:cNvSpPr>
                <a:spLocks noChangeArrowheads="1"/>
              </p:cNvSpPr>
              <p:nvPr/>
            </p:nvSpPr>
            <p:spPr bwMode="auto">
              <a:xfrm>
                <a:off x="3512" y="2377"/>
                <a:ext cx="226"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fontAlgn="base">
                  <a:buSzTx/>
                </a:pPr>
                <a:r>
                  <a:rPr lang="zh-CN" sz="700" b="1" dirty="0" smtClean="0">
                    <a:solidFill>
                      <a:srgbClr val="3498DB"/>
                    </a:solidFill>
                    <a:latin typeface="宋体" pitchFamily="2" charset="-122"/>
                    <a:cs typeface="宋体" pitchFamily="2" charset="-122"/>
                  </a:rPr>
                  <a:t>订单服务</a:t>
                </a:r>
              </a:p>
            </p:txBody>
          </p:sp>
          <p:sp>
            <p:nvSpPr>
              <p:cNvPr id="4204" name="Rectangle 108"/>
              <p:cNvSpPr>
                <a:spLocks noChangeArrowheads="1"/>
              </p:cNvSpPr>
              <p:nvPr/>
            </p:nvSpPr>
            <p:spPr bwMode="auto">
              <a:xfrm>
                <a:off x="3482" y="2450"/>
                <a:ext cx="60" cy="6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7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205" name="Rectangle 109"/>
              <p:cNvSpPr>
                <a:spLocks noChangeArrowheads="1"/>
              </p:cNvSpPr>
              <p:nvPr/>
            </p:nvSpPr>
            <p:spPr bwMode="auto">
              <a:xfrm>
                <a:off x="3538" y="2442"/>
                <a:ext cx="226"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rgbClr val="3498DB"/>
                    </a:solidFill>
                    <a:effectLst/>
                    <a:latin typeface="Arial" pitchFamily="34" charset="0"/>
                    <a:ea typeface="宋体" pitchFamily="2" charset="-122"/>
                    <a:cs typeface="宋体" pitchFamily="2" charset="-122"/>
                  </a:rPr>
                  <a:t>Project</a:t>
                </a:r>
                <a:endParaRPr kumimoji="0" lang="zh-CN" altLang="zh-CN" sz="9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206" name="Rectangle 110"/>
              <p:cNvSpPr>
                <a:spLocks noChangeArrowheads="1"/>
              </p:cNvSpPr>
              <p:nvPr/>
            </p:nvSpPr>
            <p:spPr bwMode="auto">
              <a:xfrm>
                <a:off x="3714" y="2450"/>
                <a:ext cx="60" cy="6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7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4208" name="Rectangle 112"/>
            <p:cNvSpPr>
              <a:spLocks noChangeArrowheads="1"/>
            </p:cNvSpPr>
            <p:nvPr/>
          </p:nvSpPr>
          <p:spPr bwMode="auto">
            <a:xfrm>
              <a:off x="2255" y="2338"/>
              <a:ext cx="831" cy="193"/>
            </a:xfrm>
            <a:prstGeom prst="rect">
              <a:avLst/>
            </a:prstGeom>
            <a:solidFill>
              <a:srgbClr val="FED6E5"/>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900"/>
            </a:p>
          </p:txBody>
        </p:sp>
        <p:sp>
          <p:nvSpPr>
            <p:cNvPr id="4209" name="Rectangle 113"/>
            <p:cNvSpPr>
              <a:spLocks noChangeArrowheads="1"/>
            </p:cNvSpPr>
            <p:nvPr/>
          </p:nvSpPr>
          <p:spPr bwMode="auto">
            <a:xfrm>
              <a:off x="2255" y="2338"/>
              <a:ext cx="831" cy="193"/>
            </a:xfrm>
            <a:prstGeom prst="rect">
              <a:avLst/>
            </a:prstGeom>
            <a:solidFill>
              <a:schemeClr val="accent1"/>
            </a:solidFill>
            <a:ln w="6350"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3" name="Group 119"/>
            <p:cNvGrpSpPr>
              <a:grpSpLocks/>
            </p:cNvGrpSpPr>
            <p:nvPr/>
          </p:nvGrpSpPr>
          <p:grpSpPr bwMode="auto">
            <a:xfrm>
              <a:off x="2522" y="2365"/>
              <a:ext cx="292" cy="154"/>
              <a:chOff x="2522" y="2365"/>
              <a:chExt cx="292" cy="154"/>
            </a:xfrm>
          </p:grpSpPr>
          <p:sp>
            <p:nvSpPr>
              <p:cNvPr id="4210" name="Rectangle 114"/>
              <p:cNvSpPr>
                <a:spLocks noChangeArrowheads="1"/>
              </p:cNvSpPr>
              <p:nvPr/>
            </p:nvSpPr>
            <p:spPr bwMode="auto">
              <a:xfrm>
                <a:off x="2548" y="2368"/>
                <a:ext cx="85"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eaLnBrk="1" fontAlgn="base" latinLnBrk="0" hangingPunct="1">
                  <a:lnSpc>
                    <a:spcPct val="100000"/>
                  </a:lnSpc>
                  <a:buClrTx/>
                  <a:buSzTx/>
                  <a:buFontTx/>
                  <a:buNone/>
                  <a:tabLst/>
                </a:pPr>
                <a:r>
                  <a:rPr lang="zh-CN" altLang="zh-CN" sz="700" b="1" dirty="0" smtClean="0">
                    <a:solidFill>
                      <a:srgbClr val="3498DB"/>
                    </a:solidFill>
                    <a:latin typeface="宋体" pitchFamily="2" charset="-122"/>
                    <a:cs typeface="宋体" pitchFamily="2" charset="-122"/>
                  </a:rPr>
                  <a:t>CMS</a:t>
                </a:r>
              </a:p>
            </p:txBody>
          </p:sp>
          <p:sp>
            <p:nvSpPr>
              <p:cNvPr id="4211" name="Rectangle 115"/>
              <p:cNvSpPr>
                <a:spLocks noChangeArrowheads="1"/>
              </p:cNvSpPr>
              <p:nvPr/>
            </p:nvSpPr>
            <p:spPr bwMode="auto">
              <a:xfrm>
                <a:off x="2648" y="2365"/>
                <a:ext cx="113"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fontAlgn="base">
                  <a:buSzTx/>
                </a:pPr>
                <a:r>
                  <a:rPr lang="zh-CN" altLang="zh-CN" sz="700" b="1" dirty="0" smtClean="0">
                    <a:solidFill>
                      <a:srgbClr val="3498DB"/>
                    </a:solidFill>
                    <a:latin typeface="宋体" pitchFamily="2" charset="-122"/>
                    <a:cs typeface="宋体" pitchFamily="2" charset="-122"/>
                  </a:rPr>
                  <a:t>服务</a:t>
                </a:r>
              </a:p>
            </p:txBody>
          </p:sp>
          <p:sp>
            <p:nvSpPr>
              <p:cNvPr id="4212" name="Rectangle 116"/>
              <p:cNvSpPr>
                <a:spLocks noChangeArrowheads="1"/>
              </p:cNvSpPr>
              <p:nvPr/>
            </p:nvSpPr>
            <p:spPr bwMode="auto">
              <a:xfrm>
                <a:off x="2522" y="2450"/>
                <a:ext cx="60" cy="6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7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213" name="Rectangle 117"/>
              <p:cNvSpPr>
                <a:spLocks noChangeArrowheads="1"/>
              </p:cNvSpPr>
              <p:nvPr/>
            </p:nvSpPr>
            <p:spPr bwMode="auto">
              <a:xfrm>
                <a:off x="2578" y="2442"/>
                <a:ext cx="202" cy="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700" b="0" i="0" u="none" strike="noStrike" cap="none" normalizeH="0" baseline="0" smtClean="0">
                    <a:ln>
                      <a:noFill/>
                    </a:ln>
                    <a:solidFill>
                      <a:srgbClr val="3498DB"/>
                    </a:solidFill>
                    <a:effectLst/>
                    <a:latin typeface="Arial" pitchFamily="34" charset="0"/>
                    <a:ea typeface="宋体" pitchFamily="2" charset="-122"/>
                    <a:cs typeface="宋体" pitchFamily="2" charset="-122"/>
                  </a:rPr>
                  <a:t>Project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214" name="Rectangle 118"/>
              <p:cNvSpPr>
                <a:spLocks noChangeArrowheads="1"/>
              </p:cNvSpPr>
              <p:nvPr/>
            </p:nvSpPr>
            <p:spPr bwMode="auto">
              <a:xfrm>
                <a:off x="2754" y="2450"/>
                <a:ext cx="60" cy="6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700" b="0" i="0" u="none" strike="noStrike" cap="none" normalizeH="0" baseline="0" dirty="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sp>
          <p:nvSpPr>
            <p:cNvPr id="4216" name="Rectangle 120"/>
            <p:cNvSpPr>
              <a:spLocks noChangeArrowheads="1"/>
            </p:cNvSpPr>
            <p:nvPr/>
          </p:nvSpPr>
          <p:spPr bwMode="auto">
            <a:xfrm>
              <a:off x="1334" y="2338"/>
              <a:ext cx="796" cy="193"/>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900"/>
            </a:p>
          </p:txBody>
        </p:sp>
        <p:sp>
          <p:nvSpPr>
            <p:cNvPr id="4217" name="Rectangle 121"/>
            <p:cNvSpPr>
              <a:spLocks noChangeArrowheads="1"/>
            </p:cNvSpPr>
            <p:nvPr/>
          </p:nvSpPr>
          <p:spPr bwMode="auto">
            <a:xfrm>
              <a:off x="1334" y="2338"/>
              <a:ext cx="796" cy="193"/>
            </a:xfrm>
            <a:prstGeom prst="rect">
              <a:avLst/>
            </a:prstGeom>
            <a:noFill/>
            <a:ln w="6350"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4" name="Group 126"/>
            <p:cNvGrpSpPr>
              <a:grpSpLocks/>
            </p:cNvGrpSpPr>
            <p:nvPr/>
          </p:nvGrpSpPr>
          <p:grpSpPr bwMode="auto">
            <a:xfrm>
              <a:off x="1583" y="2377"/>
              <a:ext cx="293" cy="142"/>
              <a:chOff x="1583" y="2377"/>
              <a:chExt cx="293" cy="142"/>
            </a:xfrm>
          </p:grpSpPr>
          <p:sp>
            <p:nvSpPr>
              <p:cNvPr id="4218" name="Rectangle 122"/>
              <p:cNvSpPr>
                <a:spLocks noChangeArrowheads="1"/>
              </p:cNvSpPr>
              <p:nvPr/>
            </p:nvSpPr>
            <p:spPr bwMode="auto">
              <a:xfrm>
                <a:off x="1618" y="2377"/>
                <a:ext cx="226"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eaLnBrk="1" fontAlgn="base" latinLnBrk="0" hangingPunct="1">
                  <a:lnSpc>
                    <a:spcPct val="100000"/>
                  </a:lnSpc>
                  <a:buClrTx/>
                  <a:buSzTx/>
                  <a:buFontTx/>
                  <a:buNone/>
                  <a:tabLst/>
                </a:pPr>
                <a:r>
                  <a:rPr lang="zh-CN" sz="700" b="1" dirty="0" smtClean="0">
                    <a:solidFill>
                      <a:srgbClr val="3498DB"/>
                    </a:solidFill>
                    <a:latin typeface="宋体" pitchFamily="2" charset="-122"/>
                    <a:cs typeface="宋体" pitchFamily="2" charset="-122"/>
                  </a:rPr>
                  <a:t>物流服务</a:t>
                </a:r>
              </a:p>
            </p:txBody>
          </p:sp>
          <p:sp>
            <p:nvSpPr>
              <p:cNvPr id="4219" name="Rectangle 123"/>
              <p:cNvSpPr>
                <a:spLocks noChangeArrowheads="1"/>
              </p:cNvSpPr>
              <p:nvPr/>
            </p:nvSpPr>
            <p:spPr bwMode="auto">
              <a:xfrm>
                <a:off x="1583" y="2450"/>
                <a:ext cx="60" cy="6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7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220" name="Rectangle 124"/>
              <p:cNvSpPr>
                <a:spLocks noChangeArrowheads="1"/>
              </p:cNvSpPr>
              <p:nvPr/>
            </p:nvSpPr>
            <p:spPr bwMode="auto">
              <a:xfrm>
                <a:off x="1639" y="2442"/>
                <a:ext cx="202" cy="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700" b="0" i="0" u="none" strike="noStrike" cap="none" normalizeH="0" baseline="0" smtClean="0">
                    <a:ln>
                      <a:noFill/>
                    </a:ln>
                    <a:solidFill>
                      <a:srgbClr val="3498DB"/>
                    </a:solidFill>
                    <a:effectLst/>
                    <a:latin typeface="Arial" pitchFamily="34" charset="0"/>
                    <a:ea typeface="宋体" pitchFamily="2" charset="-122"/>
                    <a:cs typeface="宋体" pitchFamily="2" charset="-122"/>
                  </a:rPr>
                  <a:t>Project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221" name="Rectangle 125"/>
              <p:cNvSpPr>
                <a:spLocks noChangeArrowheads="1"/>
              </p:cNvSpPr>
              <p:nvPr/>
            </p:nvSpPr>
            <p:spPr bwMode="auto">
              <a:xfrm>
                <a:off x="1816" y="2450"/>
                <a:ext cx="60" cy="6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700" b="0" i="0" u="none" strike="noStrike" cap="none" normalizeH="0" baseline="0" smtClean="0">
                    <a:ln>
                      <a:noFill/>
                    </a:ln>
                    <a:solidFill>
                      <a:srgbClr val="3498DB"/>
                    </a:solidFill>
                    <a:effectLst/>
                    <a:latin typeface="宋体" pitchFamily="2" charset="-122"/>
                    <a:ea typeface="宋体" pitchFamily="2" charset="-122"/>
                    <a:cs typeface="宋体" pitchFamily="2" charset="-122"/>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4223" name="Rectangle 127"/>
            <p:cNvSpPr>
              <a:spLocks noChangeArrowheads="1"/>
            </p:cNvSpPr>
            <p:nvPr/>
          </p:nvSpPr>
          <p:spPr bwMode="auto">
            <a:xfrm>
              <a:off x="3723" y="854"/>
              <a:ext cx="357" cy="80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24" name="Rectangle 128"/>
            <p:cNvSpPr>
              <a:spLocks noChangeArrowheads="1"/>
            </p:cNvSpPr>
            <p:nvPr/>
          </p:nvSpPr>
          <p:spPr bwMode="auto">
            <a:xfrm>
              <a:off x="3723" y="854"/>
              <a:ext cx="357" cy="804"/>
            </a:xfrm>
            <a:prstGeom prst="rect">
              <a:avLst/>
            </a:prstGeom>
            <a:noFill/>
            <a:ln w="6350"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25" name="Rectangle 129"/>
            <p:cNvSpPr>
              <a:spLocks noChangeArrowheads="1"/>
            </p:cNvSpPr>
            <p:nvPr/>
          </p:nvSpPr>
          <p:spPr bwMode="auto">
            <a:xfrm>
              <a:off x="3813" y="862"/>
              <a:ext cx="170"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700" b="1" i="0" u="none" strike="noStrike" cap="none" normalizeH="0" baseline="0" dirty="0" smtClean="0">
                  <a:ln>
                    <a:noFill/>
                  </a:ln>
                  <a:solidFill>
                    <a:srgbClr val="3498DB"/>
                  </a:solidFill>
                  <a:effectLst/>
                  <a:latin typeface="宋体" pitchFamily="2" charset="-122"/>
                  <a:ea typeface="宋体" pitchFamily="2" charset="-122"/>
                  <a:cs typeface="宋体" pitchFamily="2" charset="-122"/>
                </a:rPr>
                <a:t>移动端</a:t>
              </a:r>
              <a:endParaRPr kumimoji="0" lang="zh-CN" sz="18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226" name="Rectangle 130"/>
            <p:cNvSpPr>
              <a:spLocks noChangeArrowheads="1"/>
            </p:cNvSpPr>
            <p:nvPr/>
          </p:nvSpPr>
          <p:spPr bwMode="auto">
            <a:xfrm>
              <a:off x="3775" y="1008"/>
              <a:ext cx="241" cy="164"/>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27" name="Rectangle 131"/>
            <p:cNvSpPr>
              <a:spLocks noChangeArrowheads="1"/>
            </p:cNvSpPr>
            <p:nvPr/>
          </p:nvSpPr>
          <p:spPr bwMode="auto">
            <a:xfrm>
              <a:off x="3775" y="1008"/>
              <a:ext cx="241" cy="164"/>
            </a:xfrm>
            <a:prstGeom prst="rect">
              <a:avLst/>
            </a:prstGeom>
            <a:noFill/>
            <a:ln w="6350"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28" name="Rectangle 132"/>
            <p:cNvSpPr>
              <a:spLocks noChangeArrowheads="1"/>
            </p:cNvSpPr>
            <p:nvPr/>
          </p:nvSpPr>
          <p:spPr bwMode="auto">
            <a:xfrm>
              <a:off x="3796" y="1056"/>
              <a:ext cx="219" cy="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700" b="0" i="0" u="none" strike="noStrike" cap="none" normalizeH="0" baseline="0" smtClean="0">
                  <a:ln>
                    <a:noFill/>
                  </a:ln>
                  <a:solidFill>
                    <a:srgbClr val="FFFFFF"/>
                  </a:solidFill>
                  <a:effectLst/>
                  <a:latin typeface="Arial" pitchFamily="34" charset="0"/>
                  <a:ea typeface="宋体" pitchFamily="2" charset="-122"/>
                  <a:cs typeface="宋体" pitchFamily="2" charset="-122"/>
                </a:rPr>
                <a:t>Android</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229" name="Rectangle 133"/>
            <p:cNvSpPr>
              <a:spLocks noChangeArrowheads="1"/>
            </p:cNvSpPr>
            <p:nvPr/>
          </p:nvSpPr>
          <p:spPr bwMode="auto">
            <a:xfrm>
              <a:off x="3779" y="1198"/>
              <a:ext cx="241" cy="163"/>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30" name="Rectangle 134"/>
            <p:cNvSpPr>
              <a:spLocks noChangeArrowheads="1"/>
            </p:cNvSpPr>
            <p:nvPr/>
          </p:nvSpPr>
          <p:spPr bwMode="auto">
            <a:xfrm>
              <a:off x="3779" y="1198"/>
              <a:ext cx="241" cy="163"/>
            </a:xfrm>
            <a:prstGeom prst="rect">
              <a:avLst/>
            </a:prstGeom>
            <a:noFill/>
            <a:ln w="6350"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31" name="Rectangle 135"/>
            <p:cNvSpPr>
              <a:spLocks noChangeArrowheads="1"/>
            </p:cNvSpPr>
            <p:nvPr/>
          </p:nvSpPr>
          <p:spPr bwMode="auto">
            <a:xfrm>
              <a:off x="3848" y="1245"/>
              <a:ext cx="120" cy="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700" b="0" i="0" u="none" strike="noStrike" cap="none" normalizeH="0" baseline="0" smtClean="0">
                  <a:ln>
                    <a:noFill/>
                  </a:ln>
                  <a:solidFill>
                    <a:srgbClr val="FFFFFF"/>
                  </a:solidFill>
                  <a:effectLst/>
                  <a:latin typeface="Arial" pitchFamily="34" charset="0"/>
                  <a:ea typeface="宋体" pitchFamily="2" charset="-122"/>
                  <a:cs typeface="宋体" pitchFamily="2" charset="-122"/>
                </a:rPr>
                <a:t>IOS</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232" name="Rectangle 136"/>
            <p:cNvSpPr>
              <a:spLocks noChangeArrowheads="1"/>
            </p:cNvSpPr>
            <p:nvPr/>
          </p:nvSpPr>
          <p:spPr bwMode="auto">
            <a:xfrm>
              <a:off x="3775" y="1400"/>
              <a:ext cx="241" cy="163"/>
            </a:xfrm>
            <a:prstGeom prst="rect">
              <a:avLst/>
            </a:prstGeom>
            <a:solidFill>
              <a:srgbClr val="2DA2B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33" name="Rectangle 137"/>
            <p:cNvSpPr>
              <a:spLocks noChangeArrowheads="1"/>
            </p:cNvSpPr>
            <p:nvPr/>
          </p:nvSpPr>
          <p:spPr bwMode="auto">
            <a:xfrm>
              <a:off x="3775" y="1400"/>
              <a:ext cx="241" cy="163"/>
            </a:xfrm>
            <a:prstGeom prst="rect">
              <a:avLst/>
            </a:prstGeom>
            <a:noFill/>
            <a:ln w="6350"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34" name="Rectangle 138"/>
            <p:cNvSpPr>
              <a:spLocks noChangeArrowheads="1"/>
            </p:cNvSpPr>
            <p:nvPr/>
          </p:nvSpPr>
          <p:spPr bwMode="auto">
            <a:xfrm>
              <a:off x="3856" y="1447"/>
              <a:ext cx="94"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700" b="0" i="0" u="none" strike="noStrike" cap="none" normalizeH="0" baseline="0" smtClean="0">
                  <a:ln>
                    <a:noFill/>
                  </a:ln>
                  <a:solidFill>
                    <a:srgbClr val="FFFFFF"/>
                  </a:solidFill>
                  <a:effectLst/>
                  <a:latin typeface="Arial" pitchFamily="34" charset="0"/>
                  <a:ea typeface="宋体" pitchFamily="2" charset="-122"/>
                  <a:cs typeface="宋体" pitchFamily="2" charset="-122"/>
                </a:rPr>
                <a:t>H5</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235" name="Freeform 139"/>
            <p:cNvSpPr>
              <a:spLocks noEditPoints="1"/>
            </p:cNvSpPr>
            <p:nvPr/>
          </p:nvSpPr>
          <p:spPr bwMode="auto">
            <a:xfrm>
              <a:off x="3882" y="1658"/>
              <a:ext cx="35" cy="103"/>
            </a:xfrm>
            <a:custGeom>
              <a:avLst/>
              <a:gdLst/>
              <a:ahLst/>
              <a:cxnLst>
                <a:cxn ang="0">
                  <a:pos x="72" y="0"/>
                </a:cxn>
                <a:cxn ang="0">
                  <a:pos x="72" y="291"/>
                </a:cxn>
                <a:cxn ang="0">
                  <a:pos x="56" y="291"/>
                </a:cxn>
                <a:cxn ang="0">
                  <a:pos x="56" y="0"/>
                </a:cxn>
                <a:cxn ang="0">
                  <a:pos x="72" y="0"/>
                </a:cxn>
                <a:cxn ang="0">
                  <a:pos x="64" y="384"/>
                </a:cxn>
                <a:cxn ang="0">
                  <a:pos x="128" y="274"/>
                </a:cxn>
                <a:cxn ang="0">
                  <a:pos x="128" y="274"/>
                </a:cxn>
                <a:cxn ang="0">
                  <a:pos x="0" y="274"/>
                </a:cxn>
                <a:cxn ang="0">
                  <a:pos x="64" y="384"/>
                </a:cxn>
              </a:cxnLst>
              <a:rect l="0" t="0" r="r" b="b"/>
              <a:pathLst>
                <a:path w="128" h="384">
                  <a:moveTo>
                    <a:pt x="72" y="0"/>
                  </a:moveTo>
                  <a:lnTo>
                    <a:pt x="72" y="291"/>
                  </a:lnTo>
                  <a:lnTo>
                    <a:pt x="56" y="291"/>
                  </a:lnTo>
                  <a:lnTo>
                    <a:pt x="56" y="0"/>
                  </a:lnTo>
                  <a:lnTo>
                    <a:pt x="72" y="0"/>
                  </a:lnTo>
                  <a:close/>
                  <a:moveTo>
                    <a:pt x="64" y="384"/>
                  </a:moveTo>
                  <a:lnTo>
                    <a:pt x="128" y="274"/>
                  </a:lnTo>
                  <a:lnTo>
                    <a:pt x="128" y="274"/>
                  </a:lnTo>
                  <a:cubicBezTo>
                    <a:pt x="89" y="296"/>
                    <a:pt x="40" y="296"/>
                    <a:pt x="0" y="274"/>
                  </a:cubicBezTo>
                  <a:lnTo>
                    <a:pt x="64" y="384"/>
                  </a:lnTo>
                  <a:close/>
                </a:path>
              </a:pathLst>
            </a:custGeom>
            <a:solidFill>
              <a:srgbClr val="1E768C"/>
            </a:solidFill>
            <a:ln w="6350" cap="flat">
              <a:solidFill>
                <a:srgbClr val="1E768C"/>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36" name="Freeform 140"/>
            <p:cNvSpPr>
              <a:spLocks/>
            </p:cNvSpPr>
            <p:nvPr/>
          </p:nvSpPr>
          <p:spPr bwMode="auto">
            <a:xfrm>
              <a:off x="2328" y="2854"/>
              <a:ext cx="267" cy="86"/>
            </a:xfrm>
            <a:custGeom>
              <a:avLst/>
              <a:gdLst/>
              <a:ahLst/>
              <a:cxnLst>
                <a:cxn ang="0">
                  <a:pos x="0" y="80"/>
                </a:cxn>
                <a:cxn ang="0">
                  <a:pos x="0" y="240"/>
                </a:cxn>
                <a:cxn ang="0">
                  <a:pos x="496" y="320"/>
                </a:cxn>
                <a:cxn ang="0">
                  <a:pos x="992" y="240"/>
                </a:cxn>
                <a:cxn ang="0">
                  <a:pos x="992" y="80"/>
                </a:cxn>
                <a:cxn ang="0">
                  <a:pos x="496" y="0"/>
                </a:cxn>
                <a:cxn ang="0">
                  <a:pos x="0" y="80"/>
                </a:cxn>
              </a:cxnLst>
              <a:rect l="0" t="0" r="r" b="b"/>
              <a:pathLst>
                <a:path w="992" h="320">
                  <a:moveTo>
                    <a:pt x="0" y="80"/>
                  </a:moveTo>
                  <a:lnTo>
                    <a:pt x="0" y="240"/>
                  </a:lnTo>
                  <a:cubicBezTo>
                    <a:pt x="0" y="288"/>
                    <a:pt x="224" y="320"/>
                    <a:pt x="496" y="320"/>
                  </a:cubicBezTo>
                  <a:cubicBezTo>
                    <a:pt x="768" y="320"/>
                    <a:pt x="992" y="288"/>
                    <a:pt x="992" y="240"/>
                  </a:cubicBezTo>
                  <a:lnTo>
                    <a:pt x="992" y="80"/>
                  </a:lnTo>
                  <a:cubicBezTo>
                    <a:pt x="992" y="48"/>
                    <a:pt x="768" y="0"/>
                    <a:pt x="496" y="0"/>
                  </a:cubicBezTo>
                  <a:cubicBezTo>
                    <a:pt x="224" y="0"/>
                    <a:pt x="0" y="48"/>
                    <a:pt x="0" y="80"/>
                  </a:cubicBezTo>
                  <a:close/>
                </a:path>
              </a:pathLst>
            </a:custGeom>
            <a:solidFill>
              <a:schemeClr val="accent2">
                <a:lumMod val="60000"/>
                <a:lumOff val="40000"/>
              </a:schemeClr>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37" name="Freeform 141"/>
            <p:cNvSpPr>
              <a:spLocks/>
            </p:cNvSpPr>
            <p:nvPr/>
          </p:nvSpPr>
          <p:spPr bwMode="auto">
            <a:xfrm>
              <a:off x="2328" y="2854"/>
              <a:ext cx="267" cy="86"/>
            </a:xfrm>
            <a:custGeom>
              <a:avLst/>
              <a:gdLst/>
              <a:ahLst/>
              <a:cxnLst>
                <a:cxn ang="0">
                  <a:pos x="0" y="80"/>
                </a:cxn>
                <a:cxn ang="0">
                  <a:pos x="0" y="240"/>
                </a:cxn>
                <a:cxn ang="0">
                  <a:pos x="496" y="320"/>
                </a:cxn>
                <a:cxn ang="0">
                  <a:pos x="992" y="240"/>
                </a:cxn>
                <a:cxn ang="0">
                  <a:pos x="992" y="80"/>
                </a:cxn>
                <a:cxn ang="0">
                  <a:pos x="496" y="0"/>
                </a:cxn>
                <a:cxn ang="0">
                  <a:pos x="0" y="80"/>
                </a:cxn>
              </a:cxnLst>
              <a:rect l="0" t="0" r="r" b="b"/>
              <a:pathLst>
                <a:path w="992" h="320">
                  <a:moveTo>
                    <a:pt x="0" y="80"/>
                  </a:moveTo>
                  <a:lnTo>
                    <a:pt x="0" y="240"/>
                  </a:lnTo>
                  <a:cubicBezTo>
                    <a:pt x="0" y="288"/>
                    <a:pt x="224" y="320"/>
                    <a:pt x="496" y="320"/>
                  </a:cubicBezTo>
                  <a:cubicBezTo>
                    <a:pt x="768" y="320"/>
                    <a:pt x="992" y="288"/>
                    <a:pt x="992" y="240"/>
                  </a:cubicBezTo>
                  <a:lnTo>
                    <a:pt x="992" y="80"/>
                  </a:lnTo>
                  <a:cubicBezTo>
                    <a:pt x="992" y="48"/>
                    <a:pt x="768" y="0"/>
                    <a:pt x="496" y="0"/>
                  </a:cubicBezTo>
                  <a:cubicBezTo>
                    <a:pt x="224" y="0"/>
                    <a:pt x="0" y="48"/>
                    <a:pt x="0" y="80"/>
                  </a:cubicBezTo>
                  <a:close/>
                </a:path>
              </a:pathLst>
            </a:custGeom>
            <a:noFill/>
            <a:ln w="6350"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38" name="Freeform 142"/>
            <p:cNvSpPr>
              <a:spLocks/>
            </p:cNvSpPr>
            <p:nvPr/>
          </p:nvSpPr>
          <p:spPr bwMode="auto">
            <a:xfrm>
              <a:off x="2328" y="2875"/>
              <a:ext cx="267" cy="22"/>
            </a:xfrm>
            <a:custGeom>
              <a:avLst/>
              <a:gdLst/>
              <a:ahLst/>
              <a:cxnLst>
                <a:cxn ang="0">
                  <a:pos x="0" y="0"/>
                </a:cxn>
                <a:cxn ang="0">
                  <a:pos x="134" y="22"/>
                </a:cxn>
                <a:cxn ang="0">
                  <a:pos x="267" y="0"/>
                </a:cxn>
              </a:cxnLst>
              <a:rect l="0" t="0" r="r" b="b"/>
              <a:pathLst>
                <a:path w="267" h="22">
                  <a:moveTo>
                    <a:pt x="0" y="0"/>
                  </a:moveTo>
                  <a:cubicBezTo>
                    <a:pt x="0" y="13"/>
                    <a:pt x="60" y="22"/>
                    <a:pt x="134" y="22"/>
                  </a:cubicBezTo>
                  <a:cubicBezTo>
                    <a:pt x="207" y="22"/>
                    <a:pt x="267" y="13"/>
                    <a:pt x="267" y="0"/>
                  </a:cubicBezTo>
                </a:path>
              </a:pathLst>
            </a:custGeom>
            <a:noFill/>
            <a:ln w="6350"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39" name="Rectangle 143"/>
            <p:cNvSpPr>
              <a:spLocks noChangeArrowheads="1"/>
            </p:cNvSpPr>
            <p:nvPr/>
          </p:nvSpPr>
          <p:spPr bwMode="auto">
            <a:xfrm>
              <a:off x="2694" y="2738"/>
              <a:ext cx="641" cy="232"/>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40" name="Rectangle 144"/>
            <p:cNvSpPr>
              <a:spLocks noChangeArrowheads="1"/>
            </p:cNvSpPr>
            <p:nvPr/>
          </p:nvSpPr>
          <p:spPr bwMode="auto">
            <a:xfrm>
              <a:off x="2694" y="2738"/>
              <a:ext cx="641" cy="232"/>
            </a:xfrm>
            <a:prstGeom prst="rect">
              <a:avLst/>
            </a:prstGeom>
            <a:noFill/>
            <a:ln w="6350"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41" name="Rectangle 145"/>
            <p:cNvSpPr>
              <a:spLocks noChangeArrowheads="1"/>
            </p:cNvSpPr>
            <p:nvPr/>
          </p:nvSpPr>
          <p:spPr bwMode="auto">
            <a:xfrm>
              <a:off x="2870" y="2747"/>
              <a:ext cx="283"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fontAlgn="base">
                <a:buSzTx/>
              </a:pPr>
              <a:r>
                <a:rPr lang="zh-CN" sz="700" b="1" dirty="0" smtClean="0">
                  <a:solidFill>
                    <a:srgbClr val="3498DB"/>
                  </a:solidFill>
                  <a:latin typeface="宋体" pitchFamily="2" charset="-122"/>
                  <a:cs typeface="宋体" pitchFamily="2" charset="-122"/>
                </a:rPr>
                <a:t>用户数据库</a:t>
              </a:r>
            </a:p>
          </p:txBody>
        </p:sp>
        <p:sp>
          <p:nvSpPr>
            <p:cNvPr id="4242" name="Freeform 146"/>
            <p:cNvSpPr>
              <a:spLocks/>
            </p:cNvSpPr>
            <p:nvPr/>
          </p:nvSpPr>
          <p:spPr bwMode="auto">
            <a:xfrm>
              <a:off x="2720" y="2854"/>
              <a:ext cx="241" cy="90"/>
            </a:xfrm>
            <a:custGeom>
              <a:avLst/>
              <a:gdLst/>
              <a:ahLst/>
              <a:cxnLst>
                <a:cxn ang="0">
                  <a:pos x="0" y="80"/>
                </a:cxn>
                <a:cxn ang="0">
                  <a:pos x="0" y="256"/>
                </a:cxn>
                <a:cxn ang="0">
                  <a:pos x="448" y="336"/>
                </a:cxn>
                <a:cxn ang="0">
                  <a:pos x="896" y="256"/>
                </a:cxn>
                <a:cxn ang="0">
                  <a:pos x="896" y="80"/>
                </a:cxn>
                <a:cxn ang="0">
                  <a:pos x="448" y="0"/>
                </a:cxn>
                <a:cxn ang="0">
                  <a:pos x="0" y="80"/>
                </a:cxn>
              </a:cxnLst>
              <a:rect l="0" t="0" r="r" b="b"/>
              <a:pathLst>
                <a:path w="896" h="336">
                  <a:moveTo>
                    <a:pt x="0" y="80"/>
                  </a:moveTo>
                  <a:lnTo>
                    <a:pt x="0" y="256"/>
                  </a:lnTo>
                  <a:cubicBezTo>
                    <a:pt x="0" y="288"/>
                    <a:pt x="192" y="336"/>
                    <a:pt x="448" y="336"/>
                  </a:cubicBezTo>
                  <a:cubicBezTo>
                    <a:pt x="688" y="336"/>
                    <a:pt x="896" y="288"/>
                    <a:pt x="896" y="256"/>
                  </a:cubicBezTo>
                  <a:lnTo>
                    <a:pt x="896" y="80"/>
                  </a:lnTo>
                  <a:cubicBezTo>
                    <a:pt x="896" y="32"/>
                    <a:pt x="688" y="0"/>
                    <a:pt x="448" y="0"/>
                  </a:cubicBezTo>
                  <a:cubicBezTo>
                    <a:pt x="192" y="0"/>
                    <a:pt x="0" y="32"/>
                    <a:pt x="0" y="80"/>
                  </a:cubicBezTo>
                  <a:close/>
                </a:path>
              </a:pathLst>
            </a:custGeom>
            <a:solidFill>
              <a:schemeClr val="accent2">
                <a:lumMod val="60000"/>
                <a:lumOff val="40000"/>
              </a:schemeClr>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43" name="Freeform 147"/>
            <p:cNvSpPr>
              <a:spLocks/>
            </p:cNvSpPr>
            <p:nvPr/>
          </p:nvSpPr>
          <p:spPr bwMode="auto">
            <a:xfrm>
              <a:off x="2720" y="2854"/>
              <a:ext cx="241" cy="90"/>
            </a:xfrm>
            <a:custGeom>
              <a:avLst/>
              <a:gdLst/>
              <a:ahLst/>
              <a:cxnLst>
                <a:cxn ang="0">
                  <a:pos x="0" y="80"/>
                </a:cxn>
                <a:cxn ang="0">
                  <a:pos x="0" y="256"/>
                </a:cxn>
                <a:cxn ang="0">
                  <a:pos x="448" y="336"/>
                </a:cxn>
                <a:cxn ang="0">
                  <a:pos x="896" y="256"/>
                </a:cxn>
                <a:cxn ang="0">
                  <a:pos x="896" y="80"/>
                </a:cxn>
                <a:cxn ang="0">
                  <a:pos x="448" y="0"/>
                </a:cxn>
                <a:cxn ang="0">
                  <a:pos x="0" y="80"/>
                </a:cxn>
              </a:cxnLst>
              <a:rect l="0" t="0" r="r" b="b"/>
              <a:pathLst>
                <a:path w="896" h="336">
                  <a:moveTo>
                    <a:pt x="0" y="80"/>
                  </a:moveTo>
                  <a:lnTo>
                    <a:pt x="0" y="256"/>
                  </a:lnTo>
                  <a:cubicBezTo>
                    <a:pt x="0" y="288"/>
                    <a:pt x="192" y="336"/>
                    <a:pt x="448" y="336"/>
                  </a:cubicBezTo>
                  <a:cubicBezTo>
                    <a:pt x="688" y="336"/>
                    <a:pt x="896" y="288"/>
                    <a:pt x="896" y="256"/>
                  </a:cubicBezTo>
                  <a:lnTo>
                    <a:pt x="896" y="80"/>
                  </a:lnTo>
                  <a:cubicBezTo>
                    <a:pt x="896" y="32"/>
                    <a:pt x="688" y="0"/>
                    <a:pt x="448" y="0"/>
                  </a:cubicBezTo>
                  <a:cubicBezTo>
                    <a:pt x="192" y="0"/>
                    <a:pt x="0" y="32"/>
                    <a:pt x="0" y="80"/>
                  </a:cubicBezTo>
                  <a:close/>
                </a:path>
              </a:pathLst>
            </a:custGeom>
            <a:noFill/>
            <a:ln w="6350"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44" name="Freeform 148"/>
            <p:cNvSpPr>
              <a:spLocks/>
            </p:cNvSpPr>
            <p:nvPr/>
          </p:nvSpPr>
          <p:spPr bwMode="auto">
            <a:xfrm>
              <a:off x="2720" y="2875"/>
              <a:ext cx="241" cy="22"/>
            </a:xfrm>
            <a:custGeom>
              <a:avLst/>
              <a:gdLst/>
              <a:ahLst/>
              <a:cxnLst>
                <a:cxn ang="0">
                  <a:pos x="0" y="0"/>
                </a:cxn>
                <a:cxn ang="0">
                  <a:pos x="120" y="22"/>
                </a:cxn>
                <a:cxn ang="0">
                  <a:pos x="241" y="0"/>
                </a:cxn>
              </a:cxnLst>
              <a:rect l="0" t="0" r="r" b="b"/>
              <a:pathLst>
                <a:path w="241" h="22">
                  <a:moveTo>
                    <a:pt x="0" y="0"/>
                  </a:moveTo>
                  <a:cubicBezTo>
                    <a:pt x="0" y="13"/>
                    <a:pt x="51" y="22"/>
                    <a:pt x="120" y="22"/>
                  </a:cubicBezTo>
                  <a:cubicBezTo>
                    <a:pt x="185" y="22"/>
                    <a:pt x="241" y="13"/>
                    <a:pt x="241" y="0"/>
                  </a:cubicBezTo>
                </a:path>
              </a:pathLst>
            </a:custGeom>
            <a:noFill/>
            <a:ln w="6350"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45" name="Freeform 149"/>
            <p:cNvSpPr>
              <a:spLocks/>
            </p:cNvSpPr>
            <p:nvPr/>
          </p:nvSpPr>
          <p:spPr bwMode="auto">
            <a:xfrm>
              <a:off x="3008" y="2854"/>
              <a:ext cx="241" cy="90"/>
            </a:xfrm>
            <a:custGeom>
              <a:avLst/>
              <a:gdLst/>
              <a:ahLst/>
              <a:cxnLst>
                <a:cxn ang="0">
                  <a:pos x="0" y="80"/>
                </a:cxn>
                <a:cxn ang="0">
                  <a:pos x="0" y="256"/>
                </a:cxn>
                <a:cxn ang="0">
                  <a:pos x="448" y="336"/>
                </a:cxn>
                <a:cxn ang="0">
                  <a:pos x="896" y="256"/>
                </a:cxn>
                <a:cxn ang="0">
                  <a:pos x="896" y="80"/>
                </a:cxn>
                <a:cxn ang="0">
                  <a:pos x="448" y="0"/>
                </a:cxn>
                <a:cxn ang="0">
                  <a:pos x="0" y="80"/>
                </a:cxn>
              </a:cxnLst>
              <a:rect l="0" t="0" r="r" b="b"/>
              <a:pathLst>
                <a:path w="896" h="336">
                  <a:moveTo>
                    <a:pt x="0" y="80"/>
                  </a:moveTo>
                  <a:lnTo>
                    <a:pt x="0" y="256"/>
                  </a:lnTo>
                  <a:cubicBezTo>
                    <a:pt x="0" y="288"/>
                    <a:pt x="208" y="336"/>
                    <a:pt x="448" y="336"/>
                  </a:cubicBezTo>
                  <a:cubicBezTo>
                    <a:pt x="704" y="336"/>
                    <a:pt x="896" y="288"/>
                    <a:pt x="896" y="256"/>
                  </a:cubicBezTo>
                  <a:lnTo>
                    <a:pt x="896" y="80"/>
                  </a:lnTo>
                  <a:cubicBezTo>
                    <a:pt x="896" y="32"/>
                    <a:pt x="704" y="0"/>
                    <a:pt x="448" y="0"/>
                  </a:cubicBezTo>
                  <a:cubicBezTo>
                    <a:pt x="208" y="0"/>
                    <a:pt x="0" y="32"/>
                    <a:pt x="0" y="80"/>
                  </a:cubicBezTo>
                  <a:close/>
                </a:path>
              </a:pathLst>
            </a:custGeom>
            <a:solidFill>
              <a:schemeClr val="accent2">
                <a:lumMod val="60000"/>
                <a:lumOff val="40000"/>
              </a:schemeClr>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46" name="Freeform 150"/>
            <p:cNvSpPr>
              <a:spLocks/>
            </p:cNvSpPr>
            <p:nvPr/>
          </p:nvSpPr>
          <p:spPr bwMode="auto">
            <a:xfrm>
              <a:off x="3008" y="2854"/>
              <a:ext cx="241" cy="90"/>
            </a:xfrm>
            <a:custGeom>
              <a:avLst/>
              <a:gdLst/>
              <a:ahLst/>
              <a:cxnLst>
                <a:cxn ang="0">
                  <a:pos x="0" y="80"/>
                </a:cxn>
                <a:cxn ang="0">
                  <a:pos x="0" y="256"/>
                </a:cxn>
                <a:cxn ang="0">
                  <a:pos x="448" y="336"/>
                </a:cxn>
                <a:cxn ang="0">
                  <a:pos x="896" y="256"/>
                </a:cxn>
                <a:cxn ang="0">
                  <a:pos x="896" y="80"/>
                </a:cxn>
                <a:cxn ang="0">
                  <a:pos x="448" y="0"/>
                </a:cxn>
                <a:cxn ang="0">
                  <a:pos x="0" y="80"/>
                </a:cxn>
              </a:cxnLst>
              <a:rect l="0" t="0" r="r" b="b"/>
              <a:pathLst>
                <a:path w="896" h="336">
                  <a:moveTo>
                    <a:pt x="0" y="80"/>
                  </a:moveTo>
                  <a:lnTo>
                    <a:pt x="0" y="256"/>
                  </a:lnTo>
                  <a:cubicBezTo>
                    <a:pt x="0" y="288"/>
                    <a:pt x="208" y="336"/>
                    <a:pt x="448" y="336"/>
                  </a:cubicBezTo>
                  <a:cubicBezTo>
                    <a:pt x="704" y="336"/>
                    <a:pt x="896" y="288"/>
                    <a:pt x="896" y="256"/>
                  </a:cubicBezTo>
                  <a:lnTo>
                    <a:pt x="896" y="80"/>
                  </a:lnTo>
                  <a:cubicBezTo>
                    <a:pt x="896" y="32"/>
                    <a:pt x="704" y="0"/>
                    <a:pt x="448" y="0"/>
                  </a:cubicBezTo>
                  <a:cubicBezTo>
                    <a:pt x="208" y="0"/>
                    <a:pt x="0" y="32"/>
                    <a:pt x="0" y="80"/>
                  </a:cubicBezTo>
                  <a:close/>
                </a:path>
              </a:pathLst>
            </a:custGeom>
            <a:noFill/>
            <a:ln w="6350"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47" name="Freeform 151"/>
            <p:cNvSpPr>
              <a:spLocks/>
            </p:cNvSpPr>
            <p:nvPr/>
          </p:nvSpPr>
          <p:spPr bwMode="auto">
            <a:xfrm>
              <a:off x="3008" y="2875"/>
              <a:ext cx="241" cy="22"/>
            </a:xfrm>
            <a:custGeom>
              <a:avLst/>
              <a:gdLst/>
              <a:ahLst/>
              <a:cxnLst>
                <a:cxn ang="0">
                  <a:pos x="0" y="0"/>
                </a:cxn>
                <a:cxn ang="0">
                  <a:pos x="121" y="22"/>
                </a:cxn>
                <a:cxn ang="0">
                  <a:pos x="241" y="0"/>
                </a:cxn>
              </a:cxnLst>
              <a:rect l="0" t="0" r="r" b="b"/>
              <a:pathLst>
                <a:path w="241" h="22">
                  <a:moveTo>
                    <a:pt x="0" y="0"/>
                  </a:moveTo>
                  <a:cubicBezTo>
                    <a:pt x="0" y="13"/>
                    <a:pt x="56" y="22"/>
                    <a:pt x="121" y="22"/>
                  </a:cubicBezTo>
                  <a:cubicBezTo>
                    <a:pt x="190" y="22"/>
                    <a:pt x="241" y="13"/>
                    <a:pt x="241" y="0"/>
                  </a:cubicBezTo>
                </a:path>
              </a:pathLst>
            </a:custGeom>
            <a:noFill/>
            <a:ln w="6350"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48" name="Rectangle 152"/>
            <p:cNvSpPr>
              <a:spLocks noChangeArrowheads="1"/>
            </p:cNvSpPr>
            <p:nvPr/>
          </p:nvSpPr>
          <p:spPr bwMode="auto">
            <a:xfrm>
              <a:off x="3400" y="2734"/>
              <a:ext cx="646" cy="240"/>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49" name="Rectangle 153"/>
            <p:cNvSpPr>
              <a:spLocks noChangeArrowheads="1"/>
            </p:cNvSpPr>
            <p:nvPr/>
          </p:nvSpPr>
          <p:spPr bwMode="auto">
            <a:xfrm>
              <a:off x="3400" y="2734"/>
              <a:ext cx="646" cy="240"/>
            </a:xfrm>
            <a:prstGeom prst="rect">
              <a:avLst/>
            </a:prstGeom>
            <a:noFill/>
            <a:ln w="6350" cap="flat">
              <a:solidFill>
                <a:srgbClr val="2DA2BF"/>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50" name="Rectangle 154"/>
            <p:cNvSpPr>
              <a:spLocks noChangeArrowheads="1"/>
            </p:cNvSpPr>
            <p:nvPr/>
          </p:nvSpPr>
          <p:spPr bwMode="auto">
            <a:xfrm>
              <a:off x="3581" y="2742"/>
              <a:ext cx="283"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eaLnBrk="1" fontAlgn="base" latinLnBrk="0" hangingPunct="1">
                <a:lnSpc>
                  <a:spcPct val="100000"/>
                </a:lnSpc>
                <a:buClrTx/>
                <a:buSzTx/>
                <a:buFontTx/>
                <a:buNone/>
                <a:tabLst/>
              </a:pPr>
              <a:r>
                <a:rPr lang="zh-CN" sz="700" b="1" dirty="0" smtClean="0">
                  <a:solidFill>
                    <a:srgbClr val="3498DB"/>
                  </a:solidFill>
                  <a:latin typeface="宋体" pitchFamily="2" charset="-122"/>
                  <a:cs typeface="宋体" pitchFamily="2" charset="-122"/>
                </a:rPr>
                <a:t>物流数据库</a:t>
              </a:r>
            </a:p>
          </p:txBody>
        </p:sp>
        <p:sp>
          <p:nvSpPr>
            <p:cNvPr id="4251" name="Freeform 155"/>
            <p:cNvSpPr>
              <a:spLocks/>
            </p:cNvSpPr>
            <p:nvPr/>
          </p:nvSpPr>
          <p:spPr bwMode="auto">
            <a:xfrm>
              <a:off x="3460" y="2854"/>
              <a:ext cx="272" cy="95"/>
            </a:xfrm>
            <a:custGeom>
              <a:avLst/>
              <a:gdLst/>
              <a:ahLst/>
              <a:cxnLst>
                <a:cxn ang="0">
                  <a:pos x="0" y="80"/>
                </a:cxn>
                <a:cxn ang="0">
                  <a:pos x="0" y="256"/>
                </a:cxn>
                <a:cxn ang="0">
                  <a:pos x="496" y="352"/>
                </a:cxn>
                <a:cxn ang="0">
                  <a:pos x="1008" y="256"/>
                </a:cxn>
                <a:cxn ang="0">
                  <a:pos x="1008" y="256"/>
                </a:cxn>
                <a:cxn ang="0">
                  <a:pos x="1008" y="80"/>
                </a:cxn>
                <a:cxn ang="0">
                  <a:pos x="496" y="0"/>
                </a:cxn>
                <a:cxn ang="0">
                  <a:pos x="0" y="80"/>
                </a:cxn>
              </a:cxnLst>
              <a:rect l="0" t="0" r="r" b="b"/>
              <a:pathLst>
                <a:path w="1008" h="352">
                  <a:moveTo>
                    <a:pt x="0" y="80"/>
                  </a:moveTo>
                  <a:lnTo>
                    <a:pt x="0" y="256"/>
                  </a:lnTo>
                  <a:cubicBezTo>
                    <a:pt x="0" y="304"/>
                    <a:pt x="224" y="352"/>
                    <a:pt x="496" y="352"/>
                  </a:cubicBezTo>
                  <a:cubicBezTo>
                    <a:pt x="784" y="352"/>
                    <a:pt x="1008" y="304"/>
                    <a:pt x="1008" y="256"/>
                  </a:cubicBezTo>
                  <a:lnTo>
                    <a:pt x="1008" y="256"/>
                  </a:lnTo>
                  <a:lnTo>
                    <a:pt x="1008" y="80"/>
                  </a:lnTo>
                  <a:cubicBezTo>
                    <a:pt x="1008" y="32"/>
                    <a:pt x="784" y="0"/>
                    <a:pt x="496" y="0"/>
                  </a:cubicBezTo>
                  <a:cubicBezTo>
                    <a:pt x="224" y="0"/>
                    <a:pt x="0" y="32"/>
                    <a:pt x="0" y="80"/>
                  </a:cubicBezTo>
                  <a:close/>
                </a:path>
              </a:pathLst>
            </a:custGeom>
            <a:solidFill>
              <a:schemeClr val="accent2">
                <a:lumMod val="60000"/>
                <a:lumOff val="40000"/>
              </a:schemeClr>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52" name="Freeform 156"/>
            <p:cNvSpPr>
              <a:spLocks/>
            </p:cNvSpPr>
            <p:nvPr/>
          </p:nvSpPr>
          <p:spPr bwMode="auto">
            <a:xfrm>
              <a:off x="3460" y="2854"/>
              <a:ext cx="272" cy="95"/>
            </a:xfrm>
            <a:custGeom>
              <a:avLst/>
              <a:gdLst/>
              <a:ahLst/>
              <a:cxnLst>
                <a:cxn ang="0">
                  <a:pos x="0" y="80"/>
                </a:cxn>
                <a:cxn ang="0">
                  <a:pos x="0" y="256"/>
                </a:cxn>
                <a:cxn ang="0">
                  <a:pos x="496" y="352"/>
                </a:cxn>
                <a:cxn ang="0">
                  <a:pos x="1008" y="256"/>
                </a:cxn>
                <a:cxn ang="0">
                  <a:pos x="1008" y="256"/>
                </a:cxn>
                <a:cxn ang="0">
                  <a:pos x="1008" y="80"/>
                </a:cxn>
                <a:cxn ang="0">
                  <a:pos x="496" y="0"/>
                </a:cxn>
                <a:cxn ang="0">
                  <a:pos x="0" y="80"/>
                </a:cxn>
              </a:cxnLst>
              <a:rect l="0" t="0" r="r" b="b"/>
              <a:pathLst>
                <a:path w="1008" h="352">
                  <a:moveTo>
                    <a:pt x="0" y="80"/>
                  </a:moveTo>
                  <a:lnTo>
                    <a:pt x="0" y="256"/>
                  </a:lnTo>
                  <a:cubicBezTo>
                    <a:pt x="0" y="304"/>
                    <a:pt x="224" y="352"/>
                    <a:pt x="496" y="352"/>
                  </a:cubicBezTo>
                  <a:cubicBezTo>
                    <a:pt x="784" y="352"/>
                    <a:pt x="1008" y="304"/>
                    <a:pt x="1008" y="256"/>
                  </a:cubicBezTo>
                  <a:lnTo>
                    <a:pt x="1008" y="256"/>
                  </a:lnTo>
                  <a:lnTo>
                    <a:pt x="1008" y="80"/>
                  </a:lnTo>
                  <a:cubicBezTo>
                    <a:pt x="1008" y="32"/>
                    <a:pt x="784" y="0"/>
                    <a:pt x="496" y="0"/>
                  </a:cubicBezTo>
                  <a:cubicBezTo>
                    <a:pt x="224" y="0"/>
                    <a:pt x="0" y="32"/>
                    <a:pt x="0" y="80"/>
                  </a:cubicBezTo>
                  <a:close/>
                </a:path>
              </a:pathLst>
            </a:custGeom>
            <a:noFill/>
            <a:ln w="6350"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53" name="Freeform 157"/>
            <p:cNvSpPr>
              <a:spLocks/>
            </p:cNvSpPr>
            <p:nvPr/>
          </p:nvSpPr>
          <p:spPr bwMode="auto">
            <a:xfrm>
              <a:off x="3460" y="2875"/>
              <a:ext cx="272" cy="26"/>
            </a:xfrm>
            <a:custGeom>
              <a:avLst/>
              <a:gdLst/>
              <a:ahLst/>
              <a:cxnLst>
                <a:cxn ang="0">
                  <a:pos x="0" y="0"/>
                </a:cxn>
                <a:cxn ang="0">
                  <a:pos x="134" y="26"/>
                </a:cxn>
                <a:cxn ang="0">
                  <a:pos x="272" y="0"/>
                </a:cxn>
              </a:cxnLst>
              <a:rect l="0" t="0" r="r" b="b"/>
              <a:pathLst>
                <a:path w="272" h="26">
                  <a:moveTo>
                    <a:pt x="0" y="0"/>
                  </a:moveTo>
                  <a:cubicBezTo>
                    <a:pt x="0" y="13"/>
                    <a:pt x="61" y="26"/>
                    <a:pt x="134" y="26"/>
                  </a:cubicBezTo>
                  <a:cubicBezTo>
                    <a:pt x="211" y="26"/>
                    <a:pt x="272" y="13"/>
                    <a:pt x="272" y="0"/>
                  </a:cubicBezTo>
                </a:path>
              </a:pathLst>
            </a:custGeom>
            <a:noFill/>
            <a:ln w="6350"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54" name="Freeform 158"/>
            <p:cNvSpPr>
              <a:spLocks/>
            </p:cNvSpPr>
            <p:nvPr/>
          </p:nvSpPr>
          <p:spPr bwMode="auto">
            <a:xfrm>
              <a:off x="3740" y="2854"/>
              <a:ext cx="271" cy="86"/>
            </a:xfrm>
            <a:custGeom>
              <a:avLst/>
              <a:gdLst/>
              <a:ahLst/>
              <a:cxnLst>
                <a:cxn ang="0">
                  <a:pos x="0" y="80"/>
                </a:cxn>
                <a:cxn ang="0">
                  <a:pos x="0" y="240"/>
                </a:cxn>
                <a:cxn ang="0">
                  <a:pos x="496" y="320"/>
                </a:cxn>
                <a:cxn ang="0">
                  <a:pos x="1008" y="240"/>
                </a:cxn>
                <a:cxn ang="0">
                  <a:pos x="1008" y="240"/>
                </a:cxn>
                <a:cxn ang="0">
                  <a:pos x="1008" y="80"/>
                </a:cxn>
                <a:cxn ang="0">
                  <a:pos x="496" y="0"/>
                </a:cxn>
                <a:cxn ang="0">
                  <a:pos x="0" y="80"/>
                </a:cxn>
              </a:cxnLst>
              <a:rect l="0" t="0" r="r" b="b"/>
              <a:pathLst>
                <a:path w="1008" h="320">
                  <a:moveTo>
                    <a:pt x="0" y="80"/>
                  </a:moveTo>
                  <a:lnTo>
                    <a:pt x="0" y="240"/>
                  </a:lnTo>
                  <a:cubicBezTo>
                    <a:pt x="0" y="288"/>
                    <a:pt x="224" y="320"/>
                    <a:pt x="496" y="320"/>
                  </a:cubicBezTo>
                  <a:cubicBezTo>
                    <a:pt x="784" y="320"/>
                    <a:pt x="1008" y="288"/>
                    <a:pt x="1008" y="240"/>
                  </a:cubicBezTo>
                  <a:lnTo>
                    <a:pt x="1008" y="240"/>
                  </a:lnTo>
                  <a:lnTo>
                    <a:pt x="1008" y="80"/>
                  </a:lnTo>
                  <a:cubicBezTo>
                    <a:pt x="1008" y="48"/>
                    <a:pt x="784" y="0"/>
                    <a:pt x="496" y="0"/>
                  </a:cubicBezTo>
                  <a:cubicBezTo>
                    <a:pt x="224" y="0"/>
                    <a:pt x="0" y="48"/>
                    <a:pt x="0" y="80"/>
                  </a:cubicBezTo>
                  <a:close/>
                </a:path>
              </a:pathLst>
            </a:custGeom>
            <a:solidFill>
              <a:schemeClr val="accent2">
                <a:lumMod val="60000"/>
                <a:lumOff val="40000"/>
              </a:schemeClr>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55" name="Freeform 159"/>
            <p:cNvSpPr>
              <a:spLocks/>
            </p:cNvSpPr>
            <p:nvPr/>
          </p:nvSpPr>
          <p:spPr bwMode="auto">
            <a:xfrm>
              <a:off x="3740" y="2854"/>
              <a:ext cx="271" cy="86"/>
            </a:xfrm>
            <a:custGeom>
              <a:avLst/>
              <a:gdLst/>
              <a:ahLst/>
              <a:cxnLst>
                <a:cxn ang="0">
                  <a:pos x="0" y="80"/>
                </a:cxn>
                <a:cxn ang="0">
                  <a:pos x="0" y="240"/>
                </a:cxn>
                <a:cxn ang="0">
                  <a:pos x="496" y="320"/>
                </a:cxn>
                <a:cxn ang="0">
                  <a:pos x="1008" y="240"/>
                </a:cxn>
                <a:cxn ang="0">
                  <a:pos x="1008" y="240"/>
                </a:cxn>
                <a:cxn ang="0">
                  <a:pos x="1008" y="80"/>
                </a:cxn>
                <a:cxn ang="0">
                  <a:pos x="496" y="0"/>
                </a:cxn>
                <a:cxn ang="0">
                  <a:pos x="0" y="80"/>
                </a:cxn>
              </a:cxnLst>
              <a:rect l="0" t="0" r="r" b="b"/>
              <a:pathLst>
                <a:path w="1008" h="320">
                  <a:moveTo>
                    <a:pt x="0" y="80"/>
                  </a:moveTo>
                  <a:lnTo>
                    <a:pt x="0" y="240"/>
                  </a:lnTo>
                  <a:cubicBezTo>
                    <a:pt x="0" y="288"/>
                    <a:pt x="224" y="320"/>
                    <a:pt x="496" y="320"/>
                  </a:cubicBezTo>
                  <a:cubicBezTo>
                    <a:pt x="784" y="320"/>
                    <a:pt x="1008" y="288"/>
                    <a:pt x="1008" y="240"/>
                  </a:cubicBezTo>
                  <a:lnTo>
                    <a:pt x="1008" y="240"/>
                  </a:lnTo>
                  <a:lnTo>
                    <a:pt x="1008" y="80"/>
                  </a:lnTo>
                  <a:cubicBezTo>
                    <a:pt x="1008" y="48"/>
                    <a:pt x="784" y="0"/>
                    <a:pt x="496" y="0"/>
                  </a:cubicBezTo>
                  <a:cubicBezTo>
                    <a:pt x="224" y="0"/>
                    <a:pt x="0" y="48"/>
                    <a:pt x="0" y="80"/>
                  </a:cubicBezTo>
                  <a:close/>
                </a:path>
              </a:pathLst>
            </a:custGeom>
            <a:noFill/>
            <a:ln w="6350"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56" name="Freeform 160"/>
            <p:cNvSpPr>
              <a:spLocks/>
            </p:cNvSpPr>
            <p:nvPr/>
          </p:nvSpPr>
          <p:spPr bwMode="auto">
            <a:xfrm>
              <a:off x="3740" y="2875"/>
              <a:ext cx="271" cy="22"/>
            </a:xfrm>
            <a:custGeom>
              <a:avLst/>
              <a:gdLst/>
              <a:ahLst/>
              <a:cxnLst>
                <a:cxn ang="0">
                  <a:pos x="0" y="0"/>
                </a:cxn>
                <a:cxn ang="0">
                  <a:pos x="134" y="22"/>
                </a:cxn>
                <a:cxn ang="0">
                  <a:pos x="271" y="0"/>
                </a:cxn>
              </a:cxnLst>
              <a:rect l="0" t="0" r="r" b="b"/>
              <a:pathLst>
                <a:path w="271" h="22">
                  <a:moveTo>
                    <a:pt x="0" y="0"/>
                  </a:moveTo>
                  <a:cubicBezTo>
                    <a:pt x="0" y="13"/>
                    <a:pt x="60" y="22"/>
                    <a:pt x="134" y="22"/>
                  </a:cubicBezTo>
                  <a:cubicBezTo>
                    <a:pt x="211" y="22"/>
                    <a:pt x="271" y="13"/>
                    <a:pt x="271" y="0"/>
                  </a:cubicBezTo>
                </a:path>
              </a:pathLst>
            </a:custGeom>
            <a:noFill/>
            <a:ln w="6350" cap="flat">
              <a:solidFill>
                <a:srgbClr val="3498DB"/>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57" name="Freeform 161"/>
            <p:cNvSpPr>
              <a:spLocks noEditPoints="1"/>
            </p:cNvSpPr>
            <p:nvPr/>
          </p:nvSpPr>
          <p:spPr bwMode="auto">
            <a:xfrm>
              <a:off x="2667" y="1938"/>
              <a:ext cx="34" cy="77"/>
            </a:xfrm>
            <a:custGeom>
              <a:avLst/>
              <a:gdLst/>
              <a:ahLst/>
              <a:cxnLst>
                <a:cxn ang="0">
                  <a:pos x="62" y="0"/>
                </a:cxn>
                <a:cxn ang="0">
                  <a:pos x="73" y="194"/>
                </a:cxn>
                <a:cxn ang="0">
                  <a:pos x="57" y="195"/>
                </a:cxn>
                <a:cxn ang="0">
                  <a:pos x="46" y="1"/>
                </a:cxn>
                <a:cxn ang="0">
                  <a:pos x="62" y="0"/>
                </a:cxn>
                <a:cxn ang="0">
                  <a:pos x="70" y="288"/>
                </a:cxn>
                <a:cxn ang="0">
                  <a:pos x="128" y="174"/>
                </a:cxn>
                <a:cxn ang="0">
                  <a:pos x="128" y="174"/>
                </a:cxn>
                <a:cxn ang="0">
                  <a:pos x="0" y="181"/>
                </a:cxn>
                <a:cxn ang="0">
                  <a:pos x="70" y="288"/>
                </a:cxn>
              </a:cxnLst>
              <a:rect l="0" t="0" r="r" b="b"/>
              <a:pathLst>
                <a:path w="128" h="288">
                  <a:moveTo>
                    <a:pt x="62" y="0"/>
                  </a:moveTo>
                  <a:lnTo>
                    <a:pt x="73" y="194"/>
                  </a:lnTo>
                  <a:lnTo>
                    <a:pt x="57" y="195"/>
                  </a:lnTo>
                  <a:lnTo>
                    <a:pt x="46" y="1"/>
                  </a:lnTo>
                  <a:lnTo>
                    <a:pt x="62" y="0"/>
                  </a:lnTo>
                  <a:close/>
                  <a:moveTo>
                    <a:pt x="70" y="288"/>
                  </a:moveTo>
                  <a:lnTo>
                    <a:pt x="128" y="174"/>
                  </a:lnTo>
                  <a:lnTo>
                    <a:pt x="128" y="174"/>
                  </a:lnTo>
                  <a:cubicBezTo>
                    <a:pt x="90" y="199"/>
                    <a:pt x="41" y="202"/>
                    <a:pt x="0" y="181"/>
                  </a:cubicBezTo>
                  <a:lnTo>
                    <a:pt x="70" y="288"/>
                  </a:lnTo>
                  <a:close/>
                </a:path>
              </a:pathLst>
            </a:custGeom>
            <a:solidFill>
              <a:srgbClr val="1E768C"/>
            </a:solidFill>
            <a:ln w="6350" cap="flat">
              <a:solidFill>
                <a:srgbClr val="1E768C"/>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58" name="Freeform 162"/>
            <p:cNvSpPr>
              <a:spLocks noEditPoints="1"/>
            </p:cNvSpPr>
            <p:nvPr/>
          </p:nvSpPr>
          <p:spPr bwMode="auto">
            <a:xfrm>
              <a:off x="1566" y="2635"/>
              <a:ext cx="34" cy="103"/>
            </a:xfrm>
            <a:custGeom>
              <a:avLst/>
              <a:gdLst/>
              <a:ahLst/>
              <a:cxnLst>
                <a:cxn ang="0">
                  <a:pos x="72" y="0"/>
                </a:cxn>
                <a:cxn ang="0">
                  <a:pos x="72" y="291"/>
                </a:cxn>
                <a:cxn ang="0">
                  <a:pos x="56" y="291"/>
                </a:cxn>
                <a:cxn ang="0">
                  <a:pos x="56" y="0"/>
                </a:cxn>
                <a:cxn ang="0">
                  <a:pos x="72" y="0"/>
                </a:cxn>
                <a:cxn ang="0">
                  <a:pos x="64" y="384"/>
                </a:cxn>
                <a:cxn ang="0">
                  <a:pos x="128" y="274"/>
                </a:cxn>
                <a:cxn ang="0">
                  <a:pos x="128" y="274"/>
                </a:cxn>
                <a:cxn ang="0">
                  <a:pos x="0" y="274"/>
                </a:cxn>
                <a:cxn ang="0">
                  <a:pos x="64" y="384"/>
                </a:cxn>
              </a:cxnLst>
              <a:rect l="0" t="0" r="r" b="b"/>
              <a:pathLst>
                <a:path w="128" h="384">
                  <a:moveTo>
                    <a:pt x="72" y="0"/>
                  </a:moveTo>
                  <a:lnTo>
                    <a:pt x="72" y="291"/>
                  </a:lnTo>
                  <a:lnTo>
                    <a:pt x="56" y="291"/>
                  </a:lnTo>
                  <a:lnTo>
                    <a:pt x="56" y="0"/>
                  </a:lnTo>
                  <a:lnTo>
                    <a:pt x="72" y="0"/>
                  </a:lnTo>
                  <a:close/>
                  <a:moveTo>
                    <a:pt x="64" y="384"/>
                  </a:moveTo>
                  <a:lnTo>
                    <a:pt x="128" y="274"/>
                  </a:lnTo>
                  <a:lnTo>
                    <a:pt x="128" y="274"/>
                  </a:lnTo>
                  <a:cubicBezTo>
                    <a:pt x="89" y="296"/>
                    <a:pt x="40" y="296"/>
                    <a:pt x="0" y="274"/>
                  </a:cubicBezTo>
                  <a:lnTo>
                    <a:pt x="64" y="384"/>
                  </a:lnTo>
                  <a:close/>
                </a:path>
              </a:pathLst>
            </a:custGeom>
            <a:solidFill>
              <a:srgbClr val="1E768C"/>
            </a:solidFill>
            <a:ln w="6350" cap="flat">
              <a:solidFill>
                <a:srgbClr val="1E768C"/>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59" name="Freeform 163"/>
            <p:cNvSpPr>
              <a:spLocks noEditPoints="1"/>
            </p:cNvSpPr>
            <p:nvPr/>
          </p:nvSpPr>
          <p:spPr bwMode="auto">
            <a:xfrm>
              <a:off x="2294" y="2630"/>
              <a:ext cx="34" cy="104"/>
            </a:xfrm>
            <a:custGeom>
              <a:avLst/>
              <a:gdLst/>
              <a:ahLst/>
              <a:cxnLst>
                <a:cxn ang="0">
                  <a:pos x="72" y="0"/>
                </a:cxn>
                <a:cxn ang="0">
                  <a:pos x="72" y="291"/>
                </a:cxn>
                <a:cxn ang="0">
                  <a:pos x="56" y="291"/>
                </a:cxn>
                <a:cxn ang="0">
                  <a:pos x="56" y="0"/>
                </a:cxn>
                <a:cxn ang="0">
                  <a:pos x="72" y="0"/>
                </a:cxn>
                <a:cxn ang="0">
                  <a:pos x="64" y="384"/>
                </a:cxn>
                <a:cxn ang="0">
                  <a:pos x="128" y="274"/>
                </a:cxn>
                <a:cxn ang="0">
                  <a:pos x="128" y="274"/>
                </a:cxn>
                <a:cxn ang="0">
                  <a:pos x="0" y="274"/>
                </a:cxn>
                <a:cxn ang="0">
                  <a:pos x="64" y="384"/>
                </a:cxn>
              </a:cxnLst>
              <a:rect l="0" t="0" r="r" b="b"/>
              <a:pathLst>
                <a:path w="128" h="384">
                  <a:moveTo>
                    <a:pt x="72" y="0"/>
                  </a:moveTo>
                  <a:lnTo>
                    <a:pt x="72" y="291"/>
                  </a:lnTo>
                  <a:lnTo>
                    <a:pt x="56" y="291"/>
                  </a:lnTo>
                  <a:lnTo>
                    <a:pt x="56" y="0"/>
                  </a:lnTo>
                  <a:lnTo>
                    <a:pt x="72" y="0"/>
                  </a:lnTo>
                  <a:close/>
                  <a:moveTo>
                    <a:pt x="64" y="384"/>
                  </a:moveTo>
                  <a:lnTo>
                    <a:pt x="128" y="274"/>
                  </a:lnTo>
                  <a:lnTo>
                    <a:pt x="128" y="274"/>
                  </a:lnTo>
                  <a:cubicBezTo>
                    <a:pt x="89" y="296"/>
                    <a:pt x="40" y="296"/>
                    <a:pt x="0" y="274"/>
                  </a:cubicBezTo>
                  <a:lnTo>
                    <a:pt x="64" y="384"/>
                  </a:lnTo>
                  <a:close/>
                </a:path>
              </a:pathLst>
            </a:custGeom>
            <a:solidFill>
              <a:srgbClr val="1E768C"/>
            </a:solidFill>
            <a:ln w="6350" cap="flat">
              <a:solidFill>
                <a:srgbClr val="1E768C"/>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60" name="Freeform 164"/>
            <p:cNvSpPr>
              <a:spLocks noEditPoints="1"/>
            </p:cNvSpPr>
            <p:nvPr/>
          </p:nvSpPr>
          <p:spPr bwMode="auto">
            <a:xfrm>
              <a:off x="2995" y="2635"/>
              <a:ext cx="35" cy="103"/>
            </a:xfrm>
            <a:custGeom>
              <a:avLst/>
              <a:gdLst/>
              <a:ahLst/>
              <a:cxnLst>
                <a:cxn ang="0">
                  <a:pos x="72" y="0"/>
                </a:cxn>
                <a:cxn ang="0">
                  <a:pos x="72" y="291"/>
                </a:cxn>
                <a:cxn ang="0">
                  <a:pos x="56" y="291"/>
                </a:cxn>
                <a:cxn ang="0">
                  <a:pos x="56" y="0"/>
                </a:cxn>
                <a:cxn ang="0">
                  <a:pos x="72" y="0"/>
                </a:cxn>
                <a:cxn ang="0">
                  <a:pos x="64" y="384"/>
                </a:cxn>
                <a:cxn ang="0">
                  <a:pos x="128" y="274"/>
                </a:cxn>
                <a:cxn ang="0">
                  <a:pos x="128" y="274"/>
                </a:cxn>
                <a:cxn ang="0">
                  <a:pos x="0" y="274"/>
                </a:cxn>
                <a:cxn ang="0">
                  <a:pos x="64" y="384"/>
                </a:cxn>
              </a:cxnLst>
              <a:rect l="0" t="0" r="r" b="b"/>
              <a:pathLst>
                <a:path w="128" h="384">
                  <a:moveTo>
                    <a:pt x="72" y="0"/>
                  </a:moveTo>
                  <a:lnTo>
                    <a:pt x="72" y="291"/>
                  </a:lnTo>
                  <a:lnTo>
                    <a:pt x="56" y="291"/>
                  </a:lnTo>
                  <a:lnTo>
                    <a:pt x="56" y="0"/>
                  </a:lnTo>
                  <a:lnTo>
                    <a:pt x="72" y="0"/>
                  </a:lnTo>
                  <a:close/>
                  <a:moveTo>
                    <a:pt x="64" y="384"/>
                  </a:moveTo>
                  <a:lnTo>
                    <a:pt x="128" y="274"/>
                  </a:lnTo>
                  <a:lnTo>
                    <a:pt x="128" y="274"/>
                  </a:lnTo>
                  <a:cubicBezTo>
                    <a:pt x="89" y="296"/>
                    <a:pt x="40" y="296"/>
                    <a:pt x="0" y="274"/>
                  </a:cubicBezTo>
                  <a:lnTo>
                    <a:pt x="64" y="384"/>
                  </a:lnTo>
                  <a:close/>
                </a:path>
              </a:pathLst>
            </a:custGeom>
            <a:solidFill>
              <a:srgbClr val="1E768C"/>
            </a:solidFill>
            <a:ln w="6350" cap="flat">
              <a:solidFill>
                <a:srgbClr val="1E768C"/>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61" name="Freeform 165"/>
            <p:cNvSpPr>
              <a:spLocks noEditPoints="1"/>
            </p:cNvSpPr>
            <p:nvPr/>
          </p:nvSpPr>
          <p:spPr bwMode="auto">
            <a:xfrm>
              <a:off x="3706" y="2630"/>
              <a:ext cx="34" cy="104"/>
            </a:xfrm>
            <a:custGeom>
              <a:avLst/>
              <a:gdLst/>
              <a:ahLst/>
              <a:cxnLst>
                <a:cxn ang="0">
                  <a:pos x="72" y="0"/>
                </a:cxn>
                <a:cxn ang="0">
                  <a:pos x="72" y="291"/>
                </a:cxn>
                <a:cxn ang="0">
                  <a:pos x="56" y="291"/>
                </a:cxn>
                <a:cxn ang="0">
                  <a:pos x="56" y="0"/>
                </a:cxn>
                <a:cxn ang="0">
                  <a:pos x="72" y="0"/>
                </a:cxn>
                <a:cxn ang="0">
                  <a:pos x="64" y="384"/>
                </a:cxn>
                <a:cxn ang="0">
                  <a:pos x="128" y="274"/>
                </a:cxn>
                <a:cxn ang="0">
                  <a:pos x="128" y="274"/>
                </a:cxn>
                <a:cxn ang="0">
                  <a:pos x="0" y="274"/>
                </a:cxn>
                <a:cxn ang="0">
                  <a:pos x="64" y="384"/>
                </a:cxn>
              </a:cxnLst>
              <a:rect l="0" t="0" r="r" b="b"/>
              <a:pathLst>
                <a:path w="128" h="384">
                  <a:moveTo>
                    <a:pt x="72" y="0"/>
                  </a:moveTo>
                  <a:lnTo>
                    <a:pt x="72" y="291"/>
                  </a:lnTo>
                  <a:lnTo>
                    <a:pt x="56" y="291"/>
                  </a:lnTo>
                  <a:lnTo>
                    <a:pt x="56" y="0"/>
                  </a:lnTo>
                  <a:lnTo>
                    <a:pt x="72" y="0"/>
                  </a:lnTo>
                  <a:close/>
                  <a:moveTo>
                    <a:pt x="64" y="384"/>
                  </a:moveTo>
                  <a:lnTo>
                    <a:pt x="128" y="274"/>
                  </a:lnTo>
                  <a:lnTo>
                    <a:pt x="128" y="274"/>
                  </a:lnTo>
                  <a:cubicBezTo>
                    <a:pt x="89" y="296"/>
                    <a:pt x="40" y="296"/>
                    <a:pt x="0" y="274"/>
                  </a:cubicBezTo>
                  <a:lnTo>
                    <a:pt x="64" y="384"/>
                  </a:lnTo>
                  <a:close/>
                </a:path>
              </a:pathLst>
            </a:custGeom>
            <a:solidFill>
              <a:srgbClr val="1E768C"/>
            </a:solidFill>
            <a:ln w="6350" cap="flat">
              <a:solidFill>
                <a:srgbClr val="1E768C"/>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微服务架构</a:t>
            </a:r>
            <a:endParaRPr lang="zh-CN" altLang="en-US" dirty="0"/>
          </a:p>
        </p:txBody>
      </p:sp>
      <p:sp>
        <p:nvSpPr>
          <p:cNvPr id="3" name="内容占位符 2"/>
          <p:cNvSpPr>
            <a:spLocks noGrp="1"/>
          </p:cNvSpPr>
          <p:nvPr>
            <p:ph idx="1"/>
          </p:nvPr>
        </p:nvSpPr>
        <p:spPr/>
        <p:txBody>
          <a:bodyPr/>
          <a:lstStyle/>
          <a:p>
            <a:r>
              <a:rPr lang="zh-CN" altLang="zh-CN" dirty="0" smtClean="0"/>
              <a:t>优点：</a:t>
            </a:r>
          </a:p>
          <a:p>
            <a:pPr lvl="1"/>
            <a:r>
              <a:rPr lang="en-US" altLang="zh-CN" dirty="0" smtClean="0"/>
              <a:t>1</a:t>
            </a:r>
            <a:r>
              <a:rPr lang="zh-CN" altLang="zh-CN" dirty="0" smtClean="0"/>
              <a:t>、服务拆分粒度更细，有利于资源重复利用，提高开发效率。</a:t>
            </a:r>
          </a:p>
          <a:p>
            <a:pPr lvl="1"/>
            <a:r>
              <a:rPr lang="en-US" altLang="zh-CN" dirty="0" smtClean="0"/>
              <a:t>2</a:t>
            </a:r>
            <a:r>
              <a:rPr lang="zh-CN" altLang="zh-CN" dirty="0" smtClean="0"/>
              <a:t>、可以更加精准的制定每个服务的优化方案，提高系统可维护性。</a:t>
            </a:r>
          </a:p>
          <a:p>
            <a:pPr lvl="1"/>
            <a:r>
              <a:rPr lang="en-US" altLang="zh-CN" dirty="0" smtClean="0"/>
              <a:t>3</a:t>
            </a:r>
            <a:r>
              <a:rPr lang="zh-CN" altLang="zh-CN" dirty="0" smtClean="0"/>
              <a:t>、微服务架构采用去中心化思想，服务之间采用</a:t>
            </a:r>
            <a:r>
              <a:rPr lang="en-US" altLang="zh-CN" dirty="0" err="1" smtClean="0"/>
              <a:t>RESTful</a:t>
            </a:r>
            <a:r>
              <a:rPr lang="zh-CN" altLang="zh-CN" dirty="0" smtClean="0"/>
              <a:t>等轻量协议通信，相比</a:t>
            </a:r>
            <a:r>
              <a:rPr lang="en-US" altLang="zh-CN" dirty="0" smtClean="0"/>
              <a:t>ESB</a:t>
            </a:r>
            <a:r>
              <a:rPr lang="zh-CN" altLang="zh-CN" dirty="0" smtClean="0"/>
              <a:t>更轻量。</a:t>
            </a:r>
          </a:p>
          <a:p>
            <a:pPr lvl="1"/>
            <a:r>
              <a:rPr lang="en-US" altLang="zh-CN" dirty="0" smtClean="0"/>
              <a:t>4</a:t>
            </a:r>
            <a:r>
              <a:rPr lang="zh-CN" altLang="zh-CN" dirty="0" smtClean="0"/>
              <a:t>、适用于互联网时代，产品迭代周期更短。</a:t>
            </a:r>
          </a:p>
          <a:p>
            <a:r>
              <a:rPr lang="zh-CN" altLang="zh-CN" dirty="0" smtClean="0"/>
              <a:t>缺点：</a:t>
            </a:r>
          </a:p>
          <a:p>
            <a:pPr lvl="1"/>
            <a:r>
              <a:rPr lang="en-US" altLang="zh-CN" dirty="0" smtClean="0"/>
              <a:t>1</a:t>
            </a:r>
            <a:r>
              <a:rPr lang="zh-CN" altLang="zh-CN" dirty="0" smtClean="0"/>
              <a:t>、</a:t>
            </a:r>
            <a:r>
              <a:rPr lang="zh-CN" altLang="en-US" dirty="0" smtClean="0"/>
              <a:t>微服务的复杂度远超单体架构，开发人员需要学习更多的架构知识和框架知识</a:t>
            </a:r>
            <a:r>
              <a:rPr lang="zh-CN" altLang="zh-CN" dirty="0" smtClean="0"/>
              <a:t>，</a:t>
            </a:r>
            <a:r>
              <a:rPr lang="zh-CN" altLang="en-US" dirty="0" smtClean="0"/>
              <a:t>微服务测试成本高</a:t>
            </a:r>
            <a:r>
              <a:rPr lang="zh-CN" altLang="zh-CN" dirty="0" smtClean="0"/>
              <a:t>。</a:t>
            </a:r>
          </a:p>
          <a:p>
            <a:pPr lvl="1"/>
            <a:r>
              <a:rPr lang="en-US" altLang="zh-CN" dirty="0" smtClean="0"/>
              <a:t>2</a:t>
            </a:r>
            <a:r>
              <a:rPr lang="zh-CN" altLang="zh-CN" dirty="0" smtClean="0"/>
              <a:t>、分布式系统开发的技术成本高（容错、分布式事务等），对团队挑战大。</a:t>
            </a:r>
            <a:endParaRPr lang="en-US" altLang="zh-CN" dirty="0" smtClean="0"/>
          </a:p>
          <a:p>
            <a:pPr lvl="1"/>
            <a:r>
              <a:rPr lang="zh-CN" altLang="en-US" dirty="0" smtClean="0"/>
              <a:t>服务的划分，根据具体业务场景来拆分服务，需要依靠团队人员都业务的熟悉程度和理解程度，还要考虑架构冲突、业务扩展、开发风险等因素。</a:t>
            </a:r>
            <a:endParaRPr lang="en-US" altLang="zh-CN" dirty="0" smtClean="0"/>
          </a:p>
          <a:p>
            <a:pPr lvl="1"/>
            <a:r>
              <a:rPr lang="zh-CN" altLang="en-US" dirty="0" smtClean="0"/>
              <a:t>服务的部署，比单体架构复杂得多，涉及底层组件，还需要对服务治理、监控和管理等，治理</a:t>
            </a:r>
            <a:r>
              <a:rPr lang="zh-CN" altLang="zh-CN" dirty="0" smtClean="0"/>
              <a:t>成本高，不利于系统维护</a:t>
            </a:r>
            <a:r>
              <a:rPr lang="zh-CN" altLang="en-US" dirty="0" smtClean="0"/>
              <a:t>。</a:t>
            </a:r>
            <a:endParaRPr lang="zh-CN" altLang="zh-CN" dirty="0" smtClean="0"/>
          </a:p>
          <a:p>
            <a:endParaRPr lang="zh-CN" altLang="en-US" dirty="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课堂练习（</a:t>
            </a:r>
            <a:r>
              <a:rPr lang="en-US" altLang="zh-CN" dirty="0" smtClean="0"/>
              <a:t>5</a:t>
            </a:r>
            <a:r>
              <a:rPr lang="zh-CN" altLang="en-US" dirty="0" smtClean="0"/>
              <a:t>分钟）</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、单体架构优缺点？</a:t>
            </a:r>
            <a:endParaRPr lang="en-US" altLang="zh-CN" dirty="0" smtClean="0"/>
          </a:p>
          <a:p>
            <a:r>
              <a:rPr lang="en-US" altLang="zh-CN" dirty="0" smtClean="0"/>
              <a:t>2</a:t>
            </a:r>
            <a:r>
              <a:rPr lang="zh-CN" altLang="en-US" dirty="0" smtClean="0"/>
              <a:t>、</a:t>
            </a:r>
            <a:r>
              <a:rPr lang="en-US" altLang="zh-CN" dirty="0" smtClean="0"/>
              <a:t>SOA</a:t>
            </a:r>
            <a:r>
              <a:rPr lang="zh-CN" altLang="en-US" dirty="0" smtClean="0"/>
              <a:t>架构优缺点？</a:t>
            </a:r>
            <a:endParaRPr lang="en-US" altLang="zh-CN" dirty="0" smtClean="0"/>
          </a:p>
          <a:p>
            <a:r>
              <a:rPr lang="en-US" altLang="zh-CN" dirty="0" smtClean="0"/>
              <a:t>3</a:t>
            </a:r>
            <a:r>
              <a:rPr lang="zh-CN" altLang="en-US" dirty="0" smtClean="0"/>
              <a:t>、微服务架构优缺点？</a:t>
            </a:r>
            <a:endParaRPr lang="zh-CN" altLang="en-US" dirty="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Number_1"/>
          <p:cNvSpPr/>
          <p:nvPr>
            <p:custDataLst>
              <p:tags r:id="rId1"/>
            </p:custDataLst>
          </p:nvPr>
        </p:nvSpPr>
        <p:spPr>
          <a:xfrm>
            <a:off x="2803533" y="1700221"/>
            <a:ext cx="682625" cy="681037"/>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altLang="zh-CN" sz="2800" dirty="0">
                <a:solidFill>
                  <a:srgbClr val="C5C5C5"/>
                </a:solidFill>
                <a:latin typeface="华文细黑" panose="02010600040101010101" pitchFamily="2" charset="-122"/>
                <a:ea typeface="华文细黑" panose="02010600040101010101" pitchFamily="2" charset="-122"/>
              </a:rPr>
              <a:t>01</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8" name="MH_Entry_1"/>
          <p:cNvSpPr/>
          <p:nvPr>
            <p:custDataLst>
              <p:tags r:id="rId2"/>
            </p:custDataLst>
          </p:nvPr>
        </p:nvSpPr>
        <p:spPr>
          <a:xfrm>
            <a:off x="3635383" y="1700221"/>
            <a:ext cx="4346575" cy="681037"/>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zh-CN" altLang="en-US" sz="2000" dirty="0" smtClean="0">
                <a:solidFill>
                  <a:srgbClr val="FFFFFF"/>
                </a:solidFill>
                <a:latin typeface="微软雅黑" charset="-122"/>
                <a:ea typeface="微软雅黑" charset="-122"/>
              </a:rPr>
              <a:t>微服务简介</a:t>
            </a:r>
          </a:p>
        </p:txBody>
      </p:sp>
      <p:sp>
        <p:nvSpPr>
          <p:cNvPr id="9" name="MH_Number_2"/>
          <p:cNvSpPr/>
          <p:nvPr>
            <p:custDataLst>
              <p:tags r:id="rId3"/>
            </p:custDataLst>
          </p:nvPr>
        </p:nvSpPr>
        <p:spPr>
          <a:xfrm>
            <a:off x="2803533" y="2555875"/>
            <a:ext cx="682625" cy="681038"/>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dirty="0">
                <a:solidFill>
                  <a:srgbClr val="C5C5C5"/>
                </a:solidFill>
                <a:latin typeface="华文细黑" panose="02010600040101010101" pitchFamily="2" charset="-122"/>
                <a:ea typeface="华文细黑" panose="02010600040101010101" pitchFamily="2" charset="-122"/>
              </a:rPr>
              <a:t>02</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10" name="MH_Entry_2"/>
          <p:cNvSpPr/>
          <p:nvPr>
            <p:custDataLst>
              <p:tags r:id="rId4"/>
            </p:custDataLst>
          </p:nvPr>
        </p:nvSpPr>
        <p:spPr>
          <a:xfrm>
            <a:off x="3635383" y="2555875"/>
            <a:ext cx="4346575" cy="681038"/>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zh-CN" altLang="en-US" sz="2000" dirty="0" smtClean="0">
                <a:solidFill>
                  <a:srgbClr val="FFFFFF"/>
                </a:solidFill>
                <a:latin typeface="微软雅黑" charset="-122"/>
                <a:ea typeface="微软雅黑" charset="-122"/>
              </a:rPr>
              <a:t>软件架构演进</a:t>
            </a:r>
          </a:p>
        </p:txBody>
      </p:sp>
      <p:sp>
        <p:nvSpPr>
          <p:cNvPr id="11" name="MH_Number_2"/>
          <p:cNvSpPr/>
          <p:nvPr>
            <p:custDataLst>
              <p:tags r:id="rId5"/>
            </p:custDataLst>
          </p:nvPr>
        </p:nvSpPr>
        <p:spPr>
          <a:xfrm>
            <a:off x="2803533" y="3395671"/>
            <a:ext cx="682625" cy="681037"/>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altLang="zh-CN" sz="2800" dirty="0">
                <a:solidFill>
                  <a:schemeClr val="accent1">
                    <a:lumMod val="75000"/>
                  </a:schemeClr>
                </a:solidFill>
                <a:latin typeface="华文细黑" panose="02010600040101010101" pitchFamily="2" charset="-122"/>
                <a:ea typeface="华文细黑" panose="02010600040101010101" pitchFamily="2" charset="-122"/>
              </a:rPr>
              <a:t>03</a:t>
            </a:r>
            <a:endParaRPr lang="zh-CN" altLang="en-US" sz="2800" dirty="0">
              <a:solidFill>
                <a:schemeClr val="accent1">
                  <a:lumMod val="75000"/>
                </a:schemeClr>
              </a:solidFill>
              <a:latin typeface="华文细黑" panose="02010600040101010101" pitchFamily="2" charset="-122"/>
              <a:ea typeface="华文细黑" panose="02010600040101010101" pitchFamily="2" charset="-122"/>
            </a:endParaRPr>
          </a:p>
        </p:txBody>
      </p:sp>
      <p:sp>
        <p:nvSpPr>
          <p:cNvPr id="12" name="MH_Entry_2"/>
          <p:cNvSpPr/>
          <p:nvPr>
            <p:custDataLst>
              <p:tags r:id="rId6"/>
            </p:custDataLst>
          </p:nvPr>
        </p:nvSpPr>
        <p:spPr>
          <a:xfrm>
            <a:off x="3635383" y="3395671"/>
            <a:ext cx="4346575" cy="681037"/>
          </a:xfrm>
          <a:prstGeom prst="rect">
            <a:avLst/>
          </a:prstGeom>
          <a:solidFill>
            <a:schemeClr val="accent1">
              <a:lumMod val="75000"/>
            </a:schemeClr>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zh-CN" altLang="en-US" sz="2000" dirty="0" smtClean="0">
                <a:solidFill>
                  <a:srgbClr val="FFFFFF"/>
                </a:solidFill>
                <a:latin typeface="微软雅黑" pitchFamily="34" charset="-122"/>
                <a:ea typeface="微软雅黑" pitchFamily="34" charset="-122"/>
              </a:rPr>
              <a:t>微服务设计原则</a:t>
            </a:r>
          </a:p>
        </p:txBody>
      </p:sp>
      <p:sp>
        <p:nvSpPr>
          <p:cNvPr id="13" name="MH_Number_2"/>
          <p:cNvSpPr/>
          <p:nvPr>
            <p:custDataLst>
              <p:tags r:id="rId7"/>
            </p:custDataLst>
          </p:nvPr>
        </p:nvSpPr>
        <p:spPr>
          <a:xfrm>
            <a:off x="2803533" y="4260850"/>
            <a:ext cx="682625" cy="681038"/>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dirty="0">
                <a:solidFill>
                  <a:srgbClr val="C5C5C5"/>
                </a:solidFill>
                <a:latin typeface="华文细黑" panose="02010600040101010101" pitchFamily="2" charset="-122"/>
                <a:ea typeface="华文细黑" panose="02010600040101010101" pitchFamily="2" charset="-122"/>
              </a:rPr>
              <a:t>04</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14" name="MH_Entry_2"/>
          <p:cNvSpPr/>
          <p:nvPr>
            <p:custDataLst>
              <p:tags r:id="rId8"/>
            </p:custDataLst>
          </p:nvPr>
        </p:nvSpPr>
        <p:spPr>
          <a:xfrm>
            <a:off x="3635383" y="4260850"/>
            <a:ext cx="4346575" cy="681038"/>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gn="ctr">
              <a:lnSpc>
                <a:spcPct val="80000"/>
              </a:lnSpc>
              <a:defRPr/>
            </a:pPr>
            <a:r>
              <a:rPr lang="zh-CN" altLang="en-US" sz="2000" dirty="0" smtClean="0">
                <a:solidFill>
                  <a:srgbClr val="FFFFFF"/>
                </a:solidFill>
                <a:latin typeface="微软雅黑" charset="-122"/>
                <a:ea typeface="微软雅黑" charset="-122"/>
              </a:rPr>
              <a:t>如何实现微服务架构</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en-US" dirty="0" smtClean="0"/>
              <a:t>微服务设计原则</a:t>
            </a:r>
            <a:endParaRPr lang="en-US" altLang="zh-CN" dirty="0"/>
          </a:p>
        </p:txBody>
      </p:sp>
      <p:sp>
        <p:nvSpPr>
          <p:cNvPr id="5" name="内容占位符 4"/>
          <p:cNvSpPr>
            <a:spLocks noGrp="1"/>
          </p:cNvSpPr>
          <p:nvPr>
            <p:ph idx="1"/>
          </p:nvPr>
        </p:nvSpPr>
        <p:spPr/>
        <p:txBody>
          <a:bodyPr/>
          <a:lstStyle/>
          <a:p>
            <a:pPr latinLnBrk="1"/>
            <a:r>
              <a:rPr lang="en-US" altLang="zh-CN" dirty="0" smtClean="0"/>
              <a:t>1.</a:t>
            </a:r>
            <a:r>
              <a:rPr lang="zh-CN" altLang="en-US" dirty="0" smtClean="0"/>
              <a:t>单一职责原则</a:t>
            </a:r>
          </a:p>
          <a:p>
            <a:pPr latinLnBrk="1"/>
            <a:r>
              <a:rPr lang="en-US" altLang="zh-CN" dirty="0" smtClean="0"/>
              <a:t>2.</a:t>
            </a:r>
            <a:r>
              <a:rPr lang="zh-CN" altLang="en-US" dirty="0" smtClean="0"/>
              <a:t>服务自治原则</a:t>
            </a:r>
          </a:p>
          <a:p>
            <a:pPr latinLnBrk="1"/>
            <a:r>
              <a:rPr lang="en-US" altLang="zh-CN" dirty="0" smtClean="0"/>
              <a:t>3.</a:t>
            </a:r>
            <a:r>
              <a:rPr lang="zh-CN" altLang="en-US" dirty="0" smtClean="0"/>
              <a:t>轻量级通信机制</a:t>
            </a:r>
          </a:p>
          <a:p>
            <a:pPr latinLnBrk="1"/>
            <a:r>
              <a:rPr lang="en-US" altLang="zh-CN" dirty="0" smtClean="0"/>
              <a:t>4.</a:t>
            </a:r>
            <a:r>
              <a:rPr lang="zh-CN" altLang="en-US" dirty="0" smtClean="0"/>
              <a:t>微服务粒度</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微服务设计原则</a:t>
            </a:r>
            <a:endParaRPr lang="zh-CN" altLang="en-US" dirty="0"/>
          </a:p>
        </p:txBody>
      </p:sp>
      <p:sp>
        <p:nvSpPr>
          <p:cNvPr id="3" name="内容占位符 2"/>
          <p:cNvSpPr>
            <a:spLocks noGrp="1"/>
          </p:cNvSpPr>
          <p:nvPr>
            <p:ph idx="1"/>
          </p:nvPr>
        </p:nvSpPr>
        <p:spPr/>
        <p:txBody>
          <a:bodyPr/>
          <a:lstStyle/>
          <a:p>
            <a:pPr latinLnBrk="1"/>
            <a:r>
              <a:rPr lang="en-US" altLang="zh-CN" dirty="0" smtClean="0"/>
              <a:t>1.</a:t>
            </a:r>
            <a:r>
              <a:rPr lang="zh-CN" altLang="en-US" dirty="0" smtClean="0"/>
              <a:t>单一职责原则</a:t>
            </a:r>
          </a:p>
          <a:p>
            <a:pPr lvl="1" latinLnBrk="1"/>
            <a:r>
              <a:rPr lang="zh-CN" altLang="en-US" dirty="0" smtClean="0"/>
              <a:t>指一个单元只应关注整个系统功能中单独、有界限的一部分。</a:t>
            </a:r>
            <a:endParaRPr lang="en-US" altLang="zh-CN" dirty="0" smtClean="0"/>
          </a:p>
          <a:p>
            <a:pPr lvl="1" latinLnBrk="1"/>
            <a:r>
              <a:rPr lang="zh-CN" altLang="en-US" dirty="0" smtClean="0"/>
              <a:t>单一职责原则可以帮助我们更优雅地开发、更敏捷地交付。</a:t>
            </a:r>
          </a:p>
          <a:p>
            <a:pPr latinLnBrk="1"/>
            <a:r>
              <a:rPr lang="en-US" altLang="zh-CN" dirty="0" smtClean="0"/>
              <a:t>2.</a:t>
            </a:r>
            <a:r>
              <a:rPr lang="zh-CN" altLang="en-US" dirty="0" smtClean="0"/>
              <a:t>服务自治原则</a:t>
            </a:r>
          </a:p>
          <a:p>
            <a:pPr lvl="1" latinLnBrk="1"/>
            <a:r>
              <a:rPr lang="zh-CN" altLang="en-US" dirty="0" smtClean="0"/>
              <a:t>指每个微服务应具备独立的业务能力、依赖与运行环境。</a:t>
            </a:r>
            <a:endParaRPr lang="en-US" altLang="zh-CN" dirty="0" smtClean="0"/>
          </a:p>
          <a:p>
            <a:pPr lvl="1" latinLnBrk="1"/>
            <a:r>
              <a:rPr lang="zh-CN" altLang="en-US" dirty="0" smtClean="0"/>
              <a:t>在微服务架构中，服务是独立的业务单元，应该与其他服务高度解耦。</a:t>
            </a:r>
            <a:endParaRPr lang="en-US" altLang="zh-CN" dirty="0" smtClean="0"/>
          </a:p>
          <a:p>
            <a:pPr lvl="1" latinLnBrk="1"/>
            <a:r>
              <a:rPr lang="zh-CN" altLang="en-US" dirty="0" smtClean="0"/>
              <a:t>每个微服务从开发、测试、构建、部署，都应可以独立运行，而不依赖其他的服务。</a:t>
            </a:r>
          </a:p>
          <a:p>
            <a:pPr latinLnBrk="1"/>
            <a:r>
              <a:rPr lang="en-US" altLang="zh-CN" dirty="0" smtClean="0"/>
              <a:t>3.</a:t>
            </a:r>
            <a:r>
              <a:rPr lang="zh-CN" altLang="en-US" dirty="0" smtClean="0"/>
              <a:t>轻量级通信机制</a:t>
            </a:r>
          </a:p>
          <a:p>
            <a:pPr lvl="1" latinLnBrk="1"/>
            <a:r>
              <a:rPr lang="zh-CN" altLang="en-US" dirty="0" smtClean="0"/>
              <a:t>微服务之间应该通过轻量级通信机制进行交互。</a:t>
            </a:r>
            <a:endParaRPr lang="en-US" altLang="zh-CN" dirty="0" smtClean="0"/>
          </a:p>
          <a:p>
            <a:pPr lvl="1" latinLnBrk="1"/>
            <a:r>
              <a:rPr lang="zh-CN" altLang="en-US" dirty="0" smtClean="0"/>
              <a:t>轻量级通信机制应具备两点：一是体量较轻，二是跨语言、跨平台。</a:t>
            </a:r>
          </a:p>
          <a:p>
            <a:pPr latinLnBrk="1"/>
            <a:r>
              <a:rPr lang="en-US" altLang="zh-CN" dirty="0" smtClean="0"/>
              <a:t>4.</a:t>
            </a:r>
            <a:r>
              <a:rPr lang="zh-CN" altLang="en-US" dirty="0" smtClean="0"/>
              <a:t>微服务粒度</a:t>
            </a:r>
          </a:p>
          <a:p>
            <a:pPr lvl="1" latinLnBrk="1"/>
            <a:r>
              <a:rPr lang="zh-CN" altLang="en-US" dirty="0" smtClean="0"/>
              <a:t>应使用合理的粒度划分微服务，而不是一味的把服务做小。</a:t>
            </a:r>
            <a:endParaRPr lang="en-US" altLang="zh-CN" dirty="0" smtClean="0"/>
          </a:p>
          <a:p>
            <a:pPr lvl="1" latinLnBrk="1"/>
            <a:r>
              <a:rPr lang="zh-CN" altLang="en-US" dirty="0" smtClean="0"/>
              <a:t>每一个架构师心中的粒度标准是不一样的，所以这块争论最多。</a:t>
            </a:r>
          </a:p>
          <a:p>
            <a:endParaRPr lang="zh-CN" altLang="en-US" dirty="0"/>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Number_1"/>
          <p:cNvSpPr/>
          <p:nvPr>
            <p:custDataLst>
              <p:tags r:id="rId1"/>
            </p:custDataLst>
          </p:nvPr>
        </p:nvSpPr>
        <p:spPr>
          <a:xfrm>
            <a:off x="2803533" y="1700221"/>
            <a:ext cx="682625" cy="681037"/>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altLang="zh-CN" sz="2800" dirty="0">
                <a:solidFill>
                  <a:srgbClr val="C5C5C5"/>
                </a:solidFill>
                <a:latin typeface="华文细黑" panose="02010600040101010101" pitchFamily="2" charset="-122"/>
                <a:ea typeface="华文细黑" panose="02010600040101010101" pitchFamily="2" charset="-122"/>
              </a:rPr>
              <a:t>01</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8" name="MH_Entry_1"/>
          <p:cNvSpPr/>
          <p:nvPr>
            <p:custDataLst>
              <p:tags r:id="rId2"/>
            </p:custDataLst>
          </p:nvPr>
        </p:nvSpPr>
        <p:spPr>
          <a:xfrm>
            <a:off x="3635383" y="1700221"/>
            <a:ext cx="4346575" cy="681037"/>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zh-CN" altLang="en-US" sz="2000" dirty="0" smtClean="0">
                <a:solidFill>
                  <a:srgbClr val="FFFFFF"/>
                </a:solidFill>
                <a:latin typeface="微软雅黑" charset="-122"/>
                <a:ea typeface="微软雅黑" charset="-122"/>
              </a:rPr>
              <a:t>微服务简介</a:t>
            </a:r>
          </a:p>
        </p:txBody>
      </p:sp>
      <p:sp>
        <p:nvSpPr>
          <p:cNvPr id="9" name="MH_Number_2"/>
          <p:cNvSpPr/>
          <p:nvPr>
            <p:custDataLst>
              <p:tags r:id="rId3"/>
            </p:custDataLst>
          </p:nvPr>
        </p:nvSpPr>
        <p:spPr>
          <a:xfrm>
            <a:off x="2803533" y="2555875"/>
            <a:ext cx="682625" cy="681038"/>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dirty="0">
                <a:solidFill>
                  <a:srgbClr val="C5C5C5"/>
                </a:solidFill>
                <a:latin typeface="华文细黑" panose="02010600040101010101" pitchFamily="2" charset="-122"/>
                <a:ea typeface="华文细黑" panose="02010600040101010101" pitchFamily="2" charset="-122"/>
              </a:rPr>
              <a:t>02</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10" name="MH_Entry_2"/>
          <p:cNvSpPr/>
          <p:nvPr>
            <p:custDataLst>
              <p:tags r:id="rId4"/>
            </p:custDataLst>
          </p:nvPr>
        </p:nvSpPr>
        <p:spPr>
          <a:xfrm>
            <a:off x="3635383" y="2555875"/>
            <a:ext cx="4346575" cy="681038"/>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zh-CN" altLang="en-US" sz="2000" dirty="0" smtClean="0">
                <a:solidFill>
                  <a:srgbClr val="FFFFFF"/>
                </a:solidFill>
                <a:latin typeface="微软雅黑" charset="-122"/>
                <a:ea typeface="微软雅黑" charset="-122"/>
              </a:rPr>
              <a:t>软件架构演进</a:t>
            </a:r>
          </a:p>
        </p:txBody>
      </p:sp>
      <p:sp>
        <p:nvSpPr>
          <p:cNvPr id="11" name="MH_Number_2"/>
          <p:cNvSpPr/>
          <p:nvPr>
            <p:custDataLst>
              <p:tags r:id="rId5"/>
            </p:custDataLst>
          </p:nvPr>
        </p:nvSpPr>
        <p:spPr>
          <a:xfrm>
            <a:off x="2803533" y="3395671"/>
            <a:ext cx="682625" cy="681037"/>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dirty="0">
                <a:solidFill>
                  <a:srgbClr val="C5C5C5"/>
                </a:solidFill>
                <a:latin typeface="华文细黑" panose="02010600040101010101" pitchFamily="2" charset="-122"/>
                <a:ea typeface="华文细黑" panose="02010600040101010101" pitchFamily="2" charset="-122"/>
              </a:rPr>
              <a:t>03</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12" name="MH_Entry_2"/>
          <p:cNvSpPr/>
          <p:nvPr>
            <p:custDataLst>
              <p:tags r:id="rId6"/>
            </p:custDataLst>
          </p:nvPr>
        </p:nvSpPr>
        <p:spPr>
          <a:xfrm>
            <a:off x="3635383" y="3395671"/>
            <a:ext cx="4346575" cy="681037"/>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zh-CN" altLang="en-US" sz="2000" dirty="0" smtClean="0">
                <a:solidFill>
                  <a:srgbClr val="FFFFFF"/>
                </a:solidFill>
                <a:latin typeface="微软雅黑" charset="-122"/>
                <a:ea typeface="微软雅黑" charset="-122"/>
              </a:rPr>
              <a:t>微服务设计原则</a:t>
            </a:r>
          </a:p>
        </p:txBody>
      </p:sp>
      <p:sp>
        <p:nvSpPr>
          <p:cNvPr id="13" name="MH_Number_2"/>
          <p:cNvSpPr/>
          <p:nvPr>
            <p:custDataLst>
              <p:tags r:id="rId7"/>
            </p:custDataLst>
          </p:nvPr>
        </p:nvSpPr>
        <p:spPr>
          <a:xfrm>
            <a:off x="2803533" y="4260850"/>
            <a:ext cx="682625" cy="681038"/>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altLang="zh-CN" sz="2800" dirty="0">
                <a:solidFill>
                  <a:schemeClr val="accent1">
                    <a:lumMod val="75000"/>
                  </a:schemeClr>
                </a:solidFill>
                <a:latin typeface="华文细黑" panose="02010600040101010101" pitchFamily="2" charset="-122"/>
                <a:ea typeface="华文细黑" panose="02010600040101010101" pitchFamily="2" charset="-122"/>
              </a:rPr>
              <a:t>04</a:t>
            </a:r>
            <a:endParaRPr lang="zh-CN" altLang="en-US" sz="2800" dirty="0">
              <a:solidFill>
                <a:schemeClr val="accent1">
                  <a:lumMod val="75000"/>
                </a:schemeClr>
              </a:solidFill>
              <a:latin typeface="华文细黑" panose="02010600040101010101" pitchFamily="2" charset="-122"/>
              <a:ea typeface="华文细黑" panose="02010600040101010101" pitchFamily="2" charset="-122"/>
            </a:endParaRPr>
          </a:p>
        </p:txBody>
      </p:sp>
      <p:sp>
        <p:nvSpPr>
          <p:cNvPr id="14" name="MH_Entry_2"/>
          <p:cNvSpPr/>
          <p:nvPr>
            <p:custDataLst>
              <p:tags r:id="rId8"/>
            </p:custDataLst>
          </p:nvPr>
        </p:nvSpPr>
        <p:spPr>
          <a:xfrm>
            <a:off x="3635383" y="4260850"/>
            <a:ext cx="4346575" cy="681038"/>
          </a:xfrm>
          <a:prstGeom prst="rect">
            <a:avLst/>
          </a:prstGeom>
          <a:solidFill>
            <a:schemeClr val="accent1">
              <a:lumMod val="75000"/>
            </a:schemeClr>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zh-CN" altLang="en-US" sz="2000" dirty="0" smtClean="0">
                <a:solidFill>
                  <a:srgbClr val="FFFFFF"/>
                </a:solidFill>
                <a:latin typeface="微软雅黑" pitchFamily="34" charset="-122"/>
                <a:ea typeface="微软雅黑" pitchFamily="34" charset="-122"/>
              </a:rPr>
              <a:t>如何实现微服务架构</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en-US" dirty="0" smtClean="0"/>
              <a:t>架构图和常用组件</a:t>
            </a:r>
            <a:endParaRPr lang="en-US" altLang="zh-CN" dirty="0"/>
          </a:p>
        </p:txBody>
      </p:sp>
      <p:sp>
        <p:nvSpPr>
          <p:cNvPr id="6" name="内容占位符 5"/>
          <p:cNvSpPr>
            <a:spLocks noGrp="1"/>
          </p:cNvSpPr>
          <p:nvPr>
            <p:ph idx="1"/>
          </p:nvPr>
        </p:nvSpPr>
        <p:spPr/>
        <p:txBody>
          <a:bodyPr/>
          <a:lstStyle/>
          <a:p>
            <a:r>
              <a:rPr lang="zh-CN" altLang="en-US" dirty="0" smtClean="0"/>
              <a:t>微服务应用平台运行架构</a:t>
            </a:r>
            <a:endParaRPr lang="zh-CN" altLang="en-US" dirty="0"/>
          </a:p>
        </p:txBody>
      </p:sp>
      <p:pic>
        <p:nvPicPr>
          <p:cNvPr id="5" name="图片 4" descr="C:\Users\twj\AppData\Local\Temp\WeChat Files\2562046835d3ed8c4e8ddabd129c63a7.jpg"/>
          <p:cNvPicPr/>
          <p:nvPr/>
        </p:nvPicPr>
        <p:blipFill>
          <a:blip r:embed="rId3" cstate="print"/>
          <a:srcRect/>
          <a:stretch>
            <a:fillRect/>
          </a:stretch>
        </p:blipFill>
        <p:spPr bwMode="auto">
          <a:xfrm>
            <a:off x="1187624" y="1628800"/>
            <a:ext cx="6082928" cy="4615794"/>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架构图和常用组件</a:t>
            </a:r>
            <a:endParaRPr lang="zh-CN" altLang="en-US" dirty="0"/>
          </a:p>
        </p:txBody>
      </p:sp>
      <p:sp>
        <p:nvSpPr>
          <p:cNvPr id="3" name="内容占位符 2"/>
          <p:cNvSpPr>
            <a:spLocks noGrp="1"/>
          </p:cNvSpPr>
          <p:nvPr>
            <p:ph idx="1"/>
          </p:nvPr>
        </p:nvSpPr>
        <p:spPr/>
        <p:txBody>
          <a:bodyPr/>
          <a:lstStyle/>
          <a:p>
            <a:r>
              <a:rPr lang="zh-CN" altLang="en-US" dirty="0" smtClean="0"/>
              <a:t>常用组件</a:t>
            </a:r>
            <a:endParaRPr lang="en-US" altLang="zh-CN" dirty="0" smtClean="0"/>
          </a:p>
          <a:p>
            <a:pPr lvl="1"/>
            <a:r>
              <a:rPr lang="en-US" altLang="zh-CN" dirty="0" smtClean="0"/>
              <a:t>Service A</a:t>
            </a:r>
            <a:r>
              <a:rPr lang="zh-CN" altLang="en-US" dirty="0" smtClean="0"/>
              <a:t>组件</a:t>
            </a:r>
            <a:endParaRPr lang="en-US" altLang="zh-CN" dirty="0" smtClean="0"/>
          </a:p>
          <a:p>
            <a:pPr lvl="1"/>
            <a:r>
              <a:rPr lang="zh-CN" altLang="en-US" dirty="0" smtClean="0"/>
              <a:t>服务发现组件</a:t>
            </a:r>
            <a:endParaRPr lang="en-US" altLang="zh-CN" dirty="0" smtClean="0"/>
          </a:p>
          <a:p>
            <a:pPr lvl="1"/>
            <a:r>
              <a:rPr lang="zh-CN" altLang="en-US" dirty="0" smtClean="0"/>
              <a:t>服务网关</a:t>
            </a:r>
            <a:endParaRPr lang="en-US" altLang="zh-CN" dirty="0" smtClean="0"/>
          </a:p>
          <a:p>
            <a:pPr lvl="1"/>
            <a:r>
              <a:rPr lang="zh-CN" altLang="en-US" dirty="0" smtClean="0"/>
              <a:t>配置服务器</a:t>
            </a:r>
            <a:endParaRPr lang="en-US" altLang="zh-CN" dirty="0" smtClean="0"/>
          </a:p>
          <a:p>
            <a:pPr lvl="1"/>
            <a:r>
              <a:rPr lang="zh-CN" altLang="en-US" dirty="0" smtClean="0"/>
              <a:t>负载均衡</a:t>
            </a:r>
            <a:endParaRPr lang="en-US" altLang="zh-CN" dirty="0" smtClean="0"/>
          </a:p>
          <a:p>
            <a:pPr lvl="1"/>
            <a:r>
              <a:rPr lang="zh-CN" altLang="en-US" dirty="0" smtClean="0"/>
              <a:t>服务接口调用</a:t>
            </a:r>
            <a:endParaRPr lang="en-US" altLang="zh-CN" dirty="0" smtClean="0"/>
          </a:p>
          <a:p>
            <a:pPr lvl="1"/>
            <a:r>
              <a:rPr lang="zh-CN" altLang="en-US" dirty="0" smtClean="0"/>
              <a:t>消息队列</a:t>
            </a:r>
            <a:endParaRPr lang="en-US" altLang="zh-CN" dirty="0" smtClean="0"/>
          </a:p>
          <a:p>
            <a:pPr lvl="1"/>
            <a:r>
              <a:rPr lang="en-US" altLang="zh-CN" dirty="0" smtClean="0"/>
              <a:t>…</a:t>
            </a:r>
            <a:endParaRPr lang="zh-CN" altLang="en-US" dirty="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en-US" dirty="0" smtClean="0"/>
              <a:t>微服务技术栈</a:t>
            </a:r>
            <a:endParaRPr lang="en-US" altLang="zh-CN" dirty="0"/>
          </a:p>
        </p:txBody>
      </p:sp>
      <p:sp>
        <p:nvSpPr>
          <p:cNvPr id="7" name="内容占位符 6"/>
          <p:cNvSpPr>
            <a:spLocks noGrp="1"/>
          </p:cNvSpPr>
          <p:nvPr>
            <p:ph idx="1"/>
          </p:nvPr>
        </p:nvSpPr>
        <p:spPr/>
        <p:txBody>
          <a:bodyPr/>
          <a:lstStyle/>
          <a:p>
            <a:r>
              <a:rPr lang="zh-CN" altLang="en-US" dirty="0" smtClean="0"/>
              <a:t>微服务技术栈：多种技术的集合体</a:t>
            </a:r>
            <a:endParaRPr lang="zh-CN" altLang="en-US" dirty="0"/>
          </a:p>
        </p:txBody>
      </p:sp>
      <p:pic>
        <p:nvPicPr>
          <p:cNvPr id="5" name="Picture 2"/>
          <p:cNvPicPr>
            <a:picLocks noChangeAspect="1" noChangeArrowheads="1"/>
          </p:cNvPicPr>
          <p:nvPr/>
        </p:nvPicPr>
        <p:blipFill>
          <a:blip r:embed="rId3" cstate="print"/>
          <a:srcRect/>
          <a:stretch>
            <a:fillRect/>
          </a:stretch>
        </p:blipFill>
        <p:spPr bwMode="auto">
          <a:xfrm>
            <a:off x="1146175" y="1641475"/>
            <a:ext cx="6851650" cy="3573463"/>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smtClean="0"/>
              <a:t>本章教学内容</a:t>
            </a:r>
          </a:p>
        </p:txBody>
      </p:sp>
      <p:sp>
        <p:nvSpPr>
          <p:cNvPr id="5" name="内容占位符 4"/>
          <p:cNvSpPr>
            <a:spLocks noGrp="1"/>
          </p:cNvSpPr>
          <p:nvPr>
            <p:ph idx="1"/>
          </p:nvPr>
        </p:nvSpPr>
        <p:spPr/>
        <p:txBody>
          <a:bodyPr/>
          <a:lstStyle/>
          <a:p>
            <a:endParaRPr lang="zh-CN" altLang="en-US" dirty="0"/>
          </a:p>
        </p:txBody>
      </p:sp>
      <p:graphicFrame>
        <p:nvGraphicFramePr>
          <p:cNvPr id="6" name="表格 5"/>
          <p:cNvGraphicFramePr>
            <a:graphicFrameLocks noGrp="1"/>
          </p:cNvGraphicFramePr>
          <p:nvPr/>
        </p:nvGraphicFramePr>
        <p:xfrm>
          <a:off x="323855" y="1268415"/>
          <a:ext cx="8568953" cy="2989252"/>
        </p:xfrm>
        <a:graphic>
          <a:graphicData uri="http://schemas.openxmlformats.org/drawingml/2006/table">
            <a:tbl>
              <a:tblPr/>
              <a:tblGrid>
                <a:gridCol w="1799873"/>
                <a:gridCol w="2304256"/>
                <a:gridCol w="648072"/>
                <a:gridCol w="648072"/>
                <a:gridCol w="792088"/>
                <a:gridCol w="2376592"/>
              </a:tblGrid>
              <a:tr h="434348">
                <a:tc>
                  <a:txBody>
                    <a:bodyPr/>
                    <a:lstStyle/>
                    <a:p>
                      <a:pPr algn="ctr" fontAlgn="ctr"/>
                      <a:r>
                        <a:rPr lang="zh-CN" altLang="en-US" sz="1400" b="1" i="0" u="none" strike="noStrike" dirty="0">
                          <a:solidFill>
                            <a:srgbClr val="FFFFFF"/>
                          </a:solidFill>
                          <a:latin typeface="微软雅黑"/>
                        </a:rPr>
                        <a:t>节</a:t>
                      </a:r>
                    </a:p>
                  </a:txBody>
                  <a:tcPr marL="7628" marR="7628" marT="76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zh-CN" altLang="en-US" sz="1400" b="1" i="0" u="none" strike="noStrike" dirty="0">
                          <a:solidFill>
                            <a:srgbClr val="FFFFFF"/>
                          </a:solidFill>
                          <a:latin typeface="微软雅黑"/>
                        </a:rPr>
                        <a:t>知识点</a:t>
                      </a:r>
                    </a:p>
                  </a:txBody>
                  <a:tcPr marL="7628" marR="7628" marT="76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zh-CN" altLang="en-US" sz="1400" b="1" i="0" u="none" strike="noStrike" dirty="0">
                          <a:solidFill>
                            <a:srgbClr val="FFFFFF"/>
                          </a:solidFill>
                          <a:latin typeface="微软雅黑"/>
                        </a:rPr>
                        <a:t>掌握程度</a:t>
                      </a:r>
                    </a:p>
                  </a:txBody>
                  <a:tcPr marL="7628" marR="7628" marT="76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zh-CN" altLang="en-US" sz="1400" b="1" i="0" u="none" strike="noStrike" dirty="0" smtClean="0">
                          <a:solidFill>
                            <a:srgbClr val="FFFFFF"/>
                          </a:solidFill>
                          <a:latin typeface="微软雅黑"/>
                        </a:rPr>
                        <a:t>难易程度</a:t>
                      </a:r>
                      <a:endParaRPr lang="zh-CN" altLang="en-US" sz="1400" b="1" i="0" u="none" strike="noStrike" dirty="0">
                        <a:solidFill>
                          <a:srgbClr val="FFFFFF"/>
                        </a:solidFill>
                        <a:latin typeface="微软雅黑"/>
                      </a:endParaRPr>
                    </a:p>
                  </a:txBody>
                  <a:tcPr marL="7628" marR="7628" marT="76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zh-CN" altLang="en-US" sz="1400" b="1" i="0" u="none" strike="noStrike" dirty="0">
                          <a:solidFill>
                            <a:srgbClr val="FFFFFF"/>
                          </a:solidFill>
                          <a:latin typeface="微软雅黑"/>
                        </a:rPr>
                        <a:t>教学形式</a:t>
                      </a:r>
                    </a:p>
                  </a:txBody>
                  <a:tcPr marL="7628" marR="7628" marT="76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zh-CN" altLang="en-US" sz="1400" b="1" i="0" u="none" strike="noStrike">
                          <a:solidFill>
                            <a:srgbClr val="FFFFFF"/>
                          </a:solidFill>
                          <a:latin typeface="微软雅黑"/>
                        </a:rPr>
                        <a:t>对</a:t>
                      </a:r>
                      <a:r>
                        <a:rPr lang="zh-CN" altLang="en-US" sz="1400" b="1" i="0" u="none" strike="noStrike" smtClean="0">
                          <a:solidFill>
                            <a:srgbClr val="FFFFFF"/>
                          </a:solidFill>
                          <a:latin typeface="微软雅黑"/>
                        </a:rPr>
                        <a:t>应在线微</a:t>
                      </a:r>
                      <a:r>
                        <a:rPr lang="zh-CN" altLang="en-US" sz="1400" b="1" i="0" u="none" strike="noStrike">
                          <a:solidFill>
                            <a:srgbClr val="FFFFFF"/>
                          </a:solidFill>
                          <a:latin typeface="微软雅黑"/>
                        </a:rPr>
                        <a:t>课</a:t>
                      </a:r>
                    </a:p>
                  </a:txBody>
                  <a:tcPr marL="7628" marR="7628" marT="76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251712">
                <a:tc rowSpan="2">
                  <a:txBody>
                    <a:bodyPr/>
                    <a:lstStyle/>
                    <a:p>
                      <a:pPr algn="ctr" fontAlgn="ctr"/>
                      <a:r>
                        <a:rPr lang="zh-CN" altLang="en-US" sz="1400" b="0" i="0" u="none" strike="noStrike">
                          <a:solidFill>
                            <a:srgbClr val="000000"/>
                          </a:solidFill>
                          <a:latin typeface="微软雅黑"/>
                        </a:rPr>
                        <a:t>微服务简介</a:t>
                      </a:r>
                    </a:p>
                  </a:txBody>
                  <a:tcPr marL="0" marR="0" marT="0" marB="0" anchor="ctr">
                    <a:lnT w="12700" cap="flat" cmpd="sng" algn="ctr">
                      <a:solidFill>
                        <a:schemeClr val="tx1"/>
                      </a:solidFill>
                      <a:prstDash val="solid"/>
                      <a:round/>
                      <a:headEnd type="none" w="med" len="med"/>
                      <a:tailEnd type="none" w="med" len="med"/>
                    </a:lnT>
                  </a:tcPr>
                </a:tc>
                <a:tc>
                  <a:txBody>
                    <a:bodyPr/>
                    <a:lstStyle/>
                    <a:p>
                      <a:pPr algn="l" fontAlgn="ctr"/>
                      <a:r>
                        <a:rPr lang="zh-CN" altLang="en-US" sz="1400" b="0" i="0" u="none" strike="noStrike">
                          <a:solidFill>
                            <a:srgbClr val="000000"/>
                          </a:solidFill>
                          <a:latin typeface="微软雅黑"/>
                        </a:rPr>
                        <a:t>微服务产生的背景</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solidFill>
                            <a:srgbClr val="000000"/>
                          </a:solidFill>
                          <a:latin typeface="微软雅黑"/>
                        </a:rPr>
                        <a:t>了解</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solidFill>
                            <a:srgbClr val="FF0000"/>
                          </a:solidFill>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dirty="0"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en-US" sz="1400" b="0" i="0" u="none" strike="noStrike" dirty="0">
                        <a:latin typeface="微软雅黑"/>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1712">
                <a:tc vMerge="1">
                  <a:txBody>
                    <a:bodyPr/>
                    <a:lstStyle/>
                    <a:p>
                      <a:endParaRPr lang="zh-CN" altLang="en-US"/>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400" b="0" i="0" u="none" strike="noStrike">
                          <a:latin typeface="微软雅黑"/>
                        </a:rPr>
                        <a:t>微服务定义</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理解</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dirty="0">
                        <a:latin typeface="微软雅黑"/>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1712">
                <a:tc rowSpan="4">
                  <a:txBody>
                    <a:bodyPr/>
                    <a:lstStyle/>
                    <a:p>
                      <a:pPr algn="ctr" fontAlgn="ctr"/>
                      <a:r>
                        <a:rPr lang="zh-CN" altLang="en-US" sz="1400" b="0" i="0" u="none" strike="noStrike">
                          <a:solidFill>
                            <a:srgbClr val="000000"/>
                          </a:solidFill>
                          <a:latin typeface="微软雅黑"/>
                        </a:rPr>
                        <a:t>软件架构演进</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400" b="0" i="0" u="none" strike="noStrike">
                          <a:latin typeface="微软雅黑"/>
                        </a:rPr>
                        <a:t>单体架构</a:t>
                      </a: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掌握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dirty="0">
                        <a:latin typeface="微软雅黑"/>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ctr"/>
                      <a:r>
                        <a:rPr lang="zh-CN" altLang="en-US" sz="1400" b="0" i="0" u="none" strike="noStrike">
                          <a:latin typeface="微软雅黑"/>
                        </a:rPr>
                        <a:t>垂直架构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理解</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dirty="0">
                        <a:latin typeface="微软雅黑"/>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vMerge="1">
                  <a:txBody>
                    <a:bodyPr/>
                    <a:lstStyle/>
                    <a:p>
                      <a:endParaRPr lang="zh-CN" altLang="en-US"/>
                    </a:p>
                  </a:txBody>
                  <a:tcPr/>
                </a:tc>
                <a:tc>
                  <a:txBody>
                    <a:bodyPr/>
                    <a:lstStyle/>
                    <a:p>
                      <a:pPr algn="l" fontAlgn="ctr"/>
                      <a:r>
                        <a:rPr lang="en-US" sz="1400" b="0" i="0" u="none" strike="noStrike">
                          <a:latin typeface="微软雅黑"/>
                        </a:rPr>
                        <a:t>SOA</a:t>
                      </a:r>
                      <a:r>
                        <a:rPr lang="zh-CN" altLang="en-US" sz="1400" b="0" i="0" u="none" strike="noStrike">
                          <a:latin typeface="微软雅黑"/>
                        </a:rPr>
                        <a:t>架构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理解</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难</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dirty="0">
                        <a:latin typeface="微软雅黑"/>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vMerge="1">
                  <a:txBody>
                    <a:bodyPr/>
                    <a:lstStyle/>
                    <a:p>
                      <a:endParaRPr lang="zh-CN" altLang="en-US"/>
                    </a:p>
                  </a:txBody>
                  <a:tcPr/>
                </a:tc>
                <a:tc>
                  <a:txBody>
                    <a:bodyPr/>
                    <a:lstStyle/>
                    <a:p>
                      <a:pPr algn="l" fontAlgn="ctr"/>
                      <a:r>
                        <a:rPr lang="zh-CN" altLang="en-US" sz="1400" b="0" i="0" u="none" strike="noStrike">
                          <a:latin typeface="微软雅黑"/>
                        </a:rPr>
                        <a:t>微服务架构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掌握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dirty="0">
                        <a:latin typeface="微软雅黑"/>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a:txBody>
                    <a:bodyPr/>
                    <a:lstStyle/>
                    <a:p>
                      <a:pPr algn="ctr" fontAlgn="ctr"/>
                      <a:r>
                        <a:rPr lang="zh-CN" altLang="en-US" sz="1400" b="0" i="0" u="none" strike="noStrike">
                          <a:solidFill>
                            <a:srgbClr val="000000"/>
                          </a:solidFill>
                          <a:latin typeface="微软雅黑"/>
                        </a:rPr>
                        <a:t>微服务设计原则</a:t>
                      </a:r>
                    </a:p>
                  </a:txBody>
                  <a:tcPr marL="0" marR="0" marT="0" marB="0" anchor="ctr">
                    <a:lnT w="6350" cap="flat" cmpd="sng" algn="ctr">
                      <a:solidFill>
                        <a:srgbClr val="000000"/>
                      </a:solidFill>
                      <a:prstDash val="solid"/>
                      <a:round/>
                      <a:headEnd type="none" w="med" len="med"/>
                      <a:tailEnd type="none" w="med" len="med"/>
                    </a:lnT>
                  </a:tcPr>
                </a:tc>
                <a:tc>
                  <a:txBody>
                    <a:bodyPr/>
                    <a:lstStyle/>
                    <a:p>
                      <a:pPr algn="l" fontAlgn="ctr"/>
                      <a:r>
                        <a:rPr lang="zh-CN" altLang="en-US" sz="1400" b="0" i="0" u="none" strike="noStrike">
                          <a:solidFill>
                            <a:srgbClr val="000000"/>
                          </a:solidFill>
                          <a:latin typeface="微软雅黑"/>
                        </a:rPr>
                        <a:t>微服务设计原则</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掌握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dirty="0">
                        <a:latin typeface="微软雅黑"/>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rowSpan="4">
                  <a:txBody>
                    <a:bodyPr/>
                    <a:lstStyle/>
                    <a:p>
                      <a:pPr algn="ctr" fontAlgn="ctr"/>
                      <a:r>
                        <a:rPr lang="zh-CN" altLang="en-US" sz="1400" b="0" i="0" u="none" strike="noStrike">
                          <a:solidFill>
                            <a:srgbClr val="000000"/>
                          </a:solidFill>
                          <a:latin typeface="微软雅黑"/>
                        </a:rPr>
                        <a:t>如何实现微服务架构</a:t>
                      </a:r>
                    </a:p>
                  </a:txBody>
                  <a:tcPr marL="0" marR="0" marT="0" marB="0" anchor="ctr"/>
                </a:tc>
                <a:tc>
                  <a:txBody>
                    <a:bodyPr/>
                    <a:lstStyle/>
                    <a:p>
                      <a:pPr algn="l" fontAlgn="ctr"/>
                      <a:r>
                        <a:rPr lang="zh-CN" altLang="en-US" sz="1400" b="0" i="0" u="none" strike="noStrike">
                          <a:solidFill>
                            <a:srgbClr val="000000"/>
                          </a:solidFill>
                          <a:latin typeface="微软雅黑"/>
                        </a:rPr>
                        <a:t>架构图及常用组件</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理解</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难</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dirty="0">
                        <a:latin typeface="微软雅黑"/>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vMerge="1">
                  <a:txBody>
                    <a:bodyPr/>
                    <a:lstStyle/>
                    <a:p>
                      <a:endParaRPr lang="zh-CN" altLang="en-US"/>
                    </a:p>
                  </a:txBody>
                  <a:tcPr/>
                </a:tc>
                <a:tc>
                  <a:txBody>
                    <a:bodyPr/>
                    <a:lstStyle/>
                    <a:p>
                      <a:pPr algn="l" fontAlgn="ctr"/>
                      <a:r>
                        <a:rPr lang="zh-CN" altLang="en-US" sz="1400" b="0" i="0" u="none" strike="noStrike">
                          <a:solidFill>
                            <a:srgbClr val="000000"/>
                          </a:solidFill>
                          <a:latin typeface="微软雅黑"/>
                        </a:rPr>
                        <a:t>微服务技术栈</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了解</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dirty="0">
                        <a:latin typeface="微软雅黑"/>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vMerge="1">
                  <a:txBody>
                    <a:bodyPr/>
                    <a:lstStyle/>
                    <a:p>
                      <a:endParaRPr lang="zh-CN" altLang="en-US"/>
                    </a:p>
                  </a:txBody>
                  <a:tcPr/>
                </a:tc>
                <a:tc>
                  <a:txBody>
                    <a:bodyPr/>
                    <a:lstStyle/>
                    <a:p>
                      <a:pPr algn="l" fontAlgn="ctr"/>
                      <a:r>
                        <a:rPr lang="zh-CN" altLang="en-US" sz="1400" b="0" i="0" u="none" strike="noStrike">
                          <a:solidFill>
                            <a:srgbClr val="000000"/>
                          </a:solidFill>
                          <a:latin typeface="微软雅黑"/>
                        </a:rPr>
                        <a:t>微服务架构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solidFill>
                            <a:srgbClr val="000000"/>
                          </a:solidFill>
                          <a:latin typeface="微软雅黑"/>
                        </a:rPr>
                        <a:t>理解</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solidFill>
                            <a:srgbClr val="000000"/>
                          </a:solidFill>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dirty="0">
                        <a:latin typeface="微软雅黑"/>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vMerge="1">
                  <a:txBody>
                    <a:bodyPr/>
                    <a:lstStyle/>
                    <a:p>
                      <a:endParaRPr lang="zh-CN" altLang="en-US"/>
                    </a:p>
                  </a:txBody>
                  <a:tcPr/>
                </a:tc>
                <a:tc>
                  <a:txBody>
                    <a:bodyPr/>
                    <a:lstStyle/>
                    <a:p>
                      <a:pPr algn="l" fontAlgn="ctr"/>
                      <a:r>
                        <a:rPr lang="zh-CN" altLang="en-US" sz="1400" b="0" i="0" u="none" strike="noStrike">
                          <a:solidFill>
                            <a:srgbClr val="000000"/>
                          </a:solidFill>
                          <a:latin typeface="微软雅黑"/>
                        </a:rPr>
                        <a:t>技术选型</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掌握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dirty="0"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dirty="0">
                        <a:latin typeface="微软雅黑"/>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微服务技术栈</a:t>
            </a:r>
            <a:endParaRPr lang="zh-CN" altLang="en-US" dirty="0"/>
          </a:p>
        </p:txBody>
      </p:sp>
      <p:sp>
        <p:nvSpPr>
          <p:cNvPr id="3" name="内容占位符 2"/>
          <p:cNvSpPr>
            <a:spLocks noGrp="1"/>
          </p:cNvSpPr>
          <p:nvPr>
            <p:ph idx="1"/>
          </p:nvPr>
        </p:nvSpPr>
        <p:spPr/>
        <p:txBody>
          <a:bodyPr/>
          <a:lstStyle/>
          <a:p>
            <a:endParaRPr lang="zh-CN" altLang="en-US" dirty="0"/>
          </a:p>
        </p:txBody>
      </p:sp>
      <p:grpSp>
        <p:nvGrpSpPr>
          <p:cNvPr id="4" name="组合 5"/>
          <p:cNvGrpSpPr/>
          <p:nvPr/>
        </p:nvGrpSpPr>
        <p:grpSpPr>
          <a:xfrm>
            <a:off x="1143000" y="1602512"/>
            <a:ext cx="6858000" cy="3250476"/>
            <a:chOff x="1143000" y="1602512"/>
            <a:chExt cx="6858000" cy="3250476"/>
          </a:xfrm>
        </p:grpSpPr>
        <p:pic>
          <p:nvPicPr>
            <p:cNvPr id="2050" name="Picture 2"/>
            <p:cNvPicPr>
              <a:picLocks noChangeAspect="1" noChangeArrowheads="1"/>
            </p:cNvPicPr>
            <p:nvPr/>
          </p:nvPicPr>
          <p:blipFill>
            <a:blip r:embed="rId2" cstate="print"/>
            <a:srcRect/>
            <a:stretch>
              <a:fillRect/>
            </a:stretch>
          </p:blipFill>
          <p:spPr bwMode="auto">
            <a:xfrm>
              <a:off x="1143000" y="2003425"/>
              <a:ext cx="6858000" cy="2849563"/>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146478" y="1602512"/>
              <a:ext cx="6835775" cy="427037"/>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微服务架构</a:t>
            </a:r>
            <a:endParaRPr lang="zh-CN" altLang="en-US" dirty="0"/>
          </a:p>
        </p:txBody>
      </p:sp>
      <p:sp>
        <p:nvSpPr>
          <p:cNvPr id="3" name="内容占位符 2"/>
          <p:cNvSpPr>
            <a:spLocks noGrp="1"/>
          </p:cNvSpPr>
          <p:nvPr>
            <p:ph idx="1"/>
          </p:nvPr>
        </p:nvSpPr>
        <p:spPr/>
        <p:txBody>
          <a:bodyPr/>
          <a:lstStyle/>
          <a:p>
            <a:r>
              <a:rPr lang="zh-CN" altLang="en-US" dirty="0" smtClean="0"/>
              <a:t>微服务架构有哪些</a:t>
            </a:r>
            <a:endParaRPr lang="en-US" altLang="zh-CN" dirty="0" smtClean="0"/>
          </a:p>
          <a:p>
            <a:pPr lvl="1"/>
            <a:r>
              <a:rPr lang="en-US" altLang="zh-CN" dirty="0" smtClean="0"/>
              <a:t>Spring Cloud</a:t>
            </a:r>
          </a:p>
          <a:p>
            <a:pPr lvl="1"/>
            <a:r>
              <a:rPr lang="zh-CN" altLang="en-US" dirty="0" smtClean="0"/>
              <a:t>京东</a:t>
            </a:r>
            <a:r>
              <a:rPr lang="en-US" altLang="zh-CN" dirty="0" smtClean="0"/>
              <a:t>JSF</a:t>
            </a:r>
          </a:p>
          <a:p>
            <a:pPr lvl="1"/>
            <a:r>
              <a:rPr lang="zh-CN" altLang="en-US" dirty="0" smtClean="0"/>
              <a:t>新浪微博</a:t>
            </a:r>
            <a:r>
              <a:rPr lang="en-US" altLang="zh-CN" dirty="0" err="1" smtClean="0"/>
              <a:t>Motan</a:t>
            </a:r>
            <a:endParaRPr lang="en-US" altLang="zh-CN" dirty="0" smtClean="0"/>
          </a:p>
          <a:p>
            <a:pPr lvl="1"/>
            <a:r>
              <a:rPr lang="zh-CN" altLang="en-US" dirty="0" smtClean="0"/>
              <a:t>当当网</a:t>
            </a:r>
            <a:r>
              <a:rPr lang="en-US" altLang="zh-CN" dirty="0" err="1" smtClean="0"/>
              <a:t>DubboX</a:t>
            </a:r>
            <a:endParaRPr lang="en-US" altLang="zh-CN" dirty="0" smtClean="0"/>
          </a:p>
          <a:p>
            <a:pPr lvl="1"/>
            <a:r>
              <a:rPr lang="en-US" altLang="zh-CN" dirty="0" smtClean="0"/>
              <a:t>......</a:t>
            </a:r>
            <a:endParaRPr lang="zh-CN" altLang="en-US" dirty="0"/>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微服务架构</a:t>
            </a:r>
            <a:endParaRPr lang="zh-CN" altLang="en-US" dirty="0">
              <a:solidFill>
                <a:schemeClr val="tx1"/>
              </a:solidFill>
            </a:endParaRPr>
          </a:p>
        </p:txBody>
      </p:sp>
      <p:sp>
        <p:nvSpPr>
          <p:cNvPr id="3" name="内容占位符 2"/>
          <p:cNvSpPr>
            <a:spLocks noGrp="1"/>
          </p:cNvSpPr>
          <p:nvPr>
            <p:ph idx="1"/>
          </p:nvPr>
        </p:nvSpPr>
        <p:spPr/>
        <p:txBody>
          <a:bodyPr/>
          <a:lstStyle/>
          <a:p>
            <a:r>
              <a:rPr lang="zh-CN" altLang="en-US" dirty="0" smtClean="0"/>
              <a:t>微服务架构对比</a:t>
            </a:r>
            <a:endParaRPr lang="zh-CN" altLang="en-US" dirty="0"/>
          </a:p>
        </p:txBody>
      </p:sp>
      <p:grpSp>
        <p:nvGrpSpPr>
          <p:cNvPr id="4" name="组合 5"/>
          <p:cNvGrpSpPr/>
          <p:nvPr/>
        </p:nvGrpSpPr>
        <p:grpSpPr>
          <a:xfrm>
            <a:off x="971600" y="1628800"/>
            <a:ext cx="6576108" cy="4110978"/>
            <a:chOff x="1043608" y="1556792"/>
            <a:chExt cx="5784020" cy="3678930"/>
          </a:xfrm>
        </p:grpSpPr>
        <p:pic>
          <p:nvPicPr>
            <p:cNvPr id="3074" name="Picture 2"/>
            <p:cNvPicPr>
              <a:picLocks noChangeAspect="1" noChangeArrowheads="1"/>
            </p:cNvPicPr>
            <p:nvPr/>
          </p:nvPicPr>
          <p:blipFill>
            <a:blip r:embed="rId3" cstate="print"/>
            <a:srcRect/>
            <a:stretch>
              <a:fillRect/>
            </a:stretch>
          </p:blipFill>
          <p:spPr bwMode="auto">
            <a:xfrm>
              <a:off x="1043608" y="1556792"/>
              <a:ext cx="5784020" cy="2376264"/>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1048514" y="3923212"/>
              <a:ext cx="5774406" cy="1312510"/>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微服务架构</a:t>
            </a:r>
            <a:endParaRPr lang="zh-CN" altLang="en-US" dirty="0"/>
          </a:p>
        </p:txBody>
      </p:sp>
      <p:sp>
        <p:nvSpPr>
          <p:cNvPr id="3" name="内容占位符 2"/>
          <p:cNvSpPr>
            <a:spLocks noGrp="1"/>
          </p:cNvSpPr>
          <p:nvPr>
            <p:ph idx="1"/>
          </p:nvPr>
        </p:nvSpPr>
        <p:spPr/>
        <p:txBody>
          <a:bodyPr/>
          <a:lstStyle/>
          <a:p>
            <a:r>
              <a:rPr lang="zh-CN" altLang="en-US" dirty="0" smtClean="0"/>
              <a:t>微服务中</a:t>
            </a:r>
            <a:r>
              <a:rPr lang="en-US" altLang="zh-CN" dirty="0" err="1" smtClean="0"/>
              <a:t>SpringCloud</a:t>
            </a:r>
            <a:r>
              <a:rPr lang="zh-CN" altLang="en-US" dirty="0" smtClean="0"/>
              <a:t>与</a:t>
            </a:r>
            <a:r>
              <a:rPr lang="en-US" altLang="zh-CN" dirty="0" err="1" smtClean="0"/>
              <a:t>Dubbo</a:t>
            </a:r>
            <a:r>
              <a:rPr lang="zh-CN" altLang="en-US" dirty="0" smtClean="0"/>
              <a:t>的区别</a:t>
            </a: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755576" y="1916832"/>
            <a:ext cx="7339013" cy="36734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微服务架构</a:t>
            </a:r>
            <a:endParaRPr lang="zh-CN" altLang="en-US" dirty="0"/>
          </a:p>
        </p:txBody>
      </p:sp>
      <p:sp>
        <p:nvSpPr>
          <p:cNvPr id="3" name="内容占位符 2"/>
          <p:cNvSpPr>
            <a:spLocks noGrp="1"/>
          </p:cNvSpPr>
          <p:nvPr>
            <p:ph idx="1"/>
          </p:nvPr>
        </p:nvSpPr>
        <p:spPr/>
        <p:txBody>
          <a:bodyPr/>
          <a:lstStyle/>
          <a:p>
            <a:r>
              <a:rPr lang="zh-CN" altLang="en-US" dirty="0" smtClean="0"/>
              <a:t>微服务中</a:t>
            </a:r>
            <a:r>
              <a:rPr lang="en-US" altLang="zh-CN" dirty="0" err="1" smtClean="0"/>
              <a:t>SpringCloud</a:t>
            </a:r>
            <a:r>
              <a:rPr lang="zh-CN" altLang="en-US" dirty="0" smtClean="0"/>
              <a:t>与</a:t>
            </a:r>
            <a:r>
              <a:rPr lang="en-US" altLang="zh-CN" dirty="0" err="1" smtClean="0"/>
              <a:t>Dubbo</a:t>
            </a:r>
            <a:r>
              <a:rPr lang="zh-CN" altLang="en-US" dirty="0" smtClean="0"/>
              <a:t>最大区别</a:t>
            </a:r>
            <a:endParaRPr lang="en-US" altLang="zh-CN" dirty="0" smtClean="0"/>
          </a:p>
          <a:p>
            <a:pPr lvl="1"/>
            <a:r>
              <a:rPr lang="en-US" altLang="zh-CN" dirty="0" smtClean="0"/>
              <a:t>Spring Cloud</a:t>
            </a:r>
            <a:r>
              <a:rPr lang="zh-CN" altLang="en-US" dirty="0" smtClean="0"/>
              <a:t>抛弃了</a:t>
            </a:r>
            <a:r>
              <a:rPr lang="en-US" altLang="zh-CN" dirty="0" smtClean="0"/>
              <a:t>RPC</a:t>
            </a:r>
            <a:r>
              <a:rPr lang="zh-CN" altLang="en-US" dirty="0" smtClean="0"/>
              <a:t>通讯，采用基于</a:t>
            </a:r>
            <a:r>
              <a:rPr lang="en-US" altLang="zh-CN" dirty="0" smtClean="0"/>
              <a:t>HTTP</a:t>
            </a:r>
            <a:r>
              <a:rPr lang="zh-CN" altLang="en-US" dirty="0" smtClean="0"/>
              <a:t>的</a:t>
            </a:r>
            <a:r>
              <a:rPr lang="en-US" altLang="zh-CN" dirty="0" smtClean="0"/>
              <a:t>REST</a:t>
            </a:r>
            <a:r>
              <a:rPr lang="zh-CN" altLang="en-US" dirty="0" smtClean="0"/>
              <a:t>方式。</a:t>
            </a:r>
            <a:endParaRPr lang="en-US" altLang="zh-CN" dirty="0" smtClean="0"/>
          </a:p>
          <a:p>
            <a:pPr lvl="1"/>
            <a:r>
              <a:rPr lang="en-US" altLang="zh-CN" dirty="0" smtClean="0"/>
              <a:t>Spring Cloud</a:t>
            </a:r>
            <a:r>
              <a:rPr lang="zh-CN" altLang="en-US" dirty="0" smtClean="0"/>
              <a:t>牺牲了服务调用的性能，但是同时也避免了原生</a:t>
            </a:r>
            <a:r>
              <a:rPr lang="en-US" altLang="zh-CN" dirty="0" smtClean="0"/>
              <a:t>RPC</a:t>
            </a:r>
            <a:r>
              <a:rPr lang="zh-CN" altLang="en-US" dirty="0" smtClean="0"/>
              <a:t>带来的问题。</a:t>
            </a:r>
            <a:endParaRPr lang="en-US" altLang="zh-CN" dirty="0" smtClean="0"/>
          </a:p>
          <a:p>
            <a:pPr lvl="1"/>
            <a:r>
              <a:rPr lang="en-US" altLang="zh-CN" dirty="0" smtClean="0"/>
              <a:t>REST</a:t>
            </a:r>
            <a:r>
              <a:rPr lang="zh-CN" altLang="en-US" dirty="0" smtClean="0"/>
              <a:t>比</a:t>
            </a:r>
            <a:r>
              <a:rPr lang="en-US" altLang="zh-CN" dirty="0" smtClean="0"/>
              <a:t>RPC</a:t>
            </a:r>
            <a:r>
              <a:rPr lang="zh-CN" altLang="en-US" dirty="0" smtClean="0"/>
              <a:t>更为灵活，不存在代码级别的强依赖，在强调快速演化的微服务环境下，显然更合适。 </a:t>
            </a:r>
            <a:endParaRPr lang="en-US" altLang="zh-CN" dirty="0" smtClean="0"/>
          </a:p>
          <a:p>
            <a:pPr lvl="1"/>
            <a:endParaRPr lang="en-US" altLang="zh-CN" dirty="0" smtClean="0"/>
          </a:p>
          <a:p>
            <a:r>
              <a:rPr lang="zh-CN" altLang="en-US" dirty="0" smtClean="0"/>
              <a:t>社区的支持与力度：</a:t>
            </a:r>
            <a:r>
              <a:rPr lang="en-US" altLang="zh-CN" dirty="0" err="1" smtClean="0"/>
              <a:t>Dubbo</a:t>
            </a:r>
            <a:r>
              <a:rPr lang="zh-CN" altLang="en-US" dirty="0" smtClean="0"/>
              <a:t>曾经停运了</a:t>
            </a:r>
            <a:r>
              <a:rPr lang="en-US" altLang="zh-CN" dirty="0" smtClean="0"/>
              <a:t>5</a:t>
            </a:r>
            <a:r>
              <a:rPr lang="zh-CN" altLang="en-US" dirty="0" smtClean="0"/>
              <a:t>年，虽然重启了，但是对于技术发展的新需求，还是需要开发者自行去拓展，对于中小型公司，显然显得比较费时费力，也不一定有强大的实力去修改源码 </a:t>
            </a:r>
            <a:endParaRPr lang="en-US" altLang="zh-CN" dirty="0" smtClean="0"/>
          </a:p>
          <a:p>
            <a:pPr lvl="1"/>
            <a:endParaRPr lang="en-US" altLang="zh-CN" dirty="0" smtClean="0"/>
          </a:p>
          <a:p>
            <a:r>
              <a:rPr lang="zh-CN" altLang="en-US" dirty="0" smtClean="0"/>
              <a:t>解决的问题域不一样：</a:t>
            </a:r>
            <a:r>
              <a:rPr lang="en-US" altLang="zh-CN" dirty="0" err="1" smtClean="0"/>
              <a:t>Dubbo</a:t>
            </a:r>
            <a:r>
              <a:rPr lang="zh-CN" altLang="en-US" dirty="0" smtClean="0"/>
              <a:t>的定位是一款</a:t>
            </a:r>
            <a:r>
              <a:rPr lang="en-US" altLang="zh-CN" dirty="0" smtClean="0"/>
              <a:t>RPC</a:t>
            </a:r>
            <a:r>
              <a:rPr lang="zh-CN" altLang="en-US" dirty="0" smtClean="0"/>
              <a:t>框架，</a:t>
            </a:r>
            <a:r>
              <a:rPr lang="en-US" altLang="zh-CN" dirty="0" smtClean="0"/>
              <a:t>Spring Cloud</a:t>
            </a:r>
            <a:r>
              <a:rPr lang="zh-CN" altLang="en-US" dirty="0" smtClean="0"/>
              <a:t>的目标是微服务架构下的一站式解决方案 ；</a:t>
            </a:r>
            <a:endParaRPr lang="zh-CN" altLang="en-US" dirty="0"/>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技术选型</a:t>
            </a:r>
            <a:endParaRPr lang="zh-CN" altLang="en-US" dirty="0"/>
          </a:p>
        </p:txBody>
      </p:sp>
      <p:sp>
        <p:nvSpPr>
          <p:cNvPr id="3" name="内容占位符 2"/>
          <p:cNvSpPr>
            <a:spLocks noGrp="1"/>
          </p:cNvSpPr>
          <p:nvPr>
            <p:ph idx="1"/>
          </p:nvPr>
        </p:nvSpPr>
        <p:spPr/>
        <p:txBody>
          <a:bodyPr/>
          <a:lstStyle/>
          <a:p>
            <a:r>
              <a:rPr lang="zh-CN" altLang="en-US" dirty="0" smtClean="0"/>
              <a:t>从开发和运行平台两个维度考虑技术选型。</a:t>
            </a:r>
            <a:endParaRPr lang="en-US" altLang="zh-CN" dirty="0" smtClean="0"/>
          </a:p>
          <a:p>
            <a:r>
              <a:rPr lang="zh-CN" altLang="en-US" dirty="0" smtClean="0"/>
              <a:t>开发框架的选择</a:t>
            </a:r>
            <a:endParaRPr lang="en-US" altLang="zh-CN" dirty="0" smtClean="0"/>
          </a:p>
          <a:p>
            <a:pPr lvl="1"/>
            <a:r>
              <a:rPr lang="zh-CN" altLang="en-US" dirty="0" smtClean="0"/>
              <a:t>首选</a:t>
            </a:r>
            <a:r>
              <a:rPr lang="en-US" altLang="zh-CN" dirty="0" smtClean="0"/>
              <a:t>Spring Cloud</a:t>
            </a:r>
            <a:r>
              <a:rPr lang="zh-CN" altLang="en-US" dirty="0" smtClean="0"/>
              <a:t>作为微服务开发框架</a:t>
            </a:r>
            <a:endParaRPr lang="en-US" altLang="zh-CN" dirty="0" smtClean="0"/>
          </a:p>
          <a:p>
            <a:pPr lvl="1"/>
            <a:endParaRPr lang="en-US" altLang="zh-CN" dirty="0" smtClean="0"/>
          </a:p>
          <a:p>
            <a:r>
              <a:rPr lang="zh-CN" altLang="en-US" dirty="0" smtClean="0"/>
              <a:t>运行平台</a:t>
            </a:r>
            <a:endParaRPr lang="en-US" altLang="zh-CN" dirty="0" smtClean="0"/>
          </a:p>
          <a:p>
            <a:pPr lvl="1"/>
            <a:r>
              <a:rPr lang="zh-CN" altLang="en-US" dirty="0" smtClean="0"/>
              <a:t>微服务不绑定运行平台</a:t>
            </a:r>
            <a:endParaRPr lang="en-US" altLang="zh-CN" dirty="0" smtClean="0"/>
          </a:p>
          <a:p>
            <a:pPr lvl="1"/>
            <a:r>
              <a:rPr lang="zh-CN" altLang="en-US" dirty="0" smtClean="0"/>
              <a:t>部署在</a:t>
            </a:r>
            <a:r>
              <a:rPr lang="en-US" altLang="zh-CN" dirty="0" smtClean="0"/>
              <a:t>PC Server</a:t>
            </a:r>
            <a:r>
              <a:rPr lang="zh-CN" altLang="en-US" dirty="0" smtClean="0"/>
              <a:t>、阿里云、</a:t>
            </a:r>
            <a:r>
              <a:rPr lang="en-US" altLang="zh-CN" dirty="0" smtClean="0"/>
              <a:t>AWS</a:t>
            </a:r>
            <a:r>
              <a:rPr lang="zh-CN" altLang="en-US" dirty="0" smtClean="0"/>
              <a:t>等云计算平台</a:t>
            </a:r>
            <a:endParaRPr lang="en-US" altLang="zh-CN" dirty="0" smtClean="0"/>
          </a:p>
          <a:p>
            <a:pPr lvl="1"/>
            <a:r>
              <a:rPr lang="zh-CN" altLang="en-US" dirty="0" smtClean="0">
                <a:solidFill>
                  <a:srgbClr val="FF0000"/>
                </a:solidFill>
              </a:rPr>
              <a:t>部署在</a:t>
            </a:r>
            <a:r>
              <a:rPr lang="en-US" altLang="zh-CN" dirty="0" err="1" smtClean="0">
                <a:solidFill>
                  <a:srgbClr val="FF0000"/>
                </a:solidFill>
              </a:rPr>
              <a:t>Docker</a:t>
            </a:r>
            <a:endParaRPr lang="zh-CN" altLang="en-US"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技术选型</a:t>
            </a:r>
            <a:endParaRPr lang="zh-CN" altLang="en-US" dirty="0"/>
          </a:p>
        </p:txBody>
      </p:sp>
      <p:sp>
        <p:nvSpPr>
          <p:cNvPr id="3" name="内容占位符 2"/>
          <p:cNvSpPr>
            <a:spLocks noGrp="1"/>
          </p:cNvSpPr>
          <p:nvPr>
            <p:ph idx="1"/>
          </p:nvPr>
        </p:nvSpPr>
        <p:spPr/>
        <p:txBody>
          <a:bodyPr/>
          <a:lstStyle/>
          <a:p>
            <a:r>
              <a:rPr lang="zh-CN" altLang="zh-CN" dirty="0" smtClean="0"/>
              <a:t>为什么使用</a:t>
            </a:r>
            <a:r>
              <a:rPr lang="en-US" altLang="zh-CN" dirty="0" smtClean="0"/>
              <a:t>Spring Cloud</a:t>
            </a:r>
          </a:p>
          <a:p>
            <a:pPr lvl="1"/>
            <a:r>
              <a:rPr lang="zh-CN" altLang="zh-CN" dirty="0" smtClean="0"/>
              <a:t>微服务架构的优点表明它可以提高我们的生产力，但是分布式系统本身的技术成本问题给互联网那些创业型公司不少的挑战，阿里、百度等巨头所提供的微服务技术只是解决其中某个问题，而整合封装这些优秀的技术恐怕是</a:t>
            </a:r>
            <a:r>
              <a:rPr lang="en-US" altLang="zh-CN" dirty="0" smtClean="0"/>
              <a:t>Spring</a:t>
            </a:r>
            <a:r>
              <a:rPr lang="zh-CN" altLang="zh-CN" dirty="0" smtClean="0"/>
              <a:t>最擅长的领域了，</a:t>
            </a:r>
            <a:r>
              <a:rPr lang="en-US" altLang="zh-CN" dirty="0" smtClean="0"/>
              <a:t>Spring Cloud</a:t>
            </a:r>
            <a:r>
              <a:rPr lang="zh-CN" altLang="zh-CN" dirty="0" smtClean="0"/>
              <a:t>也正因为此而诞生。</a:t>
            </a:r>
          </a:p>
          <a:p>
            <a:pPr lvl="1"/>
            <a:r>
              <a:rPr lang="zh-CN" altLang="zh-CN" dirty="0" smtClean="0"/>
              <a:t>使用</a:t>
            </a:r>
            <a:r>
              <a:rPr lang="en-US" altLang="zh-CN" dirty="0" smtClean="0"/>
              <a:t>Spring Cloud</a:t>
            </a:r>
            <a:r>
              <a:rPr lang="zh-CN" altLang="zh-CN" dirty="0" smtClean="0"/>
              <a:t>来构建微服务架构可以省去你整合各家技术的成本，</a:t>
            </a:r>
            <a:r>
              <a:rPr lang="en-US" altLang="zh-CN" dirty="0" smtClean="0"/>
              <a:t>Spring Cloud</a:t>
            </a:r>
            <a:r>
              <a:rPr lang="zh-CN" altLang="zh-CN" dirty="0" smtClean="0"/>
              <a:t>为我们构建微服务架构提供了一站式的解决方案，就好比当初</a:t>
            </a:r>
            <a:r>
              <a:rPr lang="en-US" altLang="zh-CN" dirty="0" smtClean="0"/>
              <a:t>Spring</a:t>
            </a:r>
            <a:r>
              <a:rPr lang="zh-CN" altLang="zh-CN" dirty="0" smtClean="0"/>
              <a:t>诞生是为解决</a:t>
            </a:r>
            <a:r>
              <a:rPr lang="en-US" altLang="zh-CN" dirty="0" smtClean="0"/>
              <a:t>EJB</a:t>
            </a:r>
            <a:r>
              <a:rPr lang="zh-CN" altLang="zh-CN" dirty="0" smtClean="0"/>
              <a:t>企业应用开发的众多问题而提供的一站式轻量级企业应用开发解决方案一样，随着使用</a:t>
            </a:r>
            <a:r>
              <a:rPr lang="en-US" altLang="zh-CN" dirty="0" smtClean="0"/>
              <a:t>Spring Cloud</a:t>
            </a:r>
            <a:r>
              <a:rPr lang="zh-CN" altLang="zh-CN" dirty="0" smtClean="0"/>
              <a:t>公司数量的增加，相信微服务将被</a:t>
            </a:r>
            <a:r>
              <a:rPr lang="en-US" altLang="zh-CN" dirty="0" smtClean="0"/>
              <a:t>Spring Cloud</a:t>
            </a:r>
            <a:r>
              <a:rPr lang="zh-CN" altLang="en-US" dirty="0" smtClean="0"/>
              <a:t>统领</a:t>
            </a:r>
            <a:r>
              <a:rPr lang="zh-CN" altLang="zh-CN" dirty="0" smtClean="0"/>
              <a:t>。</a:t>
            </a:r>
          </a:p>
          <a:p>
            <a:endParaRPr lang="zh-CN" altLang="en-US" dirty="0"/>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smtClean="0"/>
              <a:t>本章重点总结</a:t>
            </a:r>
          </a:p>
        </p:txBody>
      </p:sp>
      <p:sp>
        <p:nvSpPr>
          <p:cNvPr id="58371" name="Rectangle 3"/>
          <p:cNvSpPr>
            <a:spLocks noGrp="1" noChangeArrowheads="1"/>
          </p:cNvSpPr>
          <p:nvPr>
            <p:ph idx="1"/>
          </p:nvPr>
        </p:nvSpPr>
        <p:spPr/>
        <p:txBody>
          <a:bodyPr/>
          <a:lstStyle/>
          <a:p>
            <a:r>
              <a:rPr lang="zh-CN" altLang="en-US" smtClean="0"/>
              <a:t>了解微服务产生背景；</a:t>
            </a:r>
            <a:endParaRPr lang="en-US" altLang="zh-CN" smtClean="0"/>
          </a:p>
          <a:p>
            <a:endParaRPr lang="en-US" altLang="zh-CN" smtClean="0"/>
          </a:p>
          <a:p>
            <a:r>
              <a:rPr lang="zh-CN" altLang="en-US" smtClean="0"/>
              <a:t>了解微服务技术栈；</a:t>
            </a:r>
            <a:endParaRPr lang="en-US" altLang="zh-CN" smtClean="0"/>
          </a:p>
          <a:p>
            <a:endParaRPr lang="en-US" altLang="zh-CN" smtClean="0"/>
          </a:p>
          <a:p>
            <a:r>
              <a:rPr lang="zh-CN" altLang="en-US" smtClean="0"/>
              <a:t>理解微服务定义；</a:t>
            </a:r>
            <a:endParaRPr lang="en-US" altLang="zh-CN" smtClean="0"/>
          </a:p>
          <a:p>
            <a:endParaRPr lang="en-US" altLang="zh-CN" smtClean="0"/>
          </a:p>
          <a:p>
            <a:r>
              <a:rPr lang="zh-CN" altLang="en-US" smtClean="0"/>
              <a:t>理解垂直架构、</a:t>
            </a:r>
            <a:r>
              <a:rPr lang="en-US" altLang="zh-CN" smtClean="0"/>
              <a:t>SOA</a:t>
            </a:r>
            <a:r>
              <a:rPr lang="zh-CN" altLang="en-US" smtClean="0"/>
              <a:t>架构；</a:t>
            </a:r>
            <a:endParaRPr lang="en-US" altLang="zh-CN" smtClean="0"/>
          </a:p>
          <a:p>
            <a:endParaRPr lang="en-US" altLang="zh-CN" smtClean="0"/>
          </a:p>
          <a:p>
            <a:r>
              <a:rPr lang="zh-CN" altLang="en-US" smtClean="0"/>
              <a:t>理解微服务架构、微服务架构图；</a:t>
            </a:r>
            <a:endParaRPr lang="en-US" altLang="zh-CN" smtClean="0"/>
          </a:p>
          <a:p>
            <a:endParaRPr lang="en-US" altLang="zh-CN" smtClean="0"/>
          </a:p>
          <a:p>
            <a:r>
              <a:rPr lang="zh-CN" altLang="en-US" smtClean="0"/>
              <a:t>掌握单体架构和微服务架构；</a:t>
            </a:r>
            <a:endParaRPr lang="en-US" altLang="zh-CN" smtClean="0"/>
          </a:p>
          <a:p>
            <a:endParaRPr lang="en-US" altLang="zh-CN" smtClean="0"/>
          </a:p>
          <a:p>
            <a:r>
              <a:rPr lang="zh-CN" altLang="en-US" smtClean="0"/>
              <a:t>掌握微服务设计原则；</a:t>
            </a:r>
            <a:endParaRPr lang="en-US" altLang="zh-CN" smtClean="0"/>
          </a:p>
          <a:p>
            <a:endParaRPr lang="en-US" altLang="zh-CN" smtClean="0"/>
          </a:p>
          <a:p>
            <a:r>
              <a:rPr lang="zh-CN" altLang="en-US" smtClean="0"/>
              <a:t>掌握微服务架构技术选型</a:t>
            </a:r>
            <a:endParaRPr lang="en-US" altLang="zh-CN"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wipe(down)">
                                      <p:cBhvr>
                                        <p:cTn id="7" dur="500"/>
                                        <p:tgtEl>
                                          <p:spTgt spid="58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8371">
                                            <p:txEl>
                                              <p:pRg st="2" end="2"/>
                                            </p:txEl>
                                          </p:spTgt>
                                        </p:tgtEl>
                                        <p:attrNameLst>
                                          <p:attrName>style.visibility</p:attrName>
                                        </p:attrNameLst>
                                      </p:cBhvr>
                                      <p:to>
                                        <p:strVal val="visible"/>
                                      </p:to>
                                    </p:set>
                                    <p:animEffect transition="in" filter="wipe(down)">
                                      <p:cBhvr>
                                        <p:cTn id="12" dur="500"/>
                                        <p:tgtEl>
                                          <p:spTgt spid="583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8371">
                                            <p:txEl>
                                              <p:pRg st="4" end="4"/>
                                            </p:txEl>
                                          </p:spTgt>
                                        </p:tgtEl>
                                        <p:attrNameLst>
                                          <p:attrName>style.visibility</p:attrName>
                                        </p:attrNameLst>
                                      </p:cBhvr>
                                      <p:to>
                                        <p:strVal val="visible"/>
                                      </p:to>
                                    </p:set>
                                    <p:animEffect transition="in" filter="wipe(down)">
                                      <p:cBhvr>
                                        <p:cTn id="17" dur="500"/>
                                        <p:tgtEl>
                                          <p:spTgt spid="5837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8371">
                                            <p:txEl>
                                              <p:pRg st="6" end="6"/>
                                            </p:txEl>
                                          </p:spTgt>
                                        </p:tgtEl>
                                        <p:attrNameLst>
                                          <p:attrName>style.visibility</p:attrName>
                                        </p:attrNameLst>
                                      </p:cBhvr>
                                      <p:to>
                                        <p:strVal val="visible"/>
                                      </p:to>
                                    </p:set>
                                    <p:animEffect transition="in" filter="wipe(down)">
                                      <p:cBhvr>
                                        <p:cTn id="22" dur="500"/>
                                        <p:tgtEl>
                                          <p:spTgt spid="5837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8371">
                                            <p:txEl>
                                              <p:pRg st="8" end="8"/>
                                            </p:txEl>
                                          </p:spTgt>
                                        </p:tgtEl>
                                        <p:attrNameLst>
                                          <p:attrName>style.visibility</p:attrName>
                                        </p:attrNameLst>
                                      </p:cBhvr>
                                      <p:to>
                                        <p:strVal val="visible"/>
                                      </p:to>
                                    </p:set>
                                    <p:animEffect transition="in" filter="wipe(down)">
                                      <p:cBhvr>
                                        <p:cTn id="27" dur="500"/>
                                        <p:tgtEl>
                                          <p:spTgt spid="58371">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8371">
                                            <p:txEl>
                                              <p:pRg st="10" end="10"/>
                                            </p:txEl>
                                          </p:spTgt>
                                        </p:tgtEl>
                                        <p:attrNameLst>
                                          <p:attrName>style.visibility</p:attrName>
                                        </p:attrNameLst>
                                      </p:cBhvr>
                                      <p:to>
                                        <p:strVal val="visible"/>
                                      </p:to>
                                    </p:set>
                                    <p:animEffect transition="in" filter="wipe(down)">
                                      <p:cBhvr>
                                        <p:cTn id="32" dur="500"/>
                                        <p:tgtEl>
                                          <p:spTgt spid="58371">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8371">
                                            <p:txEl>
                                              <p:pRg st="12" end="12"/>
                                            </p:txEl>
                                          </p:spTgt>
                                        </p:tgtEl>
                                        <p:attrNameLst>
                                          <p:attrName>style.visibility</p:attrName>
                                        </p:attrNameLst>
                                      </p:cBhvr>
                                      <p:to>
                                        <p:strVal val="visible"/>
                                      </p:to>
                                    </p:set>
                                    <p:animEffect transition="in" filter="wipe(down)">
                                      <p:cBhvr>
                                        <p:cTn id="37" dur="500"/>
                                        <p:tgtEl>
                                          <p:spTgt spid="58371">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8371">
                                            <p:txEl>
                                              <p:pRg st="14" end="14"/>
                                            </p:txEl>
                                          </p:spTgt>
                                        </p:tgtEl>
                                        <p:attrNameLst>
                                          <p:attrName>style.visibility</p:attrName>
                                        </p:attrNameLst>
                                      </p:cBhvr>
                                      <p:to>
                                        <p:strVal val="visible"/>
                                      </p:to>
                                    </p:set>
                                    <p:animEffect transition="in" filter="wipe(down)">
                                      <p:cBhvr>
                                        <p:cTn id="42" dur="500"/>
                                        <p:tgtEl>
                                          <p:spTgt spid="5837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dirty="0" smtClean="0"/>
              <a:t>课后作业</a:t>
            </a:r>
            <a:r>
              <a:rPr lang="en-US" altLang="zh-CN" dirty="0" smtClean="0"/>
              <a:t>【</a:t>
            </a:r>
            <a:r>
              <a:rPr lang="zh-CN" altLang="en-US" dirty="0" smtClean="0"/>
              <a:t>必做任务</a:t>
            </a:r>
            <a:r>
              <a:rPr lang="en-US" altLang="zh-CN" dirty="0" smtClean="0"/>
              <a:t>】</a:t>
            </a:r>
            <a:endParaRPr lang="zh-CN" altLang="en-US" dirty="0" smtClean="0"/>
          </a:p>
        </p:txBody>
      </p:sp>
      <p:sp>
        <p:nvSpPr>
          <p:cNvPr id="19459" name="内容占位符 2"/>
          <p:cNvSpPr>
            <a:spLocks noGrp="1"/>
          </p:cNvSpPr>
          <p:nvPr>
            <p:ph idx="1"/>
          </p:nvPr>
        </p:nvSpPr>
        <p:spPr>
          <a:xfrm>
            <a:off x="457200" y="1052515"/>
            <a:ext cx="8543956" cy="4968875"/>
          </a:xfrm>
        </p:spPr>
        <p:txBody>
          <a:bodyPr/>
          <a:lstStyle/>
          <a:p>
            <a:r>
              <a:rPr lang="en-US" altLang="zh-CN" dirty="0" smtClean="0"/>
              <a:t>1</a:t>
            </a:r>
            <a:r>
              <a:rPr lang="zh-CN" altLang="en-US" dirty="0" smtClean="0"/>
              <a:t>、微服务定义</a:t>
            </a:r>
            <a:endParaRPr lang="en-US" altLang="zh-CN" dirty="0" smtClean="0"/>
          </a:p>
          <a:p>
            <a:r>
              <a:rPr lang="en-US" altLang="zh-CN" dirty="0" smtClean="0"/>
              <a:t>2</a:t>
            </a:r>
            <a:r>
              <a:rPr lang="zh-CN" altLang="en-US" dirty="0" smtClean="0"/>
              <a:t>、微服务技术栈</a:t>
            </a:r>
            <a:endParaRPr lang="en-US" altLang="zh-CN" dirty="0" smtClean="0"/>
          </a:p>
          <a:p>
            <a:r>
              <a:rPr lang="en-US" altLang="zh-CN" dirty="0" smtClean="0"/>
              <a:t>3</a:t>
            </a:r>
            <a:r>
              <a:rPr lang="zh-CN" altLang="en-US" dirty="0" smtClean="0"/>
              <a:t>、微服务架构技术选型</a:t>
            </a:r>
            <a:endParaRPr lang="en-US" altLang="zh-CN" dirty="0" smtClean="0"/>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课后作业</a:t>
            </a:r>
            <a:r>
              <a:rPr lang="en-US" altLang="zh-CN" smtClean="0"/>
              <a:t>【</a:t>
            </a:r>
            <a:r>
              <a:rPr lang="zh-CN" altLang="en-US" smtClean="0"/>
              <a:t>线上任务</a:t>
            </a:r>
            <a:r>
              <a:rPr lang="en-US" altLang="zh-CN" smtClean="0"/>
              <a:t>】</a:t>
            </a:r>
            <a:endParaRPr lang="zh-CN" altLang="en-US" dirty="0" smtClean="0"/>
          </a:p>
        </p:txBody>
      </p:sp>
      <p:sp>
        <p:nvSpPr>
          <p:cNvPr id="21507" name="内容占位符 2"/>
          <p:cNvSpPr>
            <a:spLocks noGrp="1"/>
          </p:cNvSpPr>
          <p:nvPr>
            <p:ph idx="1"/>
          </p:nvPr>
        </p:nvSpPr>
        <p:spPr/>
        <p:txBody>
          <a:bodyPr/>
          <a:lstStyle/>
          <a:p>
            <a:r>
              <a:rPr lang="zh-CN" altLang="en-US" dirty="0" smtClean="0"/>
              <a:t>线上任务</a:t>
            </a:r>
            <a:endParaRPr lang="en-US" altLang="zh-CN" dirty="0" smtClean="0"/>
          </a:p>
          <a:p>
            <a:pPr lvl="1"/>
            <a:r>
              <a:rPr lang="zh-CN" altLang="en-US" dirty="0" smtClean="0"/>
              <a:t>安排学员线上学习任务（安排学员到睿道实训平台进行复习和预习的任务，主要是进行微课的学习）</a:t>
            </a:r>
            <a:endParaRPr lang="en-US" altLang="zh-CN" dirty="0" smtClean="0"/>
          </a:p>
          <a:p>
            <a:pPr lvl="1"/>
            <a:endParaRPr lang="en-US" altLang="zh-CN" dirty="0" smtClean="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Number_1"/>
          <p:cNvSpPr/>
          <p:nvPr>
            <p:custDataLst>
              <p:tags r:id="rId1"/>
            </p:custDataLst>
          </p:nvPr>
        </p:nvSpPr>
        <p:spPr>
          <a:xfrm>
            <a:off x="2803533" y="1700221"/>
            <a:ext cx="682625" cy="681037"/>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dirty="0">
                <a:solidFill>
                  <a:schemeClr val="accent1">
                    <a:lumMod val="75000"/>
                  </a:schemeClr>
                </a:solidFill>
                <a:latin typeface="华文细黑" panose="02010600040101010101" pitchFamily="2" charset="-122"/>
                <a:ea typeface="华文细黑" panose="02010600040101010101" pitchFamily="2" charset="-122"/>
              </a:rPr>
              <a:t>01</a:t>
            </a:r>
            <a:endParaRPr lang="zh-CN" altLang="en-US" sz="2800" dirty="0">
              <a:solidFill>
                <a:schemeClr val="accent1">
                  <a:lumMod val="75000"/>
                </a:schemeClr>
              </a:solidFill>
              <a:latin typeface="华文细黑" panose="02010600040101010101" pitchFamily="2" charset="-122"/>
              <a:ea typeface="华文细黑" panose="02010600040101010101" pitchFamily="2" charset="-122"/>
            </a:endParaRPr>
          </a:p>
        </p:txBody>
      </p:sp>
      <p:sp>
        <p:nvSpPr>
          <p:cNvPr id="8" name="MH_Entry_1"/>
          <p:cNvSpPr/>
          <p:nvPr>
            <p:custDataLst>
              <p:tags r:id="rId2"/>
            </p:custDataLst>
          </p:nvPr>
        </p:nvSpPr>
        <p:spPr>
          <a:xfrm>
            <a:off x="3635383" y="1700221"/>
            <a:ext cx="4346575" cy="681037"/>
          </a:xfrm>
          <a:prstGeom prst="rect">
            <a:avLst/>
          </a:prstGeom>
          <a:solidFill>
            <a:schemeClr val="accent1">
              <a:lumMod val="75000"/>
            </a:schemeClr>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gn="ctr">
              <a:lnSpc>
                <a:spcPct val="80000"/>
              </a:lnSpc>
              <a:defRPr/>
            </a:pPr>
            <a:r>
              <a:rPr lang="zh-CN" altLang="en-US" sz="2000" dirty="0" smtClean="0">
                <a:solidFill>
                  <a:srgbClr val="FFFFFF"/>
                </a:solidFill>
                <a:latin typeface="微软雅黑" pitchFamily="34" charset="-122"/>
                <a:ea typeface="微软雅黑" pitchFamily="34" charset="-122"/>
              </a:rPr>
              <a:t>微服务简介</a:t>
            </a:r>
          </a:p>
        </p:txBody>
      </p:sp>
      <p:sp>
        <p:nvSpPr>
          <p:cNvPr id="9" name="MH_Number_2"/>
          <p:cNvSpPr/>
          <p:nvPr>
            <p:custDataLst>
              <p:tags r:id="rId3"/>
            </p:custDataLst>
          </p:nvPr>
        </p:nvSpPr>
        <p:spPr>
          <a:xfrm>
            <a:off x="2803533" y="2555875"/>
            <a:ext cx="682625" cy="681038"/>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dirty="0">
                <a:solidFill>
                  <a:srgbClr val="C5C5C5"/>
                </a:solidFill>
                <a:latin typeface="华文细黑" panose="02010600040101010101" pitchFamily="2" charset="-122"/>
                <a:ea typeface="华文细黑" panose="02010600040101010101" pitchFamily="2" charset="-122"/>
              </a:rPr>
              <a:t>02</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10" name="MH_Entry_2"/>
          <p:cNvSpPr/>
          <p:nvPr>
            <p:custDataLst>
              <p:tags r:id="rId4"/>
            </p:custDataLst>
          </p:nvPr>
        </p:nvSpPr>
        <p:spPr>
          <a:xfrm>
            <a:off x="3635383" y="2555875"/>
            <a:ext cx="4346575" cy="681038"/>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zh-CN" altLang="en-US" sz="2000" dirty="0" smtClean="0">
                <a:solidFill>
                  <a:srgbClr val="FFFFFF"/>
                </a:solidFill>
                <a:latin typeface="微软雅黑" charset="-122"/>
                <a:ea typeface="微软雅黑" charset="-122"/>
              </a:rPr>
              <a:t>软件架构演进</a:t>
            </a:r>
          </a:p>
        </p:txBody>
      </p:sp>
      <p:sp>
        <p:nvSpPr>
          <p:cNvPr id="11" name="MH_Number_2"/>
          <p:cNvSpPr/>
          <p:nvPr>
            <p:custDataLst>
              <p:tags r:id="rId5"/>
            </p:custDataLst>
          </p:nvPr>
        </p:nvSpPr>
        <p:spPr>
          <a:xfrm>
            <a:off x="2803533" y="3395671"/>
            <a:ext cx="682625" cy="681037"/>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dirty="0">
                <a:solidFill>
                  <a:srgbClr val="C5C5C5"/>
                </a:solidFill>
                <a:latin typeface="华文细黑" panose="02010600040101010101" pitchFamily="2" charset="-122"/>
                <a:ea typeface="华文细黑" panose="02010600040101010101" pitchFamily="2" charset="-122"/>
              </a:rPr>
              <a:t>03</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12" name="MH_Entry_2"/>
          <p:cNvSpPr/>
          <p:nvPr>
            <p:custDataLst>
              <p:tags r:id="rId6"/>
            </p:custDataLst>
          </p:nvPr>
        </p:nvSpPr>
        <p:spPr>
          <a:xfrm>
            <a:off x="3635383" y="3395671"/>
            <a:ext cx="4346575" cy="681037"/>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zh-CN" altLang="en-US" sz="2000" dirty="0" smtClean="0">
                <a:solidFill>
                  <a:srgbClr val="FFFFFF"/>
                </a:solidFill>
                <a:latin typeface="微软雅黑" charset="-122"/>
                <a:ea typeface="微软雅黑" charset="-122"/>
              </a:rPr>
              <a:t>微服务设计原则</a:t>
            </a:r>
          </a:p>
        </p:txBody>
      </p:sp>
      <p:sp>
        <p:nvSpPr>
          <p:cNvPr id="13" name="MH_Number_2"/>
          <p:cNvSpPr/>
          <p:nvPr>
            <p:custDataLst>
              <p:tags r:id="rId7"/>
            </p:custDataLst>
          </p:nvPr>
        </p:nvSpPr>
        <p:spPr>
          <a:xfrm>
            <a:off x="2803533" y="4260850"/>
            <a:ext cx="682625" cy="681038"/>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dirty="0">
                <a:solidFill>
                  <a:srgbClr val="C5C5C5"/>
                </a:solidFill>
                <a:latin typeface="华文细黑" panose="02010600040101010101" pitchFamily="2" charset="-122"/>
                <a:ea typeface="华文细黑" panose="02010600040101010101" pitchFamily="2" charset="-122"/>
              </a:rPr>
              <a:t>04</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14" name="MH_Entry_2"/>
          <p:cNvSpPr/>
          <p:nvPr>
            <p:custDataLst>
              <p:tags r:id="rId8"/>
            </p:custDataLst>
          </p:nvPr>
        </p:nvSpPr>
        <p:spPr>
          <a:xfrm>
            <a:off x="3635383" y="4260850"/>
            <a:ext cx="4346575" cy="681038"/>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gn="ctr">
              <a:lnSpc>
                <a:spcPct val="80000"/>
              </a:lnSpc>
              <a:defRPr/>
            </a:pPr>
            <a:r>
              <a:rPr lang="zh-CN" altLang="en-US" sz="2000" dirty="0" smtClean="0">
                <a:solidFill>
                  <a:srgbClr val="FFFFFF"/>
                </a:solidFill>
                <a:latin typeface="微软雅黑" charset="-122"/>
                <a:ea typeface="微软雅黑" charset="-122"/>
              </a:rPr>
              <a:t>如何实现微服务架构</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en-US" smtClean="0"/>
              <a:t>微服务产生的背景</a:t>
            </a:r>
            <a:endParaRPr lang="en-US" altLang="zh-CN" dirty="0"/>
          </a:p>
        </p:txBody>
      </p:sp>
      <p:sp>
        <p:nvSpPr>
          <p:cNvPr id="8" name="内容占位符 7"/>
          <p:cNvSpPr>
            <a:spLocks noGrp="1"/>
          </p:cNvSpPr>
          <p:nvPr>
            <p:ph idx="1"/>
          </p:nvPr>
        </p:nvSpPr>
        <p:spPr/>
        <p:txBody>
          <a:bodyPr/>
          <a:lstStyle/>
          <a:p>
            <a:r>
              <a:rPr lang="zh-CN" altLang="en-US" dirty="0" smtClean="0"/>
              <a:t>企业转型</a:t>
            </a:r>
            <a:endParaRPr lang="zh-CN" altLang="en-US" dirty="0"/>
          </a:p>
        </p:txBody>
      </p:sp>
      <p:sp>
        <p:nvSpPr>
          <p:cNvPr id="6" name="Rectangle 3"/>
          <p:cNvSpPr txBox="1">
            <a:spLocks noChangeArrowheads="1"/>
          </p:cNvSpPr>
          <p:nvPr/>
        </p:nvSpPr>
        <p:spPr bwMode="auto">
          <a:xfrm>
            <a:off x="6072199" y="1412776"/>
            <a:ext cx="2524115" cy="420846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zh-CN" altLang="en-US" b="0" dirty="0" smtClean="0">
                <a:latin typeface="微软雅黑" pitchFamily="34" charset="-122"/>
                <a:ea typeface="微软雅黑" pitchFamily="34" charset="-122"/>
              </a:rPr>
              <a:t>   传统企业的</a:t>
            </a:r>
            <a:r>
              <a:rPr lang="en-US" b="0" dirty="0" smtClean="0">
                <a:latin typeface="微软雅黑" pitchFamily="34" charset="-122"/>
                <a:ea typeface="微软雅黑" pitchFamily="34" charset="-122"/>
              </a:rPr>
              <a:t>IT</a:t>
            </a:r>
            <a:r>
              <a:rPr lang="zh-CN" altLang="en-US" b="0" dirty="0" smtClean="0">
                <a:latin typeface="微软雅黑" pitchFamily="34" charset="-122"/>
                <a:ea typeface="微软雅黑" pitchFamily="34" charset="-122"/>
              </a:rPr>
              <a:t>建设需要转型，需要面向</a:t>
            </a:r>
            <a:r>
              <a:rPr lang="zh-CN" altLang="en-US" b="0" dirty="0" smtClean="0">
                <a:solidFill>
                  <a:srgbClr val="FF0000"/>
                </a:solidFill>
                <a:latin typeface="微软雅黑" pitchFamily="34" charset="-122"/>
                <a:ea typeface="微软雅黑" pitchFamily="34" charset="-122"/>
              </a:rPr>
              <a:t>外部客户</a:t>
            </a:r>
            <a:r>
              <a:rPr lang="zh-CN" altLang="en-US" b="0" dirty="0" smtClean="0">
                <a:latin typeface="微软雅黑" pitchFamily="34" charset="-122"/>
                <a:ea typeface="微软雅黑" pitchFamily="34" charset="-122"/>
              </a:rPr>
              <a:t>，需要应对外部环境的快速变化、需要快速创新，</a:t>
            </a:r>
            <a:r>
              <a:rPr lang="en-US" b="0" dirty="0" smtClean="0">
                <a:latin typeface="微软雅黑" pitchFamily="34" charset="-122"/>
                <a:ea typeface="微软雅黑" pitchFamily="34" charset="-122"/>
              </a:rPr>
              <a:t>IT</a:t>
            </a:r>
            <a:r>
              <a:rPr lang="zh-CN" altLang="en-US" b="0" dirty="0" smtClean="0">
                <a:latin typeface="微软雅黑" pitchFamily="34" charset="-122"/>
                <a:ea typeface="微软雅黑" pitchFamily="34" charset="-122"/>
              </a:rPr>
              <a:t>架构也需要向互联网企业学习作出相应的改进，来支撑企业的</a:t>
            </a:r>
            <a:r>
              <a:rPr lang="zh-CN" altLang="en-US" b="0" dirty="0" smtClean="0">
                <a:solidFill>
                  <a:srgbClr val="FF0000"/>
                </a:solidFill>
                <a:latin typeface="微软雅黑" pitchFamily="34" charset="-122"/>
                <a:ea typeface="微软雅黑" pitchFamily="34" charset="-122"/>
              </a:rPr>
              <a:t>数字化转型</a:t>
            </a:r>
            <a:r>
              <a:rPr lang="zh-CN" altLang="en-US" b="0" dirty="0" smtClean="0">
                <a:latin typeface="微软雅黑" pitchFamily="34" charset="-122"/>
                <a:ea typeface="微软雅黑" pitchFamily="34" charset="-122"/>
              </a:rPr>
              <a:t>。</a:t>
            </a:r>
            <a:endParaRPr lang="en-US" altLang="zh-CN" b="0" dirty="0" smtClean="0">
              <a:latin typeface="微软雅黑" pitchFamily="34" charset="-122"/>
              <a:ea typeface="微软雅黑" pitchFamily="34" charset="-122"/>
            </a:endParaRPr>
          </a:p>
          <a:p>
            <a:endParaRPr lang="en-US" altLang="zh-CN" b="0" dirty="0" smtClean="0">
              <a:latin typeface="微软雅黑" pitchFamily="34" charset="-122"/>
              <a:ea typeface="微软雅黑" pitchFamily="34" charset="-122"/>
            </a:endParaRPr>
          </a:p>
          <a:p>
            <a:r>
              <a:rPr lang="zh-CN" altLang="en-US" b="0" dirty="0" smtClean="0">
                <a:latin typeface="微软雅黑" pitchFamily="34" charset="-122"/>
                <a:ea typeface="微软雅黑" pitchFamily="34" charset="-122"/>
              </a:rPr>
              <a:t>    先是</a:t>
            </a:r>
            <a:r>
              <a:rPr lang="zh-CN" altLang="en-US" b="0" dirty="0" smtClean="0">
                <a:solidFill>
                  <a:srgbClr val="FF0000"/>
                </a:solidFill>
                <a:latin typeface="微软雅黑" pitchFamily="34" charset="-122"/>
                <a:ea typeface="微软雅黑" pitchFamily="34" charset="-122"/>
              </a:rPr>
              <a:t>单体架构</a:t>
            </a:r>
            <a:r>
              <a:rPr lang="zh-CN" altLang="en-US" b="0" dirty="0" smtClean="0">
                <a:latin typeface="微软雅黑" pitchFamily="34" charset="-122"/>
                <a:ea typeface="微软雅黑" pitchFamily="34" charset="-122"/>
              </a:rPr>
              <a:t>，后来为了具备一定的扩展和可靠性，就有了</a:t>
            </a:r>
            <a:r>
              <a:rPr lang="zh-CN" altLang="en-US" b="0" dirty="0" smtClean="0">
                <a:solidFill>
                  <a:srgbClr val="FF0000"/>
                </a:solidFill>
                <a:latin typeface="微软雅黑" pitchFamily="34" charset="-122"/>
                <a:ea typeface="微软雅黑" pitchFamily="34" charset="-122"/>
              </a:rPr>
              <a:t>垂直架构</a:t>
            </a:r>
            <a:r>
              <a:rPr lang="zh-CN" altLang="en-US" b="0" dirty="0" smtClean="0">
                <a:latin typeface="微软雅黑" pitchFamily="34" charset="-122"/>
                <a:ea typeface="微软雅黑" pitchFamily="34" charset="-122"/>
              </a:rPr>
              <a:t>，也就是加了个负载均衡，接下来是</a:t>
            </a:r>
            <a:r>
              <a:rPr lang="en-US" b="0" dirty="0" smtClean="0">
                <a:solidFill>
                  <a:srgbClr val="FF0000"/>
                </a:solidFill>
                <a:latin typeface="微软雅黑" pitchFamily="34" charset="-122"/>
                <a:ea typeface="微软雅黑" pitchFamily="34" charset="-122"/>
              </a:rPr>
              <a:t>SOA</a:t>
            </a:r>
            <a:r>
              <a:rPr lang="zh-CN" altLang="en-US" b="0" dirty="0" smtClean="0">
                <a:latin typeface="微软雅黑" pitchFamily="34" charset="-122"/>
                <a:ea typeface="微软雅黑" pitchFamily="34" charset="-122"/>
              </a:rPr>
              <a:t>，解决应用系统之间如何集成和互通，</a:t>
            </a:r>
            <a:r>
              <a:rPr lang="zh-CN" altLang="en-US" b="0" dirty="0" smtClean="0">
                <a:solidFill>
                  <a:srgbClr val="FF0000"/>
                </a:solidFill>
                <a:latin typeface="微软雅黑" pitchFamily="34" charset="-122"/>
                <a:ea typeface="微软雅黑" pitchFamily="34" charset="-122"/>
              </a:rPr>
              <a:t>微服务架构</a:t>
            </a:r>
            <a:r>
              <a:rPr lang="zh-CN" altLang="en-US" b="0" dirty="0" smtClean="0">
                <a:latin typeface="微软雅黑" pitchFamily="34" charset="-122"/>
                <a:ea typeface="微软雅黑" pitchFamily="34" charset="-122"/>
              </a:rPr>
              <a:t>则是进一步在探讨一个应用系统该如何设计才能够更好的开发、管理更加灵活高效。</a:t>
            </a:r>
          </a:p>
          <a:p>
            <a:endParaRPr lang="zh-CN" altLang="en-US" sz="2800" b="0" dirty="0">
              <a:latin typeface="微软雅黑" pitchFamily="34" charset="-122"/>
              <a:ea typeface="微软雅黑" pitchFamily="34" charset="-122"/>
            </a:endParaRPr>
          </a:p>
        </p:txBody>
      </p:sp>
      <p:pic>
        <p:nvPicPr>
          <p:cNvPr id="7" name="图片 6" descr="C:\Users\twj\AppData\Local\Temp\WeChat Files\0324b646f42c744b1a08f65cc76a81b9.jpg"/>
          <p:cNvPicPr/>
          <p:nvPr/>
        </p:nvPicPr>
        <p:blipFill>
          <a:blip r:embed="rId3" cstate="print"/>
          <a:srcRect/>
          <a:stretch>
            <a:fillRect/>
          </a:stretch>
        </p:blipFill>
        <p:spPr bwMode="auto">
          <a:xfrm>
            <a:off x="71406" y="1809739"/>
            <a:ext cx="5715040" cy="4095779"/>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en-US" smtClean="0"/>
              <a:t>微服务产生的背景</a:t>
            </a:r>
            <a:endParaRPr lang="en-US" altLang="zh-CN" dirty="0"/>
          </a:p>
        </p:txBody>
      </p:sp>
      <p:sp>
        <p:nvSpPr>
          <p:cNvPr id="7" name="内容占位符 6"/>
          <p:cNvSpPr>
            <a:spLocks noGrp="1"/>
          </p:cNvSpPr>
          <p:nvPr>
            <p:ph idx="1"/>
          </p:nvPr>
        </p:nvSpPr>
        <p:spPr/>
        <p:txBody>
          <a:bodyPr/>
          <a:lstStyle/>
          <a:p>
            <a:r>
              <a:rPr lang="zh-CN" altLang="en-US" dirty="0" smtClean="0"/>
              <a:t>问题</a:t>
            </a:r>
            <a:endParaRPr lang="zh-CN" altLang="en-US" dirty="0"/>
          </a:p>
        </p:txBody>
      </p:sp>
      <p:pic>
        <p:nvPicPr>
          <p:cNvPr id="5122" name="Picture 2"/>
          <p:cNvPicPr>
            <a:picLocks noChangeAspect="1" noChangeArrowheads="1"/>
          </p:cNvPicPr>
          <p:nvPr/>
        </p:nvPicPr>
        <p:blipFill>
          <a:blip r:embed="rId3" cstate="print"/>
          <a:srcRect/>
          <a:stretch>
            <a:fillRect/>
          </a:stretch>
        </p:blipFill>
        <p:spPr bwMode="auto">
          <a:xfrm>
            <a:off x="611560" y="1844824"/>
            <a:ext cx="4473013" cy="3774941"/>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cstate="print"/>
          <a:srcRect/>
          <a:stretch>
            <a:fillRect/>
          </a:stretch>
        </p:blipFill>
        <p:spPr bwMode="auto">
          <a:xfrm>
            <a:off x="5715008" y="1238237"/>
            <a:ext cx="2529400" cy="2600987"/>
          </a:xfrm>
          <a:prstGeom prst="rect">
            <a:avLst/>
          </a:prstGeom>
          <a:noFill/>
          <a:ln w="9525">
            <a:noFill/>
            <a:miter lim="800000"/>
            <a:headEnd/>
            <a:tailEnd/>
          </a:ln>
          <a:effectLst/>
        </p:spPr>
      </p:pic>
      <p:pic>
        <p:nvPicPr>
          <p:cNvPr id="5124" name="Picture 4"/>
          <p:cNvPicPr>
            <a:picLocks noChangeAspect="1" noChangeArrowheads="1"/>
          </p:cNvPicPr>
          <p:nvPr/>
        </p:nvPicPr>
        <p:blipFill>
          <a:blip r:embed="rId5" cstate="print"/>
          <a:srcRect/>
          <a:stretch>
            <a:fillRect/>
          </a:stretch>
        </p:blipFill>
        <p:spPr bwMode="auto">
          <a:xfrm>
            <a:off x="5868144" y="3933056"/>
            <a:ext cx="2736543" cy="2232248"/>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en-US" smtClean="0"/>
              <a:t>微服务产生的背景</a:t>
            </a:r>
            <a:endParaRPr lang="en-US" altLang="zh-CN" dirty="0"/>
          </a:p>
        </p:txBody>
      </p:sp>
      <p:sp>
        <p:nvSpPr>
          <p:cNvPr id="7" name="内容占位符 6"/>
          <p:cNvSpPr>
            <a:spLocks noGrp="1"/>
          </p:cNvSpPr>
          <p:nvPr>
            <p:ph idx="1"/>
          </p:nvPr>
        </p:nvSpPr>
        <p:spPr/>
        <p:txBody>
          <a:bodyPr/>
          <a:lstStyle/>
          <a:p>
            <a:r>
              <a:rPr lang="zh-CN" altLang="en-US" dirty="0" smtClean="0"/>
              <a:t>愿景</a:t>
            </a:r>
            <a:endParaRPr lang="zh-CN" altLang="en-US" dirty="0"/>
          </a:p>
        </p:txBody>
      </p:sp>
      <p:pic>
        <p:nvPicPr>
          <p:cNvPr id="12290" name="Picture 2"/>
          <p:cNvPicPr>
            <a:picLocks noChangeAspect="1" noChangeArrowheads="1"/>
          </p:cNvPicPr>
          <p:nvPr/>
        </p:nvPicPr>
        <p:blipFill>
          <a:blip r:embed="rId3" cstate="print"/>
          <a:srcRect/>
          <a:stretch>
            <a:fillRect/>
          </a:stretch>
        </p:blipFill>
        <p:spPr bwMode="auto">
          <a:xfrm>
            <a:off x="5000628" y="2571744"/>
            <a:ext cx="3696284" cy="3151717"/>
          </a:xfrm>
          <a:prstGeom prst="rect">
            <a:avLst/>
          </a:prstGeom>
          <a:noFill/>
          <a:ln w="9525">
            <a:noFill/>
            <a:miter lim="800000"/>
            <a:headEnd/>
            <a:tailEnd/>
          </a:ln>
          <a:effectLst/>
        </p:spPr>
      </p:pic>
      <p:pic>
        <p:nvPicPr>
          <p:cNvPr id="12291" name="Picture 3"/>
          <p:cNvPicPr>
            <a:picLocks noChangeAspect="1" noChangeArrowheads="1"/>
          </p:cNvPicPr>
          <p:nvPr/>
        </p:nvPicPr>
        <p:blipFill>
          <a:blip r:embed="rId4" cstate="print"/>
          <a:srcRect/>
          <a:stretch>
            <a:fillRect/>
          </a:stretch>
        </p:blipFill>
        <p:spPr bwMode="auto">
          <a:xfrm>
            <a:off x="357159" y="2285993"/>
            <a:ext cx="4134641" cy="3421772"/>
          </a:xfrm>
          <a:prstGeom prst="rect">
            <a:avLst/>
          </a:prstGeom>
          <a:noFill/>
          <a:ln w="9525">
            <a:noFill/>
            <a:miter lim="800000"/>
            <a:headEnd/>
            <a:tailEnd/>
          </a:ln>
          <a:effectLst/>
        </p:spPr>
      </p:pic>
      <p:sp>
        <p:nvSpPr>
          <p:cNvPr id="5" name="矩形 4"/>
          <p:cNvSpPr/>
          <p:nvPr/>
        </p:nvSpPr>
        <p:spPr>
          <a:xfrm>
            <a:off x="3435997" y="1619237"/>
            <a:ext cx="2441694" cy="338554"/>
          </a:xfrm>
          <a:prstGeom prst="rect">
            <a:avLst/>
          </a:prstGeom>
        </p:spPr>
        <p:txBody>
          <a:bodyPr wrap="none">
            <a:spAutoFit/>
          </a:bodyPr>
          <a:lstStyle/>
          <a:p>
            <a:r>
              <a:rPr lang="zh-CN" altLang="en-US" dirty="0" smtClean="0">
                <a:latin typeface="微软雅黑" pitchFamily="34" charset="-122"/>
                <a:ea typeface="微软雅黑" pitchFamily="34" charset="-122"/>
              </a:rPr>
              <a:t>象更换零件一样更换软件</a:t>
            </a:r>
            <a:endParaRPr lang="zh-CN" altLang="en-US" dirty="0">
              <a:latin typeface="微软雅黑" pitchFamily="34" charset="-122"/>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p:txBody>
          <a:bodyPr/>
          <a:lstStyle/>
          <a:p>
            <a:r>
              <a:rPr lang="zh-CN" altLang="en-US" smtClean="0"/>
              <a:t>微服务产生的背景</a:t>
            </a:r>
            <a:endParaRPr lang="zh-CN" altLang="en-US" dirty="0"/>
          </a:p>
        </p:txBody>
      </p:sp>
      <p:sp>
        <p:nvSpPr>
          <p:cNvPr id="6" name="内容占位符 5"/>
          <p:cNvSpPr>
            <a:spLocks noGrp="1"/>
          </p:cNvSpPr>
          <p:nvPr>
            <p:ph idx="1"/>
          </p:nvPr>
        </p:nvSpPr>
        <p:spPr/>
        <p:txBody>
          <a:bodyPr/>
          <a:lstStyle/>
          <a:p>
            <a:r>
              <a:rPr lang="zh-CN" altLang="en-US" dirty="0" smtClean="0"/>
              <a:t>微服务的诞生并非偶然。它是互联网高速发展，敏捷、精益、持续交付方法论的深入人心，虚拟化技术与</a:t>
            </a:r>
            <a:r>
              <a:rPr lang="en-US" altLang="zh-CN" dirty="0" err="1" smtClean="0"/>
              <a:t>DevOps</a:t>
            </a:r>
            <a:r>
              <a:rPr lang="zh-CN" altLang="en-US" dirty="0" smtClean="0"/>
              <a:t>文化的快速发展以及传统单体架构无法适应快速变化等多重因素的推动下所诞生的产物。</a:t>
            </a:r>
            <a:endParaRPr lang="zh-CN" altLang="en-US" dirty="0"/>
          </a:p>
        </p:txBody>
      </p:sp>
      <p:pic>
        <p:nvPicPr>
          <p:cNvPr id="1026" name="Picture 2" descr="C:\Users\thinkpad\Desktop\reasons-generate-microservice-640-480.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475656" y="2276872"/>
            <a:ext cx="5040560" cy="3615027"/>
          </a:xfrm>
          <a:prstGeom prst="rect">
            <a:avLst/>
          </a:prstGeom>
          <a:noFill/>
          <a:extLst>
            <a:ext uri="{909E8E84-426E-40DD-AFC4-6F175D3DCCD1}">
              <a14:hiddenFill xmlns="" xmlns:a14="http://schemas.microsoft.com/office/drawing/2010/main">
                <a:solidFill>
                  <a:srgbClr val="FFFFFF"/>
                </a:solidFill>
              </a14:hiddenFill>
            </a:ext>
          </a:extLst>
        </p:spPr>
      </p:pic>
    </p:spTree>
    <p:custDataLst>
      <p:tags r:id="rId1"/>
    </p:custDataLst>
    <p:extLst>
      <p:ext uri="{BB962C8B-B14F-4D97-AF65-F5344CB8AC3E}">
        <p14:creationId xmlns="" xmlns:p14="http://schemas.microsoft.com/office/powerpoint/2010/main" val="7524262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box(in)">
                                      <p:cBhvr>
                                        <p:cTn id="14"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smtClean="0"/>
              <a:t>微服务定义</a:t>
            </a:r>
            <a:endParaRPr lang="zh-CN" altLang="en-US" dirty="0"/>
          </a:p>
        </p:txBody>
      </p:sp>
      <p:sp>
        <p:nvSpPr>
          <p:cNvPr id="9" name="内容占位符 5"/>
          <p:cNvSpPr>
            <a:spLocks noGrp="1"/>
          </p:cNvSpPr>
          <p:nvPr>
            <p:ph idx="1"/>
          </p:nvPr>
        </p:nvSpPr>
        <p:spPr/>
        <p:txBody>
          <a:bodyPr/>
          <a:lstStyle/>
          <a:p>
            <a:r>
              <a:rPr lang="zh-CN" altLang="en-US" dirty="0" smtClean="0"/>
              <a:t>实际上，从业界的讨论来看</a:t>
            </a:r>
            <a:r>
              <a:rPr lang="en-US" altLang="zh-CN" dirty="0" smtClean="0"/>
              <a:t>,</a:t>
            </a:r>
            <a:r>
              <a:rPr lang="zh-CN" altLang="en-US" dirty="0" smtClean="0"/>
              <a:t>微服务本身并没有一个严格的定义。不过，</a:t>
            </a:r>
            <a:r>
              <a:rPr lang="en-US" altLang="zh-CN" dirty="0" err="1" smtClean="0"/>
              <a:t>ThoughtWorks</a:t>
            </a:r>
            <a:r>
              <a:rPr lang="zh-CN" altLang="en-US" dirty="0" smtClean="0"/>
              <a:t>的首席科学家，</a:t>
            </a:r>
            <a:r>
              <a:rPr lang="en-US" altLang="zh-CN" dirty="0" err="1" smtClean="0"/>
              <a:t>martinfowler</a:t>
            </a:r>
            <a:r>
              <a:rPr lang="zh-CN" altLang="en-US" dirty="0" smtClean="0"/>
              <a:t>（马丁</a:t>
            </a:r>
            <a:r>
              <a:rPr lang="en-US" altLang="zh-CN" dirty="0" smtClean="0"/>
              <a:t>-</a:t>
            </a:r>
            <a:r>
              <a:rPr lang="zh-CN" altLang="en-US" dirty="0" smtClean="0"/>
              <a:t>福勒）先生对微服务的这段描述，似乎更加具体、贴切，通俗易懂：</a:t>
            </a:r>
            <a:endParaRPr lang="en-US" altLang="zh-CN" dirty="0" smtClean="0"/>
          </a:p>
          <a:p>
            <a:r>
              <a:rPr lang="en-US" altLang="zh-CN" dirty="0" err="1" smtClean="0"/>
              <a:t>Microservice</a:t>
            </a:r>
            <a:endParaRPr lang="en-US" altLang="zh-CN" dirty="0" smtClean="0"/>
          </a:p>
          <a:p>
            <a:pPr lvl="1"/>
            <a:r>
              <a:rPr lang="en-US" altLang="zh-CN" dirty="0" smtClean="0"/>
              <a:t>The </a:t>
            </a:r>
            <a:r>
              <a:rPr lang="en-US" altLang="zh-CN" dirty="0" err="1" smtClean="0"/>
              <a:t>microservice</a:t>
            </a:r>
            <a:r>
              <a:rPr lang="en-US" altLang="zh-CN" dirty="0" smtClean="0"/>
              <a:t> architectural style is an approach to developing a single application as a suite of small services, each running in its own process and communicating with lightweight mechanisms, often an HTTP resource API. These services are built around business capabilities and independently deployable by fully automated deployment machinery. There is a bare minimum of centralized management of these services, which may be written in different programming languages and use different data storage technologies.</a:t>
            </a:r>
          </a:p>
          <a:p>
            <a:endParaRPr lang="zh-CN" altLang="en-US" dirty="0"/>
          </a:p>
        </p:txBody>
      </p:sp>
    </p:spTree>
    <p:custDataLst>
      <p:tags r:id="rId1"/>
    </p:custDataLst>
    <p:extLst>
      <p:ext uri="{BB962C8B-B14F-4D97-AF65-F5344CB8AC3E}">
        <p14:creationId xmlns:p14="http://schemas.microsoft.com/office/powerpoint/2010/main" xmlns="" val="7700986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1000"/>
                                        <p:tgtEl>
                                          <p:spTgt spid="9">
                                            <p:txEl>
                                              <p:pRg st="2" end="2"/>
                                            </p:txEl>
                                          </p:spTgt>
                                        </p:tgtEl>
                                      </p:cBhvr>
                                    </p:animEffect>
                                    <p:anim calcmode="lin" valueType="num">
                                      <p:cBhvr>
                                        <p:cTn id="20"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OTHERS"/>
  <p:tag name="ID" val="545290"/>
</p:tagLst>
</file>

<file path=ppt/tags/tag10.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60311142416"/>
  <p:tag name="MH_LIBRARY" val="CONTENTS"/>
  <p:tag name="MH_AUTOCOLOR" val="TRUE"/>
  <p:tag name="MH_TYPE" val="CONTENT"/>
  <p:tag name="ID" val="626766"/>
  <p:tag name="MH_ORDER" val="1"/>
  <p:tag name="MH_SECTIONID" val="258"/>
</p:tagLst>
</file>

<file path=ppt/tags/tag14.xml><?xml version="1.0" encoding="utf-8"?>
<p:tagLst xmlns:a="http://schemas.openxmlformats.org/drawingml/2006/main" xmlns:r="http://schemas.openxmlformats.org/officeDocument/2006/relationships" xmlns:p="http://schemas.openxmlformats.org/presentationml/2006/main">
  <p:tag name="MH" val="20160311142416"/>
  <p:tag name="MH_LIBRARY" val="CONTENTS"/>
  <p:tag name="MH_AUTOCOLOR" val="TRUE"/>
  <p:tag name="MH_TYPE" val="CONTENT"/>
  <p:tag name="ID" val="626766"/>
  <p:tag name="MH_ORDER" val="2"/>
  <p:tag name="MH_SECTIONID" val="258"/>
</p:tagLst>
</file>

<file path=ppt/tags/tag15.xml><?xml version="1.0" encoding="utf-8"?>
<p:tagLst xmlns:a="http://schemas.openxmlformats.org/drawingml/2006/main" xmlns:r="http://schemas.openxmlformats.org/officeDocument/2006/relationships" xmlns:p="http://schemas.openxmlformats.org/presentationml/2006/main">
  <p:tag name="MH" val="20160311142416"/>
  <p:tag name="MH_LIBRARY" val="CONTENTS"/>
  <p:tag name="MH_AUTOCOLOR" val="TRUE"/>
  <p:tag name="MH_TYPE" val="CONTENT"/>
  <p:tag name="ID" val="626766"/>
  <p:tag name="MH_ORDER" val="2"/>
  <p:tag name="MH_SECTIONID" val="258"/>
</p:tagLst>
</file>

<file path=ppt/tags/tag16.xml><?xml version="1.0" encoding="utf-8"?>
<p:tagLst xmlns:a="http://schemas.openxmlformats.org/drawingml/2006/main" xmlns:r="http://schemas.openxmlformats.org/officeDocument/2006/relationships" xmlns:p="http://schemas.openxmlformats.org/presentationml/2006/main">
  <p:tag name="MH" val="20160311142416"/>
  <p:tag name="MH_LIBRARY" val="CONTENTS"/>
  <p:tag name="MH_AUTOCOLOR" val="TRUE"/>
  <p:tag name="MH_TYPE" val="CONTENT"/>
  <p:tag name="ID" val="626766"/>
  <p:tag name="MH_ORDER" val="2"/>
  <p:tag name="MH_SECTIONID" val="258"/>
</p:tagLst>
</file>

<file path=ppt/tags/tag17.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OTHERS"/>
  <p:tag name="ID" val="545290"/>
</p:tagLst>
</file>

<file path=ppt/tags/tag20.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22.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23.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25.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28.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29.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OTHERS"/>
  <p:tag name="ID" val="545290"/>
</p:tagLst>
</file>

<file path=ppt/tags/tag30.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31.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32.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33.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36.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37.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38.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39.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OTHERS"/>
  <p:tag name="ID" val="545290"/>
</p:tagLst>
</file>

<file path=ppt/tags/tag40.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heme/theme1.xml><?xml version="1.0" encoding="utf-8"?>
<a:theme xmlns:a="http://schemas.openxmlformats.org/drawingml/2006/main" name="6_默认设计模板">
  <a:themeElements>
    <a:clrScheme name="2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2_默认设计模板">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18900000" algn="ctr" rotWithShape="0">
            <a:schemeClr val="bg2">
              <a:alpha val="50000"/>
            </a:schemeClr>
          </a:outerShdw>
        </a:effectLst>
      </a:spPr>
      <a:bodyPr vert="horz" wrap="none" lIns="78298" tIns="39151" rIns="78298" bIns="39151" numCol="1" anchor="ctr" anchorCtr="0" compatLnSpc="1">
        <a:prstTxWarp prst="textNoShape">
          <a:avLst/>
        </a:prstTxWarp>
      </a:bodyPr>
      <a:lstStyle>
        <a:defPPr marL="0" marR="0" indent="0" algn="ctr" defTabSz="784225" rtl="0" eaLnBrk="1" fontAlgn="base" latinLnBrk="0" hangingPunct="1">
          <a:lnSpc>
            <a:spcPct val="100000"/>
          </a:lnSpc>
          <a:spcBef>
            <a:spcPct val="0"/>
          </a:spcBef>
          <a:spcAft>
            <a:spcPct val="0"/>
          </a:spcAft>
          <a:buClrTx/>
          <a:buSzTx/>
          <a:buFontTx/>
          <a:buNone/>
          <a:tabLst/>
          <a:defRPr kumimoji="0" lang="zh-CN" altLang="en-US" sz="15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18900000" algn="ctr" rotWithShape="0">
            <a:schemeClr val="bg2">
              <a:alpha val="50000"/>
            </a:schemeClr>
          </a:outerShdw>
        </a:effectLst>
      </a:spPr>
      <a:bodyPr vert="horz" wrap="none" lIns="78298" tIns="39151" rIns="78298" bIns="39151" numCol="1" anchor="ctr" anchorCtr="0" compatLnSpc="1">
        <a:prstTxWarp prst="textNoShape">
          <a:avLst/>
        </a:prstTxWarp>
      </a:bodyPr>
      <a:lstStyle>
        <a:defPPr marL="0" marR="0" indent="0" algn="ctr" defTabSz="784225" rtl="0" eaLnBrk="1" fontAlgn="base" latinLnBrk="0" hangingPunct="1">
          <a:lnSpc>
            <a:spcPct val="100000"/>
          </a:lnSpc>
          <a:spcBef>
            <a:spcPct val="0"/>
          </a:spcBef>
          <a:spcAft>
            <a:spcPct val="0"/>
          </a:spcAft>
          <a:buClrTx/>
          <a:buSzTx/>
          <a:buFontTx/>
          <a:buNone/>
          <a:tabLst/>
          <a:defRPr kumimoji="0" lang="zh-CN" altLang="en-US" sz="15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2_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东软认证培训体系课件模版</Template>
  <TotalTime>9588</TotalTime>
  <Words>2837</Words>
  <Application>Microsoft Office PowerPoint</Application>
  <PresentationFormat>全屏显示(4:3)</PresentationFormat>
  <Paragraphs>541</Paragraphs>
  <Slides>39</Slides>
  <Notes>14</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6_默认设计模板</vt:lpstr>
      <vt:lpstr>幻灯片 1</vt:lpstr>
      <vt:lpstr>本章教学目标</vt:lpstr>
      <vt:lpstr>本章教学内容</vt:lpstr>
      <vt:lpstr>幻灯片 4</vt:lpstr>
      <vt:lpstr>微服务产生的背景</vt:lpstr>
      <vt:lpstr>微服务产生的背景</vt:lpstr>
      <vt:lpstr>微服务产生的背景</vt:lpstr>
      <vt:lpstr>微服务产生的背景</vt:lpstr>
      <vt:lpstr>微服务定义</vt:lpstr>
      <vt:lpstr>微服务定义</vt:lpstr>
      <vt:lpstr>微服务定义</vt:lpstr>
      <vt:lpstr>微服务定义</vt:lpstr>
      <vt:lpstr>幻灯片 13</vt:lpstr>
      <vt:lpstr>单体架构</vt:lpstr>
      <vt:lpstr>单体架构</vt:lpstr>
      <vt:lpstr>垂直架构</vt:lpstr>
      <vt:lpstr>垂直架构</vt:lpstr>
      <vt:lpstr>SOA架构</vt:lpstr>
      <vt:lpstr>SOA架构</vt:lpstr>
      <vt:lpstr>微服务架构</vt:lpstr>
      <vt:lpstr>微服务架构</vt:lpstr>
      <vt:lpstr>课堂练习（5分钟）</vt:lpstr>
      <vt:lpstr>幻灯片 23</vt:lpstr>
      <vt:lpstr>微服务设计原则</vt:lpstr>
      <vt:lpstr>微服务设计原则</vt:lpstr>
      <vt:lpstr>幻灯片 26</vt:lpstr>
      <vt:lpstr>架构图和常用组件</vt:lpstr>
      <vt:lpstr>架构图和常用组件</vt:lpstr>
      <vt:lpstr>微服务技术栈</vt:lpstr>
      <vt:lpstr>微服务技术栈</vt:lpstr>
      <vt:lpstr>微服务架构</vt:lpstr>
      <vt:lpstr>微服务架构</vt:lpstr>
      <vt:lpstr>微服务架构</vt:lpstr>
      <vt:lpstr>微服务架构</vt:lpstr>
      <vt:lpstr>技术选型</vt:lpstr>
      <vt:lpstr>技术选型</vt:lpstr>
      <vt:lpstr>本章重点总结</vt:lpstr>
      <vt:lpstr>课后作业【必做任务】</vt:lpstr>
      <vt:lpstr>课后作业【线上任务】</vt:lpstr>
    </vt:vector>
  </TitlesOfParts>
  <Company>LERY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dc:title>
  <dc:creator>LERY</dc:creator>
  <cp:lastModifiedBy>China</cp:lastModifiedBy>
  <cp:revision>1668</cp:revision>
  <dcterms:created xsi:type="dcterms:W3CDTF">2004-04-25T08:53:43Z</dcterms:created>
  <dcterms:modified xsi:type="dcterms:W3CDTF">2018-10-12T08:53:37Z</dcterms:modified>
</cp:coreProperties>
</file>