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2.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handoutMasterIdLst>
    <p:handoutMasterId r:id="rId46"/>
  </p:handoutMasterIdLst>
  <p:sldIdLst>
    <p:sldId id="553" r:id="rId2"/>
    <p:sldId id="554" r:id="rId3"/>
    <p:sldId id="555" r:id="rId4"/>
    <p:sldId id="583" r:id="rId5"/>
    <p:sldId id="752" r:id="rId6"/>
    <p:sldId id="704" r:id="rId7"/>
    <p:sldId id="756" r:id="rId8"/>
    <p:sldId id="710" r:id="rId9"/>
    <p:sldId id="711" r:id="rId10"/>
    <p:sldId id="757" r:id="rId11"/>
    <p:sldId id="703" r:id="rId12"/>
    <p:sldId id="702" r:id="rId13"/>
    <p:sldId id="713" r:id="rId14"/>
    <p:sldId id="758" r:id="rId15"/>
    <p:sldId id="759" r:id="rId16"/>
    <p:sldId id="714" r:id="rId17"/>
    <p:sldId id="760" r:id="rId18"/>
    <p:sldId id="766" r:id="rId19"/>
    <p:sldId id="763" r:id="rId20"/>
    <p:sldId id="764" r:id="rId21"/>
    <p:sldId id="765" r:id="rId22"/>
    <p:sldId id="729" r:id="rId23"/>
    <p:sldId id="732" r:id="rId24"/>
    <p:sldId id="751" r:id="rId25"/>
    <p:sldId id="733" r:id="rId26"/>
    <p:sldId id="734" r:id="rId27"/>
    <p:sldId id="735" r:id="rId28"/>
    <p:sldId id="737" r:id="rId29"/>
    <p:sldId id="738" r:id="rId30"/>
    <p:sldId id="739" r:id="rId31"/>
    <p:sldId id="740" r:id="rId32"/>
    <p:sldId id="741" r:id="rId33"/>
    <p:sldId id="742" r:id="rId34"/>
    <p:sldId id="743" r:id="rId35"/>
    <p:sldId id="744" r:id="rId36"/>
    <p:sldId id="745" r:id="rId37"/>
    <p:sldId id="746" r:id="rId38"/>
    <p:sldId id="747" r:id="rId39"/>
    <p:sldId id="748" r:id="rId40"/>
    <p:sldId id="749" r:id="rId41"/>
    <p:sldId id="560" r:id="rId42"/>
    <p:sldId id="562" r:id="rId43"/>
    <p:sldId id="564" r:id="rId44"/>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145"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29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435"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581"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5725" algn="l" defTabSz="914290" rtl="0" eaLnBrk="1" latinLnBrk="0" hangingPunct="1">
      <a:defRPr sz="1600" kern="1200">
        <a:solidFill>
          <a:schemeClr val="tx1"/>
        </a:solidFill>
        <a:latin typeface="Arial" charset="0"/>
        <a:ea typeface="宋体" pitchFamily="2" charset="-122"/>
        <a:cs typeface="+mn-cs"/>
      </a:defRPr>
    </a:lvl6pPr>
    <a:lvl7pPr marL="2742871" algn="l" defTabSz="914290" rtl="0" eaLnBrk="1" latinLnBrk="0" hangingPunct="1">
      <a:defRPr sz="1600" kern="1200">
        <a:solidFill>
          <a:schemeClr val="tx1"/>
        </a:solidFill>
        <a:latin typeface="Arial" charset="0"/>
        <a:ea typeface="宋体" pitchFamily="2" charset="-122"/>
        <a:cs typeface="+mn-cs"/>
      </a:defRPr>
    </a:lvl7pPr>
    <a:lvl8pPr marL="3200015" algn="l" defTabSz="914290" rtl="0" eaLnBrk="1" latinLnBrk="0" hangingPunct="1">
      <a:defRPr sz="1600" kern="1200">
        <a:solidFill>
          <a:schemeClr val="tx1"/>
        </a:solidFill>
        <a:latin typeface="Arial" charset="0"/>
        <a:ea typeface="宋体" pitchFamily="2" charset="-122"/>
        <a:cs typeface="+mn-cs"/>
      </a:defRPr>
    </a:lvl8pPr>
    <a:lvl9pPr marL="3657160" algn="l" defTabSz="91429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0000FF"/>
    <a:srgbClr val="FF9966"/>
    <a:srgbClr val="FF9933"/>
    <a:srgbClr val="FF99CC"/>
    <a:srgbClr val="66CCFF"/>
    <a:srgbClr val="0099FF"/>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92063" autoAdjust="0"/>
  </p:normalViewPr>
  <p:slideViewPr>
    <p:cSldViewPr>
      <p:cViewPr varScale="1">
        <p:scale>
          <a:sx n="58" d="100"/>
          <a:sy n="58" d="100"/>
        </p:scale>
        <p:origin x="-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 xmlns:p14="http://schemas.microsoft.com/office/powerpoint/2010/main" val="35934558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 xmlns:p14="http://schemas.microsoft.com/office/powerpoint/2010/main" val="267485660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145"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29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435"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581"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5725"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5" algn="l" defTabSz="914290" rtl="0" eaLnBrk="1" latinLnBrk="0" hangingPunct="1">
      <a:defRPr sz="1200" kern="1200">
        <a:solidFill>
          <a:schemeClr val="tx1"/>
        </a:solidFill>
        <a:latin typeface="+mn-lt"/>
        <a:ea typeface="+mn-ea"/>
        <a:cs typeface="+mn-cs"/>
      </a:defRPr>
    </a:lvl8pPr>
    <a:lvl9pPr marL="3657160"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https://springcloud.cc/</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http://projects.spring.io/spring-cloud/</a:t>
            </a:r>
          </a:p>
          <a:p>
            <a:r>
              <a:rPr lang="en-US" altLang="zh-CN" dirty="0" smtClean="0"/>
              <a:t>http://cloud.spring.io/spring-cloud-static/Finchley.SR1/multi/multi_spring-cloud.html</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Finchley</a:t>
            </a:r>
            <a:r>
              <a:rPr lang="en-US" altLang="zh-CN" dirty="0" smtClean="0"/>
              <a:t> </a:t>
            </a:r>
            <a:r>
              <a:rPr lang="zh-CN" altLang="en-US" sz="1200" b="0" i="0" kern="1200" dirty="0" smtClean="0">
                <a:solidFill>
                  <a:schemeClr val="tx1"/>
                </a:solidFill>
                <a:latin typeface="Arial" charset="0"/>
                <a:ea typeface="宋体" pitchFamily="2" charset="-122"/>
                <a:cs typeface="+mn-cs"/>
              </a:rPr>
              <a:t>芬奇利</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 xmlns:p14="http://schemas.microsoft.com/office/powerpoint/2010/main" val="233701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D123DD2-05EE-49C8-9118-ED765308484D}" type="slidenum">
              <a:rPr lang="en-US" altLang="zh-CN" smtClean="0">
                <a:latin typeface="Arial" pitchFamily="34" charset="0"/>
              </a:rPr>
              <a:pPr/>
              <a:t>41</a:t>
            </a:fld>
            <a:endParaRPr lang="en-US" altLang="zh-CN" smtClean="0">
              <a:latin typeface="Arial" pitchFamily="34" charset="0"/>
            </a:endParaRPr>
          </a:p>
        </p:txBody>
      </p:sp>
      <p:sp>
        <p:nvSpPr>
          <p:cNvPr id="63491" name="Rectangle 2"/>
          <p:cNvSpPr>
            <a:spLocks noGrp="1" noRot="1" noChangeAspect="1" noChangeArrowheads="1" noTextEdit="1"/>
          </p:cNvSpPr>
          <p:nvPr>
            <p:ph type="sldImg"/>
          </p:nvPr>
        </p:nvSpPr>
        <p:spPr>
          <a:xfrm>
            <a:off x="993775" y="768350"/>
            <a:ext cx="5114925" cy="3835400"/>
          </a:xfrm>
          <a:ln/>
        </p:spPr>
      </p:sp>
      <p:sp>
        <p:nvSpPr>
          <p:cNvPr id="6349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125141" y="446485"/>
            <a:ext cx="6875859" cy="4161234"/>
          </a:xfrm>
          <a:prstGeom prst="rect">
            <a:avLst/>
          </a:prstGeom>
        </p:spPr>
        <p:txBody>
          <a:bodyPr lIns="64291" tIns="32145" rIns="64291" bIns="32145" anchor="t">
            <a:noAutofit/>
          </a:bodyPr>
          <a:lstStyle/>
          <a:p>
            <a:endParaRPr/>
          </a:p>
        </p:txBody>
      </p:sp>
      <p:sp>
        <p:nvSpPr>
          <p:cNvPr id="21" name="Shape 21"/>
          <p:cNvSpPr>
            <a:spLocks noGrp="1"/>
          </p:cNvSpPr>
          <p:nvPr>
            <p:ph type="title"/>
          </p:nvPr>
        </p:nvSpPr>
        <p:spPr>
          <a:xfrm>
            <a:off x="892969" y="4723805"/>
            <a:ext cx="7358063" cy="1000125"/>
          </a:xfrm>
          <a:prstGeom prst="rect">
            <a:avLst/>
          </a:prstGeom>
        </p:spPr>
        <p:txBody>
          <a:bodyPr anchor="b"/>
          <a:lstStyle/>
          <a:p>
            <a:r>
              <a:t>标题文本</a:t>
            </a:r>
          </a:p>
        </p:txBody>
      </p:sp>
      <p:sp>
        <p:nvSpPr>
          <p:cNvPr id="22" name="Shape 22"/>
          <p:cNvSpPr>
            <a:spLocks noGrp="1"/>
          </p:cNvSpPr>
          <p:nvPr>
            <p:ph type="body" sz="quarter" idx="1"/>
          </p:nvPr>
        </p:nvSpPr>
        <p:spPr>
          <a:xfrm>
            <a:off x="892969" y="5759648"/>
            <a:ext cx="7358063" cy="857250"/>
          </a:xfrm>
          <a:prstGeom prst="rect">
            <a:avLst/>
          </a:prstGeom>
        </p:spPr>
        <p:txBody>
          <a:bodyPr lIns="64291" tIns="32146" rIns="64291" bIns="32146"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4437983" y="6500812"/>
            <a:ext cx="259104" cy="267891"/>
          </a:xfrm>
          <a:prstGeom prst="rect">
            <a:avLst/>
          </a:prstGeom>
        </p:spPr>
        <p:txBody>
          <a:bodyPr lIns="64291" tIns="32146" rIns="64291" bIns="32146"/>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2018/10/12</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3"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4"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consumer/user/findUserById/1" TargetMode="Externa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592263"/>
            <a:ext cx="7010400" cy="1015628"/>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pPr algn="ctr"/>
            <a:r>
              <a:rPr lang="zh-CN" altLang="en-US" sz="1400" b="1" dirty="0" smtClean="0">
                <a:latin typeface="黑体" pitchFamily="49" charset="-122"/>
                <a:ea typeface="黑体" pitchFamily="49" charset="-122"/>
                <a:cs typeface="Times New Roman" pitchFamily="18" charset="0"/>
              </a:rPr>
              <a:t>版本：</a:t>
            </a:r>
            <a:r>
              <a:rPr lang="en-US" altLang="zh-CN" sz="1400" b="1" dirty="0"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5040211" cy="576262"/>
          </a:xfrm>
          <a:prstGeom prst="rect">
            <a:avLst/>
          </a:prstGeom>
        </p:spPr>
        <p:txBody>
          <a:bodyPr lIns="91407" tIns="45703" rIns="91407" bIns="45703"/>
          <a:lstStyle/>
          <a:p>
            <a:pPr algn="ct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dirty="0" smtClean="0">
                <a:solidFill>
                  <a:schemeClr val="tx2"/>
                </a:solidFill>
                <a:latin typeface="黑体" pitchFamily="49" charset="-122"/>
                <a:ea typeface="黑体" pitchFamily="49" charset="-122"/>
                <a:cs typeface="+mj-cs"/>
              </a:rPr>
              <a:t>2</a:t>
            </a:r>
            <a:r>
              <a:rPr lang="zh-CN" altLang="en-US" sz="3200" b="1" kern="0" dirty="0" smtClean="0">
                <a:solidFill>
                  <a:schemeClr val="tx2"/>
                </a:solidFill>
                <a:latin typeface="黑体" pitchFamily="49" charset="-122"/>
                <a:ea typeface="黑体" pitchFamily="49" charset="-122"/>
                <a:cs typeface="+mj-cs"/>
              </a:rPr>
              <a:t>章 </a:t>
            </a:r>
            <a:r>
              <a:rPr lang="en-US" altLang="zh-CN" sz="3200" b="1" kern="0" dirty="0" smtClean="0">
                <a:solidFill>
                  <a:schemeClr val="tx2"/>
                </a:solidFill>
                <a:latin typeface="黑体" pitchFamily="49" charset="-122"/>
                <a:ea typeface="黑体" pitchFamily="49" charset="-122"/>
                <a:cs typeface="+mj-cs"/>
              </a:rPr>
              <a:t>Spring Cloud</a:t>
            </a:r>
            <a:r>
              <a:rPr lang="zh-CN" altLang="en-US" sz="3200" b="1" kern="0" dirty="0" smtClean="0">
                <a:solidFill>
                  <a:schemeClr val="tx2"/>
                </a:solidFill>
                <a:latin typeface="黑体" pitchFamily="49" charset="-122"/>
                <a:ea typeface="黑体" pitchFamily="49" charset="-122"/>
                <a:cs typeface="+mj-cs"/>
              </a:rPr>
              <a:t>入门</a:t>
            </a: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技术栈</a:t>
            </a:r>
            <a:endParaRPr lang="zh-CN" altLang="en-US" dirty="0"/>
          </a:p>
        </p:txBody>
      </p:sp>
      <p:graphicFrame>
        <p:nvGraphicFramePr>
          <p:cNvPr id="4" name="内容占位符 3"/>
          <p:cNvGraphicFramePr>
            <a:graphicFrameLocks noGrp="1"/>
          </p:cNvGraphicFramePr>
          <p:nvPr>
            <p:ph idx="1"/>
          </p:nvPr>
        </p:nvGraphicFramePr>
        <p:xfrm>
          <a:off x="457200" y="2239961"/>
          <a:ext cx="8147050" cy="2593979"/>
        </p:xfrm>
        <a:graphic>
          <a:graphicData uri="http://schemas.openxmlformats.org/drawingml/2006/table">
            <a:tbl>
              <a:tblPr/>
              <a:tblGrid>
                <a:gridCol w="1610639"/>
                <a:gridCol w="6536411"/>
              </a:tblGrid>
              <a:tr h="152587">
                <a:tc>
                  <a:txBody>
                    <a:bodyPr/>
                    <a:lstStyle/>
                    <a:p>
                      <a:pPr algn="just">
                        <a:spcAft>
                          <a:spcPts val="0"/>
                        </a:spcAft>
                      </a:pPr>
                      <a:r>
                        <a:rPr lang="zh-CN" sz="1000" kern="100" dirty="0">
                          <a:latin typeface="Times New Roman"/>
                          <a:ea typeface="宋体"/>
                          <a:cs typeface="Times New Roman"/>
                        </a:rPr>
                        <a:t>子项目名称</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spcAft>
                          <a:spcPts val="0"/>
                        </a:spcAft>
                      </a:pPr>
                      <a:r>
                        <a:rPr lang="zh-CN" sz="1000" kern="100">
                          <a:latin typeface="Times New Roman"/>
                          <a:ea typeface="宋体"/>
                          <a:cs typeface="Times New Roman"/>
                        </a:rPr>
                        <a:t>描述</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52587">
                <a:tc>
                  <a:txBody>
                    <a:bodyPr/>
                    <a:lstStyle/>
                    <a:p>
                      <a:pPr algn="just">
                        <a:spcAft>
                          <a:spcPts val="0"/>
                        </a:spcAft>
                      </a:pPr>
                      <a:r>
                        <a:rPr lang="en-US" sz="1000" kern="100">
                          <a:latin typeface="Times New Roman"/>
                          <a:ea typeface="宋体"/>
                          <a:cs typeface="Times New Roman"/>
                        </a:rPr>
                        <a:t>Spring Cloud Aws</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用于简化整合</a:t>
                      </a:r>
                      <a:r>
                        <a:rPr lang="en-US" sz="1000" kern="100">
                          <a:latin typeface="Times New Roman"/>
                          <a:ea typeface="宋体"/>
                          <a:cs typeface="Times New Roman"/>
                        </a:rPr>
                        <a:t>Amazon Web Service</a:t>
                      </a:r>
                      <a:r>
                        <a:rPr lang="zh-CN" sz="1000" kern="100">
                          <a:latin typeface="Times New Roman"/>
                          <a:ea typeface="宋体"/>
                          <a:cs typeface="Times New Roman"/>
                        </a:rPr>
                        <a:t>的组件</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Bus</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事件、消息总线，用于在集群（例如，配置变化事件）中传播状态变化，可与</a:t>
                      </a:r>
                      <a:r>
                        <a:rPr lang="en-US" sz="1000" kern="100">
                          <a:latin typeface="Times New Roman"/>
                          <a:ea typeface="宋体"/>
                          <a:cs typeface="Times New Roman"/>
                        </a:rPr>
                        <a:t>Spring Cloud Config</a:t>
                      </a:r>
                      <a:r>
                        <a:rPr lang="zh-CN" sz="1000" kern="100">
                          <a:latin typeface="Times New Roman"/>
                          <a:ea typeface="宋体"/>
                          <a:cs typeface="Times New Roman"/>
                        </a:rPr>
                        <a:t>联合实现热部署。</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Cli</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基于</a:t>
                      </a:r>
                      <a:r>
                        <a:rPr lang="en-US" sz="1000" kern="100">
                          <a:latin typeface="Times New Roman"/>
                          <a:ea typeface="宋体"/>
                          <a:cs typeface="Times New Roman"/>
                        </a:rPr>
                        <a:t> Spring Boot CLI</a:t>
                      </a:r>
                      <a:r>
                        <a:rPr lang="zh-CN" sz="1000" kern="100">
                          <a:latin typeface="Times New Roman"/>
                          <a:ea typeface="宋体"/>
                          <a:cs typeface="Times New Roman"/>
                        </a:rPr>
                        <a:t>，可以让你以命令行方式快速建立云组件。</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Commons</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服务发现、负载均衡、熔断机制这种模式为</a:t>
                      </a:r>
                      <a:r>
                        <a:rPr lang="en-US" sz="1000" kern="100">
                          <a:latin typeface="Times New Roman"/>
                          <a:ea typeface="宋体"/>
                          <a:cs typeface="Times New Roman"/>
                        </a:rPr>
                        <a:t>Spring Cloud</a:t>
                      </a:r>
                      <a:r>
                        <a:rPr lang="zh-CN" sz="1000" kern="100">
                          <a:latin typeface="Times New Roman"/>
                          <a:ea typeface="宋体"/>
                          <a:cs typeface="Times New Roman"/>
                        </a:rPr>
                        <a:t>客户端提供了一个通用的抽象层。</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b="1" kern="100">
                          <a:solidFill>
                            <a:srgbClr val="FF0000"/>
                          </a:solidFill>
                          <a:latin typeface="Times New Roman"/>
                          <a:ea typeface="宋体"/>
                          <a:cs typeface="Times New Roman"/>
                        </a:rPr>
                        <a:t>Spring Cloud Config</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solidFill>
                            <a:srgbClr val="FF0000"/>
                          </a:solidFill>
                          <a:latin typeface="Times New Roman"/>
                          <a:ea typeface="宋体"/>
                          <a:cs typeface="Times New Roman"/>
                        </a:rPr>
                        <a:t>配置管理开发工具包，可以让你把配置放到远程服务器，目前支持本地存储、</a:t>
                      </a:r>
                      <a:r>
                        <a:rPr lang="en-US" sz="1000" b="1" kern="100">
                          <a:solidFill>
                            <a:srgbClr val="FF0000"/>
                          </a:solidFill>
                          <a:latin typeface="Times New Roman"/>
                          <a:ea typeface="宋体"/>
                          <a:cs typeface="Times New Roman"/>
                        </a:rPr>
                        <a:t>Git</a:t>
                      </a:r>
                      <a:r>
                        <a:rPr lang="zh-CN" sz="1000" b="1" kern="100">
                          <a:solidFill>
                            <a:srgbClr val="FF0000"/>
                          </a:solidFill>
                          <a:latin typeface="Times New Roman"/>
                          <a:ea typeface="宋体"/>
                          <a:cs typeface="Times New Roman"/>
                        </a:rPr>
                        <a:t>以及</a:t>
                      </a:r>
                      <a:r>
                        <a:rPr lang="en-US" sz="1000" b="1" kern="100">
                          <a:solidFill>
                            <a:srgbClr val="FF0000"/>
                          </a:solidFill>
                          <a:latin typeface="Times New Roman"/>
                          <a:ea typeface="宋体"/>
                          <a:cs typeface="Times New Roman"/>
                        </a:rPr>
                        <a:t>Subversion</a:t>
                      </a:r>
                      <a:r>
                        <a:rPr lang="zh-CN" sz="1000" b="1" kern="100">
                          <a:solidFill>
                            <a:srgbClr val="FF0000"/>
                          </a:solidFill>
                          <a:latin typeface="Times New Roman"/>
                          <a:ea typeface="宋体"/>
                          <a:cs typeface="Times New Roman"/>
                        </a:rPr>
                        <a:t>。</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Contract</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b="1" kern="100">
                          <a:solidFill>
                            <a:srgbClr val="FF0000"/>
                          </a:solidFill>
                          <a:latin typeface="Times New Roman"/>
                          <a:ea typeface="宋体"/>
                          <a:cs typeface="Times New Roman"/>
                        </a:rPr>
                        <a:t>Spring Cloud Netflix</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solidFill>
                            <a:srgbClr val="FF0000"/>
                          </a:solidFill>
                          <a:latin typeface="Times New Roman"/>
                          <a:ea typeface="宋体"/>
                          <a:cs typeface="Times New Roman"/>
                        </a:rPr>
                        <a:t>针对多种</a:t>
                      </a:r>
                      <a:r>
                        <a:rPr lang="en-US" sz="1000" b="1" kern="100">
                          <a:solidFill>
                            <a:srgbClr val="FF0000"/>
                          </a:solidFill>
                          <a:latin typeface="Times New Roman"/>
                          <a:ea typeface="宋体"/>
                          <a:cs typeface="Times New Roman"/>
                        </a:rPr>
                        <a:t>Netflix</a:t>
                      </a:r>
                      <a:r>
                        <a:rPr lang="zh-CN" sz="1000" b="1" kern="100">
                          <a:solidFill>
                            <a:srgbClr val="FF0000"/>
                          </a:solidFill>
                          <a:latin typeface="Times New Roman"/>
                          <a:ea typeface="宋体"/>
                          <a:cs typeface="Times New Roman"/>
                        </a:rPr>
                        <a:t>组件提供的开发工具包，其中包括</a:t>
                      </a:r>
                      <a:r>
                        <a:rPr lang="en-US" sz="1000" b="1" kern="100">
                          <a:solidFill>
                            <a:srgbClr val="FF0000"/>
                          </a:solidFill>
                          <a:latin typeface="Times New Roman"/>
                          <a:ea typeface="宋体"/>
                          <a:cs typeface="Times New Roman"/>
                        </a:rPr>
                        <a:t>Eureka</a:t>
                      </a:r>
                      <a:r>
                        <a:rPr lang="zh-CN" sz="1000" b="1" kern="100">
                          <a:solidFill>
                            <a:srgbClr val="FF0000"/>
                          </a:solidFill>
                          <a:latin typeface="Times New Roman"/>
                          <a:ea typeface="宋体"/>
                          <a:cs typeface="Times New Roman"/>
                        </a:rPr>
                        <a:t>、</a:t>
                      </a:r>
                      <a:r>
                        <a:rPr lang="en-US" sz="1000" b="1" kern="100">
                          <a:solidFill>
                            <a:srgbClr val="FF0000"/>
                          </a:solidFill>
                          <a:latin typeface="Times New Roman"/>
                          <a:ea typeface="宋体"/>
                          <a:cs typeface="Times New Roman"/>
                        </a:rPr>
                        <a:t>Hystrix</a:t>
                      </a:r>
                      <a:r>
                        <a:rPr lang="zh-CN" sz="1000" b="1" kern="100">
                          <a:solidFill>
                            <a:srgbClr val="FF0000"/>
                          </a:solidFill>
                          <a:latin typeface="Times New Roman"/>
                          <a:ea typeface="宋体"/>
                          <a:cs typeface="Times New Roman"/>
                        </a:rPr>
                        <a:t>、</a:t>
                      </a:r>
                      <a:r>
                        <a:rPr lang="en-US" sz="1000" b="1" kern="100">
                          <a:solidFill>
                            <a:srgbClr val="FF0000"/>
                          </a:solidFill>
                          <a:latin typeface="Times New Roman"/>
                          <a:ea typeface="宋体"/>
                          <a:cs typeface="Times New Roman"/>
                        </a:rPr>
                        <a:t>Zuul</a:t>
                      </a:r>
                      <a:r>
                        <a:rPr lang="zh-CN" sz="1000" b="1" kern="100">
                          <a:solidFill>
                            <a:srgbClr val="FF0000"/>
                          </a:solidFill>
                          <a:latin typeface="Times New Roman"/>
                          <a:ea typeface="宋体"/>
                          <a:cs typeface="Times New Roman"/>
                        </a:rPr>
                        <a:t>、</a:t>
                      </a:r>
                      <a:r>
                        <a:rPr lang="en-US" sz="1000" b="1" kern="100">
                          <a:solidFill>
                            <a:srgbClr val="FF0000"/>
                          </a:solidFill>
                          <a:latin typeface="Times New Roman"/>
                          <a:ea typeface="宋体"/>
                          <a:cs typeface="Times New Roman"/>
                        </a:rPr>
                        <a:t>Archaius</a:t>
                      </a:r>
                      <a:r>
                        <a:rPr lang="zh-CN" sz="1000" b="1" kern="100">
                          <a:solidFill>
                            <a:srgbClr val="FF0000"/>
                          </a:solidFill>
                          <a:latin typeface="Times New Roman"/>
                          <a:ea typeface="宋体"/>
                          <a:cs typeface="Times New Roman"/>
                        </a:rPr>
                        <a:t>等。</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Security</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安全工具包</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Cloudfoundry</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通过</a:t>
                      </a:r>
                      <a:r>
                        <a:rPr lang="en-US" sz="1000" kern="100">
                          <a:latin typeface="Times New Roman"/>
                          <a:ea typeface="宋体"/>
                          <a:cs typeface="Times New Roman"/>
                        </a:rPr>
                        <a:t>Oauth2</a:t>
                      </a:r>
                      <a:r>
                        <a:rPr lang="zh-CN" sz="1000" kern="100">
                          <a:latin typeface="Times New Roman"/>
                          <a:ea typeface="宋体"/>
                          <a:cs typeface="Times New Roman"/>
                        </a:rPr>
                        <a:t>协议绑定服务到</a:t>
                      </a:r>
                      <a:r>
                        <a:rPr lang="en-US" sz="1000" kern="100">
                          <a:latin typeface="Times New Roman"/>
                          <a:ea typeface="宋体"/>
                          <a:cs typeface="Times New Roman"/>
                        </a:rPr>
                        <a:t>CloudFoundry</a:t>
                      </a:r>
                      <a:r>
                        <a:rPr lang="zh-CN" sz="1000" kern="100">
                          <a:latin typeface="Times New Roman"/>
                          <a:ea typeface="宋体"/>
                          <a:cs typeface="Times New Roman"/>
                        </a:rPr>
                        <a:t>，</a:t>
                      </a:r>
                      <a:r>
                        <a:rPr lang="en-US" sz="1000" kern="100">
                          <a:latin typeface="Times New Roman"/>
                          <a:ea typeface="宋体"/>
                          <a:cs typeface="Times New Roman"/>
                        </a:rPr>
                        <a:t>CloudFoundry</a:t>
                      </a:r>
                      <a:r>
                        <a:rPr lang="zh-CN" sz="1000" kern="100">
                          <a:latin typeface="Times New Roman"/>
                          <a:ea typeface="宋体"/>
                          <a:cs typeface="Times New Roman"/>
                        </a:rPr>
                        <a:t>是</a:t>
                      </a:r>
                      <a:r>
                        <a:rPr lang="en-US" sz="1000" kern="100">
                          <a:latin typeface="Times New Roman"/>
                          <a:ea typeface="宋体"/>
                          <a:cs typeface="Times New Roman"/>
                        </a:rPr>
                        <a:t>VMware</a:t>
                      </a:r>
                      <a:r>
                        <a:rPr lang="zh-CN" sz="1000" kern="100">
                          <a:latin typeface="Times New Roman"/>
                          <a:ea typeface="宋体"/>
                          <a:cs typeface="Times New Roman"/>
                        </a:rPr>
                        <a:t>推出的开源</a:t>
                      </a:r>
                      <a:r>
                        <a:rPr lang="en-US" sz="1000" kern="100">
                          <a:latin typeface="Times New Roman"/>
                          <a:ea typeface="宋体"/>
                          <a:cs typeface="Times New Roman"/>
                        </a:rPr>
                        <a:t>PaaS</a:t>
                      </a:r>
                      <a:r>
                        <a:rPr lang="zh-CN" sz="1000" kern="100">
                          <a:latin typeface="Times New Roman"/>
                          <a:ea typeface="宋体"/>
                          <a:cs typeface="Times New Roman"/>
                        </a:rPr>
                        <a:t>云平台</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Consul</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封装了</a:t>
                      </a:r>
                      <a:r>
                        <a:rPr lang="en-US" sz="1000" kern="100">
                          <a:latin typeface="Times New Roman"/>
                          <a:ea typeface="宋体"/>
                          <a:cs typeface="Times New Roman"/>
                        </a:rPr>
                        <a:t>Consul</a:t>
                      </a:r>
                      <a:r>
                        <a:rPr lang="zh-CN" sz="1000" kern="100">
                          <a:latin typeface="Times New Roman"/>
                          <a:ea typeface="宋体"/>
                          <a:cs typeface="Times New Roman"/>
                        </a:rPr>
                        <a:t>操作，</a:t>
                      </a:r>
                      <a:r>
                        <a:rPr lang="en-US" sz="1000" kern="100">
                          <a:latin typeface="Times New Roman"/>
                          <a:ea typeface="宋体"/>
                          <a:cs typeface="Times New Roman"/>
                        </a:rPr>
                        <a:t>consul</a:t>
                      </a:r>
                      <a:r>
                        <a:rPr lang="zh-CN" sz="1000" kern="100">
                          <a:latin typeface="Times New Roman"/>
                          <a:ea typeface="宋体"/>
                          <a:cs typeface="Times New Roman"/>
                        </a:rPr>
                        <a:t>是一个服务发现与配置工具，与</a:t>
                      </a:r>
                      <a:r>
                        <a:rPr lang="en-US" sz="1000" kern="100">
                          <a:latin typeface="Times New Roman"/>
                          <a:ea typeface="宋体"/>
                          <a:cs typeface="Times New Roman"/>
                        </a:rPr>
                        <a:t>Docker</a:t>
                      </a:r>
                      <a:r>
                        <a:rPr lang="zh-CN" sz="1000" kern="100">
                          <a:latin typeface="Times New Roman"/>
                          <a:ea typeface="宋体"/>
                          <a:cs typeface="Times New Roman"/>
                        </a:rPr>
                        <a:t>容器可以无缝集成。</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b="1" kern="100">
                          <a:solidFill>
                            <a:srgbClr val="FF0000"/>
                          </a:solidFill>
                          <a:latin typeface="Times New Roman"/>
                          <a:ea typeface="宋体"/>
                          <a:cs typeface="Times New Roman"/>
                        </a:rPr>
                        <a:t>Spring Cloud Sleuth</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solidFill>
                            <a:srgbClr val="FF0000"/>
                          </a:solidFill>
                          <a:latin typeface="Arial"/>
                          <a:ea typeface="宋体"/>
                          <a:cs typeface="Arial"/>
                        </a:rPr>
                        <a:t>日志收集工具包，封装了</a:t>
                      </a:r>
                      <a:r>
                        <a:rPr lang="en-US" sz="1000" b="1" kern="100">
                          <a:solidFill>
                            <a:srgbClr val="FF0000"/>
                          </a:solidFill>
                          <a:latin typeface="Arial"/>
                          <a:ea typeface="宋体"/>
                          <a:cs typeface="Times New Roman"/>
                        </a:rPr>
                        <a:t>Dapper,Zipkin</a:t>
                      </a:r>
                      <a:r>
                        <a:rPr lang="zh-CN" sz="1000" b="1" kern="100">
                          <a:solidFill>
                            <a:srgbClr val="FF0000"/>
                          </a:solidFill>
                          <a:latin typeface="Arial"/>
                          <a:ea typeface="宋体"/>
                          <a:cs typeface="Arial"/>
                        </a:rPr>
                        <a:t>和</a:t>
                      </a:r>
                      <a:r>
                        <a:rPr lang="en-US" sz="1000" b="1" kern="100">
                          <a:solidFill>
                            <a:srgbClr val="FF0000"/>
                          </a:solidFill>
                          <a:latin typeface="Arial"/>
                          <a:ea typeface="宋体"/>
                          <a:cs typeface="Times New Roman"/>
                        </a:rPr>
                        <a:t>HTrace</a:t>
                      </a:r>
                      <a:r>
                        <a:rPr lang="zh-CN" sz="1000" b="1" kern="100">
                          <a:solidFill>
                            <a:srgbClr val="FF0000"/>
                          </a:solidFill>
                          <a:latin typeface="Arial"/>
                          <a:ea typeface="宋体"/>
                          <a:cs typeface="Arial"/>
                        </a:rPr>
                        <a:t>操作</a:t>
                      </a:r>
                      <a:r>
                        <a:rPr lang="en-US" sz="1000" b="1" kern="100">
                          <a:solidFill>
                            <a:srgbClr val="FF0000"/>
                          </a:solidFill>
                          <a:latin typeface="Arial"/>
                          <a:ea typeface="宋体"/>
                          <a:cs typeface="Times New Roman"/>
                        </a:rPr>
                        <a:t>. </a:t>
                      </a:r>
                      <a:r>
                        <a:rPr lang="en-US" sz="1000" b="1" kern="100">
                          <a:solidFill>
                            <a:srgbClr val="FF0000"/>
                          </a:solidFill>
                          <a:latin typeface="Times New Roman"/>
                          <a:ea typeface="宋体"/>
                          <a:cs typeface="Times New Roman"/>
                        </a:rPr>
                        <a:t>Spring Cloud</a:t>
                      </a:r>
                      <a:r>
                        <a:rPr lang="zh-CN" sz="1000" b="1" kern="100">
                          <a:solidFill>
                            <a:srgbClr val="FF0000"/>
                          </a:solidFill>
                          <a:latin typeface="Times New Roman"/>
                          <a:ea typeface="宋体"/>
                          <a:cs typeface="Times New Roman"/>
                        </a:rPr>
                        <a:t>应用的分布式跟踪实现</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b="1" kern="100">
                          <a:solidFill>
                            <a:srgbClr val="FF0000"/>
                          </a:solidFill>
                          <a:latin typeface="Times New Roman"/>
                          <a:ea typeface="宋体"/>
                          <a:cs typeface="Times New Roman"/>
                        </a:rPr>
                        <a:t>Spring Cloud Stream</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solidFill>
                            <a:srgbClr val="FF0000"/>
                          </a:solidFill>
                          <a:latin typeface="Times New Roman"/>
                          <a:ea typeface="宋体"/>
                          <a:cs typeface="Times New Roman"/>
                        </a:rPr>
                        <a:t>数据流操作开发包，封装了与</a:t>
                      </a:r>
                      <a:r>
                        <a:rPr lang="en-US" sz="1000" b="1" kern="100">
                          <a:solidFill>
                            <a:srgbClr val="FF0000"/>
                          </a:solidFill>
                          <a:latin typeface="Times New Roman"/>
                          <a:ea typeface="宋体"/>
                          <a:cs typeface="Times New Roman"/>
                        </a:rPr>
                        <a:t>Redis,Rabbit</a:t>
                      </a:r>
                      <a:r>
                        <a:rPr lang="zh-CN" sz="1000" b="1" kern="100">
                          <a:solidFill>
                            <a:srgbClr val="FF0000"/>
                          </a:solidFill>
                          <a:latin typeface="Times New Roman"/>
                          <a:ea typeface="宋体"/>
                          <a:cs typeface="Times New Roman"/>
                        </a:rPr>
                        <a:t>、</a:t>
                      </a:r>
                      <a:r>
                        <a:rPr lang="en-US" sz="1000" b="1" kern="100">
                          <a:solidFill>
                            <a:srgbClr val="FF0000"/>
                          </a:solidFill>
                          <a:latin typeface="Times New Roman"/>
                          <a:ea typeface="宋体"/>
                          <a:cs typeface="Times New Roman"/>
                        </a:rPr>
                        <a:t>Kafka</a:t>
                      </a:r>
                      <a:r>
                        <a:rPr lang="zh-CN" sz="1000" b="1" kern="100">
                          <a:solidFill>
                            <a:srgbClr val="FF0000"/>
                          </a:solidFill>
                          <a:latin typeface="Times New Roman"/>
                          <a:ea typeface="宋体"/>
                          <a:cs typeface="Times New Roman"/>
                        </a:rPr>
                        <a:t>等发送接收消息</a:t>
                      </a:r>
                      <a:r>
                        <a:rPr lang="en-US" sz="1000" b="1" kern="100">
                          <a:solidFill>
                            <a:srgbClr val="FF0000"/>
                          </a:solidFill>
                          <a:latin typeface="Times New Roman"/>
                          <a:ea typeface="宋体"/>
                          <a:cs typeface="Times New Roman"/>
                        </a:rPr>
                        <a:t>,</a:t>
                      </a:r>
                      <a:r>
                        <a:rPr lang="zh-CN" sz="1000" b="1" kern="100">
                          <a:solidFill>
                            <a:srgbClr val="FF0000"/>
                          </a:solidFill>
                          <a:latin typeface="Times New Roman"/>
                          <a:ea typeface="宋体"/>
                          <a:cs typeface="Times New Roman"/>
                        </a:rPr>
                        <a:t>实现的消息微服务。</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Zookeeper</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基于</a:t>
                      </a:r>
                      <a:r>
                        <a:rPr lang="en-US" sz="1000" kern="100">
                          <a:latin typeface="Times New Roman"/>
                          <a:ea typeface="宋体"/>
                          <a:cs typeface="Times New Roman"/>
                        </a:rPr>
                        <a:t>ZooKeeper</a:t>
                      </a:r>
                      <a:r>
                        <a:rPr lang="zh-CN" sz="1000" kern="100">
                          <a:latin typeface="Times New Roman"/>
                          <a:ea typeface="宋体"/>
                          <a:cs typeface="Times New Roman"/>
                        </a:rPr>
                        <a:t>的服务发现与配置管理组件</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b="1" kern="100">
                          <a:solidFill>
                            <a:srgbClr val="FF0000"/>
                          </a:solidFill>
                          <a:latin typeface="Times New Roman"/>
                          <a:ea typeface="宋体"/>
                          <a:cs typeface="Times New Roman"/>
                        </a:rPr>
                        <a:t>Spring Boot</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Task</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100">
                          <a:latin typeface="Times New Roman"/>
                          <a:ea typeface="宋体"/>
                          <a:cs typeface="Times New Roman"/>
                        </a:rPr>
                        <a:t>用于快速构建数据处理的应用</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87">
                <a:tc>
                  <a:txBody>
                    <a:bodyPr/>
                    <a:lstStyle/>
                    <a:p>
                      <a:pPr algn="just">
                        <a:spcAft>
                          <a:spcPts val="0"/>
                        </a:spcAft>
                      </a:pPr>
                      <a:r>
                        <a:rPr lang="en-US" sz="1000" kern="100">
                          <a:latin typeface="Times New Roman"/>
                          <a:ea typeface="宋体"/>
                          <a:cs typeface="Times New Roman"/>
                        </a:rPr>
                        <a:t>Spring Cloud Gateway</a:t>
                      </a:r>
                      <a:endParaRPr lang="zh-CN" sz="1000" kern="100">
                        <a:latin typeface="Times New Roman"/>
                        <a:ea typeface="宋体"/>
                        <a:cs typeface="Times New Roman"/>
                      </a:endParaRP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latin typeface="Times New Roman"/>
                          <a:ea typeface="宋体"/>
                          <a:cs typeface="Times New Roman"/>
                        </a:rPr>
                        <a:t>Spring Cloud</a:t>
                      </a:r>
                      <a:r>
                        <a:rPr lang="zh-CN" sz="1000" kern="100" dirty="0">
                          <a:latin typeface="Times New Roman"/>
                          <a:ea typeface="宋体"/>
                          <a:cs typeface="Times New Roman"/>
                        </a:rPr>
                        <a:t>网关相关的整合实现</a:t>
                      </a:r>
                    </a:p>
                  </a:txBody>
                  <a:tcPr marL="65394" marR="65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内容占位符 2"/>
          <p:cNvSpPr txBox="1">
            <a:spLocks/>
          </p:cNvSpPr>
          <p:nvPr/>
        </p:nvSpPr>
        <p:spPr>
          <a:xfrm>
            <a:off x="457200" y="1052515"/>
            <a:ext cx="8147050" cy="4968875"/>
          </a:xfrm>
          <a:prstGeom prst="rect">
            <a:avLst/>
          </a:prstGeom>
        </p:spPr>
        <p:txBody>
          <a:bodyPr lIns="91418" tIns="45709" rIns="91418" bIns="45709"/>
          <a:lstStyle/>
          <a:p>
            <a:pPr marL="342818" marR="0" lvl="0" indent="-342818" algn="l" defTabSz="914400" rtl="0" eaLnBrk="0" fontAlgn="base" latinLnBrk="0" hangingPunct="0">
              <a:lnSpc>
                <a:spcPct val="100000"/>
              </a:lnSpc>
              <a:spcBef>
                <a:spcPct val="0"/>
              </a:spcBef>
              <a:spcAft>
                <a:spcPct val="0"/>
              </a:spcAft>
              <a:buClr>
                <a:srgbClr val="777777"/>
              </a:buClr>
              <a:buSzPct val="85000"/>
              <a:buFontTx/>
              <a:buBlip>
                <a:blip r:embed="rId2"/>
              </a:buBlip>
              <a:tabLst/>
              <a:defRPr/>
            </a:pPr>
            <a:r>
              <a:rPr kumimoji="0" lang="zh-CN" altLang="zh-CN" sz="2000" b="0" i="0" u="none" strike="noStrike" kern="0" cap="none" spc="0" normalizeH="0" baseline="0" noProof="0" smtClean="0">
                <a:ln>
                  <a:noFill/>
                </a:ln>
                <a:solidFill>
                  <a:schemeClr val="tx1"/>
                </a:solidFill>
                <a:effectLst/>
                <a:uLnTx/>
                <a:uFillTx/>
                <a:latin typeface="+mn-ea"/>
                <a:ea typeface="+mn-ea"/>
                <a:cs typeface="+mn-cs"/>
              </a:rPr>
              <a:t>子项目介绍</a:t>
            </a:r>
            <a:endParaRPr kumimoji="0" lang="zh-CN" altLang="en-US" sz="2000" b="0"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特征</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en-US" dirty="0" smtClean="0"/>
              <a:t>专注于为经典用例和扩展机制提供良好的开箱即用</a:t>
            </a:r>
            <a:endParaRPr lang="en-US" altLang="zh-CN" dirty="0" smtClean="0"/>
          </a:p>
          <a:p>
            <a:pPr lvl="1"/>
            <a:r>
              <a:rPr lang="zh-CN" altLang="en-US" dirty="0" smtClean="0"/>
              <a:t>分布式</a:t>
            </a:r>
            <a:r>
              <a:rPr lang="en-US" altLang="zh-CN" dirty="0" smtClean="0"/>
              <a:t>/</a:t>
            </a:r>
            <a:r>
              <a:rPr lang="zh-CN" altLang="en-US" dirty="0" smtClean="0"/>
              <a:t>版本化配置</a:t>
            </a:r>
          </a:p>
          <a:p>
            <a:pPr lvl="1"/>
            <a:r>
              <a:rPr lang="zh-CN" altLang="en-US" dirty="0" smtClean="0"/>
              <a:t>服务注册和发现</a:t>
            </a:r>
          </a:p>
          <a:p>
            <a:pPr lvl="1"/>
            <a:r>
              <a:rPr lang="zh-CN" altLang="en-US" dirty="0" smtClean="0"/>
              <a:t>路由选择</a:t>
            </a:r>
          </a:p>
          <a:p>
            <a:pPr lvl="1"/>
            <a:r>
              <a:rPr lang="en-US" altLang="zh-CN" dirty="0" smtClean="0"/>
              <a:t>Service-to-service</a:t>
            </a:r>
            <a:r>
              <a:rPr lang="zh-CN" altLang="en-US" dirty="0" smtClean="0"/>
              <a:t>调用</a:t>
            </a:r>
          </a:p>
          <a:p>
            <a:pPr lvl="1"/>
            <a:r>
              <a:rPr lang="zh-CN" altLang="en-US" dirty="0" smtClean="0"/>
              <a:t>负载均衡</a:t>
            </a:r>
          </a:p>
          <a:p>
            <a:pPr lvl="1"/>
            <a:r>
              <a:rPr lang="zh-CN" altLang="en-US" dirty="0" smtClean="0"/>
              <a:t>断路器</a:t>
            </a:r>
          </a:p>
          <a:p>
            <a:pPr lvl="1"/>
            <a:r>
              <a:rPr lang="zh-CN" altLang="en-US" dirty="0" smtClean="0"/>
              <a:t>分布式消息传递</a:t>
            </a:r>
          </a:p>
          <a:p>
            <a:endParaRPr lang="zh-CN" alt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版本</a:t>
            </a:r>
            <a:endParaRPr lang="zh-CN" altLang="en-US" dirty="0"/>
          </a:p>
        </p:txBody>
      </p:sp>
      <p:sp>
        <p:nvSpPr>
          <p:cNvPr id="3" name="内容占位符 2"/>
          <p:cNvSpPr>
            <a:spLocks noGrp="1"/>
          </p:cNvSpPr>
          <p:nvPr>
            <p:ph idx="1"/>
          </p:nvPr>
        </p:nvSpPr>
        <p:spPr/>
        <p:txBody>
          <a:bodyPr/>
          <a:lstStyle/>
          <a:p>
            <a:r>
              <a:rPr lang="zh-CN" altLang="en-US" dirty="0" smtClean="0"/>
              <a:t>下载官网</a:t>
            </a:r>
            <a:endParaRPr lang="en-US" altLang="zh-CN" dirty="0" smtClean="0"/>
          </a:p>
          <a:p>
            <a:pPr lvl="1"/>
            <a:r>
              <a:rPr lang="en-US" altLang="zh-CN" dirty="0" smtClean="0"/>
              <a:t>http://projects.spring.io/spring-cloud/</a:t>
            </a:r>
            <a:endParaRPr lang="zh-CN" altLang="en-US" dirty="0" smtClean="0"/>
          </a:p>
          <a:p>
            <a:pPr lvl="1"/>
            <a:endParaRPr lang="en-US" altLang="zh-CN" dirty="0" smtClean="0"/>
          </a:p>
          <a:p>
            <a:r>
              <a:rPr lang="en-US" altLang="zh-CN" dirty="0" smtClean="0"/>
              <a:t>Spring Cloud </a:t>
            </a:r>
            <a:r>
              <a:rPr lang="zh-CN" altLang="en-US" dirty="0" smtClean="0"/>
              <a:t>项目目前仍然是快速迭代期，版本变化很快。</a:t>
            </a:r>
            <a:endParaRPr lang="en-US" altLang="zh-CN" dirty="0" smtClean="0"/>
          </a:p>
          <a:p>
            <a:r>
              <a:rPr lang="zh-CN" altLang="en-US" dirty="0" smtClean="0"/>
              <a:t>大部分</a:t>
            </a:r>
            <a:r>
              <a:rPr lang="en-US" altLang="zh-CN" dirty="0" smtClean="0"/>
              <a:t>Spring</a:t>
            </a:r>
            <a:r>
              <a:rPr lang="zh-CN" altLang="en-US" dirty="0" smtClean="0"/>
              <a:t>软件的版本是以：主版本</a:t>
            </a:r>
            <a:r>
              <a:rPr lang="en-US" altLang="zh-CN" dirty="0" smtClean="0"/>
              <a:t>.</a:t>
            </a:r>
            <a:r>
              <a:rPr lang="zh-CN" altLang="en-US" dirty="0" smtClean="0"/>
              <a:t>次版本</a:t>
            </a:r>
            <a:r>
              <a:rPr lang="en-US" altLang="zh-CN" dirty="0" smtClean="0"/>
              <a:t>.</a:t>
            </a:r>
            <a:r>
              <a:rPr lang="zh-CN" altLang="en-US" dirty="0" smtClean="0"/>
              <a:t>增量版本</a:t>
            </a:r>
            <a:r>
              <a:rPr lang="en-US" altLang="zh-CN" dirty="0" smtClean="0"/>
              <a:t>.</a:t>
            </a:r>
            <a:r>
              <a:rPr lang="zh-CN" altLang="en-US" dirty="0" smtClean="0"/>
              <a:t>里程碑版本的形式命名，例如</a:t>
            </a:r>
            <a:r>
              <a:rPr lang="en-US" altLang="zh-CN" dirty="0" smtClean="0"/>
              <a:t>Spring Framework</a:t>
            </a:r>
            <a:r>
              <a:rPr lang="zh-CN" altLang="en-US" dirty="0" smtClean="0"/>
              <a:t>的里程碑版本</a:t>
            </a:r>
            <a:r>
              <a:rPr lang="en-US" altLang="zh-CN" dirty="0" smtClean="0"/>
              <a:t>5.0.0.M4</a:t>
            </a:r>
            <a:r>
              <a:rPr lang="zh-CN" altLang="en-US" dirty="0" smtClean="0"/>
              <a:t>、稳定版本 </a:t>
            </a:r>
            <a:r>
              <a:rPr lang="en-US" altLang="zh-CN" dirty="0" smtClean="0"/>
              <a:t>5.1.0.RELEASE</a:t>
            </a:r>
            <a:r>
              <a:rPr lang="zh-CN" altLang="en-US" dirty="0" smtClean="0"/>
              <a:t>等</a:t>
            </a:r>
          </a:p>
          <a:p>
            <a:endParaRPr lang="en-US" altLang="zh-CN" dirty="0" smtClean="0"/>
          </a:p>
          <a:p>
            <a:r>
              <a:rPr lang="en-US" altLang="zh-CN" dirty="0" smtClean="0"/>
              <a:t>Spring Cloud</a:t>
            </a:r>
            <a:r>
              <a:rPr lang="zh-CN" altLang="en-US" dirty="0" smtClean="0"/>
              <a:t>的最新版本如图</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帮助文档</a:t>
            </a:r>
            <a:endParaRPr lang="en-US" altLang="zh-CN" dirty="0" smtClean="0"/>
          </a:p>
          <a:p>
            <a:pPr lvl="1"/>
            <a:r>
              <a:rPr lang="en-US" altLang="zh-CN" dirty="0" smtClean="0">
                <a:solidFill>
                  <a:srgbClr val="FF0000"/>
                </a:solidFill>
              </a:rPr>
              <a:t>https</a:t>
            </a:r>
            <a:r>
              <a:rPr lang="en-US" altLang="zh-CN" dirty="0" smtClean="0">
                <a:solidFill>
                  <a:srgbClr val="FF0000"/>
                </a:solidFill>
              </a:rPr>
              <a:t>://</a:t>
            </a:r>
            <a:r>
              <a:rPr lang="en-US" altLang="zh-CN" smtClean="0">
                <a:solidFill>
                  <a:srgbClr val="FF0000"/>
                </a:solidFill>
              </a:rPr>
              <a:t>cloud.spring.io/spring-cloud-static/Finchley.SR1</a:t>
            </a:r>
            <a:r>
              <a:rPr lang="en-US" altLang="zh-CN" smtClean="0">
                <a:solidFill>
                  <a:srgbClr val="FF0000"/>
                </a:solidFill>
              </a:rPr>
              <a:t>/</a:t>
            </a: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5580112" y="2996952"/>
            <a:ext cx="3154363" cy="2873375"/>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版本</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en-US" dirty="0" smtClean="0"/>
              <a:t>是一个由众多独立子项目组成的大型综合项目，每个子项目有不同的发行节奏，都维护着自己的发布版本号。</a:t>
            </a:r>
            <a:r>
              <a:rPr lang="en-US" altLang="zh-CN" dirty="0" smtClean="0"/>
              <a:t>Spring Cloud</a:t>
            </a:r>
            <a:r>
              <a:rPr lang="zh-CN" altLang="en-US" dirty="0" smtClean="0"/>
              <a:t>通过一个资源清单</a:t>
            </a:r>
            <a:r>
              <a:rPr lang="en-US" altLang="zh-CN" dirty="0" smtClean="0"/>
              <a:t>BOM</a:t>
            </a:r>
            <a:r>
              <a:rPr lang="zh-CN" altLang="en-US" dirty="0" smtClean="0"/>
              <a:t>（</a:t>
            </a:r>
            <a:r>
              <a:rPr lang="en-US" altLang="zh-CN" dirty="0" smtClean="0"/>
              <a:t>Bill of Materials</a:t>
            </a:r>
            <a:r>
              <a:rPr lang="zh-CN" altLang="en-US" dirty="0" smtClean="0"/>
              <a:t>）来管理每个版本的子项目清单。为避免与子项目的发布号混淆，所以没有采用版本号的方式，而是通过命名的方式。</a:t>
            </a:r>
          </a:p>
          <a:p>
            <a:r>
              <a:rPr lang="zh-CN" altLang="en-US" dirty="0" smtClean="0"/>
              <a:t>这些版本名称的命名方式采用了伦敦地铁站的名称，同时根据字母表的顺序来对应版本时间顺序，比如：最早的</a:t>
            </a:r>
            <a:r>
              <a:rPr lang="en-US" altLang="zh-CN" dirty="0" smtClean="0"/>
              <a:t>Release</a:t>
            </a:r>
            <a:r>
              <a:rPr lang="zh-CN" altLang="en-US" dirty="0" smtClean="0"/>
              <a:t>版本：</a:t>
            </a:r>
            <a:r>
              <a:rPr lang="en-US" altLang="zh-CN" dirty="0" smtClean="0"/>
              <a:t>Angel</a:t>
            </a:r>
            <a:r>
              <a:rPr lang="zh-CN" altLang="en-US" dirty="0" smtClean="0"/>
              <a:t>，第二个</a:t>
            </a:r>
            <a:r>
              <a:rPr lang="en-US" altLang="zh-CN" dirty="0" smtClean="0"/>
              <a:t>Release</a:t>
            </a:r>
            <a:r>
              <a:rPr lang="zh-CN" altLang="en-US" dirty="0" smtClean="0"/>
              <a:t>版本：</a:t>
            </a:r>
            <a:r>
              <a:rPr lang="en-US" altLang="zh-CN" dirty="0" smtClean="0"/>
              <a:t>Brixton</a:t>
            </a:r>
            <a:r>
              <a:rPr lang="zh-CN" altLang="en-US" dirty="0" smtClean="0"/>
              <a:t>，然后是</a:t>
            </a:r>
            <a:r>
              <a:rPr lang="en-US" altLang="zh-CN" dirty="0" smtClean="0"/>
              <a:t>Camden</a:t>
            </a:r>
            <a:r>
              <a:rPr lang="zh-CN" altLang="en-US" dirty="0" smtClean="0"/>
              <a:t>、</a:t>
            </a:r>
            <a:r>
              <a:rPr lang="en-US" altLang="zh-CN" dirty="0" err="1" smtClean="0"/>
              <a:t>Dalston</a:t>
            </a:r>
            <a:r>
              <a:rPr lang="zh-CN" altLang="en-US" dirty="0" smtClean="0"/>
              <a:t>、</a:t>
            </a:r>
            <a:r>
              <a:rPr lang="en-US" altLang="zh-CN" dirty="0" err="1" smtClean="0"/>
              <a:t>Edgware</a:t>
            </a:r>
            <a:r>
              <a:rPr lang="zh-CN" altLang="en-US" dirty="0" smtClean="0"/>
              <a:t>，目前最新的是</a:t>
            </a:r>
            <a:r>
              <a:rPr lang="en-US" altLang="zh-CN" dirty="0" err="1" smtClean="0"/>
              <a:t>Finchley</a:t>
            </a:r>
            <a:r>
              <a:rPr lang="zh-CN" altLang="en-US" dirty="0" smtClean="0"/>
              <a:t>版本。</a:t>
            </a:r>
            <a:endParaRPr lang="en-US" altLang="zh-CN" dirty="0" smtClean="0"/>
          </a:p>
          <a:p>
            <a:r>
              <a:rPr lang="zh-CN" altLang="en-US" dirty="0" smtClean="0"/>
              <a:t>当一个版本的</a:t>
            </a:r>
            <a:r>
              <a:rPr lang="en-US" altLang="zh-CN" dirty="0" smtClean="0"/>
              <a:t>Spring Cloud</a:t>
            </a:r>
            <a:r>
              <a:rPr lang="zh-CN" altLang="en-US" dirty="0" smtClean="0"/>
              <a:t>项目的发布内容积累到临界点或者解决了一个严重</a:t>
            </a:r>
            <a:r>
              <a:rPr lang="en-US" altLang="zh-CN" dirty="0" smtClean="0"/>
              <a:t>bug</a:t>
            </a:r>
            <a:r>
              <a:rPr lang="zh-CN" altLang="en-US" dirty="0" smtClean="0"/>
              <a:t>后，就会发布一个“</a:t>
            </a:r>
            <a:r>
              <a:rPr lang="en-US" altLang="zh-CN" dirty="0" smtClean="0"/>
              <a:t>Service Releases”</a:t>
            </a:r>
            <a:r>
              <a:rPr lang="zh-CN" altLang="en-US" dirty="0" smtClean="0"/>
              <a:t>版本，简称</a:t>
            </a:r>
            <a:r>
              <a:rPr lang="en-US" altLang="zh-CN" dirty="0" smtClean="0"/>
              <a:t>SRX</a:t>
            </a:r>
            <a:r>
              <a:rPr lang="zh-CN" altLang="en-US" dirty="0" smtClean="0"/>
              <a:t>版本，其中</a:t>
            </a:r>
            <a:r>
              <a:rPr lang="en-US" altLang="zh-CN" dirty="0" smtClean="0"/>
              <a:t>X</a:t>
            </a:r>
            <a:r>
              <a:rPr lang="zh-CN" altLang="en-US" dirty="0" smtClean="0"/>
              <a:t>是一个递增数字。</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版本</a:t>
            </a:r>
            <a:endParaRPr lang="zh-CN" altLang="en-US" dirty="0"/>
          </a:p>
        </p:txBody>
      </p:sp>
      <p:sp>
        <p:nvSpPr>
          <p:cNvPr id="3" name="内容占位符 2"/>
          <p:cNvSpPr>
            <a:spLocks noGrp="1"/>
          </p:cNvSpPr>
          <p:nvPr>
            <p:ph idx="1"/>
          </p:nvPr>
        </p:nvSpPr>
        <p:spPr/>
        <p:txBody>
          <a:bodyPr/>
          <a:lstStyle/>
          <a:p>
            <a:r>
              <a:rPr lang="zh-CN" altLang="en-US" dirty="0" smtClean="0"/>
              <a:t>最新版本对应的</a:t>
            </a:r>
            <a:r>
              <a:rPr lang="zh-CN" altLang="zh-CN" dirty="0" smtClean="0"/>
              <a:t>子项目</a:t>
            </a:r>
            <a:r>
              <a:rPr lang="zh-CN" altLang="en-US" dirty="0" smtClean="0"/>
              <a:t>版本</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971600" y="1556792"/>
            <a:ext cx="6120680" cy="4543488"/>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版本</a:t>
            </a:r>
            <a:endParaRPr lang="zh-CN" altLang="en-US" dirty="0"/>
          </a:p>
        </p:txBody>
      </p:sp>
      <p:sp>
        <p:nvSpPr>
          <p:cNvPr id="3" name="内容占位符 2"/>
          <p:cNvSpPr>
            <a:spLocks noGrp="1"/>
          </p:cNvSpPr>
          <p:nvPr>
            <p:ph idx="1"/>
          </p:nvPr>
        </p:nvSpPr>
        <p:spPr/>
        <p:txBody>
          <a:bodyPr/>
          <a:lstStyle/>
          <a:p>
            <a:r>
              <a:rPr lang="zh-CN" altLang="en-US" dirty="0" smtClean="0"/>
              <a:t>最新版本对应的</a:t>
            </a:r>
            <a:r>
              <a:rPr lang="zh-CN" altLang="zh-CN" dirty="0" smtClean="0"/>
              <a:t>子项目</a:t>
            </a:r>
            <a:r>
              <a:rPr lang="zh-CN" altLang="en-US" dirty="0" smtClean="0"/>
              <a:t>版本</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71600" y="1772816"/>
            <a:ext cx="6310313" cy="1570037"/>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版本</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en-US" dirty="0" smtClean="0"/>
              <a:t>与</a:t>
            </a:r>
            <a:r>
              <a:rPr lang="en-US" altLang="zh-CN" dirty="0" smtClean="0"/>
              <a:t>Spring Boot</a:t>
            </a:r>
            <a:r>
              <a:rPr lang="zh-CN" altLang="en-US" dirty="0" smtClean="0"/>
              <a:t>版本匹配关系</a:t>
            </a:r>
          </a:p>
          <a:p>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043608" y="1988840"/>
            <a:ext cx="4930822" cy="3319561"/>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26" y="2022158"/>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b="1" dirty="0">
                <a:solidFill>
                  <a:srgbClr val="C5C5C5"/>
                </a:solidFill>
                <a:latin typeface="华文细黑" panose="02010600040101010101" pitchFamily="2" charset="-122"/>
                <a:ea typeface="华文细黑" panose="02010600040101010101" pitchFamily="2" charset="-122"/>
              </a:rPr>
              <a:t>01</a:t>
            </a:r>
            <a:endParaRPr lang="zh-CN" altLang="en-US" sz="2800" b="1"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76" y="2022158"/>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pitchFamily="34" charset="-122"/>
                <a:ea typeface="微软雅黑" pitchFamily="34" charset="-122"/>
              </a:rPr>
              <a:t>Spring Cloud</a:t>
            </a:r>
            <a:r>
              <a:rPr lang="zh-CN" altLang="en-US" sz="2000" dirty="0" smtClean="0">
                <a:solidFill>
                  <a:srgbClr val="FFFFFF"/>
                </a:solidFill>
                <a:latin typeface="微软雅黑" pitchFamily="34" charset="-122"/>
                <a:ea typeface="微软雅黑" pitchFamily="34" charset="-122"/>
              </a:rPr>
              <a:t>简介</a:t>
            </a:r>
          </a:p>
        </p:txBody>
      </p:sp>
      <p:sp>
        <p:nvSpPr>
          <p:cNvPr id="9" name="MH_Number_2"/>
          <p:cNvSpPr/>
          <p:nvPr>
            <p:custDataLst>
              <p:tags r:id="rId3"/>
            </p:custDataLst>
          </p:nvPr>
        </p:nvSpPr>
        <p:spPr>
          <a:xfrm>
            <a:off x="2803526" y="3540050"/>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b="1"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b="1"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76" y="3540050"/>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smtClean="0">
                <a:solidFill>
                  <a:srgbClr val="FFFFFF"/>
                </a:solidFill>
                <a:latin typeface="微软雅黑" pitchFamily="34" charset="-122"/>
                <a:ea typeface="微软雅黑" pitchFamily="34" charset="-122"/>
              </a:rPr>
              <a:t>Spring Cloud</a:t>
            </a:r>
            <a:r>
              <a:rPr lang="zh-CN" altLang="en-US" sz="2000" dirty="0" smtClean="0">
                <a:solidFill>
                  <a:srgbClr val="FFFFFF"/>
                </a:solidFill>
                <a:latin typeface="微软雅黑" pitchFamily="34" charset="-122"/>
                <a:ea typeface="微软雅黑" pitchFamily="34" charset="-122"/>
              </a:rPr>
              <a:t>实战微服务</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服务提供者与服务消费者</a:t>
            </a:r>
            <a:endParaRPr lang="zh-CN" altLang="en-US" dirty="0"/>
          </a:p>
        </p:txBody>
      </p:sp>
      <p:sp>
        <p:nvSpPr>
          <p:cNvPr id="3" name="内容占位符 2"/>
          <p:cNvSpPr>
            <a:spLocks noGrp="1"/>
          </p:cNvSpPr>
          <p:nvPr>
            <p:ph idx="1"/>
          </p:nvPr>
        </p:nvSpPr>
        <p:spPr/>
        <p:txBody>
          <a:bodyPr/>
          <a:lstStyle/>
          <a:p>
            <a:r>
              <a:rPr lang="zh-CN" altLang="en-US" dirty="0" smtClean="0"/>
              <a:t>使用微服务构建的是分布式系统，微服务之间通过网络进行通信。我们使用服务提供者与服务消费者来描述微服务直接的调用关系。</a:t>
            </a:r>
            <a:endParaRPr lang="zh-CN" altLang="en-US" dirty="0"/>
          </a:p>
        </p:txBody>
      </p:sp>
      <p:pic>
        <p:nvPicPr>
          <p:cNvPr id="82946" name="Picture 2"/>
          <p:cNvPicPr>
            <a:picLocks noChangeAspect="1" noChangeArrowheads="1"/>
          </p:cNvPicPr>
          <p:nvPr/>
        </p:nvPicPr>
        <p:blipFill>
          <a:blip r:embed="rId2" cstate="print"/>
          <a:srcRect/>
          <a:stretch>
            <a:fillRect/>
          </a:stretch>
        </p:blipFill>
        <p:spPr bwMode="auto">
          <a:xfrm>
            <a:off x="1403648" y="2420888"/>
            <a:ext cx="5921375" cy="1562100"/>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80000"/>
              </a:lnSpc>
              <a:defRPr/>
            </a:pPr>
            <a:r>
              <a:rPr lang="zh-CN" altLang="en-US" dirty="0" smtClean="0">
                <a:solidFill>
                  <a:schemeClr val="tx1"/>
                </a:solidFill>
                <a:latin typeface="黑体" pitchFamily="49" charset="-122"/>
                <a:ea typeface="黑体" pitchFamily="49" charset="-122"/>
              </a:rPr>
              <a:t>使用</a:t>
            </a:r>
            <a:r>
              <a:rPr lang="en-US" altLang="zh-CN" dirty="0" smtClean="0">
                <a:solidFill>
                  <a:schemeClr val="tx1"/>
                </a:solidFill>
                <a:latin typeface="黑体" pitchFamily="49" charset="-122"/>
                <a:ea typeface="黑体" pitchFamily="49" charset="-122"/>
              </a:rPr>
              <a:t>Spring Cloud</a:t>
            </a:r>
            <a:r>
              <a:rPr lang="zh-CN" altLang="en-US" dirty="0" smtClean="0">
                <a:solidFill>
                  <a:schemeClr val="tx1"/>
                </a:solidFill>
                <a:latin typeface="黑体" pitchFamily="49" charset="-122"/>
                <a:ea typeface="黑体" pitchFamily="49" charset="-122"/>
              </a:rPr>
              <a:t>实战微服务</a:t>
            </a:r>
          </a:p>
        </p:txBody>
      </p:sp>
      <p:sp>
        <p:nvSpPr>
          <p:cNvPr id="3" name="内容占位符 2"/>
          <p:cNvSpPr>
            <a:spLocks noGrp="1"/>
          </p:cNvSpPr>
          <p:nvPr>
            <p:ph idx="1"/>
          </p:nvPr>
        </p:nvSpPr>
        <p:spPr/>
        <p:txBody>
          <a:bodyPr/>
          <a:lstStyle/>
          <a:p>
            <a:r>
              <a:rPr lang="zh-CN" altLang="en-US" dirty="0" smtClean="0"/>
              <a:t>示例：实现用户微服务提供者和服务消费者</a:t>
            </a:r>
            <a:endParaRPr lang="en-US" altLang="zh-CN" dirty="0" smtClean="0"/>
          </a:p>
          <a:p>
            <a:pPr lvl="1"/>
            <a:r>
              <a:rPr lang="zh-CN" altLang="en-US" dirty="0" smtClean="0"/>
              <a:t>启动微服务提供者</a:t>
            </a:r>
            <a:endParaRPr lang="en-US" altLang="zh-CN" dirty="0" smtClean="0"/>
          </a:p>
          <a:p>
            <a:pPr lvl="1"/>
            <a:r>
              <a:rPr lang="zh-CN" altLang="en-US" dirty="0" smtClean="0"/>
              <a:t>启动服务消费者</a:t>
            </a:r>
            <a:endParaRPr lang="en-US" altLang="zh-CN" dirty="0" smtClean="0"/>
          </a:p>
          <a:p>
            <a:pPr lvl="1"/>
            <a:r>
              <a:rPr lang="zh-CN" altLang="en-US" dirty="0" smtClean="0"/>
              <a:t>浏览器输入 </a:t>
            </a:r>
            <a:r>
              <a:rPr lang="en-US" altLang="zh-CN" dirty="0" smtClean="0">
                <a:hlinkClick r:id="rId2"/>
              </a:rPr>
              <a:t>http://localhost/consumer/user/findUserById/1</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342818" lvl="1" indent="-342818">
              <a:buBlip>
                <a:blip r:embed="rId3"/>
              </a:buBlip>
            </a:pPr>
            <a:r>
              <a:rPr lang="zh-CN" altLang="en-US" dirty="0" smtClean="0">
                <a:solidFill>
                  <a:srgbClr val="FF0000"/>
                </a:solidFill>
              </a:rPr>
              <a:t>全部代码参见：</a:t>
            </a:r>
            <a:r>
              <a:rPr lang="en-US" altLang="zh-CN" dirty="0" smtClean="0">
                <a:solidFill>
                  <a:srgbClr val="FF0000"/>
                </a:solidFill>
              </a:rPr>
              <a:t>ch02-01-SpringCloud</a:t>
            </a:r>
            <a:r>
              <a:rPr lang="zh-CN" altLang="en-US" dirty="0" smtClean="0">
                <a:solidFill>
                  <a:srgbClr val="FF0000"/>
                </a:solidFill>
              </a:rPr>
              <a:t>实战微服务</a:t>
            </a:r>
          </a:p>
          <a:p>
            <a:endParaRPr lang="en-US" altLang="zh-CN" dirty="0" smtClean="0"/>
          </a:p>
        </p:txBody>
      </p:sp>
      <p:pic>
        <p:nvPicPr>
          <p:cNvPr id="5" name="Picture 2"/>
          <p:cNvPicPr>
            <a:picLocks noChangeAspect="1" noChangeArrowheads="1"/>
          </p:cNvPicPr>
          <p:nvPr/>
        </p:nvPicPr>
        <p:blipFill>
          <a:blip r:embed="rId4" cstate="print"/>
          <a:srcRect/>
          <a:stretch>
            <a:fillRect/>
          </a:stretch>
        </p:blipFill>
        <p:spPr bwMode="auto">
          <a:xfrm>
            <a:off x="1547664" y="2924944"/>
            <a:ext cx="4579937" cy="914400"/>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bwMode="auto">
          <a:noFill/>
          <a:ln>
            <a:miter lim="800000"/>
            <a:headEnd/>
            <a:tailEnd/>
          </a:ln>
        </p:spPr>
        <p:txBody>
          <a:bodyPr vert="horz" wrap="square" lIns="91429" tIns="45714" rIns="91429" bIns="45714" numCol="1" anchor="t" anchorCtr="0" compatLnSpc="1">
            <a:prstTxWarp prst="textNoShape">
              <a:avLst/>
            </a:prstTxWarp>
          </a:bodyPr>
          <a:lstStyle/>
          <a:p>
            <a:pPr>
              <a:buFontTx/>
              <a:buBlip>
                <a:blip r:embed="rId2"/>
              </a:buBlip>
            </a:pPr>
            <a:r>
              <a:rPr lang="zh-CN" altLang="en-US" dirty="0" smtClean="0"/>
              <a:t>了解什么是</a:t>
            </a:r>
            <a:r>
              <a:rPr lang="en-US" altLang="zh-CN" dirty="0" smtClean="0"/>
              <a:t>Spring Cloud</a:t>
            </a:r>
            <a:r>
              <a:rPr lang="zh-CN" altLang="en-US" dirty="0" smtClean="0"/>
              <a:t>；</a:t>
            </a:r>
            <a:endParaRPr lang="en-US" altLang="zh-CN" dirty="0" smtClean="0"/>
          </a:p>
          <a:p>
            <a:pPr>
              <a:buFontTx/>
              <a:buBlip>
                <a:blip r:embed="rId2"/>
              </a:buBlip>
            </a:pPr>
            <a:endParaRPr lang="en-US" altLang="zh-CN" dirty="0" smtClean="0"/>
          </a:p>
          <a:p>
            <a:pPr>
              <a:buFontTx/>
              <a:buBlip>
                <a:blip r:embed="rId2"/>
              </a:buBlip>
            </a:pPr>
            <a:r>
              <a:rPr lang="zh-CN" altLang="en-US" dirty="0" smtClean="0"/>
              <a:t>了解</a:t>
            </a:r>
            <a:r>
              <a:rPr lang="en-US" altLang="zh-CN" dirty="0" smtClean="0"/>
              <a:t>Spring Cloud</a:t>
            </a:r>
            <a:r>
              <a:rPr lang="zh-CN" altLang="en-US" dirty="0" smtClean="0"/>
              <a:t>特征；</a:t>
            </a:r>
            <a:endParaRPr lang="en-US" altLang="zh-CN" dirty="0" smtClean="0"/>
          </a:p>
          <a:p>
            <a:pPr>
              <a:buNone/>
            </a:pPr>
            <a:endParaRPr lang="en-US" altLang="zh-CN" dirty="0" smtClean="0"/>
          </a:p>
          <a:p>
            <a:pPr>
              <a:buBlip>
                <a:blip r:embed="rId2"/>
              </a:buBlip>
            </a:pPr>
            <a:r>
              <a:rPr lang="zh-CN" altLang="en-US" dirty="0" smtClean="0"/>
              <a:t>了解</a:t>
            </a:r>
            <a:r>
              <a:rPr lang="en-US" altLang="zh-CN" dirty="0" smtClean="0"/>
              <a:t>Spring Cloud</a:t>
            </a:r>
            <a:r>
              <a:rPr lang="zh-CN" altLang="en-US" dirty="0" smtClean="0"/>
              <a:t>版本；</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Spring Cloud</a:t>
            </a:r>
            <a:r>
              <a:rPr lang="zh-CN" altLang="en-US" dirty="0" smtClean="0"/>
              <a:t>技术栈；</a:t>
            </a:r>
            <a:endParaRPr lang="en-US" altLang="zh-CN" dirty="0" smtClean="0"/>
          </a:p>
          <a:p>
            <a:pPr>
              <a:buBlip>
                <a:blip r:embed="rId2"/>
              </a:buBlip>
            </a:pPr>
            <a:endParaRPr lang="en-US" altLang="zh-CN" dirty="0" smtClean="0"/>
          </a:p>
          <a:p>
            <a:pPr>
              <a:buBlip>
                <a:blip r:embed="rId2"/>
              </a:buBlip>
            </a:pPr>
            <a:r>
              <a:rPr lang="zh-CN" altLang="en-US" dirty="0" smtClean="0"/>
              <a:t>掌握公共子模块编写；</a:t>
            </a:r>
            <a:endParaRPr lang="en-US" altLang="zh-CN" dirty="0" smtClean="0"/>
          </a:p>
          <a:p>
            <a:pPr>
              <a:buBlip>
                <a:blip r:embed="rId2"/>
              </a:buBlip>
            </a:pPr>
            <a:endParaRPr lang="en-US" altLang="zh-CN" dirty="0" smtClean="0"/>
          </a:p>
          <a:p>
            <a:pPr>
              <a:buBlip>
                <a:blip r:embed="rId2"/>
              </a:buBlip>
            </a:pPr>
            <a:r>
              <a:rPr lang="zh-CN" altLang="en-US" dirty="0" smtClean="0"/>
              <a:t>掌握微服务提供者模块编写；</a:t>
            </a:r>
            <a:endParaRPr lang="en-US" altLang="zh-CN" dirty="0" smtClean="0"/>
          </a:p>
          <a:p>
            <a:pPr>
              <a:buBlip>
                <a:blip r:embed="rId2"/>
              </a:buBlip>
            </a:pPr>
            <a:endParaRPr lang="en-US" altLang="zh-CN" dirty="0" smtClean="0"/>
          </a:p>
          <a:p>
            <a:pPr>
              <a:buBlip>
                <a:blip r:embed="rId2"/>
              </a:buBlip>
            </a:pPr>
            <a:r>
              <a:rPr lang="zh-CN" altLang="en-US" dirty="0" smtClean="0"/>
              <a:t>掌握微服务消费者模块编写；</a:t>
            </a:r>
            <a:endParaRPr lang="en-US" altLang="zh-CN" dirty="0" smtClean="0"/>
          </a:p>
          <a:p>
            <a:pPr>
              <a:buFontTx/>
              <a:buBlip>
                <a:blip r:embed="rId2"/>
              </a:buBlip>
            </a:pPr>
            <a:endParaRPr lang="en-US" altLang="zh-CN" dirty="0" smtClean="0"/>
          </a:p>
          <a:p>
            <a:pPr>
              <a:buNone/>
            </a:pPr>
            <a:endParaRPr lang="en-US" altLang="zh-CN" dirty="0" smtClean="0"/>
          </a:p>
          <a:p>
            <a:pPr>
              <a:buFontTx/>
              <a:buBlip>
                <a:blip r:embed="rId3"/>
              </a:buBlip>
            </a:pPr>
            <a:endParaRPr lang="zh-CN" alt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开发环境需求</a:t>
            </a:r>
            <a:endParaRPr lang="en-US" altLang="zh-CN" dirty="0" smtClean="0"/>
          </a:p>
        </p:txBody>
      </p:sp>
      <p:sp>
        <p:nvSpPr>
          <p:cNvPr id="5123" name="内容占位符 2"/>
          <p:cNvSpPr>
            <a:spLocks noGrp="1"/>
          </p:cNvSpPr>
          <p:nvPr>
            <p:ph idx="1"/>
          </p:nvPr>
        </p:nvSpPr>
        <p:spPr/>
        <p:txBody>
          <a:bodyPr/>
          <a:lstStyle/>
          <a:p>
            <a:r>
              <a:rPr lang="en-US" dirty="0" smtClean="0"/>
              <a:t>java</a:t>
            </a:r>
            <a:r>
              <a:rPr lang="zh-CN" altLang="en-US" dirty="0" smtClean="0"/>
              <a:t>环境：</a:t>
            </a:r>
          </a:p>
          <a:p>
            <a:pPr lvl="1"/>
            <a:r>
              <a:rPr lang="en-US" dirty="0" smtClean="0"/>
              <a:t>j</a:t>
            </a:r>
            <a:r>
              <a:rPr lang="en-US" altLang="zh-CN" dirty="0" smtClean="0"/>
              <a:t>ava8 or 9</a:t>
            </a:r>
            <a:endParaRPr lang="zh-CN" altLang="en-US" dirty="0" smtClean="0"/>
          </a:p>
          <a:p>
            <a:pPr lvl="1"/>
            <a:r>
              <a:rPr lang="en-US" altLang="zh-CN" dirty="0" smtClean="0"/>
              <a:t>Spring Tool Suite™ (STS)</a:t>
            </a:r>
            <a:endParaRPr lang="zh-CN" altLang="en-US" dirty="0" smtClean="0"/>
          </a:p>
          <a:p>
            <a:r>
              <a:rPr lang="en-US" altLang="zh-CN" dirty="0" smtClean="0"/>
              <a:t>Maven</a:t>
            </a:r>
            <a:r>
              <a:rPr lang="zh-CN" altLang="en-US" dirty="0" smtClean="0"/>
              <a:t>环境</a:t>
            </a:r>
            <a:endParaRPr lang="en-US" altLang="zh-CN" dirty="0" smtClean="0"/>
          </a:p>
          <a:p>
            <a:pPr lvl="1"/>
            <a:r>
              <a:rPr lang="en-US" dirty="0" smtClean="0"/>
              <a:t>3.</a:t>
            </a:r>
            <a:r>
              <a:rPr lang="en-US" altLang="zh-CN" dirty="0" smtClean="0"/>
              <a:t>2+</a:t>
            </a:r>
            <a:endParaRPr lang="en-US" dirty="0" smtClean="0"/>
          </a:p>
          <a:p>
            <a:r>
              <a:rPr lang="en-US" altLang="zh-CN" dirty="0" smtClean="0"/>
              <a:t>Spring Cloud</a:t>
            </a:r>
          </a:p>
          <a:p>
            <a:pPr lvl="1"/>
            <a:r>
              <a:rPr lang="en-US" altLang="zh-CN" dirty="0" err="1" smtClean="0"/>
              <a:t>Finchley.RELEASE</a:t>
            </a:r>
            <a:endParaRPr lang="en-US" dirty="0" smtClean="0"/>
          </a:p>
          <a:p>
            <a:r>
              <a:rPr lang="en-US" dirty="0" smtClean="0"/>
              <a:t>Spring Boot </a:t>
            </a:r>
          </a:p>
          <a:p>
            <a:pPr lvl="1"/>
            <a:r>
              <a:rPr lang="en-US" dirty="0" smtClean="0"/>
              <a:t>2.0.</a:t>
            </a:r>
            <a:r>
              <a:rPr lang="en-US" altLang="zh-CN" dirty="0" smtClean="0"/>
              <a:t>3</a:t>
            </a:r>
            <a:r>
              <a:rPr lang="en-US" dirty="0" smtClean="0"/>
              <a:t>.RELEASE</a:t>
            </a:r>
          </a:p>
          <a:p>
            <a:r>
              <a:rPr lang="en-US" dirty="0" smtClean="0"/>
              <a:t>Spring</a:t>
            </a:r>
            <a:r>
              <a:rPr lang="zh-CN" altLang="en-US" dirty="0" smtClean="0"/>
              <a:t>版本：</a:t>
            </a:r>
            <a:endParaRPr lang="en-US" altLang="zh-CN" dirty="0" smtClean="0"/>
          </a:p>
          <a:p>
            <a:pPr lvl="1"/>
            <a:r>
              <a:rPr lang="en-US" altLang="zh-CN" smtClean="0"/>
              <a:t>5.0.7.RELEASE</a:t>
            </a:r>
            <a:endParaRPr lang="en-US" altLang="zh-CN" dirty="0" smtClean="0"/>
          </a:p>
          <a:p>
            <a:r>
              <a:rPr lang="zh-CN" altLang="en-US" dirty="0" smtClean="0"/>
              <a:t>数据库</a:t>
            </a:r>
            <a:endParaRPr lang="en-US" altLang="zh-CN" dirty="0" smtClean="0"/>
          </a:p>
          <a:p>
            <a:pPr lvl="1"/>
            <a:r>
              <a:rPr lang="en-US" altLang="zh-CN" dirty="0" smtClean="0"/>
              <a:t>Mysql5.7</a:t>
            </a:r>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Cloud</a:t>
            </a:r>
            <a:r>
              <a:rPr lang="zh-CN" altLang="en-US" dirty="0" smtClean="0"/>
              <a:t>项目构建方式</a:t>
            </a:r>
            <a:endParaRPr lang="zh-CN" altLang="en-US" dirty="0"/>
          </a:p>
        </p:txBody>
      </p:sp>
      <p:sp>
        <p:nvSpPr>
          <p:cNvPr id="3" name="内容占位符 2"/>
          <p:cNvSpPr>
            <a:spLocks noGrp="1"/>
          </p:cNvSpPr>
          <p:nvPr>
            <p:ph idx="1"/>
          </p:nvPr>
        </p:nvSpPr>
        <p:spPr/>
        <p:txBody>
          <a:bodyPr/>
          <a:lstStyle/>
          <a:p>
            <a:r>
              <a:rPr lang="en-US" altLang="zh-CN" dirty="0" smtClean="0"/>
              <a:t>Maven</a:t>
            </a:r>
            <a:r>
              <a:rPr lang="zh-CN" altLang="en-US" dirty="0" smtClean="0"/>
              <a:t>方式构建</a:t>
            </a:r>
            <a:endParaRPr lang="en-US" altLang="zh-CN" dirty="0" smtClean="0"/>
          </a:p>
          <a:p>
            <a:pPr lvl="1"/>
            <a:r>
              <a:rPr lang="zh-CN" altLang="en-US" dirty="0" smtClean="0"/>
              <a:t>先创建一个父工程</a:t>
            </a:r>
            <a:endParaRPr lang="en-US" altLang="zh-CN" dirty="0" smtClean="0"/>
          </a:p>
          <a:p>
            <a:pPr lvl="1"/>
            <a:r>
              <a:rPr lang="zh-CN" altLang="en-US" dirty="0" smtClean="0"/>
              <a:t>其他的模块都作为父工程的</a:t>
            </a:r>
            <a:r>
              <a:rPr lang="en-US" altLang="zh-CN" dirty="0" smtClean="0"/>
              <a:t>module</a:t>
            </a:r>
            <a:r>
              <a:rPr lang="zh-CN" altLang="en-US" dirty="0" smtClean="0"/>
              <a:t>来创建</a:t>
            </a:r>
            <a:endParaRPr lang="en-US" altLang="zh-CN" dirty="0" smtClean="0"/>
          </a:p>
          <a:p>
            <a:pPr lvl="1"/>
            <a:r>
              <a:rPr lang="en-US" altLang="zh-CN" dirty="0" smtClean="0"/>
              <a:t>pom.xml</a:t>
            </a:r>
            <a:r>
              <a:rPr lang="zh-CN" altLang="en-US" dirty="0" smtClean="0"/>
              <a:t>中的依赖需要开发人员自己添加</a:t>
            </a:r>
            <a:endParaRPr lang="en-US" altLang="zh-CN" dirty="0" smtClean="0"/>
          </a:p>
          <a:p>
            <a:pPr>
              <a:buNone/>
            </a:pPr>
            <a:endParaRPr lang="en-US" altLang="zh-CN" dirty="0" smtClean="0"/>
          </a:p>
          <a:p>
            <a:pPr lvl="1"/>
            <a:endParaRPr lang="en-US" altLang="zh-CN" dirty="0" smtClean="0"/>
          </a:p>
          <a:p>
            <a:pPr lvl="1"/>
            <a:endParaRPr lang="en-US" altLang="zh-CN" dirty="0" smtClean="0"/>
          </a:p>
          <a:p>
            <a:pPr lvl="1"/>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Spring Cloud</a:t>
            </a:r>
            <a:r>
              <a:rPr lang="zh-CN" altLang="en-US" dirty="0" smtClean="0"/>
              <a:t>实战微服务</a:t>
            </a:r>
            <a:endParaRPr lang="zh-CN" altLang="en-US" dirty="0"/>
          </a:p>
        </p:txBody>
      </p:sp>
      <p:sp>
        <p:nvSpPr>
          <p:cNvPr id="3" name="内容占位符 2"/>
          <p:cNvSpPr>
            <a:spLocks noGrp="1"/>
          </p:cNvSpPr>
          <p:nvPr>
            <p:ph idx="1"/>
          </p:nvPr>
        </p:nvSpPr>
        <p:spPr/>
        <p:txBody>
          <a:bodyPr/>
          <a:lstStyle/>
          <a:p>
            <a:r>
              <a:rPr lang="zh-CN" altLang="en-US" dirty="0" smtClean="0"/>
              <a:t>案例思路：将</a:t>
            </a:r>
            <a:r>
              <a:rPr lang="en-US" altLang="zh-CN" dirty="0" smtClean="0"/>
              <a:t>Spring Boot</a:t>
            </a:r>
            <a:r>
              <a:rPr lang="zh-CN" altLang="en-US" dirty="0" smtClean="0"/>
              <a:t>课程中的</a:t>
            </a:r>
            <a:r>
              <a:rPr lang="en-US" altLang="zh-CN" dirty="0" smtClean="0"/>
              <a:t>demo-</a:t>
            </a:r>
            <a:r>
              <a:rPr lang="en-US" altLang="zh-CN" dirty="0" err="1" smtClean="0"/>
              <a:t>mybatis</a:t>
            </a:r>
            <a:r>
              <a:rPr lang="zh-CN" altLang="en-US" dirty="0" smtClean="0"/>
              <a:t>的工程进行微服务改造</a:t>
            </a:r>
            <a:endParaRPr lang="en-US" altLang="zh-CN" dirty="0" smtClean="0"/>
          </a:p>
          <a:p>
            <a:r>
              <a:rPr lang="zh-CN" altLang="en-US" dirty="0" smtClean="0"/>
              <a:t>实现步骤</a:t>
            </a:r>
            <a:endParaRPr lang="en-US" altLang="zh-CN" dirty="0" smtClean="0"/>
          </a:p>
          <a:p>
            <a:pPr lvl="1"/>
            <a:r>
              <a:rPr lang="zh-CN" altLang="en-US" dirty="0" smtClean="0"/>
              <a:t>编写</a:t>
            </a:r>
            <a:r>
              <a:rPr lang="en-US" altLang="zh-CN" dirty="0" smtClean="0"/>
              <a:t>mscloud-01</a:t>
            </a:r>
            <a:r>
              <a:rPr lang="zh-CN" altLang="en-US" dirty="0" smtClean="0"/>
              <a:t>整体父工程</a:t>
            </a:r>
            <a:r>
              <a:rPr lang="en-US" altLang="zh-CN" dirty="0" smtClean="0"/>
              <a:t>Project</a:t>
            </a:r>
          </a:p>
          <a:p>
            <a:pPr lvl="1"/>
            <a:r>
              <a:rPr lang="zh-CN" altLang="en-US" dirty="0" smtClean="0"/>
              <a:t>编写</a:t>
            </a:r>
            <a:r>
              <a:rPr lang="en-US" altLang="zh-CN" dirty="0" err="1" smtClean="0"/>
              <a:t>mscloud-api</a:t>
            </a:r>
            <a:r>
              <a:rPr lang="en-US" altLang="zh-CN" dirty="0" smtClean="0"/>
              <a:t> </a:t>
            </a:r>
            <a:r>
              <a:rPr lang="zh-CN" altLang="en-US" dirty="0" smtClean="0"/>
              <a:t>公共子模块</a:t>
            </a:r>
            <a:r>
              <a:rPr lang="en-US" altLang="zh-CN" dirty="0" smtClean="0"/>
              <a:t>Module</a:t>
            </a:r>
          </a:p>
          <a:p>
            <a:pPr lvl="1"/>
            <a:r>
              <a:rPr lang="zh-CN" altLang="en-US" dirty="0" smtClean="0"/>
              <a:t>编写</a:t>
            </a:r>
            <a:r>
              <a:rPr lang="en-US" altLang="zh-CN" dirty="0" smtClean="0"/>
              <a:t>mscloud-provider-user-8001  </a:t>
            </a:r>
            <a:r>
              <a:rPr lang="zh-CN" altLang="en-US" dirty="0" smtClean="0"/>
              <a:t>用户微服务提供者</a:t>
            </a:r>
            <a:r>
              <a:rPr lang="en-US" altLang="zh-CN" dirty="0" smtClean="0"/>
              <a:t>Module</a:t>
            </a:r>
          </a:p>
          <a:p>
            <a:pPr lvl="1"/>
            <a:r>
              <a:rPr lang="zh-CN" altLang="en-US" dirty="0" smtClean="0"/>
              <a:t>编写</a:t>
            </a:r>
            <a:r>
              <a:rPr lang="en-US" altLang="zh-CN" dirty="0" smtClean="0"/>
              <a:t>mscloud-consumer-user-80 </a:t>
            </a:r>
            <a:r>
              <a:rPr lang="zh-CN" altLang="en-US" dirty="0" smtClean="0"/>
              <a:t>用户微服务消费者</a:t>
            </a:r>
            <a:r>
              <a:rPr lang="en-US" altLang="zh-CN" dirty="0" smtClean="0"/>
              <a:t>Module</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t> </a:t>
            </a:r>
            <a:r>
              <a:rPr lang="en-US" altLang="zh-CN" dirty="0" smtClean="0">
                <a:solidFill>
                  <a:srgbClr val="FF0000"/>
                </a:solidFill>
              </a:rPr>
              <a:t>ch02-01-SpringCloud</a:t>
            </a:r>
            <a:r>
              <a:rPr lang="zh-CN" altLang="en-US" dirty="0" smtClean="0">
                <a:solidFill>
                  <a:srgbClr val="FF0000"/>
                </a:solidFill>
              </a:rPr>
              <a:t>实战微服务</a:t>
            </a:r>
            <a:endParaRPr lang="en-US" altLang="zh-CN" dirty="0" smtClean="0">
              <a:solidFill>
                <a:srgbClr val="FF0000"/>
              </a:solidFill>
            </a:endParaRPr>
          </a:p>
          <a:p>
            <a:pPr lvl="1"/>
            <a:endParaRPr lang="zh-CN" altLang="en-US" dirty="0"/>
          </a:p>
        </p:txBody>
      </p:sp>
      <p:pic>
        <p:nvPicPr>
          <p:cNvPr id="4" name="Picture 1"/>
          <p:cNvPicPr>
            <a:picLocks noChangeAspect="1" noChangeArrowheads="1"/>
          </p:cNvPicPr>
          <p:nvPr/>
        </p:nvPicPr>
        <p:blipFill>
          <a:blip r:embed="rId2" cstate="print"/>
          <a:srcRect/>
          <a:stretch>
            <a:fillRect/>
          </a:stretch>
        </p:blipFill>
        <p:spPr bwMode="auto">
          <a:xfrm>
            <a:off x="5364088" y="3212976"/>
            <a:ext cx="2412976" cy="2664296"/>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编写整体父工程</a:t>
            </a:r>
            <a:endParaRPr lang="zh-CN" altLang="en-US" dirty="0"/>
          </a:p>
        </p:txBody>
      </p:sp>
      <p:sp>
        <p:nvSpPr>
          <p:cNvPr id="3" name="内容占位符 2"/>
          <p:cNvSpPr>
            <a:spLocks noGrp="1"/>
          </p:cNvSpPr>
          <p:nvPr>
            <p:ph idx="1"/>
          </p:nvPr>
        </p:nvSpPr>
        <p:spPr/>
        <p:txBody>
          <a:bodyPr/>
          <a:lstStyle/>
          <a:p>
            <a:r>
              <a:rPr lang="zh-CN" altLang="en-US" dirty="0" smtClean="0"/>
              <a:t>新建父工程</a:t>
            </a:r>
            <a:r>
              <a:rPr lang="en-US" altLang="zh-CN" dirty="0" smtClean="0"/>
              <a:t>mscloud-01</a:t>
            </a:r>
            <a:r>
              <a:rPr lang="zh-CN" altLang="en-US" dirty="0" smtClean="0"/>
              <a:t>，</a:t>
            </a:r>
            <a:r>
              <a:rPr lang="en-US" altLang="zh-CN" dirty="0" err="1" smtClean="0"/>
              <a:t>Packageing</a:t>
            </a:r>
            <a:r>
              <a:rPr lang="zh-CN" altLang="en-US" dirty="0" smtClean="0"/>
              <a:t>是</a:t>
            </a:r>
            <a:r>
              <a:rPr lang="en-US" altLang="zh-CN" dirty="0" err="1" smtClean="0"/>
              <a:t>pom</a:t>
            </a:r>
            <a:r>
              <a:rPr lang="zh-CN" altLang="en-US" dirty="0" smtClean="0"/>
              <a:t>模式</a:t>
            </a:r>
            <a:endParaRPr lang="en-US" altLang="zh-CN" dirty="0" smtClean="0"/>
          </a:p>
          <a:p>
            <a:r>
              <a:rPr lang="zh-CN" altLang="en-US" dirty="0" smtClean="0"/>
              <a:t>主要是定义</a:t>
            </a:r>
            <a:r>
              <a:rPr lang="en-US" altLang="zh-CN" dirty="0" smtClean="0"/>
              <a:t>POM</a:t>
            </a:r>
            <a:r>
              <a:rPr lang="zh-CN" altLang="en-US" dirty="0" smtClean="0"/>
              <a:t>文件，将后续各个子模块公用的</a:t>
            </a:r>
            <a:r>
              <a:rPr lang="en-US" altLang="zh-CN" dirty="0" smtClean="0"/>
              <a:t>jar</a:t>
            </a:r>
            <a:r>
              <a:rPr lang="zh-CN" altLang="en-US" dirty="0" smtClean="0"/>
              <a:t>包等统一提出来，类似一个抽象父类</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2051" name="Picture 3"/>
          <p:cNvPicPr>
            <a:picLocks noChangeAspect="1" noChangeArrowheads="1"/>
          </p:cNvPicPr>
          <p:nvPr/>
        </p:nvPicPr>
        <p:blipFill>
          <a:blip r:embed="rId2" cstate="print"/>
          <a:srcRect/>
          <a:stretch>
            <a:fillRect/>
          </a:stretch>
        </p:blipFill>
        <p:spPr bwMode="auto">
          <a:xfrm>
            <a:off x="2195736" y="2204864"/>
            <a:ext cx="4441081" cy="3672408"/>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编写整体父工程</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28600" y="1755775"/>
            <a:ext cx="8686800" cy="3344863"/>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编写公共子模块</a:t>
            </a:r>
            <a:endParaRPr lang="zh-CN" altLang="en-US" dirty="0"/>
          </a:p>
        </p:txBody>
      </p:sp>
      <p:sp>
        <p:nvSpPr>
          <p:cNvPr id="3" name="内容占位符 2"/>
          <p:cNvSpPr>
            <a:spLocks noGrp="1"/>
          </p:cNvSpPr>
          <p:nvPr>
            <p:ph idx="1"/>
          </p:nvPr>
        </p:nvSpPr>
        <p:spPr/>
        <p:txBody>
          <a:bodyPr/>
          <a:lstStyle/>
          <a:p>
            <a:r>
              <a:rPr lang="zh-CN" altLang="en-US" dirty="0" smtClean="0"/>
              <a:t>设计思路</a:t>
            </a:r>
            <a:endParaRPr lang="en-US" altLang="zh-CN" dirty="0" smtClean="0"/>
          </a:p>
          <a:p>
            <a:pPr lvl="1"/>
            <a:r>
              <a:rPr lang="zh-CN" altLang="en-US" dirty="0" smtClean="0"/>
              <a:t>将多个工程共用的代码抽取出来，放到</a:t>
            </a:r>
            <a:r>
              <a:rPr lang="en-US" altLang="zh-CN" dirty="0" err="1" smtClean="0"/>
              <a:t>api</a:t>
            </a:r>
            <a:r>
              <a:rPr lang="zh-CN" altLang="en-US" dirty="0" smtClean="0"/>
              <a:t>工程中</a:t>
            </a:r>
            <a:endParaRPr lang="en-US" altLang="zh-CN" dirty="0" smtClean="0"/>
          </a:p>
          <a:p>
            <a:pPr lvl="1"/>
            <a:r>
              <a:rPr lang="zh-CN" altLang="en-US" dirty="0" smtClean="0"/>
              <a:t>此案例中，将多个工程用到的</a:t>
            </a:r>
            <a:r>
              <a:rPr lang="en-US" altLang="zh-CN" dirty="0" smtClean="0"/>
              <a:t>Entity</a:t>
            </a:r>
            <a:r>
              <a:rPr lang="zh-CN" altLang="en-US" dirty="0" smtClean="0"/>
              <a:t>抽取出来，放到</a:t>
            </a:r>
            <a:r>
              <a:rPr lang="en-US" altLang="zh-CN" dirty="0" err="1" smtClean="0"/>
              <a:t>api</a:t>
            </a:r>
            <a:r>
              <a:rPr lang="zh-CN" altLang="en-US" dirty="0" smtClean="0"/>
              <a:t>工程中</a:t>
            </a:r>
            <a:endParaRPr lang="en-US" altLang="zh-CN" dirty="0" smtClean="0"/>
          </a:p>
          <a:p>
            <a:pPr lvl="1"/>
            <a:r>
              <a:rPr lang="zh-CN" altLang="en-US" dirty="0" smtClean="0"/>
              <a:t>其他工程用到</a:t>
            </a:r>
            <a:r>
              <a:rPr lang="en-US" altLang="zh-CN" dirty="0" smtClean="0"/>
              <a:t>Entity</a:t>
            </a:r>
            <a:r>
              <a:rPr lang="zh-CN" altLang="en-US" dirty="0" smtClean="0"/>
              <a:t>实体的话，不用每个工程都定义一份，直接引用本模块即可。</a:t>
            </a:r>
            <a:endParaRPr lang="en-US" altLang="zh-CN" dirty="0" smtClean="0"/>
          </a:p>
          <a:p>
            <a:r>
              <a:rPr lang="zh-CN" altLang="en-US" dirty="0" smtClean="0"/>
              <a:t>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err="1" smtClean="0"/>
              <a:t>mscloud-api</a:t>
            </a:r>
            <a:endParaRPr lang="en-US" altLang="zh-CN" dirty="0" smtClean="0"/>
          </a:p>
          <a:p>
            <a:pPr lvl="1"/>
            <a:r>
              <a:rPr lang="zh-CN" altLang="en-US" dirty="0" smtClean="0"/>
              <a:t>把</a:t>
            </a:r>
            <a:r>
              <a:rPr lang="en-US" altLang="zh-CN" dirty="0" smtClean="0"/>
              <a:t>demo-</a:t>
            </a:r>
            <a:r>
              <a:rPr lang="en-US" altLang="zh-CN" dirty="0" err="1" smtClean="0"/>
              <a:t>mybatis</a:t>
            </a:r>
            <a:r>
              <a:rPr lang="zh-CN" altLang="en-US" dirty="0" smtClean="0"/>
              <a:t>工程中的用户</a:t>
            </a:r>
            <a:r>
              <a:rPr lang="en-US" altLang="zh-CN" dirty="0" smtClean="0"/>
              <a:t>Entity</a:t>
            </a:r>
            <a:r>
              <a:rPr lang="zh-CN" altLang="en-US" dirty="0" smtClean="0"/>
              <a:t>拷贝过来</a:t>
            </a:r>
            <a:endParaRPr lang="en-US" altLang="zh-CN" dirty="0" smtClean="0"/>
          </a:p>
          <a:p>
            <a:pPr lvl="1"/>
            <a:r>
              <a:rPr lang="en-US" altLang="zh-CN" dirty="0" err="1" smtClean="0"/>
              <a:t>mvn</a:t>
            </a:r>
            <a:r>
              <a:rPr lang="en-US" altLang="zh-CN" dirty="0" smtClean="0"/>
              <a:t> clean install</a:t>
            </a:r>
            <a:r>
              <a:rPr lang="zh-CN" altLang="en-US" dirty="0" smtClean="0"/>
              <a:t>后给其它模块引用，达到通用目的。</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编写公共子模块</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err="1" smtClean="0"/>
              <a:t>microservicecloud-api</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691681" y="1700809"/>
            <a:ext cx="5040560" cy="4234180"/>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编写公共子模块</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zh-CN" altLang="en-US" dirty="0" smtClean="0"/>
              <a:t>把</a:t>
            </a:r>
            <a:r>
              <a:rPr lang="en-US" altLang="zh-CN" dirty="0" smtClean="0"/>
              <a:t>demo-</a:t>
            </a:r>
            <a:r>
              <a:rPr lang="en-US" altLang="zh-CN" dirty="0" err="1" smtClean="0"/>
              <a:t>mybatis</a:t>
            </a:r>
            <a:r>
              <a:rPr lang="zh-CN" altLang="en-US" dirty="0" smtClean="0"/>
              <a:t>工程中的用户</a:t>
            </a:r>
            <a:r>
              <a:rPr lang="en-US" altLang="zh-CN" dirty="0" smtClean="0"/>
              <a:t>Entity</a:t>
            </a:r>
            <a:r>
              <a:rPr lang="zh-CN" altLang="en-US" dirty="0" smtClean="0"/>
              <a:t>拷贝过来</a:t>
            </a:r>
            <a:endParaRPr lang="en-US" altLang="zh-CN" dirty="0" smtClean="0"/>
          </a:p>
          <a:p>
            <a:pPr marL="342818" lvl="1" indent="-342818">
              <a:buBlip>
                <a:blip r:embed="rId2"/>
              </a:buBlip>
            </a:pPr>
            <a:r>
              <a:rPr lang="en-US" altLang="zh-CN" dirty="0" err="1" smtClean="0"/>
              <a:t>mvn</a:t>
            </a:r>
            <a:r>
              <a:rPr lang="en-US" altLang="zh-CN" dirty="0" smtClean="0"/>
              <a:t> clean install</a:t>
            </a:r>
            <a:r>
              <a:rPr lang="zh-CN" altLang="en-US" dirty="0" smtClean="0"/>
              <a:t>后给其它模块引用，达到通用目的。</a:t>
            </a:r>
          </a:p>
          <a:p>
            <a:endParaRPr lang="zh-CN" altLang="en-US" dirty="0"/>
          </a:p>
        </p:txBody>
      </p:sp>
      <p:pic>
        <p:nvPicPr>
          <p:cNvPr id="8194" name="Picture 2"/>
          <p:cNvPicPr>
            <a:picLocks noChangeAspect="1" noChangeArrowheads="1"/>
          </p:cNvPicPr>
          <p:nvPr/>
        </p:nvPicPr>
        <p:blipFill>
          <a:blip r:embed="rId3" cstate="print"/>
          <a:srcRect/>
          <a:stretch>
            <a:fillRect/>
          </a:stretch>
        </p:blipFill>
        <p:spPr bwMode="auto">
          <a:xfrm>
            <a:off x="1331640" y="2132856"/>
            <a:ext cx="2652713" cy="2598737"/>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编写微服务提供者模块</a:t>
            </a:r>
            <a:endParaRPr lang="zh-CN" altLang="en-US" dirty="0"/>
          </a:p>
        </p:txBody>
      </p:sp>
      <p:sp>
        <p:nvSpPr>
          <p:cNvPr id="3" name="内容占位符 2"/>
          <p:cNvSpPr>
            <a:spLocks noGrp="1"/>
          </p:cNvSpPr>
          <p:nvPr>
            <p:ph idx="1"/>
          </p:nvPr>
        </p:nvSpPr>
        <p:spPr/>
        <p:txBody>
          <a:bodyPr/>
          <a:lstStyle/>
          <a:p>
            <a:r>
              <a:rPr lang="zh-CN" altLang="en-US" dirty="0" smtClean="0"/>
              <a:t>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smtClean="0"/>
              <a:t>mscloud-provider-user-8001</a:t>
            </a:r>
          </a:p>
          <a:p>
            <a:pPr lvl="1"/>
            <a:r>
              <a:rPr lang="zh-CN" altLang="en-US" dirty="0" smtClean="0"/>
              <a:t>把原工程的</a:t>
            </a:r>
            <a:r>
              <a:rPr lang="en-US" altLang="zh-CN" dirty="0" smtClean="0"/>
              <a:t>POM</a:t>
            </a:r>
            <a:r>
              <a:rPr lang="zh-CN" altLang="en-US" dirty="0" smtClean="0"/>
              <a:t>拷贝过来，修改一下</a:t>
            </a:r>
            <a:endParaRPr lang="en-US" altLang="zh-CN" dirty="0" smtClean="0"/>
          </a:p>
          <a:p>
            <a:pPr lvl="1"/>
            <a:r>
              <a:rPr lang="zh-CN" altLang="en-US" dirty="0" smtClean="0"/>
              <a:t>把原工程的源码和配置文件拷贝过来，除了</a:t>
            </a:r>
            <a:r>
              <a:rPr lang="en-US" altLang="zh-CN" dirty="0" smtClean="0"/>
              <a:t>Entity</a:t>
            </a:r>
            <a:r>
              <a:rPr lang="zh-CN" altLang="en-US" dirty="0" smtClean="0"/>
              <a:t>包</a:t>
            </a:r>
            <a:endParaRPr lang="en-US" altLang="zh-CN" dirty="0" smtClean="0"/>
          </a:p>
          <a:p>
            <a:pPr lvl="1"/>
            <a:r>
              <a:rPr lang="zh-CN" altLang="en-US" dirty="0" smtClean="0"/>
              <a:t>测试</a:t>
            </a:r>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编写微服务提供者模块</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mscloud-provider-user-8001</a:t>
            </a:r>
          </a:p>
          <a:p>
            <a:pPr lvl="1"/>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1115616" y="1772816"/>
            <a:ext cx="5768975" cy="3825875"/>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5" name="内容占位符 4"/>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2539310"/>
        </p:xfrm>
        <a:graphic>
          <a:graphicData uri="http://schemas.openxmlformats.org/drawingml/2006/table">
            <a:tbl>
              <a:tblPr/>
              <a:tblGrid>
                <a:gridCol w="1799873"/>
                <a:gridCol w="2304256"/>
                <a:gridCol w="648072"/>
                <a:gridCol w="648072"/>
                <a:gridCol w="792088"/>
                <a:gridCol w="2376592"/>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4">
                  <a:txBody>
                    <a:bodyPr/>
                    <a:lstStyle/>
                    <a:p>
                      <a:pPr algn="ctr" fontAlgn="ctr"/>
                      <a:r>
                        <a:rPr lang="en-US" sz="1400" b="0" i="0" u="none" strike="noStrike" dirty="0">
                          <a:solidFill>
                            <a:srgbClr val="000000"/>
                          </a:solidFill>
                          <a:latin typeface="微软雅黑"/>
                        </a:rPr>
                        <a:t>Spring Cloud</a:t>
                      </a:r>
                      <a:r>
                        <a:rPr lang="zh-CN" altLang="en-US" sz="1400" b="0" i="0" u="none" strike="noStrike" dirty="0">
                          <a:solidFill>
                            <a:srgbClr val="000000"/>
                          </a:solidFill>
                          <a:latin typeface="微软雅黑"/>
                        </a:rPr>
                        <a:t>简介</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l" fontAlgn="ctr"/>
                      <a:r>
                        <a:rPr lang="en-US" sz="1400" b="0" i="0" u="none" strike="noStrike">
                          <a:solidFill>
                            <a:srgbClr val="000000"/>
                          </a:solidFill>
                          <a:latin typeface="微软雅黑"/>
                        </a:rPr>
                        <a:t>Spring Cloud</a:t>
                      </a:r>
                      <a:r>
                        <a:rPr lang="zh-CN" altLang="en-US" sz="1400" b="0" i="0" u="none" strike="noStrike">
                          <a:solidFill>
                            <a:srgbClr val="000000"/>
                          </a:solidFill>
                          <a:latin typeface="微软雅黑"/>
                        </a:rPr>
                        <a:t>是什么</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了解</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微软雅黑"/>
                        </a:rPr>
                        <a:t>Spring Cloud</a:t>
                      </a:r>
                      <a:r>
                        <a:rPr lang="zh-CN" altLang="en-US" sz="1400" b="0" i="0" u="none" strike="noStrike" dirty="0">
                          <a:solidFill>
                            <a:srgbClr val="000000"/>
                          </a:solidFill>
                          <a:latin typeface="微软雅黑"/>
                        </a:rPr>
                        <a:t>技术栈</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微软雅黑"/>
                        </a:rPr>
                        <a:t>Spring Cloud</a:t>
                      </a:r>
                      <a:r>
                        <a:rPr lang="zh-CN" altLang="en-US" sz="1400" b="0" i="0" u="none" strike="noStrike" dirty="0">
                          <a:solidFill>
                            <a:srgbClr val="000000"/>
                          </a:solidFill>
                          <a:latin typeface="微软雅黑"/>
                        </a:rPr>
                        <a:t>特征</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了解</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ctr"/>
                      <a:r>
                        <a:rPr lang="en-US" sz="1400" b="0" i="0" u="none" strike="noStrike" dirty="0">
                          <a:solidFill>
                            <a:srgbClr val="000000"/>
                          </a:solidFill>
                          <a:latin typeface="微软雅黑"/>
                        </a:rPr>
                        <a:t>Spring Cloud</a:t>
                      </a:r>
                      <a:r>
                        <a:rPr lang="zh-CN" altLang="en-US" sz="1400" b="0" i="0" u="none" strike="noStrike" dirty="0">
                          <a:solidFill>
                            <a:srgbClr val="000000"/>
                          </a:solidFill>
                          <a:latin typeface="微软雅黑"/>
                        </a:rPr>
                        <a:t>版本</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了解</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5">
                  <a:txBody>
                    <a:bodyPr/>
                    <a:lstStyle/>
                    <a:p>
                      <a:pPr algn="ctr" fontAlgn="ctr"/>
                      <a:r>
                        <a:rPr lang="zh-CN" altLang="en-US" sz="1400" b="0" i="0" u="none" strike="noStrike">
                          <a:latin typeface="微软雅黑"/>
                        </a:rPr>
                        <a:t>使用</a:t>
                      </a:r>
                      <a:r>
                        <a:rPr lang="en-US" sz="1400" b="0" i="0" u="none" strike="noStrike">
                          <a:latin typeface="微软雅黑"/>
                        </a:rPr>
                        <a:t>Spring Cloud</a:t>
                      </a:r>
                      <a:r>
                        <a:rPr lang="zh-CN" altLang="en-US" sz="1400" b="0" i="0" u="none" strike="noStrike">
                          <a:latin typeface="微软雅黑"/>
                        </a:rPr>
                        <a:t>实战微服务</a:t>
                      </a:r>
                    </a:p>
                  </a:txBody>
                  <a:tcPr marL="7620" marR="7620" marT="7620" marB="0" anchor="ctr"/>
                </a:tc>
                <a:tc>
                  <a:txBody>
                    <a:bodyPr/>
                    <a:lstStyle/>
                    <a:p>
                      <a:pPr algn="l" fontAlgn="ctr"/>
                      <a:r>
                        <a:rPr lang="zh-CN" altLang="en-US" sz="1400" b="0" i="0" u="none" strike="noStrike" dirty="0">
                          <a:latin typeface="微软雅黑"/>
                        </a:rPr>
                        <a:t>开发环境需求</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dirty="0">
                          <a:latin typeface="微软雅黑"/>
                        </a:rPr>
                        <a:t>编写整体父工程</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dirty="0">
                          <a:latin typeface="微软雅黑"/>
                        </a:rPr>
                        <a:t>编写公共子模块</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latin typeface="微软雅黑"/>
                        </a:rPr>
                        <a:t>编写微服务提供者模块</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latin typeface="微软雅黑"/>
                        </a:rPr>
                        <a:t>编写微服务消费者模块</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难</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编写微服务提供者模块</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按照原工程</a:t>
            </a:r>
            <a:r>
              <a:rPr lang="en-US" altLang="zh-CN" dirty="0" smtClean="0"/>
              <a:t>demo-</a:t>
            </a:r>
            <a:r>
              <a:rPr lang="en-US" altLang="zh-CN" dirty="0" err="1" smtClean="0"/>
              <a:t>mybatis</a:t>
            </a:r>
            <a:r>
              <a:rPr lang="zh-CN" altLang="en-US" dirty="0" smtClean="0"/>
              <a:t>的内容修改</a:t>
            </a:r>
            <a:endParaRPr lang="en-US" altLang="zh-CN" dirty="0" smtClean="0"/>
          </a:p>
          <a:p>
            <a:pPr lvl="1"/>
            <a:r>
              <a:rPr lang="zh-CN" altLang="en-US" dirty="0" smtClean="0"/>
              <a:t>追加如下对</a:t>
            </a:r>
            <a:r>
              <a:rPr lang="en-US" altLang="zh-CN" dirty="0" smtClean="0"/>
              <a:t>Entity</a:t>
            </a:r>
            <a:r>
              <a:rPr lang="zh-CN" altLang="en-US" dirty="0" smtClean="0"/>
              <a:t>的依赖</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683568" y="2276872"/>
            <a:ext cx="4191000" cy="930275"/>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编写微服务提供者模块</a:t>
            </a:r>
            <a:endParaRPr lang="zh-CN" altLang="en-US" dirty="0"/>
          </a:p>
        </p:txBody>
      </p:sp>
      <p:sp>
        <p:nvSpPr>
          <p:cNvPr id="3" name="内容占位符 2"/>
          <p:cNvSpPr>
            <a:spLocks noGrp="1"/>
          </p:cNvSpPr>
          <p:nvPr>
            <p:ph idx="1"/>
          </p:nvPr>
        </p:nvSpPr>
        <p:spPr/>
        <p:txBody>
          <a:bodyPr/>
          <a:lstStyle/>
          <a:p>
            <a:r>
              <a:rPr lang="zh-CN" altLang="en-US" dirty="0" smtClean="0"/>
              <a:t>把原工程</a:t>
            </a:r>
            <a:r>
              <a:rPr lang="en-US" altLang="zh-CN" dirty="0" smtClean="0"/>
              <a:t>demo-</a:t>
            </a:r>
            <a:r>
              <a:rPr lang="en-US" altLang="zh-CN" dirty="0" err="1" smtClean="0"/>
              <a:t>mybatis</a:t>
            </a:r>
            <a:r>
              <a:rPr lang="zh-CN" altLang="en-US" dirty="0" smtClean="0"/>
              <a:t>的源码和配置文件拷贝过来，除了</a:t>
            </a:r>
            <a:r>
              <a:rPr lang="en-US" altLang="zh-CN" dirty="0" smtClean="0"/>
              <a:t>Entity</a:t>
            </a:r>
            <a:r>
              <a:rPr lang="zh-CN" altLang="en-US" dirty="0" smtClean="0"/>
              <a:t>包</a:t>
            </a:r>
            <a:endParaRPr lang="en-US" altLang="zh-CN" dirty="0" smtClean="0"/>
          </a:p>
          <a:p>
            <a:pPr lvl="1"/>
            <a:r>
              <a:rPr lang="zh-CN" altLang="en-US" dirty="0" smtClean="0"/>
              <a:t>修改启动类名称（为了方便后面的应用）</a:t>
            </a:r>
            <a:endParaRPr lang="en-US" altLang="zh-CN" dirty="0" smtClean="0"/>
          </a:p>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043608" y="2708920"/>
            <a:ext cx="5029200" cy="1020763"/>
          </a:xfrm>
          <a:prstGeom prst="rect">
            <a:avLst/>
          </a:prstGeom>
          <a:noFill/>
          <a:ln w="9525">
            <a:no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编写微服务提供者模块</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启动</a:t>
            </a:r>
            <a:r>
              <a:rPr lang="en-US" altLang="zh-CN" dirty="0" smtClean="0"/>
              <a:t>mscloud-provider-user-8001</a:t>
            </a:r>
            <a:r>
              <a:rPr lang="zh-CN" altLang="en-US" dirty="0" smtClean="0"/>
              <a:t>主启动类</a:t>
            </a:r>
            <a:endParaRPr lang="en-US" altLang="zh-CN" dirty="0" smtClean="0"/>
          </a:p>
          <a:p>
            <a:pPr lvl="1"/>
            <a:r>
              <a:rPr lang="zh-CN" altLang="en-US" dirty="0" smtClean="0"/>
              <a:t>浏览器访问</a:t>
            </a:r>
            <a:endParaRPr lang="en-US" altLang="zh-CN" dirty="0" smtClean="0"/>
          </a:p>
          <a:p>
            <a:pPr lvl="2"/>
            <a:r>
              <a:rPr lang="en-US" altLang="zh-CN" dirty="0" smtClean="0"/>
              <a:t>http://localhost:8001/user/findUserById/1</a:t>
            </a:r>
          </a:p>
          <a:p>
            <a:pPr lvl="2"/>
            <a:r>
              <a:rPr lang="en-US" altLang="zh-CN" dirty="0" smtClean="0"/>
              <a:t>http://localhost:8001/user/findAll</a:t>
            </a:r>
          </a:p>
          <a:p>
            <a:pPr lvl="1"/>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331640" y="2996952"/>
            <a:ext cx="4602163" cy="1135063"/>
          </a:xfrm>
          <a:prstGeom prst="rect">
            <a:avLst/>
          </a:prstGeom>
          <a:noFill/>
          <a:ln w="9525">
            <a:noFill/>
            <a:miter lim="800000"/>
            <a:headEnd/>
            <a:tailEnd/>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smtClean="0"/>
              <a:t>mscloud-consumer-user-80</a:t>
            </a:r>
          </a:p>
          <a:p>
            <a:pPr lvl="1"/>
            <a:r>
              <a:rPr lang="zh-CN" altLang="en-US" dirty="0" smtClean="0"/>
              <a:t>修改</a:t>
            </a:r>
            <a:r>
              <a:rPr lang="en-US" altLang="zh-CN" dirty="0" smtClean="0"/>
              <a:t>POM</a:t>
            </a:r>
          </a:p>
          <a:p>
            <a:pPr lvl="1"/>
            <a:r>
              <a:rPr lang="zh-CN" altLang="en-US" dirty="0" smtClean="0"/>
              <a:t>修改全局配置文件</a:t>
            </a:r>
            <a:endParaRPr lang="en-US" altLang="zh-CN" dirty="0" smtClean="0"/>
          </a:p>
          <a:p>
            <a:pPr lvl="1"/>
            <a:r>
              <a:rPr lang="en-US" altLang="zh-CN" dirty="0" smtClean="0"/>
              <a:t>Java</a:t>
            </a:r>
            <a:r>
              <a:rPr lang="zh-CN" altLang="en-US" dirty="0" smtClean="0"/>
              <a:t>配置文件</a:t>
            </a:r>
            <a:r>
              <a:rPr lang="en-US" altLang="zh-CN" dirty="0" err="1" smtClean="0"/>
              <a:t>ConfigBean</a:t>
            </a:r>
            <a:r>
              <a:rPr lang="zh-CN" altLang="en-US" dirty="0" smtClean="0"/>
              <a:t>的编写</a:t>
            </a:r>
            <a:endParaRPr lang="en-US" altLang="zh-CN" dirty="0" smtClean="0"/>
          </a:p>
          <a:p>
            <a:pPr lvl="1"/>
            <a:r>
              <a:rPr lang="zh-CN" altLang="en-US" dirty="0" smtClean="0"/>
              <a:t>新建用户微服务消费者</a:t>
            </a:r>
            <a:r>
              <a:rPr lang="en-US" altLang="zh-CN" dirty="0" smtClean="0"/>
              <a:t>REST</a:t>
            </a:r>
          </a:p>
          <a:p>
            <a:pPr lvl="1"/>
            <a:r>
              <a:rPr lang="en-US" altLang="zh-CN" dirty="0" smtClean="0"/>
              <a:t>UserConsumer80_App</a:t>
            </a:r>
            <a:r>
              <a:rPr lang="zh-CN" altLang="en-US" dirty="0" smtClean="0"/>
              <a:t>主启动类</a:t>
            </a:r>
            <a:endParaRPr lang="en-US" altLang="zh-CN" dirty="0" smtClean="0"/>
          </a:p>
          <a:p>
            <a:pPr lvl="1"/>
            <a:r>
              <a:rPr lang="zh-CN" altLang="en-US" dirty="0" smtClean="0"/>
              <a:t>测试</a:t>
            </a:r>
            <a:endParaRPr lang="en-US" altLang="zh-CN" dirty="0" smtClean="0"/>
          </a:p>
          <a:p>
            <a:pPr lvl="1"/>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mscloud-consumer-dept-80</a:t>
            </a:r>
            <a:r>
              <a:rPr lang="zh-CN" altLang="en-US" dirty="0" smtClean="0"/>
              <a:t>工程</a:t>
            </a:r>
            <a:endParaRPr lang="en-US" altLang="zh-CN" dirty="0" smtClean="0"/>
          </a:p>
        </p:txBody>
      </p:sp>
      <p:pic>
        <p:nvPicPr>
          <p:cNvPr id="11266" name="Picture 2"/>
          <p:cNvPicPr>
            <a:picLocks noChangeAspect="1" noChangeArrowheads="1"/>
          </p:cNvPicPr>
          <p:nvPr/>
        </p:nvPicPr>
        <p:blipFill>
          <a:blip r:embed="rId2" cstate="print"/>
          <a:srcRect/>
          <a:stretch>
            <a:fillRect/>
          </a:stretch>
        </p:blipFill>
        <p:spPr bwMode="auto">
          <a:xfrm>
            <a:off x="1187624" y="1628800"/>
            <a:ext cx="5112568" cy="4235687"/>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把</a:t>
            </a:r>
            <a:r>
              <a:rPr lang="en-US" altLang="zh-CN" dirty="0" smtClean="0"/>
              <a:t>spring boot</a:t>
            </a:r>
            <a:r>
              <a:rPr lang="zh-CN" altLang="en-US" dirty="0" smtClean="0"/>
              <a:t>的依赖加进来</a:t>
            </a:r>
            <a:endParaRPr lang="en-US" altLang="zh-CN" dirty="0" smtClean="0"/>
          </a:p>
          <a:p>
            <a:pPr lvl="1"/>
            <a:r>
              <a:rPr lang="zh-CN" altLang="en-US" dirty="0" smtClean="0"/>
              <a:t>追加如下</a:t>
            </a:r>
            <a:r>
              <a:rPr lang="en-US" altLang="zh-CN" dirty="0" smtClean="0"/>
              <a:t>Entity</a:t>
            </a:r>
            <a:r>
              <a:rPr lang="zh-CN" altLang="en-US" dirty="0" smtClean="0"/>
              <a:t>的依赖</a:t>
            </a:r>
            <a:endParaRPr lang="en-US" altLang="zh-CN" dirty="0" smtClean="0"/>
          </a:p>
          <a:p>
            <a:pPr lvl="1"/>
            <a:endParaRPr lang="en-US" altLang="zh-CN" dirty="0" smtClean="0"/>
          </a:p>
          <a:p>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971600" y="2636912"/>
            <a:ext cx="4427537" cy="2720975"/>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全局配置文件</a:t>
            </a:r>
            <a:endParaRPr lang="en-US" altLang="zh-CN" dirty="0" smtClean="0"/>
          </a:p>
          <a:p>
            <a:pPr lvl="1"/>
            <a:r>
              <a:rPr lang="zh-CN" altLang="en-US" dirty="0" smtClean="0"/>
              <a:t>端口号修改为</a:t>
            </a:r>
            <a:r>
              <a:rPr lang="en-US" altLang="zh-CN" dirty="0" smtClean="0"/>
              <a:t>80</a:t>
            </a:r>
          </a:p>
          <a:p>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1259632" y="2204864"/>
            <a:ext cx="1774825" cy="982663"/>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配置文件</a:t>
            </a:r>
            <a:r>
              <a:rPr lang="en-US" altLang="zh-CN" dirty="0" err="1" smtClean="0"/>
              <a:t>ConfigBean</a:t>
            </a:r>
            <a:r>
              <a:rPr lang="zh-CN" altLang="en-US" dirty="0" smtClean="0"/>
              <a:t>的编写</a:t>
            </a:r>
            <a:endParaRPr lang="en-US" altLang="zh-CN" dirty="0" smtClean="0"/>
          </a:p>
          <a:p>
            <a:pPr lvl="1"/>
            <a:r>
              <a:rPr lang="zh-CN" altLang="en-US" dirty="0" smtClean="0"/>
              <a:t>类似</a:t>
            </a:r>
            <a:r>
              <a:rPr lang="en-US" altLang="zh-CN" dirty="0" smtClean="0"/>
              <a:t>Spring</a:t>
            </a:r>
            <a:r>
              <a:rPr lang="zh-CN" altLang="en-US" dirty="0" smtClean="0"/>
              <a:t>里面的</a:t>
            </a:r>
            <a:r>
              <a:rPr lang="en-US" altLang="zh-CN" dirty="0" smtClean="0"/>
              <a:t>applicationContext.xml</a:t>
            </a:r>
            <a:r>
              <a:rPr lang="zh-CN" altLang="en-US" dirty="0" smtClean="0"/>
              <a:t>写入的注入</a:t>
            </a:r>
            <a:r>
              <a:rPr lang="en-US" altLang="zh-CN" dirty="0" smtClean="0"/>
              <a:t>Bean</a:t>
            </a:r>
          </a:p>
          <a:p>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899592" y="2348880"/>
            <a:ext cx="3314700" cy="1570037"/>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新建用户微服务消费者</a:t>
            </a:r>
            <a:r>
              <a:rPr lang="en-US" altLang="zh-CN" dirty="0" smtClean="0"/>
              <a:t>REST</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27584" y="1844824"/>
            <a:ext cx="7156450" cy="2522537"/>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en-US" altLang="zh-CN" dirty="0" err="1" smtClean="0"/>
              <a:t>RestTemplate</a:t>
            </a:r>
            <a:r>
              <a:rPr lang="zh-CN" altLang="en-US" dirty="0" smtClean="0"/>
              <a:t>提供了多种便捷访问远程</a:t>
            </a:r>
            <a:r>
              <a:rPr lang="en-US" altLang="zh-CN" dirty="0" smtClean="0"/>
              <a:t>Http</a:t>
            </a:r>
            <a:r>
              <a:rPr lang="zh-CN" altLang="en-US" dirty="0" smtClean="0"/>
              <a:t>服务的方法， 是一种简单便捷的访问</a:t>
            </a:r>
            <a:r>
              <a:rPr lang="en-US" altLang="zh-CN" dirty="0" smtClean="0"/>
              <a:t>Restful</a:t>
            </a:r>
            <a:r>
              <a:rPr lang="zh-CN" altLang="en-US" dirty="0" smtClean="0"/>
              <a:t>服务模板类，是</a:t>
            </a:r>
            <a:r>
              <a:rPr lang="en-US" altLang="zh-CN" dirty="0" smtClean="0"/>
              <a:t>Spring</a:t>
            </a:r>
            <a:r>
              <a:rPr lang="zh-CN" altLang="en-US" dirty="0" smtClean="0"/>
              <a:t>提供的用于访问</a:t>
            </a:r>
            <a:r>
              <a:rPr lang="en-US" altLang="zh-CN" dirty="0" smtClean="0"/>
              <a:t>Rest</a:t>
            </a:r>
            <a:r>
              <a:rPr lang="zh-CN" altLang="en-US" dirty="0" smtClean="0"/>
              <a:t>服务的客户端模板工具集</a:t>
            </a:r>
            <a:endParaRPr lang="en-US" altLang="zh-CN" dirty="0" smtClean="0"/>
          </a:p>
          <a:p>
            <a:endParaRPr lang="en-US" altLang="zh-CN" dirty="0" smtClean="0"/>
          </a:p>
          <a:p>
            <a:r>
              <a:rPr lang="zh-CN" altLang="en-US" dirty="0" smtClean="0"/>
              <a:t>接口的参数</a:t>
            </a:r>
            <a:r>
              <a:rPr lang="en-US" altLang="zh-CN" dirty="0" smtClean="0"/>
              <a:t>:</a:t>
            </a:r>
          </a:p>
          <a:p>
            <a:pPr lvl="1"/>
            <a:r>
              <a:rPr lang="en-US" altLang="zh-CN" dirty="0" err="1" smtClean="0"/>
              <a:t>url</a:t>
            </a:r>
            <a:r>
              <a:rPr lang="en-US" altLang="zh-CN" dirty="0" smtClean="0"/>
              <a:t>, REST</a:t>
            </a:r>
            <a:r>
              <a:rPr lang="zh-CN" altLang="en-US" dirty="0" smtClean="0"/>
              <a:t>请求地址</a:t>
            </a:r>
            <a:endParaRPr lang="en-US" altLang="zh-CN" dirty="0" smtClean="0"/>
          </a:p>
          <a:p>
            <a:pPr lvl="1"/>
            <a:r>
              <a:rPr lang="en-US" altLang="zh-CN" dirty="0" err="1" smtClean="0"/>
              <a:t>requestMap</a:t>
            </a:r>
            <a:r>
              <a:rPr lang="en-US" altLang="zh-CN" dirty="0" smtClean="0"/>
              <a:t>,</a:t>
            </a:r>
            <a:r>
              <a:rPr lang="zh-CN" altLang="en-US" dirty="0" smtClean="0"/>
              <a:t>请求参数</a:t>
            </a:r>
            <a:endParaRPr lang="en-US" altLang="zh-CN" dirty="0" smtClean="0"/>
          </a:p>
          <a:p>
            <a:pPr lvl="1"/>
            <a:r>
              <a:rPr lang="en-US" altLang="zh-CN" dirty="0" err="1" smtClean="0"/>
              <a:t>ResponseBean.class,HTTP</a:t>
            </a:r>
            <a:r>
              <a:rPr lang="zh-CN" altLang="en-US" dirty="0" smtClean="0"/>
              <a:t>响应转换被转换成的对象类型。</a:t>
            </a:r>
            <a:endParaRPr lang="en-US" altLang="zh-CN" dirty="0" smtClean="0"/>
          </a:p>
          <a:p>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26" y="2022158"/>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b="1"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b="1"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76" y="2022158"/>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pitchFamily="34" charset="-122"/>
                <a:ea typeface="微软雅黑" pitchFamily="34" charset="-122"/>
              </a:rPr>
              <a:t>Spring Cloud</a:t>
            </a:r>
            <a:r>
              <a:rPr lang="zh-CN" altLang="en-US" sz="2000" dirty="0" smtClean="0">
                <a:solidFill>
                  <a:srgbClr val="FFFFFF"/>
                </a:solidFill>
                <a:latin typeface="微软雅黑" pitchFamily="34" charset="-122"/>
                <a:ea typeface="微软雅黑" pitchFamily="34" charset="-122"/>
              </a:rPr>
              <a:t>简介</a:t>
            </a:r>
          </a:p>
        </p:txBody>
      </p:sp>
      <p:sp>
        <p:nvSpPr>
          <p:cNvPr id="9" name="MH_Number_2"/>
          <p:cNvSpPr/>
          <p:nvPr>
            <p:custDataLst>
              <p:tags r:id="rId3"/>
            </p:custDataLst>
          </p:nvPr>
        </p:nvSpPr>
        <p:spPr>
          <a:xfrm>
            <a:off x="2803526" y="35400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b="1" dirty="0">
                <a:solidFill>
                  <a:srgbClr val="C5C5C5"/>
                </a:solidFill>
                <a:latin typeface="华文细黑" panose="02010600040101010101" pitchFamily="2" charset="-122"/>
                <a:ea typeface="华文细黑" panose="02010600040101010101" pitchFamily="2" charset="-122"/>
              </a:rPr>
              <a:t>02</a:t>
            </a:r>
            <a:endParaRPr lang="zh-CN" altLang="en-US" sz="2800" b="1"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76" y="35400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smtClean="0">
                <a:solidFill>
                  <a:srgbClr val="FFFFFF"/>
                </a:solidFill>
                <a:latin typeface="微软雅黑" pitchFamily="34" charset="-122"/>
                <a:ea typeface="微软雅黑" pitchFamily="34" charset="-122"/>
              </a:rPr>
              <a:t>Spring Cloud</a:t>
            </a:r>
            <a:r>
              <a:rPr lang="zh-CN" altLang="en-US" sz="2000" dirty="0" smtClean="0">
                <a:solidFill>
                  <a:srgbClr val="FFFFFF"/>
                </a:solidFill>
                <a:latin typeface="微软雅黑" pitchFamily="34" charset="-122"/>
                <a:ea typeface="微软雅黑" pitchFamily="34" charset="-122"/>
              </a:rPr>
              <a:t>实战微服务</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编写微服务消费者模块</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启动</a:t>
            </a:r>
            <a:r>
              <a:rPr lang="en-US" altLang="zh-CN" dirty="0" smtClean="0"/>
              <a:t>mscloud-provider-user-8001</a:t>
            </a:r>
            <a:r>
              <a:rPr lang="zh-CN" altLang="en-US" dirty="0" smtClean="0"/>
              <a:t>服务提供者</a:t>
            </a:r>
            <a:endParaRPr lang="en-US" altLang="zh-CN" dirty="0" smtClean="0"/>
          </a:p>
          <a:p>
            <a:pPr lvl="1"/>
            <a:r>
              <a:rPr lang="zh-CN" altLang="en-US" dirty="0" smtClean="0"/>
              <a:t>启动</a:t>
            </a:r>
            <a:r>
              <a:rPr lang="en-US" altLang="zh-CN" dirty="0" smtClean="0"/>
              <a:t>mscloud-consumer-user-80</a:t>
            </a:r>
            <a:r>
              <a:rPr lang="zh-CN" altLang="en-US" dirty="0" smtClean="0"/>
              <a:t>服务消费者</a:t>
            </a:r>
            <a:endParaRPr lang="en-US" altLang="zh-CN" dirty="0" smtClean="0"/>
          </a:p>
          <a:p>
            <a:pPr lvl="1"/>
            <a:r>
              <a:rPr lang="zh-CN" altLang="en-US" dirty="0" smtClean="0"/>
              <a:t>浏览器</a:t>
            </a:r>
            <a:endParaRPr lang="en-US" altLang="zh-CN" dirty="0" smtClean="0"/>
          </a:p>
          <a:p>
            <a:pPr lvl="2"/>
            <a:r>
              <a:rPr lang="en-US" altLang="zh-CN" dirty="0" smtClean="0"/>
              <a:t>http://localhost/consumer/user/findUserById/1</a:t>
            </a:r>
          </a:p>
          <a:p>
            <a:pPr lvl="2"/>
            <a:r>
              <a:rPr lang="en-US" altLang="zh-CN" dirty="0" smtClean="0"/>
              <a:t>http://localhost/consumer/user/findAll</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75656" y="3140968"/>
            <a:ext cx="4579937" cy="914400"/>
          </a:xfrm>
          <a:prstGeom prst="rect">
            <a:avLst/>
          </a:prstGeom>
          <a:noFill/>
          <a:ln w="9525">
            <a:noFill/>
            <a:miter lim="800000"/>
            <a:headEnd/>
            <a:tailEnd/>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本章重点总结</a:t>
            </a:r>
          </a:p>
        </p:txBody>
      </p:sp>
      <p:sp>
        <p:nvSpPr>
          <p:cNvPr id="58371" name="Rectangle 3"/>
          <p:cNvSpPr>
            <a:spLocks noGrp="1" noChangeArrowheads="1"/>
          </p:cNvSpPr>
          <p:nvPr>
            <p:ph idx="1"/>
          </p:nvPr>
        </p:nvSpPr>
        <p:spPr/>
        <p:txBody>
          <a:bodyPr/>
          <a:lstStyle/>
          <a:p>
            <a:r>
              <a:rPr lang="zh-CN" altLang="en-US" smtClean="0"/>
              <a:t>了解什么是</a:t>
            </a:r>
            <a:r>
              <a:rPr lang="en-US" altLang="zh-CN" smtClean="0"/>
              <a:t>Spring Cloud</a:t>
            </a:r>
            <a:r>
              <a:rPr lang="zh-CN" altLang="en-US" smtClean="0"/>
              <a:t>；</a:t>
            </a:r>
            <a:endParaRPr lang="en-US" altLang="zh-CN" smtClean="0"/>
          </a:p>
          <a:p>
            <a:endParaRPr lang="en-US" altLang="zh-CN" smtClean="0"/>
          </a:p>
          <a:p>
            <a:r>
              <a:rPr lang="zh-CN" altLang="en-US" smtClean="0"/>
              <a:t>了解</a:t>
            </a:r>
            <a:r>
              <a:rPr lang="en-US" altLang="zh-CN" smtClean="0"/>
              <a:t>Spring Cloud</a:t>
            </a:r>
            <a:r>
              <a:rPr lang="zh-CN" altLang="en-US" smtClean="0"/>
              <a:t>特征；</a:t>
            </a:r>
            <a:endParaRPr lang="en-US" altLang="zh-CN" smtClean="0"/>
          </a:p>
          <a:p>
            <a:endParaRPr lang="en-US" altLang="zh-CN" smtClean="0"/>
          </a:p>
          <a:p>
            <a:r>
              <a:rPr lang="zh-CN" altLang="en-US" smtClean="0"/>
              <a:t>了解</a:t>
            </a:r>
            <a:r>
              <a:rPr lang="en-US" altLang="zh-CN" smtClean="0"/>
              <a:t>Spring Cloud</a:t>
            </a:r>
            <a:r>
              <a:rPr lang="zh-CN" altLang="en-US" smtClean="0"/>
              <a:t>版本；</a:t>
            </a:r>
            <a:endParaRPr lang="en-US" altLang="zh-CN" smtClean="0"/>
          </a:p>
          <a:p>
            <a:endParaRPr lang="en-US" altLang="zh-CN" smtClean="0"/>
          </a:p>
          <a:p>
            <a:r>
              <a:rPr lang="zh-CN" altLang="en-US" smtClean="0"/>
              <a:t>掌握</a:t>
            </a:r>
            <a:r>
              <a:rPr lang="en-US" altLang="zh-CN" smtClean="0"/>
              <a:t>Spring Cloud</a:t>
            </a:r>
            <a:r>
              <a:rPr lang="zh-CN" altLang="en-US" smtClean="0"/>
              <a:t>技术栈；</a:t>
            </a:r>
            <a:endParaRPr lang="en-US" altLang="zh-CN" smtClean="0"/>
          </a:p>
          <a:p>
            <a:endParaRPr lang="en-US" altLang="zh-CN" smtClean="0"/>
          </a:p>
          <a:p>
            <a:r>
              <a:rPr lang="zh-CN" altLang="en-US" smtClean="0"/>
              <a:t>掌握公共子模块编写；</a:t>
            </a:r>
            <a:endParaRPr lang="en-US" altLang="zh-CN" smtClean="0"/>
          </a:p>
          <a:p>
            <a:endParaRPr lang="en-US" altLang="zh-CN" smtClean="0"/>
          </a:p>
          <a:p>
            <a:r>
              <a:rPr lang="zh-CN" altLang="en-US" smtClean="0"/>
              <a:t>掌握微服务提供者模块编写；</a:t>
            </a:r>
            <a:endParaRPr lang="en-US" altLang="zh-CN" smtClean="0"/>
          </a:p>
          <a:p>
            <a:endParaRPr lang="en-US" altLang="zh-CN" smtClean="0"/>
          </a:p>
          <a:p>
            <a:r>
              <a:rPr lang="zh-CN" altLang="en-US" smtClean="0"/>
              <a:t>掌握微服务消费者模块编写；</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wipe(down)">
                                      <p:cBhvr>
                                        <p:cTn id="12" dur="5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wipe(down)">
                                      <p:cBhvr>
                                        <p:cTn id="17" dur="500"/>
                                        <p:tgtEl>
                                          <p:spTgt spid="583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6" end="6"/>
                                            </p:txEl>
                                          </p:spTgt>
                                        </p:tgtEl>
                                        <p:attrNameLst>
                                          <p:attrName>style.visibility</p:attrName>
                                        </p:attrNameLst>
                                      </p:cBhvr>
                                      <p:to>
                                        <p:strVal val="visible"/>
                                      </p:to>
                                    </p:set>
                                    <p:animEffect transition="in" filter="wipe(down)">
                                      <p:cBhvr>
                                        <p:cTn id="22" dur="500"/>
                                        <p:tgtEl>
                                          <p:spTgt spid="5837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8" end="8"/>
                                            </p:txEl>
                                          </p:spTgt>
                                        </p:tgtEl>
                                        <p:attrNameLst>
                                          <p:attrName>style.visibility</p:attrName>
                                        </p:attrNameLst>
                                      </p:cBhvr>
                                      <p:to>
                                        <p:strVal val="visible"/>
                                      </p:to>
                                    </p:set>
                                    <p:animEffect transition="in" filter="wipe(down)">
                                      <p:cBhvr>
                                        <p:cTn id="27" dur="500"/>
                                        <p:tgtEl>
                                          <p:spTgt spid="5837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371">
                                            <p:txEl>
                                              <p:pRg st="10" end="10"/>
                                            </p:txEl>
                                          </p:spTgt>
                                        </p:tgtEl>
                                        <p:attrNameLst>
                                          <p:attrName>style.visibility</p:attrName>
                                        </p:attrNameLst>
                                      </p:cBhvr>
                                      <p:to>
                                        <p:strVal val="visible"/>
                                      </p:to>
                                    </p:set>
                                    <p:animEffect transition="in" filter="wipe(down)">
                                      <p:cBhvr>
                                        <p:cTn id="32" dur="500"/>
                                        <p:tgtEl>
                                          <p:spTgt spid="58371">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8371">
                                            <p:txEl>
                                              <p:pRg st="12" end="12"/>
                                            </p:txEl>
                                          </p:spTgt>
                                        </p:tgtEl>
                                        <p:attrNameLst>
                                          <p:attrName>style.visibility</p:attrName>
                                        </p:attrNameLst>
                                      </p:cBhvr>
                                      <p:to>
                                        <p:strVal val="visible"/>
                                      </p:to>
                                    </p:set>
                                    <p:animEffect transition="in" filter="wipe(down)">
                                      <p:cBhvr>
                                        <p:cTn id="37" dur="500"/>
                                        <p:tgtEl>
                                          <p:spTgt spid="583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21507" name="内容占位符 2"/>
          <p:cNvSpPr>
            <a:spLocks noGrp="1"/>
          </p:cNvSpPr>
          <p:nvPr>
            <p:ph idx="1"/>
          </p:nvPr>
        </p:nvSpPr>
        <p:spPr/>
        <p:txBody>
          <a:bodyPr/>
          <a:lstStyle/>
          <a:p>
            <a:r>
              <a:rPr lang="en-US" altLang="zh-CN" dirty="0" smtClean="0"/>
              <a:t>1</a:t>
            </a:r>
            <a:r>
              <a:rPr lang="zh-CN" altLang="en-US" dirty="0" smtClean="0"/>
              <a:t>、独立完成课件中的示例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zh-CN" dirty="0" smtClean="0"/>
              <a:t>项目的官方网址：</a:t>
            </a:r>
            <a:r>
              <a:rPr lang="en-US" altLang="zh-CN" dirty="0" smtClean="0"/>
              <a:t>https://projects.spring.io/spring-cloud/</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87624" y="1844824"/>
            <a:ext cx="4957487" cy="436331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en-US" dirty="0" smtClean="0"/>
              <a:t>提供了一系列工具，可以帮助开发人员迅速搭建分布式系统中的公共组件（比如：配置管理、服务发现、断路器、智能路由、微代理、控制总线、一次性令牌、全局锁、主节点选举、分布式</a:t>
            </a:r>
            <a:r>
              <a:rPr lang="en-US" altLang="zh-CN" dirty="0" smtClean="0"/>
              <a:t>session</a:t>
            </a:r>
            <a:r>
              <a:rPr lang="zh-CN" altLang="en-US" dirty="0" smtClean="0"/>
              <a:t>、集群状态）。协调分布式环境中各个系统，为各类服务提供模板性配置。使用</a:t>
            </a:r>
            <a:r>
              <a:rPr lang="en-US" altLang="zh-CN" dirty="0" smtClean="0"/>
              <a:t>Spring Cloud</a:t>
            </a:r>
            <a:r>
              <a:rPr lang="zh-CN" altLang="en-US" dirty="0" smtClean="0"/>
              <a:t>，开发人员可以搭建实现了这些模板的应用，并且在任何分布式环境下都能工作得非常好，小到笔记本电脑， 大到数据中心和云平台。</a:t>
            </a:r>
            <a:endParaRPr lang="en-US" altLang="zh-CN"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zh-CN" dirty="0" smtClean="0"/>
              <a:t>并不是一个项目</a:t>
            </a:r>
            <a:r>
              <a:rPr lang="zh-CN" altLang="en-US" dirty="0" smtClean="0"/>
              <a:t>，</a:t>
            </a:r>
            <a:r>
              <a:rPr lang="zh-CN" altLang="zh-CN" dirty="0" smtClean="0"/>
              <a:t>而是一组项目的集合</a:t>
            </a:r>
            <a:r>
              <a:rPr lang="zh-CN" altLang="en-US" dirty="0" smtClean="0"/>
              <a:t>。</a:t>
            </a:r>
            <a:r>
              <a:rPr lang="zh-CN" altLang="zh-CN" dirty="0" smtClean="0"/>
              <a:t>在</a:t>
            </a:r>
            <a:r>
              <a:rPr lang="en-US" altLang="zh-CN" dirty="0" smtClean="0"/>
              <a:t>Spring Cloud</a:t>
            </a:r>
            <a:r>
              <a:rPr lang="zh-CN" altLang="zh-CN" dirty="0" smtClean="0"/>
              <a:t>中包含了很多的子项目</a:t>
            </a:r>
            <a:r>
              <a:rPr lang="zh-CN" altLang="en-US" dirty="0" smtClean="0"/>
              <a:t>，</a:t>
            </a:r>
            <a:r>
              <a:rPr lang="zh-CN" altLang="zh-CN" dirty="0" smtClean="0"/>
              <a:t>每一个子项目都是一种微服务开发过程中遇到的问题的一种解决方案</a:t>
            </a:r>
            <a:r>
              <a:rPr lang="zh-CN" altLang="en-US" dirty="0" smtClean="0"/>
              <a:t>。</a:t>
            </a:r>
            <a:r>
              <a:rPr lang="zh-CN" altLang="zh-CN" dirty="0" smtClean="0"/>
              <a:t>它利用</a:t>
            </a:r>
            <a:r>
              <a:rPr lang="en-US" altLang="zh-CN" dirty="0" smtClean="0"/>
              <a:t>Spring Boot</a:t>
            </a:r>
            <a:r>
              <a:rPr lang="zh-CN" altLang="zh-CN" dirty="0" smtClean="0"/>
              <a:t>的开发便利性巧妙地简化了分布式系统基础设施的开发</a:t>
            </a:r>
            <a:r>
              <a:rPr lang="zh-CN" altLang="en-US" dirty="0" smtClean="0"/>
              <a:t>，</a:t>
            </a:r>
            <a:r>
              <a:rPr lang="zh-CN" altLang="zh-CN" dirty="0" smtClean="0"/>
              <a:t>如服务发现注册、配置中心、消息总线、负载均衡、断路器、数据监控等，都可以用</a:t>
            </a:r>
            <a:r>
              <a:rPr lang="en-US" altLang="zh-CN" dirty="0" smtClean="0"/>
              <a:t>Spring Boot</a:t>
            </a:r>
            <a:r>
              <a:rPr lang="zh-CN" altLang="zh-CN" dirty="0" smtClean="0"/>
              <a:t>的开发风格做到一键启动和部署。</a:t>
            </a:r>
            <a:endParaRPr lang="en-US" altLang="zh-CN" dirty="0" smtClean="0"/>
          </a:p>
          <a:p>
            <a:r>
              <a:rPr lang="en-US" altLang="zh-CN" dirty="0" smtClean="0"/>
              <a:t>Spring Cloud</a:t>
            </a:r>
            <a:r>
              <a:rPr lang="zh-CN" altLang="zh-CN" dirty="0" smtClean="0"/>
              <a:t>并没有重复制造轮子，它只是将目前各家公司开发的比较成熟、经得起实际考验的服务框架组合起来，通过</a:t>
            </a:r>
            <a:r>
              <a:rPr lang="en-US" altLang="zh-CN" dirty="0" smtClean="0"/>
              <a:t>Spring Boot</a:t>
            </a:r>
            <a:r>
              <a:rPr lang="zh-CN" altLang="zh-CN" dirty="0" smtClean="0"/>
              <a:t>风格进行再封装屏蔽掉了复杂的配置和实现原理，最终给开发者留出了一套简单易懂、易部署和易维护的分布式系统开发工具包。</a:t>
            </a:r>
          </a:p>
          <a:p>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技术栈</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zh-CN" altLang="zh-CN" dirty="0" smtClean="0"/>
              <a:t>提供一站式的微服务架构解决方案，如下图：</a:t>
            </a:r>
            <a:endParaRPr lang="zh-CN" altLang="en-US" dirty="0"/>
          </a:p>
        </p:txBody>
      </p:sp>
      <p:pic>
        <p:nvPicPr>
          <p:cNvPr id="4" name="图片 3"/>
          <p:cNvPicPr/>
          <p:nvPr/>
        </p:nvPicPr>
        <p:blipFill>
          <a:blip r:embed="rId3" cstate="print"/>
          <a:srcRect/>
          <a:stretch>
            <a:fillRect/>
          </a:stretch>
        </p:blipFill>
        <p:spPr bwMode="auto">
          <a:xfrm>
            <a:off x="1573076" y="1378875"/>
            <a:ext cx="5997847" cy="493044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技术栈</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zh-CN" dirty="0" smtClean="0"/>
              <a:t>为开发人员构建微服务架构提供了完整的解决方案，</a:t>
            </a:r>
            <a:r>
              <a:rPr lang="en-US" altLang="zh-CN" dirty="0" err="1" smtClean="0"/>
              <a:t>SpringCloud</a:t>
            </a:r>
            <a:r>
              <a:rPr lang="zh-CN" altLang="zh-CN" dirty="0" smtClean="0"/>
              <a:t>是若干个框架的集合，它包括</a:t>
            </a:r>
            <a:r>
              <a:rPr lang="en-US" altLang="zh-CN" dirty="0" smtClean="0"/>
              <a:t>spring-cloud-</a:t>
            </a:r>
            <a:r>
              <a:rPr lang="en-US" altLang="zh-CN" dirty="0" err="1" smtClean="0"/>
              <a:t>config</a:t>
            </a:r>
            <a:r>
              <a:rPr lang="zh-CN" altLang="zh-CN" dirty="0" smtClean="0"/>
              <a:t>、</a:t>
            </a:r>
            <a:r>
              <a:rPr lang="en-US" altLang="zh-CN" dirty="0" smtClean="0"/>
              <a:t>spring-cloud-bus</a:t>
            </a:r>
            <a:r>
              <a:rPr lang="zh-CN" altLang="zh-CN" dirty="0" smtClean="0"/>
              <a:t>等近</a:t>
            </a:r>
            <a:r>
              <a:rPr lang="en-US" altLang="zh-CN" dirty="0" smtClean="0"/>
              <a:t>20</a:t>
            </a:r>
            <a:r>
              <a:rPr lang="zh-CN" altLang="zh-CN" dirty="0" smtClean="0"/>
              <a:t>个子项目，它提供了服务治理、服务网关、智能路由、负载均衡、断路器、监控跟踪、分布式消息队列、配置管理等领域的解决方案。</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10405</TotalTime>
  <Words>1956</Words>
  <Application>Microsoft Office PowerPoint</Application>
  <PresentationFormat>全屏显示(4:3)</PresentationFormat>
  <Paragraphs>330</Paragraphs>
  <Slides>43</Slides>
  <Notes>8</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6_默认设计模板</vt:lpstr>
      <vt:lpstr>幻灯片 1</vt:lpstr>
      <vt:lpstr>本章教学目标</vt:lpstr>
      <vt:lpstr>本章教学内容</vt:lpstr>
      <vt:lpstr>幻灯片 4</vt:lpstr>
      <vt:lpstr>Spring Cloud是什么</vt:lpstr>
      <vt:lpstr>Spring Cloud是什么</vt:lpstr>
      <vt:lpstr>Spring Cloud是什么</vt:lpstr>
      <vt:lpstr>Spring Cloud技术栈</vt:lpstr>
      <vt:lpstr>Spring Cloud技术栈</vt:lpstr>
      <vt:lpstr>Spring Cloud技术栈</vt:lpstr>
      <vt:lpstr>Spring Cloud特征</vt:lpstr>
      <vt:lpstr>Spring Cloud版本</vt:lpstr>
      <vt:lpstr>Spring Cloud版本</vt:lpstr>
      <vt:lpstr>Spring Cloud版本</vt:lpstr>
      <vt:lpstr>Spring Cloud版本</vt:lpstr>
      <vt:lpstr>Spring Cloud版本</vt:lpstr>
      <vt:lpstr>幻灯片 17</vt:lpstr>
      <vt:lpstr>服务提供者与服务消费者</vt:lpstr>
      <vt:lpstr>使用Spring Cloud实战微服务</vt:lpstr>
      <vt:lpstr>开发环境需求</vt:lpstr>
      <vt:lpstr>Spring Cloud项目构建方式</vt:lpstr>
      <vt:lpstr>使用Spring Cloud实战微服务</vt:lpstr>
      <vt:lpstr>编写整体父工程</vt:lpstr>
      <vt:lpstr>编写整体父工程</vt:lpstr>
      <vt:lpstr>编写公共子模块</vt:lpstr>
      <vt:lpstr>编写公共子模块</vt:lpstr>
      <vt:lpstr>编写公共子模块</vt:lpstr>
      <vt:lpstr>编写微服务提供者模块</vt:lpstr>
      <vt:lpstr>编写微服务提供者模块</vt:lpstr>
      <vt:lpstr>编写微服务提供者模块</vt:lpstr>
      <vt:lpstr>编写微服务提供者模块</vt:lpstr>
      <vt:lpstr>编写微服务提供者模块</vt:lpstr>
      <vt:lpstr>编写微服务消费者模块</vt:lpstr>
      <vt:lpstr>编写微服务消费者模块</vt:lpstr>
      <vt:lpstr>编写微服务消费者模块</vt:lpstr>
      <vt:lpstr>编写微服务消费者模块</vt:lpstr>
      <vt:lpstr>编写微服务消费者模块</vt:lpstr>
      <vt:lpstr>编写微服务消费者模块</vt:lpstr>
      <vt:lpstr>编写微服务消费者模块</vt:lpstr>
      <vt:lpstr>编写微服务消费者模块</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1762</cp:revision>
  <dcterms:created xsi:type="dcterms:W3CDTF">2004-04-25T08:53:43Z</dcterms:created>
  <dcterms:modified xsi:type="dcterms:W3CDTF">2018-10-12T02:24:34Z</dcterms:modified>
</cp:coreProperties>
</file>