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3"/>
  </p:notesMasterIdLst>
  <p:handoutMasterIdLst>
    <p:handoutMasterId r:id="rId44"/>
  </p:handoutMasterIdLst>
  <p:sldIdLst>
    <p:sldId id="584" r:id="rId2"/>
    <p:sldId id="585" r:id="rId3"/>
    <p:sldId id="586" r:id="rId4"/>
    <p:sldId id="607" r:id="rId5"/>
    <p:sldId id="724" r:id="rId6"/>
    <p:sldId id="662" r:id="rId7"/>
    <p:sldId id="726" r:id="rId8"/>
    <p:sldId id="776" r:id="rId9"/>
    <p:sldId id="791" r:id="rId10"/>
    <p:sldId id="729" r:id="rId11"/>
    <p:sldId id="778" r:id="rId12"/>
    <p:sldId id="727" r:id="rId13"/>
    <p:sldId id="728" r:id="rId14"/>
    <p:sldId id="732" r:id="rId15"/>
    <p:sldId id="731" r:id="rId16"/>
    <p:sldId id="730" r:id="rId17"/>
    <p:sldId id="734" r:id="rId18"/>
    <p:sldId id="733" r:id="rId19"/>
    <p:sldId id="736" r:id="rId20"/>
    <p:sldId id="737" r:id="rId21"/>
    <p:sldId id="783" r:id="rId22"/>
    <p:sldId id="781" r:id="rId23"/>
    <p:sldId id="784" r:id="rId24"/>
    <p:sldId id="741" r:id="rId25"/>
    <p:sldId id="742" r:id="rId26"/>
    <p:sldId id="779" r:id="rId27"/>
    <p:sldId id="744" r:id="rId28"/>
    <p:sldId id="743" r:id="rId29"/>
    <p:sldId id="745" r:id="rId30"/>
    <p:sldId id="748" r:id="rId31"/>
    <p:sldId id="792" r:id="rId32"/>
    <p:sldId id="787" r:id="rId33"/>
    <p:sldId id="753" r:id="rId34"/>
    <p:sldId id="785" r:id="rId35"/>
    <p:sldId id="786" r:id="rId36"/>
    <p:sldId id="788" r:id="rId37"/>
    <p:sldId id="754" r:id="rId38"/>
    <p:sldId id="790" r:id="rId39"/>
    <p:sldId id="523" r:id="rId40"/>
    <p:sldId id="625" r:id="rId41"/>
    <p:sldId id="628" r:id="rId42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9" autoAdjust="0"/>
    <p:restoredTop sz="92744" autoAdjust="0"/>
  </p:normalViewPr>
  <p:slideViewPr>
    <p:cSldViewPr>
      <p:cViewPr varScale="1">
        <p:scale>
          <a:sx n="58" d="100"/>
          <a:sy n="58" d="100"/>
        </p:scale>
        <p:origin x="-22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75408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42066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在执行请求前会经过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org.springframework.cloud.client.loadbalancer.LoadBalancerInterceptor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这个拦截器，并且通过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org.springframework.cloud.netflix.ribbon.RibbonLoadBalancerClient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中，通过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serverId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查找服务地址，然后在去做真正的请求。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 userDrawn="1">
            <p:custDataLst>
              <p:tags r:id="rId1"/>
            </p:custDataLst>
          </p:nvPr>
        </p:nvCxnSpPr>
        <p:spPr>
          <a:xfrm>
            <a:off x="2189163" y="793752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eaVert" lIns="91418" tIns="45709" rIns="91418" bIns="45709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 dirty="0">
                <a:solidFill>
                  <a:schemeClr val="accent5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C</a:t>
            </a:r>
            <a:endParaRPr kumimoji="0" lang="zh-CN" altLang="en-US" sz="4400" dirty="0">
              <a:solidFill>
                <a:schemeClr val="accent5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18" tIns="45709" rIns="91418" bIns="45709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 dirty="0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目</a:t>
            </a:r>
            <a:endParaRPr kumimoji="0" lang="en-US" altLang="zh-CN" sz="4800" b="1" dirty="0">
              <a:solidFill>
                <a:schemeClr val="accent1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 dirty="0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录</a:t>
            </a:r>
          </a:p>
        </p:txBody>
      </p:sp>
      <p:sp>
        <p:nvSpPr>
          <p:cNvPr id="6" name="MH_Others_4"/>
          <p:cNvSpPr/>
          <p:nvPr userDrawn="1">
            <p:custDataLst>
              <p:tags r:id="rId4"/>
            </p:custDataLst>
          </p:nvPr>
        </p:nvSpPr>
        <p:spPr>
          <a:xfrm>
            <a:off x="981075" y="1438277"/>
            <a:ext cx="615950" cy="2062163"/>
          </a:xfrm>
          <a:prstGeom prst="rect">
            <a:avLst/>
          </a:prstGeom>
        </p:spPr>
        <p:txBody>
          <a:bodyPr vert="eaVert" lIns="91418" tIns="45709" rIns="91418" bIns="45709"/>
          <a:lstStyle/>
          <a:p>
            <a:pPr>
              <a:defRPr/>
            </a:pPr>
            <a:r>
              <a:rPr lang="en-US" altLang="zh-CN" sz="2800" spc="500" dirty="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 dirty="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5"/>
            <a:ext cx="8147050" cy="4968875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buFontTx/>
              <a:buBlip>
                <a:blip r:embed="rId2"/>
              </a:buBlip>
              <a:defRPr sz="2000"/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4"/>
              </a:buBlip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5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E3EF7CA-FC5D-40E8-BB2C-028F98E24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8459790" y="6464302"/>
            <a:ext cx="720725" cy="276977"/>
          </a:xfrm>
          <a:prstGeom prst="rect">
            <a:avLst/>
          </a:prstGeom>
          <a:noFill/>
        </p:spPr>
        <p:txBody>
          <a:bodyPr lIns="91418" tIns="45709" rIns="91418" bIns="45709"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50" y="2852938"/>
            <a:ext cx="6144251" cy="1584325"/>
          </a:xfrm>
          <a:prstGeom prst="rect">
            <a:avLst/>
          </a:prstGeom>
        </p:spPr>
        <p:txBody>
          <a:bodyPr lIns="91418" tIns="45709" rIns="91418" bIns="45709"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lIns="91418" tIns="45709" rIns="91418" bIns="45709" anchor="ctr"/>
          <a:lstStyle>
            <a:lvl1pPr marL="342818" marR="0" indent="-342818" algn="ctr" defTabSz="9141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5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7" y="2852938"/>
            <a:ext cx="6911101" cy="1584325"/>
          </a:xfrm>
          <a:prstGeom prst="rect">
            <a:avLst/>
          </a:prstGeom>
        </p:spPr>
        <p:txBody>
          <a:bodyPr lIns="91418" tIns="45709" rIns="91418" bIns="45709"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lIns="91418" tIns="45709" rIns="91418" bIns="45709" anchor="ctr"/>
          <a:lstStyle>
            <a:lvl1pPr marL="342818" marR="0" indent="-342818" algn="l" defTabSz="9141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70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983D783-031F-4082-A364-4EC5FCF5F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0" y="3573465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6783389" y="6308726"/>
            <a:ext cx="2036603" cy="33853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3C09374-0D35-4DB6-9604-02A5E9C22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" y="217490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50824" y="217490"/>
            <a:ext cx="1802117" cy="3077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sz="14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18" tIns="45709" rIns="91418" bIns="4570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FC3EC6F-446D-4AEB-9162-A01C4BB40183}" type="datetimeFigureOut">
              <a:rPr lang="zh-CN" altLang="en-US"/>
              <a:pPr>
                <a:defRPr/>
              </a:pPr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A6A7748-6638-4211-8C2A-2DFA931F6B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07 公司资料\PPT+Word模版\logo蓝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6" y="6383339"/>
            <a:ext cx="2036603" cy="33853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5pPr>
      <a:lvl6pPr marL="45709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18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27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362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818" indent="-342818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771" indent="-285682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2726" indent="-228546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599816" indent="-228546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6905" indent="-228546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3996" indent="-228546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086" indent="-228546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8176" indent="-228546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5266" indent="-228546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2" y="558801"/>
            <a:ext cx="2438400" cy="55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45703" rIns="91407" bIns="45703" anchor="ctr">
            <a:spAutoFit/>
          </a:bodyPr>
          <a:lstStyle/>
          <a:p>
            <a:r>
              <a:rPr lang="zh-CN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东软睿道内部公开</a:t>
            </a:r>
            <a:endParaRPr lang="zh-CN" altLang="en-US" sz="1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文件编号：</a:t>
            </a:r>
            <a:r>
              <a:rPr lang="en-US" altLang="zh-CN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D000-</a:t>
            </a:r>
            <a:endParaRPr lang="en-US" altLang="zh-CN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00113" y="1592263"/>
            <a:ext cx="7010400" cy="101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45703" rIns="91407" bIns="45703" anchor="ctr">
            <a:spAutoFit/>
          </a:bodyPr>
          <a:lstStyle/>
          <a:p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Spring Cloud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微服务架构</a:t>
            </a:r>
            <a:endParaRPr lang="en-US" altLang="zh-CN" sz="44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版本：</a:t>
            </a:r>
            <a:r>
              <a:rPr lang="en-US" altLang="zh-CN" sz="1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1.0.0</a:t>
            </a:r>
            <a:endParaRPr lang="en-US" altLang="zh-CN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4953002"/>
            <a:ext cx="9144000" cy="103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45703" rIns="91407" bIns="45703" anchor="ctr">
            <a:spAutoFit/>
          </a:bodyPr>
          <a:lstStyle/>
          <a:p>
            <a:pPr algn="ctr"/>
            <a:r>
              <a:rPr lang="zh-CN" altLang="zh-CN" sz="1400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东软睿道教育信息技术有限公司</a:t>
            </a:r>
          </a:p>
          <a:p>
            <a:pPr algn="ctr"/>
            <a:r>
              <a:rPr lang="en-US" altLang="zh-CN" sz="1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1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版权所有，翻版必究</a:t>
            </a:r>
            <a:r>
              <a:rPr lang="en-US" altLang="zh-CN" sz="1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1100" dirty="0"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Copyright </a:t>
            </a:r>
            <a:r>
              <a:rPr lang="en-US" altLang="zh-CN" sz="1500" b="1" dirty="0">
                <a:ea typeface="黑体" pitchFamily="49" charset="-122"/>
                <a:cs typeface="Times New Roman" pitchFamily="18" charset="0"/>
              </a:rPr>
              <a:t>©</a:t>
            </a:r>
            <a: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500" b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Neusoft</a:t>
            </a:r>
            <a: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Educational Information Technology Co., Ltd</a:t>
            </a:r>
            <a:endParaRPr lang="en-US" altLang="zh-CN" sz="1100" dirty="0">
              <a:cs typeface="Times New Roman" pitchFamily="18" charset="0"/>
            </a:endParaRPr>
          </a:p>
          <a:p>
            <a:pPr algn="ctr"/>
            <a:r>
              <a:rPr lang="en-US" altLang="zh-CN" sz="1500" b="1" dirty="0">
                <a:latin typeface="Times New Roman" pitchFamily="18" charset="0"/>
                <a:ea typeface="黑体" pitchFamily="49" charset="-122"/>
              </a:rPr>
              <a:t>All Rights Reserved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24076" y="3716339"/>
            <a:ext cx="6048324" cy="576262"/>
          </a:xfrm>
          <a:prstGeom prst="rect">
            <a:avLst/>
          </a:prstGeom>
        </p:spPr>
        <p:txBody>
          <a:bodyPr lIns="91407" tIns="45703" rIns="91407" bIns="45703"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第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4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章 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Ribbon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负载均衡</a:t>
            </a:r>
            <a:endParaRPr lang="en-US" altLang="zh-CN" sz="3200" b="1" kern="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mscloud-consumer-user-80</a:t>
            </a:r>
            <a:r>
              <a:rPr lang="zh-CN" altLang="en-US" dirty="0" smtClean="0"/>
              <a:t>工程，创建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mscloud-consumer-user-ribbon-80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pom.xml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application.properties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err="1" smtClean="0"/>
              <a:t>ConfigBean</a:t>
            </a:r>
            <a:r>
              <a:rPr lang="zh-CN" altLang="en-US" dirty="0" smtClean="0"/>
              <a:t>添加新注解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LoadBalanced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修改主启动类，添加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EnableEurekaClient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UserController_Consumer</a:t>
            </a:r>
            <a:r>
              <a:rPr lang="zh-CN" altLang="en-US" dirty="0" smtClean="0"/>
              <a:t>客户端访问类</a:t>
            </a:r>
          </a:p>
          <a:p>
            <a:pPr lvl="1"/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dirty="0" smtClean="0">
                <a:solidFill>
                  <a:srgbClr val="FF3300"/>
                </a:solidFill>
              </a:rPr>
              <a:t>ch04-01-ribbon</a:t>
            </a:r>
            <a:r>
              <a:rPr lang="zh-CN" altLang="en-US" dirty="0" smtClean="0">
                <a:solidFill>
                  <a:srgbClr val="FF3300"/>
                </a:solidFill>
              </a:rPr>
              <a:t>负载</a:t>
            </a:r>
            <a:r>
              <a:rPr lang="zh-CN" altLang="en-US" dirty="0" smtClean="0">
                <a:solidFill>
                  <a:srgbClr val="FF0000"/>
                </a:solidFill>
              </a:rPr>
              <a:t>均衡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默认算法</a:t>
            </a:r>
            <a:r>
              <a:rPr lang="en-US" altLang="zh-CN" dirty="0" smtClean="0">
                <a:solidFill>
                  <a:srgbClr val="FF0000"/>
                </a:solidFill>
              </a:rPr>
              <a:t>/mscloud-consumer-user-ribbon-80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18" lvl="1" indent="-342818">
              <a:buBlip>
                <a:blip r:embed="rId2"/>
              </a:buBlip>
            </a:pPr>
            <a:r>
              <a:rPr lang="zh-CN" altLang="en-US" dirty="0" smtClean="0"/>
              <a:t>新建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mscloud-consumer-user-ribbon-80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mscloud-consumer-user-80</a:t>
            </a:r>
            <a:r>
              <a:rPr lang="zh-CN" altLang="en-US" dirty="0" smtClean="0"/>
              <a:t>工程内容拷贝到该工程中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87624" y="2204864"/>
            <a:ext cx="4739633" cy="3920405"/>
            <a:chOff x="1187624" y="2204864"/>
            <a:chExt cx="4739633" cy="392040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2204864"/>
              <a:ext cx="4739633" cy="392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3429000"/>
              <a:ext cx="7239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pom</a:t>
            </a:r>
            <a:r>
              <a:rPr lang="zh-CN" altLang="en-US" smtClean="0"/>
              <a:t>，添加如下依赖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5624513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修改全局配置文件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追加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的服务注册地址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36912"/>
            <a:ext cx="9112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18" lvl="1" indent="-342818">
              <a:buBlip>
                <a:blip r:embed="rId3"/>
              </a:buBlip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ConfigBean</a:t>
            </a:r>
            <a:r>
              <a:rPr lang="zh-CN" altLang="en-US" dirty="0" smtClean="0"/>
              <a:t>添加新注解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LoadBalanced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时加入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zh-CN" dirty="0" smtClean="0">
                <a:solidFill>
                  <a:srgbClr val="00B050"/>
                </a:solidFill>
              </a:rPr>
              <a:t>原理</a:t>
            </a:r>
            <a:r>
              <a:rPr lang="en-US" altLang="zh-CN" dirty="0" smtClean="0">
                <a:solidFill>
                  <a:srgbClr val="00B050"/>
                </a:solidFill>
              </a:rPr>
              <a:t>: </a:t>
            </a:r>
            <a:endParaRPr lang="zh-CN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00B050"/>
                </a:solidFill>
              </a:rPr>
              <a:t>当我们在</a:t>
            </a:r>
            <a:r>
              <a:rPr lang="en-US" altLang="zh-CN" dirty="0" err="1" smtClean="0">
                <a:solidFill>
                  <a:srgbClr val="00B050"/>
                </a:solidFill>
              </a:rPr>
              <a:t>RestTemplate</a:t>
            </a:r>
            <a:r>
              <a:rPr lang="zh-CN" altLang="zh-CN" dirty="0" smtClean="0">
                <a:solidFill>
                  <a:srgbClr val="00B050"/>
                </a:solidFill>
              </a:rPr>
              <a:t>该类上使用了一个</a:t>
            </a:r>
            <a:r>
              <a:rPr lang="en-US" altLang="zh-CN" dirty="0" smtClean="0">
                <a:solidFill>
                  <a:srgbClr val="00B050"/>
                </a:solidFill>
              </a:rPr>
              <a:t>@ </a:t>
            </a:r>
            <a:r>
              <a:rPr lang="en-US" altLang="zh-CN" dirty="0" err="1" smtClean="0">
                <a:solidFill>
                  <a:srgbClr val="00B050"/>
                </a:solidFill>
              </a:rPr>
              <a:t>LoadBalanced</a:t>
            </a:r>
            <a:r>
              <a:rPr lang="zh-CN" altLang="zh-CN" dirty="0" smtClean="0">
                <a:solidFill>
                  <a:srgbClr val="00B050"/>
                </a:solidFill>
              </a:rPr>
              <a:t>这个注解的时候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Spring Cloud</a:t>
            </a:r>
            <a:r>
              <a:rPr lang="zh-CN" altLang="zh-CN" dirty="0" smtClean="0">
                <a:solidFill>
                  <a:srgbClr val="00B050"/>
                </a:solidFill>
              </a:rPr>
              <a:t>会给该类生成一个代理对象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zh-CN" altLang="zh-CN" dirty="0" smtClean="0">
                <a:solidFill>
                  <a:srgbClr val="00B050"/>
                </a:solidFill>
              </a:rPr>
              <a:t>然后在进行请求发送的时候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zh-CN" altLang="zh-CN" dirty="0" smtClean="0">
                <a:solidFill>
                  <a:srgbClr val="00B050"/>
                </a:solidFill>
              </a:rPr>
              <a:t>需要先做一个处理就是根据</a:t>
            </a:r>
            <a:r>
              <a:rPr lang="en-US" altLang="zh-CN" dirty="0" err="1" smtClean="0">
                <a:solidFill>
                  <a:srgbClr val="00B050"/>
                </a:solidFill>
              </a:rPr>
              <a:t>ServiceId</a:t>
            </a:r>
            <a:r>
              <a:rPr lang="zh-CN" altLang="zh-CN" dirty="0" smtClean="0">
                <a:solidFill>
                  <a:srgbClr val="00B050"/>
                </a:solidFill>
              </a:rPr>
              <a:t>在注册中心中查找服务列表数据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zh-CN" dirty="0" smtClean="0">
                <a:solidFill>
                  <a:srgbClr val="00B050"/>
                </a:solidFill>
              </a:rPr>
              <a:t>也就是每一个服务对应的</a:t>
            </a:r>
            <a:r>
              <a:rPr lang="en-US" altLang="zh-CN" dirty="0" err="1" smtClean="0">
                <a:solidFill>
                  <a:srgbClr val="00B050"/>
                </a:solidFill>
              </a:rPr>
              <a:t>ip</a:t>
            </a:r>
            <a:r>
              <a:rPr lang="zh-CN" altLang="zh-CN" dirty="0" smtClean="0">
                <a:solidFill>
                  <a:srgbClr val="00B050"/>
                </a:solidFill>
              </a:rPr>
              <a:t>地址和端口号</a:t>
            </a:r>
            <a:r>
              <a:rPr lang="en-US" altLang="zh-CN" dirty="0" smtClean="0">
                <a:solidFill>
                  <a:srgbClr val="00B050"/>
                </a:solidFill>
              </a:rPr>
              <a:t>) 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zh-CN" altLang="zh-CN" dirty="0" smtClean="0">
                <a:solidFill>
                  <a:srgbClr val="00B050"/>
                </a:solidFill>
              </a:rPr>
              <a:t>然后</a:t>
            </a:r>
            <a:r>
              <a:rPr lang="zh-CN" altLang="en-US" dirty="0" smtClean="0">
                <a:solidFill>
                  <a:srgbClr val="00B050"/>
                </a:solidFill>
              </a:rPr>
              <a:t>再</a:t>
            </a:r>
            <a:r>
              <a:rPr lang="zh-CN" altLang="zh-CN" dirty="0" smtClean="0">
                <a:solidFill>
                  <a:srgbClr val="00B050"/>
                </a:solidFill>
              </a:rPr>
              <a:t>基于自身的负载均衡算法</a:t>
            </a:r>
            <a:r>
              <a:rPr lang="en-US" altLang="zh-CN" dirty="0" smtClean="0">
                <a:solidFill>
                  <a:srgbClr val="00B050"/>
                </a:solidFill>
              </a:rPr>
              <a:t>,</a:t>
            </a:r>
            <a:r>
              <a:rPr lang="zh-CN" altLang="zh-CN" dirty="0" smtClean="0">
                <a:solidFill>
                  <a:srgbClr val="00B050"/>
                </a:solidFill>
              </a:rPr>
              <a:t>找出一个服务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zh-CN" altLang="zh-CN" dirty="0" smtClean="0">
                <a:solidFill>
                  <a:srgbClr val="00B050"/>
                </a:solidFill>
              </a:rPr>
              <a:t>然后将</a:t>
            </a:r>
            <a:r>
              <a:rPr lang="en-US" altLang="zh-CN" dirty="0" err="1" smtClean="0">
                <a:solidFill>
                  <a:srgbClr val="00B050"/>
                </a:solidFill>
              </a:rPr>
              <a:t>ServiceId</a:t>
            </a:r>
            <a:r>
              <a:rPr lang="zh-CN" altLang="zh-CN" dirty="0" smtClean="0">
                <a:solidFill>
                  <a:srgbClr val="00B050"/>
                </a:solidFill>
              </a:rPr>
              <a:t>这一部分使用</a:t>
            </a:r>
            <a:r>
              <a:rPr lang="en-US" altLang="zh-CN" dirty="0" err="1" smtClean="0">
                <a:solidFill>
                  <a:srgbClr val="00B050"/>
                </a:solidFill>
              </a:rPr>
              <a:t>ip</a:t>
            </a:r>
            <a:r>
              <a:rPr lang="zh-CN" altLang="zh-CN" dirty="0" smtClean="0">
                <a:solidFill>
                  <a:srgbClr val="00B050"/>
                </a:solidFill>
              </a:rPr>
              <a:t>地址和对应的端口号进行替换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zh-CN" altLang="zh-CN" dirty="0" smtClean="0">
                <a:solidFill>
                  <a:srgbClr val="00B050"/>
                </a:solidFill>
              </a:rPr>
              <a:t>形成一个完整的请求路径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zh-CN" altLang="zh-CN" dirty="0" smtClean="0">
                <a:solidFill>
                  <a:srgbClr val="00B050"/>
                </a:solidFill>
              </a:rPr>
              <a:t>然后</a:t>
            </a:r>
            <a:r>
              <a:rPr lang="zh-CN" altLang="en-US" dirty="0" smtClean="0">
                <a:solidFill>
                  <a:srgbClr val="00B050"/>
                </a:solidFill>
              </a:rPr>
              <a:t>再</a:t>
            </a:r>
            <a:r>
              <a:rPr lang="zh-CN" altLang="zh-CN" dirty="0" smtClean="0">
                <a:solidFill>
                  <a:srgbClr val="00B050"/>
                </a:solidFill>
              </a:rPr>
              <a:t>发送请求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zh-CN" altLang="zh-CN" dirty="0" smtClean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844824"/>
            <a:ext cx="4037789" cy="18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主启动类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EnableEurekaClient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4884737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UserController_Consumer</a:t>
            </a:r>
            <a:r>
              <a:rPr lang="zh-CN" altLang="en-US" dirty="0" smtClean="0"/>
              <a:t>客户端访问类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将地址和端口号修改为服务名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5867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再启动</a:t>
            </a:r>
            <a:r>
              <a:rPr lang="en-US" altLang="zh-CN" dirty="0" smtClean="0"/>
              <a:t>mscloud-provider-user-8001</a:t>
            </a:r>
            <a:r>
              <a:rPr lang="zh-CN" altLang="en-US" dirty="0" smtClean="0"/>
              <a:t>并注册进</a:t>
            </a:r>
            <a:r>
              <a:rPr lang="en-US" altLang="zh-CN" dirty="0" smtClean="0"/>
              <a:t>Eureka</a:t>
            </a:r>
          </a:p>
          <a:p>
            <a:pPr lvl="1"/>
            <a:r>
              <a:rPr lang="zh-CN" altLang="en-US" dirty="0" smtClean="0"/>
              <a:t>最后启动</a:t>
            </a:r>
            <a:r>
              <a:rPr lang="en-US" altLang="zh-CN" dirty="0" smtClean="0"/>
              <a:t>mscloud-consumer-user-ribbon-80</a:t>
            </a:r>
          </a:p>
          <a:p>
            <a:pPr lvl="1"/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http://localhost/consumer/user/findUserById/1</a:t>
            </a:r>
          </a:p>
          <a:p>
            <a:pPr lvl="2"/>
            <a:r>
              <a:rPr lang="en-US" altLang="zh-CN" dirty="0" smtClean="0"/>
              <a:t>http://localhost/consumer/user/findAll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861048"/>
            <a:ext cx="43815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Ribbon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整合后，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可以直接调用服务而不用再关心地址和端口号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6027737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编写服务</a:t>
            </a:r>
            <a:r>
              <a:rPr lang="zh-CN" altLang="en-US" dirty="0" smtClean="0"/>
              <a:t>提供者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架构说明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043608" y="1844824"/>
            <a:ext cx="6691065" cy="3907868"/>
            <a:chOff x="473223" y="1609364"/>
            <a:chExt cx="7123113" cy="452550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3187" y="1609364"/>
              <a:ext cx="6808787" cy="399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223" y="2924944"/>
              <a:ext cx="7123113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本章教学目标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zh-CN" altLang="en-US" dirty="0" smtClean="0"/>
              <a:t>了解负载均衡简介；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了解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简介；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了解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负载均衡策略；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理解负载均衡实现架构；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掌握使用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实现负载均衡；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算法修改；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编写服务</a:t>
            </a:r>
            <a:r>
              <a:rPr lang="zh-CN" altLang="en-US" dirty="0" smtClean="0"/>
              <a:t>提供者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mscloud-provider-user-8001</a:t>
            </a:r>
            <a:r>
              <a:rPr lang="zh-CN" altLang="en-US" dirty="0" smtClean="0"/>
              <a:t>，新建两个服务提供者，服务端口号分别为</a:t>
            </a:r>
            <a:r>
              <a:rPr lang="en-US" altLang="zh-CN" dirty="0" smtClean="0"/>
              <a:t>8002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8003</a:t>
            </a:r>
          </a:p>
          <a:p>
            <a:pPr lvl="1"/>
            <a:r>
              <a:rPr lang="zh-CN" altLang="en-US" dirty="0" smtClean="0"/>
              <a:t>新建</a:t>
            </a:r>
            <a:r>
              <a:rPr lang="en-US" altLang="zh-CN" dirty="0" smtClean="0"/>
              <a:t>mscloud-provider-user-8002/8003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个数据库，各自微服务分别连各自的数据库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修正</a:t>
            </a:r>
            <a:r>
              <a:rPr lang="en-US" altLang="zh-CN" dirty="0" err="1" smtClean="0"/>
              <a:t>mscloud-api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，重新编译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分别修改</a:t>
            </a:r>
            <a:r>
              <a:rPr lang="en-US" altLang="zh-CN" dirty="0" smtClean="0"/>
              <a:t>8002/8003</a:t>
            </a:r>
            <a:r>
              <a:rPr lang="zh-CN" altLang="en-US" dirty="0" smtClean="0"/>
              <a:t>各自的全局配置文件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dirty="0" smtClean="0">
                <a:solidFill>
                  <a:srgbClr val="FF0000"/>
                </a:solidFill>
              </a:rPr>
              <a:t>ch04-01-ribbon</a:t>
            </a:r>
            <a:r>
              <a:rPr lang="zh-CN" altLang="en-US" dirty="0" smtClean="0">
                <a:solidFill>
                  <a:srgbClr val="FF0000"/>
                </a:solidFill>
              </a:rPr>
              <a:t>负载均衡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默认算法</a:t>
            </a:r>
            <a:r>
              <a:rPr lang="en-US" altLang="zh-CN" dirty="0" smtClean="0">
                <a:solidFill>
                  <a:srgbClr val="FF0000"/>
                </a:solidFill>
              </a:rPr>
              <a:t>/mscloud-provider-user-8002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 mscloud-provider-user-8003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mscloud-api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编写服务</a:t>
            </a:r>
            <a:r>
              <a:rPr lang="zh-CN" altLang="en-US" dirty="0" smtClean="0"/>
              <a:t>提供者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mscloud-provider-user-8001</a:t>
            </a:r>
            <a:r>
              <a:rPr lang="zh-CN" altLang="en-US" dirty="0" smtClean="0"/>
              <a:t>，再新建两个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模块，分别命名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mscloud-provider-user-8002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mscloud-provider-user-8003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mscloud-provider-user-8001</a:t>
            </a:r>
            <a:r>
              <a:rPr lang="zh-CN" altLang="en-US" dirty="0" smtClean="0"/>
              <a:t>工程内容拷贝到两个新工程中</a:t>
            </a:r>
          </a:p>
          <a:p>
            <a:pPr lvl="1"/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4896544" cy="407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编写服务</a:t>
            </a:r>
            <a:r>
              <a:rPr lang="zh-CN" altLang="en-US" dirty="0" smtClean="0"/>
              <a:t>提供者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个数据库</a:t>
            </a:r>
            <a:r>
              <a:rPr lang="zh-CN" altLang="en-US" dirty="0" smtClean="0"/>
              <a:t>，各自微服务分别连各自的数据库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具体参考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特别说明</a:t>
            </a:r>
            <a:r>
              <a:rPr lang="zh-CN" altLang="en-US" dirty="0" smtClean="0"/>
              <a:t>：该数据库中的</a:t>
            </a:r>
            <a:r>
              <a:rPr lang="en-US" altLang="zh-CN" dirty="0" err="1" smtClean="0"/>
              <a:t>tb_user</a:t>
            </a:r>
            <a:r>
              <a:rPr lang="zh-CN" altLang="en-US" dirty="0" smtClean="0"/>
              <a:t>表，添加了一个字段</a:t>
            </a:r>
            <a:r>
              <a:rPr lang="en-US" altLang="zh-CN" dirty="0" err="1" smtClean="0"/>
              <a:t>db_source</a:t>
            </a:r>
            <a:r>
              <a:rPr lang="zh-CN" altLang="en-US" dirty="0" smtClean="0"/>
              <a:t>，这样最终的查询结果就可以知道来自于哪个微服务（</a:t>
            </a:r>
            <a:r>
              <a:rPr lang="zh-CN" altLang="en-US" dirty="0" smtClean="0">
                <a:solidFill>
                  <a:srgbClr val="FF0000"/>
                </a:solidFill>
              </a:rPr>
              <a:t>为了便于单机测试的时候方便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342818" lvl="1" indent="-342818">
              <a:buBlip>
                <a:blip r:embed="rId2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dirty="0" smtClean="0">
                <a:solidFill>
                  <a:srgbClr val="FF3300"/>
                </a:solidFill>
              </a:rPr>
              <a:t>ch04-01-ribbon</a:t>
            </a:r>
            <a:r>
              <a:rPr lang="zh-CN" altLang="en-US" dirty="0" smtClean="0">
                <a:solidFill>
                  <a:srgbClr val="FF3300"/>
                </a:solidFill>
              </a:rPr>
              <a:t>负载均衡</a:t>
            </a:r>
            <a:r>
              <a:rPr lang="en-US" altLang="zh-CN" dirty="0" smtClean="0">
                <a:solidFill>
                  <a:srgbClr val="FF3300"/>
                </a:solidFill>
              </a:rPr>
              <a:t>-</a:t>
            </a:r>
            <a:r>
              <a:rPr lang="zh-CN" altLang="en-US" dirty="0" smtClean="0">
                <a:solidFill>
                  <a:srgbClr val="FF3300"/>
                </a:solidFill>
              </a:rPr>
              <a:t>默认算法</a:t>
            </a:r>
            <a:r>
              <a:rPr lang="en-US" altLang="zh-CN" dirty="0" smtClean="0">
                <a:solidFill>
                  <a:srgbClr val="FF3300"/>
                </a:solidFill>
              </a:rPr>
              <a:t>/</a:t>
            </a:r>
            <a:r>
              <a:rPr lang="en-US" altLang="zh-CN" dirty="0" err="1" smtClean="0">
                <a:solidFill>
                  <a:srgbClr val="FF3300"/>
                </a:solidFill>
              </a:rPr>
              <a:t>tb_user</a:t>
            </a:r>
            <a:r>
              <a:rPr lang="en-US" altLang="zh-CN" dirty="0" smtClean="0">
                <a:solidFill>
                  <a:srgbClr val="FF3300"/>
                </a:solidFill>
              </a:rPr>
              <a:t>-</a:t>
            </a:r>
            <a:r>
              <a:rPr lang="zh-CN" altLang="en-US" dirty="0" smtClean="0">
                <a:solidFill>
                  <a:srgbClr val="FF3300"/>
                </a:solidFill>
              </a:rPr>
              <a:t>*</a:t>
            </a:r>
            <a:r>
              <a:rPr lang="en-US" altLang="zh-CN" dirty="0" smtClean="0">
                <a:solidFill>
                  <a:srgbClr val="FF3300"/>
                </a:solidFill>
              </a:rPr>
              <a:t>.sql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88840"/>
            <a:ext cx="2016224" cy="96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编写服务</a:t>
            </a:r>
            <a:r>
              <a:rPr lang="zh-CN" altLang="en-US" dirty="0" smtClean="0"/>
              <a:t>提供者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修正</a:t>
            </a:r>
            <a:r>
              <a:rPr lang="en-US" altLang="zh-CN" dirty="0" err="1" smtClean="0"/>
              <a:t>mscloud-api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Entity</a:t>
            </a:r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dbSource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clean install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4160837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编写服务</a:t>
            </a:r>
            <a:r>
              <a:rPr lang="zh-CN" altLang="en-US" dirty="0" smtClean="0"/>
              <a:t>提供者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mscloud-provider-user-8002/mscloud-provider-user-8003</a:t>
            </a:r>
            <a:r>
              <a:rPr lang="zh-CN" altLang="en-US" dirty="0" smtClean="0"/>
              <a:t>各自</a:t>
            </a:r>
            <a:r>
              <a:rPr lang="zh-CN" altLang="en-US" dirty="0" smtClean="0"/>
              <a:t>全局配置文件，示例如下：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修改数据源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修改端口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instance id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服务名不需要修改，都是一样的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813" y="325972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50813" y="325972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589240"/>
            <a:ext cx="36877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149080"/>
            <a:ext cx="38719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852936"/>
            <a:ext cx="15319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6300" y="2204864"/>
            <a:ext cx="8267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按照如下步骤测试负载均衡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微服务启动并各自测试通过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http://localhost:8001/user/findUserById/1</a:t>
            </a:r>
          </a:p>
          <a:p>
            <a:pPr lvl="2"/>
            <a:r>
              <a:rPr lang="en-US" altLang="zh-CN" dirty="0" smtClean="0"/>
              <a:t>http://localhost:8002/user/findUserById/1</a:t>
            </a:r>
          </a:p>
          <a:p>
            <a:pPr lvl="2"/>
            <a:r>
              <a:rPr lang="en-US" altLang="zh-CN" dirty="0" smtClean="0"/>
              <a:t>http://localhost:8003/user/findUserById/1</a:t>
            </a:r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mscloud-consumer-user-ribbon-80</a:t>
            </a:r>
          </a:p>
          <a:p>
            <a:pPr lvl="1"/>
            <a:r>
              <a:rPr lang="zh-CN" altLang="en-US" dirty="0" smtClean="0"/>
              <a:t>客户端通过</a:t>
            </a:r>
            <a:r>
              <a:rPr lang="en-US" altLang="zh-CN" dirty="0" err="1" smtClean="0"/>
              <a:t>Ribbo</a:t>
            </a:r>
            <a:r>
              <a:rPr lang="zh-CN" altLang="en-US" dirty="0" smtClean="0"/>
              <a:t>完成负载均衡并访问上一步的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微服务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http://localhost/consumer/user/findUserById/1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18" lvl="1" indent="-342818">
              <a:buBlip>
                <a:blip r:embed="rId2"/>
              </a:buBlip>
            </a:pPr>
            <a:r>
              <a:rPr lang="zh-CN" altLang="en-US" dirty="0" smtClean="0"/>
              <a:t>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集群配置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45185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微服务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http://localhost:8001/user/findUserById/1</a:t>
            </a:r>
          </a:p>
          <a:p>
            <a:pPr lvl="1"/>
            <a:r>
              <a:rPr lang="en-US" altLang="zh-CN" dirty="0" smtClean="0"/>
              <a:t>http://localhost:8002/user/findUserById/1</a:t>
            </a:r>
          </a:p>
          <a:p>
            <a:pPr lvl="1"/>
            <a:r>
              <a:rPr lang="en-US" altLang="zh-CN" dirty="0" smtClean="0"/>
              <a:t>http://localhost:8003/user/findUserById/1</a:t>
            </a:r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56992"/>
            <a:ext cx="569277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mscloud-consumer-user-80</a:t>
            </a:r>
          </a:p>
          <a:p>
            <a:pPr lvl="1"/>
            <a:r>
              <a:rPr lang="zh-CN" altLang="en-US" dirty="0" smtClean="0"/>
              <a:t>控制台可以看到启动了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个微服务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6934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客户端通过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完成负载均衡并访问上一步的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微服务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多次输入同一个网址，按照一定的规律访问不同的微服务</a:t>
            </a:r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5715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437112"/>
            <a:ext cx="56927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284984"/>
            <a:ext cx="568483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本章教学内容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855" y="1268415"/>
          <a:ext cx="8568953" cy="2512569"/>
        </p:xfrm>
        <a:graphic>
          <a:graphicData uri="http://schemas.openxmlformats.org/drawingml/2006/table">
            <a:tbl>
              <a:tblPr/>
              <a:tblGrid>
                <a:gridCol w="1890692"/>
                <a:gridCol w="1988470"/>
                <a:gridCol w="737976"/>
                <a:gridCol w="676478"/>
                <a:gridCol w="799473"/>
                <a:gridCol w="2475864"/>
              </a:tblGrid>
              <a:tr h="4343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节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知识点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掌握程度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/>
                        </a:rPr>
                        <a:t>难易程度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latin typeface="微软雅黑"/>
                      </a:endParaRP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教学形式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对</a:t>
                      </a:r>
                      <a:r>
                        <a:rPr lang="zh-CN" altLang="en-US" sz="1400" b="1" i="0" u="none" strike="noStrike" smtClean="0">
                          <a:solidFill>
                            <a:srgbClr val="FFFFFF"/>
                          </a:solidFill>
                          <a:latin typeface="微软雅黑"/>
                        </a:rPr>
                        <a:t>应在线微</a:t>
                      </a:r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课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517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微软雅黑"/>
                        </a:rPr>
                        <a:t>Ribbon</a:t>
                      </a:r>
                      <a:r>
                        <a:rPr lang="zh-CN" altLang="en-US" sz="1400" b="0" i="0" u="none" strike="noStrike" dirty="0">
                          <a:latin typeface="微软雅黑"/>
                        </a:rPr>
                        <a:t>简介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负载均衡简介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latin typeface="微软雅黑"/>
                        </a:rPr>
                        <a:t>Ribbon</a:t>
                      </a:r>
                      <a:r>
                        <a:rPr lang="zh-CN" altLang="en-US" sz="1400" b="0" i="0" u="none" strike="noStrike" dirty="0">
                          <a:latin typeface="微软雅黑"/>
                        </a:rPr>
                        <a:t>简介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实现架构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使用</a:t>
                      </a:r>
                      <a:r>
                        <a:rPr lang="en-US" altLang="zh-CN" sz="1400" b="0" i="0" u="none" strike="noStrike">
                          <a:latin typeface="微软雅黑"/>
                        </a:rPr>
                        <a:t>Ribbon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实现负载均衡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编写</a:t>
                      </a:r>
                      <a:r>
                        <a:rPr lang="en-US" altLang="zh-CN" sz="1400" b="0" i="0" u="none" strike="noStrike" dirty="0">
                          <a:latin typeface="微软雅黑"/>
                        </a:rPr>
                        <a:t>Ribbon</a:t>
                      </a:r>
                      <a:r>
                        <a:rPr lang="zh-CN" altLang="en-US" sz="1400" b="0" i="0" u="none" strike="noStrike" dirty="0">
                          <a:latin typeface="微软雅黑"/>
                        </a:rPr>
                        <a:t>服务消费者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难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编写服务提供者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测试负载均衡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微软雅黑"/>
                        </a:rPr>
                        <a:t>Ribbon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负载均衡策略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latin typeface="微软雅黑"/>
                        </a:rPr>
                        <a:t>Ribbon</a:t>
                      </a:r>
                      <a:r>
                        <a:rPr lang="zh-CN" altLang="en-US" sz="1400" b="0" i="0" u="none" strike="noStrike" dirty="0">
                          <a:latin typeface="微软雅黑"/>
                        </a:rPr>
                        <a:t>负载均衡</a:t>
                      </a:r>
                      <a:r>
                        <a:rPr lang="zh-CN" altLang="en-US" sz="1400" b="0" i="0" u="none" strike="noStrike" dirty="0" smtClean="0">
                          <a:latin typeface="微软雅黑"/>
                        </a:rPr>
                        <a:t>策略</a:t>
                      </a:r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修改</a:t>
                      </a:r>
                      <a:r>
                        <a:rPr lang="en-US" sz="1400" b="0" i="0" u="none" strike="noStrike" dirty="0" err="1">
                          <a:latin typeface="微软雅黑"/>
                        </a:rPr>
                        <a:t>Irule</a:t>
                      </a:r>
                      <a:r>
                        <a:rPr lang="zh-CN" altLang="en-US" sz="1400" b="0" i="0" u="none" strike="noStrike" dirty="0" smtClean="0">
                          <a:latin typeface="微软雅黑"/>
                        </a:rPr>
                        <a:t>算法</a:t>
                      </a:r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latin typeface="微软雅黑"/>
                        </a:rPr>
                        <a:t>测试</a:t>
                      </a:r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其实就是一个软负载均衡的客户端组件，他可以和其他所需请求的客户端结合使用，和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结合只是其中的一个实例。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33" y="1700221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83" y="1700221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Ribbon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简介</a:t>
            </a: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33" y="2772263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83" y="2772263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使用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Ribbon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实现负载均衡</a:t>
            </a: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33" y="3828083"/>
            <a:ext cx="682625" cy="68103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83" y="3828083"/>
            <a:ext cx="4346575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Ribbon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负载均衡策略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Ribbon</a:t>
            </a:r>
            <a:r>
              <a:rPr lang="zh-CN" altLang="en-US" dirty="0" smtClean="0">
                <a:solidFill>
                  <a:schemeClr val="tx1"/>
                </a:solidFill>
              </a:rPr>
              <a:t>负载均衡策略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负载均衡器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负责选择什么样的负载均衡算法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3101975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负载均衡策略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Irule</a:t>
            </a:r>
            <a:r>
              <a:rPr lang="zh-CN" altLang="en-US" dirty="0" smtClean="0"/>
              <a:t>接口的源码如下：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接口有三个方法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choose()</a:t>
            </a:r>
            <a:r>
              <a:rPr lang="zh-CN" altLang="en-US" dirty="0" smtClean="0"/>
              <a:t>是根据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来获取</a:t>
            </a:r>
            <a:r>
              <a:rPr lang="en-US" altLang="zh-CN" dirty="0" smtClean="0"/>
              <a:t>server</a:t>
            </a:r>
          </a:p>
          <a:p>
            <a:pPr lvl="1"/>
            <a:r>
              <a:rPr lang="en-US" altLang="zh-CN" dirty="0" err="1" smtClean="0"/>
              <a:t>setLoadBalancer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getLoadBalancer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是用来设置和获取</a:t>
            </a:r>
            <a:r>
              <a:rPr lang="en-US" altLang="zh-CN" dirty="0" err="1" smtClean="0"/>
              <a:t>ILoadBalancer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4824413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负载均衡策略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err="1" smtClean="0"/>
              <a:t>IRule</a:t>
            </a:r>
            <a:r>
              <a:rPr lang="zh-CN" altLang="en-US" dirty="0" smtClean="0"/>
              <a:t>有很多默认的实现类，这些实现类根据不同的算法和逻辑来处理负载均衡。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实现的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有以下。在大多数情况下，这些默认的实现类是可以满足需求的，如果有特性的需求，还可以自定义。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72009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负载均衡策略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err="1" smtClean="0"/>
              <a:t>BestAvailableRule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选择最小请求数</a:t>
            </a:r>
          </a:p>
          <a:p>
            <a:pPr latinLnBrk="1"/>
            <a:r>
              <a:rPr lang="en-US" altLang="zh-CN" dirty="0" err="1" smtClean="0"/>
              <a:t>ClientConfigEnabledRoundRobinRule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轮询</a:t>
            </a:r>
          </a:p>
          <a:p>
            <a:pPr latinLnBrk="1"/>
            <a:r>
              <a:rPr lang="en-US" altLang="zh-CN" dirty="0" err="1" smtClean="0"/>
              <a:t>RandomRule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随机选择一个</a:t>
            </a:r>
            <a:r>
              <a:rPr lang="en-US" altLang="zh-CN" dirty="0" smtClean="0"/>
              <a:t>server</a:t>
            </a:r>
          </a:p>
          <a:p>
            <a:pPr latinLnBrk="1"/>
            <a:r>
              <a:rPr lang="en-US" altLang="zh-CN" dirty="0" err="1" smtClean="0"/>
              <a:t>RoundRobinRule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轮询选择</a:t>
            </a:r>
            <a:r>
              <a:rPr lang="en-US" altLang="zh-CN" dirty="0" smtClean="0"/>
              <a:t>server</a:t>
            </a:r>
          </a:p>
          <a:p>
            <a:pPr latinLnBrk="1"/>
            <a:r>
              <a:rPr lang="en-US" altLang="zh-CN" dirty="0" err="1" smtClean="0"/>
              <a:t>RetryRule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根据轮询的方式重试</a:t>
            </a:r>
          </a:p>
          <a:p>
            <a:pPr latinLnBrk="1"/>
            <a:r>
              <a:rPr lang="en-US" altLang="zh-CN" dirty="0" err="1" smtClean="0"/>
              <a:t>WeightedResponseTimeRule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根据响应时间去分配一个</a:t>
            </a:r>
            <a:r>
              <a:rPr lang="en-US" altLang="zh-CN" dirty="0" smtClean="0"/>
              <a:t>weight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越低，被选择的可能性就越低</a:t>
            </a:r>
          </a:p>
          <a:p>
            <a:pPr latinLnBrk="1"/>
            <a:r>
              <a:rPr lang="en-US" altLang="zh-CN" dirty="0" err="1" smtClean="0"/>
              <a:t>ZoneAvoidanceRule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区域和可用性来轮询选择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默认是轮询算法，如果要修改其他算法，可以修改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Irule</a:t>
            </a:r>
            <a:r>
              <a:rPr lang="en-US" altLang="zh-CN" dirty="0" smtClean="0"/>
              <a:t> bean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dirty="0" smtClean="0">
                <a:solidFill>
                  <a:srgbClr val="FF3300"/>
                </a:solidFill>
              </a:rPr>
              <a:t>ch04-02-ribbon</a:t>
            </a:r>
            <a:r>
              <a:rPr lang="zh-CN" altLang="en-US" dirty="0" smtClean="0">
                <a:solidFill>
                  <a:srgbClr val="FF3300"/>
                </a:solidFill>
              </a:rPr>
              <a:t>负载均衡</a:t>
            </a:r>
            <a:r>
              <a:rPr lang="en-US" altLang="zh-CN" dirty="0" smtClean="0">
                <a:solidFill>
                  <a:srgbClr val="FF3300"/>
                </a:solidFill>
              </a:rPr>
              <a:t>-</a:t>
            </a:r>
            <a:r>
              <a:rPr lang="zh-CN" altLang="en-US" dirty="0" smtClean="0">
                <a:solidFill>
                  <a:srgbClr val="FF3300"/>
                </a:solidFill>
              </a:rPr>
              <a:t>修改算法</a:t>
            </a:r>
            <a:r>
              <a:rPr lang="en-US" altLang="zh-CN" dirty="0" smtClean="0">
                <a:solidFill>
                  <a:srgbClr val="FF3300"/>
                </a:solidFill>
              </a:rPr>
              <a:t>/mscloud-consumer-user-ribbon-80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5091113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按照如下步骤测试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微服务启动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mscloud-consumer-user-ribbon-80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多次输入同一个网址，随机访问不同的微服务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http://localhost/consumer/user/findUserById/1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5959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437112"/>
            <a:ext cx="5638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5959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了解负载均衡简介；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altLang="zh-CN" smtClean="0"/>
              <a:t>Ribbon</a:t>
            </a:r>
            <a:r>
              <a:rPr lang="zh-CN" altLang="en-US" smtClean="0"/>
              <a:t>简介；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altLang="zh-CN" smtClean="0"/>
              <a:t>Ribbon</a:t>
            </a:r>
            <a:r>
              <a:rPr lang="zh-CN" altLang="en-US" smtClean="0"/>
              <a:t>负载均衡策略；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理解负载均衡实现架构；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掌握使用</a:t>
            </a:r>
            <a:r>
              <a:rPr lang="en-US" altLang="zh-CN" smtClean="0"/>
              <a:t>Ribbon</a:t>
            </a:r>
            <a:r>
              <a:rPr lang="zh-CN" altLang="en-US" smtClean="0"/>
              <a:t>实现负载均衡；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Irule</a:t>
            </a:r>
            <a:r>
              <a:rPr lang="zh-CN" altLang="en-US" smtClean="0"/>
              <a:t>算法修改；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33" y="1700221"/>
            <a:ext cx="682625" cy="68103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83" y="1700221"/>
            <a:ext cx="4346575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Ribbon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33" y="2772263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83" y="2772263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使用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Ribbon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实现负载均衡</a:t>
            </a: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33" y="3828083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83" y="3828083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Ribbon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负载均衡策略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必做任务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052515"/>
            <a:ext cx="8543956" cy="4968875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、独立完成课件中的示例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  <a:r>
              <a:rPr lang="en-US" altLang="zh-CN" smtClean="0"/>
              <a:t>【</a:t>
            </a:r>
            <a:r>
              <a:rPr lang="zh-CN" altLang="en-US" smtClean="0"/>
              <a:t>线上任务</a:t>
            </a:r>
            <a:r>
              <a:rPr lang="en-US" altLang="zh-CN" smtClean="0"/>
              <a:t>】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线上任务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安排学员线上学习任务（安排学员到睿道实训平台进行复习和预习的任务，主要是进行微课的学习）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负载均衡（</a:t>
            </a:r>
            <a:r>
              <a:rPr lang="en-US" altLang="zh-CN" dirty="0" smtClean="0"/>
              <a:t> Load Balance </a:t>
            </a:r>
            <a:r>
              <a:rPr lang="zh-CN" altLang="en-US" dirty="0" smtClean="0"/>
              <a:t>），简单的说就是将用户的请求平摊的分配到多个服务上，从而达到系统的</a:t>
            </a:r>
            <a:r>
              <a:rPr lang="en-US" altLang="zh-CN" dirty="0" smtClean="0"/>
              <a:t>HA(High Available)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负载均衡在微服务或分布式集群中经常用的一种应用。</a:t>
            </a:r>
          </a:p>
          <a:p>
            <a:r>
              <a:rPr lang="zh-CN" altLang="en-US" dirty="0" smtClean="0"/>
              <a:t>常见的负载均衡有软件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LVS</a:t>
            </a:r>
            <a:r>
              <a:rPr lang="zh-CN" altLang="en-US" dirty="0" smtClean="0"/>
              <a:t>，硬件 </a:t>
            </a:r>
            <a:r>
              <a:rPr lang="en-US" altLang="zh-CN" dirty="0" smtClean="0"/>
              <a:t>F5</a:t>
            </a:r>
            <a:r>
              <a:rPr lang="zh-CN" altLang="en-US" dirty="0" smtClean="0"/>
              <a:t>等。</a:t>
            </a:r>
          </a:p>
          <a:p>
            <a:r>
              <a:rPr lang="zh-CN" altLang="en-US" dirty="0" smtClean="0"/>
              <a:t>相应的中间件，例如：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中均给我们提供了负载均衡</a:t>
            </a:r>
            <a:endParaRPr lang="en-US" altLang="zh-CN" dirty="0" smtClean="0"/>
          </a:p>
          <a:p>
            <a:r>
              <a:rPr lang="en-US" altLang="zh-CN" dirty="0" smtClean="0"/>
              <a:t>Spring Cloud</a:t>
            </a:r>
            <a:r>
              <a:rPr lang="zh-CN" altLang="en-US" dirty="0" smtClean="0"/>
              <a:t>的负载均衡算法可以自定义。 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是什么</a:t>
            </a:r>
            <a:endParaRPr lang="en-US" altLang="zh-CN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zh-CN" dirty="0" smtClean="0"/>
              <a:t>是</a:t>
            </a:r>
            <a:r>
              <a:rPr lang="en-US" altLang="zh-CN" dirty="0" smtClean="0"/>
              <a:t>Netflix</a:t>
            </a:r>
            <a:r>
              <a:rPr lang="zh-CN" altLang="zh-CN" dirty="0" smtClean="0"/>
              <a:t>发布的负载均衡器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它有助于控制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和</a:t>
            </a:r>
            <a:r>
              <a:rPr lang="en-US" altLang="zh-CN" dirty="0" smtClean="0"/>
              <a:t>TCP</a:t>
            </a:r>
            <a:r>
              <a:rPr lang="zh-CN" altLang="zh-CN" dirty="0" smtClean="0"/>
              <a:t>客户端的行为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en-US" altLang="zh-CN" dirty="0" smtClean="0"/>
              <a:t>Ribbon</a:t>
            </a:r>
            <a:r>
              <a:rPr lang="zh-CN" altLang="zh-CN" dirty="0" smtClean="0"/>
              <a:t>配置服务提供者地址列表后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Ribbon</a:t>
            </a:r>
            <a:r>
              <a:rPr lang="zh-CN" altLang="zh-CN" dirty="0" smtClean="0"/>
              <a:t>就可基于某种负载均衡算法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自动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帮助服务消费者去请求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Ribbon</a:t>
            </a:r>
            <a:r>
              <a:rPr lang="zh-CN" altLang="zh-CN" dirty="0" smtClean="0"/>
              <a:t>默认为我们提供了很多的负载均衡算法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例如轮询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随机等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我们也可以为</a:t>
            </a:r>
            <a:r>
              <a:rPr lang="en-US" altLang="zh-CN" dirty="0" smtClean="0"/>
              <a:t>Ribbon</a:t>
            </a:r>
            <a:r>
              <a:rPr lang="zh-CN" altLang="zh-CN" dirty="0" smtClean="0"/>
              <a:t>实现自定义的负载均衡算法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zh-CN" dirty="0" smtClean="0"/>
              <a:t>项目在</a:t>
            </a:r>
            <a:r>
              <a:rPr lang="en-US" altLang="zh-CN" dirty="0" err="1" smtClean="0"/>
              <a:t>github</a:t>
            </a:r>
            <a:r>
              <a:rPr lang="zh-CN" altLang="zh-CN" dirty="0" smtClean="0"/>
              <a:t>上托管</a:t>
            </a:r>
            <a:r>
              <a:rPr lang="en-US" altLang="zh-CN" dirty="0" smtClean="0"/>
              <a:t>: https://github.com/Netflix/ribbon</a:t>
            </a:r>
          </a:p>
          <a:p>
            <a:pPr lvl="1"/>
            <a:r>
              <a:rPr lang="zh-CN" altLang="en-US" dirty="0" smtClean="0"/>
              <a:t>可以参考学习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5616624" cy="439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在工作时分成两步</a:t>
            </a:r>
          </a:p>
          <a:p>
            <a:pPr lvl="1"/>
            <a:r>
              <a:rPr lang="zh-CN" altLang="en-US" dirty="0" smtClean="0"/>
              <a:t>第一步先选择 </a:t>
            </a:r>
            <a:r>
              <a:rPr lang="en-US" altLang="zh-CN" dirty="0" err="1" smtClean="0"/>
              <a:t>EurekaServer</a:t>
            </a:r>
            <a:r>
              <a:rPr lang="en-US" altLang="zh-CN" dirty="0" smtClean="0"/>
              <a:t> ,</a:t>
            </a:r>
            <a:r>
              <a:rPr lang="zh-CN" altLang="en-US" dirty="0" smtClean="0"/>
              <a:t>它优先选择在同一个区域内负载较少的</a:t>
            </a:r>
            <a:r>
              <a:rPr lang="en-US" altLang="zh-CN" dirty="0" smtClean="0"/>
              <a:t>server.</a:t>
            </a:r>
          </a:p>
          <a:p>
            <a:pPr lvl="1"/>
            <a:r>
              <a:rPr lang="zh-CN" altLang="en-US" dirty="0" smtClean="0"/>
              <a:t>第二步再根据用户指定的策略，在从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取到的服务注册列表中选择一个地址。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提供了多种策略：比如轮询、随机和根据响应时间加权。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331640" y="2996952"/>
            <a:ext cx="5616623" cy="3096344"/>
            <a:chOff x="473223" y="1609364"/>
            <a:chExt cx="7123113" cy="452550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3187" y="1609364"/>
              <a:ext cx="6808787" cy="399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223" y="2924944"/>
              <a:ext cx="7123113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33" y="1700221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83" y="1700221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Ribbon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简介</a:t>
            </a: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33" y="2772263"/>
            <a:ext cx="682625" cy="68103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83" y="2772263"/>
            <a:ext cx="4346575" cy="6810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Ribbon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实现负载均衡</a:t>
            </a: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33" y="3828083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83" y="3828083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Ribbon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负载均衡策略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heme/theme1.xml><?xml version="1.0" encoding="utf-8"?>
<a:theme xmlns:a="http://schemas.openxmlformats.org/drawingml/2006/main" name="6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13710</TotalTime>
  <Words>1536</Words>
  <Application>Microsoft Office PowerPoint</Application>
  <PresentationFormat>全屏显示(4:3)</PresentationFormat>
  <Paragraphs>303</Paragraphs>
  <Slides>41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6_默认设计模板</vt:lpstr>
      <vt:lpstr>幻灯片 1</vt:lpstr>
      <vt:lpstr>本章教学目标</vt:lpstr>
      <vt:lpstr>本章教学内容</vt:lpstr>
      <vt:lpstr>幻灯片 4</vt:lpstr>
      <vt:lpstr>负载均衡是什么</vt:lpstr>
      <vt:lpstr>Ribbon是什么</vt:lpstr>
      <vt:lpstr>Ribbon简介</vt:lpstr>
      <vt:lpstr>实现架构</vt:lpstr>
      <vt:lpstr>幻灯片 9</vt:lpstr>
      <vt:lpstr>编写Ribbon服务消费者</vt:lpstr>
      <vt:lpstr>编写Ribbon服务消费者</vt:lpstr>
      <vt:lpstr>编写Ribbon服务消费者</vt:lpstr>
      <vt:lpstr>编写Ribbon服务消费者</vt:lpstr>
      <vt:lpstr>编写Ribbon服务消费者</vt:lpstr>
      <vt:lpstr>编写Ribbon服务消费者</vt:lpstr>
      <vt:lpstr>编写Ribbon服务消费者</vt:lpstr>
      <vt:lpstr>编写Ribbon服务消费者</vt:lpstr>
      <vt:lpstr>编写Ribbon服务消费者</vt:lpstr>
      <vt:lpstr>编写服务提供者</vt:lpstr>
      <vt:lpstr>编写服务提供者</vt:lpstr>
      <vt:lpstr>编写服务提供者</vt:lpstr>
      <vt:lpstr>编写服务提供者</vt:lpstr>
      <vt:lpstr>编写服务提供者</vt:lpstr>
      <vt:lpstr>编写服务提供者</vt:lpstr>
      <vt:lpstr>测试负载均衡</vt:lpstr>
      <vt:lpstr>测试负载均衡</vt:lpstr>
      <vt:lpstr>测试负载均衡</vt:lpstr>
      <vt:lpstr>测试负载均衡</vt:lpstr>
      <vt:lpstr>测试负载均衡</vt:lpstr>
      <vt:lpstr>测试负载均衡</vt:lpstr>
      <vt:lpstr>幻灯片 31</vt:lpstr>
      <vt:lpstr>Ribbon负载均衡策略</vt:lpstr>
      <vt:lpstr>Ribbon负载均衡策略</vt:lpstr>
      <vt:lpstr>Ribbon负载均衡策略</vt:lpstr>
      <vt:lpstr>Ribbon负载均衡策略</vt:lpstr>
      <vt:lpstr>修改Irule算法</vt:lpstr>
      <vt:lpstr>测试</vt:lpstr>
      <vt:lpstr>测试</vt:lpstr>
      <vt:lpstr>本章重点总结</vt:lpstr>
      <vt:lpstr>课后作业【必做任务】</vt:lpstr>
      <vt:lpstr>课后作业【线上任务】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China</cp:lastModifiedBy>
  <cp:revision>2087</cp:revision>
  <dcterms:created xsi:type="dcterms:W3CDTF">2004-04-25T08:53:43Z</dcterms:created>
  <dcterms:modified xsi:type="dcterms:W3CDTF">2018-10-12T07:15:58Z</dcterms:modified>
</cp:coreProperties>
</file>