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34.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tags/tag18.xml" ContentType="application/vnd.openxmlformats-officedocument.presentationml.tags+xml"/>
  <Override PartName="/ppt/tags/tag36.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32.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71"/>
  </p:notesMasterIdLst>
  <p:handoutMasterIdLst>
    <p:handoutMasterId r:id="rId72"/>
  </p:handoutMasterIdLst>
  <p:sldIdLst>
    <p:sldId id="584" r:id="rId2"/>
    <p:sldId id="585" r:id="rId3"/>
    <p:sldId id="586" r:id="rId4"/>
    <p:sldId id="607" r:id="rId5"/>
    <p:sldId id="670" r:id="rId6"/>
    <p:sldId id="669" r:id="rId7"/>
    <p:sldId id="797" r:id="rId8"/>
    <p:sldId id="796" r:id="rId9"/>
    <p:sldId id="799" r:id="rId10"/>
    <p:sldId id="726" r:id="rId11"/>
    <p:sldId id="851" r:id="rId12"/>
    <p:sldId id="776" r:id="rId13"/>
    <p:sldId id="801" r:id="rId14"/>
    <p:sldId id="800" r:id="rId15"/>
    <p:sldId id="727" r:id="rId16"/>
    <p:sldId id="728" r:id="rId17"/>
    <p:sldId id="802" r:id="rId18"/>
    <p:sldId id="731" r:id="rId19"/>
    <p:sldId id="734" r:id="rId20"/>
    <p:sldId id="733" r:id="rId21"/>
    <p:sldId id="736" r:id="rId22"/>
    <p:sldId id="803" r:id="rId23"/>
    <p:sldId id="805" r:id="rId24"/>
    <p:sldId id="806" r:id="rId25"/>
    <p:sldId id="807" r:id="rId26"/>
    <p:sldId id="809" r:id="rId27"/>
    <p:sldId id="810" r:id="rId28"/>
    <p:sldId id="811" r:id="rId29"/>
    <p:sldId id="808" r:id="rId30"/>
    <p:sldId id="813" r:id="rId31"/>
    <p:sldId id="852" r:id="rId32"/>
    <p:sldId id="814" r:id="rId33"/>
    <p:sldId id="792" r:id="rId34"/>
    <p:sldId id="815" r:id="rId35"/>
    <p:sldId id="793" r:id="rId36"/>
    <p:sldId id="816" r:id="rId37"/>
    <p:sldId id="817" r:id="rId38"/>
    <p:sldId id="818" r:id="rId39"/>
    <p:sldId id="829" r:id="rId40"/>
    <p:sldId id="819" r:id="rId41"/>
    <p:sldId id="820" r:id="rId42"/>
    <p:sldId id="774" r:id="rId43"/>
    <p:sldId id="823" r:id="rId44"/>
    <p:sldId id="822" r:id="rId45"/>
    <p:sldId id="827" r:id="rId46"/>
    <p:sldId id="848" r:id="rId47"/>
    <p:sldId id="849" r:id="rId48"/>
    <p:sldId id="825" r:id="rId49"/>
    <p:sldId id="826" r:id="rId50"/>
    <p:sldId id="850" r:id="rId51"/>
    <p:sldId id="821" r:id="rId52"/>
    <p:sldId id="853" r:id="rId53"/>
    <p:sldId id="842" r:id="rId54"/>
    <p:sldId id="831" r:id="rId55"/>
    <p:sldId id="837" r:id="rId56"/>
    <p:sldId id="833" r:id="rId57"/>
    <p:sldId id="834" r:id="rId58"/>
    <p:sldId id="844" r:id="rId59"/>
    <p:sldId id="835" r:id="rId60"/>
    <p:sldId id="836" r:id="rId61"/>
    <p:sldId id="845" r:id="rId62"/>
    <p:sldId id="839" r:id="rId63"/>
    <p:sldId id="847" r:id="rId64"/>
    <p:sldId id="838" r:id="rId65"/>
    <p:sldId id="840" r:id="rId66"/>
    <p:sldId id="841" r:id="rId67"/>
    <p:sldId id="523" r:id="rId68"/>
    <p:sldId id="625" r:id="rId69"/>
    <p:sldId id="628" r:id="rId70"/>
  </p:sldIdLst>
  <p:sldSz cx="9144000" cy="6858000" type="screen4x3"/>
  <p:notesSz cx="7102475" cy="10231438"/>
  <p:defaultTextStyle>
    <a:defPPr>
      <a:defRPr lang="zh-CN"/>
    </a:defPPr>
    <a:lvl1pPr algn="ctr" rtl="0" fontAlgn="ctr">
      <a:spcBef>
        <a:spcPct val="0"/>
      </a:spcBef>
      <a:spcAft>
        <a:spcPct val="0"/>
      </a:spcAft>
      <a:buSzPct val="65000"/>
      <a:defRPr sz="1600" kern="1200">
        <a:solidFill>
          <a:schemeClr val="tx1"/>
        </a:solidFill>
        <a:latin typeface="Arial" charset="0"/>
        <a:ea typeface="宋体" pitchFamily="2" charset="-122"/>
        <a:cs typeface="+mn-cs"/>
      </a:defRPr>
    </a:lvl1pPr>
    <a:lvl2pPr marL="457200" algn="ctr" rtl="0" fontAlgn="ctr">
      <a:spcBef>
        <a:spcPct val="0"/>
      </a:spcBef>
      <a:spcAft>
        <a:spcPct val="0"/>
      </a:spcAft>
      <a:buSzPct val="65000"/>
      <a:defRPr sz="1600" kern="1200">
        <a:solidFill>
          <a:schemeClr val="tx1"/>
        </a:solidFill>
        <a:latin typeface="Arial" charset="0"/>
        <a:ea typeface="宋体" pitchFamily="2" charset="-122"/>
        <a:cs typeface="+mn-cs"/>
      </a:defRPr>
    </a:lvl2pPr>
    <a:lvl3pPr marL="914400" algn="ctr" rtl="0" fontAlgn="ctr">
      <a:spcBef>
        <a:spcPct val="0"/>
      </a:spcBef>
      <a:spcAft>
        <a:spcPct val="0"/>
      </a:spcAft>
      <a:buSzPct val="65000"/>
      <a:defRPr sz="1600" kern="1200">
        <a:solidFill>
          <a:schemeClr val="tx1"/>
        </a:solidFill>
        <a:latin typeface="Arial" charset="0"/>
        <a:ea typeface="宋体" pitchFamily="2" charset="-122"/>
        <a:cs typeface="+mn-cs"/>
      </a:defRPr>
    </a:lvl3pPr>
    <a:lvl4pPr marL="1371600" algn="ctr" rtl="0" fontAlgn="ctr">
      <a:spcBef>
        <a:spcPct val="0"/>
      </a:spcBef>
      <a:spcAft>
        <a:spcPct val="0"/>
      </a:spcAft>
      <a:buSzPct val="65000"/>
      <a:defRPr sz="1600" kern="1200">
        <a:solidFill>
          <a:schemeClr val="tx1"/>
        </a:solidFill>
        <a:latin typeface="Arial" charset="0"/>
        <a:ea typeface="宋体" pitchFamily="2" charset="-122"/>
        <a:cs typeface="+mn-cs"/>
      </a:defRPr>
    </a:lvl4pPr>
    <a:lvl5pPr marL="1828800" algn="ctr" rtl="0" fontAlgn="ctr">
      <a:spcBef>
        <a:spcPct val="0"/>
      </a:spcBef>
      <a:spcAft>
        <a:spcPct val="0"/>
      </a:spcAft>
      <a:buSzPct val="65000"/>
      <a:defRPr sz="1600" kern="1200">
        <a:solidFill>
          <a:schemeClr val="tx1"/>
        </a:solidFill>
        <a:latin typeface="Arial" charset="0"/>
        <a:ea typeface="宋体" pitchFamily="2" charset="-122"/>
        <a:cs typeface="+mn-cs"/>
      </a:defRPr>
    </a:lvl5pPr>
    <a:lvl6pPr marL="2286000" algn="l" defTabSz="914400" rtl="0" eaLnBrk="1" latinLnBrk="0" hangingPunct="1">
      <a:defRPr sz="1600" kern="1200">
        <a:solidFill>
          <a:schemeClr val="tx1"/>
        </a:solidFill>
        <a:latin typeface="Arial" charset="0"/>
        <a:ea typeface="宋体" pitchFamily="2" charset="-122"/>
        <a:cs typeface="+mn-cs"/>
      </a:defRPr>
    </a:lvl6pPr>
    <a:lvl7pPr marL="2743200" algn="l" defTabSz="914400" rtl="0" eaLnBrk="1" latinLnBrk="0" hangingPunct="1">
      <a:defRPr sz="1600" kern="1200">
        <a:solidFill>
          <a:schemeClr val="tx1"/>
        </a:solidFill>
        <a:latin typeface="Arial" charset="0"/>
        <a:ea typeface="宋体" pitchFamily="2" charset="-122"/>
        <a:cs typeface="+mn-cs"/>
      </a:defRPr>
    </a:lvl7pPr>
    <a:lvl8pPr marL="3200400" algn="l" defTabSz="914400" rtl="0" eaLnBrk="1" latinLnBrk="0" hangingPunct="1">
      <a:defRPr sz="1600" kern="1200">
        <a:solidFill>
          <a:schemeClr val="tx1"/>
        </a:solidFill>
        <a:latin typeface="Arial" charset="0"/>
        <a:ea typeface="宋体" pitchFamily="2" charset="-122"/>
        <a:cs typeface="+mn-cs"/>
      </a:defRPr>
    </a:lvl8pPr>
    <a:lvl9pPr marL="3657600" algn="l" defTabSz="914400" rtl="0" eaLnBrk="1" latinLnBrk="0" hangingPunct="1">
      <a:defRPr sz="1600"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FF"/>
    <a:srgbClr val="CC99FF"/>
    <a:srgbClr val="FF9966"/>
    <a:srgbClr val="FF9933"/>
    <a:srgbClr val="FF99CC"/>
    <a:srgbClr val="66CCFF"/>
    <a:srgbClr val="0099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19" autoAdjust="0"/>
    <p:restoredTop sz="92744" autoAdjust="0"/>
  </p:normalViewPr>
  <p:slideViewPr>
    <p:cSldViewPr>
      <p:cViewPr varScale="1">
        <p:scale>
          <a:sx n="62" d="100"/>
          <a:sy n="62" d="100"/>
        </p:scale>
        <p:origin x="-1286"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260" y="-78"/>
      </p:cViewPr>
      <p:guideLst>
        <p:guide orient="horz" pos="3223"/>
        <p:guide pos="2237"/>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fontAlgn="base">
              <a:buSzTx/>
              <a:defRPr sz="1300">
                <a:latin typeface="Arial" charset="0"/>
              </a:defRPr>
            </a:lvl1pPr>
          </a:lstStyle>
          <a:p>
            <a:pPr>
              <a:defRPr/>
            </a:pPr>
            <a:endParaRPr lang="en-US" altLang="zh-CN"/>
          </a:p>
        </p:txBody>
      </p:sp>
      <p:sp>
        <p:nvSpPr>
          <p:cNvPr id="12291" name="Rectangle 3"/>
          <p:cNvSpPr>
            <a:spLocks noGrp="1" noChangeArrowheads="1"/>
          </p:cNvSpPr>
          <p:nvPr>
            <p:ph type="dt" sz="quarter" idx="1"/>
          </p:nvPr>
        </p:nvSpPr>
        <p:spPr bwMode="auto">
          <a:xfrm>
            <a:off x="4022725"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fontAlgn="base">
              <a:buSzTx/>
              <a:defRPr sz="1300">
                <a:latin typeface="Arial" charset="0"/>
              </a:defRPr>
            </a:lvl1pPr>
          </a:lstStyle>
          <a:p>
            <a:pPr>
              <a:defRPr/>
            </a:pPr>
            <a:endParaRPr lang="en-US" altLang="zh-CN"/>
          </a:p>
        </p:txBody>
      </p:sp>
      <p:sp>
        <p:nvSpPr>
          <p:cNvPr id="12292" name="Rectangle 4"/>
          <p:cNvSpPr>
            <a:spLocks noGrp="1" noChangeArrowheads="1"/>
          </p:cNvSpPr>
          <p:nvPr>
            <p:ph type="ftr" sz="quarter" idx="2"/>
          </p:nvPr>
        </p:nvSpPr>
        <p:spPr bwMode="auto">
          <a:xfrm>
            <a:off x="0"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fontAlgn="base">
              <a:buSzTx/>
              <a:defRPr sz="1300">
                <a:latin typeface="Arial" charset="0"/>
              </a:defRPr>
            </a:lvl1pPr>
          </a:lstStyle>
          <a:p>
            <a:pPr>
              <a:defRPr/>
            </a:pPr>
            <a:endParaRPr lang="en-US" altLang="zh-CN"/>
          </a:p>
        </p:txBody>
      </p:sp>
      <p:sp>
        <p:nvSpPr>
          <p:cNvPr id="12293" name="Rectangle 5"/>
          <p:cNvSpPr>
            <a:spLocks noGrp="1" noChangeArrowheads="1"/>
          </p:cNvSpPr>
          <p:nvPr>
            <p:ph type="sldNum" sz="quarter" idx="3"/>
          </p:nvPr>
        </p:nvSpPr>
        <p:spPr bwMode="auto">
          <a:xfrm>
            <a:off x="4022725"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fontAlgn="base">
              <a:buSzTx/>
              <a:defRPr sz="1300">
                <a:latin typeface="Arial" charset="0"/>
              </a:defRPr>
            </a:lvl1pPr>
          </a:lstStyle>
          <a:p>
            <a:pPr>
              <a:defRPr/>
            </a:pPr>
            <a:fld id="{F8F96D63-3C4E-46B8-BB61-9AA4FC922035}" type="slidenum">
              <a:rPr lang="en-US" altLang="zh-CN"/>
              <a:pPr>
                <a:defRPr/>
              </a:pPr>
              <a:t>‹#›</a:t>
            </a:fld>
            <a:endParaRPr lang="en-US" altLang="zh-CN"/>
          </a:p>
        </p:txBody>
      </p:sp>
    </p:spTree>
    <p:extLst>
      <p:ext uri="{BB962C8B-B14F-4D97-AF65-F5344CB8AC3E}">
        <p14:creationId xmlns="" xmlns:p14="http://schemas.microsoft.com/office/powerpoint/2010/main" val="217540885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fontAlgn="base">
              <a:buSzTx/>
              <a:defRPr sz="1300">
                <a:latin typeface="Arial" charset="0"/>
              </a:defRPr>
            </a:lvl1pPr>
          </a:lstStyle>
          <a:p>
            <a:pPr>
              <a:defRPr/>
            </a:pPr>
            <a:endParaRPr lang="en-US" altLang="zh-CN"/>
          </a:p>
        </p:txBody>
      </p:sp>
      <p:sp>
        <p:nvSpPr>
          <p:cNvPr id="55299" name="Rectangle 3"/>
          <p:cNvSpPr>
            <a:spLocks noGrp="1" noChangeArrowheads="1"/>
          </p:cNvSpPr>
          <p:nvPr>
            <p:ph type="dt" idx="1"/>
          </p:nvPr>
        </p:nvSpPr>
        <p:spPr bwMode="auto">
          <a:xfrm>
            <a:off x="4022725"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fontAlgn="base">
              <a:buSzTx/>
              <a:defRPr sz="1300">
                <a:latin typeface="Arial" charset="0"/>
              </a:defRPr>
            </a:lvl1pPr>
          </a:lstStyle>
          <a:p>
            <a:pPr>
              <a:defRPr/>
            </a:pPr>
            <a:endParaRPr lang="en-US" altLang="zh-CN"/>
          </a:p>
        </p:txBody>
      </p:sp>
      <p:sp>
        <p:nvSpPr>
          <p:cNvPr id="10244" name="Rectangle 4"/>
          <p:cNvSpPr>
            <a:spLocks noGrp="1" noRot="1" noChangeAspect="1" noChangeArrowheads="1" noTextEdit="1"/>
          </p:cNvSpPr>
          <p:nvPr>
            <p:ph type="sldImg" idx="2"/>
          </p:nvPr>
        </p:nvSpPr>
        <p:spPr bwMode="auto">
          <a:xfrm>
            <a:off x="993775" y="768350"/>
            <a:ext cx="5114925" cy="3835400"/>
          </a:xfrm>
          <a:prstGeom prst="rect">
            <a:avLst/>
          </a:prstGeom>
          <a:noFill/>
          <a:ln w="9525">
            <a:solidFill>
              <a:srgbClr val="000000"/>
            </a:solidFill>
            <a:miter lim="800000"/>
            <a:headEnd/>
            <a:tailEnd/>
          </a:ln>
        </p:spPr>
      </p:sp>
      <p:sp>
        <p:nvSpPr>
          <p:cNvPr id="55301" name="Rectangle 5"/>
          <p:cNvSpPr>
            <a:spLocks noGrp="1" noChangeArrowheads="1"/>
          </p:cNvSpPr>
          <p:nvPr>
            <p:ph type="body" sz="quarter" idx="3"/>
          </p:nvPr>
        </p:nvSpPr>
        <p:spPr bwMode="auto">
          <a:xfrm>
            <a:off x="709613" y="4859338"/>
            <a:ext cx="5683250" cy="460375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5302" name="Rectangle 6"/>
          <p:cNvSpPr>
            <a:spLocks noGrp="1" noChangeArrowheads="1"/>
          </p:cNvSpPr>
          <p:nvPr>
            <p:ph type="ftr" sz="quarter" idx="4"/>
          </p:nvPr>
        </p:nvSpPr>
        <p:spPr bwMode="auto">
          <a:xfrm>
            <a:off x="0"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fontAlgn="base">
              <a:buSzTx/>
              <a:defRPr sz="1300">
                <a:latin typeface="Arial" charset="0"/>
              </a:defRPr>
            </a:lvl1pPr>
          </a:lstStyle>
          <a:p>
            <a:pPr>
              <a:defRPr/>
            </a:pPr>
            <a:endParaRPr lang="en-US" altLang="zh-CN"/>
          </a:p>
        </p:txBody>
      </p:sp>
      <p:sp>
        <p:nvSpPr>
          <p:cNvPr id="55303" name="Rectangle 7"/>
          <p:cNvSpPr>
            <a:spLocks noGrp="1" noChangeArrowheads="1"/>
          </p:cNvSpPr>
          <p:nvPr>
            <p:ph type="sldNum" sz="quarter" idx="5"/>
          </p:nvPr>
        </p:nvSpPr>
        <p:spPr bwMode="auto">
          <a:xfrm>
            <a:off x="4022725"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fontAlgn="base">
              <a:buSzTx/>
              <a:defRPr sz="1300">
                <a:latin typeface="Arial" charset="0"/>
              </a:defRPr>
            </a:lvl1pPr>
          </a:lstStyle>
          <a:p>
            <a:pPr>
              <a:defRPr/>
            </a:pPr>
            <a:fld id="{215F7D2D-2231-4254-8A30-96677451EEBC}" type="slidenum">
              <a:rPr lang="en-US" altLang="zh-CN"/>
              <a:pPr>
                <a:defRPr/>
              </a:pPr>
              <a:t>‹#›</a:t>
            </a:fld>
            <a:endParaRPr lang="en-US" altLang="zh-CN"/>
          </a:p>
        </p:txBody>
      </p:sp>
    </p:spTree>
    <p:extLst>
      <p:ext uri="{BB962C8B-B14F-4D97-AF65-F5344CB8AC3E}">
        <p14:creationId xmlns="" xmlns:p14="http://schemas.microsoft.com/office/powerpoint/2010/main" val="4142066994"/>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993775" y="766763"/>
            <a:ext cx="5114925" cy="3836987"/>
          </a:xfrm>
          <a:ln/>
        </p:spPr>
      </p:sp>
      <p:sp>
        <p:nvSpPr>
          <p:cNvPr id="23555"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课堂笔记：</a:t>
            </a:r>
            <a:endParaRPr lang="en-US" altLang="zh-CN" dirty="0" smtClean="0"/>
          </a:p>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xfrm>
            <a:off x="993775" y="766763"/>
            <a:ext cx="5114925" cy="3836987"/>
          </a:xfrm>
          <a:ln/>
        </p:spPr>
      </p:sp>
      <p:sp>
        <p:nvSpPr>
          <p:cNvPr id="25603" name="备注占位符 2"/>
          <p:cNvSpPr>
            <a:spLocks noGrp="1"/>
          </p:cNvSpPr>
          <p:nvPr>
            <p:ph type="body" idx="1"/>
          </p:nvPr>
        </p:nvSpPr>
        <p:spPr>
          <a:noFill/>
          <a:ln/>
        </p:spPr>
        <p:txBody>
          <a:bodyPr/>
          <a:lstStyle/>
          <a:p>
            <a:r>
              <a:rPr lang="zh-CN" altLang="en-US" smtClean="0">
                <a:ea typeface="宋体" charset="-122"/>
              </a:rPr>
              <a:t>课堂笔记：</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png"/><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pic>
        <p:nvPicPr>
          <p:cNvPr id="2" name="Picture 2" descr="D:\07 公司资料\PPT+Word模版\logo蓝.png"/>
          <p:cNvPicPr>
            <a:picLocks noChangeAspect="1" noChangeArrowheads="1"/>
          </p:cNvPicPr>
          <p:nvPr userDrawn="1"/>
        </p:nvPicPr>
        <p:blipFill>
          <a:blip r:embed="rId6" cstate="print"/>
          <a:srcRect/>
          <a:stretch>
            <a:fillRect/>
          </a:stretch>
        </p:blipFill>
        <p:spPr bwMode="auto">
          <a:xfrm>
            <a:off x="7596190" y="260350"/>
            <a:ext cx="1169987" cy="222250"/>
          </a:xfrm>
          <a:prstGeom prst="rect">
            <a:avLst/>
          </a:prstGeom>
          <a:noFill/>
          <a:ln w="9525">
            <a:noFill/>
            <a:miter lim="800000"/>
            <a:headEnd/>
            <a:tailEnd/>
          </a:ln>
        </p:spPr>
      </p:pic>
      <p:cxnSp>
        <p:nvCxnSpPr>
          <p:cNvPr id="3" name="MH_Others_1"/>
          <p:cNvCxnSpPr/>
          <p:nvPr userDrawn="1">
            <p:custDataLst>
              <p:tags r:id="rId1"/>
            </p:custDataLst>
          </p:nvPr>
        </p:nvCxnSpPr>
        <p:spPr>
          <a:xfrm>
            <a:off x="2189163" y="793752"/>
            <a:ext cx="0" cy="5364163"/>
          </a:xfrm>
          <a:prstGeom prst="line">
            <a:avLst/>
          </a:prstGeom>
          <a:ln w="412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 name="MH_Others_2"/>
          <p:cNvSpPr txBox="1">
            <a:spLocks noChangeArrowheads="1"/>
          </p:cNvSpPr>
          <p:nvPr userDrawn="1">
            <p:custDataLst>
              <p:tags r:id="rId2"/>
            </p:custDataLst>
          </p:nvPr>
        </p:nvSpPr>
        <p:spPr bwMode="auto">
          <a:xfrm>
            <a:off x="752475" y="687388"/>
            <a:ext cx="1054100" cy="1187450"/>
          </a:xfrm>
          <a:prstGeom prst="rect">
            <a:avLst/>
          </a:prstGeom>
          <a:noFill/>
          <a:ln>
            <a:noFill/>
          </a:ln>
          <a:extLst>
            <a:ext uri="{909E8E84-426E-40DD-AFC4-6F175D3DCCD1}"/>
            <a:ext uri="{91240B29-F687-4F45-9708-019B960494DF}"/>
          </a:extLst>
        </p:spPr>
        <p:txBody>
          <a:bodyPr vert="eaVert" lIns="91418" tIns="45709" rIns="91418" bIns="45709" anchor="ctr"/>
          <a:lstStyle>
            <a:lvl1pPr latinLnBrk="1">
              <a:spcBef>
                <a:spcPct val="20000"/>
              </a:spcBef>
              <a:buChar char="•"/>
              <a:defRPr kumimoji="1" sz="2000">
                <a:solidFill>
                  <a:schemeClr val="tx1"/>
                </a:solidFill>
                <a:latin typeface="나눔고딕" charset="0"/>
                <a:ea typeface="나눔고딕" charset="0"/>
                <a:sym typeface="나눔 고딕" charset="0"/>
              </a:defRPr>
            </a:lvl1pPr>
            <a:lvl2pPr marL="742950" indent="-285750" latinLnBrk="1">
              <a:spcBef>
                <a:spcPct val="20000"/>
              </a:spcBef>
              <a:buChar char="–"/>
              <a:defRPr kumimoji="1" sz="2000">
                <a:solidFill>
                  <a:schemeClr val="tx1"/>
                </a:solidFill>
                <a:latin typeface="나눔고딕" charset="0"/>
                <a:ea typeface="나눔고딕" charset="0"/>
                <a:sym typeface="나눔 고딕" charset="0"/>
              </a:defRPr>
            </a:lvl2pPr>
            <a:lvl3pPr marL="1143000" indent="-228600" latinLnBrk="1">
              <a:spcBef>
                <a:spcPct val="20000"/>
              </a:spcBef>
              <a:buChar char="•"/>
              <a:defRPr kumimoji="1" sz="2000">
                <a:solidFill>
                  <a:schemeClr val="tx1"/>
                </a:solidFill>
                <a:latin typeface="나눔고딕" charset="0"/>
                <a:ea typeface="나눔고딕" charset="0"/>
                <a:sym typeface="나눔 고딕" charset="0"/>
              </a:defRPr>
            </a:lvl3pPr>
            <a:lvl4pPr marL="1600200" indent="-228600" latinLnBrk="1">
              <a:spcBef>
                <a:spcPct val="20000"/>
              </a:spcBef>
              <a:buChar char="–"/>
              <a:defRPr kumimoji="1" sz="2000">
                <a:solidFill>
                  <a:schemeClr val="tx1"/>
                </a:solidFill>
                <a:latin typeface="나눔고딕" charset="0"/>
                <a:ea typeface="나눔고딕" charset="0"/>
                <a:sym typeface="나눔 고딕" charset="0"/>
              </a:defRPr>
            </a:lvl4pPr>
            <a:lvl5pPr marL="2057400" indent="-228600" latinLnBrk="1">
              <a:spcBef>
                <a:spcPct val="20000"/>
              </a:spcBef>
              <a:buChar char="»"/>
              <a:defRPr kumimoji="1" sz="2000">
                <a:solidFill>
                  <a:schemeClr val="tx1"/>
                </a:solidFill>
                <a:latin typeface="나눔고딕" charset="0"/>
                <a:ea typeface="나눔고딕" charset="0"/>
                <a:sym typeface="나눔 고딕" charset="0"/>
              </a:defRPr>
            </a:lvl5pPr>
            <a:lvl6pPr marL="25146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6pPr>
            <a:lvl7pPr marL="29718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7pPr>
            <a:lvl8pPr marL="34290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8pPr>
            <a:lvl9pPr marL="38862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9pPr>
          </a:lstStyle>
          <a:p>
            <a:pPr latinLnBrk="0">
              <a:spcBef>
                <a:spcPct val="0"/>
              </a:spcBef>
              <a:buFontTx/>
              <a:buNone/>
              <a:defRPr/>
            </a:pPr>
            <a:r>
              <a:rPr kumimoji="0" lang="en-US" altLang="zh-CN" sz="8800" dirty="0">
                <a:solidFill>
                  <a:schemeClr val="accent5">
                    <a:lumMod val="75000"/>
                  </a:schemeClr>
                </a:solidFill>
                <a:latin typeface="华文细黑" charset="-122"/>
                <a:ea typeface="华文细黑" charset="-122"/>
              </a:rPr>
              <a:t>C</a:t>
            </a:r>
            <a:endParaRPr kumimoji="0" lang="zh-CN" altLang="en-US" sz="4400" dirty="0">
              <a:solidFill>
                <a:schemeClr val="accent5">
                  <a:lumMod val="75000"/>
                </a:schemeClr>
              </a:solidFill>
              <a:latin typeface="华文细黑" charset="-122"/>
              <a:ea typeface="华文细黑" charset="-122"/>
            </a:endParaRPr>
          </a:p>
        </p:txBody>
      </p:sp>
      <p:sp>
        <p:nvSpPr>
          <p:cNvPr id="5" name="MH_Others_3"/>
          <p:cNvSpPr txBox="1">
            <a:spLocks noChangeArrowheads="1"/>
          </p:cNvSpPr>
          <p:nvPr userDrawn="1">
            <p:custDataLst>
              <p:tags r:id="rId3"/>
            </p:custDataLst>
          </p:nvPr>
        </p:nvSpPr>
        <p:spPr bwMode="auto">
          <a:xfrm>
            <a:off x="942975" y="3384550"/>
            <a:ext cx="693738" cy="1498600"/>
          </a:xfrm>
          <a:prstGeom prst="rect">
            <a:avLst/>
          </a:prstGeom>
          <a:noFill/>
          <a:ln>
            <a:noFill/>
          </a:ln>
          <a:extLst>
            <a:ext uri="{909E8E84-426E-40DD-AFC4-6F175D3DCCD1}"/>
            <a:ext uri="{91240B29-F687-4F45-9708-019B960494DF}"/>
          </a:extLst>
        </p:spPr>
        <p:txBody>
          <a:bodyPr lIns="91418" tIns="45709" rIns="91418" bIns="45709" anchor="ctr"/>
          <a:lstStyle>
            <a:lvl1pPr latinLnBrk="1">
              <a:spcBef>
                <a:spcPct val="20000"/>
              </a:spcBef>
              <a:buChar char="•"/>
              <a:defRPr kumimoji="1" sz="2000">
                <a:solidFill>
                  <a:schemeClr val="tx1"/>
                </a:solidFill>
                <a:latin typeface="나눔고딕" charset="0"/>
                <a:ea typeface="나눔고딕" charset="0"/>
                <a:sym typeface="나눔 고딕" charset="0"/>
              </a:defRPr>
            </a:lvl1pPr>
            <a:lvl2pPr marL="742950" indent="-285750" latinLnBrk="1">
              <a:spcBef>
                <a:spcPct val="20000"/>
              </a:spcBef>
              <a:buChar char="–"/>
              <a:defRPr kumimoji="1" sz="2000">
                <a:solidFill>
                  <a:schemeClr val="tx1"/>
                </a:solidFill>
                <a:latin typeface="나눔고딕" charset="0"/>
                <a:ea typeface="나눔고딕" charset="0"/>
                <a:sym typeface="나눔 고딕" charset="0"/>
              </a:defRPr>
            </a:lvl2pPr>
            <a:lvl3pPr marL="1143000" indent="-228600" latinLnBrk="1">
              <a:spcBef>
                <a:spcPct val="20000"/>
              </a:spcBef>
              <a:buChar char="•"/>
              <a:defRPr kumimoji="1" sz="2000">
                <a:solidFill>
                  <a:schemeClr val="tx1"/>
                </a:solidFill>
                <a:latin typeface="나눔고딕" charset="0"/>
                <a:ea typeface="나눔고딕" charset="0"/>
                <a:sym typeface="나눔 고딕" charset="0"/>
              </a:defRPr>
            </a:lvl3pPr>
            <a:lvl4pPr marL="1600200" indent="-228600" latinLnBrk="1">
              <a:spcBef>
                <a:spcPct val="20000"/>
              </a:spcBef>
              <a:buChar char="–"/>
              <a:defRPr kumimoji="1" sz="2000">
                <a:solidFill>
                  <a:schemeClr val="tx1"/>
                </a:solidFill>
                <a:latin typeface="나눔고딕" charset="0"/>
                <a:ea typeface="나눔고딕" charset="0"/>
                <a:sym typeface="나눔 고딕" charset="0"/>
              </a:defRPr>
            </a:lvl4pPr>
            <a:lvl5pPr marL="2057400" indent="-228600" latinLnBrk="1">
              <a:spcBef>
                <a:spcPct val="20000"/>
              </a:spcBef>
              <a:buChar char="»"/>
              <a:defRPr kumimoji="1" sz="2000">
                <a:solidFill>
                  <a:schemeClr val="tx1"/>
                </a:solidFill>
                <a:latin typeface="나눔고딕" charset="0"/>
                <a:ea typeface="나눔고딕" charset="0"/>
                <a:sym typeface="나눔 고딕" charset="0"/>
              </a:defRPr>
            </a:lvl5pPr>
            <a:lvl6pPr marL="25146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6pPr>
            <a:lvl7pPr marL="29718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7pPr>
            <a:lvl8pPr marL="34290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8pPr>
            <a:lvl9pPr marL="38862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9pPr>
          </a:lstStyle>
          <a:p>
            <a:pPr algn="ctr" latinLnBrk="0">
              <a:spcBef>
                <a:spcPct val="0"/>
              </a:spcBef>
              <a:buFontTx/>
              <a:buNone/>
              <a:defRPr/>
            </a:pPr>
            <a:r>
              <a:rPr kumimoji="0" lang="zh-CN" altLang="en-US" sz="4800" b="1" dirty="0">
                <a:solidFill>
                  <a:schemeClr val="accent1">
                    <a:lumMod val="75000"/>
                  </a:schemeClr>
                </a:solidFill>
                <a:latin typeface="华文细黑" charset="-122"/>
                <a:ea typeface="华文细黑" charset="-122"/>
              </a:rPr>
              <a:t>目</a:t>
            </a:r>
            <a:endParaRPr kumimoji="0" lang="en-US" altLang="zh-CN" sz="4800" b="1" dirty="0">
              <a:solidFill>
                <a:schemeClr val="accent1">
                  <a:lumMod val="75000"/>
                </a:schemeClr>
              </a:solidFill>
              <a:latin typeface="华文细黑" charset="-122"/>
              <a:ea typeface="华文细黑" charset="-122"/>
            </a:endParaRPr>
          </a:p>
          <a:p>
            <a:pPr algn="ctr" latinLnBrk="0">
              <a:spcBef>
                <a:spcPct val="0"/>
              </a:spcBef>
              <a:buFontTx/>
              <a:buNone/>
              <a:defRPr/>
            </a:pPr>
            <a:r>
              <a:rPr kumimoji="0" lang="zh-CN" altLang="en-US" sz="4800" b="1" dirty="0">
                <a:solidFill>
                  <a:schemeClr val="accent1">
                    <a:lumMod val="75000"/>
                  </a:schemeClr>
                </a:solidFill>
                <a:latin typeface="华文细黑" charset="-122"/>
                <a:ea typeface="华文细黑" charset="-122"/>
              </a:rPr>
              <a:t>录</a:t>
            </a:r>
          </a:p>
        </p:txBody>
      </p:sp>
      <p:sp>
        <p:nvSpPr>
          <p:cNvPr id="6" name="MH_Others_4"/>
          <p:cNvSpPr/>
          <p:nvPr userDrawn="1">
            <p:custDataLst>
              <p:tags r:id="rId4"/>
            </p:custDataLst>
          </p:nvPr>
        </p:nvSpPr>
        <p:spPr>
          <a:xfrm>
            <a:off x="981075" y="1438277"/>
            <a:ext cx="615950" cy="2062163"/>
          </a:xfrm>
          <a:prstGeom prst="rect">
            <a:avLst/>
          </a:prstGeom>
        </p:spPr>
        <p:txBody>
          <a:bodyPr vert="eaVert" lIns="91418" tIns="45709" rIns="91418" bIns="45709"/>
          <a:lstStyle/>
          <a:p>
            <a:pPr>
              <a:defRPr/>
            </a:pPr>
            <a:r>
              <a:rPr lang="en-US" altLang="zh-CN" sz="2800" spc="500" dirty="0">
                <a:solidFill>
                  <a:srgbClr val="C0C0C0"/>
                </a:solidFill>
                <a:latin typeface="华文细黑" panose="02010600040101010101" pitchFamily="2" charset="-122"/>
                <a:ea typeface="华文细黑" panose="02010600040101010101" pitchFamily="2" charset="-122"/>
              </a:rPr>
              <a:t>ONTENTS</a:t>
            </a:r>
            <a:endParaRPr lang="zh-CN" altLang="en-US" sz="2800" spc="500" dirty="0">
              <a:solidFill>
                <a:srgbClr val="C0C0C0"/>
              </a:solidFill>
              <a:latin typeface="华文细黑" panose="02010600040101010101" pitchFamily="2" charset="-122"/>
              <a:ea typeface="华文细黑" panose="02010600040101010101" pitchFamily="2" charset="-122"/>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052515"/>
            <a:ext cx="8147050" cy="4968875"/>
          </a:xfrm>
          <a:prstGeom prst="rect">
            <a:avLst/>
          </a:prstGeom>
        </p:spPr>
        <p:txBody>
          <a:bodyPr lIns="91418" tIns="45709" rIns="91418" bIns="45709"/>
          <a:lstStyle>
            <a:lvl1pPr>
              <a:buFontTx/>
              <a:buBlip>
                <a:blip r:embed="rId2"/>
              </a:buBlip>
              <a:defRPr sz="2000"/>
            </a:lvl1pPr>
            <a:lvl2pPr>
              <a:buFontTx/>
              <a:buBlip>
                <a:blip r:embed="rId3"/>
              </a:buBlip>
              <a:defRPr sz="1800"/>
            </a:lvl2pPr>
            <a:lvl3pPr>
              <a:buFontTx/>
              <a:buBlip>
                <a:blip r:embed="rId4"/>
              </a:buBlip>
              <a:defRPr sz="16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pic>
        <p:nvPicPr>
          <p:cNvPr id="2" name="Picture 2" descr="D:\07 公司资料\PPT+Word模版\logo蓝.png"/>
          <p:cNvPicPr>
            <a:picLocks noChangeAspect="1" noChangeArrowheads="1"/>
          </p:cNvPicPr>
          <p:nvPr userDrawn="1"/>
        </p:nvPicPr>
        <p:blipFill>
          <a:blip r:embed="rId2" cstate="print"/>
          <a:srcRect/>
          <a:stretch>
            <a:fillRect/>
          </a:stretch>
        </p:blipFill>
        <p:spPr bwMode="auto">
          <a:xfrm>
            <a:off x="7596190" y="260350"/>
            <a:ext cx="1169987" cy="222250"/>
          </a:xfrm>
          <a:prstGeom prst="rect">
            <a:avLst/>
          </a:prstGeom>
          <a:noFill/>
          <a:ln w="9525">
            <a:noFill/>
            <a:miter lim="800000"/>
            <a:headEnd/>
            <a:tailEnd/>
          </a:ln>
        </p:spPr>
      </p:pic>
      <p:pic>
        <p:nvPicPr>
          <p:cNvPr id="3" name="图片 6"/>
          <p:cNvPicPr>
            <a:picLocks noChangeAspect="1"/>
          </p:cNvPicPr>
          <p:nvPr userDrawn="1"/>
        </p:nvPicPr>
        <p:blipFill>
          <a:blip r:embed="rId3" cstate="print"/>
          <a:srcRect/>
          <a:stretch>
            <a:fillRect/>
          </a:stretch>
        </p:blipFill>
        <p:spPr bwMode="auto">
          <a:xfrm>
            <a:off x="0" y="4725988"/>
            <a:ext cx="9144000" cy="2159000"/>
          </a:xfrm>
          <a:prstGeom prst="rect">
            <a:avLst/>
          </a:prstGeom>
          <a:noFill/>
          <a:ln w="9525">
            <a:noFill/>
            <a:miter lim="800000"/>
            <a:headEnd/>
            <a:tailEnd/>
          </a:ln>
        </p:spPr>
      </p:pic>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pic>
        <p:nvPicPr>
          <p:cNvPr id="2" name="Picture 2" descr="D:\07 公司资料\PPT+Word模版\logo蓝.png"/>
          <p:cNvPicPr>
            <a:picLocks noChangeAspect="1" noChangeArrowheads="1"/>
          </p:cNvPicPr>
          <p:nvPr userDrawn="1"/>
        </p:nvPicPr>
        <p:blipFill>
          <a:blip r:embed="rId2" cstate="print"/>
          <a:srcRect/>
          <a:stretch>
            <a:fillRect/>
          </a:stretch>
        </p:blipFill>
        <p:spPr bwMode="auto">
          <a:xfrm>
            <a:off x="7596190" y="260350"/>
            <a:ext cx="1169987" cy="222250"/>
          </a:xfrm>
          <a:prstGeom prst="rect">
            <a:avLst/>
          </a:prstGeom>
          <a:noFill/>
          <a:ln w="9525">
            <a:noFill/>
            <a:miter lim="800000"/>
            <a:headEnd/>
            <a:tailEnd/>
          </a:ln>
        </p:spPr>
      </p:pic>
      <p:pic>
        <p:nvPicPr>
          <p:cNvPr id="3" name="图片 6"/>
          <p:cNvPicPr>
            <a:picLocks noChangeAspect="1"/>
          </p:cNvPicPr>
          <p:nvPr userDrawn="1"/>
        </p:nvPicPr>
        <p:blipFill>
          <a:blip r:embed="rId3" cstate="print"/>
          <a:srcRect/>
          <a:stretch>
            <a:fillRect/>
          </a:stretch>
        </p:blipFill>
        <p:spPr bwMode="auto">
          <a:xfrm>
            <a:off x="0" y="3948115"/>
            <a:ext cx="9144000" cy="2936875"/>
          </a:xfrm>
          <a:prstGeom prst="rect">
            <a:avLst/>
          </a:prstGeom>
          <a:noFill/>
          <a:ln w="9525">
            <a:noFill/>
            <a:miter lim="800000"/>
            <a:headEnd/>
            <a:tailEnd/>
          </a:ln>
        </p:spPr>
      </p:pic>
      <p:sp>
        <p:nvSpPr>
          <p:cNvPr id="4" name="日期占位符 2"/>
          <p:cNvSpPr>
            <a:spLocks noGrp="1"/>
          </p:cNvSpPr>
          <p:nvPr>
            <p:ph type="dt" sz="half" idx="10"/>
          </p:nvPr>
        </p:nvSpPr>
        <p:spPr>
          <a:xfrm>
            <a:off x="457200" y="6245225"/>
            <a:ext cx="2133600" cy="476250"/>
          </a:xfrm>
          <a:prstGeom prst="rect">
            <a:avLst/>
          </a:prstGeom>
        </p:spPr>
        <p:txBody>
          <a:bodyPr lIns="91418" tIns="45709" rIns="91418" bIns="45709"/>
          <a:lstStyle>
            <a:lvl1pPr>
              <a:defRPr>
                <a:latin typeface="Arial" charset="0"/>
                <a:ea typeface="宋体" charset="-122"/>
              </a:defRPr>
            </a:lvl1pPr>
          </a:lstStyle>
          <a:p>
            <a:pPr>
              <a:defRPr/>
            </a:pPr>
            <a:endParaRPr lang="en-US" altLang="zh-CN"/>
          </a:p>
        </p:txBody>
      </p:sp>
      <p:sp>
        <p:nvSpPr>
          <p:cNvPr id="5" name="页脚占位符 3"/>
          <p:cNvSpPr>
            <a:spLocks noGrp="1"/>
          </p:cNvSpPr>
          <p:nvPr>
            <p:ph type="ftr" sz="quarter" idx="11"/>
          </p:nvPr>
        </p:nvSpPr>
        <p:spPr>
          <a:xfrm>
            <a:off x="3124200" y="6245225"/>
            <a:ext cx="2895600" cy="476250"/>
          </a:xfrm>
          <a:prstGeom prst="rect">
            <a:avLst/>
          </a:prstGeom>
        </p:spPr>
        <p:txBody>
          <a:bodyPr lIns="91418" tIns="45709" rIns="91418" bIns="45709"/>
          <a:lstStyle>
            <a:lvl1pPr>
              <a:defRPr>
                <a:latin typeface="Arial" charset="0"/>
                <a:ea typeface="宋体" charset="-122"/>
              </a:defRPr>
            </a:lvl1pPr>
          </a:lstStyle>
          <a:p>
            <a:pPr>
              <a:defRPr/>
            </a:pPr>
            <a:endParaRPr lang="en-US" altLang="zh-CN"/>
          </a:p>
        </p:txBody>
      </p:sp>
      <p:sp>
        <p:nvSpPr>
          <p:cNvPr id="6" name="灯片编号占位符 4"/>
          <p:cNvSpPr>
            <a:spLocks noGrp="1"/>
          </p:cNvSpPr>
          <p:nvPr>
            <p:ph type="sldNum" sz="quarter" idx="12"/>
          </p:nvPr>
        </p:nvSpPr>
        <p:spPr>
          <a:xfrm>
            <a:off x="6553200" y="6245225"/>
            <a:ext cx="2133600" cy="476250"/>
          </a:xfrm>
          <a:prstGeom prst="rect">
            <a:avLst/>
          </a:prstGeom>
        </p:spPr>
        <p:txBody>
          <a:bodyPr lIns="91418" tIns="45709" rIns="91418" bIns="45709"/>
          <a:lstStyle>
            <a:lvl1pPr>
              <a:defRPr>
                <a:latin typeface="Arial" charset="0"/>
                <a:ea typeface="宋体" charset="-122"/>
              </a:defRPr>
            </a:lvl1pPr>
          </a:lstStyle>
          <a:p>
            <a:pPr>
              <a:defRPr/>
            </a:pPr>
            <a:fld id="{7E3EF7CA-FC5D-40E8-BB2C-028F98E24947}" type="slidenum">
              <a:rPr lang="en-US" altLang="zh-CN"/>
              <a:pPr>
                <a:defRPr/>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pic>
        <p:nvPicPr>
          <p:cNvPr id="5" name="Picture 2" descr="D:\07 公司资料\PPT+Word模版\logo蓝.png"/>
          <p:cNvPicPr>
            <a:picLocks noChangeAspect="1" noChangeArrowheads="1"/>
          </p:cNvPicPr>
          <p:nvPr userDrawn="1"/>
        </p:nvPicPr>
        <p:blipFill>
          <a:blip r:embed="rId2" cstate="print"/>
          <a:srcRect/>
          <a:stretch>
            <a:fillRect/>
          </a:stretch>
        </p:blipFill>
        <p:spPr bwMode="auto">
          <a:xfrm>
            <a:off x="7596190" y="260350"/>
            <a:ext cx="1169987" cy="222250"/>
          </a:xfrm>
          <a:prstGeom prst="rect">
            <a:avLst/>
          </a:prstGeom>
          <a:noFill/>
          <a:ln w="9525">
            <a:noFill/>
            <a:miter lim="800000"/>
            <a:headEnd/>
            <a:tailEnd/>
          </a:ln>
        </p:spPr>
      </p:pic>
      <p:pic>
        <p:nvPicPr>
          <p:cNvPr id="6" name="图片 6"/>
          <p:cNvPicPr>
            <a:picLocks noChangeAspect="1"/>
          </p:cNvPicPr>
          <p:nvPr userDrawn="1"/>
        </p:nvPicPr>
        <p:blipFill>
          <a:blip r:embed="rId3" cstate="print"/>
          <a:srcRect/>
          <a:stretch>
            <a:fillRect/>
          </a:stretch>
        </p:blipFill>
        <p:spPr bwMode="auto">
          <a:xfrm>
            <a:off x="0" y="4725988"/>
            <a:ext cx="9144000" cy="2159000"/>
          </a:xfrm>
          <a:prstGeom prst="rect">
            <a:avLst/>
          </a:prstGeom>
          <a:noFill/>
          <a:ln w="9525">
            <a:noFill/>
            <a:miter lim="800000"/>
            <a:headEnd/>
            <a:tailEnd/>
          </a:ln>
        </p:spPr>
      </p:pic>
      <p:sp>
        <p:nvSpPr>
          <p:cNvPr id="7" name="TextBox 6"/>
          <p:cNvSpPr txBox="1"/>
          <p:nvPr userDrawn="1"/>
        </p:nvSpPr>
        <p:spPr>
          <a:xfrm>
            <a:off x="8459790" y="6464302"/>
            <a:ext cx="720725" cy="276977"/>
          </a:xfrm>
          <a:prstGeom prst="rect">
            <a:avLst/>
          </a:prstGeom>
          <a:noFill/>
        </p:spPr>
        <p:txBody>
          <a:bodyPr lIns="91418" tIns="45709" rIns="91418" bIns="45709">
            <a:spAutoFit/>
          </a:bodyPr>
          <a:lstStyle/>
          <a:p>
            <a:pPr algn="ctr">
              <a:defRPr/>
            </a:pPr>
            <a:r>
              <a:rPr lang="en-US" altLang="zh-CN" sz="1200" b="1" dirty="0">
                <a:solidFill>
                  <a:srgbClr val="FF0000"/>
                </a:solidFill>
                <a:latin typeface="华文细黑" pitchFamily="2" charset="-122"/>
                <a:ea typeface="华文细黑" pitchFamily="2" charset="-122"/>
              </a:rPr>
              <a:t>V1.1</a:t>
            </a:r>
            <a:endParaRPr lang="zh-CN" altLang="en-US" sz="1200" b="1" dirty="0">
              <a:solidFill>
                <a:srgbClr val="FF0000"/>
              </a:solidFill>
              <a:latin typeface="华文细黑" pitchFamily="2" charset="-122"/>
              <a:ea typeface="华文细黑" pitchFamily="2" charset="-122"/>
            </a:endParaRPr>
          </a:p>
        </p:txBody>
      </p:sp>
      <p:sp>
        <p:nvSpPr>
          <p:cNvPr id="15" name="文本占位符 9"/>
          <p:cNvSpPr>
            <a:spLocks noGrp="1"/>
          </p:cNvSpPr>
          <p:nvPr>
            <p:ph type="body" sz="quarter" idx="16"/>
          </p:nvPr>
        </p:nvSpPr>
        <p:spPr>
          <a:xfrm>
            <a:off x="1403650" y="2852938"/>
            <a:ext cx="6144251" cy="1584325"/>
          </a:xfrm>
          <a:prstGeom prst="rect">
            <a:avLst/>
          </a:prstGeom>
        </p:spPr>
        <p:txBody>
          <a:bodyPr lIns="91418" tIns="45709" rIns="91418" bIns="45709">
            <a:normAutofit/>
          </a:bodyPr>
          <a:lstStyle>
            <a:lvl1pPr marL="0" indent="0" algn="ctr">
              <a:buNone/>
              <a:defRPr sz="3000">
                <a:solidFill>
                  <a:schemeClr val="tx1">
                    <a:lumMod val="95000"/>
                    <a:lumOff val="5000"/>
                  </a:schemeClr>
                </a:solidFill>
                <a:latin typeface="黑体" panose="02010609060101010101" pitchFamily="49" charset="-122"/>
                <a:ea typeface="黑体" panose="02010609060101010101" pitchFamily="49" charset="-122"/>
              </a:defRPr>
            </a:lvl1pPr>
          </a:lstStyle>
          <a:p>
            <a:pPr lvl="0"/>
            <a:r>
              <a:rPr lang="zh-CN" altLang="en-US" smtClean="0"/>
              <a:t>单击此处编辑母版文本样式</a:t>
            </a:r>
          </a:p>
        </p:txBody>
      </p:sp>
      <p:sp>
        <p:nvSpPr>
          <p:cNvPr id="16" name="文本占位符 10"/>
          <p:cNvSpPr>
            <a:spLocks noGrp="1"/>
          </p:cNvSpPr>
          <p:nvPr>
            <p:ph type="body" sz="quarter" idx="17"/>
          </p:nvPr>
        </p:nvSpPr>
        <p:spPr>
          <a:xfrm>
            <a:off x="1403648" y="2132856"/>
            <a:ext cx="6336704" cy="575122"/>
          </a:xfrm>
          <a:prstGeom prst="rect">
            <a:avLst/>
          </a:prstGeom>
        </p:spPr>
        <p:txBody>
          <a:bodyPr lIns="91418" tIns="45709" rIns="91418" bIns="45709" anchor="ctr"/>
          <a:lstStyle>
            <a:lvl1pPr marL="342818" marR="0" indent="-342818" algn="ctr" defTabSz="914180" rtl="0" eaLnBrk="1" fontAlgn="auto" latinLnBrk="0" hangingPunct="1">
              <a:lnSpc>
                <a:spcPct val="100000"/>
              </a:lnSpc>
              <a:spcBef>
                <a:spcPct val="20000"/>
              </a:spcBef>
              <a:spcAft>
                <a:spcPts val="0"/>
              </a:spcAft>
              <a:buClrTx/>
              <a:buSzTx/>
              <a:buFontTx/>
              <a:buNone/>
              <a:tabLst/>
              <a:defRPr sz="3200">
                <a:latin typeface="+mj-ea"/>
                <a:ea typeface="+mj-ea"/>
              </a:defRPr>
            </a:lvl1pPr>
          </a:lstStyle>
          <a:p>
            <a:pPr lvl="0"/>
            <a:r>
              <a:rPr lang="zh-CN" altLang="en-US" smtClean="0"/>
              <a:t>单击此处编辑母版文本样式</a:t>
            </a:r>
          </a:p>
        </p:txBody>
      </p:sp>
      <p:sp>
        <p:nvSpPr>
          <p:cNvPr id="17" name="标题 5"/>
          <p:cNvSpPr>
            <a:spLocks noGrp="1"/>
          </p:cNvSpPr>
          <p:nvPr>
            <p:ph type="title"/>
          </p:nvPr>
        </p:nvSpPr>
        <p:spPr>
          <a:xfrm>
            <a:off x="1401981" y="1556792"/>
            <a:ext cx="6145868" cy="1152128"/>
          </a:xfrm>
          <a:prstGeom prst="rect">
            <a:avLst/>
          </a:prstGeom>
        </p:spPr>
        <p:txBody>
          <a:bodyPr anchor="b"/>
          <a:lstStyle>
            <a:lvl1pPr algn="ctr">
              <a:defRPr sz="4500"/>
            </a:lvl1pPr>
          </a:lstStyle>
          <a:p>
            <a:r>
              <a:rPr lang="zh-CN" altLang="en-US" dirty="0" smtClean="0"/>
              <a:t>单击此处编辑母版标题样式</a:t>
            </a:r>
            <a:endParaRPr lang="zh-CN" alt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pic>
        <p:nvPicPr>
          <p:cNvPr id="5" name="Picture 2" descr="D:\07 公司资料\PPT+Word模版\logo蓝.png"/>
          <p:cNvPicPr>
            <a:picLocks noChangeAspect="1" noChangeArrowheads="1"/>
          </p:cNvPicPr>
          <p:nvPr userDrawn="1"/>
        </p:nvPicPr>
        <p:blipFill>
          <a:blip r:embed="rId2" cstate="print"/>
          <a:srcRect/>
          <a:stretch>
            <a:fillRect/>
          </a:stretch>
        </p:blipFill>
        <p:spPr bwMode="auto">
          <a:xfrm>
            <a:off x="7596190" y="260350"/>
            <a:ext cx="1169987" cy="222250"/>
          </a:xfrm>
          <a:prstGeom prst="rect">
            <a:avLst/>
          </a:prstGeom>
          <a:noFill/>
          <a:ln w="9525">
            <a:noFill/>
            <a:miter lim="800000"/>
            <a:headEnd/>
            <a:tailEnd/>
          </a:ln>
        </p:spPr>
      </p:pic>
      <p:pic>
        <p:nvPicPr>
          <p:cNvPr id="6" name="图片 6"/>
          <p:cNvPicPr>
            <a:picLocks noChangeAspect="1"/>
          </p:cNvPicPr>
          <p:nvPr userDrawn="1"/>
        </p:nvPicPr>
        <p:blipFill>
          <a:blip r:embed="rId3" cstate="print"/>
          <a:srcRect/>
          <a:stretch>
            <a:fillRect/>
          </a:stretch>
        </p:blipFill>
        <p:spPr bwMode="auto">
          <a:xfrm>
            <a:off x="0" y="3948115"/>
            <a:ext cx="9144000" cy="2936875"/>
          </a:xfrm>
          <a:prstGeom prst="rect">
            <a:avLst/>
          </a:prstGeom>
          <a:noFill/>
          <a:ln w="9525">
            <a:noFill/>
            <a:miter lim="800000"/>
            <a:headEnd/>
            <a:tailEnd/>
          </a:ln>
        </p:spPr>
      </p:pic>
      <p:sp>
        <p:nvSpPr>
          <p:cNvPr id="15" name="文本占位符 9"/>
          <p:cNvSpPr>
            <a:spLocks noGrp="1"/>
          </p:cNvSpPr>
          <p:nvPr>
            <p:ph type="body" sz="quarter" idx="16"/>
          </p:nvPr>
        </p:nvSpPr>
        <p:spPr>
          <a:xfrm>
            <a:off x="685237" y="2852938"/>
            <a:ext cx="6911101" cy="1584325"/>
          </a:xfrm>
          <a:prstGeom prst="rect">
            <a:avLst/>
          </a:prstGeom>
        </p:spPr>
        <p:txBody>
          <a:bodyPr lIns="91418" tIns="45709" rIns="91418" bIns="45709">
            <a:normAutofit/>
          </a:bodyPr>
          <a:lstStyle>
            <a:lvl1pPr marL="0" indent="0" algn="l">
              <a:buNone/>
              <a:defRPr sz="3000">
                <a:solidFill>
                  <a:schemeClr val="tx1">
                    <a:lumMod val="95000"/>
                    <a:lumOff val="5000"/>
                  </a:schemeClr>
                </a:solidFill>
                <a:latin typeface="黑体" panose="02010609060101010101" pitchFamily="49" charset="-122"/>
                <a:ea typeface="黑体" panose="02010609060101010101" pitchFamily="49" charset="-122"/>
              </a:defRPr>
            </a:lvl1pPr>
          </a:lstStyle>
          <a:p>
            <a:pPr lvl="0"/>
            <a:r>
              <a:rPr lang="zh-CN" altLang="en-US" smtClean="0"/>
              <a:t>单击此处编辑母版文本样式</a:t>
            </a:r>
          </a:p>
        </p:txBody>
      </p:sp>
      <p:sp>
        <p:nvSpPr>
          <p:cNvPr id="16" name="文本占位符 10"/>
          <p:cNvSpPr>
            <a:spLocks noGrp="1"/>
          </p:cNvSpPr>
          <p:nvPr>
            <p:ph type="body" sz="quarter" idx="17"/>
          </p:nvPr>
        </p:nvSpPr>
        <p:spPr>
          <a:xfrm>
            <a:off x="685234" y="2132856"/>
            <a:ext cx="7496405" cy="575122"/>
          </a:xfrm>
          <a:prstGeom prst="rect">
            <a:avLst/>
          </a:prstGeom>
        </p:spPr>
        <p:txBody>
          <a:bodyPr lIns="91418" tIns="45709" rIns="91418" bIns="45709" anchor="ctr"/>
          <a:lstStyle>
            <a:lvl1pPr marL="342818" marR="0" indent="-342818" algn="l" defTabSz="914180" rtl="0" eaLnBrk="1" fontAlgn="auto" latinLnBrk="0" hangingPunct="1">
              <a:lnSpc>
                <a:spcPct val="100000"/>
              </a:lnSpc>
              <a:spcBef>
                <a:spcPct val="20000"/>
              </a:spcBef>
              <a:spcAft>
                <a:spcPts val="0"/>
              </a:spcAft>
              <a:buClrTx/>
              <a:buSzTx/>
              <a:buFontTx/>
              <a:buNone/>
              <a:tabLst/>
              <a:defRPr sz="3200">
                <a:latin typeface="+mj-ea"/>
                <a:ea typeface="+mj-ea"/>
              </a:defRPr>
            </a:lvl1pPr>
          </a:lstStyle>
          <a:p>
            <a:pPr lvl="0"/>
            <a:r>
              <a:rPr lang="zh-CN" altLang="en-US" smtClean="0"/>
              <a:t>单击此处编辑母版文本样式</a:t>
            </a:r>
          </a:p>
        </p:txBody>
      </p:sp>
      <p:sp>
        <p:nvSpPr>
          <p:cNvPr id="17" name="标题 5"/>
          <p:cNvSpPr>
            <a:spLocks noGrp="1"/>
          </p:cNvSpPr>
          <p:nvPr>
            <p:ph type="title"/>
          </p:nvPr>
        </p:nvSpPr>
        <p:spPr>
          <a:xfrm>
            <a:off x="683570" y="1556792"/>
            <a:ext cx="6912920" cy="1152128"/>
          </a:xfrm>
          <a:prstGeom prst="rect">
            <a:avLst/>
          </a:prstGeom>
        </p:spPr>
        <p:txBody>
          <a:bodyPr anchor="b"/>
          <a:lstStyle>
            <a:lvl1pPr algn="l">
              <a:defRPr sz="4500"/>
            </a:lvl1pPr>
          </a:lstStyle>
          <a:p>
            <a:r>
              <a:rPr lang="zh-CN" altLang="en-US" smtClean="0"/>
              <a:t>单击此处编辑母版标题样式</a:t>
            </a:r>
            <a:endParaRPr lang="zh-CN" altLang="en-US" dirty="0"/>
          </a:p>
        </p:txBody>
      </p:sp>
      <p:sp>
        <p:nvSpPr>
          <p:cNvPr id="7" name="日期占位符 2"/>
          <p:cNvSpPr>
            <a:spLocks noGrp="1"/>
          </p:cNvSpPr>
          <p:nvPr>
            <p:ph type="dt" sz="half" idx="18"/>
          </p:nvPr>
        </p:nvSpPr>
        <p:spPr>
          <a:xfrm>
            <a:off x="457200" y="6245225"/>
            <a:ext cx="2133600" cy="476250"/>
          </a:xfrm>
          <a:prstGeom prst="rect">
            <a:avLst/>
          </a:prstGeom>
        </p:spPr>
        <p:txBody>
          <a:bodyPr lIns="91418" tIns="45709" rIns="91418" bIns="45709"/>
          <a:lstStyle>
            <a:lvl1pPr>
              <a:defRPr>
                <a:latin typeface="Arial" charset="0"/>
                <a:ea typeface="宋体" charset="-122"/>
              </a:defRPr>
            </a:lvl1pPr>
          </a:lstStyle>
          <a:p>
            <a:pPr>
              <a:defRPr/>
            </a:pPr>
            <a:endParaRPr lang="en-US" altLang="zh-CN"/>
          </a:p>
        </p:txBody>
      </p:sp>
      <p:sp>
        <p:nvSpPr>
          <p:cNvPr id="8" name="页脚占位符 3"/>
          <p:cNvSpPr>
            <a:spLocks noGrp="1"/>
          </p:cNvSpPr>
          <p:nvPr>
            <p:ph type="ftr" sz="quarter" idx="19"/>
          </p:nvPr>
        </p:nvSpPr>
        <p:spPr>
          <a:xfrm>
            <a:off x="3124200" y="6245225"/>
            <a:ext cx="2895600" cy="476250"/>
          </a:xfrm>
          <a:prstGeom prst="rect">
            <a:avLst/>
          </a:prstGeom>
        </p:spPr>
        <p:txBody>
          <a:bodyPr lIns="91418" tIns="45709" rIns="91418" bIns="45709"/>
          <a:lstStyle>
            <a:lvl1pPr>
              <a:defRPr>
                <a:latin typeface="Arial" charset="0"/>
                <a:ea typeface="宋体" charset="-122"/>
              </a:defRPr>
            </a:lvl1pPr>
          </a:lstStyle>
          <a:p>
            <a:pPr>
              <a:defRPr/>
            </a:pPr>
            <a:endParaRPr lang="en-US" altLang="zh-CN"/>
          </a:p>
        </p:txBody>
      </p:sp>
      <p:sp>
        <p:nvSpPr>
          <p:cNvPr id="9" name="灯片编号占位符 4"/>
          <p:cNvSpPr>
            <a:spLocks noGrp="1"/>
          </p:cNvSpPr>
          <p:nvPr>
            <p:ph type="sldNum" sz="quarter" idx="20"/>
          </p:nvPr>
        </p:nvSpPr>
        <p:spPr>
          <a:xfrm>
            <a:off x="6553200" y="6245225"/>
            <a:ext cx="2133600" cy="476250"/>
          </a:xfrm>
          <a:prstGeom prst="rect">
            <a:avLst/>
          </a:prstGeom>
        </p:spPr>
        <p:txBody>
          <a:bodyPr lIns="91418" tIns="45709" rIns="91418" bIns="45709"/>
          <a:lstStyle>
            <a:lvl1pPr>
              <a:defRPr>
                <a:latin typeface="Arial" charset="0"/>
                <a:ea typeface="宋体" charset="-122"/>
              </a:defRPr>
            </a:lvl1pPr>
          </a:lstStyle>
          <a:p>
            <a:pPr>
              <a:defRPr/>
            </a:pPr>
            <a:fld id="{5983D783-031F-4082-A364-4EC5FCF5FA3B}" type="slidenum">
              <a:rPr lang="en-US" altLang="zh-CN"/>
              <a:pPr>
                <a:defRPr/>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2" name="Picture 2" descr="D:\07 公司资料\PPT+Word模版\首页白.png"/>
          <p:cNvPicPr>
            <a:picLocks noChangeAspect="1" noChangeArrowheads="1"/>
          </p:cNvPicPr>
          <p:nvPr userDrawn="1"/>
        </p:nvPicPr>
        <p:blipFill>
          <a:blip r:embed="rId2" cstate="print"/>
          <a:srcRect/>
          <a:stretch>
            <a:fillRect/>
          </a:stretch>
        </p:blipFill>
        <p:spPr bwMode="auto">
          <a:xfrm>
            <a:off x="0" y="908050"/>
            <a:ext cx="9144000" cy="5983288"/>
          </a:xfrm>
          <a:prstGeom prst="rect">
            <a:avLst/>
          </a:prstGeom>
          <a:noFill/>
          <a:ln w="9525">
            <a:noFill/>
            <a:miter lim="800000"/>
            <a:headEnd/>
            <a:tailEnd/>
          </a:ln>
        </p:spPr>
      </p:pic>
      <p:pic>
        <p:nvPicPr>
          <p:cNvPr id="3" name="Picture 2" descr="D:\07 公司资料\PPT+Word模版\logo蓝.png"/>
          <p:cNvPicPr>
            <a:picLocks noChangeAspect="1" noChangeArrowheads="1"/>
          </p:cNvPicPr>
          <p:nvPr userDrawn="1"/>
        </p:nvPicPr>
        <p:blipFill>
          <a:blip r:embed="rId3" cstate="print"/>
          <a:srcRect/>
          <a:stretch>
            <a:fillRect/>
          </a:stretch>
        </p:blipFill>
        <p:spPr bwMode="auto">
          <a:xfrm>
            <a:off x="7596190" y="260350"/>
            <a:ext cx="1169987" cy="222250"/>
          </a:xfrm>
          <a:prstGeom prst="rect">
            <a:avLst/>
          </a:prstGeom>
          <a:noFill/>
          <a:ln w="9525">
            <a:noFill/>
            <a:miter lim="800000"/>
            <a:headEnd/>
            <a:tailEnd/>
          </a:ln>
        </p:spPr>
      </p:pic>
      <p:sp>
        <p:nvSpPr>
          <p:cNvPr id="4" name="矩形 3"/>
          <p:cNvSpPr/>
          <p:nvPr userDrawn="1"/>
        </p:nvSpPr>
        <p:spPr>
          <a:xfrm>
            <a:off x="0" y="3573465"/>
            <a:ext cx="9144000" cy="3284537"/>
          </a:xfrm>
          <a:prstGeom prst="rect">
            <a:avLst/>
          </a:prstGeom>
          <a:solidFill>
            <a:srgbClr val="FFFFFF">
              <a:alpha val="8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anchor="ctr"/>
          <a:lstStyle/>
          <a:p>
            <a:pPr algn="ctr">
              <a:defRPr/>
            </a:pPr>
            <a:endParaRPr lang="zh-CN" altLang="en-US"/>
          </a:p>
        </p:txBody>
      </p:sp>
      <p:sp>
        <p:nvSpPr>
          <p:cNvPr id="5" name="矩形 4"/>
          <p:cNvSpPr>
            <a:spLocks noChangeArrowheads="1"/>
          </p:cNvSpPr>
          <p:nvPr userDrawn="1"/>
        </p:nvSpPr>
        <p:spPr bwMode="auto">
          <a:xfrm>
            <a:off x="6783389" y="6308726"/>
            <a:ext cx="2036603" cy="338532"/>
          </a:xfrm>
          <a:prstGeom prst="rect">
            <a:avLst/>
          </a:prstGeom>
          <a:noFill/>
          <a:ln>
            <a:noFill/>
          </a:ln>
          <a:extLst>
            <a:ext uri="{909E8E84-426E-40DD-AFC4-6F175D3DCCD1}"/>
            <a:ext uri="{91240B29-F687-4F45-9708-019B960494DF}"/>
          </a:extLst>
        </p:spPr>
        <p:txBody>
          <a:bodyPr wrap="none" lIns="91418" tIns="45709" rIns="91418" bIns="45709">
            <a:spAutoFit/>
          </a:bodyPr>
          <a:lstStyle>
            <a:lvl1pPr eaLnBrk="0" hangingPunct="0">
              <a:defRPr sz="1600">
                <a:solidFill>
                  <a:schemeClr val="tx1"/>
                </a:solidFill>
                <a:latin typeface="Arial" pitchFamily="34" charset="0"/>
                <a:ea typeface="宋体" pitchFamily="2" charset="-122"/>
              </a:defRPr>
            </a:lvl1pPr>
            <a:lvl2pPr marL="742950" indent="-285750" eaLnBrk="0" hangingPunct="0">
              <a:defRPr sz="1600">
                <a:solidFill>
                  <a:schemeClr val="tx1"/>
                </a:solidFill>
                <a:latin typeface="Arial" pitchFamily="34" charset="0"/>
                <a:ea typeface="宋体" pitchFamily="2" charset="-122"/>
              </a:defRPr>
            </a:lvl2pPr>
            <a:lvl3pPr marL="1143000" indent="-228600" eaLnBrk="0" hangingPunct="0">
              <a:defRPr sz="1600">
                <a:solidFill>
                  <a:schemeClr val="tx1"/>
                </a:solidFill>
                <a:latin typeface="Arial" pitchFamily="34" charset="0"/>
                <a:ea typeface="宋体" pitchFamily="2" charset="-122"/>
              </a:defRPr>
            </a:lvl3pPr>
            <a:lvl4pPr marL="1600200" indent="-228600" eaLnBrk="0" hangingPunct="0">
              <a:defRPr sz="1600">
                <a:solidFill>
                  <a:schemeClr val="tx1"/>
                </a:solidFill>
                <a:latin typeface="Arial" pitchFamily="34" charset="0"/>
                <a:ea typeface="宋体" pitchFamily="2" charset="-122"/>
              </a:defRPr>
            </a:lvl4pPr>
            <a:lvl5pPr marL="2057400" indent="-228600" eaLnBrk="0" hangingPunct="0">
              <a:defRPr sz="16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16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16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16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1600">
                <a:solidFill>
                  <a:schemeClr val="tx1"/>
                </a:solidFill>
                <a:latin typeface="Arial" pitchFamily="34" charset="0"/>
                <a:ea typeface="宋体" pitchFamily="2" charset="-122"/>
              </a:defRPr>
            </a:lvl9pPr>
          </a:lstStyle>
          <a:p>
            <a:pPr eaLnBrk="1" hangingPunct="1">
              <a:defRPr/>
            </a:pPr>
            <a:r>
              <a:rPr lang="en-US" altLang="zh-CN" b="1" smtClean="0">
                <a:latin typeface="微软雅黑" pitchFamily="34" charset="-122"/>
                <a:ea typeface="微软雅黑" pitchFamily="34" charset="-122"/>
              </a:rPr>
              <a:t>www.neuedu.com</a:t>
            </a:r>
            <a:endParaRPr lang="zh-CN" altLang="en-US" b="1" smtClean="0">
              <a:latin typeface="微软雅黑" pitchFamily="34" charset="-122"/>
              <a:ea typeface="微软雅黑" pitchFamily="34" charset="-122"/>
            </a:endParaRPr>
          </a:p>
        </p:txBody>
      </p:sp>
      <p:sp>
        <p:nvSpPr>
          <p:cNvPr id="6" name="日期占位符 2"/>
          <p:cNvSpPr>
            <a:spLocks noGrp="1"/>
          </p:cNvSpPr>
          <p:nvPr>
            <p:ph type="dt" sz="half" idx="10"/>
          </p:nvPr>
        </p:nvSpPr>
        <p:spPr>
          <a:xfrm>
            <a:off x="457200" y="6245225"/>
            <a:ext cx="2133600" cy="476250"/>
          </a:xfrm>
          <a:prstGeom prst="rect">
            <a:avLst/>
          </a:prstGeom>
        </p:spPr>
        <p:txBody>
          <a:bodyPr lIns="91418" tIns="45709" rIns="91418" bIns="45709"/>
          <a:lstStyle>
            <a:lvl1pPr>
              <a:defRPr>
                <a:latin typeface="Arial" charset="0"/>
                <a:ea typeface="宋体" charset="-122"/>
              </a:defRPr>
            </a:lvl1pPr>
          </a:lstStyle>
          <a:p>
            <a:pPr>
              <a:defRPr/>
            </a:pPr>
            <a:endParaRPr lang="en-US" altLang="zh-CN"/>
          </a:p>
        </p:txBody>
      </p:sp>
      <p:sp>
        <p:nvSpPr>
          <p:cNvPr id="7" name="页脚占位符 3"/>
          <p:cNvSpPr>
            <a:spLocks noGrp="1"/>
          </p:cNvSpPr>
          <p:nvPr>
            <p:ph type="ftr" sz="quarter" idx="11"/>
          </p:nvPr>
        </p:nvSpPr>
        <p:spPr>
          <a:xfrm>
            <a:off x="3124200" y="6245225"/>
            <a:ext cx="2895600" cy="476250"/>
          </a:xfrm>
          <a:prstGeom prst="rect">
            <a:avLst/>
          </a:prstGeom>
        </p:spPr>
        <p:txBody>
          <a:bodyPr lIns="91418" tIns="45709" rIns="91418" bIns="45709"/>
          <a:lstStyle>
            <a:lvl1pPr>
              <a:defRPr>
                <a:latin typeface="Arial" charset="0"/>
                <a:ea typeface="宋体" charset="-122"/>
              </a:defRPr>
            </a:lvl1pPr>
          </a:lstStyle>
          <a:p>
            <a:pPr>
              <a:defRPr/>
            </a:pPr>
            <a:endParaRPr lang="en-US" altLang="zh-CN"/>
          </a:p>
        </p:txBody>
      </p:sp>
      <p:sp>
        <p:nvSpPr>
          <p:cNvPr id="8" name="灯片编号占位符 4"/>
          <p:cNvSpPr>
            <a:spLocks noGrp="1"/>
          </p:cNvSpPr>
          <p:nvPr>
            <p:ph type="sldNum" sz="quarter" idx="12"/>
          </p:nvPr>
        </p:nvSpPr>
        <p:spPr>
          <a:xfrm>
            <a:off x="6553200" y="6245225"/>
            <a:ext cx="2133600" cy="476250"/>
          </a:xfrm>
          <a:prstGeom prst="rect">
            <a:avLst/>
          </a:prstGeom>
        </p:spPr>
        <p:txBody>
          <a:bodyPr lIns="91418" tIns="45709" rIns="91418" bIns="45709"/>
          <a:lstStyle>
            <a:lvl1pPr>
              <a:defRPr>
                <a:latin typeface="Arial" charset="0"/>
                <a:ea typeface="宋体" charset="-122"/>
              </a:defRPr>
            </a:lvl1pPr>
          </a:lstStyle>
          <a:p>
            <a:pPr>
              <a:defRPr/>
            </a:pPr>
            <a:fld id="{E3C09374-0D35-4DB6-9604-02A5E9C22ABB}" type="slidenum">
              <a:rPr lang="en-US" altLang="zh-CN"/>
              <a:pPr>
                <a:defRPr/>
              </a:pPr>
              <a:t>‹#›</a:t>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Picture 4"/>
          <p:cNvPicPr>
            <a:picLocks noChangeAspect="1" noChangeArrowheads="1"/>
          </p:cNvPicPr>
          <p:nvPr userDrawn="1"/>
        </p:nvPicPr>
        <p:blipFill>
          <a:blip r:embed="rId2" cstate="print"/>
          <a:srcRect/>
          <a:stretch>
            <a:fillRect/>
          </a:stretch>
        </p:blipFill>
        <p:spPr bwMode="auto">
          <a:xfrm>
            <a:off x="4765" y="217490"/>
            <a:ext cx="9139237" cy="6669087"/>
          </a:xfrm>
          <a:prstGeom prst="rect">
            <a:avLst/>
          </a:prstGeom>
          <a:noFill/>
          <a:ln w="9525">
            <a:noFill/>
            <a:miter lim="800000"/>
            <a:headEnd/>
            <a:tailEnd/>
          </a:ln>
        </p:spPr>
      </p:pic>
      <p:pic>
        <p:nvPicPr>
          <p:cNvPr id="4" name="Picture 2" descr="D:\07 公司资料\PPT+Word模版\logo蓝.png"/>
          <p:cNvPicPr>
            <a:picLocks noChangeAspect="1" noChangeArrowheads="1"/>
          </p:cNvPicPr>
          <p:nvPr userDrawn="1"/>
        </p:nvPicPr>
        <p:blipFill>
          <a:blip r:embed="rId3" cstate="print"/>
          <a:srcRect/>
          <a:stretch>
            <a:fillRect/>
          </a:stretch>
        </p:blipFill>
        <p:spPr bwMode="auto">
          <a:xfrm>
            <a:off x="7596190" y="260350"/>
            <a:ext cx="1169987" cy="222250"/>
          </a:xfrm>
          <a:prstGeom prst="rect">
            <a:avLst/>
          </a:prstGeom>
          <a:noFill/>
          <a:ln w="9525">
            <a:noFill/>
            <a:miter lim="800000"/>
            <a:headEnd/>
            <a:tailEnd/>
          </a:ln>
        </p:spPr>
      </p:pic>
      <p:sp>
        <p:nvSpPr>
          <p:cNvPr id="5" name="TextBox 4"/>
          <p:cNvSpPr txBox="1">
            <a:spLocks noChangeArrowheads="1"/>
          </p:cNvSpPr>
          <p:nvPr userDrawn="1"/>
        </p:nvSpPr>
        <p:spPr bwMode="auto">
          <a:xfrm>
            <a:off x="250824" y="217490"/>
            <a:ext cx="1802117" cy="307754"/>
          </a:xfrm>
          <a:prstGeom prst="rect">
            <a:avLst/>
          </a:prstGeom>
          <a:noFill/>
          <a:ln>
            <a:noFill/>
          </a:ln>
          <a:extLst>
            <a:ext uri="{909E8E84-426E-40DD-AFC4-6F175D3DCCD1}"/>
            <a:ext uri="{91240B29-F687-4F45-9708-019B960494DF}"/>
          </a:extLst>
        </p:spPr>
        <p:txBody>
          <a:bodyPr wrap="none" lIns="91418" tIns="45709" rIns="91418" bIns="45709">
            <a:spAutoFit/>
          </a:bodyPr>
          <a:lstStyle>
            <a:lvl1pPr eaLnBrk="0" hangingPunct="0">
              <a:defRPr sz="1600">
                <a:solidFill>
                  <a:schemeClr val="tx1"/>
                </a:solidFill>
                <a:latin typeface="Arial" pitchFamily="34" charset="0"/>
                <a:ea typeface="宋体" pitchFamily="2" charset="-122"/>
              </a:defRPr>
            </a:lvl1pPr>
            <a:lvl2pPr marL="742950" indent="-285750" eaLnBrk="0" hangingPunct="0">
              <a:defRPr sz="1600">
                <a:solidFill>
                  <a:schemeClr val="tx1"/>
                </a:solidFill>
                <a:latin typeface="Arial" pitchFamily="34" charset="0"/>
                <a:ea typeface="宋体" pitchFamily="2" charset="-122"/>
              </a:defRPr>
            </a:lvl2pPr>
            <a:lvl3pPr marL="1143000" indent="-228600" eaLnBrk="0" hangingPunct="0">
              <a:defRPr sz="1600">
                <a:solidFill>
                  <a:schemeClr val="tx1"/>
                </a:solidFill>
                <a:latin typeface="Arial" pitchFamily="34" charset="0"/>
                <a:ea typeface="宋体" pitchFamily="2" charset="-122"/>
              </a:defRPr>
            </a:lvl3pPr>
            <a:lvl4pPr marL="1600200" indent="-228600" eaLnBrk="0" hangingPunct="0">
              <a:defRPr sz="1600">
                <a:solidFill>
                  <a:schemeClr val="tx1"/>
                </a:solidFill>
                <a:latin typeface="Arial" pitchFamily="34" charset="0"/>
                <a:ea typeface="宋体" pitchFamily="2" charset="-122"/>
              </a:defRPr>
            </a:lvl4pPr>
            <a:lvl5pPr marL="2057400" indent="-228600" eaLnBrk="0" hangingPunct="0">
              <a:defRPr sz="16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16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16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16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1600">
                <a:solidFill>
                  <a:schemeClr val="tx1"/>
                </a:solidFill>
                <a:latin typeface="Arial" pitchFamily="34" charset="0"/>
                <a:ea typeface="宋体" pitchFamily="2" charset="-122"/>
              </a:defRPr>
            </a:lvl9pPr>
          </a:lstStyle>
          <a:p>
            <a:pPr eaLnBrk="1" hangingPunct="1">
              <a:defRPr/>
            </a:pPr>
            <a:r>
              <a:rPr lang="en-US" altLang="zh-CN" sz="1400" b="1" dirty="0" smtClean="0">
                <a:solidFill>
                  <a:srgbClr val="002060"/>
                </a:solidFill>
                <a:latin typeface="微软雅黑" pitchFamily="34" charset="-122"/>
                <a:ea typeface="微软雅黑" pitchFamily="34" charset="-122"/>
              </a:rPr>
              <a:t>www.neuedu.com</a:t>
            </a:r>
            <a:endParaRPr lang="zh-CN" altLang="en-US" sz="1400" b="1" dirty="0" smtClean="0">
              <a:solidFill>
                <a:srgbClr val="002060"/>
              </a:solidFill>
              <a:latin typeface="微软雅黑" pitchFamily="34" charset="-122"/>
              <a:ea typeface="微软雅黑" pitchFamily="34" charset="-122"/>
            </a:endParaRPr>
          </a:p>
        </p:txBody>
      </p:sp>
      <p:sp>
        <p:nvSpPr>
          <p:cNvPr id="2" name="标题 1"/>
          <p:cNvSpPr>
            <a:spLocks noGrp="1"/>
          </p:cNvSpPr>
          <p:nvPr>
            <p:ph type="title"/>
          </p:nvPr>
        </p:nvSpPr>
        <p:spPr>
          <a:xfrm>
            <a:off x="459694" y="4509120"/>
            <a:ext cx="8229600" cy="1800200"/>
          </a:xfrm>
        </p:spPr>
        <p:txBody>
          <a:bodyPr/>
          <a:lstStyle>
            <a:lvl1pPr>
              <a:defRPr sz="4000"/>
            </a:lvl1pPr>
          </a:lstStyle>
          <a:p>
            <a:r>
              <a:rPr lang="zh-CN" altLang="en-US" dirty="0" smtClean="0"/>
              <a:t>单击此处编辑母版标题样式</a:t>
            </a:r>
            <a:endParaRPr lang="zh-CN" alt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a:prstGeom prst="rect">
            <a:avLst/>
          </a:prstGeo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lIns="91418" tIns="45709" rIns="91418" bIns="45709"/>
          <a:lstStyle>
            <a:lvl1pPr marL="0" indent="0" algn="ctr">
              <a:buNone/>
              <a:defRPr>
                <a:solidFill>
                  <a:schemeClr val="tx1">
                    <a:tint val="75000"/>
                  </a:schemeClr>
                </a:solidFill>
              </a:defRPr>
            </a:lvl1pPr>
            <a:lvl2pPr marL="457090" indent="0" algn="ctr">
              <a:buNone/>
              <a:defRPr>
                <a:solidFill>
                  <a:schemeClr val="tx1">
                    <a:tint val="75000"/>
                  </a:schemeClr>
                </a:solidFill>
              </a:defRPr>
            </a:lvl2pPr>
            <a:lvl3pPr marL="914180" indent="0" algn="ctr">
              <a:buNone/>
              <a:defRPr>
                <a:solidFill>
                  <a:schemeClr val="tx1">
                    <a:tint val="75000"/>
                  </a:schemeClr>
                </a:solidFill>
              </a:defRPr>
            </a:lvl3pPr>
            <a:lvl4pPr marL="1371270" indent="0" algn="ctr">
              <a:buNone/>
              <a:defRPr>
                <a:solidFill>
                  <a:schemeClr val="tx1">
                    <a:tint val="75000"/>
                  </a:schemeClr>
                </a:solidFill>
              </a:defRPr>
            </a:lvl4pPr>
            <a:lvl5pPr marL="1828362" indent="0" algn="ctr">
              <a:buNone/>
              <a:defRPr>
                <a:solidFill>
                  <a:schemeClr val="tx1">
                    <a:tint val="75000"/>
                  </a:schemeClr>
                </a:solidFill>
              </a:defRPr>
            </a:lvl5pPr>
            <a:lvl6pPr marL="2285450" indent="0" algn="ctr">
              <a:buNone/>
              <a:defRPr>
                <a:solidFill>
                  <a:schemeClr val="tx1">
                    <a:tint val="75000"/>
                  </a:schemeClr>
                </a:solidFill>
              </a:defRPr>
            </a:lvl6pPr>
            <a:lvl7pPr marL="2742541" indent="0" algn="ctr">
              <a:buNone/>
              <a:defRPr>
                <a:solidFill>
                  <a:schemeClr val="tx1">
                    <a:tint val="75000"/>
                  </a:schemeClr>
                </a:solidFill>
              </a:defRPr>
            </a:lvl7pPr>
            <a:lvl8pPr marL="3199631" indent="0" algn="ctr">
              <a:buNone/>
              <a:defRPr>
                <a:solidFill>
                  <a:schemeClr val="tx1">
                    <a:tint val="75000"/>
                  </a:schemeClr>
                </a:solidFill>
              </a:defRPr>
            </a:lvl8pPr>
            <a:lvl9pPr marL="3656721"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2"/>
            <a:ext cx="2133600" cy="365125"/>
          </a:xfrm>
          <a:prstGeom prst="rect">
            <a:avLst/>
          </a:prstGeom>
        </p:spPr>
        <p:txBody>
          <a:bodyPr lIns="91418" tIns="45709" rIns="91418" bIns="45709"/>
          <a:lstStyle>
            <a:lvl1pPr>
              <a:defRPr>
                <a:latin typeface="Arial" charset="0"/>
                <a:ea typeface="宋体" charset="-122"/>
              </a:defRPr>
            </a:lvl1pPr>
          </a:lstStyle>
          <a:p>
            <a:pPr>
              <a:defRPr/>
            </a:pPr>
            <a:fld id="{CFC3EC6F-446D-4AEB-9162-A01C4BB40183}" type="datetimeFigureOut">
              <a:rPr lang="zh-CN" altLang="en-US"/>
              <a:pPr>
                <a:defRPr/>
              </a:pPr>
              <a:t>2018/10/12</a:t>
            </a:fld>
            <a:endParaRPr lang="zh-CN" altLang="en-US"/>
          </a:p>
        </p:txBody>
      </p:sp>
      <p:sp>
        <p:nvSpPr>
          <p:cNvPr id="5" name="页脚占位符 4"/>
          <p:cNvSpPr>
            <a:spLocks noGrp="1"/>
          </p:cNvSpPr>
          <p:nvPr>
            <p:ph type="ftr" sz="quarter" idx="11"/>
          </p:nvPr>
        </p:nvSpPr>
        <p:spPr>
          <a:xfrm>
            <a:off x="3124200" y="6356352"/>
            <a:ext cx="2895600" cy="365125"/>
          </a:xfrm>
          <a:prstGeom prst="rect">
            <a:avLst/>
          </a:prstGeom>
        </p:spPr>
        <p:txBody>
          <a:bodyPr lIns="91418" tIns="45709" rIns="91418" bIns="45709"/>
          <a:lstStyle>
            <a:lvl1pPr>
              <a:defRPr>
                <a:latin typeface="Arial" charset="0"/>
                <a:ea typeface="宋体" charset="-122"/>
              </a:defRPr>
            </a:lvl1pPr>
          </a:lstStyle>
          <a:p>
            <a:pPr>
              <a:defRPr/>
            </a:pPr>
            <a:endParaRPr lang="zh-CN" altLang="en-US"/>
          </a:p>
        </p:txBody>
      </p:sp>
      <p:sp>
        <p:nvSpPr>
          <p:cNvPr id="6" name="灯片编号占位符 5"/>
          <p:cNvSpPr>
            <a:spLocks noGrp="1"/>
          </p:cNvSpPr>
          <p:nvPr>
            <p:ph type="sldNum" sz="quarter" idx="12"/>
          </p:nvPr>
        </p:nvSpPr>
        <p:spPr>
          <a:xfrm>
            <a:off x="6553200" y="6356352"/>
            <a:ext cx="2133600" cy="365125"/>
          </a:xfrm>
          <a:prstGeom prst="rect">
            <a:avLst/>
          </a:prstGeom>
        </p:spPr>
        <p:txBody>
          <a:bodyPr lIns="91418" tIns="45709" rIns="91418" bIns="45709"/>
          <a:lstStyle>
            <a:lvl1pPr>
              <a:defRPr>
                <a:latin typeface="Arial" charset="0"/>
                <a:ea typeface="宋体" charset="-122"/>
              </a:defRPr>
            </a:lvl1pPr>
          </a:lstStyle>
          <a:p>
            <a:pPr>
              <a:defRPr/>
            </a:pPr>
            <a:fld id="{DA6A7748-6638-4211-8C2A-2DFA931F6B7B}"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D:\07 公司资料\PPT+Word模版\logo蓝.png"/>
          <p:cNvPicPr>
            <a:picLocks noChangeAspect="1" noChangeArrowheads="1"/>
          </p:cNvPicPr>
          <p:nvPr/>
        </p:nvPicPr>
        <p:blipFill>
          <a:blip r:embed="rId12" cstate="print"/>
          <a:srcRect/>
          <a:stretch>
            <a:fillRect/>
          </a:stretch>
        </p:blipFill>
        <p:spPr bwMode="auto">
          <a:xfrm>
            <a:off x="7596190" y="260350"/>
            <a:ext cx="1169987" cy="222250"/>
          </a:xfrm>
          <a:prstGeom prst="rect">
            <a:avLst/>
          </a:prstGeom>
          <a:noFill/>
          <a:ln w="9525">
            <a:noFill/>
            <a:miter lim="800000"/>
            <a:headEnd/>
            <a:tailEnd/>
          </a:ln>
        </p:spPr>
      </p:pic>
      <p:pic>
        <p:nvPicPr>
          <p:cNvPr id="2051" name="Picture 7"/>
          <p:cNvPicPr>
            <a:picLocks noChangeAspect="1" noChangeArrowheads="1"/>
          </p:cNvPicPr>
          <p:nvPr/>
        </p:nvPicPr>
        <p:blipFill>
          <a:blip r:embed="rId13" cstate="print"/>
          <a:srcRect/>
          <a:stretch>
            <a:fillRect/>
          </a:stretch>
        </p:blipFill>
        <p:spPr bwMode="auto">
          <a:xfrm>
            <a:off x="0" y="6248400"/>
            <a:ext cx="9153525" cy="609600"/>
          </a:xfrm>
          <a:prstGeom prst="rect">
            <a:avLst/>
          </a:prstGeom>
          <a:noFill/>
          <a:ln w="9525">
            <a:noFill/>
            <a:miter lim="800000"/>
            <a:headEnd/>
            <a:tailEnd/>
          </a:ln>
        </p:spPr>
      </p:pic>
      <p:sp>
        <p:nvSpPr>
          <p:cNvPr id="1028" name="矩形 14"/>
          <p:cNvSpPr>
            <a:spLocks noChangeArrowheads="1"/>
          </p:cNvSpPr>
          <p:nvPr/>
        </p:nvSpPr>
        <p:spPr bwMode="auto">
          <a:xfrm>
            <a:off x="130176" y="6383339"/>
            <a:ext cx="2036603" cy="338532"/>
          </a:xfrm>
          <a:prstGeom prst="rect">
            <a:avLst/>
          </a:prstGeom>
          <a:noFill/>
          <a:ln>
            <a:noFill/>
          </a:ln>
          <a:extLst>
            <a:ext uri="{909E8E84-426E-40DD-AFC4-6F175D3DCCD1}"/>
            <a:ext uri="{91240B29-F687-4F45-9708-019B960494DF}"/>
          </a:extLst>
        </p:spPr>
        <p:txBody>
          <a:bodyPr wrap="none" lIns="91418" tIns="45709" rIns="91418" bIns="45709">
            <a:spAutoFit/>
          </a:bodyPr>
          <a:lstStyle>
            <a:lvl1pPr eaLnBrk="0" hangingPunct="0">
              <a:defRPr sz="1600">
                <a:solidFill>
                  <a:schemeClr val="tx1"/>
                </a:solidFill>
                <a:latin typeface="Arial" pitchFamily="34" charset="0"/>
                <a:ea typeface="宋体" pitchFamily="2" charset="-122"/>
              </a:defRPr>
            </a:lvl1pPr>
            <a:lvl2pPr marL="742950" indent="-285750" eaLnBrk="0" hangingPunct="0">
              <a:defRPr sz="1600">
                <a:solidFill>
                  <a:schemeClr val="tx1"/>
                </a:solidFill>
                <a:latin typeface="Arial" pitchFamily="34" charset="0"/>
                <a:ea typeface="宋体" pitchFamily="2" charset="-122"/>
              </a:defRPr>
            </a:lvl2pPr>
            <a:lvl3pPr marL="1143000" indent="-228600" eaLnBrk="0" hangingPunct="0">
              <a:defRPr sz="1600">
                <a:solidFill>
                  <a:schemeClr val="tx1"/>
                </a:solidFill>
                <a:latin typeface="Arial" pitchFamily="34" charset="0"/>
                <a:ea typeface="宋体" pitchFamily="2" charset="-122"/>
              </a:defRPr>
            </a:lvl3pPr>
            <a:lvl4pPr marL="1600200" indent="-228600" eaLnBrk="0" hangingPunct="0">
              <a:defRPr sz="1600">
                <a:solidFill>
                  <a:schemeClr val="tx1"/>
                </a:solidFill>
                <a:latin typeface="Arial" pitchFamily="34" charset="0"/>
                <a:ea typeface="宋体" pitchFamily="2" charset="-122"/>
              </a:defRPr>
            </a:lvl4pPr>
            <a:lvl5pPr marL="2057400" indent="-228600" eaLnBrk="0" hangingPunct="0">
              <a:defRPr sz="16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16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16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16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1600">
                <a:solidFill>
                  <a:schemeClr val="tx1"/>
                </a:solidFill>
                <a:latin typeface="Arial" pitchFamily="34" charset="0"/>
                <a:ea typeface="宋体" pitchFamily="2" charset="-122"/>
              </a:defRPr>
            </a:lvl9pPr>
          </a:lstStyle>
          <a:p>
            <a:pPr eaLnBrk="1" hangingPunct="1">
              <a:defRPr/>
            </a:pPr>
            <a:r>
              <a:rPr lang="en-US" altLang="zh-CN" b="1" smtClean="0">
                <a:solidFill>
                  <a:schemeClr val="bg1"/>
                </a:solidFill>
                <a:latin typeface="微软雅黑" pitchFamily="34" charset="-122"/>
                <a:ea typeface="微软雅黑" pitchFamily="34" charset="-122"/>
              </a:rPr>
              <a:t>www.neuedu.com</a:t>
            </a:r>
            <a:endParaRPr lang="zh-CN" altLang="en-US" b="1" smtClean="0">
              <a:solidFill>
                <a:schemeClr val="bg1"/>
              </a:solidFill>
              <a:latin typeface="微软雅黑" pitchFamily="34" charset="-122"/>
              <a:ea typeface="微软雅黑" pitchFamily="34" charset="-122"/>
            </a:endParaRPr>
          </a:p>
        </p:txBody>
      </p:sp>
      <p:sp>
        <p:nvSpPr>
          <p:cNvPr id="2053" name="Rectangle 3"/>
          <p:cNvSpPr>
            <a:spLocks noGrp="1" noChangeArrowheads="1"/>
          </p:cNvSpPr>
          <p:nvPr>
            <p:ph type="title"/>
          </p:nvPr>
        </p:nvSpPr>
        <p:spPr bwMode="auto">
          <a:xfrm>
            <a:off x="457200" y="274638"/>
            <a:ext cx="8229600" cy="639762"/>
          </a:xfrm>
          <a:prstGeom prst="rect">
            <a:avLst/>
          </a:prstGeom>
          <a:noFill/>
          <a:ln w="9525">
            <a:noFill/>
            <a:miter lim="800000"/>
            <a:headEnd/>
            <a:tailEnd/>
          </a:ln>
        </p:spPr>
        <p:txBody>
          <a:bodyPr vert="horz" wrap="square" lIns="91418" tIns="45709" rIns="91418" bIns="45709" numCol="1" anchor="ctr" anchorCtr="0" compatLnSpc="1">
            <a:prstTxWarp prst="textNoShape">
              <a:avLst/>
            </a:prstTxWarp>
          </a:bodyPr>
          <a:lstStyle/>
          <a:p>
            <a:pPr lvl="0"/>
            <a:r>
              <a:rPr lang="en-US" altLang="zh-CN" dirty="0" smtClean="0"/>
              <a:t>Click to edit Master title style</a:t>
            </a:r>
            <a:endParaRPr lang="zh-CN" altLang="en-US" dirty="0" smtClean="0"/>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Lst>
  <p:transition/>
  <p:txStyles>
    <p:titleStyle>
      <a:lvl1pPr algn="l" rtl="0" eaLnBrk="0" fontAlgn="base" hangingPunct="0">
        <a:spcBef>
          <a:spcPct val="0"/>
        </a:spcBef>
        <a:spcAft>
          <a:spcPct val="0"/>
        </a:spcAft>
        <a:defRPr sz="3600" b="1">
          <a:solidFill>
            <a:schemeClr val="tx2"/>
          </a:solidFill>
          <a:latin typeface="+mj-ea"/>
          <a:ea typeface="+mj-ea"/>
          <a:cs typeface="+mj-cs"/>
        </a:defRPr>
      </a:lvl1pPr>
      <a:lvl2pPr algn="l" rtl="0" eaLnBrk="0" fontAlgn="base" hangingPunct="0">
        <a:spcBef>
          <a:spcPct val="0"/>
        </a:spcBef>
        <a:spcAft>
          <a:spcPct val="0"/>
        </a:spcAft>
        <a:defRPr sz="3600" b="1">
          <a:solidFill>
            <a:schemeClr val="tx2"/>
          </a:solidFill>
          <a:latin typeface="黑体" pitchFamily="49" charset="-122"/>
          <a:ea typeface="黑体" pitchFamily="2" charset="-122"/>
        </a:defRPr>
      </a:lvl2pPr>
      <a:lvl3pPr algn="l" rtl="0" eaLnBrk="0" fontAlgn="base" hangingPunct="0">
        <a:spcBef>
          <a:spcPct val="0"/>
        </a:spcBef>
        <a:spcAft>
          <a:spcPct val="0"/>
        </a:spcAft>
        <a:defRPr sz="3600" b="1">
          <a:solidFill>
            <a:schemeClr val="tx2"/>
          </a:solidFill>
          <a:latin typeface="黑体" pitchFamily="49" charset="-122"/>
          <a:ea typeface="黑体" pitchFamily="2" charset="-122"/>
        </a:defRPr>
      </a:lvl3pPr>
      <a:lvl4pPr algn="l" rtl="0" eaLnBrk="0" fontAlgn="base" hangingPunct="0">
        <a:spcBef>
          <a:spcPct val="0"/>
        </a:spcBef>
        <a:spcAft>
          <a:spcPct val="0"/>
        </a:spcAft>
        <a:defRPr sz="3600" b="1">
          <a:solidFill>
            <a:schemeClr val="tx2"/>
          </a:solidFill>
          <a:latin typeface="黑体" pitchFamily="49" charset="-122"/>
          <a:ea typeface="黑体" pitchFamily="2" charset="-122"/>
        </a:defRPr>
      </a:lvl4pPr>
      <a:lvl5pPr algn="l" rtl="0" eaLnBrk="0" fontAlgn="base" hangingPunct="0">
        <a:spcBef>
          <a:spcPct val="0"/>
        </a:spcBef>
        <a:spcAft>
          <a:spcPct val="0"/>
        </a:spcAft>
        <a:defRPr sz="3600" b="1">
          <a:solidFill>
            <a:schemeClr val="tx2"/>
          </a:solidFill>
          <a:latin typeface="黑体" pitchFamily="49" charset="-122"/>
          <a:ea typeface="黑体" pitchFamily="2" charset="-122"/>
        </a:defRPr>
      </a:lvl5pPr>
      <a:lvl6pPr marL="457090" algn="l" rtl="0" fontAlgn="base">
        <a:spcBef>
          <a:spcPct val="0"/>
        </a:spcBef>
        <a:spcAft>
          <a:spcPct val="0"/>
        </a:spcAft>
        <a:defRPr sz="4000" b="1">
          <a:solidFill>
            <a:schemeClr val="tx2"/>
          </a:solidFill>
          <a:latin typeface="Times New Roman" pitchFamily="18" charset="0"/>
          <a:ea typeface="黑体" pitchFamily="2" charset="-122"/>
        </a:defRPr>
      </a:lvl6pPr>
      <a:lvl7pPr marL="914180" algn="l" rtl="0" fontAlgn="base">
        <a:spcBef>
          <a:spcPct val="0"/>
        </a:spcBef>
        <a:spcAft>
          <a:spcPct val="0"/>
        </a:spcAft>
        <a:defRPr sz="4000" b="1">
          <a:solidFill>
            <a:schemeClr val="tx2"/>
          </a:solidFill>
          <a:latin typeface="Times New Roman" pitchFamily="18" charset="0"/>
          <a:ea typeface="黑体" pitchFamily="2" charset="-122"/>
        </a:defRPr>
      </a:lvl7pPr>
      <a:lvl8pPr marL="1371270" algn="l" rtl="0" fontAlgn="base">
        <a:spcBef>
          <a:spcPct val="0"/>
        </a:spcBef>
        <a:spcAft>
          <a:spcPct val="0"/>
        </a:spcAft>
        <a:defRPr sz="4000" b="1">
          <a:solidFill>
            <a:schemeClr val="tx2"/>
          </a:solidFill>
          <a:latin typeface="Times New Roman" pitchFamily="18" charset="0"/>
          <a:ea typeface="黑体" pitchFamily="2" charset="-122"/>
        </a:defRPr>
      </a:lvl8pPr>
      <a:lvl9pPr marL="1828362" algn="l" rtl="0" fontAlgn="base">
        <a:spcBef>
          <a:spcPct val="0"/>
        </a:spcBef>
        <a:spcAft>
          <a:spcPct val="0"/>
        </a:spcAft>
        <a:defRPr sz="4000" b="1">
          <a:solidFill>
            <a:schemeClr val="tx2"/>
          </a:solidFill>
          <a:latin typeface="Times New Roman" pitchFamily="18" charset="0"/>
          <a:ea typeface="黑体" pitchFamily="2" charset="-122"/>
        </a:defRPr>
      </a:lvl9pPr>
    </p:titleStyle>
    <p:bodyStyle>
      <a:lvl1pPr marL="342818" indent="-342818" algn="l" rtl="0" eaLnBrk="0" fontAlgn="base" hangingPunct="0">
        <a:spcBef>
          <a:spcPct val="0"/>
        </a:spcBef>
        <a:spcAft>
          <a:spcPct val="0"/>
        </a:spcAft>
        <a:buClr>
          <a:srgbClr val="777777"/>
        </a:buClr>
        <a:buSzPct val="85000"/>
        <a:buChar char="•"/>
        <a:defRPr sz="2200">
          <a:solidFill>
            <a:schemeClr val="tx1"/>
          </a:solidFill>
          <a:latin typeface="+mn-ea"/>
          <a:ea typeface="+mn-ea"/>
          <a:cs typeface="+mn-cs"/>
        </a:defRPr>
      </a:lvl1pPr>
      <a:lvl2pPr marL="742771" indent="-285682" algn="l" rtl="0" eaLnBrk="0" fontAlgn="base" hangingPunct="0">
        <a:spcBef>
          <a:spcPct val="0"/>
        </a:spcBef>
        <a:spcAft>
          <a:spcPct val="0"/>
        </a:spcAft>
        <a:buClr>
          <a:srgbClr val="777777"/>
        </a:buClr>
        <a:buSzPct val="85000"/>
        <a:buChar char="–"/>
        <a:defRPr sz="2200">
          <a:solidFill>
            <a:schemeClr val="tx1"/>
          </a:solidFill>
          <a:latin typeface="+mn-ea"/>
          <a:ea typeface="+mn-ea"/>
        </a:defRPr>
      </a:lvl2pPr>
      <a:lvl3pPr marL="1142726" indent="-228546" algn="l" rtl="0" eaLnBrk="0" fontAlgn="base" hangingPunct="0">
        <a:spcBef>
          <a:spcPct val="0"/>
        </a:spcBef>
        <a:spcAft>
          <a:spcPct val="0"/>
        </a:spcAft>
        <a:buClr>
          <a:srgbClr val="777777"/>
        </a:buClr>
        <a:buSzPct val="85000"/>
        <a:buChar char="•"/>
        <a:defRPr sz="2200">
          <a:solidFill>
            <a:schemeClr val="tx1"/>
          </a:solidFill>
          <a:latin typeface="+mn-ea"/>
          <a:ea typeface="+mn-ea"/>
        </a:defRPr>
      </a:lvl3pPr>
      <a:lvl4pPr marL="1599816" indent="-228546" algn="l" rtl="0" eaLnBrk="0" fontAlgn="base" hangingPunct="0">
        <a:spcBef>
          <a:spcPct val="0"/>
        </a:spcBef>
        <a:spcAft>
          <a:spcPct val="0"/>
        </a:spcAft>
        <a:buClr>
          <a:srgbClr val="777777"/>
        </a:buClr>
        <a:buSzPct val="85000"/>
        <a:buChar char="–"/>
        <a:defRPr sz="2200">
          <a:solidFill>
            <a:schemeClr val="tx1"/>
          </a:solidFill>
          <a:latin typeface="+mn-ea"/>
          <a:ea typeface="+mn-ea"/>
        </a:defRPr>
      </a:lvl4pPr>
      <a:lvl5pPr marL="2056905" indent="-228546" algn="l" rtl="0" eaLnBrk="0" fontAlgn="base" hangingPunct="0">
        <a:spcBef>
          <a:spcPct val="0"/>
        </a:spcBef>
        <a:spcAft>
          <a:spcPct val="0"/>
        </a:spcAft>
        <a:buClr>
          <a:srgbClr val="777777"/>
        </a:buClr>
        <a:buSzPct val="85000"/>
        <a:buChar char="»"/>
        <a:defRPr sz="2200">
          <a:solidFill>
            <a:schemeClr val="tx1"/>
          </a:solidFill>
          <a:latin typeface="+mn-ea"/>
          <a:ea typeface="+mn-ea"/>
        </a:defRPr>
      </a:lvl5pPr>
      <a:lvl6pPr marL="2513996" indent="-228546" algn="l" rtl="0" fontAlgn="base">
        <a:spcBef>
          <a:spcPct val="0"/>
        </a:spcBef>
        <a:spcAft>
          <a:spcPct val="0"/>
        </a:spcAft>
        <a:buClr>
          <a:srgbClr val="777777"/>
        </a:buClr>
        <a:buSzPct val="85000"/>
        <a:buChar char="»"/>
        <a:defRPr sz="2200">
          <a:solidFill>
            <a:schemeClr val="tx1"/>
          </a:solidFill>
          <a:latin typeface="+mn-lt"/>
          <a:ea typeface="+mn-ea"/>
        </a:defRPr>
      </a:lvl6pPr>
      <a:lvl7pPr marL="2971086" indent="-228546" algn="l" rtl="0" fontAlgn="base">
        <a:spcBef>
          <a:spcPct val="0"/>
        </a:spcBef>
        <a:spcAft>
          <a:spcPct val="0"/>
        </a:spcAft>
        <a:buClr>
          <a:srgbClr val="777777"/>
        </a:buClr>
        <a:buSzPct val="85000"/>
        <a:buChar char="»"/>
        <a:defRPr sz="2200">
          <a:solidFill>
            <a:schemeClr val="tx1"/>
          </a:solidFill>
          <a:latin typeface="+mn-lt"/>
          <a:ea typeface="+mn-ea"/>
        </a:defRPr>
      </a:lvl7pPr>
      <a:lvl8pPr marL="3428176" indent="-228546" algn="l" rtl="0" fontAlgn="base">
        <a:spcBef>
          <a:spcPct val="0"/>
        </a:spcBef>
        <a:spcAft>
          <a:spcPct val="0"/>
        </a:spcAft>
        <a:buClr>
          <a:srgbClr val="777777"/>
        </a:buClr>
        <a:buSzPct val="85000"/>
        <a:buChar char="»"/>
        <a:defRPr sz="2200">
          <a:solidFill>
            <a:schemeClr val="tx1"/>
          </a:solidFill>
          <a:latin typeface="+mn-lt"/>
          <a:ea typeface="+mn-ea"/>
        </a:defRPr>
      </a:lvl8pPr>
      <a:lvl9pPr marL="3885266" indent="-228546" algn="l" rtl="0" fontAlgn="base">
        <a:spcBef>
          <a:spcPct val="0"/>
        </a:spcBef>
        <a:spcAft>
          <a:spcPct val="0"/>
        </a:spcAft>
        <a:buClr>
          <a:srgbClr val="777777"/>
        </a:buClr>
        <a:buSzPct val="85000"/>
        <a:buChar char="»"/>
        <a:defRPr sz="2200">
          <a:solidFill>
            <a:schemeClr val="tx1"/>
          </a:solidFill>
          <a:latin typeface="+mn-lt"/>
          <a:ea typeface="+mn-ea"/>
        </a:defRPr>
      </a:lvl9pPr>
    </p:bodyStyle>
    <p:otherStyle>
      <a:defPPr>
        <a:defRPr lang="zh-CN"/>
      </a:defPPr>
      <a:lvl1pPr marL="0" algn="l" defTabSz="914180" rtl="0" eaLnBrk="1" latinLnBrk="0" hangingPunct="1">
        <a:defRPr sz="1800" kern="1200">
          <a:solidFill>
            <a:schemeClr val="tx1"/>
          </a:solidFill>
          <a:latin typeface="+mn-lt"/>
          <a:ea typeface="+mn-ea"/>
          <a:cs typeface="+mn-cs"/>
        </a:defRPr>
      </a:lvl1pPr>
      <a:lvl2pPr marL="457090" algn="l" defTabSz="914180" rtl="0" eaLnBrk="1" latinLnBrk="0" hangingPunct="1">
        <a:defRPr sz="1800" kern="1200">
          <a:solidFill>
            <a:schemeClr val="tx1"/>
          </a:solidFill>
          <a:latin typeface="+mn-lt"/>
          <a:ea typeface="+mn-ea"/>
          <a:cs typeface="+mn-cs"/>
        </a:defRPr>
      </a:lvl2pPr>
      <a:lvl3pPr marL="914180" algn="l" defTabSz="914180" rtl="0" eaLnBrk="1" latinLnBrk="0" hangingPunct="1">
        <a:defRPr sz="1800" kern="1200">
          <a:solidFill>
            <a:schemeClr val="tx1"/>
          </a:solidFill>
          <a:latin typeface="+mn-lt"/>
          <a:ea typeface="+mn-ea"/>
          <a:cs typeface="+mn-cs"/>
        </a:defRPr>
      </a:lvl3pPr>
      <a:lvl4pPr marL="1371270" algn="l" defTabSz="914180" rtl="0" eaLnBrk="1" latinLnBrk="0" hangingPunct="1">
        <a:defRPr sz="1800" kern="1200">
          <a:solidFill>
            <a:schemeClr val="tx1"/>
          </a:solidFill>
          <a:latin typeface="+mn-lt"/>
          <a:ea typeface="+mn-ea"/>
          <a:cs typeface="+mn-cs"/>
        </a:defRPr>
      </a:lvl4pPr>
      <a:lvl5pPr marL="1828362" algn="l" defTabSz="914180" rtl="0" eaLnBrk="1" latinLnBrk="0" hangingPunct="1">
        <a:defRPr sz="1800" kern="1200">
          <a:solidFill>
            <a:schemeClr val="tx1"/>
          </a:solidFill>
          <a:latin typeface="+mn-lt"/>
          <a:ea typeface="+mn-ea"/>
          <a:cs typeface="+mn-cs"/>
        </a:defRPr>
      </a:lvl5pPr>
      <a:lvl6pPr marL="2285450" algn="l" defTabSz="914180" rtl="0" eaLnBrk="1" latinLnBrk="0" hangingPunct="1">
        <a:defRPr sz="1800" kern="1200">
          <a:solidFill>
            <a:schemeClr val="tx1"/>
          </a:solidFill>
          <a:latin typeface="+mn-lt"/>
          <a:ea typeface="+mn-ea"/>
          <a:cs typeface="+mn-cs"/>
        </a:defRPr>
      </a:lvl6pPr>
      <a:lvl7pPr marL="2742541" algn="l" defTabSz="914180" rtl="0" eaLnBrk="1" latinLnBrk="0" hangingPunct="1">
        <a:defRPr sz="1800" kern="1200">
          <a:solidFill>
            <a:schemeClr val="tx1"/>
          </a:solidFill>
          <a:latin typeface="+mn-lt"/>
          <a:ea typeface="+mn-ea"/>
          <a:cs typeface="+mn-cs"/>
        </a:defRPr>
      </a:lvl7pPr>
      <a:lvl8pPr marL="3199631" algn="l" defTabSz="914180" rtl="0" eaLnBrk="1" latinLnBrk="0" hangingPunct="1">
        <a:defRPr sz="1800" kern="1200">
          <a:solidFill>
            <a:schemeClr val="tx1"/>
          </a:solidFill>
          <a:latin typeface="+mn-lt"/>
          <a:ea typeface="+mn-ea"/>
          <a:cs typeface="+mn-cs"/>
        </a:defRPr>
      </a:lvl8pPr>
      <a:lvl9pPr marL="3656721" algn="l" defTabSz="91418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Netflix/Hystrix/" TargetMode="Externa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8" Type="http://schemas.openxmlformats.org/officeDocument/2006/relationships/tags" Target="../tags/tag20.xml"/><Relationship Id="rId3" Type="http://schemas.openxmlformats.org/officeDocument/2006/relationships/tags" Target="../tags/tag15.xml"/><Relationship Id="rId7" Type="http://schemas.openxmlformats.org/officeDocument/2006/relationships/tags" Target="../tags/tag19.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9"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8" Type="http://schemas.openxmlformats.org/officeDocument/2006/relationships/tags" Target="../tags/tag28.xml"/><Relationship Id="rId3" Type="http://schemas.openxmlformats.org/officeDocument/2006/relationships/tags" Target="../tags/tag23.xml"/><Relationship Id="rId7" Type="http://schemas.openxmlformats.org/officeDocument/2006/relationships/tags" Target="../tags/tag27.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9"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8" Type="http://schemas.openxmlformats.org/officeDocument/2006/relationships/tags" Target="../tags/tag12.xml"/><Relationship Id="rId3" Type="http://schemas.openxmlformats.org/officeDocument/2006/relationships/tags" Target="../tags/tag7.xml"/><Relationship Id="rId7" Type="http://schemas.openxmlformats.org/officeDocument/2006/relationships/tags" Target="../tags/tag1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9"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51.png"/></Relationships>
</file>

<file path=ppt/slides/_rels/slide6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35.png"/><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04802" y="558801"/>
            <a:ext cx="2438400" cy="553963"/>
          </a:xfrm>
          <a:prstGeom prst="rect">
            <a:avLst/>
          </a:prstGeom>
          <a:noFill/>
          <a:ln w="9525">
            <a:noFill/>
            <a:miter lim="800000"/>
            <a:headEnd/>
            <a:tailEnd/>
          </a:ln>
        </p:spPr>
        <p:txBody>
          <a:bodyPr lIns="91407" tIns="45703" rIns="91407" bIns="45703" anchor="ctr">
            <a:spAutoFit/>
          </a:bodyPr>
          <a:lstStyle/>
          <a:p>
            <a:r>
              <a:rPr lang="zh-CN" altLang="zh-CN" b="1" dirty="0">
                <a:latin typeface="Times New Roman" pitchFamily="18" charset="0"/>
                <a:ea typeface="黑体" pitchFamily="49" charset="-122"/>
                <a:cs typeface="Times New Roman" pitchFamily="18" charset="0"/>
              </a:rPr>
              <a:t>东软睿道内部公开</a:t>
            </a:r>
            <a:endParaRPr lang="zh-CN" altLang="en-US" sz="1400" dirty="0">
              <a:latin typeface="Times New Roman" pitchFamily="18" charset="0"/>
              <a:ea typeface="楷体_GB2312" pitchFamily="49" charset="-122"/>
              <a:cs typeface="Times New Roman" pitchFamily="18" charset="0"/>
            </a:endParaRPr>
          </a:p>
          <a:p>
            <a:r>
              <a:rPr lang="zh-CN" altLang="en-US" sz="1400" dirty="0">
                <a:latin typeface="Times New Roman" pitchFamily="18" charset="0"/>
                <a:ea typeface="楷体_GB2312" pitchFamily="49" charset="-122"/>
                <a:cs typeface="Times New Roman" pitchFamily="18" charset="0"/>
              </a:rPr>
              <a:t>文件编号：</a:t>
            </a:r>
            <a:r>
              <a:rPr lang="en-US" altLang="zh-CN" sz="1400" dirty="0">
                <a:latin typeface="Times New Roman" pitchFamily="18" charset="0"/>
                <a:ea typeface="楷体_GB2312" pitchFamily="49" charset="-122"/>
                <a:cs typeface="Times New Roman" pitchFamily="18" charset="0"/>
              </a:rPr>
              <a:t> D000-</a:t>
            </a:r>
            <a:endParaRPr lang="en-US" altLang="zh-CN" dirty="0"/>
          </a:p>
        </p:txBody>
      </p:sp>
      <p:sp>
        <p:nvSpPr>
          <p:cNvPr id="12291" name="Rectangle 3"/>
          <p:cNvSpPr>
            <a:spLocks noChangeArrowheads="1"/>
          </p:cNvSpPr>
          <p:nvPr/>
        </p:nvSpPr>
        <p:spPr bwMode="auto">
          <a:xfrm>
            <a:off x="900113" y="1592263"/>
            <a:ext cx="7010400" cy="1015628"/>
          </a:xfrm>
          <a:prstGeom prst="rect">
            <a:avLst/>
          </a:prstGeom>
          <a:noFill/>
          <a:ln w="9525">
            <a:noFill/>
            <a:miter lim="800000"/>
            <a:headEnd/>
            <a:tailEnd/>
          </a:ln>
        </p:spPr>
        <p:txBody>
          <a:bodyPr lIns="91407" tIns="45703" rIns="91407" bIns="45703" anchor="ctr">
            <a:spAutoFit/>
          </a:bodyPr>
          <a:lstStyle/>
          <a:p>
            <a:r>
              <a:rPr lang="en-US" altLang="zh-CN" sz="4400" b="1" dirty="0" smtClean="0">
                <a:latin typeface="黑体" pitchFamily="49" charset="-122"/>
                <a:ea typeface="黑体" pitchFamily="49" charset="-122"/>
              </a:rPr>
              <a:t>Spring Cloud</a:t>
            </a:r>
            <a:r>
              <a:rPr lang="zh-CN" altLang="en-US" sz="4400" b="1" dirty="0" smtClean="0">
                <a:latin typeface="黑体" pitchFamily="49" charset="-122"/>
                <a:ea typeface="黑体" pitchFamily="49" charset="-122"/>
              </a:rPr>
              <a:t>微服务架构</a:t>
            </a:r>
            <a:endParaRPr lang="en-US" altLang="zh-CN" sz="4400" b="1" dirty="0" smtClean="0">
              <a:latin typeface="黑体" pitchFamily="49" charset="-122"/>
              <a:ea typeface="黑体" pitchFamily="49" charset="-122"/>
            </a:endParaRPr>
          </a:p>
          <a:p>
            <a:r>
              <a:rPr lang="zh-CN" altLang="en-US" sz="1400" b="1" dirty="0" smtClean="0">
                <a:latin typeface="黑体" pitchFamily="49" charset="-122"/>
                <a:ea typeface="黑体" pitchFamily="49" charset="-122"/>
                <a:cs typeface="Times New Roman" pitchFamily="18" charset="0"/>
              </a:rPr>
              <a:t>版本：</a:t>
            </a:r>
            <a:r>
              <a:rPr lang="en-US" altLang="zh-CN" sz="1400" b="1" dirty="0" smtClean="0">
                <a:latin typeface="黑体" pitchFamily="49" charset="-122"/>
                <a:ea typeface="黑体" pitchFamily="49" charset="-122"/>
                <a:cs typeface="Times New Roman" pitchFamily="18" charset="0"/>
              </a:rPr>
              <a:t>1.0.0</a:t>
            </a:r>
            <a:endParaRPr lang="en-US" altLang="zh-CN" sz="1100" b="1" dirty="0">
              <a:latin typeface="黑体" pitchFamily="49" charset="-122"/>
              <a:ea typeface="黑体" pitchFamily="49" charset="-122"/>
            </a:endParaRPr>
          </a:p>
        </p:txBody>
      </p:sp>
      <p:sp>
        <p:nvSpPr>
          <p:cNvPr id="12292" name="Rectangle 4"/>
          <p:cNvSpPr>
            <a:spLocks noChangeArrowheads="1"/>
          </p:cNvSpPr>
          <p:nvPr/>
        </p:nvSpPr>
        <p:spPr bwMode="auto">
          <a:xfrm>
            <a:off x="0" y="4953002"/>
            <a:ext cx="9144000" cy="1031017"/>
          </a:xfrm>
          <a:prstGeom prst="rect">
            <a:avLst/>
          </a:prstGeom>
          <a:noFill/>
          <a:ln w="9525">
            <a:noFill/>
            <a:miter lim="800000"/>
            <a:headEnd/>
            <a:tailEnd/>
          </a:ln>
        </p:spPr>
        <p:txBody>
          <a:bodyPr lIns="91407" tIns="45703" rIns="91407" bIns="45703" anchor="ctr">
            <a:spAutoFit/>
          </a:bodyPr>
          <a:lstStyle/>
          <a:p>
            <a:pPr algn="ctr"/>
            <a:r>
              <a:rPr lang="zh-CN" altLang="zh-CN" sz="1400" b="1" dirty="0">
                <a:latin typeface="楷体_GB2312" pitchFamily="49" charset="-122"/>
                <a:ea typeface="楷体_GB2312" pitchFamily="49" charset="-122"/>
                <a:cs typeface="Times New Roman" pitchFamily="18" charset="0"/>
              </a:rPr>
              <a:t>东软睿道教育信息技术有限公司</a:t>
            </a:r>
          </a:p>
          <a:p>
            <a:pPr algn="ctr"/>
            <a:r>
              <a:rPr lang="en-US" altLang="zh-CN" sz="1500" b="1" dirty="0">
                <a:latin typeface="Times New Roman" pitchFamily="18" charset="0"/>
                <a:ea typeface="楷体_GB2312" pitchFamily="49" charset="-122"/>
                <a:cs typeface="Times New Roman" pitchFamily="18" charset="0"/>
              </a:rPr>
              <a:t>(</a:t>
            </a:r>
            <a:r>
              <a:rPr lang="zh-CN" altLang="en-US" sz="1500" b="1" dirty="0">
                <a:latin typeface="Times New Roman" pitchFamily="18" charset="0"/>
                <a:ea typeface="楷体_GB2312" pitchFamily="49" charset="-122"/>
                <a:cs typeface="Times New Roman" pitchFamily="18" charset="0"/>
              </a:rPr>
              <a:t>版权所有，翻版必究</a:t>
            </a:r>
            <a:r>
              <a:rPr lang="en-US" altLang="zh-CN" sz="1500" b="1" dirty="0">
                <a:latin typeface="Times New Roman" pitchFamily="18" charset="0"/>
                <a:ea typeface="楷体_GB2312" pitchFamily="49" charset="-122"/>
                <a:cs typeface="Times New Roman" pitchFamily="18" charset="0"/>
              </a:rPr>
              <a:t>)</a:t>
            </a:r>
            <a:endParaRPr lang="en-US" altLang="zh-CN" sz="1100" dirty="0">
              <a:ea typeface="楷体_GB2312" pitchFamily="49" charset="-122"/>
              <a:cs typeface="Times New Roman" pitchFamily="18" charset="0"/>
            </a:endParaRPr>
          </a:p>
          <a:p>
            <a:pPr algn="ctr"/>
            <a:r>
              <a:rPr lang="en-US" altLang="zh-CN" sz="1500" b="1" dirty="0">
                <a:latin typeface="Times New Roman" pitchFamily="18" charset="0"/>
                <a:ea typeface="黑体" pitchFamily="49" charset="-122"/>
                <a:cs typeface="Times New Roman" pitchFamily="18" charset="0"/>
              </a:rPr>
              <a:t>Copyright </a:t>
            </a:r>
            <a:r>
              <a:rPr lang="en-US" altLang="zh-CN" sz="1500" b="1" dirty="0">
                <a:ea typeface="黑体" pitchFamily="49" charset="-122"/>
                <a:cs typeface="Times New Roman" pitchFamily="18" charset="0"/>
              </a:rPr>
              <a:t>©</a:t>
            </a:r>
            <a:r>
              <a:rPr lang="en-US" altLang="zh-CN" sz="1500" b="1" dirty="0">
                <a:latin typeface="Times New Roman" pitchFamily="18" charset="0"/>
                <a:ea typeface="黑体" pitchFamily="49" charset="-122"/>
                <a:cs typeface="Times New Roman" pitchFamily="18" charset="0"/>
              </a:rPr>
              <a:t> </a:t>
            </a:r>
            <a:r>
              <a:rPr lang="en-US" altLang="zh-CN" sz="1500" b="1" dirty="0" err="1">
                <a:latin typeface="Times New Roman" pitchFamily="18" charset="0"/>
                <a:ea typeface="黑体" pitchFamily="49" charset="-122"/>
                <a:cs typeface="Times New Roman" pitchFamily="18" charset="0"/>
              </a:rPr>
              <a:t>Neusoft</a:t>
            </a:r>
            <a:r>
              <a:rPr lang="en-US" altLang="zh-CN" sz="1500" b="1" dirty="0">
                <a:latin typeface="Times New Roman" pitchFamily="18" charset="0"/>
                <a:ea typeface="黑体" pitchFamily="49" charset="-122"/>
                <a:cs typeface="Times New Roman" pitchFamily="18" charset="0"/>
              </a:rPr>
              <a:t> Educational Information Technology Co., Ltd</a:t>
            </a:r>
            <a:endParaRPr lang="en-US" altLang="zh-CN" sz="1100" dirty="0">
              <a:cs typeface="Times New Roman" pitchFamily="18" charset="0"/>
            </a:endParaRPr>
          </a:p>
          <a:p>
            <a:pPr algn="ctr"/>
            <a:r>
              <a:rPr lang="en-US" altLang="zh-CN" sz="1500" b="1" dirty="0">
                <a:latin typeface="Times New Roman" pitchFamily="18" charset="0"/>
                <a:ea typeface="黑体" pitchFamily="49" charset="-122"/>
              </a:rPr>
              <a:t>All Rights Reserved</a:t>
            </a:r>
            <a:endParaRPr lang="en-US" altLang="zh-CN" dirty="0">
              <a:cs typeface="Times New Roman" pitchFamily="18" charset="0"/>
            </a:endParaRPr>
          </a:p>
        </p:txBody>
      </p:sp>
      <p:sp>
        <p:nvSpPr>
          <p:cNvPr id="5" name="Rectangle 3"/>
          <p:cNvSpPr txBox="1">
            <a:spLocks noChangeArrowheads="1"/>
          </p:cNvSpPr>
          <p:nvPr/>
        </p:nvSpPr>
        <p:spPr>
          <a:xfrm>
            <a:off x="2124076" y="3716339"/>
            <a:ext cx="6048324" cy="576262"/>
          </a:xfrm>
          <a:prstGeom prst="rect">
            <a:avLst/>
          </a:prstGeom>
        </p:spPr>
        <p:txBody>
          <a:bodyPr lIns="91407" tIns="45703" rIns="91407" bIns="45703"/>
          <a:lstStyle/>
          <a:p>
            <a:pPr algn="ctr">
              <a:defRPr/>
            </a:pPr>
            <a:r>
              <a:rPr lang="zh-CN" altLang="en-US" sz="3200" b="1" kern="0" dirty="0" smtClean="0">
                <a:solidFill>
                  <a:schemeClr val="tx2"/>
                </a:solidFill>
                <a:latin typeface="黑体" pitchFamily="49" charset="-122"/>
                <a:ea typeface="黑体" pitchFamily="49" charset="-122"/>
                <a:cs typeface="+mj-cs"/>
              </a:rPr>
              <a:t>第</a:t>
            </a:r>
            <a:r>
              <a:rPr lang="en-US" altLang="zh-CN" sz="3200" b="1" kern="0" dirty="0" smtClean="0">
                <a:solidFill>
                  <a:schemeClr val="tx2"/>
                </a:solidFill>
                <a:latin typeface="黑体" pitchFamily="49" charset="-122"/>
                <a:ea typeface="黑体" pitchFamily="49" charset="-122"/>
                <a:cs typeface="+mj-cs"/>
              </a:rPr>
              <a:t>6</a:t>
            </a:r>
            <a:r>
              <a:rPr lang="zh-CN" altLang="en-US" sz="3200" b="1" kern="0" dirty="0" smtClean="0">
                <a:solidFill>
                  <a:schemeClr val="tx2"/>
                </a:solidFill>
                <a:latin typeface="黑体" pitchFamily="49" charset="-122"/>
                <a:ea typeface="黑体" pitchFamily="49" charset="-122"/>
                <a:cs typeface="+mj-cs"/>
              </a:rPr>
              <a:t>章 </a:t>
            </a:r>
            <a:r>
              <a:rPr lang="en-US" altLang="zh-CN" sz="3200" b="1" kern="0" dirty="0" err="1" smtClean="0">
                <a:solidFill>
                  <a:schemeClr val="tx2"/>
                </a:solidFill>
                <a:latin typeface="黑体" pitchFamily="49" charset="-122"/>
                <a:ea typeface="黑体" pitchFamily="49" charset="-122"/>
                <a:cs typeface="+mj-cs"/>
              </a:rPr>
              <a:t>Hystrix</a:t>
            </a:r>
            <a:r>
              <a:rPr lang="zh-CN" altLang="en-US" sz="3200" b="1" kern="0" dirty="0" smtClean="0">
                <a:solidFill>
                  <a:schemeClr val="tx2"/>
                </a:solidFill>
                <a:latin typeface="黑体" pitchFamily="49" charset="-122"/>
                <a:ea typeface="黑体" pitchFamily="49" charset="-122"/>
                <a:cs typeface="+mj-cs"/>
              </a:rPr>
              <a:t>容错处理</a:t>
            </a:r>
            <a:endParaRPr lang="en-US" altLang="zh-CN" sz="3200" b="1" kern="0" dirty="0" smtClean="0">
              <a:solidFill>
                <a:schemeClr val="tx2"/>
              </a:solidFill>
              <a:latin typeface="黑体" pitchFamily="49" charset="-122"/>
              <a:ea typeface="黑体" pitchFamily="49" charset="-122"/>
              <a:cs typeface="+mj-cs"/>
            </a:endParaRPr>
          </a:p>
          <a:p>
            <a:pPr algn="ctr">
              <a:defRPr/>
            </a:pPr>
            <a:endParaRPr lang="en-US" altLang="zh-CN" sz="3200" b="1" kern="0" dirty="0">
              <a:solidFill>
                <a:schemeClr val="tx2"/>
              </a:solidFill>
              <a:latin typeface="黑体" pitchFamily="49" charset="-122"/>
              <a:ea typeface="黑体" pitchFamily="49" charset="-122"/>
              <a:cs typeface="+mj-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Hystrix</a:t>
            </a:r>
            <a:r>
              <a:rPr lang="zh-CN" altLang="en-US" dirty="0" smtClean="0"/>
              <a:t>简介</a:t>
            </a:r>
            <a:endParaRPr lang="zh-CN" altLang="en-US" dirty="0"/>
          </a:p>
        </p:txBody>
      </p:sp>
      <p:sp>
        <p:nvSpPr>
          <p:cNvPr id="3" name="内容占位符 2"/>
          <p:cNvSpPr>
            <a:spLocks noGrp="1"/>
          </p:cNvSpPr>
          <p:nvPr>
            <p:ph idx="1"/>
          </p:nvPr>
        </p:nvSpPr>
        <p:spPr/>
        <p:txBody>
          <a:bodyPr/>
          <a:lstStyle/>
          <a:p>
            <a:r>
              <a:rPr lang="en-US" altLang="zh-CN" dirty="0" err="1" smtClean="0"/>
              <a:t>Hystrix</a:t>
            </a:r>
            <a:r>
              <a:rPr lang="zh-CN" altLang="zh-CN" dirty="0" smtClean="0"/>
              <a:t>项目在</a:t>
            </a:r>
            <a:r>
              <a:rPr lang="en-US" altLang="zh-CN" dirty="0" err="1" smtClean="0"/>
              <a:t>github</a:t>
            </a:r>
            <a:r>
              <a:rPr lang="zh-CN" altLang="zh-CN" dirty="0" smtClean="0"/>
              <a:t>上托管</a:t>
            </a:r>
            <a:r>
              <a:rPr lang="en-US" altLang="zh-CN" dirty="0" smtClean="0"/>
              <a:t>: </a:t>
            </a:r>
            <a:r>
              <a:rPr lang="en-US" altLang="zh-CN" u="sng" dirty="0" smtClean="0">
                <a:hlinkClick r:id="rId2"/>
              </a:rPr>
              <a:t>https://github.com/Netflix/Hystrix/</a:t>
            </a:r>
            <a:endParaRPr lang="en-US" altLang="zh-CN" dirty="0" smtClean="0"/>
          </a:p>
          <a:p>
            <a:pPr lvl="1"/>
            <a:r>
              <a:rPr lang="zh-CN" altLang="en-US" dirty="0" smtClean="0"/>
              <a:t>可以参考学习</a:t>
            </a:r>
            <a:endParaRPr lang="zh-CN" altLang="en-US" dirty="0"/>
          </a:p>
        </p:txBody>
      </p:sp>
      <p:pic>
        <p:nvPicPr>
          <p:cNvPr id="4" name="Picture 2"/>
          <p:cNvPicPr>
            <a:picLocks noChangeAspect="1" noChangeArrowheads="1"/>
          </p:cNvPicPr>
          <p:nvPr/>
        </p:nvPicPr>
        <p:blipFill>
          <a:blip r:embed="rId3" cstate="print"/>
          <a:srcRect/>
          <a:stretch>
            <a:fillRect/>
          </a:stretch>
        </p:blipFill>
        <p:spPr bwMode="auto">
          <a:xfrm>
            <a:off x="1187624" y="2204864"/>
            <a:ext cx="5499803" cy="4127227"/>
          </a:xfrm>
          <a:prstGeom prst="rect">
            <a:avLst/>
          </a:prstGeom>
          <a:noFill/>
          <a:ln w="9525">
            <a:noFill/>
            <a:miter lim="800000"/>
            <a:headEnd/>
            <a:tailEnd/>
          </a:ln>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Number_1"/>
          <p:cNvSpPr/>
          <p:nvPr>
            <p:custDataLst>
              <p:tags r:id="rId1"/>
            </p:custDataLst>
          </p:nvPr>
        </p:nvSpPr>
        <p:spPr>
          <a:xfrm>
            <a:off x="2803533" y="1700221"/>
            <a:ext cx="682625" cy="681037"/>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en-US" altLang="zh-CN" sz="2800" dirty="0">
                <a:solidFill>
                  <a:srgbClr val="C5C5C5"/>
                </a:solidFill>
                <a:latin typeface="华文细黑" panose="02010600040101010101" pitchFamily="2" charset="-122"/>
                <a:ea typeface="华文细黑" panose="02010600040101010101" pitchFamily="2" charset="-122"/>
              </a:rPr>
              <a:t>01</a:t>
            </a:r>
            <a:endParaRPr lang="zh-CN" altLang="en-US" sz="2800" dirty="0">
              <a:solidFill>
                <a:srgbClr val="C5C5C5"/>
              </a:solidFill>
              <a:latin typeface="华文细黑" panose="02010600040101010101" pitchFamily="2" charset="-122"/>
              <a:ea typeface="华文细黑" panose="02010600040101010101" pitchFamily="2" charset="-122"/>
            </a:endParaRPr>
          </a:p>
        </p:txBody>
      </p:sp>
      <p:sp>
        <p:nvSpPr>
          <p:cNvPr id="8" name="MH_Entry_1"/>
          <p:cNvSpPr/>
          <p:nvPr>
            <p:custDataLst>
              <p:tags r:id="rId2"/>
            </p:custDataLst>
          </p:nvPr>
        </p:nvSpPr>
        <p:spPr>
          <a:xfrm>
            <a:off x="3635383" y="1700221"/>
            <a:ext cx="4346575" cy="681037"/>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en-US" altLang="zh-CN" sz="2000" dirty="0" err="1" smtClean="0">
                <a:solidFill>
                  <a:srgbClr val="FFFFFF"/>
                </a:solidFill>
                <a:latin typeface="微软雅黑" charset="-122"/>
                <a:ea typeface="微软雅黑" charset="-122"/>
              </a:rPr>
              <a:t>Hystrix</a:t>
            </a:r>
            <a:r>
              <a:rPr lang="zh-CN" altLang="en-US" sz="2000" dirty="0" smtClean="0">
                <a:solidFill>
                  <a:srgbClr val="FFFFFF"/>
                </a:solidFill>
                <a:latin typeface="微软雅黑" charset="-122"/>
                <a:ea typeface="微软雅黑" charset="-122"/>
              </a:rPr>
              <a:t>简介</a:t>
            </a:r>
          </a:p>
        </p:txBody>
      </p:sp>
      <p:sp>
        <p:nvSpPr>
          <p:cNvPr id="9" name="MH_Number_2"/>
          <p:cNvSpPr/>
          <p:nvPr>
            <p:custDataLst>
              <p:tags r:id="rId3"/>
            </p:custDataLst>
          </p:nvPr>
        </p:nvSpPr>
        <p:spPr>
          <a:xfrm>
            <a:off x="2803533" y="2555875"/>
            <a:ext cx="682625" cy="681038"/>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en-US" altLang="zh-CN" sz="2800" dirty="0">
                <a:solidFill>
                  <a:schemeClr val="accent1">
                    <a:lumMod val="75000"/>
                  </a:schemeClr>
                </a:solidFill>
                <a:latin typeface="华文细黑" panose="02010600040101010101" pitchFamily="2" charset="-122"/>
                <a:ea typeface="华文细黑" panose="02010600040101010101" pitchFamily="2" charset="-122"/>
              </a:rPr>
              <a:t>02</a:t>
            </a:r>
            <a:endParaRPr lang="zh-CN" altLang="en-US" sz="2800" dirty="0">
              <a:solidFill>
                <a:schemeClr val="accent1">
                  <a:lumMod val="75000"/>
                </a:schemeClr>
              </a:solidFill>
              <a:latin typeface="华文细黑" panose="02010600040101010101" pitchFamily="2" charset="-122"/>
              <a:ea typeface="华文细黑" panose="02010600040101010101" pitchFamily="2" charset="-122"/>
            </a:endParaRPr>
          </a:p>
        </p:txBody>
      </p:sp>
      <p:sp>
        <p:nvSpPr>
          <p:cNvPr id="10" name="MH_Entry_2"/>
          <p:cNvSpPr/>
          <p:nvPr>
            <p:custDataLst>
              <p:tags r:id="rId4"/>
            </p:custDataLst>
          </p:nvPr>
        </p:nvSpPr>
        <p:spPr>
          <a:xfrm>
            <a:off x="3635383" y="2555875"/>
            <a:ext cx="4346575" cy="681038"/>
          </a:xfrm>
          <a:prstGeom prst="rect">
            <a:avLst/>
          </a:prstGeom>
          <a:solidFill>
            <a:schemeClr val="accent1">
              <a:lumMod val="75000"/>
            </a:schemeClr>
          </a:solid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zh-CN" altLang="en-US" sz="2000" dirty="0" smtClean="0">
                <a:solidFill>
                  <a:srgbClr val="FFFFFF"/>
                </a:solidFill>
                <a:latin typeface="微软雅黑" pitchFamily="34" charset="-122"/>
                <a:ea typeface="微软雅黑" pitchFamily="34" charset="-122"/>
              </a:rPr>
              <a:t>使用</a:t>
            </a:r>
            <a:r>
              <a:rPr lang="en-US" altLang="zh-CN" sz="2000" dirty="0" err="1" smtClean="0">
                <a:solidFill>
                  <a:srgbClr val="FFFFFF"/>
                </a:solidFill>
                <a:latin typeface="微软雅黑" pitchFamily="34" charset="-122"/>
                <a:ea typeface="微软雅黑" pitchFamily="34" charset="-122"/>
              </a:rPr>
              <a:t>Hystrix</a:t>
            </a:r>
            <a:r>
              <a:rPr lang="zh-CN" altLang="en-US" sz="2000" dirty="0" smtClean="0">
                <a:solidFill>
                  <a:srgbClr val="FFFFFF"/>
                </a:solidFill>
                <a:latin typeface="微软雅黑" pitchFamily="34" charset="-122"/>
                <a:ea typeface="微软雅黑" pitchFamily="34" charset="-122"/>
              </a:rPr>
              <a:t>实现容错</a:t>
            </a:r>
          </a:p>
        </p:txBody>
      </p:sp>
      <p:sp>
        <p:nvSpPr>
          <p:cNvPr id="11" name="MH_Number_2"/>
          <p:cNvSpPr/>
          <p:nvPr>
            <p:custDataLst>
              <p:tags r:id="rId5"/>
            </p:custDataLst>
          </p:nvPr>
        </p:nvSpPr>
        <p:spPr>
          <a:xfrm>
            <a:off x="2803533" y="3395671"/>
            <a:ext cx="682625" cy="681037"/>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dirty="0">
                <a:solidFill>
                  <a:srgbClr val="C5C5C5"/>
                </a:solidFill>
                <a:latin typeface="华文细黑" panose="02010600040101010101" pitchFamily="2" charset="-122"/>
                <a:ea typeface="华文细黑" panose="02010600040101010101" pitchFamily="2" charset="-122"/>
              </a:rPr>
              <a:t>03</a:t>
            </a:r>
            <a:endParaRPr lang="zh-CN" altLang="en-US" sz="2800" dirty="0">
              <a:solidFill>
                <a:srgbClr val="C5C5C5"/>
              </a:solidFill>
              <a:latin typeface="华文细黑" panose="02010600040101010101" pitchFamily="2" charset="-122"/>
              <a:ea typeface="华文细黑" panose="02010600040101010101" pitchFamily="2" charset="-122"/>
            </a:endParaRPr>
          </a:p>
        </p:txBody>
      </p:sp>
      <p:sp>
        <p:nvSpPr>
          <p:cNvPr id="12" name="MH_Entry_2"/>
          <p:cNvSpPr/>
          <p:nvPr>
            <p:custDataLst>
              <p:tags r:id="rId6"/>
            </p:custDataLst>
          </p:nvPr>
        </p:nvSpPr>
        <p:spPr>
          <a:xfrm>
            <a:off x="3635383" y="3395671"/>
            <a:ext cx="4346575" cy="681037"/>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zh-CN" altLang="en-US" sz="2000" dirty="0" smtClean="0">
                <a:solidFill>
                  <a:srgbClr val="FFFFFF"/>
                </a:solidFill>
                <a:latin typeface="微软雅黑" charset="-122"/>
                <a:ea typeface="微软雅黑" charset="-122"/>
              </a:rPr>
              <a:t>使用</a:t>
            </a:r>
            <a:r>
              <a:rPr lang="en-US" altLang="zh-CN" sz="2000" dirty="0" err="1" smtClean="0">
                <a:solidFill>
                  <a:srgbClr val="FFFFFF"/>
                </a:solidFill>
                <a:latin typeface="微软雅黑" charset="-122"/>
                <a:ea typeface="微软雅黑" charset="-122"/>
              </a:rPr>
              <a:t>Hystrix</a:t>
            </a:r>
            <a:r>
              <a:rPr lang="en-US" altLang="zh-CN" sz="2000" dirty="0" smtClean="0">
                <a:solidFill>
                  <a:srgbClr val="FFFFFF"/>
                </a:solidFill>
                <a:latin typeface="微软雅黑" charset="-122"/>
                <a:ea typeface="微软雅黑" charset="-122"/>
              </a:rPr>
              <a:t> Dashboard</a:t>
            </a:r>
            <a:r>
              <a:rPr lang="zh-CN" altLang="en-US" sz="2000" dirty="0" smtClean="0">
                <a:solidFill>
                  <a:srgbClr val="FFFFFF"/>
                </a:solidFill>
                <a:latin typeface="微软雅黑" charset="-122"/>
                <a:ea typeface="微软雅黑" charset="-122"/>
              </a:rPr>
              <a:t>监控数据</a:t>
            </a:r>
          </a:p>
        </p:txBody>
      </p:sp>
      <p:sp>
        <p:nvSpPr>
          <p:cNvPr id="13" name="MH_Number_2"/>
          <p:cNvSpPr/>
          <p:nvPr>
            <p:custDataLst>
              <p:tags r:id="rId7"/>
            </p:custDataLst>
          </p:nvPr>
        </p:nvSpPr>
        <p:spPr>
          <a:xfrm>
            <a:off x="2803533" y="4260850"/>
            <a:ext cx="682625" cy="681038"/>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dirty="0">
                <a:solidFill>
                  <a:srgbClr val="C5C5C5"/>
                </a:solidFill>
                <a:latin typeface="华文细黑" panose="02010600040101010101" pitchFamily="2" charset="-122"/>
                <a:ea typeface="华文细黑" panose="02010600040101010101" pitchFamily="2" charset="-122"/>
              </a:rPr>
              <a:t>04</a:t>
            </a:r>
            <a:endParaRPr lang="zh-CN" altLang="en-US" sz="2800" dirty="0">
              <a:solidFill>
                <a:srgbClr val="C5C5C5"/>
              </a:solidFill>
              <a:latin typeface="华文细黑" panose="02010600040101010101" pitchFamily="2" charset="-122"/>
              <a:ea typeface="华文细黑" panose="02010600040101010101" pitchFamily="2" charset="-122"/>
            </a:endParaRPr>
          </a:p>
        </p:txBody>
      </p:sp>
      <p:sp>
        <p:nvSpPr>
          <p:cNvPr id="14" name="MH_Entry_2"/>
          <p:cNvSpPr/>
          <p:nvPr>
            <p:custDataLst>
              <p:tags r:id="rId8"/>
            </p:custDataLst>
          </p:nvPr>
        </p:nvSpPr>
        <p:spPr>
          <a:xfrm>
            <a:off x="3635383" y="4260850"/>
            <a:ext cx="4346575" cy="681038"/>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zh-CN" altLang="en-US" sz="2000" dirty="0" smtClean="0">
                <a:solidFill>
                  <a:srgbClr val="FFFFFF"/>
                </a:solidFill>
                <a:latin typeface="微软雅黑" charset="-122"/>
                <a:ea typeface="微软雅黑" charset="-122"/>
              </a:rPr>
              <a:t>使用</a:t>
            </a:r>
            <a:r>
              <a:rPr lang="en-US" altLang="zh-CN" sz="2000" dirty="0" smtClean="0">
                <a:solidFill>
                  <a:srgbClr val="FFFFFF"/>
                </a:solidFill>
                <a:latin typeface="微软雅黑" charset="-122"/>
                <a:ea typeface="微软雅黑" charset="-122"/>
              </a:rPr>
              <a:t>Turbine</a:t>
            </a:r>
            <a:r>
              <a:rPr lang="zh-CN" altLang="en-US" sz="2000" dirty="0" smtClean="0">
                <a:solidFill>
                  <a:srgbClr val="FFFFFF"/>
                </a:solidFill>
                <a:latin typeface="微软雅黑" charset="-122"/>
                <a:ea typeface="微软雅黑" charset="-122"/>
              </a:rPr>
              <a:t>监控集群数据</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Hystrix</a:t>
            </a:r>
            <a:r>
              <a:rPr lang="zh-CN" altLang="en-US" dirty="0" smtClean="0"/>
              <a:t>服务熔断</a:t>
            </a:r>
          </a:p>
        </p:txBody>
      </p:sp>
      <p:sp>
        <p:nvSpPr>
          <p:cNvPr id="3" name="内容占位符 2"/>
          <p:cNvSpPr>
            <a:spLocks noGrp="1"/>
          </p:cNvSpPr>
          <p:nvPr>
            <p:ph idx="1"/>
          </p:nvPr>
        </p:nvSpPr>
        <p:spPr/>
        <p:txBody>
          <a:bodyPr/>
          <a:lstStyle/>
          <a:p>
            <a:r>
              <a:rPr lang="zh-CN" altLang="en-US" dirty="0" smtClean="0"/>
              <a:t>举个例子解释，生活中每家每户都在用电，小明家的电线因为故障导致了小明家停电了。而小李、小张家的电是正常使用的。电力公司没有因为小明家有故障线路而停掉其他人家的电，同时小明家没有使用有故障的电路的电。这时即为熔断。</a:t>
            </a:r>
            <a:endParaRPr lang="en-US" altLang="zh-CN" dirty="0" smtClean="0"/>
          </a:p>
          <a:p>
            <a:r>
              <a:rPr lang="zh-CN" altLang="en-US" dirty="0" smtClean="0"/>
              <a:t>熔断机制是应对雪崩效应的一种微服务链路保护机制。</a:t>
            </a:r>
          </a:p>
          <a:p>
            <a:r>
              <a:rPr lang="zh-CN" altLang="en-US" dirty="0" smtClean="0"/>
              <a:t>当某个微服务不可用或者响应时间太长时，会进行服务的降级，进而熔断该节点微服务的调用，快速返回</a:t>
            </a:r>
            <a:r>
              <a:rPr lang="en-US" altLang="zh-CN" dirty="0" smtClean="0"/>
              <a:t>"</a:t>
            </a:r>
            <a:r>
              <a:rPr lang="zh-CN" altLang="en-US" dirty="0" smtClean="0"/>
              <a:t>错误</a:t>
            </a:r>
            <a:r>
              <a:rPr lang="en-US" altLang="zh-CN" dirty="0" smtClean="0"/>
              <a:t>"</a:t>
            </a:r>
            <a:r>
              <a:rPr lang="zh-CN" altLang="en-US" dirty="0" smtClean="0"/>
              <a:t>的响应信息。当检测到该节点微服务调用响应正常后恢复调用链路。</a:t>
            </a:r>
            <a:endParaRPr lang="en-US" altLang="zh-CN" dirty="0" smtClean="0"/>
          </a:p>
          <a:p>
            <a:r>
              <a:rPr lang="zh-CN" altLang="en-US" dirty="0" smtClean="0"/>
              <a:t>熔断的目的是当</a:t>
            </a:r>
            <a:r>
              <a:rPr lang="en-US" altLang="zh-CN" dirty="0" smtClean="0"/>
              <a:t>A</a:t>
            </a:r>
            <a:r>
              <a:rPr lang="zh-CN" altLang="en-US" dirty="0" smtClean="0"/>
              <a:t>服务模块中的某块程序出现故障后为了不影响其他客户端的请求而做出的及时回应。</a:t>
            </a:r>
            <a:endParaRPr lang="en-US" altLang="zh-CN" dirty="0" smtClean="0"/>
          </a:p>
          <a:p>
            <a:r>
              <a:rPr lang="zh-CN" altLang="en-US" dirty="0" smtClean="0"/>
              <a:t>在</a:t>
            </a:r>
            <a:r>
              <a:rPr lang="en-US" altLang="zh-CN" dirty="0" err="1" smtClean="0"/>
              <a:t>SpringCloud</a:t>
            </a:r>
            <a:r>
              <a:rPr lang="zh-CN" altLang="en-US" dirty="0" smtClean="0"/>
              <a:t>框架里熔断机制通过</a:t>
            </a:r>
            <a:r>
              <a:rPr lang="en-US" altLang="zh-CN" dirty="0" err="1" smtClean="0"/>
              <a:t>Hystrix</a:t>
            </a:r>
            <a:r>
              <a:rPr lang="zh-CN" altLang="en-US" dirty="0" smtClean="0"/>
              <a:t>实现。</a:t>
            </a:r>
            <a:r>
              <a:rPr lang="en-US" altLang="zh-CN" dirty="0" err="1" smtClean="0"/>
              <a:t>Hystrix</a:t>
            </a:r>
            <a:r>
              <a:rPr lang="zh-CN" altLang="en-US" dirty="0" smtClean="0"/>
              <a:t>会监控微服务间调用的状况，当失败的调用到一定阈值，缺省是</a:t>
            </a:r>
            <a:r>
              <a:rPr lang="en-US" altLang="zh-CN" dirty="0" smtClean="0"/>
              <a:t>5</a:t>
            </a:r>
            <a:r>
              <a:rPr lang="zh-CN" altLang="en-US" dirty="0" smtClean="0"/>
              <a:t>秒内</a:t>
            </a:r>
            <a:r>
              <a:rPr lang="en-US" altLang="zh-CN" dirty="0" smtClean="0"/>
              <a:t>20</a:t>
            </a:r>
            <a:r>
              <a:rPr lang="zh-CN" altLang="en-US" dirty="0" smtClean="0"/>
              <a:t>次调用失败就会启动熔断机制。熔断机制的注解是</a:t>
            </a:r>
            <a:r>
              <a:rPr lang="en-US" altLang="zh-CN" dirty="0" smtClean="0"/>
              <a:t>@</a:t>
            </a:r>
            <a:r>
              <a:rPr lang="en-US" altLang="zh-CN" dirty="0" err="1" smtClean="0"/>
              <a:t>HystrixCommand</a:t>
            </a:r>
            <a:r>
              <a:rPr lang="zh-CN" altLang="en-US" dirty="0" smtClean="0"/>
              <a:t>。</a:t>
            </a:r>
            <a:endParaRPr lang="zh-CN" altLang="en-US" dirty="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Hystrix</a:t>
            </a:r>
            <a:r>
              <a:rPr lang="zh-CN" altLang="en-US" dirty="0" smtClean="0"/>
              <a:t>服务熔断</a:t>
            </a:r>
            <a:endParaRPr lang="zh-CN" altLang="en-US" dirty="0"/>
          </a:p>
        </p:txBody>
      </p:sp>
      <p:sp>
        <p:nvSpPr>
          <p:cNvPr id="3" name="内容占位符 2"/>
          <p:cNvSpPr>
            <a:spLocks noGrp="1"/>
          </p:cNvSpPr>
          <p:nvPr>
            <p:ph idx="1"/>
          </p:nvPr>
        </p:nvSpPr>
        <p:spPr/>
        <p:txBody>
          <a:bodyPr/>
          <a:lstStyle/>
          <a:p>
            <a:r>
              <a:rPr lang="zh-CN" altLang="en-US" dirty="0" smtClean="0"/>
              <a:t>实现步骤</a:t>
            </a:r>
            <a:endParaRPr lang="en-US" altLang="zh-CN" dirty="0" smtClean="0"/>
          </a:p>
          <a:p>
            <a:pPr lvl="1"/>
            <a:r>
              <a:rPr lang="zh-CN" altLang="en-US" dirty="0" smtClean="0"/>
              <a:t>新建</a:t>
            </a:r>
            <a:r>
              <a:rPr lang="en-US" altLang="zh-CN" dirty="0" smtClean="0"/>
              <a:t>Module</a:t>
            </a:r>
            <a:r>
              <a:rPr lang="zh-CN" altLang="en-US" dirty="0" smtClean="0"/>
              <a:t>模块</a:t>
            </a:r>
            <a:r>
              <a:rPr lang="en-US" altLang="zh-CN" dirty="0" smtClean="0"/>
              <a:t>mscloud-provider-user-hystrix-8001</a:t>
            </a:r>
          </a:p>
          <a:p>
            <a:pPr lvl="1"/>
            <a:r>
              <a:rPr lang="zh-CN" altLang="en-US" dirty="0" smtClean="0"/>
              <a:t>修改</a:t>
            </a:r>
            <a:r>
              <a:rPr lang="en-US" altLang="zh-CN" dirty="0" smtClean="0"/>
              <a:t>pom.xml</a:t>
            </a:r>
          </a:p>
          <a:p>
            <a:pPr lvl="1"/>
            <a:r>
              <a:rPr lang="zh-CN" altLang="en-US" dirty="0" smtClean="0"/>
              <a:t>修改</a:t>
            </a:r>
            <a:r>
              <a:rPr lang="en-US" altLang="zh-CN" dirty="0" err="1" smtClean="0"/>
              <a:t>application.properties</a:t>
            </a:r>
            <a:endParaRPr lang="en-US" altLang="zh-CN" dirty="0" smtClean="0"/>
          </a:p>
          <a:p>
            <a:pPr lvl="1"/>
            <a:r>
              <a:rPr lang="zh-CN" altLang="en-US" dirty="0" smtClean="0"/>
              <a:t>修改</a:t>
            </a:r>
            <a:r>
              <a:rPr lang="en-US" altLang="zh-CN" dirty="0" err="1" smtClean="0"/>
              <a:t>UserController</a:t>
            </a:r>
            <a:endParaRPr lang="en-US" altLang="zh-CN" dirty="0" smtClean="0"/>
          </a:p>
          <a:p>
            <a:pPr lvl="1"/>
            <a:r>
              <a:rPr lang="zh-CN" altLang="en-US" dirty="0" smtClean="0"/>
              <a:t>修改主启动类，添加</a:t>
            </a:r>
            <a:r>
              <a:rPr lang="en-US" altLang="zh-CN" dirty="0" smtClean="0"/>
              <a:t>@</a:t>
            </a:r>
            <a:r>
              <a:rPr lang="en-US" altLang="zh-CN" dirty="0" err="1" smtClean="0"/>
              <a:t>EnableCircuitBreaker</a:t>
            </a:r>
            <a:endParaRPr lang="en-US" altLang="zh-CN" dirty="0" smtClean="0"/>
          </a:p>
          <a:p>
            <a:pPr lvl="1"/>
            <a:endParaRPr lang="en-US" altLang="zh-CN" dirty="0" smtClean="0"/>
          </a:p>
          <a:p>
            <a:pPr lvl="1"/>
            <a:r>
              <a:rPr lang="zh-CN" altLang="en-US" dirty="0" smtClean="0">
                <a:solidFill>
                  <a:srgbClr val="FF0000"/>
                </a:solidFill>
              </a:rPr>
              <a:t>全部代码参见：</a:t>
            </a:r>
            <a:r>
              <a:rPr lang="en-US" altLang="zh-CN" dirty="0" smtClean="0">
                <a:solidFill>
                  <a:srgbClr val="FF3300"/>
                </a:solidFill>
              </a:rPr>
              <a:t>ch06-01-hystrix</a:t>
            </a:r>
            <a:r>
              <a:rPr lang="zh-CN" altLang="en-US" dirty="0" smtClean="0">
                <a:solidFill>
                  <a:srgbClr val="FF3300"/>
                </a:solidFill>
              </a:rPr>
              <a:t>服务熔断</a:t>
            </a:r>
            <a:r>
              <a:rPr lang="en-US" altLang="zh-CN" dirty="0" smtClean="0">
                <a:solidFill>
                  <a:srgbClr val="FF3300"/>
                </a:solidFill>
              </a:rPr>
              <a:t>/mscloud-provider-user-hystrix-8001</a:t>
            </a:r>
          </a:p>
          <a:p>
            <a:pPr lvl="1"/>
            <a:endParaRPr lang="en-US" altLang="zh-CN" dirty="0" smtClean="0"/>
          </a:p>
          <a:p>
            <a:endParaRPr lang="en-US" altLang="zh-CN" dirty="0" smtClean="0"/>
          </a:p>
          <a:p>
            <a:pPr lvl="1"/>
            <a:endParaRPr lang="zh-CN" altLang="en-US" dirty="0"/>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Hystrix</a:t>
            </a:r>
            <a:r>
              <a:rPr lang="zh-CN" altLang="en-US" dirty="0" smtClean="0"/>
              <a:t>服务熔断</a:t>
            </a:r>
            <a:endParaRPr lang="zh-CN" altLang="en-US" dirty="0"/>
          </a:p>
        </p:txBody>
      </p:sp>
      <p:sp>
        <p:nvSpPr>
          <p:cNvPr id="3" name="内容占位符 2"/>
          <p:cNvSpPr>
            <a:spLocks noGrp="1"/>
          </p:cNvSpPr>
          <p:nvPr>
            <p:ph idx="1"/>
          </p:nvPr>
        </p:nvSpPr>
        <p:spPr/>
        <p:txBody>
          <a:bodyPr/>
          <a:lstStyle/>
          <a:p>
            <a:r>
              <a:rPr lang="zh-CN" altLang="en-US" dirty="0" smtClean="0"/>
              <a:t>新建</a:t>
            </a:r>
            <a:r>
              <a:rPr lang="en-US" altLang="zh-CN" dirty="0" smtClean="0"/>
              <a:t>Module</a:t>
            </a:r>
            <a:r>
              <a:rPr lang="zh-CN" altLang="en-US" dirty="0" smtClean="0"/>
              <a:t>模块</a:t>
            </a:r>
            <a:r>
              <a:rPr lang="en-US" altLang="zh-CN" dirty="0" smtClean="0"/>
              <a:t>mscloud-provider-user-hystrix-8001</a:t>
            </a:r>
          </a:p>
          <a:p>
            <a:pPr lvl="1"/>
            <a:r>
              <a:rPr lang="zh-CN" altLang="en-US" dirty="0" smtClean="0"/>
              <a:t>参考</a:t>
            </a:r>
            <a:r>
              <a:rPr lang="en-US" altLang="zh-CN" dirty="0" smtClean="0"/>
              <a:t>mscloud-provider-user-8001</a:t>
            </a:r>
            <a:r>
              <a:rPr lang="zh-CN" altLang="en-US" dirty="0" smtClean="0"/>
              <a:t>构建</a:t>
            </a:r>
            <a:endParaRPr lang="en-US" altLang="zh-CN" dirty="0" smtClean="0"/>
          </a:p>
          <a:p>
            <a:endParaRPr lang="en-US" altLang="zh-CN" dirty="0" smtClean="0"/>
          </a:p>
          <a:p>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2411760" y="1772816"/>
            <a:ext cx="5822950" cy="4884737"/>
          </a:xfrm>
          <a:prstGeom prst="rect">
            <a:avLst/>
          </a:prstGeom>
          <a:noFill/>
          <a:ln w="9525">
            <a:noFill/>
            <a:miter lim="800000"/>
            <a:headEnd/>
            <a:tailEnd/>
          </a:ln>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Hystrix</a:t>
            </a:r>
            <a:r>
              <a:rPr lang="zh-CN" altLang="en-US" dirty="0" smtClean="0"/>
              <a:t>服务熔断</a:t>
            </a:r>
            <a:endParaRPr lang="zh-CN" altLang="en-US" dirty="0"/>
          </a:p>
        </p:txBody>
      </p:sp>
      <p:sp>
        <p:nvSpPr>
          <p:cNvPr id="3" name="内容占位符 2"/>
          <p:cNvSpPr>
            <a:spLocks noGrp="1"/>
          </p:cNvSpPr>
          <p:nvPr>
            <p:ph idx="1"/>
          </p:nvPr>
        </p:nvSpPr>
        <p:spPr/>
        <p:txBody>
          <a:bodyPr/>
          <a:lstStyle/>
          <a:p>
            <a:r>
              <a:rPr lang="zh-CN" altLang="en-US" dirty="0" smtClean="0"/>
              <a:t>修改</a:t>
            </a:r>
            <a:r>
              <a:rPr lang="en-US" altLang="zh-CN" dirty="0" err="1" smtClean="0"/>
              <a:t>pom</a:t>
            </a:r>
            <a:r>
              <a:rPr lang="zh-CN" altLang="en-US" smtClean="0"/>
              <a:t>，添加如下依赖</a:t>
            </a:r>
            <a:endParaRPr lang="en-US" altLang="zh-CN" dirty="0" smtClean="0"/>
          </a:p>
          <a:p>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971600" y="2348880"/>
            <a:ext cx="6245616" cy="1110034"/>
          </a:xfrm>
          <a:prstGeom prst="rect">
            <a:avLst/>
          </a:prstGeom>
          <a:noFill/>
          <a:ln w="9525">
            <a:noFill/>
            <a:miter lim="800000"/>
            <a:headEnd/>
            <a:tailEnd/>
          </a:ln>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Hystrix</a:t>
            </a:r>
            <a:r>
              <a:rPr lang="zh-CN" altLang="en-US" dirty="0" smtClean="0"/>
              <a:t>服务熔断</a:t>
            </a:r>
            <a:endParaRPr lang="zh-CN" altLang="en-US" dirty="0"/>
          </a:p>
        </p:txBody>
      </p:sp>
      <p:sp>
        <p:nvSpPr>
          <p:cNvPr id="3" name="内容占位符 2"/>
          <p:cNvSpPr>
            <a:spLocks noGrp="1"/>
          </p:cNvSpPr>
          <p:nvPr>
            <p:ph idx="1"/>
          </p:nvPr>
        </p:nvSpPr>
        <p:spPr/>
        <p:txBody>
          <a:bodyPr/>
          <a:lstStyle/>
          <a:p>
            <a:r>
              <a:rPr lang="zh-CN" altLang="en-US" dirty="0" smtClean="0"/>
              <a:t>修改全局配置文件</a:t>
            </a:r>
            <a:endParaRPr lang="en-US" altLang="zh-CN" dirty="0" smtClean="0"/>
          </a:p>
          <a:p>
            <a:pPr lvl="1"/>
            <a:r>
              <a:rPr lang="zh-CN" altLang="en-US" dirty="0" smtClean="0"/>
              <a:t>修改了</a:t>
            </a:r>
            <a:r>
              <a:rPr lang="en-US" altLang="zh-CN" dirty="0" smtClean="0"/>
              <a:t>instance-id </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971600" y="2276872"/>
            <a:ext cx="4511675" cy="549275"/>
          </a:xfrm>
          <a:prstGeom prst="rect">
            <a:avLst/>
          </a:prstGeom>
          <a:noFill/>
          <a:ln w="9525">
            <a:noFill/>
            <a:miter lim="800000"/>
            <a:headEnd/>
            <a:tailEnd/>
          </a:ln>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Hystrix</a:t>
            </a:r>
            <a:r>
              <a:rPr lang="zh-CN" altLang="en-US" dirty="0" smtClean="0"/>
              <a:t>服务熔断</a:t>
            </a:r>
            <a:endParaRPr lang="zh-CN" altLang="en-US" dirty="0"/>
          </a:p>
        </p:txBody>
      </p:sp>
      <p:sp>
        <p:nvSpPr>
          <p:cNvPr id="3" name="内容占位符 2"/>
          <p:cNvSpPr>
            <a:spLocks noGrp="1"/>
          </p:cNvSpPr>
          <p:nvPr>
            <p:ph idx="1"/>
          </p:nvPr>
        </p:nvSpPr>
        <p:spPr/>
        <p:txBody>
          <a:bodyPr/>
          <a:lstStyle/>
          <a:p>
            <a:r>
              <a:rPr lang="zh-CN" altLang="en-US" dirty="0" smtClean="0"/>
              <a:t>修改</a:t>
            </a:r>
            <a:r>
              <a:rPr lang="en-US" altLang="zh-CN" dirty="0" err="1" smtClean="0"/>
              <a:t>UserController</a:t>
            </a:r>
            <a:endParaRPr lang="en-US" altLang="zh-CN" dirty="0" smtClean="0"/>
          </a:p>
          <a:p>
            <a:pPr lvl="1"/>
            <a:r>
              <a:rPr lang="zh-CN" altLang="en-US" dirty="0" smtClean="0"/>
              <a:t>添加</a:t>
            </a:r>
            <a:r>
              <a:rPr lang="en-US" altLang="zh-CN" dirty="0" smtClean="0"/>
              <a:t>@</a:t>
            </a:r>
            <a:r>
              <a:rPr lang="en-US" altLang="zh-CN" dirty="0" err="1" smtClean="0"/>
              <a:t>HystrixCommand</a:t>
            </a:r>
            <a:r>
              <a:rPr lang="zh-CN" altLang="en-US" dirty="0" smtClean="0"/>
              <a:t>，说明方法报异常后，该如何处理</a:t>
            </a:r>
            <a:endParaRPr lang="en-US" altLang="zh-CN" dirty="0" smtClean="0"/>
          </a:p>
          <a:p>
            <a:pPr lvl="1"/>
            <a:r>
              <a:rPr lang="zh-CN" altLang="en-US" dirty="0" smtClean="0"/>
              <a:t>追加报异常后的处理方法</a:t>
            </a:r>
            <a:endParaRPr lang="zh-CN" altLang="en-US" dirty="0"/>
          </a:p>
        </p:txBody>
      </p:sp>
      <p:pic>
        <p:nvPicPr>
          <p:cNvPr id="4100" name="Picture 4"/>
          <p:cNvPicPr>
            <a:picLocks noChangeAspect="1" noChangeArrowheads="1"/>
          </p:cNvPicPr>
          <p:nvPr/>
        </p:nvPicPr>
        <p:blipFill>
          <a:blip r:embed="rId2" cstate="print"/>
          <a:srcRect/>
          <a:stretch>
            <a:fillRect/>
          </a:stretch>
        </p:blipFill>
        <p:spPr bwMode="auto">
          <a:xfrm>
            <a:off x="1331640" y="2420888"/>
            <a:ext cx="6294437" cy="2773363"/>
          </a:xfrm>
          <a:prstGeom prst="rect">
            <a:avLst/>
          </a:prstGeom>
          <a:noFill/>
          <a:ln w="9525">
            <a:noFill/>
            <a:miter lim="800000"/>
            <a:headEnd/>
            <a:tailEnd/>
          </a:ln>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Hystrix</a:t>
            </a:r>
            <a:r>
              <a:rPr lang="zh-CN" altLang="en-US" dirty="0" smtClean="0"/>
              <a:t>服务熔断</a:t>
            </a:r>
            <a:endParaRPr lang="zh-CN" altLang="en-US" dirty="0"/>
          </a:p>
        </p:txBody>
      </p:sp>
      <p:sp>
        <p:nvSpPr>
          <p:cNvPr id="3" name="内容占位符 2"/>
          <p:cNvSpPr>
            <a:spLocks noGrp="1"/>
          </p:cNvSpPr>
          <p:nvPr>
            <p:ph idx="1"/>
          </p:nvPr>
        </p:nvSpPr>
        <p:spPr/>
        <p:txBody>
          <a:bodyPr/>
          <a:lstStyle/>
          <a:p>
            <a:r>
              <a:rPr lang="zh-CN" altLang="en-US" dirty="0" smtClean="0"/>
              <a:t>主启动类</a:t>
            </a:r>
            <a:endParaRPr lang="en-US" altLang="zh-CN" dirty="0" smtClean="0"/>
          </a:p>
          <a:p>
            <a:pPr lvl="1"/>
            <a:r>
              <a:rPr lang="zh-CN" altLang="en-US" dirty="0" smtClean="0"/>
              <a:t>修改类名</a:t>
            </a:r>
            <a:endParaRPr lang="en-US" altLang="zh-CN" dirty="0" smtClean="0"/>
          </a:p>
          <a:p>
            <a:pPr lvl="1"/>
            <a:r>
              <a:rPr lang="zh-CN" altLang="en-US" dirty="0" smtClean="0"/>
              <a:t>添加</a:t>
            </a:r>
            <a:r>
              <a:rPr lang="en-US" altLang="zh-CN" dirty="0" smtClean="0"/>
              <a:t>@</a:t>
            </a:r>
            <a:r>
              <a:rPr lang="en-US" altLang="zh-CN" dirty="0" err="1" smtClean="0"/>
              <a:t>EnableCircuitBreaker</a:t>
            </a:r>
            <a:r>
              <a:rPr lang="zh-CN" altLang="en-US" dirty="0" smtClean="0"/>
              <a:t>，对</a:t>
            </a:r>
            <a:r>
              <a:rPr lang="en-US" altLang="zh-CN" dirty="0" err="1" smtClean="0"/>
              <a:t>hystrixR</a:t>
            </a:r>
            <a:r>
              <a:rPr lang="zh-CN" altLang="en-US" dirty="0" smtClean="0"/>
              <a:t>熔断机制的支持</a:t>
            </a:r>
            <a:endParaRPr lang="zh-CN" altLang="en-US" dirty="0"/>
          </a:p>
        </p:txBody>
      </p:sp>
      <p:pic>
        <p:nvPicPr>
          <p:cNvPr id="7170" name="Picture 2"/>
          <p:cNvPicPr>
            <a:picLocks noChangeAspect="1" noChangeArrowheads="1"/>
          </p:cNvPicPr>
          <p:nvPr/>
        </p:nvPicPr>
        <p:blipFill>
          <a:blip r:embed="rId2" cstate="print"/>
          <a:srcRect/>
          <a:stretch>
            <a:fillRect/>
          </a:stretch>
        </p:blipFill>
        <p:spPr bwMode="auto">
          <a:xfrm>
            <a:off x="827584" y="2564904"/>
            <a:ext cx="5905500" cy="2278063"/>
          </a:xfrm>
          <a:prstGeom prst="rect">
            <a:avLst/>
          </a:prstGeom>
          <a:noFill/>
          <a:ln w="9525">
            <a:noFill/>
            <a:miter lim="800000"/>
            <a:headEnd/>
            <a:tailEnd/>
          </a:ln>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测试服务熔断</a:t>
            </a:r>
            <a:endParaRPr lang="zh-CN" altLang="en-US" dirty="0"/>
          </a:p>
        </p:txBody>
      </p:sp>
      <p:sp>
        <p:nvSpPr>
          <p:cNvPr id="3" name="内容占位符 2"/>
          <p:cNvSpPr>
            <a:spLocks noGrp="1"/>
          </p:cNvSpPr>
          <p:nvPr>
            <p:ph idx="1"/>
          </p:nvPr>
        </p:nvSpPr>
        <p:spPr/>
        <p:txBody>
          <a:bodyPr/>
          <a:lstStyle/>
          <a:p>
            <a:r>
              <a:rPr lang="zh-CN" altLang="en-US" dirty="0" smtClean="0"/>
              <a:t>测试</a:t>
            </a:r>
            <a:endParaRPr lang="en-US" altLang="zh-CN" dirty="0" smtClean="0"/>
          </a:p>
          <a:p>
            <a:pPr lvl="1"/>
            <a:r>
              <a:rPr lang="zh-CN" altLang="en-US" dirty="0" smtClean="0"/>
              <a:t>先启动</a:t>
            </a:r>
            <a:r>
              <a:rPr lang="en-US" altLang="zh-CN" dirty="0" smtClean="0"/>
              <a:t>3</a:t>
            </a:r>
            <a:r>
              <a:rPr lang="zh-CN" altLang="en-US" dirty="0" smtClean="0"/>
              <a:t>个</a:t>
            </a:r>
            <a:r>
              <a:rPr lang="en-US" altLang="zh-CN" dirty="0" smtClean="0"/>
              <a:t>eureka</a:t>
            </a:r>
            <a:r>
              <a:rPr lang="zh-CN" altLang="en-US" dirty="0" smtClean="0"/>
              <a:t>集群</a:t>
            </a:r>
            <a:endParaRPr lang="en-US" altLang="zh-CN" dirty="0" smtClean="0"/>
          </a:p>
          <a:p>
            <a:pPr lvl="1"/>
            <a:r>
              <a:rPr lang="zh-CN" altLang="en-US" dirty="0" smtClean="0"/>
              <a:t>再启动</a:t>
            </a:r>
            <a:r>
              <a:rPr lang="en-US" altLang="zh-CN" dirty="0" smtClean="0"/>
              <a:t>mscloud-provider-user-hystrix-8001</a:t>
            </a:r>
          </a:p>
          <a:p>
            <a:pPr lvl="1"/>
            <a:r>
              <a:rPr lang="zh-CN" altLang="en-US" dirty="0" smtClean="0"/>
              <a:t>最后启动</a:t>
            </a:r>
            <a:r>
              <a:rPr lang="en-US" altLang="zh-CN" dirty="0" smtClean="0"/>
              <a:t>mscloud-consumer-user-ribbon-80</a:t>
            </a:r>
          </a:p>
          <a:p>
            <a:pPr lvl="1"/>
            <a:r>
              <a:rPr lang="zh-CN" altLang="en-US" dirty="0" smtClean="0"/>
              <a:t>浏览器</a:t>
            </a:r>
            <a:r>
              <a:rPr lang="en-US" altLang="zh-CN" dirty="0" smtClean="0"/>
              <a:t>http://localhost/consumer/user/findUserById/888</a:t>
            </a:r>
          </a:p>
          <a:p>
            <a:endParaRPr lang="en-US" altLang="zh-CN" dirty="0" smtClean="0"/>
          </a:p>
          <a:p>
            <a:endParaRPr lang="zh-CN" altLang="en-US" dirty="0"/>
          </a:p>
        </p:txBody>
      </p:sp>
      <p:pic>
        <p:nvPicPr>
          <p:cNvPr id="4" name="Picture 2"/>
          <p:cNvPicPr>
            <a:picLocks noChangeAspect="1" noChangeArrowheads="1"/>
          </p:cNvPicPr>
          <p:nvPr/>
        </p:nvPicPr>
        <p:blipFill>
          <a:blip r:embed="rId2" cstate="print"/>
          <a:srcRect/>
          <a:stretch>
            <a:fillRect/>
          </a:stretch>
        </p:blipFill>
        <p:spPr bwMode="auto">
          <a:xfrm>
            <a:off x="755576" y="4365104"/>
            <a:ext cx="7689850" cy="93027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899592" y="2996952"/>
            <a:ext cx="7262813" cy="830263"/>
          </a:xfrm>
          <a:prstGeom prst="rect">
            <a:avLst/>
          </a:prstGeom>
          <a:noFill/>
          <a:ln w="9525">
            <a:noFill/>
            <a:miter lim="800000"/>
            <a:headEnd/>
            <a:tailEnd/>
          </a:ln>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本章教学目标</a:t>
            </a:r>
          </a:p>
        </p:txBody>
      </p:sp>
      <p:sp>
        <p:nvSpPr>
          <p:cNvPr id="13315" name="内容占位符 2"/>
          <p:cNvSpPr>
            <a:spLocks noGrp="1"/>
          </p:cNvSpPr>
          <p:nvPr>
            <p:ph idx="1"/>
          </p:nvPr>
        </p:nvSpPr>
        <p:spPr/>
        <p:txBody>
          <a:bodyPr/>
          <a:lstStyle/>
          <a:p>
            <a:pPr>
              <a:buBlip>
                <a:blip r:embed="rId2"/>
              </a:buBlip>
            </a:pPr>
            <a:r>
              <a:rPr lang="zh-CN" altLang="en-US" dirty="0" smtClean="0"/>
              <a:t>了解分布式系统面临的问题、雪崩效应；</a:t>
            </a:r>
            <a:endParaRPr lang="en-US" altLang="zh-CN" dirty="0" smtClean="0"/>
          </a:p>
          <a:p>
            <a:pPr>
              <a:buBlip>
                <a:blip r:embed="rId2"/>
              </a:buBlip>
            </a:pPr>
            <a:endParaRPr lang="en-US" altLang="zh-CN" dirty="0" smtClean="0"/>
          </a:p>
          <a:p>
            <a:pPr>
              <a:buBlip>
                <a:blip r:embed="rId2"/>
              </a:buBlip>
            </a:pPr>
            <a:r>
              <a:rPr lang="zh-CN" altLang="en-US" dirty="0" smtClean="0"/>
              <a:t>了解</a:t>
            </a:r>
            <a:r>
              <a:rPr lang="en-US" altLang="zh-CN" dirty="0" err="1" smtClean="0"/>
              <a:t>Hystrix</a:t>
            </a:r>
            <a:r>
              <a:rPr lang="zh-CN" altLang="en-US" dirty="0" smtClean="0"/>
              <a:t>简介；</a:t>
            </a:r>
            <a:endParaRPr lang="en-US" altLang="zh-CN" dirty="0" smtClean="0"/>
          </a:p>
          <a:p>
            <a:pPr>
              <a:buBlip>
                <a:blip r:embed="rId2"/>
              </a:buBlip>
            </a:pPr>
            <a:endParaRPr lang="en-US" altLang="zh-CN" dirty="0" smtClean="0"/>
          </a:p>
          <a:p>
            <a:pPr>
              <a:buBlip>
                <a:blip r:embed="rId2"/>
              </a:buBlip>
            </a:pPr>
            <a:r>
              <a:rPr lang="zh-CN" altLang="en-US" dirty="0" smtClean="0"/>
              <a:t>理解服务容错、服务熔断与服务降级的区别；</a:t>
            </a:r>
            <a:endParaRPr lang="en-US" altLang="zh-CN" dirty="0" smtClean="0"/>
          </a:p>
          <a:p>
            <a:pPr>
              <a:buBlip>
                <a:blip r:embed="rId2"/>
              </a:buBlip>
            </a:pPr>
            <a:endParaRPr lang="en-US" altLang="zh-CN" dirty="0" smtClean="0"/>
          </a:p>
          <a:p>
            <a:pPr>
              <a:buBlip>
                <a:blip r:embed="rId2"/>
              </a:buBlip>
            </a:pPr>
            <a:r>
              <a:rPr lang="zh-CN" altLang="en-US" dirty="0" smtClean="0"/>
              <a:t>掌握服务熔断；</a:t>
            </a:r>
            <a:endParaRPr lang="en-US" altLang="zh-CN" dirty="0" smtClean="0"/>
          </a:p>
          <a:p>
            <a:pPr>
              <a:buBlip>
                <a:blip r:embed="rId2"/>
              </a:buBlip>
            </a:pPr>
            <a:endParaRPr lang="en-US" altLang="zh-CN" dirty="0" smtClean="0"/>
          </a:p>
          <a:p>
            <a:pPr>
              <a:buBlip>
                <a:blip r:embed="rId2"/>
              </a:buBlip>
            </a:pPr>
            <a:r>
              <a:rPr lang="zh-CN" altLang="en-US" dirty="0" smtClean="0"/>
              <a:t>掌握服务降级；</a:t>
            </a:r>
            <a:endParaRPr lang="en-US" altLang="zh-CN" dirty="0" smtClean="0"/>
          </a:p>
          <a:p>
            <a:pPr>
              <a:buBlip>
                <a:blip r:embed="rId2"/>
              </a:buBlip>
            </a:pPr>
            <a:endParaRPr lang="en-US" altLang="zh-CN" dirty="0" smtClean="0"/>
          </a:p>
          <a:p>
            <a:pPr>
              <a:buBlip>
                <a:blip r:embed="rId2"/>
              </a:buBlip>
            </a:pPr>
            <a:r>
              <a:rPr lang="zh-CN" altLang="en-US" dirty="0" smtClean="0"/>
              <a:t>掌握</a:t>
            </a:r>
            <a:r>
              <a:rPr lang="en-US" altLang="zh-CN" dirty="0" err="1" smtClean="0"/>
              <a:t>Hystrix</a:t>
            </a:r>
            <a:r>
              <a:rPr lang="en-US" altLang="zh-CN" dirty="0" smtClean="0"/>
              <a:t> Dashboard</a:t>
            </a:r>
            <a:r>
              <a:rPr lang="zh-CN" altLang="en-US" dirty="0" smtClean="0"/>
              <a:t>监控数据；</a:t>
            </a:r>
            <a:endParaRPr lang="en-US" altLang="zh-CN" dirty="0" smtClean="0"/>
          </a:p>
          <a:p>
            <a:pPr>
              <a:buBlip>
                <a:blip r:embed="rId2"/>
              </a:buBlip>
            </a:pPr>
            <a:endParaRPr lang="en-US" altLang="zh-CN" dirty="0" smtClean="0"/>
          </a:p>
          <a:p>
            <a:pPr>
              <a:buBlip>
                <a:blip r:embed="rId2"/>
              </a:buBlip>
            </a:pPr>
            <a:r>
              <a:rPr lang="zh-CN" altLang="en-US" dirty="0" smtClean="0"/>
              <a:t>掌握</a:t>
            </a:r>
            <a:r>
              <a:rPr lang="en-US" altLang="zh-CN" dirty="0" smtClean="0"/>
              <a:t>Turbine</a:t>
            </a:r>
            <a:r>
              <a:rPr lang="zh-CN" altLang="en-US" dirty="0" smtClean="0"/>
              <a:t>监控集群数据；</a:t>
            </a:r>
            <a:endParaRPr lang="en-US" altLang="zh-CN" dirty="0" smtClean="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测试服务熔断</a:t>
            </a:r>
            <a:endParaRPr lang="zh-CN" altLang="en-US" dirty="0"/>
          </a:p>
        </p:txBody>
      </p:sp>
      <p:sp>
        <p:nvSpPr>
          <p:cNvPr id="3" name="内容占位符 2"/>
          <p:cNvSpPr>
            <a:spLocks noGrp="1"/>
          </p:cNvSpPr>
          <p:nvPr>
            <p:ph idx="1"/>
          </p:nvPr>
        </p:nvSpPr>
        <p:spPr/>
        <p:txBody>
          <a:bodyPr/>
          <a:lstStyle/>
          <a:p>
            <a:r>
              <a:rPr lang="zh-CN" altLang="en-US" dirty="0" smtClean="0"/>
              <a:t>结论</a:t>
            </a:r>
            <a:endParaRPr lang="en-US" altLang="zh-CN" dirty="0" smtClean="0"/>
          </a:p>
          <a:p>
            <a:pPr lvl="1"/>
            <a:r>
              <a:rPr lang="zh-CN" altLang="en-US" dirty="0" smtClean="0"/>
              <a:t>当某个服务单元发生故障之后，通过断路器的故障监控，向调用方返回一个符合预期的、可处理的备选响应（</a:t>
            </a:r>
            <a:r>
              <a:rPr lang="en-US" altLang="zh-CN" dirty="0" err="1" smtClean="0"/>
              <a:t>FallBack</a:t>
            </a:r>
            <a:r>
              <a:rPr lang="zh-CN" altLang="en-US" dirty="0" smtClean="0"/>
              <a:t>），而不是长时间的等待或者抛出调用方无法处理的异常。</a:t>
            </a:r>
            <a:endParaRPr lang="en-US" altLang="zh-CN" dirty="0" smtClean="0"/>
          </a:p>
          <a:p>
            <a:pPr lvl="1"/>
            <a:r>
              <a:rPr lang="zh-CN" altLang="en-US" dirty="0" smtClean="0"/>
              <a:t>断路器的基本作用就是</a:t>
            </a:r>
            <a:r>
              <a:rPr lang="en-US" altLang="zh-CN" dirty="0" smtClean="0"/>
              <a:t>@</a:t>
            </a:r>
            <a:r>
              <a:rPr lang="en-US" altLang="zh-CN" dirty="0" err="1" smtClean="0"/>
              <a:t>HystrixCommand</a:t>
            </a:r>
            <a:r>
              <a:rPr lang="zh-CN" altLang="en-US" dirty="0" smtClean="0"/>
              <a:t>注解的方法失败后，系统将自动切换到</a:t>
            </a:r>
            <a:r>
              <a:rPr lang="en-US" altLang="zh-CN" dirty="0" err="1" smtClean="0"/>
              <a:t>fallbackMethod</a:t>
            </a:r>
            <a:r>
              <a:rPr lang="zh-CN" altLang="en-US" dirty="0" smtClean="0"/>
              <a:t>方法执行。</a:t>
            </a:r>
            <a:endParaRPr lang="en-US" altLang="zh-CN" dirty="0" smtClean="0"/>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Hystrix</a:t>
            </a:r>
            <a:r>
              <a:rPr lang="zh-CN" altLang="en-US" dirty="0" smtClean="0"/>
              <a:t>服务降级</a:t>
            </a:r>
            <a:endParaRPr lang="zh-CN" altLang="en-US" dirty="0"/>
          </a:p>
        </p:txBody>
      </p:sp>
      <p:sp>
        <p:nvSpPr>
          <p:cNvPr id="3" name="内容占位符 2"/>
          <p:cNvSpPr>
            <a:spLocks noGrp="1"/>
          </p:cNvSpPr>
          <p:nvPr>
            <p:ph idx="1"/>
          </p:nvPr>
        </p:nvSpPr>
        <p:spPr/>
        <p:txBody>
          <a:bodyPr/>
          <a:lstStyle/>
          <a:p>
            <a:r>
              <a:rPr lang="zh-CN" altLang="en-US" dirty="0" smtClean="0"/>
              <a:t>举个例子解释，我们去银行排队办理业务，大部分的银行分为普通窗口、特殊窗口（</a:t>
            </a:r>
            <a:r>
              <a:rPr lang="en-US" altLang="zh-CN" dirty="0" smtClean="0"/>
              <a:t>VIP</a:t>
            </a:r>
            <a:r>
              <a:rPr lang="zh-CN" altLang="en-US" dirty="0" smtClean="0"/>
              <a:t>窗口，老年窗口）。某一天银行大厅排普通窗口的人巨多。这时特殊窗口贴出告示说某时刻之后再开放。那么这时特殊窗口的工作人员就可以空出来去帮其他窗口办理业务，提高办事效率，已达到解决普通窗口排队的人过的目的。这时即为降级。</a:t>
            </a:r>
            <a:endParaRPr lang="en-US" altLang="zh-CN" dirty="0" smtClean="0"/>
          </a:p>
          <a:p>
            <a:r>
              <a:rPr lang="zh-CN" altLang="en-US" dirty="0" smtClean="0"/>
              <a:t>当整体资源快不够用了，将某些服务先关掉，当资源够用的时候，再把关闭的服务开启回来。</a:t>
            </a:r>
            <a:endParaRPr lang="en-US" altLang="zh-CN" dirty="0" smtClean="0"/>
          </a:p>
          <a:p>
            <a:r>
              <a:rPr lang="zh-CN" altLang="en-US" dirty="0" smtClean="0"/>
              <a:t>降级的目的是为了解决整体项目的压力，而牺牲掉某一服务模块而采取的措施。</a:t>
            </a:r>
            <a:endParaRPr lang="en-US" altLang="zh-CN" dirty="0" smtClean="0"/>
          </a:p>
          <a:p>
            <a:r>
              <a:rPr lang="zh-CN" altLang="en-US" dirty="0" smtClean="0"/>
              <a:t>服务的降级处理是在客户端实现的，与服务器端没有关系。</a:t>
            </a:r>
            <a:endParaRPr lang="en-US" altLang="zh-CN" dirty="0" smtClean="0"/>
          </a:p>
          <a:p>
            <a:endParaRPr lang="en-US" altLang="zh-CN" dirty="0" smtClean="0"/>
          </a:p>
          <a:p>
            <a:endParaRPr lang="en-US" altLang="zh-CN" dirty="0" smtClean="0"/>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Hystrix</a:t>
            </a:r>
            <a:r>
              <a:rPr lang="zh-CN" altLang="en-US" dirty="0" smtClean="0"/>
              <a:t>服务降级</a:t>
            </a:r>
            <a:endParaRPr lang="zh-CN" altLang="en-US" dirty="0"/>
          </a:p>
        </p:txBody>
      </p:sp>
      <p:sp>
        <p:nvSpPr>
          <p:cNvPr id="3" name="内容占位符 2"/>
          <p:cNvSpPr>
            <a:spLocks noGrp="1"/>
          </p:cNvSpPr>
          <p:nvPr>
            <p:ph idx="1"/>
          </p:nvPr>
        </p:nvSpPr>
        <p:spPr/>
        <p:txBody>
          <a:bodyPr/>
          <a:lstStyle/>
          <a:p>
            <a:r>
              <a:rPr lang="zh-CN" altLang="en-US" dirty="0" smtClean="0"/>
              <a:t>实现步骤</a:t>
            </a:r>
            <a:endParaRPr lang="en-US" altLang="zh-CN" dirty="0" smtClean="0"/>
          </a:p>
          <a:p>
            <a:pPr lvl="1"/>
            <a:r>
              <a:rPr lang="zh-CN" altLang="en-US" dirty="0" smtClean="0"/>
              <a:t>修改</a:t>
            </a:r>
            <a:r>
              <a:rPr lang="en-US" altLang="zh-CN" dirty="0" err="1" smtClean="0"/>
              <a:t>mscloud-api</a:t>
            </a:r>
            <a:r>
              <a:rPr lang="zh-CN" altLang="en-US" dirty="0" smtClean="0"/>
              <a:t>工程</a:t>
            </a:r>
          </a:p>
          <a:p>
            <a:pPr lvl="2"/>
            <a:r>
              <a:rPr lang="zh-CN" altLang="en-US" dirty="0" smtClean="0"/>
              <a:t>新建一个实现了</a:t>
            </a:r>
            <a:r>
              <a:rPr lang="en-US" altLang="zh-CN" dirty="0" err="1" smtClean="0"/>
              <a:t>FallbackFactory</a:t>
            </a:r>
            <a:r>
              <a:rPr lang="zh-CN" altLang="en-US" dirty="0" smtClean="0"/>
              <a:t>接口的类</a:t>
            </a:r>
            <a:endParaRPr lang="en-US" altLang="zh-CN" dirty="0" smtClean="0"/>
          </a:p>
          <a:p>
            <a:pPr lvl="2"/>
            <a:r>
              <a:rPr lang="zh-CN" altLang="en-US" dirty="0" smtClean="0"/>
              <a:t>修改</a:t>
            </a:r>
            <a:r>
              <a:rPr lang="en-US" altLang="zh-CN" dirty="0" err="1" smtClean="0"/>
              <a:t>UserClientService</a:t>
            </a:r>
            <a:r>
              <a:rPr lang="zh-CN" altLang="en-US" dirty="0" smtClean="0"/>
              <a:t>接口</a:t>
            </a:r>
            <a:endParaRPr lang="en-US" altLang="zh-CN" dirty="0" smtClean="0"/>
          </a:p>
          <a:p>
            <a:pPr lvl="2"/>
            <a:r>
              <a:rPr lang="en-US" altLang="zh-CN" dirty="0" err="1" smtClean="0"/>
              <a:t>Mvn</a:t>
            </a:r>
            <a:r>
              <a:rPr lang="en-US" altLang="zh-CN" dirty="0" smtClean="0"/>
              <a:t> clean install</a:t>
            </a:r>
          </a:p>
          <a:p>
            <a:pPr lvl="2"/>
            <a:endParaRPr lang="en-US" altLang="zh-CN" dirty="0" smtClean="0"/>
          </a:p>
          <a:p>
            <a:pPr lvl="1"/>
            <a:r>
              <a:rPr lang="zh-CN" altLang="en-US" dirty="0" smtClean="0">
                <a:solidFill>
                  <a:srgbClr val="FF3300"/>
                </a:solidFill>
              </a:rPr>
              <a:t>全部代码参见：</a:t>
            </a:r>
            <a:r>
              <a:rPr lang="en-US" altLang="zh-CN" dirty="0" smtClean="0">
                <a:solidFill>
                  <a:srgbClr val="FF3300"/>
                </a:solidFill>
              </a:rPr>
              <a:t>ch06-02-hystrix</a:t>
            </a:r>
            <a:r>
              <a:rPr lang="zh-CN" altLang="en-US" dirty="0" smtClean="0">
                <a:solidFill>
                  <a:srgbClr val="FF3300"/>
                </a:solidFill>
              </a:rPr>
              <a:t>服务降级</a:t>
            </a:r>
            <a:r>
              <a:rPr lang="en-US" altLang="zh-CN" dirty="0" smtClean="0">
                <a:solidFill>
                  <a:srgbClr val="FF3300"/>
                </a:solidFill>
              </a:rPr>
              <a:t>/</a:t>
            </a:r>
            <a:r>
              <a:rPr lang="en-US" altLang="zh-CN" dirty="0" err="1" smtClean="0">
                <a:solidFill>
                  <a:srgbClr val="FF3300"/>
                </a:solidFill>
              </a:rPr>
              <a:t>mscloud-api</a:t>
            </a:r>
            <a:endParaRPr lang="en-US" altLang="zh-CN" dirty="0" smtClean="0">
              <a:solidFill>
                <a:srgbClr val="FF3300"/>
              </a:solidFill>
            </a:endParaRPr>
          </a:p>
          <a:p>
            <a:pPr lvl="1"/>
            <a:endParaRPr lang="en-US" altLang="zh-CN" dirty="0" smtClean="0"/>
          </a:p>
          <a:p>
            <a:pPr lvl="1"/>
            <a:r>
              <a:rPr lang="zh-CN" altLang="en-US" dirty="0" smtClean="0"/>
              <a:t>修改</a:t>
            </a:r>
            <a:r>
              <a:rPr lang="en-US" altLang="zh-CN" dirty="0" err="1" smtClean="0"/>
              <a:t>mscloud</a:t>
            </a:r>
            <a:r>
              <a:rPr lang="en-US" altLang="zh-CN" dirty="0" smtClean="0"/>
              <a:t>-consumer-User-feign</a:t>
            </a:r>
            <a:r>
              <a:rPr lang="zh-CN" altLang="en-US" dirty="0" smtClean="0"/>
              <a:t>工程的全局配置文件</a:t>
            </a:r>
            <a:endParaRPr lang="en-US" altLang="zh-CN" dirty="0" smtClean="0"/>
          </a:p>
          <a:p>
            <a:pPr lvl="1"/>
            <a:endParaRPr lang="en-US" altLang="zh-CN" dirty="0" smtClean="0"/>
          </a:p>
          <a:p>
            <a:pPr lvl="1"/>
            <a:r>
              <a:rPr lang="zh-CN" altLang="en-US" dirty="0" smtClean="0">
                <a:solidFill>
                  <a:srgbClr val="FF3300"/>
                </a:solidFill>
              </a:rPr>
              <a:t>全部代码参见：</a:t>
            </a:r>
            <a:r>
              <a:rPr lang="en-US" altLang="zh-CN" dirty="0" smtClean="0">
                <a:solidFill>
                  <a:srgbClr val="FF3300"/>
                </a:solidFill>
              </a:rPr>
              <a:t>ch06-02-hystrix</a:t>
            </a:r>
            <a:r>
              <a:rPr lang="zh-CN" altLang="en-US" dirty="0" smtClean="0">
                <a:solidFill>
                  <a:srgbClr val="FF3300"/>
                </a:solidFill>
              </a:rPr>
              <a:t>服务降级</a:t>
            </a:r>
            <a:r>
              <a:rPr lang="en-US" altLang="zh-CN" dirty="0" smtClean="0">
                <a:solidFill>
                  <a:srgbClr val="FF3300"/>
                </a:solidFill>
              </a:rPr>
              <a:t>/</a:t>
            </a:r>
            <a:r>
              <a:rPr lang="en-US" altLang="zh-CN" dirty="0" err="1" smtClean="0">
                <a:solidFill>
                  <a:srgbClr val="FF3300"/>
                </a:solidFill>
              </a:rPr>
              <a:t>mscloud</a:t>
            </a:r>
            <a:r>
              <a:rPr lang="en-US" altLang="zh-CN" dirty="0" smtClean="0">
                <a:solidFill>
                  <a:srgbClr val="FF3300"/>
                </a:solidFill>
              </a:rPr>
              <a:t>-consumer-User-feign</a:t>
            </a:r>
          </a:p>
          <a:p>
            <a:endParaRPr lang="en-US" altLang="zh-CN" dirty="0" smtClean="0"/>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err="1" smtClean="0"/>
              <a:t>Hystrix</a:t>
            </a:r>
            <a:r>
              <a:rPr lang="zh-CN" altLang="en-US" dirty="0" smtClean="0"/>
              <a:t>服务降级</a:t>
            </a:r>
            <a:endParaRPr lang="zh-CN" altLang="en-US" dirty="0"/>
          </a:p>
        </p:txBody>
      </p:sp>
      <p:sp>
        <p:nvSpPr>
          <p:cNvPr id="3" name="内容占位符 2"/>
          <p:cNvSpPr>
            <a:spLocks noGrp="1"/>
          </p:cNvSpPr>
          <p:nvPr>
            <p:ph idx="1"/>
          </p:nvPr>
        </p:nvSpPr>
        <p:spPr/>
        <p:txBody>
          <a:bodyPr/>
          <a:lstStyle/>
          <a:p>
            <a:r>
              <a:rPr lang="zh-CN" altLang="en-US" dirty="0" smtClean="0"/>
              <a:t>新建一个实现了</a:t>
            </a:r>
            <a:r>
              <a:rPr lang="en-US" altLang="zh-CN" dirty="0" err="1" smtClean="0"/>
              <a:t>FallbackFactory</a:t>
            </a:r>
            <a:r>
              <a:rPr lang="zh-CN" altLang="en-US" dirty="0" smtClean="0"/>
              <a:t>接口的类</a:t>
            </a:r>
            <a:endParaRPr lang="en-US" altLang="zh-CN" dirty="0" smtClean="0"/>
          </a:p>
          <a:p>
            <a:pPr lvl="1"/>
            <a:r>
              <a:rPr lang="zh-CN" altLang="en-US" dirty="0" smtClean="0"/>
              <a:t>根据已经有的</a:t>
            </a:r>
            <a:r>
              <a:rPr lang="en-US" altLang="zh-CN" dirty="0" err="1" smtClean="0"/>
              <a:t>UserClientService</a:t>
            </a:r>
            <a:r>
              <a:rPr lang="zh-CN" altLang="en-US" dirty="0" smtClean="0"/>
              <a:t>接口新建一个类</a:t>
            </a:r>
            <a:r>
              <a:rPr lang="en-US" altLang="zh-CN" dirty="0" err="1" smtClean="0"/>
              <a:t>UserClientServiceFallbackFactory</a:t>
            </a:r>
            <a:endParaRPr lang="en-US" altLang="zh-CN" dirty="0" smtClean="0"/>
          </a:p>
          <a:p>
            <a:pPr lvl="1"/>
            <a:r>
              <a:rPr lang="zh-CN" altLang="en-US" dirty="0" smtClean="0"/>
              <a:t>该类实现了</a:t>
            </a:r>
            <a:r>
              <a:rPr lang="en-US" altLang="zh-CN" dirty="0" err="1" smtClean="0"/>
              <a:t>FallbackFactory</a:t>
            </a:r>
            <a:r>
              <a:rPr lang="zh-CN" altLang="en-US" dirty="0" smtClean="0"/>
              <a:t>接口</a:t>
            </a:r>
            <a:endParaRPr lang="en-US" altLang="zh-CN" dirty="0" smtClean="0"/>
          </a:p>
          <a:p>
            <a:pPr lvl="1"/>
            <a:r>
              <a:rPr lang="zh-CN" altLang="en-US" dirty="0" smtClean="0"/>
              <a:t>接口的实现方法为对应方法发生异常时的处理</a:t>
            </a:r>
            <a:endParaRPr lang="en-US" altLang="zh-CN" dirty="0" smtClean="0"/>
          </a:p>
          <a:p>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1115616" y="2564904"/>
            <a:ext cx="5527248" cy="3571031"/>
          </a:xfrm>
          <a:prstGeom prst="rect">
            <a:avLst/>
          </a:prstGeom>
          <a:noFill/>
          <a:ln w="9525">
            <a:noFill/>
            <a:miter lim="800000"/>
            <a:headEnd/>
            <a:tailEnd/>
          </a:ln>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Hystrix</a:t>
            </a:r>
            <a:r>
              <a:rPr lang="zh-CN" altLang="en-US" dirty="0" smtClean="0"/>
              <a:t>服务降级</a:t>
            </a:r>
            <a:endParaRPr lang="zh-CN" altLang="en-US" dirty="0"/>
          </a:p>
        </p:txBody>
      </p:sp>
      <p:sp>
        <p:nvSpPr>
          <p:cNvPr id="3" name="内容占位符 2"/>
          <p:cNvSpPr>
            <a:spLocks noGrp="1"/>
          </p:cNvSpPr>
          <p:nvPr>
            <p:ph idx="1"/>
          </p:nvPr>
        </p:nvSpPr>
        <p:spPr/>
        <p:txBody>
          <a:bodyPr/>
          <a:lstStyle/>
          <a:p>
            <a:pPr marL="342818" lvl="1" indent="-342818">
              <a:buBlip>
                <a:blip r:embed="rId2"/>
              </a:buBlip>
            </a:pPr>
            <a:r>
              <a:rPr lang="zh-CN" altLang="en-US" dirty="0" smtClean="0"/>
              <a:t>修改</a:t>
            </a:r>
            <a:r>
              <a:rPr lang="en-US" altLang="zh-CN" dirty="0" err="1" smtClean="0"/>
              <a:t>UserClientService</a:t>
            </a:r>
            <a:r>
              <a:rPr lang="zh-CN" altLang="en-US" dirty="0" smtClean="0"/>
              <a:t>接口，在注解</a:t>
            </a:r>
            <a:r>
              <a:rPr lang="en-US" altLang="zh-CN" dirty="0" smtClean="0"/>
              <a:t>@</a:t>
            </a:r>
            <a:r>
              <a:rPr lang="en-US" altLang="zh-CN" dirty="0" err="1" smtClean="0"/>
              <a:t>FeignClient</a:t>
            </a:r>
            <a:r>
              <a:rPr lang="zh-CN" altLang="en-US" dirty="0" smtClean="0"/>
              <a:t>中添加</a:t>
            </a:r>
            <a:r>
              <a:rPr lang="en-US" altLang="zh-CN" dirty="0" err="1" smtClean="0"/>
              <a:t>fallbackFactory</a:t>
            </a:r>
            <a:r>
              <a:rPr lang="zh-CN" altLang="en-US" dirty="0" smtClean="0"/>
              <a:t>属性值</a:t>
            </a:r>
            <a:endParaRPr lang="en-US" altLang="zh-CN" dirty="0" smtClean="0"/>
          </a:p>
          <a:p>
            <a:pPr marL="742773" lvl="2" indent="-342818">
              <a:buBlip>
                <a:blip r:embed="rId2"/>
              </a:buBlip>
            </a:pPr>
            <a:r>
              <a:rPr lang="zh-CN" altLang="en-US" dirty="0" smtClean="0"/>
              <a:t>表明出现异常时，由</a:t>
            </a:r>
            <a:r>
              <a:rPr lang="en-US" altLang="zh-CN" dirty="0" err="1" smtClean="0"/>
              <a:t>fackbackFactory</a:t>
            </a:r>
            <a:r>
              <a:rPr lang="zh-CN" altLang="en-US" dirty="0" smtClean="0"/>
              <a:t>属性指定的类来处理</a:t>
            </a:r>
            <a:endParaRPr lang="en-US" altLang="zh-CN" dirty="0" smtClean="0"/>
          </a:p>
          <a:p>
            <a:endParaRPr lang="zh-CN" altLang="en-US" dirty="0"/>
          </a:p>
        </p:txBody>
      </p:sp>
      <p:pic>
        <p:nvPicPr>
          <p:cNvPr id="11266" name="Picture 2"/>
          <p:cNvPicPr>
            <a:picLocks noChangeAspect="1" noChangeArrowheads="1"/>
          </p:cNvPicPr>
          <p:nvPr/>
        </p:nvPicPr>
        <p:blipFill>
          <a:blip r:embed="rId3" cstate="print"/>
          <a:srcRect/>
          <a:stretch>
            <a:fillRect/>
          </a:stretch>
        </p:blipFill>
        <p:spPr bwMode="auto">
          <a:xfrm>
            <a:off x="827584" y="2204864"/>
            <a:ext cx="7483475" cy="1570037"/>
          </a:xfrm>
          <a:prstGeom prst="rect">
            <a:avLst/>
          </a:prstGeom>
          <a:noFill/>
          <a:ln w="9525">
            <a:noFill/>
            <a:miter lim="800000"/>
            <a:headEnd/>
            <a:tailEnd/>
          </a:ln>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Hystrix</a:t>
            </a:r>
            <a:r>
              <a:rPr lang="zh-CN" altLang="en-US" dirty="0" smtClean="0"/>
              <a:t>服务降级</a:t>
            </a:r>
            <a:endParaRPr lang="zh-CN" altLang="en-US" dirty="0"/>
          </a:p>
        </p:txBody>
      </p:sp>
      <p:sp>
        <p:nvSpPr>
          <p:cNvPr id="3" name="内容占位符 2"/>
          <p:cNvSpPr>
            <a:spLocks noGrp="1"/>
          </p:cNvSpPr>
          <p:nvPr>
            <p:ph idx="1"/>
          </p:nvPr>
        </p:nvSpPr>
        <p:spPr/>
        <p:txBody>
          <a:bodyPr/>
          <a:lstStyle/>
          <a:p>
            <a:r>
              <a:rPr lang="en-US" altLang="zh-CN" dirty="0" err="1" smtClean="0"/>
              <a:t>Mvn</a:t>
            </a:r>
            <a:r>
              <a:rPr lang="en-US" altLang="zh-CN" dirty="0" smtClean="0"/>
              <a:t> clean install</a:t>
            </a:r>
            <a:endParaRPr lang="zh-CN" altLang="en-US" dirty="0"/>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Hystrix</a:t>
            </a:r>
            <a:r>
              <a:rPr lang="zh-CN" altLang="en-US" dirty="0" smtClean="0"/>
              <a:t>服务降级</a:t>
            </a:r>
            <a:endParaRPr lang="zh-CN" altLang="en-US" dirty="0"/>
          </a:p>
        </p:txBody>
      </p:sp>
      <p:sp>
        <p:nvSpPr>
          <p:cNvPr id="3" name="内容占位符 2"/>
          <p:cNvSpPr>
            <a:spLocks noGrp="1"/>
          </p:cNvSpPr>
          <p:nvPr>
            <p:ph idx="1"/>
          </p:nvPr>
        </p:nvSpPr>
        <p:spPr/>
        <p:txBody>
          <a:bodyPr/>
          <a:lstStyle/>
          <a:p>
            <a:r>
              <a:rPr lang="zh-CN" altLang="en-US" dirty="0" smtClean="0"/>
              <a:t>修改</a:t>
            </a:r>
            <a:r>
              <a:rPr lang="en-US" altLang="zh-CN" dirty="0" err="1" smtClean="0"/>
              <a:t>mscloud</a:t>
            </a:r>
            <a:r>
              <a:rPr lang="en-US" altLang="zh-CN" dirty="0" smtClean="0"/>
              <a:t>-consumer-User-feign</a:t>
            </a:r>
            <a:r>
              <a:rPr lang="zh-CN" altLang="en-US" dirty="0" smtClean="0"/>
              <a:t>工程的全局配置文件</a:t>
            </a:r>
            <a:endParaRPr lang="en-US" altLang="zh-CN" dirty="0" smtClean="0"/>
          </a:p>
          <a:p>
            <a:endParaRPr lang="zh-CN" altLang="en-US" dirty="0"/>
          </a:p>
        </p:txBody>
      </p:sp>
      <p:pic>
        <p:nvPicPr>
          <p:cNvPr id="14338" name="Picture 2"/>
          <p:cNvPicPr>
            <a:picLocks noChangeAspect="1" noChangeArrowheads="1"/>
          </p:cNvPicPr>
          <p:nvPr/>
        </p:nvPicPr>
        <p:blipFill>
          <a:blip r:embed="rId2" cstate="print"/>
          <a:srcRect/>
          <a:stretch>
            <a:fillRect/>
          </a:stretch>
        </p:blipFill>
        <p:spPr bwMode="auto">
          <a:xfrm>
            <a:off x="1259632" y="2204864"/>
            <a:ext cx="2981455" cy="360040"/>
          </a:xfrm>
          <a:prstGeom prst="rect">
            <a:avLst/>
          </a:prstGeom>
          <a:noFill/>
          <a:ln w="9525">
            <a:noFill/>
            <a:miter lim="800000"/>
            <a:headEnd/>
            <a:tailEnd/>
          </a:ln>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测试服务降级</a:t>
            </a:r>
            <a:endParaRPr lang="zh-CN" altLang="en-US" dirty="0"/>
          </a:p>
        </p:txBody>
      </p:sp>
      <p:sp>
        <p:nvSpPr>
          <p:cNvPr id="3" name="内容占位符 2"/>
          <p:cNvSpPr>
            <a:spLocks noGrp="1"/>
          </p:cNvSpPr>
          <p:nvPr>
            <p:ph idx="1"/>
          </p:nvPr>
        </p:nvSpPr>
        <p:spPr/>
        <p:txBody>
          <a:bodyPr/>
          <a:lstStyle/>
          <a:p>
            <a:r>
              <a:rPr lang="zh-CN" altLang="en-US" dirty="0" smtClean="0"/>
              <a:t>测试</a:t>
            </a:r>
            <a:endParaRPr lang="en-US" altLang="zh-CN" dirty="0" smtClean="0"/>
          </a:p>
          <a:p>
            <a:pPr lvl="1"/>
            <a:r>
              <a:rPr lang="zh-CN" altLang="en-US" dirty="0" smtClean="0"/>
              <a:t>先启动</a:t>
            </a:r>
            <a:r>
              <a:rPr lang="en-US" altLang="zh-CN" dirty="0" smtClean="0"/>
              <a:t>3</a:t>
            </a:r>
            <a:r>
              <a:rPr lang="zh-CN" altLang="en-US" dirty="0" smtClean="0"/>
              <a:t>个</a:t>
            </a:r>
            <a:r>
              <a:rPr lang="en-US" altLang="zh-CN" dirty="0" smtClean="0"/>
              <a:t>eureka</a:t>
            </a:r>
            <a:r>
              <a:rPr lang="zh-CN" altLang="en-US" dirty="0" smtClean="0"/>
              <a:t>集群</a:t>
            </a:r>
            <a:endParaRPr lang="en-US" altLang="zh-CN" dirty="0" smtClean="0"/>
          </a:p>
          <a:p>
            <a:pPr lvl="1"/>
            <a:r>
              <a:rPr lang="zh-CN" altLang="en-US" dirty="0" smtClean="0"/>
              <a:t>再启动</a:t>
            </a:r>
            <a:r>
              <a:rPr lang="en-US" altLang="zh-CN" dirty="0" smtClean="0"/>
              <a:t>mscloud-provider-user-8001</a:t>
            </a:r>
          </a:p>
          <a:p>
            <a:pPr lvl="1"/>
            <a:r>
              <a:rPr lang="zh-CN" altLang="en-US" dirty="0" smtClean="0"/>
              <a:t>最后启动</a:t>
            </a:r>
            <a:r>
              <a:rPr lang="en-US" altLang="zh-CN" dirty="0" err="1" smtClean="0"/>
              <a:t>mscloud</a:t>
            </a:r>
            <a:r>
              <a:rPr lang="en-US" altLang="zh-CN" dirty="0" smtClean="0"/>
              <a:t>-consumer-user-feign</a:t>
            </a:r>
          </a:p>
          <a:p>
            <a:pPr lvl="1"/>
            <a:r>
              <a:rPr lang="zh-CN" altLang="en-US" dirty="0" smtClean="0"/>
              <a:t>正常访问测试 </a:t>
            </a:r>
            <a:r>
              <a:rPr lang="en-US" altLang="zh-CN" dirty="0" smtClean="0"/>
              <a:t>http://localhost/consumer/user/findUserById/1</a:t>
            </a:r>
          </a:p>
          <a:p>
            <a:endParaRPr lang="en-US" altLang="zh-CN" dirty="0" smtClean="0"/>
          </a:p>
          <a:p>
            <a:endParaRPr lang="zh-CN" altLang="en-US" dirty="0"/>
          </a:p>
        </p:txBody>
      </p:sp>
      <p:pic>
        <p:nvPicPr>
          <p:cNvPr id="12290" name="Picture 2"/>
          <p:cNvPicPr>
            <a:picLocks noChangeAspect="1" noChangeArrowheads="1"/>
          </p:cNvPicPr>
          <p:nvPr/>
        </p:nvPicPr>
        <p:blipFill>
          <a:blip r:embed="rId2" cstate="print"/>
          <a:srcRect/>
          <a:stretch>
            <a:fillRect/>
          </a:stretch>
        </p:blipFill>
        <p:spPr bwMode="auto">
          <a:xfrm>
            <a:off x="1187624" y="4293096"/>
            <a:ext cx="5670550" cy="1012825"/>
          </a:xfrm>
          <a:prstGeom prst="rect">
            <a:avLst/>
          </a:prstGeom>
          <a:noFill/>
          <a:ln w="9525">
            <a:noFill/>
            <a:miter lim="800000"/>
            <a:headEnd/>
            <a:tailEnd/>
          </a:ln>
        </p:spPr>
      </p:pic>
      <p:pic>
        <p:nvPicPr>
          <p:cNvPr id="12291" name="Picture 3"/>
          <p:cNvPicPr>
            <a:picLocks noChangeAspect="1" noChangeArrowheads="1"/>
          </p:cNvPicPr>
          <p:nvPr/>
        </p:nvPicPr>
        <p:blipFill>
          <a:blip r:embed="rId3" cstate="print"/>
          <a:srcRect/>
          <a:stretch>
            <a:fillRect/>
          </a:stretch>
        </p:blipFill>
        <p:spPr bwMode="auto">
          <a:xfrm>
            <a:off x="971600" y="3068960"/>
            <a:ext cx="7056437" cy="854075"/>
          </a:xfrm>
          <a:prstGeom prst="rect">
            <a:avLst/>
          </a:prstGeom>
          <a:noFill/>
          <a:ln w="9525">
            <a:noFill/>
            <a:miter lim="800000"/>
            <a:headEnd/>
            <a:tailEnd/>
          </a:ln>
        </p:spPr>
      </p:pic>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测试服务降级</a:t>
            </a:r>
            <a:endParaRPr lang="zh-CN" altLang="en-US" dirty="0"/>
          </a:p>
        </p:txBody>
      </p:sp>
      <p:sp>
        <p:nvSpPr>
          <p:cNvPr id="3" name="内容占位符 2"/>
          <p:cNvSpPr>
            <a:spLocks noGrp="1"/>
          </p:cNvSpPr>
          <p:nvPr>
            <p:ph idx="1"/>
          </p:nvPr>
        </p:nvSpPr>
        <p:spPr/>
        <p:txBody>
          <a:bodyPr/>
          <a:lstStyle/>
          <a:p>
            <a:r>
              <a:rPr lang="zh-CN" altLang="en-US" dirty="0" smtClean="0"/>
              <a:t>测试</a:t>
            </a:r>
            <a:endParaRPr lang="en-US" altLang="zh-CN" dirty="0" smtClean="0"/>
          </a:p>
          <a:p>
            <a:pPr lvl="1"/>
            <a:r>
              <a:rPr lang="zh-CN" altLang="en-US" dirty="0" smtClean="0"/>
              <a:t>故意关闭微服务</a:t>
            </a:r>
            <a:r>
              <a:rPr lang="en-US" altLang="zh-CN" dirty="0" smtClean="0"/>
              <a:t>mscloud-provider-user-8001 </a:t>
            </a:r>
          </a:p>
          <a:p>
            <a:pPr lvl="1"/>
            <a:r>
              <a:rPr lang="zh-CN" altLang="en-US" dirty="0" smtClean="0"/>
              <a:t>客户端自己调用提示错误信息</a:t>
            </a:r>
            <a:r>
              <a:rPr lang="en-US" altLang="zh-CN" dirty="0" smtClean="0"/>
              <a:t>	</a:t>
            </a:r>
          </a:p>
          <a:p>
            <a:pPr lvl="2"/>
            <a:r>
              <a:rPr lang="zh-CN" altLang="en-US" dirty="0" smtClean="0"/>
              <a:t>浏览器</a:t>
            </a:r>
            <a:r>
              <a:rPr lang="en-US" altLang="zh-CN" dirty="0" smtClean="0"/>
              <a:t>http://localhost/consumer/user/findUserById/1</a:t>
            </a:r>
          </a:p>
          <a:p>
            <a:pPr lvl="2"/>
            <a:endParaRPr lang="en-US" altLang="zh-CN" dirty="0" smtClean="0"/>
          </a:p>
          <a:p>
            <a:pPr lvl="2"/>
            <a:endParaRPr lang="en-US" altLang="zh-CN" dirty="0" smtClean="0"/>
          </a:p>
          <a:p>
            <a:pPr lvl="2"/>
            <a:endParaRPr lang="en-US" altLang="zh-CN" dirty="0" smtClean="0"/>
          </a:p>
          <a:p>
            <a:pPr lvl="2"/>
            <a:endParaRPr lang="en-US" altLang="zh-CN" dirty="0" smtClean="0"/>
          </a:p>
          <a:p>
            <a:pPr lvl="2"/>
            <a:endParaRPr lang="en-US" altLang="zh-CN" dirty="0" smtClean="0"/>
          </a:p>
          <a:p>
            <a:pPr lvl="2"/>
            <a:endParaRPr lang="en-US" altLang="zh-CN" dirty="0" smtClean="0"/>
          </a:p>
          <a:p>
            <a:pPr lvl="2"/>
            <a:endParaRPr lang="en-US" altLang="zh-CN" dirty="0" smtClean="0"/>
          </a:p>
          <a:p>
            <a:pPr lvl="2"/>
            <a:endParaRPr lang="en-US" altLang="zh-CN" dirty="0" smtClean="0"/>
          </a:p>
          <a:p>
            <a:pPr lvl="2"/>
            <a:endParaRPr lang="en-US" altLang="zh-CN" dirty="0" smtClean="0"/>
          </a:p>
          <a:p>
            <a:pPr lvl="2"/>
            <a:endParaRPr lang="en-US" altLang="zh-CN" dirty="0" smtClean="0"/>
          </a:p>
          <a:p>
            <a:pPr lvl="2"/>
            <a:endParaRPr lang="en-US" altLang="zh-CN" dirty="0" smtClean="0"/>
          </a:p>
          <a:p>
            <a:pPr lvl="1"/>
            <a:r>
              <a:rPr lang="zh-CN" altLang="en-US" dirty="0" smtClean="0"/>
              <a:t>此时服务端</a:t>
            </a:r>
            <a:r>
              <a:rPr lang="en-US" altLang="zh-CN" dirty="0" smtClean="0"/>
              <a:t>provider</a:t>
            </a:r>
            <a:r>
              <a:rPr lang="zh-CN" altLang="en-US" dirty="0" smtClean="0"/>
              <a:t>已经</a:t>
            </a:r>
            <a:r>
              <a:rPr lang="en-US" altLang="zh-CN" dirty="0" smtClean="0"/>
              <a:t>down</a:t>
            </a:r>
            <a:r>
              <a:rPr lang="zh-CN" altLang="en-US" dirty="0" smtClean="0"/>
              <a:t>了，但是我们做了服务降级处理，让客户端在服务端不可用时也会获得提示信息而不会挂起耗死服务器</a:t>
            </a:r>
            <a:endParaRPr lang="en-US" altLang="zh-CN" dirty="0" smtClean="0"/>
          </a:p>
          <a:p>
            <a:endParaRPr lang="en-US" altLang="zh-CN" dirty="0" smtClean="0"/>
          </a:p>
          <a:p>
            <a:endParaRPr lang="zh-CN" altLang="en-US" dirty="0"/>
          </a:p>
        </p:txBody>
      </p:sp>
      <p:pic>
        <p:nvPicPr>
          <p:cNvPr id="13314" name="Picture 2"/>
          <p:cNvPicPr>
            <a:picLocks noChangeAspect="1" noChangeArrowheads="1"/>
          </p:cNvPicPr>
          <p:nvPr/>
        </p:nvPicPr>
        <p:blipFill>
          <a:blip r:embed="rId2" cstate="print"/>
          <a:srcRect/>
          <a:stretch>
            <a:fillRect/>
          </a:stretch>
        </p:blipFill>
        <p:spPr bwMode="auto">
          <a:xfrm>
            <a:off x="899592" y="2348880"/>
            <a:ext cx="7543800" cy="846137"/>
          </a:xfrm>
          <a:prstGeom prst="rect">
            <a:avLst/>
          </a:prstGeom>
          <a:noFill/>
          <a:ln w="9525">
            <a:noFill/>
            <a:miter lim="800000"/>
            <a:headEnd/>
            <a:tailEnd/>
          </a:ln>
        </p:spPr>
      </p:pic>
      <p:pic>
        <p:nvPicPr>
          <p:cNvPr id="1026" name="Picture 2"/>
          <p:cNvPicPr>
            <a:picLocks noChangeAspect="1" noChangeArrowheads="1"/>
          </p:cNvPicPr>
          <p:nvPr/>
        </p:nvPicPr>
        <p:blipFill>
          <a:blip r:embed="rId3" cstate="print"/>
          <a:srcRect/>
          <a:stretch>
            <a:fillRect/>
          </a:stretch>
        </p:blipFill>
        <p:spPr bwMode="auto">
          <a:xfrm>
            <a:off x="899592" y="3429000"/>
            <a:ext cx="6972300" cy="1006475"/>
          </a:xfrm>
          <a:prstGeom prst="rect">
            <a:avLst/>
          </a:prstGeom>
          <a:noFill/>
          <a:ln w="9525">
            <a:noFill/>
            <a:miter lim="800000"/>
            <a:headEnd/>
            <a:tailEnd/>
          </a:ln>
        </p:spPr>
      </p:pic>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服务熔断与服务降级的区别</a:t>
            </a:r>
            <a:endParaRPr lang="zh-CN" altLang="en-US" dirty="0"/>
          </a:p>
        </p:txBody>
      </p:sp>
      <p:sp>
        <p:nvSpPr>
          <p:cNvPr id="3" name="内容占位符 2"/>
          <p:cNvSpPr>
            <a:spLocks noGrp="1"/>
          </p:cNvSpPr>
          <p:nvPr>
            <p:ph idx="1"/>
          </p:nvPr>
        </p:nvSpPr>
        <p:spPr/>
        <p:txBody>
          <a:bodyPr/>
          <a:lstStyle/>
          <a:p>
            <a:r>
              <a:rPr lang="zh-CN" altLang="en-US" dirty="0" smtClean="0"/>
              <a:t>两者其实从某些角度看是有一定的类似性的： </a:t>
            </a:r>
            <a:endParaRPr lang="en-US" altLang="zh-CN" dirty="0" smtClean="0"/>
          </a:p>
          <a:p>
            <a:pPr lvl="1"/>
            <a:r>
              <a:rPr lang="zh-CN" altLang="en-US" b="1" dirty="0" smtClean="0"/>
              <a:t>目的很一致</a:t>
            </a:r>
            <a:r>
              <a:rPr lang="zh-CN" altLang="en-US" dirty="0" smtClean="0"/>
              <a:t>，都是从可用性可靠性着想，为防止系统的整体缓慢甚至崩溃，采用的技术手段；</a:t>
            </a:r>
          </a:p>
          <a:p>
            <a:pPr lvl="1"/>
            <a:r>
              <a:rPr lang="zh-CN" altLang="en-US" b="1" dirty="0" smtClean="0"/>
              <a:t>最终表现类似</a:t>
            </a:r>
            <a:r>
              <a:rPr lang="zh-CN" altLang="en-US" dirty="0" smtClean="0"/>
              <a:t>，对于两者来说，最终让用户体验到的是某些功能暂时不可达或不可用；</a:t>
            </a:r>
          </a:p>
          <a:p>
            <a:pPr lvl="1"/>
            <a:r>
              <a:rPr lang="zh-CN" altLang="en-US" b="1" dirty="0" smtClean="0"/>
              <a:t>粒度一般都是服务级别</a:t>
            </a:r>
            <a:r>
              <a:rPr lang="zh-CN" altLang="en-US" dirty="0" smtClean="0"/>
              <a:t>，当然，业界也有不少更细粒度的做法，比如做到数据持久层（允许查询，不允许增删改）；</a:t>
            </a:r>
          </a:p>
          <a:p>
            <a:pPr lvl="1"/>
            <a:r>
              <a:rPr lang="zh-CN" altLang="en-US" b="1" dirty="0" smtClean="0"/>
              <a:t>自治性要求很高</a:t>
            </a:r>
            <a:r>
              <a:rPr lang="zh-CN" altLang="en-US" dirty="0" smtClean="0"/>
              <a:t>，熔断模式一般都是服务基于策略的自动触发，降级虽说可人工干预，但在微服务架构下，完全靠人显然不可能，开关预置、配置中心都是必要手段；</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smtClean="0"/>
              <a:t>本章教学内容</a:t>
            </a:r>
          </a:p>
        </p:txBody>
      </p:sp>
      <p:sp>
        <p:nvSpPr>
          <p:cNvPr id="8" name="内容占位符 7"/>
          <p:cNvSpPr>
            <a:spLocks noGrp="1"/>
          </p:cNvSpPr>
          <p:nvPr>
            <p:ph idx="1"/>
          </p:nvPr>
        </p:nvSpPr>
        <p:spPr/>
        <p:txBody>
          <a:bodyPr/>
          <a:lstStyle/>
          <a:p>
            <a:endParaRPr lang="zh-CN" altLang="en-US" dirty="0"/>
          </a:p>
        </p:txBody>
      </p:sp>
      <p:graphicFrame>
        <p:nvGraphicFramePr>
          <p:cNvPr id="6" name="表格 5"/>
          <p:cNvGraphicFramePr>
            <a:graphicFrameLocks noGrp="1"/>
          </p:cNvGraphicFramePr>
          <p:nvPr/>
        </p:nvGraphicFramePr>
        <p:xfrm>
          <a:off x="323855" y="1268415"/>
          <a:ext cx="8568953" cy="3412453"/>
        </p:xfrm>
        <a:graphic>
          <a:graphicData uri="http://schemas.openxmlformats.org/drawingml/2006/table">
            <a:tbl>
              <a:tblPr/>
              <a:tblGrid>
                <a:gridCol w="2087905"/>
                <a:gridCol w="2232248"/>
                <a:gridCol w="792088"/>
                <a:gridCol w="576064"/>
                <a:gridCol w="576064"/>
                <a:gridCol w="2304584"/>
              </a:tblGrid>
              <a:tr h="434348">
                <a:tc>
                  <a:txBody>
                    <a:bodyPr/>
                    <a:lstStyle/>
                    <a:p>
                      <a:pPr algn="ctr" fontAlgn="ctr"/>
                      <a:r>
                        <a:rPr lang="zh-CN" altLang="en-US" sz="1400" b="1" i="0" u="none" strike="noStrike" dirty="0">
                          <a:solidFill>
                            <a:srgbClr val="FFFFFF"/>
                          </a:solidFill>
                          <a:latin typeface="微软雅黑"/>
                        </a:rPr>
                        <a:t>节</a:t>
                      </a:r>
                    </a:p>
                  </a:txBody>
                  <a:tcPr marL="7628" marR="7628" marT="76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zh-CN" altLang="en-US" sz="1400" b="1" i="0" u="none" strike="noStrike" dirty="0">
                          <a:solidFill>
                            <a:srgbClr val="FFFFFF"/>
                          </a:solidFill>
                          <a:latin typeface="微软雅黑"/>
                        </a:rPr>
                        <a:t>知识点</a:t>
                      </a:r>
                    </a:p>
                  </a:txBody>
                  <a:tcPr marL="7628" marR="7628" marT="76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zh-CN" altLang="en-US" sz="1400" b="1" i="0" u="none" strike="noStrike" dirty="0">
                          <a:solidFill>
                            <a:srgbClr val="FFFFFF"/>
                          </a:solidFill>
                          <a:latin typeface="微软雅黑"/>
                        </a:rPr>
                        <a:t>掌握程度</a:t>
                      </a:r>
                    </a:p>
                  </a:txBody>
                  <a:tcPr marL="7628" marR="7628" marT="76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zh-CN" altLang="en-US" sz="1400" b="1" i="0" u="none" strike="noStrike" dirty="0" smtClean="0">
                          <a:solidFill>
                            <a:srgbClr val="FFFFFF"/>
                          </a:solidFill>
                          <a:latin typeface="微软雅黑"/>
                        </a:rPr>
                        <a:t>难易程度</a:t>
                      </a:r>
                      <a:endParaRPr lang="zh-CN" altLang="en-US" sz="1400" b="1" i="0" u="none" strike="noStrike" dirty="0">
                        <a:solidFill>
                          <a:srgbClr val="FFFFFF"/>
                        </a:solidFill>
                        <a:latin typeface="微软雅黑"/>
                      </a:endParaRPr>
                    </a:p>
                  </a:txBody>
                  <a:tcPr marL="7628" marR="7628" marT="76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zh-CN" altLang="en-US" sz="1400" b="1" i="0" u="none" strike="noStrike" dirty="0">
                          <a:solidFill>
                            <a:srgbClr val="FFFFFF"/>
                          </a:solidFill>
                          <a:latin typeface="微软雅黑"/>
                        </a:rPr>
                        <a:t>教学形式</a:t>
                      </a:r>
                    </a:p>
                  </a:txBody>
                  <a:tcPr marL="7628" marR="7628" marT="76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zh-CN" altLang="en-US" sz="1400" b="1" i="0" u="none" strike="noStrike">
                          <a:solidFill>
                            <a:srgbClr val="FFFFFF"/>
                          </a:solidFill>
                          <a:latin typeface="微软雅黑"/>
                        </a:rPr>
                        <a:t>对</a:t>
                      </a:r>
                      <a:r>
                        <a:rPr lang="zh-CN" altLang="en-US" sz="1400" b="1" i="0" u="none" strike="noStrike" smtClean="0">
                          <a:solidFill>
                            <a:srgbClr val="FFFFFF"/>
                          </a:solidFill>
                          <a:latin typeface="微软雅黑"/>
                        </a:rPr>
                        <a:t>应在线微</a:t>
                      </a:r>
                      <a:r>
                        <a:rPr lang="zh-CN" altLang="en-US" sz="1400" b="1" i="0" u="none" strike="noStrike">
                          <a:solidFill>
                            <a:srgbClr val="FFFFFF"/>
                          </a:solidFill>
                          <a:latin typeface="微软雅黑"/>
                        </a:rPr>
                        <a:t>课</a:t>
                      </a:r>
                    </a:p>
                  </a:txBody>
                  <a:tcPr marL="7628" marR="7628" marT="76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251712">
                <a:tc rowSpan="4">
                  <a:txBody>
                    <a:bodyPr/>
                    <a:lstStyle/>
                    <a:p>
                      <a:pPr algn="ctr" fontAlgn="ctr"/>
                      <a:r>
                        <a:rPr lang="en-US" sz="1400" b="0" i="0" u="none" strike="noStrike" dirty="0" err="1">
                          <a:latin typeface="宋体"/>
                        </a:rPr>
                        <a:t>Hystrix</a:t>
                      </a:r>
                      <a:r>
                        <a:rPr lang="zh-CN" altLang="en-US" sz="1400" b="0" i="0" u="none" strike="noStrike" dirty="0">
                          <a:latin typeface="宋体"/>
                        </a:rPr>
                        <a:t>简介</a:t>
                      </a:r>
                    </a:p>
                  </a:txBody>
                  <a:tcPr marL="0" marR="0" marT="0" marB="0" anchor="ct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latin typeface="宋体"/>
                        </a:rPr>
                        <a:t>分布式系统面临的问题</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了解</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dirty="0"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zh-CN" altLang="en-US" sz="1400" b="0" i="0" u="none" strike="noStrike" dirty="0">
                        <a:latin typeface="微软雅黑"/>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51712">
                <a:tc vMerge="1">
                  <a:txBody>
                    <a:bodyPr/>
                    <a:lstStyle/>
                    <a:p>
                      <a:endParaRPr lang="zh-CN" altLang="en-US"/>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400" b="0" i="0" u="none" strike="noStrike" dirty="0">
                          <a:latin typeface="宋体"/>
                        </a:rPr>
                        <a:t>雪崩效应</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了解</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dirty="0"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zh-CN" altLang="en-US" sz="1400" b="0" i="0" u="none" strike="noStrike" dirty="0">
                        <a:latin typeface="微软雅黑"/>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24971">
                <a:tc vMerge="1">
                  <a:txBody>
                    <a:bodyPr/>
                    <a:lstStyle/>
                    <a:p>
                      <a:endParaRPr lang="zh-CN" altLang="en-US"/>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400" b="0" i="0" u="none" strike="noStrike" dirty="0">
                          <a:latin typeface="宋体"/>
                        </a:rPr>
                        <a:t>服务容错</a:t>
                      </a: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理解</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dirty="0"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en-US" sz="1400" b="0" i="0" u="none" strike="noStrike">
                        <a:latin typeface="微软雅黑"/>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24971">
                <a:tc v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err="1">
                          <a:latin typeface="宋体"/>
                        </a:rPr>
                        <a:t>Hystrix</a:t>
                      </a:r>
                      <a:r>
                        <a:rPr lang="zh-CN" altLang="en-US" sz="1400" b="0" i="0" u="none" strike="noStrike" dirty="0">
                          <a:latin typeface="宋体"/>
                        </a:rPr>
                        <a:t>简介</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了解</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dirty="0"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en-US" sz="1400" b="0" i="0" u="none" strike="noStrike">
                        <a:latin typeface="微软雅黑"/>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24971">
                <a:tc rowSpan="5">
                  <a:txBody>
                    <a:bodyPr/>
                    <a:lstStyle/>
                    <a:p>
                      <a:pPr algn="ctr" fontAlgn="ctr"/>
                      <a:r>
                        <a:rPr lang="zh-CN" altLang="en-US" sz="1400" b="0" i="0" u="none" strike="noStrike">
                          <a:latin typeface="宋体"/>
                        </a:rPr>
                        <a:t>使用</a:t>
                      </a:r>
                      <a:r>
                        <a:rPr lang="en-US" altLang="zh-CN" sz="1400" b="0" i="0" u="none" strike="noStrike">
                          <a:latin typeface="宋体"/>
                        </a:rPr>
                        <a:t>Hystrix</a:t>
                      </a:r>
                      <a:r>
                        <a:rPr lang="zh-CN" altLang="en-US" sz="1400" b="0" i="0" u="none" strike="noStrike">
                          <a:latin typeface="宋体"/>
                        </a:rPr>
                        <a:t>实现容错</a:t>
                      </a: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b="0" i="0" u="none" strike="noStrike" dirty="0" err="1">
                          <a:latin typeface="宋体"/>
                        </a:rPr>
                        <a:t>Hystrix</a:t>
                      </a:r>
                      <a:r>
                        <a:rPr lang="zh-CN" altLang="en-US" sz="1400" b="0" i="0" u="none" strike="noStrike" dirty="0">
                          <a:latin typeface="宋体"/>
                        </a:rPr>
                        <a:t>服务熔断</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掌握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en-US" sz="1400" b="0" i="0" u="none" strike="noStrike">
                        <a:latin typeface="微软雅黑"/>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24971">
                <a:tc vMerge="1">
                  <a:txBody>
                    <a:bodyPr/>
                    <a:lstStyle/>
                    <a:p>
                      <a:endParaRPr lang="zh-CN" altLang="en-US"/>
                    </a:p>
                  </a:txBody>
                  <a:tcP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latin typeface="宋体"/>
                        </a:rPr>
                        <a:t>测试服务熔断</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掌握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zh-CN" altLang="en-US" sz="1400" b="0" i="0" u="none" strike="noStrike">
                        <a:latin typeface="微软雅黑"/>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24971">
                <a:tc vMerge="1">
                  <a:txBody>
                    <a:bodyPr/>
                    <a:lstStyle/>
                    <a:p>
                      <a:endParaRPr lang="zh-CN" altLang="en-US"/>
                    </a:p>
                  </a:txBody>
                  <a:tcP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err="1">
                          <a:latin typeface="宋体"/>
                        </a:rPr>
                        <a:t>Hystrix</a:t>
                      </a:r>
                      <a:r>
                        <a:rPr lang="zh-CN" altLang="en-US" sz="1400" b="0" i="0" u="none" strike="noStrike" dirty="0">
                          <a:latin typeface="宋体"/>
                        </a:rPr>
                        <a:t>服务降级</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掌握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难</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zh-CN" altLang="en-US" sz="1400" b="0" i="0" u="none" strike="noStrike">
                        <a:latin typeface="微软雅黑"/>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24971">
                <a:tc vMerge="1">
                  <a:txBody>
                    <a:bodyPr/>
                    <a:lstStyle/>
                    <a:p>
                      <a:endParaRPr lang="zh-CN" altLang="en-US"/>
                    </a:p>
                  </a:txBody>
                  <a:tcP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latin typeface="宋体"/>
                        </a:rPr>
                        <a:t>测试服务降级</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掌握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zh-CN" altLang="en-US" sz="1400" b="0" i="0" u="none" strike="noStrike">
                        <a:latin typeface="微软雅黑"/>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24971">
                <a:tc vMerge="1">
                  <a:txBody>
                    <a:bodyPr/>
                    <a:lstStyle/>
                    <a:p>
                      <a:endParaRPr lang="zh-CN" altLang="en-US"/>
                    </a:p>
                  </a:txBody>
                  <a:tcP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latin typeface="宋体"/>
                        </a:rPr>
                        <a:t>服务熔断与服务降级的区别</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dirty="0">
                          <a:latin typeface="微软雅黑"/>
                        </a:rPr>
                        <a:t>理解</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zh-CN" altLang="en-US" sz="1400" b="0" i="0" u="none" strike="noStrike">
                        <a:latin typeface="微软雅黑"/>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24971">
                <a:tc rowSpan="2">
                  <a:txBody>
                    <a:bodyPr/>
                    <a:lstStyle/>
                    <a:p>
                      <a:pPr algn="ctr" fontAlgn="ctr"/>
                      <a:r>
                        <a:rPr lang="zh-CN" altLang="en-US" sz="1400" b="0" i="0" u="none" strike="noStrike" dirty="0">
                          <a:latin typeface="宋体"/>
                        </a:rPr>
                        <a:t>使用</a:t>
                      </a:r>
                      <a:r>
                        <a:rPr lang="en-US" sz="1400" b="0" i="0" u="none" strike="noStrike" dirty="0" err="1">
                          <a:latin typeface="宋体"/>
                        </a:rPr>
                        <a:t>Hystrix</a:t>
                      </a:r>
                      <a:r>
                        <a:rPr lang="en-US" sz="1400" b="0" i="0" u="none" strike="noStrike" dirty="0">
                          <a:latin typeface="宋体"/>
                        </a:rPr>
                        <a:t> </a:t>
                      </a:r>
                      <a:r>
                        <a:rPr lang="en-US" sz="1400" b="0" i="0" u="none" strike="noStrike" dirty="0" smtClean="0">
                          <a:latin typeface="宋体"/>
                        </a:rPr>
                        <a:t>Dashboard </a:t>
                      </a:r>
                      <a:r>
                        <a:rPr lang="zh-CN" altLang="en-US" sz="1400" b="0" i="0" u="none" strike="noStrike" dirty="0" smtClean="0">
                          <a:latin typeface="宋体"/>
                        </a:rPr>
                        <a:t>监控</a:t>
                      </a:r>
                      <a:r>
                        <a:rPr lang="zh-CN" altLang="en-US" sz="1400" b="0" i="0" u="none" strike="noStrike" dirty="0">
                          <a:latin typeface="宋体"/>
                        </a:rPr>
                        <a:t>数据</a:t>
                      </a:r>
                    </a:p>
                  </a:txBody>
                  <a:tcPr marL="0" marR="0" marT="0" marB="0" anchor="ct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latin typeface="宋体"/>
                        </a:rPr>
                        <a:t>Hystrix Dashboard</a:t>
                      </a:r>
                      <a:r>
                        <a:rPr lang="zh-CN" altLang="en-US" sz="1400" b="0" i="0" u="none" strike="noStrike">
                          <a:latin typeface="宋体"/>
                        </a:rPr>
                        <a:t>监控数据</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dirty="0">
                          <a:latin typeface="微软雅黑"/>
                        </a:rPr>
                        <a:t>掌握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难</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zh-CN" altLang="en-US" sz="1400" b="0" i="0" u="none" strike="noStrike">
                        <a:latin typeface="微软雅黑"/>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24971">
                <a:tc vMerge="1">
                  <a:txBody>
                    <a:bodyPr/>
                    <a:lstStyle/>
                    <a:p>
                      <a:endParaRPr lang="zh-CN" altLang="en-US"/>
                    </a:p>
                  </a:txBody>
                  <a:tcP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latin typeface="宋体"/>
                        </a:rPr>
                        <a:t>服务监控测试</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dirty="0">
                          <a:latin typeface="微软雅黑"/>
                        </a:rPr>
                        <a:t>掌握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zh-CN" altLang="en-US" sz="1400" b="0" i="0" u="none" strike="noStrike">
                        <a:latin typeface="微软雅黑"/>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24971">
                <a:tc rowSpan="2">
                  <a:txBody>
                    <a:bodyPr/>
                    <a:lstStyle/>
                    <a:p>
                      <a:pPr algn="ctr" fontAlgn="ctr"/>
                      <a:r>
                        <a:rPr lang="zh-CN" altLang="en-US" sz="1400" b="0" i="0" u="none" strike="noStrike">
                          <a:latin typeface="宋体"/>
                        </a:rPr>
                        <a:t>使用</a:t>
                      </a:r>
                      <a:r>
                        <a:rPr lang="en-US" altLang="zh-CN" sz="1400" b="0" i="0" u="none" strike="noStrike">
                          <a:latin typeface="宋体"/>
                        </a:rPr>
                        <a:t>Turbine</a:t>
                      </a:r>
                      <a:r>
                        <a:rPr lang="zh-CN" altLang="en-US" sz="1400" b="0" i="0" u="none" strike="noStrike">
                          <a:latin typeface="宋体"/>
                        </a:rPr>
                        <a:t>监控集群数据</a:t>
                      </a:r>
                    </a:p>
                  </a:txBody>
                  <a:tcPr marL="0" marR="0" marT="0" marB="0" anchor="ct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latin typeface="宋体"/>
                        </a:rPr>
                        <a:t>Turbine</a:t>
                      </a:r>
                      <a:r>
                        <a:rPr lang="zh-CN" altLang="en-US" sz="1400" b="0" i="0" u="none" strike="noStrike">
                          <a:latin typeface="宋体"/>
                        </a:rPr>
                        <a:t>监控集群数据</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dirty="0">
                          <a:latin typeface="微软雅黑"/>
                        </a:rPr>
                        <a:t>掌握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zh-CN" altLang="en-US" sz="1400" b="0" i="0" u="none" strike="noStrike" dirty="0">
                        <a:latin typeface="微软雅黑"/>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24971">
                <a:tc vMerge="1">
                  <a:txBody>
                    <a:bodyPr/>
                    <a:lstStyle/>
                    <a:p>
                      <a:endParaRPr lang="zh-CN" altLang="en-US"/>
                    </a:p>
                  </a:txBody>
                  <a:tcP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latin typeface="宋体"/>
                        </a:rPr>
                        <a:t>集群监控测试</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dirty="0">
                          <a:latin typeface="微软雅黑"/>
                        </a:rPr>
                        <a:t>掌握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dirty="0">
                          <a:latin typeface="微软雅黑"/>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dirty="0"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zh-CN" altLang="en-US" sz="1400" b="0" i="0" u="none" strike="noStrike" dirty="0">
                        <a:latin typeface="微软雅黑"/>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服务熔断与服务降级的区别</a:t>
            </a:r>
            <a:endParaRPr lang="zh-CN" altLang="en-US" dirty="0"/>
          </a:p>
        </p:txBody>
      </p:sp>
      <p:sp>
        <p:nvSpPr>
          <p:cNvPr id="3" name="内容占位符 2"/>
          <p:cNvSpPr>
            <a:spLocks noGrp="1"/>
          </p:cNvSpPr>
          <p:nvPr>
            <p:ph idx="1"/>
          </p:nvPr>
        </p:nvSpPr>
        <p:spPr/>
        <p:txBody>
          <a:bodyPr/>
          <a:lstStyle/>
          <a:p>
            <a:r>
              <a:rPr lang="zh-CN" altLang="en-US" dirty="0" smtClean="0"/>
              <a:t>而两者的区别也是明显的：</a:t>
            </a:r>
            <a:endParaRPr lang="en-US" altLang="zh-CN" dirty="0" smtClean="0"/>
          </a:p>
          <a:p>
            <a:pPr lvl="1"/>
            <a:r>
              <a:rPr lang="zh-CN" altLang="en-US" b="1" dirty="0" smtClean="0"/>
              <a:t>触发原因不太一样</a:t>
            </a:r>
            <a:r>
              <a:rPr lang="zh-CN" altLang="en-US" dirty="0" smtClean="0"/>
              <a:t>，服务熔断一般是某个服务（下游服务）故障引起，而服务降级一般是从整体负荷考虑；</a:t>
            </a:r>
          </a:p>
          <a:p>
            <a:pPr lvl="1"/>
            <a:r>
              <a:rPr lang="zh-CN" altLang="en-US" b="1" dirty="0" smtClean="0"/>
              <a:t>管理目标的层次不太一样</a:t>
            </a:r>
            <a:r>
              <a:rPr lang="zh-CN" altLang="en-US" dirty="0" smtClean="0"/>
              <a:t>，熔断其实是一个框架级的处理，每个微服务都需要（无层级之分），而降级一般需要对业务有层级之分（比如降级一般是从最外围服务开始）</a:t>
            </a:r>
            <a:endParaRPr lang="en-US" altLang="zh-CN" dirty="0" smtClean="0"/>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Number_1"/>
          <p:cNvSpPr/>
          <p:nvPr>
            <p:custDataLst>
              <p:tags r:id="rId1"/>
            </p:custDataLst>
          </p:nvPr>
        </p:nvSpPr>
        <p:spPr>
          <a:xfrm>
            <a:off x="2803533" y="1700221"/>
            <a:ext cx="682625" cy="681037"/>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en-US" altLang="zh-CN" sz="2800" dirty="0">
                <a:solidFill>
                  <a:srgbClr val="C5C5C5"/>
                </a:solidFill>
                <a:latin typeface="华文细黑" panose="02010600040101010101" pitchFamily="2" charset="-122"/>
                <a:ea typeface="华文细黑" panose="02010600040101010101" pitchFamily="2" charset="-122"/>
              </a:rPr>
              <a:t>01</a:t>
            </a:r>
            <a:endParaRPr lang="zh-CN" altLang="en-US" sz="2800" dirty="0">
              <a:solidFill>
                <a:srgbClr val="C5C5C5"/>
              </a:solidFill>
              <a:latin typeface="华文细黑" panose="02010600040101010101" pitchFamily="2" charset="-122"/>
              <a:ea typeface="华文细黑" panose="02010600040101010101" pitchFamily="2" charset="-122"/>
            </a:endParaRPr>
          </a:p>
        </p:txBody>
      </p:sp>
      <p:sp>
        <p:nvSpPr>
          <p:cNvPr id="8" name="MH_Entry_1"/>
          <p:cNvSpPr/>
          <p:nvPr>
            <p:custDataLst>
              <p:tags r:id="rId2"/>
            </p:custDataLst>
          </p:nvPr>
        </p:nvSpPr>
        <p:spPr>
          <a:xfrm>
            <a:off x="3635383" y="1700221"/>
            <a:ext cx="4346575" cy="681037"/>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en-US" altLang="zh-CN" sz="2000" dirty="0" err="1" smtClean="0">
                <a:solidFill>
                  <a:srgbClr val="FFFFFF"/>
                </a:solidFill>
                <a:latin typeface="微软雅黑" charset="-122"/>
                <a:ea typeface="微软雅黑" charset="-122"/>
              </a:rPr>
              <a:t>Hystrix</a:t>
            </a:r>
            <a:r>
              <a:rPr lang="zh-CN" altLang="en-US" sz="2000" dirty="0" smtClean="0">
                <a:solidFill>
                  <a:srgbClr val="FFFFFF"/>
                </a:solidFill>
                <a:latin typeface="微软雅黑" charset="-122"/>
                <a:ea typeface="微软雅黑" charset="-122"/>
              </a:rPr>
              <a:t>简介</a:t>
            </a:r>
          </a:p>
        </p:txBody>
      </p:sp>
      <p:sp>
        <p:nvSpPr>
          <p:cNvPr id="9" name="MH_Number_2"/>
          <p:cNvSpPr/>
          <p:nvPr>
            <p:custDataLst>
              <p:tags r:id="rId3"/>
            </p:custDataLst>
          </p:nvPr>
        </p:nvSpPr>
        <p:spPr>
          <a:xfrm>
            <a:off x="2803533" y="2555875"/>
            <a:ext cx="682625" cy="681038"/>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dirty="0">
                <a:solidFill>
                  <a:srgbClr val="C5C5C5"/>
                </a:solidFill>
                <a:latin typeface="华文细黑" panose="02010600040101010101" pitchFamily="2" charset="-122"/>
                <a:ea typeface="华文细黑" panose="02010600040101010101" pitchFamily="2" charset="-122"/>
              </a:rPr>
              <a:t>02</a:t>
            </a:r>
            <a:endParaRPr lang="zh-CN" altLang="en-US" sz="2800" dirty="0">
              <a:solidFill>
                <a:srgbClr val="C5C5C5"/>
              </a:solidFill>
              <a:latin typeface="华文细黑" panose="02010600040101010101" pitchFamily="2" charset="-122"/>
              <a:ea typeface="华文细黑" panose="02010600040101010101" pitchFamily="2" charset="-122"/>
            </a:endParaRPr>
          </a:p>
        </p:txBody>
      </p:sp>
      <p:sp>
        <p:nvSpPr>
          <p:cNvPr id="10" name="MH_Entry_2"/>
          <p:cNvSpPr/>
          <p:nvPr>
            <p:custDataLst>
              <p:tags r:id="rId4"/>
            </p:custDataLst>
          </p:nvPr>
        </p:nvSpPr>
        <p:spPr>
          <a:xfrm>
            <a:off x="3635383" y="2555875"/>
            <a:ext cx="4346575" cy="681038"/>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zh-CN" altLang="en-US" sz="2000" dirty="0" smtClean="0">
                <a:solidFill>
                  <a:srgbClr val="FFFFFF"/>
                </a:solidFill>
                <a:latin typeface="微软雅黑" charset="-122"/>
                <a:ea typeface="微软雅黑" charset="-122"/>
              </a:rPr>
              <a:t>使用</a:t>
            </a:r>
            <a:r>
              <a:rPr lang="en-US" altLang="zh-CN" sz="2000" dirty="0" err="1" smtClean="0">
                <a:solidFill>
                  <a:srgbClr val="FFFFFF"/>
                </a:solidFill>
                <a:latin typeface="微软雅黑" charset="-122"/>
                <a:ea typeface="微软雅黑" charset="-122"/>
              </a:rPr>
              <a:t>Hystrix</a:t>
            </a:r>
            <a:r>
              <a:rPr lang="zh-CN" altLang="en-US" sz="2000" dirty="0" smtClean="0">
                <a:solidFill>
                  <a:srgbClr val="FFFFFF"/>
                </a:solidFill>
                <a:latin typeface="微软雅黑" charset="-122"/>
                <a:ea typeface="微软雅黑" charset="-122"/>
              </a:rPr>
              <a:t>实现容错</a:t>
            </a:r>
          </a:p>
        </p:txBody>
      </p:sp>
      <p:sp>
        <p:nvSpPr>
          <p:cNvPr id="11" name="MH_Number_2"/>
          <p:cNvSpPr/>
          <p:nvPr>
            <p:custDataLst>
              <p:tags r:id="rId5"/>
            </p:custDataLst>
          </p:nvPr>
        </p:nvSpPr>
        <p:spPr>
          <a:xfrm>
            <a:off x="2803533" y="3395671"/>
            <a:ext cx="682625" cy="681037"/>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en-US" altLang="zh-CN" sz="2800" dirty="0">
                <a:solidFill>
                  <a:schemeClr val="accent1">
                    <a:lumMod val="75000"/>
                  </a:schemeClr>
                </a:solidFill>
                <a:latin typeface="华文细黑" panose="02010600040101010101" pitchFamily="2" charset="-122"/>
                <a:ea typeface="华文细黑" panose="02010600040101010101" pitchFamily="2" charset="-122"/>
              </a:rPr>
              <a:t>03</a:t>
            </a:r>
            <a:endParaRPr lang="zh-CN" altLang="en-US" sz="2800" dirty="0">
              <a:solidFill>
                <a:schemeClr val="accent1">
                  <a:lumMod val="75000"/>
                </a:schemeClr>
              </a:solidFill>
              <a:latin typeface="华文细黑" panose="02010600040101010101" pitchFamily="2" charset="-122"/>
              <a:ea typeface="华文细黑" panose="02010600040101010101" pitchFamily="2" charset="-122"/>
            </a:endParaRPr>
          </a:p>
        </p:txBody>
      </p:sp>
      <p:sp>
        <p:nvSpPr>
          <p:cNvPr id="12" name="MH_Entry_2"/>
          <p:cNvSpPr/>
          <p:nvPr>
            <p:custDataLst>
              <p:tags r:id="rId6"/>
            </p:custDataLst>
          </p:nvPr>
        </p:nvSpPr>
        <p:spPr>
          <a:xfrm>
            <a:off x="3635383" y="3395671"/>
            <a:ext cx="4346575" cy="681037"/>
          </a:xfrm>
          <a:prstGeom prst="rect">
            <a:avLst/>
          </a:prstGeom>
          <a:solidFill>
            <a:schemeClr val="accent1">
              <a:lumMod val="75000"/>
            </a:schemeClr>
          </a:solid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zh-CN" altLang="en-US" sz="2000" dirty="0" smtClean="0">
                <a:solidFill>
                  <a:srgbClr val="FFFFFF"/>
                </a:solidFill>
                <a:latin typeface="微软雅黑" pitchFamily="34" charset="-122"/>
                <a:ea typeface="微软雅黑" pitchFamily="34" charset="-122"/>
              </a:rPr>
              <a:t>使用</a:t>
            </a:r>
            <a:r>
              <a:rPr lang="en-US" altLang="zh-CN" sz="2000" dirty="0" err="1" smtClean="0">
                <a:solidFill>
                  <a:srgbClr val="FFFFFF"/>
                </a:solidFill>
                <a:latin typeface="微软雅黑" pitchFamily="34" charset="-122"/>
                <a:ea typeface="微软雅黑" pitchFamily="34" charset="-122"/>
              </a:rPr>
              <a:t>Hystrix</a:t>
            </a:r>
            <a:r>
              <a:rPr lang="en-US" altLang="zh-CN" sz="2000" dirty="0" smtClean="0">
                <a:solidFill>
                  <a:srgbClr val="FFFFFF"/>
                </a:solidFill>
                <a:latin typeface="微软雅黑" pitchFamily="34" charset="-122"/>
                <a:ea typeface="微软雅黑" pitchFamily="34" charset="-122"/>
              </a:rPr>
              <a:t> Dashboard</a:t>
            </a:r>
            <a:r>
              <a:rPr lang="zh-CN" altLang="en-US" sz="2000" dirty="0" smtClean="0">
                <a:solidFill>
                  <a:srgbClr val="FFFFFF"/>
                </a:solidFill>
                <a:latin typeface="微软雅黑" pitchFamily="34" charset="-122"/>
                <a:ea typeface="微软雅黑" pitchFamily="34" charset="-122"/>
              </a:rPr>
              <a:t>监控数据</a:t>
            </a:r>
          </a:p>
        </p:txBody>
      </p:sp>
      <p:sp>
        <p:nvSpPr>
          <p:cNvPr id="13" name="MH_Number_2"/>
          <p:cNvSpPr/>
          <p:nvPr>
            <p:custDataLst>
              <p:tags r:id="rId7"/>
            </p:custDataLst>
          </p:nvPr>
        </p:nvSpPr>
        <p:spPr>
          <a:xfrm>
            <a:off x="2803533" y="4260850"/>
            <a:ext cx="682625" cy="681038"/>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dirty="0">
                <a:solidFill>
                  <a:srgbClr val="C5C5C5"/>
                </a:solidFill>
                <a:latin typeface="华文细黑" panose="02010600040101010101" pitchFamily="2" charset="-122"/>
                <a:ea typeface="华文细黑" panose="02010600040101010101" pitchFamily="2" charset="-122"/>
              </a:rPr>
              <a:t>04</a:t>
            </a:r>
            <a:endParaRPr lang="zh-CN" altLang="en-US" sz="2800" dirty="0">
              <a:solidFill>
                <a:srgbClr val="C5C5C5"/>
              </a:solidFill>
              <a:latin typeface="华文细黑" panose="02010600040101010101" pitchFamily="2" charset="-122"/>
              <a:ea typeface="华文细黑" panose="02010600040101010101" pitchFamily="2" charset="-122"/>
            </a:endParaRPr>
          </a:p>
        </p:txBody>
      </p:sp>
      <p:sp>
        <p:nvSpPr>
          <p:cNvPr id="14" name="MH_Entry_2"/>
          <p:cNvSpPr/>
          <p:nvPr>
            <p:custDataLst>
              <p:tags r:id="rId8"/>
            </p:custDataLst>
          </p:nvPr>
        </p:nvSpPr>
        <p:spPr>
          <a:xfrm>
            <a:off x="3635383" y="4260850"/>
            <a:ext cx="4346575" cy="681038"/>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zh-CN" altLang="en-US" sz="2000" dirty="0" smtClean="0">
                <a:solidFill>
                  <a:srgbClr val="FFFFFF"/>
                </a:solidFill>
                <a:latin typeface="微软雅黑" charset="-122"/>
                <a:ea typeface="微软雅黑" charset="-122"/>
              </a:rPr>
              <a:t>使用</a:t>
            </a:r>
            <a:r>
              <a:rPr lang="en-US" altLang="zh-CN" sz="2000" dirty="0" smtClean="0">
                <a:solidFill>
                  <a:srgbClr val="FFFFFF"/>
                </a:solidFill>
                <a:latin typeface="微软雅黑" charset="-122"/>
                <a:ea typeface="微软雅黑" charset="-122"/>
              </a:rPr>
              <a:t>Turbine</a:t>
            </a:r>
            <a:r>
              <a:rPr lang="zh-CN" altLang="en-US" sz="2000" dirty="0" smtClean="0">
                <a:solidFill>
                  <a:srgbClr val="FFFFFF"/>
                </a:solidFill>
                <a:latin typeface="微软雅黑" charset="-122"/>
                <a:ea typeface="微软雅黑" charset="-122"/>
              </a:rPr>
              <a:t>监控集群数据</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Hystrix</a:t>
            </a:r>
            <a:r>
              <a:rPr lang="en-US" altLang="zh-CN" dirty="0" smtClean="0"/>
              <a:t> Dashboard</a:t>
            </a:r>
            <a:r>
              <a:rPr lang="zh-CN" altLang="en-US" dirty="0" smtClean="0"/>
              <a:t>监控数据</a:t>
            </a:r>
            <a:endParaRPr lang="zh-CN" altLang="en-US" dirty="0"/>
          </a:p>
        </p:txBody>
      </p:sp>
      <p:sp>
        <p:nvSpPr>
          <p:cNvPr id="3" name="内容占位符 2"/>
          <p:cNvSpPr>
            <a:spLocks noGrp="1"/>
          </p:cNvSpPr>
          <p:nvPr>
            <p:ph idx="1"/>
          </p:nvPr>
        </p:nvSpPr>
        <p:spPr/>
        <p:txBody>
          <a:bodyPr/>
          <a:lstStyle/>
          <a:p>
            <a:r>
              <a:rPr lang="en-US" altLang="zh-CN" dirty="0" err="1" smtClean="0"/>
              <a:t>Hystrix</a:t>
            </a:r>
            <a:r>
              <a:rPr lang="en-US" altLang="zh-CN" dirty="0" smtClean="0"/>
              <a:t> Dashboard</a:t>
            </a:r>
            <a:r>
              <a:rPr lang="zh-CN" altLang="en-US" dirty="0" smtClean="0"/>
              <a:t>是</a:t>
            </a:r>
            <a:r>
              <a:rPr lang="en-US" altLang="zh-CN" dirty="0" err="1" smtClean="0"/>
              <a:t>Hystrix</a:t>
            </a:r>
            <a:r>
              <a:rPr lang="zh-CN" altLang="en-US" dirty="0" smtClean="0"/>
              <a:t>的一个组件，</a:t>
            </a:r>
            <a:r>
              <a:rPr lang="en-US" altLang="zh-CN" dirty="0" err="1" smtClean="0"/>
              <a:t>Hystrix</a:t>
            </a:r>
            <a:r>
              <a:rPr lang="en-US" altLang="zh-CN" dirty="0" smtClean="0"/>
              <a:t> Dashboard</a:t>
            </a:r>
            <a:r>
              <a:rPr lang="zh-CN" altLang="en-US" dirty="0" smtClean="0"/>
              <a:t>提供一个断路器的监控面板，可以使我们更好的监控服务和集群的状态，仅仅使用</a:t>
            </a:r>
            <a:r>
              <a:rPr lang="en-US" altLang="zh-CN" dirty="0" err="1" smtClean="0"/>
              <a:t>Hystrix</a:t>
            </a:r>
            <a:r>
              <a:rPr lang="en-US" altLang="zh-CN" dirty="0" smtClean="0"/>
              <a:t> Dashboard</a:t>
            </a:r>
            <a:r>
              <a:rPr lang="zh-CN" altLang="en-US" dirty="0" smtClean="0"/>
              <a:t>只能监控到单个断路器的状态，实际开发中还需要结合</a:t>
            </a:r>
            <a:r>
              <a:rPr lang="en-US" altLang="zh-CN" dirty="0" smtClean="0"/>
              <a:t>Turbine</a:t>
            </a:r>
            <a:r>
              <a:rPr lang="zh-CN" altLang="en-US" dirty="0" smtClean="0"/>
              <a:t>使用。</a:t>
            </a:r>
            <a:endParaRPr lang="en-US" altLang="zh-CN" dirty="0" smtClean="0"/>
          </a:p>
          <a:p>
            <a:r>
              <a:rPr lang="en-US" altLang="zh-CN" dirty="0" smtClean="0"/>
              <a:t>Spring Cloud </a:t>
            </a:r>
            <a:r>
              <a:rPr lang="en-US" altLang="zh-CN" dirty="0" err="1" smtClean="0"/>
              <a:t>Hystrix</a:t>
            </a:r>
            <a:r>
              <a:rPr lang="en-US" altLang="zh-CN" dirty="0" smtClean="0"/>
              <a:t> Dashboard</a:t>
            </a:r>
            <a:r>
              <a:rPr lang="zh-CN" altLang="en-US" dirty="0" smtClean="0"/>
              <a:t>的底层原理是间隔一定时间去“</a:t>
            </a:r>
            <a:r>
              <a:rPr lang="en-US" altLang="zh-CN" dirty="0" smtClean="0"/>
              <a:t>Ping”</a:t>
            </a:r>
            <a:r>
              <a:rPr lang="zh-CN" altLang="en-US" dirty="0" smtClean="0"/>
              <a:t>目标服务，返回的结果是最新的监控数据，最后将数据显示出来。</a:t>
            </a:r>
            <a:endParaRPr lang="en-US" altLang="zh-CN" dirty="0" smtClean="0"/>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Hystrix</a:t>
            </a:r>
            <a:r>
              <a:rPr lang="en-US" altLang="zh-CN" dirty="0" smtClean="0"/>
              <a:t> Dashboard</a:t>
            </a:r>
            <a:r>
              <a:rPr lang="zh-CN" altLang="en-US" dirty="0" smtClean="0"/>
              <a:t>监控数据</a:t>
            </a:r>
            <a:endParaRPr lang="zh-CN" altLang="en-US" dirty="0"/>
          </a:p>
        </p:txBody>
      </p:sp>
      <p:sp>
        <p:nvSpPr>
          <p:cNvPr id="3" name="内容占位符 2"/>
          <p:cNvSpPr>
            <a:spLocks noGrp="1"/>
          </p:cNvSpPr>
          <p:nvPr>
            <p:ph idx="1"/>
          </p:nvPr>
        </p:nvSpPr>
        <p:spPr/>
        <p:txBody>
          <a:bodyPr/>
          <a:lstStyle/>
          <a:p>
            <a:r>
              <a:rPr lang="zh-CN" altLang="en-US" dirty="0" smtClean="0"/>
              <a:t>实现步骤</a:t>
            </a:r>
            <a:endParaRPr lang="en-US" altLang="zh-CN" dirty="0" smtClean="0"/>
          </a:p>
          <a:p>
            <a:pPr lvl="1"/>
            <a:r>
              <a:rPr lang="zh-CN" altLang="en-US" dirty="0" smtClean="0"/>
              <a:t>新建</a:t>
            </a:r>
            <a:r>
              <a:rPr lang="en-US" altLang="zh-CN" dirty="0" smtClean="0"/>
              <a:t>Module</a:t>
            </a:r>
            <a:r>
              <a:rPr lang="zh-CN" altLang="en-US" dirty="0" smtClean="0"/>
              <a:t>模块</a:t>
            </a:r>
            <a:r>
              <a:rPr lang="en-US" altLang="zh-CN" dirty="0" err="1" smtClean="0"/>
              <a:t>mscloud</a:t>
            </a:r>
            <a:r>
              <a:rPr lang="en-US" altLang="zh-CN" dirty="0" smtClean="0"/>
              <a:t>-consumer-</a:t>
            </a:r>
            <a:r>
              <a:rPr lang="en-US" altLang="zh-CN" dirty="0" err="1" smtClean="0"/>
              <a:t>hystrix</a:t>
            </a:r>
            <a:r>
              <a:rPr lang="en-US" altLang="zh-CN" dirty="0" smtClean="0"/>
              <a:t>-dashboard</a:t>
            </a:r>
          </a:p>
          <a:p>
            <a:pPr lvl="1"/>
            <a:r>
              <a:rPr lang="zh-CN" altLang="en-US" dirty="0" smtClean="0"/>
              <a:t>修改</a:t>
            </a:r>
            <a:r>
              <a:rPr lang="en-US" altLang="zh-CN" dirty="0" smtClean="0"/>
              <a:t>POM</a:t>
            </a:r>
          </a:p>
          <a:p>
            <a:pPr lvl="1"/>
            <a:r>
              <a:rPr lang="zh-CN" altLang="en-US" dirty="0" smtClean="0"/>
              <a:t>全局配置文件</a:t>
            </a:r>
            <a:r>
              <a:rPr lang="en-US" altLang="zh-CN" dirty="0" err="1" smtClean="0"/>
              <a:t>application.properties</a:t>
            </a:r>
            <a:endParaRPr lang="en-US" altLang="zh-CN" dirty="0" smtClean="0"/>
          </a:p>
          <a:p>
            <a:pPr lvl="1"/>
            <a:r>
              <a:rPr lang="zh-CN" altLang="en-US" dirty="0" smtClean="0"/>
              <a:t>主启动类改名</a:t>
            </a:r>
            <a:r>
              <a:rPr lang="en-US" altLang="zh-CN" dirty="0" smtClean="0"/>
              <a:t>+</a:t>
            </a:r>
            <a:r>
              <a:rPr lang="zh-CN" altLang="en-US" dirty="0" smtClean="0"/>
              <a:t>新注解</a:t>
            </a:r>
            <a:r>
              <a:rPr lang="en-US" altLang="zh-CN" dirty="0" smtClean="0"/>
              <a:t>@</a:t>
            </a:r>
            <a:r>
              <a:rPr lang="en-US" altLang="zh-CN" dirty="0" err="1" smtClean="0"/>
              <a:t>EnableHystrixDashboard</a:t>
            </a:r>
            <a:endParaRPr lang="en-US" altLang="zh-CN" dirty="0" smtClean="0"/>
          </a:p>
          <a:p>
            <a:pPr lvl="1"/>
            <a:r>
              <a:rPr lang="zh-CN" altLang="en-US" dirty="0" smtClean="0"/>
              <a:t>所有</a:t>
            </a:r>
            <a:r>
              <a:rPr lang="en-US" altLang="zh-CN" dirty="0" smtClean="0"/>
              <a:t>Provider</a:t>
            </a:r>
            <a:r>
              <a:rPr lang="zh-CN" altLang="en-US" dirty="0" smtClean="0"/>
              <a:t>微服务提供类都需要监控依赖配置</a:t>
            </a:r>
            <a:endParaRPr lang="en-US" altLang="zh-CN" dirty="0" smtClean="0"/>
          </a:p>
          <a:p>
            <a:pPr lvl="1"/>
            <a:r>
              <a:rPr lang="zh-CN" altLang="en-US" dirty="0" smtClean="0"/>
              <a:t>启动</a:t>
            </a:r>
            <a:r>
              <a:rPr lang="en-US" altLang="zh-CN" dirty="0" err="1" smtClean="0"/>
              <a:t>mscloud</a:t>
            </a:r>
            <a:r>
              <a:rPr lang="en-US" altLang="zh-CN" dirty="0" smtClean="0"/>
              <a:t>-consumer-</a:t>
            </a:r>
            <a:r>
              <a:rPr lang="en-US" altLang="zh-CN" dirty="0" err="1" smtClean="0"/>
              <a:t>hystrix</a:t>
            </a:r>
            <a:r>
              <a:rPr lang="en-US" altLang="zh-CN" dirty="0" smtClean="0"/>
              <a:t>-dashboard</a:t>
            </a:r>
            <a:r>
              <a:rPr lang="zh-CN" altLang="en-US" dirty="0" smtClean="0"/>
              <a:t> 微服务监控消费端</a:t>
            </a:r>
            <a:endParaRPr lang="en-US" altLang="zh-CN" dirty="0" smtClean="0"/>
          </a:p>
          <a:p>
            <a:pPr lvl="1"/>
            <a:endParaRPr lang="en-US" altLang="zh-CN" dirty="0" smtClean="0"/>
          </a:p>
          <a:p>
            <a:pPr lvl="1"/>
            <a:r>
              <a:rPr lang="zh-CN" altLang="en-US" dirty="0" smtClean="0">
                <a:solidFill>
                  <a:srgbClr val="FF0000"/>
                </a:solidFill>
              </a:rPr>
              <a:t>全部代码参见：</a:t>
            </a:r>
            <a:r>
              <a:rPr lang="en-US" altLang="zh-CN" dirty="0" smtClean="0">
                <a:solidFill>
                  <a:srgbClr val="FF3300"/>
                </a:solidFill>
              </a:rPr>
              <a:t> ch06-03-hystrix</a:t>
            </a:r>
            <a:r>
              <a:rPr lang="zh-CN" altLang="en-US" dirty="0" smtClean="0">
                <a:solidFill>
                  <a:srgbClr val="FF3300"/>
                </a:solidFill>
              </a:rPr>
              <a:t>服务监控</a:t>
            </a:r>
            <a:r>
              <a:rPr lang="en-US" altLang="zh-CN" dirty="0" smtClean="0">
                <a:solidFill>
                  <a:srgbClr val="FF3300"/>
                </a:solidFill>
              </a:rPr>
              <a:t>/</a:t>
            </a:r>
            <a:r>
              <a:rPr lang="en-US" altLang="zh-CN" dirty="0" err="1" smtClean="0">
                <a:solidFill>
                  <a:srgbClr val="FF3300"/>
                </a:solidFill>
              </a:rPr>
              <a:t>mscloud</a:t>
            </a:r>
            <a:r>
              <a:rPr lang="en-US" altLang="zh-CN" dirty="0" smtClean="0">
                <a:solidFill>
                  <a:srgbClr val="FF3300"/>
                </a:solidFill>
              </a:rPr>
              <a:t>-consumer-</a:t>
            </a:r>
            <a:r>
              <a:rPr lang="en-US" altLang="zh-CN" dirty="0" err="1" smtClean="0">
                <a:solidFill>
                  <a:srgbClr val="FF3300"/>
                </a:solidFill>
              </a:rPr>
              <a:t>hystrix</a:t>
            </a:r>
            <a:r>
              <a:rPr lang="en-US" altLang="zh-CN" dirty="0" smtClean="0">
                <a:solidFill>
                  <a:srgbClr val="FF3300"/>
                </a:solidFill>
              </a:rPr>
              <a:t>-dashboard</a:t>
            </a:r>
          </a:p>
          <a:p>
            <a:pPr lvl="1"/>
            <a:endParaRPr lang="en-US" altLang="zh-CN" dirty="0" smtClean="0"/>
          </a:p>
          <a:p>
            <a:pPr lvl="1"/>
            <a:r>
              <a:rPr lang="zh-CN" altLang="en-US" dirty="0" smtClean="0"/>
              <a:t>修改工程</a:t>
            </a:r>
            <a:r>
              <a:rPr lang="en-US" altLang="zh-CN" dirty="0" smtClean="0"/>
              <a:t>mscloud-provider-user-hystrix-8001</a:t>
            </a:r>
          </a:p>
          <a:p>
            <a:pPr lvl="2"/>
            <a:r>
              <a:rPr lang="zh-CN" altLang="en-US" dirty="0" smtClean="0"/>
              <a:t>修改主启动类</a:t>
            </a:r>
            <a:endParaRPr lang="en-US" altLang="zh-CN" dirty="0" smtClean="0"/>
          </a:p>
          <a:p>
            <a:pPr lvl="2"/>
            <a:endParaRPr lang="en-US" altLang="zh-CN" dirty="0" smtClean="0"/>
          </a:p>
          <a:p>
            <a:pPr lvl="1"/>
            <a:r>
              <a:rPr lang="zh-CN" altLang="en-US" dirty="0" smtClean="0">
                <a:solidFill>
                  <a:srgbClr val="FF0000"/>
                </a:solidFill>
              </a:rPr>
              <a:t>全部代码参见：</a:t>
            </a:r>
            <a:r>
              <a:rPr lang="en-US" altLang="zh-CN" dirty="0" smtClean="0">
                <a:solidFill>
                  <a:srgbClr val="FF3300"/>
                </a:solidFill>
              </a:rPr>
              <a:t> ch06-03-hystrix</a:t>
            </a:r>
            <a:r>
              <a:rPr lang="zh-CN" altLang="en-US" dirty="0" smtClean="0">
                <a:solidFill>
                  <a:srgbClr val="FF3300"/>
                </a:solidFill>
              </a:rPr>
              <a:t>服务监控</a:t>
            </a:r>
            <a:r>
              <a:rPr lang="en-US" altLang="zh-CN" dirty="0" smtClean="0">
                <a:solidFill>
                  <a:srgbClr val="FF3300"/>
                </a:solidFill>
              </a:rPr>
              <a:t>/mscloud-provider-user-hystrix-8001</a:t>
            </a:r>
          </a:p>
          <a:p>
            <a:pPr lvl="1"/>
            <a:endParaRPr lang="en-US" altLang="zh-CN" dirty="0" smtClean="0"/>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Hystrix</a:t>
            </a:r>
            <a:r>
              <a:rPr lang="en-US" altLang="zh-CN" dirty="0" smtClean="0"/>
              <a:t> Dashboard</a:t>
            </a:r>
            <a:r>
              <a:rPr lang="zh-CN" altLang="en-US" dirty="0" smtClean="0"/>
              <a:t>监控数据</a:t>
            </a:r>
            <a:endParaRPr lang="zh-CN" altLang="en-US" dirty="0"/>
          </a:p>
        </p:txBody>
      </p:sp>
      <p:sp>
        <p:nvSpPr>
          <p:cNvPr id="3" name="内容占位符 2"/>
          <p:cNvSpPr>
            <a:spLocks noGrp="1"/>
          </p:cNvSpPr>
          <p:nvPr>
            <p:ph idx="1"/>
          </p:nvPr>
        </p:nvSpPr>
        <p:spPr/>
        <p:txBody>
          <a:bodyPr/>
          <a:lstStyle/>
          <a:p>
            <a:r>
              <a:rPr lang="zh-CN" altLang="en-US" dirty="0" smtClean="0"/>
              <a:t>新建</a:t>
            </a:r>
            <a:r>
              <a:rPr lang="en-US" altLang="zh-CN" dirty="0" smtClean="0"/>
              <a:t>Module</a:t>
            </a:r>
            <a:r>
              <a:rPr lang="zh-CN" altLang="en-US" dirty="0" smtClean="0"/>
              <a:t>模块</a:t>
            </a:r>
            <a:r>
              <a:rPr lang="en-US" altLang="zh-CN" dirty="0" err="1" smtClean="0"/>
              <a:t>mscloud</a:t>
            </a:r>
            <a:r>
              <a:rPr lang="en-US" altLang="zh-CN" dirty="0" smtClean="0"/>
              <a:t>-consumer-</a:t>
            </a:r>
            <a:r>
              <a:rPr lang="en-US" altLang="zh-CN" dirty="0" err="1" smtClean="0"/>
              <a:t>hystrix</a:t>
            </a:r>
            <a:r>
              <a:rPr lang="en-US" altLang="zh-CN" dirty="0" smtClean="0"/>
              <a:t>-dashboard</a:t>
            </a:r>
          </a:p>
          <a:p>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1403648" y="1844824"/>
            <a:ext cx="4896544" cy="4016957"/>
          </a:xfrm>
          <a:prstGeom prst="rect">
            <a:avLst/>
          </a:prstGeom>
          <a:noFill/>
          <a:ln w="9525">
            <a:noFill/>
            <a:miter lim="800000"/>
            <a:headEnd/>
            <a:tailEnd/>
          </a:ln>
        </p:spPr>
      </p:pic>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Hystrix</a:t>
            </a:r>
            <a:r>
              <a:rPr lang="en-US" altLang="zh-CN" dirty="0" smtClean="0"/>
              <a:t> Dashboard</a:t>
            </a:r>
            <a:r>
              <a:rPr lang="zh-CN" altLang="en-US" dirty="0" smtClean="0"/>
              <a:t>监控数据</a:t>
            </a:r>
            <a:endParaRPr lang="zh-CN" altLang="en-US" dirty="0"/>
          </a:p>
        </p:txBody>
      </p:sp>
      <p:sp>
        <p:nvSpPr>
          <p:cNvPr id="3" name="内容占位符 2"/>
          <p:cNvSpPr>
            <a:spLocks noGrp="1"/>
          </p:cNvSpPr>
          <p:nvPr>
            <p:ph idx="1"/>
          </p:nvPr>
        </p:nvSpPr>
        <p:spPr/>
        <p:txBody>
          <a:bodyPr/>
          <a:lstStyle/>
          <a:p>
            <a:r>
              <a:rPr lang="zh-CN" altLang="en-US" dirty="0" smtClean="0"/>
              <a:t>修改</a:t>
            </a:r>
            <a:r>
              <a:rPr lang="en-US" altLang="zh-CN" dirty="0" smtClean="0"/>
              <a:t>POM</a:t>
            </a:r>
          </a:p>
          <a:p>
            <a:pPr lvl="1"/>
            <a:r>
              <a:rPr lang="zh-CN" altLang="en-US" dirty="0" smtClean="0"/>
              <a:t>添加依赖</a:t>
            </a:r>
            <a:endParaRPr lang="en-US" altLang="zh-CN" dirty="0" smtClean="0"/>
          </a:p>
          <a:p>
            <a:endParaRPr lang="zh-CN" altLang="en-US" dirty="0"/>
          </a:p>
        </p:txBody>
      </p:sp>
      <p:pic>
        <p:nvPicPr>
          <p:cNvPr id="6146" name="Picture 2"/>
          <p:cNvPicPr>
            <a:picLocks noChangeAspect="1" noChangeArrowheads="1"/>
          </p:cNvPicPr>
          <p:nvPr/>
        </p:nvPicPr>
        <p:blipFill>
          <a:blip r:embed="rId2" cstate="print"/>
          <a:srcRect/>
          <a:stretch>
            <a:fillRect/>
          </a:stretch>
        </p:blipFill>
        <p:spPr bwMode="auto">
          <a:xfrm>
            <a:off x="1420813" y="2898775"/>
            <a:ext cx="6302375" cy="1058863"/>
          </a:xfrm>
          <a:prstGeom prst="rect">
            <a:avLst/>
          </a:prstGeom>
          <a:noFill/>
          <a:ln w="9525">
            <a:noFill/>
            <a:miter lim="800000"/>
            <a:headEnd/>
            <a:tailEnd/>
          </a:ln>
        </p:spPr>
      </p:pic>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Hystrix</a:t>
            </a:r>
            <a:r>
              <a:rPr lang="en-US" altLang="zh-CN" dirty="0" smtClean="0"/>
              <a:t> Dashboard</a:t>
            </a:r>
            <a:r>
              <a:rPr lang="zh-CN" altLang="en-US" dirty="0" smtClean="0"/>
              <a:t>监控数据</a:t>
            </a:r>
            <a:endParaRPr lang="zh-CN" altLang="en-US" dirty="0"/>
          </a:p>
        </p:txBody>
      </p:sp>
      <p:sp>
        <p:nvSpPr>
          <p:cNvPr id="3" name="内容占位符 2"/>
          <p:cNvSpPr>
            <a:spLocks noGrp="1"/>
          </p:cNvSpPr>
          <p:nvPr>
            <p:ph idx="1"/>
          </p:nvPr>
        </p:nvSpPr>
        <p:spPr/>
        <p:txBody>
          <a:bodyPr/>
          <a:lstStyle/>
          <a:p>
            <a:r>
              <a:rPr lang="zh-CN" altLang="en-US" dirty="0" smtClean="0"/>
              <a:t>全局配置文件</a:t>
            </a:r>
            <a:endParaRPr lang="zh-CN" altLang="en-US" dirty="0"/>
          </a:p>
        </p:txBody>
      </p:sp>
      <p:pic>
        <p:nvPicPr>
          <p:cNvPr id="7170" name="Picture 2"/>
          <p:cNvPicPr>
            <a:picLocks noChangeAspect="1" noChangeArrowheads="1"/>
          </p:cNvPicPr>
          <p:nvPr/>
        </p:nvPicPr>
        <p:blipFill>
          <a:blip r:embed="rId2" cstate="print"/>
          <a:srcRect/>
          <a:stretch>
            <a:fillRect/>
          </a:stretch>
        </p:blipFill>
        <p:spPr bwMode="auto">
          <a:xfrm>
            <a:off x="971600" y="2420888"/>
            <a:ext cx="3635375" cy="625475"/>
          </a:xfrm>
          <a:prstGeom prst="rect">
            <a:avLst/>
          </a:prstGeom>
          <a:noFill/>
          <a:ln w="9525">
            <a:noFill/>
            <a:miter lim="800000"/>
            <a:headEnd/>
            <a:tailEnd/>
          </a:ln>
        </p:spPr>
      </p:pic>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Hystrix</a:t>
            </a:r>
            <a:r>
              <a:rPr lang="en-US" altLang="zh-CN" dirty="0" smtClean="0"/>
              <a:t> Dashboard</a:t>
            </a:r>
            <a:r>
              <a:rPr lang="zh-CN" altLang="en-US" dirty="0" smtClean="0"/>
              <a:t>监控数据</a:t>
            </a:r>
            <a:endParaRPr lang="zh-CN" altLang="en-US" dirty="0"/>
          </a:p>
        </p:txBody>
      </p:sp>
      <p:sp>
        <p:nvSpPr>
          <p:cNvPr id="3" name="内容占位符 2"/>
          <p:cNvSpPr>
            <a:spLocks noGrp="1"/>
          </p:cNvSpPr>
          <p:nvPr>
            <p:ph idx="1"/>
          </p:nvPr>
        </p:nvSpPr>
        <p:spPr/>
        <p:txBody>
          <a:bodyPr/>
          <a:lstStyle/>
          <a:p>
            <a:r>
              <a:rPr lang="zh-CN" altLang="en-US" dirty="0" smtClean="0"/>
              <a:t>主启动类</a:t>
            </a:r>
            <a:endParaRPr lang="en-US" altLang="zh-CN" dirty="0" smtClean="0"/>
          </a:p>
          <a:p>
            <a:pPr lvl="1"/>
            <a:r>
              <a:rPr lang="zh-CN" altLang="en-US" dirty="0" smtClean="0"/>
              <a:t>添加新注解</a:t>
            </a:r>
            <a:r>
              <a:rPr lang="en-US" altLang="zh-CN" dirty="0" smtClean="0"/>
              <a:t>@</a:t>
            </a:r>
            <a:r>
              <a:rPr lang="en-US" altLang="zh-CN" dirty="0" err="1" smtClean="0"/>
              <a:t>EnableHystrixDashboard</a:t>
            </a:r>
            <a:endParaRPr lang="zh-CN" altLang="en-US" dirty="0"/>
          </a:p>
        </p:txBody>
      </p:sp>
      <p:pic>
        <p:nvPicPr>
          <p:cNvPr id="8194" name="Picture 2"/>
          <p:cNvPicPr>
            <a:picLocks noChangeAspect="1" noChangeArrowheads="1"/>
          </p:cNvPicPr>
          <p:nvPr/>
        </p:nvPicPr>
        <p:blipFill>
          <a:blip r:embed="rId2" cstate="print"/>
          <a:srcRect/>
          <a:stretch>
            <a:fillRect/>
          </a:stretch>
        </p:blipFill>
        <p:spPr bwMode="auto">
          <a:xfrm>
            <a:off x="971600" y="1988840"/>
            <a:ext cx="5570537" cy="1371600"/>
          </a:xfrm>
          <a:prstGeom prst="rect">
            <a:avLst/>
          </a:prstGeom>
          <a:noFill/>
          <a:ln w="9525">
            <a:noFill/>
            <a:miter lim="800000"/>
            <a:headEnd/>
            <a:tailEnd/>
          </a:ln>
        </p:spPr>
      </p:pic>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Hystrix</a:t>
            </a:r>
            <a:r>
              <a:rPr lang="en-US" altLang="zh-CN" dirty="0" smtClean="0"/>
              <a:t> Dashboard</a:t>
            </a:r>
            <a:r>
              <a:rPr lang="zh-CN" altLang="en-US" dirty="0" smtClean="0"/>
              <a:t>监控数据</a:t>
            </a:r>
            <a:endParaRPr lang="zh-CN" altLang="en-US" dirty="0"/>
          </a:p>
        </p:txBody>
      </p:sp>
      <p:sp>
        <p:nvSpPr>
          <p:cNvPr id="3" name="内容占位符 2"/>
          <p:cNvSpPr>
            <a:spLocks noGrp="1"/>
          </p:cNvSpPr>
          <p:nvPr>
            <p:ph idx="1"/>
          </p:nvPr>
        </p:nvSpPr>
        <p:spPr/>
        <p:txBody>
          <a:bodyPr/>
          <a:lstStyle/>
          <a:p>
            <a:r>
              <a:rPr lang="zh-CN" altLang="en-US" dirty="0" smtClean="0"/>
              <a:t>确保所有</a:t>
            </a:r>
            <a:r>
              <a:rPr lang="en-US" altLang="zh-CN" dirty="0" smtClean="0"/>
              <a:t>Provider</a:t>
            </a:r>
            <a:r>
              <a:rPr lang="zh-CN" altLang="en-US" dirty="0" smtClean="0"/>
              <a:t>微服务提供类都需要监控依赖配置</a:t>
            </a:r>
            <a:endParaRPr lang="en-US" altLang="zh-CN" dirty="0" smtClean="0"/>
          </a:p>
          <a:p>
            <a:pPr lvl="1"/>
            <a:r>
              <a:rPr lang="en-US" altLang="zh-CN" dirty="0" smtClean="0"/>
              <a:t>(8001/8002/8003)</a:t>
            </a:r>
            <a:r>
              <a:rPr lang="zh-CN" altLang="en-US" dirty="0" smtClean="0"/>
              <a:t>在前面的功能讲解时已经添加了，此处不用再加了</a:t>
            </a:r>
            <a:endParaRPr lang="en-US" altLang="zh-CN" dirty="0" smtClean="0"/>
          </a:p>
        </p:txBody>
      </p:sp>
      <p:pic>
        <p:nvPicPr>
          <p:cNvPr id="9218" name="Picture 2"/>
          <p:cNvPicPr>
            <a:picLocks noChangeAspect="1" noChangeArrowheads="1"/>
          </p:cNvPicPr>
          <p:nvPr/>
        </p:nvPicPr>
        <p:blipFill>
          <a:blip r:embed="rId2" cstate="print"/>
          <a:srcRect/>
          <a:stretch>
            <a:fillRect/>
          </a:stretch>
        </p:blipFill>
        <p:spPr bwMode="auto">
          <a:xfrm>
            <a:off x="1619672" y="2420888"/>
            <a:ext cx="4541837" cy="968375"/>
          </a:xfrm>
          <a:prstGeom prst="rect">
            <a:avLst/>
          </a:prstGeom>
          <a:noFill/>
          <a:ln w="9525">
            <a:noFill/>
            <a:miter lim="800000"/>
            <a:headEnd/>
            <a:tailEnd/>
          </a:ln>
        </p:spPr>
      </p:pic>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Hystrix</a:t>
            </a:r>
            <a:r>
              <a:rPr lang="en-US" altLang="zh-CN" dirty="0" smtClean="0"/>
              <a:t> Dashboard</a:t>
            </a:r>
            <a:r>
              <a:rPr lang="zh-CN" altLang="en-US" dirty="0" smtClean="0"/>
              <a:t>监控数据</a:t>
            </a:r>
            <a:endParaRPr lang="zh-CN" altLang="en-US" dirty="0"/>
          </a:p>
        </p:txBody>
      </p:sp>
      <p:sp>
        <p:nvSpPr>
          <p:cNvPr id="3" name="内容占位符 2"/>
          <p:cNvSpPr>
            <a:spLocks noGrp="1"/>
          </p:cNvSpPr>
          <p:nvPr>
            <p:ph idx="1"/>
          </p:nvPr>
        </p:nvSpPr>
        <p:spPr/>
        <p:txBody>
          <a:bodyPr/>
          <a:lstStyle/>
          <a:p>
            <a:r>
              <a:rPr lang="zh-CN" altLang="en-US" dirty="0" smtClean="0"/>
              <a:t>修改工程</a:t>
            </a:r>
            <a:r>
              <a:rPr lang="en-US" altLang="zh-CN" dirty="0" smtClean="0"/>
              <a:t>mscloud-provider-user-hystrix-8001</a:t>
            </a:r>
          </a:p>
          <a:p>
            <a:pPr lvl="1"/>
            <a:r>
              <a:rPr lang="zh-CN" altLang="en-US" dirty="0" smtClean="0"/>
              <a:t>修改主启动类</a:t>
            </a:r>
            <a:endParaRPr lang="en-US" altLang="zh-CN" dirty="0" smtClean="0"/>
          </a:p>
          <a:p>
            <a:pPr lvl="2"/>
            <a:r>
              <a:rPr lang="zh-CN" altLang="en-US" dirty="0" smtClean="0"/>
              <a:t>创建</a:t>
            </a:r>
            <a:r>
              <a:rPr lang="en-US" altLang="zh-CN" dirty="0" err="1" smtClean="0"/>
              <a:t>ServletRegistrationBean</a:t>
            </a:r>
            <a:endParaRPr lang="zh-CN" altLang="en-US" dirty="0"/>
          </a:p>
        </p:txBody>
      </p:sp>
      <p:pic>
        <p:nvPicPr>
          <p:cNvPr id="17410" name="Picture 2"/>
          <p:cNvPicPr>
            <a:picLocks noChangeAspect="1" noChangeArrowheads="1"/>
          </p:cNvPicPr>
          <p:nvPr/>
        </p:nvPicPr>
        <p:blipFill>
          <a:blip r:embed="rId3" cstate="print"/>
          <a:srcRect/>
          <a:stretch>
            <a:fillRect/>
          </a:stretch>
        </p:blipFill>
        <p:spPr bwMode="auto">
          <a:xfrm>
            <a:off x="909638" y="2324100"/>
            <a:ext cx="7323137" cy="2209800"/>
          </a:xfrm>
          <a:prstGeom prst="rect">
            <a:avLst/>
          </a:prstGeom>
          <a:noFill/>
          <a:ln w="9525">
            <a:noFill/>
            <a:miter lim="800000"/>
            <a:headEnd/>
            <a:tailEnd/>
          </a:ln>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Number_1"/>
          <p:cNvSpPr/>
          <p:nvPr>
            <p:custDataLst>
              <p:tags r:id="rId1"/>
            </p:custDataLst>
          </p:nvPr>
        </p:nvSpPr>
        <p:spPr>
          <a:xfrm>
            <a:off x="2803533" y="1700221"/>
            <a:ext cx="682625" cy="681037"/>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dirty="0">
                <a:solidFill>
                  <a:schemeClr val="accent1">
                    <a:lumMod val="75000"/>
                  </a:schemeClr>
                </a:solidFill>
                <a:latin typeface="华文细黑" panose="02010600040101010101" pitchFamily="2" charset="-122"/>
                <a:ea typeface="华文细黑" panose="02010600040101010101" pitchFamily="2" charset="-122"/>
              </a:rPr>
              <a:t>01</a:t>
            </a:r>
            <a:endParaRPr lang="zh-CN" altLang="en-US" sz="2800" dirty="0">
              <a:solidFill>
                <a:schemeClr val="accent1">
                  <a:lumMod val="75000"/>
                </a:schemeClr>
              </a:solidFill>
              <a:latin typeface="华文细黑" panose="02010600040101010101" pitchFamily="2" charset="-122"/>
              <a:ea typeface="华文细黑" panose="02010600040101010101" pitchFamily="2" charset="-122"/>
            </a:endParaRPr>
          </a:p>
        </p:txBody>
      </p:sp>
      <p:sp>
        <p:nvSpPr>
          <p:cNvPr id="8" name="MH_Entry_1"/>
          <p:cNvSpPr/>
          <p:nvPr>
            <p:custDataLst>
              <p:tags r:id="rId2"/>
            </p:custDataLst>
          </p:nvPr>
        </p:nvSpPr>
        <p:spPr>
          <a:xfrm>
            <a:off x="3635383" y="1700221"/>
            <a:ext cx="4346575" cy="681037"/>
          </a:xfrm>
          <a:prstGeom prst="rect">
            <a:avLst/>
          </a:prstGeom>
          <a:solidFill>
            <a:schemeClr val="accent1">
              <a:lumMod val="75000"/>
            </a:schemeClr>
          </a:solid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gn="ctr">
              <a:lnSpc>
                <a:spcPct val="80000"/>
              </a:lnSpc>
              <a:defRPr/>
            </a:pPr>
            <a:r>
              <a:rPr lang="en-US" altLang="zh-CN" sz="2000" dirty="0" err="1" smtClean="0">
                <a:solidFill>
                  <a:srgbClr val="FFFFFF"/>
                </a:solidFill>
                <a:latin typeface="微软雅黑" pitchFamily="34" charset="-122"/>
                <a:ea typeface="微软雅黑" pitchFamily="34" charset="-122"/>
              </a:rPr>
              <a:t>Hystrix</a:t>
            </a:r>
            <a:r>
              <a:rPr lang="zh-CN" altLang="en-US" sz="2000" dirty="0" smtClean="0">
                <a:solidFill>
                  <a:srgbClr val="FFFFFF"/>
                </a:solidFill>
                <a:latin typeface="微软雅黑" pitchFamily="34" charset="-122"/>
                <a:ea typeface="微软雅黑" pitchFamily="34" charset="-122"/>
              </a:rPr>
              <a:t>简介</a:t>
            </a:r>
          </a:p>
        </p:txBody>
      </p:sp>
      <p:sp>
        <p:nvSpPr>
          <p:cNvPr id="9" name="MH_Number_2"/>
          <p:cNvSpPr/>
          <p:nvPr>
            <p:custDataLst>
              <p:tags r:id="rId3"/>
            </p:custDataLst>
          </p:nvPr>
        </p:nvSpPr>
        <p:spPr>
          <a:xfrm>
            <a:off x="2803533" y="2555875"/>
            <a:ext cx="682625" cy="681038"/>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dirty="0">
                <a:solidFill>
                  <a:srgbClr val="C5C5C5"/>
                </a:solidFill>
                <a:latin typeface="华文细黑" panose="02010600040101010101" pitchFamily="2" charset="-122"/>
                <a:ea typeface="华文细黑" panose="02010600040101010101" pitchFamily="2" charset="-122"/>
              </a:rPr>
              <a:t>02</a:t>
            </a:r>
            <a:endParaRPr lang="zh-CN" altLang="en-US" sz="2800" dirty="0">
              <a:solidFill>
                <a:srgbClr val="C5C5C5"/>
              </a:solidFill>
              <a:latin typeface="华文细黑" panose="02010600040101010101" pitchFamily="2" charset="-122"/>
              <a:ea typeface="华文细黑" panose="02010600040101010101" pitchFamily="2" charset="-122"/>
            </a:endParaRPr>
          </a:p>
        </p:txBody>
      </p:sp>
      <p:sp>
        <p:nvSpPr>
          <p:cNvPr id="10" name="MH_Entry_2"/>
          <p:cNvSpPr/>
          <p:nvPr>
            <p:custDataLst>
              <p:tags r:id="rId4"/>
            </p:custDataLst>
          </p:nvPr>
        </p:nvSpPr>
        <p:spPr>
          <a:xfrm>
            <a:off x="3635383" y="2555875"/>
            <a:ext cx="4346575" cy="681038"/>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zh-CN" altLang="en-US" sz="2000" dirty="0" smtClean="0">
                <a:solidFill>
                  <a:srgbClr val="FFFFFF"/>
                </a:solidFill>
                <a:latin typeface="微软雅黑" charset="-122"/>
                <a:ea typeface="微软雅黑" charset="-122"/>
              </a:rPr>
              <a:t>使用</a:t>
            </a:r>
            <a:r>
              <a:rPr lang="en-US" altLang="zh-CN" sz="2000" dirty="0" err="1" smtClean="0">
                <a:solidFill>
                  <a:srgbClr val="FFFFFF"/>
                </a:solidFill>
                <a:latin typeface="微软雅黑" charset="-122"/>
                <a:ea typeface="微软雅黑" charset="-122"/>
              </a:rPr>
              <a:t>Hystrix</a:t>
            </a:r>
            <a:r>
              <a:rPr lang="zh-CN" altLang="en-US" sz="2000" dirty="0" smtClean="0">
                <a:solidFill>
                  <a:srgbClr val="FFFFFF"/>
                </a:solidFill>
                <a:latin typeface="微软雅黑" charset="-122"/>
                <a:ea typeface="微软雅黑" charset="-122"/>
              </a:rPr>
              <a:t>实现容错</a:t>
            </a:r>
          </a:p>
        </p:txBody>
      </p:sp>
      <p:sp>
        <p:nvSpPr>
          <p:cNvPr id="11" name="MH_Number_2"/>
          <p:cNvSpPr/>
          <p:nvPr>
            <p:custDataLst>
              <p:tags r:id="rId5"/>
            </p:custDataLst>
          </p:nvPr>
        </p:nvSpPr>
        <p:spPr>
          <a:xfrm>
            <a:off x="2803533" y="3395671"/>
            <a:ext cx="682625" cy="681037"/>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dirty="0">
                <a:solidFill>
                  <a:srgbClr val="C5C5C5"/>
                </a:solidFill>
                <a:latin typeface="华文细黑" panose="02010600040101010101" pitchFamily="2" charset="-122"/>
                <a:ea typeface="华文细黑" panose="02010600040101010101" pitchFamily="2" charset="-122"/>
              </a:rPr>
              <a:t>03</a:t>
            </a:r>
            <a:endParaRPr lang="zh-CN" altLang="en-US" sz="2800" dirty="0">
              <a:solidFill>
                <a:srgbClr val="C5C5C5"/>
              </a:solidFill>
              <a:latin typeface="华文细黑" panose="02010600040101010101" pitchFamily="2" charset="-122"/>
              <a:ea typeface="华文细黑" panose="02010600040101010101" pitchFamily="2" charset="-122"/>
            </a:endParaRPr>
          </a:p>
        </p:txBody>
      </p:sp>
      <p:sp>
        <p:nvSpPr>
          <p:cNvPr id="12" name="MH_Entry_2"/>
          <p:cNvSpPr/>
          <p:nvPr>
            <p:custDataLst>
              <p:tags r:id="rId6"/>
            </p:custDataLst>
          </p:nvPr>
        </p:nvSpPr>
        <p:spPr>
          <a:xfrm>
            <a:off x="3635383" y="3395671"/>
            <a:ext cx="4346575" cy="681037"/>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zh-CN" altLang="en-US" sz="2000" dirty="0" smtClean="0">
                <a:solidFill>
                  <a:srgbClr val="FFFFFF"/>
                </a:solidFill>
                <a:latin typeface="微软雅黑" charset="-122"/>
                <a:ea typeface="微软雅黑" charset="-122"/>
              </a:rPr>
              <a:t>使用</a:t>
            </a:r>
            <a:r>
              <a:rPr lang="en-US" altLang="zh-CN" sz="2000" dirty="0" err="1" smtClean="0">
                <a:solidFill>
                  <a:srgbClr val="FFFFFF"/>
                </a:solidFill>
                <a:latin typeface="微软雅黑" charset="-122"/>
                <a:ea typeface="微软雅黑" charset="-122"/>
              </a:rPr>
              <a:t>Hystrix</a:t>
            </a:r>
            <a:r>
              <a:rPr lang="en-US" altLang="zh-CN" sz="2000" dirty="0" smtClean="0">
                <a:solidFill>
                  <a:srgbClr val="FFFFFF"/>
                </a:solidFill>
                <a:latin typeface="微软雅黑" charset="-122"/>
                <a:ea typeface="微软雅黑" charset="-122"/>
              </a:rPr>
              <a:t> Dashboard</a:t>
            </a:r>
            <a:r>
              <a:rPr lang="zh-CN" altLang="en-US" sz="2000" dirty="0" smtClean="0">
                <a:solidFill>
                  <a:srgbClr val="FFFFFF"/>
                </a:solidFill>
                <a:latin typeface="微软雅黑" charset="-122"/>
                <a:ea typeface="微软雅黑" charset="-122"/>
              </a:rPr>
              <a:t>监控数据</a:t>
            </a:r>
          </a:p>
        </p:txBody>
      </p:sp>
      <p:sp>
        <p:nvSpPr>
          <p:cNvPr id="13" name="MH_Number_2"/>
          <p:cNvSpPr/>
          <p:nvPr>
            <p:custDataLst>
              <p:tags r:id="rId7"/>
            </p:custDataLst>
          </p:nvPr>
        </p:nvSpPr>
        <p:spPr>
          <a:xfrm>
            <a:off x="2803533" y="4260850"/>
            <a:ext cx="682625" cy="681038"/>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dirty="0">
                <a:solidFill>
                  <a:srgbClr val="C5C5C5"/>
                </a:solidFill>
                <a:latin typeface="华文细黑" panose="02010600040101010101" pitchFamily="2" charset="-122"/>
                <a:ea typeface="华文细黑" panose="02010600040101010101" pitchFamily="2" charset="-122"/>
              </a:rPr>
              <a:t>04</a:t>
            </a:r>
            <a:endParaRPr lang="zh-CN" altLang="en-US" sz="2800" dirty="0">
              <a:solidFill>
                <a:srgbClr val="C5C5C5"/>
              </a:solidFill>
              <a:latin typeface="华文细黑" panose="02010600040101010101" pitchFamily="2" charset="-122"/>
              <a:ea typeface="华文细黑" panose="02010600040101010101" pitchFamily="2" charset="-122"/>
            </a:endParaRPr>
          </a:p>
        </p:txBody>
      </p:sp>
      <p:sp>
        <p:nvSpPr>
          <p:cNvPr id="14" name="MH_Entry_2"/>
          <p:cNvSpPr/>
          <p:nvPr>
            <p:custDataLst>
              <p:tags r:id="rId8"/>
            </p:custDataLst>
          </p:nvPr>
        </p:nvSpPr>
        <p:spPr>
          <a:xfrm>
            <a:off x="3635383" y="4260850"/>
            <a:ext cx="4346575" cy="681038"/>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zh-CN" altLang="en-US" sz="2000" dirty="0" smtClean="0">
                <a:solidFill>
                  <a:srgbClr val="FFFFFF"/>
                </a:solidFill>
                <a:latin typeface="微软雅黑" charset="-122"/>
                <a:ea typeface="微软雅黑" charset="-122"/>
              </a:rPr>
              <a:t>使用</a:t>
            </a:r>
            <a:r>
              <a:rPr lang="en-US" altLang="zh-CN" sz="2000" dirty="0" smtClean="0">
                <a:solidFill>
                  <a:srgbClr val="FFFFFF"/>
                </a:solidFill>
                <a:latin typeface="微软雅黑" charset="-122"/>
                <a:ea typeface="微软雅黑" charset="-122"/>
              </a:rPr>
              <a:t>Turbine</a:t>
            </a:r>
            <a:r>
              <a:rPr lang="zh-CN" altLang="en-US" sz="2000" dirty="0" smtClean="0">
                <a:solidFill>
                  <a:srgbClr val="FFFFFF"/>
                </a:solidFill>
                <a:latin typeface="微软雅黑" charset="-122"/>
                <a:ea typeface="微软雅黑" charset="-122"/>
              </a:rPr>
              <a:t>监控集群数据</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Hystrix</a:t>
            </a:r>
            <a:r>
              <a:rPr lang="en-US" altLang="zh-CN" dirty="0" smtClean="0"/>
              <a:t> Dashboard</a:t>
            </a:r>
            <a:r>
              <a:rPr lang="zh-CN" altLang="en-US" dirty="0" smtClean="0"/>
              <a:t>监控数据</a:t>
            </a:r>
            <a:endParaRPr lang="zh-CN" altLang="en-US" dirty="0"/>
          </a:p>
        </p:txBody>
      </p:sp>
      <p:sp>
        <p:nvSpPr>
          <p:cNvPr id="3" name="内容占位符 2"/>
          <p:cNvSpPr>
            <a:spLocks noGrp="1"/>
          </p:cNvSpPr>
          <p:nvPr>
            <p:ph idx="1"/>
          </p:nvPr>
        </p:nvSpPr>
        <p:spPr/>
        <p:txBody>
          <a:bodyPr/>
          <a:lstStyle/>
          <a:p>
            <a:r>
              <a:rPr lang="zh-CN" altLang="en-US" dirty="0" smtClean="0"/>
              <a:t>启动</a:t>
            </a:r>
            <a:r>
              <a:rPr lang="en-US" altLang="zh-CN" dirty="0" err="1" smtClean="0"/>
              <a:t>mscloud</a:t>
            </a:r>
            <a:r>
              <a:rPr lang="en-US" altLang="zh-CN" dirty="0" smtClean="0"/>
              <a:t>-consumer-</a:t>
            </a:r>
            <a:r>
              <a:rPr lang="en-US" altLang="zh-CN" dirty="0" err="1" smtClean="0"/>
              <a:t>hystrix</a:t>
            </a:r>
            <a:r>
              <a:rPr lang="en-US" altLang="zh-CN" dirty="0" smtClean="0"/>
              <a:t>-dashboard</a:t>
            </a:r>
          </a:p>
          <a:p>
            <a:r>
              <a:rPr lang="zh-CN" altLang="en-US" dirty="0" smtClean="0"/>
              <a:t>浏览器输入</a:t>
            </a:r>
            <a:r>
              <a:rPr lang="en-US" altLang="zh-CN" dirty="0" smtClean="0"/>
              <a:t>http://localhost:9001/hystrix</a:t>
            </a:r>
          </a:p>
          <a:p>
            <a:pPr lvl="1"/>
            <a:r>
              <a:rPr lang="zh-CN" altLang="en-US" dirty="0" smtClean="0"/>
              <a:t>进入监控面板主页面</a:t>
            </a:r>
            <a:endParaRPr lang="en-US" altLang="zh-CN" dirty="0" smtClean="0"/>
          </a:p>
          <a:p>
            <a:pPr lvl="1"/>
            <a:r>
              <a:rPr lang="zh-CN" altLang="en-US" dirty="0" smtClean="0"/>
              <a:t>此时没有具体的监控信息，需要输入要监控的消费者地址及监控信息的轮询时间和标题</a:t>
            </a:r>
            <a:endParaRPr lang="en-US" altLang="zh-CN" dirty="0" smtClean="0"/>
          </a:p>
          <a:p>
            <a:endParaRPr lang="zh-CN" altLang="en-US" dirty="0"/>
          </a:p>
        </p:txBody>
      </p:sp>
      <p:pic>
        <p:nvPicPr>
          <p:cNvPr id="10242" name="Picture 2"/>
          <p:cNvPicPr>
            <a:picLocks noChangeAspect="1" noChangeArrowheads="1"/>
          </p:cNvPicPr>
          <p:nvPr/>
        </p:nvPicPr>
        <p:blipFill>
          <a:blip r:embed="rId2" cstate="print"/>
          <a:srcRect/>
          <a:stretch>
            <a:fillRect/>
          </a:stretch>
        </p:blipFill>
        <p:spPr bwMode="auto">
          <a:xfrm>
            <a:off x="1115616" y="2636912"/>
            <a:ext cx="4680520" cy="3438006"/>
          </a:xfrm>
          <a:prstGeom prst="rect">
            <a:avLst/>
          </a:prstGeom>
          <a:noFill/>
          <a:ln w="9525">
            <a:noFill/>
            <a:miter lim="800000"/>
            <a:headEnd/>
            <a:tailEnd/>
          </a:ln>
        </p:spPr>
      </p:pic>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Hystrix</a:t>
            </a:r>
            <a:r>
              <a:rPr lang="en-US" altLang="zh-CN" dirty="0" smtClean="0"/>
              <a:t> Dashboard</a:t>
            </a:r>
            <a:r>
              <a:rPr lang="zh-CN" altLang="en-US" dirty="0" smtClean="0"/>
              <a:t>监控数据</a:t>
            </a:r>
            <a:endParaRPr lang="zh-CN" altLang="en-US" dirty="0"/>
          </a:p>
        </p:txBody>
      </p:sp>
      <p:sp>
        <p:nvSpPr>
          <p:cNvPr id="3" name="内容占位符 2"/>
          <p:cNvSpPr>
            <a:spLocks noGrp="1"/>
          </p:cNvSpPr>
          <p:nvPr>
            <p:ph idx="1"/>
          </p:nvPr>
        </p:nvSpPr>
        <p:spPr>
          <a:xfrm>
            <a:off x="457200" y="1052515"/>
            <a:ext cx="8435280" cy="4968875"/>
          </a:xfrm>
        </p:spPr>
        <p:txBody>
          <a:bodyPr/>
          <a:lstStyle/>
          <a:p>
            <a:r>
              <a:rPr lang="en-US" altLang="zh-CN" dirty="0" err="1" smtClean="0"/>
              <a:t>Hystrix</a:t>
            </a:r>
            <a:r>
              <a:rPr lang="en-US" altLang="zh-CN" dirty="0" smtClean="0"/>
              <a:t> Dashboard</a:t>
            </a:r>
            <a:r>
              <a:rPr lang="zh-CN" altLang="en-US" dirty="0" smtClean="0"/>
              <a:t>共支持三种不同的监控方式：</a:t>
            </a:r>
          </a:p>
          <a:p>
            <a:pPr lvl="1"/>
            <a:r>
              <a:rPr lang="zh-CN" altLang="en-US" dirty="0" smtClean="0"/>
              <a:t>单体</a:t>
            </a:r>
            <a:r>
              <a:rPr lang="en-US" altLang="zh-CN" dirty="0" err="1" smtClean="0"/>
              <a:t>Hystrix</a:t>
            </a:r>
            <a:r>
              <a:rPr lang="en-US" altLang="zh-CN" dirty="0" smtClean="0"/>
              <a:t> </a:t>
            </a:r>
            <a:r>
              <a:rPr lang="zh-CN" altLang="en-US" dirty="0" smtClean="0"/>
              <a:t>消费者：</a:t>
            </a:r>
            <a:endParaRPr lang="en-US" altLang="zh-CN" dirty="0" smtClean="0"/>
          </a:p>
          <a:p>
            <a:pPr lvl="2"/>
            <a:r>
              <a:rPr lang="zh-CN" altLang="en-US" dirty="0" smtClean="0"/>
              <a:t>通过</a:t>
            </a:r>
            <a:r>
              <a:rPr lang="en-US" altLang="zh-CN" dirty="0" smtClean="0"/>
              <a:t>http://hystrix-app:port/hystrix.stream</a:t>
            </a:r>
            <a:r>
              <a:rPr lang="zh-CN" altLang="en-US" dirty="0" smtClean="0"/>
              <a:t>开启，实现对具体某个服务实例的监控。</a:t>
            </a:r>
          </a:p>
          <a:p>
            <a:pPr lvl="1"/>
            <a:r>
              <a:rPr lang="zh-CN" altLang="en-US" dirty="0" smtClean="0"/>
              <a:t>默认集群监控：</a:t>
            </a:r>
            <a:endParaRPr lang="en-US" altLang="zh-CN" dirty="0" smtClean="0"/>
          </a:p>
          <a:p>
            <a:pPr lvl="2"/>
            <a:r>
              <a:rPr lang="zh-CN" altLang="en-US" dirty="0" smtClean="0"/>
              <a:t>通过</a:t>
            </a:r>
            <a:r>
              <a:rPr lang="en-US" altLang="zh-CN" dirty="0" smtClean="0"/>
              <a:t>http://turbine-hostname:port/turbine.stream</a:t>
            </a:r>
            <a:r>
              <a:rPr lang="zh-CN" altLang="en-US" dirty="0" smtClean="0"/>
              <a:t>开启，实现对默认集群的监控。</a:t>
            </a:r>
          </a:p>
          <a:p>
            <a:pPr lvl="1"/>
            <a:r>
              <a:rPr lang="zh-CN" altLang="en-US" dirty="0" smtClean="0"/>
              <a:t>自定义集群监控：</a:t>
            </a:r>
            <a:endParaRPr lang="en-US" altLang="zh-CN" dirty="0" smtClean="0"/>
          </a:p>
          <a:p>
            <a:pPr lvl="2"/>
            <a:r>
              <a:rPr lang="zh-CN" altLang="en-US" dirty="0" smtClean="0"/>
              <a:t>通过</a:t>
            </a:r>
            <a:r>
              <a:rPr lang="en-US" altLang="zh-CN" dirty="0" smtClean="0"/>
              <a:t>http://turbine-hostname:port/turbine.stream?cluster=[clusterName] </a:t>
            </a:r>
            <a:r>
              <a:rPr lang="zh-CN" altLang="en-US" dirty="0" smtClean="0"/>
              <a:t>开启，实现对</a:t>
            </a:r>
            <a:r>
              <a:rPr lang="en-US" altLang="zh-CN" dirty="0" err="1" smtClean="0"/>
              <a:t>clusterName</a:t>
            </a:r>
            <a:r>
              <a:rPr lang="zh-CN" altLang="en-US" dirty="0" smtClean="0"/>
              <a:t>集群的监控。</a:t>
            </a:r>
            <a:endParaRPr lang="en-US" altLang="zh-CN" dirty="0" smtClean="0"/>
          </a:p>
          <a:p>
            <a:r>
              <a:rPr lang="zh-CN" altLang="en-US" dirty="0" smtClean="0"/>
              <a:t>此处讲述对单体</a:t>
            </a:r>
            <a:r>
              <a:rPr lang="en-US" altLang="zh-CN" dirty="0" err="1" smtClean="0"/>
              <a:t>Hystrix</a:t>
            </a:r>
            <a:r>
              <a:rPr lang="en-US" altLang="zh-CN" dirty="0" smtClean="0"/>
              <a:t> </a:t>
            </a:r>
            <a:r>
              <a:rPr lang="zh-CN" altLang="en-US" dirty="0" smtClean="0"/>
              <a:t>消费者的监控，后面整合</a:t>
            </a:r>
            <a:r>
              <a:rPr lang="en-US" altLang="zh-CN" dirty="0" smtClean="0"/>
              <a:t>Turbine</a:t>
            </a:r>
            <a:r>
              <a:rPr lang="zh-CN" altLang="en-US" dirty="0" smtClean="0"/>
              <a:t>集群后再说明后集群的监控方式。</a:t>
            </a:r>
            <a:endParaRPr lang="zh-CN" altLang="en-US" dirty="0"/>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服务监控测试</a:t>
            </a:r>
            <a:endParaRPr lang="zh-CN" altLang="en-US" dirty="0"/>
          </a:p>
        </p:txBody>
      </p:sp>
      <p:sp>
        <p:nvSpPr>
          <p:cNvPr id="3" name="内容占位符 2"/>
          <p:cNvSpPr>
            <a:spLocks noGrp="1"/>
          </p:cNvSpPr>
          <p:nvPr>
            <p:ph idx="1"/>
          </p:nvPr>
        </p:nvSpPr>
        <p:spPr/>
        <p:txBody>
          <a:bodyPr/>
          <a:lstStyle/>
          <a:p>
            <a:r>
              <a:rPr lang="zh-CN" altLang="en-US" dirty="0" smtClean="0"/>
              <a:t>步骤</a:t>
            </a:r>
            <a:endParaRPr lang="en-US" altLang="zh-CN" dirty="0" smtClean="0"/>
          </a:p>
          <a:p>
            <a:pPr lvl="1"/>
            <a:r>
              <a:rPr lang="zh-CN" altLang="en-US" dirty="0" smtClean="0"/>
              <a:t>启动</a:t>
            </a:r>
            <a:r>
              <a:rPr lang="en-US" altLang="zh-CN" dirty="0" smtClean="0"/>
              <a:t>3</a:t>
            </a:r>
            <a:r>
              <a:rPr lang="zh-CN" altLang="en-US" dirty="0" smtClean="0"/>
              <a:t>个</a:t>
            </a:r>
            <a:r>
              <a:rPr lang="en-US" altLang="zh-CN" dirty="0" smtClean="0"/>
              <a:t>eureka</a:t>
            </a:r>
            <a:r>
              <a:rPr lang="zh-CN" altLang="en-US" dirty="0" smtClean="0"/>
              <a:t>集群</a:t>
            </a:r>
            <a:endParaRPr lang="en-US" altLang="zh-CN" dirty="0" smtClean="0"/>
          </a:p>
          <a:p>
            <a:pPr lvl="1"/>
            <a:r>
              <a:rPr lang="zh-CN" altLang="en-US" dirty="0" smtClean="0"/>
              <a:t>启动</a:t>
            </a:r>
            <a:r>
              <a:rPr lang="en-US" altLang="zh-CN" dirty="0" smtClean="0"/>
              <a:t>mscloud-provider-user-hystrix-8001</a:t>
            </a:r>
          </a:p>
          <a:p>
            <a:pPr lvl="1"/>
            <a:r>
              <a:rPr lang="zh-CN" altLang="en-US" dirty="0" smtClean="0"/>
              <a:t>启动</a:t>
            </a:r>
            <a:r>
              <a:rPr lang="en-US" altLang="zh-CN" dirty="0" err="1" smtClean="0"/>
              <a:t>mscloud</a:t>
            </a:r>
            <a:r>
              <a:rPr lang="en-US" altLang="zh-CN" dirty="0" smtClean="0"/>
              <a:t>-consumer-</a:t>
            </a:r>
            <a:r>
              <a:rPr lang="en-US" altLang="zh-CN" dirty="0" err="1" smtClean="0"/>
              <a:t>hystrix</a:t>
            </a:r>
            <a:r>
              <a:rPr lang="en-US" altLang="zh-CN" dirty="0" smtClean="0"/>
              <a:t>-dashboard</a:t>
            </a:r>
          </a:p>
          <a:p>
            <a:pPr lvl="1"/>
            <a:r>
              <a:rPr lang="zh-CN" altLang="en-US" dirty="0" smtClean="0"/>
              <a:t>浏览器</a:t>
            </a:r>
            <a:endParaRPr lang="en-US" altLang="zh-CN" dirty="0" smtClean="0"/>
          </a:p>
          <a:p>
            <a:pPr lvl="2"/>
            <a:r>
              <a:rPr lang="en-US" altLang="zh-CN" dirty="0" smtClean="0"/>
              <a:t>http://localhost:8001/user/findUserById/1</a:t>
            </a:r>
          </a:p>
          <a:p>
            <a:pPr lvl="2"/>
            <a:r>
              <a:rPr lang="en-US" altLang="zh-CN" dirty="0" smtClean="0"/>
              <a:t>http://localhost:8001/hystrix.stream</a:t>
            </a:r>
          </a:p>
          <a:p>
            <a:pPr lvl="1"/>
            <a:r>
              <a:rPr lang="zh-CN" altLang="en-US" dirty="0" smtClean="0"/>
              <a:t>观察监控窗口</a:t>
            </a:r>
            <a:endParaRPr lang="en-US" altLang="zh-CN" dirty="0" smtClean="0"/>
          </a:p>
        </p:txBody>
      </p:sp>
      <p:pic>
        <p:nvPicPr>
          <p:cNvPr id="11266" name="Picture 2"/>
          <p:cNvPicPr>
            <a:picLocks noChangeAspect="1" noChangeArrowheads="1"/>
          </p:cNvPicPr>
          <p:nvPr/>
        </p:nvPicPr>
        <p:blipFill>
          <a:blip r:embed="rId2" cstate="print"/>
          <a:srcRect/>
          <a:stretch>
            <a:fillRect/>
          </a:stretch>
        </p:blipFill>
        <p:spPr bwMode="auto">
          <a:xfrm>
            <a:off x="899592" y="3501008"/>
            <a:ext cx="7331075" cy="854075"/>
          </a:xfrm>
          <a:prstGeom prst="rect">
            <a:avLst/>
          </a:prstGeom>
          <a:noFill/>
          <a:ln w="9525">
            <a:noFill/>
            <a:miter lim="800000"/>
            <a:headEnd/>
            <a:tailEnd/>
          </a:ln>
        </p:spPr>
      </p:pic>
      <p:pic>
        <p:nvPicPr>
          <p:cNvPr id="11267" name="Picture 3"/>
          <p:cNvPicPr>
            <a:picLocks noChangeAspect="1" noChangeArrowheads="1"/>
          </p:cNvPicPr>
          <p:nvPr/>
        </p:nvPicPr>
        <p:blipFill>
          <a:blip r:embed="rId3" cstate="print"/>
          <a:srcRect/>
          <a:stretch>
            <a:fillRect/>
          </a:stretch>
        </p:blipFill>
        <p:spPr bwMode="auto">
          <a:xfrm>
            <a:off x="827584" y="4725144"/>
            <a:ext cx="5738813" cy="990600"/>
          </a:xfrm>
          <a:prstGeom prst="rect">
            <a:avLst/>
          </a:prstGeom>
          <a:noFill/>
          <a:ln w="9525">
            <a:noFill/>
            <a:miter lim="800000"/>
            <a:headEnd/>
            <a:tailEnd/>
          </a:ln>
        </p:spPr>
      </p:pic>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服务监控测试</a:t>
            </a:r>
            <a:endParaRPr lang="zh-CN" altLang="en-US" dirty="0"/>
          </a:p>
        </p:txBody>
      </p:sp>
      <p:sp>
        <p:nvSpPr>
          <p:cNvPr id="3" name="内容占位符 2"/>
          <p:cNvSpPr>
            <a:spLocks noGrp="1"/>
          </p:cNvSpPr>
          <p:nvPr>
            <p:ph idx="1"/>
          </p:nvPr>
        </p:nvSpPr>
        <p:spPr/>
        <p:txBody>
          <a:bodyPr/>
          <a:lstStyle/>
          <a:p>
            <a:pPr marL="342818" lvl="2" indent="-342818">
              <a:buBlip>
                <a:blip r:embed="rId2"/>
              </a:buBlip>
            </a:pPr>
            <a:r>
              <a:rPr lang="zh-CN" altLang="en-US" sz="2000" dirty="0" smtClean="0"/>
              <a:t>浏览器直接访问</a:t>
            </a:r>
            <a:r>
              <a:rPr lang="en-US" altLang="zh-CN" sz="2000" dirty="0" smtClean="0"/>
              <a:t>http://localhost:8001/hystrix.stream</a:t>
            </a:r>
          </a:p>
          <a:p>
            <a:pPr lvl="1"/>
            <a:r>
              <a:rPr lang="zh-CN" altLang="en-US" dirty="0" smtClean="0"/>
              <a:t>输出如下图：</a:t>
            </a:r>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buNone/>
            </a:pPr>
            <a:endParaRPr lang="en-US" altLang="zh-CN" dirty="0" smtClean="0"/>
          </a:p>
          <a:p>
            <a:r>
              <a:rPr lang="en-US" altLang="zh-CN" dirty="0" smtClean="0"/>
              <a:t>Spring Cloud </a:t>
            </a:r>
            <a:r>
              <a:rPr lang="en-US" altLang="zh-CN" dirty="0" err="1" smtClean="0"/>
              <a:t>Hystrix</a:t>
            </a:r>
            <a:r>
              <a:rPr lang="en-US" altLang="zh-CN" dirty="0" smtClean="0"/>
              <a:t> Dashboard</a:t>
            </a:r>
            <a:r>
              <a:rPr lang="zh-CN" altLang="en-US" dirty="0" smtClean="0"/>
              <a:t>是间隔一定时间去“</a:t>
            </a:r>
            <a:r>
              <a:rPr lang="en-US" altLang="zh-CN" dirty="0" smtClean="0"/>
              <a:t>Ping”</a:t>
            </a:r>
            <a:r>
              <a:rPr lang="zh-CN" altLang="en-US" dirty="0" smtClean="0"/>
              <a:t>目标服务，返回的结果是最新的监控数据</a:t>
            </a:r>
            <a:endParaRPr lang="en-US" altLang="zh-CN" dirty="0" smtClean="0"/>
          </a:p>
          <a:p>
            <a:pPr lvl="1"/>
            <a:endParaRPr lang="zh-CN" altLang="en-US" dirty="0"/>
          </a:p>
        </p:txBody>
      </p:sp>
      <p:pic>
        <p:nvPicPr>
          <p:cNvPr id="13314" name="Picture 2"/>
          <p:cNvPicPr>
            <a:picLocks noChangeAspect="1" noChangeArrowheads="1"/>
          </p:cNvPicPr>
          <p:nvPr/>
        </p:nvPicPr>
        <p:blipFill>
          <a:blip r:embed="rId3" cstate="print"/>
          <a:srcRect/>
          <a:stretch>
            <a:fillRect/>
          </a:stretch>
        </p:blipFill>
        <p:spPr bwMode="auto">
          <a:xfrm>
            <a:off x="755576" y="1700808"/>
            <a:ext cx="6587340" cy="3600400"/>
          </a:xfrm>
          <a:prstGeom prst="rect">
            <a:avLst/>
          </a:prstGeom>
          <a:noFill/>
          <a:ln w="9525">
            <a:noFill/>
            <a:miter lim="800000"/>
            <a:headEnd/>
            <a:tailEnd/>
          </a:ln>
        </p:spPr>
      </p:pic>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服务监控测试</a:t>
            </a:r>
            <a:endParaRPr lang="zh-CN" altLang="en-US" dirty="0"/>
          </a:p>
        </p:txBody>
      </p:sp>
      <p:sp>
        <p:nvSpPr>
          <p:cNvPr id="3" name="内容占位符 2"/>
          <p:cNvSpPr>
            <a:spLocks noGrp="1"/>
          </p:cNvSpPr>
          <p:nvPr>
            <p:ph idx="1"/>
          </p:nvPr>
        </p:nvSpPr>
        <p:spPr/>
        <p:txBody>
          <a:bodyPr/>
          <a:lstStyle/>
          <a:p>
            <a:r>
              <a:rPr lang="zh-CN" altLang="en-US" dirty="0" smtClean="0"/>
              <a:t>上图的监控数据以图形方式显示：</a:t>
            </a:r>
            <a:endParaRPr lang="en-US" altLang="zh-CN" dirty="0" smtClean="0"/>
          </a:p>
          <a:p>
            <a:pPr lvl="1"/>
            <a:r>
              <a:rPr lang="zh-CN" altLang="en-US" dirty="0" smtClean="0"/>
              <a:t>需要输入要监控的消费者地址及监控信息的轮询时间和标题</a:t>
            </a:r>
            <a:endParaRPr lang="en-US" altLang="zh-CN" dirty="0" smtClean="0"/>
          </a:p>
          <a:p>
            <a:pPr lvl="1"/>
            <a:r>
              <a:rPr lang="zh-CN" altLang="en-US" dirty="0" smtClean="0"/>
              <a:t>点击 </a:t>
            </a:r>
            <a:r>
              <a:rPr lang="en-US" altLang="zh-CN" dirty="0" smtClean="0"/>
              <a:t>Monitor Stream</a:t>
            </a:r>
            <a:r>
              <a:rPr lang="zh-CN" altLang="en-US" dirty="0" smtClean="0"/>
              <a:t>后，进入监控窗口</a:t>
            </a:r>
            <a:endParaRPr lang="en-US" altLang="zh-CN" dirty="0" smtClean="0"/>
          </a:p>
          <a:p>
            <a:pPr lvl="1"/>
            <a:endParaRPr lang="zh-CN" altLang="en-US" dirty="0"/>
          </a:p>
        </p:txBody>
      </p:sp>
      <p:pic>
        <p:nvPicPr>
          <p:cNvPr id="12290" name="Picture 2"/>
          <p:cNvPicPr>
            <a:picLocks noChangeAspect="1" noChangeArrowheads="1"/>
          </p:cNvPicPr>
          <p:nvPr/>
        </p:nvPicPr>
        <p:blipFill>
          <a:blip r:embed="rId2" cstate="print"/>
          <a:srcRect/>
          <a:stretch>
            <a:fillRect/>
          </a:stretch>
        </p:blipFill>
        <p:spPr bwMode="auto">
          <a:xfrm>
            <a:off x="1043608" y="1988840"/>
            <a:ext cx="5707271" cy="4248472"/>
          </a:xfrm>
          <a:prstGeom prst="rect">
            <a:avLst/>
          </a:prstGeom>
          <a:noFill/>
          <a:ln w="9525">
            <a:noFill/>
            <a:miter lim="800000"/>
            <a:headEnd/>
            <a:tailEnd/>
          </a:ln>
        </p:spPr>
      </p:pic>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服务监控测试</a:t>
            </a:r>
            <a:endParaRPr lang="zh-CN" altLang="en-US" dirty="0"/>
          </a:p>
        </p:txBody>
      </p:sp>
      <p:sp>
        <p:nvSpPr>
          <p:cNvPr id="3" name="内容占位符 2"/>
          <p:cNvSpPr>
            <a:spLocks noGrp="1"/>
          </p:cNvSpPr>
          <p:nvPr>
            <p:ph idx="1"/>
          </p:nvPr>
        </p:nvSpPr>
        <p:spPr/>
        <p:txBody>
          <a:bodyPr/>
          <a:lstStyle/>
          <a:p>
            <a:r>
              <a:rPr lang="zh-CN" altLang="en-US" dirty="0" smtClean="0"/>
              <a:t>输入项说明</a:t>
            </a:r>
            <a:endParaRPr lang="en-US" altLang="zh-CN" dirty="0" smtClean="0"/>
          </a:p>
          <a:p>
            <a:pPr lvl="1"/>
            <a:r>
              <a:rPr lang="zh-CN" altLang="en-US" dirty="0" smtClean="0"/>
              <a:t>要监控的消费者地址</a:t>
            </a:r>
            <a:endParaRPr lang="en-US" altLang="zh-CN" dirty="0" smtClean="0"/>
          </a:p>
          <a:p>
            <a:pPr lvl="1"/>
            <a:r>
              <a:rPr lang="en-US" altLang="zh-CN" dirty="0" smtClean="0"/>
              <a:t>Delay</a:t>
            </a:r>
            <a:r>
              <a:rPr lang="zh-CN" altLang="en-US" dirty="0" smtClean="0"/>
              <a:t>：该参数用来控制服务器上轮询监控信息的延迟时间，默认为</a:t>
            </a:r>
            <a:r>
              <a:rPr lang="en-US" altLang="zh-CN" dirty="0" smtClean="0"/>
              <a:t>2000</a:t>
            </a:r>
            <a:r>
              <a:rPr lang="zh-CN" altLang="en-US" dirty="0" smtClean="0"/>
              <a:t>毫秒，可以通过配置该属性来降低客户端的网络和</a:t>
            </a:r>
            <a:r>
              <a:rPr lang="en-US" altLang="zh-CN" dirty="0" smtClean="0"/>
              <a:t>CPU</a:t>
            </a:r>
            <a:r>
              <a:rPr lang="zh-CN" altLang="en-US" dirty="0" smtClean="0"/>
              <a:t>消耗。 </a:t>
            </a:r>
          </a:p>
          <a:p>
            <a:pPr lvl="1"/>
            <a:r>
              <a:rPr lang="en-US" altLang="zh-CN" dirty="0" smtClean="0"/>
              <a:t>Title</a:t>
            </a:r>
            <a:r>
              <a:rPr lang="zh-CN" altLang="en-US" dirty="0" smtClean="0"/>
              <a:t>：该参数对应了头部标题</a:t>
            </a:r>
            <a:r>
              <a:rPr lang="en-US" altLang="zh-CN" dirty="0" err="1" smtClean="0"/>
              <a:t>Hystrix</a:t>
            </a:r>
            <a:r>
              <a:rPr lang="en-US" altLang="zh-CN" dirty="0" smtClean="0"/>
              <a:t> Stream</a:t>
            </a:r>
            <a:r>
              <a:rPr lang="zh-CN" altLang="en-US" dirty="0" smtClean="0"/>
              <a:t>之后的内容，默认会使用具体监控实例的</a:t>
            </a:r>
            <a:r>
              <a:rPr lang="en-US" altLang="zh-CN" dirty="0" smtClean="0"/>
              <a:t>URL</a:t>
            </a:r>
            <a:r>
              <a:rPr lang="zh-CN" altLang="en-US" dirty="0" smtClean="0"/>
              <a:t>，可以通过配置该信息来展示更合适的标题。 </a:t>
            </a:r>
            <a:endParaRPr lang="zh-CN" altLang="en-US" dirty="0"/>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服务监控测试</a:t>
            </a:r>
            <a:endParaRPr lang="zh-CN" altLang="en-US" dirty="0"/>
          </a:p>
        </p:txBody>
      </p:sp>
      <p:sp>
        <p:nvSpPr>
          <p:cNvPr id="3" name="内容占位符 2"/>
          <p:cNvSpPr>
            <a:spLocks noGrp="1"/>
          </p:cNvSpPr>
          <p:nvPr>
            <p:ph idx="1"/>
          </p:nvPr>
        </p:nvSpPr>
        <p:spPr/>
        <p:txBody>
          <a:bodyPr/>
          <a:lstStyle/>
          <a:p>
            <a:r>
              <a:rPr lang="zh-CN" altLang="en-US" dirty="0" smtClean="0"/>
              <a:t>点击“</a:t>
            </a:r>
            <a:r>
              <a:rPr lang="en-US" altLang="zh-CN" dirty="0" smtClean="0"/>
              <a:t>Monitor Stream”</a:t>
            </a:r>
            <a:r>
              <a:rPr lang="zh-CN" altLang="en-US" dirty="0" smtClean="0"/>
              <a:t>按钮后，会出现几种情况：</a:t>
            </a:r>
            <a:endParaRPr lang="en-US" altLang="zh-CN" dirty="0" smtClean="0"/>
          </a:p>
          <a:p>
            <a:pPr lvl="1"/>
            <a:r>
              <a:rPr lang="en-US" altLang="zh-CN" dirty="0" smtClean="0"/>
              <a:t>1</a:t>
            </a:r>
            <a:r>
              <a:rPr lang="zh-CN" altLang="en-US" dirty="0" smtClean="0"/>
              <a:t>、正常，但暂未执行过</a:t>
            </a:r>
            <a:r>
              <a:rPr lang="en-US" altLang="zh-CN" dirty="0" err="1" smtClean="0"/>
              <a:t>hystrix</a:t>
            </a:r>
            <a:r>
              <a:rPr lang="zh-CN" altLang="en-US" dirty="0" smtClean="0"/>
              <a:t>命令，会出现两个</a:t>
            </a:r>
            <a:r>
              <a:rPr lang="en-US" altLang="zh-CN" dirty="0" smtClean="0"/>
              <a:t>Loading...</a:t>
            </a:r>
            <a:endParaRPr lang="zh-CN" altLang="en-US" dirty="0"/>
          </a:p>
        </p:txBody>
      </p:sp>
      <p:pic>
        <p:nvPicPr>
          <p:cNvPr id="4099" name="Picture 3"/>
          <p:cNvPicPr>
            <a:picLocks noChangeAspect="1" noChangeArrowheads="1"/>
          </p:cNvPicPr>
          <p:nvPr/>
        </p:nvPicPr>
        <p:blipFill>
          <a:blip r:embed="rId2" cstate="print"/>
          <a:srcRect/>
          <a:stretch>
            <a:fillRect/>
          </a:stretch>
        </p:blipFill>
        <p:spPr bwMode="auto">
          <a:xfrm>
            <a:off x="1475656" y="2420888"/>
            <a:ext cx="6051550" cy="2271713"/>
          </a:xfrm>
          <a:prstGeom prst="rect">
            <a:avLst/>
          </a:prstGeom>
          <a:noFill/>
          <a:ln w="9525">
            <a:noFill/>
            <a:miter lim="800000"/>
            <a:headEnd/>
            <a:tailEnd/>
          </a:ln>
        </p:spPr>
      </p:pic>
      <p:pic>
        <p:nvPicPr>
          <p:cNvPr id="6" name="Picture 4"/>
          <p:cNvPicPr>
            <a:picLocks noChangeAspect="1" noChangeArrowheads="1"/>
          </p:cNvPicPr>
          <p:nvPr/>
        </p:nvPicPr>
        <p:blipFill>
          <a:blip r:embed="rId3" cstate="print"/>
          <a:srcRect/>
          <a:stretch>
            <a:fillRect/>
          </a:stretch>
        </p:blipFill>
        <p:spPr bwMode="auto">
          <a:xfrm>
            <a:off x="1570692" y="3540213"/>
            <a:ext cx="5616624" cy="391858"/>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服务监控测试</a:t>
            </a:r>
            <a:endParaRPr lang="zh-CN" altLang="en-US" dirty="0"/>
          </a:p>
        </p:txBody>
      </p:sp>
      <p:sp>
        <p:nvSpPr>
          <p:cNvPr id="3" name="内容占位符 2"/>
          <p:cNvSpPr>
            <a:spLocks noGrp="1"/>
          </p:cNvSpPr>
          <p:nvPr>
            <p:ph idx="1"/>
          </p:nvPr>
        </p:nvSpPr>
        <p:spPr/>
        <p:txBody>
          <a:bodyPr/>
          <a:lstStyle/>
          <a:p>
            <a:pPr lvl="1"/>
            <a:r>
              <a:rPr lang="en-US" altLang="zh-CN" dirty="0" smtClean="0"/>
              <a:t>2</a:t>
            </a:r>
            <a:r>
              <a:rPr lang="zh-CN" altLang="en-US" dirty="0" smtClean="0"/>
              <a:t>、正常，随便调用一个被</a:t>
            </a:r>
            <a:r>
              <a:rPr lang="en-US" altLang="zh-CN" dirty="0" err="1" smtClean="0"/>
              <a:t>hystrix</a:t>
            </a:r>
            <a:r>
              <a:rPr lang="zh-CN" altLang="en-US" dirty="0" smtClean="0"/>
              <a:t>管理的远程调用接口后，页面会刷新出类似如下的页面。</a:t>
            </a:r>
            <a:endParaRPr lang="zh-CN" altLang="en-US" dirty="0"/>
          </a:p>
        </p:txBody>
      </p:sp>
      <p:pic>
        <p:nvPicPr>
          <p:cNvPr id="4" name="Picture 2"/>
          <p:cNvPicPr>
            <a:picLocks noChangeAspect="1" noChangeArrowheads="1"/>
          </p:cNvPicPr>
          <p:nvPr/>
        </p:nvPicPr>
        <p:blipFill>
          <a:blip r:embed="rId2" cstate="print"/>
          <a:srcRect/>
          <a:stretch>
            <a:fillRect/>
          </a:stretch>
        </p:blipFill>
        <p:spPr bwMode="auto">
          <a:xfrm>
            <a:off x="827584" y="1844824"/>
            <a:ext cx="7345266" cy="3950692"/>
          </a:xfrm>
          <a:prstGeom prst="rect">
            <a:avLst/>
          </a:prstGeom>
          <a:noFill/>
          <a:ln w="9525">
            <a:noFill/>
            <a:miter lim="800000"/>
            <a:headEnd/>
            <a:tailEnd/>
          </a:ln>
        </p:spPr>
      </p:pic>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服务监控测试</a:t>
            </a:r>
            <a:endParaRPr lang="zh-CN" altLang="en-US" dirty="0"/>
          </a:p>
        </p:txBody>
      </p:sp>
      <p:sp>
        <p:nvSpPr>
          <p:cNvPr id="3" name="内容占位符 2"/>
          <p:cNvSpPr>
            <a:spLocks noGrp="1"/>
          </p:cNvSpPr>
          <p:nvPr>
            <p:ph idx="1"/>
          </p:nvPr>
        </p:nvSpPr>
        <p:spPr/>
        <p:txBody>
          <a:bodyPr/>
          <a:lstStyle/>
          <a:p>
            <a:pPr lvl="1"/>
            <a:r>
              <a:rPr lang="en-US" altLang="zh-CN" dirty="0" smtClean="0"/>
              <a:t>3</a:t>
            </a:r>
            <a:r>
              <a:rPr lang="zh-CN" altLang="en-US" dirty="0" smtClean="0"/>
              <a:t>、异常，目标服务没有引入</a:t>
            </a:r>
            <a:r>
              <a:rPr lang="en-US" altLang="zh-CN" dirty="0" smtClean="0"/>
              <a:t>spring-boot-starter-actuator</a:t>
            </a:r>
            <a:r>
              <a:rPr lang="zh-CN" altLang="en-US" dirty="0" smtClean="0"/>
              <a:t>启动依赖。</a:t>
            </a:r>
            <a:endParaRPr lang="zh-CN" altLang="en-US" dirty="0"/>
          </a:p>
        </p:txBody>
      </p:sp>
      <p:grpSp>
        <p:nvGrpSpPr>
          <p:cNvPr id="9" name="组合 8"/>
          <p:cNvGrpSpPr/>
          <p:nvPr/>
        </p:nvGrpSpPr>
        <p:grpSpPr>
          <a:xfrm>
            <a:off x="1187624" y="2132856"/>
            <a:ext cx="6480720" cy="2448272"/>
            <a:chOff x="1475656" y="2420888"/>
            <a:chExt cx="6051550" cy="2271713"/>
          </a:xfrm>
        </p:grpSpPr>
        <p:pic>
          <p:nvPicPr>
            <p:cNvPr id="7" name="Picture 3"/>
            <p:cNvPicPr>
              <a:picLocks noChangeAspect="1" noChangeArrowheads="1"/>
            </p:cNvPicPr>
            <p:nvPr/>
          </p:nvPicPr>
          <p:blipFill>
            <a:blip r:embed="rId2" cstate="print"/>
            <a:srcRect/>
            <a:stretch>
              <a:fillRect/>
            </a:stretch>
          </p:blipFill>
          <p:spPr bwMode="auto">
            <a:xfrm>
              <a:off x="1475656" y="2420888"/>
              <a:ext cx="6051550" cy="2271713"/>
            </a:xfrm>
            <a:prstGeom prst="rect">
              <a:avLst/>
            </a:prstGeom>
            <a:noFill/>
            <a:ln w="9525">
              <a:noFill/>
              <a:miter lim="800000"/>
              <a:headEnd/>
              <a:tailEnd/>
            </a:ln>
          </p:spPr>
        </p:pic>
        <p:pic>
          <p:nvPicPr>
            <p:cNvPr id="8" name="Picture 4"/>
            <p:cNvPicPr>
              <a:picLocks noChangeAspect="1" noChangeArrowheads="1"/>
            </p:cNvPicPr>
            <p:nvPr/>
          </p:nvPicPr>
          <p:blipFill>
            <a:blip r:embed="rId3" cstate="print"/>
            <a:srcRect/>
            <a:stretch>
              <a:fillRect/>
            </a:stretch>
          </p:blipFill>
          <p:spPr bwMode="auto">
            <a:xfrm>
              <a:off x="1570692" y="3540213"/>
              <a:ext cx="5616624" cy="391858"/>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服务监控测试</a:t>
            </a:r>
            <a:endParaRPr lang="zh-CN" altLang="en-US" dirty="0"/>
          </a:p>
        </p:txBody>
      </p:sp>
      <p:sp>
        <p:nvSpPr>
          <p:cNvPr id="3" name="内容占位符 2"/>
          <p:cNvSpPr>
            <a:spLocks noGrp="1"/>
          </p:cNvSpPr>
          <p:nvPr>
            <p:ph idx="1"/>
          </p:nvPr>
        </p:nvSpPr>
        <p:spPr/>
        <p:txBody>
          <a:bodyPr/>
          <a:lstStyle/>
          <a:p>
            <a:r>
              <a:rPr lang="zh-CN" altLang="en-US" dirty="0" smtClean="0"/>
              <a:t>观察监控窗口</a:t>
            </a:r>
            <a:endParaRPr lang="en-US" altLang="zh-CN" dirty="0" smtClean="0"/>
          </a:p>
          <a:p>
            <a:pPr lvl="1"/>
            <a:r>
              <a:rPr lang="en-US" altLang="zh-CN" dirty="0" smtClean="0"/>
              <a:t>7</a:t>
            </a:r>
            <a:r>
              <a:rPr lang="zh-CN" altLang="en-US" dirty="0" smtClean="0"/>
              <a:t>个颜色：</a:t>
            </a:r>
            <a:endParaRPr lang="en-US" altLang="zh-CN" dirty="0" smtClean="0"/>
          </a:p>
          <a:p>
            <a:pPr lvl="1"/>
            <a:r>
              <a:rPr lang="zh-CN" altLang="en-US" dirty="0" smtClean="0"/>
              <a:t>实心圆，共有两种含义</a:t>
            </a:r>
            <a:endParaRPr lang="en-US" altLang="zh-CN" dirty="0" smtClean="0"/>
          </a:p>
          <a:p>
            <a:pPr lvl="2"/>
            <a:r>
              <a:rPr lang="zh-CN" altLang="en-US" dirty="0" smtClean="0"/>
              <a:t>它通过颜色的变化代表了实例的健康程度，它的健康度从绿色</a:t>
            </a:r>
            <a:r>
              <a:rPr lang="en-US" altLang="zh-CN" dirty="0" smtClean="0"/>
              <a:t>&lt;</a:t>
            </a:r>
            <a:r>
              <a:rPr lang="zh-CN" altLang="en-US" dirty="0" smtClean="0"/>
              <a:t>黄色</a:t>
            </a:r>
            <a:r>
              <a:rPr lang="en-US" altLang="zh-CN" dirty="0" smtClean="0"/>
              <a:t>&lt;</a:t>
            </a:r>
            <a:r>
              <a:rPr lang="zh-CN" altLang="en-US" dirty="0" smtClean="0"/>
              <a:t>橙色</a:t>
            </a:r>
            <a:r>
              <a:rPr lang="en-US" altLang="zh-CN" dirty="0" smtClean="0"/>
              <a:t>&lt;</a:t>
            </a:r>
            <a:r>
              <a:rPr lang="zh-CN" altLang="en-US" dirty="0" smtClean="0"/>
              <a:t>红色递减。</a:t>
            </a:r>
          </a:p>
          <a:p>
            <a:pPr lvl="2"/>
            <a:r>
              <a:rPr lang="zh-CN" altLang="en-US" dirty="0" smtClean="0"/>
              <a:t>它的大小也会根据实例的请求流量发生变化，流量越大该实心圆就越大。</a:t>
            </a:r>
            <a:endParaRPr lang="en-US" altLang="zh-CN" dirty="0" smtClean="0"/>
          </a:p>
          <a:p>
            <a:pPr lvl="2"/>
            <a:r>
              <a:rPr lang="zh-CN" altLang="en-US" dirty="0" smtClean="0"/>
              <a:t>所以通过该实心圆的展示，就可以在大量的实例中快速的发现故障实例和高压力实例。</a:t>
            </a:r>
            <a:endParaRPr lang="en-US" altLang="zh-CN" dirty="0" smtClean="0"/>
          </a:p>
          <a:p>
            <a:pPr lvl="1"/>
            <a:r>
              <a:rPr lang="zh-CN" altLang="en-US" dirty="0" smtClean="0"/>
              <a:t>曲线</a:t>
            </a:r>
            <a:endParaRPr lang="en-US" altLang="zh-CN" dirty="0" smtClean="0"/>
          </a:p>
          <a:p>
            <a:pPr lvl="2"/>
            <a:r>
              <a:rPr lang="zh-CN" altLang="en-US" dirty="0" smtClean="0"/>
              <a:t>用来记录</a:t>
            </a:r>
            <a:r>
              <a:rPr lang="en-US" altLang="zh-CN" dirty="0" smtClean="0"/>
              <a:t>2</a:t>
            </a:r>
            <a:r>
              <a:rPr lang="zh-CN" altLang="en-US" dirty="0" smtClean="0"/>
              <a:t>分钟内流量的相对变化，可以通过它来观察到流量的上升和下降趋势。</a:t>
            </a:r>
            <a:endParaRPr lang="zh-CN" alt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分布式系统面临的问题</a:t>
            </a:r>
            <a:endParaRPr lang="zh-CN" altLang="en-US" dirty="0"/>
          </a:p>
        </p:txBody>
      </p:sp>
      <p:sp>
        <p:nvSpPr>
          <p:cNvPr id="3" name="内容占位符 2"/>
          <p:cNvSpPr>
            <a:spLocks noGrp="1"/>
          </p:cNvSpPr>
          <p:nvPr>
            <p:ph idx="1"/>
          </p:nvPr>
        </p:nvSpPr>
        <p:spPr/>
        <p:txBody>
          <a:bodyPr/>
          <a:lstStyle/>
          <a:p>
            <a:r>
              <a:rPr lang="zh-CN" altLang="en-US" dirty="0" smtClean="0"/>
              <a:t>复杂分布式体系结构中的应用程序有数十个依赖关系，每个依赖关系在某些时候将不可避免地失败。</a:t>
            </a:r>
            <a:endParaRPr lang="en-US" altLang="zh-CN" dirty="0" smtClean="0"/>
          </a:p>
          <a:p>
            <a:endParaRPr lang="en-US" altLang="zh-CN" dirty="0" smtClean="0"/>
          </a:p>
          <a:p>
            <a:r>
              <a:rPr lang="zh-CN" altLang="zh-CN" dirty="0" smtClean="0"/>
              <a:t>举个例子</a:t>
            </a:r>
            <a:r>
              <a:rPr lang="zh-CN" altLang="en-US" dirty="0" smtClean="0"/>
              <a:t>，</a:t>
            </a:r>
            <a:r>
              <a:rPr lang="en-US" altLang="zh-CN" dirty="0" smtClean="0"/>
              <a:t> </a:t>
            </a:r>
            <a:r>
              <a:rPr lang="zh-CN" altLang="zh-CN" dirty="0" smtClean="0"/>
              <a:t>在一个</a:t>
            </a:r>
            <a:r>
              <a:rPr lang="zh-CN" altLang="en-US" dirty="0" smtClean="0"/>
              <a:t>电商</a:t>
            </a:r>
            <a:r>
              <a:rPr lang="zh-CN" altLang="zh-CN" dirty="0" smtClean="0"/>
              <a:t>网站中</a:t>
            </a:r>
            <a:r>
              <a:rPr lang="zh-CN" altLang="en-US" dirty="0" smtClean="0"/>
              <a:t>，</a:t>
            </a:r>
            <a:r>
              <a:rPr lang="zh-CN" altLang="zh-CN" dirty="0" smtClean="0"/>
              <a:t>我们可能会将系统拆分成用户</a:t>
            </a:r>
            <a:r>
              <a:rPr lang="zh-CN" altLang="en-US" dirty="0" smtClean="0"/>
              <a:t>、</a:t>
            </a:r>
            <a:r>
              <a:rPr lang="zh-CN" altLang="zh-CN" dirty="0" smtClean="0"/>
              <a:t>订单</a:t>
            </a:r>
            <a:r>
              <a:rPr lang="zh-CN" altLang="en-US" dirty="0" smtClean="0"/>
              <a:t>、</a:t>
            </a:r>
            <a:r>
              <a:rPr lang="zh-CN" altLang="zh-CN" dirty="0" smtClean="0"/>
              <a:t>库存</a:t>
            </a:r>
            <a:r>
              <a:rPr lang="zh-CN" altLang="en-US" dirty="0" smtClean="0"/>
              <a:t>、</a:t>
            </a:r>
            <a:r>
              <a:rPr lang="zh-CN" altLang="zh-CN" dirty="0" smtClean="0"/>
              <a:t>积分</a:t>
            </a:r>
            <a:r>
              <a:rPr lang="zh-CN" altLang="en-US" dirty="0" smtClean="0"/>
              <a:t>、</a:t>
            </a:r>
            <a:r>
              <a:rPr lang="zh-CN" altLang="zh-CN" dirty="0" smtClean="0"/>
              <a:t>评论等一系列的服务单元</a:t>
            </a:r>
            <a:r>
              <a:rPr lang="zh-CN" altLang="en-US" dirty="0" smtClean="0"/>
              <a:t>。</a:t>
            </a:r>
            <a:r>
              <a:rPr lang="zh-CN" altLang="zh-CN" dirty="0" smtClean="0"/>
              <a:t>用户创建一个订单的时候</a:t>
            </a:r>
            <a:r>
              <a:rPr lang="zh-CN" altLang="en-US" dirty="0" smtClean="0"/>
              <a:t>，</a:t>
            </a:r>
            <a:r>
              <a:rPr lang="zh-CN" altLang="zh-CN" dirty="0" smtClean="0"/>
              <a:t>客户端将调用订单服务的创建订单接口</a:t>
            </a:r>
            <a:r>
              <a:rPr lang="zh-CN" altLang="en-US" dirty="0" smtClean="0"/>
              <a:t>，</a:t>
            </a:r>
            <a:r>
              <a:rPr lang="zh-CN" altLang="zh-CN" dirty="0" smtClean="0"/>
              <a:t>此时创建订单接口又会向库存服务请求出货</a:t>
            </a:r>
            <a:r>
              <a:rPr lang="en-US" altLang="zh-CN" dirty="0" smtClean="0"/>
              <a:t>(</a:t>
            </a:r>
            <a:r>
              <a:rPr lang="zh-CN" altLang="zh-CN" dirty="0" smtClean="0"/>
              <a:t>判断是否有足够库存来出货</a:t>
            </a:r>
            <a:r>
              <a:rPr lang="en-US" altLang="zh-CN" dirty="0" smtClean="0"/>
              <a:t>)</a:t>
            </a:r>
            <a:r>
              <a:rPr lang="zh-CN" altLang="en-US" dirty="0" smtClean="0"/>
              <a:t>。</a:t>
            </a:r>
            <a:r>
              <a:rPr lang="en-US" altLang="zh-CN" dirty="0" smtClean="0"/>
              <a:t> </a:t>
            </a:r>
            <a:r>
              <a:rPr lang="zh-CN" altLang="zh-CN" dirty="0" smtClean="0"/>
              <a:t>此时若库存服务因自身处理逻辑等原因造成响应缓慢</a:t>
            </a:r>
            <a:r>
              <a:rPr lang="zh-CN" altLang="en-US" dirty="0" smtClean="0"/>
              <a:t>，</a:t>
            </a:r>
            <a:r>
              <a:rPr lang="zh-CN" altLang="zh-CN" dirty="0" smtClean="0"/>
              <a:t>会直接导致创建订单服务的线程被挂起</a:t>
            </a:r>
            <a:r>
              <a:rPr lang="zh-CN" altLang="en-US" dirty="0" smtClean="0"/>
              <a:t>，</a:t>
            </a:r>
            <a:r>
              <a:rPr lang="zh-CN" altLang="zh-CN" dirty="0" smtClean="0"/>
              <a:t>以等待库存申请服务的响应</a:t>
            </a:r>
            <a:r>
              <a:rPr lang="zh-CN" altLang="en-US" dirty="0" smtClean="0"/>
              <a:t>，</a:t>
            </a:r>
            <a:r>
              <a:rPr lang="en-US" altLang="zh-CN" dirty="0" smtClean="0"/>
              <a:t> </a:t>
            </a:r>
            <a:r>
              <a:rPr lang="zh-CN" altLang="zh-CN" dirty="0" smtClean="0"/>
              <a:t>在漫长的等待之后用户会因为请求库存失败而得到创建订单失败的结果</a:t>
            </a:r>
            <a:r>
              <a:rPr lang="zh-CN" altLang="en-US" dirty="0" smtClean="0"/>
              <a:t>。</a:t>
            </a:r>
            <a:r>
              <a:rPr lang="en-US" altLang="zh-CN" dirty="0" smtClean="0"/>
              <a:t> </a:t>
            </a:r>
            <a:r>
              <a:rPr lang="zh-CN" altLang="zh-CN" dirty="0" smtClean="0"/>
              <a:t>如果在高并发情况下之下 </a:t>
            </a:r>
            <a:r>
              <a:rPr lang="zh-CN" altLang="en-US" dirty="0" smtClean="0"/>
              <a:t>，</a:t>
            </a:r>
            <a:r>
              <a:rPr lang="zh-CN" altLang="zh-CN" dirty="0" smtClean="0"/>
              <a:t>因这些挂起的线程在等待库存服务的响应而未能释放</a:t>
            </a:r>
            <a:r>
              <a:rPr lang="zh-CN" altLang="en-US" dirty="0" smtClean="0"/>
              <a:t>，</a:t>
            </a:r>
            <a:r>
              <a:rPr lang="zh-CN" altLang="zh-CN" dirty="0" smtClean="0"/>
              <a:t>使得后续到来的创建订单请求被阻塞</a:t>
            </a:r>
            <a:r>
              <a:rPr lang="zh-CN" altLang="en-US" dirty="0" smtClean="0"/>
              <a:t>，</a:t>
            </a:r>
            <a:r>
              <a:rPr lang="zh-CN" altLang="zh-CN" dirty="0" smtClean="0"/>
              <a:t>最终导致订单服务不可用</a:t>
            </a:r>
            <a:r>
              <a:rPr lang="zh-CN" altLang="en-US" dirty="0" smtClean="0"/>
              <a:t>。</a:t>
            </a:r>
            <a:endParaRPr lang="zh-CN" altLang="zh-CN" dirty="0" smtClean="0"/>
          </a:p>
          <a:p>
            <a:endParaRPr lang="zh-CN" altLang="en-US" dirty="0"/>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lstStyle/>
          <a:p>
            <a:r>
              <a:rPr lang="zh-CN" altLang="en-US" dirty="0" smtClean="0"/>
              <a:t>服务监控测试</a:t>
            </a:r>
            <a:endParaRPr lang="zh-CN" altLang="en-US" dirty="0"/>
          </a:p>
        </p:txBody>
      </p:sp>
      <p:sp>
        <p:nvSpPr>
          <p:cNvPr id="3" name="内容占位符 2"/>
          <p:cNvSpPr>
            <a:spLocks noGrp="1"/>
          </p:cNvSpPr>
          <p:nvPr>
            <p:ph idx="1"/>
          </p:nvPr>
        </p:nvSpPr>
        <p:spPr/>
        <p:txBody>
          <a:bodyPr/>
          <a:lstStyle/>
          <a:p>
            <a:r>
              <a:rPr lang="en-US" altLang="zh-CN" dirty="0" err="1" smtClean="0"/>
              <a:t>hystrix</a:t>
            </a:r>
            <a:r>
              <a:rPr lang="en-US" altLang="zh-CN" dirty="0" smtClean="0"/>
              <a:t> dashboard</a:t>
            </a:r>
            <a:r>
              <a:rPr lang="zh-CN" altLang="en-US" dirty="0" smtClean="0"/>
              <a:t>界面监控参数</a:t>
            </a:r>
          </a:p>
          <a:p>
            <a:endParaRPr lang="en-US" altLang="zh-CN" dirty="0" smtClean="0"/>
          </a:p>
          <a:p>
            <a:endParaRPr lang="zh-CN" altLang="en-US" dirty="0"/>
          </a:p>
        </p:txBody>
      </p:sp>
      <p:pic>
        <p:nvPicPr>
          <p:cNvPr id="6146" name="Picture 2"/>
          <p:cNvPicPr>
            <a:picLocks noChangeAspect="1" noChangeArrowheads="1"/>
          </p:cNvPicPr>
          <p:nvPr/>
        </p:nvPicPr>
        <p:blipFill>
          <a:blip r:embed="rId2" cstate="print"/>
          <a:srcRect/>
          <a:stretch>
            <a:fillRect/>
          </a:stretch>
        </p:blipFill>
        <p:spPr bwMode="auto">
          <a:xfrm>
            <a:off x="611560" y="1700808"/>
            <a:ext cx="7994938" cy="3100809"/>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服务监控测试</a:t>
            </a:r>
            <a:endParaRPr lang="zh-CN" altLang="en-US" dirty="0"/>
          </a:p>
        </p:txBody>
      </p:sp>
      <p:sp>
        <p:nvSpPr>
          <p:cNvPr id="3" name="内容占位符 2"/>
          <p:cNvSpPr>
            <a:spLocks noGrp="1"/>
          </p:cNvSpPr>
          <p:nvPr>
            <p:ph idx="1"/>
          </p:nvPr>
        </p:nvSpPr>
        <p:spPr/>
        <p:txBody>
          <a:bodyPr/>
          <a:lstStyle/>
          <a:p>
            <a:pPr lvl="1"/>
            <a:r>
              <a:rPr lang="zh-CN" altLang="en-US" dirty="0" smtClean="0"/>
              <a:t>浏览器</a:t>
            </a:r>
            <a:endParaRPr lang="en-US" altLang="zh-CN" dirty="0" smtClean="0"/>
          </a:p>
          <a:p>
            <a:pPr lvl="2"/>
            <a:r>
              <a:rPr lang="zh-CN" altLang="en-US" dirty="0" smtClean="0"/>
              <a:t>多次刷新</a:t>
            </a:r>
            <a:r>
              <a:rPr lang="en-US" altLang="zh-CN" dirty="0" smtClean="0"/>
              <a:t> http://localhost:8001/user/findUserById/1</a:t>
            </a:r>
          </a:p>
          <a:p>
            <a:pPr lvl="1"/>
            <a:r>
              <a:rPr lang="zh-CN" altLang="en-US" dirty="0" smtClean="0"/>
              <a:t>观察监控窗口</a:t>
            </a:r>
            <a:endParaRPr lang="en-US" altLang="zh-CN" dirty="0" smtClean="0"/>
          </a:p>
          <a:p>
            <a:pPr lvl="1"/>
            <a:endParaRPr lang="en-US" altLang="zh-CN" dirty="0" smtClean="0"/>
          </a:p>
        </p:txBody>
      </p:sp>
      <p:pic>
        <p:nvPicPr>
          <p:cNvPr id="15362" name="Picture 2"/>
          <p:cNvPicPr>
            <a:picLocks noChangeAspect="1" noChangeArrowheads="1"/>
          </p:cNvPicPr>
          <p:nvPr/>
        </p:nvPicPr>
        <p:blipFill>
          <a:blip r:embed="rId2" cstate="print"/>
          <a:srcRect/>
          <a:stretch>
            <a:fillRect/>
          </a:stretch>
        </p:blipFill>
        <p:spPr bwMode="auto">
          <a:xfrm>
            <a:off x="0" y="2060848"/>
            <a:ext cx="4376630" cy="3888432"/>
          </a:xfrm>
          <a:prstGeom prst="rect">
            <a:avLst/>
          </a:prstGeom>
          <a:noFill/>
          <a:ln w="9525">
            <a:noFill/>
            <a:miter lim="800000"/>
            <a:headEnd/>
            <a:tailEnd/>
          </a:ln>
        </p:spPr>
      </p:pic>
      <p:pic>
        <p:nvPicPr>
          <p:cNvPr id="15363" name="Picture 3"/>
          <p:cNvPicPr>
            <a:picLocks noChangeAspect="1" noChangeArrowheads="1"/>
          </p:cNvPicPr>
          <p:nvPr/>
        </p:nvPicPr>
        <p:blipFill>
          <a:blip r:embed="rId3" cstate="print"/>
          <a:srcRect/>
          <a:stretch>
            <a:fillRect/>
          </a:stretch>
        </p:blipFill>
        <p:spPr bwMode="auto">
          <a:xfrm>
            <a:off x="4499992" y="2060848"/>
            <a:ext cx="5642920" cy="3816424"/>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Number_1"/>
          <p:cNvSpPr/>
          <p:nvPr>
            <p:custDataLst>
              <p:tags r:id="rId1"/>
            </p:custDataLst>
          </p:nvPr>
        </p:nvSpPr>
        <p:spPr>
          <a:xfrm>
            <a:off x="2803533" y="1700221"/>
            <a:ext cx="682625" cy="681037"/>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en-US" altLang="zh-CN" sz="2800" dirty="0">
                <a:solidFill>
                  <a:srgbClr val="C5C5C5"/>
                </a:solidFill>
                <a:latin typeface="华文细黑" panose="02010600040101010101" pitchFamily="2" charset="-122"/>
                <a:ea typeface="华文细黑" panose="02010600040101010101" pitchFamily="2" charset="-122"/>
              </a:rPr>
              <a:t>01</a:t>
            </a:r>
            <a:endParaRPr lang="zh-CN" altLang="en-US" sz="2800" dirty="0">
              <a:solidFill>
                <a:srgbClr val="C5C5C5"/>
              </a:solidFill>
              <a:latin typeface="华文细黑" panose="02010600040101010101" pitchFamily="2" charset="-122"/>
              <a:ea typeface="华文细黑" panose="02010600040101010101" pitchFamily="2" charset="-122"/>
            </a:endParaRPr>
          </a:p>
        </p:txBody>
      </p:sp>
      <p:sp>
        <p:nvSpPr>
          <p:cNvPr id="8" name="MH_Entry_1"/>
          <p:cNvSpPr/>
          <p:nvPr>
            <p:custDataLst>
              <p:tags r:id="rId2"/>
            </p:custDataLst>
          </p:nvPr>
        </p:nvSpPr>
        <p:spPr>
          <a:xfrm>
            <a:off x="3635383" y="1700221"/>
            <a:ext cx="4346575" cy="681037"/>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en-US" altLang="zh-CN" sz="2000" dirty="0" err="1" smtClean="0">
                <a:solidFill>
                  <a:srgbClr val="FFFFFF"/>
                </a:solidFill>
                <a:latin typeface="微软雅黑" charset="-122"/>
                <a:ea typeface="微软雅黑" charset="-122"/>
              </a:rPr>
              <a:t>Hystrix</a:t>
            </a:r>
            <a:r>
              <a:rPr lang="zh-CN" altLang="en-US" sz="2000" dirty="0" smtClean="0">
                <a:solidFill>
                  <a:srgbClr val="FFFFFF"/>
                </a:solidFill>
                <a:latin typeface="微软雅黑" charset="-122"/>
                <a:ea typeface="微软雅黑" charset="-122"/>
              </a:rPr>
              <a:t>简介</a:t>
            </a:r>
          </a:p>
        </p:txBody>
      </p:sp>
      <p:sp>
        <p:nvSpPr>
          <p:cNvPr id="9" name="MH_Number_2"/>
          <p:cNvSpPr/>
          <p:nvPr>
            <p:custDataLst>
              <p:tags r:id="rId3"/>
            </p:custDataLst>
          </p:nvPr>
        </p:nvSpPr>
        <p:spPr>
          <a:xfrm>
            <a:off x="2803533" y="2555875"/>
            <a:ext cx="682625" cy="681038"/>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dirty="0">
                <a:solidFill>
                  <a:srgbClr val="C5C5C5"/>
                </a:solidFill>
                <a:latin typeface="华文细黑" panose="02010600040101010101" pitchFamily="2" charset="-122"/>
                <a:ea typeface="华文细黑" panose="02010600040101010101" pitchFamily="2" charset="-122"/>
              </a:rPr>
              <a:t>02</a:t>
            </a:r>
            <a:endParaRPr lang="zh-CN" altLang="en-US" sz="2800" dirty="0">
              <a:solidFill>
                <a:srgbClr val="C5C5C5"/>
              </a:solidFill>
              <a:latin typeface="华文细黑" panose="02010600040101010101" pitchFamily="2" charset="-122"/>
              <a:ea typeface="华文细黑" panose="02010600040101010101" pitchFamily="2" charset="-122"/>
            </a:endParaRPr>
          </a:p>
        </p:txBody>
      </p:sp>
      <p:sp>
        <p:nvSpPr>
          <p:cNvPr id="10" name="MH_Entry_2"/>
          <p:cNvSpPr/>
          <p:nvPr>
            <p:custDataLst>
              <p:tags r:id="rId4"/>
            </p:custDataLst>
          </p:nvPr>
        </p:nvSpPr>
        <p:spPr>
          <a:xfrm>
            <a:off x="3635383" y="2555875"/>
            <a:ext cx="4346575" cy="681038"/>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zh-CN" altLang="en-US" sz="2000" dirty="0" smtClean="0">
                <a:solidFill>
                  <a:srgbClr val="FFFFFF"/>
                </a:solidFill>
                <a:latin typeface="微软雅黑" charset="-122"/>
                <a:ea typeface="微软雅黑" charset="-122"/>
              </a:rPr>
              <a:t>使用</a:t>
            </a:r>
            <a:r>
              <a:rPr lang="en-US" altLang="zh-CN" sz="2000" dirty="0" err="1" smtClean="0">
                <a:solidFill>
                  <a:srgbClr val="FFFFFF"/>
                </a:solidFill>
                <a:latin typeface="微软雅黑" charset="-122"/>
                <a:ea typeface="微软雅黑" charset="-122"/>
              </a:rPr>
              <a:t>Hystrix</a:t>
            </a:r>
            <a:r>
              <a:rPr lang="zh-CN" altLang="en-US" sz="2000" dirty="0" smtClean="0">
                <a:solidFill>
                  <a:srgbClr val="FFFFFF"/>
                </a:solidFill>
                <a:latin typeface="微软雅黑" charset="-122"/>
                <a:ea typeface="微软雅黑" charset="-122"/>
              </a:rPr>
              <a:t>实现容错</a:t>
            </a:r>
          </a:p>
        </p:txBody>
      </p:sp>
      <p:sp>
        <p:nvSpPr>
          <p:cNvPr id="11" name="MH_Number_2"/>
          <p:cNvSpPr/>
          <p:nvPr>
            <p:custDataLst>
              <p:tags r:id="rId5"/>
            </p:custDataLst>
          </p:nvPr>
        </p:nvSpPr>
        <p:spPr>
          <a:xfrm>
            <a:off x="2803533" y="3395671"/>
            <a:ext cx="682625" cy="681037"/>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dirty="0">
                <a:solidFill>
                  <a:srgbClr val="C5C5C5"/>
                </a:solidFill>
                <a:latin typeface="华文细黑" panose="02010600040101010101" pitchFamily="2" charset="-122"/>
                <a:ea typeface="华文细黑" panose="02010600040101010101" pitchFamily="2" charset="-122"/>
              </a:rPr>
              <a:t>03</a:t>
            </a:r>
            <a:endParaRPr lang="zh-CN" altLang="en-US" sz="2800" dirty="0">
              <a:solidFill>
                <a:srgbClr val="C5C5C5"/>
              </a:solidFill>
              <a:latin typeface="华文细黑" panose="02010600040101010101" pitchFamily="2" charset="-122"/>
              <a:ea typeface="华文细黑" panose="02010600040101010101" pitchFamily="2" charset="-122"/>
            </a:endParaRPr>
          </a:p>
        </p:txBody>
      </p:sp>
      <p:sp>
        <p:nvSpPr>
          <p:cNvPr id="12" name="MH_Entry_2"/>
          <p:cNvSpPr/>
          <p:nvPr>
            <p:custDataLst>
              <p:tags r:id="rId6"/>
            </p:custDataLst>
          </p:nvPr>
        </p:nvSpPr>
        <p:spPr>
          <a:xfrm>
            <a:off x="3635383" y="3395671"/>
            <a:ext cx="4346575" cy="681037"/>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zh-CN" altLang="en-US" sz="2000" dirty="0" smtClean="0">
                <a:solidFill>
                  <a:srgbClr val="FFFFFF"/>
                </a:solidFill>
                <a:latin typeface="微软雅黑" charset="-122"/>
                <a:ea typeface="微软雅黑" charset="-122"/>
              </a:rPr>
              <a:t>使用</a:t>
            </a:r>
            <a:r>
              <a:rPr lang="en-US" altLang="zh-CN" sz="2000" dirty="0" err="1" smtClean="0">
                <a:solidFill>
                  <a:srgbClr val="FFFFFF"/>
                </a:solidFill>
                <a:latin typeface="微软雅黑" charset="-122"/>
                <a:ea typeface="微软雅黑" charset="-122"/>
              </a:rPr>
              <a:t>Hystrix</a:t>
            </a:r>
            <a:r>
              <a:rPr lang="en-US" altLang="zh-CN" sz="2000" dirty="0" smtClean="0">
                <a:solidFill>
                  <a:srgbClr val="FFFFFF"/>
                </a:solidFill>
                <a:latin typeface="微软雅黑" charset="-122"/>
                <a:ea typeface="微软雅黑" charset="-122"/>
              </a:rPr>
              <a:t> Dashboard</a:t>
            </a:r>
            <a:r>
              <a:rPr lang="zh-CN" altLang="en-US" sz="2000" dirty="0" smtClean="0">
                <a:solidFill>
                  <a:srgbClr val="FFFFFF"/>
                </a:solidFill>
                <a:latin typeface="微软雅黑" charset="-122"/>
                <a:ea typeface="微软雅黑" charset="-122"/>
              </a:rPr>
              <a:t>监控数据</a:t>
            </a:r>
          </a:p>
        </p:txBody>
      </p:sp>
      <p:sp>
        <p:nvSpPr>
          <p:cNvPr id="13" name="MH_Number_2"/>
          <p:cNvSpPr/>
          <p:nvPr>
            <p:custDataLst>
              <p:tags r:id="rId7"/>
            </p:custDataLst>
          </p:nvPr>
        </p:nvSpPr>
        <p:spPr>
          <a:xfrm>
            <a:off x="2803533" y="4260850"/>
            <a:ext cx="682625" cy="681038"/>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en-US" altLang="zh-CN" sz="2800" dirty="0">
                <a:solidFill>
                  <a:schemeClr val="accent1">
                    <a:lumMod val="75000"/>
                  </a:schemeClr>
                </a:solidFill>
                <a:latin typeface="华文细黑" panose="02010600040101010101" pitchFamily="2" charset="-122"/>
                <a:ea typeface="华文细黑" panose="02010600040101010101" pitchFamily="2" charset="-122"/>
              </a:rPr>
              <a:t>04</a:t>
            </a:r>
            <a:endParaRPr lang="zh-CN" altLang="en-US" sz="2800" dirty="0">
              <a:solidFill>
                <a:schemeClr val="accent1">
                  <a:lumMod val="75000"/>
                </a:schemeClr>
              </a:solidFill>
              <a:latin typeface="华文细黑" panose="02010600040101010101" pitchFamily="2" charset="-122"/>
              <a:ea typeface="华文细黑" panose="02010600040101010101" pitchFamily="2" charset="-122"/>
            </a:endParaRPr>
          </a:p>
        </p:txBody>
      </p:sp>
      <p:sp>
        <p:nvSpPr>
          <p:cNvPr id="14" name="MH_Entry_2"/>
          <p:cNvSpPr/>
          <p:nvPr>
            <p:custDataLst>
              <p:tags r:id="rId8"/>
            </p:custDataLst>
          </p:nvPr>
        </p:nvSpPr>
        <p:spPr>
          <a:xfrm>
            <a:off x="3635383" y="4260850"/>
            <a:ext cx="4346575" cy="681038"/>
          </a:xfrm>
          <a:prstGeom prst="rect">
            <a:avLst/>
          </a:prstGeom>
          <a:solidFill>
            <a:schemeClr val="accent1">
              <a:lumMod val="75000"/>
            </a:schemeClr>
          </a:solid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zh-CN" altLang="en-US" sz="2000" dirty="0" smtClean="0">
                <a:solidFill>
                  <a:srgbClr val="FFFFFF"/>
                </a:solidFill>
                <a:latin typeface="微软雅黑" pitchFamily="34" charset="-122"/>
                <a:ea typeface="微软雅黑" pitchFamily="34" charset="-122"/>
              </a:rPr>
              <a:t>使用</a:t>
            </a:r>
            <a:r>
              <a:rPr lang="en-US" altLang="zh-CN" sz="2000" dirty="0" smtClean="0">
                <a:solidFill>
                  <a:srgbClr val="FFFFFF"/>
                </a:solidFill>
                <a:latin typeface="微软雅黑" pitchFamily="34" charset="-122"/>
                <a:ea typeface="微软雅黑" pitchFamily="34" charset="-122"/>
              </a:rPr>
              <a:t>Turbine</a:t>
            </a:r>
            <a:r>
              <a:rPr lang="zh-CN" altLang="en-US" sz="2000" dirty="0" smtClean="0">
                <a:solidFill>
                  <a:srgbClr val="FFFFFF"/>
                </a:solidFill>
                <a:latin typeface="微软雅黑" pitchFamily="34" charset="-122"/>
                <a:ea typeface="微软雅黑" pitchFamily="34" charset="-122"/>
              </a:rPr>
              <a:t>监控集群数据</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Turbine</a:t>
            </a:r>
            <a:r>
              <a:rPr lang="zh-CN" altLang="en-US" dirty="0" smtClean="0"/>
              <a:t>监控集群数据</a:t>
            </a:r>
            <a:endParaRPr lang="zh-CN" altLang="en-US" dirty="0"/>
          </a:p>
        </p:txBody>
      </p:sp>
      <p:sp>
        <p:nvSpPr>
          <p:cNvPr id="3" name="内容占位符 2"/>
          <p:cNvSpPr>
            <a:spLocks noGrp="1"/>
          </p:cNvSpPr>
          <p:nvPr>
            <p:ph idx="1"/>
          </p:nvPr>
        </p:nvSpPr>
        <p:spPr>
          <a:xfrm>
            <a:off x="457200" y="1052515"/>
            <a:ext cx="8507288" cy="4968875"/>
          </a:xfrm>
        </p:spPr>
        <p:txBody>
          <a:bodyPr/>
          <a:lstStyle/>
          <a:p>
            <a:r>
              <a:rPr lang="zh-CN" altLang="en-US" dirty="0" smtClean="0"/>
              <a:t>在复杂的分布式系统中，相同服务的结点经常需要部署上百甚至上千个，很多时候，运维人员希望能够把相同服务的节点状态以一个整体集群的形式展现出来，这样可以更好的把握整个系统的状态。 </a:t>
            </a:r>
            <a:endParaRPr lang="en-US" altLang="zh-CN" dirty="0" smtClean="0"/>
          </a:p>
          <a:p>
            <a:r>
              <a:rPr lang="zh-CN" altLang="en-US" dirty="0" smtClean="0"/>
              <a:t>为此</a:t>
            </a:r>
            <a:r>
              <a:rPr lang="zh-CN" altLang="en-US" dirty="0" smtClean="0"/>
              <a:t>，</a:t>
            </a:r>
            <a:r>
              <a:rPr lang="en-US" altLang="zh-CN" dirty="0" smtClean="0"/>
              <a:t>Netflix</a:t>
            </a:r>
            <a:r>
              <a:rPr lang="zh-CN" altLang="en-US" dirty="0" smtClean="0"/>
              <a:t>提供了一个开源项目（</a:t>
            </a:r>
            <a:r>
              <a:rPr lang="en-US" altLang="zh-CN" dirty="0" smtClean="0"/>
              <a:t>Turbine</a:t>
            </a:r>
            <a:r>
              <a:rPr lang="zh-CN" altLang="en-US" dirty="0" smtClean="0"/>
              <a:t>）来提供把多个</a:t>
            </a:r>
            <a:r>
              <a:rPr lang="en-US" altLang="zh-CN" dirty="0" err="1" smtClean="0"/>
              <a:t>hystrix.stream</a:t>
            </a:r>
            <a:r>
              <a:rPr lang="zh-CN" altLang="en-US" dirty="0" smtClean="0"/>
              <a:t>的内容聚合为一个数据源供</a:t>
            </a:r>
            <a:r>
              <a:rPr lang="en-US" altLang="zh-CN" dirty="0" smtClean="0"/>
              <a:t>Dashboard</a:t>
            </a:r>
            <a:r>
              <a:rPr lang="zh-CN" altLang="en-US" dirty="0" smtClean="0"/>
              <a:t>展示</a:t>
            </a:r>
            <a:r>
              <a:rPr lang="zh-CN" altLang="en-US" dirty="0" smtClean="0"/>
              <a:t>。</a:t>
            </a:r>
            <a:endParaRPr lang="en-US" altLang="zh-CN" dirty="0" smtClean="0"/>
          </a:p>
          <a:p>
            <a:endParaRPr lang="en-US" altLang="zh-CN" dirty="0" smtClean="0"/>
          </a:p>
          <a:p>
            <a:r>
              <a:rPr lang="en-US" altLang="zh-CN" dirty="0" smtClean="0"/>
              <a:t>Turbine</a:t>
            </a:r>
            <a:r>
              <a:rPr lang="zh-CN" altLang="zh-CN" dirty="0" smtClean="0"/>
              <a:t>项目</a:t>
            </a:r>
            <a:r>
              <a:rPr lang="zh-CN" altLang="zh-CN" dirty="0" smtClean="0"/>
              <a:t>在</a:t>
            </a:r>
            <a:r>
              <a:rPr lang="en-US" altLang="zh-CN" dirty="0" err="1" smtClean="0"/>
              <a:t>github</a:t>
            </a:r>
            <a:r>
              <a:rPr lang="zh-CN" altLang="zh-CN" dirty="0" smtClean="0"/>
              <a:t>上托管</a:t>
            </a:r>
            <a:r>
              <a:rPr lang="en-US" altLang="zh-CN" dirty="0" smtClean="0"/>
              <a:t>: https://github.com/Netflix/Turbine</a:t>
            </a:r>
          </a:p>
          <a:p>
            <a:endParaRPr lang="en-US" altLang="zh-CN" dirty="0" smtClean="0"/>
          </a:p>
          <a:p>
            <a:r>
              <a:rPr lang="zh-CN" altLang="en-US" dirty="0" smtClean="0"/>
              <a:t>使用</a:t>
            </a:r>
            <a:r>
              <a:rPr lang="en-US" altLang="zh-CN" dirty="0" smtClean="0"/>
              <a:t>Spring Cloud Turbine</a:t>
            </a:r>
            <a:r>
              <a:rPr lang="zh-CN" altLang="en-US" dirty="0" smtClean="0"/>
              <a:t>实现集群的监控。</a:t>
            </a:r>
            <a:endParaRPr lang="zh-CN" altLang="en-US" dirty="0"/>
          </a:p>
        </p:txBody>
      </p:sp>
    </p:spTree>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Turbine</a:t>
            </a:r>
            <a:r>
              <a:rPr lang="zh-CN" altLang="en-US" dirty="0" smtClean="0"/>
              <a:t>监控集群数据</a:t>
            </a:r>
            <a:endParaRPr lang="zh-CN" altLang="en-US" dirty="0"/>
          </a:p>
        </p:txBody>
      </p:sp>
      <p:sp>
        <p:nvSpPr>
          <p:cNvPr id="3" name="内容占位符 2"/>
          <p:cNvSpPr>
            <a:spLocks noGrp="1"/>
          </p:cNvSpPr>
          <p:nvPr>
            <p:ph idx="1"/>
          </p:nvPr>
        </p:nvSpPr>
        <p:spPr/>
        <p:txBody>
          <a:bodyPr/>
          <a:lstStyle/>
          <a:p>
            <a:r>
              <a:rPr lang="zh-CN" altLang="en-US" dirty="0" smtClean="0"/>
              <a:t>实现步骤</a:t>
            </a:r>
            <a:endParaRPr lang="en-US" altLang="zh-CN" dirty="0" smtClean="0"/>
          </a:p>
          <a:p>
            <a:pPr lvl="1"/>
            <a:r>
              <a:rPr lang="zh-CN" altLang="en-US" dirty="0" smtClean="0"/>
              <a:t>新建</a:t>
            </a:r>
            <a:r>
              <a:rPr lang="en-US" altLang="zh-CN" dirty="0" smtClean="0"/>
              <a:t>Module</a:t>
            </a:r>
            <a:r>
              <a:rPr lang="zh-CN" altLang="en-US" dirty="0" smtClean="0"/>
              <a:t>模块</a:t>
            </a:r>
            <a:r>
              <a:rPr lang="en-US" altLang="zh-CN" dirty="0" err="1" smtClean="0"/>
              <a:t>mscloud</a:t>
            </a:r>
            <a:r>
              <a:rPr lang="en-US" altLang="zh-CN" dirty="0" smtClean="0"/>
              <a:t>-consumer-</a:t>
            </a:r>
            <a:r>
              <a:rPr lang="en-US" altLang="zh-CN" dirty="0" err="1" smtClean="0"/>
              <a:t>hystrix</a:t>
            </a:r>
            <a:r>
              <a:rPr lang="en-US" altLang="zh-CN" dirty="0" smtClean="0"/>
              <a:t>-turbine</a:t>
            </a:r>
          </a:p>
          <a:p>
            <a:pPr lvl="1"/>
            <a:r>
              <a:rPr lang="zh-CN" altLang="en-US" dirty="0" smtClean="0"/>
              <a:t>修改</a:t>
            </a:r>
            <a:r>
              <a:rPr lang="en-US" altLang="zh-CN" dirty="0" smtClean="0"/>
              <a:t>POM</a:t>
            </a:r>
          </a:p>
          <a:p>
            <a:pPr lvl="1"/>
            <a:r>
              <a:rPr lang="zh-CN" altLang="en-US" dirty="0" smtClean="0"/>
              <a:t>全局配置文件</a:t>
            </a:r>
            <a:r>
              <a:rPr lang="en-US" altLang="zh-CN" dirty="0" err="1" smtClean="0"/>
              <a:t>application.properties</a:t>
            </a:r>
            <a:endParaRPr lang="en-US" altLang="zh-CN" dirty="0" smtClean="0"/>
          </a:p>
          <a:p>
            <a:pPr lvl="1"/>
            <a:r>
              <a:rPr lang="zh-CN" altLang="en-US" dirty="0" smtClean="0"/>
              <a:t>主启动类</a:t>
            </a:r>
            <a:r>
              <a:rPr lang="en-US" altLang="zh-CN" dirty="0" smtClean="0"/>
              <a:t>+</a:t>
            </a:r>
            <a:r>
              <a:rPr lang="zh-CN" altLang="en-US" dirty="0" smtClean="0"/>
              <a:t>新注解</a:t>
            </a:r>
            <a:r>
              <a:rPr lang="en-US" altLang="zh-CN" dirty="0" smtClean="0"/>
              <a:t>@</a:t>
            </a:r>
            <a:r>
              <a:rPr lang="en-US" altLang="zh-CN" dirty="0" err="1" smtClean="0"/>
              <a:t>EnableTurbine</a:t>
            </a:r>
            <a:r>
              <a:rPr lang="zh-CN" altLang="en-US" dirty="0" smtClean="0"/>
              <a:t>和</a:t>
            </a:r>
            <a:r>
              <a:rPr lang="en-US" altLang="zh-CN" dirty="0" smtClean="0"/>
              <a:t>@</a:t>
            </a:r>
            <a:r>
              <a:rPr lang="en-US" altLang="zh-CN" dirty="0" err="1" smtClean="0"/>
              <a:t>EnableAutoConfiguration</a:t>
            </a:r>
            <a:endParaRPr lang="en-US" altLang="zh-CN" dirty="0" smtClean="0"/>
          </a:p>
          <a:p>
            <a:pPr lvl="1"/>
            <a:endParaRPr lang="en-US" altLang="zh-CN" dirty="0" smtClean="0"/>
          </a:p>
          <a:p>
            <a:pPr lvl="1"/>
            <a:r>
              <a:rPr lang="zh-CN" altLang="en-US" dirty="0" smtClean="0">
                <a:solidFill>
                  <a:srgbClr val="FF0000"/>
                </a:solidFill>
              </a:rPr>
              <a:t>全部代码参见：</a:t>
            </a:r>
            <a:r>
              <a:rPr lang="en-US" altLang="zh-CN" dirty="0" smtClean="0">
                <a:solidFill>
                  <a:srgbClr val="FF3300"/>
                </a:solidFill>
              </a:rPr>
              <a:t>ch06-04-hystrix</a:t>
            </a:r>
            <a:r>
              <a:rPr lang="zh-CN" altLang="en-US" dirty="0" smtClean="0">
                <a:solidFill>
                  <a:srgbClr val="FF3300"/>
                </a:solidFill>
              </a:rPr>
              <a:t>集群监控</a:t>
            </a:r>
            <a:r>
              <a:rPr lang="en-US" altLang="zh-CN" dirty="0" smtClean="0">
                <a:solidFill>
                  <a:srgbClr val="FF3300"/>
                </a:solidFill>
              </a:rPr>
              <a:t>/</a:t>
            </a:r>
            <a:r>
              <a:rPr lang="en-US" altLang="zh-CN" dirty="0" err="1" smtClean="0">
                <a:solidFill>
                  <a:srgbClr val="FF3300"/>
                </a:solidFill>
              </a:rPr>
              <a:t>mscloud</a:t>
            </a:r>
            <a:r>
              <a:rPr lang="en-US" altLang="zh-CN" dirty="0" smtClean="0">
                <a:solidFill>
                  <a:srgbClr val="FF3300"/>
                </a:solidFill>
              </a:rPr>
              <a:t>-consumer-</a:t>
            </a:r>
            <a:r>
              <a:rPr lang="en-US" altLang="zh-CN" dirty="0" err="1" smtClean="0">
                <a:solidFill>
                  <a:srgbClr val="FF3300"/>
                </a:solidFill>
              </a:rPr>
              <a:t>hystrix</a:t>
            </a:r>
            <a:r>
              <a:rPr lang="en-US" altLang="zh-CN" dirty="0" smtClean="0">
                <a:solidFill>
                  <a:srgbClr val="FF3300"/>
                </a:solidFill>
              </a:rPr>
              <a:t>-turbine</a:t>
            </a:r>
          </a:p>
          <a:p>
            <a:pPr lvl="1">
              <a:buNone/>
            </a:pPr>
            <a:endParaRPr lang="en-US" altLang="zh-CN" dirty="0" smtClean="0"/>
          </a:p>
          <a:p>
            <a:pPr lvl="1"/>
            <a:r>
              <a:rPr lang="zh-CN" altLang="en-US" dirty="0" smtClean="0"/>
              <a:t>新建</a:t>
            </a:r>
            <a:r>
              <a:rPr lang="en-US" altLang="zh-CN" dirty="0" smtClean="0"/>
              <a:t>Module</a:t>
            </a:r>
            <a:r>
              <a:rPr lang="zh-CN" altLang="en-US" dirty="0" smtClean="0"/>
              <a:t>模块</a:t>
            </a:r>
            <a:r>
              <a:rPr lang="en-US" altLang="zh-CN" dirty="0" smtClean="0"/>
              <a:t>mscloud-provider-user-hystrix-8002</a:t>
            </a:r>
          </a:p>
          <a:p>
            <a:pPr lvl="2"/>
            <a:r>
              <a:rPr lang="zh-CN" altLang="en-US" dirty="0" smtClean="0"/>
              <a:t>参考</a:t>
            </a:r>
            <a:r>
              <a:rPr lang="en-US" altLang="zh-CN" dirty="0" smtClean="0"/>
              <a:t>mscloud-provider-user-hystrix-8001</a:t>
            </a:r>
            <a:r>
              <a:rPr lang="zh-CN" altLang="en-US" dirty="0" smtClean="0"/>
              <a:t>构建</a:t>
            </a:r>
            <a:endParaRPr lang="en-US" altLang="zh-CN" dirty="0" smtClean="0"/>
          </a:p>
          <a:p>
            <a:pPr lvl="1"/>
            <a:r>
              <a:rPr lang="zh-CN" altLang="en-US" dirty="0" smtClean="0"/>
              <a:t>修改全局配置文件的端口号和</a:t>
            </a:r>
            <a:r>
              <a:rPr lang="en-US" altLang="zh-CN" dirty="0" smtClean="0"/>
              <a:t>instance-id</a:t>
            </a:r>
          </a:p>
          <a:p>
            <a:pPr lvl="1"/>
            <a:r>
              <a:rPr lang="zh-CN" altLang="en-US" dirty="0" smtClean="0">
                <a:solidFill>
                  <a:srgbClr val="FF0000"/>
                </a:solidFill>
              </a:rPr>
              <a:t>全部代码参见：</a:t>
            </a:r>
            <a:r>
              <a:rPr lang="en-US" altLang="zh-CN" dirty="0" smtClean="0">
                <a:solidFill>
                  <a:srgbClr val="FF3300"/>
                </a:solidFill>
              </a:rPr>
              <a:t>ch06-04-hystrix</a:t>
            </a:r>
            <a:r>
              <a:rPr lang="zh-CN" altLang="en-US" dirty="0" smtClean="0">
                <a:solidFill>
                  <a:srgbClr val="FF3300"/>
                </a:solidFill>
              </a:rPr>
              <a:t>集群监控</a:t>
            </a:r>
            <a:r>
              <a:rPr lang="en-US" altLang="zh-CN" dirty="0" smtClean="0">
                <a:solidFill>
                  <a:srgbClr val="FF3300"/>
                </a:solidFill>
              </a:rPr>
              <a:t>/mscloud-provider-user-hystrix-8002</a:t>
            </a:r>
          </a:p>
          <a:p>
            <a:pPr lvl="1"/>
            <a:endParaRPr lang="en-US" altLang="zh-CN" dirty="0" smtClean="0"/>
          </a:p>
          <a:p>
            <a:pPr lvl="1">
              <a:buNone/>
            </a:pPr>
            <a:endParaRPr lang="en-US" altLang="zh-CN" dirty="0" smtClean="0"/>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Turbine</a:t>
            </a:r>
            <a:r>
              <a:rPr lang="zh-CN" altLang="en-US" dirty="0" smtClean="0"/>
              <a:t>监控集群数据</a:t>
            </a:r>
            <a:endParaRPr lang="zh-CN" altLang="en-US" dirty="0"/>
          </a:p>
        </p:txBody>
      </p:sp>
      <p:pic>
        <p:nvPicPr>
          <p:cNvPr id="18434" name="Picture 2"/>
          <p:cNvPicPr>
            <a:picLocks noChangeAspect="1" noChangeArrowheads="1"/>
          </p:cNvPicPr>
          <p:nvPr/>
        </p:nvPicPr>
        <p:blipFill>
          <a:blip r:embed="rId2" cstate="print"/>
          <a:srcRect/>
          <a:stretch>
            <a:fillRect/>
          </a:stretch>
        </p:blipFill>
        <p:spPr bwMode="auto">
          <a:xfrm>
            <a:off x="1331640" y="1700808"/>
            <a:ext cx="5357497" cy="4443511"/>
          </a:xfrm>
          <a:prstGeom prst="rect">
            <a:avLst/>
          </a:prstGeom>
          <a:noFill/>
          <a:ln w="9525">
            <a:noFill/>
            <a:miter lim="800000"/>
            <a:headEnd/>
            <a:tailEnd/>
          </a:ln>
        </p:spPr>
      </p:pic>
      <p:sp>
        <p:nvSpPr>
          <p:cNvPr id="6" name="内容占位符 5"/>
          <p:cNvSpPr>
            <a:spLocks noGrp="1"/>
          </p:cNvSpPr>
          <p:nvPr>
            <p:ph idx="1"/>
          </p:nvPr>
        </p:nvSpPr>
        <p:spPr/>
        <p:txBody>
          <a:bodyPr/>
          <a:lstStyle/>
          <a:p>
            <a:r>
              <a:rPr lang="zh-CN" altLang="en-US" dirty="0" smtClean="0"/>
              <a:t>新建</a:t>
            </a:r>
            <a:r>
              <a:rPr lang="en-US" altLang="zh-CN" dirty="0" smtClean="0"/>
              <a:t>Module</a:t>
            </a:r>
            <a:r>
              <a:rPr lang="zh-CN" altLang="en-US" dirty="0" smtClean="0"/>
              <a:t>模块</a:t>
            </a:r>
            <a:r>
              <a:rPr lang="en-US" altLang="zh-CN" dirty="0" err="1" smtClean="0"/>
              <a:t>mscloud</a:t>
            </a:r>
            <a:r>
              <a:rPr lang="en-US" altLang="zh-CN" dirty="0" smtClean="0"/>
              <a:t>-consumer-</a:t>
            </a:r>
            <a:r>
              <a:rPr lang="en-US" altLang="zh-CN" dirty="0" err="1" smtClean="0"/>
              <a:t>hystrix</a:t>
            </a:r>
            <a:r>
              <a:rPr lang="en-US" altLang="zh-CN" dirty="0" smtClean="0"/>
              <a:t>-turbine</a:t>
            </a:r>
          </a:p>
          <a:p>
            <a:endParaRPr lang="zh-CN" altLang="en-US" dirty="0"/>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Turbine</a:t>
            </a:r>
            <a:r>
              <a:rPr lang="zh-CN" altLang="en-US" dirty="0" smtClean="0"/>
              <a:t>监控集群数据</a:t>
            </a:r>
            <a:endParaRPr lang="zh-CN" altLang="en-US" dirty="0"/>
          </a:p>
        </p:txBody>
      </p:sp>
      <p:sp>
        <p:nvSpPr>
          <p:cNvPr id="3" name="内容占位符 2"/>
          <p:cNvSpPr>
            <a:spLocks noGrp="1"/>
          </p:cNvSpPr>
          <p:nvPr>
            <p:ph idx="1"/>
          </p:nvPr>
        </p:nvSpPr>
        <p:spPr/>
        <p:txBody>
          <a:bodyPr/>
          <a:lstStyle/>
          <a:p>
            <a:r>
              <a:rPr lang="zh-CN" altLang="en-US" dirty="0" smtClean="0"/>
              <a:t>修改</a:t>
            </a:r>
            <a:r>
              <a:rPr lang="en-US" altLang="zh-CN" dirty="0" smtClean="0"/>
              <a:t>POM</a:t>
            </a:r>
          </a:p>
          <a:p>
            <a:pPr lvl="1"/>
            <a:r>
              <a:rPr lang="zh-CN" altLang="en-US" dirty="0" smtClean="0"/>
              <a:t>添加依赖</a:t>
            </a:r>
            <a:endParaRPr lang="en-US" altLang="zh-CN" dirty="0" smtClean="0"/>
          </a:p>
          <a:p>
            <a:endParaRPr lang="zh-CN" altLang="en-US" dirty="0"/>
          </a:p>
        </p:txBody>
      </p:sp>
      <p:pic>
        <p:nvPicPr>
          <p:cNvPr id="24578" name="Picture 2"/>
          <p:cNvPicPr>
            <a:picLocks noChangeAspect="1" noChangeArrowheads="1"/>
          </p:cNvPicPr>
          <p:nvPr/>
        </p:nvPicPr>
        <p:blipFill>
          <a:blip r:embed="rId2" cstate="print"/>
          <a:srcRect/>
          <a:stretch>
            <a:fillRect/>
          </a:stretch>
        </p:blipFill>
        <p:spPr bwMode="auto">
          <a:xfrm>
            <a:off x="1259632" y="2132856"/>
            <a:ext cx="5578475" cy="1638300"/>
          </a:xfrm>
          <a:prstGeom prst="rect">
            <a:avLst/>
          </a:prstGeom>
          <a:noFill/>
          <a:ln w="9525">
            <a:noFill/>
            <a:miter lim="800000"/>
            <a:headEnd/>
            <a:tailEnd/>
          </a:ln>
        </p:spPr>
      </p:pic>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Turbine</a:t>
            </a:r>
            <a:r>
              <a:rPr lang="zh-CN" altLang="en-US" dirty="0" smtClean="0"/>
              <a:t>监控集群数据</a:t>
            </a:r>
            <a:endParaRPr lang="zh-CN" altLang="en-US" dirty="0"/>
          </a:p>
        </p:txBody>
      </p:sp>
      <p:sp>
        <p:nvSpPr>
          <p:cNvPr id="3" name="内容占位符 2"/>
          <p:cNvSpPr>
            <a:spLocks noGrp="1"/>
          </p:cNvSpPr>
          <p:nvPr>
            <p:ph idx="1"/>
          </p:nvPr>
        </p:nvSpPr>
        <p:spPr/>
        <p:txBody>
          <a:bodyPr/>
          <a:lstStyle/>
          <a:p>
            <a:r>
              <a:rPr lang="zh-CN" altLang="en-US" dirty="0" smtClean="0"/>
              <a:t>全局配置文件</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317625" y="2090738"/>
            <a:ext cx="6508750" cy="2674937"/>
          </a:xfrm>
          <a:prstGeom prst="rect">
            <a:avLst/>
          </a:prstGeom>
          <a:noFill/>
          <a:ln w="9525">
            <a:noFill/>
            <a:miter lim="800000"/>
            <a:headEnd/>
            <a:tailEnd/>
          </a:ln>
        </p:spPr>
      </p:pic>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Turbine</a:t>
            </a:r>
            <a:r>
              <a:rPr lang="zh-CN" altLang="en-US" dirty="0" smtClean="0"/>
              <a:t>监控集群数据</a:t>
            </a:r>
            <a:endParaRPr lang="zh-CN" altLang="en-US" dirty="0"/>
          </a:p>
        </p:txBody>
      </p:sp>
      <p:sp>
        <p:nvSpPr>
          <p:cNvPr id="3" name="内容占位符 2"/>
          <p:cNvSpPr>
            <a:spLocks noGrp="1"/>
          </p:cNvSpPr>
          <p:nvPr>
            <p:ph idx="1"/>
          </p:nvPr>
        </p:nvSpPr>
        <p:spPr/>
        <p:txBody>
          <a:bodyPr/>
          <a:lstStyle/>
          <a:p>
            <a:r>
              <a:rPr lang="zh-CN" altLang="en-US" dirty="0" smtClean="0"/>
              <a:t>主启动类</a:t>
            </a:r>
            <a:endParaRPr lang="en-US" altLang="zh-CN" dirty="0" smtClean="0"/>
          </a:p>
          <a:p>
            <a:pPr lvl="1"/>
            <a:r>
              <a:rPr lang="zh-CN" altLang="en-US" dirty="0" smtClean="0"/>
              <a:t>使用</a:t>
            </a:r>
            <a:r>
              <a:rPr lang="en-US" altLang="zh-CN" dirty="0" smtClean="0"/>
              <a:t>@</a:t>
            </a:r>
            <a:r>
              <a:rPr lang="en-US" altLang="zh-CN" dirty="0" err="1" smtClean="0"/>
              <a:t>EnableTurbine</a:t>
            </a:r>
            <a:r>
              <a:rPr lang="zh-CN" altLang="en-US" dirty="0" smtClean="0"/>
              <a:t>和</a:t>
            </a:r>
            <a:r>
              <a:rPr lang="en-US" altLang="zh-CN" dirty="0" smtClean="0"/>
              <a:t>@</a:t>
            </a:r>
            <a:r>
              <a:rPr lang="en-US" altLang="zh-CN" dirty="0" err="1" smtClean="0"/>
              <a:t>EnableAutoConfiguration</a:t>
            </a:r>
            <a:r>
              <a:rPr lang="zh-CN" altLang="en-US" dirty="0" smtClean="0"/>
              <a:t>注解开启</a:t>
            </a:r>
            <a:r>
              <a:rPr lang="en-US" altLang="zh-CN" dirty="0" smtClean="0"/>
              <a:t>Turbine</a:t>
            </a:r>
            <a:r>
              <a:rPr lang="zh-CN" altLang="en-US" dirty="0" smtClean="0"/>
              <a:t>的监控数据集群配置</a:t>
            </a:r>
            <a:endParaRPr lang="en-US" altLang="zh-CN" dirty="0" smtClean="0"/>
          </a:p>
        </p:txBody>
      </p:sp>
      <p:pic>
        <p:nvPicPr>
          <p:cNvPr id="26626" name="Picture 2"/>
          <p:cNvPicPr>
            <a:picLocks noChangeAspect="1" noChangeArrowheads="1"/>
          </p:cNvPicPr>
          <p:nvPr/>
        </p:nvPicPr>
        <p:blipFill>
          <a:blip r:embed="rId3" cstate="print"/>
          <a:srcRect/>
          <a:stretch>
            <a:fillRect/>
          </a:stretch>
        </p:blipFill>
        <p:spPr bwMode="auto">
          <a:xfrm>
            <a:off x="971600" y="2420888"/>
            <a:ext cx="4830763" cy="1577975"/>
          </a:xfrm>
          <a:prstGeom prst="rect">
            <a:avLst/>
          </a:prstGeom>
          <a:noFill/>
          <a:ln w="9525">
            <a:noFill/>
            <a:miter lim="800000"/>
            <a:headEnd/>
            <a:tailEnd/>
          </a:ln>
        </p:spPr>
      </p:pic>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Turbine</a:t>
            </a:r>
            <a:r>
              <a:rPr lang="zh-CN" altLang="en-US" dirty="0" smtClean="0"/>
              <a:t>监控集群数据</a:t>
            </a:r>
            <a:endParaRPr lang="zh-CN" altLang="en-US" dirty="0"/>
          </a:p>
        </p:txBody>
      </p:sp>
      <p:sp>
        <p:nvSpPr>
          <p:cNvPr id="3" name="内容占位符 2"/>
          <p:cNvSpPr>
            <a:spLocks noGrp="1"/>
          </p:cNvSpPr>
          <p:nvPr>
            <p:ph idx="1"/>
          </p:nvPr>
        </p:nvSpPr>
        <p:spPr/>
        <p:txBody>
          <a:bodyPr/>
          <a:lstStyle/>
          <a:p>
            <a:r>
              <a:rPr lang="zh-CN" altLang="en-US" dirty="0" smtClean="0"/>
              <a:t>新建</a:t>
            </a:r>
            <a:r>
              <a:rPr lang="en-US" altLang="zh-CN" dirty="0" smtClean="0"/>
              <a:t>Module</a:t>
            </a:r>
            <a:r>
              <a:rPr lang="zh-CN" altLang="en-US" dirty="0" smtClean="0"/>
              <a:t>模块</a:t>
            </a:r>
            <a:r>
              <a:rPr lang="en-US" altLang="zh-CN" dirty="0" smtClean="0"/>
              <a:t>mscloud-provider-user-hystrix-8002</a:t>
            </a:r>
          </a:p>
          <a:p>
            <a:pPr lvl="1"/>
            <a:r>
              <a:rPr lang="zh-CN" altLang="en-US" dirty="0" smtClean="0"/>
              <a:t>参考</a:t>
            </a:r>
            <a:r>
              <a:rPr lang="en-US" altLang="zh-CN" dirty="0" smtClean="0"/>
              <a:t>mscloud-provider-user-hystrix-8001</a:t>
            </a:r>
            <a:r>
              <a:rPr lang="zh-CN" altLang="en-US" dirty="0" smtClean="0"/>
              <a:t>构建</a:t>
            </a:r>
            <a:endParaRPr lang="en-US" altLang="zh-CN" dirty="0" smtClean="0"/>
          </a:p>
        </p:txBody>
      </p:sp>
      <p:pic>
        <p:nvPicPr>
          <p:cNvPr id="19458" name="Picture 2"/>
          <p:cNvPicPr>
            <a:picLocks noChangeAspect="1" noChangeArrowheads="1"/>
          </p:cNvPicPr>
          <p:nvPr/>
        </p:nvPicPr>
        <p:blipFill>
          <a:blip r:embed="rId2" cstate="print"/>
          <a:srcRect/>
          <a:stretch>
            <a:fillRect/>
          </a:stretch>
        </p:blipFill>
        <p:spPr bwMode="auto">
          <a:xfrm>
            <a:off x="1619672" y="1844824"/>
            <a:ext cx="5146911" cy="4310608"/>
          </a:xfrm>
          <a:prstGeom prst="rect">
            <a:avLst/>
          </a:prstGeom>
          <a:noFill/>
          <a:ln w="9525">
            <a:noFill/>
            <a:miter lim="800000"/>
            <a:headEnd/>
            <a:tailEnd/>
          </a:ln>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雪崩效应</a:t>
            </a:r>
            <a:endParaRPr lang="en-US" altLang="zh-CN" dirty="0" smtClean="0"/>
          </a:p>
        </p:txBody>
      </p:sp>
      <p:sp>
        <p:nvSpPr>
          <p:cNvPr id="3" name="内容占位符 2"/>
          <p:cNvSpPr>
            <a:spLocks noGrp="1"/>
          </p:cNvSpPr>
          <p:nvPr>
            <p:ph idx="1"/>
          </p:nvPr>
        </p:nvSpPr>
        <p:spPr/>
        <p:txBody>
          <a:bodyPr/>
          <a:lstStyle/>
          <a:p>
            <a:r>
              <a:rPr lang="zh-CN" altLang="zh-CN" dirty="0" smtClean="0"/>
              <a:t>在微服务架构中</a:t>
            </a:r>
            <a:r>
              <a:rPr lang="zh-CN" altLang="en-US" dirty="0" smtClean="0"/>
              <a:t>，</a:t>
            </a:r>
            <a:r>
              <a:rPr lang="zh-CN" altLang="zh-CN" dirty="0" smtClean="0"/>
              <a:t>存在这么多的服务单元</a:t>
            </a:r>
            <a:r>
              <a:rPr lang="zh-CN" altLang="en-US" dirty="0" smtClean="0"/>
              <a:t>，</a:t>
            </a:r>
            <a:r>
              <a:rPr lang="zh-CN" altLang="zh-CN" dirty="0" smtClean="0"/>
              <a:t>若一个单元出现故障</a:t>
            </a:r>
            <a:r>
              <a:rPr lang="zh-CN" altLang="en-US" dirty="0" smtClean="0"/>
              <a:t>，</a:t>
            </a:r>
            <a:r>
              <a:rPr lang="zh-CN" altLang="zh-CN" dirty="0" smtClean="0"/>
              <a:t>就很容易因依赖关系引发故障蔓延</a:t>
            </a:r>
            <a:r>
              <a:rPr lang="zh-CN" altLang="en-US" dirty="0" smtClean="0"/>
              <a:t>，</a:t>
            </a:r>
            <a:r>
              <a:rPr lang="zh-CN" altLang="zh-CN" dirty="0" smtClean="0"/>
              <a:t>最终导致整个系统瘫痪</a:t>
            </a:r>
            <a:r>
              <a:rPr lang="zh-CN" altLang="en-US" dirty="0" smtClean="0"/>
              <a:t>，</a:t>
            </a:r>
            <a:r>
              <a:rPr lang="en-US" altLang="zh-CN" dirty="0" smtClean="0"/>
              <a:t> </a:t>
            </a:r>
            <a:r>
              <a:rPr lang="zh-CN" altLang="zh-CN" dirty="0" smtClean="0"/>
              <a:t>这种现象被称之为为</a:t>
            </a:r>
            <a:r>
              <a:rPr lang="zh-CN" altLang="zh-CN" b="1" dirty="0" smtClean="0"/>
              <a:t>雪崩效应</a:t>
            </a:r>
            <a:r>
              <a:rPr lang="zh-CN" altLang="en-US" b="1" dirty="0" smtClean="0"/>
              <a:t>。</a:t>
            </a:r>
            <a:endParaRPr lang="en-US" altLang="zh-CN" b="1" dirty="0" smtClean="0"/>
          </a:p>
          <a:p>
            <a:r>
              <a:rPr lang="zh-CN" altLang="zh-CN" dirty="0" smtClean="0"/>
              <a:t>服务雪崩效应是一种因“服务提供者”的不可用导致“服务消费者”的不可用</a:t>
            </a:r>
            <a:r>
              <a:rPr lang="zh-CN" altLang="en-US" dirty="0" smtClean="0"/>
              <a:t>，</a:t>
            </a:r>
            <a:r>
              <a:rPr lang="zh-CN" altLang="zh-CN" dirty="0" smtClean="0"/>
              <a:t>并将不可用逐渐放大的过程。</a:t>
            </a:r>
            <a:endParaRPr lang="zh-CN" altLang="en-US" dirty="0"/>
          </a:p>
        </p:txBody>
      </p:sp>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Turbine</a:t>
            </a:r>
            <a:r>
              <a:rPr lang="zh-CN" altLang="en-US" dirty="0" smtClean="0"/>
              <a:t>监控集群数据</a:t>
            </a:r>
            <a:endParaRPr lang="zh-CN" altLang="en-US" dirty="0"/>
          </a:p>
        </p:txBody>
      </p:sp>
      <p:sp>
        <p:nvSpPr>
          <p:cNvPr id="3" name="内容占位符 2"/>
          <p:cNvSpPr>
            <a:spLocks noGrp="1"/>
          </p:cNvSpPr>
          <p:nvPr>
            <p:ph idx="1"/>
          </p:nvPr>
        </p:nvSpPr>
        <p:spPr/>
        <p:txBody>
          <a:bodyPr/>
          <a:lstStyle/>
          <a:p>
            <a:r>
              <a:rPr lang="zh-CN" altLang="en-US" dirty="0" smtClean="0"/>
              <a:t>修改工程</a:t>
            </a:r>
            <a:r>
              <a:rPr lang="en-US" altLang="zh-CN" dirty="0" smtClean="0"/>
              <a:t>mscloud-provider-user-hystrix-8002</a:t>
            </a:r>
          </a:p>
          <a:p>
            <a:pPr lvl="1"/>
            <a:r>
              <a:rPr lang="zh-CN" altLang="en-US" dirty="0" smtClean="0"/>
              <a:t>修改主启动类名</a:t>
            </a:r>
            <a:endParaRPr lang="en-US" altLang="zh-CN" dirty="0" smtClean="0"/>
          </a:p>
        </p:txBody>
      </p:sp>
      <p:pic>
        <p:nvPicPr>
          <p:cNvPr id="3074" name="Picture 2"/>
          <p:cNvPicPr>
            <a:picLocks noChangeAspect="1" noChangeArrowheads="1"/>
          </p:cNvPicPr>
          <p:nvPr/>
        </p:nvPicPr>
        <p:blipFill>
          <a:blip r:embed="rId3" cstate="print"/>
          <a:srcRect/>
          <a:stretch>
            <a:fillRect/>
          </a:stretch>
        </p:blipFill>
        <p:spPr bwMode="auto">
          <a:xfrm>
            <a:off x="1403648" y="2348880"/>
            <a:ext cx="5518150" cy="922337"/>
          </a:xfrm>
          <a:prstGeom prst="rect">
            <a:avLst/>
          </a:prstGeom>
          <a:noFill/>
          <a:ln w="9525">
            <a:noFill/>
            <a:miter lim="800000"/>
            <a:headEnd/>
            <a:tailEnd/>
          </a:ln>
        </p:spPr>
      </p:pic>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Turbine</a:t>
            </a:r>
            <a:r>
              <a:rPr lang="zh-CN" altLang="en-US" dirty="0" smtClean="0"/>
              <a:t>监控集群数据</a:t>
            </a:r>
            <a:endParaRPr lang="zh-CN" altLang="en-US" dirty="0"/>
          </a:p>
        </p:txBody>
      </p:sp>
      <p:sp>
        <p:nvSpPr>
          <p:cNvPr id="3" name="内容占位符 2"/>
          <p:cNvSpPr>
            <a:spLocks noGrp="1"/>
          </p:cNvSpPr>
          <p:nvPr>
            <p:ph idx="1"/>
          </p:nvPr>
        </p:nvSpPr>
        <p:spPr/>
        <p:txBody>
          <a:bodyPr/>
          <a:lstStyle/>
          <a:p>
            <a:r>
              <a:rPr lang="zh-CN" altLang="en-US" dirty="0" smtClean="0"/>
              <a:t>修改工程</a:t>
            </a:r>
            <a:r>
              <a:rPr lang="en-US" altLang="zh-CN" dirty="0" smtClean="0"/>
              <a:t>mscloud-provider-user-hystrix-8002</a:t>
            </a:r>
          </a:p>
          <a:p>
            <a:pPr lvl="1"/>
            <a:r>
              <a:rPr lang="zh-CN" altLang="en-US" dirty="0" smtClean="0"/>
              <a:t>修改全局配置文件的端口号和</a:t>
            </a:r>
            <a:r>
              <a:rPr lang="en-US" altLang="zh-CN" dirty="0" smtClean="0"/>
              <a:t>instance-id</a:t>
            </a:r>
          </a:p>
        </p:txBody>
      </p:sp>
      <p:pic>
        <p:nvPicPr>
          <p:cNvPr id="27651" name="Picture 3"/>
          <p:cNvPicPr>
            <a:picLocks noChangeAspect="1" noChangeArrowheads="1"/>
          </p:cNvPicPr>
          <p:nvPr/>
        </p:nvPicPr>
        <p:blipFill>
          <a:blip r:embed="rId3" cstate="print"/>
          <a:srcRect/>
          <a:stretch>
            <a:fillRect/>
          </a:stretch>
        </p:blipFill>
        <p:spPr bwMode="auto">
          <a:xfrm>
            <a:off x="1259632" y="2060848"/>
            <a:ext cx="1470025" cy="152400"/>
          </a:xfrm>
          <a:prstGeom prst="rect">
            <a:avLst/>
          </a:prstGeom>
          <a:noFill/>
          <a:ln w="9525">
            <a:noFill/>
            <a:miter lim="800000"/>
            <a:headEnd/>
            <a:tailEnd/>
          </a:ln>
        </p:spPr>
      </p:pic>
      <p:pic>
        <p:nvPicPr>
          <p:cNvPr id="2050" name="Picture 2"/>
          <p:cNvPicPr>
            <a:picLocks noChangeAspect="1" noChangeArrowheads="1"/>
          </p:cNvPicPr>
          <p:nvPr/>
        </p:nvPicPr>
        <p:blipFill>
          <a:blip r:embed="rId4" cstate="print"/>
          <a:srcRect/>
          <a:stretch>
            <a:fillRect/>
          </a:stretch>
        </p:blipFill>
        <p:spPr bwMode="auto">
          <a:xfrm>
            <a:off x="1259632" y="2564904"/>
            <a:ext cx="6607175" cy="1470025"/>
          </a:xfrm>
          <a:prstGeom prst="rect">
            <a:avLst/>
          </a:prstGeom>
          <a:noFill/>
          <a:ln w="9525">
            <a:noFill/>
            <a:miter lim="800000"/>
            <a:headEnd/>
            <a:tailEnd/>
          </a:ln>
        </p:spPr>
      </p:pic>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集群监控测试</a:t>
            </a:r>
            <a:endParaRPr lang="zh-CN" altLang="en-US" dirty="0"/>
          </a:p>
        </p:txBody>
      </p:sp>
      <p:sp>
        <p:nvSpPr>
          <p:cNvPr id="3" name="内容占位符 2"/>
          <p:cNvSpPr>
            <a:spLocks noGrp="1"/>
          </p:cNvSpPr>
          <p:nvPr>
            <p:ph idx="1"/>
          </p:nvPr>
        </p:nvSpPr>
        <p:spPr/>
        <p:txBody>
          <a:bodyPr/>
          <a:lstStyle/>
          <a:p>
            <a:r>
              <a:rPr lang="zh-CN" altLang="en-US" dirty="0" smtClean="0"/>
              <a:t>步骤</a:t>
            </a:r>
            <a:endParaRPr lang="en-US" altLang="zh-CN" dirty="0" smtClean="0"/>
          </a:p>
          <a:p>
            <a:pPr lvl="1"/>
            <a:r>
              <a:rPr lang="zh-CN" altLang="en-US" dirty="0" smtClean="0"/>
              <a:t>启动</a:t>
            </a:r>
            <a:r>
              <a:rPr lang="en-US" altLang="zh-CN" dirty="0" smtClean="0"/>
              <a:t>3</a:t>
            </a:r>
            <a:r>
              <a:rPr lang="zh-CN" altLang="en-US" dirty="0" smtClean="0"/>
              <a:t>个</a:t>
            </a:r>
            <a:r>
              <a:rPr lang="en-US" altLang="zh-CN" dirty="0" smtClean="0"/>
              <a:t>eureka</a:t>
            </a:r>
            <a:r>
              <a:rPr lang="zh-CN" altLang="en-US" dirty="0" smtClean="0"/>
              <a:t>集群</a:t>
            </a:r>
            <a:endParaRPr lang="en-US" altLang="zh-CN" dirty="0" smtClean="0"/>
          </a:p>
          <a:p>
            <a:pPr lvl="1"/>
            <a:r>
              <a:rPr lang="zh-CN" altLang="en-US" dirty="0" smtClean="0"/>
              <a:t>启动</a:t>
            </a:r>
            <a:r>
              <a:rPr lang="en-US" altLang="zh-CN" dirty="0" smtClean="0"/>
              <a:t>mscloud-provider-user-hystrix-8001</a:t>
            </a:r>
            <a:r>
              <a:rPr lang="zh-CN" altLang="en-US" dirty="0" smtClean="0"/>
              <a:t>、</a:t>
            </a:r>
            <a:r>
              <a:rPr lang="en-US" altLang="zh-CN" dirty="0" smtClean="0"/>
              <a:t>8002</a:t>
            </a:r>
          </a:p>
          <a:p>
            <a:pPr lvl="1"/>
            <a:r>
              <a:rPr lang="zh-CN" altLang="en-US" dirty="0" smtClean="0"/>
              <a:t>启动</a:t>
            </a:r>
            <a:r>
              <a:rPr lang="en-US" altLang="zh-CN" dirty="0" err="1" smtClean="0"/>
              <a:t>mscloud</a:t>
            </a:r>
            <a:r>
              <a:rPr lang="en-US" altLang="zh-CN" dirty="0" smtClean="0"/>
              <a:t>-consumer-</a:t>
            </a:r>
            <a:r>
              <a:rPr lang="en-US" altLang="zh-CN" dirty="0" err="1" smtClean="0"/>
              <a:t>hystrix</a:t>
            </a:r>
            <a:r>
              <a:rPr lang="en-US" altLang="zh-CN" dirty="0" smtClean="0"/>
              <a:t>-dashboard</a:t>
            </a:r>
          </a:p>
          <a:p>
            <a:pPr lvl="1"/>
            <a:r>
              <a:rPr lang="zh-CN" altLang="en-US" dirty="0" smtClean="0"/>
              <a:t>启动</a:t>
            </a:r>
            <a:r>
              <a:rPr lang="en-US" altLang="zh-CN" dirty="0" err="1" smtClean="0"/>
              <a:t>mscloud</a:t>
            </a:r>
            <a:r>
              <a:rPr lang="en-US" altLang="zh-CN" dirty="0" smtClean="0"/>
              <a:t>-consumer-</a:t>
            </a:r>
            <a:r>
              <a:rPr lang="en-US" altLang="zh-CN" dirty="0" err="1" smtClean="0"/>
              <a:t>hystrix</a:t>
            </a:r>
            <a:r>
              <a:rPr lang="en-US" altLang="zh-CN" dirty="0" smtClean="0"/>
              <a:t>-turbine</a:t>
            </a:r>
          </a:p>
          <a:p>
            <a:pPr lvl="1"/>
            <a:r>
              <a:rPr lang="zh-CN" altLang="en-US" dirty="0" smtClean="0"/>
              <a:t>浏览器</a:t>
            </a:r>
            <a:endParaRPr lang="en-US" altLang="zh-CN" dirty="0" smtClean="0"/>
          </a:p>
          <a:p>
            <a:pPr lvl="2"/>
            <a:r>
              <a:rPr lang="en-US" altLang="zh-CN" dirty="0" smtClean="0"/>
              <a:t>http://localhost:8001/user/findUserById/1</a:t>
            </a:r>
          </a:p>
          <a:p>
            <a:pPr lvl="2"/>
            <a:r>
              <a:rPr lang="en-US" altLang="zh-CN" dirty="0" smtClean="0"/>
              <a:t>http://localhost:8002/user/findUserById/1</a:t>
            </a:r>
          </a:p>
          <a:p>
            <a:pPr lvl="2"/>
            <a:r>
              <a:rPr lang="en-US" altLang="zh-CN" dirty="0" smtClean="0"/>
              <a:t>http://localhost:8001/hystrix.stream</a:t>
            </a:r>
          </a:p>
          <a:p>
            <a:pPr lvl="2"/>
            <a:r>
              <a:rPr lang="en-US" altLang="zh-CN" dirty="0" smtClean="0"/>
              <a:t>http://localhost:8002/hystrix.stream</a:t>
            </a:r>
          </a:p>
          <a:p>
            <a:pPr lvl="2"/>
            <a:endParaRPr lang="en-US" altLang="zh-CN" dirty="0" smtClean="0"/>
          </a:p>
          <a:p>
            <a:pPr lvl="1"/>
            <a:r>
              <a:rPr lang="zh-CN" altLang="en-US" dirty="0" smtClean="0"/>
              <a:t>观察监控窗口</a:t>
            </a:r>
            <a:endParaRPr lang="en-US" altLang="zh-CN" dirty="0" smtClean="0"/>
          </a:p>
        </p:txBody>
      </p:sp>
      <p:pic>
        <p:nvPicPr>
          <p:cNvPr id="23554" name="Picture 2"/>
          <p:cNvPicPr>
            <a:picLocks noChangeAspect="1" noChangeArrowheads="1"/>
          </p:cNvPicPr>
          <p:nvPr/>
        </p:nvPicPr>
        <p:blipFill>
          <a:blip r:embed="rId2" cstate="print"/>
          <a:srcRect/>
          <a:stretch>
            <a:fillRect/>
          </a:stretch>
        </p:blipFill>
        <p:spPr bwMode="auto">
          <a:xfrm>
            <a:off x="899592" y="4437112"/>
            <a:ext cx="7178675" cy="1181100"/>
          </a:xfrm>
          <a:prstGeom prst="rect">
            <a:avLst/>
          </a:prstGeom>
          <a:noFill/>
          <a:ln w="9525">
            <a:noFill/>
            <a:miter lim="800000"/>
            <a:headEnd/>
            <a:tailEnd/>
          </a:ln>
        </p:spPr>
      </p:pic>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集群监控测试</a:t>
            </a:r>
            <a:endParaRPr lang="zh-CN" altLang="en-US" dirty="0"/>
          </a:p>
        </p:txBody>
      </p:sp>
      <p:sp>
        <p:nvSpPr>
          <p:cNvPr id="3" name="内容占位符 2"/>
          <p:cNvSpPr>
            <a:spLocks noGrp="1"/>
          </p:cNvSpPr>
          <p:nvPr>
            <p:ph idx="1"/>
          </p:nvPr>
        </p:nvSpPr>
        <p:spPr/>
        <p:txBody>
          <a:bodyPr/>
          <a:lstStyle/>
          <a:p>
            <a:pPr lvl="1"/>
            <a:r>
              <a:rPr lang="zh-CN" altLang="en-US" dirty="0" smtClean="0"/>
              <a:t>浏览器</a:t>
            </a:r>
            <a:endParaRPr lang="en-US" altLang="zh-CN" dirty="0" smtClean="0"/>
          </a:p>
          <a:p>
            <a:pPr lvl="2"/>
            <a:r>
              <a:rPr lang="en-US" altLang="zh-CN" dirty="0" smtClean="0"/>
              <a:t>http://localhost:8001/user/findUserById/1</a:t>
            </a:r>
          </a:p>
          <a:p>
            <a:pPr lvl="2"/>
            <a:r>
              <a:rPr lang="en-US" altLang="zh-CN" dirty="0" smtClean="0"/>
              <a:t>http://localhost:8002/user/findUserById/1</a:t>
            </a:r>
          </a:p>
          <a:p>
            <a:pPr lvl="2">
              <a:buNone/>
            </a:pPr>
            <a:endParaRPr lang="en-US" altLang="zh-CN" dirty="0" smtClean="0"/>
          </a:p>
        </p:txBody>
      </p:sp>
      <p:pic>
        <p:nvPicPr>
          <p:cNvPr id="11267" name="Picture 3"/>
          <p:cNvPicPr>
            <a:picLocks noChangeAspect="1" noChangeArrowheads="1"/>
          </p:cNvPicPr>
          <p:nvPr/>
        </p:nvPicPr>
        <p:blipFill>
          <a:blip r:embed="rId2" cstate="print"/>
          <a:srcRect/>
          <a:stretch>
            <a:fillRect/>
          </a:stretch>
        </p:blipFill>
        <p:spPr bwMode="auto">
          <a:xfrm>
            <a:off x="827584" y="2780928"/>
            <a:ext cx="5738813" cy="990600"/>
          </a:xfrm>
          <a:prstGeom prst="rect">
            <a:avLst/>
          </a:prstGeom>
          <a:noFill/>
          <a:ln w="9525">
            <a:noFill/>
            <a:miter lim="800000"/>
            <a:headEnd/>
            <a:tailEnd/>
          </a:ln>
        </p:spPr>
      </p:pic>
      <p:pic>
        <p:nvPicPr>
          <p:cNvPr id="29698" name="Picture 2"/>
          <p:cNvPicPr>
            <a:picLocks noChangeAspect="1" noChangeArrowheads="1"/>
          </p:cNvPicPr>
          <p:nvPr/>
        </p:nvPicPr>
        <p:blipFill>
          <a:blip r:embed="rId3" cstate="print"/>
          <a:srcRect/>
          <a:stretch>
            <a:fillRect/>
          </a:stretch>
        </p:blipFill>
        <p:spPr bwMode="auto">
          <a:xfrm>
            <a:off x="755576" y="3933056"/>
            <a:ext cx="5738813" cy="952500"/>
          </a:xfrm>
          <a:prstGeom prst="rect">
            <a:avLst/>
          </a:prstGeom>
          <a:noFill/>
          <a:ln w="9525">
            <a:noFill/>
            <a:miter lim="800000"/>
            <a:headEnd/>
            <a:tailEnd/>
          </a:ln>
        </p:spPr>
      </p:pic>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集群监控测试</a:t>
            </a:r>
            <a:endParaRPr lang="zh-CN" altLang="en-US" dirty="0"/>
          </a:p>
        </p:txBody>
      </p:sp>
      <p:sp>
        <p:nvSpPr>
          <p:cNvPr id="3" name="内容占位符 2"/>
          <p:cNvSpPr>
            <a:spLocks noGrp="1"/>
          </p:cNvSpPr>
          <p:nvPr>
            <p:ph idx="1"/>
          </p:nvPr>
        </p:nvSpPr>
        <p:spPr/>
        <p:txBody>
          <a:bodyPr/>
          <a:lstStyle/>
          <a:p>
            <a:r>
              <a:rPr lang="zh-CN" altLang="en-US" dirty="0" smtClean="0"/>
              <a:t>查看注册的服务</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584200" y="1933575"/>
            <a:ext cx="7975600" cy="2990850"/>
          </a:xfrm>
          <a:prstGeom prst="rect">
            <a:avLst/>
          </a:prstGeom>
          <a:noFill/>
          <a:ln w="9525">
            <a:noFill/>
            <a:miter lim="800000"/>
            <a:headEnd/>
            <a:tailEnd/>
          </a:ln>
        </p:spPr>
      </p:pic>
    </p:spTree>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集群监控测试</a:t>
            </a:r>
            <a:endParaRPr lang="zh-CN" altLang="en-US" dirty="0"/>
          </a:p>
        </p:txBody>
      </p:sp>
      <p:sp>
        <p:nvSpPr>
          <p:cNvPr id="3" name="内容占位符 2"/>
          <p:cNvSpPr>
            <a:spLocks noGrp="1"/>
          </p:cNvSpPr>
          <p:nvPr>
            <p:ph idx="1"/>
          </p:nvPr>
        </p:nvSpPr>
        <p:spPr/>
        <p:txBody>
          <a:bodyPr/>
          <a:lstStyle/>
          <a:p>
            <a:r>
              <a:rPr lang="zh-CN" altLang="en-US" dirty="0" smtClean="0"/>
              <a:t>在浏览器输入</a:t>
            </a:r>
            <a:r>
              <a:rPr lang="en-US" altLang="zh-CN" dirty="0" smtClean="0"/>
              <a:t>http://localhost:9001/hystrix</a:t>
            </a:r>
            <a:r>
              <a:rPr lang="zh-CN" altLang="en-US" dirty="0" smtClean="0"/>
              <a:t>进入监控面板主页面</a:t>
            </a:r>
            <a:endParaRPr lang="en-US" altLang="zh-CN" dirty="0" smtClean="0"/>
          </a:p>
          <a:p>
            <a:pPr lvl="1"/>
            <a:r>
              <a:rPr lang="zh-CN" altLang="en-US" dirty="0" smtClean="0"/>
              <a:t>输入</a:t>
            </a:r>
            <a:r>
              <a:rPr lang="en-US" altLang="zh-CN" dirty="0" smtClean="0"/>
              <a:t>http://localhost:9002/turbine.stream</a:t>
            </a:r>
            <a:r>
              <a:rPr lang="zh-CN" altLang="en-US" dirty="0" smtClean="0"/>
              <a:t>进入默认集群面板页</a:t>
            </a:r>
            <a:endParaRPr lang="zh-CN" altLang="en-US" dirty="0"/>
          </a:p>
        </p:txBody>
      </p:sp>
      <p:pic>
        <p:nvPicPr>
          <p:cNvPr id="21506" name="Picture 2"/>
          <p:cNvPicPr>
            <a:picLocks noChangeAspect="1" noChangeArrowheads="1"/>
          </p:cNvPicPr>
          <p:nvPr/>
        </p:nvPicPr>
        <p:blipFill>
          <a:blip r:embed="rId2" cstate="print"/>
          <a:srcRect/>
          <a:stretch>
            <a:fillRect/>
          </a:stretch>
        </p:blipFill>
        <p:spPr bwMode="auto">
          <a:xfrm>
            <a:off x="971600" y="1916832"/>
            <a:ext cx="5416611" cy="4286944"/>
          </a:xfrm>
          <a:prstGeom prst="rect">
            <a:avLst/>
          </a:prstGeom>
          <a:noFill/>
          <a:ln w="9525">
            <a:noFill/>
            <a:miter lim="800000"/>
            <a:headEnd/>
            <a:tailEnd/>
          </a:ln>
        </p:spPr>
      </p:pic>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集群监控测试</a:t>
            </a:r>
            <a:endParaRPr lang="zh-CN" altLang="en-US" dirty="0"/>
          </a:p>
        </p:txBody>
      </p:sp>
      <p:sp>
        <p:nvSpPr>
          <p:cNvPr id="3" name="内容占位符 2"/>
          <p:cNvSpPr>
            <a:spLocks noGrp="1"/>
          </p:cNvSpPr>
          <p:nvPr>
            <p:ph idx="1"/>
          </p:nvPr>
        </p:nvSpPr>
        <p:spPr/>
        <p:txBody>
          <a:bodyPr/>
          <a:lstStyle/>
          <a:p>
            <a:r>
              <a:rPr lang="zh-CN" altLang="en-US" dirty="0" smtClean="0"/>
              <a:t>默认集群面板监控</a:t>
            </a:r>
            <a:endParaRPr lang="zh-CN" altLang="en-US" dirty="0"/>
          </a:p>
        </p:txBody>
      </p:sp>
      <p:pic>
        <p:nvPicPr>
          <p:cNvPr id="22532" name="Picture 4"/>
          <p:cNvPicPr>
            <a:picLocks noChangeAspect="1" noChangeArrowheads="1"/>
          </p:cNvPicPr>
          <p:nvPr/>
        </p:nvPicPr>
        <p:blipFill>
          <a:blip r:embed="rId2" cstate="print"/>
          <a:srcRect/>
          <a:stretch>
            <a:fillRect/>
          </a:stretch>
        </p:blipFill>
        <p:spPr bwMode="auto">
          <a:xfrm>
            <a:off x="323528" y="1628800"/>
            <a:ext cx="7262813" cy="4381500"/>
          </a:xfrm>
          <a:prstGeom prst="rect">
            <a:avLst/>
          </a:prstGeom>
          <a:noFill/>
          <a:ln w="9525">
            <a:noFill/>
            <a:miter lim="800000"/>
            <a:headEnd/>
            <a:tailEnd/>
          </a:ln>
        </p:spPr>
      </p:pic>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本章重点总结</a:t>
            </a:r>
            <a:endParaRPr lang="zh-CN" altLang="en-US" dirty="0" smtClean="0"/>
          </a:p>
        </p:txBody>
      </p:sp>
      <p:sp>
        <p:nvSpPr>
          <p:cNvPr id="4" name="内容占位符 2"/>
          <p:cNvSpPr>
            <a:spLocks noGrp="1"/>
          </p:cNvSpPr>
          <p:nvPr>
            <p:ph idx="1"/>
          </p:nvPr>
        </p:nvSpPr>
        <p:spPr/>
        <p:txBody>
          <a:bodyPr/>
          <a:lstStyle/>
          <a:p>
            <a:r>
              <a:rPr lang="zh-CN" altLang="en-US" smtClean="0"/>
              <a:t>了解分布式系统面临的问题、雪崩效应；</a:t>
            </a:r>
            <a:endParaRPr lang="en-US" altLang="zh-CN" smtClean="0"/>
          </a:p>
          <a:p>
            <a:endParaRPr lang="en-US" altLang="zh-CN" smtClean="0"/>
          </a:p>
          <a:p>
            <a:r>
              <a:rPr lang="zh-CN" altLang="en-US" smtClean="0"/>
              <a:t>了解</a:t>
            </a:r>
            <a:r>
              <a:rPr lang="en-US" altLang="zh-CN" smtClean="0"/>
              <a:t>Hystrix</a:t>
            </a:r>
            <a:r>
              <a:rPr lang="zh-CN" altLang="en-US" smtClean="0"/>
              <a:t>简介；</a:t>
            </a:r>
            <a:endParaRPr lang="en-US" altLang="zh-CN" smtClean="0"/>
          </a:p>
          <a:p>
            <a:endParaRPr lang="en-US" altLang="zh-CN" smtClean="0"/>
          </a:p>
          <a:p>
            <a:r>
              <a:rPr lang="zh-CN" altLang="en-US" smtClean="0"/>
              <a:t>理解服务容错、服务熔断与服务降级的区别；</a:t>
            </a:r>
            <a:endParaRPr lang="en-US" altLang="zh-CN" smtClean="0"/>
          </a:p>
          <a:p>
            <a:endParaRPr lang="en-US" altLang="zh-CN" smtClean="0"/>
          </a:p>
          <a:p>
            <a:r>
              <a:rPr lang="zh-CN" altLang="en-US" smtClean="0"/>
              <a:t>掌握服务熔断；</a:t>
            </a:r>
            <a:endParaRPr lang="en-US" altLang="zh-CN" smtClean="0"/>
          </a:p>
          <a:p>
            <a:endParaRPr lang="en-US" altLang="zh-CN" smtClean="0"/>
          </a:p>
          <a:p>
            <a:r>
              <a:rPr lang="zh-CN" altLang="en-US" smtClean="0"/>
              <a:t>掌握服务降级；</a:t>
            </a:r>
            <a:endParaRPr lang="en-US" altLang="zh-CN" smtClean="0"/>
          </a:p>
          <a:p>
            <a:endParaRPr lang="en-US" altLang="zh-CN" smtClean="0"/>
          </a:p>
          <a:p>
            <a:r>
              <a:rPr lang="zh-CN" altLang="en-US" smtClean="0"/>
              <a:t>掌握</a:t>
            </a:r>
            <a:r>
              <a:rPr lang="en-US" altLang="zh-CN" smtClean="0"/>
              <a:t>Hystrix Dashboard</a:t>
            </a:r>
            <a:r>
              <a:rPr lang="zh-CN" altLang="en-US" smtClean="0"/>
              <a:t>监控数据；</a:t>
            </a:r>
            <a:endParaRPr lang="en-US" altLang="zh-CN" smtClean="0"/>
          </a:p>
          <a:p>
            <a:endParaRPr lang="en-US" altLang="zh-CN" smtClean="0"/>
          </a:p>
          <a:p>
            <a:r>
              <a:rPr lang="zh-CN" altLang="en-US" smtClean="0"/>
              <a:t>掌握</a:t>
            </a:r>
            <a:r>
              <a:rPr lang="en-US" altLang="zh-CN" smtClean="0"/>
              <a:t>Turbine</a:t>
            </a:r>
            <a:r>
              <a:rPr lang="zh-CN" altLang="en-US" smtClean="0"/>
              <a:t>监控集群数据；</a:t>
            </a:r>
            <a:endParaRPr lang="en-US" altLang="zh-CN" dirty="0" smtClean="0"/>
          </a:p>
        </p:txBody>
      </p:sp>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dirty="0" smtClean="0"/>
              <a:t>课后作业</a:t>
            </a:r>
            <a:r>
              <a:rPr lang="en-US" altLang="zh-CN" dirty="0" smtClean="0"/>
              <a:t>【</a:t>
            </a:r>
            <a:r>
              <a:rPr lang="zh-CN" altLang="en-US" dirty="0" smtClean="0"/>
              <a:t>必做任务</a:t>
            </a:r>
            <a:r>
              <a:rPr lang="en-US" altLang="zh-CN" dirty="0" smtClean="0"/>
              <a:t>】</a:t>
            </a:r>
            <a:endParaRPr lang="zh-CN" altLang="en-US" dirty="0" smtClean="0"/>
          </a:p>
        </p:txBody>
      </p:sp>
      <p:sp>
        <p:nvSpPr>
          <p:cNvPr id="19459" name="内容占位符 2"/>
          <p:cNvSpPr>
            <a:spLocks noGrp="1"/>
          </p:cNvSpPr>
          <p:nvPr>
            <p:ph idx="1"/>
          </p:nvPr>
        </p:nvSpPr>
        <p:spPr>
          <a:xfrm>
            <a:off x="457200" y="1052515"/>
            <a:ext cx="8543956" cy="4968875"/>
          </a:xfrm>
        </p:spPr>
        <p:txBody>
          <a:bodyPr/>
          <a:lstStyle/>
          <a:p>
            <a:r>
              <a:rPr lang="en-US" altLang="zh-CN" dirty="0" smtClean="0"/>
              <a:t>1</a:t>
            </a:r>
            <a:r>
              <a:rPr lang="zh-CN" altLang="en-US" dirty="0" smtClean="0"/>
              <a:t>、独立完成课件中的示例</a:t>
            </a:r>
            <a:endParaRPr lang="en-US" altLang="zh-CN" dirty="0" smtClean="0"/>
          </a:p>
        </p:txBody>
      </p:sp>
    </p:spTree>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smtClean="0"/>
              <a:t>课后作业</a:t>
            </a:r>
            <a:r>
              <a:rPr lang="en-US" altLang="zh-CN" smtClean="0"/>
              <a:t>【</a:t>
            </a:r>
            <a:r>
              <a:rPr lang="zh-CN" altLang="en-US" smtClean="0"/>
              <a:t>线上任务</a:t>
            </a:r>
            <a:r>
              <a:rPr lang="en-US" altLang="zh-CN" smtClean="0"/>
              <a:t>】</a:t>
            </a:r>
            <a:endParaRPr lang="zh-CN" altLang="en-US" dirty="0" smtClean="0"/>
          </a:p>
        </p:txBody>
      </p:sp>
      <p:sp>
        <p:nvSpPr>
          <p:cNvPr id="21507" name="内容占位符 2"/>
          <p:cNvSpPr>
            <a:spLocks noGrp="1"/>
          </p:cNvSpPr>
          <p:nvPr>
            <p:ph idx="1"/>
          </p:nvPr>
        </p:nvSpPr>
        <p:spPr/>
        <p:txBody>
          <a:bodyPr/>
          <a:lstStyle/>
          <a:p>
            <a:r>
              <a:rPr lang="zh-CN" altLang="en-US" dirty="0" smtClean="0"/>
              <a:t>线上任务</a:t>
            </a:r>
            <a:endParaRPr lang="en-US" altLang="zh-CN" dirty="0" smtClean="0"/>
          </a:p>
          <a:p>
            <a:pPr lvl="1"/>
            <a:r>
              <a:rPr lang="zh-CN" altLang="en-US" dirty="0" smtClean="0"/>
              <a:t>安排学员线上学习任务（安排学员到睿道实训平台进行复习和预习的任务，主要是进行微课的学习）</a:t>
            </a:r>
            <a:endParaRPr lang="en-US" altLang="zh-CN" dirty="0" smtClean="0"/>
          </a:p>
          <a:p>
            <a:pPr lvl="1"/>
            <a:endParaRPr lang="en-US" altLang="zh-CN" dirty="0" smtClean="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雪崩效应</a:t>
            </a:r>
            <a:endParaRPr lang="en-US" altLang="zh-CN" dirty="0" smtClean="0"/>
          </a:p>
        </p:txBody>
      </p:sp>
      <p:sp>
        <p:nvSpPr>
          <p:cNvPr id="3" name="内容占位符 2"/>
          <p:cNvSpPr>
            <a:spLocks noGrp="1"/>
          </p:cNvSpPr>
          <p:nvPr>
            <p:ph idx="1"/>
          </p:nvPr>
        </p:nvSpPr>
        <p:spPr>
          <a:xfrm>
            <a:off x="457200" y="1052515"/>
            <a:ext cx="3034680" cy="4968875"/>
          </a:xfrm>
        </p:spPr>
        <p:txBody>
          <a:bodyPr/>
          <a:lstStyle/>
          <a:p>
            <a:r>
              <a:rPr lang="zh-CN" altLang="zh-CN" dirty="0" smtClean="0"/>
              <a:t>如图所示：</a:t>
            </a:r>
            <a:r>
              <a:rPr lang="en-US" altLang="zh-CN" dirty="0" smtClean="0"/>
              <a:t>A</a:t>
            </a:r>
            <a:r>
              <a:rPr lang="zh-CN" altLang="zh-CN" dirty="0" smtClean="0"/>
              <a:t>作为服务提供者，</a:t>
            </a:r>
            <a:r>
              <a:rPr lang="en-US" altLang="zh-CN" dirty="0" smtClean="0"/>
              <a:t>B</a:t>
            </a:r>
            <a:r>
              <a:rPr lang="zh-CN" altLang="zh-CN" dirty="0" smtClean="0"/>
              <a:t>为</a:t>
            </a:r>
            <a:r>
              <a:rPr lang="en-US" altLang="zh-CN" dirty="0" smtClean="0"/>
              <a:t>A</a:t>
            </a:r>
            <a:r>
              <a:rPr lang="zh-CN" altLang="zh-CN" dirty="0" smtClean="0"/>
              <a:t>的服务消费者，</a:t>
            </a:r>
            <a:r>
              <a:rPr lang="en-US" altLang="zh-CN" dirty="0" smtClean="0"/>
              <a:t>C</a:t>
            </a:r>
            <a:r>
              <a:rPr lang="zh-CN" altLang="zh-CN" dirty="0" smtClean="0"/>
              <a:t>和</a:t>
            </a:r>
            <a:r>
              <a:rPr lang="en-US" altLang="zh-CN" dirty="0" smtClean="0"/>
              <a:t>D</a:t>
            </a:r>
            <a:r>
              <a:rPr lang="zh-CN" altLang="zh-CN" dirty="0" smtClean="0"/>
              <a:t>是</a:t>
            </a:r>
            <a:r>
              <a:rPr lang="en-US" altLang="zh-CN" dirty="0" smtClean="0"/>
              <a:t>B</a:t>
            </a:r>
            <a:r>
              <a:rPr lang="zh-CN" altLang="zh-CN" dirty="0" smtClean="0"/>
              <a:t>的服务消费者。</a:t>
            </a:r>
            <a:r>
              <a:rPr lang="en-US" altLang="zh-CN" dirty="0" smtClean="0"/>
              <a:t>A</a:t>
            </a:r>
            <a:r>
              <a:rPr lang="zh-CN" altLang="zh-CN" dirty="0" smtClean="0"/>
              <a:t>不可用引起了</a:t>
            </a:r>
            <a:r>
              <a:rPr lang="en-US" altLang="zh-CN" dirty="0" smtClean="0"/>
              <a:t>B</a:t>
            </a:r>
            <a:r>
              <a:rPr lang="zh-CN" altLang="zh-CN" dirty="0" smtClean="0"/>
              <a:t>的不可用，并将不可用像滚雪球一样放大到</a:t>
            </a:r>
            <a:r>
              <a:rPr lang="en-US" altLang="zh-CN" dirty="0" smtClean="0"/>
              <a:t>C</a:t>
            </a:r>
            <a:r>
              <a:rPr lang="zh-CN" altLang="zh-CN" dirty="0" smtClean="0"/>
              <a:t>和</a:t>
            </a:r>
            <a:r>
              <a:rPr lang="en-US" altLang="zh-CN" dirty="0" smtClean="0"/>
              <a:t>D</a:t>
            </a:r>
            <a:r>
              <a:rPr lang="zh-CN" altLang="zh-CN" dirty="0" smtClean="0"/>
              <a:t>时，雪崩效应就形成了。</a:t>
            </a:r>
          </a:p>
          <a:p>
            <a:endParaRPr lang="zh-CN" altLang="en-US" dirty="0"/>
          </a:p>
        </p:txBody>
      </p:sp>
      <p:pic>
        <p:nvPicPr>
          <p:cNvPr id="4" name="图片 3"/>
          <p:cNvPicPr/>
          <p:nvPr/>
        </p:nvPicPr>
        <p:blipFill>
          <a:blip r:embed="rId2" cstate="print"/>
          <a:stretch>
            <a:fillRect/>
          </a:stretch>
        </p:blipFill>
        <p:spPr>
          <a:xfrm>
            <a:off x="3779912" y="1196752"/>
            <a:ext cx="5012407" cy="4708178"/>
          </a:xfrm>
          <a:prstGeom prst="rect">
            <a:avLst/>
          </a:prstGeom>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服务容错</a:t>
            </a:r>
            <a:endParaRPr lang="zh-CN" altLang="en-US" dirty="0"/>
          </a:p>
        </p:txBody>
      </p:sp>
      <p:sp>
        <p:nvSpPr>
          <p:cNvPr id="3" name="内容占位符 2"/>
          <p:cNvSpPr>
            <a:spLocks noGrp="1"/>
          </p:cNvSpPr>
          <p:nvPr>
            <p:ph idx="1"/>
          </p:nvPr>
        </p:nvSpPr>
        <p:spPr/>
        <p:txBody>
          <a:bodyPr/>
          <a:lstStyle/>
          <a:p>
            <a:r>
              <a:rPr lang="zh-CN" altLang="en-US" dirty="0" smtClean="0"/>
              <a:t>微服务往往服务众多，各服务之间相互调用，若消费者在调用提供者时出现由网络、提供者服务自身问题等导致接口出现故障或延迟；此时消费者的请求不断增加，务必会出现因等待响应而造成任务积压，线程无法释放，进一步导致服务的瘫痪。</a:t>
            </a:r>
            <a:endParaRPr lang="en-US" altLang="zh-CN" dirty="0" smtClean="0"/>
          </a:p>
          <a:p>
            <a:r>
              <a:rPr lang="zh-CN" altLang="en-US" dirty="0" smtClean="0"/>
              <a:t>微服务架构既然存在这样的隐患，那么针对服务的容错性必然会进行服务降级，依赖隔离，断路器等一线列的服务保护机制。</a:t>
            </a:r>
            <a:endParaRPr lang="en-US" altLang="zh-CN" dirty="0" smtClean="0"/>
          </a:p>
          <a:p>
            <a:r>
              <a:rPr lang="zh-CN" altLang="en-US" dirty="0" smtClean="0"/>
              <a:t>“断路器”本身是一种开关装置，当某个服务单元发生故障之后，通过断路器的故障监控（类似熔断保险丝），向调用方返回一个符合预期的、可处理的备选响应（</a:t>
            </a:r>
            <a:r>
              <a:rPr lang="en-US" altLang="zh-CN" dirty="0" err="1" smtClean="0"/>
              <a:t>FallBack</a:t>
            </a:r>
            <a:r>
              <a:rPr lang="zh-CN" altLang="en-US" dirty="0" smtClean="0"/>
              <a:t>），而不是长时间的等待或者抛出调用方无法处理的异常，这样就保证了服务调用方的线程不会被长时间、不必要地占用，从而避免了故障在分布式系统中的蔓延，乃至雪崩。</a:t>
            </a:r>
            <a:endParaRPr lang="en-US" altLang="zh-CN" dirty="0" smtClean="0"/>
          </a:p>
          <a:p>
            <a:endParaRPr lang="en-US" altLang="zh-CN" dirty="0" smtClean="0"/>
          </a:p>
          <a:p>
            <a:endParaRPr lang="zh-CN" altLang="en-US"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Hystrix</a:t>
            </a:r>
            <a:r>
              <a:rPr lang="zh-CN" altLang="en-US" dirty="0" smtClean="0"/>
              <a:t>简介</a:t>
            </a:r>
            <a:endParaRPr lang="zh-CN" altLang="en-US" dirty="0"/>
          </a:p>
        </p:txBody>
      </p:sp>
      <p:sp>
        <p:nvSpPr>
          <p:cNvPr id="3" name="内容占位符 2"/>
          <p:cNvSpPr>
            <a:spLocks noGrp="1"/>
          </p:cNvSpPr>
          <p:nvPr>
            <p:ph idx="1"/>
          </p:nvPr>
        </p:nvSpPr>
        <p:spPr/>
        <p:txBody>
          <a:bodyPr/>
          <a:lstStyle/>
          <a:p>
            <a:r>
              <a:rPr lang="en-US" altLang="zh-CN" dirty="0" smtClean="0"/>
              <a:t>Spring Cloud </a:t>
            </a:r>
            <a:r>
              <a:rPr lang="en-US" altLang="zh-CN" dirty="0" err="1" smtClean="0"/>
              <a:t>Hystrix</a:t>
            </a:r>
            <a:r>
              <a:rPr lang="zh-CN" altLang="en-US" dirty="0" smtClean="0"/>
              <a:t>中实现了线程隔离、断路器等一系列的服务保护功能。它也是基于</a:t>
            </a:r>
            <a:r>
              <a:rPr lang="en-US" altLang="zh-CN" dirty="0" smtClean="0"/>
              <a:t>Netflix</a:t>
            </a:r>
            <a:r>
              <a:rPr lang="zh-CN" altLang="en-US" dirty="0" smtClean="0"/>
              <a:t>的开源框架 </a:t>
            </a:r>
            <a:r>
              <a:rPr lang="en-US" altLang="zh-CN" dirty="0" err="1" smtClean="0"/>
              <a:t>Hystrix</a:t>
            </a:r>
            <a:r>
              <a:rPr lang="zh-CN" altLang="en-US" dirty="0" smtClean="0"/>
              <a:t>实现的，该框架目标在于通过控制那些访问远程系统、服务和第三方库的节点，从而对延迟和故障提供更强大的容错能力。</a:t>
            </a:r>
            <a:endParaRPr lang="en-US" altLang="zh-CN" dirty="0" smtClean="0"/>
          </a:p>
          <a:p>
            <a:r>
              <a:rPr lang="en-US" altLang="zh-CN" dirty="0" err="1" smtClean="0"/>
              <a:t>Hystrix</a:t>
            </a:r>
            <a:r>
              <a:rPr lang="zh-CN" altLang="en-US" dirty="0" smtClean="0"/>
              <a:t>具备了服务降级、服务熔断、线程隔离、请求缓存、请求合并以及服务监控等强大功能。</a:t>
            </a:r>
            <a:endParaRPr lang="zh-CN" altLang="en-US" dirty="0"/>
          </a:p>
        </p:txBody>
      </p:sp>
    </p:spTree>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OTHERS"/>
  <p:tag name="ID" val="545290"/>
</p:tagLst>
</file>

<file path=ppt/tags/tag10.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19.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OTHERS"/>
  <p:tag name="ID" val="545290"/>
</p:tagLst>
</file>

<file path=ppt/tags/tag20.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21.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25.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ags/tag26.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27.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ags/tag28.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29.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OTHERS"/>
  <p:tag name="ID" val="545290"/>
</p:tagLst>
</file>

<file path=ppt/tags/tag30.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1"/>
</p:tagLst>
</file>

<file path=ppt/tags/tag31.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ags/tag32.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33.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ags/tag34.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35.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ags/tag36.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OTHERS"/>
  <p:tag name="ID" val="545290"/>
</p:tagLst>
</file>

<file path=ppt/tags/tag5.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heme/theme1.xml><?xml version="1.0" encoding="utf-8"?>
<a:theme xmlns:a="http://schemas.openxmlformats.org/drawingml/2006/main" name="6_默认设计模板">
  <a:themeElements>
    <a:clrScheme name="2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fontScheme name="2_默认设计模板">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07763" dir="18900000" algn="ctr" rotWithShape="0">
            <a:schemeClr val="bg2">
              <a:alpha val="50000"/>
            </a:schemeClr>
          </a:outerShdw>
        </a:effectLst>
      </a:spPr>
      <a:bodyPr vert="horz" wrap="none" lIns="78298" tIns="39151" rIns="78298" bIns="39151" numCol="1" anchor="ctr" anchorCtr="0" compatLnSpc="1">
        <a:prstTxWarp prst="textNoShape">
          <a:avLst/>
        </a:prstTxWarp>
      </a:bodyPr>
      <a:lstStyle>
        <a:defPPr marL="0" marR="0" indent="0" algn="ctr" defTabSz="784225" rtl="0" eaLnBrk="1" fontAlgn="base" latinLnBrk="0" hangingPunct="1">
          <a:lnSpc>
            <a:spcPct val="100000"/>
          </a:lnSpc>
          <a:spcBef>
            <a:spcPct val="0"/>
          </a:spcBef>
          <a:spcAft>
            <a:spcPct val="0"/>
          </a:spcAft>
          <a:buClrTx/>
          <a:buSzTx/>
          <a:buFontTx/>
          <a:buNone/>
          <a:tabLst/>
          <a:defRPr kumimoji="0" lang="zh-CN" altLang="en-US" sz="15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07763" dir="18900000" algn="ctr" rotWithShape="0">
            <a:schemeClr val="bg2">
              <a:alpha val="50000"/>
            </a:schemeClr>
          </a:outerShdw>
        </a:effectLst>
      </a:spPr>
      <a:bodyPr vert="horz" wrap="none" lIns="78298" tIns="39151" rIns="78298" bIns="39151" numCol="1" anchor="ctr" anchorCtr="0" compatLnSpc="1">
        <a:prstTxWarp prst="textNoShape">
          <a:avLst/>
        </a:prstTxWarp>
      </a:bodyPr>
      <a:lstStyle>
        <a:defPPr marL="0" marR="0" indent="0" algn="ctr" defTabSz="784225" rtl="0" eaLnBrk="1" fontAlgn="base" latinLnBrk="0" hangingPunct="1">
          <a:lnSpc>
            <a:spcPct val="100000"/>
          </a:lnSpc>
          <a:spcBef>
            <a:spcPct val="0"/>
          </a:spcBef>
          <a:spcAft>
            <a:spcPct val="0"/>
          </a:spcAft>
          <a:buClrTx/>
          <a:buSzTx/>
          <a:buFontTx/>
          <a:buNone/>
          <a:tabLst/>
          <a:defRPr kumimoji="0" lang="zh-CN" altLang="en-US" sz="15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2_默认设计模板 1">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3">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4">
        <a:dk1>
          <a:srgbClr val="333333"/>
        </a:dk1>
        <a:lt1>
          <a:srgbClr val="FFFFFF"/>
        </a:lt1>
        <a:dk2>
          <a:srgbClr val="000000"/>
        </a:dk2>
        <a:lt2>
          <a:srgbClr val="99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5">
        <a:dk1>
          <a:srgbClr val="333333"/>
        </a:dk1>
        <a:lt1>
          <a:srgbClr val="FFFFFF"/>
        </a:lt1>
        <a:dk2>
          <a:srgbClr val="000000"/>
        </a:dk2>
        <a:lt2>
          <a:srgbClr val="9900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6">
        <a:dk1>
          <a:srgbClr val="333333"/>
        </a:dk1>
        <a:lt1>
          <a:srgbClr val="FFFFFF"/>
        </a:lt1>
        <a:dk2>
          <a:srgbClr val="000000"/>
        </a:dk2>
        <a:lt2>
          <a:srgbClr val="9933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东软认证培训体系课件模版</Template>
  <TotalTime>14606</TotalTime>
  <Words>2974</Words>
  <Application>Microsoft Office PowerPoint</Application>
  <PresentationFormat>全屏显示(4:3)</PresentationFormat>
  <Paragraphs>432</Paragraphs>
  <Slides>69</Slides>
  <Notes>8</Notes>
  <HiddenSlides>0</HiddenSlides>
  <MMClips>0</MMClips>
  <ScaleCrop>false</ScaleCrop>
  <HeadingPairs>
    <vt:vector size="4" baseType="variant">
      <vt:variant>
        <vt:lpstr>主题</vt:lpstr>
      </vt:variant>
      <vt:variant>
        <vt:i4>1</vt:i4>
      </vt:variant>
      <vt:variant>
        <vt:lpstr>幻灯片标题</vt:lpstr>
      </vt:variant>
      <vt:variant>
        <vt:i4>69</vt:i4>
      </vt:variant>
    </vt:vector>
  </HeadingPairs>
  <TitlesOfParts>
    <vt:vector size="70" baseType="lpstr">
      <vt:lpstr>6_默认设计模板</vt:lpstr>
      <vt:lpstr>幻灯片 1</vt:lpstr>
      <vt:lpstr>本章教学目标</vt:lpstr>
      <vt:lpstr>本章教学内容</vt:lpstr>
      <vt:lpstr>幻灯片 4</vt:lpstr>
      <vt:lpstr>分布式系统面临的问题</vt:lpstr>
      <vt:lpstr>雪崩效应</vt:lpstr>
      <vt:lpstr>雪崩效应</vt:lpstr>
      <vt:lpstr>服务容错</vt:lpstr>
      <vt:lpstr>Hystrix简介</vt:lpstr>
      <vt:lpstr>Hystrix简介</vt:lpstr>
      <vt:lpstr>幻灯片 11</vt:lpstr>
      <vt:lpstr>Hystrix服务熔断</vt:lpstr>
      <vt:lpstr>Hystrix服务熔断</vt:lpstr>
      <vt:lpstr>Hystrix服务熔断</vt:lpstr>
      <vt:lpstr>Hystrix服务熔断</vt:lpstr>
      <vt:lpstr>Hystrix服务熔断</vt:lpstr>
      <vt:lpstr>Hystrix服务熔断</vt:lpstr>
      <vt:lpstr>Hystrix服务熔断</vt:lpstr>
      <vt:lpstr>测试服务熔断</vt:lpstr>
      <vt:lpstr>测试服务熔断</vt:lpstr>
      <vt:lpstr>Hystrix服务降级</vt:lpstr>
      <vt:lpstr>Hystrix服务降级</vt:lpstr>
      <vt:lpstr>Hystrix服务降级</vt:lpstr>
      <vt:lpstr>Hystrix服务降级</vt:lpstr>
      <vt:lpstr>Hystrix服务降级</vt:lpstr>
      <vt:lpstr>Hystrix服务降级</vt:lpstr>
      <vt:lpstr>测试服务降级</vt:lpstr>
      <vt:lpstr>测试服务降级</vt:lpstr>
      <vt:lpstr>服务熔断与服务降级的区别</vt:lpstr>
      <vt:lpstr>服务熔断与服务降级的区别</vt:lpstr>
      <vt:lpstr>幻灯片 31</vt:lpstr>
      <vt:lpstr>Hystrix Dashboard监控数据</vt:lpstr>
      <vt:lpstr>Hystrix Dashboard监控数据</vt:lpstr>
      <vt:lpstr>Hystrix Dashboard监控数据</vt:lpstr>
      <vt:lpstr>Hystrix Dashboard监控数据</vt:lpstr>
      <vt:lpstr>Hystrix Dashboard监控数据</vt:lpstr>
      <vt:lpstr>Hystrix Dashboard监控数据</vt:lpstr>
      <vt:lpstr>Hystrix Dashboard监控数据</vt:lpstr>
      <vt:lpstr>Hystrix Dashboard监控数据</vt:lpstr>
      <vt:lpstr>Hystrix Dashboard监控数据</vt:lpstr>
      <vt:lpstr>Hystrix Dashboard监控数据</vt:lpstr>
      <vt:lpstr>服务监控测试</vt:lpstr>
      <vt:lpstr>服务监控测试</vt:lpstr>
      <vt:lpstr>服务监控测试</vt:lpstr>
      <vt:lpstr>服务监控测试</vt:lpstr>
      <vt:lpstr>服务监控测试</vt:lpstr>
      <vt:lpstr>服务监控测试</vt:lpstr>
      <vt:lpstr>服务监控测试</vt:lpstr>
      <vt:lpstr>服务监控测试</vt:lpstr>
      <vt:lpstr>服务监控测试</vt:lpstr>
      <vt:lpstr>服务监控测试</vt:lpstr>
      <vt:lpstr>幻灯片 52</vt:lpstr>
      <vt:lpstr>Turbine监控集群数据</vt:lpstr>
      <vt:lpstr>Turbine监控集群数据</vt:lpstr>
      <vt:lpstr>Turbine监控集群数据</vt:lpstr>
      <vt:lpstr>Turbine监控集群数据</vt:lpstr>
      <vt:lpstr>Turbine监控集群数据</vt:lpstr>
      <vt:lpstr>Turbine监控集群数据</vt:lpstr>
      <vt:lpstr>Turbine监控集群数据</vt:lpstr>
      <vt:lpstr>Turbine监控集群数据</vt:lpstr>
      <vt:lpstr>Turbine监控集群数据</vt:lpstr>
      <vt:lpstr>集群监控测试</vt:lpstr>
      <vt:lpstr>集群监控测试</vt:lpstr>
      <vt:lpstr>集群监控测试</vt:lpstr>
      <vt:lpstr>集群监控测试</vt:lpstr>
      <vt:lpstr>集群监控测试</vt:lpstr>
      <vt:lpstr>本章重点总结</vt:lpstr>
      <vt:lpstr>课后作业【必做任务】</vt:lpstr>
      <vt:lpstr>课后作业【线上任务】</vt:lpstr>
    </vt:vector>
  </TitlesOfParts>
  <Company>LERY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dc:title>
  <dc:creator>LERY</dc:creator>
  <cp:lastModifiedBy>China</cp:lastModifiedBy>
  <cp:revision>2225</cp:revision>
  <dcterms:created xsi:type="dcterms:W3CDTF">2004-04-25T08:53:43Z</dcterms:created>
  <dcterms:modified xsi:type="dcterms:W3CDTF">2018-10-12T06:33:51Z</dcterms:modified>
</cp:coreProperties>
</file>