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2"/>
  </p:notesMasterIdLst>
  <p:handoutMasterIdLst>
    <p:handoutMasterId r:id="rId53"/>
  </p:handoutMasterIdLst>
  <p:sldIdLst>
    <p:sldId id="584" r:id="rId2"/>
    <p:sldId id="585" r:id="rId3"/>
    <p:sldId id="586" r:id="rId4"/>
    <p:sldId id="607" r:id="rId5"/>
    <p:sldId id="796" r:id="rId6"/>
    <p:sldId id="852" r:id="rId7"/>
    <p:sldId id="851" r:id="rId8"/>
    <p:sldId id="799" r:id="rId9"/>
    <p:sldId id="877" r:id="rId10"/>
    <p:sldId id="726" r:id="rId11"/>
    <p:sldId id="907" r:id="rId12"/>
    <p:sldId id="801" r:id="rId13"/>
    <p:sldId id="800" r:id="rId14"/>
    <p:sldId id="727" r:id="rId15"/>
    <p:sldId id="728" r:id="rId16"/>
    <p:sldId id="802" r:id="rId17"/>
    <p:sldId id="731" r:id="rId18"/>
    <p:sldId id="734" r:id="rId19"/>
    <p:sldId id="854" r:id="rId20"/>
    <p:sldId id="853" r:id="rId21"/>
    <p:sldId id="869" r:id="rId22"/>
    <p:sldId id="856" r:id="rId23"/>
    <p:sldId id="867" r:id="rId24"/>
    <p:sldId id="855" r:id="rId25"/>
    <p:sldId id="868" r:id="rId26"/>
    <p:sldId id="870" r:id="rId27"/>
    <p:sldId id="874" r:id="rId28"/>
    <p:sldId id="872" r:id="rId29"/>
    <p:sldId id="857" r:id="rId30"/>
    <p:sldId id="860" r:id="rId31"/>
    <p:sldId id="861" r:id="rId32"/>
    <p:sldId id="859" r:id="rId33"/>
    <p:sldId id="908" r:id="rId34"/>
    <p:sldId id="864" r:id="rId35"/>
    <p:sldId id="876" r:id="rId36"/>
    <p:sldId id="875" r:id="rId37"/>
    <p:sldId id="900" r:id="rId38"/>
    <p:sldId id="880" r:id="rId39"/>
    <p:sldId id="899" r:id="rId40"/>
    <p:sldId id="902" r:id="rId41"/>
    <p:sldId id="903" r:id="rId42"/>
    <p:sldId id="904" r:id="rId43"/>
    <p:sldId id="906" r:id="rId44"/>
    <p:sldId id="905" r:id="rId45"/>
    <p:sldId id="881" r:id="rId46"/>
    <p:sldId id="882" r:id="rId47"/>
    <p:sldId id="878" r:id="rId48"/>
    <p:sldId id="523" r:id="rId49"/>
    <p:sldId id="625" r:id="rId50"/>
    <p:sldId id="628" r:id="rId51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C99FF"/>
    <a:srgbClr val="FF9966"/>
    <a:srgbClr val="FF9933"/>
    <a:srgbClr val="FF99CC"/>
    <a:srgbClr val="66CCFF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97319" autoAdjust="0"/>
  </p:normalViewPr>
  <p:slideViewPr>
    <p:cSldViewPr>
      <p:cViewPr varScale="1">
        <p:scale>
          <a:sx n="65" d="100"/>
          <a:sy n="65" d="100"/>
        </p:scale>
        <p:origin x="-119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5408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2066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这是两个概念，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是做负载均衡请求转发，更多被用作负载均衡器使用的；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zuul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是请求转发，一般用来做网关的，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zuul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配合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eureka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来使用，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zuul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功能也很强大，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nginx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要做这些功能也是可以，但是需要各种脚本语言来支持，比如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lua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脚本等，但是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zuul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来说的话开发成本就低很多，懂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就够了。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课堂笔记：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6763"/>
            <a:ext cx="5114925" cy="3836987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MH_Others_1"/>
          <p:cNvCxnSpPr/>
          <p:nvPr userDrawn="1">
            <p:custDataLst>
              <p:tags r:id="rId1"/>
            </p:custDataLst>
          </p:nvPr>
        </p:nvCxnSpPr>
        <p:spPr>
          <a:xfrm>
            <a:off x="2189163" y="793752"/>
            <a:ext cx="0" cy="53641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2475" y="687388"/>
            <a:ext cx="10541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eaVert" lIns="91418" tIns="45709" rIns="91418" bIns="45709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kumimoji="0" lang="en-US" altLang="zh-CN" sz="8800" dirty="0">
                <a:solidFill>
                  <a:schemeClr val="accent5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C</a:t>
            </a:r>
            <a:endParaRPr kumimoji="0" lang="zh-CN" altLang="en-US" sz="4400" dirty="0">
              <a:solidFill>
                <a:schemeClr val="accent5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" name="MH_Others_3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942975" y="3384550"/>
            <a:ext cx="6937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18" tIns="45709" rIns="91418" bIns="45709" anchor="ctr"/>
          <a:lstStyle>
            <a:lvl1pPr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나눔고딕" charset="0"/>
                <a:ea typeface="나눔고딕" charset="0"/>
                <a:sym typeface="나눔 고딕" charset="0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 dirty="0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目</a:t>
            </a:r>
            <a:endParaRPr kumimoji="0" lang="en-US" altLang="zh-CN" sz="4800" b="1" dirty="0">
              <a:solidFill>
                <a:schemeClr val="accent1">
                  <a:lumMod val="75000"/>
                </a:schemeClr>
              </a:solidFill>
              <a:latin typeface="华文细黑" charset="-122"/>
              <a:ea typeface="华文细黑" charset="-122"/>
            </a:endParaRPr>
          </a:p>
          <a:p>
            <a:pPr algn="ctr" latinLnBrk="0">
              <a:spcBef>
                <a:spcPct val="0"/>
              </a:spcBef>
              <a:buFontTx/>
              <a:buNone/>
              <a:defRPr/>
            </a:pPr>
            <a:r>
              <a:rPr kumimoji="0" lang="zh-CN" altLang="en-US" sz="4800" b="1" dirty="0">
                <a:solidFill>
                  <a:schemeClr val="accent1">
                    <a:lumMod val="75000"/>
                  </a:schemeClr>
                </a:solidFill>
                <a:latin typeface="华文细黑" charset="-122"/>
                <a:ea typeface="华文细黑" charset="-122"/>
              </a:rPr>
              <a:t>录</a:t>
            </a:r>
          </a:p>
        </p:txBody>
      </p:sp>
      <p:sp>
        <p:nvSpPr>
          <p:cNvPr id="6" name="MH_Others_4"/>
          <p:cNvSpPr/>
          <p:nvPr userDrawn="1">
            <p:custDataLst>
              <p:tags r:id="rId4"/>
            </p:custDataLst>
          </p:nvPr>
        </p:nvSpPr>
        <p:spPr>
          <a:xfrm>
            <a:off x="981075" y="1438277"/>
            <a:ext cx="615950" cy="2062163"/>
          </a:xfrm>
          <a:prstGeom prst="rect">
            <a:avLst/>
          </a:prstGeom>
        </p:spPr>
        <p:txBody>
          <a:bodyPr vert="eaVert" lIns="91418" tIns="45709" rIns="91418" bIns="45709"/>
          <a:lstStyle/>
          <a:p>
            <a:pPr>
              <a:defRPr/>
            </a:pPr>
            <a:r>
              <a:rPr lang="en-US" altLang="zh-CN" sz="2800" spc="500" dirty="0"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spc="500" dirty="0">
              <a:solidFill>
                <a:srgbClr val="C0C0C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5"/>
            <a:ext cx="8147050" cy="496887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buFontTx/>
              <a:buBlip>
                <a:blip r:embed="rId2"/>
              </a:buBlip>
              <a:defRPr sz="2000"/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4"/>
              </a:buBlip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5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E3EF7CA-FC5D-40E8-BB2C-028F98E24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25988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8459790" y="6464302"/>
            <a:ext cx="720725" cy="276977"/>
          </a:xfrm>
          <a:prstGeom prst="rect">
            <a:avLst/>
          </a:prstGeom>
          <a:noFill/>
        </p:spPr>
        <p:txBody>
          <a:bodyPr lIns="91418" tIns="45709" rIns="91418" bIns="45709">
            <a:spAutoFit/>
          </a:bodyPr>
          <a:lstStyle/>
          <a:p>
            <a:pPr algn="ctr"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V1.1</a:t>
            </a:r>
            <a:endParaRPr lang="zh-CN" altLang="en-US" sz="12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1403650" y="2852938"/>
            <a:ext cx="6144251" cy="1584325"/>
          </a:xfrm>
          <a:prstGeom prst="rect">
            <a:avLst/>
          </a:prstGeom>
        </p:spPr>
        <p:txBody>
          <a:bodyPr lIns="91418" tIns="45709" rIns="91418" bIns="45709"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lIns="91418" tIns="45709" rIns="91418" bIns="45709" anchor="ctr"/>
          <a:lstStyle>
            <a:lvl1pPr marL="342818" marR="0" indent="-342818" algn="ctr" defTabSz="9141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48115"/>
            <a:ext cx="914400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685237" y="2852938"/>
            <a:ext cx="6911101" cy="1584325"/>
          </a:xfrm>
          <a:prstGeom prst="rect">
            <a:avLst/>
          </a:prstGeom>
        </p:spPr>
        <p:txBody>
          <a:bodyPr lIns="91418" tIns="45709" rIns="91418" bIns="45709"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lIns="91418" tIns="45709" rIns="91418" bIns="45709" anchor="ctr"/>
          <a:lstStyle>
            <a:lvl1pPr marL="342818" marR="0" indent="-342818" algn="l" defTabSz="9141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/>
          </p:nvPr>
        </p:nvSpPr>
        <p:spPr>
          <a:xfrm>
            <a:off x="683570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8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9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983D783-031F-4082-A364-4EC5FCF5F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98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 userDrawn="1"/>
        </p:nvSpPr>
        <p:spPr>
          <a:xfrm>
            <a:off x="0" y="3573465"/>
            <a:ext cx="9144000" cy="3284537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6783389" y="6308726"/>
            <a:ext cx="2036603" cy="33853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3C09374-0D35-4DB6-9604-02A5E9C22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" y="217490"/>
            <a:ext cx="9139237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50824" y="217490"/>
            <a:ext cx="1802117" cy="3077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sz="1400" b="1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18" tIns="45709" rIns="91418" bIns="4570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FC3EC6F-446D-4AEB-9162-A01C4BB40183}" type="datetimeFigureOut">
              <a:rPr lang="zh-CN" altLang="en-US"/>
              <a:pPr>
                <a:defRPr/>
              </a:pPr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91418" tIns="45709" rIns="91418" bIns="45709"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A6A7748-6638-4211-8C2A-2DFA931F6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07 公司资料\PPT+Word模版\logo蓝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96190" y="260350"/>
            <a:ext cx="1169987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矩形 14"/>
          <p:cNvSpPr>
            <a:spLocks noChangeArrowheads="1"/>
          </p:cNvSpPr>
          <p:nvPr/>
        </p:nvSpPr>
        <p:spPr bwMode="auto">
          <a:xfrm>
            <a:off x="130176" y="6383339"/>
            <a:ext cx="2036603" cy="33853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1418" tIns="45709" rIns="91418" bIns="45709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www.neuedu.com</a:t>
            </a:r>
            <a:endParaRPr lang="zh-CN" altLang="en-US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2" charset="-122"/>
        </a:defRPr>
      </a:lvl5pPr>
      <a:lvl6pPr marL="45709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18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27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362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818" indent="-342818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  <a:cs typeface="+mn-cs"/>
        </a:defRPr>
      </a:lvl1pPr>
      <a:lvl2pPr marL="742771" indent="-285682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2pPr>
      <a:lvl3pPr marL="1142726" indent="-22854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ea"/>
          <a:ea typeface="+mn-ea"/>
        </a:defRPr>
      </a:lvl3pPr>
      <a:lvl4pPr marL="1599816" indent="-22854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ea"/>
          <a:ea typeface="+mn-ea"/>
        </a:defRPr>
      </a:lvl4pPr>
      <a:lvl5pPr marL="2056905" indent="-228546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ea"/>
          <a:ea typeface="+mn-ea"/>
        </a:defRPr>
      </a:lvl5pPr>
      <a:lvl6pPr marL="251399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08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817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5266" indent="-228546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2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0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1" algn="l" defTabSz="914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myzuul.com:6001/myuser/user/findUserById/1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2" y="558801"/>
            <a:ext cx="2438400" cy="55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3" rIns="91407" bIns="45703" anchor="ctr">
            <a:spAutoFit/>
          </a:bodyPr>
          <a:lstStyle/>
          <a:p>
            <a:r>
              <a:rPr lang="zh-CN" altLang="zh-CN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东软睿道内部公开</a:t>
            </a:r>
            <a:endParaRPr lang="zh-CN" altLang="en-US" sz="1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文件编号：</a:t>
            </a:r>
            <a:r>
              <a:rPr lang="en-US" altLang="zh-CN" sz="1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D000-</a:t>
            </a:r>
            <a:endParaRPr lang="en-US" altLang="zh-CN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00113" y="1592263"/>
            <a:ext cx="7010400" cy="101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3" rIns="91407" bIns="45703" anchor="ctr">
            <a:spAutoFit/>
          </a:bodyPr>
          <a:lstStyle/>
          <a:p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Spring Cloud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微服务架构</a:t>
            </a:r>
            <a:endParaRPr lang="en-US" altLang="zh-CN" sz="44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版本：</a:t>
            </a:r>
            <a:r>
              <a:rPr lang="en-US" altLang="zh-CN" sz="1400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1.0.0</a:t>
            </a:r>
            <a:endParaRPr lang="en-US" altLang="zh-CN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4953002"/>
            <a:ext cx="9144000" cy="103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3" rIns="91407" bIns="45703" anchor="ctr">
            <a:spAutoFit/>
          </a:bodyPr>
          <a:lstStyle/>
          <a:p>
            <a:pPr algn="ctr"/>
            <a:r>
              <a:rPr lang="zh-CN" altLang="zh-CN" sz="1400" b="1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东软睿道教育信息技术有限公司</a:t>
            </a:r>
          </a:p>
          <a:p>
            <a:pPr algn="ctr"/>
            <a:r>
              <a:rPr lang="en-US" altLang="zh-CN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版权所有，翻版必究</a:t>
            </a:r>
            <a:r>
              <a:rPr lang="en-US" altLang="zh-CN" sz="15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1100" dirty="0">
              <a:ea typeface="楷体_GB2312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Copyright </a:t>
            </a:r>
            <a:r>
              <a:rPr lang="en-US" altLang="zh-CN" sz="1500" b="1" dirty="0">
                <a:ea typeface="黑体" pitchFamily="49" charset="-122"/>
                <a:cs typeface="Times New Roman" pitchFamily="18" charset="0"/>
              </a:rPr>
              <a:t>©</a:t>
            </a:r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1500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Neusoft</a:t>
            </a:r>
            <a:r>
              <a:rPr lang="en-US" altLang="zh-CN" sz="15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Educational Information Technology Co., Ltd</a:t>
            </a:r>
            <a:endParaRPr lang="en-US" altLang="zh-CN" sz="1100" dirty="0">
              <a:cs typeface="Times New Roman" pitchFamily="18" charset="0"/>
            </a:endParaRPr>
          </a:p>
          <a:p>
            <a:pPr algn="ctr"/>
            <a:r>
              <a:rPr lang="en-US" altLang="zh-CN" sz="1500" b="1" dirty="0">
                <a:latin typeface="Times New Roman" pitchFamily="18" charset="0"/>
                <a:ea typeface="黑体" pitchFamily="49" charset="-122"/>
              </a:rPr>
              <a:t>All Rights Reserved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24076" y="3716339"/>
            <a:ext cx="6048324" cy="576262"/>
          </a:xfrm>
          <a:prstGeom prst="rect">
            <a:avLst/>
          </a:prstGeom>
        </p:spPr>
        <p:txBody>
          <a:bodyPr lIns="91407" tIns="45703" rIns="91407" bIns="45703"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7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章 </a:t>
            </a:r>
            <a:r>
              <a:rPr lang="en-US" altLang="zh-CN" sz="3200" b="1" kern="0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Zuul</a:t>
            </a:r>
            <a:r>
              <a:rPr lang="zh-CN" altLang="en-US" sz="3200" b="1" kern="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路由网关</a:t>
            </a:r>
            <a:endParaRPr lang="en-US" altLang="zh-CN" sz="3200" b="1" kern="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algn="ctr">
              <a:defRPr/>
            </a:pPr>
            <a:endParaRPr lang="en-US" altLang="zh-CN" sz="32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zh-CN" dirty="0" smtClean="0"/>
              <a:t>项目</a:t>
            </a:r>
            <a:r>
              <a:rPr lang="zh-CN" altLang="zh-CN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zh-CN" dirty="0" smtClean="0"/>
              <a:t>上托管</a:t>
            </a:r>
            <a:r>
              <a:rPr lang="en-US" altLang="zh-CN" dirty="0" smtClean="0"/>
              <a:t>: </a:t>
            </a:r>
            <a:r>
              <a:rPr lang="en-US" altLang="zh-CN" u="sng" dirty="0" smtClean="0"/>
              <a:t>https://github.com/Netflix/zuul/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 smtClean="0"/>
              <a:t>参考学习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5184576" cy="390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700221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700221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简介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772263"/>
            <a:ext cx="682625" cy="681038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772263"/>
            <a:ext cx="4346575" cy="6810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0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微服务网关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828083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828083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的过滤器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mscloud-zuul-gateway-6001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pom.xml</a:t>
            </a:r>
          </a:p>
          <a:p>
            <a:pPr lvl="1"/>
            <a:r>
              <a:rPr lang="zh-CN" altLang="en-US" dirty="0" smtClean="0"/>
              <a:t>全局配置文件</a:t>
            </a:r>
            <a:r>
              <a:rPr lang="en-US" altLang="zh-CN" dirty="0" err="1" smtClean="0"/>
              <a:t>application.properties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Hosts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主启动类，添加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全部代码参见：</a:t>
            </a:r>
            <a:r>
              <a:rPr lang="en-US" altLang="zh-CN" dirty="0" smtClean="0">
                <a:solidFill>
                  <a:srgbClr val="FF0000"/>
                </a:solidFill>
              </a:rPr>
              <a:t>ch07-01-zuul</a:t>
            </a:r>
            <a:r>
              <a:rPr lang="zh-CN" altLang="en-US" dirty="0" smtClean="0">
                <a:solidFill>
                  <a:srgbClr val="FF3300"/>
                </a:solidFill>
              </a:rPr>
              <a:t>路由基本配置</a:t>
            </a:r>
            <a:r>
              <a:rPr lang="en-US" altLang="zh-CN" dirty="0" smtClean="0">
                <a:solidFill>
                  <a:srgbClr val="FF3300"/>
                </a:solidFill>
              </a:rPr>
              <a:t>/mscloud-zuul-gateway-6001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mscloud-zuul-gateway-6001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227310" cy="436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pom</a:t>
            </a:r>
            <a:r>
              <a:rPr lang="zh-CN" altLang="en-US" smtClean="0"/>
              <a:t>，添加如下依赖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6335918" cy="14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全局配置文件</a:t>
            </a:r>
            <a:r>
              <a:rPr lang="en-US" altLang="zh-CN" dirty="0" err="1" smtClean="0"/>
              <a:t>application.properties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25" y="2128838"/>
            <a:ext cx="8566150" cy="259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hosts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网关映射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52936"/>
            <a:ext cx="288766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060848"/>
            <a:ext cx="307817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主启动类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EnableZuulProxy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5251474" cy="194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5"/>
            <a:ext cx="8579296" cy="4968875"/>
          </a:xfrm>
        </p:spPr>
        <p:txBody>
          <a:bodyPr/>
          <a:lstStyle/>
          <a:p>
            <a:r>
              <a:rPr lang="zh-CN" altLang="en-US" dirty="0" smtClean="0"/>
              <a:t>先启动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再启动</a:t>
            </a:r>
            <a:r>
              <a:rPr lang="en-US" altLang="zh-CN" dirty="0" smtClean="0"/>
              <a:t>mscloud-provider-user-8001</a:t>
            </a:r>
          </a:p>
          <a:p>
            <a:r>
              <a:rPr lang="zh-CN" altLang="en-US" dirty="0" smtClean="0"/>
              <a:t>最后启动</a:t>
            </a:r>
            <a:r>
              <a:rPr lang="en-US" altLang="zh-CN" dirty="0" smtClean="0"/>
              <a:t>mscloud-zuul-gateway-6001</a:t>
            </a:r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不用路由 </a:t>
            </a:r>
            <a:r>
              <a:rPr lang="en-US" altLang="zh-CN" dirty="0" smtClean="0"/>
              <a:t>http://localhost:8001/user/findUserById/1</a:t>
            </a:r>
          </a:p>
          <a:p>
            <a:pPr lvl="1"/>
            <a:r>
              <a:rPr lang="zh-CN" altLang="en-US" dirty="0" smtClean="0"/>
              <a:t>启用路由 </a:t>
            </a:r>
            <a:r>
              <a:rPr lang="en-US" altLang="zh-CN" dirty="0" smtClean="0"/>
              <a:t>http://myzuul.com:6001/eureka-client-user/user/findUserById/1</a:t>
            </a: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89040"/>
            <a:ext cx="6743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网关已经注册到</a:t>
            </a:r>
            <a:r>
              <a:rPr lang="en-US" altLang="zh-CN" dirty="0" smtClean="0"/>
              <a:t>Eureka server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5832648" cy="224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本章教学目标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zh-CN" altLang="en-US" dirty="0" smtClean="0"/>
              <a:t>了解服务网关；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了解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简介；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了解过滤器类型与请求生命周期；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了解过滤器禁用；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微服务网关编写；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掌握微服务网关的路由测试、负载均衡测试、容错与监控测试；</a:t>
            </a:r>
            <a:endParaRPr lang="en-US" altLang="zh-CN" dirty="0" smtClean="0"/>
          </a:p>
          <a:p>
            <a:pPr>
              <a:buBlip>
                <a:blip r:embed="rId2"/>
              </a:buBlip>
            </a:pPr>
            <a:endParaRPr lang="en-US" altLang="zh-CN" dirty="0" smtClean="0"/>
          </a:p>
          <a:p>
            <a:pPr>
              <a:buBlip>
                <a:blip r:embed="rId2"/>
              </a:buBlip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过滤器的编写和测试；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5"/>
            <a:ext cx="8579296" cy="4968875"/>
          </a:xfrm>
        </p:spPr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不用路由 </a:t>
            </a:r>
            <a:r>
              <a:rPr lang="en-US" altLang="zh-CN" dirty="0" smtClean="0"/>
              <a:t>http://localhost:8001/user/findUserById/1</a:t>
            </a:r>
          </a:p>
          <a:p>
            <a:pPr lvl="1"/>
            <a:r>
              <a:rPr lang="zh-CN" altLang="en-US" dirty="0" smtClean="0"/>
              <a:t>启用路由 </a:t>
            </a:r>
            <a:r>
              <a:rPr lang="en-US" altLang="zh-CN" dirty="0" smtClean="0"/>
              <a:t>http://myzuul.com:6001/eureka-client-user/user/findUserById/1</a:t>
            </a: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5624513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89040"/>
            <a:ext cx="5616575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整合了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负载均衡和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容错处理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38258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负载均衡测试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mscloud-zuul-gateway-6001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mscloud-provider-user-hystrix-8001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8002</a:t>
            </a:r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http://myzuul.com:6001/eureka-client-user/user/findUserById/1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17032"/>
            <a:ext cx="686225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查看注册服务</a:t>
            </a:r>
            <a:endParaRPr lang="en-US" altLang="zh-CN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" y="1828800"/>
            <a:ext cx="81661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负载均衡测试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http://myzuul.com:6001/eureka-client-user/user/findUserById/1</a:t>
            </a:r>
          </a:p>
          <a:p>
            <a:pPr lvl="1"/>
            <a:r>
              <a:rPr lang="zh-CN" altLang="en-US" dirty="0" smtClean="0"/>
              <a:t>多次刷新，数据来自于不同的工程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说明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达到负载均衡的效果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56546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573016"/>
            <a:ext cx="5624513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mscloud-zuul-gateway-6001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mscloud-provider-user-hystrix-8001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8002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mscloud</a:t>
            </a:r>
            <a:r>
              <a:rPr lang="en-US" altLang="zh-CN" dirty="0" smtClean="0"/>
              <a:t>-consumer-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-dashboard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err="1" smtClean="0"/>
              <a:t>mscloud</a:t>
            </a:r>
            <a:r>
              <a:rPr lang="en-US" altLang="zh-CN" dirty="0" smtClean="0"/>
              <a:t>-consumer-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-turbine</a:t>
            </a:r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http://myzuul.com:6001/eureka-client-user/user/findUserById/888</a:t>
            </a:r>
          </a:p>
          <a:p>
            <a:pPr lvl="1"/>
            <a:r>
              <a:rPr lang="en-US" altLang="zh-CN" dirty="0" smtClean="0"/>
              <a:t>http://myzuul.com:6001/eureka-client-user/user/findUserById/1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789040"/>
            <a:ext cx="7232650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查看注册服务</a:t>
            </a:r>
            <a:endParaRPr lang="en-US" altLang="zh-CN" dirty="0" smtClean="0"/>
          </a:p>
        </p:txBody>
      </p:sp>
      <p:pic>
        <p:nvPicPr>
          <p:cNvPr id="5" name="Picture 2" descr="C:\Users\Administrator\Desktop\2018-09-27_1611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6141720" cy="22631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http://myzuul.com:6001/eureka-client-user/user/findUserById/888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http://myzuul.com:6001/eureka-client-user/user/findUserById/1</a:t>
            </a:r>
          </a:p>
          <a:p>
            <a:pPr lvl="1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390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437112"/>
            <a:ext cx="56324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在浏览器输入</a:t>
            </a:r>
            <a:r>
              <a:rPr lang="en-US" altLang="zh-CN" dirty="0" smtClean="0"/>
              <a:t>http://localhost:9001/hystrix</a:t>
            </a:r>
            <a:r>
              <a:rPr lang="zh-CN" altLang="en-US" dirty="0" smtClean="0"/>
              <a:t>进入监控面板主页面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http://localhost:9002/turbine.stream</a:t>
            </a:r>
            <a:r>
              <a:rPr lang="zh-CN" altLang="en-US" dirty="0" smtClean="0"/>
              <a:t>进入默认集群面板页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多次访问 </a:t>
            </a:r>
            <a:r>
              <a:rPr lang="en-US" altLang="zh-CN" dirty="0" smtClean="0"/>
              <a:t>http://myzuul.com:6001/eureka-client-user/user/findUserById/1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容错与监控测试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启动集群监控测试</a:t>
            </a:r>
          </a:p>
          <a:p>
            <a:pPr lvl="1"/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6623050" cy="43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本章教学内容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855" y="1268415"/>
          <a:ext cx="8568953" cy="3187482"/>
        </p:xfrm>
        <a:graphic>
          <a:graphicData uri="http://schemas.openxmlformats.org/drawingml/2006/table">
            <a:tbl>
              <a:tblPr/>
              <a:tblGrid>
                <a:gridCol w="1890692"/>
                <a:gridCol w="2141429"/>
                <a:gridCol w="792088"/>
                <a:gridCol w="792088"/>
                <a:gridCol w="864096"/>
                <a:gridCol w="2088560"/>
              </a:tblGrid>
              <a:tr h="4343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节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知识点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掌握程度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/>
                        </a:rPr>
                        <a:t>难易程度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微软雅黑"/>
                      </a:endParaRP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/>
                        </a:rPr>
                        <a:t>教学形式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对</a:t>
                      </a:r>
                      <a:r>
                        <a:rPr lang="zh-CN" altLang="en-US" sz="1400" b="1" i="0" u="none" strike="noStrike" smtClean="0">
                          <a:solidFill>
                            <a:srgbClr val="FFFFFF"/>
                          </a:solidFill>
                          <a:latin typeface="微软雅黑"/>
                        </a:rPr>
                        <a:t>应在线微</a:t>
                      </a:r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latin typeface="微软雅黑"/>
                        </a:rPr>
                        <a:t>课</a:t>
                      </a:r>
                    </a:p>
                  </a:txBody>
                  <a:tcPr marL="7628" marR="7628" marT="7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517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简介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宋体"/>
                        </a:rPr>
                        <a:t>为什么使用服务网关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7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服务网关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简介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编写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微服务网关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编写</a:t>
                      </a:r>
                      <a:r>
                        <a:rPr lang="en-US" altLang="zh-CN" sz="1400" b="0" i="0" u="none" strike="noStrike" dirty="0" err="1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微服务网关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路由测试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负载均衡测试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latin typeface="宋体"/>
                        </a:rPr>
                        <a:t>Hystrix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容错与监控测试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宋体"/>
                        </a:rPr>
                        <a:t>路由访问映射规则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的过滤器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过滤器类型与请求生命周期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宋体"/>
                        </a:rPr>
                        <a:t>编写</a:t>
                      </a:r>
                      <a:r>
                        <a:rPr lang="en-US" sz="1400" b="0" i="0" u="none" strike="noStrike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过滤器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过滤器测试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掌握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latin typeface="宋体"/>
                        </a:rPr>
                        <a:t>禁用</a:t>
                      </a:r>
                      <a:r>
                        <a:rPr lang="en-US" sz="1400" b="0" i="0" u="none" strike="noStrike">
                          <a:latin typeface="宋体"/>
                        </a:rPr>
                        <a:t>Zuul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过滤器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微软雅黑"/>
                        </a:rPr>
                        <a:t>了解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微软雅黑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线下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微软雅黑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路由访问映射规则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前面讲解的是路由基本配置，通常需要在全局配置文件中设置映射规则。</a:t>
            </a:r>
            <a:endParaRPr lang="en-US" altLang="zh-CN" dirty="0" smtClean="0"/>
          </a:p>
          <a:p>
            <a:r>
              <a:rPr lang="zh-CN" altLang="en-US" dirty="0" smtClean="0"/>
              <a:t>自定义代理名称</a:t>
            </a:r>
            <a:endParaRPr lang="en-US" altLang="zh-CN" dirty="0" smtClean="0"/>
          </a:p>
          <a:p>
            <a:pPr lvl="1" latinLnBrk="1"/>
            <a:r>
              <a:rPr lang="en-US" altLang="zh-CN" i="1" dirty="0" err="1" smtClean="0"/>
              <a:t>zuul.routes.XX.path</a:t>
            </a:r>
            <a:r>
              <a:rPr lang="en-US" altLang="zh-CN" dirty="0" smtClean="0"/>
              <a:t>=</a:t>
            </a:r>
            <a:r>
              <a:rPr lang="zh-CN" altLang="en-US" dirty="0" smtClean="0"/>
              <a:t>通配地址</a:t>
            </a:r>
          </a:p>
          <a:p>
            <a:pPr lvl="1" latinLnBrk="1"/>
            <a:r>
              <a:rPr lang="en-US" altLang="zh-CN" i="1" dirty="0" err="1" smtClean="0"/>
              <a:t>zuul.routes.XX.serviceId</a:t>
            </a:r>
            <a:r>
              <a:rPr lang="en-US" altLang="zh-CN" dirty="0" smtClean="0"/>
              <a:t>=</a:t>
            </a:r>
            <a:r>
              <a:rPr lang="zh-CN" altLang="en-US" dirty="0" smtClean="0"/>
              <a:t>服务名称</a:t>
            </a:r>
            <a:endParaRPr lang="en-US" altLang="zh-CN" dirty="0" smtClean="0"/>
          </a:p>
          <a:p>
            <a:pPr lvl="1" latinLnBrk="1"/>
            <a:endParaRPr lang="en-US" altLang="zh-CN" dirty="0" smtClean="0"/>
          </a:p>
          <a:p>
            <a:pPr lvl="1" latinLnBrk="1">
              <a:buNone/>
            </a:pPr>
            <a:endParaRPr lang="zh-CN" altLang="en-US" dirty="0" smtClean="0"/>
          </a:p>
          <a:p>
            <a:r>
              <a:rPr lang="zh-CN" altLang="en-US" dirty="0" smtClean="0"/>
              <a:t>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不用路由 </a:t>
            </a:r>
            <a:r>
              <a:rPr lang="en-US" altLang="zh-CN" dirty="0" smtClean="0"/>
              <a:t>http://localhost:8001/user/findUserById/1</a:t>
            </a:r>
          </a:p>
          <a:p>
            <a:pPr lvl="1"/>
            <a:r>
              <a:rPr lang="zh-CN" altLang="en-US" dirty="0" smtClean="0"/>
              <a:t>使用服务名 </a:t>
            </a:r>
            <a:r>
              <a:rPr lang="en-US" altLang="zh-CN" dirty="0" smtClean="0"/>
              <a:t>http://myzuul.com:6001/eureka-client-user/user/findUserById/1</a:t>
            </a:r>
          </a:p>
          <a:p>
            <a:pPr lvl="1"/>
            <a:r>
              <a:rPr lang="zh-CN" altLang="en-US" dirty="0" smtClean="0"/>
              <a:t>使用代理名 </a:t>
            </a:r>
            <a:r>
              <a:rPr lang="en-US" altLang="zh-CN" dirty="0" smtClean="0">
                <a:hlinkClick r:id="rId2"/>
              </a:rPr>
              <a:t>http://myzuul.com:6001/myuser/user/findUserById/1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全部代码参见： </a:t>
            </a:r>
            <a:r>
              <a:rPr lang="en-US" altLang="zh-CN" dirty="0" smtClean="0">
                <a:solidFill>
                  <a:srgbClr val="FF0000"/>
                </a:solidFill>
              </a:rPr>
              <a:t>ch07-02-zuul</a:t>
            </a:r>
            <a:r>
              <a:rPr lang="zh-CN" altLang="en-US" dirty="0" smtClean="0">
                <a:solidFill>
                  <a:srgbClr val="FF0000"/>
                </a:solidFill>
              </a:rPr>
              <a:t>路由访问映射规则</a:t>
            </a:r>
            <a:r>
              <a:rPr lang="en-US" altLang="zh-CN" dirty="0" smtClean="0">
                <a:solidFill>
                  <a:srgbClr val="FF3300"/>
                </a:solidFill>
              </a:rPr>
              <a:t>/mscloud-zuul-gateway-6001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479761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653136"/>
            <a:ext cx="684371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路由访问映射规则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自定义代理名称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5570537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852936"/>
            <a:ext cx="5586413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56388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路由访问映射规则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考虑到安全性，通常需要将原真实服务名忽略</a:t>
            </a:r>
            <a:endParaRPr lang="en-US" altLang="zh-CN" dirty="0" smtClean="0"/>
          </a:p>
          <a:p>
            <a:r>
              <a:rPr lang="zh-CN" altLang="en-US" dirty="0" smtClean="0"/>
              <a:t>忽略真实服务名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zuul.ignored</a:t>
            </a:r>
            <a:r>
              <a:rPr lang="en-US" altLang="zh-CN" i="1" dirty="0" smtClean="0"/>
              <a:t>-services</a:t>
            </a:r>
            <a:r>
              <a:rPr lang="en-US" altLang="zh-CN" dirty="0" smtClean="0"/>
              <a:t>=eureka-client-user</a:t>
            </a:r>
          </a:p>
          <a:p>
            <a:pPr lvl="1"/>
            <a:r>
              <a:rPr lang="zh-CN" altLang="en-US" dirty="0" smtClean="0"/>
              <a:t>单个具体，多个可以用</a:t>
            </a:r>
            <a:r>
              <a:rPr lang="en-US" altLang="zh-CN" dirty="0" smtClean="0"/>
              <a:t>"*"</a:t>
            </a:r>
          </a:p>
          <a:p>
            <a:r>
              <a:rPr lang="zh-CN" altLang="en-US" dirty="0" smtClean="0"/>
              <a:t>设置统一公共前缀</a:t>
            </a:r>
            <a:endParaRPr lang="en-US" altLang="zh-CN" dirty="0" smtClean="0"/>
          </a:p>
          <a:p>
            <a:pPr lvl="1"/>
            <a:r>
              <a:rPr lang="en-US" altLang="zh-CN" i="1" dirty="0" err="1" smtClean="0"/>
              <a:t>zuul.prefix</a:t>
            </a:r>
            <a:r>
              <a:rPr lang="en-US" altLang="zh-CN" dirty="0" smtClean="0"/>
              <a:t>=/</a:t>
            </a:r>
            <a:r>
              <a:rPr lang="en-US" altLang="zh-CN" dirty="0" err="1" smtClean="0"/>
              <a:t>neuedu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访问只有一个入口</a:t>
            </a:r>
            <a:r>
              <a:rPr lang="en-US" altLang="zh-CN" dirty="0" smtClean="0"/>
              <a:t>http://myzuul.com:6001/neuedu/myuser/user/findUserById/1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157192"/>
            <a:ext cx="5600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96952"/>
            <a:ext cx="3948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700221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700221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简介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772263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772263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编写</a:t>
            </a: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微服务网关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828083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828083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的过滤器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过滤器类型与请求生命周期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过滤器是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的核心组件。</a:t>
            </a:r>
            <a:endParaRPr lang="en-US" altLang="zh-CN" dirty="0" smtClean="0"/>
          </a:p>
          <a:p>
            <a:r>
              <a:rPr lang="zh-CN" altLang="en-US" dirty="0" smtClean="0"/>
              <a:t>过滤器主要是用来进行权限管理，即通过过滤器来进行请求的拦截和过滤，过滤器中可以进行鉴权、签名校验、权限验证等。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中定义了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种标准过滤器类型，这些类型对应于请求的典型生命周期。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</a:t>
            </a:r>
            <a:r>
              <a:rPr lang="zh-CN" altLang="en-US" dirty="0" smtClean="0"/>
              <a:t>：可以在请求被路由之前调用</a:t>
            </a:r>
          </a:p>
          <a:p>
            <a:pPr lvl="1"/>
            <a:r>
              <a:rPr lang="en-US" altLang="zh-CN" dirty="0" smtClean="0"/>
              <a:t>routing</a:t>
            </a:r>
            <a:r>
              <a:rPr lang="zh-CN" altLang="en-US" dirty="0" smtClean="0"/>
              <a:t>：在路由请求时候被调用</a:t>
            </a:r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过滤器之后被调用</a:t>
            </a:r>
          </a:p>
          <a:p>
            <a:pPr lvl="1"/>
            <a:r>
              <a:rPr lang="en-US" altLang="zh-CN" dirty="0" smtClean="0"/>
              <a:t>error</a:t>
            </a:r>
            <a:r>
              <a:rPr lang="zh-CN" altLang="en-US" dirty="0" smtClean="0"/>
              <a:t>：处理请求时发生错误时被调用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过滤器类型与请求生命周期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请求生命周期</a:t>
            </a: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3785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继承抽象类</a:t>
            </a:r>
            <a:r>
              <a:rPr lang="en-US" altLang="zh-CN" dirty="0" err="1" smtClean="0"/>
              <a:t>ZuulFilter</a:t>
            </a:r>
            <a:r>
              <a:rPr lang="zh-CN" altLang="en-US" dirty="0" smtClean="0"/>
              <a:t>，实现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个抽象方法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Object run()</a:t>
            </a:r>
            <a:r>
              <a:rPr lang="zh-CN" altLang="en-US" dirty="0" smtClean="0"/>
              <a:t>：主过滤逻辑处理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shouldFilter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：判断该过滤器是否需要被执行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filterOrder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：过滤器的执行顺序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filterType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：过滤器类型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pre</a:t>
            </a:r>
          </a:p>
          <a:p>
            <a:pPr lvl="2"/>
            <a:r>
              <a:rPr lang="en-US" altLang="zh-CN" dirty="0" smtClean="0"/>
              <a:t>route</a:t>
            </a:r>
          </a:p>
          <a:p>
            <a:pPr lvl="2"/>
            <a:r>
              <a:rPr lang="en-US" altLang="zh-CN" dirty="0" smtClean="0"/>
              <a:t>post</a:t>
            </a:r>
          </a:p>
          <a:p>
            <a:pPr lvl="2"/>
            <a:r>
              <a:rPr lang="en-US" altLang="zh-CN" dirty="0" smtClean="0"/>
              <a:t>Error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示例，建立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个过滤器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err="1" smtClean="0"/>
              <a:t>AccessTokenFilter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设置需要添加参数</a:t>
            </a:r>
            <a:r>
              <a:rPr lang="en-US" altLang="zh-CN" dirty="0" err="1" smtClean="0"/>
              <a:t>accessToken</a:t>
            </a:r>
            <a:r>
              <a:rPr lang="zh-CN" altLang="en-US" dirty="0" smtClean="0"/>
              <a:t>，执行顺序为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</a:t>
            </a:r>
            <a:r>
              <a:rPr lang="en-US" altLang="zh-CN" dirty="0" smtClean="0"/>
              <a:t>AccessTokenFilter1</a:t>
            </a:r>
          </a:p>
          <a:p>
            <a:pPr lvl="2"/>
            <a:r>
              <a:rPr lang="zh-CN" altLang="en-US" dirty="0" smtClean="0"/>
              <a:t>设置需要添加参数</a:t>
            </a:r>
            <a:r>
              <a:rPr lang="en-US" altLang="zh-CN" dirty="0" err="1" smtClean="0"/>
              <a:t>accessToken</a:t>
            </a:r>
            <a:r>
              <a:rPr lang="zh-CN" altLang="en-US" dirty="0" smtClean="0"/>
              <a:t>且参数不能等于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，执行顺序为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全部代码参见： </a:t>
            </a:r>
            <a:r>
              <a:rPr lang="en-US" altLang="zh-CN" dirty="0" smtClean="0">
                <a:solidFill>
                  <a:srgbClr val="FF0000"/>
                </a:solidFill>
              </a:rPr>
              <a:t>ch07-03-zuul</a:t>
            </a:r>
            <a:r>
              <a:rPr lang="zh-CN" altLang="en-US" dirty="0" smtClean="0">
                <a:solidFill>
                  <a:srgbClr val="FF0000"/>
                </a:solidFill>
              </a:rPr>
              <a:t>过滤器</a:t>
            </a:r>
            <a:r>
              <a:rPr lang="en-US" altLang="zh-CN" dirty="0" smtClean="0">
                <a:solidFill>
                  <a:srgbClr val="FF3300"/>
                </a:solidFill>
              </a:rPr>
              <a:t>/mscloud-zuul-gateway-6001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err="1" smtClean="0"/>
              <a:t>AccessTokenFilter</a:t>
            </a:r>
            <a:endParaRPr lang="zh-CN" alt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1652588"/>
            <a:ext cx="59817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err="1" smtClean="0"/>
              <a:t>AccessTokenFilter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624205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803533" y="1700221"/>
            <a:ext cx="682625" cy="68103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3635383" y="1700221"/>
            <a:ext cx="4346575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2803533" y="2772263"/>
            <a:ext cx="682625" cy="681038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3635383" y="2772263"/>
            <a:ext cx="4346575" cy="68103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编写</a:t>
            </a: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微服务网关</a:t>
            </a:r>
          </a:p>
        </p:txBody>
      </p:sp>
      <p:sp>
        <p:nvSpPr>
          <p:cNvPr id="11" name="MH_Number_2"/>
          <p:cNvSpPr/>
          <p:nvPr>
            <p:custDataLst>
              <p:tags r:id="rId5"/>
            </p:custDataLst>
          </p:nvPr>
        </p:nvSpPr>
        <p:spPr>
          <a:xfrm>
            <a:off x="2803533" y="3828083"/>
            <a:ext cx="682625" cy="681037"/>
          </a:xfrm>
          <a:prstGeom prst="rect">
            <a:avLst/>
          </a:prstGeom>
          <a:noFill/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C5C5C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dirty="0">
              <a:solidFill>
                <a:srgbClr val="C5C5C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Entry_2"/>
          <p:cNvSpPr/>
          <p:nvPr>
            <p:custDataLst>
              <p:tags r:id="rId6"/>
            </p:custDataLst>
          </p:nvPr>
        </p:nvSpPr>
        <p:spPr>
          <a:xfrm>
            <a:off x="3635383" y="3828083"/>
            <a:ext cx="4346575" cy="68103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51" tIns="45675" rIns="91351" bIns="45675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나눔고딕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dirty="0" err="1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Zuul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的过滤器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过滤器</a:t>
            </a:r>
            <a:r>
              <a:rPr lang="en-US" altLang="zh-CN" dirty="0" smtClean="0"/>
              <a:t>AccessTokenFilter1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976813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276872"/>
            <a:ext cx="24622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过滤器测试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先启动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mscloud-zuul-gateway-6001</a:t>
            </a:r>
          </a:p>
          <a:p>
            <a:r>
              <a:rPr lang="zh-CN" altLang="en-US" dirty="0" smtClean="0"/>
              <a:t>启动</a:t>
            </a:r>
            <a:r>
              <a:rPr lang="en-US" altLang="zh-CN" dirty="0" smtClean="0"/>
              <a:t>mscloud-provider-user-hystrix-8001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8002</a:t>
            </a:r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http://myzuul.com:6001/eureka-client-user/user/findUserById/1</a:t>
            </a:r>
          </a:p>
          <a:p>
            <a:pPr lvl="1"/>
            <a:r>
              <a:rPr lang="en-US" altLang="zh-CN" dirty="0" smtClean="0"/>
              <a:t>http://myzuul.com:6001/neuedu/myuser/user/findUserById/1?accessToken=zuul</a:t>
            </a:r>
          </a:p>
          <a:p>
            <a:pPr lvl="1"/>
            <a:r>
              <a:rPr lang="en-US" altLang="zh-CN" dirty="0" smtClean="0"/>
              <a:t>http://myzuul.com:6001/neuedu/myuser/user/findUserById/1?accessToken=11 </a:t>
            </a:r>
          </a:p>
          <a:p>
            <a:pPr lvl="1"/>
            <a:r>
              <a:rPr lang="en-US" altLang="zh-CN" dirty="0" smtClean="0"/>
              <a:t>http://myzuul.com:6001/neuedu/myuser/user/findUserById/888?accessToken=11  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81128"/>
            <a:ext cx="7132637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过滤器测试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http://myzuul.com:6001/eureka-client-user/user/findUserById/1</a:t>
            </a:r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401</a:t>
            </a:r>
            <a:r>
              <a:rPr lang="zh-CN" altLang="en-US" dirty="0" smtClean="0"/>
              <a:t>异常且两个过滤器都执行过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4927913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284984"/>
            <a:ext cx="14700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过滤器测试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http://myzuul.com:6001/neuedu/myuser/user/findUserById/1?accessToken=zuul</a:t>
            </a:r>
          </a:p>
          <a:p>
            <a:pPr lvl="1"/>
            <a:r>
              <a:rPr lang="zh-CN" altLang="en-US" dirty="0" smtClean="0"/>
              <a:t>返回</a:t>
            </a:r>
            <a:r>
              <a:rPr lang="en-US" altLang="zh-CN" dirty="0" smtClean="0"/>
              <a:t>401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2492896"/>
            <a:ext cx="465262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3356992"/>
            <a:ext cx="1692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过滤器测试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http://myzuul.com:6001/neuedu/myuser/user/findUserById/1?accessToken=11 </a:t>
            </a:r>
          </a:p>
          <a:p>
            <a:pPr lvl="1"/>
            <a:r>
              <a:rPr lang="zh-CN" altLang="en-US" dirty="0" smtClean="0"/>
              <a:t>正常返回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http://myzuul.com:6001/neuedu/myuser/user/findUserById/888?accessToken=11  </a:t>
            </a:r>
          </a:p>
          <a:p>
            <a:pPr lvl="1"/>
            <a:r>
              <a:rPr lang="zh-CN" altLang="en-US" dirty="0" smtClean="0"/>
              <a:t>正常返回，服务熔断</a:t>
            </a:r>
          </a:p>
          <a:p>
            <a:pPr lvl="1"/>
            <a:endParaRPr lang="zh-CN" altLang="en-U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586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13176"/>
            <a:ext cx="73612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 cloud 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中，为了让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网关组件可以被更方便的使用，它在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请求生命周期的各个阶段默认实现了一批核心过滤器，它们会在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网关服务启动的时候被自动加载和启动。</a:t>
            </a:r>
            <a:endParaRPr lang="en-US" altLang="zh-CN" dirty="0" smtClean="0"/>
          </a:p>
          <a:p>
            <a:r>
              <a:rPr lang="zh-CN" altLang="en-US" dirty="0" smtClean="0"/>
              <a:t>我们可以在源码中查看和了解它们，它们定义在</a:t>
            </a:r>
            <a:r>
              <a:rPr lang="en-US" altLang="zh-CN" dirty="0" smtClean="0"/>
              <a:t>spring-cloud-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模块的</a:t>
            </a:r>
            <a:r>
              <a:rPr lang="en-US" altLang="zh-CN" dirty="0" err="1" smtClean="0"/>
              <a:t>org.springframework.cloud.netflix.zuul.filters</a:t>
            </a:r>
            <a:r>
              <a:rPr lang="zh-CN" altLang="en-US" dirty="0" smtClean="0"/>
              <a:t>包下。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4030663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禁用过滤器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一些场景下，如果要禁用部分过滤器，只需设置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</a:t>
            </a:r>
            <a:r>
              <a:rPr lang="en-US" altLang="zh-CN" dirty="0" smtClean="0"/>
              <a:t>.&lt;</a:t>
            </a:r>
            <a:r>
              <a:rPr lang="en-US" altLang="zh-CN" dirty="0" err="1" smtClean="0"/>
              <a:t>SimpleClassName</a:t>
            </a:r>
            <a:r>
              <a:rPr lang="en-US" altLang="zh-CN" dirty="0" smtClean="0"/>
              <a:t>&gt;.&lt;</a:t>
            </a:r>
            <a:r>
              <a:rPr lang="en-US" altLang="zh-CN" dirty="0" err="1" smtClean="0"/>
              <a:t>filterType</a:t>
            </a:r>
            <a:r>
              <a:rPr lang="en-US" altLang="zh-CN" dirty="0" smtClean="0"/>
              <a:t>&gt;.disable=true</a:t>
            </a:r>
            <a:r>
              <a:rPr lang="zh-CN" altLang="en-US" dirty="0" smtClean="0"/>
              <a:t>，即可禁用</a:t>
            </a:r>
            <a:r>
              <a:rPr lang="en-US" altLang="zh-CN" dirty="0" err="1" smtClean="0"/>
              <a:t>SimpleClassName</a:t>
            </a:r>
            <a:r>
              <a:rPr lang="zh-CN" altLang="en-US" dirty="0" smtClean="0"/>
              <a:t>所对应的过滤器。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例如，想要禁用</a:t>
            </a:r>
            <a:r>
              <a:rPr lang="en-US" altLang="zh-CN" dirty="0" smtClean="0"/>
              <a:t>org.springframework.cloud.netflix.zuul.filters.post.SendResponseFilter</a:t>
            </a:r>
            <a:r>
              <a:rPr lang="zh-CN" altLang="en-US" dirty="0" smtClean="0"/>
              <a:t>过滤器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err="1" smtClean="0"/>
              <a:t>zuul.SendResponseFilter.post.disable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即可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 smtClean="0"/>
              <a:t>springcloud zuul</a:t>
            </a:r>
            <a:r>
              <a:rPr lang="zh-CN" altLang="nl-NL" dirty="0" smtClean="0"/>
              <a:t>包含了对请求的路由和过滤两个功能，其中路由功能负责将外部请求转发到具体的微服务实例上，是实现外部访问统一入口的基础；而过滤器功能则负责对请求的处理过程进行干预，是实现请求校验，服务聚合等功能的基础。</a:t>
            </a:r>
            <a:endParaRPr lang="en-US" altLang="zh-CN" dirty="0" smtClean="0"/>
          </a:p>
          <a:p>
            <a:r>
              <a:rPr lang="zh-CN" altLang="nl-NL" dirty="0" smtClean="0"/>
              <a:t>然而实际上，路由功能在真正运行时，它的路由映射和请求转发都是由几个不同的过滤器完成的。其中，</a:t>
            </a:r>
            <a:r>
              <a:rPr lang="zh-CN" altLang="nl-NL" b="1" dirty="0" smtClean="0"/>
              <a:t>路由映射主要通过</a:t>
            </a:r>
            <a:r>
              <a:rPr lang="nl-NL" altLang="zh-CN" b="1" dirty="0" smtClean="0"/>
              <a:t>pre</a:t>
            </a:r>
            <a:r>
              <a:rPr lang="zh-CN" altLang="nl-NL" b="1" dirty="0" smtClean="0"/>
              <a:t>类型的过滤器完成，它将请求路径与配置的路由规则进行匹配，以找到需要转发的目标地址；而请求转发的部分则是由</a:t>
            </a:r>
            <a:r>
              <a:rPr lang="nl-NL" altLang="zh-CN" b="1" dirty="0" smtClean="0"/>
              <a:t>route</a:t>
            </a:r>
            <a:r>
              <a:rPr lang="zh-CN" altLang="nl-NL" b="1" dirty="0" smtClean="0"/>
              <a:t>类型的过滤器来完成，对</a:t>
            </a:r>
            <a:r>
              <a:rPr lang="nl-NL" altLang="zh-CN" b="1" dirty="0" smtClean="0"/>
              <a:t>pre</a:t>
            </a:r>
            <a:r>
              <a:rPr lang="zh-CN" altLang="nl-NL" b="1" dirty="0" smtClean="0"/>
              <a:t>类型过滤器获得的路由地址进行转发。所以说，过滤器可以说是</a:t>
            </a:r>
            <a:r>
              <a:rPr lang="nl-NL" altLang="zh-CN" b="1" dirty="0" smtClean="0"/>
              <a:t>zuul</a:t>
            </a:r>
            <a:r>
              <a:rPr lang="zh-CN" altLang="nl-NL" b="1" dirty="0" smtClean="0"/>
              <a:t>实现</a:t>
            </a:r>
            <a:r>
              <a:rPr lang="nl-NL" altLang="zh-CN" b="1" dirty="0" smtClean="0"/>
              <a:t>api</a:t>
            </a:r>
            <a:r>
              <a:rPr lang="zh-CN" altLang="nl-NL" b="1" dirty="0" smtClean="0"/>
              <a:t>网关功能最核心的部件</a:t>
            </a:r>
            <a:r>
              <a:rPr lang="zh-CN" altLang="nl-NL" dirty="0" smtClean="0"/>
              <a:t>，每一个进入</a:t>
            </a:r>
            <a:r>
              <a:rPr lang="nl-NL" altLang="zh-CN" dirty="0" smtClean="0"/>
              <a:t>zuul</a:t>
            </a:r>
            <a:r>
              <a:rPr lang="zh-CN" altLang="nl-NL" dirty="0" smtClean="0"/>
              <a:t>的</a:t>
            </a:r>
            <a:r>
              <a:rPr lang="nl-NL" altLang="zh-CN" dirty="0" smtClean="0"/>
              <a:t>http</a:t>
            </a:r>
            <a:r>
              <a:rPr lang="zh-CN" altLang="nl-NL" dirty="0" smtClean="0"/>
              <a:t>请求都会经过一系列的过滤器处理链得到请求响应并返回给客户端。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本章重点总结</a:t>
            </a:r>
            <a:endParaRPr lang="zh-CN" altLang="en-US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了解服务网关；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altLang="zh-CN" smtClean="0"/>
              <a:t>Zuul</a:t>
            </a:r>
            <a:r>
              <a:rPr lang="zh-CN" altLang="en-US" smtClean="0"/>
              <a:t>简介；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了解过滤器类型与请求生命周期；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了解过滤器禁用；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Zuul</a:t>
            </a:r>
            <a:r>
              <a:rPr lang="zh-CN" altLang="en-US" smtClean="0"/>
              <a:t>微服务网关编写；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掌握微服务网关的路由测试、负载均衡测试、容错与监控测试；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Zuul</a:t>
            </a:r>
            <a:r>
              <a:rPr lang="zh-CN" altLang="en-US" smtClean="0"/>
              <a:t>过滤器的编写和测试；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必做任务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052515"/>
            <a:ext cx="8543956" cy="4968875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、独立完成课件中的示例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服务场景下，每一个微服务对外暴露了一组细粒度的服务。客户端的请求可能会涉及到一串的服务调用，如果将这些微服务都暴露给客户端，那么客户端需要多次请求不同的微服务才能完成一次业务处理，增加客户端的代码复杂度，如下图。另外，对于微服务我们可能还需要服务调用进行统一的认证和校验等等。微服务架构虽然可以将我们的开发单元拆分的更细，降低了开发难度，但是如果不能够有效的处理上面提到的问题，可能会造成微服务架构实施的失败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5510213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课后作业</a:t>
            </a:r>
            <a:r>
              <a:rPr lang="en-US" altLang="zh-CN" smtClean="0"/>
              <a:t>【</a:t>
            </a:r>
            <a:r>
              <a:rPr lang="zh-CN" altLang="en-US" smtClean="0"/>
              <a:t>线上任务</a:t>
            </a:r>
            <a:r>
              <a:rPr lang="en-US" altLang="zh-CN" smtClean="0"/>
              <a:t>】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线上任务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安排学员线上学习任务（安排学员到睿道实训平台进行复习和预习的任务，主要是进行微课的学习）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针对以上问题，可以借助微服务网关解决。</a:t>
            </a:r>
            <a:endParaRPr lang="en-US" altLang="zh-CN" dirty="0" smtClean="0"/>
          </a:p>
          <a:p>
            <a:r>
              <a:rPr lang="zh-CN" altLang="en-US" dirty="0" smtClean="0"/>
              <a:t>微服务网关介于客户端和服务器端之间的中间层，所有的外部请求都会先经过微服务网关。如下图：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589121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服务网关是在微服务前边设置一道屏障，请求先到服务网关，网关会对请求进行过虑、校验、路由等处理。有了服务网关可以提高微服务的安全性，校验不通过的请求将被拒绝访问。</a:t>
            </a:r>
          </a:p>
          <a:p>
            <a:r>
              <a:rPr lang="zh-CN" altLang="zh-CN" dirty="0" smtClean="0"/>
              <a:t>前边介绍的</a:t>
            </a:r>
            <a:r>
              <a:rPr lang="en-US" altLang="zh-CN" dirty="0" smtClean="0"/>
              <a:t>Ribbon</a:t>
            </a:r>
            <a:r>
              <a:rPr lang="zh-CN" altLang="zh-CN" dirty="0" smtClean="0"/>
              <a:t>客户端负载均衡技术可以不用经过网关，因为通常使用</a:t>
            </a:r>
            <a:r>
              <a:rPr lang="en-US" altLang="zh-CN" dirty="0" smtClean="0"/>
              <a:t>Ribbon</a:t>
            </a:r>
            <a:r>
              <a:rPr lang="zh-CN" altLang="zh-CN" dirty="0" smtClean="0"/>
              <a:t>完成微服务与微服务之间的内部调用，而对那些对外提供服务的微服务，比如：用户登录、提交订单等，则必须经过网关来保证微服务的安全。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en-US" altLang="zh-CN" dirty="0" err="1" smtClean="0"/>
              <a:t>Zuul</a:t>
            </a:r>
            <a:r>
              <a:rPr lang="zh-CN" altLang="zh-CN" dirty="0" smtClean="0"/>
              <a:t>是整合</a:t>
            </a:r>
            <a:r>
              <a:rPr lang="en-US" altLang="zh-CN" dirty="0" smtClean="0"/>
              <a:t>Netflix</a:t>
            </a:r>
            <a:r>
              <a:rPr lang="zh-CN" altLang="zh-CN" dirty="0" smtClean="0"/>
              <a:t>公司的</a:t>
            </a:r>
            <a:r>
              <a:rPr lang="en-US" altLang="zh-CN" dirty="0" err="1" smtClean="0"/>
              <a:t>Zuul</a:t>
            </a:r>
            <a:r>
              <a:rPr lang="zh-CN" altLang="zh-CN" dirty="0" smtClean="0"/>
              <a:t>开源项目实现的微服务网关，它实现了请求路由、负载均衡、校验过虑等功能。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其中路由功能负责将外部请求转发到具体的微服务实例上，是实现外部访问统一入口的基础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而过滤器功能则负责对请求的处理过程进行干预，是实现请求校验、服务聚合等功能的基础</a:t>
            </a:r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进行整合，将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自身注册为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服务治理下的应用，同时从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中获得其他微服务的消息，也即以后的访问微服务都是通过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跳转后获得。 </a:t>
            </a:r>
            <a:endParaRPr lang="en-US" altLang="zh-CN" dirty="0" smtClean="0"/>
          </a:p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功能：过滤</a:t>
            </a:r>
            <a:r>
              <a:rPr lang="en-US" altLang="zh-CN" dirty="0" smtClean="0"/>
              <a:t>+</a:t>
            </a:r>
            <a:r>
              <a:rPr lang="zh-CN" altLang="en-US" dirty="0" smtClean="0"/>
              <a:t>路由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架构图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3702492" cy="307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OTHERS"/>
  <p:tag name="ID" val="54529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ENTRY"/>
  <p:tag name="ID" val="54529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2102819"/>
  <p:tag name="MH_LIBRARY" val="CONTENTS"/>
  <p:tag name="MH_TYPE" val="NUMBER"/>
  <p:tag name="ID" val="545290"/>
  <p:tag name="MH_ORDER" val="2"/>
</p:tagLst>
</file>

<file path=ppt/theme/theme1.xml><?xml version="1.0" encoding="utf-8"?>
<a:theme xmlns:a="http://schemas.openxmlformats.org/drawingml/2006/main" name="6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15139</TotalTime>
  <Words>1869</Words>
  <Application>Microsoft Office PowerPoint</Application>
  <PresentationFormat>全屏显示(4:3)</PresentationFormat>
  <Paragraphs>347</Paragraphs>
  <Slides>50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6_默认设计模板</vt:lpstr>
      <vt:lpstr>幻灯片 1</vt:lpstr>
      <vt:lpstr>本章教学目标</vt:lpstr>
      <vt:lpstr>本章教学内容</vt:lpstr>
      <vt:lpstr>幻灯片 4</vt:lpstr>
      <vt:lpstr>为什么使用服务网关</vt:lpstr>
      <vt:lpstr>为什么使用服务网关</vt:lpstr>
      <vt:lpstr>服务网关</vt:lpstr>
      <vt:lpstr>Zuul简介</vt:lpstr>
      <vt:lpstr>Zuul简介</vt:lpstr>
      <vt:lpstr>Zuul简介</vt:lpstr>
      <vt:lpstr>幻灯片 11</vt:lpstr>
      <vt:lpstr>编写Zuul微服务网关</vt:lpstr>
      <vt:lpstr>编写Zuul微服务网关</vt:lpstr>
      <vt:lpstr>编写Zuul微服务网关</vt:lpstr>
      <vt:lpstr>编写Zuul微服务网关</vt:lpstr>
      <vt:lpstr>编写Zuul微服务网关</vt:lpstr>
      <vt:lpstr>编写Zuul微服务网关</vt:lpstr>
      <vt:lpstr>路由测试</vt:lpstr>
      <vt:lpstr>路由测试</vt:lpstr>
      <vt:lpstr>路由测试</vt:lpstr>
      <vt:lpstr>负载均衡测试</vt:lpstr>
      <vt:lpstr>负载均衡测试</vt:lpstr>
      <vt:lpstr>负载均衡测试</vt:lpstr>
      <vt:lpstr>负载均衡测试</vt:lpstr>
      <vt:lpstr>Hystrix容错与监控测试</vt:lpstr>
      <vt:lpstr>Hystrix容错与监控测试</vt:lpstr>
      <vt:lpstr>Hystrix容错与监控测试</vt:lpstr>
      <vt:lpstr>Hystrix容错与监控测试</vt:lpstr>
      <vt:lpstr>Hystrix容错与监控测试</vt:lpstr>
      <vt:lpstr>路由访问映射规则</vt:lpstr>
      <vt:lpstr>路由访问映射规则</vt:lpstr>
      <vt:lpstr>路由访问映射规则</vt:lpstr>
      <vt:lpstr>幻灯片 33</vt:lpstr>
      <vt:lpstr>过滤器类型与请求生命周期</vt:lpstr>
      <vt:lpstr>过滤器类型与请求生命周期</vt:lpstr>
      <vt:lpstr>编写Zuul过滤器</vt:lpstr>
      <vt:lpstr>编写Zuul过滤器</vt:lpstr>
      <vt:lpstr>编写Zuul过滤器</vt:lpstr>
      <vt:lpstr>编写Zuul过滤器</vt:lpstr>
      <vt:lpstr>编写Zuul过滤器</vt:lpstr>
      <vt:lpstr>Zuul过滤器测试</vt:lpstr>
      <vt:lpstr>Zuul过滤器测试</vt:lpstr>
      <vt:lpstr>Zuul过滤器测试</vt:lpstr>
      <vt:lpstr>Zuul过滤器测试</vt:lpstr>
      <vt:lpstr>禁用过滤器</vt:lpstr>
      <vt:lpstr>禁用过滤器</vt:lpstr>
      <vt:lpstr>Zuul总结</vt:lpstr>
      <vt:lpstr>本章重点总结</vt:lpstr>
      <vt:lpstr>课后作业【必做任务】</vt:lpstr>
      <vt:lpstr>课后作业【线上任务】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China</cp:lastModifiedBy>
  <cp:revision>2314</cp:revision>
  <dcterms:created xsi:type="dcterms:W3CDTF">2004-04-25T08:53:43Z</dcterms:created>
  <dcterms:modified xsi:type="dcterms:W3CDTF">2018-10-12T06:15:42Z</dcterms:modified>
</cp:coreProperties>
</file>