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8"/>
  </p:notesMasterIdLst>
  <p:handoutMasterIdLst>
    <p:handoutMasterId r:id="rId69"/>
  </p:handoutMasterIdLst>
  <p:sldIdLst>
    <p:sldId id="584" r:id="rId2"/>
    <p:sldId id="585" r:id="rId3"/>
    <p:sldId id="586" r:id="rId4"/>
    <p:sldId id="607" r:id="rId5"/>
    <p:sldId id="796" r:id="rId6"/>
    <p:sldId id="908" r:id="rId7"/>
    <p:sldId id="909" r:id="rId8"/>
    <p:sldId id="911" r:id="rId9"/>
    <p:sldId id="990" r:id="rId10"/>
    <p:sldId id="924" r:id="rId11"/>
    <p:sldId id="913" r:id="rId12"/>
    <p:sldId id="920" r:id="rId13"/>
    <p:sldId id="915" r:id="rId14"/>
    <p:sldId id="918" r:id="rId15"/>
    <p:sldId id="919" r:id="rId16"/>
    <p:sldId id="925" r:id="rId17"/>
    <p:sldId id="727" r:id="rId18"/>
    <p:sldId id="728" r:id="rId19"/>
    <p:sldId id="731" r:id="rId20"/>
    <p:sldId id="802" r:id="rId21"/>
    <p:sldId id="949" r:id="rId22"/>
    <p:sldId id="950" r:id="rId23"/>
    <p:sldId id="734" r:id="rId24"/>
    <p:sldId id="947" r:id="rId25"/>
    <p:sldId id="988" r:id="rId26"/>
    <p:sldId id="934" r:id="rId27"/>
    <p:sldId id="935" r:id="rId28"/>
    <p:sldId id="937" r:id="rId29"/>
    <p:sldId id="938" r:id="rId30"/>
    <p:sldId id="954" r:id="rId31"/>
    <p:sldId id="953" r:id="rId32"/>
    <p:sldId id="939" r:id="rId33"/>
    <p:sldId id="940" r:id="rId34"/>
    <p:sldId id="955" r:id="rId35"/>
    <p:sldId id="951" r:id="rId36"/>
    <p:sldId id="943" r:id="rId37"/>
    <p:sldId id="956" r:id="rId38"/>
    <p:sldId id="957" r:id="rId39"/>
    <p:sldId id="989" r:id="rId40"/>
    <p:sldId id="958" r:id="rId41"/>
    <p:sldId id="959" r:id="rId42"/>
    <p:sldId id="971" r:id="rId43"/>
    <p:sldId id="972" r:id="rId44"/>
    <p:sldId id="973" r:id="rId45"/>
    <p:sldId id="960" r:id="rId46"/>
    <p:sldId id="962" r:id="rId47"/>
    <p:sldId id="961" r:id="rId48"/>
    <p:sldId id="931" r:id="rId49"/>
    <p:sldId id="964" r:id="rId50"/>
    <p:sldId id="965" r:id="rId51"/>
    <p:sldId id="966" r:id="rId52"/>
    <p:sldId id="968" r:id="rId53"/>
    <p:sldId id="970" r:id="rId54"/>
    <p:sldId id="976" r:id="rId55"/>
    <p:sldId id="977" r:id="rId56"/>
    <p:sldId id="978" r:id="rId57"/>
    <p:sldId id="979" r:id="rId58"/>
    <p:sldId id="980" r:id="rId59"/>
    <p:sldId id="981" r:id="rId60"/>
    <p:sldId id="984" r:id="rId61"/>
    <p:sldId id="982" r:id="rId62"/>
    <p:sldId id="985" r:id="rId63"/>
    <p:sldId id="983" r:id="rId64"/>
    <p:sldId id="523" r:id="rId65"/>
    <p:sldId id="625" r:id="rId66"/>
    <p:sldId id="628" r:id="rId67"/>
  </p:sldIdLst>
  <p:sldSz cx="9144000" cy="6858000" type="screen4x3"/>
  <p:notesSz cx="7102475" cy="10231438"/>
  <p:defaultTex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200"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40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600"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800"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19" autoAdjust="0"/>
    <p:restoredTop sz="97319" autoAdjust="0"/>
  </p:normalViewPr>
  <p:slideViewPr>
    <p:cSldViewPr>
      <p:cViewPr varScale="1">
        <p:scale>
          <a:sx n="78" d="100"/>
          <a:sy n="78" d="100"/>
        </p:scale>
        <p:origin x="-80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F8F96D63-3C4E-46B8-BB61-9AA4FC922035}" type="slidenum">
              <a:rPr lang="en-US" altLang="zh-CN"/>
              <a:pPr>
                <a:defRPr/>
              </a:pPr>
              <a:t>‹#›</a:t>
            </a:fld>
            <a:endParaRPr lang="en-US" altLang="zh-CN"/>
          </a:p>
        </p:txBody>
      </p:sp>
    </p:spTree>
    <p:extLst>
      <p:ext uri="{BB962C8B-B14F-4D97-AF65-F5344CB8AC3E}">
        <p14:creationId xmlns="" xmlns:p14="http://schemas.microsoft.com/office/powerpoint/2010/main" val="21754088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215F7D2D-2231-4254-8A30-96677451EEBC}" type="slidenum">
              <a:rPr lang="en-US" altLang="zh-CN"/>
              <a:pPr>
                <a:defRPr/>
              </a:pPr>
              <a:t>‹#›</a:t>
            </a:fld>
            <a:endParaRPr lang="en-US" altLang="zh-CN"/>
          </a:p>
        </p:txBody>
      </p:sp>
    </p:spTree>
    <p:extLst>
      <p:ext uri="{BB962C8B-B14F-4D97-AF65-F5344CB8AC3E}">
        <p14:creationId xmlns="" xmlns:p14="http://schemas.microsoft.com/office/powerpoint/2010/main" val="414206699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3775" y="766763"/>
            <a:ext cx="5114925" cy="3836987"/>
          </a:xfrm>
          <a:ln/>
        </p:spPr>
      </p:sp>
      <p:sp>
        <p:nvSpPr>
          <p:cNvPr id="23555" name="Rectangle 3"/>
          <p:cNvSpPr>
            <a:spLocks noGrp="1" noChangeArrowheads="1"/>
          </p:cNvSpPr>
          <p:nvPr>
            <p:ph type="body" idx="1"/>
          </p:nvPr>
        </p:nvSpPr>
        <p:spPr>
          <a:noFill/>
          <a:ln/>
        </p:spPr>
        <p:txBody>
          <a:bodyPr/>
          <a:lstStyle/>
          <a:p>
            <a:pPr eaLnBrk="1" hangingPunct="1"/>
            <a:endParaRPr lang="zh-CN" altLang="zh-CN" dirty="0"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当使用 </a:t>
            </a:r>
            <a:r>
              <a:rPr lang="en-US" altLang="zh-CN" dirty="0" smtClean="0"/>
              <a:t>Spring Cloud </a:t>
            </a:r>
            <a:r>
              <a:rPr lang="zh-CN" altLang="en-US" dirty="0" smtClean="0"/>
              <a:t>的时候，配置信息一般是从 </a:t>
            </a:r>
            <a:r>
              <a:rPr lang="en-US" altLang="zh-CN" dirty="0" err="1" smtClean="0"/>
              <a:t>config</a:t>
            </a:r>
            <a:r>
              <a:rPr lang="en-US" altLang="zh-CN" dirty="0" smtClean="0"/>
              <a:t> server </a:t>
            </a:r>
            <a:r>
              <a:rPr lang="zh-CN" altLang="en-US" dirty="0" smtClean="0"/>
              <a:t>加载的，为了取得配置信息（比如密码等），你需要一些提早的或引导配置。因此，把 </a:t>
            </a:r>
            <a:r>
              <a:rPr lang="en-US" altLang="zh-CN" dirty="0" err="1" smtClean="0"/>
              <a:t>config</a:t>
            </a:r>
            <a:r>
              <a:rPr lang="en-US" altLang="zh-CN" dirty="0" smtClean="0"/>
              <a:t> server </a:t>
            </a:r>
            <a:r>
              <a:rPr lang="zh-CN" altLang="en-US" dirty="0" smtClean="0"/>
              <a:t>信息放在 </a:t>
            </a:r>
            <a:r>
              <a:rPr lang="en-US" altLang="zh-CN" dirty="0" smtClean="0"/>
              <a:t>bootstrap.yml</a:t>
            </a:r>
            <a:r>
              <a:rPr lang="zh-CN" altLang="en-US" dirty="0" smtClean="0"/>
              <a:t>，用来加载真正需要的配置信息。</a:t>
            </a:r>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课堂笔记：</a:t>
            </a:r>
            <a:endParaRPr lang="en-US" altLang="zh-CN" dirty="0" smtClean="0"/>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993775" y="766763"/>
            <a:ext cx="5114925" cy="3836987"/>
          </a:xfrm>
          <a:ln/>
        </p:spPr>
      </p:sp>
      <p:sp>
        <p:nvSpPr>
          <p:cNvPr id="25603" name="备注占位符 2"/>
          <p:cNvSpPr>
            <a:spLocks noGrp="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6" cstate="print"/>
          <a:srcRect/>
          <a:stretch>
            <a:fillRect/>
          </a:stretch>
        </p:blipFill>
        <p:spPr bwMode="auto">
          <a:xfrm>
            <a:off x="7596190" y="260350"/>
            <a:ext cx="1169987" cy="222250"/>
          </a:xfrm>
          <a:prstGeom prst="rect">
            <a:avLst/>
          </a:prstGeom>
          <a:noFill/>
          <a:ln w="9525">
            <a:noFill/>
            <a:miter lim="800000"/>
            <a:headEnd/>
            <a:tailEnd/>
          </a:ln>
        </p:spPr>
      </p:pic>
      <p:cxnSp>
        <p:nvCxnSpPr>
          <p:cNvPr id="3" name="MH_Others_1"/>
          <p:cNvCxnSpPr/>
          <p:nvPr userDrawn="1">
            <p:custDataLst>
              <p:tags r:id="rId1"/>
            </p:custDataLst>
          </p:nvPr>
        </p:nvCxnSpPr>
        <p:spPr>
          <a:xfrm>
            <a:off x="2189163" y="793752"/>
            <a:ext cx="0" cy="5364163"/>
          </a:xfrm>
          <a:prstGeom prst="line">
            <a:avLst/>
          </a:prstGeom>
          <a:ln w="412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MH_Others_2"/>
          <p:cNvSpPr txBox="1">
            <a:spLocks noChangeArrowheads="1"/>
          </p:cNvSpPr>
          <p:nvPr userDrawn="1">
            <p:custDataLst>
              <p:tags r:id="rId2"/>
            </p:custDataLst>
          </p:nvPr>
        </p:nvSpPr>
        <p:spPr bwMode="auto">
          <a:xfrm>
            <a:off x="752475" y="687388"/>
            <a:ext cx="1054100" cy="1187450"/>
          </a:xfrm>
          <a:prstGeom prst="rect">
            <a:avLst/>
          </a:prstGeom>
          <a:noFill/>
          <a:ln>
            <a:noFill/>
          </a:ln>
          <a:extLst>
            <a:ext uri="{909E8E84-426E-40DD-AFC4-6F175D3DCCD1}"/>
            <a:ext uri="{91240B29-F687-4F45-9708-019B960494DF}"/>
          </a:extLst>
        </p:spPr>
        <p:txBody>
          <a:bodyPr vert="eaVert" lIns="91418" tIns="45709" rIns="91418" bIns="45709"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latinLnBrk="0">
              <a:spcBef>
                <a:spcPct val="0"/>
              </a:spcBef>
              <a:buFontTx/>
              <a:buNone/>
              <a:defRPr/>
            </a:pPr>
            <a:r>
              <a:rPr kumimoji="0" lang="en-US" altLang="zh-CN" sz="8800" dirty="0">
                <a:solidFill>
                  <a:schemeClr val="accent5">
                    <a:lumMod val="75000"/>
                  </a:schemeClr>
                </a:solidFill>
                <a:latin typeface="华文细黑" charset="-122"/>
                <a:ea typeface="华文细黑" charset="-122"/>
              </a:rPr>
              <a:t>C</a:t>
            </a:r>
            <a:endParaRPr kumimoji="0" lang="zh-CN" altLang="en-US" sz="4400" dirty="0">
              <a:solidFill>
                <a:schemeClr val="accent5">
                  <a:lumMod val="75000"/>
                </a:schemeClr>
              </a:solidFill>
              <a:latin typeface="华文细黑" charset="-122"/>
              <a:ea typeface="华文细黑" charset="-122"/>
            </a:endParaRPr>
          </a:p>
        </p:txBody>
      </p:sp>
      <p:sp>
        <p:nvSpPr>
          <p:cNvPr id="5" name="MH_Others_3"/>
          <p:cNvSpPr txBox="1">
            <a:spLocks noChangeArrowheads="1"/>
          </p:cNvSpPr>
          <p:nvPr userDrawn="1">
            <p:custDataLst>
              <p:tags r:id="rId3"/>
            </p:custDataLst>
          </p:nvPr>
        </p:nvSpPr>
        <p:spPr bwMode="auto">
          <a:xfrm>
            <a:off x="942975" y="3384550"/>
            <a:ext cx="693738" cy="1498600"/>
          </a:xfrm>
          <a:prstGeom prst="rect">
            <a:avLst/>
          </a:prstGeom>
          <a:noFill/>
          <a:ln>
            <a:noFill/>
          </a:ln>
          <a:extLst>
            <a:ext uri="{909E8E84-426E-40DD-AFC4-6F175D3DCCD1}"/>
            <a:ext uri="{91240B29-F687-4F45-9708-019B960494DF}"/>
          </a:extLst>
        </p:spPr>
        <p:txBody>
          <a:bodyPr lIns="91418" tIns="45709" rIns="91418" bIns="45709"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algn="ctr" latinLnBrk="0">
              <a:spcBef>
                <a:spcPct val="0"/>
              </a:spcBef>
              <a:buFontTx/>
              <a:buNone/>
              <a:defRPr/>
            </a:pPr>
            <a:r>
              <a:rPr kumimoji="0" lang="zh-CN" altLang="en-US" sz="4800" b="1" dirty="0">
                <a:solidFill>
                  <a:schemeClr val="accent1">
                    <a:lumMod val="75000"/>
                  </a:schemeClr>
                </a:solidFill>
                <a:latin typeface="华文细黑" charset="-122"/>
                <a:ea typeface="华文细黑" charset="-122"/>
              </a:rPr>
              <a:t>目</a:t>
            </a:r>
            <a:endParaRPr kumimoji="0" lang="en-US" altLang="zh-CN" sz="4800" b="1" dirty="0">
              <a:solidFill>
                <a:schemeClr val="accent1">
                  <a:lumMod val="75000"/>
                </a:schemeClr>
              </a:solidFill>
              <a:latin typeface="华文细黑" charset="-122"/>
              <a:ea typeface="华文细黑" charset="-122"/>
            </a:endParaRPr>
          </a:p>
          <a:p>
            <a:pPr algn="ctr" latinLnBrk="0">
              <a:spcBef>
                <a:spcPct val="0"/>
              </a:spcBef>
              <a:buFontTx/>
              <a:buNone/>
              <a:defRPr/>
            </a:pPr>
            <a:r>
              <a:rPr kumimoji="0" lang="zh-CN" altLang="en-US" sz="4800" b="1" dirty="0">
                <a:solidFill>
                  <a:schemeClr val="accent1">
                    <a:lumMod val="75000"/>
                  </a:schemeClr>
                </a:solidFill>
                <a:latin typeface="华文细黑" charset="-122"/>
                <a:ea typeface="华文细黑" charset="-122"/>
              </a:rPr>
              <a:t>录</a:t>
            </a:r>
          </a:p>
        </p:txBody>
      </p:sp>
      <p:sp>
        <p:nvSpPr>
          <p:cNvPr id="6" name="MH_Others_4"/>
          <p:cNvSpPr/>
          <p:nvPr userDrawn="1">
            <p:custDataLst>
              <p:tags r:id="rId4"/>
            </p:custDataLst>
          </p:nvPr>
        </p:nvSpPr>
        <p:spPr>
          <a:xfrm>
            <a:off x="981075" y="1438277"/>
            <a:ext cx="615950" cy="2062163"/>
          </a:xfrm>
          <a:prstGeom prst="rect">
            <a:avLst/>
          </a:prstGeom>
        </p:spPr>
        <p:txBody>
          <a:bodyPr vert="eaVert" lIns="91418" tIns="45709" rIns="91418" bIns="45709"/>
          <a:lstStyle/>
          <a:p>
            <a:pPr>
              <a:defRPr/>
            </a:pPr>
            <a:r>
              <a:rPr lang="en-US" altLang="zh-CN" sz="2800" spc="500" dirty="0">
                <a:solidFill>
                  <a:srgbClr val="C0C0C0"/>
                </a:solidFill>
                <a:latin typeface="华文细黑" panose="02010600040101010101" pitchFamily="2" charset="-122"/>
                <a:ea typeface="华文细黑" panose="02010600040101010101" pitchFamily="2" charset="-122"/>
              </a:rPr>
              <a:t>ONTENTS</a:t>
            </a:r>
            <a:endParaRPr lang="zh-CN" altLang="en-US" sz="2800" spc="500" dirty="0">
              <a:solidFill>
                <a:srgbClr val="C0C0C0"/>
              </a:solidFill>
              <a:latin typeface="华文细黑" panose="02010600040101010101" pitchFamily="2" charset="-122"/>
              <a:ea typeface="华文细黑" panose="02010600040101010101" pitchFamily="2" charset="-122"/>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52515"/>
            <a:ext cx="8147050" cy="4968875"/>
          </a:xfrm>
          <a:prstGeom prst="rect">
            <a:avLst/>
          </a:prstGeom>
        </p:spPr>
        <p:txBody>
          <a:bodyPr lIns="91418" tIns="45709" rIns="91418" bIns="45709"/>
          <a:lstStyle>
            <a:lvl1pPr>
              <a:buFontTx/>
              <a:buBlip>
                <a:blip r:embed="rId2"/>
              </a:buBlip>
              <a:defRPr sz="2000"/>
            </a:lvl1pPr>
            <a:lvl2pPr>
              <a:buFontTx/>
              <a:buBlip>
                <a:blip r:embed="rId3"/>
              </a:buBlip>
              <a:defRPr sz="1800"/>
            </a:lvl2pPr>
            <a:lvl3pPr>
              <a:buFontTx/>
              <a:buBlip>
                <a:blip r:embed="rId4"/>
              </a:buBlip>
              <a:defRPr sz="16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3948115"/>
            <a:ext cx="9144000" cy="2936875"/>
          </a:xfrm>
          <a:prstGeom prst="rect">
            <a:avLst/>
          </a:prstGeom>
          <a:noFill/>
          <a:ln w="9525">
            <a:noFill/>
            <a:miter lim="800000"/>
            <a:headEnd/>
            <a:tailEnd/>
          </a:ln>
        </p:spPr>
      </p:pic>
      <p:sp>
        <p:nvSpPr>
          <p:cNvPr id="4" name="日期占位符 2"/>
          <p:cNvSpPr>
            <a:spLocks noGrp="1"/>
          </p:cNvSpPr>
          <p:nvPr>
            <p:ph type="dt" sz="half" idx="10"/>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5" name="页脚占位符 3"/>
          <p:cNvSpPr>
            <a:spLocks noGrp="1"/>
          </p:cNvSpPr>
          <p:nvPr>
            <p:ph type="ftr" sz="quarter" idx="11"/>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6" name="灯片编号占位符 4"/>
          <p:cNvSpPr>
            <a:spLocks noGrp="1"/>
          </p:cNvSpPr>
          <p:nvPr>
            <p:ph type="sldNum" sz="quarter" idx="12"/>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7E3EF7CA-FC5D-40E8-BB2C-028F98E24947}"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
        <p:nvSpPr>
          <p:cNvPr id="7" name="TextBox 6"/>
          <p:cNvSpPr txBox="1"/>
          <p:nvPr userDrawn="1"/>
        </p:nvSpPr>
        <p:spPr>
          <a:xfrm>
            <a:off x="8459790" y="6464302"/>
            <a:ext cx="720725" cy="276977"/>
          </a:xfrm>
          <a:prstGeom prst="rect">
            <a:avLst/>
          </a:prstGeom>
          <a:noFill/>
        </p:spPr>
        <p:txBody>
          <a:bodyPr lIns="91418" tIns="45709" rIns="91418" bIns="45709">
            <a:spAutoFit/>
          </a:bodyPr>
          <a:lstStyle/>
          <a:p>
            <a:pPr algn="ctr">
              <a:defRPr/>
            </a:pPr>
            <a:r>
              <a:rPr lang="en-US" altLang="zh-CN" sz="1200" b="1" dirty="0">
                <a:solidFill>
                  <a:srgbClr val="FF0000"/>
                </a:solidFill>
                <a:latin typeface="华文细黑" pitchFamily="2" charset="-122"/>
                <a:ea typeface="华文细黑" pitchFamily="2" charset="-122"/>
              </a:rPr>
              <a:t>V1.1</a:t>
            </a:r>
            <a:endParaRPr lang="zh-CN" altLang="en-US" sz="1200" b="1" dirty="0">
              <a:solidFill>
                <a:srgbClr val="FF0000"/>
              </a:solidFill>
              <a:latin typeface="华文细黑" pitchFamily="2" charset="-122"/>
              <a:ea typeface="华文细黑" pitchFamily="2" charset="-122"/>
            </a:endParaRPr>
          </a:p>
        </p:txBody>
      </p:sp>
      <p:sp>
        <p:nvSpPr>
          <p:cNvPr id="15" name="文本占位符 9"/>
          <p:cNvSpPr>
            <a:spLocks noGrp="1"/>
          </p:cNvSpPr>
          <p:nvPr>
            <p:ph type="body" sz="quarter" idx="16"/>
          </p:nvPr>
        </p:nvSpPr>
        <p:spPr>
          <a:xfrm>
            <a:off x="1403650" y="2852938"/>
            <a:ext cx="6144251" cy="1584325"/>
          </a:xfrm>
          <a:prstGeom prst="rect">
            <a:avLst/>
          </a:prstGeom>
        </p:spPr>
        <p:txBody>
          <a:bodyPr lIns="91418" tIns="45709" rIns="91418" bIns="45709">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1403648" y="2132856"/>
            <a:ext cx="6336704" cy="575122"/>
          </a:xfrm>
          <a:prstGeom prst="rect">
            <a:avLst/>
          </a:prstGeom>
        </p:spPr>
        <p:txBody>
          <a:bodyPr lIns="91418" tIns="45709" rIns="91418" bIns="45709" anchor="ctr"/>
          <a:lstStyle>
            <a:lvl1pPr marL="342818" marR="0" indent="-342818" algn="ctr" defTabSz="91418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1401981" y="1556792"/>
            <a:ext cx="6145868" cy="1152128"/>
          </a:xfrm>
          <a:prstGeom prst="rect">
            <a:avLst/>
          </a:prstGeom>
        </p:spPr>
        <p:txBody>
          <a:bodyPr anchor="b"/>
          <a:lstStyle>
            <a:lvl1pPr algn="ctr">
              <a:defRPr sz="45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3948115"/>
            <a:ext cx="9144000" cy="2936875"/>
          </a:xfrm>
          <a:prstGeom prst="rect">
            <a:avLst/>
          </a:prstGeom>
          <a:noFill/>
          <a:ln w="9525">
            <a:noFill/>
            <a:miter lim="800000"/>
            <a:headEnd/>
            <a:tailEnd/>
          </a:ln>
        </p:spPr>
      </p:pic>
      <p:sp>
        <p:nvSpPr>
          <p:cNvPr id="15" name="文本占位符 9"/>
          <p:cNvSpPr>
            <a:spLocks noGrp="1"/>
          </p:cNvSpPr>
          <p:nvPr>
            <p:ph type="body" sz="quarter" idx="16"/>
          </p:nvPr>
        </p:nvSpPr>
        <p:spPr>
          <a:xfrm>
            <a:off x="685237" y="2852938"/>
            <a:ext cx="6911101" cy="1584325"/>
          </a:xfrm>
          <a:prstGeom prst="rect">
            <a:avLst/>
          </a:prstGeom>
        </p:spPr>
        <p:txBody>
          <a:bodyPr lIns="91418" tIns="45709" rIns="91418" bIns="45709">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685234" y="2132856"/>
            <a:ext cx="7496405" cy="575122"/>
          </a:xfrm>
          <a:prstGeom prst="rect">
            <a:avLst/>
          </a:prstGeom>
        </p:spPr>
        <p:txBody>
          <a:bodyPr lIns="91418" tIns="45709" rIns="91418" bIns="45709" anchor="ctr"/>
          <a:lstStyle>
            <a:lvl1pPr marL="342818" marR="0" indent="-342818" algn="l" defTabSz="91418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683570" y="1556792"/>
            <a:ext cx="6912920" cy="1152128"/>
          </a:xfrm>
          <a:prstGeom prst="rect">
            <a:avLst/>
          </a:prstGeom>
        </p:spPr>
        <p:txBody>
          <a:bodyPr anchor="b"/>
          <a:lstStyle>
            <a:lvl1pPr algn="l">
              <a:defRPr sz="4500"/>
            </a:lvl1pPr>
          </a:lstStyle>
          <a:p>
            <a:r>
              <a:rPr lang="zh-CN" altLang="en-US" smtClean="0"/>
              <a:t>单击此处编辑母版标题样式</a:t>
            </a:r>
            <a:endParaRPr lang="zh-CN" altLang="en-US" dirty="0"/>
          </a:p>
        </p:txBody>
      </p:sp>
      <p:sp>
        <p:nvSpPr>
          <p:cNvPr id="7" name="日期占位符 2"/>
          <p:cNvSpPr>
            <a:spLocks noGrp="1"/>
          </p:cNvSpPr>
          <p:nvPr>
            <p:ph type="dt" sz="half" idx="18"/>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8" name="页脚占位符 3"/>
          <p:cNvSpPr>
            <a:spLocks noGrp="1"/>
          </p:cNvSpPr>
          <p:nvPr>
            <p:ph type="ftr" sz="quarter" idx="19"/>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9" name="灯片编号占位符 4"/>
          <p:cNvSpPr>
            <a:spLocks noGrp="1"/>
          </p:cNvSpPr>
          <p:nvPr>
            <p:ph type="sldNum" sz="quarter" idx="20"/>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5983D783-031F-4082-A364-4EC5FCF5FA3B}"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D:\07 公司资料\PPT+Word模版\首页白.png"/>
          <p:cNvPicPr>
            <a:picLocks noChangeAspect="1" noChangeArrowheads="1"/>
          </p:cNvPicPr>
          <p:nvPr userDrawn="1"/>
        </p:nvPicPr>
        <p:blipFill>
          <a:blip r:embed="rId2" cstate="print"/>
          <a:srcRect/>
          <a:stretch>
            <a:fillRect/>
          </a:stretch>
        </p:blipFill>
        <p:spPr bwMode="auto">
          <a:xfrm>
            <a:off x="0" y="908050"/>
            <a:ext cx="9144000" cy="5983288"/>
          </a:xfrm>
          <a:prstGeom prst="rect">
            <a:avLst/>
          </a:prstGeom>
          <a:noFill/>
          <a:ln w="9525">
            <a:noFill/>
            <a:miter lim="800000"/>
            <a:headEnd/>
            <a:tailEnd/>
          </a:ln>
        </p:spPr>
      </p:pic>
      <p:pic>
        <p:nvPicPr>
          <p:cNvPr id="3" name="Picture 2" descr="D:\07 公司资料\PPT+Word模版\logo蓝.png"/>
          <p:cNvPicPr>
            <a:picLocks noChangeAspect="1" noChangeArrowheads="1"/>
          </p:cNvPicPr>
          <p:nvPr userDrawn="1"/>
        </p:nvPicPr>
        <p:blipFill>
          <a:blip r:embed="rId3" cstate="print"/>
          <a:srcRect/>
          <a:stretch>
            <a:fillRect/>
          </a:stretch>
        </p:blipFill>
        <p:spPr bwMode="auto">
          <a:xfrm>
            <a:off x="7596190" y="260350"/>
            <a:ext cx="1169987" cy="222250"/>
          </a:xfrm>
          <a:prstGeom prst="rect">
            <a:avLst/>
          </a:prstGeom>
          <a:noFill/>
          <a:ln w="9525">
            <a:noFill/>
            <a:miter lim="800000"/>
            <a:headEnd/>
            <a:tailEnd/>
          </a:ln>
        </p:spPr>
      </p:pic>
      <p:sp>
        <p:nvSpPr>
          <p:cNvPr id="4" name="矩形 3"/>
          <p:cNvSpPr/>
          <p:nvPr userDrawn="1"/>
        </p:nvSpPr>
        <p:spPr>
          <a:xfrm>
            <a:off x="0" y="3573465"/>
            <a:ext cx="9144000" cy="3284537"/>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anchor="ctr"/>
          <a:lstStyle/>
          <a:p>
            <a:pPr algn="ctr">
              <a:defRPr/>
            </a:pPr>
            <a:endParaRPr lang="zh-CN" altLang="en-US"/>
          </a:p>
        </p:txBody>
      </p:sp>
      <p:sp>
        <p:nvSpPr>
          <p:cNvPr id="5" name="矩形 4"/>
          <p:cNvSpPr>
            <a:spLocks noChangeArrowheads="1"/>
          </p:cNvSpPr>
          <p:nvPr userDrawn="1"/>
        </p:nvSpPr>
        <p:spPr bwMode="auto">
          <a:xfrm>
            <a:off x="6783389" y="6308726"/>
            <a:ext cx="2036603" cy="338532"/>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latin typeface="微软雅黑" pitchFamily="34" charset="-122"/>
                <a:ea typeface="微软雅黑" pitchFamily="34" charset="-122"/>
              </a:rPr>
              <a:t>www.neuedu.com</a:t>
            </a:r>
            <a:endParaRPr lang="zh-CN" altLang="en-US" b="1" smtClean="0">
              <a:latin typeface="微软雅黑" pitchFamily="34" charset="-122"/>
              <a:ea typeface="微软雅黑" pitchFamily="34" charset="-122"/>
            </a:endParaRPr>
          </a:p>
        </p:txBody>
      </p:sp>
      <p:sp>
        <p:nvSpPr>
          <p:cNvPr id="6" name="日期占位符 2"/>
          <p:cNvSpPr>
            <a:spLocks noGrp="1"/>
          </p:cNvSpPr>
          <p:nvPr>
            <p:ph type="dt" sz="half" idx="10"/>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7" name="页脚占位符 3"/>
          <p:cNvSpPr>
            <a:spLocks noGrp="1"/>
          </p:cNvSpPr>
          <p:nvPr>
            <p:ph type="ftr" sz="quarter" idx="11"/>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8" name="灯片编号占位符 4"/>
          <p:cNvSpPr>
            <a:spLocks noGrp="1"/>
          </p:cNvSpPr>
          <p:nvPr>
            <p:ph type="sldNum" sz="quarter" idx="12"/>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E3C09374-0D35-4DB6-9604-02A5E9C22ABB}"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cstate="print"/>
          <a:srcRect/>
          <a:stretch>
            <a:fillRect/>
          </a:stretch>
        </p:blipFill>
        <p:spPr bwMode="auto">
          <a:xfrm>
            <a:off x="4765" y="217490"/>
            <a:ext cx="9139237" cy="6669087"/>
          </a:xfrm>
          <a:prstGeom prst="rect">
            <a:avLst/>
          </a:prstGeom>
          <a:noFill/>
          <a:ln w="9525">
            <a:noFill/>
            <a:miter lim="800000"/>
            <a:headEnd/>
            <a:tailEnd/>
          </a:ln>
        </p:spPr>
      </p:pic>
      <p:pic>
        <p:nvPicPr>
          <p:cNvPr id="4" name="Picture 2" descr="D:\07 公司资料\PPT+Word模版\logo蓝.png"/>
          <p:cNvPicPr>
            <a:picLocks noChangeAspect="1" noChangeArrowheads="1"/>
          </p:cNvPicPr>
          <p:nvPr userDrawn="1"/>
        </p:nvPicPr>
        <p:blipFill>
          <a:blip r:embed="rId3" cstate="print"/>
          <a:srcRect/>
          <a:stretch>
            <a:fillRect/>
          </a:stretch>
        </p:blipFill>
        <p:spPr bwMode="auto">
          <a:xfrm>
            <a:off x="7596190" y="260350"/>
            <a:ext cx="1169987" cy="222250"/>
          </a:xfrm>
          <a:prstGeom prst="rect">
            <a:avLst/>
          </a:prstGeom>
          <a:noFill/>
          <a:ln w="9525">
            <a:noFill/>
            <a:miter lim="800000"/>
            <a:headEnd/>
            <a:tailEnd/>
          </a:ln>
        </p:spPr>
      </p:pic>
      <p:sp>
        <p:nvSpPr>
          <p:cNvPr id="5" name="TextBox 4"/>
          <p:cNvSpPr txBox="1">
            <a:spLocks noChangeArrowheads="1"/>
          </p:cNvSpPr>
          <p:nvPr userDrawn="1"/>
        </p:nvSpPr>
        <p:spPr bwMode="auto">
          <a:xfrm>
            <a:off x="250824" y="217490"/>
            <a:ext cx="1802117" cy="307754"/>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sz="1400" b="1" dirty="0" smtClean="0">
                <a:solidFill>
                  <a:srgbClr val="002060"/>
                </a:solidFill>
                <a:latin typeface="微软雅黑" pitchFamily="34" charset="-122"/>
                <a:ea typeface="微软雅黑" pitchFamily="34" charset="-122"/>
              </a:rPr>
              <a:t>www.neuedu.com</a:t>
            </a:r>
            <a:endParaRPr lang="zh-CN" altLang="en-US" sz="1400" b="1" dirty="0" smtClean="0">
              <a:solidFill>
                <a:srgbClr val="002060"/>
              </a:solidFill>
              <a:latin typeface="微软雅黑" pitchFamily="34" charset="-122"/>
              <a:ea typeface="微软雅黑" pitchFamily="34" charset="-122"/>
            </a:endParaRPr>
          </a:p>
        </p:txBody>
      </p:sp>
      <p:sp>
        <p:nvSpPr>
          <p:cNvPr id="2" name="标题 1"/>
          <p:cNvSpPr>
            <a:spLocks noGrp="1"/>
          </p:cNvSpPr>
          <p:nvPr>
            <p:ph type="title"/>
          </p:nvPr>
        </p:nvSpPr>
        <p:spPr>
          <a:xfrm>
            <a:off x="459694" y="4509120"/>
            <a:ext cx="8229600" cy="1800200"/>
          </a:xfrm>
        </p:spPr>
        <p:txBody>
          <a:bodyPr/>
          <a:lstStyle>
            <a:lvl1pPr>
              <a:defRPr sz="40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lIns="91418" tIns="45709" rIns="91418" bIns="45709"/>
          <a:lstStyle>
            <a:lvl1pPr marL="0" indent="0" algn="ctr">
              <a:buNone/>
              <a:defRPr>
                <a:solidFill>
                  <a:schemeClr val="tx1">
                    <a:tint val="75000"/>
                  </a:schemeClr>
                </a:solidFill>
              </a:defRPr>
            </a:lvl1pPr>
            <a:lvl2pPr marL="457090" indent="0" algn="ctr">
              <a:buNone/>
              <a:defRPr>
                <a:solidFill>
                  <a:schemeClr val="tx1">
                    <a:tint val="75000"/>
                  </a:schemeClr>
                </a:solidFill>
              </a:defRPr>
            </a:lvl2pPr>
            <a:lvl3pPr marL="914180" indent="0" algn="ctr">
              <a:buNone/>
              <a:defRPr>
                <a:solidFill>
                  <a:schemeClr val="tx1">
                    <a:tint val="75000"/>
                  </a:schemeClr>
                </a:solidFill>
              </a:defRPr>
            </a:lvl3pPr>
            <a:lvl4pPr marL="1371270" indent="0" algn="ctr">
              <a:buNone/>
              <a:defRPr>
                <a:solidFill>
                  <a:schemeClr val="tx1">
                    <a:tint val="75000"/>
                  </a:schemeClr>
                </a:solidFill>
              </a:defRPr>
            </a:lvl4pPr>
            <a:lvl5pPr marL="1828362" indent="0" algn="ctr">
              <a:buNone/>
              <a:defRPr>
                <a:solidFill>
                  <a:schemeClr val="tx1">
                    <a:tint val="75000"/>
                  </a:schemeClr>
                </a:solidFill>
              </a:defRPr>
            </a:lvl5pPr>
            <a:lvl6pPr marL="2285450" indent="0" algn="ctr">
              <a:buNone/>
              <a:defRPr>
                <a:solidFill>
                  <a:schemeClr val="tx1">
                    <a:tint val="75000"/>
                  </a:schemeClr>
                </a:solidFill>
              </a:defRPr>
            </a:lvl6pPr>
            <a:lvl7pPr marL="2742541" indent="0" algn="ctr">
              <a:buNone/>
              <a:defRPr>
                <a:solidFill>
                  <a:schemeClr val="tx1">
                    <a:tint val="75000"/>
                  </a:schemeClr>
                </a:solidFill>
              </a:defRPr>
            </a:lvl7pPr>
            <a:lvl8pPr marL="3199631" indent="0" algn="ctr">
              <a:buNone/>
              <a:defRPr>
                <a:solidFill>
                  <a:schemeClr val="tx1">
                    <a:tint val="75000"/>
                  </a:schemeClr>
                </a:solidFill>
              </a:defRPr>
            </a:lvl8pPr>
            <a:lvl9pPr marL="3656721"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lIns="91418" tIns="45709" rIns="91418" bIns="45709"/>
          <a:lstStyle>
            <a:lvl1pPr>
              <a:defRPr>
                <a:latin typeface="Arial" charset="0"/>
                <a:ea typeface="宋体" charset="-122"/>
              </a:defRPr>
            </a:lvl1pPr>
          </a:lstStyle>
          <a:p>
            <a:pPr>
              <a:defRPr/>
            </a:pPr>
            <a:fld id="{CFC3EC6F-446D-4AEB-9162-A01C4BB40183}" type="datetimeFigureOut">
              <a:rPr lang="zh-CN" altLang="en-US"/>
              <a:pPr>
                <a:defRPr/>
              </a:pPr>
              <a:t>2018/10/17</a:t>
            </a:fld>
            <a:endParaRPr lang="zh-CN" altLang="en-US"/>
          </a:p>
        </p:txBody>
      </p:sp>
      <p:sp>
        <p:nvSpPr>
          <p:cNvPr id="5" name="页脚占位符 4"/>
          <p:cNvSpPr>
            <a:spLocks noGrp="1"/>
          </p:cNvSpPr>
          <p:nvPr>
            <p:ph type="ftr" sz="quarter" idx="11"/>
          </p:nvPr>
        </p:nvSpPr>
        <p:spPr>
          <a:xfrm>
            <a:off x="3124200" y="6356352"/>
            <a:ext cx="2895600" cy="365125"/>
          </a:xfrm>
          <a:prstGeom prst="rect">
            <a:avLst/>
          </a:prstGeom>
        </p:spPr>
        <p:txBody>
          <a:bodyPr lIns="91418" tIns="45709" rIns="91418" bIns="45709"/>
          <a:lstStyle>
            <a:lvl1pPr>
              <a:defRPr>
                <a:latin typeface="Arial" charset="0"/>
                <a:ea typeface="宋体" charset="-122"/>
              </a:defRPr>
            </a:lvl1pPr>
          </a:lstStyle>
          <a:p>
            <a:pPr>
              <a:defRPr/>
            </a:pPr>
            <a:endParaRPr lang="zh-CN" altLang="en-US"/>
          </a:p>
        </p:txBody>
      </p:sp>
      <p:sp>
        <p:nvSpPr>
          <p:cNvPr id="6" name="灯片编号占位符 5"/>
          <p:cNvSpPr>
            <a:spLocks noGrp="1"/>
          </p:cNvSpPr>
          <p:nvPr>
            <p:ph type="sldNum" sz="quarter" idx="12"/>
          </p:nvPr>
        </p:nvSpPr>
        <p:spPr>
          <a:xfrm>
            <a:off x="6553200" y="6356352"/>
            <a:ext cx="2133600" cy="365125"/>
          </a:xfrm>
          <a:prstGeom prst="rect">
            <a:avLst/>
          </a:prstGeom>
        </p:spPr>
        <p:txBody>
          <a:bodyPr lIns="91418" tIns="45709" rIns="91418" bIns="45709"/>
          <a:lstStyle>
            <a:lvl1pPr>
              <a:defRPr>
                <a:latin typeface="Arial" charset="0"/>
                <a:ea typeface="宋体" charset="-122"/>
              </a:defRPr>
            </a:lvl1pPr>
          </a:lstStyle>
          <a:p>
            <a:pPr>
              <a:defRPr/>
            </a:pPr>
            <a:fld id="{DA6A7748-6638-4211-8C2A-2DFA931F6B7B}"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D:\07 公司资料\PPT+Word模版\logo蓝.png"/>
          <p:cNvPicPr>
            <a:picLocks noChangeAspect="1" noChangeArrowheads="1"/>
          </p:cNvPicPr>
          <p:nvPr/>
        </p:nvPicPr>
        <p:blipFill>
          <a:blip r:embed="rId12" cstate="print"/>
          <a:srcRect/>
          <a:stretch>
            <a:fillRect/>
          </a:stretch>
        </p:blipFill>
        <p:spPr bwMode="auto">
          <a:xfrm>
            <a:off x="7596190" y="260350"/>
            <a:ext cx="1169987" cy="222250"/>
          </a:xfrm>
          <a:prstGeom prst="rect">
            <a:avLst/>
          </a:prstGeom>
          <a:noFill/>
          <a:ln w="9525">
            <a:noFill/>
            <a:miter lim="800000"/>
            <a:headEnd/>
            <a:tailEnd/>
          </a:ln>
        </p:spPr>
      </p:pic>
      <p:pic>
        <p:nvPicPr>
          <p:cNvPr id="2051" name="Picture 7"/>
          <p:cNvPicPr>
            <a:picLocks noChangeAspect="1" noChangeArrowheads="1"/>
          </p:cNvPicPr>
          <p:nvPr/>
        </p:nvPicPr>
        <p:blipFill>
          <a:blip r:embed="rId13" cstate="print"/>
          <a:srcRect/>
          <a:stretch>
            <a:fillRect/>
          </a:stretch>
        </p:blipFill>
        <p:spPr bwMode="auto">
          <a:xfrm>
            <a:off x="0" y="6248400"/>
            <a:ext cx="9153525" cy="609600"/>
          </a:xfrm>
          <a:prstGeom prst="rect">
            <a:avLst/>
          </a:prstGeom>
          <a:noFill/>
          <a:ln w="9525">
            <a:noFill/>
            <a:miter lim="800000"/>
            <a:headEnd/>
            <a:tailEnd/>
          </a:ln>
        </p:spPr>
      </p:pic>
      <p:sp>
        <p:nvSpPr>
          <p:cNvPr id="1028" name="矩形 14"/>
          <p:cNvSpPr>
            <a:spLocks noChangeArrowheads="1"/>
          </p:cNvSpPr>
          <p:nvPr/>
        </p:nvSpPr>
        <p:spPr bwMode="auto">
          <a:xfrm>
            <a:off x="130176" y="6383339"/>
            <a:ext cx="2036603" cy="338532"/>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solidFill>
                  <a:schemeClr val="bg1"/>
                </a:solidFill>
                <a:latin typeface="微软雅黑" pitchFamily="34" charset="-122"/>
                <a:ea typeface="微软雅黑" pitchFamily="34" charset="-122"/>
              </a:rPr>
              <a:t>www.neuedu.com</a:t>
            </a:r>
            <a:endParaRPr lang="zh-CN" altLang="en-US" b="1" smtClean="0">
              <a:solidFill>
                <a:schemeClr val="bg1"/>
              </a:solidFill>
              <a:latin typeface="微软雅黑" pitchFamily="34" charset="-122"/>
              <a:ea typeface="微软雅黑" pitchFamily="34" charset="-122"/>
            </a:endParaRPr>
          </a:p>
        </p:txBody>
      </p:sp>
      <p:sp>
        <p:nvSpPr>
          <p:cNvPr id="2053" name="Rectangle 3"/>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18" tIns="45709" rIns="91418" bIns="45709" numCol="1" anchor="ctr" anchorCtr="0" compatLnSpc="1">
            <a:prstTxWarp prst="textNoShape">
              <a:avLst/>
            </a:prstTxWarp>
          </a:bodyPr>
          <a:lstStyle/>
          <a:p>
            <a:pPr lvl="0"/>
            <a:r>
              <a:rPr lang="en-US" altLang="zh-CN" dirty="0" smtClean="0"/>
              <a:t>Click to edit Master title style</a:t>
            </a:r>
            <a:endParaRPr lang="zh-CN" altLang="en-US" dirty="0" smtClean="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3600" b="1">
          <a:solidFill>
            <a:schemeClr val="tx2"/>
          </a:solidFill>
          <a:latin typeface="黑体" pitchFamily="49" charset="-122"/>
          <a:ea typeface="黑体" pitchFamily="2" charset="-122"/>
        </a:defRPr>
      </a:lvl2pPr>
      <a:lvl3pPr algn="l" rtl="0" eaLnBrk="0" fontAlgn="base" hangingPunct="0">
        <a:spcBef>
          <a:spcPct val="0"/>
        </a:spcBef>
        <a:spcAft>
          <a:spcPct val="0"/>
        </a:spcAft>
        <a:defRPr sz="3600" b="1">
          <a:solidFill>
            <a:schemeClr val="tx2"/>
          </a:solidFill>
          <a:latin typeface="黑体" pitchFamily="49" charset="-122"/>
          <a:ea typeface="黑体" pitchFamily="2" charset="-122"/>
        </a:defRPr>
      </a:lvl3pPr>
      <a:lvl4pPr algn="l" rtl="0" eaLnBrk="0" fontAlgn="base" hangingPunct="0">
        <a:spcBef>
          <a:spcPct val="0"/>
        </a:spcBef>
        <a:spcAft>
          <a:spcPct val="0"/>
        </a:spcAft>
        <a:defRPr sz="3600" b="1">
          <a:solidFill>
            <a:schemeClr val="tx2"/>
          </a:solidFill>
          <a:latin typeface="黑体" pitchFamily="49" charset="-122"/>
          <a:ea typeface="黑体" pitchFamily="2" charset="-122"/>
        </a:defRPr>
      </a:lvl4pPr>
      <a:lvl5pPr algn="l" rtl="0" eaLnBrk="0" fontAlgn="base" hangingPunct="0">
        <a:spcBef>
          <a:spcPct val="0"/>
        </a:spcBef>
        <a:spcAft>
          <a:spcPct val="0"/>
        </a:spcAft>
        <a:defRPr sz="3600" b="1">
          <a:solidFill>
            <a:schemeClr val="tx2"/>
          </a:solidFill>
          <a:latin typeface="黑体" pitchFamily="49" charset="-122"/>
          <a:ea typeface="黑体" pitchFamily="2" charset="-122"/>
        </a:defRPr>
      </a:lvl5pPr>
      <a:lvl6pPr marL="457090" algn="l" rtl="0" fontAlgn="base">
        <a:spcBef>
          <a:spcPct val="0"/>
        </a:spcBef>
        <a:spcAft>
          <a:spcPct val="0"/>
        </a:spcAft>
        <a:defRPr sz="4000" b="1">
          <a:solidFill>
            <a:schemeClr val="tx2"/>
          </a:solidFill>
          <a:latin typeface="Times New Roman" pitchFamily="18" charset="0"/>
          <a:ea typeface="黑体" pitchFamily="2" charset="-122"/>
        </a:defRPr>
      </a:lvl6pPr>
      <a:lvl7pPr marL="914180" algn="l" rtl="0" fontAlgn="base">
        <a:spcBef>
          <a:spcPct val="0"/>
        </a:spcBef>
        <a:spcAft>
          <a:spcPct val="0"/>
        </a:spcAft>
        <a:defRPr sz="4000" b="1">
          <a:solidFill>
            <a:schemeClr val="tx2"/>
          </a:solidFill>
          <a:latin typeface="Times New Roman" pitchFamily="18" charset="0"/>
          <a:ea typeface="黑体" pitchFamily="2" charset="-122"/>
        </a:defRPr>
      </a:lvl7pPr>
      <a:lvl8pPr marL="1371270" algn="l" rtl="0" fontAlgn="base">
        <a:spcBef>
          <a:spcPct val="0"/>
        </a:spcBef>
        <a:spcAft>
          <a:spcPct val="0"/>
        </a:spcAft>
        <a:defRPr sz="4000" b="1">
          <a:solidFill>
            <a:schemeClr val="tx2"/>
          </a:solidFill>
          <a:latin typeface="Times New Roman" pitchFamily="18" charset="0"/>
          <a:ea typeface="黑体" pitchFamily="2" charset="-122"/>
        </a:defRPr>
      </a:lvl8pPr>
      <a:lvl9pPr marL="1828362"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818" indent="-342818" algn="l" rtl="0" eaLnBrk="0" fontAlgn="base" hangingPunct="0">
        <a:spcBef>
          <a:spcPct val="0"/>
        </a:spcBef>
        <a:spcAft>
          <a:spcPct val="0"/>
        </a:spcAft>
        <a:buClr>
          <a:srgbClr val="777777"/>
        </a:buClr>
        <a:buSzPct val="85000"/>
        <a:buChar char="•"/>
        <a:defRPr sz="2200">
          <a:solidFill>
            <a:schemeClr val="tx1"/>
          </a:solidFill>
          <a:latin typeface="+mn-ea"/>
          <a:ea typeface="+mn-ea"/>
          <a:cs typeface="+mn-cs"/>
        </a:defRPr>
      </a:lvl1pPr>
      <a:lvl2pPr marL="742771" indent="-285682" algn="l" rtl="0" eaLnBrk="0" fontAlgn="base" hangingPunct="0">
        <a:spcBef>
          <a:spcPct val="0"/>
        </a:spcBef>
        <a:spcAft>
          <a:spcPct val="0"/>
        </a:spcAft>
        <a:buClr>
          <a:srgbClr val="777777"/>
        </a:buClr>
        <a:buSzPct val="85000"/>
        <a:buChar char="–"/>
        <a:defRPr sz="2200">
          <a:solidFill>
            <a:schemeClr val="tx1"/>
          </a:solidFill>
          <a:latin typeface="+mn-ea"/>
          <a:ea typeface="+mn-ea"/>
        </a:defRPr>
      </a:lvl2pPr>
      <a:lvl3pPr marL="1142726"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3pPr>
      <a:lvl4pPr marL="1599816"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4pPr>
      <a:lvl5pPr marL="2056905"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5pPr>
      <a:lvl6pPr marL="2513996" indent="-228546" algn="l" rtl="0" fontAlgn="base">
        <a:spcBef>
          <a:spcPct val="0"/>
        </a:spcBef>
        <a:spcAft>
          <a:spcPct val="0"/>
        </a:spcAft>
        <a:buClr>
          <a:srgbClr val="777777"/>
        </a:buClr>
        <a:buSzPct val="85000"/>
        <a:buChar char="»"/>
        <a:defRPr sz="2200">
          <a:solidFill>
            <a:schemeClr val="tx1"/>
          </a:solidFill>
          <a:latin typeface="+mn-lt"/>
          <a:ea typeface="+mn-ea"/>
        </a:defRPr>
      </a:lvl6pPr>
      <a:lvl7pPr marL="2971086" indent="-228546" algn="l" rtl="0" fontAlgn="base">
        <a:spcBef>
          <a:spcPct val="0"/>
        </a:spcBef>
        <a:spcAft>
          <a:spcPct val="0"/>
        </a:spcAft>
        <a:buClr>
          <a:srgbClr val="777777"/>
        </a:buClr>
        <a:buSzPct val="85000"/>
        <a:buChar char="»"/>
        <a:defRPr sz="2200">
          <a:solidFill>
            <a:schemeClr val="tx1"/>
          </a:solidFill>
          <a:latin typeface="+mn-lt"/>
          <a:ea typeface="+mn-ea"/>
        </a:defRPr>
      </a:lvl7pPr>
      <a:lvl8pPr marL="3428176" indent="-228546" algn="l" rtl="0" fontAlgn="base">
        <a:spcBef>
          <a:spcPct val="0"/>
        </a:spcBef>
        <a:spcAft>
          <a:spcPct val="0"/>
        </a:spcAft>
        <a:buClr>
          <a:srgbClr val="777777"/>
        </a:buClr>
        <a:buSzPct val="85000"/>
        <a:buChar char="»"/>
        <a:defRPr sz="2200">
          <a:solidFill>
            <a:schemeClr val="tx1"/>
          </a:solidFill>
          <a:latin typeface="+mn-lt"/>
          <a:ea typeface="+mn-ea"/>
        </a:defRPr>
      </a:lvl8pPr>
      <a:lvl9pPr marL="3885266" indent="-228546"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180" rtl="0" eaLnBrk="1" latinLnBrk="0" hangingPunct="1">
        <a:defRPr sz="1800" kern="1200">
          <a:solidFill>
            <a:schemeClr val="tx1"/>
          </a:solidFill>
          <a:latin typeface="+mn-lt"/>
          <a:ea typeface="+mn-ea"/>
          <a:cs typeface="+mn-cs"/>
        </a:defRPr>
      </a:lvl1pPr>
      <a:lvl2pPr marL="457090" algn="l" defTabSz="914180" rtl="0" eaLnBrk="1" latinLnBrk="0" hangingPunct="1">
        <a:defRPr sz="1800" kern="1200">
          <a:solidFill>
            <a:schemeClr val="tx1"/>
          </a:solidFill>
          <a:latin typeface="+mn-lt"/>
          <a:ea typeface="+mn-ea"/>
          <a:cs typeface="+mn-cs"/>
        </a:defRPr>
      </a:lvl2pPr>
      <a:lvl3pPr marL="914180" algn="l" defTabSz="914180" rtl="0" eaLnBrk="1" latinLnBrk="0" hangingPunct="1">
        <a:defRPr sz="1800" kern="1200">
          <a:solidFill>
            <a:schemeClr val="tx1"/>
          </a:solidFill>
          <a:latin typeface="+mn-lt"/>
          <a:ea typeface="+mn-ea"/>
          <a:cs typeface="+mn-cs"/>
        </a:defRPr>
      </a:lvl3pPr>
      <a:lvl4pPr marL="1371270" algn="l" defTabSz="914180" rtl="0" eaLnBrk="1" latinLnBrk="0" hangingPunct="1">
        <a:defRPr sz="1800" kern="1200">
          <a:solidFill>
            <a:schemeClr val="tx1"/>
          </a:solidFill>
          <a:latin typeface="+mn-lt"/>
          <a:ea typeface="+mn-ea"/>
          <a:cs typeface="+mn-cs"/>
        </a:defRPr>
      </a:lvl4pPr>
      <a:lvl5pPr marL="1828362" algn="l" defTabSz="914180" rtl="0" eaLnBrk="1" latinLnBrk="0" hangingPunct="1">
        <a:defRPr sz="1800" kern="1200">
          <a:solidFill>
            <a:schemeClr val="tx1"/>
          </a:solidFill>
          <a:latin typeface="+mn-lt"/>
          <a:ea typeface="+mn-ea"/>
          <a:cs typeface="+mn-cs"/>
        </a:defRPr>
      </a:lvl5pPr>
      <a:lvl6pPr marL="2285450" algn="l" defTabSz="914180" rtl="0" eaLnBrk="1" latinLnBrk="0" hangingPunct="1">
        <a:defRPr sz="1800" kern="1200">
          <a:solidFill>
            <a:schemeClr val="tx1"/>
          </a:solidFill>
          <a:latin typeface="+mn-lt"/>
          <a:ea typeface="+mn-ea"/>
          <a:cs typeface="+mn-cs"/>
        </a:defRPr>
      </a:lvl6pPr>
      <a:lvl7pPr marL="2742541" algn="l" defTabSz="914180" rtl="0" eaLnBrk="1" latinLnBrk="0" hangingPunct="1">
        <a:defRPr sz="1800" kern="1200">
          <a:solidFill>
            <a:schemeClr val="tx1"/>
          </a:solidFill>
          <a:latin typeface="+mn-lt"/>
          <a:ea typeface="+mn-ea"/>
          <a:cs typeface="+mn-cs"/>
        </a:defRPr>
      </a:lvl7pPr>
      <a:lvl8pPr marL="3199631" algn="l" defTabSz="914180" rtl="0" eaLnBrk="1" latinLnBrk="0" hangingPunct="1">
        <a:defRPr sz="1800" kern="1200">
          <a:solidFill>
            <a:schemeClr val="tx1"/>
          </a:solidFill>
          <a:latin typeface="+mn-lt"/>
          <a:ea typeface="+mn-ea"/>
          <a:cs typeface="+mn-cs"/>
        </a:defRPr>
      </a:lvl8pPr>
      <a:lvl9pPr marL="3656721" algn="l" defTabSz="914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04802" y="558801"/>
            <a:ext cx="2438400" cy="553963"/>
          </a:xfrm>
          <a:prstGeom prst="rect">
            <a:avLst/>
          </a:prstGeom>
          <a:noFill/>
          <a:ln w="9525">
            <a:noFill/>
            <a:miter lim="800000"/>
            <a:headEnd/>
            <a:tailEnd/>
          </a:ln>
        </p:spPr>
        <p:txBody>
          <a:bodyPr lIns="91407" tIns="45703" rIns="91407" bIns="45703" anchor="ctr">
            <a:spAutoFit/>
          </a:bodyPr>
          <a:lstStyle/>
          <a:p>
            <a:r>
              <a:rPr lang="zh-CN" altLang="zh-CN" b="1" dirty="0">
                <a:latin typeface="Times New Roman" pitchFamily="18" charset="0"/>
                <a:ea typeface="黑体" pitchFamily="49" charset="-122"/>
                <a:cs typeface="Times New Roman" pitchFamily="18" charset="0"/>
              </a:rPr>
              <a:t>东软睿道内部公开</a:t>
            </a:r>
            <a:endParaRPr lang="zh-CN" altLang="en-US" sz="1400" dirty="0">
              <a:latin typeface="Times New Roman" pitchFamily="18" charset="0"/>
              <a:ea typeface="楷体_GB2312" pitchFamily="49" charset="-122"/>
              <a:cs typeface="Times New Roman" pitchFamily="18" charset="0"/>
            </a:endParaRPr>
          </a:p>
          <a:p>
            <a:r>
              <a:rPr lang="zh-CN" altLang="en-US" sz="1400" dirty="0">
                <a:latin typeface="Times New Roman" pitchFamily="18" charset="0"/>
                <a:ea typeface="楷体_GB2312" pitchFamily="49" charset="-122"/>
                <a:cs typeface="Times New Roman" pitchFamily="18" charset="0"/>
              </a:rPr>
              <a:t>文件编号：</a:t>
            </a:r>
            <a:r>
              <a:rPr lang="en-US" altLang="zh-CN" sz="1400" dirty="0">
                <a:latin typeface="Times New Roman" pitchFamily="18" charset="0"/>
                <a:ea typeface="楷体_GB2312" pitchFamily="49" charset="-122"/>
                <a:cs typeface="Times New Roman" pitchFamily="18" charset="0"/>
              </a:rPr>
              <a:t> D000-</a:t>
            </a:r>
            <a:endParaRPr lang="en-US" altLang="zh-CN" dirty="0"/>
          </a:p>
        </p:txBody>
      </p:sp>
      <p:sp>
        <p:nvSpPr>
          <p:cNvPr id="12291" name="Rectangle 3"/>
          <p:cNvSpPr>
            <a:spLocks noChangeArrowheads="1"/>
          </p:cNvSpPr>
          <p:nvPr/>
        </p:nvSpPr>
        <p:spPr bwMode="auto">
          <a:xfrm>
            <a:off x="900113" y="1592263"/>
            <a:ext cx="7010400" cy="1015628"/>
          </a:xfrm>
          <a:prstGeom prst="rect">
            <a:avLst/>
          </a:prstGeom>
          <a:noFill/>
          <a:ln w="9525">
            <a:noFill/>
            <a:miter lim="800000"/>
            <a:headEnd/>
            <a:tailEnd/>
          </a:ln>
        </p:spPr>
        <p:txBody>
          <a:bodyPr lIns="91407" tIns="45703" rIns="91407" bIns="45703" anchor="ctr">
            <a:spAutoFit/>
          </a:bodyPr>
          <a:lstStyle/>
          <a:p>
            <a:r>
              <a:rPr lang="en-US" altLang="zh-CN" sz="4400" b="1" dirty="0" smtClean="0">
                <a:latin typeface="黑体" pitchFamily="49" charset="-122"/>
                <a:ea typeface="黑体" pitchFamily="49" charset="-122"/>
              </a:rPr>
              <a:t>Spring Cloud</a:t>
            </a:r>
            <a:r>
              <a:rPr lang="zh-CN" altLang="en-US" sz="4400" b="1" dirty="0" smtClean="0">
                <a:latin typeface="黑体" pitchFamily="49" charset="-122"/>
                <a:ea typeface="黑体" pitchFamily="49" charset="-122"/>
              </a:rPr>
              <a:t>微服务架构</a:t>
            </a:r>
            <a:endParaRPr lang="en-US" altLang="zh-CN" sz="4400" b="1" dirty="0" smtClean="0">
              <a:latin typeface="黑体" pitchFamily="49" charset="-122"/>
              <a:ea typeface="黑体" pitchFamily="49" charset="-122"/>
            </a:endParaRPr>
          </a:p>
          <a:p>
            <a:r>
              <a:rPr lang="zh-CN" altLang="en-US" sz="1400" b="1" dirty="0" smtClean="0">
                <a:latin typeface="黑体" pitchFamily="49" charset="-122"/>
                <a:ea typeface="黑体" pitchFamily="49" charset="-122"/>
                <a:cs typeface="Times New Roman" pitchFamily="18" charset="0"/>
              </a:rPr>
              <a:t>版本：</a:t>
            </a:r>
            <a:r>
              <a:rPr lang="en-US" altLang="zh-CN" sz="1400" b="1" dirty="0" smtClean="0">
                <a:latin typeface="黑体" pitchFamily="49" charset="-122"/>
                <a:ea typeface="黑体" pitchFamily="49" charset="-122"/>
                <a:cs typeface="Times New Roman" pitchFamily="18" charset="0"/>
              </a:rPr>
              <a:t>1.0.0</a:t>
            </a:r>
            <a:endParaRPr lang="en-US" altLang="zh-CN" sz="1100" b="1" dirty="0">
              <a:latin typeface="黑体" pitchFamily="49" charset="-122"/>
              <a:ea typeface="黑体" pitchFamily="49" charset="-122"/>
            </a:endParaRPr>
          </a:p>
        </p:txBody>
      </p:sp>
      <p:sp>
        <p:nvSpPr>
          <p:cNvPr id="12292" name="Rectangle 4"/>
          <p:cNvSpPr>
            <a:spLocks noChangeArrowheads="1"/>
          </p:cNvSpPr>
          <p:nvPr/>
        </p:nvSpPr>
        <p:spPr bwMode="auto">
          <a:xfrm>
            <a:off x="0" y="4953002"/>
            <a:ext cx="9144000" cy="1031017"/>
          </a:xfrm>
          <a:prstGeom prst="rect">
            <a:avLst/>
          </a:prstGeom>
          <a:noFill/>
          <a:ln w="9525">
            <a:noFill/>
            <a:miter lim="800000"/>
            <a:headEnd/>
            <a:tailEnd/>
          </a:ln>
        </p:spPr>
        <p:txBody>
          <a:bodyPr lIns="91407" tIns="45703" rIns="91407" bIns="45703" anchor="ctr">
            <a:spAutoFit/>
          </a:bodyPr>
          <a:lstStyle/>
          <a:p>
            <a:pPr algn="ctr"/>
            <a:r>
              <a:rPr lang="zh-CN" altLang="zh-CN" sz="1400" b="1" dirty="0">
                <a:latin typeface="楷体_GB2312" pitchFamily="49" charset="-122"/>
                <a:ea typeface="楷体_GB2312" pitchFamily="49" charset="-122"/>
                <a:cs typeface="Times New Roman" pitchFamily="18" charset="0"/>
              </a:rPr>
              <a:t>东软睿道教育信息技术有限公司</a:t>
            </a:r>
          </a:p>
          <a:p>
            <a:pPr algn="ctr"/>
            <a:r>
              <a:rPr lang="en-US" altLang="zh-CN" sz="1500" b="1" dirty="0">
                <a:latin typeface="Times New Roman" pitchFamily="18" charset="0"/>
                <a:ea typeface="楷体_GB2312" pitchFamily="49" charset="-122"/>
                <a:cs typeface="Times New Roman" pitchFamily="18" charset="0"/>
              </a:rPr>
              <a:t>(</a:t>
            </a:r>
            <a:r>
              <a:rPr lang="zh-CN" altLang="en-US" sz="1500" b="1" dirty="0">
                <a:latin typeface="Times New Roman" pitchFamily="18" charset="0"/>
                <a:ea typeface="楷体_GB2312" pitchFamily="49" charset="-122"/>
                <a:cs typeface="Times New Roman" pitchFamily="18" charset="0"/>
              </a:rPr>
              <a:t>版权所有，翻版必究</a:t>
            </a:r>
            <a:r>
              <a:rPr lang="en-US" altLang="zh-CN" sz="1500" b="1" dirty="0">
                <a:latin typeface="Times New Roman" pitchFamily="18" charset="0"/>
                <a:ea typeface="楷体_GB2312" pitchFamily="49" charset="-122"/>
                <a:cs typeface="Times New Roman" pitchFamily="18" charset="0"/>
              </a:rPr>
              <a:t>)</a:t>
            </a:r>
            <a:endParaRPr lang="en-US" altLang="zh-CN" sz="1100" dirty="0">
              <a:ea typeface="楷体_GB2312" pitchFamily="49" charset="-122"/>
              <a:cs typeface="Times New Roman" pitchFamily="18" charset="0"/>
            </a:endParaRPr>
          </a:p>
          <a:p>
            <a:pPr algn="ctr"/>
            <a:r>
              <a:rPr lang="en-US" altLang="zh-CN" sz="1500" b="1" dirty="0">
                <a:latin typeface="Times New Roman" pitchFamily="18" charset="0"/>
                <a:ea typeface="黑体" pitchFamily="49" charset="-122"/>
                <a:cs typeface="Times New Roman" pitchFamily="18" charset="0"/>
              </a:rPr>
              <a:t>Copyright </a:t>
            </a:r>
            <a:r>
              <a:rPr lang="en-US" altLang="zh-CN" sz="1500" b="1" dirty="0">
                <a:ea typeface="黑体" pitchFamily="49" charset="-122"/>
                <a:cs typeface="Times New Roman" pitchFamily="18" charset="0"/>
              </a:rPr>
              <a:t>©</a:t>
            </a:r>
            <a:r>
              <a:rPr lang="en-US" altLang="zh-CN" sz="1500" b="1" dirty="0">
                <a:latin typeface="Times New Roman" pitchFamily="18" charset="0"/>
                <a:ea typeface="黑体" pitchFamily="49" charset="-122"/>
                <a:cs typeface="Times New Roman" pitchFamily="18" charset="0"/>
              </a:rPr>
              <a:t> </a:t>
            </a:r>
            <a:r>
              <a:rPr lang="en-US" altLang="zh-CN" sz="1500" b="1" dirty="0" err="1">
                <a:latin typeface="Times New Roman" pitchFamily="18" charset="0"/>
                <a:ea typeface="黑体" pitchFamily="49" charset="-122"/>
                <a:cs typeface="Times New Roman" pitchFamily="18" charset="0"/>
              </a:rPr>
              <a:t>Neusoft</a:t>
            </a:r>
            <a:r>
              <a:rPr lang="en-US" altLang="zh-CN" sz="1500" b="1" dirty="0">
                <a:latin typeface="Times New Roman" pitchFamily="18" charset="0"/>
                <a:ea typeface="黑体" pitchFamily="49" charset="-122"/>
                <a:cs typeface="Times New Roman" pitchFamily="18" charset="0"/>
              </a:rPr>
              <a:t> Educational Information Technology Co., Ltd</a:t>
            </a:r>
            <a:endParaRPr lang="en-US" altLang="zh-CN" sz="1100" dirty="0">
              <a:cs typeface="Times New Roman" pitchFamily="18" charset="0"/>
            </a:endParaRPr>
          </a:p>
          <a:p>
            <a:pPr algn="ctr"/>
            <a:r>
              <a:rPr lang="en-US" altLang="zh-CN" sz="1500" b="1" dirty="0">
                <a:latin typeface="Times New Roman" pitchFamily="18" charset="0"/>
                <a:ea typeface="黑体" pitchFamily="49" charset="-122"/>
              </a:rPr>
              <a:t>All Rights Reserved</a:t>
            </a:r>
            <a:endParaRPr lang="en-US" altLang="zh-CN" dirty="0">
              <a:cs typeface="Times New Roman" pitchFamily="18" charset="0"/>
            </a:endParaRPr>
          </a:p>
        </p:txBody>
      </p:sp>
      <p:sp>
        <p:nvSpPr>
          <p:cNvPr id="5" name="Rectangle 3"/>
          <p:cNvSpPr txBox="1">
            <a:spLocks noChangeArrowheads="1"/>
          </p:cNvSpPr>
          <p:nvPr/>
        </p:nvSpPr>
        <p:spPr>
          <a:xfrm>
            <a:off x="2124076" y="3716339"/>
            <a:ext cx="6048324" cy="576262"/>
          </a:xfrm>
          <a:prstGeom prst="rect">
            <a:avLst/>
          </a:prstGeom>
        </p:spPr>
        <p:txBody>
          <a:bodyPr lIns="91407" tIns="45703" rIns="91407" bIns="45703"/>
          <a:lstStyle/>
          <a:p>
            <a:pPr>
              <a:defRPr/>
            </a:pPr>
            <a:r>
              <a:rPr lang="zh-CN" altLang="en-US" sz="3200" b="1" kern="0" dirty="0" smtClean="0">
                <a:solidFill>
                  <a:schemeClr val="tx2"/>
                </a:solidFill>
                <a:latin typeface="黑体" pitchFamily="49" charset="-122"/>
                <a:ea typeface="黑体" pitchFamily="49" charset="-122"/>
                <a:cs typeface="+mj-cs"/>
              </a:rPr>
              <a:t>第</a:t>
            </a:r>
            <a:r>
              <a:rPr lang="en-US" altLang="zh-CN" sz="3200" b="1" kern="0" dirty="0" smtClean="0">
                <a:solidFill>
                  <a:schemeClr val="tx2"/>
                </a:solidFill>
                <a:latin typeface="黑体" pitchFamily="49" charset="-122"/>
                <a:ea typeface="黑体" pitchFamily="49" charset="-122"/>
                <a:cs typeface="+mj-cs"/>
              </a:rPr>
              <a:t>8</a:t>
            </a:r>
            <a:r>
              <a:rPr lang="zh-CN" altLang="en-US" sz="3200" b="1" kern="0" dirty="0" smtClean="0">
                <a:solidFill>
                  <a:schemeClr val="tx2"/>
                </a:solidFill>
                <a:latin typeface="黑体" pitchFamily="49" charset="-122"/>
                <a:ea typeface="黑体" pitchFamily="49" charset="-122"/>
                <a:cs typeface="+mj-cs"/>
              </a:rPr>
              <a:t>章 </a:t>
            </a:r>
            <a:r>
              <a:rPr lang="en-US" altLang="zh-CN" sz="3200" b="1" kern="0" dirty="0" err="1" smtClean="0">
                <a:solidFill>
                  <a:schemeClr val="tx2"/>
                </a:solidFill>
                <a:latin typeface="黑体" pitchFamily="49" charset="-122"/>
                <a:ea typeface="黑体" pitchFamily="49" charset="-122"/>
                <a:cs typeface="+mj-cs"/>
              </a:rPr>
              <a:t>Config</a:t>
            </a:r>
            <a:r>
              <a:rPr lang="zh-CN" altLang="en-US" sz="3200" b="1" kern="0" dirty="0" smtClean="0">
                <a:solidFill>
                  <a:schemeClr val="tx2"/>
                </a:solidFill>
                <a:latin typeface="黑体" pitchFamily="49" charset="-122"/>
                <a:ea typeface="黑体" pitchFamily="49" charset="-122"/>
                <a:cs typeface="+mj-cs"/>
              </a:rPr>
              <a:t>统一配置中心</a:t>
            </a:r>
            <a:endParaRPr lang="en-US" altLang="zh-CN" sz="3200" b="1" kern="0" dirty="0" smtClean="0">
              <a:solidFill>
                <a:schemeClr val="tx2"/>
              </a:solidFill>
              <a:latin typeface="黑体" pitchFamily="49" charset="-122"/>
              <a:ea typeface="黑体" pitchFamily="49" charset="-122"/>
              <a:cs typeface="+mj-cs"/>
            </a:endParaRPr>
          </a:p>
          <a:p>
            <a:pPr algn="ctr">
              <a:defRPr/>
            </a:pPr>
            <a:endParaRPr lang="en-US" altLang="zh-CN" sz="3200" b="1" kern="0" dirty="0">
              <a:solidFill>
                <a:schemeClr val="tx2"/>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将配置文件推送到</a:t>
            </a:r>
            <a:r>
              <a:rPr lang="en-US" altLang="zh-CN" dirty="0" err="1" smtClean="0">
                <a:solidFill>
                  <a:schemeClr val="tx1"/>
                </a:solidFill>
              </a:rPr>
              <a:t>Github</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实现步骤</a:t>
            </a:r>
            <a:endParaRPr lang="en-US" altLang="zh-CN" dirty="0" smtClean="0"/>
          </a:p>
          <a:p>
            <a:pPr lvl="1"/>
            <a:r>
              <a:rPr lang="zh-CN" altLang="en-US" dirty="0" smtClean="0"/>
              <a:t>在</a:t>
            </a:r>
            <a:r>
              <a:rPr lang="en-US" altLang="zh-CN" dirty="0" err="1" smtClean="0"/>
              <a:t>GitHub</a:t>
            </a:r>
            <a:r>
              <a:rPr lang="zh-CN" altLang="en-US" dirty="0" smtClean="0"/>
              <a:t>上新建一个名为</a:t>
            </a:r>
            <a:r>
              <a:rPr lang="en-US" altLang="zh-CN" dirty="0" err="1" smtClean="0"/>
              <a:t>mscloud-config</a:t>
            </a:r>
            <a:r>
              <a:rPr lang="zh-CN" altLang="en-US" dirty="0" smtClean="0"/>
              <a:t>的新</a:t>
            </a:r>
            <a:r>
              <a:rPr lang="en-US" altLang="zh-CN" dirty="0" smtClean="0"/>
              <a:t>Repository</a:t>
            </a:r>
          </a:p>
          <a:p>
            <a:pPr lvl="1"/>
            <a:r>
              <a:rPr lang="zh-CN" altLang="en-US" dirty="0" smtClean="0"/>
              <a:t>本地硬盘中</a:t>
            </a:r>
            <a:r>
              <a:rPr lang="en-US" altLang="zh-CN" dirty="0" smtClean="0"/>
              <a:t>clone </a:t>
            </a:r>
            <a:r>
              <a:rPr lang="en-US" altLang="zh-CN" dirty="0" err="1" smtClean="0"/>
              <a:t>git</a:t>
            </a:r>
            <a:r>
              <a:rPr lang="zh-CN" altLang="en-US" dirty="0" smtClean="0"/>
              <a:t>仓库</a:t>
            </a:r>
            <a:endParaRPr lang="en-US" altLang="zh-CN" dirty="0" smtClean="0"/>
          </a:p>
          <a:p>
            <a:pPr lvl="1"/>
            <a:r>
              <a:rPr lang="zh-CN" altLang="en-US" dirty="0" smtClean="0"/>
              <a:t>在本地仓库里面新建一些配置文件</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将配置文件推送到</a:t>
            </a:r>
            <a:r>
              <a:rPr lang="en-US" altLang="zh-CN" dirty="0" err="1" smtClean="0"/>
              <a:t>Github</a:t>
            </a:r>
            <a:r>
              <a:rPr lang="zh-CN" altLang="en-US" dirty="0" smtClean="0"/>
              <a:t>上</a:t>
            </a:r>
            <a:endParaRPr lang="en-US" altLang="zh-CN" dirty="0" smtClean="0"/>
          </a:p>
          <a:p>
            <a:pPr lvl="1"/>
            <a:endParaRPr lang="en-US" altLang="zh-CN" dirty="0" smtClean="0"/>
          </a:p>
          <a:p>
            <a:pPr lvl="1"/>
            <a:endParaRPr lang="en-US" altLang="zh-CN" dirty="0" smtClean="0"/>
          </a:p>
          <a:p>
            <a:endParaRPr lang="en-US" altLang="zh-CN" dirty="0" smtClean="0"/>
          </a:p>
          <a:p>
            <a:pPr lvl="1"/>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1331640" y="2348880"/>
            <a:ext cx="3352800" cy="103663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将配置文件推送到</a:t>
            </a:r>
            <a:r>
              <a:rPr lang="en-US" altLang="zh-CN" dirty="0" err="1" smtClean="0"/>
              <a:t>Github</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err="1" smtClean="0"/>
              <a:t>GitHub</a:t>
            </a:r>
            <a:r>
              <a:rPr lang="zh-CN" altLang="en-US" dirty="0" smtClean="0"/>
              <a:t>上新建一个名为</a:t>
            </a:r>
            <a:r>
              <a:rPr lang="en-US" altLang="zh-CN" dirty="0" err="1" smtClean="0"/>
              <a:t>mscloud-config</a:t>
            </a:r>
            <a:r>
              <a:rPr lang="zh-CN" altLang="en-US" dirty="0" smtClean="0"/>
              <a:t>的新</a:t>
            </a:r>
            <a:r>
              <a:rPr lang="en-US" altLang="zh-CN" dirty="0" smtClean="0"/>
              <a:t>Repository</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79512" y="1700808"/>
            <a:ext cx="5066902" cy="4143350"/>
          </a:xfrm>
          <a:prstGeom prst="rect">
            <a:avLst/>
          </a:prstGeom>
          <a:noFill/>
          <a:ln w="9525">
            <a:noFill/>
            <a:miter lim="800000"/>
            <a:headEnd/>
            <a:tailEnd/>
          </a:ln>
        </p:spPr>
      </p:pic>
      <p:pic>
        <p:nvPicPr>
          <p:cNvPr id="10242" name="Picture 2"/>
          <p:cNvPicPr>
            <a:picLocks noChangeAspect="1" noChangeArrowheads="1"/>
          </p:cNvPicPr>
          <p:nvPr/>
        </p:nvPicPr>
        <p:blipFill>
          <a:blip r:embed="rId3" cstate="print"/>
          <a:srcRect/>
          <a:stretch>
            <a:fillRect/>
          </a:stretch>
        </p:blipFill>
        <p:spPr bwMode="auto">
          <a:xfrm>
            <a:off x="4915801" y="1484784"/>
            <a:ext cx="4228199" cy="4824536"/>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将配置文件推送到</a:t>
            </a:r>
            <a:r>
              <a:rPr lang="en-US" altLang="zh-CN" dirty="0" err="1" smtClean="0"/>
              <a:t>Github</a:t>
            </a:r>
            <a:endParaRPr lang="zh-CN" altLang="en-US" dirty="0"/>
          </a:p>
        </p:txBody>
      </p:sp>
      <p:sp>
        <p:nvSpPr>
          <p:cNvPr id="3" name="内容占位符 2"/>
          <p:cNvSpPr>
            <a:spLocks noGrp="1"/>
          </p:cNvSpPr>
          <p:nvPr>
            <p:ph idx="1"/>
          </p:nvPr>
        </p:nvSpPr>
        <p:spPr/>
        <p:txBody>
          <a:bodyPr/>
          <a:lstStyle/>
          <a:p>
            <a:r>
              <a:rPr lang="zh-CN" altLang="en-US" dirty="0" smtClean="0"/>
              <a:t>本地硬盘目录上</a:t>
            </a:r>
            <a:r>
              <a:rPr lang="en-US" altLang="zh-CN" dirty="0" smtClean="0"/>
              <a:t>clone </a:t>
            </a:r>
            <a:r>
              <a:rPr lang="en-US" altLang="zh-CN" dirty="0" err="1" smtClean="0"/>
              <a:t>git</a:t>
            </a:r>
            <a:r>
              <a:rPr lang="zh-CN" altLang="en-US" dirty="0" smtClean="0"/>
              <a:t>仓库</a:t>
            </a:r>
            <a:endParaRPr lang="en-US" altLang="zh-CN" dirty="0" smtClean="0"/>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835696" y="1844824"/>
            <a:ext cx="4397375" cy="4000500"/>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将配置文件推送到</a:t>
            </a:r>
            <a:r>
              <a:rPr lang="en-US" altLang="zh-CN" dirty="0" err="1" smtClean="0"/>
              <a:t>Github</a:t>
            </a:r>
            <a:endParaRPr lang="zh-CN" altLang="en-US" dirty="0"/>
          </a:p>
        </p:txBody>
      </p:sp>
      <p:sp>
        <p:nvSpPr>
          <p:cNvPr id="3" name="内容占位符 2"/>
          <p:cNvSpPr>
            <a:spLocks noGrp="1"/>
          </p:cNvSpPr>
          <p:nvPr>
            <p:ph idx="1"/>
          </p:nvPr>
        </p:nvSpPr>
        <p:spPr/>
        <p:txBody>
          <a:bodyPr/>
          <a:lstStyle/>
          <a:p>
            <a:r>
              <a:rPr lang="zh-CN" altLang="en-US" dirty="0" smtClean="0"/>
              <a:t>在本地仓库</a:t>
            </a:r>
            <a:r>
              <a:rPr lang="en-US" altLang="zh-CN" dirty="0" smtClean="0"/>
              <a:t>D:\myconfig\myspringcloud\mscloud-config</a:t>
            </a:r>
            <a:r>
              <a:rPr lang="zh-CN" altLang="en-US" dirty="0" smtClean="0"/>
              <a:t>里面新建几个配置文件：</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文件内容分别是：</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err="1" smtClean="0">
                <a:solidFill>
                  <a:srgbClr val="FF0000"/>
                </a:solidFill>
              </a:rPr>
              <a:t>github</a:t>
            </a:r>
            <a:r>
              <a:rPr lang="zh-CN" altLang="en-US" dirty="0" smtClean="0">
                <a:solidFill>
                  <a:srgbClr val="FF0000"/>
                </a:solidFill>
              </a:rPr>
              <a:t>文件</a:t>
            </a:r>
            <a:endParaRPr lang="en-US" altLang="zh-CN" dirty="0" smtClean="0"/>
          </a:p>
          <a:p>
            <a:pPr lvl="1"/>
            <a:endParaRPr lang="en-US" altLang="zh-CN" dirty="0" smtClean="0"/>
          </a:p>
          <a:p>
            <a:endParaRPr lang="zh-CN" altLang="en-US" dirty="0"/>
          </a:p>
        </p:txBody>
      </p:sp>
      <p:pic>
        <p:nvPicPr>
          <p:cNvPr id="5123" name="Picture 3"/>
          <p:cNvPicPr>
            <a:picLocks noChangeAspect="1" noChangeArrowheads="1"/>
          </p:cNvPicPr>
          <p:nvPr/>
        </p:nvPicPr>
        <p:blipFill>
          <a:blip r:embed="rId2" cstate="print"/>
          <a:srcRect/>
          <a:stretch>
            <a:fillRect/>
          </a:stretch>
        </p:blipFill>
        <p:spPr bwMode="auto">
          <a:xfrm>
            <a:off x="1187624" y="4077072"/>
            <a:ext cx="2043113" cy="1006475"/>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971600" y="1916832"/>
            <a:ext cx="3352800" cy="1036637"/>
          </a:xfrm>
          <a:prstGeom prst="rect">
            <a:avLst/>
          </a:prstGeom>
          <a:noFill/>
          <a:ln w="9525">
            <a:noFill/>
            <a:miter lim="800000"/>
            <a:headEnd/>
            <a:tailEnd/>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将配置文件推送到</a:t>
            </a:r>
            <a:r>
              <a:rPr lang="en-US" altLang="zh-CN" dirty="0" err="1" smtClean="0"/>
              <a:t>Github</a:t>
            </a:r>
            <a:endParaRPr lang="zh-CN" altLang="en-US" dirty="0"/>
          </a:p>
        </p:txBody>
      </p:sp>
      <p:sp>
        <p:nvSpPr>
          <p:cNvPr id="3" name="内容占位符 2"/>
          <p:cNvSpPr>
            <a:spLocks noGrp="1"/>
          </p:cNvSpPr>
          <p:nvPr>
            <p:ph idx="1"/>
          </p:nvPr>
        </p:nvSpPr>
        <p:spPr/>
        <p:txBody>
          <a:bodyPr/>
          <a:lstStyle/>
          <a:p>
            <a:r>
              <a:rPr lang="zh-CN" altLang="en-US" dirty="0" smtClean="0"/>
              <a:t>将上一步的配置文件推送到</a:t>
            </a:r>
            <a:r>
              <a:rPr lang="en-US" altLang="zh-CN" dirty="0" err="1" smtClean="0"/>
              <a:t>Github</a:t>
            </a:r>
            <a:r>
              <a:rPr lang="zh-CN" altLang="en-US" dirty="0" smtClean="0"/>
              <a:t>上</a:t>
            </a:r>
            <a:endParaRPr lang="en-US" altLang="zh-CN" dirty="0" smtClean="0"/>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1187624" y="1988840"/>
            <a:ext cx="3380036" cy="2016224"/>
          </a:xfrm>
          <a:prstGeom prst="rect">
            <a:avLst/>
          </a:prstGeom>
          <a:noFill/>
          <a:ln w="9525">
            <a:noFill/>
            <a:miter lim="800000"/>
            <a:headEnd/>
            <a:tailEnd/>
          </a:ln>
        </p:spPr>
      </p:pic>
      <p:pic>
        <p:nvPicPr>
          <p:cNvPr id="12290" name="Picture 2"/>
          <p:cNvPicPr>
            <a:picLocks noChangeAspect="1" noChangeArrowheads="1"/>
          </p:cNvPicPr>
          <p:nvPr/>
        </p:nvPicPr>
        <p:blipFill>
          <a:blip r:embed="rId3" cstate="print"/>
          <a:srcRect/>
          <a:stretch>
            <a:fillRect/>
          </a:stretch>
        </p:blipFill>
        <p:spPr bwMode="auto">
          <a:xfrm>
            <a:off x="5292080" y="1340768"/>
            <a:ext cx="3368675" cy="4610100"/>
          </a:xfrm>
          <a:prstGeom prst="rect">
            <a:avLst/>
          </a:prstGeom>
          <a:noFill/>
          <a:ln w="9525">
            <a:noFill/>
            <a:miter lim="800000"/>
            <a:headEnd/>
            <a:tailEnd/>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Server</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smtClean="0"/>
              <a:t>mscloud-config-7755</a:t>
            </a:r>
            <a:r>
              <a:rPr lang="zh-CN" altLang="en-US" dirty="0" smtClean="0"/>
              <a:t>，即为</a:t>
            </a:r>
            <a:r>
              <a:rPr lang="en-US" altLang="zh-CN" dirty="0" smtClean="0"/>
              <a:t>Cloud</a:t>
            </a:r>
            <a:r>
              <a:rPr lang="zh-CN" altLang="en-US" dirty="0" smtClean="0"/>
              <a:t>的配置中心模块</a:t>
            </a:r>
            <a:endParaRPr lang="en-US" altLang="zh-CN" dirty="0" smtClean="0"/>
          </a:p>
          <a:p>
            <a:pPr lvl="1"/>
            <a:r>
              <a:rPr lang="zh-CN" altLang="en-US" dirty="0" smtClean="0"/>
              <a:t>修改</a:t>
            </a:r>
            <a:r>
              <a:rPr lang="en-US" altLang="zh-CN" dirty="0" smtClean="0"/>
              <a:t>pom.xml</a:t>
            </a:r>
          </a:p>
          <a:p>
            <a:pPr lvl="1"/>
            <a:r>
              <a:rPr lang="zh-CN" altLang="en-US" dirty="0" smtClean="0"/>
              <a:t>全局配置文件</a:t>
            </a:r>
            <a:r>
              <a:rPr lang="en-US" altLang="zh-CN" dirty="0" err="1" smtClean="0"/>
              <a:t>application.properties</a:t>
            </a:r>
            <a:endParaRPr lang="en-US" altLang="zh-CN" dirty="0" smtClean="0"/>
          </a:p>
          <a:p>
            <a:pPr lvl="1"/>
            <a:r>
              <a:rPr lang="zh-CN" altLang="en-US" dirty="0" smtClean="0"/>
              <a:t>主启动类添加</a:t>
            </a:r>
            <a:r>
              <a:rPr lang="en-US" altLang="zh-CN" dirty="0" smtClean="0"/>
              <a:t>@</a:t>
            </a:r>
            <a:r>
              <a:rPr lang="en-US" altLang="zh-CN" dirty="0" err="1" smtClean="0"/>
              <a:t>EnableConfigServer</a:t>
            </a:r>
            <a:endParaRPr lang="en-US" altLang="zh-CN" dirty="0" smtClean="0"/>
          </a:p>
          <a:p>
            <a:pPr lvl="1"/>
            <a:r>
              <a:rPr lang="zh-CN" altLang="en-US" dirty="0" smtClean="0"/>
              <a:t>修改</a:t>
            </a:r>
            <a:r>
              <a:rPr lang="en-US" altLang="zh-CN" dirty="0" smtClean="0"/>
              <a:t>hosts</a:t>
            </a:r>
            <a:r>
              <a:rPr lang="zh-CN" altLang="en-US" dirty="0" smtClean="0"/>
              <a:t>文件，增加映射</a:t>
            </a:r>
            <a:endParaRPr lang="en-US" altLang="zh-CN" dirty="0" smtClean="0"/>
          </a:p>
          <a:p>
            <a:pPr lvl="1"/>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smtClean="0">
                <a:solidFill>
                  <a:srgbClr val="FF0000"/>
                </a:solidFill>
              </a:rPr>
              <a:t>ch08-01-config</a:t>
            </a:r>
            <a:r>
              <a:rPr lang="zh-CN" altLang="en-US" dirty="0" smtClean="0">
                <a:solidFill>
                  <a:srgbClr val="FF0000"/>
                </a:solidFill>
              </a:rPr>
              <a:t>基础</a:t>
            </a:r>
            <a:r>
              <a:rPr lang="en-US" altLang="zh-CN" dirty="0" smtClean="0">
                <a:solidFill>
                  <a:srgbClr val="FF0000"/>
                </a:solidFill>
              </a:rPr>
              <a:t>/mscloud-config-server-7755</a:t>
            </a:r>
            <a:endParaRPr lang="en-US" altLang="zh-CN" dirty="0" smtClean="0"/>
          </a:p>
          <a:p>
            <a:pPr lvl="1"/>
            <a:endParaRPr lang="en-US" altLang="zh-CN" dirty="0" smtClean="0"/>
          </a:p>
          <a:p>
            <a:pPr lvl="1"/>
            <a:endParaRPr lang="en-US" altLang="zh-CN" dirty="0" smtClean="0"/>
          </a:p>
          <a:p>
            <a:endParaRPr lang="en-US" altLang="zh-CN" dirty="0" smtClean="0"/>
          </a:p>
          <a:p>
            <a:pPr lvl="1"/>
            <a:endParaRPr lang="zh-CN" alt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Server</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smtClean="0"/>
              <a:t>mscloud-config-server-7755</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187624" y="1556792"/>
            <a:ext cx="4902087" cy="4072359"/>
          </a:xfrm>
          <a:prstGeom prst="rect">
            <a:avLst/>
          </a:prstGeom>
          <a:noFill/>
          <a:ln w="9525">
            <a:noFill/>
            <a:miter lim="800000"/>
            <a:headEnd/>
            <a:tailEnd/>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Server</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err="1" smtClean="0"/>
              <a:t>pom</a:t>
            </a:r>
            <a:r>
              <a:rPr lang="zh-CN" altLang="en-US" smtClean="0"/>
              <a:t>，添加如下依赖</a:t>
            </a:r>
            <a:endParaRPr lang="en-US" altLang="zh-CN" dirty="0" smtClean="0"/>
          </a:p>
          <a:p>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1475656" y="2204864"/>
            <a:ext cx="4800600" cy="1211263"/>
          </a:xfrm>
          <a:prstGeom prst="rect">
            <a:avLst/>
          </a:prstGeom>
          <a:noFill/>
          <a:ln w="9525">
            <a:noFill/>
            <a:miter lim="800000"/>
            <a:headEnd/>
            <a:tailEnd/>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Server</a:t>
            </a:r>
            <a:endParaRPr lang="zh-CN" altLang="en-US" dirty="0"/>
          </a:p>
        </p:txBody>
      </p:sp>
      <p:sp>
        <p:nvSpPr>
          <p:cNvPr id="3" name="内容占位符 2"/>
          <p:cNvSpPr>
            <a:spLocks noGrp="1"/>
          </p:cNvSpPr>
          <p:nvPr>
            <p:ph idx="1"/>
          </p:nvPr>
        </p:nvSpPr>
        <p:spPr/>
        <p:txBody>
          <a:bodyPr/>
          <a:lstStyle/>
          <a:p>
            <a:r>
              <a:rPr lang="zh-CN" altLang="en-US" dirty="0" smtClean="0"/>
              <a:t>全局配置文件</a:t>
            </a:r>
            <a:endParaRPr lang="en-US" altLang="zh-CN" dirty="0" smtClean="0"/>
          </a:p>
        </p:txBody>
      </p:sp>
      <p:pic>
        <p:nvPicPr>
          <p:cNvPr id="15362" name="Picture 2"/>
          <p:cNvPicPr>
            <a:picLocks noChangeAspect="1" noChangeArrowheads="1"/>
          </p:cNvPicPr>
          <p:nvPr/>
        </p:nvPicPr>
        <p:blipFill>
          <a:blip r:embed="rId2" cstate="print"/>
          <a:srcRect/>
          <a:stretch>
            <a:fillRect/>
          </a:stretch>
        </p:blipFill>
        <p:spPr bwMode="auto">
          <a:xfrm>
            <a:off x="827584" y="1988840"/>
            <a:ext cx="7224713" cy="1463675"/>
          </a:xfrm>
          <a:prstGeom prst="rect">
            <a:avLst/>
          </a:prstGeom>
          <a:noFill/>
          <a:ln w="9525">
            <a:noFill/>
            <a:miter lim="800000"/>
            <a:headEnd/>
            <a:tailEnd/>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Server</a:t>
            </a:r>
            <a:endParaRPr lang="zh-CN" altLang="en-US" dirty="0"/>
          </a:p>
        </p:txBody>
      </p:sp>
      <p:sp>
        <p:nvSpPr>
          <p:cNvPr id="3" name="内容占位符 2"/>
          <p:cNvSpPr>
            <a:spLocks noGrp="1"/>
          </p:cNvSpPr>
          <p:nvPr>
            <p:ph idx="1"/>
          </p:nvPr>
        </p:nvSpPr>
        <p:spPr/>
        <p:txBody>
          <a:bodyPr/>
          <a:lstStyle/>
          <a:p>
            <a:r>
              <a:rPr lang="zh-CN" altLang="en-US" dirty="0" smtClean="0"/>
              <a:t>主启动类</a:t>
            </a:r>
            <a:endParaRPr lang="en-US" altLang="zh-CN" dirty="0" smtClean="0"/>
          </a:p>
          <a:p>
            <a:pPr lvl="1"/>
            <a:r>
              <a:rPr lang="zh-CN" altLang="en-US" dirty="0" smtClean="0"/>
              <a:t>添加</a:t>
            </a:r>
            <a:r>
              <a:rPr lang="en-US" altLang="zh-CN" dirty="0" smtClean="0"/>
              <a:t>@</a:t>
            </a:r>
            <a:r>
              <a:rPr lang="en-US" altLang="zh-CN" dirty="0" err="1" smtClean="0"/>
              <a:t>EnableConfigServer</a:t>
            </a:r>
            <a:endParaRPr lang="zh-CN" altLang="en-US" dirty="0"/>
          </a:p>
        </p:txBody>
      </p:sp>
      <p:pic>
        <p:nvPicPr>
          <p:cNvPr id="3075" name="Picture 3"/>
          <p:cNvPicPr>
            <a:picLocks noChangeAspect="1" noChangeArrowheads="1"/>
          </p:cNvPicPr>
          <p:nvPr/>
        </p:nvPicPr>
        <p:blipFill>
          <a:blip r:embed="rId2" cstate="print"/>
          <a:srcRect/>
          <a:stretch>
            <a:fillRect/>
          </a:stretch>
        </p:blipFill>
        <p:spPr bwMode="auto">
          <a:xfrm>
            <a:off x="1403648" y="2276872"/>
            <a:ext cx="4945063" cy="1616075"/>
          </a:xfrm>
          <a:prstGeom prst="rect">
            <a:avLst/>
          </a:prstGeom>
          <a:noFill/>
          <a:ln w="9525">
            <a:noFill/>
            <a:miter lim="800000"/>
            <a:headEnd/>
            <a:tailEnd/>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本章教学目标</a:t>
            </a:r>
          </a:p>
        </p:txBody>
      </p:sp>
      <p:sp>
        <p:nvSpPr>
          <p:cNvPr id="13315" name="内容占位符 2"/>
          <p:cNvSpPr>
            <a:spLocks noGrp="1"/>
          </p:cNvSpPr>
          <p:nvPr>
            <p:ph idx="1"/>
          </p:nvPr>
        </p:nvSpPr>
        <p:spPr/>
        <p:txBody>
          <a:bodyPr/>
          <a:lstStyle/>
          <a:p>
            <a:pPr>
              <a:buBlip>
                <a:blip r:embed="rId2"/>
              </a:buBlip>
            </a:pPr>
            <a:r>
              <a:rPr lang="zh-CN" altLang="en-US" dirty="0" smtClean="0"/>
              <a:t>了解</a:t>
            </a:r>
            <a:r>
              <a:rPr lang="en-US" altLang="zh-CN" dirty="0" smtClean="0"/>
              <a:t>Spring Cloud </a:t>
            </a:r>
            <a:r>
              <a:rPr lang="en-US" altLang="zh-CN" dirty="0" err="1" smtClean="0"/>
              <a:t>Config</a:t>
            </a:r>
            <a:r>
              <a:rPr lang="zh-CN" altLang="en-US" dirty="0" smtClean="0"/>
              <a:t>简介；</a:t>
            </a:r>
            <a:endParaRPr lang="en-US" altLang="zh-CN" dirty="0" smtClean="0"/>
          </a:p>
          <a:p>
            <a:pPr>
              <a:buBlip>
                <a:blip r:embed="rId2"/>
              </a:buBlip>
            </a:pPr>
            <a:endParaRPr lang="en-US" altLang="zh-CN" dirty="0" smtClean="0"/>
          </a:p>
          <a:p>
            <a:pPr>
              <a:buBlip>
                <a:blip r:embed="rId2"/>
              </a:buBlip>
            </a:pPr>
            <a:r>
              <a:rPr lang="zh-CN" altLang="en-US" dirty="0" smtClean="0"/>
              <a:t>理解</a:t>
            </a:r>
            <a:r>
              <a:rPr lang="en-US" altLang="zh-CN" dirty="0" smtClean="0"/>
              <a:t>Spring Cloud </a:t>
            </a:r>
            <a:r>
              <a:rPr lang="en-US" altLang="zh-CN" dirty="0" err="1" smtClean="0"/>
              <a:t>Config</a:t>
            </a:r>
            <a:r>
              <a:rPr lang="zh-CN" altLang="en-US" dirty="0" smtClean="0"/>
              <a:t>架构图；</a:t>
            </a:r>
            <a:endParaRPr lang="en-US" altLang="zh-CN" dirty="0" smtClean="0"/>
          </a:p>
          <a:p>
            <a:pPr>
              <a:buBlip>
                <a:blip r:embed="rId2"/>
              </a:buBlip>
            </a:pPr>
            <a:endParaRPr lang="en-US" altLang="zh-CN" dirty="0" smtClean="0"/>
          </a:p>
          <a:p>
            <a:pPr>
              <a:buBlip>
                <a:blip r:embed="rId2"/>
              </a:buBlip>
            </a:pPr>
            <a:r>
              <a:rPr lang="zh-CN" altLang="en-US" dirty="0" smtClean="0"/>
              <a:t>掌握配置文件推送到</a:t>
            </a:r>
            <a:r>
              <a:rPr lang="en-US" altLang="zh-CN" dirty="0" err="1" smtClean="0"/>
              <a:t>Github</a:t>
            </a:r>
            <a:r>
              <a:rPr lang="zh-CN" altLang="en-US" dirty="0" smtClean="0"/>
              <a:t>；</a:t>
            </a:r>
            <a:endParaRPr lang="en-US" altLang="zh-CN" dirty="0" smtClean="0"/>
          </a:p>
          <a:p>
            <a:pPr>
              <a:buBlip>
                <a:blip r:embed="rId2"/>
              </a:buBlip>
            </a:pPr>
            <a:endParaRPr lang="en-US" altLang="zh-CN" dirty="0" smtClean="0"/>
          </a:p>
          <a:p>
            <a:pPr>
              <a:buBlip>
                <a:blip r:embed="rId2"/>
              </a:buBlip>
            </a:pPr>
            <a:r>
              <a:rPr lang="zh-CN" altLang="en-US" dirty="0" smtClean="0"/>
              <a:t>掌握</a:t>
            </a:r>
            <a:r>
              <a:rPr lang="en-US" altLang="zh-CN" dirty="0" err="1" smtClean="0"/>
              <a:t>Config</a:t>
            </a:r>
            <a:r>
              <a:rPr lang="en-US" altLang="zh-CN" dirty="0" smtClean="0"/>
              <a:t> Server</a:t>
            </a:r>
            <a:r>
              <a:rPr lang="zh-CN" altLang="en-US" dirty="0" smtClean="0"/>
              <a:t>编写；</a:t>
            </a:r>
            <a:endParaRPr lang="en-US" altLang="zh-CN" dirty="0" smtClean="0"/>
          </a:p>
          <a:p>
            <a:pPr>
              <a:buBlip>
                <a:blip r:embed="rId2"/>
              </a:buBlip>
            </a:pPr>
            <a:endParaRPr lang="en-US" altLang="zh-CN" dirty="0" smtClean="0"/>
          </a:p>
          <a:p>
            <a:pPr>
              <a:buBlip>
                <a:blip r:embed="rId2"/>
              </a:buBlip>
            </a:pPr>
            <a:r>
              <a:rPr lang="zh-CN" altLang="en-US" dirty="0" smtClean="0"/>
              <a:t>掌握</a:t>
            </a:r>
            <a:r>
              <a:rPr lang="en-US" altLang="zh-CN" dirty="0" err="1" smtClean="0"/>
              <a:t>Config</a:t>
            </a:r>
            <a:r>
              <a:rPr lang="en-US" altLang="zh-CN" dirty="0" smtClean="0"/>
              <a:t> Client</a:t>
            </a:r>
            <a:r>
              <a:rPr lang="zh-CN" altLang="en-US" dirty="0" smtClean="0"/>
              <a:t>编写；</a:t>
            </a:r>
            <a:endParaRPr lang="en-US" altLang="zh-CN" dirty="0" smtClean="0"/>
          </a:p>
          <a:p>
            <a:pPr>
              <a:buBlip>
                <a:blip r:embed="rId2"/>
              </a:buBlip>
            </a:pPr>
            <a:endParaRPr lang="en-US" altLang="zh-CN" dirty="0" smtClean="0"/>
          </a:p>
          <a:p>
            <a:pPr>
              <a:buBlip>
                <a:blip r:embed="rId2"/>
              </a:buBlip>
            </a:pPr>
            <a:r>
              <a:rPr lang="zh-CN" altLang="en-US" dirty="0" smtClean="0"/>
              <a:t>掌握</a:t>
            </a:r>
            <a:r>
              <a:rPr lang="en-US" altLang="zh-CN" dirty="0" err="1" smtClean="0"/>
              <a:t>Config</a:t>
            </a:r>
            <a:r>
              <a:rPr lang="zh-CN" altLang="en-US" dirty="0" smtClean="0"/>
              <a:t>版的</a:t>
            </a:r>
            <a:r>
              <a:rPr lang="en-US" altLang="zh-CN" dirty="0" smtClean="0"/>
              <a:t>eureka</a:t>
            </a:r>
            <a:r>
              <a:rPr lang="zh-CN" altLang="en-US" dirty="0" smtClean="0"/>
              <a:t>服务端编写；</a:t>
            </a:r>
            <a:endParaRPr lang="en-US" altLang="zh-CN" dirty="0" smtClean="0"/>
          </a:p>
          <a:p>
            <a:pPr>
              <a:buBlip>
                <a:blip r:embed="rId2"/>
              </a:buBlip>
            </a:pPr>
            <a:endParaRPr lang="en-US" altLang="zh-CN" dirty="0" smtClean="0"/>
          </a:p>
          <a:p>
            <a:pPr>
              <a:buBlip>
                <a:blip r:embed="rId2"/>
              </a:buBlip>
            </a:pPr>
            <a:r>
              <a:rPr lang="zh-CN" altLang="en-US" dirty="0" smtClean="0"/>
              <a:t>掌握</a:t>
            </a:r>
            <a:r>
              <a:rPr lang="en-US" altLang="zh-CN" dirty="0" err="1" smtClean="0"/>
              <a:t>Config</a:t>
            </a:r>
            <a:r>
              <a:rPr lang="zh-CN" altLang="en-US" dirty="0" smtClean="0"/>
              <a:t>版的</a:t>
            </a:r>
            <a:r>
              <a:rPr lang="en-US" altLang="zh-CN" dirty="0" smtClean="0"/>
              <a:t>User</a:t>
            </a:r>
            <a:r>
              <a:rPr lang="zh-CN" altLang="en-US" dirty="0" smtClean="0"/>
              <a:t>微服务编写；</a:t>
            </a:r>
            <a:endParaRPr lang="en-US" altLang="zh-CN"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Server</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hosts</a:t>
            </a:r>
          </a:p>
          <a:p>
            <a:pPr lvl="1"/>
            <a:r>
              <a:rPr lang="zh-CN" altLang="en-US" dirty="0" smtClean="0"/>
              <a:t>添加映射</a:t>
            </a:r>
            <a:endParaRPr lang="zh-CN" altLang="en-US" dirty="0"/>
          </a:p>
        </p:txBody>
      </p:sp>
      <p:pic>
        <p:nvPicPr>
          <p:cNvPr id="8196" name="Picture 4"/>
          <p:cNvPicPr>
            <a:picLocks noChangeAspect="1" noChangeArrowheads="1"/>
          </p:cNvPicPr>
          <p:nvPr/>
        </p:nvPicPr>
        <p:blipFill>
          <a:blip r:embed="rId2" cstate="print"/>
          <a:srcRect/>
          <a:stretch>
            <a:fillRect/>
          </a:stretch>
        </p:blipFill>
        <p:spPr bwMode="auto">
          <a:xfrm>
            <a:off x="1115616" y="2060848"/>
            <a:ext cx="3078176" cy="288032"/>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1187624" y="2996952"/>
            <a:ext cx="2827337" cy="982663"/>
          </a:xfrm>
          <a:prstGeom prst="rect">
            <a:avLst/>
          </a:prstGeom>
          <a:noFill/>
          <a:ln w="9525">
            <a:noFill/>
            <a:miter lim="800000"/>
            <a:headEnd/>
            <a:tailEnd/>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Config</a:t>
            </a:r>
            <a:r>
              <a:rPr lang="en-US" altLang="zh-CN" dirty="0" smtClean="0"/>
              <a:t> Server</a:t>
            </a:r>
            <a:r>
              <a:rPr lang="zh-CN" altLang="en-US" dirty="0" smtClean="0"/>
              <a:t>的端点</a:t>
            </a:r>
            <a:endParaRPr lang="zh-CN" altLang="en-US" dirty="0"/>
          </a:p>
        </p:txBody>
      </p:sp>
      <p:sp>
        <p:nvSpPr>
          <p:cNvPr id="3" name="内容占位符 2"/>
          <p:cNvSpPr>
            <a:spLocks noGrp="1"/>
          </p:cNvSpPr>
          <p:nvPr>
            <p:ph idx="1"/>
          </p:nvPr>
        </p:nvSpPr>
        <p:spPr/>
        <p:txBody>
          <a:bodyPr/>
          <a:lstStyle/>
          <a:p>
            <a:r>
              <a:rPr lang="zh-CN" altLang="en-US" dirty="0" smtClean="0"/>
              <a:t>可以使用</a:t>
            </a:r>
            <a:r>
              <a:rPr lang="en-US" altLang="zh-CN" dirty="0" err="1" smtClean="0"/>
              <a:t>Config</a:t>
            </a:r>
            <a:r>
              <a:rPr lang="en-US" altLang="zh-CN" dirty="0" smtClean="0"/>
              <a:t> Server</a:t>
            </a:r>
            <a:r>
              <a:rPr lang="zh-CN" altLang="en-US" dirty="0" smtClean="0"/>
              <a:t>的端点获取配置文件的内容。端点与配置文件的映射规则如下：</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以上端点都可以映射到</a:t>
            </a:r>
            <a:r>
              <a:rPr lang="en-US" altLang="zh-CN" dirty="0" smtClean="0"/>
              <a:t>{application}-{profile}.properties</a:t>
            </a:r>
            <a:r>
              <a:rPr lang="zh-CN" altLang="en-US" dirty="0" smtClean="0"/>
              <a:t>这个配置文件，</a:t>
            </a:r>
            <a:r>
              <a:rPr lang="en-US" altLang="zh-CN" dirty="0" smtClean="0"/>
              <a:t> {application}</a:t>
            </a:r>
            <a:r>
              <a:rPr lang="zh-CN" altLang="en-US" dirty="0" smtClean="0"/>
              <a:t>表示微服务的名称，</a:t>
            </a:r>
            <a:r>
              <a:rPr lang="en-US" altLang="zh-CN" dirty="0" smtClean="0"/>
              <a:t>{label}</a:t>
            </a:r>
            <a:r>
              <a:rPr lang="zh-CN" altLang="en-US" dirty="0" smtClean="0"/>
              <a:t>对应</a:t>
            </a:r>
            <a:r>
              <a:rPr lang="en-US" altLang="zh-CN" dirty="0" err="1" smtClean="0"/>
              <a:t>Git</a:t>
            </a:r>
            <a:r>
              <a:rPr lang="zh-CN" altLang="en-US" dirty="0" smtClean="0"/>
              <a:t>仓库的分支，默认是</a:t>
            </a:r>
            <a:r>
              <a:rPr lang="en-US" altLang="zh-CN" dirty="0" smtClean="0"/>
              <a:t>master</a:t>
            </a:r>
            <a:r>
              <a:rPr lang="zh-CN" altLang="en-US" dirty="0" smtClean="0"/>
              <a:t>。</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971600" y="1988840"/>
            <a:ext cx="4305300" cy="1279525"/>
          </a:xfrm>
          <a:prstGeom prst="rect">
            <a:avLst/>
          </a:prstGeom>
          <a:noFill/>
          <a:ln w="9525">
            <a:noFill/>
            <a:miter lim="800000"/>
            <a:headEnd/>
            <a:tailEnd/>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Config</a:t>
            </a:r>
            <a:r>
              <a:rPr lang="en-US" altLang="zh-CN" dirty="0" smtClean="0"/>
              <a:t> Server</a:t>
            </a:r>
            <a:r>
              <a:rPr lang="zh-CN" altLang="en-US" dirty="0" smtClean="0"/>
              <a:t>的端点</a:t>
            </a:r>
            <a:endParaRPr lang="zh-CN" altLang="en-US" dirty="0"/>
          </a:p>
        </p:txBody>
      </p:sp>
      <p:sp>
        <p:nvSpPr>
          <p:cNvPr id="3" name="内容占位符 2"/>
          <p:cNvSpPr>
            <a:spLocks noGrp="1"/>
          </p:cNvSpPr>
          <p:nvPr>
            <p:ph idx="1"/>
          </p:nvPr>
        </p:nvSpPr>
        <p:spPr/>
        <p:txBody>
          <a:bodyPr/>
          <a:lstStyle/>
          <a:p>
            <a:r>
              <a:rPr lang="zh-CN" altLang="en-US" dirty="0" smtClean="0"/>
              <a:t>按照以上规则，可以使用以下</a:t>
            </a:r>
            <a:r>
              <a:rPr lang="en-US" altLang="zh-CN" dirty="0" smtClean="0"/>
              <a:t>URL</a:t>
            </a:r>
            <a:r>
              <a:rPr lang="zh-CN" altLang="en-US" dirty="0" smtClean="0"/>
              <a:t>访问到</a:t>
            </a:r>
            <a:r>
              <a:rPr lang="en-US" altLang="zh-CN" dirty="0" err="1" smtClean="0"/>
              <a:t>Git</a:t>
            </a:r>
            <a:r>
              <a:rPr lang="zh-CN" altLang="en-US" dirty="0" smtClean="0"/>
              <a:t>仓库</a:t>
            </a:r>
            <a:r>
              <a:rPr lang="en-US" altLang="zh-CN" dirty="0" smtClean="0"/>
              <a:t>master</a:t>
            </a:r>
            <a:r>
              <a:rPr lang="zh-CN" altLang="en-US" dirty="0" smtClean="0"/>
              <a:t>分支的</a:t>
            </a:r>
            <a:r>
              <a:rPr lang="en-US" altLang="zh-CN" dirty="0" err="1" smtClean="0"/>
              <a:t>microservice-foo-dev.properties</a:t>
            </a:r>
            <a:r>
              <a:rPr lang="zh-CN" altLang="en-US" dirty="0" smtClean="0"/>
              <a:t>：</a:t>
            </a:r>
            <a:endParaRPr lang="en-US" altLang="zh-CN" dirty="0" smtClean="0"/>
          </a:p>
          <a:p>
            <a:endParaRPr lang="en-US" altLang="zh-CN" dirty="0" smtClean="0"/>
          </a:p>
          <a:p>
            <a:pPr lvl="1"/>
            <a:r>
              <a:rPr lang="en-US" altLang="zh-CN" dirty="0" smtClean="0"/>
              <a:t>http://localhost:7755/microservice-foo/dev</a:t>
            </a:r>
          </a:p>
          <a:p>
            <a:pPr lvl="1"/>
            <a:r>
              <a:rPr lang="en-US" altLang="zh-CN" dirty="0" smtClean="0"/>
              <a:t>http://localhost:7755/microservice-foo-dev.properties</a:t>
            </a:r>
          </a:p>
          <a:p>
            <a:pPr lvl="1"/>
            <a:r>
              <a:rPr lang="en-US" altLang="zh-CN" dirty="0" smtClean="0"/>
              <a:t>http://localhost:7755/master/microservice-foo-dev.properties</a:t>
            </a:r>
          </a:p>
          <a:p>
            <a:endParaRPr lang="zh-CN" altLang="en-US" dirty="0" smtClean="0"/>
          </a:p>
          <a:p>
            <a:endParaRPr lang="zh-CN" altLang="en-US" dirty="0" smtClean="0"/>
          </a:p>
          <a:p>
            <a:endParaRPr lang="zh-CN" alt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r>
              <a:rPr lang="en-US" altLang="zh-CN" dirty="0" err="1" smtClean="0"/>
              <a:t>Config</a:t>
            </a:r>
            <a:r>
              <a:rPr lang="en-US" altLang="zh-CN" dirty="0" smtClean="0"/>
              <a:t> Server</a:t>
            </a:r>
            <a:endParaRPr lang="zh-CN" altLang="en-US" dirty="0"/>
          </a:p>
        </p:txBody>
      </p:sp>
      <p:sp>
        <p:nvSpPr>
          <p:cNvPr id="3" name="内容占位符 2"/>
          <p:cNvSpPr>
            <a:spLocks noGrp="1"/>
          </p:cNvSpPr>
          <p:nvPr>
            <p:ph idx="1"/>
          </p:nvPr>
        </p:nvSpPr>
        <p:spPr>
          <a:xfrm>
            <a:off x="457200" y="1052515"/>
            <a:ext cx="8579296" cy="4968875"/>
          </a:xfrm>
        </p:spPr>
        <p:txBody>
          <a:bodyPr/>
          <a:lstStyle/>
          <a:p>
            <a:r>
              <a:rPr lang="zh-CN" altLang="en-US" dirty="0" smtClean="0"/>
              <a:t>测试通过</a:t>
            </a:r>
            <a:r>
              <a:rPr lang="en-US" altLang="zh-CN" dirty="0" err="1" smtClean="0"/>
              <a:t>Config</a:t>
            </a:r>
            <a:r>
              <a:rPr lang="zh-CN" altLang="en-US" dirty="0" smtClean="0"/>
              <a:t>微服务从</a:t>
            </a:r>
            <a:r>
              <a:rPr lang="en-US" altLang="zh-CN" dirty="0" err="1" smtClean="0"/>
              <a:t>GitHub</a:t>
            </a:r>
            <a:r>
              <a:rPr lang="zh-CN" altLang="en-US" dirty="0" smtClean="0"/>
              <a:t>上获取配置内容</a:t>
            </a:r>
            <a:endParaRPr lang="en-US" altLang="zh-CN" dirty="0" smtClean="0"/>
          </a:p>
          <a:p>
            <a:pPr lvl="1"/>
            <a:r>
              <a:rPr lang="zh-CN" altLang="en-US" dirty="0" smtClean="0"/>
              <a:t>启动</a:t>
            </a:r>
            <a:r>
              <a:rPr lang="en-US" altLang="zh-CN" dirty="0" smtClean="0"/>
              <a:t>mscloud-config-server-7755</a:t>
            </a:r>
          </a:p>
          <a:p>
            <a:pPr lvl="1"/>
            <a:r>
              <a:rPr lang="en-US" altLang="zh-CN" dirty="0" smtClean="0"/>
              <a:t>http://localhost:7755/microservice-foo.properties</a:t>
            </a:r>
          </a:p>
          <a:p>
            <a:pPr lvl="1"/>
            <a:r>
              <a:rPr lang="en-US" altLang="zh-CN" dirty="0" smtClean="0"/>
              <a:t>http://config7755.com:7755/microservice-foo.properties</a:t>
            </a:r>
          </a:p>
          <a:p>
            <a:pPr lvl="1"/>
            <a:endParaRPr lang="en-US" altLang="zh-CN" dirty="0" smtClean="0"/>
          </a:p>
          <a:p>
            <a:endParaRPr lang="en-US" altLang="zh-CN" dirty="0" smtClean="0"/>
          </a:p>
          <a:p>
            <a:pPr lvl="2"/>
            <a:endParaRPr lang="en-US" altLang="zh-CN" dirty="0" smtClean="0"/>
          </a:p>
          <a:p>
            <a:endParaRPr lang="en-US" altLang="zh-CN" dirty="0" smtClean="0"/>
          </a:p>
          <a:p>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115616" y="4581128"/>
            <a:ext cx="4495800" cy="944563"/>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1259632" y="3429000"/>
            <a:ext cx="4106863" cy="846137"/>
          </a:xfrm>
          <a:prstGeom prst="rect">
            <a:avLst/>
          </a:prstGeom>
          <a:noFill/>
          <a:ln w="9525">
            <a:noFill/>
            <a:miter lim="800000"/>
            <a:headEnd/>
            <a:tailEnd/>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r>
              <a:rPr lang="en-US" altLang="zh-CN" dirty="0" err="1" smtClean="0"/>
              <a:t>Config</a:t>
            </a:r>
            <a:r>
              <a:rPr lang="en-US" altLang="zh-CN" dirty="0" smtClean="0"/>
              <a:t> Server</a:t>
            </a:r>
            <a:endParaRPr lang="zh-CN" altLang="en-US" dirty="0"/>
          </a:p>
        </p:txBody>
      </p:sp>
      <p:sp>
        <p:nvSpPr>
          <p:cNvPr id="3" name="内容占位符 2"/>
          <p:cNvSpPr>
            <a:spLocks noGrp="1"/>
          </p:cNvSpPr>
          <p:nvPr>
            <p:ph idx="1"/>
          </p:nvPr>
        </p:nvSpPr>
        <p:spPr>
          <a:xfrm>
            <a:off x="457200" y="1052515"/>
            <a:ext cx="8579296" cy="4968875"/>
          </a:xfrm>
        </p:spPr>
        <p:txBody>
          <a:bodyPr/>
          <a:lstStyle/>
          <a:p>
            <a:r>
              <a:rPr lang="zh-CN" altLang="en-US" dirty="0" smtClean="0"/>
              <a:t>测试获取配置文件</a:t>
            </a:r>
            <a:r>
              <a:rPr lang="en-US" altLang="zh-CN" dirty="0" err="1" smtClean="0"/>
              <a:t>microservice-foo-dev.properties</a:t>
            </a:r>
            <a:endParaRPr lang="en-US" altLang="zh-CN" dirty="0" smtClean="0"/>
          </a:p>
          <a:p>
            <a:pPr lvl="1"/>
            <a:r>
              <a:rPr lang="en-US" altLang="zh-CN" dirty="0" smtClean="0"/>
              <a:t>http</a:t>
            </a:r>
            <a:r>
              <a:rPr lang="en-US" altLang="zh-CN" dirty="0" smtClean="0"/>
              <a:t>://config7755.com:7755/microservice-foo-dev.properties</a:t>
            </a:r>
          </a:p>
          <a:p>
            <a:pPr lvl="1"/>
            <a:r>
              <a:rPr lang="en-US" altLang="zh-CN" dirty="0" smtClean="0"/>
              <a:t>http://config7755.com:7755/master/microservice-foo-dev.properties</a:t>
            </a:r>
          </a:p>
          <a:p>
            <a:pPr lvl="1"/>
            <a:endParaRPr lang="en-US" altLang="zh-CN" dirty="0" smtClean="0"/>
          </a:p>
          <a:p>
            <a:endParaRPr lang="en-US" altLang="zh-CN" dirty="0" smtClean="0"/>
          </a:p>
          <a:p>
            <a:pPr lvl="2"/>
            <a:endParaRPr lang="en-US" altLang="zh-CN" dirty="0" smtClean="0"/>
          </a:p>
          <a:p>
            <a:endParaRPr lang="en-US" altLang="zh-CN" dirty="0" smtClean="0"/>
          </a:p>
          <a:p>
            <a:endParaRPr lang="zh-CN" altLang="en-US" dirty="0"/>
          </a:p>
        </p:txBody>
      </p:sp>
      <p:pic>
        <p:nvPicPr>
          <p:cNvPr id="6" name="Picture 5"/>
          <p:cNvPicPr>
            <a:picLocks noChangeAspect="1" noChangeArrowheads="1"/>
          </p:cNvPicPr>
          <p:nvPr/>
        </p:nvPicPr>
        <p:blipFill>
          <a:blip r:embed="rId2" cstate="print"/>
          <a:srcRect/>
          <a:stretch>
            <a:fillRect/>
          </a:stretch>
        </p:blipFill>
        <p:spPr bwMode="auto">
          <a:xfrm>
            <a:off x="1115616" y="2924944"/>
            <a:ext cx="4808537" cy="1036637"/>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1115616" y="4365104"/>
            <a:ext cx="5135563" cy="854075"/>
          </a:xfrm>
          <a:prstGeom prst="rect">
            <a:avLst/>
          </a:prstGeom>
          <a:noFill/>
          <a:ln w="9525">
            <a:noFill/>
            <a:miter lim="800000"/>
            <a:headEnd/>
            <a:tailEnd/>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rgbClr val="C5C5C5"/>
                </a:solidFill>
                <a:latin typeface="华文细黑" panose="02010600040101010101" pitchFamily="2" charset="-122"/>
                <a:ea typeface="华文细黑" panose="02010600040101010101" pitchFamily="2" charset="-122"/>
              </a:rPr>
              <a:t>01</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smtClean="0">
                <a:solidFill>
                  <a:srgbClr val="FFFFFF"/>
                </a:solidFill>
                <a:latin typeface="微软雅黑" charset="-122"/>
                <a:ea typeface="微软雅黑" charset="-122"/>
              </a:rPr>
              <a:t>Spring Cloud </a:t>
            </a:r>
            <a:r>
              <a:rPr lang="en-US" altLang="zh-CN" sz="2000" dirty="0" err="1" smtClean="0">
                <a:solidFill>
                  <a:srgbClr val="FFFFFF"/>
                </a:solidFill>
                <a:latin typeface="微软雅黑" charset="-122"/>
                <a:ea typeface="微软雅黑" charset="-122"/>
              </a:rPr>
              <a:t>Config</a:t>
            </a:r>
            <a:r>
              <a:rPr lang="zh-CN" altLang="en-US" sz="2000" dirty="0" smtClean="0">
                <a:solidFill>
                  <a:srgbClr val="FFFFFF"/>
                </a:solidFill>
                <a:latin typeface="微软雅黑" charset="-122"/>
                <a:ea typeface="微软雅黑" charset="-122"/>
              </a:rPr>
              <a:t>简介</a:t>
            </a:r>
          </a:p>
        </p:txBody>
      </p:sp>
      <p:sp>
        <p:nvSpPr>
          <p:cNvPr id="9" name="MH_Number_2"/>
          <p:cNvSpPr/>
          <p:nvPr>
            <p:custDataLst>
              <p:tags r:id="rId3"/>
            </p:custDataLst>
          </p:nvPr>
        </p:nvSpPr>
        <p:spPr>
          <a:xfrm>
            <a:off x="2803533" y="2555875"/>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02</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555875"/>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编写</a:t>
            </a:r>
            <a:r>
              <a:rPr lang="en-US" altLang="zh-CN" sz="2000" dirty="0" err="1" smtClean="0">
                <a:solidFill>
                  <a:srgbClr val="FFFFFF"/>
                </a:solidFill>
                <a:latin typeface="微软雅黑" charset="-122"/>
                <a:ea typeface="微软雅黑" charset="-122"/>
              </a:rPr>
              <a:t>Config</a:t>
            </a:r>
            <a:r>
              <a:rPr lang="en-US" altLang="zh-CN" sz="2000" dirty="0" smtClean="0">
                <a:solidFill>
                  <a:srgbClr val="FFFFFF"/>
                </a:solidFill>
                <a:latin typeface="微软雅黑" charset="-122"/>
                <a:ea typeface="微软雅黑" charset="-122"/>
              </a:rPr>
              <a:t> Server</a:t>
            </a:r>
            <a:endParaRPr lang="zh-CN" altLang="en-US" sz="2000" dirty="0" smtClean="0">
              <a:solidFill>
                <a:srgbClr val="FFFFFF"/>
              </a:solidFill>
              <a:latin typeface="微软雅黑" charset="-122"/>
              <a:ea typeface="微软雅黑" charset="-122"/>
            </a:endParaRPr>
          </a:p>
        </p:txBody>
      </p:sp>
      <p:sp>
        <p:nvSpPr>
          <p:cNvPr id="11" name="MH_Number_2"/>
          <p:cNvSpPr/>
          <p:nvPr>
            <p:custDataLst>
              <p:tags r:id="rId5"/>
            </p:custDataLst>
          </p:nvPr>
        </p:nvSpPr>
        <p:spPr>
          <a:xfrm>
            <a:off x="2803533" y="3395671"/>
            <a:ext cx="682625" cy="681037"/>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03</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395671"/>
            <a:ext cx="4346575" cy="681037"/>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pitchFamily="34" charset="-122"/>
                <a:ea typeface="微软雅黑" pitchFamily="34" charset="-122"/>
              </a:rPr>
              <a:t>编写</a:t>
            </a:r>
            <a:r>
              <a:rPr lang="en-US" altLang="zh-CN" sz="2000" dirty="0" err="1" smtClean="0">
                <a:solidFill>
                  <a:srgbClr val="FFFFFF"/>
                </a:solidFill>
                <a:latin typeface="微软雅黑" pitchFamily="34" charset="-122"/>
                <a:ea typeface="微软雅黑" pitchFamily="34" charset="-122"/>
              </a:rPr>
              <a:t>Config</a:t>
            </a:r>
            <a:r>
              <a:rPr lang="en-US" altLang="zh-CN" sz="2000" dirty="0" smtClean="0">
                <a:solidFill>
                  <a:srgbClr val="FFFFFF"/>
                </a:solidFill>
                <a:latin typeface="微软雅黑" pitchFamily="34" charset="-122"/>
                <a:ea typeface="微软雅黑" pitchFamily="34" charset="-122"/>
              </a:rPr>
              <a:t> Client</a:t>
            </a:r>
            <a:endParaRPr lang="zh-CN" altLang="en-US" sz="2000" dirty="0" smtClean="0">
              <a:solidFill>
                <a:srgbClr val="FFFFFF"/>
              </a:solidFill>
              <a:latin typeface="微软雅黑" pitchFamily="34" charset="-122"/>
              <a:ea typeface="微软雅黑" pitchFamily="34" charset="-122"/>
            </a:endParaRPr>
          </a:p>
        </p:txBody>
      </p:sp>
      <p:sp>
        <p:nvSpPr>
          <p:cNvPr id="13" name="MH_Number_2"/>
          <p:cNvSpPr/>
          <p:nvPr>
            <p:custDataLst>
              <p:tags r:id="rId7"/>
            </p:custDataLst>
          </p:nvPr>
        </p:nvSpPr>
        <p:spPr>
          <a:xfrm>
            <a:off x="2803533" y="4260850"/>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04</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4" name="MH_Entry_2"/>
          <p:cNvSpPr/>
          <p:nvPr>
            <p:custDataLst>
              <p:tags r:id="rId8"/>
            </p:custDataLst>
          </p:nvPr>
        </p:nvSpPr>
        <p:spPr>
          <a:xfrm>
            <a:off x="3635383" y="4260850"/>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en-US" altLang="zh-CN" sz="2000" dirty="0" err="1" smtClean="0">
                <a:solidFill>
                  <a:srgbClr val="FFFFFF"/>
                </a:solidFill>
                <a:latin typeface="微软雅黑" charset="-122"/>
                <a:ea typeface="微软雅黑" charset="-122"/>
              </a:rPr>
              <a:t>Config</a:t>
            </a:r>
            <a:r>
              <a:rPr lang="zh-CN" altLang="en-US" sz="2000" dirty="0" smtClean="0">
                <a:solidFill>
                  <a:srgbClr val="FFFFFF"/>
                </a:solidFill>
                <a:latin typeface="微软雅黑" charset="-122"/>
                <a:ea typeface="微软雅黑" charset="-122"/>
              </a:rPr>
              <a:t>配置实战</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Client</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smtClean="0"/>
              <a:t>mscloud-config-client-7766</a:t>
            </a:r>
          </a:p>
          <a:p>
            <a:pPr lvl="1"/>
            <a:r>
              <a:rPr lang="zh-CN" altLang="en-US" dirty="0" smtClean="0"/>
              <a:t>修改</a:t>
            </a:r>
            <a:r>
              <a:rPr lang="en-US" altLang="zh-CN" dirty="0" smtClean="0"/>
              <a:t>pom.xml</a:t>
            </a:r>
          </a:p>
          <a:p>
            <a:pPr lvl="1"/>
            <a:r>
              <a:rPr lang="zh-CN" altLang="en-US" dirty="0" smtClean="0"/>
              <a:t>编写全局配置文件</a:t>
            </a:r>
            <a:r>
              <a:rPr lang="en-US" altLang="zh-CN" dirty="0" err="1" smtClean="0"/>
              <a:t>application.properties</a:t>
            </a:r>
            <a:endParaRPr lang="en-US" altLang="zh-CN" dirty="0" smtClean="0"/>
          </a:p>
          <a:p>
            <a:pPr lvl="1"/>
            <a:r>
              <a:rPr lang="zh-CN" altLang="en-US" dirty="0" smtClean="0"/>
              <a:t>创建配置文件</a:t>
            </a:r>
            <a:r>
              <a:rPr lang="en-US" altLang="zh-CN" dirty="0" err="1" smtClean="0"/>
              <a:t>bootstrap.properties</a:t>
            </a:r>
            <a:endParaRPr lang="en-US" altLang="zh-CN" dirty="0" smtClean="0"/>
          </a:p>
          <a:p>
            <a:pPr lvl="1"/>
            <a:r>
              <a:rPr lang="zh-CN" altLang="en-US" dirty="0" smtClean="0"/>
              <a:t>编写主启动类</a:t>
            </a:r>
            <a:endParaRPr lang="en-US" altLang="zh-CN" dirty="0" smtClean="0"/>
          </a:p>
          <a:p>
            <a:pPr lvl="1"/>
            <a:r>
              <a:rPr lang="zh-CN" altLang="en-US" dirty="0" smtClean="0"/>
              <a:t>修改</a:t>
            </a:r>
            <a:r>
              <a:rPr lang="en-US" altLang="zh-CN" dirty="0" smtClean="0"/>
              <a:t>hosts</a:t>
            </a:r>
            <a:r>
              <a:rPr lang="zh-CN" altLang="en-US" dirty="0" smtClean="0"/>
              <a:t>文件，增加映射</a:t>
            </a:r>
            <a:endParaRPr lang="en-US" altLang="zh-CN" dirty="0" smtClean="0"/>
          </a:p>
          <a:p>
            <a:pPr lvl="1"/>
            <a:r>
              <a:rPr lang="zh-CN" altLang="en-US" dirty="0" smtClean="0"/>
              <a:t>编写</a:t>
            </a:r>
            <a:r>
              <a:rPr lang="en-US" altLang="zh-CN" dirty="0" smtClean="0"/>
              <a:t>controller</a:t>
            </a:r>
          </a:p>
          <a:p>
            <a:pPr lvl="1"/>
            <a:endParaRPr lang="en-US" altLang="zh-CN" dirty="0" smtClean="0"/>
          </a:p>
          <a:p>
            <a:pPr lvl="1"/>
            <a:r>
              <a:rPr lang="zh-CN" altLang="en-US" dirty="0" smtClean="0">
                <a:solidFill>
                  <a:srgbClr val="FF0000"/>
                </a:solidFill>
              </a:rPr>
              <a:t>全部代码参见：</a:t>
            </a:r>
            <a:r>
              <a:rPr lang="en-US" altLang="zh-CN" dirty="0" smtClean="0">
                <a:solidFill>
                  <a:srgbClr val="FF0000"/>
                </a:solidFill>
              </a:rPr>
              <a:t>ch08-01-config</a:t>
            </a:r>
            <a:r>
              <a:rPr lang="zh-CN" altLang="en-US" dirty="0" smtClean="0">
                <a:solidFill>
                  <a:srgbClr val="FF0000"/>
                </a:solidFill>
              </a:rPr>
              <a:t>基础</a:t>
            </a:r>
            <a:r>
              <a:rPr lang="en-US" altLang="zh-CN" dirty="0" smtClean="0">
                <a:solidFill>
                  <a:srgbClr val="FF0000"/>
                </a:solidFill>
              </a:rPr>
              <a:t>/ mscloud-config-client-7766</a:t>
            </a:r>
            <a:endParaRPr lang="en-US" altLang="zh-CN" dirty="0" smtClean="0"/>
          </a:p>
          <a:p>
            <a:pPr lvl="1"/>
            <a:endParaRPr lang="en-US" altLang="zh-CN" dirty="0" smtClean="0"/>
          </a:p>
          <a:p>
            <a:endParaRPr lang="en-US" altLang="zh-CN" dirty="0" smtClean="0"/>
          </a:p>
          <a:p>
            <a:pPr lvl="1"/>
            <a:endParaRPr lang="zh-CN" alt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Client</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smtClean="0"/>
              <a:t>mscloud-config-client-7766</a:t>
            </a:r>
            <a:endParaRPr lang="zh-CN" altLang="en-US" dirty="0"/>
          </a:p>
        </p:txBody>
      </p:sp>
      <p:pic>
        <p:nvPicPr>
          <p:cNvPr id="16386" name="Picture 2"/>
          <p:cNvPicPr>
            <a:picLocks noChangeAspect="1" noChangeArrowheads="1"/>
          </p:cNvPicPr>
          <p:nvPr/>
        </p:nvPicPr>
        <p:blipFill>
          <a:blip r:embed="rId2" cstate="print"/>
          <a:srcRect/>
          <a:stretch>
            <a:fillRect/>
          </a:stretch>
        </p:blipFill>
        <p:spPr bwMode="auto">
          <a:xfrm>
            <a:off x="1187624" y="1844825"/>
            <a:ext cx="5184576" cy="4139068"/>
          </a:xfrm>
          <a:prstGeom prst="rect">
            <a:avLst/>
          </a:prstGeom>
          <a:noFill/>
          <a:ln w="9525">
            <a:noFill/>
            <a:miter lim="800000"/>
            <a:headEnd/>
            <a:tailEnd/>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Client</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err="1" smtClean="0"/>
              <a:t>pom</a:t>
            </a:r>
            <a:r>
              <a:rPr lang="zh-CN" altLang="en-US" smtClean="0"/>
              <a:t>，添加如下依赖</a:t>
            </a:r>
            <a:endParaRPr lang="en-US" altLang="zh-CN" dirty="0" smtClean="0"/>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1835696" y="2276872"/>
            <a:ext cx="4595813" cy="2027237"/>
          </a:xfrm>
          <a:prstGeom prst="rect">
            <a:avLst/>
          </a:prstGeom>
          <a:noFill/>
          <a:ln w="9525">
            <a:noFill/>
            <a:miter lim="800000"/>
            <a:headEnd/>
            <a:tailEnd/>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Client</a:t>
            </a:r>
            <a:endParaRPr lang="zh-CN" altLang="en-US" dirty="0"/>
          </a:p>
        </p:txBody>
      </p:sp>
      <p:sp>
        <p:nvSpPr>
          <p:cNvPr id="3" name="内容占位符 2"/>
          <p:cNvSpPr>
            <a:spLocks noGrp="1"/>
          </p:cNvSpPr>
          <p:nvPr>
            <p:ph idx="1"/>
          </p:nvPr>
        </p:nvSpPr>
        <p:spPr/>
        <p:txBody>
          <a:bodyPr/>
          <a:lstStyle/>
          <a:p>
            <a:r>
              <a:rPr lang="zh-CN" altLang="en-US" dirty="0" smtClean="0"/>
              <a:t>创建</a:t>
            </a:r>
            <a:r>
              <a:rPr lang="en-US" altLang="zh-CN" dirty="0" err="1" smtClean="0"/>
              <a:t>bootstrap.properties</a:t>
            </a:r>
            <a:r>
              <a:rPr lang="zh-CN" altLang="en-US" dirty="0" smtClean="0"/>
              <a:t>配置文件</a:t>
            </a:r>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1475656" y="2132856"/>
            <a:ext cx="5141507" cy="2088232"/>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本章教学内容</a:t>
            </a:r>
          </a:p>
        </p:txBody>
      </p:sp>
      <p:sp>
        <p:nvSpPr>
          <p:cNvPr id="8" name="内容占位符 7"/>
          <p:cNvSpPr>
            <a:spLocks noGrp="1"/>
          </p:cNvSpPr>
          <p:nvPr>
            <p:ph idx="1"/>
          </p:nvPr>
        </p:nvSpPr>
        <p:spPr/>
        <p:txBody>
          <a:bodyPr/>
          <a:lstStyle/>
          <a:p>
            <a:endParaRPr lang="zh-CN" altLang="en-US" dirty="0"/>
          </a:p>
        </p:txBody>
      </p:sp>
      <p:graphicFrame>
        <p:nvGraphicFramePr>
          <p:cNvPr id="6" name="表格 5"/>
          <p:cNvGraphicFramePr>
            <a:graphicFrameLocks noGrp="1"/>
          </p:cNvGraphicFramePr>
          <p:nvPr/>
        </p:nvGraphicFramePr>
        <p:xfrm>
          <a:off x="323855" y="1268415"/>
          <a:ext cx="8568953" cy="3614202"/>
        </p:xfrm>
        <a:graphic>
          <a:graphicData uri="http://schemas.openxmlformats.org/drawingml/2006/table">
            <a:tbl>
              <a:tblPr/>
              <a:tblGrid>
                <a:gridCol w="1890692"/>
                <a:gridCol w="2357453"/>
                <a:gridCol w="792088"/>
                <a:gridCol w="576064"/>
                <a:gridCol w="792088"/>
                <a:gridCol w="2160568"/>
              </a:tblGrid>
              <a:tr h="434348">
                <a:tc>
                  <a:txBody>
                    <a:bodyPr/>
                    <a:lstStyle/>
                    <a:p>
                      <a:pPr algn="ctr" fontAlgn="ctr"/>
                      <a:r>
                        <a:rPr lang="zh-CN" altLang="en-US" sz="1400" b="1" i="0" u="none" strike="noStrike" dirty="0">
                          <a:solidFill>
                            <a:srgbClr val="FFFFFF"/>
                          </a:solidFill>
                          <a:latin typeface="微软雅黑"/>
                        </a:rPr>
                        <a:t>节</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知识点</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掌握程度</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smtClean="0">
                          <a:solidFill>
                            <a:srgbClr val="FFFFFF"/>
                          </a:solidFill>
                          <a:latin typeface="微软雅黑"/>
                        </a:rPr>
                        <a:t>难易程度</a:t>
                      </a:r>
                      <a:endParaRPr lang="zh-CN" altLang="en-US" sz="1400" b="1" i="0" u="none" strike="noStrike" dirty="0">
                        <a:solidFill>
                          <a:srgbClr val="FFFFFF"/>
                        </a:solidFill>
                        <a:latin typeface="微软雅黑"/>
                      </a:endParaRP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教学形式</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a:solidFill>
                            <a:srgbClr val="FFFFFF"/>
                          </a:solidFill>
                          <a:latin typeface="微软雅黑"/>
                        </a:rPr>
                        <a:t>对</a:t>
                      </a:r>
                      <a:r>
                        <a:rPr lang="zh-CN" altLang="en-US" sz="1400" b="1" i="0" u="none" strike="noStrike" smtClean="0">
                          <a:solidFill>
                            <a:srgbClr val="FFFFFF"/>
                          </a:solidFill>
                          <a:latin typeface="微软雅黑"/>
                        </a:rPr>
                        <a:t>应在线微</a:t>
                      </a:r>
                      <a:r>
                        <a:rPr lang="zh-CN" altLang="en-US" sz="1400" b="1" i="0" u="none" strike="noStrike">
                          <a:solidFill>
                            <a:srgbClr val="FFFFFF"/>
                          </a:solidFill>
                          <a:latin typeface="微软雅黑"/>
                        </a:rPr>
                        <a:t>课</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251712">
                <a:tc rowSpan="3">
                  <a:txBody>
                    <a:bodyPr/>
                    <a:lstStyle/>
                    <a:p>
                      <a:pPr algn="ctr" fontAlgn="ctr"/>
                      <a:r>
                        <a:rPr lang="en-US" sz="1400" b="0" i="0" u="none" strike="noStrike">
                          <a:latin typeface="宋体"/>
                        </a:rPr>
                        <a:t>Spring Cloud Config</a:t>
                      </a:r>
                      <a:r>
                        <a:rPr lang="zh-CN" altLang="en-US" sz="1400" b="0" i="0" u="none" strike="noStrike">
                          <a:latin typeface="宋体"/>
                        </a:rPr>
                        <a:t>简介</a:t>
                      </a:r>
                    </a:p>
                  </a:txBody>
                  <a:tcPr marL="0" marR="0" marT="0" marB="0" anchor="ct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宋体"/>
                        </a:rPr>
                        <a:t>为什么要统一管理微服务配置</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1712">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latin typeface="宋体"/>
                        </a:rPr>
                        <a:t>Spring Cloud Config</a:t>
                      </a:r>
                      <a:r>
                        <a:rPr lang="zh-CN" altLang="en-US" sz="1400" b="0" i="0" u="none" strike="noStrike">
                          <a:latin typeface="宋体"/>
                        </a:rPr>
                        <a:t>简介</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a:latin typeface="宋体"/>
                        </a:rPr>
                        <a:t>架构图</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rowSpan="4">
                  <a:txBody>
                    <a:bodyPr/>
                    <a:lstStyle/>
                    <a:p>
                      <a:pPr algn="ctr" fontAlgn="ctr"/>
                      <a:r>
                        <a:rPr lang="zh-CN" altLang="en-US" sz="1400" b="0" i="0" u="none" strike="noStrike">
                          <a:latin typeface="宋体"/>
                        </a:rPr>
                        <a:t>编写</a:t>
                      </a:r>
                      <a:r>
                        <a:rPr lang="en-US" sz="1400" b="0" i="0" u="none" strike="noStrike">
                          <a:latin typeface="宋体"/>
                        </a:rPr>
                        <a:t>Config Server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a:latin typeface="宋体"/>
                        </a:rPr>
                        <a:t>将配置文件推送到</a:t>
                      </a:r>
                      <a:r>
                        <a:rPr lang="en-US" sz="1400" b="0" i="0" u="none" strike="noStrike" dirty="0" err="1">
                          <a:latin typeface="宋体"/>
                        </a:rPr>
                        <a:t>Github</a:t>
                      </a:r>
                      <a:endParaRPr lang="en-US" sz="1400" b="0" i="0" u="none" strike="noStrike" dirty="0">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难</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a:latin typeface="宋体"/>
                        </a:rPr>
                        <a:t>编写</a:t>
                      </a:r>
                      <a:r>
                        <a:rPr lang="en-US" sz="1400" b="0" i="0" u="none" strike="noStrike">
                          <a:latin typeface="宋体"/>
                        </a:rPr>
                        <a:t>Config Server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宋体"/>
                        </a:rPr>
                        <a:t>Config Server</a:t>
                      </a:r>
                      <a:r>
                        <a:rPr lang="zh-CN" altLang="en-US" sz="1400" b="0" i="0" u="none" strike="noStrike">
                          <a:latin typeface="宋体"/>
                        </a:rPr>
                        <a:t>的端点</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宋体"/>
                        </a:rPr>
                        <a:t>测试</a:t>
                      </a:r>
                      <a:r>
                        <a:rPr lang="en-US" sz="1400" b="0" i="0" u="none" strike="noStrike">
                          <a:latin typeface="宋体"/>
                        </a:rPr>
                        <a:t>Config Server</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rowSpan="3">
                  <a:txBody>
                    <a:bodyPr/>
                    <a:lstStyle/>
                    <a:p>
                      <a:pPr algn="ctr" fontAlgn="ctr"/>
                      <a:r>
                        <a:rPr lang="zh-CN" altLang="en-US" sz="1400" b="0" i="0" u="none" strike="noStrike">
                          <a:latin typeface="宋体"/>
                        </a:rPr>
                        <a:t>编写</a:t>
                      </a:r>
                      <a:r>
                        <a:rPr lang="en-US" sz="1400" b="0" i="0" u="none" strike="noStrike">
                          <a:latin typeface="宋体"/>
                        </a:rPr>
                        <a:t>Config Client</a:t>
                      </a:r>
                    </a:p>
                  </a:txBody>
                  <a:tcPr marL="0" marR="0" marT="0" marB="0" anchor="ct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宋体"/>
                        </a:rPr>
                        <a:t>编写</a:t>
                      </a:r>
                      <a:r>
                        <a:rPr lang="en-US" sz="1400" b="0" i="0" u="none" strike="noStrike">
                          <a:latin typeface="宋体"/>
                        </a:rPr>
                        <a:t>Config Client</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dirty="0" smtClean="0"/>
                        <a:t>application</a:t>
                      </a:r>
                      <a:r>
                        <a:rPr lang="zh-CN" altLang="en-US" sz="1400" dirty="0" smtClean="0"/>
                        <a:t>和</a:t>
                      </a:r>
                      <a:r>
                        <a:rPr lang="en-US" altLang="zh-CN" sz="1400" dirty="0" smtClean="0"/>
                        <a:t>bootstrap</a:t>
                      </a:r>
                      <a:r>
                        <a:rPr lang="zh-CN" altLang="en-US" sz="1400" dirty="0" smtClean="0"/>
                        <a:t>配置文件的区别</a:t>
                      </a:r>
                      <a:endParaRPr lang="zh-CN" altLang="en-US" sz="1400" b="0" i="0" u="none" strike="noStrike" dirty="0">
                        <a:solidFill>
                          <a:srgbClr val="000000"/>
                        </a:solidFill>
                        <a:latin typeface="宋体"/>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latin typeface="宋体"/>
                        </a:rPr>
                        <a:t>测试</a:t>
                      </a:r>
                      <a:r>
                        <a:rPr lang="en-US" altLang="zh-CN" sz="1400" dirty="0" err="1" smtClean="0"/>
                        <a:t>Config</a:t>
                      </a:r>
                      <a:r>
                        <a:rPr lang="en-US" altLang="zh-CN" sz="1400" dirty="0" smtClean="0"/>
                        <a:t> Client</a:t>
                      </a:r>
                      <a:endParaRPr lang="zh-CN" altLang="en-US" sz="1400" b="0" i="0" u="none" strike="noStrike" dirty="0">
                        <a:latin typeface="宋体"/>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rowSpan="3">
                  <a:txBody>
                    <a:bodyPr/>
                    <a:lstStyle/>
                    <a:p>
                      <a:pPr algn="ctr" fontAlgn="ctr"/>
                      <a:r>
                        <a:rPr lang="en-US" sz="1400" b="0" i="0" u="none" strike="noStrike">
                          <a:latin typeface="宋体"/>
                        </a:rPr>
                        <a:t>Config</a:t>
                      </a:r>
                      <a:r>
                        <a:rPr lang="zh-CN" altLang="en-US" sz="1400" b="0" i="0" u="none" strike="noStrike">
                          <a:latin typeface="宋体"/>
                        </a:rPr>
                        <a:t>配置实战</a:t>
                      </a:r>
                    </a:p>
                  </a:txBody>
                  <a:tcPr marL="0" marR="0" marT="0" marB="0" anchor="ct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宋体"/>
                        </a:rPr>
                        <a:t>编写</a:t>
                      </a:r>
                      <a:r>
                        <a:rPr lang="en-US" altLang="zh-CN" sz="1400" b="0" i="0" u="none" strike="noStrike">
                          <a:latin typeface="宋体"/>
                        </a:rPr>
                        <a:t>Git</a:t>
                      </a:r>
                      <a:r>
                        <a:rPr lang="zh-CN" altLang="en-US" sz="1400" b="0" i="0" u="none" strike="noStrike">
                          <a:latin typeface="宋体"/>
                        </a:rPr>
                        <a:t>配置文件</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latin typeface="宋体"/>
                        </a:rPr>
                        <a:t>编写</a:t>
                      </a:r>
                      <a:r>
                        <a:rPr lang="en-US" altLang="zh-CN" sz="1400" b="0" i="0" u="none" strike="noStrike" dirty="0" err="1">
                          <a:latin typeface="宋体"/>
                        </a:rPr>
                        <a:t>Config</a:t>
                      </a:r>
                      <a:r>
                        <a:rPr lang="zh-CN" altLang="en-US" sz="1400" b="0" i="0" u="none" strike="noStrike" dirty="0">
                          <a:latin typeface="宋体"/>
                        </a:rPr>
                        <a:t>版</a:t>
                      </a:r>
                      <a:r>
                        <a:rPr lang="zh-CN" altLang="en-US" sz="1400" b="0" i="0" u="none" strike="noStrike" dirty="0" smtClean="0">
                          <a:latin typeface="宋体"/>
                        </a:rPr>
                        <a:t>的</a:t>
                      </a:r>
                      <a:r>
                        <a:rPr lang="en-US" altLang="zh-CN" sz="1400" b="0" i="0" u="none" strike="noStrike" dirty="0" smtClean="0">
                          <a:latin typeface="宋体"/>
                        </a:rPr>
                        <a:t>Eureka</a:t>
                      </a:r>
                      <a:r>
                        <a:rPr lang="zh-CN" altLang="en-US" sz="1400" b="0" i="0" u="none" strike="noStrike" dirty="0" smtClean="0">
                          <a:latin typeface="宋体"/>
                        </a:rPr>
                        <a:t>服务</a:t>
                      </a:r>
                      <a:r>
                        <a:rPr lang="zh-CN" altLang="en-US" sz="1400" b="0" i="0" u="none" strike="noStrike" dirty="0">
                          <a:latin typeface="宋体"/>
                        </a:rPr>
                        <a:t>端</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宋体"/>
                        </a:rPr>
                        <a:t>编写</a:t>
                      </a:r>
                      <a:r>
                        <a:rPr lang="en-US" altLang="zh-CN" sz="1400" b="0" i="0" u="none" strike="noStrike">
                          <a:latin typeface="宋体"/>
                        </a:rPr>
                        <a:t>Config</a:t>
                      </a:r>
                      <a:r>
                        <a:rPr lang="zh-CN" altLang="en-US" sz="1400" b="0" i="0" u="none" strike="noStrike">
                          <a:latin typeface="宋体"/>
                        </a:rPr>
                        <a:t>版的</a:t>
                      </a:r>
                      <a:r>
                        <a:rPr lang="en-US" altLang="zh-CN" sz="1400" b="0" i="0" u="none" strike="noStrike">
                          <a:latin typeface="宋体"/>
                        </a:rPr>
                        <a:t>User</a:t>
                      </a:r>
                      <a:r>
                        <a:rPr lang="zh-CN" altLang="en-US" sz="1400" b="0" i="0" u="none" strike="noStrike">
                          <a:latin typeface="宋体"/>
                        </a:rPr>
                        <a:t>微服务</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Client</a:t>
            </a:r>
            <a:endParaRPr lang="zh-CN" altLang="en-US" dirty="0"/>
          </a:p>
        </p:txBody>
      </p:sp>
      <p:sp>
        <p:nvSpPr>
          <p:cNvPr id="3" name="内容占位符 2"/>
          <p:cNvSpPr>
            <a:spLocks noGrp="1"/>
          </p:cNvSpPr>
          <p:nvPr>
            <p:ph idx="1"/>
          </p:nvPr>
        </p:nvSpPr>
        <p:spPr/>
        <p:txBody>
          <a:bodyPr/>
          <a:lstStyle/>
          <a:p>
            <a:r>
              <a:rPr lang="en-US" altLang="zh-CN" dirty="0" err="1" smtClean="0"/>
              <a:t>bootstrap.properties</a:t>
            </a:r>
            <a:r>
              <a:rPr lang="zh-CN" altLang="en-US" dirty="0" smtClean="0"/>
              <a:t>配置文件</a:t>
            </a:r>
            <a:endParaRPr lang="en-US" altLang="zh-CN" dirty="0" smtClean="0"/>
          </a:p>
          <a:p>
            <a:pPr lvl="1"/>
            <a:r>
              <a:rPr lang="en-US" altLang="zh-CN" dirty="0" smtClean="0"/>
              <a:t>spring.cloud.config.name </a:t>
            </a:r>
            <a:r>
              <a:rPr lang="zh-CN" altLang="en-US" dirty="0" smtClean="0"/>
              <a:t>对应</a:t>
            </a:r>
            <a:r>
              <a:rPr lang="en-US" altLang="zh-CN" dirty="0" err="1" smtClean="0"/>
              <a:t>Config</a:t>
            </a:r>
            <a:r>
              <a:rPr lang="en-US" altLang="zh-CN" dirty="0" smtClean="0"/>
              <a:t> Server</a:t>
            </a:r>
            <a:r>
              <a:rPr lang="zh-CN" altLang="en-US" dirty="0" smtClean="0"/>
              <a:t>所获取的配置文件中的</a:t>
            </a:r>
            <a:r>
              <a:rPr lang="en-US" altLang="zh-CN" dirty="0" smtClean="0"/>
              <a:t>{application}</a:t>
            </a:r>
            <a:endParaRPr lang="zh-CN" altLang="en-US" dirty="0" smtClean="0"/>
          </a:p>
          <a:p>
            <a:pPr lvl="1"/>
            <a:r>
              <a:rPr lang="en-US" altLang="zh-CN" dirty="0" err="1" smtClean="0"/>
              <a:t>spring.cloud.config.uri</a:t>
            </a:r>
            <a:r>
              <a:rPr lang="en-US" altLang="zh-CN" dirty="0" smtClean="0"/>
              <a:t> </a:t>
            </a:r>
            <a:r>
              <a:rPr lang="zh-CN" altLang="en-US" dirty="0" smtClean="0"/>
              <a:t>指定</a:t>
            </a:r>
            <a:r>
              <a:rPr lang="en-US" altLang="zh-CN" dirty="0" err="1" smtClean="0"/>
              <a:t>Config</a:t>
            </a:r>
            <a:r>
              <a:rPr lang="en-US" altLang="zh-CN" dirty="0" smtClean="0"/>
              <a:t> Server</a:t>
            </a:r>
            <a:r>
              <a:rPr lang="zh-CN" altLang="en-US" dirty="0" smtClean="0"/>
              <a:t>的地址</a:t>
            </a:r>
            <a:endParaRPr lang="en-US" altLang="zh-CN" dirty="0" smtClean="0"/>
          </a:p>
          <a:p>
            <a:pPr lvl="1"/>
            <a:r>
              <a:rPr lang="en-US" altLang="zh-CN" dirty="0" err="1" smtClean="0"/>
              <a:t>spring.cloud.config.label</a:t>
            </a:r>
            <a:r>
              <a:rPr lang="en-US" altLang="zh-CN" dirty="0" smtClean="0"/>
              <a:t> </a:t>
            </a:r>
            <a:r>
              <a:rPr lang="zh-CN" altLang="en-US" dirty="0" smtClean="0"/>
              <a:t>指定</a:t>
            </a:r>
            <a:r>
              <a:rPr lang="en-US" altLang="zh-CN" dirty="0" err="1" smtClean="0"/>
              <a:t>Git</a:t>
            </a:r>
            <a:r>
              <a:rPr lang="zh-CN" altLang="en-US" dirty="0" smtClean="0"/>
              <a:t>仓库的分支，对应于</a:t>
            </a:r>
            <a:r>
              <a:rPr lang="en-US" altLang="zh-CN" dirty="0" err="1" smtClean="0"/>
              <a:t>Config</a:t>
            </a:r>
            <a:r>
              <a:rPr lang="en-US" altLang="zh-CN" dirty="0" smtClean="0"/>
              <a:t> Server</a:t>
            </a:r>
            <a:r>
              <a:rPr lang="zh-CN" altLang="en-US" dirty="0" smtClean="0"/>
              <a:t>所获取的配置文件的</a:t>
            </a:r>
            <a:r>
              <a:rPr lang="en-US" altLang="zh-CN" dirty="0" smtClean="0"/>
              <a:t>{label}</a:t>
            </a:r>
          </a:p>
          <a:p>
            <a:pPr lvl="1"/>
            <a:r>
              <a:rPr lang="en-US" altLang="zh-CN" dirty="0" err="1" smtClean="0"/>
              <a:t>spring.cloud.config.profile</a:t>
            </a:r>
            <a:r>
              <a:rPr lang="en-US" altLang="zh-CN" dirty="0" smtClean="0"/>
              <a:t> profile</a:t>
            </a:r>
            <a:r>
              <a:rPr lang="zh-CN" altLang="en-US" dirty="0" smtClean="0"/>
              <a:t>对应</a:t>
            </a:r>
            <a:r>
              <a:rPr lang="en-US" altLang="zh-CN" dirty="0" err="1" smtClean="0"/>
              <a:t>Config</a:t>
            </a:r>
            <a:r>
              <a:rPr lang="en-US" altLang="zh-CN" dirty="0" smtClean="0"/>
              <a:t> Server</a:t>
            </a:r>
            <a:r>
              <a:rPr lang="zh-CN" altLang="en-US" dirty="0" smtClean="0"/>
              <a:t>所获取的配置文件中的</a:t>
            </a:r>
            <a:r>
              <a:rPr lang="en-US" altLang="zh-CN" dirty="0" smtClean="0"/>
              <a:t>{profile}</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Client</a:t>
            </a:r>
            <a:endParaRPr lang="zh-CN" altLang="en-US" dirty="0"/>
          </a:p>
        </p:txBody>
      </p:sp>
      <p:sp>
        <p:nvSpPr>
          <p:cNvPr id="3" name="内容占位符 2"/>
          <p:cNvSpPr>
            <a:spLocks noGrp="1"/>
          </p:cNvSpPr>
          <p:nvPr>
            <p:ph idx="1"/>
          </p:nvPr>
        </p:nvSpPr>
        <p:spPr/>
        <p:txBody>
          <a:bodyPr/>
          <a:lstStyle/>
          <a:p>
            <a:r>
              <a:rPr lang="zh-CN" altLang="en-US" dirty="0" smtClean="0"/>
              <a:t>全局配置文件</a:t>
            </a:r>
            <a:endParaRPr lang="en-US" altLang="zh-CN" dirty="0" smtClean="0"/>
          </a:p>
        </p:txBody>
      </p:sp>
      <p:pic>
        <p:nvPicPr>
          <p:cNvPr id="4098" name="Picture 2"/>
          <p:cNvPicPr>
            <a:picLocks noChangeAspect="1" noChangeArrowheads="1"/>
          </p:cNvPicPr>
          <p:nvPr/>
        </p:nvPicPr>
        <p:blipFill>
          <a:blip r:embed="rId2" cstate="print"/>
          <a:srcRect/>
          <a:stretch>
            <a:fillRect/>
          </a:stretch>
        </p:blipFill>
        <p:spPr bwMode="auto">
          <a:xfrm>
            <a:off x="1619672" y="2420888"/>
            <a:ext cx="3368675" cy="579437"/>
          </a:xfrm>
          <a:prstGeom prst="rect">
            <a:avLst/>
          </a:prstGeom>
          <a:noFill/>
          <a:ln w="9525">
            <a:noFill/>
            <a:miter lim="800000"/>
            <a:headEnd/>
            <a:tailEnd/>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Client</a:t>
            </a:r>
            <a:endParaRPr lang="zh-CN" altLang="en-US" dirty="0"/>
          </a:p>
        </p:txBody>
      </p:sp>
      <p:sp>
        <p:nvSpPr>
          <p:cNvPr id="3" name="内容占位符 2"/>
          <p:cNvSpPr>
            <a:spLocks noGrp="1"/>
          </p:cNvSpPr>
          <p:nvPr>
            <p:ph idx="1"/>
          </p:nvPr>
        </p:nvSpPr>
        <p:spPr/>
        <p:txBody>
          <a:bodyPr/>
          <a:lstStyle/>
          <a:p>
            <a:r>
              <a:rPr lang="zh-CN" altLang="en-US" dirty="0" smtClean="0"/>
              <a:t>主启动类</a:t>
            </a:r>
            <a:endParaRPr lang="en-US" altLang="zh-CN" dirty="0" smtClean="0"/>
          </a:p>
          <a:p>
            <a:pPr lvl="1"/>
            <a:r>
              <a:rPr lang="zh-CN" altLang="en-US" dirty="0" smtClean="0"/>
              <a:t>创建一个基本的</a:t>
            </a:r>
            <a:r>
              <a:rPr lang="en-US" altLang="zh-CN" dirty="0" smtClean="0"/>
              <a:t>Spring Boot</a:t>
            </a:r>
            <a:r>
              <a:rPr lang="zh-CN" altLang="en-US" dirty="0" smtClean="0"/>
              <a:t>启动类</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15616" y="2636912"/>
            <a:ext cx="4945063" cy="1401763"/>
          </a:xfrm>
          <a:prstGeom prst="rect">
            <a:avLst/>
          </a:prstGeom>
          <a:noFill/>
          <a:ln w="9525">
            <a:noFill/>
            <a:miter lim="800000"/>
            <a:headEnd/>
            <a:tailEnd/>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Client</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hosts</a:t>
            </a:r>
          </a:p>
          <a:p>
            <a:pPr lvl="1"/>
            <a:r>
              <a:rPr lang="zh-CN" altLang="en-US" dirty="0" smtClean="0"/>
              <a:t>添加映射</a:t>
            </a:r>
            <a:endParaRPr lang="zh-CN" altLang="en-US" dirty="0"/>
          </a:p>
        </p:txBody>
      </p:sp>
      <p:pic>
        <p:nvPicPr>
          <p:cNvPr id="8196" name="Picture 4"/>
          <p:cNvPicPr>
            <a:picLocks noChangeAspect="1" noChangeArrowheads="1"/>
          </p:cNvPicPr>
          <p:nvPr/>
        </p:nvPicPr>
        <p:blipFill>
          <a:blip r:embed="rId2" cstate="print"/>
          <a:srcRect/>
          <a:stretch>
            <a:fillRect/>
          </a:stretch>
        </p:blipFill>
        <p:spPr bwMode="auto">
          <a:xfrm>
            <a:off x="1115616" y="2060848"/>
            <a:ext cx="3078176" cy="288032"/>
          </a:xfrm>
          <a:prstGeom prst="rect">
            <a:avLst/>
          </a:prstGeom>
          <a:noFill/>
          <a:ln w="9525">
            <a:noFill/>
            <a:miter lim="800000"/>
            <a:headEnd/>
            <a:tailEnd/>
          </a:ln>
        </p:spPr>
      </p:pic>
      <p:pic>
        <p:nvPicPr>
          <p:cNvPr id="17410" name="Picture 2"/>
          <p:cNvPicPr>
            <a:picLocks noChangeAspect="1" noChangeArrowheads="1"/>
          </p:cNvPicPr>
          <p:nvPr/>
        </p:nvPicPr>
        <p:blipFill>
          <a:blip r:embed="rId3" cstate="print"/>
          <a:srcRect/>
          <a:stretch>
            <a:fillRect/>
          </a:stretch>
        </p:blipFill>
        <p:spPr bwMode="auto">
          <a:xfrm>
            <a:off x="1187624" y="2924944"/>
            <a:ext cx="3238500" cy="1524000"/>
          </a:xfrm>
          <a:prstGeom prst="rect">
            <a:avLst/>
          </a:prstGeom>
          <a:noFill/>
          <a:ln w="9525">
            <a:noFill/>
            <a:miter lim="800000"/>
            <a:headEnd/>
            <a:tailEnd/>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en-US" altLang="zh-CN" dirty="0" smtClean="0"/>
              <a:t> Client</a:t>
            </a:r>
            <a:endParaRPr lang="zh-CN" altLang="en-US" dirty="0"/>
          </a:p>
        </p:txBody>
      </p:sp>
      <p:sp>
        <p:nvSpPr>
          <p:cNvPr id="3" name="内容占位符 2"/>
          <p:cNvSpPr>
            <a:spLocks noGrp="1"/>
          </p:cNvSpPr>
          <p:nvPr>
            <p:ph idx="1"/>
          </p:nvPr>
        </p:nvSpPr>
        <p:spPr/>
        <p:txBody>
          <a:bodyPr/>
          <a:lstStyle/>
          <a:p>
            <a:r>
              <a:rPr lang="zh-CN" altLang="en-US" dirty="0" smtClean="0"/>
              <a:t>编写</a:t>
            </a:r>
            <a:r>
              <a:rPr lang="en-US" altLang="zh-CN" dirty="0" smtClean="0"/>
              <a:t>Controller</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331640" y="2060848"/>
            <a:ext cx="3606504" cy="2232248"/>
          </a:xfrm>
          <a:prstGeom prst="rect">
            <a:avLst/>
          </a:prstGeom>
          <a:noFill/>
          <a:ln w="9525">
            <a:noFill/>
            <a:miter lim="800000"/>
            <a:headEnd/>
            <a:tailEnd/>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application</a:t>
            </a:r>
            <a:r>
              <a:rPr lang="zh-CN" altLang="en-US" sz="3200" dirty="0" smtClean="0"/>
              <a:t>和</a:t>
            </a:r>
            <a:r>
              <a:rPr lang="en-US" altLang="zh-CN" sz="3200" dirty="0" smtClean="0"/>
              <a:t>bootstrap</a:t>
            </a:r>
            <a:r>
              <a:rPr lang="zh-CN" altLang="en-US" sz="3200" dirty="0" smtClean="0"/>
              <a:t>配置文件的区别</a:t>
            </a:r>
            <a:endParaRPr lang="zh-CN" altLang="en-US" sz="3200" dirty="0"/>
          </a:p>
        </p:txBody>
      </p:sp>
      <p:sp>
        <p:nvSpPr>
          <p:cNvPr id="3" name="内容占位符 2"/>
          <p:cNvSpPr>
            <a:spLocks noGrp="1"/>
          </p:cNvSpPr>
          <p:nvPr>
            <p:ph idx="1"/>
          </p:nvPr>
        </p:nvSpPr>
        <p:spPr/>
        <p:txBody>
          <a:bodyPr/>
          <a:lstStyle/>
          <a:p>
            <a:r>
              <a:rPr lang="zh-CN" altLang="en-US" dirty="0" smtClean="0"/>
              <a:t>首先都是属于配置文件，功能一样。主要是区别于如下：</a:t>
            </a:r>
            <a:endParaRPr lang="en-US" altLang="zh-CN" dirty="0" smtClean="0"/>
          </a:p>
          <a:p>
            <a:pPr lvl="1"/>
            <a:r>
              <a:rPr lang="en-US" altLang="zh-CN" dirty="0" smtClean="0"/>
              <a:t>1</a:t>
            </a:r>
            <a:r>
              <a:rPr lang="zh-CN" altLang="en-US" dirty="0" smtClean="0"/>
              <a:t>、</a:t>
            </a:r>
            <a:r>
              <a:rPr lang="en-US" altLang="zh-CN" dirty="0" smtClean="0"/>
              <a:t>application</a:t>
            </a:r>
            <a:r>
              <a:rPr lang="zh-CN" altLang="en-US" dirty="0" smtClean="0"/>
              <a:t>和</a:t>
            </a:r>
            <a:r>
              <a:rPr lang="en-US" altLang="zh-CN" dirty="0" smtClean="0"/>
              <a:t>bootstrap</a:t>
            </a:r>
            <a:r>
              <a:rPr lang="zh-CN" altLang="en-US" dirty="0" smtClean="0"/>
              <a:t>的加载顺序</a:t>
            </a:r>
            <a:endParaRPr lang="en-US" altLang="zh-CN" dirty="0" smtClean="0"/>
          </a:p>
          <a:p>
            <a:pPr lvl="2"/>
            <a:r>
              <a:rPr lang="en-US" altLang="zh-CN" dirty="0" smtClean="0"/>
              <a:t>Bootstrap.yml</a:t>
            </a:r>
            <a:r>
              <a:rPr lang="zh-CN" altLang="en-US" dirty="0" smtClean="0"/>
              <a:t>（</a:t>
            </a:r>
            <a:r>
              <a:rPr lang="en-US" altLang="zh-CN" dirty="0" err="1" smtClean="0"/>
              <a:t>bootstrap.properties</a:t>
            </a:r>
            <a:r>
              <a:rPr lang="zh-CN" altLang="en-US" dirty="0" smtClean="0"/>
              <a:t>）在</a:t>
            </a:r>
            <a:r>
              <a:rPr lang="en-US" altLang="zh-CN" dirty="0" smtClean="0"/>
              <a:t>application.yml</a:t>
            </a:r>
            <a:r>
              <a:rPr lang="zh-CN" altLang="en-US" dirty="0" smtClean="0"/>
              <a:t>（</a:t>
            </a:r>
            <a:r>
              <a:rPr lang="en-US" altLang="zh-CN" dirty="0" err="1" smtClean="0"/>
              <a:t>application.properties</a:t>
            </a:r>
            <a:r>
              <a:rPr lang="zh-CN" altLang="en-US" dirty="0" smtClean="0"/>
              <a:t>）之前加载，用于应用程序上下文的引导阶段</a:t>
            </a:r>
            <a:endParaRPr lang="en-US" altLang="zh-CN" dirty="0" smtClean="0"/>
          </a:p>
          <a:p>
            <a:pPr lvl="1"/>
            <a:r>
              <a:rPr lang="en-US" altLang="zh-CN" dirty="0" smtClean="0"/>
              <a:t>2</a:t>
            </a:r>
            <a:r>
              <a:rPr lang="zh-CN" altLang="en-US" dirty="0" smtClean="0"/>
              <a:t>、典型场景</a:t>
            </a:r>
            <a:endParaRPr lang="en-US" altLang="zh-CN" dirty="0" smtClean="0"/>
          </a:p>
          <a:p>
            <a:pPr lvl="2"/>
            <a:r>
              <a:rPr lang="en-US" altLang="zh-CN" dirty="0" smtClean="0"/>
              <a:t>1.</a:t>
            </a:r>
            <a:r>
              <a:rPr lang="zh-CN" altLang="en-US" dirty="0" smtClean="0"/>
              <a:t>当使用 </a:t>
            </a:r>
            <a:r>
              <a:rPr lang="en-US" altLang="zh-CN" dirty="0" smtClean="0"/>
              <a:t>Spring Cloud </a:t>
            </a:r>
            <a:r>
              <a:rPr lang="en-US" altLang="zh-CN" dirty="0" err="1" smtClean="0"/>
              <a:t>Config</a:t>
            </a:r>
            <a:r>
              <a:rPr lang="en-US" altLang="zh-CN" dirty="0" smtClean="0"/>
              <a:t> Server</a:t>
            </a:r>
            <a:r>
              <a:rPr lang="zh-CN" altLang="en-US" dirty="0" smtClean="0"/>
              <a:t>的时候，应该在 </a:t>
            </a:r>
            <a:r>
              <a:rPr lang="en-US" altLang="zh-CN" dirty="0" err="1" smtClean="0"/>
              <a:t>bootstrap.application</a:t>
            </a:r>
            <a:r>
              <a:rPr lang="zh-CN" altLang="en-US" dirty="0" smtClean="0"/>
              <a:t>里面指定 </a:t>
            </a:r>
            <a:r>
              <a:rPr lang="en-US" altLang="zh-CN" dirty="0" smtClean="0"/>
              <a:t>spring.cloud.config.name</a:t>
            </a:r>
            <a:r>
              <a:rPr lang="zh-CN" altLang="en-US" dirty="0" smtClean="0"/>
              <a:t>和 </a:t>
            </a:r>
            <a:r>
              <a:rPr lang="en-US" altLang="zh-CN" dirty="0" err="1" smtClean="0"/>
              <a:t>spring.cloud.config.uri</a:t>
            </a:r>
            <a:r>
              <a:rPr lang="en-US" altLang="zh-CN" dirty="0" smtClean="0"/>
              <a:t/>
            </a:r>
            <a:br>
              <a:rPr lang="en-US" altLang="zh-CN" dirty="0" smtClean="0"/>
            </a:br>
            <a:r>
              <a:rPr lang="en-US" altLang="zh-CN" dirty="0" smtClean="0"/>
              <a:t>2.</a:t>
            </a:r>
            <a:r>
              <a:rPr lang="zh-CN" altLang="en-US" dirty="0" smtClean="0"/>
              <a:t>一些加密</a:t>
            </a:r>
            <a:r>
              <a:rPr lang="en-US" altLang="zh-CN" dirty="0" smtClean="0"/>
              <a:t>/</a:t>
            </a:r>
            <a:r>
              <a:rPr lang="zh-CN" altLang="en-US" dirty="0" smtClean="0"/>
              <a:t>解密的信息</a:t>
            </a:r>
            <a:endParaRPr lang="en-US" altLang="zh-CN" dirty="0" smtClean="0"/>
          </a:p>
          <a:p>
            <a:pPr lvl="1"/>
            <a:r>
              <a:rPr lang="en-US" altLang="zh-CN" b="1" dirty="0" smtClean="0"/>
              <a:t>3</a:t>
            </a:r>
            <a:r>
              <a:rPr lang="zh-CN" altLang="en-US" b="1" dirty="0" smtClean="0"/>
              <a:t>、</a:t>
            </a:r>
            <a:r>
              <a:rPr lang="zh-CN" altLang="en-US" dirty="0" smtClean="0"/>
              <a:t>属性覆盖问题</a:t>
            </a:r>
          </a:p>
          <a:p>
            <a:pPr lvl="2"/>
            <a:r>
              <a:rPr lang="zh-CN" altLang="en-US" dirty="0" smtClean="0"/>
              <a:t>启动上下文时，</a:t>
            </a:r>
            <a:r>
              <a:rPr lang="en-US" altLang="zh-CN" dirty="0" smtClean="0"/>
              <a:t>Spring Cloud</a:t>
            </a:r>
            <a:r>
              <a:rPr lang="zh-CN" altLang="en-US" dirty="0" smtClean="0"/>
              <a:t>会创建一个</a:t>
            </a:r>
            <a:r>
              <a:rPr lang="en-US" altLang="zh-CN" dirty="0" smtClean="0"/>
              <a:t>Bootstrap Context</a:t>
            </a:r>
            <a:r>
              <a:rPr lang="zh-CN" altLang="en-US" dirty="0" smtClean="0"/>
              <a:t>，作为</a:t>
            </a:r>
            <a:r>
              <a:rPr lang="en-US" altLang="zh-CN" dirty="0" smtClean="0"/>
              <a:t>Spring</a:t>
            </a:r>
            <a:r>
              <a:rPr lang="zh-CN" altLang="en-US" dirty="0" smtClean="0"/>
              <a:t>应用的</a:t>
            </a:r>
            <a:r>
              <a:rPr lang="en-US" altLang="zh-CN" dirty="0" smtClean="0"/>
              <a:t>Application Context</a:t>
            </a:r>
            <a:r>
              <a:rPr lang="zh-CN" altLang="en-US" dirty="0" smtClean="0"/>
              <a:t>的父上下文。初始化的时候，</a:t>
            </a:r>
            <a:r>
              <a:rPr lang="en-US" altLang="zh-CN" dirty="0" smtClean="0"/>
              <a:t>Bootstrap Context</a:t>
            </a:r>
            <a:r>
              <a:rPr lang="zh-CN" altLang="en-US" dirty="0" smtClean="0"/>
              <a:t>负责从外部源加载配置属性并解析配置。这两个上下文共享一个从外部获取的</a:t>
            </a:r>
            <a:r>
              <a:rPr lang="en-US" altLang="zh-CN" dirty="0" smtClean="0"/>
              <a:t>Environment</a:t>
            </a:r>
            <a:r>
              <a:rPr lang="zh-CN" altLang="en-US" dirty="0" smtClean="0"/>
              <a:t>。</a:t>
            </a:r>
            <a:r>
              <a:rPr lang="en-US" altLang="zh-CN" dirty="0" smtClean="0"/>
              <a:t>Bootstrap</a:t>
            </a:r>
            <a:r>
              <a:rPr lang="zh-CN" altLang="en-US" dirty="0" smtClean="0"/>
              <a:t>属性有高优先级，默认情况下，它们不会被本地配置覆盖。 </a:t>
            </a:r>
            <a:endParaRPr lang="en-US" altLang="zh-CN" dirty="0" smtClean="0"/>
          </a:p>
          <a:p>
            <a:pPr lvl="2"/>
            <a:r>
              <a:rPr lang="en-US" altLang="zh-CN" dirty="0" smtClean="0"/>
              <a:t>Bootstrap context</a:t>
            </a:r>
            <a:r>
              <a:rPr lang="zh-CN" altLang="en-US" dirty="0" smtClean="0"/>
              <a:t>和</a:t>
            </a:r>
            <a:r>
              <a:rPr lang="en-US" altLang="zh-CN" dirty="0" smtClean="0"/>
              <a:t>Application Context</a:t>
            </a:r>
            <a:r>
              <a:rPr lang="zh-CN" altLang="en-US" dirty="0" smtClean="0"/>
              <a:t>有着不同的约定，所以新增了一个</a:t>
            </a:r>
            <a:r>
              <a:rPr lang="en-US" altLang="zh-CN" dirty="0" smtClean="0"/>
              <a:t>bootstrap.yml</a:t>
            </a:r>
            <a:r>
              <a:rPr lang="zh-CN" altLang="en-US" dirty="0" smtClean="0"/>
              <a:t>文件，而不是使用</a:t>
            </a:r>
            <a:r>
              <a:rPr lang="en-US" altLang="zh-CN" dirty="0" smtClean="0"/>
              <a:t>application.yml (</a:t>
            </a:r>
            <a:r>
              <a:rPr lang="zh-CN" altLang="en-US" dirty="0" smtClean="0"/>
              <a:t>或者</a:t>
            </a:r>
            <a:r>
              <a:rPr lang="en-US" altLang="zh-CN" dirty="0" err="1" smtClean="0"/>
              <a:t>application.properties</a:t>
            </a:r>
            <a:r>
              <a:rPr lang="en-US" altLang="zh-CN" dirty="0" smtClean="0"/>
              <a:t>)</a:t>
            </a:r>
            <a:r>
              <a:rPr lang="zh-CN" altLang="en-US" dirty="0" smtClean="0"/>
              <a:t>。保证</a:t>
            </a:r>
            <a:r>
              <a:rPr lang="en-US" altLang="zh-CN" dirty="0" smtClean="0"/>
              <a:t>Bootstrap Context</a:t>
            </a:r>
            <a:r>
              <a:rPr lang="zh-CN" altLang="en-US" dirty="0" smtClean="0"/>
              <a:t>和</a:t>
            </a:r>
            <a:r>
              <a:rPr lang="en-US" altLang="zh-CN" dirty="0" smtClean="0"/>
              <a:t>Application Context</a:t>
            </a:r>
            <a:r>
              <a:rPr lang="zh-CN" altLang="en-US" dirty="0" smtClean="0"/>
              <a:t>配置的分离。</a:t>
            </a:r>
          </a:p>
          <a:p>
            <a:pPr lvl="1"/>
            <a:endParaRPr lang="en-US" altLang="zh-CN" dirty="0" smtClean="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r>
              <a:rPr lang="en-US" altLang="zh-CN" dirty="0" err="1" smtClean="0"/>
              <a:t>Config</a:t>
            </a:r>
            <a:r>
              <a:rPr lang="en-US" altLang="zh-CN" dirty="0" smtClean="0"/>
              <a:t> Client</a:t>
            </a:r>
            <a:endParaRPr lang="zh-CN" altLang="en-US" dirty="0"/>
          </a:p>
        </p:txBody>
      </p:sp>
      <p:sp>
        <p:nvSpPr>
          <p:cNvPr id="3" name="内容占位符 2"/>
          <p:cNvSpPr>
            <a:spLocks noGrp="1"/>
          </p:cNvSpPr>
          <p:nvPr>
            <p:ph idx="1"/>
          </p:nvPr>
        </p:nvSpPr>
        <p:spPr>
          <a:xfrm>
            <a:off x="457200" y="1052515"/>
            <a:ext cx="8579296" cy="4968875"/>
          </a:xfrm>
        </p:spPr>
        <p:txBody>
          <a:bodyPr/>
          <a:lstStyle/>
          <a:p>
            <a:r>
              <a:rPr lang="zh-CN" altLang="en-US" dirty="0" smtClean="0"/>
              <a:t>测试通过</a:t>
            </a:r>
            <a:r>
              <a:rPr lang="en-US" altLang="zh-CN" dirty="0" err="1" smtClean="0"/>
              <a:t>Config</a:t>
            </a:r>
            <a:r>
              <a:rPr lang="zh-CN" altLang="en-US" dirty="0" smtClean="0"/>
              <a:t>微服务从</a:t>
            </a:r>
            <a:r>
              <a:rPr lang="en-US" altLang="zh-CN" dirty="0" err="1" smtClean="0"/>
              <a:t>GitHub</a:t>
            </a:r>
            <a:r>
              <a:rPr lang="zh-CN" altLang="en-US" dirty="0" smtClean="0"/>
              <a:t>上获取配置内容</a:t>
            </a:r>
            <a:endParaRPr lang="en-US" altLang="zh-CN" dirty="0" smtClean="0"/>
          </a:p>
          <a:p>
            <a:pPr lvl="1"/>
            <a:r>
              <a:rPr lang="zh-CN" altLang="en-US" dirty="0" smtClean="0"/>
              <a:t>启动</a:t>
            </a:r>
            <a:r>
              <a:rPr lang="en-US" altLang="zh-CN" dirty="0" smtClean="0"/>
              <a:t>mscloud-config-server-7755</a:t>
            </a:r>
          </a:p>
          <a:p>
            <a:pPr lvl="1"/>
            <a:r>
              <a:rPr lang="zh-CN" altLang="en-US" dirty="0" smtClean="0"/>
              <a:t>启动</a:t>
            </a:r>
            <a:r>
              <a:rPr lang="en-US" altLang="zh-CN" dirty="0" smtClean="0"/>
              <a:t>mscloud-config-client-7766</a:t>
            </a:r>
          </a:p>
          <a:p>
            <a:pPr lvl="1"/>
            <a:r>
              <a:rPr lang="zh-CN" altLang="en-US" dirty="0" smtClean="0"/>
              <a:t>测试 </a:t>
            </a:r>
            <a:r>
              <a:rPr lang="en-US" altLang="zh-CN" dirty="0" smtClean="0"/>
              <a:t>http://</a:t>
            </a:r>
            <a:r>
              <a:rPr lang="en-US" altLang="zh-CN" dirty="0" smtClean="0"/>
              <a:t>config7755.com:7755/microservice-foo/dev.properties</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测试：</a:t>
            </a:r>
            <a:r>
              <a:rPr lang="en-US" altLang="zh-CN" dirty="0" smtClean="0"/>
              <a:t>http://client-config.com:7766/profile</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请对照</a:t>
            </a:r>
            <a:r>
              <a:rPr lang="en-US" altLang="zh-CN" dirty="0" err="1" smtClean="0"/>
              <a:t>Config</a:t>
            </a:r>
            <a:r>
              <a:rPr lang="en-US" altLang="zh-CN" dirty="0" smtClean="0"/>
              <a:t> Server</a:t>
            </a:r>
            <a:r>
              <a:rPr lang="zh-CN" altLang="en-US" dirty="0" smtClean="0"/>
              <a:t>上的配置文件内容，进行验证</a:t>
            </a:r>
            <a:endParaRPr lang="en-US" altLang="zh-CN" dirty="0" smtClean="0"/>
          </a:p>
          <a:p>
            <a:endParaRPr lang="zh-CN" altLang="en-US" dirty="0"/>
          </a:p>
        </p:txBody>
      </p:sp>
      <p:pic>
        <p:nvPicPr>
          <p:cNvPr id="18434" name="Picture 2"/>
          <p:cNvPicPr>
            <a:picLocks noChangeAspect="1" noChangeArrowheads="1"/>
          </p:cNvPicPr>
          <p:nvPr/>
        </p:nvPicPr>
        <p:blipFill>
          <a:blip r:embed="rId2" cstate="print"/>
          <a:srcRect/>
          <a:stretch>
            <a:fillRect/>
          </a:stretch>
        </p:blipFill>
        <p:spPr bwMode="auto">
          <a:xfrm>
            <a:off x="1691680" y="4437112"/>
            <a:ext cx="3262313" cy="1036637"/>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1331640" y="2564904"/>
            <a:ext cx="4762500" cy="968375"/>
          </a:xfrm>
          <a:prstGeom prst="rect">
            <a:avLst/>
          </a:prstGeom>
          <a:noFill/>
          <a:ln w="9525">
            <a:noFill/>
            <a:miter lim="800000"/>
            <a:headEnd/>
            <a:tailEnd/>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r>
              <a:rPr lang="en-US" altLang="zh-CN" dirty="0" err="1" smtClean="0"/>
              <a:t>Config</a:t>
            </a:r>
            <a:r>
              <a:rPr lang="en-US" altLang="zh-CN" dirty="0" smtClean="0"/>
              <a:t> Client</a:t>
            </a:r>
            <a:endParaRPr lang="zh-CN" altLang="en-US" dirty="0"/>
          </a:p>
        </p:txBody>
      </p:sp>
      <p:sp>
        <p:nvSpPr>
          <p:cNvPr id="3" name="内容占位符 2"/>
          <p:cNvSpPr>
            <a:spLocks noGrp="1"/>
          </p:cNvSpPr>
          <p:nvPr>
            <p:ph idx="1"/>
          </p:nvPr>
        </p:nvSpPr>
        <p:spPr/>
        <p:txBody>
          <a:bodyPr/>
          <a:lstStyle/>
          <a:p>
            <a:r>
              <a:rPr lang="zh-CN" altLang="en-US" dirty="0" smtClean="0"/>
              <a:t>已经上传到</a:t>
            </a:r>
            <a:r>
              <a:rPr lang="en-US" altLang="zh-CN" dirty="0" err="1" smtClean="0"/>
              <a:t>Config</a:t>
            </a:r>
            <a:r>
              <a:rPr lang="en-US" altLang="zh-CN" dirty="0" smtClean="0"/>
              <a:t> Server</a:t>
            </a:r>
            <a:r>
              <a:rPr lang="zh-CN" altLang="en-US" dirty="0" smtClean="0"/>
              <a:t>中的配置文件：</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文件内容分别是：</a:t>
            </a:r>
            <a:endParaRPr lang="en-US" altLang="zh-CN" dirty="0" smtClean="0"/>
          </a:p>
          <a:p>
            <a:endParaRPr lang="zh-CN" altLang="en-US" dirty="0"/>
          </a:p>
        </p:txBody>
      </p:sp>
      <p:pic>
        <p:nvPicPr>
          <p:cNvPr id="5123" name="Picture 3"/>
          <p:cNvPicPr>
            <a:picLocks noChangeAspect="1" noChangeArrowheads="1"/>
          </p:cNvPicPr>
          <p:nvPr/>
        </p:nvPicPr>
        <p:blipFill>
          <a:blip r:embed="rId2" cstate="print"/>
          <a:srcRect/>
          <a:stretch>
            <a:fillRect/>
          </a:stretch>
        </p:blipFill>
        <p:spPr bwMode="auto">
          <a:xfrm>
            <a:off x="899592" y="4725144"/>
            <a:ext cx="2043113" cy="1006475"/>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3491880" y="1556792"/>
            <a:ext cx="2808312" cy="2856426"/>
          </a:xfrm>
          <a:prstGeom prst="rect">
            <a:avLst/>
          </a:prstGeom>
          <a:noFill/>
          <a:ln w="9525">
            <a:noFill/>
            <a:miter lim="800000"/>
            <a:headEnd/>
            <a:tailEnd/>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r>
              <a:rPr lang="en-US" altLang="zh-CN" dirty="0" err="1" smtClean="0"/>
              <a:t>Config</a:t>
            </a:r>
            <a:r>
              <a:rPr lang="en-US" altLang="zh-CN" dirty="0" smtClean="0"/>
              <a:t> Client</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err="1" smtClean="0"/>
              <a:t>bootstrap.properties</a:t>
            </a:r>
            <a:r>
              <a:rPr lang="zh-CN" altLang="en-US" dirty="0" smtClean="0"/>
              <a:t>配置文件的</a:t>
            </a:r>
            <a:r>
              <a:rPr lang="en-US" altLang="zh-CN" dirty="0" smtClean="0"/>
              <a:t>profile</a:t>
            </a:r>
            <a:r>
              <a:rPr lang="zh-CN" altLang="en-US" dirty="0" smtClean="0"/>
              <a:t>属性，再次测试</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启动</a:t>
            </a:r>
            <a:r>
              <a:rPr lang="en-US" altLang="zh-CN" dirty="0" smtClean="0"/>
              <a:t>mscloud-config-server-7755</a:t>
            </a:r>
          </a:p>
          <a:p>
            <a:pPr lvl="1"/>
            <a:r>
              <a:rPr lang="zh-CN" altLang="en-US" dirty="0" smtClean="0"/>
              <a:t>启动</a:t>
            </a:r>
            <a:r>
              <a:rPr lang="en-US" altLang="zh-CN" dirty="0" smtClean="0"/>
              <a:t>mscloud-config-client-7766</a:t>
            </a:r>
          </a:p>
          <a:p>
            <a:pPr lvl="1"/>
            <a:r>
              <a:rPr lang="zh-CN" altLang="en-US" dirty="0" smtClean="0"/>
              <a:t>测试 </a:t>
            </a:r>
            <a:r>
              <a:rPr lang="en-US" altLang="zh-CN" dirty="0" smtClean="0"/>
              <a:t>http://client-config.com:7766/profile</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1331640" y="4581128"/>
            <a:ext cx="3254375" cy="1227137"/>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1043608" y="1628800"/>
            <a:ext cx="4176464" cy="1644713"/>
          </a:xfrm>
          <a:prstGeom prst="rect">
            <a:avLst/>
          </a:prstGeom>
          <a:noFill/>
          <a:ln w="9525">
            <a:noFill/>
            <a:miter lim="800000"/>
            <a:headEnd/>
            <a:tailEnd/>
          </a:ln>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rgbClr val="C5C5C5"/>
                </a:solidFill>
                <a:latin typeface="华文细黑" panose="02010600040101010101" pitchFamily="2" charset="-122"/>
                <a:ea typeface="华文细黑" panose="02010600040101010101" pitchFamily="2" charset="-122"/>
              </a:rPr>
              <a:t>01</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smtClean="0">
                <a:solidFill>
                  <a:srgbClr val="FFFFFF"/>
                </a:solidFill>
                <a:latin typeface="微软雅黑" charset="-122"/>
                <a:ea typeface="微软雅黑" charset="-122"/>
              </a:rPr>
              <a:t>Spring Cloud </a:t>
            </a:r>
            <a:r>
              <a:rPr lang="en-US" altLang="zh-CN" sz="2000" dirty="0" err="1" smtClean="0">
                <a:solidFill>
                  <a:srgbClr val="FFFFFF"/>
                </a:solidFill>
                <a:latin typeface="微软雅黑" charset="-122"/>
                <a:ea typeface="微软雅黑" charset="-122"/>
              </a:rPr>
              <a:t>Config</a:t>
            </a:r>
            <a:r>
              <a:rPr lang="zh-CN" altLang="en-US" sz="2000" dirty="0" smtClean="0">
                <a:solidFill>
                  <a:srgbClr val="FFFFFF"/>
                </a:solidFill>
                <a:latin typeface="微软雅黑" charset="-122"/>
                <a:ea typeface="微软雅黑" charset="-122"/>
              </a:rPr>
              <a:t>简介</a:t>
            </a:r>
          </a:p>
        </p:txBody>
      </p:sp>
      <p:sp>
        <p:nvSpPr>
          <p:cNvPr id="9" name="MH_Number_2"/>
          <p:cNvSpPr/>
          <p:nvPr>
            <p:custDataLst>
              <p:tags r:id="rId3"/>
            </p:custDataLst>
          </p:nvPr>
        </p:nvSpPr>
        <p:spPr>
          <a:xfrm>
            <a:off x="2803533" y="2555875"/>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02</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555875"/>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编写</a:t>
            </a:r>
            <a:r>
              <a:rPr lang="en-US" altLang="zh-CN" sz="2000" dirty="0" err="1" smtClean="0">
                <a:solidFill>
                  <a:srgbClr val="FFFFFF"/>
                </a:solidFill>
                <a:latin typeface="微软雅黑" charset="-122"/>
                <a:ea typeface="微软雅黑" charset="-122"/>
              </a:rPr>
              <a:t>Config</a:t>
            </a:r>
            <a:r>
              <a:rPr lang="en-US" altLang="zh-CN" sz="2000" dirty="0" smtClean="0">
                <a:solidFill>
                  <a:srgbClr val="FFFFFF"/>
                </a:solidFill>
                <a:latin typeface="微软雅黑" charset="-122"/>
                <a:ea typeface="微软雅黑" charset="-122"/>
              </a:rPr>
              <a:t> Server</a:t>
            </a:r>
            <a:endParaRPr lang="zh-CN" altLang="en-US" sz="2000" dirty="0" smtClean="0">
              <a:solidFill>
                <a:srgbClr val="FFFFFF"/>
              </a:solidFill>
              <a:latin typeface="微软雅黑" charset="-122"/>
              <a:ea typeface="微软雅黑" charset="-122"/>
            </a:endParaRPr>
          </a:p>
        </p:txBody>
      </p:sp>
      <p:sp>
        <p:nvSpPr>
          <p:cNvPr id="11" name="MH_Number_2"/>
          <p:cNvSpPr/>
          <p:nvPr>
            <p:custDataLst>
              <p:tags r:id="rId5"/>
            </p:custDataLst>
          </p:nvPr>
        </p:nvSpPr>
        <p:spPr>
          <a:xfrm>
            <a:off x="2803533" y="339567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03</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39567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编写</a:t>
            </a:r>
            <a:r>
              <a:rPr lang="en-US" altLang="zh-CN" sz="2000" dirty="0" err="1" smtClean="0">
                <a:solidFill>
                  <a:srgbClr val="FFFFFF"/>
                </a:solidFill>
                <a:latin typeface="微软雅黑" charset="-122"/>
                <a:ea typeface="微软雅黑" charset="-122"/>
              </a:rPr>
              <a:t>Config</a:t>
            </a:r>
            <a:r>
              <a:rPr lang="en-US" altLang="zh-CN" sz="2000" dirty="0" smtClean="0">
                <a:solidFill>
                  <a:srgbClr val="FFFFFF"/>
                </a:solidFill>
                <a:latin typeface="微软雅黑" charset="-122"/>
                <a:ea typeface="微软雅黑" charset="-122"/>
              </a:rPr>
              <a:t> Client</a:t>
            </a:r>
            <a:endParaRPr lang="zh-CN" altLang="en-US" sz="2000" dirty="0" smtClean="0">
              <a:solidFill>
                <a:srgbClr val="FFFFFF"/>
              </a:solidFill>
              <a:latin typeface="微软雅黑" charset="-122"/>
              <a:ea typeface="微软雅黑" charset="-122"/>
            </a:endParaRPr>
          </a:p>
        </p:txBody>
      </p:sp>
      <p:sp>
        <p:nvSpPr>
          <p:cNvPr id="13" name="MH_Number_2"/>
          <p:cNvSpPr/>
          <p:nvPr>
            <p:custDataLst>
              <p:tags r:id="rId7"/>
            </p:custDataLst>
          </p:nvPr>
        </p:nvSpPr>
        <p:spPr>
          <a:xfrm>
            <a:off x="2803533" y="4260850"/>
            <a:ext cx="682625" cy="681038"/>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04</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4" name="MH_Entry_2"/>
          <p:cNvSpPr/>
          <p:nvPr>
            <p:custDataLst>
              <p:tags r:id="rId8"/>
            </p:custDataLst>
          </p:nvPr>
        </p:nvSpPr>
        <p:spPr>
          <a:xfrm>
            <a:off x="3635383" y="4260850"/>
            <a:ext cx="4346575" cy="681038"/>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err="1" smtClean="0">
                <a:solidFill>
                  <a:srgbClr val="FFFFFF"/>
                </a:solidFill>
                <a:latin typeface="微软雅黑" pitchFamily="34" charset="-122"/>
                <a:ea typeface="微软雅黑" pitchFamily="34" charset="-122"/>
              </a:rPr>
              <a:t>Config</a:t>
            </a:r>
            <a:r>
              <a:rPr lang="zh-CN" altLang="en-US" sz="2000" dirty="0" smtClean="0">
                <a:solidFill>
                  <a:srgbClr val="FFFFFF"/>
                </a:solidFill>
                <a:latin typeface="微软雅黑" pitchFamily="34" charset="-122"/>
                <a:ea typeface="微软雅黑" pitchFamily="34" charset="-122"/>
              </a:rPr>
              <a:t>配置实战</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01</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en-US" altLang="zh-CN" sz="2000" dirty="0" smtClean="0">
                <a:solidFill>
                  <a:srgbClr val="FFFFFF"/>
                </a:solidFill>
                <a:latin typeface="微软雅黑" pitchFamily="34" charset="-122"/>
                <a:ea typeface="微软雅黑" pitchFamily="34" charset="-122"/>
              </a:rPr>
              <a:t>Spring Cloud </a:t>
            </a:r>
            <a:r>
              <a:rPr lang="en-US" altLang="zh-CN" sz="2000" dirty="0" err="1" smtClean="0">
                <a:solidFill>
                  <a:srgbClr val="FFFFFF"/>
                </a:solidFill>
                <a:latin typeface="微软雅黑" pitchFamily="34" charset="-122"/>
                <a:ea typeface="微软雅黑" pitchFamily="34" charset="-122"/>
              </a:rPr>
              <a:t>Config</a:t>
            </a:r>
            <a:r>
              <a:rPr lang="zh-CN" altLang="en-US" sz="2000" dirty="0" smtClean="0">
                <a:solidFill>
                  <a:srgbClr val="FFFFFF"/>
                </a:solidFill>
                <a:latin typeface="微软雅黑" pitchFamily="34" charset="-122"/>
                <a:ea typeface="微软雅黑" pitchFamily="34" charset="-122"/>
              </a:rPr>
              <a:t>简介</a:t>
            </a:r>
          </a:p>
        </p:txBody>
      </p:sp>
      <p:sp>
        <p:nvSpPr>
          <p:cNvPr id="9" name="MH_Number_2"/>
          <p:cNvSpPr/>
          <p:nvPr>
            <p:custDataLst>
              <p:tags r:id="rId3"/>
            </p:custDataLst>
          </p:nvPr>
        </p:nvSpPr>
        <p:spPr>
          <a:xfrm>
            <a:off x="2803533" y="2555875"/>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02</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555875"/>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编写</a:t>
            </a:r>
            <a:r>
              <a:rPr lang="en-US" altLang="zh-CN" sz="2000" dirty="0" err="1" smtClean="0">
                <a:solidFill>
                  <a:srgbClr val="FFFFFF"/>
                </a:solidFill>
                <a:latin typeface="微软雅黑" charset="-122"/>
                <a:ea typeface="微软雅黑" charset="-122"/>
              </a:rPr>
              <a:t>Config</a:t>
            </a:r>
            <a:r>
              <a:rPr lang="en-US" altLang="zh-CN" sz="2000" dirty="0" smtClean="0">
                <a:solidFill>
                  <a:srgbClr val="FFFFFF"/>
                </a:solidFill>
                <a:latin typeface="微软雅黑" charset="-122"/>
                <a:ea typeface="微软雅黑" charset="-122"/>
              </a:rPr>
              <a:t> Server</a:t>
            </a:r>
            <a:endParaRPr lang="zh-CN" altLang="en-US" sz="2000" dirty="0" smtClean="0">
              <a:solidFill>
                <a:srgbClr val="FFFFFF"/>
              </a:solidFill>
              <a:latin typeface="微软雅黑" charset="-122"/>
              <a:ea typeface="微软雅黑" charset="-122"/>
            </a:endParaRPr>
          </a:p>
        </p:txBody>
      </p:sp>
      <p:sp>
        <p:nvSpPr>
          <p:cNvPr id="11" name="MH_Number_2"/>
          <p:cNvSpPr/>
          <p:nvPr>
            <p:custDataLst>
              <p:tags r:id="rId5"/>
            </p:custDataLst>
          </p:nvPr>
        </p:nvSpPr>
        <p:spPr>
          <a:xfrm>
            <a:off x="2803533" y="339567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03</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39567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编写</a:t>
            </a:r>
            <a:r>
              <a:rPr lang="en-US" altLang="zh-CN" sz="2000" dirty="0" err="1" smtClean="0">
                <a:solidFill>
                  <a:srgbClr val="FFFFFF"/>
                </a:solidFill>
                <a:latin typeface="微软雅黑" charset="-122"/>
                <a:ea typeface="微软雅黑" charset="-122"/>
              </a:rPr>
              <a:t>Config</a:t>
            </a:r>
            <a:r>
              <a:rPr lang="en-US" altLang="zh-CN" sz="2000" dirty="0" smtClean="0">
                <a:solidFill>
                  <a:srgbClr val="FFFFFF"/>
                </a:solidFill>
                <a:latin typeface="微软雅黑" charset="-122"/>
                <a:ea typeface="微软雅黑" charset="-122"/>
              </a:rPr>
              <a:t> Client</a:t>
            </a:r>
            <a:endParaRPr lang="zh-CN" altLang="en-US" sz="2000" dirty="0" smtClean="0">
              <a:solidFill>
                <a:srgbClr val="FFFFFF"/>
              </a:solidFill>
              <a:latin typeface="微软雅黑" charset="-122"/>
              <a:ea typeface="微软雅黑" charset="-122"/>
            </a:endParaRPr>
          </a:p>
        </p:txBody>
      </p:sp>
      <p:sp>
        <p:nvSpPr>
          <p:cNvPr id="13" name="MH_Number_2"/>
          <p:cNvSpPr/>
          <p:nvPr>
            <p:custDataLst>
              <p:tags r:id="rId7"/>
            </p:custDataLst>
          </p:nvPr>
        </p:nvSpPr>
        <p:spPr>
          <a:xfrm>
            <a:off x="2803533" y="4260850"/>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04</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4" name="MH_Entry_2"/>
          <p:cNvSpPr/>
          <p:nvPr>
            <p:custDataLst>
              <p:tags r:id="rId8"/>
            </p:custDataLst>
          </p:nvPr>
        </p:nvSpPr>
        <p:spPr>
          <a:xfrm>
            <a:off x="3635383" y="4260850"/>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en-US" altLang="zh-CN" sz="2000" dirty="0" err="1" smtClean="0">
                <a:solidFill>
                  <a:srgbClr val="FFFFFF"/>
                </a:solidFill>
                <a:latin typeface="微软雅黑" charset="-122"/>
                <a:ea typeface="微软雅黑" charset="-122"/>
              </a:rPr>
              <a:t>Config</a:t>
            </a:r>
            <a:r>
              <a:rPr lang="zh-CN" altLang="en-US" sz="2000" dirty="0" smtClean="0">
                <a:solidFill>
                  <a:srgbClr val="FFFFFF"/>
                </a:solidFill>
                <a:latin typeface="微软雅黑" charset="-122"/>
                <a:ea typeface="微软雅黑" charset="-122"/>
              </a:rPr>
              <a:t>配置实战</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Config</a:t>
            </a:r>
            <a:r>
              <a:rPr lang="zh-CN" altLang="en-US" dirty="0" smtClean="0"/>
              <a:t>配置实战</a:t>
            </a:r>
            <a:endParaRPr lang="zh-CN" altLang="en-US" dirty="0"/>
          </a:p>
        </p:txBody>
      </p:sp>
      <p:sp>
        <p:nvSpPr>
          <p:cNvPr id="3" name="内容占位符 2"/>
          <p:cNvSpPr>
            <a:spLocks noGrp="1"/>
          </p:cNvSpPr>
          <p:nvPr>
            <p:ph idx="1"/>
          </p:nvPr>
        </p:nvSpPr>
        <p:spPr/>
        <p:txBody>
          <a:bodyPr/>
          <a:lstStyle/>
          <a:p>
            <a:r>
              <a:rPr lang="zh-CN" altLang="en-US" dirty="0" smtClean="0"/>
              <a:t>此时，</a:t>
            </a:r>
            <a:r>
              <a:rPr lang="en-US" altLang="zh-CN" dirty="0" err="1" smtClean="0"/>
              <a:t>Config</a:t>
            </a:r>
            <a:r>
              <a:rPr lang="zh-CN" altLang="en-US" dirty="0" smtClean="0"/>
              <a:t>服务端配置配置</a:t>
            </a:r>
            <a:r>
              <a:rPr lang="en-US" altLang="zh-CN" dirty="0" smtClean="0"/>
              <a:t>OK</a:t>
            </a:r>
            <a:r>
              <a:rPr lang="zh-CN" altLang="en-US" dirty="0" smtClean="0"/>
              <a:t>且测试通过，我们可以</a:t>
            </a:r>
            <a:r>
              <a:rPr lang="zh-CN" altLang="en-US" dirty="0" smtClean="0"/>
              <a:t>用</a:t>
            </a:r>
            <a:r>
              <a:rPr lang="en-US" altLang="zh-CN" dirty="0" err="1" smtClean="0"/>
              <a:t>Config</a:t>
            </a:r>
            <a:r>
              <a:rPr lang="en-US" altLang="zh-CN" dirty="0" smtClean="0"/>
              <a:t> </a:t>
            </a:r>
            <a:r>
              <a:rPr lang="en-US" altLang="zh-CN" dirty="0" smtClean="0"/>
              <a:t>+ </a:t>
            </a:r>
            <a:r>
              <a:rPr lang="en-US" altLang="zh-CN" dirty="0" err="1" smtClean="0"/>
              <a:t>GitHub</a:t>
            </a:r>
            <a:r>
              <a:rPr lang="zh-CN" altLang="en-US" dirty="0" smtClean="0"/>
              <a:t>进行配置修改并获得内容。</a:t>
            </a:r>
          </a:p>
          <a:p>
            <a:r>
              <a:rPr lang="zh-CN" altLang="en-US" dirty="0" smtClean="0"/>
              <a:t>现在，我们做一</a:t>
            </a:r>
            <a:r>
              <a:rPr lang="zh-CN" altLang="en-US" dirty="0" smtClean="0"/>
              <a:t>个</a:t>
            </a:r>
            <a:r>
              <a:rPr lang="en-US" altLang="zh-CN" dirty="0" smtClean="0"/>
              <a:t>Eureka</a:t>
            </a:r>
            <a:r>
              <a:rPr lang="zh-CN" altLang="en-US" dirty="0" smtClean="0"/>
              <a:t>服务 </a:t>
            </a:r>
            <a:r>
              <a:rPr lang="en-US" altLang="zh-CN" dirty="0" smtClean="0"/>
              <a:t>+ </a:t>
            </a:r>
            <a:r>
              <a:rPr lang="zh-CN" altLang="en-US" dirty="0" smtClean="0"/>
              <a:t>一个</a:t>
            </a:r>
            <a:r>
              <a:rPr lang="en-US" altLang="zh-CN" dirty="0" smtClean="0"/>
              <a:t>User</a:t>
            </a:r>
            <a:r>
              <a:rPr lang="zh-CN" altLang="en-US" dirty="0" smtClean="0"/>
              <a:t>访问的微服务，将两个微服务的配置统一由</a:t>
            </a:r>
            <a:r>
              <a:rPr lang="en-US" altLang="zh-CN" dirty="0" err="1" smtClean="0"/>
              <a:t>GitHub</a:t>
            </a:r>
            <a:r>
              <a:rPr lang="zh-CN" altLang="en-US" dirty="0" smtClean="0"/>
              <a:t>获得，实现统一配置分布式管理，完成多环境的变更。</a:t>
            </a:r>
            <a:endParaRPr lang="zh-CN" altLang="en-US"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Git</a:t>
            </a:r>
            <a:r>
              <a:rPr lang="zh-CN" altLang="en-US" dirty="0" smtClean="0"/>
              <a:t>配置文件</a:t>
            </a:r>
            <a:endParaRPr lang="zh-CN" altLang="en-US" dirty="0"/>
          </a:p>
        </p:txBody>
      </p:sp>
      <p:sp>
        <p:nvSpPr>
          <p:cNvPr id="3" name="内容占位符 2"/>
          <p:cNvSpPr>
            <a:spLocks noGrp="1"/>
          </p:cNvSpPr>
          <p:nvPr>
            <p:ph idx="1"/>
          </p:nvPr>
        </p:nvSpPr>
        <p:spPr/>
        <p:txBody>
          <a:bodyPr/>
          <a:lstStyle/>
          <a:p>
            <a:r>
              <a:rPr lang="zh-CN" altLang="en-US" dirty="0" smtClean="0"/>
              <a:t>在本地仓库里面新建配置文件，分别</a:t>
            </a:r>
            <a:r>
              <a:rPr lang="zh-CN" altLang="en-US" dirty="0" smtClean="0"/>
              <a:t>对应</a:t>
            </a:r>
            <a:r>
              <a:rPr lang="en-US" altLang="zh-CN" dirty="0" smtClean="0"/>
              <a:t>Eureka</a:t>
            </a:r>
            <a:r>
              <a:rPr lang="zh-CN" altLang="en-US" dirty="0" smtClean="0"/>
              <a:t>服务</a:t>
            </a:r>
            <a:r>
              <a:rPr lang="zh-CN" altLang="en-US" dirty="0" smtClean="0"/>
              <a:t>和</a:t>
            </a:r>
            <a:r>
              <a:rPr lang="en-US" altLang="zh-CN" dirty="0" smtClean="0"/>
              <a:t>User</a:t>
            </a:r>
            <a:r>
              <a:rPr lang="zh-CN" altLang="en-US" dirty="0" smtClean="0"/>
              <a:t>访问的微服务的配置文件，然后推送到</a:t>
            </a:r>
            <a:r>
              <a:rPr lang="en-US" altLang="zh-CN" dirty="0" err="1" smtClean="0"/>
              <a:t>Github</a:t>
            </a:r>
            <a:r>
              <a:rPr lang="zh-CN" altLang="en-US" dirty="0" smtClean="0"/>
              <a:t>上</a:t>
            </a:r>
            <a:endParaRPr lang="en-US" altLang="zh-CN" dirty="0" smtClean="0"/>
          </a:p>
          <a:p>
            <a:pPr lvl="1"/>
            <a:r>
              <a:rPr lang="en-US" altLang="zh-CN" dirty="0" err="1" smtClean="0"/>
              <a:t>mscloud</a:t>
            </a:r>
            <a:r>
              <a:rPr lang="en-US" altLang="zh-CN" dirty="0" smtClean="0"/>
              <a:t>-</a:t>
            </a:r>
            <a:r>
              <a:rPr lang="en-US" altLang="zh-CN" dirty="0" err="1" smtClean="0"/>
              <a:t>config</a:t>
            </a:r>
            <a:r>
              <a:rPr lang="en-US" altLang="zh-CN" dirty="0" smtClean="0"/>
              <a:t>-eureka-client-</a:t>
            </a:r>
            <a:r>
              <a:rPr lang="en-US" altLang="zh-CN" dirty="0" err="1" smtClean="0"/>
              <a:t>dev.properties</a:t>
            </a:r>
            <a:endParaRPr lang="en-US" altLang="zh-CN" dirty="0" smtClean="0"/>
          </a:p>
          <a:p>
            <a:pPr lvl="1"/>
            <a:r>
              <a:rPr lang="en-US" altLang="zh-CN" dirty="0" err="1" smtClean="0"/>
              <a:t>mscloud</a:t>
            </a:r>
            <a:r>
              <a:rPr lang="en-US" altLang="zh-CN" dirty="0" smtClean="0"/>
              <a:t>-</a:t>
            </a:r>
            <a:r>
              <a:rPr lang="en-US" altLang="zh-CN" dirty="0" err="1" smtClean="0"/>
              <a:t>config</a:t>
            </a:r>
            <a:r>
              <a:rPr lang="en-US" altLang="zh-CN" dirty="0" smtClean="0"/>
              <a:t>-eureka-client-</a:t>
            </a:r>
            <a:r>
              <a:rPr lang="en-US" altLang="zh-CN" dirty="0" err="1" smtClean="0"/>
              <a:t>test.properties</a:t>
            </a:r>
            <a:endParaRPr lang="en-US" altLang="zh-CN" dirty="0" smtClean="0"/>
          </a:p>
          <a:p>
            <a:pPr lvl="1"/>
            <a:r>
              <a:rPr lang="en-US" altLang="zh-CN" dirty="0" err="1" smtClean="0"/>
              <a:t>mscloud</a:t>
            </a:r>
            <a:r>
              <a:rPr lang="en-US" altLang="zh-CN" dirty="0" smtClean="0"/>
              <a:t>-</a:t>
            </a:r>
            <a:r>
              <a:rPr lang="en-US" altLang="zh-CN" dirty="0" err="1" smtClean="0"/>
              <a:t>config</a:t>
            </a:r>
            <a:r>
              <a:rPr lang="en-US" altLang="zh-CN" dirty="0" smtClean="0"/>
              <a:t>-user-client-</a:t>
            </a:r>
            <a:r>
              <a:rPr lang="en-US" altLang="zh-CN" dirty="0" err="1" smtClean="0"/>
              <a:t>dev.properties</a:t>
            </a:r>
            <a:endParaRPr lang="en-US" altLang="zh-CN" dirty="0" smtClean="0"/>
          </a:p>
          <a:p>
            <a:pPr lvl="1"/>
            <a:r>
              <a:rPr lang="en-US" altLang="zh-CN" dirty="0" err="1" smtClean="0"/>
              <a:t>mscloud</a:t>
            </a:r>
            <a:r>
              <a:rPr lang="en-US" altLang="zh-CN" dirty="0" smtClean="0"/>
              <a:t>-</a:t>
            </a:r>
            <a:r>
              <a:rPr lang="en-US" altLang="zh-CN" dirty="0" err="1" smtClean="0"/>
              <a:t>config</a:t>
            </a:r>
            <a:r>
              <a:rPr lang="en-US" altLang="zh-CN" dirty="0" smtClean="0"/>
              <a:t>-user-client-</a:t>
            </a:r>
            <a:r>
              <a:rPr lang="en-US" altLang="zh-CN" dirty="0" err="1" smtClean="0"/>
              <a:t>test.properties</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err="1" smtClean="0">
                <a:solidFill>
                  <a:srgbClr val="FF0000"/>
                </a:solidFill>
              </a:rPr>
              <a:t>github</a:t>
            </a:r>
            <a:r>
              <a:rPr lang="zh-CN" altLang="en-US" dirty="0" smtClean="0">
                <a:solidFill>
                  <a:srgbClr val="FF0000"/>
                </a:solidFill>
              </a:rPr>
              <a:t>文件</a:t>
            </a:r>
            <a:endParaRPr lang="en-US" altLang="zh-CN" dirty="0" smtClean="0"/>
          </a:p>
          <a:p>
            <a:pPr lvl="1"/>
            <a:endParaRPr lang="zh-CN" altLang="en-US" dirty="0"/>
          </a:p>
        </p:txBody>
      </p:sp>
      <p:pic>
        <p:nvPicPr>
          <p:cNvPr id="22530" name="Picture 2"/>
          <p:cNvPicPr>
            <a:picLocks noChangeAspect="1" noChangeArrowheads="1"/>
          </p:cNvPicPr>
          <p:nvPr/>
        </p:nvPicPr>
        <p:blipFill>
          <a:blip r:embed="rId2" cstate="print"/>
          <a:srcRect/>
          <a:stretch>
            <a:fillRect/>
          </a:stretch>
        </p:blipFill>
        <p:spPr bwMode="auto">
          <a:xfrm>
            <a:off x="971600" y="3284984"/>
            <a:ext cx="7216775" cy="1211263"/>
          </a:xfrm>
          <a:prstGeom prst="rect">
            <a:avLst/>
          </a:prstGeom>
          <a:noFill/>
          <a:ln w="9525">
            <a:noFill/>
            <a:miter lim="800000"/>
            <a:headEnd/>
            <a:tailEnd/>
          </a:ln>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Git</a:t>
            </a:r>
            <a:r>
              <a:rPr lang="zh-CN" altLang="en-US" dirty="0" smtClean="0"/>
              <a:t>配置文件</a:t>
            </a:r>
            <a:endParaRPr lang="zh-CN" altLang="en-US" dirty="0"/>
          </a:p>
        </p:txBody>
      </p:sp>
      <p:sp>
        <p:nvSpPr>
          <p:cNvPr id="3" name="内容占位符 2"/>
          <p:cNvSpPr>
            <a:spLocks noGrp="1"/>
          </p:cNvSpPr>
          <p:nvPr>
            <p:ph idx="1"/>
          </p:nvPr>
        </p:nvSpPr>
        <p:spPr/>
        <p:txBody>
          <a:bodyPr/>
          <a:lstStyle/>
          <a:p>
            <a:pPr marL="342818" lvl="1" indent="-342818">
              <a:buBlip>
                <a:blip r:embed="rId2"/>
              </a:buBlip>
            </a:pPr>
            <a:r>
              <a:rPr lang="en-US" altLang="zh-CN" dirty="0" err="1" smtClean="0"/>
              <a:t>mscloud</a:t>
            </a:r>
            <a:r>
              <a:rPr lang="en-US" altLang="zh-CN" dirty="0" smtClean="0"/>
              <a:t>-</a:t>
            </a:r>
            <a:r>
              <a:rPr lang="en-US" altLang="zh-CN" dirty="0" err="1" smtClean="0"/>
              <a:t>config</a:t>
            </a:r>
            <a:r>
              <a:rPr lang="en-US" altLang="zh-CN" dirty="0" smtClean="0"/>
              <a:t>-eureka-client-</a:t>
            </a:r>
            <a:r>
              <a:rPr lang="en-US" altLang="zh-CN" dirty="0" err="1" smtClean="0"/>
              <a:t>dev.properties</a:t>
            </a:r>
            <a:r>
              <a:rPr lang="zh-CN" altLang="en-US" dirty="0" smtClean="0"/>
              <a:t>内容</a:t>
            </a:r>
            <a:endParaRPr lang="en-US" altLang="zh-CN" dirty="0" smtClean="0"/>
          </a:p>
          <a:p>
            <a:endParaRPr lang="zh-CN" altLang="en-US" dirty="0"/>
          </a:p>
        </p:txBody>
      </p:sp>
      <p:pic>
        <p:nvPicPr>
          <p:cNvPr id="15362" name="Picture 2"/>
          <p:cNvPicPr>
            <a:picLocks noChangeAspect="1" noChangeArrowheads="1"/>
          </p:cNvPicPr>
          <p:nvPr/>
        </p:nvPicPr>
        <p:blipFill>
          <a:blip r:embed="rId3" cstate="print"/>
          <a:srcRect/>
          <a:stretch>
            <a:fillRect/>
          </a:stretch>
        </p:blipFill>
        <p:spPr bwMode="auto">
          <a:xfrm>
            <a:off x="765175" y="1911350"/>
            <a:ext cx="7613650" cy="3033713"/>
          </a:xfrm>
          <a:prstGeom prst="rect">
            <a:avLst/>
          </a:prstGeom>
          <a:noFill/>
          <a:ln w="9525">
            <a:noFill/>
            <a:miter lim="800000"/>
            <a:headEnd/>
            <a:tailEnd/>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Git</a:t>
            </a:r>
            <a:r>
              <a:rPr lang="zh-CN" altLang="en-US" dirty="0" smtClean="0"/>
              <a:t>配置文件</a:t>
            </a:r>
            <a:endParaRPr lang="zh-CN" altLang="en-US" dirty="0"/>
          </a:p>
        </p:txBody>
      </p:sp>
      <p:sp>
        <p:nvSpPr>
          <p:cNvPr id="3" name="内容占位符 2"/>
          <p:cNvSpPr>
            <a:spLocks noGrp="1"/>
          </p:cNvSpPr>
          <p:nvPr>
            <p:ph idx="1"/>
          </p:nvPr>
        </p:nvSpPr>
        <p:spPr/>
        <p:txBody>
          <a:bodyPr/>
          <a:lstStyle/>
          <a:p>
            <a:pPr marL="342818" lvl="1" indent="-342818">
              <a:buBlip>
                <a:blip r:embed="rId2"/>
              </a:buBlip>
            </a:pPr>
            <a:r>
              <a:rPr lang="en-US" altLang="zh-CN" dirty="0" err="1" smtClean="0"/>
              <a:t>mscloud</a:t>
            </a:r>
            <a:r>
              <a:rPr lang="en-US" altLang="zh-CN" dirty="0" smtClean="0"/>
              <a:t>-</a:t>
            </a:r>
            <a:r>
              <a:rPr lang="en-US" altLang="zh-CN" dirty="0" err="1" smtClean="0"/>
              <a:t>config</a:t>
            </a:r>
            <a:r>
              <a:rPr lang="en-US" altLang="zh-CN" dirty="0" smtClean="0"/>
              <a:t>-eureka-client-</a:t>
            </a:r>
            <a:r>
              <a:rPr lang="en-US" altLang="zh-CN" dirty="0" err="1" smtClean="0"/>
              <a:t>test.properties</a:t>
            </a:r>
            <a:r>
              <a:rPr lang="zh-CN" altLang="en-US" dirty="0" smtClean="0"/>
              <a:t>内容</a:t>
            </a:r>
            <a:endParaRPr lang="en-US" altLang="zh-CN" dirty="0" smtClean="0"/>
          </a:p>
        </p:txBody>
      </p:sp>
      <p:pic>
        <p:nvPicPr>
          <p:cNvPr id="16386" name="Picture 2"/>
          <p:cNvPicPr>
            <a:picLocks noChangeAspect="1" noChangeArrowheads="1"/>
          </p:cNvPicPr>
          <p:nvPr/>
        </p:nvPicPr>
        <p:blipFill>
          <a:blip r:embed="rId3" cstate="print"/>
          <a:srcRect/>
          <a:stretch>
            <a:fillRect/>
          </a:stretch>
        </p:blipFill>
        <p:spPr bwMode="auto">
          <a:xfrm>
            <a:off x="800100" y="1862138"/>
            <a:ext cx="7543800" cy="3132137"/>
          </a:xfrm>
          <a:prstGeom prst="rect">
            <a:avLst/>
          </a:prstGeom>
          <a:noFill/>
          <a:ln w="9525">
            <a:noFill/>
            <a:miter lim="800000"/>
            <a:headEnd/>
            <a:tailEnd/>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Git</a:t>
            </a:r>
            <a:r>
              <a:rPr lang="zh-CN" altLang="en-US" dirty="0" smtClean="0"/>
              <a:t>配置文件</a:t>
            </a:r>
            <a:endParaRPr lang="zh-CN" altLang="en-US" dirty="0"/>
          </a:p>
        </p:txBody>
      </p:sp>
      <p:sp>
        <p:nvSpPr>
          <p:cNvPr id="3" name="内容占位符 2"/>
          <p:cNvSpPr>
            <a:spLocks noGrp="1"/>
          </p:cNvSpPr>
          <p:nvPr>
            <p:ph idx="1"/>
          </p:nvPr>
        </p:nvSpPr>
        <p:spPr/>
        <p:txBody>
          <a:bodyPr/>
          <a:lstStyle/>
          <a:p>
            <a:r>
              <a:rPr lang="en-US" altLang="zh-CN" dirty="0" err="1" smtClean="0"/>
              <a:t>mscloud</a:t>
            </a:r>
            <a:r>
              <a:rPr lang="en-US" altLang="zh-CN" dirty="0" smtClean="0"/>
              <a:t>-</a:t>
            </a:r>
            <a:r>
              <a:rPr lang="en-US" altLang="zh-CN" dirty="0" err="1" smtClean="0"/>
              <a:t>config</a:t>
            </a:r>
            <a:r>
              <a:rPr lang="en-US" altLang="zh-CN" dirty="0" smtClean="0"/>
              <a:t>-user-client-</a:t>
            </a:r>
            <a:r>
              <a:rPr lang="en-US" altLang="zh-CN" dirty="0" err="1" smtClean="0"/>
              <a:t>dev.properties</a:t>
            </a:r>
            <a:r>
              <a:rPr lang="zh-CN" altLang="en-US" dirty="0" smtClean="0"/>
              <a:t>内容</a:t>
            </a:r>
            <a:endParaRPr lang="en-US" altLang="zh-CN" dirty="0" smtClean="0"/>
          </a:p>
          <a:p>
            <a:pPr lvl="1"/>
            <a:r>
              <a:rPr lang="zh-CN" altLang="en-US" dirty="0" smtClean="0"/>
              <a:t>全部内容参考文件</a:t>
            </a:r>
            <a:endParaRPr lang="en-US" altLang="zh-CN" dirty="0" smtClean="0"/>
          </a:p>
          <a:p>
            <a:pPr lvl="2"/>
            <a:endParaRPr lang="en-US" altLang="zh-CN" dirty="0" smtClean="0"/>
          </a:p>
          <a:p>
            <a:endParaRPr lang="zh-CN" altLang="en-US" dirty="0"/>
          </a:p>
        </p:txBody>
      </p:sp>
      <p:pic>
        <p:nvPicPr>
          <p:cNvPr id="26626" name="Picture 2"/>
          <p:cNvPicPr>
            <a:picLocks noChangeAspect="1" noChangeArrowheads="1"/>
          </p:cNvPicPr>
          <p:nvPr/>
        </p:nvPicPr>
        <p:blipFill>
          <a:blip r:embed="rId2" cstate="print"/>
          <a:srcRect/>
          <a:stretch>
            <a:fillRect/>
          </a:stretch>
        </p:blipFill>
        <p:spPr bwMode="auto">
          <a:xfrm>
            <a:off x="754063" y="2506663"/>
            <a:ext cx="7635875" cy="1844675"/>
          </a:xfrm>
          <a:prstGeom prst="rect">
            <a:avLst/>
          </a:prstGeom>
          <a:noFill/>
          <a:ln w="9525">
            <a:noFill/>
            <a:miter lim="800000"/>
            <a:headEnd/>
            <a:tailEnd/>
          </a:ln>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Git</a:t>
            </a:r>
            <a:r>
              <a:rPr lang="zh-CN" altLang="en-US" dirty="0" smtClean="0"/>
              <a:t>配置文件</a:t>
            </a:r>
            <a:endParaRPr lang="zh-CN" altLang="en-US" dirty="0"/>
          </a:p>
        </p:txBody>
      </p:sp>
      <p:sp>
        <p:nvSpPr>
          <p:cNvPr id="3" name="内容占位符 2"/>
          <p:cNvSpPr>
            <a:spLocks noGrp="1"/>
          </p:cNvSpPr>
          <p:nvPr>
            <p:ph idx="1"/>
          </p:nvPr>
        </p:nvSpPr>
        <p:spPr/>
        <p:txBody>
          <a:bodyPr/>
          <a:lstStyle/>
          <a:p>
            <a:r>
              <a:rPr lang="en-US" altLang="zh-CN" dirty="0" err="1" smtClean="0"/>
              <a:t>mscloud</a:t>
            </a:r>
            <a:r>
              <a:rPr lang="en-US" altLang="zh-CN" dirty="0" smtClean="0"/>
              <a:t>-</a:t>
            </a:r>
            <a:r>
              <a:rPr lang="en-US" altLang="zh-CN" dirty="0" err="1" smtClean="0"/>
              <a:t>config</a:t>
            </a:r>
            <a:r>
              <a:rPr lang="en-US" altLang="zh-CN" dirty="0" smtClean="0"/>
              <a:t>-user-client-</a:t>
            </a:r>
            <a:r>
              <a:rPr lang="en-US" altLang="zh-CN" dirty="0" err="1" smtClean="0"/>
              <a:t>test.properties</a:t>
            </a:r>
            <a:r>
              <a:rPr lang="zh-CN" altLang="en-US" dirty="0" smtClean="0"/>
              <a:t>内容</a:t>
            </a:r>
            <a:endParaRPr lang="en-US" altLang="zh-CN" dirty="0" smtClean="0"/>
          </a:p>
          <a:p>
            <a:pPr lvl="1"/>
            <a:r>
              <a:rPr lang="zh-CN" altLang="en-US" dirty="0" smtClean="0"/>
              <a:t>全部内容参考文件</a:t>
            </a:r>
            <a:endParaRPr lang="en-US" altLang="zh-CN" dirty="0" smtClean="0"/>
          </a:p>
          <a:p>
            <a:endParaRPr lang="zh-CN" altLang="en-US" dirty="0"/>
          </a:p>
        </p:txBody>
      </p:sp>
      <p:pic>
        <p:nvPicPr>
          <p:cNvPr id="27650" name="Picture 2"/>
          <p:cNvPicPr>
            <a:picLocks noChangeAspect="1" noChangeArrowheads="1"/>
          </p:cNvPicPr>
          <p:nvPr/>
        </p:nvPicPr>
        <p:blipFill>
          <a:blip r:embed="rId2" cstate="print"/>
          <a:srcRect/>
          <a:stretch>
            <a:fillRect/>
          </a:stretch>
        </p:blipFill>
        <p:spPr bwMode="auto">
          <a:xfrm>
            <a:off x="1206500" y="2495550"/>
            <a:ext cx="6729413" cy="1866900"/>
          </a:xfrm>
          <a:prstGeom prst="rect">
            <a:avLst/>
          </a:prstGeom>
          <a:noFill/>
          <a:ln w="9525">
            <a:noFill/>
            <a:miter lim="800000"/>
            <a:headEnd/>
            <a:tailEnd/>
          </a:ln>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a:t>
            </a:r>
            <a:r>
              <a:rPr lang="zh-CN" altLang="en-US" dirty="0" smtClean="0"/>
              <a:t>的</a:t>
            </a:r>
            <a:r>
              <a:rPr lang="en-US" altLang="zh-CN" dirty="0" smtClean="0"/>
              <a:t>Eureka</a:t>
            </a:r>
            <a:r>
              <a:rPr lang="zh-CN" altLang="en-US" dirty="0" smtClean="0"/>
              <a:t>服务端</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smtClean="0"/>
              <a:t>mscloud-config-eureka-client-7001</a:t>
            </a:r>
          </a:p>
          <a:p>
            <a:pPr lvl="1"/>
            <a:r>
              <a:rPr lang="zh-CN" altLang="en-US" dirty="0" smtClean="0"/>
              <a:t>修改</a:t>
            </a:r>
            <a:r>
              <a:rPr lang="en-US" altLang="zh-CN" dirty="0" smtClean="0"/>
              <a:t>pom.xml</a:t>
            </a:r>
          </a:p>
          <a:p>
            <a:pPr lvl="1"/>
            <a:r>
              <a:rPr lang="zh-CN" altLang="en-US" dirty="0" smtClean="0"/>
              <a:t>编写全局配置文件</a:t>
            </a:r>
            <a:r>
              <a:rPr lang="en-US" altLang="zh-CN" dirty="0" err="1" smtClean="0"/>
              <a:t>application.properties</a:t>
            </a:r>
            <a:endParaRPr lang="en-US" altLang="zh-CN" dirty="0" smtClean="0"/>
          </a:p>
          <a:p>
            <a:pPr lvl="1"/>
            <a:r>
              <a:rPr lang="zh-CN" altLang="en-US" dirty="0" smtClean="0"/>
              <a:t>创建配置文件</a:t>
            </a:r>
            <a:r>
              <a:rPr lang="en-US" altLang="zh-CN" dirty="0" err="1" smtClean="0"/>
              <a:t>bootstrap.properties</a:t>
            </a:r>
            <a:endParaRPr lang="en-US" altLang="zh-CN" dirty="0" smtClean="0"/>
          </a:p>
          <a:p>
            <a:pPr lvl="1"/>
            <a:r>
              <a:rPr lang="zh-CN" altLang="en-US" dirty="0" smtClean="0"/>
              <a:t>编写主启动类</a:t>
            </a:r>
            <a:endParaRPr lang="en-US" altLang="zh-CN" dirty="0" smtClean="0"/>
          </a:p>
          <a:p>
            <a:pPr lvl="1"/>
            <a:r>
              <a:rPr lang="zh-CN" altLang="en-US" dirty="0" smtClean="0"/>
              <a:t>测试</a:t>
            </a:r>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smtClean="0">
                <a:solidFill>
                  <a:srgbClr val="FF0000"/>
                </a:solidFill>
              </a:rPr>
              <a:t>ch08-02-config</a:t>
            </a:r>
            <a:r>
              <a:rPr lang="zh-CN" altLang="en-US" dirty="0" smtClean="0">
                <a:solidFill>
                  <a:srgbClr val="FF0000"/>
                </a:solidFill>
              </a:rPr>
              <a:t>实战</a:t>
            </a:r>
            <a:r>
              <a:rPr lang="en-US" altLang="zh-CN" dirty="0" smtClean="0">
                <a:solidFill>
                  <a:srgbClr val="FF0000"/>
                </a:solidFill>
              </a:rPr>
              <a:t>/mscloud-config-eureka-client-7001</a:t>
            </a:r>
            <a:endParaRPr lang="en-US" altLang="zh-CN" dirty="0" smtClean="0"/>
          </a:p>
          <a:p>
            <a:pPr lvl="1"/>
            <a:endParaRPr lang="en-US" altLang="zh-CN" dirty="0" smtClean="0"/>
          </a:p>
          <a:p>
            <a:endParaRPr lang="zh-CN" altLang="en-US" dirty="0"/>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a:t>
            </a:r>
            <a:r>
              <a:rPr lang="zh-CN" altLang="en-US" dirty="0" smtClean="0"/>
              <a:t>的</a:t>
            </a:r>
            <a:r>
              <a:rPr lang="en-US" altLang="zh-CN" dirty="0" smtClean="0"/>
              <a:t>Eureka</a:t>
            </a:r>
            <a:r>
              <a:rPr lang="zh-CN" altLang="en-US" dirty="0" smtClean="0"/>
              <a:t>服务</a:t>
            </a:r>
            <a:r>
              <a:rPr lang="zh-CN" altLang="en-US" dirty="0" smtClean="0"/>
              <a:t>端</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smtClean="0"/>
              <a:t>mscloud-config-eureka-client-7001</a:t>
            </a:r>
          </a:p>
          <a:p>
            <a:pPr lvl="1"/>
            <a:r>
              <a:rPr lang="zh-CN" altLang="en-US" dirty="0" smtClean="0"/>
              <a:t>根据</a:t>
            </a:r>
            <a:r>
              <a:rPr lang="en-US" altLang="zh-CN" dirty="0" smtClean="0"/>
              <a:t>mscloud-config-client-7766</a:t>
            </a:r>
            <a:r>
              <a:rPr lang="zh-CN" altLang="en-US" dirty="0" smtClean="0"/>
              <a:t>进行工程改写</a:t>
            </a:r>
            <a:endParaRPr lang="en-US" altLang="zh-CN" dirty="0" smtClean="0"/>
          </a:p>
          <a:p>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1475656" y="1844824"/>
            <a:ext cx="5256584" cy="4389563"/>
          </a:xfrm>
          <a:prstGeom prst="rect">
            <a:avLst/>
          </a:prstGeom>
          <a:noFill/>
          <a:ln w="9525">
            <a:noFill/>
            <a:miter lim="800000"/>
            <a:headEnd/>
            <a:tailEnd/>
          </a:ln>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a:t>
            </a:r>
            <a:r>
              <a:rPr lang="zh-CN" altLang="en-US" dirty="0" smtClean="0"/>
              <a:t>的</a:t>
            </a:r>
            <a:r>
              <a:rPr lang="en-US" altLang="zh-CN" dirty="0" smtClean="0"/>
              <a:t>Eureka</a:t>
            </a:r>
            <a:r>
              <a:rPr lang="zh-CN" altLang="en-US" dirty="0" smtClean="0"/>
              <a:t>服务</a:t>
            </a:r>
            <a:r>
              <a:rPr lang="zh-CN" altLang="en-US" dirty="0" smtClean="0"/>
              <a:t>端</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pom.xml</a:t>
            </a:r>
          </a:p>
          <a:p>
            <a:pPr lvl="1"/>
            <a:r>
              <a:rPr lang="zh-CN" altLang="en-US" dirty="0" smtClean="0"/>
              <a:t>整合</a:t>
            </a:r>
            <a:r>
              <a:rPr lang="en-US" altLang="zh-CN" dirty="0" smtClean="0"/>
              <a:t>mscloud-eureka-7001</a:t>
            </a:r>
            <a:r>
              <a:rPr lang="zh-CN" altLang="en-US" dirty="0" smtClean="0"/>
              <a:t>和</a:t>
            </a:r>
            <a:r>
              <a:rPr lang="en-US" altLang="zh-CN" dirty="0" smtClean="0"/>
              <a:t>mscloud-config-client-7766</a:t>
            </a:r>
            <a:r>
              <a:rPr lang="zh-CN" altLang="en-US" dirty="0" smtClean="0"/>
              <a:t>的</a:t>
            </a:r>
            <a:r>
              <a:rPr lang="en-US" altLang="zh-CN" dirty="0" smtClean="0"/>
              <a:t>pom.xml</a:t>
            </a:r>
          </a:p>
          <a:p>
            <a:endParaRPr lang="zh-CN" altLang="en-US" dirty="0"/>
          </a:p>
        </p:txBody>
      </p:sp>
      <p:pic>
        <p:nvPicPr>
          <p:cNvPr id="14338" name="Picture 2"/>
          <p:cNvPicPr>
            <a:picLocks noChangeAspect="1" noChangeArrowheads="1"/>
          </p:cNvPicPr>
          <p:nvPr/>
        </p:nvPicPr>
        <p:blipFill>
          <a:blip r:embed="rId2" cstate="print"/>
          <a:srcRect/>
          <a:stretch>
            <a:fillRect/>
          </a:stretch>
        </p:blipFill>
        <p:spPr bwMode="auto">
          <a:xfrm>
            <a:off x="1187624" y="2420888"/>
            <a:ext cx="5594350" cy="1355725"/>
          </a:xfrm>
          <a:prstGeom prst="rect">
            <a:avLst/>
          </a:prstGeom>
          <a:noFill/>
          <a:ln w="9525">
            <a:noFill/>
            <a:miter lim="800000"/>
            <a:headEnd/>
            <a:tailEnd/>
          </a:ln>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a:t>
            </a:r>
            <a:r>
              <a:rPr lang="zh-CN" altLang="en-US" dirty="0" smtClean="0"/>
              <a:t>的</a:t>
            </a:r>
            <a:r>
              <a:rPr lang="en-US" altLang="zh-CN" dirty="0" smtClean="0"/>
              <a:t>Eureka</a:t>
            </a:r>
            <a:r>
              <a:rPr lang="zh-CN" altLang="en-US" dirty="0" smtClean="0"/>
              <a:t>服务</a:t>
            </a:r>
            <a:r>
              <a:rPr lang="zh-CN" altLang="en-US" dirty="0" smtClean="0"/>
              <a:t>端</a:t>
            </a:r>
            <a:endParaRPr lang="zh-CN" altLang="en-US" dirty="0"/>
          </a:p>
        </p:txBody>
      </p:sp>
      <p:sp>
        <p:nvSpPr>
          <p:cNvPr id="3" name="内容占位符 2"/>
          <p:cNvSpPr>
            <a:spLocks noGrp="1"/>
          </p:cNvSpPr>
          <p:nvPr>
            <p:ph idx="1"/>
          </p:nvPr>
        </p:nvSpPr>
        <p:spPr/>
        <p:txBody>
          <a:bodyPr/>
          <a:lstStyle/>
          <a:p>
            <a:r>
              <a:rPr lang="zh-CN" altLang="en-US" dirty="0" smtClean="0"/>
              <a:t>编写全局配置文件</a:t>
            </a:r>
            <a:r>
              <a:rPr lang="en-US" altLang="zh-CN" dirty="0" err="1" smtClean="0"/>
              <a:t>application.properties</a:t>
            </a:r>
            <a:endParaRPr lang="en-US" altLang="zh-CN" dirty="0" smtClean="0"/>
          </a:p>
          <a:p>
            <a:pPr lvl="1"/>
            <a:r>
              <a:rPr lang="zh-CN" altLang="en-US" dirty="0" smtClean="0"/>
              <a:t>根据</a:t>
            </a:r>
            <a:r>
              <a:rPr lang="en-US" altLang="zh-CN" dirty="0" smtClean="0"/>
              <a:t>mscloud-config-client-7766</a:t>
            </a:r>
            <a:r>
              <a:rPr lang="zh-CN" altLang="en-US" dirty="0" smtClean="0"/>
              <a:t>改写</a:t>
            </a:r>
            <a:endParaRPr lang="en-US" altLang="zh-CN" dirty="0" smtClean="0"/>
          </a:p>
          <a:p>
            <a:pPr lvl="2"/>
            <a:endParaRPr lang="en-US" altLang="zh-CN" dirty="0" smtClean="0"/>
          </a:p>
          <a:p>
            <a:endParaRPr lang="zh-CN" altLang="en-US" dirty="0"/>
          </a:p>
        </p:txBody>
      </p:sp>
      <p:pic>
        <p:nvPicPr>
          <p:cNvPr id="13314" name="Picture 2"/>
          <p:cNvPicPr>
            <a:picLocks noChangeAspect="1" noChangeArrowheads="1"/>
          </p:cNvPicPr>
          <p:nvPr/>
        </p:nvPicPr>
        <p:blipFill>
          <a:blip r:embed="rId2" cstate="print"/>
          <a:srcRect/>
          <a:stretch>
            <a:fillRect/>
          </a:stretch>
        </p:blipFill>
        <p:spPr bwMode="auto">
          <a:xfrm>
            <a:off x="971600" y="2132856"/>
            <a:ext cx="4724400" cy="396875"/>
          </a:xfrm>
          <a:prstGeom prst="rect">
            <a:avLst/>
          </a:prstGeom>
          <a:noFill/>
          <a:ln w="9525">
            <a:noFill/>
            <a:miter lim="800000"/>
            <a:headEnd/>
            <a:tailEnd/>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为什么要统一管理微服务配置</a:t>
            </a:r>
            <a:endParaRPr lang="zh-CN" altLang="en-US" dirty="0"/>
          </a:p>
        </p:txBody>
      </p:sp>
      <p:sp>
        <p:nvSpPr>
          <p:cNvPr id="3" name="内容占位符 2"/>
          <p:cNvSpPr>
            <a:spLocks noGrp="1"/>
          </p:cNvSpPr>
          <p:nvPr>
            <p:ph idx="1"/>
          </p:nvPr>
        </p:nvSpPr>
        <p:spPr/>
        <p:txBody>
          <a:bodyPr/>
          <a:lstStyle/>
          <a:p>
            <a:r>
              <a:rPr lang="zh-CN" altLang="en-US" dirty="0" smtClean="0"/>
              <a:t>对于传统的单体应用，常使用配置文件管理所有配置。</a:t>
            </a:r>
            <a:endParaRPr lang="en-US" altLang="zh-CN" dirty="0" smtClean="0"/>
          </a:p>
          <a:p>
            <a:r>
              <a:rPr lang="zh-CN" altLang="en-US" dirty="0" smtClean="0"/>
              <a:t>微服务意味着要将单体应用中的业务拆分成一个个子服务，每个服务的粒度相对较小，因此系统中会出现大量的服务。</a:t>
            </a:r>
            <a:endParaRPr lang="en-US" altLang="zh-CN" dirty="0" smtClean="0"/>
          </a:p>
          <a:p>
            <a:r>
              <a:rPr lang="zh-CN" altLang="en-US" dirty="0" smtClean="0"/>
              <a:t>每一个微服务自带着一个</a:t>
            </a:r>
            <a:r>
              <a:rPr lang="en-US" altLang="zh-CN" dirty="0" err="1" smtClean="0"/>
              <a:t>application.properties</a:t>
            </a:r>
            <a:r>
              <a:rPr lang="zh-CN" altLang="en-US" dirty="0" smtClean="0"/>
              <a:t>或者</a:t>
            </a:r>
            <a:r>
              <a:rPr lang="en-US" altLang="zh-CN" dirty="0" smtClean="0"/>
              <a:t>application.yml</a:t>
            </a:r>
            <a:r>
              <a:rPr lang="zh-CN" altLang="en-US" dirty="0" smtClean="0"/>
              <a:t>配置文件。</a:t>
            </a:r>
            <a:endParaRPr lang="en-US" altLang="zh-CN" dirty="0" smtClean="0"/>
          </a:p>
          <a:p>
            <a:r>
              <a:rPr lang="zh-CN" altLang="en-US" dirty="0" smtClean="0"/>
              <a:t>一个使用微服务架构的应用系统可能包含上百个微服务，因此一套集中式的、运行期间动态调整的、自动刷新的配置管理设施是必不可少的。</a:t>
            </a:r>
            <a:endParaRPr lang="en-US" altLang="zh-CN" dirty="0" smtClean="0"/>
          </a:p>
          <a:p>
            <a:r>
              <a:rPr lang="en-US" altLang="zh-CN" dirty="0" smtClean="0"/>
              <a:t>Spring Cloud</a:t>
            </a:r>
            <a:r>
              <a:rPr lang="zh-CN" altLang="en-US" dirty="0" smtClean="0"/>
              <a:t>提供了</a:t>
            </a:r>
            <a:r>
              <a:rPr lang="en-US" altLang="zh-CN" dirty="0" err="1" smtClean="0"/>
              <a:t>Config</a:t>
            </a:r>
            <a:r>
              <a:rPr lang="en-US" altLang="zh-CN" dirty="0" smtClean="0"/>
              <a:t> Server</a:t>
            </a:r>
            <a:r>
              <a:rPr lang="zh-CN" altLang="en-US" dirty="0" smtClean="0"/>
              <a:t>来解决这个问题。</a:t>
            </a:r>
            <a:endParaRPr lang="zh-CN" altLang="en-US"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a:t>
            </a:r>
            <a:r>
              <a:rPr lang="zh-CN" altLang="en-US" dirty="0" smtClean="0"/>
              <a:t>的</a:t>
            </a:r>
            <a:r>
              <a:rPr lang="en-US" altLang="zh-CN" dirty="0" smtClean="0"/>
              <a:t>Eureka</a:t>
            </a:r>
            <a:r>
              <a:rPr lang="zh-CN" altLang="en-US" dirty="0" smtClean="0"/>
              <a:t>服务</a:t>
            </a:r>
            <a:r>
              <a:rPr lang="zh-CN" altLang="en-US" dirty="0" smtClean="0"/>
              <a:t>端</a:t>
            </a:r>
            <a:endParaRPr lang="zh-CN" altLang="en-US" dirty="0"/>
          </a:p>
        </p:txBody>
      </p:sp>
      <p:sp>
        <p:nvSpPr>
          <p:cNvPr id="3" name="内容占位符 2"/>
          <p:cNvSpPr>
            <a:spLocks noGrp="1"/>
          </p:cNvSpPr>
          <p:nvPr>
            <p:ph idx="1"/>
          </p:nvPr>
        </p:nvSpPr>
        <p:spPr/>
        <p:txBody>
          <a:bodyPr/>
          <a:lstStyle/>
          <a:p>
            <a:r>
              <a:rPr lang="zh-CN" altLang="en-US" dirty="0" smtClean="0"/>
              <a:t>创建配置文件</a:t>
            </a:r>
            <a:r>
              <a:rPr lang="en-US" altLang="zh-CN" dirty="0" err="1" smtClean="0"/>
              <a:t>bootstrap.properties</a:t>
            </a:r>
            <a:endParaRPr lang="en-US" altLang="zh-CN" dirty="0" smtClean="0"/>
          </a:p>
          <a:p>
            <a:pPr lvl="1"/>
            <a:r>
              <a:rPr lang="zh-CN" altLang="en-US" dirty="0" smtClean="0"/>
              <a:t>根据</a:t>
            </a:r>
            <a:r>
              <a:rPr lang="en-US" altLang="zh-CN" dirty="0" smtClean="0"/>
              <a:t>mscloud-config-client-7766</a:t>
            </a:r>
            <a:r>
              <a:rPr lang="zh-CN" altLang="en-US" dirty="0" smtClean="0"/>
              <a:t>改写</a:t>
            </a:r>
            <a:endParaRPr lang="en-US" altLang="zh-CN" dirty="0" smtClean="0"/>
          </a:p>
          <a:p>
            <a:pPr lvl="2"/>
            <a:endParaRPr lang="en-US" altLang="zh-CN" dirty="0" smtClean="0"/>
          </a:p>
          <a:p>
            <a:endParaRPr lang="zh-CN" altLang="en-US" dirty="0"/>
          </a:p>
        </p:txBody>
      </p:sp>
      <p:pic>
        <p:nvPicPr>
          <p:cNvPr id="12290" name="Picture 2"/>
          <p:cNvPicPr>
            <a:picLocks noChangeAspect="1" noChangeArrowheads="1"/>
          </p:cNvPicPr>
          <p:nvPr/>
        </p:nvPicPr>
        <p:blipFill>
          <a:blip r:embed="rId2" cstate="print"/>
          <a:srcRect/>
          <a:stretch>
            <a:fillRect/>
          </a:stretch>
        </p:blipFill>
        <p:spPr bwMode="auto">
          <a:xfrm>
            <a:off x="1691680" y="2204864"/>
            <a:ext cx="4473575" cy="1752600"/>
          </a:xfrm>
          <a:prstGeom prst="rect">
            <a:avLst/>
          </a:prstGeom>
          <a:noFill/>
          <a:ln w="9525">
            <a:noFill/>
            <a:miter lim="800000"/>
            <a:headEnd/>
            <a:tailEnd/>
          </a:ln>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a:t>
            </a:r>
            <a:r>
              <a:rPr lang="zh-CN" altLang="en-US" dirty="0" smtClean="0"/>
              <a:t>的</a:t>
            </a:r>
            <a:r>
              <a:rPr lang="en-US" altLang="zh-CN" dirty="0" smtClean="0"/>
              <a:t>Eureka</a:t>
            </a:r>
            <a:r>
              <a:rPr lang="zh-CN" altLang="en-US" dirty="0" smtClean="0"/>
              <a:t>服务</a:t>
            </a:r>
            <a:r>
              <a:rPr lang="zh-CN" altLang="en-US" dirty="0" smtClean="0"/>
              <a:t>端</a:t>
            </a:r>
            <a:endParaRPr lang="zh-CN" altLang="en-US" dirty="0"/>
          </a:p>
        </p:txBody>
      </p:sp>
      <p:sp>
        <p:nvSpPr>
          <p:cNvPr id="3" name="内容占位符 2"/>
          <p:cNvSpPr>
            <a:spLocks noGrp="1"/>
          </p:cNvSpPr>
          <p:nvPr>
            <p:ph idx="1"/>
          </p:nvPr>
        </p:nvSpPr>
        <p:spPr/>
        <p:txBody>
          <a:bodyPr/>
          <a:lstStyle/>
          <a:p>
            <a:r>
              <a:rPr lang="zh-CN" altLang="en-US" dirty="0" smtClean="0"/>
              <a:t>编写主启动类</a:t>
            </a:r>
            <a:endParaRPr lang="en-US" altLang="zh-CN" dirty="0" smtClean="0"/>
          </a:p>
          <a:p>
            <a:pPr lvl="1"/>
            <a:r>
              <a:rPr lang="zh-CN" altLang="en-US" dirty="0" smtClean="0"/>
              <a:t>复制</a:t>
            </a:r>
            <a:r>
              <a:rPr lang="en-US" altLang="zh-CN" dirty="0" smtClean="0"/>
              <a:t>mscloud-eureka-7001</a:t>
            </a:r>
            <a:r>
              <a:rPr lang="zh-CN" altLang="en-US" dirty="0" smtClean="0"/>
              <a:t>主启动类，修改类名</a:t>
            </a:r>
            <a:endParaRPr lang="en-US" altLang="zh-CN" dirty="0" smtClean="0"/>
          </a:p>
          <a:p>
            <a:pPr lvl="2"/>
            <a:endParaRPr lang="en-US" altLang="zh-CN" dirty="0" smtClean="0"/>
          </a:p>
          <a:p>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1331640" y="2420888"/>
            <a:ext cx="5426075" cy="1706563"/>
          </a:xfrm>
          <a:prstGeom prst="rect">
            <a:avLst/>
          </a:prstGeom>
          <a:noFill/>
          <a:ln w="9525">
            <a:noFill/>
            <a:miter lim="800000"/>
            <a:headEnd/>
            <a:tailEnd/>
          </a:ln>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a:t>
            </a:r>
            <a:r>
              <a:rPr lang="zh-CN" altLang="en-US" dirty="0" smtClean="0"/>
              <a:t>的</a:t>
            </a:r>
            <a:r>
              <a:rPr lang="en-US" altLang="zh-CN" dirty="0" smtClean="0"/>
              <a:t>Eureka</a:t>
            </a:r>
            <a:r>
              <a:rPr lang="zh-CN" altLang="en-US" dirty="0" smtClean="0"/>
              <a:t>服务</a:t>
            </a:r>
            <a:r>
              <a:rPr lang="zh-CN" altLang="en-US" dirty="0" smtClean="0"/>
              <a:t>端</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pPr lvl="1"/>
            <a:r>
              <a:rPr lang="zh-CN" altLang="en-US" dirty="0" smtClean="0"/>
              <a:t>先启动</a:t>
            </a:r>
            <a:r>
              <a:rPr lang="en-US" altLang="zh-CN" dirty="0" smtClean="0"/>
              <a:t>mscloud-config-server-7755</a:t>
            </a:r>
            <a:r>
              <a:rPr lang="zh-CN" altLang="en-US" dirty="0" smtClean="0"/>
              <a:t>微服务</a:t>
            </a:r>
            <a:endParaRPr lang="en-US" altLang="zh-CN" dirty="0" smtClean="0"/>
          </a:p>
          <a:p>
            <a:pPr lvl="1"/>
            <a:r>
              <a:rPr lang="zh-CN" altLang="en-US" dirty="0" smtClean="0"/>
              <a:t>再启动</a:t>
            </a:r>
            <a:r>
              <a:rPr lang="en-US" altLang="zh-CN" dirty="0" smtClean="0"/>
              <a:t>microservicecloud-config-eureka-client-7001</a:t>
            </a:r>
            <a:r>
              <a:rPr lang="zh-CN" altLang="en-US" dirty="0" smtClean="0"/>
              <a:t>微服务</a:t>
            </a:r>
            <a:endParaRPr lang="en-US" altLang="zh-CN" dirty="0" smtClean="0"/>
          </a:p>
          <a:p>
            <a:pPr lvl="1"/>
            <a:r>
              <a:rPr lang="zh-CN" altLang="en-US" dirty="0" smtClean="0"/>
              <a:t>浏览器 </a:t>
            </a:r>
            <a:r>
              <a:rPr lang="en-US" altLang="zh-CN" dirty="0" smtClean="0"/>
              <a:t>http://eureka7001.com:7001/</a:t>
            </a:r>
            <a:endParaRPr lang="zh-CN" altLang="en-US" dirty="0"/>
          </a:p>
        </p:txBody>
      </p:sp>
      <p:pic>
        <p:nvPicPr>
          <p:cNvPr id="9219" name="Picture 3"/>
          <p:cNvPicPr>
            <a:picLocks noChangeAspect="1" noChangeArrowheads="1"/>
          </p:cNvPicPr>
          <p:nvPr/>
        </p:nvPicPr>
        <p:blipFill>
          <a:blip r:embed="rId2" cstate="print"/>
          <a:srcRect/>
          <a:stretch>
            <a:fillRect/>
          </a:stretch>
        </p:blipFill>
        <p:spPr bwMode="auto">
          <a:xfrm>
            <a:off x="3347864" y="2276872"/>
            <a:ext cx="4757757" cy="4426942"/>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323528" y="2852936"/>
            <a:ext cx="2690813" cy="244475"/>
          </a:xfrm>
          <a:prstGeom prst="rect">
            <a:avLst/>
          </a:prstGeom>
          <a:noFill/>
          <a:ln w="9525">
            <a:noFill/>
            <a:miter lim="800000"/>
            <a:headEnd/>
            <a:tailEnd/>
          </a:ln>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a:t>
            </a:r>
            <a:r>
              <a:rPr lang="zh-CN" altLang="en-US" dirty="0" smtClean="0"/>
              <a:t>的</a:t>
            </a:r>
            <a:r>
              <a:rPr lang="en-US" altLang="zh-CN" dirty="0" smtClean="0"/>
              <a:t>Eureka</a:t>
            </a:r>
            <a:r>
              <a:rPr lang="zh-CN" altLang="en-US" dirty="0" smtClean="0"/>
              <a:t>服务</a:t>
            </a:r>
            <a:r>
              <a:rPr lang="zh-CN" altLang="en-US" dirty="0" smtClean="0"/>
              <a:t>端</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pPr lvl="1"/>
            <a:r>
              <a:rPr lang="zh-CN" altLang="en-US" dirty="0" smtClean="0"/>
              <a:t>修改</a:t>
            </a:r>
            <a:endParaRPr lang="en-US" altLang="zh-CN" dirty="0" smtClean="0"/>
          </a:p>
          <a:p>
            <a:pPr lvl="1"/>
            <a:r>
              <a:rPr lang="zh-CN" altLang="en-US" dirty="0" smtClean="0"/>
              <a:t>浏览器 </a:t>
            </a:r>
            <a:r>
              <a:rPr lang="en-US" altLang="zh-CN" dirty="0" smtClean="0"/>
              <a:t>http://eureka7002.com:7002/</a:t>
            </a:r>
            <a:endParaRPr lang="zh-CN" altLang="en-US" dirty="0" smtClean="0"/>
          </a:p>
          <a:p>
            <a:pPr lvl="1"/>
            <a:endParaRPr lang="zh-CN" altLang="en-US" dirty="0"/>
          </a:p>
        </p:txBody>
      </p:sp>
      <p:pic>
        <p:nvPicPr>
          <p:cNvPr id="10243" name="Picture 3"/>
          <p:cNvPicPr>
            <a:picLocks noChangeAspect="1" noChangeArrowheads="1"/>
          </p:cNvPicPr>
          <p:nvPr/>
        </p:nvPicPr>
        <p:blipFill>
          <a:blip r:embed="rId2" cstate="print"/>
          <a:srcRect/>
          <a:stretch>
            <a:fillRect/>
          </a:stretch>
        </p:blipFill>
        <p:spPr bwMode="auto">
          <a:xfrm>
            <a:off x="4585367" y="2060848"/>
            <a:ext cx="4558633" cy="4456087"/>
          </a:xfrm>
          <a:prstGeom prst="rect">
            <a:avLst/>
          </a:prstGeom>
          <a:noFill/>
          <a:ln w="9525">
            <a:noFill/>
            <a:miter lim="800000"/>
            <a:headEnd/>
            <a:tailEnd/>
          </a:ln>
        </p:spPr>
      </p:pic>
      <p:pic>
        <p:nvPicPr>
          <p:cNvPr id="10244" name="Picture 4"/>
          <p:cNvPicPr>
            <a:picLocks noChangeAspect="1" noChangeArrowheads="1"/>
          </p:cNvPicPr>
          <p:nvPr/>
        </p:nvPicPr>
        <p:blipFill>
          <a:blip r:embed="rId3" cstate="print"/>
          <a:srcRect/>
          <a:stretch>
            <a:fillRect/>
          </a:stretch>
        </p:blipFill>
        <p:spPr bwMode="auto">
          <a:xfrm>
            <a:off x="1835696" y="1484784"/>
            <a:ext cx="2767013" cy="144463"/>
          </a:xfrm>
          <a:prstGeom prst="rect">
            <a:avLst/>
          </a:prstGeom>
          <a:noFill/>
          <a:ln w="9525">
            <a:noFill/>
            <a:miter lim="800000"/>
            <a:headEnd/>
            <a:tailEnd/>
          </a:ln>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版的</a:t>
            </a:r>
            <a:r>
              <a:rPr lang="en-US" altLang="zh-CN" dirty="0" smtClean="0"/>
              <a:t>user</a:t>
            </a:r>
            <a:r>
              <a:rPr lang="zh-CN" altLang="en-US" dirty="0" smtClean="0"/>
              <a:t>微服务</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smtClean="0"/>
              <a:t>mscloud-config-user-client-8001</a:t>
            </a:r>
          </a:p>
          <a:p>
            <a:pPr lvl="1"/>
            <a:r>
              <a:rPr lang="zh-CN" altLang="en-US" dirty="0" smtClean="0"/>
              <a:t>修改</a:t>
            </a:r>
            <a:r>
              <a:rPr lang="en-US" altLang="zh-CN" dirty="0" smtClean="0"/>
              <a:t>pom.xml</a:t>
            </a:r>
          </a:p>
          <a:p>
            <a:pPr lvl="1"/>
            <a:r>
              <a:rPr lang="zh-CN" altLang="en-US" dirty="0" smtClean="0"/>
              <a:t>编写全局配置文件</a:t>
            </a:r>
            <a:r>
              <a:rPr lang="en-US" altLang="zh-CN" dirty="0" err="1" smtClean="0"/>
              <a:t>application.properties</a:t>
            </a:r>
            <a:endParaRPr lang="en-US" altLang="zh-CN" dirty="0" smtClean="0"/>
          </a:p>
          <a:p>
            <a:pPr lvl="1"/>
            <a:r>
              <a:rPr lang="zh-CN" altLang="en-US" dirty="0" smtClean="0"/>
              <a:t>创建配置文件</a:t>
            </a:r>
            <a:r>
              <a:rPr lang="en-US" altLang="zh-CN" dirty="0" err="1" smtClean="0"/>
              <a:t>bootstrap.properties</a:t>
            </a:r>
            <a:endParaRPr lang="en-US" altLang="zh-CN" dirty="0" smtClean="0"/>
          </a:p>
          <a:p>
            <a:pPr lvl="1"/>
            <a:r>
              <a:rPr lang="zh-CN" altLang="en-US" dirty="0" smtClean="0"/>
              <a:t>修改主启动类名</a:t>
            </a:r>
            <a:endParaRPr lang="en-US" altLang="zh-CN" dirty="0" smtClean="0"/>
          </a:p>
          <a:p>
            <a:pPr lvl="1"/>
            <a:r>
              <a:rPr lang="zh-CN" altLang="en-US" dirty="0" smtClean="0"/>
              <a:t>拷贝其他业务逻辑代码</a:t>
            </a:r>
            <a:endParaRPr lang="en-US" altLang="zh-CN" dirty="0" smtClean="0"/>
          </a:p>
          <a:p>
            <a:pPr lvl="1"/>
            <a:r>
              <a:rPr lang="zh-CN" altLang="en-US" dirty="0" smtClean="0"/>
              <a:t>测试</a:t>
            </a:r>
            <a:endParaRPr lang="en-US" altLang="zh-CN" dirty="0" smtClean="0"/>
          </a:p>
          <a:p>
            <a:pPr lvl="1"/>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smtClean="0">
                <a:solidFill>
                  <a:srgbClr val="FF0000"/>
                </a:solidFill>
              </a:rPr>
              <a:t>ch08-02-config</a:t>
            </a:r>
            <a:r>
              <a:rPr lang="zh-CN" altLang="en-US" dirty="0" smtClean="0">
                <a:solidFill>
                  <a:srgbClr val="FF0000"/>
                </a:solidFill>
              </a:rPr>
              <a:t>实战</a:t>
            </a:r>
            <a:r>
              <a:rPr lang="en-US" altLang="zh-CN" dirty="0" smtClean="0">
                <a:solidFill>
                  <a:srgbClr val="FF0000"/>
                </a:solidFill>
              </a:rPr>
              <a:t>/mscloud-config-user-client-8001</a:t>
            </a:r>
            <a:endParaRPr lang="en-US" altLang="zh-CN" dirty="0" smtClean="0"/>
          </a:p>
          <a:p>
            <a:pPr lvl="1"/>
            <a:endParaRPr lang="en-US" altLang="zh-CN" dirty="0" smtClean="0"/>
          </a:p>
          <a:p>
            <a:endParaRPr lang="zh-CN" altLang="en-US" dirty="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版的</a:t>
            </a:r>
            <a:r>
              <a:rPr lang="en-US" altLang="zh-CN" dirty="0" smtClean="0"/>
              <a:t>user</a:t>
            </a:r>
            <a:r>
              <a:rPr lang="zh-CN" altLang="en-US" dirty="0" smtClean="0"/>
              <a:t>微服务</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smtClean="0"/>
              <a:t>mscloud-config-user-client-8001</a:t>
            </a:r>
          </a:p>
          <a:p>
            <a:pPr lvl="1"/>
            <a:r>
              <a:rPr lang="zh-CN" altLang="en-US" dirty="0" smtClean="0"/>
              <a:t>根据</a:t>
            </a:r>
            <a:r>
              <a:rPr lang="en-US" altLang="zh-CN" dirty="0" smtClean="0"/>
              <a:t>mscloud-provider-user-8001</a:t>
            </a:r>
            <a:r>
              <a:rPr lang="zh-CN" altLang="en-US" dirty="0" smtClean="0"/>
              <a:t>进行工程改写</a:t>
            </a:r>
            <a:endParaRPr lang="en-US" altLang="zh-CN" dirty="0" smtClean="0"/>
          </a:p>
          <a:p>
            <a:endParaRPr lang="zh-CN" altLang="en-US" dirty="0"/>
          </a:p>
        </p:txBody>
      </p:sp>
      <p:pic>
        <p:nvPicPr>
          <p:cNvPr id="17410" name="Picture 2"/>
          <p:cNvPicPr>
            <a:picLocks noChangeAspect="1" noChangeArrowheads="1"/>
          </p:cNvPicPr>
          <p:nvPr/>
        </p:nvPicPr>
        <p:blipFill>
          <a:blip r:embed="rId2" cstate="print"/>
          <a:srcRect/>
          <a:stretch>
            <a:fillRect/>
          </a:stretch>
        </p:blipFill>
        <p:spPr bwMode="auto">
          <a:xfrm>
            <a:off x="1331641" y="1916832"/>
            <a:ext cx="5040560" cy="4088962"/>
          </a:xfrm>
          <a:prstGeom prst="rect">
            <a:avLst/>
          </a:prstGeom>
          <a:noFill/>
          <a:ln w="9525">
            <a:noFill/>
            <a:miter lim="800000"/>
            <a:headEnd/>
            <a:tailEnd/>
          </a:ln>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版的</a:t>
            </a:r>
            <a:r>
              <a:rPr lang="en-US" altLang="zh-CN" dirty="0" smtClean="0"/>
              <a:t>user</a:t>
            </a:r>
            <a:r>
              <a:rPr lang="zh-CN" altLang="en-US" dirty="0" smtClean="0"/>
              <a:t>微服务</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pom.xml</a:t>
            </a:r>
          </a:p>
          <a:p>
            <a:pPr lvl="1"/>
            <a:r>
              <a:rPr lang="zh-CN" altLang="en-US" dirty="0" smtClean="0"/>
              <a:t>整合</a:t>
            </a:r>
            <a:r>
              <a:rPr lang="en-US" altLang="zh-CN" dirty="0" smtClean="0"/>
              <a:t>mscloud-provider-user-8001</a:t>
            </a:r>
            <a:r>
              <a:rPr lang="zh-CN" altLang="en-US" dirty="0" smtClean="0"/>
              <a:t>和</a:t>
            </a:r>
            <a:r>
              <a:rPr lang="en-US" altLang="zh-CN" dirty="0" smtClean="0"/>
              <a:t>mscloud-config-client-7766</a:t>
            </a:r>
            <a:r>
              <a:rPr lang="zh-CN" altLang="en-US" dirty="0" smtClean="0"/>
              <a:t>的</a:t>
            </a:r>
            <a:r>
              <a:rPr lang="en-US" altLang="zh-CN" dirty="0" smtClean="0"/>
              <a:t>pom.xml</a:t>
            </a:r>
          </a:p>
          <a:p>
            <a:endParaRPr lang="zh-CN" altLang="en-US" dirty="0"/>
          </a:p>
        </p:txBody>
      </p:sp>
      <p:pic>
        <p:nvPicPr>
          <p:cNvPr id="18434" name="Picture 2"/>
          <p:cNvPicPr>
            <a:picLocks noChangeAspect="1" noChangeArrowheads="1"/>
          </p:cNvPicPr>
          <p:nvPr/>
        </p:nvPicPr>
        <p:blipFill>
          <a:blip r:embed="rId2" cstate="print"/>
          <a:srcRect/>
          <a:stretch>
            <a:fillRect/>
          </a:stretch>
        </p:blipFill>
        <p:spPr bwMode="auto">
          <a:xfrm>
            <a:off x="1475656" y="2132856"/>
            <a:ext cx="5768975" cy="3643313"/>
          </a:xfrm>
          <a:prstGeom prst="rect">
            <a:avLst/>
          </a:prstGeom>
          <a:noFill/>
          <a:ln w="9525">
            <a:noFill/>
            <a:miter lim="800000"/>
            <a:headEnd/>
            <a:tailEnd/>
          </a:ln>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版的</a:t>
            </a:r>
            <a:r>
              <a:rPr lang="en-US" altLang="zh-CN" dirty="0" smtClean="0"/>
              <a:t>user</a:t>
            </a:r>
            <a:r>
              <a:rPr lang="zh-CN" altLang="en-US" dirty="0" smtClean="0"/>
              <a:t>微服务</a:t>
            </a:r>
            <a:endParaRPr lang="zh-CN" altLang="en-US" dirty="0"/>
          </a:p>
        </p:txBody>
      </p:sp>
      <p:sp>
        <p:nvSpPr>
          <p:cNvPr id="3" name="内容占位符 2"/>
          <p:cNvSpPr>
            <a:spLocks noGrp="1"/>
          </p:cNvSpPr>
          <p:nvPr>
            <p:ph idx="1"/>
          </p:nvPr>
        </p:nvSpPr>
        <p:spPr/>
        <p:txBody>
          <a:bodyPr/>
          <a:lstStyle/>
          <a:p>
            <a:r>
              <a:rPr lang="zh-CN" altLang="en-US" dirty="0" smtClean="0"/>
              <a:t>编写全局配置文件</a:t>
            </a:r>
            <a:r>
              <a:rPr lang="en-US" altLang="zh-CN" dirty="0" err="1" smtClean="0"/>
              <a:t>application.properties</a:t>
            </a:r>
            <a:endParaRPr lang="en-US" altLang="zh-CN" dirty="0" smtClean="0"/>
          </a:p>
          <a:p>
            <a:pPr lvl="1"/>
            <a:r>
              <a:rPr lang="zh-CN" altLang="en-US" dirty="0" smtClean="0"/>
              <a:t>根据</a:t>
            </a:r>
            <a:r>
              <a:rPr lang="en-US" altLang="zh-CN" dirty="0" smtClean="0"/>
              <a:t>mscloud-config-client-7766</a:t>
            </a:r>
            <a:r>
              <a:rPr lang="zh-CN" altLang="en-US" dirty="0" smtClean="0"/>
              <a:t>改写</a:t>
            </a:r>
            <a:endParaRPr lang="en-US" altLang="zh-CN" dirty="0" smtClean="0"/>
          </a:p>
          <a:p>
            <a:pPr lvl="2"/>
            <a:endParaRPr lang="en-US" altLang="zh-CN" dirty="0" smtClean="0"/>
          </a:p>
          <a:p>
            <a:endParaRPr lang="zh-CN" altLang="en-US" dirty="0"/>
          </a:p>
        </p:txBody>
      </p:sp>
      <p:pic>
        <p:nvPicPr>
          <p:cNvPr id="25602" name="Picture 2"/>
          <p:cNvPicPr>
            <a:picLocks noChangeAspect="1" noChangeArrowheads="1"/>
          </p:cNvPicPr>
          <p:nvPr/>
        </p:nvPicPr>
        <p:blipFill>
          <a:blip r:embed="rId2" cstate="print"/>
          <a:srcRect/>
          <a:stretch>
            <a:fillRect/>
          </a:stretch>
        </p:blipFill>
        <p:spPr bwMode="auto">
          <a:xfrm>
            <a:off x="1403648" y="2276872"/>
            <a:ext cx="4229100" cy="334963"/>
          </a:xfrm>
          <a:prstGeom prst="rect">
            <a:avLst/>
          </a:prstGeom>
          <a:noFill/>
          <a:ln w="9525">
            <a:noFill/>
            <a:miter lim="800000"/>
            <a:headEnd/>
            <a:tailEnd/>
          </a:ln>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版的</a:t>
            </a:r>
            <a:r>
              <a:rPr lang="en-US" altLang="zh-CN" dirty="0" smtClean="0"/>
              <a:t>user</a:t>
            </a:r>
            <a:r>
              <a:rPr lang="zh-CN" altLang="en-US" dirty="0" smtClean="0"/>
              <a:t>微服务</a:t>
            </a:r>
            <a:endParaRPr lang="zh-CN" altLang="en-US" dirty="0"/>
          </a:p>
        </p:txBody>
      </p:sp>
      <p:sp>
        <p:nvSpPr>
          <p:cNvPr id="3" name="内容占位符 2"/>
          <p:cNvSpPr>
            <a:spLocks noGrp="1"/>
          </p:cNvSpPr>
          <p:nvPr>
            <p:ph idx="1"/>
          </p:nvPr>
        </p:nvSpPr>
        <p:spPr/>
        <p:txBody>
          <a:bodyPr/>
          <a:lstStyle/>
          <a:p>
            <a:r>
              <a:rPr lang="zh-CN" altLang="en-US" dirty="0" smtClean="0"/>
              <a:t>创建配置文件</a:t>
            </a:r>
            <a:r>
              <a:rPr lang="en-US" altLang="zh-CN" dirty="0" err="1" smtClean="0"/>
              <a:t>bootstrap.properties</a:t>
            </a:r>
            <a:endParaRPr lang="en-US" altLang="zh-CN" dirty="0" smtClean="0"/>
          </a:p>
          <a:p>
            <a:pPr lvl="1"/>
            <a:r>
              <a:rPr lang="zh-CN" altLang="en-US" dirty="0" smtClean="0"/>
              <a:t>根据</a:t>
            </a:r>
            <a:r>
              <a:rPr lang="en-US" altLang="zh-CN" dirty="0" smtClean="0"/>
              <a:t>mscloud-config-client-7766</a:t>
            </a:r>
            <a:r>
              <a:rPr lang="zh-CN" altLang="en-US" dirty="0" smtClean="0"/>
              <a:t>改写</a:t>
            </a:r>
            <a:endParaRPr lang="en-US" altLang="zh-CN" dirty="0" smtClean="0"/>
          </a:p>
          <a:p>
            <a:pPr lvl="2"/>
            <a:endParaRPr lang="en-US" altLang="zh-CN" dirty="0" smtClean="0"/>
          </a:p>
          <a:p>
            <a:endParaRPr lang="zh-CN" altLang="en-US" dirty="0"/>
          </a:p>
        </p:txBody>
      </p:sp>
      <p:pic>
        <p:nvPicPr>
          <p:cNvPr id="24578" name="Picture 2"/>
          <p:cNvPicPr>
            <a:picLocks noChangeAspect="1" noChangeArrowheads="1"/>
          </p:cNvPicPr>
          <p:nvPr/>
        </p:nvPicPr>
        <p:blipFill>
          <a:blip r:embed="rId2" cstate="print"/>
          <a:srcRect/>
          <a:stretch>
            <a:fillRect/>
          </a:stretch>
        </p:blipFill>
        <p:spPr bwMode="auto">
          <a:xfrm>
            <a:off x="1331640" y="2276872"/>
            <a:ext cx="4846637" cy="1874837"/>
          </a:xfrm>
          <a:prstGeom prst="rect">
            <a:avLst/>
          </a:prstGeom>
          <a:noFill/>
          <a:ln w="9525">
            <a:noFill/>
            <a:miter lim="800000"/>
            <a:headEnd/>
            <a:tailEnd/>
          </a:ln>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版的</a:t>
            </a:r>
            <a:r>
              <a:rPr lang="en-US" altLang="zh-CN" dirty="0" smtClean="0"/>
              <a:t>user</a:t>
            </a:r>
            <a:r>
              <a:rPr lang="zh-CN" altLang="en-US" dirty="0" smtClean="0"/>
              <a:t>微服务</a:t>
            </a:r>
            <a:endParaRPr lang="zh-CN" altLang="en-US" dirty="0"/>
          </a:p>
        </p:txBody>
      </p:sp>
      <p:sp>
        <p:nvSpPr>
          <p:cNvPr id="3" name="内容占位符 2"/>
          <p:cNvSpPr>
            <a:spLocks noGrp="1"/>
          </p:cNvSpPr>
          <p:nvPr>
            <p:ph idx="1"/>
          </p:nvPr>
        </p:nvSpPr>
        <p:spPr/>
        <p:txBody>
          <a:bodyPr/>
          <a:lstStyle/>
          <a:p>
            <a:r>
              <a:rPr lang="zh-CN" altLang="en-US" dirty="0" smtClean="0"/>
              <a:t>编写主启动类</a:t>
            </a:r>
            <a:endParaRPr lang="en-US" altLang="zh-CN" dirty="0" smtClean="0"/>
          </a:p>
          <a:p>
            <a:pPr lvl="1"/>
            <a:r>
              <a:rPr lang="zh-CN" altLang="en-US" dirty="0" smtClean="0"/>
              <a:t>复制</a:t>
            </a:r>
            <a:r>
              <a:rPr lang="en-US" altLang="zh-CN" dirty="0" smtClean="0"/>
              <a:t>mscloud-provider-user-8001</a:t>
            </a:r>
            <a:r>
              <a:rPr lang="zh-CN" altLang="en-US" dirty="0" smtClean="0"/>
              <a:t>主启动类，修改类名</a:t>
            </a:r>
            <a:endParaRPr lang="en-US" altLang="zh-CN" dirty="0" smtClean="0"/>
          </a:p>
          <a:p>
            <a:pPr lvl="2"/>
            <a:endParaRPr lang="en-US" altLang="zh-CN" dirty="0" smtClean="0"/>
          </a:p>
          <a:p>
            <a:endParaRPr lang="zh-CN" altLang="en-US" dirty="0"/>
          </a:p>
        </p:txBody>
      </p:sp>
      <p:pic>
        <p:nvPicPr>
          <p:cNvPr id="23554" name="Picture 2"/>
          <p:cNvPicPr>
            <a:picLocks noChangeAspect="1" noChangeArrowheads="1"/>
          </p:cNvPicPr>
          <p:nvPr/>
        </p:nvPicPr>
        <p:blipFill>
          <a:blip r:embed="rId2" cstate="print"/>
          <a:srcRect/>
          <a:stretch>
            <a:fillRect/>
          </a:stretch>
        </p:blipFill>
        <p:spPr bwMode="auto">
          <a:xfrm>
            <a:off x="1115616" y="2132856"/>
            <a:ext cx="5837237" cy="1858963"/>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en-US" altLang="zh-CN" dirty="0" err="1" smtClean="0"/>
              <a:t>Config</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smtClean="0"/>
              <a:t>Spring Cloud </a:t>
            </a:r>
            <a:r>
              <a:rPr lang="en-US" altLang="zh-CN" dirty="0" err="1" smtClean="0"/>
              <a:t>Config</a:t>
            </a:r>
            <a:r>
              <a:rPr lang="zh-CN" altLang="en-US" dirty="0" smtClean="0"/>
              <a:t>为微服务架构中的微服务提供集中化的外部配置支持，配置服务器为各个不同微服务应用的所有环境提供了一个中心化的外部配置。</a:t>
            </a:r>
            <a:endParaRPr lang="zh-CN" altLang="en-US" dirty="0"/>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版的</a:t>
            </a:r>
            <a:r>
              <a:rPr lang="en-US" altLang="zh-CN" dirty="0" smtClean="0"/>
              <a:t>user</a:t>
            </a:r>
            <a:r>
              <a:rPr lang="zh-CN" altLang="en-US" dirty="0" smtClean="0"/>
              <a:t>微服务</a:t>
            </a:r>
            <a:endParaRPr lang="zh-CN" altLang="en-US" dirty="0"/>
          </a:p>
        </p:txBody>
      </p:sp>
      <p:sp>
        <p:nvSpPr>
          <p:cNvPr id="3" name="内容占位符 2"/>
          <p:cNvSpPr>
            <a:spLocks noGrp="1"/>
          </p:cNvSpPr>
          <p:nvPr>
            <p:ph idx="1"/>
          </p:nvPr>
        </p:nvSpPr>
        <p:spPr/>
        <p:txBody>
          <a:bodyPr/>
          <a:lstStyle/>
          <a:p>
            <a:r>
              <a:rPr lang="zh-CN" altLang="en-US" dirty="0" smtClean="0"/>
              <a:t>拷贝其他业务逻辑代码</a:t>
            </a:r>
            <a:endParaRPr lang="en-US" altLang="zh-CN" dirty="0" smtClean="0"/>
          </a:p>
          <a:p>
            <a:pPr lvl="1"/>
            <a:r>
              <a:rPr lang="zh-CN" altLang="en-US" dirty="0" smtClean="0"/>
              <a:t>参考源码</a:t>
            </a:r>
            <a:endParaRPr lang="en-US" altLang="zh-CN" dirty="0" smtClean="0"/>
          </a:p>
          <a:p>
            <a:endParaRPr lang="zh-CN" altLang="en-US" dirty="0"/>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版的</a:t>
            </a:r>
            <a:r>
              <a:rPr lang="en-US" altLang="zh-CN" dirty="0" smtClean="0"/>
              <a:t>user</a:t>
            </a:r>
            <a:r>
              <a:rPr lang="zh-CN" altLang="en-US" dirty="0" smtClean="0"/>
              <a:t>微服务</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pPr lvl="1"/>
            <a:r>
              <a:rPr lang="zh-CN" altLang="en-US" dirty="0" smtClean="0"/>
              <a:t>先启动</a:t>
            </a:r>
            <a:r>
              <a:rPr lang="en-US" altLang="zh-CN" dirty="0" smtClean="0"/>
              <a:t>mscloud-config-server-7755</a:t>
            </a:r>
            <a:r>
              <a:rPr lang="zh-CN" altLang="en-US" dirty="0" smtClean="0"/>
              <a:t>服务</a:t>
            </a:r>
            <a:endParaRPr lang="en-US" altLang="zh-CN" dirty="0" smtClean="0"/>
          </a:p>
          <a:p>
            <a:pPr lvl="1"/>
            <a:r>
              <a:rPr lang="zh-CN" altLang="en-US" dirty="0" smtClean="0"/>
              <a:t>启动</a:t>
            </a:r>
            <a:r>
              <a:rPr lang="en-US" altLang="zh-CN" dirty="0" smtClean="0"/>
              <a:t>microservicecloud-config-eureka-client-7001</a:t>
            </a:r>
            <a:r>
              <a:rPr lang="zh-CN" altLang="en-US" dirty="0" smtClean="0"/>
              <a:t>微服务</a:t>
            </a:r>
            <a:endParaRPr lang="en-US" altLang="zh-CN" dirty="0" smtClean="0"/>
          </a:p>
          <a:p>
            <a:pPr lvl="1"/>
            <a:r>
              <a:rPr lang="zh-CN" altLang="en-US" dirty="0" smtClean="0"/>
              <a:t>启动</a:t>
            </a:r>
            <a:r>
              <a:rPr lang="en-US" altLang="zh-CN" dirty="0" smtClean="0"/>
              <a:t>mscloud-config-user-client-8001</a:t>
            </a:r>
            <a:r>
              <a:rPr lang="zh-CN" altLang="en-US" dirty="0" smtClean="0"/>
              <a:t>微服务</a:t>
            </a:r>
            <a:endParaRPr lang="en-US" altLang="zh-CN" dirty="0" smtClean="0"/>
          </a:p>
          <a:p>
            <a:pPr lvl="1"/>
            <a:r>
              <a:rPr lang="zh-CN" altLang="en-US" dirty="0" smtClean="0"/>
              <a:t>浏览器 </a:t>
            </a:r>
            <a:r>
              <a:rPr lang="en-US" altLang="zh-CN" dirty="0" smtClean="0"/>
              <a:t>http://eureka7001.com:7001/</a:t>
            </a:r>
          </a:p>
          <a:p>
            <a:pPr lvl="1"/>
            <a:r>
              <a:rPr lang="zh-CN" altLang="en-US" dirty="0" smtClean="0"/>
              <a:t>浏览器 </a:t>
            </a:r>
            <a:r>
              <a:rPr lang="en-US" altLang="zh-CN" dirty="0" smtClean="0"/>
              <a:t>http://localhost:8001/user/findUserById/1</a:t>
            </a:r>
            <a:endParaRPr lang="zh-CN" altLang="en-US" dirty="0"/>
          </a:p>
        </p:txBody>
      </p:sp>
      <p:pic>
        <p:nvPicPr>
          <p:cNvPr id="20483" name="Picture 3"/>
          <p:cNvPicPr>
            <a:picLocks noChangeAspect="1" noChangeArrowheads="1"/>
          </p:cNvPicPr>
          <p:nvPr/>
        </p:nvPicPr>
        <p:blipFill>
          <a:blip r:embed="rId2" cstate="print"/>
          <a:srcRect/>
          <a:stretch>
            <a:fillRect/>
          </a:stretch>
        </p:blipFill>
        <p:spPr bwMode="auto">
          <a:xfrm>
            <a:off x="683568" y="3068960"/>
            <a:ext cx="7232650" cy="533400"/>
          </a:xfrm>
          <a:prstGeom prst="rect">
            <a:avLst/>
          </a:prstGeom>
          <a:noFill/>
          <a:ln w="9525">
            <a:noFill/>
            <a:miter lim="800000"/>
            <a:headEnd/>
            <a:tailEnd/>
          </a:ln>
        </p:spPr>
      </p:pic>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版的</a:t>
            </a:r>
            <a:r>
              <a:rPr lang="en-US" altLang="zh-CN" dirty="0" smtClean="0"/>
              <a:t>user</a:t>
            </a:r>
            <a:r>
              <a:rPr lang="zh-CN" altLang="en-US" dirty="0" smtClean="0"/>
              <a:t>微服务</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9458" name="Picture 2"/>
          <p:cNvPicPr>
            <a:picLocks noChangeAspect="1" noChangeArrowheads="1"/>
          </p:cNvPicPr>
          <p:nvPr/>
        </p:nvPicPr>
        <p:blipFill>
          <a:blip r:embed="rId2" cstate="print"/>
          <a:srcRect/>
          <a:stretch>
            <a:fillRect/>
          </a:stretch>
        </p:blipFill>
        <p:spPr bwMode="auto">
          <a:xfrm>
            <a:off x="1331640" y="4941168"/>
            <a:ext cx="5638800" cy="1196975"/>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1331640" y="1268760"/>
            <a:ext cx="6289096" cy="3456384"/>
          </a:xfrm>
          <a:prstGeom prst="rect">
            <a:avLst/>
          </a:prstGeom>
          <a:noFill/>
          <a:ln w="9525">
            <a:noFill/>
            <a:miter lim="800000"/>
            <a:headEnd/>
            <a:tailEnd/>
          </a:ln>
        </p:spPr>
      </p:pic>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err="1" smtClean="0"/>
              <a:t>Config</a:t>
            </a:r>
            <a:r>
              <a:rPr lang="zh-CN" altLang="en-US" dirty="0" smtClean="0"/>
              <a:t>版的</a:t>
            </a:r>
            <a:r>
              <a:rPr lang="en-US" altLang="zh-CN" dirty="0" smtClean="0"/>
              <a:t>user</a:t>
            </a:r>
            <a:r>
              <a:rPr lang="zh-CN" altLang="en-US" dirty="0" smtClean="0"/>
              <a:t>微服务</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pPr lvl="1"/>
            <a:r>
              <a:rPr lang="zh-CN" altLang="en-US" dirty="0" smtClean="0"/>
              <a:t>修改</a:t>
            </a:r>
            <a:endParaRPr lang="en-US" altLang="zh-CN" dirty="0" smtClean="0"/>
          </a:p>
          <a:p>
            <a:pPr lvl="1"/>
            <a:r>
              <a:rPr lang="zh-CN" altLang="en-US" dirty="0" smtClean="0"/>
              <a:t>浏览器 </a:t>
            </a:r>
            <a:r>
              <a:rPr lang="en-US" altLang="zh-CN" dirty="0" smtClean="0"/>
              <a:t>http://localhost:8001/user/findUserById/1</a:t>
            </a:r>
            <a:endParaRPr lang="zh-CN" altLang="en-US" dirty="0" smtClean="0"/>
          </a:p>
          <a:p>
            <a:pPr lvl="1"/>
            <a:endParaRPr lang="zh-CN" altLang="en-US" dirty="0"/>
          </a:p>
        </p:txBody>
      </p:sp>
      <p:pic>
        <p:nvPicPr>
          <p:cNvPr id="10244" name="Picture 4"/>
          <p:cNvPicPr>
            <a:picLocks noChangeAspect="1" noChangeArrowheads="1"/>
          </p:cNvPicPr>
          <p:nvPr/>
        </p:nvPicPr>
        <p:blipFill>
          <a:blip r:embed="rId2" cstate="print"/>
          <a:srcRect/>
          <a:stretch>
            <a:fillRect/>
          </a:stretch>
        </p:blipFill>
        <p:spPr bwMode="auto">
          <a:xfrm>
            <a:off x="1835696" y="1484784"/>
            <a:ext cx="2767013" cy="144463"/>
          </a:xfrm>
          <a:prstGeom prst="rect">
            <a:avLst/>
          </a:prstGeom>
          <a:noFill/>
          <a:ln w="9525">
            <a:noFill/>
            <a:miter lim="800000"/>
            <a:headEnd/>
            <a:tailEnd/>
          </a:ln>
        </p:spPr>
      </p:pic>
      <p:pic>
        <p:nvPicPr>
          <p:cNvPr id="21506" name="Picture 2"/>
          <p:cNvPicPr>
            <a:picLocks noChangeAspect="1" noChangeArrowheads="1"/>
          </p:cNvPicPr>
          <p:nvPr/>
        </p:nvPicPr>
        <p:blipFill>
          <a:blip r:embed="rId3" cstate="print"/>
          <a:srcRect/>
          <a:stretch>
            <a:fillRect/>
          </a:stretch>
        </p:blipFill>
        <p:spPr bwMode="auto">
          <a:xfrm>
            <a:off x="1259632" y="3068960"/>
            <a:ext cx="5822950" cy="1020763"/>
          </a:xfrm>
          <a:prstGeom prst="rect">
            <a:avLst/>
          </a:prstGeom>
          <a:noFill/>
          <a:ln w="9525">
            <a:noFill/>
            <a:miter lim="800000"/>
            <a:headEnd/>
            <a:tailEnd/>
          </a:ln>
        </p:spPr>
      </p:pic>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本章重点总结</a:t>
            </a:r>
            <a:endParaRPr lang="zh-CN" altLang="en-US" dirty="0" smtClean="0"/>
          </a:p>
        </p:txBody>
      </p:sp>
      <p:sp>
        <p:nvSpPr>
          <p:cNvPr id="4" name="内容占位符 2"/>
          <p:cNvSpPr>
            <a:spLocks noGrp="1"/>
          </p:cNvSpPr>
          <p:nvPr>
            <p:ph idx="1"/>
          </p:nvPr>
        </p:nvSpPr>
        <p:spPr/>
        <p:txBody>
          <a:bodyPr/>
          <a:lstStyle/>
          <a:p>
            <a:r>
              <a:rPr lang="zh-CN" altLang="en-US" dirty="0" smtClean="0"/>
              <a:t>了解</a:t>
            </a:r>
            <a:r>
              <a:rPr lang="en-US" altLang="zh-CN" dirty="0" smtClean="0"/>
              <a:t>Spring Cloud </a:t>
            </a:r>
            <a:r>
              <a:rPr lang="en-US" altLang="zh-CN" dirty="0" err="1" smtClean="0"/>
              <a:t>Config</a:t>
            </a:r>
            <a:r>
              <a:rPr lang="zh-CN" altLang="en-US" dirty="0" smtClean="0"/>
              <a:t>简介；</a:t>
            </a:r>
            <a:endParaRPr lang="en-US" altLang="zh-CN" dirty="0" smtClean="0"/>
          </a:p>
          <a:p>
            <a:endParaRPr lang="en-US" altLang="zh-CN" dirty="0" smtClean="0"/>
          </a:p>
          <a:p>
            <a:r>
              <a:rPr lang="zh-CN" altLang="en-US" dirty="0" smtClean="0"/>
              <a:t>理解</a:t>
            </a:r>
            <a:r>
              <a:rPr lang="en-US" altLang="zh-CN" dirty="0" smtClean="0"/>
              <a:t>Spring Cloud </a:t>
            </a:r>
            <a:r>
              <a:rPr lang="en-US" altLang="zh-CN" dirty="0" err="1" smtClean="0"/>
              <a:t>Config</a:t>
            </a:r>
            <a:r>
              <a:rPr lang="zh-CN" altLang="en-US" dirty="0" smtClean="0"/>
              <a:t>架构图；</a:t>
            </a:r>
            <a:endParaRPr lang="en-US" altLang="zh-CN" dirty="0" smtClean="0"/>
          </a:p>
          <a:p>
            <a:endParaRPr lang="en-US" altLang="zh-CN" dirty="0" smtClean="0"/>
          </a:p>
          <a:p>
            <a:r>
              <a:rPr lang="zh-CN" altLang="en-US" dirty="0" smtClean="0"/>
              <a:t>掌握配置文件推送到</a:t>
            </a:r>
            <a:r>
              <a:rPr lang="en-US" altLang="zh-CN" dirty="0" err="1" smtClean="0"/>
              <a:t>Github</a:t>
            </a:r>
            <a:r>
              <a:rPr lang="zh-CN" altLang="en-US" dirty="0" smtClean="0"/>
              <a:t>；</a:t>
            </a:r>
            <a:endParaRPr lang="en-US" altLang="zh-CN" dirty="0" smtClean="0"/>
          </a:p>
          <a:p>
            <a:endParaRPr lang="en-US" altLang="zh-CN" dirty="0" smtClean="0"/>
          </a:p>
          <a:p>
            <a:r>
              <a:rPr lang="zh-CN" altLang="en-US" dirty="0" smtClean="0"/>
              <a:t>掌握</a:t>
            </a:r>
            <a:r>
              <a:rPr lang="en-US" altLang="zh-CN" dirty="0" err="1" smtClean="0"/>
              <a:t>Config</a:t>
            </a:r>
            <a:r>
              <a:rPr lang="en-US" altLang="zh-CN" dirty="0" smtClean="0"/>
              <a:t> Server</a:t>
            </a:r>
            <a:r>
              <a:rPr lang="zh-CN" altLang="en-US" dirty="0" smtClean="0"/>
              <a:t>编写；</a:t>
            </a:r>
            <a:endParaRPr lang="en-US" altLang="zh-CN" dirty="0" smtClean="0"/>
          </a:p>
          <a:p>
            <a:endParaRPr lang="en-US" altLang="zh-CN" dirty="0" smtClean="0"/>
          </a:p>
          <a:p>
            <a:r>
              <a:rPr lang="zh-CN" altLang="en-US" dirty="0" smtClean="0"/>
              <a:t>掌握</a:t>
            </a:r>
            <a:r>
              <a:rPr lang="en-US" altLang="zh-CN" dirty="0" err="1" smtClean="0"/>
              <a:t>Config</a:t>
            </a:r>
            <a:r>
              <a:rPr lang="en-US" altLang="zh-CN" dirty="0" smtClean="0"/>
              <a:t> Client</a:t>
            </a:r>
            <a:r>
              <a:rPr lang="zh-CN" altLang="en-US" dirty="0" smtClean="0"/>
              <a:t>编写；</a:t>
            </a:r>
            <a:endParaRPr lang="en-US" altLang="zh-CN" dirty="0" smtClean="0"/>
          </a:p>
          <a:p>
            <a:endParaRPr lang="en-US" altLang="zh-CN" dirty="0" smtClean="0"/>
          </a:p>
          <a:p>
            <a:r>
              <a:rPr lang="zh-CN" altLang="en-US" dirty="0" smtClean="0"/>
              <a:t>掌握</a:t>
            </a:r>
            <a:r>
              <a:rPr lang="en-US" altLang="zh-CN" dirty="0" err="1" smtClean="0"/>
              <a:t>Config</a:t>
            </a:r>
            <a:r>
              <a:rPr lang="zh-CN" altLang="en-US" dirty="0" smtClean="0"/>
              <a:t>版</a:t>
            </a:r>
            <a:r>
              <a:rPr lang="zh-CN" altLang="en-US" dirty="0" smtClean="0"/>
              <a:t>的</a:t>
            </a:r>
            <a:r>
              <a:rPr lang="en-US" altLang="zh-CN" dirty="0" smtClean="0"/>
              <a:t>Eureka</a:t>
            </a:r>
            <a:r>
              <a:rPr lang="zh-CN" altLang="en-US" dirty="0" smtClean="0"/>
              <a:t>服务</a:t>
            </a:r>
            <a:r>
              <a:rPr lang="zh-CN" altLang="en-US" dirty="0" smtClean="0"/>
              <a:t>端编写；</a:t>
            </a:r>
            <a:endParaRPr lang="en-US" altLang="zh-CN" dirty="0" smtClean="0"/>
          </a:p>
          <a:p>
            <a:endParaRPr lang="en-US" altLang="zh-CN" dirty="0" smtClean="0"/>
          </a:p>
          <a:p>
            <a:r>
              <a:rPr lang="zh-CN" altLang="en-US" dirty="0" smtClean="0"/>
              <a:t>掌握</a:t>
            </a:r>
            <a:r>
              <a:rPr lang="en-US" altLang="zh-CN" dirty="0" err="1" smtClean="0"/>
              <a:t>Config</a:t>
            </a:r>
            <a:r>
              <a:rPr lang="zh-CN" altLang="en-US" dirty="0" smtClean="0"/>
              <a:t>版的</a:t>
            </a:r>
            <a:r>
              <a:rPr lang="en-US" altLang="zh-CN" dirty="0" smtClean="0"/>
              <a:t>User</a:t>
            </a:r>
            <a:r>
              <a:rPr lang="zh-CN" altLang="en-US" dirty="0" smtClean="0"/>
              <a:t>微服务编写；</a:t>
            </a:r>
            <a:endParaRPr lang="en-US" altLang="zh-CN" dirty="0" smtClean="0"/>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课后作业</a:t>
            </a:r>
            <a:r>
              <a:rPr lang="en-US" altLang="zh-CN" dirty="0" smtClean="0"/>
              <a:t>【</a:t>
            </a:r>
            <a:r>
              <a:rPr lang="zh-CN" altLang="en-US" dirty="0" smtClean="0"/>
              <a:t>必做任务</a:t>
            </a:r>
            <a:r>
              <a:rPr lang="en-US" altLang="zh-CN" dirty="0" smtClean="0"/>
              <a:t>】</a:t>
            </a:r>
            <a:endParaRPr lang="zh-CN" altLang="en-US" dirty="0" smtClean="0"/>
          </a:p>
        </p:txBody>
      </p:sp>
      <p:sp>
        <p:nvSpPr>
          <p:cNvPr id="19459" name="内容占位符 2"/>
          <p:cNvSpPr>
            <a:spLocks noGrp="1"/>
          </p:cNvSpPr>
          <p:nvPr>
            <p:ph idx="1"/>
          </p:nvPr>
        </p:nvSpPr>
        <p:spPr>
          <a:xfrm>
            <a:off x="457200" y="1052515"/>
            <a:ext cx="8543956" cy="4968875"/>
          </a:xfrm>
        </p:spPr>
        <p:txBody>
          <a:bodyPr/>
          <a:lstStyle/>
          <a:p>
            <a:r>
              <a:rPr lang="en-US" altLang="zh-CN" dirty="0" smtClean="0"/>
              <a:t>1</a:t>
            </a:r>
            <a:r>
              <a:rPr lang="zh-CN" altLang="en-US" dirty="0" smtClean="0"/>
              <a:t>、独立完成课件中的示例</a:t>
            </a:r>
            <a:endParaRPr lang="en-US" altLang="zh-CN" dirty="0" smtClean="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课后作业</a:t>
            </a:r>
            <a:r>
              <a:rPr lang="en-US" altLang="zh-CN" smtClean="0"/>
              <a:t>【</a:t>
            </a:r>
            <a:r>
              <a:rPr lang="zh-CN" altLang="en-US" smtClean="0"/>
              <a:t>线上任务</a:t>
            </a:r>
            <a:r>
              <a:rPr lang="en-US" altLang="zh-CN" smtClean="0"/>
              <a:t>】</a:t>
            </a:r>
            <a:endParaRPr lang="zh-CN" altLang="en-US" dirty="0" smtClean="0"/>
          </a:p>
        </p:txBody>
      </p:sp>
      <p:sp>
        <p:nvSpPr>
          <p:cNvPr id="21507" name="内容占位符 2"/>
          <p:cNvSpPr>
            <a:spLocks noGrp="1"/>
          </p:cNvSpPr>
          <p:nvPr>
            <p:ph idx="1"/>
          </p:nvPr>
        </p:nvSpPr>
        <p:spPr/>
        <p:txBody>
          <a:bodyPr/>
          <a:lstStyle/>
          <a:p>
            <a:r>
              <a:rPr lang="zh-CN" altLang="en-US" dirty="0" smtClean="0"/>
              <a:t>线上任务</a:t>
            </a:r>
            <a:endParaRPr lang="en-US" altLang="zh-CN" dirty="0" smtClean="0"/>
          </a:p>
          <a:p>
            <a:pPr lvl="1"/>
            <a:r>
              <a:rPr lang="zh-CN" altLang="en-US" dirty="0" smtClean="0"/>
              <a:t>安排学员线上学习任务（安排学员到睿道实训平台进行复习和预习的任务，主要是进行微课的学习）</a:t>
            </a:r>
            <a:endParaRPr lang="en-US" altLang="zh-CN" dirty="0" smtClean="0"/>
          </a:p>
          <a:p>
            <a:pPr lvl="1"/>
            <a:endParaRPr lang="en-US" altLang="zh-CN"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en-US" altLang="zh-CN" dirty="0" err="1" smtClean="0"/>
              <a:t>Config</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smtClean="0"/>
              <a:t>Spring Cloud </a:t>
            </a:r>
            <a:r>
              <a:rPr lang="en-US" altLang="zh-CN" dirty="0" err="1" smtClean="0"/>
              <a:t>Config</a:t>
            </a:r>
            <a:r>
              <a:rPr lang="zh-CN" altLang="en-US" dirty="0" smtClean="0"/>
              <a:t>包括</a:t>
            </a:r>
            <a:r>
              <a:rPr lang="en-US" altLang="zh-CN" dirty="0" err="1" smtClean="0"/>
              <a:t>Config</a:t>
            </a:r>
            <a:r>
              <a:rPr lang="en-US" altLang="zh-CN" dirty="0" smtClean="0"/>
              <a:t> Server</a:t>
            </a:r>
            <a:r>
              <a:rPr lang="zh-CN" altLang="en-US" dirty="0" smtClean="0"/>
              <a:t>和</a:t>
            </a:r>
            <a:r>
              <a:rPr lang="en-US" altLang="zh-CN" dirty="0" err="1" smtClean="0"/>
              <a:t>Config</a:t>
            </a:r>
            <a:r>
              <a:rPr lang="en-US" altLang="zh-CN" dirty="0" smtClean="0"/>
              <a:t> Client</a:t>
            </a:r>
            <a:r>
              <a:rPr lang="zh-CN" altLang="en-US" dirty="0" smtClean="0"/>
              <a:t>两部分。由于</a:t>
            </a:r>
            <a:r>
              <a:rPr lang="en-US" altLang="zh-CN" dirty="0" err="1" smtClean="0"/>
              <a:t>Config</a:t>
            </a:r>
            <a:r>
              <a:rPr lang="en-US" altLang="zh-CN" dirty="0" smtClean="0"/>
              <a:t> Server</a:t>
            </a:r>
            <a:r>
              <a:rPr lang="zh-CN" altLang="en-US" dirty="0" smtClean="0"/>
              <a:t>和</a:t>
            </a:r>
            <a:r>
              <a:rPr lang="en-US" altLang="zh-CN" dirty="0" err="1" smtClean="0"/>
              <a:t>Config</a:t>
            </a:r>
            <a:r>
              <a:rPr lang="en-US" altLang="zh-CN" dirty="0" smtClean="0"/>
              <a:t> </a:t>
            </a:r>
            <a:r>
              <a:rPr lang="en-US" altLang="zh-CN" dirty="0" err="1" smtClean="0"/>
              <a:t>Cleint</a:t>
            </a:r>
            <a:r>
              <a:rPr lang="zh-CN" altLang="en-US" dirty="0" smtClean="0"/>
              <a:t>都实现了对</a:t>
            </a:r>
            <a:r>
              <a:rPr lang="en-US" altLang="zh-CN" dirty="0" smtClean="0"/>
              <a:t>Spring Environment</a:t>
            </a:r>
            <a:r>
              <a:rPr lang="zh-CN" altLang="en-US" dirty="0" smtClean="0"/>
              <a:t>和</a:t>
            </a:r>
            <a:r>
              <a:rPr lang="en-US" altLang="zh-CN" dirty="0" err="1" smtClean="0"/>
              <a:t>PropertySource</a:t>
            </a:r>
            <a:r>
              <a:rPr lang="zh-CN" altLang="en-US" dirty="0" smtClean="0"/>
              <a:t>抽象的映射，因此，</a:t>
            </a:r>
            <a:r>
              <a:rPr lang="en-US" altLang="zh-CN" dirty="0" smtClean="0"/>
              <a:t>Spring Cloud</a:t>
            </a:r>
            <a:r>
              <a:rPr lang="zh-CN" altLang="en-US" dirty="0" smtClean="0"/>
              <a:t>非常适合</a:t>
            </a:r>
            <a:r>
              <a:rPr lang="en-US" altLang="zh-CN" dirty="0" smtClean="0"/>
              <a:t>Spring</a:t>
            </a:r>
            <a:r>
              <a:rPr lang="zh-CN" altLang="en-US" dirty="0" smtClean="0"/>
              <a:t>应用程序，当然也可与任何其他语言编写的应用程序配合使用。</a:t>
            </a:r>
            <a:endParaRPr lang="en-US" altLang="zh-CN" dirty="0" smtClean="0"/>
          </a:p>
          <a:p>
            <a:r>
              <a:rPr lang="en-US" altLang="zh-CN" dirty="0" err="1" smtClean="0"/>
              <a:t>Config</a:t>
            </a:r>
            <a:r>
              <a:rPr lang="en-US" altLang="zh-CN" dirty="0" smtClean="0"/>
              <a:t> Server</a:t>
            </a:r>
            <a:r>
              <a:rPr lang="zh-CN" altLang="en-US" dirty="0" smtClean="0"/>
              <a:t>是一个可横向扩展、集中式的配置服务器，它用于集中管理应用程序各个环境下的配置，默认使用</a:t>
            </a:r>
            <a:r>
              <a:rPr lang="en-US" altLang="zh-CN" dirty="0" err="1" smtClean="0"/>
              <a:t>Git</a:t>
            </a:r>
            <a:r>
              <a:rPr lang="zh-CN" altLang="en-US" dirty="0" smtClean="0"/>
              <a:t>存储配置内容</a:t>
            </a:r>
            <a:r>
              <a:rPr lang="en-US" altLang="zh-CN" dirty="0" smtClean="0"/>
              <a:t>(</a:t>
            </a:r>
            <a:r>
              <a:rPr lang="zh-CN" altLang="en-US" dirty="0" smtClean="0"/>
              <a:t>也可使用</a:t>
            </a:r>
            <a:r>
              <a:rPr lang="en-US" altLang="zh-CN" dirty="0" smtClean="0"/>
              <a:t>Subversion</a:t>
            </a:r>
            <a:r>
              <a:rPr lang="zh-CN" altLang="en-US" dirty="0" smtClean="0"/>
              <a:t>、本地文件系统或</a:t>
            </a:r>
            <a:r>
              <a:rPr lang="en-US" altLang="zh-CN" dirty="0" smtClean="0"/>
              <a:t>Vault</a:t>
            </a:r>
            <a:r>
              <a:rPr lang="zh-CN" altLang="en-US" dirty="0" smtClean="0"/>
              <a:t>存储配置</a:t>
            </a:r>
            <a:r>
              <a:rPr lang="en-US" altLang="zh-CN" dirty="0" smtClean="0"/>
              <a:t>),</a:t>
            </a:r>
            <a:r>
              <a:rPr lang="zh-CN" altLang="en-US" dirty="0" smtClean="0"/>
              <a:t>因此可以方便的实现对配置的版本控制与内容审计。</a:t>
            </a:r>
          </a:p>
          <a:p>
            <a:r>
              <a:rPr lang="en-US" altLang="zh-CN" dirty="0" err="1" smtClean="0"/>
              <a:t>Config</a:t>
            </a:r>
            <a:r>
              <a:rPr lang="en-US" altLang="zh-CN" dirty="0" smtClean="0"/>
              <a:t> Client </a:t>
            </a:r>
            <a:r>
              <a:rPr lang="zh-CN" altLang="en-US" dirty="0" smtClean="0"/>
              <a:t>是</a:t>
            </a:r>
            <a:r>
              <a:rPr lang="en-US" altLang="zh-CN" dirty="0" err="1" smtClean="0"/>
              <a:t>Config</a:t>
            </a:r>
            <a:r>
              <a:rPr lang="en-US" altLang="zh-CN" dirty="0" smtClean="0"/>
              <a:t> Server</a:t>
            </a:r>
            <a:r>
              <a:rPr lang="zh-CN" altLang="en-US" dirty="0" smtClean="0"/>
              <a:t>的客户端，用于操作存储在</a:t>
            </a:r>
            <a:r>
              <a:rPr lang="en-US" altLang="zh-CN" dirty="0" err="1" smtClean="0"/>
              <a:t>Config</a:t>
            </a:r>
            <a:r>
              <a:rPr lang="en-US" altLang="zh-CN" dirty="0" smtClean="0"/>
              <a:t> Server</a:t>
            </a:r>
            <a:r>
              <a:rPr lang="zh-CN" altLang="en-US" dirty="0" smtClean="0"/>
              <a:t>中的配置属性。</a:t>
            </a:r>
            <a:endParaRPr lang="zh-CN" alt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架构图</a:t>
            </a:r>
            <a:endParaRPr lang="zh-CN" altLang="en-US" dirty="0"/>
          </a:p>
        </p:txBody>
      </p:sp>
      <p:sp>
        <p:nvSpPr>
          <p:cNvPr id="3" name="内容占位符 2"/>
          <p:cNvSpPr>
            <a:spLocks noGrp="1"/>
          </p:cNvSpPr>
          <p:nvPr>
            <p:ph idx="1"/>
          </p:nvPr>
        </p:nvSpPr>
        <p:spPr/>
        <p:txBody>
          <a:bodyPr/>
          <a:lstStyle/>
          <a:p>
            <a:r>
              <a:rPr lang="zh-CN" altLang="en-US" dirty="0" smtClean="0"/>
              <a:t>所有的微服务都指向</a:t>
            </a:r>
            <a:r>
              <a:rPr lang="en-US" altLang="zh-CN" dirty="0" err="1" smtClean="0"/>
              <a:t>Config</a:t>
            </a:r>
            <a:r>
              <a:rPr lang="en-US" altLang="zh-CN" dirty="0" smtClean="0"/>
              <a:t> Server</a:t>
            </a:r>
            <a:r>
              <a:rPr lang="zh-CN" altLang="en-US" dirty="0" smtClean="0"/>
              <a:t>。</a:t>
            </a:r>
            <a:endParaRPr lang="en-US" altLang="zh-CN" dirty="0" smtClean="0"/>
          </a:p>
          <a:p>
            <a:r>
              <a:rPr lang="zh-CN" altLang="en-US" dirty="0" smtClean="0"/>
              <a:t>各个微服务在启动时，会请求</a:t>
            </a:r>
            <a:r>
              <a:rPr lang="en-US" altLang="zh-CN" dirty="0" err="1" smtClean="0"/>
              <a:t>Config</a:t>
            </a:r>
            <a:r>
              <a:rPr lang="en-US" altLang="zh-CN" dirty="0" smtClean="0"/>
              <a:t> Server</a:t>
            </a:r>
            <a:r>
              <a:rPr lang="zh-CN" altLang="en-US" dirty="0" smtClean="0"/>
              <a:t>以获取所需要的配置属性，然后缓存这些属性以提高性能。</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03648" y="2420888"/>
            <a:ext cx="6013450" cy="3597275"/>
          </a:xfrm>
          <a:prstGeom prst="rect">
            <a:avLst/>
          </a:prstGeom>
          <a:noFill/>
          <a:ln w="9525">
            <a:noFill/>
            <a:miter lim="800000"/>
            <a:headEnd/>
            <a:tailEnd/>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rgbClr val="C5C5C5"/>
                </a:solidFill>
                <a:latin typeface="华文细黑" panose="02010600040101010101" pitchFamily="2" charset="-122"/>
                <a:ea typeface="华文细黑" panose="02010600040101010101" pitchFamily="2" charset="-122"/>
              </a:rPr>
              <a:t>01</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smtClean="0">
                <a:solidFill>
                  <a:srgbClr val="FFFFFF"/>
                </a:solidFill>
                <a:latin typeface="微软雅黑" charset="-122"/>
                <a:ea typeface="微软雅黑" charset="-122"/>
              </a:rPr>
              <a:t>Spring Cloud </a:t>
            </a:r>
            <a:r>
              <a:rPr lang="en-US" altLang="zh-CN" sz="2000" dirty="0" err="1" smtClean="0">
                <a:solidFill>
                  <a:srgbClr val="FFFFFF"/>
                </a:solidFill>
                <a:latin typeface="微软雅黑" charset="-122"/>
                <a:ea typeface="微软雅黑" charset="-122"/>
              </a:rPr>
              <a:t>Config</a:t>
            </a:r>
            <a:r>
              <a:rPr lang="zh-CN" altLang="en-US" sz="2000" dirty="0" smtClean="0">
                <a:solidFill>
                  <a:srgbClr val="FFFFFF"/>
                </a:solidFill>
                <a:latin typeface="微软雅黑" charset="-122"/>
                <a:ea typeface="微软雅黑" charset="-122"/>
              </a:rPr>
              <a:t>简介</a:t>
            </a:r>
          </a:p>
        </p:txBody>
      </p:sp>
      <p:sp>
        <p:nvSpPr>
          <p:cNvPr id="9" name="MH_Number_2"/>
          <p:cNvSpPr/>
          <p:nvPr>
            <p:custDataLst>
              <p:tags r:id="rId3"/>
            </p:custDataLst>
          </p:nvPr>
        </p:nvSpPr>
        <p:spPr>
          <a:xfrm>
            <a:off x="2803533" y="2555875"/>
            <a:ext cx="682625" cy="681038"/>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02</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555875"/>
            <a:ext cx="4346575" cy="681038"/>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pitchFamily="34" charset="-122"/>
                <a:ea typeface="微软雅黑" pitchFamily="34" charset="-122"/>
              </a:rPr>
              <a:t>编写</a:t>
            </a:r>
            <a:r>
              <a:rPr lang="en-US" altLang="zh-CN" sz="2000" dirty="0" err="1" smtClean="0">
                <a:solidFill>
                  <a:srgbClr val="FFFFFF"/>
                </a:solidFill>
                <a:latin typeface="微软雅黑" pitchFamily="34" charset="-122"/>
                <a:ea typeface="微软雅黑" pitchFamily="34" charset="-122"/>
              </a:rPr>
              <a:t>Config</a:t>
            </a:r>
            <a:r>
              <a:rPr lang="en-US" altLang="zh-CN" sz="2000" dirty="0" smtClean="0">
                <a:solidFill>
                  <a:srgbClr val="FFFFFF"/>
                </a:solidFill>
                <a:latin typeface="微软雅黑" pitchFamily="34" charset="-122"/>
                <a:ea typeface="微软雅黑" pitchFamily="34" charset="-122"/>
              </a:rPr>
              <a:t> Server</a:t>
            </a:r>
            <a:endParaRPr lang="zh-CN" altLang="en-US" sz="2000" dirty="0" smtClean="0">
              <a:solidFill>
                <a:srgbClr val="FFFFFF"/>
              </a:solidFill>
              <a:latin typeface="微软雅黑" pitchFamily="34" charset="-122"/>
              <a:ea typeface="微软雅黑" pitchFamily="34" charset="-122"/>
            </a:endParaRPr>
          </a:p>
        </p:txBody>
      </p:sp>
      <p:sp>
        <p:nvSpPr>
          <p:cNvPr id="11" name="MH_Number_2"/>
          <p:cNvSpPr/>
          <p:nvPr>
            <p:custDataLst>
              <p:tags r:id="rId5"/>
            </p:custDataLst>
          </p:nvPr>
        </p:nvSpPr>
        <p:spPr>
          <a:xfrm>
            <a:off x="2803533" y="339567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03</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39567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编写</a:t>
            </a:r>
            <a:r>
              <a:rPr lang="en-US" altLang="zh-CN" sz="2000" dirty="0" err="1" smtClean="0">
                <a:solidFill>
                  <a:srgbClr val="FFFFFF"/>
                </a:solidFill>
                <a:latin typeface="微软雅黑" charset="-122"/>
                <a:ea typeface="微软雅黑" charset="-122"/>
              </a:rPr>
              <a:t>Config</a:t>
            </a:r>
            <a:r>
              <a:rPr lang="en-US" altLang="zh-CN" sz="2000" dirty="0" smtClean="0">
                <a:solidFill>
                  <a:srgbClr val="FFFFFF"/>
                </a:solidFill>
                <a:latin typeface="微软雅黑" charset="-122"/>
                <a:ea typeface="微软雅黑" charset="-122"/>
              </a:rPr>
              <a:t> Client</a:t>
            </a:r>
            <a:endParaRPr lang="zh-CN" altLang="en-US" sz="2000" dirty="0" smtClean="0">
              <a:solidFill>
                <a:srgbClr val="FFFFFF"/>
              </a:solidFill>
              <a:latin typeface="微软雅黑" charset="-122"/>
              <a:ea typeface="微软雅黑" charset="-122"/>
            </a:endParaRPr>
          </a:p>
        </p:txBody>
      </p:sp>
      <p:sp>
        <p:nvSpPr>
          <p:cNvPr id="13" name="MH_Number_2"/>
          <p:cNvSpPr/>
          <p:nvPr>
            <p:custDataLst>
              <p:tags r:id="rId7"/>
            </p:custDataLst>
          </p:nvPr>
        </p:nvSpPr>
        <p:spPr>
          <a:xfrm>
            <a:off x="2803533" y="4260850"/>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04</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4" name="MH_Entry_2"/>
          <p:cNvSpPr/>
          <p:nvPr>
            <p:custDataLst>
              <p:tags r:id="rId8"/>
            </p:custDataLst>
          </p:nvPr>
        </p:nvSpPr>
        <p:spPr>
          <a:xfrm>
            <a:off x="3635383" y="4260850"/>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en-US" altLang="zh-CN" sz="2000" dirty="0" err="1" smtClean="0">
                <a:solidFill>
                  <a:srgbClr val="FFFFFF"/>
                </a:solidFill>
                <a:latin typeface="微软雅黑" charset="-122"/>
                <a:ea typeface="微软雅黑" charset="-122"/>
              </a:rPr>
              <a:t>Config</a:t>
            </a:r>
            <a:r>
              <a:rPr lang="zh-CN" altLang="en-US" sz="2000" dirty="0" smtClean="0">
                <a:solidFill>
                  <a:srgbClr val="FFFFFF"/>
                </a:solidFill>
                <a:latin typeface="微软雅黑" charset="-122"/>
                <a:ea typeface="微软雅黑" charset="-122"/>
              </a:rPr>
              <a:t>配置实战</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1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2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3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heme/theme1.xml><?xml version="1.0" encoding="utf-8"?>
<a:theme xmlns:a="http://schemas.openxmlformats.org/drawingml/2006/main" name="6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16911</TotalTime>
  <Words>1847</Words>
  <Application>Microsoft Office PowerPoint</Application>
  <PresentationFormat>全屏显示(4:3)</PresentationFormat>
  <Paragraphs>431</Paragraphs>
  <Slides>66</Slides>
  <Notes>5</Notes>
  <HiddenSlides>0</HiddenSlides>
  <MMClips>0</MMClips>
  <ScaleCrop>false</ScaleCrop>
  <HeadingPairs>
    <vt:vector size="4" baseType="variant">
      <vt:variant>
        <vt:lpstr>主题</vt:lpstr>
      </vt:variant>
      <vt:variant>
        <vt:i4>1</vt:i4>
      </vt:variant>
      <vt:variant>
        <vt:lpstr>幻灯片标题</vt:lpstr>
      </vt:variant>
      <vt:variant>
        <vt:i4>66</vt:i4>
      </vt:variant>
    </vt:vector>
  </HeadingPairs>
  <TitlesOfParts>
    <vt:vector size="67" baseType="lpstr">
      <vt:lpstr>6_默认设计模板</vt:lpstr>
      <vt:lpstr>幻灯片 1</vt:lpstr>
      <vt:lpstr>本章教学目标</vt:lpstr>
      <vt:lpstr>本章教学内容</vt:lpstr>
      <vt:lpstr>幻灯片 4</vt:lpstr>
      <vt:lpstr>为什么要统一管理微服务配置</vt:lpstr>
      <vt:lpstr>Spring Cloud Config简介</vt:lpstr>
      <vt:lpstr>Spring Cloud Config简介</vt:lpstr>
      <vt:lpstr>架构图</vt:lpstr>
      <vt:lpstr>幻灯片 9</vt:lpstr>
      <vt:lpstr>将配置文件推送到Github</vt:lpstr>
      <vt:lpstr>将配置文件推送到Github</vt:lpstr>
      <vt:lpstr>将配置文件推送到Github</vt:lpstr>
      <vt:lpstr>将配置文件推送到Github</vt:lpstr>
      <vt:lpstr>将配置文件推送到Github</vt:lpstr>
      <vt:lpstr>编写Config Server</vt:lpstr>
      <vt:lpstr>编写Config Server</vt:lpstr>
      <vt:lpstr>编写Config Server</vt:lpstr>
      <vt:lpstr>编写Config Server</vt:lpstr>
      <vt:lpstr>编写Config Server</vt:lpstr>
      <vt:lpstr>编写Config Server</vt:lpstr>
      <vt:lpstr>Config Server的端点</vt:lpstr>
      <vt:lpstr>Config Server的端点</vt:lpstr>
      <vt:lpstr>测试Config Server</vt:lpstr>
      <vt:lpstr>测试Config Server</vt:lpstr>
      <vt:lpstr>幻灯片 25</vt:lpstr>
      <vt:lpstr>编写Config Client</vt:lpstr>
      <vt:lpstr>编写Config Client</vt:lpstr>
      <vt:lpstr>编写Config Client</vt:lpstr>
      <vt:lpstr>编写Config Client</vt:lpstr>
      <vt:lpstr>编写Config Client</vt:lpstr>
      <vt:lpstr>编写Config Client</vt:lpstr>
      <vt:lpstr>编写Config Client</vt:lpstr>
      <vt:lpstr>编写Config Client</vt:lpstr>
      <vt:lpstr>编写Config Client</vt:lpstr>
      <vt:lpstr>application和bootstrap配置文件的区别</vt:lpstr>
      <vt:lpstr>测试Config Client</vt:lpstr>
      <vt:lpstr>测试Config Client</vt:lpstr>
      <vt:lpstr>测试Config Client</vt:lpstr>
      <vt:lpstr>幻灯片 39</vt:lpstr>
      <vt:lpstr>Config配置实战</vt:lpstr>
      <vt:lpstr>编写Git配置文件</vt:lpstr>
      <vt:lpstr>编写Git配置文件</vt:lpstr>
      <vt:lpstr>编写Git配置文件</vt:lpstr>
      <vt:lpstr>编写Git配置文件</vt:lpstr>
      <vt:lpstr>编写Git配置文件</vt:lpstr>
      <vt:lpstr>编写Config版的Eureka服务端</vt:lpstr>
      <vt:lpstr>编写Config版的Eureka服务端</vt:lpstr>
      <vt:lpstr>编写Config版的Eureka服务端</vt:lpstr>
      <vt:lpstr>编写Config版的Eureka服务端</vt:lpstr>
      <vt:lpstr>编写Config版的Eureka服务端</vt:lpstr>
      <vt:lpstr>编写Config版的Eureka服务端</vt:lpstr>
      <vt:lpstr>编写Config版的Eureka服务端</vt:lpstr>
      <vt:lpstr>编写Config版的Eureka服务端</vt:lpstr>
      <vt:lpstr>编写Config版的user微服务</vt:lpstr>
      <vt:lpstr>编写Config版的user微服务</vt:lpstr>
      <vt:lpstr>编写Config版的user微服务</vt:lpstr>
      <vt:lpstr>编写Config版的user微服务</vt:lpstr>
      <vt:lpstr>编写Config版的user微服务</vt:lpstr>
      <vt:lpstr>编写Config版的user微服务</vt:lpstr>
      <vt:lpstr>编写Config版的user微服务</vt:lpstr>
      <vt:lpstr>编写Config版的user微服务</vt:lpstr>
      <vt:lpstr>编写Config版的user微服务</vt:lpstr>
      <vt:lpstr>编写Config版的user微服务</vt:lpstr>
      <vt:lpstr>本章重点总结</vt:lpstr>
      <vt:lpstr>课后作业【必做任务】</vt:lpstr>
      <vt:lpstr>课后作业【线上任务】</vt:lpstr>
    </vt:vector>
  </TitlesOfParts>
  <Company>LERY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China</cp:lastModifiedBy>
  <cp:revision>2528</cp:revision>
  <dcterms:created xsi:type="dcterms:W3CDTF">2004-04-25T08:53:43Z</dcterms:created>
  <dcterms:modified xsi:type="dcterms:W3CDTF">2018-10-17T03:10:13Z</dcterms:modified>
</cp:coreProperties>
</file>