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1577" r:id="rId5"/>
    <p:sldId id="1573" r:id="rId6"/>
    <p:sldId id="1575" r:id="rId7"/>
    <p:sldId id="1574" r:id="rId8"/>
    <p:sldId id="15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01"/>
    <a:srgbClr val="D9B765"/>
    <a:srgbClr val="1A274D"/>
    <a:srgbClr val="4B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953"/>
  </p:normalViewPr>
  <p:slideViewPr>
    <p:cSldViewPr snapToGrid="0" snapToObjects="1">
      <p:cViewPr varScale="1">
        <p:scale>
          <a:sx n="171" d="100"/>
          <a:sy n="171" d="100"/>
        </p:scale>
        <p:origin x="168" y="4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ACD1-6D6A-C043-9F36-37747CDDDB10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9C5F7-7AA4-8B4C-B0DA-BC5C12A9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6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03A6-FEA2-9742-BFF0-D6FD2BE84FE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E3C92-6242-3A4D-AC9F-41B33686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7" name="图片 6" descr="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57751" y="5684680"/>
            <a:ext cx="2652744" cy="6317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61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8" name="图片 8" descr="2.png"/>
          <p:cNvPicPr>
            <a:picLocks noChangeAspect="1"/>
          </p:cNvPicPr>
          <p:nvPr userDrawn="1"/>
        </p:nvPicPr>
        <p:blipFill rotWithShape="1">
          <a:blip r:embed="rId2" cstate="print"/>
          <a:srcRect l="39763" t="1" r="39531" b="-17332"/>
          <a:stretch/>
        </p:blipFill>
        <p:spPr>
          <a:xfrm>
            <a:off x="814575" y="6127745"/>
            <a:ext cx="522899" cy="750897"/>
          </a:xfrm>
          <a:prstGeom prst="rect">
            <a:avLst/>
          </a:prstGeom>
        </p:spPr>
      </p:pic>
      <p:pic>
        <p:nvPicPr>
          <p:cNvPr id="12" name="图片 6" descr="1.png"/>
          <p:cNvPicPr>
            <a:picLocks noChangeAspect="1"/>
          </p:cNvPicPr>
          <p:nvPr userDrawn="1"/>
        </p:nvPicPr>
        <p:blipFill rotWithShape="1">
          <a:blip r:embed="rId3" cstate="print"/>
          <a:srcRect t="-1" r="59984" b="-201"/>
          <a:stretch/>
        </p:blipFill>
        <p:spPr>
          <a:xfrm rot="5400000">
            <a:off x="11232965" y="649767"/>
            <a:ext cx="819483" cy="57781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5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6" name="图片 9" descr="4.png"/>
            <p:cNvPicPr>
              <a:picLocks noChangeAspect="1"/>
            </p:cNvPicPr>
            <p:nvPr userDrawn="1"/>
          </p:nvPicPr>
          <p:blipFill>
            <a:blip r:embed="rId4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7" name="Right Triangle 16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511136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8" name="图片 6" descr="1.png"/>
          <p:cNvPicPr>
            <a:picLocks noChangeAspect="1"/>
          </p:cNvPicPr>
          <p:nvPr userDrawn="1"/>
        </p:nvPicPr>
        <p:blipFill rotWithShape="1">
          <a:blip r:embed="rId2" cstate="print"/>
          <a:srcRect t="-1" r="59984" b="-201"/>
          <a:stretch/>
        </p:blipFill>
        <p:spPr>
          <a:xfrm rot="5400000">
            <a:off x="11232965" y="649767"/>
            <a:ext cx="819483" cy="57781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7" name="图片 8" descr="2.png"/>
            <p:cNvPicPr>
              <a:picLocks noChangeAspect="1"/>
            </p:cNvPicPr>
            <p:nvPr userDrawn="1"/>
          </p:nvPicPr>
          <p:blipFill rotWithShape="1">
            <a:blip r:embed="rId3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8" name="图片 9" descr="4.png"/>
            <p:cNvPicPr>
              <a:picLocks noChangeAspect="1"/>
            </p:cNvPicPr>
            <p:nvPr userDrawn="1"/>
          </p:nvPicPr>
          <p:blipFill>
            <a:blip r:embed="rId4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7615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0975" y="2431890"/>
            <a:ext cx="10456173" cy="1421030"/>
          </a:xfrm>
        </p:spPr>
        <p:txBody>
          <a:bodyPr anchor="ctr">
            <a:normAutofit/>
          </a:bodyPr>
          <a:lstStyle>
            <a:lvl1pPr algn="ctr">
              <a:defRPr sz="4500"/>
            </a:lvl1pPr>
          </a:lstStyle>
          <a:p>
            <a:r>
              <a:rPr lang="en-US" sz="4050"/>
              <a:t>Click to edit Master title style</a:t>
            </a:r>
            <a:endParaRPr lang="en-US" sz="405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484471" y="3941262"/>
            <a:ext cx="7349180" cy="66227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subtitle style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 descr="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57751" y="5684680"/>
            <a:ext cx="2652744" cy="6317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949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9" y="1208355"/>
            <a:ext cx="10315009" cy="5058056"/>
          </a:xfrm>
        </p:spPr>
        <p:txBody>
          <a:bodyPr/>
          <a:lstStyle>
            <a:lvl1pPr>
              <a:defRPr baseline="0">
                <a:latin typeface="Calibri" charset="0"/>
                <a:ea typeface="KaiTi" charset="-122"/>
              </a:defRPr>
            </a:lvl1pPr>
            <a:lvl2pPr>
              <a:defRPr baseline="0">
                <a:latin typeface="Calibri" charset="0"/>
                <a:ea typeface="KaiTi" charset="-122"/>
              </a:defRPr>
            </a:lvl2pPr>
            <a:lvl3pPr>
              <a:defRPr baseline="0">
                <a:latin typeface="Calibri" charset="0"/>
                <a:ea typeface="KaiTi" charset="-122"/>
              </a:defRPr>
            </a:lvl3pPr>
            <a:lvl4pPr>
              <a:defRPr baseline="0">
                <a:latin typeface="Calibri" charset="0"/>
                <a:ea typeface="KaiTi" charset="-122"/>
              </a:defRPr>
            </a:lvl4pPr>
            <a:lvl5pPr>
              <a:defRPr baseline="0">
                <a:latin typeface="Calibri" charset="0"/>
                <a:ea typeface="KaiTi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图片 8" descr="2.png"/>
          <p:cNvPicPr>
            <a:picLocks noChangeAspect="1"/>
          </p:cNvPicPr>
          <p:nvPr userDrawn="1"/>
        </p:nvPicPr>
        <p:blipFill rotWithShape="1">
          <a:blip r:embed="rId2" cstate="print"/>
          <a:srcRect l="39763" t="1" r="39531" b="-17332"/>
          <a:stretch/>
        </p:blipFill>
        <p:spPr>
          <a:xfrm>
            <a:off x="814575" y="6127745"/>
            <a:ext cx="522899" cy="75089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3679" y="365126"/>
            <a:ext cx="10315009" cy="57851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5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6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7" name="Right Triangle 16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图片 8" descr="2.png"/>
          <p:cNvPicPr>
            <a:picLocks noChangeAspect="1"/>
          </p:cNvPicPr>
          <p:nvPr userDrawn="1"/>
        </p:nvPicPr>
        <p:blipFill rotWithShape="1">
          <a:blip r:embed="rId2" cstate="print"/>
          <a:srcRect l="39763" t="1" r="39531" b="-17332"/>
          <a:stretch/>
        </p:blipFill>
        <p:spPr>
          <a:xfrm>
            <a:off x="814575" y="6127745"/>
            <a:ext cx="522899" cy="750897"/>
          </a:xfrm>
          <a:prstGeom prst="rect">
            <a:avLst/>
          </a:prstGeom>
        </p:spPr>
      </p:pic>
      <p:pic>
        <p:nvPicPr>
          <p:cNvPr id="16" name="图片 6" descr="1.png"/>
          <p:cNvPicPr>
            <a:picLocks noChangeAspect="1"/>
          </p:cNvPicPr>
          <p:nvPr userDrawn="1"/>
        </p:nvPicPr>
        <p:blipFill rotWithShape="1">
          <a:blip r:embed="rId3" cstate="print"/>
          <a:srcRect t="-1" r="59984" b="-201"/>
          <a:stretch/>
        </p:blipFill>
        <p:spPr>
          <a:xfrm rot="5400000">
            <a:off x="11325532" y="514247"/>
            <a:ext cx="819482" cy="577815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9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20" name="图片 9" descr="4.png"/>
            <p:cNvPicPr>
              <a:picLocks noChangeAspect="1"/>
            </p:cNvPicPr>
            <p:nvPr userDrawn="1"/>
          </p:nvPicPr>
          <p:blipFill>
            <a:blip r:embed="rId4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7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23"/>
            <a:ext cx="9992710" cy="75058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011"/>
            <a:ext cx="9992710" cy="4888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10" name="图片 6" descr="1.png"/>
          <p:cNvPicPr>
            <a:picLocks noChangeAspect="1"/>
          </p:cNvPicPr>
          <p:nvPr userDrawn="1"/>
        </p:nvPicPr>
        <p:blipFill rotWithShape="1">
          <a:blip r:embed="rId2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7" name="Rectangle 6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8" name="图片 8" descr="2.png"/>
            <p:cNvPicPr>
              <a:picLocks noChangeAspect="1"/>
            </p:cNvPicPr>
            <p:nvPr userDrawn="1"/>
          </p:nvPicPr>
          <p:blipFill rotWithShape="1">
            <a:blip r:embed="rId3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9" name="图片 9" descr="4.png"/>
            <p:cNvPicPr>
              <a:picLocks noChangeAspect="1"/>
            </p:cNvPicPr>
            <p:nvPr userDrawn="1"/>
          </p:nvPicPr>
          <p:blipFill>
            <a:blip r:embed="rId4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7" name="图片 8" descr="2.png"/>
          <p:cNvPicPr>
            <a:picLocks noChangeAspect="1"/>
          </p:cNvPicPr>
          <p:nvPr userDrawn="1"/>
        </p:nvPicPr>
        <p:blipFill rotWithShape="1">
          <a:blip r:embed="rId2" cstate="print"/>
          <a:srcRect l="39763" t="1" r="39531" b="-17332"/>
          <a:stretch/>
        </p:blipFill>
        <p:spPr>
          <a:xfrm>
            <a:off x="814575" y="6068487"/>
            <a:ext cx="522899" cy="7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4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20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21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11" name="图片 8" descr="2.png"/>
          <p:cNvPicPr>
            <a:picLocks noChangeAspect="1"/>
          </p:cNvPicPr>
          <p:nvPr userDrawn="1"/>
        </p:nvPicPr>
        <p:blipFill rotWithShape="1">
          <a:blip r:embed="rId2" cstate="print"/>
          <a:srcRect l="39763" t="1" r="39531" b="-17332"/>
          <a:stretch/>
        </p:blipFill>
        <p:spPr>
          <a:xfrm>
            <a:off x="814575" y="6127745"/>
            <a:ext cx="522899" cy="75089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8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9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20" name="Right Triangle 19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3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4" name="Rectangle 13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5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6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7" name="Right Triangle 16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21923"/>
            <a:ext cx="9992710" cy="75058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pic>
        <p:nvPicPr>
          <p:cNvPr id="12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3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4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8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6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7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1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" y="6127745"/>
            <a:ext cx="12192000" cy="750897"/>
            <a:chOff x="1" y="6127745"/>
            <a:chExt cx="12192000" cy="750897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6392464"/>
              <a:ext cx="10116273" cy="480526"/>
            </a:xfrm>
            <a:prstGeom prst="rect">
              <a:avLst/>
            </a:prstGeom>
            <a:solidFill>
              <a:srgbClr val="1A2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pic>
          <p:nvPicPr>
            <p:cNvPr id="16" name="图片 8" descr="2.pn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39763" t="1" r="39531" b="-17332"/>
            <a:stretch/>
          </p:blipFill>
          <p:spPr>
            <a:xfrm>
              <a:off x="814575" y="6127745"/>
              <a:ext cx="522899" cy="750897"/>
            </a:xfrm>
            <a:prstGeom prst="rect">
              <a:avLst/>
            </a:prstGeom>
          </p:spPr>
        </p:pic>
        <p:pic>
          <p:nvPicPr>
            <p:cNvPr id="17" name="图片 9" descr="4.png"/>
            <p:cNvPicPr>
              <a:picLocks noChangeAspect="1"/>
            </p:cNvPicPr>
            <p:nvPr userDrawn="1"/>
          </p:nvPicPr>
          <p:blipFill>
            <a:blip r:embed="rId3" cstate="print"/>
            <a:srcRect l="36364" t="-27752"/>
            <a:stretch>
              <a:fillRect/>
            </a:stretch>
          </p:blipFill>
          <p:spPr>
            <a:xfrm>
              <a:off x="312609" y="6481806"/>
              <a:ext cx="616209" cy="265132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 userDrawn="1"/>
          </p:nvSpPr>
          <p:spPr>
            <a:xfrm flipH="1">
              <a:off x="9612629" y="6394417"/>
              <a:ext cx="503643" cy="47857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0116274" y="6392465"/>
              <a:ext cx="2075727" cy="4655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0511" y="645094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1" name="图片 6" descr="1.png"/>
          <p:cNvPicPr>
            <a:picLocks noChangeAspect="1"/>
          </p:cNvPicPr>
          <p:nvPr userDrawn="1"/>
        </p:nvPicPr>
        <p:blipFill rotWithShape="1">
          <a:blip r:embed="rId4" cstate="print"/>
          <a:srcRect t="-1" r="59984" b="-201"/>
          <a:stretch/>
        </p:blipFill>
        <p:spPr>
          <a:xfrm>
            <a:off x="10978688" y="340824"/>
            <a:ext cx="819483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F56A-4097-492D-B059-941A0005F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  <p:sldLayoutId id="2147483650" r:id="rId13"/>
    <p:sldLayoutId id="214748365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1"/>
          </a:solidFill>
          <a:latin typeface="Calibri" charset="0"/>
          <a:ea typeface="Ka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accent1"/>
          </a:solidFill>
          <a:latin typeface="Calibri" charset="0"/>
          <a:ea typeface="Ka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accent1"/>
          </a:solidFill>
          <a:latin typeface="Calibri" charset="0"/>
          <a:ea typeface="Ka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accent1"/>
          </a:solidFill>
          <a:latin typeface="Calibri" charset="0"/>
          <a:ea typeface="Ka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Calibri" charset="0"/>
          <a:ea typeface="Ka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Calibri" charset="0"/>
          <a:ea typeface="Ka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85DEC-7185-4535-AA5E-FFA397A2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F56A-4097-492D-B059-941A0005F2DA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AD45C-B028-4555-A4C3-5A65CA341BE6}"/>
              </a:ext>
            </a:extLst>
          </p:cNvPr>
          <p:cNvSpPr/>
          <p:nvPr/>
        </p:nvSpPr>
        <p:spPr>
          <a:xfrm>
            <a:off x="4618672" y="2110413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问答系统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AB558B-0ED6-4084-BF0B-AB9505A5C14C}"/>
              </a:ext>
            </a:extLst>
          </p:cNvPr>
          <p:cNvSpPr/>
          <p:nvPr/>
        </p:nvSpPr>
        <p:spPr>
          <a:xfrm>
            <a:off x="5484293" y="345492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DT 2021.2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24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D881D1-CAE3-4BD8-8290-64C5889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F56A-4097-492D-B059-941A0005F2DA}" type="slidenum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</a:t>
            </a:fld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C842B88-395B-40C9-804C-9AD36865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基于关键词匹配的问答系统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9715AA-331B-43F5-AD43-7C789FD06123}"/>
              </a:ext>
            </a:extLst>
          </p:cNvPr>
          <p:cNvSpPr/>
          <p:nvPr/>
        </p:nvSpPr>
        <p:spPr>
          <a:xfrm>
            <a:off x="1475820" y="2306648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语料收集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153443-30AE-448F-80AA-826B0BABEFE8}"/>
              </a:ext>
            </a:extLst>
          </p:cNvPr>
          <p:cNvSpPr/>
          <p:nvPr/>
        </p:nvSpPr>
        <p:spPr>
          <a:xfrm>
            <a:off x="3468819" y="2306648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语料清洗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A22EA094-6B4E-4677-B000-CE597AE5E8EB}"/>
              </a:ext>
            </a:extLst>
          </p:cNvPr>
          <p:cNvSpPr/>
          <p:nvPr/>
        </p:nvSpPr>
        <p:spPr>
          <a:xfrm>
            <a:off x="5461818" y="2246288"/>
            <a:ext cx="1640870" cy="584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构建语料库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6D4634-15B2-4273-AB2F-ADF64F616B56}"/>
              </a:ext>
            </a:extLst>
          </p:cNvPr>
          <p:cNvSpPr/>
          <p:nvPr/>
        </p:nvSpPr>
        <p:spPr>
          <a:xfrm>
            <a:off x="1475820" y="3213256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用户提问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892BDA-6247-4E5C-9150-810D5E6DB4F9}"/>
              </a:ext>
            </a:extLst>
          </p:cNvPr>
          <p:cNvSpPr/>
          <p:nvPr/>
        </p:nvSpPr>
        <p:spPr>
          <a:xfrm>
            <a:off x="1475820" y="3886839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问题分词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C62ECE-6DF4-499B-BDAA-1F348A078B2F}"/>
              </a:ext>
            </a:extLst>
          </p:cNvPr>
          <p:cNvSpPr/>
          <p:nvPr/>
        </p:nvSpPr>
        <p:spPr>
          <a:xfrm>
            <a:off x="3285938" y="3886839"/>
            <a:ext cx="1582011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核心语义提取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D6D76-3E85-460A-95CA-E35E381AFDB8}"/>
              </a:ext>
            </a:extLst>
          </p:cNvPr>
          <p:cNvSpPr/>
          <p:nvPr/>
        </p:nvSpPr>
        <p:spPr>
          <a:xfrm>
            <a:off x="5555226" y="3773915"/>
            <a:ext cx="1465568" cy="6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语料库匹配算法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3F1EE2-DAED-494D-8662-264331BA3C4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96987" y="2539673"/>
            <a:ext cx="7718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F66C2E-1373-4297-9ADD-F67D58DF885E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4689986" y="2538306"/>
            <a:ext cx="771832" cy="1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44C245-9CB3-40AA-9F9C-9BB59FE6576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086404" y="3679305"/>
            <a:ext cx="0" cy="207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CD0990C-16EE-471E-A11C-EBB72C7C23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696987" y="4119864"/>
            <a:ext cx="5889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35BD0E-719C-4FB4-9DAE-F624F566F0A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67949" y="4119864"/>
            <a:ext cx="687277" cy="2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378DC58-E79D-4CB4-82E0-45A44AFAFA95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6282253" y="2830324"/>
            <a:ext cx="5757" cy="94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7BE60DC-997C-41FC-862F-55499B22A2A7}"/>
              </a:ext>
            </a:extLst>
          </p:cNvPr>
          <p:cNvSpPr/>
          <p:nvPr/>
        </p:nvSpPr>
        <p:spPr>
          <a:xfrm>
            <a:off x="7633763" y="3054369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答案提取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3515F0-46B7-404E-ABAA-9F95E2166394}"/>
              </a:ext>
            </a:extLst>
          </p:cNvPr>
          <p:cNvSpPr/>
          <p:nvPr/>
        </p:nvSpPr>
        <p:spPr>
          <a:xfrm>
            <a:off x="9638561" y="3069094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答案展示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B9AC06-F7F4-4339-AB28-871D22279C2F}"/>
              </a:ext>
            </a:extLst>
          </p:cNvPr>
          <p:cNvCxnSpPr>
            <a:endCxn id="28" idx="1"/>
          </p:cNvCxnSpPr>
          <p:nvPr/>
        </p:nvCxnSpPr>
        <p:spPr>
          <a:xfrm>
            <a:off x="6288010" y="3287393"/>
            <a:ext cx="134575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0D8EF41-4BDE-4BAB-90AE-F1B2B62FB6D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8854930" y="3287394"/>
            <a:ext cx="783631" cy="14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486F-18E8-4CEF-8054-B1FDFF74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案例：设备大夫 </a:t>
            </a:r>
            <a:r>
              <a:rPr lang="en-US" altLang="zh-CN" dirty="0" err="1"/>
              <a:t>cdss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9EDC1-CBCD-438F-992B-3E4B9E03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01" y="1267374"/>
            <a:ext cx="9992710" cy="488895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FEMA</a:t>
            </a:r>
            <a:r>
              <a:rPr lang="zh-CN" altLang="en-US" dirty="0"/>
              <a:t>表抽取实体、关系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Neo4j</a:t>
            </a:r>
            <a:r>
              <a:rPr lang="zh-CN" altLang="en-US" dirty="0"/>
              <a:t>图数据库存储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java </a:t>
            </a:r>
            <a:r>
              <a:rPr lang="en-US" altLang="zh-CN" dirty="0" err="1"/>
              <a:t>SpringBoot</a:t>
            </a:r>
            <a:r>
              <a:rPr lang="zh-CN" altLang="en-US" dirty="0"/>
              <a:t>框架做后端接口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HanLP</a:t>
            </a:r>
            <a:r>
              <a:rPr lang="zh-CN" altLang="en-US" dirty="0"/>
              <a:t>进行实体识别</a:t>
            </a:r>
            <a:endParaRPr lang="en-US" altLang="zh-CN" dirty="0"/>
          </a:p>
          <a:p>
            <a:r>
              <a:rPr lang="zh-CN" altLang="en-US" dirty="0"/>
              <a:t>根据用户输入的问题，进行设备实体、失效模式实体识别，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名词为设备实体，动词为失效模式实体。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Cypher</a:t>
            </a:r>
            <a:r>
              <a:rPr lang="zh-CN" altLang="en-US" dirty="0"/>
              <a:t>语句在</a:t>
            </a:r>
            <a:r>
              <a:rPr lang="en-US" altLang="zh-CN" dirty="0"/>
              <a:t>Neo4j</a:t>
            </a:r>
            <a:r>
              <a:rPr lang="zh-CN" altLang="en-US" dirty="0"/>
              <a:t>中查询，设备实体匹配数据库中的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设备、组件等实体，失效模式实体匹配数据库中的失效模式，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匹配的方式是模糊查询。返回整个节点路径，包括：设备</a:t>
            </a:r>
            <a:r>
              <a:rPr lang="en-US" altLang="zh-CN" dirty="0"/>
              <a:t>-</a:t>
            </a:r>
          </a:p>
          <a:p>
            <a:pPr marL="0" indent="0">
              <a:buNone/>
            </a:pPr>
            <a:r>
              <a:rPr lang="zh-CN" altLang="en-US" dirty="0"/>
              <a:t>一级组件</a:t>
            </a:r>
            <a:r>
              <a:rPr lang="en-US" altLang="zh-CN" dirty="0"/>
              <a:t>-</a:t>
            </a:r>
            <a:r>
              <a:rPr lang="zh-CN" altLang="en-US" dirty="0"/>
              <a:t>二级组件</a:t>
            </a:r>
            <a:r>
              <a:rPr lang="en-US" altLang="zh-CN" dirty="0"/>
              <a:t>-</a:t>
            </a:r>
            <a:r>
              <a:rPr lang="zh-CN" altLang="en-US" dirty="0"/>
              <a:t>三级组件</a:t>
            </a:r>
            <a:r>
              <a:rPr lang="en-US" altLang="zh-CN" dirty="0"/>
              <a:t>-</a:t>
            </a:r>
            <a:r>
              <a:rPr lang="zh-CN" altLang="en-US" dirty="0"/>
              <a:t>失效模式</a:t>
            </a:r>
            <a:r>
              <a:rPr lang="en-US" altLang="zh-CN" dirty="0"/>
              <a:t>-</a:t>
            </a:r>
            <a:r>
              <a:rPr lang="zh-CN" altLang="en-US" dirty="0"/>
              <a:t>根本原因</a:t>
            </a:r>
            <a:r>
              <a:rPr lang="en-US" altLang="zh-CN" dirty="0"/>
              <a:t>-</a:t>
            </a:r>
            <a:r>
              <a:rPr lang="zh-CN" altLang="en-US" dirty="0"/>
              <a:t>措施。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   </a:t>
            </a:r>
            <a:r>
              <a:rPr lang="zh-CN" altLang="en-US" dirty="0">
                <a:sym typeface="Wingdings" panose="05000000000000000000" pitchFamily="2" charset="2"/>
              </a:rPr>
              <a:t>项目地址：</a:t>
            </a:r>
            <a:r>
              <a:rPr lang="en-US" altLang="zh-CN" dirty="0">
                <a:sym typeface="Wingdings" panose="05000000000000000000" pitchFamily="2" charset="2"/>
              </a:rPr>
              <a:t> https://gitee.com/DT-yoi/intelligent_qa_system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20197-4E39-44F6-AE3A-8C1D5BDB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F56A-4097-492D-B059-941A0005F2DA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D2A00-E2A1-4767-8B44-2DED852E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64" y="1367128"/>
            <a:ext cx="4321282" cy="40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91AC1-4E76-4C32-AE36-EE2261E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F56A-4097-492D-B059-941A0005F2D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CEB26983-4ADB-4AD9-9DF7-E8025F85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23"/>
            <a:ext cx="9992710" cy="750585"/>
          </a:xfrm>
        </p:spPr>
        <p:txBody>
          <a:bodyPr/>
          <a:lstStyle/>
          <a:p>
            <a:r>
              <a:rPr lang="zh-CN" altLang="en-US" dirty="0"/>
              <a:t>基于相似度匹配的问答系统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D138A-C261-4CA2-934B-21617CC752CA}"/>
              </a:ext>
            </a:extLst>
          </p:cNvPr>
          <p:cNvSpPr/>
          <p:nvPr/>
        </p:nvSpPr>
        <p:spPr>
          <a:xfrm>
            <a:off x="1668107" y="2025468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语料收集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2F0D0-4F81-4B7A-AD58-8705DD6A0226}"/>
              </a:ext>
            </a:extLst>
          </p:cNvPr>
          <p:cNvSpPr/>
          <p:nvPr/>
        </p:nvSpPr>
        <p:spPr>
          <a:xfrm>
            <a:off x="1668108" y="2846652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语料清洗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832BA4F5-C059-4118-9B48-2E91FABFFBB5}"/>
              </a:ext>
            </a:extLst>
          </p:cNvPr>
          <p:cNvSpPr/>
          <p:nvPr/>
        </p:nvSpPr>
        <p:spPr>
          <a:xfrm>
            <a:off x="5709296" y="3220694"/>
            <a:ext cx="1529212" cy="5819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问题向量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7EB552-E2C0-42D3-8EFE-0F9D2CF8CB34}"/>
              </a:ext>
            </a:extLst>
          </p:cNvPr>
          <p:cNvSpPr/>
          <p:nvPr/>
        </p:nvSpPr>
        <p:spPr>
          <a:xfrm>
            <a:off x="1668108" y="4358535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用户提问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4C1A35-82B4-4761-B1FD-1459236FC3AE}"/>
              </a:ext>
            </a:extLst>
          </p:cNvPr>
          <p:cNvSpPr/>
          <p:nvPr/>
        </p:nvSpPr>
        <p:spPr>
          <a:xfrm>
            <a:off x="3531747" y="2846652"/>
            <a:ext cx="1221167" cy="47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sentence encode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8E6741-0FFA-4C8F-B94A-874A2352144F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2889275" y="3079677"/>
            <a:ext cx="642472" cy="41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柱体 32">
            <a:extLst>
              <a:ext uri="{FF2B5EF4-FFF2-40B4-BE49-F238E27FC236}">
                <a16:creationId xmlns:a16="http://schemas.microsoft.com/office/drawing/2014/main" id="{91DFA55A-144E-45F5-80EC-402468851D67}"/>
              </a:ext>
            </a:extLst>
          </p:cNvPr>
          <p:cNvSpPr/>
          <p:nvPr/>
        </p:nvSpPr>
        <p:spPr>
          <a:xfrm>
            <a:off x="5709296" y="2264743"/>
            <a:ext cx="1529212" cy="5819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答案结构化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F3B1D4-1B72-4BD1-B667-E3CD906FE8FC}"/>
              </a:ext>
            </a:extLst>
          </p:cNvPr>
          <p:cNvCxnSpPr>
            <a:stCxn id="26" idx="3"/>
            <a:endCxn id="8" idx="2"/>
          </p:cNvCxnSpPr>
          <p:nvPr/>
        </p:nvCxnSpPr>
        <p:spPr>
          <a:xfrm>
            <a:off x="4752914" y="3083793"/>
            <a:ext cx="956382" cy="427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C1C029F-69AB-4DFB-9DFE-B7F45A81CE02}"/>
              </a:ext>
            </a:extLst>
          </p:cNvPr>
          <p:cNvCxnSpPr>
            <a:stCxn id="26" idx="3"/>
            <a:endCxn id="33" idx="2"/>
          </p:cNvCxnSpPr>
          <p:nvPr/>
        </p:nvCxnSpPr>
        <p:spPr>
          <a:xfrm flipV="1">
            <a:off x="4752914" y="2555698"/>
            <a:ext cx="956382" cy="5280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6D8BF2D-CE4A-4BBD-AB1E-0A1579EA5353}"/>
              </a:ext>
            </a:extLst>
          </p:cNvPr>
          <p:cNvSpPr/>
          <p:nvPr/>
        </p:nvSpPr>
        <p:spPr>
          <a:xfrm>
            <a:off x="3519098" y="4358519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sentence encode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CDE5F63-27A8-479E-B829-8AF7ACCAE102}"/>
              </a:ext>
            </a:extLst>
          </p:cNvPr>
          <p:cNvCxnSpPr/>
          <p:nvPr/>
        </p:nvCxnSpPr>
        <p:spPr>
          <a:xfrm flipV="1">
            <a:off x="2889276" y="4587427"/>
            <a:ext cx="642471" cy="41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F11C03-2330-43F2-8904-BEEA9CD5D001}"/>
              </a:ext>
            </a:extLst>
          </p:cNvPr>
          <p:cNvSpPr/>
          <p:nvPr/>
        </p:nvSpPr>
        <p:spPr>
          <a:xfrm>
            <a:off x="5863319" y="4354402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相似问题向量匹配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DDAFBFF-BF9A-4277-89DE-7AAAAB5A818F}"/>
              </a:ext>
            </a:extLst>
          </p:cNvPr>
          <p:cNvCxnSpPr>
            <a:stCxn id="33" idx="3"/>
            <a:endCxn id="8" idx="1"/>
          </p:cNvCxnSpPr>
          <p:nvPr/>
        </p:nvCxnSpPr>
        <p:spPr>
          <a:xfrm>
            <a:off x="6473902" y="2846652"/>
            <a:ext cx="0" cy="374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DB7FEA3-CA57-42E8-9558-FCD2490E6614}"/>
              </a:ext>
            </a:extLst>
          </p:cNvPr>
          <p:cNvCxnSpPr>
            <a:stCxn id="8" idx="3"/>
            <a:endCxn id="47" idx="0"/>
          </p:cNvCxnSpPr>
          <p:nvPr/>
        </p:nvCxnSpPr>
        <p:spPr>
          <a:xfrm>
            <a:off x="6473902" y="3802603"/>
            <a:ext cx="1" cy="5517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1B2F0D0-4F81-4B7A-AD58-8705DD6A0226}"/>
              </a:ext>
            </a:extLst>
          </p:cNvPr>
          <p:cNvSpPr/>
          <p:nvPr/>
        </p:nvSpPr>
        <p:spPr>
          <a:xfrm>
            <a:off x="7714309" y="4370625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答案获取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44B456E-BE27-4886-BC6D-CD19C1592358}"/>
              </a:ext>
            </a:extLst>
          </p:cNvPr>
          <p:cNvSpPr/>
          <p:nvPr/>
        </p:nvSpPr>
        <p:spPr>
          <a:xfrm>
            <a:off x="9565299" y="4370624"/>
            <a:ext cx="1221167" cy="4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答案展示</a:t>
            </a: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B576479-8477-4470-8DF1-4052D1D4B947}"/>
              </a:ext>
            </a:extLst>
          </p:cNvPr>
          <p:cNvCxnSpPr>
            <a:stCxn id="33" idx="4"/>
            <a:endCxn id="62" idx="0"/>
          </p:cNvCxnSpPr>
          <p:nvPr/>
        </p:nvCxnSpPr>
        <p:spPr>
          <a:xfrm>
            <a:off x="7238508" y="2555698"/>
            <a:ext cx="1086385" cy="181492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6989882-C29B-446F-880A-AA51C6D8D293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 flipV="1">
            <a:off x="4740265" y="4587427"/>
            <a:ext cx="1123054" cy="4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9AB119-3706-45B6-A6D3-84F791E8EA3F}"/>
              </a:ext>
            </a:extLst>
          </p:cNvPr>
          <p:cNvCxnSpPr>
            <a:stCxn id="47" idx="3"/>
            <a:endCxn id="62" idx="1"/>
          </p:cNvCxnSpPr>
          <p:nvPr/>
        </p:nvCxnSpPr>
        <p:spPr>
          <a:xfrm>
            <a:off x="7084486" y="4587427"/>
            <a:ext cx="629823" cy="16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45D5B75-8087-4B37-AA01-2D4205EEDC18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8935476" y="4603649"/>
            <a:ext cx="6298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400B07-5243-464A-848E-3D88C6B3D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78691" y="2491517"/>
            <a:ext cx="1" cy="355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1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D9478B-0A37-4545-9A90-A39E470C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9" y="4223937"/>
            <a:ext cx="5472061" cy="2480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E16EE5-BAFF-4C6B-AEBE-8C6463D2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案例：基于</a:t>
            </a:r>
            <a:r>
              <a:rPr lang="en-US" altLang="zh-CN" dirty="0"/>
              <a:t>milvus</a:t>
            </a:r>
            <a:r>
              <a:rPr lang="zh-CN" altLang="en-US" dirty="0"/>
              <a:t>的智能问答系统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C2E70-59BC-4300-B76B-A8DDF393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8011"/>
            <a:ext cx="10636045" cy="4906314"/>
          </a:xfrm>
        </p:spPr>
        <p:txBody>
          <a:bodyPr/>
          <a:lstStyle/>
          <a:p>
            <a:r>
              <a:rPr lang="zh-CN" altLang="en-US" dirty="0"/>
              <a:t>基于问答对形式的数据</a:t>
            </a:r>
            <a:endParaRPr lang="en-US" altLang="zh-CN" dirty="0"/>
          </a:p>
          <a:p>
            <a:r>
              <a:rPr lang="zh-CN" altLang="en-US" dirty="0"/>
              <a:t>基于向量数据库</a:t>
            </a:r>
            <a:r>
              <a:rPr lang="en-US" altLang="zh-CN" dirty="0"/>
              <a:t>milvus</a:t>
            </a:r>
            <a:r>
              <a:rPr lang="zh-CN" altLang="en-US" dirty="0"/>
              <a:t>和关系型数据库</a:t>
            </a:r>
            <a:r>
              <a:rPr lang="en-US" altLang="zh-CN" dirty="0" err="1"/>
              <a:t>postgreSQL</a:t>
            </a:r>
            <a:r>
              <a:rPr lang="zh-CN" altLang="en-US" dirty="0"/>
              <a:t>，</a:t>
            </a:r>
            <a:r>
              <a:rPr lang="en-US" altLang="zh-CN" dirty="0"/>
              <a:t>milvus</a:t>
            </a:r>
            <a:r>
              <a:rPr lang="zh-CN" altLang="en-US" dirty="0"/>
              <a:t>存储问题向量，</a:t>
            </a:r>
            <a:r>
              <a:rPr lang="en-US" altLang="zh-CN" dirty="0"/>
              <a:t> </a:t>
            </a:r>
            <a:r>
              <a:rPr lang="en-US" altLang="zh-CN" dirty="0" err="1"/>
              <a:t>postgreSQL</a:t>
            </a:r>
            <a:r>
              <a:rPr lang="zh-CN" altLang="en-US" dirty="0"/>
              <a:t>存储问题答案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python </a:t>
            </a:r>
            <a:r>
              <a:rPr lang="en-US" altLang="zh-CN" dirty="0" err="1"/>
              <a:t>fastapi</a:t>
            </a:r>
            <a:r>
              <a:rPr lang="zh-CN" altLang="en-US" dirty="0"/>
              <a:t>做后端接口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bert</a:t>
            </a:r>
            <a:r>
              <a:rPr lang="en-US" altLang="zh-CN" dirty="0"/>
              <a:t>-as-service</a:t>
            </a:r>
            <a:r>
              <a:rPr lang="zh-CN" altLang="en-US" dirty="0"/>
              <a:t>进行文本的</a:t>
            </a:r>
            <a:r>
              <a:rPr lang="en-US" altLang="zh-CN" dirty="0"/>
              <a:t>imbedding</a:t>
            </a:r>
            <a:r>
              <a:rPr lang="zh-CN" altLang="en-US" dirty="0"/>
              <a:t>，向量化</a:t>
            </a:r>
            <a:endParaRPr lang="en-US" altLang="zh-CN" dirty="0"/>
          </a:p>
          <a:p>
            <a:r>
              <a:rPr lang="zh-CN" altLang="en-US" dirty="0"/>
              <a:t>用户输入问题，首先将问题向量化，然后使用</a:t>
            </a:r>
            <a:r>
              <a:rPr lang="en-US" altLang="zh-CN" dirty="0"/>
              <a:t>milvus</a:t>
            </a:r>
            <a:r>
              <a:rPr lang="zh-CN" altLang="en-US" dirty="0"/>
              <a:t>提供的</a:t>
            </a:r>
            <a:r>
              <a:rPr lang="en-US" altLang="zh-CN" dirty="0"/>
              <a:t>search</a:t>
            </a:r>
            <a:r>
              <a:rPr lang="zh-CN" altLang="en-US" dirty="0"/>
              <a:t>函数，查询数据库中</a:t>
            </a:r>
            <a:r>
              <a:rPr lang="en-US" altLang="zh-CN" dirty="0" err="1"/>
              <a:t>top_k</a:t>
            </a:r>
            <a:r>
              <a:rPr lang="zh-CN" altLang="en-US" dirty="0"/>
              <a:t>个与该向量最为相似的，返回</a:t>
            </a:r>
            <a:r>
              <a:rPr lang="en-US" altLang="zh-CN" dirty="0"/>
              <a:t>ID</a:t>
            </a:r>
            <a:r>
              <a:rPr lang="zh-CN" altLang="en-US" dirty="0"/>
              <a:t>，然后根据</a:t>
            </a:r>
            <a:r>
              <a:rPr lang="en-US" altLang="zh-CN" dirty="0"/>
              <a:t>ID</a:t>
            </a:r>
            <a:r>
              <a:rPr lang="zh-CN" altLang="en-US" dirty="0"/>
              <a:t>到</a:t>
            </a:r>
            <a:r>
              <a:rPr lang="en-US" altLang="zh-CN" dirty="0" err="1"/>
              <a:t>postgreSQL</a:t>
            </a:r>
            <a:r>
              <a:rPr lang="zh-CN" altLang="en-US" dirty="0"/>
              <a:t>查询问题答案。</a:t>
            </a:r>
            <a:endParaRPr lang="en-US" altLang="zh-CN" dirty="0"/>
          </a:p>
          <a:p>
            <a:r>
              <a:rPr lang="zh-CN" altLang="en-US" dirty="0"/>
              <a:t>项目地址：</a:t>
            </a:r>
            <a:r>
              <a:rPr lang="en-US" altLang="zh-CN" dirty="0"/>
              <a:t>https://gitee.com/DT-yoi/intelligent_qa_system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AC2BB-323C-4A1E-915A-034BB80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F56A-4097-492D-B059-941A0005F2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oi2016">
      <a:dk1>
        <a:srgbClr val="000000"/>
      </a:dk1>
      <a:lt1>
        <a:srgbClr val="FFFFFF"/>
      </a:lt1>
      <a:dk2>
        <a:srgbClr val="00485B"/>
      </a:dk2>
      <a:lt2>
        <a:srgbClr val="D4D4D4"/>
      </a:lt2>
      <a:accent1>
        <a:srgbClr val="1A274D"/>
      </a:accent1>
      <a:accent2>
        <a:srgbClr val="D9B765"/>
      </a:accent2>
      <a:accent3>
        <a:srgbClr val="66A45B"/>
      </a:accent3>
      <a:accent4>
        <a:srgbClr val="1E7D6E"/>
      </a:accent4>
      <a:accent5>
        <a:srgbClr val="0076A8"/>
      </a:accent5>
      <a:accent6>
        <a:srgbClr val="9C463F"/>
      </a:accent6>
      <a:hlink>
        <a:srgbClr val="575757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i template_16_9_2017" id="{2B790BCF-C335-7D4D-B291-8B9203006283}" vid="{0088170E-6E0A-594E-B0C7-B94F8C789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D9A72A36621114481B193C35732C231" ma:contentTypeVersion="0" ma:contentTypeDescription="新建文档。" ma:contentTypeScope="" ma:versionID="6d8fb6d21894e36f7c4998991fd14f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511ab58a048abb3793e03d046c8d0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7E827A-089E-4435-A31F-A0264E8317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67A156-C038-4164-AFEC-83FA18F2C9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6897AB-6CD9-4BA1-8BB1-286A741A8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311</Words>
  <Application>Microsoft Macintosh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华文楷体</vt:lpstr>
      <vt:lpstr>楷体</vt:lpstr>
      <vt:lpstr>Arial</vt:lpstr>
      <vt:lpstr>Calibri</vt:lpstr>
      <vt:lpstr>Office Theme</vt:lpstr>
      <vt:lpstr>PowerPoint 演示文稿</vt:lpstr>
      <vt:lpstr>基于关键词匹配的问答系统</vt:lpstr>
      <vt:lpstr>案例：设备大夫 cdss</vt:lpstr>
      <vt:lpstr>基于相似度匹配的问答系统</vt:lpstr>
      <vt:lpstr>案例：基于milvus的智能问答系统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2020年咨询业务关键目标</dc:title>
  <dc:creator>Li Kebin</dc:creator>
  <cp:lastModifiedBy>王 哲峰</cp:lastModifiedBy>
  <cp:revision>1116</cp:revision>
  <dcterms:created xsi:type="dcterms:W3CDTF">2020-01-10T01:44:42Z</dcterms:created>
  <dcterms:modified xsi:type="dcterms:W3CDTF">2021-02-15T14:28:31Z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0x010100AD9A72A36621114481B193C35732C231</vt:lpwstr>
  </property>
</Properties>
</file>