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1014" r:id="rId2"/>
    <p:sldId id="1099" r:id="rId3"/>
    <p:sldId id="1100" r:id="rId4"/>
    <p:sldId id="1124" r:id="rId5"/>
    <p:sldId id="1125" r:id="rId6"/>
    <p:sldId id="1126" r:id="rId7"/>
    <p:sldId id="1133" r:id="rId8"/>
    <p:sldId id="1148" r:id="rId9"/>
    <p:sldId id="1149" r:id="rId10"/>
    <p:sldId id="1134" r:id="rId11"/>
    <p:sldId id="1135" r:id="rId12"/>
    <p:sldId id="1150" r:id="rId13"/>
    <p:sldId id="1136" r:id="rId14"/>
    <p:sldId id="1137" r:id="rId15"/>
    <p:sldId id="1138" r:id="rId16"/>
    <p:sldId id="1151" r:id="rId17"/>
    <p:sldId id="1139" r:id="rId18"/>
    <p:sldId id="991" r:id="rId19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80000"/>
    <a:srgbClr val="006699"/>
    <a:srgbClr val="CC0000"/>
    <a:srgbClr val="777777"/>
    <a:srgbClr val="B2B2B2"/>
    <a:srgbClr val="800000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7" autoAdjust="0"/>
    <p:restoredTop sz="84487" autoAdjust="0"/>
  </p:normalViewPr>
  <p:slideViewPr>
    <p:cSldViewPr>
      <p:cViewPr varScale="1">
        <p:scale>
          <a:sx n="110" d="100"/>
          <a:sy n="110" d="100"/>
        </p:scale>
        <p:origin x="17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454" y="-102"/>
      </p:cViewPr>
      <p:guideLst>
        <p:guide orient="horz" pos="289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fld id="{AF7AA847-E3AB-41C7-9481-4FE609139B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8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8713" y="688975"/>
            <a:ext cx="4603750" cy="345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8703541-DBC1-4AC4-A45A-F84091237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740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层的隔离</a:t>
            </a:r>
            <a:endParaRPr kumimoji="1" lang="en-US" altLang="zh-CN" dirty="0"/>
          </a:p>
          <a:p>
            <a:r>
              <a:rPr kumimoji="1" lang="en-US" altLang="zh-CN" dirty="0"/>
              <a:t>VM</a:t>
            </a:r>
            <a:r>
              <a:rPr kumimoji="1" lang="zh-CN" altLang="en-US" dirty="0"/>
              <a:t>     硬件层的隔离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51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启动过程</a:t>
            </a:r>
            <a:endParaRPr kumimoji="1" lang="en-US" altLang="zh-CN" dirty="0"/>
          </a:p>
          <a:p>
            <a:r>
              <a:rPr kumimoji="1" lang="en-US" altLang="zh-CN" dirty="0"/>
              <a:t>1.BootLoader</a:t>
            </a:r>
          </a:p>
          <a:p>
            <a:r>
              <a:rPr kumimoji="1" lang="en-US" altLang="zh-CN" dirty="0"/>
              <a:t>2.Kernel</a:t>
            </a:r>
          </a:p>
          <a:p>
            <a:r>
              <a:rPr kumimoji="1" lang="en-US" altLang="zh-CN" dirty="0"/>
              <a:t>3.Init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41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Proc</a:t>
            </a:r>
            <a:r>
              <a:rPr kumimoji="1" lang="zh-CN" altLang="en-US" dirty="0"/>
              <a:t>  青蛙</a:t>
            </a:r>
            <a:endParaRPr kumimoji="1" lang="en-US" altLang="zh-CN" dirty="0"/>
          </a:p>
          <a:p>
            <a:r>
              <a:rPr kumimoji="1" lang="en-US" altLang="zh-CN" dirty="0"/>
              <a:t>Namespace</a:t>
            </a:r>
            <a:r>
              <a:rPr kumimoji="1" lang="zh-CN" altLang="en-US" dirty="0"/>
              <a:t>  水井</a:t>
            </a:r>
            <a:endParaRPr kumimoji="1" lang="en-US" altLang="zh-CN" dirty="0"/>
          </a:p>
          <a:p>
            <a:r>
              <a:rPr kumimoji="1" lang="en-US" altLang="zh-CN" dirty="0"/>
              <a:t>Kernel</a:t>
            </a:r>
            <a:r>
              <a:rPr kumimoji="1" lang="zh-CN" altLang="en-US" dirty="0"/>
              <a:t>  女娲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77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客户提供了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一台新服务器，要想能正常发布项目等，前提是需要在服务器上重新安装一些软件环境（比如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jdk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等），在安装软件环境的过程中，很大几率会出现配置错误的情况；一些比较复杂的环境配置步骤会很多，很多人都记不清具体的步骤和命令，还得上网搜索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......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存在问题：软件环境的配置繁多、命令记不清楚。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像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jdk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等基础的环境搭建，都已经很熟练了，每次有新机器的时候，都要重新搭建，这样就造成了重复性工作、效率低下、配置繁琐麻烦、易出错等情况。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存在问题：重复性搭建软件环境、效率低下。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09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比如你到了一家新公司工作，一般都会让你在电脑上安装开发环境（比如</a:t>
            </a:r>
            <a:r>
              <a:rPr lang="en" altLang="zh-CN" sz="1200" b="0" dirty="0"/>
              <a:t>JDK</a:t>
            </a:r>
            <a:r>
              <a:rPr lang="zh-CN" altLang="en-US" sz="1200" b="0" dirty="0"/>
              <a:t>等），这时候一个技术人员递给了你一个</a:t>
            </a:r>
            <a:r>
              <a:rPr lang="en" altLang="zh-CN" sz="1200" b="0" dirty="0"/>
              <a:t>U</a:t>
            </a:r>
            <a:r>
              <a:rPr lang="zh-CN" altLang="en-US" sz="1200" b="0" dirty="0"/>
              <a:t>盘，里面有很多安装文件以及资源，</a:t>
            </a:r>
            <a:endParaRPr lang="en-US" altLang="zh-CN" sz="1200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你直接插在自己电脑上，</a:t>
            </a:r>
            <a:r>
              <a:rPr lang="en" altLang="zh-CN" sz="1200" b="0" dirty="0"/>
              <a:t>copy</a:t>
            </a:r>
            <a:r>
              <a:rPr lang="zh-CN" altLang="en-US" sz="1200" b="0" dirty="0"/>
              <a:t>需要的软件安装就行了，无需重新下载软件。</a:t>
            </a:r>
            <a:endParaRPr kumimoji="1" lang="zh-CN" altLang="en-US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44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优点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资源化</a:t>
            </a:r>
            <a:r>
              <a:rPr kumimoji="1" lang="en-US" altLang="zh-CN" dirty="0"/>
              <a:t>:</a:t>
            </a:r>
            <a:r>
              <a:rPr kumimoji="1" lang="zh-CN" altLang="en-US" dirty="0"/>
              <a:t>一台物理主机上的资源可以分配到多台虚拟机中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便于扩展</a:t>
            </a:r>
            <a:r>
              <a:rPr kumimoji="1" lang="en-US" altLang="zh-CN" dirty="0"/>
              <a:t>:</a:t>
            </a:r>
            <a:r>
              <a:rPr kumimoji="1" lang="zh-CN" altLang="en-US" dirty="0"/>
              <a:t>加物理机</a:t>
            </a:r>
            <a:r>
              <a:rPr kumimoji="1" lang="en-US" altLang="zh-CN" dirty="0"/>
              <a:t>or</a:t>
            </a:r>
            <a:r>
              <a:rPr kumimoji="1" lang="zh-CN" altLang="en-US" dirty="0"/>
              <a:t>加虚拟机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很容易云化</a:t>
            </a:r>
            <a:r>
              <a:rPr kumimoji="1" lang="en-US" altLang="zh-CN" dirty="0"/>
              <a:t>:</a:t>
            </a:r>
            <a:r>
              <a:rPr kumimoji="1" lang="zh-CN" altLang="en-US" dirty="0"/>
              <a:t>阿里云、腾讯云</a:t>
            </a:r>
            <a:endParaRPr kumimoji="1" lang="en-US" altLang="zh-CN" dirty="0"/>
          </a:p>
          <a:p>
            <a:r>
              <a:rPr kumimoji="1" lang="zh-CN" altLang="en-US" dirty="0"/>
              <a:t>缺点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每一台虚拟机都是一个完整的操作系统，当虚拟机数量增多，操作系统本身消耗的资源势必增大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3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/>
              <a:t>Docker</a:t>
            </a:r>
            <a:r>
              <a:rPr kumimoji="1" lang="zh-CN" altLang="en-US" b="1" dirty="0"/>
              <a:t>可以帮助我们打包需要的环境到可移植的容器当中去。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43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6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demaon</a:t>
            </a:r>
            <a:r>
              <a:rPr kumimoji="1" lang="zh-CN" altLang="en-US" dirty="0"/>
              <a:t> 通过 </a:t>
            </a:r>
            <a:r>
              <a:rPr kumimoji="1" lang="en-US" altLang="zh-CN" dirty="0"/>
              <a:t>RESTful</a:t>
            </a:r>
            <a:r>
              <a:rPr kumimoji="1" lang="zh-CN" altLang="en-US" dirty="0"/>
              <a:t> 进行通信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22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在传统环境中，软件在运行之前也需要经过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代码开发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-&gt;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运行环境准备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-&gt;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安装软件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-&gt;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运行软件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等环节，在容器环境中，中间的两个环节被镜像制作过程替代了。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1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容器等于镜像运行时的状态。容器和镜像我们可以类比面向对象里面的 类和对象。</a:t>
            </a:r>
            <a:endParaRPr kumimoji="1" lang="en-US" altLang="zh-CN" dirty="0"/>
          </a:p>
          <a:p>
            <a:r>
              <a:rPr kumimoji="1" lang="en-US" altLang="zh-CN" dirty="0"/>
              <a:t>Container</a:t>
            </a:r>
            <a:r>
              <a:rPr kumimoji="1" lang="zh-CN" altLang="en-US" dirty="0"/>
              <a:t> 其实就是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上的一个进程。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演示一个</a:t>
            </a:r>
            <a:r>
              <a:rPr kumimoji="1" lang="en-US" altLang="zh-CN" dirty="0"/>
              <a:t>centos</a:t>
            </a:r>
            <a:r>
              <a:rPr kumimoji="1" lang="zh-CN" altLang="en-US" dirty="0"/>
              <a:t> 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03541-DBC1-4AC4-A45A-F8409123730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9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228600"/>
            <a:ext cx="228600" cy="533400"/>
          </a:xfrm>
          <a:prstGeom prst="rect">
            <a:avLst/>
          </a:prstGeom>
          <a:solidFill>
            <a:srgbClr val="0083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0188" indent="-230188">
              <a:defRPr/>
            </a:pP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00800" y="-3175"/>
            <a:ext cx="190500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www.hand-china.com</a:t>
            </a:r>
            <a:endParaRPr lang="zh-CN" altLang="en-US" sz="1200" b="0">
              <a:solidFill>
                <a:schemeClr val="tx1"/>
              </a:solidFill>
            </a:endParaRPr>
          </a:p>
        </p:txBody>
      </p:sp>
      <p:pic>
        <p:nvPicPr>
          <p:cNvPr id="4" name="图片 10" descr="鼠标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3575" y="0"/>
            <a:ext cx="860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3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6608763"/>
            <a:ext cx="9144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 bwMode="auto">
          <a:xfrm>
            <a:off x="0" y="6553200"/>
            <a:ext cx="9144000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10400" y="6553200"/>
            <a:ext cx="9144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/>
              <a:t>客户</a:t>
            </a:r>
            <a:r>
              <a:rPr lang="en-US" altLang="zh-CN"/>
              <a:t>logo</a:t>
            </a:r>
            <a:endParaRPr lang="zh-CN" altLang="en-US"/>
          </a:p>
        </p:txBody>
      </p:sp>
      <p:pic>
        <p:nvPicPr>
          <p:cNvPr id="9" name="Picture 16" descr="模板2_首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76200" y="6643688"/>
            <a:ext cx="90678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00" b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上海汉得信息技术有限公司版权所有</a:t>
            </a:r>
          </a:p>
        </p:txBody>
      </p:sp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701675" y="55626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6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上海汉得信息技术有限公司</a:t>
            </a:r>
            <a:endParaRPr lang="en-US" altLang="zh-CN" sz="16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Arial" charset="0"/>
              </a:rPr>
              <a:t>HAND Enterprise Solutions Company Ltd.</a:t>
            </a:r>
          </a:p>
          <a:p>
            <a:pPr eaLnBrk="1" hangingPunct="1">
              <a:defRPr/>
            </a:pPr>
            <a:r>
              <a:rPr lang="en-US" altLang="zh-CN" b="0">
                <a:solidFill>
                  <a:schemeClr val="tx1"/>
                </a:solidFill>
                <a:ea typeface="黑体" pitchFamily="2" charset="-122"/>
                <a:cs typeface="Arial" charset="0"/>
              </a:rPr>
              <a:t>www.hand-china.com</a:t>
            </a:r>
            <a:endParaRPr lang="en-US" altLang="en-US" sz="16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762999" cy="5562600"/>
          </a:xfrm>
        </p:spPr>
        <p:txBody>
          <a:bodyPr/>
          <a:lstStyle>
            <a:lvl1pPr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46-D3B5-4741-84EA-6348A983E8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F0AA4-76A8-423D-BA41-225B74B478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25415" y="1295400"/>
            <a:ext cx="73152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69B54-0447-40C3-86E6-867D24518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25415" y="1295400"/>
            <a:ext cx="3587262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3354" y="1295400"/>
            <a:ext cx="3587262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19E9B-A81E-417F-A288-5DC02C74D5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685800"/>
            <a:ext cx="4267200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267200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F341-E2EB-407D-8D52-F3C86E4078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0" y="0"/>
            <a:ext cx="228600" cy="533400"/>
          </a:xfrm>
          <a:prstGeom prst="rect">
            <a:avLst/>
          </a:prstGeom>
          <a:solidFill>
            <a:srgbClr val="80808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30188" indent="-230188">
              <a:defRPr/>
            </a:pPr>
            <a:endParaRPr lang="zh-CN" altLang="en-US"/>
          </a:p>
        </p:txBody>
      </p:sp>
      <p:pic>
        <p:nvPicPr>
          <p:cNvPr id="2051" name="图片 13" descr="logo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3400" y="6608763"/>
            <a:ext cx="9144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 bwMode="auto">
          <a:xfrm>
            <a:off x="0" y="6553200"/>
            <a:ext cx="9144000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914775" y="6629400"/>
            <a:ext cx="1606550" cy="214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" b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技术部 </a:t>
            </a:r>
            <a:r>
              <a:rPr lang="en-US" altLang="zh-CN" sz="800" b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800" b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 汉得公司　版权所有</a:t>
            </a:r>
          </a:p>
        </p:txBody>
      </p:sp>
      <p:sp>
        <p:nvSpPr>
          <p:cNvPr id="20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86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9496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C20238-D627-4B97-9067-437C6F723B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5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915400" cy="533400"/>
          </a:xfrm>
          <a:prstGeom prst="rect">
            <a:avLst/>
          </a:prstGeom>
          <a:solidFill>
            <a:srgbClr val="C8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hf hdr="0" dt="0"/>
  <p:txStyles>
    <p:titleStyle>
      <a:lvl1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42"/>
          <p:cNvSpPr txBox="1">
            <a:spLocks noChangeArrowheads="1"/>
          </p:cNvSpPr>
          <p:nvPr/>
        </p:nvSpPr>
        <p:spPr bwMode="auto">
          <a:xfrm>
            <a:off x="685800" y="488950"/>
            <a:ext cx="47502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anchor="ctr">
            <a:spAutoFit/>
          </a:bodyPr>
          <a:lstStyle/>
          <a:p>
            <a:pPr eaLnBrk="1" hangingPunct="1"/>
            <a:endParaRPr kumimoji="1"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Docker</a:t>
            </a:r>
            <a:r>
              <a:rPr kumimoji="1" lang="zh-CN" altLang="en-US" sz="3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容器化技术</a:t>
            </a:r>
            <a:endParaRPr kumimoji="1" lang="en-US" altLang="zh-CN" sz="3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zh-CN" altLang="en-US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虚拟化技术与</a:t>
            </a:r>
            <a:r>
              <a:rPr lang="en-US" altLang="zh-CN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endParaRPr lang="zh-CN" altLang="en-US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b="0" smtClean="0">
                <a:latin typeface="PingFang SC" panose="020B0400000000000000" pitchFamily="34" charset="-122"/>
                <a:ea typeface="PingFang SC" panose="020B0400000000000000" pitchFamily="34" charset="-122"/>
              </a:rPr>
              <a:pPr>
                <a:defRPr/>
              </a:pPr>
              <a:t>10</a:t>
            </a:fld>
            <a:endParaRPr lang="en-GB" altLang="en-US" b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5C5FF3-3AB1-1648-8D53-DB162159835B}"/>
              </a:ext>
            </a:extLst>
          </p:cNvPr>
          <p:cNvSpPr txBox="1"/>
          <p:nvPr/>
        </p:nvSpPr>
        <p:spPr>
          <a:xfrm>
            <a:off x="971600" y="980728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751466-56BB-544C-AF27-E2F9C971EFD3}"/>
              </a:ext>
            </a:extLst>
          </p:cNvPr>
          <p:cNvSpPr txBox="1"/>
          <p:nvPr/>
        </p:nvSpPr>
        <p:spPr>
          <a:xfrm>
            <a:off x="924193" y="1576476"/>
            <a:ext cx="698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 image is an executable package that includes everything needed to run an application--the code, a runtime, libraries, environment variables, and configuration files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镜像是一个可执行包，包含运行应用程序所需的所有内容、代码、运行时环境、库、环境变量和配置文件。</a:t>
            </a:r>
          </a:p>
          <a:p>
            <a:endParaRPr kumimoji="1" lang="en-US" altLang="zh-CN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就是一个只读的模板。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A602F-A675-EE43-9A4B-68733B3E0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66" y="3889504"/>
            <a:ext cx="4427984" cy="2366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3A676E-DAA4-AD44-B276-763FB813C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28233"/>
            <a:ext cx="4139952" cy="24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zh-CN" altLang="en-US" dirty="0"/>
              <a:t>虚拟化技术与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26CAFC-50E3-804A-A52D-9581A9A0744B}"/>
              </a:ext>
            </a:extLst>
          </p:cNvPr>
          <p:cNvSpPr txBox="1"/>
          <p:nvPr/>
        </p:nvSpPr>
        <p:spPr>
          <a:xfrm>
            <a:off x="755576" y="714090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Docker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Container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81D842-4B98-4B45-8586-6DAEBDBD6056}"/>
              </a:ext>
            </a:extLst>
          </p:cNvPr>
          <p:cNvSpPr txBox="1"/>
          <p:nvPr/>
        </p:nvSpPr>
        <p:spPr>
          <a:xfrm>
            <a:off x="755576" y="1234398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800" b="0" dirty="0"/>
              <a:t>A container is a runtime instance of an image--what the image becomes in memory when executed (that is, an image with state, or a user process).</a:t>
            </a:r>
          </a:p>
          <a:p>
            <a:endParaRPr kumimoji="1" lang="en" altLang="zh-CN" sz="1800" b="0" dirty="0"/>
          </a:p>
          <a:p>
            <a:r>
              <a:rPr kumimoji="1" lang="zh-CN" altLang="en" sz="1800" b="0" dirty="0"/>
              <a:t>容器</a:t>
            </a:r>
            <a:r>
              <a:rPr kumimoji="1" lang="zh-CN" altLang="en-US" sz="1800" b="0" dirty="0"/>
              <a:t>是镜像运行的实例，是镜像被执行时在内存中的一种状态。</a:t>
            </a:r>
            <a:endParaRPr kumimoji="1" lang="en-US" altLang="zh-CN" sz="1800" b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B47F3F-1712-B648-9015-F47C52C2A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73" y="4005064"/>
            <a:ext cx="3744416" cy="22490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ECFF41-4559-E847-A956-15160F19B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5" y="4007215"/>
            <a:ext cx="3810000" cy="22468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3530A5-FAB4-AC4F-B814-6297EC7DA1D2}"/>
              </a:ext>
            </a:extLst>
          </p:cNvPr>
          <p:cNvSpPr txBox="1"/>
          <p:nvPr/>
        </p:nvSpPr>
        <p:spPr>
          <a:xfrm>
            <a:off x="772491" y="3173729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“苹果上的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Linux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上的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Container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BA604-783E-5B46-89D6-057C8D14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虚拟化技术与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F5136-58EE-7048-A71D-37FB2817F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F7D40E-34B2-624D-8139-7500EADF32FC}"/>
              </a:ext>
            </a:extLst>
          </p:cNvPr>
          <p:cNvSpPr txBox="1"/>
          <p:nvPr/>
        </p:nvSpPr>
        <p:spPr>
          <a:xfrm>
            <a:off x="683568" y="1196752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Dokcer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Hub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08F40B-31D2-524A-95B2-B591167961B3}"/>
              </a:ext>
            </a:extLst>
          </p:cNvPr>
          <p:cNvSpPr txBox="1"/>
          <p:nvPr/>
        </p:nvSpPr>
        <p:spPr>
          <a:xfrm>
            <a:off x="683568" y="1772816"/>
            <a:ext cx="3204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Provides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Library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of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public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Storage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your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images</a:t>
            </a:r>
            <a:endParaRPr kumimoji="1" lang="zh-CN" altLang="en-US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01E72E-CFC9-1940-8C58-E57D0CAC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7025972" cy="26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zh-CN" altLang="en-US" dirty="0"/>
              <a:t>虚拟化技术与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67700-ECAB-E642-B6CF-79093EFDE7CF}"/>
              </a:ext>
            </a:extLst>
          </p:cNvPr>
          <p:cNvSpPr txBox="1"/>
          <p:nvPr/>
        </p:nvSpPr>
        <p:spPr>
          <a:xfrm>
            <a:off x="667594" y="973008"/>
            <a:ext cx="427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虚拟机与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Containers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的比较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8635D0-DB2C-7B4B-AFA7-7A3B5B46D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4" y="1996928"/>
            <a:ext cx="5134252" cy="1816373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57C587-E21E-4E46-BDDE-FEF0C2C61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27103"/>
              </p:ext>
            </p:extLst>
          </p:nvPr>
        </p:nvGraphicFramePr>
        <p:xfrm>
          <a:off x="755576" y="4437112"/>
          <a:ext cx="609600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336617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4390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29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1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启动速度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秒级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分钟级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硬盘使用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6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接近原生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弱于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0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系统支持量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单机支持上千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一般几十个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539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990949-1C14-374E-B768-B910DD0333FB}"/>
              </a:ext>
            </a:extLst>
          </p:cNvPr>
          <p:cNvSpPr txBox="1"/>
          <p:nvPr/>
        </p:nvSpPr>
        <p:spPr>
          <a:xfrm>
            <a:off x="1187624" y="397131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endParaRPr kumimoji="1"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3F42BA-2F80-4E49-AB8B-294704E8DDD9}"/>
              </a:ext>
            </a:extLst>
          </p:cNvPr>
          <p:cNvSpPr txBox="1"/>
          <p:nvPr/>
        </p:nvSpPr>
        <p:spPr>
          <a:xfrm>
            <a:off x="4459314" y="3971318"/>
            <a:ext cx="104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VM</a:t>
            </a:r>
            <a:endParaRPr kumimoji="1"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4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5AD50D-7E8A-5C4A-8811-3A1B36F9D29F}"/>
              </a:ext>
            </a:extLst>
          </p:cNvPr>
          <p:cNvSpPr txBox="1"/>
          <p:nvPr/>
        </p:nvSpPr>
        <p:spPr>
          <a:xfrm>
            <a:off x="1062990" y="1124744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底层技术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36087-114C-5647-B109-CE060C5BFD7A}"/>
              </a:ext>
            </a:extLst>
          </p:cNvPr>
          <p:cNvSpPr txBox="1"/>
          <p:nvPr/>
        </p:nvSpPr>
        <p:spPr>
          <a:xfrm>
            <a:off x="1062990" y="1916832"/>
            <a:ext cx="6232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Namespaces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隔离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pid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net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ipc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mnt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uts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Control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groups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资源限制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Union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file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system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Container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的文件分层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aufs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76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zh-CN" altLang="en-US" dirty="0"/>
              <a:t>虚拟化技术与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0A82A9-7C6A-4145-AF5A-0D148685DA58}"/>
              </a:ext>
            </a:extLst>
          </p:cNvPr>
          <p:cNvSpPr txBox="1"/>
          <p:nvPr/>
        </p:nvSpPr>
        <p:spPr>
          <a:xfrm>
            <a:off x="1097280" y="914400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PID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Namespace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7C355-8EF4-9C4D-9F2C-4876BFD661B0}"/>
              </a:ext>
            </a:extLst>
          </p:cNvPr>
          <p:cNvSpPr/>
          <p:nvPr/>
        </p:nvSpPr>
        <p:spPr bwMode="auto">
          <a:xfrm>
            <a:off x="1097280" y="1712684"/>
            <a:ext cx="6931104" cy="416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SimSun" pitchFamily="2" charset="-122"/>
              </a:rPr>
              <a:t>r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oot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namespce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55632E-B870-D040-843C-4E851C1B927D}"/>
              </a:ext>
            </a:extLst>
          </p:cNvPr>
          <p:cNvSpPr/>
          <p:nvPr/>
        </p:nvSpPr>
        <p:spPr bwMode="auto">
          <a:xfrm>
            <a:off x="3698736" y="1988840"/>
            <a:ext cx="172819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1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（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1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9FCD5F-60A1-874A-B097-DA799E162EE5}"/>
              </a:ext>
            </a:extLst>
          </p:cNvPr>
          <p:cNvSpPr/>
          <p:nvPr/>
        </p:nvSpPr>
        <p:spPr bwMode="auto">
          <a:xfrm>
            <a:off x="1403648" y="3212976"/>
            <a:ext cx="2016224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ea typeface="SimSun" pitchFamily="2" charset="-122"/>
              </a:rPr>
              <a:t>pid</a:t>
            </a:r>
            <a:r>
              <a:rPr lang="zh-CN" altLang="en-US" dirty="0">
                <a:ea typeface="SimSun" pitchFamily="2" charset="-122"/>
              </a:rPr>
              <a:t>  </a:t>
            </a:r>
            <a:r>
              <a:rPr lang="en-US" altLang="zh-CN" dirty="0">
                <a:ea typeface="SimSun" pitchFamily="2" charset="-122"/>
              </a:rPr>
              <a:t>namespace</a:t>
            </a:r>
            <a:r>
              <a:rPr lang="zh-CN" altLang="en-US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x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65C73E-9461-434F-9395-2ECB172A6938}"/>
              </a:ext>
            </a:extLst>
          </p:cNvPr>
          <p:cNvSpPr/>
          <p:nvPr/>
        </p:nvSpPr>
        <p:spPr bwMode="auto">
          <a:xfrm>
            <a:off x="5724128" y="3212976"/>
            <a:ext cx="1656184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2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（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2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9EA971-B492-F24C-9385-790E85BDA01A}"/>
              </a:ext>
            </a:extLst>
          </p:cNvPr>
          <p:cNvSpPr/>
          <p:nvPr/>
        </p:nvSpPr>
        <p:spPr bwMode="auto">
          <a:xfrm>
            <a:off x="1691680" y="3650734"/>
            <a:ext cx="1296144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3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（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1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0E5A88-4A74-374D-B5B0-78E335E3A0F2}"/>
              </a:ext>
            </a:extLst>
          </p:cNvPr>
          <p:cNvSpPr/>
          <p:nvPr/>
        </p:nvSpPr>
        <p:spPr bwMode="auto">
          <a:xfrm>
            <a:off x="1691680" y="4268512"/>
            <a:ext cx="1296144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4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（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PID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2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SimSun" pitchFamily="2" charset="-122"/>
              </a:rPr>
              <a:t>）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4889499-43A7-8547-9DA7-E6A92F62D932}"/>
              </a:ext>
            </a:extLst>
          </p:cNvPr>
          <p:cNvCxnSpPr>
            <a:stCxn id="12" idx="2"/>
            <a:endCxn id="15" idx="3"/>
          </p:cNvCxnSpPr>
          <p:nvPr/>
        </p:nvCxnSpPr>
        <p:spPr bwMode="auto">
          <a:xfrm flipH="1">
            <a:off x="2987824" y="2420888"/>
            <a:ext cx="1575008" cy="140986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EAA84F5-7441-B849-88A4-0935AF2BA143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420888"/>
            <a:ext cx="1161296" cy="936104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937D1E6-7179-FE4B-9C18-A3A7B5796B23}"/>
              </a:ext>
            </a:extLst>
          </p:cNvPr>
          <p:cNvCxnSpPr>
            <a:stCxn id="15" idx="2"/>
            <a:endCxn id="16" idx="0"/>
          </p:cNvCxnSpPr>
          <p:nvPr/>
        </p:nvCxnSpPr>
        <p:spPr bwMode="auto">
          <a:xfrm>
            <a:off x="2339752" y="4010774"/>
            <a:ext cx="0" cy="257738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E71186-B4B8-A14E-BCD1-C20B1B3D5FB4}"/>
              </a:ext>
            </a:extLst>
          </p:cNvPr>
          <p:cNvSpPr txBox="1"/>
          <p:nvPr/>
        </p:nvSpPr>
        <p:spPr>
          <a:xfrm>
            <a:off x="1090444" y="6146086"/>
            <a:ext cx="4195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黑色代表真实的</a:t>
            </a:r>
            <a:r>
              <a:rPr kumimoji="1" lang="en-US" altLang="zh-CN" dirty="0"/>
              <a:t>PID</a:t>
            </a:r>
            <a:r>
              <a:rPr kumimoji="1" lang="zh-CN" altLang="en-US" dirty="0"/>
              <a:t>，红色代表程序以为自己的</a:t>
            </a:r>
            <a:r>
              <a:rPr kumimoji="1" lang="en-US" altLang="zh-CN" dirty="0"/>
              <a:t>PID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19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48FFD-D51D-4348-BA00-07899859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0F61E-9393-AD46-9C08-653662993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39FE12-BC11-2341-82D3-E2FC6B1D1B7B}"/>
              </a:ext>
            </a:extLst>
          </p:cNvPr>
          <p:cNvSpPr txBox="1"/>
          <p:nvPr/>
        </p:nvSpPr>
        <p:spPr>
          <a:xfrm>
            <a:off x="899592" y="1268760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Why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017D3-BCA2-0E45-99EF-CDED19614CB6}"/>
              </a:ext>
            </a:extLst>
          </p:cNvPr>
          <p:cNvSpPr txBox="1"/>
          <p:nvPr/>
        </p:nvSpPr>
        <p:spPr>
          <a:xfrm>
            <a:off x="899592" y="1916832"/>
            <a:ext cx="30684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</a:t>
            </a:r>
            <a:r>
              <a:rPr kumimoji="1"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solation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隔离性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Lightweight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轻量级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Simplicity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简单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Workflow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流程化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Community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社区、开源</a:t>
            </a:r>
          </a:p>
        </p:txBody>
      </p:sp>
    </p:spTree>
    <p:extLst>
      <p:ext uri="{BB962C8B-B14F-4D97-AF65-F5344CB8AC3E}">
        <p14:creationId xmlns:p14="http://schemas.microsoft.com/office/powerpoint/2010/main" val="184922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最佳实践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6A7963-1C1C-0442-883B-3D6855D4EBB6}"/>
              </a:ext>
            </a:extLst>
          </p:cNvPr>
          <p:cNvSpPr txBox="1"/>
          <p:nvPr/>
        </p:nvSpPr>
        <p:spPr>
          <a:xfrm>
            <a:off x="1028700" y="989045"/>
            <a:ext cx="335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platform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workflow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B75181-5DB2-5F40-8B01-7BB4119A2D88}"/>
              </a:ext>
            </a:extLst>
          </p:cNvPr>
          <p:cNvSpPr txBox="1"/>
          <p:nvPr/>
        </p:nvSpPr>
        <p:spPr>
          <a:xfrm>
            <a:off x="1028700" y="1700808"/>
            <a:ext cx="384432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Find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on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Pull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from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on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Stop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Remove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Remove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31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8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423B49-1976-4BC7-B603-8F02D3A99A87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53251" name="Picture 13" descr="模板2_首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WordArt 6"/>
          <p:cNvSpPr>
            <a:spLocks noChangeArrowheads="1" noChangeShapeType="1" noTextEdit="1"/>
          </p:cNvSpPr>
          <p:nvPr/>
        </p:nvSpPr>
        <p:spPr bwMode="gray">
          <a:xfrm>
            <a:off x="1600200" y="1143000"/>
            <a:ext cx="59055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C80000"/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/>
              </a:rPr>
              <a:t>Thank You !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solidFill>
                <a:srgbClr val="C80000"/>
              </a:soli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3253" name="Rectangle 1032"/>
          <p:cNvSpPr>
            <a:spLocks noChangeArrowheads="1"/>
          </p:cNvSpPr>
          <p:nvPr/>
        </p:nvSpPr>
        <p:spPr bwMode="auto">
          <a:xfrm>
            <a:off x="609600" y="56388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上海汉得信息技术有限公司</a:t>
            </a:r>
            <a:endParaRPr lang="en-US" altLang="zh-CN" sz="16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Arial" charset="0"/>
              </a:rPr>
              <a:t>HAND Enterprise Solutions Company Ltd.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Arial" charset="0"/>
              </a:rPr>
              <a:t>www.hand-china.com</a:t>
            </a:r>
            <a:endParaRPr lang="en-US" altLang="en-US" sz="16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4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目录</a:t>
            </a:r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1907704" y="1340768"/>
            <a:ext cx="5886450" cy="5397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传统项目开发部署流程</a:t>
            </a:r>
          </a:p>
        </p:txBody>
      </p:sp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1258888" y="1341438"/>
            <a:ext cx="574675" cy="53975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zh-CN">
                <a:solidFill>
                  <a:schemeClr val="bg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47889" y="2148136"/>
            <a:ext cx="574675" cy="53975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95961" y="2148136"/>
            <a:ext cx="5886450" cy="5397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虚拟化技术与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Docker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65674" y="2955504"/>
            <a:ext cx="574675" cy="53975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13746" y="2955504"/>
            <a:ext cx="5886450" cy="5397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Docker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底层技术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252032" y="3759354"/>
            <a:ext cx="574675" cy="53975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楷体_GB2312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900104" y="3759354"/>
            <a:ext cx="5886450" cy="5397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Docker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最佳实践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传统项目开发部署流程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9DE813-AAB5-3D4B-8699-FA595CBBFA93}"/>
              </a:ext>
            </a:extLst>
          </p:cNvPr>
          <p:cNvSpPr txBox="1"/>
          <p:nvPr/>
        </p:nvSpPr>
        <p:spPr>
          <a:xfrm>
            <a:off x="1006012" y="1453043"/>
            <a:ext cx="7238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本地开发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测试，没有问题的话，编译打包发布到测试环境。</a:t>
            </a:r>
            <a:endParaRPr kumimoji="1" lang="en-US" altLang="zh-CN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在测试环境中进行测试，测试完成后，发布到生产环境。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在生产环境中进行最后的测试，如果没有问题，那么一切就</a:t>
            </a:r>
            <a:r>
              <a:rPr kumimoji="1"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OK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626545-5963-624B-9BD0-4B4C80886D87}"/>
              </a:ext>
            </a:extLst>
          </p:cNvPr>
          <p:cNvSpPr txBox="1"/>
          <p:nvPr/>
        </p:nvSpPr>
        <p:spPr>
          <a:xfrm>
            <a:off x="1023919" y="2780928"/>
            <a:ext cx="2035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存在问题</a:t>
            </a:r>
          </a:p>
          <a:p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E79A25-BD51-314A-9123-3ED114E6C988}"/>
              </a:ext>
            </a:extLst>
          </p:cNvPr>
          <p:cNvSpPr txBox="1"/>
          <p:nvPr/>
        </p:nvSpPr>
        <p:spPr>
          <a:xfrm>
            <a:off x="1006012" y="333564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在自己本地测试都没有问题，发布到测试环境、生产环境后，就出现问题了。</a:t>
            </a:r>
            <a:endParaRPr kumimoji="1" lang="zh-CN" altLang="en-US" sz="1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2D7536-BD9F-6045-9B51-2DA5AC7DC72A}"/>
              </a:ext>
            </a:extLst>
          </p:cNvPr>
          <p:cNvSpPr txBox="1"/>
          <p:nvPr/>
        </p:nvSpPr>
        <p:spPr>
          <a:xfrm>
            <a:off x="1023919" y="440061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常见原因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213D2-44DD-AB40-9EDE-16F37180EC94}"/>
              </a:ext>
            </a:extLst>
          </p:cNvPr>
          <p:cNvSpPr txBox="1"/>
          <p:nvPr/>
        </p:nvSpPr>
        <p:spPr>
          <a:xfrm>
            <a:off x="1006013" y="495191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不同机器上的软件环境不一致</a:t>
            </a:r>
            <a:endParaRPr kumimoji="1" lang="zh-CN" altLang="en-US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B7B561-80E8-F74C-9EA9-756C974BA5B7}"/>
              </a:ext>
            </a:extLst>
          </p:cNvPr>
          <p:cNvSpPr txBox="1"/>
          <p:nvPr/>
        </p:nvSpPr>
        <p:spPr>
          <a:xfrm>
            <a:off x="1023919" y="959105"/>
            <a:ext cx="102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传统项目开发部署流程</a:t>
            </a:r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47FB7-A745-7A46-8D16-ADCFEC765540}"/>
              </a:ext>
            </a:extLst>
          </p:cNvPr>
          <p:cNvSpPr txBox="1"/>
          <p:nvPr/>
        </p:nvSpPr>
        <p:spPr>
          <a:xfrm>
            <a:off x="608182" y="90872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比较好一点的做法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205B42-E34B-FA4A-859F-9D191D2B2DCF}"/>
              </a:ext>
            </a:extLst>
          </p:cNvPr>
          <p:cNvSpPr txBox="1"/>
          <p:nvPr/>
        </p:nvSpPr>
        <p:spPr>
          <a:xfrm>
            <a:off x="608182" y="1499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使用集中式文件服务器。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F461DE-51B8-364C-A81E-B7C4FC33BB38}"/>
              </a:ext>
            </a:extLst>
          </p:cNvPr>
          <p:cNvSpPr txBox="1"/>
          <p:nvPr/>
        </p:nvSpPr>
        <p:spPr>
          <a:xfrm>
            <a:off x="608182" y="3356992"/>
            <a:ext cx="70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能不能有一种技术能够把程序的运行环境能够打包起来？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虚拟化技术与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endParaRPr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78A398-E493-D04B-A4D4-E16F225C36B5}"/>
              </a:ext>
            </a:extLst>
          </p:cNvPr>
          <p:cNvSpPr txBox="1"/>
          <p:nvPr/>
        </p:nvSpPr>
        <p:spPr>
          <a:xfrm>
            <a:off x="611561" y="1087134"/>
            <a:ext cx="101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虚拟化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E04059-D477-A940-A208-30369FF34EF6}"/>
              </a:ext>
            </a:extLst>
          </p:cNvPr>
          <p:cNvSpPr txBox="1"/>
          <p:nvPr/>
        </p:nvSpPr>
        <p:spPr>
          <a:xfrm>
            <a:off x="587585" y="1772816"/>
            <a:ext cx="75608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虚拟化，是指通过虚拟化技术将一台计算机虚拟为多台逻辑计算机。 在一台计算机上同时运行多个逻辑计算机，每个逻辑计算机可运行不同的操作系统，并且应用程序都可以在相互独立的空间内运行而互不影响，从而显著提高计算机的工作效率。</a:t>
            </a:r>
          </a:p>
          <a:p>
            <a:br>
              <a:rPr lang="zh-CN" altLang="en-US" b="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endParaRPr lang="zh-CN" altLang="en-US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4E747E-BA55-DA40-AF04-0BACEDA3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62212"/>
            <a:ext cx="2105795" cy="21057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25DE54-DFEB-324A-83BC-D4A625BA6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05" y="3704207"/>
            <a:ext cx="3937000" cy="246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533400"/>
          </a:xfrm>
        </p:spPr>
        <p:txBody>
          <a:bodyPr/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虚拟化技术与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endParaRPr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082F74-27DE-6349-B131-7408D9CF2ABF}"/>
              </a:ext>
            </a:extLst>
          </p:cNvPr>
          <p:cNvSpPr txBox="1"/>
          <p:nvPr/>
        </p:nvSpPr>
        <p:spPr>
          <a:xfrm>
            <a:off x="899592" y="1268760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什么是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09FEA8-6F2C-0048-A1B8-CCA29EAAD3ED}"/>
              </a:ext>
            </a:extLst>
          </p:cNvPr>
          <p:cNvSpPr txBox="1"/>
          <p:nvPr/>
        </p:nvSpPr>
        <p:spPr>
          <a:xfrm>
            <a:off x="892786" y="1804065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 </a:t>
            </a:r>
            <a:r>
              <a:rPr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是一个开源的应用容器引擎，让开发者可以打包他们的应用以及依赖包到一个可移植的容器中，然后发布到任何流行的 </a:t>
            </a:r>
            <a:r>
              <a:rPr lang="en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Linux </a:t>
            </a:r>
            <a:r>
              <a:rPr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机器上，也可以实现虚拟化。容器是完全使用沙箱机制，相互之间不会有任何接口。</a:t>
            </a:r>
            <a:endParaRPr kumimoji="1" lang="zh-CN" altLang="en-US" sz="1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C2784E-066B-F946-A9B9-CF11D6BCF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8" y="3580315"/>
            <a:ext cx="4026024" cy="2389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-24"/>
            <a:ext cx="8915400" cy="533400"/>
          </a:xfrm>
        </p:spPr>
        <p:txBody>
          <a:bodyPr/>
          <a:lstStyle/>
          <a:p>
            <a:r>
              <a:rPr lang="zh-CN" altLang="en-US" dirty="0"/>
              <a:t>虚拟化技术与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287409-8FC4-DD47-A3BA-30D0D4BF532A}"/>
              </a:ext>
            </a:extLst>
          </p:cNvPr>
          <p:cNvSpPr txBox="1"/>
          <p:nvPr/>
        </p:nvSpPr>
        <p:spPr>
          <a:xfrm>
            <a:off x="827584" y="752986"/>
            <a:ext cx="31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的基本组成与架构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77370-FDC6-274E-92F2-F75A99EB4162}"/>
              </a:ext>
            </a:extLst>
          </p:cNvPr>
          <p:cNvSpPr txBox="1"/>
          <p:nvPr/>
        </p:nvSpPr>
        <p:spPr>
          <a:xfrm>
            <a:off x="971600" y="1372706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/>
              <a:t>Docker</a:t>
            </a:r>
            <a:r>
              <a:rPr kumimoji="1" lang="zh-CN" altLang="en-US" sz="1800" b="0" dirty="0"/>
              <a:t> </a:t>
            </a:r>
            <a:r>
              <a:rPr kumimoji="1" lang="en-US" altLang="zh-CN" sz="1800" b="0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800" b="0" dirty="0"/>
              <a:t>Docker Daemon</a:t>
            </a:r>
            <a:r>
              <a:rPr lang="zh-CN" altLang="en-US" sz="1800" b="0" dirty="0"/>
              <a:t>  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Docker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800" b="0" dirty="0"/>
              <a:t>Docker</a:t>
            </a:r>
            <a:r>
              <a:rPr lang="zh-CN" altLang="en-US" sz="1800" b="0" dirty="0"/>
              <a:t> </a:t>
            </a:r>
            <a:r>
              <a:rPr lang="en" altLang="zh-CN" sz="1800" b="0" dirty="0"/>
              <a:t>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Docker</a:t>
            </a:r>
            <a:r>
              <a:rPr lang="zh-CN" altLang="en-US" sz="1800" b="0" dirty="0"/>
              <a:t> </a:t>
            </a:r>
            <a:r>
              <a:rPr lang="en" altLang="zh-CN" sz="1800" b="0" dirty="0"/>
              <a:t>Registry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987E439F-63A7-F44B-999E-97A045EB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600" y="2996952"/>
            <a:ext cx="6905972" cy="30963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82A03F-684C-924F-A4A2-6DAB7F8B51C3}"/>
              </a:ext>
            </a:extLst>
          </p:cNvPr>
          <p:cNvSpPr txBox="1"/>
          <p:nvPr/>
        </p:nvSpPr>
        <p:spPr>
          <a:xfrm>
            <a:off x="971600" y="6245423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Docker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platform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Docker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Engine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Docker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Hub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8C21-85D0-B84A-B0D6-F9D9FC5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虚拟化技术与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E3998-C638-6142-85D2-D5796B260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E02B2-4E90-024A-8D2F-E4422502BC84}"/>
              </a:ext>
            </a:extLst>
          </p:cNvPr>
          <p:cNvSpPr txBox="1"/>
          <p:nvPr/>
        </p:nvSpPr>
        <p:spPr>
          <a:xfrm>
            <a:off x="827584" y="1196752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CA2602-C5D1-6D4A-9281-066F9E95D8E1}"/>
              </a:ext>
            </a:extLst>
          </p:cNvPr>
          <p:cNvSpPr txBox="1"/>
          <p:nvPr/>
        </p:nvSpPr>
        <p:spPr>
          <a:xfrm>
            <a:off x="827584" y="1772816"/>
            <a:ext cx="683071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build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Build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from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Dockefile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List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all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on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pull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Pull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from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List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all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running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stopped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stop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Stop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running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rm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Remove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stopped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rmi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    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Remove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………</a:t>
            </a:r>
          </a:p>
          <a:p>
            <a:r>
              <a:rPr kumimoji="1"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700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A021F-749C-4640-89E4-5140201C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虚拟化技术与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E83E6-3058-7C4B-9267-679993ECF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67646-D3B5-4741-84EA-6348A983E840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E02AD-90A6-CA42-8A74-1EAC0B4A7272}"/>
              </a:ext>
            </a:extLst>
          </p:cNvPr>
          <p:cNvSpPr txBox="1"/>
          <p:nvPr/>
        </p:nvSpPr>
        <p:spPr>
          <a:xfrm>
            <a:off x="971600" y="980728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Daemon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ADAFC-F479-C14C-A15C-2D4994E7FE14}"/>
              </a:ext>
            </a:extLst>
          </p:cNvPr>
          <p:cNvSpPr txBox="1"/>
          <p:nvPr/>
        </p:nvSpPr>
        <p:spPr>
          <a:xfrm>
            <a:off x="971600" y="1628800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Builds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and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Manages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RESTful</a:t>
            </a:r>
            <a:r>
              <a:rPr kumimoji="1" lang="zh-CN" altLang="en-US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endParaRPr kumimoji="1" lang="zh-CN" altLang="en-US" sz="1800"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93E07F-5D9A-A042-8E03-02C31AB0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42122"/>
            <a:ext cx="4320480" cy="27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762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-预销售使用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SimSun"/>
        <a:ea typeface="SimSun"/>
        <a:cs typeface=""/>
      </a:majorFont>
      <a:minorFont>
        <a:latin typeface="Book Antiqu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800000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PPT模板-预销售使用</Template>
  <TotalTime>13411</TotalTime>
  <Words>1212</Words>
  <Application>Microsoft Macintosh PowerPoint</Application>
  <PresentationFormat>全屏显示(4:3)</PresentationFormat>
  <Paragraphs>201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黑体</vt:lpstr>
      <vt:lpstr>楷体_GB2312</vt:lpstr>
      <vt:lpstr>宋体</vt:lpstr>
      <vt:lpstr>宋体</vt:lpstr>
      <vt:lpstr>PingFang SC</vt:lpstr>
      <vt:lpstr>Arial</vt:lpstr>
      <vt:lpstr>Arial Black</vt:lpstr>
      <vt:lpstr>Book Antiqua</vt:lpstr>
      <vt:lpstr>Lucida Sans Unicode</vt:lpstr>
      <vt:lpstr>Times New Roman</vt:lpstr>
      <vt:lpstr>Wingdings</vt:lpstr>
      <vt:lpstr>PPT模板-预销售使用</vt:lpstr>
      <vt:lpstr>PowerPoint 演示文稿</vt:lpstr>
      <vt:lpstr>目录</vt:lpstr>
      <vt:lpstr>传统项目开发部署流程</vt:lpstr>
      <vt:lpstr>传统项目开发部署流程</vt:lpstr>
      <vt:lpstr>虚拟化技术与Docker</vt:lpstr>
      <vt:lpstr>虚拟化技术与Docker</vt:lpstr>
      <vt:lpstr>虚拟化技术与Docker</vt:lpstr>
      <vt:lpstr>虚拟化技术与Docker</vt:lpstr>
      <vt:lpstr>虚拟化技术与Docker</vt:lpstr>
      <vt:lpstr>虚拟化技术与Docker</vt:lpstr>
      <vt:lpstr>虚拟化技术与Docker</vt:lpstr>
      <vt:lpstr>虚拟化技术与Docker</vt:lpstr>
      <vt:lpstr>虚拟化技术与Docker</vt:lpstr>
      <vt:lpstr>Docker基本原理</vt:lpstr>
      <vt:lpstr>虚拟化技术与Docker</vt:lpstr>
      <vt:lpstr>Docker最佳实践</vt:lpstr>
      <vt:lpstr>Docker最佳实践</vt:lpstr>
      <vt:lpstr>PowerPoint 演示文稿</vt:lpstr>
    </vt:vector>
  </TitlesOfParts>
  <Company>Hand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模板</dc:subject>
  <dc:creator>hongbo.zhang</dc:creator>
  <dc:description>Copyright © 2009-2-11, Hand Co.,Ltd.</dc:description>
  <cp:lastModifiedBy>Microsoft Office User</cp:lastModifiedBy>
  <cp:revision>1907</cp:revision>
  <cp:lastPrinted>2001-01-02T01:52:48Z</cp:lastPrinted>
  <dcterms:created xsi:type="dcterms:W3CDTF">2009-03-21T13:01:27Z</dcterms:created>
  <dcterms:modified xsi:type="dcterms:W3CDTF">2018-09-01T02:55:39Z</dcterms:modified>
</cp:coreProperties>
</file>