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video/unknown"/>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6" r:id="rId2"/>
    <p:sldId id="317" r:id="rId3"/>
    <p:sldId id="366" r:id="rId4"/>
    <p:sldId id="257" r:id="rId5"/>
    <p:sldId id="259" r:id="rId6"/>
    <p:sldId id="457" r:id="rId7"/>
    <p:sldId id="463" r:id="rId8"/>
    <p:sldId id="458" r:id="rId9"/>
    <p:sldId id="461" r:id="rId10"/>
    <p:sldId id="460" r:id="rId11"/>
    <p:sldId id="464" r:id="rId12"/>
    <p:sldId id="462" r:id="rId13"/>
    <p:sldId id="476" r:id="rId14"/>
    <p:sldId id="466" r:id="rId15"/>
    <p:sldId id="477" r:id="rId16"/>
    <p:sldId id="465" r:id="rId17"/>
    <p:sldId id="467" r:id="rId18"/>
    <p:sldId id="468" r:id="rId19"/>
    <p:sldId id="474" r:id="rId20"/>
    <p:sldId id="475" r:id="rId21"/>
    <p:sldId id="478" r:id="rId22"/>
    <p:sldId id="479" r:id="rId23"/>
    <p:sldId id="480" r:id="rId24"/>
    <p:sldId id="481" r:id="rId25"/>
    <p:sldId id="482" r:id="rId26"/>
    <p:sldId id="483" r:id="rId27"/>
    <p:sldId id="484" r:id="rId28"/>
    <p:sldId id="485" r:id="rId29"/>
    <p:sldId id="486" r:id="rId30"/>
    <p:sldId id="29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414" autoAdjust="0"/>
  </p:normalViewPr>
  <p:slideViewPr>
    <p:cSldViewPr snapToGrid="0">
      <p:cViewPr varScale="1">
        <p:scale>
          <a:sx n="116" d="100"/>
          <a:sy n="116" d="100"/>
        </p:scale>
        <p:origin x="-18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106D4C-56BE-4E10-AEE3-52A98C7525F6}" type="datetimeFigureOut">
              <a:rPr lang="zh-CN" altLang="en-US" smtClean="0"/>
              <a:t>17/8/26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A48BCF-A98A-4F7D-9791-30BEF9B96E50}" type="slidenum">
              <a:rPr lang="zh-CN" altLang="en-US" smtClean="0"/>
              <a:t>‹#›</a:t>
            </a:fld>
            <a:endParaRPr lang="zh-CN" altLang="en-US"/>
          </a:p>
        </p:txBody>
      </p:sp>
    </p:spTree>
    <p:extLst>
      <p:ext uri="{BB962C8B-B14F-4D97-AF65-F5344CB8AC3E}">
        <p14:creationId xmlns:p14="http://schemas.microsoft.com/office/powerpoint/2010/main" val="3079968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A48BCF-A98A-4F7D-9791-30BEF9B96E50}" type="slidenum">
              <a:rPr lang="zh-CN" altLang="en-US" smtClean="0"/>
              <a:t>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17/8/26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17/8/26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17/8/26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17/8/26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17/8/26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17/8/26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17/8/26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17/8/26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17/8/26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17/8/26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17/8/26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t>17/8/26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t>17/8/26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t>17/8/26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17/8/26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t>17/8/26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17/8/26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14.png"/><Relationship Id="rId1" Type="http://schemas.microsoft.com/office/2007/relationships/media" Target="../media/media1.gif"/><Relationship Id="rId2" Type="http://schemas.openxmlformats.org/officeDocument/2006/relationships/video" Target="../media/media1.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mercyblitz/segmentfault-lessons/" TargetMode="External"/><Relationship Id="rId4" Type="http://schemas.openxmlformats.org/officeDocument/2006/relationships/hyperlink" Target="https://github.com/mercyblitz/jsr" TargetMode="External"/><Relationship Id="rId1" Type="http://schemas.openxmlformats.org/officeDocument/2006/relationships/slideLayout" Target="../slideLayouts/slideLayout2.xml"/><Relationship Id="rId2" Type="http://schemas.openxmlformats.org/officeDocument/2006/relationships/hyperlink" Target="https://segmentfault.com/n/1330000009887617"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32724" y="4685280"/>
            <a:ext cx="7766936" cy="1096899"/>
          </a:xfrm>
        </p:spPr>
        <p:txBody>
          <a:bodyPr/>
          <a:lstStyle/>
          <a:p>
            <a:r>
              <a:rPr lang="zh-CN" altLang="en-US" dirty="0" smtClean="0"/>
              <a:t>小马哥</a:t>
            </a:r>
            <a:endParaRPr lang="zh-CN" altLang="en-US" dirty="0"/>
          </a:p>
        </p:txBody>
      </p:sp>
      <p:sp>
        <p:nvSpPr>
          <p:cNvPr id="4" name="标题 3"/>
          <p:cNvSpPr>
            <a:spLocks noGrp="1"/>
          </p:cNvSpPr>
          <p:nvPr>
            <p:ph type="ctrTitle"/>
          </p:nvPr>
        </p:nvSpPr>
        <p:spPr>
          <a:xfrm>
            <a:off x="1520871" y="2045585"/>
            <a:ext cx="7766936" cy="2200604"/>
          </a:xfrm>
        </p:spPr>
        <p:txBody>
          <a:bodyPr/>
          <a:lstStyle/>
          <a:p>
            <a:r>
              <a:rPr kumimoji="1" lang="en-US" altLang="zh-CN" sz="6000" dirty="0" smtClean="0"/>
              <a:t>Java</a:t>
            </a:r>
            <a:r>
              <a:rPr kumimoji="1" lang="zh-CN" altLang="en-US" sz="6000" dirty="0" smtClean="0"/>
              <a:t>微服务实践</a:t>
            </a:r>
            <a:r>
              <a:rPr kumimoji="1" lang="en-US" altLang="zh-CN" sz="6000" dirty="0" smtClean="0"/>
              <a:t/>
            </a:r>
            <a:br>
              <a:rPr kumimoji="1" lang="en-US" altLang="zh-CN" sz="6000" dirty="0" smtClean="0"/>
            </a:br>
            <a:r>
              <a:rPr kumimoji="1" lang="zh-CN" altLang="en-US" sz="6000" dirty="0" smtClean="0"/>
              <a:t> </a:t>
            </a:r>
            <a:r>
              <a:rPr kumimoji="1" lang="en-US" altLang="zh-CN" sz="2400" dirty="0" smtClean="0"/>
              <a:t>Spring</a:t>
            </a:r>
            <a:r>
              <a:rPr kumimoji="1" lang="zh-CN" altLang="en-US" sz="2400" dirty="0" smtClean="0"/>
              <a:t> </a:t>
            </a:r>
            <a:r>
              <a:rPr kumimoji="1" lang="en-US" altLang="zh-CN" sz="2400" dirty="0" smtClean="0"/>
              <a:t>Boot</a:t>
            </a:r>
            <a:r>
              <a:rPr kumimoji="1" lang="zh-CN" altLang="en-US" sz="2400" dirty="0" smtClean="0"/>
              <a:t> 日志</a:t>
            </a:r>
            <a:endParaRPr kumimoji="1" lang="en-US" altLang="zh-CN" sz="2400" dirty="0" smtClean="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方正姚体" panose="02010601030101010101" pitchFamily="2" charset="-122"/>
                <a:ea typeface="方正姚体" panose="02010601030101010101" pitchFamily="2" charset="-122"/>
                <a:sym typeface="+mn-ea"/>
              </a:rPr>
              <a:t>日志框架</a:t>
            </a:r>
            <a:r>
              <a:rPr lang="zh-CN" altLang="zh-CN" dirty="0">
                <a:latin typeface="方正姚体" panose="02010601030101010101" pitchFamily="2" charset="-122"/>
                <a:ea typeface="方正姚体" panose="02010601030101010101" pitchFamily="2" charset="-122"/>
                <a:sym typeface="+mn-ea"/>
              </a:rPr>
              <a:t> </a:t>
            </a:r>
            <a:r>
              <a:rPr lang="en-US" altLang="zh-CN" dirty="0">
                <a:latin typeface="方正姚体" panose="02010601030101010101" pitchFamily="2" charset="-122"/>
                <a:ea typeface="方正姚体" panose="02010601030101010101" pitchFamily="2" charset="-122"/>
                <a:sym typeface="+mn-ea"/>
              </a:rPr>
              <a:t>-</a:t>
            </a:r>
            <a:r>
              <a:rPr lang="zh-CN" altLang="en-US" dirty="0">
                <a:latin typeface="方正姚体" panose="02010601030101010101" pitchFamily="2" charset="-122"/>
                <a:ea typeface="方正姚体" panose="02010601030101010101" pitchFamily="2" charset="-122"/>
                <a:sym typeface="+mn-ea"/>
              </a:rPr>
              <a:t> </a:t>
            </a:r>
            <a:r>
              <a:rPr lang="en-US" altLang="zh-CN" dirty="0" smtClean="0">
                <a:latin typeface="方正姚体" panose="02010601030101010101" pitchFamily="2" charset="-122"/>
                <a:ea typeface="方正姚体" panose="02010601030101010101" pitchFamily="2" charset="-122"/>
                <a:sym typeface="+mn-ea"/>
              </a:rPr>
              <a:t>Log4j</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0"/>
            <a:ext cx="8596668" cy="5339143"/>
          </a:xfrm>
        </p:spPr>
        <p:txBody>
          <a:bodyPr>
            <a:normAutofit/>
          </a:bodyPr>
          <a:lstStyle/>
          <a:p>
            <a:r>
              <a:rPr lang="zh-CN" altLang="en-US" sz="2400" dirty="0" smtClean="0">
                <a:latin typeface="+mn-ea"/>
                <a:sym typeface="+mn-ea"/>
              </a:rPr>
              <a:t>日志级别</a:t>
            </a:r>
            <a:r>
              <a:rPr lang="zh-CN" altLang="en-US" sz="2400" dirty="0" smtClean="0">
                <a:latin typeface="+mn-ea"/>
              </a:rPr>
              <a:t>（org.apache.log4j.</a:t>
            </a:r>
            <a:r>
              <a:rPr lang="en-US" altLang="zh-CN" sz="2400" dirty="0" smtClean="0">
                <a:latin typeface="+mn-ea"/>
              </a:rPr>
              <a:t>Level</a:t>
            </a:r>
            <a:r>
              <a:rPr lang="zh-CN" altLang="en-US" sz="2400" dirty="0" smtClean="0">
                <a:latin typeface="+mn-ea"/>
              </a:rPr>
              <a:t>）</a:t>
            </a:r>
          </a:p>
          <a:p>
            <a:pPr marL="914400" lvl="1" indent="-457200">
              <a:buFont typeface="+mj-lt"/>
              <a:buAutoNum type="arabicPeriod"/>
            </a:pPr>
            <a:r>
              <a:rPr lang="en-US" altLang="zh-CN" sz="2000" dirty="0" smtClean="0">
                <a:latin typeface="+mn-ea"/>
              </a:rPr>
              <a:t>OFF</a:t>
            </a:r>
          </a:p>
          <a:p>
            <a:pPr marL="914400" lvl="1" indent="-457200">
              <a:buFont typeface="+mj-lt"/>
              <a:buAutoNum type="arabicPeriod"/>
            </a:pPr>
            <a:r>
              <a:rPr lang="en-US" altLang="zh-CN" sz="2000" dirty="0" smtClean="0">
                <a:latin typeface="+mn-ea"/>
              </a:rPr>
              <a:t>FATAL</a:t>
            </a:r>
          </a:p>
          <a:p>
            <a:pPr marL="914400" lvl="1" indent="-457200">
              <a:buFont typeface="+mj-lt"/>
              <a:buAutoNum type="arabicPeriod"/>
            </a:pPr>
            <a:r>
              <a:rPr lang="en-US" altLang="zh-CN" sz="2000" dirty="0" smtClean="0">
                <a:latin typeface="+mn-ea"/>
              </a:rPr>
              <a:t>ERROR</a:t>
            </a:r>
          </a:p>
          <a:p>
            <a:pPr marL="914400" lvl="1" indent="-457200">
              <a:buFont typeface="+mj-lt"/>
              <a:buAutoNum type="arabicPeriod"/>
            </a:pPr>
            <a:r>
              <a:rPr lang="en-US" altLang="zh-CN" sz="2000" dirty="0" smtClean="0">
                <a:latin typeface="+mn-ea"/>
              </a:rPr>
              <a:t>INFO</a:t>
            </a:r>
          </a:p>
          <a:p>
            <a:pPr marL="914400" lvl="1" indent="-457200">
              <a:buFont typeface="+mj-lt"/>
              <a:buAutoNum type="arabicPeriod"/>
            </a:pPr>
            <a:r>
              <a:rPr lang="en-US" altLang="zh-CN" sz="2000" dirty="0" smtClean="0">
                <a:latin typeface="+mn-ea"/>
              </a:rPr>
              <a:t>DEBUG</a:t>
            </a:r>
          </a:p>
          <a:p>
            <a:pPr marL="914400" lvl="1" indent="-457200">
              <a:buFont typeface="+mj-lt"/>
              <a:buAutoNum type="arabicPeriod"/>
            </a:pPr>
            <a:r>
              <a:rPr lang="en-US" altLang="zh-CN" sz="2000" dirty="0" smtClean="0">
                <a:latin typeface="+mn-ea"/>
              </a:rPr>
              <a:t>TRACE</a:t>
            </a:r>
          </a:p>
          <a:p>
            <a:pPr marL="914400" lvl="1" indent="-457200">
              <a:buFont typeface="+mj-lt"/>
              <a:buAutoNum type="arabicPeriod"/>
            </a:pPr>
            <a:r>
              <a:rPr lang="en-US" altLang="zh-CN" sz="2000" dirty="0" smtClean="0">
                <a:latin typeface="+mn-ea"/>
              </a:rPr>
              <a:t>ALL</a:t>
            </a:r>
          </a:p>
          <a:p>
            <a:pPr lvl="1"/>
            <a:r>
              <a:rPr lang="en-US" altLang="zh-CN" sz="2000" dirty="0">
                <a:latin typeface="+mn-ea"/>
              </a:rPr>
              <a:t>API </a:t>
            </a:r>
            <a:r>
              <a:rPr lang="zh-CN" altLang="en-US" sz="2000" dirty="0">
                <a:latin typeface="+mn-ea"/>
              </a:rPr>
              <a:t>层次</a:t>
            </a:r>
          </a:p>
          <a:p>
            <a:pPr marL="457200" lvl="1" indent="0">
              <a:buNone/>
            </a:pPr>
            <a:r>
              <a:rPr lang="en-US" altLang="zh-CN" sz="2000" dirty="0">
                <a:latin typeface="+mn-ea"/>
              </a:rPr>
              <a:t>	</a:t>
            </a:r>
            <a:r>
              <a:rPr lang="zh-CN" altLang="en-US" sz="2000" dirty="0">
                <a:latin typeface="+mn-ea"/>
              </a:rPr>
              <a:t>-org.apache.log4j</a:t>
            </a:r>
            <a:r>
              <a:rPr lang="zh-CN" altLang="en-US" sz="2000" dirty="0" smtClean="0">
                <a:latin typeface="+mn-ea"/>
              </a:rPr>
              <a:t>.</a:t>
            </a:r>
            <a:r>
              <a:rPr lang="en-US" altLang="zh-CN" sz="2000" dirty="0" smtClean="0">
                <a:latin typeface="+mn-ea"/>
              </a:rPr>
              <a:t>Priority</a:t>
            </a:r>
            <a:endParaRPr lang="zh-CN" altLang="en-US" sz="2000" dirty="0" smtClean="0">
              <a:latin typeface="+mn-ea"/>
            </a:endParaRPr>
          </a:p>
          <a:p>
            <a:pPr marL="0" indent="0">
              <a:buNone/>
            </a:pPr>
            <a:r>
              <a:rPr lang="en-US" altLang="zh-CN" sz="2000" dirty="0" smtClean="0">
                <a:latin typeface="+mn-ea"/>
              </a:rPr>
              <a:t>			</a:t>
            </a:r>
            <a:r>
              <a:rPr lang="zh-CN" altLang="en-US" sz="2000" dirty="0" smtClean="0">
                <a:latin typeface="+mn-ea"/>
              </a:rPr>
              <a:t>-org.apache.log4j.</a:t>
            </a:r>
            <a:r>
              <a:rPr lang="en-US" altLang="zh-CN" sz="2000" dirty="0" smtClean="0">
                <a:latin typeface="+mn-ea"/>
              </a:rPr>
              <a:t>Level</a:t>
            </a:r>
            <a:endParaRPr lang="en-US" altLang="zh-CN" sz="2000" dirty="0" smtClean="0">
              <a:latin typeface="+mn-ea"/>
              <a:sym typeface="+mn-ea"/>
            </a:endParaRPr>
          </a:p>
          <a:p>
            <a:pPr>
              <a:buNone/>
            </a:pPr>
            <a:endParaRPr lang="en-US" altLang="zh-CN" sz="2000" dirty="0">
              <a:latin typeface="+mn-ea"/>
              <a:sym typeface="+mn-ea"/>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方正姚体" panose="02010601030101010101" pitchFamily="2" charset="-122"/>
                <a:ea typeface="方正姚体" panose="02010601030101010101" pitchFamily="2" charset="-122"/>
                <a:sym typeface="+mn-ea"/>
              </a:rPr>
              <a:t>日志框架</a:t>
            </a:r>
            <a:r>
              <a:rPr lang="zh-CN" altLang="zh-CN" dirty="0">
                <a:latin typeface="方正姚体" panose="02010601030101010101" pitchFamily="2" charset="-122"/>
                <a:ea typeface="方正姚体" panose="02010601030101010101" pitchFamily="2" charset="-122"/>
                <a:sym typeface="+mn-ea"/>
              </a:rPr>
              <a:t> </a:t>
            </a:r>
            <a:r>
              <a:rPr lang="en-US" altLang="zh-CN" dirty="0">
                <a:latin typeface="方正姚体" panose="02010601030101010101" pitchFamily="2" charset="-122"/>
                <a:ea typeface="方正姚体" panose="02010601030101010101" pitchFamily="2" charset="-122"/>
                <a:sym typeface="+mn-ea"/>
              </a:rPr>
              <a:t>-</a:t>
            </a:r>
            <a:r>
              <a:rPr lang="zh-CN" altLang="en-US" dirty="0">
                <a:latin typeface="方正姚体" panose="02010601030101010101" pitchFamily="2" charset="-122"/>
                <a:ea typeface="方正姚体" panose="02010601030101010101" pitchFamily="2" charset="-122"/>
                <a:sym typeface="+mn-ea"/>
              </a:rPr>
              <a:t> </a:t>
            </a:r>
            <a:r>
              <a:rPr lang="en-US" altLang="zh-CN" dirty="0" smtClean="0">
                <a:latin typeface="方正姚体" panose="02010601030101010101" pitchFamily="2" charset="-122"/>
                <a:ea typeface="方正姚体" panose="02010601030101010101" pitchFamily="2" charset="-122"/>
                <a:sym typeface="+mn-ea"/>
              </a:rPr>
              <a:t>Log4j</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0"/>
            <a:ext cx="8596668" cy="5339143"/>
          </a:xfrm>
        </p:spPr>
        <p:txBody>
          <a:bodyPr>
            <a:normAutofit/>
          </a:bodyPr>
          <a:lstStyle/>
          <a:p>
            <a:r>
              <a:rPr lang="zh-CN" altLang="en-US" sz="2400" dirty="0" smtClean="0">
                <a:latin typeface="+mn-ea"/>
                <a:sym typeface="+mn-ea"/>
              </a:rPr>
              <a:t>日志管理器</a:t>
            </a:r>
            <a:r>
              <a:rPr lang="zh-CN" altLang="en-US" sz="2400" dirty="0" smtClean="0">
                <a:latin typeface="+mn-ea"/>
              </a:rPr>
              <a:t>（</a:t>
            </a:r>
            <a:r>
              <a:rPr lang="en-US" altLang="zh-CN" sz="2400" dirty="0">
                <a:latin typeface="+mn-ea"/>
              </a:rPr>
              <a:t>org.apache.log4j.LogManager</a:t>
            </a:r>
            <a:r>
              <a:rPr lang="zh-CN" altLang="en-US" sz="2400" dirty="0" smtClean="0">
                <a:latin typeface="+mn-ea"/>
              </a:rPr>
              <a:t>）</a:t>
            </a:r>
          </a:p>
          <a:p>
            <a:pPr lvl="1"/>
            <a:r>
              <a:rPr lang="zh-CN" altLang="en-US" sz="2000" dirty="0" smtClean="0">
                <a:latin typeface="+mn-ea"/>
                <a:sym typeface="+mn-ea"/>
              </a:rPr>
              <a:t>主要职责</a:t>
            </a:r>
            <a:endParaRPr lang="en-US" altLang="zh-CN" sz="2000" dirty="0" smtClean="0">
              <a:latin typeface="+mn-ea"/>
              <a:sym typeface="+mn-ea"/>
            </a:endParaRPr>
          </a:p>
          <a:p>
            <a:pPr lvl="2"/>
            <a:r>
              <a:rPr lang="zh-CN" altLang="en-US" sz="1800" dirty="0" smtClean="0">
                <a:latin typeface="+mn-ea"/>
                <a:sym typeface="+mn-ea"/>
              </a:rPr>
              <a:t>初始化默认</a:t>
            </a:r>
            <a:r>
              <a:rPr lang="en-US" altLang="zh-CN" sz="1800" dirty="0" smtClean="0">
                <a:latin typeface="+mn-ea"/>
                <a:sym typeface="+mn-ea"/>
              </a:rPr>
              <a:t>log4j </a:t>
            </a:r>
            <a:r>
              <a:rPr lang="zh-CN" altLang="en-US" sz="1800" dirty="0" smtClean="0">
                <a:latin typeface="+mn-ea"/>
                <a:sym typeface="+mn-ea"/>
              </a:rPr>
              <a:t>配置</a:t>
            </a:r>
            <a:endParaRPr lang="en-US" altLang="zh-CN" sz="1800" dirty="0" smtClean="0">
              <a:latin typeface="+mn-ea"/>
              <a:sym typeface="+mn-ea"/>
            </a:endParaRPr>
          </a:p>
          <a:p>
            <a:pPr lvl="2"/>
            <a:r>
              <a:rPr lang="zh-CN" altLang="en-US" sz="1800" dirty="0" smtClean="0">
                <a:latin typeface="+mn-ea"/>
                <a:sym typeface="+mn-ea"/>
              </a:rPr>
              <a:t>维护日志仓储（</a:t>
            </a:r>
            <a:r>
              <a:rPr lang="en-US" altLang="zh-CN" sz="1800" dirty="0" smtClean="0">
                <a:latin typeface="+mn-ea"/>
                <a:sym typeface="+mn-ea"/>
              </a:rPr>
              <a:t>org.apache.log4j.spi.LoggerRepository</a:t>
            </a:r>
            <a:r>
              <a:rPr lang="zh-CN" altLang="en-US" sz="1800" dirty="0" smtClean="0">
                <a:latin typeface="+mn-ea"/>
                <a:sym typeface="+mn-ea"/>
              </a:rPr>
              <a:t>）</a:t>
            </a:r>
            <a:endParaRPr lang="en-US" altLang="zh-CN" sz="1800" dirty="0" smtClean="0">
              <a:latin typeface="+mn-ea"/>
              <a:sym typeface="+mn-ea"/>
            </a:endParaRPr>
          </a:p>
          <a:p>
            <a:pPr lvl="2"/>
            <a:r>
              <a:rPr lang="zh-CN" altLang="en-US" sz="1800" dirty="0" smtClean="0">
                <a:latin typeface="+mn-ea"/>
                <a:sym typeface="+mn-ea"/>
              </a:rPr>
              <a:t>获取日志对象（</a:t>
            </a:r>
            <a:r>
              <a:rPr lang="en-US" altLang="zh-CN" sz="1800" dirty="0" smtClean="0">
                <a:latin typeface="+mn-ea"/>
                <a:sym typeface="+mn-ea"/>
              </a:rPr>
              <a:t>org.apache.log4j</a:t>
            </a:r>
            <a:r>
              <a:rPr lang="zh-CN" altLang="en-US" sz="1800" dirty="0" smtClean="0">
                <a:latin typeface="+mn-ea"/>
                <a:sym typeface="+mn-ea"/>
              </a:rPr>
              <a:t>.</a:t>
            </a:r>
            <a:r>
              <a:rPr lang="en-US" altLang="zh-CN" sz="1800" dirty="0" smtClean="0">
                <a:latin typeface="+mn-ea"/>
                <a:sym typeface="+mn-ea"/>
              </a:rPr>
              <a:t>Logger</a:t>
            </a:r>
            <a:r>
              <a:rPr lang="zh-CN" altLang="zh-CN" sz="1800" dirty="0" smtClean="0">
                <a:latin typeface="+mn-ea"/>
                <a:sym typeface="+mn-ea"/>
              </a:rPr>
              <a:t>）</a:t>
            </a:r>
            <a:endParaRPr lang="en-US" altLang="zh-CN" sz="1800" dirty="0" smtClean="0">
              <a:latin typeface="+mn-ea"/>
              <a:sym typeface="+mn-ea"/>
            </a:endParaRPr>
          </a:p>
          <a:p>
            <a:pPr marL="914400" lvl="2" indent="0">
              <a:buNone/>
            </a:pPr>
            <a:endParaRPr lang="en-US" altLang="zh-CN" sz="1800" dirty="0" smtClean="0">
              <a:latin typeface="+mn-ea"/>
              <a:sym typeface="+mn-ea"/>
            </a:endParaRPr>
          </a:p>
          <a:p>
            <a:r>
              <a:rPr lang="zh-CN" altLang="en-US" sz="2400" dirty="0">
                <a:latin typeface="+mn-ea"/>
                <a:sym typeface="+mn-ea"/>
              </a:rPr>
              <a:t>日志仓储（</a:t>
            </a:r>
            <a:r>
              <a:rPr lang="en-US" altLang="zh-CN" sz="2400" dirty="0">
                <a:latin typeface="+mn-ea"/>
                <a:sym typeface="+mn-ea"/>
              </a:rPr>
              <a:t>org.apache.log4j.spi.LoggerRepository</a:t>
            </a:r>
            <a:r>
              <a:rPr lang="zh-CN" altLang="en-US" sz="2400" dirty="0" smtClean="0">
                <a:latin typeface="+mn-ea"/>
                <a:sym typeface="+mn-ea"/>
              </a:rPr>
              <a:t>）</a:t>
            </a:r>
            <a:endParaRPr lang="en-US" altLang="zh-CN" sz="2400" dirty="0" smtClean="0">
              <a:latin typeface="+mn-ea"/>
              <a:sym typeface="+mn-ea"/>
            </a:endParaRPr>
          </a:p>
          <a:p>
            <a:pPr lvl="1"/>
            <a:r>
              <a:rPr lang="zh-CN" altLang="en-US" sz="2000" dirty="0" smtClean="0">
                <a:latin typeface="+mn-ea"/>
                <a:sym typeface="+mn-ea"/>
              </a:rPr>
              <a:t>主要职责</a:t>
            </a:r>
            <a:endParaRPr lang="en-US" altLang="zh-CN" sz="2000" dirty="0" smtClean="0">
              <a:latin typeface="+mn-ea"/>
              <a:sym typeface="+mn-ea"/>
            </a:endParaRPr>
          </a:p>
          <a:p>
            <a:pPr lvl="2"/>
            <a:r>
              <a:rPr lang="zh-CN" altLang="en-US" sz="1800" dirty="0" smtClean="0">
                <a:latin typeface="+mn-ea"/>
                <a:sym typeface="+mn-ea"/>
              </a:rPr>
              <a:t>管理日志级别阈值（</a:t>
            </a:r>
            <a:r>
              <a:rPr lang="en-US" altLang="zh-CN" sz="1800" dirty="0">
                <a:latin typeface="+mn-ea"/>
                <a:sym typeface="+mn-ea"/>
              </a:rPr>
              <a:t>org.apache.log4j.Level</a:t>
            </a:r>
            <a:r>
              <a:rPr lang="zh-CN" altLang="en-US" sz="1800" dirty="0" smtClean="0">
                <a:latin typeface="+mn-ea"/>
                <a:sym typeface="+mn-ea"/>
              </a:rPr>
              <a:t>）</a:t>
            </a:r>
            <a:endParaRPr lang="en-US" altLang="zh-CN" sz="1800" dirty="0" smtClean="0">
              <a:latin typeface="+mn-ea"/>
              <a:sym typeface="+mn-ea"/>
            </a:endParaRPr>
          </a:p>
          <a:p>
            <a:pPr lvl="2"/>
            <a:r>
              <a:rPr lang="zh-CN" altLang="en-US" sz="1800" dirty="0" smtClean="0">
                <a:latin typeface="+mn-ea"/>
                <a:sym typeface="+mn-ea"/>
              </a:rPr>
              <a:t>管理日志对象</a:t>
            </a:r>
            <a:r>
              <a:rPr lang="zh-CN" altLang="en-US" sz="1800" dirty="0">
                <a:latin typeface="+mn-ea"/>
                <a:sym typeface="+mn-ea"/>
              </a:rPr>
              <a:t>（</a:t>
            </a:r>
            <a:r>
              <a:rPr lang="en-US" altLang="zh-CN" sz="1800" dirty="0">
                <a:latin typeface="+mn-ea"/>
                <a:sym typeface="+mn-ea"/>
              </a:rPr>
              <a:t>org.apache.log4j</a:t>
            </a:r>
            <a:r>
              <a:rPr lang="zh-CN" altLang="en-US" sz="1800" dirty="0">
                <a:latin typeface="+mn-ea"/>
                <a:sym typeface="+mn-ea"/>
              </a:rPr>
              <a:t>.</a:t>
            </a:r>
            <a:r>
              <a:rPr lang="en-US" altLang="zh-CN" sz="1800" dirty="0">
                <a:latin typeface="+mn-ea"/>
                <a:sym typeface="+mn-ea"/>
              </a:rPr>
              <a:t>Logger</a:t>
            </a:r>
            <a:r>
              <a:rPr lang="zh-CN" altLang="zh-CN" sz="1800" dirty="0">
                <a:latin typeface="+mn-ea"/>
                <a:sym typeface="+mn-ea"/>
              </a:rPr>
              <a:t>）</a:t>
            </a:r>
            <a:endParaRPr lang="en-US" altLang="zh-CN" sz="1800" dirty="0">
              <a:latin typeface="+mn-ea"/>
              <a:sym typeface="+mn-ea"/>
            </a:endParaRPr>
          </a:p>
          <a:p>
            <a:pPr lvl="2"/>
            <a:endParaRPr lang="zh-CN" altLang="en-US" sz="1800" dirty="0">
              <a:latin typeface="+mn-ea"/>
              <a:sym typeface="+mn-ea"/>
            </a:endParaRPr>
          </a:p>
          <a:p>
            <a:endParaRPr lang="en-US" altLang="zh-CN" sz="2200" dirty="0">
              <a:latin typeface="+mn-ea"/>
              <a:sym typeface="+mn-ea"/>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方正姚体" panose="02010601030101010101" pitchFamily="2" charset="-122"/>
                <a:ea typeface="方正姚体" panose="02010601030101010101" pitchFamily="2" charset="-122"/>
                <a:sym typeface="+mn-ea"/>
              </a:rPr>
              <a:t>日志框架</a:t>
            </a:r>
            <a:r>
              <a:rPr lang="zh-CN" altLang="zh-CN" dirty="0">
                <a:latin typeface="方正姚体" panose="02010601030101010101" pitchFamily="2" charset="-122"/>
                <a:ea typeface="方正姚体" panose="02010601030101010101" pitchFamily="2" charset="-122"/>
                <a:sym typeface="+mn-ea"/>
              </a:rPr>
              <a:t> </a:t>
            </a:r>
            <a:r>
              <a:rPr lang="en-US" altLang="zh-CN" dirty="0">
                <a:latin typeface="方正姚体" panose="02010601030101010101" pitchFamily="2" charset="-122"/>
                <a:ea typeface="方正姚体" panose="02010601030101010101" pitchFamily="2" charset="-122"/>
                <a:sym typeface="+mn-ea"/>
              </a:rPr>
              <a:t>-</a:t>
            </a:r>
            <a:r>
              <a:rPr lang="zh-CN" altLang="en-US" dirty="0">
                <a:latin typeface="方正姚体" panose="02010601030101010101" pitchFamily="2" charset="-122"/>
                <a:ea typeface="方正姚体" panose="02010601030101010101" pitchFamily="2" charset="-122"/>
                <a:sym typeface="+mn-ea"/>
              </a:rPr>
              <a:t> </a:t>
            </a:r>
            <a:r>
              <a:rPr lang="en-US" altLang="zh-CN" dirty="0" smtClean="0">
                <a:latin typeface="方正姚体" panose="02010601030101010101" pitchFamily="2" charset="-122"/>
                <a:ea typeface="方正姚体" panose="02010601030101010101" pitchFamily="2" charset="-122"/>
                <a:sym typeface="+mn-ea"/>
              </a:rPr>
              <a:t>Log4j</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0"/>
            <a:ext cx="8596668" cy="5339143"/>
          </a:xfrm>
        </p:spPr>
        <p:txBody>
          <a:bodyPr>
            <a:normAutofit/>
          </a:bodyPr>
          <a:lstStyle/>
          <a:p>
            <a:r>
              <a:rPr lang="zh-CN" altLang="it-IT" sz="2400" dirty="0">
                <a:latin typeface="+mn-ea"/>
                <a:sym typeface="+mn-ea"/>
              </a:rPr>
              <a:t>日志附加器（</a:t>
            </a:r>
            <a:r>
              <a:rPr lang="it-IT" altLang="zh-CN" sz="2400" dirty="0">
                <a:latin typeface="+mn-ea"/>
                <a:sym typeface="+mn-ea"/>
              </a:rPr>
              <a:t>org.apache.log4j.Appender</a:t>
            </a:r>
            <a:r>
              <a:rPr lang="zh-CN" altLang="it-IT" sz="2400" dirty="0" smtClean="0">
                <a:latin typeface="+mn-ea"/>
                <a:sym typeface="+mn-ea"/>
              </a:rPr>
              <a:t>）</a:t>
            </a:r>
            <a:endParaRPr lang="en-US" altLang="zh-CN" sz="2400" dirty="0" smtClean="0">
              <a:latin typeface="+mn-ea"/>
              <a:sym typeface="+mn-ea"/>
            </a:endParaRPr>
          </a:p>
          <a:p>
            <a:pPr marL="0" indent="0">
              <a:buNone/>
            </a:pPr>
            <a:r>
              <a:rPr lang="en-US" altLang="zh-CN" sz="2000" dirty="0" smtClean="0">
                <a:latin typeface="+mn-ea"/>
                <a:sym typeface="+mn-ea"/>
              </a:rPr>
              <a:t>	</a:t>
            </a:r>
            <a:r>
              <a:rPr lang="zh-CN" altLang="it-IT" sz="2000" dirty="0" smtClean="0">
                <a:latin typeface="+mn-ea"/>
                <a:sym typeface="+mn-ea"/>
              </a:rPr>
              <a:t>日志附加器</a:t>
            </a:r>
            <a:r>
              <a:rPr lang="zh-CN" altLang="en-US" sz="2000" dirty="0" smtClean="0">
                <a:latin typeface="+mn-ea"/>
                <a:sym typeface="+mn-ea"/>
              </a:rPr>
              <a:t>是日志事件（</a:t>
            </a:r>
            <a:r>
              <a:rPr lang="it-IT" altLang="zh-CN" sz="2000" dirty="0" smtClean="0">
                <a:latin typeface="+mn-ea"/>
                <a:sym typeface="+mn-ea"/>
              </a:rPr>
              <a:t>org.apache.log4j.</a:t>
            </a:r>
            <a:r>
              <a:rPr lang="en-US" altLang="zh-CN" sz="2000" dirty="0" err="1" smtClean="0">
                <a:latin typeface="+mn-ea"/>
                <a:sym typeface="+mn-ea"/>
              </a:rPr>
              <a:t>LoggingEvent</a:t>
            </a:r>
            <a:r>
              <a:rPr lang="zh-CN" altLang="en-US" sz="2000" dirty="0" smtClean="0">
                <a:latin typeface="+mn-ea"/>
                <a:sym typeface="+mn-ea"/>
              </a:rPr>
              <a:t>）具体输出的介质</a:t>
            </a:r>
            <a:r>
              <a:rPr lang="zh-CN" altLang="zh-CN" sz="2000" dirty="0" smtClean="0">
                <a:latin typeface="+mn-ea"/>
                <a:sym typeface="+mn-ea"/>
              </a:rPr>
              <a:t>，</a:t>
            </a:r>
            <a:r>
              <a:rPr lang="zh-CN" altLang="en-US" sz="2000" dirty="0" smtClean="0">
                <a:latin typeface="+mn-ea"/>
                <a:sym typeface="+mn-ea"/>
              </a:rPr>
              <a:t>如：控制台、文件系统、网络套接字等。</a:t>
            </a:r>
            <a:endParaRPr lang="en-US" altLang="zh-CN" sz="2000" dirty="0" smtClean="0">
              <a:latin typeface="+mn-ea"/>
              <a:sym typeface="+mn-ea"/>
            </a:endParaRPr>
          </a:p>
          <a:p>
            <a:pPr marL="0" lvl="2" indent="0">
              <a:buNone/>
            </a:pPr>
            <a:r>
              <a:rPr lang="en-US" altLang="zh-CN" sz="2000" dirty="0" smtClean="0">
                <a:latin typeface="+mn-ea"/>
                <a:sym typeface="+mn-ea"/>
              </a:rPr>
              <a:t>	</a:t>
            </a:r>
            <a:r>
              <a:rPr lang="zh-CN" altLang="it-IT" sz="2000" dirty="0">
                <a:latin typeface="+mn-ea"/>
                <a:sym typeface="+mn-ea"/>
              </a:rPr>
              <a:t>日志附加器（</a:t>
            </a:r>
            <a:r>
              <a:rPr lang="it-IT" altLang="zh-CN" sz="2000" dirty="0">
                <a:latin typeface="+mn-ea"/>
                <a:sym typeface="+mn-ea"/>
              </a:rPr>
              <a:t>org.apache.log4j.Appender</a:t>
            </a:r>
            <a:r>
              <a:rPr lang="zh-CN" altLang="it-IT" sz="2000" dirty="0" smtClean="0">
                <a:latin typeface="+mn-ea"/>
                <a:sym typeface="+mn-ea"/>
              </a:rPr>
              <a:t>）</a:t>
            </a:r>
            <a:r>
              <a:rPr lang="zh-CN" altLang="en-US" sz="2000" dirty="0" smtClean="0">
                <a:latin typeface="+mn-ea"/>
                <a:sym typeface="+mn-ea"/>
              </a:rPr>
              <a:t>关联零个或多个</a:t>
            </a:r>
            <a:r>
              <a:rPr lang="zh-CN" altLang="en-US" sz="2000" dirty="0">
                <a:latin typeface="+mn-ea"/>
                <a:sym typeface="+mn-ea"/>
              </a:rPr>
              <a:t>日志过滤器（</a:t>
            </a:r>
            <a:r>
              <a:rPr lang="en-US" altLang="zh-CN" sz="2000" dirty="0">
                <a:latin typeface="+mn-ea"/>
                <a:sym typeface="+mn-ea"/>
              </a:rPr>
              <a:t>org.apache.log4j.Filter</a:t>
            </a:r>
            <a:r>
              <a:rPr lang="zh-CN" altLang="en-US" sz="2000" dirty="0" smtClean="0">
                <a:latin typeface="+mn-ea"/>
                <a:sym typeface="+mn-ea"/>
              </a:rPr>
              <a:t>），这些过滤器形成过滤链</a:t>
            </a:r>
            <a:r>
              <a:rPr lang="zh-CN" altLang="zh-CN" sz="2000" dirty="0" smtClean="0">
                <a:latin typeface="+mn-ea"/>
                <a:sym typeface="+mn-ea"/>
              </a:rPr>
              <a:t>。</a:t>
            </a:r>
            <a:endParaRPr lang="en-US" altLang="zh-CN" sz="2000" dirty="0" smtClean="0">
              <a:latin typeface="+mn-ea"/>
              <a:sym typeface="+mn-ea"/>
            </a:endParaRPr>
          </a:p>
          <a:p>
            <a:pPr marL="0" indent="0">
              <a:buNone/>
            </a:pPr>
            <a:endParaRPr lang="en-US" altLang="zh-CN" sz="2000" dirty="0" smtClean="0">
              <a:latin typeface="+mn-ea"/>
              <a:sym typeface="+mn-ea"/>
            </a:endParaRPr>
          </a:p>
          <a:p>
            <a:pPr lvl="1"/>
            <a:r>
              <a:rPr lang="zh-CN" altLang="en-US" sz="2000" dirty="0" smtClean="0">
                <a:latin typeface="+mn-ea"/>
                <a:sym typeface="+mn-ea"/>
              </a:rPr>
              <a:t>主要职责</a:t>
            </a:r>
            <a:endParaRPr lang="en-US" altLang="zh-CN" sz="2000" dirty="0" smtClean="0">
              <a:latin typeface="+mn-ea"/>
              <a:sym typeface="+mn-ea"/>
            </a:endParaRPr>
          </a:p>
          <a:p>
            <a:pPr lvl="2"/>
            <a:r>
              <a:rPr lang="zh-CN" altLang="en-US" sz="1800" dirty="0" smtClean="0">
                <a:latin typeface="+mn-ea"/>
                <a:sym typeface="+mn-ea"/>
              </a:rPr>
              <a:t>附加日志事件（</a:t>
            </a:r>
            <a:r>
              <a:rPr lang="en-US" altLang="zh-CN" sz="1800" dirty="0" smtClean="0">
                <a:latin typeface="+mn-ea"/>
                <a:sym typeface="+mn-ea"/>
              </a:rPr>
              <a:t>org.apache.log4j.LoggingEvent</a:t>
            </a:r>
            <a:r>
              <a:rPr lang="zh-CN" altLang="en-US" sz="1800" dirty="0" smtClean="0">
                <a:latin typeface="+mn-ea"/>
                <a:sym typeface="+mn-ea"/>
              </a:rPr>
              <a:t>）</a:t>
            </a:r>
            <a:endParaRPr lang="en-US" altLang="zh-CN" sz="1800" dirty="0" smtClean="0">
              <a:latin typeface="+mn-ea"/>
              <a:sym typeface="+mn-ea"/>
            </a:endParaRPr>
          </a:p>
          <a:p>
            <a:pPr lvl="2"/>
            <a:r>
              <a:rPr lang="zh-CN" altLang="en-US" sz="1800" dirty="0" smtClean="0">
                <a:latin typeface="+mn-ea"/>
                <a:sym typeface="+mn-ea"/>
              </a:rPr>
              <a:t>关联日志布局（</a:t>
            </a:r>
            <a:r>
              <a:rPr lang="en-US" altLang="zh-CN" sz="1800" dirty="0" smtClean="0">
                <a:latin typeface="+mn-ea"/>
                <a:sym typeface="+mn-ea"/>
              </a:rPr>
              <a:t>org.apache.log4j.Layout</a:t>
            </a:r>
            <a:r>
              <a:rPr lang="zh-CN" altLang="en-US" sz="1800" dirty="0" smtClean="0">
                <a:latin typeface="+mn-ea"/>
                <a:sym typeface="+mn-ea"/>
              </a:rPr>
              <a:t>）</a:t>
            </a:r>
            <a:endParaRPr lang="en-US" altLang="zh-CN" sz="1800" dirty="0" smtClean="0">
              <a:latin typeface="+mn-ea"/>
              <a:sym typeface="+mn-ea"/>
            </a:endParaRPr>
          </a:p>
          <a:p>
            <a:pPr lvl="2"/>
            <a:r>
              <a:rPr lang="zh-CN" altLang="en-US" sz="1800" dirty="0" smtClean="0">
                <a:latin typeface="+mn-ea"/>
                <a:sym typeface="+mn-ea"/>
              </a:rPr>
              <a:t>关联日志过滤器（</a:t>
            </a:r>
            <a:r>
              <a:rPr lang="en-US" altLang="zh-CN" sz="1800" dirty="0" smtClean="0">
                <a:latin typeface="+mn-ea"/>
                <a:sym typeface="+mn-ea"/>
              </a:rPr>
              <a:t>org.apache.log4j.Filter</a:t>
            </a:r>
            <a:r>
              <a:rPr lang="zh-CN" altLang="en-US" sz="1800" dirty="0" smtClean="0">
                <a:latin typeface="+mn-ea"/>
                <a:sym typeface="+mn-ea"/>
              </a:rPr>
              <a:t>）</a:t>
            </a:r>
            <a:endParaRPr lang="en-US" altLang="zh-CN" sz="1800" dirty="0" smtClean="0">
              <a:latin typeface="+mn-ea"/>
              <a:sym typeface="+mn-ea"/>
            </a:endParaRPr>
          </a:p>
          <a:p>
            <a:pPr lvl="2"/>
            <a:r>
              <a:rPr lang="zh-CN" altLang="en-US" sz="1800" dirty="0" smtClean="0">
                <a:latin typeface="+mn-ea"/>
                <a:sym typeface="+mn-ea"/>
              </a:rPr>
              <a:t>关联错误处理器（</a:t>
            </a:r>
            <a:r>
              <a:rPr lang="en-US" altLang="zh-CN" sz="1800" dirty="0" smtClean="0">
                <a:latin typeface="+mn-ea"/>
                <a:sym typeface="+mn-ea"/>
              </a:rPr>
              <a:t>org.apache.log4j.spi.ErrorHandler</a:t>
            </a:r>
            <a:r>
              <a:rPr lang="zh-CN" altLang="en-US" sz="1800" dirty="0" smtClean="0">
                <a:latin typeface="+mn-ea"/>
                <a:sym typeface="+mn-ea"/>
              </a:rPr>
              <a:t>）</a:t>
            </a:r>
            <a:endParaRPr lang="en-US" altLang="zh-CN" sz="1800" dirty="0" smtClean="0">
              <a:latin typeface="+mn-ea"/>
              <a:sym typeface="+mn-ea"/>
            </a:endParaRPr>
          </a:p>
          <a:p>
            <a:pPr lvl="2"/>
            <a:endParaRPr lang="en-US" altLang="zh-CN" sz="1800" dirty="0" smtClean="0">
              <a:latin typeface="+mn-ea"/>
              <a:sym typeface="+mn-ea"/>
            </a:endParaRPr>
          </a:p>
          <a:p>
            <a:pPr marL="0" indent="0">
              <a:buNone/>
            </a:pPr>
            <a:endParaRPr lang="zh-CN" altLang="it-IT" sz="2000" dirty="0">
              <a:latin typeface="+mn-ea"/>
              <a:sym typeface="+mn-ea"/>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方正姚体" panose="02010601030101010101" pitchFamily="2" charset="-122"/>
                <a:ea typeface="方正姚体" panose="02010601030101010101" pitchFamily="2" charset="-122"/>
                <a:sym typeface="+mn-ea"/>
              </a:rPr>
              <a:t>日志框架</a:t>
            </a:r>
            <a:r>
              <a:rPr lang="zh-CN" altLang="zh-CN" dirty="0">
                <a:latin typeface="方正姚体" panose="02010601030101010101" pitchFamily="2" charset="-122"/>
                <a:ea typeface="方正姚体" panose="02010601030101010101" pitchFamily="2" charset="-122"/>
                <a:sym typeface="+mn-ea"/>
              </a:rPr>
              <a:t> </a:t>
            </a:r>
            <a:r>
              <a:rPr lang="en-US" altLang="zh-CN" dirty="0">
                <a:latin typeface="方正姚体" panose="02010601030101010101" pitchFamily="2" charset="-122"/>
                <a:ea typeface="方正姚体" panose="02010601030101010101" pitchFamily="2" charset="-122"/>
                <a:sym typeface="+mn-ea"/>
              </a:rPr>
              <a:t>-</a:t>
            </a:r>
            <a:r>
              <a:rPr lang="zh-CN" altLang="en-US" dirty="0">
                <a:latin typeface="方正姚体" panose="02010601030101010101" pitchFamily="2" charset="-122"/>
                <a:ea typeface="方正姚体" panose="02010601030101010101" pitchFamily="2" charset="-122"/>
                <a:sym typeface="+mn-ea"/>
              </a:rPr>
              <a:t> </a:t>
            </a:r>
            <a:r>
              <a:rPr lang="en-US" altLang="zh-CN" dirty="0" smtClean="0">
                <a:latin typeface="方正姚体" panose="02010601030101010101" pitchFamily="2" charset="-122"/>
                <a:ea typeface="方正姚体" panose="02010601030101010101" pitchFamily="2" charset="-122"/>
                <a:sym typeface="+mn-ea"/>
              </a:rPr>
              <a:t>Log4j</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0"/>
            <a:ext cx="8596668" cy="5339143"/>
          </a:xfrm>
        </p:spPr>
        <p:txBody>
          <a:bodyPr>
            <a:normAutofit/>
          </a:bodyPr>
          <a:lstStyle/>
          <a:p>
            <a:r>
              <a:rPr lang="zh-CN" altLang="it-IT" sz="2400" dirty="0">
                <a:latin typeface="+mn-ea"/>
                <a:sym typeface="+mn-ea"/>
              </a:rPr>
              <a:t>日志附加器（</a:t>
            </a:r>
            <a:r>
              <a:rPr lang="it-IT" altLang="zh-CN" sz="2400" dirty="0">
                <a:latin typeface="+mn-ea"/>
                <a:sym typeface="+mn-ea"/>
              </a:rPr>
              <a:t>org.apache.log4j.Appender</a:t>
            </a:r>
            <a:r>
              <a:rPr lang="zh-CN" altLang="it-IT" sz="2400" dirty="0" smtClean="0">
                <a:latin typeface="+mn-ea"/>
                <a:sym typeface="+mn-ea"/>
              </a:rPr>
              <a:t>）</a:t>
            </a:r>
            <a:endParaRPr lang="en-US" altLang="zh-CN" sz="2400" dirty="0" smtClean="0">
              <a:latin typeface="+mn-ea"/>
              <a:sym typeface="+mn-ea"/>
            </a:endParaRPr>
          </a:p>
          <a:p>
            <a:pPr marL="0" indent="0">
              <a:buNone/>
            </a:pPr>
            <a:endParaRPr lang="zh-CN" altLang="it-IT" sz="2000" dirty="0">
              <a:latin typeface="+mn-ea"/>
              <a:sym typeface="+mn-ea"/>
            </a:endParaRPr>
          </a:p>
        </p:txBody>
      </p:sp>
      <p:pic>
        <p:nvPicPr>
          <p:cNvPr id="4" name="图片 3"/>
          <p:cNvPicPr>
            <a:picLocks noChangeAspect="1"/>
          </p:cNvPicPr>
          <p:nvPr/>
        </p:nvPicPr>
        <p:blipFill>
          <a:blip r:embed="rId2"/>
          <a:stretch>
            <a:fillRect/>
          </a:stretch>
        </p:blipFill>
        <p:spPr>
          <a:xfrm>
            <a:off x="3029032" y="2149418"/>
            <a:ext cx="5216455" cy="4708582"/>
          </a:xfrm>
          <a:prstGeom prst="rect">
            <a:avLst/>
          </a:prstGeom>
        </p:spPr>
      </p:pic>
    </p:spTree>
    <p:extLst>
      <p:ext uri="{BB962C8B-B14F-4D97-AF65-F5344CB8AC3E}">
        <p14:creationId xmlns:p14="http://schemas.microsoft.com/office/powerpoint/2010/main" val="36146132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方正姚体" panose="02010601030101010101" pitchFamily="2" charset="-122"/>
                <a:ea typeface="方正姚体" panose="02010601030101010101" pitchFamily="2" charset="-122"/>
                <a:sym typeface="+mn-ea"/>
              </a:rPr>
              <a:t>日志框架</a:t>
            </a:r>
            <a:r>
              <a:rPr lang="zh-CN" altLang="zh-CN" dirty="0">
                <a:latin typeface="方正姚体" panose="02010601030101010101" pitchFamily="2" charset="-122"/>
                <a:ea typeface="方正姚体" panose="02010601030101010101" pitchFamily="2" charset="-122"/>
                <a:sym typeface="+mn-ea"/>
              </a:rPr>
              <a:t> </a:t>
            </a:r>
            <a:r>
              <a:rPr lang="en-US" altLang="zh-CN" dirty="0">
                <a:latin typeface="方正姚体" panose="02010601030101010101" pitchFamily="2" charset="-122"/>
                <a:ea typeface="方正姚体" panose="02010601030101010101" pitchFamily="2" charset="-122"/>
                <a:sym typeface="+mn-ea"/>
              </a:rPr>
              <a:t>-</a:t>
            </a:r>
            <a:r>
              <a:rPr lang="zh-CN" altLang="en-US" dirty="0">
                <a:latin typeface="方正姚体" panose="02010601030101010101" pitchFamily="2" charset="-122"/>
                <a:ea typeface="方正姚体" panose="02010601030101010101" pitchFamily="2" charset="-122"/>
                <a:sym typeface="+mn-ea"/>
              </a:rPr>
              <a:t> </a:t>
            </a:r>
            <a:r>
              <a:rPr lang="en-US" altLang="zh-CN" dirty="0" smtClean="0">
                <a:latin typeface="方正姚体" panose="02010601030101010101" pitchFamily="2" charset="-122"/>
                <a:ea typeface="方正姚体" panose="02010601030101010101" pitchFamily="2" charset="-122"/>
                <a:sym typeface="+mn-ea"/>
              </a:rPr>
              <a:t>Log4j</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0"/>
            <a:ext cx="8596668" cy="5339143"/>
          </a:xfrm>
        </p:spPr>
        <p:txBody>
          <a:bodyPr>
            <a:normAutofit/>
          </a:bodyPr>
          <a:lstStyle/>
          <a:p>
            <a:r>
              <a:rPr lang="zh-CN" altLang="it-IT" sz="2400" dirty="0">
                <a:latin typeface="+mn-ea"/>
                <a:sym typeface="+mn-ea"/>
              </a:rPr>
              <a:t>日志附加器（</a:t>
            </a:r>
            <a:r>
              <a:rPr lang="it-IT" altLang="zh-CN" sz="2400" dirty="0">
                <a:latin typeface="+mn-ea"/>
                <a:sym typeface="+mn-ea"/>
              </a:rPr>
              <a:t>org.apache.log4j.Appender</a:t>
            </a:r>
            <a:r>
              <a:rPr lang="zh-CN" altLang="it-IT" sz="2400" dirty="0" smtClean="0">
                <a:latin typeface="+mn-ea"/>
                <a:sym typeface="+mn-ea"/>
              </a:rPr>
              <a:t>）</a:t>
            </a:r>
            <a:endParaRPr lang="en-US" altLang="zh-CN" sz="2400" dirty="0" smtClean="0">
              <a:latin typeface="+mn-ea"/>
              <a:sym typeface="+mn-ea"/>
            </a:endParaRPr>
          </a:p>
          <a:p>
            <a:pPr lvl="1"/>
            <a:r>
              <a:rPr lang="zh-CN" altLang="en-US" sz="2000" dirty="0" smtClean="0">
                <a:latin typeface="+mn-ea"/>
                <a:sym typeface="+mn-ea"/>
              </a:rPr>
              <a:t>控制台实现</a:t>
            </a:r>
            <a:r>
              <a:rPr lang="zh-CN" altLang="zh-CN" sz="2000" dirty="0" smtClean="0">
                <a:latin typeface="+mn-ea"/>
                <a:sym typeface="+mn-ea"/>
              </a:rPr>
              <a:t>：</a:t>
            </a:r>
            <a:r>
              <a:rPr lang="en-US" altLang="zh-CN" sz="2000" dirty="0" smtClean="0">
                <a:latin typeface="+mn-ea"/>
                <a:sym typeface="+mn-ea"/>
              </a:rPr>
              <a:t>org.apache.log4j.ConsoleAppender</a:t>
            </a:r>
          </a:p>
          <a:p>
            <a:pPr lvl="1"/>
            <a:r>
              <a:rPr lang="zh-CN" altLang="en-US" sz="2000" dirty="0" smtClean="0">
                <a:latin typeface="+mn-ea"/>
                <a:sym typeface="+mn-ea"/>
              </a:rPr>
              <a:t>文件实现</a:t>
            </a:r>
            <a:endParaRPr lang="en-US" altLang="zh-CN" sz="2000" dirty="0" smtClean="0">
              <a:latin typeface="+mn-ea"/>
              <a:sym typeface="+mn-ea"/>
            </a:endParaRPr>
          </a:p>
          <a:p>
            <a:pPr lvl="2"/>
            <a:r>
              <a:rPr lang="zh-CN" altLang="en-US" sz="1800" dirty="0" smtClean="0">
                <a:latin typeface="+mn-ea"/>
                <a:sym typeface="+mn-ea"/>
              </a:rPr>
              <a:t>普通方式：</a:t>
            </a:r>
            <a:r>
              <a:rPr lang="en-US" altLang="zh-CN" sz="1800" dirty="0" smtClean="0">
                <a:latin typeface="+mn-ea"/>
                <a:sym typeface="+mn-ea"/>
              </a:rPr>
              <a:t>org.apache.log4j.FileAppender</a:t>
            </a:r>
          </a:p>
          <a:p>
            <a:pPr lvl="2"/>
            <a:r>
              <a:rPr lang="zh-CN" altLang="en-US" sz="1800" dirty="0" smtClean="0">
                <a:latin typeface="+mn-ea"/>
                <a:sym typeface="+mn-ea"/>
              </a:rPr>
              <a:t>滚动方式：</a:t>
            </a:r>
            <a:r>
              <a:rPr lang="en-US" altLang="zh-CN" sz="1800" dirty="0" smtClean="0">
                <a:latin typeface="+mn-ea"/>
                <a:sym typeface="+mn-ea"/>
              </a:rPr>
              <a:t>org.apache.log4j.RollingFileAppender</a:t>
            </a:r>
          </a:p>
          <a:p>
            <a:pPr lvl="2"/>
            <a:r>
              <a:rPr lang="zh-CN" altLang="en-US" sz="1800" dirty="0" smtClean="0">
                <a:latin typeface="+mn-ea"/>
                <a:sym typeface="+mn-ea"/>
              </a:rPr>
              <a:t>每日规定方式：</a:t>
            </a:r>
            <a:r>
              <a:rPr lang="en-US" altLang="zh-CN" sz="1800" dirty="0" smtClean="0">
                <a:latin typeface="+mn-ea"/>
                <a:sym typeface="+mn-ea"/>
              </a:rPr>
              <a:t>org.apache.log4j.DailyRollingFileAppender</a:t>
            </a:r>
          </a:p>
          <a:p>
            <a:pPr lvl="1"/>
            <a:r>
              <a:rPr lang="zh-CN" altLang="en-US" sz="2000" dirty="0" smtClean="0">
                <a:latin typeface="+mn-ea"/>
                <a:sym typeface="+mn-ea"/>
              </a:rPr>
              <a:t>网络实现</a:t>
            </a:r>
            <a:endParaRPr lang="en-US" altLang="zh-CN" sz="2000" dirty="0" smtClean="0">
              <a:latin typeface="+mn-ea"/>
              <a:sym typeface="+mn-ea"/>
            </a:endParaRPr>
          </a:p>
          <a:p>
            <a:pPr lvl="2"/>
            <a:r>
              <a:rPr lang="en-US" altLang="zh-CN" sz="1800" dirty="0" smtClean="0">
                <a:latin typeface="+mn-ea"/>
                <a:sym typeface="+mn-ea"/>
              </a:rPr>
              <a:t>Socket</a:t>
            </a:r>
            <a:r>
              <a:rPr lang="zh-CN" altLang="en-US" sz="1800" dirty="0" smtClean="0">
                <a:latin typeface="+mn-ea"/>
                <a:sym typeface="+mn-ea"/>
              </a:rPr>
              <a:t>方式：</a:t>
            </a:r>
            <a:r>
              <a:rPr lang="en-US" altLang="zh-CN" sz="1800" dirty="0">
                <a:latin typeface="+mn-ea"/>
                <a:sym typeface="+mn-ea"/>
              </a:rPr>
              <a:t>org.apache.log4j.net.SocketAppender</a:t>
            </a:r>
            <a:endParaRPr lang="en-US" altLang="zh-CN" sz="1800" dirty="0" smtClean="0">
              <a:latin typeface="+mn-ea"/>
              <a:sym typeface="+mn-ea"/>
            </a:endParaRPr>
          </a:p>
          <a:p>
            <a:pPr lvl="2"/>
            <a:r>
              <a:rPr lang="en-US" altLang="zh-CN" sz="1800" dirty="0" smtClean="0">
                <a:latin typeface="+mn-ea"/>
                <a:sym typeface="+mn-ea"/>
              </a:rPr>
              <a:t>JMS</a:t>
            </a:r>
            <a:r>
              <a:rPr lang="zh-CN" altLang="en-US" sz="1800" dirty="0" smtClean="0">
                <a:latin typeface="+mn-ea"/>
                <a:sym typeface="+mn-ea"/>
              </a:rPr>
              <a:t>方式：</a:t>
            </a:r>
            <a:r>
              <a:rPr lang="en-US" altLang="zh-CN" sz="1800" dirty="0">
                <a:latin typeface="+mn-ea"/>
                <a:sym typeface="+mn-ea"/>
              </a:rPr>
              <a:t>org.apache.log4j.net.JMSAppender</a:t>
            </a:r>
            <a:endParaRPr lang="en-US" altLang="zh-CN" sz="1800" dirty="0" smtClean="0">
              <a:latin typeface="+mn-ea"/>
              <a:sym typeface="+mn-ea"/>
            </a:endParaRPr>
          </a:p>
          <a:p>
            <a:pPr lvl="2"/>
            <a:r>
              <a:rPr lang="en-US" altLang="zh-CN" sz="1800" dirty="0" smtClean="0">
                <a:latin typeface="+mn-ea"/>
                <a:sym typeface="+mn-ea"/>
              </a:rPr>
              <a:t>SMTP</a:t>
            </a:r>
            <a:r>
              <a:rPr lang="zh-CN" altLang="en-US" sz="1800" dirty="0" smtClean="0">
                <a:latin typeface="+mn-ea"/>
                <a:sym typeface="+mn-ea"/>
              </a:rPr>
              <a:t>方式：</a:t>
            </a:r>
            <a:r>
              <a:rPr lang="en-US" altLang="zh-CN" sz="1800" dirty="0">
                <a:latin typeface="+mn-ea"/>
                <a:sym typeface="+mn-ea"/>
              </a:rPr>
              <a:t>org.apache.log4j.net.SMTPAppender</a:t>
            </a:r>
            <a:endParaRPr lang="en-US" altLang="zh-CN" sz="1800" dirty="0" smtClean="0">
              <a:latin typeface="+mn-ea"/>
              <a:sym typeface="+mn-ea"/>
            </a:endParaRPr>
          </a:p>
          <a:p>
            <a:pPr lvl="1"/>
            <a:r>
              <a:rPr lang="zh-CN" altLang="en-US" sz="2000" dirty="0" smtClean="0">
                <a:latin typeface="+mn-ea"/>
                <a:sym typeface="+mn-ea"/>
              </a:rPr>
              <a:t>异步实现</a:t>
            </a:r>
            <a:r>
              <a:rPr lang="zh-CN" altLang="zh-CN" sz="2000" dirty="0" smtClean="0">
                <a:latin typeface="+mn-ea"/>
                <a:sym typeface="+mn-ea"/>
              </a:rPr>
              <a:t>：</a:t>
            </a:r>
            <a:r>
              <a:rPr lang="en-US" altLang="zh-CN" sz="2000" dirty="0" smtClean="0">
                <a:latin typeface="+mn-ea"/>
                <a:sym typeface="+mn-ea"/>
              </a:rPr>
              <a:t>org.apache.log4j.AsyncAppender</a:t>
            </a:r>
            <a:endParaRPr lang="en-US" altLang="zh-CN" sz="1800" dirty="0" smtClean="0">
              <a:latin typeface="+mn-ea"/>
              <a:sym typeface="+mn-ea"/>
            </a:endParaRPr>
          </a:p>
          <a:p>
            <a:pPr marL="0" indent="0">
              <a:buNone/>
            </a:pPr>
            <a:endParaRPr lang="zh-CN" altLang="it-IT" sz="2000" dirty="0">
              <a:latin typeface="+mn-ea"/>
              <a:sym typeface="+mn-ea"/>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方正姚体" panose="02010601030101010101" pitchFamily="2" charset="-122"/>
                <a:ea typeface="方正姚体" panose="02010601030101010101" pitchFamily="2" charset="-122"/>
                <a:sym typeface="+mn-ea"/>
              </a:rPr>
              <a:t>日志框架</a:t>
            </a:r>
            <a:r>
              <a:rPr lang="zh-CN" altLang="zh-CN" dirty="0">
                <a:latin typeface="方正姚体" panose="02010601030101010101" pitchFamily="2" charset="-122"/>
                <a:ea typeface="方正姚体" panose="02010601030101010101" pitchFamily="2" charset="-122"/>
                <a:sym typeface="+mn-ea"/>
              </a:rPr>
              <a:t> </a:t>
            </a:r>
            <a:r>
              <a:rPr lang="en-US" altLang="zh-CN" dirty="0">
                <a:latin typeface="方正姚体" panose="02010601030101010101" pitchFamily="2" charset="-122"/>
                <a:ea typeface="方正姚体" panose="02010601030101010101" pitchFamily="2" charset="-122"/>
                <a:sym typeface="+mn-ea"/>
              </a:rPr>
              <a:t>-</a:t>
            </a:r>
            <a:r>
              <a:rPr lang="zh-CN" altLang="en-US" dirty="0">
                <a:latin typeface="方正姚体" panose="02010601030101010101" pitchFamily="2" charset="-122"/>
                <a:ea typeface="方正姚体" panose="02010601030101010101" pitchFamily="2" charset="-122"/>
                <a:sym typeface="+mn-ea"/>
              </a:rPr>
              <a:t> </a:t>
            </a:r>
            <a:r>
              <a:rPr lang="en-US" altLang="zh-CN" dirty="0" smtClean="0">
                <a:latin typeface="方正姚体" panose="02010601030101010101" pitchFamily="2" charset="-122"/>
                <a:ea typeface="方正姚体" panose="02010601030101010101" pitchFamily="2" charset="-122"/>
                <a:sym typeface="+mn-ea"/>
              </a:rPr>
              <a:t>Log4j</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0"/>
            <a:ext cx="8596668" cy="5339143"/>
          </a:xfrm>
        </p:spPr>
        <p:txBody>
          <a:bodyPr>
            <a:normAutofit/>
          </a:bodyPr>
          <a:lstStyle/>
          <a:p>
            <a:r>
              <a:rPr lang="zh-CN" altLang="it-IT" sz="2400" dirty="0">
                <a:latin typeface="+mn-ea"/>
                <a:sym typeface="+mn-ea"/>
              </a:rPr>
              <a:t>日志附加器（</a:t>
            </a:r>
            <a:r>
              <a:rPr lang="it-IT" altLang="zh-CN" sz="2400" dirty="0">
                <a:latin typeface="+mn-ea"/>
                <a:sym typeface="+mn-ea"/>
              </a:rPr>
              <a:t>org.apache.log4j.Appender</a:t>
            </a:r>
            <a:r>
              <a:rPr lang="zh-CN" altLang="it-IT" sz="2400" dirty="0" smtClean="0">
                <a:latin typeface="+mn-ea"/>
                <a:sym typeface="+mn-ea"/>
              </a:rPr>
              <a:t>）</a:t>
            </a:r>
            <a:endParaRPr lang="en-US" altLang="zh-CN" sz="2400" dirty="0" smtClean="0">
              <a:latin typeface="+mn-ea"/>
              <a:sym typeface="+mn-ea"/>
            </a:endParaRPr>
          </a:p>
          <a:p>
            <a:pPr marL="0" indent="0">
              <a:buNone/>
            </a:pPr>
            <a:endParaRPr lang="zh-CN" altLang="it-IT" sz="2000" dirty="0">
              <a:latin typeface="+mn-ea"/>
              <a:sym typeface="+mn-ea"/>
            </a:endParaRPr>
          </a:p>
        </p:txBody>
      </p:sp>
      <p:pic>
        <p:nvPicPr>
          <p:cNvPr id="4" name="图片 3"/>
          <p:cNvPicPr>
            <a:picLocks noChangeAspect="1"/>
          </p:cNvPicPr>
          <p:nvPr/>
        </p:nvPicPr>
        <p:blipFill>
          <a:blip r:embed="rId2"/>
          <a:stretch>
            <a:fillRect/>
          </a:stretch>
        </p:blipFill>
        <p:spPr>
          <a:xfrm>
            <a:off x="2276581" y="2122632"/>
            <a:ext cx="5514921" cy="4735368"/>
          </a:xfrm>
          <a:prstGeom prst="rect">
            <a:avLst/>
          </a:prstGeom>
        </p:spPr>
      </p:pic>
    </p:spTree>
    <p:extLst>
      <p:ext uri="{BB962C8B-B14F-4D97-AF65-F5344CB8AC3E}">
        <p14:creationId xmlns:p14="http://schemas.microsoft.com/office/powerpoint/2010/main" val="110877207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方正姚体" panose="02010601030101010101" pitchFamily="2" charset="-122"/>
                <a:ea typeface="方正姚体" panose="02010601030101010101" pitchFamily="2" charset="-122"/>
                <a:sym typeface="+mn-ea"/>
              </a:rPr>
              <a:t>日志框架</a:t>
            </a:r>
            <a:r>
              <a:rPr lang="zh-CN" altLang="zh-CN" dirty="0">
                <a:latin typeface="方正姚体" panose="02010601030101010101" pitchFamily="2" charset="-122"/>
                <a:ea typeface="方正姚体" panose="02010601030101010101" pitchFamily="2" charset="-122"/>
                <a:sym typeface="+mn-ea"/>
              </a:rPr>
              <a:t> </a:t>
            </a:r>
            <a:r>
              <a:rPr lang="en-US" altLang="zh-CN" dirty="0">
                <a:latin typeface="方正姚体" panose="02010601030101010101" pitchFamily="2" charset="-122"/>
                <a:ea typeface="方正姚体" panose="02010601030101010101" pitchFamily="2" charset="-122"/>
                <a:sym typeface="+mn-ea"/>
              </a:rPr>
              <a:t>-</a:t>
            </a:r>
            <a:r>
              <a:rPr lang="zh-CN" altLang="en-US" dirty="0">
                <a:latin typeface="方正姚体" panose="02010601030101010101" pitchFamily="2" charset="-122"/>
                <a:ea typeface="方正姚体" panose="02010601030101010101" pitchFamily="2" charset="-122"/>
                <a:sym typeface="+mn-ea"/>
              </a:rPr>
              <a:t> </a:t>
            </a:r>
            <a:r>
              <a:rPr lang="en-US" altLang="zh-CN" dirty="0" smtClean="0">
                <a:latin typeface="方正姚体" panose="02010601030101010101" pitchFamily="2" charset="-122"/>
                <a:ea typeface="方正姚体" panose="02010601030101010101" pitchFamily="2" charset="-122"/>
                <a:sym typeface="+mn-ea"/>
              </a:rPr>
              <a:t>Log4j</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0"/>
            <a:ext cx="8596668" cy="5339143"/>
          </a:xfrm>
        </p:spPr>
        <p:txBody>
          <a:bodyPr>
            <a:normAutofit/>
          </a:bodyPr>
          <a:lstStyle/>
          <a:p>
            <a:r>
              <a:rPr lang="zh-CN" altLang="hr-HR" sz="2400" dirty="0">
                <a:latin typeface="+mn-ea"/>
                <a:sym typeface="+mn-ea"/>
              </a:rPr>
              <a:t>日志过滤器（</a:t>
            </a:r>
            <a:r>
              <a:rPr lang="hr-HR" altLang="zh-CN" sz="2400" dirty="0">
                <a:latin typeface="+mn-ea"/>
                <a:sym typeface="+mn-ea"/>
              </a:rPr>
              <a:t>org.apache.log4j.spi.Filter</a:t>
            </a:r>
            <a:r>
              <a:rPr lang="zh-CN" altLang="hr-HR" sz="2400" dirty="0" smtClean="0">
                <a:latin typeface="+mn-ea"/>
                <a:sym typeface="+mn-ea"/>
              </a:rPr>
              <a:t>）</a:t>
            </a:r>
            <a:endParaRPr lang="en-US" altLang="zh-CN" sz="2400" dirty="0" smtClean="0">
              <a:latin typeface="+mn-ea"/>
              <a:sym typeface="+mn-ea"/>
            </a:endParaRPr>
          </a:p>
          <a:p>
            <a:pPr marL="0" indent="0">
              <a:buNone/>
            </a:pPr>
            <a:r>
              <a:rPr lang="en-US" altLang="zh-CN" sz="2000" dirty="0" smtClean="0">
                <a:latin typeface="+mn-ea"/>
                <a:sym typeface="+mn-ea"/>
              </a:rPr>
              <a:t>	</a:t>
            </a:r>
            <a:r>
              <a:rPr lang="zh-CN" altLang="en-US" sz="2000" dirty="0" smtClean="0">
                <a:latin typeface="+mn-ea"/>
                <a:sym typeface="+mn-ea"/>
              </a:rPr>
              <a:t>日志过滤器用于决策当前日志事件（</a:t>
            </a:r>
            <a:r>
              <a:rPr lang="en-US" altLang="zh-CN" sz="2000" dirty="0">
                <a:latin typeface="+mn-ea"/>
                <a:sym typeface="+mn-ea"/>
              </a:rPr>
              <a:t>org.apache.log4j.spi.LoggingEvent</a:t>
            </a:r>
            <a:r>
              <a:rPr lang="zh-CN" altLang="en-US" sz="2000" dirty="0" smtClean="0">
                <a:latin typeface="+mn-ea"/>
                <a:sym typeface="+mn-ea"/>
              </a:rPr>
              <a:t>）是否需要在执行所关联的</a:t>
            </a:r>
            <a:r>
              <a:rPr lang="zh-CN" altLang="it-IT" sz="2000" dirty="0">
                <a:latin typeface="+mn-ea"/>
                <a:sym typeface="+mn-ea"/>
              </a:rPr>
              <a:t>日志附加器（</a:t>
            </a:r>
            <a:r>
              <a:rPr lang="it-IT" altLang="zh-CN" sz="2000" dirty="0">
                <a:latin typeface="+mn-ea"/>
                <a:sym typeface="+mn-ea"/>
              </a:rPr>
              <a:t>org.apache.log4j.Appender</a:t>
            </a:r>
            <a:r>
              <a:rPr lang="zh-CN" altLang="it-IT" sz="2000" dirty="0" smtClean="0">
                <a:latin typeface="+mn-ea"/>
                <a:sym typeface="+mn-ea"/>
              </a:rPr>
              <a:t>）</a:t>
            </a:r>
            <a:r>
              <a:rPr lang="zh-CN" altLang="en-US" sz="2000" dirty="0" smtClean="0">
                <a:latin typeface="+mn-ea"/>
                <a:sym typeface="+mn-ea"/>
              </a:rPr>
              <a:t>中执行。</a:t>
            </a:r>
            <a:endParaRPr lang="en-US" altLang="zh-CN" sz="2000" dirty="0" smtClean="0">
              <a:latin typeface="+mn-ea"/>
              <a:sym typeface="+mn-ea"/>
            </a:endParaRPr>
          </a:p>
          <a:p>
            <a:pPr marL="0" indent="0">
              <a:buNone/>
            </a:pPr>
            <a:r>
              <a:rPr lang="en-US" altLang="zh-CN" sz="2000" dirty="0">
                <a:latin typeface="+mn-ea"/>
                <a:sym typeface="+mn-ea"/>
              </a:rPr>
              <a:t>	</a:t>
            </a:r>
            <a:r>
              <a:rPr lang="zh-CN" altLang="en-US" sz="2000" dirty="0" smtClean="0">
                <a:latin typeface="+mn-ea"/>
                <a:sym typeface="+mn-ea"/>
              </a:rPr>
              <a:t>决策结果有三种：</a:t>
            </a:r>
            <a:endParaRPr lang="en-US" altLang="zh-CN" sz="2000" dirty="0" smtClean="0">
              <a:latin typeface="+mn-ea"/>
              <a:sym typeface="+mn-ea"/>
            </a:endParaRPr>
          </a:p>
          <a:p>
            <a:pPr lvl="1"/>
            <a:r>
              <a:rPr lang="en-US" altLang="zh-CN" sz="1800" dirty="0" smtClean="0">
                <a:latin typeface="+mn-ea"/>
                <a:sym typeface="+mn-ea"/>
              </a:rPr>
              <a:t>DENY</a:t>
            </a:r>
            <a:r>
              <a:rPr lang="zh-CN" altLang="en-US" sz="1800" dirty="0" smtClean="0">
                <a:latin typeface="+mn-ea"/>
                <a:sym typeface="+mn-ea"/>
              </a:rPr>
              <a:t>：日志事件跳过</a:t>
            </a:r>
            <a:r>
              <a:rPr lang="zh-CN" altLang="it-IT" sz="1800" dirty="0" smtClean="0">
                <a:latin typeface="+mn-ea"/>
                <a:sym typeface="+mn-ea"/>
              </a:rPr>
              <a:t>日志附加器</a:t>
            </a:r>
            <a:r>
              <a:rPr lang="zh-CN" altLang="en-US" sz="1800" dirty="0" smtClean="0">
                <a:latin typeface="+mn-ea"/>
                <a:sym typeface="+mn-ea"/>
              </a:rPr>
              <a:t>的执行</a:t>
            </a:r>
            <a:endParaRPr lang="en-US" altLang="zh-CN" sz="1800" dirty="0" smtClean="0">
              <a:latin typeface="+mn-ea"/>
              <a:sym typeface="+mn-ea"/>
            </a:endParaRPr>
          </a:p>
          <a:p>
            <a:pPr lvl="1"/>
            <a:r>
              <a:rPr lang="en-US" altLang="zh-CN" sz="1800" dirty="0" smtClean="0">
                <a:latin typeface="+mn-ea"/>
                <a:sym typeface="+mn-ea"/>
              </a:rPr>
              <a:t>ACCEPT</a:t>
            </a:r>
            <a:r>
              <a:rPr lang="zh-CN" altLang="en-US" sz="1800" dirty="0" smtClean="0">
                <a:latin typeface="+mn-ea"/>
                <a:sym typeface="+mn-ea"/>
              </a:rPr>
              <a:t>：</a:t>
            </a:r>
            <a:r>
              <a:rPr lang="zh-CN" altLang="it-IT" sz="1800" dirty="0" smtClean="0">
                <a:latin typeface="+mn-ea"/>
                <a:sym typeface="+mn-ea"/>
              </a:rPr>
              <a:t>日志附加器</a:t>
            </a:r>
            <a:r>
              <a:rPr lang="zh-CN" altLang="en-US" sz="1800" dirty="0" smtClean="0">
                <a:latin typeface="+mn-ea"/>
                <a:sym typeface="+mn-ea"/>
              </a:rPr>
              <a:t>立即执行日志事件</a:t>
            </a:r>
            <a:endParaRPr lang="en-US" altLang="zh-CN" sz="1800" dirty="0" smtClean="0">
              <a:latin typeface="+mn-ea"/>
              <a:sym typeface="+mn-ea"/>
            </a:endParaRPr>
          </a:p>
          <a:p>
            <a:pPr lvl="1"/>
            <a:r>
              <a:rPr lang="en-US" altLang="zh-CN" sz="1800" dirty="0" smtClean="0">
                <a:latin typeface="+mn-ea"/>
                <a:sym typeface="+mn-ea"/>
              </a:rPr>
              <a:t>NEUTRAL</a:t>
            </a:r>
            <a:r>
              <a:rPr lang="zh-CN" altLang="en-US" sz="1800" dirty="0" smtClean="0">
                <a:latin typeface="+mn-ea"/>
                <a:sym typeface="+mn-ea"/>
              </a:rPr>
              <a:t>：跳过当前过滤器，让下一个过滤器决策</a:t>
            </a:r>
            <a:endParaRPr lang="en-US" altLang="zh-CN" sz="1800" dirty="0" smtClean="0">
              <a:latin typeface="+mn-ea"/>
              <a:sym typeface="+mn-ea"/>
            </a:endParaRPr>
          </a:p>
          <a:p>
            <a:pPr lvl="1"/>
            <a:endParaRPr lang="en-US" altLang="zh-CN" sz="1800" dirty="0" smtClean="0">
              <a:latin typeface="+mn-ea"/>
              <a:sym typeface="+mn-ea"/>
            </a:endParaRPr>
          </a:p>
          <a:p>
            <a:pPr marL="457200" lvl="1" indent="0">
              <a:buNone/>
            </a:pPr>
            <a:endParaRPr lang="en-US" altLang="zh-CN" sz="1800" dirty="0" smtClean="0">
              <a:latin typeface="+mn-ea"/>
              <a:sym typeface="+mn-ea"/>
            </a:endParaRPr>
          </a:p>
          <a:p>
            <a:pPr marL="0" indent="0">
              <a:buNone/>
            </a:pPr>
            <a:endParaRPr lang="zh-CN" altLang="en-US" sz="2000" dirty="0" smtClean="0">
              <a:latin typeface="+mn-ea"/>
              <a:sym typeface="+mn-ea"/>
            </a:endParaRPr>
          </a:p>
          <a:p>
            <a:endParaRPr lang="en-US" altLang="zh-CN" sz="2200" dirty="0">
              <a:latin typeface="+mn-ea"/>
              <a:sym typeface="+mn-ea"/>
            </a:endParaRPr>
          </a:p>
        </p:txBody>
      </p:sp>
      <p:pic>
        <p:nvPicPr>
          <p:cNvPr id="6" name="图片 5"/>
          <p:cNvPicPr>
            <a:picLocks noChangeAspect="1"/>
          </p:cNvPicPr>
          <p:nvPr/>
        </p:nvPicPr>
        <p:blipFill>
          <a:blip r:embed="rId2"/>
          <a:stretch>
            <a:fillRect/>
          </a:stretch>
        </p:blipFill>
        <p:spPr>
          <a:xfrm>
            <a:off x="591997" y="4948801"/>
            <a:ext cx="8661400" cy="12827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方正姚体" panose="02010601030101010101" pitchFamily="2" charset="-122"/>
                <a:ea typeface="方正姚体" panose="02010601030101010101" pitchFamily="2" charset="-122"/>
                <a:sym typeface="+mn-ea"/>
              </a:rPr>
              <a:t>日志框架</a:t>
            </a:r>
            <a:r>
              <a:rPr lang="zh-CN" altLang="zh-CN" dirty="0">
                <a:latin typeface="方正姚体" panose="02010601030101010101" pitchFamily="2" charset="-122"/>
                <a:ea typeface="方正姚体" panose="02010601030101010101" pitchFamily="2" charset="-122"/>
                <a:sym typeface="+mn-ea"/>
              </a:rPr>
              <a:t> </a:t>
            </a:r>
            <a:r>
              <a:rPr lang="en-US" altLang="zh-CN" dirty="0">
                <a:latin typeface="方正姚体" panose="02010601030101010101" pitchFamily="2" charset="-122"/>
                <a:ea typeface="方正姚体" panose="02010601030101010101" pitchFamily="2" charset="-122"/>
                <a:sym typeface="+mn-ea"/>
              </a:rPr>
              <a:t>-</a:t>
            </a:r>
            <a:r>
              <a:rPr lang="zh-CN" altLang="en-US" dirty="0">
                <a:latin typeface="方正姚体" panose="02010601030101010101" pitchFamily="2" charset="-122"/>
                <a:ea typeface="方正姚体" panose="02010601030101010101" pitchFamily="2" charset="-122"/>
                <a:sym typeface="+mn-ea"/>
              </a:rPr>
              <a:t> </a:t>
            </a:r>
            <a:r>
              <a:rPr lang="en-US" altLang="zh-CN" dirty="0" smtClean="0">
                <a:latin typeface="方正姚体" panose="02010601030101010101" pitchFamily="2" charset="-122"/>
                <a:ea typeface="方正姚体" panose="02010601030101010101" pitchFamily="2" charset="-122"/>
                <a:sym typeface="+mn-ea"/>
              </a:rPr>
              <a:t>Log4j</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0"/>
            <a:ext cx="8596668" cy="5339143"/>
          </a:xfrm>
        </p:spPr>
        <p:txBody>
          <a:bodyPr>
            <a:normAutofit/>
          </a:bodyPr>
          <a:lstStyle/>
          <a:p>
            <a:r>
              <a:rPr lang="zh-CN" altLang="en-US" sz="2400" dirty="0">
                <a:latin typeface="+mn-ea"/>
              </a:rPr>
              <a:t>日志格式布局（</a:t>
            </a:r>
            <a:r>
              <a:rPr lang="en-US" altLang="zh-CN" sz="2400" dirty="0">
                <a:latin typeface="+mn-ea"/>
              </a:rPr>
              <a:t>org.apache.log4j.Layout</a:t>
            </a:r>
            <a:r>
              <a:rPr lang="zh-CN" altLang="en-US" sz="2400" dirty="0" smtClean="0">
                <a:latin typeface="+mn-ea"/>
              </a:rPr>
              <a:t>）</a:t>
            </a:r>
            <a:endParaRPr lang="en-US" altLang="zh-CN" sz="2400" dirty="0" smtClean="0">
              <a:latin typeface="+mn-ea"/>
            </a:endParaRPr>
          </a:p>
          <a:p>
            <a:pPr marL="0" indent="0">
              <a:buNone/>
            </a:pPr>
            <a:r>
              <a:rPr lang="en-US" altLang="zh-CN" sz="2400" dirty="0" smtClean="0">
                <a:latin typeface="+mn-ea"/>
                <a:sym typeface="+mn-ea"/>
              </a:rPr>
              <a:t>	</a:t>
            </a:r>
            <a:r>
              <a:rPr lang="zh-CN" altLang="en-US" sz="2000" dirty="0" smtClean="0">
                <a:latin typeface="+mn-ea"/>
                <a:sym typeface="+mn-ea"/>
              </a:rPr>
              <a:t>日志格式布局用于格式化日志事件（</a:t>
            </a:r>
            <a:r>
              <a:rPr lang="en-US" altLang="zh-CN" sz="2000" dirty="0">
                <a:latin typeface="+mn-ea"/>
                <a:sym typeface="+mn-ea"/>
              </a:rPr>
              <a:t>org.apache.log4j.spi.LoggingEvent</a:t>
            </a:r>
            <a:r>
              <a:rPr lang="zh-CN" altLang="en-US" sz="2000" dirty="0" smtClean="0">
                <a:latin typeface="+mn-ea"/>
                <a:sym typeface="+mn-ea"/>
              </a:rPr>
              <a:t>）为可读性的文本内容。</a:t>
            </a:r>
            <a:endParaRPr lang="en-US" altLang="zh-CN" sz="2000" dirty="0" smtClean="0">
              <a:latin typeface="+mn-ea"/>
              <a:sym typeface="+mn-ea"/>
            </a:endParaRPr>
          </a:p>
          <a:p>
            <a:pPr marL="0" indent="0">
              <a:buNone/>
            </a:pPr>
            <a:endParaRPr lang="en-US" altLang="zh-CN" sz="2000" dirty="0" smtClean="0">
              <a:latin typeface="+mn-ea"/>
              <a:sym typeface="+mn-ea"/>
            </a:endParaRPr>
          </a:p>
          <a:p>
            <a:pPr lvl="1"/>
            <a:r>
              <a:rPr lang="zh-CN" altLang="en-US" sz="2000" dirty="0" smtClean="0">
                <a:latin typeface="+mn-ea"/>
                <a:sym typeface="+mn-ea"/>
              </a:rPr>
              <a:t>内建实现</a:t>
            </a:r>
            <a:endParaRPr lang="en-US" altLang="zh-CN" sz="2000" dirty="0" smtClean="0">
              <a:latin typeface="+mn-ea"/>
              <a:sym typeface="+mn-ea"/>
            </a:endParaRPr>
          </a:p>
          <a:p>
            <a:pPr lvl="2"/>
            <a:r>
              <a:rPr lang="zh-CN" altLang="en-US" sz="1800" dirty="0" smtClean="0">
                <a:latin typeface="+mn-ea"/>
                <a:sym typeface="+mn-ea"/>
              </a:rPr>
              <a:t>简单格式：</a:t>
            </a:r>
            <a:r>
              <a:rPr lang="en-US" altLang="zh-CN" sz="1800" dirty="0" smtClean="0">
                <a:latin typeface="+mn-ea"/>
                <a:sym typeface="+mn-ea"/>
              </a:rPr>
              <a:t>org.apache.log4j.SimpleLayout</a:t>
            </a:r>
          </a:p>
          <a:p>
            <a:pPr lvl="2"/>
            <a:r>
              <a:rPr lang="zh-CN" altLang="en-US" sz="1800" dirty="0" smtClean="0">
                <a:latin typeface="+mn-ea"/>
                <a:sym typeface="+mn-ea"/>
              </a:rPr>
              <a:t>模式格式：</a:t>
            </a:r>
            <a:r>
              <a:rPr lang="en-US" altLang="zh-CN" sz="1800" dirty="0" smtClean="0">
                <a:latin typeface="+mn-ea"/>
              </a:rPr>
              <a:t>org.apache.log4j.PatternLayout</a:t>
            </a:r>
          </a:p>
          <a:p>
            <a:pPr lvl="2"/>
            <a:r>
              <a:rPr lang="zh-CN" altLang="en-US" sz="1800" dirty="0" smtClean="0">
                <a:latin typeface="+mn-ea"/>
              </a:rPr>
              <a:t>提升模式格式：</a:t>
            </a:r>
            <a:r>
              <a:rPr lang="en-US" altLang="zh-CN" sz="1800" dirty="0">
                <a:latin typeface="+mn-ea"/>
              </a:rPr>
              <a:t>org.apache.log4j.EnhancedPatternLayout</a:t>
            </a:r>
            <a:endParaRPr lang="en-US" altLang="zh-CN" sz="1800" dirty="0" smtClean="0">
              <a:latin typeface="+mn-ea"/>
            </a:endParaRPr>
          </a:p>
          <a:p>
            <a:pPr lvl="2"/>
            <a:r>
              <a:rPr lang="en-US" altLang="zh-CN" sz="1800" dirty="0" smtClean="0">
                <a:latin typeface="+mn-ea"/>
                <a:sym typeface="+mn-ea"/>
              </a:rPr>
              <a:t>HTML</a:t>
            </a:r>
            <a:r>
              <a:rPr lang="zh-CN" altLang="en-US" sz="1800" dirty="0" smtClean="0">
                <a:latin typeface="+mn-ea"/>
                <a:sym typeface="+mn-ea"/>
              </a:rPr>
              <a:t>格式：</a:t>
            </a:r>
            <a:r>
              <a:rPr lang="en-US" altLang="zh-CN" sz="1800" dirty="0" smtClean="0">
                <a:latin typeface="+mn-ea"/>
                <a:sym typeface="+mn-ea"/>
              </a:rPr>
              <a:t>org.apache.log4j.HTMLLayout</a:t>
            </a:r>
          </a:p>
          <a:p>
            <a:pPr lvl="2"/>
            <a:r>
              <a:rPr lang="en-US" altLang="zh-CN" sz="1800" dirty="0" smtClean="0">
                <a:latin typeface="+mn-ea"/>
                <a:sym typeface="+mn-ea"/>
              </a:rPr>
              <a:t>XML</a:t>
            </a:r>
            <a:r>
              <a:rPr lang="zh-CN" altLang="en-US" sz="1800" dirty="0" smtClean="0">
                <a:latin typeface="+mn-ea"/>
                <a:sym typeface="+mn-ea"/>
              </a:rPr>
              <a:t>格式：</a:t>
            </a:r>
            <a:r>
              <a:rPr lang="en-US" altLang="zh-CN" sz="1800" dirty="0" smtClean="0">
                <a:latin typeface="+mn-ea"/>
                <a:sym typeface="+mn-ea"/>
              </a:rPr>
              <a:t>org.apache.log4j.xml.XMLLayout</a:t>
            </a:r>
          </a:p>
          <a:p>
            <a:pPr lvl="2"/>
            <a:r>
              <a:rPr lang="en-US" altLang="zh-CN" sz="1800" dirty="0" smtClean="0">
                <a:latin typeface="+mn-ea"/>
                <a:sym typeface="+mn-ea"/>
              </a:rPr>
              <a:t>TTCC</a:t>
            </a:r>
            <a:r>
              <a:rPr lang="zh-CN" altLang="en-US" sz="1800" dirty="0" smtClean="0">
                <a:latin typeface="+mn-ea"/>
                <a:sym typeface="+mn-ea"/>
              </a:rPr>
              <a:t>格式：</a:t>
            </a:r>
            <a:r>
              <a:rPr lang="en-US" altLang="zh-CN" sz="1800" dirty="0" smtClean="0">
                <a:latin typeface="+mn-ea"/>
                <a:sym typeface="+mn-ea"/>
              </a:rPr>
              <a:t>org.apache.log4j.TTCCLayout</a:t>
            </a:r>
          </a:p>
          <a:p>
            <a:pPr marL="914400" lvl="2" indent="0">
              <a:buNone/>
            </a:pPr>
            <a:r>
              <a:rPr lang="en-US" altLang="zh-CN" sz="1200" dirty="0" smtClean="0">
                <a:latin typeface="+mn-ea"/>
                <a:sym typeface="+mn-ea"/>
              </a:rPr>
              <a:t>TTCC</a:t>
            </a:r>
            <a:r>
              <a:rPr lang="zh-CN" altLang="en-US" sz="1200" dirty="0" smtClean="0">
                <a:latin typeface="+mn-ea"/>
                <a:sym typeface="+mn-ea"/>
              </a:rPr>
              <a:t> </a:t>
            </a:r>
            <a:r>
              <a:rPr lang="en-US" altLang="zh-CN" sz="1200" dirty="0" smtClean="0">
                <a:latin typeface="+mn-ea"/>
                <a:sym typeface="+mn-ea"/>
              </a:rPr>
              <a:t>–</a:t>
            </a:r>
            <a:r>
              <a:rPr lang="zh-CN" altLang="en-US" sz="1200" dirty="0" smtClean="0">
                <a:latin typeface="+mn-ea"/>
                <a:sym typeface="+mn-ea"/>
              </a:rPr>
              <a:t> </a:t>
            </a:r>
            <a:r>
              <a:rPr lang="en-US" altLang="zh-CN" sz="1200" b="1" dirty="0" smtClean="0">
                <a:latin typeface="+mn-ea"/>
                <a:sym typeface="+mn-ea"/>
              </a:rPr>
              <a:t>T</a:t>
            </a:r>
            <a:r>
              <a:rPr lang="en-US" altLang="zh-CN" sz="1200" dirty="0" smtClean="0">
                <a:latin typeface="+mn-ea"/>
                <a:sym typeface="+mn-ea"/>
              </a:rPr>
              <a:t>ime</a:t>
            </a:r>
            <a:r>
              <a:rPr lang="zh-CN" altLang="en-US" sz="1200" dirty="0">
                <a:latin typeface="+mn-ea"/>
                <a:sym typeface="+mn-ea"/>
              </a:rPr>
              <a:t>、</a:t>
            </a:r>
            <a:r>
              <a:rPr lang="en-US" altLang="zh-CN" sz="1200" b="1" dirty="0" smtClean="0">
                <a:latin typeface="+mn-ea"/>
                <a:sym typeface="+mn-ea"/>
              </a:rPr>
              <a:t>T</a:t>
            </a:r>
            <a:r>
              <a:rPr lang="en-US" altLang="zh-CN" sz="1200" dirty="0" smtClean="0">
                <a:latin typeface="+mn-ea"/>
                <a:sym typeface="+mn-ea"/>
              </a:rPr>
              <a:t>hread</a:t>
            </a:r>
            <a:r>
              <a:rPr lang="zh-CN" altLang="en-US" sz="1200" dirty="0">
                <a:latin typeface="+mn-ea"/>
                <a:sym typeface="+mn-ea"/>
              </a:rPr>
              <a:t>、</a:t>
            </a:r>
            <a:r>
              <a:rPr lang="en-US" altLang="zh-CN" sz="1200" b="1" dirty="0" smtClean="0">
                <a:latin typeface="+mn-ea"/>
                <a:sym typeface="+mn-ea"/>
              </a:rPr>
              <a:t>C</a:t>
            </a:r>
            <a:r>
              <a:rPr lang="en-US" altLang="zh-CN" sz="1200" dirty="0" smtClean="0">
                <a:latin typeface="+mn-ea"/>
                <a:sym typeface="+mn-ea"/>
              </a:rPr>
              <a:t>ategory</a:t>
            </a:r>
            <a:r>
              <a:rPr lang="zh-CN" altLang="en-US" sz="1200" dirty="0" smtClean="0">
                <a:latin typeface="+mn-ea"/>
                <a:sym typeface="+mn-ea"/>
              </a:rPr>
              <a:t>、</a:t>
            </a:r>
            <a:r>
              <a:rPr lang="en-US" altLang="zh-CN" sz="1200" dirty="0" smtClean="0">
                <a:latin typeface="+mn-ea"/>
                <a:sym typeface="+mn-ea"/>
              </a:rPr>
              <a:t>nested</a:t>
            </a:r>
            <a:r>
              <a:rPr lang="zh-CN" altLang="en-US" sz="1200" dirty="0" smtClean="0">
                <a:latin typeface="+mn-ea"/>
                <a:sym typeface="+mn-ea"/>
              </a:rPr>
              <a:t> </a:t>
            </a:r>
            <a:r>
              <a:rPr lang="en-US" altLang="zh-CN" sz="1200" dirty="0" smtClean="0">
                <a:latin typeface="+mn-ea"/>
                <a:sym typeface="+mn-ea"/>
              </a:rPr>
              <a:t>diagnostic</a:t>
            </a:r>
            <a:r>
              <a:rPr lang="zh-CN" altLang="en-US" sz="1200" dirty="0" smtClean="0">
                <a:latin typeface="+mn-ea"/>
                <a:sym typeface="+mn-ea"/>
              </a:rPr>
              <a:t> </a:t>
            </a:r>
            <a:r>
              <a:rPr lang="en-US" altLang="zh-CN" sz="1200" b="1" dirty="0" smtClean="0">
                <a:latin typeface="+mn-ea"/>
                <a:sym typeface="+mn-ea"/>
              </a:rPr>
              <a:t>C</a:t>
            </a:r>
            <a:r>
              <a:rPr lang="en-US" altLang="zh-CN" sz="1200" dirty="0" smtClean="0">
                <a:latin typeface="+mn-ea"/>
                <a:sym typeface="+mn-ea"/>
              </a:rPr>
              <a:t>ontext</a:t>
            </a:r>
            <a:r>
              <a:rPr lang="zh-CN" altLang="en-US" sz="1200" dirty="0" smtClean="0">
                <a:latin typeface="+mn-ea"/>
                <a:sym typeface="+mn-ea"/>
              </a:rPr>
              <a:t> </a:t>
            </a:r>
            <a:r>
              <a:rPr lang="en-US" altLang="zh-CN" sz="1200" dirty="0">
                <a:latin typeface="+mn-ea"/>
                <a:sym typeface="+mn-ea"/>
              </a:rPr>
              <a:t>i</a:t>
            </a:r>
            <a:r>
              <a:rPr lang="en-US" altLang="zh-CN" sz="1200" dirty="0" smtClean="0">
                <a:latin typeface="+mn-ea"/>
                <a:sym typeface="+mn-ea"/>
              </a:rPr>
              <a:t>nformation</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方正姚体" panose="02010601030101010101" pitchFamily="2" charset="-122"/>
                <a:ea typeface="方正姚体" panose="02010601030101010101" pitchFamily="2" charset="-122"/>
                <a:sym typeface="+mn-ea"/>
              </a:rPr>
              <a:t>日志框架</a:t>
            </a:r>
            <a:r>
              <a:rPr lang="zh-CN" altLang="zh-CN" dirty="0">
                <a:latin typeface="方正姚体" panose="02010601030101010101" pitchFamily="2" charset="-122"/>
                <a:ea typeface="方正姚体" panose="02010601030101010101" pitchFamily="2" charset="-122"/>
                <a:sym typeface="+mn-ea"/>
              </a:rPr>
              <a:t> </a:t>
            </a:r>
            <a:r>
              <a:rPr lang="en-US" altLang="zh-CN" dirty="0">
                <a:latin typeface="方正姚体" panose="02010601030101010101" pitchFamily="2" charset="-122"/>
                <a:ea typeface="方正姚体" panose="02010601030101010101" pitchFamily="2" charset="-122"/>
                <a:sym typeface="+mn-ea"/>
              </a:rPr>
              <a:t>-</a:t>
            </a:r>
            <a:r>
              <a:rPr lang="zh-CN" altLang="en-US" dirty="0">
                <a:latin typeface="方正姚体" panose="02010601030101010101" pitchFamily="2" charset="-122"/>
                <a:ea typeface="方正姚体" panose="02010601030101010101" pitchFamily="2" charset="-122"/>
                <a:sym typeface="+mn-ea"/>
              </a:rPr>
              <a:t> </a:t>
            </a:r>
            <a:r>
              <a:rPr lang="en-US" altLang="zh-CN" dirty="0" smtClean="0">
                <a:latin typeface="方正姚体" panose="02010601030101010101" pitchFamily="2" charset="-122"/>
                <a:ea typeface="方正姚体" panose="02010601030101010101" pitchFamily="2" charset="-122"/>
                <a:sym typeface="+mn-ea"/>
              </a:rPr>
              <a:t>Log4j</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0"/>
            <a:ext cx="8596668" cy="5339143"/>
          </a:xfrm>
        </p:spPr>
        <p:txBody>
          <a:bodyPr>
            <a:normAutofit/>
          </a:bodyPr>
          <a:lstStyle/>
          <a:p>
            <a:r>
              <a:rPr lang="zh-CN" altLang="it-IT" sz="2400" dirty="0">
                <a:latin typeface="+mn-ea"/>
              </a:rPr>
              <a:t>日志事件（</a:t>
            </a:r>
            <a:r>
              <a:rPr lang="it-IT" altLang="zh-CN" sz="2400" dirty="0">
                <a:latin typeface="+mn-ea"/>
              </a:rPr>
              <a:t>org.apache.log4j.LoggingEvent</a:t>
            </a:r>
            <a:r>
              <a:rPr lang="zh-CN" altLang="it-IT" sz="2400" dirty="0">
                <a:latin typeface="+mn-ea"/>
              </a:rPr>
              <a:t>）</a:t>
            </a:r>
          </a:p>
          <a:p>
            <a:pPr marL="0" indent="0">
              <a:buNone/>
            </a:pPr>
            <a:r>
              <a:rPr lang="en-US" altLang="zh-CN" sz="2000" dirty="0" smtClean="0">
                <a:latin typeface="+mn-ea"/>
                <a:sym typeface="+mn-ea"/>
              </a:rPr>
              <a:t>	</a:t>
            </a:r>
            <a:r>
              <a:rPr lang="zh-CN" altLang="en-US" sz="2000" dirty="0" smtClean="0">
                <a:latin typeface="+mn-ea"/>
                <a:sym typeface="+mn-ea"/>
              </a:rPr>
              <a:t>日志事件是用于承载日志信息的对象，其中包括：</a:t>
            </a:r>
          </a:p>
          <a:p>
            <a:pPr lvl="1"/>
            <a:r>
              <a:rPr lang="zh-CN" altLang="en-US" sz="1800" dirty="0" smtClean="0">
                <a:latin typeface="+mn-ea"/>
                <a:sym typeface="+mn-ea"/>
              </a:rPr>
              <a:t>日志名称</a:t>
            </a:r>
          </a:p>
          <a:p>
            <a:pPr lvl="1"/>
            <a:r>
              <a:rPr lang="zh-CN" altLang="en-US" sz="1800" dirty="0" smtClean="0">
                <a:latin typeface="+mn-ea"/>
                <a:sym typeface="+mn-ea"/>
              </a:rPr>
              <a:t>日志内容</a:t>
            </a:r>
          </a:p>
          <a:p>
            <a:pPr lvl="1"/>
            <a:r>
              <a:rPr lang="zh-CN" altLang="en-US" sz="1800" dirty="0" smtClean="0">
                <a:latin typeface="+mn-ea"/>
                <a:sym typeface="+mn-ea"/>
              </a:rPr>
              <a:t>日志级别</a:t>
            </a:r>
          </a:p>
          <a:p>
            <a:pPr lvl="1"/>
            <a:r>
              <a:rPr lang="zh-CN" altLang="en-US" sz="1800" dirty="0" smtClean="0">
                <a:latin typeface="+mn-ea"/>
                <a:sym typeface="+mn-ea"/>
              </a:rPr>
              <a:t>异常信息（可选）</a:t>
            </a:r>
          </a:p>
          <a:p>
            <a:pPr lvl="1"/>
            <a:r>
              <a:rPr lang="zh-CN" altLang="en-US" sz="1800" dirty="0" smtClean="0">
                <a:latin typeface="+mn-ea"/>
                <a:sym typeface="+mn-ea"/>
              </a:rPr>
              <a:t>当前线程名称</a:t>
            </a:r>
          </a:p>
          <a:p>
            <a:pPr lvl="1"/>
            <a:r>
              <a:rPr lang="zh-CN" altLang="en-US" sz="1800" dirty="0" smtClean="0">
                <a:latin typeface="+mn-ea"/>
                <a:sym typeface="+mn-ea"/>
              </a:rPr>
              <a:t>时间戳</a:t>
            </a:r>
          </a:p>
          <a:p>
            <a:pPr lvl="1"/>
            <a:r>
              <a:rPr lang="zh-CN" altLang="x-none" sz="1800" dirty="0" smtClean="0">
                <a:latin typeface="+mn-ea"/>
                <a:sym typeface="+mn-ea"/>
              </a:rPr>
              <a:t>嵌</a:t>
            </a:r>
            <a:r>
              <a:rPr lang="zh-CN" altLang="en-US" sz="1800" dirty="0" smtClean="0">
                <a:latin typeface="+mn-ea"/>
                <a:sym typeface="+mn-ea"/>
              </a:rPr>
              <a:t>套</a:t>
            </a:r>
            <a:r>
              <a:rPr lang="zh-CN" altLang="en-US" sz="1800" dirty="0" smtClean="0">
                <a:latin typeface="+mn-ea"/>
                <a:sym typeface="+mn-ea"/>
              </a:rPr>
              <a:t>诊断</a:t>
            </a:r>
            <a:r>
              <a:rPr lang="zh-CN" altLang="en-US" sz="1800" dirty="0" smtClean="0">
                <a:latin typeface="+mn-ea"/>
                <a:sym typeface="+mn-ea"/>
              </a:rPr>
              <a:t>上下文（</a:t>
            </a:r>
            <a:r>
              <a:rPr lang="en-US" altLang="zh-CN" sz="1800" dirty="0" smtClean="0">
                <a:latin typeface="+mn-ea"/>
                <a:sym typeface="+mn-ea"/>
              </a:rPr>
              <a:t>NDC</a:t>
            </a:r>
            <a:r>
              <a:rPr lang="zh-CN" altLang="en-US" sz="1800" dirty="0" smtClean="0">
                <a:latin typeface="+mn-ea"/>
                <a:sym typeface="+mn-ea"/>
              </a:rPr>
              <a:t>）</a:t>
            </a:r>
            <a:endParaRPr lang="en-US" altLang="zh-CN" sz="1800" dirty="0" smtClean="0">
              <a:latin typeface="+mn-ea"/>
              <a:sym typeface="+mn-ea"/>
            </a:endParaRPr>
          </a:p>
          <a:p>
            <a:pPr lvl="1"/>
            <a:r>
              <a:rPr lang="zh-CN" altLang="en-US" sz="1800" dirty="0" smtClean="0">
                <a:latin typeface="+mn-ea"/>
                <a:sym typeface="+mn-ea"/>
              </a:rPr>
              <a:t>映射诊断上下文（</a:t>
            </a:r>
            <a:r>
              <a:rPr lang="en-US" altLang="zh-CN" sz="1800" dirty="0" smtClean="0">
                <a:latin typeface="+mn-ea"/>
                <a:sym typeface="+mn-ea"/>
              </a:rPr>
              <a:t>MDC</a:t>
            </a:r>
            <a:r>
              <a:rPr lang="zh-CN" altLang="en-US" sz="1800" dirty="0" smtClean="0">
                <a:latin typeface="+mn-ea"/>
                <a:sym typeface="+mn-ea"/>
              </a:rPr>
              <a:t>）</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方正姚体" panose="02010601030101010101" pitchFamily="2" charset="-122"/>
                <a:ea typeface="方正姚体" panose="02010601030101010101" pitchFamily="2" charset="-122"/>
                <a:sym typeface="+mn-ea"/>
              </a:rPr>
              <a:t>日志框架</a:t>
            </a:r>
            <a:r>
              <a:rPr lang="zh-CN" altLang="zh-CN" dirty="0">
                <a:latin typeface="方正姚体" panose="02010601030101010101" pitchFamily="2" charset="-122"/>
                <a:ea typeface="方正姚体" panose="02010601030101010101" pitchFamily="2" charset="-122"/>
                <a:sym typeface="+mn-ea"/>
              </a:rPr>
              <a:t> </a:t>
            </a:r>
            <a:r>
              <a:rPr lang="en-US" altLang="zh-CN" dirty="0">
                <a:latin typeface="方正姚体" panose="02010601030101010101" pitchFamily="2" charset="-122"/>
                <a:ea typeface="方正姚体" panose="02010601030101010101" pitchFamily="2" charset="-122"/>
                <a:sym typeface="+mn-ea"/>
              </a:rPr>
              <a:t>-</a:t>
            </a:r>
            <a:r>
              <a:rPr lang="zh-CN" altLang="en-US" dirty="0">
                <a:latin typeface="方正姚体" panose="02010601030101010101" pitchFamily="2" charset="-122"/>
                <a:ea typeface="方正姚体" panose="02010601030101010101" pitchFamily="2" charset="-122"/>
                <a:sym typeface="+mn-ea"/>
              </a:rPr>
              <a:t> </a:t>
            </a:r>
            <a:r>
              <a:rPr lang="en-US" altLang="zh-CN" dirty="0" smtClean="0">
                <a:latin typeface="方正姚体" panose="02010601030101010101" pitchFamily="2" charset="-122"/>
                <a:ea typeface="方正姚体" panose="02010601030101010101" pitchFamily="2" charset="-122"/>
                <a:sym typeface="+mn-ea"/>
              </a:rPr>
              <a:t>Log4j</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0"/>
            <a:ext cx="8596668" cy="5339143"/>
          </a:xfrm>
        </p:spPr>
        <p:txBody>
          <a:bodyPr>
            <a:normAutofit/>
          </a:bodyPr>
          <a:lstStyle/>
          <a:p>
            <a:r>
              <a:rPr lang="zh-CN" altLang="en-US" sz="2400" dirty="0" smtClean="0">
                <a:latin typeface="+mn-ea"/>
                <a:sym typeface="+mn-ea"/>
              </a:rPr>
              <a:t>日志配置器（</a:t>
            </a:r>
            <a:r>
              <a:rPr lang="en-US" altLang="zh-CN" sz="2400" dirty="0" smtClean="0">
                <a:latin typeface="+mn-ea"/>
                <a:sym typeface="+mn-ea"/>
              </a:rPr>
              <a:t>org.apache.log4j.spi.Configurator</a:t>
            </a:r>
            <a:r>
              <a:rPr lang="zh-CN" altLang="en-US" sz="2400" dirty="0" smtClean="0">
                <a:latin typeface="+mn-ea"/>
                <a:sym typeface="+mn-ea"/>
              </a:rPr>
              <a:t>）</a:t>
            </a:r>
            <a:endParaRPr lang="zh-CN" altLang="it-IT" sz="2400" dirty="0">
              <a:latin typeface="+mn-ea"/>
            </a:endParaRPr>
          </a:p>
          <a:p>
            <a:pPr marL="0" indent="0">
              <a:buNone/>
            </a:pPr>
            <a:r>
              <a:rPr lang="en-US" altLang="zh-CN" sz="2000" dirty="0" smtClean="0">
                <a:latin typeface="+mn-ea"/>
                <a:sym typeface="+mn-ea"/>
              </a:rPr>
              <a:t>	</a:t>
            </a:r>
            <a:r>
              <a:rPr lang="zh-CN" altLang="en-US" sz="2000" dirty="0" smtClean="0">
                <a:latin typeface="+mn-ea"/>
                <a:sym typeface="+mn-ea"/>
              </a:rPr>
              <a:t>日志配置器提供外部配置文件配置</a:t>
            </a:r>
            <a:r>
              <a:rPr lang="en-US" altLang="zh-CN" sz="2000" dirty="0" smtClean="0">
                <a:latin typeface="+mn-ea"/>
                <a:sym typeface="+mn-ea"/>
              </a:rPr>
              <a:t>log4j</a:t>
            </a:r>
            <a:r>
              <a:rPr lang="zh-CN" altLang="en-US" sz="2000" dirty="0" smtClean="0">
                <a:latin typeface="+mn-ea"/>
                <a:sym typeface="+mn-ea"/>
              </a:rPr>
              <a:t>行为的</a:t>
            </a:r>
            <a:r>
              <a:rPr lang="en-US" altLang="zh-CN" sz="2000" dirty="0" smtClean="0">
                <a:latin typeface="+mn-ea"/>
                <a:sym typeface="+mn-ea"/>
              </a:rPr>
              <a:t>API</a:t>
            </a:r>
            <a:r>
              <a:rPr lang="zh-CN" altLang="en-US" sz="2000" dirty="0" smtClean="0">
                <a:latin typeface="+mn-ea"/>
                <a:sym typeface="+mn-ea"/>
              </a:rPr>
              <a:t>，</a:t>
            </a:r>
            <a:r>
              <a:rPr lang="en-US" altLang="zh-CN" sz="2000" dirty="0" smtClean="0">
                <a:latin typeface="+mn-ea"/>
                <a:sym typeface="+mn-ea"/>
              </a:rPr>
              <a:t>log4j </a:t>
            </a:r>
            <a:r>
              <a:rPr lang="zh-CN" altLang="en-US" sz="2000" dirty="0" smtClean="0">
                <a:latin typeface="+mn-ea"/>
                <a:sym typeface="+mn-ea"/>
              </a:rPr>
              <a:t>内建了两种实现：</a:t>
            </a:r>
          </a:p>
          <a:p>
            <a:pPr lvl="1"/>
            <a:r>
              <a:rPr lang="en-US" altLang="zh-CN" sz="1800" dirty="0" smtClean="0">
                <a:latin typeface="+mn-ea"/>
                <a:sym typeface="+mn-ea"/>
              </a:rPr>
              <a:t>Properties </a:t>
            </a:r>
            <a:r>
              <a:rPr lang="zh-CN" altLang="en-US" sz="1800" dirty="0" smtClean="0">
                <a:latin typeface="+mn-ea"/>
                <a:sym typeface="+mn-ea"/>
              </a:rPr>
              <a:t>文件方式</a:t>
            </a:r>
            <a:r>
              <a:rPr lang="zh-CN" altLang="zh-CN" sz="1800" dirty="0" smtClean="0">
                <a:latin typeface="+mn-ea"/>
                <a:sym typeface="+mn-ea"/>
              </a:rPr>
              <a:t>（</a:t>
            </a:r>
            <a:r>
              <a:rPr lang="en-US" altLang="zh-CN" sz="1600" dirty="0" smtClean="0">
                <a:latin typeface="+mn-ea"/>
                <a:sym typeface="+mn-ea"/>
              </a:rPr>
              <a:t>org.apache.log4j.PropertyConfigurator</a:t>
            </a:r>
            <a:r>
              <a:rPr lang="zh-CN" altLang="en-US" sz="1600" dirty="0" smtClean="0">
                <a:latin typeface="+mn-ea"/>
                <a:sym typeface="+mn-ea"/>
              </a:rPr>
              <a:t>）</a:t>
            </a:r>
            <a:endParaRPr lang="en-US" altLang="zh-CN" dirty="0">
              <a:latin typeface="+mn-ea"/>
              <a:sym typeface="+mn-ea"/>
            </a:endParaRPr>
          </a:p>
          <a:p>
            <a:pPr lvl="1"/>
            <a:endParaRPr lang="en-US" altLang="zh-CN" sz="1600" dirty="0" smtClean="0">
              <a:latin typeface="+mn-ea"/>
              <a:sym typeface="+mn-ea"/>
            </a:endParaRPr>
          </a:p>
          <a:p>
            <a:pPr marL="914400" lvl="2" indent="0">
              <a:buNone/>
            </a:pPr>
            <a:endParaRPr lang="en-US" altLang="zh-CN" sz="1600" dirty="0">
              <a:latin typeface="+mn-ea"/>
              <a:sym typeface="+mn-ea"/>
            </a:endParaRPr>
          </a:p>
          <a:p>
            <a:pPr marL="914400" lvl="2" indent="0">
              <a:buNone/>
            </a:pPr>
            <a:endParaRPr lang="zh-CN" altLang="en-US" sz="1600" dirty="0" smtClean="0">
              <a:latin typeface="+mn-ea"/>
              <a:sym typeface="+mn-ea"/>
            </a:endParaRPr>
          </a:p>
          <a:p>
            <a:pPr lvl="1"/>
            <a:r>
              <a:rPr lang="en-US" altLang="zh-CN" sz="1800" dirty="0" smtClean="0">
                <a:latin typeface="+mn-ea"/>
                <a:sym typeface="+mn-ea"/>
              </a:rPr>
              <a:t>XML </a:t>
            </a:r>
            <a:r>
              <a:rPr lang="zh-CN" altLang="en-US" sz="1800" dirty="0" smtClean="0">
                <a:latin typeface="+mn-ea"/>
                <a:sym typeface="+mn-ea"/>
              </a:rPr>
              <a:t>文件方式</a:t>
            </a:r>
            <a:r>
              <a:rPr lang="zh-CN" altLang="zh-CN" sz="1800" dirty="0" smtClean="0">
                <a:latin typeface="+mn-ea"/>
                <a:sym typeface="+mn-ea"/>
              </a:rPr>
              <a:t>（</a:t>
            </a:r>
            <a:r>
              <a:rPr lang="en-US" altLang="zh-CN" sz="1600" dirty="0" smtClean="0">
                <a:latin typeface="+mn-ea"/>
                <a:sym typeface="+mn-ea"/>
              </a:rPr>
              <a:t>org.apache.log4j.xml.DOMConfigurator</a:t>
            </a:r>
            <a:r>
              <a:rPr lang="zh-CN" altLang="en-US" sz="1600" dirty="0" smtClean="0">
                <a:latin typeface="+mn-ea"/>
                <a:sym typeface="+mn-ea"/>
              </a:rPr>
              <a:t>）</a:t>
            </a:r>
            <a:endParaRPr lang="zh-CN" altLang="en-US" sz="1575" dirty="0" smtClean="0">
              <a:latin typeface="+mn-ea"/>
              <a:sym typeface="+mn-ea"/>
            </a:endParaRPr>
          </a:p>
          <a:p>
            <a:pPr lvl="1"/>
            <a:endParaRPr lang="zh-CN" altLang="en-US" sz="1800" dirty="0" smtClean="0">
              <a:latin typeface="+mn-ea"/>
              <a:sym typeface="+mn-ea"/>
            </a:endParaRPr>
          </a:p>
        </p:txBody>
      </p:sp>
      <p:pic>
        <p:nvPicPr>
          <p:cNvPr id="4" name="图片 3"/>
          <p:cNvPicPr>
            <a:picLocks noChangeAspect="1"/>
          </p:cNvPicPr>
          <p:nvPr/>
        </p:nvPicPr>
        <p:blipFill>
          <a:blip r:embed="rId2"/>
          <a:stretch>
            <a:fillRect/>
          </a:stretch>
        </p:blipFill>
        <p:spPr>
          <a:xfrm>
            <a:off x="2353914" y="3315869"/>
            <a:ext cx="5155226" cy="1027591"/>
          </a:xfrm>
          <a:prstGeom prst="rect">
            <a:avLst/>
          </a:prstGeom>
        </p:spPr>
      </p:pic>
      <p:pic>
        <p:nvPicPr>
          <p:cNvPr id="6" name="图片 5"/>
          <p:cNvPicPr>
            <a:picLocks noChangeAspect="1"/>
          </p:cNvPicPr>
          <p:nvPr/>
        </p:nvPicPr>
        <p:blipFill>
          <a:blip r:embed="rId3"/>
          <a:stretch>
            <a:fillRect/>
          </a:stretch>
        </p:blipFill>
        <p:spPr>
          <a:xfrm>
            <a:off x="2416855" y="4837913"/>
            <a:ext cx="4195054" cy="189498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 </a:t>
            </a:r>
            <a:r>
              <a:rPr lang="zh-CN" altLang="en-US" dirty="0"/>
              <a:t>微服务实战系列课堂</a:t>
            </a:r>
          </a:p>
        </p:txBody>
      </p:sp>
      <p:sp>
        <p:nvSpPr>
          <p:cNvPr id="3" name="内容占位符 2"/>
          <p:cNvSpPr>
            <a:spLocks noGrp="1"/>
          </p:cNvSpPr>
          <p:nvPr>
            <p:ph idx="1"/>
          </p:nvPr>
        </p:nvSpPr>
        <p:spPr>
          <a:xfrm>
            <a:off x="702991" y="1673137"/>
            <a:ext cx="8596668" cy="3880773"/>
          </a:xfrm>
        </p:spPr>
        <p:txBody>
          <a:bodyPr/>
          <a:lstStyle/>
          <a:p>
            <a:pPr marL="0" indent="0">
              <a:buNone/>
            </a:pPr>
            <a:endParaRPr lang="en-US" altLang="zh-CN" dirty="0" smtClean="0"/>
          </a:p>
          <a:p>
            <a:pPr marL="0" indent="0">
              <a:buNone/>
            </a:pPr>
            <a:endParaRPr lang="en-US" altLang="zh-CN" dirty="0"/>
          </a:p>
          <a:p>
            <a:pPr marL="0" indent="0">
              <a:buNone/>
            </a:pPr>
            <a:r>
              <a:rPr lang="en-US" altLang="zh-CN" dirty="0" smtClean="0"/>
              <a:t>	</a:t>
            </a:r>
          </a:p>
        </p:txBody>
      </p:sp>
      <p:pic>
        <p:nvPicPr>
          <p:cNvPr id="6" name="图片 5" descr="SF 小马哥交流群.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4251" y="1464012"/>
            <a:ext cx="3664298" cy="5021443"/>
          </a:xfrm>
          <a:prstGeom prst="rect">
            <a:avLst/>
          </a:prstGeom>
        </p:spPr>
      </p:pic>
      <p:pic>
        <p:nvPicPr>
          <p:cNvPr id="7" name="图片 6"/>
          <p:cNvPicPr>
            <a:picLocks noChangeAspect="1"/>
          </p:cNvPicPr>
          <p:nvPr/>
        </p:nvPicPr>
        <p:blipFill>
          <a:blip r:embed="rId4"/>
          <a:stretch>
            <a:fillRect/>
          </a:stretch>
        </p:blipFill>
        <p:spPr>
          <a:xfrm>
            <a:off x="795027" y="1438334"/>
            <a:ext cx="3805727" cy="520744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方正姚体" panose="02010601030101010101" pitchFamily="2" charset="-122"/>
                <a:ea typeface="方正姚体" panose="02010601030101010101" pitchFamily="2" charset="-122"/>
                <a:sym typeface="+mn-ea"/>
              </a:rPr>
              <a:t>日志框架</a:t>
            </a:r>
            <a:r>
              <a:rPr lang="zh-CN" altLang="zh-CN" dirty="0">
                <a:latin typeface="方正姚体" panose="02010601030101010101" pitchFamily="2" charset="-122"/>
                <a:ea typeface="方正姚体" panose="02010601030101010101" pitchFamily="2" charset="-122"/>
                <a:sym typeface="+mn-ea"/>
              </a:rPr>
              <a:t> </a:t>
            </a:r>
            <a:r>
              <a:rPr lang="en-US" altLang="zh-CN" dirty="0">
                <a:latin typeface="方正姚体" panose="02010601030101010101" pitchFamily="2" charset="-122"/>
                <a:ea typeface="方正姚体" panose="02010601030101010101" pitchFamily="2" charset="-122"/>
                <a:sym typeface="+mn-ea"/>
              </a:rPr>
              <a:t>-</a:t>
            </a:r>
            <a:r>
              <a:rPr lang="zh-CN" altLang="en-US" dirty="0">
                <a:latin typeface="方正姚体" panose="02010601030101010101" pitchFamily="2" charset="-122"/>
                <a:ea typeface="方正姚体" panose="02010601030101010101" pitchFamily="2" charset="-122"/>
                <a:sym typeface="+mn-ea"/>
              </a:rPr>
              <a:t> </a:t>
            </a:r>
            <a:r>
              <a:rPr lang="en-US" altLang="zh-CN" dirty="0" smtClean="0">
                <a:latin typeface="方正姚体" panose="02010601030101010101" pitchFamily="2" charset="-122"/>
                <a:ea typeface="方正姚体" panose="02010601030101010101" pitchFamily="2" charset="-122"/>
                <a:sym typeface="+mn-ea"/>
              </a:rPr>
              <a:t>Log4j</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0"/>
            <a:ext cx="8596668" cy="5339143"/>
          </a:xfrm>
        </p:spPr>
        <p:txBody>
          <a:bodyPr>
            <a:normAutofit/>
          </a:bodyPr>
          <a:lstStyle/>
          <a:p>
            <a:r>
              <a:rPr lang="zh-CN" altLang="ro-RO" sz="2400" dirty="0">
                <a:latin typeface="+mn-ea"/>
                <a:sym typeface="+mn-ea"/>
              </a:rPr>
              <a:t>日志诊断上下</a:t>
            </a:r>
            <a:r>
              <a:rPr lang="zh-CN" altLang="ro-RO" sz="2400" dirty="0" smtClean="0">
                <a:latin typeface="+mn-ea"/>
                <a:sym typeface="+mn-ea"/>
              </a:rPr>
              <a:t>文</a:t>
            </a:r>
            <a:endParaRPr lang="en-US" altLang="zh-CN" sz="2400" dirty="0" smtClean="0">
              <a:latin typeface="+mn-ea"/>
              <a:sym typeface="+mn-ea"/>
            </a:endParaRPr>
          </a:p>
          <a:p>
            <a:pPr marL="0" lvl="1" indent="0">
              <a:buNone/>
            </a:pPr>
            <a:r>
              <a:rPr lang="en-US" altLang="zh-CN" sz="2000" dirty="0" smtClean="0">
                <a:latin typeface="+mn-ea"/>
                <a:sym typeface="+mn-ea"/>
              </a:rPr>
              <a:t>	</a:t>
            </a:r>
            <a:r>
              <a:rPr lang="zh-CN" altLang="en-US" sz="2000" dirty="0">
                <a:latin typeface="+mn-ea"/>
                <a:sym typeface="+mn-ea"/>
              </a:rPr>
              <a:t>日志诊断上下文作为日志内容的一部分，为其提供辅助性信息，如当前 </a:t>
            </a:r>
            <a:r>
              <a:rPr lang="en-US" altLang="zh-CN" sz="2000" dirty="0">
                <a:latin typeface="+mn-ea"/>
                <a:sym typeface="+mn-ea"/>
              </a:rPr>
              <a:t>HTTP</a:t>
            </a:r>
            <a:r>
              <a:rPr lang="zh-CN" altLang="en-US" sz="2000" dirty="0">
                <a:latin typeface="+mn-ea"/>
                <a:sym typeface="+mn-ea"/>
              </a:rPr>
              <a:t> 请求 </a:t>
            </a:r>
            <a:r>
              <a:rPr lang="en-US" altLang="zh-CN" sz="2000" dirty="0">
                <a:latin typeface="+mn-ea"/>
                <a:sym typeface="+mn-ea"/>
              </a:rPr>
              <a:t>URL</a:t>
            </a:r>
            <a:r>
              <a:rPr lang="zh-CN" altLang="en-US" sz="2000" dirty="0" smtClean="0">
                <a:latin typeface="+mn-ea"/>
                <a:sym typeface="+mn-ea"/>
              </a:rPr>
              <a:t>。</a:t>
            </a:r>
            <a:r>
              <a:rPr lang="en-US" altLang="zh-CN" sz="2000" dirty="0">
                <a:latin typeface="+mn-ea"/>
              </a:rPr>
              <a:t>Neil Harrison described this</a:t>
            </a:r>
            <a:r>
              <a:rPr lang="zh-CN" altLang="en-US" sz="2000" dirty="0">
                <a:latin typeface="+mn-ea"/>
              </a:rPr>
              <a:t> </a:t>
            </a:r>
            <a:r>
              <a:rPr lang="en-US" altLang="zh-CN" sz="2000" dirty="0">
                <a:latin typeface="+mn-ea"/>
              </a:rPr>
              <a:t>method in the book “Patterns for Logging Diagnostic Messages,” in Pattern Languages</a:t>
            </a:r>
            <a:r>
              <a:rPr lang="zh-CN" altLang="en-US" sz="2000" dirty="0">
                <a:latin typeface="+mn-ea"/>
              </a:rPr>
              <a:t> </a:t>
            </a:r>
            <a:r>
              <a:rPr lang="en-US" altLang="zh-CN" sz="2000" dirty="0">
                <a:latin typeface="+mn-ea"/>
              </a:rPr>
              <a:t>of Program Design </a:t>
            </a:r>
            <a:r>
              <a:rPr lang="en-US" altLang="zh-CN" sz="2000" dirty="0" smtClean="0">
                <a:latin typeface="+mn-ea"/>
              </a:rPr>
              <a:t>3</a:t>
            </a:r>
            <a:r>
              <a:rPr lang="zh-CN" altLang="en-US" sz="2000" dirty="0" smtClean="0">
                <a:latin typeface="+mn-ea"/>
              </a:rPr>
              <a:t>。</a:t>
            </a:r>
            <a:endParaRPr lang="en-US" altLang="zh-CN" sz="2000" dirty="0" smtClean="0">
              <a:latin typeface="+mn-ea"/>
            </a:endParaRPr>
          </a:p>
          <a:p>
            <a:pPr marL="0" lvl="1" indent="0">
              <a:buNone/>
            </a:pPr>
            <a:endParaRPr lang="en-US" altLang="zh-CN" sz="2000" dirty="0">
              <a:latin typeface="+mn-ea"/>
              <a:sym typeface="+mn-ea"/>
            </a:endParaRPr>
          </a:p>
          <a:p>
            <a:pPr marL="0" lvl="1" indent="0">
              <a:buNone/>
            </a:pPr>
            <a:r>
              <a:rPr lang="en-US" altLang="zh-CN" sz="2000" dirty="0" smtClean="0">
                <a:latin typeface="+mn-ea"/>
                <a:sym typeface="+mn-ea"/>
              </a:rPr>
              <a:t>	log4j</a:t>
            </a:r>
            <a:r>
              <a:rPr lang="zh-CN" altLang="en-US" sz="2000" dirty="0" smtClean="0">
                <a:latin typeface="+mn-ea"/>
                <a:sym typeface="+mn-ea"/>
              </a:rPr>
              <a:t> </a:t>
            </a:r>
            <a:r>
              <a:rPr lang="zh-CN" altLang="en-US" sz="2000" dirty="0">
                <a:latin typeface="+mn-ea"/>
                <a:sym typeface="+mn-ea"/>
              </a:rPr>
              <a:t>有两种类型的日志诊断上下文，分别是映射诊断上下文和嵌套诊断上下</a:t>
            </a:r>
            <a:r>
              <a:rPr lang="zh-CN" altLang="en-US" sz="2000" dirty="0" smtClean="0">
                <a:latin typeface="+mn-ea"/>
                <a:sym typeface="+mn-ea"/>
              </a:rPr>
              <a:t>文</a:t>
            </a:r>
            <a:r>
              <a:rPr lang="zh-CN" altLang="en-US" sz="2000" dirty="0">
                <a:latin typeface="+mn-ea"/>
                <a:sym typeface="+mn-ea"/>
              </a:rPr>
              <a:t>：</a:t>
            </a:r>
            <a:endParaRPr lang="en-US" altLang="zh-CN" sz="2000" dirty="0" smtClean="0">
              <a:latin typeface="+mn-ea"/>
              <a:sym typeface="+mn-ea"/>
            </a:endParaRPr>
          </a:p>
          <a:p>
            <a:pPr marL="0" lvl="1" indent="0">
              <a:buNone/>
            </a:pPr>
            <a:r>
              <a:rPr lang="en-US" altLang="zh-CN" sz="2000" dirty="0">
                <a:latin typeface=""/>
              </a:rPr>
              <a:t>	</a:t>
            </a:r>
            <a:endParaRPr lang="zh-CN" altLang="ro-RO" sz="2000" dirty="0">
              <a:latin typeface="+mn-ea"/>
              <a:sym typeface="+mn-ea"/>
            </a:endParaRPr>
          </a:p>
          <a:p>
            <a:pPr lvl="1"/>
            <a:r>
              <a:rPr lang="zh-CN" altLang="en-US" sz="1800" dirty="0" smtClean="0">
                <a:latin typeface="+mn-ea"/>
                <a:sym typeface="+mn-ea"/>
              </a:rPr>
              <a:t>映射诊断上下文</a:t>
            </a:r>
            <a:r>
              <a:rPr lang="zh-CN" altLang="zh-CN" sz="1800" dirty="0" smtClean="0">
                <a:latin typeface="+mn-ea"/>
                <a:sym typeface="+mn-ea"/>
              </a:rPr>
              <a:t>（</a:t>
            </a:r>
            <a:r>
              <a:rPr lang="en-US" altLang="zh-CN" sz="1600" dirty="0" smtClean="0">
                <a:latin typeface="+mn-ea"/>
                <a:sym typeface="+mn-ea"/>
              </a:rPr>
              <a:t>org.apache.log4j.MDC</a:t>
            </a:r>
            <a:r>
              <a:rPr lang="zh-CN" altLang="en-US" sz="1600" dirty="0" smtClean="0">
                <a:latin typeface="+mn-ea"/>
                <a:sym typeface="+mn-ea"/>
              </a:rPr>
              <a:t>）</a:t>
            </a:r>
          </a:p>
          <a:p>
            <a:pPr lvl="1"/>
            <a:endParaRPr lang="en-US" altLang="zh-CN" sz="1600" dirty="0" smtClean="0">
              <a:latin typeface="+mn-ea"/>
              <a:sym typeface="+mn-ea"/>
            </a:endParaRPr>
          </a:p>
          <a:p>
            <a:pPr lvl="1"/>
            <a:r>
              <a:rPr lang="zh-CN" altLang="en-US" dirty="0" smtClean="0">
                <a:latin typeface="+mn-ea"/>
                <a:sym typeface="+mn-ea"/>
              </a:rPr>
              <a:t>嵌套诊断上下文（</a:t>
            </a:r>
            <a:r>
              <a:rPr lang="en-US" altLang="zh-CN" dirty="0" smtClean="0">
                <a:latin typeface="+mn-ea"/>
                <a:sym typeface="+mn-ea"/>
              </a:rPr>
              <a:t>org.apache.log4j.NDC</a:t>
            </a:r>
            <a:r>
              <a:rPr lang="zh-CN" altLang="en-US" dirty="0" smtClean="0">
                <a:latin typeface="+mn-ea"/>
                <a:sym typeface="+mn-ea"/>
              </a:rPr>
              <a:t>）</a:t>
            </a:r>
          </a:p>
        </p:txBody>
      </p:sp>
    </p:spTree>
    <p:extLst>
      <p:ext uri="{BB962C8B-B14F-4D97-AF65-F5344CB8AC3E}">
        <p14:creationId xmlns:p14="http://schemas.microsoft.com/office/powerpoint/2010/main" val="381320057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方正姚体" panose="02010601030101010101" pitchFamily="2" charset="-122"/>
                <a:ea typeface="方正姚体" panose="02010601030101010101" pitchFamily="2" charset="-122"/>
                <a:sym typeface="+mn-ea"/>
              </a:rPr>
              <a:t>日志框架</a:t>
            </a:r>
            <a:r>
              <a:rPr lang="zh-CN" altLang="zh-CN" dirty="0">
                <a:latin typeface="方正姚体" panose="02010601030101010101" pitchFamily="2" charset="-122"/>
                <a:ea typeface="方正姚体" panose="02010601030101010101" pitchFamily="2" charset="-122"/>
                <a:sym typeface="+mn-ea"/>
              </a:rPr>
              <a:t> </a:t>
            </a:r>
            <a:r>
              <a:rPr lang="en-US" altLang="zh-CN" dirty="0">
                <a:latin typeface="方正姚体" panose="02010601030101010101" pitchFamily="2" charset="-122"/>
                <a:ea typeface="方正姚体" panose="02010601030101010101" pitchFamily="2" charset="-122"/>
                <a:sym typeface="+mn-ea"/>
              </a:rPr>
              <a:t>-</a:t>
            </a:r>
            <a:r>
              <a:rPr lang="zh-CN" altLang="en-US" dirty="0">
                <a:latin typeface="方正姚体" panose="02010601030101010101" pitchFamily="2" charset="-122"/>
                <a:ea typeface="方正姚体" panose="02010601030101010101" pitchFamily="2" charset="-122"/>
                <a:sym typeface="+mn-ea"/>
              </a:rPr>
              <a:t> </a:t>
            </a:r>
            <a:r>
              <a:rPr lang="en-US" altLang="zh-CN" dirty="0" smtClean="0">
                <a:latin typeface="方正姚体" panose="02010601030101010101" pitchFamily="2" charset="-122"/>
                <a:ea typeface="方正姚体" panose="02010601030101010101" pitchFamily="2" charset="-122"/>
                <a:sym typeface="+mn-ea"/>
              </a:rPr>
              <a:t>Log4j</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0"/>
            <a:ext cx="8596668" cy="5339143"/>
          </a:xfrm>
        </p:spPr>
        <p:txBody>
          <a:bodyPr>
            <a:normAutofit/>
          </a:bodyPr>
          <a:lstStyle/>
          <a:p>
            <a:r>
              <a:rPr lang="zh-CN" altLang="ro-RO" sz="2400" dirty="0">
                <a:latin typeface="+mn-ea"/>
                <a:sym typeface="+mn-ea"/>
              </a:rPr>
              <a:t>日志诊断上下</a:t>
            </a:r>
            <a:r>
              <a:rPr lang="zh-CN" altLang="ro-RO" sz="2400" dirty="0" smtClean="0">
                <a:latin typeface="+mn-ea"/>
                <a:sym typeface="+mn-ea"/>
              </a:rPr>
              <a:t>文</a:t>
            </a:r>
            <a:endParaRPr lang="en-US" altLang="zh-CN" sz="2400" dirty="0" smtClean="0">
              <a:latin typeface="+mn-ea"/>
              <a:sym typeface="+mn-ea"/>
            </a:endParaRPr>
          </a:p>
          <a:p>
            <a:pPr lvl="1"/>
            <a:r>
              <a:rPr lang="zh-CN" altLang="en-US" sz="2000" dirty="0" smtClean="0">
                <a:latin typeface="+mn-ea"/>
                <a:sym typeface="+mn-ea"/>
              </a:rPr>
              <a:t>映射诊断上下文</a:t>
            </a:r>
            <a:r>
              <a:rPr lang="zh-CN" altLang="zh-CN" sz="2000" dirty="0" smtClean="0">
                <a:latin typeface="+mn-ea"/>
                <a:sym typeface="+mn-ea"/>
              </a:rPr>
              <a:t>（</a:t>
            </a:r>
            <a:r>
              <a:rPr lang="en-US" altLang="zh-CN" sz="2000" dirty="0" smtClean="0">
                <a:latin typeface="+mn-ea"/>
                <a:sym typeface="+mn-ea"/>
              </a:rPr>
              <a:t>org.apache.log4j.MDC</a:t>
            </a:r>
            <a:r>
              <a:rPr lang="zh-CN" altLang="en-US" sz="2000" dirty="0" smtClean="0">
                <a:latin typeface="+mn-ea"/>
                <a:sym typeface="+mn-ea"/>
              </a:rPr>
              <a:t>）</a:t>
            </a:r>
          </a:p>
          <a:p>
            <a:pPr marL="457200" lvl="1" indent="0">
              <a:buNone/>
            </a:pPr>
            <a:r>
              <a:rPr lang="zh-CN" altLang="en-US" sz="1800" dirty="0" smtClean="0">
                <a:latin typeface="+mn-ea"/>
                <a:sym typeface="+mn-ea"/>
              </a:rPr>
              <a:t>该诊断上下文是以</a:t>
            </a:r>
            <a:r>
              <a:rPr lang="en-US" altLang="zh-CN" sz="1800" dirty="0" smtClean="0">
                <a:latin typeface="+mn-ea"/>
                <a:sym typeface="+mn-ea"/>
              </a:rPr>
              <a:t>Key</a:t>
            </a:r>
            <a:r>
              <a:rPr lang="zh-CN" altLang="en-US" sz="1800" dirty="0" smtClean="0">
                <a:latin typeface="+mn-ea"/>
                <a:sym typeface="+mn-ea"/>
              </a:rPr>
              <a:t>-</a:t>
            </a:r>
            <a:r>
              <a:rPr lang="en-US" altLang="zh-CN" sz="1800" dirty="0" smtClean="0">
                <a:latin typeface="+mn-ea"/>
                <a:sym typeface="+mn-ea"/>
              </a:rPr>
              <a:t>Value</a:t>
            </a:r>
            <a:r>
              <a:rPr lang="zh-CN" altLang="en-US" sz="1800" dirty="0" smtClean="0">
                <a:latin typeface="+mn-ea"/>
                <a:sym typeface="+mn-ea"/>
              </a:rPr>
              <a:t>的形式存储诊断信息，如：</a:t>
            </a:r>
            <a:endParaRPr lang="en-US" altLang="zh-CN" sz="1800" dirty="0">
              <a:latin typeface="+mn-ea"/>
              <a:sym typeface="+mn-ea"/>
            </a:endParaRPr>
          </a:p>
        </p:txBody>
      </p:sp>
      <p:pic>
        <p:nvPicPr>
          <p:cNvPr id="4" name="图片 3"/>
          <p:cNvPicPr>
            <a:picLocks noChangeAspect="1"/>
          </p:cNvPicPr>
          <p:nvPr/>
        </p:nvPicPr>
        <p:blipFill>
          <a:blip r:embed="rId2"/>
          <a:stretch>
            <a:fillRect/>
          </a:stretch>
        </p:blipFill>
        <p:spPr>
          <a:xfrm>
            <a:off x="343119" y="3056068"/>
            <a:ext cx="3817315" cy="3144290"/>
          </a:xfrm>
          <a:prstGeom prst="rect">
            <a:avLst/>
          </a:prstGeom>
        </p:spPr>
      </p:pic>
      <p:pic>
        <p:nvPicPr>
          <p:cNvPr id="5" name="图片 4"/>
          <p:cNvPicPr>
            <a:picLocks noChangeAspect="1"/>
          </p:cNvPicPr>
          <p:nvPr/>
        </p:nvPicPr>
        <p:blipFill>
          <a:blip r:embed="rId3"/>
          <a:stretch>
            <a:fillRect/>
          </a:stretch>
        </p:blipFill>
        <p:spPr>
          <a:xfrm>
            <a:off x="4170373" y="4138022"/>
            <a:ext cx="5651164" cy="765180"/>
          </a:xfrm>
          <a:prstGeom prst="rect">
            <a:avLst/>
          </a:prstGeom>
        </p:spPr>
      </p:pic>
    </p:spTree>
    <p:extLst>
      <p:ext uri="{BB962C8B-B14F-4D97-AF65-F5344CB8AC3E}">
        <p14:creationId xmlns:p14="http://schemas.microsoft.com/office/powerpoint/2010/main" val="55468383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方正姚体" panose="02010601030101010101" pitchFamily="2" charset="-122"/>
                <a:ea typeface="方正姚体" panose="02010601030101010101" pitchFamily="2" charset="-122"/>
                <a:sym typeface="+mn-ea"/>
              </a:rPr>
              <a:t>日志框架</a:t>
            </a:r>
            <a:r>
              <a:rPr lang="zh-CN" altLang="zh-CN" dirty="0">
                <a:latin typeface="方正姚体" panose="02010601030101010101" pitchFamily="2" charset="-122"/>
                <a:ea typeface="方正姚体" panose="02010601030101010101" pitchFamily="2" charset="-122"/>
                <a:sym typeface="+mn-ea"/>
              </a:rPr>
              <a:t> </a:t>
            </a:r>
            <a:r>
              <a:rPr lang="en-US" altLang="zh-CN" dirty="0">
                <a:latin typeface="方正姚体" panose="02010601030101010101" pitchFamily="2" charset="-122"/>
                <a:ea typeface="方正姚体" panose="02010601030101010101" pitchFamily="2" charset="-122"/>
                <a:sym typeface="+mn-ea"/>
              </a:rPr>
              <a:t>-</a:t>
            </a:r>
            <a:r>
              <a:rPr lang="zh-CN" altLang="en-US" dirty="0">
                <a:latin typeface="方正姚体" panose="02010601030101010101" pitchFamily="2" charset="-122"/>
                <a:ea typeface="方正姚体" panose="02010601030101010101" pitchFamily="2" charset="-122"/>
                <a:sym typeface="+mn-ea"/>
              </a:rPr>
              <a:t> </a:t>
            </a:r>
            <a:r>
              <a:rPr lang="en-US" altLang="zh-CN" dirty="0" smtClean="0">
                <a:latin typeface="方正姚体" panose="02010601030101010101" pitchFamily="2" charset="-122"/>
                <a:ea typeface="方正姚体" panose="02010601030101010101" pitchFamily="2" charset="-122"/>
                <a:sym typeface="+mn-ea"/>
              </a:rPr>
              <a:t>Log4j</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0"/>
            <a:ext cx="8596668" cy="5339143"/>
          </a:xfrm>
        </p:spPr>
        <p:txBody>
          <a:bodyPr>
            <a:normAutofit/>
          </a:bodyPr>
          <a:lstStyle/>
          <a:p>
            <a:r>
              <a:rPr lang="zh-CN" altLang="ro-RO" sz="2400" dirty="0">
                <a:latin typeface="+mn-ea"/>
                <a:sym typeface="+mn-ea"/>
              </a:rPr>
              <a:t>日志诊断上下</a:t>
            </a:r>
            <a:r>
              <a:rPr lang="zh-CN" altLang="ro-RO" sz="2400" dirty="0" smtClean="0">
                <a:latin typeface="+mn-ea"/>
                <a:sym typeface="+mn-ea"/>
              </a:rPr>
              <a:t>文</a:t>
            </a:r>
            <a:endParaRPr lang="en-US" altLang="zh-CN" sz="2400" dirty="0" smtClean="0">
              <a:latin typeface="+mn-ea"/>
              <a:sym typeface="+mn-ea"/>
            </a:endParaRPr>
          </a:p>
          <a:p>
            <a:pPr lvl="1"/>
            <a:r>
              <a:rPr lang="zh-CN" altLang="en-US" sz="2000" dirty="0">
                <a:latin typeface="+mn-ea"/>
                <a:sym typeface="+mn-ea"/>
              </a:rPr>
              <a:t>嵌套诊断上下文（</a:t>
            </a:r>
            <a:r>
              <a:rPr lang="en-US" altLang="zh-CN" sz="2000" dirty="0">
                <a:latin typeface="+mn-ea"/>
                <a:sym typeface="+mn-ea"/>
              </a:rPr>
              <a:t>org.apache.log4j.NDC</a:t>
            </a:r>
            <a:r>
              <a:rPr lang="zh-CN" altLang="en-US" sz="2000" dirty="0" smtClean="0">
                <a:latin typeface="+mn-ea"/>
                <a:sym typeface="+mn-ea"/>
              </a:rPr>
              <a:t>）</a:t>
            </a:r>
          </a:p>
          <a:p>
            <a:pPr marL="457200" lvl="1" indent="0">
              <a:buNone/>
            </a:pPr>
            <a:r>
              <a:rPr lang="zh-CN" altLang="en-US" sz="1800" dirty="0" smtClean="0">
                <a:latin typeface="+mn-ea"/>
                <a:sym typeface="+mn-ea"/>
              </a:rPr>
              <a:t>该诊断上下文是以堆栈的形式存储诊断信息，如：</a:t>
            </a:r>
            <a:endParaRPr lang="en-US" altLang="zh-CN" sz="1800" dirty="0">
              <a:latin typeface="+mn-ea"/>
              <a:sym typeface="+mn-ea"/>
            </a:endParaRPr>
          </a:p>
        </p:txBody>
      </p:sp>
      <p:pic>
        <p:nvPicPr>
          <p:cNvPr id="6" name="图片 5"/>
          <p:cNvPicPr>
            <a:picLocks noChangeAspect="1"/>
          </p:cNvPicPr>
          <p:nvPr/>
        </p:nvPicPr>
        <p:blipFill>
          <a:blip r:embed="rId2"/>
          <a:stretch>
            <a:fillRect/>
          </a:stretch>
        </p:blipFill>
        <p:spPr>
          <a:xfrm>
            <a:off x="441898" y="2957061"/>
            <a:ext cx="5218234" cy="3900939"/>
          </a:xfrm>
          <a:prstGeom prst="rect">
            <a:avLst/>
          </a:prstGeom>
        </p:spPr>
      </p:pic>
      <p:pic>
        <p:nvPicPr>
          <p:cNvPr id="7" name="图片 6"/>
          <p:cNvPicPr>
            <a:picLocks noChangeAspect="1"/>
          </p:cNvPicPr>
          <p:nvPr/>
        </p:nvPicPr>
        <p:blipFill>
          <a:blip r:embed="rId3"/>
          <a:stretch>
            <a:fillRect/>
          </a:stretch>
        </p:blipFill>
        <p:spPr>
          <a:xfrm>
            <a:off x="4722585" y="4256133"/>
            <a:ext cx="5043058" cy="611508"/>
          </a:xfrm>
          <a:prstGeom prst="rect">
            <a:avLst/>
          </a:prstGeom>
        </p:spPr>
      </p:pic>
    </p:spTree>
    <p:extLst>
      <p:ext uri="{BB962C8B-B14F-4D97-AF65-F5344CB8AC3E}">
        <p14:creationId xmlns:p14="http://schemas.microsoft.com/office/powerpoint/2010/main" val="85899247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方正姚体" panose="02010601030101010101" pitchFamily="2" charset="-122"/>
                <a:ea typeface="方正姚体" panose="02010601030101010101" pitchFamily="2" charset="-122"/>
                <a:sym typeface="+mn-ea"/>
              </a:rPr>
              <a:t>日志框架</a:t>
            </a:r>
            <a:r>
              <a:rPr lang="zh-CN" altLang="zh-CN" dirty="0">
                <a:latin typeface="方正姚体" panose="02010601030101010101" pitchFamily="2" charset="-122"/>
                <a:ea typeface="方正姚体" panose="02010601030101010101" pitchFamily="2" charset="-122"/>
                <a:sym typeface="+mn-ea"/>
              </a:rPr>
              <a:t> </a:t>
            </a:r>
            <a:r>
              <a:rPr lang="mr-IN" altLang="zh-CN" dirty="0" smtClean="0">
                <a:latin typeface="方正姚体" panose="02010601030101010101" pitchFamily="2" charset="-122"/>
                <a:ea typeface="方正姚体" panose="02010601030101010101" pitchFamily="2" charset="-122"/>
                <a:sym typeface="+mn-ea"/>
              </a:rPr>
              <a:t>–</a:t>
            </a:r>
            <a:r>
              <a:rPr lang="zh-CN" altLang="en-US" dirty="0" smtClean="0">
                <a:latin typeface="方正姚体" panose="02010601030101010101" pitchFamily="2" charset="-122"/>
                <a:ea typeface="方正姚体" panose="02010601030101010101" pitchFamily="2" charset="-122"/>
                <a:sym typeface="+mn-ea"/>
              </a:rPr>
              <a:t> </a:t>
            </a:r>
            <a:r>
              <a:rPr lang="en-US" altLang="zh-CN" dirty="0" smtClean="0">
                <a:latin typeface="方正姚体" panose="02010601030101010101" pitchFamily="2" charset="-122"/>
                <a:ea typeface="方正姚体" panose="02010601030101010101" pitchFamily="2" charset="-122"/>
                <a:sym typeface="+mn-ea"/>
              </a:rPr>
              <a:t>Java</a:t>
            </a:r>
            <a:r>
              <a:rPr lang="zh-CN" altLang="en-US" dirty="0" smtClean="0">
                <a:latin typeface="方正姚体" panose="02010601030101010101" pitchFamily="2" charset="-122"/>
                <a:ea typeface="方正姚体" panose="02010601030101010101" pitchFamily="2" charset="-122"/>
                <a:sym typeface="+mn-ea"/>
              </a:rPr>
              <a:t> </a:t>
            </a:r>
            <a:r>
              <a:rPr lang="en-US" altLang="zh-CN" dirty="0" smtClean="0">
                <a:latin typeface="方正姚体" panose="02010601030101010101" pitchFamily="2" charset="-122"/>
                <a:ea typeface="方正姚体" panose="02010601030101010101" pitchFamily="2" charset="-122"/>
                <a:sym typeface="+mn-ea"/>
              </a:rPr>
              <a:t>Logging</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0"/>
            <a:ext cx="8596668" cy="5339143"/>
          </a:xfrm>
        </p:spPr>
        <p:txBody>
          <a:bodyPr>
            <a:normAutofit/>
          </a:bodyPr>
          <a:lstStyle/>
          <a:p>
            <a:r>
              <a:rPr lang="zh-CN" altLang="en-US" sz="2400" dirty="0" smtClean="0">
                <a:latin typeface="+mn-ea"/>
                <a:sym typeface="+mn-ea"/>
              </a:rPr>
              <a:t>介绍</a:t>
            </a:r>
            <a:endParaRPr lang="en-US" altLang="zh-CN" sz="2400" dirty="0" smtClean="0">
              <a:latin typeface="+mn-ea"/>
              <a:sym typeface="+mn-ea"/>
            </a:endParaRPr>
          </a:p>
          <a:p>
            <a:pPr marL="0" indent="0">
              <a:buNone/>
            </a:pPr>
            <a:r>
              <a:rPr lang="en-US" altLang="zh-CN" sz="2000" dirty="0" smtClean="0">
                <a:latin typeface="+mn-ea"/>
                <a:sym typeface="+mn-ea"/>
              </a:rPr>
              <a:t>	Java</a:t>
            </a:r>
            <a:r>
              <a:rPr lang="zh-CN" altLang="en-US" sz="2000" dirty="0" smtClean="0">
                <a:latin typeface="+mn-ea"/>
                <a:sym typeface="+mn-ea"/>
              </a:rPr>
              <a:t> </a:t>
            </a:r>
            <a:r>
              <a:rPr lang="en-US" altLang="zh-CN" sz="2000" dirty="0" smtClean="0">
                <a:latin typeface="+mn-ea"/>
                <a:sym typeface="+mn-ea"/>
              </a:rPr>
              <a:t>Logging</a:t>
            </a:r>
            <a:r>
              <a:rPr lang="zh-CN" altLang="en-US" sz="2000" dirty="0" smtClean="0">
                <a:latin typeface="+mn-ea"/>
                <a:sym typeface="+mn-ea"/>
              </a:rPr>
              <a:t> 是</a:t>
            </a:r>
            <a:r>
              <a:rPr lang="en-US" altLang="zh-CN" sz="2000" dirty="0" smtClean="0">
                <a:latin typeface="+mn-ea"/>
                <a:sym typeface="+mn-ea"/>
              </a:rPr>
              <a:t>Java</a:t>
            </a:r>
            <a:r>
              <a:rPr lang="zh-CN" altLang="en-US" sz="2000" dirty="0" smtClean="0">
                <a:latin typeface="+mn-ea"/>
                <a:sym typeface="+mn-ea"/>
              </a:rPr>
              <a:t> 标准的日志框架，也</a:t>
            </a:r>
            <a:r>
              <a:rPr lang="zh-CN" altLang="en-US" sz="2000" dirty="0" smtClean="0">
                <a:latin typeface="+mn-ea"/>
                <a:sym typeface="+mn-ea"/>
              </a:rPr>
              <a:t>称为 </a:t>
            </a:r>
            <a:r>
              <a:rPr lang="en-US" altLang="zh-CN" sz="2000" dirty="0" smtClean="0">
                <a:latin typeface="+mn-ea"/>
                <a:sym typeface="+mn-ea"/>
              </a:rPr>
              <a:t>Java</a:t>
            </a:r>
            <a:r>
              <a:rPr lang="zh-CN" altLang="en-US" sz="2000" dirty="0" smtClean="0">
                <a:latin typeface="+mn-ea"/>
                <a:sym typeface="+mn-ea"/>
              </a:rPr>
              <a:t> </a:t>
            </a:r>
            <a:r>
              <a:rPr lang="en-US" altLang="zh-CN" sz="2000" dirty="0" smtClean="0">
                <a:latin typeface="+mn-ea"/>
                <a:sym typeface="+mn-ea"/>
              </a:rPr>
              <a:t>Logging</a:t>
            </a:r>
            <a:r>
              <a:rPr lang="zh-CN" altLang="en-US" sz="2000" dirty="0" smtClean="0">
                <a:latin typeface="+mn-ea"/>
                <a:sym typeface="+mn-ea"/>
              </a:rPr>
              <a:t> </a:t>
            </a:r>
            <a:r>
              <a:rPr lang="en-US" altLang="zh-CN" sz="2000" dirty="0" smtClean="0">
                <a:latin typeface="+mn-ea"/>
                <a:sym typeface="+mn-ea"/>
              </a:rPr>
              <a:t>API</a:t>
            </a:r>
            <a:r>
              <a:rPr lang="zh-CN" altLang="en-US" sz="2000" dirty="0" smtClean="0">
                <a:latin typeface="+mn-ea"/>
                <a:sym typeface="+mn-ea"/>
              </a:rPr>
              <a:t>，即 </a:t>
            </a:r>
            <a:r>
              <a:rPr lang="en-US" altLang="zh-CN" sz="2000" dirty="0" smtClean="0">
                <a:latin typeface="+mn-ea"/>
                <a:sym typeface="+mn-ea"/>
              </a:rPr>
              <a:t>JSR</a:t>
            </a:r>
            <a:r>
              <a:rPr lang="zh-CN" altLang="en-US" sz="2000" dirty="0" smtClean="0">
                <a:latin typeface="+mn-ea"/>
                <a:sym typeface="+mn-ea"/>
              </a:rPr>
              <a:t> </a:t>
            </a:r>
            <a:r>
              <a:rPr lang="en-US" altLang="zh-CN" sz="2000" dirty="0" smtClean="0">
                <a:latin typeface="+mn-ea"/>
                <a:sym typeface="+mn-ea"/>
              </a:rPr>
              <a:t>47</a:t>
            </a:r>
            <a:r>
              <a:rPr lang="zh-CN" altLang="en-US" sz="2000" dirty="0">
                <a:latin typeface="+mn-ea"/>
                <a:sym typeface="+mn-ea"/>
              </a:rPr>
              <a:t>。</a:t>
            </a:r>
            <a:r>
              <a:rPr lang="zh-CN" altLang="en-US" sz="2000" dirty="0" smtClean="0">
                <a:latin typeface="+mn-ea"/>
                <a:sym typeface="+mn-ea"/>
              </a:rPr>
              <a:t>从 </a:t>
            </a:r>
            <a:r>
              <a:rPr lang="en-US" altLang="zh-CN" sz="2000" dirty="0" smtClean="0">
                <a:latin typeface="+mn-ea"/>
                <a:sym typeface="+mn-ea"/>
              </a:rPr>
              <a:t>Java</a:t>
            </a:r>
            <a:r>
              <a:rPr lang="zh-CN" altLang="en-US" sz="2000" dirty="0" smtClean="0">
                <a:latin typeface="+mn-ea"/>
                <a:sym typeface="+mn-ea"/>
              </a:rPr>
              <a:t> </a:t>
            </a:r>
            <a:r>
              <a:rPr lang="en-US" altLang="zh-CN" sz="2000" dirty="0" smtClean="0">
                <a:latin typeface="+mn-ea"/>
                <a:sym typeface="+mn-ea"/>
              </a:rPr>
              <a:t>1.4</a:t>
            </a:r>
            <a:r>
              <a:rPr lang="zh-CN" altLang="en-US" sz="2000" dirty="0" smtClean="0">
                <a:latin typeface="+mn-ea"/>
                <a:sym typeface="+mn-ea"/>
              </a:rPr>
              <a:t> 版本开始，</a:t>
            </a:r>
            <a:r>
              <a:rPr lang="en-US" altLang="zh-CN" sz="2000" dirty="0" smtClean="0">
                <a:latin typeface="+mn-ea"/>
                <a:sym typeface="+mn-ea"/>
              </a:rPr>
              <a:t>Java</a:t>
            </a:r>
            <a:r>
              <a:rPr lang="zh-CN" altLang="en-US" sz="2000" dirty="0" smtClean="0">
                <a:latin typeface="+mn-ea"/>
                <a:sym typeface="+mn-ea"/>
              </a:rPr>
              <a:t> </a:t>
            </a:r>
            <a:r>
              <a:rPr lang="en-US" altLang="zh-CN" sz="2000" dirty="0" smtClean="0">
                <a:latin typeface="+mn-ea"/>
                <a:sym typeface="+mn-ea"/>
              </a:rPr>
              <a:t>Logging</a:t>
            </a:r>
            <a:r>
              <a:rPr lang="zh-CN" altLang="en-US" sz="2000" dirty="0" smtClean="0">
                <a:latin typeface="+mn-ea"/>
                <a:sym typeface="+mn-ea"/>
              </a:rPr>
              <a:t> 成为 </a:t>
            </a:r>
            <a:r>
              <a:rPr lang="en-US" altLang="zh-CN" sz="2000" dirty="0" smtClean="0">
                <a:latin typeface="+mn-ea"/>
                <a:sym typeface="+mn-ea"/>
              </a:rPr>
              <a:t>Java</a:t>
            </a:r>
            <a:r>
              <a:rPr lang="zh-CN" altLang="en-US" sz="2000" dirty="0" smtClean="0">
                <a:latin typeface="+mn-ea"/>
                <a:sym typeface="+mn-ea"/>
              </a:rPr>
              <a:t> </a:t>
            </a:r>
            <a:r>
              <a:rPr lang="en-US" altLang="zh-CN" sz="2000" dirty="0" smtClean="0">
                <a:latin typeface="+mn-ea"/>
                <a:sym typeface="+mn-ea"/>
              </a:rPr>
              <a:t>SE</a:t>
            </a:r>
            <a:r>
              <a:rPr lang="zh-CN" altLang="en-US" sz="2000" dirty="0" smtClean="0">
                <a:latin typeface="+mn-ea"/>
                <a:sym typeface="+mn-ea"/>
              </a:rPr>
              <a:t>的功能模块，其实现类存放在</a:t>
            </a:r>
            <a:r>
              <a:rPr lang="zh-CN" altLang="zh-CN" sz="2000" dirty="0" smtClean="0">
                <a:latin typeface="+mn-ea"/>
                <a:sym typeface="+mn-ea"/>
              </a:rPr>
              <a:t>“</a:t>
            </a:r>
            <a:r>
              <a:rPr lang="en-US" altLang="zh-CN" sz="2000" dirty="0" err="1"/>
              <a:t>java.util.logging</a:t>
            </a:r>
            <a:r>
              <a:rPr lang="zh-CN" altLang="en-US" sz="2000" dirty="0" smtClean="0">
                <a:latin typeface="+mn-ea"/>
                <a:sym typeface="+mn-ea"/>
              </a:rPr>
              <a:t>”包下。</a:t>
            </a:r>
            <a:endParaRPr lang="en-US" altLang="zh-CN" sz="2000" dirty="0" smtClean="0">
              <a:latin typeface="+mn-ea"/>
              <a:sym typeface="+mn-ea"/>
            </a:endParaRPr>
          </a:p>
          <a:p>
            <a:pPr marL="0" indent="0">
              <a:buNone/>
            </a:pPr>
            <a:endParaRPr lang="en-US" altLang="zh-CN" sz="2000" dirty="0">
              <a:latin typeface="+mn-ea"/>
              <a:sym typeface="+mn-ea"/>
            </a:endParaRPr>
          </a:p>
          <a:p>
            <a:pPr marL="0" indent="0">
              <a:buNone/>
            </a:pPr>
            <a:endParaRPr lang="en-US" altLang="zh-CN" sz="2000" dirty="0">
              <a:latin typeface="+mn-ea"/>
              <a:sym typeface="+mn-ea"/>
            </a:endParaRPr>
          </a:p>
          <a:p>
            <a:pPr lvl="0">
              <a:buClr>
                <a:srgbClr val="90C226"/>
              </a:buClr>
            </a:pPr>
            <a:r>
              <a:rPr lang="zh-CN" altLang="en-US" sz="2400" dirty="0" smtClean="0">
                <a:solidFill>
                  <a:prstClr val="black">
                    <a:lumMod val="75000"/>
                    <a:lumOff val="25000"/>
                  </a:prstClr>
                </a:solidFill>
                <a:latin typeface="华文新魏"/>
                <a:sym typeface="+mn-ea"/>
              </a:rPr>
              <a:t>特色</a:t>
            </a:r>
            <a:endParaRPr lang="en-US" altLang="zh-CN" sz="2400" dirty="0" smtClean="0">
              <a:solidFill>
                <a:prstClr val="black">
                  <a:lumMod val="75000"/>
                  <a:lumOff val="25000"/>
                </a:prstClr>
              </a:solidFill>
              <a:latin typeface="华文新魏"/>
              <a:sym typeface="+mn-ea"/>
            </a:endParaRPr>
          </a:p>
          <a:p>
            <a:pPr lvl="1">
              <a:buClr>
                <a:srgbClr val="90C226"/>
              </a:buClr>
            </a:pPr>
            <a:r>
              <a:rPr lang="zh-CN" altLang="en-US" sz="2000" dirty="0" smtClean="0">
                <a:solidFill>
                  <a:prstClr val="black">
                    <a:lumMod val="75000"/>
                    <a:lumOff val="25000"/>
                  </a:prstClr>
                </a:solidFill>
                <a:latin typeface="华文新魏"/>
                <a:sym typeface="+mn-ea"/>
              </a:rPr>
              <a:t> </a:t>
            </a:r>
            <a:r>
              <a:rPr lang="en-US" altLang="zh-CN" sz="2000" dirty="0" smtClean="0">
                <a:solidFill>
                  <a:prstClr val="black">
                    <a:lumMod val="75000"/>
                    <a:lumOff val="25000"/>
                  </a:prstClr>
                </a:solidFill>
                <a:latin typeface="华文新魏"/>
                <a:sym typeface="+mn-ea"/>
              </a:rPr>
              <a:t>Java</a:t>
            </a:r>
            <a:r>
              <a:rPr lang="zh-CN" altLang="en-US" sz="2000" dirty="0" smtClean="0">
                <a:solidFill>
                  <a:prstClr val="black">
                    <a:lumMod val="75000"/>
                    <a:lumOff val="25000"/>
                  </a:prstClr>
                </a:solidFill>
                <a:latin typeface="华文新魏"/>
                <a:sym typeface="+mn-ea"/>
              </a:rPr>
              <a:t> 天然性</a:t>
            </a:r>
            <a:endParaRPr lang="en-US" altLang="zh-CN" sz="2000" dirty="0" smtClean="0">
              <a:solidFill>
                <a:prstClr val="black">
                  <a:lumMod val="75000"/>
                  <a:lumOff val="25000"/>
                </a:prstClr>
              </a:solidFill>
              <a:latin typeface="华文新魏"/>
              <a:sym typeface="+mn-ea"/>
            </a:endParaRPr>
          </a:p>
          <a:p>
            <a:pPr lvl="1">
              <a:buClr>
                <a:srgbClr val="90C226"/>
              </a:buClr>
            </a:pPr>
            <a:r>
              <a:rPr lang="en-US" altLang="zh-CN" sz="2000" dirty="0" smtClean="0">
                <a:solidFill>
                  <a:prstClr val="black">
                    <a:lumMod val="75000"/>
                    <a:lumOff val="25000"/>
                  </a:prstClr>
                </a:solidFill>
                <a:latin typeface="华文新魏"/>
                <a:sym typeface="+mn-ea"/>
              </a:rPr>
              <a:t>Java</a:t>
            </a:r>
            <a:r>
              <a:rPr lang="zh-CN" altLang="en-US" sz="2000" dirty="0" smtClean="0">
                <a:solidFill>
                  <a:prstClr val="black">
                    <a:lumMod val="75000"/>
                    <a:lumOff val="25000"/>
                  </a:prstClr>
                </a:solidFill>
                <a:latin typeface="华文新魏"/>
                <a:sym typeface="+mn-ea"/>
              </a:rPr>
              <a:t> </a:t>
            </a:r>
            <a:r>
              <a:rPr lang="en-US" altLang="zh-CN" sz="2000" dirty="0" smtClean="0">
                <a:solidFill>
                  <a:prstClr val="black">
                    <a:lumMod val="75000"/>
                    <a:lumOff val="25000"/>
                  </a:prstClr>
                </a:solidFill>
                <a:latin typeface="华文新魏"/>
                <a:sym typeface="+mn-ea"/>
              </a:rPr>
              <a:t>Security</a:t>
            </a:r>
            <a:r>
              <a:rPr lang="zh-CN" altLang="en-US" sz="2000" dirty="0" smtClean="0">
                <a:solidFill>
                  <a:prstClr val="black">
                    <a:lumMod val="75000"/>
                    <a:lumOff val="25000"/>
                  </a:prstClr>
                </a:solidFill>
                <a:latin typeface="华文新魏"/>
                <a:sym typeface="+mn-ea"/>
              </a:rPr>
              <a:t> 整合</a:t>
            </a:r>
            <a:endParaRPr lang="en-US" altLang="zh-CN" sz="2000" dirty="0" smtClean="0">
              <a:solidFill>
                <a:prstClr val="black">
                  <a:lumMod val="75000"/>
                  <a:lumOff val="25000"/>
                </a:prstClr>
              </a:solidFill>
              <a:latin typeface="华文新魏"/>
              <a:sym typeface="+mn-ea"/>
            </a:endParaRPr>
          </a:p>
          <a:p>
            <a:pPr lvl="1">
              <a:buClr>
                <a:srgbClr val="90C226"/>
              </a:buClr>
            </a:pPr>
            <a:r>
              <a:rPr lang="en-US" altLang="zh-CN" sz="2000" dirty="0" smtClean="0">
                <a:solidFill>
                  <a:prstClr val="black">
                    <a:lumMod val="75000"/>
                    <a:lumOff val="25000"/>
                  </a:prstClr>
                </a:solidFill>
                <a:latin typeface="华文新魏"/>
                <a:sym typeface="+mn-ea"/>
              </a:rPr>
              <a:t>Java</a:t>
            </a:r>
            <a:r>
              <a:rPr lang="zh-CN" altLang="en-US" sz="2000" dirty="0" smtClean="0">
                <a:solidFill>
                  <a:prstClr val="black">
                    <a:lumMod val="75000"/>
                    <a:lumOff val="25000"/>
                  </a:prstClr>
                </a:solidFill>
                <a:latin typeface="华文新魏"/>
                <a:sym typeface="+mn-ea"/>
              </a:rPr>
              <a:t> 国际化</a:t>
            </a:r>
            <a:r>
              <a:rPr lang="en-US" altLang="zh-CN" sz="2000" dirty="0" smtClean="0">
                <a:solidFill>
                  <a:prstClr val="black">
                    <a:lumMod val="75000"/>
                    <a:lumOff val="25000"/>
                  </a:prstClr>
                </a:solidFill>
                <a:latin typeface="华文新魏"/>
                <a:sym typeface="+mn-ea"/>
              </a:rPr>
              <a:t>/</a:t>
            </a:r>
            <a:r>
              <a:rPr lang="zh-CN" altLang="en-US" sz="2000" dirty="0" smtClean="0">
                <a:solidFill>
                  <a:prstClr val="black">
                    <a:lumMod val="75000"/>
                    <a:lumOff val="25000"/>
                  </a:prstClr>
                </a:solidFill>
                <a:latin typeface="华文新魏"/>
                <a:sym typeface="+mn-ea"/>
              </a:rPr>
              <a:t>本地化 整合</a:t>
            </a:r>
            <a:endParaRPr lang="en-US" altLang="zh-CN" sz="2000" dirty="0">
              <a:solidFill>
                <a:prstClr val="black">
                  <a:lumMod val="75000"/>
                  <a:lumOff val="25000"/>
                </a:prstClr>
              </a:solidFill>
              <a:latin typeface="华文新魏"/>
              <a:sym typeface="+mn-ea"/>
            </a:endParaRPr>
          </a:p>
          <a:p>
            <a:pPr marL="0" indent="0">
              <a:buNone/>
            </a:pPr>
            <a:endParaRPr lang="en-US" altLang="zh-CN" sz="2000" dirty="0" smtClean="0">
              <a:latin typeface="+mn-ea"/>
              <a:sym typeface="+mn-ea"/>
            </a:endParaRPr>
          </a:p>
          <a:p>
            <a:pPr marL="0" indent="0">
              <a:buNone/>
            </a:pPr>
            <a:endParaRPr lang="en-US" altLang="zh-CN" sz="2000" dirty="0" smtClean="0">
              <a:latin typeface="+mn-ea"/>
              <a:sym typeface="+mn-ea"/>
            </a:endParaRPr>
          </a:p>
        </p:txBody>
      </p:sp>
    </p:spTree>
    <p:extLst>
      <p:ext uri="{BB962C8B-B14F-4D97-AF65-F5344CB8AC3E}">
        <p14:creationId xmlns:p14="http://schemas.microsoft.com/office/powerpoint/2010/main" val="284074039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方正姚体" panose="02010601030101010101" pitchFamily="2" charset="-122"/>
                <a:ea typeface="方正姚体" panose="02010601030101010101" pitchFamily="2" charset="-122"/>
                <a:sym typeface="+mn-ea"/>
              </a:rPr>
              <a:t>日志框架</a:t>
            </a:r>
            <a:r>
              <a:rPr lang="zh-CN" altLang="zh-CN" dirty="0">
                <a:latin typeface="方正姚体" panose="02010601030101010101" pitchFamily="2" charset="-122"/>
                <a:ea typeface="方正姚体" panose="02010601030101010101" pitchFamily="2" charset="-122"/>
                <a:sym typeface="+mn-ea"/>
              </a:rPr>
              <a:t> </a:t>
            </a:r>
            <a:r>
              <a:rPr lang="mr-IN" altLang="zh-CN" dirty="0" smtClean="0">
                <a:latin typeface="方正姚体" panose="02010601030101010101" pitchFamily="2" charset="-122"/>
                <a:ea typeface="方正姚体" panose="02010601030101010101" pitchFamily="2" charset="-122"/>
                <a:sym typeface="+mn-ea"/>
              </a:rPr>
              <a:t>–</a:t>
            </a:r>
            <a:r>
              <a:rPr lang="zh-CN" altLang="en-US" dirty="0" smtClean="0">
                <a:latin typeface="方正姚体" panose="02010601030101010101" pitchFamily="2" charset="-122"/>
                <a:ea typeface="方正姚体" panose="02010601030101010101" pitchFamily="2" charset="-122"/>
                <a:sym typeface="+mn-ea"/>
              </a:rPr>
              <a:t> </a:t>
            </a:r>
            <a:r>
              <a:rPr lang="en-US" altLang="zh-CN" dirty="0" smtClean="0">
                <a:latin typeface="方正姚体" panose="02010601030101010101" pitchFamily="2" charset="-122"/>
                <a:ea typeface="方正姚体" panose="02010601030101010101" pitchFamily="2" charset="-122"/>
                <a:sym typeface="+mn-ea"/>
              </a:rPr>
              <a:t>Java</a:t>
            </a:r>
            <a:r>
              <a:rPr lang="zh-CN" altLang="en-US" dirty="0" smtClean="0">
                <a:latin typeface="方正姚体" panose="02010601030101010101" pitchFamily="2" charset="-122"/>
                <a:ea typeface="方正姚体" panose="02010601030101010101" pitchFamily="2" charset="-122"/>
                <a:sym typeface="+mn-ea"/>
              </a:rPr>
              <a:t> </a:t>
            </a:r>
            <a:r>
              <a:rPr lang="en-US" altLang="zh-CN" dirty="0" smtClean="0">
                <a:latin typeface="方正姚体" panose="02010601030101010101" pitchFamily="2" charset="-122"/>
                <a:ea typeface="方正姚体" panose="02010601030101010101" pitchFamily="2" charset="-122"/>
                <a:sym typeface="+mn-ea"/>
              </a:rPr>
              <a:t>Logging</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0"/>
            <a:ext cx="8596668" cy="5339143"/>
          </a:xfrm>
        </p:spPr>
        <p:txBody>
          <a:bodyPr>
            <a:normAutofit/>
          </a:bodyPr>
          <a:lstStyle/>
          <a:p>
            <a:r>
              <a:rPr lang="zh-CN" altLang="en-US" sz="2400" dirty="0" smtClean="0">
                <a:latin typeface="+mn-ea"/>
                <a:sym typeface="+mn-ea"/>
              </a:rPr>
              <a:t>整体架构</a:t>
            </a:r>
            <a:endParaRPr lang="en-US" altLang="zh-CN" sz="2400" dirty="0" smtClean="0">
              <a:latin typeface="+mn-ea"/>
              <a:sym typeface="+mn-ea"/>
            </a:endParaRPr>
          </a:p>
          <a:p>
            <a:pPr marL="0" indent="0">
              <a:buNone/>
            </a:pPr>
            <a:r>
              <a:rPr lang="en-US" altLang="zh-CN" sz="2000" dirty="0" smtClean="0">
                <a:latin typeface="+mn-ea"/>
                <a:sym typeface="+mn-ea"/>
              </a:rPr>
              <a:t>	</a:t>
            </a:r>
            <a:endParaRPr lang="en-US" altLang="zh-CN" sz="2000" dirty="0" smtClean="0">
              <a:latin typeface="+mn-ea"/>
              <a:sym typeface="+mn-ea"/>
            </a:endParaRPr>
          </a:p>
          <a:p>
            <a:pPr marL="0" indent="0">
              <a:buNone/>
            </a:pPr>
            <a:endParaRPr lang="en-US" altLang="zh-CN" sz="2000" dirty="0" smtClean="0">
              <a:latin typeface="+mn-ea"/>
              <a:sym typeface="+mn-ea"/>
            </a:endParaRPr>
          </a:p>
        </p:txBody>
      </p:sp>
      <p:pic>
        <p:nvPicPr>
          <p:cNvPr id="4" name="logging1.gif">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564753" y="2969409"/>
            <a:ext cx="6807200" cy="1663700"/>
          </a:xfrm>
          <a:prstGeom prst="rect">
            <a:avLst/>
          </a:prstGeom>
        </p:spPr>
      </p:pic>
    </p:spTree>
    <p:extLst>
      <p:ext uri="{BB962C8B-B14F-4D97-AF65-F5344CB8AC3E}">
        <p14:creationId xmlns:p14="http://schemas.microsoft.com/office/powerpoint/2010/main" val="272791022"/>
      </p:ext>
    </p:extLst>
  </p:cSld>
  <p:clrMapOvr>
    <a:masterClrMapping/>
  </p:clrMapOvr>
  <p:timing>
    <p:tnLst>
      <p:par>
        <p:cTn xmlns:p14="http://schemas.microsoft.com/office/powerpoint/2010/mai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方正姚体" panose="02010601030101010101" pitchFamily="2" charset="-122"/>
                <a:ea typeface="方正姚体" panose="02010601030101010101" pitchFamily="2" charset="-122"/>
                <a:sym typeface="+mn-ea"/>
              </a:rPr>
              <a:t>日志框架</a:t>
            </a:r>
            <a:r>
              <a:rPr lang="zh-CN" altLang="zh-CN" dirty="0">
                <a:latin typeface="方正姚体" panose="02010601030101010101" pitchFamily="2" charset="-122"/>
                <a:ea typeface="方正姚体" panose="02010601030101010101" pitchFamily="2" charset="-122"/>
                <a:sym typeface="+mn-ea"/>
              </a:rPr>
              <a:t> </a:t>
            </a:r>
            <a:r>
              <a:rPr lang="mr-IN" altLang="zh-CN" dirty="0" smtClean="0">
                <a:latin typeface="方正姚体" panose="02010601030101010101" pitchFamily="2" charset="-122"/>
                <a:ea typeface="方正姚体" panose="02010601030101010101" pitchFamily="2" charset="-122"/>
                <a:sym typeface="+mn-ea"/>
              </a:rPr>
              <a:t>–</a:t>
            </a:r>
            <a:r>
              <a:rPr lang="zh-CN" altLang="en-US" dirty="0" smtClean="0">
                <a:latin typeface="方正姚体" panose="02010601030101010101" pitchFamily="2" charset="-122"/>
                <a:ea typeface="方正姚体" panose="02010601030101010101" pitchFamily="2" charset="-122"/>
                <a:sym typeface="+mn-ea"/>
              </a:rPr>
              <a:t> </a:t>
            </a:r>
            <a:r>
              <a:rPr lang="en-US" altLang="zh-CN" dirty="0" smtClean="0">
                <a:latin typeface="方正姚体" panose="02010601030101010101" pitchFamily="2" charset="-122"/>
                <a:ea typeface="方正姚体" panose="02010601030101010101" pitchFamily="2" charset="-122"/>
                <a:sym typeface="+mn-ea"/>
              </a:rPr>
              <a:t>Java</a:t>
            </a:r>
            <a:r>
              <a:rPr lang="zh-CN" altLang="en-US" dirty="0" smtClean="0">
                <a:latin typeface="方正姚体" panose="02010601030101010101" pitchFamily="2" charset="-122"/>
                <a:ea typeface="方正姚体" panose="02010601030101010101" pitchFamily="2" charset="-122"/>
                <a:sym typeface="+mn-ea"/>
              </a:rPr>
              <a:t> </a:t>
            </a:r>
            <a:r>
              <a:rPr lang="en-US" altLang="zh-CN" dirty="0" smtClean="0">
                <a:latin typeface="方正姚体" panose="02010601030101010101" pitchFamily="2" charset="-122"/>
                <a:ea typeface="方正姚体" panose="02010601030101010101" pitchFamily="2" charset="-122"/>
                <a:sym typeface="+mn-ea"/>
              </a:rPr>
              <a:t>Logging</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0"/>
            <a:ext cx="8596668" cy="5339143"/>
          </a:xfrm>
        </p:spPr>
        <p:txBody>
          <a:bodyPr>
            <a:normAutofit/>
          </a:bodyPr>
          <a:lstStyle/>
          <a:p>
            <a:r>
              <a:rPr lang="en-US" altLang="en-US" sz="2400" dirty="0" smtClean="0">
                <a:latin typeface="+mn-ea"/>
                <a:sym typeface="+mn-ea"/>
              </a:rPr>
              <a:t>Java</a:t>
            </a:r>
            <a:r>
              <a:rPr lang="zh-CN" altLang="en-US" sz="2400" dirty="0" smtClean="0">
                <a:latin typeface="+mn-ea"/>
                <a:sym typeface="+mn-ea"/>
              </a:rPr>
              <a:t> </a:t>
            </a:r>
            <a:r>
              <a:rPr lang="en-US" altLang="zh-CN" sz="2400" dirty="0" smtClean="0">
                <a:latin typeface="+mn-ea"/>
                <a:sym typeface="+mn-ea"/>
              </a:rPr>
              <a:t>Logging</a:t>
            </a:r>
            <a:r>
              <a:rPr lang="zh-CN" altLang="en-US" sz="2400" dirty="0" smtClean="0">
                <a:latin typeface="+mn-ea"/>
                <a:sym typeface="+mn-ea"/>
              </a:rPr>
              <a:t> </a:t>
            </a:r>
            <a:r>
              <a:rPr lang="en-US" altLang="zh-CN" sz="2400" dirty="0" smtClean="0">
                <a:latin typeface="+mn-ea"/>
                <a:sym typeface="+mn-ea"/>
              </a:rPr>
              <a:t>API</a:t>
            </a:r>
            <a:endParaRPr lang="en-US" altLang="zh-CN" sz="2400" dirty="0" smtClean="0">
              <a:latin typeface="+mn-ea"/>
            </a:endParaRPr>
          </a:p>
          <a:p>
            <a:pPr lvl="1"/>
            <a:r>
              <a:rPr lang="zh-CN" altLang="en-US" sz="2000" dirty="0" smtClean="0">
                <a:latin typeface="+mn-ea"/>
              </a:rPr>
              <a:t>日志对象</a:t>
            </a:r>
            <a:r>
              <a:rPr lang="zh-CN" altLang="en-US" sz="2000" dirty="0" smtClean="0">
                <a:latin typeface="+mn-ea"/>
              </a:rPr>
              <a:t>（</a:t>
            </a:r>
            <a:r>
              <a:rPr lang="en-US" altLang="zh-CN" sz="2000" dirty="0" err="1">
                <a:latin typeface="+mn-ea"/>
              </a:rPr>
              <a:t>java.util.logging.Logger</a:t>
            </a:r>
            <a:r>
              <a:rPr lang="zh-CN" altLang="en-US" sz="2000" dirty="0" smtClean="0">
                <a:latin typeface="+mn-ea"/>
              </a:rPr>
              <a:t>）</a:t>
            </a:r>
            <a:endParaRPr lang="en-US" altLang="zh-CN" sz="2000" dirty="0" smtClean="0">
              <a:latin typeface="+mn-ea"/>
            </a:endParaRPr>
          </a:p>
          <a:p>
            <a:pPr lvl="1"/>
            <a:r>
              <a:rPr lang="zh-CN" altLang="en-US" sz="2000" dirty="0" smtClean="0">
                <a:latin typeface="+mn-ea"/>
              </a:rPr>
              <a:t>日志级别</a:t>
            </a:r>
            <a:r>
              <a:rPr lang="zh-CN" altLang="en-US" sz="2000" dirty="0" smtClean="0">
                <a:latin typeface="+mn-ea"/>
              </a:rPr>
              <a:t>（</a:t>
            </a:r>
            <a:r>
              <a:rPr lang="en-US" altLang="zh-CN" sz="2000" dirty="0" err="1">
                <a:latin typeface="+mn-ea"/>
              </a:rPr>
              <a:t>java.util.logging.Level</a:t>
            </a:r>
            <a:r>
              <a:rPr lang="zh-CN" altLang="en-US" sz="2000" dirty="0" smtClean="0">
                <a:latin typeface="+mn-ea"/>
              </a:rPr>
              <a:t>）</a:t>
            </a:r>
            <a:endParaRPr lang="en-US" altLang="zh-CN" sz="2000" dirty="0" smtClean="0">
              <a:latin typeface="+mn-ea"/>
            </a:endParaRPr>
          </a:p>
          <a:p>
            <a:pPr lvl="1"/>
            <a:r>
              <a:rPr lang="zh-CN" altLang="en-US" sz="2000" dirty="0" smtClean="0">
                <a:latin typeface="+mn-ea"/>
              </a:rPr>
              <a:t>日志管理器</a:t>
            </a:r>
            <a:r>
              <a:rPr lang="zh-CN" altLang="en-US" sz="2000" dirty="0" smtClean="0">
                <a:latin typeface="+mn-ea"/>
              </a:rPr>
              <a:t>（</a:t>
            </a:r>
            <a:r>
              <a:rPr lang="en-US" altLang="zh-CN" sz="2000" dirty="0" err="1">
                <a:latin typeface="+mn-ea"/>
              </a:rPr>
              <a:t>java.util.logging.LogManager</a:t>
            </a:r>
            <a:r>
              <a:rPr lang="zh-CN" altLang="en-US" sz="2000" dirty="0" smtClean="0">
                <a:latin typeface="+mn-ea"/>
              </a:rPr>
              <a:t>）</a:t>
            </a:r>
            <a:endParaRPr lang="en-US" altLang="zh-CN" sz="2000" dirty="0" smtClean="0">
              <a:latin typeface="+mn-ea"/>
            </a:endParaRPr>
          </a:p>
          <a:p>
            <a:pPr lvl="1"/>
            <a:r>
              <a:rPr lang="zh-CN" altLang="en-US" sz="2000" dirty="0" smtClean="0">
                <a:latin typeface="+mn-ea"/>
              </a:rPr>
              <a:t>日志</a:t>
            </a:r>
            <a:r>
              <a:rPr lang="zh-CN" altLang="en-US" sz="2000" dirty="0" smtClean="0">
                <a:latin typeface="+mn-ea"/>
              </a:rPr>
              <a:t>处理器</a:t>
            </a:r>
            <a:r>
              <a:rPr lang="zh-CN" altLang="zh-CN" sz="2000" dirty="0" smtClean="0">
                <a:latin typeface="+mn-ea"/>
              </a:rPr>
              <a:t>（</a:t>
            </a:r>
            <a:r>
              <a:rPr lang="en-US" altLang="zh-CN" sz="2000" dirty="0" err="1">
                <a:latin typeface="+mn-ea"/>
              </a:rPr>
              <a:t>java.util.logging.Handler</a:t>
            </a:r>
            <a:r>
              <a:rPr lang="en-US" altLang="zh-CN" sz="2000" dirty="0">
                <a:latin typeface="+mn-ea"/>
              </a:rPr>
              <a:t>	</a:t>
            </a:r>
            <a:r>
              <a:rPr lang="zh-CN" altLang="en-US" sz="2000" dirty="0" smtClean="0">
                <a:latin typeface="+mn-ea"/>
              </a:rPr>
              <a:t>）</a:t>
            </a:r>
            <a:r>
              <a:rPr lang="zh-CN" altLang="en-US" sz="2000" dirty="0" smtClean="0">
                <a:latin typeface="+mn-ea"/>
              </a:rPr>
              <a:t> </a:t>
            </a:r>
            <a:endParaRPr lang="en-US" altLang="zh-CN" sz="2000" dirty="0" smtClean="0">
              <a:latin typeface="+mn-ea"/>
            </a:endParaRPr>
          </a:p>
          <a:p>
            <a:pPr lvl="1"/>
            <a:r>
              <a:rPr lang="zh-CN" altLang="en-US" sz="2000" dirty="0" smtClean="0">
                <a:latin typeface="+mn-ea"/>
              </a:rPr>
              <a:t>日志过滤器（</a:t>
            </a:r>
            <a:r>
              <a:rPr lang="en-US" altLang="zh-CN" sz="2000" dirty="0" err="1">
                <a:latin typeface="+mn-ea"/>
              </a:rPr>
              <a:t>java.util.logging.Filter</a:t>
            </a:r>
            <a:r>
              <a:rPr lang="zh-CN" altLang="en-US" sz="2000" dirty="0" smtClean="0">
                <a:latin typeface="+mn-ea"/>
              </a:rPr>
              <a:t>）</a:t>
            </a:r>
            <a:endParaRPr lang="en-US" altLang="zh-CN" sz="2000" dirty="0" smtClean="0">
              <a:latin typeface="+mn-ea"/>
            </a:endParaRPr>
          </a:p>
          <a:p>
            <a:pPr lvl="1"/>
            <a:r>
              <a:rPr lang="zh-CN" altLang="en-US" sz="2000" dirty="0" smtClean="0">
                <a:latin typeface="+mn-ea"/>
              </a:rPr>
              <a:t>日志</a:t>
            </a:r>
            <a:r>
              <a:rPr lang="zh-CN" altLang="en-US" sz="2000" dirty="0" smtClean="0">
                <a:latin typeface="+mn-ea"/>
              </a:rPr>
              <a:t>格式</a:t>
            </a:r>
            <a:r>
              <a:rPr lang="zh-CN" altLang="en-US" sz="2000" dirty="0" smtClean="0">
                <a:latin typeface="+mn-ea"/>
              </a:rPr>
              <a:t>器</a:t>
            </a:r>
            <a:r>
              <a:rPr lang="zh-CN" altLang="en-US" sz="2000" dirty="0" smtClean="0">
                <a:latin typeface="+mn-ea"/>
              </a:rPr>
              <a:t>（</a:t>
            </a:r>
            <a:r>
              <a:rPr lang="en-US" altLang="zh-CN" sz="2000" dirty="0" err="1">
                <a:latin typeface="+mn-ea"/>
              </a:rPr>
              <a:t>java.util.logging.Formatter</a:t>
            </a:r>
            <a:r>
              <a:rPr lang="zh-CN" altLang="en-US" sz="2000" dirty="0" smtClean="0">
                <a:latin typeface="+mn-ea"/>
              </a:rPr>
              <a:t>）</a:t>
            </a:r>
            <a:endParaRPr lang="en-US" altLang="zh-CN" sz="2000" dirty="0" smtClean="0">
              <a:latin typeface="+mn-ea"/>
            </a:endParaRPr>
          </a:p>
          <a:p>
            <a:pPr lvl="1"/>
            <a:r>
              <a:rPr lang="zh-CN" altLang="en-US" sz="2000" dirty="0" smtClean="0">
                <a:latin typeface="+mn-ea"/>
              </a:rPr>
              <a:t>日志</a:t>
            </a:r>
            <a:r>
              <a:rPr lang="zh-CN" altLang="en-US" sz="2000" dirty="0" smtClean="0">
                <a:latin typeface="+mn-ea"/>
              </a:rPr>
              <a:t>记录</a:t>
            </a:r>
            <a:r>
              <a:rPr lang="zh-CN" altLang="en-US" sz="2000" dirty="0" smtClean="0">
                <a:latin typeface="+mn-ea"/>
              </a:rPr>
              <a:t>（</a:t>
            </a:r>
            <a:r>
              <a:rPr lang="en-US" altLang="zh-CN" sz="2000" dirty="0" err="1">
                <a:latin typeface="+mn-ea"/>
              </a:rPr>
              <a:t>java.util.logging.LogRecord</a:t>
            </a:r>
            <a:r>
              <a:rPr lang="zh-CN" altLang="en-US" sz="2000" dirty="0" smtClean="0">
                <a:latin typeface="+mn-ea"/>
              </a:rPr>
              <a:t>）</a:t>
            </a:r>
            <a:endParaRPr lang="en-US" altLang="zh-CN" sz="2000" dirty="0" smtClean="0">
              <a:latin typeface="+mn-ea"/>
            </a:endParaRPr>
          </a:p>
          <a:p>
            <a:pPr lvl="1"/>
            <a:r>
              <a:rPr lang="zh-CN" altLang="en-US" sz="2000" dirty="0" smtClean="0">
                <a:latin typeface="+mn-ea"/>
              </a:rPr>
              <a:t>日志</a:t>
            </a:r>
            <a:r>
              <a:rPr lang="zh-CN" altLang="en-US" sz="2000" dirty="0" smtClean="0">
                <a:latin typeface="+mn-ea"/>
              </a:rPr>
              <a:t>权限</a:t>
            </a:r>
            <a:r>
              <a:rPr lang="zh-CN" altLang="en-US" sz="2000" dirty="0" smtClean="0">
                <a:latin typeface="+mn-ea"/>
              </a:rPr>
              <a:t>（</a:t>
            </a:r>
            <a:r>
              <a:rPr lang="en-US" altLang="zh-CN" sz="2000" dirty="0" err="1">
                <a:latin typeface="+mn-ea"/>
              </a:rPr>
              <a:t>java.util.logging.LoggingPermission</a:t>
            </a:r>
            <a:r>
              <a:rPr lang="zh-CN" altLang="en-US" sz="2000" dirty="0" smtClean="0">
                <a:latin typeface="+mn-ea"/>
              </a:rPr>
              <a:t>）</a:t>
            </a:r>
            <a:endParaRPr lang="en-US" altLang="zh-CN" sz="2000" dirty="0" smtClean="0">
              <a:latin typeface="+mn-ea"/>
            </a:endParaRPr>
          </a:p>
          <a:p>
            <a:pPr lvl="1"/>
            <a:r>
              <a:rPr lang="zh-CN" altLang="en-US" sz="2000" dirty="0" smtClean="0">
                <a:latin typeface="+mn-ea"/>
              </a:rPr>
              <a:t>日志</a:t>
            </a:r>
            <a:r>
              <a:rPr lang="en-US" altLang="zh-CN" sz="2000" dirty="0" smtClean="0">
                <a:latin typeface="+mn-ea"/>
              </a:rPr>
              <a:t>JMX</a:t>
            </a:r>
            <a:r>
              <a:rPr lang="zh-CN" altLang="en-US" sz="2000" dirty="0" smtClean="0">
                <a:latin typeface="+mn-ea"/>
              </a:rPr>
              <a:t>接口</a:t>
            </a:r>
            <a:r>
              <a:rPr lang="zh-CN" altLang="en-US" sz="2000" dirty="0" smtClean="0">
                <a:latin typeface="+mn-ea"/>
              </a:rPr>
              <a:t>（</a:t>
            </a:r>
            <a:r>
              <a:rPr lang="en-US" altLang="zh-CN" sz="2000" dirty="0" err="1">
                <a:latin typeface="+mn-ea"/>
              </a:rPr>
              <a:t>java.util.logging.LoggingMXBean</a:t>
            </a:r>
            <a:r>
              <a:rPr lang="zh-CN" altLang="en-US" sz="2000" dirty="0" smtClean="0">
                <a:latin typeface="+mn-ea"/>
              </a:rPr>
              <a:t>）</a:t>
            </a:r>
            <a:endParaRPr lang="zh-CN" altLang="en-US" sz="2000" dirty="0" smtClean="0">
              <a:latin typeface="+mn-ea"/>
            </a:endParaRPr>
          </a:p>
        </p:txBody>
      </p:sp>
    </p:spTree>
    <p:extLst>
      <p:ext uri="{BB962C8B-B14F-4D97-AF65-F5344CB8AC3E}">
        <p14:creationId xmlns:p14="http://schemas.microsoft.com/office/powerpoint/2010/main" val="272307905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方正姚体" panose="02010601030101010101" pitchFamily="2" charset="-122"/>
                <a:ea typeface="方正姚体" panose="02010601030101010101" pitchFamily="2" charset="-122"/>
                <a:sym typeface="+mn-ea"/>
              </a:rPr>
              <a:t>日志框架</a:t>
            </a:r>
            <a:r>
              <a:rPr lang="zh-CN" altLang="zh-CN" dirty="0">
                <a:latin typeface="方正姚体" panose="02010601030101010101" pitchFamily="2" charset="-122"/>
                <a:ea typeface="方正姚体" panose="02010601030101010101" pitchFamily="2" charset="-122"/>
                <a:sym typeface="+mn-ea"/>
              </a:rPr>
              <a:t> </a:t>
            </a:r>
            <a:r>
              <a:rPr lang="mr-IN" altLang="zh-CN" dirty="0" smtClean="0">
                <a:latin typeface="方正姚体" panose="02010601030101010101" pitchFamily="2" charset="-122"/>
                <a:ea typeface="方正姚体" panose="02010601030101010101" pitchFamily="2" charset="-122"/>
                <a:sym typeface="+mn-ea"/>
              </a:rPr>
              <a:t>–</a:t>
            </a:r>
            <a:r>
              <a:rPr lang="zh-CN" altLang="en-US" dirty="0" smtClean="0">
                <a:latin typeface="方正姚体" panose="02010601030101010101" pitchFamily="2" charset="-122"/>
                <a:ea typeface="方正姚体" panose="02010601030101010101" pitchFamily="2" charset="-122"/>
                <a:sym typeface="+mn-ea"/>
              </a:rPr>
              <a:t> </a:t>
            </a:r>
            <a:r>
              <a:rPr lang="en-US" altLang="zh-CN" dirty="0" err="1" smtClean="0">
                <a:latin typeface="方正姚体" panose="02010601030101010101" pitchFamily="2" charset="-122"/>
                <a:ea typeface="方正姚体" panose="02010601030101010101" pitchFamily="2" charset="-122"/>
                <a:sym typeface="+mn-ea"/>
              </a:rPr>
              <a:t>Logback</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0"/>
            <a:ext cx="8596668" cy="5339143"/>
          </a:xfrm>
        </p:spPr>
        <p:txBody>
          <a:bodyPr>
            <a:normAutofit/>
          </a:bodyPr>
          <a:lstStyle/>
          <a:p>
            <a:r>
              <a:rPr lang="zh-CN" altLang="en-US" sz="2400" dirty="0" smtClean="0">
                <a:latin typeface="+mn-ea"/>
                <a:sym typeface="+mn-ea"/>
              </a:rPr>
              <a:t>介绍</a:t>
            </a:r>
            <a:endParaRPr lang="en-US" altLang="zh-CN" sz="2400" dirty="0" smtClean="0">
              <a:latin typeface="+mn-ea"/>
              <a:sym typeface="+mn-ea"/>
            </a:endParaRPr>
          </a:p>
          <a:p>
            <a:pPr marL="0" indent="0">
              <a:buNone/>
            </a:pPr>
            <a:r>
              <a:rPr lang="en-US" altLang="zh-CN" sz="2000" dirty="0" smtClean="0">
                <a:latin typeface="+mn-ea"/>
                <a:sym typeface="+mn-ea"/>
              </a:rPr>
              <a:t>	</a:t>
            </a:r>
            <a:r>
              <a:rPr lang="en-US" altLang="zh-CN" sz="2000" dirty="0" err="1" smtClean="0">
                <a:latin typeface="+mn-ea"/>
                <a:sym typeface="+mn-ea"/>
              </a:rPr>
              <a:t>Logback</a:t>
            </a:r>
            <a:r>
              <a:rPr lang="zh-CN" altLang="en-US" sz="2000" dirty="0" smtClean="0">
                <a:latin typeface="+mn-ea"/>
                <a:sym typeface="+mn-ea"/>
              </a:rPr>
              <a:t> 是 </a:t>
            </a:r>
            <a:r>
              <a:rPr lang="en-US" altLang="zh-CN" sz="2000" dirty="0" smtClean="0">
                <a:latin typeface="+mn-ea"/>
                <a:sym typeface="+mn-ea"/>
              </a:rPr>
              <a:t>Log4j</a:t>
            </a:r>
            <a:r>
              <a:rPr lang="zh-CN" altLang="en-US" sz="2000" dirty="0" smtClean="0">
                <a:latin typeface="+mn-ea"/>
                <a:sym typeface="+mn-ea"/>
              </a:rPr>
              <a:t> 的替代者，在架构和特征上有着相当提升。</a:t>
            </a:r>
            <a:endParaRPr lang="en-US" altLang="zh-CN" sz="2000" dirty="0">
              <a:latin typeface="+mn-ea"/>
              <a:sym typeface="+mn-ea"/>
            </a:endParaRPr>
          </a:p>
          <a:p>
            <a:pPr lvl="0">
              <a:buClr>
                <a:srgbClr val="90C226"/>
              </a:buClr>
            </a:pPr>
            <a:r>
              <a:rPr lang="zh-CN" altLang="en-US" sz="2400" dirty="0" smtClean="0">
                <a:solidFill>
                  <a:prstClr val="black">
                    <a:lumMod val="75000"/>
                    <a:lumOff val="25000"/>
                  </a:prstClr>
                </a:solidFill>
                <a:latin typeface="华文新魏"/>
                <a:sym typeface="+mn-ea"/>
              </a:rPr>
              <a:t>重要提升</a:t>
            </a:r>
            <a:endParaRPr lang="en-US" altLang="zh-CN" sz="2400" dirty="0" smtClean="0">
              <a:solidFill>
                <a:prstClr val="black">
                  <a:lumMod val="75000"/>
                  <a:lumOff val="25000"/>
                </a:prstClr>
              </a:solidFill>
              <a:latin typeface="华文新魏"/>
              <a:sym typeface="+mn-ea"/>
            </a:endParaRPr>
          </a:p>
          <a:p>
            <a:pPr lvl="1">
              <a:buClr>
                <a:srgbClr val="90C226"/>
              </a:buClr>
            </a:pPr>
            <a:r>
              <a:rPr lang="zh-CN" altLang="en-US" sz="2000" dirty="0" smtClean="0">
                <a:solidFill>
                  <a:prstClr val="black">
                    <a:lumMod val="75000"/>
                    <a:lumOff val="25000"/>
                  </a:prstClr>
                </a:solidFill>
                <a:latin typeface="华文新魏"/>
                <a:sym typeface="+mn-ea"/>
              </a:rPr>
              <a:t>执行速度更快</a:t>
            </a:r>
            <a:r>
              <a:rPr lang="zh-CN" altLang="zh-CN" sz="2000" dirty="0">
                <a:solidFill>
                  <a:prstClr val="black">
                    <a:lumMod val="75000"/>
                    <a:lumOff val="25000"/>
                  </a:prstClr>
                </a:solidFill>
                <a:latin typeface="华文新魏"/>
                <a:sym typeface="+mn-ea"/>
              </a:rPr>
              <a:t>，</a:t>
            </a:r>
            <a:r>
              <a:rPr lang="zh-CN" altLang="en-US" sz="2000" dirty="0" smtClean="0">
                <a:solidFill>
                  <a:prstClr val="black">
                    <a:lumMod val="75000"/>
                    <a:lumOff val="25000"/>
                  </a:prstClr>
                </a:solidFill>
                <a:latin typeface="华文新魏"/>
                <a:sym typeface="+mn-ea"/>
              </a:rPr>
              <a:t>内存占用更小</a:t>
            </a:r>
            <a:endParaRPr lang="en-US" altLang="zh-CN" sz="2000" dirty="0" smtClean="0">
              <a:solidFill>
                <a:prstClr val="black">
                  <a:lumMod val="75000"/>
                  <a:lumOff val="25000"/>
                </a:prstClr>
              </a:solidFill>
              <a:latin typeface="华文新魏"/>
              <a:sym typeface="+mn-ea"/>
            </a:endParaRPr>
          </a:p>
          <a:p>
            <a:pPr lvl="1">
              <a:buClr>
                <a:srgbClr val="90C226"/>
              </a:buClr>
            </a:pPr>
            <a:r>
              <a:rPr lang="en-US" altLang="zh-CN" sz="2000" dirty="0" smtClean="0">
                <a:solidFill>
                  <a:prstClr val="black">
                    <a:lumMod val="75000"/>
                    <a:lumOff val="25000"/>
                  </a:prstClr>
                </a:solidFill>
                <a:latin typeface="华文新魏"/>
                <a:sym typeface="+mn-ea"/>
              </a:rPr>
              <a:t>Slf4</a:t>
            </a:r>
            <a:r>
              <a:rPr lang="zh-CN" altLang="en-US" sz="2000" dirty="0" smtClean="0">
                <a:solidFill>
                  <a:prstClr val="black">
                    <a:lumMod val="75000"/>
                    <a:lumOff val="25000"/>
                  </a:prstClr>
                </a:solidFill>
                <a:latin typeface="华文新魏"/>
                <a:sym typeface="+mn-ea"/>
              </a:rPr>
              <a:t> 无缝整合</a:t>
            </a:r>
            <a:endParaRPr lang="en-US" altLang="zh-CN" sz="2000" dirty="0" smtClean="0">
              <a:solidFill>
                <a:prstClr val="black">
                  <a:lumMod val="75000"/>
                  <a:lumOff val="25000"/>
                </a:prstClr>
              </a:solidFill>
              <a:latin typeface="华文新魏"/>
              <a:sym typeface="+mn-ea"/>
            </a:endParaRPr>
          </a:p>
          <a:p>
            <a:pPr lvl="1">
              <a:buClr>
                <a:srgbClr val="90C226"/>
              </a:buClr>
            </a:pPr>
            <a:r>
              <a:rPr lang="zh-CN" altLang="en-US" sz="2000" dirty="0" smtClean="0">
                <a:solidFill>
                  <a:prstClr val="black">
                    <a:lumMod val="75000"/>
                    <a:lumOff val="25000"/>
                  </a:prstClr>
                </a:solidFill>
                <a:latin typeface="华文新魏"/>
                <a:sym typeface="+mn-ea"/>
              </a:rPr>
              <a:t>自动重载配置文件</a:t>
            </a:r>
            <a:endParaRPr lang="en-US" altLang="zh-CN" sz="2000" dirty="0" smtClean="0">
              <a:solidFill>
                <a:prstClr val="black">
                  <a:lumMod val="75000"/>
                  <a:lumOff val="25000"/>
                </a:prstClr>
              </a:solidFill>
              <a:latin typeface="华文新魏"/>
              <a:sym typeface="+mn-ea"/>
            </a:endParaRPr>
          </a:p>
          <a:p>
            <a:pPr lvl="1">
              <a:buClr>
                <a:srgbClr val="90C226"/>
              </a:buClr>
            </a:pPr>
            <a:r>
              <a:rPr lang="zh-CN" altLang="en-US" sz="2000" dirty="0" smtClean="0">
                <a:solidFill>
                  <a:prstClr val="black">
                    <a:lumMod val="75000"/>
                    <a:lumOff val="25000"/>
                  </a:prstClr>
                </a:solidFill>
                <a:latin typeface="华文新魏"/>
                <a:sym typeface="+mn-ea"/>
              </a:rPr>
              <a:t>自动移除老的归档日志</a:t>
            </a:r>
            <a:endParaRPr lang="en-US" altLang="zh-CN" sz="2000" dirty="0" smtClean="0">
              <a:solidFill>
                <a:prstClr val="black">
                  <a:lumMod val="75000"/>
                  <a:lumOff val="25000"/>
                </a:prstClr>
              </a:solidFill>
              <a:latin typeface="华文新魏"/>
              <a:sym typeface="+mn-ea"/>
            </a:endParaRPr>
          </a:p>
          <a:p>
            <a:pPr lvl="1">
              <a:buClr>
                <a:srgbClr val="90C226"/>
              </a:buClr>
            </a:pPr>
            <a:r>
              <a:rPr lang="zh-CN" altLang="en-US" sz="2000" dirty="0" smtClean="0">
                <a:solidFill>
                  <a:prstClr val="black">
                    <a:lumMod val="75000"/>
                    <a:lumOff val="25000"/>
                  </a:prstClr>
                </a:solidFill>
                <a:latin typeface="华文新魏"/>
                <a:sym typeface="+mn-ea"/>
              </a:rPr>
              <a:t>自动压缩归档日志文件</a:t>
            </a:r>
            <a:endParaRPr lang="en-US" altLang="zh-CN" sz="2000" dirty="0">
              <a:solidFill>
                <a:prstClr val="black">
                  <a:lumMod val="75000"/>
                  <a:lumOff val="25000"/>
                </a:prstClr>
              </a:solidFill>
              <a:latin typeface="华文新魏"/>
              <a:sym typeface="+mn-ea"/>
            </a:endParaRPr>
          </a:p>
          <a:p>
            <a:pPr lvl="1">
              <a:buClr>
                <a:srgbClr val="90C226"/>
              </a:buClr>
            </a:pPr>
            <a:r>
              <a:rPr lang="zh-CN" altLang="en-US" sz="2000" dirty="0" smtClean="0">
                <a:solidFill>
                  <a:prstClr val="black">
                    <a:lumMod val="75000"/>
                    <a:lumOff val="25000"/>
                  </a:prstClr>
                </a:solidFill>
                <a:latin typeface="华文新魏"/>
                <a:sym typeface="+mn-ea"/>
              </a:rPr>
              <a:t>条件化配置文件</a:t>
            </a:r>
            <a:endParaRPr lang="en-US" altLang="zh-CN" sz="2000" dirty="0" smtClean="0">
              <a:solidFill>
                <a:prstClr val="black">
                  <a:lumMod val="75000"/>
                  <a:lumOff val="25000"/>
                </a:prstClr>
              </a:solidFill>
              <a:latin typeface="华文新魏"/>
              <a:sym typeface="+mn-ea"/>
            </a:endParaRPr>
          </a:p>
          <a:p>
            <a:pPr>
              <a:buClr>
                <a:srgbClr val="90C226"/>
              </a:buClr>
            </a:pPr>
            <a:r>
              <a:rPr lang="zh-CN" altLang="en-US" sz="2400" dirty="0" smtClean="0">
                <a:solidFill>
                  <a:prstClr val="black">
                    <a:lumMod val="75000"/>
                    <a:lumOff val="25000"/>
                  </a:prstClr>
                </a:solidFill>
                <a:latin typeface="+mn-ea"/>
                <a:sym typeface="+mn-ea"/>
              </a:rPr>
              <a:t>解读：</a:t>
            </a:r>
            <a:r>
              <a:rPr lang="en-US" altLang="zh-CN" sz="2400" dirty="0">
                <a:solidFill>
                  <a:prstClr val="black">
                    <a:lumMod val="75000"/>
                    <a:lumOff val="25000"/>
                  </a:prstClr>
                </a:solidFill>
                <a:latin typeface="+mn-ea"/>
                <a:sym typeface="+mn-ea"/>
              </a:rPr>
              <a:t>https://</a:t>
            </a:r>
            <a:r>
              <a:rPr lang="en-US" altLang="zh-CN" sz="2400" dirty="0" err="1">
                <a:solidFill>
                  <a:prstClr val="black">
                    <a:lumMod val="75000"/>
                    <a:lumOff val="25000"/>
                  </a:prstClr>
                </a:solidFill>
                <a:latin typeface="+mn-ea"/>
                <a:sym typeface="+mn-ea"/>
              </a:rPr>
              <a:t>logback.qos.ch</a:t>
            </a:r>
            <a:r>
              <a:rPr lang="en-US" altLang="zh-CN" sz="2400" dirty="0">
                <a:solidFill>
                  <a:prstClr val="black">
                    <a:lumMod val="75000"/>
                    <a:lumOff val="25000"/>
                  </a:prstClr>
                </a:solidFill>
                <a:latin typeface="+mn-ea"/>
                <a:sym typeface="+mn-ea"/>
              </a:rPr>
              <a:t>/</a:t>
            </a:r>
            <a:r>
              <a:rPr lang="en-US" altLang="zh-CN" sz="2400" dirty="0" err="1">
                <a:solidFill>
                  <a:prstClr val="black">
                    <a:lumMod val="75000"/>
                    <a:lumOff val="25000"/>
                  </a:prstClr>
                </a:solidFill>
                <a:latin typeface="+mn-ea"/>
                <a:sym typeface="+mn-ea"/>
              </a:rPr>
              <a:t>reasonsToSwitch.html</a:t>
            </a:r>
            <a:endParaRPr lang="en-US" altLang="zh-CN" sz="2400" dirty="0" smtClean="0">
              <a:solidFill>
                <a:prstClr val="black">
                  <a:lumMod val="75000"/>
                  <a:lumOff val="25000"/>
                </a:prstClr>
              </a:solidFill>
              <a:latin typeface="+mn-ea"/>
              <a:sym typeface="+mn-ea"/>
            </a:endParaRPr>
          </a:p>
          <a:p>
            <a:pPr marL="0" indent="0">
              <a:buNone/>
            </a:pPr>
            <a:endParaRPr lang="en-US" altLang="zh-CN" sz="2000" dirty="0" smtClean="0">
              <a:latin typeface="+mn-ea"/>
              <a:sym typeface="+mn-ea"/>
            </a:endParaRPr>
          </a:p>
          <a:p>
            <a:pPr marL="0" indent="0">
              <a:buNone/>
            </a:pPr>
            <a:endParaRPr lang="en-US" altLang="zh-CN" sz="2000" dirty="0" smtClean="0">
              <a:latin typeface="+mn-ea"/>
              <a:sym typeface="+mn-ea"/>
            </a:endParaRPr>
          </a:p>
        </p:txBody>
      </p:sp>
    </p:spTree>
    <p:extLst>
      <p:ext uri="{BB962C8B-B14F-4D97-AF65-F5344CB8AC3E}">
        <p14:creationId xmlns:p14="http://schemas.microsoft.com/office/powerpoint/2010/main" val="76870551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方正姚体" panose="02010601030101010101" pitchFamily="2" charset="-122"/>
                <a:ea typeface="方正姚体" panose="02010601030101010101" pitchFamily="2" charset="-122"/>
                <a:sym typeface="+mn-ea"/>
              </a:rPr>
              <a:t>日志框架</a:t>
            </a:r>
            <a:r>
              <a:rPr lang="zh-CN" altLang="zh-CN" dirty="0">
                <a:latin typeface="方正姚体" panose="02010601030101010101" pitchFamily="2" charset="-122"/>
                <a:ea typeface="方正姚体" panose="02010601030101010101" pitchFamily="2" charset="-122"/>
                <a:sym typeface="+mn-ea"/>
              </a:rPr>
              <a:t> </a:t>
            </a:r>
            <a:r>
              <a:rPr lang="mr-IN" altLang="zh-CN" dirty="0" smtClean="0">
                <a:latin typeface="方正姚体" panose="02010601030101010101" pitchFamily="2" charset="-122"/>
                <a:ea typeface="方正姚体" panose="02010601030101010101" pitchFamily="2" charset="-122"/>
                <a:sym typeface="+mn-ea"/>
              </a:rPr>
              <a:t>–</a:t>
            </a:r>
            <a:r>
              <a:rPr lang="zh-CN" altLang="en-US" dirty="0" smtClean="0">
                <a:latin typeface="方正姚体" panose="02010601030101010101" pitchFamily="2" charset="-122"/>
                <a:ea typeface="方正姚体" panose="02010601030101010101" pitchFamily="2" charset="-122"/>
                <a:sym typeface="+mn-ea"/>
              </a:rPr>
              <a:t> </a:t>
            </a:r>
            <a:r>
              <a:rPr lang="en-US" altLang="zh-CN" dirty="0" smtClean="0">
                <a:latin typeface="方正姚体" panose="02010601030101010101" pitchFamily="2" charset="-122"/>
                <a:ea typeface="方正姚体" panose="02010601030101010101" pitchFamily="2" charset="-122"/>
                <a:sym typeface="+mn-ea"/>
              </a:rPr>
              <a:t>Log4j2</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0"/>
            <a:ext cx="8596668" cy="5339143"/>
          </a:xfrm>
        </p:spPr>
        <p:txBody>
          <a:bodyPr>
            <a:normAutofit/>
          </a:bodyPr>
          <a:lstStyle/>
          <a:p>
            <a:r>
              <a:rPr lang="zh-CN" altLang="en-US" sz="2400" dirty="0" smtClean="0">
                <a:latin typeface="+mn-ea"/>
                <a:sym typeface="+mn-ea"/>
              </a:rPr>
              <a:t>介绍</a:t>
            </a:r>
            <a:endParaRPr lang="en-US" altLang="zh-CN" sz="2400" dirty="0" smtClean="0">
              <a:latin typeface="+mn-ea"/>
              <a:sym typeface="+mn-ea"/>
            </a:endParaRPr>
          </a:p>
          <a:p>
            <a:pPr marL="0" indent="0">
              <a:buNone/>
            </a:pPr>
            <a:r>
              <a:rPr lang="en-US" altLang="zh-CN" sz="2000" dirty="0" smtClean="0">
                <a:latin typeface="+mn-ea"/>
                <a:sym typeface="+mn-ea"/>
              </a:rPr>
              <a:t>	</a:t>
            </a:r>
            <a:r>
              <a:rPr lang="en-US" altLang="zh-CN" sz="2000" dirty="0" smtClean="0">
                <a:latin typeface="+mn-ea"/>
                <a:sym typeface="+mn-ea"/>
              </a:rPr>
              <a:t>Log4j2</a:t>
            </a:r>
            <a:r>
              <a:rPr lang="zh-CN" altLang="en-US" sz="2000" dirty="0" smtClean="0">
                <a:latin typeface="+mn-ea"/>
                <a:sym typeface="+mn-ea"/>
              </a:rPr>
              <a:t> 同样也是 </a:t>
            </a:r>
            <a:r>
              <a:rPr lang="en-US" altLang="zh-CN" sz="2000" dirty="0" smtClean="0">
                <a:latin typeface="+mn-ea"/>
                <a:sym typeface="+mn-ea"/>
              </a:rPr>
              <a:t>Log4j</a:t>
            </a:r>
            <a:r>
              <a:rPr lang="zh-CN" altLang="en-US" sz="2000" dirty="0" smtClean="0">
                <a:latin typeface="+mn-ea"/>
                <a:sym typeface="+mn-ea"/>
              </a:rPr>
              <a:t> 的替代者，</a:t>
            </a:r>
            <a:r>
              <a:rPr lang="zh-CN" altLang="en-US" sz="2000" dirty="0" smtClean="0">
                <a:latin typeface="+mn-ea"/>
                <a:sym typeface="+mn-ea"/>
              </a:rPr>
              <a:t>在性能方面提升非常显著</a:t>
            </a:r>
            <a:r>
              <a:rPr lang="zh-CN" altLang="en-US" sz="2000" dirty="0" smtClean="0">
                <a:latin typeface="+mn-ea"/>
                <a:sym typeface="+mn-ea"/>
              </a:rPr>
              <a:t>。</a:t>
            </a:r>
            <a:endParaRPr lang="en-US" altLang="zh-CN" sz="2000" dirty="0">
              <a:latin typeface="+mn-ea"/>
              <a:sym typeface="+mn-ea"/>
            </a:endParaRPr>
          </a:p>
          <a:p>
            <a:pPr lvl="0">
              <a:buClr>
                <a:srgbClr val="90C226"/>
              </a:buClr>
            </a:pPr>
            <a:r>
              <a:rPr lang="zh-CN" altLang="en-US" sz="2400" dirty="0" smtClean="0">
                <a:solidFill>
                  <a:prstClr val="black">
                    <a:lumMod val="75000"/>
                    <a:lumOff val="25000"/>
                  </a:prstClr>
                </a:solidFill>
                <a:latin typeface="华文新魏"/>
                <a:sym typeface="+mn-ea"/>
              </a:rPr>
              <a:t>重要提升</a:t>
            </a:r>
            <a:endParaRPr lang="en-US" altLang="zh-CN" sz="2400" dirty="0" smtClean="0">
              <a:solidFill>
                <a:prstClr val="black">
                  <a:lumMod val="75000"/>
                  <a:lumOff val="25000"/>
                </a:prstClr>
              </a:solidFill>
              <a:latin typeface="华文新魏"/>
              <a:sym typeface="+mn-ea"/>
            </a:endParaRPr>
          </a:p>
          <a:p>
            <a:pPr lvl="1">
              <a:buClr>
                <a:srgbClr val="90C226"/>
              </a:buClr>
            </a:pPr>
            <a:r>
              <a:rPr lang="zh-CN" altLang="en-US" sz="2000" dirty="0" smtClean="0">
                <a:solidFill>
                  <a:prstClr val="black">
                    <a:lumMod val="75000"/>
                    <a:lumOff val="25000"/>
                  </a:prstClr>
                </a:solidFill>
                <a:latin typeface="华文新魏"/>
                <a:sym typeface="+mn-ea"/>
              </a:rPr>
              <a:t>执行速度更快</a:t>
            </a:r>
            <a:r>
              <a:rPr lang="zh-CN" altLang="zh-CN" sz="2000" dirty="0">
                <a:solidFill>
                  <a:prstClr val="black">
                    <a:lumMod val="75000"/>
                    <a:lumOff val="25000"/>
                  </a:prstClr>
                </a:solidFill>
                <a:latin typeface="华文新魏"/>
                <a:sym typeface="+mn-ea"/>
              </a:rPr>
              <a:t>，</a:t>
            </a:r>
            <a:r>
              <a:rPr lang="zh-CN" altLang="en-US" sz="2000" dirty="0" smtClean="0">
                <a:solidFill>
                  <a:prstClr val="black">
                    <a:lumMod val="75000"/>
                    <a:lumOff val="25000"/>
                  </a:prstClr>
                </a:solidFill>
                <a:latin typeface="华文新魏"/>
                <a:sym typeface="+mn-ea"/>
              </a:rPr>
              <a:t>内存占用更小</a:t>
            </a:r>
            <a:endParaRPr lang="en-US" altLang="zh-CN" sz="2000" dirty="0" smtClean="0">
              <a:solidFill>
                <a:prstClr val="black">
                  <a:lumMod val="75000"/>
                  <a:lumOff val="25000"/>
                </a:prstClr>
              </a:solidFill>
              <a:latin typeface="华文新魏"/>
              <a:sym typeface="+mn-ea"/>
            </a:endParaRPr>
          </a:p>
          <a:p>
            <a:pPr lvl="1">
              <a:buClr>
                <a:srgbClr val="90C226"/>
              </a:buClr>
            </a:pPr>
            <a:r>
              <a:rPr lang="zh-CN" altLang="en-US" sz="2000" dirty="0" smtClean="0">
                <a:solidFill>
                  <a:prstClr val="black">
                    <a:lumMod val="75000"/>
                    <a:lumOff val="25000"/>
                  </a:prstClr>
                </a:solidFill>
                <a:latin typeface="华文新魏"/>
                <a:sym typeface="+mn-ea"/>
              </a:rPr>
              <a:t>避免锁</a:t>
            </a:r>
            <a:endParaRPr lang="en-US" altLang="zh-CN" sz="2000" dirty="0" smtClean="0">
              <a:solidFill>
                <a:prstClr val="black">
                  <a:lumMod val="75000"/>
                  <a:lumOff val="25000"/>
                </a:prstClr>
              </a:solidFill>
              <a:latin typeface="华文新魏"/>
              <a:sym typeface="+mn-ea"/>
            </a:endParaRPr>
          </a:p>
          <a:p>
            <a:pPr lvl="1">
              <a:buClr>
                <a:srgbClr val="90C226"/>
              </a:buClr>
            </a:pPr>
            <a:r>
              <a:rPr lang="zh-CN" altLang="en-US" sz="2000" dirty="0" smtClean="0">
                <a:solidFill>
                  <a:prstClr val="black">
                    <a:lumMod val="75000"/>
                    <a:lumOff val="25000"/>
                  </a:prstClr>
                </a:solidFill>
                <a:latin typeface="华文新魏"/>
                <a:sym typeface="+mn-ea"/>
              </a:rPr>
              <a:t>自动重载配置文件</a:t>
            </a:r>
            <a:endParaRPr lang="en-US" altLang="zh-CN" sz="2000" dirty="0" smtClean="0">
              <a:solidFill>
                <a:prstClr val="black">
                  <a:lumMod val="75000"/>
                  <a:lumOff val="25000"/>
                </a:prstClr>
              </a:solidFill>
              <a:latin typeface="华文新魏"/>
              <a:sym typeface="+mn-ea"/>
            </a:endParaRPr>
          </a:p>
          <a:p>
            <a:pPr lvl="1">
              <a:buClr>
                <a:srgbClr val="90C226"/>
              </a:buClr>
            </a:pPr>
            <a:r>
              <a:rPr lang="zh-CN" altLang="en-US" sz="2000" dirty="0" smtClean="0">
                <a:solidFill>
                  <a:prstClr val="black">
                    <a:lumMod val="75000"/>
                    <a:lumOff val="25000"/>
                  </a:prstClr>
                </a:solidFill>
                <a:latin typeface="华文新魏"/>
                <a:sym typeface="+mn-ea"/>
              </a:rPr>
              <a:t>高级过滤</a:t>
            </a:r>
            <a:endParaRPr lang="en-US" altLang="zh-CN" sz="2000" dirty="0" smtClean="0">
              <a:solidFill>
                <a:prstClr val="black">
                  <a:lumMod val="75000"/>
                  <a:lumOff val="25000"/>
                </a:prstClr>
              </a:solidFill>
              <a:latin typeface="华文新魏"/>
              <a:sym typeface="+mn-ea"/>
            </a:endParaRPr>
          </a:p>
          <a:p>
            <a:pPr lvl="1">
              <a:buClr>
                <a:srgbClr val="90C226"/>
              </a:buClr>
            </a:pPr>
            <a:r>
              <a:rPr lang="zh-CN" altLang="en-US" sz="2000" dirty="0" smtClean="0">
                <a:solidFill>
                  <a:prstClr val="black">
                    <a:lumMod val="75000"/>
                    <a:lumOff val="25000"/>
                  </a:prstClr>
                </a:solidFill>
                <a:latin typeface="华文新魏"/>
                <a:sym typeface="+mn-ea"/>
              </a:rPr>
              <a:t>插件架构</a:t>
            </a:r>
            <a:endParaRPr lang="en-US" altLang="zh-CN" sz="2000" dirty="0" smtClean="0">
              <a:solidFill>
                <a:prstClr val="black">
                  <a:lumMod val="75000"/>
                  <a:lumOff val="25000"/>
                </a:prstClr>
              </a:solidFill>
              <a:latin typeface="华文新魏"/>
              <a:sym typeface="+mn-ea"/>
            </a:endParaRPr>
          </a:p>
          <a:p>
            <a:pPr lvl="1">
              <a:buClr>
                <a:srgbClr val="90C226"/>
              </a:buClr>
            </a:pPr>
            <a:endParaRPr lang="en-US" altLang="zh-CN" sz="2000" dirty="0" smtClean="0">
              <a:solidFill>
                <a:prstClr val="black">
                  <a:lumMod val="75000"/>
                  <a:lumOff val="25000"/>
                </a:prstClr>
              </a:solidFill>
              <a:latin typeface="华文新魏"/>
              <a:sym typeface="+mn-ea"/>
            </a:endParaRPr>
          </a:p>
          <a:p>
            <a:pPr>
              <a:buClr>
                <a:srgbClr val="90C226"/>
              </a:buClr>
            </a:pPr>
            <a:r>
              <a:rPr lang="zh-CN" altLang="en-US" sz="2400" dirty="0" smtClean="0">
                <a:solidFill>
                  <a:prstClr val="black">
                    <a:lumMod val="75000"/>
                    <a:lumOff val="25000"/>
                  </a:prstClr>
                </a:solidFill>
                <a:latin typeface="+mn-ea"/>
                <a:sym typeface="+mn-ea"/>
              </a:rPr>
              <a:t>解读：</a:t>
            </a:r>
            <a:r>
              <a:rPr lang="en-US" altLang="zh-CN" sz="2400" dirty="0">
                <a:solidFill>
                  <a:prstClr val="black">
                    <a:lumMod val="75000"/>
                    <a:lumOff val="25000"/>
                  </a:prstClr>
                </a:solidFill>
                <a:latin typeface="+mn-ea"/>
                <a:sym typeface="+mn-ea"/>
              </a:rPr>
              <a:t>https://</a:t>
            </a:r>
            <a:r>
              <a:rPr lang="en-US" altLang="zh-CN" sz="2400" dirty="0" err="1">
                <a:solidFill>
                  <a:prstClr val="black">
                    <a:lumMod val="75000"/>
                    <a:lumOff val="25000"/>
                  </a:prstClr>
                </a:solidFill>
                <a:latin typeface="+mn-ea"/>
                <a:sym typeface="+mn-ea"/>
              </a:rPr>
              <a:t>logging.apache.org</a:t>
            </a:r>
            <a:r>
              <a:rPr lang="en-US" altLang="zh-CN" sz="2400" dirty="0">
                <a:solidFill>
                  <a:prstClr val="black">
                    <a:lumMod val="75000"/>
                    <a:lumOff val="25000"/>
                  </a:prstClr>
                </a:solidFill>
                <a:latin typeface="+mn-ea"/>
                <a:sym typeface="+mn-ea"/>
              </a:rPr>
              <a:t>/log4j/2.x/</a:t>
            </a:r>
            <a:endParaRPr lang="en-US" altLang="zh-CN" sz="2400" dirty="0" smtClean="0">
              <a:latin typeface="+mn-ea"/>
              <a:sym typeface="+mn-ea"/>
            </a:endParaRPr>
          </a:p>
          <a:p>
            <a:pPr marL="0" indent="0">
              <a:buNone/>
            </a:pPr>
            <a:endParaRPr lang="en-US" altLang="zh-CN" sz="2000" dirty="0" smtClean="0">
              <a:latin typeface="+mn-ea"/>
              <a:sym typeface="+mn-ea"/>
            </a:endParaRPr>
          </a:p>
        </p:txBody>
      </p:sp>
    </p:spTree>
    <p:extLst>
      <p:ext uri="{BB962C8B-B14F-4D97-AF65-F5344CB8AC3E}">
        <p14:creationId xmlns:p14="http://schemas.microsoft.com/office/powerpoint/2010/main" val="232001258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方正姚体" panose="02010601030101010101" pitchFamily="2" charset="-122"/>
                <a:ea typeface="方正姚体" panose="02010601030101010101" pitchFamily="2" charset="-122"/>
              </a:rPr>
              <a:t>统一日志 </a:t>
            </a:r>
            <a:r>
              <a:rPr lang="en-US" altLang="zh-CN" dirty="0" smtClean="0">
                <a:latin typeface="方正姚体" panose="02010601030101010101" pitchFamily="2" charset="-122"/>
                <a:ea typeface="方正姚体" panose="02010601030101010101" pitchFamily="2" charset="-122"/>
              </a:rPr>
              <a:t>API</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0"/>
            <a:ext cx="8596668" cy="5339143"/>
          </a:xfrm>
        </p:spPr>
        <p:txBody>
          <a:bodyPr>
            <a:normAutofit/>
          </a:bodyPr>
          <a:lstStyle/>
          <a:p>
            <a:r>
              <a:rPr lang="zh-CN" altLang="en-US" sz="2400" dirty="0" smtClean="0">
                <a:latin typeface="+mn-ea"/>
                <a:sym typeface="+mn-ea"/>
              </a:rPr>
              <a:t>背景</a:t>
            </a:r>
            <a:endParaRPr lang="en-US" altLang="zh-CN" sz="2400" dirty="0" smtClean="0">
              <a:latin typeface="+mn-ea"/>
              <a:sym typeface="+mn-ea"/>
            </a:endParaRPr>
          </a:p>
          <a:p>
            <a:pPr marL="0" indent="0">
              <a:buNone/>
            </a:pPr>
            <a:r>
              <a:rPr lang="en-US" altLang="zh-CN" sz="2000" dirty="0" smtClean="0">
                <a:latin typeface="+mn-ea"/>
                <a:sym typeface="+mn-ea"/>
              </a:rPr>
              <a:t>	</a:t>
            </a:r>
            <a:r>
              <a:rPr lang="zh-CN" altLang="en-US" sz="2000" dirty="0" smtClean="0">
                <a:latin typeface="+mn-ea"/>
                <a:sym typeface="+mn-ea"/>
              </a:rPr>
              <a:t>日志框架</a:t>
            </a:r>
            <a:r>
              <a:rPr lang="zh-CN" altLang="en-US" sz="2000" dirty="0" smtClean="0">
                <a:latin typeface="+mn-ea"/>
                <a:sym typeface="+mn-ea"/>
              </a:rPr>
              <a:t>无论 </a:t>
            </a:r>
            <a:r>
              <a:rPr lang="en-US" altLang="zh-CN" sz="2000" dirty="0" smtClean="0">
                <a:latin typeface="+mn-ea"/>
                <a:sym typeface="+mn-ea"/>
              </a:rPr>
              <a:t>Log4j</a:t>
            </a:r>
            <a:r>
              <a:rPr lang="zh-CN" altLang="en-US" sz="2000" dirty="0" smtClean="0">
                <a:latin typeface="+mn-ea"/>
                <a:sym typeface="+mn-ea"/>
              </a:rPr>
              <a:t> 还是 </a:t>
            </a:r>
            <a:r>
              <a:rPr lang="en-US" altLang="zh-CN" sz="2000" dirty="0" err="1" smtClean="0">
                <a:latin typeface="+mn-ea"/>
                <a:sym typeface="+mn-ea"/>
              </a:rPr>
              <a:t>Logback</a:t>
            </a:r>
            <a:r>
              <a:rPr lang="zh-CN" altLang="en-US" sz="2000" dirty="0" smtClean="0">
                <a:latin typeface="+mn-ea"/>
                <a:sym typeface="+mn-ea"/>
              </a:rPr>
              <a:t>，虽然它们功能完备，但是各自</a:t>
            </a:r>
            <a:r>
              <a:rPr lang="en-US" altLang="zh-CN" sz="2000" dirty="0" smtClean="0">
                <a:latin typeface="+mn-ea"/>
                <a:sym typeface="+mn-ea"/>
              </a:rPr>
              <a:t>API</a:t>
            </a:r>
            <a:r>
              <a:rPr lang="zh-CN" altLang="en-US" sz="2000" dirty="0" smtClean="0">
                <a:latin typeface="+mn-ea"/>
                <a:sym typeface="+mn-ea"/>
              </a:rPr>
              <a:t> 相互独立，并且各自为政。当</a:t>
            </a:r>
            <a:r>
              <a:rPr lang="zh-CN" altLang="en-US" sz="2000" dirty="0" smtClean="0">
                <a:latin typeface="+mn-ea"/>
                <a:sym typeface="+mn-ea"/>
              </a:rPr>
              <a:t>应用系统在团队协作开发时，由于工程人员可能有所</a:t>
            </a:r>
            <a:r>
              <a:rPr lang="zh-CN" altLang="en-US" sz="2000" dirty="0" smtClean="0">
                <a:latin typeface="+mn-ea"/>
                <a:sym typeface="+mn-ea"/>
              </a:rPr>
              <a:t>偏好</a:t>
            </a:r>
            <a:r>
              <a:rPr lang="zh-CN" altLang="en-US" sz="2000" dirty="0" smtClean="0">
                <a:latin typeface="+mn-ea"/>
                <a:sym typeface="+mn-ea"/>
              </a:rPr>
              <a:t>，因此，可能导致一套系统可能同时出现多套日志框架。</a:t>
            </a:r>
            <a:endParaRPr lang="en-US" altLang="zh-CN" sz="2000" dirty="0" smtClean="0">
              <a:latin typeface="+mn-ea"/>
              <a:sym typeface="+mn-ea"/>
            </a:endParaRPr>
          </a:p>
          <a:p>
            <a:pPr marL="0" indent="0">
              <a:buNone/>
            </a:pPr>
            <a:r>
              <a:rPr lang="en-US" altLang="zh-CN" sz="2000" dirty="0">
                <a:latin typeface="+mn-ea"/>
                <a:sym typeface="+mn-ea"/>
              </a:rPr>
              <a:t>	</a:t>
            </a:r>
            <a:r>
              <a:rPr lang="zh-CN" altLang="en-US" sz="2000" dirty="0" smtClean="0">
                <a:latin typeface="+mn-ea"/>
                <a:sym typeface="+mn-ea"/>
              </a:rPr>
              <a:t>其次，最流行的日志框架基本上基于实现类编程，而非接口编程。因此，暴露一些无关紧要的细节给用户，这种耦合性是没有必要的。</a:t>
            </a:r>
            <a:endParaRPr lang="en-US" altLang="zh-CN" sz="2000" dirty="0" smtClean="0">
              <a:latin typeface="+mn-ea"/>
              <a:sym typeface="+mn-ea"/>
            </a:endParaRPr>
          </a:p>
          <a:p>
            <a:pPr marL="0" indent="0">
              <a:buNone/>
            </a:pPr>
            <a:endParaRPr lang="en-US" altLang="zh-CN" sz="2000" dirty="0" smtClean="0">
              <a:latin typeface="+mn-ea"/>
              <a:sym typeface="+mn-ea"/>
            </a:endParaRPr>
          </a:p>
          <a:p>
            <a:pPr marL="0" indent="0">
              <a:buNone/>
            </a:pPr>
            <a:r>
              <a:rPr lang="en-US" altLang="zh-CN" sz="2000" dirty="0" smtClean="0">
                <a:latin typeface="+mn-ea"/>
                <a:sym typeface="+mn-ea"/>
              </a:rPr>
              <a:t>	</a:t>
            </a:r>
            <a:r>
              <a:rPr lang="zh-CN" altLang="en-US" sz="2000" dirty="0" smtClean="0">
                <a:latin typeface="+mn-ea"/>
                <a:sym typeface="+mn-ea"/>
              </a:rPr>
              <a:t>诸如此类的原因，开源社区提供统一日志的</a:t>
            </a:r>
            <a:r>
              <a:rPr lang="en-US" altLang="zh-CN" sz="2000" dirty="0" smtClean="0">
                <a:latin typeface="+mn-ea"/>
                <a:sym typeface="+mn-ea"/>
              </a:rPr>
              <a:t>API</a:t>
            </a:r>
            <a:r>
              <a:rPr lang="zh-CN" altLang="en-US" sz="2000" dirty="0" smtClean="0">
                <a:latin typeface="+mn-ea"/>
                <a:sym typeface="+mn-ea"/>
              </a:rPr>
              <a:t>框架，最为流行的是：</a:t>
            </a:r>
            <a:endParaRPr lang="en-US" altLang="zh-CN" sz="2000" dirty="0" smtClean="0">
              <a:latin typeface="+mn-ea"/>
              <a:sym typeface="+mn-ea"/>
            </a:endParaRPr>
          </a:p>
          <a:p>
            <a:pPr lvl="1"/>
            <a:r>
              <a:rPr lang="en-US" altLang="zh-CN" sz="2000" dirty="0" smtClean="0">
                <a:latin typeface="+mn-ea"/>
                <a:sym typeface="+mn-ea"/>
              </a:rPr>
              <a:t>Apache</a:t>
            </a:r>
            <a:r>
              <a:rPr lang="zh-CN" altLang="en-US" sz="2000" dirty="0" smtClean="0">
                <a:latin typeface="+mn-ea"/>
                <a:sym typeface="+mn-ea"/>
              </a:rPr>
              <a:t> </a:t>
            </a:r>
            <a:r>
              <a:rPr lang="en-US" altLang="zh-CN" sz="2000" dirty="0" smtClean="0">
                <a:latin typeface="+mn-ea"/>
                <a:sym typeface="+mn-ea"/>
              </a:rPr>
              <a:t>commons-logging</a:t>
            </a:r>
          </a:p>
          <a:p>
            <a:pPr lvl="2"/>
            <a:r>
              <a:rPr lang="zh-CN" altLang="en-US" sz="1800" dirty="0" smtClean="0">
                <a:latin typeface="+mn-ea"/>
                <a:sym typeface="+mn-ea"/>
              </a:rPr>
              <a:t>适配</a:t>
            </a:r>
            <a:r>
              <a:rPr lang="en-US" altLang="zh-CN" sz="1800" dirty="0" smtClean="0">
                <a:latin typeface="+mn-ea"/>
                <a:sym typeface="+mn-ea"/>
              </a:rPr>
              <a:t> log4j </a:t>
            </a:r>
            <a:r>
              <a:rPr lang="zh-CN" altLang="en-US" sz="1800" dirty="0" smtClean="0">
                <a:latin typeface="+mn-ea"/>
                <a:sym typeface="+mn-ea"/>
              </a:rPr>
              <a:t>和</a:t>
            </a:r>
            <a:r>
              <a:rPr lang="en-US" altLang="zh-CN" sz="1800" dirty="0" smtClean="0">
                <a:latin typeface="+mn-ea"/>
                <a:sym typeface="+mn-ea"/>
              </a:rPr>
              <a:t> Java Logging</a:t>
            </a:r>
          </a:p>
          <a:p>
            <a:pPr lvl="1"/>
            <a:r>
              <a:rPr lang="en-US" altLang="zh-CN" sz="2000" smtClean="0">
                <a:latin typeface="+mn-ea"/>
                <a:sym typeface="+mn-ea"/>
              </a:rPr>
              <a:t>s</a:t>
            </a:r>
            <a:r>
              <a:rPr lang="en-US" altLang="zh-CN" sz="2000" smtClean="0">
                <a:latin typeface="+mn-ea"/>
                <a:sym typeface="+mn-ea"/>
              </a:rPr>
              <a:t>lf4j</a:t>
            </a:r>
            <a:endParaRPr lang="en-US" altLang="zh-CN" sz="2000" dirty="0" smtClean="0">
              <a:latin typeface="+mn-ea"/>
              <a:sym typeface="+mn-ea"/>
            </a:endParaRPr>
          </a:p>
          <a:p>
            <a:pPr lvl="2"/>
            <a:r>
              <a:rPr lang="zh-CN" altLang="en-US" sz="1800" dirty="0" smtClean="0">
                <a:latin typeface="+mn-ea"/>
                <a:sym typeface="+mn-ea"/>
              </a:rPr>
              <a:t>适配</a:t>
            </a:r>
            <a:r>
              <a:rPr lang="en-US" altLang="zh-CN" sz="1800" dirty="0" smtClean="0">
                <a:latin typeface="+mn-ea"/>
                <a:sym typeface="+mn-ea"/>
              </a:rPr>
              <a:t> Log4j</a:t>
            </a:r>
            <a:r>
              <a:rPr lang="zh-CN" altLang="en-US" sz="1800" dirty="0" smtClean="0">
                <a:latin typeface="+mn-ea"/>
                <a:sym typeface="+mn-ea"/>
              </a:rPr>
              <a:t>、</a:t>
            </a:r>
            <a:r>
              <a:rPr lang="en-US" altLang="zh-CN" sz="1800" dirty="0" smtClean="0">
                <a:latin typeface="+mn-ea"/>
                <a:sym typeface="+mn-ea"/>
              </a:rPr>
              <a:t>Java Logging </a:t>
            </a:r>
            <a:r>
              <a:rPr lang="zh-CN" altLang="en-US" sz="1800" dirty="0" smtClean="0">
                <a:latin typeface="+mn-ea"/>
                <a:sym typeface="+mn-ea"/>
              </a:rPr>
              <a:t>和 </a:t>
            </a:r>
            <a:r>
              <a:rPr lang="en-US" altLang="zh-CN" sz="1800" dirty="0" err="1" smtClean="0">
                <a:latin typeface="+mn-ea"/>
                <a:sym typeface="+mn-ea"/>
              </a:rPr>
              <a:t>Logback</a:t>
            </a:r>
            <a:endParaRPr lang="en-US" altLang="zh-CN" sz="1800" dirty="0" smtClean="0">
              <a:latin typeface="+mn-ea"/>
              <a:sym typeface="+mn-ea"/>
            </a:endParaRPr>
          </a:p>
        </p:txBody>
      </p:sp>
    </p:spTree>
    <p:extLst>
      <p:ext uri="{BB962C8B-B14F-4D97-AF65-F5344CB8AC3E}">
        <p14:creationId xmlns:p14="http://schemas.microsoft.com/office/powerpoint/2010/main" val="218876480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日志 </a:t>
            </a:r>
            <a:r>
              <a:rPr lang="en-US" altLang="zh-CN" dirty="0" smtClean="0"/>
              <a:t>Spring</a:t>
            </a:r>
            <a:r>
              <a:rPr lang="zh-CN" altLang="en-US" dirty="0" smtClean="0"/>
              <a:t> </a:t>
            </a:r>
            <a:r>
              <a:rPr lang="en-US" altLang="zh-CN" dirty="0" smtClean="0"/>
              <a:t>Boot</a:t>
            </a:r>
            <a:r>
              <a:rPr lang="zh-CN" altLang="en-US" dirty="0" smtClean="0"/>
              <a:t> 整合</a:t>
            </a:r>
            <a:endParaRPr lang="zh-CN" altLang="en-US" dirty="0"/>
          </a:p>
        </p:txBody>
      </p:sp>
      <p:sp>
        <p:nvSpPr>
          <p:cNvPr id="3" name="内容占位符 2"/>
          <p:cNvSpPr>
            <a:spLocks noGrp="1"/>
          </p:cNvSpPr>
          <p:nvPr>
            <p:ph idx="1"/>
          </p:nvPr>
        </p:nvSpPr>
        <p:spPr>
          <a:xfrm>
            <a:off x="677334" y="1506830"/>
            <a:ext cx="8596668" cy="5100033"/>
          </a:xfrm>
        </p:spPr>
        <p:txBody>
          <a:bodyPr>
            <a:normAutofit/>
          </a:bodyPr>
          <a:lstStyle/>
          <a:p>
            <a:pPr marL="0" indent="0">
              <a:buClr>
                <a:srgbClr val="90C226"/>
              </a:buClr>
              <a:buNone/>
            </a:pPr>
            <a:endParaRPr lang="en-US" altLang="zh-CN" sz="2000" dirty="0">
              <a:latin typeface="+mn-ea"/>
            </a:endParaRPr>
          </a:p>
          <a:p>
            <a:pPr lvl="1">
              <a:buClr>
                <a:srgbClr val="90C226"/>
              </a:buClr>
            </a:pPr>
            <a:endParaRPr lang="en-US" altLang="zh-CN" sz="2200" dirty="0" smtClean="0">
              <a:solidFill>
                <a:prstClr val="black">
                  <a:lumMod val="75000"/>
                  <a:lumOff val="25000"/>
                </a:prstClr>
              </a:solidFill>
            </a:endParaRPr>
          </a:p>
          <a:p>
            <a:pPr marL="457200" lvl="1" indent="0" algn="ctr">
              <a:buClr>
                <a:srgbClr val="90C226"/>
              </a:buClr>
              <a:buNone/>
            </a:pPr>
            <a:endParaRPr lang="en-US" altLang="zh-CN" sz="2200" dirty="0" smtClean="0">
              <a:solidFill>
                <a:prstClr val="black">
                  <a:lumMod val="75000"/>
                  <a:lumOff val="25000"/>
                </a:prstClr>
              </a:solidFill>
            </a:endParaRPr>
          </a:p>
          <a:p>
            <a:pPr marL="457200" lvl="1" indent="0" algn="ctr">
              <a:buClr>
                <a:srgbClr val="90C226"/>
              </a:buClr>
              <a:buNone/>
            </a:pPr>
            <a:r>
              <a:rPr lang="en-US" altLang="zh-CN" sz="8000" b="1" dirty="0" err="1" smtClean="0">
                <a:solidFill>
                  <a:srgbClr val="FF0000"/>
                </a:solidFill>
              </a:rPr>
              <a:t>Logback</a:t>
            </a:r>
            <a:r>
              <a:rPr lang="zh-CN" altLang="en-US" sz="8000" b="1" dirty="0" smtClean="0">
                <a:solidFill>
                  <a:srgbClr val="FF0000"/>
                </a:solidFill>
              </a:rPr>
              <a:t> </a:t>
            </a:r>
            <a:r>
              <a:rPr lang="en-US" altLang="zh-CN" sz="8000" b="1" dirty="0" smtClean="0">
                <a:solidFill>
                  <a:srgbClr val="FF0000"/>
                </a:solidFill>
              </a:rPr>
              <a:t>Demo</a:t>
            </a:r>
            <a:endParaRPr lang="en-US" altLang="zh-CN" sz="8000" b="1" dirty="0" smtClean="0">
              <a:solidFill>
                <a:srgbClr val="FF0000"/>
              </a:solidFill>
            </a:endParaRPr>
          </a:p>
        </p:txBody>
      </p:sp>
    </p:spTree>
    <p:extLst>
      <p:ext uri="{BB962C8B-B14F-4D97-AF65-F5344CB8AC3E}">
        <p14:creationId xmlns:p14="http://schemas.microsoft.com/office/powerpoint/2010/main" val="249759712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 </a:t>
            </a:r>
            <a:r>
              <a:rPr lang="zh-CN" altLang="en-US" dirty="0"/>
              <a:t>微服务实战系列课堂</a:t>
            </a:r>
          </a:p>
        </p:txBody>
      </p:sp>
      <p:sp>
        <p:nvSpPr>
          <p:cNvPr id="3" name="内容占位符 2"/>
          <p:cNvSpPr>
            <a:spLocks noGrp="1"/>
          </p:cNvSpPr>
          <p:nvPr>
            <p:ph idx="1"/>
          </p:nvPr>
        </p:nvSpPr>
        <p:spPr>
          <a:xfrm>
            <a:off x="713506" y="1532437"/>
            <a:ext cx="8596668" cy="5201311"/>
          </a:xfrm>
        </p:spPr>
        <p:txBody>
          <a:bodyPr>
            <a:normAutofit/>
          </a:bodyPr>
          <a:lstStyle/>
          <a:p>
            <a:r>
              <a:rPr lang="zh-CN" altLang="en-US" sz="2600" dirty="0" smtClean="0">
                <a:latin typeface="方正姚体" panose="02010601030101010101" pitchFamily="2" charset="-122"/>
                <a:ea typeface="方正姚体" panose="02010601030101010101" pitchFamily="2" charset="-122"/>
              </a:rPr>
              <a:t>课堂资源</a:t>
            </a:r>
            <a:endParaRPr lang="en-US" altLang="zh-CN" sz="2600" dirty="0" smtClean="0">
              <a:latin typeface="方正姚体" panose="02010601030101010101" pitchFamily="2" charset="-122"/>
              <a:ea typeface="方正姚体" panose="02010601030101010101" pitchFamily="2" charset="-122"/>
            </a:endParaRPr>
          </a:p>
          <a:p>
            <a:pPr marL="457200" lvl="1" indent="0">
              <a:buNone/>
            </a:pPr>
            <a:r>
              <a:rPr lang="en-US" altLang="zh-CN" sz="2400" dirty="0">
                <a:latin typeface="方正姚体" panose="02010601030101010101" pitchFamily="2" charset="-122"/>
                <a:ea typeface="方正姚体" panose="02010601030101010101" pitchFamily="2" charset="-122"/>
                <a:hlinkClick r:id="rId2"/>
              </a:rPr>
              <a:t>https://segmentfault.com/n/</a:t>
            </a:r>
            <a:r>
              <a:rPr lang="en-US" altLang="zh-CN" sz="2400" dirty="0" smtClean="0">
                <a:latin typeface="方正姚体" panose="02010601030101010101" pitchFamily="2" charset="-122"/>
                <a:ea typeface="方正姚体" panose="02010601030101010101" pitchFamily="2" charset="-122"/>
                <a:hlinkClick r:id="rId2"/>
              </a:rPr>
              <a:t>1330000009887617</a:t>
            </a:r>
            <a:endParaRPr lang="en-US" altLang="zh-CN" sz="2400" dirty="0" smtClean="0">
              <a:latin typeface="方正姚体" panose="02010601030101010101" pitchFamily="2" charset="-122"/>
              <a:ea typeface="方正姚体" panose="02010601030101010101" pitchFamily="2" charset="-122"/>
            </a:endParaRPr>
          </a:p>
          <a:p>
            <a:pPr lvl="1"/>
            <a:endParaRPr lang="en-US" altLang="zh-CN" sz="2400" dirty="0">
              <a:latin typeface="方正姚体" panose="02010601030101010101" pitchFamily="2" charset="-122"/>
              <a:ea typeface="方正姚体" panose="02010601030101010101" pitchFamily="2" charset="-122"/>
            </a:endParaRPr>
          </a:p>
          <a:p>
            <a:r>
              <a:rPr lang="zh-CN" altLang="en-US" sz="2600" dirty="0" smtClean="0">
                <a:latin typeface="方正姚体" panose="02010601030101010101" pitchFamily="2" charset="-122"/>
                <a:ea typeface="方正姚体" panose="02010601030101010101" pitchFamily="2" charset="-122"/>
              </a:rPr>
              <a:t>课件资源</a:t>
            </a:r>
            <a:endParaRPr lang="en-US" altLang="zh-CN" sz="2600" dirty="0" smtClean="0">
              <a:latin typeface="方正姚体" panose="02010601030101010101" pitchFamily="2" charset="-122"/>
              <a:ea typeface="方正姚体" panose="02010601030101010101" pitchFamily="2" charset="-122"/>
            </a:endParaRPr>
          </a:p>
          <a:p>
            <a:pPr marL="457200" lvl="1" indent="0">
              <a:buNone/>
            </a:pPr>
            <a:r>
              <a:rPr lang="en-US" altLang="zh-CN" sz="2400" dirty="0" smtClean="0">
                <a:latin typeface="方正姚体" panose="02010601030101010101" pitchFamily="2" charset="-122"/>
                <a:ea typeface="方正姚体" panose="02010601030101010101" pitchFamily="2" charset="-122"/>
                <a:hlinkClick r:id="rId3"/>
              </a:rPr>
              <a:t>https</a:t>
            </a:r>
            <a:r>
              <a:rPr lang="en-US" altLang="zh-CN" sz="2400" dirty="0">
                <a:latin typeface="方正姚体" panose="02010601030101010101" pitchFamily="2" charset="-122"/>
                <a:ea typeface="方正姚体" panose="02010601030101010101" pitchFamily="2" charset="-122"/>
                <a:hlinkClick r:id="rId3"/>
              </a:rPr>
              <a:t>://github.com/mercyblitz/segmentfault-lessons</a:t>
            </a:r>
            <a:r>
              <a:rPr lang="en-US" altLang="zh-CN" sz="2400" dirty="0" smtClean="0">
                <a:latin typeface="方正姚体" panose="02010601030101010101" pitchFamily="2" charset="-122"/>
                <a:ea typeface="方正姚体" panose="02010601030101010101" pitchFamily="2" charset="-122"/>
                <a:hlinkClick r:id="rId3"/>
              </a:rPr>
              <a:t>/</a:t>
            </a:r>
            <a:endParaRPr lang="en-US" altLang="zh-CN" sz="2400" dirty="0" smtClean="0">
              <a:latin typeface="方正姚体" panose="02010601030101010101" pitchFamily="2" charset="-122"/>
              <a:ea typeface="方正姚体" panose="02010601030101010101" pitchFamily="2" charset="-122"/>
            </a:endParaRPr>
          </a:p>
          <a:p>
            <a:pPr marL="0" indent="0">
              <a:buNone/>
            </a:pPr>
            <a:endParaRPr lang="en-US" altLang="zh-CN" sz="2600" dirty="0" smtClean="0">
              <a:latin typeface="方正姚体" panose="02010601030101010101" pitchFamily="2" charset="-122"/>
              <a:ea typeface="方正姚体" panose="02010601030101010101" pitchFamily="2" charset="-122"/>
            </a:endParaRPr>
          </a:p>
          <a:p>
            <a:r>
              <a:rPr lang="en-US" altLang="zh-CN" sz="2600" dirty="0" err="1" smtClean="0">
                <a:latin typeface="方正姚体" panose="02010601030101010101" pitchFamily="2" charset="-122"/>
                <a:ea typeface="方正姚体" panose="02010601030101010101" pitchFamily="2" charset="-122"/>
              </a:rPr>
              <a:t>JSR</a:t>
            </a:r>
            <a:r>
              <a:rPr lang="en-US" altLang="en-US" sz="2600" dirty="0" err="1" smtClean="0">
                <a:latin typeface="方正姚体" panose="02010601030101010101" pitchFamily="2" charset="-122"/>
                <a:ea typeface="方正姚体" panose="02010601030101010101" pitchFamily="2" charset="-122"/>
              </a:rPr>
              <a:t>资源</a:t>
            </a:r>
            <a:endParaRPr lang="en-US" altLang="en-US" sz="2600" dirty="0" smtClean="0">
              <a:latin typeface="方正姚体" panose="02010601030101010101" pitchFamily="2" charset="-122"/>
              <a:ea typeface="方正姚体" panose="02010601030101010101" pitchFamily="2" charset="-122"/>
            </a:endParaRPr>
          </a:p>
          <a:p>
            <a:pPr marL="457200" lvl="1" indent="0">
              <a:buNone/>
            </a:pPr>
            <a:r>
              <a:rPr lang="en-US" altLang="zh-CN" sz="2400" dirty="0">
                <a:latin typeface="方正姚体" panose="02010601030101010101" pitchFamily="2" charset="-122"/>
                <a:ea typeface="方正姚体" panose="02010601030101010101" pitchFamily="2" charset="-122"/>
                <a:hlinkClick r:id="rId4"/>
              </a:rPr>
              <a:t>https://github.com/mercyblitz/</a:t>
            </a:r>
            <a:r>
              <a:rPr lang="en-US" altLang="zh-CN" sz="2400" dirty="0" smtClean="0">
                <a:latin typeface="方正姚体" panose="02010601030101010101" pitchFamily="2" charset="-122"/>
                <a:ea typeface="方正姚体" panose="02010601030101010101" pitchFamily="2" charset="-122"/>
                <a:hlinkClick r:id="rId4"/>
              </a:rPr>
              <a:t>jsr</a:t>
            </a:r>
            <a:endParaRPr lang="en-US" altLang="zh-CN" sz="2400" dirty="0" smtClean="0">
              <a:latin typeface="方正姚体" panose="02010601030101010101" pitchFamily="2" charset="-122"/>
              <a:ea typeface="方正姚体" panose="02010601030101010101" pitchFamily="2" charset="-122"/>
            </a:endParaRPr>
          </a:p>
          <a:p>
            <a:pPr marL="457200" lvl="1" indent="0">
              <a:buNone/>
            </a:pPr>
            <a:endParaRPr lang="en-US" altLang="zh-CN" sz="2400" dirty="0" smtClean="0">
              <a:latin typeface="方正姚体" panose="02010601030101010101" pitchFamily="2" charset="-122"/>
              <a:ea typeface="方正姚体" panose="02010601030101010101" pitchFamily="2" charset="-122"/>
            </a:endParaRPr>
          </a:p>
          <a:p>
            <a:endParaRPr lang="en-US" altLang="zh-CN" sz="2600" dirty="0" smtClean="0">
              <a:latin typeface="方正姚体" panose="02010601030101010101" pitchFamily="2" charset="-122"/>
              <a:ea typeface="方正姚体" panose="02010601030101010101"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问答互动</a:t>
            </a:r>
            <a:endParaRPr lang="zh-CN" altLang="en-US" dirty="0"/>
          </a:p>
        </p:txBody>
      </p:sp>
      <p:sp>
        <p:nvSpPr>
          <p:cNvPr id="3" name="内容占位符 2"/>
          <p:cNvSpPr>
            <a:spLocks noGrp="1"/>
          </p:cNvSpPr>
          <p:nvPr>
            <p:ph idx="1"/>
          </p:nvPr>
        </p:nvSpPr>
        <p:spPr>
          <a:xfrm>
            <a:off x="677334" y="1506830"/>
            <a:ext cx="8596668" cy="5100033"/>
          </a:xfrm>
        </p:spPr>
        <p:txBody>
          <a:bodyPr>
            <a:normAutofit/>
          </a:bodyPr>
          <a:lstStyle/>
          <a:p>
            <a:pPr marL="0" indent="0">
              <a:buClr>
                <a:srgbClr val="90C226"/>
              </a:buClr>
              <a:buNone/>
            </a:pPr>
            <a:endParaRPr lang="en-US" altLang="zh-CN" sz="2000" dirty="0">
              <a:latin typeface="+mn-ea"/>
            </a:endParaRPr>
          </a:p>
          <a:p>
            <a:pPr lvl="1">
              <a:buClr>
                <a:srgbClr val="90C226"/>
              </a:buClr>
            </a:pPr>
            <a:endParaRPr lang="en-US" altLang="zh-CN" sz="2200" dirty="0" smtClean="0">
              <a:solidFill>
                <a:prstClr val="black">
                  <a:lumMod val="75000"/>
                  <a:lumOff val="25000"/>
                </a:prstClr>
              </a:solidFill>
            </a:endParaRPr>
          </a:p>
          <a:p>
            <a:pPr marL="457200" lvl="1" indent="0" algn="ctr">
              <a:buClr>
                <a:srgbClr val="90C226"/>
              </a:buClr>
              <a:buNone/>
            </a:pPr>
            <a:endParaRPr lang="en-US" altLang="zh-CN" sz="2200" dirty="0" smtClean="0">
              <a:solidFill>
                <a:prstClr val="black">
                  <a:lumMod val="75000"/>
                  <a:lumOff val="25000"/>
                </a:prstClr>
              </a:solidFill>
            </a:endParaRPr>
          </a:p>
          <a:p>
            <a:pPr marL="457200" lvl="1" indent="0" algn="ctr">
              <a:buClr>
                <a:srgbClr val="90C226"/>
              </a:buClr>
              <a:buNone/>
            </a:pPr>
            <a:r>
              <a:rPr lang="en-US" altLang="zh-CN" sz="8000" b="1" dirty="0" smtClean="0">
                <a:solidFill>
                  <a:srgbClr val="00B0F0"/>
                </a:solidFill>
              </a:rPr>
              <a:t>Q&amp;A</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议题</a:t>
            </a:r>
            <a:endParaRPr lang="zh-CN" altLang="en-US" dirty="0"/>
          </a:p>
        </p:txBody>
      </p:sp>
      <p:sp>
        <p:nvSpPr>
          <p:cNvPr id="3" name="内容占位符 2"/>
          <p:cNvSpPr>
            <a:spLocks noGrp="1"/>
          </p:cNvSpPr>
          <p:nvPr>
            <p:ph idx="1"/>
          </p:nvPr>
        </p:nvSpPr>
        <p:spPr>
          <a:xfrm>
            <a:off x="713506" y="1532437"/>
            <a:ext cx="8596668" cy="5201311"/>
          </a:xfrm>
        </p:spPr>
        <p:txBody>
          <a:bodyPr>
            <a:normAutofit/>
          </a:bodyPr>
          <a:lstStyle/>
          <a:p>
            <a:r>
              <a:rPr lang="zh-CN" altLang="en-US" sz="2600" dirty="0" smtClean="0">
                <a:latin typeface="方正姚体" panose="02010601030101010101" pitchFamily="2" charset="-122"/>
                <a:ea typeface="方正姚体" panose="02010601030101010101" pitchFamily="2" charset="-122"/>
              </a:rPr>
              <a:t>日志框架</a:t>
            </a:r>
            <a:endParaRPr lang="en-US" altLang="zh-CN" sz="2600" dirty="0">
              <a:latin typeface="方正姚体" panose="02010601030101010101" pitchFamily="2" charset="-122"/>
              <a:ea typeface="方正姚体" panose="02010601030101010101" pitchFamily="2" charset="-122"/>
            </a:endParaRPr>
          </a:p>
          <a:p>
            <a:pPr marL="0" indent="0">
              <a:buNone/>
            </a:pPr>
            <a:endParaRPr lang="en-US" altLang="zh-CN" sz="2000" dirty="0" smtClean="0">
              <a:latin typeface="方正姚体" panose="02010601030101010101" pitchFamily="2" charset="-122"/>
              <a:ea typeface="方正姚体" panose="02010601030101010101" pitchFamily="2" charset="-122"/>
            </a:endParaRPr>
          </a:p>
          <a:p>
            <a:r>
              <a:rPr lang="zh-CN" altLang="en-US" sz="2600" dirty="0" smtClean="0">
                <a:latin typeface="方正姚体" panose="02010601030101010101" pitchFamily="2" charset="-122"/>
                <a:ea typeface="方正姚体" panose="02010601030101010101" pitchFamily="2" charset="-122"/>
              </a:rPr>
              <a:t>统一日志 </a:t>
            </a:r>
            <a:r>
              <a:rPr lang="en-US" altLang="zh-CN" sz="2600" dirty="0" smtClean="0">
                <a:latin typeface="方正姚体" panose="02010601030101010101" pitchFamily="2" charset="-122"/>
                <a:ea typeface="方正姚体" panose="02010601030101010101" pitchFamily="2" charset="-122"/>
              </a:rPr>
              <a:t>API</a:t>
            </a:r>
            <a:endParaRPr lang="en-US" sz="2600" dirty="0">
              <a:latin typeface="方正姚体" panose="02010601030101010101" pitchFamily="2" charset="-122"/>
              <a:ea typeface="方正姚体" panose="02010601030101010101" pitchFamily="2" charset="-122"/>
            </a:endParaRPr>
          </a:p>
          <a:p>
            <a:endParaRPr lang="en-US" altLang="zh-CN" sz="2600" dirty="0" smtClean="0">
              <a:latin typeface="方正姚体" panose="02010601030101010101" pitchFamily="2" charset="-122"/>
              <a:ea typeface="方正姚体" panose="02010601030101010101" pitchFamily="2" charset="-122"/>
            </a:endParaRPr>
          </a:p>
          <a:p>
            <a:r>
              <a:rPr lang="zh-CN" altLang="en-US" sz="2600" dirty="0" smtClean="0">
                <a:latin typeface="方正姚体" panose="02010601030101010101" pitchFamily="2" charset="-122"/>
                <a:ea typeface="方正姚体" panose="02010601030101010101" pitchFamily="2" charset="-122"/>
              </a:rPr>
              <a:t>日志设计模式</a:t>
            </a:r>
            <a:endParaRPr lang="en-US" sz="2600" dirty="0" smtClean="0">
              <a:latin typeface="方正姚体" panose="02010601030101010101" pitchFamily="2" charset="-122"/>
              <a:ea typeface="方正姚体" panose="02010601030101010101" pitchFamily="2" charset="-122"/>
            </a:endParaRPr>
          </a:p>
          <a:p>
            <a:pPr marL="0" indent="0">
              <a:buNone/>
            </a:pPr>
            <a:endParaRPr lang="en-US" altLang="zh-CN" sz="2000" dirty="0" smtClean="0">
              <a:latin typeface="方正姚体" panose="02010601030101010101" pitchFamily="2" charset="-122"/>
              <a:ea typeface="方正姚体" panose="02010601030101010101" pitchFamily="2" charset="-122"/>
            </a:endParaRPr>
          </a:p>
          <a:p>
            <a:r>
              <a:rPr lang="zh-CN" altLang="en-US" sz="2600" dirty="0" smtClean="0">
                <a:latin typeface="方正姚体" panose="02010601030101010101" pitchFamily="2" charset="-122"/>
                <a:ea typeface="方正姚体" panose="02010601030101010101" pitchFamily="2" charset="-122"/>
              </a:rPr>
              <a:t>日志 </a:t>
            </a:r>
            <a:r>
              <a:rPr lang="en-US" altLang="zh-CN" sz="2600" dirty="0" smtClean="0">
                <a:latin typeface="方正姚体" panose="02010601030101010101" pitchFamily="2" charset="-122"/>
                <a:ea typeface="方正姚体" panose="02010601030101010101" pitchFamily="2" charset="-122"/>
              </a:rPr>
              <a:t>Spring</a:t>
            </a:r>
            <a:r>
              <a:rPr lang="zh-CN" altLang="en-US" sz="2600" dirty="0" smtClean="0">
                <a:latin typeface="方正姚体" panose="02010601030101010101" pitchFamily="2" charset="-122"/>
                <a:ea typeface="方正姚体" panose="02010601030101010101" pitchFamily="2" charset="-122"/>
              </a:rPr>
              <a:t> </a:t>
            </a:r>
            <a:r>
              <a:rPr lang="en-US" altLang="zh-CN" sz="2600" dirty="0" smtClean="0">
                <a:latin typeface="方正姚体" panose="02010601030101010101" pitchFamily="2" charset="-122"/>
                <a:ea typeface="方正姚体" panose="02010601030101010101" pitchFamily="2" charset="-122"/>
              </a:rPr>
              <a:t>Boot</a:t>
            </a:r>
            <a:r>
              <a:rPr lang="zh-CN" altLang="en-US" sz="2600" dirty="0" smtClean="0">
                <a:latin typeface="方正姚体" panose="02010601030101010101" pitchFamily="2" charset="-122"/>
                <a:ea typeface="方正姚体" panose="02010601030101010101" pitchFamily="2" charset="-122"/>
              </a:rPr>
              <a:t> 整合</a:t>
            </a:r>
            <a:endParaRPr lang="en-US" altLang="zh-CN" sz="2600" dirty="0" smtClean="0">
              <a:latin typeface="方正姚体" panose="02010601030101010101" pitchFamily="2" charset="-122"/>
              <a:ea typeface="方正姚体" panose="02010601030101010101" pitchFamily="2" charset="-122"/>
            </a:endParaRPr>
          </a:p>
          <a:p>
            <a:endParaRPr lang="zh-CN" altLang="en-US" sz="2600" dirty="0" smtClean="0">
              <a:latin typeface="方正姚体" panose="02010601030101010101" pitchFamily="2" charset="-122"/>
              <a:ea typeface="方正姚体" panose="02010601030101010101" pitchFamily="2" charset="-122"/>
            </a:endParaRPr>
          </a:p>
          <a:p>
            <a:r>
              <a:rPr lang="zh-CN" altLang="en-US" sz="2600" dirty="0" smtClean="0">
                <a:latin typeface="方正姚体" panose="02010601030101010101" pitchFamily="2" charset="-122"/>
                <a:ea typeface="方正姚体" panose="02010601030101010101" pitchFamily="2" charset="-122"/>
                <a:sym typeface="+mn-ea"/>
              </a:rPr>
              <a:t>问答互动</a:t>
            </a:r>
            <a:endParaRPr lang="zh-CN" altLang="en-US" sz="2600" dirty="0" smtClean="0">
              <a:latin typeface="方正姚体" panose="02010601030101010101" pitchFamily="2" charset="-122"/>
              <a:ea typeface="方正姚体" panose="02010601030101010101" pitchFamily="2" charset="-122"/>
            </a:endParaRPr>
          </a:p>
          <a:p>
            <a:endParaRPr lang="en-US" altLang="zh-CN" sz="2600" dirty="0" smtClean="0">
              <a:latin typeface="方正姚体" panose="02010601030101010101" pitchFamily="2" charset="-122"/>
              <a:ea typeface="方正姚体" panose="02010601030101010101"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方正姚体" panose="02010601030101010101" pitchFamily="2" charset="-122"/>
                <a:ea typeface="方正姚体" panose="02010601030101010101" pitchFamily="2" charset="-122"/>
                <a:sym typeface="+mn-ea"/>
              </a:rPr>
              <a:t>日志框架</a:t>
            </a:r>
            <a:r>
              <a:rPr lang="zh-CN" altLang="zh-CN" dirty="0">
                <a:latin typeface="方正姚体" panose="02010601030101010101" pitchFamily="2" charset="-122"/>
                <a:ea typeface="方正姚体" panose="02010601030101010101" pitchFamily="2" charset="-122"/>
                <a:sym typeface="+mn-ea"/>
              </a:rPr>
              <a:t> </a:t>
            </a:r>
            <a:r>
              <a:rPr lang="en-US" altLang="zh-CN" dirty="0" smtClean="0">
                <a:latin typeface="方正姚体" panose="02010601030101010101" pitchFamily="2" charset="-122"/>
                <a:ea typeface="方正姚体" panose="02010601030101010101" pitchFamily="2" charset="-122"/>
                <a:sym typeface="+mn-ea"/>
              </a:rPr>
              <a:t>-</a:t>
            </a:r>
            <a:r>
              <a:rPr lang="zh-CN" altLang="en-US" dirty="0" smtClean="0">
                <a:latin typeface="方正姚体" panose="02010601030101010101" pitchFamily="2" charset="-122"/>
                <a:ea typeface="方正姚体" panose="02010601030101010101" pitchFamily="2" charset="-122"/>
                <a:sym typeface="+mn-ea"/>
              </a:rPr>
              <a:t> </a:t>
            </a:r>
            <a:r>
              <a:rPr lang="en-US" altLang="zh-CN" dirty="0" smtClean="0">
                <a:latin typeface="方正姚体" panose="02010601030101010101" pitchFamily="2" charset="-122"/>
                <a:ea typeface="方正姚体" panose="02010601030101010101" pitchFamily="2" charset="-122"/>
                <a:sym typeface="+mn-ea"/>
              </a:rPr>
              <a:t>Log4j</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0"/>
            <a:ext cx="8596668" cy="5339143"/>
          </a:xfrm>
        </p:spPr>
        <p:txBody>
          <a:bodyPr>
            <a:normAutofit lnSpcReduction="10000"/>
          </a:bodyPr>
          <a:lstStyle/>
          <a:p>
            <a:r>
              <a:rPr lang="zh-CN" altLang="en-US" sz="2400" dirty="0" smtClean="0">
                <a:latin typeface="+mn-ea"/>
              </a:rPr>
              <a:t>介绍</a:t>
            </a:r>
            <a:endParaRPr lang="en-US" altLang="zh-CN" dirty="0" smtClean="0">
              <a:latin typeface="+mn-ea"/>
            </a:endParaRPr>
          </a:p>
          <a:p>
            <a:pPr marL="0" indent="0">
              <a:buNone/>
            </a:pPr>
            <a:r>
              <a:rPr lang="en-US" altLang="zh-CN" dirty="0" smtClean="0">
                <a:latin typeface="+mn-ea"/>
              </a:rPr>
              <a:t>	</a:t>
            </a:r>
            <a:r>
              <a:rPr lang="en-US" altLang="zh-CN" sz="2000" dirty="0" smtClean="0">
                <a:latin typeface="+mn-ea"/>
              </a:rPr>
              <a:t>Log4j </a:t>
            </a:r>
            <a:r>
              <a:rPr lang="zh-CN" altLang="en-US" sz="2000" dirty="0" smtClean="0">
                <a:latin typeface="+mn-ea"/>
              </a:rPr>
              <a:t>是目前最为流行的</a:t>
            </a:r>
            <a:r>
              <a:rPr lang="en-US" altLang="zh-CN" sz="2000" dirty="0" smtClean="0">
                <a:latin typeface="+mn-ea"/>
              </a:rPr>
              <a:t>Java </a:t>
            </a:r>
            <a:r>
              <a:rPr lang="zh-CN" altLang="en-US" sz="2000" dirty="0" smtClean="0">
                <a:latin typeface="+mn-ea"/>
              </a:rPr>
              <a:t>日志框架之一，虽然已经停滞发展，并逐步被</a:t>
            </a:r>
            <a:r>
              <a:rPr lang="en-US" altLang="zh-CN" sz="2000" dirty="0" smtClean="0">
                <a:latin typeface="+mn-ea"/>
              </a:rPr>
              <a:t>Logback</a:t>
            </a:r>
            <a:r>
              <a:rPr lang="zh-CN" altLang="en-US" sz="2000" dirty="0" smtClean="0">
                <a:latin typeface="+mn-ea"/>
              </a:rPr>
              <a:t>和</a:t>
            </a:r>
            <a:r>
              <a:rPr lang="en-US" altLang="zh-CN" sz="2000" dirty="0" smtClean="0">
                <a:latin typeface="+mn-ea"/>
              </a:rPr>
              <a:t>Log4j 2 </a:t>
            </a:r>
            <a:r>
              <a:rPr lang="zh-CN" altLang="en-US" sz="2000" dirty="0" smtClean="0">
                <a:latin typeface="+mn-ea"/>
              </a:rPr>
              <a:t>等日志框架所替代，可是无法掩饰光辉历程，以及优良的设计理念。</a:t>
            </a:r>
            <a:endParaRPr lang="en-US" altLang="zh-CN" sz="2000" dirty="0" smtClean="0">
              <a:latin typeface="+mn-ea"/>
              <a:cs typeface="华文新魏" panose="02010800040101010101" charset="-122"/>
            </a:endParaRPr>
          </a:p>
          <a:p>
            <a:r>
              <a:rPr lang="zh-CN" altLang="en-US" sz="2400" dirty="0" smtClean="0">
                <a:latin typeface="+mn-ea"/>
                <a:sym typeface="+mn-ea"/>
              </a:rPr>
              <a:t>背景</a:t>
            </a:r>
          </a:p>
          <a:p>
            <a:pPr marL="0" indent="0">
              <a:buNone/>
            </a:pPr>
            <a:r>
              <a:rPr lang="zh-CN" altLang="en-US" sz="1800" dirty="0" smtClean="0">
                <a:latin typeface="+mn-ea"/>
                <a:sym typeface="+mn-ea"/>
              </a:rPr>
              <a:t>	</a:t>
            </a:r>
            <a:r>
              <a:rPr sz="2000" dirty="0">
                <a:latin typeface="+mn-ea"/>
                <a:cs typeface="华文新魏" panose="02010800040101010101" charset="-122"/>
                <a:sym typeface="+mn-ea"/>
              </a:rPr>
              <a:t>Almost every large application includes its own logging or tracing API. In compliance with this rule, the E.U. SEMPER project decided to write its own tracing API. This was in early 1996. After countless enhancements, several incarnations and much work that API evolved to become log4j</a:t>
            </a:r>
            <a:r>
              <a:rPr lang="zh-TW" altLang="en-US" sz="2000" dirty="0" smtClean="0">
                <a:latin typeface="+mn-ea"/>
                <a:cs typeface="华文新魏" panose="02010800040101010101" charset="-122"/>
                <a:sym typeface="+mn-ea"/>
              </a:rPr>
              <a:t>。</a:t>
            </a:r>
          </a:p>
          <a:p>
            <a:pPr marL="0" indent="0" algn="r">
              <a:buNone/>
            </a:pPr>
            <a:r>
              <a:rPr lang="en-US" altLang="zh-CN" sz="2000" dirty="0" smtClean="0">
                <a:latin typeface="+mn-ea"/>
              </a:rPr>
              <a:t>- The Complete log4j Manual</a:t>
            </a:r>
          </a:p>
          <a:p>
            <a:pPr lvl="0"/>
            <a:r>
              <a:rPr lang="zh-CN" altLang="en-US" sz="2400" dirty="0" smtClean="0">
                <a:latin typeface="+mn-ea"/>
              </a:rPr>
              <a:t>结束</a:t>
            </a:r>
          </a:p>
          <a:p>
            <a:pPr marL="0" indent="0">
              <a:buNone/>
            </a:pPr>
            <a:r>
              <a:rPr lang="zh-CN" altLang="en-US" sz="1800" dirty="0">
                <a:latin typeface="+mn-ea"/>
                <a:sym typeface="+mn-ea"/>
              </a:rPr>
              <a:t>	</a:t>
            </a:r>
            <a:r>
              <a:rPr lang="zh-CN" altLang="en-US" sz="2000" dirty="0">
                <a:latin typeface="+mn-ea"/>
                <a:sym typeface="+mn-ea"/>
              </a:rPr>
              <a:t>On August 5, 2015 the Logging Services Project Management Committee announced that Log4j 1.x had reached end of life. </a:t>
            </a:r>
          </a:p>
          <a:p>
            <a:pPr marL="0" indent="0" algn="r">
              <a:buNone/>
            </a:pPr>
            <a:r>
              <a:rPr lang="en-US" altLang="zh-CN" sz="2000" dirty="0">
                <a:latin typeface="+mn-ea"/>
                <a:sym typeface="+mn-ea"/>
              </a:rPr>
              <a:t>- http://logging.apache.org/log4j/1.2/</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262380" y="2121535"/>
            <a:ext cx="7426925" cy="4464033"/>
          </a:xfrm>
          <a:prstGeom prst="rect">
            <a:avLst/>
          </a:prstGeom>
        </p:spPr>
      </p:pic>
      <p:sp>
        <p:nvSpPr>
          <p:cNvPr id="2" name="标题 1"/>
          <p:cNvSpPr>
            <a:spLocks noGrp="1"/>
          </p:cNvSpPr>
          <p:nvPr>
            <p:ph type="title"/>
          </p:nvPr>
        </p:nvSpPr>
        <p:spPr/>
        <p:txBody>
          <a:bodyPr/>
          <a:lstStyle/>
          <a:p>
            <a:r>
              <a:rPr lang="zh-CN" altLang="en-US" dirty="0">
                <a:latin typeface="方正姚体" panose="02010601030101010101" pitchFamily="2" charset="-122"/>
                <a:ea typeface="方正姚体" panose="02010601030101010101" pitchFamily="2" charset="-122"/>
                <a:sym typeface="+mn-ea"/>
              </a:rPr>
              <a:t>日志框架</a:t>
            </a:r>
            <a:r>
              <a:rPr lang="zh-CN" altLang="zh-CN" dirty="0">
                <a:latin typeface="方正姚体" panose="02010601030101010101" pitchFamily="2" charset="-122"/>
                <a:ea typeface="方正姚体" panose="02010601030101010101" pitchFamily="2" charset="-122"/>
                <a:sym typeface="+mn-ea"/>
              </a:rPr>
              <a:t> </a:t>
            </a:r>
            <a:r>
              <a:rPr lang="en-US" altLang="zh-CN" dirty="0">
                <a:latin typeface="方正姚体" panose="02010601030101010101" pitchFamily="2" charset="-122"/>
                <a:ea typeface="方正姚体" panose="02010601030101010101" pitchFamily="2" charset="-122"/>
                <a:sym typeface="+mn-ea"/>
              </a:rPr>
              <a:t>-</a:t>
            </a:r>
            <a:r>
              <a:rPr lang="zh-CN" altLang="en-US" dirty="0">
                <a:latin typeface="方正姚体" panose="02010601030101010101" pitchFamily="2" charset="-122"/>
                <a:ea typeface="方正姚体" panose="02010601030101010101" pitchFamily="2" charset="-122"/>
                <a:sym typeface="+mn-ea"/>
              </a:rPr>
              <a:t> </a:t>
            </a:r>
            <a:r>
              <a:rPr lang="en-US" altLang="zh-CN" dirty="0" smtClean="0">
                <a:latin typeface="方正姚体" panose="02010601030101010101" pitchFamily="2" charset="-122"/>
                <a:ea typeface="方正姚体" panose="02010601030101010101" pitchFamily="2" charset="-122"/>
                <a:sym typeface="+mn-ea"/>
              </a:rPr>
              <a:t>Log4j</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0"/>
            <a:ext cx="8596668" cy="5339143"/>
          </a:xfrm>
        </p:spPr>
        <p:txBody>
          <a:bodyPr>
            <a:normAutofit/>
          </a:bodyPr>
          <a:lstStyle/>
          <a:p>
            <a:r>
              <a:rPr lang="zh-CN" altLang="en-US" sz="2400" dirty="0" smtClean="0">
                <a:latin typeface="+mn-ea"/>
              </a:rPr>
              <a:t>整体架构</a:t>
            </a:r>
            <a:endParaRPr lang="en-US" altLang="zh-CN" dirty="0" smtClean="0">
              <a:latin typeface="+mn-ea"/>
            </a:endParaRPr>
          </a:p>
          <a:p>
            <a:pPr marL="0" indent="0">
              <a:buNone/>
            </a:pPr>
            <a:endParaRPr lang="en-US" altLang="zh-CN" sz="2000" dirty="0">
              <a:latin typeface="+mn-ea"/>
              <a:sym typeface="+mn-ea"/>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方正姚体" panose="02010601030101010101" pitchFamily="2" charset="-122"/>
                <a:ea typeface="方正姚体" panose="02010601030101010101" pitchFamily="2" charset="-122"/>
                <a:sym typeface="+mn-ea"/>
              </a:rPr>
              <a:t>日志框架</a:t>
            </a:r>
            <a:r>
              <a:rPr lang="zh-CN" altLang="zh-CN" dirty="0">
                <a:latin typeface="方正姚体" panose="02010601030101010101" pitchFamily="2" charset="-122"/>
                <a:ea typeface="方正姚体" panose="02010601030101010101" pitchFamily="2" charset="-122"/>
                <a:sym typeface="+mn-ea"/>
              </a:rPr>
              <a:t> </a:t>
            </a:r>
            <a:r>
              <a:rPr lang="en-US" altLang="zh-CN" dirty="0">
                <a:latin typeface="方正姚体" panose="02010601030101010101" pitchFamily="2" charset="-122"/>
                <a:ea typeface="方正姚体" panose="02010601030101010101" pitchFamily="2" charset="-122"/>
                <a:sym typeface="+mn-ea"/>
              </a:rPr>
              <a:t>-</a:t>
            </a:r>
            <a:r>
              <a:rPr lang="zh-CN" altLang="en-US" dirty="0">
                <a:latin typeface="方正姚体" panose="02010601030101010101" pitchFamily="2" charset="-122"/>
                <a:ea typeface="方正姚体" panose="02010601030101010101" pitchFamily="2" charset="-122"/>
                <a:sym typeface="+mn-ea"/>
              </a:rPr>
              <a:t> </a:t>
            </a:r>
            <a:r>
              <a:rPr lang="en-US" altLang="zh-CN" dirty="0" smtClean="0">
                <a:latin typeface="方正姚体" panose="02010601030101010101" pitchFamily="2" charset="-122"/>
                <a:ea typeface="方正姚体" panose="02010601030101010101" pitchFamily="2" charset="-122"/>
                <a:sym typeface="+mn-ea"/>
              </a:rPr>
              <a:t>Log4j</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0"/>
            <a:ext cx="8596668" cy="5339143"/>
          </a:xfrm>
        </p:spPr>
        <p:txBody>
          <a:bodyPr>
            <a:normAutofit/>
          </a:bodyPr>
          <a:lstStyle/>
          <a:p>
            <a:r>
              <a:rPr lang="en-US" altLang="en-US" sz="2400" dirty="0" smtClean="0">
                <a:latin typeface="+mn-ea"/>
                <a:sym typeface="+mn-ea"/>
              </a:rPr>
              <a:t>Log4j </a:t>
            </a:r>
            <a:r>
              <a:rPr lang="en-US" altLang="zh-CN" sz="2400" dirty="0" smtClean="0">
                <a:latin typeface="+mn-ea"/>
                <a:sym typeface="+mn-ea"/>
              </a:rPr>
              <a:t>API</a:t>
            </a:r>
            <a:endParaRPr lang="en-US" altLang="zh-CN" sz="2400" dirty="0" smtClean="0">
              <a:latin typeface="+mn-ea"/>
            </a:endParaRPr>
          </a:p>
          <a:p>
            <a:pPr lvl="1"/>
            <a:r>
              <a:rPr lang="zh-CN" altLang="en-US" sz="2000" dirty="0" smtClean="0">
                <a:latin typeface="+mn-ea"/>
              </a:rPr>
              <a:t>日志对象（</a:t>
            </a:r>
            <a:r>
              <a:rPr lang="en-US" altLang="zh-CN" sz="2000" dirty="0" smtClean="0">
                <a:latin typeface="+mn-ea"/>
              </a:rPr>
              <a:t>org.apache.log4j.Logger</a:t>
            </a:r>
            <a:r>
              <a:rPr lang="zh-CN" altLang="en-US" sz="2000" dirty="0" smtClean="0">
                <a:latin typeface="+mn-ea"/>
              </a:rPr>
              <a:t>）</a:t>
            </a:r>
            <a:endParaRPr lang="en-US" altLang="zh-CN" sz="2000" dirty="0" smtClean="0">
              <a:latin typeface="+mn-ea"/>
            </a:endParaRPr>
          </a:p>
          <a:p>
            <a:pPr lvl="1"/>
            <a:r>
              <a:rPr lang="zh-CN" altLang="en-US" sz="2000" dirty="0" smtClean="0">
                <a:latin typeface="+mn-ea"/>
              </a:rPr>
              <a:t>日志级别（</a:t>
            </a:r>
            <a:r>
              <a:rPr lang="en-US" altLang="zh-CN" sz="2000" dirty="0" smtClean="0">
                <a:latin typeface="+mn-ea"/>
              </a:rPr>
              <a:t>org.apache.log4j.Level</a:t>
            </a:r>
            <a:r>
              <a:rPr lang="zh-CN" altLang="en-US" sz="2000" dirty="0" smtClean="0">
                <a:latin typeface="+mn-ea"/>
              </a:rPr>
              <a:t>）</a:t>
            </a:r>
            <a:endParaRPr lang="en-US" altLang="zh-CN" sz="2000" dirty="0" smtClean="0">
              <a:latin typeface="+mn-ea"/>
            </a:endParaRPr>
          </a:p>
          <a:p>
            <a:pPr lvl="1"/>
            <a:r>
              <a:rPr lang="zh-CN" altLang="en-US" sz="2000" dirty="0" smtClean="0">
                <a:latin typeface="+mn-ea"/>
              </a:rPr>
              <a:t>日志管理器（</a:t>
            </a:r>
            <a:r>
              <a:rPr lang="en-US" altLang="zh-CN" sz="2000" dirty="0" smtClean="0">
                <a:latin typeface="+mn-ea"/>
              </a:rPr>
              <a:t>org.apache.log4j.LogManager</a:t>
            </a:r>
            <a:r>
              <a:rPr lang="zh-CN" altLang="en-US" sz="2000" dirty="0" smtClean="0">
                <a:latin typeface="+mn-ea"/>
              </a:rPr>
              <a:t>）</a:t>
            </a:r>
            <a:endParaRPr lang="en-US" altLang="zh-CN" sz="2000" dirty="0" smtClean="0">
              <a:latin typeface="+mn-ea"/>
            </a:endParaRPr>
          </a:p>
          <a:p>
            <a:pPr lvl="1"/>
            <a:r>
              <a:rPr lang="zh-CN" altLang="en-US" sz="2000" dirty="0" smtClean="0">
                <a:latin typeface="+mn-ea"/>
              </a:rPr>
              <a:t>日志仓储（</a:t>
            </a:r>
            <a:r>
              <a:rPr lang="en-US" altLang="zh-CN" sz="2000" dirty="0">
                <a:latin typeface="+mn-ea"/>
              </a:rPr>
              <a:t>org.apache.log4j.spi.LoggerRepository</a:t>
            </a:r>
            <a:r>
              <a:rPr lang="zh-CN" altLang="en-US" sz="2000" dirty="0" smtClean="0">
                <a:latin typeface="+mn-ea"/>
              </a:rPr>
              <a:t>）</a:t>
            </a:r>
            <a:endParaRPr lang="en-US" altLang="zh-CN" sz="2000" dirty="0" smtClean="0">
              <a:latin typeface="+mn-ea"/>
            </a:endParaRPr>
          </a:p>
          <a:p>
            <a:pPr lvl="1"/>
            <a:r>
              <a:rPr lang="zh-CN" altLang="en-US" sz="2000" dirty="0" smtClean="0">
                <a:latin typeface="+mn-ea"/>
              </a:rPr>
              <a:t>日志附加器</a:t>
            </a:r>
            <a:r>
              <a:rPr lang="zh-CN" altLang="zh-CN" sz="2000" dirty="0" smtClean="0">
                <a:latin typeface="+mn-ea"/>
              </a:rPr>
              <a:t>（</a:t>
            </a:r>
            <a:r>
              <a:rPr lang="en-US" altLang="zh-CN" sz="2000" dirty="0" smtClean="0">
                <a:latin typeface="+mn-ea"/>
              </a:rPr>
              <a:t>org.apache.log4j.Appender</a:t>
            </a:r>
            <a:r>
              <a:rPr lang="zh-CN" altLang="en-US" sz="2000" dirty="0" smtClean="0">
                <a:latin typeface="+mn-ea"/>
              </a:rPr>
              <a:t>）</a:t>
            </a:r>
            <a:endParaRPr lang="en-US" altLang="zh-CN" sz="2000" dirty="0" smtClean="0">
              <a:latin typeface="+mn-ea"/>
            </a:endParaRPr>
          </a:p>
          <a:p>
            <a:pPr lvl="1"/>
            <a:r>
              <a:rPr lang="zh-CN" altLang="en-US" sz="2000" dirty="0">
                <a:latin typeface="+mn-ea"/>
              </a:rPr>
              <a:t>日志过滤器（</a:t>
            </a:r>
            <a:r>
              <a:rPr lang="en-US" altLang="zh-CN" sz="2000" dirty="0">
                <a:latin typeface="+mn-ea"/>
              </a:rPr>
              <a:t>org.apache.log4j.spi.Filter</a:t>
            </a:r>
            <a:r>
              <a:rPr lang="zh-CN" altLang="en-US" sz="2000" dirty="0" smtClean="0">
                <a:latin typeface="+mn-ea"/>
              </a:rPr>
              <a:t>）</a:t>
            </a:r>
            <a:endParaRPr lang="en-US" altLang="zh-CN" sz="2000" dirty="0" smtClean="0">
              <a:latin typeface="+mn-ea"/>
            </a:endParaRPr>
          </a:p>
          <a:p>
            <a:pPr lvl="1"/>
            <a:r>
              <a:rPr lang="zh-CN" altLang="en-US" sz="2000" dirty="0" smtClean="0">
                <a:latin typeface="+mn-ea"/>
              </a:rPr>
              <a:t>日志格式布局（</a:t>
            </a:r>
            <a:r>
              <a:rPr lang="en-US" altLang="zh-CN" sz="2000" dirty="0" smtClean="0">
                <a:latin typeface="+mn-ea"/>
              </a:rPr>
              <a:t>org.apache.log4j.Layout</a:t>
            </a:r>
            <a:r>
              <a:rPr lang="zh-CN" altLang="en-US" sz="2000" dirty="0" smtClean="0">
                <a:latin typeface="+mn-ea"/>
              </a:rPr>
              <a:t>）</a:t>
            </a:r>
            <a:endParaRPr lang="en-US" altLang="zh-CN" sz="2000" dirty="0" smtClean="0">
              <a:latin typeface="+mn-ea"/>
            </a:endParaRPr>
          </a:p>
          <a:p>
            <a:pPr lvl="1"/>
            <a:r>
              <a:rPr lang="zh-CN" altLang="en-US" sz="2000" dirty="0" smtClean="0">
                <a:latin typeface="+mn-ea"/>
              </a:rPr>
              <a:t>日志事件（</a:t>
            </a:r>
            <a:r>
              <a:rPr lang="en-US" altLang="zh-CN" sz="2000" dirty="0" smtClean="0">
                <a:latin typeface="+mn-ea"/>
              </a:rPr>
              <a:t>org.apache.log4j.LoggingEvent</a:t>
            </a:r>
            <a:r>
              <a:rPr lang="zh-CN" altLang="en-US" sz="2000" dirty="0" smtClean="0">
                <a:latin typeface="+mn-ea"/>
              </a:rPr>
              <a:t>）</a:t>
            </a:r>
            <a:endParaRPr lang="en-US" altLang="zh-CN" sz="2000" dirty="0" smtClean="0">
              <a:latin typeface="+mn-ea"/>
            </a:endParaRPr>
          </a:p>
          <a:p>
            <a:pPr lvl="1"/>
            <a:r>
              <a:rPr lang="zh-CN" altLang="en-US" sz="2000" dirty="0" smtClean="0">
                <a:latin typeface="+mn-ea"/>
              </a:rPr>
              <a:t>日志配置器（</a:t>
            </a:r>
            <a:r>
              <a:rPr lang="en-US" altLang="zh-CN" sz="2000" dirty="0" smtClean="0">
                <a:latin typeface="+mn-ea"/>
              </a:rPr>
              <a:t>org.apache.log4j.spi.Configurator</a:t>
            </a:r>
            <a:r>
              <a:rPr lang="zh-CN" altLang="en-US" sz="2000" dirty="0" smtClean="0">
                <a:latin typeface="+mn-ea"/>
              </a:rPr>
              <a:t>）</a:t>
            </a:r>
            <a:endParaRPr lang="en-US" altLang="zh-CN" sz="2000" dirty="0" smtClean="0">
              <a:latin typeface="+mn-ea"/>
            </a:endParaRPr>
          </a:p>
          <a:p>
            <a:pPr lvl="1"/>
            <a:r>
              <a:rPr lang="zh-CN" altLang="en-US" sz="2000" dirty="0" smtClean="0">
                <a:latin typeface="+mn-ea"/>
              </a:rPr>
              <a:t>日志诊断上下文（</a:t>
            </a:r>
            <a:r>
              <a:rPr lang="en-US" altLang="zh-CN" sz="2000" dirty="0" smtClean="0">
                <a:latin typeface="+mn-ea"/>
              </a:rPr>
              <a:t>org.apache.log4j.NDC</a:t>
            </a:r>
            <a:r>
              <a:rPr lang="zh-CN" altLang="en-US" sz="2000" dirty="0" smtClean="0">
                <a:latin typeface="+mn-ea"/>
              </a:rPr>
              <a:t>、</a:t>
            </a:r>
            <a:r>
              <a:rPr lang="en-US" altLang="zh-CN" sz="2000" dirty="0" smtClean="0">
                <a:latin typeface="+mn-ea"/>
              </a:rPr>
              <a:t>org.apache.log4j.MDC</a:t>
            </a:r>
            <a:r>
              <a:rPr lang="zh-CN" altLang="en-US" sz="2000" dirty="0" smtClean="0">
                <a:latin typeface="+mn-ea"/>
              </a:rPr>
              <a:t>）</a:t>
            </a:r>
          </a:p>
          <a:p>
            <a:pPr marL="0" indent="0">
              <a:buNone/>
            </a:pPr>
            <a:r>
              <a:rPr lang="en-US" altLang="zh-CN" sz="2000" dirty="0" smtClean="0">
                <a:latin typeface="+mn-ea"/>
                <a:sym typeface="+mn-ea"/>
              </a:rPr>
              <a:t>	</a:t>
            </a:r>
            <a:endParaRPr lang="zh-CN" altLang="en-US" sz="2000" dirty="0" smtClean="0">
              <a:latin typeface="+mn-ea"/>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方正姚体" panose="02010601030101010101" pitchFamily="2" charset="-122"/>
                <a:ea typeface="方正姚体" panose="02010601030101010101" pitchFamily="2" charset="-122"/>
                <a:sym typeface="+mn-ea"/>
              </a:rPr>
              <a:t>日志框架</a:t>
            </a:r>
            <a:r>
              <a:rPr lang="zh-CN" altLang="zh-CN" dirty="0">
                <a:latin typeface="方正姚体" panose="02010601030101010101" pitchFamily="2" charset="-122"/>
                <a:ea typeface="方正姚体" panose="02010601030101010101" pitchFamily="2" charset="-122"/>
                <a:sym typeface="+mn-ea"/>
              </a:rPr>
              <a:t> </a:t>
            </a:r>
            <a:r>
              <a:rPr lang="en-US" altLang="zh-CN" dirty="0">
                <a:latin typeface="方正姚体" panose="02010601030101010101" pitchFamily="2" charset="-122"/>
                <a:ea typeface="方正姚体" panose="02010601030101010101" pitchFamily="2" charset="-122"/>
                <a:sym typeface="+mn-ea"/>
              </a:rPr>
              <a:t>-</a:t>
            </a:r>
            <a:r>
              <a:rPr lang="zh-CN" altLang="en-US" dirty="0">
                <a:latin typeface="方正姚体" panose="02010601030101010101" pitchFamily="2" charset="-122"/>
                <a:ea typeface="方正姚体" panose="02010601030101010101" pitchFamily="2" charset="-122"/>
                <a:sym typeface="+mn-ea"/>
              </a:rPr>
              <a:t> </a:t>
            </a:r>
            <a:r>
              <a:rPr lang="en-US" altLang="zh-CN" dirty="0" smtClean="0">
                <a:latin typeface="方正姚体" panose="02010601030101010101" pitchFamily="2" charset="-122"/>
                <a:ea typeface="方正姚体" panose="02010601030101010101" pitchFamily="2" charset="-122"/>
                <a:sym typeface="+mn-ea"/>
              </a:rPr>
              <a:t>Log4j</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0"/>
            <a:ext cx="8596668" cy="5339143"/>
          </a:xfrm>
        </p:spPr>
        <p:txBody>
          <a:bodyPr>
            <a:normAutofit/>
          </a:bodyPr>
          <a:lstStyle/>
          <a:p>
            <a:r>
              <a:rPr lang="zh-CN" altLang="en-US" sz="2400" dirty="0" smtClean="0">
                <a:latin typeface="+mn-ea"/>
                <a:sym typeface="+mn-ea"/>
              </a:rPr>
              <a:t>日志对象</a:t>
            </a:r>
            <a:r>
              <a:rPr lang="zh-CN" altLang="en-US" sz="2400" dirty="0" smtClean="0">
                <a:latin typeface="+mn-ea"/>
              </a:rPr>
              <a:t>（org.apache.log4j.Logger）</a:t>
            </a:r>
          </a:p>
          <a:p>
            <a:pPr marL="0" indent="0">
              <a:buNone/>
            </a:pPr>
            <a:r>
              <a:rPr lang="en-US" altLang="zh-CN" sz="2000" dirty="0" smtClean="0">
                <a:latin typeface="+mn-ea"/>
                <a:sym typeface="+mn-ea"/>
              </a:rPr>
              <a:t>	</a:t>
            </a:r>
            <a:r>
              <a:rPr lang="zh-CN" altLang="en-US" sz="2000" dirty="0" smtClean="0">
                <a:latin typeface="+mn-ea"/>
                <a:sym typeface="+mn-ea"/>
              </a:rPr>
              <a:t>日志对象（org.apache.log4j.Logger）是最核心的</a:t>
            </a:r>
            <a:r>
              <a:rPr lang="en-US" altLang="zh-CN" sz="2000" dirty="0" smtClean="0">
                <a:latin typeface="+mn-ea"/>
                <a:sym typeface="+mn-ea"/>
              </a:rPr>
              <a:t>API</a:t>
            </a:r>
            <a:r>
              <a:rPr lang="zh-CN" altLang="en-US" sz="2000" dirty="0" smtClean="0">
                <a:latin typeface="+mn-ea"/>
                <a:sym typeface="+mn-ea"/>
              </a:rPr>
              <a:t>。</a:t>
            </a:r>
            <a:endParaRPr lang="zh-CN" altLang="en-US" sz="2000" dirty="0" smtClean="0">
              <a:latin typeface="+mn-ea"/>
            </a:endParaRPr>
          </a:p>
          <a:p>
            <a:pPr marL="0" indent="0">
              <a:buNone/>
            </a:pPr>
            <a:endParaRPr lang="zh-CN" altLang="en-US" sz="2000" dirty="0" smtClean="0">
              <a:latin typeface="+mn-ea"/>
            </a:endParaRPr>
          </a:p>
          <a:p>
            <a:pPr lvl="1"/>
            <a:r>
              <a:rPr lang="zh-CN" altLang="en-US" sz="2000" dirty="0" smtClean="0">
                <a:latin typeface="+mn-ea"/>
              </a:rPr>
              <a:t>举例说明</a:t>
            </a:r>
          </a:p>
          <a:p>
            <a:pPr marL="914400" lvl="2" indent="0">
              <a:buNone/>
            </a:pPr>
            <a:r>
              <a:rPr lang="zh-CN" altLang="en-US" sz="1750" dirty="0" smtClean="0">
                <a:latin typeface="+mn-ea"/>
              </a:rPr>
              <a:t>Logger logger = Logger.getLogger("ROOT");</a:t>
            </a:r>
          </a:p>
          <a:p>
            <a:pPr marL="914400" lvl="2" indent="0">
              <a:buNone/>
            </a:pPr>
            <a:r>
              <a:rPr lang="zh-CN" altLang="en-US" sz="1750" dirty="0" smtClean="0">
                <a:latin typeface="+mn-ea"/>
              </a:rPr>
              <a:t>logger.info("message");</a:t>
            </a:r>
          </a:p>
          <a:p>
            <a:pPr marL="914400" lvl="2" indent="0">
              <a:buNone/>
            </a:pPr>
            <a:endParaRPr lang="zh-CN" altLang="en-US" sz="1750" dirty="0" smtClean="0">
              <a:latin typeface="+mn-ea"/>
            </a:endParaRPr>
          </a:p>
          <a:p>
            <a:pPr lvl="1"/>
            <a:r>
              <a:rPr lang="en-US" altLang="zh-CN" sz="2000" dirty="0" smtClean="0">
                <a:latin typeface="+mn-ea"/>
              </a:rPr>
              <a:t>API </a:t>
            </a:r>
            <a:r>
              <a:rPr lang="zh-CN" altLang="en-US" sz="2000" dirty="0" smtClean="0">
                <a:latin typeface="+mn-ea"/>
              </a:rPr>
              <a:t>层次</a:t>
            </a:r>
          </a:p>
          <a:p>
            <a:pPr marL="457200" lvl="1" indent="0">
              <a:buNone/>
            </a:pPr>
            <a:r>
              <a:rPr lang="en-US" altLang="zh-CN" sz="2000" dirty="0" smtClean="0">
                <a:latin typeface="+mn-ea"/>
              </a:rPr>
              <a:t>	</a:t>
            </a:r>
            <a:r>
              <a:rPr lang="zh-CN" altLang="en-US" sz="2000" dirty="0" smtClean="0">
                <a:latin typeface="+mn-ea"/>
              </a:rPr>
              <a:t>-org.apache.log4j.Category</a:t>
            </a:r>
          </a:p>
          <a:p>
            <a:pPr marL="0" indent="0">
              <a:buNone/>
            </a:pPr>
            <a:r>
              <a:rPr lang="en-US" altLang="zh-CN" sz="2000" dirty="0" smtClean="0">
                <a:latin typeface="+mn-ea"/>
              </a:rPr>
              <a:t>			</a:t>
            </a:r>
            <a:r>
              <a:rPr lang="zh-CN" altLang="en-US" sz="2000" dirty="0" smtClean="0">
                <a:latin typeface="+mn-ea"/>
              </a:rPr>
              <a:t>-org.apache.log4j.Logger</a:t>
            </a:r>
          </a:p>
          <a:p>
            <a:pPr marL="0" indent="0">
              <a:buNone/>
            </a:pPr>
            <a:endParaRPr lang="en-US" altLang="zh-CN" sz="2000" i="1" dirty="0">
              <a:latin typeface="+mn-ea"/>
              <a:sym typeface="+mn-ea"/>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方正姚体" panose="02010601030101010101" pitchFamily="2" charset="-122"/>
                <a:ea typeface="方正姚体" panose="02010601030101010101" pitchFamily="2" charset="-122"/>
                <a:sym typeface="+mn-ea"/>
              </a:rPr>
              <a:t>日志框架</a:t>
            </a:r>
            <a:r>
              <a:rPr lang="zh-CN" altLang="zh-CN" dirty="0">
                <a:latin typeface="方正姚体" panose="02010601030101010101" pitchFamily="2" charset="-122"/>
                <a:ea typeface="方正姚体" panose="02010601030101010101" pitchFamily="2" charset="-122"/>
                <a:sym typeface="+mn-ea"/>
              </a:rPr>
              <a:t> </a:t>
            </a:r>
            <a:r>
              <a:rPr lang="en-US" altLang="zh-CN" dirty="0">
                <a:latin typeface="方正姚体" panose="02010601030101010101" pitchFamily="2" charset="-122"/>
                <a:ea typeface="方正姚体" panose="02010601030101010101" pitchFamily="2" charset="-122"/>
                <a:sym typeface="+mn-ea"/>
              </a:rPr>
              <a:t>-</a:t>
            </a:r>
            <a:r>
              <a:rPr lang="zh-CN" altLang="en-US" dirty="0">
                <a:latin typeface="方正姚体" panose="02010601030101010101" pitchFamily="2" charset="-122"/>
                <a:ea typeface="方正姚体" panose="02010601030101010101" pitchFamily="2" charset="-122"/>
                <a:sym typeface="+mn-ea"/>
              </a:rPr>
              <a:t> </a:t>
            </a:r>
            <a:r>
              <a:rPr lang="en-US" altLang="zh-CN" dirty="0" smtClean="0">
                <a:latin typeface="方正姚体" panose="02010601030101010101" pitchFamily="2" charset="-122"/>
                <a:ea typeface="方正姚体" panose="02010601030101010101" pitchFamily="2" charset="-122"/>
                <a:sym typeface="+mn-ea"/>
              </a:rPr>
              <a:t>Log4j</a:t>
            </a:r>
            <a:endParaRPr lang="en-US" altLang="zh-CN" dirty="0">
              <a:latin typeface="方正姚体" panose="02010601030101010101" pitchFamily="2" charset="-122"/>
              <a:ea typeface="方正姚体" panose="02010601030101010101" pitchFamily="2" charset="-122"/>
            </a:endParaRPr>
          </a:p>
        </p:txBody>
      </p:sp>
      <p:sp>
        <p:nvSpPr>
          <p:cNvPr id="3" name="内容占位符 2"/>
          <p:cNvSpPr>
            <a:spLocks noGrp="1"/>
          </p:cNvSpPr>
          <p:nvPr>
            <p:ph idx="1"/>
          </p:nvPr>
        </p:nvSpPr>
        <p:spPr>
          <a:xfrm>
            <a:off x="677334" y="1684070"/>
            <a:ext cx="8596668" cy="5339143"/>
          </a:xfrm>
        </p:spPr>
        <p:txBody>
          <a:bodyPr>
            <a:normAutofit/>
          </a:bodyPr>
          <a:lstStyle/>
          <a:p>
            <a:r>
              <a:rPr lang="zh-CN" altLang="en-US" sz="2400" dirty="0" smtClean="0">
                <a:latin typeface="+mn-ea"/>
                <a:sym typeface="+mn-ea"/>
              </a:rPr>
              <a:t>日志对象</a:t>
            </a:r>
            <a:r>
              <a:rPr lang="zh-CN" altLang="en-US" sz="2400" dirty="0" smtClean="0">
                <a:latin typeface="+mn-ea"/>
              </a:rPr>
              <a:t>（org.apache.log4j.Logger）</a:t>
            </a:r>
          </a:p>
          <a:p>
            <a:pPr marL="0" indent="0">
              <a:buNone/>
            </a:pPr>
            <a:endParaRPr lang="en-US" altLang="zh-CN" sz="2000" i="1" dirty="0">
              <a:latin typeface="+mn-ea"/>
              <a:sym typeface="+mn-ea"/>
            </a:endParaRPr>
          </a:p>
        </p:txBody>
      </p:sp>
      <p:pic>
        <p:nvPicPr>
          <p:cNvPr id="6" name="图片 5"/>
          <p:cNvPicPr>
            <a:picLocks noChangeAspect="1"/>
          </p:cNvPicPr>
          <p:nvPr/>
        </p:nvPicPr>
        <p:blipFill>
          <a:blip r:embed="rId2"/>
          <a:stretch>
            <a:fillRect/>
          </a:stretch>
        </p:blipFill>
        <p:spPr>
          <a:xfrm>
            <a:off x="2056837" y="2089150"/>
            <a:ext cx="6498446" cy="4392032"/>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891</TotalTime>
  <Words>430</Words>
  <Application>Microsoft Macintosh PowerPoint</Application>
  <PresentationFormat>自定义</PresentationFormat>
  <Paragraphs>234</Paragraphs>
  <Slides>30</Slides>
  <Notes>1</Notes>
  <HiddenSlides>0</HiddenSlides>
  <MMClips>1</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平面</vt:lpstr>
      <vt:lpstr>Java微服务实践  Spring Boot 日志</vt:lpstr>
      <vt:lpstr>Java 微服务实战系列课堂</vt:lpstr>
      <vt:lpstr>Java 微服务实战系列课堂</vt:lpstr>
      <vt:lpstr>议题</vt:lpstr>
      <vt:lpstr>日志框架 - Log4j</vt:lpstr>
      <vt:lpstr>日志框架 - Log4j</vt:lpstr>
      <vt:lpstr>日志框架 - Log4j</vt:lpstr>
      <vt:lpstr>日志框架 - Log4j</vt:lpstr>
      <vt:lpstr>日志框架 - Log4j</vt:lpstr>
      <vt:lpstr>日志框架 - Log4j</vt:lpstr>
      <vt:lpstr>日志框架 - Log4j</vt:lpstr>
      <vt:lpstr>日志框架 - Log4j</vt:lpstr>
      <vt:lpstr>日志框架 - Log4j</vt:lpstr>
      <vt:lpstr>日志框架 - Log4j</vt:lpstr>
      <vt:lpstr>日志框架 - Log4j</vt:lpstr>
      <vt:lpstr>日志框架 - Log4j</vt:lpstr>
      <vt:lpstr>日志框架 - Log4j</vt:lpstr>
      <vt:lpstr>日志框架 - Log4j</vt:lpstr>
      <vt:lpstr>日志框架 - Log4j</vt:lpstr>
      <vt:lpstr>日志框架 - Log4j</vt:lpstr>
      <vt:lpstr>日志框架 - Log4j</vt:lpstr>
      <vt:lpstr>日志框架 - Log4j</vt:lpstr>
      <vt:lpstr>日志框架 – Java Logging</vt:lpstr>
      <vt:lpstr>日志框架 – Java Logging</vt:lpstr>
      <vt:lpstr>日志框架 – Java Logging</vt:lpstr>
      <vt:lpstr>日志框架 – Logback</vt:lpstr>
      <vt:lpstr>日志框架 – Log4j2</vt:lpstr>
      <vt:lpstr>统一日志 API</vt:lpstr>
      <vt:lpstr>日志 Spring Boot 整合</vt:lpstr>
      <vt:lpstr>问答互动</vt:lpstr>
    </vt:vector>
  </TitlesOfParts>
  <Company>ALIBABA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Java微服务实践之路</dc:title>
  <dc:creator>Mercy Ma</dc:creator>
  <cp:lastModifiedBy>Mercy Ma</cp:lastModifiedBy>
  <cp:revision>1941</cp:revision>
  <cp:lastPrinted>2017-08-03T15:48:00Z</cp:lastPrinted>
  <dcterms:created xsi:type="dcterms:W3CDTF">2016-07-12T22:52:00Z</dcterms:created>
  <dcterms:modified xsi:type="dcterms:W3CDTF">2017-08-26T14:24:30Z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