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317" r:id="rId3"/>
    <p:sldId id="366" r:id="rId4"/>
    <p:sldId id="257" r:id="rId5"/>
    <p:sldId id="259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6" r:id="rId14"/>
    <p:sldId id="378" r:id="rId15"/>
    <p:sldId id="374" r:id="rId16"/>
    <p:sldId id="379" r:id="rId17"/>
    <p:sldId id="375" r:id="rId18"/>
    <p:sldId id="380" r:id="rId19"/>
    <p:sldId id="381" r:id="rId20"/>
    <p:sldId id="382" r:id="rId21"/>
    <p:sldId id="383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414" autoAdjust="0"/>
  </p:normalViewPr>
  <p:slideViewPr>
    <p:cSldViewPr snapToGrid="0">
      <p:cViewPr varScale="1">
        <p:scale>
          <a:sx n="116" d="100"/>
          <a:sy n="116" d="100"/>
        </p:scale>
        <p:origin x="-1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6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17/8/30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17/8/30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17/8/30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17/8/30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yblitz/segmentfault-lessons/" TargetMode="External"/><Relationship Id="rId4" Type="http://schemas.openxmlformats.org/officeDocument/2006/relationships/hyperlink" Target="https://github.com/mercyblitz/js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n/13300000098876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0871" y="2045585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 smtClean="0"/>
              <a:t>监管</a:t>
            </a:r>
            <a:endParaRPr kumimoji="1" lang="en-US" altLang="zh-CN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54790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管理</a:t>
            </a:r>
            <a:r>
              <a:rPr lang="en-US" altLang="zh-CN" sz="2400" dirty="0">
                <a:latin typeface="+mn-ea"/>
              </a:rPr>
              <a:t>Bean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 err="1">
                <a:latin typeface="+mn-ea"/>
              </a:rPr>
              <a:t>MBeans</a:t>
            </a:r>
            <a:r>
              <a:rPr lang="zh-CN" altLang="en-US" sz="2400" dirty="0">
                <a:latin typeface="+mn-ea"/>
              </a:rPr>
              <a:t>）</a:t>
            </a:r>
          </a:p>
          <a:p>
            <a:pPr lvl="1"/>
            <a:r>
              <a:rPr lang="zh-CN" altLang="en-US" sz="2000" dirty="0" smtClean="0">
                <a:latin typeface="+mn-ea"/>
              </a:rPr>
              <a:t>标准 </a:t>
            </a:r>
            <a:r>
              <a:rPr lang="en-US" altLang="zh-CN" sz="2000" dirty="0" err="1" smtClean="0">
                <a:latin typeface="+mn-ea"/>
              </a:rPr>
              <a:t>MBeans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设计和实现最为简单，</a:t>
            </a:r>
            <a:r>
              <a:rPr lang="en-US" altLang="zh-CN" dirty="0" smtClean="0">
                <a:latin typeface="+mn-ea"/>
              </a:rPr>
              <a:t>Bean</a:t>
            </a:r>
            <a:r>
              <a:rPr lang="zh-CN" altLang="en-US" dirty="0" smtClean="0">
                <a:latin typeface="+mn-ea"/>
              </a:rPr>
              <a:t>的管理 通过接口方法来描述。</a:t>
            </a:r>
            <a:r>
              <a:rPr lang="en-US" altLang="zh-CN" dirty="0" err="1" smtClean="0">
                <a:latin typeface="+mn-ea"/>
              </a:rPr>
              <a:t>MXBean</a:t>
            </a:r>
            <a:r>
              <a:rPr lang="zh-CN" altLang="en-US" dirty="0" smtClean="0">
                <a:latin typeface="+mn-ea"/>
              </a:rPr>
              <a:t> 是一种特殊标准</a:t>
            </a:r>
            <a:r>
              <a:rPr lang="en-US" altLang="zh-CN" dirty="0" err="1" smtClean="0">
                <a:latin typeface="+mn-ea"/>
              </a:rPr>
              <a:t>MBean</a:t>
            </a:r>
            <a:r>
              <a:rPr lang="zh-CN" altLang="en-US" dirty="0" smtClean="0">
                <a:latin typeface="+mn-ea"/>
              </a:rPr>
              <a:t>，它使用开放</a:t>
            </a:r>
            <a:r>
              <a:rPr lang="en-US" altLang="zh-CN" dirty="0" err="1" smtClean="0">
                <a:latin typeface="+mn-ea"/>
              </a:rPr>
              <a:t>MBean</a:t>
            </a:r>
            <a:r>
              <a:rPr lang="zh-CN" altLang="en-US" dirty="0" smtClean="0">
                <a:latin typeface="+mn-ea"/>
              </a:rPr>
              <a:t>的概念，允许通用管理，同时简化编码</a:t>
            </a:r>
            <a:endParaRPr lang="en-US" altLang="zh-CN" dirty="0">
              <a:latin typeface="+mn-ea"/>
            </a:endParaRPr>
          </a:p>
          <a:p>
            <a:pPr lvl="1" indent="-342900"/>
            <a:r>
              <a:rPr lang="zh-CN" altLang="en-US" sz="2000" dirty="0">
                <a:latin typeface="+mn-ea"/>
              </a:rPr>
              <a:t>动态 </a:t>
            </a:r>
            <a:r>
              <a:rPr lang="en-US" altLang="zh-CN" sz="2000" dirty="0" err="1" smtClean="0">
                <a:latin typeface="+mn-ea"/>
              </a:rPr>
              <a:t>M</a:t>
            </a:r>
            <a:r>
              <a:rPr lang="en-US" altLang="zh-CN" sz="2000" dirty="0" err="1" smtClean="0">
                <a:latin typeface="+mn-ea"/>
              </a:rPr>
              <a:t>B</a:t>
            </a:r>
            <a:r>
              <a:rPr lang="en-US" altLang="zh-CN" sz="2000" dirty="0" err="1" smtClean="0">
                <a:latin typeface="+mn-ea"/>
              </a:rPr>
              <a:t>eans</a:t>
            </a:r>
            <a:endParaRPr lang="en-US" altLang="zh-CN" sz="2000" dirty="0" smtClean="0">
              <a:latin typeface="+mn-ea"/>
            </a:endParaRPr>
          </a:p>
          <a:p>
            <a:pPr marL="400050" lvl="1" indent="0">
              <a:buNone/>
            </a:pPr>
            <a:r>
              <a:rPr lang="zh-CN" altLang="en-US" sz="1800" dirty="0" smtClean="0">
                <a:latin typeface="+mn-ea"/>
              </a:rPr>
              <a:t>必须实现指定的接口，不过它</a:t>
            </a:r>
            <a:r>
              <a:rPr lang="zh-CN" altLang="en-US" sz="1800" dirty="0" smtClean="0">
                <a:latin typeface="+mn-ea"/>
              </a:rPr>
              <a:t>在运行时</a:t>
            </a:r>
            <a:r>
              <a:rPr lang="zh-CN" altLang="en-US" sz="1800" dirty="0" smtClean="0">
                <a:latin typeface="+mn-ea"/>
              </a:rPr>
              <a:t>能让管理接口发挥最大弹性</a:t>
            </a:r>
            <a:endParaRPr lang="en-US" altLang="zh-CN" sz="2000" dirty="0" smtClean="0">
              <a:latin typeface="+mn-ea"/>
            </a:endParaRPr>
          </a:p>
          <a:p>
            <a:pPr lvl="1" indent="-342900"/>
            <a:r>
              <a:rPr lang="zh-CN" altLang="en-US" sz="2000" dirty="0" smtClean="0">
                <a:latin typeface="+mn-ea"/>
              </a:rPr>
              <a:t>开放 </a:t>
            </a:r>
            <a:r>
              <a:rPr lang="en-US" altLang="zh-CN" sz="2000" dirty="0" err="1" smtClean="0">
                <a:latin typeface="+mn-ea"/>
              </a:rPr>
              <a:t>MBeans</a:t>
            </a:r>
            <a:endParaRPr lang="en-US" altLang="zh-CN" sz="2000" dirty="0" smtClean="0">
              <a:latin typeface="+mn-ea"/>
            </a:endParaRPr>
          </a:p>
          <a:p>
            <a:pPr marL="400050" lvl="1" indent="0">
              <a:buNone/>
            </a:pPr>
            <a:r>
              <a:rPr lang="zh-CN" altLang="en-US" sz="1800" dirty="0">
                <a:latin typeface="+mn-ea"/>
              </a:rPr>
              <a:t>动态 </a:t>
            </a:r>
            <a:r>
              <a:rPr lang="en-US" altLang="zh-CN" sz="1800" dirty="0" err="1" smtClean="0">
                <a:latin typeface="+mn-ea"/>
              </a:rPr>
              <a:t>MBean</a:t>
            </a:r>
            <a:r>
              <a:rPr lang="zh-CN" altLang="en-US" sz="1800" dirty="0" smtClean="0">
                <a:latin typeface="+mn-ea"/>
              </a:rPr>
              <a:t>，提供</a:t>
            </a:r>
            <a:r>
              <a:rPr lang="zh-CN" altLang="en-US" sz="1800" dirty="0" smtClean="0">
                <a:latin typeface="+mn-ea"/>
              </a:rPr>
              <a:t>通用管理</a:t>
            </a:r>
            <a:r>
              <a:rPr lang="zh-CN" altLang="en-US" sz="1800" dirty="0" smtClean="0">
                <a:latin typeface="+mn-ea"/>
              </a:rPr>
              <a:t>所依赖的基本数据类型以及用户友好的自描述信息</a:t>
            </a:r>
            <a:endParaRPr lang="en-US" altLang="zh-CN" sz="1800" dirty="0" smtClean="0">
              <a:latin typeface="+mn-ea"/>
            </a:endParaRPr>
          </a:p>
          <a:p>
            <a:pPr lvl="1" indent="-342900"/>
            <a:r>
              <a:rPr lang="zh-CN" altLang="en-US" sz="2000" dirty="0" smtClean="0">
                <a:latin typeface="+mn-ea"/>
              </a:rPr>
              <a:t>模型 </a:t>
            </a:r>
            <a:r>
              <a:rPr lang="en-US" altLang="zh-CN" sz="2000" dirty="0" err="1" smtClean="0">
                <a:latin typeface="+mn-ea"/>
              </a:rPr>
              <a:t>MBeans</a:t>
            </a:r>
            <a:endParaRPr lang="en-US" altLang="zh-CN" sz="2000" dirty="0" smtClean="0">
              <a:latin typeface="+mn-ea"/>
            </a:endParaRPr>
          </a:p>
          <a:p>
            <a:pPr marL="400050" lvl="1" indent="0">
              <a:buNone/>
            </a:pPr>
            <a:r>
              <a:rPr lang="zh-CN" altLang="en-US" sz="2000" dirty="0" smtClean="0">
                <a:latin typeface="+mn-ea"/>
              </a:rPr>
              <a:t>同样也是动态</a:t>
            </a:r>
            <a:r>
              <a:rPr lang="en-US" altLang="zh-CN" sz="2000" dirty="0" err="1" smtClean="0">
                <a:latin typeface="+mn-ea"/>
              </a:rPr>
              <a:t>MBean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在运行时</a:t>
            </a:r>
            <a:r>
              <a:rPr lang="zh-CN" altLang="en-US" sz="2000" dirty="0" smtClean="0">
                <a:latin typeface="+mn-ea"/>
              </a:rPr>
              <a:t>能够完全可配置和自描述，为动态的设备资源提供带有默认行为的</a:t>
            </a:r>
            <a:r>
              <a:rPr lang="en-US" altLang="zh-CN" sz="2000" dirty="0" err="1" smtClean="0">
                <a:latin typeface="+mn-ea"/>
              </a:rPr>
              <a:t>MBean</a:t>
            </a:r>
            <a:r>
              <a:rPr lang="zh-CN" altLang="en-US" sz="2000" dirty="0" smtClean="0">
                <a:latin typeface="+mn-ea"/>
              </a:rPr>
              <a:t>泛型</a:t>
            </a:r>
            <a:r>
              <a:rPr lang="zh-CN" altLang="en-US" sz="2000" dirty="0" smtClean="0">
                <a:latin typeface="+mn-ea"/>
              </a:rPr>
              <a:t>类</a:t>
            </a:r>
            <a:endParaRPr lang="en-US" altLang="zh-CN" sz="2000" dirty="0" smtClean="0">
              <a:latin typeface="+mn-ea"/>
            </a:endParaRPr>
          </a:p>
          <a:p>
            <a:pPr lvl="1" indent="-342900"/>
            <a:endParaRPr lang="en-US" altLang="zh-CN" sz="2000" dirty="0" smtClean="0">
              <a:latin typeface="+mn-ea"/>
            </a:endParaRPr>
          </a:p>
          <a:p>
            <a:pPr lvl="1" indent="-342900"/>
            <a:endParaRPr lang="en-US" altLang="zh-CN" sz="2000" dirty="0">
              <a:latin typeface="+mn-ea"/>
            </a:endParaRPr>
          </a:p>
          <a:p>
            <a:pPr lvl="1" indent="-342900"/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456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547904"/>
          </a:xfrm>
        </p:spPr>
        <p:txBody>
          <a:bodyPr>
            <a:normAutofit/>
          </a:bodyPr>
          <a:lstStyle/>
          <a:p>
            <a:r>
              <a:rPr lang="zh-CN" altLang="fr-FR" sz="2400" dirty="0">
                <a:latin typeface="+mn-ea"/>
              </a:rPr>
              <a:t>通知模型（</a:t>
            </a:r>
            <a:r>
              <a:rPr lang="fr-FR" altLang="zh-CN" sz="2400" dirty="0" smtClean="0">
                <a:latin typeface="+mn-ea"/>
              </a:rPr>
              <a:t>Notification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Model</a:t>
            </a:r>
            <a:r>
              <a:rPr lang="zh-CN" altLang="fr-FR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通知模型允许</a:t>
            </a:r>
            <a:r>
              <a:rPr lang="en-US" altLang="zh-CN" dirty="0" err="1" smtClean="0">
                <a:latin typeface="+mn-ea"/>
              </a:rPr>
              <a:t>MBean</a:t>
            </a:r>
            <a:r>
              <a:rPr lang="zh-CN" altLang="en-US" dirty="0" smtClean="0">
                <a:latin typeface="+mn-ea"/>
              </a:rPr>
              <a:t> 广播管理事件，这种操作称之为通知。管理应用和其他对象注册成监听器。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  <a:p>
            <a:pPr lvl="0">
              <a:buClr>
                <a:srgbClr val="90C226"/>
              </a:buClr>
            </a:pP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MBean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元数据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类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（</a:t>
            </a:r>
            <a:r>
              <a:rPr lang="en-US" altLang="zh-CN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MetaData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Class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marL="400050" lvl="1" indent="0">
              <a:buNone/>
            </a:pPr>
            <a:r>
              <a:rPr lang="zh-CN" altLang="en-US" sz="2000" dirty="0" smtClean="0">
                <a:latin typeface="+mn-ea"/>
              </a:rPr>
              <a:t>元信息类包含描述所有</a:t>
            </a:r>
            <a:r>
              <a:rPr lang="en-US" altLang="zh-CN" sz="2000" dirty="0" err="1" smtClean="0">
                <a:latin typeface="+mn-ea"/>
              </a:rPr>
              <a:t>MBean</a:t>
            </a:r>
            <a:r>
              <a:rPr lang="zh-CN" altLang="en-US" sz="2000" dirty="0" smtClean="0">
                <a:latin typeface="+mn-ea"/>
              </a:rPr>
              <a:t> 管理接口的组件接口，其中包括：</a:t>
            </a:r>
            <a:endParaRPr lang="en-US" altLang="zh-CN" sz="2000" dirty="0" smtClean="0">
              <a:latin typeface="+mn-ea"/>
            </a:endParaRPr>
          </a:p>
          <a:p>
            <a:pPr lvl="1" indent="-342900"/>
            <a:r>
              <a:rPr lang="zh-CN" altLang="en-US" sz="2000" dirty="0" smtClean="0">
                <a:latin typeface="+mn-ea"/>
              </a:rPr>
              <a:t>属性（</a:t>
            </a:r>
            <a:r>
              <a:rPr lang="en-US" altLang="zh-CN" sz="2000" dirty="0" smtClean="0">
                <a:latin typeface="+mn-ea"/>
              </a:rPr>
              <a:t>Attribute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 indent="-342900"/>
            <a:r>
              <a:rPr lang="zh-CN" altLang="en-US" sz="2000" dirty="0" smtClean="0">
                <a:latin typeface="+mn-ea"/>
              </a:rPr>
              <a:t>操作（</a:t>
            </a:r>
            <a:r>
              <a:rPr lang="en-US" altLang="zh-CN" sz="2000" dirty="0" smtClean="0">
                <a:latin typeface="+mn-ea"/>
              </a:rPr>
              <a:t>Operation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 indent="-342900"/>
            <a:r>
              <a:rPr lang="zh-CN" altLang="en-US" sz="2000" dirty="0" smtClean="0">
                <a:latin typeface="+mn-ea"/>
              </a:rPr>
              <a:t>通知（</a:t>
            </a:r>
            <a:r>
              <a:rPr lang="en-US" altLang="zh-CN" sz="2000" dirty="0" smtClean="0">
                <a:latin typeface="+mn-ea"/>
              </a:rPr>
              <a:t>Notification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 indent="-342900"/>
            <a:r>
              <a:rPr lang="zh-CN" altLang="en-US" sz="2000" dirty="0" smtClean="0">
                <a:latin typeface="+mn-ea"/>
              </a:rPr>
              <a:t>构造器（</a:t>
            </a:r>
            <a:r>
              <a:rPr lang="en-US" altLang="zh-CN" sz="2000" dirty="0" smtClean="0">
                <a:latin typeface="+mn-ea"/>
              </a:rPr>
              <a:t>Constructor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754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54790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代理级别（</a:t>
            </a:r>
            <a:r>
              <a:rPr lang="en-US" altLang="zh-CN" sz="2400" dirty="0" smtClean="0">
                <a:latin typeface="+mn-ea"/>
              </a:rPr>
              <a:t>Agent Level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000" dirty="0" err="1" smtClean="0">
                <a:latin typeface="+mn-ea"/>
              </a:rPr>
              <a:t>MBean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服务器</a:t>
            </a:r>
            <a:endParaRPr lang="en-US" altLang="zh-CN" sz="20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800" dirty="0" err="1" smtClean="0">
                <a:latin typeface="+mn-ea"/>
              </a:rPr>
              <a:t>MBean</a:t>
            </a:r>
            <a:r>
              <a:rPr lang="zh-CN" altLang="en-US" sz="1800" dirty="0" smtClean="0">
                <a:latin typeface="+mn-ea"/>
              </a:rPr>
              <a:t> 服务器是一个在代理上的</a:t>
            </a:r>
            <a:r>
              <a:rPr lang="en-US" altLang="zh-CN" sz="1800" dirty="0" err="1" smtClean="0">
                <a:latin typeface="+mn-ea"/>
              </a:rPr>
              <a:t>MBean</a:t>
            </a:r>
            <a:r>
              <a:rPr lang="zh-CN" altLang="en-US" sz="1800" dirty="0" smtClean="0">
                <a:latin typeface="+mn-ea"/>
              </a:rPr>
              <a:t>的注册器。它仅用作暴露</a:t>
            </a:r>
            <a:r>
              <a:rPr lang="en-US" altLang="zh-CN" sz="1800" dirty="0" err="1" smtClean="0">
                <a:latin typeface="+mn-ea"/>
              </a:rPr>
              <a:t>MBean</a:t>
            </a:r>
            <a:r>
              <a:rPr lang="zh-CN" altLang="en-US" sz="1800" dirty="0" smtClean="0">
                <a:latin typeface="+mn-ea"/>
              </a:rPr>
              <a:t> 的管理接口，而非其引用对象。</a:t>
            </a:r>
            <a:endParaRPr lang="en-US" altLang="zh-CN" sz="18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代理服务</a:t>
            </a:r>
            <a:endParaRPr lang="en-US" altLang="zh-CN" sz="2000" dirty="0" smtClean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1800" dirty="0" smtClean="0">
                <a:latin typeface="+mn-ea"/>
              </a:rPr>
              <a:t>代理服务是在</a:t>
            </a:r>
            <a:r>
              <a:rPr lang="en-US" altLang="zh-CN" sz="1800" dirty="0" err="1" smtClean="0">
                <a:latin typeface="+mn-ea"/>
              </a:rPr>
              <a:t>MBean</a:t>
            </a:r>
            <a:r>
              <a:rPr lang="zh-CN" altLang="en-US" sz="1800" dirty="0" smtClean="0">
                <a:latin typeface="+mn-ea"/>
              </a:rPr>
              <a:t>服务器上能够执行已注册</a:t>
            </a:r>
            <a:r>
              <a:rPr lang="en-US" altLang="zh-CN" sz="1800" dirty="0" err="1" smtClean="0">
                <a:latin typeface="+mn-ea"/>
              </a:rPr>
              <a:t>MBean</a:t>
            </a:r>
            <a:r>
              <a:rPr lang="zh-CN" altLang="en-US" sz="1800" dirty="0" smtClean="0">
                <a:latin typeface="+mn-ea"/>
              </a:rPr>
              <a:t>的管理操作，其中包括一下代理服务：</a:t>
            </a:r>
            <a:endParaRPr lang="en-US" altLang="zh-CN" sz="1800" dirty="0" smtClean="0">
              <a:latin typeface="+mn-ea"/>
            </a:endParaRPr>
          </a:p>
          <a:p>
            <a:pPr lvl="2" indent="-285750"/>
            <a:r>
              <a:rPr lang="zh-CN" altLang="en-US" sz="1600" dirty="0" smtClean="0">
                <a:latin typeface="+mn-ea"/>
              </a:rPr>
              <a:t>动态类加载</a:t>
            </a:r>
            <a:endParaRPr lang="en-US" altLang="zh-CN" sz="1600" dirty="0" smtClean="0">
              <a:latin typeface="+mn-ea"/>
            </a:endParaRPr>
          </a:p>
          <a:p>
            <a:pPr lvl="2" indent="-285750"/>
            <a:r>
              <a:rPr lang="zh-CN" altLang="en-US" sz="1600" dirty="0" smtClean="0">
                <a:latin typeface="+mn-ea"/>
              </a:rPr>
              <a:t>监控</a:t>
            </a:r>
            <a:endParaRPr lang="en-US" altLang="zh-CN" sz="1600" dirty="0" smtClean="0">
              <a:latin typeface="+mn-ea"/>
            </a:endParaRPr>
          </a:p>
          <a:p>
            <a:pPr lvl="2" indent="-285750"/>
            <a:r>
              <a:rPr lang="zh-CN" altLang="en-US" sz="1600" dirty="0" smtClean="0">
                <a:latin typeface="+mn-ea"/>
              </a:rPr>
              <a:t>定时器</a:t>
            </a:r>
            <a:endParaRPr lang="en-US" altLang="zh-CN" sz="1600" dirty="0" smtClean="0">
              <a:latin typeface="+mn-ea"/>
            </a:endParaRPr>
          </a:p>
          <a:p>
            <a:pPr lvl="2" indent="-285750"/>
            <a:r>
              <a:rPr lang="zh-CN" altLang="en-US" sz="1600" dirty="0" smtClean="0">
                <a:latin typeface="+mn-ea"/>
              </a:rPr>
              <a:t>服务关系</a:t>
            </a:r>
            <a:endParaRPr lang="en-US" altLang="zh-CN" sz="16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 indent="-342900"/>
            <a:endParaRPr lang="en-US" altLang="zh-CN" sz="2000" dirty="0" smtClean="0">
              <a:latin typeface="+mn-ea"/>
            </a:endParaRPr>
          </a:p>
          <a:p>
            <a:pPr lvl="1" indent="-342900"/>
            <a:endParaRPr lang="en-US" altLang="zh-CN" sz="2000" dirty="0">
              <a:latin typeface="+mn-ea"/>
            </a:endParaRPr>
          </a:p>
          <a:p>
            <a:pPr lvl="1" indent="-342900"/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973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核心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54790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标准 </a:t>
            </a:r>
            <a:r>
              <a:rPr lang="en-US" altLang="zh-CN" sz="2400" dirty="0" err="1" smtClean="0">
                <a:latin typeface="+mn-ea"/>
              </a:rPr>
              <a:t>MBeans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000" dirty="0" err="1" smtClean="0">
                <a:latin typeface="+mn-ea"/>
              </a:rPr>
              <a:t>MBean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接口的</a:t>
            </a:r>
            <a:r>
              <a:rPr lang="zh-CN" altLang="en-US" sz="1800" dirty="0">
                <a:latin typeface="+mn-ea"/>
              </a:rPr>
              <a:t>类名称</a:t>
            </a:r>
            <a:r>
              <a:rPr lang="zh-CN" altLang="en-US" sz="1800" dirty="0" smtClean="0">
                <a:latin typeface="+mn-ea"/>
              </a:rPr>
              <a:t>必须以</a:t>
            </a:r>
            <a:r>
              <a:rPr lang="zh-CN" altLang="zh-CN" sz="1800" dirty="0" smtClean="0">
                <a:latin typeface="+mn-ea"/>
              </a:rPr>
              <a:t>“</a:t>
            </a:r>
            <a:r>
              <a:rPr lang="en-US" altLang="zh-CN" sz="1800" dirty="0" err="1" smtClean="0">
                <a:latin typeface="+mn-ea"/>
              </a:rPr>
              <a:t>MBean</a:t>
            </a:r>
            <a:r>
              <a:rPr lang="zh-CN" altLang="en-US" sz="1800" dirty="0" smtClean="0">
                <a:latin typeface="+mn-ea"/>
              </a:rPr>
              <a:t>”为后缀，如</a:t>
            </a:r>
            <a:r>
              <a:rPr lang="en-US" altLang="zh-CN" sz="1800" dirty="0" err="1" smtClean="0">
                <a:latin typeface="+mn-ea"/>
              </a:rPr>
              <a:t>MBean</a:t>
            </a:r>
            <a:r>
              <a:rPr lang="zh-CN" altLang="en-US" sz="1800" dirty="0" smtClean="0">
                <a:latin typeface="+mn-ea"/>
              </a:rPr>
              <a:t> 定义为 “</a:t>
            </a:r>
            <a:r>
              <a:rPr lang="en-US" altLang="zh-CN" sz="1800" dirty="0" err="1" smtClean="0">
                <a:latin typeface="+mn-ea"/>
              </a:rPr>
              <a:t>XXXMBean</a:t>
            </a:r>
            <a:r>
              <a:rPr lang="zh-CN" altLang="en-US" sz="1800" dirty="0" smtClean="0">
                <a:latin typeface="+mn-ea"/>
              </a:rPr>
              <a:t>”</a:t>
            </a:r>
            <a:r>
              <a:rPr lang="en-US" altLang="zh-CN" sz="1800" dirty="0" smtClean="0">
                <a:latin typeface="+mn-ea"/>
              </a:rPr>
              <a:t>,</a:t>
            </a:r>
            <a:r>
              <a:rPr lang="zh-CN" altLang="en-US" sz="1800" dirty="0" smtClean="0">
                <a:latin typeface="+mn-ea"/>
              </a:rPr>
              <a:t>那么它的实现类名必须是“</a:t>
            </a:r>
            <a:r>
              <a:rPr lang="en-US" altLang="zh-CN" sz="1800" dirty="0" smtClean="0">
                <a:latin typeface="+mn-ea"/>
              </a:rPr>
              <a:t>XXX</a:t>
            </a:r>
            <a:r>
              <a:rPr lang="zh-CN" altLang="en-US" sz="1800" dirty="0" smtClean="0">
                <a:latin typeface="+mn-ea"/>
              </a:rPr>
              <a:t>”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en-US" altLang="zh-CN" sz="2000" dirty="0" err="1" smtClean="0">
                <a:latin typeface="+mn-ea"/>
              </a:rPr>
              <a:t>MXBean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接口的</a:t>
            </a:r>
            <a:r>
              <a:rPr lang="zh-CN" altLang="en-US" sz="1800" dirty="0">
                <a:latin typeface="+mn-ea"/>
              </a:rPr>
              <a:t>类名称</a:t>
            </a:r>
            <a:r>
              <a:rPr lang="zh-CN" altLang="en-US" sz="1800" dirty="0" smtClean="0">
                <a:latin typeface="+mn-ea"/>
              </a:rPr>
              <a:t>必须以</a:t>
            </a:r>
            <a:r>
              <a:rPr lang="zh-CN" altLang="zh-CN" sz="1800" dirty="0" smtClean="0">
                <a:latin typeface="+mn-ea"/>
              </a:rPr>
              <a:t>“</a:t>
            </a:r>
            <a:r>
              <a:rPr lang="en-US" altLang="zh-CN" sz="1800" dirty="0" err="1" smtClean="0">
                <a:latin typeface="+mn-ea"/>
              </a:rPr>
              <a:t>MXBean</a:t>
            </a:r>
            <a:r>
              <a:rPr lang="zh-CN" altLang="en-US" sz="1800" dirty="0" smtClean="0">
                <a:latin typeface="+mn-ea"/>
              </a:rPr>
              <a:t>”</a:t>
            </a:r>
            <a:r>
              <a:rPr lang="zh-CN" altLang="en-US" sz="1800" dirty="0" smtClean="0">
                <a:latin typeface="+mn-ea"/>
              </a:rPr>
              <a:t>为后缀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举例：</a:t>
            </a:r>
            <a:r>
              <a:rPr lang="en-US" altLang="zh-CN" sz="1600" dirty="0" err="1">
                <a:latin typeface="+mn-ea"/>
              </a:rPr>
              <a:t>java.lang.management.MemoryManagerMXBean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或者接口标记</a:t>
            </a:r>
            <a:r>
              <a:rPr lang="en-US" altLang="zh-CN" sz="1800" dirty="0">
                <a:latin typeface="+mn-ea"/>
              </a:rPr>
              <a:t>@</a:t>
            </a:r>
            <a:r>
              <a:rPr lang="en-US" altLang="zh-CN" sz="1800" dirty="0" err="1">
                <a:latin typeface="+mn-ea"/>
              </a:rPr>
              <a:t>javax.management.MXBean</a:t>
            </a:r>
            <a:r>
              <a:rPr lang="zh-CN" altLang="en-US" sz="1800" dirty="0" smtClean="0">
                <a:latin typeface="+mn-ea"/>
              </a:rPr>
              <a:t>注解</a:t>
            </a:r>
            <a:endParaRPr lang="en-US" altLang="zh-CN" sz="1800" dirty="0" smtClean="0">
              <a:latin typeface="+mn-ea"/>
            </a:endParaRPr>
          </a:p>
          <a:p>
            <a:pPr marL="114300" indent="0">
              <a:buNone/>
            </a:pPr>
            <a:endParaRPr lang="en-US" altLang="zh-CN" sz="20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动态 </a:t>
            </a:r>
            <a:r>
              <a:rPr lang="en-US" altLang="zh-CN" sz="2400" dirty="0" err="1">
                <a:latin typeface="+mn-ea"/>
              </a:rPr>
              <a:t>MBeans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管理资源实现 </a:t>
            </a:r>
            <a:r>
              <a:rPr lang="en-US" altLang="zh-CN" sz="2000" dirty="0" err="1">
                <a:latin typeface="+mn-ea"/>
              </a:rPr>
              <a:t>javax.management.DynamicMBean</a:t>
            </a:r>
            <a:r>
              <a:rPr lang="zh-CN" altLang="en-US" sz="2000" dirty="0" smtClean="0">
                <a:latin typeface="+mn-ea"/>
              </a:rPr>
              <a:t>接口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简化</a:t>
            </a:r>
            <a:r>
              <a:rPr lang="en-US" altLang="zh-CN" sz="1800" dirty="0" smtClean="0">
                <a:latin typeface="+mn-ea"/>
              </a:rPr>
              <a:t>API</a:t>
            </a:r>
            <a:r>
              <a:rPr lang="zh-CN" altLang="en-US" sz="1800" dirty="0" smtClean="0">
                <a:latin typeface="+mn-ea"/>
              </a:rPr>
              <a:t>：</a:t>
            </a:r>
            <a:r>
              <a:rPr lang="en-US" altLang="zh-CN" sz="1800" dirty="0" err="1" smtClean="0">
                <a:latin typeface="+mn-ea"/>
              </a:rPr>
              <a:t>javax.management.StandardMBean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501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核心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547904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+mn-ea"/>
              </a:rPr>
              <a:t>MB</a:t>
            </a:r>
            <a:r>
              <a:rPr lang="en-US" altLang="zh-CN" sz="2400" dirty="0" err="1" smtClean="0">
                <a:latin typeface="+mn-ea"/>
              </a:rPr>
              <a:t>ean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元信息类（</a:t>
            </a:r>
            <a:r>
              <a:rPr lang="en-US" altLang="zh-CN" sz="2400" dirty="0" smtClean="0">
                <a:latin typeface="+mn-ea"/>
              </a:rPr>
              <a:t>Meta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Data Class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1000" dirty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属性：</a:t>
            </a:r>
            <a:r>
              <a:rPr lang="en-US" altLang="zh-CN" sz="2000" dirty="0" err="1" smtClean="0">
                <a:latin typeface="+mn-ea"/>
              </a:rPr>
              <a:t>javax.management.MBeanAttributeInfo</a:t>
            </a:r>
            <a:endParaRPr lang="en-US" altLang="zh-CN" sz="2000" dirty="0" smtClean="0">
              <a:latin typeface="+mn-ea"/>
            </a:endParaRPr>
          </a:p>
          <a:p>
            <a:pPr lvl="2"/>
            <a:endParaRPr lang="en-US" altLang="zh-CN" sz="2000" dirty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操作：</a:t>
            </a:r>
            <a:r>
              <a:rPr lang="en-US" altLang="zh-CN" sz="2000" dirty="0" err="1" smtClean="0">
                <a:latin typeface="+mn-ea"/>
              </a:rPr>
              <a:t>javax.management.MBeanOperationInfo</a:t>
            </a:r>
            <a:endParaRPr lang="en-US" altLang="zh-CN" sz="20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构造器：</a:t>
            </a:r>
            <a:r>
              <a:rPr lang="en-US" altLang="zh-CN" sz="2000" dirty="0" err="1" smtClean="0">
                <a:latin typeface="+mn-ea"/>
              </a:rPr>
              <a:t>javax.management.MBeanConstructorInfo</a:t>
            </a:r>
            <a:endParaRPr lang="en-US" altLang="zh-CN" sz="20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参数：</a:t>
            </a:r>
            <a:r>
              <a:rPr lang="en-US" altLang="zh-CN" sz="2000" dirty="0" err="1" smtClean="0">
                <a:latin typeface="+mn-ea"/>
              </a:rPr>
              <a:t>javax.management.MBeanParameterInfo</a:t>
            </a:r>
            <a:endParaRPr lang="en-US" altLang="zh-CN" sz="20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通知：</a:t>
            </a:r>
            <a:r>
              <a:rPr lang="en-US" altLang="zh-CN" sz="2000" dirty="0" err="1" smtClean="0">
                <a:latin typeface="+mn-ea"/>
              </a:rPr>
              <a:t>javax.management.MBeanNotificationInfo</a:t>
            </a:r>
            <a:endParaRPr lang="en-US" altLang="zh-CN" sz="20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2000" dirty="0" smtClean="0">
                <a:latin typeface="+mn-ea"/>
              </a:rPr>
              <a:t>Bean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en-US" altLang="zh-CN" sz="2000" dirty="0" err="1">
                <a:latin typeface="+mn-ea"/>
              </a:rPr>
              <a:t>javax.management.MBeanInfo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059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核心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54790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开</a:t>
            </a:r>
            <a:r>
              <a:rPr lang="zh-CN" altLang="en-US" sz="2400" dirty="0">
                <a:latin typeface="+mn-ea"/>
              </a:rPr>
              <a:t>放 </a:t>
            </a:r>
            <a:r>
              <a:rPr lang="en-US" altLang="zh-CN" sz="2400" dirty="0" err="1" smtClean="0">
                <a:latin typeface="+mn-ea"/>
              </a:rPr>
              <a:t>MBeans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基本数据类型</a:t>
            </a:r>
            <a:endParaRPr lang="en-US" altLang="zh-CN" sz="2000" dirty="0">
              <a:latin typeface="+mn-ea"/>
            </a:endParaRPr>
          </a:p>
          <a:p>
            <a:pPr marL="1371600" lvl="3" indent="0">
              <a:buNone/>
            </a:pPr>
            <a:endParaRPr lang="en-US" altLang="zh-CN" sz="16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pPr marL="400050" lvl="1" indent="0">
              <a:buNone/>
            </a:pPr>
            <a:endParaRPr lang="en-US" altLang="zh-CN" sz="2000" dirty="0" smtClean="0">
              <a:latin typeface="+mn-ea"/>
            </a:endParaRPr>
          </a:p>
          <a:p>
            <a:pPr lvl="1" indent="-342900"/>
            <a:endParaRPr lang="en-US" altLang="zh-CN" sz="2000" dirty="0">
              <a:latin typeface="+mn-ea"/>
            </a:endParaRPr>
          </a:p>
          <a:p>
            <a:pPr lvl="1" indent="-342900"/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10" y="2576498"/>
            <a:ext cx="5679345" cy="42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3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核心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9646658" cy="554790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开放</a:t>
            </a:r>
            <a:r>
              <a:rPr lang="en-US" altLang="zh-CN" sz="2400" dirty="0" err="1" smtClean="0">
                <a:latin typeface="+mn-ea"/>
              </a:rPr>
              <a:t>MB</a:t>
            </a:r>
            <a:r>
              <a:rPr lang="en-US" altLang="zh-CN" sz="2400" dirty="0" err="1" smtClean="0">
                <a:latin typeface="+mn-ea"/>
              </a:rPr>
              <a:t>ean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元信息类（</a:t>
            </a:r>
            <a:r>
              <a:rPr lang="en-US" altLang="zh-CN" sz="2400" dirty="0" smtClean="0">
                <a:latin typeface="+mn-ea"/>
              </a:rPr>
              <a:t>Meta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Data Class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属性：</a:t>
            </a:r>
            <a:r>
              <a:rPr lang="en-US" altLang="zh-CN" sz="2000" dirty="0" err="1" smtClean="0">
                <a:latin typeface="+mn-ea"/>
              </a:rPr>
              <a:t>javax.management.openmbean.Open</a:t>
            </a:r>
            <a:r>
              <a:rPr lang="en-US" altLang="zh-CN" sz="2000" dirty="0" err="1" smtClean="0">
                <a:latin typeface="+mn-ea"/>
              </a:rPr>
              <a:t>MBeanAttributeInfo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操作：</a:t>
            </a:r>
            <a:r>
              <a:rPr lang="en-US" altLang="zh-CN" sz="2000" dirty="0" err="1" smtClean="0">
                <a:latin typeface="+mn-ea"/>
              </a:rPr>
              <a:t>javax.management.openmbean.Open</a:t>
            </a:r>
            <a:r>
              <a:rPr lang="en-US" altLang="zh-CN" sz="2000" dirty="0" err="1" smtClean="0">
                <a:latin typeface="+mn-ea"/>
              </a:rPr>
              <a:t>MBeanOperationInfo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构造器：</a:t>
            </a:r>
            <a:r>
              <a:rPr lang="en-US" altLang="zh-CN" sz="2000" dirty="0" err="1" smtClean="0">
                <a:latin typeface="+mn-ea"/>
              </a:rPr>
              <a:t>javax.management.openmbean.OpenMBeanConstructorInfo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参数：</a:t>
            </a:r>
            <a:r>
              <a:rPr lang="en-US" altLang="zh-CN" sz="2000" dirty="0" err="1" smtClean="0">
                <a:latin typeface="+mn-ea"/>
              </a:rPr>
              <a:t>javax.management.openmbean.OpenMBeanParameterInfo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通知：</a:t>
            </a:r>
            <a:r>
              <a:rPr lang="en-US" altLang="zh-CN" sz="2000" dirty="0" err="1" smtClean="0">
                <a:latin typeface="+mn-ea"/>
              </a:rPr>
              <a:t>javax.management.openmbean.Open</a:t>
            </a:r>
            <a:r>
              <a:rPr lang="en-US" altLang="zh-CN" sz="2000" dirty="0" err="1" smtClean="0">
                <a:latin typeface="+mn-ea"/>
              </a:rPr>
              <a:t>MBeanNotificationInfo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Bean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en-US" altLang="zh-CN" sz="2000" dirty="0" err="1" smtClean="0">
                <a:latin typeface="+mn-ea"/>
              </a:rPr>
              <a:t>javax.management.openmbean.OpenMBeanInfo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988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核心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54790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模型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MBeans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参考</a:t>
            </a:r>
            <a:r>
              <a:rPr lang="en-US" altLang="zh-CN" sz="2000" dirty="0" smtClean="0">
                <a:latin typeface="+mn-ea"/>
              </a:rPr>
              <a:t> JMX </a:t>
            </a:r>
            <a:r>
              <a:rPr lang="zh-CN" altLang="en-US" sz="2000" dirty="0" smtClean="0">
                <a:latin typeface="+mn-ea"/>
              </a:rPr>
              <a:t>规范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代理相关（</a:t>
            </a:r>
            <a:r>
              <a:rPr lang="en-US" altLang="zh-CN" sz="2400" dirty="0" smtClean="0">
                <a:latin typeface="+mn-ea"/>
              </a:rPr>
              <a:t>Agent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000" dirty="0" err="1" smtClean="0">
                <a:latin typeface="+mn-ea"/>
              </a:rPr>
              <a:t>MBean</a:t>
            </a:r>
            <a:r>
              <a:rPr lang="zh-CN" altLang="en-US" sz="2000" dirty="0" smtClean="0">
                <a:latin typeface="+mn-ea"/>
              </a:rPr>
              <a:t> 服务器：</a:t>
            </a:r>
            <a:r>
              <a:rPr lang="en-US" altLang="zh-CN" sz="2000" dirty="0" err="1" smtClean="0">
                <a:latin typeface="+mn-ea"/>
              </a:rPr>
              <a:t>javax.management.MBeanServer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管理工厂：</a:t>
            </a:r>
            <a:r>
              <a:rPr lang="en-US" altLang="zh-CN" sz="2000" dirty="0" err="1" smtClean="0">
                <a:latin typeface="+mn-ea"/>
              </a:rPr>
              <a:t>java.lang.management</a:t>
            </a:r>
            <a:r>
              <a:rPr lang="zh-CN" altLang="zh-CN" sz="2000" dirty="0" smtClean="0">
                <a:latin typeface="+mn-ea"/>
              </a:rPr>
              <a:t>.</a:t>
            </a:r>
            <a:r>
              <a:rPr lang="en-US" altLang="zh-CN" sz="2000" dirty="0" err="1" smtClean="0">
                <a:latin typeface="+mn-ea"/>
              </a:rPr>
              <a:t>ManagementFactory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 indent="-342900"/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2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06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核心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FF0000"/>
                </a:solidFill>
              </a:rPr>
              <a:t>DEMO</a:t>
            </a:r>
            <a:endParaRPr lang="en-US" altLang="zh-CN" sz="8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42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客户端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29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+mn-ea"/>
              </a:rPr>
              <a:t>JConsole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VisualVM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JMX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Remote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API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JSR-160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2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604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51" y="1464012"/>
            <a:ext cx="3664298" cy="5021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7" y="1438334"/>
            <a:ext cx="3805727" cy="520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</a:t>
            </a:r>
            <a:r>
              <a:rPr lang="en-US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整合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54790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核心组件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管理资源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组件：</a:t>
            </a:r>
            <a:r>
              <a:rPr lang="en-US" altLang="zh-CN" sz="1800" dirty="0" err="1" smtClean="0">
                <a:latin typeface="+mn-ea"/>
              </a:rPr>
              <a:t>ManagedResource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注解：</a:t>
            </a:r>
            <a:r>
              <a:rPr lang="en-US" altLang="zh-CN" sz="1800" dirty="0" smtClean="0">
                <a:latin typeface="+mn-ea"/>
              </a:rPr>
              <a:t>@</a:t>
            </a:r>
            <a:r>
              <a:rPr lang="en-US" altLang="zh-CN" sz="1800" dirty="0" err="1" smtClean="0">
                <a:latin typeface="+mn-ea"/>
              </a:rPr>
              <a:t>ManagedResource</a:t>
            </a:r>
            <a:endParaRPr lang="en-US" altLang="zh-CN" sz="1800" dirty="0" smtClean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Spring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JMX</a:t>
            </a:r>
            <a:r>
              <a:rPr lang="zh-CN" altLang="en-US" sz="2000" dirty="0" smtClean="0">
                <a:latin typeface="+mn-ea"/>
              </a:rPr>
              <a:t>组件：</a:t>
            </a:r>
            <a:r>
              <a:rPr lang="en-US" altLang="zh-CN" sz="2000" dirty="0" err="1" smtClean="0">
                <a:latin typeface="+mn-ea"/>
              </a:rPr>
              <a:t>MBeanExportor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Spring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Boot</a:t>
            </a:r>
            <a:r>
              <a:rPr lang="zh-CN" altLang="en-US" sz="2000" dirty="0">
                <a:latin typeface="+mn-ea"/>
              </a:rPr>
              <a:t>自动装配：</a:t>
            </a:r>
            <a:r>
              <a:rPr lang="en-US" altLang="zh-CN" sz="2000" dirty="0" err="1" smtClean="0">
                <a:latin typeface="+mn-ea"/>
              </a:rPr>
              <a:t>JMXAutoConfiguration</a:t>
            </a:r>
            <a:endParaRPr lang="en-US" altLang="zh-CN" sz="2000" dirty="0" smtClean="0">
              <a:latin typeface="+mn-ea"/>
            </a:endParaRPr>
          </a:p>
          <a:p>
            <a:pPr lvl="1" indent="-342900"/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2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7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</a:t>
            </a:r>
            <a:r>
              <a:rPr lang="en-US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整合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FF0000"/>
                </a:solidFill>
              </a:rPr>
              <a:t>DEMO</a:t>
            </a:r>
            <a:endParaRPr lang="en-US" altLang="zh-CN" sz="8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7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https://segmentfault.com/n/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1330000009887617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课件资源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https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://github.com/mercyblitz/segmentfault-lessons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/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JSR</a:t>
            </a:r>
            <a:r>
              <a:rPr lang="en-US" altLang="en-US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资源</a:t>
            </a:r>
            <a:endParaRPr lang="en-US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https://github.com/mercyblitz/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jsr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核心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endParaRPr lang="en-US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客户端</a:t>
            </a:r>
            <a:endParaRPr 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整合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问答互动</a:t>
            </a:r>
            <a:endParaRPr lang="zh-CN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介绍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sz="2000" dirty="0" smtClean="0">
                <a:latin typeface="+mn-ea"/>
              </a:rPr>
              <a:t>J</a:t>
            </a:r>
            <a:r>
              <a:rPr lang="en-US" altLang="zh-CN" sz="2000" dirty="0" smtClean="0">
                <a:latin typeface="+mn-ea"/>
              </a:rPr>
              <a:t>MX</a:t>
            </a:r>
            <a:r>
              <a:rPr lang="zh-CN" altLang="en-US" sz="2000" dirty="0" smtClean="0">
                <a:latin typeface="+mn-ea"/>
              </a:rPr>
              <a:t> 全称 </a:t>
            </a:r>
            <a:r>
              <a:rPr lang="en-US" altLang="zh-CN" sz="2000" dirty="0" smtClean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Management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Extensions</a:t>
            </a:r>
            <a:r>
              <a:rPr lang="zh-CN" altLang="en-US" sz="2000" dirty="0" smtClean="0">
                <a:latin typeface="+mn-ea"/>
              </a:rPr>
              <a:t>，技术提供构建分布式、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、模块化的工具，以及管理和监控设备和应用的动态解决方案</a:t>
            </a:r>
            <a:r>
              <a:rPr lang="zh-CN" altLang="zh-CN" sz="2000" dirty="0" smtClean="0">
                <a:latin typeface="+mn-ea"/>
              </a:rPr>
              <a:t>。</a:t>
            </a:r>
            <a:r>
              <a:rPr lang="zh-CN" altLang="en-US" sz="2000" dirty="0" smtClean="0">
                <a:latin typeface="+mn-ea"/>
              </a:rPr>
              <a:t>从 </a:t>
            </a:r>
            <a:r>
              <a:rPr lang="en-US" altLang="zh-CN" sz="2000" dirty="0" smtClean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 开始，</a:t>
            </a:r>
            <a:r>
              <a:rPr lang="en-US" altLang="zh-CN" sz="2000" dirty="0" smtClean="0">
                <a:latin typeface="+mn-ea"/>
              </a:rPr>
              <a:t>JMX</a:t>
            </a:r>
            <a:r>
              <a:rPr lang="en-US" altLang="en-US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API </a:t>
            </a:r>
            <a:r>
              <a:rPr lang="zh-CN" altLang="en-US" sz="2000" dirty="0" smtClean="0">
                <a:latin typeface="+mn-ea"/>
              </a:rPr>
              <a:t>作为 </a:t>
            </a:r>
            <a:r>
              <a:rPr lang="en-US" altLang="zh-CN" sz="2000" dirty="0" smtClean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 平台的一部分。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  <a:cs typeface="华文新魏" panose="02010800040101010101" charset="-122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规范</a:t>
            </a:r>
            <a:endParaRPr lang="en-US" altLang="zh-CN" sz="2400" dirty="0" smtClean="0">
              <a:latin typeface="+mn-ea"/>
              <a:sym typeface="+mn-ea"/>
            </a:endParaRPr>
          </a:p>
          <a:p>
            <a:pPr lvl="1"/>
            <a:r>
              <a:rPr lang="en-US" altLang="zh-CN" sz="2000" dirty="0" smtClean="0">
                <a:latin typeface="+mn-ea"/>
                <a:sym typeface="+mn-ea"/>
              </a:rPr>
              <a:t>JSR</a:t>
            </a:r>
            <a:r>
              <a:rPr lang="zh-CN" altLang="en-US" sz="2000" dirty="0" smtClean="0">
                <a:latin typeface="+mn-ea"/>
                <a:sym typeface="+mn-ea"/>
              </a:rPr>
              <a:t> </a:t>
            </a:r>
            <a:r>
              <a:rPr lang="en-US" altLang="zh-CN" sz="2000" dirty="0" smtClean="0">
                <a:latin typeface="+mn-ea"/>
                <a:sym typeface="+mn-ea"/>
              </a:rPr>
              <a:t>3</a:t>
            </a:r>
            <a:r>
              <a:rPr lang="zh-CN" altLang="en-US" sz="2000" dirty="0" smtClean="0">
                <a:latin typeface="+mn-ea"/>
                <a:sym typeface="+mn-ea"/>
              </a:rPr>
              <a:t>：</a:t>
            </a:r>
            <a:r>
              <a:rPr lang="en-US" altLang="zh-CN" sz="2000" dirty="0" smtClean="0">
                <a:latin typeface="+mn-ea"/>
                <a:sym typeface="+mn-ea"/>
              </a:rPr>
              <a:t>JMX</a:t>
            </a:r>
            <a:r>
              <a:rPr lang="zh-CN" altLang="en-US" sz="2000" dirty="0" smtClean="0">
                <a:latin typeface="+mn-ea"/>
                <a:sym typeface="+mn-ea"/>
              </a:rPr>
              <a:t> </a:t>
            </a:r>
            <a:r>
              <a:rPr lang="en-US" altLang="zh-CN" sz="2000" dirty="0" smtClean="0">
                <a:latin typeface="+mn-ea"/>
                <a:sym typeface="+mn-ea"/>
              </a:rPr>
              <a:t>1.0</a:t>
            </a:r>
            <a:r>
              <a:rPr lang="zh-CN" altLang="en-US" sz="2000" dirty="0" smtClean="0">
                <a:latin typeface="+mn-ea"/>
                <a:sym typeface="+mn-ea"/>
              </a:rPr>
              <a:t>、</a:t>
            </a:r>
            <a:r>
              <a:rPr lang="en-US" altLang="zh-CN" sz="2000" dirty="0" smtClean="0">
                <a:latin typeface="+mn-ea"/>
                <a:sym typeface="+mn-ea"/>
              </a:rPr>
              <a:t>JMX</a:t>
            </a:r>
            <a:r>
              <a:rPr lang="zh-CN" altLang="en-US" sz="2000" dirty="0" smtClean="0">
                <a:latin typeface="+mn-ea"/>
                <a:sym typeface="+mn-ea"/>
              </a:rPr>
              <a:t> </a:t>
            </a:r>
            <a:r>
              <a:rPr lang="en-US" altLang="zh-CN" sz="2000" dirty="0" smtClean="0">
                <a:latin typeface="+mn-ea"/>
                <a:sym typeface="+mn-ea"/>
              </a:rPr>
              <a:t>1.1</a:t>
            </a:r>
            <a:r>
              <a:rPr lang="zh-CN" altLang="en-US" sz="2000" dirty="0" smtClean="0">
                <a:latin typeface="+mn-ea"/>
                <a:sym typeface="+mn-ea"/>
              </a:rPr>
              <a:t>和 </a:t>
            </a:r>
            <a:r>
              <a:rPr lang="en-US" altLang="zh-CN" sz="2000" dirty="0" smtClean="0">
                <a:latin typeface="+mn-ea"/>
                <a:sym typeface="+mn-ea"/>
              </a:rPr>
              <a:t>1.2</a:t>
            </a:r>
            <a:r>
              <a:rPr lang="zh-CN" altLang="en-US" sz="2000" dirty="0" smtClean="0">
                <a:latin typeface="+mn-ea"/>
                <a:sym typeface="+mn-ea"/>
              </a:rPr>
              <a:t>（作为</a:t>
            </a:r>
            <a:r>
              <a:rPr lang="en-US" altLang="zh-CN" sz="2000" dirty="0" smtClean="0">
                <a:latin typeface="+mn-ea"/>
                <a:sym typeface="+mn-ea"/>
              </a:rPr>
              <a:t>Java</a:t>
            </a:r>
            <a:r>
              <a:rPr lang="zh-CN" altLang="en-US" sz="2000" dirty="0" smtClean="0">
                <a:latin typeface="+mn-ea"/>
                <a:sym typeface="+mn-ea"/>
              </a:rPr>
              <a:t> </a:t>
            </a:r>
            <a:r>
              <a:rPr lang="en-US" altLang="zh-CN" sz="2000" dirty="0" smtClean="0">
                <a:latin typeface="+mn-ea"/>
                <a:sym typeface="+mn-ea"/>
              </a:rPr>
              <a:t>5</a:t>
            </a:r>
            <a:r>
              <a:rPr lang="zh-CN" altLang="en-US" sz="2000" dirty="0" smtClean="0">
                <a:latin typeface="+mn-ea"/>
                <a:sym typeface="+mn-ea"/>
              </a:rPr>
              <a:t>的一部分）</a:t>
            </a:r>
            <a:endParaRPr lang="en-US" altLang="zh-CN" sz="2000" dirty="0" smtClean="0">
              <a:latin typeface="+mn-ea"/>
              <a:sym typeface="+mn-ea"/>
            </a:endParaRPr>
          </a:p>
          <a:p>
            <a:pPr lvl="1"/>
            <a:r>
              <a:rPr lang="en-US" altLang="zh-CN" sz="2000" dirty="0">
                <a:latin typeface="+mn-ea"/>
                <a:sym typeface="+mn-ea"/>
              </a:rPr>
              <a:t>JMX</a:t>
            </a:r>
            <a:r>
              <a:rPr lang="zh-CN" altLang="en-US" sz="2000" dirty="0">
                <a:latin typeface="+mn-ea"/>
                <a:sym typeface="+mn-ea"/>
              </a:rPr>
              <a:t> </a:t>
            </a:r>
            <a:r>
              <a:rPr lang="en-US" altLang="zh-CN" sz="2000" dirty="0">
                <a:latin typeface="+mn-ea"/>
                <a:sym typeface="+mn-ea"/>
              </a:rPr>
              <a:t>1.4</a:t>
            </a:r>
            <a:r>
              <a:rPr lang="zh-CN" altLang="en-US" sz="2000" dirty="0">
                <a:latin typeface="+mn-ea"/>
                <a:sym typeface="+mn-ea"/>
              </a:rPr>
              <a:t>：</a:t>
            </a:r>
            <a:r>
              <a:rPr lang="zh-CN" altLang="zh-CN" sz="2000" dirty="0" smtClean="0">
                <a:latin typeface="+mn-ea"/>
                <a:sym typeface="+mn-ea"/>
              </a:rPr>
              <a:t>2</a:t>
            </a:r>
            <a:r>
              <a:rPr lang="en-US" altLang="zh-CN" sz="2000" dirty="0" smtClean="0">
                <a:latin typeface="+mn-ea"/>
                <a:sym typeface="+mn-ea"/>
              </a:rPr>
              <a:t>006.11.09</a:t>
            </a:r>
            <a:r>
              <a:rPr lang="zh-CN" altLang="en-US" sz="2000" dirty="0" smtClean="0">
                <a:latin typeface="+mn-ea"/>
                <a:sym typeface="+mn-ea"/>
              </a:rPr>
              <a:t>（作为</a:t>
            </a:r>
            <a:r>
              <a:rPr lang="en-US" altLang="zh-CN" sz="2000" dirty="0" smtClean="0">
                <a:latin typeface="+mn-ea"/>
                <a:sym typeface="+mn-ea"/>
              </a:rPr>
              <a:t>Java</a:t>
            </a:r>
            <a:r>
              <a:rPr lang="zh-CN" altLang="en-US" sz="2000" dirty="0" smtClean="0">
                <a:latin typeface="+mn-ea"/>
                <a:sym typeface="+mn-ea"/>
              </a:rPr>
              <a:t> </a:t>
            </a:r>
            <a:r>
              <a:rPr lang="en-US" altLang="zh-CN" sz="2000" dirty="0" smtClean="0">
                <a:latin typeface="+mn-ea"/>
                <a:sym typeface="+mn-ea"/>
              </a:rPr>
              <a:t>6</a:t>
            </a:r>
            <a:r>
              <a:rPr lang="zh-CN" altLang="en-US" sz="2000" dirty="0" smtClean="0">
                <a:latin typeface="+mn-ea"/>
                <a:sym typeface="+mn-ea"/>
              </a:rPr>
              <a:t>的一部分）</a:t>
            </a:r>
            <a:endParaRPr lang="en-US" altLang="zh-CN" sz="2000" dirty="0" smtClean="0">
              <a:latin typeface="+mn-ea"/>
              <a:sym typeface="+mn-ea"/>
            </a:endParaRPr>
          </a:p>
          <a:p>
            <a:pPr lvl="1"/>
            <a:r>
              <a:rPr lang="en-US" altLang="zh-CN" sz="2000" dirty="0" smtClean="0">
                <a:latin typeface="+mn-ea"/>
                <a:sym typeface="+mn-ea"/>
              </a:rPr>
              <a:t>JSR</a:t>
            </a:r>
            <a:r>
              <a:rPr lang="zh-CN" altLang="en-US" sz="2000" dirty="0" smtClean="0">
                <a:latin typeface="+mn-ea"/>
                <a:sym typeface="+mn-ea"/>
              </a:rPr>
              <a:t> </a:t>
            </a:r>
            <a:r>
              <a:rPr lang="en-US" altLang="zh-CN" sz="2000" dirty="0" smtClean="0">
                <a:latin typeface="+mn-ea"/>
                <a:sym typeface="+mn-ea"/>
              </a:rPr>
              <a:t>255</a:t>
            </a:r>
            <a:r>
              <a:rPr lang="zh-CN" altLang="en-US" sz="2000" dirty="0">
                <a:latin typeface="+mn-ea"/>
                <a:sym typeface="+mn-ea"/>
              </a:rPr>
              <a:t>：</a:t>
            </a:r>
            <a:r>
              <a:rPr lang="en-US" altLang="zh-CN" sz="2000" dirty="0" smtClean="0">
                <a:latin typeface="+mn-ea"/>
                <a:sym typeface="+mn-ea"/>
              </a:rPr>
              <a:t>JMX</a:t>
            </a:r>
            <a:r>
              <a:rPr lang="zh-CN" altLang="en-US" sz="2000" dirty="0" smtClean="0">
                <a:latin typeface="+mn-ea"/>
                <a:sym typeface="+mn-ea"/>
              </a:rPr>
              <a:t> </a:t>
            </a:r>
            <a:r>
              <a:rPr lang="en-US" altLang="zh-CN" sz="2000" dirty="0" smtClean="0">
                <a:latin typeface="+mn-ea"/>
                <a:sym typeface="+mn-ea"/>
              </a:rPr>
              <a:t>2.0</a:t>
            </a:r>
          </a:p>
          <a:p>
            <a:pPr lvl="1"/>
            <a:r>
              <a:rPr lang="en-US" altLang="zh-CN" sz="2000" dirty="0">
                <a:latin typeface="+mn-ea"/>
                <a:sym typeface="+mn-ea"/>
              </a:rPr>
              <a:t>JSR</a:t>
            </a:r>
            <a:r>
              <a:rPr lang="zh-CN" altLang="en-US" sz="2000" dirty="0">
                <a:latin typeface="+mn-ea"/>
                <a:sym typeface="+mn-ea"/>
              </a:rPr>
              <a:t> </a:t>
            </a:r>
            <a:r>
              <a:rPr lang="en-US" altLang="zh-CN" sz="2000" dirty="0">
                <a:latin typeface="+mn-ea"/>
                <a:sym typeface="+mn-ea"/>
              </a:rPr>
              <a:t>160</a:t>
            </a:r>
            <a:r>
              <a:rPr lang="zh-CN" altLang="en-US" sz="2000" dirty="0">
                <a:latin typeface="+mn-ea"/>
                <a:sym typeface="+mn-ea"/>
              </a:rPr>
              <a:t>：</a:t>
            </a:r>
            <a:r>
              <a:rPr lang="en-US" altLang="zh-CN" sz="2000" dirty="0">
                <a:latin typeface="+mn-ea"/>
                <a:sym typeface="+mn-ea"/>
              </a:rPr>
              <a:t>JMX</a:t>
            </a:r>
            <a:r>
              <a:rPr lang="zh-CN" altLang="en-US" sz="2000" dirty="0">
                <a:latin typeface="+mn-ea"/>
                <a:sym typeface="+mn-ea"/>
              </a:rPr>
              <a:t> </a:t>
            </a:r>
            <a:r>
              <a:rPr lang="en-US" altLang="zh-CN" sz="2000" dirty="0">
                <a:latin typeface="+mn-ea"/>
                <a:sym typeface="+mn-ea"/>
              </a:rPr>
              <a:t>Remote</a:t>
            </a:r>
            <a:r>
              <a:rPr lang="zh-CN" altLang="en-US" sz="2000" dirty="0">
                <a:latin typeface="+mn-ea"/>
                <a:sym typeface="+mn-ea"/>
              </a:rPr>
              <a:t> </a:t>
            </a:r>
            <a:r>
              <a:rPr lang="en-US" altLang="zh-CN" sz="2000" dirty="0">
                <a:latin typeface="+mn-ea"/>
                <a:sym typeface="+mn-ea"/>
              </a:rPr>
              <a:t>API</a:t>
            </a:r>
            <a:r>
              <a:rPr lang="zh-CN" altLang="en-US" sz="2000" dirty="0">
                <a:latin typeface="+mn-ea"/>
                <a:sym typeface="+mn-ea"/>
              </a:rPr>
              <a:t> </a:t>
            </a:r>
            <a:r>
              <a:rPr lang="en-US" altLang="zh-CN" sz="2000" dirty="0" smtClean="0">
                <a:latin typeface="+mn-ea"/>
                <a:sym typeface="+mn-ea"/>
              </a:rPr>
              <a:t>1.0</a:t>
            </a:r>
          </a:p>
          <a:p>
            <a:pPr lvl="1"/>
            <a:r>
              <a:rPr lang="en-US" altLang="zh-CN" sz="2000" dirty="0" smtClean="0">
                <a:latin typeface="+mn-ea"/>
                <a:sym typeface="+mn-ea"/>
              </a:rPr>
              <a:t>JSR</a:t>
            </a:r>
            <a:r>
              <a:rPr lang="zh-CN" altLang="en-US" sz="2000" dirty="0" smtClean="0">
                <a:latin typeface="+mn-ea"/>
                <a:sym typeface="+mn-ea"/>
              </a:rPr>
              <a:t> </a:t>
            </a:r>
            <a:r>
              <a:rPr lang="en-US" altLang="zh-CN" sz="2000" dirty="0" smtClean="0">
                <a:latin typeface="+mn-ea"/>
                <a:sym typeface="+mn-ea"/>
              </a:rPr>
              <a:t>262</a:t>
            </a:r>
            <a:r>
              <a:rPr lang="zh-CN" altLang="en-US" sz="2000" dirty="0" smtClean="0">
                <a:latin typeface="+mn-ea"/>
                <a:sym typeface="+mn-ea"/>
              </a:rPr>
              <a:t>：</a:t>
            </a:r>
            <a:r>
              <a:rPr lang="en-US" altLang="zh-CN" sz="2000" dirty="0" smtClean="0">
                <a:latin typeface="+mn-ea"/>
                <a:sym typeface="+mn-ea"/>
              </a:rPr>
              <a:t>JMX</a:t>
            </a:r>
            <a:r>
              <a:rPr lang="zh-CN" altLang="en-US" sz="2000" dirty="0" smtClean="0">
                <a:latin typeface="+mn-ea"/>
                <a:sym typeface="+mn-ea"/>
              </a:rPr>
              <a:t> </a:t>
            </a:r>
            <a:r>
              <a:rPr lang="en-US" altLang="zh-CN" sz="2000" dirty="0" smtClean="0">
                <a:latin typeface="+mn-ea"/>
                <a:sym typeface="+mn-ea"/>
              </a:rPr>
              <a:t>Remote</a:t>
            </a:r>
            <a:r>
              <a:rPr lang="zh-CN" altLang="en-US" sz="2000" dirty="0" smtClean="0">
                <a:latin typeface="+mn-ea"/>
                <a:sym typeface="+mn-ea"/>
              </a:rPr>
              <a:t> </a:t>
            </a:r>
            <a:r>
              <a:rPr lang="en-US" altLang="zh-CN" sz="2000" dirty="0" smtClean="0">
                <a:latin typeface="+mn-ea"/>
                <a:sym typeface="+mn-ea"/>
              </a:rPr>
              <a:t>API</a:t>
            </a:r>
            <a:r>
              <a:rPr lang="zh-CN" altLang="en-US" sz="2000" dirty="0" smtClean="0">
                <a:latin typeface="+mn-ea"/>
                <a:sym typeface="+mn-ea"/>
              </a:rPr>
              <a:t> </a:t>
            </a:r>
            <a:r>
              <a:rPr lang="en-US" altLang="zh-CN" sz="2000" dirty="0" smtClean="0">
                <a:latin typeface="+mn-ea"/>
                <a:sym typeface="+mn-ea"/>
              </a:rPr>
              <a:t>for</a:t>
            </a:r>
            <a:r>
              <a:rPr lang="zh-CN" altLang="en-US" sz="2000" dirty="0" smtClean="0">
                <a:latin typeface="+mn-ea"/>
                <a:sym typeface="+mn-ea"/>
              </a:rPr>
              <a:t> </a:t>
            </a:r>
            <a:r>
              <a:rPr lang="en-US" altLang="zh-CN" sz="2000" dirty="0" smtClean="0">
                <a:latin typeface="+mn-ea"/>
                <a:sym typeface="+mn-ea"/>
              </a:rPr>
              <a:t>Web</a:t>
            </a:r>
            <a:r>
              <a:rPr lang="zh-CN" altLang="en-US" sz="2000" dirty="0" smtClean="0">
                <a:latin typeface="+mn-ea"/>
                <a:sym typeface="+mn-ea"/>
              </a:rPr>
              <a:t> </a:t>
            </a:r>
            <a:r>
              <a:rPr lang="en-US" altLang="zh-CN" sz="2000" dirty="0" smtClean="0">
                <a:latin typeface="+mn-ea"/>
                <a:sym typeface="+mn-ea"/>
              </a:rPr>
              <a:t>Services</a:t>
            </a:r>
            <a:endParaRPr lang="zh-CN" altLang="en-US" sz="20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  <a:sym typeface="+mn-ea"/>
              </a:rPr>
              <a:t>	</a:t>
            </a:r>
            <a:r>
              <a:rPr lang="zh-CN" altLang="en-US" sz="1800" dirty="0" smtClean="0">
                <a:latin typeface="+mn-ea"/>
                <a:sym typeface="+mn-ea"/>
              </a:rPr>
              <a:t>	</a:t>
            </a:r>
            <a:endParaRPr lang="en-US" altLang="zh-CN" sz="2000" dirty="0"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54790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优势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激活应用</a:t>
            </a:r>
            <a:r>
              <a:rPr lang="zh-CN" altLang="en-US" sz="2000" dirty="0" smtClean="0">
                <a:latin typeface="+mn-ea"/>
              </a:rPr>
              <a:t>管理</a:t>
            </a:r>
            <a:r>
              <a:rPr lang="zh-CN" altLang="en-US" sz="2000" dirty="0" smtClean="0">
                <a:latin typeface="+mn-ea"/>
              </a:rPr>
              <a:t>无需大量投资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提供伸缩性管理架构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整合现有的管理解决方案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对现有的</a:t>
            </a:r>
            <a:r>
              <a:rPr lang="en-US" altLang="zh-CN" sz="2000" dirty="0" smtClean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技术起到</a:t>
            </a:r>
            <a:r>
              <a:rPr lang="zh-CN" altLang="en-US" sz="2000" dirty="0" smtClean="0">
                <a:latin typeface="+mn-ea"/>
              </a:rPr>
              <a:t>杠杆</a:t>
            </a:r>
            <a:r>
              <a:rPr lang="zh-CN" altLang="en-US" sz="2000" dirty="0" smtClean="0">
                <a:latin typeface="+mn-ea"/>
              </a:rPr>
              <a:t>作用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能够扛起未来管理概念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定义面向接口管理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83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54790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架构</a:t>
            </a:r>
            <a:r>
              <a:rPr lang="zh-CN" altLang="en-US" sz="2400" dirty="0" smtClean="0">
                <a:latin typeface="+mn-ea"/>
              </a:rPr>
              <a:t>概况</a:t>
            </a: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设备级别（</a:t>
            </a:r>
            <a:r>
              <a:rPr lang="en-US" altLang="zh-CN" sz="2000" dirty="0" smtClean="0">
                <a:latin typeface="+mn-ea"/>
              </a:rPr>
              <a:t>Instrumentation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Level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代理级别（</a:t>
            </a:r>
            <a:r>
              <a:rPr lang="en-US" altLang="zh-CN" sz="2000" dirty="0" smtClean="0">
                <a:latin typeface="+mn-ea"/>
              </a:rPr>
              <a:t>Agent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Level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分布式服务级别</a:t>
            </a:r>
            <a:r>
              <a:rPr lang="zh-CN" altLang="zh-CN" sz="2000" dirty="0" smtClean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Distributed Services Level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可添加管理协议</a:t>
            </a:r>
            <a:r>
              <a:rPr lang="en-US" altLang="zh-CN" sz="2000" dirty="0" smtClean="0">
                <a:latin typeface="+mn-ea"/>
              </a:rPr>
              <a:t>API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958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54790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架构</a:t>
            </a:r>
            <a:r>
              <a:rPr lang="zh-CN" altLang="en-US" sz="2400" dirty="0" smtClean="0">
                <a:latin typeface="+mn-ea"/>
              </a:rPr>
              <a:t>概况</a:t>
            </a:r>
            <a:endParaRPr lang="zh-CN" altLang="en-US" sz="2400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55" y="2116523"/>
            <a:ext cx="6918409" cy="47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0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JMX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54790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设备级别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管理</a:t>
            </a:r>
            <a:r>
              <a:rPr lang="en-US" altLang="zh-CN" sz="2000" dirty="0" smtClean="0">
                <a:latin typeface="+mn-ea"/>
              </a:rPr>
              <a:t>Bean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err="1" smtClean="0">
                <a:latin typeface="+mn-ea"/>
              </a:rPr>
              <a:t>MBeans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标准 </a:t>
            </a:r>
            <a:r>
              <a:rPr lang="en-US" altLang="zh-CN" sz="1800" dirty="0" err="1" smtClean="0">
                <a:latin typeface="+mn-ea"/>
              </a:rPr>
              <a:t>MBeans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动态 </a:t>
            </a:r>
            <a:r>
              <a:rPr lang="en-US" altLang="zh-CN" sz="1800" dirty="0" err="1" smtClean="0">
                <a:latin typeface="+mn-ea"/>
              </a:rPr>
              <a:t>MBeans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开放 </a:t>
            </a:r>
            <a:r>
              <a:rPr lang="en-US" altLang="zh-CN" sz="1800" dirty="0" err="1" smtClean="0">
                <a:latin typeface="+mn-ea"/>
              </a:rPr>
              <a:t>MBeans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模型 </a:t>
            </a:r>
            <a:r>
              <a:rPr lang="en-US" altLang="zh-CN" sz="1800" dirty="0" err="1" smtClean="0">
                <a:latin typeface="+mn-ea"/>
              </a:rPr>
              <a:t>MBeans</a:t>
            </a:r>
            <a:endParaRPr lang="en-US" altLang="zh-CN" sz="1800" dirty="0" smtClean="0">
              <a:latin typeface="+mn-ea"/>
            </a:endParaRPr>
          </a:p>
          <a:p>
            <a:pPr marL="914400" lvl="2" indent="0">
              <a:buNone/>
            </a:pP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通知模型（</a:t>
            </a:r>
            <a:r>
              <a:rPr lang="en-US" altLang="zh-CN" sz="2000" dirty="0" smtClean="0">
                <a:latin typeface="+mn-ea"/>
              </a:rPr>
              <a:t>Notification Model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 err="1" smtClean="0">
                <a:latin typeface="+mn-ea"/>
              </a:rPr>
              <a:t>MBean</a:t>
            </a:r>
            <a:r>
              <a:rPr lang="zh-CN" altLang="en-US" sz="2000" dirty="0" smtClean="0">
                <a:latin typeface="+mn-ea"/>
              </a:rPr>
              <a:t> 元数据类（</a:t>
            </a:r>
            <a:r>
              <a:rPr lang="en-US" altLang="zh-CN" sz="2000" dirty="0" err="1" smtClean="0">
                <a:latin typeface="+mn-ea"/>
              </a:rPr>
              <a:t>Meta</a:t>
            </a:r>
            <a:r>
              <a:rPr lang="en-US" altLang="zh-CN" sz="2000" dirty="0" err="1" smtClean="0">
                <a:latin typeface="+mn-ea"/>
              </a:rPr>
              <a:t>Data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Class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13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1313</TotalTime>
  <Words>367</Words>
  <Application>Microsoft Macintosh PowerPoint</Application>
  <PresentationFormat>自定义</PresentationFormat>
  <Paragraphs>215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平面</vt:lpstr>
      <vt:lpstr>Java微服务实践  Spring Boot 监管</vt:lpstr>
      <vt:lpstr>Java 微服务实战系列课堂</vt:lpstr>
      <vt:lpstr>Java 微服务实战系列课堂</vt:lpstr>
      <vt:lpstr>议题</vt:lpstr>
      <vt:lpstr>JMX</vt:lpstr>
      <vt:lpstr>JMX</vt:lpstr>
      <vt:lpstr>JMX</vt:lpstr>
      <vt:lpstr>JMX</vt:lpstr>
      <vt:lpstr>JMX</vt:lpstr>
      <vt:lpstr>JMX</vt:lpstr>
      <vt:lpstr>JMX</vt:lpstr>
      <vt:lpstr>JMX</vt:lpstr>
      <vt:lpstr>JMX 核心 API</vt:lpstr>
      <vt:lpstr>JMX 核心 API</vt:lpstr>
      <vt:lpstr>JMX 核心 API</vt:lpstr>
      <vt:lpstr>JMX 核心 API</vt:lpstr>
      <vt:lpstr>JMX 核心 API</vt:lpstr>
      <vt:lpstr>JMX 核心 API</vt:lpstr>
      <vt:lpstr>JMX 客户端</vt:lpstr>
      <vt:lpstr>JMX Spring Boot 整合</vt:lpstr>
      <vt:lpstr>JMX Spring Boot 整合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2205</cp:revision>
  <cp:lastPrinted>2017-08-03T15:48:00Z</cp:lastPrinted>
  <dcterms:created xsi:type="dcterms:W3CDTF">2016-07-12T22:52:00Z</dcterms:created>
  <dcterms:modified xsi:type="dcterms:W3CDTF">2017-08-30T12:54:12Z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