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9"/>
  </p:notesMasterIdLst>
  <p:handoutMasterIdLst>
    <p:handoutMasterId r:id="rId20"/>
  </p:handoutMasterIdLst>
  <p:sldIdLst>
    <p:sldId id="277" r:id="rId5"/>
    <p:sldId id="288" r:id="rId6"/>
    <p:sldId id="289" r:id="rId7"/>
    <p:sldId id="278" r:id="rId8"/>
    <p:sldId id="282" r:id="rId9"/>
    <p:sldId id="283" r:id="rId10"/>
    <p:sldId id="284" r:id="rId11"/>
    <p:sldId id="285" r:id="rId12"/>
    <p:sldId id="290" r:id="rId13"/>
    <p:sldId id="292" r:id="rId14"/>
    <p:sldId id="291" r:id="rId15"/>
    <p:sldId id="286" r:id="rId16"/>
    <p:sldId id="287" r:id="rId17"/>
    <p:sldId id="293" r:id="rId18"/>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22" autoAdjust="0"/>
    <p:restoredTop sz="94660"/>
  </p:normalViewPr>
  <p:slideViewPr>
    <p:cSldViewPr snapToGrid="0" showGuides="1">
      <p:cViewPr varScale="1">
        <p:scale>
          <a:sx n="87" d="100"/>
          <a:sy n="87" d="100"/>
        </p:scale>
        <p:origin x="168" y="293"/>
      </p:cViewPr>
      <p:guideLst>
        <p:guide orient="horz" pos="2160"/>
        <p:guide pos="3840"/>
      </p:guideLst>
    </p:cSldViewPr>
  </p:slideViewPr>
  <p:notesTextViewPr>
    <p:cViewPr>
      <p:scale>
        <a:sx n="1" d="1"/>
        <a:sy n="1" d="1"/>
      </p:scale>
      <p:origin x="0" y="0"/>
    </p:cViewPr>
  </p:notesTextViewPr>
  <p:notesViewPr>
    <p:cSldViewPr snapToGrid="0" showGuides="1">
      <p:cViewPr varScale="1">
        <p:scale>
          <a:sx n="66" d="100"/>
          <a:sy n="66" d="100"/>
        </p:scale>
        <p:origin x="17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EBC342-1FE2-4804-B310-0488AA637B98}" type="doc">
      <dgm:prSet loTypeId="urn:microsoft.com/office/officeart/2005/8/layout/process1" loCatId="process" qsTypeId="urn:microsoft.com/office/officeart/2005/8/quickstyle/simple1" qsCatId="simple" csTypeId="urn:microsoft.com/office/officeart/2005/8/colors/accent1_2" csCatId="accent1" phldr="0"/>
      <dgm:spPr/>
      <dgm:t>
        <a:bodyPr/>
        <a:lstStyle/>
        <a:p>
          <a:endParaRPr lang="en-US"/>
        </a:p>
      </dgm:t>
    </dgm:pt>
    <dgm:pt modelId="{E246D28C-813C-43BC-8D14-C2C6BD7E3ADD}" type="pres">
      <dgm:prSet presAssocID="{62EBC342-1FE2-4804-B310-0488AA637B98}" presName="Name0" presStyleCnt="0">
        <dgm:presLayoutVars>
          <dgm:dir/>
          <dgm:resizeHandles val="exact"/>
        </dgm:presLayoutVars>
      </dgm:prSet>
      <dgm:spPr/>
    </dgm:pt>
  </dgm:ptLst>
  <dgm:cxnLst>
    <dgm:cxn modelId="{06AF6CB3-7582-4827-A889-8006C78EB455}" type="presOf" srcId="{62EBC342-1FE2-4804-B310-0488AA637B98}" destId="{E246D28C-813C-43BC-8D14-C2C6BD7E3AD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3F4CB37-F97B-4530-B4E6-0474AB733BE3}" type="datetimeFigureOut">
              <a:rPr kumimoji="1" lang="ja-JP" altLang="en-US" smtClean="0"/>
              <a:t>2025/7/26</a:t>
            </a:fld>
            <a:endParaRPr kumimoji="1" lang="ja-JP" altLang="en-US"/>
          </a:p>
        </p:txBody>
      </p:sp>
      <p:sp>
        <p:nvSpPr>
          <p:cNvPr id="4" name="フッター プレースホルダー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ADCEFC6-48AA-42E0-883A-0337C9337E34}" type="slidenum">
              <a:rPr kumimoji="1" lang="ja-JP" altLang="en-US" smtClean="0"/>
              <a:t>‹#›</a:t>
            </a:fld>
            <a:endParaRPr kumimoji="1" lang="ja-JP" altLang="en-US"/>
          </a:p>
        </p:txBody>
      </p:sp>
    </p:spTree>
    <p:extLst>
      <p:ext uri="{BB962C8B-B14F-4D97-AF65-F5344CB8AC3E}">
        <p14:creationId xmlns:p14="http://schemas.microsoft.com/office/powerpoint/2010/main" val="1867806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3AE129ED-E021-412F-A6BB-F29022CB135E}" type="datetimeFigureOut">
              <a:rPr kumimoji="1" lang="ja-JP" altLang="en-US" smtClean="0"/>
              <a:t>2025/7/26</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FC4CC46-C8F2-4731-96DE-09F553337401}" type="slidenum">
              <a:rPr kumimoji="1" lang="ja-JP" altLang="en-US" smtClean="0"/>
              <a:t>‹#›</a:t>
            </a:fld>
            <a:endParaRPr kumimoji="1" lang="ja-JP" altLang="en-US"/>
          </a:p>
        </p:txBody>
      </p:sp>
    </p:spTree>
    <p:extLst>
      <p:ext uri="{BB962C8B-B14F-4D97-AF65-F5344CB8AC3E}">
        <p14:creationId xmlns:p14="http://schemas.microsoft.com/office/powerpoint/2010/main" val="73832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4" name="正方形/長方形 13"/>
          <p:cNvSpPr/>
          <p:nvPr userDrawn="1"/>
        </p:nvSpPr>
        <p:spPr>
          <a:xfrm>
            <a:off x="0" y="-1"/>
            <a:ext cx="12192000" cy="565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i="0">
              <a:latin typeface="Rakuten Sans" panose="020B0503020203020204" pitchFamily="34" charset="0"/>
              <a:cs typeface="Rakuten Sans" panose="020B0503020203020204" pitchFamily="34" charset="0"/>
            </a:endParaRPr>
          </a:p>
        </p:txBody>
      </p:sp>
      <p:pic>
        <p:nvPicPr>
          <p:cNvPr id="15" name="Picture 5">
            <a:extLst>
              <a:ext uri="{FF2B5EF4-FFF2-40B4-BE49-F238E27FC236}">
                <a16:creationId xmlns:a16="http://schemas.microsoft.com/office/drawing/2014/main" id="{97C0AEEE-698E-F348-89FD-E33AED85BF65}"/>
              </a:ext>
            </a:extLst>
          </p:cNvPr>
          <p:cNvPicPr>
            <a:picLocks noChangeAspect="1"/>
          </p:cNvPicPr>
          <p:nvPr userDrawn="1"/>
        </p:nvPicPr>
        <p:blipFill>
          <a:blip r:embed="rId2"/>
          <a:stretch>
            <a:fillRect/>
          </a:stretch>
        </p:blipFill>
        <p:spPr>
          <a:xfrm>
            <a:off x="334963" y="5838625"/>
            <a:ext cx="2356362" cy="864000"/>
          </a:xfrm>
          <a:prstGeom prst="rect">
            <a:avLst/>
          </a:prstGeom>
        </p:spPr>
      </p:pic>
      <p:sp>
        <p:nvSpPr>
          <p:cNvPr id="7" name="Shape 16"/>
          <p:cNvSpPr>
            <a:spLocks noGrp="1"/>
          </p:cNvSpPr>
          <p:nvPr>
            <p:ph type="title" hasCustomPrompt="1"/>
          </p:nvPr>
        </p:nvSpPr>
        <p:spPr>
          <a:xfrm>
            <a:off x="1079999" y="1365250"/>
            <a:ext cx="10052457" cy="1445646"/>
          </a:xfrm>
          <a:prstGeom prst="rect">
            <a:avLst/>
          </a:prstGeom>
        </p:spPr>
        <p:txBody>
          <a:bodyPr anchor="t">
            <a:normAutofit/>
          </a:bodyPr>
          <a:lstStyle>
            <a:lvl1pPr>
              <a:defRPr sz="2900" b="1" i="0" baseline="0">
                <a:solidFill>
                  <a:srgbClr val="FFFFFF"/>
                </a:solidFill>
                <a:latin typeface="Rakuten Sans JP" panose="020B0400000000000000" pitchFamily="34" charset="-128"/>
                <a:ea typeface="Rakuten Sans JP" panose="020B0400000000000000" pitchFamily="34" charset="-128"/>
                <a:cs typeface="Rakuten Sans" panose="020B0503020203020204" pitchFamily="34" charset="0"/>
              </a:defRPr>
            </a:lvl1pPr>
          </a:lstStyle>
          <a:p>
            <a:r>
              <a:rPr kumimoji="1" lang="en-US" altLang="ja-JP" dirty="0"/>
              <a:t>R-Style template</a:t>
            </a:r>
            <a:r>
              <a:rPr lang="en-US" altLang="ja-JP" dirty="0"/>
              <a:t> v4.1</a:t>
            </a:r>
            <a:endParaRPr dirty="0"/>
          </a:p>
        </p:txBody>
      </p:sp>
      <p:sp>
        <p:nvSpPr>
          <p:cNvPr id="8" name="コンテンツ プレースホルダー 4"/>
          <p:cNvSpPr>
            <a:spLocks noGrp="1"/>
          </p:cNvSpPr>
          <p:nvPr>
            <p:ph sz="quarter" idx="12" hasCustomPrompt="1"/>
          </p:nvPr>
        </p:nvSpPr>
        <p:spPr>
          <a:xfrm>
            <a:off x="1080000" y="3107530"/>
            <a:ext cx="4170488" cy="1592068"/>
          </a:xfrm>
          <a:prstGeom prst="rect">
            <a:avLst/>
          </a:prstGeom>
        </p:spPr>
        <p:txBody>
          <a:bodyPr/>
          <a:lstStyle>
            <a:lvl1pPr marL="0" marR="0" indent="0" algn="l" defTabSz="308475" eaLnBrk="1" fontAlgn="auto" latinLnBrk="0" hangingPunct="1">
              <a:lnSpc>
                <a:spcPct val="100000"/>
              </a:lnSpc>
              <a:spcBef>
                <a:spcPts val="0"/>
              </a:spcBef>
              <a:spcAft>
                <a:spcPts val="800"/>
              </a:spcAft>
              <a:buClrTx/>
              <a:buSzTx/>
              <a:buFontTx/>
              <a:buNone/>
              <a:tabLst/>
              <a:defRPr sz="2200" b="1" i="0" baseline="0">
                <a:solidFill>
                  <a:schemeClr val="bg1"/>
                </a:solidFill>
                <a:latin typeface="Rakuten Sans JP" panose="020B0400000000000000" pitchFamily="34" charset="-128"/>
                <a:ea typeface="Rakuten Sans JP" panose="020B0400000000000000" pitchFamily="34" charset="-128"/>
                <a:cs typeface="Rakuten Sans" panose="020B0503020203020204" pitchFamily="34" charset="0"/>
              </a:defRPr>
            </a:lvl1pPr>
          </a:lstStyle>
          <a:p>
            <a:pPr lvl="0"/>
            <a:r>
              <a:rPr lang="en-US" altLang="ja-JP" dirty="0"/>
              <a:t>Jan 1st, 2024</a:t>
            </a:r>
            <a:br>
              <a:rPr lang="en-US" altLang="ja-JP" dirty="0"/>
            </a:br>
            <a:r>
              <a:rPr lang="en-US" altLang="ja-JP" dirty="0"/>
              <a:t>Rakuten Taro</a:t>
            </a:r>
            <a:br>
              <a:rPr lang="en-US" altLang="ja-JP" dirty="0"/>
            </a:br>
            <a:r>
              <a:rPr lang="en-US" altLang="ja-JP" dirty="0" err="1"/>
              <a:t>xxxxx</a:t>
            </a:r>
            <a:r>
              <a:rPr lang="en-US" altLang="ja-JP" dirty="0"/>
              <a:t>. Dept.</a:t>
            </a:r>
            <a:br>
              <a:rPr lang="en-US" altLang="ja-JP" dirty="0"/>
            </a:br>
            <a:r>
              <a:rPr lang="en-US" altLang="ja-JP" dirty="0"/>
              <a:t>Rakuten Group, Inc.</a:t>
            </a:r>
            <a:endParaRPr lang="ja-JP" altLang="en-US" dirty="0"/>
          </a:p>
        </p:txBody>
      </p:sp>
    </p:spTree>
    <p:extLst>
      <p:ext uri="{BB962C8B-B14F-4D97-AF65-F5344CB8AC3E}">
        <p14:creationId xmlns:p14="http://schemas.microsoft.com/office/powerpoint/2010/main" val="2704385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background">
    <p:spTree>
      <p:nvGrpSpPr>
        <p:cNvPr id="1" name=""/>
        <p:cNvGrpSpPr/>
        <p:nvPr/>
      </p:nvGrpSpPr>
      <p:grpSpPr>
        <a:xfrm>
          <a:off x="0" y="0"/>
          <a:ext cx="0" cy="0"/>
          <a:chOff x="0" y="0"/>
          <a:chExt cx="0" cy="0"/>
        </a:xfrm>
      </p:grpSpPr>
      <p:sp>
        <p:nvSpPr>
          <p:cNvPr id="25" name="Shape 25"/>
          <p:cNvSpPr>
            <a:spLocks noGrp="1"/>
          </p:cNvSpPr>
          <p:nvPr>
            <p:ph type="title" hasCustomPrompt="1"/>
          </p:nvPr>
        </p:nvSpPr>
        <p:spPr>
          <a:xfrm>
            <a:off x="334964" y="324000"/>
            <a:ext cx="11520000" cy="539667"/>
          </a:xfrm>
          <a:prstGeom prst="rect">
            <a:avLst/>
          </a:prstGeom>
        </p:spPr>
        <p:txBody>
          <a:bodyPr>
            <a:normAutofit/>
          </a:bodyPr>
          <a:lstStyle>
            <a:lvl1pPr>
              <a:defRPr sz="2200"/>
            </a:lvl1pPr>
          </a:lstStyle>
          <a:p>
            <a:r>
              <a:rPr lang="en-US" altLang="ja-JP" dirty="0"/>
              <a:t>Click to add title</a:t>
            </a:r>
            <a:endParaRPr dirty="0"/>
          </a:p>
        </p:txBody>
      </p:sp>
      <p:sp>
        <p:nvSpPr>
          <p:cNvPr id="11" name="テキスト ボックス 10"/>
          <p:cNvSpPr txBox="1"/>
          <p:nvPr userDrawn="1"/>
        </p:nvSpPr>
        <p:spPr>
          <a:xfrm>
            <a:off x="11104119" y="6444433"/>
            <a:ext cx="764398" cy="2346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900" b="1" smtClean="0">
                <a:latin typeface="Rakuten Sans JP" panose="020B0400000000000000" pitchFamily="34" charset="-128"/>
                <a:ea typeface="Rakuten Sans JP" panose="020B0400000000000000" pitchFamily="34" charset="-128"/>
                <a:cs typeface="Rakuten Sans" panose="020B0503020203020204" pitchFamily="34" charset="0"/>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900" b="1" i="0" u="none" strike="noStrike" cap="none" spc="0" normalizeH="0" baseline="0" dirty="0">
              <a:ln>
                <a:noFill/>
              </a:ln>
              <a:solidFill>
                <a:srgbClr val="000000"/>
              </a:solidFill>
              <a:effectLst/>
              <a:uFillTx/>
              <a:latin typeface="Rakuten Sans JP" panose="020B0400000000000000" pitchFamily="34" charset="-128"/>
              <a:ea typeface="Rakuten Sans JP" panose="020B0400000000000000" pitchFamily="34" charset="-128"/>
              <a:cs typeface="Rakuten Sans" panose="020B0503020203020204" pitchFamily="34" charset="0"/>
              <a:sym typeface="ヒラギノ角ゴ ProN W3"/>
            </a:endParaRPr>
          </a:p>
        </p:txBody>
      </p:sp>
      <p:sp>
        <p:nvSpPr>
          <p:cNvPr id="9" name="コンテンツ プレースホルダー 2"/>
          <p:cNvSpPr>
            <a:spLocks noGrp="1"/>
          </p:cNvSpPr>
          <p:nvPr userDrawn="1">
            <p:ph sz="quarter" idx="10" hasCustomPrompt="1"/>
          </p:nvPr>
        </p:nvSpPr>
        <p:spPr>
          <a:xfrm>
            <a:off x="334965" y="1028859"/>
            <a:ext cx="11520000" cy="5161230"/>
          </a:xfrm>
          <a:prstGeom prst="rect">
            <a:avLst/>
          </a:prstGeom>
        </p:spPr>
        <p:txBody>
          <a:bodyPr/>
          <a:lstStyle>
            <a:lvl1pPr marL="0" indent="0">
              <a:lnSpc>
                <a:spcPct val="100000"/>
              </a:lnSpc>
              <a:spcAft>
                <a:spcPts val="800"/>
              </a:spcAft>
              <a:defRPr sz="1650" b="0" i="0" baseline="0">
                <a:latin typeface="Rakuten Sans JP" panose="020B0400000000000000" pitchFamily="34" charset="-128"/>
                <a:ea typeface="Rakuten Sans JP" panose="020B0400000000000000" pitchFamily="34" charset="-128"/>
                <a:cs typeface="Rakuten Sans" panose="020B0503020203020204" pitchFamily="34" charset="0"/>
              </a:defRPr>
            </a:lvl1pPr>
            <a:lvl2pPr marL="360018" indent="-240012">
              <a:lnSpc>
                <a:spcPct val="100000"/>
              </a:lnSpc>
              <a:spcAft>
                <a:spcPts val="800"/>
              </a:spcAft>
              <a:defRPr sz="1600" baseline="0">
                <a:latin typeface="+mn-ea"/>
                <a:ea typeface="+mn-ea"/>
              </a:defRPr>
            </a:lvl2pPr>
            <a:lvl3pPr marL="720036" indent="-240012">
              <a:lnSpc>
                <a:spcPct val="100000"/>
              </a:lnSpc>
              <a:spcAft>
                <a:spcPts val="800"/>
              </a:spcAft>
              <a:defRPr sz="1600">
                <a:latin typeface="+mn-ea"/>
                <a:ea typeface="+mn-ea"/>
              </a:defRPr>
            </a:lvl3pPr>
            <a:lvl4pPr marL="1080054" indent="-240012">
              <a:lnSpc>
                <a:spcPct val="100000"/>
              </a:lnSpc>
              <a:spcAft>
                <a:spcPts val="800"/>
              </a:spcAft>
              <a:defRPr sz="1600">
                <a:latin typeface="+mn-ea"/>
                <a:ea typeface="+mn-ea"/>
              </a:defRPr>
            </a:lvl4pPr>
            <a:lvl5pPr marL="1440072" indent="-240012">
              <a:lnSpc>
                <a:spcPct val="100000"/>
              </a:lnSpc>
              <a:spcAft>
                <a:spcPts val="800"/>
              </a:spcAft>
              <a:defRPr sz="1600">
                <a:latin typeface="+mn-ea"/>
                <a:ea typeface="+mn-ea"/>
              </a:defRPr>
            </a:lvl5pPr>
            <a:lvl6pPr marL="1800090" indent="-240012">
              <a:lnSpc>
                <a:spcPct val="100000"/>
              </a:lnSpc>
              <a:spcAft>
                <a:spcPts val="800"/>
              </a:spcAft>
              <a:defRPr sz="1600">
                <a:latin typeface="+mn-ea"/>
                <a:ea typeface="+mn-ea"/>
              </a:defRPr>
            </a:lvl6pPr>
            <a:lvl7pPr marL="2160108" indent="-240012">
              <a:lnSpc>
                <a:spcPct val="100000"/>
              </a:lnSpc>
              <a:spcAft>
                <a:spcPts val="800"/>
              </a:spcAft>
              <a:defRPr sz="1600">
                <a:latin typeface="+mn-ea"/>
                <a:ea typeface="+mn-ea"/>
              </a:defRPr>
            </a:lvl7pPr>
            <a:lvl8pPr marL="2520126" indent="-240012">
              <a:lnSpc>
                <a:spcPct val="100000"/>
              </a:lnSpc>
              <a:spcAft>
                <a:spcPts val="800"/>
              </a:spcAft>
              <a:defRPr sz="1600">
                <a:latin typeface="+mn-ea"/>
                <a:ea typeface="+mn-ea"/>
              </a:defRPr>
            </a:lvl8pPr>
            <a:lvl9pPr marL="2880144" indent="-240012">
              <a:lnSpc>
                <a:spcPct val="100000"/>
              </a:lnSpc>
              <a:spcAft>
                <a:spcPts val="800"/>
              </a:spcAft>
              <a:defRPr sz="1600">
                <a:latin typeface="+mn-ea"/>
                <a:ea typeface="+mn-ea"/>
              </a:defRPr>
            </a:lvl9pPr>
          </a:lstStyle>
          <a:p>
            <a:pPr lvl="0"/>
            <a:r>
              <a:rPr kumimoji="1" lang="en-US" altLang="ja-JP" dirty="0"/>
              <a:t>Click to add object</a:t>
            </a:r>
            <a:endParaRPr kumimoji="1" lang="ja-JP" altLang="en-US" dirty="0"/>
          </a:p>
        </p:txBody>
      </p:sp>
      <p:pic>
        <p:nvPicPr>
          <p:cNvPr id="10" name="Picture 7">
            <a:extLst>
              <a:ext uri="{FF2B5EF4-FFF2-40B4-BE49-F238E27FC236}">
                <a16:creationId xmlns:a16="http://schemas.microsoft.com/office/drawing/2014/main" id="{43714FD7-6AD5-1B4C-95BA-BB0FB7D2AEA6}"/>
              </a:ext>
            </a:extLst>
          </p:cNvPr>
          <p:cNvPicPr>
            <a:picLocks noChangeAspect="1"/>
          </p:cNvPicPr>
          <p:nvPr userDrawn="1"/>
        </p:nvPicPr>
        <p:blipFill>
          <a:blip r:embed="rId2"/>
          <a:stretch>
            <a:fillRect/>
          </a:stretch>
        </p:blipFill>
        <p:spPr>
          <a:xfrm>
            <a:off x="334963" y="6369660"/>
            <a:ext cx="360000" cy="360000"/>
          </a:xfrm>
          <a:prstGeom prst="rect">
            <a:avLst/>
          </a:prstGeom>
        </p:spPr>
      </p:pic>
    </p:spTree>
    <p:extLst>
      <p:ext uri="{BB962C8B-B14F-4D97-AF65-F5344CB8AC3E}">
        <p14:creationId xmlns:p14="http://schemas.microsoft.com/office/powerpoint/2010/main" val="4140437393"/>
      </p:ext>
    </p:extLst>
  </p:cSld>
  <p:clrMapOvr>
    <a:masterClrMapping/>
  </p:clrMapOvr>
  <p:transition spd="med"/>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ay background">
    <p:bg>
      <p:bgPr>
        <a:solidFill>
          <a:schemeClr val="bg2"/>
        </a:solidFill>
        <a:effectLst/>
      </p:bgPr>
    </p:bg>
    <p:spTree>
      <p:nvGrpSpPr>
        <p:cNvPr id="1" name=""/>
        <p:cNvGrpSpPr/>
        <p:nvPr/>
      </p:nvGrpSpPr>
      <p:grpSpPr>
        <a:xfrm>
          <a:off x="0" y="0"/>
          <a:ext cx="0" cy="0"/>
          <a:chOff x="0" y="0"/>
          <a:chExt cx="0" cy="0"/>
        </a:xfrm>
      </p:grpSpPr>
      <p:pic>
        <p:nvPicPr>
          <p:cNvPr id="9" name="Picture 7">
            <a:extLst>
              <a:ext uri="{FF2B5EF4-FFF2-40B4-BE49-F238E27FC236}">
                <a16:creationId xmlns:a16="http://schemas.microsoft.com/office/drawing/2014/main" id="{43714FD7-6AD5-1B4C-95BA-BB0FB7D2AEA6}"/>
              </a:ext>
            </a:extLst>
          </p:cNvPr>
          <p:cNvPicPr>
            <a:picLocks noChangeAspect="1"/>
          </p:cNvPicPr>
          <p:nvPr userDrawn="1"/>
        </p:nvPicPr>
        <p:blipFill>
          <a:blip r:embed="rId2"/>
          <a:stretch>
            <a:fillRect/>
          </a:stretch>
        </p:blipFill>
        <p:spPr>
          <a:xfrm>
            <a:off x="334963" y="6369660"/>
            <a:ext cx="360000" cy="360000"/>
          </a:xfrm>
          <a:prstGeom prst="rect">
            <a:avLst/>
          </a:prstGeom>
        </p:spPr>
      </p:pic>
      <p:sp>
        <p:nvSpPr>
          <p:cNvPr id="2" name="Shape 25">
            <a:extLst>
              <a:ext uri="{FF2B5EF4-FFF2-40B4-BE49-F238E27FC236}">
                <a16:creationId xmlns:a16="http://schemas.microsoft.com/office/drawing/2014/main" id="{836191B5-690A-821D-4318-9321E90858C1}"/>
              </a:ext>
            </a:extLst>
          </p:cNvPr>
          <p:cNvSpPr>
            <a:spLocks noGrp="1"/>
          </p:cNvSpPr>
          <p:nvPr>
            <p:ph type="title" hasCustomPrompt="1"/>
          </p:nvPr>
        </p:nvSpPr>
        <p:spPr>
          <a:xfrm>
            <a:off x="334964" y="324000"/>
            <a:ext cx="11520000" cy="539667"/>
          </a:xfrm>
          <a:prstGeom prst="rect">
            <a:avLst/>
          </a:prstGeom>
        </p:spPr>
        <p:txBody>
          <a:bodyPr>
            <a:normAutofit/>
          </a:bodyPr>
          <a:lstStyle>
            <a:lvl1pPr>
              <a:defRPr sz="2200"/>
            </a:lvl1pPr>
          </a:lstStyle>
          <a:p>
            <a:r>
              <a:rPr lang="en-US" altLang="ja-JP" dirty="0"/>
              <a:t>Click to add title</a:t>
            </a:r>
            <a:endParaRPr dirty="0"/>
          </a:p>
        </p:txBody>
      </p:sp>
      <p:sp>
        <p:nvSpPr>
          <p:cNvPr id="3" name="コンテンツ プレースホルダー 2">
            <a:extLst>
              <a:ext uri="{FF2B5EF4-FFF2-40B4-BE49-F238E27FC236}">
                <a16:creationId xmlns:a16="http://schemas.microsoft.com/office/drawing/2014/main" id="{64C4FFFF-9351-912E-DC2E-A8BBCB41F0F7}"/>
              </a:ext>
            </a:extLst>
          </p:cNvPr>
          <p:cNvSpPr>
            <a:spLocks noGrp="1"/>
          </p:cNvSpPr>
          <p:nvPr>
            <p:ph sz="quarter" idx="10" hasCustomPrompt="1"/>
          </p:nvPr>
        </p:nvSpPr>
        <p:spPr>
          <a:xfrm>
            <a:off x="334965" y="1028859"/>
            <a:ext cx="11520000" cy="5161230"/>
          </a:xfrm>
          <a:prstGeom prst="rect">
            <a:avLst/>
          </a:prstGeom>
        </p:spPr>
        <p:txBody>
          <a:bodyPr/>
          <a:lstStyle>
            <a:lvl1pPr marL="0" indent="0">
              <a:lnSpc>
                <a:spcPct val="100000"/>
              </a:lnSpc>
              <a:spcAft>
                <a:spcPts val="800"/>
              </a:spcAft>
              <a:defRPr sz="1650" b="0" i="0" baseline="0">
                <a:latin typeface="Rakuten Sans JP" panose="020B0400000000000000" pitchFamily="34" charset="-128"/>
                <a:ea typeface="Rakuten Sans JP" panose="020B0400000000000000" pitchFamily="34" charset="-128"/>
                <a:cs typeface="Rakuten Sans" panose="020B0503020203020204" pitchFamily="34" charset="0"/>
              </a:defRPr>
            </a:lvl1pPr>
            <a:lvl2pPr marL="360018" indent="-240012">
              <a:lnSpc>
                <a:spcPct val="100000"/>
              </a:lnSpc>
              <a:spcAft>
                <a:spcPts val="800"/>
              </a:spcAft>
              <a:defRPr sz="1600" baseline="0">
                <a:latin typeface="+mn-ea"/>
                <a:ea typeface="+mn-ea"/>
              </a:defRPr>
            </a:lvl2pPr>
            <a:lvl3pPr marL="720036" indent="-240012">
              <a:lnSpc>
                <a:spcPct val="100000"/>
              </a:lnSpc>
              <a:spcAft>
                <a:spcPts val="800"/>
              </a:spcAft>
              <a:defRPr sz="1600">
                <a:latin typeface="+mn-ea"/>
                <a:ea typeface="+mn-ea"/>
              </a:defRPr>
            </a:lvl3pPr>
            <a:lvl4pPr marL="1080054" indent="-240012">
              <a:lnSpc>
                <a:spcPct val="100000"/>
              </a:lnSpc>
              <a:spcAft>
                <a:spcPts val="800"/>
              </a:spcAft>
              <a:defRPr sz="1600">
                <a:latin typeface="+mn-ea"/>
                <a:ea typeface="+mn-ea"/>
              </a:defRPr>
            </a:lvl4pPr>
            <a:lvl5pPr marL="1440072" indent="-240012">
              <a:lnSpc>
                <a:spcPct val="100000"/>
              </a:lnSpc>
              <a:spcAft>
                <a:spcPts val="800"/>
              </a:spcAft>
              <a:defRPr sz="1600">
                <a:latin typeface="+mn-ea"/>
                <a:ea typeface="+mn-ea"/>
              </a:defRPr>
            </a:lvl5pPr>
            <a:lvl6pPr marL="1800090" indent="-240012">
              <a:lnSpc>
                <a:spcPct val="100000"/>
              </a:lnSpc>
              <a:spcAft>
                <a:spcPts val="800"/>
              </a:spcAft>
              <a:defRPr sz="1600">
                <a:latin typeface="+mn-ea"/>
                <a:ea typeface="+mn-ea"/>
              </a:defRPr>
            </a:lvl6pPr>
            <a:lvl7pPr marL="2160108" indent="-240012">
              <a:lnSpc>
                <a:spcPct val="100000"/>
              </a:lnSpc>
              <a:spcAft>
                <a:spcPts val="800"/>
              </a:spcAft>
              <a:defRPr sz="1600">
                <a:latin typeface="+mn-ea"/>
                <a:ea typeface="+mn-ea"/>
              </a:defRPr>
            </a:lvl7pPr>
            <a:lvl8pPr marL="2520126" indent="-240012">
              <a:lnSpc>
                <a:spcPct val="100000"/>
              </a:lnSpc>
              <a:spcAft>
                <a:spcPts val="800"/>
              </a:spcAft>
              <a:defRPr sz="1600">
                <a:latin typeface="+mn-ea"/>
                <a:ea typeface="+mn-ea"/>
              </a:defRPr>
            </a:lvl8pPr>
            <a:lvl9pPr marL="2880144" indent="-240012">
              <a:lnSpc>
                <a:spcPct val="100000"/>
              </a:lnSpc>
              <a:spcAft>
                <a:spcPts val="800"/>
              </a:spcAft>
              <a:defRPr sz="1600">
                <a:latin typeface="+mn-ea"/>
                <a:ea typeface="+mn-ea"/>
              </a:defRPr>
            </a:lvl9pPr>
          </a:lstStyle>
          <a:p>
            <a:pPr lvl="0"/>
            <a:r>
              <a:rPr kumimoji="1" lang="en-US" altLang="ja-JP" dirty="0"/>
              <a:t>Click to add object</a:t>
            </a:r>
            <a:endParaRPr kumimoji="1" lang="ja-JP" altLang="en-US" dirty="0"/>
          </a:p>
        </p:txBody>
      </p:sp>
      <p:sp>
        <p:nvSpPr>
          <p:cNvPr id="4" name="テキスト ボックス 3">
            <a:extLst>
              <a:ext uri="{FF2B5EF4-FFF2-40B4-BE49-F238E27FC236}">
                <a16:creationId xmlns:a16="http://schemas.microsoft.com/office/drawing/2014/main" id="{39BABC48-94B1-D91F-BD59-EB74F9FED065}"/>
              </a:ext>
            </a:extLst>
          </p:cNvPr>
          <p:cNvSpPr txBox="1"/>
          <p:nvPr userDrawn="1"/>
        </p:nvSpPr>
        <p:spPr>
          <a:xfrm>
            <a:off x="11104119" y="6444433"/>
            <a:ext cx="764398" cy="2346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900" b="1" smtClean="0">
                <a:latin typeface="Rakuten Sans JP" panose="020B0400000000000000" pitchFamily="34" charset="-128"/>
                <a:ea typeface="Rakuten Sans JP" panose="020B0400000000000000" pitchFamily="34" charset="-128"/>
                <a:cs typeface="Rakuten Sans" panose="020B0503020203020204" pitchFamily="34" charset="0"/>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900" b="1" i="0" u="none" strike="noStrike" cap="none" spc="0" normalizeH="0" baseline="0" dirty="0">
              <a:ln>
                <a:noFill/>
              </a:ln>
              <a:solidFill>
                <a:srgbClr val="000000"/>
              </a:solidFill>
              <a:effectLst/>
              <a:uFillTx/>
              <a:latin typeface="Rakuten Sans JP" panose="020B0400000000000000" pitchFamily="34" charset="-128"/>
              <a:ea typeface="Rakuten Sans JP" panose="020B0400000000000000" pitchFamily="34" charset="-128"/>
              <a:cs typeface="Rakuten Sans" panose="020B0503020203020204" pitchFamily="34" charset="0"/>
              <a:sym typeface="ヒラギノ角ゴ ProN W3"/>
            </a:endParaRPr>
          </a:p>
        </p:txBody>
      </p:sp>
    </p:spTree>
    <p:extLst>
      <p:ext uri="{BB962C8B-B14F-4D97-AF65-F5344CB8AC3E}">
        <p14:creationId xmlns:p14="http://schemas.microsoft.com/office/powerpoint/2010/main" val="52644336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Red background">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F82B00-2742-9246-93A9-69359E0EAF40}"/>
              </a:ext>
            </a:extLst>
          </p:cNvPr>
          <p:cNvPicPr>
            <a:picLocks noChangeAspect="1"/>
          </p:cNvPicPr>
          <p:nvPr userDrawn="1"/>
        </p:nvPicPr>
        <p:blipFill>
          <a:blip r:embed="rId2"/>
          <a:stretch>
            <a:fillRect/>
          </a:stretch>
        </p:blipFill>
        <p:spPr>
          <a:xfrm>
            <a:off x="334963" y="6369660"/>
            <a:ext cx="360000" cy="360000"/>
          </a:xfrm>
          <a:prstGeom prst="rect">
            <a:avLst/>
          </a:prstGeom>
        </p:spPr>
      </p:pic>
      <p:sp>
        <p:nvSpPr>
          <p:cNvPr id="2" name="Shape 25">
            <a:extLst>
              <a:ext uri="{FF2B5EF4-FFF2-40B4-BE49-F238E27FC236}">
                <a16:creationId xmlns:a16="http://schemas.microsoft.com/office/drawing/2014/main" id="{68F4C3EC-02F9-4BA9-9464-483CD6333E2B}"/>
              </a:ext>
            </a:extLst>
          </p:cNvPr>
          <p:cNvSpPr>
            <a:spLocks noGrp="1"/>
          </p:cNvSpPr>
          <p:nvPr>
            <p:ph type="title" hasCustomPrompt="1"/>
          </p:nvPr>
        </p:nvSpPr>
        <p:spPr>
          <a:xfrm>
            <a:off x="334964" y="324000"/>
            <a:ext cx="11520000" cy="539667"/>
          </a:xfrm>
          <a:prstGeom prst="rect">
            <a:avLst/>
          </a:prstGeom>
        </p:spPr>
        <p:txBody>
          <a:bodyPr>
            <a:normAutofit/>
          </a:bodyPr>
          <a:lstStyle>
            <a:lvl1pPr>
              <a:defRPr sz="2200">
                <a:solidFill>
                  <a:schemeClr val="tx1"/>
                </a:solidFill>
              </a:defRPr>
            </a:lvl1pPr>
          </a:lstStyle>
          <a:p>
            <a:r>
              <a:rPr lang="en-US" altLang="ja-JP" dirty="0"/>
              <a:t>Click to add title</a:t>
            </a:r>
            <a:endParaRPr dirty="0"/>
          </a:p>
        </p:txBody>
      </p:sp>
      <p:sp>
        <p:nvSpPr>
          <p:cNvPr id="3" name="コンテンツ プレースホルダー 2">
            <a:extLst>
              <a:ext uri="{FF2B5EF4-FFF2-40B4-BE49-F238E27FC236}">
                <a16:creationId xmlns:a16="http://schemas.microsoft.com/office/drawing/2014/main" id="{326266B2-86B9-C065-F581-C76F38D687C1}"/>
              </a:ext>
            </a:extLst>
          </p:cNvPr>
          <p:cNvSpPr>
            <a:spLocks noGrp="1"/>
          </p:cNvSpPr>
          <p:nvPr>
            <p:ph sz="quarter" idx="10" hasCustomPrompt="1"/>
          </p:nvPr>
        </p:nvSpPr>
        <p:spPr>
          <a:xfrm>
            <a:off x="334965" y="1028859"/>
            <a:ext cx="11520000" cy="5161230"/>
          </a:xfrm>
          <a:prstGeom prst="rect">
            <a:avLst/>
          </a:prstGeom>
        </p:spPr>
        <p:txBody>
          <a:bodyPr/>
          <a:lstStyle>
            <a:lvl1pPr marL="0" indent="0">
              <a:lnSpc>
                <a:spcPct val="100000"/>
              </a:lnSpc>
              <a:spcAft>
                <a:spcPts val="800"/>
              </a:spcAft>
              <a:defRPr sz="1650" b="0" i="0" baseline="0">
                <a:solidFill>
                  <a:schemeClr val="tx1"/>
                </a:solidFill>
                <a:latin typeface="Rakuten Sans JP" panose="020B0400000000000000" pitchFamily="34" charset="-128"/>
                <a:ea typeface="Rakuten Sans JP" panose="020B0400000000000000" pitchFamily="34" charset="-128"/>
                <a:cs typeface="Rakuten Sans" panose="020B0503020203020204" pitchFamily="34" charset="0"/>
              </a:defRPr>
            </a:lvl1pPr>
            <a:lvl2pPr marL="360018" indent="-240012">
              <a:lnSpc>
                <a:spcPct val="100000"/>
              </a:lnSpc>
              <a:spcAft>
                <a:spcPts val="800"/>
              </a:spcAft>
              <a:defRPr sz="1600" baseline="0">
                <a:latin typeface="+mn-ea"/>
                <a:ea typeface="+mn-ea"/>
              </a:defRPr>
            </a:lvl2pPr>
            <a:lvl3pPr marL="720036" indent="-240012">
              <a:lnSpc>
                <a:spcPct val="100000"/>
              </a:lnSpc>
              <a:spcAft>
                <a:spcPts val="800"/>
              </a:spcAft>
              <a:defRPr sz="1600">
                <a:latin typeface="+mn-ea"/>
                <a:ea typeface="+mn-ea"/>
              </a:defRPr>
            </a:lvl3pPr>
            <a:lvl4pPr marL="1080054" indent="-240012">
              <a:lnSpc>
                <a:spcPct val="100000"/>
              </a:lnSpc>
              <a:spcAft>
                <a:spcPts val="800"/>
              </a:spcAft>
              <a:defRPr sz="1600">
                <a:latin typeface="+mn-ea"/>
                <a:ea typeface="+mn-ea"/>
              </a:defRPr>
            </a:lvl4pPr>
            <a:lvl5pPr marL="1440072" indent="-240012">
              <a:lnSpc>
                <a:spcPct val="100000"/>
              </a:lnSpc>
              <a:spcAft>
                <a:spcPts val="800"/>
              </a:spcAft>
              <a:defRPr sz="1600">
                <a:latin typeface="+mn-ea"/>
                <a:ea typeface="+mn-ea"/>
              </a:defRPr>
            </a:lvl5pPr>
            <a:lvl6pPr marL="1800090" indent="-240012">
              <a:lnSpc>
                <a:spcPct val="100000"/>
              </a:lnSpc>
              <a:spcAft>
                <a:spcPts val="800"/>
              </a:spcAft>
              <a:defRPr sz="1600">
                <a:latin typeface="+mn-ea"/>
                <a:ea typeface="+mn-ea"/>
              </a:defRPr>
            </a:lvl6pPr>
            <a:lvl7pPr marL="2160108" indent="-240012">
              <a:lnSpc>
                <a:spcPct val="100000"/>
              </a:lnSpc>
              <a:spcAft>
                <a:spcPts val="800"/>
              </a:spcAft>
              <a:defRPr sz="1600">
                <a:latin typeface="+mn-ea"/>
                <a:ea typeface="+mn-ea"/>
              </a:defRPr>
            </a:lvl7pPr>
            <a:lvl8pPr marL="2520126" indent="-240012">
              <a:lnSpc>
                <a:spcPct val="100000"/>
              </a:lnSpc>
              <a:spcAft>
                <a:spcPts val="800"/>
              </a:spcAft>
              <a:defRPr sz="1600">
                <a:latin typeface="+mn-ea"/>
                <a:ea typeface="+mn-ea"/>
              </a:defRPr>
            </a:lvl8pPr>
            <a:lvl9pPr marL="2880144" indent="-240012">
              <a:lnSpc>
                <a:spcPct val="100000"/>
              </a:lnSpc>
              <a:spcAft>
                <a:spcPts val="800"/>
              </a:spcAft>
              <a:defRPr sz="1600">
                <a:latin typeface="+mn-ea"/>
                <a:ea typeface="+mn-ea"/>
              </a:defRPr>
            </a:lvl9pPr>
          </a:lstStyle>
          <a:p>
            <a:pPr lvl="0"/>
            <a:r>
              <a:rPr kumimoji="1" lang="en-US" altLang="ja-JP" dirty="0"/>
              <a:t>Click to add object</a:t>
            </a:r>
            <a:endParaRPr kumimoji="1" lang="ja-JP" altLang="en-US" dirty="0"/>
          </a:p>
        </p:txBody>
      </p:sp>
      <p:sp>
        <p:nvSpPr>
          <p:cNvPr id="5" name="テキスト ボックス 4">
            <a:extLst>
              <a:ext uri="{FF2B5EF4-FFF2-40B4-BE49-F238E27FC236}">
                <a16:creationId xmlns:a16="http://schemas.microsoft.com/office/drawing/2014/main" id="{FE3E9749-103F-57F9-0F50-6913782A0F5B}"/>
              </a:ext>
            </a:extLst>
          </p:cNvPr>
          <p:cNvSpPr txBox="1"/>
          <p:nvPr userDrawn="1"/>
        </p:nvSpPr>
        <p:spPr>
          <a:xfrm>
            <a:off x="11104119" y="6444433"/>
            <a:ext cx="764398" cy="2346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900" b="1" smtClean="0">
                <a:latin typeface="Rakuten Sans JP" panose="020B0400000000000000" pitchFamily="34" charset="-128"/>
                <a:ea typeface="Rakuten Sans JP" panose="020B0400000000000000" pitchFamily="34" charset="-128"/>
                <a:cs typeface="Rakuten Sans" panose="020B0503020203020204" pitchFamily="34" charset="0"/>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900" b="1" i="0" u="none" strike="noStrike" cap="none" spc="0" normalizeH="0" baseline="0" dirty="0">
              <a:ln>
                <a:noFill/>
              </a:ln>
              <a:solidFill>
                <a:srgbClr val="000000"/>
              </a:solidFill>
              <a:effectLst/>
              <a:uFillTx/>
              <a:latin typeface="Rakuten Sans JP" panose="020B0400000000000000" pitchFamily="34" charset="-128"/>
              <a:ea typeface="Rakuten Sans JP" panose="020B0400000000000000" pitchFamily="34" charset="-128"/>
              <a:cs typeface="Rakuten Sans" panose="020B0503020203020204" pitchFamily="34" charset="0"/>
              <a:sym typeface="ヒラギノ角ゴ ProN W3"/>
            </a:endParaRPr>
          </a:p>
        </p:txBody>
      </p:sp>
    </p:spTree>
    <p:extLst>
      <p:ext uri="{BB962C8B-B14F-4D97-AF65-F5344CB8AC3E}">
        <p14:creationId xmlns:p14="http://schemas.microsoft.com/office/powerpoint/2010/main" val="3582466360"/>
      </p:ext>
    </p:extLst>
  </p:cSld>
  <p:clrMapOvr>
    <a:overrideClrMapping bg1="dk1" tx1="lt1" bg2="dk2" tx2="lt2" accent1="accent1" accent2="accent2" accent3="accent3" accent4="accent4" accent5="accent5" accent6="accent6" hlink="hlink" folHlink="folHlink"/>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Full image">
    <p:spTree>
      <p:nvGrpSpPr>
        <p:cNvPr id="1" name=""/>
        <p:cNvGrpSpPr/>
        <p:nvPr/>
      </p:nvGrpSpPr>
      <p:grpSpPr>
        <a:xfrm>
          <a:off x="0" y="0"/>
          <a:ext cx="0" cy="0"/>
          <a:chOff x="0" y="0"/>
          <a:chExt cx="0" cy="0"/>
        </a:xfrm>
      </p:grpSpPr>
      <p:sp>
        <p:nvSpPr>
          <p:cNvPr id="52" name="Shape 52"/>
          <p:cNvSpPr>
            <a:spLocks noGrp="1"/>
          </p:cNvSpPr>
          <p:nvPr>
            <p:ph type="pic" idx="13" hasCustomPrompt="1"/>
          </p:nvPr>
        </p:nvSpPr>
        <p:spPr>
          <a:xfrm>
            <a:off x="1" y="0"/>
            <a:ext cx="12193587" cy="6858000"/>
          </a:xfrm>
          <a:prstGeom prst="rect">
            <a:avLst/>
          </a:prstGeom>
        </p:spPr>
        <p:txBody>
          <a:bodyPr lIns="91439" tIns="45719" rIns="91439" bIns="45719" anchor="ctr">
            <a:noAutofit/>
          </a:bodyPr>
          <a:lstStyle>
            <a:lvl1pPr algn="ctr">
              <a:defRPr sz="2200" b="1">
                <a:latin typeface="Rakuten Sans JP" panose="020B0400000000000000" pitchFamily="34" charset="-128"/>
                <a:ea typeface="Rakuten Sans JP" panose="020B0400000000000000" pitchFamily="34" charset="-128"/>
              </a:defRPr>
            </a:lvl1pPr>
          </a:lstStyle>
          <a:p>
            <a:r>
              <a:rPr lang="en-US" altLang="ja-JP" dirty="0"/>
              <a:t>Click icon to add full image</a:t>
            </a:r>
            <a:endParaRPr dirty="0"/>
          </a:p>
        </p:txBody>
      </p:sp>
    </p:spTree>
    <p:extLst>
      <p:ext uri="{BB962C8B-B14F-4D97-AF65-F5344CB8AC3E}">
        <p14:creationId xmlns:p14="http://schemas.microsoft.com/office/powerpoint/2010/main" val="299255459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Back Cover 1">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7C0AEEE-698E-F348-89FD-E33AED85BF65}"/>
              </a:ext>
            </a:extLst>
          </p:cNvPr>
          <p:cNvPicPr>
            <a:picLocks noChangeAspect="1"/>
          </p:cNvPicPr>
          <p:nvPr userDrawn="1"/>
        </p:nvPicPr>
        <p:blipFill>
          <a:blip r:embed="rId2"/>
          <a:stretch>
            <a:fillRect/>
          </a:stretch>
        </p:blipFill>
        <p:spPr>
          <a:xfrm>
            <a:off x="4572794" y="2843942"/>
            <a:ext cx="3048000" cy="1117600"/>
          </a:xfrm>
          <a:prstGeom prst="rect">
            <a:avLst/>
          </a:prstGeom>
        </p:spPr>
      </p:pic>
    </p:spTree>
    <p:extLst>
      <p:ext uri="{BB962C8B-B14F-4D97-AF65-F5344CB8AC3E}">
        <p14:creationId xmlns:p14="http://schemas.microsoft.com/office/powerpoint/2010/main" val="208893982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reserve="1">
  <p:cSld name="Back Cover 2">
    <p:bg>
      <p:bgPr>
        <a:solidFill>
          <a:schemeClr val="bg2"/>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F90AA9F3-25D2-9D4A-8350-BF8D3E2B062A}"/>
              </a:ext>
            </a:extLst>
          </p:cNvPr>
          <p:cNvPicPr>
            <a:picLocks noChangeAspect="1"/>
          </p:cNvPicPr>
          <p:nvPr userDrawn="1"/>
        </p:nvPicPr>
        <p:blipFill>
          <a:blip r:embed="rId2"/>
          <a:stretch>
            <a:fillRect/>
          </a:stretch>
        </p:blipFill>
        <p:spPr>
          <a:xfrm>
            <a:off x="4572794" y="2843942"/>
            <a:ext cx="3048000" cy="1117600"/>
          </a:xfrm>
          <a:prstGeom prst="rect">
            <a:avLst/>
          </a:prstGeom>
        </p:spPr>
      </p:pic>
    </p:spTree>
    <p:extLst>
      <p:ext uri="{BB962C8B-B14F-4D97-AF65-F5344CB8AC3E}">
        <p14:creationId xmlns:p14="http://schemas.microsoft.com/office/powerpoint/2010/main" val="482223635"/>
      </p:ext>
    </p:extLst>
  </p:cSld>
  <p:clrMapOvr>
    <a:overrideClrMapping bg1="dk1" tx1="lt1" bg2="dk2" tx2="lt2" accent1="accent1" accent2="accent2" accent3="accent3" accent4="accent4" accent5="accent5" accent6="accent6" hlink="hlink" folHlink="folHlink"/>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 name="Shape 5"/>
          <p:cNvSpPr>
            <a:spLocks noGrp="1"/>
          </p:cNvSpPr>
          <p:nvPr>
            <p:ph type="title"/>
          </p:nvPr>
        </p:nvSpPr>
        <p:spPr>
          <a:xfrm>
            <a:off x="334964" y="324000"/>
            <a:ext cx="11522074"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p>
            <a:r>
              <a:rPr lang="en-US" dirty="0"/>
              <a:t>Title</a:t>
            </a:r>
            <a:endParaRPr dirty="0"/>
          </a:p>
        </p:txBody>
      </p:sp>
    </p:spTree>
  </p:cSld>
  <p:clrMap bg1="lt1" tx1="dk1" bg2="lt2" tx2="dk2" accent1="accent1" accent2="accent2" accent3="accent3" accent4="accent4" accent5="accent5" accent6="accent6" hlink="hlink" folHlink="folHlink"/>
  <p:sldLayoutIdLst>
    <p:sldLayoutId id="2147483656" r:id="rId1"/>
    <p:sldLayoutId id="2147483663" r:id="rId2"/>
    <p:sldLayoutId id="2147483664" r:id="rId3"/>
    <p:sldLayoutId id="2147483665" r:id="rId4"/>
    <p:sldLayoutId id="2147483660" r:id="rId5"/>
    <p:sldLayoutId id="2147483667" r:id="rId6"/>
    <p:sldLayoutId id="2147483666" r:id="rId7"/>
  </p:sldLayoutIdLst>
  <p:transition spd="med"/>
  <p:hf hdr="0" ftr="0" dt="0"/>
  <p:txStyles>
    <p:titleStyle>
      <a:lvl1pPr marL="0" marR="0" indent="0" algn="l" defTabSz="308475" eaLnBrk="1" latinLnBrk="0" hangingPunct="1">
        <a:lnSpc>
          <a:spcPct val="100000"/>
        </a:lnSpc>
        <a:spcBef>
          <a:spcPts val="0"/>
        </a:spcBef>
        <a:spcAft>
          <a:spcPts val="0"/>
        </a:spcAft>
        <a:buClrTx/>
        <a:buSzTx/>
        <a:buFontTx/>
        <a:buNone/>
        <a:tabLst/>
        <a:defRPr kumimoji="1" sz="2200" b="1" i="0" u="none" strike="noStrike" cap="none" spc="0" baseline="0">
          <a:ln>
            <a:noFill/>
          </a:ln>
          <a:solidFill>
            <a:srgbClr val="000000"/>
          </a:solidFill>
          <a:uFillTx/>
          <a:latin typeface="Rakuten Sans JP" panose="020B0400000000000000" pitchFamily="34" charset="-128"/>
          <a:ea typeface="Rakuten Sans JP" panose="020B0400000000000000" pitchFamily="34" charset="-128"/>
          <a:cs typeface="Rakuten Sans" panose="020B0503020203020204" pitchFamily="34" charset="0"/>
          <a:sym typeface="メイリオ"/>
        </a:defRPr>
      </a:lvl1pPr>
      <a:lvl2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p:titleStyle>
    <p:bodyStyle>
      <a:lvl1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1pPr>
      <a:lvl2pPr marL="464374"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2pPr>
      <a:lvl3pPr marL="631073"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3pPr>
      <a:lvl4pPr marL="797772"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4pPr>
      <a:lvl5pPr marL="964470"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5pPr>
      <a:lvl6pPr marL="1131169"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6pPr>
      <a:lvl7pPr marL="1297868"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7pPr>
      <a:lvl8pPr marL="1464566"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8pPr>
      <a:lvl9pPr marL="1631265"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9pPr>
    </p:bodyStyle>
    <p:otherStyle>
      <a:lvl1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1pPr>
      <a:lvl2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2pPr>
      <a:lvl3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3pPr>
      <a:lvl4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4pPr>
      <a:lvl5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5pPr>
      <a:lvl6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6pPr>
      <a:lvl7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7pPr>
      <a:lvl8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8pPr>
      <a:lvl9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9pPr>
    </p:otherStyle>
  </p:txStyles>
  <p:extLst>
    <p:ext uri="{27BBF7A9-308A-43DC-89C8-2F10F3537804}">
      <p15:sldGuideLst xmlns:p15="http://schemas.microsoft.com/office/powerpoint/2012/main">
        <p15:guide id="1" orient="horz" pos="648" userDrawn="1">
          <p15:clr>
            <a:srgbClr val="F26B43"/>
          </p15:clr>
        </p15:guide>
        <p15:guide id="2" pos="211" userDrawn="1">
          <p15:clr>
            <a:srgbClr val="F26B43"/>
          </p15:clr>
        </p15:guide>
        <p15:guide id="3" pos="7469" userDrawn="1">
          <p15:clr>
            <a:srgbClr val="F26B43"/>
          </p15:clr>
        </p15:guide>
        <p15:guide id="4" orient="horz" pos="389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B602A-52BB-5CF4-1C0D-D84D57A952C9}"/>
              </a:ext>
            </a:extLst>
          </p:cNvPr>
          <p:cNvSpPr>
            <a:spLocks noGrp="1"/>
          </p:cNvSpPr>
          <p:nvPr>
            <p:ph type="title"/>
          </p:nvPr>
        </p:nvSpPr>
        <p:spPr/>
        <p:txBody>
          <a:bodyPr/>
          <a:lstStyle/>
          <a:p>
            <a:r>
              <a:rPr kumimoji="1" lang="en-US" altLang="ja-JP" dirty="0"/>
              <a:t>High-level System Overview</a:t>
            </a:r>
            <a:endParaRPr kumimoji="1" lang="ja-JP" altLang="en-US" dirty="0"/>
          </a:p>
        </p:txBody>
      </p:sp>
      <p:sp>
        <p:nvSpPr>
          <p:cNvPr id="3" name="コンテンツ プレースホルダー 2">
            <a:extLst>
              <a:ext uri="{FF2B5EF4-FFF2-40B4-BE49-F238E27FC236}">
                <a16:creationId xmlns:a16="http://schemas.microsoft.com/office/drawing/2014/main" id="{0BF74718-4AC9-1E81-ECCE-2425417B62CD}"/>
              </a:ext>
            </a:extLst>
          </p:cNvPr>
          <p:cNvSpPr>
            <a:spLocks noGrp="1"/>
          </p:cNvSpPr>
          <p:nvPr>
            <p:ph sz="quarter" idx="10"/>
          </p:nvPr>
        </p:nvSpPr>
        <p:spPr/>
        <p:txBody>
          <a:bodyPr/>
          <a:lstStyle/>
          <a:p>
            <a:r>
              <a:rPr kumimoji="1" lang="en-US" altLang="ja-JP" dirty="0"/>
              <a:t>Simply speaking, it executes the following steps:</a:t>
            </a:r>
          </a:p>
          <a:p>
            <a:pPr marL="342900" indent="-342900">
              <a:buAutoNum type="arabicPeriod"/>
            </a:pPr>
            <a:r>
              <a:rPr kumimoji="1" lang="en-US" altLang="ja-JP" b="1" dirty="0"/>
              <a:t>Data Ingestion</a:t>
            </a:r>
            <a:r>
              <a:rPr kumimoji="1" lang="en-US" altLang="ja-JP" dirty="0"/>
              <a:t>: E</a:t>
            </a:r>
            <a:r>
              <a:rPr kumimoji="1" lang="en-US" altLang="zh-CN" dirty="0"/>
              <a:t>very two months, we will get the user list that was sent for a specific campaign. We will also have the result of whether the email was opened.  We also have a general metadata for these campaigns, what was the title, what was the open rate, etc</a:t>
            </a:r>
            <a:r>
              <a:rPr lang="en-US" altLang="zh-CN" dirty="0"/>
              <a:t>. </a:t>
            </a:r>
          </a:p>
          <a:p>
            <a:pPr marL="342900" indent="-342900">
              <a:buAutoNum type="arabicPeriod"/>
            </a:pPr>
            <a:r>
              <a:rPr kumimoji="1" lang="en-US" altLang="ja-JP" b="1" dirty="0"/>
              <a:t>Error Handling</a:t>
            </a:r>
            <a:r>
              <a:rPr kumimoji="1" lang="en-US" altLang="ja-JP" dirty="0"/>
              <a:t>: We </a:t>
            </a:r>
            <a:r>
              <a:rPr lang="en-US" altLang="ja-JP" dirty="0"/>
              <a:t>do quality check. We got rid of the record in which there was a sending error, because in such case user would never open the email. These records are useless for model training. </a:t>
            </a:r>
          </a:p>
          <a:p>
            <a:pPr marL="342900" indent="-342900">
              <a:buAutoNum type="arabicPeriod"/>
            </a:pPr>
            <a:r>
              <a:rPr kumimoji="1" lang="en-US" altLang="ja-JP" b="1" dirty="0"/>
              <a:t>Feature Extraction</a:t>
            </a:r>
            <a:r>
              <a:rPr kumimoji="1" lang="en-US" altLang="ja-JP" dirty="0"/>
              <a:t>: We do </a:t>
            </a:r>
            <a:r>
              <a:rPr lang="en-US" altLang="ja-JP" dirty="0"/>
              <a:t>feature extraction for raw data. We extract time-related features, such as whether a user has received an email in the past 7 days, or what is its previous history open rate for email of this category. </a:t>
            </a:r>
          </a:p>
          <a:p>
            <a:pPr marL="342900" indent="-342900">
              <a:buAutoNum type="arabicPeriod"/>
            </a:pPr>
            <a:r>
              <a:rPr lang="en-US" altLang="ja-JP" b="1" dirty="0"/>
              <a:t>Training and Forecasting</a:t>
            </a:r>
            <a:r>
              <a:rPr lang="en-US" altLang="ja-JP" dirty="0"/>
              <a:t>: </a:t>
            </a:r>
            <a:r>
              <a:rPr kumimoji="1" lang="en-US" altLang="ja-JP" dirty="0"/>
              <a:t>We train </a:t>
            </a:r>
            <a:r>
              <a:rPr lang="en-US" altLang="ja-JP" dirty="0"/>
              <a:t>the data using random forest and logistic regression. The trained model would be stored and used for new request for the campaigns after. </a:t>
            </a:r>
            <a:endParaRPr kumimoji="1" lang="ja-JP" altLang="en-US" dirty="0"/>
          </a:p>
        </p:txBody>
      </p:sp>
    </p:spTree>
    <p:extLst>
      <p:ext uri="{BB962C8B-B14F-4D97-AF65-F5344CB8AC3E}">
        <p14:creationId xmlns:p14="http://schemas.microsoft.com/office/powerpoint/2010/main" val="296951124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4FA1F-C5C2-1DA7-F1D6-8782AE4F8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78EE2-508B-8D0A-2093-66A621D205D7}"/>
              </a:ext>
            </a:extLst>
          </p:cNvPr>
          <p:cNvSpPr>
            <a:spLocks noGrp="1"/>
          </p:cNvSpPr>
          <p:nvPr>
            <p:ph type="title"/>
          </p:nvPr>
        </p:nvSpPr>
        <p:spPr/>
        <p:txBody>
          <a:bodyPr/>
          <a:lstStyle/>
          <a:p>
            <a:r>
              <a:rPr lang="en-US" dirty="0"/>
              <a:t>4 – Training and Forecasting</a:t>
            </a:r>
          </a:p>
        </p:txBody>
      </p:sp>
      <p:sp>
        <p:nvSpPr>
          <p:cNvPr id="23" name="Content Placeholder 2">
            <a:extLst>
              <a:ext uri="{FF2B5EF4-FFF2-40B4-BE49-F238E27FC236}">
                <a16:creationId xmlns:a16="http://schemas.microsoft.com/office/drawing/2014/main" id="{CC939F81-93F0-EA25-5F68-5562D4EB5B2D}"/>
              </a:ext>
            </a:extLst>
          </p:cNvPr>
          <p:cNvSpPr>
            <a:spLocks noGrp="1"/>
          </p:cNvSpPr>
          <p:nvPr>
            <p:ph sz="quarter" idx="10"/>
          </p:nvPr>
        </p:nvSpPr>
        <p:spPr>
          <a:xfrm>
            <a:off x="334964" y="973419"/>
            <a:ext cx="11520000" cy="2455581"/>
          </a:xfrm>
        </p:spPr>
        <p:txBody>
          <a:bodyPr/>
          <a:lstStyle/>
          <a:p>
            <a:r>
              <a:rPr lang="en-US" dirty="0"/>
              <a:t>I think this scoring method omits the campaign data. During training, we have the exact campaign data, such as what is its title, how much “!” mark is inside the email etc. </a:t>
            </a:r>
          </a:p>
          <a:p>
            <a:endParaRPr lang="en-US" dirty="0"/>
          </a:p>
          <a:p>
            <a:r>
              <a:rPr lang="en-US" dirty="0"/>
              <a:t>If we can have these features for the future campaigns, we can just predict for each feature campaign instead for just giving historical scoring for those categories of campaign. </a:t>
            </a:r>
          </a:p>
          <a:p>
            <a:endParaRPr lang="en-US" dirty="0"/>
          </a:p>
        </p:txBody>
      </p:sp>
      <p:pic>
        <p:nvPicPr>
          <p:cNvPr id="25" name="图片 24">
            <a:extLst>
              <a:ext uri="{FF2B5EF4-FFF2-40B4-BE49-F238E27FC236}">
                <a16:creationId xmlns:a16="http://schemas.microsoft.com/office/drawing/2014/main" id="{7C1C0123-0613-ADE4-E28C-8576B3870FE8}"/>
              </a:ext>
            </a:extLst>
          </p:cNvPr>
          <p:cNvPicPr>
            <a:picLocks noChangeAspect="1"/>
          </p:cNvPicPr>
          <p:nvPr/>
        </p:nvPicPr>
        <p:blipFill>
          <a:blip r:embed="rId2"/>
          <a:stretch>
            <a:fillRect/>
          </a:stretch>
        </p:blipFill>
        <p:spPr>
          <a:xfrm>
            <a:off x="3122542" y="2891065"/>
            <a:ext cx="5019675" cy="914400"/>
          </a:xfrm>
          <a:prstGeom prst="rect">
            <a:avLst/>
          </a:prstGeom>
        </p:spPr>
      </p:pic>
      <p:sp>
        <p:nvSpPr>
          <p:cNvPr id="3" name="箭头: 右 42">
            <a:extLst>
              <a:ext uri="{FF2B5EF4-FFF2-40B4-BE49-F238E27FC236}">
                <a16:creationId xmlns:a16="http://schemas.microsoft.com/office/drawing/2014/main" id="{F8295621-CA67-7929-131A-2522AAA562CD}"/>
              </a:ext>
            </a:extLst>
          </p:cNvPr>
          <p:cNvSpPr/>
          <p:nvPr/>
        </p:nvSpPr>
        <p:spPr>
          <a:xfrm rot="5400000">
            <a:off x="4935973" y="4007687"/>
            <a:ext cx="960176" cy="768140"/>
          </a:xfrm>
          <a:prstGeom prst="rightArrow">
            <a:avLst/>
          </a:prstGeom>
          <a:solidFill>
            <a:schemeClr val="tx2">
              <a:alpha val="30000"/>
            </a:schemeClr>
          </a:solidFill>
          <a:ln w="6055"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a:extLst>
              <a:ext uri="{FF2B5EF4-FFF2-40B4-BE49-F238E27FC236}">
                <a16:creationId xmlns:a16="http://schemas.microsoft.com/office/drawing/2014/main" id="{F1D86B8B-7CBB-D172-E043-FD42425B0C68}"/>
              </a:ext>
            </a:extLst>
          </p:cNvPr>
          <p:cNvPicPr>
            <a:picLocks noChangeAspect="1"/>
          </p:cNvPicPr>
          <p:nvPr/>
        </p:nvPicPr>
        <p:blipFill>
          <a:blip r:embed="rId3"/>
          <a:stretch>
            <a:fillRect/>
          </a:stretch>
        </p:blipFill>
        <p:spPr>
          <a:xfrm>
            <a:off x="3013004" y="4871845"/>
            <a:ext cx="5238750" cy="876300"/>
          </a:xfrm>
          <a:prstGeom prst="rect">
            <a:avLst/>
          </a:prstGeom>
        </p:spPr>
      </p:pic>
    </p:spTree>
    <p:extLst>
      <p:ext uri="{BB962C8B-B14F-4D97-AF65-F5344CB8AC3E}">
        <p14:creationId xmlns:p14="http://schemas.microsoft.com/office/powerpoint/2010/main" val="157638693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0BEAB-FD80-2C83-6396-EE32F2976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079D6A-4E37-FA9A-C8D3-B02208F95DC0}"/>
              </a:ext>
            </a:extLst>
          </p:cNvPr>
          <p:cNvSpPr>
            <a:spLocks noGrp="1"/>
          </p:cNvSpPr>
          <p:nvPr>
            <p:ph type="title"/>
          </p:nvPr>
        </p:nvSpPr>
        <p:spPr/>
        <p:txBody>
          <a:bodyPr/>
          <a:lstStyle/>
          <a:p>
            <a:r>
              <a:rPr lang="en-US" dirty="0"/>
              <a:t>4 – Training and Forecasting</a:t>
            </a:r>
          </a:p>
        </p:txBody>
      </p:sp>
      <p:sp>
        <p:nvSpPr>
          <p:cNvPr id="4" name="内容占位符 3">
            <a:extLst>
              <a:ext uri="{FF2B5EF4-FFF2-40B4-BE49-F238E27FC236}">
                <a16:creationId xmlns:a16="http://schemas.microsoft.com/office/drawing/2014/main" id="{B4E48572-3FA0-F905-83C3-4D17FF9552F7}"/>
              </a:ext>
            </a:extLst>
          </p:cNvPr>
          <p:cNvSpPr>
            <a:spLocks noGrp="1"/>
          </p:cNvSpPr>
          <p:nvPr>
            <p:ph sz="quarter" idx="10"/>
          </p:nvPr>
        </p:nvSpPr>
        <p:spPr/>
        <p:txBody>
          <a:bodyPr/>
          <a:lstStyle/>
          <a:p>
            <a:r>
              <a:rPr lang="en-US" altLang="zh-CN" dirty="0">
                <a:solidFill>
                  <a:schemeClr val="accent5"/>
                </a:solidFill>
              </a:rPr>
              <a:t>Speed: </a:t>
            </a:r>
          </a:p>
          <a:p>
            <a:r>
              <a:rPr lang="en-US" altLang="zh-CN" dirty="0"/>
              <a:t>The training causes a lot of time. To save time, we can try the following:</a:t>
            </a:r>
          </a:p>
          <a:p>
            <a:pPr marL="285750" indent="-285750">
              <a:buFont typeface="Arial" panose="020B0604020202020204" pitchFamily="34" charset="0"/>
              <a:buChar char="•"/>
            </a:pPr>
            <a:r>
              <a:rPr lang="en-US" altLang="zh-CN" dirty="0"/>
              <a:t>Reduce the grid search space / Random Search</a:t>
            </a:r>
          </a:p>
          <a:p>
            <a:pPr marL="285750" indent="-285750">
              <a:buFont typeface="Arial" panose="020B0604020202020204" pitchFamily="34" charset="0"/>
              <a:buChar char="•"/>
            </a:pPr>
            <a:r>
              <a:rPr lang="en-US" altLang="zh-CN" dirty="0"/>
              <a:t>Reduce the training size: We do not rely on collaborative filtering; we can use 1/10 of the original training set.</a:t>
            </a:r>
          </a:p>
          <a:p>
            <a:pPr marL="285750" indent="-285750">
              <a:buFont typeface="Arial" panose="020B0604020202020204" pitchFamily="34" charset="0"/>
              <a:buChar char="•"/>
            </a:pPr>
            <a:r>
              <a:rPr lang="en-US" altLang="zh-CN" dirty="0"/>
              <a:t>Change the model. Random forest can take a long time compared to </a:t>
            </a:r>
            <a:r>
              <a:rPr lang="en-US" altLang="zh-CN" dirty="0" err="1"/>
              <a:t>LightGBM</a:t>
            </a:r>
            <a:r>
              <a:rPr lang="en-US" altLang="zh-CN" dirty="0"/>
              <a:t> and even </a:t>
            </a:r>
            <a:r>
              <a:rPr lang="en-US" altLang="zh-CN" dirty="0" err="1"/>
              <a:t>XGBoost</a:t>
            </a:r>
            <a:r>
              <a:rPr lang="en-US" altLang="zh-CN" dirty="0"/>
              <a:t>.</a:t>
            </a:r>
          </a:p>
          <a:p>
            <a:pPr marL="285750" indent="-285750">
              <a:buFont typeface="Arial" panose="020B0604020202020204" pitchFamily="34" charset="0"/>
              <a:buChar char="•"/>
            </a:pPr>
            <a:endParaRPr lang="en-US" altLang="zh-CN" dirty="0"/>
          </a:p>
          <a:p>
            <a:endParaRPr lang="en-US" altLang="zh-CN" dirty="0"/>
          </a:p>
          <a:p>
            <a:r>
              <a:rPr lang="en-US" altLang="zh-CN" dirty="0">
                <a:solidFill>
                  <a:schemeClr val="accent5"/>
                </a:solidFill>
              </a:rPr>
              <a:t>Forecast Quality:</a:t>
            </a:r>
          </a:p>
          <a:p>
            <a:pPr marL="285750" indent="-285750">
              <a:buFont typeface="Arial" panose="020B0604020202020204" pitchFamily="34" charset="0"/>
              <a:buChar char="•"/>
            </a:pPr>
            <a:r>
              <a:rPr lang="en-US" altLang="zh-CN" dirty="0">
                <a:solidFill>
                  <a:schemeClr val="tx1"/>
                </a:solidFill>
              </a:rPr>
              <a:t>The final score for each user is solely based on the most recent campaign for that category. We can incorporate the future campaign features into the pipeline</a:t>
            </a:r>
          </a:p>
          <a:p>
            <a:pPr marL="285750" indent="-285750">
              <a:buFont typeface="Arial" panose="020B0604020202020204" pitchFamily="34" charset="0"/>
              <a:buChar char="•"/>
            </a:pPr>
            <a:r>
              <a:rPr lang="en-US" altLang="zh-CN" dirty="0">
                <a:solidFill>
                  <a:schemeClr val="tx1"/>
                </a:solidFill>
              </a:rPr>
              <a:t>Cold Start problem: For those new users, because they have no open record, they are very likely to be given a low score. Therefore, for the sake of potential customers, we should intentionally mix new users with the older users that has high open possibility.</a:t>
            </a:r>
            <a:endParaRPr lang="zh-CN" altLang="en-US" dirty="0">
              <a:solidFill>
                <a:schemeClr val="tx1"/>
              </a:solidFill>
            </a:endParaRPr>
          </a:p>
        </p:txBody>
      </p:sp>
    </p:spTree>
    <p:extLst>
      <p:ext uri="{BB962C8B-B14F-4D97-AF65-F5344CB8AC3E}">
        <p14:creationId xmlns:p14="http://schemas.microsoft.com/office/powerpoint/2010/main" val="229300113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6DB4-BF92-A42F-DC98-B6C4F3C8F20A}"/>
              </a:ext>
            </a:extLst>
          </p:cNvPr>
          <p:cNvSpPr>
            <a:spLocks noGrp="1"/>
          </p:cNvSpPr>
          <p:nvPr>
            <p:ph type="title"/>
          </p:nvPr>
        </p:nvSpPr>
        <p:spPr/>
        <p:txBody>
          <a:bodyPr/>
          <a:lstStyle/>
          <a:p>
            <a:r>
              <a:rPr lang="en-US" dirty="0"/>
              <a:t>A general approach</a:t>
            </a:r>
          </a:p>
        </p:txBody>
      </p:sp>
      <p:pic>
        <p:nvPicPr>
          <p:cNvPr id="18" name="内容占位符 17">
            <a:extLst>
              <a:ext uri="{FF2B5EF4-FFF2-40B4-BE49-F238E27FC236}">
                <a16:creationId xmlns:a16="http://schemas.microsoft.com/office/drawing/2014/main" id="{908D977F-C065-B57B-CDE4-12987C0DCD72}"/>
              </a:ext>
            </a:extLst>
          </p:cNvPr>
          <p:cNvPicPr>
            <a:picLocks noGrp="1" noChangeAspect="1"/>
          </p:cNvPicPr>
          <p:nvPr>
            <p:ph sz="quarter" idx="10"/>
          </p:nvPr>
        </p:nvPicPr>
        <p:blipFill>
          <a:blip r:embed="rId2"/>
          <a:stretch>
            <a:fillRect/>
          </a:stretch>
        </p:blipFill>
        <p:spPr>
          <a:xfrm>
            <a:off x="1543470" y="1019908"/>
            <a:ext cx="9102987" cy="5160963"/>
          </a:xfrm>
          <a:prstGeom prst="rect">
            <a:avLst/>
          </a:prstGeom>
        </p:spPr>
      </p:pic>
    </p:spTree>
    <p:extLst>
      <p:ext uri="{BB962C8B-B14F-4D97-AF65-F5344CB8AC3E}">
        <p14:creationId xmlns:p14="http://schemas.microsoft.com/office/powerpoint/2010/main" val="282573220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0A9F-E97D-0B09-4422-F5E20AB7F804}"/>
              </a:ext>
            </a:extLst>
          </p:cNvPr>
          <p:cNvSpPr>
            <a:spLocks noGrp="1"/>
          </p:cNvSpPr>
          <p:nvPr>
            <p:ph type="title"/>
          </p:nvPr>
        </p:nvSpPr>
        <p:spPr/>
        <p:txBody>
          <a:bodyPr/>
          <a:lstStyle/>
          <a:p>
            <a:r>
              <a:rPr lang="en-US" dirty="0"/>
              <a:t>All the change points considered</a:t>
            </a:r>
          </a:p>
        </p:txBody>
      </p:sp>
      <p:sp>
        <p:nvSpPr>
          <p:cNvPr id="3" name="Content Placeholder 2">
            <a:extLst>
              <a:ext uri="{FF2B5EF4-FFF2-40B4-BE49-F238E27FC236}">
                <a16:creationId xmlns:a16="http://schemas.microsoft.com/office/drawing/2014/main" id="{5C8084B8-5E5E-7EE7-F3CF-D30B9C3B9557}"/>
              </a:ext>
            </a:extLst>
          </p:cNvPr>
          <p:cNvSpPr>
            <a:spLocks noGrp="1"/>
          </p:cNvSpPr>
          <p:nvPr>
            <p:ph sz="quarter" idx="10"/>
          </p:nvPr>
        </p:nvSpPr>
        <p:spPr/>
        <p:txBody>
          <a:bodyPr/>
          <a:lstStyle/>
          <a:p>
            <a:r>
              <a:rPr lang="en-US" dirty="0"/>
              <a:t>Must do:</a:t>
            </a:r>
          </a:p>
          <a:p>
            <a:pPr marL="285750" indent="-285750">
              <a:buFont typeface="Arial" panose="020B0604020202020204" pitchFamily="34" charset="0"/>
              <a:buChar char="•"/>
            </a:pPr>
            <a:r>
              <a:rPr lang="en-US" dirty="0"/>
              <a:t>Write all the </a:t>
            </a:r>
            <a:r>
              <a:rPr lang="en-US" dirty="0" err="1"/>
              <a:t>sql</a:t>
            </a:r>
            <a:r>
              <a:rPr lang="en-US" dirty="0"/>
              <a:t> query and </a:t>
            </a:r>
            <a:r>
              <a:rPr lang="en-US" dirty="0" err="1"/>
              <a:t>py</a:t>
            </a:r>
            <a:r>
              <a:rPr lang="en-US" dirty="0"/>
              <a:t> files into a </a:t>
            </a:r>
            <a:r>
              <a:rPr lang="en-US" dirty="0" err="1"/>
              <a:t>sh</a:t>
            </a:r>
            <a:r>
              <a:rPr lang="en-US" dirty="0"/>
              <a:t> file, so that there is no human input needed</a:t>
            </a:r>
          </a:p>
          <a:p>
            <a:pPr marL="285750" indent="-285750">
              <a:buFont typeface="Arial" panose="020B0604020202020204" pitchFamily="34" charset="0"/>
              <a:buChar char="•"/>
            </a:pPr>
            <a:r>
              <a:rPr lang="en-US" dirty="0"/>
              <a:t>Change the csv format to parquet format to reduce storage space</a:t>
            </a:r>
          </a:p>
          <a:p>
            <a:pPr marL="285750" indent="-285750">
              <a:buFont typeface="Arial" panose="020B0604020202020204" pitchFamily="34" charset="0"/>
              <a:buChar char="•"/>
            </a:pPr>
            <a:r>
              <a:rPr lang="en-US" dirty="0"/>
              <a:t>Use </a:t>
            </a:r>
            <a:r>
              <a:rPr lang="en-US" dirty="0" err="1"/>
              <a:t>sql</a:t>
            </a:r>
            <a:r>
              <a:rPr lang="en-US" dirty="0"/>
              <a:t> query to do all the feature engineering steps to speed up processing </a:t>
            </a:r>
          </a:p>
          <a:p>
            <a:pPr marL="285750" indent="-285750">
              <a:buFont typeface="Arial" panose="020B0604020202020204" pitchFamily="34" charset="0"/>
              <a:buChar char="•"/>
            </a:pPr>
            <a:r>
              <a:rPr lang="en-US" dirty="0"/>
              <a:t>Use less training data to speed up model training</a:t>
            </a:r>
          </a:p>
          <a:p>
            <a:endParaRPr lang="en-US" dirty="0"/>
          </a:p>
          <a:p>
            <a:r>
              <a:rPr lang="en-US" dirty="0"/>
              <a:t>Potential:</a:t>
            </a:r>
          </a:p>
          <a:p>
            <a:pPr marL="285750" indent="-285750">
              <a:buFont typeface="Arial" panose="020B0604020202020204" pitchFamily="34" charset="0"/>
              <a:buChar char="•"/>
            </a:pPr>
            <a:r>
              <a:rPr lang="en-US" dirty="0"/>
              <a:t>Deal with error by identifying the root cause</a:t>
            </a:r>
          </a:p>
          <a:p>
            <a:pPr marL="285750" indent="-285750">
              <a:buFont typeface="Arial" panose="020B0604020202020204" pitchFamily="34" charset="0"/>
              <a:buChar char="•"/>
            </a:pPr>
            <a:r>
              <a:rPr lang="en-US" dirty="0"/>
              <a:t>Combine customer features from MDAS</a:t>
            </a:r>
          </a:p>
          <a:p>
            <a:pPr marL="285750" indent="-285750">
              <a:buFont typeface="Arial" panose="020B0604020202020204" pitchFamily="34" charset="0"/>
              <a:buChar char="•"/>
            </a:pPr>
            <a:r>
              <a:rPr lang="en-US" dirty="0"/>
              <a:t>User better model</a:t>
            </a:r>
          </a:p>
          <a:p>
            <a:pPr marL="285750" indent="-285750">
              <a:buFont typeface="Arial" panose="020B0604020202020204" pitchFamily="34" charset="0"/>
              <a:buChar char="•"/>
            </a:pPr>
            <a:r>
              <a:rPr lang="en-US" dirty="0"/>
              <a:t>Deal with Cold Start Problem by incorporating new users intentionally</a:t>
            </a:r>
          </a:p>
          <a:p>
            <a:pPr marL="285750" indent="-285750">
              <a:buFont typeface="Arial" panose="020B0604020202020204" pitchFamily="34" charset="0"/>
              <a:buChar char="•"/>
            </a:pPr>
            <a:r>
              <a:rPr lang="en-US" altLang="zh-CN" dirty="0"/>
              <a:t>Incorporate the future campaigns feature into scoring process, instead of just use customer’s open possibility for the latest campaign in a category</a:t>
            </a:r>
          </a:p>
        </p:txBody>
      </p:sp>
    </p:spTree>
    <p:extLst>
      <p:ext uri="{BB962C8B-B14F-4D97-AF65-F5344CB8AC3E}">
        <p14:creationId xmlns:p14="http://schemas.microsoft.com/office/powerpoint/2010/main" val="274227721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8B754-4512-194C-2271-6D74EAB46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9165F-22BD-76EB-EC73-25D7E0CDD706}"/>
              </a:ext>
            </a:extLst>
          </p:cNvPr>
          <p:cNvSpPr>
            <a:spLocks noGrp="1"/>
          </p:cNvSpPr>
          <p:nvPr>
            <p:ph type="title"/>
          </p:nvPr>
        </p:nvSpPr>
        <p:spPr/>
        <p:txBody>
          <a:bodyPr>
            <a:normAutofit/>
          </a:bodyPr>
          <a:lstStyle/>
          <a:p>
            <a:r>
              <a:rPr lang="en-US" dirty="0"/>
              <a:t>Why should we incorporate one more month</a:t>
            </a:r>
            <a:r>
              <a:rPr lang="zh-CN" altLang="en-US" dirty="0"/>
              <a:t>？ </a:t>
            </a:r>
            <a:endParaRPr lang="en-US" dirty="0"/>
          </a:p>
        </p:txBody>
      </p:sp>
      <p:pic>
        <p:nvPicPr>
          <p:cNvPr id="5" name="内容占位符 4">
            <a:extLst>
              <a:ext uri="{FF2B5EF4-FFF2-40B4-BE49-F238E27FC236}">
                <a16:creationId xmlns:a16="http://schemas.microsoft.com/office/drawing/2014/main" id="{B4F245E0-1884-8549-7A59-83A29C368B78}"/>
              </a:ext>
            </a:extLst>
          </p:cNvPr>
          <p:cNvPicPr>
            <a:picLocks noGrp="1" noChangeAspect="1"/>
          </p:cNvPicPr>
          <p:nvPr>
            <p:ph sz="quarter" idx="10"/>
          </p:nvPr>
        </p:nvPicPr>
        <p:blipFill>
          <a:blip r:embed="rId2"/>
          <a:stretch>
            <a:fillRect/>
          </a:stretch>
        </p:blipFill>
        <p:spPr>
          <a:xfrm>
            <a:off x="2357376" y="2370810"/>
            <a:ext cx="6276975" cy="904875"/>
          </a:xfrm>
        </p:spPr>
      </p:pic>
      <p:pic>
        <p:nvPicPr>
          <p:cNvPr id="7" name="图片 6">
            <a:extLst>
              <a:ext uri="{FF2B5EF4-FFF2-40B4-BE49-F238E27FC236}">
                <a16:creationId xmlns:a16="http://schemas.microsoft.com/office/drawing/2014/main" id="{9D6F375A-35D3-BF79-5C7F-D6C5AD6B1B7D}"/>
              </a:ext>
            </a:extLst>
          </p:cNvPr>
          <p:cNvPicPr>
            <a:picLocks noChangeAspect="1"/>
          </p:cNvPicPr>
          <p:nvPr/>
        </p:nvPicPr>
        <p:blipFill>
          <a:blip r:embed="rId3"/>
          <a:stretch>
            <a:fillRect/>
          </a:stretch>
        </p:blipFill>
        <p:spPr>
          <a:xfrm>
            <a:off x="2376426" y="3745829"/>
            <a:ext cx="6296025" cy="1609725"/>
          </a:xfrm>
          <a:prstGeom prst="rect">
            <a:avLst/>
          </a:prstGeom>
        </p:spPr>
      </p:pic>
      <p:sp>
        <p:nvSpPr>
          <p:cNvPr id="8" name="Content Placeholder 2">
            <a:extLst>
              <a:ext uri="{FF2B5EF4-FFF2-40B4-BE49-F238E27FC236}">
                <a16:creationId xmlns:a16="http://schemas.microsoft.com/office/drawing/2014/main" id="{749BFCD0-616E-B6C1-E60B-E3610C21A56D}"/>
              </a:ext>
            </a:extLst>
          </p:cNvPr>
          <p:cNvSpPr txBox="1">
            <a:spLocks/>
          </p:cNvSpPr>
          <p:nvPr/>
        </p:nvSpPr>
        <p:spPr>
          <a:xfrm>
            <a:off x="2338326" y="2591625"/>
            <a:ext cx="6296025" cy="713337"/>
          </a:xfrm>
          <a:prstGeom prst="rect">
            <a:avLst/>
          </a:prstGeom>
          <a:ln w="38100">
            <a:solidFill>
              <a:schemeClr val="tx2"/>
            </a:solidFill>
          </a:ln>
        </p:spPr>
        <p:txBody>
          <a:bodyPr/>
          <a:lstStyle>
            <a:lvl1pPr marL="0" marR="0" indent="0" algn="l" defTabSz="308475" eaLnBrk="1" latinLnBrk="0" hangingPunct="1">
              <a:lnSpc>
                <a:spcPct val="100000"/>
              </a:lnSpc>
              <a:spcBef>
                <a:spcPts val="0"/>
              </a:spcBef>
              <a:spcAft>
                <a:spcPts val="800"/>
              </a:spcAft>
              <a:buClrTx/>
              <a:buSzTx/>
              <a:buFontTx/>
              <a:buNone/>
              <a:tabLst/>
              <a:defRPr kumimoji="1" sz="1650" b="0" i="0" u="none" strike="noStrike" cap="none" spc="0" baseline="0">
                <a:ln>
                  <a:noFill/>
                </a:ln>
                <a:solidFill>
                  <a:srgbClr val="000000"/>
                </a:solidFill>
                <a:uFillTx/>
                <a:latin typeface="Rakuten Sans JP" panose="020B0400000000000000" pitchFamily="34" charset="-128"/>
                <a:ea typeface="Rakuten Sans JP" panose="020B0400000000000000" pitchFamily="34" charset="-128"/>
                <a:cs typeface="Rakuten Sans" panose="020B0503020203020204" pitchFamily="34" charset="0"/>
                <a:sym typeface="メイリオ"/>
              </a:defRPr>
            </a:lvl1pPr>
            <a:lvl2pPr marL="360018"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2pPr>
            <a:lvl3pPr marL="720036"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3pPr>
            <a:lvl4pPr marL="1080054"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4pPr>
            <a:lvl5pPr marL="1440072"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5pPr>
            <a:lvl6pPr marL="1800090"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6pPr>
            <a:lvl7pPr marL="2160108"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7pPr>
            <a:lvl8pPr marL="2520126"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8pPr>
            <a:lvl9pPr marL="2880144"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9pPr>
          </a:lstStyle>
          <a:p>
            <a:endParaRPr lang="en-US" kern="0" dirty="0"/>
          </a:p>
        </p:txBody>
      </p:sp>
      <p:sp>
        <p:nvSpPr>
          <p:cNvPr id="9" name="Content Placeholder 2">
            <a:extLst>
              <a:ext uri="{FF2B5EF4-FFF2-40B4-BE49-F238E27FC236}">
                <a16:creationId xmlns:a16="http://schemas.microsoft.com/office/drawing/2014/main" id="{6BD0B0F4-5974-0A21-91AB-29D3EE4406F4}"/>
              </a:ext>
            </a:extLst>
          </p:cNvPr>
          <p:cNvSpPr txBox="1">
            <a:spLocks/>
          </p:cNvSpPr>
          <p:nvPr/>
        </p:nvSpPr>
        <p:spPr>
          <a:xfrm>
            <a:off x="2366900" y="4627563"/>
            <a:ext cx="6296025" cy="713337"/>
          </a:xfrm>
          <a:prstGeom prst="rect">
            <a:avLst/>
          </a:prstGeom>
          <a:ln w="38100">
            <a:solidFill>
              <a:schemeClr val="tx2"/>
            </a:solidFill>
          </a:ln>
        </p:spPr>
        <p:txBody>
          <a:bodyPr/>
          <a:lstStyle>
            <a:lvl1pPr marL="0" marR="0" indent="0" algn="l" defTabSz="308475" eaLnBrk="1" latinLnBrk="0" hangingPunct="1">
              <a:lnSpc>
                <a:spcPct val="100000"/>
              </a:lnSpc>
              <a:spcBef>
                <a:spcPts val="0"/>
              </a:spcBef>
              <a:spcAft>
                <a:spcPts val="800"/>
              </a:spcAft>
              <a:buClrTx/>
              <a:buSzTx/>
              <a:buFontTx/>
              <a:buNone/>
              <a:tabLst/>
              <a:defRPr kumimoji="1" sz="1650" b="0" i="0" u="none" strike="noStrike" cap="none" spc="0" baseline="0">
                <a:ln>
                  <a:noFill/>
                </a:ln>
                <a:solidFill>
                  <a:srgbClr val="000000"/>
                </a:solidFill>
                <a:uFillTx/>
                <a:latin typeface="Rakuten Sans JP" panose="020B0400000000000000" pitchFamily="34" charset="-128"/>
                <a:ea typeface="Rakuten Sans JP" panose="020B0400000000000000" pitchFamily="34" charset="-128"/>
                <a:cs typeface="Rakuten Sans" panose="020B0503020203020204" pitchFamily="34" charset="0"/>
                <a:sym typeface="メイリオ"/>
              </a:defRPr>
            </a:lvl1pPr>
            <a:lvl2pPr marL="360018"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2pPr>
            <a:lvl3pPr marL="720036"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3pPr>
            <a:lvl4pPr marL="1080054"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4pPr>
            <a:lvl5pPr marL="1440072"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5pPr>
            <a:lvl6pPr marL="1800090"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6pPr>
            <a:lvl7pPr marL="2160108"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7pPr>
            <a:lvl8pPr marL="2520126"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8pPr>
            <a:lvl9pPr marL="2880144"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9pPr>
          </a:lstStyle>
          <a:p>
            <a:endParaRPr lang="en-US" kern="0" dirty="0"/>
          </a:p>
        </p:txBody>
      </p:sp>
      <p:sp>
        <p:nvSpPr>
          <p:cNvPr id="11" name="文本框 10">
            <a:extLst>
              <a:ext uri="{FF2B5EF4-FFF2-40B4-BE49-F238E27FC236}">
                <a16:creationId xmlns:a16="http://schemas.microsoft.com/office/drawing/2014/main" id="{18B4078F-6A66-0FB2-6959-B233EF94E981}"/>
              </a:ext>
            </a:extLst>
          </p:cNvPr>
          <p:cNvSpPr txBox="1"/>
          <p:nvPr/>
        </p:nvSpPr>
        <p:spPr>
          <a:xfrm>
            <a:off x="446945" y="1046285"/>
            <a:ext cx="11000640" cy="646331"/>
          </a:xfrm>
          <a:prstGeom prst="rect">
            <a:avLst/>
          </a:prstGeom>
          <a:noFill/>
        </p:spPr>
        <p:txBody>
          <a:bodyPr wrap="square" rtlCol="0">
            <a:spAutoFit/>
          </a:bodyPr>
          <a:lstStyle/>
          <a:p>
            <a:r>
              <a:rPr lang="en-US" altLang="zh-CN" dirty="0"/>
              <a:t>If you check the tables below, you will notice that, </a:t>
            </a:r>
            <a:r>
              <a:rPr lang="en-US" altLang="zh-CN" dirty="0" err="1"/>
              <a:t>home_loan_open_rate</a:t>
            </a:r>
            <a:r>
              <a:rPr lang="en-US" altLang="zh-CN" dirty="0"/>
              <a:t> will always be 0 for the first record. This is like the cold start problem we talked about before.  </a:t>
            </a:r>
            <a:endParaRPr kumimoji="1" lang="zh-CN" altLang="en-US" dirty="0" err="1"/>
          </a:p>
        </p:txBody>
      </p:sp>
      <p:sp>
        <p:nvSpPr>
          <p:cNvPr id="12" name="文本框 11">
            <a:extLst>
              <a:ext uri="{FF2B5EF4-FFF2-40B4-BE49-F238E27FC236}">
                <a16:creationId xmlns:a16="http://schemas.microsoft.com/office/drawing/2014/main" id="{67598F81-A673-799C-6EE2-D7EFA02C370E}"/>
              </a:ext>
            </a:extLst>
          </p:cNvPr>
          <p:cNvSpPr txBox="1"/>
          <p:nvPr/>
        </p:nvSpPr>
        <p:spPr>
          <a:xfrm>
            <a:off x="370135" y="3888899"/>
            <a:ext cx="1532793" cy="1477328"/>
          </a:xfrm>
          <a:prstGeom prst="rect">
            <a:avLst/>
          </a:prstGeom>
          <a:noFill/>
        </p:spPr>
        <p:txBody>
          <a:bodyPr wrap="square" rtlCol="0">
            <a:spAutoFit/>
          </a:bodyPr>
          <a:lstStyle/>
          <a:p>
            <a:r>
              <a:rPr lang="en-US" altLang="zh-CN" dirty="0"/>
              <a:t>Use 4 months, but still use 2 months for training</a:t>
            </a:r>
            <a:endParaRPr kumimoji="1" lang="zh-CN" altLang="en-US" dirty="0" err="1"/>
          </a:p>
        </p:txBody>
      </p:sp>
      <p:sp>
        <p:nvSpPr>
          <p:cNvPr id="13" name="文本框 12">
            <a:extLst>
              <a:ext uri="{FF2B5EF4-FFF2-40B4-BE49-F238E27FC236}">
                <a16:creationId xmlns:a16="http://schemas.microsoft.com/office/drawing/2014/main" id="{416A3EAD-E0F2-49FB-CC35-FC1C549311F9}"/>
              </a:ext>
            </a:extLst>
          </p:cNvPr>
          <p:cNvSpPr txBox="1"/>
          <p:nvPr/>
        </p:nvSpPr>
        <p:spPr>
          <a:xfrm>
            <a:off x="446944" y="2486628"/>
            <a:ext cx="1532793" cy="923330"/>
          </a:xfrm>
          <a:prstGeom prst="rect">
            <a:avLst/>
          </a:prstGeom>
          <a:noFill/>
        </p:spPr>
        <p:txBody>
          <a:bodyPr wrap="square" rtlCol="0">
            <a:spAutoFit/>
          </a:bodyPr>
          <a:lstStyle/>
          <a:p>
            <a:r>
              <a:rPr lang="en-US" altLang="zh-CN" dirty="0"/>
              <a:t>Use 2 months for training</a:t>
            </a:r>
            <a:endParaRPr kumimoji="1" lang="zh-CN" altLang="en-US" dirty="0" err="1"/>
          </a:p>
        </p:txBody>
      </p:sp>
    </p:spTree>
    <p:extLst>
      <p:ext uri="{BB962C8B-B14F-4D97-AF65-F5344CB8AC3E}">
        <p14:creationId xmlns:p14="http://schemas.microsoft.com/office/powerpoint/2010/main" val="368767836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5301-754C-6CA8-FEC5-B28C08EC6179}"/>
              </a:ext>
            </a:extLst>
          </p:cNvPr>
          <p:cNvSpPr>
            <a:spLocks noGrp="1"/>
          </p:cNvSpPr>
          <p:nvPr>
            <p:ph type="title"/>
          </p:nvPr>
        </p:nvSpPr>
        <p:spPr>
          <a:xfrm>
            <a:off x="334963" y="347843"/>
            <a:ext cx="11520000" cy="539667"/>
          </a:xfrm>
        </p:spPr>
        <p:txBody>
          <a:bodyPr>
            <a:normAutofit/>
          </a:bodyPr>
          <a:lstStyle/>
          <a:p>
            <a:r>
              <a:rPr lang="en-US" dirty="0"/>
              <a:t>High-level Diagram </a:t>
            </a:r>
          </a:p>
        </p:txBody>
      </p:sp>
      <p:graphicFrame>
        <p:nvGraphicFramePr>
          <p:cNvPr id="4" name="Content Placeholder 3">
            <a:extLst>
              <a:ext uri="{FF2B5EF4-FFF2-40B4-BE49-F238E27FC236}">
                <a16:creationId xmlns:a16="http://schemas.microsoft.com/office/drawing/2014/main" id="{99C97595-7F0D-4322-85B8-165E33DCA9D9}"/>
              </a:ext>
            </a:extLst>
          </p:cNvPr>
          <p:cNvGraphicFramePr>
            <a:graphicFrameLocks noGrp="1"/>
          </p:cNvGraphicFramePr>
          <p:nvPr>
            <p:ph sz="quarter" idx="10"/>
            <p:extLst>
              <p:ext uri="{D42A27DB-BD31-4B8C-83A1-F6EECF244321}">
                <p14:modId xmlns:p14="http://schemas.microsoft.com/office/powerpoint/2010/main" val="563913338"/>
              </p:ext>
            </p:extLst>
          </p:nvPr>
        </p:nvGraphicFramePr>
        <p:xfrm>
          <a:off x="334963" y="1028700"/>
          <a:ext cx="11520487" cy="5160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8" name="Picture 27" descr="A diagram of a diagram&#10;&#10;AI-generated content may be incorrect.">
            <a:extLst>
              <a:ext uri="{FF2B5EF4-FFF2-40B4-BE49-F238E27FC236}">
                <a16:creationId xmlns:a16="http://schemas.microsoft.com/office/drawing/2014/main" id="{D8A7012F-041F-CD57-D3EA-4465B1867B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1028700"/>
            <a:ext cx="11710041" cy="5006662"/>
          </a:xfrm>
          <a:prstGeom prst="rect">
            <a:avLst/>
          </a:prstGeom>
        </p:spPr>
      </p:pic>
    </p:spTree>
    <p:extLst>
      <p:ext uri="{BB962C8B-B14F-4D97-AF65-F5344CB8AC3E}">
        <p14:creationId xmlns:p14="http://schemas.microsoft.com/office/powerpoint/2010/main" val="370959691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1C594-4655-8260-F4E4-7DE1B5FD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F99B7-8DD1-FC57-0DBF-7A4609F1C124}"/>
              </a:ext>
            </a:extLst>
          </p:cNvPr>
          <p:cNvSpPr>
            <a:spLocks noGrp="1"/>
          </p:cNvSpPr>
          <p:nvPr>
            <p:ph type="title"/>
          </p:nvPr>
        </p:nvSpPr>
        <p:spPr/>
        <p:txBody>
          <a:bodyPr/>
          <a:lstStyle/>
          <a:p>
            <a:r>
              <a:rPr lang="en-US" dirty="0"/>
              <a:t>1 - Data Ingestion</a:t>
            </a:r>
          </a:p>
        </p:txBody>
      </p:sp>
      <p:sp>
        <p:nvSpPr>
          <p:cNvPr id="3" name="Content Placeholder 2">
            <a:extLst>
              <a:ext uri="{FF2B5EF4-FFF2-40B4-BE49-F238E27FC236}">
                <a16:creationId xmlns:a16="http://schemas.microsoft.com/office/drawing/2014/main" id="{EC4E201A-78D8-5430-8BF4-B821B337EDFD}"/>
              </a:ext>
            </a:extLst>
          </p:cNvPr>
          <p:cNvSpPr>
            <a:spLocks noGrp="1"/>
          </p:cNvSpPr>
          <p:nvPr>
            <p:ph sz="quarter" idx="10"/>
          </p:nvPr>
        </p:nvSpPr>
        <p:spPr>
          <a:xfrm>
            <a:off x="487365" y="1090758"/>
            <a:ext cx="10643697" cy="4888011"/>
          </a:xfrm>
        </p:spPr>
        <p:txBody>
          <a:bodyPr/>
          <a:lstStyle/>
          <a:p>
            <a:r>
              <a:rPr lang="en-US" dirty="0">
                <a:solidFill>
                  <a:schemeClr val="accent5"/>
                </a:solidFill>
              </a:rPr>
              <a:t>Sent Data</a:t>
            </a:r>
            <a:r>
              <a:rPr lang="en-US" dirty="0"/>
              <a:t>:  1.6</a:t>
            </a:r>
            <a:r>
              <a:rPr lang="ja-JP" altLang="en-US" dirty="0"/>
              <a:t>億</a:t>
            </a:r>
            <a:r>
              <a:rPr lang="en-US" altLang="ja-JP" dirty="0"/>
              <a:t> rows of data in 2 months</a:t>
            </a:r>
            <a:endParaRPr lang="en-US" dirty="0"/>
          </a:p>
          <a:p>
            <a:endParaRPr lang="en-US" dirty="0"/>
          </a:p>
          <a:p>
            <a:endParaRPr lang="en-US" dirty="0"/>
          </a:p>
          <a:p>
            <a:endParaRPr lang="en-US" dirty="0"/>
          </a:p>
          <a:p>
            <a:r>
              <a:rPr lang="en-US" dirty="0">
                <a:solidFill>
                  <a:schemeClr val="accent5"/>
                </a:solidFill>
              </a:rPr>
              <a:t>Opened Data</a:t>
            </a:r>
            <a:r>
              <a:rPr lang="en-US" dirty="0"/>
              <a:t>: </a:t>
            </a:r>
            <a:r>
              <a:rPr lang="en-US" altLang="zh-CN" dirty="0"/>
              <a:t>0.5</a:t>
            </a:r>
            <a:r>
              <a:rPr lang="ja-JP" altLang="en-US" dirty="0"/>
              <a:t>億 </a:t>
            </a:r>
            <a:r>
              <a:rPr lang="en-US" altLang="ja-JP" dirty="0"/>
              <a:t>rows of data in 2 months</a:t>
            </a:r>
            <a:endParaRPr lang="en-US" altLang="zh-CN" dirty="0"/>
          </a:p>
          <a:p>
            <a:endParaRPr lang="en-US" dirty="0"/>
          </a:p>
          <a:p>
            <a:endParaRPr lang="en-US" altLang="zh-CN" dirty="0">
              <a:solidFill>
                <a:schemeClr val="accent5"/>
              </a:solidFill>
            </a:endParaRPr>
          </a:p>
          <a:p>
            <a:r>
              <a:rPr lang="en-US" altLang="zh-CN" dirty="0">
                <a:solidFill>
                  <a:schemeClr val="accent5"/>
                </a:solidFill>
              </a:rPr>
              <a:t>							</a:t>
            </a:r>
          </a:p>
          <a:p>
            <a:r>
              <a:rPr lang="en-US" altLang="zh-CN" dirty="0" err="1">
                <a:solidFill>
                  <a:schemeClr val="accent5"/>
                </a:solidFill>
              </a:rPr>
              <a:t>Meta_Data</a:t>
            </a:r>
            <a:r>
              <a:rPr lang="en-US" altLang="zh-CN" dirty="0">
                <a:solidFill>
                  <a:schemeClr val="accent5"/>
                </a:solidFill>
              </a:rPr>
              <a:t>: </a:t>
            </a:r>
            <a:r>
              <a:rPr lang="en-US" altLang="zh-CN" dirty="0">
                <a:solidFill>
                  <a:schemeClr val="tx1"/>
                </a:solidFill>
              </a:rPr>
              <a:t>452 rows of campaign information in 2 months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BFC03E4D-2E19-70DE-9B21-ADF3D69121CB}"/>
              </a:ext>
            </a:extLst>
          </p:cNvPr>
          <p:cNvPicPr>
            <a:picLocks noChangeAspect="1"/>
          </p:cNvPicPr>
          <p:nvPr/>
        </p:nvPicPr>
        <p:blipFill>
          <a:blip r:embed="rId2"/>
          <a:stretch>
            <a:fillRect/>
          </a:stretch>
        </p:blipFill>
        <p:spPr>
          <a:xfrm>
            <a:off x="525175" y="2818780"/>
            <a:ext cx="4239217" cy="362001"/>
          </a:xfrm>
          <a:prstGeom prst="rect">
            <a:avLst/>
          </a:prstGeom>
        </p:spPr>
      </p:pic>
      <p:pic>
        <p:nvPicPr>
          <p:cNvPr id="12" name="Picture 11">
            <a:extLst>
              <a:ext uri="{FF2B5EF4-FFF2-40B4-BE49-F238E27FC236}">
                <a16:creationId xmlns:a16="http://schemas.microsoft.com/office/drawing/2014/main" id="{7C6406B1-49A9-3980-D7F4-A1BF923C9ACC}"/>
              </a:ext>
            </a:extLst>
          </p:cNvPr>
          <p:cNvPicPr>
            <a:picLocks noChangeAspect="1"/>
          </p:cNvPicPr>
          <p:nvPr/>
        </p:nvPicPr>
        <p:blipFill>
          <a:blip r:embed="rId3"/>
          <a:stretch>
            <a:fillRect/>
          </a:stretch>
        </p:blipFill>
        <p:spPr>
          <a:xfrm>
            <a:off x="525175" y="1472026"/>
            <a:ext cx="1467055" cy="400106"/>
          </a:xfrm>
          <a:prstGeom prst="rect">
            <a:avLst/>
          </a:prstGeom>
        </p:spPr>
      </p:pic>
      <p:pic>
        <p:nvPicPr>
          <p:cNvPr id="5" name="Picture 4">
            <a:extLst>
              <a:ext uri="{FF2B5EF4-FFF2-40B4-BE49-F238E27FC236}">
                <a16:creationId xmlns:a16="http://schemas.microsoft.com/office/drawing/2014/main" id="{CDEC89FD-1593-D689-5340-632EE915A7B1}"/>
              </a:ext>
            </a:extLst>
          </p:cNvPr>
          <p:cNvPicPr>
            <a:picLocks noChangeAspect="1"/>
          </p:cNvPicPr>
          <p:nvPr/>
        </p:nvPicPr>
        <p:blipFill>
          <a:blip r:embed="rId4"/>
          <a:stretch>
            <a:fillRect/>
          </a:stretch>
        </p:blipFill>
        <p:spPr>
          <a:xfrm>
            <a:off x="525175" y="4329028"/>
            <a:ext cx="11139577" cy="1056946"/>
          </a:xfrm>
          <a:prstGeom prst="rect">
            <a:avLst/>
          </a:prstGeom>
        </p:spPr>
      </p:pic>
    </p:spTree>
    <p:extLst>
      <p:ext uri="{BB962C8B-B14F-4D97-AF65-F5344CB8AC3E}">
        <p14:creationId xmlns:p14="http://schemas.microsoft.com/office/powerpoint/2010/main" val="27364486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D270-FE6F-F49E-CA79-FCE0E30821C5}"/>
              </a:ext>
            </a:extLst>
          </p:cNvPr>
          <p:cNvSpPr>
            <a:spLocks noGrp="1"/>
          </p:cNvSpPr>
          <p:nvPr>
            <p:ph type="title"/>
          </p:nvPr>
        </p:nvSpPr>
        <p:spPr/>
        <p:txBody>
          <a:bodyPr/>
          <a:lstStyle/>
          <a:p>
            <a:r>
              <a:rPr lang="en-US" dirty="0"/>
              <a:t>1 - Data Ingestion</a:t>
            </a:r>
          </a:p>
        </p:txBody>
      </p:sp>
      <p:sp>
        <p:nvSpPr>
          <p:cNvPr id="6" name="内容占位符 5">
            <a:extLst>
              <a:ext uri="{FF2B5EF4-FFF2-40B4-BE49-F238E27FC236}">
                <a16:creationId xmlns:a16="http://schemas.microsoft.com/office/drawing/2014/main" id="{718797D6-366A-18FC-A86A-DF04C202D5AE}"/>
              </a:ext>
            </a:extLst>
          </p:cNvPr>
          <p:cNvSpPr>
            <a:spLocks noGrp="1"/>
          </p:cNvSpPr>
          <p:nvPr>
            <p:ph sz="quarter" idx="10"/>
          </p:nvPr>
        </p:nvSpPr>
        <p:spPr>
          <a:xfrm>
            <a:off x="756995" y="1118644"/>
            <a:ext cx="11520000" cy="5161230"/>
          </a:xfrm>
        </p:spPr>
        <p:txBody>
          <a:bodyPr/>
          <a:lstStyle/>
          <a:p>
            <a:r>
              <a:rPr lang="en-US" altLang="zh-CN" dirty="0"/>
              <a:t>Previous Method:</a:t>
            </a:r>
          </a:p>
          <a:p>
            <a:r>
              <a:rPr lang="en-US" altLang="zh-CN" dirty="0"/>
              <a:t>Use Pandas  + CSV/TSV to store users, </a:t>
            </a:r>
            <a:r>
              <a:rPr lang="en-US" altLang="zh-CN" dirty="0" err="1"/>
              <a:t>opened_fact</a:t>
            </a:r>
            <a:r>
              <a:rPr lang="en-US" altLang="zh-CN" dirty="0"/>
              <a:t>, </a:t>
            </a:r>
            <a:r>
              <a:rPr lang="en-US" altLang="zh-CN" dirty="0" err="1"/>
              <a:t>sent_fact</a:t>
            </a:r>
            <a:r>
              <a:rPr lang="en-US" altLang="zh-CN" dirty="0"/>
              <a:t>. </a:t>
            </a:r>
          </a:p>
          <a:p>
            <a:endParaRPr lang="en-US" altLang="zh-CN" dirty="0"/>
          </a:p>
          <a:p>
            <a:pPr marL="285750" indent="-285750">
              <a:buFont typeface="Arial" panose="020B0604020202020204" pitchFamily="34" charset="0"/>
              <a:buChar char="•"/>
            </a:pPr>
            <a:r>
              <a:rPr lang="en-US" altLang="zh-CN" dirty="0"/>
              <a:t>Pandas merge is time costly</a:t>
            </a:r>
          </a:p>
          <a:p>
            <a:pPr marL="285750" indent="-285750">
              <a:buFont typeface="Arial" panose="020B0604020202020204" pitchFamily="34" charset="0"/>
              <a:buChar char="•"/>
            </a:pPr>
            <a:r>
              <a:rPr lang="en-US" altLang="zh-CN" dirty="0"/>
              <a:t>CSV is slow and large</a:t>
            </a:r>
          </a:p>
          <a:p>
            <a:endParaRPr lang="en-US" altLang="zh-CN" dirty="0"/>
          </a:p>
          <a:p>
            <a:r>
              <a:rPr lang="en-US" altLang="zh-CN" dirty="0"/>
              <a:t>Proposed Method:</a:t>
            </a:r>
          </a:p>
          <a:p>
            <a:r>
              <a:rPr lang="en-US" altLang="zh-CN" dirty="0"/>
              <a:t>Use Parquet + </a:t>
            </a:r>
            <a:r>
              <a:rPr lang="en-US" altLang="zh-CN" dirty="0" err="1"/>
              <a:t>Duckdb</a:t>
            </a:r>
            <a:r>
              <a:rPr lang="en-US" altLang="zh-CN" dirty="0"/>
              <a:t>(or </a:t>
            </a:r>
            <a:r>
              <a:rPr lang="en-US" altLang="zh-CN" dirty="0" err="1"/>
              <a:t>Posgre</a:t>
            </a:r>
            <a:r>
              <a:rPr lang="en-US" altLang="zh-CN" dirty="0"/>
              <a:t>?) to create users, campaigns and emails.</a:t>
            </a:r>
          </a:p>
          <a:p>
            <a:endParaRPr lang="en-US" altLang="zh-CN" dirty="0"/>
          </a:p>
          <a:p>
            <a:pPr marL="285750" indent="-285750">
              <a:buFont typeface="Arial" panose="020B0604020202020204" pitchFamily="34" charset="0"/>
              <a:buChar char="•"/>
            </a:pPr>
            <a:r>
              <a:rPr lang="en-US" altLang="zh-CN" dirty="0"/>
              <a:t>Use </a:t>
            </a:r>
            <a:r>
              <a:rPr lang="en-US" altLang="zh-CN" dirty="0" err="1"/>
              <a:t>partquet</a:t>
            </a:r>
            <a:r>
              <a:rPr lang="en-US" altLang="zh-CN" dirty="0"/>
              <a:t> to replace csv allows for faster reads, smaller size and typed columns</a:t>
            </a:r>
          </a:p>
          <a:p>
            <a:pPr marL="285750" indent="-285750">
              <a:buFont typeface="Arial" panose="020B0604020202020204" pitchFamily="34" charset="0"/>
              <a:buChar char="•"/>
            </a:pPr>
            <a:r>
              <a:rPr lang="en-US" altLang="zh-CN" dirty="0" err="1"/>
              <a:t>Duckdb</a:t>
            </a:r>
            <a:r>
              <a:rPr lang="en-US" altLang="zh-CN" dirty="0"/>
              <a:t> has a faster merge speed. </a:t>
            </a:r>
          </a:p>
          <a:p>
            <a:pPr marL="285750" indent="-285750">
              <a:buFont typeface="Arial" panose="020B0604020202020204" pitchFamily="34" charset="0"/>
              <a:buChar char="•"/>
            </a:pPr>
            <a:r>
              <a:rPr lang="en-US" altLang="zh-CN" dirty="0"/>
              <a:t>Email table would incorporate both sent and open information; this is logically more sensible. Each send action should have a result.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zh-CN" altLang="en-US" dirty="0"/>
          </a:p>
        </p:txBody>
      </p:sp>
    </p:spTree>
    <p:extLst>
      <p:ext uri="{BB962C8B-B14F-4D97-AF65-F5344CB8AC3E}">
        <p14:creationId xmlns:p14="http://schemas.microsoft.com/office/powerpoint/2010/main" val="153043976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EBE9-EE1A-A054-F600-BCEC75F21A80}"/>
              </a:ext>
            </a:extLst>
          </p:cNvPr>
          <p:cNvSpPr>
            <a:spLocks noGrp="1"/>
          </p:cNvSpPr>
          <p:nvPr>
            <p:ph type="title"/>
          </p:nvPr>
        </p:nvSpPr>
        <p:spPr/>
        <p:txBody>
          <a:bodyPr/>
          <a:lstStyle/>
          <a:p>
            <a:r>
              <a:rPr lang="en-US" dirty="0"/>
              <a:t>2 – Error Handling</a:t>
            </a:r>
          </a:p>
        </p:txBody>
      </p:sp>
      <p:sp>
        <p:nvSpPr>
          <p:cNvPr id="3" name="Content Placeholder 2">
            <a:extLst>
              <a:ext uri="{FF2B5EF4-FFF2-40B4-BE49-F238E27FC236}">
                <a16:creationId xmlns:a16="http://schemas.microsoft.com/office/drawing/2014/main" id="{0F9C5474-5732-8750-9DAA-3184A41928CA}"/>
              </a:ext>
            </a:extLst>
          </p:cNvPr>
          <p:cNvSpPr>
            <a:spLocks noGrp="1"/>
          </p:cNvSpPr>
          <p:nvPr>
            <p:ph sz="quarter" idx="10"/>
          </p:nvPr>
        </p:nvSpPr>
        <p:spPr/>
        <p:txBody>
          <a:bodyPr/>
          <a:lstStyle/>
          <a:p>
            <a:r>
              <a:rPr lang="en-US" dirty="0"/>
              <a:t>After we build the database, there are error cases that need to be handled. </a:t>
            </a:r>
          </a:p>
          <a:p>
            <a:r>
              <a:rPr lang="en-US" dirty="0">
                <a:solidFill>
                  <a:schemeClr val="accent5"/>
                </a:solidFill>
              </a:rPr>
              <a:t>Error report </a:t>
            </a:r>
            <a:r>
              <a:rPr lang="en-US" dirty="0">
                <a:solidFill>
                  <a:schemeClr val="tx1"/>
                </a:solidFill>
              </a:rPr>
              <a:t>is updated in a monthly basis.  It continues to increase with new report from every month. The </a:t>
            </a:r>
            <a:r>
              <a:rPr lang="en-US" dirty="0">
                <a:solidFill>
                  <a:srgbClr val="00B0F0"/>
                </a:solidFill>
              </a:rPr>
              <a:t>error report </a:t>
            </a:r>
            <a:r>
              <a:rPr lang="en-US" dirty="0">
                <a:solidFill>
                  <a:schemeClr val="tx1"/>
                </a:solidFill>
              </a:rPr>
              <a:t>only contains the </a:t>
            </a:r>
            <a:r>
              <a:rPr lang="en-US" dirty="0">
                <a:solidFill>
                  <a:srgbClr val="FF0000"/>
                </a:solidFill>
              </a:rPr>
              <a:t>email address </a:t>
            </a:r>
            <a:r>
              <a:rPr lang="en-US" dirty="0">
                <a:solidFill>
                  <a:schemeClr val="tx1"/>
                </a:solidFill>
              </a:rPr>
              <a:t>that has sending failure. No exact date. </a:t>
            </a:r>
          </a:p>
          <a:p>
            <a:r>
              <a:rPr lang="en-US" dirty="0">
                <a:solidFill>
                  <a:schemeClr val="tx1"/>
                </a:solidFill>
              </a:rPr>
              <a:t>Because those users who did encounters sent error would of course not open the mail, leaving them in the training set would reduce model’s accuracy. </a:t>
            </a:r>
          </a:p>
          <a:p>
            <a:r>
              <a:rPr lang="en-US" dirty="0">
                <a:solidFill>
                  <a:schemeClr val="tx1"/>
                </a:solidFill>
              </a:rPr>
              <a:t>How do we get error in each month? </a:t>
            </a:r>
          </a:p>
          <a:p>
            <a:endParaRPr lang="en-US" dirty="0">
              <a:solidFill>
                <a:schemeClr val="tx1"/>
              </a:solidFill>
            </a:endParaRPr>
          </a:p>
          <a:p>
            <a:r>
              <a:rPr lang="en-US" dirty="0">
                <a:solidFill>
                  <a:schemeClr val="tx1"/>
                </a:solidFill>
              </a:rPr>
              <a:t>At month 11:</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At month 12:</a:t>
            </a:r>
          </a:p>
        </p:txBody>
      </p:sp>
      <p:sp>
        <p:nvSpPr>
          <p:cNvPr id="5" name="Flowchart: Document 4">
            <a:extLst>
              <a:ext uri="{FF2B5EF4-FFF2-40B4-BE49-F238E27FC236}">
                <a16:creationId xmlns:a16="http://schemas.microsoft.com/office/drawing/2014/main" id="{A8261231-EF5B-127E-1BDF-D6E0C2F7C5BB}"/>
              </a:ext>
            </a:extLst>
          </p:cNvPr>
          <p:cNvSpPr/>
          <p:nvPr/>
        </p:nvSpPr>
        <p:spPr>
          <a:xfrm>
            <a:off x="2363638" y="2990198"/>
            <a:ext cx="1564974" cy="1444925"/>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1-11</a:t>
            </a:r>
            <a:endParaRPr kumimoji="1" lang="en-US" dirty="0"/>
          </a:p>
        </p:txBody>
      </p:sp>
      <p:sp>
        <p:nvSpPr>
          <p:cNvPr id="6" name="Flowchart: Document 5">
            <a:extLst>
              <a:ext uri="{FF2B5EF4-FFF2-40B4-BE49-F238E27FC236}">
                <a16:creationId xmlns:a16="http://schemas.microsoft.com/office/drawing/2014/main" id="{9B40D948-425D-270E-4F68-70176321FF24}"/>
              </a:ext>
            </a:extLst>
          </p:cNvPr>
          <p:cNvSpPr/>
          <p:nvPr/>
        </p:nvSpPr>
        <p:spPr>
          <a:xfrm>
            <a:off x="5333641" y="2978911"/>
            <a:ext cx="1564974" cy="135269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1-10</a:t>
            </a:r>
            <a:endParaRPr kumimoji="1" lang="en-US" dirty="0"/>
          </a:p>
        </p:txBody>
      </p:sp>
      <p:sp>
        <p:nvSpPr>
          <p:cNvPr id="8" name="Arrow: Left-Right 7">
            <a:extLst>
              <a:ext uri="{FF2B5EF4-FFF2-40B4-BE49-F238E27FC236}">
                <a16:creationId xmlns:a16="http://schemas.microsoft.com/office/drawing/2014/main" id="{1BFFA852-93D8-1106-A70E-D19C19E92CBC}"/>
              </a:ext>
            </a:extLst>
          </p:cNvPr>
          <p:cNvSpPr/>
          <p:nvPr/>
        </p:nvSpPr>
        <p:spPr>
          <a:xfrm>
            <a:off x="4084658" y="3339868"/>
            <a:ext cx="979073" cy="28437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900" dirty="0"/>
              <a:t>Anti Join</a:t>
            </a:r>
          </a:p>
        </p:txBody>
      </p:sp>
      <p:sp>
        <p:nvSpPr>
          <p:cNvPr id="9" name="Arrow: Right 8">
            <a:extLst>
              <a:ext uri="{FF2B5EF4-FFF2-40B4-BE49-F238E27FC236}">
                <a16:creationId xmlns:a16="http://schemas.microsoft.com/office/drawing/2014/main" id="{A6FC5D9E-F635-DA24-9EFD-83DD92754378}"/>
              </a:ext>
            </a:extLst>
          </p:cNvPr>
          <p:cNvSpPr/>
          <p:nvPr/>
        </p:nvSpPr>
        <p:spPr>
          <a:xfrm>
            <a:off x="7330723" y="3343709"/>
            <a:ext cx="1071584" cy="2805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 name="Flowchart: Document 9">
            <a:extLst>
              <a:ext uri="{FF2B5EF4-FFF2-40B4-BE49-F238E27FC236}">
                <a16:creationId xmlns:a16="http://schemas.microsoft.com/office/drawing/2014/main" id="{100F11D9-A036-583C-CE1E-D9B782D913DC}"/>
              </a:ext>
            </a:extLst>
          </p:cNvPr>
          <p:cNvSpPr/>
          <p:nvPr/>
        </p:nvSpPr>
        <p:spPr>
          <a:xfrm>
            <a:off x="8594303" y="3096805"/>
            <a:ext cx="1564974" cy="770498"/>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dirty="0"/>
              <a:t>Error: 11</a:t>
            </a:r>
          </a:p>
        </p:txBody>
      </p:sp>
      <p:sp>
        <p:nvSpPr>
          <p:cNvPr id="16" name="Flowchart: Document 15">
            <a:extLst>
              <a:ext uri="{FF2B5EF4-FFF2-40B4-BE49-F238E27FC236}">
                <a16:creationId xmlns:a16="http://schemas.microsoft.com/office/drawing/2014/main" id="{35CE71DF-EB40-F4CF-14F9-6E048DB54780}"/>
              </a:ext>
            </a:extLst>
          </p:cNvPr>
          <p:cNvSpPr/>
          <p:nvPr/>
        </p:nvSpPr>
        <p:spPr>
          <a:xfrm>
            <a:off x="2363638" y="4641647"/>
            <a:ext cx="1564974" cy="1444925"/>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1-12</a:t>
            </a:r>
            <a:endParaRPr kumimoji="1" lang="en-US" dirty="0"/>
          </a:p>
        </p:txBody>
      </p:sp>
      <p:sp>
        <p:nvSpPr>
          <p:cNvPr id="17" name="Flowchart: Document 16">
            <a:extLst>
              <a:ext uri="{FF2B5EF4-FFF2-40B4-BE49-F238E27FC236}">
                <a16:creationId xmlns:a16="http://schemas.microsoft.com/office/drawing/2014/main" id="{83B2762F-3EA7-BA78-BCA3-B79025096EE4}"/>
              </a:ext>
            </a:extLst>
          </p:cNvPr>
          <p:cNvSpPr/>
          <p:nvPr/>
        </p:nvSpPr>
        <p:spPr>
          <a:xfrm>
            <a:off x="5333641" y="4630360"/>
            <a:ext cx="1564974" cy="135269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1-11</a:t>
            </a:r>
            <a:endParaRPr kumimoji="1" lang="en-US" dirty="0"/>
          </a:p>
        </p:txBody>
      </p:sp>
      <p:sp>
        <p:nvSpPr>
          <p:cNvPr id="18" name="Arrow: Left-Right 17">
            <a:extLst>
              <a:ext uri="{FF2B5EF4-FFF2-40B4-BE49-F238E27FC236}">
                <a16:creationId xmlns:a16="http://schemas.microsoft.com/office/drawing/2014/main" id="{A809D263-CDC8-0ED3-33BB-373FEDA010F1}"/>
              </a:ext>
            </a:extLst>
          </p:cNvPr>
          <p:cNvSpPr/>
          <p:nvPr/>
        </p:nvSpPr>
        <p:spPr>
          <a:xfrm>
            <a:off x="4084658" y="4991317"/>
            <a:ext cx="979073" cy="28437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900" dirty="0"/>
              <a:t>Anti Join</a:t>
            </a:r>
          </a:p>
        </p:txBody>
      </p:sp>
      <p:sp>
        <p:nvSpPr>
          <p:cNvPr id="19" name="Arrow: Right 18">
            <a:extLst>
              <a:ext uri="{FF2B5EF4-FFF2-40B4-BE49-F238E27FC236}">
                <a16:creationId xmlns:a16="http://schemas.microsoft.com/office/drawing/2014/main" id="{B1550B21-AA40-1FD7-05C6-4AE433F71445}"/>
              </a:ext>
            </a:extLst>
          </p:cNvPr>
          <p:cNvSpPr/>
          <p:nvPr/>
        </p:nvSpPr>
        <p:spPr>
          <a:xfrm>
            <a:off x="7330723" y="4995158"/>
            <a:ext cx="1071584" cy="2805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Flowchart: Document 19">
            <a:extLst>
              <a:ext uri="{FF2B5EF4-FFF2-40B4-BE49-F238E27FC236}">
                <a16:creationId xmlns:a16="http://schemas.microsoft.com/office/drawing/2014/main" id="{D56E300C-0D51-FDAC-4C1C-88B96D7CE257}"/>
              </a:ext>
            </a:extLst>
          </p:cNvPr>
          <p:cNvSpPr/>
          <p:nvPr/>
        </p:nvSpPr>
        <p:spPr>
          <a:xfrm>
            <a:off x="8594303" y="4748254"/>
            <a:ext cx="1564974" cy="770498"/>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dirty="0"/>
              <a:t>Error: 12</a:t>
            </a:r>
          </a:p>
        </p:txBody>
      </p:sp>
    </p:spTree>
    <p:extLst>
      <p:ext uri="{BB962C8B-B14F-4D97-AF65-F5344CB8AC3E}">
        <p14:creationId xmlns:p14="http://schemas.microsoft.com/office/powerpoint/2010/main" val="33936525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3590-0FD1-C7E1-E981-237B09838C14}"/>
              </a:ext>
            </a:extLst>
          </p:cNvPr>
          <p:cNvSpPr>
            <a:spLocks noGrp="1"/>
          </p:cNvSpPr>
          <p:nvPr>
            <p:ph type="title"/>
          </p:nvPr>
        </p:nvSpPr>
        <p:spPr/>
        <p:txBody>
          <a:bodyPr/>
          <a:lstStyle/>
          <a:p>
            <a:r>
              <a:rPr lang="en-US" altLang="zh-CN" dirty="0"/>
              <a:t>2 – Error Handling</a:t>
            </a:r>
            <a:endParaRPr lang="en-US" dirty="0"/>
          </a:p>
        </p:txBody>
      </p:sp>
      <p:sp>
        <p:nvSpPr>
          <p:cNvPr id="3" name="Content Placeholder 2">
            <a:extLst>
              <a:ext uri="{FF2B5EF4-FFF2-40B4-BE49-F238E27FC236}">
                <a16:creationId xmlns:a16="http://schemas.microsoft.com/office/drawing/2014/main" id="{06D9D98C-CED9-32C1-7DAF-EFB6AAB18A5C}"/>
              </a:ext>
            </a:extLst>
          </p:cNvPr>
          <p:cNvSpPr>
            <a:spLocks noGrp="1"/>
          </p:cNvSpPr>
          <p:nvPr>
            <p:ph sz="quarter" idx="10"/>
          </p:nvPr>
        </p:nvSpPr>
        <p:spPr/>
        <p:txBody>
          <a:bodyPr/>
          <a:lstStyle/>
          <a:p>
            <a:r>
              <a:rPr lang="en-US" altLang="zh-CN" dirty="0"/>
              <a:t>Previous Method:</a:t>
            </a:r>
          </a:p>
          <a:p>
            <a:r>
              <a:rPr lang="en-US" altLang="zh-CN" dirty="0"/>
              <a:t>After getting a map of error email list to the month, they would do a join on the record data based on user id and error id, then get rid of the send record in which the campaign happens inside the error period. This step is complex and has a bug, which causes the project to run slower, and duplicate rows in the final training data.  </a:t>
            </a:r>
          </a:p>
          <a:p>
            <a:endParaRPr lang="en-US" altLang="zh-CN" dirty="0"/>
          </a:p>
          <a:p>
            <a:r>
              <a:rPr lang="en-US" altLang="zh-CN" dirty="0"/>
              <a:t>Proposed Method:</a:t>
            </a:r>
          </a:p>
          <a:p>
            <a:r>
              <a:rPr lang="en-US" altLang="zh-CN" dirty="0"/>
              <a:t>I would do the same thing but in SQL query. In this step, the original project’s idea has no problem. But using query would make things much faster. </a:t>
            </a:r>
          </a:p>
          <a:p>
            <a:endParaRPr lang="en-US" dirty="0"/>
          </a:p>
          <a:p>
            <a:r>
              <a:rPr lang="en-US" dirty="0"/>
              <a:t>Possible Consideration:</a:t>
            </a:r>
          </a:p>
          <a:p>
            <a:r>
              <a:rPr lang="en-US" dirty="0"/>
              <a:t>What is the reason for the error? If the user blocked the email from Rakuten Bank, not only their record for that month should be deleted, their record after that month should also be deleted.  If it was due to system error, then the current method is correct. </a:t>
            </a:r>
          </a:p>
        </p:txBody>
      </p:sp>
    </p:spTree>
    <p:extLst>
      <p:ext uri="{BB962C8B-B14F-4D97-AF65-F5344CB8AC3E}">
        <p14:creationId xmlns:p14="http://schemas.microsoft.com/office/powerpoint/2010/main" val="6895197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37AAE-15CF-5B52-3382-F0EE056C9776}"/>
              </a:ext>
            </a:extLst>
          </p:cNvPr>
          <p:cNvSpPr>
            <a:spLocks noGrp="1"/>
          </p:cNvSpPr>
          <p:nvPr>
            <p:ph type="title"/>
          </p:nvPr>
        </p:nvSpPr>
        <p:spPr/>
        <p:txBody>
          <a:bodyPr/>
          <a:lstStyle/>
          <a:p>
            <a:r>
              <a:rPr lang="en-US" dirty="0"/>
              <a:t>3 – Feature Processing</a:t>
            </a:r>
          </a:p>
        </p:txBody>
      </p:sp>
      <p:pic>
        <p:nvPicPr>
          <p:cNvPr id="5" name="Content Placeholder 4">
            <a:extLst>
              <a:ext uri="{FF2B5EF4-FFF2-40B4-BE49-F238E27FC236}">
                <a16:creationId xmlns:a16="http://schemas.microsoft.com/office/drawing/2014/main" id="{7FAC3A0B-F50C-0C28-A716-3877D27C5B72}"/>
              </a:ext>
            </a:extLst>
          </p:cNvPr>
          <p:cNvPicPr>
            <a:picLocks noGrp="1" noChangeAspect="1"/>
          </p:cNvPicPr>
          <p:nvPr>
            <p:ph sz="quarter" idx="10"/>
          </p:nvPr>
        </p:nvPicPr>
        <p:blipFill>
          <a:blip r:embed="rId2"/>
          <a:stretch>
            <a:fillRect/>
          </a:stretch>
        </p:blipFill>
        <p:spPr>
          <a:xfrm>
            <a:off x="212663" y="1624716"/>
            <a:ext cx="11520487" cy="649041"/>
          </a:xfrm>
        </p:spPr>
      </p:pic>
      <p:sp>
        <p:nvSpPr>
          <p:cNvPr id="7" name="Content Placeholder 2">
            <a:extLst>
              <a:ext uri="{FF2B5EF4-FFF2-40B4-BE49-F238E27FC236}">
                <a16:creationId xmlns:a16="http://schemas.microsoft.com/office/drawing/2014/main" id="{33E96AAF-0E4B-8D32-E679-D57FDFAE269C}"/>
              </a:ext>
            </a:extLst>
          </p:cNvPr>
          <p:cNvSpPr txBox="1">
            <a:spLocks/>
          </p:cNvSpPr>
          <p:nvPr/>
        </p:nvSpPr>
        <p:spPr>
          <a:xfrm>
            <a:off x="334965" y="1028858"/>
            <a:ext cx="11520000" cy="4923533"/>
          </a:xfrm>
          <a:prstGeom prst="rect">
            <a:avLst/>
          </a:prstGeom>
        </p:spPr>
        <p:txBody>
          <a:bodyPr/>
          <a:lstStyle>
            <a:lvl1pPr marL="0" marR="0" indent="0" algn="l" defTabSz="308475" eaLnBrk="1" latinLnBrk="0" hangingPunct="1">
              <a:lnSpc>
                <a:spcPct val="100000"/>
              </a:lnSpc>
              <a:spcBef>
                <a:spcPts val="0"/>
              </a:spcBef>
              <a:spcAft>
                <a:spcPts val="800"/>
              </a:spcAft>
              <a:buClrTx/>
              <a:buSzTx/>
              <a:buFontTx/>
              <a:buNone/>
              <a:tabLst/>
              <a:defRPr kumimoji="1" sz="1650" b="0" i="0" u="none" strike="noStrike" cap="none" spc="0" baseline="0">
                <a:ln>
                  <a:noFill/>
                </a:ln>
                <a:solidFill>
                  <a:srgbClr val="000000"/>
                </a:solidFill>
                <a:uFillTx/>
                <a:latin typeface="Rakuten Sans JP" panose="020B0400000000000000" pitchFamily="34" charset="-128"/>
                <a:ea typeface="Rakuten Sans JP" panose="020B0400000000000000" pitchFamily="34" charset="-128"/>
                <a:cs typeface="Rakuten Sans" panose="020B0503020203020204" pitchFamily="34" charset="0"/>
                <a:sym typeface="メイリオ"/>
              </a:defRPr>
            </a:lvl1pPr>
            <a:lvl2pPr marL="360018"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2pPr>
            <a:lvl3pPr marL="720036"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3pPr>
            <a:lvl4pPr marL="1080054"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4pPr>
            <a:lvl5pPr marL="1440072"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5pPr>
            <a:lvl6pPr marL="1800090"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6pPr>
            <a:lvl7pPr marL="2160108"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7pPr>
            <a:lvl8pPr marL="2520126"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8pPr>
            <a:lvl9pPr marL="2880144" marR="0" indent="-240012" algn="l" defTabSz="308475" eaLnBrk="1" latinLnBrk="0" hangingPunct="1">
              <a:lnSpc>
                <a:spcPct val="100000"/>
              </a:lnSpc>
              <a:spcBef>
                <a:spcPts val="0"/>
              </a:spcBef>
              <a:spcAft>
                <a:spcPts val="800"/>
              </a:spcAft>
              <a:buClrTx/>
              <a:buSzPct val="75000"/>
              <a:buFontTx/>
              <a:buChar char="•"/>
              <a:tabLst/>
              <a:defRPr kumimoji="1" sz="1600" b="0" i="0" u="none" strike="noStrike" cap="none" spc="0" baseline="0">
                <a:ln>
                  <a:noFill/>
                </a:ln>
                <a:solidFill>
                  <a:srgbClr val="000000"/>
                </a:solidFill>
                <a:uFillTx/>
                <a:latin typeface="+mn-ea"/>
                <a:ea typeface="+mn-ea"/>
                <a:cs typeface="+mj-cs"/>
                <a:sym typeface="メイリオ"/>
              </a:defRPr>
            </a:lvl9pPr>
          </a:lstStyle>
          <a:p>
            <a:r>
              <a:rPr lang="en-US" kern="0" dirty="0">
                <a:solidFill>
                  <a:schemeClr val="tx1"/>
                </a:solidFill>
              </a:rPr>
              <a:t>In the original project, after the feature processing, the training data looks like this:</a:t>
            </a:r>
          </a:p>
          <a:p>
            <a:endParaRPr lang="en-US" kern="0" dirty="0">
              <a:solidFill>
                <a:schemeClr val="tx1"/>
              </a:solidFill>
            </a:endParaRPr>
          </a:p>
          <a:p>
            <a:endParaRPr lang="en-US" kern="0" dirty="0">
              <a:solidFill>
                <a:schemeClr val="tx1"/>
              </a:solidFill>
            </a:endParaRPr>
          </a:p>
          <a:p>
            <a:endParaRPr lang="en-US" kern="0" dirty="0">
              <a:solidFill>
                <a:schemeClr val="tx1"/>
              </a:solidFill>
            </a:endParaRPr>
          </a:p>
          <a:p>
            <a:endParaRPr lang="en-US" kern="0" dirty="0">
              <a:solidFill>
                <a:schemeClr val="tx1"/>
              </a:solidFill>
            </a:endParaRPr>
          </a:p>
          <a:p>
            <a:r>
              <a:rPr lang="en-US" kern="0" dirty="0">
                <a:solidFill>
                  <a:schemeClr val="tx1"/>
                </a:solidFill>
              </a:rPr>
              <a:t>This is only  a part of the features, but I think these are the most important ones. Notice that there are two computation-heavy features: sent_within_7days and </a:t>
            </a:r>
            <a:r>
              <a:rPr lang="en-US" kern="0" dirty="0" err="1">
                <a:solidFill>
                  <a:schemeClr val="tx1"/>
                </a:solidFill>
              </a:rPr>
              <a:t>product_open_rate</a:t>
            </a:r>
            <a:r>
              <a:rPr lang="en-US" kern="0" dirty="0">
                <a:solidFill>
                  <a:schemeClr val="tx1"/>
                </a:solidFill>
              </a:rPr>
              <a:t>. </a:t>
            </a:r>
          </a:p>
          <a:p>
            <a:endParaRPr lang="en-US" kern="0" dirty="0">
              <a:solidFill>
                <a:schemeClr val="tx1"/>
              </a:solidFill>
            </a:endParaRPr>
          </a:p>
          <a:p>
            <a:r>
              <a:rPr lang="en-US" kern="0" dirty="0">
                <a:solidFill>
                  <a:schemeClr val="tx1"/>
                </a:solidFill>
              </a:rPr>
              <a:t>All the campaign-related features can be generated in the campaign table, then joined with email table. But sent_within_7days records whether the customer has received an email in the past 7 days </a:t>
            </a:r>
            <a:r>
              <a:rPr lang="en-US" kern="0" dirty="0">
                <a:solidFill>
                  <a:schemeClr val="tx2"/>
                </a:solidFill>
              </a:rPr>
              <a:t>on the day he received email</a:t>
            </a:r>
            <a:r>
              <a:rPr lang="en-US" kern="0" dirty="0">
                <a:solidFill>
                  <a:schemeClr val="tx1"/>
                </a:solidFill>
              </a:rPr>
              <a:t>. Therefore, we must sort by users, then calculate this feature. </a:t>
            </a:r>
          </a:p>
          <a:p>
            <a:r>
              <a:rPr lang="en-US" kern="0" dirty="0">
                <a:solidFill>
                  <a:schemeClr val="tx1"/>
                </a:solidFill>
              </a:rPr>
              <a:t>Another feature is </a:t>
            </a:r>
            <a:r>
              <a:rPr lang="en-US" kern="0" dirty="0" err="1">
                <a:solidFill>
                  <a:schemeClr val="tx1"/>
                </a:solidFill>
              </a:rPr>
              <a:t>product_open_rate</a:t>
            </a:r>
            <a:r>
              <a:rPr lang="en-US" kern="0" dirty="0">
                <a:solidFill>
                  <a:schemeClr val="tx1"/>
                </a:solidFill>
              </a:rPr>
              <a:t>. This requires a </a:t>
            </a:r>
            <a:r>
              <a:rPr lang="en-US" kern="0" dirty="0" err="1">
                <a:solidFill>
                  <a:schemeClr val="tx1"/>
                </a:solidFill>
              </a:rPr>
              <a:t>groupby</a:t>
            </a:r>
            <a:r>
              <a:rPr lang="en-US" kern="0" dirty="0">
                <a:solidFill>
                  <a:schemeClr val="tx1"/>
                </a:solidFill>
              </a:rPr>
              <a:t> command by users and business unit, then calculate the average open rate. This is also time consuming. </a:t>
            </a:r>
          </a:p>
          <a:p>
            <a:endParaRPr lang="en-US" kern="0" dirty="0">
              <a:solidFill>
                <a:schemeClr val="tx1"/>
              </a:solidFill>
            </a:endParaRPr>
          </a:p>
        </p:txBody>
      </p:sp>
    </p:spTree>
    <p:extLst>
      <p:ext uri="{BB962C8B-B14F-4D97-AF65-F5344CB8AC3E}">
        <p14:creationId xmlns:p14="http://schemas.microsoft.com/office/powerpoint/2010/main" val="241134367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91AB-E2A5-816B-E148-3DEF26B31159}"/>
              </a:ext>
            </a:extLst>
          </p:cNvPr>
          <p:cNvSpPr>
            <a:spLocks noGrp="1"/>
          </p:cNvSpPr>
          <p:nvPr>
            <p:ph type="title"/>
          </p:nvPr>
        </p:nvSpPr>
        <p:spPr/>
        <p:txBody>
          <a:bodyPr/>
          <a:lstStyle/>
          <a:p>
            <a:r>
              <a:rPr lang="en-US" altLang="zh-CN" dirty="0"/>
              <a:t>3 – Feature Processing</a:t>
            </a:r>
            <a:endParaRPr lang="en-US" dirty="0"/>
          </a:p>
        </p:txBody>
      </p:sp>
      <p:sp>
        <p:nvSpPr>
          <p:cNvPr id="3" name="Content Placeholder 2">
            <a:extLst>
              <a:ext uri="{FF2B5EF4-FFF2-40B4-BE49-F238E27FC236}">
                <a16:creationId xmlns:a16="http://schemas.microsoft.com/office/drawing/2014/main" id="{E7502B9D-8998-1025-FC8E-6DB17201D8BD}"/>
              </a:ext>
            </a:extLst>
          </p:cNvPr>
          <p:cNvSpPr>
            <a:spLocks noGrp="1"/>
          </p:cNvSpPr>
          <p:nvPr>
            <p:ph sz="quarter" idx="10"/>
          </p:nvPr>
        </p:nvSpPr>
        <p:spPr/>
        <p:txBody>
          <a:bodyPr/>
          <a:lstStyle/>
          <a:p>
            <a:r>
              <a:rPr lang="en-US" altLang="zh-CN" dirty="0"/>
              <a:t>Previous Method:</a:t>
            </a:r>
          </a:p>
          <a:p>
            <a:r>
              <a:rPr lang="en-US" altLang="zh-CN" dirty="0"/>
              <a:t>Both calculated using pandas. The sort was done for the feature extraction, so it is good practice.</a:t>
            </a:r>
          </a:p>
          <a:p>
            <a:endParaRPr lang="en-US" altLang="zh-CN" dirty="0"/>
          </a:p>
          <a:p>
            <a:endParaRPr lang="en-US" altLang="zh-CN" dirty="0"/>
          </a:p>
          <a:p>
            <a:r>
              <a:rPr lang="en-US" altLang="zh-CN" dirty="0"/>
              <a:t>Proposed Method:</a:t>
            </a:r>
          </a:p>
          <a:p>
            <a:r>
              <a:rPr lang="en-US" altLang="zh-CN" dirty="0"/>
              <a:t>I would do the exactly same thing, but in </a:t>
            </a:r>
            <a:r>
              <a:rPr lang="en-US" altLang="zh-CN" dirty="0" err="1"/>
              <a:t>sql</a:t>
            </a:r>
            <a:r>
              <a:rPr lang="en-US" altLang="zh-CN" dirty="0"/>
              <a:t>. </a:t>
            </a:r>
          </a:p>
          <a:p>
            <a:endParaRPr lang="en-US" altLang="zh-CN" dirty="0"/>
          </a:p>
          <a:p>
            <a:endParaRPr lang="en-US" altLang="zh-CN" dirty="0"/>
          </a:p>
          <a:p>
            <a:r>
              <a:rPr lang="en-US" altLang="zh-CN" dirty="0"/>
              <a:t>Possible Consideration:</a:t>
            </a:r>
          </a:p>
          <a:p>
            <a:r>
              <a:rPr lang="en-US" altLang="zh-CN" dirty="0"/>
              <a:t>In MDAS, we have other features corresponding to the user information. If we add these features as well, this might have a positive effect on the final model accuracy. However, this would reduce speed. </a:t>
            </a:r>
          </a:p>
          <a:p>
            <a:endParaRPr lang="en-US" dirty="0"/>
          </a:p>
        </p:txBody>
      </p:sp>
    </p:spTree>
    <p:extLst>
      <p:ext uri="{BB962C8B-B14F-4D97-AF65-F5344CB8AC3E}">
        <p14:creationId xmlns:p14="http://schemas.microsoft.com/office/powerpoint/2010/main" val="313766267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530B3-95F1-9183-9EF1-0EB420E05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491272-2509-95E5-49E8-6EED189C2792}"/>
              </a:ext>
            </a:extLst>
          </p:cNvPr>
          <p:cNvSpPr>
            <a:spLocks noGrp="1"/>
          </p:cNvSpPr>
          <p:nvPr>
            <p:ph type="title"/>
          </p:nvPr>
        </p:nvSpPr>
        <p:spPr/>
        <p:txBody>
          <a:bodyPr/>
          <a:lstStyle/>
          <a:p>
            <a:r>
              <a:rPr lang="en-US" dirty="0"/>
              <a:t>4 – Training and Forecasting</a:t>
            </a:r>
          </a:p>
        </p:txBody>
      </p:sp>
      <p:sp>
        <p:nvSpPr>
          <p:cNvPr id="8" name="任意多边形: 形状 75">
            <a:extLst>
              <a:ext uri="{FF2B5EF4-FFF2-40B4-BE49-F238E27FC236}">
                <a16:creationId xmlns:a16="http://schemas.microsoft.com/office/drawing/2014/main" id="{D09B538B-D4E1-B065-0116-7AA8BA4A68AE}"/>
              </a:ext>
            </a:extLst>
          </p:cNvPr>
          <p:cNvSpPr/>
          <p:nvPr/>
        </p:nvSpPr>
        <p:spPr>
          <a:xfrm>
            <a:off x="1928306" y="1462314"/>
            <a:ext cx="1087455" cy="1201755"/>
          </a:xfrm>
          <a:prstGeom prst="foldedCorner">
            <a:avLst/>
          </a:prstGeom>
          <a:solidFill>
            <a:schemeClr val="tx2">
              <a:alpha val="30000"/>
            </a:schemeClr>
          </a:solidFill>
          <a:ln w="6055" cap="flat">
            <a:noFill/>
            <a:prstDash val="solid"/>
            <a:miter/>
          </a:ln>
        </p:spPr>
        <p:txBody>
          <a:bodyPr rtlCol="0" anchor="ctr"/>
          <a:lstStyle/>
          <a:p>
            <a:r>
              <a:rPr lang="en-US" altLang="zh-CN" dirty="0">
                <a:latin typeface="Arial" panose="020B0604020202020204" pitchFamily="34" charset="0"/>
                <a:ea typeface="微软雅黑" panose="020B0503020204020204" pitchFamily="34" charset="-122"/>
                <a:sym typeface="Arial" panose="020B0604020202020204" pitchFamily="34" charset="0"/>
              </a:rPr>
              <a:t>Training Data</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箭头: 右 42">
            <a:extLst>
              <a:ext uri="{FF2B5EF4-FFF2-40B4-BE49-F238E27FC236}">
                <a16:creationId xmlns:a16="http://schemas.microsoft.com/office/drawing/2014/main" id="{7E3D748A-7BBC-E4D3-36CC-D649EA1BDC59}"/>
              </a:ext>
            </a:extLst>
          </p:cNvPr>
          <p:cNvSpPr/>
          <p:nvPr/>
        </p:nvSpPr>
        <p:spPr>
          <a:xfrm>
            <a:off x="3283019" y="1462314"/>
            <a:ext cx="1816520" cy="998729"/>
          </a:xfrm>
          <a:prstGeom prst="rightArrow">
            <a:avLst/>
          </a:prstGeom>
          <a:solidFill>
            <a:schemeClr val="tx2">
              <a:alpha val="30000"/>
            </a:schemeClr>
          </a:solidFill>
          <a:ln w="6055" cap="flat">
            <a:noFill/>
            <a:prstDash val="solid"/>
            <a:miter/>
          </a:ln>
        </p:spPr>
        <p:txBody>
          <a:bodyPr rtlCol="0" anchor="ctr"/>
          <a:lstStyle/>
          <a:p>
            <a:r>
              <a:rPr lang="en-US" altLang="zh-CN" sz="1200" dirty="0">
                <a:latin typeface="Arial" panose="020B0604020202020204" pitchFamily="34" charset="0"/>
                <a:ea typeface="微软雅黑" panose="020B0503020204020204" pitchFamily="34" charset="-122"/>
                <a:sym typeface="Arial" panose="020B0604020202020204" pitchFamily="34" charset="0"/>
              </a:rPr>
              <a:t>Hyperparameter Optimization</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61">
            <a:extLst>
              <a:ext uri="{FF2B5EF4-FFF2-40B4-BE49-F238E27FC236}">
                <a16:creationId xmlns:a16="http://schemas.microsoft.com/office/drawing/2014/main" id="{4EDFC92C-40CB-BF89-7DCB-EE1897C72BFA}"/>
              </a:ext>
            </a:extLst>
          </p:cNvPr>
          <p:cNvSpPr/>
          <p:nvPr/>
        </p:nvSpPr>
        <p:spPr>
          <a:xfrm>
            <a:off x="5099539" y="1462314"/>
            <a:ext cx="1330919" cy="1201755"/>
          </a:xfrm>
          <a:prstGeom prst="parallelogram">
            <a:avLst>
              <a:gd name="adj" fmla="val 28541"/>
            </a:avLst>
          </a:prstGeom>
          <a:solidFill>
            <a:schemeClr val="tx2">
              <a:alpha val="30000"/>
            </a:schemeClr>
          </a:solidFill>
          <a:ln w="6055" cap="flat">
            <a:noFill/>
            <a:prstDash val="solid"/>
            <a:miter/>
          </a:ln>
        </p:spPr>
        <p:txBody>
          <a:bodyPr rtlCol="0" anchor="ctr"/>
          <a:lstStyle/>
          <a:p>
            <a:r>
              <a:rPr lang="en-US" altLang="zh-CN" dirty="0">
                <a:latin typeface="Arial" panose="020B0604020202020204" pitchFamily="34" charset="0"/>
                <a:ea typeface="微软雅黑" panose="020B0503020204020204" pitchFamily="34" charset="-122"/>
                <a:sym typeface="Arial" panose="020B0604020202020204" pitchFamily="34" charset="0"/>
              </a:rPr>
              <a:t>Best Model</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箭头: 右 42">
            <a:extLst>
              <a:ext uri="{FF2B5EF4-FFF2-40B4-BE49-F238E27FC236}">
                <a16:creationId xmlns:a16="http://schemas.microsoft.com/office/drawing/2014/main" id="{A1C65F50-C5F5-ABBB-3A37-C41E474D8BA8}"/>
              </a:ext>
            </a:extLst>
          </p:cNvPr>
          <p:cNvSpPr/>
          <p:nvPr/>
        </p:nvSpPr>
        <p:spPr>
          <a:xfrm>
            <a:off x="6602266" y="1462314"/>
            <a:ext cx="1990402" cy="1105040"/>
          </a:xfrm>
          <a:prstGeom prst="rightArrow">
            <a:avLst/>
          </a:prstGeom>
          <a:solidFill>
            <a:schemeClr val="tx2">
              <a:alpha val="30000"/>
            </a:schemeClr>
          </a:solidFill>
          <a:ln w="6055" cap="flat">
            <a:noFill/>
            <a:prstDash val="solid"/>
            <a:miter/>
          </a:ln>
        </p:spPr>
        <p:txBody>
          <a:bodyPr rtlCol="0" anchor="ctr"/>
          <a:lstStyle/>
          <a:p>
            <a:r>
              <a:rPr lang="en-US" altLang="zh-CN" sz="1200" dirty="0">
                <a:latin typeface="Arial" panose="020B0604020202020204" pitchFamily="34" charset="0"/>
                <a:ea typeface="微软雅黑" panose="020B0503020204020204" pitchFamily="34" charset="-122"/>
                <a:sym typeface="Arial" panose="020B0604020202020204" pitchFamily="34" charset="0"/>
              </a:rPr>
              <a:t>Forecast customer’s preference for a category </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形状 75">
            <a:extLst>
              <a:ext uri="{FF2B5EF4-FFF2-40B4-BE49-F238E27FC236}">
                <a16:creationId xmlns:a16="http://schemas.microsoft.com/office/drawing/2014/main" id="{EED8449F-EE3C-AEA5-072A-14CF426A6C59}"/>
              </a:ext>
            </a:extLst>
          </p:cNvPr>
          <p:cNvSpPr/>
          <p:nvPr/>
        </p:nvSpPr>
        <p:spPr>
          <a:xfrm>
            <a:off x="8764476" y="1462313"/>
            <a:ext cx="1087455" cy="1201755"/>
          </a:xfrm>
          <a:prstGeom prst="foldedCorner">
            <a:avLst/>
          </a:prstGeom>
          <a:solidFill>
            <a:schemeClr val="tx2">
              <a:alpha val="30000"/>
            </a:schemeClr>
          </a:solidFill>
          <a:ln w="6055" cap="flat">
            <a:noFill/>
            <a:prstDash val="solid"/>
            <a:miter/>
          </a:ln>
        </p:spPr>
        <p:txBody>
          <a:bodyPr rtlCol="0" anchor="ctr"/>
          <a:lstStyle/>
          <a:p>
            <a:r>
              <a:rPr lang="en-US" altLang="zh-CN" dirty="0">
                <a:latin typeface="Arial" panose="020B0604020202020204" pitchFamily="34" charset="0"/>
                <a:ea typeface="微软雅黑" panose="020B0503020204020204" pitchFamily="34" charset="-122"/>
                <a:sym typeface="Arial" panose="020B0604020202020204" pitchFamily="34" charset="0"/>
              </a:rPr>
              <a:t>  Score</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Content Placeholder 2">
            <a:extLst>
              <a:ext uri="{FF2B5EF4-FFF2-40B4-BE49-F238E27FC236}">
                <a16:creationId xmlns:a16="http://schemas.microsoft.com/office/drawing/2014/main" id="{3CDBF18F-33B0-852E-F6C5-85017ECFF665}"/>
              </a:ext>
            </a:extLst>
          </p:cNvPr>
          <p:cNvSpPr>
            <a:spLocks noGrp="1"/>
          </p:cNvSpPr>
          <p:nvPr>
            <p:ph sz="quarter" idx="10"/>
          </p:nvPr>
        </p:nvSpPr>
        <p:spPr>
          <a:xfrm>
            <a:off x="334965" y="2892669"/>
            <a:ext cx="11520000" cy="3297420"/>
          </a:xfrm>
        </p:spPr>
        <p:txBody>
          <a:bodyPr/>
          <a:lstStyle/>
          <a:p>
            <a:endParaRPr lang="en-US" dirty="0"/>
          </a:p>
          <a:p>
            <a:r>
              <a:rPr lang="en-US" dirty="0"/>
              <a:t>Using the extracted features, we prepare the training dataset.  We then use hyperparameter optimization to train the best model, then use the best model to predict customer’s preference for a category. </a:t>
            </a:r>
          </a:p>
          <a:p>
            <a:endParaRPr lang="en-US" dirty="0"/>
          </a:p>
          <a:p>
            <a:endParaRPr lang="en-US" dirty="0"/>
          </a:p>
        </p:txBody>
      </p:sp>
      <p:pic>
        <p:nvPicPr>
          <p:cNvPr id="25" name="图片 24">
            <a:extLst>
              <a:ext uri="{FF2B5EF4-FFF2-40B4-BE49-F238E27FC236}">
                <a16:creationId xmlns:a16="http://schemas.microsoft.com/office/drawing/2014/main" id="{55A88094-3019-0359-3C84-7CFC7804920C}"/>
              </a:ext>
            </a:extLst>
          </p:cNvPr>
          <p:cNvPicPr>
            <a:picLocks noChangeAspect="1"/>
          </p:cNvPicPr>
          <p:nvPr/>
        </p:nvPicPr>
        <p:blipFill>
          <a:blip r:embed="rId2"/>
          <a:stretch>
            <a:fillRect/>
          </a:stretch>
        </p:blipFill>
        <p:spPr>
          <a:xfrm>
            <a:off x="2957496" y="4235871"/>
            <a:ext cx="5019675" cy="914400"/>
          </a:xfrm>
          <a:prstGeom prst="rect">
            <a:avLst/>
          </a:prstGeom>
        </p:spPr>
      </p:pic>
    </p:spTree>
    <p:extLst>
      <p:ext uri="{BB962C8B-B14F-4D97-AF65-F5344CB8AC3E}">
        <p14:creationId xmlns:p14="http://schemas.microsoft.com/office/powerpoint/2010/main" val="3328658928"/>
      </p:ext>
    </p:extLst>
  </p:cSld>
  <p:clrMapOvr>
    <a:masterClrMapping/>
  </p:clrMapOvr>
  <p:transition spd="med"/>
</p:sld>
</file>

<file path=ppt/theme/theme1.xml><?xml version="1.0" encoding="utf-8"?>
<a:theme xmlns:a="http://schemas.openxmlformats.org/drawingml/2006/main" name="R-Style template v4">
  <a:themeElements>
    <a:clrScheme name="R-Style v2.0">
      <a:dk1>
        <a:srgbClr val="000000"/>
      </a:dk1>
      <a:lt1>
        <a:srgbClr val="FFFFFF"/>
      </a:lt1>
      <a:dk2>
        <a:srgbClr val="BF0000"/>
      </a:dk2>
      <a:lt2>
        <a:srgbClr val="F0F0F0"/>
      </a:lt2>
      <a:accent1>
        <a:srgbClr val="BF0000"/>
      </a:accent1>
      <a:accent2>
        <a:srgbClr val="EC4848"/>
      </a:accent2>
      <a:accent3>
        <a:srgbClr val="FFBA46"/>
      </a:accent3>
      <a:accent4>
        <a:srgbClr val="7FDB4B"/>
      </a:accent4>
      <a:accent5>
        <a:srgbClr val="37B4F3"/>
      </a:accent5>
      <a:accent6>
        <a:srgbClr val="2D5BD6"/>
      </a:accent6>
      <a:hlink>
        <a:srgbClr val="0000FF"/>
      </a:hlink>
      <a:folHlink>
        <a:srgbClr val="800080"/>
      </a:folHlink>
    </a:clrScheme>
    <a:fontScheme name="R-style_v4">
      <a:majorFont>
        <a:latin typeface="Rakuten Sans JP"/>
        <a:ea typeface="Rakuten Sans JP"/>
        <a:cs typeface=""/>
      </a:majorFont>
      <a:minorFont>
        <a:latin typeface="Rakuten Sans JP"/>
        <a:ea typeface="Rakuten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kumimoji="1" dirty="0" err="1" smtClean="0"/>
        </a:defPPr>
      </a:lstStyle>
    </a:txDef>
  </a:objectDefaults>
  <a:extraClrSchemeLst/>
  <a:extLst>
    <a:ext uri="{05A4C25C-085E-4340-85A3-A5531E510DB2}">
      <thm15:themeFamily xmlns:thm15="http://schemas.microsoft.com/office/thememl/2012/main" name="プレゼンテーション7" id="{4194039C-E692-2C43-A725-6C62465DC5CB}" vid="{18E2AD53-21DC-8E4C-9810-9050B2F73FA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A828E0F29FF91458EA8F7B3BFAFDE07" ma:contentTypeVersion="2" ma:contentTypeDescription="新しいドキュメントを作成します。" ma:contentTypeScope="" ma:versionID="48919da670582371c7f4a8826a461bcc">
  <xsd:schema xmlns:xsd="http://www.w3.org/2001/XMLSchema" xmlns:xs="http://www.w3.org/2001/XMLSchema" xmlns:p="http://schemas.microsoft.com/office/2006/metadata/properties" xmlns:ns3="52e349cb-62f0-4ed8-ac56-c3a188f15f32" targetNamespace="http://schemas.microsoft.com/office/2006/metadata/properties" ma:root="true" ma:fieldsID="946fad6bb004fa9df9290100297775dd" ns3:_="">
    <xsd:import namespace="52e349cb-62f0-4ed8-ac56-c3a188f15f3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e349cb-62f0-4ed8-ac56-c3a188f15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224158-01A7-4188-9A55-D7D48AFE81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e349cb-62f0-4ed8-ac56-c3a188f15f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6B42A9-7C97-429F-850A-40684D98778E}">
  <ds:schemaRefs>
    <ds:schemaRef ds:uri="http://schemas.microsoft.com/office/2006/metadata/properties"/>
    <ds:schemaRef ds:uri="http://purl.org/dc/terms/"/>
    <ds:schemaRef ds:uri="52e349cb-62f0-4ed8-ac56-c3a188f15f32"/>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35C6CC8-1C4F-48F3-AC0D-B58520A947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01_Corporate_nolabel_16x9_v4.1</Template>
  <TotalTime>691</TotalTime>
  <Words>1327</Words>
  <Application>Microsoft Office PowerPoint</Application>
  <PresentationFormat>宽屏</PresentationFormat>
  <Paragraphs>129</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Rakuten Sans JP</vt:lpstr>
      <vt:lpstr>Arial</vt:lpstr>
      <vt:lpstr>Calibri</vt:lpstr>
      <vt:lpstr>Rakuten Sans</vt:lpstr>
      <vt:lpstr>R-Style template v4</vt:lpstr>
      <vt:lpstr>High-level System Overview</vt:lpstr>
      <vt:lpstr>High-level Diagram </vt:lpstr>
      <vt:lpstr>1 - Data Ingestion</vt:lpstr>
      <vt:lpstr>1 - Data Ingestion</vt:lpstr>
      <vt:lpstr>2 – Error Handling</vt:lpstr>
      <vt:lpstr>2 – Error Handling</vt:lpstr>
      <vt:lpstr>3 – Feature Processing</vt:lpstr>
      <vt:lpstr>3 – Feature Processing</vt:lpstr>
      <vt:lpstr>4 – Training and Forecasting</vt:lpstr>
      <vt:lpstr>4 – Training and Forecasting</vt:lpstr>
      <vt:lpstr>4 – Training and Forecasting</vt:lpstr>
      <vt:lpstr>A general approach</vt:lpstr>
      <vt:lpstr>All the change points considered</vt:lpstr>
      <vt:lpstr>Why should we incorporate one more month？ </vt:lpstr>
    </vt:vector>
  </TitlesOfParts>
  <Company>Rakuten Group,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Wang, Zhengji | Jesse | BANKB</dc:creator>
  <cp:lastModifiedBy>汪　正吉</cp:lastModifiedBy>
  <cp:revision>14</cp:revision>
  <cp:lastPrinted>2018-09-21T06:58:36Z</cp:lastPrinted>
  <dcterms:created xsi:type="dcterms:W3CDTF">2025-07-25T03:48:40Z</dcterms:created>
  <dcterms:modified xsi:type="dcterms:W3CDTF">2025-07-26T11:37:14Z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0x010100DA828E0F29FF91458EA8F7B3BFAFDE07</vt:lpwstr>
  </property>
  <property fmtid="{D5CDD505-2E9C-101B-9397-08002B2CF9AE}" pid="3" name="MSIP_Label_25dfb57b-701a-4571-af95-cb568d8194ab_Enabled">
    <vt:lpwstr>true</vt:lpwstr>
  </property>
  <property fmtid="{D5CDD505-2E9C-101B-9397-08002B2CF9AE}" pid="4" name="MSIP_Label_25dfb57b-701a-4571-af95-cb568d8194ab_SetDate">
    <vt:lpwstr>2024-05-01T00:49:27Z</vt:lpwstr>
  </property>
  <property fmtid="{D5CDD505-2E9C-101B-9397-08002B2CF9AE}" pid="5" name="MSIP_Label_25dfb57b-701a-4571-af95-cb568d8194ab_Method">
    <vt:lpwstr>Privileged</vt:lpwstr>
  </property>
  <property fmtid="{D5CDD505-2E9C-101B-9397-08002B2CF9AE}" pid="6" name="MSIP_Label_25dfb57b-701a-4571-af95-cb568d8194ab_Name">
    <vt:lpwstr>Public</vt:lpwstr>
  </property>
  <property fmtid="{D5CDD505-2E9C-101B-9397-08002B2CF9AE}" pid="7" name="MSIP_Label_25dfb57b-701a-4571-af95-cb568d8194ab_SiteId">
    <vt:lpwstr>53a8b0d9-d900-48cc-9d7e-5935dc8d5b17</vt:lpwstr>
  </property>
  <property fmtid="{D5CDD505-2E9C-101B-9397-08002B2CF9AE}" pid="8" name="MSIP_Label_25dfb57b-701a-4571-af95-cb568d8194ab_ActionId">
    <vt:lpwstr>fe3d4dea-24da-419e-bacf-4eba64f97cfc</vt:lpwstr>
  </property>
  <property fmtid="{D5CDD505-2E9C-101B-9397-08002B2CF9AE}" pid="9" name="MSIP_Label_25dfb57b-701a-4571-af95-cb568d8194ab_ContentBits">
    <vt:lpwstr>0</vt:lpwstr>
  </property>
</Properties>
</file>