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57" r:id="rId4"/>
    <p:sldId id="274" r:id="rId5"/>
    <p:sldId id="275" r:id="rId6"/>
    <p:sldId id="279" r:id="rId7"/>
    <p:sldId id="276" r:id="rId8"/>
    <p:sldId id="280" r:id="rId9"/>
    <p:sldId id="269" r:id="rId10"/>
    <p:sldId id="270" r:id="rId11"/>
    <p:sldId id="272" r:id="rId12"/>
    <p:sldId id="273" r:id="rId13"/>
    <p:sldId id="271" r:id="rId14"/>
    <p:sldId id="277" r:id="rId15"/>
    <p:sldId id="27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8237" autoAdjust="0"/>
  </p:normalViewPr>
  <p:slideViewPr>
    <p:cSldViewPr>
      <p:cViewPr varScale="1">
        <p:scale>
          <a:sx n="49" d="100"/>
          <a:sy n="49" d="100"/>
        </p:scale>
        <p:origin x="-192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54656-621B-406C-BC2D-A35B9AF3DE2B}" type="datetimeFigureOut">
              <a:rPr lang="zh-CN" altLang="en-US" smtClean="0"/>
              <a:t>2016/5/18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18EBDC-2EC4-468E-B182-1717C37A33F0}" type="slidenum">
              <a:rPr lang="zh-CN" altLang="en-US" smtClean="0"/>
              <a:t>‹#›</a:t>
            </a:fld>
            <a:endParaRPr lang="zh-CN" altLang="en-US"/>
          </a:p>
        </p:txBody>
      </p:sp>
    </p:spTree>
    <p:extLst>
      <p:ext uri="{BB962C8B-B14F-4D97-AF65-F5344CB8AC3E}">
        <p14:creationId xmlns:p14="http://schemas.microsoft.com/office/powerpoint/2010/main" val="16698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各位评委，大家好。我是</a:t>
            </a:r>
            <a:r>
              <a:rPr lang="en-US" altLang="zh-CN" dirty="0"/>
              <a:t>YunOS IDC</a:t>
            </a:r>
            <a:r>
              <a:rPr lang="zh-CN" altLang="en-US" dirty="0"/>
              <a:t>团队的王正一。</a:t>
            </a:r>
            <a:r>
              <a:rPr lang="en-US" altLang="zh-CN" dirty="0"/>
              <a:t>2014</a:t>
            </a:r>
            <a:r>
              <a:rPr lang="zh-CN" altLang="en-US" dirty="0"/>
              <a:t>年</a:t>
            </a:r>
            <a:r>
              <a:rPr lang="en-US" altLang="zh-CN" dirty="0"/>
              <a:t>3</a:t>
            </a:r>
            <a:r>
              <a:rPr lang="zh-CN" altLang="en-US" dirty="0"/>
              <a:t>月我加入</a:t>
            </a:r>
            <a:r>
              <a:rPr lang="en-US" altLang="zh-CN" dirty="0"/>
              <a:t>YunOS</a:t>
            </a:r>
            <a:r>
              <a:rPr lang="zh-CN" altLang="en-US" dirty="0"/>
              <a:t>实习，</a:t>
            </a:r>
            <a:r>
              <a:rPr lang="en-US" altLang="zh-CN" dirty="0"/>
              <a:t>2014</a:t>
            </a:r>
            <a:r>
              <a:rPr lang="zh-CN" altLang="en-US" dirty="0"/>
              <a:t>年</a:t>
            </a:r>
            <a:r>
              <a:rPr lang="en-US" altLang="zh-CN" dirty="0"/>
              <a:t>7</a:t>
            </a:r>
            <a:r>
              <a:rPr lang="zh-CN" altLang="en-US" dirty="0"/>
              <a:t>月正式入职</a:t>
            </a:r>
            <a:r>
              <a:rPr lang="en-US" altLang="zh-CN" dirty="0"/>
              <a:t>YunOS</a:t>
            </a:r>
            <a:r>
              <a:rPr lang="zh-CN" altLang="en-US" dirty="0"/>
              <a:t>。我认为自己是一名全栈工程师，加入</a:t>
            </a:r>
            <a:r>
              <a:rPr lang="en-US" altLang="zh-CN" dirty="0"/>
              <a:t>YunOS</a:t>
            </a:r>
            <a:r>
              <a:rPr lang="zh-CN" altLang="en-US" dirty="0"/>
              <a:t>之前有三年服务端开发经验，加入</a:t>
            </a:r>
            <a:r>
              <a:rPr lang="en-US" altLang="zh-CN" dirty="0"/>
              <a:t>YunOS</a:t>
            </a:r>
            <a:r>
              <a:rPr lang="zh-CN" altLang="en-US" dirty="0"/>
              <a:t>之后，在</a:t>
            </a:r>
            <a:r>
              <a:rPr lang="en-US" altLang="zh-CN" dirty="0"/>
              <a:t>YunOS</a:t>
            </a:r>
            <a:r>
              <a:rPr lang="zh-CN" altLang="en-US" dirty="0"/>
              <a:t>和</a:t>
            </a:r>
            <a:r>
              <a:rPr lang="en-US" altLang="zh-CN" dirty="0"/>
              <a:t>Android</a:t>
            </a:r>
            <a:r>
              <a:rPr lang="zh-CN" altLang="en-US" dirty="0"/>
              <a:t>平台都有一定的技术积累。我自身热衷于移动端技术也喜欢技术分享，目前</a:t>
            </a:r>
            <a:r>
              <a:rPr lang="zh-CN" altLang="en-US" dirty="0" smtClean="0"/>
              <a:t>在</a:t>
            </a:r>
            <a:r>
              <a:rPr lang="en-US" altLang="zh-CN" smtClean="0"/>
              <a:t>GitHub</a:t>
            </a:r>
            <a:r>
              <a:rPr lang="zh-CN" altLang="en-US" smtClean="0"/>
              <a:t>上</a:t>
            </a:r>
            <a:r>
              <a:rPr lang="zh-CN" altLang="en-US" dirty="0"/>
              <a:t>有自己的开源项目，同时也是</a:t>
            </a:r>
            <a:r>
              <a:rPr lang="en-US" altLang="zh-CN" dirty="0"/>
              <a:t>CSDN</a:t>
            </a:r>
            <a:r>
              <a:rPr lang="zh-CN" altLang="en-US" dirty="0"/>
              <a:t>的认证博客专家。过去一年我主要参与并负责了两个业务项目，分别是</a:t>
            </a:r>
            <a:r>
              <a:rPr lang="en-US" altLang="zh-CN" dirty="0"/>
              <a:t>YunOS</a:t>
            </a:r>
            <a:r>
              <a:rPr lang="en-US" altLang="zh-CN" baseline="0" dirty="0"/>
              <a:t> ROM</a:t>
            </a:r>
            <a:r>
              <a:rPr lang="zh-CN" altLang="en-US" baseline="0" dirty="0"/>
              <a:t>适配和全智能手表研发。</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2</a:t>
            </a:fld>
            <a:endParaRPr lang="zh-CN" altLang="en-US"/>
          </a:p>
        </p:txBody>
      </p:sp>
    </p:spTree>
    <p:extLst>
      <p:ext uri="{BB962C8B-B14F-4D97-AF65-F5344CB8AC3E}">
        <p14:creationId xmlns:p14="http://schemas.microsoft.com/office/powerpoint/2010/main" val="397942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这里介绍一下全智能手表项目我设计的统一网络框架，具体架构如图所示：</a:t>
            </a:r>
            <a:endParaRPr lang="en-US" altLang="zh-CN" dirty="0"/>
          </a:p>
          <a:p>
            <a:pPr marL="228600" indent="-228600">
              <a:buAutoNum type="arabicPeriod"/>
            </a:pPr>
            <a:r>
              <a:rPr lang="zh-CN" altLang="en-US" baseline="0" dirty="0"/>
              <a:t>网络框架</a:t>
            </a:r>
            <a:r>
              <a:rPr lang="zh-CN" altLang="en-US" baseline="0" dirty="0" smtClean="0"/>
              <a:t>分为五部分</a:t>
            </a:r>
            <a:r>
              <a:rPr lang="zh-CN" altLang="en-US" baseline="0" dirty="0">
                <a:sym typeface="Wingdings" panose="05000000000000000000" pitchFamily="2" charset="2"/>
              </a:rPr>
              <a:t>，分别是：高度抽象的网络请求</a:t>
            </a:r>
            <a:r>
              <a:rPr lang="zh-CN" altLang="en-US" baseline="0" dirty="0" smtClean="0">
                <a:sym typeface="Wingdings" panose="05000000000000000000" pitchFamily="2" charset="2"/>
              </a:rPr>
              <a:t>，网络请求调度系统，本地</a:t>
            </a:r>
            <a:r>
              <a:rPr lang="zh-CN" altLang="en-US" baseline="0" dirty="0">
                <a:sym typeface="Wingdings" panose="05000000000000000000" pitchFamily="2" charset="2"/>
              </a:rPr>
              <a:t>缓存系统，网络并发系统和请求结果分发系统。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对于每个网络请求，抽象出请求</a:t>
            </a:r>
            <a:r>
              <a:rPr lang="en-US" altLang="zh-CN" baseline="0" dirty="0" err="1">
                <a:sym typeface="Wingdings" panose="05000000000000000000" pitchFamily="2" charset="2"/>
              </a:rPr>
              <a:t>url</a:t>
            </a:r>
            <a:r>
              <a:rPr lang="zh-CN" altLang="en-US" baseline="0" dirty="0">
                <a:sym typeface="Wingdings" panose="05000000000000000000" pitchFamily="2" charset="2"/>
              </a:rPr>
              <a:t>、请求参数、请求协议和成功、失败的结果回调函数。</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每个网络请求添加到</a:t>
            </a:r>
            <a:r>
              <a:rPr lang="en-US" altLang="zh-CN" baseline="0" dirty="0" err="1">
                <a:sym typeface="Wingdings" panose="05000000000000000000" pitchFamily="2" charset="2"/>
              </a:rPr>
              <a:t>NetworkManager</a:t>
            </a:r>
            <a:r>
              <a:rPr lang="zh-CN" altLang="en-US" baseline="0" dirty="0">
                <a:sym typeface="Wingdings" panose="05000000000000000000" pitchFamily="2" charset="2"/>
              </a:rPr>
              <a:t>之后，首先判断该请求对于的请求结果是否在缓存系统中。缓存系统分为</a:t>
            </a:r>
            <a:r>
              <a:rPr lang="en-US" altLang="zh-CN" baseline="0" dirty="0">
                <a:sym typeface="Wingdings" panose="05000000000000000000" pitchFamily="2" charset="2"/>
              </a:rPr>
              <a:t>L1</a:t>
            </a:r>
            <a:r>
              <a:rPr lang="zh-CN" altLang="en-US" baseline="0" dirty="0">
                <a:sym typeface="Wingdings" panose="05000000000000000000" pitchFamily="2" charset="2"/>
              </a:rPr>
              <a:t>级内存缓存和</a:t>
            </a:r>
            <a:r>
              <a:rPr lang="en-US" altLang="zh-CN" baseline="0" dirty="0">
                <a:sym typeface="Wingdings" panose="05000000000000000000" pitchFamily="2" charset="2"/>
              </a:rPr>
              <a:t>L2</a:t>
            </a:r>
            <a:r>
              <a:rPr lang="zh-CN" altLang="en-US" baseline="0" dirty="0">
                <a:sym typeface="Wingdings" panose="05000000000000000000" pitchFamily="2" charset="2"/>
              </a:rPr>
              <a:t>级硬盘缓存，</a:t>
            </a:r>
            <a:r>
              <a:rPr lang="en-US" altLang="zh-CN" baseline="0" dirty="0">
                <a:sym typeface="Wingdings" panose="05000000000000000000" pitchFamily="2" charset="2"/>
              </a:rPr>
              <a:t>L1</a:t>
            </a:r>
            <a:r>
              <a:rPr lang="zh-CN" altLang="en-US" baseline="0" dirty="0">
                <a:sym typeface="Wingdings" panose="05000000000000000000" pitchFamily="2" charset="2"/>
              </a:rPr>
              <a:t>内存缓存的替换策略是</a:t>
            </a:r>
            <a:r>
              <a:rPr lang="en-US" altLang="zh-CN" baseline="0" dirty="0">
                <a:sym typeface="Wingdings" panose="05000000000000000000" pitchFamily="2" charset="2"/>
              </a:rPr>
              <a:t>LRU</a:t>
            </a:r>
            <a:r>
              <a:rPr lang="zh-CN" altLang="en-US" baseline="0" dirty="0">
                <a:sym typeface="Wingdings" panose="05000000000000000000" pitchFamily="2" charset="2"/>
              </a:rPr>
              <a:t>缓存替换算法，</a:t>
            </a:r>
            <a:r>
              <a:rPr lang="en-US" altLang="zh-CN" baseline="0" dirty="0">
                <a:sym typeface="Wingdings" panose="05000000000000000000" pitchFamily="2" charset="2"/>
              </a:rPr>
              <a:t>L2</a:t>
            </a:r>
            <a:r>
              <a:rPr lang="zh-CN" altLang="en-US" baseline="0" dirty="0">
                <a:sym typeface="Wingdings" panose="05000000000000000000" pitchFamily="2" charset="2"/>
              </a:rPr>
              <a:t>级硬盘缓存的替换测试是</a:t>
            </a:r>
            <a:r>
              <a:rPr lang="en-US" altLang="zh-CN" baseline="0" dirty="0">
                <a:sym typeface="Wingdings" panose="05000000000000000000" pitchFamily="2" charset="2"/>
              </a:rPr>
              <a:t>FIFO</a:t>
            </a:r>
            <a:r>
              <a:rPr lang="zh-CN" altLang="en-US" baseline="0" dirty="0">
                <a:sym typeface="Wingdings" panose="05000000000000000000" pitchFamily="2" charset="2"/>
              </a:rPr>
              <a:t>缓存替换算法。</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a:sym typeface="Wingdings" panose="05000000000000000000" pitchFamily="2" charset="2"/>
              </a:rPr>
              <a:t>HttpUrlConnection</a:t>
            </a:r>
            <a:r>
              <a:rPr lang="zh-CN" altLang="en-US" baseline="0" dirty="0">
                <a:sym typeface="Wingdings" panose="05000000000000000000" pitchFamily="2" charset="2"/>
              </a:rPr>
              <a:t>的一系列操作，获取请求结果后，首先更新缓存系统，然后将结果交给分发系统。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分发系统主要是采用</a:t>
            </a:r>
            <a:r>
              <a:rPr lang="en-US" altLang="zh-CN" baseline="0" dirty="0">
                <a:sym typeface="Wingdings" panose="05000000000000000000" pitchFamily="2" charset="2"/>
              </a:rPr>
              <a:t>Handler</a:t>
            </a:r>
            <a:r>
              <a:rPr lang="zh-CN" altLang="en-US" baseline="0" dirty="0">
                <a:sym typeface="Wingdings" panose="05000000000000000000" pitchFamily="2" charset="2"/>
              </a:rPr>
              <a:t>和</a:t>
            </a:r>
            <a:r>
              <a:rPr lang="en-US" altLang="zh-CN" baseline="0" dirty="0" err="1">
                <a:sym typeface="Wingdings" panose="05000000000000000000" pitchFamily="2" charset="2"/>
              </a:rPr>
              <a:t>Looper</a:t>
            </a:r>
            <a:r>
              <a:rPr lang="zh-CN" altLang="en-US" baseline="0" dirty="0">
                <a:sym typeface="Wingdings" panose="05000000000000000000" pitchFamily="2" charset="2"/>
              </a:rPr>
              <a:t>机制，将子线程获取的数据传递给主线程，并回调请求成功或者失败的回调函数。</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11</a:t>
            </a:fld>
            <a:endParaRPr lang="zh-CN" altLang="en-US"/>
          </a:p>
        </p:txBody>
      </p:sp>
    </p:spTree>
    <p:extLst>
      <p:ext uri="{BB962C8B-B14F-4D97-AF65-F5344CB8AC3E}">
        <p14:creationId xmlns:p14="http://schemas.microsoft.com/office/powerpoint/2010/main" val="413911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再介绍一下全智能手表项目中我实现的通用自定义控件。</a:t>
            </a:r>
            <a:endParaRPr lang="en-US" altLang="zh-CN" dirty="0"/>
          </a:p>
          <a:p>
            <a:pPr marL="228600" indent="-228600">
              <a:buAutoNum type="arabicPeriod"/>
            </a:pPr>
            <a:r>
              <a:rPr lang="en-US" altLang="zh-CN" baseline="0" dirty="0" err="1"/>
              <a:t>WheelView</a:t>
            </a:r>
            <a:r>
              <a:rPr lang="zh-CN" altLang="en-US" baseline="0" dirty="0"/>
              <a:t>：时间和日期的滚动选择控件，相比传统的重写</a:t>
            </a:r>
            <a:r>
              <a:rPr lang="en-US" altLang="zh-CN" baseline="0" dirty="0" err="1"/>
              <a:t>onTouchEvent</a:t>
            </a:r>
            <a:r>
              <a:rPr lang="zh-CN" altLang="en-US" baseline="0" dirty="0"/>
              <a:t>方法，我这里结合了手势检测和</a:t>
            </a:r>
            <a:r>
              <a:rPr lang="en-US" altLang="zh-CN" baseline="0" dirty="0" err="1"/>
              <a:t>Scroller</a:t>
            </a:r>
            <a:r>
              <a:rPr lang="zh-CN" altLang="en-US" baseline="0" dirty="0"/>
              <a:t>，将</a:t>
            </a:r>
            <a:r>
              <a:rPr lang="en-US" altLang="zh-CN" baseline="0" dirty="0"/>
              <a:t>DOWN</a:t>
            </a:r>
            <a:r>
              <a:rPr lang="zh-CN" altLang="en-US" baseline="0" dirty="0"/>
              <a:t>、</a:t>
            </a:r>
            <a:r>
              <a:rPr lang="en-US" altLang="zh-CN" baseline="0" dirty="0"/>
              <a:t>MOVE</a:t>
            </a:r>
            <a:r>
              <a:rPr lang="zh-CN" altLang="en-US" baseline="0" dirty="0"/>
              <a:t>、</a:t>
            </a:r>
            <a:r>
              <a:rPr lang="en-US" altLang="zh-CN" baseline="0" dirty="0"/>
              <a:t>UP</a:t>
            </a:r>
            <a:r>
              <a:rPr lang="zh-CN" altLang="en-US" baseline="0" dirty="0"/>
              <a:t>的</a:t>
            </a:r>
            <a:r>
              <a:rPr lang="en-US" altLang="zh-CN" baseline="0" dirty="0"/>
              <a:t>Event</a:t>
            </a:r>
            <a:r>
              <a:rPr lang="zh-CN" altLang="en-US" baseline="0" dirty="0"/>
              <a:t>事件重组成</a:t>
            </a:r>
            <a:r>
              <a:rPr lang="en-US" altLang="zh-CN" baseline="0" dirty="0"/>
              <a:t>Down</a:t>
            </a:r>
            <a:r>
              <a:rPr lang="zh-CN" altLang="en-US" baseline="0" dirty="0"/>
              <a:t>、</a:t>
            </a:r>
            <a:r>
              <a:rPr lang="en-US" altLang="zh-CN" baseline="0" dirty="0"/>
              <a:t>Scroll</a:t>
            </a:r>
            <a:r>
              <a:rPr lang="zh-CN" altLang="en-US" baseline="0" dirty="0"/>
              <a:t>、</a:t>
            </a:r>
            <a:r>
              <a:rPr lang="en-US" altLang="zh-CN" baseline="0" dirty="0"/>
              <a:t>flying</a:t>
            </a:r>
            <a:r>
              <a:rPr lang="zh-CN" altLang="en-US" baseline="0" dirty="0"/>
              <a:t>、</a:t>
            </a:r>
            <a:r>
              <a:rPr lang="en-US" altLang="zh-CN" baseline="0" dirty="0"/>
              <a:t>up</a:t>
            </a:r>
            <a:r>
              <a:rPr lang="zh-CN" altLang="en-US" baseline="0" dirty="0"/>
              <a:t>的多种手势集合，并且设计了滚动补偿机制，给用户更好的选择体验。</a:t>
            </a:r>
            <a:endParaRPr lang="en-US" altLang="zh-CN" baseline="0" dirty="0"/>
          </a:p>
          <a:p>
            <a:pPr marL="228600" indent="-228600">
              <a:buAutoNum type="arabicPeriod"/>
            </a:pPr>
            <a:r>
              <a:rPr lang="en-US" altLang="zh-CN" baseline="0" dirty="0" err="1"/>
              <a:t>ArcScrollView</a:t>
            </a:r>
            <a:r>
              <a:rPr lang="zh-CN" altLang="en-US" baseline="0" dirty="0"/>
              <a:t>：在</a:t>
            </a:r>
            <a:r>
              <a:rPr lang="en-US" altLang="zh-CN" baseline="0" dirty="0" err="1"/>
              <a:t>onDraw</a:t>
            </a:r>
            <a:r>
              <a:rPr lang="zh-CN" altLang="en-US" baseline="0" dirty="0"/>
              <a:t>中绘制的弧形滚动条，完美的替代了</a:t>
            </a:r>
            <a:r>
              <a:rPr lang="en-US" altLang="zh-CN" baseline="0" dirty="0" err="1"/>
              <a:t>ListView</a:t>
            </a:r>
            <a:r>
              <a:rPr lang="zh-CN" altLang="en-US" baseline="0" dirty="0"/>
              <a:t>和</a:t>
            </a:r>
            <a:r>
              <a:rPr lang="en-US" altLang="zh-CN" baseline="0" dirty="0" err="1"/>
              <a:t>ScrollView</a:t>
            </a:r>
            <a:r>
              <a:rPr lang="zh-CN" altLang="en-US" baseline="0" dirty="0"/>
              <a:t>自带的垂直滚动条</a:t>
            </a:r>
            <a:r>
              <a:rPr lang="zh-CN" altLang="en-US" baseline="0" dirty="0" smtClean="0"/>
              <a:t>。</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a:p>
          <a:p>
            <a:pPr marL="228600" indent="-228600">
              <a:buAutoNum type="arabicPeriod"/>
            </a:pPr>
            <a:r>
              <a:rPr lang="en-US" altLang="zh-CN" baseline="0" dirty="0" err="1"/>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a:t>：通过重写</a:t>
            </a:r>
            <a:r>
              <a:rPr lang="en-US" altLang="zh-CN" baseline="0" dirty="0" err="1"/>
              <a:t>onDraw</a:t>
            </a:r>
            <a:r>
              <a:rPr lang="zh-CN" altLang="en-US" baseline="0" dirty="0"/>
              <a:t>方法，可自定制表盘时间点显示，大大提升了时间应用的开发效率。</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12</a:t>
            </a:fld>
            <a:endParaRPr lang="zh-CN" altLang="en-US"/>
          </a:p>
        </p:txBody>
      </p:sp>
    </p:spTree>
    <p:extLst>
      <p:ext uri="{BB962C8B-B14F-4D97-AF65-F5344CB8AC3E}">
        <p14:creationId xmlns:p14="http://schemas.microsoft.com/office/powerpoint/2010/main" val="128897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全智能手表项目研发经过半年多的沉淀，具体收益有：</a:t>
            </a:r>
            <a:endParaRPr lang="en-US" altLang="zh-CN" dirty="0"/>
          </a:p>
          <a:p>
            <a:pPr marL="228600" indent="-228600">
              <a:buAutoNum type="arabicPeriod"/>
            </a:pPr>
            <a:r>
              <a:rPr lang="zh-CN" altLang="en-US" dirty="0"/>
              <a:t>通过对</a:t>
            </a:r>
            <a:r>
              <a:rPr lang="en-US" altLang="zh-CN" dirty="0"/>
              <a:t>View</a:t>
            </a:r>
            <a:r>
              <a:rPr lang="zh-CN" altLang="en-US" dirty="0"/>
              <a:t>绘制的深入理解，沉淀了</a:t>
            </a:r>
            <a:r>
              <a:rPr lang="en-US" altLang="zh-CN" dirty="0" err="1"/>
              <a:t>WheelView</a:t>
            </a:r>
            <a:r>
              <a:rPr lang="zh-CN" altLang="en-US" dirty="0"/>
              <a:t>，</a:t>
            </a:r>
            <a:r>
              <a:rPr lang="en-US" altLang="zh-CN" dirty="0" err="1"/>
              <a:t>ArcScrollView</a:t>
            </a:r>
            <a:r>
              <a:rPr lang="zh-CN" altLang="en-US" dirty="0"/>
              <a:t>，</a:t>
            </a:r>
            <a:r>
              <a:rPr lang="en-US" altLang="zh-CN" dirty="0" err="1"/>
              <a:t>PtrRefresh</a:t>
            </a:r>
            <a:r>
              <a:rPr lang="zh-CN" altLang="en-US" dirty="0"/>
              <a:t>，</a:t>
            </a:r>
            <a:r>
              <a:rPr lang="en-US" altLang="zh-CN" dirty="0" err="1"/>
              <a:t>ClockView</a:t>
            </a:r>
            <a:r>
              <a:rPr lang="zh-CN" altLang="en-US" dirty="0"/>
              <a:t>，</a:t>
            </a:r>
            <a:r>
              <a:rPr lang="en-US" altLang="zh-CN" dirty="0"/>
              <a:t>VerticalViewPager5</a:t>
            </a:r>
            <a:r>
              <a:rPr lang="zh-CN" altLang="en-US" dirty="0"/>
              <a:t>个通用的自定义控件，提升研发效率，将原本需要几天研发的自定义控件缩短为小时级别集成。</a:t>
            </a:r>
            <a:endParaRPr lang="en-US" altLang="zh-CN" dirty="0"/>
          </a:p>
          <a:p>
            <a:pPr marL="228600" indent="-228600">
              <a:buAutoNum type="arabicPeriod"/>
            </a:pPr>
            <a:r>
              <a:rPr lang="zh-CN" altLang="en-US" dirty="0"/>
              <a:t>统一了应用层网络框架，不仅提高了网络请求的并发的效率，同时便于后期通信协议的切换，例如换成蓝牙通信，可直接替换</a:t>
            </a:r>
            <a:r>
              <a:rPr lang="en-US" altLang="zh-CN" dirty="0"/>
              <a:t>jar</a:t>
            </a:r>
            <a:r>
              <a:rPr lang="zh-CN" altLang="en-US" dirty="0"/>
              <a:t>包，不影响应用自身代码逻辑，对应用层研发同学基本无感知。</a:t>
            </a:r>
            <a:endParaRPr lang="en-US" altLang="zh-CN" dirty="0"/>
          </a:p>
          <a:p>
            <a:pPr marL="228600" indent="-228600">
              <a:buAutoNum type="arabicPeriod"/>
            </a:pPr>
            <a:r>
              <a:rPr lang="zh-CN" altLang="en-US" dirty="0"/>
              <a:t>我负责</a:t>
            </a:r>
            <a:r>
              <a:rPr lang="zh-CN" altLang="en-US" dirty="0" smtClean="0"/>
              <a:t>的</a:t>
            </a:r>
            <a:r>
              <a:rPr lang="en-US" altLang="zh-CN" smtClean="0"/>
              <a:t>7</a:t>
            </a:r>
            <a:r>
              <a:rPr lang="zh-CN" altLang="en-US" smtClean="0"/>
              <a:t>个</a:t>
            </a:r>
            <a:r>
              <a:rPr lang="zh-CN" altLang="en-US" dirty="0"/>
              <a:t>应用全部按期完成，且验收结果较好，目前无</a:t>
            </a:r>
            <a:r>
              <a:rPr lang="en-US" altLang="zh-CN" dirty="0"/>
              <a:t>3-1</a:t>
            </a:r>
            <a:r>
              <a:rPr lang="zh-CN" altLang="en-US" dirty="0"/>
              <a:t>级别以上的</a:t>
            </a:r>
            <a:r>
              <a:rPr lang="en-US" altLang="zh-CN" dirty="0"/>
              <a:t>Bug</a:t>
            </a:r>
            <a:r>
              <a:rPr lang="zh-CN" altLang="en-US" dirty="0"/>
              <a:t>存留。</a:t>
            </a:r>
            <a:endParaRPr lang="en-US" altLang="zh-CN" dirty="0"/>
          </a:p>
          <a:p>
            <a:pPr marL="228600" indent="-228600">
              <a:buAutoNum type="arabicPeriod"/>
            </a:pPr>
            <a:r>
              <a:rPr lang="zh-CN" altLang="en-US" dirty="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13</a:t>
            </a:fld>
            <a:endParaRPr lang="zh-CN" altLang="en-US"/>
          </a:p>
        </p:txBody>
      </p:sp>
    </p:spTree>
    <p:extLst>
      <p:ext uri="{BB962C8B-B14F-4D97-AF65-F5344CB8AC3E}">
        <p14:creationId xmlns:p14="http://schemas.microsoft.com/office/powerpoint/2010/main" val="270536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接下来总结一下过去一年我的个人成长：</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技术规划能力：通过负责</a:t>
            </a:r>
            <a:r>
              <a:rPr lang="en-US" altLang="zh-CN" dirty="0"/>
              <a:t>MTK</a:t>
            </a:r>
            <a:r>
              <a:rPr lang="zh-CN" altLang="en-US" dirty="0"/>
              <a:t>平台</a:t>
            </a:r>
            <a:r>
              <a:rPr lang="en-US" altLang="zh-CN" dirty="0"/>
              <a:t>ROM</a:t>
            </a:r>
            <a:r>
              <a:rPr lang="zh-CN" altLang="en-US" dirty="0"/>
              <a:t>适配和全智能手表多个应用的规划和执行，锻炼了自己的项目规划能力，并且这两个项目都很好的完成了既定目标。</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技术把控能力：通过自己的努力和项目的锤炼，个人在过去一年无论是从在应用开发方面还是</a:t>
            </a:r>
            <a:r>
              <a:rPr lang="en-US" altLang="zh-CN" dirty="0"/>
              <a:t>Framework</a:t>
            </a:r>
            <a:r>
              <a:rPr lang="zh-CN" altLang="en-US" dirty="0"/>
              <a:t>层问题定位解决方面均有了大幅度的提高。</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新人培养能力：全智能手表项目，帮助组内新同学快速掌握研发技术，并且通过规划项目分配，协助新人快速融入开发流程并且提高了开发能力，目前该同学已经是手表项目的开发骨干。</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对于新一年的展望：</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会继续严格要求自己，继续提升自己应用研发能力，推动并促进</a:t>
            </a:r>
            <a:r>
              <a:rPr lang="en-US" altLang="zh-CN" baseline="0" dirty="0"/>
              <a:t>IDC</a:t>
            </a:r>
            <a:r>
              <a:rPr lang="zh-CN" altLang="en-US" baseline="0" dirty="0"/>
              <a:t>全智能硬件系统的研发。</a:t>
            </a:r>
            <a:endParaRPr lang="en-US" altLang="zh-CN" baseline="0"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增强个人影响能力，将自己的技术积累更好的分享给</a:t>
            </a:r>
            <a:r>
              <a:rPr lang="en-US" altLang="zh-CN" baseline="0" dirty="0"/>
              <a:t>YunOS</a:t>
            </a:r>
            <a:r>
              <a:rPr lang="zh-CN" altLang="en-US" baseline="0" dirty="0"/>
              <a:t>团队同学。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14</a:t>
            </a:fld>
            <a:endParaRPr lang="zh-CN" altLang="en-US"/>
          </a:p>
        </p:txBody>
      </p:sp>
    </p:spTree>
    <p:extLst>
      <p:ext uri="{BB962C8B-B14F-4D97-AF65-F5344CB8AC3E}">
        <p14:creationId xmlns:p14="http://schemas.microsoft.com/office/powerpoint/2010/main" val="114301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最后感谢各位评委听我的述职陈述，谢谢大家。</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15</a:t>
            </a:fld>
            <a:endParaRPr lang="zh-CN" altLang="en-US"/>
          </a:p>
        </p:txBody>
      </p:sp>
    </p:spTree>
    <p:extLst>
      <p:ext uri="{BB962C8B-B14F-4D97-AF65-F5344CB8AC3E}">
        <p14:creationId xmlns:p14="http://schemas.microsoft.com/office/powerpoint/2010/main" val="297283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3</a:t>
            </a:fld>
            <a:endParaRPr lang="zh-CN" altLang="en-US"/>
          </a:p>
        </p:txBody>
      </p:sp>
    </p:spTree>
    <p:extLst>
      <p:ext uri="{BB962C8B-B14F-4D97-AF65-F5344CB8AC3E}">
        <p14:creationId xmlns:p14="http://schemas.microsoft.com/office/powerpoint/2010/main" val="243688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YunOS</a:t>
            </a:r>
            <a:r>
              <a:rPr lang="en-US" altLang="zh-CN" baseline="0" dirty="0"/>
              <a:t> ROM</a:t>
            </a:r>
            <a:r>
              <a:rPr lang="zh-CN" altLang="en-US" baseline="0" dirty="0"/>
              <a:t>适配项目，在这个项目中，我的职责是</a:t>
            </a:r>
            <a:r>
              <a:rPr lang="en-US" altLang="zh-CN" baseline="0" dirty="0"/>
              <a:t>MTK</a:t>
            </a:r>
            <a:r>
              <a:rPr lang="zh-CN" altLang="en-US" baseline="0" dirty="0"/>
              <a:t>平台机型适配的负责人。</a:t>
            </a:r>
            <a:r>
              <a:rPr lang="en-US" altLang="zh-CN" dirty="0"/>
              <a:t>ROM</a:t>
            </a:r>
            <a:r>
              <a:rPr lang="zh-CN" altLang="en-US" dirty="0"/>
              <a:t>适配项目面临的挑战是：</a:t>
            </a:r>
            <a:endParaRPr lang="en-US" altLang="zh-CN" dirty="0"/>
          </a:p>
          <a:p>
            <a:pPr marL="228600" indent="-228600">
              <a:buAutoNum type="arabicPeriod"/>
            </a:pPr>
            <a:r>
              <a:rPr lang="zh-CN" altLang="en-US" dirty="0"/>
              <a:t>适配的机型较多，适配周期紧，每款适配机型有明确的发布时间点</a:t>
            </a:r>
            <a:r>
              <a:rPr lang="en-US" altLang="zh-CN" dirty="0"/>
              <a:t>.</a:t>
            </a:r>
          </a:p>
          <a:p>
            <a:pPr marL="228600" indent="-228600">
              <a:buAutoNum type="arabicPeriod"/>
            </a:pPr>
            <a:r>
              <a:rPr lang="zh-CN" altLang="en-US" dirty="0"/>
              <a:t>适配流程繁琐，涉及到</a:t>
            </a:r>
            <a:r>
              <a:rPr lang="en-US" altLang="zh-CN" dirty="0"/>
              <a:t>boot</a:t>
            </a:r>
            <a:r>
              <a:rPr lang="zh-CN" altLang="en-US" dirty="0"/>
              <a:t>分区和</a:t>
            </a:r>
            <a:r>
              <a:rPr lang="en-US" altLang="zh-CN" dirty="0"/>
              <a:t>system</a:t>
            </a:r>
            <a:r>
              <a:rPr lang="zh-CN" altLang="en-US" dirty="0"/>
              <a:t>分区的移植以及刷机脚本的编写</a:t>
            </a:r>
            <a:r>
              <a:rPr lang="en-US" altLang="zh-CN" dirty="0"/>
              <a:t>.</a:t>
            </a:r>
          </a:p>
          <a:p>
            <a:pPr marL="228600" indent="-228600">
              <a:buAutoNum type="arabicPeriod"/>
            </a:pPr>
            <a:r>
              <a:rPr lang="zh-CN" altLang="en-US" dirty="0"/>
              <a:t>适配过程中遇到的问题较多而且定位复杂，从应用层的</a:t>
            </a:r>
            <a:r>
              <a:rPr lang="en-US" altLang="zh-CN" dirty="0"/>
              <a:t>UI</a:t>
            </a:r>
            <a:r>
              <a:rPr lang="zh-CN" altLang="en-US" dirty="0"/>
              <a:t>适配到</a:t>
            </a:r>
            <a:r>
              <a:rPr lang="en-US" altLang="zh-CN" dirty="0"/>
              <a:t>Framework</a:t>
            </a:r>
            <a:r>
              <a:rPr lang="zh-CN" altLang="en-US" dirty="0"/>
              <a:t>层的问题定位以及</a:t>
            </a:r>
            <a:r>
              <a:rPr lang="en-US" altLang="zh-CN" dirty="0"/>
              <a:t>JNI</a:t>
            </a:r>
            <a:r>
              <a:rPr lang="zh-CN" altLang="en-US" dirty="0"/>
              <a:t>层的动态库替换均有涉及</a:t>
            </a:r>
            <a:r>
              <a:rPr lang="en-US" altLang="zh-CN" dirty="0"/>
              <a:t>.</a:t>
            </a:r>
          </a:p>
          <a:p>
            <a:pPr marL="228600" indent="-228600">
              <a:buAutoNum type="arabicPeriod"/>
            </a:pPr>
            <a:r>
              <a:rPr lang="en-US" altLang="zh-CN" dirty="0"/>
              <a:t>ROM</a:t>
            </a:r>
            <a:r>
              <a:rPr lang="zh-CN" altLang="en-US" dirty="0"/>
              <a:t>包的发布涉及到多平台，而每个平台对</a:t>
            </a:r>
            <a:r>
              <a:rPr lang="en-US" altLang="zh-CN" dirty="0"/>
              <a:t>ROM</a:t>
            </a:r>
            <a:r>
              <a:rPr lang="zh-CN" altLang="en-US" dirty="0"/>
              <a:t>包的要求均不相同，因此需要针对各平台再单独的修改</a:t>
            </a:r>
            <a:r>
              <a:rPr lang="en-US" altLang="zh-CN" dirty="0"/>
              <a:t>ROM</a:t>
            </a:r>
            <a:r>
              <a:rPr lang="zh-CN" altLang="en-US" dirty="0"/>
              <a:t>包，过程相当耗时，而且容易出现人为的失误。</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4</a:t>
            </a:fld>
            <a:endParaRPr lang="zh-CN" altLang="en-US"/>
          </a:p>
        </p:txBody>
      </p:sp>
    </p:spTree>
    <p:extLst>
      <p:ext uri="{BB962C8B-B14F-4D97-AF65-F5344CB8AC3E}">
        <p14:creationId xmlns:p14="http://schemas.microsoft.com/office/powerpoint/2010/main" val="205331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a:t>
            </a:r>
            <a:r>
              <a:rPr lang="en-US" altLang="zh-CN" dirty="0"/>
              <a:t>MTK</a:t>
            </a:r>
            <a:r>
              <a:rPr lang="zh-CN" altLang="en-US" dirty="0"/>
              <a:t>平台</a:t>
            </a:r>
            <a:r>
              <a:rPr lang="en-US" altLang="zh-CN" dirty="0"/>
              <a:t>Rom</a:t>
            </a:r>
            <a:r>
              <a:rPr lang="zh-CN" altLang="en-US" dirty="0"/>
              <a:t>适配的负责人，解决这些挑战的思路是</a:t>
            </a:r>
            <a:r>
              <a:rPr lang="en-US" altLang="zh-CN"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统一</a:t>
            </a:r>
            <a:r>
              <a:rPr lang="en-US" altLang="zh-CN" dirty="0"/>
              <a:t>MTK</a:t>
            </a:r>
            <a:r>
              <a:rPr lang="zh-CN" altLang="en-US" dirty="0"/>
              <a:t>平台</a:t>
            </a:r>
            <a:r>
              <a:rPr lang="en-US" altLang="zh-CN" dirty="0"/>
              <a:t>ROM</a:t>
            </a:r>
            <a:r>
              <a:rPr lang="zh-CN" altLang="en-US" dirty="0"/>
              <a:t>适配方案，采取的方案是：基于适配机型的原生</a:t>
            </a:r>
            <a:r>
              <a:rPr lang="en-US" altLang="zh-CN" dirty="0"/>
              <a:t>ROM</a:t>
            </a:r>
            <a:r>
              <a:rPr lang="zh-CN" altLang="en-US" dirty="0"/>
              <a:t>包，将相同或类似</a:t>
            </a:r>
            <a:r>
              <a:rPr lang="en-US" altLang="zh-CN" dirty="0"/>
              <a:t>CPU</a:t>
            </a:r>
            <a:r>
              <a:rPr lang="zh-CN" altLang="en-US" dirty="0"/>
              <a:t>平台的</a:t>
            </a:r>
            <a:r>
              <a:rPr lang="en-US" altLang="zh-CN" dirty="0"/>
              <a:t>YunOS</a:t>
            </a:r>
            <a:r>
              <a:rPr lang="en-US" altLang="zh-CN" baseline="0" dirty="0"/>
              <a:t> ROM</a:t>
            </a:r>
            <a:r>
              <a:rPr lang="zh-CN" altLang="en-US" baseline="0" dirty="0"/>
              <a:t>包移植到原生</a:t>
            </a:r>
            <a:r>
              <a:rPr lang="en-US" altLang="zh-CN" baseline="0" dirty="0"/>
              <a:t>ROM</a:t>
            </a:r>
            <a:r>
              <a:rPr lang="zh-CN" altLang="en-US" baseline="0" dirty="0"/>
              <a:t>包上。这样做可以避免</a:t>
            </a:r>
            <a:r>
              <a:rPr lang="en-US" altLang="zh-CN" baseline="0" dirty="0"/>
              <a:t>kernel</a:t>
            </a:r>
            <a:r>
              <a:rPr lang="zh-CN" altLang="en-US" baseline="0" dirty="0"/>
              <a:t>层适配带来的风险，毕竟适配机型是无法拿到</a:t>
            </a:r>
            <a:r>
              <a:rPr lang="en-US" altLang="zh-CN" baseline="0" dirty="0"/>
              <a:t>kernel</a:t>
            </a:r>
            <a:r>
              <a:rPr lang="zh-CN" altLang="en-US" baseline="0" dirty="0"/>
              <a:t>层源码的。而且这种方案适配出来的</a:t>
            </a:r>
            <a:r>
              <a:rPr lang="en-US" altLang="zh-CN" baseline="0" dirty="0"/>
              <a:t>ROM</a:t>
            </a:r>
            <a:r>
              <a:rPr lang="zh-CN" altLang="en-US" baseline="0" dirty="0"/>
              <a:t>比较稳定</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用代码自动化</a:t>
            </a:r>
            <a:r>
              <a:rPr lang="en-US" altLang="zh-CN" baseline="0" dirty="0"/>
              <a:t>ROM</a:t>
            </a:r>
            <a:r>
              <a:rPr lang="zh-CN" altLang="en-US" baseline="0" dirty="0"/>
              <a:t>构建流程，我给这个工程命名为</a:t>
            </a:r>
            <a:r>
              <a:rPr lang="en-US" altLang="zh-CN" baseline="0" dirty="0" err="1"/>
              <a:t>RomPorting</a:t>
            </a:r>
            <a:r>
              <a:rPr lang="zh-CN" altLang="en-US" baseline="0" dirty="0"/>
              <a:t>，托管在阿里的</a:t>
            </a:r>
            <a:r>
              <a:rPr lang="en-US" altLang="zh-CN" baseline="0" dirty="0" err="1"/>
              <a:t>gitlab</a:t>
            </a:r>
            <a:r>
              <a:rPr lang="zh-CN" altLang="en-US" baseline="0" dirty="0"/>
              <a:t>上。具体包括：封装</a:t>
            </a:r>
            <a:r>
              <a:rPr lang="en-US" altLang="zh-CN" baseline="0" dirty="0" err="1"/>
              <a:t>boot.img</a:t>
            </a:r>
            <a:r>
              <a:rPr lang="zh-CN" altLang="en-US" baseline="0" dirty="0"/>
              <a:t>的解包过程，最小化移植</a:t>
            </a:r>
            <a:r>
              <a:rPr lang="en-US" altLang="zh-CN" baseline="0" dirty="0"/>
              <a:t>System</a:t>
            </a:r>
            <a:r>
              <a:rPr lang="zh-CN" altLang="en-US" baseline="0" dirty="0"/>
              <a:t>分区，以及自动刷机验证等</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自动化</a:t>
            </a:r>
            <a:r>
              <a:rPr lang="en-US" altLang="zh-CN" baseline="0" dirty="0"/>
              <a:t>ROM</a:t>
            </a:r>
            <a:r>
              <a:rPr lang="zh-CN" altLang="en-US" baseline="0" dirty="0"/>
              <a:t>包发布流程，将人工的拆包修改再打包过程通过代码交给</a:t>
            </a:r>
            <a:r>
              <a:rPr lang="en-US" altLang="zh-CN" baseline="0" dirty="0"/>
              <a:t>Jenkins</a:t>
            </a:r>
            <a:r>
              <a:rPr lang="zh-CN" altLang="en-US" baseline="0" dirty="0"/>
              <a:t>来执行。</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第四点也是最关键的一点，需要提高自己对</a:t>
            </a:r>
            <a:r>
              <a:rPr lang="en-US" altLang="zh-CN" dirty="0"/>
              <a:t>YunOS</a:t>
            </a:r>
            <a:r>
              <a:rPr lang="zh-CN" altLang="en-US" dirty="0"/>
              <a:t>架构体系的了解，增强自己的知识储备。既能够通过系统日志解决系统起机问题，也能通过自定义控件解决</a:t>
            </a:r>
            <a:r>
              <a:rPr lang="en-US" altLang="zh-CN" dirty="0"/>
              <a:t>UI</a:t>
            </a:r>
            <a:r>
              <a:rPr lang="zh-CN" altLang="en-US" dirty="0"/>
              <a:t>显示问题。</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5</a:t>
            </a:fld>
            <a:endParaRPr lang="zh-CN" altLang="en-US"/>
          </a:p>
        </p:txBody>
      </p:sp>
    </p:spTree>
    <p:extLst>
      <p:ext uri="{BB962C8B-B14F-4D97-AF65-F5344CB8AC3E}">
        <p14:creationId xmlns:p14="http://schemas.microsoft.com/office/powerpoint/2010/main" val="397048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接下来就是</a:t>
            </a:r>
            <a:r>
              <a:rPr lang="en-US" altLang="zh-CN" dirty="0"/>
              <a:t>ROM</a:t>
            </a:r>
            <a:r>
              <a:rPr lang="zh-CN" altLang="en-US" dirty="0"/>
              <a:t>包构建发布系统的介绍。分为两部分，构建系统和发布系统。</a:t>
            </a:r>
            <a:endParaRPr lang="en-US" altLang="zh-CN" dirty="0"/>
          </a:p>
          <a:p>
            <a:pPr marL="228600" indent="-228600">
              <a:buAutoNum type="arabicPeriod"/>
            </a:pPr>
            <a:r>
              <a:rPr lang="zh-CN" altLang="en-US" baseline="0" dirty="0"/>
              <a:t>构建系统，对应着</a:t>
            </a:r>
            <a:r>
              <a:rPr lang="en-US" altLang="zh-CN" baseline="0" dirty="0" err="1"/>
              <a:t>gitlab</a:t>
            </a:r>
            <a:r>
              <a:rPr lang="zh-CN" altLang="en-US" baseline="0" dirty="0"/>
              <a:t>上的</a:t>
            </a:r>
            <a:r>
              <a:rPr lang="en-US" altLang="zh-CN" baseline="0" dirty="0" err="1"/>
              <a:t>RomPorting</a:t>
            </a:r>
            <a:r>
              <a:rPr lang="zh-CN" altLang="en-US" baseline="0" dirty="0"/>
              <a:t>项目。输入原生机型的</a:t>
            </a:r>
            <a:r>
              <a:rPr lang="en-US" altLang="zh-CN" baseline="0" dirty="0"/>
              <a:t>ROM</a:t>
            </a:r>
            <a:r>
              <a:rPr lang="zh-CN" altLang="en-US" baseline="0" dirty="0"/>
              <a:t>包和</a:t>
            </a:r>
            <a:r>
              <a:rPr lang="en-US" altLang="zh-CN" baseline="0" dirty="0"/>
              <a:t>YunOS ROM</a:t>
            </a:r>
            <a:r>
              <a:rPr lang="zh-CN" altLang="en-US" baseline="0" dirty="0"/>
              <a:t>包地址，通过自动化构建系统，对</a:t>
            </a:r>
            <a:r>
              <a:rPr lang="en-US" altLang="zh-CN" baseline="0" dirty="0" err="1"/>
              <a:t>boot.img</a:t>
            </a:r>
            <a:r>
              <a:rPr lang="zh-CN" altLang="en-US" baseline="0" dirty="0"/>
              <a:t>进行自动解包，对</a:t>
            </a:r>
            <a:r>
              <a:rPr lang="en-US" altLang="zh-CN" baseline="0" dirty="0"/>
              <a:t>system</a:t>
            </a:r>
            <a:r>
              <a:rPr lang="zh-CN" altLang="en-US" baseline="0" dirty="0"/>
              <a:t>分区进行分层最小化替换，同时需要开发者移植</a:t>
            </a:r>
            <a:r>
              <a:rPr lang="en-US" altLang="zh-CN" baseline="0" dirty="0"/>
              <a:t>boot</a:t>
            </a:r>
            <a:r>
              <a:rPr lang="zh-CN" altLang="en-US" baseline="0" dirty="0"/>
              <a:t>分区的</a:t>
            </a:r>
            <a:r>
              <a:rPr lang="en-US" altLang="zh-CN" baseline="0" dirty="0" err="1"/>
              <a:t>init</a:t>
            </a:r>
            <a:r>
              <a:rPr lang="zh-CN" altLang="en-US" baseline="0" dirty="0"/>
              <a:t>模块和编写刷机脚本，都完成后，构建系统会进行打包，并通过</a:t>
            </a:r>
            <a:r>
              <a:rPr lang="en-US" altLang="zh-CN" baseline="0" dirty="0" err="1"/>
              <a:t>adb</a:t>
            </a:r>
            <a:r>
              <a:rPr lang="en-US" altLang="zh-CN" baseline="0" dirty="0"/>
              <a:t> push</a:t>
            </a:r>
            <a:r>
              <a:rPr lang="zh-CN" altLang="en-US" baseline="0" dirty="0"/>
              <a:t>配合</a:t>
            </a:r>
            <a:r>
              <a:rPr lang="en-US" altLang="zh-CN" baseline="0" dirty="0"/>
              <a:t>recovery</a:t>
            </a:r>
            <a:r>
              <a:rPr lang="zh-CN" altLang="en-US" baseline="0" dirty="0"/>
              <a:t>进行自动刷机验证。</a:t>
            </a:r>
            <a:endParaRPr lang="en-US" altLang="zh-CN" baseline="0" dirty="0"/>
          </a:p>
          <a:p>
            <a:pPr marL="228600" indent="-228600">
              <a:buAutoNum type="arabicPeriod"/>
            </a:pPr>
            <a:r>
              <a:rPr lang="zh-CN" altLang="en-US" baseline="0" dirty="0"/>
              <a:t>发布系统：是通过</a:t>
            </a:r>
            <a:r>
              <a:rPr lang="en-US" altLang="zh-CN" baseline="0" dirty="0"/>
              <a:t>Jenkins</a:t>
            </a:r>
            <a:r>
              <a:rPr lang="zh-CN" altLang="en-US" baseline="0" dirty="0"/>
              <a:t>结合</a:t>
            </a:r>
            <a:r>
              <a:rPr lang="en-US" altLang="zh-CN" baseline="0" dirty="0"/>
              <a:t>bash shell</a:t>
            </a:r>
            <a:r>
              <a:rPr lang="zh-CN" altLang="en-US" baseline="0" dirty="0"/>
              <a:t>脚本对</a:t>
            </a:r>
            <a:r>
              <a:rPr lang="en-US" altLang="zh-CN" baseline="0" dirty="0"/>
              <a:t>ROM</a:t>
            </a:r>
            <a:r>
              <a:rPr lang="zh-CN" altLang="en-US" baseline="0" dirty="0"/>
              <a:t>多渠道发布流程进行模块化封装。在发布系统中只需要输入适配的原始</a:t>
            </a:r>
            <a:r>
              <a:rPr lang="en-US" altLang="zh-CN" baseline="0" dirty="0"/>
              <a:t>ROM</a:t>
            </a:r>
            <a:r>
              <a:rPr lang="zh-CN" altLang="en-US" baseline="0" dirty="0"/>
              <a:t>包云盘地址、产品型号、版本号等标识信息，就可以利用</a:t>
            </a:r>
            <a:r>
              <a:rPr lang="en-US" altLang="zh-CN" baseline="0" dirty="0"/>
              <a:t>Jenkins</a:t>
            </a:r>
            <a:r>
              <a:rPr lang="zh-CN" altLang="en-US" baseline="0" dirty="0"/>
              <a:t>的后台服务器并发能力，自动下载</a:t>
            </a:r>
            <a:r>
              <a:rPr lang="en-US" altLang="zh-CN" baseline="0" dirty="0"/>
              <a:t>ROM</a:t>
            </a:r>
            <a:r>
              <a:rPr lang="zh-CN" altLang="en-US" baseline="0" dirty="0"/>
              <a:t>包并进行解包操作，然后根据不同平台进行渠道包批量构建，构建完成后分渠道上传到云盘，并邮件通知测试同学。增加渠道时，只需要增加一个渠道模块即可。</a:t>
            </a:r>
            <a:endParaRPr lang="en-US" altLang="zh-CN" baseline="0" dirty="0"/>
          </a:p>
          <a:p>
            <a:pPr marL="228600" indent="-228600">
              <a:buAutoNum type="arabicPeriod"/>
            </a:pPr>
            <a:endParaRPr lang="en-US" altLang="zh-CN" baseline="0" dirty="0"/>
          </a:p>
          <a:p>
            <a:pPr marL="0" indent="0">
              <a:buNone/>
            </a:pPr>
            <a:r>
              <a:rPr lang="zh-CN" altLang="en-US" baseline="0" dirty="0"/>
              <a:t>问题：</a:t>
            </a:r>
            <a:endParaRPr lang="en-US" altLang="zh-CN" baseline="0" dirty="0"/>
          </a:p>
          <a:p>
            <a:pPr marL="228600" indent="-228600">
              <a:buAutoNum type="arabicPeriod"/>
            </a:pPr>
            <a:r>
              <a:rPr lang="en-US" altLang="zh-CN" baseline="0" dirty="0" err="1"/>
              <a:t>Init</a:t>
            </a:r>
            <a:r>
              <a:rPr lang="zh-CN" altLang="en-US" baseline="0" dirty="0"/>
              <a:t>模块移植：</a:t>
            </a:r>
            <a:r>
              <a:rPr lang="en-US" altLang="zh-CN" baseline="0" dirty="0" err="1"/>
              <a:t>init.rc</a:t>
            </a:r>
            <a:r>
              <a:rPr lang="zh-CN" altLang="en-US" baseline="0" dirty="0"/>
              <a:t>文件，很多</a:t>
            </a:r>
            <a:r>
              <a:rPr lang="en-US" altLang="zh-CN" baseline="0" dirty="0"/>
              <a:t>trigger</a:t>
            </a:r>
            <a:r>
              <a:rPr lang="zh-CN" altLang="en-US" baseline="0" dirty="0"/>
              <a:t>机制依赖于</a:t>
            </a:r>
            <a:r>
              <a:rPr lang="en-US" altLang="zh-CN" baseline="0" dirty="0" err="1"/>
              <a:t>init.rc</a:t>
            </a:r>
            <a:r>
              <a:rPr lang="zh-CN" altLang="en-US" baseline="0" dirty="0"/>
              <a:t>文件。</a:t>
            </a:r>
            <a:endParaRPr lang="en-US" altLang="zh-CN" baseline="0" dirty="0"/>
          </a:p>
          <a:p>
            <a:pPr marL="228600" indent="-228600">
              <a:buAutoNum type="arabicPeriod"/>
            </a:pPr>
            <a:r>
              <a:rPr lang="en-US" altLang="zh-CN" baseline="0" dirty="0"/>
              <a:t>System</a:t>
            </a:r>
            <a:r>
              <a:rPr lang="zh-CN" altLang="en-US" baseline="0" dirty="0"/>
              <a:t>分区的最小化移植：应用层和</a:t>
            </a:r>
            <a:r>
              <a:rPr lang="en-US" altLang="zh-CN" baseline="0" dirty="0"/>
              <a:t>framework</a:t>
            </a:r>
            <a:r>
              <a:rPr lang="zh-CN" altLang="en-US" baseline="0" dirty="0"/>
              <a:t>层全部替换，动态库包括：</a:t>
            </a:r>
            <a:r>
              <a:rPr lang="en-US" altLang="zh-CN" baseline="0" dirty="0"/>
              <a:t>libandroid_runtime.so</a:t>
            </a:r>
            <a:r>
              <a:rPr lang="zh-CN" altLang="en-US" baseline="0" dirty="0"/>
              <a:t>，</a:t>
            </a:r>
            <a:r>
              <a:rPr lang="en-US" altLang="zh-CN" baseline="0" dirty="0"/>
              <a:t>libandroid_servers.so</a:t>
            </a:r>
            <a:r>
              <a:rPr lang="zh-CN" altLang="en-US" baseline="0" dirty="0"/>
              <a:t>，</a:t>
            </a:r>
            <a:r>
              <a:rPr lang="en-US" altLang="zh-CN" baseline="0" dirty="0"/>
              <a:t>libdvm.so</a:t>
            </a:r>
            <a:r>
              <a:rPr lang="zh-CN" altLang="en-US" baseline="0" dirty="0"/>
              <a:t>，</a:t>
            </a:r>
            <a:r>
              <a:rPr lang="en-US" altLang="zh-CN" baseline="0" dirty="0"/>
              <a:t>libskia.so</a:t>
            </a:r>
            <a:r>
              <a:rPr lang="zh-CN" altLang="en-US" baseline="0" dirty="0"/>
              <a:t>等。</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6</a:t>
            </a:fld>
            <a:endParaRPr lang="zh-CN" altLang="en-US"/>
          </a:p>
        </p:txBody>
      </p:sp>
    </p:spTree>
    <p:extLst>
      <p:ext uri="{BB962C8B-B14F-4D97-AF65-F5344CB8AC3E}">
        <p14:creationId xmlns:p14="http://schemas.microsoft.com/office/powerpoint/2010/main" val="3540072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YunOS</a:t>
            </a:r>
            <a:r>
              <a:rPr lang="en-US" altLang="zh-CN" baseline="0" dirty="0"/>
              <a:t> ROM</a:t>
            </a:r>
            <a:r>
              <a:rPr lang="zh-CN" altLang="en-US" baseline="0" dirty="0"/>
              <a:t>适配项目的主要收益包括：</a:t>
            </a:r>
            <a:endParaRPr lang="en-US" altLang="zh-CN" baseline="0" dirty="0"/>
          </a:p>
          <a:p>
            <a:pPr marL="228600" indent="-228600">
              <a:buAutoNum type="arabicPeriod"/>
            </a:pPr>
            <a:r>
              <a:rPr lang="en-US" altLang="zh-CN" baseline="0" dirty="0"/>
              <a:t>MTK</a:t>
            </a:r>
            <a:r>
              <a:rPr lang="zh-CN" altLang="en-US" baseline="0" dirty="0"/>
              <a:t>平台机型成功适配并发布超过</a:t>
            </a:r>
            <a:r>
              <a:rPr lang="en-US" altLang="zh-CN" baseline="0" dirty="0"/>
              <a:t>20</a:t>
            </a:r>
            <a:r>
              <a:rPr lang="zh-CN" altLang="en-US" baseline="0" dirty="0"/>
              <a:t>款，且每款机型的激活量和用户评分都比较可观。</a:t>
            </a:r>
            <a:endParaRPr lang="en-US" altLang="zh-CN" baseline="0" dirty="0"/>
          </a:p>
          <a:p>
            <a:pPr marL="228600" indent="-228600">
              <a:buAutoNum type="arabicPeriod"/>
            </a:pPr>
            <a:r>
              <a:rPr lang="en-US" altLang="zh-CN" baseline="0" dirty="0"/>
              <a:t>ROM</a:t>
            </a:r>
            <a:r>
              <a:rPr lang="zh-CN" altLang="en-US" baseline="0" dirty="0"/>
              <a:t>包发布系统的构建提高了渠道包的发布效率，将原先的打包流程从半天的时间降低为分钟级别，且全程自动化，并且不依赖于特定的人去发布，</a:t>
            </a:r>
            <a:r>
              <a:rPr lang="en-US" altLang="zh-CN" baseline="0" dirty="0"/>
              <a:t>SCM</a:t>
            </a:r>
            <a:r>
              <a:rPr lang="zh-CN" altLang="en-US" baseline="0" dirty="0"/>
              <a:t>和研发人员均可完成</a:t>
            </a:r>
            <a:r>
              <a:rPr lang="en-US" altLang="zh-CN" baseline="0" dirty="0"/>
              <a:t>.</a:t>
            </a:r>
          </a:p>
          <a:p>
            <a:pPr marL="228600" indent="-228600">
              <a:buAutoNum type="arabicPeriod"/>
            </a:pPr>
            <a:r>
              <a:rPr lang="zh-CN" altLang="en-US" baseline="0" dirty="0"/>
              <a:t>积累了比较丰富的</a:t>
            </a:r>
            <a:r>
              <a:rPr lang="en-US" altLang="zh-CN" baseline="0" dirty="0"/>
              <a:t>ROM</a:t>
            </a:r>
            <a:r>
              <a:rPr lang="zh-CN" altLang="en-US" baseline="0" dirty="0"/>
              <a:t>适配经验，加深了对</a:t>
            </a:r>
            <a:r>
              <a:rPr lang="en-US" altLang="zh-CN" baseline="0" dirty="0"/>
              <a:t>Yun</a:t>
            </a:r>
            <a:r>
              <a:rPr lang="zh-CN" altLang="en-US" baseline="0" dirty="0"/>
              <a:t>架构体系的理解，在应用层开发和</a:t>
            </a:r>
            <a:r>
              <a:rPr lang="en-US" altLang="zh-CN" baseline="0" dirty="0"/>
              <a:t>Framework</a:t>
            </a:r>
            <a:r>
              <a:rPr lang="zh-CN" altLang="en-US" baseline="0" dirty="0"/>
              <a:t>层问题定位和解决上均有了一定的技术积累。</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7</a:t>
            </a:fld>
            <a:endParaRPr lang="zh-CN" altLang="en-US"/>
          </a:p>
        </p:txBody>
      </p:sp>
    </p:spTree>
    <p:extLst>
      <p:ext uri="{BB962C8B-B14F-4D97-AF65-F5344CB8AC3E}">
        <p14:creationId xmlns:p14="http://schemas.microsoft.com/office/powerpoint/2010/main" val="337200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接下来，介绍另一个项目，全智能手表研发。</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8</a:t>
            </a:fld>
            <a:endParaRPr lang="zh-CN" altLang="en-US"/>
          </a:p>
        </p:txBody>
      </p:sp>
    </p:spTree>
    <p:extLst>
      <p:ext uri="{BB962C8B-B14F-4D97-AF65-F5344CB8AC3E}">
        <p14:creationId xmlns:p14="http://schemas.microsoft.com/office/powerpoint/2010/main" val="4210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该项目是我加入</a:t>
            </a:r>
            <a:r>
              <a:rPr lang="en-US" altLang="zh-CN" dirty="0"/>
              <a:t>IDC</a:t>
            </a:r>
            <a:r>
              <a:rPr lang="zh-CN" altLang="en-US" dirty="0"/>
              <a:t>之后负责的一个重点的项目。项目背景是：在一款全新的硬件平台</a:t>
            </a:r>
            <a:r>
              <a:rPr lang="en-US" altLang="zh-CN" dirty="0"/>
              <a:t>(mt2601</a:t>
            </a:r>
            <a:r>
              <a:rPr lang="zh-CN" altLang="en-US" dirty="0"/>
              <a:t>平台</a:t>
            </a:r>
            <a:r>
              <a:rPr lang="en-US" altLang="zh-CN" dirty="0"/>
              <a:t>)</a:t>
            </a:r>
            <a:r>
              <a:rPr lang="zh-CN" altLang="en-US" dirty="0"/>
              <a:t>上，根据外部知名</a:t>
            </a:r>
            <a:r>
              <a:rPr lang="en-US" altLang="zh-CN" dirty="0"/>
              <a:t>UI</a:t>
            </a:r>
            <a:r>
              <a:rPr lang="zh-CN" altLang="en-US" dirty="0"/>
              <a:t>团队设计的全新</a:t>
            </a:r>
            <a:r>
              <a:rPr lang="en-US" altLang="zh-CN" dirty="0"/>
              <a:t>UI</a:t>
            </a:r>
            <a:r>
              <a:rPr lang="zh-CN" altLang="en-US" dirty="0"/>
              <a:t>体系从无到有的搭建全智能手表系统。这个项目面临的挑战是：因为是全新的</a:t>
            </a:r>
            <a:r>
              <a:rPr lang="en-US" altLang="zh-CN" dirty="0"/>
              <a:t>UI</a:t>
            </a:r>
            <a:r>
              <a:rPr lang="zh-CN" altLang="en-US" dirty="0"/>
              <a:t>体系，全新的硬件平台，所以会有很多自定义控件需要研发。同时项目周期较紧，需要变更较大，且研发人员只有</a:t>
            </a:r>
            <a:r>
              <a:rPr lang="en-US" altLang="zh-CN" dirty="0"/>
              <a:t>4</a:t>
            </a:r>
            <a:r>
              <a:rPr lang="zh-CN" altLang="en-US" dirty="0"/>
              <a:t>人，而且其中有同学在这个项目之前是没有移动端开发经验的。</a:t>
            </a:r>
            <a:endParaRPr lang="en-US" altLang="zh-CN" dirty="0"/>
          </a:p>
          <a:p>
            <a:r>
              <a:rPr lang="zh-CN" altLang="en-US" dirty="0"/>
              <a:t>那面临着这些挑战，作为应用层的主力研发， 我的解决思路是：</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9</a:t>
            </a:fld>
            <a:endParaRPr lang="zh-CN" altLang="en-US"/>
          </a:p>
        </p:txBody>
      </p:sp>
    </p:spTree>
    <p:extLst>
      <p:ext uri="{BB962C8B-B14F-4D97-AF65-F5344CB8AC3E}">
        <p14:creationId xmlns:p14="http://schemas.microsoft.com/office/powerpoint/2010/main" val="253703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a:t>采用组件化思想，增加应用层的技术沉淀，根据手表的</a:t>
            </a:r>
            <a:r>
              <a:rPr lang="en-US" altLang="zh-CN" baseline="0" dirty="0"/>
              <a:t>UI</a:t>
            </a:r>
            <a:r>
              <a:rPr lang="zh-CN" altLang="en-US" baseline="0" dirty="0"/>
              <a:t>设计抽象出通用的自定义控件进行实现，便于其他开发同学快速的集成使用。</a:t>
            </a:r>
            <a:endParaRPr lang="en-US" altLang="zh-CN" baseline="0" dirty="0"/>
          </a:p>
          <a:p>
            <a:pPr marL="228600" indent="-228600">
              <a:buAutoNum type="arabicPeriod"/>
            </a:pPr>
            <a:r>
              <a:rPr lang="zh-CN" altLang="en-US" baseline="0" dirty="0"/>
              <a:t>统一网络架构层，将开发同学从复杂的并发回调网络处理中抽离出来，而且后期如果涉及到通信层协议切换，可以实现对上层开发同学无感知</a:t>
            </a:r>
            <a:r>
              <a:rPr lang="en-US" altLang="zh-CN" baseline="0" dirty="0"/>
              <a:t>.</a:t>
            </a:r>
          </a:p>
          <a:p>
            <a:pPr marL="228600" indent="-228600">
              <a:buAutoNum type="arabicPeriod"/>
            </a:pPr>
            <a:r>
              <a:rPr lang="zh-CN" altLang="en-US" baseline="0" dirty="0"/>
              <a:t>主动承担难度较高的应用开发，目前我是负责应用层</a:t>
            </a:r>
            <a:r>
              <a:rPr lang="zh-CN" altLang="en-US" baseline="0" dirty="0" smtClean="0"/>
              <a:t>的</a:t>
            </a:r>
            <a:r>
              <a:rPr lang="en-US" altLang="zh-CN" baseline="0" dirty="0" smtClean="0"/>
              <a:t>7</a:t>
            </a:r>
            <a:r>
              <a:rPr lang="zh-CN" altLang="en-US" baseline="0" dirty="0" smtClean="0"/>
              <a:t>款</a:t>
            </a:r>
            <a:r>
              <a:rPr lang="zh-CN" altLang="en-US" baseline="0" dirty="0"/>
              <a:t>应用开发，包括</a:t>
            </a:r>
            <a:r>
              <a:rPr lang="zh-CN" altLang="en-US" dirty="0"/>
              <a:t>天气</a:t>
            </a:r>
            <a:r>
              <a:rPr lang="en-US" altLang="zh-CN" dirty="0"/>
              <a:t>, </a:t>
            </a:r>
            <a:r>
              <a:rPr lang="zh-CN" altLang="en-US" dirty="0"/>
              <a:t>闹钟</a:t>
            </a:r>
            <a:r>
              <a:rPr lang="en-US" altLang="zh-CN" dirty="0"/>
              <a:t>, </a:t>
            </a:r>
            <a:r>
              <a:rPr lang="zh-CN" altLang="en-US" dirty="0"/>
              <a:t>秒表</a:t>
            </a:r>
            <a:r>
              <a:rPr lang="en-US" altLang="zh-CN" dirty="0"/>
              <a:t>, </a:t>
            </a:r>
            <a:r>
              <a:rPr lang="zh-CN" altLang="en-US" dirty="0"/>
              <a:t>计时器</a:t>
            </a:r>
            <a:r>
              <a:rPr lang="en-US" altLang="zh-CN" dirty="0"/>
              <a:t>, </a:t>
            </a:r>
            <a:r>
              <a:rPr lang="zh-CN" altLang="en-US" dirty="0"/>
              <a:t>密码锁</a:t>
            </a:r>
            <a:r>
              <a:rPr lang="en-US" altLang="zh-CN" dirty="0"/>
              <a:t>, </a:t>
            </a:r>
            <a:r>
              <a:rPr lang="zh-CN" altLang="en-US" dirty="0"/>
              <a:t>应用列表</a:t>
            </a:r>
            <a:r>
              <a:rPr lang="zh-CN" altLang="en-US" dirty="0" smtClean="0"/>
              <a:t>，设置，</a:t>
            </a:r>
            <a:r>
              <a:rPr lang="zh-CN" altLang="en-US" baseline="0" dirty="0" smtClean="0"/>
              <a:t>便于</a:t>
            </a:r>
            <a:r>
              <a:rPr lang="zh-CN" altLang="en-US" baseline="0" dirty="0"/>
              <a:t>减轻同伴压力</a:t>
            </a:r>
            <a:endParaRPr lang="en-US" altLang="zh-CN" baseline="0" dirty="0"/>
          </a:p>
          <a:p>
            <a:pPr marL="228600" indent="-228600">
              <a:buAutoNum type="arabicPeriod"/>
            </a:pPr>
            <a:r>
              <a:rPr lang="zh-CN" altLang="en-US" baseline="0" dirty="0"/>
              <a:t>培养新人，通过合理的分配项目任务和控制项目进度协助新人快速融入到开发体系中。</a:t>
            </a:r>
            <a:endParaRPr lang="en-US" altLang="zh-CN" baseline="0" dirty="0"/>
          </a:p>
          <a:p>
            <a:pPr marL="228600" indent="-228600">
              <a:buAutoNum type="arabicPeriod"/>
            </a:pPr>
            <a:r>
              <a:rPr lang="zh-CN" altLang="en-US" baseline="0" dirty="0"/>
              <a:t>开发过程中遇到疑难问题，会组织集中讨论解决方案。并且，也会在组内定期的分享自己的技术心得。</a:t>
            </a:r>
            <a:endParaRPr lang="en-US" altLang="zh-CN" baseline="0"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10</a:t>
            </a:fld>
            <a:endParaRPr lang="zh-CN" altLang="en-US"/>
          </a:p>
        </p:txBody>
      </p:sp>
    </p:spTree>
    <p:extLst>
      <p:ext uri="{BB962C8B-B14F-4D97-AF65-F5344CB8AC3E}">
        <p14:creationId xmlns:p14="http://schemas.microsoft.com/office/powerpoint/2010/main" val="153330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9248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50902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7580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atin typeface="微软雅黑" pitchFamily="34" charset="-122"/>
                <a:ea typeface="微软雅黑" pitchFamily="34" charset="-122"/>
              </a:defRPr>
            </a:lvl1pPr>
            <a:lvl2pPr marL="742950" indent="-285750">
              <a:buFont typeface="Arial" pitchFamily="34" charset="0"/>
              <a:buChar char="•"/>
              <a:defRPr sz="2400">
                <a:latin typeface="微软雅黑" pitchFamily="34" charset="-122"/>
                <a:ea typeface="微软雅黑" pitchFamily="34" charset="-122"/>
              </a:defRPr>
            </a:lvl2pPr>
            <a:lvl3pPr marL="1143000" indent="-228600">
              <a:buFont typeface="Arial" pitchFamily="34" charset="0"/>
              <a:buChar char="•"/>
              <a:defRPr sz="2400">
                <a:latin typeface="微软雅黑" pitchFamily="34" charset="-122"/>
                <a:ea typeface="微软雅黑" pitchFamily="34" charset="-122"/>
              </a:defRPr>
            </a:lvl3pPr>
            <a:lvl4pPr marL="1600200" indent="-228600">
              <a:buFont typeface="Arial" pitchFamily="34" charset="0"/>
              <a:buChar char="•"/>
              <a:defRPr sz="2400">
                <a:latin typeface="微软雅黑" pitchFamily="34" charset="-122"/>
                <a:ea typeface="微软雅黑" pitchFamily="34" charset="-122"/>
              </a:defRPr>
            </a:lvl4pPr>
            <a:lvl5pPr marL="2057400" indent="-228600">
              <a:buFont typeface="Arial" pitchFamily="34" charset="0"/>
              <a:buChar char="•"/>
              <a:defRPr sz="24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82123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6158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76801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52373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8511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5113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28602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3945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A7E46-AAA2-4505-8430-AB68F6110AB2}" type="datetimeFigureOut">
              <a:rPr lang="zh-CN" altLang="en-US" smtClean="0"/>
              <a:t>2016/5/18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24745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988840"/>
            <a:ext cx="7416824" cy="584775"/>
          </a:xfrm>
          <a:prstGeom prst="rect">
            <a:avLst/>
          </a:prstGeom>
          <a:noFill/>
        </p:spPr>
        <p:txBody>
          <a:bodyPr wrap="square" rtlCol="0">
            <a:spAutoFit/>
          </a:bodyPr>
          <a:lstStyle/>
          <a:p>
            <a:pPr algn="r"/>
            <a:r>
              <a:rPr lang="en-US" altLang="zh-CN" sz="3200" b="1" dirty="0">
                <a:latin typeface="微软雅黑" pitchFamily="34" charset="-122"/>
                <a:ea typeface="微软雅黑" pitchFamily="34" charset="-122"/>
              </a:rPr>
              <a:t>P5-P6</a:t>
            </a:r>
            <a:r>
              <a:rPr lang="zh-CN" altLang="en-US" sz="3200" b="1" dirty="0">
                <a:latin typeface="微软雅黑" pitchFamily="34" charset="-122"/>
                <a:ea typeface="微软雅黑" pitchFamily="34" charset="-122"/>
              </a:rPr>
              <a:t>晋升述职报告</a:t>
            </a:r>
          </a:p>
        </p:txBody>
      </p:sp>
      <p:sp>
        <p:nvSpPr>
          <p:cNvPr id="6" name="TextBox 5"/>
          <p:cNvSpPr txBox="1"/>
          <p:nvPr/>
        </p:nvSpPr>
        <p:spPr>
          <a:xfrm>
            <a:off x="4860032" y="2924944"/>
            <a:ext cx="3672408" cy="923330"/>
          </a:xfrm>
          <a:prstGeom prst="rect">
            <a:avLst/>
          </a:prstGeom>
          <a:noFill/>
        </p:spPr>
        <p:txBody>
          <a:bodyPr wrap="square" rtlCol="0">
            <a:spAutoFit/>
          </a:bodyPr>
          <a:lstStyle/>
          <a:p>
            <a:pPr algn="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事业群</a:t>
            </a:r>
            <a:r>
              <a:rPr lang="en-US" altLang="zh-CN" dirty="0">
                <a:latin typeface="微软雅黑" pitchFamily="34" charset="-122"/>
                <a:ea typeface="微软雅黑" pitchFamily="34" charset="-122"/>
              </a:rPr>
              <a:t>--IDC-</a:t>
            </a:r>
            <a:r>
              <a:rPr lang="zh-CN" altLang="en-US" dirty="0">
                <a:latin typeface="微软雅黑" pitchFamily="34" charset="-122"/>
                <a:ea typeface="微软雅黑" pitchFamily="34" charset="-122"/>
              </a:rPr>
              <a:t>系统</a:t>
            </a:r>
            <a:endParaRPr lang="en-US" altLang="zh-CN" dirty="0">
              <a:latin typeface="微软雅黑" pitchFamily="34" charset="-122"/>
              <a:ea typeface="微软雅黑" pitchFamily="34" charset="-122"/>
            </a:endParaRPr>
          </a:p>
          <a:p>
            <a:pPr algn="r"/>
            <a:r>
              <a:rPr lang="zh-CN" altLang="en-US" dirty="0">
                <a:latin typeface="微软雅黑" pitchFamily="34" charset="-122"/>
                <a:ea typeface="微软雅黑" pitchFamily="34" charset="-122"/>
              </a:rPr>
              <a:t>王正一</a:t>
            </a:r>
            <a:endParaRPr lang="en-US" altLang="zh-CN" dirty="0">
              <a:latin typeface="微软雅黑" pitchFamily="34" charset="-122"/>
              <a:ea typeface="微软雅黑" pitchFamily="34" charset="-122"/>
            </a:endParaRPr>
          </a:p>
          <a:p>
            <a:pPr algn="ctr"/>
            <a:endParaRPr lang="zh-CN" altLang="en-US" dirty="0"/>
          </a:p>
        </p:txBody>
      </p:sp>
    </p:spTree>
    <p:extLst>
      <p:ext uri="{BB962C8B-B14F-4D97-AF65-F5344CB8AC3E}">
        <p14:creationId xmlns:p14="http://schemas.microsoft.com/office/powerpoint/2010/main" val="244585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pPr lvl="1"/>
            <a:endParaRPr lang="en-US" altLang="zh-CN" b="1" dirty="0"/>
          </a:p>
        </p:txBody>
      </p:sp>
    </p:spTree>
    <p:extLst>
      <p:ext uri="{BB962C8B-B14F-4D97-AF65-F5344CB8AC3E}">
        <p14:creationId xmlns:p14="http://schemas.microsoft.com/office/powerpoint/2010/main" val="52758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技术亮点</a:t>
            </a:r>
            <a:r>
              <a:rPr lang="en-US" altLang="zh-CN" dirty="0" smtClean="0"/>
              <a:t>-</a:t>
            </a:r>
            <a:r>
              <a:rPr lang="zh-CN" altLang="en-US" dirty="0" smtClean="0"/>
              <a:t>统一</a:t>
            </a:r>
            <a:r>
              <a:rPr lang="zh-CN" altLang="en-US" dirty="0"/>
              <a:t>网络框架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768"/>
            <a:ext cx="8999984" cy="5299644"/>
          </a:xfrm>
          <a:prstGeom prst="rect">
            <a:avLst/>
          </a:prstGeom>
        </p:spPr>
      </p:pic>
    </p:spTree>
    <p:extLst>
      <p:ext uri="{BB962C8B-B14F-4D97-AF65-F5344CB8AC3E}">
        <p14:creationId xmlns:p14="http://schemas.microsoft.com/office/powerpoint/2010/main" val="183210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smtClean="0"/>
              <a:t>-</a:t>
            </a:r>
            <a:r>
              <a:rPr lang="zh-CN" altLang="en-US" smtClean="0"/>
              <a:t>自定义</a:t>
            </a:r>
            <a:r>
              <a:rPr lang="zh-CN" altLang="en-US" dirty="0"/>
              <a:t>控件集合</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err="1"/>
              <a:t>WheelView</a:t>
            </a:r>
            <a:endParaRPr lang="en-US" altLang="zh-CN"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dirty="0" err="1"/>
              <a:t>ArcScrollView</a:t>
            </a:r>
            <a:endParaRPr lang="en-US" altLang="zh-CN"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dirty="0" err="1" smtClean="0"/>
              <a:t>PullToRefresh</a:t>
            </a:r>
            <a:endParaRPr lang="en-US" altLang="zh-CN"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smtClean="0"/>
              <a:t>View</a:t>
            </a:r>
          </a:p>
          <a:p>
            <a:pPr marL="457200" lvl="1" indent="0">
              <a:buNone/>
            </a:pPr>
            <a:endParaRPr lang="en-US" altLang="zh-CN" dirty="0"/>
          </a:p>
          <a:p>
            <a:pPr marL="0" indent="0">
              <a:buNone/>
            </a:pPr>
            <a:r>
              <a:rPr lang="en-US" altLang="zh-CN" dirty="0" err="1" smtClean="0"/>
              <a:t>VerticalViewPager</a:t>
            </a:r>
            <a:endParaRPr lang="en-US" altLang="zh-CN" dirty="0"/>
          </a:p>
          <a:p>
            <a:pPr lvl="1"/>
            <a:r>
              <a:rPr lang="zh-CN" altLang="en-US" dirty="0" smtClean="0"/>
              <a:t>垂直切换的</a:t>
            </a:r>
            <a:r>
              <a:rPr lang="en-US" altLang="zh-CN" dirty="0" err="1" smtClean="0"/>
              <a:t>ViewPager</a:t>
            </a:r>
            <a:endParaRPr lang="en-US" altLang="zh-CN" dirty="0" smtClean="0"/>
          </a:p>
          <a:p>
            <a:pPr marL="457200" lvl="1" indent="0">
              <a:buNone/>
            </a:pPr>
            <a:endParaRPr lang="en-US" altLang="zh-CN" dirty="0" smtClean="0"/>
          </a:p>
          <a:p>
            <a:pPr marL="0" indent="0">
              <a:buNone/>
            </a:pPr>
            <a:r>
              <a:rPr lang="en-US" altLang="zh-CN" dirty="0" err="1" smtClean="0"/>
              <a:t>ClockView</a:t>
            </a:r>
            <a:endParaRPr lang="en-US" altLang="zh-CN" dirty="0" smtClean="0"/>
          </a:p>
          <a:p>
            <a:pPr lvl="1"/>
            <a:r>
              <a:rPr lang="zh-CN" altLang="en-US" dirty="0" smtClean="0"/>
              <a:t>表盘</a:t>
            </a:r>
            <a:r>
              <a:rPr lang="zh-CN" altLang="en-US" dirty="0"/>
              <a:t>控件，自定义时间显示</a:t>
            </a:r>
            <a:endParaRPr lang="en-US" altLang="zh-CN" dirty="0"/>
          </a:p>
        </p:txBody>
      </p:sp>
    </p:spTree>
    <p:extLst>
      <p:ext uri="{BB962C8B-B14F-4D97-AF65-F5344CB8AC3E}">
        <p14:creationId xmlns:p14="http://schemas.microsoft.com/office/powerpoint/2010/main" val="127498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a:t>
            </a:r>
            <a:r>
              <a:rPr lang="zh-CN" altLang="en-US" dirty="0" smtClean="0"/>
              <a:t>沉淀多个</a:t>
            </a:r>
            <a:r>
              <a:rPr lang="zh-CN" altLang="en-US" dirty="0"/>
              <a:t>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负责</a:t>
            </a:r>
            <a:r>
              <a:rPr lang="en-US" altLang="zh-CN" dirty="0" smtClean="0">
                <a:solidFill>
                  <a:srgbClr val="FF0000"/>
                </a:solidFill>
              </a:rPr>
              <a:t>7</a:t>
            </a:r>
            <a:r>
              <a:rPr lang="zh-CN" altLang="en-US" dirty="0" smtClean="0"/>
              <a:t>个难点</a:t>
            </a:r>
            <a:r>
              <a:rPr lang="zh-CN" altLang="en-US" dirty="0"/>
              <a:t>应用全部按期</a:t>
            </a:r>
            <a:r>
              <a:rPr lang="zh-CN" altLang="en-US" dirty="0">
                <a:solidFill>
                  <a:srgbClr val="FF0000"/>
                </a:solidFill>
              </a:rPr>
              <a:t>完成</a:t>
            </a:r>
            <a:r>
              <a:rPr lang="zh-CN" altLang="en-US" dirty="0"/>
              <a:t>，</a:t>
            </a:r>
            <a:r>
              <a:rPr lang="zh-CN" altLang="en-US" dirty="0">
                <a:solidFill>
                  <a:srgbClr val="FF0000"/>
                </a:solidFill>
              </a:rPr>
              <a:t>无</a:t>
            </a:r>
            <a:r>
              <a:rPr lang="en-US" altLang="zh-CN" dirty="0">
                <a:solidFill>
                  <a:srgbClr val="FF0000"/>
                </a:solidFill>
              </a:rPr>
              <a:t>3-1</a:t>
            </a:r>
            <a:r>
              <a:rPr lang="zh-CN" altLang="en-US" dirty="0"/>
              <a:t>以上</a:t>
            </a:r>
            <a:r>
              <a:rPr lang="en-US" altLang="zh-CN" dirty="0"/>
              <a:t>Bug</a:t>
            </a:r>
            <a:r>
              <a:rPr lang="zh-CN" altLang="en-US" dirty="0"/>
              <a:t>存留</a:t>
            </a:r>
            <a:endParaRPr lang="en-US" altLang="zh-CN" dirty="0"/>
          </a:p>
          <a:p>
            <a:pPr lvl="1"/>
            <a:r>
              <a:rPr lang="zh-CN" altLang="en-US" dirty="0">
                <a:solidFill>
                  <a:srgbClr val="FF0000"/>
                </a:solidFill>
              </a:rPr>
              <a:t>从无到有</a:t>
            </a:r>
            <a:r>
              <a:rPr lang="zh-CN" altLang="en-US" dirty="0"/>
              <a:t>的建立起全智能手表的应用层体系</a:t>
            </a:r>
            <a:endParaRPr lang="en-US" altLang="zh-CN" dirty="0"/>
          </a:p>
        </p:txBody>
      </p:sp>
    </p:spTree>
    <p:extLst>
      <p:ext uri="{BB962C8B-B14F-4D97-AF65-F5344CB8AC3E}">
        <p14:creationId xmlns:p14="http://schemas.microsoft.com/office/powerpoint/2010/main" val="140396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增强个人影响力，将自己所学能够更好的分享给其他人</a:t>
            </a:r>
          </a:p>
        </p:txBody>
      </p:sp>
    </p:spTree>
    <p:extLst>
      <p:ext uri="{BB962C8B-B14F-4D97-AF65-F5344CB8AC3E}">
        <p14:creationId xmlns:p14="http://schemas.microsoft.com/office/powerpoint/2010/main" val="119799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en-US" altLang="zh-CN" sz="4800" b="1" dirty="0"/>
              <a:t>Thanks</a:t>
            </a:r>
            <a:endParaRPr lang="zh-CN" altLang="en-US" sz="4800" b="1" dirty="0"/>
          </a:p>
        </p:txBody>
      </p:sp>
    </p:spTree>
    <p:extLst>
      <p:ext uri="{BB962C8B-B14F-4D97-AF65-F5344CB8AC3E}">
        <p14:creationId xmlns:p14="http://schemas.microsoft.com/office/powerpoint/2010/main" val="19634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个人简介</a:t>
            </a:r>
          </a:p>
        </p:txBody>
      </p:sp>
      <p:sp>
        <p:nvSpPr>
          <p:cNvPr id="3" name="内容占位符 2"/>
          <p:cNvSpPr>
            <a:spLocks noGrp="1"/>
          </p:cNvSpPr>
          <p:nvPr>
            <p:ph idx="1"/>
          </p:nvPr>
        </p:nvSpPr>
        <p:spPr/>
        <p:txBody>
          <a:bodyPr>
            <a:normAutofit/>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err="1" smtClean="0"/>
              <a:t>GitHub</a:t>
            </a:r>
            <a:r>
              <a:rPr lang="zh-CN" altLang="en-US" dirty="0" smtClean="0"/>
              <a:t>开</a:t>
            </a:r>
            <a:r>
              <a:rPr lang="zh-CN" altLang="en-US" dirty="0"/>
              <a:t>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全智能手表应用层主力研发</a:t>
            </a:r>
            <a:endParaRPr lang="en-US" altLang="zh-CN" dirty="0"/>
          </a:p>
        </p:txBody>
      </p:sp>
    </p:spTree>
    <p:extLst>
      <p:ext uri="{BB962C8B-B14F-4D97-AF65-F5344CB8AC3E}">
        <p14:creationId xmlns:p14="http://schemas.microsoft.com/office/powerpoint/2010/main" val="325603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solidFill>
                  <a:srgbClr val="FF0000"/>
                </a:solidFill>
              </a:rPr>
              <a:t>YunOS ROM</a:t>
            </a:r>
            <a:r>
              <a:rPr lang="zh-CN" altLang="en-US" b="1" dirty="0">
                <a:solidFill>
                  <a:srgbClr val="FF0000"/>
                </a:solidFill>
              </a:rPr>
              <a:t>适配</a:t>
            </a:r>
            <a:endParaRPr lang="en-US" altLang="zh-CN" b="1" dirty="0">
              <a:solidFill>
                <a:srgbClr val="FF0000"/>
              </a:solidFill>
            </a:endParaRPr>
          </a:p>
          <a:p>
            <a:pPr marL="0" indent="0">
              <a:buNone/>
            </a:pPr>
            <a:endParaRPr lang="en-US" altLang="zh-CN" b="1" dirty="0">
              <a:solidFill>
                <a:srgbClr val="FF0000"/>
              </a:solidFill>
            </a:endParaRPr>
          </a:p>
          <a:p>
            <a:pPr marL="0" indent="0">
              <a:buNone/>
            </a:pPr>
            <a:r>
              <a:rPr lang="zh-CN" altLang="en-US" b="1" dirty="0"/>
              <a:t>全智能手表研发</a:t>
            </a:r>
            <a:endParaRPr lang="en-US" altLang="zh-CN" b="1" dirty="0"/>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16421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a:p>
          <a:p>
            <a:pPr marL="0" indent="0">
              <a:buNone/>
            </a:pPr>
            <a:r>
              <a:rPr lang="zh-CN" altLang="en-US" b="1" dirty="0"/>
              <a:t>职责</a:t>
            </a:r>
            <a:endParaRPr lang="en-US" altLang="zh-CN" b="1" dirty="0"/>
          </a:p>
          <a:p>
            <a:pPr lvl="1"/>
            <a:r>
              <a:rPr lang="en-US" altLang="zh-CN" dirty="0"/>
              <a:t>MTK</a:t>
            </a:r>
            <a:r>
              <a:rPr lang="zh-CN" altLang="en-US" dirty="0"/>
              <a:t>平台机型适配负责人</a:t>
            </a:r>
            <a:endParaRPr lang="en-US" altLang="zh-CN" dirty="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344250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a:t>YunOS</a:t>
            </a:r>
            <a:r>
              <a:rPr lang="zh-CN" altLang="en-US" dirty="0"/>
              <a:t>的架构体系和源码，增强问题解决能力</a:t>
            </a:r>
            <a:endParaRPr lang="en-US" altLang="zh-CN" dirty="0"/>
          </a:p>
        </p:txBody>
      </p:sp>
    </p:spTree>
    <p:extLst>
      <p:ext uri="{BB962C8B-B14F-4D97-AF65-F5344CB8AC3E}">
        <p14:creationId xmlns:p14="http://schemas.microsoft.com/office/powerpoint/2010/main" val="35201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dirty="0" smtClean="0"/>
              <a:t>技术亮点</a:t>
            </a:r>
            <a:r>
              <a:rPr lang="en-US" altLang="zh-CN" dirty="0" smtClean="0"/>
              <a:t>-ROM</a:t>
            </a:r>
            <a:r>
              <a:rPr lang="zh-CN" altLang="en-US" dirty="0"/>
              <a:t>包构建发布系统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45"/>
            <a:ext cx="9144000" cy="5546455"/>
          </a:xfrm>
          <a:prstGeom prst="rect">
            <a:avLst/>
          </a:prstGeom>
        </p:spPr>
      </p:pic>
    </p:spTree>
    <p:extLst>
      <p:ext uri="{BB962C8B-B14F-4D97-AF65-F5344CB8AC3E}">
        <p14:creationId xmlns:p14="http://schemas.microsoft.com/office/powerpoint/2010/main" val="16615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a:t>提高渠道包发布效率，将多渠道台打包流程从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积累了丰富的</a:t>
            </a:r>
            <a:r>
              <a:rPr lang="en-US" altLang="zh-CN" dirty="0"/>
              <a:t>Rom</a:t>
            </a:r>
            <a:r>
              <a:rPr lang="zh-CN" altLang="en-US" dirty="0"/>
              <a:t>适配经验，包括</a:t>
            </a:r>
            <a:r>
              <a:rPr lang="en-US" altLang="zh-CN" dirty="0"/>
              <a:t>UI</a:t>
            </a:r>
            <a:r>
              <a:rPr lang="zh-CN" altLang="en-US" dirty="0"/>
              <a:t>适配，</a:t>
            </a:r>
            <a:r>
              <a:rPr lang="en-US" altLang="zh-CN" dirty="0"/>
              <a:t>Framework</a:t>
            </a:r>
            <a:r>
              <a:rPr lang="zh-CN" altLang="en-US" dirty="0"/>
              <a:t>层问题定位和解决</a:t>
            </a:r>
            <a:endParaRPr lang="en-US" altLang="zh-CN" dirty="0"/>
          </a:p>
        </p:txBody>
      </p:sp>
    </p:spTree>
    <p:extLst>
      <p:ext uri="{BB962C8B-B14F-4D97-AF65-F5344CB8AC3E}">
        <p14:creationId xmlns:p14="http://schemas.microsoft.com/office/powerpoint/2010/main" val="103445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t>YunOS Rom</a:t>
            </a:r>
            <a:r>
              <a:rPr lang="zh-CN" altLang="en-US" b="1" dirty="0"/>
              <a:t>适配</a:t>
            </a:r>
            <a:endParaRPr lang="en-US" altLang="zh-CN" b="1" dirty="0"/>
          </a:p>
          <a:p>
            <a:pPr marL="0" indent="0">
              <a:buNone/>
            </a:pPr>
            <a:endParaRPr lang="en-US" altLang="zh-CN" b="1" dirty="0"/>
          </a:p>
          <a:p>
            <a:pPr marL="0" indent="0">
              <a:buNone/>
            </a:pPr>
            <a:r>
              <a:rPr lang="zh-CN" altLang="en-US" b="1" dirty="0">
                <a:solidFill>
                  <a:srgbClr val="FF0000"/>
                </a:solidFill>
              </a:rPr>
              <a:t>全智能手表研发</a:t>
            </a:r>
            <a:endParaRPr lang="en-US" altLang="zh-CN" b="1" dirty="0">
              <a:solidFill>
                <a:srgbClr val="FF0000"/>
              </a:solidFill>
            </a:endParaRPr>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271970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应用层主力研发</a:t>
            </a:r>
          </a:p>
        </p:txBody>
      </p:sp>
    </p:spTree>
    <p:extLst>
      <p:ext uri="{BB962C8B-B14F-4D97-AF65-F5344CB8AC3E}">
        <p14:creationId xmlns:p14="http://schemas.microsoft.com/office/powerpoint/2010/main" val="38234669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1748</TotalTime>
  <Words>2599</Words>
  <Application>Microsoft Office PowerPoint</Application>
  <PresentationFormat>全屏显示(4:3)</PresentationFormat>
  <Paragraphs>170</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个人简介</vt:lpstr>
      <vt:lpstr>大纲</vt:lpstr>
      <vt:lpstr>YunOS ROM适配</vt:lpstr>
      <vt:lpstr>YunOS ROM适配</vt:lpstr>
      <vt:lpstr>技术亮点-ROM包构建发布系统</vt:lpstr>
      <vt:lpstr>YunOS Rom适配</vt:lpstr>
      <vt:lpstr>大纲</vt:lpstr>
      <vt:lpstr>全智能手表研发</vt:lpstr>
      <vt:lpstr>全智能手表研发</vt:lpstr>
      <vt:lpstr>技术亮点-统一网络框架</vt:lpstr>
      <vt:lpstr>技术亮点-自定义控件集合</vt:lpstr>
      <vt:lpstr>全智能手表方向</vt:lpstr>
      <vt:lpstr>个人成长与展望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wzy</dc:creator>
  <cp:lastModifiedBy>wzy</cp:lastModifiedBy>
  <cp:revision>452</cp:revision>
  <dcterms:created xsi:type="dcterms:W3CDTF">2016-04-17T04:54:01Z</dcterms:created>
  <dcterms:modified xsi:type="dcterms:W3CDTF">2016-05-18T02:28:29Z</dcterms:modified>
</cp:coreProperties>
</file>