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57" r:id="rId4"/>
    <p:sldId id="274" r:id="rId5"/>
    <p:sldId id="275" r:id="rId6"/>
    <p:sldId id="279" r:id="rId7"/>
    <p:sldId id="276" r:id="rId8"/>
    <p:sldId id="280" r:id="rId9"/>
    <p:sldId id="269" r:id="rId10"/>
    <p:sldId id="270" r:id="rId11"/>
    <p:sldId id="272" r:id="rId12"/>
    <p:sldId id="273" r:id="rId13"/>
    <p:sldId id="271" r:id="rId14"/>
    <p:sldId id="277" r:id="rId15"/>
    <p:sldId id="27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68525" autoAdjust="0"/>
  </p:normalViewPr>
  <p:slideViewPr>
    <p:cSldViewPr>
      <p:cViewPr varScale="1">
        <p:scale>
          <a:sx n="51" d="100"/>
          <a:sy n="51" d="100"/>
        </p:scale>
        <p:origin x="189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54656-621B-406C-BC2D-A35B9AF3DE2B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8EBDC-2EC4-468E-B182-1717C37A3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86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各位评委，大家好。我是</a:t>
            </a:r>
            <a:r>
              <a:rPr lang="en-US" altLang="zh-CN" dirty="0" smtClean="0"/>
              <a:t>YunOS IDC</a:t>
            </a:r>
            <a:r>
              <a:rPr lang="zh-CN" altLang="en-US" dirty="0" smtClean="0"/>
              <a:t>团队的王正一。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月加入</a:t>
            </a:r>
            <a:r>
              <a:rPr lang="en-US" altLang="zh-CN" dirty="0" smtClean="0"/>
              <a:t>YunOS</a:t>
            </a:r>
            <a:r>
              <a:rPr lang="zh-CN" altLang="en-US" dirty="0" smtClean="0"/>
              <a:t>实习，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月正式入职</a:t>
            </a:r>
            <a:r>
              <a:rPr lang="en-US" altLang="zh-CN" dirty="0" smtClean="0"/>
              <a:t>YunOS</a:t>
            </a:r>
            <a:r>
              <a:rPr lang="zh-CN" altLang="en-US" dirty="0" smtClean="0"/>
              <a:t>。我自己是一名全栈工程师，加入</a:t>
            </a:r>
            <a:r>
              <a:rPr lang="en-US" altLang="zh-CN" dirty="0" smtClean="0"/>
              <a:t>YunOS</a:t>
            </a:r>
            <a:r>
              <a:rPr lang="zh-CN" altLang="en-US" dirty="0" smtClean="0"/>
              <a:t>之前有三年</a:t>
            </a:r>
            <a:r>
              <a:rPr lang="en-US" altLang="zh-CN" dirty="0" smtClean="0"/>
              <a:t>LNMP</a:t>
            </a:r>
            <a:r>
              <a:rPr lang="zh-CN" altLang="en-US" dirty="0" smtClean="0"/>
              <a:t>架构服务端开发经验，加入</a:t>
            </a:r>
            <a:r>
              <a:rPr lang="en-US" altLang="zh-CN" dirty="0" smtClean="0"/>
              <a:t>YunOS</a:t>
            </a:r>
            <a:r>
              <a:rPr lang="zh-CN" altLang="en-US" dirty="0" smtClean="0"/>
              <a:t>之后，在</a:t>
            </a:r>
            <a:r>
              <a:rPr lang="en-US" altLang="zh-CN" dirty="0" smtClean="0"/>
              <a:t>YunOS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平台都有一定的技术积累。自身热衷技术分享，目前是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开源项目的开发者，也是</a:t>
            </a:r>
            <a:r>
              <a:rPr lang="en-US" altLang="zh-CN" dirty="0" smtClean="0"/>
              <a:t>CSDN</a:t>
            </a:r>
            <a:r>
              <a:rPr lang="zh-CN" altLang="en-US" dirty="0" smtClean="0"/>
              <a:t>的认证博客专家。过去一年我主要负责两个业务方向，分别是</a:t>
            </a:r>
            <a:r>
              <a:rPr lang="en-US" altLang="zh-CN" dirty="0" smtClean="0"/>
              <a:t>YunOS</a:t>
            </a:r>
            <a:r>
              <a:rPr lang="en-US" altLang="zh-CN" baseline="0" dirty="0" smtClean="0"/>
              <a:t> ROM</a:t>
            </a:r>
            <a:r>
              <a:rPr lang="zh-CN" altLang="en-US" baseline="0" dirty="0" smtClean="0"/>
              <a:t>适配和全智能手表研发。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2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全智能手表项目研发经过半年多的沉淀，具体收益有：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通过对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绘制的深入理解，沉淀了</a:t>
            </a:r>
            <a:r>
              <a:rPr lang="en-US" altLang="zh-CN" dirty="0" err="1" smtClean="0"/>
              <a:t>WheelView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ArcScrollView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PtrRefresh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ClockView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VerticalViewPager5</a:t>
            </a:r>
            <a:r>
              <a:rPr lang="zh-CN" altLang="en-US" dirty="0" smtClean="0"/>
              <a:t>个通用的自定义控件，提升研发效率，将原本需要几天研发的自定义控件缩短为小时级别集成。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统一了应用层网络框架，不仅提高了网络请求的并发的效率，同时便于后期通信协议的切换，例如换成蓝牙通信，直接替换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包，对应用层研发同学基本无感知。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我自身负责的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个应用全部按期完成，且验收结果较好，目前无</a:t>
            </a:r>
            <a:r>
              <a:rPr lang="en-US" altLang="zh-CN" dirty="0" smtClean="0"/>
              <a:t>3-1</a:t>
            </a:r>
            <a:r>
              <a:rPr lang="zh-CN" altLang="en-US" dirty="0" smtClean="0"/>
              <a:t>级别以上的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存留。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367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总结一下过去一年的个人成长：</a:t>
            </a:r>
            <a:endParaRPr lang="en-US" altLang="zh-CN" dirty="0" smtClean="0"/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aseline="0" dirty="0" smtClean="0"/>
              <a:t>技术规划能力：</a:t>
            </a:r>
            <a:r>
              <a:rPr lang="zh-CN" altLang="en-US" dirty="0" smtClean="0"/>
              <a:t>负责</a:t>
            </a:r>
            <a:r>
              <a:rPr lang="en-US" altLang="zh-CN" dirty="0" smtClean="0"/>
              <a:t>MTK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ROM</a:t>
            </a:r>
            <a:r>
              <a:rPr lang="zh-CN" altLang="en-US" dirty="0" smtClean="0"/>
              <a:t>适配，负责全智能手表多个应用的规划和执行。这两个项目都很好的完成了目标。</a:t>
            </a:r>
            <a:endParaRPr lang="en-US" altLang="zh-CN" dirty="0" smtClean="0"/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 smtClean="0"/>
              <a:t>技术把控能力：通过自身的努力和项目的锤炼，个人在过去一年从在应用开发和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问题定位解决均有了大幅度的提高。</a:t>
            </a:r>
            <a:endParaRPr lang="en-US" altLang="zh-CN" dirty="0" smtClean="0"/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 smtClean="0"/>
              <a:t>新人培养能力：全智能手表项目，帮助组内新同学快速掌握研发技术，并且通过规划项目分配，协助新人快速融入开发流程并且提高了开发能力，目前已经上项目开发骨干。</a:t>
            </a:r>
            <a:endParaRPr lang="en-US" altLang="zh-CN" dirty="0" smtClean="0"/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对于新一年的展望：</a:t>
            </a:r>
            <a:endParaRPr lang="en-US" altLang="zh-CN" dirty="0" smtClean="0"/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aseline="0" dirty="0" smtClean="0"/>
              <a:t>会继续严格要求自己，继续提升自己应用研发能力，推动并促进</a:t>
            </a:r>
            <a:r>
              <a:rPr lang="en-US" altLang="zh-CN" baseline="0" dirty="0" smtClean="0"/>
              <a:t>IDC</a:t>
            </a:r>
            <a:r>
              <a:rPr lang="zh-CN" altLang="en-US" baseline="0" dirty="0" smtClean="0"/>
              <a:t>全智能适配的研发。</a:t>
            </a:r>
            <a:endParaRPr lang="en-US" altLang="zh-CN" baseline="0" dirty="0" smtClean="0"/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aseline="0" dirty="0" smtClean="0"/>
              <a:t>增强个人影响能力，将自己的技术积累更好的分享给</a:t>
            </a:r>
            <a:r>
              <a:rPr lang="en-US" altLang="zh-CN" baseline="0" dirty="0" smtClean="0"/>
              <a:t>YunOS</a:t>
            </a:r>
            <a:r>
              <a:rPr lang="zh-CN" altLang="en-US" baseline="0" dirty="0" smtClean="0"/>
              <a:t>团队同学。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014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感谢各位评委，希望各位评委对我提出指导。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83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下面我分别从负责的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个业务方向，来进行阐述。重点是描述业务方向内面临的挑战，解决思路和技术亮点以及该项目的收益。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887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ROM</a:t>
            </a:r>
            <a:r>
              <a:rPr lang="zh-CN" altLang="en-US" dirty="0" smtClean="0"/>
              <a:t>适配方向面临的挑战是：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适配平台较多，适配的机型复杂，而且每个机型有明确的适配时间点</a:t>
            </a:r>
            <a:r>
              <a:rPr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适配流程繁琐，设计到</a:t>
            </a:r>
            <a:r>
              <a:rPr lang="en-US" altLang="zh-CN" dirty="0" smtClean="0"/>
              <a:t>boot</a:t>
            </a:r>
            <a:r>
              <a:rPr lang="zh-CN" altLang="en-US" dirty="0" smtClean="0"/>
              <a:t>分区和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分区的移植以及刷机脚本的编写</a:t>
            </a:r>
            <a:r>
              <a:rPr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适配过程中遇到的问题很复杂，从应用层的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适配到动态库缺少均有涉及</a:t>
            </a:r>
            <a:r>
              <a:rPr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打包流程非常繁琐，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发布涉及多平台，而每个平台对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包内容要求均不相同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19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作为</a:t>
            </a:r>
            <a:r>
              <a:rPr lang="en-US" altLang="zh-CN" dirty="0" smtClean="0"/>
              <a:t>MTK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Rom</a:t>
            </a:r>
            <a:r>
              <a:rPr lang="zh-CN" altLang="en-US" dirty="0" smtClean="0"/>
              <a:t>适配的负责人，解决挑战的思路是</a:t>
            </a:r>
            <a:r>
              <a:rPr lang="en-US" altLang="zh-CN" dirty="0" smtClean="0"/>
              <a:t>: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虽然适配的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平台不同，机型不同，但是适配的过程大致都可以分为</a:t>
            </a:r>
            <a:r>
              <a:rPr lang="en-US" altLang="zh-CN" dirty="0" smtClean="0"/>
              <a:t>boot</a:t>
            </a:r>
            <a:r>
              <a:rPr lang="zh-CN" altLang="en-US" dirty="0" smtClean="0"/>
              <a:t>分区适配，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分区分层适配和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刷机脚本适配。既然有相同的过程，就可以通过代码将适配过程自动化，系统化。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ROM</a:t>
            </a:r>
            <a:r>
              <a:rPr lang="zh-CN" altLang="en-US" dirty="0" smtClean="0"/>
              <a:t>发布过程，虽然各平台要求不同，但是有具体的要求就可被实例化，代码化。结合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的后台能力，通过</a:t>
            </a:r>
            <a:r>
              <a:rPr lang="en-US" altLang="zh-CN" dirty="0" smtClean="0"/>
              <a:t>bash</a:t>
            </a:r>
            <a:r>
              <a:rPr lang="zh-CN" altLang="en-US" dirty="0" smtClean="0"/>
              <a:t>代码在服务器上对原始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包进行拆包按要求组装然后重新打包发布的流程，既节约效率，又能增加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包稳定性</a:t>
            </a:r>
            <a:r>
              <a:rPr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第三点也是最关键一点，需要提高自身对</a:t>
            </a:r>
            <a:r>
              <a:rPr lang="en-US" altLang="zh-CN" dirty="0" smtClean="0"/>
              <a:t>YunOS</a:t>
            </a:r>
            <a:r>
              <a:rPr lang="zh-CN" altLang="en-US" dirty="0" smtClean="0"/>
              <a:t>架构体系的了解，增强自己的知识储备。既能够通过系统日志解决系统起机问题，也能通过自定义控件解决</a:t>
            </a:r>
            <a:r>
              <a:rPr lang="en-US" altLang="zh-CN" dirty="0" smtClean="0"/>
              <a:t>UI</a:t>
            </a:r>
            <a:r>
              <a:rPr lang="zh-CN" altLang="en-US" dirty="0" smtClean="0"/>
              <a:t>显示问题。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481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接下来就是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包构建发布系统的介绍。分为两部分：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构建系统</a:t>
            </a:r>
            <a:r>
              <a:rPr lang="zh-CN" altLang="en-US" baseline="0" dirty="0" smtClean="0"/>
              <a:t>：采用的是基本原始机型的</a:t>
            </a:r>
            <a:r>
              <a:rPr lang="en-US" altLang="zh-CN" baseline="0" dirty="0" smtClean="0"/>
              <a:t>Rom</a:t>
            </a:r>
            <a:r>
              <a:rPr lang="zh-CN" altLang="en-US" baseline="0" dirty="0" smtClean="0"/>
              <a:t>包，将</a:t>
            </a:r>
            <a:r>
              <a:rPr lang="en-US" altLang="zh-CN" baseline="0" dirty="0" smtClean="0"/>
              <a:t>YunOS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ROM</a:t>
            </a:r>
            <a:r>
              <a:rPr lang="zh-CN" altLang="en-US" baseline="0" dirty="0" smtClean="0"/>
              <a:t>的内容分层替换原始</a:t>
            </a:r>
            <a:r>
              <a:rPr lang="en-US" altLang="zh-CN" baseline="0" dirty="0" smtClean="0"/>
              <a:t>ROM</a:t>
            </a:r>
            <a:r>
              <a:rPr lang="zh-CN" altLang="en-US" baseline="0" dirty="0" smtClean="0"/>
              <a:t>的内容。其中，</a:t>
            </a:r>
            <a:r>
              <a:rPr lang="en-US" altLang="zh-CN" baseline="0" dirty="0" err="1" smtClean="0"/>
              <a:t>boot.img</a:t>
            </a:r>
            <a:r>
              <a:rPr lang="zh-CN" altLang="en-US" baseline="0" dirty="0" smtClean="0"/>
              <a:t>的</a:t>
            </a:r>
            <a:r>
              <a:rPr lang="en-US" altLang="zh-CN" baseline="0" dirty="0" err="1" smtClean="0"/>
              <a:t>init</a:t>
            </a:r>
            <a:r>
              <a:rPr lang="zh-CN" altLang="en-US" baseline="0" dirty="0" smtClean="0"/>
              <a:t>模块替换和</a:t>
            </a:r>
            <a:r>
              <a:rPr lang="en-US" altLang="zh-CN" baseline="0" dirty="0" smtClean="0"/>
              <a:t>recovery</a:t>
            </a:r>
            <a:r>
              <a:rPr lang="zh-CN" altLang="en-US" baseline="0" dirty="0" smtClean="0"/>
              <a:t>的刷机脚本编写需要自己根据经验手动完成，</a:t>
            </a:r>
            <a:r>
              <a:rPr lang="en-US" altLang="zh-CN" baseline="0" dirty="0" smtClean="0"/>
              <a:t>System</a:t>
            </a:r>
            <a:r>
              <a:rPr lang="zh-CN" altLang="en-US" baseline="0" dirty="0" smtClean="0"/>
              <a:t>分区的替换可以根据经验最小化替换，后续问题可以人工解决</a:t>
            </a:r>
            <a:r>
              <a:rPr lang="en-US" altLang="zh-CN" baseline="0" dirty="0" smtClean="0"/>
              <a:t>.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发布系统</a:t>
            </a:r>
            <a:r>
              <a:rPr lang="zh-CN" altLang="en-US" baseline="0" dirty="0" smtClean="0"/>
              <a:t>：集合</a:t>
            </a:r>
            <a:r>
              <a:rPr lang="en-US" altLang="zh-CN" baseline="0" dirty="0" err="1" smtClean="0"/>
              <a:t>Jenkins+bash</a:t>
            </a:r>
            <a:r>
              <a:rPr lang="en-US" altLang="zh-CN" baseline="0" dirty="0" smtClean="0"/>
              <a:t> shell</a:t>
            </a:r>
            <a:r>
              <a:rPr lang="zh-CN" altLang="en-US" baseline="0" dirty="0" smtClean="0"/>
              <a:t>封装</a:t>
            </a:r>
            <a:r>
              <a:rPr lang="en-US" altLang="zh-CN" baseline="0" dirty="0" smtClean="0"/>
              <a:t>ROM</a:t>
            </a:r>
            <a:r>
              <a:rPr lang="zh-CN" altLang="en-US" baseline="0" dirty="0" smtClean="0"/>
              <a:t>多渠道发布系统。输入原始</a:t>
            </a:r>
            <a:r>
              <a:rPr lang="en-US" altLang="zh-CN" baseline="0" dirty="0" smtClean="0"/>
              <a:t>ROM</a:t>
            </a:r>
            <a:r>
              <a:rPr lang="zh-CN" altLang="en-US" baseline="0" dirty="0" smtClean="0"/>
              <a:t>包云盘地址、产品型号、版本号等标识信息，利用</a:t>
            </a:r>
            <a:r>
              <a:rPr lang="en-US" altLang="zh-CN" baseline="0" dirty="0" smtClean="0"/>
              <a:t>Jenkins</a:t>
            </a:r>
            <a:r>
              <a:rPr lang="zh-CN" altLang="en-US" baseline="0" dirty="0" smtClean="0"/>
              <a:t>的后台服务器能力，自动下载</a:t>
            </a:r>
            <a:r>
              <a:rPr lang="en-US" altLang="zh-CN" baseline="0" dirty="0" smtClean="0"/>
              <a:t>ROM</a:t>
            </a:r>
            <a:r>
              <a:rPr lang="zh-CN" altLang="en-US" baseline="0" dirty="0" smtClean="0"/>
              <a:t>包，然后自动解包，然后根据不同平台自动构建渠道包，然后分渠道上传，并抽送邮件给测试同学。增加渠道时，只需要增加一个渠道模块即可。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7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YunOS</a:t>
            </a:r>
            <a:r>
              <a:rPr lang="en-US" altLang="zh-CN" baseline="0" dirty="0" smtClean="0"/>
              <a:t> ROM</a:t>
            </a:r>
            <a:r>
              <a:rPr lang="zh-CN" altLang="en-US" baseline="0" dirty="0" smtClean="0"/>
              <a:t>适配项目的主要收益包括</a:t>
            </a:r>
            <a:r>
              <a:rPr lang="zh-CN" altLang="en-US" baseline="0" dirty="0" smtClean="0"/>
              <a:t>：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适配超过</a:t>
            </a:r>
            <a:r>
              <a:rPr lang="en-US" altLang="zh-CN" baseline="0" dirty="0" smtClean="0"/>
              <a:t>20</a:t>
            </a:r>
            <a:r>
              <a:rPr lang="zh-CN" altLang="en-US" baseline="0" dirty="0" smtClean="0"/>
              <a:t>款</a:t>
            </a:r>
            <a:r>
              <a:rPr lang="en-US" altLang="zh-CN" baseline="0" dirty="0" err="1" smtClean="0"/>
              <a:t>mtk</a:t>
            </a:r>
            <a:r>
              <a:rPr lang="zh-CN" altLang="en-US" baseline="0" dirty="0" smtClean="0"/>
              <a:t>机型，每款机型的日激活量都比较可观。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ROM</a:t>
            </a:r>
            <a:r>
              <a:rPr lang="zh-CN" altLang="en-US" baseline="0" dirty="0" smtClean="0"/>
              <a:t>包的打包系统将原先的打包流程从半天的时间降低为分钟级别，且全程自动化，并且不依赖于特定的人去发布，</a:t>
            </a:r>
            <a:r>
              <a:rPr lang="en-US" altLang="zh-CN" baseline="0" dirty="0" smtClean="0"/>
              <a:t>SCM</a:t>
            </a:r>
            <a:r>
              <a:rPr lang="zh-CN" altLang="en-US" baseline="0" dirty="0" smtClean="0"/>
              <a:t>和研发人员均可完成</a:t>
            </a:r>
            <a:r>
              <a:rPr lang="en-US" altLang="zh-CN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积累了比较丰富的</a:t>
            </a:r>
            <a:r>
              <a:rPr lang="en-US" altLang="zh-CN" baseline="0" dirty="0" smtClean="0"/>
              <a:t>ROM</a:t>
            </a:r>
            <a:r>
              <a:rPr lang="zh-CN" altLang="en-US" baseline="0" dirty="0" smtClean="0"/>
              <a:t>适配经验，首先加深了对</a:t>
            </a:r>
            <a:r>
              <a:rPr lang="en-US" altLang="zh-CN" baseline="0" dirty="0" smtClean="0"/>
              <a:t>Yun</a:t>
            </a:r>
            <a:r>
              <a:rPr lang="zh-CN" altLang="en-US" baseline="0" dirty="0" smtClean="0"/>
              <a:t>架构体系的理解，同时在应用开发和</a:t>
            </a:r>
            <a:r>
              <a:rPr lang="en-US" altLang="zh-CN" baseline="0" dirty="0" smtClean="0"/>
              <a:t>Framework</a:t>
            </a:r>
            <a:r>
              <a:rPr lang="zh-CN" altLang="en-US" baseline="0" dirty="0" smtClean="0"/>
              <a:t>问题上均有技术积累。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001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该项目是我加入</a:t>
            </a:r>
            <a:r>
              <a:rPr lang="en-US" altLang="zh-CN" dirty="0" smtClean="0"/>
              <a:t>IDC</a:t>
            </a:r>
            <a:r>
              <a:rPr lang="zh-CN" altLang="en-US" dirty="0" smtClean="0"/>
              <a:t>团队负责的一个最重点的项目。项目背景是：在一款全新的硬件平台</a:t>
            </a:r>
            <a:r>
              <a:rPr lang="en-US" altLang="zh-CN" dirty="0" smtClean="0"/>
              <a:t>(mt2601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)</a:t>
            </a:r>
            <a:r>
              <a:rPr lang="zh-CN" altLang="en-US" dirty="0" smtClean="0"/>
              <a:t>上，根据外部知名</a:t>
            </a:r>
            <a:r>
              <a:rPr lang="en-US" altLang="zh-CN" dirty="0" smtClean="0"/>
              <a:t>UI</a:t>
            </a:r>
            <a:r>
              <a:rPr lang="zh-CN" altLang="en-US" dirty="0" smtClean="0"/>
              <a:t>团队设计的全新</a:t>
            </a:r>
            <a:r>
              <a:rPr lang="en-US" altLang="zh-CN" dirty="0" smtClean="0"/>
              <a:t>UI</a:t>
            </a:r>
            <a:r>
              <a:rPr lang="zh-CN" altLang="en-US" dirty="0" smtClean="0"/>
              <a:t>体系从无到有的搭建全智能应用平台。并且项目开发人员只有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人，而且其中有同学在这个项目之前是没有移动端开发经验的。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033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作为应用层主力研发，解决挑战的思路是：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采用组件化思想，增加应用层技术沉淀，根据手表的</a:t>
            </a:r>
            <a:r>
              <a:rPr lang="en-US" altLang="zh-CN" baseline="0" dirty="0" smtClean="0"/>
              <a:t>UI</a:t>
            </a:r>
            <a:r>
              <a:rPr lang="zh-CN" altLang="en-US" baseline="0" dirty="0" smtClean="0"/>
              <a:t>设计抽象出并实现自定义控件，便于其他开发同学快速集成使用。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统一网络架构层，将开发同学从复杂的并发回调网络处理中抽离出来，而且后期如果设计到通信层切换，可以实现对开发同学无感知</a:t>
            </a:r>
            <a:r>
              <a:rPr lang="en-US" altLang="zh-CN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主动承担难度较高的应用开发，目前是负责应用层的</a:t>
            </a:r>
            <a:r>
              <a:rPr lang="en-US" altLang="zh-CN" baseline="0" dirty="0" smtClean="0"/>
              <a:t>6</a:t>
            </a:r>
            <a:r>
              <a:rPr lang="zh-CN" altLang="en-US" baseline="0" dirty="0" smtClean="0"/>
              <a:t>款应用开发，用于减轻同伴压力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带团队的一个</a:t>
            </a:r>
            <a:r>
              <a:rPr lang="en-US" altLang="zh-CN" baseline="0" dirty="0" smtClean="0"/>
              <a:t>p5</a:t>
            </a:r>
            <a:r>
              <a:rPr lang="zh-CN" altLang="en-US" baseline="0" dirty="0" smtClean="0"/>
              <a:t>新人融入开发体系，通过项目分配和进度控制来提高开发效率。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遇到疑难问题，会组织集中讨论解决方案，例如锁屏实现。同时，也会定期分享自己的技术心得。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07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这里介绍一下</a:t>
            </a:r>
            <a:r>
              <a:rPr lang="en-US" altLang="zh-CN" dirty="0" smtClean="0"/>
              <a:t>mt2601</a:t>
            </a:r>
            <a:r>
              <a:rPr lang="zh-CN" altLang="en-US" dirty="0" smtClean="0"/>
              <a:t>项目我设计的统一网络框架，参考</a:t>
            </a:r>
            <a:r>
              <a:rPr lang="en-US" altLang="zh-CN" dirty="0" smtClean="0"/>
              <a:t>Volley</a:t>
            </a:r>
            <a:r>
              <a:rPr lang="zh-CN" altLang="en-US" dirty="0" smtClean="0"/>
              <a:t>源码实现，</a:t>
            </a:r>
            <a:r>
              <a:rPr lang="zh-CN" altLang="en-US" dirty="0" smtClean="0"/>
              <a:t>具体架构图如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所</a:t>
            </a:r>
            <a:r>
              <a:rPr lang="zh-CN" altLang="en-US" dirty="0" smtClean="0"/>
              <a:t>示：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网络框架分为四部分</a:t>
            </a:r>
            <a:r>
              <a:rPr lang="zh-CN" altLang="en-US" baseline="0" dirty="0" smtClean="0">
                <a:sym typeface="Wingdings" panose="05000000000000000000" pitchFamily="2" charset="2"/>
              </a:rPr>
              <a:t>：高度抽象的网络请求，本地缓存系统，网络并发系统和请求结果分发系统。</a:t>
            </a:r>
            <a:endParaRPr lang="en-US" altLang="zh-CN" baseline="0" dirty="0" smtClean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zh-CN" altLang="en-US" baseline="0" dirty="0" smtClean="0">
                <a:sym typeface="Wingdings" panose="05000000000000000000" pitchFamily="2" charset="2"/>
              </a:rPr>
              <a:t>对于每个网络请求，抽象出请求</a:t>
            </a:r>
            <a:r>
              <a:rPr lang="en-US" altLang="zh-CN" baseline="0" dirty="0" err="1" smtClean="0">
                <a:sym typeface="Wingdings" panose="05000000000000000000" pitchFamily="2" charset="2"/>
              </a:rPr>
              <a:t>url</a:t>
            </a:r>
            <a:r>
              <a:rPr lang="zh-CN" altLang="en-US" baseline="0" dirty="0" smtClean="0">
                <a:sym typeface="Wingdings" panose="05000000000000000000" pitchFamily="2" charset="2"/>
              </a:rPr>
              <a:t>、请求参数、请求协议和成功、失败的结果回调函数。</a:t>
            </a:r>
            <a:endParaRPr lang="en-US" altLang="zh-CN" baseline="0" dirty="0" smtClean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zh-CN" altLang="en-US" baseline="0" dirty="0" smtClean="0">
                <a:sym typeface="Wingdings" panose="05000000000000000000" pitchFamily="2" charset="2"/>
              </a:rPr>
              <a:t>每个网络请求添加到</a:t>
            </a:r>
            <a:r>
              <a:rPr lang="en-US" altLang="zh-CN" baseline="0" dirty="0" err="1" smtClean="0">
                <a:sym typeface="Wingdings" panose="05000000000000000000" pitchFamily="2" charset="2"/>
              </a:rPr>
              <a:t>NetworkManager</a:t>
            </a:r>
            <a:r>
              <a:rPr lang="zh-CN" altLang="en-US" baseline="0" dirty="0" smtClean="0">
                <a:sym typeface="Wingdings" panose="05000000000000000000" pitchFamily="2" charset="2"/>
              </a:rPr>
              <a:t>之后，首先判断该请求对于的请求结果是否在缓存系统中。缓存系统分为</a:t>
            </a:r>
            <a:r>
              <a:rPr lang="en-US" altLang="zh-CN" baseline="0" dirty="0" smtClean="0">
                <a:sym typeface="Wingdings" panose="05000000000000000000" pitchFamily="2" charset="2"/>
              </a:rPr>
              <a:t>L1</a:t>
            </a:r>
            <a:r>
              <a:rPr lang="zh-CN" altLang="en-US" baseline="0" dirty="0" smtClean="0">
                <a:sym typeface="Wingdings" panose="05000000000000000000" pitchFamily="2" charset="2"/>
              </a:rPr>
              <a:t>级内存缓存和</a:t>
            </a:r>
            <a:r>
              <a:rPr lang="en-US" altLang="zh-CN" baseline="0" dirty="0" smtClean="0">
                <a:sym typeface="Wingdings" panose="05000000000000000000" pitchFamily="2" charset="2"/>
              </a:rPr>
              <a:t>L2</a:t>
            </a:r>
            <a:r>
              <a:rPr lang="zh-CN" altLang="en-US" baseline="0" dirty="0" smtClean="0">
                <a:sym typeface="Wingdings" panose="05000000000000000000" pitchFamily="2" charset="2"/>
              </a:rPr>
              <a:t>级硬盘缓存，</a:t>
            </a:r>
            <a:r>
              <a:rPr lang="en-US" altLang="zh-CN" baseline="0" dirty="0" smtClean="0">
                <a:sym typeface="Wingdings" panose="05000000000000000000" pitchFamily="2" charset="2"/>
              </a:rPr>
              <a:t>L1</a:t>
            </a:r>
            <a:r>
              <a:rPr lang="zh-CN" altLang="en-US" baseline="0" dirty="0" smtClean="0">
                <a:sym typeface="Wingdings" panose="05000000000000000000" pitchFamily="2" charset="2"/>
              </a:rPr>
              <a:t>内存缓存的替换策略是</a:t>
            </a:r>
            <a:r>
              <a:rPr lang="en-US" altLang="zh-CN" baseline="0" dirty="0" smtClean="0">
                <a:sym typeface="Wingdings" panose="05000000000000000000" pitchFamily="2" charset="2"/>
              </a:rPr>
              <a:t>LRU</a:t>
            </a:r>
            <a:r>
              <a:rPr lang="zh-CN" altLang="en-US" baseline="0" dirty="0" smtClean="0">
                <a:sym typeface="Wingdings" panose="05000000000000000000" pitchFamily="2" charset="2"/>
              </a:rPr>
              <a:t>缓存替换算法，</a:t>
            </a:r>
            <a:r>
              <a:rPr lang="en-US" altLang="zh-CN" baseline="0" dirty="0" smtClean="0">
                <a:sym typeface="Wingdings" panose="05000000000000000000" pitchFamily="2" charset="2"/>
              </a:rPr>
              <a:t>L2</a:t>
            </a:r>
            <a:r>
              <a:rPr lang="zh-CN" altLang="en-US" baseline="0" dirty="0" smtClean="0">
                <a:sym typeface="Wingdings" panose="05000000000000000000" pitchFamily="2" charset="2"/>
              </a:rPr>
              <a:t>级硬盘缓存的替换测试是</a:t>
            </a:r>
            <a:r>
              <a:rPr lang="en-US" altLang="zh-CN" baseline="0" dirty="0" smtClean="0">
                <a:sym typeface="Wingdings" panose="05000000000000000000" pitchFamily="2" charset="2"/>
              </a:rPr>
              <a:t>FIFO</a:t>
            </a:r>
            <a:r>
              <a:rPr lang="zh-CN" altLang="en-US" baseline="0" dirty="0" smtClean="0">
                <a:sym typeface="Wingdings" panose="05000000000000000000" pitchFamily="2" charset="2"/>
              </a:rPr>
              <a:t>缓存替换算法。</a:t>
            </a:r>
            <a:endParaRPr lang="en-US" altLang="zh-CN" baseline="0" dirty="0" smtClean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zh-CN" altLang="en-US" baseline="0" dirty="0" smtClean="0">
                <a:sym typeface="Wingdings" panose="05000000000000000000" pitchFamily="2" charset="2"/>
              </a:rPr>
              <a:t>当请求结果没有被命中时，该请求被转发到网络并发请求系统。该系统高度封装了</a:t>
            </a:r>
            <a:r>
              <a:rPr lang="en-US" altLang="zh-CN" baseline="0" dirty="0" err="1" smtClean="0">
                <a:sym typeface="Wingdings" panose="05000000000000000000" pitchFamily="2" charset="2"/>
              </a:rPr>
              <a:t>HttpUrlConnection</a:t>
            </a:r>
            <a:r>
              <a:rPr lang="zh-CN" altLang="en-US" baseline="0" dirty="0" smtClean="0">
                <a:sym typeface="Wingdings" panose="05000000000000000000" pitchFamily="2" charset="2"/>
              </a:rPr>
              <a:t>的一系列操作，获取请求结果后，首先更新缓存系统，然后将结果交给分发系统。</a:t>
            </a:r>
            <a:endParaRPr lang="en-US" altLang="zh-CN" baseline="0" dirty="0" smtClean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zh-CN" altLang="en-US" baseline="0" dirty="0" smtClean="0">
                <a:sym typeface="Wingdings" panose="05000000000000000000" pitchFamily="2" charset="2"/>
              </a:rPr>
              <a:t>分发系统主要是采用</a:t>
            </a:r>
            <a:r>
              <a:rPr lang="en-US" altLang="zh-CN" baseline="0" dirty="0" smtClean="0">
                <a:sym typeface="Wingdings" panose="05000000000000000000" pitchFamily="2" charset="2"/>
              </a:rPr>
              <a:t>Handler</a:t>
            </a:r>
            <a:r>
              <a:rPr lang="zh-CN" altLang="en-US" baseline="0" dirty="0" smtClean="0">
                <a:sym typeface="Wingdings" panose="05000000000000000000" pitchFamily="2" charset="2"/>
              </a:rPr>
              <a:t>和</a:t>
            </a:r>
            <a:r>
              <a:rPr lang="en-US" altLang="zh-CN" baseline="0" dirty="0" err="1" smtClean="0">
                <a:sym typeface="Wingdings" panose="05000000000000000000" pitchFamily="2" charset="2"/>
              </a:rPr>
              <a:t>Looper</a:t>
            </a:r>
            <a:r>
              <a:rPr lang="zh-CN" altLang="en-US" baseline="0" dirty="0" smtClean="0">
                <a:sym typeface="Wingdings" panose="05000000000000000000" pitchFamily="2" charset="2"/>
              </a:rPr>
              <a:t>机制，将子线程获取的数据传递给主线程，并回调请求成功和失败的回调函数。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11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8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02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0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buFont typeface="Arial" pitchFamily="34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36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585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011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38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119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3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02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5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A7E46-AAA2-4505-8430-AB68F6110AB2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5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988840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P5-P6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晋升述职报告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032" y="2924944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事业群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--IDC-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王正一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8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</a:t>
            </a:r>
            <a:r>
              <a:rPr lang="zh-CN" altLang="en-US" dirty="0" smtClean="0"/>
              <a:t>智能手表方向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思路</a:t>
            </a:r>
            <a:endParaRPr lang="en-US" altLang="zh-CN" b="1" dirty="0" smtClean="0"/>
          </a:p>
          <a:p>
            <a:pPr lvl="1"/>
            <a:r>
              <a:rPr lang="zh-CN" altLang="en-US" dirty="0"/>
              <a:t>组件化思想，抽象出自定义控件，便于其他</a:t>
            </a:r>
            <a:r>
              <a:rPr lang="zh-CN" altLang="en-US" dirty="0" smtClean="0"/>
              <a:t>开发同学集成</a:t>
            </a:r>
            <a:endParaRPr lang="en-US" altLang="zh-CN" dirty="0"/>
          </a:p>
          <a:p>
            <a:pPr lvl="1"/>
            <a:r>
              <a:rPr lang="zh-CN" altLang="en-US" dirty="0"/>
              <a:t>统一网络架构层，</a:t>
            </a:r>
            <a:r>
              <a:rPr lang="zh-CN" altLang="en-US" dirty="0" smtClean="0"/>
              <a:t>对网络请求</a:t>
            </a:r>
            <a:r>
              <a:rPr lang="zh-CN" altLang="en-US" dirty="0"/>
              <a:t>高度抽象，便于通信切换</a:t>
            </a:r>
            <a:endParaRPr lang="en-US" altLang="zh-CN" dirty="0"/>
          </a:p>
          <a:p>
            <a:pPr lvl="1"/>
            <a:r>
              <a:rPr lang="zh-CN" altLang="en-US" dirty="0"/>
              <a:t>主动承担难度较高的应用开发，减少同伴压力</a:t>
            </a:r>
            <a:endParaRPr lang="en-US" altLang="zh-CN" dirty="0"/>
          </a:p>
          <a:p>
            <a:pPr lvl="1"/>
            <a:r>
              <a:rPr lang="zh-CN" altLang="en-US" dirty="0"/>
              <a:t>培养新人，尽快融入开发</a:t>
            </a:r>
            <a:r>
              <a:rPr lang="zh-CN" altLang="en-US" dirty="0" smtClean="0"/>
              <a:t>体系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专项技术突破</a:t>
            </a:r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52758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统一网络框架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8999984" cy="529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0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自定义控件集合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WheelView</a:t>
            </a:r>
            <a:endParaRPr lang="en-US" altLang="zh-CN" dirty="0"/>
          </a:p>
          <a:p>
            <a:pPr lvl="1"/>
            <a:r>
              <a:rPr lang="zh-CN" altLang="en-US" dirty="0"/>
              <a:t>时间选择的滚动控件，自定义弹性滚动机制，优化选择体验。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ArcScrollView</a:t>
            </a:r>
            <a:endParaRPr lang="en-US" altLang="zh-CN" dirty="0"/>
          </a:p>
          <a:p>
            <a:pPr lvl="1"/>
            <a:r>
              <a:rPr lang="zh-CN" altLang="en-US" dirty="0"/>
              <a:t>弧形的</a:t>
            </a:r>
            <a:r>
              <a:rPr lang="en-US" altLang="zh-CN" dirty="0" err="1"/>
              <a:t>ScrollBar</a:t>
            </a:r>
            <a:r>
              <a:rPr lang="zh-CN" altLang="en-US" dirty="0"/>
              <a:t>，完美适配</a:t>
            </a:r>
            <a:r>
              <a:rPr lang="en-US" altLang="zh-CN" dirty="0" err="1"/>
              <a:t>ListView</a:t>
            </a:r>
            <a:r>
              <a:rPr lang="zh-CN" altLang="en-US" dirty="0"/>
              <a:t>和</a:t>
            </a:r>
            <a:r>
              <a:rPr lang="en-US" altLang="zh-CN" dirty="0" err="1"/>
              <a:t>ArcScrollView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PullToRefresh</a:t>
            </a:r>
            <a:endParaRPr lang="en-US" altLang="zh-CN" dirty="0" smtClean="0"/>
          </a:p>
          <a:p>
            <a:pPr lvl="1"/>
            <a:r>
              <a:rPr lang="zh-CN" altLang="en-US" dirty="0"/>
              <a:t>下</a:t>
            </a:r>
            <a:r>
              <a:rPr lang="zh-CN" altLang="en-US" dirty="0" smtClean="0"/>
              <a:t>拉刷新控件，可自定义下拉刷新头部，并且可适配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ScrollView</a:t>
            </a:r>
            <a:r>
              <a:rPr lang="zh-CN" altLang="en-US" dirty="0" smtClean="0"/>
              <a:t>等多种滑动控件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VerticalViewPager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竖直滚动的</a:t>
            </a:r>
            <a:r>
              <a:rPr lang="en-US" altLang="zh-CN" dirty="0" err="1" smtClean="0"/>
              <a:t>ViewPager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ClockView</a:t>
            </a:r>
            <a:endParaRPr lang="en-US" altLang="zh-CN" dirty="0"/>
          </a:p>
          <a:p>
            <a:pPr lvl="1"/>
            <a:r>
              <a:rPr lang="zh-CN" altLang="en-US" dirty="0"/>
              <a:t>表盘控件，自定义时间</a:t>
            </a:r>
            <a:r>
              <a:rPr lang="zh-CN" altLang="en-US" dirty="0" smtClean="0"/>
              <a:t>显示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49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全智能手表方向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收益</a:t>
            </a:r>
            <a:endParaRPr lang="en-US" altLang="zh-CN" b="1" dirty="0"/>
          </a:p>
          <a:p>
            <a:pPr lvl="1"/>
            <a:r>
              <a:rPr lang="zh-CN" altLang="en-US" dirty="0"/>
              <a:t>应用层沉淀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/>
              <a:t>个自定义控件，提升研发</a:t>
            </a:r>
            <a:r>
              <a:rPr lang="zh-CN" altLang="en-US" dirty="0" smtClean="0"/>
              <a:t>效率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统一</a:t>
            </a:r>
            <a:r>
              <a:rPr lang="zh-CN" altLang="en-US" dirty="0"/>
              <a:t>应用层网络</a:t>
            </a:r>
            <a:r>
              <a:rPr lang="zh-CN" altLang="en-US" dirty="0" smtClean="0"/>
              <a:t>框架，实现对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请求的高度封装和缓存，提高并发</a:t>
            </a:r>
            <a:r>
              <a:rPr lang="zh-CN" altLang="en-US" dirty="0" smtClean="0">
                <a:solidFill>
                  <a:srgbClr val="FF0000"/>
                </a:solidFill>
              </a:rPr>
              <a:t>效率</a:t>
            </a:r>
            <a:r>
              <a:rPr lang="zh-CN" altLang="en-US" dirty="0" smtClean="0"/>
              <a:t>，节约用户</a:t>
            </a:r>
            <a:r>
              <a:rPr lang="zh-CN" altLang="en-US" dirty="0" smtClean="0">
                <a:solidFill>
                  <a:srgbClr val="FF0000"/>
                </a:solidFill>
              </a:rPr>
              <a:t>流量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难点应用全部按期</a:t>
            </a:r>
            <a:r>
              <a:rPr lang="zh-CN" altLang="en-US" dirty="0" smtClean="0">
                <a:solidFill>
                  <a:srgbClr val="FF0000"/>
                </a:solidFill>
              </a:rPr>
              <a:t>完成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无</a:t>
            </a:r>
            <a:r>
              <a:rPr lang="en-US" altLang="zh-CN" dirty="0" smtClean="0">
                <a:solidFill>
                  <a:srgbClr val="FF0000"/>
                </a:solidFill>
              </a:rPr>
              <a:t>3-1</a:t>
            </a:r>
            <a:r>
              <a:rPr lang="zh-CN" altLang="en-US" dirty="0" smtClean="0"/>
              <a:t>以上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存留（天气</a:t>
            </a:r>
            <a:r>
              <a:rPr lang="en-US" altLang="zh-CN" dirty="0" smtClean="0"/>
              <a:t>, </a:t>
            </a:r>
            <a:r>
              <a:rPr lang="zh-CN" altLang="en-US" dirty="0" smtClean="0"/>
              <a:t>闹钟</a:t>
            </a:r>
            <a:r>
              <a:rPr lang="en-US" altLang="zh-CN" dirty="0" smtClean="0"/>
              <a:t>, </a:t>
            </a:r>
            <a:r>
              <a:rPr lang="zh-CN" altLang="en-US" dirty="0" smtClean="0"/>
              <a:t>秒表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计时器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密码锁</a:t>
            </a:r>
            <a:r>
              <a:rPr lang="en-US" altLang="zh-CN" dirty="0" smtClean="0"/>
              <a:t>, </a:t>
            </a:r>
            <a:r>
              <a:rPr lang="zh-CN" altLang="en-US" dirty="0" smtClean="0"/>
              <a:t>应用列表等）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从无到有</a:t>
            </a:r>
            <a:r>
              <a:rPr lang="zh-CN" altLang="en-US" dirty="0"/>
              <a:t>的建立起全智能手表的应用层</a:t>
            </a:r>
            <a:r>
              <a:rPr lang="zh-CN" altLang="en-US" dirty="0" smtClean="0"/>
              <a:t>体系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39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个人成长与展望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 smtClean="0"/>
              <a:t>个人成长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技术规划能力：</a:t>
            </a:r>
            <a:r>
              <a:rPr lang="zh-CN" altLang="en-US" dirty="0"/>
              <a:t>负责</a:t>
            </a:r>
            <a:r>
              <a:rPr lang="en-US" altLang="zh-CN" dirty="0" smtClean="0"/>
              <a:t>MTK</a:t>
            </a:r>
            <a:r>
              <a:rPr lang="zh-CN" altLang="en-US" dirty="0"/>
              <a:t>平台</a:t>
            </a:r>
            <a:r>
              <a:rPr lang="en-US" altLang="zh-CN" dirty="0" smtClean="0"/>
              <a:t>ROM</a:t>
            </a:r>
            <a:r>
              <a:rPr lang="zh-CN" altLang="en-US" dirty="0" smtClean="0"/>
              <a:t>适配，负责全智能手表多个应用的规划和执行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技术把控能力：移动端开发从应用层到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层均有技术积累和沉淀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新人培养能力：授人以渔，经过指导和协作，组内的新同学已经成功具备移动端开发能力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展望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继续提升和优化的应用层开发能力，推动并提速</a:t>
            </a:r>
            <a:r>
              <a:rPr lang="en-US" altLang="zh-CN" dirty="0" smtClean="0"/>
              <a:t>IDC</a:t>
            </a:r>
            <a:r>
              <a:rPr lang="zh-CN" altLang="en-US" dirty="0" smtClean="0"/>
              <a:t>全智能的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增强</a:t>
            </a:r>
            <a:r>
              <a:rPr lang="zh-CN" altLang="en-US" dirty="0" smtClean="0"/>
              <a:t>个人影响力，将自己所学能够更好的分享给其他人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9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4800" b="1" dirty="0" smtClean="0"/>
              <a:t>Thanks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96344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个人简介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阿里工作经历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2014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月正式加入</a:t>
            </a:r>
            <a:r>
              <a:rPr lang="en-US" altLang="zh-CN" sz="2400" dirty="0" smtClean="0"/>
              <a:t>YunOS</a:t>
            </a:r>
            <a:r>
              <a:rPr lang="zh-CN" altLang="en-US" sz="2400" dirty="0" smtClean="0"/>
              <a:t>大家庭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工作职责</a:t>
            </a:r>
            <a:endParaRPr lang="en-US" altLang="zh-CN" dirty="0"/>
          </a:p>
          <a:p>
            <a:pPr marL="742950" lvl="2" indent="-342900"/>
            <a:r>
              <a:rPr lang="en-US" altLang="zh-CN" dirty="0"/>
              <a:t>ROM</a:t>
            </a:r>
            <a:r>
              <a:rPr lang="zh-CN" altLang="en-US" dirty="0"/>
              <a:t>适</a:t>
            </a:r>
            <a:r>
              <a:rPr lang="zh-CN" altLang="en-US" dirty="0" smtClean="0"/>
              <a:t>配</a:t>
            </a:r>
            <a:r>
              <a:rPr lang="zh-CN" altLang="en-US" dirty="0"/>
              <a:t>项目</a:t>
            </a:r>
            <a:r>
              <a:rPr lang="en-US" altLang="zh-CN" dirty="0" smtClean="0"/>
              <a:t>MTK</a:t>
            </a:r>
            <a:r>
              <a:rPr lang="zh-CN" altLang="en-US" dirty="0"/>
              <a:t>平台负责人</a:t>
            </a:r>
            <a:endParaRPr lang="en-US" altLang="zh-CN" dirty="0"/>
          </a:p>
          <a:p>
            <a:pPr marL="742950" lvl="2" indent="-342900"/>
            <a:r>
              <a:rPr lang="zh-CN" altLang="en-US" dirty="0" smtClean="0"/>
              <a:t>全智能</a:t>
            </a:r>
            <a:r>
              <a:rPr lang="zh-CN" altLang="en-US" dirty="0"/>
              <a:t>手表</a:t>
            </a:r>
            <a:r>
              <a:rPr lang="zh-CN" altLang="en-US" dirty="0" smtClean="0"/>
              <a:t>应用层主力</a:t>
            </a:r>
            <a:r>
              <a:rPr lang="zh-CN" altLang="en-US" dirty="0"/>
              <a:t>研发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/>
              <a:t>个人介绍</a:t>
            </a:r>
            <a:endParaRPr lang="en-US" altLang="zh-CN" sz="2400" dirty="0"/>
          </a:p>
          <a:p>
            <a:pPr lvl="1"/>
            <a:r>
              <a:rPr lang="en-US" altLang="zh-CN" sz="2400" dirty="0"/>
              <a:t>GITHUB</a:t>
            </a:r>
            <a:r>
              <a:rPr lang="zh-CN" altLang="en-US" sz="2400" dirty="0"/>
              <a:t>开源项目开发者</a:t>
            </a:r>
            <a:r>
              <a:rPr lang="en-US" altLang="zh-CN" sz="2400" dirty="0"/>
              <a:t>, CSDN</a:t>
            </a:r>
            <a:r>
              <a:rPr lang="zh-CN" altLang="en-US" sz="2400" dirty="0"/>
              <a:t>认证博客专家</a:t>
            </a:r>
            <a:endParaRPr lang="en-US" altLang="zh-CN" sz="2400" dirty="0"/>
          </a:p>
          <a:p>
            <a:pPr lvl="1"/>
            <a:r>
              <a:rPr lang="zh-CN" altLang="en-US" sz="2400" dirty="0"/>
              <a:t>全栈工程师</a:t>
            </a:r>
            <a:r>
              <a:rPr lang="en-US" altLang="zh-CN" sz="2400" dirty="0"/>
              <a:t>(YunOS</a:t>
            </a:r>
            <a:r>
              <a:rPr lang="en-US" altLang="zh-CN" sz="2400" dirty="0" smtClean="0"/>
              <a:t>, Android, LNMP</a:t>
            </a:r>
            <a:r>
              <a:rPr lang="zh-CN" altLang="en-US" sz="2400" dirty="0"/>
              <a:t>服务端开发</a:t>
            </a:r>
            <a:r>
              <a:rPr lang="en-US" altLang="zh-CN" sz="2400" dirty="0" smtClean="0"/>
              <a:t>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5603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大纲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YunOS ROM</a:t>
            </a:r>
            <a:r>
              <a:rPr lang="zh-CN" altLang="en-US" b="1" dirty="0" smtClean="0">
                <a:solidFill>
                  <a:srgbClr val="FF0000"/>
                </a:solidFill>
              </a:rPr>
              <a:t>适</a:t>
            </a:r>
            <a:r>
              <a:rPr lang="zh-CN" altLang="en-US" b="1" dirty="0">
                <a:solidFill>
                  <a:srgbClr val="FF0000"/>
                </a:solidFill>
              </a:rPr>
              <a:t>配方</a:t>
            </a:r>
            <a:r>
              <a:rPr lang="zh-CN" altLang="en-US" b="1" dirty="0" smtClean="0">
                <a:solidFill>
                  <a:srgbClr val="FF0000"/>
                </a:solidFill>
              </a:rPr>
              <a:t>向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 smtClean="0"/>
              <a:t>全智能手表研发方向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个人成长与展望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6421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YunOS ROM</a:t>
            </a:r>
            <a:r>
              <a:rPr lang="zh-CN" altLang="en-US" dirty="0" smtClean="0"/>
              <a:t>适配方向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 smtClean="0"/>
              <a:t>挑战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适配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平台较多，适配机型复杂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适配流程繁琐，从</a:t>
            </a:r>
            <a:r>
              <a:rPr lang="en-US" altLang="zh-CN" dirty="0" err="1" smtClean="0"/>
              <a:t>boot.img</a:t>
            </a:r>
            <a:r>
              <a:rPr lang="zh-CN" altLang="en-US" dirty="0"/>
              <a:t>到</a:t>
            </a:r>
            <a:r>
              <a:rPr lang="en-US" altLang="zh-CN" dirty="0" err="1" smtClean="0"/>
              <a:t>system.img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刷机脚本均需要适配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适配过程中遇到的问题较复杂，从应用层到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到</a:t>
            </a:r>
            <a:r>
              <a:rPr lang="en-US" altLang="zh-CN" dirty="0" smtClean="0"/>
              <a:t>JNI</a:t>
            </a:r>
            <a:r>
              <a:rPr lang="zh-CN" altLang="en-US" dirty="0" smtClean="0"/>
              <a:t>层均有涉及</a:t>
            </a:r>
            <a:endParaRPr lang="en-US" altLang="zh-CN" dirty="0" smtClean="0"/>
          </a:p>
          <a:p>
            <a:pPr lvl="1"/>
            <a:r>
              <a:rPr lang="zh-CN" altLang="en-US" dirty="0"/>
              <a:t>打包发布流程繁琐，多个平台发布对应的</a:t>
            </a:r>
            <a:r>
              <a:rPr lang="en-US" altLang="zh-CN" dirty="0"/>
              <a:t>ROM</a:t>
            </a:r>
            <a:r>
              <a:rPr lang="zh-CN" altLang="en-US" dirty="0" smtClean="0"/>
              <a:t>包需求均</a:t>
            </a:r>
            <a:r>
              <a:rPr lang="zh-CN" altLang="en-US" dirty="0"/>
              <a:t>不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 smtClean="0"/>
              <a:t>职责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MTK</a:t>
            </a:r>
            <a:r>
              <a:rPr lang="zh-CN" altLang="en-US" dirty="0" smtClean="0"/>
              <a:t>平台机型适配负责人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50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YunOS ROM</a:t>
            </a:r>
            <a:r>
              <a:rPr lang="zh-CN" altLang="en-US" dirty="0" smtClean="0"/>
              <a:t>适配方向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思路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系统化并自动化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包构建过程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结合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并配合</a:t>
            </a:r>
            <a:r>
              <a:rPr lang="en-US" altLang="zh-CN" dirty="0" smtClean="0"/>
              <a:t>SCM</a:t>
            </a:r>
            <a:r>
              <a:rPr lang="zh-CN" altLang="en-US" dirty="0" smtClean="0"/>
              <a:t>自动化渠道包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发布流程</a:t>
            </a:r>
            <a:endParaRPr lang="en-US" altLang="zh-CN" dirty="0" smtClean="0"/>
          </a:p>
          <a:p>
            <a:pPr lvl="1"/>
            <a:r>
              <a:rPr lang="zh-CN" altLang="en-US" dirty="0"/>
              <a:t>深入学习</a:t>
            </a:r>
            <a:r>
              <a:rPr lang="en-US" altLang="zh-CN" dirty="0"/>
              <a:t>YunOS3.x</a:t>
            </a:r>
            <a:r>
              <a:rPr lang="zh-CN" altLang="en-US" dirty="0"/>
              <a:t>源码和架构体系，增强问题解决</a:t>
            </a:r>
            <a:r>
              <a:rPr lang="zh-CN" altLang="en-US" dirty="0" smtClean="0"/>
              <a:t>能力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019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ROM</a:t>
            </a:r>
            <a:r>
              <a:rPr lang="zh-CN" altLang="en-US" dirty="0" smtClean="0"/>
              <a:t>包构建发布系统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1182"/>
            <a:ext cx="9144000" cy="552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7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YunOS Rom</a:t>
            </a:r>
            <a:r>
              <a:rPr lang="zh-CN" altLang="en-US" dirty="0" smtClean="0"/>
              <a:t>适配方向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收益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MTK</a:t>
            </a:r>
            <a:r>
              <a:rPr lang="zh-CN" altLang="en-US" dirty="0" smtClean="0"/>
              <a:t>机型成功适配超过</a:t>
            </a:r>
            <a:r>
              <a:rPr lang="en-US" altLang="zh-CN" dirty="0" smtClean="0">
                <a:solidFill>
                  <a:srgbClr val="FF0000"/>
                </a:solidFill>
              </a:rPr>
              <a:t>20</a:t>
            </a:r>
            <a:r>
              <a:rPr lang="zh-CN" altLang="en-US" dirty="0" smtClean="0">
                <a:solidFill>
                  <a:srgbClr val="FF0000"/>
                </a:solidFill>
              </a:rPr>
              <a:t>款</a:t>
            </a:r>
            <a:r>
              <a:rPr lang="zh-CN" altLang="en-US" dirty="0" smtClean="0"/>
              <a:t>机型，每台机型日激活量过百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提高打包效率，将多平台打包流程从</a:t>
            </a:r>
            <a:r>
              <a:rPr lang="zh-CN" altLang="en-US" dirty="0" smtClean="0">
                <a:solidFill>
                  <a:srgbClr val="FF0000"/>
                </a:solidFill>
              </a:rPr>
              <a:t>半天</a:t>
            </a:r>
            <a:r>
              <a:rPr lang="zh-CN" altLang="en-US" dirty="0" smtClean="0"/>
              <a:t>时间降低为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zh-CN" altLang="en-US" dirty="0" smtClean="0"/>
              <a:t>级别，且流程自动化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积累了丰富的</a:t>
            </a:r>
            <a:r>
              <a:rPr lang="en-US" altLang="zh-CN" dirty="0" smtClean="0"/>
              <a:t>Rom</a:t>
            </a:r>
            <a:r>
              <a:rPr lang="zh-CN" altLang="en-US" dirty="0" smtClean="0"/>
              <a:t>适配经验，包括</a:t>
            </a:r>
            <a:r>
              <a:rPr lang="en-US" altLang="zh-CN" dirty="0" smtClean="0"/>
              <a:t>UI</a:t>
            </a:r>
            <a:r>
              <a:rPr lang="zh-CN" altLang="en-US" dirty="0" smtClean="0"/>
              <a:t>适配，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层问题定位和解决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Rom</a:t>
            </a:r>
            <a:r>
              <a:rPr lang="zh-CN" altLang="en-US" dirty="0" smtClean="0"/>
              <a:t>适配稳定，用户反馈较好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44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大纲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Rom</a:t>
            </a:r>
            <a:r>
              <a:rPr lang="zh-CN" altLang="en-US" b="1" dirty="0" smtClean="0"/>
              <a:t>适配方向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全智能手表</a:t>
            </a:r>
            <a:r>
              <a:rPr lang="zh-CN" altLang="en-US" b="1" dirty="0" smtClean="0">
                <a:solidFill>
                  <a:srgbClr val="FF0000"/>
                </a:solidFill>
              </a:rPr>
              <a:t>方向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个人成长与展望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71970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全智能手表方向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挑战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全新的硬件平台</a:t>
            </a:r>
            <a:endParaRPr lang="en-US" altLang="zh-CN" dirty="0" smtClean="0"/>
          </a:p>
          <a:p>
            <a:pPr lvl="1"/>
            <a:r>
              <a:rPr lang="zh-CN" altLang="en-US" dirty="0"/>
              <a:t>全新的</a:t>
            </a:r>
            <a:r>
              <a:rPr lang="en-US" altLang="zh-CN" dirty="0"/>
              <a:t>UI</a:t>
            </a:r>
            <a:r>
              <a:rPr lang="zh-CN" altLang="en-US" dirty="0" smtClean="0"/>
              <a:t>体系，涉及大量自定义</a:t>
            </a:r>
            <a:r>
              <a:rPr lang="zh-CN" altLang="en-US" dirty="0"/>
              <a:t>控件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开发周期紧，需要变更多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开发人员紧缺，部分成员开发经验欠缺</a:t>
            </a:r>
            <a:endParaRPr lang="en-US" altLang="zh-CN" dirty="0" smtClean="0"/>
          </a:p>
          <a:p>
            <a:pPr lvl="1"/>
            <a:r>
              <a:rPr lang="zh-CN" altLang="en-US" dirty="0"/>
              <a:t>通信业务</a:t>
            </a:r>
            <a:r>
              <a:rPr lang="zh-CN" altLang="en-US" dirty="0" smtClean="0"/>
              <a:t>复杂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职责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应用层主力开发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46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2067</Words>
  <Application>Microsoft Office PowerPoint</Application>
  <PresentationFormat>全屏显示(4:3)</PresentationFormat>
  <Paragraphs>155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  <vt:lpstr>个人简介</vt:lpstr>
      <vt:lpstr>大纲</vt:lpstr>
      <vt:lpstr>YunOS ROM适配方向</vt:lpstr>
      <vt:lpstr>YunOS ROM适配方向</vt:lpstr>
      <vt:lpstr>ROM包构建发布系统</vt:lpstr>
      <vt:lpstr>YunOS Rom适配方向</vt:lpstr>
      <vt:lpstr>大纲</vt:lpstr>
      <vt:lpstr>全智能手表方向</vt:lpstr>
      <vt:lpstr>全智能手表方向</vt:lpstr>
      <vt:lpstr>统一网络框架</vt:lpstr>
      <vt:lpstr>自定义控件集合</vt:lpstr>
      <vt:lpstr>全智能手表方向</vt:lpstr>
      <vt:lpstr>个人成长与展望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wzy</dc:creator>
  <cp:lastModifiedBy>王正一</cp:lastModifiedBy>
  <cp:revision>212</cp:revision>
  <dcterms:created xsi:type="dcterms:W3CDTF">2016-04-17T04:54:01Z</dcterms:created>
  <dcterms:modified xsi:type="dcterms:W3CDTF">2016-05-07T12:04:39Z</dcterms:modified>
</cp:coreProperties>
</file>