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4" r:id="rId3"/>
    <p:sldId id="263" r:id="rId4"/>
    <p:sldId id="265" r:id="rId5"/>
    <p:sldId id="267" r:id="rId6"/>
    <p:sldId id="268" r:id="rId7"/>
    <p:sldId id="279" r:id="rId8"/>
    <p:sldId id="270" r:id="rId9"/>
    <p:sldId id="272" r:id="rId10"/>
    <p:sldId id="273" r:id="rId11"/>
    <p:sldId id="278" r:id="rId12"/>
    <p:sldId id="277" r:id="rId13"/>
    <p:sldId id="274" r:id="rId14"/>
    <p:sldId id="280" r:id="rId15"/>
    <p:sldId id="282" r:id="rId16"/>
    <p:sldId id="281" r:id="rId17"/>
    <p:sldId id="283" r:id="rId18"/>
    <p:sldId id="275" r:id="rId19"/>
    <p:sldId id="262" r:id="rId20"/>
  </p:sldIdLst>
  <p:sldSz cx="12192000" cy="6858000"/>
  <p:notesSz cx="68119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草" initials="晓草" lastIdx="1" clrIdx="0">
    <p:extLst>
      <p:ext uri="{19B8F6BF-5375-455C-9EA6-DF929625EA0E}">
        <p15:presenceInfo xmlns:p15="http://schemas.microsoft.com/office/powerpoint/2012/main" userId="S-1-5-21-3727386885-3056668215-3391246470-716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300"/>
    <a:srgbClr val="75C0E1"/>
    <a:srgbClr val="D9D9D9"/>
    <a:srgbClr val="FF7B21"/>
    <a:srgbClr val="C4BD97"/>
    <a:srgbClr val="D34B46"/>
    <a:srgbClr val="FDEADA"/>
    <a:srgbClr val="D99694"/>
    <a:srgbClr val="94A7EC"/>
    <a:srgbClr val="4CA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66802" autoAdjust="0"/>
  </p:normalViewPr>
  <p:slideViewPr>
    <p:cSldViewPr>
      <p:cViewPr varScale="1">
        <p:scale>
          <a:sx n="49" d="100"/>
          <a:sy n="49" d="100"/>
        </p:scale>
        <p:origin x="151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2" y="90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410CB-A0CA-499B-8668-C1F41764710B}" type="datetimeFigureOut">
              <a:rPr lang="zh-CN" altLang="en-US" smtClean="0"/>
              <a:pPr/>
              <a:t>2016/6/11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8536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E236C-0923-48C1-8299-014D8B2B9D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6625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8D47AB0-06DA-4BEA-95F6-AB5EA429E645}" type="datetimeFigureOut">
              <a:rPr lang="zh-CN" altLang="en-US"/>
              <a:pPr>
                <a:defRPr/>
              </a:pPr>
              <a:t>2016/6/11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8536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C624A7E2-9768-4B4D-A4F1-4C4DFF5B31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68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80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34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246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734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199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28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817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76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574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797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4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850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28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604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53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64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28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618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6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4533" y="0"/>
            <a:ext cx="12196088" cy="6852988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320496"/>
            <a:ext cx="2806063" cy="486383"/>
          </a:xfrm>
          <a:prstGeom prst="rect">
            <a:avLst/>
          </a:prstGeom>
          <a:noFill/>
          <a:ln w="190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3" y="1817953"/>
            <a:ext cx="12196533" cy="2241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17953"/>
            <a:ext cx="9144000" cy="2241286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8276" y="4288414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1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>
                <a:solidFill>
                  <a:schemeClr val="tx1"/>
                </a:solidFill>
                <a:effectLst/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82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656383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665117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14" y="4522537"/>
            <a:ext cx="9934337" cy="79877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320496"/>
            <a:ext cx="2806063" cy="486383"/>
          </a:xfrm>
          <a:prstGeom prst="rect">
            <a:avLst/>
          </a:prstGeom>
          <a:noFill/>
          <a:ln w="190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2102" y="1268760"/>
            <a:ext cx="5515024" cy="5328592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>
              <a:defRPr sz="2400"/>
            </a:lvl2pPr>
            <a:lvl3pPr>
              <a:defRPr sz="2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0878" y="1268760"/>
            <a:ext cx="5515024" cy="5328592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>
              <a:defRPr sz="2400"/>
            </a:lvl2pPr>
            <a:lvl3pPr>
              <a:defRPr sz="2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6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1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84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完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71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4533" y="0"/>
            <a:ext cx="12196088" cy="6852988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320496"/>
            <a:ext cx="2806063" cy="486383"/>
          </a:xfrm>
          <a:prstGeom prst="rect">
            <a:avLst/>
          </a:prstGeom>
          <a:noFill/>
          <a:ln w="190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3" y="1817953"/>
            <a:ext cx="699933" cy="2241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76871"/>
            <a:ext cx="9144000" cy="1782367"/>
          </a:xfrm>
        </p:spPr>
        <p:txBody>
          <a:bodyPr anchor="ctr">
            <a:noAutofit/>
          </a:bodyPr>
          <a:lstStyle>
            <a:lvl1pPr algn="l">
              <a:defRPr sz="8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4502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46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63352" y="460623"/>
            <a:ext cx="10515600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r>
              <a:rPr lang="en-US" altLang="zh-CN" dirty="0" err="1" smtClean="0"/>
              <a:t>aaa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566" y="1196752"/>
            <a:ext cx="11672081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28448" y="131991"/>
            <a:ext cx="1895956" cy="328632"/>
          </a:xfrm>
          <a:prstGeom prst="rect">
            <a:avLst/>
          </a:prstGeom>
          <a:noFill/>
          <a:ln w="190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14" y="252779"/>
            <a:ext cx="9934337" cy="7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7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5" r:id="rId5"/>
    <p:sldLayoutId id="2147483756" r:id="rId6"/>
    <p:sldLayoutId id="2147483761" r:id="rId7"/>
    <p:sldLayoutId id="214748376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P5-P6</a:t>
            </a:r>
            <a:r>
              <a:rPr lang="zh-CN" altLang="en-US" dirty="0" smtClean="0"/>
              <a:t>晋升述职报告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OS</a:t>
            </a:r>
            <a:r>
              <a:rPr lang="zh-CN" altLang="en-US" dirty="0" smtClean="0"/>
              <a:t>事业群</a:t>
            </a:r>
            <a:r>
              <a:rPr lang="en-US" altLang="zh-CN" dirty="0" smtClean="0"/>
              <a:t>-IDC-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zh-CN" altLang="en-US" dirty="0"/>
              <a:t>王正一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48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技术亮点</a:t>
            </a:r>
            <a:r>
              <a:rPr lang="en-US" altLang="zh-CN" dirty="0"/>
              <a:t>-</a:t>
            </a:r>
            <a:r>
              <a:rPr lang="zh-CN" altLang="en-US" dirty="0"/>
              <a:t>自定义控件集合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b="1" dirty="0" err="1"/>
              <a:t>WheelView</a:t>
            </a:r>
            <a:endParaRPr lang="en-US" altLang="zh-CN" b="1" dirty="0"/>
          </a:p>
          <a:p>
            <a:pPr lvl="1"/>
            <a:r>
              <a:rPr lang="zh-CN" altLang="en-US" dirty="0"/>
              <a:t>时间、日期的滚动选择</a:t>
            </a:r>
            <a:r>
              <a:rPr lang="zh-CN" altLang="en-US" dirty="0" smtClean="0"/>
              <a:t>控件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 err="1"/>
              <a:t>ArcScrollView</a:t>
            </a:r>
            <a:endParaRPr lang="en-US" altLang="zh-CN" b="1" dirty="0"/>
          </a:p>
          <a:p>
            <a:pPr lvl="1"/>
            <a:r>
              <a:rPr lang="zh-CN" altLang="en-US" dirty="0"/>
              <a:t>弧形</a:t>
            </a:r>
            <a:r>
              <a:rPr lang="zh-CN" altLang="en-US" dirty="0" smtClean="0"/>
              <a:t>的滚动条，</a:t>
            </a:r>
            <a:r>
              <a:rPr lang="zh-CN" altLang="en-US" dirty="0"/>
              <a:t>完美的替代了</a:t>
            </a:r>
            <a:r>
              <a:rPr lang="en-US" altLang="zh-CN" dirty="0" err="1"/>
              <a:t>ListView</a:t>
            </a:r>
            <a:r>
              <a:rPr lang="zh-CN" altLang="en-US" dirty="0"/>
              <a:t>和</a:t>
            </a:r>
            <a:r>
              <a:rPr lang="en-US" altLang="zh-CN" dirty="0" err="1"/>
              <a:t>ScrollView</a:t>
            </a:r>
            <a:r>
              <a:rPr lang="zh-CN" altLang="en-US" dirty="0"/>
              <a:t>自带的垂直滚动条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 err="1"/>
              <a:t>PullToRefresh</a:t>
            </a:r>
            <a:endParaRPr lang="en-US" altLang="zh-CN" b="1" dirty="0"/>
          </a:p>
          <a:p>
            <a:pPr lvl="1"/>
            <a:r>
              <a:rPr lang="zh-CN" altLang="en-US" dirty="0"/>
              <a:t>继承自</a:t>
            </a:r>
            <a:r>
              <a:rPr lang="en-US" altLang="zh-CN" dirty="0" err="1"/>
              <a:t>ViewGroup</a:t>
            </a:r>
            <a:r>
              <a:rPr lang="zh-CN" altLang="en-US" dirty="0"/>
              <a:t>的下拉刷新框架</a:t>
            </a:r>
            <a:r>
              <a:rPr lang="en-US" altLang="zh-CN" dirty="0"/>
              <a:t>, </a:t>
            </a:r>
            <a:r>
              <a:rPr lang="zh-CN" altLang="en-US" dirty="0"/>
              <a:t>简洁完善的</a:t>
            </a:r>
            <a:r>
              <a:rPr lang="en-US" altLang="zh-CN" dirty="0"/>
              <a:t>Header</a:t>
            </a:r>
            <a:r>
              <a:rPr lang="zh-CN" altLang="en-US" dirty="0"/>
              <a:t>抽象</a:t>
            </a:r>
            <a:r>
              <a:rPr lang="en-US" altLang="zh-CN" dirty="0"/>
              <a:t>,</a:t>
            </a:r>
            <a:r>
              <a:rPr lang="zh-CN" altLang="en-US" dirty="0"/>
              <a:t>方便进行扩展构建符合要求的头部</a:t>
            </a:r>
            <a:r>
              <a:rPr lang="en-US" altLang="zh-CN" dirty="0"/>
              <a:t>,Content</a:t>
            </a:r>
            <a:r>
              <a:rPr lang="zh-CN" altLang="en-US" dirty="0"/>
              <a:t>可以包含任何</a:t>
            </a:r>
            <a:r>
              <a:rPr lang="en-US" altLang="zh-CN" dirty="0"/>
              <a:t>View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 err="1"/>
              <a:t>VerticalViewPager</a:t>
            </a:r>
            <a:endParaRPr lang="en-US" altLang="zh-CN" b="1" dirty="0"/>
          </a:p>
          <a:p>
            <a:pPr lvl="1"/>
            <a:r>
              <a:rPr lang="zh-CN" altLang="en-US" dirty="0"/>
              <a:t>垂直切换的</a:t>
            </a:r>
            <a:r>
              <a:rPr lang="en-US" altLang="zh-CN" dirty="0" err="1" smtClean="0"/>
              <a:t>ViewPager</a:t>
            </a:r>
            <a:r>
              <a:rPr lang="zh-CN" altLang="en-US" dirty="0" smtClean="0"/>
              <a:t>，实现布局内容的垂直切换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 err="1"/>
              <a:t>ClockView</a:t>
            </a:r>
            <a:endParaRPr lang="en-US" altLang="zh-CN" b="1" dirty="0"/>
          </a:p>
          <a:p>
            <a:pPr lvl="1"/>
            <a:r>
              <a:rPr lang="zh-CN" altLang="en-US" dirty="0"/>
              <a:t>表盘控件，自定义时间</a:t>
            </a:r>
            <a:r>
              <a:rPr lang="zh-CN" altLang="en-US" dirty="0" smtClean="0"/>
              <a:t>显示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56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技术亮点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WheelView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WheelView</a:t>
            </a:r>
            <a:r>
              <a:rPr lang="zh-CN" altLang="en-US" dirty="0" smtClean="0"/>
              <a:t>控件</a:t>
            </a:r>
            <a:r>
              <a:rPr lang="zh-CN" altLang="en-US" dirty="0"/>
              <a:t>优势</a:t>
            </a:r>
            <a:endParaRPr lang="en-US" altLang="zh-CN" dirty="0" smtClean="0"/>
          </a:p>
          <a:p>
            <a:pPr marL="1028700" lvl="1" indent="-342900"/>
            <a:r>
              <a:rPr lang="zh-CN" altLang="en-US" dirty="0"/>
              <a:t>增加</a:t>
            </a:r>
            <a:r>
              <a:rPr lang="zh-CN" altLang="en-US" dirty="0" smtClean="0"/>
              <a:t>手势检测机制</a:t>
            </a:r>
            <a:endParaRPr lang="en-US" altLang="zh-CN" dirty="0" smtClean="0"/>
          </a:p>
          <a:p>
            <a:pPr marL="1028700" lvl="1" indent="-342900"/>
            <a:r>
              <a:rPr lang="zh-CN" altLang="en-US" dirty="0" smtClean="0"/>
              <a:t>设计滚动补偿机制</a:t>
            </a:r>
            <a:endParaRPr lang="en-US" altLang="zh-CN" dirty="0" smtClean="0"/>
          </a:p>
          <a:p>
            <a:pPr marL="1028700" lvl="1" indent="-342900"/>
            <a:r>
              <a:rPr lang="zh-CN" altLang="en-US" dirty="0" smtClean="0"/>
              <a:t>提供</a:t>
            </a:r>
            <a:r>
              <a:rPr lang="zh-CN" altLang="en-US" dirty="0"/>
              <a:t>丰富</a:t>
            </a:r>
            <a:r>
              <a:rPr lang="zh-CN" altLang="en-US" dirty="0" smtClean="0"/>
              <a:t>自定义属性，精确控制刻度和内容的绘制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8" y="1393349"/>
            <a:ext cx="5079365" cy="5079365"/>
          </a:xfrm>
        </p:spPr>
      </p:pic>
    </p:spTree>
    <p:extLst>
      <p:ext uri="{BB962C8B-B14F-4D97-AF65-F5344CB8AC3E}">
        <p14:creationId xmlns:p14="http://schemas.microsoft.com/office/powerpoint/2010/main" val="37661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WheelView</a:t>
            </a:r>
            <a:r>
              <a:rPr lang="zh-CN" altLang="en-US" dirty="0" smtClean="0"/>
              <a:t>事件处理流程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12192000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全智能</a:t>
            </a:r>
            <a:r>
              <a:rPr lang="zh-CN" altLang="en-US" dirty="0" smtClean="0"/>
              <a:t>手表</a:t>
            </a:r>
            <a:r>
              <a:rPr lang="zh-CN" altLang="en-US" dirty="0"/>
              <a:t>研发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收益</a:t>
            </a:r>
            <a:endParaRPr lang="en-US" altLang="zh-CN" b="1" dirty="0"/>
          </a:p>
          <a:p>
            <a:pPr lvl="1"/>
            <a:r>
              <a:rPr lang="zh-CN" altLang="en-US" dirty="0"/>
              <a:t>应用层沉淀多个自定义控件，提升研发效率。</a:t>
            </a:r>
            <a:endParaRPr lang="en-US" altLang="zh-CN" dirty="0"/>
          </a:p>
          <a:p>
            <a:pPr lvl="1"/>
            <a:r>
              <a:rPr lang="zh-CN" altLang="en-US" dirty="0"/>
              <a:t>统一应用层网络框架，实现对</a:t>
            </a:r>
            <a:r>
              <a:rPr lang="en-US" altLang="zh-CN" dirty="0"/>
              <a:t>HTTP</a:t>
            </a:r>
            <a:r>
              <a:rPr lang="zh-CN" altLang="en-US" dirty="0"/>
              <a:t>请求的高度封装和缓存，提高并发</a:t>
            </a:r>
            <a:r>
              <a:rPr lang="zh-CN" altLang="en-US" dirty="0">
                <a:solidFill>
                  <a:srgbClr val="FF0000"/>
                </a:solidFill>
              </a:rPr>
              <a:t>效率</a:t>
            </a:r>
            <a:r>
              <a:rPr lang="zh-CN" altLang="en-US" dirty="0"/>
              <a:t>，节约用户</a:t>
            </a:r>
            <a:r>
              <a:rPr lang="zh-CN" altLang="en-US" dirty="0">
                <a:solidFill>
                  <a:srgbClr val="FF0000"/>
                </a:solidFill>
              </a:rPr>
              <a:t>流量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在规定时间点内，负责的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 smtClean="0"/>
              <a:t>个</a:t>
            </a:r>
            <a:r>
              <a:rPr lang="zh-CN" altLang="en-US" dirty="0"/>
              <a:t>难点</a:t>
            </a:r>
            <a:r>
              <a:rPr lang="zh-CN" altLang="en-US" dirty="0" smtClean="0"/>
              <a:t>应用（天气、支付宝、秒表、闹钟、计时器、密码锁、应用列表、设置）全部</a:t>
            </a:r>
            <a:r>
              <a:rPr lang="zh-CN" altLang="en-US" dirty="0"/>
              <a:t>按期</a:t>
            </a:r>
            <a:r>
              <a:rPr lang="zh-CN" altLang="en-US" dirty="0">
                <a:solidFill>
                  <a:srgbClr val="FF0000"/>
                </a:solidFill>
              </a:rPr>
              <a:t>完成</a:t>
            </a:r>
            <a:r>
              <a:rPr lang="zh-CN" altLang="en-US" dirty="0" smtClean="0"/>
              <a:t>，均达到</a:t>
            </a:r>
            <a:r>
              <a:rPr lang="en-US" altLang="zh-CN" dirty="0" smtClean="0"/>
              <a:t>RC</a:t>
            </a:r>
            <a:r>
              <a:rPr lang="zh-CN" altLang="en-US" dirty="0" smtClean="0"/>
              <a:t>标准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从无到有</a:t>
            </a:r>
            <a:r>
              <a:rPr lang="zh-CN" altLang="en-US" dirty="0"/>
              <a:t>的建立起全智能手表的应用层</a:t>
            </a:r>
            <a:r>
              <a:rPr lang="zh-CN" altLang="en-US" dirty="0" smtClean="0"/>
              <a:t>体系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830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575720" y="1484784"/>
            <a:ext cx="5688632" cy="627167"/>
            <a:chOff x="3359696" y="1793721"/>
            <a:chExt cx="5688632" cy="627167"/>
          </a:xfrm>
        </p:grpSpPr>
        <p:sp>
          <p:nvSpPr>
            <p:cNvPr id="4" name="文本框 3"/>
            <p:cNvSpPr txBox="1"/>
            <p:nvPr/>
          </p:nvSpPr>
          <p:spPr>
            <a:xfrm>
              <a:off x="3431704" y="1793721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359696" y="2420888"/>
              <a:ext cx="5688632" cy="0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4000796" y="1855275"/>
              <a:ext cx="26094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YunOS ROM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适配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75720" y="2327975"/>
            <a:ext cx="5688632" cy="627167"/>
            <a:chOff x="3359696" y="1793721"/>
            <a:chExt cx="5688632" cy="627167"/>
          </a:xfrm>
        </p:grpSpPr>
        <p:sp>
          <p:nvSpPr>
            <p:cNvPr id="16" name="文本框 15"/>
            <p:cNvSpPr txBox="1"/>
            <p:nvPr/>
          </p:nvSpPr>
          <p:spPr>
            <a:xfrm>
              <a:off x="3431704" y="1793721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2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359696" y="2420888"/>
              <a:ext cx="5688632" cy="0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4000796" y="1855275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全智能手表研发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75720" y="3215039"/>
            <a:ext cx="5688632" cy="627167"/>
            <a:chOff x="3359696" y="1793721"/>
            <a:chExt cx="5688632" cy="627167"/>
          </a:xfrm>
        </p:grpSpPr>
        <p:sp>
          <p:nvSpPr>
            <p:cNvPr id="20" name="文本框 19"/>
            <p:cNvSpPr txBox="1"/>
            <p:nvPr/>
          </p:nvSpPr>
          <p:spPr>
            <a:xfrm>
              <a:off x="3431704" y="1793721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zh-CN" altLang="en-US" sz="3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359696" y="2420888"/>
              <a:ext cx="5688632" cy="0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000796" y="1855275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  <a:latin typeface="+mn-ea"/>
                  <a:ea typeface="+mn-ea"/>
                </a:rPr>
                <a:t>项目难点问题</a:t>
              </a:r>
              <a:endParaRPr lang="zh-CN" altLang="en-US" sz="24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75720" y="4185082"/>
            <a:ext cx="5688632" cy="627167"/>
            <a:chOff x="3359696" y="1793721"/>
            <a:chExt cx="5688632" cy="627167"/>
          </a:xfrm>
        </p:grpSpPr>
        <p:sp>
          <p:nvSpPr>
            <p:cNvPr id="24" name="文本框 19"/>
            <p:cNvSpPr txBox="1"/>
            <p:nvPr/>
          </p:nvSpPr>
          <p:spPr>
            <a:xfrm>
              <a:off x="3431704" y="1793721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4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359696" y="2420888"/>
              <a:ext cx="5688632" cy="0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1"/>
            <p:cNvSpPr txBox="1"/>
            <p:nvPr/>
          </p:nvSpPr>
          <p:spPr>
            <a:xfrm>
              <a:off x="4000796" y="1855275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个人成长与展望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4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项目难点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统一网络框架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疑难问题</a:t>
            </a:r>
            <a:endParaRPr lang="en-US" altLang="zh-CN" b="1" dirty="0" smtClean="0"/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zh-CN" altLang="en-US" dirty="0" smtClean="0"/>
              <a:t>很多模块涉及到网络</a:t>
            </a:r>
            <a:r>
              <a:rPr lang="zh-CN" altLang="en-US" dirty="0"/>
              <a:t>通信，编写网络并发和回调处理占据工程师大部分开发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zh-CN" altLang="en-US" dirty="0"/>
              <a:t>代码中充斥大量</a:t>
            </a:r>
            <a:r>
              <a:rPr lang="en-US" altLang="zh-CN" dirty="0"/>
              <a:t>HTTP</a:t>
            </a:r>
            <a:r>
              <a:rPr lang="zh-CN" altLang="en-US" dirty="0"/>
              <a:t>连接散乱代码，线程误用，内存资源浪费</a:t>
            </a:r>
            <a:r>
              <a:rPr lang="zh-CN" altLang="en-US" dirty="0" smtClean="0"/>
              <a:t>严重</a:t>
            </a:r>
            <a:endParaRPr lang="en-US" altLang="zh-CN" dirty="0" smtClean="0"/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zh-CN" altLang="en-US" dirty="0" smtClean="0"/>
              <a:t>缺少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缓存</a:t>
            </a:r>
            <a:r>
              <a:rPr lang="zh-CN" altLang="en-US" dirty="0"/>
              <a:t>机制，浪费用户</a:t>
            </a:r>
            <a:r>
              <a:rPr lang="zh-CN" altLang="en-US" dirty="0" smtClean="0"/>
              <a:t>流量</a:t>
            </a:r>
            <a:endParaRPr lang="en-US" altLang="zh-CN" dirty="0" smtClean="0"/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zh-CN" altLang="en-US" dirty="0"/>
              <a:t>回调机制不统一，代码耦合度高，不便于通信协议</a:t>
            </a:r>
            <a:r>
              <a:rPr lang="zh-CN" altLang="en-US" dirty="0" smtClean="0"/>
              <a:t>切换</a:t>
            </a:r>
            <a:endParaRPr lang="en-US" altLang="zh-CN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dirty="0"/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b="1" dirty="0" smtClean="0"/>
              <a:t>解决方案</a:t>
            </a:r>
            <a:endParaRPr lang="en-US" altLang="zh-CN" b="1" dirty="0" smtClean="0"/>
          </a:p>
          <a:p>
            <a:pPr marL="800100" lvl="2" indent="-342900">
              <a:spcBef>
                <a:spcPts val="1000"/>
              </a:spcBef>
            </a:pPr>
            <a:r>
              <a:rPr lang="zh-CN" altLang="en-US" dirty="0" smtClean="0"/>
              <a:t>统一网络框架，提供应用内全局统一网络调度系统</a:t>
            </a:r>
            <a:endParaRPr lang="en-US" altLang="zh-CN" dirty="0" smtClean="0"/>
          </a:p>
          <a:p>
            <a:pPr marL="800100" lvl="2" indent="-342900">
              <a:spcBef>
                <a:spcPts val="1000"/>
              </a:spcBef>
            </a:pPr>
            <a:r>
              <a:rPr lang="zh-CN" altLang="en-US" dirty="0"/>
              <a:t>使用线程池配合生产者</a:t>
            </a:r>
            <a:r>
              <a:rPr lang="en-US" altLang="zh-CN" dirty="0"/>
              <a:t>-</a:t>
            </a:r>
            <a:r>
              <a:rPr lang="zh-CN" altLang="en-US" dirty="0"/>
              <a:t>消费者队列，提高多线程并发效率，并且降低内存</a:t>
            </a:r>
            <a:r>
              <a:rPr lang="zh-CN" altLang="en-US" dirty="0" smtClean="0"/>
              <a:t>消耗</a:t>
            </a:r>
            <a:endParaRPr lang="en-US" altLang="zh-CN" dirty="0" smtClean="0"/>
          </a:p>
          <a:p>
            <a:pPr marL="800100" lvl="2" indent="-342900">
              <a:spcBef>
                <a:spcPts val="1000"/>
              </a:spcBef>
            </a:pPr>
            <a:r>
              <a:rPr lang="zh-CN" altLang="en-US" dirty="0" smtClean="0"/>
              <a:t>建立本地缓存系统，使用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Looper</a:t>
            </a:r>
            <a:r>
              <a:rPr lang="zh-CN" altLang="en-US" dirty="0" smtClean="0"/>
              <a:t>统一线程回调机制</a:t>
            </a:r>
            <a:endParaRPr lang="en-US" altLang="zh-CN" dirty="0" smtClean="0"/>
          </a:p>
          <a:p>
            <a:pPr marL="800100" lvl="2" indent="-342900">
              <a:spcBef>
                <a:spcPts val="1000"/>
              </a:spcBef>
            </a:pPr>
            <a:r>
              <a:rPr lang="zh-CN" altLang="en-US" dirty="0" smtClean="0"/>
              <a:t>模块高度解耦，便于系统移植过程的通信协议切换</a:t>
            </a:r>
            <a:endParaRPr lang="en-US" altLang="zh-CN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18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项目难点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解耦应用内部事件传递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 smtClean="0"/>
              <a:t>疑难问题</a:t>
            </a:r>
            <a:endParaRPr lang="en-US" altLang="zh-CN" b="1" dirty="0"/>
          </a:p>
          <a:p>
            <a:pPr lvl="1"/>
            <a:r>
              <a:rPr lang="zh-CN" altLang="en-US" dirty="0" smtClean="0"/>
              <a:t>支付宝</a:t>
            </a:r>
            <a:r>
              <a:rPr lang="en-US" altLang="zh-CN" dirty="0" smtClean="0"/>
              <a:t>SDK</a:t>
            </a:r>
            <a:r>
              <a:rPr lang="zh-CN" altLang="en-US" dirty="0" smtClean="0"/>
              <a:t>接口设计不完善导致的手表支付应用界面显示问题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传统解决方案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通过广播、</a:t>
            </a:r>
            <a:r>
              <a:rPr lang="en-US" altLang="zh-CN" dirty="0" smtClean="0"/>
              <a:t>Interface</a:t>
            </a:r>
            <a:r>
              <a:rPr lang="zh-CN" altLang="en-US" dirty="0"/>
              <a:t>回调</a:t>
            </a:r>
            <a:r>
              <a:rPr lang="zh-CN" altLang="en-US" dirty="0" smtClean="0"/>
              <a:t>来解耦</a:t>
            </a:r>
            <a:r>
              <a:rPr lang="en-US" altLang="zh-CN" dirty="0" smtClean="0"/>
              <a:t>UI</a:t>
            </a:r>
            <a:r>
              <a:rPr lang="zh-CN" altLang="en-US" dirty="0" smtClean="0"/>
              <a:t>变更事件和</a:t>
            </a:r>
            <a:r>
              <a:rPr lang="en-US" altLang="zh-CN" dirty="0" smtClean="0"/>
              <a:t>UI</a:t>
            </a:r>
            <a:r>
              <a:rPr lang="zh-CN" altLang="en-US" dirty="0" smtClean="0"/>
              <a:t>界面显示。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遇到问题：</a:t>
            </a:r>
            <a:r>
              <a:rPr lang="zh-CN" altLang="en-US" b="1" dirty="0" smtClean="0"/>
              <a:t>代码复杂，响应慢，容易</a:t>
            </a:r>
            <a:r>
              <a:rPr lang="zh-CN" altLang="en-US" b="1" dirty="0"/>
              <a:t>产生</a:t>
            </a:r>
            <a:r>
              <a:rPr lang="zh-CN" altLang="en-US" b="1" dirty="0" smtClean="0"/>
              <a:t>内存泄漏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/>
              <a:t>最终</a:t>
            </a:r>
            <a:r>
              <a:rPr lang="zh-CN" altLang="en-US" b="1" dirty="0" smtClean="0"/>
              <a:t>解决方案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引入</a:t>
            </a:r>
            <a:r>
              <a:rPr lang="en-US" altLang="zh-CN" dirty="0" err="1" smtClean="0"/>
              <a:t>EventBus</a:t>
            </a:r>
            <a:r>
              <a:rPr lang="zh-CN" altLang="en-US" dirty="0" smtClean="0"/>
              <a:t>事件总线机制，高度解耦</a:t>
            </a:r>
            <a:r>
              <a:rPr lang="en-US" altLang="zh-CN" dirty="0" smtClean="0"/>
              <a:t>UI</a:t>
            </a:r>
            <a:r>
              <a:rPr lang="zh-CN" altLang="en-US" dirty="0" smtClean="0"/>
              <a:t>界面变更事件和</a:t>
            </a:r>
            <a:r>
              <a:rPr lang="en-US" altLang="zh-CN" dirty="0" smtClean="0"/>
              <a:t>UI</a:t>
            </a:r>
            <a:r>
              <a:rPr lang="zh-CN" altLang="en-US" dirty="0" smtClean="0"/>
              <a:t>界面显示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只需要发出相应的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事件即可，每个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可以注册需要自己响应的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效果：</a:t>
            </a:r>
            <a:r>
              <a:rPr lang="zh-CN" altLang="en-US" b="1" dirty="0" smtClean="0"/>
              <a:t>代码简洁，响应迅速，事件发布与订阅充分解耦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35307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575720" y="1484784"/>
            <a:ext cx="5688632" cy="627167"/>
            <a:chOff x="3359696" y="1793721"/>
            <a:chExt cx="5688632" cy="627167"/>
          </a:xfrm>
        </p:grpSpPr>
        <p:sp>
          <p:nvSpPr>
            <p:cNvPr id="4" name="文本框 3"/>
            <p:cNvSpPr txBox="1"/>
            <p:nvPr/>
          </p:nvSpPr>
          <p:spPr>
            <a:xfrm>
              <a:off x="3431704" y="1793721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359696" y="2420888"/>
              <a:ext cx="5688632" cy="0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4000796" y="1855275"/>
              <a:ext cx="26094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YunOS ROM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适配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75720" y="2327975"/>
            <a:ext cx="5688632" cy="627167"/>
            <a:chOff x="3359696" y="1793721"/>
            <a:chExt cx="5688632" cy="627167"/>
          </a:xfrm>
        </p:grpSpPr>
        <p:sp>
          <p:nvSpPr>
            <p:cNvPr id="16" name="文本框 15"/>
            <p:cNvSpPr txBox="1"/>
            <p:nvPr/>
          </p:nvSpPr>
          <p:spPr>
            <a:xfrm>
              <a:off x="3431704" y="1793721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2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359696" y="2420888"/>
              <a:ext cx="5688632" cy="0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4000796" y="1855275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全智能手表研发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75720" y="3215039"/>
            <a:ext cx="5688632" cy="627167"/>
            <a:chOff x="3359696" y="1793721"/>
            <a:chExt cx="5688632" cy="627167"/>
          </a:xfrm>
        </p:grpSpPr>
        <p:sp>
          <p:nvSpPr>
            <p:cNvPr id="20" name="文本框 19"/>
            <p:cNvSpPr txBox="1"/>
            <p:nvPr/>
          </p:nvSpPr>
          <p:spPr>
            <a:xfrm>
              <a:off x="3431704" y="1793721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3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359696" y="2420888"/>
              <a:ext cx="5688632" cy="0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000796" y="1855275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项目难点问题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75720" y="4185082"/>
            <a:ext cx="5688632" cy="627167"/>
            <a:chOff x="3359696" y="1793721"/>
            <a:chExt cx="5688632" cy="627167"/>
          </a:xfrm>
        </p:grpSpPr>
        <p:sp>
          <p:nvSpPr>
            <p:cNvPr id="24" name="文本框 19"/>
            <p:cNvSpPr txBox="1"/>
            <p:nvPr/>
          </p:nvSpPr>
          <p:spPr>
            <a:xfrm>
              <a:off x="3431704" y="1793721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  <a:latin typeface="+mn-ea"/>
                  <a:ea typeface="+mn-ea"/>
                </a:rPr>
                <a:t>4</a:t>
              </a:r>
              <a:endParaRPr lang="zh-CN" altLang="en-US" sz="3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359696" y="2420888"/>
              <a:ext cx="5688632" cy="0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1"/>
            <p:cNvSpPr txBox="1"/>
            <p:nvPr/>
          </p:nvSpPr>
          <p:spPr>
            <a:xfrm>
              <a:off x="4000796" y="1855275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  <a:latin typeface="+mn-ea"/>
                  <a:ea typeface="+mn-ea"/>
                </a:rPr>
                <a:t>个人成长与展望</a:t>
              </a:r>
              <a:endParaRPr lang="zh-CN" altLang="en-US" sz="24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8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个人成长与展望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个人成长</a:t>
            </a:r>
            <a:endParaRPr lang="en-US" altLang="zh-CN" b="1" dirty="0"/>
          </a:p>
          <a:p>
            <a:pPr lvl="1"/>
            <a:r>
              <a:rPr lang="zh-CN" altLang="en-US" dirty="0"/>
              <a:t>技术规划能力：负责</a:t>
            </a:r>
            <a:r>
              <a:rPr lang="en-US" altLang="zh-CN" dirty="0"/>
              <a:t>MTK</a:t>
            </a:r>
            <a:r>
              <a:rPr lang="zh-CN" altLang="en-US" dirty="0"/>
              <a:t>平台</a:t>
            </a:r>
            <a:r>
              <a:rPr lang="en-US" altLang="zh-CN" dirty="0"/>
              <a:t>ROM</a:t>
            </a:r>
            <a:r>
              <a:rPr lang="zh-CN" altLang="en-US" dirty="0"/>
              <a:t>适配，负责全智能手表多个应用的规划和执行</a:t>
            </a:r>
            <a:endParaRPr lang="en-US" altLang="zh-CN" dirty="0"/>
          </a:p>
          <a:p>
            <a:pPr lvl="1"/>
            <a:r>
              <a:rPr lang="zh-CN" altLang="en-US" dirty="0"/>
              <a:t>技术把控能力：移动端开发从应用层到</a:t>
            </a:r>
            <a:r>
              <a:rPr lang="en-US" altLang="zh-CN" dirty="0"/>
              <a:t>Framework</a:t>
            </a:r>
            <a:r>
              <a:rPr lang="zh-CN" altLang="en-US" dirty="0"/>
              <a:t>层均有技术积累和沉淀</a:t>
            </a:r>
            <a:endParaRPr lang="en-US" altLang="zh-CN" dirty="0"/>
          </a:p>
          <a:p>
            <a:pPr lvl="1"/>
            <a:r>
              <a:rPr lang="zh-CN" altLang="en-US" dirty="0"/>
              <a:t>新人培养能力：授人以渔，经过指导和协作，组内的新同学已经成功具备移动端开发能力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展望</a:t>
            </a:r>
            <a:endParaRPr lang="en-US" altLang="zh-CN" b="1" dirty="0"/>
          </a:p>
          <a:p>
            <a:pPr lvl="1"/>
            <a:r>
              <a:rPr lang="zh-CN" altLang="en-US" dirty="0"/>
              <a:t>继续提升和优化的应用层开发能力，推动并提速</a:t>
            </a:r>
            <a:r>
              <a:rPr lang="en-US" altLang="zh-CN" dirty="0"/>
              <a:t>IDC</a:t>
            </a:r>
            <a:r>
              <a:rPr lang="zh-CN" altLang="en-US" dirty="0"/>
              <a:t>全智能的开发</a:t>
            </a:r>
            <a:endParaRPr lang="en-US" altLang="zh-CN" dirty="0"/>
          </a:p>
          <a:p>
            <a:pPr lvl="1"/>
            <a:r>
              <a:rPr lang="zh-CN" altLang="en-US" dirty="0"/>
              <a:t>增强个人影响力，将自己所学能够更好的分享给其他</a:t>
            </a:r>
            <a:r>
              <a:rPr lang="zh-CN" altLang="en-US" dirty="0" smtClean="0"/>
              <a:t>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感谢聆听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056440" y="6299607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         </a:t>
            </a:r>
            <a:r>
              <a:rPr lang="zh-CN" altLang="en-US" dirty="0" smtClean="0">
                <a:latin typeface="+mn-ea"/>
                <a:ea typeface="+mn-ea"/>
              </a:rPr>
              <a:t>王</a:t>
            </a:r>
            <a:r>
              <a:rPr lang="zh-CN" altLang="en-US" dirty="0">
                <a:latin typeface="+mn-ea"/>
                <a:ea typeface="+mn-ea"/>
              </a:rPr>
              <a:t>正一</a:t>
            </a:r>
          </a:p>
        </p:txBody>
      </p:sp>
    </p:spTree>
    <p:extLst>
      <p:ext uri="{BB962C8B-B14F-4D97-AF65-F5344CB8AC3E}">
        <p14:creationId xmlns:p14="http://schemas.microsoft.com/office/powerpoint/2010/main" val="403828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阿里工作经历</a:t>
            </a:r>
            <a:endParaRPr lang="en-US" altLang="zh-CN" sz="2400" dirty="0"/>
          </a:p>
          <a:p>
            <a:pPr lvl="1"/>
            <a:r>
              <a:rPr lang="en-US" altLang="zh-CN" sz="2400" dirty="0"/>
              <a:t>2014</a:t>
            </a:r>
            <a:r>
              <a:rPr lang="zh-CN" altLang="en-US" sz="2400" dirty="0"/>
              <a:t>年</a:t>
            </a:r>
            <a:r>
              <a:rPr lang="en-US" altLang="zh-CN" sz="2400" dirty="0"/>
              <a:t>7</a:t>
            </a:r>
            <a:r>
              <a:rPr lang="zh-CN" altLang="en-US" sz="2400" dirty="0"/>
              <a:t>月正式加入</a:t>
            </a:r>
            <a:r>
              <a:rPr lang="en-US" altLang="zh-CN" sz="2400" dirty="0"/>
              <a:t>YunOS</a:t>
            </a:r>
            <a:r>
              <a:rPr lang="zh-CN" altLang="en-US" sz="2400" dirty="0"/>
              <a:t>大家庭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个人介绍</a:t>
            </a:r>
            <a:endParaRPr lang="en-US" altLang="zh-CN" dirty="0"/>
          </a:p>
          <a:p>
            <a:pPr lvl="1"/>
            <a:r>
              <a:rPr lang="zh-CN" altLang="en-US" dirty="0"/>
              <a:t>全栈工程师</a:t>
            </a:r>
            <a:r>
              <a:rPr lang="en-US" altLang="zh-CN" dirty="0"/>
              <a:t>(YunOS, Android, LNMP</a:t>
            </a:r>
            <a:r>
              <a:rPr lang="zh-CN" altLang="en-US" dirty="0"/>
              <a:t>服务端开发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GitHub</a:t>
            </a:r>
            <a:r>
              <a:rPr lang="zh-CN" altLang="en-US" dirty="0"/>
              <a:t>开源项目开发者</a:t>
            </a:r>
            <a:r>
              <a:rPr lang="en-US" altLang="zh-CN" dirty="0"/>
              <a:t>, CSDN</a:t>
            </a:r>
            <a:r>
              <a:rPr lang="zh-CN" altLang="en-US" dirty="0"/>
              <a:t>认证博客专家</a:t>
            </a: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工作职责</a:t>
            </a:r>
            <a:endParaRPr lang="en-US" altLang="zh-CN" dirty="0"/>
          </a:p>
          <a:p>
            <a:pPr marL="742950" lvl="2" indent="-342900"/>
            <a:r>
              <a:rPr lang="en-US" altLang="zh-CN" dirty="0"/>
              <a:t>YunOS ROM</a:t>
            </a:r>
            <a:r>
              <a:rPr lang="zh-CN" altLang="en-US" dirty="0"/>
              <a:t>适配项目</a:t>
            </a:r>
            <a:r>
              <a:rPr lang="en-US" altLang="zh-CN" dirty="0"/>
              <a:t>MTK</a:t>
            </a:r>
            <a:r>
              <a:rPr lang="zh-CN" altLang="en-US" dirty="0"/>
              <a:t>平台负责人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全智能手表应用层主力</a:t>
            </a:r>
            <a:r>
              <a:rPr lang="zh-CN" altLang="en-US" dirty="0" smtClean="0"/>
              <a:t>研发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94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575720" y="1484784"/>
            <a:ext cx="5688632" cy="627167"/>
            <a:chOff x="3359696" y="1793721"/>
            <a:chExt cx="5688632" cy="627167"/>
          </a:xfrm>
        </p:grpSpPr>
        <p:sp>
          <p:nvSpPr>
            <p:cNvPr id="4" name="文本框 3"/>
            <p:cNvSpPr txBox="1"/>
            <p:nvPr/>
          </p:nvSpPr>
          <p:spPr>
            <a:xfrm>
              <a:off x="3431704" y="1793721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1</a:t>
              </a:r>
              <a:endParaRPr lang="zh-CN" altLang="en-US" sz="3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359696" y="2420888"/>
              <a:ext cx="5688632" cy="0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4000796" y="1855275"/>
              <a:ext cx="26094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  <a:latin typeface="+mn-ea"/>
                  <a:ea typeface="+mn-ea"/>
                </a:rPr>
                <a:t>YunOS ROM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+mn-ea"/>
                  <a:ea typeface="+mn-ea"/>
                </a:rPr>
                <a:t>适配</a:t>
              </a:r>
              <a:endParaRPr lang="zh-CN" altLang="en-US" sz="24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75720" y="2327975"/>
            <a:ext cx="5688632" cy="627167"/>
            <a:chOff x="3359696" y="1793721"/>
            <a:chExt cx="5688632" cy="627167"/>
          </a:xfrm>
        </p:grpSpPr>
        <p:sp>
          <p:nvSpPr>
            <p:cNvPr id="16" name="文本框 15"/>
            <p:cNvSpPr txBox="1"/>
            <p:nvPr/>
          </p:nvSpPr>
          <p:spPr>
            <a:xfrm>
              <a:off x="3431704" y="1793721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2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359696" y="2420888"/>
              <a:ext cx="5688632" cy="0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4000796" y="1855275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全智能手表研发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75720" y="3215039"/>
            <a:ext cx="5688632" cy="627167"/>
            <a:chOff x="3359696" y="1793721"/>
            <a:chExt cx="5688632" cy="627167"/>
          </a:xfrm>
        </p:grpSpPr>
        <p:sp>
          <p:nvSpPr>
            <p:cNvPr id="20" name="文本框 19"/>
            <p:cNvSpPr txBox="1"/>
            <p:nvPr/>
          </p:nvSpPr>
          <p:spPr>
            <a:xfrm>
              <a:off x="3431704" y="1793721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3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359696" y="2420888"/>
              <a:ext cx="5688632" cy="0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000796" y="1855275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项目难点问题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75720" y="4185082"/>
            <a:ext cx="5688632" cy="627167"/>
            <a:chOff x="3359696" y="1793721"/>
            <a:chExt cx="5688632" cy="627167"/>
          </a:xfrm>
        </p:grpSpPr>
        <p:sp>
          <p:nvSpPr>
            <p:cNvPr id="24" name="文本框 19"/>
            <p:cNvSpPr txBox="1"/>
            <p:nvPr/>
          </p:nvSpPr>
          <p:spPr>
            <a:xfrm>
              <a:off x="3431704" y="1793721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4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359696" y="2420888"/>
              <a:ext cx="5688632" cy="0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1"/>
            <p:cNvSpPr txBox="1"/>
            <p:nvPr/>
          </p:nvSpPr>
          <p:spPr>
            <a:xfrm>
              <a:off x="4000796" y="1855275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个人成长与展望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89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YunOS ROM</a:t>
            </a:r>
            <a:r>
              <a:rPr lang="zh-CN" altLang="en-US" dirty="0"/>
              <a:t>适配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挑战</a:t>
            </a:r>
            <a:endParaRPr lang="en-US" altLang="zh-CN" b="1" dirty="0"/>
          </a:p>
          <a:p>
            <a:pPr lvl="1"/>
            <a:r>
              <a:rPr lang="zh-CN" altLang="en-US" dirty="0"/>
              <a:t>适配机型多，周期紧</a:t>
            </a:r>
            <a:endParaRPr lang="en-US" altLang="zh-CN" dirty="0"/>
          </a:p>
          <a:p>
            <a:pPr lvl="1"/>
            <a:r>
              <a:rPr lang="zh-CN" altLang="en-US" dirty="0"/>
              <a:t>适配流程繁琐</a:t>
            </a:r>
            <a:endParaRPr lang="en-US" altLang="zh-CN" dirty="0"/>
          </a:p>
          <a:p>
            <a:pPr lvl="1"/>
            <a:r>
              <a:rPr lang="zh-CN" altLang="en-US" dirty="0"/>
              <a:t>适配过程中遇到的问题较多</a:t>
            </a:r>
            <a:endParaRPr lang="en-US" altLang="zh-CN" dirty="0"/>
          </a:p>
          <a:p>
            <a:pPr lvl="1"/>
            <a:r>
              <a:rPr lang="en-US" altLang="zh-CN" dirty="0"/>
              <a:t>ROM</a:t>
            </a:r>
            <a:r>
              <a:rPr lang="zh-CN" altLang="en-US" dirty="0"/>
              <a:t>多平台发布流程复杂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职责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MTK</a:t>
            </a:r>
            <a:r>
              <a:rPr lang="zh-CN" altLang="en-US" dirty="0">
                <a:solidFill>
                  <a:srgbClr val="FF0000"/>
                </a:solidFill>
              </a:rPr>
              <a:t>平台机型适配</a:t>
            </a:r>
            <a:r>
              <a:rPr lang="zh-CN" altLang="en-US" dirty="0" smtClean="0">
                <a:solidFill>
                  <a:srgbClr val="FF0000"/>
                </a:solidFill>
              </a:rPr>
              <a:t>负责人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en-US" altLang="zh-CN" dirty="0" smtClean="0"/>
          </a:p>
          <a:p>
            <a:pPr lvl="1"/>
            <a:r>
              <a:rPr lang="zh-CN" altLang="en-US" dirty="0"/>
              <a:t>统一</a:t>
            </a:r>
            <a:r>
              <a:rPr lang="en-US" altLang="zh-CN" dirty="0"/>
              <a:t>MTK</a:t>
            </a:r>
            <a:r>
              <a:rPr lang="zh-CN" altLang="en-US" dirty="0"/>
              <a:t>平台</a:t>
            </a:r>
            <a:r>
              <a:rPr lang="en-US" altLang="zh-CN" dirty="0"/>
              <a:t>ROM</a:t>
            </a:r>
            <a:r>
              <a:rPr lang="zh-CN" altLang="en-US" dirty="0"/>
              <a:t>适配方案</a:t>
            </a:r>
            <a:endParaRPr lang="en-US" altLang="zh-CN" dirty="0"/>
          </a:p>
          <a:p>
            <a:pPr lvl="1"/>
            <a:r>
              <a:rPr lang="zh-CN" altLang="en-US" dirty="0"/>
              <a:t>系统化并自动化</a:t>
            </a:r>
            <a:r>
              <a:rPr lang="en-US" altLang="zh-CN" dirty="0"/>
              <a:t>ROM</a:t>
            </a:r>
            <a:r>
              <a:rPr lang="zh-CN" altLang="en-US" dirty="0"/>
              <a:t>包构建流程</a:t>
            </a:r>
            <a:endParaRPr lang="en-US" altLang="zh-CN" dirty="0"/>
          </a:p>
          <a:p>
            <a:pPr lvl="1"/>
            <a:r>
              <a:rPr lang="zh-CN" altLang="en-US" dirty="0"/>
              <a:t>自动化多平台</a:t>
            </a:r>
            <a:r>
              <a:rPr lang="en-US" altLang="zh-CN" dirty="0"/>
              <a:t>ROM</a:t>
            </a:r>
            <a:r>
              <a:rPr lang="zh-CN" altLang="en-US" dirty="0"/>
              <a:t>包发布流程</a:t>
            </a:r>
            <a:endParaRPr lang="en-US" altLang="zh-CN" dirty="0"/>
          </a:p>
          <a:p>
            <a:pPr lvl="1"/>
            <a:r>
              <a:rPr lang="zh-CN" altLang="en-US" dirty="0"/>
              <a:t>深入学习</a:t>
            </a:r>
            <a:r>
              <a:rPr lang="en-US" altLang="zh-CN" dirty="0" err="1"/>
              <a:t>YunOS</a:t>
            </a:r>
            <a:r>
              <a:rPr lang="zh-CN" altLang="en-US" dirty="0"/>
              <a:t>的架构体系和源码，增强问题解决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3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技术亮点</a:t>
            </a:r>
            <a:r>
              <a:rPr lang="en-US" altLang="zh-CN" dirty="0"/>
              <a:t>-ROM</a:t>
            </a:r>
            <a:r>
              <a:rPr lang="zh-CN" altLang="en-US" dirty="0"/>
              <a:t>包构建发布系统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2752" y="460623"/>
            <a:ext cx="12457384" cy="62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YunOS</a:t>
            </a:r>
            <a:r>
              <a:rPr lang="en-US" altLang="zh-CN" dirty="0"/>
              <a:t> 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</a:t>
            </a:r>
            <a:r>
              <a:rPr lang="zh-CN" altLang="en-US" dirty="0"/>
              <a:t>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收益</a:t>
            </a:r>
            <a:endParaRPr lang="en-US" altLang="zh-CN" b="1" dirty="0"/>
          </a:p>
          <a:p>
            <a:pPr lvl="1"/>
            <a:r>
              <a:rPr lang="en-US" altLang="zh-CN" dirty="0"/>
              <a:t>MTK</a:t>
            </a:r>
            <a:r>
              <a:rPr lang="zh-CN" altLang="en-US" dirty="0"/>
              <a:t>机型成功适配并发布超过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en-US" dirty="0">
                <a:solidFill>
                  <a:srgbClr val="FF0000"/>
                </a:solidFill>
              </a:rPr>
              <a:t>款</a:t>
            </a:r>
            <a:endParaRPr lang="en-US" altLang="zh-CN" dirty="0"/>
          </a:p>
          <a:p>
            <a:pPr lvl="1"/>
            <a:r>
              <a:rPr lang="zh-CN" altLang="en-US" dirty="0" smtClean="0"/>
              <a:t>发布系统的构建</a:t>
            </a:r>
            <a:r>
              <a:rPr lang="zh-CN" altLang="en-US" dirty="0"/>
              <a:t>，</a:t>
            </a:r>
            <a:r>
              <a:rPr lang="zh-CN" altLang="en-US" dirty="0" smtClean="0"/>
              <a:t>提高</a:t>
            </a:r>
            <a:r>
              <a:rPr lang="zh-CN" altLang="en-US" dirty="0"/>
              <a:t>渠道包发布效率，将多渠道台打包流程从</a:t>
            </a:r>
            <a:r>
              <a:rPr lang="zh-CN" altLang="en-US" dirty="0">
                <a:solidFill>
                  <a:srgbClr val="FF0000"/>
                </a:solidFill>
              </a:rPr>
              <a:t>半天</a:t>
            </a:r>
            <a:r>
              <a:rPr lang="zh-CN" altLang="en-US" dirty="0"/>
              <a:t>时间降低为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zh-CN" altLang="en-US" dirty="0"/>
              <a:t>级别，且流程自动化</a:t>
            </a:r>
            <a:endParaRPr lang="en-US" altLang="zh-CN" dirty="0"/>
          </a:p>
          <a:p>
            <a:pPr lvl="1"/>
            <a:r>
              <a:rPr lang="zh-CN" altLang="en-US" dirty="0"/>
              <a:t>积累了丰富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</a:t>
            </a:r>
            <a:r>
              <a:rPr lang="zh-CN" altLang="en-US" dirty="0"/>
              <a:t>配经验，包括</a:t>
            </a:r>
            <a:r>
              <a:rPr lang="en-US" altLang="zh-CN" dirty="0"/>
              <a:t>UI</a:t>
            </a:r>
            <a:r>
              <a:rPr lang="zh-CN" altLang="en-US" dirty="0"/>
              <a:t>适配，</a:t>
            </a:r>
            <a:r>
              <a:rPr lang="en-US" altLang="zh-CN" dirty="0"/>
              <a:t>Framework</a:t>
            </a:r>
            <a:r>
              <a:rPr lang="zh-CN" altLang="en-US" dirty="0"/>
              <a:t>层问题定位和</a:t>
            </a:r>
            <a:r>
              <a:rPr lang="zh-CN" altLang="en-US" dirty="0" smtClean="0"/>
              <a:t>解决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45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575720" y="1484784"/>
            <a:ext cx="5688632" cy="627167"/>
            <a:chOff x="3359696" y="1793721"/>
            <a:chExt cx="5688632" cy="627167"/>
          </a:xfrm>
        </p:grpSpPr>
        <p:sp>
          <p:nvSpPr>
            <p:cNvPr id="4" name="文本框 3"/>
            <p:cNvSpPr txBox="1"/>
            <p:nvPr/>
          </p:nvSpPr>
          <p:spPr>
            <a:xfrm>
              <a:off x="3431704" y="1793721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359696" y="2420888"/>
              <a:ext cx="5688632" cy="0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4000796" y="1855275"/>
              <a:ext cx="26094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YunOS ROM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适配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75720" y="2327975"/>
            <a:ext cx="5688632" cy="627167"/>
            <a:chOff x="3359696" y="1793721"/>
            <a:chExt cx="5688632" cy="627167"/>
          </a:xfrm>
        </p:grpSpPr>
        <p:sp>
          <p:nvSpPr>
            <p:cNvPr id="16" name="文本框 15"/>
            <p:cNvSpPr txBox="1"/>
            <p:nvPr/>
          </p:nvSpPr>
          <p:spPr>
            <a:xfrm>
              <a:off x="3431704" y="1793721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zh-CN" altLang="en-US" sz="3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359696" y="2420888"/>
              <a:ext cx="5688632" cy="0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4000796" y="1855275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  <a:latin typeface="+mn-ea"/>
                  <a:ea typeface="+mn-ea"/>
                </a:rPr>
                <a:t>全智能手表研发</a:t>
              </a:r>
              <a:endParaRPr lang="zh-CN" altLang="en-US" sz="24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75720" y="3215039"/>
            <a:ext cx="5688632" cy="627167"/>
            <a:chOff x="3359696" y="1793721"/>
            <a:chExt cx="5688632" cy="627167"/>
          </a:xfrm>
        </p:grpSpPr>
        <p:sp>
          <p:nvSpPr>
            <p:cNvPr id="20" name="文本框 19"/>
            <p:cNvSpPr txBox="1"/>
            <p:nvPr/>
          </p:nvSpPr>
          <p:spPr>
            <a:xfrm>
              <a:off x="3431704" y="1793721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3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359696" y="2420888"/>
              <a:ext cx="5688632" cy="0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000796" y="1855275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项目难点问题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75720" y="4185082"/>
            <a:ext cx="5688632" cy="627167"/>
            <a:chOff x="3359696" y="1793721"/>
            <a:chExt cx="5688632" cy="627167"/>
          </a:xfrm>
        </p:grpSpPr>
        <p:sp>
          <p:nvSpPr>
            <p:cNvPr id="24" name="文本框 19"/>
            <p:cNvSpPr txBox="1"/>
            <p:nvPr/>
          </p:nvSpPr>
          <p:spPr>
            <a:xfrm>
              <a:off x="3431704" y="1793721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4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359696" y="2420888"/>
              <a:ext cx="5688632" cy="0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1"/>
            <p:cNvSpPr txBox="1"/>
            <p:nvPr/>
          </p:nvSpPr>
          <p:spPr>
            <a:xfrm>
              <a:off x="4000796" y="1855275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个人成长与展望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8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全智能手表研发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挑战</a:t>
            </a:r>
            <a:endParaRPr lang="en-US" altLang="zh-CN" b="1" dirty="0"/>
          </a:p>
          <a:p>
            <a:pPr lvl="1"/>
            <a:r>
              <a:rPr lang="zh-CN" altLang="en-US" dirty="0"/>
              <a:t>全新的硬件平台</a:t>
            </a:r>
            <a:endParaRPr lang="en-US" altLang="zh-CN" dirty="0"/>
          </a:p>
          <a:p>
            <a:pPr lvl="1"/>
            <a:r>
              <a:rPr lang="zh-CN" altLang="en-US" dirty="0"/>
              <a:t>全新的</a:t>
            </a:r>
            <a:r>
              <a:rPr lang="en-US" altLang="zh-CN" dirty="0"/>
              <a:t>UI</a:t>
            </a:r>
            <a:r>
              <a:rPr lang="zh-CN" altLang="en-US" dirty="0"/>
              <a:t>体系，涉及大量自定义控件</a:t>
            </a:r>
            <a:endParaRPr lang="en-US" altLang="zh-CN" dirty="0"/>
          </a:p>
          <a:p>
            <a:pPr lvl="1"/>
            <a:r>
              <a:rPr lang="zh-CN" altLang="en-US" dirty="0"/>
              <a:t>开发周期紧，需要</a:t>
            </a:r>
            <a:r>
              <a:rPr lang="zh-CN" altLang="en-US" dirty="0" smtClean="0"/>
              <a:t>变更</a:t>
            </a:r>
            <a:r>
              <a:rPr lang="zh-CN" altLang="en-US" dirty="0"/>
              <a:t>频繁</a:t>
            </a:r>
            <a:endParaRPr lang="en-US" altLang="zh-CN" dirty="0"/>
          </a:p>
          <a:p>
            <a:pPr lvl="1"/>
            <a:r>
              <a:rPr lang="zh-CN" altLang="en-US" dirty="0"/>
              <a:t>开发人员紧缺，部分成员开发经验欠缺</a:t>
            </a:r>
            <a:endParaRPr lang="en-US" altLang="zh-CN" dirty="0"/>
          </a:p>
          <a:p>
            <a:pPr lvl="1"/>
            <a:r>
              <a:rPr lang="zh-CN" altLang="en-US" dirty="0"/>
              <a:t>通信业务复杂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职责</a:t>
            </a:r>
            <a:endParaRPr lang="en-US" altLang="zh-CN" b="1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应用层主力</a:t>
            </a:r>
            <a:r>
              <a:rPr lang="zh-CN" altLang="en-US" dirty="0" smtClean="0">
                <a:solidFill>
                  <a:srgbClr val="FF0000"/>
                </a:solidFill>
              </a:rPr>
              <a:t>研发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思路</a:t>
            </a:r>
            <a:endParaRPr lang="en-US" altLang="zh-CN" dirty="0"/>
          </a:p>
          <a:p>
            <a:pPr lvl="1"/>
            <a:r>
              <a:rPr lang="zh-CN" altLang="en-US" dirty="0"/>
              <a:t>组件化思想，抽象出自定义控件，便于其他开发同学集成</a:t>
            </a:r>
            <a:endParaRPr lang="en-US" altLang="zh-CN" dirty="0"/>
          </a:p>
          <a:p>
            <a:pPr lvl="1"/>
            <a:r>
              <a:rPr lang="zh-CN" altLang="en-US" dirty="0"/>
              <a:t>统一网络架构层，对网络请求高度抽象，便于通信切换</a:t>
            </a:r>
            <a:endParaRPr lang="en-US" altLang="zh-CN" dirty="0"/>
          </a:p>
          <a:p>
            <a:pPr lvl="1"/>
            <a:r>
              <a:rPr lang="zh-CN" altLang="en-US" dirty="0"/>
              <a:t>主动承担难度较高的应用开发，减少同伴压力</a:t>
            </a:r>
            <a:endParaRPr lang="en-US" altLang="zh-CN" dirty="0"/>
          </a:p>
          <a:p>
            <a:pPr lvl="1"/>
            <a:r>
              <a:rPr lang="zh-CN" altLang="en-US" dirty="0"/>
              <a:t>培养新人，快速融入研发体系</a:t>
            </a:r>
            <a:endParaRPr lang="en-US" altLang="zh-CN" dirty="0"/>
          </a:p>
          <a:p>
            <a:pPr lvl="1"/>
            <a:r>
              <a:rPr lang="zh-CN" altLang="en-US" dirty="0"/>
              <a:t>专项技术突破，定期技术分享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25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技术亮点</a:t>
            </a:r>
            <a:r>
              <a:rPr lang="en-US" altLang="zh-CN" dirty="0" smtClean="0"/>
              <a:t>-</a:t>
            </a:r>
            <a:r>
              <a:rPr lang="zh-CN" altLang="en-US" dirty="0"/>
              <a:t>统一网络框架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004216"/>
            <a:ext cx="11320224" cy="58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iaomin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b="1" dirty="0">
            <a:solidFill>
              <a:srgbClr val="FFFFFF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97262</TotalTime>
  <Words>943</Words>
  <Application>Microsoft Office PowerPoint</Application>
  <PresentationFormat>宽屏</PresentationFormat>
  <Paragraphs>172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Wingdings</vt:lpstr>
      <vt:lpstr>1_自定义设计方案</vt:lpstr>
      <vt:lpstr>P5-P6晋升述职报告</vt:lpstr>
      <vt:lpstr>个人简介</vt:lpstr>
      <vt:lpstr>大纲</vt:lpstr>
      <vt:lpstr>YunOS ROM适配</vt:lpstr>
      <vt:lpstr>技术亮点-ROM包构建发布系统</vt:lpstr>
      <vt:lpstr>YunOS ROM适配</vt:lpstr>
      <vt:lpstr>大纲</vt:lpstr>
      <vt:lpstr>全智能手表研发</vt:lpstr>
      <vt:lpstr>技术亮点-统一网络框架</vt:lpstr>
      <vt:lpstr>技术亮点-自定义控件集合</vt:lpstr>
      <vt:lpstr>技术亮点-WheelView</vt:lpstr>
      <vt:lpstr>WheelView事件处理流程</vt:lpstr>
      <vt:lpstr>全智能手表研发</vt:lpstr>
      <vt:lpstr>大纲</vt:lpstr>
      <vt:lpstr>项目难点-统一网络框架</vt:lpstr>
      <vt:lpstr>项目难点-解耦应用内部事件传递</vt:lpstr>
      <vt:lpstr>大纲</vt:lpstr>
      <vt:lpstr>个人成长与展望</vt:lpstr>
      <vt:lpstr>THANKS/感谢聆听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数据仓库规划</dc:title>
  <dc:subject>DW</dc:subject>
  <dc:creator>邓中华</dc:creator>
  <cp:lastModifiedBy>王正一</cp:lastModifiedBy>
  <cp:revision>5372</cp:revision>
  <cp:lastPrinted>2016-05-09T08:44:23Z</cp:lastPrinted>
  <dcterms:modified xsi:type="dcterms:W3CDTF">2016-06-11T02:27:24Z</dcterms:modified>
</cp:coreProperties>
</file>