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1"/>
  </p:notesMasterIdLst>
  <p:handoutMasterIdLst>
    <p:handoutMasterId r:id="rId22"/>
  </p:handoutMasterIdLst>
  <p:sldIdLst>
    <p:sldId id="257" r:id="rId2"/>
    <p:sldId id="264" r:id="rId3"/>
    <p:sldId id="263" r:id="rId4"/>
    <p:sldId id="265" r:id="rId5"/>
    <p:sldId id="267" r:id="rId6"/>
    <p:sldId id="268" r:id="rId7"/>
    <p:sldId id="279" r:id="rId8"/>
    <p:sldId id="270" r:id="rId9"/>
    <p:sldId id="272" r:id="rId10"/>
    <p:sldId id="273" r:id="rId11"/>
    <p:sldId id="278" r:id="rId12"/>
    <p:sldId id="277" r:id="rId13"/>
    <p:sldId id="274" r:id="rId14"/>
    <p:sldId id="280" r:id="rId15"/>
    <p:sldId id="282" r:id="rId16"/>
    <p:sldId id="281" r:id="rId17"/>
    <p:sldId id="283" r:id="rId18"/>
    <p:sldId id="275" r:id="rId19"/>
    <p:sldId id="262" r:id="rId20"/>
  </p:sldIdLst>
  <p:sldSz cx="12192000" cy="6858000"/>
  <p:notesSz cx="6811963" cy="99425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晓草" initials="晓草" lastIdx="1" clrIdx="0">
    <p:extLst>
      <p:ext uri="{19B8F6BF-5375-455C-9EA6-DF929625EA0E}">
        <p15:presenceInfo xmlns:p15="http://schemas.microsoft.com/office/powerpoint/2012/main" userId="S-1-5-21-3727386885-3056668215-3391246470-716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300"/>
    <a:srgbClr val="75C0E1"/>
    <a:srgbClr val="D9D9D9"/>
    <a:srgbClr val="FF7B21"/>
    <a:srgbClr val="C4BD97"/>
    <a:srgbClr val="D34B46"/>
    <a:srgbClr val="FDEADA"/>
    <a:srgbClr val="D99694"/>
    <a:srgbClr val="94A7EC"/>
    <a:srgbClr val="4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66802" autoAdjust="0"/>
  </p:normalViewPr>
  <p:slideViewPr>
    <p:cSldViewPr>
      <p:cViewPr varScale="1">
        <p:scale>
          <a:sx n="49" d="100"/>
          <a:sy n="49" d="100"/>
        </p:scale>
        <p:origin x="1518" y="5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3132"/>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8536" y="0"/>
            <a:ext cx="2951851" cy="497126"/>
          </a:xfrm>
          <a:prstGeom prst="rect">
            <a:avLst/>
          </a:prstGeom>
        </p:spPr>
        <p:txBody>
          <a:bodyPr vert="horz" lIns="91440" tIns="45720" rIns="91440" bIns="45720" rtlCol="0"/>
          <a:lstStyle>
            <a:lvl1pPr algn="r">
              <a:defRPr sz="1200"/>
            </a:lvl1pPr>
          </a:lstStyle>
          <a:p>
            <a:fld id="{043410CB-A0CA-499B-8668-C1F41764710B}" type="datetimeFigureOut">
              <a:rPr lang="zh-CN" altLang="en-US" smtClean="0"/>
              <a:pPr/>
              <a:t>2016/6/5</a:t>
            </a:fld>
            <a:endParaRPr lang="zh-CN" altLang="en-US"/>
          </a:p>
        </p:txBody>
      </p:sp>
      <p:sp>
        <p:nvSpPr>
          <p:cNvPr id="4" name="页脚占位符 3"/>
          <p:cNvSpPr>
            <a:spLocks noGrp="1"/>
          </p:cNvSpPr>
          <p:nvPr>
            <p:ph type="ftr" sz="quarter" idx="2"/>
          </p:nvPr>
        </p:nvSpPr>
        <p:spPr>
          <a:xfrm>
            <a:off x="0" y="9443662"/>
            <a:ext cx="2951851"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536" y="9443662"/>
            <a:ext cx="2951851" cy="497126"/>
          </a:xfrm>
          <a:prstGeom prst="rect">
            <a:avLst/>
          </a:prstGeom>
        </p:spPr>
        <p:txBody>
          <a:bodyPr vert="horz" lIns="91440" tIns="45720" rIns="91440" bIns="45720" rtlCol="0" anchor="b"/>
          <a:lstStyle>
            <a:lvl1pPr algn="r">
              <a:defRPr sz="1200"/>
            </a:lvl1pPr>
          </a:lstStyle>
          <a:p>
            <a:fld id="{8E0E236C-0923-48C1-8299-014D8B2B9DAD}" type="slidenum">
              <a:rPr lang="zh-CN" altLang="en-US" smtClean="0"/>
              <a:pPr/>
              <a:t>‹#›</a:t>
            </a:fld>
            <a:endParaRPr lang="zh-CN" altLang="en-US"/>
          </a:p>
        </p:txBody>
      </p:sp>
    </p:spTree>
    <p:extLst>
      <p:ext uri="{BB962C8B-B14F-4D97-AF65-F5344CB8AC3E}">
        <p14:creationId xmlns:p14="http://schemas.microsoft.com/office/powerpoint/2010/main" val="1587662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1851" cy="497126"/>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58536" y="0"/>
            <a:ext cx="2951851" cy="497126"/>
          </a:xfrm>
          <a:prstGeom prst="rect">
            <a:avLst/>
          </a:prstGeom>
        </p:spPr>
        <p:txBody>
          <a:bodyPr vert="horz" lIns="91440" tIns="45720" rIns="91440" bIns="45720" rtlCol="0"/>
          <a:lstStyle>
            <a:lvl1pPr algn="r">
              <a:defRPr sz="1200">
                <a:ea typeface="宋体" charset="-122"/>
              </a:defRPr>
            </a:lvl1pPr>
          </a:lstStyle>
          <a:p>
            <a:pPr>
              <a:defRPr/>
            </a:pPr>
            <a:fld id="{18D47AB0-06DA-4BEA-95F6-AB5EA429E645}" type="datetimeFigureOut">
              <a:rPr lang="zh-CN" altLang="en-US"/>
              <a:pPr>
                <a:defRPr/>
              </a:pPr>
              <a:t>2016/6/5</a:t>
            </a:fld>
            <a:endParaRPr lang="zh-CN" altLang="en-US"/>
          </a:p>
        </p:txBody>
      </p:sp>
      <p:sp>
        <p:nvSpPr>
          <p:cNvPr id="4" name="幻灯片图像占位符 3"/>
          <p:cNvSpPr>
            <a:spLocks noGrp="1" noRot="1" noChangeAspect="1"/>
          </p:cNvSpPr>
          <p:nvPr>
            <p:ph type="sldImg" idx="2"/>
          </p:nvPr>
        </p:nvSpPr>
        <p:spPr>
          <a:xfrm>
            <a:off x="93663" y="746125"/>
            <a:ext cx="6624637"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197" y="4722694"/>
            <a:ext cx="5449570" cy="4474131"/>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3662"/>
            <a:ext cx="2951851" cy="497126"/>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8536" y="9443662"/>
            <a:ext cx="2951851" cy="497126"/>
          </a:xfrm>
          <a:prstGeom prst="rect">
            <a:avLst/>
          </a:prstGeom>
        </p:spPr>
        <p:txBody>
          <a:bodyPr vert="horz" lIns="91440" tIns="45720" rIns="91440" bIns="45720" rtlCol="0" anchor="b"/>
          <a:lstStyle>
            <a:lvl1pPr algn="r">
              <a:defRPr sz="1200">
                <a:ea typeface="宋体" charset="-122"/>
              </a:defRPr>
            </a:lvl1pPr>
          </a:lstStyle>
          <a:p>
            <a:pPr>
              <a:defRPr/>
            </a:pPr>
            <a:fld id="{C624A7E2-9768-4B4D-A4F1-4C4DFF5B3198}" type="slidenum">
              <a:rPr lang="zh-CN" altLang="en-US"/>
              <a:pPr>
                <a:defRPr/>
              </a:pPr>
              <a:t>‹#›</a:t>
            </a:fld>
            <a:endParaRPr lang="zh-CN" altLang="en-US"/>
          </a:p>
        </p:txBody>
      </p:sp>
    </p:spTree>
    <p:extLst>
      <p:ext uri="{BB962C8B-B14F-4D97-AF65-F5344CB8AC3E}">
        <p14:creationId xmlns:p14="http://schemas.microsoft.com/office/powerpoint/2010/main" val="1893468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各位评委，大家好。我是</a:t>
            </a:r>
            <a:r>
              <a:rPr lang="en-US" altLang="zh-CN" dirty="0" err="1" smtClean="0"/>
              <a:t>YunOS</a:t>
            </a:r>
            <a:r>
              <a:rPr lang="en-US" altLang="zh-CN" dirty="0" smtClean="0"/>
              <a:t> IDC</a:t>
            </a:r>
            <a:r>
              <a:rPr lang="zh-CN" altLang="en-US" dirty="0" smtClean="0"/>
              <a:t>团队的</a:t>
            </a:r>
            <a:r>
              <a:rPr lang="zh-CN" altLang="en-US" smtClean="0"/>
              <a:t>王正一。接下来是我的述职陈述。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a:t>
            </a:fld>
            <a:endParaRPr lang="zh-CN" altLang="en-US"/>
          </a:p>
        </p:txBody>
      </p:sp>
    </p:spTree>
    <p:extLst>
      <p:ext uri="{BB962C8B-B14F-4D97-AF65-F5344CB8AC3E}">
        <p14:creationId xmlns:p14="http://schemas.microsoft.com/office/powerpoint/2010/main" val="3783480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dirty="0" smtClean="0"/>
              <a:t>再介绍一下全智能手表项目中我实现的典型的，通用的自定义控件，目前这些自定义控件均托管在阿里的</a:t>
            </a:r>
            <a:r>
              <a:rPr lang="en-US" altLang="zh-CN" dirty="0" err="1" smtClean="0"/>
              <a:t>gitlab</a:t>
            </a:r>
            <a:r>
              <a:rPr lang="zh-CN" altLang="en-US" dirty="0" smtClean="0"/>
              <a:t>平台上，每款控件都有详细的使用和集成说明。</a:t>
            </a:r>
            <a:endParaRPr lang="en-US" altLang="zh-CN" dirty="0" smtClean="0"/>
          </a:p>
          <a:p>
            <a:endParaRPr lang="en-US" altLang="zh-CN" dirty="0" smtClean="0">
              <a:solidFill>
                <a:srgbClr val="FF0000"/>
              </a:solidFill>
            </a:endParaRPr>
          </a:p>
          <a:p>
            <a:r>
              <a:rPr lang="en-US" altLang="zh-CN" dirty="0" err="1" smtClean="0">
                <a:solidFill>
                  <a:srgbClr val="FF0000"/>
                </a:solidFill>
              </a:rPr>
              <a:t>WheelView</a:t>
            </a:r>
            <a:r>
              <a:rPr lang="zh-CN" altLang="en-US" dirty="0" smtClean="0">
                <a:solidFill>
                  <a:srgbClr val="FF0000"/>
                </a:solidFill>
              </a:rPr>
              <a:t>是一个时间、日期的滚动选择控件。</a:t>
            </a:r>
            <a:endParaRPr lang="en-US" altLang="zh-CN" dirty="0" smtClean="0">
              <a:solidFill>
                <a:srgbClr val="FF0000"/>
              </a:solidFill>
            </a:endParaRPr>
          </a:p>
          <a:p>
            <a:r>
              <a:rPr lang="en-US" altLang="zh-CN" dirty="0" err="1" smtClean="0">
                <a:solidFill>
                  <a:srgbClr val="FF0000"/>
                </a:solidFill>
              </a:rPr>
              <a:t>ArcScrollView</a:t>
            </a:r>
            <a:r>
              <a:rPr lang="zh-CN" altLang="en-US" dirty="0" smtClean="0">
                <a:solidFill>
                  <a:srgbClr val="FF0000"/>
                </a:solidFill>
              </a:rPr>
              <a:t>：是一个弧形滚动条，用于替代</a:t>
            </a:r>
            <a:r>
              <a:rPr lang="en-US" altLang="zh-CN" dirty="0" err="1" smtClean="0">
                <a:solidFill>
                  <a:srgbClr val="FF0000"/>
                </a:solidFill>
              </a:rPr>
              <a:t>ListView</a:t>
            </a:r>
            <a:r>
              <a:rPr lang="zh-CN" altLang="en-US" dirty="0" smtClean="0">
                <a:solidFill>
                  <a:srgbClr val="FF0000"/>
                </a:solidFill>
              </a:rPr>
              <a:t>和</a:t>
            </a:r>
            <a:r>
              <a:rPr lang="en-US" altLang="zh-CN" dirty="0" err="1" smtClean="0">
                <a:solidFill>
                  <a:srgbClr val="FF0000"/>
                </a:solidFill>
              </a:rPr>
              <a:t>ScrollView</a:t>
            </a:r>
            <a:r>
              <a:rPr lang="zh-CN" altLang="en-US" dirty="0" smtClean="0">
                <a:solidFill>
                  <a:srgbClr val="FF0000"/>
                </a:solidFill>
              </a:rPr>
              <a:t>的垂直滚动条。</a:t>
            </a:r>
            <a:endParaRPr lang="en-US" altLang="zh-CN" dirty="0" smtClean="0">
              <a:solidFill>
                <a:srgbClr val="FF0000"/>
              </a:solidFill>
            </a:endParaRPr>
          </a:p>
          <a:p>
            <a:r>
              <a:rPr lang="en-US" altLang="zh-CN" dirty="0" err="1" smtClean="0">
                <a:solidFill>
                  <a:srgbClr val="FF0000"/>
                </a:solidFill>
              </a:rPr>
              <a:t>PullToRefresh</a:t>
            </a:r>
            <a:r>
              <a:rPr lang="zh-CN" altLang="en-US" dirty="0" smtClean="0">
                <a:solidFill>
                  <a:srgbClr val="FF0000"/>
                </a:solidFill>
              </a:rPr>
              <a:t>：是一个简洁的下拉刷新框架。</a:t>
            </a:r>
            <a:endParaRPr lang="en-US" altLang="zh-CN" dirty="0" smtClean="0">
              <a:solidFill>
                <a:srgbClr val="FF0000"/>
              </a:solidFill>
            </a:endParaRPr>
          </a:p>
          <a:p>
            <a:r>
              <a:rPr lang="en-US" altLang="zh-CN" dirty="0" err="1" smtClean="0">
                <a:solidFill>
                  <a:srgbClr val="FF0000"/>
                </a:solidFill>
              </a:rPr>
              <a:t>VerticalViewPager</a:t>
            </a:r>
            <a:r>
              <a:rPr lang="zh-CN" altLang="en-US" dirty="0" smtClean="0">
                <a:solidFill>
                  <a:srgbClr val="FF0000"/>
                </a:solidFill>
              </a:rPr>
              <a:t>：是一个垂直切换的</a:t>
            </a:r>
            <a:r>
              <a:rPr lang="en-US" altLang="zh-CN" dirty="0" err="1" smtClean="0">
                <a:solidFill>
                  <a:srgbClr val="FF0000"/>
                </a:solidFill>
              </a:rPr>
              <a:t>ViewPager</a:t>
            </a:r>
            <a:r>
              <a:rPr lang="zh-CN" altLang="en-US" dirty="0" smtClean="0">
                <a:solidFill>
                  <a:srgbClr val="FF0000"/>
                </a:solidFill>
              </a:rPr>
              <a:t>，用于实现布局内容的垂直切换。</a:t>
            </a:r>
            <a:endParaRPr lang="en-US" altLang="zh-CN" dirty="0" smtClean="0">
              <a:solidFill>
                <a:srgbClr val="FF0000"/>
              </a:solidFill>
            </a:endParaRPr>
          </a:p>
          <a:p>
            <a:r>
              <a:rPr lang="en-US" altLang="zh-CN" dirty="0" err="1" smtClean="0">
                <a:solidFill>
                  <a:srgbClr val="FF0000"/>
                </a:solidFill>
              </a:rPr>
              <a:t>ClockView</a:t>
            </a:r>
            <a:r>
              <a:rPr lang="zh-CN" altLang="en-US" dirty="0" smtClean="0">
                <a:solidFill>
                  <a:srgbClr val="FF0000"/>
                </a:solidFill>
              </a:rPr>
              <a:t>：是一个自定义表盘控件，用于自定义时间显示。</a:t>
            </a:r>
            <a:endParaRPr lang="en-US" altLang="zh-CN" dirty="0" smtClean="0">
              <a:solidFill>
                <a:srgbClr val="FF0000"/>
              </a:solidFill>
            </a:endParaRPr>
          </a:p>
          <a:p>
            <a:endParaRPr lang="en-US" altLang="zh-CN" dirty="0" smtClean="0">
              <a:solidFill>
                <a:srgbClr val="FF0000"/>
              </a:solidFill>
            </a:endParaRPr>
          </a:p>
          <a:p>
            <a:r>
              <a:rPr lang="zh-CN" altLang="en-US" dirty="0" smtClean="0">
                <a:solidFill>
                  <a:srgbClr val="FF0000"/>
                </a:solidFill>
              </a:rPr>
              <a:t>由于时间关系，这里只简要介绍一下</a:t>
            </a:r>
            <a:r>
              <a:rPr lang="en-US" altLang="zh-CN" dirty="0" err="1" smtClean="0">
                <a:solidFill>
                  <a:srgbClr val="FF0000"/>
                </a:solidFill>
              </a:rPr>
              <a:t>WheelView</a:t>
            </a:r>
            <a:r>
              <a:rPr lang="zh-CN" altLang="en-US" dirty="0" smtClean="0">
                <a:solidFill>
                  <a:srgbClr val="FF0000"/>
                </a:solidFill>
              </a:rPr>
              <a:t>这个自定义控件。</a:t>
            </a:r>
            <a:endParaRPr lang="en-US" altLang="zh-CN" dirty="0" smtClean="0">
              <a:solidFill>
                <a:srgbClr val="FF0000"/>
              </a:solidFill>
            </a:endParaRPr>
          </a:p>
          <a:p>
            <a:endParaRPr lang="en-US" altLang="zh-CN" dirty="0" smtClean="0">
              <a:solidFill>
                <a:srgbClr val="FF0000"/>
              </a:solidFill>
            </a:endParaRPr>
          </a:p>
          <a:p>
            <a:endParaRPr lang="en-US" altLang="zh-CN" dirty="0" smtClean="0">
              <a:solidFill>
                <a:srgbClr val="FF0000"/>
              </a:solidFill>
            </a:endParaRPr>
          </a:p>
          <a:p>
            <a:pPr marL="228600" indent="-228600">
              <a:buAutoNum type="arabicPeriod"/>
            </a:pPr>
            <a:r>
              <a:rPr lang="en-US" altLang="zh-CN" baseline="0" dirty="0" err="1" smtClean="0"/>
              <a:t>WheelView</a:t>
            </a:r>
            <a:r>
              <a:rPr lang="zh-CN" altLang="en-US" baseline="0" dirty="0" smtClean="0"/>
              <a:t>：时间和日期的滚动选择控件，相比传统的重写</a:t>
            </a:r>
            <a:r>
              <a:rPr lang="en-US" altLang="zh-CN" baseline="0" dirty="0" err="1" smtClean="0"/>
              <a:t>onTouchEvent</a:t>
            </a:r>
            <a:r>
              <a:rPr lang="zh-CN" altLang="en-US" baseline="0" dirty="0" smtClean="0"/>
              <a:t>方法，我这里结合了手势检测和</a:t>
            </a:r>
            <a:r>
              <a:rPr lang="en-US" altLang="zh-CN" baseline="0" dirty="0" err="1" smtClean="0"/>
              <a:t>Scroller</a:t>
            </a:r>
            <a:r>
              <a:rPr lang="zh-CN" altLang="en-US" baseline="0" dirty="0" smtClean="0"/>
              <a:t>，将</a:t>
            </a:r>
            <a:r>
              <a:rPr lang="en-US" altLang="zh-CN" baseline="0" dirty="0" smtClean="0"/>
              <a:t>DOWN</a:t>
            </a:r>
            <a:r>
              <a:rPr lang="zh-CN" altLang="en-US" baseline="0" dirty="0" smtClean="0"/>
              <a:t>、</a:t>
            </a:r>
            <a:r>
              <a:rPr lang="en-US" altLang="zh-CN" baseline="0" dirty="0" smtClean="0"/>
              <a:t>MOVE</a:t>
            </a:r>
            <a:r>
              <a:rPr lang="zh-CN" altLang="en-US" baseline="0" dirty="0" smtClean="0"/>
              <a:t>、</a:t>
            </a:r>
            <a:r>
              <a:rPr lang="en-US" altLang="zh-CN" baseline="0" dirty="0" smtClean="0"/>
              <a:t>UP</a:t>
            </a:r>
            <a:r>
              <a:rPr lang="zh-CN" altLang="en-US" baseline="0" dirty="0" smtClean="0"/>
              <a:t>的</a:t>
            </a:r>
            <a:r>
              <a:rPr lang="en-US" altLang="zh-CN" baseline="0" dirty="0" smtClean="0"/>
              <a:t>Event</a:t>
            </a:r>
            <a:r>
              <a:rPr lang="zh-CN" altLang="en-US" baseline="0" dirty="0" smtClean="0"/>
              <a:t>事件重组成</a:t>
            </a:r>
            <a:r>
              <a:rPr lang="en-US" altLang="zh-CN" baseline="0" dirty="0" smtClean="0"/>
              <a:t>Down</a:t>
            </a:r>
            <a:r>
              <a:rPr lang="zh-CN" altLang="en-US" baseline="0" dirty="0" smtClean="0"/>
              <a:t>、</a:t>
            </a:r>
            <a:r>
              <a:rPr lang="en-US" altLang="zh-CN" baseline="0" dirty="0" smtClean="0"/>
              <a:t>Scroll</a:t>
            </a:r>
            <a:r>
              <a:rPr lang="zh-CN" altLang="en-US" baseline="0" dirty="0" smtClean="0"/>
              <a:t>、</a:t>
            </a:r>
            <a:r>
              <a:rPr lang="en-US" altLang="zh-CN" baseline="0" dirty="0" smtClean="0"/>
              <a:t>flying</a:t>
            </a:r>
            <a:r>
              <a:rPr lang="zh-CN" altLang="en-US" baseline="0" dirty="0" smtClean="0"/>
              <a:t>、</a:t>
            </a:r>
            <a:r>
              <a:rPr lang="en-US" altLang="zh-CN" baseline="0" dirty="0" smtClean="0"/>
              <a:t>up</a:t>
            </a:r>
            <a:r>
              <a:rPr lang="zh-CN" altLang="en-US" baseline="0" dirty="0" smtClean="0"/>
              <a:t>的多种手势集合，并且设计了滚动补偿机制，给用户更好的选择体验。</a:t>
            </a:r>
            <a:endParaRPr lang="en-US" altLang="zh-CN" baseline="0" dirty="0" smtClean="0"/>
          </a:p>
          <a:p>
            <a:pPr marL="228600" indent="-228600">
              <a:buAutoNum type="arabicPeriod"/>
            </a:pPr>
            <a:r>
              <a:rPr lang="en-US" altLang="zh-CN" baseline="0" dirty="0" err="1" smtClean="0"/>
              <a:t>ArcScrollView</a:t>
            </a:r>
            <a:r>
              <a:rPr lang="zh-CN" altLang="en-US" baseline="0" dirty="0" smtClean="0"/>
              <a:t>：在</a:t>
            </a:r>
            <a:r>
              <a:rPr lang="en-US" altLang="zh-CN" baseline="0" dirty="0" err="1" smtClean="0"/>
              <a:t>onDraw</a:t>
            </a:r>
            <a:r>
              <a:rPr lang="zh-CN" altLang="en-US" baseline="0" dirty="0" smtClean="0"/>
              <a:t>中绘制的弧形滚动条，完美的替代了</a:t>
            </a:r>
            <a:r>
              <a:rPr lang="en-US" altLang="zh-CN" baseline="0" dirty="0" err="1" smtClean="0"/>
              <a:t>ListView</a:t>
            </a:r>
            <a:r>
              <a:rPr lang="zh-CN" altLang="en-US" baseline="0" dirty="0" smtClean="0"/>
              <a:t>和</a:t>
            </a:r>
            <a:r>
              <a:rPr lang="en-US" altLang="zh-CN" baseline="0" dirty="0" err="1" smtClean="0"/>
              <a:t>ScrollView</a:t>
            </a:r>
            <a:r>
              <a:rPr lang="zh-CN" altLang="en-US" baseline="0" dirty="0" smtClean="0"/>
              <a:t>自带的垂直滚动条。</a:t>
            </a:r>
            <a:endParaRPr lang="en-US" altLang="zh-CN" baseline="0" dirty="0" smtClean="0"/>
          </a:p>
          <a:p>
            <a:pPr marL="228600" indent="-228600">
              <a:buAutoNum type="arabicPeriod"/>
            </a:pPr>
            <a:r>
              <a:rPr lang="en-US" altLang="zh-CN" baseline="0" dirty="0" err="1" smtClean="0"/>
              <a:t>PullToRefresh</a:t>
            </a:r>
            <a:r>
              <a:rPr lang="zh-CN" altLang="en-US" baseline="0" dirty="0" smtClean="0"/>
              <a:t>：</a:t>
            </a:r>
            <a:r>
              <a:rPr lang="zh-CN" altLang="en-US" dirty="0" smtClean="0"/>
              <a:t>下拉刷新控件，可自定义下拉刷新头部，并且可适配</a:t>
            </a:r>
            <a:r>
              <a:rPr lang="en-US" altLang="zh-CN" dirty="0" err="1" smtClean="0"/>
              <a:t>ListView</a:t>
            </a:r>
            <a:r>
              <a:rPr lang="zh-CN" altLang="en-US" dirty="0" smtClean="0"/>
              <a:t>，</a:t>
            </a:r>
            <a:r>
              <a:rPr lang="en-US" altLang="zh-CN" dirty="0" err="1" smtClean="0"/>
              <a:t>ScrollView</a:t>
            </a:r>
            <a:r>
              <a:rPr lang="zh-CN" altLang="en-US" dirty="0" smtClean="0"/>
              <a:t>等多种滑动控件。且下拉头部和刷新内容完全解耦</a:t>
            </a:r>
            <a:endParaRPr lang="en-US" altLang="zh-CN" baseline="0" dirty="0" smtClean="0"/>
          </a:p>
          <a:p>
            <a:pPr marL="228600" indent="-228600">
              <a:buAutoNum type="arabicPeriod"/>
            </a:pPr>
            <a:r>
              <a:rPr lang="en-US" altLang="zh-CN" baseline="0" dirty="0" err="1" smtClean="0"/>
              <a:t>VerticalViewPager</a:t>
            </a:r>
            <a:r>
              <a:rPr lang="zh-CN" altLang="en-US" baseline="0" dirty="0" smtClean="0"/>
              <a:t>：继承</a:t>
            </a:r>
            <a:r>
              <a:rPr lang="en-US" altLang="zh-CN" baseline="0" dirty="0" err="1" smtClean="0"/>
              <a:t>ViewPager</a:t>
            </a:r>
            <a:r>
              <a:rPr lang="zh-CN" altLang="en-US" baseline="0" dirty="0" smtClean="0"/>
              <a:t>，并且根据</a:t>
            </a:r>
            <a:r>
              <a:rPr lang="en-US" altLang="zh-CN" baseline="0" dirty="0" smtClean="0"/>
              <a:t>View</a:t>
            </a:r>
            <a:r>
              <a:rPr lang="zh-CN" altLang="en-US" baseline="0" dirty="0" smtClean="0"/>
              <a:t>中</a:t>
            </a:r>
            <a:r>
              <a:rPr lang="en-US" altLang="zh-CN" baseline="0" dirty="0" smtClean="0"/>
              <a:t>Touch</a:t>
            </a:r>
            <a:r>
              <a:rPr lang="zh-CN" altLang="en-US" baseline="0" dirty="0" smtClean="0"/>
              <a:t>事件的传递机制，通过重写事件拦截方法和事件处理方法，对</a:t>
            </a:r>
            <a:r>
              <a:rPr lang="en-US" altLang="zh-CN" baseline="0" dirty="0" smtClean="0"/>
              <a:t>Touch</a:t>
            </a:r>
            <a:r>
              <a:rPr lang="zh-CN" altLang="en-US" baseline="0" dirty="0" smtClean="0"/>
              <a:t>事件的</a:t>
            </a:r>
            <a:r>
              <a:rPr lang="en-US" altLang="zh-CN" baseline="0" dirty="0" smtClean="0"/>
              <a:t>x</a:t>
            </a:r>
            <a:r>
              <a:rPr lang="zh-CN" altLang="en-US" baseline="0" dirty="0" smtClean="0"/>
              <a:t>轴和</a:t>
            </a:r>
            <a:r>
              <a:rPr lang="en-US" altLang="zh-CN" baseline="0" dirty="0" smtClean="0"/>
              <a:t>y</a:t>
            </a:r>
            <a:r>
              <a:rPr lang="zh-CN" altLang="en-US" baseline="0" dirty="0" smtClean="0"/>
              <a:t>轴坐标按比例对换，从而实现了</a:t>
            </a:r>
            <a:r>
              <a:rPr lang="en-US" altLang="zh-CN" baseline="0" dirty="0" smtClean="0"/>
              <a:t>View</a:t>
            </a:r>
            <a:r>
              <a:rPr lang="zh-CN" altLang="en-US" baseline="0" dirty="0" smtClean="0"/>
              <a:t>的垂直切换。</a:t>
            </a:r>
            <a:endParaRPr lang="en-US" altLang="zh-CN" baseline="0" dirty="0" smtClean="0"/>
          </a:p>
          <a:p>
            <a:pPr marL="228600" indent="-228600">
              <a:buAutoNum type="arabicPeriod"/>
            </a:pPr>
            <a:r>
              <a:rPr lang="en-US" altLang="zh-CN" baseline="0" dirty="0" err="1" smtClean="0"/>
              <a:t>ClockView</a:t>
            </a:r>
            <a:r>
              <a:rPr lang="zh-CN" altLang="en-US" baseline="0" dirty="0" smtClean="0"/>
              <a:t>：通过重写</a:t>
            </a:r>
            <a:r>
              <a:rPr lang="en-US" altLang="zh-CN" baseline="0" dirty="0" err="1" smtClean="0"/>
              <a:t>onDraw</a:t>
            </a:r>
            <a:r>
              <a:rPr lang="zh-CN" altLang="en-US" baseline="0" dirty="0" smtClean="0"/>
              <a:t>方法，可自定制表盘时间点显示，大大提升了时间应用的开发效率。</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10</a:t>
            </a:fld>
            <a:endParaRPr lang="zh-CN" altLang="en-US"/>
          </a:p>
        </p:txBody>
      </p:sp>
    </p:spTree>
    <p:extLst>
      <p:ext uri="{BB962C8B-B14F-4D97-AF65-F5344CB8AC3E}">
        <p14:creationId xmlns:p14="http://schemas.microsoft.com/office/powerpoint/2010/main" val="300593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a:t>
            </a:r>
            <a:r>
              <a:rPr lang="en-US" altLang="zh-CN" dirty="0" err="1" smtClean="0"/>
              <a:t>WheelView</a:t>
            </a:r>
            <a:r>
              <a:rPr lang="zh-CN" altLang="en-US" dirty="0" smtClean="0"/>
              <a:t>在项目中的一个使用截图。相比于其他滚动选择控件具备的优势是</a:t>
            </a:r>
            <a:r>
              <a:rPr lang="en-US" altLang="zh-CN" dirty="0" smtClean="0"/>
              <a:t>:</a:t>
            </a:r>
          </a:p>
          <a:p>
            <a:endParaRPr lang="en-US" altLang="zh-CN" dirty="0" smtClean="0"/>
          </a:p>
          <a:p>
            <a:pPr marL="228600" indent="-228600">
              <a:buAutoNum type="arabicPeriod"/>
            </a:pPr>
            <a:r>
              <a:rPr lang="zh-CN" altLang="en-US" baseline="0" dirty="0" smtClean="0"/>
              <a:t>增加手势检测机制，并且设计了滚动补偿机制，优化了用户的选择体验。</a:t>
            </a:r>
            <a:endParaRPr lang="en-US" altLang="zh-CN" baseline="0" dirty="0" smtClean="0"/>
          </a:p>
          <a:p>
            <a:pPr marL="228600" indent="-228600">
              <a:buAutoNum type="arabicPeriod"/>
            </a:pPr>
            <a:r>
              <a:rPr lang="zh-CN" altLang="en-US" baseline="0" dirty="0" smtClean="0"/>
              <a:t>提供了丰富的自定义属性，便于开发者更加精确控制刻度和内容的绘制</a:t>
            </a:r>
            <a:r>
              <a:rPr lang="en-US" altLang="zh-CN" baseline="0" dirty="0" smtClean="0"/>
              <a:t>.</a:t>
            </a:r>
          </a:p>
          <a:p>
            <a:pPr marL="228600" indent="-228600">
              <a:buAutoNum type="arabicPeriod"/>
            </a:pPr>
            <a:endParaRPr lang="en-US" altLang="zh-CN" baseline="0" dirty="0" smtClean="0"/>
          </a:p>
          <a:p>
            <a:pPr marL="0" indent="0">
              <a:buNone/>
            </a:pPr>
            <a:r>
              <a:rPr lang="zh-CN" altLang="en-US" baseline="0" dirty="0" smtClean="0"/>
              <a:t>接下来，从</a:t>
            </a:r>
            <a:r>
              <a:rPr lang="en-US" altLang="zh-CN" baseline="0" dirty="0" err="1" smtClean="0"/>
              <a:t>WheelView</a:t>
            </a:r>
            <a:r>
              <a:rPr lang="zh-CN" altLang="en-US" baseline="0" dirty="0" smtClean="0"/>
              <a:t>的</a:t>
            </a:r>
            <a:r>
              <a:rPr lang="en-US" altLang="zh-CN" baseline="0" dirty="0" smtClean="0"/>
              <a:t>Touch</a:t>
            </a:r>
            <a:r>
              <a:rPr lang="zh-CN" altLang="en-US" baseline="0" dirty="0" smtClean="0"/>
              <a:t>事件处理中来介绍一下</a:t>
            </a:r>
            <a:r>
              <a:rPr lang="en-US" altLang="zh-CN" baseline="0" dirty="0" err="1" smtClean="0"/>
              <a:t>WheelView</a:t>
            </a:r>
            <a:r>
              <a:rPr lang="zh-CN" altLang="en-US" baseline="0" dirty="0" smtClean="0"/>
              <a:t>是如何提升用户选择体验的。</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11</a:t>
            </a:fld>
            <a:endParaRPr lang="zh-CN" altLang="en-US"/>
          </a:p>
        </p:txBody>
      </p:sp>
    </p:spTree>
    <p:extLst>
      <p:ext uri="{BB962C8B-B14F-4D97-AF65-F5344CB8AC3E}">
        <p14:creationId xmlns:p14="http://schemas.microsoft.com/office/powerpoint/2010/main" val="1173246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err="1" smtClean="0"/>
              <a:t>WheelView</a:t>
            </a:r>
            <a:r>
              <a:rPr lang="zh-CN" altLang="en-US" dirty="0" smtClean="0"/>
              <a:t>的</a:t>
            </a:r>
            <a:r>
              <a:rPr lang="en-US" altLang="zh-CN" dirty="0" smtClean="0"/>
              <a:t>Touch</a:t>
            </a:r>
            <a:r>
              <a:rPr lang="zh-CN" altLang="en-US" dirty="0" smtClean="0"/>
              <a:t>事件处理流程中，首先根据</a:t>
            </a:r>
            <a:r>
              <a:rPr lang="en-US" altLang="zh-CN" dirty="0" smtClean="0"/>
              <a:t>Touch</a:t>
            </a:r>
            <a:r>
              <a:rPr lang="zh-CN" altLang="en-US" dirty="0" smtClean="0"/>
              <a:t>事件判断用户手势：</a:t>
            </a:r>
            <a:endParaRPr lang="en-US" altLang="zh-CN" dirty="0" smtClean="0"/>
          </a:p>
          <a:p>
            <a:pPr marL="228600" indent="-228600">
              <a:buFont typeface="+mj-lt"/>
              <a:buAutoNum type="arabicPeriod"/>
            </a:pPr>
            <a:r>
              <a:rPr lang="zh-CN" altLang="en-US" dirty="0" smtClean="0"/>
              <a:t>若为按下手势，需要判断当前</a:t>
            </a:r>
            <a:r>
              <a:rPr lang="en-US" altLang="zh-CN" dirty="0" err="1" smtClean="0"/>
              <a:t>WheelView</a:t>
            </a:r>
            <a:r>
              <a:rPr lang="zh-CN" altLang="en-US" dirty="0" smtClean="0"/>
              <a:t>处于滚动状态中，如何是则需要停止滚动操作，并清空</a:t>
            </a:r>
            <a:r>
              <a:rPr lang="en-US" altLang="zh-CN" dirty="0" smtClean="0"/>
              <a:t>Handler</a:t>
            </a:r>
            <a:r>
              <a:rPr lang="zh-CN" altLang="en-US" dirty="0" smtClean="0"/>
              <a:t>中的滚动消息</a:t>
            </a:r>
            <a:r>
              <a:rPr lang="en-US" altLang="zh-CN" dirty="0" smtClean="0"/>
              <a:t>.</a:t>
            </a:r>
          </a:p>
          <a:p>
            <a:pPr marL="228600" indent="-228600">
              <a:buFont typeface="+mj-lt"/>
              <a:buAutoNum type="arabicPeriod"/>
            </a:pPr>
            <a:r>
              <a:rPr lang="zh-CN" altLang="en-US" dirty="0" smtClean="0"/>
              <a:t>若为滚动手势，则需要累加滚动偏移量，并根据滚动偏移量来计算内容列表的下标偏移。然后调用</a:t>
            </a:r>
            <a:r>
              <a:rPr lang="en-US" altLang="zh-CN" dirty="0" smtClean="0"/>
              <a:t>view</a:t>
            </a:r>
            <a:r>
              <a:rPr lang="zh-CN" altLang="en-US" dirty="0" smtClean="0"/>
              <a:t>的</a:t>
            </a:r>
            <a:r>
              <a:rPr lang="en-US" altLang="zh-CN" dirty="0" smtClean="0"/>
              <a:t>invalidate</a:t>
            </a:r>
            <a:r>
              <a:rPr lang="zh-CN" altLang="en-US" dirty="0" smtClean="0"/>
              <a:t>方法进行重绘，重绘完成后需要计算剩余滚动偏移量，便于在抬起手势时进行滚动补偿。</a:t>
            </a:r>
            <a:endParaRPr lang="en-US" altLang="zh-CN" dirty="0" smtClean="0"/>
          </a:p>
          <a:p>
            <a:pPr marL="228600" indent="-228600">
              <a:buFont typeface="+mj-lt"/>
              <a:buAutoNum type="arabicPeriod"/>
            </a:pPr>
            <a:r>
              <a:rPr lang="zh-CN" altLang="en-US" dirty="0" smtClean="0"/>
              <a:t>若为抛掷手势，则需要计算滚动的起始位置，滚动的最大偏移和最小偏移量。然后调用</a:t>
            </a:r>
            <a:r>
              <a:rPr lang="en-US" altLang="zh-CN" dirty="0" err="1" smtClean="0"/>
              <a:t>Scroller</a:t>
            </a:r>
            <a:r>
              <a:rPr lang="zh-CN" altLang="en-US" dirty="0" smtClean="0"/>
              <a:t>的</a:t>
            </a:r>
            <a:r>
              <a:rPr lang="en-US" altLang="zh-CN" dirty="0" smtClean="0"/>
              <a:t>fling</a:t>
            </a:r>
            <a:r>
              <a:rPr lang="zh-CN" altLang="en-US" dirty="0" smtClean="0"/>
              <a:t>方法进行抛掷操作。根据抛掷过程中的滚动偏移进行</a:t>
            </a:r>
            <a:r>
              <a:rPr lang="en-US" altLang="zh-CN" dirty="0" smtClean="0"/>
              <a:t>View</a:t>
            </a:r>
            <a:r>
              <a:rPr lang="zh-CN" altLang="en-US" dirty="0" smtClean="0"/>
              <a:t>重绘。</a:t>
            </a:r>
            <a:endParaRPr lang="en-US" altLang="zh-CN" dirty="0" smtClean="0"/>
          </a:p>
          <a:p>
            <a:pPr marL="228600" indent="-228600">
              <a:buFont typeface="+mj-lt"/>
              <a:buAutoNum type="arabicPeriod"/>
            </a:pPr>
            <a:r>
              <a:rPr lang="zh-CN" altLang="en-US" dirty="0" smtClean="0"/>
              <a:t>若为抬起手势，则需要在重置滚动标志位之前，判断是否需要进行滚动补偿。滚动补偿算法的参数支持自定制。</a:t>
            </a:r>
            <a:endParaRPr lang="en-US" altLang="zh-CN" dirty="0" smtClean="0"/>
          </a:p>
          <a:p>
            <a:pPr marL="228600" indent="-228600">
              <a:buAutoNum type="arabicPeriod"/>
            </a:pPr>
            <a:endParaRPr lang="en-US" altLang="zh-CN" dirty="0" smtClean="0"/>
          </a:p>
          <a:p>
            <a:pPr marL="0" indent="0">
              <a:buNone/>
            </a:pPr>
            <a:r>
              <a:rPr lang="zh-CN" altLang="en-US" dirty="0" smtClean="0"/>
              <a:t>因为加入了手势检测和滚动补偿，给用户在内容选择过程中有了更好的选择体验。</a:t>
            </a:r>
            <a:endParaRPr lang="zh-CN" altLang="en-US" dirty="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12</a:t>
            </a:fld>
            <a:endParaRPr lang="zh-CN" altLang="en-US"/>
          </a:p>
        </p:txBody>
      </p:sp>
    </p:spTree>
    <p:extLst>
      <p:ext uri="{BB962C8B-B14F-4D97-AF65-F5344CB8AC3E}">
        <p14:creationId xmlns:p14="http://schemas.microsoft.com/office/powerpoint/2010/main" val="581734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接下来总结一下全智能</a:t>
            </a:r>
            <a:r>
              <a:rPr lang="zh-CN" altLang="en-US" dirty="0" smtClean="0"/>
              <a:t>手表项目研发经过半年</a:t>
            </a:r>
            <a:r>
              <a:rPr lang="zh-CN" altLang="en-US" smtClean="0"/>
              <a:t>多的研发，</a:t>
            </a:r>
            <a:r>
              <a:rPr lang="zh-CN" altLang="en-US" dirty="0" smtClean="0"/>
              <a:t>具体收益有：</a:t>
            </a:r>
            <a:endParaRPr lang="en-US" altLang="zh-CN" dirty="0" smtClean="0"/>
          </a:p>
          <a:p>
            <a:pPr marL="228600" indent="-228600">
              <a:buAutoNum type="arabicPeriod"/>
            </a:pPr>
            <a:r>
              <a:rPr lang="zh-CN" altLang="en-US" dirty="0" smtClean="0"/>
              <a:t>通过对</a:t>
            </a:r>
            <a:r>
              <a:rPr lang="en-US" altLang="zh-CN" dirty="0" smtClean="0"/>
              <a:t>View</a:t>
            </a:r>
            <a:r>
              <a:rPr lang="zh-CN" altLang="en-US" dirty="0" smtClean="0"/>
              <a:t>绘制的深入理解，沉淀了多个通用的自定义控件，提升研发效率，将原本需要几天研发的自定义控件缩短为小时级别集成。</a:t>
            </a:r>
            <a:endParaRPr lang="en-US" altLang="zh-CN" dirty="0" smtClean="0"/>
          </a:p>
          <a:p>
            <a:pPr marL="228600" indent="-228600">
              <a:buAutoNum type="arabicPeriod"/>
            </a:pPr>
            <a:r>
              <a:rPr lang="zh-CN" altLang="en-US" dirty="0" smtClean="0"/>
              <a:t>统一了应用层网络框架，不仅提高了网络请求的并发的效率，同时便于后期通信协议的切换，例如换成蓝牙通信，可直接替换</a:t>
            </a:r>
            <a:r>
              <a:rPr lang="en-US" altLang="zh-CN" dirty="0" smtClean="0"/>
              <a:t>jar</a:t>
            </a:r>
            <a:r>
              <a:rPr lang="zh-CN" altLang="en-US" dirty="0" smtClean="0"/>
              <a:t>包，不影响应用自身代码逻辑，对应用层研发同学基本无感知。</a:t>
            </a:r>
            <a:endParaRPr lang="en-US" altLang="zh-CN" dirty="0" smtClean="0"/>
          </a:p>
          <a:p>
            <a:pPr marL="228600" indent="-228600">
              <a:buAutoNum type="arabicPeriod"/>
            </a:pPr>
            <a:r>
              <a:rPr lang="zh-CN" altLang="en-US" dirty="0" smtClean="0"/>
              <a:t>我负责的</a:t>
            </a:r>
            <a:r>
              <a:rPr lang="en-US" altLang="zh-CN" dirty="0" smtClean="0"/>
              <a:t>7</a:t>
            </a:r>
            <a:r>
              <a:rPr lang="zh-CN" altLang="en-US" dirty="0" smtClean="0"/>
              <a:t>个应用全部按期完成，且验收结果较好，目前无</a:t>
            </a:r>
            <a:r>
              <a:rPr lang="en-US" altLang="zh-CN" dirty="0" smtClean="0"/>
              <a:t>3-1</a:t>
            </a:r>
            <a:r>
              <a:rPr lang="zh-CN" altLang="en-US" dirty="0" smtClean="0"/>
              <a:t>级别以上的</a:t>
            </a:r>
            <a:r>
              <a:rPr lang="en-US" altLang="zh-CN" dirty="0" smtClean="0"/>
              <a:t>Bug</a:t>
            </a:r>
            <a:r>
              <a:rPr lang="zh-CN" altLang="en-US" dirty="0" smtClean="0"/>
              <a:t>存留。</a:t>
            </a:r>
            <a:endParaRPr lang="en-US" altLang="zh-CN" dirty="0" smtClean="0"/>
          </a:p>
          <a:p>
            <a:pPr marL="228600" indent="-228600">
              <a:buAutoNum type="arabicPeriod"/>
            </a:pPr>
            <a:r>
              <a:rPr lang="zh-CN" altLang="en-US" dirty="0" smtClean="0"/>
              <a:t>最重要的是从无到有的搭建起了全智能手表应用体系，后期可进行平台移植。</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13</a:t>
            </a:fld>
            <a:endParaRPr lang="zh-CN" altLang="en-US"/>
          </a:p>
        </p:txBody>
      </p:sp>
    </p:spTree>
    <p:extLst>
      <p:ext uri="{BB962C8B-B14F-4D97-AF65-F5344CB8AC3E}">
        <p14:creationId xmlns:p14="http://schemas.microsoft.com/office/powerpoint/2010/main" val="3575199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接下来介绍一下过去一年项目开发中我遇到的两个技术难点问题和解决方案。</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14</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首先介绍一下统一网络框架的构建过程</a:t>
            </a:r>
            <a:r>
              <a:rPr lang="en-US" altLang="zh-CN" dirty="0" smtClean="0"/>
              <a:t>.</a:t>
            </a:r>
          </a:p>
          <a:p>
            <a:endParaRPr lang="en-US" altLang="zh-CN" dirty="0" smtClean="0"/>
          </a:p>
          <a:p>
            <a:r>
              <a:rPr lang="zh-CN" altLang="en-US" dirty="0" smtClean="0"/>
              <a:t>在全智能手表项目的开发初期，由于很多模块涉及到网络通信，因此编写网络并发和回调处理占据工程师大部分开发时间。而且在我代码</a:t>
            </a:r>
            <a:r>
              <a:rPr lang="en-US" altLang="zh-CN" dirty="0" smtClean="0"/>
              <a:t>review</a:t>
            </a:r>
            <a:r>
              <a:rPr lang="zh-CN" altLang="en-US" dirty="0" smtClean="0"/>
              <a:t>过程中发现网络请求代码不够规范，线程随意创建容易造成内存资源的浪费。并且网络请求代码基本没有利用</a:t>
            </a:r>
            <a:r>
              <a:rPr lang="en-US" altLang="zh-CN" dirty="0" smtClean="0"/>
              <a:t>HTTP</a:t>
            </a:r>
            <a:r>
              <a:rPr lang="zh-CN" altLang="en-US" dirty="0" smtClean="0"/>
              <a:t>的缓存机制，浪费用户流量。项目后期可能会涉及到系统移植，底层通信协议的切换，代码的高度耦合，会对后期系统移植造成很大的困难。</a:t>
            </a:r>
            <a:endParaRPr lang="en-US" altLang="zh-CN" dirty="0" smtClean="0"/>
          </a:p>
          <a:p>
            <a:endParaRPr lang="en-US" altLang="zh-CN" dirty="0" smtClean="0"/>
          </a:p>
          <a:p>
            <a:r>
              <a:rPr lang="zh-CN" altLang="en-US" dirty="0" smtClean="0"/>
              <a:t>针对面临的这些问题，我设计了统一网络框架来解决这些难题。</a:t>
            </a:r>
            <a:endParaRPr lang="en-US" altLang="zh-CN" dirty="0" smtClean="0"/>
          </a:p>
          <a:p>
            <a:pPr marL="228600" indent="-228600">
              <a:buAutoNum type="arabicPeriod"/>
            </a:pPr>
            <a:r>
              <a:rPr lang="zh-CN" altLang="en-US" baseline="0" dirty="0" smtClean="0"/>
              <a:t>首先，应用内设计了全局单例的网络请求调度系统，上层研发同学只需要定义网络请求，设置好请求成功和失败的回调函数，然后将请求加入到网络调度系统中即可。</a:t>
            </a:r>
            <a:endParaRPr lang="en-US" altLang="zh-CN" baseline="0" dirty="0" smtClean="0"/>
          </a:p>
          <a:p>
            <a:pPr marL="228600" indent="-228600">
              <a:buAutoNum type="arabicPeriod"/>
            </a:pPr>
            <a:r>
              <a:rPr lang="zh-CN" altLang="en-US" baseline="0" dirty="0" smtClean="0"/>
              <a:t>网络调度系统中，通过可配置的线程池和阻塞队列解决网络并发调度和系统资源控制。</a:t>
            </a:r>
            <a:endParaRPr lang="en-US" altLang="zh-CN" baseline="0" dirty="0" smtClean="0"/>
          </a:p>
          <a:p>
            <a:pPr marL="228600" indent="-228600">
              <a:buAutoNum type="arabicPeriod"/>
            </a:pPr>
            <a:r>
              <a:rPr lang="zh-CN" altLang="en-US" baseline="0" dirty="0" smtClean="0"/>
              <a:t>根据</a:t>
            </a:r>
            <a:r>
              <a:rPr lang="en-US" altLang="zh-CN" baseline="0" dirty="0" smtClean="0"/>
              <a:t>HTTP</a:t>
            </a:r>
            <a:r>
              <a:rPr lang="zh-CN" altLang="en-US" baseline="0" dirty="0" smtClean="0"/>
              <a:t>缓存机制增加了本地缓存系统，节约用户宝贵流量。并且使用</a:t>
            </a:r>
            <a:r>
              <a:rPr lang="en-US" altLang="zh-CN" baseline="0" dirty="0" smtClean="0"/>
              <a:t>Handler</a:t>
            </a:r>
            <a:r>
              <a:rPr lang="zh-CN" altLang="en-US" baseline="0" dirty="0" smtClean="0"/>
              <a:t>和</a:t>
            </a:r>
            <a:r>
              <a:rPr lang="en-US" altLang="zh-CN" baseline="0" dirty="0" err="1" smtClean="0"/>
              <a:t>Looper</a:t>
            </a:r>
            <a:r>
              <a:rPr lang="zh-CN" altLang="en-US" baseline="0" dirty="0" smtClean="0"/>
              <a:t>机制统一了线程间通信</a:t>
            </a:r>
            <a:r>
              <a:rPr lang="en-US" altLang="zh-CN" baseline="0" dirty="0" smtClean="0"/>
              <a:t>.</a:t>
            </a:r>
          </a:p>
          <a:p>
            <a:pPr marL="228600" indent="-228600">
              <a:buAutoNum type="arabicPeriod"/>
            </a:pPr>
            <a:r>
              <a:rPr lang="zh-CN" altLang="en-US" baseline="0" dirty="0" smtClean="0"/>
              <a:t>框架的模块之间高度解耦，系统移植过程中有切换通信协议的需求时，只需要替换网络并发模块即可，对其他代码基本无感知。</a:t>
            </a:r>
            <a:endParaRPr lang="en-US" altLang="zh-CN" baseline="0" dirty="0" smtClean="0"/>
          </a:p>
          <a:p>
            <a:pPr marL="228600" indent="-228600">
              <a:buAutoNum type="arabicPeriod"/>
            </a:pP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15</a:t>
            </a:fld>
            <a:endParaRPr lang="zh-CN" altLang="en-US"/>
          </a:p>
        </p:txBody>
      </p:sp>
    </p:spTree>
    <p:extLst>
      <p:ext uri="{BB962C8B-B14F-4D97-AF65-F5344CB8AC3E}">
        <p14:creationId xmlns:p14="http://schemas.microsoft.com/office/powerpoint/2010/main" val="1631817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smtClean="0"/>
              <a:t>接下来，介绍另外一个项目难题：如何解耦应用内部事件传递。</a:t>
            </a:r>
            <a:endParaRPr lang="en-US" altLang="zh-CN" dirty="0" smtClean="0"/>
          </a:p>
          <a:p>
            <a:endParaRPr lang="en-US" altLang="zh-CN" dirty="0" smtClean="0"/>
          </a:p>
          <a:p>
            <a:r>
              <a:rPr lang="zh-CN" altLang="en-US" dirty="0" smtClean="0"/>
              <a:t>项目起因是由于：全智能手表项目的重点支付应用在初始化支付宝</a:t>
            </a:r>
            <a:r>
              <a:rPr lang="en-US" altLang="zh-CN" dirty="0" smtClean="0"/>
              <a:t>SDK</a:t>
            </a:r>
            <a:r>
              <a:rPr lang="zh-CN" altLang="en-US" dirty="0" smtClean="0"/>
              <a:t>的同时需要传入所有</a:t>
            </a:r>
            <a:r>
              <a:rPr lang="en-US" altLang="zh-CN" dirty="0" smtClean="0"/>
              <a:t>UI</a:t>
            </a:r>
            <a:r>
              <a:rPr lang="zh-CN" altLang="en-US" dirty="0" smtClean="0"/>
              <a:t>显示的回调类，便于</a:t>
            </a:r>
            <a:r>
              <a:rPr lang="en-US" altLang="zh-CN" dirty="0" smtClean="0"/>
              <a:t>SDK</a:t>
            </a:r>
            <a:r>
              <a:rPr lang="zh-CN" altLang="en-US" dirty="0" smtClean="0"/>
              <a:t>在内部状态机发生切换同时改变</a:t>
            </a:r>
            <a:r>
              <a:rPr lang="en-US" altLang="zh-CN" dirty="0" smtClean="0"/>
              <a:t>UI</a:t>
            </a:r>
            <a:r>
              <a:rPr lang="zh-CN" altLang="en-US" dirty="0" smtClean="0"/>
              <a:t>显示。但是，在手表支付应用中是无法再一个</a:t>
            </a:r>
            <a:r>
              <a:rPr lang="en-US" altLang="zh-CN" dirty="0" smtClean="0"/>
              <a:t>Activity</a:t>
            </a:r>
            <a:r>
              <a:rPr lang="zh-CN" altLang="en-US" dirty="0" smtClean="0"/>
              <a:t>实现所有</a:t>
            </a:r>
            <a:r>
              <a:rPr lang="en-US" altLang="zh-CN" dirty="0" smtClean="0"/>
              <a:t>UI</a:t>
            </a:r>
            <a:r>
              <a:rPr lang="zh-CN" altLang="en-US" dirty="0" smtClean="0"/>
              <a:t>显示的，因此解耦</a:t>
            </a:r>
            <a:r>
              <a:rPr lang="en-US" altLang="zh-CN" dirty="0" smtClean="0"/>
              <a:t>UI</a:t>
            </a:r>
            <a:r>
              <a:rPr lang="zh-CN" altLang="en-US" dirty="0" smtClean="0"/>
              <a:t>变更事件和</a:t>
            </a:r>
            <a:r>
              <a:rPr lang="en-US" altLang="zh-CN" dirty="0" smtClean="0"/>
              <a:t>UI</a:t>
            </a:r>
            <a:r>
              <a:rPr lang="zh-CN" altLang="en-US" dirty="0" smtClean="0"/>
              <a:t>显示回调成为当时摆在我们眼前的难题。</a:t>
            </a:r>
            <a:endParaRPr lang="en-US" altLang="zh-CN" dirty="0" smtClean="0"/>
          </a:p>
          <a:p>
            <a:endParaRPr lang="en-US" altLang="zh-CN" dirty="0" smtClean="0"/>
          </a:p>
          <a:p>
            <a:r>
              <a:rPr lang="zh-CN" altLang="en-US" dirty="0" smtClean="0"/>
              <a:t>我们最初的解决方案是：</a:t>
            </a:r>
            <a:endParaRPr lang="en-US" altLang="zh-CN" dirty="0" smtClean="0"/>
          </a:p>
          <a:p>
            <a:r>
              <a:rPr lang="zh-CN" altLang="en-US" dirty="0" smtClean="0"/>
              <a:t>通过在</a:t>
            </a:r>
            <a:r>
              <a:rPr lang="en-US" altLang="zh-CN" dirty="0" smtClean="0"/>
              <a:t>UI</a:t>
            </a:r>
            <a:r>
              <a:rPr lang="zh-CN" altLang="en-US" dirty="0" smtClean="0"/>
              <a:t>回调方法中发送特定的广播，然后配合接口回调来解耦</a:t>
            </a:r>
            <a:r>
              <a:rPr lang="en-US" altLang="zh-CN" dirty="0" smtClean="0"/>
              <a:t>UI</a:t>
            </a:r>
            <a:r>
              <a:rPr lang="zh-CN" altLang="en-US" dirty="0" smtClean="0"/>
              <a:t>事件和</a:t>
            </a:r>
            <a:r>
              <a:rPr lang="en-US" altLang="zh-CN" dirty="0" smtClean="0"/>
              <a:t>UI</a:t>
            </a:r>
            <a:r>
              <a:rPr lang="zh-CN" altLang="en-US" dirty="0" smtClean="0"/>
              <a:t>显示。但是这样做遇到的问题就是：代码实现复杂，响应速度慢，容易产生内存泄露。</a:t>
            </a:r>
            <a:endParaRPr lang="en-US" altLang="zh-CN" dirty="0" smtClean="0"/>
          </a:p>
          <a:p>
            <a:endParaRPr lang="en-US" altLang="zh-CN" dirty="0" smtClean="0"/>
          </a:p>
          <a:p>
            <a:r>
              <a:rPr lang="zh-CN" altLang="en-US" dirty="0" smtClean="0"/>
              <a:t>针对面临的上述问题，我调研了事件发布订阅的解决方案，在深入分析</a:t>
            </a:r>
            <a:r>
              <a:rPr lang="en-US" altLang="zh-CN" dirty="0" err="1" smtClean="0"/>
              <a:t>EventBus</a:t>
            </a:r>
            <a:r>
              <a:rPr lang="zh-CN" altLang="en-US" dirty="0" smtClean="0"/>
              <a:t>源码之后，我引入了</a:t>
            </a:r>
            <a:r>
              <a:rPr lang="en-US" altLang="zh-CN" dirty="0" err="1" smtClean="0"/>
              <a:t>EventBus</a:t>
            </a:r>
            <a:r>
              <a:rPr lang="zh-CN" altLang="en-US" dirty="0" smtClean="0"/>
              <a:t>总线机制。具体的方案是：</a:t>
            </a:r>
            <a:endParaRPr lang="en-US" altLang="zh-CN" dirty="0" smtClean="0"/>
          </a:p>
          <a:p>
            <a:r>
              <a:rPr lang="en-US" altLang="zh-CN" dirty="0" smtClean="0"/>
              <a:t>1. </a:t>
            </a:r>
            <a:r>
              <a:rPr lang="zh-CN" altLang="en-US" dirty="0" smtClean="0"/>
              <a:t>传给</a:t>
            </a:r>
            <a:r>
              <a:rPr lang="en-US" altLang="zh-CN" dirty="0" smtClean="0"/>
              <a:t>SDK</a:t>
            </a:r>
            <a:r>
              <a:rPr lang="zh-CN" altLang="en-US" dirty="0" smtClean="0"/>
              <a:t>的</a:t>
            </a:r>
            <a:r>
              <a:rPr lang="en-US" altLang="zh-CN" dirty="0" smtClean="0"/>
              <a:t>UI</a:t>
            </a:r>
            <a:r>
              <a:rPr lang="zh-CN" altLang="en-US" dirty="0" smtClean="0"/>
              <a:t>回调类中，只是在不同的</a:t>
            </a:r>
            <a:r>
              <a:rPr lang="en-US" altLang="zh-CN" dirty="0" smtClean="0"/>
              <a:t>UI</a:t>
            </a:r>
            <a:r>
              <a:rPr lang="zh-CN" altLang="en-US" dirty="0" smtClean="0"/>
              <a:t>回调方法中向</a:t>
            </a:r>
            <a:r>
              <a:rPr lang="en-US" altLang="zh-CN" dirty="0" err="1" smtClean="0"/>
              <a:t>EventBus</a:t>
            </a:r>
            <a:r>
              <a:rPr lang="zh-CN" altLang="en-US" dirty="0" smtClean="0"/>
              <a:t>总线发送特定的</a:t>
            </a:r>
            <a:r>
              <a:rPr lang="en-US" altLang="zh-CN" dirty="0" smtClean="0"/>
              <a:t>UI</a:t>
            </a:r>
            <a:r>
              <a:rPr lang="zh-CN" altLang="en-US" dirty="0" smtClean="0"/>
              <a:t>事件。</a:t>
            </a:r>
            <a:endParaRPr lang="en-US" altLang="zh-CN" dirty="0" smtClean="0"/>
          </a:p>
          <a:p>
            <a:r>
              <a:rPr lang="en-US" altLang="zh-CN" dirty="0" smtClean="0"/>
              <a:t>2. </a:t>
            </a:r>
            <a:r>
              <a:rPr lang="zh-CN" altLang="en-US" dirty="0" smtClean="0"/>
              <a:t>实现一个</a:t>
            </a:r>
            <a:r>
              <a:rPr lang="en-US" altLang="zh-CN" dirty="0" smtClean="0"/>
              <a:t>Activity</a:t>
            </a:r>
            <a:r>
              <a:rPr lang="zh-CN" altLang="en-US" dirty="0" smtClean="0"/>
              <a:t>基类，并在</a:t>
            </a:r>
            <a:r>
              <a:rPr lang="en-US" altLang="zh-CN" dirty="0" err="1" smtClean="0"/>
              <a:t>oncreate</a:t>
            </a:r>
            <a:r>
              <a:rPr lang="zh-CN" altLang="en-US" dirty="0" smtClean="0"/>
              <a:t>函数中向</a:t>
            </a:r>
            <a:r>
              <a:rPr lang="en-US" altLang="zh-CN" dirty="0" err="1" smtClean="0"/>
              <a:t>EventBus</a:t>
            </a:r>
            <a:r>
              <a:rPr lang="zh-CN" altLang="en-US" dirty="0" smtClean="0"/>
              <a:t>注册自己的订阅函数，监听通用的</a:t>
            </a:r>
            <a:r>
              <a:rPr lang="en-US" altLang="zh-CN" dirty="0" smtClean="0"/>
              <a:t>UI</a:t>
            </a:r>
            <a:r>
              <a:rPr lang="zh-CN" altLang="en-US" dirty="0" smtClean="0"/>
              <a:t>变化。在</a:t>
            </a:r>
            <a:r>
              <a:rPr lang="en-US" altLang="zh-CN" dirty="0" err="1" smtClean="0"/>
              <a:t>onDestory</a:t>
            </a:r>
            <a:r>
              <a:rPr lang="zh-CN" altLang="en-US" dirty="0" smtClean="0"/>
              <a:t>方法中，取消注册，避免内存泄漏。</a:t>
            </a:r>
            <a:endParaRPr lang="en-US" altLang="zh-CN" dirty="0" smtClean="0"/>
          </a:p>
          <a:p>
            <a:r>
              <a:rPr lang="en-US" altLang="zh-CN" dirty="0" smtClean="0"/>
              <a:t>3. </a:t>
            </a:r>
            <a:r>
              <a:rPr lang="zh-CN" altLang="en-US" dirty="0" smtClean="0"/>
              <a:t>有特定</a:t>
            </a:r>
            <a:r>
              <a:rPr lang="en-US" altLang="zh-CN" dirty="0" smtClean="0"/>
              <a:t>UI</a:t>
            </a:r>
            <a:r>
              <a:rPr lang="zh-CN" altLang="en-US" dirty="0" smtClean="0"/>
              <a:t>显示需求的</a:t>
            </a:r>
            <a:r>
              <a:rPr lang="en-US" altLang="zh-CN" dirty="0" smtClean="0"/>
              <a:t>Activity</a:t>
            </a:r>
            <a:r>
              <a:rPr lang="zh-CN" altLang="en-US" dirty="0" smtClean="0"/>
              <a:t>需要继承</a:t>
            </a:r>
            <a:r>
              <a:rPr lang="en-US" altLang="zh-CN" dirty="0" smtClean="0"/>
              <a:t>Activity</a:t>
            </a:r>
            <a:r>
              <a:rPr lang="zh-CN" altLang="en-US" dirty="0" smtClean="0"/>
              <a:t>基类，然后增加</a:t>
            </a:r>
            <a:r>
              <a:rPr lang="en-US" altLang="zh-CN" dirty="0" smtClean="0"/>
              <a:t>UI</a:t>
            </a:r>
            <a:r>
              <a:rPr lang="zh-CN" altLang="en-US" dirty="0" smtClean="0"/>
              <a:t>响应函数即可。</a:t>
            </a:r>
            <a:endParaRPr lang="en-US" altLang="zh-CN" dirty="0" smtClean="0"/>
          </a:p>
          <a:p>
            <a:endParaRPr lang="en-US" altLang="zh-CN" dirty="0" smtClean="0"/>
          </a:p>
          <a:p>
            <a:r>
              <a:rPr lang="zh-CN" altLang="en-US" dirty="0" smtClean="0"/>
              <a:t>实现这种解决方案之后，获取的效果是：代码简洁，逻辑简单，响应迅速，且事件发布与订阅充分解耦。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16</a:t>
            </a:fld>
            <a:endParaRPr lang="zh-CN" altLang="en-US"/>
          </a:p>
        </p:txBody>
      </p:sp>
    </p:spTree>
    <p:extLst>
      <p:ext uri="{BB962C8B-B14F-4D97-AF65-F5344CB8AC3E}">
        <p14:creationId xmlns:p14="http://schemas.microsoft.com/office/powerpoint/2010/main" val="3813876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以上是我过去一年负责的项目概述。最后总结一下自己的个人成长和对未来的展望。</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17</a:t>
            </a:fld>
            <a:endParaRPr lang="zh-CN" altLang="en-US"/>
          </a:p>
        </p:txBody>
      </p:sp>
    </p:spTree>
    <p:extLst>
      <p:ext uri="{BB962C8B-B14F-4D97-AF65-F5344CB8AC3E}">
        <p14:creationId xmlns:p14="http://schemas.microsoft.com/office/powerpoint/2010/main" val="4106574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首先是：</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技术规划能力：通过负责</a:t>
            </a:r>
            <a:r>
              <a:rPr lang="en-US" altLang="zh-CN" dirty="0" smtClean="0"/>
              <a:t>MTK</a:t>
            </a:r>
            <a:r>
              <a:rPr lang="zh-CN" altLang="en-US" dirty="0" smtClean="0"/>
              <a:t>平台</a:t>
            </a:r>
            <a:r>
              <a:rPr lang="en-US" altLang="zh-CN" dirty="0" smtClean="0"/>
              <a:t>ROM</a:t>
            </a:r>
            <a:r>
              <a:rPr lang="zh-CN" altLang="en-US" dirty="0" smtClean="0"/>
              <a:t>适配和全智能手表多个应用的规划和执行，锻炼了自己的项目规划能力，并且这两个项目都很好的完成了既定目标。</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技术把控能力：通过自己的努力和项目的锤炼，个人在过去一年无论是从在应用开发方面还是</a:t>
            </a:r>
            <a:r>
              <a:rPr lang="en-US" altLang="zh-CN" dirty="0" smtClean="0"/>
              <a:t>Framework</a:t>
            </a:r>
            <a:r>
              <a:rPr lang="zh-CN" altLang="en-US" dirty="0" smtClean="0"/>
              <a:t>层问题定位解决方面均有了大幅度的提高。</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smtClean="0"/>
              <a:t>新人培养能力：在全智能手表项目中，帮助组内新同学快速掌握研发技术，并且通过项目规划和进度把控，协助新人快速融入开发流程并且提高了开发能力，目前该同学已经是手表项目的开发骨干。</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对于新一年的展望：</a:t>
            </a:r>
            <a:endParaRPr lang="en-US" altLang="zh-CN"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会继续严格要求自己，继续提升自己应用研发能力，推动并促进</a:t>
            </a:r>
            <a:r>
              <a:rPr lang="en-US" altLang="zh-CN" baseline="0" dirty="0" smtClean="0"/>
              <a:t>IDC</a:t>
            </a:r>
            <a:r>
              <a:rPr lang="zh-CN" altLang="en-US" baseline="0" dirty="0" smtClean="0"/>
              <a:t>全智能硬件系统的研发。</a:t>
            </a:r>
            <a:endParaRPr lang="en-US" altLang="zh-CN"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smtClean="0"/>
              <a:t>增强个人影响能力，将自己的技术积累更好的分享给</a:t>
            </a:r>
            <a:r>
              <a:rPr lang="en-US" altLang="zh-CN" baseline="0" dirty="0" smtClean="0"/>
              <a:t>YunOS</a:t>
            </a:r>
            <a:r>
              <a:rPr lang="zh-CN" altLang="en-US" baseline="0" dirty="0" smtClean="0"/>
              <a:t>团队同学。</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18</a:t>
            </a:fld>
            <a:endParaRPr lang="zh-CN" altLang="en-US"/>
          </a:p>
        </p:txBody>
      </p:sp>
    </p:spTree>
    <p:extLst>
      <p:ext uri="{BB962C8B-B14F-4D97-AF65-F5344CB8AC3E}">
        <p14:creationId xmlns:p14="http://schemas.microsoft.com/office/powerpoint/2010/main" val="2653797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感谢各位评委听我的述职陈述，谢谢大家。</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19</a:t>
            </a:fld>
            <a:endParaRPr lang="zh-CN" altLang="en-US"/>
          </a:p>
        </p:txBody>
      </p:sp>
    </p:spTree>
    <p:extLst>
      <p:ext uri="{BB962C8B-B14F-4D97-AF65-F5344CB8AC3E}">
        <p14:creationId xmlns:p14="http://schemas.microsoft.com/office/powerpoint/2010/main" val="314704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2014</a:t>
            </a:r>
            <a:r>
              <a:rPr lang="zh-CN" altLang="en-US" dirty="0" smtClean="0"/>
              <a:t>年</a:t>
            </a:r>
            <a:r>
              <a:rPr lang="en-US" altLang="zh-CN" dirty="0" smtClean="0"/>
              <a:t>3</a:t>
            </a:r>
            <a:r>
              <a:rPr lang="zh-CN" altLang="en-US" dirty="0" smtClean="0"/>
              <a:t>月我加入</a:t>
            </a:r>
            <a:r>
              <a:rPr lang="en-US" altLang="zh-CN" dirty="0" smtClean="0"/>
              <a:t>YunOS</a:t>
            </a:r>
            <a:r>
              <a:rPr lang="zh-CN" altLang="en-US" dirty="0" smtClean="0"/>
              <a:t>实习，</a:t>
            </a:r>
            <a:r>
              <a:rPr lang="en-US" altLang="zh-CN" dirty="0" smtClean="0"/>
              <a:t>2014</a:t>
            </a:r>
            <a:r>
              <a:rPr lang="zh-CN" altLang="en-US" dirty="0" smtClean="0"/>
              <a:t>年</a:t>
            </a:r>
            <a:r>
              <a:rPr lang="en-US" altLang="zh-CN" dirty="0" smtClean="0"/>
              <a:t>7</a:t>
            </a:r>
            <a:r>
              <a:rPr lang="zh-CN" altLang="en-US" dirty="0" smtClean="0"/>
              <a:t>月正式入职</a:t>
            </a:r>
            <a:r>
              <a:rPr lang="en-US" altLang="zh-CN" dirty="0" smtClean="0"/>
              <a:t>YunOS</a:t>
            </a:r>
            <a:r>
              <a:rPr lang="zh-CN" altLang="en-US" dirty="0" smtClean="0"/>
              <a:t>。我认为自己是一名全栈工程师，加入</a:t>
            </a:r>
            <a:r>
              <a:rPr lang="en-US" altLang="zh-CN" dirty="0" smtClean="0"/>
              <a:t>YunOS</a:t>
            </a:r>
            <a:r>
              <a:rPr lang="zh-CN" altLang="en-US" dirty="0" smtClean="0"/>
              <a:t>之前有三年服务端开发经验，加入</a:t>
            </a:r>
            <a:r>
              <a:rPr lang="en-US" altLang="zh-CN" dirty="0" smtClean="0"/>
              <a:t>YunOS</a:t>
            </a:r>
            <a:r>
              <a:rPr lang="zh-CN" altLang="en-US" dirty="0" smtClean="0"/>
              <a:t>之后，在</a:t>
            </a:r>
            <a:r>
              <a:rPr lang="en-US" altLang="zh-CN" dirty="0" smtClean="0"/>
              <a:t>YunOS</a:t>
            </a:r>
            <a:r>
              <a:rPr lang="zh-CN" altLang="en-US" dirty="0" smtClean="0"/>
              <a:t>和</a:t>
            </a:r>
            <a:r>
              <a:rPr lang="en-US" altLang="zh-CN" dirty="0" smtClean="0"/>
              <a:t>Android</a:t>
            </a:r>
            <a:r>
              <a:rPr lang="zh-CN" altLang="en-US" dirty="0" smtClean="0"/>
              <a:t>平台都有一定的技术积累。我自身热衷于移动端技术也喜欢技术分享，目前在</a:t>
            </a:r>
            <a:r>
              <a:rPr lang="en-US" altLang="zh-CN" dirty="0" smtClean="0"/>
              <a:t>GitHub</a:t>
            </a:r>
            <a:r>
              <a:rPr lang="zh-CN" altLang="en-US" dirty="0" smtClean="0"/>
              <a:t>上有自己的开源项目，同时也是</a:t>
            </a:r>
            <a:r>
              <a:rPr lang="en-US" altLang="zh-CN" dirty="0" smtClean="0"/>
              <a:t>CSDN</a:t>
            </a:r>
            <a:r>
              <a:rPr lang="zh-CN" altLang="en-US" dirty="0" smtClean="0"/>
              <a:t>的认证博客专家。过去一年我主要参与并负责了两个业务项目，分别是</a:t>
            </a:r>
            <a:r>
              <a:rPr lang="en-US" altLang="zh-CN" dirty="0" smtClean="0"/>
              <a:t>YunOS</a:t>
            </a:r>
            <a:r>
              <a:rPr lang="en-US" altLang="zh-CN" baseline="0" dirty="0" smtClean="0"/>
              <a:t> ROM</a:t>
            </a:r>
            <a:r>
              <a:rPr lang="zh-CN" altLang="en-US" baseline="0" dirty="0" smtClean="0"/>
              <a:t>适配和全智能手表研发。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2</a:t>
            </a:fld>
            <a:endParaRPr lang="zh-CN" altLang="en-US"/>
          </a:p>
        </p:txBody>
      </p:sp>
    </p:spTree>
    <p:extLst>
      <p:ext uri="{BB962C8B-B14F-4D97-AF65-F5344CB8AC3E}">
        <p14:creationId xmlns:p14="http://schemas.microsoft.com/office/powerpoint/2010/main" val="19518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下面我从负责的两个业务项目来分别进行阐述。重点是描述项目中面临的挑战，解决思路和技术亮点以及该项目的收益。</a:t>
            </a:r>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3</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dirty="0" smtClean="0"/>
              <a:t>首先是</a:t>
            </a:r>
            <a:r>
              <a:rPr lang="en-US" altLang="zh-CN" dirty="0" smtClean="0"/>
              <a:t>YunOS</a:t>
            </a:r>
            <a:r>
              <a:rPr lang="en-US" altLang="zh-CN" baseline="0" dirty="0" smtClean="0"/>
              <a:t> ROM</a:t>
            </a:r>
            <a:r>
              <a:rPr lang="zh-CN" altLang="en-US" baseline="0" dirty="0" smtClean="0"/>
              <a:t>适配项目，在这个项目中，我的职责是</a:t>
            </a:r>
            <a:r>
              <a:rPr lang="en-US" altLang="zh-CN" baseline="0" dirty="0" smtClean="0"/>
              <a:t>MTK</a:t>
            </a:r>
            <a:r>
              <a:rPr lang="zh-CN" altLang="en-US" baseline="0" dirty="0" smtClean="0"/>
              <a:t>平台机型适配的负责人。</a:t>
            </a:r>
            <a:r>
              <a:rPr lang="en-US" altLang="zh-CN" dirty="0" smtClean="0"/>
              <a:t>ROM</a:t>
            </a:r>
            <a:r>
              <a:rPr lang="zh-CN" altLang="en-US" dirty="0" smtClean="0"/>
              <a:t>适配项目面临的挑战是：</a:t>
            </a:r>
            <a:endParaRPr lang="en-US" altLang="zh-CN" dirty="0" smtClean="0"/>
          </a:p>
          <a:p>
            <a:pPr marL="228600" indent="-228600">
              <a:buAutoNum type="arabicPeriod"/>
            </a:pPr>
            <a:r>
              <a:rPr lang="zh-CN" altLang="en-US" dirty="0" smtClean="0"/>
              <a:t>适配的机型较多，适配周期紧，每款适配机型有明确的发布时间点</a:t>
            </a:r>
            <a:r>
              <a:rPr lang="en-US" altLang="zh-CN" dirty="0" smtClean="0"/>
              <a:t>.</a:t>
            </a:r>
          </a:p>
          <a:p>
            <a:pPr marL="228600" indent="-228600">
              <a:buAutoNum type="arabicPeriod"/>
            </a:pPr>
            <a:r>
              <a:rPr lang="zh-CN" altLang="en-US" dirty="0" smtClean="0"/>
              <a:t>适配流程繁琐，涉及到</a:t>
            </a:r>
            <a:r>
              <a:rPr lang="en-US" altLang="zh-CN" dirty="0" smtClean="0"/>
              <a:t>boot</a:t>
            </a:r>
            <a:r>
              <a:rPr lang="zh-CN" altLang="en-US" dirty="0" smtClean="0"/>
              <a:t>分区和</a:t>
            </a:r>
            <a:r>
              <a:rPr lang="en-US" altLang="zh-CN" dirty="0" smtClean="0"/>
              <a:t>system</a:t>
            </a:r>
            <a:r>
              <a:rPr lang="zh-CN" altLang="en-US" dirty="0" smtClean="0"/>
              <a:t>分区的移植以及刷机脚本的编写</a:t>
            </a:r>
            <a:r>
              <a:rPr lang="en-US" altLang="zh-CN" dirty="0" smtClean="0"/>
              <a:t>.</a:t>
            </a:r>
          </a:p>
          <a:p>
            <a:pPr marL="228600" indent="-228600">
              <a:buAutoNum type="arabicPeriod"/>
            </a:pPr>
            <a:r>
              <a:rPr lang="zh-CN" altLang="en-US" dirty="0" smtClean="0"/>
              <a:t>适配过程中遇到的问题较多而且定位复杂，从应用层的</a:t>
            </a:r>
            <a:r>
              <a:rPr lang="en-US" altLang="zh-CN" dirty="0" smtClean="0"/>
              <a:t>UI</a:t>
            </a:r>
            <a:r>
              <a:rPr lang="zh-CN" altLang="en-US" dirty="0" smtClean="0"/>
              <a:t>适配到</a:t>
            </a:r>
            <a:r>
              <a:rPr lang="en-US" altLang="zh-CN" dirty="0" smtClean="0"/>
              <a:t>Framework</a:t>
            </a:r>
            <a:r>
              <a:rPr lang="zh-CN" altLang="en-US" dirty="0" smtClean="0"/>
              <a:t>层的问题定位以及</a:t>
            </a:r>
            <a:r>
              <a:rPr lang="en-US" altLang="zh-CN" dirty="0" smtClean="0"/>
              <a:t>JNI</a:t>
            </a:r>
            <a:r>
              <a:rPr lang="zh-CN" altLang="en-US" dirty="0" smtClean="0"/>
              <a:t>层的动态库替换均有涉及</a:t>
            </a:r>
            <a:r>
              <a:rPr lang="en-US" altLang="zh-CN" dirty="0" smtClean="0"/>
              <a:t>.</a:t>
            </a:r>
          </a:p>
          <a:p>
            <a:pPr marL="228600" indent="-228600">
              <a:buAutoNum type="arabicPeriod"/>
            </a:pPr>
            <a:r>
              <a:rPr lang="en-US" altLang="zh-CN" dirty="0" smtClean="0"/>
              <a:t>ROM</a:t>
            </a:r>
            <a:r>
              <a:rPr lang="zh-CN" altLang="en-US" dirty="0" smtClean="0"/>
              <a:t>包的发布涉及到多平台，而每个平台对</a:t>
            </a:r>
            <a:r>
              <a:rPr lang="en-US" altLang="zh-CN" dirty="0" smtClean="0"/>
              <a:t>ROM</a:t>
            </a:r>
            <a:r>
              <a:rPr lang="zh-CN" altLang="en-US" dirty="0" smtClean="0"/>
              <a:t>包的要求均不相同，因此需要针对各平台再单独的修改</a:t>
            </a:r>
            <a:r>
              <a:rPr lang="en-US" altLang="zh-CN" dirty="0" smtClean="0"/>
              <a:t>ROM</a:t>
            </a:r>
            <a:r>
              <a:rPr lang="zh-CN" altLang="en-US" dirty="0" smtClean="0"/>
              <a:t>包，过程相当耗时，而且容易出现人为的失误。</a:t>
            </a:r>
            <a:endParaRPr lang="en-US" altLang="zh-CN" dirty="0" smtClean="0"/>
          </a:p>
          <a:p>
            <a:pPr marL="228600" indent="-228600">
              <a:buAutoNum type="arabicPeriod"/>
            </a:pPr>
            <a:endParaRPr lang="en-US" altLang="zh-CN" dirty="0" smtClean="0"/>
          </a:p>
          <a:p>
            <a:r>
              <a:rPr lang="zh-CN" altLang="en-US" dirty="0" smtClean="0"/>
              <a:t>作为</a:t>
            </a:r>
            <a:r>
              <a:rPr lang="en-US" altLang="zh-CN" dirty="0" smtClean="0"/>
              <a:t>MTK</a:t>
            </a:r>
            <a:r>
              <a:rPr lang="zh-CN" altLang="en-US" dirty="0" smtClean="0"/>
              <a:t>平台</a:t>
            </a:r>
            <a:r>
              <a:rPr lang="en-US" altLang="zh-CN" dirty="0" smtClean="0"/>
              <a:t>Rom</a:t>
            </a:r>
            <a:r>
              <a:rPr lang="zh-CN" altLang="en-US" dirty="0" smtClean="0"/>
              <a:t>适配的负责人，解决这些挑战的思路是</a:t>
            </a:r>
            <a:r>
              <a:rPr lang="en-US" altLang="zh-CN"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统一</a:t>
            </a:r>
            <a:r>
              <a:rPr lang="en-US" altLang="zh-CN" dirty="0" smtClean="0"/>
              <a:t>MTK</a:t>
            </a:r>
            <a:r>
              <a:rPr lang="zh-CN" altLang="en-US" dirty="0" smtClean="0"/>
              <a:t>平台</a:t>
            </a:r>
            <a:r>
              <a:rPr lang="en-US" altLang="zh-CN" dirty="0" smtClean="0"/>
              <a:t>ROM</a:t>
            </a:r>
            <a:r>
              <a:rPr lang="zh-CN" altLang="en-US" dirty="0" smtClean="0"/>
              <a:t>适配方案，采取的方案是：基于适配机型的原生</a:t>
            </a:r>
            <a:r>
              <a:rPr lang="en-US" altLang="zh-CN" dirty="0" smtClean="0"/>
              <a:t>ROM</a:t>
            </a:r>
            <a:r>
              <a:rPr lang="zh-CN" altLang="en-US" dirty="0" smtClean="0"/>
              <a:t>包，将相同或类似</a:t>
            </a:r>
            <a:r>
              <a:rPr lang="en-US" altLang="zh-CN" dirty="0" smtClean="0"/>
              <a:t>CPU</a:t>
            </a:r>
            <a:r>
              <a:rPr lang="zh-CN" altLang="en-US" dirty="0" smtClean="0"/>
              <a:t>平台的</a:t>
            </a:r>
            <a:r>
              <a:rPr lang="en-US" altLang="zh-CN" dirty="0" err="1" smtClean="0"/>
              <a:t>YunOS</a:t>
            </a:r>
            <a:r>
              <a:rPr lang="en-US" altLang="zh-CN" baseline="0" dirty="0" smtClean="0"/>
              <a:t> ROM</a:t>
            </a:r>
            <a:r>
              <a:rPr lang="zh-CN" altLang="en-US" baseline="0" dirty="0" smtClean="0"/>
              <a:t>包移植到原生</a:t>
            </a:r>
            <a:r>
              <a:rPr lang="en-US" altLang="zh-CN" baseline="0" dirty="0" smtClean="0"/>
              <a:t>ROM</a:t>
            </a:r>
            <a:r>
              <a:rPr lang="zh-CN" altLang="en-US" baseline="0" dirty="0" smtClean="0"/>
              <a:t>包上。这样做可以避免</a:t>
            </a:r>
            <a:r>
              <a:rPr lang="en-US" altLang="zh-CN" baseline="0" dirty="0" smtClean="0"/>
              <a:t>kernel</a:t>
            </a:r>
            <a:r>
              <a:rPr lang="zh-CN" altLang="en-US" baseline="0" dirty="0" smtClean="0"/>
              <a:t>层适配带来的风险，毕竟适配机型是无法拿到</a:t>
            </a:r>
            <a:r>
              <a:rPr lang="en-US" altLang="zh-CN" baseline="0" dirty="0" smtClean="0"/>
              <a:t>kernel</a:t>
            </a:r>
            <a:r>
              <a:rPr lang="zh-CN" altLang="en-US" baseline="0" dirty="0" smtClean="0"/>
              <a:t>层源码的。而且这种方案适配出来的</a:t>
            </a:r>
            <a:r>
              <a:rPr lang="en-US" altLang="zh-CN" baseline="0" dirty="0" smtClean="0"/>
              <a:t>ROM</a:t>
            </a:r>
            <a:r>
              <a:rPr lang="zh-CN" altLang="en-US" baseline="0" dirty="0" smtClean="0"/>
              <a:t>比较稳定</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用代码自动化</a:t>
            </a:r>
            <a:r>
              <a:rPr lang="en-US" altLang="zh-CN" baseline="0" dirty="0" smtClean="0"/>
              <a:t>ROM</a:t>
            </a:r>
            <a:r>
              <a:rPr lang="zh-CN" altLang="en-US" baseline="0" dirty="0" smtClean="0"/>
              <a:t>构建流程，我给这个工程命名为</a:t>
            </a:r>
            <a:r>
              <a:rPr lang="en-US" altLang="zh-CN" baseline="0" dirty="0" err="1" smtClean="0"/>
              <a:t>RomPorting</a:t>
            </a:r>
            <a:r>
              <a:rPr lang="zh-CN" altLang="en-US" baseline="0" dirty="0" smtClean="0"/>
              <a:t>，托管在阿里的</a:t>
            </a:r>
            <a:r>
              <a:rPr lang="en-US" altLang="zh-CN" baseline="0" dirty="0" err="1" smtClean="0"/>
              <a:t>gitlab</a:t>
            </a:r>
            <a:r>
              <a:rPr lang="zh-CN" altLang="en-US" baseline="0" dirty="0" smtClean="0"/>
              <a:t>上。具体包括：封装</a:t>
            </a:r>
            <a:r>
              <a:rPr lang="en-US" altLang="zh-CN" baseline="0" dirty="0" err="1" smtClean="0"/>
              <a:t>boot.img</a:t>
            </a:r>
            <a:r>
              <a:rPr lang="zh-CN" altLang="en-US" baseline="0" dirty="0" smtClean="0"/>
              <a:t>的解包过程，最小化移植</a:t>
            </a:r>
            <a:r>
              <a:rPr lang="en-US" altLang="zh-CN" baseline="0" dirty="0" smtClean="0"/>
              <a:t>System</a:t>
            </a:r>
            <a:r>
              <a:rPr lang="zh-CN" altLang="en-US" baseline="0" dirty="0" smtClean="0"/>
              <a:t>分区，以及自动刷机验证等</a:t>
            </a:r>
            <a:r>
              <a:rPr lang="en-US" altLang="zh-CN"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aseline="0" dirty="0" smtClean="0"/>
              <a:t>自动化</a:t>
            </a:r>
            <a:r>
              <a:rPr lang="en-US" altLang="zh-CN" baseline="0" dirty="0" smtClean="0"/>
              <a:t>ROM</a:t>
            </a:r>
            <a:r>
              <a:rPr lang="zh-CN" altLang="en-US" baseline="0" dirty="0" smtClean="0"/>
              <a:t>包发布流程，将人工的拆包修改再打包过程通过代码交给</a:t>
            </a:r>
            <a:r>
              <a:rPr lang="en-US" altLang="zh-CN" baseline="0" dirty="0" smtClean="0"/>
              <a:t>Jenkins</a:t>
            </a:r>
            <a:r>
              <a:rPr lang="zh-CN" altLang="en-US" baseline="0" dirty="0" smtClean="0"/>
              <a:t>通过后台服务器来执行。</a:t>
            </a:r>
            <a:endParaRPr lang="en-US" altLang="zh-CN" baseline="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smtClean="0"/>
              <a:t>第四点也是最关键的一点，需要提高自己对</a:t>
            </a:r>
            <a:r>
              <a:rPr lang="en-US" altLang="zh-CN" dirty="0" err="1" smtClean="0"/>
              <a:t>YunOS</a:t>
            </a:r>
            <a:r>
              <a:rPr lang="zh-CN" altLang="en-US" dirty="0" smtClean="0"/>
              <a:t>架构体系的了解，增强自己的知识储备。既能够通过系统日志解决系统起机问题，也能通过自定义控件解决</a:t>
            </a:r>
            <a:r>
              <a:rPr lang="en-US" altLang="zh-CN" dirty="0" smtClean="0"/>
              <a:t>UI</a:t>
            </a:r>
            <a:r>
              <a:rPr lang="zh-CN" altLang="en-US" dirty="0" smtClean="0"/>
              <a:t>显示问题。</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4</a:t>
            </a:fld>
            <a:endParaRPr lang="zh-CN" altLang="en-US"/>
          </a:p>
        </p:txBody>
      </p:sp>
    </p:spTree>
    <p:extLst>
      <p:ext uri="{BB962C8B-B14F-4D97-AF65-F5344CB8AC3E}">
        <p14:creationId xmlns:p14="http://schemas.microsoft.com/office/powerpoint/2010/main" val="293060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a:t>
            </a:r>
            <a:r>
              <a:rPr lang="en-US" altLang="zh-CN" dirty="0" smtClean="0"/>
              <a:t>ROM</a:t>
            </a:r>
            <a:r>
              <a:rPr lang="zh-CN" altLang="en-US" dirty="0" smtClean="0"/>
              <a:t>包构建发布系统的介绍。分为两部分，构建系统和发布系统。</a:t>
            </a:r>
            <a:endParaRPr lang="en-US" altLang="zh-CN" dirty="0" smtClean="0"/>
          </a:p>
          <a:p>
            <a:pPr marL="228600" indent="-228600">
              <a:buAutoNum type="arabicPeriod"/>
            </a:pPr>
            <a:r>
              <a:rPr lang="zh-CN" altLang="en-US" baseline="0" dirty="0" smtClean="0"/>
              <a:t>构建系统，对应着</a:t>
            </a:r>
            <a:r>
              <a:rPr lang="en-US" altLang="zh-CN" baseline="0" dirty="0" err="1" smtClean="0"/>
              <a:t>gitlab</a:t>
            </a:r>
            <a:r>
              <a:rPr lang="zh-CN" altLang="en-US" baseline="0" dirty="0" smtClean="0"/>
              <a:t>上的</a:t>
            </a:r>
            <a:r>
              <a:rPr lang="en-US" altLang="zh-CN" baseline="0" dirty="0" err="1" smtClean="0"/>
              <a:t>RomPorting</a:t>
            </a:r>
            <a:r>
              <a:rPr lang="zh-CN" altLang="en-US" baseline="0" dirty="0" smtClean="0"/>
              <a:t>项目。输入原生机型的</a:t>
            </a:r>
            <a:r>
              <a:rPr lang="en-US" altLang="zh-CN" baseline="0" dirty="0" smtClean="0"/>
              <a:t>ROM</a:t>
            </a:r>
            <a:r>
              <a:rPr lang="zh-CN" altLang="en-US" baseline="0" dirty="0" smtClean="0"/>
              <a:t>包和</a:t>
            </a:r>
            <a:r>
              <a:rPr lang="en-US" altLang="zh-CN" baseline="0" dirty="0" smtClean="0"/>
              <a:t>YunOS ROM</a:t>
            </a:r>
            <a:r>
              <a:rPr lang="zh-CN" altLang="en-US" baseline="0" dirty="0" smtClean="0"/>
              <a:t>包地址，通过自动化构建系统，对</a:t>
            </a:r>
            <a:r>
              <a:rPr lang="en-US" altLang="zh-CN" baseline="0" dirty="0" err="1" smtClean="0"/>
              <a:t>boot.img</a:t>
            </a:r>
            <a:r>
              <a:rPr lang="zh-CN" altLang="en-US" baseline="0" dirty="0" smtClean="0"/>
              <a:t>进行自动解包，对</a:t>
            </a:r>
            <a:r>
              <a:rPr lang="en-US" altLang="zh-CN" baseline="0" dirty="0" smtClean="0"/>
              <a:t>system</a:t>
            </a:r>
            <a:r>
              <a:rPr lang="zh-CN" altLang="en-US" baseline="0" dirty="0" smtClean="0"/>
              <a:t>分区进行分层最小化替换，同时需要开发者移植</a:t>
            </a:r>
            <a:r>
              <a:rPr lang="en-US" altLang="zh-CN" baseline="0" dirty="0" smtClean="0"/>
              <a:t>boot</a:t>
            </a:r>
            <a:r>
              <a:rPr lang="zh-CN" altLang="en-US" baseline="0" dirty="0" smtClean="0"/>
              <a:t>分区的</a:t>
            </a:r>
            <a:r>
              <a:rPr lang="en-US" altLang="zh-CN" baseline="0" dirty="0" err="1" smtClean="0"/>
              <a:t>init</a:t>
            </a:r>
            <a:r>
              <a:rPr lang="zh-CN" altLang="en-US" baseline="0" dirty="0" smtClean="0"/>
              <a:t>模块和编写刷机脚本，都完成后，构建系统会进行打包，并通过</a:t>
            </a:r>
            <a:r>
              <a:rPr lang="en-US" altLang="zh-CN" baseline="0" dirty="0" err="1" smtClean="0"/>
              <a:t>adb</a:t>
            </a:r>
            <a:r>
              <a:rPr lang="en-US" altLang="zh-CN" baseline="0" dirty="0" smtClean="0"/>
              <a:t> push</a:t>
            </a:r>
            <a:r>
              <a:rPr lang="zh-CN" altLang="en-US" baseline="0" dirty="0" smtClean="0"/>
              <a:t>配合</a:t>
            </a:r>
            <a:r>
              <a:rPr lang="en-US" altLang="zh-CN" baseline="0" dirty="0" smtClean="0"/>
              <a:t>recovery</a:t>
            </a:r>
            <a:r>
              <a:rPr lang="zh-CN" altLang="en-US" baseline="0" dirty="0" smtClean="0"/>
              <a:t>进行自动刷机验证。</a:t>
            </a:r>
            <a:endParaRPr lang="en-US" altLang="zh-CN" baseline="0" dirty="0" smtClean="0"/>
          </a:p>
          <a:p>
            <a:pPr marL="228600" indent="-228600">
              <a:buAutoNum type="arabicPeriod"/>
            </a:pPr>
            <a:r>
              <a:rPr lang="zh-CN" altLang="en-US" baseline="0" dirty="0" smtClean="0"/>
              <a:t>发布系统：是通过</a:t>
            </a:r>
            <a:r>
              <a:rPr lang="en-US" altLang="zh-CN" baseline="0" dirty="0" smtClean="0"/>
              <a:t>Jenkins</a:t>
            </a:r>
            <a:r>
              <a:rPr lang="zh-CN" altLang="en-US" baseline="0" dirty="0" smtClean="0"/>
              <a:t>结合</a:t>
            </a:r>
            <a:r>
              <a:rPr lang="en-US" altLang="zh-CN" baseline="0" dirty="0" smtClean="0"/>
              <a:t>bash shell</a:t>
            </a:r>
            <a:r>
              <a:rPr lang="zh-CN" altLang="en-US" baseline="0" dirty="0" smtClean="0"/>
              <a:t>脚本对</a:t>
            </a:r>
            <a:r>
              <a:rPr lang="en-US" altLang="zh-CN" baseline="0" dirty="0" smtClean="0"/>
              <a:t>ROM</a:t>
            </a:r>
            <a:r>
              <a:rPr lang="zh-CN" altLang="en-US" baseline="0" dirty="0" smtClean="0"/>
              <a:t>多渠道发布流程进行模块化封装。在发布系统中只需要输入适配的原始</a:t>
            </a:r>
            <a:r>
              <a:rPr lang="en-US" altLang="zh-CN" baseline="0" dirty="0" smtClean="0"/>
              <a:t>ROM</a:t>
            </a:r>
            <a:r>
              <a:rPr lang="zh-CN" altLang="en-US" baseline="0" dirty="0" smtClean="0"/>
              <a:t>包云盘地址、产品型号、版本号等标识信息，就可以利用</a:t>
            </a:r>
            <a:r>
              <a:rPr lang="en-US" altLang="zh-CN" baseline="0" dirty="0" smtClean="0"/>
              <a:t>Jenkins</a:t>
            </a:r>
            <a:r>
              <a:rPr lang="zh-CN" altLang="en-US" baseline="0" dirty="0" smtClean="0"/>
              <a:t>的后台服务器并发能力，自动下载</a:t>
            </a:r>
            <a:r>
              <a:rPr lang="en-US" altLang="zh-CN" baseline="0" dirty="0" smtClean="0"/>
              <a:t>ROM</a:t>
            </a:r>
            <a:r>
              <a:rPr lang="zh-CN" altLang="en-US" baseline="0" dirty="0" smtClean="0"/>
              <a:t>包并进行解包操作，然后根据不同平台进行渠道包批量构建，构建完成后分渠道上传到云盘，并邮件通知测试同学。增加渠道时，只需要增加一个渠道模块即可。</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问题：</a:t>
            </a:r>
            <a:endParaRPr lang="en-US" altLang="zh-CN" baseline="0" dirty="0" smtClean="0"/>
          </a:p>
          <a:p>
            <a:pPr marL="228600" indent="-228600">
              <a:buAutoNum type="arabicPeriod"/>
            </a:pPr>
            <a:r>
              <a:rPr lang="en-US" altLang="zh-CN" baseline="0" dirty="0" err="1" smtClean="0"/>
              <a:t>Init</a:t>
            </a:r>
            <a:r>
              <a:rPr lang="zh-CN" altLang="en-US" baseline="0" dirty="0" smtClean="0"/>
              <a:t>模块移植：</a:t>
            </a:r>
            <a:r>
              <a:rPr lang="en-US" altLang="zh-CN" baseline="0" dirty="0" err="1" smtClean="0"/>
              <a:t>init.rc</a:t>
            </a:r>
            <a:r>
              <a:rPr lang="zh-CN" altLang="en-US" baseline="0" dirty="0" smtClean="0"/>
              <a:t>文件，很多</a:t>
            </a:r>
            <a:r>
              <a:rPr lang="en-US" altLang="zh-CN" baseline="0" dirty="0" smtClean="0"/>
              <a:t>trigger</a:t>
            </a:r>
            <a:r>
              <a:rPr lang="zh-CN" altLang="en-US" baseline="0" dirty="0" smtClean="0"/>
              <a:t>机制依赖于</a:t>
            </a:r>
            <a:r>
              <a:rPr lang="en-US" altLang="zh-CN" baseline="0" dirty="0" err="1" smtClean="0"/>
              <a:t>init.rc</a:t>
            </a:r>
            <a:r>
              <a:rPr lang="zh-CN" altLang="en-US" baseline="0" dirty="0" smtClean="0"/>
              <a:t>文件。</a:t>
            </a:r>
            <a:endParaRPr lang="en-US" altLang="zh-CN" baseline="0" dirty="0" smtClean="0"/>
          </a:p>
          <a:p>
            <a:pPr marL="228600" indent="-228600">
              <a:buAutoNum type="arabicPeriod"/>
            </a:pPr>
            <a:r>
              <a:rPr lang="en-US" altLang="zh-CN" baseline="0" dirty="0" smtClean="0"/>
              <a:t>System</a:t>
            </a:r>
            <a:r>
              <a:rPr lang="zh-CN" altLang="en-US" baseline="0" dirty="0" smtClean="0"/>
              <a:t>分区的最小化移植：应用层和</a:t>
            </a:r>
            <a:r>
              <a:rPr lang="en-US" altLang="zh-CN" baseline="0" dirty="0" smtClean="0"/>
              <a:t>framework</a:t>
            </a:r>
            <a:r>
              <a:rPr lang="zh-CN" altLang="en-US" baseline="0" dirty="0" smtClean="0"/>
              <a:t>层全部替换，动态库包括：</a:t>
            </a:r>
            <a:r>
              <a:rPr lang="en-US" altLang="zh-CN" baseline="0" dirty="0" smtClean="0"/>
              <a:t>libandroid_runtime.so</a:t>
            </a:r>
            <a:r>
              <a:rPr lang="zh-CN" altLang="en-US" baseline="0" dirty="0" smtClean="0"/>
              <a:t>，</a:t>
            </a:r>
            <a:r>
              <a:rPr lang="en-US" altLang="zh-CN" baseline="0" dirty="0" smtClean="0"/>
              <a:t>libandroid_servers.so</a:t>
            </a:r>
            <a:r>
              <a:rPr lang="zh-CN" altLang="en-US" baseline="0" dirty="0" smtClean="0"/>
              <a:t>，</a:t>
            </a:r>
            <a:r>
              <a:rPr lang="en-US" altLang="zh-CN" baseline="0" dirty="0" smtClean="0"/>
              <a:t>libdvm.so</a:t>
            </a:r>
            <a:r>
              <a:rPr lang="zh-CN" altLang="en-US" baseline="0" dirty="0" smtClean="0"/>
              <a:t>，</a:t>
            </a:r>
            <a:r>
              <a:rPr lang="en-US" altLang="zh-CN" baseline="0" dirty="0" smtClean="0"/>
              <a:t>libskia.so</a:t>
            </a:r>
            <a:r>
              <a:rPr lang="zh-CN" altLang="en-US" baseline="0" dirty="0" smtClean="0"/>
              <a:t>等。</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5</a:t>
            </a:fld>
            <a:endParaRPr lang="zh-CN" altLang="en-US"/>
          </a:p>
        </p:txBody>
      </p:sp>
    </p:spTree>
    <p:extLst>
      <p:ext uri="{BB962C8B-B14F-4D97-AF65-F5344CB8AC3E}">
        <p14:creationId xmlns:p14="http://schemas.microsoft.com/office/powerpoint/2010/main" val="206055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YunOS</a:t>
            </a:r>
            <a:r>
              <a:rPr lang="en-US" altLang="zh-CN" baseline="0" dirty="0" smtClean="0"/>
              <a:t> ROM</a:t>
            </a:r>
            <a:r>
              <a:rPr lang="zh-CN" altLang="en-US" baseline="0" dirty="0" smtClean="0"/>
              <a:t>适配项目的主要收益包括：</a:t>
            </a:r>
            <a:endParaRPr lang="en-US" altLang="zh-CN" baseline="0" dirty="0" smtClean="0"/>
          </a:p>
          <a:p>
            <a:pPr marL="228600" indent="-228600">
              <a:buAutoNum type="arabicPeriod"/>
            </a:pPr>
            <a:r>
              <a:rPr lang="en-US" altLang="zh-CN" baseline="0" dirty="0" smtClean="0"/>
              <a:t>MTK</a:t>
            </a:r>
            <a:r>
              <a:rPr lang="zh-CN" altLang="en-US" baseline="0" dirty="0" smtClean="0"/>
              <a:t>平台机型成功适配并发布超过</a:t>
            </a:r>
            <a:r>
              <a:rPr lang="en-US" altLang="zh-CN" baseline="0" dirty="0" smtClean="0"/>
              <a:t>20</a:t>
            </a:r>
            <a:r>
              <a:rPr lang="zh-CN" altLang="en-US" baseline="0" dirty="0" smtClean="0"/>
              <a:t>款，且每款机型的激活量和用户评分都比较可观。</a:t>
            </a:r>
            <a:endParaRPr lang="en-US" altLang="zh-CN" baseline="0" dirty="0" smtClean="0"/>
          </a:p>
          <a:p>
            <a:pPr marL="228600" indent="-228600">
              <a:buAutoNum type="arabicPeriod"/>
            </a:pPr>
            <a:r>
              <a:rPr lang="en-US" altLang="zh-CN" baseline="0" dirty="0" smtClean="0"/>
              <a:t>ROM</a:t>
            </a:r>
            <a:r>
              <a:rPr lang="zh-CN" altLang="en-US" baseline="0" dirty="0" smtClean="0"/>
              <a:t>包发布系统的构建提高了渠道包的发布效率，将原先的打包流程从半天的时间降低为分钟级别，且全程自动化，并且不依赖于特定的人去发布，</a:t>
            </a:r>
            <a:r>
              <a:rPr lang="en-US" altLang="zh-CN" baseline="0" dirty="0" smtClean="0"/>
              <a:t>SCM</a:t>
            </a:r>
            <a:r>
              <a:rPr lang="zh-CN" altLang="en-US" baseline="0" dirty="0" smtClean="0"/>
              <a:t>和研发人员均可完成</a:t>
            </a:r>
            <a:r>
              <a:rPr lang="en-US" altLang="zh-CN" baseline="0" dirty="0" smtClean="0"/>
              <a:t>.</a:t>
            </a:r>
          </a:p>
          <a:p>
            <a:pPr marL="228600" indent="-228600">
              <a:buAutoNum type="arabicPeriod"/>
            </a:pPr>
            <a:r>
              <a:rPr lang="zh-CN" altLang="en-US" baseline="0" dirty="0" smtClean="0"/>
              <a:t>积累了比较丰富的</a:t>
            </a:r>
            <a:r>
              <a:rPr lang="en-US" altLang="zh-CN" baseline="0" dirty="0" smtClean="0"/>
              <a:t>ROM</a:t>
            </a:r>
            <a:r>
              <a:rPr lang="zh-CN" altLang="en-US" baseline="0" dirty="0" smtClean="0"/>
              <a:t>适配经验，加深了对</a:t>
            </a:r>
            <a:r>
              <a:rPr lang="en-US" altLang="zh-CN" baseline="0" dirty="0" smtClean="0"/>
              <a:t>Yun</a:t>
            </a:r>
            <a:r>
              <a:rPr lang="zh-CN" altLang="en-US" baseline="0" dirty="0" smtClean="0"/>
              <a:t>架构体系的理解，在应用层开发和</a:t>
            </a:r>
            <a:r>
              <a:rPr lang="en-US" altLang="zh-CN" baseline="0" dirty="0" smtClean="0"/>
              <a:t>Framework</a:t>
            </a:r>
            <a:r>
              <a:rPr lang="zh-CN" altLang="en-US" baseline="0" dirty="0" smtClean="0"/>
              <a:t>层问题定位和解决上均有了一定的技术积累。</a:t>
            </a:r>
            <a:endParaRPr lang="en-US" altLang="zh-CN" baseline="0"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6</a:t>
            </a:fld>
            <a:endParaRPr lang="zh-CN" altLang="en-US"/>
          </a:p>
        </p:txBody>
      </p:sp>
    </p:spTree>
    <p:extLst>
      <p:ext uri="{BB962C8B-B14F-4D97-AF65-F5344CB8AC3E}">
        <p14:creationId xmlns:p14="http://schemas.microsoft.com/office/powerpoint/2010/main" val="8486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接下来，介绍一下另外一个重点项目，全智能手表研发。</a:t>
            </a:r>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7</a:t>
            </a:fld>
            <a:endParaRPr lang="zh-CN" altLang="en-US"/>
          </a:p>
        </p:txBody>
      </p:sp>
    </p:spTree>
    <p:extLst>
      <p:ext uri="{BB962C8B-B14F-4D97-AF65-F5344CB8AC3E}">
        <p14:creationId xmlns:p14="http://schemas.microsoft.com/office/powerpoint/2010/main" val="1585528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该项目是我加入</a:t>
            </a:r>
            <a:r>
              <a:rPr lang="en-US" altLang="zh-CN" dirty="0" smtClean="0"/>
              <a:t>IDC</a:t>
            </a:r>
            <a:r>
              <a:rPr lang="zh-CN" altLang="en-US" dirty="0" smtClean="0"/>
              <a:t>之后负责的一个重点的项目。项目背景是：在一款全新的硬件平台</a:t>
            </a:r>
            <a:r>
              <a:rPr lang="en-US" altLang="zh-CN" dirty="0" smtClean="0"/>
              <a:t>(mt2601</a:t>
            </a:r>
            <a:r>
              <a:rPr lang="zh-CN" altLang="en-US" dirty="0" smtClean="0"/>
              <a:t>平台</a:t>
            </a:r>
            <a:r>
              <a:rPr lang="en-US" altLang="zh-CN" dirty="0" smtClean="0"/>
              <a:t>)</a:t>
            </a:r>
            <a:r>
              <a:rPr lang="zh-CN" altLang="en-US" dirty="0" smtClean="0"/>
              <a:t>上，根据外部知名</a:t>
            </a:r>
            <a:r>
              <a:rPr lang="en-US" altLang="zh-CN" dirty="0" smtClean="0"/>
              <a:t>UI</a:t>
            </a:r>
            <a:r>
              <a:rPr lang="zh-CN" altLang="en-US" dirty="0" smtClean="0"/>
              <a:t>团队设计的全新</a:t>
            </a:r>
            <a:r>
              <a:rPr lang="en-US" altLang="zh-CN" dirty="0" smtClean="0"/>
              <a:t>UI</a:t>
            </a:r>
            <a:r>
              <a:rPr lang="zh-CN" altLang="en-US" dirty="0" smtClean="0"/>
              <a:t>体系从无到有的搭建全智能手表系统。这个项目面临的挑战是：因为是全新的</a:t>
            </a:r>
            <a:r>
              <a:rPr lang="en-US" altLang="zh-CN" dirty="0" smtClean="0"/>
              <a:t>UI</a:t>
            </a:r>
            <a:r>
              <a:rPr lang="zh-CN" altLang="en-US" dirty="0" smtClean="0"/>
              <a:t>体系，全新的硬件平台，所以会有很多自定义控件需要研发。同时项目周期较紧，需要变更较大，且研发人员只有</a:t>
            </a:r>
            <a:r>
              <a:rPr lang="en-US" altLang="zh-CN" dirty="0" smtClean="0"/>
              <a:t>4</a:t>
            </a:r>
            <a:r>
              <a:rPr lang="zh-CN" altLang="en-US" dirty="0" smtClean="0"/>
              <a:t>人，而且其中有同学在这个项目之前是没有移动端开发经验的。</a:t>
            </a:r>
            <a:endParaRPr lang="en-US" altLang="zh-CN" dirty="0" smtClean="0"/>
          </a:p>
          <a:p>
            <a:r>
              <a:rPr lang="zh-CN" altLang="en-US" dirty="0" smtClean="0"/>
              <a:t>那面临着这些挑战，作为应用层的主力研发， 我的解决思路是：</a:t>
            </a:r>
            <a:endParaRPr lang="en-US" altLang="zh-CN" dirty="0" smtClean="0"/>
          </a:p>
          <a:p>
            <a:endParaRPr lang="en-US" altLang="zh-CN" dirty="0" smtClean="0"/>
          </a:p>
          <a:p>
            <a:pPr marL="228600" indent="-228600">
              <a:buAutoNum type="arabicPeriod"/>
            </a:pPr>
            <a:r>
              <a:rPr lang="zh-CN" altLang="en-US" baseline="0" dirty="0" smtClean="0"/>
              <a:t>采用组件化思想，增加应用层的技术沉淀，根据手表的</a:t>
            </a:r>
            <a:r>
              <a:rPr lang="en-US" altLang="zh-CN" baseline="0" dirty="0" smtClean="0"/>
              <a:t>UI</a:t>
            </a:r>
            <a:r>
              <a:rPr lang="zh-CN" altLang="en-US" baseline="0" dirty="0" smtClean="0"/>
              <a:t>设计抽象出通用的自定义控件进行实现，便于其他开发同学快速的集成使用。</a:t>
            </a:r>
            <a:endParaRPr lang="en-US" altLang="zh-CN" baseline="0" dirty="0" smtClean="0"/>
          </a:p>
          <a:p>
            <a:pPr marL="228600" indent="-228600">
              <a:buAutoNum type="arabicPeriod"/>
            </a:pPr>
            <a:r>
              <a:rPr lang="zh-CN" altLang="en-US" baseline="0" dirty="0" smtClean="0"/>
              <a:t>统一网络架构层，将开发同学从复杂的并发回调网络处理中抽离出来，而且后期如果涉及到通信层协议切换，可以实现对上层开发同学无感知</a:t>
            </a:r>
            <a:r>
              <a:rPr lang="en-US" altLang="zh-CN" baseline="0" dirty="0" smtClean="0"/>
              <a:t>.</a:t>
            </a:r>
          </a:p>
          <a:p>
            <a:pPr marL="228600" indent="-228600">
              <a:buAutoNum type="arabicPeriod"/>
            </a:pPr>
            <a:r>
              <a:rPr lang="zh-CN" altLang="en-US" baseline="0" dirty="0" smtClean="0"/>
              <a:t>主动承担难度较高的应用开发，目前我是负责应用层的</a:t>
            </a:r>
            <a:r>
              <a:rPr lang="en-US" altLang="zh-CN" baseline="0" dirty="0" smtClean="0"/>
              <a:t>7</a:t>
            </a:r>
            <a:r>
              <a:rPr lang="zh-CN" altLang="en-US" baseline="0" dirty="0" smtClean="0"/>
              <a:t>款应用开发，包括</a:t>
            </a:r>
            <a:r>
              <a:rPr lang="zh-CN" altLang="en-US" dirty="0" smtClean="0"/>
              <a:t>天气</a:t>
            </a:r>
            <a:r>
              <a:rPr lang="en-US" altLang="zh-CN" dirty="0" smtClean="0"/>
              <a:t>, </a:t>
            </a:r>
            <a:r>
              <a:rPr lang="zh-CN" altLang="en-US" dirty="0" smtClean="0"/>
              <a:t>闹钟</a:t>
            </a:r>
            <a:r>
              <a:rPr lang="en-US" altLang="zh-CN" dirty="0" smtClean="0"/>
              <a:t>, </a:t>
            </a:r>
            <a:r>
              <a:rPr lang="zh-CN" altLang="en-US" dirty="0" smtClean="0"/>
              <a:t>秒表</a:t>
            </a:r>
            <a:r>
              <a:rPr lang="en-US" altLang="zh-CN" dirty="0" smtClean="0"/>
              <a:t>, </a:t>
            </a:r>
            <a:r>
              <a:rPr lang="zh-CN" altLang="en-US" dirty="0" smtClean="0"/>
              <a:t>计时器</a:t>
            </a:r>
            <a:r>
              <a:rPr lang="en-US" altLang="zh-CN" dirty="0" smtClean="0"/>
              <a:t>, </a:t>
            </a:r>
            <a:r>
              <a:rPr lang="zh-CN" altLang="en-US" dirty="0" smtClean="0"/>
              <a:t>密码锁</a:t>
            </a:r>
            <a:r>
              <a:rPr lang="en-US" altLang="zh-CN" dirty="0" smtClean="0"/>
              <a:t>, </a:t>
            </a:r>
            <a:r>
              <a:rPr lang="zh-CN" altLang="en-US" dirty="0" smtClean="0"/>
              <a:t>应用列表，设置，</a:t>
            </a:r>
            <a:r>
              <a:rPr lang="zh-CN" altLang="en-US" baseline="0" dirty="0" smtClean="0"/>
              <a:t>便于减轻同伴压力</a:t>
            </a:r>
            <a:endParaRPr lang="en-US" altLang="zh-CN" baseline="0" dirty="0" smtClean="0"/>
          </a:p>
          <a:p>
            <a:pPr marL="228600" indent="-228600">
              <a:buAutoNum type="arabicPeriod"/>
            </a:pPr>
            <a:r>
              <a:rPr lang="zh-CN" altLang="en-US" baseline="0" dirty="0" smtClean="0"/>
              <a:t>培养新人，通过合理的分配项目任务和控制项目进度协助新人快速融入到开发体系中。</a:t>
            </a:r>
            <a:endParaRPr lang="en-US" altLang="zh-CN" baseline="0" dirty="0" smtClean="0"/>
          </a:p>
          <a:p>
            <a:pPr marL="228600" indent="-228600">
              <a:buAutoNum type="arabicPeriod"/>
            </a:pPr>
            <a:r>
              <a:rPr lang="zh-CN" altLang="en-US" baseline="0" dirty="0" smtClean="0"/>
              <a:t>开发过程中遇到疑难问题，会组织集中讨论解决方案。并且，也会在组内定期的分享自己的技术心得。</a:t>
            </a:r>
            <a:endParaRPr lang="en-US" altLang="zh-CN" baseline="0" dirty="0" smtClean="0"/>
          </a:p>
          <a:p>
            <a:endParaRPr lang="zh-CN" altLang="en-US"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8</a:t>
            </a:fld>
            <a:endParaRPr lang="zh-CN" altLang="en-US"/>
          </a:p>
        </p:txBody>
      </p:sp>
    </p:spTree>
    <p:extLst>
      <p:ext uri="{BB962C8B-B14F-4D97-AF65-F5344CB8AC3E}">
        <p14:creationId xmlns:p14="http://schemas.microsoft.com/office/powerpoint/2010/main" val="557618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接下来，介绍一下全智能手表项目中我实现的统一网络框架，具体架构如图所示：</a:t>
            </a:r>
            <a:endParaRPr lang="en-US" altLang="zh-CN" dirty="0" smtClean="0"/>
          </a:p>
          <a:p>
            <a:pPr marL="228600" indent="-228600">
              <a:buAutoNum type="arabicPeriod"/>
            </a:pPr>
            <a:r>
              <a:rPr lang="zh-CN" altLang="en-US" baseline="0" dirty="0" smtClean="0"/>
              <a:t>网络框架分为五部分</a:t>
            </a:r>
            <a:r>
              <a:rPr lang="zh-CN" altLang="en-US" baseline="0" dirty="0" smtClean="0">
                <a:sym typeface="Wingdings" panose="05000000000000000000" pitchFamily="2" charset="2"/>
              </a:rPr>
              <a:t>，分别是：高度抽象的网络请求，网络请求调度系统，本地缓存系统，网络并发系统和请求结果分发系统。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对于每个网络请求，抽象出请求</a:t>
            </a:r>
            <a:r>
              <a:rPr lang="en-US" altLang="zh-CN" baseline="0" dirty="0" err="1" smtClean="0">
                <a:sym typeface="Wingdings" panose="05000000000000000000" pitchFamily="2" charset="2"/>
              </a:rPr>
              <a:t>url</a:t>
            </a:r>
            <a:r>
              <a:rPr lang="zh-CN" altLang="en-US" baseline="0" dirty="0" smtClean="0">
                <a:sym typeface="Wingdings" panose="05000000000000000000" pitchFamily="2" charset="2"/>
              </a:rPr>
              <a:t>、请求参数、请求协议和成功、失败的结果回调函数。</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每个网络请求添加到网络请求调度系统之后，首先判断该请求对于的请求结果是否在缓存系统中。缓存系统分为</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级内存缓存和</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a:t>
            </a:r>
            <a:r>
              <a:rPr lang="en-US" altLang="zh-CN" baseline="0" dirty="0" smtClean="0">
                <a:sym typeface="Wingdings" panose="05000000000000000000" pitchFamily="2" charset="2"/>
              </a:rPr>
              <a:t>L1</a:t>
            </a:r>
            <a:r>
              <a:rPr lang="zh-CN" altLang="en-US" baseline="0" dirty="0" smtClean="0">
                <a:sym typeface="Wingdings" panose="05000000000000000000" pitchFamily="2" charset="2"/>
              </a:rPr>
              <a:t>内存缓存的替换策略是</a:t>
            </a:r>
            <a:r>
              <a:rPr lang="en-US" altLang="zh-CN" baseline="0" dirty="0" smtClean="0">
                <a:sym typeface="Wingdings" panose="05000000000000000000" pitchFamily="2" charset="2"/>
              </a:rPr>
              <a:t>LRU</a:t>
            </a:r>
            <a:r>
              <a:rPr lang="zh-CN" altLang="en-US" baseline="0" dirty="0" smtClean="0">
                <a:sym typeface="Wingdings" panose="05000000000000000000" pitchFamily="2" charset="2"/>
              </a:rPr>
              <a:t>缓存替换算法，</a:t>
            </a:r>
            <a:r>
              <a:rPr lang="en-US" altLang="zh-CN" baseline="0" dirty="0" smtClean="0">
                <a:sym typeface="Wingdings" panose="05000000000000000000" pitchFamily="2" charset="2"/>
              </a:rPr>
              <a:t>L2</a:t>
            </a:r>
            <a:r>
              <a:rPr lang="zh-CN" altLang="en-US" baseline="0" dirty="0" smtClean="0">
                <a:sym typeface="Wingdings" panose="05000000000000000000" pitchFamily="2" charset="2"/>
              </a:rPr>
              <a:t>级硬盘缓存的替换测试是</a:t>
            </a:r>
            <a:r>
              <a:rPr lang="en-US" altLang="zh-CN" baseline="0" dirty="0" smtClean="0">
                <a:sym typeface="Wingdings" panose="05000000000000000000" pitchFamily="2" charset="2"/>
              </a:rPr>
              <a:t>FIFO</a:t>
            </a:r>
            <a:r>
              <a:rPr lang="zh-CN" altLang="en-US" baseline="0" dirty="0" smtClean="0">
                <a:sym typeface="Wingdings" panose="05000000000000000000" pitchFamily="2" charset="2"/>
              </a:rPr>
              <a:t>缓存替换算法。</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当请求结果命中时，直接通过结果分发系统回调响应成功函数。当请求结果没有被命中时，该请求被转发到网络并发请求系统中。网络并发请求系统高度封装了</a:t>
            </a:r>
            <a:r>
              <a:rPr lang="en-US" altLang="zh-CN" baseline="0" dirty="0" err="1" smtClean="0">
                <a:sym typeface="Wingdings" panose="05000000000000000000" pitchFamily="2" charset="2"/>
              </a:rPr>
              <a:t>HttpUrlConnection</a:t>
            </a:r>
            <a:r>
              <a:rPr lang="zh-CN" altLang="en-US" baseline="0" dirty="0" smtClean="0">
                <a:sym typeface="Wingdings" panose="05000000000000000000" pitchFamily="2" charset="2"/>
              </a:rPr>
              <a:t>的一系列操作，获取请求结果后，首先更新缓存系统，然后将结果交给分发系统。</a:t>
            </a:r>
            <a:endParaRPr lang="en-US" altLang="zh-CN" baseline="0" dirty="0" smtClean="0">
              <a:sym typeface="Wingdings" panose="05000000000000000000" pitchFamily="2" charset="2"/>
            </a:endParaRPr>
          </a:p>
          <a:p>
            <a:pPr marL="228600" indent="-228600">
              <a:buAutoNum type="arabicPeriod"/>
            </a:pPr>
            <a:r>
              <a:rPr lang="zh-CN" altLang="en-US" baseline="0" dirty="0" smtClean="0">
                <a:sym typeface="Wingdings" panose="05000000000000000000" pitchFamily="2" charset="2"/>
              </a:rPr>
              <a:t>分发系统主要是采用</a:t>
            </a:r>
            <a:r>
              <a:rPr lang="en-US" altLang="zh-CN" baseline="0" dirty="0" smtClean="0">
                <a:sym typeface="Wingdings" panose="05000000000000000000" pitchFamily="2" charset="2"/>
              </a:rPr>
              <a:t>Handler</a:t>
            </a:r>
            <a:r>
              <a:rPr lang="zh-CN" altLang="en-US" baseline="0" dirty="0" smtClean="0">
                <a:sym typeface="Wingdings" panose="05000000000000000000" pitchFamily="2" charset="2"/>
              </a:rPr>
              <a:t>和</a:t>
            </a:r>
            <a:r>
              <a:rPr lang="en-US" altLang="zh-CN" baseline="0" dirty="0" err="1" smtClean="0">
                <a:sym typeface="Wingdings" panose="05000000000000000000" pitchFamily="2" charset="2"/>
              </a:rPr>
              <a:t>Looper</a:t>
            </a:r>
            <a:r>
              <a:rPr lang="zh-CN" altLang="en-US" baseline="0" dirty="0" smtClean="0">
                <a:sym typeface="Wingdings" panose="05000000000000000000" pitchFamily="2" charset="2"/>
              </a:rPr>
              <a:t>机制，将子线程获取的数据传递给主线程，并回调请求成功或者失败的回调函数。</a:t>
            </a:r>
            <a:endParaRPr lang="en-US" altLang="zh-CN" dirty="0" smtClean="0"/>
          </a:p>
        </p:txBody>
      </p:sp>
      <p:sp>
        <p:nvSpPr>
          <p:cNvPr id="4" name="灯片编号占位符 3"/>
          <p:cNvSpPr>
            <a:spLocks noGrp="1"/>
          </p:cNvSpPr>
          <p:nvPr>
            <p:ph type="sldNum" sz="quarter" idx="10"/>
          </p:nvPr>
        </p:nvSpPr>
        <p:spPr/>
        <p:txBody>
          <a:bodyPr/>
          <a:lstStyle/>
          <a:p>
            <a:pPr>
              <a:defRPr/>
            </a:pPr>
            <a:fld id="{C624A7E2-9768-4B4D-A4F1-4C4DFF5B3198}" type="slidenum">
              <a:rPr lang="zh-CN" altLang="en-US" smtClean="0"/>
              <a:pPr>
                <a:defRPr/>
              </a:pPr>
              <a:t>9</a:t>
            </a:fld>
            <a:endParaRPr lang="zh-CN" altLang="en-US"/>
          </a:p>
        </p:txBody>
      </p:sp>
    </p:spTree>
    <p:extLst>
      <p:ext uri="{BB962C8B-B14F-4D97-AF65-F5344CB8AC3E}">
        <p14:creationId xmlns:p14="http://schemas.microsoft.com/office/powerpoint/2010/main" val="3012966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12196533" cy="2241286"/>
          </a:xfrm>
          <a:prstGeom prst="rect">
            <a:avLst/>
          </a:prstGeom>
        </p:spPr>
      </p:pic>
      <p:sp>
        <p:nvSpPr>
          <p:cNvPr id="2" name="标题 1"/>
          <p:cNvSpPr>
            <a:spLocks noGrp="1"/>
          </p:cNvSpPr>
          <p:nvPr>
            <p:ph type="ctrTitle"/>
          </p:nvPr>
        </p:nvSpPr>
        <p:spPr>
          <a:xfrm>
            <a:off x="1524000" y="1817953"/>
            <a:ext cx="9144000" cy="2241286"/>
          </a:xfrm>
        </p:spPr>
        <p:txBody>
          <a:bodyPr anchor="ctr">
            <a:normAutofit/>
          </a:bodyPr>
          <a:lstStyle>
            <a:lvl1pPr algn="ctr">
              <a:defRPr sz="4000">
                <a:solidFill>
                  <a:schemeClr val="bg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488276" y="4288414"/>
            <a:ext cx="9144000" cy="1655762"/>
          </a:xfrm>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519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400">
                <a:solidFill>
                  <a:schemeClr val="tx1"/>
                </a:solidFill>
                <a:effectLst/>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2882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656383"/>
            <a:ext cx="10515600" cy="2852737"/>
          </a:xfrm>
        </p:spPr>
        <p:txBody>
          <a:bodyPr anchor="b">
            <a:normAutofit/>
          </a:bodyPr>
          <a:lstStyle>
            <a:lvl1pPr>
              <a:defRPr sz="4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665117"/>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914" y="4522537"/>
            <a:ext cx="9934337" cy="79877"/>
          </a:xfrm>
          <a:prstGeom prst="rect">
            <a:avLst/>
          </a:prstGeom>
        </p:spPr>
      </p:pic>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2102"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10878" y="1268760"/>
            <a:ext cx="5515024" cy="5328592"/>
          </a:xfrm>
        </p:spPr>
        <p:txBody>
          <a:bodyPr>
            <a:normAutofit/>
          </a:bodyPr>
          <a:lstStyle>
            <a:lvl1pPr marL="0" indent="0">
              <a:buNone/>
              <a:defRPr sz="2400" b="1"/>
            </a:lvl1pPr>
            <a:lvl2pPr>
              <a:defRPr sz="2400"/>
            </a:lvl2pPr>
            <a:lvl3pPr>
              <a:defRPr sz="2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62156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9531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184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完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71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4533" y="0"/>
            <a:ext cx="12196088" cy="685298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048328" y="320496"/>
            <a:ext cx="2806063" cy="486383"/>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33" y="1817953"/>
            <a:ext cx="699933" cy="2241286"/>
          </a:xfrm>
          <a:prstGeom prst="rect">
            <a:avLst/>
          </a:prstGeom>
        </p:spPr>
      </p:pic>
      <p:sp>
        <p:nvSpPr>
          <p:cNvPr id="2" name="标题 1"/>
          <p:cNvSpPr>
            <a:spLocks noGrp="1"/>
          </p:cNvSpPr>
          <p:nvPr>
            <p:ph type="ctrTitle"/>
          </p:nvPr>
        </p:nvSpPr>
        <p:spPr>
          <a:xfrm>
            <a:off x="1524000" y="2276871"/>
            <a:ext cx="9144000" cy="1782367"/>
          </a:xfrm>
        </p:spPr>
        <p:txBody>
          <a:bodyPr anchor="ctr">
            <a:noAutofit/>
          </a:bodyPr>
          <a:lstStyle>
            <a:lvl1pPr algn="l">
              <a:defRPr sz="8000">
                <a:solidFill>
                  <a:schemeClr val="tx1">
                    <a:lumMod val="75000"/>
                    <a:lumOff val="25000"/>
                  </a:schemeClr>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45024"/>
            <a:ext cx="9144000" cy="1655762"/>
          </a:xfrm>
        </p:spPr>
        <p:txBody>
          <a:bodyPr>
            <a:normAutofit/>
          </a:bodyPr>
          <a:lstStyle>
            <a:lvl1pPr marL="0" indent="0" algn="l">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05546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3352" y="460623"/>
            <a:ext cx="10515600" cy="543594"/>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aaa</a:t>
            </a:r>
            <a:endParaRPr lang="zh-CN" altLang="en-US" dirty="0"/>
          </a:p>
        </p:txBody>
      </p:sp>
      <p:sp>
        <p:nvSpPr>
          <p:cNvPr id="3" name="文本占位符 2"/>
          <p:cNvSpPr>
            <a:spLocks noGrp="1"/>
          </p:cNvSpPr>
          <p:nvPr>
            <p:ph type="body" idx="1"/>
          </p:nvPr>
        </p:nvSpPr>
        <p:spPr>
          <a:xfrm>
            <a:off x="256566" y="1196752"/>
            <a:ext cx="11672081" cy="54006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7"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10128448" y="131991"/>
            <a:ext cx="1895956" cy="328632"/>
          </a:xfrm>
          <a:prstGeom prst="rect">
            <a:avLst/>
          </a:prstGeom>
          <a:noFill/>
          <a:ln w="19050">
            <a:noFill/>
          </a:ln>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1914" y="252779"/>
            <a:ext cx="9934337" cy="79877"/>
          </a:xfrm>
          <a:prstGeom prst="rect">
            <a:avLst/>
          </a:prstGeom>
        </p:spPr>
      </p:pic>
    </p:spTree>
    <p:extLst>
      <p:ext uri="{BB962C8B-B14F-4D97-AF65-F5344CB8AC3E}">
        <p14:creationId xmlns:p14="http://schemas.microsoft.com/office/powerpoint/2010/main" val="28762796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5" r:id="rId5"/>
    <p:sldLayoutId id="2147483756" r:id="rId6"/>
    <p:sldLayoutId id="2147483761" r:id="rId7"/>
    <p:sldLayoutId id="2147483763" r:id="rId8"/>
  </p:sldLayoutIdLst>
  <p:txStyles>
    <p:titleStyle>
      <a:lvl1pPr algn="l" defTabSz="914400" rtl="0" eaLnBrk="1" latinLnBrk="0" hangingPunct="1">
        <a:lnSpc>
          <a:spcPct val="90000"/>
        </a:lnSpc>
        <a:spcBef>
          <a:spcPct val="0"/>
        </a:spcBef>
        <a:buNone/>
        <a:defRPr sz="3200" b="1" kern="1200">
          <a:solidFill>
            <a:schemeClr val="tx1"/>
          </a:solidFill>
          <a:latin typeface="+mj-ea"/>
          <a:ea typeface="+mj-ea"/>
          <a:cs typeface="+mj-cs"/>
        </a:defRPr>
      </a:lvl1pPr>
    </p:titleStyle>
    <p:bodyStyle>
      <a:lvl1pPr marL="228600" indent="-228600" algn="l" defTabSz="914400" rtl="0" eaLnBrk="1" latinLnBrk="0" hangingPunct="1">
        <a:lnSpc>
          <a:spcPct val="120000"/>
        </a:lnSpc>
        <a:spcBef>
          <a:spcPts val="1000"/>
        </a:spcBef>
        <a:buFont typeface="Wingdings" panose="05000000000000000000" pitchFamily="2" charset="2"/>
        <a:buChar char="ü"/>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P5-P6</a:t>
            </a:r>
            <a:r>
              <a:rPr lang="zh-CN" altLang="en-US" dirty="0" smtClean="0"/>
              <a:t>晋升述职报告</a:t>
            </a:r>
            <a:endParaRPr lang="zh-CN" altLang="en-US" dirty="0"/>
          </a:p>
        </p:txBody>
      </p:sp>
      <p:sp>
        <p:nvSpPr>
          <p:cNvPr id="3" name="副标题 2"/>
          <p:cNvSpPr>
            <a:spLocks noGrp="1"/>
          </p:cNvSpPr>
          <p:nvPr>
            <p:ph type="subTitle" idx="1"/>
          </p:nvPr>
        </p:nvSpPr>
        <p:spPr/>
        <p:txBody>
          <a:bodyPr/>
          <a:lstStyle/>
          <a:p>
            <a:r>
              <a:rPr lang="en-US" altLang="zh-CN" dirty="0" smtClean="0"/>
              <a:t>OS</a:t>
            </a:r>
            <a:r>
              <a:rPr lang="zh-CN" altLang="en-US" dirty="0" smtClean="0"/>
              <a:t>事业群</a:t>
            </a:r>
            <a:r>
              <a:rPr lang="en-US" altLang="zh-CN" dirty="0" smtClean="0"/>
              <a:t>-IDC-</a:t>
            </a:r>
            <a:r>
              <a:rPr lang="zh-CN" altLang="en-US" dirty="0" smtClean="0"/>
              <a:t>系统</a:t>
            </a:r>
            <a:endParaRPr lang="en-US" altLang="zh-CN" dirty="0" smtClean="0"/>
          </a:p>
          <a:p>
            <a:r>
              <a:rPr lang="zh-CN" altLang="en-US" dirty="0"/>
              <a:t>王正一</a:t>
            </a:r>
            <a:endParaRPr lang="en-US" altLang="zh-CN" dirty="0" smtClean="0"/>
          </a:p>
        </p:txBody>
      </p:sp>
    </p:spTree>
    <p:extLst>
      <p:ext uri="{BB962C8B-B14F-4D97-AF65-F5344CB8AC3E}">
        <p14:creationId xmlns:p14="http://schemas.microsoft.com/office/powerpoint/2010/main" val="3804875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技术亮点</a:t>
            </a:r>
            <a:r>
              <a:rPr lang="en-US" altLang="zh-CN" dirty="0"/>
              <a:t>-</a:t>
            </a:r>
            <a:r>
              <a:rPr lang="zh-CN" altLang="en-US" dirty="0"/>
              <a:t>自定义控件集合</a:t>
            </a:r>
          </a:p>
        </p:txBody>
      </p:sp>
      <p:sp>
        <p:nvSpPr>
          <p:cNvPr id="4" name="内容占位符 3"/>
          <p:cNvSpPr>
            <a:spLocks noGrp="1"/>
          </p:cNvSpPr>
          <p:nvPr>
            <p:ph idx="1"/>
          </p:nvPr>
        </p:nvSpPr>
        <p:spPr/>
        <p:txBody>
          <a:bodyPr>
            <a:normAutofit fontScale="70000" lnSpcReduction="20000"/>
          </a:bodyPr>
          <a:lstStyle/>
          <a:p>
            <a:pPr marL="0" indent="0">
              <a:buNone/>
            </a:pPr>
            <a:r>
              <a:rPr lang="en-US" altLang="zh-CN" b="1" dirty="0" err="1"/>
              <a:t>WheelView</a:t>
            </a:r>
            <a:endParaRPr lang="en-US" altLang="zh-CN" b="1" dirty="0"/>
          </a:p>
          <a:p>
            <a:pPr lvl="1"/>
            <a:r>
              <a:rPr lang="zh-CN" altLang="en-US" dirty="0"/>
              <a:t>时间、日期的滚动选择</a:t>
            </a:r>
            <a:r>
              <a:rPr lang="zh-CN" altLang="en-US" dirty="0" smtClean="0"/>
              <a:t>控件</a:t>
            </a:r>
            <a:endParaRPr lang="en-US" altLang="zh-CN" dirty="0"/>
          </a:p>
          <a:p>
            <a:pPr marL="457200" lvl="1" indent="0">
              <a:buNone/>
            </a:pPr>
            <a:endParaRPr lang="en-US" altLang="zh-CN" dirty="0"/>
          </a:p>
          <a:p>
            <a:pPr marL="0" indent="0">
              <a:buNone/>
            </a:pPr>
            <a:r>
              <a:rPr lang="en-US" altLang="zh-CN" b="1" dirty="0" err="1"/>
              <a:t>ArcScrollView</a:t>
            </a:r>
            <a:endParaRPr lang="en-US" altLang="zh-CN" b="1" dirty="0"/>
          </a:p>
          <a:p>
            <a:pPr lvl="1"/>
            <a:r>
              <a:rPr lang="zh-CN" altLang="en-US" dirty="0"/>
              <a:t>弧形</a:t>
            </a:r>
            <a:r>
              <a:rPr lang="zh-CN" altLang="en-US" dirty="0" smtClean="0"/>
              <a:t>的滚动条，</a:t>
            </a:r>
            <a:r>
              <a:rPr lang="zh-CN" altLang="en-US" dirty="0"/>
              <a:t>完美的替代了</a:t>
            </a:r>
            <a:r>
              <a:rPr lang="en-US" altLang="zh-CN" dirty="0" err="1"/>
              <a:t>ListView</a:t>
            </a:r>
            <a:r>
              <a:rPr lang="zh-CN" altLang="en-US" dirty="0"/>
              <a:t>和</a:t>
            </a:r>
            <a:r>
              <a:rPr lang="en-US" altLang="zh-CN" dirty="0" err="1"/>
              <a:t>ScrollView</a:t>
            </a:r>
            <a:r>
              <a:rPr lang="zh-CN" altLang="en-US" dirty="0"/>
              <a:t>自带的垂直滚动条</a:t>
            </a:r>
            <a:endParaRPr lang="en-US" altLang="zh-CN" dirty="0"/>
          </a:p>
          <a:p>
            <a:pPr marL="0" indent="0">
              <a:buNone/>
            </a:pPr>
            <a:endParaRPr lang="en-US" altLang="zh-CN" dirty="0"/>
          </a:p>
          <a:p>
            <a:pPr marL="0" indent="0">
              <a:buNone/>
            </a:pPr>
            <a:r>
              <a:rPr lang="en-US" altLang="zh-CN" b="1" dirty="0" err="1"/>
              <a:t>PullToRefresh</a:t>
            </a:r>
            <a:endParaRPr lang="en-US" altLang="zh-CN" b="1" dirty="0"/>
          </a:p>
          <a:p>
            <a:pPr lvl="1"/>
            <a:r>
              <a:rPr lang="zh-CN" altLang="en-US" dirty="0"/>
              <a:t>继承自</a:t>
            </a:r>
            <a:r>
              <a:rPr lang="en-US" altLang="zh-CN" dirty="0" err="1"/>
              <a:t>ViewGroup</a:t>
            </a:r>
            <a:r>
              <a:rPr lang="zh-CN" altLang="en-US" dirty="0"/>
              <a:t>的下拉刷新框架</a:t>
            </a:r>
            <a:r>
              <a:rPr lang="en-US" altLang="zh-CN" dirty="0"/>
              <a:t>, </a:t>
            </a:r>
            <a:r>
              <a:rPr lang="zh-CN" altLang="en-US" dirty="0"/>
              <a:t>简洁完善的</a:t>
            </a:r>
            <a:r>
              <a:rPr lang="en-US" altLang="zh-CN" dirty="0"/>
              <a:t>Header</a:t>
            </a:r>
            <a:r>
              <a:rPr lang="zh-CN" altLang="en-US" dirty="0"/>
              <a:t>抽象</a:t>
            </a:r>
            <a:r>
              <a:rPr lang="en-US" altLang="zh-CN" dirty="0"/>
              <a:t>,</a:t>
            </a:r>
            <a:r>
              <a:rPr lang="zh-CN" altLang="en-US" dirty="0"/>
              <a:t>方便进行扩展构建符合要求的头部</a:t>
            </a:r>
            <a:r>
              <a:rPr lang="en-US" altLang="zh-CN" dirty="0"/>
              <a:t>,Content</a:t>
            </a:r>
            <a:r>
              <a:rPr lang="zh-CN" altLang="en-US" dirty="0"/>
              <a:t>可以包含任何</a:t>
            </a:r>
            <a:r>
              <a:rPr lang="en-US" altLang="zh-CN" dirty="0"/>
              <a:t>View</a:t>
            </a:r>
          </a:p>
          <a:p>
            <a:pPr marL="457200" lvl="1" indent="0">
              <a:buNone/>
            </a:pPr>
            <a:endParaRPr lang="en-US" altLang="zh-CN" dirty="0"/>
          </a:p>
          <a:p>
            <a:pPr marL="0" indent="0">
              <a:buNone/>
            </a:pPr>
            <a:r>
              <a:rPr lang="en-US" altLang="zh-CN" b="1" dirty="0" err="1"/>
              <a:t>VerticalViewPager</a:t>
            </a:r>
            <a:endParaRPr lang="en-US" altLang="zh-CN" b="1" dirty="0"/>
          </a:p>
          <a:p>
            <a:pPr lvl="1"/>
            <a:r>
              <a:rPr lang="zh-CN" altLang="en-US" dirty="0"/>
              <a:t>垂直切换的</a:t>
            </a:r>
            <a:r>
              <a:rPr lang="en-US" altLang="zh-CN" dirty="0" err="1" smtClean="0"/>
              <a:t>ViewPager</a:t>
            </a:r>
            <a:r>
              <a:rPr lang="zh-CN" altLang="en-US" dirty="0" smtClean="0"/>
              <a:t>，实现布局内容的垂直切换</a:t>
            </a:r>
            <a:endParaRPr lang="en-US" altLang="zh-CN" dirty="0"/>
          </a:p>
          <a:p>
            <a:pPr marL="457200" lvl="1" indent="0">
              <a:buNone/>
            </a:pPr>
            <a:endParaRPr lang="en-US" altLang="zh-CN" dirty="0"/>
          </a:p>
          <a:p>
            <a:pPr marL="0" indent="0">
              <a:buNone/>
            </a:pPr>
            <a:r>
              <a:rPr lang="en-US" altLang="zh-CN" b="1" dirty="0" err="1"/>
              <a:t>ClockView</a:t>
            </a:r>
            <a:endParaRPr lang="en-US" altLang="zh-CN" b="1" dirty="0"/>
          </a:p>
          <a:p>
            <a:pPr lvl="1"/>
            <a:r>
              <a:rPr lang="zh-CN" altLang="en-US" dirty="0"/>
              <a:t>表盘控件，自定义时间</a:t>
            </a:r>
            <a:r>
              <a:rPr lang="zh-CN" altLang="en-US" dirty="0" smtClean="0"/>
              <a:t>显示</a:t>
            </a:r>
            <a:endParaRPr lang="en-US" altLang="zh-CN" dirty="0"/>
          </a:p>
        </p:txBody>
      </p:sp>
    </p:spTree>
    <p:extLst>
      <p:ext uri="{BB962C8B-B14F-4D97-AF65-F5344CB8AC3E}">
        <p14:creationId xmlns:p14="http://schemas.microsoft.com/office/powerpoint/2010/main" val="3815618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en-US" altLang="zh-CN" dirty="0" err="1" smtClean="0"/>
              <a:t>WheelView</a:t>
            </a:r>
            <a:endParaRPr lang="zh-CN" altLang="en-US" dirty="0"/>
          </a:p>
        </p:txBody>
      </p:sp>
      <p:sp>
        <p:nvSpPr>
          <p:cNvPr id="12" name="内容占位符 11"/>
          <p:cNvSpPr>
            <a:spLocks noGrp="1"/>
          </p:cNvSpPr>
          <p:nvPr>
            <p:ph sz="half" idx="2"/>
          </p:nvPr>
        </p:nvSpPr>
        <p:spPr/>
        <p:txBody>
          <a:bodyPr/>
          <a:lstStyle/>
          <a:p>
            <a:r>
              <a:rPr lang="en-US" altLang="zh-CN" dirty="0" err="1" smtClean="0"/>
              <a:t>WheelView</a:t>
            </a:r>
            <a:r>
              <a:rPr lang="zh-CN" altLang="en-US" dirty="0" smtClean="0"/>
              <a:t>控件</a:t>
            </a:r>
            <a:r>
              <a:rPr lang="zh-CN" altLang="en-US" dirty="0"/>
              <a:t>优势</a:t>
            </a:r>
            <a:endParaRPr lang="en-US" altLang="zh-CN" dirty="0" smtClean="0"/>
          </a:p>
          <a:p>
            <a:pPr marL="1028700" lvl="1" indent="-342900"/>
            <a:r>
              <a:rPr lang="zh-CN" altLang="en-US" dirty="0"/>
              <a:t>增加</a:t>
            </a:r>
            <a:r>
              <a:rPr lang="zh-CN" altLang="en-US" dirty="0" smtClean="0"/>
              <a:t>手势检测机制</a:t>
            </a:r>
            <a:endParaRPr lang="en-US" altLang="zh-CN" dirty="0" smtClean="0"/>
          </a:p>
          <a:p>
            <a:pPr marL="1028700" lvl="1" indent="-342900"/>
            <a:r>
              <a:rPr lang="zh-CN" altLang="en-US" dirty="0" smtClean="0"/>
              <a:t>设计滚动补偿机制</a:t>
            </a:r>
            <a:endParaRPr lang="en-US" altLang="zh-CN" dirty="0" smtClean="0"/>
          </a:p>
          <a:p>
            <a:pPr marL="1028700" lvl="1" indent="-342900"/>
            <a:r>
              <a:rPr lang="zh-CN" altLang="en-US" dirty="0" smtClean="0"/>
              <a:t>提供</a:t>
            </a:r>
            <a:r>
              <a:rPr lang="zh-CN" altLang="en-US" dirty="0"/>
              <a:t>丰富</a:t>
            </a:r>
            <a:r>
              <a:rPr lang="zh-CN" altLang="en-US" dirty="0" smtClean="0"/>
              <a:t>自定义属性，精确控制刻度和内容的绘制</a:t>
            </a:r>
            <a:endParaRPr lang="en-US" altLang="zh-CN" dirty="0" smtClean="0"/>
          </a:p>
          <a:p>
            <a:pPr marL="342900" indent="-342900">
              <a:buFont typeface="Arial" pitchFamily="34" charset="0"/>
              <a:buChar char="•"/>
            </a:pPr>
            <a:endParaRPr lang="en-US" altLang="zh-CN" dirty="0" smtClean="0"/>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9268" y="1393349"/>
            <a:ext cx="5079365" cy="5079365"/>
          </a:xfrm>
        </p:spPr>
      </p:pic>
    </p:spTree>
    <p:extLst>
      <p:ext uri="{BB962C8B-B14F-4D97-AF65-F5344CB8AC3E}">
        <p14:creationId xmlns:p14="http://schemas.microsoft.com/office/powerpoint/2010/main" val="376611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WheelView</a:t>
            </a:r>
            <a:r>
              <a:rPr lang="zh-CN" altLang="en-US" dirty="0" smtClean="0"/>
              <a:t>事件处理流程</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2736"/>
            <a:ext cx="12192000" cy="5805264"/>
          </a:xfrm>
          <a:prstGeom prst="rect">
            <a:avLst/>
          </a:prstGeom>
        </p:spPr>
      </p:pic>
    </p:spTree>
    <p:extLst>
      <p:ext uri="{BB962C8B-B14F-4D97-AF65-F5344CB8AC3E}">
        <p14:creationId xmlns:p14="http://schemas.microsoft.com/office/powerpoint/2010/main" val="1484387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全智能</a:t>
            </a:r>
            <a:r>
              <a:rPr lang="zh-CN" altLang="en-US" dirty="0" smtClean="0"/>
              <a:t>手表</a:t>
            </a:r>
            <a:r>
              <a:rPr lang="zh-CN" altLang="en-US" dirty="0"/>
              <a:t>研发</a:t>
            </a:r>
          </a:p>
        </p:txBody>
      </p:sp>
      <p:sp>
        <p:nvSpPr>
          <p:cNvPr id="3" name="内容占位符 2"/>
          <p:cNvSpPr>
            <a:spLocks noGrp="1"/>
          </p:cNvSpPr>
          <p:nvPr>
            <p:ph idx="1"/>
          </p:nvPr>
        </p:nvSpPr>
        <p:spPr/>
        <p:txBody>
          <a:bodyPr/>
          <a:lstStyle/>
          <a:p>
            <a:pPr marL="0" indent="0">
              <a:buNone/>
            </a:pPr>
            <a:r>
              <a:rPr lang="zh-CN" altLang="en-US" b="1" dirty="0"/>
              <a:t>收益</a:t>
            </a:r>
            <a:endParaRPr lang="en-US" altLang="zh-CN" b="1" dirty="0"/>
          </a:p>
          <a:p>
            <a:pPr lvl="1"/>
            <a:r>
              <a:rPr lang="zh-CN" altLang="en-US" dirty="0"/>
              <a:t>应用层沉淀多个自定义控件，提升研发效率。</a:t>
            </a:r>
            <a:endParaRPr lang="en-US" altLang="zh-CN" dirty="0"/>
          </a:p>
          <a:p>
            <a:pPr lvl="1"/>
            <a:r>
              <a:rPr lang="zh-CN" altLang="en-US" dirty="0"/>
              <a:t>统一应用层网络框架，实现对</a:t>
            </a:r>
            <a:r>
              <a:rPr lang="en-US" altLang="zh-CN" dirty="0"/>
              <a:t>HTTP</a:t>
            </a:r>
            <a:r>
              <a:rPr lang="zh-CN" altLang="en-US" dirty="0"/>
              <a:t>请求的高度封装和缓存，提高并发</a:t>
            </a:r>
            <a:r>
              <a:rPr lang="zh-CN" altLang="en-US" dirty="0">
                <a:solidFill>
                  <a:srgbClr val="FF0000"/>
                </a:solidFill>
              </a:rPr>
              <a:t>效率</a:t>
            </a:r>
            <a:r>
              <a:rPr lang="zh-CN" altLang="en-US" dirty="0"/>
              <a:t>，节约用户</a:t>
            </a:r>
            <a:r>
              <a:rPr lang="zh-CN" altLang="en-US" dirty="0">
                <a:solidFill>
                  <a:srgbClr val="FF0000"/>
                </a:solidFill>
              </a:rPr>
              <a:t>流量</a:t>
            </a:r>
            <a:endParaRPr lang="en-US" altLang="zh-CN" dirty="0">
              <a:solidFill>
                <a:srgbClr val="FF0000"/>
              </a:solidFill>
            </a:endParaRPr>
          </a:p>
          <a:p>
            <a:pPr lvl="1"/>
            <a:r>
              <a:rPr lang="zh-CN" altLang="en-US" dirty="0" smtClean="0"/>
              <a:t>在规定时间点内，负责的</a:t>
            </a:r>
            <a:r>
              <a:rPr lang="en-US" altLang="zh-CN" dirty="0">
                <a:solidFill>
                  <a:srgbClr val="FF0000"/>
                </a:solidFill>
              </a:rPr>
              <a:t>8</a:t>
            </a:r>
            <a:r>
              <a:rPr lang="zh-CN" altLang="en-US" dirty="0" smtClean="0"/>
              <a:t>个</a:t>
            </a:r>
            <a:r>
              <a:rPr lang="zh-CN" altLang="en-US" dirty="0"/>
              <a:t>难点</a:t>
            </a:r>
            <a:r>
              <a:rPr lang="zh-CN" altLang="en-US" dirty="0" smtClean="0"/>
              <a:t>应用（天气、支付宝、秒表、闹钟、计时器、密码锁、应用列表、设置）全部</a:t>
            </a:r>
            <a:r>
              <a:rPr lang="zh-CN" altLang="en-US" dirty="0"/>
              <a:t>按期</a:t>
            </a:r>
            <a:r>
              <a:rPr lang="zh-CN" altLang="en-US" dirty="0">
                <a:solidFill>
                  <a:srgbClr val="FF0000"/>
                </a:solidFill>
              </a:rPr>
              <a:t>完成</a:t>
            </a:r>
            <a:r>
              <a:rPr lang="zh-CN" altLang="en-US" dirty="0" smtClean="0"/>
              <a:t>，均达到</a:t>
            </a:r>
            <a:r>
              <a:rPr lang="en-US" altLang="zh-CN" dirty="0" smtClean="0"/>
              <a:t>RC</a:t>
            </a:r>
            <a:r>
              <a:rPr lang="zh-CN" altLang="en-US" dirty="0" smtClean="0"/>
              <a:t>标准</a:t>
            </a:r>
            <a:endParaRPr lang="en-US" altLang="zh-CN" dirty="0"/>
          </a:p>
          <a:p>
            <a:pPr lvl="1"/>
            <a:r>
              <a:rPr lang="zh-CN" altLang="en-US" dirty="0">
                <a:solidFill>
                  <a:srgbClr val="FF0000"/>
                </a:solidFill>
              </a:rPr>
              <a:t>从无到有</a:t>
            </a:r>
            <a:r>
              <a:rPr lang="zh-CN" altLang="en-US" dirty="0"/>
              <a:t>的建立起全智能手表的应用层</a:t>
            </a:r>
            <a:r>
              <a:rPr lang="zh-CN" altLang="en-US" dirty="0" smtClean="0"/>
              <a:t>体系</a:t>
            </a:r>
            <a:endParaRPr lang="en-US" altLang="zh-CN" dirty="0"/>
          </a:p>
        </p:txBody>
      </p:sp>
    </p:spTree>
    <p:extLst>
      <p:ext uri="{BB962C8B-B14F-4D97-AF65-F5344CB8AC3E}">
        <p14:creationId xmlns:p14="http://schemas.microsoft.com/office/powerpoint/2010/main" val="126830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3</a:t>
              </a:r>
              <a:endParaRPr lang="zh-CN" altLang="en-US" sz="3200" b="1" dirty="0">
                <a:solidFill>
                  <a:srgbClr val="FF0000"/>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rgbClr val="FF0000"/>
                  </a:solidFill>
                  <a:latin typeface="+mn-ea"/>
                  <a:ea typeface="+mn-ea"/>
                </a:rPr>
                <a:t>项目难点问题</a:t>
              </a:r>
              <a:endParaRPr lang="zh-CN" altLang="en-US" sz="2400" dirty="0">
                <a:solidFill>
                  <a:srgbClr val="FF0000"/>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475406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统一网络框架</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b="1" dirty="0" smtClean="0"/>
              <a:t>疑难问题</a:t>
            </a:r>
            <a:endParaRPr lang="en-US" altLang="zh-CN" b="1" dirty="0" smtClean="0"/>
          </a:p>
          <a:p>
            <a:pPr marL="914400" lvl="2" indent="-457200">
              <a:spcBef>
                <a:spcPts val="1000"/>
              </a:spcBef>
              <a:buFont typeface="+mj-lt"/>
              <a:buAutoNum type="arabicPeriod"/>
            </a:pPr>
            <a:r>
              <a:rPr lang="zh-CN" altLang="en-US" dirty="0" smtClean="0"/>
              <a:t>很多模块涉及到网络</a:t>
            </a:r>
            <a:r>
              <a:rPr lang="zh-CN" altLang="en-US" dirty="0"/>
              <a:t>通信，编写网络并发和回调处理占据工程师大部分开发</a:t>
            </a:r>
            <a:r>
              <a:rPr lang="zh-CN" altLang="en-US" dirty="0" smtClean="0"/>
              <a:t>时间</a:t>
            </a:r>
            <a:endParaRPr lang="en-US" altLang="zh-CN" dirty="0" smtClean="0"/>
          </a:p>
          <a:p>
            <a:pPr marL="914400" lvl="2" indent="-457200">
              <a:spcBef>
                <a:spcPts val="1000"/>
              </a:spcBef>
              <a:buFont typeface="+mj-lt"/>
              <a:buAutoNum type="arabicPeriod"/>
            </a:pPr>
            <a:r>
              <a:rPr lang="zh-CN" altLang="en-US" dirty="0"/>
              <a:t>代码中充斥大量</a:t>
            </a:r>
            <a:r>
              <a:rPr lang="en-US" altLang="zh-CN" dirty="0"/>
              <a:t>HTTP</a:t>
            </a:r>
            <a:r>
              <a:rPr lang="zh-CN" altLang="en-US" dirty="0"/>
              <a:t>连接散乱代码，线程误用，内存资源浪费</a:t>
            </a:r>
            <a:r>
              <a:rPr lang="zh-CN" altLang="en-US" dirty="0" smtClean="0"/>
              <a:t>严重</a:t>
            </a:r>
            <a:endParaRPr lang="en-US" altLang="zh-CN" dirty="0" smtClean="0"/>
          </a:p>
          <a:p>
            <a:pPr marL="914400" lvl="2" indent="-457200">
              <a:spcBef>
                <a:spcPts val="1000"/>
              </a:spcBef>
              <a:buFont typeface="+mj-lt"/>
              <a:buAutoNum type="arabicPeriod"/>
            </a:pPr>
            <a:r>
              <a:rPr lang="zh-CN" altLang="en-US" dirty="0" smtClean="0"/>
              <a:t>缺少</a:t>
            </a:r>
            <a:r>
              <a:rPr lang="en-US" altLang="zh-CN" dirty="0" smtClean="0"/>
              <a:t>HTTP</a:t>
            </a:r>
            <a:r>
              <a:rPr lang="zh-CN" altLang="en-US" dirty="0" smtClean="0"/>
              <a:t>缓存</a:t>
            </a:r>
            <a:r>
              <a:rPr lang="zh-CN" altLang="en-US" dirty="0"/>
              <a:t>机制，浪费用户</a:t>
            </a:r>
            <a:r>
              <a:rPr lang="zh-CN" altLang="en-US" dirty="0" smtClean="0"/>
              <a:t>流量</a:t>
            </a:r>
            <a:endParaRPr lang="en-US" altLang="zh-CN" dirty="0" smtClean="0"/>
          </a:p>
          <a:p>
            <a:pPr marL="914400" lvl="2" indent="-457200">
              <a:spcBef>
                <a:spcPts val="1000"/>
              </a:spcBef>
              <a:buFont typeface="+mj-lt"/>
              <a:buAutoNum type="arabicPeriod"/>
            </a:pPr>
            <a:r>
              <a:rPr lang="zh-CN" altLang="en-US" dirty="0"/>
              <a:t>回调机制不统一，代码耦合度高，不便于通信协议</a:t>
            </a:r>
            <a:r>
              <a:rPr lang="zh-CN" altLang="en-US" dirty="0" smtClean="0"/>
              <a:t>切换</a:t>
            </a:r>
            <a:endParaRPr lang="en-US" altLang="zh-CN" dirty="0" smtClean="0"/>
          </a:p>
          <a:p>
            <a:pPr marL="0" lvl="1" indent="0">
              <a:spcBef>
                <a:spcPts val="1000"/>
              </a:spcBef>
              <a:buNone/>
            </a:pPr>
            <a:endParaRPr lang="en-US" altLang="zh-CN" dirty="0"/>
          </a:p>
          <a:p>
            <a:pPr marL="0" lvl="1" indent="0">
              <a:spcBef>
                <a:spcPts val="1000"/>
              </a:spcBef>
              <a:buNone/>
            </a:pPr>
            <a:r>
              <a:rPr lang="zh-CN" altLang="en-US" b="1" dirty="0" smtClean="0"/>
              <a:t>解决方案</a:t>
            </a:r>
            <a:endParaRPr lang="en-US" altLang="zh-CN" b="1" dirty="0" smtClean="0"/>
          </a:p>
          <a:p>
            <a:pPr marL="800100" lvl="2" indent="-342900">
              <a:spcBef>
                <a:spcPts val="1000"/>
              </a:spcBef>
            </a:pPr>
            <a:r>
              <a:rPr lang="zh-CN" altLang="en-US" dirty="0" smtClean="0"/>
              <a:t>统一网络框架，提供应用内全局统一网络调度系统</a:t>
            </a:r>
            <a:endParaRPr lang="en-US" altLang="zh-CN" dirty="0" smtClean="0"/>
          </a:p>
          <a:p>
            <a:pPr marL="800100" lvl="2" indent="-342900">
              <a:spcBef>
                <a:spcPts val="1000"/>
              </a:spcBef>
            </a:pPr>
            <a:r>
              <a:rPr lang="zh-CN" altLang="en-US" dirty="0"/>
              <a:t>使用线程池配合生产者</a:t>
            </a:r>
            <a:r>
              <a:rPr lang="en-US" altLang="zh-CN" dirty="0"/>
              <a:t>-</a:t>
            </a:r>
            <a:r>
              <a:rPr lang="zh-CN" altLang="en-US" dirty="0"/>
              <a:t>消费者队列，提高多线程并发效率，并且降低内存</a:t>
            </a:r>
            <a:r>
              <a:rPr lang="zh-CN" altLang="en-US" dirty="0" smtClean="0"/>
              <a:t>消耗</a:t>
            </a:r>
            <a:endParaRPr lang="en-US" altLang="zh-CN" dirty="0" smtClean="0"/>
          </a:p>
          <a:p>
            <a:pPr marL="800100" lvl="2" indent="-342900">
              <a:spcBef>
                <a:spcPts val="1000"/>
              </a:spcBef>
            </a:pPr>
            <a:r>
              <a:rPr lang="zh-CN" altLang="en-US" dirty="0" smtClean="0"/>
              <a:t>建立本地缓存系统，使用</a:t>
            </a:r>
            <a:r>
              <a:rPr lang="en-US" altLang="zh-CN" dirty="0" smtClean="0"/>
              <a:t>Handler</a:t>
            </a:r>
            <a:r>
              <a:rPr lang="zh-CN" altLang="en-US" dirty="0" smtClean="0"/>
              <a:t>和</a:t>
            </a:r>
            <a:r>
              <a:rPr lang="en-US" altLang="zh-CN" dirty="0" err="1" smtClean="0"/>
              <a:t>Looper</a:t>
            </a:r>
            <a:r>
              <a:rPr lang="zh-CN" altLang="en-US" dirty="0" smtClean="0"/>
              <a:t>统一线程回调机制</a:t>
            </a:r>
            <a:endParaRPr lang="en-US" altLang="zh-CN" dirty="0" smtClean="0"/>
          </a:p>
          <a:p>
            <a:pPr marL="800100" lvl="2" indent="-342900">
              <a:spcBef>
                <a:spcPts val="1000"/>
              </a:spcBef>
            </a:pPr>
            <a:r>
              <a:rPr lang="zh-CN" altLang="en-US" dirty="0" smtClean="0"/>
              <a:t>模块高度解耦，便于系统移植过程的通信协议切换</a:t>
            </a: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lvl="1" indent="0">
              <a:spcBef>
                <a:spcPts val="1000"/>
              </a:spcBef>
              <a:buNone/>
            </a:pPr>
            <a:endParaRPr lang="en-US" altLang="zh-CN" dirty="0" smtClean="0"/>
          </a:p>
          <a:p>
            <a:pPr marL="0" indent="0">
              <a:buNone/>
            </a:pPr>
            <a:endParaRPr lang="en-US" altLang="zh-CN" dirty="0"/>
          </a:p>
        </p:txBody>
      </p:sp>
    </p:spTree>
    <p:extLst>
      <p:ext uri="{BB962C8B-B14F-4D97-AF65-F5344CB8AC3E}">
        <p14:creationId xmlns:p14="http://schemas.microsoft.com/office/powerpoint/2010/main" val="2101807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r>
              <a:rPr lang="en-US" altLang="zh-CN" dirty="0" smtClean="0"/>
              <a:t>-</a:t>
            </a:r>
            <a:r>
              <a:rPr lang="zh-CN" altLang="en-US" dirty="0" smtClean="0"/>
              <a:t>解耦应用内部事件传递</a:t>
            </a:r>
            <a:endParaRPr lang="zh-CN" altLang="en-US" dirty="0"/>
          </a:p>
        </p:txBody>
      </p:sp>
      <p:sp>
        <p:nvSpPr>
          <p:cNvPr id="8" name="内容占位符 7"/>
          <p:cNvSpPr>
            <a:spLocks noGrp="1"/>
          </p:cNvSpPr>
          <p:nvPr>
            <p:ph idx="1"/>
          </p:nvPr>
        </p:nvSpPr>
        <p:spPr/>
        <p:txBody>
          <a:bodyPr>
            <a:normAutofit lnSpcReduction="10000"/>
          </a:bodyPr>
          <a:lstStyle/>
          <a:p>
            <a:pPr marL="0" indent="0">
              <a:buNone/>
            </a:pPr>
            <a:r>
              <a:rPr lang="zh-CN" altLang="en-US" b="1" dirty="0" smtClean="0"/>
              <a:t>疑难问题</a:t>
            </a:r>
            <a:endParaRPr lang="en-US" altLang="zh-CN" b="1" dirty="0"/>
          </a:p>
          <a:p>
            <a:pPr lvl="1"/>
            <a:r>
              <a:rPr lang="zh-CN" altLang="en-US" dirty="0" smtClean="0"/>
              <a:t>支付宝</a:t>
            </a:r>
            <a:r>
              <a:rPr lang="en-US" altLang="zh-CN" dirty="0" smtClean="0"/>
              <a:t>SDK</a:t>
            </a:r>
            <a:r>
              <a:rPr lang="zh-CN" altLang="en-US" dirty="0" smtClean="0"/>
              <a:t>接口设计不完善导致的手表支付应用界面显示问题</a:t>
            </a:r>
            <a:endParaRPr lang="en-US" altLang="zh-CN" dirty="0" smtClean="0"/>
          </a:p>
          <a:p>
            <a:pPr marL="0" indent="0">
              <a:buNone/>
            </a:pPr>
            <a:endParaRPr lang="en-US" altLang="zh-CN" dirty="0" smtClean="0"/>
          </a:p>
          <a:p>
            <a:pPr marL="0" indent="0">
              <a:buNone/>
            </a:pPr>
            <a:r>
              <a:rPr lang="zh-CN" altLang="en-US" b="1" dirty="0" smtClean="0"/>
              <a:t>传统解决方案</a:t>
            </a:r>
            <a:endParaRPr lang="en-US" altLang="zh-CN" b="1" dirty="0" smtClean="0"/>
          </a:p>
          <a:p>
            <a:pPr lvl="1"/>
            <a:r>
              <a:rPr lang="zh-CN" altLang="en-US" dirty="0" smtClean="0"/>
              <a:t>通过广播、</a:t>
            </a:r>
            <a:r>
              <a:rPr lang="en-US" altLang="zh-CN" dirty="0" smtClean="0"/>
              <a:t>Interface</a:t>
            </a:r>
            <a:r>
              <a:rPr lang="zh-CN" altLang="en-US" dirty="0"/>
              <a:t>回调</a:t>
            </a:r>
            <a:r>
              <a:rPr lang="zh-CN" altLang="en-US" dirty="0" smtClean="0"/>
              <a:t>来解耦</a:t>
            </a:r>
            <a:r>
              <a:rPr lang="en-US" altLang="zh-CN" dirty="0" smtClean="0"/>
              <a:t>UI</a:t>
            </a:r>
            <a:r>
              <a:rPr lang="zh-CN" altLang="en-US" dirty="0" smtClean="0"/>
              <a:t>变更事件和</a:t>
            </a:r>
            <a:r>
              <a:rPr lang="en-US" altLang="zh-CN" dirty="0" smtClean="0"/>
              <a:t>UI</a:t>
            </a:r>
            <a:r>
              <a:rPr lang="zh-CN" altLang="en-US" dirty="0" smtClean="0"/>
              <a:t>界面显示。</a:t>
            </a:r>
            <a:endParaRPr lang="en-US" altLang="zh-CN" dirty="0" smtClean="0"/>
          </a:p>
          <a:p>
            <a:pPr lvl="1"/>
            <a:r>
              <a:rPr lang="zh-CN" altLang="en-US" dirty="0" smtClean="0"/>
              <a:t>遇到问题：</a:t>
            </a:r>
            <a:r>
              <a:rPr lang="zh-CN" altLang="en-US" b="1" dirty="0" smtClean="0"/>
              <a:t>代码复杂，响应慢，容易</a:t>
            </a:r>
            <a:r>
              <a:rPr lang="zh-CN" altLang="en-US" b="1" dirty="0"/>
              <a:t>产生</a:t>
            </a:r>
            <a:r>
              <a:rPr lang="zh-CN" altLang="en-US" b="1" dirty="0" smtClean="0"/>
              <a:t>内存泄漏</a:t>
            </a:r>
            <a:endParaRPr lang="en-US" altLang="zh-CN" b="1" dirty="0" smtClean="0"/>
          </a:p>
          <a:p>
            <a:pPr marL="0" indent="0">
              <a:buNone/>
            </a:pPr>
            <a:endParaRPr lang="en-US" altLang="zh-CN" dirty="0" smtClean="0"/>
          </a:p>
          <a:p>
            <a:pPr marL="0" indent="0">
              <a:buNone/>
            </a:pPr>
            <a:r>
              <a:rPr lang="zh-CN" altLang="en-US" b="1" dirty="0"/>
              <a:t>最终</a:t>
            </a:r>
            <a:r>
              <a:rPr lang="zh-CN" altLang="en-US" b="1" dirty="0" smtClean="0"/>
              <a:t>解决方案</a:t>
            </a:r>
            <a:endParaRPr lang="en-US" altLang="zh-CN" b="1" dirty="0" smtClean="0"/>
          </a:p>
          <a:p>
            <a:pPr lvl="1"/>
            <a:r>
              <a:rPr lang="zh-CN" altLang="en-US" dirty="0" smtClean="0"/>
              <a:t>引入</a:t>
            </a:r>
            <a:r>
              <a:rPr lang="en-US" altLang="zh-CN" dirty="0" err="1" smtClean="0"/>
              <a:t>EventBus</a:t>
            </a:r>
            <a:r>
              <a:rPr lang="zh-CN" altLang="en-US" dirty="0" smtClean="0"/>
              <a:t>事件总线机制，高度解耦</a:t>
            </a:r>
            <a:r>
              <a:rPr lang="en-US" altLang="zh-CN" dirty="0" smtClean="0"/>
              <a:t>UI</a:t>
            </a:r>
            <a:r>
              <a:rPr lang="zh-CN" altLang="en-US" dirty="0" smtClean="0"/>
              <a:t>界面变更事件和</a:t>
            </a:r>
            <a:r>
              <a:rPr lang="en-US" altLang="zh-CN" dirty="0" smtClean="0"/>
              <a:t>UI</a:t>
            </a:r>
            <a:r>
              <a:rPr lang="zh-CN" altLang="en-US" dirty="0" smtClean="0"/>
              <a:t>界面显示</a:t>
            </a:r>
            <a:r>
              <a:rPr lang="en-US" altLang="zh-CN" dirty="0" smtClean="0"/>
              <a:t>.</a:t>
            </a:r>
            <a:r>
              <a:rPr lang="en-US" altLang="zh-CN" dirty="0"/>
              <a:t> </a:t>
            </a:r>
            <a:r>
              <a:rPr lang="en-US" altLang="zh-CN" dirty="0" smtClean="0"/>
              <a:t>SDK</a:t>
            </a:r>
            <a:r>
              <a:rPr lang="zh-CN" altLang="en-US" dirty="0" smtClean="0"/>
              <a:t>只需要发出相应的</a:t>
            </a:r>
            <a:r>
              <a:rPr lang="en-US" altLang="zh-CN" dirty="0" smtClean="0"/>
              <a:t>UI</a:t>
            </a:r>
            <a:r>
              <a:rPr lang="zh-CN" altLang="en-US" dirty="0" smtClean="0"/>
              <a:t>事件即可，每个</a:t>
            </a:r>
            <a:r>
              <a:rPr lang="en-US" altLang="zh-CN" dirty="0" smtClean="0"/>
              <a:t>Activity</a:t>
            </a:r>
            <a:r>
              <a:rPr lang="zh-CN" altLang="en-US" dirty="0" smtClean="0"/>
              <a:t>可以注册需要自己响应的</a:t>
            </a:r>
            <a:r>
              <a:rPr lang="en-US" altLang="zh-CN" dirty="0" smtClean="0"/>
              <a:t>UI</a:t>
            </a:r>
            <a:r>
              <a:rPr lang="zh-CN" altLang="en-US" dirty="0" smtClean="0"/>
              <a:t>事件</a:t>
            </a:r>
            <a:endParaRPr lang="en-US" altLang="zh-CN" dirty="0" smtClean="0"/>
          </a:p>
          <a:p>
            <a:pPr lvl="1"/>
            <a:r>
              <a:rPr lang="zh-CN" altLang="en-US" dirty="0" smtClean="0"/>
              <a:t>效果：</a:t>
            </a:r>
            <a:r>
              <a:rPr lang="zh-CN" altLang="en-US" b="1" dirty="0" smtClean="0"/>
              <a:t>代码简洁，响应迅速，事件发布与订阅充分解耦</a:t>
            </a:r>
            <a:endParaRPr lang="en-US" altLang="zh-CN" b="1" dirty="0" smtClean="0"/>
          </a:p>
        </p:txBody>
      </p:sp>
    </p:spTree>
    <p:extLst>
      <p:ext uri="{BB962C8B-B14F-4D97-AF65-F5344CB8AC3E}">
        <p14:creationId xmlns:p14="http://schemas.microsoft.com/office/powerpoint/2010/main" val="2353071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项目难点问题</a:t>
              </a:r>
              <a:endParaRPr lang="zh-CN" altLang="en-US" sz="2400" dirty="0">
                <a:solidFill>
                  <a:schemeClr val="tx1">
                    <a:lumMod val="75000"/>
                    <a:lumOff val="25000"/>
                  </a:schemeClr>
                </a:solidFill>
                <a:latin typeface="+mn-ea"/>
                <a:ea typeface="+mn-ea"/>
              </a:endParaRP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rgbClr val="FF0000"/>
                  </a:solidFill>
                  <a:latin typeface="+mn-ea"/>
                  <a:ea typeface="+mn-ea"/>
                </a:rPr>
                <a:t>4</a:t>
              </a:r>
              <a:endParaRPr lang="zh-CN" altLang="en-US" sz="3200" b="1" dirty="0">
                <a:solidFill>
                  <a:srgbClr val="FF0000"/>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个人成长与展望</a:t>
              </a:r>
              <a:endParaRPr lang="zh-CN" altLang="en-US" sz="2400" dirty="0">
                <a:solidFill>
                  <a:srgbClr val="FF0000"/>
                </a:solidFill>
                <a:latin typeface="+mn-ea"/>
                <a:ea typeface="+mn-ea"/>
              </a:endParaRPr>
            </a:p>
          </p:txBody>
        </p:sp>
      </p:grpSp>
    </p:spTree>
    <p:extLst>
      <p:ext uri="{BB962C8B-B14F-4D97-AF65-F5344CB8AC3E}">
        <p14:creationId xmlns:p14="http://schemas.microsoft.com/office/powerpoint/2010/main" val="3739844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个人成长与展望</a:t>
            </a:r>
          </a:p>
        </p:txBody>
      </p:sp>
      <p:sp>
        <p:nvSpPr>
          <p:cNvPr id="3" name="内容占位符 2"/>
          <p:cNvSpPr>
            <a:spLocks noGrp="1"/>
          </p:cNvSpPr>
          <p:nvPr>
            <p:ph idx="1"/>
          </p:nvPr>
        </p:nvSpPr>
        <p:spPr/>
        <p:txBody>
          <a:bodyPr/>
          <a:lstStyle/>
          <a:p>
            <a:pPr marL="0" indent="0">
              <a:buNone/>
            </a:pPr>
            <a:r>
              <a:rPr lang="zh-CN" altLang="en-US" b="1" dirty="0"/>
              <a:t>个人成长</a:t>
            </a:r>
            <a:endParaRPr lang="en-US" altLang="zh-CN" b="1" dirty="0"/>
          </a:p>
          <a:p>
            <a:pPr lvl="1"/>
            <a:r>
              <a:rPr lang="zh-CN" altLang="en-US" dirty="0"/>
              <a:t>技术规划能力：负责</a:t>
            </a:r>
            <a:r>
              <a:rPr lang="en-US" altLang="zh-CN" dirty="0"/>
              <a:t>MTK</a:t>
            </a:r>
            <a:r>
              <a:rPr lang="zh-CN" altLang="en-US" dirty="0"/>
              <a:t>平台</a:t>
            </a:r>
            <a:r>
              <a:rPr lang="en-US" altLang="zh-CN" dirty="0"/>
              <a:t>ROM</a:t>
            </a:r>
            <a:r>
              <a:rPr lang="zh-CN" altLang="en-US" dirty="0"/>
              <a:t>适配，负责全智能手表多个应用的规划和执行</a:t>
            </a:r>
            <a:endParaRPr lang="en-US" altLang="zh-CN" dirty="0"/>
          </a:p>
          <a:p>
            <a:pPr lvl="1"/>
            <a:r>
              <a:rPr lang="zh-CN" altLang="en-US" dirty="0"/>
              <a:t>技术把控能力：移动端开发从应用层到</a:t>
            </a:r>
            <a:r>
              <a:rPr lang="en-US" altLang="zh-CN" dirty="0"/>
              <a:t>Framework</a:t>
            </a:r>
            <a:r>
              <a:rPr lang="zh-CN" altLang="en-US" dirty="0"/>
              <a:t>层均有技术积累和沉淀</a:t>
            </a:r>
            <a:endParaRPr lang="en-US" altLang="zh-CN" dirty="0"/>
          </a:p>
          <a:p>
            <a:pPr lvl="1"/>
            <a:r>
              <a:rPr lang="zh-CN" altLang="en-US" dirty="0"/>
              <a:t>新人培养能力：授人以渔，经过指导和协作，组内的新同学已经成功具备移动端开发能力</a:t>
            </a:r>
            <a:endParaRPr lang="en-US" altLang="zh-CN" dirty="0"/>
          </a:p>
          <a:p>
            <a:pPr marL="0" indent="0">
              <a:buNone/>
            </a:pPr>
            <a:endParaRPr lang="en-US" altLang="zh-CN" dirty="0"/>
          </a:p>
          <a:p>
            <a:pPr marL="0" indent="0">
              <a:buNone/>
            </a:pPr>
            <a:r>
              <a:rPr lang="zh-CN" altLang="en-US" b="1" dirty="0"/>
              <a:t>展望</a:t>
            </a:r>
            <a:endParaRPr lang="en-US" altLang="zh-CN" b="1" dirty="0"/>
          </a:p>
          <a:p>
            <a:pPr lvl="1"/>
            <a:r>
              <a:rPr lang="zh-CN" altLang="en-US" dirty="0"/>
              <a:t>继续提升和优化的应用层开发能力，推动并提速</a:t>
            </a:r>
            <a:r>
              <a:rPr lang="en-US" altLang="zh-CN" dirty="0"/>
              <a:t>IDC</a:t>
            </a:r>
            <a:r>
              <a:rPr lang="zh-CN" altLang="en-US" dirty="0"/>
              <a:t>全智能的开发</a:t>
            </a:r>
            <a:endParaRPr lang="en-US" altLang="zh-CN" dirty="0"/>
          </a:p>
          <a:p>
            <a:pPr lvl="1"/>
            <a:r>
              <a:rPr lang="zh-CN" altLang="en-US" dirty="0"/>
              <a:t>增强个人影响力，将自己所学能够更好的分享给其他</a:t>
            </a:r>
            <a:r>
              <a:rPr lang="zh-CN" altLang="en-US" dirty="0" smtClean="0"/>
              <a:t>人</a:t>
            </a:r>
            <a:endParaRPr lang="zh-CN" altLang="en-US" dirty="0"/>
          </a:p>
        </p:txBody>
      </p:sp>
    </p:spTree>
    <p:extLst>
      <p:ext uri="{BB962C8B-B14F-4D97-AF65-F5344CB8AC3E}">
        <p14:creationId xmlns:p14="http://schemas.microsoft.com/office/powerpoint/2010/main" val="187573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en-US" altLang="zh-CN" dirty="0" smtClean="0"/>
              <a:t>THANKS</a:t>
            </a:r>
            <a:r>
              <a:rPr lang="en-US" altLang="zh-CN" sz="2800" dirty="0" smtClean="0"/>
              <a:t>/</a:t>
            </a:r>
            <a:r>
              <a:rPr lang="zh-CN" altLang="en-US" sz="2800" dirty="0" smtClean="0"/>
              <a:t>感谢聆听</a:t>
            </a:r>
            <a:endParaRPr lang="zh-CN" altLang="en-US" dirty="0"/>
          </a:p>
        </p:txBody>
      </p:sp>
      <p:sp>
        <p:nvSpPr>
          <p:cNvPr id="2" name="文本框 1"/>
          <p:cNvSpPr txBox="1"/>
          <p:nvPr/>
        </p:nvSpPr>
        <p:spPr>
          <a:xfrm>
            <a:off x="10056440" y="6299607"/>
            <a:ext cx="2048959" cy="369332"/>
          </a:xfrm>
          <a:prstGeom prst="rect">
            <a:avLst/>
          </a:prstGeom>
          <a:noFill/>
        </p:spPr>
        <p:txBody>
          <a:bodyPr wrap="none" rtlCol="0">
            <a:spAutoFit/>
          </a:bodyPr>
          <a:lstStyle/>
          <a:p>
            <a:r>
              <a:rPr lang="en-US" altLang="zh-CN" dirty="0">
                <a:latin typeface="+mn-ea"/>
                <a:ea typeface="+mn-ea"/>
              </a:rPr>
              <a:t> </a:t>
            </a:r>
            <a:r>
              <a:rPr lang="en-US" altLang="zh-CN" dirty="0" smtClean="0">
                <a:latin typeface="+mn-ea"/>
                <a:ea typeface="+mn-ea"/>
              </a:rPr>
              <a:t>               </a:t>
            </a:r>
            <a:r>
              <a:rPr lang="zh-CN" altLang="en-US" dirty="0" smtClean="0">
                <a:latin typeface="+mn-ea"/>
                <a:ea typeface="+mn-ea"/>
              </a:rPr>
              <a:t>王</a:t>
            </a:r>
            <a:r>
              <a:rPr lang="zh-CN" altLang="en-US" dirty="0">
                <a:latin typeface="+mn-ea"/>
                <a:ea typeface="+mn-ea"/>
              </a:rPr>
              <a:t>正一</a:t>
            </a:r>
          </a:p>
        </p:txBody>
      </p:sp>
    </p:spTree>
    <p:extLst>
      <p:ext uri="{BB962C8B-B14F-4D97-AF65-F5344CB8AC3E}">
        <p14:creationId xmlns:p14="http://schemas.microsoft.com/office/powerpoint/2010/main" val="403828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个人简介</a:t>
            </a:r>
            <a:endParaRPr lang="zh-CN" altLang="en-US" dirty="0"/>
          </a:p>
        </p:txBody>
      </p:sp>
      <p:sp>
        <p:nvSpPr>
          <p:cNvPr id="5" name="内容占位符 4"/>
          <p:cNvSpPr>
            <a:spLocks noGrp="1"/>
          </p:cNvSpPr>
          <p:nvPr>
            <p:ph idx="1"/>
          </p:nvPr>
        </p:nvSpPr>
        <p:spPr/>
        <p:txBody>
          <a:bodyPr/>
          <a:lstStyle/>
          <a:p>
            <a:pPr marL="0" indent="0">
              <a:buNone/>
            </a:pPr>
            <a:r>
              <a:rPr lang="zh-CN" altLang="en-US" sz="2400" dirty="0"/>
              <a:t>阿里工作经历</a:t>
            </a:r>
            <a:endParaRPr lang="en-US" altLang="zh-CN" sz="2400" dirty="0"/>
          </a:p>
          <a:p>
            <a:pPr lvl="1"/>
            <a:r>
              <a:rPr lang="en-US" altLang="zh-CN" sz="2400" dirty="0"/>
              <a:t>2014</a:t>
            </a:r>
            <a:r>
              <a:rPr lang="zh-CN" altLang="en-US" sz="2400" dirty="0"/>
              <a:t>年</a:t>
            </a:r>
            <a:r>
              <a:rPr lang="en-US" altLang="zh-CN" sz="2400" dirty="0"/>
              <a:t>7</a:t>
            </a:r>
            <a:r>
              <a:rPr lang="zh-CN" altLang="en-US" sz="2400" dirty="0"/>
              <a:t>月正式加入</a:t>
            </a:r>
            <a:r>
              <a:rPr lang="en-US" altLang="zh-CN" sz="2400" dirty="0"/>
              <a:t>YunOS</a:t>
            </a:r>
            <a:r>
              <a:rPr lang="zh-CN" altLang="en-US" sz="2400" dirty="0"/>
              <a:t>大家庭</a:t>
            </a:r>
            <a:endParaRPr lang="en-US" altLang="zh-CN" sz="2400" dirty="0"/>
          </a:p>
          <a:p>
            <a:pPr marL="0" indent="0">
              <a:buNone/>
            </a:pPr>
            <a:endParaRPr lang="en-US" altLang="zh-CN" dirty="0"/>
          </a:p>
          <a:p>
            <a:pPr marL="0" indent="0">
              <a:buNone/>
            </a:pPr>
            <a:r>
              <a:rPr lang="zh-CN" altLang="en-US" dirty="0"/>
              <a:t>个人介绍</a:t>
            </a:r>
            <a:endParaRPr lang="en-US" altLang="zh-CN" dirty="0"/>
          </a:p>
          <a:p>
            <a:pPr lvl="1"/>
            <a:r>
              <a:rPr lang="zh-CN" altLang="en-US" dirty="0"/>
              <a:t>全栈工程师</a:t>
            </a:r>
            <a:r>
              <a:rPr lang="en-US" altLang="zh-CN" dirty="0"/>
              <a:t>(YunOS, Android, LNMP</a:t>
            </a:r>
            <a:r>
              <a:rPr lang="zh-CN" altLang="en-US" dirty="0"/>
              <a:t>服务端开发</a:t>
            </a:r>
            <a:r>
              <a:rPr lang="en-US" altLang="zh-CN" dirty="0"/>
              <a:t>)</a:t>
            </a:r>
          </a:p>
          <a:p>
            <a:pPr lvl="1"/>
            <a:r>
              <a:rPr lang="en-US" altLang="zh-CN" dirty="0"/>
              <a:t>GitHub</a:t>
            </a:r>
            <a:r>
              <a:rPr lang="zh-CN" altLang="en-US" dirty="0"/>
              <a:t>开源项目开发者</a:t>
            </a:r>
            <a:r>
              <a:rPr lang="en-US" altLang="zh-CN" dirty="0"/>
              <a:t>, CSDN</a:t>
            </a:r>
            <a:r>
              <a:rPr lang="zh-CN" altLang="en-US" dirty="0"/>
              <a:t>认证博客专家</a:t>
            </a:r>
            <a:endParaRPr lang="en-US" altLang="zh-CN" dirty="0"/>
          </a:p>
          <a:p>
            <a:pPr marL="0" indent="0">
              <a:buNone/>
            </a:pPr>
            <a:endParaRPr lang="en-US" altLang="zh-CN" sz="2400" dirty="0"/>
          </a:p>
          <a:p>
            <a:pPr marL="0" indent="0">
              <a:buNone/>
            </a:pPr>
            <a:r>
              <a:rPr lang="zh-CN" altLang="en-US" sz="2400" dirty="0"/>
              <a:t>工作职责</a:t>
            </a:r>
            <a:endParaRPr lang="en-US" altLang="zh-CN" dirty="0"/>
          </a:p>
          <a:p>
            <a:pPr marL="742950" lvl="2" indent="-342900"/>
            <a:r>
              <a:rPr lang="en-US" altLang="zh-CN" dirty="0"/>
              <a:t>YunOS ROM</a:t>
            </a:r>
            <a:r>
              <a:rPr lang="zh-CN" altLang="en-US" dirty="0"/>
              <a:t>适配项目</a:t>
            </a:r>
            <a:r>
              <a:rPr lang="en-US" altLang="zh-CN" dirty="0"/>
              <a:t>MTK</a:t>
            </a:r>
            <a:r>
              <a:rPr lang="zh-CN" altLang="en-US" dirty="0"/>
              <a:t>平台负责人</a:t>
            </a:r>
            <a:endParaRPr lang="en-US" altLang="zh-CN" dirty="0"/>
          </a:p>
          <a:p>
            <a:pPr marL="742950" lvl="2" indent="-342900"/>
            <a:r>
              <a:rPr lang="zh-CN" altLang="en-US" dirty="0"/>
              <a:t>全智能手表应用层主力</a:t>
            </a:r>
            <a:r>
              <a:rPr lang="zh-CN" altLang="en-US" dirty="0" smtClean="0"/>
              <a:t>研发</a:t>
            </a:r>
            <a:endParaRPr lang="en-US" altLang="zh-CN" dirty="0"/>
          </a:p>
        </p:txBody>
      </p:sp>
    </p:spTree>
    <p:extLst>
      <p:ext uri="{BB962C8B-B14F-4D97-AF65-F5344CB8AC3E}">
        <p14:creationId xmlns:p14="http://schemas.microsoft.com/office/powerpoint/2010/main" val="1319497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1</a:t>
              </a:r>
              <a:endParaRPr lang="zh-CN" altLang="en-US" sz="3200" b="1" dirty="0">
                <a:solidFill>
                  <a:srgbClr val="FF0000"/>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rgbClr val="FF0000"/>
                  </a:solidFill>
                  <a:latin typeface="+mn-ea"/>
                  <a:ea typeface="+mn-ea"/>
                </a:rPr>
                <a:t>YunOS ROM</a:t>
              </a:r>
              <a:r>
                <a:rPr lang="zh-CN" altLang="en-US" sz="2400" dirty="0" smtClean="0">
                  <a:solidFill>
                    <a:srgbClr val="FF0000"/>
                  </a:solidFill>
                  <a:latin typeface="+mn-ea"/>
                  <a:ea typeface="+mn-ea"/>
                </a:rPr>
                <a:t>适配</a:t>
              </a:r>
              <a:endParaRPr lang="zh-CN" altLang="en-US" sz="2400" dirty="0">
                <a:solidFill>
                  <a:srgbClr val="FF0000"/>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2</a:t>
              </a:r>
              <a:endParaRPr lang="zh-CN" altLang="en-US" sz="3200" b="1" dirty="0">
                <a:solidFill>
                  <a:schemeClr val="tx1">
                    <a:lumMod val="75000"/>
                    <a:lumOff val="25000"/>
                  </a:schemeClr>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全智能手表研发</a:t>
              </a:r>
              <a:endParaRPr lang="zh-CN" altLang="en-US" sz="2400" dirty="0">
                <a:solidFill>
                  <a:schemeClr val="tx1">
                    <a:lumMod val="75000"/>
                    <a:lumOff val="25000"/>
                  </a:schemeClr>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59898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YunOS ROM</a:t>
            </a:r>
            <a:r>
              <a:rPr lang="zh-CN" altLang="en-US" dirty="0"/>
              <a:t>适配</a:t>
            </a:r>
          </a:p>
        </p:txBody>
      </p:sp>
      <p:sp>
        <p:nvSpPr>
          <p:cNvPr id="3" name="内容占位符 2"/>
          <p:cNvSpPr>
            <a:spLocks noGrp="1"/>
          </p:cNvSpPr>
          <p:nvPr>
            <p:ph sz="half" idx="1"/>
          </p:nvPr>
        </p:nvSpPr>
        <p:spPr/>
        <p:txBody>
          <a:bodyPr/>
          <a:lstStyle/>
          <a:p>
            <a:pPr marL="0" indent="0">
              <a:buNone/>
            </a:pPr>
            <a:r>
              <a:rPr lang="zh-CN" altLang="en-US" b="1" dirty="0"/>
              <a:t>挑战</a:t>
            </a:r>
            <a:endParaRPr lang="en-US" altLang="zh-CN" b="1" dirty="0"/>
          </a:p>
          <a:p>
            <a:pPr lvl="1"/>
            <a:r>
              <a:rPr lang="zh-CN" altLang="en-US" dirty="0"/>
              <a:t>适配机型多，周期紧</a:t>
            </a:r>
            <a:endParaRPr lang="en-US" altLang="zh-CN" dirty="0"/>
          </a:p>
          <a:p>
            <a:pPr lvl="1"/>
            <a:r>
              <a:rPr lang="zh-CN" altLang="en-US" dirty="0"/>
              <a:t>适配流程繁琐</a:t>
            </a:r>
            <a:endParaRPr lang="en-US" altLang="zh-CN" dirty="0"/>
          </a:p>
          <a:p>
            <a:pPr lvl="1"/>
            <a:r>
              <a:rPr lang="zh-CN" altLang="en-US" dirty="0"/>
              <a:t>适配过程中遇到的问题较多</a:t>
            </a:r>
            <a:endParaRPr lang="en-US" altLang="zh-CN" dirty="0"/>
          </a:p>
          <a:p>
            <a:pPr lvl="1"/>
            <a:r>
              <a:rPr lang="en-US" altLang="zh-CN" dirty="0"/>
              <a:t>ROM</a:t>
            </a:r>
            <a:r>
              <a:rPr lang="zh-CN" altLang="en-US" dirty="0"/>
              <a:t>多平台发布流程复杂</a:t>
            </a:r>
            <a:endParaRPr lang="en-US" altLang="zh-CN" dirty="0"/>
          </a:p>
          <a:p>
            <a:pPr marL="0" indent="0">
              <a:buNone/>
            </a:pPr>
            <a:endParaRPr lang="en-US" altLang="zh-CN" b="1" dirty="0" smtClean="0"/>
          </a:p>
          <a:p>
            <a:pPr marL="0" indent="0">
              <a:buNone/>
            </a:pPr>
            <a:r>
              <a:rPr lang="zh-CN" altLang="en-US" b="1" dirty="0" smtClean="0"/>
              <a:t>职责</a:t>
            </a:r>
            <a:endParaRPr lang="en-US" altLang="zh-CN" b="1" dirty="0"/>
          </a:p>
          <a:p>
            <a:pPr lvl="1"/>
            <a:r>
              <a:rPr lang="en-US" altLang="zh-CN" dirty="0">
                <a:solidFill>
                  <a:srgbClr val="FF0000"/>
                </a:solidFill>
              </a:rPr>
              <a:t>MTK</a:t>
            </a:r>
            <a:r>
              <a:rPr lang="zh-CN" altLang="en-US" dirty="0">
                <a:solidFill>
                  <a:srgbClr val="FF0000"/>
                </a:solidFill>
              </a:rPr>
              <a:t>平台机型适配</a:t>
            </a:r>
            <a:r>
              <a:rPr lang="zh-CN" altLang="en-US" dirty="0" smtClean="0">
                <a:solidFill>
                  <a:srgbClr val="FF0000"/>
                </a:solidFill>
              </a:rPr>
              <a:t>负责人</a:t>
            </a:r>
          </a:p>
        </p:txBody>
      </p:sp>
      <p:sp>
        <p:nvSpPr>
          <p:cNvPr id="4" name="内容占位符 3"/>
          <p:cNvSpPr>
            <a:spLocks noGrp="1"/>
          </p:cNvSpPr>
          <p:nvPr>
            <p:ph sz="half" idx="2"/>
          </p:nvPr>
        </p:nvSpPr>
        <p:spPr/>
        <p:txBody>
          <a:bodyPr/>
          <a:lstStyle/>
          <a:p>
            <a:r>
              <a:rPr lang="zh-CN" altLang="en-US" dirty="0" smtClean="0"/>
              <a:t>思路</a:t>
            </a:r>
            <a:endParaRPr lang="en-US" altLang="zh-CN" dirty="0" smtClean="0"/>
          </a:p>
          <a:p>
            <a:pPr lvl="1"/>
            <a:r>
              <a:rPr lang="zh-CN" altLang="en-US" dirty="0"/>
              <a:t>统一</a:t>
            </a:r>
            <a:r>
              <a:rPr lang="en-US" altLang="zh-CN" dirty="0"/>
              <a:t>MTK</a:t>
            </a:r>
            <a:r>
              <a:rPr lang="zh-CN" altLang="en-US" dirty="0"/>
              <a:t>平台</a:t>
            </a:r>
            <a:r>
              <a:rPr lang="en-US" altLang="zh-CN" dirty="0"/>
              <a:t>ROM</a:t>
            </a:r>
            <a:r>
              <a:rPr lang="zh-CN" altLang="en-US" dirty="0"/>
              <a:t>适配方案</a:t>
            </a:r>
            <a:endParaRPr lang="en-US" altLang="zh-CN" dirty="0"/>
          </a:p>
          <a:p>
            <a:pPr lvl="1"/>
            <a:r>
              <a:rPr lang="zh-CN" altLang="en-US" dirty="0"/>
              <a:t>系统化并自动化</a:t>
            </a:r>
            <a:r>
              <a:rPr lang="en-US" altLang="zh-CN" dirty="0"/>
              <a:t>ROM</a:t>
            </a:r>
            <a:r>
              <a:rPr lang="zh-CN" altLang="en-US" dirty="0"/>
              <a:t>包构建流程</a:t>
            </a:r>
            <a:endParaRPr lang="en-US" altLang="zh-CN" dirty="0"/>
          </a:p>
          <a:p>
            <a:pPr lvl="1"/>
            <a:r>
              <a:rPr lang="zh-CN" altLang="en-US" dirty="0"/>
              <a:t>自动化多平台</a:t>
            </a:r>
            <a:r>
              <a:rPr lang="en-US" altLang="zh-CN" dirty="0"/>
              <a:t>ROM</a:t>
            </a:r>
            <a:r>
              <a:rPr lang="zh-CN" altLang="en-US" dirty="0"/>
              <a:t>包发布流程</a:t>
            </a:r>
            <a:endParaRPr lang="en-US" altLang="zh-CN" dirty="0"/>
          </a:p>
          <a:p>
            <a:pPr lvl="1"/>
            <a:r>
              <a:rPr lang="zh-CN" altLang="en-US" dirty="0"/>
              <a:t>深入学习</a:t>
            </a:r>
            <a:r>
              <a:rPr lang="en-US" altLang="zh-CN" dirty="0" err="1"/>
              <a:t>YunOS</a:t>
            </a:r>
            <a:r>
              <a:rPr lang="zh-CN" altLang="en-US" dirty="0"/>
              <a:t>的架构体系和源码，增强问题解决</a:t>
            </a:r>
            <a:r>
              <a:rPr lang="zh-CN" altLang="en-US" dirty="0" smtClean="0"/>
              <a:t>能力</a:t>
            </a:r>
            <a:endParaRPr lang="en-US" altLang="zh-CN" dirty="0" smtClean="0"/>
          </a:p>
          <a:p>
            <a:pPr lvl="1"/>
            <a:endParaRPr lang="zh-CN" altLang="en-US" dirty="0"/>
          </a:p>
        </p:txBody>
      </p:sp>
    </p:spTree>
    <p:extLst>
      <p:ext uri="{BB962C8B-B14F-4D97-AF65-F5344CB8AC3E}">
        <p14:creationId xmlns:p14="http://schemas.microsoft.com/office/powerpoint/2010/main" val="3640336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技术亮点</a:t>
            </a:r>
            <a:r>
              <a:rPr lang="en-US" altLang="zh-CN" dirty="0"/>
              <a:t>-ROM</a:t>
            </a:r>
            <a:r>
              <a:rPr lang="zh-CN" altLang="en-US" dirty="0"/>
              <a:t>包构建发布系统</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52" y="460623"/>
            <a:ext cx="12457384" cy="6208737"/>
          </a:xfrm>
          <a:prstGeom prst="rect">
            <a:avLst/>
          </a:prstGeom>
        </p:spPr>
      </p:pic>
    </p:spTree>
    <p:extLst>
      <p:ext uri="{BB962C8B-B14F-4D97-AF65-F5344CB8AC3E}">
        <p14:creationId xmlns:p14="http://schemas.microsoft.com/office/powerpoint/2010/main" val="12673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YunOS</a:t>
            </a:r>
            <a:r>
              <a:rPr lang="en-US" altLang="zh-CN" dirty="0"/>
              <a:t> </a:t>
            </a:r>
            <a:r>
              <a:rPr lang="en-US" altLang="zh-CN" dirty="0" smtClean="0"/>
              <a:t>ROM</a:t>
            </a:r>
            <a:r>
              <a:rPr lang="zh-CN" altLang="en-US" dirty="0" smtClean="0"/>
              <a:t>适</a:t>
            </a:r>
            <a:r>
              <a:rPr lang="zh-CN" altLang="en-US" dirty="0"/>
              <a:t>配</a:t>
            </a:r>
          </a:p>
        </p:txBody>
      </p:sp>
      <p:sp>
        <p:nvSpPr>
          <p:cNvPr id="4" name="内容占位符 3"/>
          <p:cNvSpPr>
            <a:spLocks noGrp="1"/>
          </p:cNvSpPr>
          <p:nvPr>
            <p:ph idx="1"/>
          </p:nvPr>
        </p:nvSpPr>
        <p:spPr/>
        <p:txBody>
          <a:bodyPr/>
          <a:lstStyle/>
          <a:p>
            <a:pPr marL="0" indent="0">
              <a:buNone/>
            </a:pPr>
            <a:r>
              <a:rPr lang="zh-CN" altLang="en-US" b="1" dirty="0"/>
              <a:t>收益</a:t>
            </a:r>
            <a:endParaRPr lang="en-US" altLang="zh-CN" b="1" dirty="0"/>
          </a:p>
          <a:p>
            <a:pPr lvl="1"/>
            <a:r>
              <a:rPr lang="en-US" altLang="zh-CN" dirty="0"/>
              <a:t>MTK</a:t>
            </a:r>
            <a:r>
              <a:rPr lang="zh-CN" altLang="en-US" dirty="0"/>
              <a:t>机型成功适配并发布超过</a:t>
            </a:r>
            <a:r>
              <a:rPr lang="en-US" altLang="zh-CN" dirty="0">
                <a:solidFill>
                  <a:srgbClr val="FF0000"/>
                </a:solidFill>
              </a:rPr>
              <a:t>20</a:t>
            </a:r>
            <a:r>
              <a:rPr lang="zh-CN" altLang="en-US" dirty="0">
                <a:solidFill>
                  <a:srgbClr val="FF0000"/>
                </a:solidFill>
              </a:rPr>
              <a:t>款</a:t>
            </a:r>
            <a:endParaRPr lang="en-US" altLang="zh-CN" dirty="0"/>
          </a:p>
          <a:p>
            <a:pPr lvl="1"/>
            <a:r>
              <a:rPr lang="zh-CN" altLang="en-US" dirty="0" smtClean="0"/>
              <a:t>发布系统的构建</a:t>
            </a:r>
            <a:r>
              <a:rPr lang="zh-CN" altLang="en-US" dirty="0"/>
              <a:t>，</a:t>
            </a:r>
            <a:r>
              <a:rPr lang="zh-CN" altLang="en-US" dirty="0" smtClean="0"/>
              <a:t>提高</a:t>
            </a:r>
            <a:r>
              <a:rPr lang="zh-CN" altLang="en-US" dirty="0"/>
              <a:t>渠道包发布效率，将多渠道台打包流程从</a:t>
            </a:r>
            <a:r>
              <a:rPr lang="zh-CN" altLang="en-US" dirty="0">
                <a:solidFill>
                  <a:srgbClr val="FF0000"/>
                </a:solidFill>
              </a:rPr>
              <a:t>半天</a:t>
            </a:r>
            <a:r>
              <a:rPr lang="zh-CN" altLang="en-US" dirty="0"/>
              <a:t>时间降低为</a:t>
            </a:r>
            <a:r>
              <a:rPr lang="zh-CN" altLang="en-US" dirty="0">
                <a:solidFill>
                  <a:srgbClr val="FF0000"/>
                </a:solidFill>
              </a:rPr>
              <a:t>分钟</a:t>
            </a:r>
            <a:r>
              <a:rPr lang="zh-CN" altLang="en-US" dirty="0"/>
              <a:t>级别，且流程自动化</a:t>
            </a:r>
            <a:endParaRPr lang="en-US" altLang="zh-CN" dirty="0"/>
          </a:p>
          <a:p>
            <a:pPr lvl="1"/>
            <a:r>
              <a:rPr lang="zh-CN" altLang="en-US" dirty="0"/>
              <a:t>积累了丰富</a:t>
            </a:r>
            <a:r>
              <a:rPr lang="zh-CN" altLang="en-US" dirty="0" smtClean="0"/>
              <a:t>的</a:t>
            </a:r>
            <a:r>
              <a:rPr lang="en-US" altLang="zh-CN" dirty="0" smtClean="0"/>
              <a:t>ROM</a:t>
            </a:r>
            <a:r>
              <a:rPr lang="zh-CN" altLang="en-US" dirty="0" smtClean="0"/>
              <a:t>适</a:t>
            </a:r>
            <a:r>
              <a:rPr lang="zh-CN" altLang="en-US" dirty="0"/>
              <a:t>配经验，包括</a:t>
            </a:r>
            <a:r>
              <a:rPr lang="en-US" altLang="zh-CN" dirty="0"/>
              <a:t>UI</a:t>
            </a:r>
            <a:r>
              <a:rPr lang="zh-CN" altLang="en-US" dirty="0"/>
              <a:t>适配，</a:t>
            </a:r>
            <a:r>
              <a:rPr lang="en-US" altLang="zh-CN" dirty="0"/>
              <a:t>Framework</a:t>
            </a:r>
            <a:r>
              <a:rPr lang="zh-CN" altLang="en-US" dirty="0"/>
              <a:t>层问题定位和</a:t>
            </a:r>
            <a:r>
              <a:rPr lang="zh-CN" altLang="en-US" dirty="0" smtClean="0"/>
              <a:t>解决</a:t>
            </a:r>
            <a:endParaRPr lang="en-US" altLang="zh-CN" dirty="0"/>
          </a:p>
        </p:txBody>
      </p:sp>
    </p:spTree>
    <p:extLst>
      <p:ext uri="{BB962C8B-B14F-4D97-AF65-F5344CB8AC3E}">
        <p14:creationId xmlns:p14="http://schemas.microsoft.com/office/powerpoint/2010/main" val="1164593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grpSp>
        <p:nvGrpSpPr>
          <p:cNvPr id="14" name="组合 13"/>
          <p:cNvGrpSpPr/>
          <p:nvPr/>
        </p:nvGrpSpPr>
        <p:grpSpPr>
          <a:xfrm>
            <a:off x="3575720" y="1484784"/>
            <a:ext cx="5688632" cy="627167"/>
            <a:chOff x="3359696" y="1793721"/>
            <a:chExt cx="5688632" cy="627167"/>
          </a:xfrm>
        </p:grpSpPr>
        <p:sp>
          <p:nvSpPr>
            <p:cNvPr id="4" name="文本框 3"/>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1</a:t>
              </a:r>
              <a:endParaRPr lang="zh-CN" altLang="en-US" sz="3200" b="1" dirty="0">
                <a:solidFill>
                  <a:schemeClr val="tx1">
                    <a:lumMod val="75000"/>
                    <a:lumOff val="25000"/>
                  </a:schemeClr>
                </a:solidFill>
                <a:latin typeface="+mn-ea"/>
                <a:ea typeface="+mn-ea"/>
              </a:endParaRPr>
            </a:p>
          </p:txBody>
        </p:sp>
        <p:cxnSp>
          <p:nvCxnSpPr>
            <p:cNvPr id="6" name="直接连接符 5"/>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000796" y="1855275"/>
              <a:ext cx="2609497" cy="461665"/>
            </a:xfrm>
            <a:prstGeom prst="rect">
              <a:avLst/>
            </a:prstGeom>
            <a:noFill/>
          </p:spPr>
          <p:txBody>
            <a:bodyPr wrap="none" rtlCol="0">
              <a:spAutoFit/>
            </a:bodyPr>
            <a:lstStyle/>
            <a:p>
              <a:r>
                <a:rPr lang="en-US" altLang="zh-CN" sz="2400" dirty="0" smtClean="0">
                  <a:solidFill>
                    <a:schemeClr val="tx1">
                      <a:lumMod val="75000"/>
                      <a:lumOff val="25000"/>
                    </a:schemeClr>
                  </a:solidFill>
                  <a:latin typeface="+mn-ea"/>
                  <a:ea typeface="+mn-ea"/>
                </a:rPr>
                <a:t>YunOS ROM</a:t>
              </a:r>
              <a:r>
                <a:rPr lang="zh-CN" altLang="en-US" sz="2400" dirty="0" smtClean="0">
                  <a:solidFill>
                    <a:schemeClr val="tx1">
                      <a:lumMod val="75000"/>
                      <a:lumOff val="25000"/>
                    </a:schemeClr>
                  </a:solidFill>
                  <a:latin typeface="+mn-ea"/>
                  <a:ea typeface="+mn-ea"/>
                </a:rPr>
                <a:t>适配</a:t>
              </a:r>
              <a:endParaRPr lang="zh-CN" altLang="en-US" sz="2400" dirty="0">
                <a:solidFill>
                  <a:schemeClr val="tx1">
                    <a:lumMod val="75000"/>
                    <a:lumOff val="25000"/>
                  </a:schemeClr>
                </a:solidFill>
                <a:latin typeface="+mn-ea"/>
                <a:ea typeface="+mn-ea"/>
              </a:endParaRPr>
            </a:p>
          </p:txBody>
        </p:sp>
      </p:grpSp>
      <p:grpSp>
        <p:nvGrpSpPr>
          <p:cNvPr id="15" name="组合 14"/>
          <p:cNvGrpSpPr/>
          <p:nvPr/>
        </p:nvGrpSpPr>
        <p:grpSpPr>
          <a:xfrm>
            <a:off x="3575720" y="2327975"/>
            <a:ext cx="5688632" cy="627167"/>
            <a:chOff x="3359696" y="1793721"/>
            <a:chExt cx="5688632" cy="627167"/>
          </a:xfrm>
        </p:grpSpPr>
        <p:sp>
          <p:nvSpPr>
            <p:cNvPr id="16" name="文本框 15"/>
            <p:cNvSpPr txBox="1"/>
            <p:nvPr/>
          </p:nvSpPr>
          <p:spPr>
            <a:xfrm>
              <a:off x="3431704" y="1793721"/>
              <a:ext cx="437940" cy="584775"/>
            </a:xfrm>
            <a:prstGeom prst="rect">
              <a:avLst/>
            </a:prstGeom>
            <a:noFill/>
          </p:spPr>
          <p:txBody>
            <a:bodyPr wrap="none" rtlCol="0">
              <a:spAutoFit/>
            </a:bodyPr>
            <a:lstStyle/>
            <a:p>
              <a:r>
                <a:rPr lang="en-US" altLang="zh-CN" sz="3200" b="1" dirty="0" smtClean="0">
                  <a:solidFill>
                    <a:srgbClr val="FF0000"/>
                  </a:solidFill>
                  <a:latin typeface="+mn-ea"/>
                  <a:ea typeface="+mn-ea"/>
                </a:rPr>
                <a:t>2</a:t>
              </a:r>
              <a:endParaRPr lang="zh-CN" altLang="en-US" sz="3200" b="1" dirty="0">
                <a:solidFill>
                  <a:srgbClr val="FF0000"/>
                </a:solidFill>
                <a:latin typeface="+mn-ea"/>
                <a:ea typeface="+mn-ea"/>
              </a:endParaRPr>
            </a:p>
          </p:txBody>
        </p:sp>
        <p:cxnSp>
          <p:nvCxnSpPr>
            <p:cNvPr id="17" name="直接连接符 16"/>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000796" y="1855275"/>
              <a:ext cx="2339102" cy="461665"/>
            </a:xfrm>
            <a:prstGeom prst="rect">
              <a:avLst/>
            </a:prstGeom>
            <a:noFill/>
          </p:spPr>
          <p:txBody>
            <a:bodyPr wrap="none" rtlCol="0">
              <a:spAutoFit/>
            </a:bodyPr>
            <a:lstStyle/>
            <a:p>
              <a:r>
                <a:rPr lang="zh-CN" altLang="en-US" sz="2400" dirty="0" smtClean="0">
                  <a:solidFill>
                    <a:srgbClr val="FF0000"/>
                  </a:solidFill>
                  <a:latin typeface="+mn-ea"/>
                  <a:ea typeface="+mn-ea"/>
                </a:rPr>
                <a:t>全智能手表研发</a:t>
              </a:r>
              <a:endParaRPr lang="zh-CN" altLang="en-US" sz="2400" dirty="0">
                <a:solidFill>
                  <a:srgbClr val="FF0000"/>
                </a:solidFill>
                <a:latin typeface="+mn-ea"/>
                <a:ea typeface="+mn-ea"/>
              </a:endParaRPr>
            </a:p>
          </p:txBody>
        </p:sp>
      </p:grpSp>
      <p:grpSp>
        <p:nvGrpSpPr>
          <p:cNvPr id="19" name="组合 18"/>
          <p:cNvGrpSpPr/>
          <p:nvPr/>
        </p:nvGrpSpPr>
        <p:grpSpPr>
          <a:xfrm>
            <a:off x="3575720" y="3215039"/>
            <a:ext cx="5688632" cy="627167"/>
            <a:chOff x="3359696" y="1793721"/>
            <a:chExt cx="5688632" cy="627167"/>
          </a:xfrm>
        </p:grpSpPr>
        <p:sp>
          <p:nvSpPr>
            <p:cNvPr id="20" name="文本框 19"/>
            <p:cNvSpPr txBox="1"/>
            <p:nvPr/>
          </p:nvSpPr>
          <p:spPr>
            <a:xfrm>
              <a:off x="3431704" y="1793721"/>
              <a:ext cx="437940" cy="584775"/>
            </a:xfrm>
            <a:prstGeom prst="rect">
              <a:avLst/>
            </a:prstGeom>
            <a:noFill/>
          </p:spPr>
          <p:txBody>
            <a:bodyPr wrap="none" rtlCol="0">
              <a:spAutoFit/>
            </a:bodyPr>
            <a:lstStyle/>
            <a:p>
              <a:r>
                <a:rPr lang="en-US" altLang="zh-CN" sz="3200" b="1" dirty="0" smtClean="0">
                  <a:solidFill>
                    <a:schemeClr val="tx1">
                      <a:lumMod val="75000"/>
                      <a:lumOff val="25000"/>
                    </a:schemeClr>
                  </a:solidFill>
                  <a:latin typeface="+mn-ea"/>
                  <a:ea typeface="+mn-ea"/>
                </a:rPr>
                <a:t>3</a:t>
              </a:r>
              <a:endParaRPr lang="zh-CN" altLang="en-US" sz="3200" b="1" dirty="0">
                <a:solidFill>
                  <a:schemeClr val="tx1">
                    <a:lumMod val="75000"/>
                    <a:lumOff val="25000"/>
                  </a:schemeClr>
                </a:solidFill>
                <a:latin typeface="+mn-ea"/>
                <a:ea typeface="+mn-ea"/>
              </a:endParaRPr>
            </a:p>
          </p:txBody>
        </p:sp>
        <p:cxnSp>
          <p:nvCxnSpPr>
            <p:cNvPr id="21" name="直接连接符 20"/>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00796" y="1855275"/>
              <a:ext cx="2031325" cy="461665"/>
            </a:xfrm>
            <a:prstGeom prst="rect">
              <a:avLst/>
            </a:prstGeom>
            <a:noFill/>
          </p:spPr>
          <p:txBody>
            <a:bodyPr wrap="none" rtlCol="0">
              <a:spAutoFit/>
            </a:bodyPr>
            <a:lstStyle/>
            <a:p>
              <a:r>
                <a:rPr lang="zh-CN" altLang="en-US" sz="2400" dirty="0">
                  <a:solidFill>
                    <a:schemeClr val="tx1">
                      <a:lumMod val="75000"/>
                      <a:lumOff val="25000"/>
                    </a:schemeClr>
                  </a:solidFill>
                  <a:latin typeface="+mn-ea"/>
                  <a:ea typeface="+mn-ea"/>
                </a:rPr>
                <a:t>项目难点问题</a:t>
              </a:r>
            </a:p>
          </p:txBody>
        </p:sp>
      </p:grpSp>
      <p:grpSp>
        <p:nvGrpSpPr>
          <p:cNvPr id="23" name="组合 22"/>
          <p:cNvGrpSpPr/>
          <p:nvPr/>
        </p:nvGrpSpPr>
        <p:grpSpPr>
          <a:xfrm>
            <a:off x="3575720" y="4185082"/>
            <a:ext cx="5688632" cy="627167"/>
            <a:chOff x="3359696" y="1793721"/>
            <a:chExt cx="5688632" cy="627167"/>
          </a:xfrm>
        </p:grpSpPr>
        <p:sp>
          <p:nvSpPr>
            <p:cNvPr id="24" name="文本框 19"/>
            <p:cNvSpPr txBox="1"/>
            <p:nvPr/>
          </p:nvSpPr>
          <p:spPr>
            <a:xfrm>
              <a:off x="3431704" y="1793721"/>
              <a:ext cx="437940" cy="584775"/>
            </a:xfrm>
            <a:prstGeom prst="rect">
              <a:avLst/>
            </a:prstGeom>
            <a:noFill/>
          </p:spPr>
          <p:txBody>
            <a:bodyPr wrap="none" rtlCol="0">
              <a:spAutoFit/>
            </a:bodyPr>
            <a:lstStyle/>
            <a:p>
              <a:r>
                <a:rPr lang="en-US" altLang="zh-CN" sz="3200" b="1" dirty="0">
                  <a:solidFill>
                    <a:schemeClr val="tx1">
                      <a:lumMod val="75000"/>
                      <a:lumOff val="25000"/>
                    </a:schemeClr>
                  </a:solidFill>
                  <a:latin typeface="+mn-ea"/>
                  <a:ea typeface="+mn-ea"/>
                </a:rPr>
                <a:t>4</a:t>
              </a:r>
              <a:endParaRPr lang="zh-CN" altLang="en-US" sz="3200" b="1" dirty="0">
                <a:solidFill>
                  <a:schemeClr val="tx1">
                    <a:lumMod val="75000"/>
                    <a:lumOff val="25000"/>
                  </a:schemeClr>
                </a:solidFill>
                <a:latin typeface="+mn-ea"/>
                <a:ea typeface="+mn-ea"/>
              </a:endParaRPr>
            </a:p>
          </p:txBody>
        </p:sp>
        <p:cxnSp>
          <p:nvCxnSpPr>
            <p:cNvPr id="25" name="直接连接符 24"/>
            <p:cNvCxnSpPr/>
            <p:nvPr/>
          </p:nvCxnSpPr>
          <p:spPr>
            <a:xfrm>
              <a:off x="3359696" y="2420888"/>
              <a:ext cx="5688632" cy="0"/>
            </a:xfrm>
            <a:prstGeom prst="line">
              <a:avLst/>
            </a:prstGeom>
            <a:ln w="28575">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文本框 21"/>
            <p:cNvSpPr txBox="1"/>
            <p:nvPr/>
          </p:nvSpPr>
          <p:spPr>
            <a:xfrm>
              <a:off x="4000796" y="1855275"/>
              <a:ext cx="2339102" cy="461665"/>
            </a:xfrm>
            <a:prstGeom prst="rect">
              <a:avLst/>
            </a:prstGeom>
            <a:noFill/>
          </p:spPr>
          <p:txBody>
            <a:bodyPr wrap="none" rtlCol="0">
              <a:spAutoFit/>
            </a:bodyPr>
            <a:lstStyle/>
            <a:p>
              <a:r>
                <a:rPr lang="zh-CN" altLang="en-US" sz="2400" dirty="0" smtClean="0">
                  <a:solidFill>
                    <a:schemeClr val="tx1">
                      <a:lumMod val="75000"/>
                      <a:lumOff val="25000"/>
                    </a:schemeClr>
                  </a:solidFill>
                  <a:latin typeface="+mn-ea"/>
                  <a:ea typeface="+mn-ea"/>
                </a:rPr>
                <a:t>个人成长与展望</a:t>
              </a:r>
              <a:endParaRPr lang="zh-CN" altLang="en-US" sz="2400" dirty="0">
                <a:solidFill>
                  <a:schemeClr val="tx1">
                    <a:lumMod val="75000"/>
                    <a:lumOff val="25000"/>
                  </a:schemeClr>
                </a:solidFill>
                <a:latin typeface="+mn-ea"/>
                <a:ea typeface="+mn-ea"/>
              </a:endParaRPr>
            </a:p>
          </p:txBody>
        </p:sp>
      </p:grpSp>
    </p:spTree>
    <p:extLst>
      <p:ext uri="{BB962C8B-B14F-4D97-AF65-F5344CB8AC3E}">
        <p14:creationId xmlns:p14="http://schemas.microsoft.com/office/powerpoint/2010/main" val="2810862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全智能手表研发</a:t>
            </a:r>
          </a:p>
        </p:txBody>
      </p:sp>
      <p:sp>
        <p:nvSpPr>
          <p:cNvPr id="4" name="内容占位符 3"/>
          <p:cNvSpPr>
            <a:spLocks noGrp="1"/>
          </p:cNvSpPr>
          <p:nvPr>
            <p:ph sz="half" idx="1"/>
          </p:nvPr>
        </p:nvSpPr>
        <p:spPr/>
        <p:txBody>
          <a:bodyPr>
            <a:normAutofit lnSpcReduction="10000"/>
          </a:bodyPr>
          <a:lstStyle/>
          <a:p>
            <a:pPr marL="0" indent="0">
              <a:buNone/>
            </a:pPr>
            <a:r>
              <a:rPr lang="zh-CN" altLang="en-US" b="1" dirty="0"/>
              <a:t>挑战</a:t>
            </a:r>
            <a:endParaRPr lang="en-US" altLang="zh-CN" b="1" dirty="0"/>
          </a:p>
          <a:p>
            <a:pPr lvl="1"/>
            <a:r>
              <a:rPr lang="zh-CN" altLang="en-US" dirty="0"/>
              <a:t>全新的硬件平台</a:t>
            </a:r>
            <a:endParaRPr lang="en-US" altLang="zh-CN" dirty="0"/>
          </a:p>
          <a:p>
            <a:pPr lvl="1"/>
            <a:r>
              <a:rPr lang="zh-CN" altLang="en-US" dirty="0"/>
              <a:t>全新的</a:t>
            </a:r>
            <a:r>
              <a:rPr lang="en-US" altLang="zh-CN" dirty="0"/>
              <a:t>UI</a:t>
            </a:r>
            <a:r>
              <a:rPr lang="zh-CN" altLang="en-US" dirty="0"/>
              <a:t>体系，涉及大量自定义控件</a:t>
            </a:r>
            <a:endParaRPr lang="en-US" altLang="zh-CN" dirty="0"/>
          </a:p>
          <a:p>
            <a:pPr lvl="1"/>
            <a:r>
              <a:rPr lang="zh-CN" altLang="en-US" dirty="0"/>
              <a:t>开发周期紧，需要</a:t>
            </a:r>
            <a:r>
              <a:rPr lang="zh-CN" altLang="en-US" dirty="0" smtClean="0"/>
              <a:t>变更</a:t>
            </a:r>
            <a:r>
              <a:rPr lang="zh-CN" altLang="en-US" dirty="0"/>
              <a:t>频繁</a:t>
            </a:r>
            <a:endParaRPr lang="en-US" altLang="zh-CN" dirty="0"/>
          </a:p>
          <a:p>
            <a:pPr lvl="1"/>
            <a:r>
              <a:rPr lang="zh-CN" altLang="en-US" dirty="0"/>
              <a:t>开发人员紧缺，部分成员开发经验欠缺</a:t>
            </a:r>
            <a:endParaRPr lang="en-US" altLang="zh-CN" dirty="0"/>
          </a:p>
          <a:p>
            <a:pPr lvl="1"/>
            <a:r>
              <a:rPr lang="zh-CN" altLang="en-US" dirty="0"/>
              <a:t>通信业务复杂</a:t>
            </a:r>
            <a:endParaRPr lang="en-US" altLang="zh-CN" dirty="0"/>
          </a:p>
          <a:p>
            <a:pPr marL="0" indent="0">
              <a:buNone/>
            </a:pPr>
            <a:endParaRPr lang="en-US" altLang="zh-CN" dirty="0"/>
          </a:p>
          <a:p>
            <a:pPr marL="0" indent="0">
              <a:buNone/>
            </a:pPr>
            <a:r>
              <a:rPr lang="zh-CN" altLang="en-US" b="1" dirty="0"/>
              <a:t>职责</a:t>
            </a:r>
            <a:endParaRPr lang="en-US" altLang="zh-CN" b="1" dirty="0"/>
          </a:p>
          <a:p>
            <a:pPr lvl="1"/>
            <a:r>
              <a:rPr lang="zh-CN" altLang="en-US" dirty="0">
                <a:solidFill>
                  <a:srgbClr val="FF0000"/>
                </a:solidFill>
              </a:rPr>
              <a:t>应用层主力</a:t>
            </a:r>
            <a:r>
              <a:rPr lang="zh-CN" altLang="en-US" dirty="0" smtClean="0">
                <a:solidFill>
                  <a:srgbClr val="FF0000"/>
                </a:solidFill>
              </a:rPr>
              <a:t>研发</a:t>
            </a:r>
            <a:endParaRPr lang="zh-CN" altLang="en-US" dirty="0">
              <a:solidFill>
                <a:srgbClr val="FF0000"/>
              </a:solidFill>
            </a:endParaRPr>
          </a:p>
        </p:txBody>
      </p:sp>
      <p:sp>
        <p:nvSpPr>
          <p:cNvPr id="2" name="内容占位符 1"/>
          <p:cNvSpPr>
            <a:spLocks noGrp="1"/>
          </p:cNvSpPr>
          <p:nvPr>
            <p:ph sz="half" idx="2"/>
          </p:nvPr>
        </p:nvSpPr>
        <p:spPr/>
        <p:txBody>
          <a:bodyPr>
            <a:normAutofit lnSpcReduction="10000"/>
          </a:bodyPr>
          <a:lstStyle/>
          <a:p>
            <a:r>
              <a:rPr lang="zh-CN" altLang="en-US" dirty="0"/>
              <a:t>思路</a:t>
            </a:r>
            <a:endParaRPr lang="en-US" altLang="zh-CN" dirty="0"/>
          </a:p>
          <a:p>
            <a:pPr lvl="1"/>
            <a:r>
              <a:rPr lang="zh-CN" altLang="en-US" dirty="0"/>
              <a:t>组件化思想，抽象出自定义控件，便于其他开发同学集成</a:t>
            </a:r>
            <a:endParaRPr lang="en-US" altLang="zh-CN" dirty="0"/>
          </a:p>
          <a:p>
            <a:pPr lvl="1"/>
            <a:r>
              <a:rPr lang="zh-CN" altLang="en-US" dirty="0"/>
              <a:t>统一网络架构层，对网络请求高度抽象，便于通信切换</a:t>
            </a:r>
            <a:endParaRPr lang="en-US" altLang="zh-CN" dirty="0"/>
          </a:p>
          <a:p>
            <a:pPr lvl="1"/>
            <a:r>
              <a:rPr lang="zh-CN" altLang="en-US" dirty="0"/>
              <a:t>主动承担难度较高的应用开发，减少同伴压力</a:t>
            </a:r>
            <a:endParaRPr lang="en-US" altLang="zh-CN" dirty="0"/>
          </a:p>
          <a:p>
            <a:pPr lvl="1"/>
            <a:r>
              <a:rPr lang="zh-CN" altLang="en-US" dirty="0"/>
              <a:t>培养新人，快速融入研发体系</a:t>
            </a:r>
            <a:endParaRPr lang="en-US" altLang="zh-CN" dirty="0"/>
          </a:p>
          <a:p>
            <a:pPr lvl="1"/>
            <a:r>
              <a:rPr lang="zh-CN" altLang="en-US" dirty="0"/>
              <a:t>专项技术突破，定期技术分享</a:t>
            </a:r>
            <a:endParaRPr lang="en-US" altLang="zh-CN" dirty="0"/>
          </a:p>
          <a:p>
            <a:endParaRPr lang="zh-CN" altLang="en-US" dirty="0"/>
          </a:p>
        </p:txBody>
      </p:sp>
    </p:spTree>
    <p:extLst>
      <p:ext uri="{BB962C8B-B14F-4D97-AF65-F5344CB8AC3E}">
        <p14:creationId xmlns:p14="http://schemas.microsoft.com/office/powerpoint/2010/main" val="841251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技术亮点</a:t>
            </a:r>
            <a:r>
              <a:rPr lang="en-US" altLang="zh-CN" dirty="0" smtClean="0"/>
              <a:t>-</a:t>
            </a:r>
            <a:r>
              <a:rPr lang="zh-CN" altLang="en-US" dirty="0"/>
              <a:t>统一网络框架</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004216"/>
            <a:ext cx="11320224" cy="5853783"/>
          </a:xfrm>
          <a:prstGeom prst="rect">
            <a:avLst/>
          </a:prstGeom>
        </p:spPr>
      </p:pic>
    </p:spTree>
    <p:extLst>
      <p:ext uri="{BB962C8B-B14F-4D97-AF65-F5344CB8AC3E}">
        <p14:creationId xmlns:p14="http://schemas.microsoft.com/office/powerpoint/2010/main" val="2497494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xiaomin">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b="1" dirty="0">
            <a:solidFill>
              <a:srgbClr val="FFFFFF"/>
            </a:solidFill>
          </a:defRPr>
        </a:defPPr>
      </a:lstStyle>
      <a:style>
        <a:lnRef idx="2">
          <a:schemeClr val="accent2">
            <a:shade val="50000"/>
          </a:schemeClr>
        </a:lnRef>
        <a:fillRef idx="1">
          <a:schemeClr val="accent2"/>
        </a:fillRef>
        <a:effectRef idx="0">
          <a:schemeClr val="accent2"/>
        </a:effectRef>
        <a:fontRef idx="minor">
          <a:schemeClr val="lt1"/>
        </a:fontRef>
      </a:style>
    </a:spDef>
    <a:lnDef>
      <a:spPr>
        <a:ln w="28575">
          <a:solidFill>
            <a:schemeClr val="bg1">
              <a:lumMod val="50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a:solidFill>
              <a:schemeClr val="tx1">
                <a:lumMod val="75000"/>
                <a:lumOff val="2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97255</TotalTime>
  <Words>3951</Words>
  <Application>Microsoft Office PowerPoint</Application>
  <PresentationFormat>宽屏</PresentationFormat>
  <Paragraphs>279</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微软雅黑</vt:lpstr>
      <vt:lpstr>Arial</vt:lpstr>
      <vt:lpstr>Calibri</vt:lpstr>
      <vt:lpstr>Wingdings</vt:lpstr>
      <vt:lpstr>1_自定义设计方案</vt:lpstr>
      <vt:lpstr>P5-P6晋升述职报告</vt:lpstr>
      <vt:lpstr>个人简介</vt:lpstr>
      <vt:lpstr>大纲</vt:lpstr>
      <vt:lpstr>YunOS ROM适配</vt:lpstr>
      <vt:lpstr>技术亮点-ROM包构建发布系统</vt:lpstr>
      <vt:lpstr>YunOS ROM适配</vt:lpstr>
      <vt:lpstr>大纲</vt:lpstr>
      <vt:lpstr>全智能手表研发</vt:lpstr>
      <vt:lpstr>技术亮点-统一网络框架</vt:lpstr>
      <vt:lpstr>技术亮点-自定义控件集合</vt:lpstr>
      <vt:lpstr>技术亮点-WheelView</vt:lpstr>
      <vt:lpstr>WheelView事件处理流程</vt:lpstr>
      <vt:lpstr>全智能手表研发</vt:lpstr>
      <vt:lpstr>大纲</vt:lpstr>
      <vt:lpstr>项目难点-统一网络框架</vt:lpstr>
      <vt:lpstr>项目难点-解耦应用内部事件传递</vt:lpstr>
      <vt:lpstr>大纲</vt:lpstr>
      <vt:lpstr>个人成长与展望</vt:lpstr>
      <vt:lpstr>THANKS/感谢聆听</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数据仓库规划</dc:title>
  <dc:subject>DW</dc:subject>
  <dc:creator>邓中华</dc:creator>
  <cp:lastModifiedBy>王正一</cp:lastModifiedBy>
  <cp:revision>5359</cp:revision>
  <cp:lastPrinted>2016-05-09T08:44:23Z</cp:lastPrinted>
  <dcterms:modified xsi:type="dcterms:W3CDTF">2016-06-05T09:01:35Z</dcterms:modified>
</cp:coreProperties>
</file>