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2" r:id="rId10"/>
    <p:sldId id="273" r:id="rId11"/>
    <p:sldId id="278" r:id="rId12"/>
    <p:sldId id="277" r:id="rId13"/>
    <p:sldId id="274" r:id="rId14"/>
    <p:sldId id="280" r:id="rId15"/>
    <p:sldId id="282" r:id="rId16"/>
    <p:sldId id="281" r:id="rId17"/>
    <p:sldId id="283"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66802" autoAdjust="0"/>
  </p:normalViewPr>
  <p:slideViewPr>
    <p:cSldViewPr>
      <p:cViewPr varScale="1">
        <p:scale>
          <a:sx n="53" d="100"/>
          <a:sy n="53"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2017/1/24</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各位评委，大家好。我是</a:t>
            </a:r>
            <a:r>
              <a:rPr lang="en-US" altLang="zh-CN" dirty="0" err="1" smtClean="0"/>
              <a:t>YunOS</a:t>
            </a:r>
            <a:r>
              <a:rPr lang="en-US" altLang="zh-CN" dirty="0" smtClean="0"/>
              <a:t> IDC</a:t>
            </a:r>
            <a:r>
              <a:rPr lang="zh-CN" altLang="en-US" dirty="0" smtClean="0"/>
              <a:t>团队的</a:t>
            </a:r>
            <a:r>
              <a:rPr lang="zh-CN" altLang="en-US" smtClean="0"/>
              <a:t>王正一。接下来是我的述职陈述。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再介绍一下全智能手表项目</a:t>
            </a:r>
            <a:r>
              <a:rPr lang="zh-CN" altLang="en-US" dirty="0" smtClean="0"/>
              <a:t>中实现</a:t>
            </a:r>
            <a:r>
              <a:rPr lang="zh-CN" altLang="en-US" dirty="0" smtClean="0"/>
              <a:t>的典型的，通用的自定义控件，目前这些自定义控件均托管在阿里的</a:t>
            </a:r>
            <a:r>
              <a:rPr lang="en-US" altLang="zh-CN" dirty="0" err="1" smtClean="0"/>
              <a:t>gitlab</a:t>
            </a:r>
            <a:r>
              <a:rPr lang="zh-CN" altLang="en-US" dirty="0" smtClean="0"/>
              <a:t>平台上，每款控件都有详细的使用和集成说明。</a:t>
            </a:r>
            <a:endParaRPr lang="en-US" altLang="zh-CN" dirty="0" smtClean="0"/>
          </a:p>
          <a:p>
            <a:endParaRPr lang="en-US" altLang="zh-CN" dirty="0" smtClean="0">
              <a:solidFill>
                <a:srgbClr val="FF0000"/>
              </a:solidFill>
            </a:endParaRPr>
          </a:p>
          <a:p>
            <a:r>
              <a:rPr lang="en-US" altLang="zh-CN" dirty="0" err="1" smtClean="0">
                <a:solidFill>
                  <a:srgbClr val="FF0000"/>
                </a:solidFill>
              </a:rPr>
              <a:t>WheelView</a:t>
            </a:r>
            <a:r>
              <a:rPr lang="zh-CN" altLang="en-US" dirty="0" smtClean="0">
                <a:solidFill>
                  <a:srgbClr val="FF0000"/>
                </a:solidFill>
              </a:rPr>
              <a:t>是一个时间、日期的滚动选择控件。</a:t>
            </a:r>
            <a:endParaRPr lang="en-US" altLang="zh-CN" dirty="0" smtClean="0">
              <a:solidFill>
                <a:srgbClr val="FF0000"/>
              </a:solidFill>
            </a:endParaRPr>
          </a:p>
          <a:p>
            <a:r>
              <a:rPr lang="en-US" altLang="zh-CN" dirty="0" err="1" smtClean="0">
                <a:solidFill>
                  <a:srgbClr val="FF0000"/>
                </a:solidFill>
              </a:rPr>
              <a:t>ArcScrollView</a:t>
            </a:r>
            <a:r>
              <a:rPr lang="zh-CN" altLang="en-US" dirty="0" smtClean="0">
                <a:solidFill>
                  <a:srgbClr val="FF0000"/>
                </a:solidFill>
              </a:rPr>
              <a:t>：是一个弧形滚动条，用于替代</a:t>
            </a:r>
            <a:r>
              <a:rPr lang="en-US" altLang="zh-CN" dirty="0" err="1" smtClean="0">
                <a:solidFill>
                  <a:srgbClr val="FF0000"/>
                </a:solidFill>
              </a:rPr>
              <a:t>ListView</a:t>
            </a:r>
            <a:r>
              <a:rPr lang="zh-CN" altLang="en-US" dirty="0" smtClean="0">
                <a:solidFill>
                  <a:srgbClr val="FF0000"/>
                </a:solidFill>
              </a:rPr>
              <a:t>和</a:t>
            </a:r>
            <a:r>
              <a:rPr lang="en-US" altLang="zh-CN" dirty="0" err="1" smtClean="0">
                <a:solidFill>
                  <a:srgbClr val="FF0000"/>
                </a:solidFill>
              </a:rPr>
              <a:t>ScrollView</a:t>
            </a:r>
            <a:r>
              <a:rPr lang="zh-CN" altLang="en-US" dirty="0" smtClean="0">
                <a:solidFill>
                  <a:srgbClr val="FF0000"/>
                </a:solidFill>
              </a:rPr>
              <a:t>的垂直滚动条。</a:t>
            </a:r>
            <a:endParaRPr lang="en-US" altLang="zh-CN" dirty="0" smtClean="0">
              <a:solidFill>
                <a:srgbClr val="FF0000"/>
              </a:solidFill>
            </a:endParaRPr>
          </a:p>
          <a:p>
            <a:r>
              <a:rPr lang="en-US" altLang="zh-CN" dirty="0" err="1" smtClean="0">
                <a:solidFill>
                  <a:srgbClr val="FF0000"/>
                </a:solidFill>
              </a:rPr>
              <a:t>PullToRefresh</a:t>
            </a:r>
            <a:r>
              <a:rPr lang="zh-CN" altLang="en-US" dirty="0" smtClean="0">
                <a:solidFill>
                  <a:srgbClr val="FF0000"/>
                </a:solidFill>
              </a:rPr>
              <a:t>：是一个简洁的下拉刷新框架。</a:t>
            </a:r>
            <a:endParaRPr lang="en-US" altLang="zh-CN" dirty="0" smtClean="0">
              <a:solidFill>
                <a:srgbClr val="FF0000"/>
              </a:solidFill>
            </a:endParaRPr>
          </a:p>
          <a:p>
            <a:r>
              <a:rPr lang="en-US" altLang="zh-CN" dirty="0" err="1" smtClean="0">
                <a:solidFill>
                  <a:srgbClr val="FF0000"/>
                </a:solidFill>
              </a:rPr>
              <a:t>VerticalViewPager</a:t>
            </a:r>
            <a:r>
              <a:rPr lang="zh-CN" altLang="en-US" dirty="0" smtClean="0">
                <a:solidFill>
                  <a:srgbClr val="FF0000"/>
                </a:solidFill>
              </a:rPr>
              <a:t>：是一个垂直切换的</a:t>
            </a:r>
            <a:r>
              <a:rPr lang="en-US" altLang="zh-CN" dirty="0" err="1" smtClean="0">
                <a:solidFill>
                  <a:srgbClr val="FF0000"/>
                </a:solidFill>
              </a:rPr>
              <a:t>ViewPager</a:t>
            </a:r>
            <a:r>
              <a:rPr lang="zh-CN" altLang="en-US" dirty="0" smtClean="0">
                <a:solidFill>
                  <a:srgbClr val="FF0000"/>
                </a:solidFill>
              </a:rPr>
              <a:t>，用于实现布局内容的垂直切换。</a:t>
            </a:r>
            <a:endParaRPr lang="en-US" altLang="zh-CN" dirty="0" smtClean="0">
              <a:solidFill>
                <a:srgbClr val="FF0000"/>
              </a:solidFill>
            </a:endParaRPr>
          </a:p>
          <a:p>
            <a:r>
              <a:rPr lang="en-US" altLang="zh-CN" dirty="0" err="1" smtClean="0">
                <a:solidFill>
                  <a:srgbClr val="FF0000"/>
                </a:solidFill>
              </a:rPr>
              <a:t>ClockView</a:t>
            </a:r>
            <a:r>
              <a:rPr lang="zh-CN" altLang="en-US" dirty="0" smtClean="0">
                <a:solidFill>
                  <a:srgbClr val="FF0000"/>
                </a:solidFill>
              </a:rPr>
              <a:t>：是一个自定义表盘控件，用于自定义时间显示。</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err="1" smtClean="0"/>
              <a:t>WheelView</a:t>
            </a:r>
            <a:r>
              <a:rPr lang="zh-CN" altLang="en-US" dirty="0" smtClean="0"/>
              <a:t>在项目中的一个使用截图。相比于其他滚动选择控件具备的优势是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接下来，从</a:t>
            </a:r>
            <a:r>
              <a:rPr lang="en-US" altLang="zh-CN" baseline="0" dirty="0" err="1" smtClean="0"/>
              <a:t>WheelView</a:t>
            </a:r>
            <a:r>
              <a:rPr lang="zh-CN" altLang="en-US" baseline="0" dirty="0" smtClean="0"/>
              <a:t>的</a:t>
            </a:r>
            <a:r>
              <a:rPr lang="en-US" altLang="zh-CN" baseline="0" dirty="0" smtClean="0"/>
              <a:t>Touch</a:t>
            </a:r>
            <a:r>
              <a:rPr lang="zh-CN" altLang="en-US" baseline="0" dirty="0" smtClean="0"/>
              <a:t>事件处理中来介绍一下</a:t>
            </a:r>
            <a:r>
              <a:rPr lang="en-US" altLang="zh-CN" baseline="0" dirty="0" err="1" smtClean="0"/>
              <a:t>WheelView</a:t>
            </a:r>
            <a:r>
              <a:rPr lang="zh-CN" altLang="en-US" baseline="0" dirty="0" smtClean="0"/>
              <a:t>是如何提升用户选择体验的。</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事件处理流程中，首先根据</a:t>
            </a:r>
            <a:r>
              <a:rPr lang="en-US" altLang="zh-CN" dirty="0" smtClean="0"/>
              <a:t>Touch</a:t>
            </a:r>
            <a:r>
              <a:rPr lang="zh-CN" altLang="en-US" dirty="0" smtClean="0"/>
              <a:t>事件判断用户手势：</a:t>
            </a:r>
            <a:endParaRPr lang="en-US" altLang="zh-CN" dirty="0" smtClean="0"/>
          </a:p>
          <a:p>
            <a:pPr marL="228600" indent="-228600">
              <a:buFont typeface="+mj-lt"/>
              <a:buAutoNum type="arabicPeriod"/>
            </a:pPr>
            <a:r>
              <a:rPr lang="zh-CN" altLang="en-US" dirty="0" smtClean="0"/>
              <a:t>若为按下手势，需要判断当前</a:t>
            </a:r>
            <a:r>
              <a:rPr lang="en-US" altLang="zh-CN" dirty="0" err="1" smtClean="0"/>
              <a:t>WheelView</a:t>
            </a:r>
            <a:r>
              <a:rPr lang="zh-CN" altLang="en-US" dirty="0" smtClean="0"/>
              <a:t>处于滚动状态中，如何是则需要停止滚动操作，并清空</a:t>
            </a:r>
            <a:r>
              <a:rPr lang="en-US" altLang="zh-CN" dirty="0" smtClean="0"/>
              <a:t>Handler</a:t>
            </a:r>
            <a:r>
              <a:rPr lang="zh-CN" altLang="en-US" dirty="0" smtClean="0"/>
              <a:t>中的滚动消息</a:t>
            </a:r>
            <a:r>
              <a:rPr lang="en-US" altLang="zh-CN" dirty="0" smtClean="0"/>
              <a:t>.</a:t>
            </a:r>
          </a:p>
          <a:p>
            <a:pPr marL="228600" indent="-228600">
              <a:buFont typeface="+mj-lt"/>
              <a:buAutoNum type="arabicPeriod"/>
            </a:pPr>
            <a:r>
              <a:rPr lang="zh-CN" altLang="en-US" dirty="0" smtClean="0"/>
              <a:t>若为滚动手势，则需要累加滚动偏移量，并根据滚动偏移量来计算内容列表的下标偏移。然后调用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方法进行重绘，重绘完成后需要计算剩余滚动偏移量，便于在抬起手势时进行滚动补偿。</a:t>
            </a:r>
            <a:endParaRPr lang="en-US" altLang="zh-CN" dirty="0" smtClean="0"/>
          </a:p>
          <a:p>
            <a:pPr marL="228600" indent="-228600">
              <a:buFont typeface="+mj-lt"/>
              <a:buAutoNum type="arabicPeriod"/>
            </a:pPr>
            <a:r>
              <a:rPr lang="zh-CN" altLang="en-US" dirty="0" smtClean="0"/>
              <a:t>若为抛掷手势，则需要计算滚动的起始位置，滚动的最大偏移和最小偏移量。然后调用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Font typeface="+mj-lt"/>
              <a:buAutoNum type="arabicPeriod"/>
            </a:pPr>
            <a:r>
              <a:rPr lang="zh-CN" altLang="en-US" dirty="0" smtClean="0"/>
              <a:t>若为抬起手势，则需要在重置滚动标志位之前，判断是否需要进行滚动补偿。滚动补偿算法的参数支持自定制。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因为加入了手势检测和滚动补偿，给用户在内容选择过程中有了更好的选择体验。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接下来总结一下全智能</a:t>
            </a:r>
            <a:r>
              <a:rPr lang="zh-CN" altLang="en-US" dirty="0" smtClean="0"/>
              <a:t>手表项目研发经过半年</a:t>
            </a:r>
            <a:r>
              <a:rPr lang="zh-CN" altLang="en-US" smtClean="0"/>
              <a:t>多的研发，</a:t>
            </a:r>
            <a:r>
              <a:rPr lang="zh-CN" altLang="en-US" dirty="0" smtClean="0"/>
              <a:t>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接下来，举例介绍一下过去一年我在项目中遇到的难点问题和解决方案。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首先介绍一下统一网络框架的构建过程</a:t>
            </a:r>
            <a:r>
              <a:rPr lang="en-US" altLang="zh-CN" dirty="0" smtClean="0"/>
              <a:t>.</a:t>
            </a:r>
          </a:p>
          <a:p>
            <a:endParaRPr lang="en-US" altLang="zh-CN" dirty="0" smtClean="0"/>
          </a:p>
          <a:p>
            <a:r>
              <a:rPr lang="zh-CN" altLang="en-US" dirty="0" smtClean="0"/>
              <a:t>在全智能手表项目的开发初期，由于很多模块涉及到网络通信，因此编写网络并发和回调处理占据工程师大部分开发时间。而且在我代码</a:t>
            </a:r>
            <a:r>
              <a:rPr lang="en-US" altLang="zh-CN" dirty="0" smtClean="0"/>
              <a:t>review</a:t>
            </a:r>
            <a:r>
              <a:rPr lang="zh-CN" altLang="en-US" dirty="0" smtClean="0"/>
              <a:t>过程中发现网络请求代码不够规范，线程随意创建容易造成内存资源的浪费。并且网络请求代码基本没有利用</a:t>
            </a:r>
            <a:r>
              <a:rPr lang="en-US" altLang="zh-CN" dirty="0" smtClean="0"/>
              <a:t>HTTP</a:t>
            </a:r>
            <a:r>
              <a:rPr lang="zh-CN" altLang="en-US" dirty="0" smtClean="0"/>
              <a:t>的缓存机制，浪费用户流量。项目后期可能会涉及到系统移植，底层通信协议的切换，代码的高度耦合，会对后期系统移植造成很大的困难。</a:t>
            </a:r>
            <a:endParaRPr lang="en-US" altLang="zh-CN" dirty="0" smtClean="0"/>
          </a:p>
          <a:p>
            <a:endParaRPr lang="en-US" altLang="zh-CN" dirty="0" smtClean="0"/>
          </a:p>
          <a:p>
            <a:r>
              <a:rPr lang="zh-CN" altLang="en-US" dirty="0" smtClean="0"/>
              <a:t>针对面临的这些问题，我设计了统一网络框架来解决这些难题。</a:t>
            </a:r>
            <a:endParaRPr lang="en-US" altLang="zh-CN" dirty="0" smtClean="0"/>
          </a:p>
          <a:p>
            <a:pPr marL="228600" indent="-228600">
              <a:buAutoNum type="arabicPeriod"/>
            </a:pPr>
            <a:r>
              <a:rPr lang="zh-CN" altLang="en-US" baseline="0" dirty="0" smtClean="0"/>
              <a:t>首先，应用内设计了全局单例的网络请求调度系统，上层研发同学只需要定义网络请求，设置好请求成功和失败的回调函数，然后将请求加入到网络调度系统中即可。</a:t>
            </a:r>
            <a:endParaRPr lang="en-US" altLang="zh-CN" baseline="0" dirty="0" smtClean="0"/>
          </a:p>
          <a:p>
            <a:pPr marL="228600" indent="-228600">
              <a:buAutoNum type="arabicPeriod"/>
            </a:pPr>
            <a:r>
              <a:rPr lang="zh-CN" altLang="en-US" baseline="0" dirty="0" smtClean="0"/>
              <a:t>网络调度系统中，通过可配置的线程池和阻塞队列解决网络并发调度和系统资源控制的难题。</a:t>
            </a:r>
            <a:endParaRPr lang="en-US" altLang="zh-CN" baseline="0" dirty="0" smtClean="0"/>
          </a:p>
          <a:p>
            <a:pPr marL="228600" indent="-228600">
              <a:buAutoNum type="arabicPeriod"/>
            </a:pPr>
            <a:r>
              <a:rPr lang="zh-CN" altLang="en-US" baseline="0" dirty="0" smtClean="0"/>
              <a:t>根据</a:t>
            </a:r>
            <a:r>
              <a:rPr lang="en-US" altLang="zh-CN" baseline="0" dirty="0" smtClean="0"/>
              <a:t>HTTP</a:t>
            </a:r>
            <a:r>
              <a:rPr lang="zh-CN" altLang="en-US" baseline="0" dirty="0" smtClean="0"/>
              <a:t>缓存机制增加了本地缓存系统，节约用户宝贵流量。并且使用</a:t>
            </a:r>
            <a:r>
              <a:rPr lang="en-US" altLang="zh-CN" baseline="0" dirty="0" smtClean="0"/>
              <a:t>Handler</a:t>
            </a:r>
            <a:r>
              <a:rPr lang="zh-CN" altLang="en-US" baseline="0" dirty="0" smtClean="0"/>
              <a:t>和</a:t>
            </a:r>
            <a:r>
              <a:rPr lang="en-US" altLang="zh-CN" baseline="0" dirty="0" err="1" smtClean="0"/>
              <a:t>Looper</a:t>
            </a:r>
            <a:r>
              <a:rPr lang="zh-CN" altLang="en-US" baseline="0" dirty="0" smtClean="0"/>
              <a:t>机制统一了线程间通信</a:t>
            </a:r>
            <a:r>
              <a:rPr lang="en-US" altLang="zh-CN" baseline="0" dirty="0" smtClean="0"/>
              <a:t>.</a:t>
            </a:r>
          </a:p>
          <a:p>
            <a:pPr marL="228600" indent="-228600">
              <a:buAutoNum type="arabicPeriod"/>
            </a:pPr>
            <a:r>
              <a:rPr lang="zh-CN" altLang="en-US" baseline="0" dirty="0" smtClean="0"/>
              <a:t>框架的模块之间高度解耦，系统移植过程中有切换通信协议的需求时，只需要替换网络并发模块即可，对其他代码基本无感知。</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接下来，介绍另外一个项目难题：如何解耦应用内部事件传递。</a:t>
            </a:r>
            <a:endParaRPr lang="en-US" altLang="zh-CN" dirty="0" smtClean="0"/>
          </a:p>
          <a:p>
            <a:endParaRPr lang="en-US" altLang="zh-CN" dirty="0" smtClean="0"/>
          </a:p>
          <a:p>
            <a:r>
              <a:rPr lang="zh-CN" altLang="en-US" dirty="0" smtClean="0"/>
              <a:t>项目起因是由于：全智能手表项目的重点支付应用在初始化支付宝</a:t>
            </a:r>
            <a:r>
              <a:rPr lang="en-US" altLang="zh-CN" dirty="0" smtClean="0"/>
              <a:t>SDK</a:t>
            </a:r>
            <a:r>
              <a:rPr lang="zh-CN" altLang="en-US" dirty="0" smtClean="0"/>
              <a:t>的同时需要传入所有</a:t>
            </a:r>
            <a:r>
              <a:rPr lang="en-US" altLang="zh-CN" dirty="0" smtClean="0"/>
              <a:t>UI</a:t>
            </a:r>
            <a:r>
              <a:rPr lang="zh-CN" altLang="en-US" dirty="0" smtClean="0"/>
              <a:t>显示的回调类，便于</a:t>
            </a:r>
            <a:r>
              <a:rPr lang="en-US" altLang="zh-CN" dirty="0" smtClean="0"/>
              <a:t>SDK</a:t>
            </a:r>
            <a:r>
              <a:rPr lang="zh-CN" altLang="en-US" dirty="0" smtClean="0"/>
              <a:t>在内部状态机发生切换同时改变</a:t>
            </a:r>
            <a:r>
              <a:rPr lang="en-US" altLang="zh-CN" dirty="0" smtClean="0"/>
              <a:t>UI</a:t>
            </a:r>
            <a:r>
              <a:rPr lang="zh-CN" altLang="en-US" dirty="0" smtClean="0"/>
              <a:t>显示。但是，在手表支付应用中是无法再一个</a:t>
            </a:r>
            <a:r>
              <a:rPr lang="en-US" altLang="zh-CN" dirty="0" smtClean="0"/>
              <a:t>Activity</a:t>
            </a:r>
            <a:r>
              <a:rPr lang="zh-CN" altLang="en-US" dirty="0" smtClean="0"/>
              <a:t>实现所有</a:t>
            </a:r>
            <a:r>
              <a:rPr lang="en-US" altLang="zh-CN" dirty="0" smtClean="0"/>
              <a:t>UI</a:t>
            </a:r>
            <a:r>
              <a:rPr lang="zh-CN" altLang="en-US" dirty="0" smtClean="0"/>
              <a:t>显示的，因此解耦</a:t>
            </a:r>
            <a:r>
              <a:rPr lang="en-US" altLang="zh-CN" dirty="0" smtClean="0"/>
              <a:t>UI</a:t>
            </a:r>
            <a:r>
              <a:rPr lang="zh-CN" altLang="en-US" dirty="0" smtClean="0"/>
              <a:t>变更事件和</a:t>
            </a:r>
            <a:r>
              <a:rPr lang="en-US" altLang="zh-CN" dirty="0" smtClean="0"/>
              <a:t>UI</a:t>
            </a:r>
            <a:r>
              <a:rPr lang="zh-CN" altLang="en-US" dirty="0" smtClean="0"/>
              <a:t>显示回调成为当时摆在我们眼前的难题。</a:t>
            </a:r>
            <a:endParaRPr lang="en-US" altLang="zh-CN" dirty="0" smtClean="0"/>
          </a:p>
          <a:p>
            <a:endParaRPr lang="en-US" altLang="zh-CN" dirty="0" smtClean="0"/>
          </a:p>
          <a:p>
            <a:r>
              <a:rPr lang="zh-CN" altLang="en-US" dirty="0" smtClean="0"/>
              <a:t>我们最初的解决方案是：</a:t>
            </a:r>
            <a:endParaRPr lang="en-US" altLang="zh-CN" dirty="0" smtClean="0"/>
          </a:p>
          <a:p>
            <a:r>
              <a:rPr lang="zh-CN" altLang="en-US" dirty="0" smtClean="0"/>
              <a:t>通过在</a:t>
            </a:r>
            <a:r>
              <a:rPr lang="en-US" altLang="zh-CN" dirty="0" smtClean="0"/>
              <a:t>UI</a:t>
            </a:r>
            <a:r>
              <a:rPr lang="zh-CN" altLang="en-US" dirty="0" smtClean="0"/>
              <a:t>回调方法中发送特定的广播，然后配合接口回调来解耦</a:t>
            </a:r>
            <a:r>
              <a:rPr lang="en-US" altLang="zh-CN" dirty="0" smtClean="0"/>
              <a:t>UI</a:t>
            </a:r>
            <a:r>
              <a:rPr lang="zh-CN" altLang="en-US" dirty="0" smtClean="0"/>
              <a:t>事件和</a:t>
            </a:r>
            <a:r>
              <a:rPr lang="en-US" altLang="zh-CN" dirty="0" smtClean="0"/>
              <a:t>UI</a:t>
            </a:r>
            <a:r>
              <a:rPr lang="zh-CN" altLang="en-US" dirty="0" smtClean="0"/>
              <a:t>显示。但是这样做遇到的问题就是：代码实现复杂，响应速度慢，容易产生内存泄露。</a:t>
            </a:r>
            <a:endParaRPr lang="en-US" altLang="zh-CN" dirty="0" smtClean="0"/>
          </a:p>
          <a:p>
            <a:endParaRPr lang="en-US" altLang="zh-CN" dirty="0" smtClean="0"/>
          </a:p>
          <a:p>
            <a:r>
              <a:rPr lang="zh-CN" altLang="en-US" dirty="0" smtClean="0"/>
              <a:t>针对面临的上述问题，我调研了事件发布订阅的解决方案，在深入分析</a:t>
            </a:r>
            <a:r>
              <a:rPr lang="en-US" altLang="zh-CN" dirty="0" err="1" smtClean="0"/>
              <a:t>EventBus</a:t>
            </a:r>
            <a:r>
              <a:rPr lang="zh-CN" altLang="en-US" dirty="0" smtClean="0"/>
              <a:t>源码之后，我引入了</a:t>
            </a:r>
            <a:r>
              <a:rPr lang="en-US" altLang="zh-CN" dirty="0" err="1" smtClean="0"/>
              <a:t>EventBus</a:t>
            </a:r>
            <a:r>
              <a:rPr lang="zh-CN" altLang="en-US" dirty="0" smtClean="0"/>
              <a:t>总线机制。具体的方案是：</a:t>
            </a:r>
            <a:endParaRPr lang="en-US" altLang="zh-CN" dirty="0" smtClean="0"/>
          </a:p>
          <a:p>
            <a:r>
              <a:rPr lang="en-US" altLang="zh-CN" dirty="0" smtClean="0"/>
              <a:t>1. </a:t>
            </a:r>
            <a:r>
              <a:rPr lang="zh-CN" altLang="en-US" dirty="0" smtClean="0"/>
              <a:t>传给</a:t>
            </a:r>
            <a:r>
              <a:rPr lang="en-US" altLang="zh-CN" dirty="0" smtClean="0"/>
              <a:t>SDK</a:t>
            </a:r>
            <a:r>
              <a:rPr lang="zh-CN" altLang="en-US" dirty="0" smtClean="0"/>
              <a:t>的</a:t>
            </a:r>
            <a:r>
              <a:rPr lang="en-US" altLang="zh-CN" dirty="0" smtClean="0"/>
              <a:t>UI</a:t>
            </a:r>
            <a:r>
              <a:rPr lang="zh-CN" altLang="en-US" dirty="0" smtClean="0"/>
              <a:t>回调类中，只是在不同的</a:t>
            </a:r>
            <a:r>
              <a:rPr lang="en-US" altLang="zh-CN" dirty="0" smtClean="0"/>
              <a:t>UI</a:t>
            </a:r>
            <a:r>
              <a:rPr lang="zh-CN" altLang="en-US" dirty="0" smtClean="0"/>
              <a:t>回调方法中向</a:t>
            </a:r>
            <a:r>
              <a:rPr lang="en-US" altLang="zh-CN" dirty="0" err="1" smtClean="0"/>
              <a:t>EventBus</a:t>
            </a:r>
            <a:r>
              <a:rPr lang="zh-CN" altLang="en-US" dirty="0" smtClean="0"/>
              <a:t>总线发送特定的</a:t>
            </a:r>
            <a:r>
              <a:rPr lang="en-US" altLang="zh-CN" dirty="0" smtClean="0"/>
              <a:t>UI</a:t>
            </a:r>
            <a:r>
              <a:rPr lang="zh-CN" altLang="en-US" dirty="0" smtClean="0"/>
              <a:t>事件。</a:t>
            </a:r>
            <a:endParaRPr lang="en-US" altLang="zh-CN" dirty="0" smtClean="0"/>
          </a:p>
          <a:p>
            <a:r>
              <a:rPr lang="en-US" altLang="zh-CN" dirty="0" smtClean="0"/>
              <a:t>2. </a:t>
            </a:r>
            <a:r>
              <a:rPr lang="zh-CN" altLang="en-US" dirty="0" smtClean="0"/>
              <a:t>实现一个</a:t>
            </a:r>
            <a:r>
              <a:rPr lang="en-US" altLang="zh-CN" dirty="0" smtClean="0"/>
              <a:t>Activity</a:t>
            </a:r>
            <a:r>
              <a:rPr lang="zh-CN" altLang="en-US" dirty="0" smtClean="0"/>
              <a:t>基类，并在</a:t>
            </a:r>
            <a:r>
              <a:rPr lang="en-US" altLang="zh-CN" dirty="0" err="1" smtClean="0"/>
              <a:t>oncreate</a:t>
            </a:r>
            <a:r>
              <a:rPr lang="zh-CN" altLang="en-US" dirty="0" smtClean="0"/>
              <a:t>函数中向</a:t>
            </a:r>
            <a:r>
              <a:rPr lang="en-US" altLang="zh-CN" dirty="0" err="1" smtClean="0"/>
              <a:t>EventBus</a:t>
            </a:r>
            <a:r>
              <a:rPr lang="zh-CN" altLang="en-US" dirty="0" smtClean="0"/>
              <a:t>注册自己的订阅函数，监听通用的</a:t>
            </a:r>
            <a:r>
              <a:rPr lang="en-US" altLang="zh-CN" dirty="0" smtClean="0"/>
              <a:t>UI</a:t>
            </a:r>
            <a:r>
              <a:rPr lang="zh-CN" altLang="en-US" dirty="0" smtClean="0"/>
              <a:t>变化。在</a:t>
            </a:r>
            <a:r>
              <a:rPr lang="en-US" altLang="zh-CN" dirty="0" err="1" smtClean="0"/>
              <a:t>onDestory</a:t>
            </a:r>
            <a:r>
              <a:rPr lang="zh-CN" altLang="en-US" dirty="0" smtClean="0"/>
              <a:t>方法中，取消注册，避免内存泄漏。</a:t>
            </a:r>
            <a:endParaRPr lang="en-US" altLang="zh-CN" dirty="0" smtClean="0"/>
          </a:p>
          <a:p>
            <a:r>
              <a:rPr lang="en-US" altLang="zh-CN" dirty="0" smtClean="0"/>
              <a:t>3. </a:t>
            </a:r>
            <a:r>
              <a:rPr lang="zh-CN" altLang="en-US" dirty="0" smtClean="0"/>
              <a:t>有特定</a:t>
            </a:r>
            <a:r>
              <a:rPr lang="en-US" altLang="zh-CN" dirty="0" smtClean="0"/>
              <a:t>UI</a:t>
            </a:r>
            <a:r>
              <a:rPr lang="zh-CN" altLang="en-US" dirty="0" smtClean="0"/>
              <a:t>显示需求的</a:t>
            </a:r>
            <a:r>
              <a:rPr lang="en-US" altLang="zh-CN" dirty="0" smtClean="0"/>
              <a:t>Activity</a:t>
            </a:r>
            <a:r>
              <a:rPr lang="zh-CN" altLang="en-US" dirty="0" smtClean="0"/>
              <a:t>需要继承</a:t>
            </a:r>
            <a:r>
              <a:rPr lang="en-US" altLang="zh-CN" dirty="0" smtClean="0"/>
              <a:t>Activity</a:t>
            </a:r>
            <a:r>
              <a:rPr lang="zh-CN" altLang="en-US" dirty="0" smtClean="0"/>
              <a:t>基类，然后增加</a:t>
            </a:r>
            <a:r>
              <a:rPr lang="en-US" altLang="zh-CN" dirty="0" smtClean="0"/>
              <a:t>UI</a:t>
            </a:r>
            <a:r>
              <a:rPr lang="zh-CN" altLang="en-US" dirty="0" smtClean="0"/>
              <a:t>响应函数即可。</a:t>
            </a:r>
            <a:endParaRPr lang="en-US" altLang="zh-CN" dirty="0" smtClean="0"/>
          </a:p>
          <a:p>
            <a:endParaRPr lang="en-US" altLang="zh-CN" dirty="0" smtClean="0"/>
          </a:p>
          <a:p>
            <a:r>
              <a:rPr lang="zh-CN" altLang="en-US" dirty="0" smtClean="0"/>
              <a:t>实现这种解决方案之后，获取的效果是：代码简洁，逻辑简单，响应迅速，且事件发布与订阅充分解耦。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以上是我过去一年负责的项目概述。最后总结一下自己的个人成长和对未来的展望。</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410657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首先是：</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接下来，介绍一下另外一个重点项目，全智能手表研发。</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endParaRPr lang="en-US" altLang="zh-CN" dirty="0" smtClean="0"/>
          </a:p>
          <a:p>
            <a:endParaRPr lang="en-US" altLang="zh-CN" dirty="0" smtClean="0"/>
          </a:p>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开发过程</a:t>
            </a:r>
            <a:r>
              <a:rPr lang="zh-CN" altLang="en-US" baseline="0" dirty="0" smtClean="0"/>
              <a:t>中遇到疑难问题，会组织集中讨论解决方案。并且，也会在组内定期的分享自己的技术心得。</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a:t>
            </a:r>
            <a:r>
              <a:rPr lang="zh-CN" altLang="en-US" dirty="0" smtClean="0"/>
              <a:t>控件</a:t>
            </a:r>
            <a:endParaRPr lang="en-US" altLang="zh-CN" dirty="0"/>
          </a:p>
          <a:p>
            <a:pPr marL="457200" lvl="1" indent="0">
              <a:buNone/>
            </a:pPr>
            <a:endParaRPr lang="en-US" altLang="zh-CN" dirty="0"/>
          </a:p>
          <a:p>
            <a:pPr marL="0" indent="0">
              <a:buNone/>
            </a:pPr>
            <a:r>
              <a:rPr lang="en-US" altLang="zh-CN" b="1" dirty="0" err="1"/>
              <a:t>ArcScrollView</a:t>
            </a:r>
            <a:endParaRPr lang="en-US" altLang="zh-CN" b="1" dirty="0"/>
          </a:p>
          <a:p>
            <a:pPr lvl="1"/>
            <a:r>
              <a:rPr lang="zh-CN" altLang="en-US" dirty="0"/>
              <a:t>弧形</a:t>
            </a:r>
            <a:r>
              <a:rPr lang="zh-CN" altLang="en-US" dirty="0" smtClean="0"/>
              <a:t>的滚动条，</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smtClean="0"/>
              <a:t>ViewPager</a:t>
            </a:r>
            <a:r>
              <a:rPr lang="zh-CN" altLang="en-US" dirty="0" smtClean="0"/>
              <a:t>，实现布局内容的垂直切换</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a:t>
            </a:r>
            <a:r>
              <a:rPr lang="zh-CN" altLang="en-US" dirty="0" smtClean="0"/>
              <a:t>手表</a:t>
            </a:r>
            <a:r>
              <a:rPr lang="zh-CN" altLang="en-US" dirty="0"/>
              <a:t>研发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a:solidFill>
                  <a:srgbClr val="FF0000"/>
                </a:solidFill>
              </a:rPr>
              <a:t>8</a:t>
            </a:r>
            <a:r>
              <a:rPr lang="zh-CN" altLang="en-US" dirty="0" smtClean="0"/>
              <a:t>个</a:t>
            </a:r>
            <a:r>
              <a:rPr lang="zh-CN" altLang="en-US" dirty="0"/>
              <a:t>难点</a:t>
            </a:r>
            <a:r>
              <a:rPr lang="zh-CN" altLang="en-US" dirty="0" smtClean="0"/>
              <a:t>应用（天气、支付宝、秒表、闹钟、计时器、密码锁、应用列表、设置）全部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接口设计不完善导致的手表支付应用界面显示问题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代码复杂，响应慢，容易</a:t>
            </a:r>
            <a:r>
              <a:rPr lang="zh-CN" altLang="en-US" b="1" dirty="0"/>
              <a:t>产生</a:t>
            </a:r>
            <a:r>
              <a:rPr lang="zh-CN" altLang="en-US" b="1" dirty="0" smtClean="0"/>
              <a:t>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代码简洁，响应迅速，事件发布与订阅充分解耦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项目难点问题</a:t>
              </a:r>
              <a:endParaRPr lang="zh-CN" altLang="en-US" sz="2400" dirty="0">
                <a:solidFill>
                  <a:schemeClr val="tx1">
                    <a:lumMod val="75000"/>
                    <a:lumOff val="25000"/>
                  </a:schemeClr>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rgbClr val="FF0000"/>
                  </a:solidFill>
                  <a:latin typeface="+mn-ea"/>
                  <a:ea typeface="+mn-ea"/>
                </a:rPr>
                <a:t>4</a:t>
              </a:r>
              <a:endParaRPr lang="zh-CN" altLang="en-US" sz="3200" b="1" dirty="0">
                <a:solidFill>
                  <a:srgbClr val="FF0000"/>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个人成长与展望</a:t>
              </a:r>
              <a:endParaRPr lang="zh-CN" altLang="en-US" sz="2400" dirty="0">
                <a:solidFill>
                  <a:srgbClr val="FF0000"/>
                </a:solidFill>
                <a:latin typeface="+mn-ea"/>
                <a:ea typeface="+mn-ea"/>
              </a:endParaRPr>
            </a:p>
          </p:txBody>
        </p:sp>
      </p:grpSp>
    </p:spTree>
    <p:extLst>
      <p:ext uri="{BB962C8B-B14F-4D97-AF65-F5344CB8AC3E}">
        <p14:creationId xmlns:p14="http://schemas.microsoft.com/office/powerpoint/2010/main" val="3739844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a:t>
            </a:r>
            <a:r>
              <a:rPr lang="zh-CN" altLang="en-US" dirty="0" smtClean="0"/>
              <a:t>沉淀</a:t>
            </a:r>
            <a:endParaRPr lang="en-US" altLang="zh-CN" dirty="0"/>
          </a:p>
          <a:p>
            <a:pPr marL="457200" lvl="1"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solidFill>
                  <a:srgbClr val="FF0000"/>
                </a:solidFill>
              </a:rPr>
              <a:t>MTK</a:t>
            </a:r>
            <a:r>
              <a:rPr lang="zh-CN" altLang="en-US" dirty="0">
                <a:solidFill>
                  <a:srgbClr val="FF0000"/>
                </a:solidFill>
              </a:rPr>
              <a:t>平台机型适配</a:t>
            </a:r>
            <a:r>
              <a:rPr lang="zh-CN" altLang="en-US" dirty="0" smtClean="0">
                <a:solidFill>
                  <a:srgbClr val="FF0000"/>
                </a:solidFill>
              </a:rPr>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52" y="460623"/>
            <a:ext cx="12457384" cy="6208737"/>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sz="half"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a:t>
            </a:r>
            <a:r>
              <a:rPr lang="zh-CN" altLang="en-US" dirty="0" smtClean="0"/>
              <a:t>变更</a:t>
            </a:r>
            <a:r>
              <a:rPr lang="zh-CN" altLang="en-US" dirty="0"/>
              <a:t>频繁</a:t>
            </a:r>
            <a:endParaRPr lang="en-US" altLang="zh-CN" dirty="0"/>
          </a:p>
          <a:p>
            <a:pPr lvl="1"/>
            <a:r>
              <a:rPr lang="zh-CN" altLang="en-US" dirty="0"/>
              <a:t>开发人员</a:t>
            </a:r>
            <a:r>
              <a:rPr lang="zh-CN" altLang="en-US" dirty="0" smtClean="0"/>
              <a:t>紧缺</a:t>
            </a:r>
            <a:endParaRPr lang="en-US" altLang="zh-CN" dirty="0"/>
          </a:p>
          <a:p>
            <a:pPr lvl="1"/>
            <a:r>
              <a:rPr lang="zh-CN" altLang="en-US" dirty="0" smtClean="0"/>
              <a:t>通信</a:t>
            </a:r>
            <a:r>
              <a:rPr lang="zh-CN" altLang="en-US" dirty="0"/>
              <a:t>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solidFill>
                  <a:srgbClr val="FF0000"/>
                </a:solidFill>
              </a:rPr>
              <a:t>应用层主力</a:t>
            </a:r>
            <a:r>
              <a:rPr lang="zh-CN" altLang="en-US" dirty="0" smtClean="0">
                <a:solidFill>
                  <a:srgbClr val="FF0000"/>
                </a:solidFill>
              </a:rPr>
              <a:t>研发</a:t>
            </a:r>
            <a:endParaRPr lang="zh-CN" altLang="en-US" dirty="0">
              <a:solidFill>
                <a:srgbClr val="FF0000"/>
              </a:solidFill>
            </a:endParaRPr>
          </a:p>
        </p:txBody>
      </p:sp>
      <p:sp>
        <p:nvSpPr>
          <p:cNvPr id="2" name="内容占位符 1"/>
          <p:cNvSpPr>
            <a:spLocks noGrp="1"/>
          </p:cNvSpPr>
          <p:nvPr>
            <p:ph sz="half" idx="2"/>
          </p:nvPr>
        </p:nvSpPr>
        <p:spPr/>
        <p:txBody>
          <a:bodyPr>
            <a:normAutofit/>
          </a:bodyPr>
          <a:lstStyle/>
          <a:p>
            <a:r>
              <a:rPr lang="zh-CN" altLang="en-US" dirty="0"/>
              <a:t>思路</a:t>
            </a:r>
            <a:endParaRPr lang="en-US" altLang="zh-CN"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smtClean="0"/>
              <a:t>协助新同学快速</a:t>
            </a:r>
            <a:r>
              <a:rPr lang="zh-CN" altLang="en-US" dirty="0"/>
              <a:t>融入研发体系</a:t>
            </a:r>
            <a:endParaRPr lang="en-US" altLang="zh-CN" dirty="0"/>
          </a:p>
          <a:p>
            <a:pPr lvl="1"/>
            <a:r>
              <a:rPr lang="zh-CN" altLang="en-US" dirty="0"/>
              <a:t>专项技术突破，定期技术分享</a:t>
            </a:r>
            <a:endParaRPr lang="en-US" altLang="zh-CN" dirty="0"/>
          </a:p>
          <a:p>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97262</TotalTime>
  <Words>3845</Words>
  <Application>Microsoft Office PowerPoint</Application>
  <PresentationFormat>宽屏</PresentationFormat>
  <Paragraphs>276</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Arial</vt:lpstr>
      <vt:lpstr>Calibri</vt:lpstr>
      <vt:lpstr>Wingdings</vt: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技术亮点-统一网络框架</vt:lpstr>
      <vt:lpstr>技术亮点-自定义控件集合</vt:lpstr>
      <vt:lpstr>技术亮点-WheelView</vt:lpstr>
      <vt:lpstr>WheelView事件处理流程</vt:lpstr>
      <vt:lpstr>全智能手表研发</vt:lpstr>
      <vt:lpstr>大纲</vt:lpstr>
      <vt:lpstr>项目难点-统一网络框架</vt:lpstr>
      <vt:lpstr>项目难点-解耦应用内部事件传递</vt:lpstr>
      <vt:lpstr>大纲</vt:lpstr>
      <vt:lpstr>个人成长与展望</vt:lpstr>
      <vt:lpstr>THANKS/感谢聆听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王正一</cp:lastModifiedBy>
  <cp:revision>5368</cp:revision>
  <cp:lastPrinted>2016-05-09T08:44:23Z</cp:lastPrinted>
  <dcterms:modified xsi:type="dcterms:W3CDTF">2017-01-24T06:04:59Z</dcterms:modified>
</cp:coreProperties>
</file>