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sldIdLst>
    <p:sldId id="256" r:id="rId2"/>
    <p:sldId id="257" r:id="rId3"/>
    <p:sldId id="265" r:id="rId4"/>
    <p:sldId id="278" r:id="rId5"/>
    <p:sldId id="296" r:id="rId6"/>
    <p:sldId id="279" r:id="rId7"/>
    <p:sldId id="280" r:id="rId8"/>
    <p:sldId id="282" r:id="rId9"/>
    <p:sldId id="295" r:id="rId10"/>
    <p:sldId id="288" r:id="rId11"/>
    <p:sldId id="285" r:id="rId12"/>
    <p:sldId id="286" r:id="rId13"/>
    <p:sldId id="291" r:id="rId14"/>
    <p:sldId id="258" r:id="rId15"/>
    <p:sldId id="276" r:id="rId16"/>
    <p:sldId id="289" r:id="rId17"/>
    <p:sldId id="290" r:id="rId18"/>
    <p:sldId id="292" r:id="rId19"/>
    <p:sldId id="268" r:id="rId20"/>
    <p:sldId id="294" r:id="rId21"/>
    <p:sldId id="275" r:id="rId22"/>
    <p:sldId id="277" r:id="rId23"/>
    <p:sldId id="293" r:id="rId24"/>
    <p:sldId id="297" r:id="rId25"/>
    <p:sldId id="271" r:id="rId26"/>
    <p:sldId id="272" r:id="rId2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8" autoAdjust="0"/>
  </p:normalViewPr>
  <p:slideViewPr>
    <p:cSldViewPr>
      <p:cViewPr varScale="1">
        <p:scale>
          <a:sx n="72" d="100"/>
          <a:sy n="72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cover_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4850"/>
            <a:ext cx="9163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6" descr="bar_white_bot"/>
          <p:cNvPicPr>
            <a:picLocks noChangeAspect="1" noChangeArrowheads="1"/>
          </p:cNvPicPr>
          <p:nvPr/>
        </p:nvPicPr>
        <p:blipFill>
          <a:blip r:embed="rId3" cstate="print"/>
          <a:srcRect b="1707"/>
          <a:stretch>
            <a:fillRect/>
          </a:stretch>
        </p:blipFill>
        <p:spPr bwMode="auto">
          <a:xfrm>
            <a:off x="0" y="5303838"/>
            <a:ext cx="9144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bar_white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bar_white_2"/>
          <p:cNvPicPr>
            <a:picLocks noChangeAspect="1" noChangeArrowheads="1"/>
          </p:cNvPicPr>
          <p:nvPr/>
        </p:nvPicPr>
        <p:blipFill>
          <a:blip r:embed="rId4" cstate="print"/>
          <a:srcRect l="47466" r="4236"/>
          <a:stretch>
            <a:fillRect/>
          </a:stretch>
        </p:blipFill>
        <p:spPr bwMode="auto">
          <a:xfrm>
            <a:off x="4178300" y="0"/>
            <a:ext cx="4416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9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  <p:pic>
        <p:nvPicPr>
          <p:cNvPr id="10" name="Picture 37" descr="bar_white_bot"/>
          <p:cNvPicPr>
            <a:picLocks noChangeAspect="1" noChangeArrowheads="1"/>
          </p:cNvPicPr>
          <p:nvPr/>
        </p:nvPicPr>
        <p:blipFill>
          <a:blip r:embed="rId3" cstate="print"/>
          <a:srcRect l="36562" r="27742" b="1707"/>
          <a:stretch>
            <a:fillRect/>
          </a:stretch>
        </p:blipFill>
        <p:spPr bwMode="auto">
          <a:xfrm>
            <a:off x="3151188" y="5303838"/>
            <a:ext cx="32639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12" name="Picture 38" descr="bar_white_bot"/>
          <p:cNvPicPr>
            <a:picLocks noChangeAspect="1" noChangeArrowheads="1"/>
          </p:cNvPicPr>
          <p:nvPr/>
        </p:nvPicPr>
        <p:blipFill>
          <a:blip r:embed="rId3" cstate="print"/>
          <a:srcRect t="95583"/>
          <a:stretch>
            <a:fillRect/>
          </a:stretch>
        </p:blipFill>
        <p:spPr bwMode="auto">
          <a:xfrm>
            <a:off x="0" y="6770688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1349A-CC95-4C4B-9015-F6ED95CDF77B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2E07C-65DB-4521-A2CE-E775E56AE11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E2920-67CE-4227-A81B-C232DD4CE9CA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C51E0-1F66-4C02-958F-2025E0C5B7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7063" y="1123950"/>
            <a:ext cx="8054975" cy="49545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E9DF-EA8F-459C-AB4B-20398E90DA90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1BA81-C330-4FA7-8228-AB0E63AFA8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3F20D-221C-4AE8-A629-EF3B50EE8628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37DD4-F819-427C-9D78-AB9030E680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C7C1D-31A2-472C-B66A-E60BF5DAF3D8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FC1B-DA4C-494A-BD87-4CCBFBFB0D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85BA5-A9D4-495D-B9E5-C016D51D686A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0685-455F-49C3-9E6F-A404D39532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9218A-620C-47F4-8E87-1F67DC416C78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1F70A-25F7-4815-91F5-F4D713F701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39EE0-B588-4FA7-9BD7-1C4272A158D3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F4F20-F520-4FAC-9C0E-5FCEF9823E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CBD7D-9B5F-4F86-A87D-9823E7816124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3C2A-35F8-4D45-86DC-B874C3837C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676CB-F661-4443-8188-8A8346F9F754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3AE7-EB6F-4F81-ABF0-CE266CCEED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760AE-2AD9-4675-9DFE-D95A4D5FE532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BE196-B61D-4BE9-9168-B24C571E60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F9342-3689-4510-A444-A4E5A9EEBBB4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B9EAF-1336-4ECD-AB90-9521CCCAC9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bar_logoc"/>
          <p:cNvPicPr>
            <a:picLocks noChangeAspect="1" noChangeArrowheads="1"/>
          </p:cNvPicPr>
          <p:nvPr/>
        </p:nvPicPr>
        <p:blipFill>
          <a:blip r:embed="rId15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CN" altLang="zh-TW" smtClean="0"/>
              <a:t> pt Arial</a:t>
            </a:r>
            <a:endParaRPr lang="en-US" altLang="ja-JP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19BB0E53-A2F6-4308-90E6-005B277C2F16}" type="datetime1">
              <a:rPr lang="ja-JP" altLang="en-US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B328857C-CB37-4AAD-B199-2B7FDE33B3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Tool Introduce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724525" y="5621338"/>
            <a:ext cx="3109913" cy="88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ctr">
              <a:spcBef>
                <a:spcPct val="20000"/>
              </a:spcBef>
            </a:pPr>
            <a:r>
              <a:rPr lang="en-US" altLang="zh-TW" sz="1400" smtClean="0"/>
              <a:t>2017/11/20</a:t>
            </a:r>
            <a:endParaRPr lang="en-US" altLang="zh-TW" sz="1400" dirty="0"/>
          </a:p>
          <a:p>
            <a:pPr algn="r" fontAlgn="ctr">
              <a:spcBef>
                <a:spcPct val="50000"/>
              </a:spcBef>
            </a:pPr>
            <a:r>
              <a:rPr lang="en-US" sz="1400" dirty="0"/>
              <a:t>Presenter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(Wenping Liu</a:t>
            </a:r>
            <a:r>
              <a:rPr lang="en-US" altLang="zh-TW" sz="1400" dirty="0" smtClean="0">
                <a:ea typeface="新細明體" charset="-120"/>
              </a:rPr>
              <a:t>)</a:t>
            </a:r>
            <a:endParaRPr lang="en-US" altLang="zh-TW" sz="1400" dirty="0">
              <a:ea typeface="新細明體" charset="-120"/>
            </a:endParaRPr>
          </a:p>
          <a:p>
            <a:pPr algn="r" fontAlgn="ctr">
              <a:spcBef>
                <a:spcPct val="20000"/>
              </a:spcBef>
            </a:pPr>
            <a:r>
              <a:rPr lang="en-US" sz="1400" dirty="0"/>
              <a:t>Department </a:t>
            </a:r>
            <a:r>
              <a:rPr lang="en-US" altLang="zh-TW" sz="1400" dirty="0" smtClean="0"/>
              <a:t>(</a:t>
            </a:r>
            <a:r>
              <a:rPr lang="en-US" sz="1400" dirty="0" smtClean="0"/>
              <a:t>ACS7/ST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scan data dialog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8435975" cy="5183188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Scan Data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Enable the edit control option </a:t>
            </a:r>
            <a:r>
              <a:rPr lang="en-US" altLang="zh-CN" sz="1600" dirty="0" smtClean="0"/>
              <a:t>base on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what do you select in the configuration panel.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If </a:t>
            </a:r>
            <a:r>
              <a:rPr lang="en-US" altLang="zh-CN" sz="1600" dirty="0" smtClean="0">
                <a:solidFill>
                  <a:srgbClr val="FF0000"/>
                </a:solidFill>
              </a:rPr>
              <a:t>Header check is turn on</a:t>
            </a:r>
            <a:r>
              <a:rPr lang="en-US" altLang="zh-CN" sz="1600" dirty="0" smtClean="0"/>
              <a:t>, the corresponding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header string will show on edit control tail.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The current scan data will be highlight.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The edit control don`t need scan again </a:t>
            </a:r>
            <a:r>
              <a:rPr lang="en-US" altLang="zh-CN" sz="1600" dirty="0" smtClean="0"/>
              <a:t>when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scan data finish and header check pass</a:t>
            </a:r>
            <a:r>
              <a:rPr lang="en-US" altLang="zh-CN" sz="1600" dirty="0" smtClean="0">
                <a:solidFill>
                  <a:schemeClr val="tx2"/>
                </a:solidFill>
              </a:rPr>
              <a:t>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When finish scan all data and click ‘OK’,</a:t>
            </a:r>
          </a:p>
          <a:p>
            <a:pPr lvl="1">
              <a:buNone/>
            </a:pPr>
            <a:r>
              <a:rPr lang="en-US" altLang="zh-CN" sz="1600" dirty="0" smtClean="0"/>
              <a:t>tool will check all data is valid or not. </a:t>
            </a:r>
            <a:r>
              <a:rPr lang="en-US" altLang="zh-CN" sz="1600" dirty="0" smtClean="0">
                <a:solidFill>
                  <a:srgbClr val="FF0000"/>
                </a:solidFill>
              </a:rPr>
              <a:t>If the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data is invalid, corresponding edit control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will be empty</a:t>
            </a:r>
            <a:r>
              <a:rPr lang="en-US" altLang="zh-CN" sz="1600" dirty="0" smtClean="0"/>
              <a:t>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When finish one write flow, this panel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>
                <a:solidFill>
                  <a:schemeClr val="tx2"/>
                </a:solidFill>
              </a:rPr>
              <a:t>will be </a:t>
            </a:r>
            <a:r>
              <a:rPr lang="en-US" altLang="zh-CN" sz="1600" dirty="0" smtClean="0"/>
              <a:t>show again.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3867" y="1412776"/>
            <a:ext cx="397013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059738" cy="658813"/>
          </a:xfrm>
        </p:spPr>
        <p:txBody>
          <a:bodyPr/>
          <a:lstStyle/>
          <a:p>
            <a:r>
              <a:rPr lang="en-US" altLang="zh-CN" dirty="0" smtClean="0"/>
              <a:t>Special setting for different product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56"/>
            <a:ext cx="8572560" cy="5643602"/>
          </a:xfrm>
        </p:spPr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Menu – Option</a:t>
            </a:r>
          </a:p>
          <a:p>
            <a:pPr lvl="1"/>
            <a:r>
              <a:rPr lang="en-US" altLang="zh-CN" sz="1600" smtClean="0"/>
              <a:t>USB SwitchTool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For dongle product, enable </a:t>
            </a:r>
            <a:r>
              <a:rPr lang="en-US" altLang="zh-CN" sz="1400" dirty="0" err="1" smtClean="0"/>
              <a:t>usb</a:t>
            </a:r>
            <a:r>
              <a:rPr lang="en-US" altLang="zh-CN" sz="1400" dirty="0" smtClean="0"/>
              <a:t> </a:t>
            </a:r>
            <a:r>
              <a:rPr lang="en-US" altLang="zh-CN" sz="1400" smtClean="0"/>
              <a:t>switchtool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External Modem</a:t>
            </a:r>
          </a:p>
          <a:p>
            <a:pPr lvl="2"/>
            <a:r>
              <a:rPr lang="en-US" altLang="zh-CN" sz="1400" dirty="0" smtClean="0"/>
              <a:t>For dual talk(external modem) project, enable </a:t>
            </a:r>
          </a:p>
          <a:p>
            <a:pPr lvl="2">
              <a:buNone/>
            </a:pP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preloader</a:t>
            </a:r>
            <a:r>
              <a:rPr lang="en-US" altLang="zh-CN" sz="1400" dirty="0" smtClean="0"/>
              <a:t>  comport switch to single comport</a:t>
            </a:r>
          </a:p>
          <a:p>
            <a:pPr lvl="2"/>
            <a:r>
              <a:rPr lang="en-US" altLang="zh-CN" sz="1400" dirty="0" smtClean="0"/>
              <a:t>Ex, MT8135(AP) + MT6280(Modem) project</a:t>
            </a:r>
          </a:p>
          <a:p>
            <a:pPr lvl="1"/>
            <a:r>
              <a:rPr lang="en-US" altLang="zh-CN" sz="1600" dirty="0" smtClean="0"/>
              <a:t>Security USB</a:t>
            </a:r>
          </a:p>
          <a:p>
            <a:pPr lvl="2"/>
            <a:r>
              <a:rPr lang="en-US" altLang="zh-CN" sz="1400" dirty="0" smtClean="0"/>
              <a:t>For security project</a:t>
            </a:r>
          </a:p>
          <a:p>
            <a:pPr lvl="1"/>
            <a:r>
              <a:rPr lang="en-US" altLang="zh-CN" sz="1600" err="1" smtClean="0"/>
              <a:t>Usb</a:t>
            </a:r>
            <a:r>
              <a:rPr lang="en-US" altLang="zh-CN" sz="1600" smtClean="0"/>
              <a:t> Without Battery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For feature phone, enable without battery enter meta mode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System </a:t>
            </a:r>
            <a:r>
              <a:rPr lang="en-US" altLang="zh-CN" dirty="0" err="1" smtClean="0">
                <a:solidFill>
                  <a:srgbClr val="0070C0"/>
                </a:solidFill>
                <a:cs typeface="+mn-cs"/>
              </a:rPr>
              <a:t>Config</a:t>
            </a: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 – IMEI Option</a:t>
            </a:r>
          </a:p>
          <a:p>
            <a:pPr lvl="1"/>
            <a:r>
              <a:rPr lang="en-US" altLang="zh-CN" sz="1600" dirty="0" smtClean="0"/>
              <a:t>IMEI </a:t>
            </a:r>
            <a:r>
              <a:rPr lang="en-US" altLang="zh-CN" sz="1600" dirty="0" err="1" smtClean="0"/>
              <a:t>CheckSum</a:t>
            </a:r>
            <a:endParaRPr lang="en-US" altLang="zh-CN" sz="1600" dirty="0" smtClean="0"/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Enable IMEI checksum mechanism, the last IMEI bit will be</a:t>
            </a:r>
          </a:p>
          <a:p>
            <a:pPr lvl="2">
              <a:buNone/>
            </a:pPr>
            <a:r>
              <a:rPr lang="en-US" altLang="zh-CN" sz="1400" dirty="0" smtClean="0">
                <a:solidFill>
                  <a:schemeClr val="tx2"/>
                </a:solidFill>
              </a:rPr>
              <a:t> calculate and replace last bit get from UI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IMEI Lock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Lock IMEI, mean the IMEI can </a:t>
            </a:r>
            <a:r>
              <a:rPr lang="en-US" altLang="zh-CN" sz="1400" dirty="0" smtClean="0">
                <a:solidFill>
                  <a:srgbClr val="FF0000"/>
                </a:solidFill>
              </a:rPr>
              <a:t>only write one time</a:t>
            </a:r>
            <a:endParaRPr lang="en-US" altLang="zh-CN" sz="1400" dirty="0" smtClean="0"/>
          </a:p>
          <a:p>
            <a:pPr lvl="1"/>
            <a:r>
              <a:rPr lang="en-US" altLang="zh-CN" sz="1600" dirty="0" err="1" smtClean="0"/>
              <a:t>DualIMEI</a:t>
            </a:r>
            <a:r>
              <a:rPr lang="en-US" altLang="zh-CN" sz="1600" dirty="0" smtClean="0"/>
              <a:t> Same</a:t>
            </a:r>
          </a:p>
          <a:p>
            <a:pPr lvl="2"/>
            <a:r>
              <a:rPr lang="en-US" altLang="zh-CN" sz="1400" dirty="0" smtClean="0"/>
              <a:t>The second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the same with first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,  don`t need scan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two times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429000"/>
            <a:ext cx="18954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0838" y="764704"/>
            <a:ext cx="25336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SN  Tool Engineer &amp; Operator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Engineer</a:t>
            </a:r>
          </a:p>
          <a:p>
            <a:pPr lvl="1"/>
            <a:r>
              <a:rPr lang="en-US" altLang="zh-CN" sz="1600" dirty="0" smtClean="0"/>
              <a:t>Have authority to modify UI configuration</a:t>
            </a:r>
          </a:p>
          <a:p>
            <a:pPr lvl="1"/>
            <a:r>
              <a:rPr lang="en-US" altLang="zh-CN" sz="1600" dirty="0" smtClean="0"/>
              <a:t>Login in Engineer mode need verify password</a:t>
            </a:r>
          </a:p>
          <a:p>
            <a:pPr lvl="1"/>
            <a:r>
              <a:rPr lang="en-US" altLang="zh-CN" sz="1600" dirty="0" smtClean="0"/>
              <a:t>The password default is ‘0000’, use ‘Change </a:t>
            </a:r>
            <a:r>
              <a:rPr lang="en-US" altLang="zh-CN" sz="1600" dirty="0" err="1" smtClean="0"/>
              <a:t>Passwd</a:t>
            </a:r>
            <a:r>
              <a:rPr lang="en-US" altLang="zh-CN" sz="1600" dirty="0" smtClean="0"/>
              <a:t>’</a:t>
            </a:r>
          </a:p>
          <a:p>
            <a:pPr lvl="1">
              <a:buNone/>
            </a:pPr>
            <a:r>
              <a:rPr lang="en-US" altLang="zh-CN" sz="1600" dirty="0" smtClean="0"/>
              <a:t>      to modify engineer password. </a:t>
            </a:r>
          </a:p>
          <a:p>
            <a:pPr lvl="1"/>
            <a:r>
              <a:rPr lang="en-US" altLang="zh-CN" sz="1600" dirty="0" smtClean="0"/>
              <a:t>Switch to Operator mode don`t need password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Operator</a:t>
            </a:r>
          </a:p>
          <a:p>
            <a:pPr lvl="1"/>
            <a:r>
              <a:rPr lang="en-US" altLang="zh-CN" sz="1600" dirty="0" smtClean="0"/>
              <a:t>Have no authority to modify UI configuration</a:t>
            </a:r>
          </a:p>
          <a:p>
            <a:pPr lvl="1"/>
            <a:r>
              <a:rPr lang="en-US" altLang="zh-CN" sz="1600" dirty="0" smtClean="0"/>
              <a:t>Switch to Engineer mode need to verify password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428736"/>
            <a:ext cx="2286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Tool write S/N code introduce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69857"/>
            <a:ext cx="8786842" cy="658813"/>
          </a:xfrm>
        </p:spPr>
        <p:txBody>
          <a:bodyPr/>
          <a:lstStyle/>
          <a:p>
            <a:r>
              <a:rPr lang="en-US" altLang="zh-CN" sz="2800" dirty="0" smtClean="0"/>
              <a:t>Barcode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IMEI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BT Address 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Wi-Fi Mac Address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74742"/>
            <a:ext cx="8054975" cy="5526092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Barcode</a:t>
            </a:r>
          </a:p>
          <a:p>
            <a:pPr lvl="1"/>
            <a:r>
              <a:rPr lang="en-US" altLang="zh-CN" sz="1600" dirty="0" smtClean="0"/>
              <a:t>Production Serial Number for a PCBA,  is usually use to identify PCBA. Each </a:t>
            </a:r>
          </a:p>
          <a:p>
            <a:pPr lvl="1">
              <a:buNone/>
            </a:pPr>
            <a:r>
              <a:rPr lang="en-US" altLang="zh-CN" sz="1600" dirty="0" smtClean="0"/>
              <a:t>PCBA should  have a barcode number to  keep the its test item in production line.</a:t>
            </a:r>
          </a:p>
          <a:p>
            <a:pPr lvl="1"/>
            <a:r>
              <a:rPr lang="en-US" altLang="zh-CN" sz="1600" dirty="0" smtClean="0"/>
              <a:t>Barcode should be write to PCBA after download and </a:t>
            </a:r>
            <a:r>
              <a:rPr lang="en-US" altLang="zh-CN" sz="1600" dirty="0" smtClean="0">
                <a:solidFill>
                  <a:srgbClr val="FF0000"/>
                </a:solidFill>
              </a:rPr>
              <a:t>before  ATE calibration</a:t>
            </a:r>
            <a:r>
              <a:rPr lang="en-US" altLang="zh-CN" sz="1600" dirty="0" smtClean="0"/>
              <a:t>,</a:t>
            </a:r>
          </a:p>
          <a:p>
            <a:pPr lvl="1">
              <a:buNone/>
            </a:pPr>
            <a:r>
              <a:rPr lang="en-US" altLang="zh-CN" sz="1600" dirty="0" smtClean="0"/>
              <a:t> because in the calibration station, ATE Tool will write Calibration flag and NSFT</a:t>
            </a:r>
          </a:p>
          <a:p>
            <a:pPr lvl="1">
              <a:buNone/>
            </a:pPr>
            <a:r>
              <a:rPr lang="en-US" altLang="zh-CN" sz="1600" dirty="0" smtClean="0"/>
              <a:t>flag to barcode. </a:t>
            </a:r>
          </a:p>
          <a:p>
            <a:pPr lvl="1"/>
            <a:r>
              <a:rPr lang="en-US" altLang="zh-CN" sz="1600" dirty="0" smtClean="0"/>
              <a:t>Support  </a:t>
            </a:r>
            <a:r>
              <a:rPr lang="en-US" altLang="zh-CN" sz="1600" dirty="0" smtClean="0">
                <a:solidFill>
                  <a:srgbClr val="FF0000"/>
                </a:solidFill>
              </a:rPr>
              <a:t>max 64  </a:t>
            </a:r>
            <a:r>
              <a:rPr lang="en-US" altLang="zh-CN" sz="1600" dirty="0" smtClean="0"/>
              <a:t>characters, composed of letters and numbers.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IMEI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nternational </a:t>
            </a:r>
            <a:r>
              <a:rPr lang="en-US" altLang="zh-CN" sz="1600" dirty="0" smtClean="0">
                <a:solidFill>
                  <a:srgbClr val="FF0000"/>
                </a:solidFill>
              </a:rPr>
              <a:t>M</a:t>
            </a:r>
            <a:r>
              <a:rPr lang="en-US" altLang="zh-CN" sz="1600" dirty="0" smtClean="0"/>
              <a:t>obile </a:t>
            </a:r>
            <a:r>
              <a:rPr lang="en-US" altLang="zh-CN" sz="1600" dirty="0" smtClean="0">
                <a:solidFill>
                  <a:srgbClr val="FF0000"/>
                </a:solidFill>
              </a:rPr>
              <a:t>E</a:t>
            </a:r>
            <a:r>
              <a:rPr lang="en-US" altLang="zh-CN" sz="1600" dirty="0" smtClean="0"/>
              <a:t>quipment </a:t>
            </a:r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dentity, a unique number to distinguish</a:t>
            </a:r>
          </a:p>
          <a:p>
            <a:pPr lvl="1">
              <a:buNone/>
            </a:pPr>
            <a:r>
              <a:rPr lang="en-US" altLang="zh-CN" sz="1600" dirty="0" smtClean="0"/>
              <a:t> each mobile phone.</a:t>
            </a:r>
          </a:p>
          <a:p>
            <a:pPr lvl="1"/>
            <a:r>
              <a:rPr lang="en-US" altLang="zh-CN" sz="1600" dirty="0" smtClean="0"/>
              <a:t>Must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15 decimal digits</a:t>
            </a:r>
            <a:r>
              <a:rPr lang="en-US" altLang="zh-CN" sz="1600" dirty="0" smtClean="0"/>
              <a:t>, 14 decimal digits + 1 checksum digit.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BT Address</a:t>
            </a:r>
          </a:p>
          <a:p>
            <a:pPr lvl="1"/>
            <a:r>
              <a:rPr lang="en-US" altLang="zh-CN" sz="1600" dirty="0" smtClean="0"/>
              <a:t>Must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12</a:t>
            </a:r>
            <a:r>
              <a:rPr lang="en-US" altLang="zh-CN" sz="1600" dirty="0" smtClean="0"/>
              <a:t> characters, composed of letters(a - f or A - F) and numbers.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Wi-Fi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Mac Address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Must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12</a:t>
            </a:r>
            <a:r>
              <a:rPr lang="en-US" altLang="zh-CN" sz="1600" dirty="0" smtClean="0"/>
              <a:t> characters, composed of letters(a - f or A - F) and numbers.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658813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Hdcp</a:t>
            </a:r>
            <a:r>
              <a:rPr lang="en-US" altLang="zh-CN" dirty="0" smtClean="0">
                <a:solidFill>
                  <a:schemeClr val="tx1"/>
                </a:solidFill>
              </a:rPr>
              <a:t> &amp; </a:t>
            </a:r>
            <a:r>
              <a:rPr lang="en-US" altLang="zh-CN" dirty="0" err="1" smtClean="0">
                <a:solidFill>
                  <a:schemeClr val="tx1"/>
                </a:solidFill>
              </a:rPr>
              <a:t>Drm</a:t>
            </a:r>
            <a:r>
              <a:rPr lang="en-US" altLang="zh-CN" dirty="0" smtClean="0">
                <a:solidFill>
                  <a:schemeClr val="tx1"/>
                </a:solidFill>
              </a:rPr>
              <a:t> 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03304"/>
            <a:ext cx="8358246" cy="524034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8389+8193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Hdcp</a:t>
            </a:r>
            <a:r>
              <a:rPr lang="en-US" altLang="zh-CN" sz="2000" dirty="0" smtClean="0">
                <a:solidFill>
                  <a:srgbClr val="0070C0"/>
                </a:solidFill>
              </a:rPr>
              <a:t> Key</a:t>
            </a:r>
          </a:p>
          <a:p>
            <a:pPr lvl="1"/>
            <a:r>
              <a:rPr lang="en-US" altLang="zh-CN" sz="1600" dirty="0" smtClean="0"/>
              <a:t>For MT8389+8193 project </a:t>
            </a:r>
            <a:r>
              <a:rPr lang="en-US" altLang="zh-CN" sz="1600" dirty="0" err="1" smtClean="0"/>
              <a:t>writting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key only .</a:t>
            </a:r>
          </a:p>
          <a:p>
            <a:pPr lvl="1"/>
            <a:r>
              <a:rPr lang="en-US" altLang="zh-CN" sz="1600" dirty="0" smtClean="0"/>
              <a:t>Since </a:t>
            </a:r>
            <a:r>
              <a:rPr lang="en-US" altLang="zh-CN" sz="1600" dirty="0" err="1" smtClean="0"/>
              <a:t>Writting</a:t>
            </a:r>
            <a:r>
              <a:rPr lang="en-US" altLang="zh-CN" sz="1600" dirty="0" smtClean="0"/>
              <a:t> to </a:t>
            </a:r>
            <a:r>
              <a:rPr lang="en-US" altLang="zh-CN" sz="1600" dirty="0" err="1" smtClean="0"/>
              <a:t>nvram</a:t>
            </a:r>
            <a:r>
              <a:rPr lang="en-US" altLang="zh-CN" sz="1600" dirty="0" smtClean="0"/>
              <a:t> , need 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 database.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MTK HDCP_DRM Key </a:t>
            </a:r>
          </a:p>
          <a:p>
            <a:pPr lvl="1"/>
            <a:r>
              <a:rPr lang="en-US" altLang="zh-CN" sz="1600" dirty="0" smtClean="0"/>
              <a:t>For MTK solution to write 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or </a:t>
            </a:r>
            <a:r>
              <a:rPr lang="en-US" altLang="zh-CN" sz="1600" dirty="0" err="1" smtClean="0"/>
              <a:t>drm</a:t>
            </a:r>
            <a:r>
              <a:rPr lang="en-US" altLang="zh-CN" sz="1600" dirty="0" smtClean="0"/>
              <a:t> key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Install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Hdcp</a:t>
            </a:r>
            <a:r>
              <a:rPr lang="en-US" altLang="zh-CN" sz="2000" dirty="0" smtClean="0">
                <a:solidFill>
                  <a:srgbClr val="0070C0"/>
                </a:solidFill>
              </a:rPr>
              <a:t> Data</a:t>
            </a:r>
          </a:p>
          <a:p>
            <a:pPr lvl="1"/>
            <a:r>
              <a:rPr lang="en-US" altLang="zh-CN" sz="1600" dirty="0" smtClean="0"/>
              <a:t>For vendor to install 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data</a:t>
            </a:r>
          </a:p>
          <a:p>
            <a:pPr lvl="1"/>
            <a:r>
              <a:rPr lang="en-US" altLang="zh-CN" sz="1600" dirty="0" smtClean="0"/>
              <a:t>                        this file size must be 572Bytes</a:t>
            </a:r>
          </a:p>
          <a:p>
            <a:pPr lvl="1"/>
            <a:r>
              <a:rPr lang="en-US" altLang="zh-CN" sz="1600" dirty="0" smtClean="0"/>
              <a:t>                        this file size must be 16Bytes</a:t>
            </a:r>
          </a:p>
          <a:p>
            <a:pPr lvl="1"/>
            <a:endParaRPr lang="en-US" altLang="zh-CN" sz="1600" dirty="0" smtClean="0"/>
          </a:p>
          <a:p>
            <a:r>
              <a:rPr lang="en-US" altLang="zh-CN" sz="2000" smtClean="0">
                <a:solidFill>
                  <a:srgbClr val="0070C0"/>
                </a:solidFill>
              </a:rPr>
              <a:t>Attestation Key</a:t>
            </a:r>
          </a:p>
          <a:p>
            <a:pPr lvl="1"/>
            <a:r>
              <a:rPr lang="en-US" altLang="zh-CN" sz="1600" smtClean="0"/>
              <a:t>Google implement a key file from Android O</a:t>
            </a:r>
            <a:endParaRPr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390902"/>
            <a:ext cx="1171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348" y="3667129"/>
            <a:ext cx="1123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write operation procedure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Preparation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To use the </a:t>
            </a:r>
            <a:r>
              <a:rPr lang="en-US" altLang="zh-CN" sz="2000" dirty="0" err="1" smtClean="0"/>
              <a:t>mediatek</a:t>
            </a:r>
            <a:r>
              <a:rPr lang="en-US" altLang="zh-CN" sz="2000" dirty="0" smtClean="0"/>
              <a:t> SN Writer Tool, the following should be preparation: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err="1" smtClean="0"/>
              <a:t>Mediatek</a:t>
            </a:r>
            <a:r>
              <a:rPr lang="en-US" altLang="zh-CN" sz="1600" dirty="0" smtClean="0"/>
              <a:t> product that already download MAUI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Moly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or APLS software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UART or USB cable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S/N code scanner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Corresponding 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 &amp; modem database files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Make sure the product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power off </a:t>
            </a:r>
            <a:r>
              <a:rPr lang="en-US" altLang="zh-CN" sz="1600" dirty="0" smtClean="0"/>
              <a:t>status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620688"/>
            <a:ext cx="2971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059738" cy="658813"/>
          </a:xfrm>
        </p:spPr>
        <p:txBody>
          <a:bodyPr/>
          <a:lstStyle/>
          <a:p>
            <a:pPr lvl="1"/>
            <a:r>
              <a:rPr lang="en-US" altLang="zh-CN" dirty="0" smtClean="0"/>
              <a:t>SN tool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9" y="785794"/>
            <a:ext cx="8324880" cy="52927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Select </a:t>
            </a:r>
            <a:r>
              <a:rPr lang="en-US" altLang="zh-CN" dirty="0" err="1" smtClean="0">
                <a:solidFill>
                  <a:srgbClr val="0070C0"/>
                </a:solidFill>
              </a:rPr>
              <a:t>comPort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If use </a:t>
            </a:r>
            <a:r>
              <a:rPr lang="en-US" altLang="zh-CN" sz="1400" dirty="0" err="1" smtClean="0"/>
              <a:t>uart</a:t>
            </a:r>
            <a:r>
              <a:rPr lang="en-US" altLang="zh-CN" sz="1400" dirty="0" smtClean="0"/>
              <a:t> cable, you should be insert your </a:t>
            </a:r>
            <a:r>
              <a:rPr lang="en-US" altLang="zh-CN" sz="1400" dirty="0" err="1" smtClean="0"/>
              <a:t>uart</a:t>
            </a:r>
            <a:r>
              <a:rPr lang="en-US" altLang="zh-CN" sz="1400" dirty="0" smtClean="0"/>
              <a:t> cable</a:t>
            </a:r>
          </a:p>
          <a:p>
            <a:pPr marL="857250" lvl="1" indent="-457200">
              <a:buNone/>
            </a:pPr>
            <a:r>
              <a:rPr lang="en-US" altLang="zh-CN" sz="1400" dirty="0" smtClean="0"/>
              <a:t> before launch SN tool, otherwise SN tool can`t show the</a:t>
            </a:r>
          </a:p>
          <a:p>
            <a:pPr marL="857250" lvl="1" indent="-457200">
              <a:buNone/>
            </a:pPr>
            <a:r>
              <a:rPr lang="en-US" altLang="zh-CN" sz="1400" dirty="0" smtClean="0"/>
              <a:t> corresponding comport number in the ‘</a:t>
            </a:r>
            <a:r>
              <a:rPr lang="en-US" altLang="zh-CN" sz="1400" dirty="0" err="1" smtClean="0"/>
              <a:t>comPort</a:t>
            </a:r>
            <a:r>
              <a:rPr lang="en-US" altLang="zh-CN" sz="1400" dirty="0" smtClean="0"/>
              <a:t>’ </a:t>
            </a:r>
            <a:r>
              <a:rPr lang="en-US" altLang="zh-CN" sz="1400" dirty="0" err="1" smtClean="0"/>
              <a:t>ComboBox</a:t>
            </a:r>
            <a:endParaRPr lang="en-US" altLang="zh-CN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Select Target Type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Feature Phone</a:t>
            </a:r>
            <a:r>
              <a:rPr lang="zh-CN" altLang="en-US" sz="1400" dirty="0" smtClean="0"/>
              <a:t>、</a:t>
            </a:r>
            <a:r>
              <a:rPr lang="en-US" altLang="zh-CN" sz="1400" smtClean="0"/>
              <a:t>Smart Phone</a:t>
            </a:r>
            <a:r>
              <a:rPr lang="zh-CN" altLang="en-US" sz="1400" smtClean="0"/>
              <a:t>、</a:t>
            </a:r>
            <a:r>
              <a:rPr lang="en-US" altLang="zh-CN" sz="1400" dirty="0" smtClean="0"/>
              <a:t>SP </a:t>
            </a:r>
            <a:r>
              <a:rPr lang="en-US" altLang="zh-CN" sz="1400" dirty="0" err="1" smtClean="0"/>
              <a:t>DualModem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pPr marL="857250" lvl="1" indent="-457200">
              <a:buNone/>
            </a:pPr>
            <a:r>
              <a:rPr lang="en-US" altLang="zh-CN" sz="1400" dirty="0" smtClean="0"/>
              <a:t>Tablet </a:t>
            </a:r>
            <a:r>
              <a:rPr lang="en-US" altLang="zh-CN" sz="1400" dirty="0" err="1" smtClean="0"/>
              <a:t>Wifi</a:t>
            </a:r>
            <a:r>
              <a:rPr lang="en-US" altLang="zh-CN" sz="1400" dirty="0" smtClean="0"/>
              <a:t> Only(without modem)</a:t>
            </a:r>
            <a:r>
              <a:rPr lang="zh-CN" altLang="en-US" sz="1400" dirty="0" smtClean="0"/>
              <a:t>、</a:t>
            </a:r>
            <a:r>
              <a:rPr lang="en-US" altLang="zh-CN" sz="1400" err="1" smtClean="0"/>
              <a:t>Rndis</a:t>
            </a:r>
            <a:r>
              <a:rPr lang="en-US" altLang="zh-CN" sz="1400" smtClean="0"/>
              <a:t> Dongle</a:t>
            </a:r>
            <a:endParaRPr lang="en-US" altLang="zh-CN" sz="1400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MT6276M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MT6280 traditional dongle should be select feature phone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Dual Talk(external modem, ex. MT8135+MT6280) project, write modem side  barcode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should be select feature phone, write AP side </a:t>
            </a:r>
            <a:r>
              <a:rPr lang="en-US" altLang="zh-CN" sz="1400" dirty="0" err="1" smtClean="0"/>
              <a:t>bt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wifi</a:t>
            </a:r>
            <a:r>
              <a:rPr lang="en-US" altLang="zh-CN" sz="1400" dirty="0" smtClean="0"/>
              <a:t> address should be select Smart Phone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Select operation mode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Menu-&gt;Option-&gt;Operate Mode-&gt;</a:t>
            </a:r>
            <a:r>
              <a:rPr lang="en-US" altLang="zh-CN" sz="1400" dirty="0" smtClean="0">
                <a:solidFill>
                  <a:srgbClr val="FF0000"/>
                </a:solidFill>
              </a:rPr>
              <a:t>Meta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Click </a:t>
            </a:r>
            <a:r>
              <a:rPr lang="en-US" altLang="zh-CN" dirty="0" smtClean="0">
                <a:solidFill>
                  <a:srgbClr val="FF0000"/>
                </a:solidFill>
              </a:rPr>
              <a:t>System 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to setup write operation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Setup write option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select corresponding </a:t>
            </a:r>
            <a:r>
              <a:rPr lang="en-US" altLang="zh-CN" sz="1400" dirty="0" err="1" smtClean="0"/>
              <a:t>ap</a:t>
            </a:r>
            <a:r>
              <a:rPr lang="en-US" altLang="zh-CN" sz="1400" dirty="0" smtClean="0"/>
              <a:t> &amp; modem database files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Click </a:t>
            </a:r>
            <a:r>
              <a:rPr lang="en-US" altLang="zh-CN" dirty="0" smtClean="0">
                <a:solidFill>
                  <a:srgbClr val="FF0000"/>
                </a:solidFill>
              </a:rPr>
              <a:t>Start</a:t>
            </a:r>
            <a:r>
              <a:rPr lang="en-US" altLang="zh-CN" dirty="0" smtClean="0">
                <a:solidFill>
                  <a:srgbClr val="0070C0"/>
                </a:solidFill>
              </a:rPr>
              <a:t> button to scan S/N code and write to target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8" name="椭圆 7"/>
          <p:cNvSpPr/>
          <p:nvPr/>
        </p:nvSpPr>
        <p:spPr>
          <a:xfrm>
            <a:off x="8072462" y="1142984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72462" y="178592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72462" y="235743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64216" y="785794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3292" y="4000504"/>
            <a:ext cx="1733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椭圆 12"/>
          <p:cNvSpPr/>
          <p:nvPr/>
        </p:nvSpPr>
        <p:spPr>
          <a:xfrm>
            <a:off x="8208432" y="4473144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90850"/>
            <a:ext cx="3924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0680" y="548680"/>
            <a:ext cx="2971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869160"/>
            <a:ext cx="5114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6605" y="4005064"/>
            <a:ext cx="50958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380" y="5357826"/>
            <a:ext cx="127634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omPort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USB VCOM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Feature Phone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mode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choose Barcode &amp; IMEI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modem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Insert 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usb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cable make target enter meta mode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sz="2400" dirty="0" smtClean="0"/>
              <a:t>Feature </a:t>
            </a:r>
            <a:r>
              <a:rPr lang="en-US" altLang="zh-CN" sz="2400" smtClean="0"/>
              <a:t>phone </a:t>
            </a:r>
            <a:r>
              <a:rPr lang="en-US" altLang="zh-CN" sz="1600" b="0" smtClean="0"/>
              <a:t>barcode </a:t>
            </a:r>
            <a:r>
              <a:rPr lang="en-US" altLang="zh-CN" sz="1600" b="0" dirty="0" smtClean="0"/>
              <a:t>&amp; </a:t>
            </a:r>
            <a:r>
              <a:rPr lang="en-US" altLang="zh-CN" sz="1600" b="0" dirty="0" err="1" smtClean="0"/>
              <a:t>imei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18" name="椭圆 17"/>
          <p:cNvSpPr/>
          <p:nvPr/>
        </p:nvSpPr>
        <p:spPr>
          <a:xfrm>
            <a:off x="4752048" y="407707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32240" y="407707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591808" y="512121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35290" y="306896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175250" y="235116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75250" y="1708218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175250" y="106527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734552" y="512121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571605" y="5429264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1560" y="512121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</a:rPr>
              <a:t>10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752048" y="4833184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7422" y="5429264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5543"/>
            <a:ext cx="8059738" cy="658813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054975" cy="621508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SN Tool UI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SN Tool </a:t>
            </a:r>
            <a:r>
              <a:rPr lang="en-US" altLang="zh-CN" sz="1600" dirty="0" smtClean="0"/>
              <a:t>construction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overview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menu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system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config</a:t>
            </a:r>
            <a:r>
              <a:rPr lang="en-US" altLang="zh-CN" sz="1400" dirty="0" smtClean="0">
                <a:solidFill>
                  <a:schemeClr val="tx2"/>
                </a:solidFill>
              </a:rPr>
              <a:t> panel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scan data dialog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SN Tool special setting for different product</a:t>
            </a:r>
          </a:p>
          <a:p>
            <a:pPr lvl="1"/>
            <a:r>
              <a:rPr lang="en-US" altLang="zh-CN" sz="1600" dirty="0" smtClean="0"/>
              <a:t>SN  Tool Engineer &amp; Operator mode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SN Tool write S/N code introduce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Barcode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smtClean="0">
                <a:solidFill>
                  <a:schemeClr val="tx2"/>
                </a:solidFill>
              </a:rPr>
              <a:t>IMEI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smtClean="0">
                <a:solidFill>
                  <a:schemeClr val="tx2"/>
                </a:solidFill>
              </a:rPr>
              <a:t>BT Address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smtClean="0">
                <a:solidFill>
                  <a:schemeClr val="tx2"/>
                </a:solidFill>
              </a:rPr>
              <a:t>Wi-Fi Mac Address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&amp; </a:t>
            </a:r>
            <a:r>
              <a:rPr lang="en-US" altLang="zh-CN" sz="1600" dirty="0" err="1" smtClean="0"/>
              <a:t>Drm</a:t>
            </a:r>
            <a:r>
              <a:rPr lang="en-US" altLang="zh-CN" sz="1600" dirty="0" smtClean="0"/>
              <a:t> key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SN Tool write operation procedure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sz="1600" dirty="0" smtClean="0"/>
              <a:t>Preparation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sz="1600" dirty="0" smtClean="0"/>
              <a:t>SN tool setup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sz="1600" dirty="0" smtClean="0"/>
              <a:t>Write examples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Feature phone write barcode &amp;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imei</a:t>
            </a:r>
            <a:r>
              <a:rPr lang="en-US" altLang="zh-CN" sz="1400" dirty="0" smtClean="0">
                <a:solidFill>
                  <a:schemeClr val="tx2"/>
                </a:solidFill>
              </a:rPr>
              <a:t>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r>
              <a:rPr lang="en-US" altLang="zh-CN" sz="1400" dirty="0" smtClean="0">
                <a:solidFill>
                  <a:schemeClr val="tx2"/>
                </a:solidFill>
              </a:rPr>
              <a:t> cable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Smart phone write barcode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imei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bt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address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uart</a:t>
            </a:r>
            <a:r>
              <a:rPr lang="en-US" altLang="zh-CN" sz="1400" dirty="0" smtClean="0">
                <a:solidFill>
                  <a:schemeClr val="tx2"/>
                </a:solidFill>
              </a:rPr>
              <a:t> cable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Tablet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only(without modem) write barcode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address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Tablet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only(without modem) install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Hdcp</a:t>
            </a:r>
            <a:r>
              <a:rPr lang="en-US" altLang="zh-CN" sz="1400" dirty="0" smtClean="0">
                <a:solidFill>
                  <a:schemeClr val="tx2"/>
                </a:solidFill>
              </a:rPr>
              <a:t> data in meta mode by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lvl="2"/>
            <a:r>
              <a:rPr lang="en-US" altLang="zh-CN" sz="1400" dirty="0" err="1" smtClean="0">
                <a:solidFill>
                  <a:schemeClr val="tx2"/>
                </a:solidFill>
              </a:rPr>
              <a:t>Rndis</a:t>
            </a:r>
            <a:r>
              <a:rPr lang="en-US" altLang="zh-CN" sz="1400" dirty="0" smtClean="0">
                <a:solidFill>
                  <a:schemeClr val="tx2"/>
                </a:solidFill>
              </a:rPr>
              <a:t> Dongle write  barcode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How to debug when write fail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680" y="548680"/>
            <a:ext cx="2971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208" y="2924945"/>
            <a:ext cx="4466579" cy="1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869160"/>
            <a:ext cx="5114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omPort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 COM16(UART Cable)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  USB VCOM for USB Cable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–Smart Phone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 choose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Barc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/IMEI/BT/Wi-Fi/MEID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&amp; modem 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Press power key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make target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sz="2400" smtClean="0"/>
              <a:t>Smart Phone </a:t>
            </a:r>
            <a:r>
              <a:rPr lang="en-US" altLang="zh-CN" sz="1600" b="0" smtClean="0"/>
              <a:t>barcode</a:t>
            </a:r>
            <a:r>
              <a:rPr lang="zh-CN" altLang="en-US" sz="1600" b="0" dirty="0" smtClean="0"/>
              <a:t>、</a:t>
            </a:r>
            <a:r>
              <a:rPr lang="en-US" altLang="zh-CN" sz="1600" b="0" dirty="0" err="1" smtClean="0"/>
              <a:t>imei</a:t>
            </a:r>
            <a:r>
              <a:rPr lang="zh-CN" altLang="en-US" sz="1600" b="0" dirty="0" smtClean="0"/>
              <a:t>、</a:t>
            </a:r>
            <a:r>
              <a:rPr lang="en-US" altLang="zh-CN" sz="1600" b="0" dirty="0" err="1" smtClean="0"/>
              <a:t>bt</a:t>
            </a:r>
            <a:r>
              <a:rPr lang="zh-CN" altLang="en-US" sz="1600" b="0" dirty="0" smtClean="0"/>
              <a:t>、</a:t>
            </a:r>
            <a:r>
              <a:rPr lang="en-US" altLang="zh-CN" sz="1600" b="0" dirty="0" err="1" smtClean="0"/>
              <a:t>wifi</a:t>
            </a:r>
            <a:r>
              <a:rPr lang="en-US" altLang="zh-CN" sz="1600" b="0" dirty="0" smtClean="0"/>
              <a:t> and MEID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21" name="椭圆 20"/>
          <p:cNvSpPr/>
          <p:nvPr/>
        </p:nvSpPr>
        <p:spPr>
          <a:xfrm>
            <a:off x="2357422" y="501317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7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5584" y="501317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9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00166" y="501317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9" y="5357826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5286388"/>
            <a:ext cx="107157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08" y="5357826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椭圆 24"/>
          <p:cNvSpPr/>
          <p:nvPr/>
        </p:nvSpPr>
        <p:spPr>
          <a:xfrm>
            <a:off x="8172400" y="105273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椭圆 24"/>
          <p:cNvSpPr/>
          <p:nvPr/>
        </p:nvSpPr>
        <p:spPr>
          <a:xfrm>
            <a:off x="8172400" y="1700808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椭圆 24"/>
          <p:cNvSpPr/>
          <p:nvPr/>
        </p:nvSpPr>
        <p:spPr>
          <a:xfrm>
            <a:off x="8172400" y="234888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5" name="椭圆 24"/>
          <p:cNvSpPr/>
          <p:nvPr/>
        </p:nvSpPr>
        <p:spPr>
          <a:xfrm>
            <a:off x="5294930" y="2924943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椭圆 24"/>
          <p:cNvSpPr/>
          <p:nvPr/>
        </p:nvSpPr>
        <p:spPr>
          <a:xfrm>
            <a:off x="7812360" y="2924944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4790874" y="487144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552700"/>
            <a:ext cx="3924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571" y="4653136"/>
            <a:ext cx="51149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5671" y="692696"/>
            <a:ext cx="27908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0621" y="3501008"/>
            <a:ext cx="50958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端口类型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USB VCOM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 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手机类型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Tablet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Wifi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Only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 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写号模式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、点击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‘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系统配置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按钮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写号类型选项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选择写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Barcode &amp;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Wifi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Address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头部检测功能选项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需要检测数据正确性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勾选‘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On/Off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按钮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、选择正确的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Database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文件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、点击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开始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按钮输入或扫描正确的数据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、插入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USB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数据线即可，让平板进入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META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模式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、如果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写操作结果指示器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变成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zh-CN" altLang="en-US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绿色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表示写操作</a:t>
            </a:r>
            <a:r>
              <a:rPr lang="zh-CN" altLang="en-US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成功</a:t>
            </a:r>
            <a:endParaRPr lang="en-US" altLang="zh-CN" sz="1400" dirty="0" smtClean="0">
              <a:solidFill>
                <a:srgbClr val="00B050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zh-CN" altLang="en-US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红色</a:t>
            </a:r>
            <a:r>
              <a:rPr lang="zh-CN" altLang="en-US" sz="1400" dirty="0" smtClean="0">
                <a:solidFill>
                  <a:schemeClr val="tx2"/>
                </a:solidFill>
                <a:ea typeface="微软雅黑" pitchFamily="34" charset="-122"/>
                <a:cs typeface="Times New Roman" pitchFamily="18" charset="0"/>
              </a:rPr>
              <a:t>表示写操作</a:t>
            </a:r>
            <a:r>
              <a:rPr lang="zh-CN" altLang="en-US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失败</a:t>
            </a:r>
            <a:endParaRPr lang="en-US" altLang="zh-CN" sz="140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16632"/>
            <a:ext cx="8858280" cy="658813"/>
          </a:xfrm>
        </p:spPr>
        <p:txBody>
          <a:bodyPr/>
          <a:lstStyle/>
          <a:p>
            <a:r>
              <a:rPr lang="en-US" altLang="zh-CN" sz="2400" dirty="0" smtClean="0"/>
              <a:t>Tablet 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only(without  modem) write </a:t>
            </a:r>
            <a:r>
              <a:rPr lang="en-US" altLang="zh-CN" sz="2400" dirty="0" err="1" smtClean="0"/>
              <a:t>barc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address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29" name="椭圆 28"/>
          <p:cNvSpPr/>
          <p:nvPr/>
        </p:nvSpPr>
        <p:spPr>
          <a:xfrm>
            <a:off x="1500166" y="49772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8" y="5303894"/>
            <a:ext cx="714380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zh-CN" altLang="en-US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手机开机进</a:t>
            </a:r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  <a:r>
              <a:rPr lang="zh-CN" altLang="en-US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模式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68344" y="2924944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280440" y="2051158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280440" y="140821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280440" y="83671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380" y="5291155"/>
            <a:ext cx="120491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椭圆 42"/>
          <p:cNvSpPr/>
          <p:nvPr/>
        </p:nvSpPr>
        <p:spPr>
          <a:xfrm>
            <a:off x="357158" y="49772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</a:rPr>
              <a:t>10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571736" y="49772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932040" y="3501008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948264" y="3501008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316416" y="5445224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5984" y="5357826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18170"/>
            <a:ext cx="2971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6405" y="2708920"/>
            <a:ext cx="28860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793207"/>
            <a:ext cx="54102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214282" y="785794"/>
            <a:ext cx="8786874" cy="5429288"/>
          </a:xfrm>
        </p:spPr>
        <p:txBody>
          <a:bodyPr/>
          <a:lstStyle/>
          <a:p>
            <a:pPr>
              <a:buNone/>
            </a:pP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omPort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USB VCOM</a:t>
            </a:r>
          </a:p>
          <a:p>
            <a:pPr>
              <a:buNone/>
            </a:pP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Tablet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Wifi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Only</a:t>
            </a:r>
          </a:p>
          <a:p>
            <a:pPr>
              <a:buNone/>
            </a:pP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Click menu item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MTK HDCP_DRM Key</a:t>
            </a:r>
            <a:endParaRPr lang="en-US" altLang="zh-CN" sz="1400" dirty="0" smtClean="0">
              <a:solidFill>
                <a:srgbClr val="0070C0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Click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DRMKey_File</a:t>
            </a:r>
            <a:r>
              <a:rPr lang="en-US" altLang="zh-CN" sz="1400" smtClean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, select a key folder</a:t>
            </a:r>
            <a:endParaRPr lang="en-US" altLang="zh-CN" sz="1400" dirty="0" smtClean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write key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Insert 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USB cable,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make tablet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write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  <a:p>
            <a:pPr>
              <a:buNone/>
            </a:pPr>
            <a:endParaRPr lang="en-US" altLang="zh-CN" sz="140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800" smtClean="0"/>
              <a:t>Note</a:t>
            </a:r>
          </a:p>
          <a:p>
            <a:pPr>
              <a:buNone/>
            </a:pPr>
            <a:r>
              <a:rPr lang="en-US" altLang="zh-CN" sz="1400" smtClean="0"/>
              <a:t>If exist a "Recycle" folder in</a:t>
            </a:r>
          </a:p>
          <a:p>
            <a:pPr>
              <a:buNone/>
            </a:pPr>
            <a:r>
              <a:rPr lang="en-US" altLang="zh-CN" sz="1400" smtClean="0"/>
              <a:t>the key folder, the key file have </a:t>
            </a:r>
          </a:p>
          <a:p>
            <a:pPr>
              <a:buNone/>
            </a:pPr>
            <a:r>
              <a:rPr lang="en-US" altLang="zh-CN" sz="1400" smtClean="0"/>
              <a:t>been used will be moved to</a:t>
            </a:r>
          </a:p>
          <a:p>
            <a:pPr>
              <a:buNone/>
            </a:pPr>
            <a:r>
              <a:rPr lang="en-US" altLang="zh-CN" sz="1400" smtClean="0"/>
              <a:t>"Recycle" folder.</a:t>
            </a:r>
            <a:endParaRPr lang="zh-CN" altLang="en-US" sz="1800" dirty="0"/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2" y="5500702"/>
            <a:ext cx="1562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55543"/>
            <a:ext cx="8059738" cy="658813"/>
          </a:xfrm>
        </p:spPr>
        <p:txBody>
          <a:bodyPr/>
          <a:lstStyle/>
          <a:p>
            <a:pPr lvl="1"/>
            <a:r>
              <a:rPr lang="en-US" altLang="zh-CN" sz="2400" dirty="0" smtClean="0"/>
              <a:t>Tablet 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only(without modem) </a:t>
            </a:r>
            <a:r>
              <a:rPr lang="en-US" altLang="zh-CN" sz="2400" smtClean="0"/>
              <a:t>install DRM Key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39" name="椭圆 38"/>
          <p:cNvSpPr/>
          <p:nvPr/>
        </p:nvSpPr>
        <p:spPr>
          <a:xfrm>
            <a:off x="7164288" y="558924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7818" y="5743534"/>
            <a:ext cx="1214446" cy="4001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Target  will enter META 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496464" y="306896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6116" y="5500702"/>
            <a:ext cx="128588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椭圆 47"/>
          <p:cNvSpPr/>
          <p:nvPr/>
        </p:nvSpPr>
        <p:spPr>
          <a:xfrm>
            <a:off x="5724128" y="558924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851920" y="558924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5"/>
          <p:cNvSpPr/>
          <p:nvPr/>
        </p:nvSpPr>
        <p:spPr>
          <a:xfrm>
            <a:off x="7668344" y="3861048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460432" y="1700808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460432" y="1124744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2276872"/>
            <a:ext cx="3924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157192"/>
            <a:ext cx="51149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066009"/>
            <a:ext cx="50958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548680"/>
            <a:ext cx="27908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2966839"/>
            <a:ext cx="25241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 USB VCOM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Rndis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Dongle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mode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USB SwitchTool </a:t>
            </a:r>
            <a:r>
              <a:rPr lang="en-US" altLang="zh-CN" sz="1400" dirty="0" smtClean="0">
                <a:solidFill>
                  <a:schemeClr val="tx2"/>
                </a:solidFill>
                <a:ea typeface="微软雅黑" pitchFamily="34" charset="-122"/>
                <a:cs typeface="Times New Roman" pitchFamily="18" charset="0"/>
              </a:rPr>
              <a:t>to enable </a:t>
            </a:r>
            <a:r>
              <a:rPr lang="en-US" altLang="zh-CN" sz="1400" dirty="0" err="1" smtClean="0">
                <a:solidFill>
                  <a:schemeClr val="tx2"/>
                </a:solidFill>
                <a:ea typeface="微软雅黑" pitchFamily="34" charset="-122"/>
                <a:cs typeface="Times New Roman" pitchFamily="18" charset="0"/>
              </a:rPr>
              <a:t>USBSwitchTool</a:t>
            </a:r>
            <a:endParaRPr lang="en-US" altLang="zh-CN" sz="1400" dirty="0" smtClean="0">
              <a:solidFill>
                <a:schemeClr val="tx2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 choose Barcode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&amp; modem 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Press power key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make target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dirty="0" err="1" smtClean="0"/>
              <a:t>Rndis</a:t>
            </a:r>
            <a:r>
              <a:rPr lang="en-US" altLang="zh-CN" dirty="0" smtClean="0"/>
              <a:t> Dongle write  barcode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18" name="椭圆 17"/>
          <p:cNvSpPr/>
          <p:nvPr/>
        </p:nvSpPr>
        <p:spPr>
          <a:xfrm>
            <a:off x="8143900" y="353704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860032" y="414908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57422" y="52292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9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78376" y="2548708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11560" y="52292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100392" y="190657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00392" y="126363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100392" y="620688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9" y="5572140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5500702"/>
            <a:ext cx="107157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08" y="5572140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椭圆 26"/>
          <p:cNvSpPr/>
          <p:nvPr/>
        </p:nvSpPr>
        <p:spPr>
          <a:xfrm>
            <a:off x="6876256" y="414908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7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860032" y="515719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539684" y="52292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680" y="404664"/>
            <a:ext cx="2971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671" y="3789040"/>
            <a:ext cx="66008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636912"/>
            <a:ext cx="2514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214282" y="785794"/>
            <a:ext cx="8786874" cy="5429288"/>
          </a:xfrm>
        </p:spPr>
        <p:txBody>
          <a:bodyPr/>
          <a:lstStyle/>
          <a:p>
            <a:pPr>
              <a:buNone/>
            </a:pP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omPort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USB VCOM</a:t>
            </a:r>
          </a:p>
          <a:p>
            <a:pPr>
              <a:buNone/>
            </a:pP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Smart Phone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Click menu item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Attestation Key</a:t>
            </a:r>
            <a:endParaRPr lang="en-US" altLang="zh-CN" sz="1400" dirty="0" smtClean="0">
              <a:solidFill>
                <a:srgbClr val="0070C0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Click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Attestation Key</a:t>
            </a:r>
            <a:r>
              <a:rPr lang="en-US" altLang="zh-CN" sz="1400" smtClean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smtClean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select a key </a:t>
            </a:r>
            <a:r>
              <a:rPr lang="en-US" altLang="zh-CN" sz="1400" smtClean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file, then click "OK" button</a:t>
            </a:r>
            <a:endParaRPr lang="en-US" altLang="zh-CN" sz="1400" dirty="0" smtClean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write key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Insert 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USB cable,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make tablet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write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  <a:p>
            <a:pPr>
              <a:buNone/>
            </a:pPr>
            <a:endParaRPr lang="en-US" altLang="zh-CN" sz="140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2" y="5500702"/>
            <a:ext cx="1562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55543"/>
            <a:ext cx="8059738" cy="658813"/>
          </a:xfrm>
        </p:spPr>
        <p:txBody>
          <a:bodyPr/>
          <a:lstStyle/>
          <a:p>
            <a:pPr lvl="1"/>
            <a:r>
              <a:rPr lang="en-US" altLang="zh-CN" sz="2400" smtClean="0"/>
              <a:t>Install Attestation </a:t>
            </a:r>
            <a:r>
              <a:rPr lang="en-US" altLang="zh-CN" sz="2400" smtClean="0"/>
              <a:t>Key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39" name="椭圆 38"/>
          <p:cNvSpPr/>
          <p:nvPr/>
        </p:nvSpPr>
        <p:spPr>
          <a:xfrm>
            <a:off x="7164288" y="558924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7818" y="5743534"/>
            <a:ext cx="1214446" cy="4001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Target  will enter META 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496464" y="346503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6116" y="5500702"/>
            <a:ext cx="128588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椭圆 47"/>
          <p:cNvSpPr/>
          <p:nvPr/>
        </p:nvSpPr>
        <p:spPr>
          <a:xfrm>
            <a:off x="5724128" y="558924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851920" y="558924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5"/>
          <p:cNvSpPr/>
          <p:nvPr/>
        </p:nvSpPr>
        <p:spPr>
          <a:xfrm>
            <a:off x="8460432" y="407707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460432" y="1520816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460432" y="94475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How to debug when write fail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8C7-489E-4921-92FD-94EB1C5D2F8A}" type="datetime1">
              <a:rPr lang="ja-JP" altLang="en-US"/>
              <a:pPr/>
              <a:t>2017/11/20</a:t>
            </a:fld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0C08-6EA8-4538-8DA3-5B60935E926F}" type="slidenum">
              <a:rPr lang="en-US" altLang="ja-JP"/>
              <a:pPr/>
              <a:t>25</a:t>
            </a:fld>
            <a:endParaRPr lang="en-US" altLang="ja-JP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214282" y="500042"/>
            <a:ext cx="8748745" cy="5578497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</a:rPr>
              <a:t>How  to </a:t>
            </a:r>
            <a:r>
              <a:rPr lang="en-US" altLang="zh-CN" sz="1800" smtClean="0">
                <a:solidFill>
                  <a:srgbClr val="0070C0"/>
                </a:solidFill>
              </a:rPr>
              <a:t>debug when </a:t>
            </a:r>
            <a:r>
              <a:rPr lang="en-US" altLang="zh-CN" sz="1800" dirty="0" smtClean="0">
                <a:solidFill>
                  <a:srgbClr val="0070C0"/>
                </a:solidFill>
              </a:rPr>
              <a:t>the operator fail?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400" dirty="0" smtClean="0"/>
              <a:t>-- A</a:t>
            </a:r>
            <a:r>
              <a:rPr lang="en-US" altLang="zh-CN" sz="1400" dirty="0" smtClean="0">
                <a:solidFill>
                  <a:schemeClr val="tx1"/>
                </a:solidFill>
              </a:rPr>
              <a:t>ll operator log information </a:t>
            </a:r>
            <a:r>
              <a:rPr lang="en-US" altLang="zh-CN" sz="1400" smtClean="0">
                <a:solidFill>
                  <a:schemeClr val="tx1"/>
                </a:solidFill>
              </a:rPr>
              <a:t>record in "Log Dir" configed in "System Config" Dialog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/>
          </a:p>
          <a:p>
            <a:pPr>
              <a:lnSpc>
                <a:spcPct val="150000"/>
              </a:lnSpc>
              <a:buNone/>
            </a:pPr>
            <a:endParaRPr lang="en-US" altLang="zh-CN" sz="180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80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rgbClr val="0070C0"/>
                </a:solidFill>
              </a:rPr>
              <a:t>2</a:t>
            </a:r>
            <a:r>
              <a:rPr lang="zh-CN" altLang="en-US" sz="1800" smtClean="0">
                <a:solidFill>
                  <a:srgbClr val="0070C0"/>
                </a:solidFill>
              </a:rPr>
              <a:t>、</a:t>
            </a:r>
            <a:r>
              <a:rPr lang="en-US" altLang="zh-CN" sz="1800" smtClean="0">
                <a:solidFill>
                  <a:srgbClr val="0070C0"/>
                </a:solidFill>
              </a:rPr>
              <a:t>Modem Log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400" smtClean="0"/>
              <a:t>-- begin support on version &gt; v1.1648.00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400" smtClean="0"/>
              <a:t>-- setup step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sz="1200" smtClean="0"/>
              <a:t>1. close sn writer, open "SN_Setup.ini" in the exe folder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sz="1200" smtClean="0"/>
              <a:t>2. modify config item "ModemLog" value to "True", save and close "SN_Setup.ini"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sz="1200" smtClean="0"/>
              <a:t>3. put filter file "*.bin" in the exe folder. </a:t>
            </a:r>
            <a:r>
              <a:rPr lang="en-US" altLang="zh-CN" sz="1200" b="1" smtClean="0"/>
              <a:t>note:</a:t>
            </a:r>
            <a:r>
              <a:rPr lang="en-US" altLang="zh-CN" sz="1200" smtClean="0"/>
              <a:t> should only one *.bin file in the folder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sz="1200" smtClean="0"/>
              <a:t>4. open sn writer, repeate the issue, modem log will be located in subdirectory of "Log Dir"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rgbClr val="0070C0"/>
                </a:solidFill>
              </a:rPr>
              <a:t>3</a:t>
            </a:r>
            <a:r>
              <a:rPr lang="zh-CN" altLang="en-US" sz="1800" smtClean="0">
                <a:solidFill>
                  <a:srgbClr val="0070C0"/>
                </a:solidFill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</a:rPr>
              <a:t>If  you want to get help from MTK, what information should I provide?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400" dirty="0" smtClean="0"/>
              <a:t>--  </a:t>
            </a:r>
            <a:r>
              <a:rPr lang="en-US" altLang="zh-CN" sz="1400" dirty="0" smtClean="0">
                <a:solidFill>
                  <a:schemeClr val="tx1"/>
                </a:solidFill>
              </a:rPr>
              <a:t>As the No.1 refer , you can </a:t>
            </a:r>
            <a:r>
              <a:rPr lang="en-US" altLang="zh-CN" sz="1400" smtClean="0">
                <a:solidFill>
                  <a:schemeClr val="tx1"/>
                </a:solidFill>
              </a:rPr>
              <a:t>provide all the files in subdirectory of "Log Dir".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write UI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4234" y="1988840"/>
            <a:ext cx="653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214290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000108"/>
            <a:ext cx="8054975" cy="4954588"/>
          </a:xfrm>
        </p:spPr>
        <p:txBody>
          <a:bodyPr/>
          <a:lstStyle/>
          <a:p>
            <a:r>
              <a:rPr lang="en-US" altLang="zh-CN" sz="1800" dirty="0" smtClean="0"/>
              <a:t>The </a:t>
            </a:r>
            <a:r>
              <a:rPr lang="en-US" altLang="zh-CN" sz="1800" dirty="0" err="1" smtClean="0"/>
              <a:t>mediatek</a:t>
            </a:r>
            <a:r>
              <a:rPr lang="en-US" altLang="zh-CN" sz="1800" dirty="0" smtClean="0"/>
              <a:t> SN Writer tool is used to write S/N code for a target in </a:t>
            </a:r>
            <a:r>
              <a:rPr lang="en-US" altLang="zh-CN" sz="1800" dirty="0" smtClean="0">
                <a:solidFill>
                  <a:srgbClr val="FF0000"/>
                </a:solidFill>
              </a:rPr>
              <a:t>META</a:t>
            </a:r>
            <a:r>
              <a:rPr lang="en-US" altLang="zh-CN" sz="1800" dirty="0" smtClean="0"/>
              <a:t> mode, which list below:</a:t>
            </a:r>
          </a:p>
          <a:p>
            <a:pPr lvl="1"/>
            <a:r>
              <a:rPr lang="en-US" altLang="zh-CN" sz="1600" dirty="0" smtClean="0"/>
              <a:t>Barcode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IMEI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BT Address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Wi-Fi Address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DRM Key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Key 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9" name="椭圆形标注 8"/>
          <p:cNvSpPr/>
          <p:nvPr/>
        </p:nvSpPr>
        <p:spPr bwMode="auto">
          <a:xfrm>
            <a:off x="0" y="5157192"/>
            <a:ext cx="2571768" cy="428628"/>
          </a:xfrm>
          <a:prstGeom prst="wedgeEllipseCallout">
            <a:avLst>
              <a:gd name="adj1" fmla="val 28634"/>
              <a:gd name="adj2" fmla="val 7104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Operate process</a:t>
            </a:r>
            <a:endParaRPr lang="zh-CN" altLang="en-US" sz="1600" dirty="0"/>
          </a:p>
        </p:txBody>
      </p:sp>
      <p:sp>
        <p:nvSpPr>
          <p:cNvPr id="10" name="椭圆形标注 9"/>
          <p:cNvSpPr/>
          <p:nvPr/>
        </p:nvSpPr>
        <p:spPr bwMode="auto">
          <a:xfrm>
            <a:off x="4929190" y="5809254"/>
            <a:ext cx="2571768" cy="500066"/>
          </a:xfrm>
          <a:prstGeom prst="wedgeEllipseCallout">
            <a:avLst>
              <a:gd name="adj1" fmla="val -43988"/>
              <a:gd name="adj2" fmla="val 6249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Operate message</a:t>
            </a:r>
            <a:endParaRPr lang="zh-CN" altLang="en-US" sz="1600" dirty="0"/>
          </a:p>
        </p:txBody>
      </p:sp>
      <p:sp>
        <p:nvSpPr>
          <p:cNvPr id="12" name="椭圆形标注 11"/>
          <p:cNvSpPr/>
          <p:nvPr/>
        </p:nvSpPr>
        <p:spPr bwMode="auto">
          <a:xfrm>
            <a:off x="3357554" y="4500570"/>
            <a:ext cx="2928958" cy="571504"/>
          </a:xfrm>
          <a:prstGeom prst="wedgeEllipseCallout">
            <a:avLst>
              <a:gd name="adj1" fmla="val -36021"/>
              <a:gd name="adj2" fmla="val -8439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Popup System configuration panel </a:t>
            </a:r>
            <a:endParaRPr lang="zh-CN" altLang="en-US" sz="1600" dirty="0"/>
          </a:p>
        </p:txBody>
      </p:sp>
      <p:sp>
        <p:nvSpPr>
          <p:cNvPr id="13" name="椭圆形标注 12"/>
          <p:cNvSpPr/>
          <p:nvPr/>
        </p:nvSpPr>
        <p:spPr bwMode="auto">
          <a:xfrm>
            <a:off x="142844" y="2857496"/>
            <a:ext cx="2000264" cy="571504"/>
          </a:xfrm>
          <a:prstGeom prst="wedgeEllipseCallout">
            <a:avLst>
              <a:gd name="adj1" fmla="val 73077"/>
              <a:gd name="adj2" fmla="val 5181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Product type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1571604" y="2214554"/>
            <a:ext cx="2571768" cy="285752"/>
          </a:xfrm>
          <a:prstGeom prst="rect">
            <a:avLst/>
          </a:prstGeom>
          <a:solidFill>
            <a:schemeClr val="lt1">
              <a:alpha val="0"/>
            </a:schemeClr>
          </a:solidFill>
          <a:ln w="31750">
            <a:solidFill>
              <a:srgbClr val="FF0000"/>
            </a:solidFill>
            <a:prstDash val="dash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形标注 14"/>
          <p:cNvSpPr/>
          <p:nvPr/>
        </p:nvSpPr>
        <p:spPr bwMode="auto">
          <a:xfrm>
            <a:off x="4357686" y="2071678"/>
            <a:ext cx="2000264" cy="428628"/>
          </a:xfrm>
          <a:prstGeom prst="wedgeEllipseCallout">
            <a:avLst>
              <a:gd name="adj1" fmla="val -58711"/>
              <a:gd name="adj2" fmla="val 1862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SN Menu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572528" cy="5643602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File</a:t>
            </a:r>
          </a:p>
          <a:p>
            <a:pPr lvl="1"/>
            <a:r>
              <a:rPr lang="en-US" altLang="zh-CN" sz="1400" dirty="0" smtClean="0"/>
              <a:t>FP Auth File:</a:t>
            </a:r>
          </a:p>
          <a:p>
            <a:pPr lvl="2"/>
            <a:r>
              <a:rPr lang="en-US" altLang="zh-CN" sz="1400" dirty="0" smtClean="0"/>
              <a:t>feature phone security project auth file</a:t>
            </a:r>
          </a:p>
          <a:p>
            <a:pPr lvl="1"/>
            <a:r>
              <a:rPr lang="en-US" altLang="zh-CN" sz="1400" dirty="0" smtClean="0"/>
              <a:t>SP Auth File:</a:t>
            </a:r>
          </a:p>
          <a:p>
            <a:pPr lvl="2"/>
            <a:r>
              <a:rPr lang="en-US" altLang="zh-CN" sz="1400" dirty="0" smtClean="0"/>
              <a:t>smart phone security project auth file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Option</a:t>
            </a:r>
          </a:p>
          <a:p>
            <a:pPr lvl="1"/>
            <a:r>
              <a:rPr lang="en-US" altLang="zh-CN" sz="1600" smtClean="0"/>
              <a:t>Already in Meta Mode</a:t>
            </a:r>
          </a:p>
          <a:p>
            <a:pPr lvl="2"/>
            <a:r>
              <a:rPr lang="en-US" altLang="zh-CN" sz="1400" smtClean="0"/>
              <a:t>device has already in meta mode, would bypass</a:t>
            </a:r>
          </a:p>
          <a:p>
            <a:pPr lvl="2"/>
            <a:r>
              <a:rPr lang="en-US" altLang="zh-CN" sz="1400" smtClean="0"/>
              <a:t>preloader handshake</a:t>
            </a:r>
          </a:p>
          <a:p>
            <a:pPr lvl="2"/>
            <a:r>
              <a:rPr lang="en-US" altLang="zh-CN" sz="1400" smtClean="0"/>
              <a:t>only for smartphone or tablet</a:t>
            </a:r>
          </a:p>
          <a:p>
            <a:pPr lvl="1"/>
            <a:r>
              <a:rPr lang="en-US" altLang="zh-CN" sz="1600" smtClean="0"/>
              <a:t>Operate </a:t>
            </a:r>
            <a:r>
              <a:rPr lang="en-US" altLang="zh-CN" sz="1600" dirty="0" smtClean="0"/>
              <a:t>Mode</a:t>
            </a:r>
          </a:p>
          <a:p>
            <a:pPr lvl="2"/>
            <a:r>
              <a:rPr lang="en-US" altLang="zh-CN" sz="1400" dirty="0" smtClean="0"/>
              <a:t>Meta Mode: target enter meta mode set target S/N</a:t>
            </a:r>
          </a:p>
          <a:p>
            <a:pPr lvl="2"/>
            <a:r>
              <a:rPr lang="en-US" altLang="zh-CN" sz="1400" dirty="0" smtClean="0"/>
              <a:t>AT Mode: send AT </a:t>
            </a:r>
            <a:r>
              <a:rPr lang="en-US" altLang="zh-CN" sz="1400" dirty="0" err="1" smtClean="0"/>
              <a:t>cmd</a:t>
            </a:r>
            <a:r>
              <a:rPr lang="en-US" altLang="zh-CN" sz="1400" dirty="0" smtClean="0"/>
              <a:t> to set target S/N in normal boot up, current not support yet</a:t>
            </a:r>
          </a:p>
          <a:p>
            <a:pPr lvl="1"/>
            <a:r>
              <a:rPr lang="en-US" altLang="zh-CN" sz="1600" smtClean="0"/>
              <a:t>USB Switch Tool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For dongle product, enable </a:t>
            </a:r>
            <a:r>
              <a:rPr lang="en-US" altLang="zh-CN" sz="1400" dirty="0" err="1" smtClean="0"/>
              <a:t>usb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swithtool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External Modem</a:t>
            </a:r>
          </a:p>
          <a:p>
            <a:pPr lvl="2"/>
            <a:r>
              <a:rPr lang="en-US" altLang="zh-CN" sz="1400" dirty="0" smtClean="0"/>
              <a:t>For dual talk(external modem) project, enable </a:t>
            </a:r>
            <a:r>
              <a:rPr lang="en-US" altLang="zh-CN" sz="1400" dirty="0" err="1" smtClean="0"/>
              <a:t>preloader</a:t>
            </a:r>
            <a:r>
              <a:rPr lang="en-US" altLang="zh-CN" sz="1400" dirty="0" smtClean="0"/>
              <a:t>  comport switch to single comport</a:t>
            </a:r>
          </a:p>
          <a:p>
            <a:pPr lvl="1"/>
            <a:r>
              <a:rPr lang="en-US" altLang="zh-CN" sz="1600" dirty="0" smtClean="0"/>
              <a:t>Security USB</a:t>
            </a:r>
          </a:p>
          <a:p>
            <a:pPr lvl="2"/>
            <a:r>
              <a:rPr lang="en-US" altLang="zh-CN" sz="1400" dirty="0" smtClean="0"/>
              <a:t>For </a:t>
            </a:r>
            <a:r>
              <a:rPr lang="en-US" altLang="zh-CN" sz="1400" smtClean="0"/>
              <a:t>security project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6782" y="548680"/>
            <a:ext cx="25336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572528" cy="5643602"/>
          </a:xfrm>
        </p:spPr>
        <p:txBody>
          <a:bodyPr/>
          <a:lstStyle/>
          <a:p>
            <a:endParaRPr lang="en-US" altLang="zh-CN" sz="2000" smtClean="0">
              <a:solidFill>
                <a:srgbClr val="0070C0"/>
              </a:solidFill>
            </a:endParaRPr>
          </a:p>
          <a:p>
            <a:endParaRPr lang="en-US" altLang="zh-CN" sz="2000" smtClean="0">
              <a:solidFill>
                <a:srgbClr val="0070C0"/>
              </a:solidFill>
            </a:endParaRPr>
          </a:p>
          <a:p>
            <a:endParaRPr lang="en-US" altLang="zh-CN" sz="2000" smtClean="0">
              <a:solidFill>
                <a:srgbClr val="0070C0"/>
              </a:solidFill>
            </a:endParaRPr>
          </a:p>
          <a:p>
            <a:r>
              <a:rPr lang="en-US" altLang="zh-CN" sz="2000" smtClean="0">
                <a:solidFill>
                  <a:srgbClr val="0070C0"/>
                </a:solidFill>
              </a:rPr>
              <a:t>Option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1600" smtClean="0"/>
              <a:t>Security </a:t>
            </a:r>
            <a:r>
              <a:rPr lang="en-US" altLang="zh-CN" sz="1600" dirty="0" smtClean="0"/>
              <a:t>USB</a:t>
            </a:r>
          </a:p>
          <a:p>
            <a:pPr lvl="2"/>
            <a:r>
              <a:rPr lang="en-US" altLang="zh-CN" sz="1400" dirty="0" smtClean="0"/>
              <a:t>For security project</a:t>
            </a:r>
          </a:p>
          <a:p>
            <a:pPr lvl="1"/>
            <a:r>
              <a:rPr lang="en-US" altLang="zh-CN" sz="1600" smtClean="0"/>
              <a:t>USB Without Battery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For feature phone product, enable without battery enter meta mode</a:t>
            </a:r>
          </a:p>
          <a:p>
            <a:pPr lvl="1"/>
            <a:r>
              <a:rPr lang="en-US" altLang="zh-CN" sz="1600" smtClean="0"/>
              <a:t>Check Flag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Check Calibration Flag: enable check calibration flag status</a:t>
            </a:r>
          </a:p>
          <a:p>
            <a:pPr lvl="2"/>
            <a:r>
              <a:rPr lang="en-US" altLang="zh-CN" sz="1400" smtClean="0"/>
              <a:t>Check NSFT Flag</a:t>
            </a:r>
            <a:r>
              <a:rPr lang="en-US" altLang="zh-CN" sz="1400" dirty="0" smtClean="0"/>
              <a:t>: enable check final test flag status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6782" y="548680"/>
            <a:ext cx="25336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358246" cy="5643602"/>
          </a:xfrm>
        </p:spPr>
        <p:txBody>
          <a:bodyPr/>
          <a:lstStyle/>
          <a:p>
            <a:r>
              <a:rPr lang="en-US" altLang="zh-CN" sz="2000" dirty="0" err="1" smtClean="0">
                <a:solidFill>
                  <a:srgbClr val="0070C0"/>
                </a:solidFill>
              </a:rPr>
              <a:t>Hdcp_DRMKey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Referance</a:t>
            </a:r>
            <a:r>
              <a:rPr lang="en-US" altLang="zh-CN" sz="1600" dirty="0" smtClean="0"/>
              <a:t> “SN Tool write S/N code introduce”</a:t>
            </a:r>
          </a:p>
          <a:p>
            <a:pPr lvl="1">
              <a:buNone/>
            </a:pPr>
            <a:r>
              <a:rPr lang="en-US" altLang="zh-CN" sz="1600" dirty="0" smtClean="0"/>
              <a:t>  section  for  detail 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Identify</a:t>
            </a:r>
          </a:p>
          <a:p>
            <a:pPr lvl="1"/>
            <a:r>
              <a:rPr lang="en-US" altLang="zh-CN" sz="1600" dirty="0" smtClean="0"/>
              <a:t>Engineer</a:t>
            </a:r>
          </a:p>
          <a:p>
            <a:pPr lvl="2"/>
            <a:r>
              <a:rPr lang="en-US" altLang="zh-CN" sz="1400" dirty="0" smtClean="0"/>
              <a:t>Switch to operator: switch to operator mode , disable UI configuration authority</a:t>
            </a:r>
          </a:p>
          <a:p>
            <a:pPr lvl="2"/>
            <a:r>
              <a:rPr lang="en-US" altLang="zh-CN" sz="1400" dirty="0" smtClean="0"/>
              <a:t>Change </a:t>
            </a:r>
            <a:r>
              <a:rPr lang="en-US" altLang="zh-CN" sz="1400" dirty="0" err="1" smtClean="0"/>
              <a:t>Passwd</a:t>
            </a:r>
            <a:r>
              <a:rPr lang="en-US" altLang="zh-CN" sz="1400" dirty="0" smtClean="0"/>
              <a:t>:  change engineer mode </a:t>
            </a:r>
            <a:r>
              <a:rPr lang="en-US" altLang="zh-CN" sz="1400" dirty="0" err="1" smtClean="0"/>
              <a:t>passwd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Enable </a:t>
            </a:r>
            <a:r>
              <a:rPr lang="en-US" altLang="zh-CN" sz="1400" dirty="0" err="1" smtClean="0"/>
              <a:t>AutoGen</a:t>
            </a:r>
            <a:r>
              <a:rPr lang="en-US" altLang="zh-CN" sz="1400" dirty="0" smtClean="0"/>
              <a:t>: enable S/N data auto gen feature 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Operator</a:t>
            </a:r>
          </a:p>
          <a:p>
            <a:pPr lvl="2"/>
            <a:r>
              <a:rPr lang="en-US" altLang="zh-CN" sz="1400" dirty="0" smtClean="0"/>
              <a:t>Switch to engineer: switch to engineer mode, enable UI configuration authority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Help</a:t>
            </a:r>
          </a:p>
          <a:p>
            <a:pPr lvl="1"/>
            <a:r>
              <a:rPr lang="en-US" altLang="zh-CN" sz="1600" dirty="0" smtClean="0"/>
              <a:t>SN Writer tool version information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2017/11/20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124744"/>
            <a:ext cx="28860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708920"/>
            <a:ext cx="38290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71414"/>
            <a:ext cx="8563004" cy="658813"/>
          </a:xfrm>
        </p:spPr>
        <p:txBody>
          <a:bodyPr/>
          <a:lstStyle/>
          <a:p>
            <a:r>
              <a:rPr lang="en-US" altLang="zh-CN" dirty="0" smtClean="0"/>
              <a:t>SN Tool system </a:t>
            </a:r>
            <a:r>
              <a:rPr lang="en-US" altLang="zh-CN" err="1" smtClean="0"/>
              <a:t>config</a:t>
            </a:r>
            <a:r>
              <a:rPr lang="en-US" altLang="zh-CN" smtClean="0"/>
              <a:t> panel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5572164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Write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The option is about which type data</a:t>
            </a:r>
          </a:p>
          <a:p>
            <a:pPr lvl="1">
              <a:buClr>
                <a:schemeClr val="tx2"/>
              </a:buClr>
              <a:buNone/>
            </a:pPr>
            <a:r>
              <a:rPr lang="en-US" altLang="zh-CN" sz="1600" dirty="0" smtClean="0"/>
              <a:t>will be write to target at one time. Ex,</a:t>
            </a:r>
          </a:p>
          <a:p>
            <a:pPr lvl="1">
              <a:buNone/>
            </a:pPr>
            <a:r>
              <a:rPr lang="en-US" altLang="zh-CN" sz="1600" dirty="0" smtClean="0"/>
              <a:t> if select IMEI&amp;BT, you can write IMEI </a:t>
            </a:r>
          </a:p>
          <a:p>
            <a:pPr lvl="1">
              <a:buNone/>
            </a:pPr>
            <a:r>
              <a:rPr lang="en-US" altLang="zh-CN" sz="1600" dirty="0" smtClean="0"/>
              <a:t>and BT address to target at one time. 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Header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If </a:t>
            </a:r>
            <a:r>
              <a:rPr lang="en-US" altLang="zh-CN" sz="1600" dirty="0" smtClean="0">
                <a:solidFill>
                  <a:srgbClr val="FF0000"/>
                </a:solidFill>
              </a:rPr>
              <a:t>want to check the scan data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is valid or not</a:t>
            </a:r>
            <a:r>
              <a:rPr lang="en-US" altLang="zh-CN" sz="1600" dirty="0" smtClean="0"/>
              <a:t>, turn on the header check.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Ex, if barcode previous 4bits must “1234”,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turn on check barcode header, and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configuration the barcode header string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is “1234”.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IMEI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IMEI </a:t>
            </a:r>
            <a:r>
              <a:rPr lang="en-US" altLang="zh-CN" sz="1600" smtClean="0">
                <a:solidFill>
                  <a:schemeClr val="tx2"/>
                </a:solidFill>
              </a:rPr>
              <a:t>special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smtClean="0">
                <a:solidFill>
                  <a:schemeClr val="tx2"/>
                </a:solidFill>
              </a:rPr>
              <a:t>The number of IMEI was the number of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SIM Card Slots</a:t>
            </a:r>
            <a:endParaRPr lang="en-US" altLang="zh-CN" sz="1600" dirty="0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193" y="764704"/>
            <a:ext cx="420829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71414"/>
            <a:ext cx="8563004" cy="658813"/>
          </a:xfrm>
        </p:spPr>
        <p:txBody>
          <a:bodyPr/>
          <a:lstStyle/>
          <a:p>
            <a:r>
              <a:rPr lang="en-US" altLang="zh-CN" dirty="0" smtClean="0"/>
              <a:t>SN Tool system </a:t>
            </a:r>
            <a:r>
              <a:rPr lang="en-US" altLang="zh-CN" err="1" smtClean="0"/>
              <a:t>config</a:t>
            </a:r>
            <a:r>
              <a:rPr lang="en-US" altLang="zh-CN" smtClean="0"/>
              <a:t> panel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5572164"/>
          </a:xfrm>
        </p:spPr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smtClean="0">
                <a:solidFill>
                  <a:srgbClr val="0070C0"/>
                </a:solidFill>
                <a:cs typeface="+mn-cs"/>
              </a:rPr>
              <a:t>DataBase </a:t>
            </a: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File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Select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ap</a:t>
            </a:r>
            <a:r>
              <a:rPr lang="en-US" altLang="zh-CN" sz="1600" dirty="0" smtClean="0">
                <a:solidFill>
                  <a:schemeClr val="tx2"/>
                </a:solidFill>
              </a:rPr>
              <a:t> &amp; </a:t>
            </a:r>
            <a:r>
              <a:rPr lang="en-US" altLang="zh-CN" sz="1600" smtClean="0">
                <a:solidFill>
                  <a:schemeClr val="tx2"/>
                </a:solidFill>
              </a:rPr>
              <a:t>modem database files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smtClean="0">
                <a:solidFill>
                  <a:schemeClr val="tx2"/>
                </a:solidFill>
              </a:rPr>
              <a:t>If "Load Modem DB from DUT" was 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checked, tool will try to get mddb file from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devices; If try failed, tool will use the db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file configed in this UI.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smtClean="0">
                <a:solidFill>
                  <a:srgbClr val="0070C0"/>
                </a:solidFill>
                <a:cs typeface="+mn-cs"/>
              </a:rPr>
              <a:t>Log Dir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smtClean="0">
                <a:solidFill>
                  <a:schemeClr val="tx2"/>
                </a:solidFill>
              </a:rPr>
              <a:t>Select the directory where all the log will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be placed in, and has a sub-directory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named by starting date-time.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smtClean="0">
                <a:solidFill>
                  <a:schemeClr val="tx2"/>
                </a:solidFill>
              </a:rPr>
              <a:t>Default dir was "C:\SNWriter_LOG"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193" y="764704"/>
            <a:ext cx="420829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TK_PPT">
  <a:themeElements>
    <a:clrScheme name="Internal 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 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/>
      <a:lstStyle>
        <a:defPPr>
          <a:defRPr dirty="0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0">
          <a:noFill/>
          <a:miter lim="800000"/>
          <a:headEnd/>
          <a:tailEnd/>
        </a:ln>
      </a:spPr>
      <a:bodyPr vert="eaVert"/>
      <a:lstStyle>
        <a:defPPr eaLnBrk="0" hangingPunct="0">
          <a:defRPr sz="800" dirty="0">
            <a:solidFill>
              <a:srgbClr val="0000FF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>
    <a:extraClrScheme>
      <a:clrScheme name="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MTK_PPT</Template>
  <TotalTime>2825</TotalTime>
  <Words>2268</Words>
  <Application>Microsoft Office PowerPoint</Application>
  <PresentationFormat>全屏显示(4:3)</PresentationFormat>
  <Paragraphs>418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MTK_PPT</vt:lpstr>
      <vt:lpstr>SN Tool Introduce</vt:lpstr>
      <vt:lpstr>Outline</vt:lpstr>
      <vt:lpstr>SN write UI</vt:lpstr>
      <vt:lpstr>SN Tool overview</vt:lpstr>
      <vt:lpstr>SN Tool menu</vt:lpstr>
      <vt:lpstr>SN Tool menu</vt:lpstr>
      <vt:lpstr>SN Tool menu</vt:lpstr>
      <vt:lpstr>SN Tool system config panel (1/2)</vt:lpstr>
      <vt:lpstr>SN Tool system config panel (2/2)</vt:lpstr>
      <vt:lpstr>SN Tool scan data dialog</vt:lpstr>
      <vt:lpstr>Special setting for different product</vt:lpstr>
      <vt:lpstr>SN  Tool Engineer &amp; Operator mode</vt:lpstr>
      <vt:lpstr>SN Tool write S/N code introduce</vt:lpstr>
      <vt:lpstr>Barcode、IMEI、BT Address 、Wi-Fi Mac Address</vt:lpstr>
      <vt:lpstr>Hdcp &amp; Drm key</vt:lpstr>
      <vt:lpstr>SN write operation procedure </vt:lpstr>
      <vt:lpstr>Preparation</vt:lpstr>
      <vt:lpstr>SN tool setup</vt:lpstr>
      <vt:lpstr>Feature phone barcode &amp; imei</vt:lpstr>
      <vt:lpstr>Smart Phone barcode、imei、bt、wifi and MEID</vt:lpstr>
      <vt:lpstr>Tablet wifi only(without  modem) write barc、wifi address</vt:lpstr>
      <vt:lpstr>Tablet wifi only(without modem) install DRM Key</vt:lpstr>
      <vt:lpstr>Rndis Dongle write  barcode</vt:lpstr>
      <vt:lpstr>Install Attestation Key</vt:lpstr>
      <vt:lpstr>How to debug when write fail</vt:lpstr>
      <vt:lpstr>幻灯片 25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 Tool Introduce</dc:title>
  <dc:creator>mtk71518</dc:creator>
  <cp:lastModifiedBy>Haodong</cp:lastModifiedBy>
  <cp:revision>406</cp:revision>
  <dcterms:created xsi:type="dcterms:W3CDTF">2013-07-15T08:50:21Z</dcterms:created>
  <dcterms:modified xsi:type="dcterms:W3CDTF">2017-11-20T10:13:08Z</dcterms:modified>
</cp:coreProperties>
</file>