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37"/>
  </p:notesMasterIdLst>
  <p:sldIdLst>
    <p:sldId id="304" r:id="rId3"/>
    <p:sldId id="259" r:id="rId4"/>
    <p:sldId id="423" r:id="rId5"/>
    <p:sldId id="536" r:id="rId6"/>
    <p:sldId id="537" r:id="rId7"/>
    <p:sldId id="538" r:id="rId8"/>
    <p:sldId id="571" r:id="rId9"/>
    <p:sldId id="539" r:id="rId10"/>
    <p:sldId id="553" r:id="rId11"/>
    <p:sldId id="554" r:id="rId12"/>
    <p:sldId id="572" r:id="rId13"/>
    <p:sldId id="573" r:id="rId14"/>
    <p:sldId id="542" r:id="rId15"/>
    <p:sldId id="555" r:id="rId16"/>
    <p:sldId id="574" r:id="rId17"/>
    <p:sldId id="575" r:id="rId18"/>
    <p:sldId id="557" r:id="rId19"/>
    <p:sldId id="558" r:id="rId20"/>
    <p:sldId id="559" r:id="rId21"/>
    <p:sldId id="560" r:id="rId22"/>
    <p:sldId id="576" r:id="rId23"/>
    <p:sldId id="577" r:id="rId24"/>
    <p:sldId id="578" r:id="rId25"/>
    <p:sldId id="579" r:id="rId26"/>
    <p:sldId id="580" r:id="rId27"/>
    <p:sldId id="581" r:id="rId28"/>
    <p:sldId id="429" r:id="rId29"/>
    <p:sldId id="562" r:id="rId30"/>
    <p:sldId id="563" r:id="rId31"/>
    <p:sldId id="564" r:id="rId32"/>
    <p:sldId id="565" r:id="rId33"/>
    <p:sldId id="570" r:id="rId34"/>
    <p:sldId id="551" r:id="rId35"/>
    <p:sldId id="49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sullenb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ECC"/>
    <a:srgbClr val="FFFFFF"/>
    <a:srgbClr val="3E4150"/>
    <a:srgbClr val="0179AF"/>
    <a:srgbClr val="262626"/>
    <a:srgbClr val="C00102"/>
    <a:srgbClr val="FEFEFE"/>
    <a:srgbClr val="A30101"/>
    <a:srgbClr val="FDFDFD"/>
    <a:srgbClr val="F9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652" y="-72"/>
      </p:cViewPr>
      <p:guideLst>
        <p:guide orient="horz" pos="254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E43AC-4C7A-4C93-A32A-BF5D4A0EEDB4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F0258-32E6-48E1-910D-ABFBEFAD6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2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F0258-32E6-48E1-910D-ABFBEFAD65DB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374F-56DE-4C22-9F80-4682EFBF3DD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2017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高校业务费 重点项目答辩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B639-5B06-4416-8807-7FB8FE1541D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13235" y="260350"/>
            <a:ext cx="921600" cy="921600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85635" y="462109"/>
            <a:ext cx="4727103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2 </a:t>
            </a:r>
            <a:r>
              <a:rPr lang="zh-CN" altLang="en-US" dirty="0"/>
              <a:t>心得体会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85635" y="462109"/>
            <a:ext cx="4727103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2 </a:t>
            </a:r>
            <a:r>
              <a:rPr lang="zh-CN" altLang="en-US" dirty="0"/>
              <a:t>心得体会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2961427" y="294427"/>
            <a:ext cx="6269146" cy="6269146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 userDrawn="1"/>
        </p:nvSpPr>
        <p:spPr>
          <a:xfrm flipH="1">
            <a:off x="2684077" y="3195699"/>
            <a:ext cx="466601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 userDrawn="1"/>
        </p:nvSpPr>
        <p:spPr>
          <a:xfrm flipH="1">
            <a:off x="7452009" y="442933"/>
            <a:ext cx="466601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 userDrawn="1"/>
        </p:nvSpPr>
        <p:spPr>
          <a:xfrm flipH="1">
            <a:off x="7452009" y="5948466"/>
            <a:ext cx="466601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 userDrawn="1"/>
        </p:nvSpPr>
        <p:spPr>
          <a:xfrm rot="10800000">
            <a:off x="3848503" y="1181502"/>
            <a:ext cx="4494994" cy="4494994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148581" y="2884235"/>
            <a:ext cx="3894833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14850" y="1163964"/>
            <a:ext cx="3162300" cy="60755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3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椭圆 1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14850" y="436210"/>
            <a:ext cx="3162300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</a:t>
            </a:r>
            <a:endParaRPr lang="zh-CN" altLang="en-US" dirty="0"/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732449" y="3663536"/>
            <a:ext cx="4727103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11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2863850" y="4420666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2961427" y="294427"/>
            <a:ext cx="6269146" cy="6269146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 userDrawn="1"/>
        </p:nvSpPr>
        <p:spPr>
          <a:xfrm flipH="1">
            <a:off x="2684077" y="3195699"/>
            <a:ext cx="466601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 userDrawn="1"/>
        </p:nvSpPr>
        <p:spPr>
          <a:xfrm flipH="1">
            <a:off x="7452009" y="442933"/>
            <a:ext cx="466601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 userDrawn="1"/>
        </p:nvSpPr>
        <p:spPr>
          <a:xfrm flipH="1">
            <a:off x="7452009" y="5948466"/>
            <a:ext cx="466601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 userDrawn="1"/>
        </p:nvSpPr>
        <p:spPr>
          <a:xfrm rot="10800000">
            <a:off x="3848503" y="1181502"/>
            <a:ext cx="4494994" cy="4494994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148581" y="2884235"/>
            <a:ext cx="3894833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294D3-5114-459C-A340-617E618B17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90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199949" y="-1467051"/>
            <a:ext cx="9792102" cy="9792100"/>
            <a:chOff x="1459831" y="-1207169"/>
            <a:chExt cx="9272338" cy="9272336"/>
          </a:xfrm>
        </p:grpSpPr>
        <p:sp>
          <p:nvSpPr>
            <p:cNvPr id="3" name="椭圆 2"/>
            <p:cNvSpPr/>
            <p:nvPr/>
          </p:nvSpPr>
          <p:spPr>
            <a:xfrm>
              <a:off x="3967800" y="1300800"/>
              <a:ext cx="4256398" cy="4256398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381000" dist="304800" dir="2700000" sx="98000" sy="98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127810" y="460810"/>
              <a:ext cx="5936380" cy="5936380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19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flipH="1">
              <a:off x="2865182" y="3208083"/>
              <a:ext cx="441834" cy="441834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flipH="1">
              <a:off x="7380032" y="601433"/>
              <a:ext cx="441834" cy="441834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flipH="1">
              <a:off x="7380032" y="5814733"/>
              <a:ext cx="441834" cy="441834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292889" y="3298345"/>
              <a:ext cx="348087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1459831" y="-1207169"/>
              <a:ext cx="9272338" cy="9272336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19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148581" y="1720587"/>
            <a:ext cx="3894833" cy="16850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1500" b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27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23009" y="3536730"/>
            <a:ext cx="3162300" cy="14393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400"/>
            </a:lvl1pPr>
          </a:lstStyle>
          <a:p>
            <a:pPr lvl="0"/>
            <a:r>
              <a:rPr lang="zh-CN" altLang="en-US" dirty="0"/>
              <a:t>微立体风格</a:t>
            </a:r>
          </a:p>
          <a:p>
            <a:pPr lvl="0"/>
            <a:r>
              <a:rPr lang="zh-CN" altLang="en-US" dirty="0"/>
              <a:t>总结模版</a:t>
            </a:r>
          </a:p>
        </p:txBody>
      </p:sp>
      <p:sp>
        <p:nvSpPr>
          <p:cNvPr id="28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23009" y="5790160"/>
            <a:ext cx="3162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 userDrawn="1"/>
        </p:nvSpPr>
        <p:spPr>
          <a:xfrm rot="10800000">
            <a:off x="2871901" y="2724407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 userDrawn="1"/>
        </p:nvSpPr>
        <p:spPr>
          <a:xfrm rot="10800000">
            <a:off x="2871901" y="3792811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 userDrawn="1"/>
        </p:nvSpPr>
        <p:spPr>
          <a:xfrm rot="10800000">
            <a:off x="2871901" y="4861215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71403" y="2494951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29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14850" y="232239"/>
            <a:ext cx="3162300" cy="10064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6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30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14850" y="1178929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sp>
        <p:nvSpPr>
          <p:cNvPr id="31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71403" y="3030482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2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3571403" y="3604562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3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3571403" y="4140093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4" name="文本占位符 14"/>
          <p:cNvSpPr>
            <a:spLocks noGrp="1"/>
          </p:cNvSpPr>
          <p:nvPr>
            <p:ph type="body" sz="quarter" idx="16" hasCustomPrompt="1"/>
          </p:nvPr>
        </p:nvSpPr>
        <p:spPr>
          <a:xfrm>
            <a:off x="3571403" y="4720970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5" name="文本占位符 14"/>
          <p:cNvSpPr>
            <a:spLocks noGrp="1"/>
          </p:cNvSpPr>
          <p:nvPr>
            <p:ph type="body" sz="quarter" idx="17" hasCustomPrompt="1"/>
          </p:nvPr>
        </p:nvSpPr>
        <p:spPr>
          <a:xfrm>
            <a:off x="3571403" y="5256501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 userDrawn="1"/>
        </p:nvSpPr>
        <p:spPr>
          <a:xfrm rot="10800000">
            <a:off x="2871901" y="2355075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 userDrawn="1"/>
        </p:nvSpPr>
        <p:spPr>
          <a:xfrm rot="10800000">
            <a:off x="2871901" y="3423479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 userDrawn="1"/>
        </p:nvSpPr>
        <p:spPr>
          <a:xfrm rot="10800000">
            <a:off x="2871901" y="4491883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 userDrawn="1"/>
        </p:nvSpPr>
        <p:spPr>
          <a:xfrm rot="10800000">
            <a:off x="2871901" y="5560286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71403" y="2125619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29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14850" y="232239"/>
            <a:ext cx="3162300" cy="10064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6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30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14850" y="1178929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sp>
        <p:nvSpPr>
          <p:cNvPr id="31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71403" y="2661150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2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3571403" y="3235230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3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3571403" y="3770761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4" name="文本占位符 14"/>
          <p:cNvSpPr>
            <a:spLocks noGrp="1"/>
          </p:cNvSpPr>
          <p:nvPr>
            <p:ph type="body" sz="quarter" idx="16" hasCustomPrompt="1"/>
          </p:nvPr>
        </p:nvSpPr>
        <p:spPr>
          <a:xfrm>
            <a:off x="3571403" y="4351638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5" name="文本占位符 14"/>
          <p:cNvSpPr>
            <a:spLocks noGrp="1"/>
          </p:cNvSpPr>
          <p:nvPr>
            <p:ph type="body" sz="quarter" idx="17" hasCustomPrompt="1"/>
          </p:nvPr>
        </p:nvSpPr>
        <p:spPr>
          <a:xfrm>
            <a:off x="3571403" y="4887169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6" name="文本占位符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71403" y="5420041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7" name="文本占位符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71403" y="5955572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 userDrawn="1"/>
        </p:nvSpPr>
        <p:spPr>
          <a:xfrm rot="10800000">
            <a:off x="2871901" y="1871443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 userDrawn="1"/>
        </p:nvSpPr>
        <p:spPr>
          <a:xfrm rot="10800000">
            <a:off x="2871901" y="2939847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 userDrawn="1"/>
        </p:nvSpPr>
        <p:spPr>
          <a:xfrm rot="10800000">
            <a:off x="2871901" y="4008251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 userDrawn="1"/>
        </p:nvSpPr>
        <p:spPr>
          <a:xfrm rot="10800000">
            <a:off x="2871901" y="5076654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71403" y="1641987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29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14850" y="232239"/>
            <a:ext cx="3162300" cy="10064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6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30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14850" y="1178929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sp>
        <p:nvSpPr>
          <p:cNvPr id="31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71403" y="2177518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2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3571403" y="2751598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3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3571403" y="3287129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4" name="文本占位符 14"/>
          <p:cNvSpPr>
            <a:spLocks noGrp="1"/>
          </p:cNvSpPr>
          <p:nvPr>
            <p:ph type="body" sz="quarter" idx="16" hasCustomPrompt="1"/>
          </p:nvPr>
        </p:nvSpPr>
        <p:spPr>
          <a:xfrm>
            <a:off x="3571403" y="3868006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5" name="文本占位符 14"/>
          <p:cNvSpPr>
            <a:spLocks noGrp="1"/>
          </p:cNvSpPr>
          <p:nvPr>
            <p:ph type="body" sz="quarter" idx="17" hasCustomPrompt="1"/>
          </p:nvPr>
        </p:nvSpPr>
        <p:spPr>
          <a:xfrm>
            <a:off x="3571403" y="4403537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6" name="文本占位符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71403" y="4936409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7" name="文本占位符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71403" y="5471940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17" name="椭圆 16"/>
          <p:cNvSpPr/>
          <p:nvPr userDrawn="1"/>
        </p:nvSpPr>
        <p:spPr>
          <a:xfrm rot="10800000">
            <a:off x="2871901" y="6145057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2" name="文本占位符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71403" y="6004812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23" name="文本占位符 14"/>
          <p:cNvSpPr>
            <a:spLocks noGrp="1"/>
          </p:cNvSpPr>
          <p:nvPr>
            <p:ph type="body" sz="quarter" idx="21" hasCustomPrompt="1"/>
          </p:nvPr>
        </p:nvSpPr>
        <p:spPr>
          <a:xfrm>
            <a:off x="3571403" y="6540343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14850" y="1163964"/>
            <a:ext cx="3162300" cy="60755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3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椭圆 1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14850" y="436210"/>
            <a:ext cx="3162300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</a:t>
            </a:r>
            <a:endParaRPr lang="zh-CN" altLang="en-US" dirty="0"/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732449" y="3663536"/>
            <a:ext cx="4727103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11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2863850" y="4420666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9F5BB-A2EE-4169-A0DF-A18B2EAE4EF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2017 </a:t>
            </a: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高校业务费 重点项目答辩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5B639-5B06-4416-8807-7FB8FE1541D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63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ulford.mco.edu/instr/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628933"/>
            <a:ext cx="1985638" cy="2632835"/>
            <a:chOff x="0" y="1303469"/>
            <a:chExt cx="1985638" cy="2632835"/>
          </a:xfrm>
        </p:grpSpPr>
        <p:sp>
          <p:nvSpPr>
            <p:cNvPr id="31" name="任意多边形 30"/>
            <p:cNvSpPr/>
            <p:nvPr/>
          </p:nvSpPr>
          <p:spPr>
            <a:xfrm>
              <a:off x="0" y="2402925"/>
              <a:ext cx="1680421" cy="1533379"/>
            </a:xfrm>
            <a:custGeom>
              <a:avLst/>
              <a:gdLst>
                <a:gd name="connsiteX0" fmla="*/ 0 w 1665181"/>
                <a:gd name="connsiteY0" fmla="*/ 0 h 1533379"/>
                <a:gd name="connsiteX1" fmla="*/ 1417593 w 1665181"/>
                <a:gd name="connsiteY1" fmla="*/ 0 h 1533379"/>
                <a:gd name="connsiteX2" fmla="*/ 1417593 w 1665181"/>
                <a:gd name="connsiteY2" fmla="*/ 1109881 h 1533379"/>
                <a:gd name="connsiteX3" fmla="*/ 1419514 w 1665181"/>
                <a:gd name="connsiteY3" fmla="*/ 1090290 h 1533379"/>
                <a:gd name="connsiteX4" fmla="*/ 1582286 w 1665181"/>
                <a:gd name="connsiteY4" fmla="*/ 872451 h 1533379"/>
                <a:gd name="connsiteX5" fmla="*/ 1655746 w 1665181"/>
                <a:gd name="connsiteY5" fmla="*/ 833997 h 1533379"/>
                <a:gd name="connsiteX6" fmla="*/ 1655746 w 1665181"/>
                <a:gd name="connsiteY6" fmla="*/ 0 h 1533379"/>
                <a:gd name="connsiteX7" fmla="*/ 1665181 w 1665181"/>
                <a:gd name="connsiteY7" fmla="*/ 0 h 1533379"/>
                <a:gd name="connsiteX8" fmla="*/ 1665181 w 1665181"/>
                <a:gd name="connsiteY8" fmla="*/ 1533379 h 1533379"/>
                <a:gd name="connsiteX9" fmla="*/ 0 w 1665181"/>
                <a:gd name="connsiteY9" fmla="*/ 1533379 h 153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5181" h="1533379">
                  <a:moveTo>
                    <a:pt x="0" y="0"/>
                  </a:moveTo>
                  <a:lnTo>
                    <a:pt x="1417593" y="0"/>
                  </a:lnTo>
                  <a:lnTo>
                    <a:pt x="1417593" y="1109881"/>
                  </a:lnTo>
                  <a:lnTo>
                    <a:pt x="1419514" y="1090290"/>
                  </a:lnTo>
                  <a:cubicBezTo>
                    <a:pt x="1434447" y="1017626"/>
                    <a:pt x="1496480" y="931288"/>
                    <a:pt x="1582286" y="872451"/>
                  </a:cubicBezTo>
                  <a:lnTo>
                    <a:pt x="1655746" y="833997"/>
                  </a:lnTo>
                  <a:lnTo>
                    <a:pt x="1655746" y="0"/>
                  </a:lnTo>
                  <a:lnTo>
                    <a:pt x="1665181" y="0"/>
                  </a:lnTo>
                  <a:lnTo>
                    <a:pt x="1665181" y="1533379"/>
                  </a:lnTo>
                  <a:lnTo>
                    <a:pt x="0" y="1533379"/>
                  </a:lnTo>
                  <a:close/>
                </a:path>
              </a:pathLst>
            </a:custGeom>
            <a:solidFill>
              <a:srgbClr val="C001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20700676">
              <a:off x="260195" y="1303469"/>
              <a:ext cx="1725443" cy="2263599"/>
            </a:xfrm>
            <a:custGeom>
              <a:avLst/>
              <a:gdLst>
                <a:gd name="connsiteX0" fmla="*/ 779254 w 1725443"/>
                <a:gd name="connsiteY0" fmla="*/ 18962 h 2263599"/>
                <a:gd name="connsiteX1" fmla="*/ 925982 w 1725443"/>
                <a:gd name="connsiteY1" fmla="*/ 106386 h 2263599"/>
                <a:gd name="connsiteX2" fmla="*/ 934396 w 1725443"/>
                <a:gd name="connsiteY2" fmla="*/ 119050 h 2263599"/>
                <a:gd name="connsiteX3" fmla="*/ 1725443 w 1725443"/>
                <a:gd name="connsiteY3" fmla="*/ 825565 h 2263599"/>
                <a:gd name="connsiteX4" fmla="*/ 1719088 w 1725443"/>
                <a:gd name="connsiteY4" fmla="*/ 828955 h 2263599"/>
                <a:gd name="connsiteX5" fmla="*/ 1719697 w 1725443"/>
                <a:gd name="connsiteY5" fmla="*/ 829118 h 2263599"/>
                <a:gd name="connsiteX6" fmla="*/ 1368129 w 1725443"/>
                <a:gd name="connsiteY6" fmla="*/ 2142222 h 2263599"/>
                <a:gd name="connsiteX7" fmla="*/ 1158795 w 1725443"/>
                <a:gd name="connsiteY7" fmla="*/ 2086175 h 2263599"/>
                <a:gd name="connsiteX8" fmla="*/ 1482808 w 1725443"/>
                <a:gd name="connsiteY8" fmla="*/ 875989 h 2263599"/>
                <a:gd name="connsiteX9" fmla="*/ 882695 w 1725443"/>
                <a:gd name="connsiteY9" fmla="*/ 285854 h 2263599"/>
                <a:gd name="connsiteX10" fmla="*/ 877624 w 1725443"/>
                <a:gd name="connsiteY10" fmla="*/ 291010 h 2263599"/>
                <a:gd name="connsiteX11" fmla="*/ 858594 w 1725443"/>
                <a:gd name="connsiteY11" fmla="*/ 265082 h 2263599"/>
                <a:gd name="connsiteX12" fmla="*/ 713583 w 1725443"/>
                <a:gd name="connsiteY12" fmla="*/ 184744 h 2263599"/>
                <a:gd name="connsiteX13" fmla="*/ 423891 w 1725443"/>
                <a:gd name="connsiteY13" fmla="*/ 288976 h 2263599"/>
                <a:gd name="connsiteX14" fmla="*/ 423139 w 1725443"/>
                <a:gd name="connsiteY14" fmla="*/ 295348 h 2263599"/>
                <a:gd name="connsiteX15" fmla="*/ 1212724 w 1725443"/>
                <a:gd name="connsiteY15" fmla="*/ 1005710 h 2263599"/>
                <a:gd name="connsiteX16" fmla="*/ 865986 w 1725443"/>
                <a:gd name="connsiteY16" fmla="*/ 2263599 h 2263599"/>
                <a:gd name="connsiteX17" fmla="*/ 0 w 1725443"/>
                <a:gd name="connsiteY17" fmla="*/ 1407543 h 2263599"/>
                <a:gd name="connsiteX18" fmla="*/ 319954 w 1725443"/>
                <a:gd name="connsiteY18" fmla="*/ 212520 h 2263599"/>
                <a:gd name="connsiteX19" fmla="*/ 322720 w 1725443"/>
                <a:gd name="connsiteY19" fmla="*/ 192668 h 2263599"/>
                <a:gd name="connsiteX20" fmla="*/ 649441 w 1725443"/>
                <a:gd name="connsiteY20" fmla="*/ 0 h 2263599"/>
                <a:gd name="connsiteX21" fmla="*/ 779254 w 1725443"/>
                <a:gd name="connsiteY21" fmla="*/ 18962 h 226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5443" h="2263599">
                  <a:moveTo>
                    <a:pt x="779254" y="18962"/>
                  </a:moveTo>
                  <a:cubicBezTo>
                    <a:pt x="839102" y="37278"/>
                    <a:pt x="890023" y="67875"/>
                    <a:pt x="925982" y="106386"/>
                  </a:cubicBezTo>
                  <a:lnTo>
                    <a:pt x="934396" y="119050"/>
                  </a:lnTo>
                  <a:lnTo>
                    <a:pt x="1725443" y="825565"/>
                  </a:lnTo>
                  <a:lnTo>
                    <a:pt x="1719088" y="828955"/>
                  </a:lnTo>
                  <a:lnTo>
                    <a:pt x="1719697" y="829118"/>
                  </a:lnTo>
                  <a:lnTo>
                    <a:pt x="1368129" y="2142222"/>
                  </a:lnTo>
                  <a:lnTo>
                    <a:pt x="1158795" y="2086175"/>
                  </a:lnTo>
                  <a:lnTo>
                    <a:pt x="1482808" y="875989"/>
                  </a:lnTo>
                  <a:lnTo>
                    <a:pt x="882695" y="285854"/>
                  </a:lnTo>
                  <a:lnTo>
                    <a:pt x="877624" y="291010"/>
                  </a:lnTo>
                  <a:lnTo>
                    <a:pt x="858594" y="265082"/>
                  </a:lnTo>
                  <a:cubicBezTo>
                    <a:pt x="822847" y="229577"/>
                    <a:pt x="772606" y="200547"/>
                    <a:pt x="713583" y="184744"/>
                  </a:cubicBezTo>
                  <a:cubicBezTo>
                    <a:pt x="578674" y="148623"/>
                    <a:pt x="448975" y="195290"/>
                    <a:pt x="423891" y="288976"/>
                  </a:cubicBezTo>
                  <a:lnTo>
                    <a:pt x="423139" y="295348"/>
                  </a:lnTo>
                  <a:lnTo>
                    <a:pt x="1212724" y="1005710"/>
                  </a:lnTo>
                  <a:lnTo>
                    <a:pt x="865986" y="2263599"/>
                  </a:lnTo>
                  <a:lnTo>
                    <a:pt x="0" y="1407543"/>
                  </a:lnTo>
                  <a:lnTo>
                    <a:pt x="319954" y="212520"/>
                  </a:lnTo>
                  <a:lnTo>
                    <a:pt x="322720" y="192668"/>
                  </a:lnTo>
                  <a:cubicBezTo>
                    <a:pt x="353817" y="82713"/>
                    <a:pt x="488279" y="0"/>
                    <a:pt x="649441" y="0"/>
                  </a:cubicBezTo>
                  <a:cubicBezTo>
                    <a:pt x="695487" y="0"/>
                    <a:pt x="739354" y="6752"/>
                    <a:pt x="779254" y="18962"/>
                  </a:cubicBezTo>
                  <a:close/>
                </a:path>
              </a:pathLst>
            </a:cu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1655745" y="2731036"/>
            <a:ext cx="10536255" cy="1533379"/>
          </a:xfrm>
          <a:prstGeom prst="rect">
            <a:avLst/>
          </a:prstGeom>
          <a:solidFill>
            <a:srgbClr val="3E4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773555" y="3126105"/>
            <a:ext cx="10300335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如何撰写学术论文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726988" y="4727204"/>
            <a:ext cx="2738250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蔡宏民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博士、教授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41431" y="5600964"/>
            <a:ext cx="5109091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华南理工大学计算机科学与工程学院</a:t>
            </a:r>
          </a:p>
        </p:txBody>
      </p:sp>
      <p:pic>
        <p:nvPicPr>
          <p:cNvPr id="10" name="Picture 2" descr="C:\Users\Administrator\Desktop\scut_new_logo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6834" y="392451"/>
            <a:ext cx="2138152" cy="2138152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9633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宋体" charset="-122"/>
              </a:rPr>
              <a:t>Title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Describes the paper’s content clearly and precisely including keywords </a:t>
            </a:r>
            <a:endParaRPr lang="en-US" altLang="zh-CN" sz="3600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Is the advertisement for the article</a:t>
            </a:r>
            <a:r>
              <a:rPr lang="en-US" altLang="zh-CN">
                <a:solidFill>
                  <a:srgbClr val="FF9900"/>
                </a:solidFill>
                <a:ea typeface="宋体" charset="-122"/>
              </a:rPr>
              <a:t> </a:t>
            </a:r>
          </a:p>
          <a:p>
            <a:r>
              <a:rPr lang="en-US" altLang="zh-CN">
                <a:ea typeface="宋体" charset="-122"/>
              </a:rPr>
              <a:t>Do not </a:t>
            </a:r>
            <a:r>
              <a:rPr lang="en-US" altLang="zh-CN">
                <a:ea typeface="宋体" charset="-122"/>
                <a:cs typeface="Times New Roman" pitchFamily="18" charset="0"/>
              </a:rPr>
              <a:t>use abbreviations and jargon </a:t>
            </a:r>
          </a:p>
          <a:p>
            <a:r>
              <a:rPr lang="en-US" altLang="zh-CN">
                <a:ea typeface="宋体" charset="-122"/>
              </a:rPr>
              <a:t>Search engines/indexing databases depend on the accuracy of the title - since they use the keywords to identify relevant articles</a:t>
            </a:r>
          </a:p>
          <a:p>
            <a:pPr>
              <a:buFontTx/>
              <a:buNone/>
            </a:pPr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0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 usually write the abstract last ! </a:t>
            </a:r>
            <a:endParaRPr lang="en-US" altLang="zh-CN" dirty="0" smtClean="0"/>
          </a:p>
          <a:p>
            <a:r>
              <a:rPr lang="en-US" altLang="zh-CN" dirty="0" smtClean="0"/>
              <a:t>Used </a:t>
            </a:r>
            <a:r>
              <a:rPr lang="en-US" altLang="zh-CN" dirty="0"/>
              <a:t>by program committee members to decide which papers to read </a:t>
            </a:r>
            <a:r>
              <a:rPr lang="en-US" altLang="zh-CN" dirty="0" smtClean="0"/>
              <a:t>!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Four sentences [Kent Beck] 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1</a:t>
            </a:r>
            <a:r>
              <a:rPr lang="en-US" altLang="zh-CN" dirty="0"/>
              <a:t>. State the problem 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2</a:t>
            </a:r>
            <a:r>
              <a:rPr lang="en-US" altLang="zh-CN" dirty="0"/>
              <a:t>. Say why it’s an interesting problem 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3</a:t>
            </a:r>
            <a:r>
              <a:rPr lang="en-US" altLang="zh-CN" dirty="0"/>
              <a:t>. Say what your solution achieves 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4</a:t>
            </a:r>
            <a:r>
              <a:rPr lang="en-US" altLang="zh-CN" dirty="0"/>
              <a:t>. Say what follows from your solution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03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Many papers are badly written and hard to </a:t>
            </a:r>
            <a:r>
              <a:rPr lang="en-US" altLang="zh-CN" dirty="0" smtClean="0"/>
              <a:t>understand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This </a:t>
            </a:r>
            <a:r>
              <a:rPr lang="en-US" altLang="zh-CN" dirty="0"/>
              <a:t>is a pity, because their good ideas may go </a:t>
            </a:r>
            <a:r>
              <a:rPr lang="en-US" altLang="zh-CN" dirty="0" smtClean="0"/>
              <a:t>unappreciated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Following </a:t>
            </a:r>
            <a:r>
              <a:rPr lang="en-US" altLang="zh-CN" dirty="0"/>
              <a:t>simple guidelines can dramatically improve the quality of your papers </a:t>
            </a:r>
            <a:r>
              <a:rPr lang="en-US" altLang="zh-CN" dirty="0" smtClean="0"/>
              <a:t>.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Your </a:t>
            </a:r>
            <a:r>
              <a:rPr lang="en-US" altLang="zh-CN" dirty="0"/>
              <a:t>work will be used more, and the feedback you get from others will in turn improve your research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17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3"/>
          <p:cNvSpPr txBox="1">
            <a:spLocks noChangeArrowheads="1"/>
          </p:cNvSpPr>
          <p:nvPr/>
        </p:nvSpPr>
        <p:spPr bwMode="auto">
          <a:xfrm>
            <a:off x="1009015" y="1226185"/>
            <a:ext cx="10173335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just"/>
            <a:r>
              <a:rPr lang="en-US" altLang="zh-CN" sz="2800" b="1" noProof="0" dirty="0" err="1" smtClean="0">
                <a:ln>
                  <a:noFill/>
                </a:ln>
                <a:solidFill>
                  <a:srgbClr val="018E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内容提要</a:t>
            </a:r>
            <a:r>
              <a:rPr lang="en-US" altLang="zh-CN" sz="2800" b="1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</a:p>
          <a:p>
            <a:pPr marL="457200" indent="-457200" algn="just">
              <a:buFont typeface="Wingdings" pitchFamily="2" charset="2"/>
              <a:buChar char="p"/>
            </a:pPr>
            <a:r>
              <a:rPr lang="zh-CN" altLang="en-US" sz="28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1）作者要解决什么问题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；</a:t>
            </a:r>
          </a:p>
          <a:p>
            <a:pPr marL="457200" indent="-457200" algn="just">
              <a:buFont typeface="Wingdings" pitchFamily="2" charset="2"/>
              <a:buChar char="p"/>
            </a:pPr>
            <a:r>
              <a:rPr lang="zh-CN" altLang="en-US" sz="28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2）为什么选这个题目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；</a:t>
            </a:r>
          </a:p>
          <a:p>
            <a:pPr marL="457200" indent="-457200" algn="just">
              <a:buFont typeface="Wingdings" pitchFamily="2" charset="2"/>
              <a:buChar char="p"/>
            </a:pPr>
            <a:r>
              <a:rPr lang="zh-CN" altLang="en-US" sz="28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3）用什么方法（或用什么资料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）；  </a:t>
            </a:r>
          </a:p>
          <a:p>
            <a:pPr marL="457200" indent="-457200" algn="just">
              <a:buFont typeface="Wingdings" pitchFamily="2" charset="2"/>
              <a:buChar char="p"/>
            </a:pPr>
            <a:r>
              <a:rPr lang="zh-CN" altLang="en-US" sz="28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4）得到了什么结论；</a:t>
            </a:r>
          </a:p>
          <a:p>
            <a:pPr algn="just"/>
            <a:endParaRPr lang="en-US" altLang="zh-CN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sz="280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篇幅不能太短</a:t>
            </a:r>
            <a:r>
              <a:rPr lang="en-US" altLang="zh-CN" sz="280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，短了不能写足上述要素；当然也不能太长，</a:t>
            </a:r>
            <a:r>
              <a:rPr lang="en-US" altLang="zh-CN" sz="280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长了就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啰嗦</a:t>
            </a:r>
            <a:endParaRPr lang="en-US" altLang="zh-CN" sz="280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sz="280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sz="280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sz="280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12065" y="0"/>
            <a:ext cx="2974340" cy="788670"/>
          </a:xfrm>
          <a:custGeom>
            <a:avLst/>
            <a:gdLst>
              <a:gd name="connsiteX0" fmla="*/ 0 w 5398770"/>
              <a:gd name="connsiteY0" fmla="*/ 0 h 674370"/>
              <a:gd name="connsiteX1" fmla="*/ 5398770 w 5398770"/>
              <a:gd name="connsiteY1" fmla="*/ 0 h 674370"/>
              <a:gd name="connsiteX2" fmla="*/ 4752791 w 5398770"/>
              <a:gd name="connsiteY2" fmla="*/ 674370 h 674370"/>
              <a:gd name="connsiteX3" fmla="*/ 0 w 5398770"/>
              <a:gd name="connsiteY3" fmla="*/ 674370 h 674370"/>
              <a:gd name="connsiteX4" fmla="*/ 0 w 5398770"/>
              <a:gd name="connsiteY4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8770" h="674370">
                <a:moveTo>
                  <a:pt x="0" y="0"/>
                </a:moveTo>
                <a:lnTo>
                  <a:pt x="5398770" y="0"/>
                </a:lnTo>
                <a:lnTo>
                  <a:pt x="4752791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41442" y="121037"/>
            <a:ext cx="1790700" cy="509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spc="-5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论文要素</a:t>
            </a:r>
          </a:p>
        </p:txBody>
      </p:sp>
    </p:spTree>
  </p:cSld>
  <p:clrMapOvr>
    <a:masterClrMapping/>
  </p:clrMapOvr>
  <p:transition spd="slow" advTm="1048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Introduction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43000"/>
            <a:ext cx="11480800" cy="5334000"/>
          </a:xfrm>
        </p:spPr>
        <p:txBody>
          <a:bodyPr/>
          <a:lstStyle/>
          <a:p>
            <a:r>
              <a:rPr lang="en-US" altLang="zh-CN" sz="2600" dirty="0">
                <a:ea typeface="宋体" charset="-122"/>
              </a:rPr>
              <a:t>Clearly state the:</a:t>
            </a:r>
          </a:p>
          <a:p>
            <a:pPr lvl="1"/>
            <a:r>
              <a:rPr lang="en-US" altLang="zh-CN" sz="2600" dirty="0">
                <a:ea typeface="宋体" charset="-122"/>
              </a:rPr>
              <a:t>Problem being investigated </a:t>
            </a:r>
          </a:p>
          <a:p>
            <a:pPr lvl="1"/>
            <a:r>
              <a:rPr lang="en-US" altLang="zh-CN" sz="2600" dirty="0">
                <a:ea typeface="宋体" charset="-122"/>
              </a:rPr>
              <a:t>Background that explains the problem </a:t>
            </a:r>
          </a:p>
          <a:p>
            <a:pPr lvl="1"/>
            <a:r>
              <a:rPr lang="en-US" altLang="zh-CN" sz="2600" dirty="0">
                <a:ea typeface="宋体" charset="-122"/>
              </a:rPr>
              <a:t>Reasons for </a:t>
            </a:r>
            <a:r>
              <a:rPr lang="en-US" altLang="zh-CN" sz="2600" dirty="0">
                <a:ea typeface="宋体" charset="-122"/>
                <a:cs typeface="Times New Roman" pitchFamily="18" charset="0"/>
              </a:rPr>
              <a:t>conducting the research</a:t>
            </a:r>
          </a:p>
          <a:p>
            <a:r>
              <a:rPr lang="en-US" altLang="zh-CN" sz="2600" dirty="0">
                <a:ea typeface="宋体" charset="-122"/>
              </a:rPr>
              <a:t>Summarize relevant research to provide context </a:t>
            </a:r>
          </a:p>
          <a:p>
            <a:r>
              <a:rPr lang="en-US" altLang="zh-CN" sz="2600" dirty="0">
                <a:ea typeface="宋体" charset="-122"/>
              </a:rPr>
              <a:t>State how your work differs from published work</a:t>
            </a:r>
          </a:p>
          <a:p>
            <a:r>
              <a:rPr lang="en-US" altLang="zh-CN" sz="2600" dirty="0">
                <a:ea typeface="宋体" charset="-122"/>
              </a:rPr>
              <a:t>Identify the questions you are answering </a:t>
            </a:r>
          </a:p>
          <a:p>
            <a:r>
              <a:rPr lang="en-US" altLang="zh-CN" sz="2600" dirty="0">
                <a:ea typeface="宋体" charset="-122"/>
              </a:rPr>
              <a:t>Explain what other findings, if any, you are challenging or extending </a:t>
            </a:r>
          </a:p>
          <a:p>
            <a:r>
              <a:rPr lang="en-US" altLang="zh-CN" sz="2600" dirty="0">
                <a:ea typeface="宋体" charset="-122"/>
              </a:rPr>
              <a:t>Briefly describe the experiment, hypothesis(</a:t>
            </a:r>
            <a:r>
              <a:rPr lang="en-US" altLang="zh-CN" sz="2600" dirty="0" err="1">
                <a:ea typeface="宋体" charset="-122"/>
              </a:rPr>
              <a:t>es</a:t>
            </a:r>
            <a:r>
              <a:rPr lang="en-US" altLang="zh-CN" sz="2600" dirty="0">
                <a:ea typeface="宋体" charset="-122"/>
              </a:rPr>
              <a:t>), research question(s); general experimental design or method </a:t>
            </a:r>
            <a:endParaRPr lang="en-GB" sz="26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2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introduction (1 page)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Describe the problem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State your </a:t>
            </a:r>
            <a:r>
              <a:rPr lang="en-US" altLang="zh-CN" dirty="0" smtClean="0"/>
              <a:t>contributions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...and that is </a:t>
            </a:r>
            <a:r>
              <a:rPr lang="en-US" altLang="zh-CN" dirty="0" smtClean="0"/>
              <a:t>all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ONE PAGE!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71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your contributions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/>
              <a:t>Write the list of contributions first ! 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The </a:t>
            </a:r>
            <a:r>
              <a:rPr lang="en-US" altLang="zh-CN" dirty="0"/>
              <a:t>list of contributions drives the entire paper: </a:t>
            </a:r>
            <a:r>
              <a:rPr lang="en-US" altLang="zh-CN" dirty="0">
                <a:solidFill>
                  <a:srgbClr val="FF0000"/>
                </a:solidFill>
              </a:rPr>
              <a:t>the paper substantiates the claims you have made </a:t>
            </a:r>
            <a:r>
              <a:rPr lang="en-US" altLang="zh-CN" dirty="0" smtClean="0"/>
              <a:t>!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/>
              <a:t>Reader thinks “gosh, if they can really deliver this, that’s be exciting; I’d better read on”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107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宋体" charset="-122"/>
              </a:rPr>
              <a:t>Methods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>
                <a:ea typeface="宋体" charset="-122"/>
              </a:rPr>
              <a:t>Provide the reader enough details so they can understand and replicate your research </a:t>
            </a:r>
          </a:p>
          <a:p>
            <a:pPr>
              <a:lnSpc>
                <a:spcPct val="90000"/>
              </a:lnSpc>
            </a:pPr>
            <a:r>
              <a:rPr lang="en-US" altLang="zh-CN" sz="2600">
                <a:ea typeface="宋体" charset="-122"/>
              </a:rPr>
              <a:t>Explain how you studied the problem, identify the procedures you followed, and order these chronologically where possible </a:t>
            </a:r>
          </a:p>
          <a:p>
            <a:pPr>
              <a:lnSpc>
                <a:spcPct val="90000"/>
              </a:lnSpc>
            </a:pPr>
            <a:r>
              <a:rPr lang="en-US" altLang="zh-CN" sz="2600">
                <a:ea typeface="宋体" charset="-122"/>
              </a:rPr>
              <a:t>Explain new methodology in detail; otherwise name the method and cite the previously published work </a:t>
            </a:r>
          </a:p>
          <a:p>
            <a:pPr>
              <a:lnSpc>
                <a:spcPct val="90000"/>
              </a:lnSpc>
            </a:pPr>
            <a:r>
              <a:rPr lang="en-US" altLang="zh-CN" sz="2600">
                <a:ea typeface="宋体" charset="-122"/>
              </a:rPr>
              <a:t>Include the frequency of observations, what types of data were recorded, etc. </a:t>
            </a:r>
          </a:p>
          <a:p>
            <a:pPr>
              <a:lnSpc>
                <a:spcPct val="90000"/>
              </a:lnSpc>
            </a:pPr>
            <a:r>
              <a:rPr lang="en-US" altLang="zh-CN" sz="2600">
                <a:ea typeface="宋体" charset="-122"/>
              </a:rPr>
              <a:t>Be precise in describing measurements and include errors of measurement</a:t>
            </a:r>
            <a:r>
              <a:rPr lang="en-US" altLang="zh-CN" sz="2400">
                <a:ea typeface="宋体" charset="-122"/>
              </a:rPr>
              <a:t> </a:t>
            </a:r>
            <a:r>
              <a:rPr lang="en-US" altLang="zh-CN" sz="2600">
                <a:ea typeface="宋体" charset="-122"/>
              </a:rPr>
              <a:t>or research design limits</a:t>
            </a:r>
            <a:r>
              <a:rPr lang="en-US" altLang="zh-CN" sz="2400">
                <a:ea typeface="宋体" charset="-122"/>
              </a:rPr>
              <a:t> </a:t>
            </a:r>
            <a:endParaRPr lang="en-GB" sz="2400">
              <a:latin typeface="Verdana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1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/>
          <a:p>
            <a:r>
              <a:rPr lang="en-US" altLang="zh-CN" b="1">
                <a:ea typeface="宋体" charset="-122"/>
              </a:rPr>
              <a:t>Results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Objectively present your findings, and explain what was found 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Show that your new results are contributing to the body of scientific knowledge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ollow a logical sequence based on the tables and figures presenting the findings to answer the question or hypothesis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Figures should have a brief description (a legend), providing the reader sufficient information to know how the data were produced</a:t>
            </a:r>
            <a:endParaRPr lang="en-GB" sz="280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863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宋体" charset="-122"/>
              </a:rPr>
              <a:t>Discussion/Conclusion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10972800" cy="4525963"/>
          </a:xfrm>
        </p:spPr>
        <p:txBody>
          <a:bodyPr/>
          <a:lstStyle/>
          <a:p>
            <a:r>
              <a:rPr lang="en-US" altLang="zh-CN" sz="2800">
                <a:ea typeface="宋体" charset="-122"/>
                <a:cs typeface="Times New Roman" pitchFamily="18" charset="0"/>
              </a:rPr>
              <a:t>Describe what your results mean in context of what was already known about the subject </a:t>
            </a:r>
          </a:p>
          <a:p>
            <a:r>
              <a:rPr lang="en-US" altLang="zh-CN" sz="2800">
                <a:ea typeface="宋体" charset="-122"/>
                <a:cs typeface="Times New Roman" pitchFamily="18" charset="0"/>
              </a:rPr>
              <a:t>Indicate how the results relate to expectations and to the literature previously cited</a:t>
            </a:r>
          </a:p>
          <a:p>
            <a:r>
              <a:rPr lang="en-US" altLang="zh-CN" sz="2800">
                <a:ea typeface="宋体" charset="-122"/>
              </a:rPr>
              <a:t>Explain how the research has moved the body of scientific knowledge forward </a:t>
            </a:r>
          </a:p>
          <a:p>
            <a:r>
              <a:rPr lang="en-US" altLang="zh-CN" sz="2800">
                <a:ea typeface="宋体" charset="-122"/>
              </a:rPr>
              <a:t>Do not extend your conclusions beyond what is directly supported by your results - a</a:t>
            </a:r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void undue speculation</a:t>
            </a:r>
            <a:r>
              <a:rPr lang="en-GB" sz="2800">
                <a:solidFill>
                  <a:srgbClr val="000000"/>
                </a:solidFill>
              </a:rPr>
              <a:t> </a:t>
            </a:r>
          </a:p>
          <a:p>
            <a:r>
              <a:rPr lang="en-US" altLang="zh-CN" sz="2800">
                <a:solidFill>
                  <a:srgbClr val="000000"/>
                </a:solidFill>
                <a:ea typeface="宋体" charset="-122"/>
              </a:rPr>
              <a:t>Outline the next steps for further study </a:t>
            </a:r>
            <a:endParaRPr lang="en-US" altLang="zh-CN" sz="2800">
              <a:latin typeface="Verdana" pitchFamily="34" charset="0"/>
              <a:ea typeface="宋体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9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073842" y="1114402"/>
            <a:ext cx="684290" cy="654586"/>
            <a:chOff x="6130971" y="1234452"/>
            <a:chExt cx="684290" cy="654586"/>
          </a:xfrm>
        </p:grpSpPr>
        <p:sp>
          <p:nvSpPr>
            <p:cNvPr id="12" name="圆角矩形 11"/>
            <p:cNvSpPr/>
            <p:nvPr/>
          </p:nvSpPr>
          <p:spPr>
            <a:xfrm>
              <a:off x="6175941" y="1249442"/>
              <a:ext cx="639320" cy="639320"/>
            </a:xfrm>
            <a:prstGeom prst="roundRect">
              <a:avLst/>
            </a:prstGeom>
            <a:solidFill>
              <a:srgbClr val="FCFCF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30971" y="1234452"/>
              <a:ext cx="546945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/>
                <a:t>  </a:t>
              </a:r>
              <a:r>
                <a:rPr lang="en-US" altLang="zh-CN" sz="3600" dirty="0">
                  <a:solidFill>
                    <a:srgbClr val="C00102"/>
                  </a:solidFill>
                  <a:latin typeface="Impact" panose="020B0806030902050204" pitchFamily="34" charset="0"/>
                </a:rPr>
                <a:t>1</a:t>
              </a:r>
              <a:endParaRPr lang="en-US" altLang="zh-CN" sz="2800" dirty="0">
                <a:solidFill>
                  <a:srgbClr val="C00102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131606" y="1242707"/>
              <a:ext cx="546945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/>
                <a:t>  </a:t>
              </a:r>
              <a:r>
                <a:rPr lang="en-US" altLang="zh-CN" sz="3600" dirty="0">
                  <a:solidFill>
                    <a:srgbClr val="C00102"/>
                  </a:solidFill>
                  <a:latin typeface="Impact" panose="020B0806030902050204" pitchFamily="34" charset="0"/>
                </a:rPr>
                <a:t>1</a:t>
              </a:r>
              <a:endParaRPr lang="en-US" altLang="zh-CN" sz="2800" dirty="0">
                <a:solidFill>
                  <a:srgbClr val="C00102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517638" y="1218864"/>
            <a:ext cx="2775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写在前面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073842" y="2247770"/>
            <a:ext cx="684290" cy="654310"/>
            <a:chOff x="6130971" y="1234452"/>
            <a:chExt cx="684290" cy="654310"/>
          </a:xfrm>
        </p:grpSpPr>
        <p:sp>
          <p:nvSpPr>
            <p:cNvPr id="9" name="圆角矩形 8"/>
            <p:cNvSpPr/>
            <p:nvPr/>
          </p:nvSpPr>
          <p:spPr>
            <a:xfrm>
              <a:off x="6175941" y="1249442"/>
              <a:ext cx="639320" cy="639320"/>
            </a:xfrm>
            <a:prstGeom prst="roundRect">
              <a:avLst/>
            </a:prstGeom>
            <a:solidFill>
              <a:srgbClr val="FCFCF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130971" y="1234452"/>
              <a:ext cx="596265" cy="6508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/>
                <a:t>  </a:t>
              </a:r>
              <a:r>
                <a:rPr lang="en-US" altLang="zh-CN" sz="3600" dirty="0">
                  <a:solidFill>
                    <a:srgbClr val="C00102"/>
                  </a:solidFill>
                  <a:latin typeface="Impact" panose="020B0806030902050204" pitchFamily="34" charset="0"/>
                </a:rPr>
                <a:t>2</a:t>
              </a:r>
              <a:endParaRPr lang="en-US" altLang="zh-CN" sz="2800" dirty="0">
                <a:solidFill>
                  <a:srgbClr val="C00102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096067" y="3534642"/>
            <a:ext cx="684290" cy="654310"/>
            <a:chOff x="6130971" y="1234452"/>
            <a:chExt cx="684290" cy="654310"/>
          </a:xfrm>
        </p:grpSpPr>
        <p:sp>
          <p:nvSpPr>
            <p:cNvPr id="17" name="圆角矩形 16"/>
            <p:cNvSpPr/>
            <p:nvPr/>
          </p:nvSpPr>
          <p:spPr>
            <a:xfrm>
              <a:off x="6175941" y="1249442"/>
              <a:ext cx="639320" cy="639320"/>
            </a:xfrm>
            <a:prstGeom prst="roundRect">
              <a:avLst/>
            </a:prstGeom>
            <a:solidFill>
              <a:srgbClr val="FCFCF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130971" y="1234452"/>
              <a:ext cx="609600" cy="6508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/>
                <a:t>  </a:t>
              </a:r>
              <a:r>
                <a:rPr lang="en-US" altLang="zh-CN" sz="3600" dirty="0">
                  <a:solidFill>
                    <a:srgbClr val="C00102"/>
                  </a:solidFill>
                  <a:latin typeface="Impact" panose="020B0806030902050204" pitchFamily="34" charset="0"/>
                </a:rPr>
                <a:t>3</a:t>
              </a:r>
              <a:endParaRPr lang="en-US" altLang="zh-CN" sz="2800" dirty="0">
                <a:solidFill>
                  <a:srgbClr val="C00102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6517636" y="4713337"/>
            <a:ext cx="19450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结语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06"/>
          <a:stretch>
            <a:fillRect/>
          </a:stretch>
        </p:blipFill>
        <p:spPr>
          <a:xfrm>
            <a:off x="1905" y="19491"/>
            <a:ext cx="4043045" cy="6858000"/>
          </a:xfrm>
          <a:prstGeom prst="rect">
            <a:avLst/>
          </a:prstGeom>
        </p:spPr>
      </p:pic>
      <p:sp>
        <p:nvSpPr>
          <p:cNvPr id="28" name="等腰三角形 27"/>
          <p:cNvSpPr/>
          <p:nvPr/>
        </p:nvSpPr>
        <p:spPr>
          <a:xfrm rot="5400000">
            <a:off x="3104295" y="3213672"/>
            <a:ext cx="480060" cy="413846"/>
          </a:xfrm>
          <a:prstGeom prst="triangle">
            <a:avLst/>
          </a:prstGeom>
          <a:solidFill>
            <a:srgbClr val="C00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12970" y="2340460"/>
            <a:ext cx="2160270" cy="2160270"/>
            <a:chOff x="931105" y="2348865"/>
            <a:chExt cx="2160270" cy="2160270"/>
          </a:xfrm>
        </p:grpSpPr>
        <p:sp>
          <p:nvSpPr>
            <p:cNvPr id="30" name="椭圆 29"/>
            <p:cNvSpPr/>
            <p:nvPr/>
          </p:nvSpPr>
          <p:spPr>
            <a:xfrm>
              <a:off x="931105" y="2348865"/>
              <a:ext cx="2160270" cy="2160270"/>
            </a:xfrm>
            <a:prstGeom prst="ellipse">
              <a:avLst/>
            </a:prstGeom>
            <a:solidFill>
              <a:srgbClr val="C001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文本框 20"/>
            <p:cNvSpPr>
              <a:spLocks noChangeArrowheads="1"/>
            </p:cNvSpPr>
            <p:nvPr/>
          </p:nvSpPr>
          <p:spPr bwMode="auto">
            <a:xfrm>
              <a:off x="1513031" y="3145717"/>
              <a:ext cx="99568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517638" y="2369370"/>
            <a:ext cx="4155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论文写作的原则、要素与要点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118812" y="4679690"/>
            <a:ext cx="684290" cy="654310"/>
            <a:chOff x="6130971" y="1234452"/>
            <a:chExt cx="684290" cy="654310"/>
          </a:xfrm>
        </p:grpSpPr>
        <p:sp>
          <p:nvSpPr>
            <p:cNvPr id="36" name="圆角矩形 35"/>
            <p:cNvSpPr/>
            <p:nvPr/>
          </p:nvSpPr>
          <p:spPr>
            <a:xfrm>
              <a:off x="6175941" y="1249442"/>
              <a:ext cx="639320" cy="639320"/>
            </a:xfrm>
            <a:prstGeom prst="roundRect">
              <a:avLst/>
            </a:prstGeom>
            <a:solidFill>
              <a:srgbClr val="FCFCF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65"/>
            <p:cNvSpPr txBox="1"/>
            <p:nvPr/>
          </p:nvSpPr>
          <p:spPr>
            <a:xfrm>
              <a:off x="6130971" y="1234452"/>
              <a:ext cx="595630" cy="6508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/>
                <a:t>  </a:t>
              </a:r>
              <a:r>
                <a:rPr lang="en-US" altLang="zh-CN" sz="3600" dirty="0">
                  <a:solidFill>
                    <a:srgbClr val="C00102"/>
                  </a:solidFill>
                  <a:latin typeface="Impact" panose="020B0806030902050204" pitchFamily="34" charset="0"/>
                </a:rPr>
                <a:t>4</a:t>
              </a:r>
              <a:endParaRPr lang="en-US" altLang="zh-CN" sz="2800" dirty="0">
                <a:solidFill>
                  <a:srgbClr val="C00102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1" name="文本框 25"/>
          <p:cNvSpPr txBox="1"/>
          <p:nvPr/>
        </p:nvSpPr>
        <p:spPr>
          <a:xfrm>
            <a:off x="6517637" y="3639104"/>
            <a:ext cx="19450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投稿要点</a:t>
            </a:r>
            <a:endParaRPr lang="zh-CN" altLang="en-US" sz="2400" b="1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Tm="10487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/>
          <a:p>
            <a:r>
              <a:rPr lang="en-US" altLang="zh-CN" b="1">
                <a:ea typeface="宋体" charset="-122"/>
              </a:rPr>
              <a:t>References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1"/>
            <a:ext cx="11176000" cy="48307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>
                <a:solidFill>
                  <a:srgbClr val="000000"/>
                </a:solidFill>
                <a:latin typeface="Verdana" pitchFamily="34" charset="0"/>
                <a:ea typeface="宋体" charset="-122"/>
                <a:cs typeface="Times New Roman" pitchFamily="18" charset="0"/>
              </a:rPr>
              <a:t>W</a:t>
            </a:r>
            <a:r>
              <a:rPr lang="en-US" altLang="zh-CN" sz="2800">
                <a:ea typeface="宋体" charset="-122"/>
                <a:cs typeface="Times New Roman" pitchFamily="18" charset="0"/>
              </a:rPr>
              <a:t>henever you draw upon previously published work, you </a:t>
            </a:r>
            <a:r>
              <a:rPr lang="en-US" altLang="zh-CN" sz="2800" b="1">
                <a:ea typeface="宋体" charset="-122"/>
                <a:cs typeface="Times New Roman" pitchFamily="18" charset="0"/>
              </a:rPr>
              <a:t>must</a:t>
            </a:r>
            <a:r>
              <a:rPr lang="en-US" altLang="zh-CN" sz="2800">
                <a:ea typeface="宋体" charset="-122"/>
                <a:cs typeface="Times New Roman" pitchFamily="18" charset="0"/>
              </a:rPr>
              <a:t> acknowledge the source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  <a:cs typeface="Times New Roman" pitchFamily="18" charset="0"/>
              </a:rPr>
              <a:t>Any information not from your experiment and not ‘common knowledge’ should be recognized by a citation 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  <a:cs typeface="Times New Roman" pitchFamily="18" charset="0"/>
              </a:rPr>
              <a:t>How references are presented varies considerably - refer to notes for authors for the specific journal 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  <a:cs typeface="Times New Roman" pitchFamily="18" charset="0"/>
              </a:rPr>
              <a:t>Avoid references that are difficult to find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  <a:cs typeface="Times New Roman" pitchFamily="18" charset="0"/>
              </a:rPr>
              <a:t>Avoid listing related references that were not important to the study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>
                <a:ea typeface="宋体" charset="-122"/>
                <a:cs typeface="Times New Roman" pitchFamily="18" charset="0"/>
              </a:rPr>
              <a:t>    </a:t>
            </a:r>
            <a:endParaRPr lang="en-US" altLang="zh-CN" sz="2400">
              <a:ea typeface="宋体" charset="-122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08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point 1: </a:t>
            </a:r>
            <a:r>
              <a:rPr lang="en-US" altLang="zh-CN" dirty="0"/>
              <a:t>credit is not like money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Giving credit to others does not diminish the credit you get from your paper 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dirty="0"/>
              <a:t>Warmly acknowledge people who have helped you 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Be </a:t>
            </a:r>
            <a:r>
              <a:rPr lang="en-US" altLang="zh-CN" dirty="0"/>
              <a:t>generous to the competition. “In his inspiring paper [Foo98] </a:t>
            </a:r>
            <a:r>
              <a:rPr lang="en-US" altLang="zh-CN" dirty="0" err="1"/>
              <a:t>Foogle</a:t>
            </a:r>
            <a:r>
              <a:rPr lang="en-US" altLang="zh-CN" dirty="0"/>
              <a:t> shows.... We develop his foundation in the following ways...” " 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Acknowledge </a:t>
            </a:r>
            <a:r>
              <a:rPr lang="en-US" altLang="zh-CN" dirty="0"/>
              <a:t>weaknesses in your approach 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7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Credit is not like money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</a:rPr>
              <a:t>Failing to give credit to others can kill your paper 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If </a:t>
            </a:r>
            <a:r>
              <a:rPr lang="en-US" altLang="zh-CN" dirty="0"/>
              <a:t>you imply that an idea is yours, and the referee knows it is not, then </a:t>
            </a:r>
            <a:r>
              <a:rPr lang="en-US" altLang="zh-CN" dirty="0" smtClean="0"/>
              <a:t>either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 You </a:t>
            </a:r>
            <a:r>
              <a:rPr lang="en-US" altLang="zh-CN" dirty="0"/>
              <a:t>don’t know that it’s an old idea (bad) 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/>
              <a:t>You do know, but are pretending it’s yours (very bad) 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4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point 2: Use the active voice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 passive voice is “respectable” but it DEADENS your paper. Avoid it at all costs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36" y="2720203"/>
            <a:ext cx="8467044" cy="405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3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point 3: Use simple, direct language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1" y="1667847"/>
            <a:ext cx="7992058" cy="4820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9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point 4: Importance goes first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State the most important word first, then the second most important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01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point 5: Avoid long sentence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 </a:t>
            </a:r>
            <a:r>
              <a:rPr lang="en-US" altLang="zh-CN" dirty="0"/>
              <a:t>s</a:t>
            </a:r>
            <a:r>
              <a:rPr lang="en-US" altLang="zh-CN" dirty="0" smtClean="0"/>
              <a:t>entence with fixed </a:t>
            </a:r>
            <a:r>
              <a:rPr lang="en-US" altLang="zh-CN" dirty="0"/>
              <a:t>number of words (the favorite is 29) past which a sentence is too hard to read.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36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43095" y="940435"/>
            <a:ext cx="330644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40000" b="1" dirty="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49985" y="-1450340"/>
            <a:ext cx="9841865" cy="9758045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41265" y="614680"/>
            <a:ext cx="2109470" cy="1266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</p:txBody>
      </p:sp>
      <p:sp>
        <p:nvSpPr>
          <p:cNvPr id="16" name="矩形 15"/>
          <p:cNvSpPr/>
          <p:nvPr/>
        </p:nvSpPr>
        <p:spPr>
          <a:xfrm>
            <a:off x="1882775" y="3774440"/>
            <a:ext cx="8745220" cy="924560"/>
          </a:xfrm>
          <a:prstGeom prst="rect">
            <a:avLst/>
          </a:prstGeom>
          <a:solidFill>
            <a:srgbClr val="3E4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19885" y="3895725"/>
            <a:ext cx="9271000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投稿要点</a:t>
            </a:r>
            <a:endParaRPr lang="zh-CN" altLang="en-US" sz="4000" b="1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78430" y="3194050"/>
            <a:ext cx="479425" cy="468630"/>
          </a:xfrm>
          <a:prstGeom prst="ellipse">
            <a:avLst/>
          </a:prstGeom>
          <a:solidFill>
            <a:srgbClr val="018ECC"/>
          </a:solidFill>
          <a:ln>
            <a:solidFill>
              <a:srgbClr val="018E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449185" y="445135"/>
            <a:ext cx="479425" cy="468630"/>
          </a:xfrm>
          <a:prstGeom prst="ellipse">
            <a:avLst/>
          </a:prstGeom>
          <a:solidFill>
            <a:srgbClr val="018ECC"/>
          </a:solidFill>
          <a:ln>
            <a:solidFill>
              <a:srgbClr val="018E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449185" y="5953125"/>
            <a:ext cx="479425" cy="468630"/>
          </a:xfrm>
          <a:prstGeom prst="ellipse">
            <a:avLst/>
          </a:prstGeom>
          <a:solidFill>
            <a:srgbClr val="018ECC"/>
          </a:solidFill>
          <a:ln>
            <a:solidFill>
              <a:srgbClr val="018E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934970" y="306705"/>
            <a:ext cx="6289675" cy="6291580"/>
          </a:xfrm>
          <a:prstGeom prst="ellipse">
            <a:avLst/>
          </a:prstGeom>
          <a:noFill/>
          <a:ln w="38100">
            <a:solidFill>
              <a:srgbClr val="018E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10487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/>
          <a:p>
            <a:r>
              <a:rPr lang="en-US" altLang="zh-CN" b="1">
                <a:ea typeface="宋体" charset="-122"/>
              </a:rPr>
              <a:t>Article Submission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524000"/>
            <a:ext cx="109728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800"/>
              <a:t>Select your journal carefully</a:t>
            </a:r>
          </a:p>
          <a:p>
            <a:pPr>
              <a:lnSpc>
                <a:spcPct val="80000"/>
              </a:lnSpc>
            </a:pPr>
            <a:r>
              <a:rPr lang="en-GB" sz="2800"/>
              <a:t>Read the aims and scope</a:t>
            </a:r>
          </a:p>
          <a:p>
            <a:pPr>
              <a:lnSpc>
                <a:spcPct val="80000"/>
              </a:lnSpc>
            </a:pPr>
            <a:r>
              <a:rPr lang="en-GB" sz="2800"/>
              <a:t>Think about your target audience and the level of your work – do you have a realistic chance of being accepted? </a:t>
            </a:r>
          </a:p>
          <a:p>
            <a:pPr>
              <a:lnSpc>
                <a:spcPct val="80000"/>
              </a:lnSpc>
            </a:pPr>
            <a:r>
              <a:rPr lang="en-GB" sz="2800" b="1"/>
              <a:t>Follow the guidelines</a:t>
            </a:r>
            <a:r>
              <a:rPr lang="en-GB" sz="2800"/>
              <a:t> in the notes for authors and include everything they ask – it makes the editor’s job easier…</a:t>
            </a:r>
          </a:p>
          <a:p>
            <a:pPr>
              <a:lnSpc>
                <a:spcPct val="80000"/>
              </a:lnSpc>
            </a:pPr>
            <a:r>
              <a:rPr lang="en-GB" sz="2800"/>
              <a:t>Articles should </a:t>
            </a:r>
            <a:r>
              <a:rPr lang="en-GB" sz="2800" b="1"/>
              <a:t>not</a:t>
            </a:r>
            <a:r>
              <a:rPr lang="en-GB" sz="2800"/>
              <a:t> be submitted to more than one journal at a time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1600"/>
          </a:p>
          <a:p>
            <a:pPr>
              <a:lnSpc>
                <a:spcPct val="80000"/>
              </a:lnSpc>
              <a:buFontTx/>
              <a:buNone/>
            </a:pPr>
            <a:r>
              <a:rPr lang="en-GB" sz="2800"/>
              <a:t>    See: Instructions to Authors in Health Sciences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800"/>
              <a:t>  	</a:t>
            </a:r>
            <a:r>
              <a:rPr lang="en-US" altLang="zh-CN" sz="2800">
                <a:ea typeface="宋体" charset="-122"/>
                <a:hlinkClick r:id="rId2"/>
              </a:rPr>
              <a:t>http://mulford.mco.edu/instr/</a:t>
            </a:r>
            <a:endParaRPr lang="en-US" altLang="zh-CN" sz="28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17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宋体" charset="-122"/>
              </a:rPr>
              <a:t>Online Submission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800600"/>
          </a:xfrm>
        </p:spPr>
        <p:txBody>
          <a:bodyPr/>
          <a:lstStyle/>
          <a:p>
            <a:r>
              <a:rPr lang="en-GB"/>
              <a:t>Many publishers now offer a completely electronic submission process</a:t>
            </a:r>
          </a:p>
          <a:p>
            <a:r>
              <a:rPr lang="en-GB"/>
              <a:t>Article is submitted online and all of the review procedure also happens online</a:t>
            </a:r>
          </a:p>
          <a:p>
            <a:r>
              <a:rPr lang="en-GB"/>
              <a:t>Speeds up the editorial process</a:t>
            </a:r>
          </a:p>
          <a:p>
            <a:r>
              <a:rPr lang="en-GB"/>
              <a:t>Is invaluable for authors in low-income countries</a:t>
            </a:r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9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43095" y="940435"/>
            <a:ext cx="3306445" cy="6617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6" name="椭圆 5"/>
          <p:cNvSpPr/>
          <p:nvPr/>
        </p:nvSpPr>
        <p:spPr>
          <a:xfrm>
            <a:off x="1149985" y="-1450340"/>
            <a:ext cx="9841865" cy="9758045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41265" y="614680"/>
            <a:ext cx="2109470" cy="1266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</p:txBody>
      </p:sp>
      <p:sp>
        <p:nvSpPr>
          <p:cNvPr id="16" name="矩形 15"/>
          <p:cNvSpPr/>
          <p:nvPr/>
        </p:nvSpPr>
        <p:spPr>
          <a:xfrm>
            <a:off x="1882775" y="3482340"/>
            <a:ext cx="8745220" cy="1533525"/>
          </a:xfrm>
          <a:prstGeom prst="rect">
            <a:avLst/>
          </a:prstGeom>
          <a:solidFill>
            <a:srgbClr val="3E4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762885" y="3895725"/>
            <a:ext cx="6615430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写在前面</a:t>
            </a:r>
          </a:p>
        </p:txBody>
      </p:sp>
      <p:sp>
        <p:nvSpPr>
          <p:cNvPr id="24" name="椭圆 23"/>
          <p:cNvSpPr/>
          <p:nvPr/>
        </p:nvSpPr>
        <p:spPr>
          <a:xfrm>
            <a:off x="2678430" y="3194050"/>
            <a:ext cx="479425" cy="468630"/>
          </a:xfrm>
          <a:prstGeom prst="ellipse">
            <a:avLst/>
          </a:prstGeom>
          <a:solidFill>
            <a:srgbClr val="018ECC"/>
          </a:solidFill>
          <a:ln>
            <a:solidFill>
              <a:srgbClr val="018E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449185" y="445135"/>
            <a:ext cx="479425" cy="468630"/>
          </a:xfrm>
          <a:prstGeom prst="ellipse">
            <a:avLst/>
          </a:prstGeom>
          <a:solidFill>
            <a:srgbClr val="018ECC"/>
          </a:solidFill>
          <a:ln>
            <a:solidFill>
              <a:srgbClr val="018E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449185" y="5953125"/>
            <a:ext cx="479425" cy="468630"/>
          </a:xfrm>
          <a:prstGeom prst="ellipse">
            <a:avLst/>
          </a:prstGeom>
          <a:solidFill>
            <a:srgbClr val="018ECC"/>
          </a:solidFill>
          <a:ln>
            <a:solidFill>
              <a:srgbClr val="018E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934970" y="306705"/>
            <a:ext cx="6289675" cy="6291580"/>
          </a:xfrm>
          <a:prstGeom prst="ellipse">
            <a:avLst/>
          </a:prstGeom>
          <a:noFill/>
          <a:ln w="38100">
            <a:solidFill>
              <a:srgbClr val="018E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10487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/>
          <a:p>
            <a:r>
              <a:rPr lang="en-US" altLang="zh-CN" sz="4000" b="1">
                <a:ea typeface="宋体" charset="-122"/>
              </a:rPr>
              <a:t>Author Priorities for Journal Selection (Elsevier)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76400"/>
            <a:ext cx="5588000" cy="4648200"/>
          </a:xfrm>
          <a:noFill/>
          <a:ln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lIns="0" rIns="0"/>
          <a:lstStyle/>
          <a:p>
            <a:pPr>
              <a:lnSpc>
                <a:spcPct val="90000"/>
              </a:lnSpc>
            </a:pPr>
            <a:r>
              <a:rPr lang="en-GB" sz="2800"/>
              <a:t>Key (Determining) factors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Impact Factor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Reputation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Access to the target audience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Overall editorial standard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Publication speed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International coverage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Open Access or HINARI participating publisher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5994401" y="1676400"/>
            <a:ext cx="5812367" cy="411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/>
              <a:t>Marginal (Qualifying) factors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400"/>
              <a:t>Experience as a referee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400"/>
              <a:t>Track record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400"/>
              <a:t>Quality and colour illustrations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400"/>
              <a:t>Service elements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3394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0972800" cy="1143000"/>
          </a:xfrm>
        </p:spPr>
        <p:txBody>
          <a:bodyPr/>
          <a:lstStyle/>
          <a:p>
            <a:r>
              <a:rPr lang="en-US" altLang="zh-CN" sz="4000" b="1">
                <a:ea typeface="宋体" charset="-122"/>
              </a:rPr>
              <a:t>Author Priorities for Journal Selection (INASP)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/>
              <a:t>	</a:t>
            </a:r>
          </a:p>
          <a:p>
            <a:pPr>
              <a:buFontTx/>
              <a:buNone/>
            </a:pPr>
            <a:endParaRPr lang="en-GB"/>
          </a:p>
          <a:p>
            <a:r>
              <a:rPr lang="en-GB"/>
              <a:t>Quality / prestige</a:t>
            </a:r>
          </a:p>
          <a:p>
            <a:r>
              <a:rPr lang="en-GB"/>
              <a:t>Collection / specialisation</a:t>
            </a:r>
          </a:p>
          <a:p>
            <a:r>
              <a:rPr lang="en-GB"/>
              <a:t>Habit / previous publication</a:t>
            </a:r>
          </a:p>
          <a:p>
            <a:r>
              <a:rPr lang="en-GB"/>
              <a:t>Speed / time delay</a:t>
            </a:r>
          </a:p>
          <a:p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924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43095" y="940435"/>
            <a:ext cx="330644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0" b="1" dirty="0" smtClean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40000" b="1" dirty="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49985" y="-1450340"/>
            <a:ext cx="9841865" cy="9758045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41265" y="614680"/>
            <a:ext cx="2109470" cy="1266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</p:txBody>
      </p:sp>
      <p:sp>
        <p:nvSpPr>
          <p:cNvPr id="16" name="矩形 15"/>
          <p:cNvSpPr/>
          <p:nvPr/>
        </p:nvSpPr>
        <p:spPr>
          <a:xfrm>
            <a:off x="1882775" y="3774440"/>
            <a:ext cx="8745220" cy="924560"/>
          </a:xfrm>
          <a:prstGeom prst="rect">
            <a:avLst/>
          </a:prstGeom>
          <a:solidFill>
            <a:srgbClr val="3E4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19885" y="3895725"/>
            <a:ext cx="9271000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结语</a:t>
            </a:r>
          </a:p>
        </p:txBody>
      </p:sp>
      <p:sp>
        <p:nvSpPr>
          <p:cNvPr id="4" name="椭圆 3"/>
          <p:cNvSpPr/>
          <p:nvPr/>
        </p:nvSpPr>
        <p:spPr>
          <a:xfrm>
            <a:off x="2678430" y="3194050"/>
            <a:ext cx="479425" cy="468630"/>
          </a:xfrm>
          <a:prstGeom prst="ellipse">
            <a:avLst/>
          </a:prstGeom>
          <a:solidFill>
            <a:srgbClr val="018ECC"/>
          </a:solidFill>
          <a:ln>
            <a:solidFill>
              <a:srgbClr val="018E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449185" y="445135"/>
            <a:ext cx="479425" cy="468630"/>
          </a:xfrm>
          <a:prstGeom prst="ellipse">
            <a:avLst/>
          </a:prstGeom>
          <a:solidFill>
            <a:srgbClr val="018ECC"/>
          </a:solidFill>
          <a:ln>
            <a:solidFill>
              <a:srgbClr val="018E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449185" y="5953125"/>
            <a:ext cx="479425" cy="468630"/>
          </a:xfrm>
          <a:prstGeom prst="ellipse">
            <a:avLst/>
          </a:prstGeom>
          <a:solidFill>
            <a:srgbClr val="018ECC"/>
          </a:solidFill>
          <a:ln>
            <a:solidFill>
              <a:srgbClr val="018E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934970" y="306705"/>
            <a:ext cx="6289675" cy="6291580"/>
          </a:xfrm>
          <a:prstGeom prst="ellipse">
            <a:avLst/>
          </a:prstGeom>
          <a:noFill/>
          <a:ln w="38100">
            <a:solidFill>
              <a:srgbClr val="018E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573156"/>
      </p:ext>
    </p:extLst>
  </p:cSld>
  <p:clrMapOvr>
    <a:masterClrMapping/>
  </p:clrMapOvr>
  <p:transition spd="slow" advTm="10487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3"/>
          <p:cNvSpPr txBox="1">
            <a:spLocks noChangeArrowheads="1"/>
          </p:cNvSpPr>
          <p:nvPr/>
        </p:nvSpPr>
        <p:spPr bwMode="auto">
          <a:xfrm>
            <a:off x="1009015" y="1226185"/>
            <a:ext cx="1017333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just"/>
            <a:r>
              <a:rPr lang="en-US" altLang="zh-CN" sz="2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综上所述，论文是一个非常复杂的工程。</a:t>
            </a:r>
          </a:p>
          <a:p>
            <a:pPr algn="just"/>
            <a:endParaRPr lang="en-US" altLang="zh-CN" sz="200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sz="200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sz="2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写作一篇论文需要遵循可阅读、可检验、可追溯和可检索四条原则。</a:t>
            </a:r>
          </a:p>
          <a:p>
            <a:pPr algn="just"/>
            <a:endParaRPr lang="en-US" altLang="zh-CN" sz="200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sz="200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sz="2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作者需要明白论文的结构，清楚各个要素即内容提要、关键词、前言、正文、结语、插图和参考文献的功能，写好每个要素。</a:t>
            </a:r>
          </a:p>
          <a:p>
            <a:pPr algn="just"/>
            <a:endParaRPr lang="en-US" altLang="zh-CN" sz="200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sz="200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sz="2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此外，论文还要注意术语的延续性、体悟读者的需要、避免抄袭、使用平实语言和发掘论文价值。</a:t>
            </a:r>
          </a:p>
          <a:p>
            <a:pPr algn="just"/>
            <a:endParaRPr lang="en-US" altLang="zh-CN" sz="200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sz="200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sz="20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所有这些都需要一个研究者接受长期的、反复的论文写作训练。</a:t>
            </a:r>
          </a:p>
          <a:p>
            <a:pPr algn="just"/>
            <a:endParaRPr lang="en-US" altLang="zh-CN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12065" y="0"/>
            <a:ext cx="2163445" cy="788670"/>
          </a:xfrm>
          <a:custGeom>
            <a:avLst/>
            <a:gdLst>
              <a:gd name="connsiteX0" fmla="*/ 0 w 5398770"/>
              <a:gd name="connsiteY0" fmla="*/ 0 h 674370"/>
              <a:gd name="connsiteX1" fmla="*/ 5398770 w 5398770"/>
              <a:gd name="connsiteY1" fmla="*/ 0 h 674370"/>
              <a:gd name="connsiteX2" fmla="*/ 4752791 w 5398770"/>
              <a:gd name="connsiteY2" fmla="*/ 674370 h 674370"/>
              <a:gd name="connsiteX3" fmla="*/ 0 w 5398770"/>
              <a:gd name="connsiteY3" fmla="*/ 674370 h 674370"/>
              <a:gd name="connsiteX4" fmla="*/ 0 w 5398770"/>
              <a:gd name="connsiteY4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8770" h="674370">
                <a:moveTo>
                  <a:pt x="0" y="0"/>
                </a:moveTo>
                <a:lnTo>
                  <a:pt x="5398770" y="0"/>
                </a:lnTo>
                <a:lnTo>
                  <a:pt x="4752791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41442" y="121037"/>
            <a:ext cx="986790" cy="509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spc="-5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结语</a:t>
            </a:r>
          </a:p>
        </p:txBody>
      </p:sp>
      <p:sp>
        <p:nvSpPr>
          <p:cNvPr id="2" name="椭圆 1"/>
          <p:cNvSpPr/>
          <p:nvPr/>
        </p:nvSpPr>
        <p:spPr>
          <a:xfrm>
            <a:off x="703580" y="1323340"/>
            <a:ext cx="238760" cy="237490"/>
          </a:xfrm>
          <a:prstGeom prst="ellipse">
            <a:avLst/>
          </a:prstGeom>
          <a:solidFill>
            <a:srgbClr val="018ECC"/>
          </a:solidFill>
          <a:ln>
            <a:solidFill>
              <a:srgbClr val="018E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03580" y="2232660"/>
            <a:ext cx="238760" cy="237490"/>
          </a:xfrm>
          <a:prstGeom prst="ellipse">
            <a:avLst/>
          </a:prstGeom>
          <a:solidFill>
            <a:srgbClr val="018ECC"/>
          </a:solidFill>
          <a:ln>
            <a:solidFill>
              <a:srgbClr val="018E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03580" y="3141345"/>
            <a:ext cx="238760" cy="237490"/>
          </a:xfrm>
          <a:prstGeom prst="ellipse">
            <a:avLst/>
          </a:prstGeom>
          <a:solidFill>
            <a:srgbClr val="018ECC"/>
          </a:solidFill>
          <a:ln>
            <a:solidFill>
              <a:srgbClr val="018E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3580" y="4374515"/>
            <a:ext cx="238760" cy="237490"/>
          </a:xfrm>
          <a:prstGeom prst="ellipse">
            <a:avLst/>
          </a:prstGeom>
          <a:solidFill>
            <a:srgbClr val="018ECC"/>
          </a:solidFill>
          <a:ln>
            <a:solidFill>
              <a:srgbClr val="018E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3580" y="5586095"/>
            <a:ext cx="238760" cy="237490"/>
          </a:xfrm>
          <a:prstGeom prst="ellipse">
            <a:avLst/>
          </a:prstGeom>
          <a:solidFill>
            <a:srgbClr val="018ECC"/>
          </a:solidFill>
          <a:ln>
            <a:solidFill>
              <a:srgbClr val="018E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10487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628933"/>
            <a:ext cx="1985638" cy="2632835"/>
            <a:chOff x="0" y="1303469"/>
            <a:chExt cx="1985638" cy="2632835"/>
          </a:xfrm>
        </p:grpSpPr>
        <p:sp>
          <p:nvSpPr>
            <p:cNvPr id="31" name="任意多边形 30"/>
            <p:cNvSpPr/>
            <p:nvPr/>
          </p:nvSpPr>
          <p:spPr>
            <a:xfrm>
              <a:off x="0" y="2402925"/>
              <a:ext cx="1680421" cy="1533379"/>
            </a:xfrm>
            <a:custGeom>
              <a:avLst/>
              <a:gdLst>
                <a:gd name="connsiteX0" fmla="*/ 0 w 1665181"/>
                <a:gd name="connsiteY0" fmla="*/ 0 h 1533379"/>
                <a:gd name="connsiteX1" fmla="*/ 1417593 w 1665181"/>
                <a:gd name="connsiteY1" fmla="*/ 0 h 1533379"/>
                <a:gd name="connsiteX2" fmla="*/ 1417593 w 1665181"/>
                <a:gd name="connsiteY2" fmla="*/ 1109881 h 1533379"/>
                <a:gd name="connsiteX3" fmla="*/ 1419514 w 1665181"/>
                <a:gd name="connsiteY3" fmla="*/ 1090290 h 1533379"/>
                <a:gd name="connsiteX4" fmla="*/ 1582286 w 1665181"/>
                <a:gd name="connsiteY4" fmla="*/ 872451 h 1533379"/>
                <a:gd name="connsiteX5" fmla="*/ 1655746 w 1665181"/>
                <a:gd name="connsiteY5" fmla="*/ 833997 h 1533379"/>
                <a:gd name="connsiteX6" fmla="*/ 1655746 w 1665181"/>
                <a:gd name="connsiteY6" fmla="*/ 0 h 1533379"/>
                <a:gd name="connsiteX7" fmla="*/ 1665181 w 1665181"/>
                <a:gd name="connsiteY7" fmla="*/ 0 h 1533379"/>
                <a:gd name="connsiteX8" fmla="*/ 1665181 w 1665181"/>
                <a:gd name="connsiteY8" fmla="*/ 1533379 h 1533379"/>
                <a:gd name="connsiteX9" fmla="*/ 0 w 1665181"/>
                <a:gd name="connsiteY9" fmla="*/ 1533379 h 153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5181" h="1533379">
                  <a:moveTo>
                    <a:pt x="0" y="0"/>
                  </a:moveTo>
                  <a:lnTo>
                    <a:pt x="1417593" y="0"/>
                  </a:lnTo>
                  <a:lnTo>
                    <a:pt x="1417593" y="1109881"/>
                  </a:lnTo>
                  <a:lnTo>
                    <a:pt x="1419514" y="1090290"/>
                  </a:lnTo>
                  <a:cubicBezTo>
                    <a:pt x="1434447" y="1017626"/>
                    <a:pt x="1496480" y="931288"/>
                    <a:pt x="1582286" y="872451"/>
                  </a:cubicBezTo>
                  <a:lnTo>
                    <a:pt x="1655746" y="833997"/>
                  </a:lnTo>
                  <a:lnTo>
                    <a:pt x="1655746" y="0"/>
                  </a:lnTo>
                  <a:lnTo>
                    <a:pt x="1665181" y="0"/>
                  </a:lnTo>
                  <a:lnTo>
                    <a:pt x="1665181" y="1533379"/>
                  </a:lnTo>
                  <a:lnTo>
                    <a:pt x="0" y="1533379"/>
                  </a:lnTo>
                  <a:close/>
                </a:path>
              </a:pathLst>
            </a:custGeom>
            <a:solidFill>
              <a:srgbClr val="C001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20700676">
              <a:off x="260195" y="1303469"/>
              <a:ext cx="1725443" cy="2263599"/>
            </a:xfrm>
            <a:custGeom>
              <a:avLst/>
              <a:gdLst>
                <a:gd name="connsiteX0" fmla="*/ 779254 w 1725443"/>
                <a:gd name="connsiteY0" fmla="*/ 18962 h 2263599"/>
                <a:gd name="connsiteX1" fmla="*/ 925982 w 1725443"/>
                <a:gd name="connsiteY1" fmla="*/ 106386 h 2263599"/>
                <a:gd name="connsiteX2" fmla="*/ 934396 w 1725443"/>
                <a:gd name="connsiteY2" fmla="*/ 119050 h 2263599"/>
                <a:gd name="connsiteX3" fmla="*/ 1725443 w 1725443"/>
                <a:gd name="connsiteY3" fmla="*/ 825565 h 2263599"/>
                <a:gd name="connsiteX4" fmla="*/ 1719088 w 1725443"/>
                <a:gd name="connsiteY4" fmla="*/ 828955 h 2263599"/>
                <a:gd name="connsiteX5" fmla="*/ 1719697 w 1725443"/>
                <a:gd name="connsiteY5" fmla="*/ 829118 h 2263599"/>
                <a:gd name="connsiteX6" fmla="*/ 1368129 w 1725443"/>
                <a:gd name="connsiteY6" fmla="*/ 2142222 h 2263599"/>
                <a:gd name="connsiteX7" fmla="*/ 1158795 w 1725443"/>
                <a:gd name="connsiteY7" fmla="*/ 2086175 h 2263599"/>
                <a:gd name="connsiteX8" fmla="*/ 1482808 w 1725443"/>
                <a:gd name="connsiteY8" fmla="*/ 875989 h 2263599"/>
                <a:gd name="connsiteX9" fmla="*/ 882695 w 1725443"/>
                <a:gd name="connsiteY9" fmla="*/ 285854 h 2263599"/>
                <a:gd name="connsiteX10" fmla="*/ 877624 w 1725443"/>
                <a:gd name="connsiteY10" fmla="*/ 291010 h 2263599"/>
                <a:gd name="connsiteX11" fmla="*/ 858594 w 1725443"/>
                <a:gd name="connsiteY11" fmla="*/ 265082 h 2263599"/>
                <a:gd name="connsiteX12" fmla="*/ 713583 w 1725443"/>
                <a:gd name="connsiteY12" fmla="*/ 184744 h 2263599"/>
                <a:gd name="connsiteX13" fmla="*/ 423891 w 1725443"/>
                <a:gd name="connsiteY13" fmla="*/ 288976 h 2263599"/>
                <a:gd name="connsiteX14" fmla="*/ 423139 w 1725443"/>
                <a:gd name="connsiteY14" fmla="*/ 295348 h 2263599"/>
                <a:gd name="connsiteX15" fmla="*/ 1212724 w 1725443"/>
                <a:gd name="connsiteY15" fmla="*/ 1005710 h 2263599"/>
                <a:gd name="connsiteX16" fmla="*/ 865986 w 1725443"/>
                <a:gd name="connsiteY16" fmla="*/ 2263599 h 2263599"/>
                <a:gd name="connsiteX17" fmla="*/ 0 w 1725443"/>
                <a:gd name="connsiteY17" fmla="*/ 1407543 h 2263599"/>
                <a:gd name="connsiteX18" fmla="*/ 319954 w 1725443"/>
                <a:gd name="connsiteY18" fmla="*/ 212520 h 2263599"/>
                <a:gd name="connsiteX19" fmla="*/ 322720 w 1725443"/>
                <a:gd name="connsiteY19" fmla="*/ 192668 h 2263599"/>
                <a:gd name="connsiteX20" fmla="*/ 649441 w 1725443"/>
                <a:gd name="connsiteY20" fmla="*/ 0 h 2263599"/>
                <a:gd name="connsiteX21" fmla="*/ 779254 w 1725443"/>
                <a:gd name="connsiteY21" fmla="*/ 18962 h 226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5443" h="2263599">
                  <a:moveTo>
                    <a:pt x="779254" y="18962"/>
                  </a:moveTo>
                  <a:cubicBezTo>
                    <a:pt x="839102" y="37278"/>
                    <a:pt x="890023" y="67875"/>
                    <a:pt x="925982" y="106386"/>
                  </a:cubicBezTo>
                  <a:lnTo>
                    <a:pt x="934396" y="119050"/>
                  </a:lnTo>
                  <a:lnTo>
                    <a:pt x="1725443" y="825565"/>
                  </a:lnTo>
                  <a:lnTo>
                    <a:pt x="1719088" y="828955"/>
                  </a:lnTo>
                  <a:lnTo>
                    <a:pt x="1719697" y="829118"/>
                  </a:lnTo>
                  <a:lnTo>
                    <a:pt x="1368129" y="2142222"/>
                  </a:lnTo>
                  <a:lnTo>
                    <a:pt x="1158795" y="2086175"/>
                  </a:lnTo>
                  <a:lnTo>
                    <a:pt x="1482808" y="875989"/>
                  </a:lnTo>
                  <a:lnTo>
                    <a:pt x="882695" y="285854"/>
                  </a:lnTo>
                  <a:lnTo>
                    <a:pt x="877624" y="291010"/>
                  </a:lnTo>
                  <a:lnTo>
                    <a:pt x="858594" y="265082"/>
                  </a:lnTo>
                  <a:cubicBezTo>
                    <a:pt x="822847" y="229577"/>
                    <a:pt x="772606" y="200547"/>
                    <a:pt x="713583" y="184744"/>
                  </a:cubicBezTo>
                  <a:cubicBezTo>
                    <a:pt x="578674" y="148623"/>
                    <a:pt x="448975" y="195290"/>
                    <a:pt x="423891" y="288976"/>
                  </a:cubicBezTo>
                  <a:lnTo>
                    <a:pt x="423139" y="295348"/>
                  </a:lnTo>
                  <a:lnTo>
                    <a:pt x="1212724" y="1005710"/>
                  </a:lnTo>
                  <a:lnTo>
                    <a:pt x="865986" y="2263599"/>
                  </a:lnTo>
                  <a:lnTo>
                    <a:pt x="0" y="1407543"/>
                  </a:lnTo>
                  <a:lnTo>
                    <a:pt x="319954" y="212520"/>
                  </a:lnTo>
                  <a:lnTo>
                    <a:pt x="322720" y="192668"/>
                  </a:lnTo>
                  <a:cubicBezTo>
                    <a:pt x="353817" y="82713"/>
                    <a:pt x="488279" y="0"/>
                    <a:pt x="649441" y="0"/>
                  </a:cubicBezTo>
                  <a:cubicBezTo>
                    <a:pt x="695487" y="0"/>
                    <a:pt x="739354" y="6752"/>
                    <a:pt x="779254" y="18962"/>
                  </a:cubicBezTo>
                  <a:close/>
                </a:path>
              </a:pathLst>
            </a:custGeom>
            <a:solidFill>
              <a:srgbClr val="3E4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358789" y="2731036"/>
            <a:ext cx="10536255" cy="1533379"/>
          </a:xfrm>
          <a:prstGeom prst="rect">
            <a:avLst/>
          </a:prstGeom>
          <a:solidFill>
            <a:srgbClr val="3E4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726988" y="4727204"/>
            <a:ext cx="2738250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蔡宏民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博士、教授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66136" y="5600964"/>
            <a:ext cx="5059680" cy="4603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华南理工大学计算机科学与工程学院</a:t>
            </a:r>
          </a:p>
        </p:txBody>
      </p:sp>
      <p:pic>
        <p:nvPicPr>
          <p:cNvPr id="10" name="Picture 2" descr="C:\Users\Administrator\Desktop\scut_new_logo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6834" y="392451"/>
            <a:ext cx="2138152" cy="2138152"/>
          </a:xfrm>
          <a:prstGeom prst="rect">
            <a:avLst/>
          </a:prstGeom>
          <a:noFill/>
        </p:spPr>
      </p:pic>
      <p:sp>
        <p:nvSpPr>
          <p:cNvPr id="13" name="文本框 12"/>
          <p:cNvSpPr txBox="1"/>
          <p:nvPr/>
        </p:nvSpPr>
        <p:spPr>
          <a:xfrm>
            <a:off x="4498166" y="3007012"/>
            <a:ext cx="3992880" cy="1070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谢谢各位！</a:t>
            </a:r>
          </a:p>
        </p:txBody>
      </p:sp>
    </p:spTree>
  </p:cSld>
  <p:clrMapOvr>
    <a:masterClrMapping/>
  </p:clrMapOvr>
  <p:transition spd="slow" advTm="6709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3"/>
          <p:cNvSpPr txBox="1">
            <a:spLocks noChangeArrowheads="1"/>
          </p:cNvSpPr>
          <p:nvPr/>
        </p:nvSpPr>
        <p:spPr bwMode="auto">
          <a:xfrm>
            <a:off x="831850" y="1206500"/>
            <a:ext cx="10173335" cy="50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just"/>
            <a:endParaRPr lang="zh-CN" altLang="en-US" sz="200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endParaRPr lang="zh-CN" altLang="en-US" sz="200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sz="2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研究是要发现和解决新问题，而写论文是要把研究过程和成果公之于众</a:t>
            </a:r>
            <a:r>
              <a:rPr lang="zh-CN" altLang="en-US" sz="2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研究和论文写作是两项工作，各有各的要求。</a:t>
            </a:r>
            <a:r>
              <a:rPr lang="zh-CN" altLang="en-US" sz="2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只是在一般情况下，人们一边做研究一边写论文，没有意识到它们是两项工作而已。此次讲课的内容侧重点在论文写作方面的要求和规范。</a:t>
            </a:r>
          </a:p>
          <a:p>
            <a:pPr algn="just"/>
            <a:endParaRPr lang="zh-CN" altLang="en-US" sz="200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endParaRPr lang="zh-CN" altLang="en-US" sz="200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endParaRPr lang="zh-CN" altLang="en-US" sz="200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endParaRPr lang="zh-CN" altLang="en-US" sz="200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zh-CN" altLang="en-US" sz="2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首先，写论文本身有很多好处，例如提高思考问题的能力、解决问题的能力、资料收集能力、信息筛选能力、语言组织能力，不仅促进个人学习和成长，还能传递知识、帮助他人，等等。</a:t>
            </a:r>
          </a:p>
          <a:p>
            <a:pPr algn="just"/>
            <a:endParaRPr lang="zh-CN" altLang="en-US" sz="200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zh-CN" altLang="en-US" sz="2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当然，这也是现实的需要，因为现在攻读华南理工大学计算机科学学院硕士学位，无论是专硕还是学硕，毕业要求都是要发表一篇</a:t>
            </a:r>
            <a:r>
              <a:rPr lang="en-US" altLang="zh-CN" sz="2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SCI</a:t>
            </a:r>
            <a:r>
              <a:rPr lang="zh-CN" altLang="en-US" sz="2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论文。</a:t>
            </a:r>
            <a:endParaRPr lang="en-US" altLang="zh-CN" sz="200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sz="200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12065" y="0"/>
            <a:ext cx="2994660" cy="788670"/>
          </a:xfrm>
          <a:custGeom>
            <a:avLst/>
            <a:gdLst>
              <a:gd name="connsiteX0" fmla="*/ 0 w 5398770"/>
              <a:gd name="connsiteY0" fmla="*/ 0 h 674370"/>
              <a:gd name="connsiteX1" fmla="*/ 5398770 w 5398770"/>
              <a:gd name="connsiteY1" fmla="*/ 0 h 674370"/>
              <a:gd name="connsiteX2" fmla="*/ 4752791 w 5398770"/>
              <a:gd name="connsiteY2" fmla="*/ 674370 h 674370"/>
              <a:gd name="connsiteX3" fmla="*/ 0 w 5398770"/>
              <a:gd name="connsiteY3" fmla="*/ 674370 h 674370"/>
              <a:gd name="connsiteX4" fmla="*/ 0 w 5398770"/>
              <a:gd name="connsiteY4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8770" h="674370">
                <a:moveTo>
                  <a:pt x="0" y="0"/>
                </a:moveTo>
                <a:lnTo>
                  <a:pt x="5398770" y="0"/>
                </a:lnTo>
                <a:lnTo>
                  <a:pt x="4752791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41442" y="121037"/>
            <a:ext cx="1790700" cy="509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spc="-5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写在前面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1325" y="1148715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noProof="0" dirty="0" smtClean="0">
                <a:ln>
                  <a:noFill/>
                </a:ln>
                <a:solidFill>
                  <a:srgbClr val="018E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一、区分研究和论文写作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1325" y="3310255"/>
            <a:ext cx="2766060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noProof="0" dirty="0" smtClean="0">
                <a:ln>
                  <a:noFill/>
                </a:ln>
                <a:solidFill>
                  <a:srgbClr val="018E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二、为什么写论文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018E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?</a:t>
            </a:r>
          </a:p>
        </p:txBody>
      </p:sp>
    </p:spTree>
  </p:cSld>
  <p:clrMapOvr>
    <a:masterClrMapping/>
  </p:clrMapOvr>
  <p:transition spd="slow" advTm="1048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525" y="3102610"/>
            <a:ext cx="2766695" cy="2882265"/>
          </a:xfrm>
          <a:prstGeom prst="rect">
            <a:avLst/>
          </a:prstGeom>
        </p:spPr>
      </p:pic>
      <p:sp>
        <p:nvSpPr>
          <p:cNvPr id="19" name="任意多边形 18"/>
          <p:cNvSpPr/>
          <p:nvPr/>
        </p:nvSpPr>
        <p:spPr>
          <a:xfrm>
            <a:off x="12065" y="0"/>
            <a:ext cx="2994660" cy="788670"/>
          </a:xfrm>
          <a:custGeom>
            <a:avLst/>
            <a:gdLst>
              <a:gd name="connsiteX0" fmla="*/ 0 w 5398770"/>
              <a:gd name="connsiteY0" fmla="*/ 0 h 674370"/>
              <a:gd name="connsiteX1" fmla="*/ 5398770 w 5398770"/>
              <a:gd name="connsiteY1" fmla="*/ 0 h 674370"/>
              <a:gd name="connsiteX2" fmla="*/ 4752791 w 5398770"/>
              <a:gd name="connsiteY2" fmla="*/ 674370 h 674370"/>
              <a:gd name="connsiteX3" fmla="*/ 0 w 5398770"/>
              <a:gd name="connsiteY3" fmla="*/ 674370 h 674370"/>
              <a:gd name="connsiteX4" fmla="*/ 0 w 5398770"/>
              <a:gd name="connsiteY4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8770" h="674370">
                <a:moveTo>
                  <a:pt x="0" y="0"/>
                </a:moveTo>
                <a:lnTo>
                  <a:pt x="5398770" y="0"/>
                </a:lnTo>
                <a:lnTo>
                  <a:pt x="4752791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41442" y="121037"/>
            <a:ext cx="1790700" cy="509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spc="-5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写在前面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1325" y="1148715"/>
            <a:ext cx="6583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noProof="0" dirty="0" smtClean="0">
                <a:ln>
                  <a:noFill/>
                </a:ln>
                <a:solidFill>
                  <a:srgbClr val="018E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三、在论文写作时，我校研究生存在各种问题：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890" y="3103245"/>
            <a:ext cx="2767330" cy="28809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80135" y="3382010"/>
            <a:ext cx="2725420" cy="10147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不知如何论证，往往机械地堆砌材料，论点和证据两层皮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80135" y="5278120"/>
            <a:ext cx="2725420" cy="7067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怕写论文，一写论文就不知如何下手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77555" y="3382010"/>
            <a:ext cx="2802890" cy="10147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文字表达能力低下，语句不通，错别字、语法错误随处可见；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376920" y="4970145"/>
            <a:ext cx="2804160" cy="10147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不知何为抄袭，不仅抄别人论文，而且抄自己论文。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872230" y="1957705"/>
            <a:ext cx="4358005" cy="10147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逻辑混乱，关键术语的定义经常发生漂移，一个术语在前文是一个含义，在后文是另一个含义；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519805" y="2050415"/>
            <a:ext cx="5142865" cy="8299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因为大部分研究生在高中和本科阶段缺乏论文写作方面的系统训练！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81170" y="6271260"/>
            <a:ext cx="3629660" cy="3987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造成这种局面的原因是什么？</a:t>
            </a:r>
          </a:p>
        </p:txBody>
      </p:sp>
    </p:spTree>
  </p:cSld>
  <p:clrMapOvr>
    <a:masterClrMapping/>
  </p:clrMapOvr>
  <p:transition spd="slow" advTm="1048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3" grpId="1" animBg="1"/>
      <p:bldP spid="7" grpId="0" bldLvl="0" animBg="1"/>
      <p:bldP spid="7" grpId="1" bldLvl="0" animBg="1"/>
      <p:bldP spid="8" grpId="0" animBg="1"/>
      <p:bldP spid="8" grpId="1" animBg="1"/>
      <p:bldP spid="9" grpId="0" bldLvl="0" animBg="1"/>
      <p:bldP spid="9" grpId="1" bldLvl="0" animBg="1"/>
      <p:bldP spid="10" grpId="0" animBg="1"/>
      <p:bldP spid="10" grpId="1" animBg="1"/>
      <p:bldP spid="15" grpId="0" bldLvl="0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443095" y="940435"/>
            <a:ext cx="3306445" cy="6617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6" name="椭圆 5"/>
          <p:cNvSpPr/>
          <p:nvPr/>
        </p:nvSpPr>
        <p:spPr>
          <a:xfrm>
            <a:off x="1149985" y="-1450340"/>
            <a:ext cx="9841865" cy="9758045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41265" y="614680"/>
            <a:ext cx="2109470" cy="1266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</p:txBody>
      </p:sp>
      <p:sp>
        <p:nvSpPr>
          <p:cNvPr id="16" name="矩形 15"/>
          <p:cNvSpPr/>
          <p:nvPr/>
        </p:nvSpPr>
        <p:spPr>
          <a:xfrm>
            <a:off x="1882775" y="3749040"/>
            <a:ext cx="8745220" cy="1089025"/>
          </a:xfrm>
          <a:prstGeom prst="rect">
            <a:avLst/>
          </a:prstGeom>
          <a:solidFill>
            <a:srgbClr val="3E4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82595" y="3816985"/>
            <a:ext cx="6195060" cy="9531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论文写作的原则、要素</a:t>
            </a:r>
          </a:p>
          <a:p>
            <a:pPr algn="ctr"/>
            <a:r>
              <a:rPr lang="zh-CN" altLang="en-US" sz="2800" b="1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与要点</a:t>
            </a:r>
          </a:p>
        </p:txBody>
      </p:sp>
      <p:sp>
        <p:nvSpPr>
          <p:cNvPr id="4" name="椭圆 3"/>
          <p:cNvSpPr/>
          <p:nvPr/>
        </p:nvSpPr>
        <p:spPr>
          <a:xfrm>
            <a:off x="2678430" y="3194050"/>
            <a:ext cx="479425" cy="468630"/>
          </a:xfrm>
          <a:prstGeom prst="ellipse">
            <a:avLst/>
          </a:prstGeom>
          <a:solidFill>
            <a:srgbClr val="018ECC"/>
          </a:solidFill>
          <a:ln>
            <a:solidFill>
              <a:srgbClr val="018E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449185" y="445135"/>
            <a:ext cx="479425" cy="468630"/>
          </a:xfrm>
          <a:prstGeom prst="ellipse">
            <a:avLst/>
          </a:prstGeom>
          <a:solidFill>
            <a:srgbClr val="018ECC"/>
          </a:solidFill>
          <a:ln>
            <a:solidFill>
              <a:srgbClr val="018E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449185" y="5953125"/>
            <a:ext cx="479425" cy="468630"/>
          </a:xfrm>
          <a:prstGeom prst="ellipse">
            <a:avLst/>
          </a:prstGeom>
          <a:solidFill>
            <a:srgbClr val="018ECC"/>
          </a:solidFill>
          <a:ln>
            <a:solidFill>
              <a:srgbClr val="018E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934970" y="306705"/>
            <a:ext cx="6289675" cy="6291580"/>
          </a:xfrm>
          <a:prstGeom prst="ellipse">
            <a:avLst/>
          </a:prstGeom>
          <a:noFill/>
          <a:ln w="38100">
            <a:solidFill>
              <a:srgbClr val="018E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10487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ea typeface="宋体" charset="-122"/>
              </a:rPr>
              <a:t> 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2032000" y="5257801"/>
            <a:ext cx="9550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400" b="1"/>
              <a:t>“I don’t care what you think”, George said, </a:t>
            </a:r>
          </a:p>
          <a:p>
            <a:r>
              <a:rPr lang="en-GB" sz="2400" b="1"/>
              <a:t>“my paper is dynamic and stimulating.”</a:t>
            </a:r>
          </a:p>
        </p:txBody>
      </p:sp>
      <p:pic>
        <p:nvPicPr>
          <p:cNvPr id="58374" name="Picture 6" descr="bush yaw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838201"/>
            <a:ext cx="77216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6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3"/>
          <p:cNvSpPr txBox="1">
            <a:spLocks noChangeArrowheads="1"/>
          </p:cNvSpPr>
          <p:nvPr/>
        </p:nvSpPr>
        <p:spPr bwMode="auto">
          <a:xfrm>
            <a:off x="1009015" y="1226185"/>
            <a:ext cx="10173335" cy="655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just"/>
            <a:r>
              <a:rPr lang="en-US" altLang="zh-CN" sz="2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科学研究发展到了今天，已经形成了一整套严密的规范。总体而言，论文写作需要遵循以下几个原则：</a:t>
            </a:r>
            <a:endParaRPr lang="zh-CN" altLang="en-US" sz="240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sz="200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b="1" noProof="0" dirty="0" smtClean="0">
                <a:ln>
                  <a:noFill/>
                </a:ln>
                <a:solidFill>
                  <a:srgbClr val="018E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1.可阅读</a:t>
            </a:r>
            <a:r>
              <a:rPr lang="en-US" altLang="zh-CN" b="1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论文应该结构完整、文字流畅、插图充分，让人读得懂，愿意读。</a:t>
            </a:r>
          </a:p>
          <a:p>
            <a:pPr algn="just"/>
            <a:endParaRPr lang="en-US" altLang="zh-CN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b="1" noProof="0" dirty="0" smtClean="0">
                <a:ln>
                  <a:noFill/>
                </a:ln>
                <a:solidFill>
                  <a:srgbClr val="018E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2.可验证</a:t>
            </a:r>
            <a:r>
              <a:rPr lang="en-US" altLang="zh-CN" b="1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一篇论文解决了一个新问题，其结论需要接受读者的检验。所以论文应该是问题、方法、</a:t>
            </a:r>
          </a:p>
          <a:p>
            <a:pPr algn="just"/>
            <a:r>
              <a:rPr lang="en-US" altLang="zh-CN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        思路和观点表述清晰，资料和数据真实充分。读者可以顺着论文的思路，可以检验观点</a:t>
            </a:r>
          </a:p>
          <a:p>
            <a:pPr algn="just"/>
            <a:r>
              <a:rPr lang="en-US" altLang="zh-CN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        是否可以成立。</a:t>
            </a:r>
          </a:p>
          <a:p>
            <a:pPr algn="just"/>
            <a:endParaRPr lang="en-US" altLang="zh-CN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b="1" noProof="0" dirty="0" smtClean="0">
                <a:ln>
                  <a:noFill/>
                </a:ln>
                <a:solidFill>
                  <a:srgbClr val="018E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3.可追溯</a:t>
            </a:r>
            <a:r>
              <a:rPr lang="en-US" altLang="zh-CN" b="1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现在论文都要求有注释，这是为了说明资料来源。一个严谨的审稿者和编辑会查阅这些</a:t>
            </a:r>
          </a:p>
          <a:p>
            <a:pPr algn="just"/>
            <a:r>
              <a:rPr lang="en-US" altLang="zh-CN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        注释，看作者是否准确地转达了所引论文的原意。而作者也通过充分、准确的注释，避</a:t>
            </a:r>
          </a:p>
          <a:p>
            <a:pPr algn="just"/>
            <a:r>
              <a:rPr lang="en-US" altLang="zh-CN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        免剽窃之嫌。</a:t>
            </a:r>
          </a:p>
          <a:p>
            <a:pPr algn="just"/>
            <a:endParaRPr lang="en-US" altLang="zh-CN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zh-CN" b="1" noProof="0" dirty="0" smtClean="0">
                <a:ln>
                  <a:noFill/>
                </a:ln>
                <a:solidFill>
                  <a:srgbClr val="018E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4.可检索</a:t>
            </a:r>
            <a:r>
              <a:rPr lang="en-US" altLang="zh-CN" b="1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写论文是为了让同行读的，但是现在每年发表的论文成千上万，大多数读者需要通过文</a:t>
            </a:r>
          </a:p>
          <a:p>
            <a:pPr algn="just"/>
            <a:r>
              <a:rPr lang="en-US" altLang="zh-CN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        献检索来寻找自己需要的论文。一位研究者要让读者发现自己的论文，就要在内容提要</a:t>
            </a:r>
          </a:p>
          <a:p>
            <a:pPr algn="just"/>
            <a:r>
              <a:rPr lang="en-US" altLang="zh-CN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        和关键词上下功夫。</a:t>
            </a:r>
          </a:p>
          <a:p>
            <a:pPr algn="just"/>
            <a:endParaRPr lang="en-US" altLang="zh-CN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zh-CN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12065" y="0"/>
            <a:ext cx="2974340" cy="788670"/>
          </a:xfrm>
          <a:custGeom>
            <a:avLst/>
            <a:gdLst>
              <a:gd name="connsiteX0" fmla="*/ 0 w 5398770"/>
              <a:gd name="connsiteY0" fmla="*/ 0 h 674370"/>
              <a:gd name="connsiteX1" fmla="*/ 5398770 w 5398770"/>
              <a:gd name="connsiteY1" fmla="*/ 0 h 674370"/>
              <a:gd name="connsiteX2" fmla="*/ 4752791 w 5398770"/>
              <a:gd name="connsiteY2" fmla="*/ 674370 h 674370"/>
              <a:gd name="connsiteX3" fmla="*/ 0 w 5398770"/>
              <a:gd name="connsiteY3" fmla="*/ 674370 h 674370"/>
              <a:gd name="connsiteX4" fmla="*/ 0 w 5398770"/>
              <a:gd name="connsiteY4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8770" h="674370">
                <a:moveTo>
                  <a:pt x="0" y="0"/>
                </a:moveTo>
                <a:lnTo>
                  <a:pt x="5398770" y="0"/>
                </a:lnTo>
                <a:lnTo>
                  <a:pt x="4752791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41442" y="121037"/>
            <a:ext cx="1790700" cy="509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spc="-5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写作原则</a:t>
            </a:r>
          </a:p>
        </p:txBody>
      </p:sp>
    </p:spTree>
  </p:cSld>
  <p:clrMapOvr>
    <a:masterClrMapping/>
  </p:clrMapOvr>
  <p:transition spd="slow" advTm="1048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zh-CN" b="1" smtClean="0">
                <a:ea typeface="宋体" charset="-122"/>
              </a:rPr>
              <a:t>Components of a Paper</a:t>
            </a:r>
            <a:endParaRPr lang="en-US" altLang="zh-CN" b="1">
              <a:ea typeface="宋体" charset="-122"/>
            </a:endParaRP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>
            <p:ph idx="1"/>
          </p:nvPr>
        </p:nvGraphicFramePr>
        <p:xfrm>
          <a:off x="1098551" y="1603376"/>
          <a:ext cx="10473267" cy="493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6029815" imgH="3775393" progId="Word.Document.8">
                  <p:embed/>
                </p:oleObj>
              </mc:Choice>
              <mc:Fallback>
                <p:oleObj name="Document" r:id="rId3" imgW="6029815" imgH="37753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1" y="1603376"/>
                        <a:ext cx="10473267" cy="49323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79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微立体.pptx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4925C"/>
      </a:accent1>
      <a:accent2>
        <a:srgbClr val="124C50"/>
      </a:accent2>
      <a:accent3>
        <a:srgbClr val="DB7051"/>
      </a:accent3>
      <a:accent4>
        <a:srgbClr val="1C737A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1496</Words>
  <Application>Microsoft Office PowerPoint</Application>
  <PresentationFormat>自定义</PresentationFormat>
  <Paragraphs>228</Paragraphs>
  <Slides>34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2_Office 主题</vt:lpstr>
      <vt:lpstr>1_Office 主题</vt:lpstr>
      <vt:lpstr>Microsoft Word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Components of a Paper</vt:lpstr>
      <vt:lpstr>Title</vt:lpstr>
      <vt:lpstr>The abstract</vt:lpstr>
      <vt:lpstr>Example</vt:lpstr>
      <vt:lpstr>PowerPoint 演示文稿</vt:lpstr>
      <vt:lpstr>Introduction</vt:lpstr>
      <vt:lpstr>The introduction (1 page) </vt:lpstr>
      <vt:lpstr>State your contributions </vt:lpstr>
      <vt:lpstr>Methods</vt:lpstr>
      <vt:lpstr>Results</vt:lpstr>
      <vt:lpstr>Discussion/Conclusion</vt:lpstr>
      <vt:lpstr>References</vt:lpstr>
      <vt:lpstr>Key point 1: credit is not like money </vt:lpstr>
      <vt:lpstr>Credit is not like money</vt:lpstr>
      <vt:lpstr>Key point 2: Use the active voice</vt:lpstr>
      <vt:lpstr>Key point 3: Use simple, direct language </vt:lpstr>
      <vt:lpstr>Key point 4: Importance goes first</vt:lpstr>
      <vt:lpstr>Key point 5: Avoid long sentence</vt:lpstr>
      <vt:lpstr>PowerPoint 演示文稿</vt:lpstr>
      <vt:lpstr>Article Submission</vt:lpstr>
      <vt:lpstr>Online Submission</vt:lpstr>
      <vt:lpstr>Author Priorities for Journal Selection (Elsevier)</vt:lpstr>
      <vt:lpstr>Author Priorities for Journal Selection (INASP)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蔡宏民</cp:lastModifiedBy>
  <cp:revision>662</cp:revision>
  <dcterms:created xsi:type="dcterms:W3CDTF">2015-11-19T04:18:00Z</dcterms:created>
  <dcterms:modified xsi:type="dcterms:W3CDTF">2018-09-28T05:44:56Z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