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59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F92"/>
    <a:srgbClr val="FEA006"/>
    <a:srgbClr val="FDA007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424" autoAdjust="0"/>
  </p:normalViewPr>
  <p:slideViewPr>
    <p:cSldViewPr snapToGrid="0">
      <p:cViewPr varScale="1">
        <p:scale>
          <a:sx n="93" d="100"/>
          <a:sy n="93" d="100"/>
        </p:scale>
        <p:origin x="87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2019/3/12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0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2019/3/12 Tuesday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2019/3/12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2019/3/12 Tuesday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2019/3/12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2019/3/12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2019/3/12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2019/3/12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2019/3/12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2019/3/12 Tuesday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2019/3/12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349270" y="1566073"/>
            <a:ext cx="4926050" cy="1540456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zh-CN" altLang="en-US" sz="6000" b="1" smtClean="0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单机考试管理软件</a:t>
            </a:r>
            <a:r>
              <a:rPr lang="en-US" altLang="zh-CN" sz="6000" b="1" smtClean="0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sz="6000" b="1" smtClean="0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</a:br>
            <a:endParaRPr lang="zh-CN" altLang="zh-CN" sz="6000" b="1" dirty="0" smtClean="0">
              <a:solidFill>
                <a:srgbClr val="FEA00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2886458" y="4374059"/>
            <a:ext cx="5223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讲师：宋红康   </a:t>
            </a:r>
            <a:endParaRPr lang="en-US" altLang="zh-CN" sz="2400" b="1" dirty="0" smtClean="0">
              <a:solidFill>
                <a:srgbClr val="00AF92"/>
              </a:solidFill>
              <a:latin typeface="楷体" pitchFamily="49" charset="-122"/>
              <a:ea typeface="楷体" pitchFamily="49" charset="-122"/>
            </a:endParaRPr>
          </a:p>
          <a:p>
            <a:pPr algn="r"/>
            <a:r>
              <a:rPr lang="zh-CN" altLang="en-US" sz="2000" b="1" dirty="0" smtClean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新浪微博：</a:t>
            </a:r>
            <a:r>
              <a:rPr lang="zh-CN" altLang="en-US" sz="2000" b="1" dirty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尚</a:t>
            </a:r>
            <a:r>
              <a:rPr lang="zh-CN" altLang="en-US" sz="2000" b="1" dirty="0" smtClean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硅谷</a:t>
            </a:r>
            <a:r>
              <a:rPr lang="en-US" altLang="zh-CN" sz="2000" b="1" dirty="0" smtClean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2000" b="1" dirty="0" smtClean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宋红康</a:t>
            </a:r>
            <a:endParaRPr lang="zh-CN" altLang="en-US" sz="2000" b="1" dirty="0">
              <a:solidFill>
                <a:srgbClr val="00AF92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3658" y="573528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5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访问键盘设备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编写</a:t>
            </a:r>
            <a:r>
              <a:rPr lang="en-US" altLang="zh-CN" dirty="0" err="1">
                <a:ea typeface="宋体" pitchFamily="2" charset="-122"/>
              </a:rPr>
              <a:t>ExamView类，声明getUserAction方法：public</a:t>
            </a:r>
            <a:r>
              <a:rPr lang="en-US" altLang="zh-CN" dirty="0">
                <a:ea typeface="宋体" pitchFamily="2" charset="-122"/>
              </a:rPr>
              <a:t> char </a:t>
            </a:r>
            <a:r>
              <a:rPr lang="en-US" altLang="zh-CN" dirty="0" err="1">
                <a:ea typeface="宋体" pitchFamily="2" charset="-122"/>
              </a:rPr>
              <a:t>getUserAction</a:t>
            </a:r>
            <a:r>
              <a:rPr lang="en-US" altLang="zh-CN" dirty="0">
                <a:ea typeface="宋体" pitchFamily="2" charset="-122"/>
              </a:rPr>
              <a:t>()，</a:t>
            </a:r>
            <a:r>
              <a:rPr lang="en-US" altLang="zh-CN" dirty="0" err="1">
                <a:ea typeface="宋体" pitchFamily="2" charset="-122"/>
              </a:rPr>
              <a:t>在方法中读取键盘键入值</a:t>
            </a:r>
            <a:r>
              <a:rPr lang="zh-CN" altLang="en-US" dirty="0">
                <a:ea typeface="宋体" pitchFamily="2" charset="-122"/>
              </a:rPr>
              <a:t>（每次只取键入序列的第一个键值）</a:t>
            </a:r>
            <a:r>
              <a:rPr lang="en-US" altLang="zh-CN" dirty="0">
                <a:ea typeface="宋体" pitchFamily="2" charset="-122"/>
              </a:rPr>
              <a:t>，</a:t>
            </a:r>
            <a:r>
              <a:rPr lang="zh-CN" altLang="en-US" dirty="0">
                <a:ea typeface="宋体" pitchFamily="2" charset="-122"/>
              </a:rPr>
              <a:t>判断键值应为</a:t>
            </a:r>
            <a:r>
              <a:rPr lang="en-US" altLang="zh-CN" dirty="0" err="1">
                <a:ea typeface="宋体" pitchFamily="2" charset="-122"/>
              </a:rPr>
              <a:t>a、b、c、d、n、p</a:t>
            </a:r>
            <a:r>
              <a:rPr lang="zh-CN" altLang="en-US" dirty="0">
                <a:ea typeface="宋体" pitchFamily="2" charset="-122"/>
              </a:rPr>
              <a:t>键（包括大小写）值之一时，</a:t>
            </a:r>
            <a:r>
              <a:rPr lang="en-US" altLang="zh-CN" dirty="0" err="1">
                <a:ea typeface="宋体" pitchFamily="2" charset="-122"/>
              </a:rPr>
              <a:t>将其作为方法返回值，否则忽略不计</a:t>
            </a:r>
            <a:r>
              <a:rPr lang="zh-CN" altLang="en-US" dirty="0">
                <a:ea typeface="宋体" pitchFamily="2" charset="-122"/>
              </a:rPr>
              <a:t>；</a:t>
            </a:r>
            <a:endParaRPr lang="en-US" altLang="zh-CN" dirty="0">
              <a:ea typeface="宋体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endParaRPr lang="en-US" altLang="zh-CN" sz="1350">
              <a:ea typeface="宋体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>
                <a:ea typeface="宋体" pitchFamily="2" charset="-122"/>
              </a:rPr>
              <a:t>在</a:t>
            </a:r>
            <a:r>
              <a:rPr lang="en-US" altLang="zh-CN" dirty="0" err="1">
                <a:ea typeface="宋体" pitchFamily="2" charset="-122"/>
              </a:rPr>
              <a:t>Exam类的main方法中调用重复（循环）调用getUserAction</a:t>
            </a:r>
            <a:r>
              <a:rPr lang="zh-CN" altLang="en-US" dirty="0">
                <a:ea typeface="宋体" pitchFamily="2" charset="-122"/>
              </a:rPr>
              <a:t>方法，打印返回值，直到程序</a:t>
            </a:r>
            <a:r>
              <a:rPr lang="en-US" altLang="zh-CN" dirty="0" err="1">
                <a:ea typeface="宋体" pitchFamily="2" charset="-122"/>
              </a:rPr>
              <a:t>结束运行</a:t>
            </a:r>
            <a:r>
              <a:rPr lang="zh-CN" altLang="en-US" dirty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1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573528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6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完善业务功能（一）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2207" y="1200151"/>
            <a:ext cx="7777537" cy="3394472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50" dirty="0">
                <a:ea typeface="宋体" pitchFamily="2" charset="-122"/>
              </a:rPr>
              <a:t>在</a:t>
            </a:r>
            <a:r>
              <a:rPr lang="en-US" altLang="zh-CN" sz="1650" dirty="0" err="1">
                <a:ea typeface="宋体" pitchFamily="2" charset="-122"/>
              </a:rPr>
              <a:t>ExamView类</a:t>
            </a:r>
            <a:r>
              <a:rPr lang="zh-CN" altLang="en-US" sz="1650" dirty="0">
                <a:ea typeface="宋体" pitchFamily="2" charset="-122"/>
              </a:rPr>
              <a:t>中</a:t>
            </a:r>
            <a:r>
              <a:rPr lang="en-US" altLang="zh-CN" sz="1650" dirty="0">
                <a:ea typeface="宋体" pitchFamily="2" charset="-122"/>
              </a:rPr>
              <a:t>，</a:t>
            </a:r>
            <a:r>
              <a:rPr lang="en-US" altLang="zh-CN" sz="1650" dirty="0" err="1">
                <a:ea typeface="宋体" pitchFamily="2" charset="-122"/>
              </a:rPr>
              <a:t>声明displayItem方法：public</a:t>
            </a:r>
            <a:r>
              <a:rPr lang="en-US" altLang="zh-CN" sz="1650" dirty="0">
                <a:ea typeface="宋体" pitchFamily="2" charset="-122"/>
              </a:rPr>
              <a:t> void </a:t>
            </a:r>
            <a:r>
              <a:rPr lang="en-US" altLang="zh-CN" sz="1650" dirty="0" err="1">
                <a:ea typeface="宋体" pitchFamily="2" charset="-122"/>
              </a:rPr>
              <a:t>displayItem</a:t>
            </a:r>
            <a:r>
              <a:rPr lang="en-US" altLang="zh-CN" sz="1650" dirty="0">
                <a:ea typeface="宋体" pitchFamily="2" charset="-122"/>
              </a:rPr>
              <a:t>(</a:t>
            </a:r>
            <a:r>
              <a:rPr lang="en-US" altLang="zh-CN" sz="1650" dirty="0" err="1">
                <a:ea typeface="宋体" pitchFamily="2" charset="-122"/>
              </a:rPr>
              <a:t>int</a:t>
            </a:r>
            <a:r>
              <a:rPr lang="en-US" altLang="zh-CN" sz="1650" dirty="0">
                <a:ea typeface="宋体" pitchFamily="2" charset="-122"/>
              </a:rPr>
              <a:t>  no)，</a:t>
            </a:r>
            <a:r>
              <a:rPr lang="en-US" altLang="zh-CN" sz="1650" dirty="0" err="1">
                <a:ea typeface="宋体" pitchFamily="2" charset="-122"/>
              </a:rPr>
              <a:t>该方法显示参数</a:t>
            </a:r>
            <a:r>
              <a:rPr lang="en-US" altLang="zh-CN" sz="1650" err="1">
                <a:ea typeface="宋体" pitchFamily="2" charset="-122"/>
              </a:rPr>
              <a:t>no</a:t>
            </a:r>
            <a:r>
              <a:rPr lang="en-US" altLang="zh-CN" sz="1650">
                <a:ea typeface="宋体" pitchFamily="2" charset="-122"/>
              </a:rPr>
              <a:t>指定的考题内容</a:t>
            </a:r>
            <a:r>
              <a:rPr lang="zh-CN" altLang="en-US" sz="1650">
                <a:ea typeface="宋体" pitchFamily="2" charset="-122"/>
              </a:rPr>
              <a:t>，不含答案；</a:t>
            </a:r>
            <a:endParaRPr lang="en-US" altLang="zh-CN" sz="1650" dirty="0">
              <a:ea typeface="宋体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50" dirty="0">
                <a:ea typeface="宋体" pitchFamily="2" charset="-122"/>
              </a:rPr>
              <a:t>在</a:t>
            </a:r>
            <a:r>
              <a:rPr lang="en-US" altLang="zh-CN" sz="1650" dirty="0" err="1">
                <a:ea typeface="宋体" pitchFamily="2" charset="-122"/>
              </a:rPr>
              <a:t>ExamView类，声明testExam方法：public</a:t>
            </a:r>
            <a:r>
              <a:rPr lang="en-US" altLang="zh-CN" sz="1650" dirty="0">
                <a:ea typeface="宋体" pitchFamily="2" charset="-122"/>
              </a:rPr>
              <a:t> void </a:t>
            </a:r>
            <a:r>
              <a:rPr lang="en-US" altLang="zh-CN" sz="1650" dirty="0" err="1">
                <a:ea typeface="宋体" pitchFamily="2" charset="-122"/>
              </a:rPr>
              <a:t>testExam</a:t>
            </a:r>
            <a:r>
              <a:rPr lang="en-US" altLang="zh-CN" sz="1650" dirty="0">
                <a:ea typeface="宋体" pitchFamily="2" charset="-122"/>
              </a:rPr>
              <a:t>()，</a:t>
            </a:r>
            <a:r>
              <a:rPr lang="en-US" altLang="zh-CN" sz="1650" dirty="0" err="1">
                <a:ea typeface="宋体" pitchFamily="2" charset="-122"/>
              </a:rPr>
              <a:t>在方法中</a:t>
            </a:r>
            <a:r>
              <a:rPr lang="zh-CN" altLang="en-US" sz="1650" dirty="0">
                <a:ea typeface="宋体" pitchFamily="2" charset="-122"/>
              </a:rPr>
              <a:t>：</a:t>
            </a:r>
            <a:endParaRPr lang="en-US" altLang="zh-CN" sz="1650" dirty="0">
              <a:ea typeface="宋体" pitchFamily="2" charset="-122"/>
            </a:endParaRPr>
          </a:p>
          <a:p>
            <a:pPr marL="610791" lvl="1" indent="-277416">
              <a:lnSpc>
                <a:spcPct val="150000"/>
              </a:lnSpc>
              <a:defRPr/>
            </a:pPr>
            <a:r>
              <a:rPr lang="zh-CN" altLang="en-US" sz="1350" dirty="0">
                <a:ea typeface="宋体" pitchFamily="2" charset="-122"/>
              </a:rPr>
              <a:t>初始时，</a:t>
            </a:r>
            <a:r>
              <a:rPr lang="en-US" altLang="zh-CN" sz="1350" dirty="0" err="1">
                <a:ea typeface="宋体" pitchFamily="2" charset="-122"/>
              </a:rPr>
              <a:t>调用</a:t>
            </a:r>
            <a:r>
              <a:rPr lang="en-US" altLang="zh-CN" sz="1350" dirty="0">
                <a:ea typeface="宋体" pitchFamily="2" charset="-122"/>
              </a:rPr>
              <a:t> displayItem显示考题第1题</a:t>
            </a:r>
            <a:r>
              <a:rPr lang="zh-CN" altLang="en-US" sz="1350" dirty="0">
                <a:ea typeface="宋体" pitchFamily="2" charset="-122"/>
              </a:rPr>
              <a:t>；</a:t>
            </a:r>
            <a:endParaRPr lang="en-US" altLang="zh-CN" sz="1350" dirty="0">
              <a:ea typeface="宋体" pitchFamily="2" charset="-122"/>
            </a:endParaRPr>
          </a:p>
          <a:p>
            <a:pPr marL="610791" lvl="1" indent="-277416">
              <a:lnSpc>
                <a:spcPct val="150000"/>
              </a:lnSpc>
              <a:defRPr/>
            </a:pPr>
            <a:r>
              <a:rPr lang="en-US" altLang="zh-CN" sz="1350" dirty="0" err="1">
                <a:ea typeface="宋体" pitchFamily="2" charset="-122"/>
              </a:rPr>
              <a:t>调用</a:t>
            </a:r>
            <a:r>
              <a:rPr lang="en-US" altLang="zh-CN" sz="1350" dirty="0">
                <a:ea typeface="宋体" pitchFamily="2" charset="-122"/>
              </a:rPr>
              <a:t> </a:t>
            </a:r>
            <a:r>
              <a:rPr lang="en-US" altLang="zh-CN" sz="1350" dirty="0" err="1">
                <a:ea typeface="宋体" pitchFamily="2" charset="-122"/>
              </a:rPr>
              <a:t>getUserAction</a:t>
            </a:r>
            <a:r>
              <a:rPr lang="zh-CN" altLang="en-US" sz="1350" dirty="0">
                <a:ea typeface="宋体" pitchFamily="2" charset="-122"/>
              </a:rPr>
              <a:t>方法，判断当用户键入</a:t>
            </a:r>
            <a:r>
              <a:rPr lang="en-US" altLang="zh-CN" sz="1350" dirty="0">
                <a:ea typeface="宋体" pitchFamily="2" charset="-122"/>
              </a:rPr>
              <a:t>n时，显示下一题；当用户键入p时，显示上一题（如果当前不是第1题时）</a:t>
            </a:r>
            <a:r>
              <a:rPr lang="zh-CN" altLang="en-US" sz="1350" dirty="0">
                <a:ea typeface="宋体" pitchFamily="2" charset="-122"/>
              </a:rPr>
              <a:t>；</a:t>
            </a:r>
            <a:endParaRPr lang="en-US" altLang="zh-CN" sz="1350" dirty="0">
              <a:ea typeface="宋体" pitchFamily="2" charset="-122"/>
            </a:endParaRPr>
          </a:p>
          <a:p>
            <a:pPr marL="610791" lvl="1" indent="-277416">
              <a:lnSpc>
                <a:spcPct val="150000"/>
              </a:lnSpc>
              <a:defRPr/>
            </a:pPr>
            <a:r>
              <a:rPr lang="en-US" altLang="zh-CN" sz="1350" dirty="0" err="1">
                <a:ea typeface="宋体" pitchFamily="2" charset="-122"/>
              </a:rPr>
              <a:t>在当前为最后一题时键入n，方法结束并返回</a:t>
            </a:r>
            <a:r>
              <a:rPr lang="zh-CN" altLang="en-US" sz="1350" dirty="0">
                <a:ea typeface="宋体" pitchFamily="2" charset="-122"/>
              </a:rPr>
              <a:t>。</a:t>
            </a:r>
            <a:endParaRPr lang="en-US" altLang="zh-CN" sz="1350" dirty="0">
              <a:ea typeface="宋体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sz="1650" dirty="0" err="1">
                <a:ea typeface="宋体" pitchFamily="2" charset="-122"/>
              </a:rPr>
              <a:t>在Exam类的main方法中调用</a:t>
            </a:r>
            <a:r>
              <a:rPr lang="en-US" altLang="zh-CN" sz="1650" dirty="0">
                <a:ea typeface="宋体" pitchFamily="2" charset="-122"/>
              </a:rPr>
              <a:t> </a:t>
            </a:r>
            <a:r>
              <a:rPr lang="en-US" altLang="zh-CN" sz="1650" dirty="0" err="1">
                <a:ea typeface="宋体" pitchFamily="2" charset="-122"/>
              </a:rPr>
              <a:t>testExam</a:t>
            </a:r>
            <a:r>
              <a:rPr lang="zh-CN" altLang="en-US" sz="1650" dirty="0">
                <a:ea typeface="宋体" pitchFamily="2" charset="-122"/>
              </a:rPr>
              <a:t>方法，验证结果。</a:t>
            </a:r>
            <a:endParaRPr lang="en-US" altLang="zh-CN" sz="165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313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7102" y="592203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7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完善业务功能（二）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021" y="1235145"/>
            <a:ext cx="7886700" cy="3264074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50" dirty="0">
                <a:ea typeface="宋体" pitchFamily="2" charset="-122"/>
              </a:rPr>
              <a:t>在</a:t>
            </a:r>
            <a:r>
              <a:rPr lang="en-US" altLang="zh-CN" sz="1650" dirty="0" err="1">
                <a:ea typeface="宋体" pitchFamily="2" charset="-122"/>
              </a:rPr>
              <a:t>ExamView类中，定义char</a:t>
            </a:r>
            <a:r>
              <a:rPr lang="en-US" altLang="zh-CN" sz="1650" dirty="0">
                <a:ea typeface="宋体" pitchFamily="2" charset="-122"/>
              </a:rPr>
              <a:t>[] </a:t>
            </a:r>
            <a:r>
              <a:rPr lang="en-US" altLang="zh-CN" sz="1650" dirty="0" err="1">
                <a:ea typeface="宋体" pitchFamily="2" charset="-122"/>
              </a:rPr>
              <a:t>answer属性，改进testExam方法</a:t>
            </a:r>
            <a:r>
              <a:rPr lang="zh-CN" altLang="en-US" sz="1650" dirty="0">
                <a:ea typeface="宋体" pitchFamily="2" charset="-122"/>
              </a:rPr>
              <a:t>，在原基础上</a:t>
            </a:r>
            <a:r>
              <a:rPr lang="en-US" altLang="zh-CN" sz="1650" dirty="0">
                <a:ea typeface="宋体" pitchFamily="2" charset="-122"/>
              </a:rPr>
              <a:t>：</a:t>
            </a:r>
          </a:p>
          <a:p>
            <a:pPr marL="600075" lvl="1" indent="-2667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dirty="0" err="1">
                <a:ea typeface="宋体" pitchFamily="2" charset="-122"/>
              </a:rPr>
              <a:t>调用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getUserAction</a:t>
            </a:r>
            <a:r>
              <a:rPr lang="zh-CN" altLang="en-US" dirty="0">
                <a:ea typeface="宋体" pitchFamily="2" charset="-122"/>
              </a:rPr>
              <a:t>方法，判断当用户键入</a:t>
            </a:r>
            <a:r>
              <a:rPr lang="en-US" altLang="zh-CN" dirty="0" err="1">
                <a:ea typeface="宋体" pitchFamily="2" charset="-122"/>
              </a:rPr>
              <a:t>a、b、c、d中的任意键时，将其记为当前题目的答案（记入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answer数组中</a:t>
            </a:r>
            <a:r>
              <a:rPr lang="en-US" altLang="zh-CN" dirty="0">
                <a:ea typeface="宋体" pitchFamily="2" charset="-122"/>
              </a:rPr>
              <a:t>）</a:t>
            </a:r>
            <a:r>
              <a:rPr lang="zh-CN" altLang="en-US" dirty="0">
                <a:ea typeface="宋体" pitchFamily="2" charset="-122"/>
              </a:rPr>
              <a:t>；</a:t>
            </a:r>
            <a:endParaRPr lang="en-US" altLang="zh-CN" dirty="0">
              <a:ea typeface="宋体" pitchFamily="2" charset="-122"/>
            </a:endParaRPr>
          </a:p>
          <a:p>
            <a:pPr marL="600075" lvl="1" indent="-2667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dirty="0" err="1">
                <a:ea typeface="宋体" pitchFamily="2" charset="-122"/>
              </a:rPr>
              <a:t>在显示最后一题时键入n，方法结束</a:t>
            </a:r>
            <a:r>
              <a:rPr lang="en-US" altLang="zh-CN" dirty="0">
                <a:ea typeface="宋体" pitchFamily="2" charset="-122"/>
              </a:rPr>
              <a:t>， </a:t>
            </a:r>
            <a:r>
              <a:rPr lang="en-US" altLang="zh-CN" dirty="0" err="1">
                <a:ea typeface="宋体" pitchFamily="2" charset="-122"/>
              </a:rPr>
              <a:t>调用ItemService</a:t>
            </a:r>
            <a:r>
              <a:rPr lang="zh-CN" altLang="en-US" dirty="0">
                <a:ea typeface="宋体" pitchFamily="2" charset="-122"/>
              </a:rPr>
              <a:t>中的</a:t>
            </a:r>
            <a:r>
              <a:rPr lang="en-US" altLang="zh-CN" dirty="0" err="1">
                <a:ea typeface="宋体" pitchFamily="2" charset="-122"/>
              </a:rPr>
              <a:t>saveAnswer保存所有答案，并返回</a:t>
            </a:r>
            <a:r>
              <a:rPr lang="zh-CN" altLang="en-US" dirty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sz="1650" dirty="0" err="1">
                <a:ea typeface="宋体" pitchFamily="2" charset="-122"/>
              </a:rPr>
              <a:t>在Exam类的main方法中调用</a:t>
            </a:r>
            <a:r>
              <a:rPr lang="en-US" altLang="zh-CN" sz="1650" dirty="0">
                <a:ea typeface="宋体" pitchFamily="2" charset="-122"/>
              </a:rPr>
              <a:t> </a:t>
            </a:r>
            <a:r>
              <a:rPr lang="en-US" altLang="zh-CN" sz="1650" dirty="0" err="1">
                <a:ea typeface="宋体" pitchFamily="2" charset="-122"/>
              </a:rPr>
              <a:t>ExamView类</a:t>
            </a:r>
            <a:r>
              <a:rPr lang="zh-CN" altLang="en-US" sz="1650" dirty="0">
                <a:ea typeface="宋体" pitchFamily="2" charset="-122"/>
              </a:rPr>
              <a:t>的</a:t>
            </a:r>
            <a:r>
              <a:rPr lang="en-US" altLang="zh-CN" sz="1650" dirty="0" err="1">
                <a:ea typeface="宋体" pitchFamily="2" charset="-122"/>
              </a:rPr>
              <a:t>testExam方法，测试题目显示及按键操作是否正确</a:t>
            </a:r>
            <a:r>
              <a:rPr lang="en-US" altLang="zh-CN" sz="1650" dirty="0">
                <a:ea typeface="宋体" pitchFamily="2" charset="-122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endParaRPr lang="zh-CN" altLang="en-US" sz="165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983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4909" y="613546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8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进阶业务功能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1789" y="1256488"/>
            <a:ext cx="8342615" cy="3394472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50" dirty="0">
                <a:ea typeface="宋体" pitchFamily="2" charset="-122"/>
              </a:rPr>
              <a:t>在</a:t>
            </a:r>
            <a:r>
              <a:rPr lang="en-US" altLang="zh-CN" sz="1650" dirty="0" err="1">
                <a:ea typeface="宋体" pitchFamily="2" charset="-122"/>
              </a:rPr>
              <a:t>ExamView类中，继续改进testExam方法</a:t>
            </a:r>
            <a:r>
              <a:rPr lang="zh-CN" altLang="en-US" sz="1650" dirty="0">
                <a:ea typeface="宋体" pitchFamily="2" charset="-122"/>
              </a:rPr>
              <a:t>，在原基础上</a:t>
            </a:r>
            <a:r>
              <a:rPr lang="en-US" altLang="zh-CN" sz="1650" dirty="0">
                <a:ea typeface="宋体" pitchFamily="2" charset="-122"/>
              </a:rPr>
              <a:t>：</a:t>
            </a:r>
          </a:p>
          <a:p>
            <a:pPr marL="600075" lvl="1" indent="-2667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350" dirty="0">
                <a:ea typeface="宋体" pitchFamily="2" charset="-122"/>
              </a:rPr>
              <a:t>起始进入考试时，首先显示一页</a:t>
            </a:r>
            <a:r>
              <a:rPr lang="en-US" altLang="zh-CN" sz="1350" dirty="0">
                <a:ea typeface="宋体" pitchFamily="2" charset="-122"/>
              </a:rPr>
              <a:t>“</a:t>
            </a:r>
            <a:r>
              <a:rPr lang="en-US" altLang="zh-CN" sz="1350" dirty="0" err="1">
                <a:ea typeface="宋体" pitchFamily="2" charset="-122"/>
              </a:rPr>
              <a:t>帮助信息</a:t>
            </a:r>
            <a:r>
              <a:rPr lang="en-US" altLang="zh-CN" sz="1350" dirty="0">
                <a:ea typeface="宋体" pitchFamily="2" charset="-122"/>
              </a:rPr>
              <a:t>”，</a:t>
            </a:r>
            <a:r>
              <a:rPr lang="en-US" altLang="zh-CN" sz="1350" dirty="0" err="1">
                <a:ea typeface="宋体" pitchFamily="2" charset="-122"/>
              </a:rPr>
              <a:t>用来说明考试过程中的操作方法，尤其是各按</a:t>
            </a:r>
            <a:r>
              <a:rPr lang="zh-CN" altLang="en-US" sz="1350" dirty="0">
                <a:ea typeface="宋体" pitchFamily="2" charset="-122"/>
              </a:rPr>
              <a:t>键的使用。当键入</a:t>
            </a:r>
            <a:r>
              <a:rPr lang="en-US" altLang="zh-CN" sz="1350" dirty="0" err="1">
                <a:ea typeface="宋体" pitchFamily="2" charset="-122"/>
              </a:rPr>
              <a:t>n时</a:t>
            </a:r>
            <a:r>
              <a:rPr lang="en-US" altLang="zh-CN" sz="1350" dirty="0">
                <a:ea typeface="宋体" pitchFamily="2" charset="-122"/>
              </a:rPr>
              <a:t>，</a:t>
            </a:r>
            <a:r>
              <a:rPr lang="zh-CN" altLang="en-US" sz="1350" dirty="0">
                <a:ea typeface="宋体" pitchFamily="2" charset="-122"/>
              </a:rPr>
              <a:t>显示</a:t>
            </a:r>
            <a:r>
              <a:rPr lang="en-US" altLang="zh-CN" sz="1350" dirty="0" err="1">
                <a:ea typeface="宋体" pitchFamily="2" charset="-122"/>
              </a:rPr>
              <a:t>第一道题</a:t>
            </a:r>
            <a:r>
              <a:rPr lang="zh-CN" altLang="en-US" sz="1350" dirty="0">
                <a:ea typeface="宋体" pitchFamily="2" charset="-122"/>
              </a:rPr>
              <a:t>；</a:t>
            </a:r>
            <a:endParaRPr lang="en-US" altLang="zh-CN" sz="1350" dirty="0">
              <a:ea typeface="宋体" pitchFamily="2" charset="-122"/>
            </a:endParaRPr>
          </a:p>
          <a:p>
            <a:pPr marL="600075" lvl="1" indent="-2667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350" dirty="0">
                <a:ea typeface="宋体" pitchFamily="2" charset="-122"/>
              </a:rPr>
              <a:t>在显示每题题目的同时，如果之前考生已经选择了该题目的答案，则答案也同时显示以便考生查看；</a:t>
            </a:r>
            <a:endParaRPr lang="en-US" altLang="zh-CN" sz="1350" dirty="0">
              <a:ea typeface="宋体" pitchFamily="2" charset="-122"/>
            </a:endParaRPr>
          </a:p>
          <a:p>
            <a:pPr marL="600075" lvl="1" indent="-2667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sz="1350" dirty="0" err="1">
                <a:ea typeface="宋体" pitchFamily="2" charset="-122"/>
              </a:rPr>
              <a:t>键入f表示结束考试，程序应提示用户进行确认</a:t>
            </a:r>
            <a:r>
              <a:rPr lang="en-US" altLang="zh-CN" sz="1350" dirty="0">
                <a:ea typeface="宋体" pitchFamily="2" charset="-122"/>
              </a:rPr>
              <a:t>。</a:t>
            </a:r>
            <a:r>
              <a:rPr lang="en-US" altLang="zh-CN" sz="1350" dirty="0" err="1">
                <a:ea typeface="宋体" pitchFamily="2" charset="-122"/>
              </a:rPr>
              <a:t>如确认则自动判分，并调用ItemService</a:t>
            </a:r>
            <a:r>
              <a:rPr lang="zh-CN" altLang="en-US" sz="1350" dirty="0">
                <a:ea typeface="宋体" pitchFamily="2" charset="-122"/>
              </a:rPr>
              <a:t>中的</a:t>
            </a:r>
            <a:r>
              <a:rPr lang="en-US" altLang="zh-CN" sz="1350" err="1">
                <a:ea typeface="宋体" pitchFamily="2" charset="-122"/>
              </a:rPr>
              <a:t>saveAnswer</a:t>
            </a:r>
            <a:r>
              <a:rPr lang="en-US" altLang="zh-CN" sz="1350">
                <a:ea typeface="宋体" pitchFamily="2" charset="-122"/>
              </a:rPr>
              <a:t>保存所有答案及分数</a:t>
            </a:r>
            <a:r>
              <a:rPr lang="zh-CN" altLang="en-US" sz="1350">
                <a:ea typeface="宋体" pitchFamily="2" charset="-122"/>
              </a:rPr>
              <a:t>；</a:t>
            </a:r>
            <a:r>
              <a:rPr lang="en-US" altLang="zh-CN" sz="1350">
                <a:ea typeface="宋体" pitchFamily="2" charset="-122"/>
              </a:rPr>
              <a:t>并显示所有考题的正确答案和考生所选答案</a:t>
            </a:r>
            <a:r>
              <a:rPr lang="en-US" altLang="zh-CN" sz="1350" dirty="0" err="1">
                <a:ea typeface="宋体" pitchFamily="2" charset="-122"/>
              </a:rPr>
              <a:t>，以及考试分数，然后方法结束</a:t>
            </a:r>
            <a:r>
              <a:rPr lang="en-US" altLang="zh-CN" sz="1350" dirty="0">
                <a:ea typeface="宋体" pitchFamily="2" charset="-122"/>
              </a:rPr>
              <a:t>。</a:t>
            </a:r>
            <a:r>
              <a:rPr lang="en-US" altLang="zh-CN" sz="1350" dirty="0" err="1">
                <a:ea typeface="宋体" pitchFamily="2" charset="-122"/>
              </a:rPr>
              <a:t>如果不确认，则继续答题</a:t>
            </a:r>
            <a:r>
              <a:rPr lang="en-US" altLang="zh-CN" sz="1350" dirty="0">
                <a:ea typeface="宋体" pitchFamily="2" charset="-122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sz="1650" dirty="0" err="1">
                <a:ea typeface="宋体" pitchFamily="2" charset="-122"/>
              </a:rPr>
              <a:t>在Exam类的main方法中调用</a:t>
            </a:r>
            <a:r>
              <a:rPr lang="en-US" altLang="zh-CN" sz="1650" dirty="0">
                <a:ea typeface="宋体" pitchFamily="2" charset="-122"/>
              </a:rPr>
              <a:t> </a:t>
            </a:r>
            <a:r>
              <a:rPr lang="en-US" altLang="zh-CN" sz="1650" dirty="0" err="1">
                <a:ea typeface="宋体" pitchFamily="2" charset="-122"/>
              </a:rPr>
              <a:t>ExamView类</a:t>
            </a:r>
            <a:r>
              <a:rPr lang="zh-CN" altLang="en-US" sz="1650" dirty="0">
                <a:ea typeface="宋体" pitchFamily="2" charset="-122"/>
              </a:rPr>
              <a:t>的</a:t>
            </a:r>
            <a:r>
              <a:rPr lang="en-US" altLang="zh-CN" sz="1650" dirty="0" err="1">
                <a:ea typeface="宋体" pitchFamily="2" charset="-122"/>
              </a:rPr>
              <a:t>testExam方法，</a:t>
            </a:r>
            <a:r>
              <a:rPr lang="en-US" altLang="zh-CN" sz="1650" err="1">
                <a:ea typeface="宋体" pitchFamily="2" charset="-122"/>
              </a:rPr>
              <a:t>验证程序是否正确运行</a:t>
            </a:r>
            <a:r>
              <a:rPr lang="en-US" altLang="zh-CN" sz="1650" smtClean="0">
                <a:ea typeface="宋体" pitchFamily="2" charset="-122"/>
              </a:rPr>
              <a:t>。</a:t>
            </a:r>
            <a:endParaRPr lang="en-US" altLang="zh-CN" sz="165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845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83" y="469706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9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进阶业务功能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2038" y="1215391"/>
            <a:ext cx="7438490" cy="2524402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添加以下功能：程序启动时，显示主菜单，菜单包含以下两项：</a:t>
            </a:r>
            <a:endParaRPr lang="en-US" altLang="zh-CN" dirty="0">
              <a:ea typeface="宋体" pitchFamily="2" charset="-122"/>
            </a:endParaRPr>
          </a:p>
          <a:p>
            <a:pPr marL="600075" lvl="1" indent="-2667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进入考试</a:t>
            </a:r>
            <a:endParaRPr lang="en-US" altLang="zh-CN" dirty="0">
              <a:ea typeface="宋体" pitchFamily="2" charset="-122"/>
            </a:endParaRPr>
          </a:p>
          <a:p>
            <a:pPr marL="600075" lvl="1" indent="-2667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显示上次考试成绩</a:t>
            </a:r>
            <a:endParaRPr lang="en-US" altLang="zh-CN" dirty="0">
              <a:ea typeface="宋体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当用户选择</a:t>
            </a:r>
            <a:r>
              <a:rPr lang="en-US" altLang="zh-CN" dirty="0">
                <a:ea typeface="宋体" pitchFamily="2" charset="-122"/>
              </a:rPr>
              <a:t>1时，进入考试过程；当用户选择2时，显示上次考试成绩，按n键后回到主菜单。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412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5381" y="589346"/>
            <a:ext cx="2840928" cy="642942"/>
          </a:xfrm>
        </p:spPr>
        <p:txBody>
          <a:bodyPr>
            <a:normAutofit/>
          </a:bodyPr>
          <a:lstStyle/>
          <a:p>
            <a:pPr algn="ctr"/>
            <a:r>
              <a:rPr lang="zh-CN" altLang="en-US" b="1" smtClean="0">
                <a:latin typeface="+mn-lt"/>
                <a:ea typeface="宋体" pitchFamily="2" charset="-122"/>
                <a:cs typeface="Times New Roman" pitchFamily="18" charset="0"/>
              </a:rPr>
              <a:t>目  标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459745" y="1451775"/>
            <a:ext cx="6172200" cy="3394472"/>
          </a:xfrm>
        </p:spPr>
        <p:txBody>
          <a:bodyPr>
            <a:normAutofit/>
          </a:bodyPr>
          <a:lstStyle/>
          <a:p>
            <a:pPr marL="271463" indent="-271463">
              <a:defRPr/>
            </a:pPr>
            <a:r>
              <a:rPr lang="zh-CN" altLang="en-US" dirty="0" smtClean="0">
                <a:ea typeface="宋体" pitchFamily="2" charset="-122"/>
              </a:rPr>
              <a:t>仿真实现一个基于文本界面的考试管理系统</a:t>
            </a:r>
            <a:endParaRPr lang="en-US" altLang="zh-CN" dirty="0" smtClean="0">
              <a:ea typeface="宋体" pitchFamily="2" charset="-122"/>
            </a:endParaRPr>
          </a:p>
          <a:p>
            <a:pPr marL="271463" indent="-271463">
              <a:defRPr/>
            </a:pPr>
            <a:r>
              <a:rPr lang="zh-CN" altLang="en-US" dirty="0" smtClean="0">
                <a:ea typeface="宋体" pitchFamily="2" charset="-122"/>
              </a:rPr>
              <a:t>增量式开发，循序渐进完成项目</a:t>
            </a:r>
            <a:endParaRPr lang="en-US" altLang="zh-CN" dirty="0" smtClean="0">
              <a:ea typeface="宋体" pitchFamily="2" charset="-122"/>
            </a:endParaRPr>
          </a:p>
          <a:p>
            <a:pPr marL="271463" indent="-271463">
              <a:defRPr/>
            </a:pPr>
            <a:r>
              <a:rPr lang="zh-CN" altLang="en-US" dirty="0" smtClean="0">
                <a:ea typeface="宋体" pitchFamily="2" charset="-122"/>
              </a:rPr>
              <a:t>建立查看使用</a:t>
            </a:r>
            <a:r>
              <a:rPr lang="en-US" altLang="zh-CN" dirty="0" smtClean="0">
                <a:ea typeface="宋体" pitchFamily="2" charset="-122"/>
              </a:rPr>
              <a:t>API</a:t>
            </a:r>
            <a:r>
              <a:rPr lang="zh-CN" altLang="en-US" dirty="0" smtClean="0">
                <a:ea typeface="宋体" pitchFamily="2" charset="-122"/>
              </a:rPr>
              <a:t>文档的习惯</a:t>
            </a:r>
            <a:endParaRPr lang="en-US" altLang="zh-CN" dirty="0" smtClean="0">
              <a:ea typeface="宋体" pitchFamily="2" charset="-122"/>
            </a:endParaRPr>
          </a:p>
          <a:p>
            <a:pPr marL="271463" indent="-271463">
              <a:defRPr/>
            </a:pPr>
            <a:r>
              <a:rPr lang="zh-CN" altLang="en-US" dirty="0" smtClean="0">
                <a:ea typeface="宋体" charset="-122"/>
              </a:rPr>
              <a:t>掌握编程技巧和调试技巧</a:t>
            </a:r>
            <a:endParaRPr lang="zh-CN" altLang="en-US" dirty="0" smtClean="0">
              <a:ea typeface="宋体" pitchFamily="2" charset="-122"/>
            </a:endParaRPr>
          </a:p>
          <a:p>
            <a:pPr marL="271463" indent="-271463">
              <a:defRPr/>
            </a:pPr>
            <a:r>
              <a:rPr lang="zh-CN" altLang="en-US" dirty="0" smtClean="0">
                <a:ea typeface="宋体" pitchFamily="2" charset="-122"/>
              </a:rPr>
              <a:t>主要涉及以下主要知识点：</a:t>
            </a:r>
            <a:endParaRPr lang="en-US" altLang="zh-CN" dirty="0" smtClean="0">
              <a:ea typeface="宋体" pitchFamily="2" charset="-122"/>
            </a:endParaRPr>
          </a:p>
          <a:p>
            <a:pPr marL="528638" lvl="1" indent="-271463">
              <a:defRPr/>
            </a:pPr>
            <a:r>
              <a:rPr lang="zh-CN" altLang="en-US" dirty="0" smtClean="0">
                <a:ea typeface="宋体" pitchFamily="2" charset="-122"/>
              </a:rPr>
              <a:t>基础</a:t>
            </a:r>
            <a:r>
              <a:rPr lang="en-US" altLang="zh-CN" dirty="0" smtClean="0">
                <a:ea typeface="宋体" pitchFamily="2" charset="-122"/>
              </a:rPr>
              <a:t>API</a:t>
            </a:r>
          </a:p>
          <a:p>
            <a:pPr marL="528638" lvl="1" indent="-271463">
              <a:defRPr/>
            </a:pPr>
            <a:r>
              <a:rPr lang="zh-CN" altLang="en-US" dirty="0" smtClean="0">
                <a:ea typeface="宋体" pitchFamily="2" charset="-122"/>
              </a:rPr>
              <a:t>集合的存储与遍历</a:t>
            </a:r>
            <a:endParaRPr lang="en-US" altLang="zh-CN" dirty="0" smtClean="0">
              <a:ea typeface="宋体" pitchFamily="2" charset="-122"/>
            </a:endParaRPr>
          </a:p>
          <a:p>
            <a:pPr marL="528638" lvl="1" indent="-271463">
              <a:defRPr/>
            </a:pPr>
            <a:r>
              <a:rPr lang="en-US" altLang="zh-CN" smtClean="0">
                <a:ea typeface="宋体" pitchFamily="2" charset="-122"/>
              </a:rPr>
              <a:t>I/O</a:t>
            </a:r>
            <a:r>
              <a:rPr lang="zh-CN" altLang="en-US" smtClean="0">
                <a:ea typeface="宋体" pitchFamily="2" charset="-122"/>
              </a:rPr>
              <a:t>流的使用</a:t>
            </a:r>
            <a:endParaRPr lang="en-US" altLang="zh-CN" smtClean="0">
              <a:ea typeface="宋体" pitchFamily="2" charset="-122"/>
            </a:endParaRPr>
          </a:p>
          <a:p>
            <a:pPr marL="528638" lvl="1" indent="-271463">
              <a:defRPr/>
            </a:pPr>
            <a:r>
              <a:rPr lang="zh-CN" altLang="en-US" smtClean="0">
                <a:ea typeface="宋体" charset="-122"/>
              </a:rPr>
              <a:t>将</a:t>
            </a:r>
            <a:r>
              <a:rPr lang="zh-CN" altLang="en-US" dirty="0" smtClean="0">
                <a:ea typeface="宋体" charset="-122"/>
              </a:rPr>
              <a:t>散装数据合成对象</a:t>
            </a:r>
            <a:endParaRPr lang="en-US" altLang="zh-CN" dirty="0" smtClean="0">
              <a:ea typeface="宋体" charset="-122"/>
            </a:endParaRPr>
          </a:p>
          <a:p>
            <a:pPr marL="528638" lvl="1" indent="-271463">
              <a:defRPr/>
            </a:pPr>
            <a:r>
              <a:rPr lang="zh-CN" altLang="en-US" smtClean="0">
                <a:ea typeface="宋体" charset="-122"/>
              </a:rPr>
              <a:t>泛型的使用</a:t>
            </a:r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98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5381" y="589346"/>
            <a:ext cx="2840928" cy="642942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需求说明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459745" y="1472323"/>
            <a:ext cx="6172200" cy="3394472"/>
          </a:xfrm>
        </p:spPr>
        <p:txBody>
          <a:bodyPr>
            <a:normAutofit/>
          </a:bodyPr>
          <a:lstStyle/>
          <a:p>
            <a:pPr marL="267891" indent="-267891">
              <a:defRPr/>
            </a:pPr>
            <a:r>
              <a:rPr lang="zh-CN" altLang="en-US" dirty="0" smtClean="0">
                <a:ea typeface="宋体" pitchFamily="2" charset="-122"/>
              </a:rPr>
              <a:t>仿真实现基于文本界面的考试管理系统。</a:t>
            </a:r>
            <a:endParaRPr lang="en-US" altLang="zh-CN" dirty="0" smtClean="0">
              <a:ea typeface="宋体" pitchFamily="2" charset="-122"/>
            </a:endParaRPr>
          </a:p>
          <a:p>
            <a:pPr marL="267891" indent="-267891">
              <a:defRPr/>
            </a:pPr>
            <a:r>
              <a:rPr lang="zh-CN" altLang="en-US" dirty="0" smtClean="0">
                <a:ea typeface="宋体" pitchFamily="2" charset="-122"/>
              </a:rPr>
              <a:t>应提供机上考试功能，并且能够自动判分。</a:t>
            </a:r>
            <a:endParaRPr lang="en-US" altLang="zh-CN" dirty="0" smtClean="0">
              <a:ea typeface="宋体" pitchFamily="2" charset="-122"/>
            </a:endParaRPr>
          </a:p>
          <a:p>
            <a:pPr marL="267891" indent="-267891">
              <a:defRPr/>
            </a:pPr>
            <a:r>
              <a:rPr lang="zh-CN" altLang="en-US" dirty="0" smtClean="0">
                <a:ea typeface="宋体" pitchFamily="2" charset="-122"/>
              </a:rPr>
              <a:t>能够自动记录最后一次考试成绩。</a:t>
            </a:r>
            <a:endParaRPr lang="en-US" altLang="zh-CN" dirty="0" smtClean="0">
              <a:ea typeface="宋体" pitchFamily="2" charset="-122"/>
            </a:endParaRPr>
          </a:p>
          <a:p>
            <a:pPr marL="267891" indent="-267891">
              <a:defRPr/>
            </a:pPr>
            <a:r>
              <a:rPr lang="zh-CN" altLang="en-US" dirty="0" smtClean="0">
                <a:ea typeface="宋体" pitchFamily="2" charset="-122"/>
              </a:rPr>
              <a:t>应尽量做到界面友好，操作方便。</a:t>
            </a:r>
            <a:endParaRPr lang="en-US" altLang="zh-CN" dirty="0" smtClean="0">
              <a:ea typeface="宋体" pitchFamily="2" charset="-122"/>
            </a:endParaRPr>
          </a:p>
          <a:p>
            <a:pPr marL="267891" indent="-267891">
              <a:defRPr/>
            </a:pPr>
            <a:r>
              <a:rPr lang="zh-CN" altLang="en-US" dirty="0" smtClean="0">
                <a:ea typeface="宋体" pitchFamily="2" charset="-122"/>
              </a:rPr>
              <a:t>可选步骤，能够查询显示最后一次考试的答题情况和成绩。</a:t>
            </a:r>
            <a:endParaRPr lang="en-US" altLang="zh-CN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609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5183" y="53576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ea typeface="宋体" charset="-122"/>
              </a:rPr>
              <a:t>软件设计结构</a:t>
            </a:r>
            <a:endParaRPr lang="zh-CN" altLang="en-US" sz="24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3304" y="1141732"/>
            <a:ext cx="79213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891" indent="-267891">
              <a:defRPr/>
            </a:pPr>
            <a:endParaRPr lang="en-US" altLang="zh-CN" sz="1350" dirty="0">
              <a:ea typeface="宋体" pitchFamily="2" charset="-122"/>
            </a:endParaRPr>
          </a:p>
          <a:p>
            <a:pPr marL="267891" lvl="1" indent="-10716">
              <a:defRPr/>
            </a:pPr>
            <a:endParaRPr lang="en-US" altLang="zh-CN" sz="1350" dirty="0">
              <a:ea typeface="宋体" pitchFamily="2" charset="-122"/>
            </a:endParaRPr>
          </a:p>
          <a:p>
            <a:pPr marL="267891" lvl="1" indent="-10716">
              <a:defRPr/>
            </a:pPr>
            <a:endParaRPr lang="en-US" altLang="zh-CN" sz="1350" dirty="0">
              <a:ea typeface="宋体" pitchFamily="2" charset="-122"/>
            </a:endParaRPr>
          </a:p>
          <a:p>
            <a:pPr marL="267891" lvl="1" indent="-10716">
              <a:defRPr/>
            </a:pPr>
            <a:endParaRPr lang="en-US" altLang="zh-CN" sz="1350" dirty="0">
              <a:ea typeface="宋体" pitchFamily="2" charset="-122"/>
            </a:endParaRPr>
          </a:p>
          <a:p>
            <a:pPr marL="267891" lvl="1" indent="-10716">
              <a:defRPr/>
            </a:pPr>
            <a:endParaRPr lang="en-US" altLang="zh-CN" sz="1350" dirty="0">
              <a:ea typeface="宋体" pitchFamily="2" charset="-122"/>
            </a:endParaRPr>
          </a:p>
          <a:p>
            <a:pPr marL="267891" lvl="1" indent="-10716">
              <a:defRPr/>
            </a:pPr>
            <a:endParaRPr lang="en-US" altLang="zh-CN" sz="1350" dirty="0">
              <a:ea typeface="宋体" pitchFamily="2" charset="-122"/>
            </a:endParaRPr>
          </a:p>
          <a:p>
            <a:pPr marL="267891" lvl="1" indent="-10716">
              <a:defRPr/>
            </a:pPr>
            <a:endParaRPr lang="en-US" altLang="zh-CN" sz="1350" dirty="0">
              <a:ea typeface="宋体" pitchFamily="2" charset="-122"/>
            </a:endParaRPr>
          </a:p>
          <a:p>
            <a:pPr marL="267891" lvl="1" indent="-10716">
              <a:defRPr/>
            </a:pPr>
            <a:endParaRPr lang="en-US" altLang="zh-CN" sz="1350" dirty="0">
              <a:ea typeface="宋体" pitchFamily="2" charset="-122"/>
            </a:endParaRPr>
          </a:p>
          <a:p>
            <a:pPr marL="267891" indent="-267891">
              <a:defRPr/>
            </a:pPr>
            <a:endParaRPr lang="en-US" altLang="zh-CN" sz="1350" dirty="0">
              <a:ea typeface="宋体" pitchFamily="2" charset="-122"/>
            </a:endParaRPr>
          </a:p>
          <a:p>
            <a:pPr marL="267891" indent="-267891">
              <a:defRPr/>
            </a:pPr>
            <a:endParaRPr lang="en-US" altLang="zh-CN" sz="1650" dirty="0">
              <a:ea typeface="宋体" pitchFamily="2" charset="-122"/>
            </a:endParaRPr>
          </a:p>
          <a:p>
            <a:pPr marL="267891" indent="-267891">
              <a:defRPr/>
            </a:pPr>
            <a:endParaRPr lang="en-US" altLang="zh-CN" sz="1650" dirty="0">
              <a:ea typeface="宋体" pitchFamily="2" charset="-122"/>
            </a:endParaRPr>
          </a:p>
          <a:p>
            <a:pPr marL="267891" indent="-267891">
              <a:defRPr/>
            </a:pPr>
            <a:r>
              <a:rPr lang="en-US" altLang="zh-CN" sz="1650" dirty="0">
                <a:ea typeface="宋体" pitchFamily="2" charset="-122"/>
              </a:rPr>
              <a:t>Item</a:t>
            </a:r>
            <a:r>
              <a:rPr lang="zh-CN" altLang="en-US" sz="1650" dirty="0">
                <a:ea typeface="宋体" pitchFamily="2" charset="-122"/>
              </a:rPr>
              <a:t>类 </a:t>
            </a:r>
            <a:r>
              <a:rPr lang="en-US" altLang="zh-CN" sz="1650" dirty="0">
                <a:ea typeface="宋体" pitchFamily="2" charset="-122"/>
              </a:rPr>
              <a:t>— </a:t>
            </a:r>
            <a:r>
              <a:rPr lang="zh-CN" altLang="en-US" sz="1650" dirty="0">
                <a:ea typeface="宋体" pitchFamily="2" charset="-122"/>
              </a:rPr>
              <a:t>表示考试题目类，每个</a:t>
            </a:r>
            <a:r>
              <a:rPr lang="en-US" altLang="zh-CN" sz="1650" dirty="0">
                <a:ea typeface="宋体" pitchFamily="2" charset="-122"/>
              </a:rPr>
              <a:t>Item</a:t>
            </a:r>
            <a:r>
              <a:rPr lang="zh-CN" altLang="en-US" sz="1650" dirty="0">
                <a:ea typeface="宋体" pitchFamily="2" charset="-122"/>
              </a:rPr>
              <a:t>对象对应一道题目</a:t>
            </a:r>
            <a:endParaRPr lang="en-US" altLang="zh-CN" sz="1650" dirty="0">
              <a:ea typeface="宋体" pitchFamily="2" charset="-122"/>
            </a:endParaRPr>
          </a:p>
          <a:p>
            <a:pPr marL="267891" indent="-267891">
              <a:defRPr/>
            </a:pPr>
            <a:r>
              <a:rPr lang="en-US" altLang="zh-CN" sz="1650" dirty="0" err="1">
                <a:ea typeface="宋体" pitchFamily="2" charset="-122"/>
              </a:rPr>
              <a:t>ItemService</a:t>
            </a:r>
            <a:r>
              <a:rPr lang="zh-CN" altLang="en-US" sz="1650" dirty="0">
                <a:ea typeface="宋体" pitchFamily="2" charset="-122"/>
              </a:rPr>
              <a:t>类 </a:t>
            </a:r>
            <a:r>
              <a:rPr lang="en-US" altLang="zh-CN" sz="1650" dirty="0">
                <a:ea typeface="宋体" pitchFamily="2" charset="-122"/>
              </a:rPr>
              <a:t>— </a:t>
            </a:r>
            <a:r>
              <a:rPr lang="zh-CN" altLang="en-US" sz="1650" dirty="0">
                <a:ea typeface="宋体" pitchFamily="2" charset="-122"/>
              </a:rPr>
              <a:t>封装了与考试题目访问相关的业务方法</a:t>
            </a:r>
            <a:endParaRPr lang="en-US" altLang="zh-CN" sz="1650" dirty="0">
              <a:ea typeface="宋体" pitchFamily="2" charset="-122"/>
            </a:endParaRPr>
          </a:p>
          <a:p>
            <a:pPr marL="267891" indent="-267891">
              <a:defRPr/>
            </a:pPr>
            <a:r>
              <a:rPr lang="en-US" altLang="zh-CN" sz="1650" dirty="0" err="1">
                <a:ea typeface="宋体" pitchFamily="2" charset="-122"/>
              </a:rPr>
              <a:t>ExamView</a:t>
            </a:r>
            <a:r>
              <a:rPr lang="zh-CN" altLang="en-US" sz="1650" dirty="0">
                <a:ea typeface="宋体" pitchFamily="2" charset="-122"/>
              </a:rPr>
              <a:t>类 </a:t>
            </a:r>
            <a:r>
              <a:rPr lang="en-US" altLang="zh-CN" sz="1650" dirty="0">
                <a:ea typeface="宋体" pitchFamily="2" charset="-122"/>
              </a:rPr>
              <a:t>— </a:t>
            </a:r>
            <a:r>
              <a:rPr lang="zh-CN" altLang="en-US" sz="1650" dirty="0">
                <a:ea typeface="宋体" pitchFamily="2" charset="-122"/>
              </a:rPr>
              <a:t>为应用程序的主控类，负责与用户交互，完成考试及成绩查询功能</a:t>
            </a:r>
            <a:endParaRPr lang="en-US" altLang="zh-CN" sz="1650" dirty="0">
              <a:ea typeface="宋体" pitchFamily="2" charset="-122"/>
            </a:endParaRPr>
          </a:p>
          <a:p>
            <a:pPr marL="267891" indent="-267891">
              <a:defRPr/>
            </a:pPr>
            <a:r>
              <a:rPr lang="en-US" altLang="zh-CN" sz="1650" dirty="0">
                <a:ea typeface="宋体" pitchFamily="2" charset="-122"/>
              </a:rPr>
              <a:t>Exam</a:t>
            </a:r>
            <a:r>
              <a:rPr lang="zh-CN" altLang="en-US" sz="1650" dirty="0">
                <a:ea typeface="宋体" pitchFamily="2" charset="-122"/>
              </a:rPr>
              <a:t>类 </a:t>
            </a:r>
            <a:r>
              <a:rPr lang="en-US" altLang="zh-CN" sz="1650" dirty="0">
                <a:ea typeface="宋体" pitchFamily="2" charset="-122"/>
              </a:rPr>
              <a:t>— </a:t>
            </a:r>
            <a:r>
              <a:rPr lang="zh-CN" altLang="en-US" sz="1650" dirty="0">
                <a:ea typeface="宋体" pitchFamily="2" charset="-122"/>
              </a:rPr>
              <a:t>程序入口类</a:t>
            </a:r>
            <a:r>
              <a:rPr lang="en-US" altLang="zh-CN" sz="1650" dirty="0">
                <a:ea typeface="宋体" pitchFamily="2" charset="-122"/>
              </a:rPr>
              <a:t>(main</a:t>
            </a:r>
            <a:r>
              <a:rPr lang="zh-CN" altLang="en-US" sz="1650" dirty="0">
                <a:ea typeface="宋体" pitchFamily="2" charset="-122"/>
              </a:rPr>
              <a:t>方法</a:t>
            </a:r>
            <a:r>
              <a:rPr lang="en-US" altLang="zh-CN" sz="1650" dirty="0">
                <a:ea typeface="宋体" pitchFamily="2" charset="-122"/>
              </a:rPr>
              <a:t>)</a:t>
            </a:r>
          </a:p>
          <a:p>
            <a:pPr marL="267891" indent="-267891">
              <a:defRPr/>
            </a:pPr>
            <a:endParaRPr lang="en-US" altLang="zh-CN" sz="1350" dirty="0">
              <a:ea typeface="宋体" pitchFamily="2" charset="-122"/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1871700" y="1162037"/>
            <a:ext cx="5346594" cy="21062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5490102" y="1700387"/>
            <a:ext cx="1512168" cy="918102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98114" y="1700386"/>
            <a:ext cx="756085" cy="300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350" dirty="0">
                <a:solidFill>
                  <a:schemeClr val="bg1"/>
                </a:solidFill>
              </a:rPr>
              <a:t>domain</a:t>
            </a:r>
          </a:p>
        </p:txBody>
      </p:sp>
      <p:sp>
        <p:nvSpPr>
          <p:cNvPr id="39" name="圆角矩形 38"/>
          <p:cNvSpPr/>
          <p:nvPr/>
        </p:nvSpPr>
        <p:spPr bwMode="auto">
          <a:xfrm>
            <a:off x="3707904" y="1268339"/>
            <a:ext cx="1512168" cy="918102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15916" y="1268338"/>
            <a:ext cx="576064" cy="300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350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979711" y="1268338"/>
            <a:ext cx="1728192" cy="300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350" b="1" dirty="0" err="1">
                <a:solidFill>
                  <a:schemeClr val="tx1"/>
                </a:solidFill>
              </a:rPr>
              <a:t>com.atguigu.exam</a:t>
            </a:r>
            <a:endParaRPr lang="en-US" altLang="zh-CN" sz="1350" b="1" dirty="0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 bwMode="auto">
          <a:xfrm>
            <a:off x="2033718" y="1646381"/>
            <a:ext cx="1566174" cy="1188132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41730" y="1646380"/>
            <a:ext cx="576064" cy="300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350" dirty="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195736" y="1970417"/>
            <a:ext cx="1296144" cy="53091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b="1" dirty="0">
              <a:ea typeface="宋体" pitchFamily="2" charset="-122"/>
            </a:endParaRPr>
          </a:p>
          <a:p>
            <a:r>
              <a:rPr lang="en-US" altLang="zh-CN" sz="1350" b="1" dirty="0">
                <a:ea typeface="宋体" pitchFamily="2" charset="-122"/>
              </a:rPr>
              <a:t>Exam</a:t>
            </a:r>
          </a:p>
          <a:p>
            <a:endParaRPr lang="zh-CN" altLang="en-US" sz="75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869922" y="2456470"/>
            <a:ext cx="1296144" cy="5539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b="1" dirty="0">
              <a:ea typeface="宋体" pitchFamily="2" charset="-122"/>
            </a:endParaRPr>
          </a:p>
          <a:p>
            <a:r>
              <a:rPr lang="en-US" altLang="zh-CN" sz="1500" b="1" dirty="0" err="1">
                <a:ea typeface="宋体" pitchFamily="2" charset="-122"/>
              </a:rPr>
              <a:t>ItemService</a:t>
            </a:r>
            <a:endParaRPr lang="en-US" altLang="zh-CN" sz="1500" b="1" dirty="0">
              <a:ea typeface="宋体" pitchFamily="2" charset="-122"/>
            </a:endParaRPr>
          </a:p>
          <a:p>
            <a:endParaRPr lang="zh-CN" altLang="en-US" sz="75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598114" y="1970416"/>
            <a:ext cx="1296144" cy="5539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b="1" dirty="0">
              <a:ea typeface="宋体" pitchFamily="2" charset="-122"/>
            </a:endParaRPr>
          </a:p>
          <a:p>
            <a:r>
              <a:rPr lang="en-US" altLang="zh-CN" sz="1500" b="1" dirty="0">
                <a:ea typeface="宋体" pitchFamily="2" charset="-122"/>
              </a:rPr>
              <a:t>Item</a:t>
            </a:r>
          </a:p>
          <a:p>
            <a:endParaRPr lang="zh-CN" altLang="en-US" sz="75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815916" y="1516592"/>
            <a:ext cx="1242138" cy="53091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b="1" dirty="0">
              <a:ea typeface="宋体" pitchFamily="2" charset="-122"/>
            </a:endParaRPr>
          </a:p>
          <a:p>
            <a:r>
              <a:rPr lang="en-US" altLang="zh-CN" sz="1350" b="1" dirty="0" err="1">
                <a:ea typeface="宋体" pitchFamily="2" charset="-122"/>
              </a:rPr>
              <a:t>ExamView</a:t>
            </a:r>
            <a:endParaRPr lang="en-US" altLang="zh-CN" sz="1350" b="1" dirty="0">
              <a:ea typeface="宋体" pitchFamily="2" charset="-122"/>
            </a:endParaRPr>
          </a:p>
          <a:p>
            <a:endParaRPr lang="zh-CN" altLang="en-US" sz="750" b="1" dirty="0"/>
          </a:p>
        </p:txBody>
      </p:sp>
      <p:cxnSp>
        <p:nvCxnSpPr>
          <p:cNvPr id="48" name="直接箭头连接符 47"/>
          <p:cNvCxnSpPr>
            <a:stCxn id="44" idx="3"/>
            <a:endCxn id="47" idx="1"/>
          </p:cNvCxnSpPr>
          <p:nvPr/>
        </p:nvCxnSpPr>
        <p:spPr bwMode="auto">
          <a:xfrm flipV="1">
            <a:off x="3491880" y="1770507"/>
            <a:ext cx="324036" cy="4538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9" name="直接箭头连接符 48"/>
          <p:cNvCxnSpPr>
            <a:endCxn id="46" idx="0"/>
          </p:cNvCxnSpPr>
          <p:nvPr/>
        </p:nvCxnSpPr>
        <p:spPr bwMode="auto">
          <a:xfrm>
            <a:off x="5166066" y="1700387"/>
            <a:ext cx="1080120" cy="27003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0" name="直接箭头连接符 49"/>
          <p:cNvCxnSpPr>
            <a:endCxn id="46" idx="2"/>
          </p:cNvCxnSpPr>
          <p:nvPr/>
        </p:nvCxnSpPr>
        <p:spPr bwMode="auto">
          <a:xfrm flipV="1">
            <a:off x="5166066" y="2510477"/>
            <a:ext cx="1080120" cy="21602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1" name="圆角矩形 50"/>
          <p:cNvSpPr/>
          <p:nvPr/>
        </p:nvSpPr>
        <p:spPr bwMode="auto">
          <a:xfrm>
            <a:off x="3707904" y="2296163"/>
            <a:ext cx="1512168" cy="918102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15916" y="2348458"/>
            <a:ext cx="756085" cy="300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350" dirty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69922" y="2596712"/>
            <a:ext cx="1188132" cy="53091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b="1" dirty="0">
              <a:ea typeface="宋体" pitchFamily="2" charset="-122"/>
            </a:endParaRPr>
          </a:p>
          <a:p>
            <a:r>
              <a:rPr lang="en-US" altLang="zh-CN" sz="1350" b="1" dirty="0" err="1">
                <a:ea typeface="宋体" pitchFamily="2" charset="-122"/>
              </a:rPr>
              <a:t>ItemService</a:t>
            </a:r>
            <a:endParaRPr lang="en-US" altLang="zh-CN" sz="1350" b="1" dirty="0">
              <a:ea typeface="宋体" pitchFamily="2" charset="-122"/>
            </a:endParaRPr>
          </a:p>
          <a:p>
            <a:endParaRPr lang="zh-CN" altLang="en-US" sz="750" b="1" dirty="0"/>
          </a:p>
        </p:txBody>
      </p:sp>
      <p:cxnSp>
        <p:nvCxnSpPr>
          <p:cNvPr id="54" name="直接箭头连接符 53"/>
          <p:cNvCxnSpPr>
            <a:stCxn id="53" idx="0"/>
          </p:cNvCxnSpPr>
          <p:nvPr/>
        </p:nvCxnSpPr>
        <p:spPr bwMode="auto">
          <a:xfrm flipV="1">
            <a:off x="4463988" y="2024423"/>
            <a:ext cx="0" cy="57228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5141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519522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1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—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使用基本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I/O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流读取文本文件</a:t>
            </a:r>
            <a:endParaRPr lang="zh-CN" alt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50" dirty="0">
                <a:ea typeface="宋体" pitchFamily="2" charset="-122"/>
              </a:rPr>
              <a:t>在</a:t>
            </a:r>
            <a:r>
              <a:rPr lang="en-US" altLang="zh-CN" sz="1650" dirty="0">
                <a:ea typeface="宋体" pitchFamily="2" charset="-122"/>
              </a:rPr>
              <a:t>IDE</a:t>
            </a:r>
            <a:r>
              <a:rPr lang="zh-CN" altLang="en-US" sz="1650" dirty="0">
                <a:ea typeface="宋体" pitchFamily="2" charset="-122"/>
              </a:rPr>
              <a:t>（例如</a:t>
            </a:r>
            <a:r>
              <a:rPr lang="en-US" altLang="zh-CN" sz="1650" dirty="0">
                <a:ea typeface="宋体" pitchFamily="2" charset="-122"/>
              </a:rPr>
              <a:t>eclipse</a:t>
            </a:r>
            <a:r>
              <a:rPr lang="zh-CN" altLang="en-US" sz="1650" dirty="0">
                <a:ea typeface="宋体" pitchFamily="2" charset="-122"/>
              </a:rPr>
              <a:t>）中创建</a:t>
            </a:r>
            <a:r>
              <a:rPr lang="en-US" altLang="zh-CN" sz="1650" dirty="0">
                <a:ea typeface="宋体" pitchFamily="2" charset="-122"/>
              </a:rPr>
              <a:t>Exam</a:t>
            </a:r>
            <a:r>
              <a:rPr lang="zh-CN" altLang="en-US" sz="1650" dirty="0">
                <a:ea typeface="宋体" pitchFamily="2" charset="-122"/>
              </a:rPr>
              <a:t>项目，在该项目下完成后续</a:t>
            </a:r>
            <a:r>
              <a:rPr lang="zh-CN" altLang="en-US" sz="1650">
                <a:ea typeface="宋体" pitchFamily="2" charset="-122"/>
              </a:rPr>
              <a:t>步骤。</a:t>
            </a:r>
            <a:endParaRPr lang="en-US" altLang="zh-CN" sz="1650">
              <a:ea typeface="宋体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50">
                <a:ea typeface="宋体" pitchFamily="2" charset="-122"/>
              </a:rPr>
              <a:t>将</a:t>
            </a:r>
            <a:r>
              <a:rPr lang="en-US" altLang="zh-CN" sz="1650">
                <a:ea typeface="宋体" pitchFamily="2" charset="-122"/>
              </a:rPr>
              <a:t>Items.txt</a:t>
            </a:r>
            <a:r>
              <a:rPr lang="zh-CN" altLang="en-US" sz="1650">
                <a:ea typeface="宋体" pitchFamily="2" charset="-122"/>
              </a:rPr>
              <a:t>复制到当前工程下</a:t>
            </a:r>
            <a:endParaRPr lang="en-US" altLang="zh-CN" sz="1650" dirty="0">
              <a:ea typeface="宋体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50" dirty="0">
                <a:ea typeface="宋体" pitchFamily="2" charset="-122"/>
              </a:rPr>
              <a:t>编写</a:t>
            </a:r>
            <a:r>
              <a:rPr lang="en-US" altLang="zh-CN" sz="1650" dirty="0" err="1">
                <a:ea typeface="宋体" pitchFamily="2" charset="-122"/>
              </a:rPr>
              <a:t>ItemService</a:t>
            </a:r>
            <a:r>
              <a:rPr lang="zh-CN" altLang="en-US" sz="1650" dirty="0">
                <a:ea typeface="宋体" pitchFamily="2" charset="-122"/>
              </a:rPr>
              <a:t>类</a:t>
            </a:r>
            <a:r>
              <a:rPr lang="en-US" altLang="zh-CN" sz="1650" dirty="0">
                <a:ea typeface="宋体" pitchFamily="2" charset="-122"/>
              </a:rPr>
              <a:t>，</a:t>
            </a:r>
            <a:r>
              <a:rPr lang="en-US" altLang="zh-CN" sz="1650" dirty="0" err="1">
                <a:ea typeface="宋体" pitchFamily="2" charset="-122"/>
              </a:rPr>
              <a:t>提供public</a:t>
            </a:r>
            <a:r>
              <a:rPr lang="en-US" altLang="zh-CN" sz="1650" dirty="0">
                <a:ea typeface="宋体" pitchFamily="2" charset="-122"/>
              </a:rPr>
              <a:t> void </a:t>
            </a:r>
            <a:r>
              <a:rPr lang="en-US" altLang="zh-CN" sz="1650" dirty="0" err="1">
                <a:ea typeface="宋体" pitchFamily="2" charset="-122"/>
              </a:rPr>
              <a:t>readTextFile</a:t>
            </a:r>
            <a:r>
              <a:rPr lang="en-US" altLang="zh-CN" sz="1650" dirty="0">
                <a:ea typeface="宋体" pitchFamily="2" charset="-122"/>
              </a:rPr>
              <a:t>(String filename)</a:t>
            </a:r>
            <a:r>
              <a:rPr lang="en-US" altLang="zh-CN" sz="1650" dirty="0" err="1">
                <a:ea typeface="宋体" pitchFamily="2" charset="-122"/>
              </a:rPr>
              <a:t>方法，该方法可读取参数指定的文本文件内容</a:t>
            </a:r>
            <a:r>
              <a:rPr lang="zh-CN" altLang="en-US" sz="1650" dirty="0">
                <a:ea typeface="宋体" pitchFamily="2" charset="-122"/>
              </a:rPr>
              <a:t> （不使用包装） </a:t>
            </a:r>
            <a:r>
              <a:rPr lang="en-US" altLang="zh-CN" sz="1650" dirty="0">
                <a:ea typeface="宋体" pitchFamily="2" charset="-122"/>
              </a:rPr>
              <a:t>，</a:t>
            </a:r>
            <a:r>
              <a:rPr lang="en-US" altLang="zh-CN" sz="1650" dirty="0" err="1">
                <a:ea typeface="宋体" pitchFamily="2" charset="-122"/>
              </a:rPr>
              <a:t>并打印输出到屏幕上</a:t>
            </a:r>
            <a:r>
              <a:rPr lang="zh-CN" altLang="en-US" sz="1650" dirty="0">
                <a:ea typeface="宋体" pitchFamily="2" charset="-122"/>
              </a:rPr>
              <a:t>；</a:t>
            </a:r>
            <a:endParaRPr lang="en-US" altLang="zh-CN" sz="1650" dirty="0">
              <a:ea typeface="宋体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sz="1650" dirty="0" err="1">
                <a:ea typeface="宋体" pitchFamily="2" charset="-122"/>
              </a:rPr>
              <a:t>Exam类的main方法中</a:t>
            </a:r>
            <a:r>
              <a:rPr lang="zh-CN" altLang="en-US" sz="1650" dirty="0">
                <a:ea typeface="宋体" pitchFamily="2" charset="-122"/>
              </a:rPr>
              <a:t>，创建</a:t>
            </a:r>
            <a:r>
              <a:rPr lang="en-US" altLang="zh-CN" sz="1650" dirty="0" err="1">
                <a:ea typeface="宋体" pitchFamily="2" charset="-122"/>
              </a:rPr>
              <a:t>ItemService对象并调用</a:t>
            </a:r>
            <a:r>
              <a:rPr lang="en-US" altLang="zh-CN" sz="1650" dirty="0">
                <a:ea typeface="宋体" pitchFamily="2" charset="-122"/>
              </a:rPr>
              <a:t> </a:t>
            </a:r>
            <a:r>
              <a:rPr lang="en-US" altLang="zh-CN" sz="1650" dirty="0" err="1">
                <a:ea typeface="宋体" pitchFamily="2" charset="-122"/>
              </a:rPr>
              <a:t>readTextFile</a:t>
            </a:r>
            <a:r>
              <a:rPr lang="zh-CN" altLang="en-US" sz="1650" dirty="0">
                <a:ea typeface="宋体" pitchFamily="2" charset="-122"/>
              </a:rPr>
              <a:t>方法，来打印输出指定文本文件内容。</a:t>
            </a:r>
          </a:p>
          <a:p>
            <a:pPr>
              <a:lnSpc>
                <a:spcPct val="150000"/>
              </a:lnSpc>
            </a:pPr>
            <a:endParaRPr lang="zh-CN" altLang="en-US" sz="1650" dirty="0"/>
          </a:p>
        </p:txBody>
      </p:sp>
    </p:spTree>
    <p:extLst>
      <p:ext uri="{BB962C8B-B14F-4D97-AF65-F5344CB8AC3E}">
        <p14:creationId xmlns:p14="http://schemas.microsoft.com/office/powerpoint/2010/main" val="278386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3658" y="573528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2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—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使用流的链接读取文本文件</a:t>
            </a:r>
            <a:endParaRPr lang="zh-CN" alt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50" dirty="0">
                <a:ea typeface="宋体" pitchFamily="2" charset="-122"/>
              </a:rPr>
              <a:t>改进</a:t>
            </a:r>
            <a:r>
              <a:rPr lang="en-US" altLang="zh-CN" sz="1650" dirty="0" err="1">
                <a:ea typeface="宋体" pitchFamily="2" charset="-122"/>
              </a:rPr>
              <a:t>ItemService</a:t>
            </a:r>
            <a:r>
              <a:rPr lang="zh-CN" altLang="en-US" sz="1650" dirty="0">
                <a:ea typeface="宋体" pitchFamily="2" charset="-122"/>
              </a:rPr>
              <a:t>类的</a:t>
            </a:r>
            <a:r>
              <a:rPr lang="en-US" altLang="zh-CN" sz="1650" dirty="0" err="1">
                <a:ea typeface="宋体" pitchFamily="2" charset="-122"/>
              </a:rPr>
              <a:t>readTextFile方法</a:t>
            </a:r>
            <a:r>
              <a:rPr lang="en-US" altLang="zh-CN" sz="1650" dirty="0">
                <a:ea typeface="宋体" pitchFamily="2" charset="-122"/>
              </a:rPr>
              <a:t>: public List&lt;String&gt; </a:t>
            </a:r>
            <a:r>
              <a:rPr lang="en-US" altLang="zh-CN" sz="1650" dirty="0" err="1">
                <a:ea typeface="宋体" pitchFamily="2" charset="-122"/>
              </a:rPr>
              <a:t>readTextFile</a:t>
            </a:r>
            <a:r>
              <a:rPr lang="en-US" altLang="zh-CN" sz="1650" dirty="0">
                <a:ea typeface="宋体" pitchFamily="2" charset="-122"/>
              </a:rPr>
              <a:t>(String filename)，</a:t>
            </a:r>
            <a:r>
              <a:rPr lang="en-US" altLang="zh-CN" sz="1650" dirty="0" err="1">
                <a:ea typeface="宋体" pitchFamily="2" charset="-122"/>
              </a:rPr>
              <a:t>该方法使用流的链接，以文本行的方式读取参数指定的文本文件内容，并放置到</a:t>
            </a:r>
            <a:r>
              <a:rPr lang="zh-CN" altLang="en-US" sz="1650" dirty="0">
                <a:ea typeface="宋体" pitchFamily="2" charset="-122"/>
              </a:rPr>
              <a:t>集合</a:t>
            </a:r>
            <a:r>
              <a:rPr lang="en-US" altLang="zh-CN" sz="1650" dirty="0" err="1">
                <a:ea typeface="宋体" pitchFamily="2" charset="-122"/>
              </a:rPr>
              <a:t>中以作为该方法的返回值</a:t>
            </a:r>
            <a:r>
              <a:rPr lang="zh-CN" altLang="en-US" sz="1650" dirty="0">
                <a:ea typeface="宋体" pitchFamily="2" charset="-122"/>
              </a:rPr>
              <a:t>；</a:t>
            </a:r>
            <a:endParaRPr lang="en-US" altLang="zh-CN" sz="1650" dirty="0">
              <a:ea typeface="宋体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sz="1650" dirty="0" err="1">
                <a:ea typeface="宋体" pitchFamily="2" charset="-122"/>
              </a:rPr>
              <a:t>Exam类的main方法中</a:t>
            </a:r>
            <a:r>
              <a:rPr lang="zh-CN" altLang="en-US" sz="1650" dirty="0">
                <a:ea typeface="宋体" pitchFamily="2" charset="-122"/>
              </a:rPr>
              <a:t>，创建</a:t>
            </a:r>
            <a:r>
              <a:rPr lang="en-US" altLang="zh-CN" sz="1650" dirty="0" err="1">
                <a:ea typeface="宋体" pitchFamily="2" charset="-122"/>
              </a:rPr>
              <a:t>ItemService对象并调用</a:t>
            </a:r>
            <a:r>
              <a:rPr lang="en-US" altLang="zh-CN" sz="1650" dirty="0">
                <a:ea typeface="宋体" pitchFamily="2" charset="-122"/>
              </a:rPr>
              <a:t> </a:t>
            </a:r>
            <a:r>
              <a:rPr lang="en-US" altLang="zh-CN" sz="1650" dirty="0" err="1">
                <a:ea typeface="宋体" pitchFamily="2" charset="-122"/>
              </a:rPr>
              <a:t>readTextFile</a:t>
            </a:r>
            <a:r>
              <a:rPr lang="zh-CN" altLang="en-US" sz="1650" dirty="0">
                <a:ea typeface="宋体" pitchFamily="2" charset="-122"/>
              </a:rPr>
              <a:t>方法，接收方法返回的</a:t>
            </a:r>
            <a:r>
              <a:rPr lang="en-US" altLang="zh-CN" sz="1650" dirty="0">
                <a:ea typeface="宋体" pitchFamily="2" charset="-122"/>
              </a:rPr>
              <a:t>List</a:t>
            </a:r>
            <a:r>
              <a:rPr lang="zh-CN" altLang="en-US" sz="1650" dirty="0">
                <a:ea typeface="宋体" pitchFamily="2" charset="-122"/>
              </a:rPr>
              <a:t>集合</a:t>
            </a:r>
            <a:r>
              <a:rPr lang="en-US" altLang="zh-CN" sz="1650" dirty="0">
                <a:ea typeface="宋体" pitchFamily="2" charset="-122"/>
              </a:rPr>
              <a:t>，</a:t>
            </a:r>
            <a:r>
              <a:rPr lang="en-US" altLang="zh-CN" sz="1650" dirty="0" err="1">
                <a:ea typeface="宋体" pitchFamily="2" charset="-122"/>
              </a:rPr>
              <a:t>在屏幕上打印</a:t>
            </a:r>
            <a:r>
              <a:rPr lang="zh-CN" altLang="en-US" sz="1650" dirty="0">
                <a:ea typeface="宋体" pitchFamily="2" charset="-122"/>
              </a:rPr>
              <a:t>集合</a:t>
            </a:r>
            <a:r>
              <a:rPr lang="en-US" altLang="zh-CN" sz="1650" dirty="0" err="1">
                <a:ea typeface="宋体" pitchFamily="2" charset="-122"/>
              </a:rPr>
              <a:t>内容</a:t>
            </a:r>
            <a:r>
              <a:rPr lang="zh-CN" altLang="en-US" sz="1650" dirty="0">
                <a:ea typeface="宋体" pitchFamily="2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en-US" sz="1650" dirty="0"/>
          </a:p>
        </p:txBody>
      </p:sp>
    </p:spTree>
    <p:extLst>
      <p:ext uri="{BB962C8B-B14F-4D97-AF65-F5344CB8AC3E}">
        <p14:creationId xmlns:p14="http://schemas.microsoft.com/office/powerpoint/2010/main" val="146754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573528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知识点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将散装数据合成对象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1463" indent="-271463">
              <a:lnSpc>
                <a:spcPct val="150000"/>
              </a:lnSpc>
              <a:defRPr/>
            </a:pPr>
            <a:r>
              <a:rPr lang="zh-CN" altLang="en-US" sz="1650" dirty="0">
                <a:ea typeface="宋体" pitchFamily="2" charset="-122"/>
              </a:rPr>
              <a:t>通常需要将文件中读取的内容封装到指定类型的对象中，以便于程序处理。</a:t>
            </a:r>
            <a:endParaRPr lang="en-US" altLang="zh-CN" sz="1650" dirty="0">
              <a:ea typeface="宋体" pitchFamily="2" charset="-122"/>
            </a:endParaRPr>
          </a:p>
          <a:p>
            <a:pPr marL="271463" indent="-271463">
              <a:defRPr/>
            </a:pPr>
            <a:endParaRPr lang="en-US" altLang="zh-CN" sz="1650">
              <a:ea typeface="宋体" pitchFamily="2" charset="-122"/>
            </a:endParaRPr>
          </a:p>
          <a:p>
            <a:pPr marL="271463" indent="-271463">
              <a:defRPr/>
            </a:pPr>
            <a:r>
              <a:rPr lang="zh-CN" altLang="en-US" sz="1650">
                <a:ea typeface="宋体" pitchFamily="2" charset="-122"/>
              </a:rPr>
              <a:t>例如</a:t>
            </a:r>
            <a:r>
              <a:rPr lang="zh-CN" altLang="en-US" sz="1650" dirty="0">
                <a:ea typeface="宋体" pitchFamily="2" charset="-122"/>
              </a:rPr>
              <a:t>：读取</a:t>
            </a:r>
            <a:r>
              <a:rPr lang="en-US" altLang="zh-CN" sz="1650" dirty="0" err="1">
                <a:ea typeface="宋体" pitchFamily="2" charset="-122"/>
              </a:rPr>
              <a:t>Teacher.txt中的数据，用来创建Teacher对象</a:t>
            </a:r>
            <a:r>
              <a:rPr lang="zh-CN" altLang="en-US" sz="1650" dirty="0">
                <a:ea typeface="宋体" pitchFamily="2" charset="-122"/>
              </a:rPr>
              <a:t>。</a:t>
            </a:r>
            <a:endParaRPr lang="en-US" altLang="zh-CN" sz="1650" dirty="0">
              <a:ea typeface="宋体" pitchFamily="2" charset="-122"/>
            </a:endParaRPr>
          </a:p>
          <a:p>
            <a:pPr marL="528638" lvl="1" indent="-271463">
              <a:buNone/>
              <a:defRPr/>
            </a:pPr>
            <a:r>
              <a:rPr lang="en-US" altLang="zh-CN" sz="1650" dirty="0">
                <a:ea typeface="宋体" pitchFamily="2" charset="-122"/>
              </a:rPr>
              <a:t>Teacher.txt</a:t>
            </a:r>
            <a:r>
              <a:rPr lang="zh-CN" altLang="en-US" sz="1650" dirty="0">
                <a:ea typeface="宋体" pitchFamily="2" charset="-122"/>
              </a:rPr>
              <a:t>文件内容如下：</a:t>
            </a:r>
            <a:endParaRPr lang="en-US" altLang="zh-CN" sz="1650" dirty="0">
              <a:ea typeface="宋体" pitchFamily="2" charset="-122"/>
            </a:endParaRPr>
          </a:p>
          <a:p>
            <a:pPr marL="528638" lvl="1" indent="-271463">
              <a:buNone/>
              <a:defRPr/>
            </a:pPr>
            <a:r>
              <a:rPr lang="zh-CN" altLang="en-US" sz="1650" i="1">
                <a:ea typeface="宋体" pitchFamily="2" charset="-122"/>
              </a:rPr>
              <a:t>俞敏洪</a:t>
            </a:r>
            <a:endParaRPr lang="zh-CN" altLang="en-US" sz="1650" i="1" dirty="0">
              <a:ea typeface="宋体" pitchFamily="2" charset="-122"/>
            </a:endParaRPr>
          </a:p>
          <a:p>
            <a:pPr marL="528638" lvl="1" indent="-271463">
              <a:buNone/>
              <a:defRPr/>
            </a:pPr>
            <a:r>
              <a:rPr lang="zh-CN" altLang="en-US" sz="1650" i="1" dirty="0">
                <a:ea typeface="宋体" pitchFamily="2" charset="-122"/>
              </a:rPr>
              <a:t>男</a:t>
            </a:r>
          </a:p>
          <a:p>
            <a:pPr marL="528638" lvl="1" indent="-271463">
              <a:buNone/>
              <a:defRPr/>
            </a:pPr>
            <a:r>
              <a:rPr lang="en-US" altLang="zh-CN" sz="1650" i="1" dirty="0">
                <a:ea typeface="宋体" pitchFamily="2" charset="-122"/>
              </a:rPr>
              <a:t>30</a:t>
            </a:r>
          </a:p>
          <a:p>
            <a:pPr marL="528638" lvl="1" indent="-271463">
              <a:buNone/>
              <a:defRPr/>
            </a:pPr>
            <a:r>
              <a:rPr lang="zh-CN" altLang="en-US" sz="1650" i="1" dirty="0">
                <a:ea typeface="宋体" pitchFamily="2" charset="-122"/>
              </a:rPr>
              <a:t>六班</a:t>
            </a:r>
          </a:p>
          <a:p>
            <a:endParaRPr lang="zh-CN" altLang="en-US" sz="1650" dirty="0"/>
          </a:p>
        </p:txBody>
      </p:sp>
    </p:spTree>
    <p:extLst>
      <p:ext uri="{BB962C8B-B14F-4D97-AF65-F5344CB8AC3E}">
        <p14:creationId xmlns:p14="http://schemas.microsoft.com/office/powerpoint/2010/main" val="78847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3658" y="519522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3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—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将散装数据合成对象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zh-CN" altLang="en-US" sz="1650" dirty="0">
                <a:ea typeface="宋体" pitchFamily="2" charset="-122"/>
              </a:rPr>
              <a:t>制作包含</a:t>
            </a:r>
            <a:r>
              <a:rPr lang="en-US" altLang="zh-CN" sz="1650" dirty="0">
                <a:ea typeface="宋体" pitchFamily="2" charset="-122"/>
              </a:rPr>
              <a:t>10道选择题的文本文件</a:t>
            </a:r>
            <a:r>
              <a:rPr lang="en-US" altLang="zh-CN" sz="1650">
                <a:ea typeface="宋体" pitchFamily="2" charset="-122"/>
              </a:rPr>
              <a:t>，选择题内容包括</a:t>
            </a:r>
            <a:r>
              <a:rPr lang="zh-CN" altLang="en-US" sz="1650">
                <a:ea typeface="宋体" pitchFamily="2" charset="-122"/>
              </a:rPr>
              <a:t>：</a:t>
            </a:r>
            <a:r>
              <a:rPr lang="en-US" altLang="zh-CN" sz="1650">
                <a:ea typeface="宋体" pitchFamily="2" charset="-122"/>
              </a:rPr>
              <a:t>题目</a:t>
            </a:r>
            <a:r>
              <a:rPr lang="en-US" altLang="zh-CN" sz="1650" dirty="0">
                <a:ea typeface="宋体" pitchFamily="2" charset="-122"/>
              </a:rPr>
              <a:t>、4个选项和标准答案（均为单选）</a:t>
            </a:r>
            <a:r>
              <a:rPr lang="zh-CN" altLang="en-US" sz="1650" dirty="0">
                <a:ea typeface="宋体" pitchFamily="2" charset="-122"/>
              </a:rPr>
              <a:t>；</a:t>
            </a:r>
            <a:endParaRPr lang="en-US" altLang="zh-CN" sz="1650" dirty="0"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sz="1650" dirty="0">
                <a:ea typeface="宋体" pitchFamily="2" charset="-122"/>
              </a:rPr>
              <a:t>定义题目</a:t>
            </a:r>
            <a:r>
              <a:rPr lang="en-US" altLang="zh-CN" sz="1650" dirty="0" err="1">
                <a:ea typeface="宋体" pitchFamily="2" charset="-122"/>
              </a:rPr>
              <a:t>Item类，属性与上述单选题对应，并提供对应的</a:t>
            </a:r>
            <a:r>
              <a:rPr lang="en-US" altLang="zh-CN" sz="1650" err="1">
                <a:ea typeface="宋体" pitchFamily="2" charset="-122"/>
              </a:rPr>
              <a:t>get</a:t>
            </a:r>
            <a:r>
              <a:rPr lang="en-US" altLang="zh-CN" sz="1650">
                <a:ea typeface="宋体" pitchFamily="2" charset="-122"/>
              </a:rPr>
              <a:t>/</a:t>
            </a:r>
            <a:r>
              <a:rPr lang="en-US" altLang="zh-CN" sz="1650" err="1">
                <a:ea typeface="宋体" pitchFamily="2" charset="-122"/>
              </a:rPr>
              <a:t>set</a:t>
            </a:r>
            <a:r>
              <a:rPr lang="en-US" altLang="zh-CN" sz="1650">
                <a:ea typeface="宋体" pitchFamily="2" charset="-122"/>
              </a:rPr>
              <a:t>方法</a:t>
            </a:r>
            <a:r>
              <a:rPr lang="zh-CN" altLang="en-US" sz="1650">
                <a:ea typeface="宋体" pitchFamily="2" charset="-122"/>
              </a:rPr>
              <a:t>和</a:t>
            </a:r>
            <a:r>
              <a:rPr lang="en-US" altLang="zh-CN" sz="1650">
                <a:ea typeface="宋体" pitchFamily="2" charset="-122"/>
              </a:rPr>
              <a:t>toString()</a:t>
            </a:r>
            <a:r>
              <a:rPr lang="zh-CN" altLang="en-US" sz="1650">
                <a:ea typeface="宋体" pitchFamily="2" charset="-122"/>
              </a:rPr>
              <a:t>方法；</a:t>
            </a:r>
            <a:endParaRPr lang="en-US" altLang="zh-CN" sz="1650" dirty="0"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sz="1650" dirty="0">
                <a:ea typeface="宋体" pitchFamily="2" charset="-122"/>
              </a:rPr>
              <a:t>在</a:t>
            </a:r>
            <a:r>
              <a:rPr lang="en-US" altLang="zh-CN" sz="1650" dirty="0" err="1">
                <a:ea typeface="宋体" pitchFamily="2" charset="-122"/>
              </a:rPr>
              <a:t>ItemService</a:t>
            </a:r>
            <a:r>
              <a:rPr lang="zh-CN" altLang="en-US" sz="1650" dirty="0">
                <a:ea typeface="宋体" pitchFamily="2" charset="-122"/>
              </a:rPr>
              <a:t>类中声明实例变量</a:t>
            </a:r>
            <a:r>
              <a:rPr lang="en-US" altLang="zh-CN" sz="1650" dirty="0">
                <a:ea typeface="宋体" pitchFamily="2" charset="-122"/>
              </a:rPr>
              <a:t>Item[] items</a:t>
            </a:r>
            <a:r>
              <a:rPr lang="zh-CN" altLang="en-US" sz="1650" dirty="0">
                <a:ea typeface="宋体" pitchFamily="2" charset="-122"/>
              </a:rPr>
              <a:t>；将</a:t>
            </a:r>
            <a:r>
              <a:rPr lang="en-US" altLang="zh-CN" sz="1650" dirty="0" err="1">
                <a:ea typeface="宋体" pitchFamily="2" charset="-122"/>
              </a:rPr>
              <a:t>ItemService</a:t>
            </a:r>
            <a:r>
              <a:rPr lang="zh-CN" altLang="en-US" sz="1650" dirty="0">
                <a:ea typeface="宋体" pitchFamily="2" charset="-122"/>
              </a:rPr>
              <a:t>类的</a:t>
            </a:r>
            <a:r>
              <a:rPr lang="en-US" altLang="zh-CN" sz="1650" dirty="0" err="1">
                <a:ea typeface="宋体" pitchFamily="2" charset="-122"/>
              </a:rPr>
              <a:t>readTextFile方法改为私有方法</a:t>
            </a:r>
            <a:r>
              <a:rPr lang="zh-CN" altLang="en-US" sz="1650" dirty="0">
                <a:ea typeface="宋体" pitchFamily="2" charset="-122"/>
              </a:rPr>
              <a:t>；</a:t>
            </a:r>
            <a:endParaRPr lang="en-US" altLang="zh-CN" sz="1650" dirty="0"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sz="1650" dirty="0">
                <a:ea typeface="宋体" pitchFamily="2" charset="-122"/>
              </a:rPr>
              <a:t>在</a:t>
            </a:r>
            <a:r>
              <a:rPr lang="en-US" altLang="zh-CN" sz="1650" dirty="0" err="1">
                <a:ea typeface="宋体" pitchFamily="2" charset="-122"/>
              </a:rPr>
              <a:t>ItemService</a:t>
            </a:r>
            <a:r>
              <a:rPr lang="en-US" altLang="zh-CN" sz="1650" dirty="0">
                <a:ea typeface="宋体" pitchFamily="2" charset="-122"/>
              </a:rPr>
              <a:t> </a:t>
            </a:r>
            <a:r>
              <a:rPr lang="zh-CN" altLang="en-US" sz="1650" dirty="0">
                <a:ea typeface="宋体" pitchFamily="2" charset="-122"/>
              </a:rPr>
              <a:t>类中</a:t>
            </a:r>
            <a:r>
              <a:rPr lang="en-US" altLang="zh-CN" sz="1650" dirty="0" err="1">
                <a:ea typeface="宋体" pitchFamily="2" charset="-122"/>
              </a:rPr>
              <a:t>添加构造器，构造器中调用</a:t>
            </a:r>
            <a:r>
              <a:rPr lang="en-US" altLang="zh-CN" sz="1650" dirty="0">
                <a:ea typeface="宋体" pitchFamily="2" charset="-122"/>
              </a:rPr>
              <a:t> </a:t>
            </a:r>
            <a:r>
              <a:rPr lang="en-US" altLang="zh-CN" sz="1650" dirty="0" err="1">
                <a:ea typeface="宋体" pitchFamily="2" charset="-122"/>
              </a:rPr>
              <a:t>readTextFile方法，将</a:t>
            </a:r>
            <a:r>
              <a:rPr lang="zh-CN" altLang="en-US" sz="1650" dirty="0">
                <a:ea typeface="宋体" pitchFamily="2" charset="-122"/>
              </a:rPr>
              <a:t>方法</a:t>
            </a:r>
            <a:r>
              <a:rPr lang="en-US" altLang="zh-CN" sz="1650" dirty="0" err="1">
                <a:ea typeface="宋体" pitchFamily="2" charset="-122"/>
              </a:rPr>
              <a:t>返回的字符串</a:t>
            </a:r>
            <a:r>
              <a:rPr lang="zh-CN" altLang="en-US" sz="1650" dirty="0">
                <a:ea typeface="宋体" pitchFamily="2" charset="-122"/>
              </a:rPr>
              <a:t>集合组装</a:t>
            </a:r>
            <a:r>
              <a:rPr lang="en-US" altLang="zh-CN" sz="1650" dirty="0">
                <a:ea typeface="宋体" pitchFamily="2" charset="-122"/>
              </a:rPr>
              <a:t>为 </a:t>
            </a:r>
            <a:r>
              <a:rPr lang="en-US" altLang="zh-CN" sz="1650" dirty="0" err="1">
                <a:ea typeface="宋体" pitchFamily="2" charset="-122"/>
              </a:rPr>
              <a:t>Item对象，并将所有</a:t>
            </a:r>
            <a:r>
              <a:rPr lang="en-US" altLang="zh-CN" sz="1650" dirty="0">
                <a:ea typeface="宋体" pitchFamily="2" charset="-122"/>
              </a:rPr>
              <a:t> </a:t>
            </a:r>
            <a:r>
              <a:rPr lang="en-US" altLang="zh-CN" sz="1650" dirty="0" err="1">
                <a:ea typeface="宋体" pitchFamily="2" charset="-122"/>
              </a:rPr>
              <a:t>Item对象以数组形式保存在</a:t>
            </a:r>
            <a:r>
              <a:rPr lang="en-US" altLang="zh-CN" sz="1650" dirty="0">
                <a:ea typeface="宋体" pitchFamily="2" charset="-122"/>
              </a:rPr>
              <a:t> items</a:t>
            </a:r>
            <a:r>
              <a:rPr lang="zh-CN" altLang="en-US" sz="1650" dirty="0">
                <a:ea typeface="宋体" pitchFamily="2" charset="-122"/>
              </a:rPr>
              <a:t>实例变量中；</a:t>
            </a:r>
            <a:endParaRPr lang="en-US" altLang="zh-CN" sz="1650" dirty="0"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1650" dirty="0" err="1">
                <a:ea typeface="宋体" pitchFamily="2" charset="-122"/>
              </a:rPr>
              <a:t>添加getItem方法</a:t>
            </a:r>
            <a:r>
              <a:rPr lang="zh-CN" altLang="en-US" sz="1650" dirty="0">
                <a:ea typeface="宋体" pitchFamily="2" charset="-122"/>
              </a:rPr>
              <a:t>：</a:t>
            </a:r>
            <a:r>
              <a:rPr lang="en-US" altLang="zh-CN" sz="1650" dirty="0">
                <a:ea typeface="宋体" pitchFamily="2" charset="-122"/>
              </a:rPr>
              <a:t> public Item </a:t>
            </a:r>
            <a:r>
              <a:rPr lang="en-US" altLang="zh-CN" sz="1650" dirty="0" err="1">
                <a:ea typeface="宋体" pitchFamily="2" charset="-122"/>
              </a:rPr>
              <a:t>getItem</a:t>
            </a:r>
            <a:r>
              <a:rPr lang="en-US" altLang="zh-CN" sz="1650" dirty="0">
                <a:ea typeface="宋体" pitchFamily="2" charset="-122"/>
              </a:rPr>
              <a:t>(</a:t>
            </a:r>
            <a:r>
              <a:rPr lang="en-US" altLang="zh-CN" sz="1650" dirty="0" err="1">
                <a:ea typeface="宋体" pitchFamily="2" charset="-122"/>
              </a:rPr>
              <a:t>int</a:t>
            </a:r>
            <a:r>
              <a:rPr lang="en-US" altLang="zh-CN" sz="1650" dirty="0">
                <a:ea typeface="宋体" pitchFamily="2" charset="-122"/>
              </a:rPr>
              <a:t> no)，</a:t>
            </a:r>
            <a:r>
              <a:rPr lang="en-US" altLang="zh-CN" sz="1650" dirty="0" err="1">
                <a:ea typeface="宋体" pitchFamily="2" charset="-122"/>
              </a:rPr>
              <a:t>该方法返回</a:t>
            </a:r>
            <a:r>
              <a:rPr lang="en-US" altLang="zh-CN" sz="1650" dirty="0">
                <a:ea typeface="宋体" pitchFamily="2" charset="-122"/>
              </a:rPr>
              <a:t> </a:t>
            </a:r>
            <a:r>
              <a:rPr lang="en-US" altLang="zh-CN" sz="1650" dirty="0" err="1">
                <a:ea typeface="宋体" pitchFamily="2" charset="-122"/>
              </a:rPr>
              <a:t>ItemService中保存的由参数no指定的</a:t>
            </a:r>
            <a:r>
              <a:rPr lang="en-US" altLang="zh-CN" sz="1650" dirty="0">
                <a:ea typeface="宋体" pitchFamily="2" charset="-122"/>
              </a:rPr>
              <a:t> </a:t>
            </a:r>
            <a:r>
              <a:rPr lang="en-US" altLang="zh-CN" sz="1650" dirty="0" err="1">
                <a:ea typeface="宋体" pitchFamily="2" charset="-122"/>
              </a:rPr>
              <a:t>Item</a:t>
            </a:r>
            <a:r>
              <a:rPr lang="en-US" altLang="zh-CN" sz="1650" err="1">
                <a:ea typeface="宋体" pitchFamily="2" charset="-122"/>
              </a:rPr>
              <a:t>对象</a:t>
            </a:r>
            <a:r>
              <a:rPr lang="zh-CN" altLang="en-US" sz="1650">
                <a:ea typeface="宋体" pitchFamily="2" charset="-122"/>
              </a:rPr>
              <a:t>；</a:t>
            </a:r>
            <a:r>
              <a:rPr lang="en-US" altLang="zh-CN" sz="1650">
                <a:ea typeface="宋体" pitchFamily="2" charset="-122"/>
              </a:rPr>
              <a:t>no</a:t>
            </a:r>
            <a:r>
              <a:rPr lang="zh-CN" altLang="en-US" sz="1650">
                <a:ea typeface="宋体" pitchFamily="2" charset="-122"/>
              </a:rPr>
              <a:t>从</a:t>
            </a:r>
            <a:r>
              <a:rPr lang="en-US" altLang="zh-CN" sz="1650">
                <a:ea typeface="宋体" pitchFamily="2" charset="-122"/>
              </a:rPr>
              <a:t>1</a:t>
            </a:r>
            <a:r>
              <a:rPr lang="zh-CN" altLang="en-US" sz="1650">
                <a:ea typeface="宋体" pitchFamily="2" charset="-122"/>
              </a:rPr>
              <a:t>开始</a:t>
            </a:r>
            <a:endParaRPr lang="en-US" altLang="zh-CN" sz="1650" dirty="0"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1650" dirty="0" err="1">
                <a:ea typeface="宋体" pitchFamily="2" charset="-122"/>
              </a:rPr>
              <a:t>Exam类的main方法中调用</a:t>
            </a:r>
            <a:r>
              <a:rPr lang="en-US" altLang="zh-CN" sz="1650" dirty="0">
                <a:ea typeface="宋体" pitchFamily="2" charset="-122"/>
              </a:rPr>
              <a:t> </a:t>
            </a:r>
            <a:r>
              <a:rPr lang="en-US" altLang="zh-CN" sz="1650" dirty="0" err="1">
                <a:ea typeface="宋体" pitchFamily="2" charset="-122"/>
              </a:rPr>
              <a:t>getItem</a:t>
            </a:r>
            <a:r>
              <a:rPr lang="zh-CN" altLang="en-US" sz="1650" dirty="0">
                <a:ea typeface="宋体" pitchFamily="2" charset="-122"/>
              </a:rPr>
              <a:t>方法，接收方法返回的</a:t>
            </a:r>
            <a:r>
              <a:rPr lang="en-US" altLang="zh-CN" sz="1650" dirty="0">
                <a:ea typeface="宋体" pitchFamily="2" charset="-122"/>
              </a:rPr>
              <a:t>Item</a:t>
            </a:r>
            <a:r>
              <a:rPr lang="zh-CN" altLang="en-US" sz="1650" dirty="0">
                <a:ea typeface="宋体" pitchFamily="2" charset="-122"/>
              </a:rPr>
              <a:t>对象</a:t>
            </a:r>
            <a:r>
              <a:rPr lang="en-US" altLang="zh-CN" sz="1650" dirty="0">
                <a:ea typeface="宋体" pitchFamily="2" charset="-122"/>
              </a:rPr>
              <a:t>，</a:t>
            </a:r>
            <a:r>
              <a:rPr lang="en-US" altLang="zh-CN" sz="1650" dirty="0" err="1">
                <a:ea typeface="宋体" pitchFamily="2" charset="-122"/>
              </a:rPr>
              <a:t>在屏幕上打印</a:t>
            </a:r>
            <a:r>
              <a:rPr lang="zh-CN" altLang="en-US" sz="1650" dirty="0">
                <a:ea typeface="宋体" pitchFamily="2" charset="-122"/>
              </a:rPr>
              <a:t>对象。</a:t>
            </a:r>
          </a:p>
        </p:txBody>
      </p:sp>
    </p:spTree>
    <p:extLst>
      <p:ext uri="{BB962C8B-B14F-4D97-AF65-F5344CB8AC3E}">
        <p14:creationId xmlns:p14="http://schemas.microsoft.com/office/powerpoint/2010/main" val="118144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3658" y="573528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4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—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使用流的链接写入文本文件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在</a:t>
            </a:r>
            <a:r>
              <a:rPr lang="en-US" altLang="zh-CN" dirty="0" err="1">
                <a:ea typeface="宋体" pitchFamily="2" charset="-122"/>
              </a:rPr>
              <a:t>ItemService</a:t>
            </a:r>
            <a:r>
              <a:rPr lang="zh-CN" altLang="en-US" dirty="0">
                <a:ea typeface="宋体" pitchFamily="2" charset="-122"/>
              </a:rPr>
              <a:t>类中</a:t>
            </a:r>
            <a:r>
              <a:rPr lang="en-US" altLang="zh-CN" dirty="0" err="1">
                <a:ea typeface="宋体" pitchFamily="2" charset="-122"/>
              </a:rPr>
              <a:t>添加saveAnswer方法</a:t>
            </a:r>
            <a:r>
              <a:rPr lang="zh-CN" altLang="en-US" dirty="0">
                <a:ea typeface="宋体" pitchFamily="2" charset="-122"/>
              </a:rPr>
              <a:t>：</a:t>
            </a:r>
            <a:r>
              <a:rPr lang="en-US" altLang="zh-CN" dirty="0">
                <a:ea typeface="宋体" pitchFamily="2" charset="-122"/>
              </a:rPr>
              <a:t> public void </a:t>
            </a:r>
            <a:r>
              <a:rPr lang="en-US" altLang="zh-CN" dirty="0" err="1">
                <a:ea typeface="宋体" pitchFamily="2" charset="-122"/>
              </a:rPr>
              <a:t>saveAnswer</a:t>
            </a:r>
            <a:r>
              <a:rPr lang="en-US" altLang="zh-CN" dirty="0">
                <a:ea typeface="宋体" pitchFamily="2" charset="-122"/>
              </a:rPr>
              <a:t>(char[] answer)，该方法创建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answer.dat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二进制</a:t>
            </a:r>
            <a:r>
              <a:rPr lang="en-US" altLang="zh-CN" b="1" dirty="0" err="1">
                <a:solidFill>
                  <a:srgbClr val="FF0000"/>
                </a:solidFill>
                <a:ea typeface="宋体" pitchFamily="2" charset="-122"/>
              </a:rPr>
              <a:t>文件</a:t>
            </a:r>
            <a:r>
              <a:rPr lang="en-US" altLang="zh-CN" dirty="0" err="1">
                <a:ea typeface="宋体" pitchFamily="2" charset="-122"/>
              </a:rPr>
              <a:t>，并将数组中的内容</a:t>
            </a:r>
            <a:r>
              <a:rPr lang="zh-CN" altLang="en-US" dirty="0">
                <a:ea typeface="宋体" pitchFamily="2" charset="-122"/>
              </a:rPr>
              <a:t>以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对象形式</a:t>
            </a:r>
            <a:r>
              <a:rPr lang="zh-CN" altLang="en-US" dirty="0">
                <a:ea typeface="宋体" pitchFamily="2" charset="-122"/>
              </a:rPr>
              <a:t>写入</a:t>
            </a:r>
            <a:r>
              <a:rPr lang="en-US" altLang="zh-CN" dirty="0" err="1">
                <a:ea typeface="宋体" pitchFamily="2" charset="-122"/>
              </a:rPr>
              <a:t>到文件中保存</a:t>
            </a:r>
            <a:r>
              <a:rPr lang="zh-CN" altLang="en-US" dirty="0">
                <a:ea typeface="宋体" pitchFamily="2" charset="-122"/>
              </a:rPr>
              <a:t>；</a:t>
            </a:r>
            <a:endParaRPr lang="en-US" altLang="zh-CN" dirty="0">
              <a:ea typeface="宋体" pitchFamily="2" charset="-122"/>
            </a:endParaRPr>
          </a:p>
          <a:p>
            <a:pPr marL="342900" indent="-342900">
              <a:lnSpc>
                <a:spcPct val="150000"/>
              </a:lnSpc>
              <a:buNone/>
              <a:defRPr/>
            </a:pPr>
            <a:r>
              <a:rPr lang="en-US" altLang="zh-CN" sz="1350" i="1" dirty="0">
                <a:ea typeface="宋体" pitchFamily="2" charset="-122"/>
              </a:rPr>
              <a:t>	</a:t>
            </a:r>
            <a:r>
              <a:rPr lang="zh-CN" altLang="en-US" sz="1350" dirty="0">
                <a:ea typeface="宋体" pitchFamily="2" charset="-122"/>
              </a:rPr>
              <a:t>提示：使用对象序列化机制</a:t>
            </a:r>
            <a:endParaRPr lang="en-US" altLang="zh-CN" sz="1350" dirty="0">
              <a:ea typeface="宋体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  <a:defRPr/>
            </a:pPr>
            <a:r>
              <a:rPr lang="en-US" altLang="zh-CN" dirty="0" err="1">
                <a:ea typeface="宋体" pitchFamily="2" charset="-122"/>
              </a:rPr>
              <a:t>在Exam类的main方法中调用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saveAnswer</a:t>
            </a:r>
            <a:r>
              <a:rPr lang="zh-CN" altLang="en-US" dirty="0">
                <a:ea typeface="宋体" pitchFamily="2" charset="-122"/>
              </a:rPr>
              <a:t>方法，测试是否正常工作。</a:t>
            </a:r>
          </a:p>
        </p:txBody>
      </p:sp>
    </p:spTree>
    <p:extLst>
      <p:ext uri="{BB962C8B-B14F-4D97-AF65-F5344CB8AC3E}">
        <p14:creationId xmlns:p14="http://schemas.microsoft.com/office/powerpoint/2010/main" val="11858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350"/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944</Words>
  <Application>Microsoft Office PowerPoint</Application>
  <PresentationFormat>全屏显示(16:9)</PresentationFormat>
  <Paragraphs>107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굴림</vt:lpstr>
      <vt:lpstr>楷体</vt:lpstr>
      <vt:lpstr>宋体</vt:lpstr>
      <vt:lpstr>微软雅黑</vt:lpstr>
      <vt:lpstr>新宋体</vt:lpstr>
      <vt:lpstr>Arial</vt:lpstr>
      <vt:lpstr>Calibri</vt:lpstr>
      <vt:lpstr>Times New Roman</vt:lpstr>
      <vt:lpstr>Office 主题</vt:lpstr>
      <vt:lpstr>单机考试管理软件 </vt:lpstr>
      <vt:lpstr>目  标</vt:lpstr>
      <vt:lpstr>需求说明</vt:lpstr>
      <vt:lpstr>PowerPoint 演示文稿</vt:lpstr>
      <vt:lpstr>第1步 —使用基本I/O流读取文本文件</vt:lpstr>
      <vt:lpstr>第2步 —使用流的链接读取文本文件</vt:lpstr>
      <vt:lpstr>知识点 — 将散装数据合成对象</vt:lpstr>
      <vt:lpstr>第3步 —将散装数据合成对象</vt:lpstr>
      <vt:lpstr>第4步 —使用流的链接写入文本文件</vt:lpstr>
      <vt:lpstr>第5步 — 访问键盘设备</vt:lpstr>
      <vt:lpstr>第6步 — 完善业务功能（一）</vt:lpstr>
      <vt:lpstr>第7步 — 完善业务功能（二）</vt:lpstr>
      <vt:lpstr>第8步 — 进阶业务功能</vt:lpstr>
      <vt:lpstr>第9步 — 进阶业务功能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</cp:revision>
  <dcterms:created xsi:type="dcterms:W3CDTF">2018-03-01T02:03:00Z</dcterms:created>
  <dcterms:modified xsi:type="dcterms:W3CDTF">2019-03-12T08:32:13Z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