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8" r:id="rId2"/>
    <p:sldId id="271" r:id="rId3"/>
    <p:sldId id="264" r:id="rId4"/>
    <p:sldId id="266" r:id="rId5"/>
    <p:sldId id="272" r:id="rId6"/>
    <p:sldId id="274" r:id="rId7"/>
    <p:sldId id="275" r:id="rId8"/>
    <p:sldId id="273" r:id="rId9"/>
    <p:sldId id="268" r:id="rId10"/>
    <p:sldId id="276" r:id="rId11"/>
    <p:sldId id="277" r:id="rId12"/>
    <p:sldId id="279" r:id="rId13"/>
    <p:sldId id="278" r:id="rId14"/>
    <p:sldId id="280" r:id="rId15"/>
    <p:sldId id="281" r:id="rId16"/>
    <p:sldId id="282" r:id="rId17"/>
    <p:sldId id="283" r:id="rId18"/>
    <p:sldId id="284" r:id="rId19"/>
    <p:sldId id="285" r:id="rId20"/>
    <p:sldId id="270" r:id="rId21"/>
    <p:sldId id="286" r:id="rId22"/>
    <p:sldId id="287" r:id="rId2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3978" autoAdjust="0"/>
  </p:normalViewPr>
  <p:slideViewPr>
    <p:cSldViewPr>
      <p:cViewPr>
        <p:scale>
          <a:sx n="100" d="100"/>
          <a:sy n="100" d="100"/>
        </p:scale>
        <p:origin x="-1944" y="-52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66592-D7F8-434C-89BC-1DB8355C0CB4}" type="datetimeFigureOut">
              <a:rPr lang="zh-CN" altLang="en-US" smtClean="0"/>
              <a:pPr/>
              <a:t>2014/4/17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C64F9-233D-4D2E-8E58-96A49253BA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30194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kumimoji="1"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64F9-233D-4D2E-8E58-96A49253BA0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60693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设置了浮动的元素，向受到了磁铁吸力一样，左移或右移至容器边缘为止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64F9-233D-4D2E-8E58-96A49253BA0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60693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一旦页面混乱，需要对受到浮动影响的元素清除浮动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64F9-233D-4D2E-8E58-96A49253BA0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606939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父元素高度无法自动扩展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产生原因：子元素设置浮动，父元素未设置浮动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64F9-233D-4D2E-8E58-96A49253BA0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60693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Clear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—3</a:t>
            </a:r>
            <a:r>
              <a:rPr lang="zh-CN" altLang="en-US" dirty="0" smtClean="0"/>
              <a:t>个属性值，</a:t>
            </a:r>
            <a:r>
              <a:rPr lang="en-US" altLang="zh-CN" dirty="0" smtClean="0"/>
              <a:t>left(</a:t>
            </a:r>
            <a:r>
              <a:rPr lang="zh-CN" altLang="en-US" dirty="0" smtClean="0"/>
              <a:t>清除元素左侧浮动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right(</a:t>
            </a:r>
            <a:r>
              <a:rPr lang="zh-CN" altLang="en-US" dirty="0" smtClean="0"/>
              <a:t>清除元素右侧浮动</a:t>
            </a:r>
            <a:r>
              <a:rPr lang="en-US" altLang="zh-CN" dirty="0" smtClean="0"/>
              <a:t>),both(</a:t>
            </a:r>
            <a:r>
              <a:rPr lang="zh-CN" altLang="en-US" dirty="0" smtClean="0"/>
              <a:t>清除元素两侧浮动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设置宽度值</a:t>
            </a:r>
            <a:r>
              <a:rPr lang="en-US" altLang="zh-CN" dirty="0" smtClean="0"/>
              <a:t>+</a:t>
            </a:r>
            <a:r>
              <a:rPr lang="zh-CN" altLang="en-US" dirty="0" smtClean="0"/>
              <a:t>溢出属性原理：修复</a:t>
            </a:r>
            <a:r>
              <a:rPr lang="en-US" altLang="zh-CN" dirty="0" smtClean="0"/>
              <a:t>IE</a:t>
            </a:r>
            <a:r>
              <a:rPr lang="zh-CN" altLang="en-US" dirty="0" smtClean="0"/>
              <a:t>浏览器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，使受到浮动影响的元素获得布局，以此来消除浮动影响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64F9-233D-4D2E-8E58-96A49253BA0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60693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横向两列布局的两种实现方式：</a:t>
            </a: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两</a:t>
            </a:r>
            <a:r>
              <a:rPr kumimoji="1" lang="en-US" altLang="zh-CN" dirty="0" smtClean="0"/>
              <a:t>div</a:t>
            </a:r>
            <a:r>
              <a:rPr kumimoji="1" lang="zh-CN" altLang="en-US" dirty="0" smtClean="0"/>
              <a:t>均设置左浮动，使用</a:t>
            </a:r>
            <a:r>
              <a:rPr kumimoji="1" lang="en-US" altLang="zh-CN" dirty="0" smtClean="0"/>
              <a:t>margin</a:t>
            </a:r>
            <a:r>
              <a:rPr kumimoji="1" lang="zh-CN" altLang="en-US" dirty="0" smtClean="0"/>
              <a:t>设置两者间间距</a:t>
            </a:r>
            <a:endParaRPr kumimoji="1" lang="en-US" altLang="zh-CN" dirty="0" smtClean="0"/>
          </a:p>
          <a:p>
            <a:r>
              <a:rPr kumimoji="1" lang="en-US" altLang="ja-JP" baseline="0" dirty="0" smtClean="0"/>
              <a:t>                            2.</a:t>
            </a:r>
            <a:r>
              <a:rPr kumimoji="1" lang="zh-CN" altLang="en-US" baseline="0" dirty="0" smtClean="0"/>
              <a:t>一</a:t>
            </a:r>
            <a:r>
              <a:rPr kumimoji="1" lang="en-US" altLang="zh-CN" baseline="0" dirty="0" smtClean="0"/>
              <a:t>div</a:t>
            </a:r>
            <a:r>
              <a:rPr kumimoji="1" lang="zh-CN" altLang="en-US" baseline="0" dirty="0" smtClean="0"/>
              <a:t>设置左浮动，另一</a:t>
            </a:r>
            <a:r>
              <a:rPr kumimoji="1" lang="en-US" altLang="zh-CN" baseline="0" dirty="0" smtClean="0"/>
              <a:t>div</a:t>
            </a:r>
            <a:r>
              <a:rPr kumimoji="1" lang="zh-CN" altLang="en-US" baseline="0" dirty="0" smtClean="0"/>
              <a:t>设置右浮动</a:t>
            </a:r>
            <a:endParaRPr kumimoji="1"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64F9-233D-4D2E-8E58-96A49253BA0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60693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64F9-233D-4D2E-8E58-96A49253BA0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606939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Static</a:t>
            </a:r>
            <a:r>
              <a:rPr lang="zh-CN" altLang="en-US" dirty="0" smtClean="0"/>
              <a:t>为</a:t>
            </a:r>
            <a:r>
              <a:rPr lang="en-US" altLang="zh-CN" dirty="0" smtClean="0"/>
              <a:t>position</a:t>
            </a:r>
            <a:r>
              <a:rPr lang="zh-CN" altLang="en-US" dirty="0" smtClean="0"/>
              <a:t>属性的默认值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设置了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relative</a:t>
            </a:r>
            <a:r>
              <a:rPr lang="zh-CN" altLang="en-US" dirty="0" smtClean="0"/>
              <a:t>的元素，仍处于标准文档流中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64F9-233D-4D2E-8E58-96A49253BA0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606939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处于标准文档流中，意味着相对定位的元素仍占据标准文档流中的位置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64F9-233D-4D2E-8E58-96A49253BA0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606939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包含块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父包含块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偏移参照基准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只有在设置了偏移量时，才需要考虑，未设置偏移属性时，绝对定位元素都以其父包含块进行定位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64F9-233D-4D2E-8E58-96A49253BA05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606939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64F9-233D-4D2E-8E58-96A49253BA0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60693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kumimoji="1"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64F9-233D-4D2E-8E58-96A49253BA0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60693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64F9-233D-4D2E-8E58-96A49253BA0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606939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64F9-233D-4D2E-8E58-96A49253BA0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606939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弊端：固定宽度列的高度，如果小于自适应宽度的列，则自适应宽度列中的内容，会从父包含块（设置了相对定位的元素中溢出）</a:t>
            </a:r>
            <a:endParaRPr kumimoji="1" lang="en-US" altLang="zh-CN" dirty="0" smtClean="0"/>
          </a:p>
          <a:p>
            <a:endParaRPr kumimoji="1" lang="en-US" altLang="ja-JP" dirty="0" smtClean="0"/>
          </a:p>
          <a:p>
            <a:r>
              <a:rPr kumimoji="1" lang="zh-CN" altLang="en-US" dirty="0" smtClean="0"/>
              <a:t>实际布局中，应以浮动布局为主，绝对定位布局为辅</a:t>
            </a:r>
            <a:endParaRPr kumimoji="1" lang="en-US" altLang="ja-JP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64F9-233D-4D2E-8E58-96A49253BA05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60693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标准文档流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显示方式和书写方式非常相似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也可以说，网页内容由块级元素和行级元素组成</a:t>
            </a:r>
            <a:endParaRPr lang="ja-JP" altLang="en-US" dirty="0" smtClean="0"/>
          </a:p>
          <a:p>
            <a:endParaRPr lang="zh-CN" altLang="en-US" dirty="0" smtClean="0"/>
          </a:p>
          <a:p>
            <a:endParaRPr kumimoji="1"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64F9-233D-4D2E-8E58-96A49253BA0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60693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64F9-233D-4D2E-8E58-96A49253BA0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60693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64F9-233D-4D2E-8E58-96A49253BA0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60693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前三者是盒子模型的特性，最后一点可以理解为盒子模型的功能，可用于盛放网页内容，包括文本、图片、音频、视频等</a:t>
            </a:r>
            <a:endParaRPr kumimoji="1" lang="en-US" altLang="zh-CN" dirty="0" smtClean="0"/>
          </a:p>
          <a:p>
            <a:endParaRPr kumimoji="1" lang="en-US" altLang="ja-JP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DW</a:t>
            </a:r>
            <a:r>
              <a:rPr kumimoji="1" lang="zh-CN" altLang="en-US" dirty="0" smtClean="0"/>
              <a:t>中演示，讲解三个属性及其设置方法</a:t>
            </a:r>
            <a:endParaRPr kumimoji="1"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64F9-233D-4D2E-8E58-96A49253BA0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60693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盒子模型的三个属性都是占据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文档空间的；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当没有为</a:t>
            </a:r>
            <a:r>
              <a:rPr kumimoji="1" lang="en-US" altLang="zh-CN" dirty="0" smtClean="0"/>
              <a:t>div</a:t>
            </a:r>
            <a:r>
              <a:rPr kumimoji="1" lang="zh-CN" altLang="en-US" dirty="0" smtClean="0"/>
              <a:t>设置固定宽度时，它的宽度由它内部放置内容的尺寸决定</a:t>
            </a:r>
            <a:endParaRPr kumimoji="1"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64F9-233D-4D2E-8E58-96A49253BA0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60693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应用：标准文档流输出文档方式</a:t>
            </a:r>
            <a:r>
              <a:rPr kumimoji="1" lang="en-US" altLang="zh-CN" dirty="0" smtClean="0"/>
              <a:t>—</a:t>
            </a:r>
            <a:r>
              <a:rPr kumimoji="1" lang="zh-CN" altLang="en-US" dirty="0" smtClean="0"/>
              <a:t>从左到右，从上到下</a:t>
            </a:r>
            <a:endParaRPr kumimoji="1" lang="en-US" altLang="zh-CN" dirty="0" smtClean="0"/>
          </a:p>
          <a:p>
            <a:r>
              <a:rPr kumimoji="1" lang="en-US" altLang="ja-JP" dirty="0" smtClean="0"/>
              <a:t>         </a:t>
            </a:r>
            <a:r>
              <a:rPr kumimoji="1" lang="zh-CN" altLang="en-US" dirty="0" smtClean="0"/>
              <a:t>块级元素特点</a:t>
            </a:r>
            <a:r>
              <a:rPr kumimoji="1" lang="en-US" altLang="zh-CN" dirty="0" smtClean="0"/>
              <a:t>—</a:t>
            </a:r>
            <a:r>
              <a:rPr kumimoji="1" lang="zh-CN" altLang="en-US" dirty="0" smtClean="0"/>
              <a:t>从左到右独占一行</a:t>
            </a:r>
            <a:endParaRPr kumimoji="1" lang="en-US" altLang="zh-CN" dirty="0" smtClean="0"/>
          </a:p>
          <a:p>
            <a:endParaRPr kumimoji="1" lang="en-US" altLang="ja-JP" dirty="0" smtClean="0"/>
          </a:p>
          <a:p>
            <a:r>
              <a:rPr kumimoji="1" lang="zh-CN" altLang="en-US" dirty="0" smtClean="0"/>
              <a:t>案例：制作几米简介页</a:t>
            </a:r>
            <a:endParaRPr kumimoji="1"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64F9-233D-4D2E-8E58-96A49253BA0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60693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64F9-233D-4D2E-8E58-96A49253BA0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60693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0804-AC8A-408C-92EF-0D30D94E322A}" type="datetimeFigureOut">
              <a:rPr lang="zh-CN" altLang="en-US" smtClean="0"/>
              <a:pPr/>
              <a:t>2014/4/17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DE8D-DEF6-44DA-9105-01CF684E68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0804-AC8A-408C-92EF-0D30D94E322A}" type="datetimeFigureOut">
              <a:rPr lang="zh-CN" altLang="en-US" smtClean="0"/>
              <a:pPr/>
              <a:t>2014/4/17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DE8D-DEF6-44DA-9105-01CF684E68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0804-AC8A-408C-92EF-0D30D94E322A}" type="datetimeFigureOut">
              <a:rPr lang="zh-CN" altLang="en-US" smtClean="0"/>
              <a:pPr/>
              <a:t>2014/4/17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DE8D-DEF6-44DA-9105-01CF684E68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0804-AC8A-408C-92EF-0D30D94E322A}" type="datetimeFigureOut">
              <a:rPr lang="zh-CN" altLang="en-US" smtClean="0"/>
              <a:pPr/>
              <a:t>2014/4/17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DE8D-DEF6-44DA-9105-01CF684E68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0804-AC8A-408C-92EF-0D30D94E322A}" type="datetimeFigureOut">
              <a:rPr lang="zh-CN" altLang="en-US" smtClean="0"/>
              <a:pPr/>
              <a:t>2014/4/17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DE8D-DEF6-44DA-9105-01CF684E68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0804-AC8A-408C-92EF-0D30D94E322A}" type="datetimeFigureOut">
              <a:rPr lang="zh-CN" altLang="en-US" smtClean="0"/>
              <a:pPr/>
              <a:t>2014/4/17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DE8D-DEF6-44DA-9105-01CF684E68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0804-AC8A-408C-92EF-0D30D94E322A}" type="datetimeFigureOut">
              <a:rPr lang="zh-CN" altLang="en-US" smtClean="0"/>
              <a:pPr/>
              <a:t>2014/4/17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DE8D-DEF6-44DA-9105-01CF684E68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0804-AC8A-408C-92EF-0D30D94E322A}" type="datetimeFigureOut">
              <a:rPr lang="zh-CN" altLang="en-US" smtClean="0"/>
              <a:pPr/>
              <a:t>2014/4/17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DE8D-DEF6-44DA-9105-01CF684E68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0804-AC8A-408C-92EF-0D30D94E322A}" type="datetimeFigureOut">
              <a:rPr lang="zh-CN" altLang="en-US" smtClean="0"/>
              <a:pPr/>
              <a:t>2014/4/17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DE8D-DEF6-44DA-9105-01CF684E68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0804-AC8A-408C-92EF-0D30D94E322A}" type="datetimeFigureOut">
              <a:rPr lang="zh-CN" altLang="en-US" smtClean="0"/>
              <a:pPr/>
              <a:t>2014/4/17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DE8D-DEF6-44DA-9105-01CF684E68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0804-AC8A-408C-92EF-0D30D94E322A}" type="datetimeFigureOut">
              <a:rPr lang="zh-CN" altLang="en-US" smtClean="0"/>
              <a:pPr/>
              <a:t>2014/4/17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DE8D-DEF6-44DA-9105-01CF684E68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E0804-AC8A-408C-92EF-0D30D94E322A}" type="datetimeFigureOut">
              <a:rPr lang="zh-CN" altLang="en-US" smtClean="0"/>
              <a:pPr/>
              <a:t>2014/4/17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6DE8D-DEF6-44DA-9105-01CF684E68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1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由万维网联盟制定的一系列标准，包括：</a:t>
            </a:r>
            <a:endParaRPr lang="zh-CN" altLang="en-US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结构化标准语言（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表现标准语言（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行为标准语言（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ja-JP" sz="2000" dirty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ECMAScript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标题 2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W3C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标准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05712" y="3939902"/>
            <a:ext cx="3262432" cy="615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倡导结构、样式、行为分离</a:t>
            </a:r>
            <a:endParaRPr lang="ja-JP" alt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1" dur="2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1"/>
          <p:cNvSpPr txBox="1">
            <a:spLocks/>
          </p:cNvSpPr>
          <p:nvPr/>
        </p:nvSpPr>
        <p:spPr>
          <a:xfrm>
            <a:off x="457200" y="1000114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个属性值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left—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左浮动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right—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右浮动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none—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不浮动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特点：元素会左移，或右移，直至触碰到容器为止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7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2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  <a:cs typeface="+mj-cs"/>
              </a:rPr>
              <a:t>float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+mj-cs"/>
              </a:rPr>
              <a:t>属性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71670" y="3864128"/>
            <a:ext cx="5057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设置了浮动的元素，仍旧处于标准文档流中</a:t>
            </a:r>
            <a:endParaRPr lang="ja-JP" alt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607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1"/>
          <p:cNvSpPr txBox="1">
            <a:spLocks/>
          </p:cNvSpPr>
          <p:nvPr/>
        </p:nvSpPr>
        <p:spPr>
          <a:xfrm>
            <a:off x="457200" y="1000114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对紧邻其后元素的影响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相邻元素上移，占据其后位置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紧挨着它，并排显示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  <a:defRPr/>
            </a:pP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7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2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  <a:cs typeface="+mj-cs"/>
              </a:rPr>
              <a:t>float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+mj-cs"/>
              </a:rPr>
              <a:t>属性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607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1"/>
          <p:cNvSpPr txBox="1">
            <a:spLocks/>
          </p:cNvSpPr>
          <p:nvPr/>
        </p:nvSpPr>
        <p:spPr>
          <a:xfrm>
            <a:off x="457200" y="1000114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常见问题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父元素高度无法自动扩展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元素上移，填满浮动元素右侧（或中间）的间隙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  <a:defRPr/>
            </a:pP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7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2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+mj-cs"/>
              </a:rPr>
              <a:t>浮动导致问题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30846" y="3571882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浮动元素对相邻元素的影响，会导致页面布局混乱</a:t>
            </a:r>
            <a:endParaRPr lang="ja-JP" alt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607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1"/>
          <p:cNvSpPr txBox="1">
            <a:spLocks/>
          </p:cNvSpPr>
          <p:nvPr/>
        </p:nvSpPr>
        <p:spPr>
          <a:xfrm>
            <a:off x="457200" y="1000114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清除浮动的常用方法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clear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常用</a:t>
            </a:r>
            <a:r>
              <a:rPr lang="en-US" altLang="zh-CN" sz="2000" dirty="0" err="1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clear:both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同时设置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width:100%(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或固定宽度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)+</a:t>
            </a:r>
            <a:r>
              <a:rPr lang="en-US" altLang="zh-CN" sz="2000" dirty="0" err="1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overflow:hidden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lvl="0">
              <a:lnSpc>
                <a:spcPct val="200000"/>
              </a:lnSpc>
              <a:spcBef>
                <a:spcPct val="20000"/>
              </a:spcBef>
              <a:defRPr/>
            </a:pP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7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2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+mj-cs"/>
              </a:rPr>
              <a:t>清除浮动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607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1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网页布局最常见的方式之一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主要应用技能</a:t>
            </a:r>
            <a:endParaRPr lang="en-US" altLang="zh-CN" sz="2000" dirty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float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使纵向排列的块级元素，横向排列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margin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设置两列之间的间距</a:t>
            </a:r>
            <a:endParaRPr lang="en-US" altLang="zh-CN" sz="2000" dirty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2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+mj-cs"/>
              </a:rPr>
              <a:t>横向两列布局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340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1"/>
          <p:cNvSpPr txBox="1">
            <a:spLocks/>
          </p:cNvSpPr>
          <p:nvPr/>
        </p:nvSpPr>
        <p:spPr>
          <a:xfrm>
            <a:off x="457200" y="1121494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中规定的第三种定位机制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能够实现横向多列布局及较为复杂的定位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通过设置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position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属性实现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7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2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 绝对定位布局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607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1"/>
          <p:cNvSpPr txBox="1">
            <a:spLocks/>
          </p:cNvSpPr>
          <p:nvPr/>
        </p:nvSpPr>
        <p:spPr>
          <a:xfrm>
            <a:off x="457200" y="1121494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拥有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种定位形式：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静态定位、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相对定位、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绝对定位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可设置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个属性值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static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（静态定位）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relative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（相对定位）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absolute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（绝对定位）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fixed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（固定定位）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7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2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position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属性</a:t>
            </a:r>
          </a:p>
        </p:txBody>
      </p:sp>
    </p:spTree>
    <p:extLst>
      <p:ext uri="{BB962C8B-B14F-4D97-AF65-F5344CB8AC3E}">
        <p14:creationId xmlns="" xmlns:p14="http://schemas.microsoft.com/office/powerpoint/2010/main" val="84607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1"/>
          <p:cNvSpPr txBox="1">
            <a:spLocks/>
          </p:cNvSpPr>
          <p:nvPr/>
        </p:nvSpPr>
        <p:spPr>
          <a:xfrm>
            <a:off x="457200" y="1121494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特点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相对于自身原有位置进行偏移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仍处于标准文档流中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随即拥有偏移属性和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z-index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7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2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 相对定位</a:t>
            </a:r>
          </a:p>
        </p:txBody>
      </p:sp>
    </p:spTree>
    <p:extLst>
      <p:ext uri="{BB962C8B-B14F-4D97-AF65-F5344CB8AC3E}">
        <p14:creationId xmlns="" xmlns:p14="http://schemas.microsoft.com/office/powerpoint/2010/main" val="84607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1"/>
          <p:cNvSpPr txBox="1">
            <a:spLocks/>
          </p:cNvSpPr>
          <p:nvPr/>
        </p:nvSpPr>
        <p:spPr>
          <a:xfrm>
            <a:off x="457200" y="1121494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特点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建立了以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包含块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为基准的定位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完全脱离了标准文档流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随即拥有偏移属性和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z-index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7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2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+mj-cs"/>
              </a:rPr>
              <a:t>绝对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定位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44414" y="3742660"/>
            <a:ext cx="3884974" cy="6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absolute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及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fixed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都属于绝对定位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607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1"/>
          <p:cNvSpPr txBox="1">
            <a:spLocks/>
          </p:cNvSpPr>
          <p:nvPr/>
        </p:nvSpPr>
        <p:spPr>
          <a:xfrm>
            <a:off x="457200" y="1034666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完全脱离了标准文档流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兄弟元素不再受其影响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以父包含块为基准定位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初始位置在父包含块的左上角</a:t>
            </a:r>
            <a:endParaRPr kumimoji="1" lang="ja-JP" altLang="en-US" sz="2000" dirty="0" smtClean="0"/>
          </a:p>
          <a:p>
            <a:pPr lvl="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2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absolute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+mj-cs"/>
              </a:rPr>
              <a:t>与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  <a:cs typeface="+mj-cs"/>
              </a:rPr>
              <a:t>fixed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+mj-cs"/>
              </a:rPr>
              <a:t>的相同点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4698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1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CSS</a:t>
            </a:r>
            <a:r>
              <a:rPr lang="zh-CN" altLang="en-US" sz="2000" dirty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，存在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种的定位机制：</a:t>
            </a:r>
            <a:endParaRPr lang="zh-CN" altLang="en-US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标准文档流（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Normal  flow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浮动（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Floats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绝对定位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Absolute positioning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标题 2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CSS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中的定位机制</a:t>
            </a:r>
          </a:p>
        </p:txBody>
      </p:sp>
    </p:spTree>
    <p:extLst>
      <p:ext uri="{BB962C8B-B14F-4D97-AF65-F5344CB8AC3E}">
        <p14:creationId xmlns="" xmlns:p14="http://schemas.microsoft.com/office/powerpoint/2010/main" val="281389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1"/>
          <p:cNvSpPr txBox="1">
            <a:spLocks/>
          </p:cNvSpPr>
          <p:nvPr/>
        </p:nvSpPr>
        <p:spPr>
          <a:xfrm>
            <a:off x="457200" y="987574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偏移参照基准 </a:t>
            </a:r>
            <a:endParaRPr lang="en-US" altLang="zh-CN" sz="2000" dirty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b="1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absolute</a:t>
            </a:r>
          </a:p>
          <a:p>
            <a:pPr marL="1257300" lvl="2" indent="-342900">
              <a:lnSpc>
                <a:spcPct val="170000"/>
              </a:lnSpc>
              <a:spcBef>
                <a:spcPct val="20000"/>
              </a:spcBef>
              <a:buFont typeface="+mj-ea"/>
              <a:buAutoNum type="circleNumDbPlain"/>
              <a:defRPr/>
            </a:pPr>
            <a:r>
              <a:rPr lang="zh-CN" altLang="en-US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无已定位祖先元素，以</a:t>
            </a:r>
            <a:r>
              <a:rPr lang="en-US" altLang="zh-CN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&lt;html&gt;</a:t>
            </a:r>
            <a:r>
              <a:rPr lang="zh-CN" altLang="en-US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 偏移参照基准</a:t>
            </a:r>
            <a:endParaRPr lang="en-US" altLang="zh-CN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57300" lvl="2" indent="-342900">
              <a:lnSpc>
                <a:spcPct val="170000"/>
              </a:lnSpc>
              <a:spcBef>
                <a:spcPct val="20000"/>
              </a:spcBef>
              <a:buFont typeface="+mj-ea"/>
              <a:buAutoNum type="circleNumDbPlain"/>
              <a:defRPr/>
            </a:pPr>
            <a:r>
              <a:rPr lang="zh-CN" altLang="en-US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有已定位祖先元素，以距其最近的已定位祖先元素为偏移参照基准</a:t>
            </a:r>
            <a:endParaRPr lang="en-US" altLang="zh-CN" dirty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b="1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fixed</a:t>
            </a:r>
          </a:p>
          <a:p>
            <a:pPr marL="1257300" lvl="2" indent="-342900">
              <a:lnSpc>
                <a:spcPct val="170000"/>
              </a:lnSpc>
              <a:spcBef>
                <a:spcPct val="20000"/>
              </a:spcBef>
              <a:buFont typeface="+mj-ea"/>
              <a:buAutoNum type="circleNumDbPlain"/>
              <a:defRPr/>
            </a:pPr>
            <a:r>
              <a:rPr lang="zh-CN" altLang="en-US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有、无已定位祖先元素，均以浏览器可视窗口为偏移参照基准</a:t>
            </a:r>
            <a:endParaRPr lang="en-US" altLang="zh-CN" dirty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2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absolute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+mj-cs"/>
              </a:rPr>
              <a:t>与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  <a:cs typeface="+mj-cs"/>
              </a:rPr>
              <a:t>fixed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+mj-cs"/>
              </a:rPr>
              <a:t>的区别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4698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1"/>
          <p:cNvSpPr txBox="1">
            <a:spLocks/>
          </p:cNvSpPr>
          <p:nvPr/>
        </p:nvSpPr>
        <p:spPr>
          <a:xfrm>
            <a:off x="457200" y="987574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表现形式（产生滚动条时） </a:t>
            </a:r>
            <a:endParaRPr lang="en-US" altLang="zh-CN" sz="2000" dirty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b="1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absolute</a:t>
            </a:r>
          </a:p>
          <a:p>
            <a:pPr marL="1257300" lvl="2" indent="-342900">
              <a:lnSpc>
                <a:spcPct val="170000"/>
              </a:lnSpc>
              <a:spcBef>
                <a:spcPct val="20000"/>
              </a:spcBef>
              <a:buFont typeface="+mj-ea"/>
              <a:buAutoNum type="circleNumDbPlain"/>
              <a:defRPr/>
            </a:pPr>
            <a:r>
              <a:rPr lang="zh-CN" altLang="en-US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位置会随滚动条变化</a:t>
            </a:r>
            <a:endParaRPr lang="en-US" altLang="zh-CN" dirty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b="1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fixed</a:t>
            </a:r>
          </a:p>
          <a:p>
            <a:pPr marL="1257300" lvl="2" indent="-342900">
              <a:lnSpc>
                <a:spcPct val="170000"/>
              </a:lnSpc>
              <a:spcBef>
                <a:spcPct val="20000"/>
              </a:spcBef>
              <a:buFont typeface="+mj-ea"/>
              <a:buAutoNum type="circleNumDbPlain"/>
              <a:defRPr/>
            </a:pPr>
            <a:r>
              <a:rPr lang="zh-CN" altLang="en-US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位置固定，不会随滚动条变化</a:t>
            </a:r>
            <a:endParaRPr lang="en-US" altLang="zh-CN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57300" lvl="2" indent="-342900">
              <a:lnSpc>
                <a:spcPct val="170000"/>
              </a:lnSpc>
              <a:spcBef>
                <a:spcPct val="20000"/>
              </a:spcBef>
              <a:buFont typeface="+mj-ea"/>
              <a:buAutoNum type="circleNumDbPlain"/>
              <a:defRPr/>
            </a:pPr>
            <a:r>
              <a:rPr lang="zh-CN" altLang="en-US" dirty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被</a:t>
            </a:r>
            <a:r>
              <a:rPr lang="zh-CN" altLang="en-US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他遮盖的元素，可以从其下穿过</a:t>
            </a:r>
            <a:endParaRPr lang="en-US" altLang="zh-CN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7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2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absolute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+mj-cs"/>
              </a:rPr>
              <a:t>与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  <a:cs typeface="+mj-cs"/>
              </a:rPr>
              <a:t>fixed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+mj-cs"/>
              </a:rPr>
              <a:t>的区别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4698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1"/>
          <p:cNvSpPr txBox="1">
            <a:spLocks/>
          </p:cNvSpPr>
          <p:nvPr/>
        </p:nvSpPr>
        <p:spPr>
          <a:xfrm>
            <a:off x="457200" y="1200151"/>
            <a:ext cx="8229600" cy="3300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使用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absolute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实现横向两列布局</a:t>
            </a:r>
            <a:r>
              <a:rPr lang="en-US" altLang="zh-CN" sz="200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常用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于一列固定宽度，另一列宽度自适应的情况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主要应用技能</a:t>
            </a:r>
            <a:endParaRPr lang="en-US" altLang="zh-CN" sz="2000" dirty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relative—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父元素相对定位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absolute—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自适应宽度元素绝对定位</a:t>
            </a:r>
            <a:endParaRPr lang="en-US" altLang="zh-CN" sz="2000" dirty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2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+mj-cs"/>
              </a:rPr>
              <a:t>横向两列布局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71670" y="4099850"/>
            <a:ext cx="5143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200000"/>
              </a:lnSpc>
              <a:spcBef>
                <a:spcPct val="20000"/>
              </a:spcBef>
              <a:defRPr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注意：固定宽度列的高度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自适应宽度的列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340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1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特点</a:t>
            </a:r>
            <a:endParaRPr lang="en-US" altLang="zh-CN" sz="2000" dirty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从上到下，从左到右，输出文档内容</a:t>
            </a:r>
            <a:endParaRPr lang="en-US" altLang="zh-CN" sz="2000" dirty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由块级元素和行级元素组成</a:t>
            </a:r>
            <a:endParaRPr lang="en-US" altLang="zh-CN" sz="2000" dirty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标题 2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标准文档流</a:t>
            </a:r>
          </a:p>
        </p:txBody>
      </p:sp>
    </p:spTree>
    <p:extLst>
      <p:ext uri="{BB962C8B-B14F-4D97-AF65-F5344CB8AC3E}">
        <p14:creationId xmlns="" xmlns:p14="http://schemas.microsoft.com/office/powerpoint/2010/main" val="94808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1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特点</a:t>
            </a:r>
            <a:endParaRPr lang="en-US" altLang="zh-CN" sz="2000" dirty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从左到右撑满页面，独占一行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触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碰到页面边缘时，会自动换行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2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+mj-cs"/>
              </a:rPr>
              <a:t>块级元素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8041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1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特点</a:t>
            </a:r>
            <a:endParaRPr lang="en-US" altLang="zh-CN" sz="2000" dirty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能在同一行内显示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不会改变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文档结构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2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+mj-cs"/>
              </a:rPr>
              <a:t>行级元素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55776" y="3435846"/>
            <a:ext cx="40318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块级元素和行级元素都是盒子模型</a:t>
            </a:r>
            <a:endParaRPr lang="ja-JP" alt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894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1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盒子模型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网页布局的基石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部分组成</a:t>
            </a:r>
            <a:endParaRPr lang="en-US" altLang="zh-CN" sz="2000" dirty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边框（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border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外边距（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margin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 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内边距（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padding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盒子中的内容（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2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+mj-cs"/>
              </a:rPr>
              <a:t>盒子模型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894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1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尺寸计算：</a:t>
            </a:r>
            <a:endParaRPr lang="en-US" altLang="zh-CN" sz="2000" dirty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盒子模型尺寸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边框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外边距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内边距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盒子中的内容尺寸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57300" lvl="2" indent="-342900">
              <a:lnSpc>
                <a:spcPct val="170000"/>
              </a:lnSpc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div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的边框为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3px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，内边距为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2px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，右外边距为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10px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，往它的内部插入一张宽度为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120px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的图片，该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div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的宽度是多少？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2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+mj-cs"/>
              </a:rPr>
              <a:t>盒子模型尺寸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2976" y="3721252"/>
            <a:ext cx="70616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div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宽度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=2xborder+2xpadding+margin+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图片宽度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=140px</a:t>
            </a:r>
            <a:endParaRPr lang="ja-JP" alt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894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1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网页布局的基础，也是最常见的布局方式之一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主要应用技能</a:t>
            </a:r>
            <a:endParaRPr lang="en-US" altLang="zh-CN" sz="2000" dirty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标准文档流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块级元素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margin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设置自动居中</a:t>
            </a:r>
            <a:endParaRPr lang="en-US" altLang="zh-CN" sz="2000" dirty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2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+mj-cs"/>
              </a:rPr>
              <a:t>自动居中一列布局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340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1"/>
          <p:cNvSpPr txBox="1">
            <a:spLocks/>
          </p:cNvSpPr>
          <p:nvPr/>
        </p:nvSpPr>
        <p:spPr>
          <a:xfrm>
            <a:off x="457200" y="1121494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中规定的第二种定位机制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能够实现横向多列布局（横向两列、横向三列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横向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列）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通过设置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float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属性实现</a:t>
            </a: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zh-CN" sz="2000" dirty="0" smtClean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7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2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浮动布局</a:t>
            </a:r>
          </a:p>
        </p:txBody>
      </p:sp>
    </p:spTree>
    <p:extLst>
      <p:ext uri="{BB962C8B-B14F-4D97-AF65-F5344CB8AC3E}">
        <p14:creationId xmlns="" xmlns:p14="http://schemas.microsoft.com/office/powerpoint/2010/main" val="84607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3333</TotalTime>
  <Words>1302</Words>
  <Application>Microsoft Office PowerPoint</Application>
  <PresentationFormat>全屏显示(16:9)</PresentationFormat>
  <Paragraphs>170</Paragraphs>
  <Slides>22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你好</dc:title>
  <dc:creator>lenovo</dc:creator>
  <cp:lastModifiedBy>Windows 用户</cp:lastModifiedBy>
  <cp:revision>483</cp:revision>
  <dcterms:created xsi:type="dcterms:W3CDTF">2014-02-17T02:33:06Z</dcterms:created>
  <dcterms:modified xsi:type="dcterms:W3CDTF">2014-04-17T06:46:24Z</dcterms:modified>
</cp:coreProperties>
</file>