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68" r:id="rId3"/>
    <p:sldId id="274" r:id="rId4"/>
    <p:sldId id="275" r:id="rId5"/>
    <p:sldId id="276" r:id="rId6"/>
    <p:sldId id="289" r:id="rId7"/>
    <p:sldId id="290" r:id="rId8"/>
    <p:sldId id="291" r:id="rId9"/>
    <p:sldId id="293" r:id="rId10"/>
    <p:sldId id="292" r:id="rId11"/>
    <p:sldId id="277" r:id="rId12"/>
    <p:sldId id="278" r:id="rId13"/>
    <p:sldId id="28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9">
          <p15:clr>
            <a:srgbClr val="A4A3A4"/>
          </p15:clr>
        </p15:guide>
        <p15:guide id="2" pos="7401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0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pos="279"/>
        <p:guide pos="7401"/>
        <p:guide orient="horz" pos="799"/>
        <p:guide orient="horz" pos="30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289E1-8769-6C4E-AF37-302841ACA5B7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6966D1-F7EE-6543-84E3-FC2F9462967C}">
      <dgm:prSet phldrT="[文本]"/>
      <dgm:spPr/>
      <dgm:t>
        <a:bodyPr/>
        <a:lstStyle/>
        <a:p>
          <a:r>
            <a:rPr lang="zh-CN" altLang="en-US" dirty="0"/>
            <a:t>全端打通</a:t>
          </a:r>
        </a:p>
      </dgm:t>
    </dgm:pt>
    <dgm:pt modelId="{41A002F1-BAC2-F94A-9E1A-616839510EE7}" type="parTrans" cxnId="{08E0FC2B-3361-BA48-9EEF-626288121D5A}">
      <dgm:prSet/>
      <dgm:spPr/>
      <dgm:t>
        <a:bodyPr/>
        <a:lstStyle/>
        <a:p>
          <a:endParaRPr lang="zh-CN" altLang="en-US"/>
        </a:p>
      </dgm:t>
    </dgm:pt>
    <dgm:pt modelId="{837B9205-3100-2248-9ED1-1D49154D1431}" type="sibTrans" cxnId="{08E0FC2B-3361-BA48-9EEF-626288121D5A}">
      <dgm:prSet/>
      <dgm:spPr/>
      <dgm:t>
        <a:bodyPr/>
        <a:lstStyle/>
        <a:p>
          <a:endParaRPr lang="zh-CN" altLang="en-US"/>
        </a:p>
      </dgm:t>
    </dgm:pt>
    <dgm:pt modelId="{3CE66762-D875-9249-8E5C-0137444C3FD5}">
      <dgm:prSet phldrT="[文本]"/>
      <dgm:spPr/>
      <dgm:t>
        <a:bodyPr/>
        <a:lstStyle/>
        <a:p>
          <a:r>
            <a:rPr lang="zh-CN" altLang="en-US" dirty="0"/>
            <a:t>微信小程序</a:t>
          </a:r>
        </a:p>
      </dgm:t>
    </dgm:pt>
    <dgm:pt modelId="{5875C007-8662-BD41-A927-93523D578FC8}" type="parTrans" cxnId="{B275B2A4-AA0F-EF48-94B4-7094D04659DB}">
      <dgm:prSet/>
      <dgm:spPr/>
      <dgm:t>
        <a:bodyPr/>
        <a:lstStyle/>
        <a:p>
          <a:endParaRPr lang="zh-CN" altLang="en-US"/>
        </a:p>
      </dgm:t>
    </dgm:pt>
    <dgm:pt modelId="{63DCF8AF-F665-0A47-B4AE-A5266C4706AB}" type="sibTrans" cxnId="{B275B2A4-AA0F-EF48-94B4-7094D04659DB}">
      <dgm:prSet/>
      <dgm:spPr/>
      <dgm:t>
        <a:bodyPr/>
        <a:lstStyle/>
        <a:p>
          <a:endParaRPr lang="zh-CN" altLang="en-US"/>
        </a:p>
      </dgm:t>
    </dgm:pt>
    <dgm:pt modelId="{12166D8A-39F4-BF4D-B59A-A86EF7013424}">
      <dgm:prSet phldrT="[文本]"/>
      <dgm:spPr/>
      <dgm:t>
        <a:bodyPr/>
        <a:lstStyle/>
        <a:p>
          <a:r>
            <a:rPr lang="en-US" altLang="zh-CN" dirty="0"/>
            <a:t>APP</a:t>
          </a:r>
          <a:endParaRPr lang="zh-CN" altLang="en-US" dirty="0"/>
        </a:p>
      </dgm:t>
    </dgm:pt>
    <dgm:pt modelId="{869D28EC-E5C4-794C-B7A5-6C097C68C065}" type="parTrans" cxnId="{D8BD15D2-7A70-304D-8E43-6E39FCCE944B}">
      <dgm:prSet/>
      <dgm:spPr/>
      <dgm:t>
        <a:bodyPr/>
        <a:lstStyle/>
        <a:p>
          <a:endParaRPr lang="zh-CN" altLang="en-US"/>
        </a:p>
      </dgm:t>
    </dgm:pt>
    <dgm:pt modelId="{23C64528-AD9D-5A44-B4DF-09129C2C3425}" type="sibTrans" cxnId="{D8BD15D2-7A70-304D-8E43-6E39FCCE944B}">
      <dgm:prSet/>
      <dgm:spPr/>
      <dgm:t>
        <a:bodyPr/>
        <a:lstStyle/>
        <a:p>
          <a:endParaRPr lang="zh-CN" altLang="en-US"/>
        </a:p>
      </dgm:t>
    </dgm:pt>
    <dgm:pt modelId="{481B8BCA-421A-8A40-9910-90A275413A7B}">
      <dgm:prSet phldrT="[文本]"/>
      <dgm:spPr/>
      <dgm:t>
        <a:bodyPr/>
        <a:lstStyle/>
        <a:p>
          <a:r>
            <a:rPr lang="zh-CN" altLang="en-US" dirty="0"/>
            <a:t>全支付方式</a:t>
          </a:r>
        </a:p>
      </dgm:t>
    </dgm:pt>
    <dgm:pt modelId="{6BBC2A66-239C-0E46-A6C2-DF92EAD200DD}" type="parTrans" cxnId="{6758F9E2-71AF-7246-8A0E-9774AF9F08D2}">
      <dgm:prSet/>
      <dgm:spPr/>
      <dgm:t>
        <a:bodyPr/>
        <a:lstStyle/>
        <a:p>
          <a:endParaRPr lang="zh-CN" altLang="en-US"/>
        </a:p>
      </dgm:t>
    </dgm:pt>
    <dgm:pt modelId="{B61DACB9-6702-BF44-8FB3-A53CB16500FD}" type="sibTrans" cxnId="{6758F9E2-71AF-7246-8A0E-9774AF9F08D2}">
      <dgm:prSet/>
      <dgm:spPr/>
      <dgm:t>
        <a:bodyPr/>
        <a:lstStyle/>
        <a:p>
          <a:endParaRPr lang="zh-CN" altLang="en-US"/>
        </a:p>
      </dgm:t>
    </dgm:pt>
    <dgm:pt modelId="{A0F4822D-7CD9-234C-B4AD-1937C4FDB61C}">
      <dgm:prSet phldrT="[文本]"/>
      <dgm:spPr/>
      <dgm:t>
        <a:bodyPr/>
        <a:lstStyle/>
        <a:p>
          <a:r>
            <a:rPr lang="zh-CN" altLang="en-US" dirty="0"/>
            <a:t>微信</a:t>
          </a:r>
        </a:p>
      </dgm:t>
    </dgm:pt>
    <dgm:pt modelId="{3F718057-6A93-5944-BB48-295922ED1CC3}" type="parTrans" cxnId="{94670138-4ADA-BD42-8591-CFEC9640861E}">
      <dgm:prSet/>
      <dgm:spPr/>
      <dgm:t>
        <a:bodyPr/>
        <a:lstStyle/>
        <a:p>
          <a:endParaRPr lang="zh-CN" altLang="en-US"/>
        </a:p>
      </dgm:t>
    </dgm:pt>
    <dgm:pt modelId="{99735601-2E3D-7A42-BD79-601D98443B17}" type="sibTrans" cxnId="{94670138-4ADA-BD42-8591-CFEC9640861E}">
      <dgm:prSet/>
      <dgm:spPr/>
      <dgm:t>
        <a:bodyPr/>
        <a:lstStyle/>
        <a:p>
          <a:endParaRPr lang="zh-CN" altLang="en-US"/>
        </a:p>
      </dgm:t>
    </dgm:pt>
    <dgm:pt modelId="{F8DB8A20-6F7B-744F-B892-06CB324BF283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</a:rPr>
            <a:t>全支付方式</a:t>
          </a:r>
        </a:p>
      </dgm:t>
    </dgm:pt>
    <dgm:pt modelId="{C9D80118-B5B8-9D4D-940B-7330E44EDC32}" type="parTrans" cxnId="{EFE04BAF-9C4A-8046-8F78-0A9A8C284E85}">
      <dgm:prSet/>
      <dgm:spPr/>
      <dgm:t>
        <a:bodyPr/>
        <a:lstStyle/>
        <a:p>
          <a:endParaRPr lang="zh-CN" altLang="en-US"/>
        </a:p>
      </dgm:t>
    </dgm:pt>
    <dgm:pt modelId="{24023583-F305-944E-938D-FA16A220928C}" type="sibTrans" cxnId="{EFE04BAF-9C4A-8046-8F78-0A9A8C284E85}">
      <dgm:prSet/>
      <dgm:spPr/>
      <dgm:t>
        <a:bodyPr/>
        <a:lstStyle/>
        <a:p>
          <a:endParaRPr lang="zh-CN" altLang="en-US"/>
        </a:p>
      </dgm:t>
    </dgm:pt>
    <dgm:pt modelId="{483179B6-5434-7E48-B65A-FC06810E3510}">
      <dgm:prSet phldrT="[文本]"/>
      <dgm:spPr/>
      <dgm:t>
        <a:bodyPr/>
        <a:lstStyle/>
        <a:p>
          <a:r>
            <a:rPr lang="zh-CN" altLang="en-US" dirty="0"/>
            <a:t>全</a:t>
          </a:r>
          <a:r>
            <a:rPr lang="en-US" altLang="zh-CN" dirty="0"/>
            <a:t>SKU</a:t>
          </a:r>
          <a:r>
            <a:rPr lang="zh-CN" altLang="en-US" dirty="0"/>
            <a:t>打通</a:t>
          </a:r>
        </a:p>
      </dgm:t>
    </dgm:pt>
    <dgm:pt modelId="{02BD96DE-5953-8042-9B90-CE198085D5FA}" type="parTrans" cxnId="{83625309-661A-9F4C-89AF-3CA49F0B9C61}">
      <dgm:prSet/>
      <dgm:spPr/>
      <dgm:t>
        <a:bodyPr/>
        <a:lstStyle/>
        <a:p>
          <a:endParaRPr lang="zh-CN" altLang="en-US"/>
        </a:p>
      </dgm:t>
    </dgm:pt>
    <dgm:pt modelId="{E015DF39-9458-2449-AFBE-F785A6F8F5C0}" type="sibTrans" cxnId="{83625309-661A-9F4C-89AF-3CA49F0B9C61}">
      <dgm:prSet/>
      <dgm:spPr/>
      <dgm:t>
        <a:bodyPr/>
        <a:lstStyle/>
        <a:p>
          <a:endParaRPr lang="zh-CN" altLang="en-US"/>
        </a:p>
      </dgm:t>
    </dgm:pt>
    <dgm:pt modelId="{338983D4-D38F-FD4A-9943-6DFD2744A833}">
      <dgm:prSet phldrT="[文本]"/>
      <dgm:spPr/>
      <dgm:t>
        <a:bodyPr/>
        <a:lstStyle/>
        <a:p>
          <a:r>
            <a:rPr lang="zh-CN" altLang="en-US" dirty="0"/>
            <a:t>普通商品</a:t>
          </a:r>
        </a:p>
      </dgm:t>
    </dgm:pt>
    <dgm:pt modelId="{F3A66BCA-3BFB-6A40-80F3-DC67A12744B8}" type="parTrans" cxnId="{A3658A75-796D-924B-9279-4C0158630728}">
      <dgm:prSet/>
      <dgm:spPr/>
      <dgm:t>
        <a:bodyPr/>
        <a:lstStyle/>
        <a:p>
          <a:endParaRPr lang="zh-CN" altLang="en-US"/>
        </a:p>
      </dgm:t>
    </dgm:pt>
    <dgm:pt modelId="{DFA259C2-AA44-BA4A-93E2-2084FA8C7762}" type="sibTrans" cxnId="{A3658A75-796D-924B-9279-4C0158630728}">
      <dgm:prSet/>
      <dgm:spPr/>
      <dgm:t>
        <a:bodyPr/>
        <a:lstStyle/>
        <a:p>
          <a:endParaRPr lang="zh-CN" altLang="en-US"/>
        </a:p>
      </dgm:t>
    </dgm:pt>
    <dgm:pt modelId="{F976994E-70F5-A943-89E8-3AA71C23F9F0}">
      <dgm:prSet phldrT="[文本]"/>
      <dgm:spPr/>
      <dgm:t>
        <a:bodyPr/>
        <a:lstStyle/>
        <a:p>
          <a:r>
            <a:rPr lang="zh-CN" altLang="en-US" dirty="0"/>
            <a:t>全交易链路</a:t>
          </a:r>
        </a:p>
      </dgm:t>
    </dgm:pt>
    <dgm:pt modelId="{21CF9009-3A1B-B046-BF29-4D7E4DB83E44}" type="parTrans" cxnId="{E6694BD7-8A24-A247-83C7-C46B50F9241C}">
      <dgm:prSet/>
      <dgm:spPr/>
      <dgm:t>
        <a:bodyPr/>
        <a:lstStyle/>
        <a:p>
          <a:endParaRPr lang="zh-CN" altLang="en-US"/>
        </a:p>
      </dgm:t>
    </dgm:pt>
    <dgm:pt modelId="{8CB40761-8566-4842-B55D-06D47A7D4D53}" type="sibTrans" cxnId="{E6694BD7-8A24-A247-83C7-C46B50F9241C}">
      <dgm:prSet/>
      <dgm:spPr/>
      <dgm:t>
        <a:bodyPr/>
        <a:lstStyle/>
        <a:p>
          <a:endParaRPr lang="zh-CN" altLang="en-US"/>
        </a:p>
      </dgm:t>
    </dgm:pt>
    <dgm:pt modelId="{24C11922-3BC8-834B-8D61-179047BC6261}">
      <dgm:prSet phldrT="[文本]"/>
      <dgm:spPr/>
      <dgm:t>
        <a:bodyPr/>
        <a:lstStyle/>
        <a:p>
          <a:r>
            <a:rPr lang="zh-CN" altLang="en-US" dirty="0"/>
            <a:t>全履约模式</a:t>
          </a:r>
        </a:p>
      </dgm:t>
    </dgm:pt>
    <dgm:pt modelId="{425EC1D6-5991-DF4F-B4C9-AFE55652E13A}" type="parTrans" cxnId="{1AD4375F-3D72-9645-A1B8-CB4041472CF4}">
      <dgm:prSet/>
      <dgm:spPr/>
      <dgm:t>
        <a:bodyPr/>
        <a:lstStyle/>
        <a:p>
          <a:endParaRPr lang="zh-CN" altLang="en-US"/>
        </a:p>
      </dgm:t>
    </dgm:pt>
    <dgm:pt modelId="{205B7AEC-8EF9-9F48-B00F-FB75526B7B71}" type="sibTrans" cxnId="{1AD4375F-3D72-9645-A1B8-CB4041472CF4}">
      <dgm:prSet/>
      <dgm:spPr/>
      <dgm:t>
        <a:bodyPr/>
        <a:lstStyle/>
        <a:p>
          <a:endParaRPr lang="zh-CN" altLang="en-US"/>
        </a:p>
      </dgm:t>
    </dgm:pt>
    <dgm:pt modelId="{ADE90AA2-1C0E-214A-B98D-A99590504733}">
      <dgm:prSet phldrT="[文本]"/>
      <dgm:spPr/>
      <dgm:t>
        <a:bodyPr/>
        <a:lstStyle/>
        <a:p>
          <a:r>
            <a:rPr lang="zh-CN" altLang="en-US" dirty="0"/>
            <a:t>立即购买</a:t>
          </a:r>
        </a:p>
      </dgm:t>
    </dgm:pt>
    <dgm:pt modelId="{98EE57D1-676D-6249-AEA8-16F088C9CC0D}" type="parTrans" cxnId="{7F0CBE27-7736-E04D-842A-EC14AC7147B9}">
      <dgm:prSet/>
      <dgm:spPr/>
      <dgm:t>
        <a:bodyPr/>
        <a:lstStyle/>
        <a:p>
          <a:endParaRPr lang="zh-CN" altLang="en-US"/>
        </a:p>
      </dgm:t>
    </dgm:pt>
    <dgm:pt modelId="{D8B2129C-B991-2340-ADB0-A83388A72305}" type="sibTrans" cxnId="{7F0CBE27-7736-E04D-842A-EC14AC7147B9}">
      <dgm:prSet/>
      <dgm:spPr/>
      <dgm:t>
        <a:bodyPr/>
        <a:lstStyle/>
        <a:p>
          <a:endParaRPr lang="zh-CN" altLang="en-US"/>
        </a:p>
      </dgm:t>
    </dgm:pt>
    <dgm:pt modelId="{A0BC0E08-1876-AD44-9A5F-48D6B60246CF}">
      <dgm:prSet phldrT="[文本]"/>
      <dgm:spPr/>
      <dgm:t>
        <a:bodyPr/>
        <a:lstStyle/>
        <a:p>
          <a:r>
            <a:rPr lang="zh-CN" altLang="en-US" dirty="0"/>
            <a:t>全店信息露出</a:t>
          </a:r>
        </a:p>
      </dgm:t>
    </dgm:pt>
    <dgm:pt modelId="{F6688C27-3177-5740-896B-7C120C19DB4C}" type="parTrans" cxnId="{9751E1E6-013D-274A-857A-BC1B5EA302F9}">
      <dgm:prSet/>
      <dgm:spPr/>
      <dgm:t>
        <a:bodyPr/>
        <a:lstStyle/>
        <a:p>
          <a:endParaRPr lang="zh-CN" altLang="en-US"/>
        </a:p>
      </dgm:t>
    </dgm:pt>
    <dgm:pt modelId="{734CBD2C-E0BD-2441-832D-3601071095AF}" type="sibTrans" cxnId="{9751E1E6-013D-274A-857A-BC1B5EA302F9}">
      <dgm:prSet/>
      <dgm:spPr/>
      <dgm:t>
        <a:bodyPr/>
        <a:lstStyle/>
        <a:p>
          <a:endParaRPr lang="zh-CN" altLang="en-US"/>
        </a:p>
      </dgm:t>
    </dgm:pt>
    <dgm:pt modelId="{13551062-2EB7-6240-8EBA-B9A945A30991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</a:rPr>
            <a:t>其它端</a:t>
          </a:r>
        </a:p>
      </dgm:t>
    </dgm:pt>
    <dgm:pt modelId="{D61E5AEF-6A09-1F49-A157-EBAC25CB08A5}" type="parTrans" cxnId="{33FFAFEA-9621-9745-829E-7962450C8C78}">
      <dgm:prSet/>
      <dgm:spPr/>
      <dgm:t>
        <a:bodyPr/>
        <a:lstStyle/>
        <a:p>
          <a:endParaRPr lang="zh-CN" altLang="en-US"/>
        </a:p>
      </dgm:t>
    </dgm:pt>
    <dgm:pt modelId="{AF7CBC38-F116-1745-A9A2-30418E62FAAE}" type="sibTrans" cxnId="{33FFAFEA-9621-9745-829E-7962450C8C78}">
      <dgm:prSet/>
      <dgm:spPr/>
      <dgm:t>
        <a:bodyPr/>
        <a:lstStyle/>
        <a:p>
          <a:endParaRPr lang="zh-CN" altLang="en-US"/>
        </a:p>
      </dgm:t>
    </dgm:pt>
    <dgm:pt modelId="{5F397B32-A3BF-3D48-81CD-58595BBE4B95}">
      <dgm:prSet phldrT="[文本]"/>
      <dgm:spPr/>
      <dgm:t>
        <a:bodyPr/>
        <a:lstStyle/>
        <a:p>
          <a:r>
            <a:rPr lang="zh-CN" altLang="en-US" dirty="0"/>
            <a:t>大仓商品</a:t>
          </a:r>
        </a:p>
      </dgm:t>
    </dgm:pt>
    <dgm:pt modelId="{7B72FE43-B773-344C-B40E-BB914333BEF3}" type="parTrans" cxnId="{1E3B350A-75D7-A840-A9DA-7B9E374B1B73}">
      <dgm:prSet/>
      <dgm:spPr/>
      <dgm:t>
        <a:bodyPr/>
        <a:lstStyle/>
        <a:p>
          <a:endParaRPr lang="zh-CN" altLang="en-US"/>
        </a:p>
      </dgm:t>
    </dgm:pt>
    <dgm:pt modelId="{B380CBF1-99DC-C04C-BEFA-80A4DDB63A5B}" type="sibTrans" cxnId="{1E3B350A-75D7-A840-A9DA-7B9E374B1B73}">
      <dgm:prSet/>
      <dgm:spPr/>
      <dgm:t>
        <a:bodyPr/>
        <a:lstStyle/>
        <a:p>
          <a:endParaRPr lang="zh-CN" altLang="en-US"/>
        </a:p>
      </dgm:t>
    </dgm:pt>
    <dgm:pt modelId="{BFE42BE1-D01F-0641-A026-8286AAB1B5C6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</a:rPr>
            <a:t>套装商品</a:t>
          </a:r>
        </a:p>
      </dgm:t>
    </dgm:pt>
    <dgm:pt modelId="{2F5527E4-A31C-3741-9C3D-59E8A3734627}" type="parTrans" cxnId="{C0179ABE-1BF6-1E42-9A49-EC5A458F49B9}">
      <dgm:prSet/>
      <dgm:spPr/>
      <dgm:t>
        <a:bodyPr/>
        <a:lstStyle/>
        <a:p>
          <a:endParaRPr lang="zh-CN" altLang="en-US"/>
        </a:p>
      </dgm:t>
    </dgm:pt>
    <dgm:pt modelId="{133C1AB1-4155-9644-B03D-3969B02A31A1}" type="sibTrans" cxnId="{C0179ABE-1BF6-1E42-9A49-EC5A458F49B9}">
      <dgm:prSet/>
      <dgm:spPr/>
      <dgm:t>
        <a:bodyPr/>
        <a:lstStyle/>
        <a:p>
          <a:endParaRPr lang="zh-CN" altLang="en-US"/>
        </a:p>
      </dgm:t>
    </dgm:pt>
    <dgm:pt modelId="{6A805CB4-5084-D748-ABA8-212811262944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</a:rPr>
            <a:t>空调类商品</a:t>
          </a:r>
        </a:p>
      </dgm:t>
    </dgm:pt>
    <dgm:pt modelId="{1971B399-DE90-8E40-946A-B6717FE8A255}" type="parTrans" cxnId="{A7AF3F53-80EA-5E4C-9407-DB1145F327FC}">
      <dgm:prSet/>
      <dgm:spPr/>
      <dgm:t>
        <a:bodyPr/>
        <a:lstStyle/>
        <a:p>
          <a:endParaRPr lang="zh-CN" altLang="en-US"/>
        </a:p>
      </dgm:t>
    </dgm:pt>
    <dgm:pt modelId="{7F2F5D35-78B5-DD40-976C-2CE23CE04D25}" type="sibTrans" cxnId="{A7AF3F53-80EA-5E4C-9407-DB1145F327FC}">
      <dgm:prSet/>
      <dgm:spPr/>
      <dgm:t>
        <a:bodyPr/>
        <a:lstStyle/>
        <a:p>
          <a:endParaRPr lang="zh-CN" altLang="en-US"/>
        </a:p>
      </dgm:t>
    </dgm:pt>
    <dgm:pt modelId="{91DC0E95-D440-B344-AB56-A7A90B585CE6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</a:rPr>
            <a:t>服务产品</a:t>
          </a:r>
        </a:p>
      </dgm:t>
    </dgm:pt>
    <dgm:pt modelId="{CB541A73-BD0A-9643-9B95-0B2FEF3A96C5}" type="parTrans" cxnId="{226F868A-3DE1-7C4C-8B8F-94BA398638A9}">
      <dgm:prSet/>
      <dgm:spPr/>
      <dgm:t>
        <a:bodyPr/>
        <a:lstStyle/>
        <a:p>
          <a:endParaRPr lang="zh-CN" altLang="en-US"/>
        </a:p>
      </dgm:t>
    </dgm:pt>
    <dgm:pt modelId="{9A540F1F-F24F-F94C-A96A-5E716DBFCEC0}" type="sibTrans" cxnId="{226F868A-3DE1-7C4C-8B8F-94BA398638A9}">
      <dgm:prSet/>
      <dgm:spPr/>
      <dgm:t>
        <a:bodyPr/>
        <a:lstStyle/>
        <a:p>
          <a:endParaRPr lang="zh-CN" altLang="en-US"/>
        </a:p>
      </dgm:t>
    </dgm:pt>
    <dgm:pt modelId="{061B9346-44F4-AF49-98DD-C7976C471A84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</a:rPr>
            <a:t>单车支付</a:t>
          </a:r>
        </a:p>
      </dgm:t>
    </dgm:pt>
    <dgm:pt modelId="{2F883BC4-9291-AD4D-9B2D-55EE9E3D4DE3}" type="parTrans" cxnId="{A5127686-1279-F647-BFEA-4028B31C3DB5}">
      <dgm:prSet/>
      <dgm:spPr/>
      <dgm:t>
        <a:bodyPr/>
        <a:lstStyle/>
        <a:p>
          <a:endParaRPr lang="zh-CN" altLang="en-US"/>
        </a:p>
      </dgm:t>
    </dgm:pt>
    <dgm:pt modelId="{113ECA8F-4C1C-EC41-ADCE-BE16E21ED0FE}" type="sibTrans" cxnId="{A5127686-1279-F647-BFEA-4028B31C3DB5}">
      <dgm:prSet/>
      <dgm:spPr/>
      <dgm:t>
        <a:bodyPr/>
        <a:lstStyle/>
        <a:p>
          <a:endParaRPr lang="zh-CN" altLang="en-US"/>
        </a:p>
      </dgm:t>
    </dgm:pt>
    <dgm:pt modelId="{BC5C91F4-6F57-B149-9CDB-CFF965AA9650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</a:rPr>
            <a:t>合并支付</a:t>
          </a:r>
        </a:p>
      </dgm:t>
    </dgm:pt>
    <dgm:pt modelId="{2FCF7D8A-434D-394A-8AC2-D06372FB4550}" type="parTrans" cxnId="{533F237B-3023-D041-A38F-F3A2F3AFA7A0}">
      <dgm:prSet/>
      <dgm:spPr/>
      <dgm:t>
        <a:bodyPr/>
        <a:lstStyle/>
        <a:p>
          <a:endParaRPr lang="zh-CN" altLang="en-US"/>
        </a:p>
      </dgm:t>
    </dgm:pt>
    <dgm:pt modelId="{CBC48F60-0353-394F-B889-A98CE8F0CFC5}" type="sibTrans" cxnId="{533F237B-3023-D041-A38F-F3A2F3AFA7A0}">
      <dgm:prSet/>
      <dgm:spPr/>
      <dgm:t>
        <a:bodyPr/>
        <a:lstStyle/>
        <a:p>
          <a:endParaRPr lang="zh-CN" altLang="en-US"/>
        </a:p>
      </dgm:t>
    </dgm:pt>
    <dgm:pt modelId="{8CBFDECA-8497-0D4B-AFF7-10A28629DA83}">
      <dgm:prSet phldrT="[文本]"/>
      <dgm:spPr/>
      <dgm:t>
        <a:bodyPr/>
        <a:lstStyle/>
        <a:p>
          <a:r>
            <a:rPr lang="zh-CN" altLang="en-US" dirty="0"/>
            <a:t>门店自提</a:t>
          </a:r>
        </a:p>
      </dgm:t>
    </dgm:pt>
    <dgm:pt modelId="{97024B16-46F4-2944-BC77-511E553C2476}" type="parTrans" cxnId="{00E2840F-89A8-F047-92F5-E0B971534AA3}">
      <dgm:prSet/>
      <dgm:spPr/>
      <dgm:t>
        <a:bodyPr/>
        <a:lstStyle/>
        <a:p>
          <a:endParaRPr lang="zh-CN" altLang="en-US"/>
        </a:p>
      </dgm:t>
    </dgm:pt>
    <dgm:pt modelId="{85329072-2601-6044-ADB2-3200042228DA}" type="sibTrans" cxnId="{00E2840F-89A8-F047-92F5-E0B971534AA3}">
      <dgm:prSet/>
      <dgm:spPr/>
      <dgm:t>
        <a:bodyPr/>
        <a:lstStyle/>
        <a:p>
          <a:endParaRPr lang="zh-CN" altLang="en-US"/>
        </a:p>
      </dgm:t>
    </dgm:pt>
    <dgm:pt modelId="{4CCA4273-B0DC-8041-85D3-CAD62FC51FE0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</a:rPr>
            <a:t>同城极速达</a:t>
          </a:r>
        </a:p>
      </dgm:t>
    </dgm:pt>
    <dgm:pt modelId="{0DB3F307-4039-B54E-8C37-2E9CF8F35002}" type="parTrans" cxnId="{75DBD23D-667F-B845-BC3A-BFCD2F53D6B6}">
      <dgm:prSet/>
      <dgm:spPr/>
      <dgm:t>
        <a:bodyPr/>
        <a:lstStyle/>
        <a:p>
          <a:endParaRPr lang="zh-CN" altLang="en-US"/>
        </a:p>
      </dgm:t>
    </dgm:pt>
    <dgm:pt modelId="{C8510842-C33D-0741-A951-41DDDB429F67}" type="sibTrans" cxnId="{75DBD23D-667F-B845-BC3A-BFCD2F53D6B6}">
      <dgm:prSet/>
      <dgm:spPr/>
      <dgm:t>
        <a:bodyPr/>
        <a:lstStyle/>
        <a:p>
          <a:endParaRPr lang="zh-CN" altLang="en-US"/>
        </a:p>
      </dgm:t>
    </dgm:pt>
    <dgm:pt modelId="{A0FA5926-BC15-974A-A0F8-3C8EC1387B28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</a:rPr>
            <a:t>美团配送</a:t>
          </a:r>
        </a:p>
      </dgm:t>
    </dgm:pt>
    <dgm:pt modelId="{628F585B-DC8A-5143-A9C2-34D3D71DE394}" type="parTrans" cxnId="{1D4A1C40-DDE9-6F43-A285-2D977F877425}">
      <dgm:prSet/>
      <dgm:spPr/>
      <dgm:t>
        <a:bodyPr/>
        <a:lstStyle/>
        <a:p>
          <a:endParaRPr lang="zh-CN" altLang="en-US"/>
        </a:p>
      </dgm:t>
    </dgm:pt>
    <dgm:pt modelId="{2E3092B1-C56F-D140-8A22-273A90410666}" type="sibTrans" cxnId="{1D4A1C40-DDE9-6F43-A285-2D977F877425}">
      <dgm:prSet/>
      <dgm:spPr/>
      <dgm:t>
        <a:bodyPr/>
        <a:lstStyle/>
        <a:p>
          <a:endParaRPr lang="zh-CN" altLang="en-US"/>
        </a:p>
      </dgm:t>
    </dgm:pt>
    <dgm:pt modelId="{1AEFF9DF-9318-CF41-98DC-4E586F2401BF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</a:rPr>
            <a:t>全域前置仓</a:t>
          </a:r>
        </a:p>
      </dgm:t>
    </dgm:pt>
    <dgm:pt modelId="{3587905E-2F33-8144-80D1-5190EDB8707B}" type="parTrans" cxnId="{4383EEAC-4980-E747-AE9E-2705C0BDF607}">
      <dgm:prSet/>
      <dgm:spPr/>
      <dgm:t>
        <a:bodyPr/>
        <a:lstStyle/>
        <a:p>
          <a:endParaRPr lang="zh-CN" altLang="en-US"/>
        </a:p>
      </dgm:t>
    </dgm:pt>
    <dgm:pt modelId="{1B158DD9-4E2A-6546-87FD-F793079A33F3}" type="sibTrans" cxnId="{4383EEAC-4980-E747-AE9E-2705C0BDF607}">
      <dgm:prSet/>
      <dgm:spPr/>
      <dgm:t>
        <a:bodyPr/>
        <a:lstStyle/>
        <a:p>
          <a:endParaRPr lang="zh-CN" altLang="en-US"/>
        </a:p>
      </dgm:t>
    </dgm:pt>
    <dgm:pt modelId="{09C5E5BE-9723-1248-9DCE-0F20393A6C48}">
      <dgm:prSet phldrT="[文本]"/>
      <dgm:spPr/>
      <dgm:t>
        <a:bodyPr/>
        <a:lstStyle/>
        <a:p>
          <a:r>
            <a:rPr lang="zh-CN" altLang="en-US" dirty="0"/>
            <a:t>店信息</a:t>
          </a:r>
        </a:p>
      </dgm:t>
    </dgm:pt>
    <dgm:pt modelId="{60D3870F-2B2A-024D-B1E9-6F8AD30EEBD6}" type="parTrans" cxnId="{9E5790B6-101E-1749-AD2F-448ED4BD5E49}">
      <dgm:prSet/>
      <dgm:spPr/>
      <dgm:t>
        <a:bodyPr/>
        <a:lstStyle/>
        <a:p>
          <a:endParaRPr lang="zh-CN" altLang="en-US"/>
        </a:p>
      </dgm:t>
    </dgm:pt>
    <dgm:pt modelId="{79560B56-CBE7-DB4C-A4D4-03FD8FCDD27E}" type="sibTrans" cxnId="{9E5790B6-101E-1749-AD2F-448ED4BD5E49}">
      <dgm:prSet/>
      <dgm:spPr/>
      <dgm:t>
        <a:bodyPr/>
        <a:lstStyle/>
        <a:p>
          <a:endParaRPr lang="zh-CN" altLang="en-US"/>
        </a:p>
      </dgm:t>
    </dgm:pt>
    <dgm:pt modelId="{EB1EDFD4-3E12-9242-BF44-A34CA161FB8B}">
      <dgm:prSet phldrT="[文本]"/>
      <dgm:spPr/>
      <dgm:t>
        <a:bodyPr/>
        <a:lstStyle/>
        <a:p>
          <a:r>
            <a:rPr lang="zh-CN" altLang="en-US" dirty="0"/>
            <a:t>私域运营</a:t>
          </a:r>
        </a:p>
      </dgm:t>
    </dgm:pt>
    <dgm:pt modelId="{0019FFB9-7C81-9948-9420-9C3BCE08AC5E}" type="parTrans" cxnId="{4BDB05A7-97DC-EF4F-8DA7-C37B6EEB7A36}">
      <dgm:prSet/>
      <dgm:spPr/>
      <dgm:t>
        <a:bodyPr/>
        <a:lstStyle/>
        <a:p>
          <a:endParaRPr lang="zh-CN" altLang="en-US"/>
        </a:p>
      </dgm:t>
    </dgm:pt>
    <dgm:pt modelId="{C608B89C-274D-8D46-8815-497FC92139B9}" type="sibTrans" cxnId="{4BDB05A7-97DC-EF4F-8DA7-C37B6EEB7A36}">
      <dgm:prSet/>
      <dgm:spPr/>
      <dgm:t>
        <a:bodyPr/>
        <a:lstStyle/>
        <a:p>
          <a:endParaRPr lang="zh-CN" altLang="en-US"/>
        </a:p>
      </dgm:t>
    </dgm:pt>
    <dgm:pt modelId="{05EBCCC5-37D0-A24C-A4AE-02F621CD69DF}">
      <dgm:prSet phldrT="[文本]"/>
      <dgm:spPr/>
      <dgm:t>
        <a:bodyPr/>
        <a:lstStyle/>
        <a:p>
          <a:r>
            <a:rPr lang="zh-CN" altLang="en-US" dirty="0"/>
            <a:t>店员信息</a:t>
          </a:r>
        </a:p>
      </dgm:t>
    </dgm:pt>
    <dgm:pt modelId="{232BC51D-F23D-5043-8881-3DC169B9941E}" type="parTrans" cxnId="{56F9CB49-F4DF-2048-A057-0635867F57C6}">
      <dgm:prSet/>
      <dgm:spPr/>
      <dgm:t>
        <a:bodyPr/>
        <a:lstStyle/>
        <a:p>
          <a:endParaRPr lang="zh-CN" altLang="en-US"/>
        </a:p>
      </dgm:t>
    </dgm:pt>
    <dgm:pt modelId="{13C657AF-2485-2C41-99B4-C230CA404A63}" type="sibTrans" cxnId="{56F9CB49-F4DF-2048-A057-0635867F57C6}">
      <dgm:prSet/>
      <dgm:spPr/>
      <dgm:t>
        <a:bodyPr/>
        <a:lstStyle/>
        <a:p>
          <a:endParaRPr lang="zh-CN" altLang="en-US"/>
        </a:p>
      </dgm:t>
    </dgm:pt>
    <dgm:pt modelId="{7247CE5B-FBF3-2945-92A5-617588F69769}">
      <dgm:prSet phldrT="[文本]"/>
      <dgm:spPr/>
      <dgm:t>
        <a:bodyPr/>
        <a:lstStyle/>
        <a:p>
          <a:r>
            <a:rPr lang="zh-CN" altLang="en-US" dirty="0"/>
            <a:t>库存信息</a:t>
          </a:r>
        </a:p>
      </dgm:t>
    </dgm:pt>
    <dgm:pt modelId="{1213B2EB-A1FC-8443-BF66-55609FC6DE4B}" type="parTrans" cxnId="{5A2E53BD-CF47-594B-BDAD-2009AD4DDB05}">
      <dgm:prSet/>
      <dgm:spPr/>
      <dgm:t>
        <a:bodyPr/>
        <a:lstStyle/>
        <a:p>
          <a:endParaRPr lang="zh-CN" altLang="en-US"/>
        </a:p>
      </dgm:t>
    </dgm:pt>
    <dgm:pt modelId="{49EEB272-6484-7645-9391-84FEB9170D1A}" type="sibTrans" cxnId="{5A2E53BD-CF47-594B-BDAD-2009AD4DDB05}">
      <dgm:prSet/>
      <dgm:spPr/>
      <dgm:t>
        <a:bodyPr/>
        <a:lstStyle/>
        <a:p>
          <a:endParaRPr lang="zh-CN" altLang="en-US"/>
        </a:p>
      </dgm:t>
    </dgm:pt>
    <dgm:pt modelId="{43C482A9-A527-D04A-8A10-540485594F61}">
      <dgm:prSet phldrT="[文本]"/>
      <dgm:spPr/>
      <dgm:t>
        <a:bodyPr/>
        <a:lstStyle/>
        <a:p>
          <a:r>
            <a:rPr lang="zh-CN" altLang="en-US" dirty="0">
              <a:solidFill>
                <a:schemeClr val="bg1">
                  <a:lumMod val="50000"/>
                </a:schemeClr>
              </a:solidFill>
            </a:rPr>
            <a:t>店内装修</a:t>
          </a:r>
        </a:p>
      </dgm:t>
    </dgm:pt>
    <dgm:pt modelId="{B8E5ACCA-AE44-AD4F-AA2E-DEAEEB06EA94}" type="parTrans" cxnId="{53793A10-F34C-3A40-A5C3-1163773FB540}">
      <dgm:prSet/>
      <dgm:spPr/>
      <dgm:t>
        <a:bodyPr/>
        <a:lstStyle/>
        <a:p>
          <a:endParaRPr lang="zh-CN" altLang="en-US"/>
        </a:p>
      </dgm:t>
    </dgm:pt>
    <dgm:pt modelId="{2B669EDE-C9DC-8741-A648-EBFE2B65175F}" type="sibTrans" cxnId="{53793A10-F34C-3A40-A5C3-1163773FB540}">
      <dgm:prSet/>
      <dgm:spPr/>
      <dgm:t>
        <a:bodyPr/>
        <a:lstStyle/>
        <a:p>
          <a:endParaRPr lang="zh-CN" altLang="en-US"/>
        </a:p>
      </dgm:t>
    </dgm:pt>
    <dgm:pt modelId="{7ADB8C83-3776-364A-9268-FA37E567EE7F}" type="pres">
      <dgm:prSet presAssocID="{255289E1-8769-6C4E-AF37-302841ACA5B7}" presName="Name0" presStyleCnt="0">
        <dgm:presLayoutVars>
          <dgm:dir/>
          <dgm:animLvl val="lvl"/>
          <dgm:resizeHandles val="exact"/>
        </dgm:presLayoutVars>
      </dgm:prSet>
      <dgm:spPr/>
    </dgm:pt>
    <dgm:pt modelId="{867FCDFD-5A93-E14D-AA13-2704FC7F6C4B}" type="pres">
      <dgm:prSet presAssocID="{896966D1-F7EE-6543-84E3-FC2F9462967C}" presName="composite" presStyleCnt="0"/>
      <dgm:spPr/>
    </dgm:pt>
    <dgm:pt modelId="{04118C7F-5E02-2D40-89DB-5F51B09A29D3}" type="pres">
      <dgm:prSet presAssocID="{896966D1-F7EE-6543-84E3-FC2F9462967C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63E9D3BB-2CE0-3C48-9420-02629E50C2FA}" type="pres">
      <dgm:prSet presAssocID="{896966D1-F7EE-6543-84E3-FC2F9462967C}" presName="desTx" presStyleLbl="alignAccFollowNode1" presStyleIdx="0" presStyleCnt="6">
        <dgm:presLayoutVars>
          <dgm:bulletEnabled val="1"/>
        </dgm:presLayoutVars>
      </dgm:prSet>
      <dgm:spPr/>
    </dgm:pt>
    <dgm:pt modelId="{F67DEDC1-1FAB-FA46-A33C-29D7D78A73F1}" type="pres">
      <dgm:prSet presAssocID="{837B9205-3100-2248-9ED1-1D49154D1431}" presName="space" presStyleCnt="0"/>
      <dgm:spPr/>
    </dgm:pt>
    <dgm:pt modelId="{6DB259AB-C108-B84D-B7C5-0772543D20A5}" type="pres">
      <dgm:prSet presAssocID="{481B8BCA-421A-8A40-9910-90A275413A7B}" presName="composite" presStyleCnt="0"/>
      <dgm:spPr/>
    </dgm:pt>
    <dgm:pt modelId="{1DFD6C6A-CEDC-DC49-8413-DD52C3DA633A}" type="pres">
      <dgm:prSet presAssocID="{481B8BCA-421A-8A40-9910-90A275413A7B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51137F1C-113E-3A4D-8D42-A1C50F6CC56D}" type="pres">
      <dgm:prSet presAssocID="{481B8BCA-421A-8A40-9910-90A275413A7B}" presName="desTx" presStyleLbl="alignAccFollowNode1" presStyleIdx="1" presStyleCnt="6">
        <dgm:presLayoutVars>
          <dgm:bulletEnabled val="1"/>
        </dgm:presLayoutVars>
      </dgm:prSet>
      <dgm:spPr/>
    </dgm:pt>
    <dgm:pt modelId="{6EFFC146-C4F6-BA43-97C2-B273BAE5E0FC}" type="pres">
      <dgm:prSet presAssocID="{B61DACB9-6702-BF44-8FB3-A53CB16500FD}" presName="space" presStyleCnt="0"/>
      <dgm:spPr/>
    </dgm:pt>
    <dgm:pt modelId="{1C2A83E6-3E14-ED4E-A765-EAB0911D3CDE}" type="pres">
      <dgm:prSet presAssocID="{483179B6-5434-7E48-B65A-FC06810E3510}" presName="composite" presStyleCnt="0"/>
      <dgm:spPr/>
    </dgm:pt>
    <dgm:pt modelId="{56921EFB-12BE-A94A-84B0-2BD587237AB8}" type="pres">
      <dgm:prSet presAssocID="{483179B6-5434-7E48-B65A-FC06810E3510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39A80237-6BF0-E342-A2BA-FF0237031AAB}" type="pres">
      <dgm:prSet presAssocID="{483179B6-5434-7E48-B65A-FC06810E3510}" presName="desTx" presStyleLbl="alignAccFollowNode1" presStyleIdx="2" presStyleCnt="6">
        <dgm:presLayoutVars>
          <dgm:bulletEnabled val="1"/>
        </dgm:presLayoutVars>
      </dgm:prSet>
      <dgm:spPr/>
    </dgm:pt>
    <dgm:pt modelId="{6A0EBE35-C2B7-E242-A8A9-135BE7B952BD}" type="pres">
      <dgm:prSet presAssocID="{E015DF39-9458-2449-AFBE-F785A6F8F5C0}" presName="space" presStyleCnt="0"/>
      <dgm:spPr/>
    </dgm:pt>
    <dgm:pt modelId="{8C639FF8-E926-8A41-8CB2-50A0E4F4EBBD}" type="pres">
      <dgm:prSet presAssocID="{F976994E-70F5-A943-89E8-3AA71C23F9F0}" presName="composite" presStyleCnt="0"/>
      <dgm:spPr/>
    </dgm:pt>
    <dgm:pt modelId="{5ED4999D-1F34-AC46-9E94-074CB309422E}" type="pres">
      <dgm:prSet presAssocID="{F976994E-70F5-A943-89E8-3AA71C23F9F0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AE509AA0-97E1-364F-92EA-651D740A5AA1}" type="pres">
      <dgm:prSet presAssocID="{F976994E-70F5-A943-89E8-3AA71C23F9F0}" presName="desTx" presStyleLbl="alignAccFollowNode1" presStyleIdx="3" presStyleCnt="6">
        <dgm:presLayoutVars>
          <dgm:bulletEnabled val="1"/>
        </dgm:presLayoutVars>
      </dgm:prSet>
      <dgm:spPr/>
    </dgm:pt>
    <dgm:pt modelId="{2979E220-4D88-1841-889C-BBB6FC168981}" type="pres">
      <dgm:prSet presAssocID="{8CB40761-8566-4842-B55D-06D47A7D4D53}" presName="space" presStyleCnt="0"/>
      <dgm:spPr/>
    </dgm:pt>
    <dgm:pt modelId="{103A2024-E3A9-DA43-B0DD-70A567C278F7}" type="pres">
      <dgm:prSet presAssocID="{24C11922-3BC8-834B-8D61-179047BC6261}" presName="composite" presStyleCnt="0"/>
      <dgm:spPr/>
    </dgm:pt>
    <dgm:pt modelId="{3B0783F0-FC49-6147-ABC9-988CE5CE3080}" type="pres">
      <dgm:prSet presAssocID="{24C11922-3BC8-834B-8D61-179047BC6261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35D2C4DD-787D-EF4D-B199-C13A876EA295}" type="pres">
      <dgm:prSet presAssocID="{24C11922-3BC8-834B-8D61-179047BC6261}" presName="desTx" presStyleLbl="alignAccFollowNode1" presStyleIdx="4" presStyleCnt="6">
        <dgm:presLayoutVars>
          <dgm:bulletEnabled val="1"/>
        </dgm:presLayoutVars>
      </dgm:prSet>
      <dgm:spPr/>
    </dgm:pt>
    <dgm:pt modelId="{0B1161D3-9FD9-864E-A340-52D9F79AABF6}" type="pres">
      <dgm:prSet presAssocID="{205B7AEC-8EF9-9F48-B00F-FB75526B7B71}" presName="space" presStyleCnt="0"/>
      <dgm:spPr/>
    </dgm:pt>
    <dgm:pt modelId="{95FC55C4-EC6F-A347-B28E-E6A0EDFCDFC4}" type="pres">
      <dgm:prSet presAssocID="{A0BC0E08-1876-AD44-9A5F-48D6B60246CF}" presName="composite" presStyleCnt="0"/>
      <dgm:spPr/>
    </dgm:pt>
    <dgm:pt modelId="{795E79FB-3C6F-F14F-B13B-08925ADC4C29}" type="pres">
      <dgm:prSet presAssocID="{A0BC0E08-1876-AD44-9A5F-48D6B60246CF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C09FC8DC-9729-D643-863F-B9BDCAF394D6}" type="pres">
      <dgm:prSet presAssocID="{A0BC0E08-1876-AD44-9A5F-48D6B60246CF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8D192404-6395-DA41-844E-9BFAF70F6E31}" type="presOf" srcId="{3CE66762-D875-9249-8E5C-0137444C3FD5}" destId="{63E9D3BB-2CE0-3C48-9420-02629E50C2FA}" srcOrd="0" destOrd="0" presId="urn:microsoft.com/office/officeart/2005/8/layout/hList1"/>
    <dgm:cxn modelId="{83625309-661A-9F4C-89AF-3CA49F0B9C61}" srcId="{255289E1-8769-6C4E-AF37-302841ACA5B7}" destId="{483179B6-5434-7E48-B65A-FC06810E3510}" srcOrd="2" destOrd="0" parTransId="{02BD96DE-5953-8042-9B90-CE198085D5FA}" sibTransId="{E015DF39-9458-2449-AFBE-F785A6F8F5C0}"/>
    <dgm:cxn modelId="{1E3B350A-75D7-A840-A9DA-7B9E374B1B73}" srcId="{483179B6-5434-7E48-B65A-FC06810E3510}" destId="{5F397B32-A3BF-3D48-81CD-58595BBE4B95}" srcOrd="1" destOrd="0" parTransId="{7B72FE43-B773-344C-B40E-BB914333BEF3}" sibTransId="{B380CBF1-99DC-C04C-BEFA-80A4DDB63A5B}"/>
    <dgm:cxn modelId="{00E2840F-89A8-F047-92F5-E0B971534AA3}" srcId="{24C11922-3BC8-834B-8D61-179047BC6261}" destId="{8CBFDECA-8497-0D4B-AFF7-10A28629DA83}" srcOrd="0" destOrd="0" parTransId="{97024B16-46F4-2944-BC77-511E553C2476}" sibTransId="{85329072-2601-6044-ADB2-3200042228DA}"/>
    <dgm:cxn modelId="{53793A10-F34C-3A40-A5C3-1163773FB540}" srcId="{A0BC0E08-1876-AD44-9A5F-48D6B60246CF}" destId="{43C482A9-A527-D04A-8A10-540485594F61}" srcOrd="4" destOrd="0" parTransId="{B8E5ACCA-AE44-AD4F-AA2E-DEAEEB06EA94}" sibTransId="{2B669EDE-C9DC-8741-A648-EBFE2B65175F}"/>
    <dgm:cxn modelId="{AB8D3F10-E83C-AB41-990C-E3EE1B3758C1}" type="presOf" srcId="{F8DB8A20-6F7B-744F-B892-06CB324BF283}" destId="{51137F1C-113E-3A4D-8D42-A1C50F6CC56D}" srcOrd="0" destOrd="1" presId="urn:microsoft.com/office/officeart/2005/8/layout/hList1"/>
    <dgm:cxn modelId="{2A6F7F18-A408-A349-A66D-E5EC13298CC0}" type="presOf" srcId="{7247CE5B-FBF3-2945-92A5-617588F69769}" destId="{C09FC8DC-9729-D643-863F-B9BDCAF394D6}" srcOrd="0" destOrd="2" presId="urn:microsoft.com/office/officeart/2005/8/layout/hList1"/>
    <dgm:cxn modelId="{1BFB3021-ACDF-C645-A67F-0983448C7AAE}" type="presOf" srcId="{896966D1-F7EE-6543-84E3-FC2F9462967C}" destId="{04118C7F-5E02-2D40-89DB-5F51B09A29D3}" srcOrd="0" destOrd="0" presId="urn:microsoft.com/office/officeart/2005/8/layout/hList1"/>
    <dgm:cxn modelId="{0BB45423-E691-AB4E-8924-14174FCA4AD5}" type="presOf" srcId="{4CCA4273-B0DC-8041-85D3-CAD62FC51FE0}" destId="{35D2C4DD-787D-EF4D-B199-C13A876EA295}" srcOrd="0" destOrd="1" presId="urn:microsoft.com/office/officeart/2005/8/layout/hList1"/>
    <dgm:cxn modelId="{EF749226-1B9F-5241-A52B-E4FE0988250A}" type="presOf" srcId="{338983D4-D38F-FD4A-9943-6DFD2744A833}" destId="{39A80237-6BF0-E342-A2BA-FF0237031AAB}" srcOrd="0" destOrd="0" presId="urn:microsoft.com/office/officeart/2005/8/layout/hList1"/>
    <dgm:cxn modelId="{7F0CBE27-7736-E04D-842A-EC14AC7147B9}" srcId="{F976994E-70F5-A943-89E8-3AA71C23F9F0}" destId="{ADE90AA2-1C0E-214A-B98D-A99590504733}" srcOrd="0" destOrd="0" parTransId="{98EE57D1-676D-6249-AEA8-16F088C9CC0D}" sibTransId="{D8B2129C-B991-2340-ADB0-A83388A72305}"/>
    <dgm:cxn modelId="{08E0FC2B-3361-BA48-9EEF-626288121D5A}" srcId="{255289E1-8769-6C4E-AF37-302841ACA5B7}" destId="{896966D1-F7EE-6543-84E3-FC2F9462967C}" srcOrd="0" destOrd="0" parTransId="{41A002F1-BAC2-F94A-9E1A-616839510EE7}" sibTransId="{837B9205-3100-2248-9ED1-1D49154D1431}"/>
    <dgm:cxn modelId="{45759131-657A-0E4A-B9FE-8BEAEA28C3C8}" type="presOf" srcId="{ADE90AA2-1C0E-214A-B98D-A99590504733}" destId="{AE509AA0-97E1-364F-92EA-651D740A5AA1}" srcOrd="0" destOrd="0" presId="urn:microsoft.com/office/officeart/2005/8/layout/hList1"/>
    <dgm:cxn modelId="{DC8EFA32-4B06-A045-8ED7-100C4FACA1AE}" type="presOf" srcId="{EB1EDFD4-3E12-9242-BF44-A34CA161FB8B}" destId="{C09FC8DC-9729-D643-863F-B9BDCAF394D6}" srcOrd="0" destOrd="3" presId="urn:microsoft.com/office/officeart/2005/8/layout/hList1"/>
    <dgm:cxn modelId="{94670138-4ADA-BD42-8591-CFEC9640861E}" srcId="{481B8BCA-421A-8A40-9910-90A275413A7B}" destId="{A0F4822D-7CD9-234C-B4AD-1937C4FDB61C}" srcOrd="0" destOrd="0" parTransId="{3F718057-6A93-5944-BB48-295922ED1CC3}" sibTransId="{99735601-2E3D-7A42-BD79-601D98443B17}"/>
    <dgm:cxn modelId="{75DBD23D-667F-B845-BC3A-BFCD2F53D6B6}" srcId="{24C11922-3BC8-834B-8D61-179047BC6261}" destId="{4CCA4273-B0DC-8041-85D3-CAD62FC51FE0}" srcOrd="1" destOrd="0" parTransId="{0DB3F307-4039-B54E-8C37-2E9CF8F35002}" sibTransId="{C8510842-C33D-0741-A951-41DDDB429F67}"/>
    <dgm:cxn modelId="{35C7E73F-C8D6-614A-92A6-780AB7E1EAC2}" type="presOf" srcId="{5F397B32-A3BF-3D48-81CD-58595BBE4B95}" destId="{39A80237-6BF0-E342-A2BA-FF0237031AAB}" srcOrd="0" destOrd="1" presId="urn:microsoft.com/office/officeart/2005/8/layout/hList1"/>
    <dgm:cxn modelId="{1D4A1C40-DDE9-6F43-A285-2D977F877425}" srcId="{24C11922-3BC8-834B-8D61-179047BC6261}" destId="{A0FA5926-BC15-974A-A0F8-3C8EC1387B28}" srcOrd="2" destOrd="0" parTransId="{628F585B-DC8A-5143-A9C2-34D3D71DE394}" sibTransId="{2E3092B1-C56F-D140-8A22-273A90410666}"/>
    <dgm:cxn modelId="{2FA9F35C-51AA-B341-A0F1-2C8D06B191C9}" type="presOf" srcId="{6A805CB4-5084-D748-ABA8-212811262944}" destId="{39A80237-6BF0-E342-A2BA-FF0237031AAB}" srcOrd="0" destOrd="3" presId="urn:microsoft.com/office/officeart/2005/8/layout/hList1"/>
    <dgm:cxn modelId="{1AD4375F-3D72-9645-A1B8-CB4041472CF4}" srcId="{255289E1-8769-6C4E-AF37-302841ACA5B7}" destId="{24C11922-3BC8-834B-8D61-179047BC6261}" srcOrd="4" destOrd="0" parTransId="{425EC1D6-5991-DF4F-B4C9-AFE55652E13A}" sibTransId="{205B7AEC-8EF9-9F48-B00F-FB75526B7B71}"/>
    <dgm:cxn modelId="{89A3F060-26EF-AA44-84A5-2F291707A66F}" type="presOf" srcId="{F976994E-70F5-A943-89E8-3AA71C23F9F0}" destId="{5ED4999D-1F34-AC46-9E94-074CB309422E}" srcOrd="0" destOrd="0" presId="urn:microsoft.com/office/officeart/2005/8/layout/hList1"/>
    <dgm:cxn modelId="{56F9CB49-F4DF-2048-A057-0635867F57C6}" srcId="{A0BC0E08-1876-AD44-9A5F-48D6B60246CF}" destId="{05EBCCC5-37D0-A24C-A4AE-02F621CD69DF}" srcOrd="1" destOrd="0" parTransId="{232BC51D-F23D-5043-8881-3DC169B9941E}" sibTransId="{13C657AF-2485-2C41-99B4-C230CA404A63}"/>
    <dgm:cxn modelId="{CB48304F-B168-1745-B8BE-B13776D55C78}" type="presOf" srcId="{1AEFF9DF-9318-CF41-98DC-4E586F2401BF}" destId="{35D2C4DD-787D-EF4D-B199-C13A876EA295}" srcOrd="0" destOrd="3" presId="urn:microsoft.com/office/officeart/2005/8/layout/hList1"/>
    <dgm:cxn modelId="{A7AF3F53-80EA-5E4C-9407-DB1145F327FC}" srcId="{483179B6-5434-7E48-B65A-FC06810E3510}" destId="{6A805CB4-5084-D748-ABA8-212811262944}" srcOrd="3" destOrd="0" parTransId="{1971B399-DE90-8E40-946A-B6717FE8A255}" sibTransId="{7F2F5D35-78B5-DD40-976C-2CE23CE04D25}"/>
    <dgm:cxn modelId="{A3658A75-796D-924B-9279-4C0158630728}" srcId="{483179B6-5434-7E48-B65A-FC06810E3510}" destId="{338983D4-D38F-FD4A-9943-6DFD2744A833}" srcOrd="0" destOrd="0" parTransId="{F3A66BCA-3BFB-6A40-80F3-DC67A12744B8}" sibTransId="{DFA259C2-AA44-BA4A-93E2-2084FA8C7762}"/>
    <dgm:cxn modelId="{533F237B-3023-D041-A38F-F3A2F3AFA7A0}" srcId="{F976994E-70F5-A943-89E8-3AA71C23F9F0}" destId="{BC5C91F4-6F57-B149-9CDB-CFF965AA9650}" srcOrd="2" destOrd="0" parTransId="{2FCF7D8A-434D-394A-8AC2-D06372FB4550}" sibTransId="{CBC48F60-0353-394F-B889-A98CE8F0CFC5}"/>
    <dgm:cxn modelId="{A5B03C7B-5A99-BB44-9A6B-0FBC4352772E}" type="presOf" srcId="{13551062-2EB7-6240-8EBA-B9A945A30991}" destId="{63E9D3BB-2CE0-3C48-9420-02629E50C2FA}" srcOrd="0" destOrd="2" presId="urn:microsoft.com/office/officeart/2005/8/layout/hList1"/>
    <dgm:cxn modelId="{A5127686-1279-F647-BFEA-4028B31C3DB5}" srcId="{F976994E-70F5-A943-89E8-3AA71C23F9F0}" destId="{061B9346-44F4-AF49-98DD-C7976C471A84}" srcOrd="1" destOrd="0" parTransId="{2F883BC4-9291-AD4D-9B2D-55EE9E3D4DE3}" sibTransId="{113ECA8F-4C1C-EC41-ADCE-BE16E21ED0FE}"/>
    <dgm:cxn modelId="{226F868A-3DE1-7C4C-8B8F-94BA398638A9}" srcId="{483179B6-5434-7E48-B65A-FC06810E3510}" destId="{91DC0E95-D440-B344-AB56-A7A90B585CE6}" srcOrd="4" destOrd="0" parTransId="{CB541A73-BD0A-9643-9B95-0B2FEF3A96C5}" sibTransId="{9A540F1F-F24F-F94C-A96A-5E716DBFCEC0}"/>
    <dgm:cxn modelId="{7C1F8C98-2004-5C4E-8427-D9A9E860EA7F}" type="presOf" srcId="{05EBCCC5-37D0-A24C-A4AE-02F621CD69DF}" destId="{C09FC8DC-9729-D643-863F-B9BDCAF394D6}" srcOrd="0" destOrd="1" presId="urn:microsoft.com/office/officeart/2005/8/layout/hList1"/>
    <dgm:cxn modelId="{CE011AA1-EB6B-A348-9056-5947A7721556}" type="presOf" srcId="{A0BC0E08-1876-AD44-9A5F-48D6B60246CF}" destId="{795E79FB-3C6F-F14F-B13B-08925ADC4C29}" srcOrd="0" destOrd="0" presId="urn:microsoft.com/office/officeart/2005/8/layout/hList1"/>
    <dgm:cxn modelId="{B275B2A4-AA0F-EF48-94B4-7094D04659DB}" srcId="{896966D1-F7EE-6543-84E3-FC2F9462967C}" destId="{3CE66762-D875-9249-8E5C-0137444C3FD5}" srcOrd="0" destOrd="0" parTransId="{5875C007-8662-BD41-A927-93523D578FC8}" sibTransId="{63DCF8AF-F665-0A47-B4AE-A5266C4706AB}"/>
    <dgm:cxn modelId="{4BDB05A7-97DC-EF4F-8DA7-C37B6EEB7A36}" srcId="{A0BC0E08-1876-AD44-9A5F-48D6B60246CF}" destId="{EB1EDFD4-3E12-9242-BF44-A34CA161FB8B}" srcOrd="3" destOrd="0" parTransId="{0019FFB9-7C81-9948-9420-9C3BCE08AC5E}" sibTransId="{C608B89C-274D-8D46-8815-497FC92139B9}"/>
    <dgm:cxn modelId="{2E8AFCA9-46D4-494B-8D52-EB04F0F6DC04}" type="presOf" srcId="{09C5E5BE-9723-1248-9DCE-0F20393A6C48}" destId="{C09FC8DC-9729-D643-863F-B9BDCAF394D6}" srcOrd="0" destOrd="0" presId="urn:microsoft.com/office/officeart/2005/8/layout/hList1"/>
    <dgm:cxn modelId="{68A47DAC-8CE9-394A-9107-83D522A99498}" type="presOf" srcId="{BFE42BE1-D01F-0641-A026-8286AAB1B5C6}" destId="{39A80237-6BF0-E342-A2BA-FF0237031AAB}" srcOrd="0" destOrd="2" presId="urn:microsoft.com/office/officeart/2005/8/layout/hList1"/>
    <dgm:cxn modelId="{4383EEAC-4980-E747-AE9E-2705C0BDF607}" srcId="{24C11922-3BC8-834B-8D61-179047BC6261}" destId="{1AEFF9DF-9318-CF41-98DC-4E586F2401BF}" srcOrd="3" destOrd="0" parTransId="{3587905E-2F33-8144-80D1-5190EDB8707B}" sibTransId="{1B158DD9-4E2A-6546-87FD-F793079A33F3}"/>
    <dgm:cxn modelId="{EFE04BAF-9C4A-8046-8F78-0A9A8C284E85}" srcId="{481B8BCA-421A-8A40-9910-90A275413A7B}" destId="{F8DB8A20-6F7B-744F-B892-06CB324BF283}" srcOrd="1" destOrd="0" parTransId="{C9D80118-B5B8-9D4D-940B-7330E44EDC32}" sibTransId="{24023583-F305-944E-938D-FA16A220928C}"/>
    <dgm:cxn modelId="{672AE8B0-A711-C24D-A640-A02C06620810}" type="presOf" srcId="{91DC0E95-D440-B344-AB56-A7A90B585CE6}" destId="{39A80237-6BF0-E342-A2BA-FF0237031AAB}" srcOrd="0" destOrd="4" presId="urn:microsoft.com/office/officeart/2005/8/layout/hList1"/>
    <dgm:cxn modelId="{C69B0EB5-730B-8E43-86A5-A00BAB93EF8E}" type="presOf" srcId="{BC5C91F4-6F57-B149-9CDB-CFF965AA9650}" destId="{AE509AA0-97E1-364F-92EA-651D740A5AA1}" srcOrd="0" destOrd="2" presId="urn:microsoft.com/office/officeart/2005/8/layout/hList1"/>
    <dgm:cxn modelId="{9E5790B6-101E-1749-AD2F-448ED4BD5E49}" srcId="{A0BC0E08-1876-AD44-9A5F-48D6B60246CF}" destId="{09C5E5BE-9723-1248-9DCE-0F20393A6C48}" srcOrd="0" destOrd="0" parTransId="{60D3870F-2B2A-024D-B1E9-6F8AD30EEBD6}" sibTransId="{79560B56-CBE7-DB4C-A4D4-03FD8FCDD27E}"/>
    <dgm:cxn modelId="{DB9602BD-12EC-0D47-8741-480D2D130F6B}" type="presOf" srcId="{12166D8A-39F4-BF4D-B59A-A86EF7013424}" destId="{63E9D3BB-2CE0-3C48-9420-02629E50C2FA}" srcOrd="0" destOrd="1" presId="urn:microsoft.com/office/officeart/2005/8/layout/hList1"/>
    <dgm:cxn modelId="{5A2E53BD-CF47-594B-BDAD-2009AD4DDB05}" srcId="{A0BC0E08-1876-AD44-9A5F-48D6B60246CF}" destId="{7247CE5B-FBF3-2945-92A5-617588F69769}" srcOrd="2" destOrd="0" parTransId="{1213B2EB-A1FC-8443-BF66-55609FC6DE4B}" sibTransId="{49EEB272-6484-7645-9391-84FEB9170D1A}"/>
    <dgm:cxn modelId="{C0179ABE-1BF6-1E42-9A49-EC5A458F49B9}" srcId="{483179B6-5434-7E48-B65A-FC06810E3510}" destId="{BFE42BE1-D01F-0641-A026-8286AAB1B5C6}" srcOrd="2" destOrd="0" parTransId="{2F5527E4-A31C-3741-9C3D-59E8A3734627}" sibTransId="{133C1AB1-4155-9644-B03D-3969B02A31A1}"/>
    <dgm:cxn modelId="{079368C7-4E7D-304C-88D5-49191C9A396F}" type="presOf" srcId="{8CBFDECA-8497-0D4B-AFF7-10A28629DA83}" destId="{35D2C4DD-787D-EF4D-B199-C13A876EA295}" srcOrd="0" destOrd="0" presId="urn:microsoft.com/office/officeart/2005/8/layout/hList1"/>
    <dgm:cxn modelId="{8A2707CA-EA03-FB45-9E23-4CF7030F26BC}" type="presOf" srcId="{061B9346-44F4-AF49-98DD-C7976C471A84}" destId="{AE509AA0-97E1-364F-92EA-651D740A5AA1}" srcOrd="0" destOrd="1" presId="urn:microsoft.com/office/officeart/2005/8/layout/hList1"/>
    <dgm:cxn modelId="{9C7A0BCA-ADB5-F044-8B70-06D61AE9F970}" type="presOf" srcId="{255289E1-8769-6C4E-AF37-302841ACA5B7}" destId="{7ADB8C83-3776-364A-9268-FA37E567EE7F}" srcOrd="0" destOrd="0" presId="urn:microsoft.com/office/officeart/2005/8/layout/hList1"/>
    <dgm:cxn modelId="{E91EBDCF-158B-284D-A1E4-6943AE9B4FA8}" type="presOf" srcId="{A0F4822D-7CD9-234C-B4AD-1937C4FDB61C}" destId="{51137F1C-113E-3A4D-8D42-A1C50F6CC56D}" srcOrd="0" destOrd="0" presId="urn:microsoft.com/office/officeart/2005/8/layout/hList1"/>
    <dgm:cxn modelId="{989502D2-E23A-684A-8F18-C8B8B87B6245}" type="presOf" srcId="{483179B6-5434-7E48-B65A-FC06810E3510}" destId="{56921EFB-12BE-A94A-84B0-2BD587237AB8}" srcOrd="0" destOrd="0" presId="urn:microsoft.com/office/officeart/2005/8/layout/hList1"/>
    <dgm:cxn modelId="{D8BD15D2-7A70-304D-8E43-6E39FCCE944B}" srcId="{896966D1-F7EE-6543-84E3-FC2F9462967C}" destId="{12166D8A-39F4-BF4D-B59A-A86EF7013424}" srcOrd="1" destOrd="0" parTransId="{869D28EC-E5C4-794C-B7A5-6C097C68C065}" sibTransId="{23C64528-AD9D-5A44-B4DF-09129C2C3425}"/>
    <dgm:cxn modelId="{E6694BD7-8A24-A247-83C7-C46B50F9241C}" srcId="{255289E1-8769-6C4E-AF37-302841ACA5B7}" destId="{F976994E-70F5-A943-89E8-3AA71C23F9F0}" srcOrd="3" destOrd="0" parTransId="{21CF9009-3A1B-B046-BF29-4D7E4DB83E44}" sibTransId="{8CB40761-8566-4842-B55D-06D47A7D4D53}"/>
    <dgm:cxn modelId="{270EB6DE-FEC6-6147-B6E7-68D5D47AADF6}" type="presOf" srcId="{24C11922-3BC8-834B-8D61-179047BC6261}" destId="{3B0783F0-FC49-6147-ABC9-988CE5CE3080}" srcOrd="0" destOrd="0" presId="urn:microsoft.com/office/officeart/2005/8/layout/hList1"/>
    <dgm:cxn modelId="{95505FE2-85EF-994F-BDDC-CE70A8C220A2}" type="presOf" srcId="{481B8BCA-421A-8A40-9910-90A275413A7B}" destId="{1DFD6C6A-CEDC-DC49-8413-DD52C3DA633A}" srcOrd="0" destOrd="0" presId="urn:microsoft.com/office/officeart/2005/8/layout/hList1"/>
    <dgm:cxn modelId="{6758F9E2-71AF-7246-8A0E-9774AF9F08D2}" srcId="{255289E1-8769-6C4E-AF37-302841ACA5B7}" destId="{481B8BCA-421A-8A40-9910-90A275413A7B}" srcOrd="1" destOrd="0" parTransId="{6BBC2A66-239C-0E46-A6C2-DF92EAD200DD}" sibTransId="{B61DACB9-6702-BF44-8FB3-A53CB16500FD}"/>
    <dgm:cxn modelId="{9751E1E6-013D-274A-857A-BC1B5EA302F9}" srcId="{255289E1-8769-6C4E-AF37-302841ACA5B7}" destId="{A0BC0E08-1876-AD44-9A5F-48D6B60246CF}" srcOrd="5" destOrd="0" parTransId="{F6688C27-3177-5740-896B-7C120C19DB4C}" sibTransId="{734CBD2C-E0BD-2441-832D-3601071095AF}"/>
    <dgm:cxn modelId="{33FFAFEA-9621-9745-829E-7962450C8C78}" srcId="{896966D1-F7EE-6543-84E3-FC2F9462967C}" destId="{13551062-2EB7-6240-8EBA-B9A945A30991}" srcOrd="2" destOrd="0" parTransId="{D61E5AEF-6A09-1F49-A157-EBAC25CB08A5}" sibTransId="{AF7CBC38-F116-1745-A9A2-30418E62FAAE}"/>
    <dgm:cxn modelId="{152EA7EE-CDEE-904B-B2EE-49050B092F41}" type="presOf" srcId="{43C482A9-A527-D04A-8A10-540485594F61}" destId="{C09FC8DC-9729-D643-863F-B9BDCAF394D6}" srcOrd="0" destOrd="4" presId="urn:microsoft.com/office/officeart/2005/8/layout/hList1"/>
    <dgm:cxn modelId="{496590FF-6CF6-734B-8CA9-0F2A3418EAC8}" type="presOf" srcId="{A0FA5926-BC15-974A-A0F8-3C8EC1387B28}" destId="{35D2C4DD-787D-EF4D-B199-C13A876EA295}" srcOrd="0" destOrd="2" presId="urn:microsoft.com/office/officeart/2005/8/layout/hList1"/>
    <dgm:cxn modelId="{EB627CF1-4C0D-8D4A-8CD5-66C72AD5EADA}" type="presParOf" srcId="{7ADB8C83-3776-364A-9268-FA37E567EE7F}" destId="{867FCDFD-5A93-E14D-AA13-2704FC7F6C4B}" srcOrd="0" destOrd="0" presId="urn:microsoft.com/office/officeart/2005/8/layout/hList1"/>
    <dgm:cxn modelId="{DCEB652A-39F8-934F-8FD4-CFC2BE2665D8}" type="presParOf" srcId="{867FCDFD-5A93-E14D-AA13-2704FC7F6C4B}" destId="{04118C7F-5E02-2D40-89DB-5F51B09A29D3}" srcOrd="0" destOrd="0" presId="urn:microsoft.com/office/officeart/2005/8/layout/hList1"/>
    <dgm:cxn modelId="{9F61020D-A054-A74D-ADE1-960116B9CE5F}" type="presParOf" srcId="{867FCDFD-5A93-E14D-AA13-2704FC7F6C4B}" destId="{63E9D3BB-2CE0-3C48-9420-02629E50C2FA}" srcOrd="1" destOrd="0" presId="urn:microsoft.com/office/officeart/2005/8/layout/hList1"/>
    <dgm:cxn modelId="{4C8876A5-7BE2-FA4A-A254-E6E2FB2E4C45}" type="presParOf" srcId="{7ADB8C83-3776-364A-9268-FA37E567EE7F}" destId="{F67DEDC1-1FAB-FA46-A33C-29D7D78A73F1}" srcOrd="1" destOrd="0" presId="urn:microsoft.com/office/officeart/2005/8/layout/hList1"/>
    <dgm:cxn modelId="{3B7665F3-0BFF-1A42-A4B4-AF67D1FF69B8}" type="presParOf" srcId="{7ADB8C83-3776-364A-9268-FA37E567EE7F}" destId="{6DB259AB-C108-B84D-B7C5-0772543D20A5}" srcOrd="2" destOrd="0" presId="urn:microsoft.com/office/officeart/2005/8/layout/hList1"/>
    <dgm:cxn modelId="{CD999A06-44E6-1B44-972C-92FDB5EEC197}" type="presParOf" srcId="{6DB259AB-C108-B84D-B7C5-0772543D20A5}" destId="{1DFD6C6A-CEDC-DC49-8413-DD52C3DA633A}" srcOrd="0" destOrd="0" presId="urn:microsoft.com/office/officeart/2005/8/layout/hList1"/>
    <dgm:cxn modelId="{EDB17DC2-A76B-8249-8ABD-A2E7FA2F77BB}" type="presParOf" srcId="{6DB259AB-C108-B84D-B7C5-0772543D20A5}" destId="{51137F1C-113E-3A4D-8D42-A1C50F6CC56D}" srcOrd="1" destOrd="0" presId="urn:microsoft.com/office/officeart/2005/8/layout/hList1"/>
    <dgm:cxn modelId="{01333F84-34F6-034F-A103-53BF2BA91845}" type="presParOf" srcId="{7ADB8C83-3776-364A-9268-FA37E567EE7F}" destId="{6EFFC146-C4F6-BA43-97C2-B273BAE5E0FC}" srcOrd="3" destOrd="0" presId="urn:microsoft.com/office/officeart/2005/8/layout/hList1"/>
    <dgm:cxn modelId="{C7C0BDB4-5BDF-CD45-99CF-3444889C8A5D}" type="presParOf" srcId="{7ADB8C83-3776-364A-9268-FA37E567EE7F}" destId="{1C2A83E6-3E14-ED4E-A765-EAB0911D3CDE}" srcOrd="4" destOrd="0" presId="urn:microsoft.com/office/officeart/2005/8/layout/hList1"/>
    <dgm:cxn modelId="{4C4CAA98-C2B9-B84B-9C64-D6813731E8B9}" type="presParOf" srcId="{1C2A83E6-3E14-ED4E-A765-EAB0911D3CDE}" destId="{56921EFB-12BE-A94A-84B0-2BD587237AB8}" srcOrd="0" destOrd="0" presId="urn:microsoft.com/office/officeart/2005/8/layout/hList1"/>
    <dgm:cxn modelId="{6A6C32AA-1503-9645-9D5B-2A98E21F1528}" type="presParOf" srcId="{1C2A83E6-3E14-ED4E-A765-EAB0911D3CDE}" destId="{39A80237-6BF0-E342-A2BA-FF0237031AAB}" srcOrd="1" destOrd="0" presId="urn:microsoft.com/office/officeart/2005/8/layout/hList1"/>
    <dgm:cxn modelId="{0A4C0A9F-4AFA-5A47-A20D-8DF4FE9D21ED}" type="presParOf" srcId="{7ADB8C83-3776-364A-9268-FA37E567EE7F}" destId="{6A0EBE35-C2B7-E242-A8A9-135BE7B952BD}" srcOrd="5" destOrd="0" presId="urn:microsoft.com/office/officeart/2005/8/layout/hList1"/>
    <dgm:cxn modelId="{0E528652-3BFA-584F-9666-1778C3598B8C}" type="presParOf" srcId="{7ADB8C83-3776-364A-9268-FA37E567EE7F}" destId="{8C639FF8-E926-8A41-8CB2-50A0E4F4EBBD}" srcOrd="6" destOrd="0" presId="urn:microsoft.com/office/officeart/2005/8/layout/hList1"/>
    <dgm:cxn modelId="{A45631BD-F2B5-7F47-8EB2-F3E81A5756C2}" type="presParOf" srcId="{8C639FF8-E926-8A41-8CB2-50A0E4F4EBBD}" destId="{5ED4999D-1F34-AC46-9E94-074CB309422E}" srcOrd="0" destOrd="0" presId="urn:microsoft.com/office/officeart/2005/8/layout/hList1"/>
    <dgm:cxn modelId="{94A581FC-879A-4B48-B55A-A5BC92799DFE}" type="presParOf" srcId="{8C639FF8-E926-8A41-8CB2-50A0E4F4EBBD}" destId="{AE509AA0-97E1-364F-92EA-651D740A5AA1}" srcOrd="1" destOrd="0" presId="urn:microsoft.com/office/officeart/2005/8/layout/hList1"/>
    <dgm:cxn modelId="{710E6513-9BA4-1648-BA33-D9D0F243A736}" type="presParOf" srcId="{7ADB8C83-3776-364A-9268-FA37E567EE7F}" destId="{2979E220-4D88-1841-889C-BBB6FC168981}" srcOrd="7" destOrd="0" presId="urn:microsoft.com/office/officeart/2005/8/layout/hList1"/>
    <dgm:cxn modelId="{85EF468E-628F-824D-AF11-FB50FA464D14}" type="presParOf" srcId="{7ADB8C83-3776-364A-9268-FA37E567EE7F}" destId="{103A2024-E3A9-DA43-B0DD-70A567C278F7}" srcOrd="8" destOrd="0" presId="urn:microsoft.com/office/officeart/2005/8/layout/hList1"/>
    <dgm:cxn modelId="{1BCE492A-E14C-FD4C-8F66-3FBED81B8887}" type="presParOf" srcId="{103A2024-E3A9-DA43-B0DD-70A567C278F7}" destId="{3B0783F0-FC49-6147-ABC9-988CE5CE3080}" srcOrd="0" destOrd="0" presId="urn:microsoft.com/office/officeart/2005/8/layout/hList1"/>
    <dgm:cxn modelId="{D8A4D90F-9A8A-4E4F-AC59-5B92D3C0501C}" type="presParOf" srcId="{103A2024-E3A9-DA43-B0DD-70A567C278F7}" destId="{35D2C4DD-787D-EF4D-B199-C13A876EA295}" srcOrd="1" destOrd="0" presId="urn:microsoft.com/office/officeart/2005/8/layout/hList1"/>
    <dgm:cxn modelId="{21E29105-8B99-6046-BD57-47DF5785E458}" type="presParOf" srcId="{7ADB8C83-3776-364A-9268-FA37E567EE7F}" destId="{0B1161D3-9FD9-864E-A340-52D9F79AABF6}" srcOrd="9" destOrd="0" presId="urn:microsoft.com/office/officeart/2005/8/layout/hList1"/>
    <dgm:cxn modelId="{98C6F4F2-AE84-A64B-B1B4-717CE7AA3742}" type="presParOf" srcId="{7ADB8C83-3776-364A-9268-FA37E567EE7F}" destId="{95FC55C4-EC6F-A347-B28E-E6A0EDFCDFC4}" srcOrd="10" destOrd="0" presId="urn:microsoft.com/office/officeart/2005/8/layout/hList1"/>
    <dgm:cxn modelId="{9D652793-E84E-A04F-9685-FF8111A6ED1D}" type="presParOf" srcId="{95FC55C4-EC6F-A347-B28E-E6A0EDFCDFC4}" destId="{795E79FB-3C6F-F14F-B13B-08925ADC4C29}" srcOrd="0" destOrd="0" presId="urn:microsoft.com/office/officeart/2005/8/layout/hList1"/>
    <dgm:cxn modelId="{EE40DF59-1653-8F42-9547-EB8A4802BDC2}" type="presParOf" srcId="{95FC55C4-EC6F-A347-B28E-E6A0EDFCDFC4}" destId="{C09FC8DC-9729-D643-863F-B9BDCAF394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18C7F-5E02-2D40-89DB-5F51B09A29D3}">
      <dsp:nvSpPr>
        <dsp:cNvPr id="0" name=""/>
        <dsp:cNvSpPr/>
      </dsp:nvSpPr>
      <dsp:spPr>
        <a:xfrm>
          <a:off x="3270" y="753593"/>
          <a:ext cx="1737397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全端打通</a:t>
          </a:r>
        </a:p>
      </dsp:txBody>
      <dsp:txXfrm>
        <a:off x="3270" y="753593"/>
        <a:ext cx="1737397" cy="547200"/>
      </dsp:txXfrm>
    </dsp:sp>
    <dsp:sp modelId="{63E9D3BB-2CE0-3C48-9420-02629E50C2FA}">
      <dsp:nvSpPr>
        <dsp:cNvPr id="0" name=""/>
        <dsp:cNvSpPr/>
      </dsp:nvSpPr>
      <dsp:spPr>
        <a:xfrm>
          <a:off x="3270" y="1300793"/>
          <a:ext cx="1737397" cy="23754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微信小程序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APP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chemeClr val="bg1">
                  <a:lumMod val="50000"/>
                </a:schemeClr>
              </a:solidFill>
            </a:rPr>
            <a:t>其它端</a:t>
          </a:r>
        </a:p>
      </dsp:txBody>
      <dsp:txXfrm>
        <a:off x="3270" y="1300793"/>
        <a:ext cx="1737397" cy="2375497"/>
      </dsp:txXfrm>
    </dsp:sp>
    <dsp:sp modelId="{1DFD6C6A-CEDC-DC49-8413-DD52C3DA633A}">
      <dsp:nvSpPr>
        <dsp:cNvPr id="0" name=""/>
        <dsp:cNvSpPr/>
      </dsp:nvSpPr>
      <dsp:spPr>
        <a:xfrm>
          <a:off x="1983902" y="753593"/>
          <a:ext cx="1737397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全支付方式</a:t>
          </a:r>
        </a:p>
      </dsp:txBody>
      <dsp:txXfrm>
        <a:off x="1983902" y="753593"/>
        <a:ext cx="1737397" cy="547200"/>
      </dsp:txXfrm>
    </dsp:sp>
    <dsp:sp modelId="{51137F1C-113E-3A4D-8D42-A1C50F6CC56D}">
      <dsp:nvSpPr>
        <dsp:cNvPr id="0" name=""/>
        <dsp:cNvSpPr/>
      </dsp:nvSpPr>
      <dsp:spPr>
        <a:xfrm>
          <a:off x="1983902" y="1300793"/>
          <a:ext cx="1737397" cy="23754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微信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chemeClr val="bg1">
                  <a:lumMod val="50000"/>
                </a:schemeClr>
              </a:solidFill>
            </a:rPr>
            <a:t>全支付方式</a:t>
          </a:r>
        </a:p>
      </dsp:txBody>
      <dsp:txXfrm>
        <a:off x="1983902" y="1300793"/>
        <a:ext cx="1737397" cy="2375497"/>
      </dsp:txXfrm>
    </dsp:sp>
    <dsp:sp modelId="{56921EFB-12BE-A94A-84B0-2BD587237AB8}">
      <dsp:nvSpPr>
        <dsp:cNvPr id="0" name=""/>
        <dsp:cNvSpPr/>
      </dsp:nvSpPr>
      <dsp:spPr>
        <a:xfrm>
          <a:off x="3964535" y="753593"/>
          <a:ext cx="1737397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全</a:t>
          </a:r>
          <a:r>
            <a:rPr lang="en-US" altLang="zh-CN" sz="1900" kern="1200" dirty="0"/>
            <a:t>SKU</a:t>
          </a:r>
          <a:r>
            <a:rPr lang="zh-CN" altLang="en-US" sz="1900" kern="1200" dirty="0"/>
            <a:t>打通</a:t>
          </a:r>
        </a:p>
      </dsp:txBody>
      <dsp:txXfrm>
        <a:off x="3964535" y="753593"/>
        <a:ext cx="1737397" cy="547200"/>
      </dsp:txXfrm>
    </dsp:sp>
    <dsp:sp modelId="{39A80237-6BF0-E342-A2BA-FF0237031AAB}">
      <dsp:nvSpPr>
        <dsp:cNvPr id="0" name=""/>
        <dsp:cNvSpPr/>
      </dsp:nvSpPr>
      <dsp:spPr>
        <a:xfrm>
          <a:off x="3964535" y="1300793"/>
          <a:ext cx="1737397" cy="23754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普通商品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大仓商品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chemeClr val="bg1">
                  <a:lumMod val="50000"/>
                </a:schemeClr>
              </a:solidFill>
            </a:rPr>
            <a:t>套装商品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chemeClr val="bg1">
                  <a:lumMod val="50000"/>
                </a:schemeClr>
              </a:solidFill>
            </a:rPr>
            <a:t>空调类商品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chemeClr val="bg1">
                  <a:lumMod val="50000"/>
                </a:schemeClr>
              </a:solidFill>
            </a:rPr>
            <a:t>服务产品</a:t>
          </a:r>
        </a:p>
      </dsp:txBody>
      <dsp:txXfrm>
        <a:off x="3964535" y="1300793"/>
        <a:ext cx="1737397" cy="2375497"/>
      </dsp:txXfrm>
    </dsp:sp>
    <dsp:sp modelId="{5ED4999D-1F34-AC46-9E94-074CB309422E}">
      <dsp:nvSpPr>
        <dsp:cNvPr id="0" name=""/>
        <dsp:cNvSpPr/>
      </dsp:nvSpPr>
      <dsp:spPr>
        <a:xfrm>
          <a:off x="5945168" y="753593"/>
          <a:ext cx="1737397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全交易链路</a:t>
          </a:r>
        </a:p>
      </dsp:txBody>
      <dsp:txXfrm>
        <a:off x="5945168" y="753593"/>
        <a:ext cx="1737397" cy="547200"/>
      </dsp:txXfrm>
    </dsp:sp>
    <dsp:sp modelId="{AE509AA0-97E1-364F-92EA-651D740A5AA1}">
      <dsp:nvSpPr>
        <dsp:cNvPr id="0" name=""/>
        <dsp:cNvSpPr/>
      </dsp:nvSpPr>
      <dsp:spPr>
        <a:xfrm>
          <a:off x="5945168" y="1300793"/>
          <a:ext cx="1737397" cy="23754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立即购买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chemeClr val="bg1">
                  <a:lumMod val="50000"/>
                </a:schemeClr>
              </a:solidFill>
            </a:rPr>
            <a:t>单车支付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chemeClr val="bg1">
                  <a:lumMod val="50000"/>
                </a:schemeClr>
              </a:solidFill>
            </a:rPr>
            <a:t>合并支付</a:t>
          </a:r>
        </a:p>
      </dsp:txBody>
      <dsp:txXfrm>
        <a:off x="5945168" y="1300793"/>
        <a:ext cx="1737397" cy="2375497"/>
      </dsp:txXfrm>
    </dsp:sp>
    <dsp:sp modelId="{3B0783F0-FC49-6147-ABC9-988CE5CE3080}">
      <dsp:nvSpPr>
        <dsp:cNvPr id="0" name=""/>
        <dsp:cNvSpPr/>
      </dsp:nvSpPr>
      <dsp:spPr>
        <a:xfrm>
          <a:off x="7925801" y="753593"/>
          <a:ext cx="1737397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全履约模式</a:t>
          </a:r>
        </a:p>
      </dsp:txBody>
      <dsp:txXfrm>
        <a:off x="7925801" y="753593"/>
        <a:ext cx="1737397" cy="547200"/>
      </dsp:txXfrm>
    </dsp:sp>
    <dsp:sp modelId="{35D2C4DD-787D-EF4D-B199-C13A876EA295}">
      <dsp:nvSpPr>
        <dsp:cNvPr id="0" name=""/>
        <dsp:cNvSpPr/>
      </dsp:nvSpPr>
      <dsp:spPr>
        <a:xfrm>
          <a:off x="7925801" y="1300793"/>
          <a:ext cx="1737397" cy="23754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门店自提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chemeClr val="bg1">
                  <a:lumMod val="50000"/>
                </a:schemeClr>
              </a:solidFill>
            </a:rPr>
            <a:t>同城极速达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chemeClr val="bg1">
                  <a:lumMod val="50000"/>
                </a:schemeClr>
              </a:solidFill>
            </a:rPr>
            <a:t>美团配送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chemeClr val="bg1">
                  <a:lumMod val="50000"/>
                </a:schemeClr>
              </a:solidFill>
            </a:rPr>
            <a:t>全域前置仓</a:t>
          </a:r>
        </a:p>
      </dsp:txBody>
      <dsp:txXfrm>
        <a:off x="7925801" y="1300793"/>
        <a:ext cx="1737397" cy="2375497"/>
      </dsp:txXfrm>
    </dsp:sp>
    <dsp:sp modelId="{795E79FB-3C6F-F14F-B13B-08925ADC4C29}">
      <dsp:nvSpPr>
        <dsp:cNvPr id="0" name=""/>
        <dsp:cNvSpPr/>
      </dsp:nvSpPr>
      <dsp:spPr>
        <a:xfrm>
          <a:off x="9906433" y="753593"/>
          <a:ext cx="1737397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全店信息露出</a:t>
          </a:r>
        </a:p>
      </dsp:txBody>
      <dsp:txXfrm>
        <a:off x="9906433" y="753593"/>
        <a:ext cx="1737397" cy="547200"/>
      </dsp:txXfrm>
    </dsp:sp>
    <dsp:sp modelId="{C09FC8DC-9729-D643-863F-B9BDCAF394D6}">
      <dsp:nvSpPr>
        <dsp:cNvPr id="0" name=""/>
        <dsp:cNvSpPr/>
      </dsp:nvSpPr>
      <dsp:spPr>
        <a:xfrm>
          <a:off x="9906433" y="1300793"/>
          <a:ext cx="1737397" cy="23754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店信息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店员信息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库存信息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私域运营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chemeClr val="bg1">
                  <a:lumMod val="50000"/>
                </a:schemeClr>
              </a:solidFill>
            </a:rPr>
            <a:t>店内装修</a:t>
          </a:r>
        </a:p>
      </dsp:txBody>
      <dsp:txXfrm>
        <a:off x="9906433" y="1300793"/>
        <a:ext cx="1737397" cy="2375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EA83A-07C5-E84B-BEEE-E7070CF44C36}" type="datetimeFigureOut">
              <a:rPr kumimoji="1" lang="zh-CN" altLang="en-US" smtClean="0"/>
              <a:t>2021/8/23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D626-0E98-084C-B4FA-D38BEDF29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91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23932"/>
            <a:ext cx="12192000" cy="3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463" y="58939"/>
            <a:ext cx="1118662" cy="1118662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012730" y="2419778"/>
            <a:ext cx="9031733" cy="1632736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4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6"/>
          <p:cNvSpPr/>
          <p:nvPr/>
        </p:nvSpPr>
        <p:spPr>
          <a:xfrm rot="3193905">
            <a:off x="-849480" y="-1335768"/>
            <a:ext cx="8794407" cy="8348012"/>
          </a:xfrm>
          <a:custGeom>
            <a:avLst/>
            <a:gdLst>
              <a:gd name="connsiteX0" fmla="*/ 0 w 8794407"/>
              <a:gd name="connsiteY0" fmla="*/ 5317045 h 8348012"/>
              <a:gd name="connsiteX1" fmla="*/ 3973065 w 8794407"/>
              <a:gd name="connsiteY1" fmla="*/ 0 h 8348012"/>
              <a:gd name="connsiteX2" fmla="*/ 8794407 w 8794407"/>
              <a:gd name="connsiteY2" fmla="*/ 0 h 8348012"/>
              <a:gd name="connsiteX3" fmla="*/ 8794407 w 8794407"/>
              <a:gd name="connsiteY3" fmla="*/ 5004846 h 8348012"/>
              <a:gd name="connsiteX4" fmla="*/ 6296287 w 8794407"/>
              <a:gd name="connsiteY4" fmla="*/ 8348012 h 8348012"/>
              <a:gd name="connsiteX5" fmla="*/ 4056262 w 8794407"/>
              <a:gd name="connsiteY5" fmla="*/ 8348012 h 8348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4407" h="8348012">
                <a:moveTo>
                  <a:pt x="0" y="5317045"/>
                </a:moveTo>
                <a:lnTo>
                  <a:pt x="3973065" y="0"/>
                </a:lnTo>
                <a:lnTo>
                  <a:pt x="8794407" y="0"/>
                </a:lnTo>
                <a:lnTo>
                  <a:pt x="8794407" y="5004846"/>
                </a:lnTo>
                <a:lnTo>
                  <a:pt x="6296287" y="8348012"/>
                </a:lnTo>
                <a:lnTo>
                  <a:pt x="4056262" y="8348012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7" name="任意多边形: 形状 7"/>
          <p:cNvSpPr/>
          <p:nvPr/>
        </p:nvSpPr>
        <p:spPr>
          <a:xfrm rot="2700000">
            <a:off x="-1121505" y="-825433"/>
            <a:ext cx="8667676" cy="7484146"/>
          </a:xfrm>
          <a:custGeom>
            <a:avLst/>
            <a:gdLst>
              <a:gd name="connsiteX0" fmla="*/ 0 w 8667676"/>
              <a:gd name="connsiteY0" fmla="*/ 3951161 h 7484146"/>
              <a:gd name="connsiteX1" fmla="*/ 3951160 w 8667676"/>
              <a:gd name="connsiteY1" fmla="*/ 0 h 7484146"/>
              <a:gd name="connsiteX2" fmla="*/ 8667676 w 8667676"/>
              <a:gd name="connsiteY2" fmla="*/ 1 h 7484146"/>
              <a:gd name="connsiteX3" fmla="*/ 8667676 w 8667676"/>
              <a:gd name="connsiteY3" fmla="*/ 4982160 h 7484146"/>
              <a:gd name="connsiteX4" fmla="*/ 6165691 w 8667676"/>
              <a:gd name="connsiteY4" fmla="*/ 7484146 h 7484146"/>
              <a:gd name="connsiteX5" fmla="*/ 3532986 w 8667676"/>
              <a:gd name="connsiteY5" fmla="*/ 7484146 h 748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7676" h="7484146">
                <a:moveTo>
                  <a:pt x="0" y="3951161"/>
                </a:moveTo>
                <a:lnTo>
                  <a:pt x="3951160" y="0"/>
                </a:lnTo>
                <a:lnTo>
                  <a:pt x="8667676" y="1"/>
                </a:lnTo>
                <a:lnTo>
                  <a:pt x="8667676" y="4982160"/>
                </a:lnTo>
                <a:lnTo>
                  <a:pt x="6165691" y="7484146"/>
                </a:lnTo>
                <a:lnTo>
                  <a:pt x="3532986" y="7484146"/>
                </a:lnTo>
                <a:close/>
              </a:path>
            </a:pathLst>
          </a:custGeom>
          <a:gradFill>
            <a:gsLst>
              <a:gs pos="0">
                <a:srgbClr val="2EAADA"/>
              </a:gs>
              <a:gs pos="100000">
                <a:srgbClr val="00BAC6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20930" y="5638800"/>
            <a:ext cx="1471067" cy="1233035"/>
            <a:chOff x="10096500" y="5115408"/>
            <a:chExt cx="2095498" cy="1756427"/>
          </a:xfrm>
        </p:grpSpPr>
        <p:sp>
          <p:nvSpPr>
            <p:cNvPr id="9" name="直角三角形 8"/>
            <p:cNvSpPr/>
            <p:nvPr/>
          </p:nvSpPr>
          <p:spPr>
            <a:xfrm flipH="1">
              <a:off x="10801350" y="5115408"/>
              <a:ext cx="1390648" cy="1756427"/>
            </a:xfrm>
            <a:prstGeom prst="rtTriangle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0096500" y="5597349"/>
              <a:ext cx="1939121" cy="1260651"/>
            </a:xfrm>
            <a:prstGeom prst="triangle">
              <a:avLst>
                <a:gd name="adj" fmla="val 63974"/>
              </a:avLst>
            </a:prstGeom>
            <a:solidFill>
              <a:srgbClr val="2EAAD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463" y="58939"/>
            <a:ext cx="1118662" cy="1118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591606" y="0"/>
            <a:ext cx="1588" cy="111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66949" y="1939835"/>
            <a:ext cx="9074331" cy="14157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407" y="441115"/>
            <a:ext cx="10081120" cy="33239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3" name="Straight Connector 2"/>
          <p:cNvCxnSpPr/>
          <p:nvPr>
            <p:custDataLst>
              <p:tags r:id="rId1"/>
            </p:custDataLst>
          </p:nvPr>
        </p:nvCxnSpPr>
        <p:spPr>
          <a:xfrm flipH="1">
            <a:off x="591606" y="0"/>
            <a:ext cx="1588" cy="111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463" y="58939"/>
            <a:ext cx="1118662" cy="1118662"/>
          </a:xfrm>
          <a:prstGeom prst="rect">
            <a:avLst/>
          </a:prstGeom>
        </p:spPr>
      </p:pic>
      <p:sp>
        <p:nvSpPr>
          <p:cNvPr id="5" name="íśḷïḓe"/>
          <p:cNvSpPr>
            <a:spLocks noChangeAspect="1"/>
          </p:cNvSpPr>
          <p:nvPr/>
        </p:nvSpPr>
        <p:spPr bwMode="auto">
          <a:xfrm>
            <a:off x="2697169" y="4568965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ïṧ1íḓé"/>
          <p:cNvCxnSpPr/>
          <p:nvPr/>
        </p:nvCxnSpPr>
        <p:spPr>
          <a:xfrm>
            <a:off x="3890552" y="1482417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îṧḷîďé"/>
          <p:cNvSpPr txBox="1"/>
          <p:nvPr/>
        </p:nvSpPr>
        <p:spPr>
          <a:xfrm>
            <a:off x="944584" y="1404013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目    录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íśḷïḓe"/>
          <p:cNvSpPr>
            <a:spLocks noChangeAspect="1"/>
          </p:cNvSpPr>
          <p:nvPr/>
        </p:nvSpPr>
        <p:spPr bwMode="auto">
          <a:xfrm>
            <a:off x="2697169" y="4568965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4346877" y="1482416"/>
            <a:ext cx="3680592" cy="4002215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defRPr sz="2400" baseline="0">
                <a:latin typeface="+mn-ea"/>
                <a:ea typeface="+mn-ea"/>
              </a:defRPr>
            </a:lvl1pPr>
          </a:lstStyle>
          <a:p>
            <a:r>
              <a:rPr lang="en-US" altLang="zh-CN" dirty="0"/>
              <a:t>1. XXX</a:t>
            </a:r>
            <a:br>
              <a:rPr lang="en-US" altLang="zh-CN" dirty="0"/>
            </a:br>
            <a:r>
              <a:rPr lang="en-US" altLang="zh-CN" dirty="0"/>
              <a:t>2. 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463" y="73479"/>
            <a:ext cx="1104121" cy="1104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6010" y="2862262"/>
            <a:ext cx="7954798" cy="1133475"/>
          </a:xfrm>
        </p:spPr>
        <p:txBody>
          <a:bodyPr anchor="ctr">
            <a:noAutofit/>
          </a:bodyPr>
          <a:lstStyle>
            <a:lvl1pPr>
              <a:defRPr sz="4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12275" y="4126680"/>
            <a:ext cx="5677105" cy="9657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379830" y="1754266"/>
            <a:ext cx="1733167" cy="1107996"/>
          </a:xfr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FontTx/>
              <a:buNone/>
              <a:defRPr sz="66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FontTx/>
              <a:buNone/>
              <a:defRPr/>
            </a:lvl2pPr>
            <a:lvl3pPr marL="914400" indent="0">
              <a:lnSpc>
                <a:spcPct val="100000"/>
              </a:lnSpc>
              <a:buFontTx/>
              <a:buNone/>
              <a:defRPr/>
            </a:lvl3pPr>
            <a:lvl4pPr marL="1371600" indent="0">
              <a:lnSpc>
                <a:spcPct val="100000"/>
              </a:lnSpc>
              <a:buFontTx/>
              <a:buNone/>
              <a:defRPr/>
            </a:lvl4pPr>
            <a:lvl5pPr marL="1828800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GB" altLang="zh-CN" dirty="0"/>
              <a:t>01 </a:t>
            </a:r>
            <a:r>
              <a:rPr lang="en-US" altLang="zh-CN" dirty="0"/>
              <a:t> 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4899" y="211756"/>
            <a:ext cx="10858500" cy="818148"/>
          </a:xfrm>
        </p:spPr>
        <p:txBody>
          <a:bodyPr anchor="ctr"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请在此输入标题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463" y="58939"/>
            <a:ext cx="1118662" cy="11186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" y="6745857"/>
            <a:ext cx="12192000" cy="112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3"/>
          <p:cNvSpPr/>
          <p:nvPr/>
        </p:nvSpPr>
        <p:spPr>
          <a:xfrm flipH="1">
            <a:off x="629742" y="6748462"/>
            <a:ext cx="4692755" cy="109538"/>
          </a:xfrm>
          <a:custGeom>
            <a:avLst/>
            <a:gdLst>
              <a:gd name="connsiteX0" fmla="*/ 0 w 6783916"/>
              <a:gd name="connsiteY0" fmla="*/ 6858000 h 6858000"/>
              <a:gd name="connsiteX1" fmla="*/ 2886624 w 6783916"/>
              <a:gd name="connsiteY1" fmla="*/ 0 h 6858000"/>
              <a:gd name="connsiteX2" fmla="*/ 6783916 w 6783916"/>
              <a:gd name="connsiteY2" fmla="*/ 0 h 6858000"/>
              <a:gd name="connsiteX3" fmla="*/ 3897292 w 6783916"/>
              <a:gd name="connsiteY3" fmla="*/ 6858000 h 6858000"/>
              <a:gd name="connsiteX4" fmla="*/ 0 w 6783916"/>
              <a:gd name="connsiteY4" fmla="*/ 6858000 h 6858000"/>
              <a:gd name="connsiteX0-1" fmla="*/ 0 w 6240991"/>
              <a:gd name="connsiteY0-2" fmla="*/ 6858000 h 6858000"/>
              <a:gd name="connsiteX1-3" fmla="*/ 2886624 w 6240991"/>
              <a:gd name="connsiteY1-4" fmla="*/ 0 h 6858000"/>
              <a:gd name="connsiteX2-5" fmla="*/ 6240991 w 6240991"/>
              <a:gd name="connsiteY2-6" fmla="*/ 9525 h 6858000"/>
              <a:gd name="connsiteX3-7" fmla="*/ 3897292 w 6240991"/>
              <a:gd name="connsiteY3-8" fmla="*/ 6858000 h 6858000"/>
              <a:gd name="connsiteX4-9" fmla="*/ 0 w 6240991"/>
              <a:gd name="connsiteY4-1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240991" h="6858000">
                <a:moveTo>
                  <a:pt x="0" y="6858000"/>
                </a:moveTo>
                <a:lnTo>
                  <a:pt x="2886624" y="0"/>
                </a:lnTo>
                <a:lnTo>
                  <a:pt x="6240991" y="9525"/>
                </a:lnTo>
                <a:lnTo>
                  <a:pt x="38972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16" name="平行四边形 13"/>
          <p:cNvSpPr/>
          <p:nvPr/>
        </p:nvSpPr>
        <p:spPr>
          <a:xfrm flipH="1">
            <a:off x="6790268" y="6746604"/>
            <a:ext cx="4692755" cy="109538"/>
          </a:xfrm>
          <a:custGeom>
            <a:avLst/>
            <a:gdLst>
              <a:gd name="connsiteX0" fmla="*/ 0 w 6783916"/>
              <a:gd name="connsiteY0" fmla="*/ 6858000 h 6858000"/>
              <a:gd name="connsiteX1" fmla="*/ 2886624 w 6783916"/>
              <a:gd name="connsiteY1" fmla="*/ 0 h 6858000"/>
              <a:gd name="connsiteX2" fmla="*/ 6783916 w 6783916"/>
              <a:gd name="connsiteY2" fmla="*/ 0 h 6858000"/>
              <a:gd name="connsiteX3" fmla="*/ 3897292 w 6783916"/>
              <a:gd name="connsiteY3" fmla="*/ 6858000 h 6858000"/>
              <a:gd name="connsiteX4" fmla="*/ 0 w 6783916"/>
              <a:gd name="connsiteY4" fmla="*/ 6858000 h 6858000"/>
              <a:gd name="connsiteX0-1" fmla="*/ 0 w 6240991"/>
              <a:gd name="connsiteY0-2" fmla="*/ 6858000 h 6858000"/>
              <a:gd name="connsiteX1-3" fmla="*/ 2886624 w 6240991"/>
              <a:gd name="connsiteY1-4" fmla="*/ 0 h 6858000"/>
              <a:gd name="connsiteX2-5" fmla="*/ 6240991 w 6240991"/>
              <a:gd name="connsiteY2-6" fmla="*/ 9525 h 6858000"/>
              <a:gd name="connsiteX3-7" fmla="*/ 3897292 w 6240991"/>
              <a:gd name="connsiteY3-8" fmla="*/ 6858000 h 6858000"/>
              <a:gd name="connsiteX4-9" fmla="*/ 0 w 6240991"/>
              <a:gd name="connsiteY4-1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240991" h="6858000">
                <a:moveTo>
                  <a:pt x="0" y="6858000"/>
                </a:moveTo>
                <a:lnTo>
                  <a:pt x="2886624" y="0"/>
                </a:lnTo>
                <a:lnTo>
                  <a:pt x="6240991" y="9525"/>
                </a:lnTo>
                <a:lnTo>
                  <a:pt x="38972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44899" y="1020478"/>
            <a:ext cx="108532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0" y="715991"/>
            <a:ext cx="560717" cy="0"/>
          </a:xfrm>
          <a:prstGeom prst="line">
            <a:avLst/>
          </a:prstGeom>
          <a:ln>
            <a:headEnd type="none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任意多边形: 形状 6"/>
          <p:cNvSpPr/>
          <p:nvPr/>
        </p:nvSpPr>
        <p:spPr>
          <a:xfrm>
            <a:off x="723915" y="552929"/>
            <a:ext cx="863346" cy="326123"/>
          </a:xfrm>
          <a:custGeom>
            <a:avLst/>
            <a:gdLst>
              <a:gd name="connsiteX0" fmla="*/ 0 w 904875"/>
              <a:gd name="connsiteY0" fmla="*/ 0 h 300038"/>
              <a:gd name="connsiteX1" fmla="*/ 604837 w 904875"/>
              <a:gd name="connsiteY1" fmla="*/ 0 h 300038"/>
              <a:gd name="connsiteX2" fmla="*/ 904875 w 904875"/>
              <a:gd name="connsiteY2" fmla="*/ 300038 h 300038"/>
              <a:gd name="connsiteX3" fmla="*/ 4762 w 904875"/>
              <a:gd name="connsiteY3" fmla="*/ 300038 h 300038"/>
              <a:gd name="connsiteX4" fmla="*/ 0 w 904875"/>
              <a:gd name="connsiteY4" fmla="*/ 0 h 3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" h="300038">
                <a:moveTo>
                  <a:pt x="0" y="0"/>
                </a:moveTo>
                <a:lnTo>
                  <a:pt x="604837" y="0"/>
                </a:lnTo>
                <a:lnTo>
                  <a:pt x="904875" y="300038"/>
                </a:lnTo>
                <a:lnTo>
                  <a:pt x="4762" y="300038"/>
                </a:lnTo>
                <a:cubicBezTo>
                  <a:pt x="3175" y="200025"/>
                  <a:pt x="1587" y="10001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2438400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kern="1200" dirty="0">
              <a:solidFill>
                <a:schemeClr val="tx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1587260" y="306916"/>
            <a:ext cx="7151297" cy="818148"/>
          </a:xfrm>
        </p:spPr>
        <p:txBody>
          <a:bodyPr anchor="ctr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请在此输入标题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38" y="-143416"/>
            <a:ext cx="1118662" cy="1118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463" y="58939"/>
            <a:ext cx="1118662" cy="1118662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544899" y="192506"/>
            <a:ext cx="10858500" cy="818148"/>
          </a:xfrm>
        </p:spPr>
        <p:txBody>
          <a:bodyPr anchor="ctr"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请在此输入标题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463" y="58939"/>
            <a:ext cx="1118662" cy="1118662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544899" y="192506"/>
            <a:ext cx="10858500" cy="818148"/>
          </a:xfrm>
        </p:spPr>
        <p:txBody>
          <a:bodyPr anchor="ctr"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请在此输入标题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44899" y="1010654"/>
            <a:ext cx="1085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ṧ1îḋé"/>
          <p:cNvSpPr/>
          <p:nvPr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2065342"/>
            <a:ext cx="10858500" cy="23193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感  谢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463" y="73479"/>
            <a:ext cx="1104121" cy="11041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1664285" y="-1975384"/>
            <a:ext cx="14035722" cy="8846084"/>
            <a:chOff x="-1664285" y="-1974249"/>
            <a:chExt cx="14035722" cy="8846084"/>
          </a:xfrm>
        </p:grpSpPr>
        <p:sp>
          <p:nvSpPr>
            <p:cNvPr id="14" name="直角三角形 13"/>
            <p:cNvSpPr/>
            <p:nvPr/>
          </p:nvSpPr>
          <p:spPr>
            <a:xfrm flipH="1">
              <a:off x="10479312" y="4708664"/>
              <a:ext cx="1712687" cy="2163171"/>
            </a:xfrm>
            <a:prstGeom prst="rtTriangle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5" name="任意多边形: 形状 13"/>
            <p:cNvSpPr/>
            <p:nvPr/>
          </p:nvSpPr>
          <p:spPr>
            <a:xfrm rot="19281648">
              <a:off x="-1664285" y="-1974249"/>
              <a:ext cx="13694050" cy="8343459"/>
            </a:xfrm>
            <a:custGeom>
              <a:avLst/>
              <a:gdLst>
                <a:gd name="connsiteX0" fmla="*/ 5147783 w 13694050"/>
                <a:gd name="connsiteY0" fmla="*/ 0 h 8343459"/>
                <a:gd name="connsiteX1" fmla="*/ 13694050 w 13694050"/>
                <a:gd name="connsiteY1" fmla="*/ 6831974 h 8343459"/>
                <a:gd name="connsiteX2" fmla="*/ 12485753 w 13694050"/>
                <a:gd name="connsiteY2" fmla="*/ 8343459 h 8343459"/>
                <a:gd name="connsiteX3" fmla="*/ 4558702 w 13694050"/>
                <a:gd name="connsiteY3" fmla="*/ 8343459 h 8343459"/>
                <a:gd name="connsiteX4" fmla="*/ 0 w 13694050"/>
                <a:gd name="connsiteY4" fmla="*/ 4699185 h 8343459"/>
                <a:gd name="connsiteX5" fmla="*/ 545643 w 13694050"/>
                <a:gd name="connsiteY5" fmla="*/ 3754103 h 8343459"/>
                <a:gd name="connsiteX6" fmla="*/ 3546712 w 13694050"/>
                <a:gd name="connsiteY6" fmla="*/ 0 h 834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94050" h="8343459">
                  <a:moveTo>
                    <a:pt x="5147783" y="0"/>
                  </a:moveTo>
                  <a:lnTo>
                    <a:pt x="13694050" y="6831974"/>
                  </a:lnTo>
                  <a:lnTo>
                    <a:pt x="12485753" y="8343459"/>
                  </a:lnTo>
                  <a:lnTo>
                    <a:pt x="4558702" y="8343459"/>
                  </a:lnTo>
                  <a:lnTo>
                    <a:pt x="0" y="4699185"/>
                  </a:lnTo>
                  <a:lnTo>
                    <a:pt x="545643" y="3754103"/>
                  </a:lnTo>
                  <a:lnTo>
                    <a:pt x="3546712" y="0"/>
                  </a:ln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6" name="任意多边形: 形状 7"/>
            <p:cNvSpPr/>
            <p:nvPr/>
          </p:nvSpPr>
          <p:spPr>
            <a:xfrm rot="19800000">
              <a:off x="-1628269" y="-1213129"/>
              <a:ext cx="13999706" cy="6799053"/>
            </a:xfrm>
            <a:custGeom>
              <a:avLst/>
              <a:gdLst>
                <a:gd name="connsiteX0" fmla="*/ 5484496 w 13999706"/>
                <a:gd name="connsiteY0" fmla="*/ 0 h 6799053"/>
                <a:gd name="connsiteX1" fmla="*/ 13999706 w 13999706"/>
                <a:gd name="connsiteY1" fmla="*/ 4916259 h 6799053"/>
                <a:gd name="connsiteX2" fmla="*/ 12912675 w 13999706"/>
                <a:gd name="connsiteY2" fmla="*/ 6799053 h 6799053"/>
                <a:gd name="connsiteX3" fmla="*/ 3544802 w 13999706"/>
                <a:gd name="connsiteY3" fmla="*/ 6799053 h 6799053"/>
                <a:gd name="connsiteX4" fmla="*/ 0 w 13999706"/>
                <a:gd name="connsiteY4" fmla="*/ 4752460 h 6799053"/>
                <a:gd name="connsiteX5" fmla="*/ 2743834 w 13999706"/>
                <a:gd name="connsiteY5" fmla="*/ 0 h 679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99706" h="6799053">
                  <a:moveTo>
                    <a:pt x="5484496" y="0"/>
                  </a:moveTo>
                  <a:lnTo>
                    <a:pt x="13999706" y="4916259"/>
                  </a:lnTo>
                  <a:lnTo>
                    <a:pt x="12912675" y="6799053"/>
                  </a:lnTo>
                  <a:lnTo>
                    <a:pt x="3544802" y="6799053"/>
                  </a:lnTo>
                  <a:lnTo>
                    <a:pt x="0" y="4752460"/>
                  </a:lnTo>
                  <a:lnTo>
                    <a:pt x="2743834" y="0"/>
                  </a:lnTo>
                  <a:close/>
                </a:path>
              </a:pathLst>
            </a:custGeom>
            <a:gradFill>
              <a:gsLst>
                <a:gs pos="0">
                  <a:srgbClr val="2EAADA"/>
                </a:gs>
                <a:gs pos="100000">
                  <a:srgbClr val="00BAC6"/>
                </a:gs>
              </a:gsLst>
              <a:lin ang="10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>
              <a:off x="-1" y="3780971"/>
              <a:ext cx="3077029" cy="3077029"/>
            </a:xfrm>
            <a:prstGeom prst="rtTriangle">
              <a:avLst/>
            </a:prstGeom>
            <a:gradFill>
              <a:gsLst>
                <a:gs pos="0">
                  <a:srgbClr val="2EAADA"/>
                </a:gs>
                <a:gs pos="100000">
                  <a:srgbClr val="00BAC6"/>
                </a:gs>
              </a:gsLst>
              <a:lin ang="10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8" name="直角三角形 17"/>
            <p:cNvSpPr/>
            <p:nvPr/>
          </p:nvSpPr>
          <p:spPr>
            <a:xfrm flipH="1">
              <a:off x="10936173" y="5790671"/>
              <a:ext cx="1255823" cy="1081164"/>
            </a:xfrm>
            <a:prstGeom prst="rtTriangle">
              <a:avLst/>
            </a:prstGeom>
            <a:solidFill>
              <a:srgbClr val="3A87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10781471" y="6042659"/>
              <a:ext cx="1254150" cy="815341"/>
            </a:xfrm>
            <a:prstGeom prst="triangle">
              <a:avLst>
                <a:gd name="adj" fmla="val 63974"/>
              </a:avLst>
            </a:prstGeom>
            <a:solidFill>
              <a:srgbClr val="2EAAD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447579" y="2424066"/>
            <a:ext cx="9031733" cy="1632736"/>
          </a:xfr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sz="4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463" y="73479"/>
            <a:ext cx="1104121" cy="110412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4730" y="2318178"/>
            <a:ext cx="9031733" cy="1632736"/>
          </a:xfrm>
        </p:spPr>
        <p:txBody>
          <a:bodyPr/>
          <a:lstStyle/>
          <a:p>
            <a:pPr algn="ctr"/>
            <a:r>
              <a:rPr lang="en-US" altLang="zh-CN" dirty="0"/>
              <a:t>2021</a:t>
            </a:r>
            <a:r>
              <a:rPr lang="zh-CN" altLang="en-US" dirty="0"/>
              <a:t>年度秋季晋升答辩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15712" y="5377757"/>
            <a:ext cx="26595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邢鑫岩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零售中台（中国区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销售一部）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68110" y="4064170"/>
            <a:ext cx="910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专业通道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专业管理类（非管理序列）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-19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</p:spTree>
    <p:extLst>
      <p:ext uri="{BB962C8B-B14F-4D97-AF65-F5344CB8AC3E}">
        <p14:creationId xmlns:p14="http://schemas.microsoft.com/office/powerpoint/2010/main" val="230903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线上线下融合项目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项目进展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180108871"/>
              </p:ext>
            </p:extLst>
          </p:nvPr>
        </p:nvGraphicFramePr>
        <p:xfrm>
          <a:off x="310121" y="818520"/>
          <a:ext cx="11647101" cy="4429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887234" y="4850797"/>
            <a:ext cx="272382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个人角色</a:t>
            </a:r>
            <a:endParaRPr kumimoji="1" lang="en-US" altLang="zh-CN" b="1" dirty="0"/>
          </a:p>
          <a:p>
            <a:endParaRPr kumimoji="1" lang="en-US" altLang="zh-CN" sz="900" b="1" dirty="0"/>
          </a:p>
          <a:p>
            <a:r>
              <a:rPr kumimoji="1" lang="zh-CN" altLang="en-US" dirty="0"/>
              <a:t>参与业务分析与产品建设</a:t>
            </a:r>
            <a:endParaRPr kumimoji="1" lang="en-US" altLang="zh-CN" dirty="0"/>
          </a:p>
          <a:p>
            <a:r>
              <a:rPr kumimoji="1" lang="zh-CN" altLang="en-US" dirty="0"/>
              <a:t>带领团队落地</a:t>
            </a:r>
            <a:endParaRPr kumimoji="1" lang="en-US" altLang="zh-CN" dirty="0"/>
          </a:p>
          <a:p>
            <a:r>
              <a:rPr kumimoji="1" lang="zh-CN" altLang="en-US" dirty="0"/>
              <a:t>把控所有架构设计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297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组织中台建设</a:t>
            </a:r>
          </a:p>
        </p:txBody>
      </p:sp>
      <p:sp>
        <p:nvSpPr>
          <p:cNvPr id="3" name="矩形 2"/>
          <p:cNvSpPr/>
          <p:nvPr/>
        </p:nvSpPr>
        <p:spPr>
          <a:xfrm>
            <a:off x="4900189" y="4968787"/>
            <a:ext cx="1242789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总部员工</a:t>
            </a: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544898" y="2018949"/>
            <a:ext cx="2952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建设成果</a:t>
            </a:r>
            <a:endParaRPr kumimoji="1" lang="en-US" altLang="zh-CN" sz="2400" b="1" dirty="0"/>
          </a:p>
          <a:p>
            <a:endParaRPr kumimoji="1" lang="en-US" altLang="zh-CN" sz="800" dirty="0"/>
          </a:p>
          <a:p>
            <a:r>
              <a:rPr kumimoji="1" lang="zh-CN" altLang="en-US" dirty="0"/>
              <a:t>效率：统一服务能力提供</a:t>
            </a:r>
            <a:endParaRPr kumimoji="1" lang="en-US" altLang="zh-CN" dirty="0"/>
          </a:p>
          <a:p>
            <a:r>
              <a:rPr kumimoji="1" lang="zh-CN" altLang="en-US" dirty="0"/>
              <a:t>唯一：准入规则约束</a:t>
            </a:r>
            <a:endParaRPr kumimoji="1" lang="en-US" altLang="zh-CN" dirty="0"/>
          </a:p>
          <a:p>
            <a:r>
              <a:rPr kumimoji="1" lang="zh-CN" altLang="en-US" dirty="0"/>
              <a:t>准确：大规模数据治理</a:t>
            </a:r>
            <a:endParaRPr kumimoji="1" lang="en-US" altLang="zh-CN" dirty="0"/>
          </a:p>
          <a:p>
            <a:r>
              <a:rPr kumimoji="1" lang="zh-CN" altLang="en-US" dirty="0"/>
              <a:t>场景：以业务牵引数据质量</a:t>
            </a:r>
            <a:endParaRPr kumimoji="1" lang="en-US" altLang="zh-CN" dirty="0"/>
          </a:p>
          <a:p>
            <a:r>
              <a:rPr kumimoji="1" lang="zh-CN" altLang="en-US" dirty="0"/>
              <a:t>完整：全域人员组织数据</a:t>
            </a:r>
            <a:endParaRPr kumimoji="1" lang="en-US" altLang="zh-CN" dirty="0"/>
          </a:p>
          <a:p>
            <a:r>
              <a:rPr kumimoji="1" lang="zh-CN" altLang="en-US" dirty="0"/>
              <a:t>效能：快速搭建应用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6215294" y="4968787"/>
            <a:ext cx="1242789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分公司员工</a:t>
            </a:r>
          </a:p>
        </p:txBody>
      </p:sp>
      <p:sp>
        <p:nvSpPr>
          <p:cNvPr id="7" name="矩形 6"/>
          <p:cNvSpPr/>
          <p:nvPr/>
        </p:nvSpPr>
        <p:spPr>
          <a:xfrm>
            <a:off x="7530399" y="4968787"/>
            <a:ext cx="1242789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合作商店员</a:t>
            </a:r>
          </a:p>
        </p:txBody>
      </p:sp>
      <p:sp>
        <p:nvSpPr>
          <p:cNvPr id="8" name="矩形 7"/>
          <p:cNvSpPr/>
          <p:nvPr/>
        </p:nvSpPr>
        <p:spPr>
          <a:xfrm>
            <a:off x="8845504" y="4968787"/>
            <a:ext cx="1242789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合作商总部</a:t>
            </a:r>
          </a:p>
        </p:txBody>
      </p:sp>
      <p:sp>
        <p:nvSpPr>
          <p:cNvPr id="9" name="矩形 8"/>
          <p:cNvSpPr/>
          <p:nvPr/>
        </p:nvSpPr>
        <p:spPr>
          <a:xfrm>
            <a:off x="10160610" y="4968787"/>
            <a:ext cx="1242789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其它人员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59307" y="500122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人员域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72131" y="432160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组织域</a:t>
            </a:r>
            <a:endParaRPr kumimoji="1"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072131" y="36419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机构域</a:t>
            </a:r>
            <a:endParaRPr kumimoji="1"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072131" y="296236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治理域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059307" y="228273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效能域</a:t>
            </a:r>
          </a:p>
        </p:txBody>
      </p:sp>
      <p:sp>
        <p:nvSpPr>
          <p:cNvPr id="16" name="框架 15"/>
          <p:cNvSpPr/>
          <p:nvPr/>
        </p:nvSpPr>
        <p:spPr>
          <a:xfrm>
            <a:off x="322715" y="1688068"/>
            <a:ext cx="3297815" cy="3280719"/>
          </a:xfrm>
          <a:prstGeom prst="frame">
            <a:avLst>
              <a:gd name="adj1" fmla="val 4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00189" y="4321604"/>
            <a:ext cx="1242789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总部组织</a:t>
            </a:r>
          </a:p>
        </p:txBody>
      </p:sp>
      <p:sp>
        <p:nvSpPr>
          <p:cNvPr id="18" name="矩形 17"/>
          <p:cNvSpPr/>
          <p:nvPr/>
        </p:nvSpPr>
        <p:spPr>
          <a:xfrm>
            <a:off x="6253203" y="4321604"/>
            <a:ext cx="1242789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店视角组织</a:t>
            </a:r>
          </a:p>
        </p:txBody>
      </p:sp>
      <p:sp>
        <p:nvSpPr>
          <p:cNvPr id="19" name="矩形 18"/>
          <p:cNvSpPr/>
          <p:nvPr/>
        </p:nvSpPr>
        <p:spPr>
          <a:xfrm>
            <a:off x="7606218" y="4321604"/>
            <a:ext cx="1242789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渠道组织</a:t>
            </a:r>
          </a:p>
        </p:txBody>
      </p:sp>
      <p:sp>
        <p:nvSpPr>
          <p:cNvPr id="20" name="矩形 19"/>
          <p:cNvSpPr/>
          <p:nvPr/>
        </p:nvSpPr>
        <p:spPr>
          <a:xfrm>
            <a:off x="8959233" y="4321604"/>
            <a:ext cx="1242789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商组织</a:t>
            </a:r>
            <a:endParaRPr kumimoji="1"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10312247" y="4321604"/>
            <a:ext cx="1091152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虚拟组织</a:t>
            </a:r>
            <a:endParaRPr kumimoji="1"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4900189" y="1296140"/>
            <a:ext cx="1567537" cy="40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小米商城</a:t>
            </a:r>
          </a:p>
        </p:txBody>
      </p:sp>
      <p:sp>
        <p:nvSpPr>
          <p:cNvPr id="23" name="矩形 22"/>
          <p:cNvSpPr/>
          <p:nvPr/>
        </p:nvSpPr>
        <p:spPr>
          <a:xfrm>
            <a:off x="6545413" y="1296140"/>
            <a:ext cx="1567537" cy="40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POS</a:t>
            </a:r>
            <a:r>
              <a:rPr kumimoji="1" lang="zh-CN" altLang="en-US" sz="1600" dirty="0"/>
              <a:t>收银</a:t>
            </a:r>
          </a:p>
        </p:txBody>
      </p:sp>
      <p:sp>
        <p:nvSpPr>
          <p:cNvPr id="24" name="矩形 23"/>
          <p:cNvSpPr/>
          <p:nvPr/>
        </p:nvSpPr>
        <p:spPr>
          <a:xfrm>
            <a:off x="8190637" y="1296140"/>
            <a:ext cx="1567537" cy="40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零售通</a:t>
            </a:r>
            <a:endParaRPr kumimoji="1"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9835862" y="1296140"/>
            <a:ext cx="1567537" cy="40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运营平台</a:t>
            </a:r>
          </a:p>
        </p:txBody>
      </p:sp>
      <p:sp>
        <p:nvSpPr>
          <p:cNvPr id="26" name="上箭头 25"/>
          <p:cNvSpPr/>
          <p:nvPr/>
        </p:nvSpPr>
        <p:spPr>
          <a:xfrm>
            <a:off x="6975206" y="1802279"/>
            <a:ext cx="2353174" cy="325677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赋能</a:t>
            </a:r>
          </a:p>
        </p:txBody>
      </p:sp>
      <p:sp>
        <p:nvSpPr>
          <p:cNvPr id="27" name="矩形 26"/>
          <p:cNvSpPr/>
          <p:nvPr/>
        </p:nvSpPr>
        <p:spPr>
          <a:xfrm>
            <a:off x="4900188" y="3625762"/>
            <a:ext cx="3212762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店体系</a:t>
            </a:r>
            <a:endParaRPr kumimoji="1"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8190637" y="3625761"/>
            <a:ext cx="3212762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商体系</a:t>
            </a:r>
            <a:endParaRPr kumimoji="1"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4900190" y="2936737"/>
            <a:ext cx="1537228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应用管理</a:t>
            </a:r>
            <a:endParaRPr kumimoji="1"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5517" y="2936737"/>
            <a:ext cx="1537228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权限管理</a:t>
            </a:r>
            <a:endParaRPr kumimoji="1"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9866171" y="2936737"/>
            <a:ext cx="1537228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审批平台</a:t>
            </a:r>
            <a:endParaRPr kumimoji="1"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8210844" y="2936737"/>
            <a:ext cx="1537228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自动授权</a:t>
            </a:r>
          </a:p>
        </p:txBody>
      </p:sp>
      <p:sp>
        <p:nvSpPr>
          <p:cNvPr id="33" name="矩形 32"/>
          <p:cNvSpPr/>
          <p:nvPr/>
        </p:nvSpPr>
        <p:spPr>
          <a:xfrm>
            <a:off x="4900188" y="2266518"/>
            <a:ext cx="1537228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搭建平台</a:t>
            </a:r>
          </a:p>
        </p:txBody>
      </p:sp>
      <p:sp>
        <p:nvSpPr>
          <p:cNvPr id="34" name="矩形 33"/>
          <p:cNvSpPr/>
          <p:nvPr/>
        </p:nvSpPr>
        <p:spPr>
          <a:xfrm>
            <a:off x="6555516" y="2266518"/>
            <a:ext cx="1537228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微前端框架</a:t>
            </a:r>
            <a:endParaRPr kumimoji="1"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8210844" y="2266518"/>
            <a:ext cx="1537228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鉴权层</a:t>
            </a:r>
            <a:endParaRPr kumimoji="1"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9866171" y="2266518"/>
            <a:ext cx="1537228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API</a:t>
            </a:r>
            <a:r>
              <a:rPr kumimoji="1" lang="zh-CN" altLang="en-US" sz="1600" dirty="0"/>
              <a:t>搭建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100176" y="5494559"/>
            <a:ext cx="226215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个人角色</a:t>
            </a:r>
            <a:endParaRPr kumimoji="1" lang="en-US" altLang="zh-CN" b="1" dirty="0"/>
          </a:p>
          <a:p>
            <a:endParaRPr kumimoji="1" lang="en-US" altLang="zh-CN" sz="900" b="1" dirty="0"/>
          </a:p>
          <a:p>
            <a:r>
              <a:rPr kumimoji="1" lang="zh-CN" altLang="en-US" dirty="0"/>
              <a:t>战略设定与架构设计</a:t>
            </a:r>
            <a:endParaRPr kumimoji="1" lang="en-US" altLang="zh-CN" dirty="0"/>
          </a:p>
          <a:p>
            <a:r>
              <a:rPr kumimoji="1" lang="zh-CN" altLang="en-US" dirty="0"/>
              <a:t>产品原则与基本建模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32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小米</a:t>
            </a:r>
            <a:r>
              <a:rPr kumimoji="1" lang="en-US" altLang="zh-CN" dirty="0"/>
              <a:t>POS</a:t>
            </a:r>
            <a:r>
              <a:rPr kumimoji="1" lang="zh-CN" altLang="en-US" dirty="0"/>
              <a:t>融合</a:t>
            </a:r>
          </a:p>
        </p:txBody>
      </p:sp>
      <p:sp>
        <p:nvSpPr>
          <p:cNvPr id="5" name="矩形 4"/>
          <p:cNvSpPr/>
          <p:nvPr/>
        </p:nvSpPr>
        <p:spPr>
          <a:xfrm>
            <a:off x="5113129" y="2729980"/>
            <a:ext cx="2126913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HiPOS</a:t>
            </a:r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8069272" y="2729980"/>
            <a:ext cx="2126913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WebPOS</a:t>
            </a:r>
            <a:endParaRPr kumimoji="1"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5272331" y="2254684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/>
              <a:t>直营</a:t>
            </a:r>
            <a:r>
              <a:rPr kumimoji="1" lang="en-US" altLang="zh-CN" sz="2400" b="1" dirty="0"/>
              <a:t>/</a:t>
            </a:r>
            <a:r>
              <a:rPr kumimoji="1" lang="zh-CN" altLang="en-US" sz="2400" b="1" dirty="0"/>
              <a:t>专卖店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578730" y="22546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/>
              <a:t>授权店</a:t>
            </a:r>
          </a:p>
        </p:txBody>
      </p:sp>
      <p:sp>
        <p:nvSpPr>
          <p:cNvPr id="11" name="下箭头 10"/>
          <p:cNvSpPr/>
          <p:nvPr/>
        </p:nvSpPr>
        <p:spPr>
          <a:xfrm>
            <a:off x="7415407" y="3364019"/>
            <a:ext cx="478500" cy="626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91200" y="4224852"/>
            <a:ext cx="2126913" cy="370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小米</a:t>
            </a:r>
            <a:r>
              <a:rPr kumimoji="1" lang="en-US" altLang="zh-CN" sz="1600" dirty="0"/>
              <a:t>POS</a:t>
            </a:r>
            <a:endParaRPr kumimoji="1"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016639" y="3498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体验融合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47864" y="2648438"/>
            <a:ext cx="3416320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统一全域门店交易</a:t>
            </a:r>
            <a:endParaRPr kumimoji="1" lang="en-US" altLang="zh-CN" sz="2400" b="1" dirty="0"/>
          </a:p>
          <a:p>
            <a:endParaRPr kumimoji="1" lang="en-US" altLang="zh-CN" sz="900" dirty="0"/>
          </a:p>
          <a:p>
            <a:r>
              <a:rPr kumimoji="1" lang="zh-CN" altLang="en-US" dirty="0"/>
              <a:t>体验统一</a:t>
            </a:r>
            <a:endParaRPr kumimoji="1" lang="en-US" altLang="zh-CN" dirty="0"/>
          </a:p>
          <a:p>
            <a:r>
              <a:rPr kumimoji="1" lang="zh-CN" altLang="en-US" dirty="0"/>
              <a:t>功能统一</a:t>
            </a:r>
            <a:endParaRPr kumimoji="1" lang="en-US" altLang="zh-CN" dirty="0"/>
          </a:p>
          <a:p>
            <a:r>
              <a:rPr kumimoji="1" lang="zh-CN" altLang="en-US" dirty="0"/>
              <a:t>为后续更深度数字化建设做准备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87234" y="4850797"/>
            <a:ext cx="110799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个人角色</a:t>
            </a:r>
            <a:endParaRPr kumimoji="1" lang="en-US" altLang="zh-CN" b="1" dirty="0"/>
          </a:p>
          <a:p>
            <a:endParaRPr kumimoji="1" lang="en-US" altLang="zh-CN" sz="900" b="1" dirty="0"/>
          </a:p>
          <a:p>
            <a:r>
              <a:rPr kumimoji="1" lang="zh-CN" altLang="en-US" dirty="0"/>
              <a:t>设计评审</a:t>
            </a:r>
            <a:endParaRPr kumimoji="1" lang="en-US" altLang="zh-CN" dirty="0"/>
          </a:p>
          <a:p>
            <a:r>
              <a:rPr kumimoji="1" lang="zh-CN" altLang="en-US" dirty="0"/>
              <a:t>项目管控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44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研发效能建设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4899" y="1784142"/>
            <a:ext cx="2031325" cy="4201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效能建设思考</a:t>
            </a:r>
            <a:endParaRPr kumimoji="1" lang="en-US" altLang="zh-CN" sz="2400" b="1" dirty="0"/>
          </a:p>
          <a:p>
            <a:endParaRPr kumimoji="1" lang="en-US" altLang="zh-CN" sz="900" dirty="0"/>
          </a:p>
          <a:p>
            <a:r>
              <a:rPr kumimoji="1" lang="zh-CN" altLang="en-US" b="1" dirty="0"/>
              <a:t>目标</a:t>
            </a:r>
            <a:endParaRPr kumimoji="1" lang="en-US" altLang="zh-CN" b="1" dirty="0"/>
          </a:p>
          <a:p>
            <a:r>
              <a:rPr kumimoji="1" lang="zh-CN" altLang="en-US" dirty="0"/>
              <a:t>提高开发效率</a:t>
            </a:r>
            <a:endParaRPr kumimoji="1" lang="en-US" altLang="zh-CN" dirty="0"/>
          </a:p>
          <a:p>
            <a:r>
              <a:rPr kumimoji="1" lang="zh-CN" altLang="en-US" dirty="0"/>
              <a:t>减少重复劳动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b="1" dirty="0"/>
              <a:t>需求洞察</a:t>
            </a:r>
            <a:endParaRPr kumimoji="1" lang="en-US" altLang="zh-CN" b="1" dirty="0"/>
          </a:p>
          <a:p>
            <a:r>
              <a:rPr kumimoji="1" lang="zh-CN" altLang="en-US" dirty="0"/>
              <a:t>专家访谈</a:t>
            </a:r>
            <a:endParaRPr kumimoji="1" lang="en-US" altLang="zh-CN" dirty="0"/>
          </a:p>
          <a:p>
            <a:r>
              <a:rPr kumimoji="1" lang="zh-CN" altLang="en-US" dirty="0"/>
              <a:t>价值评定</a:t>
            </a:r>
            <a:endParaRPr kumimoji="1" lang="en-US" altLang="zh-CN" dirty="0"/>
          </a:p>
          <a:p>
            <a:r>
              <a:rPr kumimoji="1" lang="zh-CN" altLang="en-US" dirty="0"/>
              <a:t>发展阶段评定</a:t>
            </a:r>
            <a:endParaRPr kumimoji="1" lang="en-US" altLang="zh-CN" dirty="0"/>
          </a:p>
          <a:p>
            <a:r>
              <a:rPr kumimoji="1" lang="en-US" altLang="zh-CN" dirty="0"/>
              <a:t>(</a:t>
            </a:r>
            <a:r>
              <a:rPr kumimoji="1" lang="zh-CN" altLang="en-US" dirty="0"/>
              <a:t>不</a:t>
            </a:r>
            <a:r>
              <a:rPr kumimoji="1" lang="en-US" altLang="zh-CN" dirty="0"/>
              <a:t>over design)</a:t>
            </a:r>
          </a:p>
          <a:p>
            <a:endParaRPr kumimoji="1" lang="en-US" altLang="zh-CN" dirty="0"/>
          </a:p>
          <a:p>
            <a:r>
              <a:rPr kumimoji="1" lang="zh-CN" altLang="en-US" b="1" dirty="0"/>
              <a:t>结果评价</a:t>
            </a:r>
            <a:endParaRPr kumimoji="1" lang="en-US" altLang="zh-CN" b="1" dirty="0"/>
          </a:p>
          <a:p>
            <a:r>
              <a:rPr kumimoji="1" lang="zh-CN" altLang="en-US" dirty="0"/>
              <a:t>专家评审</a:t>
            </a:r>
            <a:endParaRPr kumimoji="1" lang="en-US" altLang="zh-CN" dirty="0"/>
          </a:p>
          <a:p>
            <a:r>
              <a:rPr kumimoji="1" lang="zh-CN" altLang="en-US" dirty="0"/>
              <a:t>数据复盘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217669" y="5189071"/>
            <a:ext cx="156966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个人角色</a:t>
            </a:r>
            <a:endParaRPr kumimoji="1" lang="en-US" altLang="zh-CN" b="1" dirty="0"/>
          </a:p>
          <a:p>
            <a:endParaRPr kumimoji="1" lang="en-US" altLang="zh-CN" sz="900" b="1" dirty="0"/>
          </a:p>
          <a:p>
            <a:r>
              <a:rPr kumimoji="1" lang="zh-CN" altLang="en-US" dirty="0"/>
              <a:t>战略设定</a:t>
            </a:r>
            <a:endParaRPr kumimoji="1" lang="en-US" altLang="zh-CN" dirty="0"/>
          </a:p>
          <a:p>
            <a:r>
              <a:rPr kumimoji="1" lang="zh-CN" altLang="en-US" dirty="0"/>
              <a:t>目标定义</a:t>
            </a:r>
            <a:endParaRPr kumimoji="1" lang="en-US" altLang="zh-CN" dirty="0"/>
          </a:p>
          <a:p>
            <a:r>
              <a:rPr kumimoji="1" lang="zh-CN" altLang="en-US" dirty="0"/>
              <a:t>产品细节定义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883068" y="1358258"/>
            <a:ext cx="6212910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MiOne</a:t>
            </a:r>
            <a:r>
              <a:rPr kumimoji="1" lang="zh-CN" altLang="en-US" dirty="0"/>
              <a:t>平台</a:t>
            </a:r>
          </a:p>
        </p:txBody>
      </p:sp>
      <p:sp>
        <p:nvSpPr>
          <p:cNvPr id="6" name="矩形 5"/>
          <p:cNvSpPr/>
          <p:nvPr/>
        </p:nvSpPr>
        <p:spPr>
          <a:xfrm>
            <a:off x="3883068" y="1963889"/>
            <a:ext cx="2016690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微服务框架</a:t>
            </a:r>
          </a:p>
        </p:txBody>
      </p:sp>
      <p:sp>
        <p:nvSpPr>
          <p:cNvPr id="7" name="矩形 6"/>
          <p:cNvSpPr/>
          <p:nvPr/>
        </p:nvSpPr>
        <p:spPr>
          <a:xfrm>
            <a:off x="5981178" y="1963889"/>
            <a:ext cx="2016690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服务治理</a:t>
            </a:r>
          </a:p>
        </p:txBody>
      </p:sp>
      <p:sp>
        <p:nvSpPr>
          <p:cNvPr id="8" name="矩形 7"/>
          <p:cNvSpPr/>
          <p:nvPr/>
        </p:nvSpPr>
        <p:spPr>
          <a:xfrm>
            <a:off x="8079288" y="1963889"/>
            <a:ext cx="2016690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API</a:t>
            </a:r>
            <a:r>
              <a:rPr kumimoji="1" lang="zh-CN" altLang="en-US" dirty="0"/>
              <a:t>网关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177398" y="199216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Step1: </a:t>
            </a:r>
            <a:r>
              <a:rPr kumimoji="1" lang="zh-CN" altLang="en-US" dirty="0"/>
              <a:t>基本效能</a:t>
            </a:r>
          </a:p>
        </p:txBody>
      </p:sp>
      <p:sp>
        <p:nvSpPr>
          <p:cNvPr id="10" name="矩形 9"/>
          <p:cNvSpPr/>
          <p:nvPr/>
        </p:nvSpPr>
        <p:spPr>
          <a:xfrm>
            <a:off x="3883068" y="2534065"/>
            <a:ext cx="2016690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自动化项目创建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81178" y="2534065"/>
            <a:ext cx="2016690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一站式研发流程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79288" y="2534065"/>
            <a:ext cx="2016690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一站式研发流程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60793" y="314851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Step2: </a:t>
            </a:r>
            <a:r>
              <a:rPr kumimoji="1" lang="zh-CN" altLang="en-US" dirty="0"/>
              <a:t>深度效能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401062" y="314851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Step2: </a:t>
            </a:r>
            <a:r>
              <a:rPr kumimoji="1" lang="zh-CN" altLang="en-US" dirty="0"/>
              <a:t>打通融合云</a:t>
            </a:r>
          </a:p>
        </p:txBody>
      </p:sp>
      <p:sp>
        <p:nvSpPr>
          <p:cNvPr id="15" name="矩形 14"/>
          <p:cNvSpPr/>
          <p:nvPr/>
        </p:nvSpPr>
        <p:spPr>
          <a:xfrm>
            <a:off x="3152123" y="3736054"/>
            <a:ext cx="1664899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调试平台</a:t>
            </a:r>
          </a:p>
        </p:txBody>
      </p:sp>
      <p:sp>
        <p:nvSpPr>
          <p:cNvPr id="16" name="矩形 15"/>
          <p:cNvSpPr/>
          <p:nvPr/>
        </p:nvSpPr>
        <p:spPr>
          <a:xfrm>
            <a:off x="5067308" y="3736054"/>
            <a:ext cx="1664899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文档平台</a:t>
            </a:r>
          </a:p>
        </p:txBody>
      </p:sp>
      <p:sp>
        <p:nvSpPr>
          <p:cNvPr id="17" name="矩形 16"/>
          <p:cNvSpPr/>
          <p:nvPr/>
        </p:nvSpPr>
        <p:spPr>
          <a:xfrm>
            <a:off x="3152123" y="4274673"/>
            <a:ext cx="1664899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配置绑定</a:t>
            </a:r>
          </a:p>
        </p:txBody>
      </p:sp>
      <p:sp>
        <p:nvSpPr>
          <p:cNvPr id="18" name="矩形 17"/>
          <p:cNvSpPr/>
          <p:nvPr/>
        </p:nvSpPr>
        <p:spPr>
          <a:xfrm>
            <a:off x="5067308" y="4274673"/>
            <a:ext cx="1664899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网关开放化</a:t>
            </a:r>
          </a:p>
        </p:txBody>
      </p:sp>
      <p:sp>
        <p:nvSpPr>
          <p:cNvPr id="20" name="矩形 19"/>
          <p:cNvSpPr/>
          <p:nvPr/>
        </p:nvSpPr>
        <p:spPr>
          <a:xfrm>
            <a:off x="5456912" y="4864129"/>
            <a:ext cx="1664899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FF00"/>
                </a:solidFill>
              </a:rPr>
              <a:t>可观测性</a:t>
            </a:r>
          </a:p>
        </p:txBody>
      </p:sp>
      <p:sp>
        <p:nvSpPr>
          <p:cNvPr id="21" name="矩形 20"/>
          <p:cNvSpPr/>
          <p:nvPr/>
        </p:nvSpPr>
        <p:spPr>
          <a:xfrm>
            <a:off x="7372097" y="4864129"/>
            <a:ext cx="1664899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FF00"/>
                </a:solidFill>
              </a:rPr>
              <a:t>日志平台</a:t>
            </a:r>
          </a:p>
        </p:txBody>
      </p:sp>
      <p:sp>
        <p:nvSpPr>
          <p:cNvPr id="22" name="矩形 21"/>
          <p:cNvSpPr/>
          <p:nvPr/>
        </p:nvSpPr>
        <p:spPr>
          <a:xfrm>
            <a:off x="7741913" y="3737739"/>
            <a:ext cx="1664899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接入</a:t>
            </a:r>
            <a:r>
              <a:rPr kumimoji="1" lang="en-US" altLang="zh-CN" dirty="0"/>
              <a:t>IAM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657098" y="3737739"/>
            <a:ext cx="1664899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接入名字服务</a:t>
            </a:r>
          </a:p>
        </p:txBody>
      </p:sp>
      <p:sp>
        <p:nvSpPr>
          <p:cNvPr id="24" name="矩形 23"/>
          <p:cNvSpPr/>
          <p:nvPr/>
        </p:nvSpPr>
        <p:spPr>
          <a:xfrm>
            <a:off x="7741913" y="4276358"/>
            <a:ext cx="1664899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统一</a:t>
            </a:r>
            <a:r>
              <a:rPr kumimoji="1" lang="en-US" altLang="zh-CN" dirty="0"/>
              <a:t>K8S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657098" y="4276358"/>
            <a:ext cx="1664899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统一</a:t>
            </a:r>
            <a:r>
              <a:rPr kumimoji="1" lang="en-US" altLang="zh-CN" dirty="0" err="1"/>
              <a:t>Nacos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16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业务架构建设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44899" y="1243861"/>
            <a:ext cx="47691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领域建模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系统架构：以领域划分系统架构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实体建模：分析业务，建立领域模型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梳理边界：定义领域边界，高内聚低耦合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收敛统一</a:t>
            </a:r>
            <a:endParaRPr lang="en-US" altLang="zh-CN" sz="12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统一技术栈：技术栈收敛到</a:t>
            </a:r>
            <a:r>
              <a:rPr lang="en-US" altLang="zh-CN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体系，从招人开始卡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统一服务调用：统一服务框架，只允许</a:t>
            </a:r>
            <a:r>
              <a:rPr lang="en-US" altLang="zh-CN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 err="1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统一网关：只写接口，不写</a:t>
            </a:r>
            <a:r>
              <a:rPr lang="en-US" altLang="zh-CN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，统一在网关上配置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加强网关</a:t>
            </a:r>
            <a:endParaRPr lang="en-US" altLang="zh-CN" sz="12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多租户能力：适应不同的端场景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鉴权能力：使用不同的鉴权需求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架构拆分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端变薄：端组件化，端只是触点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领域变大变圆：业务、产、研拆到领域内，通过领域协作提效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领域沉淀：交易以下公共领域沉淀到中台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数据收敛</a:t>
            </a:r>
            <a:endParaRPr lang="en-US" altLang="zh-CN" sz="12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数据属于领域：只允许接口交互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领域数据领域生：交易即数据，数据正确性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473470" y="39127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中台做实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854254" y="5728333"/>
            <a:ext cx="1569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个人角色</a:t>
            </a:r>
            <a:endParaRPr kumimoji="1" lang="en-US" altLang="zh-CN" b="1" dirty="0"/>
          </a:p>
          <a:p>
            <a:endParaRPr kumimoji="1" lang="en-US" altLang="zh-CN" sz="900" b="1" dirty="0"/>
          </a:p>
          <a:p>
            <a:r>
              <a:rPr kumimoji="1" lang="zh-CN" altLang="en-US" dirty="0"/>
              <a:t>新架构主导者</a:t>
            </a:r>
            <a:endParaRPr kumimoji="1"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6374258" y="3876802"/>
            <a:ext cx="540647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店</a:t>
            </a:r>
          </a:p>
        </p:txBody>
      </p:sp>
      <p:sp>
        <p:nvSpPr>
          <p:cNvPr id="44" name="矩形 43"/>
          <p:cNvSpPr/>
          <p:nvPr/>
        </p:nvSpPr>
        <p:spPr>
          <a:xfrm>
            <a:off x="7015471" y="3876802"/>
            <a:ext cx="540647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商</a:t>
            </a:r>
            <a:endParaRPr kumimoji="1"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7656684" y="3876802"/>
            <a:ext cx="540647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组</a:t>
            </a:r>
          </a:p>
        </p:txBody>
      </p:sp>
      <p:sp>
        <p:nvSpPr>
          <p:cNvPr id="46" name="矩形 45"/>
          <p:cNvSpPr/>
          <p:nvPr/>
        </p:nvSpPr>
        <p:spPr>
          <a:xfrm>
            <a:off x="8297897" y="3876802"/>
            <a:ext cx="540647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人</a:t>
            </a:r>
          </a:p>
        </p:txBody>
      </p:sp>
      <p:sp>
        <p:nvSpPr>
          <p:cNvPr id="47" name="矩形 46"/>
          <p:cNvSpPr/>
          <p:nvPr/>
        </p:nvSpPr>
        <p:spPr>
          <a:xfrm>
            <a:off x="8939110" y="3876802"/>
            <a:ext cx="540647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货</a:t>
            </a:r>
          </a:p>
        </p:txBody>
      </p:sp>
      <p:sp>
        <p:nvSpPr>
          <p:cNvPr id="48" name="矩形 47"/>
          <p:cNvSpPr/>
          <p:nvPr/>
        </p:nvSpPr>
        <p:spPr>
          <a:xfrm>
            <a:off x="9580323" y="3876802"/>
            <a:ext cx="540647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促</a:t>
            </a:r>
          </a:p>
        </p:txBody>
      </p:sp>
      <p:sp>
        <p:nvSpPr>
          <p:cNvPr id="49" name="矩形 48"/>
          <p:cNvSpPr/>
          <p:nvPr/>
        </p:nvSpPr>
        <p:spPr>
          <a:xfrm>
            <a:off x="10221536" y="3876802"/>
            <a:ext cx="540647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单</a:t>
            </a:r>
          </a:p>
        </p:txBody>
      </p:sp>
      <p:sp>
        <p:nvSpPr>
          <p:cNvPr id="50" name="矩形 49"/>
          <p:cNvSpPr/>
          <p:nvPr/>
        </p:nvSpPr>
        <p:spPr>
          <a:xfrm>
            <a:off x="10862752" y="3876802"/>
            <a:ext cx="540647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帐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473469" y="45106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后端支撑</a:t>
            </a:r>
          </a:p>
        </p:txBody>
      </p:sp>
      <p:sp>
        <p:nvSpPr>
          <p:cNvPr id="52" name="矩形 51"/>
          <p:cNvSpPr/>
          <p:nvPr/>
        </p:nvSpPr>
        <p:spPr>
          <a:xfrm>
            <a:off x="6381516" y="4474678"/>
            <a:ext cx="1638516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大仓履约</a:t>
            </a:r>
            <a:endParaRPr kumimoji="1"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8073199" y="4474678"/>
            <a:ext cx="1638516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客服售后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9764883" y="4474678"/>
            <a:ext cx="1638516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财务结算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473469" y="51066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基础设施</a:t>
            </a:r>
          </a:p>
        </p:txBody>
      </p:sp>
      <p:sp>
        <p:nvSpPr>
          <p:cNvPr id="56" name="矩形 55"/>
          <p:cNvSpPr/>
          <p:nvPr/>
        </p:nvSpPr>
        <p:spPr>
          <a:xfrm>
            <a:off x="6381516" y="5070669"/>
            <a:ext cx="1638516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研发效能</a:t>
            </a:r>
          </a:p>
        </p:txBody>
      </p:sp>
      <p:sp>
        <p:nvSpPr>
          <p:cNvPr id="57" name="矩形 56"/>
          <p:cNvSpPr/>
          <p:nvPr/>
        </p:nvSpPr>
        <p:spPr>
          <a:xfrm>
            <a:off x="8073199" y="5070669"/>
            <a:ext cx="1638516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大数据</a:t>
            </a:r>
          </a:p>
        </p:txBody>
      </p:sp>
      <p:sp>
        <p:nvSpPr>
          <p:cNvPr id="58" name="矩形 57"/>
          <p:cNvSpPr/>
          <p:nvPr/>
        </p:nvSpPr>
        <p:spPr>
          <a:xfrm>
            <a:off x="9764883" y="5070669"/>
            <a:ext cx="1638516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云平台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473469" y="30700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领域做深</a:t>
            </a:r>
          </a:p>
        </p:txBody>
      </p:sp>
      <p:sp>
        <p:nvSpPr>
          <p:cNvPr id="60" name="矩形 59"/>
          <p:cNvSpPr/>
          <p:nvPr/>
        </p:nvSpPr>
        <p:spPr>
          <a:xfrm>
            <a:off x="6389968" y="3278926"/>
            <a:ext cx="936955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店内仓储</a:t>
            </a:r>
            <a:endParaRPr kumimoji="1"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7423781" y="3278926"/>
            <a:ext cx="645720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开店</a:t>
            </a:r>
            <a:endParaRPr kumimoji="1" lang="zh-CN" altLang="en-US" sz="1200" dirty="0"/>
          </a:p>
        </p:txBody>
      </p:sp>
      <p:sp>
        <p:nvSpPr>
          <p:cNvPr id="69" name="矩形 68"/>
          <p:cNvSpPr/>
          <p:nvPr/>
        </p:nvSpPr>
        <p:spPr>
          <a:xfrm>
            <a:off x="8166359" y="3278926"/>
            <a:ext cx="664787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选商</a:t>
            </a:r>
            <a:endParaRPr kumimoji="1"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8928004" y="3278926"/>
            <a:ext cx="825782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电子价签</a:t>
            </a:r>
            <a:endParaRPr kumimoji="1" lang="zh-CN" alt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9862369" y="3278926"/>
            <a:ext cx="825782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物料展陈</a:t>
            </a:r>
            <a:endParaRPr kumimoji="1" lang="zh-CN" altLang="en-US" sz="1200" dirty="0"/>
          </a:p>
        </p:txBody>
      </p:sp>
      <p:sp>
        <p:nvSpPr>
          <p:cNvPr id="72" name="矩形 71"/>
          <p:cNvSpPr/>
          <p:nvPr/>
        </p:nvSpPr>
        <p:spPr>
          <a:xfrm>
            <a:off x="6381516" y="2846063"/>
            <a:ext cx="633955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分货</a:t>
            </a:r>
            <a:endParaRPr kumimoji="1" lang="zh-CN" altLang="en-US" sz="1200" dirty="0"/>
          </a:p>
        </p:txBody>
      </p:sp>
      <p:sp>
        <p:nvSpPr>
          <p:cNvPr id="73" name="矩形 72"/>
          <p:cNvSpPr/>
          <p:nvPr/>
        </p:nvSpPr>
        <p:spPr>
          <a:xfrm>
            <a:off x="7096953" y="2846063"/>
            <a:ext cx="633955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激励</a:t>
            </a:r>
            <a:endParaRPr kumimoji="1" lang="zh-CN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7812390" y="2846063"/>
            <a:ext cx="633955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返利</a:t>
            </a:r>
            <a:endParaRPr kumimoji="1" lang="zh-CN" altLang="en-US" sz="1200" dirty="0"/>
          </a:p>
        </p:txBody>
      </p:sp>
      <p:sp>
        <p:nvSpPr>
          <p:cNvPr id="75" name="矩形 74"/>
          <p:cNvSpPr/>
          <p:nvPr/>
        </p:nvSpPr>
        <p:spPr>
          <a:xfrm>
            <a:off x="8527827" y="2846063"/>
            <a:ext cx="780568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额度款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9389877" y="2846063"/>
            <a:ext cx="611098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收银</a:t>
            </a:r>
            <a:endParaRPr kumimoji="1"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10082455" y="2846063"/>
            <a:ext cx="611098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BI</a:t>
            </a:r>
            <a:endParaRPr kumimoji="1"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10789293" y="3071126"/>
            <a:ext cx="611098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……</a:t>
            </a:r>
            <a:endParaRPr kumimoji="1"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5481092" y="22768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网关收敛</a:t>
            </a:r>
          </a:p>
        </p:txBody>
      </p:sp>
      <p:sp>
        <p:nvSpPr>
          <p:cNvPr id="81" name="矩形 80"/>
          <p:cNvSpPr/>
          <p:nvPr/>
        </p:nvSpPr>
        <p:spPr>
          <a:xfrm>
            <a:off x="6374258" y="2246804"/>
            <a:ext cx="2456888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API</a:t>
            </a:r>
            <a:r>
              <a:rPr kumimoji="1" lang="zh-CN" altLang="en-US" sz="1200" dirty="0"/>
              <a:t>网关</a:t>
            </a:r>
          </a:p>
        </p:txBody>
      </p:sp>
      <p:sp>
        <p:nvSpPr>
          <p:cNvPr id="82" name="矩形 81"/>
          <p:cNvSpPr/>
          <p:nvPr/>
        </p:nvSpPr>
        <p:spPr>
          <a:xfrm>
            <a:off x="8880347" y="2246804"/>
            <a:ext cx="2520044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各类鉴权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5481092" y="170900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短层做薄</a:t>
            </a:r>
          </a:p>
        </p:txBody>
      </p:sp>
      <p:sp>
        <p:nvSpPr>
          <p:cNvPr id="84" name="矩形 83"/>
          <p:cNvSpPr/>
          <p:nvPr/>
        </p:nvSpPr>
        <p:spPr>
          <a:xfrm>
            <a:off x="6374258" y="1673006"/>
            <a:ext cx="924765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小米商城</a:t>
            </a:r>
            <a:endParaRPr kumimoji="1"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7399600" y="1673006"/>
            <a:ext cx="924765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小米</a:t>
            </a:r>
            <a:r>
              <a:rPr kumimoji="1" lang="en-US" altLang="zh-CN" sz="1200" dirty="0"/>
              <a:t>POS</a:t>
            </a:r>
            <a:endParaRPr kumimoji="1"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8424942" y="1673006"/>
            <a:ext cx="924765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零售通</a:t>
            </a:r>
            <a:endParaRPr kumimoji="1" lang="zh-CN" altLang="en-US" sz="1200" dirty="0"/>
          </a:p>
        </p:txBody>
      </p:sp>
      <p:sp>
        <p:nvSpPr>
          <p:cNvPr id="88" name="矩形 87"/>
          <p:cNvSpPr/>
          <p:nvPr/>
        </p:nvSpPr>
        <p:spPr>
          <a:xfrm>
            <a:off x="9450284" y="1673006"/>
            <a:ext cx="924765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运营后台</a:t>
            </a:r>
          </a:p>
        </p:txBody>
      </p:sp>
      <p:sp>
        <p:nvSpPr>
          <p:cNvPr id="89" name="矩形 88"/>
          <p:cNvSpPr/>
          <p:nvPr/>
        </p:nvSpPr>
        <p:spPr>
          <a:xfrm>
            <a:off x="10475626" y="1673006"/>
            <a:ext cx="924765" cy="34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门店管家</a:t>
            </a:r>
          </a:p>
        </p:txBody>
      </p:sp>
    </p:spTree>
    <p:extLst>
      <p:ext uri="{BB962C8B-B14F-4D97-AF65-F5344CB8AC3E}">
        <p14:creationId xmlns:p14="http://schemas.microsoft.com/office/powerpoint/2010/main" val="61996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中国区发展方向思考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9554308" y="3423139"/>
            <a:ext cx="1441939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市场第一</a:t>
            </a:r>
          </a:p>
        </p:txBody>
      </p:sp>
      <p:sp>
        <p:nvSpPr>
          <p:cNvPr id="4" name="右箭头 3"/>
          <p:cNvSpPr/>
          <p:nvPr/>
        </p:nvSpPr>
        <p:spPr>
          <a:xfrm>
            <a:off x="9026770" y="3487615"/>
            <a:ext cx="339969" cy="48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256585" y="2110155"/>
            <a:ext cx="1441939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产品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256585" y="3423138"/>
            <a:ext cx="1441939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渠道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256585" y="4736121"/>
            <a:ext cx="1441939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营销</a:t>
            </a:r>
          </a:p>
        </p:txBody>
      </p:sp>
      <p:sp>
        <p:nvSpPr>
          <p:cNvPr id="8" name="右箭头 7"/>
          <p:cNvSpPr/>
          <p:nvPr/>
        </p:nvSpPr>
        <p:spPr>
          <a:xfrm>
            <a:off x="6582509" y="3472433"/>
            <a:ext cx="339969" cy="48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783012" y="2956621"/>
            <a:ext cx="1441939" cy="43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开店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783012" y="3532103"/>
            <a:ext cx="1441939" cy="43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管理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783012" y="4107585"/>
            <a:ext cx="1441939" cy="43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效率</a:t>
            </a:r>
          </a:p>
        </p:txBody>
      </p:sp>
      <p:sp>
        <p:nvSpPr>
          <p:cNvPr id="14" name="右箭头 13"/>
          <p:cNvSpPr/>
          <p:nvPr/>
        </p:nvSpPr>
        <p:spPr>
          <a:xfrm>
            <a:off x="4097211" y="3506927"/>
            <a:ext cx="339969" cy="48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652952" y="1884148"/>
            <a:ext cx="2063258" cy="43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交易即数据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652952" y="2526325"/>
            <a:ext cx="2063258" cy="43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数字化管理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652952" y="3168502"/>
            <a:ext cx="2063258" cy="43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线</a:t>
            </a:r>
            <a:r>
              <a:rPr kumimoji="1" lang="zh-CN" altLang="en-US"/>
              <a:t>上线下流量通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652952" y="3805867"/>
            <a:ext cx="2063258" cy="43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线上线下一盘货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652952" y="4443232"/>
            <a:ext cx="2063258" cy="43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坚持简化方法论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652952" y="5080597"/>
            <a:ext cx="2063258" cy="43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从数字化到智能化</a:t>
            </a:r>
          </a:p>
        </p:txBody>
      </p:sp>
    </p:spTree>
    <p:extLst>
      <p:ext uri="{BB962C8B-B14F-4D97-AF65-F5344CB8AC3E}">
        <p14:creationId xmlns:p14="http://schemas.microsoft.com/office/powerpoint/2010/main" val="95528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零售中台</a:t>
            </a:r>
            <a:r>
              <a:rPr kumimoji="1" lang="en-US" altLang="zh-CN" dirty="0"/>
              <a:t>(</a:t>
            </a:r>
            <a:r>
              <a:rPr kumimoji="1" lang="zh-CN" altLang="en-US" dirty="0"/>
              <a:t>本团队</a:t>
            </a:r>
            <a:r>
              <a:rPr kumimoji="1" lang="en-US" altLang="zh-CN" dirty="0"/>
              <a:t>)</a:t>
            </a:r>
            <a:r>
              <a:rPr kumimoji="1" lang="zh-CN" altLang="en-US" dirty="0"/>
              <a:t>思考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30087" y="4994033"/>
            <a:ext cx="6405420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稳定</a:t>
            </a:r>
            <a:r>
              <a:rPr kumimoji="1" lang="zh-CN" altLang="en-US"/>
              <a:t>的交易平台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0037" y="1279030"/>
            <a:ext cx="1764547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中台的本质</a:t>
            </a:r>
            <a:endParaRPr lang="en-US" altLang="zh-CN" sz="12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共享业务单元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一种组织形式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中台存在的价值</a:t>
            </a:r>
            <a:endParaRPr lang="en-US" altLang="zh-CN" sz="12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大业务的高效协同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复杂场景的复用能力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跨业务能力与数据打通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中台的核心方法论</a:t>
            </a:r>
            <a:endParaRPr lang="en-US" altLang="zh-CN" sz="12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领域建模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能力抽象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能力编排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开放共建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中台的评价方法</a:t>
            </a:r>
            <a:endParaRPr lang="en-US" altLang="zh-CN" sz="12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复用性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易用性</a:t>
            </a:r>
            <a:endParaRPr lang="en-US" altLang="zh-CN" sz="12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130087" y="4255479"/>
            <a:ext cx="2020990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能力抽象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322302" y="4255479"/>
            <a:ext cx="2020990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流程编排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514517" y="4255479"/>
            <a:ext cx="2020990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业务治理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130086" y="2981801"/>
            <a:ext cx="3146405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准确的业务元数据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382000" y="2981801"/>
            <a:ext cx="3153507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准确的交易数据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43090" y="468407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典型电商中台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543090" y="272788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中国区特性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130086" y="2230662"/>
            <a:ext cx="3146405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高效的业务协同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382000" y="2230662"/>
            <a:ext cx="3153507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线上线下互联互通</a:t>
            </a:r>
          </a:p>
        </p:txBody>
      </p:sp>
      <p:sp>
        <p:nvSpPr>
          <p:cNvPr id="15" name="上箭头 14"/>
          <p:cNvSpPr/>
          <p:nvPr/>
        </p:nvSpPr>
        <p:spPr>
          <a:xfrm>
            <a:off x="7854461" y="3720355"/>
            <a:ext cx="1055077" cy="3475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09538" y="377907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从</a:t>
            </a:r>
            <a:r>
              <a:rPr kumimoji="1" lang="zh-CN" altLang="en-US" sz="1200"/>
              <a:t>电商中台到零售中台</a:t>
            </a:r>
          </a:p>
        </p:txBody>
      </p:sp>
    </p:spTree>
    <p:extLst>
      <p:ext uri="{BB962C8B-B14F-4D97-AF65-F5344CB8AC3E}">
        <p14:creationId xmlns:p14="http://schemas.microsoft.com/office/powerpoint/2010/main" val="108694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其它贡献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2991" y="1396260"/>
            <a:ext cx="5743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集团技术影响力</a:t>
            </a:r>
            <a:endParaRPr lang="en-US" altLang="zh-CN" sz="20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调研与推动小米</a:t>
            </a:r>
            <a:r>
              <a:rPr lang="en-US" altLang="zh-CN" sz="1600" dirty="0" err="1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选型，替代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EMQ/Notify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02990" y="2650629"/>
            <a:ext cx="5098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技术共建合作</a:t>
            </a:r>
            <a:endParaRPr lang="en-US" altLang="zh-CN" sz="20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与信息部和云平台共建服务治理及可观测性平台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2990" y="3906360"/>
            <a:ext cx="62239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en-US" altLang="zh-CN" sz="20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技术委月刊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电商中台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系列文章发表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清河大学“服务端知识体系与微服务体系”课程开发与讲师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参与多次跨部门技术分享活动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19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专业能力总结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2991" y="1396260"/>
            <a:ext cx="88499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电商业务</a:t>
            </a:r>
            <a:r>
              <a:rPr lang="en-US" altLang="zh-CN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架构专家</a:t>
            </a:r>
            <a:endParaRPr lang="en-US" altLang="zh-CN" sz="20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建设有品的平台型电商体系，推倒重建小米品牌零售体系，熟悉调研过业界各大公司电商架构，熟悉从导购营销到仓储物流的业务架构，熟悉小米体系各系统现状及可发展方向。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2990" y="2690136"/>
            <a:ext cx="88499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产品级业务架构师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有能力主导产品级业务架构，多次主持全链路大型项目的技术方案设计。做过不同的业务领域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(AI/IM/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，熟悉各领域常见技术方案。熟悉业界成熟的稳定性方案，能够制定业务级技术选型与技术规范。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2990" y="4349154"/>
            <a:ext cx="88499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扎实的技术基础</a:t>
            </a:r>
            <a:endParaRPr lang="en-US" altLang="zh-CN" sz="20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岁自学编程，扎实的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基础，不变的技术热忱，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竞赛拿过金牌，一直是团队的核心输出者，所在的每个团队都是线上事故调查主力。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04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中国区技术体系建设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2991" y="1396260"/>
            <a:ext cx="88499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推动技术重选型与微服务架构</a:t>
            </a:r>
            <a:endParaRPr lang="en-US" altLang="zh-CN" sz="20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go+php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=&gt; 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小米主流的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体系；成熟的</a:t>
            </a:r>
            <a:r>
              <a:rPr lang="en-US" altLang="zh-CN" sz="1600" dirty="0" err="1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服务治理体系；舍弃自造小轮子，全面拥抱云平台基础设施；全面推行微服务与网关体系；统一错误码与接口，为业务可观测性做准备。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2991" y="2791306"/>
            <a:ext cx="88499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业务架构师，把控整体架构</a:t>
            </a:r>
            <a:endParaRPr lang="en-US" altLang="zh-CN" sz="20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主导业务架构变革，提高业务运转效率。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把控大项目的顶层设计，参与大量部门内技术评审。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2990" y="4186352"/>
            <a:ext cx="88499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技术规范与技术氛围</a:t>
            </a:r>
            <a:endParaRPr lang="en-US" altLang="zh-CN" sz="20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制定推广代码规范、设计规范，尸检规范等，规范研发流程，推动事前稳定性方案。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推动服务端技术分享活动，设计评审公开化等，提高技术氛围。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80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个人介绍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309"/>
              </p:ext>
            </p:extLst>
          </p:nvPr>
        </p:nvGraphicFramePr>
        <p:xfrm>
          <a:off x="397163" y="1030033"/>
          <a:ext cx="11509663" cy="5574712"/>
        </p:xfrm>
        <a:graphic>
          <a:graphicData uri="http://schemas.openxmlformats.org/drawingml/2006/table">
            <a:tbl>
              <a:tblPr firstRow="1" bandRow="1"/>
              <a:tblGrid>
                <a:gridCol w="193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7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3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邢鑫岩</a:t>
                      </a:r>
                    </a:p>
                  </a:txBody>
                  <a:tcPr marL="59612" marR="59612" marT="29806" marB="298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+mn-ea"/>
                        </a:rPr>
                        <a:t>年龄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岁</a:t>
                      </a:r>
                    </a:p>
                  </a:txBody>
                  <a:tcPr marL="59612" marR="59612" marT="29806" marB="298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学历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/>
                        <a:t>硕士</a:t>
                      </a:r>
                    </a:p>
                  </a:txBody>
                  <a:tcPr marL="59612" marR="59612" marT="29806" marB="298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大连理工大学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硕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612" marR="59612" marT="29806" marB="298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201996"/>
                  </a:ext>
                </a:extLst>
              </a:tr>
              <a:tr h="414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+mn-ea"/>
                        </a:rPr>
                        <a:t>部门及岗位名称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销售一部</a:t>
                      </a: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高级软件工程师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612" marR="59612" marT="29806" marB="298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+mn-ea"/>
                        </a:rPr>
                        <a:t>直属上级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赵永生</a:t>
                      </a:r>
                    </a:p>
                  </a:txBody>
                  <a:tcPr marL="59612" marR="59612" marT="29806" marB="298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698021"/>
                  </a:ext>
                </a:extLst>
              </a:tr>
              <a:tr h="414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职级通道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</a:rPr>
                        <a:t>专业管理类</a:t>
                      </a:r>
                    </a:p>
                  </a:txBody>
                  <a:tcPr marL="59612" marR="59612" marT="29806" marB="298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岗位序列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</a:rPr>
                        <a:t>技术序列</a:t>
                      </a:r>
                    </a:p>
                  </a:txBody>
                  <a:tcPr marL="59612" marR="59612" marT="29806" marB="298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127038"/>
                  </a:ext>
                </a:extLst>
              </a:tr>
              <a:tr h="414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入职小米时间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2011.7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612" marR="59612" marT="29806" marB="298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2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最近一次晋升时间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59612" marR="59612" marT="29806" marB="298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年度个人绩效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09" marR="6209" marT="620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年中个人绩效</a:t>
                      </a:r>
                    </a:p>
                  </a:txBody>
                  <a:tcPr marL="6209" marR="6209" marT="620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09" marR="6209" marT="620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681536"/>
                  </a:ext>
                </a:extLst>
              </a:tr>
              <a:tr h="1316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在小米的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主要工作经历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2011.7  ~ 2012.3   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米聊          ：米聊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2012.3  ~ 2017.2   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小米云服务：从第一行代码做到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千万日活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2017.3  ~ 2017.11 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小米浏览器：负责活动与推荐服务端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2017.11~ 2020.12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有品电商部：电商中台中心负责人，负责有品基本电商能力，业务赋能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2021.1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中国区      ：零售中台负责人</a:t>
                      </a:r>
                    </a:p>
                  </a:txBody>
                  <a:tcPr marL="6209" marR="6209" marT="620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42208"/>
                  </a:ext>
                </a:extLst>
              </a:tr>
              <a:tr h="444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小米之前的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主要工作经历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2011.3~2011.7 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腾讯搜搜 广告算法工程师</a:t>
                      </a:r>
                    </a:p>
                  </a:txBody>
                  <a:tcPr marL="6209" marR="6209" marT="620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921228"/>
                  </a:ext>
                </a:extLst>
              </a:tr>
              <a:tr h="631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目前岗位介绍</a:t>
                      </a:r>
                    </a:p>
                  </a:txBody>
                  <a:tcPr marL="60161" marR="60161" marT="30081" marB="3008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中国区零售中台负责人：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负责中国区自营渠道交易平台建设，赋能中国区新零售业务快速发展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管理中台产品、门店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、研发效能，电商中台团队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09" marR="6209" marT="620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16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领导力</a:t>
            </a:r>
            <a:r>
              <a:rPr kumimoji="1" lang="en-US" altLang="zh-CN" dirty="0"/>
              <a:t>-</a:t>
            </a:r>
            <a:r>
              <a:rPr kumimoji="1" lang="zh-CN" altLang="en-US" dirty="0"/>
              <a:t>战略与执行举例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96838" y="125436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/>
              <a:t>使命：线上线下融合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20775" y="1940499"/>
            <a:ext cx="89072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战略：简化业务，切分问题，以</a:t>
            </a:r>
            <a:r>
              <a:rPr kumimoji="1" lang="en-US" altLang="zh-CN" dirty="0"/>
              <a:t>MVP</a:t>
            </a:r>
            <a:r>
              <a:rPr kumimoji="1" lang="zh-CN" altLang="en-US" dirty="0"/>
              <a:t>方法去快速验证融合的效果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战术：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同价同促：简化价格政策，先只保留直降活动，其它价格促销合并或砍掉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本质分析：融合的本质是履约融合，优先解决履约融合的问题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问题拆分：按端拆分，按支付方式拆分，按</a:t>
            </a:r>
            <a:r>
              <a:rPr kumimoji="1" lang="en-US" altLang="zh-CN" dirty="0"/>
              <a:t>SKU</a:t>
            </a:r>
            <a:r>
              <a:rPr kumimoji="1" lang="zh-CN" altLang="en-US" dirty="0"/>
              <a:t>拆分，按交易链路拆分</a:t>
            </a:r>
            <a:r>
              <a:rPr kumimoji="1" lang="en-US" altLang="zh-CN" dirty="0"/>
              <a:t>……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明确优先级：先不上购物车，先上普通</a:t>
            </a:r>
            <a:r>
              <a:rPr kumimoji="1" lang="en-US" altLang="zh-CN" dirty="0"/>
              <a:t>SKU</a:t>
            </a:r>
            <a:r>
              <a:rPr kumimoji="1" lang="zh-CN" altLang="en-US" dirty="0"/>
              <a:t>，先微信支付，先上小程序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并行前进：所有子项都并行前进，在产品侧先调研，技术侧按优先级落地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r>
              <a:rPr kumimoji="1" lang="zh-CN" altLang="en-US" dirty="0"/>
              <a:t>落地执行：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带领产品团队调研促销政策，明确简化路线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商品在底层融合门店商品，促销在配置层直接转换成现有模型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复用“门店</a:t>
            </a:r>
            <a:r>
              <a:rPr kumimoji="1" lang="en-US" altLang="zh-CN" dirty="0"/>
              <a:t>GO</a:t>
            </a:r>
            <a:r>
              <a:rPr kumimoji="1" lang="zh-CN" altLang="en-US" dirty="0"/>
              <a:t>”的履约能力，但要直接打通履约线，避免</a:t>
            </a:r>
            <a:r>
              <a:rPr kumimoji="1" lang="en-US" altLang="zh-CN" dirty="0"/>
              <a:t>Notify</a:t>
            </a:r>
            <a:r>
              <a:rPr kumimoji="1" lang="zh-CN" altLang="en-US" dirty="0"/>
              <a:t>延迟带来的影响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新建“新零售调度器”服务，以此快速支持运营的灰度策略以及问题快速响应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297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领导力</a:t>
            </a:r>
            <a:r>
              <a:rPr kumimoji="1" lang="en-US" altLang="zh-CN" dirty="0"/>
              <a:t>-</a:t>
            </a:r>
            <a:r>
              <a:rPr kumimoji="1" lang="zh-CN" altLang="en-US" dirty="0"/>
              <a:t>团队管理总结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66406" y="2325970"/>
            <a:ext cx="95532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团队建设与发展</a:t>
            </a:r>
            <a:endParaRPr lang="en-US" altLang="zh-CN" sz="20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初始化：完成从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月份的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人到现在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108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人的团队搭建。持续人才盘点，梯队建设。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中台产品建设：完成中台产品白皮书，制定中台产品发展方向，积累中台知识库。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Back-Up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：保证核心位置每个人都有备份，包括自己</a:t>
            </a:r>
          </a:p>
          <a:p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One-One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：定期一对一沟通，找到隐藏问题</a:t>
            </a:r>
          </a:p>
          <a:p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sz="1600" dirty="0"/>
              <a:t>成长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：把下属分为技术骨干，管理骨干，黄牛员工，待观察，准淘汰等类型，分别按照特点分配不同项目，关注每一个人成长，打仗是最好的团建</a:t>
            </a:r>
          </a:p>
          <a:p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目标规划：保证大团队有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年的技术规划，小团队有至少半年的技术规划，让眼界持续走在现实之前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66406" y="1384538"/>
            <a:ext cx="90609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团队构成</a:t>
            </a:r>
            <a:endParaRPr lang="en-US" altLang="zh-CN" sz="2000" b="1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产品团队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人；中台技术团队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个共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人；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研发团队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人；研发效能团队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人；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人；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级及以下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</a:t>
            </a:r>
            <a:endParaRPr lang="en-US" altLang="zh-CN" sz="1600" dirty="0">
              <a:solidFill>
                <a:srgbClr val="1F2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6406" y="4498507"/>
            <a:ext cx="95532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管理理念</a:t>
            </a:r>
          </a:p>
          <a:p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责任心第一：电商中台涉及大量钱与货，所有人最重要的素质就是责任心</a:t>
            </a:r>
          </a:p>
          <a:p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不设边界：促使骨干员工推动和主持跨组项目，让每个人能理解电商不同领域</a:t>
            </a:r>
          </a:p>
          <a:p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动态调整：组织随着业务变化调整，在调整的过程中，保证每个人能持续快乐成长</a:t>
            </a:r>
          </a:p>
          <a:p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开放理念：中台不抢业务，只讲效率；代码开放，服务开放，中台共建；业务可以来中台项目实现组件，甚至业务提供一个中台服务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比如商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店模型</a:t>
            </a:r>
            <a:r>
              <a:rPr lang="en-US" altLang="zh-CN" sz="1600" dirty="0">
                <a:solidFill>
                  <a:srgbClr val="1F2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762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</a:p>
          <a:p>
            <a:r>
              <a:rPr lang="zh-CN" altLang="en-US" dirty="0"/>
              <a:t>真诚，热爱</a:t>
            </a:r>
          </a:p>
        </p:txBody>
      </p:sp>
    </p:spTree>
    <p:extLst>
      <p:ext uri="{BB962C8B-B14F-4D97-AF65-F5344CB8AC3E}">
        <p14:creationId xmlns:p14="http://schemas.microsoft.com/office/powerpoint/2010/main" val="318012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2021</a:t>
            </a:r>
            <a:r>
              <a:rPr kumimoji="1" lang="zh-CN" altLang="en-US" dirty="0"/>
              <a:t>年工作目标介绍</a:t>
            </a:r>
          </a:p>
        </p:txBody>
      </p:sp>
      <p:sp>
        <p:nvSpPr>
          <p:cNvPr id="4" name="椭圆 3"/>
          <p:cNvSpPr/>
          <p:nvPr/>
        </p:nvSpPr>
        <p:spPr>
          <a:xfrm>
            <a:off x="1655807" y="1890583"/>
            <a:ext cx="2656702" cy="265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线上</a:t>
            </a:r>
            <a:r>
              <a:rPr kumimoji="1" lang="en-US" altLang="zh-CN" dirty="0"/>
              <a:t>/</a:t>
            </a:r>
            <a:r>
              <a:rPr kumimoji="1" lang="zh-CN" altLang="en-US" dirty="0"/>
              <a:t>线下融合</a:t>
            </a:r>
          </a:p>
        </p:txBody>
      </p:sp>
      <p:sp>
        <p:nvSpPr>
          <p:cNvPr id="5" name="椭圆 4"/>
          <p:cNvSpPr/>
          <p:nvPr/>
        </p:nvSpPr>
        <p:spPr>
          <a:xfrm>
            <a:off x="4967419" y="1890583"/>
            <a:ext cx="2656702" cy="265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小米</a:t>
            </a:r>
            <a:r>
              <a:rPr kumimoji="1" lang="en-US" altLang="zh-CN" dirty="0"/>
              <a:t>POS</a:t>
            </a:r>
            <a:r>
              <a:rPr kumimoji="1" lang="zh-CN" altLang="en-US" dirty="0"/>
              <a:t>融合</a:t>
            </a:r>
          </a:p>
        </p:txBody>
      </p:sp>
      <p:sp>
        <p:nvSpPr>
          <p:cNvPr id="6" name="椭圆 5"/>
          <p:cNvSpPr/>
          <p:nvPr/>
        </p:nvSpPr>
        <p:spPr>
          <a:xfrm>
            <a:off x="8279031" y="1890583"/>
            <a:ext cx="2656702" cy="2656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业务架构升级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53079" y="494698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打通商城与门店流量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线上线下一盘货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9292" y="4951267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专卖与授权店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POS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融合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提升门店经营效率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奠定门店数字化基石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45477" y="495126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领域拆分，提高协同效率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统一技术架构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52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2020</a:t>
            </a:r>
            <a:r>
              <a:rPr kumimoji="1" lang="zh-CN" altLang="en-US" dirty="0"/>
              <a:t>年工作简单回顾</a:t>
            </a:r>
            <a:r>
              <a:rPr kumimoji="1" lang="en-US" altLang="zh-CN" dirty="0"/>
              <a:t>(</a:t>
            </a:r>
            <a:r>
              <a:rPr kumimoji="1" lang="zh-CN" altLang="en-US" dirty="0"/>
              <a:t>有品工作经历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04088" y="194001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有品电商中台建设</a:t>
            </a:r>
            <a:endParaRPr kumimoji="1" lang="en-US" altLang="zh-CN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573796" y="19400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有品全渠道一盘货项目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04089" y="2652414"/>
            <a:ext cx="3496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稳定支撑有品</a:t>
            </a:r>
            <a:r>
              <a:rPr kumimoji="1" lang="en-US" altLang="zh-CN" dirty="0"/>
              <a:t>GMV</a:t>
            </a:r>
            <a:r>
              <a:rPr kumimoji="1" lang="zh-CN" altLang="en-US" dirty="0"/>
              <a:t>从</a:t>
            </a:r>
            <a:r>
              <a:rPr kumimoji="1" lang="en-US" altLang="zh-CN" dirty="0"/>
              <a:t>20</a:t>
            </a:r>
            <a:r>
              <a:rPr kumimoji="1" lang="zh-CN" altLang="en-US" dirty="0"/>
              <a:t>亿到</a:t>
            </a:r>
            <a:r>
              <a:rPr kumimoji="1" lang="en-US" altLang="zh-CN" dirty="0"/>
              <a:t>140</a:t>
            </a:r>
            <a:r>
              <a:rPr kumimoji="1" lang="zh-CN" altLang="en-US" dirty="0"/>
              <a:t>亿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所有中台领域完成中台化，所有领域能力化，支持上层业务快速迭代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设计瓶颈可以支撑有品增长到千亿电商</a:t>
            </a:r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573796" y="2652414"/>
            <a:ext cx="3669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历时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个月，完成全链路业务分析与技术架构设计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若项目完成，可帮助有品完全关掉</a:t>
            </a:r>
            <a:r>
              <a:rPr kumimoji="1" lang="en-US" altLang="zh-CN" dirty="0"/>
              <a:t>B</a:t>
            </a:r>
            <a:r>
              <a:rPr kumimoji="1" lang="zh-CN" altLang="en-US" dirty="0"/>
              <a:t>仓，降低成本，全渠道共享</a:t>
            </a:r>
            <a:r>
              <a:rPr kumimoji="1" lang="en-US" altLang="zh-CN" dirty="0"/>
              <a:t>C</a:t>
            </a:r>
            <a:r>
              <a:rPr kumimoji="1" lang="zh-CN" altLang="en-US" dirty="0"/>
              <a:t>仓优势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</p:txBody>
      </p:sp>
      <p:sp>
        <p:nvSpPr>
          <p:cNvPr id="7" name="框架 6"/>
          <p:cNvSpPr/>
          <p:nvPr/>
        </p:nvSpPr>
        <p:spPr>
          <a:xfrm>
            <a:off x="1346889" y="1495171"/>
            <a:ext cx="4411362" cy="3781168"/>
          </a:xfrm>
          <a:prstGeom prst="frame">
            <a:avLst>
              <a:gd name="adj1" fmla="val 5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6203093" y="1495171"/>
            <a:ext cx="4411362" cy="3781168"/>
          </a:xfrm>
          <a:prstGeom prst="frame">
            <a:avLst>
              <a:gd name="adj1" fmla="val 5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线上线下融合项目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21" y="1638643"/>
            <a:ext cx="812800" cy="812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64021" y="1860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小米商城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972" y="1638643"/>
            <a:ext cx="812800" cy="81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95772" y="186037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直营</a:t>
            </a:r>
            <a:r>
              <a:rPr kumimoji="1" lang="en-US" altLang="zh-CN" dirty="0"/>
              <a:t>/</a:t>
            </a:r>
            <a:r>
              <a:rPr kumimoji="1" lang="zh-CN" altLang="en-US" dirty="0"/>
              <a:t>专卖店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582" y="1635379"/>
            <a:ext cx="812800" cy="812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7382" y="18571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授权店</a:t>
            </a:r>
          </a:p>
        </p:txBody>
      </p:sp>
      <p:sp>
        <p:nvSpPr>
          <p:cNvPr id="10" name="矩形 9"/>
          <p:cNvSpPr/>
          <p:nvPr/>
        </p:nvSpPr>
        <p:spPr>
          <a:xfrm>
            <a:off x="2051221" y="4621422"/>
            <a:ext cx="2310714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小米大仓</a:t>
            </a:r>
          </a:p>
        </p:txBody>
      </p:sp>
      <p:sp>
        <p:nvSpPr>
          <p:cNvPr id="11" name="矩形 10"/>
          <p:cNvSpPr/>
          <p:nvPr/>
        </p:nvSpPr>
        <p:spPr>
          <a:xfrm>
            <a:off x="4532869" y="4621420"/>
            <a:ext cx="2732903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店内仓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（小米货权）</a:t>
            </a:r>
          </a:p>
        </p:txBody>
      </p:sp>
      <p:sp>
        <p:nvSpPr>
          <p:cNvPr id="12" name="矩形 11"/>
          <p:cNvSpPr/>
          <p:nvPr/>
        </p:nvSpPr>
        <p:spPr>
          <a:xfrm>
            <a:off x="7525266" y="4621421"/>
            <a:ext cx="2807736" cy="69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店内仓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（商家货权）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55080" y="5579920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+mn-ea"/>
              </a:rPr>
              <a:t>大目标：流量互通</a:t>
            </a:r>
            <a:r>
              <a:rPr kumimoji="1" lang="en-US" altLang="zh-CN" sz="2400" b="1" dirty="0">
                <a:latin typeface="+mn-ea"/>
              </a:rPr>
              <a:t>&amp;</a:t>
            </a:r>
            <a:r>
              <a:rPr kumimoji="1" lang="zh-CN" altLang="en-US" sz="2400" b="1" dirty="0">
                <a:latin typeface="+mn-ea"/>
              </a:rPr>
              <a:t>线上线下一盘货</a:t>
            </a:r>
          </a:p>
        </p:txBody>
      </p:sp>
      <p:sp>
        <p:nvSpPr>
          <p:cNvPr id="17" name="矩形 16"/>
          <p:cNvSpPr/>
          <p:nvPr/>
        </p:nvSpPr>
        <p:spPr>
          <a:xfrm>
            <a:off x="2051221" y="2695831"/>
            <a:ext cx="8281780" cy="536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新零售调度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051221" y="3352621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交易中心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051221" y="3977667"/>
            <a:ext cx="2310714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大仓履约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99008" y="3352621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商品中心</a:t>
            </a:r>
          </a:p>
        </p:txBody>
      </p:sp>
      <p:sp>
        <p:nvSpPr>
          <p:cNvPr id="21" name="矩形 20"/>
          <p:cNvSpPr/>
          <p:nvPr/>
        </p:nvSpPr>
        <p:spPr>
          <a:xfrm>
            <a:off x="6346795" y="3352621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促销中心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494582" y="3352621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元数据中心</a:t>
            </a:r>
          </a:p>
        </p:txBody>
      </p:sp>
      <p:sp>
        <p:nvSpPr>
          <p:cNvPr id="23" name="矩形 22"/>
          <p:cNvSpPr/>
          <p:nvPr/>
        </p:nvSpPr>
        <p:spPr>
          <a:xfrm>
            <a:off x="4532869" y="3977667"/>
            <a:ext cx="580013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门店履约</a:t>
            </a:r>
          </a:p>
        </p:txBody>
      </p:sp>
    </p:spTree>
    <p:extLst>
      <p:ext uri="{BB962C8B-B14F-4D97-AF65-F5344CB8AC3E}">
        <p14:creationId xmlns:p14="http://schemas.microsoft.com/office/powerpoint/2010/main" val="11216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线上线下融合项目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挑战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1536" y="16311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同价同促</a:t>
            </a:r>
            <a:endParaRPr kumimoji="1" lang="en-US" altLang="zh-CN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61537" y="2244643"/>
            <a:ext cx="349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流量统一要求价格统一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线上线下的活跃点差异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线上线下的库存差异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28952" y="16311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技术债</a:t>
            </a:r>
            <a:endParaRPr kumimoji="1" lang="en-US" altLang="zh-CN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128953" y="2244643"/>
            <a:ext cx="349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几乎都是单体项目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技术栈不统一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架构老旧，缺少领域建模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161535" y="37193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跨部门协作</a:t>
            </a:r>
            <a:endParaRPr kumimoji="1" lang="en-US" altLang="zh-CN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161536" y="4332931"/>
            <a:ext cx="427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要完成线上</a:t>
            </a:r>
            <a:r>
              <a:rPr kumimoji="1" lang="en-US" altLang="zh-CN" dirty="0"/>
              <a:t>/</a:t>
            </a:r>
            <a:r>
              <a:rPr kumimoji="1" lang="zh-CN" altLang="en-US" dirty="0"/>
              <a:t>线下多运营团队的协同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跨一级部门的组织协同</a:t>
            </a:r>
            <a:r>
              <a:rPr kumimoji="1" lang="en-US" altLang="zh-CN" dirty="0"/>
              <a:t>(</a:t>
            </a:r>
            <a:r>
              <a:rPr kumimoji="1" lang="zh-CN" altLang="en-US" dirty="0"/>
              <a:t>授权店</a:t>
            </a:r>
            <a:r>
              <a:rPr kumimoji="1" lang="en-US" altLang="zh-CN" dirty="0"/>
              <a:t>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28952" y="371938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其它业务创新带来的挑战</a:t>
            </a:r>
            <a:endParaRPr kumimoji="1" lang="en-US" altLang="zh-CN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128952" y="4332931"/>
            <a:ext cx="4539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独特的新零售模型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电商</a:t>
            </a:r>
            <a:r>
              <a:rPr kumimoji="1" lang="en-US" altLang="zh-CN" dirty="0"/>
              <a:t>+</a:t>
            </a:r>
            <a:r>
              <a:rPr kumimoji="1" lang="zh-CN" altLang="en-US" dirty="0"/>
              <a:t>门店融合</a:t>
            </a:r>
            <a:r>
              <a:rPr kumimoji="1"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小米门店模式的挑战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控价的挑战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财务模型的挑战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735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线上线下融合项目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同价同促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04088" y="19400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促销规则简化</a:t>
            </a:r>
            <a:endParaRPr kumimoji="1" lang="en-US" altLang="zh-CN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04089" y="2652414"/>
            <a:ext cx="3707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行动：</a:t>
            </a:r>
            <a:endParaRPr kumimoji="1"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带领产品团队完成基本简化原则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r>
              <a:rPr kumimoji="1" lang="zh-CN" altLang="en-US" dirty="0"/>
              <a:t>条业务线长达数月协同沟通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105</a:t>
            </a:r>
            <a:r>
              <a:rPr kumimoji="1" lang="zh-CN" altLang="en-US" dirty="0"/>
              <a:t>条叠加</a:t>
            </a:r>
            <a:r>
              <a:rPr kumimoji="1" lang="en-US" altLang="zh-CN" dirty="0"/>
              <a:t>/</a:t>
            </a:r>
            <a:r>
              <a:rPr kumimoji="1" lang="zh-CN" altLang="en-US" dirty="0"/>
              <a:t>互斥规则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22</a:t>
            </a:r>
            <a:r>
              <a:rPr kumimoji="1" lang="zh-CN" altLang="en-US" dirty="0"/>
              <a:t>种促销工具简化到</a:t>
            </a:r>
            <a:r>
              <a:rPr kumimoji="1" lang="en-US" altLang="zh-CN" dirty="0"/>
              <a:t>16</a:t>
            </a:r>
            <a:r>
              <a:rPr kumimoji="1" lang="zh-CN" altLang="en-US" dirty="0"/>
              <a:t>种</a:t>
            </a:r>
            <a:endParaRPr kumimoji="1" lang="en-US" altLang="zh-CN" dirty="0"/>
          </a:p>
          <a:p>
            <a:r>
              <a:rPr kumimoji="1" lang="zh-CN" altLang="en-US" b="1" dirty="0"/>
              <a:t>结果：</a:t>
            </a:r>
            <a:endParaRPr kumimoji="1" lang="en-US" altLang="zh-CN" dirty="0"/>
          </a:p>
          <a:p>
            <a:r>
              <a:rPr kumimoji="1" lang="zh-CN" altLang="en-US" dirty="0"/>
              <a:t>目前价格类促销统一已上线，达成同价</a:t>
            </a:r>
            <a:endParaRPr kumimoji="1" lang="en-US" altLang="zh-CN" dirty="0"/>
          </a:p>
        </p:txBody>
      </p:sp>
      <p:sp>
        <p:nvSpPr>
          <p:cNvPr id="5" name="框架 4"/>
          <p:cNvSpPr/>
          <p:nvPr/>
        </p:nvSpPr>
        <p:spPr>
          <a:xfrm>
            <a:off x="1346889" y="1495171"/>
            <a:ext cx="4411362" cy="4263078"/>
          </a:xfrm>
          <a:prstGeom prst="frame">
            <a:avLst>
              <a:gd name="adj1" fmla="val 5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20931" y="194001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价促相关系统融合</a:t>
            </a:r>
            <a:endParaRPr kumimoji="1" lang="en-US" altLang="zh-CN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820932" y="2652414"/>
            <a:ext cx="3496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行动：</a:t>
            </a:r>
            <a:endParaRPr kumimoji="1"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线上</a:t>
            </a:r>
            <a:r>
              <a:rPr kumimoji="1" lang="en-US" altLang="zh-CN" dirty="0"/>
              <a:t>/</a:t>
            </a:r>
            <a:r>
              <a:rPr kumimoji="1" lang="zh-CN" altLang="en-US" dirty="0"/>
              <a:t>线下统一商品模型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统一商品中心输出统一价格</a:t>
            </a:r>
            <a:r>
              <a:rPr kumimoji="1" lang="en-US" altLang="zh-CN" dirty="0"/>
              <a:t>(</a:t>
            </a:r>
            <a:r>
              <a:rPr kumimoji="1" lang="zh-CN" altLang="en-US" dirty="0"/>
              <a:t>允许部分场景不同价</a:t>
            </a:r>
            <a:r>
              <a:rPr kumimoji="1"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促销中心统一计算活动价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支持复杂价格叠加互斥规则</a:t>
            </a:r>
            <a:endParaRPr kumimoji="1" lang="en-US" altLang="zh-CN" dirty="0"/>
          </a:p>
          <a:p>
            <a:r>
              <a:rPr kumimoji="1" lang="zh-CN" altLang="en-US" b="1" dirty="0"/>
              <a:t>结果：</a:t>
            </a:r>
            <a:endParaRPr kumimoji="1" lang="en-US" altLang="zh-CN" b="1" dirty="0"/>
          </a:p>
          <a:p>
            <a:r>
              <a:rPr kumimoji="1" lang="zh-CN" altLang="en-US" dirty="0"/>
              <a:t>已完成线上线下促销与商品系统的融合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</p:txBody>
      </p:sp>
      <p:sp>
        <p:nvSpPr>
          <p:cNvPr id="8" name="框架 7"/>
          <p:cNvSpPr/>
          <p:nvPr/>
        </p:nvSpPr>
        <p:spPr>
          <a:xfrm>
            <a:off x="6363732" y="1495171"/>
            <a:ext cx="4411362" cy="4263078"/>
          </a:xfrm>
          <a:prstGeom prst="frame">
            <a:avLst>
              <a:gd name="adj1" fmla="val 5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线上线下融合项目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旧架构</a:t>
            </a:r>
          </a:p>
        </p:txBody>
      </p:sp>
      <p:sp>
        <p:nvSpPr>
          <p:cNvPr id="3" name="矩形 2"/>
          <p:cNvSpPr/>
          <p:nvPr/>
        </p:nvSpPr>
        <p:spPr>
          <a:xfrm>
            <a:off x="1767016" y="1536178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小米商城</a:t>
            </a:r>
          </a:p>
        </p:txBody>
      </p:sp>
      <p:sp>
        <p:nvSpPr>
          <p:cNvPr id="4" name="矩形 3"/>
          <p:cNvSpPr/>
          <p:nvPr/>
        </p:nvSpPr>
        <p:spPr>
          <a:xfrm>
            <a:off x="8291383" y="1536178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HiPOS</a:t>
            </a:r>
            <a:r>
              <a:rPr kumimoji="1" lang="en-US" altLang="zh-CN" dirty="0"/>
              <a:t>/POS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349" y="3242781"/>
            <a:ext cx="1843672" cy="518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商城配置平台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(B.D)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91383" y="2825070"/>
            <a:ext cx="1843672" cy="518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POS</a:t>
            </a:r>
            <a:r>
              <a:rPr kumimoji="1" lang="zh-CN" altLang="en-US" dirty="0"/>
              <a:t>后端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(PHP</a:t>
            </a:r>
            <a:r>
              <a:rPr kumimoji="1" lang="zh-CN" altLang="en-US" dirty="0"/>
              <a:t>单体</a:t>
            </a:r>
            <a:r>
              <a:rPr kumimoji="1" lang="en-US" altLang="zh-CN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045349" y="4109963"/>
            <a:ext cx="1843672" cy="518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老商品配置平台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(PMS)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67016" y="2363638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商城服务端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(HELEN)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88852" y="4816504"/>
            <a:ext cx="1843672" cy="518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中台单体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 (SHOPAPI)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5" idx="2"/>
            <a:endCxn id="9" idx="0"/>
          </p:cNvCxnSpPr>
          <p:nvPr/>
        </p:nvCxnSpPr>
        <p:spPr>
          <a:xfrm>
            <a:off x="1967185" y="3761082"/>
            <a:ext cx="0" cy="34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6" idx="0"/>
            <a:endCxn id="15" idx="2"/>
          </p:cNvCxnSpPr>
          <p:nvPr/>
        </p:nvCxnSpPr>
        <p:spPr>
          <a:xfrm flipH="1" flipV="1">
            <a:off x="2688852" y="2881939"/>
            <a:ext cx="921836" cy="193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48" idx="1"/>
            <a:endCxn id="15" idx="3"/>
          </p:cNvCxnSpPr>
          <p:nvPr/>
        </p:nvCxnSpPr>
        <p:spPr>
          <a:xfrm flipH="1" flipV="1">
            <a:off x="3610688" y="2622789"/>
            <a:ext cx="6212933" cy="117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9" idx="2"/>
            <a:endCxn id="16" idx="1"/>
          </p:cNvCxnSpPr>
          <p:nvPr/>
        </p:nvCxnSpPr>
        <p:spPr>
          <a:xfrm>
            <a:off x="1967185" y="4628264"/>
            <a:ext cx="721667" cy="44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5" idx="3"/>
            <a:endCxn id="6" idx="1"/>
          </p:cNvCxnSpPr>
          <p:nvPr/>
        </p:nvCxnSpPr>
        <p:spPr>
          <a:xfrm flipV="1">
            <a:off x="2889021" y="3084221"/>
            <a:ext cx="5402362" cy="41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6" idx="3"/>
            <a:endCxn id="48" idx="1"/>
          </p:cNvCxnSpPr>
          <p:nvPr/>
        </p:nvCxnSpPr>
        <p:spPr>
          <a:xfrm flipV="1">
            <a:off x="4532524" y="3794105"/>
            <a:ext cx="5291097" cy="128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590202" y="4816504"/>
            <a:ext cx="1843672" cy="518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订单中心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 (OC)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823621" y="3534954"/>
            <a:ext cx="1843672" cy="518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GRACES</a:t>
            </a:r>
          </a:p>
          <a:p>
            <a:pPr algn="ctr"/>
            <a:r>
              <a:rPr kumimoji="1" lang="en-US" altLang="zh-CN" dirty="0"/>
              <a:t>(GO</a:t>
            </a:r>
            <a:r>
              <a:rPr kumimoji="1" lang="zh-CN" altLang="en-US" dirty="0"/>
              <a:t>单体</a:t>
            </a:r>
            <a:r>
              <a:rPr kumimoji="1" lang="en-US" altLang="zh-CN" dirty="0"/>
              <a:t>)</a:t>
            </a:r>
          </a:p>
        </p:txBody>
      </p:sp>
      <p:cxnSp>
        <p:nvCxnSpPr>
          <p:cNvPr id="53" name="直线箭头连接符 52"/>
          <p:cNvCxnSpPr>
            <a:stCxn id="16" idx="3"/>
            <a:endCxn id="40" idx="1"/>
          </p:cNvCxnSpPr>
          <p:nvPr/>
        </p:nvCxnSpPr>
        <p:spPr>
          <a:xfrm>
            <a:off x="4532524" y="5075655"/>
            <a:ext cx="1057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0" idx="3"/>
            <a:endCxn id="48" idx="1"/>
          </p:cNvCxnSpPr>
          <p:nvPr/>
        </p:nvCxnSpPr>
        <p:spPr>
          <a:xfrm flipV="1">
            <a:off x="7433874" y="3794105"/>
            <a:ext cx="2389747" cy="128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endCxn id="48" idx="0"/>
          </p:cNvCxnSpPr>
          <p:nvPr/>
        </p:nvCxnSpPr>
        <p:spPr>
          <a:xfrm>
            <a:off x="9213219" y="3254008"/>
            <a:ext cx="1532238" cy="28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15" idx="0"/>
            <a:endCxn id="3" idx="2"/>
          </p:cNvCxnSpPr>
          <p:nvPr/>
        </p:nvCxnSpPr>
        <p:spPr>
          <a:xfrm flipV="1">
            <a:off x="2688852" y="2054479"/>
            <a:ext cx="0" cy="30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48" idx="0"/>
            <a:endCxn id="4" idx="2"/>
          </p:cNvCxnSpPr>
          <p:nvPr/>
        </p:nvCxnSpPr>
        <p:spPr>
          <a:xfrm flipH="1" flipV="1">
            <a:off x="9213219" y="2054479"/>
            <a:ext cx="1532238" cy="148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79" idx="0"/>
            <a:endCxn id="16" idx="2"/>
          </p:cNvCxnSpPr>
          <p:nvPr/>
        </p:nvCxnSpPr>
        <p:spPr>
          <a:xfrm flipV="1">
            <a:off x="3610688" y="5334805"/>
            <a:ext cx="0" cy="30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688852" y="5643993"/>
            <a:ext cx="1843672" cy="518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优惠中台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 (PULSE)</a:t>
            </a:r>
            <a:endParaRPr kumimoji="1" lang="zh-CN" altLang="en-US" dirty="0"/>
          </a:p>
        </p:txBody>
      </p:sp>
      <p:cxnSp>
        <p:nvCxnSpPr>
          <p:cNvPr id="83" name="直线箭头连接符 82"/>
          <p:cNvCxnSpPr>
            <a:stCxn id="9" idx="3"/>
            <a:endCxn id="6" idx="1"/>
          </p:cNvCxnSpPr>
          <p:nvPr/>
        </p:nvCxnSpPr>
        <p:spPr>
          <a:xfrm flipV="1">
            <a:off x="2889021" y="3084221"/>
            <a:ext cx="5402362" cy="128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6" idx="0"/>
            <a:endCxn id="4" idx="2"/>
          </p:cNvCxnSpPr>
          <p:nvPr/>
        </p:nvCxnSpPr>
        <p:spPr>
          <a:xfrm flipV="1">
            <a:off x="9213219" y="2054479"/>
            <a:ext cx="0" cy="77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6512038" y="578219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门店</a:t>
            </a:r>
            <a:r>
              <a:rPr kumimoji="1" lang="en-US" altLang="zh-CN" b="1" dirty="0"/>
              <a:t>GO	</a:t>
            </a:r>
            <a:r>
              <a:rPr kumimoji="1" lang="zh-CN" altLang="en-US" b="1" dirty="0"/>
              <a:t>：依赖数据复制勉强完成门店自提的尝试</a:t>
            </a:r>
            <a:endParaRPr kumimoji="1" lang="en-US" altLang="zh-CN" b="1" dirty="0"/>
          </a:p>
          <a:p>
            <a:r>
              <a:rPr kumimoji="1" lang="zh-CN" altLang="en-US" b="1" dirty="0"/>
              <a:t>痛点</a:t>
            </a:r>
            <a:r>
              <a:rPr kumimoji="1" lang="en-US" altLang="zh-CN" b="1" dirty="0"/>
              <a:t>	</a:t>
            </a:r>
            <a:r>
              <a:rPr kumimoji="1" lang="zh-CN" altLang="en-US" b="1" dirty="0"/>
              <a:t>：高耦合低内聚，无法支撑新零售真融合</a:t>
            </a:r>
          </a:p>
        </p:txBody>
      </p:sp>
    </p:spTree>
    <p:extLst>
      <p:ext uri="{BB962C8B-B14F-4D97-AF65-F5344CB8AC3E}">
        <p14:creationId xmlns:p14="http://schemas.microsoft.com/office/powerpoint/2010/main" val="82668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线上线下融合项目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新架构</a:t>
            </a:r>
          </a:p>
        </p:txBody>
      </p:sp>
      <p:sp>
        <p:nvSpPr>
          <p:cNvPr id="3" name="矩形 2"/>
          <p:cNvSpPr/>
          <p:nvPr/>
        </p:nvSpPr>
        <p:spPr>
          <a:xfrm>
            <a:off x="2926035" y="1536177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小米商城</a:t>
            </a:r>
          </a:p>
        </p:txBody>
      </p:sp>
      <p:sp>
        <p:nvSpPr>
          <p:cNvPr id="4" name="矩形 3"/>
          <p:cNvSpPr/>
          <p:nvPr/>
        </p:nvSpPr>
        <p:spPr>
          <a:xfrm>
            <a:off x="8291383" y="1536178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POS</a:t>
            </a:r>
            <a:r>
              <a:rPr kumimoji="1" lang="zh-CN" altLang="en-US" dirty="0"/>
              <a:t>前端</a:t>
            </a:r>
          </a:p>
        </p:txBody>
      </p:sp>
      <p:sp>
        <p:nvSpPr>
          <p:cNvPr id="8" name="矩形 7"/>
          <p:cNvSpPr/>
          <p:nvPr/>
        </p:nvSpPr>
        <p:spPr>
          <a:xfrm>
            <a:off x="1850377" y="4119188"/>
            <a:ext cx="1701439" cy="518301"/>
          </a:xfrm>
          <a:prstGeom prst="rect">
            <a:avLst/>
          </a:prstGeom>
          <a:solidFill>
            <a:srgbClr val="FF886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商品域</a:t>
            </a:r>
          </a:p>
        </p:txBody>
      </p:sp>
      <p:sp>
        <p:nvSpPr>
          <p:cNvPr id="10" name="矩形 9"/>
          <p:cNvSpPr/>
          <p:nvPr/>
        </p:nvSpPr>
        <p:spPr>
          <a:xfrm>
            <a:off x="3761857" y="4119189"/>
            <a:ext cx="1701439" cy="518301"/>
          </a:xfrm>
          <a:prstGeom prst="rect">
            <a:avLst/>
          </a:prstGeom>
          <a:solidFill>
            <a:srgbClr val="FF886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促销域</a:t>
            </a:r>
          </a:p>
        </p:txBody>
      </p:sp>
      <p:sp>
        <p:nvSpPr>
          <p:cNvPr id="11" name="矩形 10"/>
          <p:cNvSpPr/>
          <p:nvPr/>
        </p:nvSpPr>
        <p:spPr>
          <a:xfrm>
            <a:off x="7584817" y="4119188"/>
            <a:ext cx="1701439" cy="518301"/>
          </a:xfrm>
          <a:prstGeom prst="rect">
            <a:avLst/>
          </a:prstGeom>
          <a:solidFill>
            <a:srgbClr val="FF886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交易域</a:t>
            </a:r>
          </a:p>
        </p:txBody>
      </p:sp>
      <p:sp>
        <p:nvSpPr>
          <p:cNvPr id="12" name="矩形 11"/>
          <p:cNvSpPr/>
          <p:nvPr/>
        </p:nvSpPr>
        <p:spPr>
          <a:xfrm>
            <a:off x="5673337" y="4119188"/>
            <a:ext cx="1701439" cy="518301"/>
          </a:xfrm>
          <a:prstGeom prst="rect">
            <a:avLst/>
          </a:prstGeom>
          <a:solidFill>
            <a:srgbClr val="FF886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新零售调度</a:t>
            </a:r>
          </a:p>
        </p:txBody>
      </p:sp>
      <p:sp>
        <p:nvSpPr>
          <p:cNvPr id="16" name="矩形 15"/>
          <p:cNvSpPr/>
          <p:nvPr/>
        </p:nvSpPr>
        <p:spPr>
          <a:xfrm>
            <a:off x="1848288" y="2310424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商城服务端</a:t>
            </a:r>
          </a:p>
        </p:txBody>
      </p:sp>
      <p:sp>
        <p:nvSpPr>
          <p:cNvPr id="17" name="矩形 16"/>
          <p:cNvSpPr/>
          <p:nvPr/>
        </p:nvSpPr>
        <p:spPr>
          <a:xfrm>
            <a:off x="7223781" y="2310424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POS</a:t>
            </a:r>
            <a:r>
              <a:rPr kumimoji="1" lang="zh-CN" altLang="en-US" dirty="0"/>
              <a:t>导购域</a:t>
            </a:r>
          </a:p>
        </p:txBody>
      </p:sp>
      <p:sp>
        <p:nvSpPr>
          <p:cNvPr id="18" name="矩形 17"/>
          <p:cNvSpPr/>
          <p:nvPr/>
        </p:nvSpPr>
        <p:spPr>
          <a:xfrm>
            <a:off x="9354065" y="2310424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POS</a:t>
            </a:r>
            <a:r>
              <a:rPr kumimoji="1" lang="zh-CN" altLang="en-US" dirty="0"/>
              <a:t>交易链路</a:t>
            </a:r>
          </a:p>
        </p:txBody>
      </p:sp>
      <p:sp>
        <p:nvSpPr>
          <p:cNvPr id="19" name="矩形 18"/>
          <p:cNvSpPr/>
          <p:nvPr/>
        </p:nvSpPr>
        <p:spPr>
          <a:xfrm>
            <a:off x="3042277" y="5302884"/>
            <a:ext cx="2911274" cy="518301"/>
          </a:xfrm>
          <a:prstGeom prst="rect">
            <a:avLst/>
          </a:prstGeom>
          <a:solidFill>
            <a:srgbClr val="FF886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商品运营平台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05607" y="5302884"/>
            <a:ext cx="2911274" cy="518301"/>
          </a:xfrm>
          <a:prstGeom prst="rect">
            <a:avLst/>
          </a:prstGeom>
          <a:solidFill>
            <a:srgbClr val="FF886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促销运营平台</a:t>
            </a:r>
          </a:p>
        </p:txBody>
      </p:sp>
      <p:sp>
        <p:nvSpPr>
          <p:cNvPr id="21" name="矩形 20"/>
          <p:cNvSpPr/>
          <p:nvPr/>
        </p:nvSpPr>
        <p:spPr>
          <a:xfrm>
            <a:off x="7223781" y="2939937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POS</a:t>
            </a:r>
            <a:r>
              <a:rPr kumimoji="1" lang="zh-CN" altLang="en-US" dirty="0"/>
              <a:t>履约</a:t>
            </a:r>
          </a:p>
        </p:txBody>
      </p:sp>
      <p:sp>
        <p:nvSpPr>
          <p:cNvPr id="22" name="矩形 21"/>
          <p:cNvSpPr/>
          <p:nvPr/>
        </p:nvSpPr>
        <p:spPr>
          <a:xfrm>
            <a:off x="9354065" y="2939937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POS</a:t>
            </a:r>
            <a:r>
              <a:rPr kumimoji="1" lang="zh-CN" altLang="en-US" dirty="0"/>
              <a:t>仓储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2019" y="25448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业务域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4843" y="4198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中台域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57667" y="53773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运营域</a:t>
            </a:r>
          </a:p>
        </p:txBody>
      </p:sp>
      <p:sp>
        <p:nvSpPr>
          <p:cNvPr id="25" name="上箭头 24"/>
          <p:cNvSpPr/>
          <p:nvPr/>
        </p:nvSpPr>
        <p:spPr>
          <a:xfrm>
            <a:off x="5226908" y="4791013"/>
            <a:ext cx="1712667" cy="3459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上箭头 25"/>
          <p:cNvSpPr/>
          <p:nvPr/>
        </p:nvSpPr>
        <p:spPr>
          <a:xfrm>
            <a:off x="5226907" y="3597183"/>
            <a:ext cx="1712667" cy="3459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030994" y="3597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中台能力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030994" y="47793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配置录入</a:t>
            </a:r>
          </a:p>
        </p:txBody>
      </p:sp>
      <p:sp>
        <p:nvSpPr>
          <p:cNvPr id="29" name="矩形 28"/>
          <p:cNvSpPr/>
          <p:nvPr/>
        </p:nvSpPr>
        <p:spPr>
          <a:xfrm>
            <a:off x="3978572" y="2310424"/>
            <a:ext cx="1843672" cy="51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营销域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683157" y="598706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架构：现代电商架构分层</a:t>
            </a:r>
            <a:endParaRPr kumimoji="1" lang="en-US" altLang="zh-CN" b="1" dirty="0"/>
          </a:p>
          <a:p>
            <a:r>
              <a:rPr kumimoji="1" lang="zh-CN" altLang="en-US" b="1" dirty="0"/>
              <a:t>连接：流量与履约的高效打通</a:t>
            </a:r>
          </a:p>
        </p:txBody>
      </p:sp>
      <p:sp>
        <p:nvSpPr>
          <p:cNvPr id="32" name="矩形 31"/>
          <p:cNvSpPr/>
          <p:nvPr/>
        </p:nvSpPr>
        <p:spPr>
          <a:xfrm>
            <a:off x="9496298" y="4128420"/>
            <a:ext cx="1701439" cy="518301"/>
          </a:xfrm>
          <a:prstGeom prst="rect">
            <a:avLst/>
          </a:prstGeom>
          <a:solidFill>
            <a:srgbClr val="FF886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组织中台</a:t>
            </a:r>
          </a:p>
        </p:txBody>
      </p:sp>
    </p:spTree>
    <p:extLst>
      <p:ext uri="{BB962C8B-B14F-4D97-AF65-F5344CB8AC3E}">
        <p14:creationId xmlns:p14="http://schemas.microsoft.com/office/powerpoint/2010/main" val="1043374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B2LDY2VkaZmaBhoD.Cvw"/>
</p:tagLst>
</file>

<file path=ppt/theme/theme1.xml><?xml version="1.0" encoding="utf-8"?>
<a:theme xmlns:a="http://schemas.openxmlformats.org/drawingml/2006/main" name="TD组蓝色模板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组蓝色模板" id="{D222838E-0765-4117-AD03-2BA41E275F1F}" vid="{A98FEFFA-F662-45CC-B7CA-290C22E40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TD组蓝色模板</Template>
  <TotalTime>4891</TotalTime>
  <Words>2515</Words>
  <Application>Microsoft Office PowerPoint</Application>
  <PresentationFormat>宽屏</PresentationFormat>
  <Paragraphs>458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DengXian</vt:lpstr>
      <vt:lpstr>华文楷体</vt:lpstr>
      <vt:lpstr>微软雅黑</vt:lpstr>
      <vt:lpstr>微软雅黑</vt:lpstr>
      <vt:lpstr>印品黑体</vt:lpstr>
      <vt:lpstr>Arial</vt:lpstr>
      <vt:lpstr>TD组蓝色模板</vt:lpstr>
      <vt:lpstr>2021年度秋季晋升答辩</vt:lpstr>
      <vt:lpstr>个人介绍</vt:lpstr>
      <vt:lpstr>2021年工作目标介绍</vt:lpstr>
      <vt:lpstr>2020年工作简单回顾(有品工作经历)</vt:lpstr>
      <vt:lpstr>线上线下融合项目——概述</vt:lpstr>
      <vt:lpstr>线上线下融合项目——挑战</vt:lpstr>
      <vt:lpstr>线上线下融合项目——同价同促</vt:lpstr>
      <vt:lpstr>线上线下融合项目——旧架构</vt:lpstr>
      <vt:lpstr>线上线下融合项目——新架构</vt:lpstr>
      <vt:lpstr>线上线下融合项目——项目进展</vt:lpstr>
      <vt:lpstr>组织中台建设</vt:lpstr>
      <vt:lpstr>小米POS融合</vt:lpstr>
      <vt:lpstr>研发效能建设</vt:lpstr>
      <vt:lpstr>业务架构建设</vt:lpstr>
      <vt:lpstr>中国区发展方向思考</vt:lpstr>
      <vt:lpstr>零售中台(本团队)思考</vt:lpstr>
      <vt:lpstr>其它贡献</vt:lpstr>
      <vt:lpstr>专业能力总结</vt:lpstr>
      <vt:lpstr>中国区技术体系建设</vt:lpstr>
      <vt:lpstr>领导力-战略与执行举例</vt:lpstr>
      <vt:lpstr>领导力-团队管理总结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2020年常规晋升流程及答辩材料提交说明</dc:title>
  <dc:creator>m</dc:creator>
  <cp:lastModifiedBy>邢 鑫岩</cp:lastModifiedBy>
  <cp:revision>144</cp:revision>
  <dcterms:created xsi:type="dcterms:W3CDTF">2021-07-29T06:44:52Z</dcterms:created>
  <dcterms:modified xsi:type="dcterms:W3CDTF">2021-08-23T05:54:20Z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0bb44c53abe942ef98ef85366c0d06fe">
    <vt:lpwstr>CWMmABThFSV8hz8HQ/asUUsQDODAFAp/vvdr1w/EeidPi33O55q/KTE73Fn2jH9n9lvcAoKb1g88tFGLcbHF+LoMw==</vt:lpwstr>
  </property>
  <property fmtid="{D5CDD505-2E9C-101B-9397-08002B2CF9AE}" pid="3" name="CWMabdfb6a814bb4a0b9eb584dd905774a8">
    <vt:lpwstr>CWMafkA3i6b4DiiRmZIQINXrMQDGXThIyNPsZ3P4CkL7ZAkP90CdCYEeE1Gqrqz3/VuHPqT1mQZSRSDuE1LYvTTkg==</vt:lpwstr>
  </property>
  <property fmtid="{D5CDD505-2E9C-101B-9397-08002B2CF9AE}" pid="4" name="CWM7299655297f6430a9b1823af57e16b08">
    <vt:lpwstr>CWMuEW/gs6AWrX6mc2eFBTasupEN51HAdlqCRBSG+/+L5MVY+to8/G58/0Cfm5gLYbCdz7XLvcACqZUFOSbkSauUg==</vt:lpwstr>
  </property>
</Properties>
</file>