
<file path=[Content_Types].xml><?xml version="1.0" encoding="utf-8"?>
<Types xmlns="http://schemas.openxmlformats.org/package/2006/content-types">
  <Default Extension="xlsx" ContentType="application/vnd.openxmlformats-officedocument.spreadsheetml.sheet"/>
  <Default Extension="png" ContentType="image/png"/>
  <Default Extension="tiff" ContentType="image/tif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80" r:id="rId5"/>
    <p:sldId id="259" r:id="rId6"/>
    <p:sldId id="277" r:id="rId7"/>
    <p:sldId id="278" r:id="rId8"/>
    <p:sldId id="279" r:id="rId9"/>
    <p:sldId id="313" r:id="rId10"/>
    <p:sldId id="314" r:id="rId11"/>
    <p:sldId id="315" r:id="rId12"/>
    <p:sldId id="317" r:id="rId13"/>
    <p:sldId id="318" r:id="rId14"/>
    <p:sldId id="281" r:id="rId15"/>
    <p:sldId id="282" r:id="rId16"/>
    <p:sldId id="276" r:id="rId17"/>
    <p:sldId id="300" r:id="rId18"/>
    <p:sldId id="283" r:id="rId20"/>
    <p:sldId id="299" r:id="rId21"/>
    <p:sldId id="302" r:id="rId22"/>
    <p:sldId id="319" r:id="rId23"/>
    <p:sldId id="303" r:id="rId24"/>
    <p:sldId id="304" r:id="rId25"/>
    <p:sldId id="306" r:id="rId26"/>
    <p:sldId id="305" r:id="rId27"/>
    <p:sldId id="301" r:id="rId28"/>
    <p:sldId id="312" r:id="rId29"/>
    <p:sldId id="320" r:id="rId30"/>
    <p:sldId id="284" r:id="rId31"/>
    <p:sldId id="261" r:id="rId32"/>
    <p:sldId id="321" r:id="rId33"/>
    <p:sldId id="287" r:id="rId34"/>
    <p:sldId id="286" r:id="rId35"/>
    <p:sldId id="265" r:id="rId36"/>
    <p:sldId id="269" r:id="rId37"/>
    <p:sldId id="322" r:id="rId38"/>
    <p:sldId id="307" r:id="rId39"/>
    <p:sldId id="308" r:id="rId40"/>
    <p:sldId id="291" r:id="rId41"/>
    <p:sldId id="263" r:id="rId42"/>
    <p:sldId id="326" r:id="rId43"/>
    <p:sldId id="264" r:id="rId44"/>
    <p:sldId id="311" r:id="rId45"/>
    <p:sldId id="294" r:id="rId46"/>
    <p:sldId id="297" r:id="rId47"/>
    <p:sldId id="298" r:id="rId48"/>
    <p:sldId id="323" r:id="rId49"/>
    <p:sldId id="289" r:id="rId50"/>
    <p:sldId id="324" r:id="rId51"/>
    <p:sldId id="325" r:id="rId52"/>
    <p:sldId id="290" r:id="rId53"/>
    <p:sldId id="316" r:id="rId54"/>
    <p:sldId id="309" r:id="rId55"/>
    <p:sldId id="295" r:id="rId56"/>
    <p:sldId id="310" r:id="rId57"/>
    <p:sldId id="268" r:id="rId58"/>
    <p:sldId id="27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14"/>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工作表1!$B$1</c:f>
              <c:strCache>
                <c:ptCount val="1"/>
                <c:pt idx="0">
                  <c:v>复杂度</c:v>
                </c:pt>
              </c:strCache>
            </c:strRef>
          </c:tx>
          <c:spPr>
            <a:ln w="19050" cap="rnd">
              <a:solidFill>
                <a:schemeClr val="accent1"/>
              </a:solidFill>
              <a:round/>
            </a:ln>
            <a:effectLst/>
          </c:spPr>
          <c:marker>
            <c:symbol val="none"/>
          </c:marker>
          <c:dLbls>
            <c:delete val="1"/>
          </c:dLbls>
          <c:xVal>
            <c:numRef>
              <c:f>工作表1!$A$2:$A$7</c:f>
              <c:numCache>
                <c:formatCode>General</c:formatCode>
                <c:ptCount val="6"/>
                <c:pt idx="0">
                  <c:v>1</c:v>
                </c:pt>
                <c:pt idx="1">
                  <c:v>2</c:v>
                </c:pt>
                <c:pt idx="2">
                  <c:v>3</c:v>
                </c:pt>
                <c:pt idx="3">
                  <c:v>4</c:v>
                </c:pt>
                <c:pt idx="4">
                  <c:v>5</c:v>
                </c:pt>
                <c:pt idx="5">
                  <c:v>6</c:v>
                </c:pt>
              </c:numCache>
            </c:numRef>
          </c:xVal>
          <c:yVal>
            <c:numRef>
              <c:f>工作表1!$B$2:$B$7</c:f>
              <c:numCache>
                <c:formatCode>General</c:formatCode>
                <c:ptCount val="6"/>
                <c:pt idx="0">
                  <c:v>2</c:v>
                </c:pt>
                <c:pt idx="1">
                  <c:v>4</c:v>
                </c:pt>
                <c:pt idx="2">
                  <c:v>10</c:v>
                </c:pt>
                <c:pt idx="3">
                  <c:v>20</c:v>
                </c:pt>
                <c:pt idx="4">
                  <c:v>60</c:v>
                </c:pt>
                <c:pt idx="5">
                  <c:v>150</c:v>
                </c:pt>
              </c:numCache>
            </c:numRef>
          </c:yVal>
          <c:smooth val="1"/>
        </c:ser>
        <c:dLbls>
          <c:showLegendKey val="0"/>
          <c:showVal val="0"/>
          <c:showCatName val="0"/>
          <c:showSerName val="0"/>
          <c:showPercent val="0"/>
          <c:showBubbleSize val="0"/>
        </c:dLbls>
        <c:axId val="-1725519744"/>
        <c:axId val="-1725521520"/>
      </c:scatterChart>
      <c:valAx>
        <c:axId val="-1725519744"/>
        <c:scaling>
          <c:orientation val="minMax"/>
        </c:scaling>
        <c:delete val="0"/>
        <c:axPos val="b"/>
        <c:title>
          <c:tx>
            <c:rich>
              <a:bodyPr rot="0" spcFirstLastPara="1" vertOverflow="ellipsis" vert="horz" wrap="square" anchor="ctr" anchorCtr="1"/>
              <a:lstStyle/>
              <a:p>
                <a:pPr>
                  <a:defRPr lang="zh-CN" sz="1330" b="0" i="0" u="none" strike="noStrike" kern="1200" baseline="0">
                    <a:solidFill>
                      <a:schemeClr val="tx1">
                        <a:lumMod val="65000"/>
                        <a:lumOff val="35000"/>
                      </a:schemeClr>
                    </a:solidFill>
                    <a:latin typeface="+mn-lt"/>
                    <a:ea typeface="+mn-ea"/>
                    <a:cs typeface="+mn-cs"/>
                  </a:defRPr>
                </a:pPr>
                <a:r>
                  <a:rPr lang="zh-CN" altLang="en-US" dirty="0"/>
                  <a:t>数据量级</a:t>
                </a:r>
                <a:endParaRPr lang="zh-CN" altLang="en-US" dirty="0"/>
              </a:p>
            </c:rich>
          </c:tx>
          <c:layout/>
          <c:overlay val="0"/>
          <c:spPr>
            <a:noFill/>
            <a:ln>
              <a:noFill/>
            </a:ln>
            <a:effectLst/>
          </c:spPr>
        </c:title>
        <c:numFmt formatCode="General" sourceLinked="1"/>
        <c:majorTickMark val="out"/>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725521520"/>
        <c:crosses val="autoZero"/>
        <c:crossBetween val="midCat"/>
      </c:valAx>
      <c:valAx>
        <c:axId val="-1725521520"/>
        <c:scaling>
          <c:orientation val="minMax"/>
        </c:scaling>
        <c:delete val="0"/>
        <c:axPos val="l"/>
        <c:title>
          <c:tx>
            <c:rich>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n-lt"/>
                    <a:ea typeface="+mn-ea"/>
                    <a:cs typeface="+mn-cs"/>
                  </a:defRPr>
                </a:pPr>
                <a:r>
                  <a:rPr lang="zh-CN" altLang="en-US" dirty="0"/>
                  <a:t>系统复杂度</a:t>
                </a:r>
                <a:endParaRPr lang="zh-CN" altLang="en-US" dirty="0"/>
              </a:p>
            </c:rich>
          </c:tx>
          <c:layout/>
          <c:overlay val="0"/>
          <c:spPr>
            <a:noFill/>
            <a:ln>
              <a:noFill/>
            </a:ln>
            <a:effectLst/>
          </c:spPr>
        </c:title>
        <c:numFmt formatCode="General" sourceLinked="1"/>
        <c:majorTickMark val="out"/>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725519744"/>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06234F-F106-41D0-AD52-F1F93D01EE33}" type="doc">
      <dgm:prSet loTypeId="urn:microsoft.com/office/officeart/2005/8/layout/hProcess9#1" loCatId="process" qsTypeId="urn:microsoft.com/office/officeart/2005/8/quickstyle/simple2#1" qsCatId="simple" csTypeId="urn:microsoft.com/office/officeart/2005/8/colors/colorful2#1" csCatId="colorful" phldr="1"/>
      <dgm:spPr/>
      <dgm:t>
        <a:bodyPr/>
        <a:lstStyle/>
        <a:p>
          <a:endParaRPr lang="en-US"/>
        </a:p>
      </dgm:t>
    </dgm:pt>
    <dgm:pt modelId="{FED99E61-26D0-4702-94BF-CDD7CE25EEAB}">
      <dgm:prSet/>
      <dgm:spPr/>
      <dgm:t>
        <a:bodyPr/>
        <a:lstStyle/>
        <a:p>
          <a:pPr>
            <a:lnSpc>
              <a:spcPct val="100000"/>
            </a:lnSpc>
          </a:pPr>
          <a:r>
            <a:rPr lang="en-US"/>
            <a:t>Bug level</a:t>
          </a:r>
        </a:p>
      </dgm:t>
    </dgm:pt>
    <dgm:pt modelId="{2A31A869-C6EB-4B7F-A573-D41EC4D86729}" cxnId="{965220B7-CDE0-477F-AF78-4D72E3B84857}" type="parTrans">
      <dgm:prSet/>
      <dgm:spPr/>
      <dgm:t>
        <a:bodyPr/>
        <a:lstStyle/>
        <a:p>
          <a:endParaRPr lang="en-US"/>
        </a:p>
      </dgm:t>
    </dgm:pt>
    <dgm:pt modelId="{79421B8C-06B4-4A87-A3E6-005265EDFCC8}" cxnId="{965220B7-CDE0-477F-AF78-4D72E3B84857}" type="sibTrans">
      <dgm:prSet/>
      <dgm:spPr/>
      <dgm:t>
        <a:bodyPr/>
        <a:lstStyle/>
        <a:p>
          <a:endParaRPr lang="en-US"/>
        </a:p>
      </dgm:t>
    </dgm:pt>
    <dgm:pt modelId="{287892AE-603F-4818-82FE-50CD760E7AEC}">
      <dgm:prSet/>
      <dgm:spPr/>
      <dgm:t>
        <a:bodyPr/>
        <a:lstStyle/>
        <a:p>
          <a:pPr>
            <a:lnSpc>
              <a:spcPct val="100000"/>
            </a:lnSpc>
          </a:pPr>
          <a:r>
            <a:rPr lang="en-US" dirty="0"/>
            <a:t>Feature level</a:t>
          </a:r>
        </a:p>
      </dgm:t>
    </dgm:pt>
    <dgm:pt modelId="{D671D56D-6B98-44C5-9F66-AB0E2AA05654}" cxnId="{B38671DA-3A2F-4F03-8FC9-C2D6F61245B3}" type="parTrans">
      <dgm:prSet/>
      <dgm:spPr/>
      <dgm:t>
        <a:bodyPr/>
        <a:lstStyle/>
        <a:p>
          <a:endParaRPr lang="en-US"/>
        </a:p>
      </dgm:t>
    </dgm:pt>
    <dgm:pt modelId="{3A9DB12C-F626-49BB-9103-7E76A773890C}" cxnId="{B38671DA-3A2F-4F03-8FC9-C2D6F61245B3}" type="sibTrans">
      <dgm:prSet/>
      <dgm:spPr/>
      <dgm:t>
        <a:bodyPr/>
        <a:lstStyle/>
        <a:p>
          <a:endParaRPr lang="en-US"/>
        </a:p>
      </dgm:t>
    </dgm:pt>
    <dgm:pt modelId="{2D8AFD5D-F161-4F29-A90F-FE423AF05B8C}">
      <dgm:prSet/>
      <dgm:spPr/>
      <dgm:t>
        <a:bodyPr/>
        <a:lstStyle/>
        <a:p>
          <a:pPr>
            <a:lnSpc>
              <a:spcPct val="100000"/>
            </a:lnSpc>
          </a:pPr>
          <a:r>
            <a:rPr lang="en-US"/>
            <a:t>Product level</a:t>
          </a:r>
          <a:endParaRPr lang="en-US" dirty="0"/>
        </a:p>
      </dgm:t>
    </dgm:pt>
    <dgm:pt modelId="{7C948CBF-A6EA-4781-866F-0C2F475769A6}" cxnId="{10DD016F-A22E-4747-ABB5-549007E5931D}" type="parTrans">
      <dgm:prSet/>
      <dgm:spPr/>
      <dgm:t>
        <a:bodyPr/>
        <a:lstStyle/>
        <a:p>
          <a:endParaRPr lang="en-US"/>
        </a:p>
      </dgm:t>
    </dgm:pt>
    <dgm:pt modelId="{BA09BFD9-E16D-47A6-8912-38CCD3758106}" cxnId="{10DD016F-A22E-4747-ABB5-549007E5931D}" type="sibTrans">
      <dgm:prSet/>
      <dgm:spPr/>
      <dgm:t>
        <a:bodyPr/>
        <a:lstStyle/>
        <a:p>
          <a:endParaRPr lang="en-US"/>
        </a:p>
      </dgm:t>
    </dgm:pt>
    <dgm:pt modelId="{666AD91E-E40A-45C0-B069-470A221BEBF6}" type="pres">
      <dgm:prSet presAssocID="{5706234F-F106-41D0-AD52-F1F93D01EE33}" presName="CompostProcess" presStyleCnt="0">
        <dgm:presLayoutVars>
          <dgm:dir/>
          <dgm:resizeHandles val="exact"/>
        </dgm:presLayoutVars>
      </dgm:prSet>
      <dgm:spPr/>
    </dgm:pt>
    <dgm:pt modelId="{1E6979E0-3D49-4C45-87A2-4F6C715AA458}" type="pres">
      <dgm:prSet presAssocID="{5706234F-F106-41D0-AD52-F1F93D01EE33}" presName="arrow" presStyleLbl="bgShp" presStyleIdx="0" presStyleCnt="1"/>
      <dgm:spPr/>
    </dgm:pt>
    <dgm:pt modelId="{2D4F2A94-22D3-4E60-9178-D55F009BB480}" type="pres">
      <dgm:prSet presAssocID="{5706234F-F106-41D0-AD52-F1F93D01EE33}" presName="linearProcess" presStyleCnt="0"/>
      <dgm:spPr/>
    </dgm:pt>
    <dgm:pt modelId="{78BEF832-DE69-4907-9EE0-AD7968C859B5}" type="pres">
      <dgm:prSet presAssocID="{FED99E61-26D0-4702-94BF-CDD7CE25EEAB}" presName="textNode" presStyleLbl="node1" presStyleIdx="0" presStyleCnt="3">
        <dgm:presLayoutVars>
          <dgm:bulletEnabled val="1"/>
        </dgm:presLayoutVars>
      </dgm:prSet>
      <dgm:spPr/>
    </dgm:pt>
    <dgm:pt modelId="{0CEE0AF5-2760-4034-B1F4-E3B345E38FC9}" type="pres">
      <dgm:prSet presAssocID="{79421B8C-06B4-4A87-A3E6-005265EDFCC8}" presName="sibTrans" presStyleCnt="0"/>
      <dgm:spPr/>
    </dgm:pt>
    <dgm:pt modelId="{938E14D6-4018-4933-9992-732BEF1B690F}" type="pres">
      <dgm:prSet presAssocID="{287892AE-603F-4818-82FE-50CD760E7AEC}" presName="textNode" presStyleLbl="node1" presStyleIdx="1" presStyleCnt="3">
        <dgm:presLayoutVars>
          <dgm:bulletEnabled val="1"/>
        </dgm:presLayoutVars>
      </dgm:prSet>
      <dgm:spPr/>
    </dgm:pt>
    <dgm:pt modelId="{008D6B9B-092E-42DB-9262-166315AE2442}" type="pres">
      <dgm:prSet presAssocID="{3A9DB12C-F626-49BB-9103-7E76A773890C}" presName="sibTrans" presStyleCnt="0"/>
      <dgm:spPr/>
    </dgm:pt>
    <dgm:pt modelId="{5DE115F0-8DCD-451F-BBD5-14322861E079}" type="pres">
      <dgm:prSet presAssocID="{2D8AFD5D-F161-4F29-A90F-FE423AF05B8C}" presName="textNode" presStyleLbl="node1" presStyleIdx="2" presStyleCnt="3">
        <dgm:presLayoutVars>
          <dgm:bulletEnabled val="1"/>
        </dgm:presLayoutVars>
      </dgm:prSet>
      <dgm:spPr/>
    </dgm:pt>
  </dgm:ptLst>
  <dgm:cxnLst>
    <dgm:cxn modelId="{43E9FE1E-542E-4E2E-B288-7D02035949FC}" type="presOf" srcId="{287892AE-603F-4818-82FE-50CD760E7AEC}" destId="{938E14D6-4018-4933-9992-732BEF1B690F}" srcOrd="0" destOrd="0" presId="urn:microsoft.com/office/officeart/2005/8/layout/hProcess9#1"/>
    <dgm:cxn modelId="{10DD016F-A22E-4747-ABB5-549007E5931D}" srcId="{5706234F-F106-41D0-AD52-F1F93D01EE33}" destId="{2D8AFD5D-F161-4F29-A90F-FE423AF05B8C}" srcOrd="2" destOrd="0" parTransId="{7C948CBF-A6EA-4781-866F-0C2F475769A6}" sibTransId="{BA09BFD9-E16D-47A6-8912-38CCD3758106}"/>
    <dgm:cxn modelId="{8C25ED87-0730-4271-880B-1A6C0F0A7B3B}" type="presOf" srcId="{2D8AFD5D-F161-4F29-A90F-FE423AF05B8C}" destId="{5DE115F0-8DCD-451F-BBD5-14322861E079}" srcOrd="0" destOrd="0" presId="urn:microsoft.com/office/officeart/2005/8/layout/hProcess9#1"/>
    <dgm:cxn modelId="{965220B7-CDE0-477F-AF78-4D72E3B84857}" srcId="{5706234F-F106-41D0-AD52-F1F93D01EE33}" destId="{FED99E61-26D0-4702-94BF-CDD7CE25EEAB}" srcOrd="0" destOrd="0" parTransId="{2A31A869-C6EB-4B7F-A573-D41EC4D86729}" sibTransId="{79421B8C-06B4-4A87-A3E6-005265EDFCC8}"/>
    <dgm:cxn modelId="{B38671DA-3A2F-4F03-8FC9-C2D6F61245B3}" srcId="{5706234F-F106-41D0-AD52-F1F93D01EE33}" destId="{287892AE-603F-4818-82FE-50CD760E7AEC}" srcOrd="1" destOrd="0" parTransId="{D671D56D-6B98-44C5-9F66-AB0E2AA05654}" sibTransId="{3A9DB12C-F626-49BB-9103-7E76A773890C}"/>
    <dgm:cxn modelId="{8D1D37EE-79F5-4004-8FCB-72B32F92AE55}" type="presOf" srcId="{FED99E61-26D0-4702-94BF-CDD7CE25EEAB}" destId="{78BEF832-DE69-4907-9EE0-AD7968C859B5}" srcOrd="0" destOrd="0" presId="urn:microsoft.com/office/officeart/2005/8/layout/hProcess9#1"/>
    <dgm:cxn modelId="{D9EDAEF3-FAE8-4653-A013-DC485029B2DE}" type="presOf" srcId="{5706234F-F106-41D0-AD52-F1F93D01EE33}" destId="{666AD91E-E40A-45C0-B069-470A221BEBF6}" srcOrd="0" destOrd="0" presId="urn:microsoft.com/office/officeart/2005/8/layout/hProcess9#1"/>
    <dgm:cxn modelId="{3069A91D-077A-4AD3-AA23-6B35A8C1FF89}" type="presParOf" srcId="{666AD91E-E40A-45C0-B069-470A221BEBF6}" destId="{1E6979E0-3D49-4C45-87A2-4F6C715AA458}" srcOrd="0" destOrd="0" presId="urn:microsoft.com/office/officeart/2005/8/layout/hProcess9#1"/>
    <dgm:cxn modelId="{20337332-3458-4ECD-AFB6-FE0A8F77A41A}" type="presParOf" srcId="{666AD91E-E40A-45C0-B069-470A221BEBF6}" destId="{2D4F2A94-22D3-4E60-9178-D55F009BB480}" srcOrd="1" destOrd="0" presId="urn:microsoft.com/office/officeart/2005/8/layout/hProcess9#1"/>
    <dgm:cxn modelId="{1D49070C-576F-487E-BBB5-BFA68A902171}" type="presParOf" srcId="{2D4F2A94-22D3-4E60-9178-D55F009BB480}" destId="{78BEF832-DE69-4907-9EE0-AD7968C859B5}" srcOrd="0" destOrd="0" presId="urn:microsoft.com/office/officeart/2005/8/layout/hProcess9#1"/>
    <dgm:cxn modelId="{33D14FFB-E282-42F9-A7D2-B8173CBC94C3}" type="presParOf" srcId="{2D4F2A94-22D3-4E60-9178-D55F009BB480}" destId="{0CEE0AF5-2760-4034-B1F4-E3B345E38FC9}" srcOrd="1" destOrd="0" presId="urn:microsoft.com/office/officeart/2005/8/layout/hProcess9#1"/>
    <dgm:cxn modelId="{8154E9EF-2536-40F5-9EA1-85E48B7DE8ED}" type="presParOf" srcId="{2D4F2A94-22D3-4E60-9178-D55F009BB480}" destId="{938E14D6-4018-4933-9992-732BEF1B690F}" srcOrd="2" destOrd="0" presId="urn:microsoft.com/office/officeart/2005/8/layout/hProcess9#1"/>
    <dgm:cxn modelId="{E9EAA117-243B-40C5-9975-F61403CB8E5D}" type="presParOf" srcId="{2D4F2A94-22D3-4E60-9178-D55F009BB480}" destId="{008D6B9B-092E-42DB-9262-166315AE2442}" srcOrd="3" destOrd="0" presId="urn:microsoft.com/office/officeart/2005/8/layout/hProcess9#1"/>
    <dgm:cxn modelId="{E645FF8C-6A47-4527-A663-CAECE8189836}" type="presParOf" srcId="{2D4F2A94-22D3-4E60-9178-D55F009BB480}" destId="{5DE115F0-8DCD-451F-BBD5-14322861E079}" srcOrd="4" destOrd="0" presId="urn:microsoft.com/office/officeart/2005/8/layout/hProcess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FB7E8-D206-4463-A836-FBFB7D717A7C}" type="doc">
      <dgm:prSet loTypeId="urn:microsoft.com/office/officeart/2016/7/layout/RepeatingBendingProcessNew" loCatId="process" qsTypeId="urn:microsoft.com/office/officeart/2005/8/quickstyle/simple2#2" qsCatId="simple" csTypeId="urn:microsoft.com/office/officeart/2005/8/colors/colorful2#2" csCatId="colorful" phldr="1"/>
      <dgm:spPr/>
      <dgm:t>
        <a:bodyPr/>
        <a:lstStyle/>
        <a:p>
          <a:endParaRPr lang="en-US"/>
        </a:p>
      </dgm:t>
    </dgm:pt>
    <dgm:pt modelId="{9E27C3B5-5385-4DA8-95EE-32D4FA90B3A8}">
      <dgm:prSet/>
      <dgm:spPr/>
      <dgm:t>
        <a:bodyPr/>
        <a:lstStyle/>
        <a:p>
          <a:r>
            <a:rPr kumimoji="1" lang="zh-CN"/>
            <a:t>扩展性</a:t>
          </a:r>
          <a:endParaRPr lang="en-US"/>
        </a:p>
      </dgm:t>
    </dgm:pt>
    <dgm:pt modelId="{A5642765-F6F1-4E37-B03B-75E33803B797}" cxnId="{E85679AB-B88B-444E-9C2D-22D1F6DDDE4A}" type="parTrans">
      <dgm:prSet/>
      <dgm:spPr/>
      <dgm:t>
        <a:bodyPr/>
        <a:lstStyle/>
        <a:p>
          <a:endParaRPr lang="en-US"/>
        </a:p>
      </dgm:t>
    </dgm:pt>
    <dgm:pt modelId="{726BE43F-449F-4182-A935-5624E128D821}" cxnId="{E85679AB-B88B-444E-9C2D-22D1F6DDDE4A}" type="sibTrans">
      <dgm:prSet/>
      <dgm:spPr/>
      <dgm:t>
        <a:bodyPr/>
        <a:lstStyle/>
        <a:p>
          <a:endParaRPr lang="en-US"/>
        </a:p>
      </dgm:t>
    </dgm:pt>
    <dgm:pt modelId="{D61D5657-64D8-4323-952E-A861959E4B5C}">
      <dgm:prSet/>
      <dgm:spPr/>
      <dgm:t>
        <a:bodyPr/>
        <a:lstStyle/>
        <a:p>
          <a:r>
            <a:rPr kumimoji="1" lang="zh-CN"/>
            <a:t>可读性</a:t>
          </a:r>
          <a:endParaRPr lang="en-US"/>
        </a:p>
      </dgm:t>
    </dgm:pt>
    <dgm:pt modelId="{D3F443E4-0296-4F48-9291-6EB743B1C4F3}" cxnId="{181F248F-AB35-49EF-AF81-E5637CD58237}" type="parTrans">
      <dgm:prSet/>
      <dgm:spPr/>
      <dgm:t>
        <a:bodyPr/>
        <a:lstStyle/>
        <a:p>
          <a:endParaRPr lang="en-US"/>
        </a:p>
      </dgm:t>
    </dgm:pt>
    <dgm:pt modelId="{BE8FD594-D15D-4932-A133-1EA012F38B9F}" cxnId="{181F248F-AB35-49EF-AF81-E5637CD58237}" type="sibTrans">
      <dgm:prSet/>
      <dgm:spPr/>
      <dgm:t>
        <a:bodyPr/>
        <a:lstStyle/>
        <a:p>
          <a:endParaRPr lang="en-US"/>
        </a:p>
      </dgm:t>
    </dgm:pt>
    <dgm:pt modelId="{6FD5DAE9-1EB5-41BE-8B78-7B627629E807}">
      <dgm:prSet/>
      <dgm:spPr/>
      <dgm:t>
        <a:bodyPr/>
        <a:lstStyle/>
        <a:p>
          <a:r>
            <a:rPr kumimoji="1" lang="zh-CN"/>
            <a:t>性能</a:t>
          </a:r>
          <a:endParaRPr lang="en-US"/>
        </a:p>
      </dgm:t>
    </dgm:pt>
    <dgm:pt modelId="{4A5A6324-CFA9-4648-84DF-9A7683B97EC3}" cxnId="{EC872110-8F68-4EC0-8D6B-3FA31B0FF52E}" type="parTrans">
      <dgm:prSet/>
      <dgm:spPr/>
      <dgm:t>
        <a:bodyPr/>
        <a:lstStyle/>
        <a:p>
          <a:endParaRPr lang="en-US"/>
        </a:p>
      </dgm:t>
    </dgm:pt>
    <dgm:pt modelId="{8E2948A4-C93B-403A-B36B-7C02EDEECF15}" cxnId="{EC872110-8F68-4EC0-8D6B-3FA31B0FF52E}" type="sibTrans">
      <dgm:prSet/>
      <dgm:spPr/>
      <dgm:t>
        <a:bodyPr/>
        <a:lstStyle/>
        <a:p>
          <a:endParaRPr lang="en-US"/>
        </a:p>
      </dgm:t>
    </dgm:pt>
    <dgm:pt modelId="{03AC0790-D361-423E-91A1-67D7A93839EE}">
      <dgm:prSet/>
      <dgm:spPr/>
      <dgm:t>
        <a:bodyPr/>
        <a:lstStyle/>
        <a:p>
          <a:r>
            <a:rPr kumimoji="1" lang="zh-CN"/>
            <a:t>吞吐</a:t>
          </a:r>
          <a:endParaRPr lang="en-US"/>
        </a:p>
      </dgm:t>
    </dgm:pt>
    <dgm:pt modelId="{F37EB49E-1E77-41CE-AAF5-83BA2E9CD064}" cxnId="{C9066625-9381-4B00-8ED3-854D98099EBE}" type="parTrans">
      <dgm:prSet/>
      <dgm:spPr/>
      <dgm:t>
        <a:bodyPr/>
        <a:lstStyle/>
        <a:p>
          <a:endParaRPr lang="en-US"/>
        </a:p>
      </dgm:t>
    </dgm:pt>
    <dgm:pt modelId="{3F6B7D3B-4500-4ADF-B39D-CA4F1F95702E}" cxnId="{C9066625-9381-4B00-8ED3-854D98099EBE}" type="sibTrans">
      <dgm:prSet/>
      <dgm:spPr/>
      <dgm:t>
        <a:bodyPr/>
        <a:lstStyle/>
        <a:p>
          <a:endParaRPr lang="en-US"/>
        </a:p>
      </dgm:t>
    </dgm:pt>
    <dgm:pt modelId="{A5459D04-7298-464F-A2F4-DBAB2B2BF6C7}">
      <dgm:prSet/>
      <dgm:spPr/>
      <dgm:t>
        <a:bodyPr/>
        <a:lstStyle/>
        <a:p>
          <a:r>
            <a:rPr kumimoji="1" lang="zh-CN"/>
            <a:t>延时</a:t>
          </a:r>
          <a:endParaRPr lang="en-US"/>
        </a:p>
      </dgm:t>
    </dgm:pt>
    <dgm:pt modelId="{6D6A5094-9D0E-4478-BBB7-C18355DD5105}" cxnId="{494A4D35-EC9C-4B21-AA9B-8C13917C1EF6}" type="parTrans">
      <dgm:prSet/>
      <dgm:spPr/>
      <dgm:t>
        <a:bodyPr/>
        <a:lstStyle/>
        <a:p>
          <a:endParaRPr lang="en-US"/>
        </a:p>
      </dgm:t>
    </dgm:pt>
    <dgm:pt modelId="{5CEDA74B-C104-44D2-B75D-26D98E8C7BF6}" cxnId="{494A4D35-EC9C-4B21-AA9B-8C13917C1EF6}" type="sibTrans">
      <dgm:prSet/>
      <dgm:spPr/>
      <dgm:t>
        <a:bodyPr/>
        <a:lstStyle/>
        <a:p>
          <a:endParaRPr lang="en-US"/>
        </a:p>
      </dgm:t>
    </dgm:pt>
    <dgm:pt modelId="{93FD86DA-81C0-4559-8418-5A3D0406403D}">
      <dgm:prSet/>
      <dgm:spPr/>
      <dgm:t>
        <a:bodyPr/>
        <a:lstStyle/>
        <a:p>
          <a:r>
            <a:rPr kumimoji="1" lang="zh-CN"/>
            <a:t>及时性</a:t>
          </a:r>
          <a:endParaRPr lang="en-US"/>
        </a:p>
      </dgm:t>
    </dgm:pt>
    <dgm:pt modelId="{294467FA-58E0-4C1D-B3CC-CEE2C676A053}" cxnId="{199F6130-9361-4A23-8D9A-030064D832DB}" type="parTrans">
      <dgm:prSet/>
      <dgm:spPr/>
      <dgm:t>
        <a:bodyPr/>
        <a:lstStyle/>
        <a:p>
          <a:endParaRPr lang="en-US"/>
        </a:p>
      </dgm:t>
    </dgm:pt>
    <dgm:pt modelId="{8E793E2F-57F0-4137-A50F-25BBB5CE7914}" cxnId="{199F6130-9361-4A23-8D9A-030064D832DB}" type="sibTrans">
      <dgm:prSet/>
      <dgm:spPr/>
      <dgm:t>
        <a:bodyPr/>
        <a:lstStyle/>
        <a:p>
          <a:endParaRPr lang="en-US"/>
        </a:p>
      </dgm:t>
    </dgm:pt>
    <dgm:pt modelId="{DF361747-AAD5-44AB-BD18-81D26198DA92}">
      <dgm:prSet/>
      <dgm:spPr/>
      <dgm:t>
        <a:bodyPr/>
        <a:lstStyle/>
        <a:p>
          <a:r>
            <a:rPr kumimoji="1" lang="zh-CN"/>
            <a:t>一致性</a:t>
          </a:r>
          <a:endParaRPr lang="en-US"/>
        </a:p>
      </dgm:t>
    </dgm:pt>
    <dgm:pt modelId="{3E0B18C8-89F0-4DC4-A613-A3E16A8A1B43}" cxnId="{02F0C00A-641A-4232-8982-4AF1E67A03C1}" type="parTrans">
      <dgm:prSet/>
      <dgm:spPr/>
      <dgm:t>
        <a:bodyPr/>
        <a:lstStyle/>
        <a:p>
          <a:endParaRPr lang="en-US"/>
        </a:p>
      </dgm:t>
    </dgm:pt>
    <dgm:pt modelId="{DD9A2ACC-8A35-45C7-B623-B9F50D9A7BBF}" cxnId="{02F0C00A-641A-4232-8982-4AF1E67A03C1}" type="sibTrans">
      <dgm:prSet/>
      <dgm:spPr/>
      <dgm:t>
        <a:bodyPr/>
        <a:lstStyle/>
        <a:p>
          <a:endParaRPr lang="en-US"/>
        </a:p>
      </dgm:t>
    </dgm:pt>
    <dgm:pt modelId="{0754CB6E-17ED-4DDC-80DD-D5F78C24E6BD}">
      <dgm:prSet/>
      <dgm:spPr/>
      <dgm:t>
        <a:bodyPr/>
        <a:lstStyle/>
        <a:p>
          <a:r>
            <a:rPr kumimoji="1" lang="zh-CN"/>
            <a:t>可伸缩性</a:t>
          </a:r>
          <a:endParaRPr lang="en-US"/>
        </a:p>
      </dgm:t>
    </dgm:pt>
    <dgm:pt modelId="{FD36160B-D7C6-4C8D-884E-A28F85954303}" cxnId="{D94A8428-8E93-4905-9D4E-70FDDEA14586}" type="parTrans">
      <dgm:prSet/>
      <dgm:spPr/>
      <dgm:t>
        <a:bodyPr/>
        <a:lstStyle/>
        <a:p>
          <a:endParaRPr lang="en-US"/>
        </a:p>
      </dgm:t>
    </dgm:pt>
    <dgm:pt modelId="{55F20442-9840-4896-99A9-8197D55CD619}" cxnId="{D94A8428-8E93-4905-9D4E-70FDDEA14586}" type="sibTrans">
      <dgm:prSet/>
      <dgm:spPr/>
      <dgm:t>
        <a:bodyPr/>
        <a:lstStyle/>
        <a:p>
          <a:endParaRPr lang="en-US"/>
        </a:p>
      </dgm:t>
    </dgm:pt>
    <dgm:pt modelId="{2D239208-9389-445A-9201-5E299ACB4FC4}">
      <dgm:prSet/>
      <dgm:spPr/>
      <dgm:t>
        <a:bodyPr/>
        <a:lstStyle/>
        <a:p>
          <a:r>
            <a:rPr kumimoji="1" lang="zh-CN"/>
            <a:t>可用性</a:t>
          </a:r>
          <a:endParaRPr lang="en-US"/>
        </a:p>
      </dgm:t>
    </dgm:pt>
    <dgm:pt modelId="{0FA74618-4512-4EEA-A2DB-07CF9A4738FC}" cxnId="{82D9B655-AC4D-4993-AAE0-27F0A3D1685A}" type="parTrans">
      <dgm:prSet/>
      <dgm:spPr/>
      <dgm:t>
        <a:bodyPr/>
        <a:lstStyle/>
        <a:p>
          <a:endParaRPr lang="en-US"/>
        </a:p>
      </dgm:t>
    </dgm:pt>
    <dgm:pt modelId="{9A428FDA-1C38-44D1-9A16-CD9B1AC9FC52}" cxnId="{82D9B655-AC4D-4993-AAE0-27F0A3D1685A}" type="sibTrans">
      <dgm:prSet/>
      <dgm:spPr/>
      <dgm:t>
        <a:bodyPr/>
        <a:lstStyle/>
        <a:p>
          <a:endParaRPr lang="en-US"/>
        </a:p>
      </dgm:t>
    </dgm:pt>
    <dgm:pt modelId="{9C3A1897-49E6-46D8-8704-F00AC32B2E46}">
      <dgm:prSet/>
      <dgm:spPr/>
      <dgm:t>
        <a:bodyPr/>
        <a:lstStyle/>
        <a:p>
          <a:r>
            <a:rPr kumimoji="1" lang="zh-CN"/>
            <a:t>持久性</a:t>
          </a:r>
          <a:endParaRPr lang="en-US"/>
        </a:p>
      </dgm:t>
    </dgm:pt>
    <dgm:pt modelId="{5F5AFFBE-4A2A-4506-9011-D042A7E0BAFC}" cxnId="{08FADB7E-067D-4ADB-9837-97ECFB49576A}" type="parTrans">
      <dgm:prSet/>
      <dgm:spPr/>
      <dgm:t>
        <a:bodyPr/>
        <a:lstStyle/>
        <a:p>
          <a:endParaRPr lang="en-US"/>
        </a:p>
      </dgm:t>
    </dgm:pt>
    <dgm:pt modelId="{E6FDB6D5-DF52-4127-AC09-6EF9918BB756}" cxnId="{08FADB7E-067D-4ADB-9837-97ECFB49576A}" type="sibTrans">
      <dgm:prSet/>
      <dgm:spPr/>
      <dgm:t>
        <a:bodyPr/>
        <a:lstStyle/>
        <a:p>
          <a:endParaRPr lang="en-US"/>
        </a:p>
      </dgm:t>
    </dgm:pt>
    <dgm:pt modelId="{621FBC24-EC9A-4300-B31E-AD4CFA412068}">
      <dgm:prSet/>
      <dgm:spPr/>
      <dgm:t>
        <a:bodyPr/>
        <a:lstStyle/>
        <a:p>
          <a:r>
            <a:rPr kumimoji="1" lang="zh-CN" dirty="0"/>
            <a:t>架构合理性</a:t>
          </a:r>
          <a:endParaRPr lang="en-US" dirty="0"/>
        </a:p>
      </dgm:t>
    </dgm:pt>
    <dgm:pt modelId="{1A9BC1CD-FBF0-4B02-8800-11321DBC6C4A}" cxnId="{B8EFD129-7ADB-49CE-A0C4-0212307C5B39}" type="parTrans">
      <dgm:prSet/>
      <dgm:spPr/>
      <dgm:t>
        <a:bodyPr/>
        <a:lstStyle/>
        <a:p>
          <a:endParaRPr lang="en-US"/>
        </a:p>
      </dgm:t>
    </dgm:pt>
    <dgm:pt modelId="{A9C0CF29-A287-4DFA-8E41-B9E246B65B05}" cxnId="{B8EFD129-7ADB-49CE-A0C4-0212307C5B39}" type="sibTrans">
      <dgm:prSet/>
      <dgm:spPr/>
      <dgm:t>
        <a:bodyPr/>
        <a:lstStyle/>
        <a:p>
          <a:endParaRPr lang="en-US"/>
        </a:p>
      </dgm:t>
    </dgm:pt>
    <dgm:pt modelId="{948E301B-2656-4C1F-A82E-E538ACD71482}">
      <dgm:prSet/>
      <dgm:spPr/>
      <dgm:t>
        <a:bodyPr/>
        <a:lstStyle/>
        <a:p>
          <a:r>
            <a:rPr kumimoji="1" lang="zh-CN"/>
            <a:t>可测性</a:t>
          </a:r>
          <a:endParaRPr lang="en-US"/>
        </a:p>
      </dgm:t>
    </dgm:pt>
    <dgm:pt modelId="{F4FE80A9-4F99-4E57-8AE3-ACA83ADE383B}" cxnId="{F1685E95-E5BB-45A0-93B9-473840052090}" type="parTrans">
      <dgm:prSet/>
      <dgm:spPr/>
      <dgm:t>
        <a:bodyPr/>
        <a:lstStyle/>
        <a:p>
          <a:endParaRPr lang="en-US"/>
        </a:p>
      </dgm:t>
    </dgm:pt>
    <dgm:pt modelId="{ADBE67AC-BB20-4E28-A70C-4A13974D96A2}" cxnId="{F1685E95-E5BB-45A0-93B9-473840052090}" type="sibTrans">
      <dgm:prSet/>
      <dgm:spPr/>
      <dgm:t>
        <a:bodyPr/>
        <a:lstStyle/>
        <a:p>
          <a:endParaRPr lang="en-US"/>
        </a:p>
      </dgm:t>
    </dgm:pt>
    <dgm:pt modelId="{AB46DEAF-0722-497F-8BEC-EBE4FE51BA0F}">
      <dgm:prSet/>
      <dgm:spPr/>
      <dgm:t>
        <a:bodyPr/>
        <a:lstStyle/>
        <a:p>
          <a:r>
            <a:rPr kumimoji="1" lang="zh-CN"/>
            <a:t>迁移成本</a:t>
          </a:r>
          <a:endParaRPr lang="en-US"/>
        </a:p>
      </dgm:t>
    </dgm:pt>
    <dgm:pt modelId="{211B6F08-661C-4AA6-BD70-07EA4D4B5E2F}" cxnId="{FEE96D34-EB14-4BFE-A3FA-C618D4591FC1}" type="parTrans">
      <dgm:prSet/>
      <dgm:spPr/>
      <dgm:t>
        <a:bodyPr/>
        <a:lstStyle/>
        <a:p>
          <a:endParaRPr lang="en-US"/>
        </a:p>
      </dgm:t>
    </dgm:pt>
    <dgm:pt modelId="{AAD3F5DF-B6B8-4DE6-B384-7EDCB938E4C5}" cxnId="{FEE96D34-EB14-4BFE-A3FA-C618D4591FC1}" type="sibTrans">
      <dgm:prSet/>
      <dgm:spPr/>
      <dgm:t>
        <a:bodyPr/>
        <a:lstStyle/>
        <a:p>
          <a:endParaRPr lang="en-US"/>
        </a:p>
      </dgm:t>
    </dgm:pt>
    <dgm:pt modelId="{260C0A2C-3554-445D-8D80-3BAB2DAB8279}">
      <dgm:prSet/>
      <dgm:spPr/>
      <dgm:t>
        <a:bodyPr/>
        <a:lstStyle/>
        <a:p>
          <a:r>
            <a:rPr kumimoji="1" lang="zh-CN"/>
            <a:t>成熟度</a:t>
          </a:r>
          <a:endParaRPr lang="en-US"/>
        </a:p>
      </dgm:t>
    </dgm:pt>
    <dgm:pt modelId="{81CE74E4-E0DB-4614-8147-876DFB3F55B1}" cxnId="{95F44924-AC32-4475-AF52-7893AE288AF5}" type="parTrans">
      <dgm:prSet/>
      <dgm:spPr/>
      <dgm:t>
        <a:bodyPr/>
        <a:lstStyle/>
        <a:p>
          <a:endParaRPr lang="en-US"/>
        </a:p>
      </dgm:t>
    </dgm:pt>
    <dgm:pt modelId="{957A55A2-C53D-4BB7-BF75-172463DBD446}" cxnId="{95F44924-AC32-4475-AF52-7893AE288AF5}" type="sibTrans">
      <dgm:prSet/>
      <dgm:spPr/>
      <dgm:t>
        <a:bodyPr/>
        <a:lstStyle/>
        <a:p>
          <a:endParaRPr lang="en-US"/>
        </a:p>
      </dgm:t>
    </dgm:pt>
    <dgm:pt modelId="{91CED3D6-EADB-406F-8FB7-38D6DF391D75}">
      <dgm:prSet/>
      <dgm:spPr/>
      <dgm:t>
        <a:bodyPr/>
        <a:lstStyle/>
        <a:p>
          <a:r>
            <a:rPr kumimoji="1" lang="zh-CN" dirty="0"/>
            <a:t>延期风险</a:t>
          </a:r>
          <a:endParaRPr lang="en-US" dirty="0"/>
        </a:p>
      </dgm:t>
    </dgm:pt>
    <dgm:pt modelId="{07D0D372-6B69-4E9D-BD0B-0F375EEE6256}" cxnId="{5D52C2D7-0930-423F-8652-20E3A17A8CCD}" type="parTrans">
      <dgm:prSet/>
      <dgm:spPr/>
      <dgm:t>
        <a:bodyPr/>
        <a:lstStyle/>
        <a:p>
          <a:endParaRPr lang="en-US"/>
        </a:p>
      </dgm:t>
    </dgm:pt>
    <dgm:pt modelId="{99661B9C-8A82-4AD1-9050-037E70F60EA5}" cxnId="{5D52C2D7-0930-423F-8652-20E3A17A8CCD}" type="sibTrans">
      <dgm:prSet/>
      <dgm:spPr/>
      <dgm:t>
        <a:bodyPr/>
        <a:lstStyle/>
        <a:p>
          <a:endParaRPr lang="en-US"/>
        </a:p>
      </dgm:t>
    </dgm:pt>
    <dgm:pt modelId="{D2E51454-063F-4FE0-AA55-BE476A9C4AC5}">
      <dgm:prSet/>
      <dgm:spPr/>
      <dgm:t>
        <a:bodyPr/>
        <a:lstStyle/>
        <a:p>
          <a:r>
            <a:rPr kumimoji="1" lang="zh-CN" altLang="en-US" dirty="0"/>
            <a:t>技术</a:t>
          </a:r>
          <a:r>
            <a:rPr kumimoji="1" lang="zh-CN" dirty="0"/>
            <a:t>风险</a:t>
          </a:r>
          <a:endParaRPr lang="en-US" dirty="0"/>
        </a:p>
      </dgm:t>
    </dgm:pt>
    <dgm:pt modelId="{6F071A80-9225-4E06-8FD1-385B9834F65C}" cxnId="{DDCE7BB2-13A9-4DD6-B905-145D0DC43BA1}" type="parTrans">
      <dgm:prSet/>
      <dgm:spPr/>
      <dgm:t>
        <a:bodyPr/>
        <a:lstStyle/>
        <a:p>
          <a:endParaRPr lang="en-US"/>
        </a:p>
      </dgm:t>
    </dgm:pt>
    <dgm:pt modelId="{AE123F18-F4BD-4656-A409-808CB4E2B211}" cxnId="{DDCE7BB2-13A9-4DD6-B905-145D0DC43BA1}" type="sibTrans">
      <dgm:prSet/>
      <dgm:spPr/>
      <dgm:t>
        <a:bodyPr/>
        <a:lstStyle/>
        <a:p>
          <a:endParaRPr lang="en-US"/>
        </a:p>
      </dgm:t>
    </dgm:pt>
    <dgm:pt modelId="{9A62E2B8-025D-408A-806B-C1CE15705BDE}">
      <dgm:prSet/>
      <dgm:spPr/>
      <dgm:t>
        <a:bodyPr/>
        <a:lstStyle/>
        <a:p>
          <a:r>
            <a:rPr kumimoji="1" lang="zh-CN"/>
            <a:t>开发时间</a:t>
          </a:r>
          <a:endParaRPr lang="en-US"/>
        </a:p>
      </dgm:t>
    </dgm:pt>
    <dgm:pt modelId="{B75268C9-F631-4323-B827-580A49C48733}" cxnId="{FF6D3DF3-3C24-4442-BE81-018D438762FA}" type="parTrans">
      <dgm:prSet/>
      <dgm:spPr/>
      <dgm:t>
        <a:bodyPr/>
        <a:lstStyle/>
        <a:p>
          <a:endParaRPr lang="en-US"/>
        </a:p>
      </dgm:t>
    </dgm:pt>
    <dgm:pt modelId="{B6D902AF-531B-4C6F-9D7C-E121A79015E0}" cxnId="{FF6D3DF3-3C24-4442-BE81-018D438762FA}" type="sibTrans">
      <dgm:prSet/>
      <dgm:spPr/>
      <dgm:t>
        <a:bodyPr/>
        <a:lstStyle/>
        <a:p>
          <a:endParaRPr lang="en-US"/>
        </a:p>
      </dgm:t>
    </dgm:pt>
    <dgm:pt modelId="{B5B59D3D-67D1-440A-B1F7-088F9939C3D0}">
      <dgm:prSet/>
      <dgm:spPr/>
      <dgm:t>
        <a:bodyPr/>
        <a:lstStyle/>
        <a:p>
          <a:r>
            <a:rPr kumimoji="1" lang="zh-CN" altLang="en-US" dirty="0"/>
            <a:t>占用</a:t>
          </a:r>
          <a:r>
            <a:rPr kumimoji="1" lang="zh-CN" dirty="0"/>
            <a:t>资源</a:t>
          </a:r>
          <a:endParaRPr lang="en-US" dirty="0"/>
        </a:p>
      </dgm:t>
    </dgm:pt>
    <dgm:pt modelId="{20181FD9-D320-4EE6-BE3F-78D7D491A229}" cxnId="{C7766AA8-B959-48DD-A96E-F540859FB3AA}" type="parTrans">
      <dgm:prSet/>
      <dgm:spPr/>
      <dgm:t>
        <a:bodyPr/>
        <a:lstStyle/>
        <a:p>
          <a:endParaRPr lang="en-US"/>
        </a:p>
      </dgm:t>
    </dgm:pt>
    <dgm:pt modelId="{0FEA919B-767E-462B-9590-E2EC5F5FFB56}" cxnId="{C7766AA8-B959-48DD-A96E-F540859FB3AA}" type="sibTrans">
      <dgm:prSet/>
      <dgm:spPr/>
      <dgm:t>
        <a:bodyPr/>
        <a:lstStyle/>
        <a:p>
          <a:endParaRPr lang="en-US"/>
        </a:p>
      </dgm:t>
    </dgm:pt>
    <dgm:pt modelId="{2177D0E0-3C4E-4CAB-8B3D-9E16D53F9422}">
      <dgm:prSet/>
      <dgm:spPr/>
      <dgm:t>
        <a:bodyPr/>
        <a:lstStyle/>
        <a:p>
          <a:r>
            <a:rPr kumimoji="1" lang="zh-CN"/>
            <a:t>收益</a:t>
          </a:r>
          <a:endParaRPr lang="en-US"/>
        </a:p>
      </dgm:t>
    </dgm:pt>
    <dgm:pt modelId="{F71E3B69-BB2E-4E6F-90E5-FF8FAB5E421F}" cxnId="{56873FE4-4C10-4961-8F26-FFDDD96D08B7}" type="parTrans">
      <dgm:prSet/>
      <dgm:spPr/>
      <dgm:t>
        <a:bodyPr/>
        <a:lstStyle/>
        <a:p>
          <a:endParaRPr lang="en-US"/>
        </a:p>
      </dgm:t>
    </dgm:pt>
    <dgm:pt modelId="{61C8959A-D9B9-4385-9C04-1418B5CA646C}" cxnId="{56873FE4-4C10-4961-8F26-FFDDD96D08B7}" type="sibTrans">
      <dgm:prSet/>
      <dgm:spPr/>
      <dgm:t>
        <a:bodyPr/>
        <a:lstStyle/>
        <a:p>
          <a:endParaRPr lang="en-US"/>
        </a:p>
      </dgm:t>
    </dgm:pt>
    <dgm:pt modelId="{93771891-C837-40F7-A90A-6E7C3F9D7D5D}">
      <dgm:prSet/>
      <dgm:spPr/>
      <dgm:t>
        <a:bodyPr/>
        <a:lstStyle/>
        <a:p>
          <a:r>
            <a:rPr kumimoji="1" lang="zh-CN" altLang="en-US" dirty="0"/>
            <a:t>还有很多</a:t>
          </a:r>
          <a:r>
            <a:rPr kumimoji="1" lang="en-US" dirty="0"/>
            <a:t>……</a:t>
          </a:r>
          <a:endParaRPr lang="en-US" dirty="0"/>
        </a:p>
      </dgm:t>
    </dgm:pt>
    <dgm:pt modelId="{C3B94636-7A6F-4186-A6B6-4A2D415070AF}" cxnId="{A923D4BB-5BD4-4E40-8F76-8347B0576DE8}" type="parTrans">
      <dgm:prSet/>
      <dgm:spPr/>
      <dgm:t>
        <a:bodyPr/>
        <a:lstStyle/>
        <a:p>
          <a:endParaRPr lang="en-US"/>
        </a:p>
      </dgm:t>
    </dgm:pt>
    <dgm:pt modelId="{DDA32765-673E-4424-9BB4-9033D257B804}" cxnId="{A923D4BB-5BD4-4E40-8F76-8347B0576DE8}" type="sibTrans">
      <dgm:prSet/>
      <dgm:spPr/>
      <dgm:t>
        <a:bodyPr/>
        <a:lstStyle/>
        <a:p>
          <a:endParaRPr lang="en-US"/>
        </a:p>
      </dgm:t>
    </dgm:pt>
    <dgm:pt modelId="{FCDA5CB3-AE14-744B-A118-7FF23F897225}" type="pres">
      <dgm:prSet presAssocID="{EB3FB7E8-D206-4463-A836-FBFB7D717A7C}" presName="Name0" presStyleCnt="0">
        <dgm:presLayoutVars>
          <dgm:dir/>
          <dgm:resizeHandles val="exact"/>
        </dgm:presLayoutVars>
      </dgm:prSet>
      <dgm:spPr/>
    </dgm:pt>
    <dgm:pt modelId="{9C6EE3FE-64C5-4B4B-82B3-40763961B299}" type="pres">
      <dgm:prSet presAssocID="{9E27C3B5-5385-4DA8-95EE-32D4FA90B3A8}" presName="node" presStyleLbl="node1" presStyleIdx="0" presStyleCnt="20">
        <dgm:presLayoutVars>
          <dgm:bulletEnabled val="1"/>
        </dgm:presLayoutVars>
      </dgm:prSet>
      <dgm:spPr/>
    </dgm:pt>
    <dgm:pt modelId="{9000D206-84D0-AC48-B4E4-F19D78C03C0D}" type="pres">
      <dgm:prSet presAssocID="{726BE43F-449F-4182-A935-5624E128D821}" presName="sibTrans" presStyleLbl="sibTrans1D1" presStyleIdx="0" presStyleCnt="19"/>
      <dgm:spPr/>
    </dgm:pt>
    <dgm:pt modelId="{45E57B95-43EE-FE4D-8BA6-1029802DE86E}" type="pres">
      <dgm:prSet presAssocID="{726BE43F-449F-4182-A935-5624E128D821}" presName="connectorText" presStyleLbl="sibTrans1D1" presStyleIdx="0" presStyleCnt="19"/>
      <dgm:spPr/>
    </dgm:pt>
    <dgm:pt modelId="{4AB9FBBE-D4FB-784D-A03C-8013D7CDEB13}" type="pres">
      <dgm:prSet presAssocID="{D61D5657-64D8-4323-952E-A861959E4B5C}" presName="node" presStyleLbl="node1" presStyleIdx="1" presStyleCnt="20">
        <dgm:presLayoutVars>
          <dgm:bulletEnabled val="1"/>
        </dgm:presLayoutVars>
      </dgm:prSet>
      <dgm:spPr/>
    </dgm:pt>
    <dgm:pt modelId="{EFE3CFD0-3127-5749-9A56-4F0CBF90B43A}" type="pres">
      <dgm:prSet presAssocID="{BE8FD594-D15D-4932-A133-1EA012F38B9F}" presName="sibTrans" presStyleLbl="sibTrans1D1" presStyleIdx="1" presStyleCnt="19"/>
      <dgm:spPr/>
    </dgm:pt>
    <dgm:pt modelId="{C938F24D-F8EA-C041-A059-50314BA0FAD8}" type="pres">
      <dgm:prSet presAssocID="{BE8FD594-D15D-4932-A133-1EA012F38B9F}" presName="connectorText" presStyleLbl="sibTrans1D1" presStyleIdx="1" presStyleCnt="19"/>
      <dgm:spPr/>
    </dgm:pt>
    <dgm:pt modelId="{A61E520B-8B42-904F-A226-111ADC60DCF1}" type="pres">
      <dgm:prSet presAssocID="{6FD5DAE9-1EB5-41BE-8B78-7B627629E807}" presName="node" presStyleLbl="node1" presStyleIdx="2" presStyleCnt="20">
        <dgm:presLayoutVars>
          <dgm:bulletEnabled val="1"/>
        </dgm:presLayoutVars>
      </dgm:prSet>
      <dgm:spPr/>
    </dgm:pt>
    <dgm:pt modelId="{E2FE52DA-49F5-9540-853E-99A6BDE259E7}" type="pres">
      <dgm:prSet presAssocID="{8E2948A4-C93B-403A-B36B-7C02EDEECF15}" presName="sibTrans" presStyleLbl="sibTrans1D1" presStyleIdx="2" presStyleCnt="19"/>
      <dgm:spPr/>
    </dgm:pt>
    <dgm:pt modelId="{A44953AB-D657-8941-849D-37B879850CCA}" type="pres">
      <dgm:prSet presAssocID="{8E2948A4-C93B-403A-B36B-7C02EDEECF15}" presName="connectorText" presStyleLbl="sibTrans1D1" presStyleIdx="2" presStyleCnt="19"/>
      <dgm:spPr/>
    </dgm:pt>
    <dgm:pt modelId="{D808F114-BAAF-2F4B-A475-E336A80FBA8A}" type="pres">
      <dgm:prSet presAssocID="{03AC0790-D361-423E-91A1-67D7A93839EE}" presName="node" presStyleLbl="node1" presStyleIdx="3" presStyleCnt="20">
        <dgm:presLayoutVars>
          <dgm:bulletEnabled val="1"/>
        </dgm:presLayoutVars>
      </dgm:prSet>
      <dgm:spPr/>
    </dgm:pt>
    <dgm:pt modelId="{2A511743-4E76-8749-A95B-FDDEFA4F04F9}" type="pres">
      <dgm:prSet presAssocID="{3F6B7D3B-4500-4ADF-B39D-CA4F1F95702E}" presName="sibTrans" presStyleLbl="sibTrans1D1" presStyleIdx="3" presStyleCnt="19"/>
      <dgm:spPr/>
    </dgm:pt>
    <dgm:pt modelId="{7CDF42D7-8CF8-0343-A16F-916B6899044E}" type="pres">
      <dgm:prSet presAssocID="{3F6B7D3B-4500-4ADF-B39D-CA4F1F95702E}" presName="connectorText" presStyleLbl="sibTrans1D1" presStyleIdx="3" presStyleCnt="19"/>
      <dgm:spPr/>
    </dgm:pt>
    <dgm:pt modelId="{AF11BFB0-7EA6-3049-B9FC-E39627C2BABE}" type="pres">
      <dgm:prSet presAssocID="{A5459D04-7298-464F-A2F4-DBAB2B2BF6C7}" presName="node" presStyleLbl="node1" presStyleIdx="4" presStyleCnt="20">
        <dgm:presLayoutVars>
          <dgm:bulletEnabled val="1"/>
        </dgm:presLayoutVars>
      </dgm:prSet>
      <dgm:spPr/>
    </dgm:pt>
    <dgm:pt modelId="{2813B302-2E1D-EB44-92B5-25A3D615771A}" type="pres">
      <dgm:prSet presAssocID="{5CEDA74B-C104-44D2-B75D-26D98E8C7BF6}" presName="sibTrans" presStyleLbl="sibTrans1D1" presStyleIdx="4" presStyleCnt="19"/>
      <dgm:spPr/>
    </dgm:pt>
    <dgm:pt modelId="{888FC551-25C2-D142-A776-46760FFDA698}" type="pres">
      <dgm:prSet presAssocID="{5CEDA74B-C104-44D2-B75D-26D98E8C7BF6}" presName="connectorText" presStyleLbl="sibTrans1D1" presStyleIdx="4" presStyleCnt="19"/>
      <dgm:spPr/>
    </dgm:pt>
    <dgm:pt modelId="{0DFBA43F-6AFD-4446-91E9-791C73897850}" type="pres">
      <dgm:prSet presAssocID="{93FD86DA-81C0-4559-8418-5A3D0406403D}" presName="node" presStyleLbl="node1" presStyleIdx="5" presStyleCnt="20">
        <dgm:presLayoutVars>
          <dgm:bulletEnabled val="1"/>
        </dgm:presLayoutVars>
      </dgm:prSet>
      <dgm:spPr/>
    </dgm:pt>
    <dgm:pt modelId="{CB0C6AE8-C434-7641-9C08-71D32DF58458}" type="pres">
      <dgm:prSet presAssocID="{8E793E2F-57F0-4137-A50F-25BBB5CE7914}" presName="sibTrans" presStyleLbl="sibTrans1D1" presStyleIdx="5" presStyleCnt="19"/>
      <dgm:spPr/>
    </dgm:pt>
    <dgm:pt modelId="{40D4F1D3-C757-5C40-A294-09EFEF4C945B}" type="pres">
      <dgm:prSet presAssocID="{8E793E2F-57F0-4137-A50F-25BBB5CE7914}" presName="connectorText" presStyleLbl="sibTrans1D1" presStyleIdx="5" presStyleCnt="19"/>
      <dgm:spPr/>
    </dgm:pt>
    <dgm:pt modelId="{0B2CC58C-34F2-8544-AA88-C66CAED37D0F}" type="pres">
      <dgm:prSet presAssocID="{DF361747-AAD5-44AB-BD18-81D26198DA92}" presName="node" presStyleLbl="node1" presStyleIdx="6" presStyleCnt="20">
        <dgm:presLayoutVars>
          <dgm:bulletEnabled val="1"/>
        </dgm:presLayoutVars>
      </dgm:prSet>
      <dgm:spPr/>
    </dgm:pt>
    <dgm:pt modelId="{ACDADD09-574E-3948-9EE2-3263293FF7C4}" type="pres">
      <dgm:prSet presAssocID="{DD9A2ACC-8A35-45C7-B623-B9F50D9A7BBF}" presName="sibTrans" presStyleLbl="sibTrans1D1" presStyleIdx="6" presStyleCnt="19"/>
      <dgm:spPr/>
    </dgm:pt>
    <dgm:pt modelId="{B44F37DA-D570-DD43-84BA-FC429290B1F8}" type="pres">
      <dgm:prSet presAssocID="{DD9A2ACC-8A35-45C7-B623-B9F50D9A7BBF}" presName="connectorText" presStyleLbl="sibTrans1D1" presStyleIdx="6" presStyleCnt="19"/>
      <dgm:spPr/>
    </dgm:pt>
    <dgm:pt modelId="{D4DE119C-0A77-CC4D-A317-283F7CC9A0BE}" type="pres">
      <dgm:prSet presAssocID="{0754CB6E-17ED-4DDC-80DD-D5F78C24E6BD}" presName="node" presStyleLbl="node1" presStyleIdx="7" presStyleCnt="20">
        <dgm:presLayoutVars>
          <dgm:bulletEnabled val="1"/>
        </dgm:presLayoutVars>
      </dgm:prSet>
      <dgm:spPr/>
    </dgm:pt>
    <dgm:pt modelId="{48401179-1817-F049-89AF-83AEC0FD3C0B}" type="pres">
      <dgm:prSet presAssocID="{55F20442-9840-4896-99A9-8197D55CD619}" presName="sibTrans" presStyleLbl="sibTrans1D1" presStyleIdx="7" presStyleCnt="19"/>
      <dgm:spPr/>
    </dgm:pt>
    <dgm:pt modelId="{AC90925E-DC41-FA48-967A-DBC1C38948F9}" type="pres">
      <dgm:prSet presAssocID="{55F20442-9840-4896-99A9-8197D55CD619}" presName="connectorText" presStyleLbl="sibTrans1D1" presStyleIdx="7" presStyleCnt="19"/>
      <dgm:spPr/>
    </dgm:pt>
    <dgm:pt modelId="{96B18A1E-2E31-3648-9892-0554AA34D223}" type="pres">
      <dgm:prSet presAssocID="{2D239208-9389-445A-9201-5E299ACB4FC4}" presName="node" presStyleLbl="node1" presStyleIdx="8" presStyleCnt="20">
        <dgm:presLayoutVars>
          <dgm:bulletEnabled val="1"/>
        </dgm:presLayoutVars>
      </dgm:prSet>
      <dgm:spPr/>
    </dgm:pt>
    <dgm:pt modelId="{3FEE4B6A-57D8-804C-8C15-82BA0548BEFE}" type="pres">
      <dgm:prSet presAssocID="{9A428FDA-1C38-44D1-9A16-CD9B1AC9FC52}" presName="sibTrans" presStyleLbl="sibTrans1D1" presStyleIdx="8" presStyleCnt="19"/>
      <dgm:spPr/>
    </dgm:pt>
    <dgm:pt modelId="{48776385-85AE-5D45-8077-42781A3BC6CF}" type="pres">
      <dgm:prSet presAssocID="{9A428FDA-1C38-44D1-9A16-CD9B1AC9FC52}" presName="connectorText" presStyleLbl="sibTrans1D1" presStyleIdx="8" presStyleCnt="19"/>
      <dgm:spPr/>
    </dgm:pt>
    <dgm:pt modelId="{A4E691E4-368F-5849-822D-86662CC18C79}" type="pres">
      <dgm:prSet presAssocID="{9C3A1897-49E6-46D8-8704-F00AC32B2E46}" presName="node" presStyleLbl="node1" presStyleIdx="9" presStyleCnt="20">
        <dgm:presLayoutVars>
          <dgm:bulletEnabled val="1"/>
        </dgm:presLayoutVars>
      </dgm:prSet>
      <dgm:spPr/>
    </dgm:pt>
    <dgm:pt modelId="{90416DF0-D52F-A944-A210-59A4C09FABC5}" type="pres">
      <dgm:prSet presAssocID="{E6FDB6D5-DF52-4127-AC09-6EF9918BB756}" presName="sibTrans" presStyleLbl="sibTrans1D1" presStyleIdx="9" presStyleCnt="19"/>
      <dgm:spPr/>
    </dgm:pt>
    <dgm:pt modelId="{6F56EBE5-BA38-BE4C-A28A-C2D0FC1E5394}" type="pres">
      <dgm:prSet presAssocID="{E6FDB6D5-DF52-4127-AC09-6EF9918BB756}" presName="connectorText" presStyleLbl="sibTrans1D1" presStyleIdx="9" presStyleCnt="19"/>
      <dgm:spPr/>
    </dgm:pt>
    <dgm:pt modelId="{7D3C5C53-A9CA-7E47-A9EF-B96084057109}" type="pres">
      <dgm:prSet presAssocID="{621FBC24-EC9A-4300-B31E-AD4CFA412068}" presName="node" presStyleLbl="node1" presStyleIdx="10" presStyleCnt="20">
        <dgm:presLayoutVars>
          <dgm:bulletEnabled val="1"/>
        </dgm:presLayoutVars>
      </dgm:prSet>
      <dgm:spPr/>
    </dgm:pt>
    <dgm:pt modelId="{2215683F-8D71-8E44-86C1-864ABBA742C5}" type="pres">
      <dgm:prSet presAssocID="{A9C0CF29-A287-4DFA-8E41-B9E246B65B05}" presName="sibTrans" presStyleLbl="sibTrans1D1" presStyleIdx="10" presStyleCnt="19"/>
      <dgm:spPr/>
    </dgm:pt>
    <dgm:pt modelId="{3CA52E5D-6578-EF43-BA5C-CA04D14AD1B6}" type="pres">
      <dgm:prSet presAssocID="{A9C0CF29-A287-4DFA-8E41-B9E246B65B05}" presName="connectorText" presStyleLbl="sibTrans1D1" presStyleIdx="10" presStyleCnt="19"/>
      <dgm:spPr/>
    </dgm:pt>
    <dgm:pt modelId="{7A9F09C1-4175-A646-A0E9-3F794C10B771}" type="pres">
      <dgm:prSet presAssocID="{948E301B-2656-4C1F-A82E-E538ACD71482}" presName="node" presStyleLbl="node1" presStyleIdx="11" presStyleCnt="20">
        <dgm:presLayoutVars>
          <dgm:bulletEnabled val="1"/>
        </dgm:presLayoutVars>
      </dgm:prSet>
      <dgm:spPr/>
    </dgm:pt>
    <dgm:pt modelId="{361AA416-75E0-D14A-A981-394280A1BE89}" type="pres">
      <dgm:prSet presAssocID="{ADBE67AC-BB20-4E28-A70C-4A13974D96A2}" presName="sibTrans" presStyleLbl="sibTrans1D1" presStyleIdx="11" presStyleCnt="19"/>
      <dgm:spPr/>
    </dgm:pt>
    <dgm:pt modelId="{5701D83C-4AE1-364D-81D5-314996690AC5}" type="pres">
      <dgm:prSet presAssocID="{ADBE67AC-BB20-4E28-A70C-4A13974D96A2}" presName="connectorText" presStyleLbl="sibTrans1D1" presStyleIdx="11" presStyleCnt="19"/>
      <dgm:spPr/>
    </dgm:pt>
    <dgm:pt modelId="{CD7AB85E-603C-C548-8BC5-A60932254AC9}" type="pres">
      <dgm:prSet presAssocID="{AB46DEAF-0722-497F-8BEC-EBE4FE51BA0F}" presName="node" presStyleLbl="node1" presStyleIdx="12" presStyleCnt="20">
        <dgm:presLayoutVars>
          <dgm:bulletEnabled val="1"/>
        </dgm:presLayoutVars>
      </dgm:prSet>
      <dgm:spPr/>
    </dgm:pt>
    <dgm:pt modelId="{8C1EF2D4-6FD4-E74F-AD93-FA8D926E8D17}" type="pres">
      <dgm:prSet presAssocID="{AAD3F5DF-B6B8-4DE6-B384-7EDCB938E4C5}" presName="sibTrans" presStyleLbl="sibTrans1D1" presStyleIdx="12" presStyleCnt="19"/>
      <dgm:spPr/>
    </dgm:pt>
    <dgm:pt modelId="{7AA1E374-F462-CB42-80A5-D0090CEBA07F}" type="pres">
      <dgm:prSet presAssocID="{AAD3F5DF-B6B8-4DE6-B384-7EDCB938E4C5}" presName="connectorText" presStyleLbl="sibTrans1D1" presStyleIdx="12" presStyleCnt="19"/>
      <dgm:spPr/>
    </dgm:pt>
    <dgm:pt modelId="{0D20BF83-2F29-6543-AC44-B47242C084AC}" type="pres">
      <dgm:prSet presAssocID="{260C0A2C-3554-445D-8D80-3BAB2DAB8279}" presName="node" presStyleLbl="node1" presStyleIdx="13" presStyleCnt="20">
        <dgm:presLayoutVars>
          <dgm:bulletEnabled val="1"/>
        </dgm:presLayoutVars>
      </dgm:prSet>
      <dgm:spPr/>
    </dgm:pt>
    <dgm:pt modelId="{E0FA05F5-E3E3-944E-A347-7FB0D27626E0}" type="pres">
      <dgm:prSet presAssocID="{957A55A2-C53D-4BB7-BF75-172463DBD446}" presName="sibTrans" presStyleLbl="sibTrans1D1" presStyleIdx="13" presStyleCnt="19"/>
      <dgm:spPr/>
    </dgm:pt>
    <dgm:pt modelId="{8A1D64B9-DA8E-924A-A029-774E69809F81}" type="pres">
      <dgm:prSet presAssocID="{957A55A2-C53D-4BB7-BF75-172463DBD446}" presName="connectorText" presStyleLbl="sibTrans1D1" presStyleIdx="13" presStyleCnt="19"/>
      <dgm:spPr/>
    </dgm:pt>
    <dgm:pt modelId="{22A49D8C-19FE-4440-A061-E08FEE8D7013}" type="pres">
      <dgm:prSet presAssocID="{91CED3D6-EADB-406F-8FB7-38D6DF391D75}" presName="node" presStyleLbl="node1" presStyleIdx="14" presStyleCnt="20">
        <dgm:presLayoutVars>
          <dgm:bulletEnabled val="1"/>
        </dgm:presLayoutVars>
      </dgm:prSet>
      <dgm:spPr/>
    </dgm:pt>
    <dgm:pt modelId="{7CEA69B5-6A17-844E-8B83-86C46A35B4A7}" type="pres">
      <dgm:prSet presAssocID="{99661B9C-8A82-4AD1-9050-037E70F60EA5}" presName="sibTrans" presStyleLbl="sibTrans1D1" presStyleIdx="14" presStyleCnt="19"/>
      <dgm:spPr/>
    </dgm:pt>
    <dgm:pt modelId="{884E9BCA-0316-4A4E-91AF-D7B68589FE98}" type="pres">
      <dgm:prSet presAssocID="{99661B9C-8A82-4AD1-9050-037E70F60EA5}" presName="connectorText" presStyleLbl="sibTrans1D1" presStyleIdx="14" presStyleCnt="19"/>
      <dgm:spPr/>
    </dgm:pt>
    <dgm:pt modelId="{7F189833-6960-0C44-9375-776F8C8486B6}" type="pres">
      <dgm:prSet presAssocID="{D2E51454-063F-4FE0-AA55-BE476A9C4AC5}" presName="node" presStyleLbl="node1" presStyleIdx="15" presStyleCnt="20">
        <dgm:presLayoutVars>
          <dgm:bulletEnabled val="1"/>
        </dgm:presLayoutVars>
      </dgm:prSet>
      <dgm:spPr/>
    </dgm:pt>
    <dgm:pt modelId="{706C5B90-28A3-D54D-B11A-31F13729B4E8}" type="pres">
      <dgm:prSet presAssocID="{AE123F18-F4BD-4656-A409-808CB4E2B211}" presName="sibTrans" presStyleLbl="sibTrans1D1" presStyleIdx="15" presStyleCnt="19"/>
      <dgm:spPr/>
    </dgm:pt>
    <dgm:pt modelId="{6CF65F17-1B87-CC49-A219-D73178043A36}" type="pres">
      <dgm:prSet presAssocID="{AE123F18-F4BD-4656-A409-808CB4E2B211}" presName="connectorText" presStyleLbl="sibTrans1D1" presStyleIdx="15" presStyleCnt="19"/>
      <dgm:spPr/>
    </dgm:pt>
    <dgm:pt modelId="{E85FD791-A71E-A14A-A961-B650BCBD15A2}" type="pres">
      <dgm:prSet presAssocID="{9A62E2B8-025D-408A-806B-C1CE15705BDE}" presName="node" presStyleLbl="node1" presStyleIdx="16" presStyleCnt="20">
        <dgm:presLayoutVars>
          <dgm:bulletEnabled val="1"/>
        </dgm:presLayoutVars>
      </dgm:prSet>
      <dgm:spPr/>
    </dgm:pt>
    <dgm:pt modelId="{3AC9B286-1CAD-8F43-BCDB-877FDE5F6D07}" type="pres">
      <dgm:prSet presAssocID="{B6D902AF-531B-4C6F-9D7C-E121A79015E0}" presName="sibTrans" presStyleLbl="sibTrans1D1" presStyleIdx="16" presStyleCnt="19"/>
      <dgm:spPr/>
    </dgm:pt>
    <dgm:pt modelId="{6382E15F-97FB-3743-8CF6-409B758BEB11}" type="pres">
      <dgm:prSet presAssocID="{B6D902AF-531B-4C6F-9D7C-E121A79015E0}" presName="connectorText" presStyleLbl="sibTrans1D1" presStyleIdx="16" presStyleCnt="19"/>
      <dgm:spPr/>
    </dgm:pt>
    <dgm:pt modelId="{284E3092-3812-124E-8609-32E402650BB2}" type="pres">
      <dgm:prSet presAssocID="{B5B59D3D-67D1-440A-B1F7-088F9939C3D0}" presName="node" presStyleLbl="node1" presStyleIdx="17" presStyleCnt="20">
        <dgm:presLayoutVars>
          <dgm:bulletEnabled val="1"/>
        </dgm:presLayoutVars>
      </dgm:prSet>
      <dgm:spPr/>
    </dgm:pt>
    <dgm:pt modelId="{33DD1944-0140-B040-AC4C-E72849EA2F4A}" type="pres">
      <dgm:prSet presAssocID="{0FEA919B-767E-462B-9590-E2EC5F5FFB56}" presName="sibTrans" presStyleLbl="sibTrans1D1" presStyleIdx="17" presStyleCnt="19"/>
      <dgm:spPr/>
    </dgm:pt>
    <dgm:pt modelId="{E860501A-B204-574B-8BA5-9E5C70923389}" type="pres">
      <dgm:prSet presAssocID="{0FEA919B-767E-462B-9590-E2EC5F5FFB56}" presName="connectorText" presStyleLbl="sibTrans1D1" presStyleIdx="17" presStyleCnt="19"/>
      <dgm:spPr/>
    </dgm:pt>
    <dgm:pt modelId="{9ED3C4D1-BAF1-2D48-A3DD-CDCABB7AF9B5}" type="pres">
      <dgm:prSet presAssocID="{2177D0E0-3C4E-4CAB-8B3D-9E16D53F9422}" presName="node" presStyleLbl="node1" presStyleIdx="18" presStyleCnt="20">
        <dgm:presLayoutVars>
          <dgm:bulletEnabled val="1"/>
        </dgm:presLayoutVars>
      </dgm:prSet>
      <dgm:spPr/>
    </dgm:pt>
    <dgm:pt modelId="{D15A770D-6ACA-7C46-8BC6-DAA23D07AC03}" type="pres">
      <dgm:prSet presAssocID="{61C8959A-D9B9-4385-9C04-1418B5CA646C}" presName="sibTrans" presStyleLbl="sibTrans1D1" presStyleIdx="18" presStyleCnt="19"/>
      <dgm:spPr/>
    </dgm:pt>
    <dgm:pt modelId="{FE810B8E-BE62-584D-8FF3-6E8599CDA204}" type="pres">
      <dgm:prSet presAssocID="{61C8959A-D9B9-4385-9C04-1418B5CA646C}" presName="connectorText" presStyleLbl="sibTrans1D1" presStyleIdx="18" presStyleCnt="19"/>
      <dgm:spPr/>
    </dgm:pt>
    <dgm:pt modelId="{B695EE21-C721-384B-8EA9-1F2B5B822DB0}" type="pres">
      <dgm:prSet presAssocID="{93771891-C837-40F7-A90A-6E7C3F9D7D5D}" presName="node" presStyleLbl="node1" presStyleIdx="19" presStyleCnt="20">
        <dgm:presLayoutVars>
          <dgm:bulletEnabled val="1"/>
        </dgm:presLayoutVars>
      </dgm:prSet>
      <dgm:spPr/>
    </dgm:pt>
  </dgm:ptLst>
  <dgm:cxnLst>
    <dgm:cxn modelId="{4E980E07-CAE4-3C4D-982C-48FFF9BF8E3D}" type="presOf" srcId="{9E27C3B5-5385-4DA8-95EE-32D4FA90B3A8}" destId="{9C6EE3FE-64C5-4B4B-82B3-40763961B299}" srcOrd="0" destOrd="0" presId="urn:microsoft.com/office/officeart/2016/7/layout/RepeatingBendingProcessNew"/>
    <dgm:cxn modelId="{469F6C08-EC04-944A-833D-A2B812A1D401}" type="presOf" srcId="{726BE43F-449F-4182-A935-5624E128D821}" destId="{9000D206-84D0-AC48-B4E4-F19D78C03C0D}" srcOrd="0" destOrd="0" presId="urn:microsoft.com/office/officeart/2016/7/layout/RepeatingBendingProcessNew"/>
    <dgm:cxn modelId="{02F0C00A-641A-4232-8982-4AF1E67A03C1}" srcId="{EB3FB7E8-D206-4463-A836-FBFB7D717A7C}" destId="{DF361747-AAD5-44AB-BD18-81D26198DA92}" srcOrd="6" destOrd="0" parTransId="{3E0B18C8-89F0-4DC4-A613-A3E16A8A1B43}" sibTransId="{DD9A2ACC-8A35-45C7-B623-B9F50D9A7BBF}"/>
    <dgm:cxn modelId="{EC872110-8F68-4EC0-8D6B-3FA31B0FF52E}" srcId="{EB3FB7E8-D206-4463-A836-FBFB7D717A7C}" destId="{6FD5DAE9-1EB5-41BE-8B78-7B627629E807}" srcOrd="2" destOrd="0" parTransId="{4A5A6324-CFA9-4648-84DF-9A7683B97EC3}" sibTransId="{8E2948A4-C93B-403A-B36B-7C02EDEECF15}"/>
    <dgm:cxn modelId="{2425B610-5DA9-D94B-A4C3-03BE672DC698}" type="presOf" srcId="{DF361747-AAD5-44AB-BD18-81D26198DA92}" destId="{0B2CC58C-34F2-8544-AA88-C66CAED37D0F}" srcOrd="0" destOrd="0" presId="urn:microsoft.com/office/officeart/2016/7/layout/RepeatingBendingProcessNew"/>
    <dgm:cxn modelId="{0AA1C419-52FE-CC4F-BAAE-0EC04D864F8B}" type="presOf" srcId="{55F20442-9840-4896-99A9-8197D55CD619}" destId="{AC90925E-DC41-FA48-967A-DBC1C38948F9}" srcOrd="1" destOrd="0" presId="urn:microsoft.com/office/officeart/2016/7/layout/RepeatingBendingProcessNew"/>
    <dgm:cxn modelId="{7CBB3D1A-E93E-5D49-AB68-24F849A9E46A}" type="presOf" srcId="{BE8FD594-D15D-4932-A133-1EA012F38B9F}" destId="{EFE3CFD0-3127-5749-9A56-4F0CBF90B43A}" srcOrd="0" destOrd="0" presId="urn:microsoft.com/office/officeart/2016/7/layout/RepeatingBendingProcessNew"/>
    <dgm:cxn modelId="{AD3D6D1B-DDA4-8C4E-B9B5-55A94AFEA1BC}" type="presOf" srcId="{5CEDA74B-C104-44D2-B75D-26D98E8C7BF6}" destId="{2813B302-2E1D-EB44-92B5-25A3D615771A}" srcOrd="0" destOrd="0" presId="urn:microsoft.com/office/officeart/2016/7/layout/RepeatingBendingProcessNew"/>
    <dgm:cxn modelId="{EA6BAC1B-CBA4-E64A-8FB9-D2542C98E3FA}" type="presOf" srcId="{0754CB6E-17ED-4DDC-80DD-D5F78C24E6BD}" destId="{D4DE119C-0A77-CC4D-A317-283F7CC9A0BE}" srcOrd="0" destOrd="0" presId="urn:microsoft.com/office/officeart/2016/7/layout/RepeatingBendingProcessNew"/>
    <dgm:cxn modelId="{2F49E91D-EBF0-0242-96F6-E7360E6F3B70}" type="presOf" srcId="{D2E51454-063F-4FE0-AA55-BE476A9C4AC5}" destId="{7F189833-6960-0C44-9375-776F8C8486B6}" srcOrd="0" destOrd="0" presId="urn:microsoft.com/office/officeart/2016/7/layout/RepeatingBendingProcessNew"/>
    <dgm:cxn modelId="{7B6A901E-EA8E-4742-965F-C011FEB9ED97}" type="presOf" srcId="{93771891-C837-40F7-A90A-6E7C3F9D7D5D}" destId="{B695EE21-C721-384B-8EA9-1F2B5B822DB0}" srcOrd="0" destOrd="0" presId="urn:microsoft.com/office/officeart/2016/7/layout/RepeatingBendingProcessNew"/>
    <dgm:cxn modelId="{77573C1F-7B47-FF45-AF7A-1396A17DC17C}" type="presOf" srcId="{99661B9C-8A82-4AD1-9050-037E70F60EA5}" destId="{7CEA69B5-6A17-844E-8B83-86C46A35B4A7}" srcOrd="0" destOrd="0" presId="urn:microsoft.com/office/officeart/2016/7/layout/RepeatingBendingProcessNew"/>
    <dgm:cxn modelId="{08945B20-40D9-904B-B6A9-A521C5630BC0}" type="presOf" srcId="{948E301B-2656-4C1F-A82E-E538ACD71482}" destId="{7A9F09C1-4175-A646-A0E9-3F794C10B771}" srcOrd="0" destOrd="0" presId="urn:microsoft.com/office/officeart/2016/7/layout/RepeatingBendingProcessNew"/>
    <dgm:cxn modelId="{95F44924-AC32-4475-AF52-7893AE288AF5}" srcId="{EB3FB7E8-D206-4463-A836-FBFB7D717A7C}" destId="{260C0A2C-3554-445D-8D80-3BAB2DAB8279}" srcOrd="13" destOrd="0" parTransId="{81CE74E4-E0DB-4614-8147-876DFB3F55B1}" sibTransId="{957A55A2-C53D-4BB7-BF75-172463DBD446}"/>
    <dgm:cxn modelId="{C9066625-9381-4B00-8ED3-854D98099EBE}" srcId="{EB3FB7E8-D206-4463-A836-FBFB7D717A7C}" destId="{03AC0790-D361-423E-91A1-67D7A93839EE}" srcOrd="3" destOrd="0" parTransId="{F37EB49E-1E77-41CE-AAF5-83BA2E9CD064}" sibTransId="{3F6B7D3B-4500-4ADF-B39D-CA4F1F95702E}"/>
    <dgm:cxn modelId="{6A9C5F28-6A0E-E74A-9E2C-061FC99B2A76}" type="presOf" srcId="{3F6B7D3B-4500-4ADF-B39D-CA4F1F95702E}" destId="{7CDF42D7-8CF8-0343-A16F-916B6899044E}" srcOrd="1" destOrd="0" presId="urn:microsoft.com/office/officeart/2016/7/layout/RepeatingBendingProcessNew"/>
    <dgm:cxn modelId="{D94A8428-8E93-4905-9D4E-70FDDEA14586}" srcId="{EB3FB7E8-D206-4463-A836-FBFB7D717A7C}" destId="{0754CB6E-17ED-4DDC-80DD-D5F78C24E6BD}" srcOrd="7" destOrd="0" parTransId="{FD36160B-D7C6-4C8D-884E-A28F85954303}" sibTransId="{55F20442-9840-4896-99A9-8197D55CD619}"/>
    <dgm:cxn modelId="{D12E0229-1AE0-C443-9C39-EE570CBA721A}" type="presOf" srcId="{E6FDB6D5-DF52-4127-AC09-6EF9918BB756}" destId="{90416DF0-D52F-A944-A210-59A4C09FABC5}" srcOrd="0" destOrd="0" presId="urn:microsoft.com/office/officeart/2016/7/layout/RepeatingBendingProcessNew"/>
    <dgm:cxn modelId="{B8EFD129-7ADB-49CE-A0C4-0212307C5B39}" srcId="{EB3FB7E8-D206-4463-A836-FBFB7D717A7C}" destId="{621FBC24-EC9A-4300-B31E-AD4CFA412068}" srcOrd="10" destOrd="0" parTransId="{1A9BC1CD-FBF0-4B02-8800-11321DBC6C4A}" sibTransId="{A9C0CF29-A287-4DFA-8E41-B9E246B65B05}"/>
    <dgm:cxn modelId="{A12F2F2A-B7FC-074C-965D-1664BAD1FF4D}" type="presOf" srcId="{AB46DEAF-0722-497F-8BEC-EBE4FE51BA0F}" destId="{CD7AB85E-603C-C548-8BC5-A60932254AC9}" srcOrd="0" destOrd="0" presId="urn:microsoft.com/office/officeart/2016/7/layout/RepeatingBendingProcessNew"/>
    <dgm:cxn modelId="{861E6D2D-A8D3-B14D-8FAF-45661965E294}" type="presOf" srcId="{726BE43F-449F-4182-A935-5624E128D821}" destId="{45E57B95-43EE-FE4D-8BA6-1029802DE86E}" srcOrd="1" destOrd="0" presId="urn:microsoft.com/office/officeart/2016/7/layout/RepeatingBendingProcessNew"/>
    <dgm:cxn modelId="{199F6130-9361-4A23-8D9A-030064D832DB}" srcId="{EB3FB7E8-D206-4463-A836-FBFB7D717A7C}" destId="{93FD86DA-81C0-4559-8418-5A3D0406403D}" srcOrd="5" destOrd="0" parTransId="{294467FA-58E0-4C1D-B3CC-CEE2C676A053}" sibTransId="{8E793E2F-57F0-4137-A50F-25BBB5CE7914}"/>
    <dgm:cxn modelId="{FC0CA532-26C6-D341-9D61-F4A039F39CAB}" type="presOf" srcId="{55F20442-9840-4896-99A9-8197D55CD619}" destId="{48401179-1817-F049-89AF-83AEC0FD3C0B}" srcOrd="0" destOrd="0" presId="urn:microsoft.com/office/officeart/2016/7/layout/RepeatingBendingProcessNew"/>
    <dgm:cxn modelId="{FEE96D34-EB14-4BFE-A3FA-C618D4591FC1}" srcId="{EB3FB7E8-D206-4463-A836-FBFB7D717A7C}" destId="{AB46DEAF-0722-497F-8BEC-EBE4FE51BA0F}" srcOrd="12" destOrd="0" parTransId="{211B6F08-661C-4AA6-BD70-07EA4D4B5E2F}" sibTransId="{AAD3F5DF-B6B8-4DE6-B384-7EDCB938E4C5}"/>
    <dgm:cxn modelId="{494A4D35-EC9C-4B21-AA9B-8C13917C1EF6}" srcId="{EB3FB7E8-D206-4463-A836-FBFB7D717A7C}" destId="{A5459D04-7298-464F-A2F4-DBAB2B2BF6C7}" srcOrd="4" destOrd="0" parTransId="{6D6A5094-9D0E-4478-BBB7-C18355DD5105}" sibTransId="{5CEDA74B-C104-44D2-B75D-26D98E8C7BF6}"/>
    <dgm:cxn modelId="{10AAC63D-1F53-B742-A656-6AB8A3237394}" type="presOf" srcId="{93FD86DA-81C0-4559-8418-5A3D0406403D}" destId="{0DFBA43F-6AFD-4446-91E9-791C73897850}" srcOrd="0" destOrd="0" presId="urn:microsoft.com/office/officeart/2016/7/layout/RepeatingBendingProcessNew"/>
    <dgm:cxn modelId="{3321F23E-E0A0-5F47-956F-1EF481739E92}" type="presOf" srcId="{2177D0E0-3C4E-4CAB-8B3D-9E16D53F9422}" destId="{9ED3C4D1-BAF1-2D48-A3DD-CDCABB7AF9B5}" srcOrd="0" destOrd="0" presId="urn:microsoft.com/office/officeart/2016/7/layout/RepeatingBendingProcessNew"/>
    <dgm:cxn modelId="{99EB8C5B-46CC-C441-919C-9EA8D70797BA}" type="presOf" srcId="{260C0A2C-3554-445D-8D80-3BAB2DAB8279}" destId="{0D20BF83-2F29-6543-AC44-B47242C084AC}" srcOrd="0" destOrd="0" presId="urn:microsoft.com/office/officeart/2016/7/layout/RepeatingBendingProcessNew"/>
    <dgm:cxn modelId="{7ACDEB5C-3420-3243-AF83-49F0854AF1D8}" type="presOf" srcId="{99661B9C-8A82-4AD1-9050-037E70F60EA5}" destId="{884E9BCA-0316-4A4E-91AF-D7B68589FE98}" srcOrd="1" destOrd="0" presId="urn:microsoft.com/office/officeart/2016/7/layout/RepeatingBendingProcessNew"/>
    <dgm:cxn modelId="{004B8E41-4F05-8944-96CB-9FD810C983D5}" type="presOf" srcId="{DD9A2ACC-8A35-45C7-B623-B9F50D9A7BBF}" destId="{B44F37DA-D570-DD43-84BA-FC429290B1F8}" srcOrd="1" destOrd="0" presId="urn:microsoft.com/office/officeart/2016/7/layout/RepeatingBendingProcessNew"/>
    <dgm:cxn modelId="{B4A6CE62-3DE3-D347-8441-61C5D0C4B382}" type="presOf" srcId="{A5459D04-7298-464F-A2F4-DBAB2B2BF6C7}" destId="{AF11BFB0-7EA6-3049-B9FC-E39627C2BABE}" srcOrd="0" destOrd="0" presId="urn:microsoft.com/office/officeart/2016/7/layout/RepeatingBendingProcessNew"/>
    <dgm:cxn modelId="{55A37345-533E-0C42-B8D1-472555010DBF}" type="presOf" srcId="{B6D902AF-531B-4C6F-9D7C-E121A79015E0}" destId="{3AC9B286-1CAD-8F43-BCDB-877FDE5F6D07}" srcOrd="0" destOrd="0" presId="urn:microsoft.com/office/officeart/2016/7/layout/RepeatingBendingProcessNew"/>
    <dgm:cxn modelId="{8E73E547-D527-C14F-BCEA-6790942675A0}" type="presOf" srcId="{9A428FDA-1C38-44D1-9A16-CD9B1AC9FC52}" destId="{3FEE4B6A-57D8-804C-8C15-82BA0548BEFE}" srcOrd="0" destOrd="0" presId="urn:microsoft.com/office/officeart/2016/7/layout/RepeatingBendingProcessNew"/>
    <dgm:cxn modelId="{E19E6D69-C95D-6B46-93E1-431519FD944A}" type="presOf" srcId="{03AC0790-D361-423E-91A1-67D7A93839EE}" destId="{D808F114-BAAF-2F4B-A475-E336A80FBA8A}" srcOrd="0" destOrd="0" presId="urn:microsoft.com/office/officeart/2016/7/layout/RepeatingBendingProcessNew"/>
    <dgm:cxn modelId="{1F8FA049-01D0-7247-863C-8FC805CCFE0A}" type="presOf" srcId="{91CED3D6-EADB-406F-8FB7-38D6DF391D75}" destId="{22A49D8C-19FE-4440-A061-E08FEE8D7013}" srcOrd="0" destOrd="0" presId="urn:microsoft.com/office/officeart/2016/7/layout/RepeatingBendingProcessNew"/>
    <dgm:cxn modelId="{72EFAE69-6C54-5C4E-A255-969F05987DAA}" type="presOf" srcId="{8E2948A4-C93B-403A-B36B-7C02EDEECF15}" destId="{A44953AB-D657-8941-849D-37B879850CCA}" srcOrd="1" destOrd="0" presId="urn:microsoft.com/office/officeart/2016/7/layout/RepeatingBendingProcessNew"/>
    <dgm:cxn modelId="{15BD814A-6429-9B47-8169-876D3D083E60}" type="presOf" srcId="{61C8959A-D9B9-4385-9C04-1418B5CA646C}" destId="{D15A770D-6ACA-7C46-8BC6-DAA23D07AC03}" srcOrd="0" destOrd="0" presId="urn:microsoft.com/office/officeart/2016/7/layout/RepeatingBendingProcessNew"/>
    <dgm:cxn modelId="{44506B6E-D77D-924A-A465-C74F1327B02B}" type="presOf" srcId="{0FEA919B-767E-462B-9590-E2EC5F5FFB56}" destId="{33DD1944-0140-B040-AC4C-E72849EA2F4A}" srcOrd="0" destOrd="0" presId="urn:microsoft.com/office/officeart/2016/7/layout/RepeatingBendingProcessNew"/>
    <dgm:cxn modelId="{4AAF4671-0EE8-8D43-8AD9-9F7A38CBCD44}" type="presOf" srcId="{9A62E2B8-025D-408A-806B-C1CE15705BDE}" destId="{E85FD791-A71E-A14A-A961-B650BCBD15A2}" srcOrd="0" destOrd="0" presId="urn:microsoft.com/office/officeart/2016/7/layout/RepeatingBendingProcessNew"/>
    <dgm:cxn modelId="{C32D9774-B8DD-C346-A4E9-6E54CF7F9D19}" type="presOf" srcId="{AAD3F5DF-B6B8-4DE6-B384-7EDCB938E4C5}" destId="{8C1EF2D4-6FD4-E74F-AD93-FA8D926E8D17}" srcOrd="0" destOrd="0" presId="urn:microsoft.com/office/officeart/2016/7/layout/RepeatingBendingProcessNew"/>
    <dgm:cxn modelId="{82D9B655-AC4D-4993-AAE0-27F0A3D1685A}" srcId="{EB3FB7E8-D206-4463-A836-FBFB7D717A7C}" destId="{2D239208-9389-445A-9201-5E299ACB4FC4}" srcOrd="8" destOrd="0" parTransId="{0FA74618-4512-4EEA-A2DB-07CF9A4738FC}" sibTransId="{9A428FDA-1C38-44D1-9A16-CD9B1AC9FC52}"/>
    <dgm:cxn modelId="{08FADB7E-067D-4ADB-9837-97ECFB49576A}" srcId="{EB3FB7E8-D206-4463-A836-FBFB7D717A7C}" destId="{9C3A1897-49E6-46D8-8704-F00AC32B2E46}" srcOrd="9" destOrd="0" parTransId="{5F5AFFBE-4A2A-4506-9011-D042A7E0BAFC}" sibTransId="{E6FDB6D5-DF52-4127-AC09-6EF9918BB756}"/>
    <dgm:cxn modelId="{B888EF82-A87A-4B4D-A0F1-973B6F3B3963}" type="presOf" srcId="{B5B59D3D-67D1-440A-B1F7-088F9939C3D0}" destId="{284E3092-3812-124E-8609-32E402650BB2}" srcOrd="0" destOrd="0" presId="urn:microsoft.com/office/officeart/2016/7/layout/RepeatingBendingProcessNew"/>
    <dgm:cxn modelId="{181F5F83-321D-DE49-810B-6CA1E8D7FD5D}" type="presOf" srcId="{B6D902AF-531B-4C6F-9D7C-E121A79015E0}" destId="{6382E15F-97FB-3743-8CF6-409B758BEB11}" srcOrd="1" destOrd="0" presId="urn:microsoft.com/office/officeart/2016/7/layout/RepeatingBendingProcessNew"/>
    <dgm:cxn modelId="{763F9984-C161-1543-8D36-CC619543112D}" type="presOf" srcId="{957A55A2-C53D-4BB7-BF75-172463DBD446}" destId="{E0FA05F5-E3E3-944E-A347-7FB0D27626E0}" srcOrd="0" destOrd="0" presId="urn:microsoft.com/office/officeart/2016/7/layout/RepeatingBendingProcessNew"/>
    <dgm:cxn modelId="{5D303185-85E7-0740-865D-C2E9335446D0}" type="presOf" srcId="{A9C0CF29-A287-4DFA-8E41-B9E246B65B05}" destId="{3CA52E5D-6578-EF43-BA5C-CA04D14AD1B6}" srcOrd="1" destOrd="0" presId="urn:microsoft.com/office/officeart/2016/7/layout/RepeatingBendingProcessNew"/>
    <dgm:cxn modelId="{45447587-5CC2-9146-98A1-BF0494FCD64E}" type="presOf" srcId="{6FD5DAE9-1EB5-41BE-8B78-7B627629E807}" destId="{A61E520B-8B42-904F-A226-111ADC60DCF1}" srcOrd="0" destOrd="0" presId="urn:microsoft.com/office/officeart/2016/7/layout/RepeatingBendingProcessNew"/>
    <dgm:cxn modelId="{A7749E8D-3078-9F44-9BAF-043762B89920}" type="presOf" srcId="{9A428FDA-1C38-44D1-9A16-CD9B1AC9FC52}" destId="{48776385-85AE-5D45-8077-42781A3BC6CF}" srcOrd="1" destOrd="0" presId="urn:microsoft.com/office/officeart/2016/7/layout/RepeatingBendingProcessNew"/>
    <dgm:cxn modelId="{1E12D68D-4402-9545-B31D-68EC25BDC8AB}" type="presOf" srcId="{8E793E2F-57F0-4137-A50F-25BBB5CE7914}" destId="{40D4F1D3-C757-5C40-A294-09EFEF4C945B}" srcOrd="1" destOrd="0" presId="urn:microsoft.com/office/officeart/2016/7/layout/RepeatingBendingProcessNew"/>
    <dgm:cxn modelId="{181F248F-AB35-49EF-AF81-E5637CD58237}" srcId="{EB3FB7E8-D206-4463-A836-FBFB7D717A7C}" destId="{D61D5657-64D8-4323-952E-A861959E4B5C}" srcOrd="1" destOrd="0" parTransId="{D3F443E4-0296-4F48-9291-6EB743B1C4F3}" sibTransId="{BE8FD594-D15D-4932-A133-1EA012F38B9F}"/>
    <dgm:cxn modelId="{76A9F790-88F8-D745-94A5-A02A9ADF4BDD}" type="presOf" srcId="{D61D5657-64D8-4323-952E-A861959E4B5C}" destId="{4AB9FBBE-D4FB-784D-A03C-8013D7CDEB13}" srcOrd="0" destOrd="0" presId="urn:microsoft.com/office/officeart/2016/7/layout/RepeatingBendingProcessNew"/>
    <dgm:cxn modelId="{F1685E95-E5BB-45A0-93B9-473840052090}" srcId="{EB3FB7E8-D206-4463-A836-FBFB7D717A7C}" destId="{948E301B-2656-4C1F-A82E-E538ACD71482}" srcOrd="11" destOrd="0" parTransId="{F4FE80A9-4F99-4E57-8AE3-ACA83ADE383B}" sibTransId="{ADBE67AC-BB20-4E28-A70C-4A13974D96A2}"/>
    <dgm:cxn modelId="{DC1A059A-FF04-0840-AFBA-F537FCC05EB9}" type="presOf" srcId="{A9C0CF29-A287-4DFA-8E41-B9E246B65B05}" destId="{2215683F-8D71-8E44-86C1-864ABBA742C5}" srcOrd="0" destOrd="0" presId="urn:microsoft.com/office/officeart/2016/7/layout/RepeatingBendingProcessNew"/>
    <dgm:cxn modelId="{7952749E-F940-D549-B700-05BA3E9EED86}" type="presOf" srcId="{3F6B7D3B-4500-4ADF-B39D-CA4F1F95702E}" destId="{2A511743-4E76-8749-A95B-FDDEFA4F04F9}" srcOrd="0" destOrd="0" presId="urn:microsoft.com/office/officeart/2016/7/layout/RepeatingBendingProcessNew"/>
    <dgm:cxn modelId="{19BFA79E-BA96-DF42-B34B-E46F6AF30809}" type="presOf" srcId="{AE123F18-F4BD-4656-A409-808CB4E2B211}" destId="{706C5B90-28A3-D54D-B11A-31F13729B4E8}" srcOrd="0" destOrd="0" presId="urn:microsoft.com/office/officeart/2016/7/layout/RepeatingBendingProcessNew"/>
    <dgm:cxn modelId="{C7766AA8-B959-48DD-A96E-F540859FB3AA}" srcId="{EB3FB7E8-D206-4463-A836-FBFB7D717A7C}" destId="{B5B59D3D-67D1-440A-B1F7-088F9939C3D0}" srcOrd="17" destOrd="0" parTransId="{20181FD9-D320-4EE6-BE3F-78D7D491A229}" sibTransId="{0FEA919B-767E-462B-9590-E2EC5F5FFB56}"/>
    <dgm:cxn modelId="{E85679AB-B88B-444E-9C2D-22D1F6DDDE4A}" srcId="{EB3FB7E8-D206-4463-A836-FBFB7D717A7C}" destId="{9E27C3B5-5385-4DA8-95EE-32D4FA90B3A8}" srcOrd="0" destOrd="0" parTransId="{A5642765-F6F1-4E37-B03B-75E33803B797}" sibTransId="{726BE43F-449F-4182-A935-5624E128D821}"/>
    <dgm:cxn modelId="{0E59BBAD-B63D-ED4F-AC24-0DCA8596A02B}" type="presOf" srcId="{AE123F18-F4BD-4656-A409-808CB4E2B211}" destId="{6CF65F17-1B87-CC49-A219-D73178043A36}" srcOrd="1" destOrd="0" presId="urn:microsoft.com/office/officeart/2016/7/layout/RepeatingBendingProcessNew"/>
    <dgm:cxn modelId="{5AC6EEB1-F2ED-BA4E-9F0C-1294498095B5}" type="presOf" srcId="{ADBE67AC-BB20-4E28-A70C-4A13974D96A2}" destId="{361AA416-75E0-D14A-A981-394280A1BE89}" srcOrd="0" destOrd="0" presId="urn:microsoft.com/office/officeart/2016/7/layout/RepeatingBendingProcessNew"/>
    <dgm:cxn modelId="{DDCE7BB2-13A9-4DD6-B905-145D0DC43BA1}" srcId="{EB3FB7E8-D206-4463-A836-FBFB7D717A7C}" destId="{D2E51454-063F-4FE0-AA55-BE476A9C4AC5}" srcOrd="15" destOrd="0" parTransId="{6F071A80-9225-4E06-8FD1-385B9834F65C}" sibTransId="{AE123F18-F4BD-4656-A409-808CB4E2B211}"/>
    <dgm:cxn modelId="{A923D4BB-5BD4-4E40-8F76-8347B0576DE8}" srcId="{EB3FB7E8-D206-4463-A836-FBFB7D717A7C}" destId="{93771891-C837-40F7-A90A-6E7C3F9D7D5D}" srcOrd="19" destOrd="0" parTransId="{C3B94636-7A6F-4186-A6B6-4A2D415070AF}" sibTransId="{DDA32765-673E-4424-9BB4-9033D257B804}"/>
    <dgm:cxn modelId="{08C930BD-8D37-2948-AD6C-936304D70A3F}" type="presOf" srcId="{8E2948A4-C93B-403A-B36B-7C02EDEECF15}" destId="{E2FE52DA-49F5-9540-853E-99A6BDE259E7}" srcOrd="0" destOrd="0" presId="urn:microsoft.com/office/officeart/2016/7/layout/RepeatingBendingProcessNew"/>
    <dgm:cxn modelId="{2CC1DABE-167A-134D-AC1E-3C08B42F7528}" type="presOf" srcId="{DD9A2ACC-8A35-45C7-B623-B9F50D9A7BBF}" destId="{ACDADD09-574E-3948-9EE2-3263293FF7C4}" srcOrd="0" destOrd="0" presId="urn:microsoft.com/office/officeart/2016/7/layout/RepeatingBendingProcessNew"/>
    <dgm:cxn modelId="{2571A2C2-F5DD-C140-A742-D7EB62B9E63C}" type="presOf" srcId="{8E793E2F-57F0-4137-A50F-25BBB5CE7914}" destId="{CB0C6AE8-C434-7641-9C08-71D32DF58458}" srcOrd="0" destOrd="0" presId="urn:microsoft.com/office/officeart/2016/7/layout/RepeatingBendingProcessNew"/>
    <dgm:cxn modelId="{19E817C5-A34F-DE4A-B65B-EB7C2BEC18CD}" type="presOf" srcId="{E6FDB6D5-DF52-4127-AC09-6EF9918BB756}" destId="{6F56EBE5-BA38-BE4C-A28A-C2D0FC1E5394}" srcOrd="1" destOrd="0" presId="urn:microsoft.com/office/officeart/2016/7/layout/RepeatingBendingProcessNew"/>
    <dgm:cxn modelId="{285D23C9-A08D-AC43-B2EB-1DB551834F69}" type="presOf" srcId="{BE8FD594-D15D-4932-A133-1EA012F38B9F}" destId="{C938F24D-F8EA-C041-A059-50314BA0FAD8}" srcOrd="1" destOrd="0" presId="urn:microsoft.com/office/officeart/2016/7/layout/RepeatingBendingProcessNew"/>
    <dgm:cxn modelId="{84DDD0CC-A0EA-7044-B1BC-99F02694ECFF}" type="presOf" srcId="{ADBE67AC-BB20-4E28-A70C-4A13974D96A2}" destId="{5701D83C-4AE1-364D-81D5-314996690AC5}" srcOrd="1" destOrd="0" presId="urn:microsoft.com/office/officeart/2016/7/layout/RepeatingBendingProcessNew"/>
    <dgm:cxn modelId="{487F76D2-2C9B-8848-AFF2-A4073765FD60}" type="presOf" srcId="{621FBC24-EC9A-4300-B31E-AD4CFA412068}" destId="{7D3C5C53-A9CA-7E47-A9EF-B96084057109}" srcOrd="0" destOrd="0" presId="urn:microsoft.com/office/officeart/2016/7/layout/RepeatingBendingProcessNew"/>
    <dgm:cxn modelId="{7B0BC8D4-D35E-CF48-A0B4-F02735DCB3D1}" type="presOf" srcId="{EB3FB7E8-D206-4463-A836-FBFB7D717A7C}" destId="{FCDA5CB3-AE14-744B-A118-7FF23F897225}" srcOrd="0" destOrd="0" presId="urn:microsoft.com/office/officeart/2016/7/layout/RepeatingBendingProcessNew"/>
    <dgm:cxn modelId="{5D52C2D7-0930-423F-8652-20E3A17A8CCD}" srcId="{EB3FB7E8-D206-4463-A836-FBFB7D717A7C}" destId="{91CED3D6-EADB-406F-8FB7-38D6DF391D75}" srcOrd="14" destOrd="0" parTransId="{07D0D372-6B69-4E9D-BD0B-0F375EEE6256}" sibTransId="{99661B9C-8A82-4AD1-9050-037E70F60EA5}"/>
    <dgm:cxn modelId="{9BE148DC-0880-BE41-9C51-E7FC13351C2A}" type="presOf" srcId="{AAD3F5DF-B6B8-4DE6-B384-7EDCB938E4C5}" destId="{7AA1E374-F462-CB42-80A5-D0090CEBA07F}" srcOrd="1" destOrd="0" presId="urn:microsoft.com/office/officeart/2016/7/layout/RepeatingBendingProcessNew"/>
    <dgm:cxn modelId="{89E9A7DD-DAE2-AB45-A673-142645F2A201}" type="presOf" srcId="{9C3A1897-49E6-46D8-8704-F00AC32B2E46}" destId="{A4E691E4-368F-5849-822D-86662CC18C79}" srcOrd="0" destOrd="0" presId="urn:microsoft.com/office/officeart/2016/7/layout/RepeatingBendingProcessNew"/>
    <dgm:cxn modelId="{4674CFDD-241D-1D46-98CA-175873A7793E}" type="presOf" srcId="{2D239208-9389-445A-9201-5E299ACB4FC4}" destId="{96B18A1E-2E31-3648-9892-0554AA34D223}" srcOrd="0" destOrd="0" presId="urn:microsoft.com/office/officeart/2016/7/layout/RepeatingBendingProcessNew"/>
    <dgm:cxn modelId="{7C4470DE-936D-4247-9B71-1ACD07CB04BC}" type="presOf" srcId="{0FEA919B-767E-462B-9590-E2EC5F5FFB56}" destId="{E860501A-B204-574B-8BA5-9E5C70923389}" srcOrd="1" destOrd="0" presId="urn:microsoft.com/office/officeart/2016/7/layout/RepeatingBendingProcessNew"/>
    <dgm:cxn modelId="{5A07A3DF-2B79-574C-90CD-484F1A46DD59}" type="presOf" srcId="{5CEDA74B-C104-44D2-B75D-26D98E8C7BF6}" destId="{888FC551-25C2-D142-A776-46760FFDA698}" srcOrd="1" destOrd="0" presId="urn:microsoft.com/office/officeart/2016/7/layout/RepeatingBendingProcessNew"/>
    <dgm:cxn modelId="{56873FE4-4C10-4961-8F26-FFDDD96D08B7}" srcId="{EB3FB7E8-D206-4463-A836-FBFB7D717A7C}" destId="{2177D0E0-3C4E-4CAB-8B3D-9E16D53F9422}" srcOrd="18" destOrd="0" parTransId="{F71E3B69-BB2E-4E6F-90E5-FF8FAB5E421F}" sibTransId="{61C8959A-D9B9-4385-9C04-1418B5CA646C}"/>
    <dgm:cxn modelId="{FF6D3DF3-3C24-4442-BE81-018D438762FA}" srcId="{EB3FB7E8-D206-4463-A836-FBFB7D717A7C}" destId="{9A62E2B8-025D-408A-806B-C1CE15705BDE}" srcOrd="16" destOrd="0" parTransId="{B75268C9-F631-4323-B827-580A49C48733}" sibTransId="{B6D902AF-531B-4C6F-9D7C-E121A79015E0}"/>
    <dgm:cxn modelId="{D2D291F3-4924-3647-99D2-C9864059FA92}" type="presOf" srcId="{957A55A2-C53D-4BB7-BF75-172463DBD446}" destId="{8A1D64B9-DA8E-924A-A029-774E69809F81}" srcOrd="1" destOrd="0" presId="urn:microsoft.com/office/officeart/2016/7/layout/RepeatingBendingProcessNew"/>
    <dgm:cxn modelId="{9DF29BF9-3C8A-5B4B-A27A-4EB86C3A86CB}" type="presOf" srcId="{61C8959A-D9B9-4385-9C04-1418B5CA646C}" destId="{FE810B8E-BE62-584D-8FF3-6E8599CDA204}" srcOrd="1" destOrd="0" presId="urn:microsoft.com/office/officeart/2016/7/layout/RepeatingBendingProcessNew"/>
    <dgm:cxn modelId="{43DA6EAC-96B2-4049-9DC6-34AFA9A0AACB}" type="presParOf" srcId="{FCDA5CB3-AE14-744B-A118-7FF23F897225}" destId="{9C6EE3FE-64C5-4B4B-82B3-40763961B299}" srcOrd="0" destOrd="0" presId="urn:microsoft.com/office/officeart/2016/7/layout/RepeatingBendingProcessNew"/>
    <dgm:cxn modelId="{82DE7901-4BAD-F140-80B8-96E40CBCCEA5}" type="presParOf" srcId="{FCDA5CB3-AE14-744B-A118-7FF23F897225}" destId="{9000D206-84D0-AC48-B4E4-F19D78C03C0D}" srcOrd="1" destOrd="0" presId="urn:microsoft.com/office/officeart/2016/7/layout/RepeatingBendingProcessNew"/>
    <dgm:cxn modelId="{E589169D-FD33-5844-B62C-B84CEAF15848}" type="presParOf" srcId="{9000D206-84D0-AC48-B4E4-F19D78C03C0D}" destId="{45E57B95-43EE-FE4D-8BA6-1029802DE86E}" srcOrd="0" destOrd="0" presId="urn:microsoft.com/office/officeart/2016/7/layout/RepeatingBendingProcessNew"/>
    <dgm:cxn modelId="{6330E7BD-ED50-F24C-B4F1-64052BE11646}" type="presParOf" srcId="{FCDA5CB3-AE14-744B-A118-7FF23F897225}" destId="{4AB9FBBE-D4FB-784D-A03C-8013D7CDEB13}" srcOrd="2" destOrd="0" presId="urn:microsoft.com/office/officeart/2016/7/layout/RepeatingBendingProcessNew"/>
    <dgm:cxn modelId="{70421AA6-773E-D149-A3D6-DADFEFA590FA}" type="presParOf" srcId="{FCDA5CB3-AE14-744B-A118-7FF23F897225}" destId="{EFE3CFD0-3127-5749-9A56-4F0CBF90B43A}" srcOrd="3" destOrd="0" presId="urn:microsoft.com/office/officeart/2016/7/layout/RepeatingBendingProcessNew"/>
    <dgm:cxn modelId="{1EC7066A-D91E-3440-AAD7-570A4C533467}" type="presParOf" srcId="{EFE3CFD0-3127-5749-9A56-4F0CBF90B43A}" destId="{C938F24D-F8EA-C041-A059-50314BA0FAD8}" srcOrd="0" destOrd="0" presId="urn:microsoft.com/office/officeart/2016/7/layout/RepeatingBendingProcessNew"/>
    <dgm:cxn modelId="{0F7CCC54-344E-2E4C-8DAC-F2FD079570B3}" type="presParOf" srcId="{FCDA5CB3-AE14-744B-A118-7FF23F897225}" destId="{A61E520B-8B42-904F-A226-111ADC60DCF1}" srcOrd="4" destOrd="0" presId="urn:microsoft.com/office/officeart/2016/7/layout/RepeatingBendingProcessNew"/>
    <dgm:cxn modelId="{DC9D1636-CECB-DD47-9EAB-1B162A32B29C}" type="presParOf" srcId="{FCDA5CB3-AE14-744B-A118-7FF23F897225}" destId="{E2FE52DA-49F5-9540-853E-99A6BDE259E7}" srcOrd="5" destOrd="0" presId="urn:microsoft.com/office/officeart/2016/7/layout/RepeatingBendingProcessNew"/>
    <dgm:cxn modelId="{3FDFD122-2745-7847-8170-63670818633E}" type="presParOf" srcId="{E2FE52DA-49F5-9540-853E-99A6BDE259E7}" destId="{A44953AB-D657-8941-849D-37B879850CCA}" srcOrd="0" destOrd="0" presId="urn:microsoft.com/office/officeart/2016/7/layout/RepeatingBendingProcessNew"/>
    <dgm:cxn modelId="{66B5536A-7E14-8242-B2C6-2B1A391D708A}" type="presParOf" srcId="{FCDA5CB3-AE14-744B-A118-7FF23F897225}" destId="{D808F114-BAAF-2F4B-A475-E336A80FBA8A}" srcOrd="6" destOrd="0" presId="urn:microsoft.com/office/officeart/2016/7/layout/RepeatingBendingProcessNew"/>
    <dgm:cxn modelId="{51027EEF-0FCA-F347-991E-B52523474D0A}" type="presParOf" srcId="{FCDA5CB3-AE14-744B-A118-7FF23F897225}" destId="{2A511743-4E76-8749-A95B-FDDEFA4F04F9}" srcOrd="7" destOrd="0" presId="urn:microsoft.com/office/officeart/2016/7/layout/RepeatingBendingProcessNew"/>
    <dgm:cxn modelId="{C89EEAB6-1DDD-4E4D-8A0D-3B7BE920DFFD}" type="presParOf" srcId="{2A511743-4E76-8749-A95B-FDDEFA4F04F9}" destId="{7CDF42D7-8CF8-0343-A16F-916B6899044E}" srcOrd="0" destOrd="0" presId="urn:microsoft.com/office/officeart/2016/7/layout/RepeatingBendingProcessNew"/>
    <dgm:cxn modelId="{5A55E05D-875C-EE43-B36E-3358AFA24294}" type="presParOf" srcId="{FCDA5CB3-AE14-744B-A118-7FF23F897225}" destId="{AF11BFB0-7EA6-3049-B9FC-E39627C2BABE}" srcOrd="8" destOrd="0" presId="urn:microsoft.com/office/officeart/2016/7/layout/RepeatingBendingProcessNew"/>
    <dgm:cxn modelId="{1F06517B-0708-204B-87D5-39488E90849F}" type="presParOf" srcId="{FCDA5CB3-AE14-744B-A118-7FF23F897225}" destId="{2813B302-2E1D-EB44-92B5-25A3D615771A}" srcOrd="9" destOrd="0" presId="urn:microsoft.com/office/officeart/2016/7/layout/RepeatingBendingProcessNew"/>
    <dgm:cxn modelId="{1CB1BBF0-4662-3845-AB05-8E91D3120487}" type="presParOf" srcId="{2813B302-2E1D-EB44-92B5-25A3D615771A}" destId="{888FC551-25C2-D142-A776-46760FFDA698}" srcOrd="0" destOrd="0" presId="urn:microsoft.com/office/officeart/2016/7/layout/RepeatingBendingProcessNew"/>
    <dgm:cxn modelId="{BF5E804E-A688-F14B-B8B5-801C736C36BA}" type="presParOf" srcId="{FCDA5CB3-AE14-744B-A118-7FF23F897225}" destId="{0DFBA43F-6AFD-4446-91E9-791C73897850}" srcOrd="10" destOrd="0" presId="urn:microsoft.com/office/officeart/2016/7/layout/RepeatingBendingProcessNew"/>
    <dgm:cxn modelId="{07806743-9C53-1341-AB64-3A1277DA610D}" type="presParOf" srcId="{FCDA5CB3-AE14-744B-A118-7FF23F897225}" destId="{CB0C6AE8-C434-7641-9C08-71D32DF58458}" srcOrd="11" destOrd="0" presId="urn:microsoft.com/office/officeart/2016/7/layout/RepeatingBendingProcessNew"/>
    <dgm:cxn modelId="{D160EE8B-220E-4743-93E3-9164F5C8FD37}" type="presParOf" srcId="{CB0C6AE8-C434-7641-9C08-71D32DF58458}" destId="{40D4F1D3-C757-5C40-A294-09EFEF4C945B}" srcOrd="0" destOrd="0" presId="urn:microsoft.com/office/officeart/2016/7/layout/RepeatingBendingProcessNew"/>
    <dgm:cxn modelId="{508013CC-EFF7-534E-8538-8B6F3E49CE92}" type="presParOf" srcId="{FCDA5CB3-AE14-744B-A118-7FF23F897225}" destId="{0B2CC58C-34F2-8544-AA88-C66CAED37D0F}" srcOrd="12" destOrd="0" presId="urn:microsoft.com/office/officeart/2016/7/layout/RepeatingBendingProcessNew"/>
    <dgm:cxn modelId="{77ACCE49-BA3F-9D45-B419-7A77C094CB79}" type="presParOf" srcId="{FCDA5CB3-AE14-744B-A118-7FF23F897225}" destId="{ACDADD09-574E-3948-9EE2-3263293FF7C4}" srcOrd="13" destOrd="0" presId="urn:microsoft.com/office/officeart/2016/7/layout/RepeatingBendingProcessNew"/>
    <dgm:cxn modelId="{60C797EA-23B1-0345-9E8D-BDBA3692B400}" type="presParOf" srcId="{ACDADD09-574E-3948-9EE2-3263293FF7C4}" destId="{B44F37DA-D570-DD43-84BA-FC429290B1F8}" srcOrd="0" destOrd="0" presId="urn:microsoft.com/office/officeart/2016/7/layout/RepeatingBendingProcessNew"/>
    <dgm:cxn modelId="{ACB7EE58-FB51-C049-A64D-2957A221B1A7}" type="presParOf" srcId="{FCDA5CB3-AE14-744B-A118-7FF23F897225}" destId="{D4DE119C-0A77-CC4D-A317-283F7CC9A0BE}" srcOrd="14" destOrd="0" presId="urn:microsoft.com/office/officeart/2016/7/layout/RepeatingBendingProcessNew"/>
    <dgm:cxn modelId="{E5A12980-95B3-BA4D-855A-E31C608D5B61}" type="presParOf" srcId="{FCDA5CB3-AE14-744B-A118-7FF23F897225}" destId="{48401179-1817-F049-89AF-83AEC0FD3C0B}" srcOrd="15" destOrd="0" presId="urn:microsoft.com/office/officeart/2016/7/layout/RepeatingBendingProcessNew"/>
    <dgm:cxn modelId="{879BA5C0-8204-C243-B219-E2B883886DEC}" type="presParOf" srcId="{48401179-1817-F049-89AF-83AEC0FD3C0B}" destId="{AC90925E-DC41-FA48-967A-DBC1C38948F9}" srcOrd="0" destOrd="0" presId="urn:microsoft.com/office/officeart/2016/7/layout/RepeatingBendingProcessNew"/>
    <dgm:cxn modelId="{7B45E189-AEA6-8F45-8415-050781983264}" type="presParOf" srcId="{FCDA5CB3-AE14-744B-A118-7FF23F897225}" destId="{96B18A1E-2E31-3648-9892-0554AA34D223}" srcOrd="16" destOrd="0" presId="urn:microsoft.com/office/officeart/2016/7/layout/RepeatingBendingProcessNew"/>
    <dgm:cxn modelId="{54516138-C944-4F42-B762-B3EE75610B27}" type="presParOf" srcId="{FCDA5CB3-AE14-744B-A118-7FF23F897225}" destId="{3FEE4B6A-57D8-804C-8C15-82BA0548BEFE}" srcOrd="17" destOrd="0" presId="urn:microsoft.com/office/officeart/2016/7/layout/RepeatingBendingProcessNew"/>
    <dgm:cxn modelId="{5D1AB6EB-FE2E-384F-A0DC-DA5365889BA4}" type="presParOf" srcId="{3FEE4B6A-57D8-804C-8C15-82BA0548BEFE}" destId="{48776385-85AE-5D45-8077-42781A3BC6CF}" srcOrd="0" destOrd="0" presId="urn:microsoft.com/office/officeart/2016/7/layout/RepeatingBendingProcessNew"/>
    <dgm:cxn modelId="{62231D07-7F14-944B-8A05-6BB8145C42C5}" type="presParOf" srcId="{FCDA5CB3-AE14-744B-A118-7FF23F897225}" destId="{A4E691E4-368F-5849-822D-86662CC18C79}" srcOrd="18" destOrd="0" presId="urn:microsoft.com/office/officeart/2016/7/layout/RepeatingBendingProcessNew"/>
    <dgm:cxn modelId="{866B4D71-CBF3-3B44-AA77-7F71C25399CC}" type="presParOf" srcId="{FCDA5CB3-AE14-744B-A118-7FF23F897225}" destId="{90416DF0-D52F-A944-A210-59A4C09FABC5}" srcOrd="19" destOrd="0" presId="urn:microsoft.com/office/officeart/2016/7/layout/RepeatingBendingProcessNew"/>
    <dgm:cxn modelId="{2900BE30-954B-684E-81E9-E718FFF44326}" type="presParOf" srcId="{90416DF0-D52F-A944-A210-59A4C09FABC5}" destId="{6F56EBE5-BA38-BE4C-A28A-C2D0FC1E5394}" srcOrd="0" destOrd="0" presId="urn:microsoft.com/office/officeart/2016/7/layout/RepeatingBendingProcessNew"/>
    <dgm:cxn modelId="{13C14536-3BE3-AF46-B436-CADD06A669C6}" type="presParOf" srcId="{FCDA5CB3-AE14-744B-A118-7FF23F897225}" destId="{7D3C5C53-A9CA-7E47-A9EF-B96084057109}" srcOrd="20" destOrd="0" presId="urn:microsoft.com/office/officeart/2016/7/layout/RepeatingBendingProcessNew"/>
    <dgm:cxn modelId="{8D692136-06CA-584D-BD25-7CA3D7B69F6A}" type="presParOf" srcId="{FCDA5CB3-AE14-744B-A118-7FF23F897225}" destId="{2215683F-8D71-8E44-86C1-864ABBA742C5}" srcOrd="21" destOrd="0" presId="urn:microsoft.com/office/officeart/2016/7/layout/RepeatingBendingProcessNew"/>
    <dgm:cxn modelId="{16994FA2-1A06-8C4B-AA3D-E33302880A10}" type="presParOf" srcId="{2215683F-8D71-8E44-86C1-864ABBA742C5}" destId="{3CA52E5D-6578-EF43-BA5C-CA04D14AD1B6}" srcOrd="0" destOrd="0" presId="urn:microsoft.com/office/officeart/2016/7/layout/RepeatingBendingProcessNew"/>
    <dgm:cxn modelId="{2EA3018E-6EA3-3342-BE06-CE4A45A3F797}" type="presParOf" srcId="{FCDA5CB3-AE14-744B-A118-7FF23F897225}" destId="{7A9F09C1-4175-A646-A0E9-3F794C10B771}" srcOrd="22" destOrd="0" presId="urn:microsoft.com/office/officeart/2016/7/layout/RepeatingBendingProcessNew"/>
    <dgm:cxn modelId="{923B6EC0-1A6B-194F-A06A-9FACDFBA8C1D}" type="presParOf" srcId="{FCDA5CB3-AE14-744B-A118-7FF23F897225}" destId="{361AA416-75E0-D14A-A981-394280A1BE89}" srcOrd="23" destOrd="0" presId="urn:microsoft.com/office/officeart/2016/7/layout/RepeatingBendingProcessNew"/>
    <dgm:cxn modelId="{02BAD22C-7700-F04D-8D18-975B280CF178}" type="presParOf" srcId="{361AA416-75E0-D14A-A981-394280A1BE89}" destId="{5701D83C-4AE1-364D-81D5-314996690AC5}" srcOrd="0" destOrd="0" presId="urn:microsoft.com/office/officeart/2016/7/layout/RepeatingBendingProcessNew"/>
    <dgm:cxn modelId="{2E838815-A656-FF44-A10C-84BF7C2EFFFD}" type="presParOf" srcId="{FCDA5CB3-AE14-744B-A118-7FF23F897225}" destId="{CD7AB85E-603C-C548-8BC5-A60932254AC9}" srcOrd="24" destOrd="0" presId="urn:microsoft.com/office/officeart/2016/7/layout/RepeatingBendingProcessNew"/>
    <dgm:cxn modelId="{50C515AB-DF6B-014A-B30A-17C4937D995A}" type="presParOf" srcId="{FCDA5CB3-AE14-744B-A118-7FF23F897225}" destId="{8C1EF2D4-6FD4-E74F-AD93-FA8D926E8D17}" srcOrd="25" destOrd="0" presId="urn:microsoft.com/office/officeart/2016/7/layout/RepeatingBendingProcessNew"/>
    <dgm:cxn modelId="{CEA693EC-3E60-7649-931B-12F85FC1F2CD}" type="presParOf" srcId="{8C1EF2D4-6FD4-E74F-AD93-FA8D926E8D17}" destId="{7AA1E374-F462-CB42-80A5-D0090CEBA07F}" srcOrd="0" destOrd="0" presId="urn:microsoft.com/office/officeart/2016/7/layout/RepeatingBendingProcessNew"/>
    <dgm:cxn modelId="{30F254CA-9B43-6B42-8B4C-5375E80EB871}" type="presParOf" srcId="{FCDA5CB3-AE14-744B-A118-7FF23F897225}" destId="{0D20BF83-2F29-6543-AC44-B47242C084AC}" srcOrd="26" destOrd="0" presId="urn:microsoft.com/office/officeart/2016/7/layout/RepeatingBendingProcessNew"/>
    <dgm:cxn modelId="{6AB42E1A-3D61-8D41-BE1D-DAEA064D2361}" type="presParOf" srcId="{FCDA5CB3-AE14-744B-A118-7FF23F897225}" destId="{E0FA05F5-E3E3-944E-A347-7FB0D27626E0}" srcOrd="27" destOrd="0" presId="urn:microsoft.com/office/officeart/2016/7/layout/RepeatingBendingProcessNew"/>
    <dgm:cxn modelId="{3D28BE8A-E50B-514F-929F-5DA9C03091FB}" type="presParOf" srcId="{E0FA05F5-E3E3-944E-A347-7FB0D27626E0}" destId="{8A1D64B9-DA8E-924A-A029-774E69809F81}" srcOrd="0" destOrd="0" presId="urn:microsoft.com/office/officeart/2016/7/layout/RepeatingBendingProcessNew"/>
    <dgm:cxn modelId="{AFA74620-0950-F24A-9FCA-E6248BE02421}" type="presParOf" srcId="{FCDA5CB3-AE14-744B-A118-7FF23F897225}" destId="{22A49D8C-19FE-4440-A061-E08FEE8D7013}" srcOrd="28" destOrd="0" presId="urn:microsoft.com/office/officeart/2016/7/layout/RepeatingBendingProcessNew"/>
    <dgm:cxn modelId="{896F922C-CB60-C84D-8023-3C9A456DDFE7}" type="presParOf" srcId="{FCDA5CB3-AE14-744B-A118-7FF23F897225}" destId="{7CEA69B5-6A17-844E-8B83-86C46A35B4A7}" srcOrd="29" destOrd="0" presId="urn:microsoft.com/office/officeart/2016/7/layout/RepeatingBendingProcessNew"/>
    <dgm:cxn modelId="{99AAEE2A-4D7C-4D4D-8B6D-4AD55E32BD11}" type="presParOf" srcId="{7CEA69B5-6A17-844E-8B83-86C46A35B4A7}" destId="{884E9BCA-0316-4A4E-91AF-D7B68589FE98}" srcOrd="0" destOrd="0" presId="urn:microsoft.com/office/officeart/2016/7/layout/RepeatingBendingProcessNew"/>
    <dgm:cxn modelId="{9870EB88-22A7-4348-8B76-A3BDE7462BB6}" type="presParOf" srcId="{FCDA5CB3-AE14-744B-A118-7FF23F897225}" destId="{7F189833-6960-0C44-9375-776F8C8486B6}" srcOrd="30" destOrd="0" presId="urn:microsoft.com/office/officeart/2016/7/layout/RepeatingBendingProcessNew"/>
    <dgm:cxn modelId="{6422226A-CE7C-D649-BD8A-751D8CECDEDD}" type="presParOf" srcId="{FCDA5CB3-AE14-744B-A118-7FF23F897225}" destId="{706C5B90-28A3-D54D-B11A-31F13729B4E8}" srcOrd="31" destOrd="0" presId="urn:microsoft.com/office/officeart/2016/7/layout/RepeatingBendingProcessNew"/>
    <dgm:cxn modelId="{9BDBE101-1B0E-8245-92A9-89C213C8E0FC}" type="presParOf" srcId="{706C5B90-28A3-D54D-B11A-31F13729B4E8}" destId="{6CF65F17-1B87-CC49-A219-D73178043A36}" srcOrd="0" destOrd="0" presId="urn:microsoft.com/office/officeart/2016/7/layout/RepeatingBendingProcessNew"/>
    <dgm:cxn modelId="{E91FA589-371C-AD4E-A240-D10BCE2D26AE}" type="presParOf" srcId="{FCDA5CB3-AE14-744B-A118-7FF23F897225}" destId="{E85FD791-A71E-A14A-A961-B650BCBD15A2}" srcOrd="32" destOrd="0" presId="urn:microsoft.com/office/officeart/2016/7/layout/RepeatingBendingProcessNew"/>
    <dgm:cxn modelId="{A84E212A-8A2B-EE4C-94F4-22DE5C8BBC49}" type="presParOf" srcId="{FCDA5CB3-AE14-744B-A118-7FF23F897225}" destId="{3AC9B286-1CAD-8F43-BCDB-877FDE5F6D07}" srcOrd="33" destOrd="0" presId="urn:microsoft.com/office/officeart/2016/7/layout/RepeatingBendingProcessNew"/>
    <dgm:cxn modelId="{F08CC767-B22E-804F-861B-A590D122FD4D}" type="presParOf" srcId="{3AC9B286-1CAD-8F43-BCDB-877FDE5F6D07}" destId="{6382E15F-97FB-3743-8CF6-409B758BEB11}" srcOrd="0" destOrd="0" presId="urn:microsoft.com/office/officeart/2016/7/layout/RepeatingBendingProcessNew"/>
    <dgm:cxn modelId="{BFDDE0E6-E2B4-A343-B376-85B5E48BA4C1}" type="presParOf" srcId="{FCDA5CB3-AE14-744B-A118-7FF23F897225}" destId="{284E3092-3812-124E-8609-32E402650BB2}" srcOrd="34" destOrd="0" presId="urn:microsoft.com/office/officeart/2016/7/layout/RepeatingBendingProcessNew"/>
    <dgm:cxn modelId="{D69C1763-29CE-3D4B-97D3-E485C7B9F205}" type="presParOf" srcId="{FCDA5CB3-AE14-744B-A118-7FF23F897225}" destId="{33DD1944-0140-B040-AC4C-E72849EA2F4A}" srcOrd="35" destOrd="0" presId="urn:microsoft.com/office/officeart/2016/7/layout/RepeatingBendingProcessNew"/>
    <dgm:cxn modelId="{FF3D55E8-F6F3-564A-98DE-DDA14CE901AA}" type="presParOf" srcId="{33DD1944-0140-B040-AC4C-E72849EA2F4A}" destId="{E860501A-B204-574B-8BA5-9E5C70923389}" srcOrd="0" destOrd="0" presId="urn:microsoft.com/office/officeart/2016/7/layout/RepeatingBendingProcessNew"/>
    <dgm:cxn modelId="{DC80A6FD-A00B-D44D-82EC-76EDB4A93765}" type="presParOf" srcId="{FCDA5CB3-AE14-744B-A118-7FF23F897225}" destId="{9ED3C4D1-BAF1-2D48-A3DD-CDCABB7AF9B5}" srcOrd="36" destOrd="0" presId="urn:microsoft.com/office/officeart/2016/7/layout/RepeatingBendingProcessNew"/>
    <dgm:cxn modelId="{388C6F3E-CCB4-9840-8936-75E94F536727}" type="presParOf" srcId="{FCDA5CB3-AE14-744B-A118-7FF23F897225}" destId="{D15A770D-6ACA-7C46-8BC6-DAA23D07AC03}" srcOrd="37" destOrd="0" presId="urn:microsoft.com/office/officeart/2016/7/layout/RepeatingBendingProcessNew"/>
    <dgm:cxn modelId="{7CEC18B7-9478-D142-AEE8-FD9DDE48EA8E}" type="presParOf" srcId="{D15A770D-6ACA-7C46-8BC6-DAA23D07AC03}" destId="{FE810B8E-BE62-584D-8FF3-6E8599CDA204}" srcOrd="0" destOrd="0" presId="urn:microsoft.com/office/officeart/2016/7/layout/RepeatingBendingProcessNew"/>
    <dgm:cxn modelId="{36E574EB-C5D2-9F48-8D15-CB07451E7D7C}" type="presParOf" srcId="{FCDA5CB3-AE14-744B-A118-7FF23F897225}" destId="{B695EE21-C721-384B-8EA9-1F2B5B822DB0}" srcOrd="3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979E0-3D49-4C45-87A2-4F6C715AA458}">
      <dsp:nvSpPr>
        <dsp:cNvPr id="0" name=""/>
        <dsp:cNvSpPr/>
      </dsp:nvSpPr>
      <dsp:spPr>
        <a:xfrm>
          <a:off x="776525" y="0"/>
          <a:ext cx="8800623" cy="405923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EF832-DE69-4907-9EE0-AD7968C859B5}">
      <dsp:nvSpPr>
        <dsp:cNvPr id="0" name=""/>
        <dsp:cNvSpPr/>
      </dsp:nvSpPr>
      <dsp:spPr>
        <a:xfrm>
          <a:off x="204747" y="1217771"/>
          <a:ext cx="3106102" cy="1623694"/>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100000"/>
            </a:lnSpc>
            <a:spcBef>
              <a:spcPct val="0"/>
            </a:spcBef>
            <a:spcAft>
              <a:spcPct val="35000"/>
            </a:spcAft>
            <a:buNone/>
          </a:pPr>
          <a:r>
            <a:rPr lang="en-US" sz="3900" kern="1200"/>
            <a:t>Bug level</a:t>
          </a:r>
        </a:p>
      </dsp:txBody>
      <dsp:txXfrm>
        <a:off x="284009" y="1297033"/>
        <a:ext cx="2947578" cy="1465170"/>
      </dsp:txXfrm>
    </dsp:sp>
    <dsp:sp modelId="{938E14D6-4018-4933-9992-732BEF1B690F}">
      <dsp:nvSpPr>
        <dsp:cNvPr id="0" name=""/>
        <dsp:cNvSpPr/>
      </dsp:nvSpPr>
      <dsp:spPr>
        <a:xfrm>
          <a:off x="3623786" y="1217771"/>
          <a:ext cx="3106102" cy="1623694"/>
        </a:xfrm>
        <a:prstGeom prst="roundRect">
          <a:avLst/>
        </a:prstGeom>
        <a:solidFill>
          <a:schemeClr val="accent2">
            <a:hueOff val="-355029"/>
            <a:satOff val="-2934"/>
            <a:lumOff val="-627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100000"/>
            </a:lnSpc>
            <a:spcBef>
              <a:spcPct val="0"/>
            </a:spcBef>
            <a:spcAft>
              <a:spcPct val="35000"/>
            </a:spcAft>
            <a:buNone/>
          </a:pPr>
          <a:r>
            <a:rPr lang="en-US" sz="3900" kern="1200" dirty="0"/>
            <a:t>Feature level</a:t>
          </a:r>
        </a:p>
      </dsp:txBody>
      <dsp:txXfrm>
        <a:off x="3703048" y="1297033"/>
        <a:ext cx="2947578" cy="1465170"/>
      </dsp:txXfrm>
    </dsp:sp>
    <dsp:sp modelId="{5DE115F0-8DCD-451F-BBD5-14322861E079}">
      <dsp:nvSpPr>
        <dsp:cNvPr id="0" name=""/>
        <dsp:cNvSpPr/>
      </dsp:nvSpPr>
      <dsp:spPr>
        <a:xfrm>
          <a:off x="7042824" y="1217771"/>
          <a:ext cx="3106102" cy="1623694"/>
        </a:xfrm>
        <a:prstGeom prst="roundRect">
          <a:avLst/>
        </a:prstGeom>
        <a:solidFill>
          <a:schemeClr val="accent2">
            <a:hueOff val="-710059"/>
            <a:satOff val="-5868"/>
            <a:lumOff val="-1254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100000"/>
            </a:lnSpc>
            <a:spcBef>
              <a:spcPct val="0"/>
            </a:spcBef>
            <a:spcAft>
              <a:spcPct val="35000"/>
            </a:spcAft>
            <a:buNone/>
          </a:pPr>
          <a:r>
            <a:rPr lang="en-US" sz="3900" kern="1200"/>
            <a:t>Product level</a:t>
          </a:r>
          <a:endParaRPr lang="en-US" sz="3900" kern="1200" dirty="0"/>
        </a:p>
      </dsp:txBody>
      <dsp:txXfrm>
        <a:off x="7122086" y="1297033"/>
        <a:ext cx="2947578" cy="1465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0D206-84D0-AC48-B4E4-F19D78C03C0D}">
      <dsp:nvSpPr>
        <dsp:cNvPr id="0" name=""/>
        <dsp:cNvSpPr/>
      </dsp:nvSpPr>
      <dsp:spPr>
        <a:xfrm>
          <a:off x="1534790" y="316493"/>
          <a:ext cx="246094" cy="91440"/>
        </a:xfrm>
        <a:custGeom>
          <a:avLst/>
          <a:gdLst/>
          <a:ahLst/>
          <a:cxnLst/>
          <a:rect l="0" t="0" r="0" b="0"/>
          <a:pathLst>
            <a:path>
              <a:moveTo>
                <a:pt x="0" y="45720"/>
              </a:moveTo>
              <a:lnTo>
                <a:pt x="24609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0920" y="360830"/>
        <a:ext cx="13834" cy="2766"/>
      </dsp:txXfrm>
    </dsp:sp>
    <dsp:sp modelId="{9C6EE3FE-64C5-4B4B-82B3-40763961B299}">
      <dsp:nvSpPr>
        <dsp:cNvPr id="0" name=""/>
        <dsp:cNvSpPr/>
      </dsp:nvSpPr>
      <dsp:spPr>
        <a:xfrm>
          <a:off x="333571" y="1307"/>
          <a:ext cx="1203018" cy="72181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扩展性</a:t>
          </a:r>
          <a:endParaRPr lang="en-US" sz="1900" kern="1200"/>
        </a:p>
      </dsp:txBody>
      <dsp:txXfrm>
        <a:off x="333571" y="1307"/>
        <a:ext cx="1203018" cy="721811"/>
      </dsp:txXfrm>
    </dsp:sp>
    <dsp:sp modelId="{EFE3CFD0-3127-5749-9A56-4F0CBF90B43A}">
      <dsp:nvSpPr>
        <dsp:cNvPr id="0" name=""/>
        <dsp:cNvSpPr/>
      </dsp:nvSpPr>
      <dsp:spPr>
        <a:xfrm>
          <a:off x="3014502" y="316493"/>
          <a:ext cx="246094" cy="91440"/>
        </a:xfrm>
        <a:custGeom>
          <a:avLst/>
          <a:gdLst/>
          <a:ahLst/>
          <a:cxnLst/>
          <a:rect l="0" t="0" r="0" b="0"/>
          <a:pathLst>
            <a:path>
              <a:moveTo>
                <a:pt x="0" y="45720"/>
              </a:moveTo>
              <a:lnTo>
                <a:pt x="246094" y="45720"/>
              </a:lnTo>
            </a:path>
          </a:pathLst>
        </a:custGeom>
        <a:noFill/>
        <a:ln w="9525" cap="rnd" cmpd="sng" algn="ctr">
          <a:solidFill>
            <a:schemeClr val="accent2">
              <a:hueOff val="-39448"/>
              <a:satOff val="-326"/>
              <a:lumOff val="-69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0632" y="360830"/>
        <a:ext cx="13834" cy="2766"/>
      </dsp:txXfrm>
    </dsp:sp>
    <dsp:sp modelId="{4AB9FBBE-D4FB-784D-A03C-8013D7CDEB13}">
      <dsp:nvSpPr>
        <dsp:cNvPr id="0" name=""/>
        <dsp:cNvSpPr/>
      </dsp:nvSpPr>
      <dsp:spPr>
        <a:xfrm>
          <a:off x="1813284" y="1307"/>
          <a:ext cx="1203018" cy="721811"/>
        </a:xfrm>
        <a:prstGeom prst="rect">
          <a:avLst/>
        </a:prstGeom>
        <a:solidFill>
          <a:schemeClr val="accent2">
            <a:hueOff val="-37372"/>
            <a:satOff val="-309"/>
            <a:lumOff val="-66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可读性</a:t>
          </a:r>
          <a:endParaRPr lang="en-US" sz="1900" kern="1200"/>
        </a:p>
      </dsp:txBody>
      <dsp:txXfrm>
        <a:off x="1813284" y="1307"/>
        <a:ext cx="1203018" cy="721811"/>
      </dsp:txXfrm>
    </dsp:sp>
    <dsp:sp modelId="{E2FE52DA-49F5-9540-853E-99A6BDE259E7}">
      <dsp:nvSpPr>
        <dsp:cNvPr id="0" name=""/>
        <dsp:cNvSpPr/>
      </dsp:nvSpPr>
      <dsp:spPr>
        <a:xfrm>
          <a:off x="4494215" y="316493"/>
          <a:ext cx="246094" cy="91440"/>
        </a:xfrm>
        <a:custGeom>
          <a:avLst/>
          <a:gdLst/>
          <a:ahLst/>
          <a:cxnLst/>
          <a:rect l="0" t="0" r="0" b="0"/>
          <a:pathLst>
            <a:path>
              <a:moveTo>
                <a:pt x="0" y="45720"/>
              </a:moveTo>
              <a:lnTo>
                <a:pt x="246094" y="45720"/>
              </a:lnTo>
            </a:path>
          </a:pathLst>
        </a:custGeom>
        <a:noFill/>
        <a:ln w="9525" cap="rnd" cmpd="sng" algn="ctr">
          <a:solidFill>
            <a:schemeClr val="accent2">
              <a:hueOff val="-78895"/>
              <a:satOff val="-652"/>
              <a:lumOff val="-139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0345" y="360830"/>
        <a:ext cx="13834" cy="2766"/>
      </dsp:txXfrm>
    </dsp:sp>
    <dsp:sp modelId="{A61E520B-8B42-904F-A226-111ADC60DCF1}">
      <dsp:nvSpPr>
        <dsp:cNvPr id="0" name=""/>
        <dsp:cNvSpPr/>
      </dsp:nvSpPr>
      <dsp:spPr>
        <a:xfrm>
          <a:off x="3292997" y="1307"/>
          <a:ext cx="1203018" cy="721811"/>
        </a:xfrm>
        <a:prstGeom prst="rect">
          <a:avLst/>
        </a:prstGeom>
        <a:solidFill>
          <a:schemeClr val="accent2">
            <a:hueOff val="-74743"/>
            <a:satOff val="-618"/>
            <a:lumOff val="-132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性能</a:t>
          </a:r>
          <a:endParaRPr lang="en-US" sz="1900" kern="1200"/>
        </a:p>
      </dsp:txBody>
      <dsp:txXfrm>
        <a:off x="3292997" y="1307"/>
        <a:ext cx="1203018" cy="721811"/>
      </dsp:txXfrm>
    </dsp:sp>
    <dsp:sp modelId="{2A511743-4E76-8749-A95B-FDDEFA4F04F9}">
      <dsp:nvSpPr>
        <dsp:cNvPr id="0" name=""/>
        <dsp:cNvSpPr/>
      </dsp:nvSpPr>
      <dsp:spPr>
        <a:xfrm>
          <a:off x="935081" y="721318"/>
          <a:ext cx="4439137" cy="246094"/>
        </a:xfrm>
        <a:custGeom>
          <a:avLst/>
          <a:gdLst/>
          <a:ahLst/>
          <a:cxnLst/>
          <a:rect l="0" t="0" r="0" b="0"/>
          <a:pathLst>
            <a:path>
              <a:moveTo>
                <a:pt x="4439137" y="0"/>
              </a:moveTo>
              <a:lnTo>
                <a:pt x="4439137" y="140147"/>
              </a:lnTo>
              <a:lnTo>
                <a:pt x="0" y="140147"/>
              </a:lnTo>
              <a:lnTo>
                <a:pt x="0" y="246094"/>
              </a:lnTo>
            </a:path>
          </a:pathLst>
        </a:custGeom>
        <a:noFill/>
        <a:ln w="9525" cap="rnd" cmpd="sng" algn="ctr">
          <a:solidFill>
            <a:schemeClr val="accent2">
              <a:hueOff val="-118343"/>
              <a:satOff val="-978"/>
              <a:lumOff val="-20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3456" y="842982"/>
        <a:ext cx="222387" cy="2766"/>
      </dsp:txXfrm>
    </dsp:sp>
    <dsp:sp modelId="{D808F114-BAAF-2F4B-A475-E336A80FBA8A}">
      <dsp:nvSpPr>
        <dsp:cNvPr id="0" name=""/>
        <dsp:cNvSpPr/>
      </dsp:nvSpPr>
      <dsp:spPr>
        <a:xfrm>
          <a:off x="4772709" y="1307"/>
          <a:ext cx="1203018" cy="721811"/>
        </a:xfrm>
        <a:prstGeom prst="rect">
          <a:avLst/>
        </a:prstGeom>
        <a:solidFill>
          <a:schemeClr val="accent2">
            <a:hueOff val="-112115"/>
            <a:satOff val="-927"/>
            <a:lumOff val="-198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吞吐</a:t>
          </a:r>
          <a:endParaRPr lang="en-US" sz="1900" kern="1200"/>
        </a:p>
      </dsp:txBody>
      <dsp:txXfrm>
        <a:off x="4772709" y="1307"/>
        <a:ext cx="1203018" cy="721811"/>
      </dsp:txXfrm>
    </dsp:sp>
    <dsp:sp modelId="{2813B302-2E1D-EB44-92B5-25A3D615771A}">
      <dsp:nvSpPr>
        <dsp:cNvPr id="0" name=""/>
        <dsp:cNvSpPr/>
      </dsp:nvSpPr>
      <dsp:spPr>
        <a:xfrm>
          <a:off x="1534790" y="1314998"/>
          <a:ext cx="246094" cy="91440"/>
        </a:xfrm>
        <a:custGeom>
          <a:avLst/>
          <a:gdLst/>
          <a:ahLst/>
          <a:cxnLst/>
          <a:rect l="0" t="0" r="0" b="0"/>
          <a:pathLst>
            <a:path>
              <a:moveTo>
                <a:pt x="0" y="45720"/>
              </a:moveTo>
              <a:lnTo>
                <a:pt x="246094" y="45720"/>
              </a:lnTo>
            </a:path>
          </a:pathLst>
        </a:custGeom>
        <a:noFill/>
        <a:ln w="9525" cap="rnd" cmpd="sng" algn="ctr">
          <a:solidFill>
            <a:schemeClr val="accent2">
              <a:hueOff val="-157791"/>
              <a:satOff val="-1304"/>
              <a:lumOff val="-278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0920" y="1359335"/>
        <a:ext cx="13834" cy="2766"/>
      </dsp:txXfrm>
    </dsp:sp>
    <dsp:sp modelId="{AF11BFB0-7EA6-3049-B9FC-E39627C2BABE}">
      <dsp:nvSpPr>
        <dsp:cNvPr id="0" name=""/>
        <dsp:cNvSpPr/>
      </dsp:nvSpPr>
      <dsp:spPr>
        <a:xfrm>
          <a:off x="333571" y="999813"/>
          <a:ext cx="1203018" cy="721811"/>
        </a:xfrm>
        <a:prstGeom prst="rect">
          <a:avLst/>
        </a:prstGeom>
        <a:solidFill>
          <a:schemeClr val="accent2">
            <a:hueOff val="-149486"/>
            <a:satOff val="-1235"/>
            <a:lumOff val="-264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延时</a:t>
          </a:r>
          <a:endParaRPr lang="en-US" sz="1900" kern="1200"/>
        </a:p>
      </dsp:txBody>
      <dsp:txXfrm>
        <a:off x="333571" y="999813"/>
        <a:ext cx="1203018" cy="721811"/>
      </dsp:txXfrm>
    </dsp:sp>
    <dsp:sp modelId="{CB0C6AE8-C434-7641-9C08-71D32DF58458}">
      <dsp:nvSpPr>
        <dsp:cNvPr id="0" name=""/>
        <dsp:cNvSpPr/>
      </dsp:nvSpPr>
      <dsp:spPr>
        <a:xfrm>
          <a:off x="3014502" y="1314998"/>
          <a:ext cx="246094" cy="91440"/>
        </a:xfrm>
        <a:custGeom>
          <a:avLst/>
          <a:gdLst/>
          <a:ahLst/>
          <a:cxnLst/>
          <a:rect l="0" t="0" r="0" b="0"/>
          <a:pathLst>
            <a:path>
              <a:moveTo>
                <a:pt x="0" y="45720"/>
              </a:moveTo>
              <a:lnTo>
                <a:pt x="246094" y="45720"/>
              </a:lnTo>
            </a:path>
          </a:pathLst>
        </a:custGeom>
        <a:noFill/>
        <a:ln w="9525" cap="rnd" cmpd="sng" algn="ctr">
          <a:solidFill>
            <a:schemeClr val="accent2">
              <a:hueOff val="-197239"/>
              <a:satOff val="-1630"/>
              <a:lumOff val="-34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0632" y="1359335"/>
        <a:ext cx="13834" cy="2766"/>
      </dsp:txXfrm>
    </dsp:sp>
    <dsp:sp modelId="{0DFBA43F-6AFD-4446-91E9-791C73897850}">
      <dsp:nvSpPr>
        <dsp:cNvPr id="0" name=""/>
        <dsp:cNvSpPr/>
      </dsp:nvSpPr>
      <dsp:spPr>
        <a:xfrm>
          <a:off x="1813284" y="999813"/>
          <a:ext cx="1203018" cy="721811"/>
        </a:xfrm>
        <a:prstGeom prst="rect">
          <a:avLst/>
        </a:prstGeom>
        <a:solidFill>
          <a:schemeClr val="accent2">
            <a:hueOff val="-186858"/>
            <a:satOff val="-1544"/>
            <a:lumOff val="-330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及时性</a:t>
          </a:r>
          <a:endParaRPr lang="en-US" sz="1900" kern="1200"/>
        </a:p>
      </dsp:txBody>
      <dsp:txXfrm>
        <a:off x="1813284" y="999813"/>
        <a:ext cx="1203018" cy="721811"/>
      </dsp:txXfrm>
    </dsp:sp>
    <dsp:sp modelId="{ACDADD09-574E-3948-9EE2-3263293FF7C4}">
      <dsp:nvSpPr>
        <dsp:cNvPr id="0" name=""/>
        <dsp:cNvSpPr/>
      </dsp:nvSpPr>
      <dsp:spPr>
        <a:xfrm>
          <a:off x="4494215" y="1314998"/>
          <a:ext cx="246094" cy="91440"/>
        </a:xfrm>
        <a:custGeom>
          <a:avLst/>
          <a:gdLst/>
          <a:ahLst/>
          <a:cxnLst/>
          <a:rect l="0" t="0" r="0" b="0"/>
          <a:pathLst>
            <a:path>
              <a:moveTo>
                <a:pt x="0" y="45720"/>
              </a:moveTo>
              <a:lnTo>
                <a:pt x="246094" y="45720"/>
              </a:lnTo>
            </a:path>
          </a:pathLst>
        </a:custGeom>
        <a:noFill/>
        <a:ln w="9525" cap="rnd" cmpd="sng" algn="ctr">
          <a:solidFill>
            <a:schemeClr val="accent2">
              <a:hueOff val="-236686"/>
              <a:satOff val="-1956"/>
              <a:lumOff val="-41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0345" y="1359335"/>
        <a:ext cx="13834" cy="2766"/>
      </dsp:txXfrm>
    </dsp:sp>
    <dsp:sp modelId="{0B2CC58C-34F2-8544-AA88-C66CAED37D0F}">
      <dsp:nvSpPr>
        <dsp:cNvPr id="0" name=""/>
        <dsp:cNvSpPr/>
      </dsp:nvSpPr>
      <dsp:spPr>
        <a:xfrm>
          <a:off x="3292997" y="999813"/>
          <a:ext cx="1203018" cy="721811"/>
        </a:xfrm>
        <a:prstGeom prst="rect">
          <a:avLst/>
        </a:prstGeom>
        <a:solidFill>
          <a:schemeClr val="accent2">
            <a:hueOff val="-224229"/>
            <a:satOff val="-1853"/>
            <a:lumOff val="-396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一致性</a:t>
          </a:r>
          <a:endParaRPr lang="en-US" sz="1900" kern="1200"/>
        </a:p>
      </dsp:txBody>
      <dsp:txXfrm>
        <a:off x="3292997" y="999813"/>
        <a:ext cx="1203018" cy="721811"/>
      </dsp:txXfrm>
    </dsp:sp>
    <dsp:sp modelId="{48401179-1817-F049-89AF-83AEC0FD3C0B}">
      <dsp:nvSpPr>
        <dsp:cNvPr id="0" name=""/>
        <dsp:cNvSpPr/>
      </dsp:nvSpPr>
      <dsp:spPr>
        <a:xfrm>
          <a:off x="935081" y="1719824"/>
          <a:ext cx="4439137" cy="246094"/>
        </a:xfrm>
        <a:custGeom>
          <a:avLst/>
          <a:gdLst/>
          <a:ahLst/>
          <a:cxnLst/>
          <a:rect l="0" t="0" r="0" b="0"/>
          <a:pathLst>
            <a:path>
              <a:moveTo>
                <a:pt x="4439137" y="0"/>
              </a:moveTo>
              <a:lnTo>
                <a:pt x="4439137" y="140147"/>
              </a:lnTo>
              <a:lnTo>
                <a:pt x="0" y="140147"/>
              </a:lnTo>
              <a:lnTo>
                <a:pt x="0" y="246094"/>
              </a:lnTo>
            </a:path>
          </a:pathLst>
        </a:custGeom>
        <a:noFill/>
        <a:ln w="9525" cap="rnd" cmpd="sng" algn="ctr">
          <a:solidFill>
            <a:schemeClr val="accent2">
              <a:hueOff val="-276134"/>
              <a:satOff val="-2282"/>
              <a:lumOff val="-48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3456" y="1841487"/>
        <a:ext cx="222387" cy="2766"/>
      </dsp:txXfrm>
    </dsp:sp>
    <dsp:sp modelId="{D4DE119C-0A77-CC4D-A317-283F7CC9A0BE}">
      <dsp:nvSpPr>
        <dsp:cNvPr id="0" name=""/>
        <dsp:cNvSpPr/>
      </dsp:nvSpPr>
      <dsp:spPr>
        <a:xfrm>
          <a:off x="4772709" y="999813"/>
          <a:ext cx="1203018" cy="721811"/>
        </a:xfrm>
        <a:prstGeom prst="rect">
          <a:avLst/>
        </a:prstGeom>
        <a:solidFill>
          <a:schemeClr val="accent2">
            <a:hueOff val="-261601"/>
            <a:satOff val="-2162"/>
            <a:lumOff val="-462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可伸缩性</a:t>
          </a:r>
          <a:endParaRPr lang="en-US" sz="1900" kern="1200"/>
        </a:p>
      </dsp:txBody>
      <dsp:txXfrm>
        <a:off x="4772709" y="999813"/>
        <a:ext cx="1203018" cy="721811"/>
      </dsp:txXfrm>
    </dsp:sp>
    <dsp:sp modelId="{3FEE4B6A-57D8-804C-8C15-82BA0548BEFE}">
      <dsp:nvSpPr>
        <dsp:cNvPr id="0" name=""/>
        <dsp:cNvSpPr/>
      </dsp:nvSpPr>
      <dsp:spPr>
        <a:xfrm>
          <a:off x="1534790" y="2313504"/>
          <a:ext cx="246094" cy="91440"/>
        </a:xfrm>
        <a:custGeom>
          <a:avLst/>
          <a:gdLst/>
          <a:ahLst/>
          <a:cxnLst/>
          <a:rect l="0" t="0" r="0" b="0"/>
          <a:pathLst>
            <a:path>
              <a:moveTo>
                <a:pt x="0" y="45720"/>
              </a:moveTo>
              <a:lnTo>
                <a:pt x="246094" y="45720"/>
              </a:lnTo>
            </a:path>
          </a:pathLst>
        </a:custGeom>
        <a:noFill/>
        <a:ln w="9525" cap="rnd" cmpd="sng" algn="ctr">
          <a:solidFill>
            <a:schemeClr val="accent2">
              <a:hueOff val="-315582"/>
              <a:satOff val="-2608"/>
              <a:lumOff val="-55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0920" y="2357840"/>
        <a:ext cx="13834" cy="2766"/>
      </dsp:txXfrm>
    </dsp:sp>
    <dsp:sp modelId="{96B18A1E-2E31-3648-9892-0554AA34D223}">
      <dsp:nvSpPr>
        <dsp:cNvPr id="0" name=""/>
        <dsp:cNvSpPr/>
      </dsp:nvSpPr>
      <dsp:spPr>
        <a:xfrm>
          <a:off x="333571" y="1998318"/>
          <a:ext cx="1203018" cy="721811"/>
        </a:xfrm>
        <a:prstGeom prst="rect">
          <a:avLst/>
        </a:prstGeom>
        <a:solidFill>
          <a:schemeClr val="accent2">
            <a:hueOff val="-298972"/>
            <a:satOff val="-2471"/>
            <a:lumOff val="-528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可用性</a:t>
          </a:r>
          <a:endParaRPr lang="en-US" sz="1900" kern="1200"/>
        </a:p>
      </dsp:txBody>
      <dsp:txXfrm>
        <a:off x="333571" y="1998318"/>
        <a:ext cx="1203018" cy="721811"/>
      </dsp:txXfrm>
    </dsp:sp>
    <dsp:sp modelId="{90416DF0-D52F-A944-A210-59A4C09FABC5}">
      <dsp:nvSpPr>
        <dsp:cNvPr id="0" name=""/>
        <dsp:cNvSpPr/>
      </dsp:nvSpPr>
      <dsp:spPr>
        <a:xfrm>
          <a:off x="3014502" y="2313504"/>
          <a:ext cx="246094" cy="91440"/>
        </a:xfrm>
        <a:custGeom>
          <a:avLst/>
          <a:gdLst/>
          <a:ahLst/>
          <a:cxnLst/>
          <a:rect l="0" t="0" r="0" b="0"/>
          <a:pathLst>
            <a:path>
              <a:moveTo>
                <a:pt x="0" y="45720"/>
              </a:moveTo>
              <a:lnTo>
                <a:pt x="246094" y="45720"/>
              </a:lnTo>
            </a:path>
          </a:pathLst>
        </a:custGeom>
        <a:noFill/>
        <a:ln w="9525" cap="rnd" cmpd="sng" algn="ctr">
          <a:solidFill>
            <a:schemeClr val="accent2">
              <a:hueOff val="-355029"/>
              <a:satOff val="-2934"/>
              <a:lumOff val="-627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0632" y="2357840"/>
        <a:ext cx="13834" cy="2766"/>
      </dsp:txXfrm>
    </dsp:sp>
    <dsp:sp modelId="{A4E691E4-368F-5849-822D-86662CC18C79}">
      <dsp:nvSpPr>
        <dsp:cNvPr id="0" name=""/>
        <dsp:cNvSpPr/>
      </dsp:nvSpPr>
      <dsp:spPr>
        <a:xfrm>
          <a:off x="1813284" y="1998318"/>
          <a:ext cx="1203018" cy="721811"/>
        </a:xfrm>
        <a:prstGeom prst="rect">
          <a:avLst/>
        </a:prstGeom>
        <a:solidFill>
          <a:schemeClr val="accent2">
            <a:hueOff val="-336344"/>
            <a:satOff val="-2780"/>
            <a:lumOff val="-594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持久性</a:t>
          </a:r>
          <a:endParaRPr lang="en-US" sz="1900" kern="1200"/>
        </a:p>
      </dsp:txBody>
      <dsp:txXfrm>
        <a:off x="1813284" y="1998318"/>
        <a:ext cx="1203018" cy="721811"/>
      </dsp:txXfrm>
    </dsp:sp>
    <dsp:sp modelId="{2215683F-8D71-8E44-86C1-864ABBA742C5}">
      <dsp:nvSpPr>
        <dsp:cNvPr id="0" name=""/>
        <dsp:cNvSpPr/>
      </dsp:nvSpPr>
      <dsp:spPr>
        <a:xfrm>
          <a:off x="4494215" y="2313504"/>
          <a:ext cx="246094" cy="91440"/>
        </a:xfrm>
        <a:custGeom>
          <a:avLst/>
          <a:gdLst/>
          <a:ahLst/>
          <a:cxnLst/>
          <a:rect l="0" t="0" r="0" b="0"/>
          <a:pathLst>
            <a:path>
              <a:moveTo>
                <a:pt x="0" y="45720"/>
              </a:moveTo>
              <a:lnTo>
                <a:pt x="246094" y="45720"/>
              </a:lnTo>
            </a:path>
          </a:pathLst>
        </a:custGeom>
        <a:noFill/>
        <a:ln w="9525" cap="rnd" cmpd="sng" algn="ctr">
          <a:solidFill>
            <a:schemeClr val="accent2">
              <a:hueOff val="-394477"/>
              <a:satOff val="-3260"/>
              <a:lumOff val="-69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0345" y="2357840"/>
        <a:ext cx="13834" cy="2766"/>
      </dsp:txXfrm>
    </dsp:sp>
    <dsp:sp modelId="{7D3C5C53-A9CA-7E47-A9EF-B96084057109}">
      <dsp:nvSpPr>
        <dsp:cNvPr id="0" name=""/>
        <dsp:cNvSpPr/>
      </dsp:nvSpPr>
      <dsp:spPr>
        <a:xfrm>
          <a:off x="3292997" y="1998318"/>
          <a:ext cx="1203018" cy="721811"/>
        </a:xfrm>
        <a:prstGeom prst="rect">
          <a:avLst/>
        </a:prstGeom>
        <a:solidFill>
          <a:schemeClr val="accent2">
            <a:hueOff val="-373715"/>
            <a:satOff val="-3088"/>
            <a:lumOff val="-660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dirty="0"/>
            <a:t>架构合理性</a:t>
          </a:r>
          <a:endParaRPr lang="en-US" sz="1900" kern="1200" dirty="0"/>
        </a:p>
      </dsp:txBody>
      <dsp:txXfrm>
        <a:off x="3292997" y="1998318"/>
        <a:ext cx="1203018" cy="721811"/>
      </dsp:txXfrm>
    </dsp:sp>
    <dsp:sp modelId="{361AA416-75E0-D14A-A981-394280A1BE89}">
      <dsp:nvSpPr>
        <dsp:cNvPr id="0" name=""/>
        <dsp:cNvSpPr/>
      </dsp:nvSpPr>
      <dsp:spPr>
        <a:xfrm>
          <a:off x="935081" y="2718329"/>
          <a:ext cx="4439137" cy="246094"/>
        </a:xfrm>
        <a:custGeom>
          <a:avLst/>
          <a:gdLst/>
          <a:ahLst/>
          <a:cxnLst/>
          <a:rect l="0" t="0" r="0" b="0"/>
          <a:pathLst>
            <a:path>
              <a:moveTo>
                <a:pt x="4439137" y="0"/>
              </a:moveTo>
              <a:lnTo>
                <a:pt x="4439137" y="140147"/>
              </a:lnTo>
              <a:lnTo>
                <a:pt x="0" y="140147"/>
              </a:lnTo>
              <a:lnTo>
                <a:pt x="0" y="246094"/>
              </a:lnTo>
            </a:path>
          </a:pathLst>
        </a:custGeom>
        <a:noFill/>
        <a:ln w="9525" cap="rnd" cmpd="sng" algn="ctr">
          <a:solidFill>
            <a:schemeClr val="accent2">
              <a:hueOff val="-433925"/>
              <a:satOff val="-3586"/>
              <a:lumOff val="-76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3456" y="2839993"/>
        <a:ext cx="222387" cy="2766"/>
      </dsp:txXfrm>
    </dsp:sp>
    <dsp:sp modelId="{7A9F09C1-4175-A646-A0E9-3F794C10B771}">
      <dsp:nvSpPr>
        <dsp:cNvPr id="0" name=""/>
        <dsp:cNvSpPr/>
      </dsp:nvSpPr>
      <dsp:spPr>
        <a:xfrm>
          <a:off x="4772709" y="1998318"/>
          <a:ext cx="1203018" cy="721811"/>
        </a:xfrm>
        <a:prstGeom prst="rect">
          <a:avLst/>
        </a:prstGeom>
        <a:solidFill>
          <a:schemeClr val="accent2">
            <a:hueOff val="-411087"/>
            <a:satOff val="-3397"/>
            <a:lumOff val="-726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可测性</a:t>
          </a:r>
          <a:endParaRPr lang="en-US" sz="1900" kern="1200"/>
        </a:p>
      </dsp:txBody>
      <dsp:txXfrm>
        <a:off x="4772709" y="1998318"/>
        <a:ext cx="1203018" cy="721811"/>
      </dsp:txXfrm>
    </dsp:sp>
    <dsp:sp modelId="{8C1EF2D4-6FD4-E74F-AD93-FA8D926E8D17}">
      <dsp:nvSpPr>
        <dsp:cNvPr id="0" name=""/>
        <dsp:cNvSpPr/>
      </dsp:nvSpPr>
      <dsp:spPr>
        <a:xfrm>
          <a:off x="1534790" y="3312009"/>
          <a:ext cx="246094" cy="91440"/>
        </a:xfrm>
        <a:custGeom>
          <a:avLst/>
          <a:gdLst/>
          <a:ahLst/>
          <a:cxnLst/>
          <a:rect l="0" t="0" r="0" b="0"/>
          <a:pathLst>
            <a:path>
              <a:moveTo>
                <a:pt x="0" y="45720"/>
              </a:moveTo>
              <a:lnTo>
                <a:pt x="246094" y="45720"/>
              </a:lnTo>
            </a:path>
          </a:pathLst>
        </a:custGeom>
        <a:noFill/>
        <a:ln w="9525" cap="rnd" cmpd="sng" algn="ctr">
          <a:solidFill>
            <a:schemeClr val="accent2">
              <a:hueOff val="-473373"/>
              <a:satOff val="-3912"/>
              <a:lumOff val="-836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0920" y="3356345"/>
        <a:ext cx="13834" cy="2766"/>
      </dsp:txXfrm>
    </dsp:sp>
    <dsp:sp modelId="{CD7AB85E-603C-C548-8BC5-A60932254AC9}">
      <dsp:nvSpPr>
        <dsp:cNvPr id="0" name=""/>
        <dsp:cNvSpPr/>
      </dsp:nvSpPr>
      <dsp:spPr>
        <a:xfrm>
          <a:off x="333571" y="2996823"/>
          <a:ext cx="1203018" cy="721811"/>
        </a:xfrm>
        <a:prstGeom prst="rect">
          <a:avLst/>
        </a:prstGeom>
        <a:solidFill>
          <a:schemeClr val="accent2">
            <a:hueOff val="-448458"/>
            <a:satOff val="-3706"/>
            <a:lumOff val="-792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迁移成本</a:t>
          </a:r>
          <a:endParaRPr lang="en-US" sz="1900" kern="1200"/>
        </a:p>
      </dsp:txBody>
      <dsp:txXfrm>
        <a:off x="333571" y="2996823"/>
        <a:ext cx="1203018" cy="721811"/>
      </dsp:txXfrm>
    </dsp:sp>
    <dsp:sp modelId="{E0FA05F5-E3E3-944E-A347-7FB0D27626E0}">
      <dsp:nvSpPr>
        <dsp:cNvPr id="0" name=""/>
        <dsp:cNvSpPr/>
      </dsp:nvSpPr>
      <dsp:spPr>
        <a:xfrm>
          <a:off x="3014502" y="3312009"/>
          <a:ext cx="246094" cy="91440"/>
        </a:xfrm>
        <a:custGeom>
          <a:avLst/>
          <a:gdLst/>
          <a:ahLst/>
          <a:cxnLst/>
          <a:rect l="0" t="0" r="0" b="0"/>
          <a:pathLst>
            <a:path>
              <a:moveTo>
                <a:pt x="0" y="45720"/>
              </a:moveTo>
              <a:lnTo>
                <a:pt x="246094" y="45720"/>
              </a:lnTo>
            </a:path>
          </a:pathLst>
        </a:custGeom>
        <a:noFill/>
        <a:ln w="9525" cap="rnd" cmpd="sng" algn="ctr">
          <a:solidFill>
            <a:schemeClr val="accent2">
              <a:hueOff val="-512820"/>
              <a:satOff val="-4238"/>
              <a:lumOff val="-90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0632" y="3356345"/>
        <a:ext cx="13834" cy="2766"/>
      </dsp:txXfrm>
    </dsp:sp>
    <dsp:sp modelId="{0D20BF83-2F29-6543-AC44-B47242C084AC}">
      <dsp:nvSpPr>
        <dsp:cNvPr id="0" name=""/>
        <dsp:cNvSpPr/>
      </dsp:nvSpPr>
      <dsp:spPr>
        <a:xfrm>
          <a:off x="1813284" y="2996823"/>
          <a:ext cx="1203018" cy="721811"/>
        </a:xfrm>
        <a:prstGeom prst="rect">
          <a:avLst/>
        </a:prstGeom>
        <a:solidFill>
          <a:schemeClr val="accent2">
            <a:hueOff val="-485830"/>
            <a:satOff val="-4015"/>
            <a:lumOff val="-85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成熟度</a:t>
          </a:r>
          <a:endParaRPr lang="en-US" sz="1900" kern="1200"/>
        </a:p>
      </dsp:txBody>
      <dsp:txXfrm>
        <a:off x="1813284" y="2996823"/>
        <a:ext cx="1203018" cy="721811"/>
      </dsp:txXfrm>
    </dsp:sp>
    <dsp:sp modelId="{7CEA69B5-6A17-844E-8B83-86C46A35B4A7}">
      <dsp:nvSpPr>
        <dsp:cNvPr id="0" name=""/>
        <dsp:cNvSpPr/>
      </dsp:nvSpPr>
      <dsp:spPr>
        <a:xfrm>
          <a:off x="4494215" y="3312009"/>
          <a:ext cx="246094" cy="91440"/>
        </a:xfrm>
        <a:custGeom>
          <a:avLst/>
          <a:gdLst/>
          <a:ahLst/>
          <a:cxnLst/>
          <a:rect l="0" t="0" r="0" b="0"/>
          <a:pathLst>
            <a:path>
              <a:moveTo>
                <a:pt x="0" y="45720"/>
              </a:moveTo>
              <a:lnTo>
                <a:pt x="246094" y="45720"/>
              </a:lnTo>
            </a:path>
          </a:pathLst>
        </a:custGeom>
        <a:noFill/>
        <a:ln w="9525" cap="rnd" cmpd="sng" algn="ctr">
          <a:solidFill>
            <a:schemeClr val="accent2">
              <a:hueOff val="-552268"/>
              <a:satOff val="-4564"/>
              <a:lumOff val="-97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0345" y="3356345"/>
        <a:ext cx="13834" cy="2766"/>
      </dsp:txXfrm>
    </dsp:sp>
    <dsp:sp modelId="{22A49D8C-19FE-4440-A061-E08FEE8D7013}">
      <dsp:nvSpPr>
        <dsp:cNvPr id="0" name=""/>
        <dsp:cNvSpPr/>
      </dsp:nvSpPr>
      <dsp:spPr>
        <a:xfrm>
          <a:off x="3292997" y="2996823"/>
          <a:ext cx="1203018" cy="721811"/>
        </a:xfrm>
        <a:prstGeom prst="rect">
          <a:avLst/>
        </a:prstGeom>
        <a:solidFill>
          <a:schemeClr val="accent2">
            <a:hueOff val="-523201"/>
            <a:satOff val="-4324"/>
            <a:lumOff val="-924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dirty="0"/>
            <a:t>延期风险</a:t>
          </a:r>
          <a:endParaRPr lang="en-US" sz="1900" kern="1200" dirty="0"/>
        </a:p>
      </dsp:txBody>
      <dsp:txXfrm>
        <a:off x="3292997" y="2996823"/>
        <a:ext cx="1203018" cy="721811"/>
      </dsp:txXfrm>
    </dsp:sp>
    <dsp:sp modelId="{706C5B90-28A3-D54D-B11A-31F13729B4E8}">
      <dsp:nvSpPr>
        <dsp:cNvPr id="0" name=""/>
        <dsp:cNvSpPr/>
      </dsp:nvSpPr>
      <dsp:spPr>
        <a:xfrm>
          <a:off x="935081" y="3716834"/>
          <a:ext cx="4439137" cy="246094"/>
        </a:xfrm>
        <a:custGeom>
          <a:avLst/>
          <a:gdLst/>
          <a:ahLst/>
          <a:cxnLst/>
          <a:rect l="0" t="0" r="0" b="0"/>
          <a:pathLst>
            <a:path>
              <a:moveTo>
                <a:pt x="4439137" y="0"/>
              </a:moveTo>
              <a:lnTo>
                <a:pt x="4439137" y="140147"/>
              </a:lnTo>
              <a:lnTo>
                <a:pt x="0" y="140147"/>
              </a:lnTo>
              <a:lnTo>
                <a:pt x="0" y="246094"/>
              </a:lnTo>
            </a:path>
          </a:pathLst>
        </a:custGeom>
        <a:noFill/>
        <a:ln w="9525" cap="rnd" cmpd="sng" algn="ctr">
          <a:solidFill>
            <a:schemeClr val="accent2">
              <a:hueOff val="-591716"/>
              <a:satOff val="-4890"/>
              <a:lumOff val="-104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3456" y="3838498"/>
        <a:ext cx="222387" cy="2766"/>
      </dsp:txXfrm>
    </dsp:sp>
    <dsp:sp modelId="{7F189833-6960-0C44-9375-776F8C8486B6}">
      <dsp:nvSpPr>
        <dsp:cNvPr id="0" name=""/>
        <dsp:cNvSpPr/>
      </dsp:nvSpPr>
      <dsp:spPr>
        <a:xfrm>
          <a:off x="4772709" y="2996823"/>
          <a:ext cx="1203018" cy="721811"/>
        </a:xfrm>
        <a:prstGeom prst="rect">
          <a:avLst/>
        </a:prstGeom>
        <a:solidFill>
          <a:schemeClr val="accent2">
            <a:hueOff val="-560573"/>
            <a:satOff val="-4633"/>
            <a:lumOff val="-990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altLang="en-US" sz="1900" kern="1200" dirty="0"/>
            <a:t>技术</a:t>
          </a:r>
          <a:r>
            <a:rPr kumimoji="1" lang="zh-CN" sz="1900" kern="1200" dirty="0"/>
            <a:t>风险</a:t>
          </a:r>
          <a:endParaRPr lang="en-US" sz="1900" kern="1200" dirty="0"/>
        </a:p>
      </dsp:txBody>
      <dsp:txXfrm>
        <a:off x="4772709" y="2996823"/>
        <a:ext cx="1203018" cy="721811"/>
      </dsp:txXfrm>
    </dsp:sp>
    <dsp:sp modelId="{3AC9B286-1CAD-8F43-BCDB-877FDE5F6D07}">
      <dsp:nvSpPr>
        <dsp:cNvPr id="0" name=""/>
        <dsp:cNvSpPr/>
      </dsp:nvSpPr>
      <dsp:spPr>
        <a:xfrm>
          <a:off x="1534790" y="4310514"/>
          <a:ext cx="246094" cy="91440"/>
        </a:xfrm>
        <a:custGeom>
          <a:avLst/>
          <a:gdLst/>
          <a:ahLst/>
          <a:cxnLst/>
          <a:rect l="0" t="0" r="0" b="0"/>
          <a:pathLst>
            <a:path>
              <a:moveTo>
                <a:pt x="0" y="45720"/>
              </a:moveTo>
              <a:lnTo>
                <a:pt x="246094" y="45720"/>
              </a:lnTo>
            </a:path>
          </a:pathLst>
        </a:custGeom>
        <a:noFill/>
        <a:ln w="9525" cap="rnd" cmpd="sng" algn="ctr">
          <a:solidFill>
            <a:schemeClr val="accent2">
              <a:hueOff val="-631164"/>
              <a:satOff val="-5216"/>
              <a:lumOff val="-1115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0920" y="4354851"/>
        <a:ext cx="13834" cy="2766"/>
      </dsp:txXfrm>
    </dsp:sp>
    <dsp:sp modelId="{E85FD791-A71E-A14A-A961-B650BCBD15A2}">
      <dsp:nvSpPr>
        <dsp:cNvPr id="0" name=""/>
        <dsp:cNvSpPr/>
      </dsp:nvSpPr>
      <dsp:spPr>
        <a:xfrm>
          <a:off x="333571" y="3995329"/>
          <a:ext cx="1203018" cy="721811"/>
        </a:xfrm>
        <a:prstGeom prst="rect">
          <a:avLst/>
        </a:prstGeom>
        <a:solidFill>
          <a:schemeClr val="accent2">
            <a:hueOff val="-597944"/>
            <a:satOff val="-4941"/>
            <a:lumOff val="-1056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开发时间</a:t>
          </a:r>
          <a:endParaRPr lang="en-US" sz="1900" kern="1200"/>
        </a:p>
      </dsp:txBody>
      <dsp:txXfrm>
        <a:off x="333571" y="3995329"/>
        <a:ext cx="1203018" cy="721811"/>
      </dsp:txXfrm>
    </dsp:sp>
    <dsp:sp modelId="{33DD1944-0140-B040-AC4C-E72849EA2F4A}">
      <dsp:nvSpPr>
        <dsp:cNvPr id="0" name=""/>
        <dsp:cNvSpPr/>
      </dsp:nvSpPr>
      <dsp:spPr>
        <a:xfrm>
          <a:off x="3014502" y="4310514"/>
          <a:ext cx="246094" cy="91440"/>
        </a:xfrm>
        <a:custGeom>
          <a:avLst/>
          <a:gdLst/>
          <a:ahLst/>
          <a:cxnLst/>
          <a:rect l="0" t="0" r="0" b="0"/>
          <a:pathLst>
            <a:path>
              <a:moveTo>
                <a:pt x="0" y="45720"/>
              </a:moveTo>
              <a:lnTo>
                <a:pt x="246094" y="45720"/>
              </a:lnTo>
            </a:path>
          </a:pathLst>
        </a:custGeom>
        <a:noFill/>
        <a:ln w="9525" cap="rnd" cmpd="sng" algn="ctr">
          <a:solidFill>
            <a:schemeClr val="accent2">
              <a:hueOff val="-670611"/>
              <a:satOff val="-5542"/>
              <a:lumOff val="-1185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0632" y="4354851"/>
        <a:ext cx="13834" cy="2766"/>
      </dsp:txXfrm>
    </dsp:sp>
    <dsp:sp modelId="{284E3092-3812-124E-8609-32E402650BB2}">
      <dsp:nvSpPr>
        <dsp:cNvPr id="0" name=""/>
        <dsp:cNvSpPr/>
      </dsp:nvSpPr>
      <dsp:spPr>
        <a:xfrm>
          <a:off x="1813284" y="3995329"/>
          <a:ext cx="1203018" cy="721811"/>
        </a:xfrm>
        <a:prstGeom prst="rect">
          <a:avLst/>
        </a:prstGeom>
        <a:solidFill>
          <a:schemeClr val="accent2">
            <a:hueOff val="-635316"/>
            <a:satOff val="-5250"/>
            <a:lumOff val="-1122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altLang="en-US" sz="1900" kern="1200" dirty="0"/>
            <a:t>占用</a:t>
          </a:r>
          <a:r>
            <a:rPr kumimoji="1" lang="zh-CN" sz="1900" kern="1200" dirty="0"/>
            <a:t>资源</a:t>
          </a:r>
          <a:endParaRPr lang="en-US" sz="1900" kern="1200" dirty="0"/>
        </a:p>
      </dsp:txBody>
      <dsp:txXfrm>
        <a:off x="1813284" y="3995329"/>
        <a:ext cx="1203018" cy="721811"/>
      </dsp:txXfrm>
    </dsp:sp>
    <dsp:sp modelId="{D15A770D-6ACA-7C46-8BC6-DAA23D07AC03}">
      <dsp:nvSpPr>
        <dsp:cNvPr id="0" name=""/>
        <dsp:cNvSpPr/>
      </dsp:nvSpPr>
      <dsp:spPr>
        <a:xfrm>
          <a:off x="4494215" y="4310514"/>
          <a:ext cx="246094" cy="91440"/>
        </a:xfrm>
        <a:custGeom>
          <a:avLst/>
          <a:gdLst/>
          <a:ahLst/>
          <a:cxnLst/>
          <a:rect l="0" t="0" r="0" b="0"/>
          <a:pathLst>
            <a:path>
              <a:moveTo>
                <a:pt x="0" y="45720"/>
              </a:moveTo>
              <a:lnTo>
                <a:pt x="246094" y="45720"/>
              </a:lnTo>
            </a:path>
          </a:pathLst>
        </a:custGeom>
        <a:noFill/>
        <a:ln w="9525" cap="rnd" cmpd="sng" algn="ctr">
          <a:solidFill>
            <a:schemeClr val="accent2">
              <a:hueOff val="-710059"/>
              <a:satOff val="-5868"/>
              <a:lumOff val="-125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0345" y="4354851"/>
        <a:ext cx="13834" cy="2766"/>
      </dsp:txXfrm>
    </dsp:sp>
    <dsp:sp modelId="{9ED3C4D1-BAF1-2D48-A3DD-CDCABB7AF9B5}">
      <dsp:nvSpPr>
        <dsp:cNvPr id="0" name=""/>
        <dsp:cNvSpPr/>
      </dsp:nvSpPr>
      <dsp:spPr>
        <a:xfrm>
          <a:off x="3292997" y="3995329"/>
          <a:ext cx="1203018" cy="721811"/>
        </a:xfrm>
        <a:prstGeom prst="rect">
          <a:avLst/>
        </a:prstGeom>
        <a:solidFill>
          <a:schemeClr val="accent2">
            <a:hueOff val="-672687"/>
            <a:satOff val="-5559"/>
            <a:lumOff val="-1188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sz="1900" kern="1200"/>
            <a:t>收益</a:t>
          </a:r>
          <a:endParaRPr lang="en-US" sz="1900" kern="1200"/>
        </a:p>
      </dsp:txBody>
      <dsp:txXfrm>
        <a:off x="3292997" y="3995329"/>
        <a:ext cx="1203018" cy="721811"/>
      </dsp:txXfrm>
    </dsp:sp>
    <dsp:sp modelId="{B695EE21-C721-384B-8EA9-1F2B5B822DB0}">
      <dsp:nvSpPr>
        <dsp:cNvPr id="0" name=""/>
        <dsp:cNvSpPr/>
      </dsp:nvSpPr>
      <dsp:spPr>
        <a:xfrm>
          <a:off x="4772709" y="3995329"/>
          <a:ext cx="1203018" cy="721811"/>
        </a:xfrm>
        <a:prstGeom prst="rect">
          <a:avLst/>
        </a:prstGeom>
        <a:solidFill>
          <a:schemeClr val="accent2">
            <a:hueOff val="-710059"/>
            <a:satOff val="-5868"/>
            <a:lumOff val="-1254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949" tIns="61877" rIns="58949" bIns="61877" numCol="1" spcCol="1270" anchor="ctr" anchorCtr="0">
          <a:noAutofit/>
        </a:bodyPr>
        <a:lstStyle/>
        <a:p>
          <a:pPr marL="0" lvl="0" indent="0" algn="ctr" defTabSz="844550">
            <a:lnSpc>
              <a:spcPct val="90000"/>
            </a:lnSpc>
            <a:spcBef>
              <a:spcPct val="0"/>
            </a:spcBef>
            <a:spcAft>
              <a:spcPct val="35000"/>
            </a:spcAft>
            <a:buNone/>
          </a:pPr>
          <a:r>
            <a:rPr kumimoji="1" lang="zh-CN" altLang="en-US" sz="1900" kern="1200" dirty="0"/>
            <a:t>还有很多</a:t>
          </a:r>
          <a:r>
            <a:rPr kumimoji="1" lang="en-US" sz="1900" kern="1200" dirty="0"/>
            <a:t>……</a:t>
          </a:r>
          <a:endParaRPr lang="en-US" sz="1900" kern="1200" dirty="0"/>
        </a:p>
      </dsp:txBody>
      <dsp:txXfrm>
        <a:off x="4772709" y="3995329"/>
        <a:ext cx="1203018" cy="7218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56D84-1702-9041-BA2E-2882FDF5F86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39177-2A08-6344-B6A8-ABA6DA91D66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Latency，中文译作延迟。Throughput，中文译作吞吐量。它们是衡量软件系统的最常见的两个指标。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https://cloud.google.com/datastore/docs/articles/fast-and-reliable-ranking-in-datastore</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https://cloud.tencent.com/developer/article/1168946</a:t>
            </a:r>
            <a:endParaRPr lang="zh-CN" altLang="en-US"/>
          </a:p>
          <a:p>
            <a:endParaRPr lang="zh-CN" altLang="en-US"/>
          </a:p>
          <a:p>
            <a:r>
              <a:rPr lang="zh-CN" altLang="en-US"/>
              <a:t>在拉模式中，用户A获取“由别人发布的feed组成的主页”的过程及其复杂，此时需要：</a:t>
            </a:r>
            <a:endParaRPr lang="zh-CN" altLang="en-US"/>
          </a:p>
          <a:p>
            <a:endParaRPr lang="zh-CN" altLang="en-US"/>
          </a:p>
          <a:p>
            <a:r>
              <a:rPr lang="zh-CN" altLang="en-US"/>
              <a:t>获取A的关注列表</a:t>
            </a:r>
            <a:endParaRPr lang="zh-CN" altLang="en-US"/>
          </a:p>
          <a:p>
            <a:r>
              <a:rPr lang="zh-CN" altLang="en-US"/>
              <a:t>获取所关注列表中，所有用户发布的feed</a:t>
            </a:r>
            <a:endParaRPr lang="zh-CN" altLang="en-US"/>
          </a:p>
          <a:p>
            <a:r>
              <a:rPr lang="zh-CN" altLang="en-US"/>
              <a:t>对消息进行rank排序（假设按照发布时间排序），分页取出对应的一页feeds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心流（英语：Flow），也有别名以化境（Zone）表示，亦有人翻译为神驰或沉浸状态，是由匈牙利裔美籍心理学家米哈里·契克森首度提出，定义是一种将个人精神力完全投注在某种活动上的感觉；心流产生同时会有高度的兴奋感及充实感等正向情绪。</a:t>
            </a:r>
            <a:endParaRPr lang="zh-CN" altLang="en-US"/>
          </a:p>
          <a:p>
            <a:endParaRPr lang="zh-CN" altLang="en-US"/>
          </a:p>
          <a:p>
            <a:r>
              <a:rPr lang="zh-CN" altLang="en-US"/>
              <a:t>当人们处于心流状态，可能会出现四个特征：</a:t>
            </a:r>
            <a:endParaRPr lang="zh-CN" altLang="en-US"/>
          </a:p>
          <a:p>
            <a:endParaRPr lang="zh-CN" altLang="en-US"/>
          </a:p>
          <a:p>
            <a:r>
              <a:rPr lang="zh-CN" altLang="en-US"/>
              <a:t>自动运转：事情做起来顺手不需多加思考，身体自动发挥。</a:t>
            </a:r>
            <a:endParaRPr lang="zh-CN" altLang="en-US"/>
          </a:p>
          <a:p>
            <a:r>
              <a:rPr lang="zh-CN" altLang="en-US"/>
              <a:t>时间流逝：处于心流状态中，不会在意时间的流逝，直到回到正常状态后，才会注意到已经过了多长时间。</a:t>
            </a:r>
            <a:endParaRPr lang="zh-CN" altLang="en-US"/>
          </a:p>
          <a:p>
            <a:r>
              <a:rPr lang="zh-CN" altLang="en-US"/>
              <a:t>不觉他物：专注投入事物之中，导致不易察觉像是饥饿、手机震动等感觉与刺激。</a:t>
            </a:r>
            <a:endParaRPr lang="zh-CN" altLang="en-US"/>
          </a:p>
          <a:p>
            <a:r>
              <a:rPr lang="zh-CN" altLang="en-US"/>
              <a:t>感到愉悦：在事情完成后，感受到愉悦、满足、成就感等正向情绪。</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软件开发工程师（SDE）</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8" name="Text Placeholder 3"/>
          <p:cNvSpPr>
            <a:spLocks noGrp="1"/>
          </p:cNvSpPr>
          <p:nvPr>
            <p:ph type="body" sz="half" idx="15" hasCustomPrompt="1"/>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9" name="Text Placeholder 4"/>
          <p:cNvSpPr>
            <a:spLocks noGrp="1"/>
          </p:cNvSpPr>
          <p:nvPr>
            <p:ph type="body" sz="quarter" idx="3" hasCustomPrompt="1"/>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 name="Text Placeholder 3"/>
          <p:cNvSpPr>
            <a:spLocks noGrp="1"/>
          </p:cNvSpPr>
          <p:nvPr>
            <p:ph type="body" sz="half" idx="16" hasCustomPrompt="1"/>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1" name="Text Placeholder 4"/>
          <p:cNvSpPr>
            <a:spLocks noGrp="1"/>
          </p:cNvSpPr>
          <p:nvPr>
            <p:ph type="body" sz="quarter" idx="13" hasCustomPrompt="1"/>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Text Placeholder 3"/>
          <p:cNvSpPr>
            <a:spLocks noGrp="1"/>
          </p:cNvSpPr>
          <p:nvPr>
            <p:ph type="body" sz="half" idx="17" hasCustomPrompt="1"/>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ext Placeholder 4"/>
          <p:cNvSpPr>
            <a:spLocks noGrp="1"/>
          </p:cNvSpPr>
          <p:nvPr>
            <p:ph type="body" sz="quarter" idx="3" hasCustomPrompt="1"/>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5" name="Text Placeholder 4"/>
          <p:cNvSpPr>
            <a:spLocks noGrp="1"/>
          </p:cNvSpPr>
          <p:nvPr>
            <p:ph type="body" sz="quarter" idx="13" hasCustomPrompt="1"/>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3796" y="609599"/>
            <a:ext cx="7916872" cy="5181601"/>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defRPr>
                <a:latin typeface="微软雅黑" panose="020B0503020204020204" charset="-122"/>
                <a:ea typeface="微软雅黑" panose="020B0503020204020204" charset="-122"/>
                <a:cs typeface="微软雅黑" panose="020B0503020204020204" charset="-122"/>
              </a:defRPr>
            </a:lvl1pPr>
            <a:lvl2pPr>
              <a:defRPr>
                <a:latin typeface="微软雅黑" panose="020B0503020204020204" charset="-122"/>
                <a:ea typeface="微软雅黑" panose="020B0503020204020204" charset="-122"/>
                <a:cs typeface="微软雅黑" panose="020B0503020204020204" charset="-122"/>
              </a:defRPr>
            </a:lvl2pPr>
            <a:lvl3pPr>
              <a:defRPr>
                <a:latin typeface="微软雅黑" panose="020B0503020204020204" charset="-122"/>
                <a:ea typeface="微软雅黑" panose="020B0503020204020204" charset="-122"/>
                <a:cs typeface="微软雅黑" panose="020B0503020204020204" charset="-122"/>
              </a:defRPr>
            </a:lvl3pPr>
            <a:lvl4pPr>
              <a:defRPr>
                <a:latin typeface="微软雅黑" panose="020B0503020204020204" charset="-122"/>
                <a:ea typeface="微软雅黑" panose="020B0503020204020204" charset="-122"/>
                <a:cs typeface="微软雅黑" panose="020B0503020204020204" charset="-122"/>
              </a:defRPr>
            </a:lvl4pPr>
            <a:lvl5pPr>
              <a:defRPr>
                <a:latin typeface="微软雅黑" panose="020B0503020204020204" charset="-122"/>
                <a:ea typeface="微软雅黑" panose="020B0503020204020204" charset="-122"/>
                <a:cs typeface="微软雅黑" panose="020B0503020204020204" charset="-122"/>
              </a:defRPr>
            </a:lvl5pPr>
          </a:lstStyle>
          <a:p>
            <a:pPr lvl="0"/>
            <a:r>
              <a:rPr lang="zh-CN" altLang="en-US"/>
              <a:t>编辑母版文本样式</a:t>
            </a:r>
            <a:endParaRPr lang="zh-CN" altLang="en-US"/>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913795" y="1732449"/>
            <a:ext cx="5060497" cy="4058750"/>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202892" y="1732449"/>
            <a:ext cx="5064665" cy="4058751"/>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55633" y="609600"/>
            <a:ext cx="6411924" cy="5181600"/>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DA26072-1899-4552-9D04-52F1136BCCE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EDE07A-6596-406E-95F6-54790BEC2D6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微软雅黑" panose="020B0503020204020204" charset="-122"/>
                <a:ea typeface="微软雅黑" panose="020B0503020204020204" charset="-122"/>
                <a:cs typeface="微软雅黑" panose="020B0503020204020204" charset="-122"/>
              </a:defRPr>
            </a:lvl1pPr>
          </a:lstStyle>
          <a:p>
            <a:fld id="{4DA26072-1899-4552-9D04-52F1136BCCEB}" type="datetimeFigureOut">
              <a:rPr lang="zh-CN" altLang="en-US" smtClean="0"/>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微软雅黑" panose="020B0503020204020204" charset="-122"/>
                <a:ea typeface="微软雅黑" panose="020B0503020204020204" charset="-122"/>
                <a:cs typeface="微软雅黑" panose="020B0503020204020204" charset="-122"/>
              </a:defRPr>
            </a:lvl1pPr>
          </a:lstStyle>
          <a:p>
            <a:fld id="{3DEDE07A-6596-406E-95F6-54790BEC2D65}"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6.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架构师成长之路</a:t>
            </a:r>
            <a:endParaRPr lang="zh-CN" altLang="en-US" dirty="0"/>
          </a:p>
        </p:txBody>
      </p:sp>
      <p:sp>
        <p:nvSpPr>
          <p:cNvPr id="3" name="副标题 2"/>
          <p:cNvSpPr>
            <a:spLocks noGrp="1"/>
          </p:cNvSpPr>
          <p:nvPr>
            <p:ph type="subTitle" idx="1"/>
          </p:nvPr>
        </p:nvSpPr>
        <p:spPr/>
        <p:txBody>
          <a:bodyPr/>
          <a:lstStyle/>
          <a:p>
            <a:r>
              <a:rPr lang="zh-CN" altLang="en-US" dirty="0"/>
              <a:t>邢鑫岩</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错误处理是编码的主要工作</a:t>
            </a:r>
            <a:endParaRPr lang="zh-CN" altLang="en-US" dirty="0"/>
          </a:p>
        </p:txBody>
      </p:sp>
      <p:sp>
        <p:nvSpPr>
          <p:cNvPr id="3" name="内容占位符 2"/>
          <p:cNvSpPr>
            <a:spLocks noGrp="1"/>
          </p:cNvSpPr>
          <p:nvPr>
            <p:ph idx="1"/>
          </p:nvPr>
        </p:nvSpPr>
        <p:spPr/>
        <p:txBody>
          <a:bodyPr/>
          <a:lstStyle/>
          <a:p>
            <a:r>
              <a:rPr lang="zh-CN" altLang="en-US" dirty="0"/>
              <a:t>参数检查</a:t>
            </a:r>
            <a:endParaRPr lang="en-US" altLang="zh-CN" dirty="0"/>
          </a:p>
          <a:p>
            <a:r>
              <a:rPr lang="zh-CN" altLang="en-US" dirty="0"/>
              <a:t>边界处理</a:t>
            </a:r>
            <a:endParaRPr lang="en-US" altLang="zh-CN" dirty="0"/>
          </a:p>
          <a:p>
            <a:r>
              <a:rPr lang="zh-CN" altLang="en-US" dirty="0"/>
              <a:t>遇到所有异常</a:t>
            </a:r>
            <a:r>
              <a:rPr lang="en-US" altLang="zh-CN" dirty="0"/>
              <a:t>(error)</a:t>
            </a:r>
            <a:r>
              <a:rPr lang="zh-CN" altLang="en-US" dirty="0"/>
              <a:t>，都必须思考如何处理</a:t>
            </a:r>
            <a:endParaRPr lang="en-US" altLang="zh-CN" dirty="0"/>
          </a:p>
          <a:p>
            <a:pPr lvl="1"/>
            <a:r>
              <a:rPr lang="zh-CN" altLang="en-US" dirty="0"/>
              <a:t>大部分情况，我们选择</a:t>
            </a:r>
            <a:r>
              <a:rPr lang="en-US" altLang="zh-CN" dirty="0" err="1"/>
              <a:t>fastfail</a:t>
            </a:r>
            <a:endParaRPr lang="en-US" altLang="zh-CN" dirty="0"/>
          </a:p>
          <a:p>
            <a:pPr lvl="1"/>
            <a:r>
              <a:rPr lang="zh-CN" altLang="en-US" dirty="0"/>
              <a:t>如果吃掉了，八成你要给出降级结果</a:t>
            </a:r>
            <a:endParaRPr lang="en-US" altLang="zh-CN" dirty="0"/>
          </a:p>
          <a:p>
            <a:pPr lvl="1"/>
            <a:r>
              <a:rPr lang="zh-CN" altLang="en-US" dirty="0"/>
              <a:t>极少数的错误被简单吃掉</a:t>
            </a:r>
            <a:endParaRPr lang="en-US" altLang="zh-CN" dirty="0"/>
          </a:p>
          <a:p>
            <a:r>
              <a:rPr lang="zh-CN" altLang="en-US" dirty="0"/>
              <a:t>凡有异常，必打日志，记得加请求参数</a:t>
            </a:r>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单元测试是我们的另一个主要工作</a:t>
            </a:r>
            <a:endParaRPr kumimoji="1" lang="zh-CN" altLang="en-US" dirty="0"/>
          </a:p>
        </p:txBody>
      </p:sp>
      <p:sp>
        <p:nvSpPr>
          <p:cNvPr id="3" name="内容占位符 2"/>
          <p:cNvSpPr>
            <a:spLocks noGrp="1"/>
          </p:cNvSpPr>
          <p:nvPr>
            <p:ph idx="1"/>
          </p:nvPr>
        </p:nvSpPr>
        <p:spPr/>
        <p:txBody>
          <a:bodyPr/>
          <a:lstStyle/>
          <a:p>
            <a:r>
              <a:rPr kumimoji="1" lang="zh-CN" altLang="en-US" dirty="0"/>
              <a:t>不爱测试，最终耽误的是你自己的时间</a:t>
            </a:r>
            <a:endParaRPr kumimoji="1" lang="en-US" altLang="zh-CN" dirty="0"/>
          </a:p>
          <a:p>
            <a:r>
              <a:rPr kumimoji="1" lang="en-US" altLang="zh-CN" dirty="0"/>
              <a:t>Assert</a:t>
            </a:r>
            <a:r>
              <a:rPr kumimoji="1" lang="zh-CN" altLang="en-US" dirty="0"/>
              <a:t>才叫测试，</a:t>
            </a:r>
            <a:r>
              <a:rPr kumimoji="1" lang="en-US" altLang="zh-CN" dirty="0"/>
              <a:t>print</a:t>
            </a:r>
            <a:r>
              <a:rPr kumimoji="1" lang="zh-CN" altLang="en-US" dirty="0"/>
              <a:t>结果是在搞笑</a:t>
            </a:r>
            <a:endParaRPr kumimoji="1" lang="en-US" altLang="zh-CN" dirty="0"/>
          </a:p>
          <a:p>
            <a:r>
              <a:rPr kumimoji="1" lang="zh-CN" altLang="en-US" dirty="0"/>
              <a:t>测试要可以反复执行</a:t>
            </a:r>
            <a:endParaRPr kumimoji="1" lang="en-US" altLang="zh-CN" dirty="0"/>
          </a:p>
          <a:p>
            <a:r>
              <a:rPr kumimoji="1" lang="zh-CN" altLang="en-US" dirty="0"/>
              <a:t>测试要可以换环境直接执行</a:t>
            </a:r>
            <a:endParaRPr kumimoji="1" lang="en-US" altLang="zh-CN" dirty="0"/>
          </a:p>
          <a:p>
            <a:r>
              <a:rPr kumimoji="1" lang="zh-CN" altLang="en-US" dirty="0"/>
              <a:t>测试要武装到字段</a:t>
            </a:r>
            <a:endParaRPr kumimoji="1" lang="en-US" altLang="zh-CN" dirty="0"/>
          </a:p>
          <a:p>
            <a:r>
              <a:rPr kumimoji="1" lang="zh-CN" altLang="en-US" dirty="0"/>
              <a:t>遇到</a:t>
            </a:r>
            <a:r>
              <a:rPr kumimoji="1" lang="en-US" altLang="zh-CN" dirty="0"/>
              <a:t>bug</a:t>
            </a:r>
            <a:r>
              <a:rPr kumimoji="1" lang="zh-CN" altLang="en-US" dirty="0"/>
              <a:t>加回归测试</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题外话</a:t>
            </a:r>
            <a:r>
              <a:rPr kumimoji="1" lang="en-US" altLang="zh-CN" dirty="0"/>
              <a:t>——</a:t>
            </a:r>
            <a:r>
              <a:rPr kumimoji="1" lang="zh-CN" altLang="en-US" dirty="0"/>
              <a:t>理想的工程师文化</a:t>
            </a:r>
            <a:endParaRPr kumimoji="1" lang="zh-CN" altLang="en-US" dirty="0"/>
          </a:p>
        </p:txBody>
      </p:sp>
      <p:sp>
        <p:nvSpPr>
          <p:cNvPr id="3" name="内容占位符 2"/>
          <p:cNvSpPr>
            <a:spLocks noGrp="1"/>
          </p:cNvSpPr>
          <p:nvPr>
            <p:ph idx="1"/>
          </p:nvPr>
        </p:nvSpPr>
        <p:spPr/>
        <p:txBody>
          <a:bodyPr/>
          <a:lstStyle/>
          <a:p>
            <a:r>
              <a:rPr kumimoji="1" lang="zh-CN" altLang="en-US" dirty="0"/>
              <a:t>开发参与产品设计</a:t>
            </a:r>
            <a:endParaRPr kumimoji="1" lang="en-US" altLang="zh-CN" dirty="0"/>
          </a:p>
          <a:p>
            <a:r>
              <a:rPr kumimoji="1" lang="zh-CN" altLang="en-US" dirty="0"/>
              <a:t>开发自己开发</a:t>
            </a:r>
            <a:endParaRPr kumimoji="1" lang="en-US" altLang="zh-CN" dirty="0"/>
          </a:p>
          <a:p>
            <a:r>
              <a:rPr kumimoji="1" lang="zh-CN" altLang="en-US" dirty="0"/>
              <a:t>开发自己测试</a:t>
            </a:r>
            <a:endParaRPr kumimoji="1" lang="en-US" altLang="zh-CN" dirty="0"/>
          </a:p>
          <a:p>
            <a:r>
              <a:rPr kumimoji="1" lang="zh-CN" altLang="en-US" dirty="0"/>
              <a:t>开发自己运维</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进阶能力</a:t>
            </a:r>
            <a:r>
              <a:rPr kumimoji="1" lang="en-US" altLang="zh-CN" dirty="0"/>
              <a:t>——</a:t>
            </a:r>
            <a:r>
              <a:rPr kumimoji="1" lang="zh-CN" altLang="en-US" dirty="0"/>
              <a:t>设计</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什么是设计</a:t>
            </a:r>
            <a:endParaRPr kumimoji="1" lang="zh-CN" altLang="en-US" dirty="0"/>
          </a:p>
        </p:txBody>
      </p:sp>
      <p:sp>
        <p:nvSpPr>
          <p:cNvPr id="7" name="内容占位符 6"/>
          <p:cNvSpPr>
            <a:spLocks noGrp="1"/>
          </p:cNvSpPr>
          <p:nvPr>
            <p:ph idx="1"/>
          </p:nvPr>
        </p:nvSpPr>
        <p:spPr/>
        <p:txBody>
          <a:bodyPr/>
          <a:lstStyle/>
          <a:p>
            <a:r>
              <a:rPr kumimoji="1" lang="zh-CN" altLang="en-US" dirty="0"/>
              <a:t>已经有完美答案的问题，不需要设计；需要设计的问题往往有很多不完美的方案</a:t>
            </a:r>
            <a:endParaRPr kumimoji="1" lang="en-US" altLang="zh-CN" dirty="0"/>
          </a:p>
          <a:p>
            <a:r>
              <a:rPr kumimoji="1" lang="zh-CN" altLang="en-US" dirty="0"/>
              <a:t>你的目标往往是冲突的</a:t>
            </a:r>
            <a:endParaRPr kumimoji="1" lang="en-US" altLang="zh-CN" dirty="0"/>
          </a:p>
          <a:p>
            <a:r>
              <a:rPr kumimoji="1" lang="zh-CN" altLang="en-US" dirty="0"/>
              <a:t>你的资源往往是有限的</a:t>
            </a:r>
            <a:endParaRPr kumimoji="1" lang="en-US" altLang="zh-CN" dirty="0"/>
          </a:p>
          <a:p>
            <a:r>
              <a:rPr kumimoji="1" lang="zh-CN" altLang="en-US" dirty="0"/>
              <a:t>你看到的问题往往是混乱的</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方案设计</a:t>
            </a:r>
            <a:r>
              <a:rPr lang="en-US" altLang="zh-CN" dirty="0"/>
              <a:t>——</a:t>
            </a:r>
            <a:r>
              <a:rPr lang="zh-CN" altLang="en-US" dirty="0"/>
              <a:t>优劣分析法</a:t>
            </a:r>
            <a:endParaRPr lang="zh-CN" altLang="en-US" dirty="0"/>
          </a:p>
        </p:txBody>
      </p:sp>
      <p:sp>
        <p:nvSpPr>
          <p:cNvPr id="3" name="内容占位符 2"/>
          <p:cNvSpPr>
            <a:spLocks noGrp="1"/>
          </p:cNvSpPr>
          <p:nvPr>
            <p:ph idx="1"/>
          </p:nvPr>
        </p:nvSpPr>
        <p:spPr/>
        <p:txBody>
          <a:bodyPr/>
          <a:lstStyle/>
          <a:p>
            <a:r>
              <a:rPr lang="zh-CN" altLang="en-US" dirty="0"/>
              <a:t>优劣分析法就是规划方法</a:t>
            </a:r>
            <a:endParaRPr lang="en-US" altLang="zh-CN" dirty="0"/>
          </a:p>
          <a:p>
            <a:pPr lvl="1"/>
            <a:r>
              <a:rPr lang="zh-CN" altLang="en-US" dirty="0"/>
              <a:t>目标</a:t>
            </a:r>
            <a:endParaRPr lang="en-US" altLang="zh-CN" dirty="0"/>
          </a:p>
          <a:p>
            <a:pPr lvl="1"/>
            <a:r>
              <a:rPr lang="zh-CN" altLang="en-US" dirty="0"/>
              <a:t>约束</a:t>
            </a:r>
            <a:endParaRPr lang="en-US" altLang="zh-CN" dirty="0"/>
          </a:p>
          <a:p>
            <a:pPr lvl="1"/>
            <a:r>
              <a:rPr lang="zh-CN" altLang="en-US" dirty="0"/>
              <a:t>方案</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3743" y="609599"/>
            <a:ext cx="3413156" cy="5273675"/>
          </a:xfrm>
        </p:spPr>
        <p:txBody>
          <a:bodyPr>
            <a:normAutofit/>
          </a:bodyPr>
          <a:lstStyle/>
          <a:p>
            <a:r>
              <a:rPr kumimoji="1" lang="zh-CN" altLang="en-US" dirty="0"/>
              <a:t>目标</a:t>
            </a:r>
            <a:endParaRPr kumimoji="1" lang="zh-CN" altLang="en-US" dirty="0"/>
          </a:p>
        </p:txBody>
      </p:sp>
      <p:pic>
        <p:nvPicPr>
          <p:cNvPr id="10" name="Picture 9"/>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内容占位符 2"/>
          <p:cNvGraphicFramePr>
            <a:graphicFrameLocks noGrp="1"/>
          </p:cNvGraphicFramePr>
          <p:nvPr>
            <p:ph idx="1"/>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冲突的目标</a:t>
            </a:r>
            <a:endParaRPr kumimoji="1" lang="zh-CN" altLang="en-US" dirty="0"/>
          </a:p>
        </p:txBody>
      </p:sp>
      <p:sp>
        <p:nvSpPr>
          <p:cNvPr id="3" name="内容占位符 2"/>
          <p:cNvSpPr>
            <a:spLocks noGrp="1"/>
          </p:cNvSpPr>
          <p:nvPr>
            <p:ph idx="1"/>
          </p:nvPr>
        </p:nvSpPr>
        <p:spPr/>
        <p:txBody>
          <a:bodyPr/>
          <a:lstStyle/>
          <a:p>
            <a:r>
              <a:rPr kumimoji="1" lang="en-US" altLang="zh-CN" dirty="0"/>
              <a:t>throughput</a:t>
            </a:r>
            <a:r>
              <a:rPr kumimoji="1" lang="zh-CN" altLang="en-US" dirty="0"/>
              <a:t>与</a:t>
            </a:r>
            <a:r>
              <a:rPr kumimoji="1" lang="en-US" altLang="zh-CN" dirty="0"/>
              <a:t>latency</a:t>
            </a:r>
            <a:endParaRPr kumimoji="1" lang="en-US" altLang="zh-CN" dirty="0"/>
          </a:p>
          <a:p>
            <a:r>
              <a:rPr kumimoji="1" lang="zh-CN" altLang="en-US" dirty="0"/>
              <a:t>一致性与及时性</a:t>
            </a:r>
            <a:endParaRPr kumimoji="1" lang="en-US" altLang="zh-CN" dirty="0"/>
          </a:p>
          <a:p>
            <a:r>
              <a:rPr kumimoji="1" lang="zh-CN" altLang="en-US" dirty="0"/>
              <a:t>计算资源与存储资源</a:t>
            </a:r>
            <a:endParaRPr kumimoji="1" lang="en-US" altLang="zh-CN" dirty="0"/>
          </a:p>
          <a:p>
            <a:r>
              <a:rPr kumimoji="1" lang="en-US" altLang="zh-CN" dirty="0"/>
              <a:t>CAP</a:t>
            </a:r>
            <a:endParaRPr kumimoji="1" lang="en-US" altLang="zh-CN" dirty="0"/>
          </a:p>
          <a:p>
            <a:r>
              <a:rPr kumimoji="1" lang="zh-CN" altLang="en-US" dirty="0"/>
              <a:t>开发成本与完整度</a:t>
            </a:r>
            <a:endParaRPr kumimoji="1" lang="en-US" altLang="zh-CN" dirty="0"/>
          </a:p>
          <a:p>
            <a:r>
              <a:rPr kumimoji="1" lang="en-US" altLang="zh-CN" dirty="0"/>
              <a:t>……</a:t>
            </a:r>
            <a:endParaRPr kumimoji="1" lang="en-US" altLang="zh-CN" dirty="0"/>
          </a:p>
          <a:p>
            <a:r>
              <a:rPr kumimoji="1" lang="zh-CN" altLang="en-US" dirty="0"/>
              <a:t>以上一切问题与时间</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约束</a:t>
            </a:r>
            <a:endParaRPr kumimoji="1" lang="zh-CN" altLang="en-US" dirty="0"/>
          </a:p>
        </p:txBody>
      </p:sp>
      <p:sp>
        <p:nvSpPr>
          <p:cNvPr id="3" name="内容占位符 2"/>
          <p:cNvSpPr>
            <a:spLocks noGrp="1"/>
          </p:cNvSpPr>
          <p:nvPr>
            <p:ph idx="1"/>
          </p:nvPr>
        </p:nvSpPr>
        <p:spPr/>
        <p:txBody>
          <a:bodyPr/>
          <a:lstStyle/>
          <a:p>
            <a:r>
              <a:rPr kumimoji="1" lang="zh-CN" altLang="en-US" dirty="0"/>
              <a:t>体验</a:t>
            </a:r>
            <a:r>
              <a:rPr kumimoji="1" lang="en-US" altLang="zh-CN" dirty="0"/>
              <a:t>(</a:t>
            </a:r>
            <a:r>
              <a:rPr kumimoji="1" lang="zh-CN" altLang="en-US" dirty="0"/>
              <a:t>反应时间、更新延迟</a:t>
            </a:r>
            <a:r>
              <a:rPr kumimoji="1" lang="en-US" altLang="zh-CN" dirty="0"/>
              <a:t>)</a:t>
            </a:r>
            <a:endParaRPr kumimoji="1" lang="en-US" altLang="zh-CN" dirty="0"/>
          </a:p>
          <a:p>
            <a:r>
              <a:rPr kumimoji="1" lang="zh-CN" altLang="en-US" dirty="0"/>
              <a:t>安全与隐私</a:t>
            </a:r>
            <a:endParaRPr kumimoji="1" lang="en-US" altLang="zh-CN" dirty="0"/>
          </a:p>
          <a:p>
            <a:r>
              <a:rPr kumimoji="1" lang="zh-CN" altLang="en-US" dirty="0"/>
              <a:t>大促</a:t>
            </a:r>
            <a:endParaRPr kumimoji="1" lang="en-US" altLang="zh-CN" dirty="0"/>
          </a:p>
          <a:p>
            <a:r>
              <a:rPr kumimoji="1" lang="zh-CN" altLang="en-US" dirty="0"/>
              <a:t>基础设施不完备</a:t>
            </a:r>
            <a:endParaRPr kumimoji="1" lang="en-US" altLang="zh-CN" dirty="0"/>
          </a:p>
          <a:p>
            <a:r>
              <a:rPr kumimoji="1" lang="zh-CN" altLang="en-US" dirty="0"/>
              <a:t>法律政策问题</a:t>
            </a:r>
            <a:endParaRPr kumimoji="1" lang="en-US" altLang="zh-CN" dirty="0"/>
          </a:p>
          <a:p>
            <a:r>
              <a:rPr kumimoji="1" lang="zh-CN" altLang="en-US" dirty="0"/>
              <a:t>时间点？</a:t>
            </a: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不完美的方案</a:t>
            </a:r>
            <a:endParaRPr kumimoji="1" lang="zh-CN" altLang="en-US" dirty="0"/>
          </a:p>
        </p:txBody>
      </p:sp>
      <p:sp>
        <p:nvSpPr>
          <p:cNvPr id="3" name="内容占位符 2"/>
          <p:cNvSpPr>
            <a:spLocks noGrp="1"/>
          </p:cNvSpPr>
          <p:nvPr>
            <p:ph idx="1"/>
          </p:nvPr>
        </p:nvSpPr>
        <p:spPr/>
        <p:txBody>
          <a:bodyPr/>
          <a:lstStyle/>
          <a:p>
            <a:r>
              <a:rPr kumimoji="1" lang="zh-CN" altLang="en-US" dirty="0"/>
              <a:t>比如说存储</a:t>
            </a:r>
            <a:endParaRPr kumimoji="1" lang="en-US" altLang="zh-CN" dirty="0"/>
          </a:p>
          <a:p>
            <a:pPr lvl="1"/>
            <a:r>
              <a:rPr kumimoji="1" lang="en-US" altLang="zh-CN" dirty="0" err="1"/>
              <a:t>Mysql</a:t>
            </a:r>
            <a:endParaRPr kumimoji="1" lang="en-US" altLang="zh-CN" dirty="0"/>
          </a:p>
          <a:p>
            <a:pPr lvl="2"/>
            <a:r>
              <a:rPr kumimoji="1" lang="zh-CN" altLang="en-US" dirty="0"/>
              <a:t>优点：成熟稳定、工具链充足、完整事务能力，查询能力强</a:t>
            </a:r>
            <a:endParaRPr kumimoji="1" lang="en-US" altLang="zh-CN" dirty="0"/>
          </a:p>
          <a:p>
            <a:pPr lvl="2"/>
            <a:r>
              <a:rPr kumimoji="1" lang="zh-CN" altLang="en-US" dirty="0"/>
              <a:t>缺点：列扩展不方便，表大小限制，写入能力不强</a:t>
            </a:r>
            <a:endParaRPr kumimoji="1" lang="en-US" altLang="zh-CN" dirty="0"/>
          </a:p>
          <a:p>
            <a:pPr lvl="1"/>
            <a:r>
              <a:rPr kumimoji="1" lang="en-US" altLang="zh-CN" dirty="0" err="1"/>
              <a:t>Hbase</a:t>
            </a:r>
            <a:endParaRPr kumimoji="1" lang="en-US" altLang="zh-CN" dirty="0"/>
          </a:p>
          <a:p>
            <a:pPr lvl="2"/>
            <a:r>
              <a:rPr kumimoji="1" lang="zh-CN" altLang="en-US" dirty="0"/>
              <a:t>优点：海量存储，稀疏字段，分布式高可用，事务写入</a:t>
            </a:r>
            <a:endParaRPr kumimoji="1" lang="en-US" altLang="zh-CN" dirty="0"/>
          </a:p>
          <a:p>
            <a:pPr lvl="2"/>
            <a:r>
              <a:rPr kumimoji="1" lang="zh-CN" altLang="en-US" dirty="0"/>
              <a:t>缺点：故障可用性问题，查询能力弱，字段表达能力弱</a:t>
            </a:r>
            <a:endParaRPr kumimoji="1" lang="en-US" altLang="zh-CN" dirty="0"/>
          </a:p>
          <a:p>
            <a:pPr lvl="1"/>
            <a:r>
              <a:rPr kumimoji="1" lang="en-US" altLang="zh-CN" dirty="0" err="1"/>
              <a:t>Mongodb</a:t>
            </a:r>
            <a:endParaRPr kumimoji="1" lang="en-US" altLang="zh-CN" dirty="0"/>
          </a:p>
          <a:p>
            <a:pPr lvl="2"/>
            <a:r>
              <a:rPr kumimoji="1" lang="zh-CN" altLang="en-US" dirty="0"/>
              <a:t>优点：管理复杂文档，复杂文档字段索引</a:t>
            </a:r>
            <a:endParaRPr kumimoji="1" lang="en-US" altLang="zh-CN" dirty="0"/>
          </a:p>
          <a:p>
            <a:pPr lvl="2"/>
            <a:r>
              <a:rPr kumimoji="1" lang="zh-CN" altLang="en-US" dirty="0"/>
              <a:t>缺点：弱一致写入，无事务能力</a:t>
            </a:r>
            <a:endParaRPr kumimoji="1" lang="en-US" altLang="zh-CN" dirty="0"/>
          </a:p>
          <a:p>
            <a:pPr lvl="2"/>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8817428" y="1257301"/>
            <a:ext cx="2450127" cy="4343399"/>
          </a:xfrm>
          <a:effectLst/>
        </p:spPr>
        <p:txBody>
          <a:bodyPr vert="horz" lIns="91440" tIns="45720" rIns="91440" bIns="45720" rtlCol="0" anchor="ctr">
            <a:normAutofit/>
          </a:bodyPr>
          <a:lstStyle/>
          <a:p>
            <a:pPr marL="0" indent="0">
              <a:buNone/>
            </a:pPr>
            <a:r>
              <a:rPr lang="zh-CN" altLang="en-US" dirty="0">
                <a:solidFill>
                  <a:schemeClr val="tx1"/>
                </a:solidFill>
              </a:rPr>
              <a:t>姑妄言之</a:t>
            </a:r>
            <a:endParaRPr lang="en-US" altLang="zh-CN" dirty="0">
              <a:solidFill>
                <a:schemeClr val="tx1"/>
              </a:solidFill>
            </a:endParaRPr>
          </a:p>
          <a:p>
            <a:pPr marL="0" indent="0">
              <a:buNone/>
            </a:pPr>
            <a:r>
              <a:rPr lang="zh-CN" altLang="en-US" dirty="0">
                <a:solidFill>
                  <a:schemeClr val="tx1"/>
                </a:solidFill>
              </a:rPr>
              <a:t>姑妄听之</a:t>
            </a:r>
            <a:endParaRPr lang="zh-CN" altLang="en-US" dirty="0">
              <a:solidFill>
                <a:schemeClr val="tx1"/>
              </a:solidFill>
            </a:endParaRPr>
          </a:p>
        </p:txBody>
      </p:sp>
      <p:sp useBgFill="1">
        <p:nvSpPr>
          <p:cNvPr id="10" name="Freeform: Shape 9"/>
          <p:cNvSpPr>
            <a:spLocks noGrp="1" noRot="1" noChangeAspect="1" noMove="1" noResize="1" noEditPoints="1" noAdjustHandles="1" noChangeArrowheads="1" noChangeShapeType="1" noTextEdit="1"/>
          </p:cNvSpPr>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913795" y="1257301"/>
            <a:ext cx="6672865" cy="4343399"/>
          </a:xfrm>
        </p:spPr>
        <p:txBody>
          <a:bodyPr vert="horz" lIns="91440" tIns="45720" rIns="91440" bIns="45720" rtlCol="0" anchor="ctr">
            <a:normAutofit/>
          </a:bodyPr>
          <a:lstStyle/>
          <a:p>
            <a:r>
              <a:rPr lang="zh-CN" altLang="en-US" sz="5400" dirty="0"/>
              <a:t>一个很难讲的话题</a:t>
            </a:r>
            <a:endParaRPr lang="zh-CN" altLang="en-US" sz="5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不完美的方案</a:t>
            </a:r>
            <a:endParaRPr lang="zh-CN" altLang="en-US" dirty="0"/>
          </a:p>
        </p:txBody>
      </p:sp>
      <p:sp>
        <p:nvSpPr>
          <p:cNvPr id="3" name="内容占位符 2"/>
          <p:cNvSpPr>
            <a:spLocks noGrp="1"/>
          </p:cNvSpPr>
          <p:nvPr>
            <p:ph idx="1"/>
          </p:nvPr>
        </p:nvSpPr>
        <p:spPr/>
        <p:txBody>
          <a:bodyPr/>
          <a:lstStyle/>
          <a:p>
            <a:r>
              <a:rPr lang="zh-CN" altLang="en-US" dirty="0"/>
              <a:t>比如说数据同步</a:t>
            </a:r>
            <a:endParaRPr lang="en-US" altLang="zh-CN" dirty="0"/>
          </a:p>
          <a:p>
            <a:pPr lvl="1"/>
            <a:r>
              <a:rPr lang="zh-CN" altLang="en-US" dirty="0"/>
              <a:t>推方案</a:t>
            </a:r>
            <a:endParaRPr lang="en-US" altLang="zh-CN" dirty="0"/>
          </a:p>
          <a:p>
            <a:pPr lvl="2"/>
            <a:r>
              <a:rPr lang="zh-CN" altLang="en-US" dirty="0"/>
              <a:t>优点：及时性</a:t>
            </a:r>
            <a:endParaRPr lang="en-US" altLang="zh-CN" dirty="0"/>
          </a:p>
          <a:p>
            <a:pPr lvl="2"/>
            <a:r>
              <a:rPr lang="zh-CN" altLang="en-US" dirty="0"/>
              <a:t>缺点：一致性</a:t>
            </a:r>
            <a:endParaRPr lang="en-US" altLang="zh-CN" dirty="0"/>
          </a:p>
          <a:p>
            <a:pPr lvl="1"/>
            <a:r>
              <a:rPr lang="zh-CN" altLang="en-US" dirty="0"/>
              <a:t>拉方案</a:t>
            </a:r>
            <a:endParaRPr lang="en-US" altLang="zh-CN" dirty="0"/>
          </a:p>
          <a:p>
            <a:pPr lvl="2"/>
            <a:r>
              <a:rPr lang="zh-CN" altLang="en-US" dirty="0"/>
              <a:t>优点：一致性</a:t>
            </a:r>
            <a:endParaRPr lang="en-US" altLang="zh-CN" dirty="0"/>
          </a:p>
          <a:p>
            <a:pPr lvl="2"/>
            <a:r>
              <a:rPr lang="zh-CN" altLang="en-US" dirty="0"/>
              <a:t>缺点：及时性，资源损耗</a:t>
            </a:r>
            <a:endParaRPr lang="en-US" altLang="zh-CN" dirty="0"/>
          </a:p>
          <a:p>
            <a:pPr lvl="1"/>
            <a:r>
              <a:rPr lang="zh-CN" altLang="en-US" dirty="0"/>
              <a:t>推拉结合方案</a:t>
            </a:r>
            <a:endParaRPr lang="en-US" altLang="zh-CN" dirty="0"/>
          </a:p>
          <a:p>
            <a:pPr lvl="2"/>
            <a:r>
              <a:rPr lang="zh-CN" altLang="en-US" dirty="0"/>
              <a:t>优点：满足了一致性和及时性</a:t>
            </a:r>
            <a:endParaRPr lang="en-US" altLang="zh-CN" dirty="0"/>
          </a:p>
          <a:p>
            <a:pPr lvl="2"/>
            <a:r>
              <a:rPr lang="zh-CN" altLang="en-US" dirty="0"/>
              <a:t>缺点：开发成本</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优劣分析法的套路</a:t>
            </a:r>
            <a:endParaRPr kumimoji="1" lang="zh-CN" altLang="en-US" dirty="0"/>
          </a:p>
        </p:txBody>
      </p:sp>
      <p:sp>
        <p:nvSpPr>
          <p:cNvPr id="4" name="文本框 3"/>
          <p:cNvSpPr txBox="1"/>
          <p:nvPr/>
        </p:nvSpPr>
        <p:spPr>
          <a:xfrm>
            <a:off x="544009" y="1377388"/>
            <a:ext cx="1338828" cy="2031325"/>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需求清单：</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需求</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需求</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需求</a:t>
            </a:r>
            <a:r>
              <a:rPr kumimoji="1" lang="en-US" altLang="zh-CN" dirty="0">
                <a:latin typeface="微软雅黑" panose="020B0503020204020204" charset="-122"/>
                <a:ea typeface="微软雅黑" panose="020B0503020204020204" charset="-122"/>
                <a:cs typeface="微软雅黑" panose="020B0503020204020204" charset="-122"/>
              </a:rPr>
              <a:t>3</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接口</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接口</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接口</a:t>
            </a:r>
            <a:r>
              <a:rPr kumimoji="1" lang="en-US" altLang="zh-CN" dirty="0">
                <a:latin typeface="微软雅黑" panose="020B0503020204020204" charset="-122"/>
                <a:ea typeface="微软雅黑" panose="020B0503020204020204" charset="-122"/>
                <a:cs typeface="微软雅黑" panose="020B0503020204020204" charset="-122"/>
              </a:rPr>
              <a:t>3</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4009" y="3414286"/>
            <a:ext cx="1127232" cy="1200329"/>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目标：</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目标</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目标</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目标</a:t>
            </a:r>
            <a:r>
              <a:rPr kumimoji="1" lang="en-US" altLang="zh-CN" dirty="0">
                <a:latin typeface="微软雅黑" panose="020B0503020204020204" charset="-122"/>
                <a:ea typeface="微软雅黑" panose="020B0503020204020204" charset="-122"/>
                <a:cs typeface="微软雅黑" panose="020B0503020204020204" charset="-122"/>
              </a:rPr>
              <a:t>3</a:t>
            </a:r>
            <a:endParaRPr kumimoji="1" lang="en-US" altLang="zh-CN"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44009" y="4614615"/>
            <a:ext cx="1127232" cy="1200329"/>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约束：</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约束</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约束</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约束</a:t>
            </a:r>
            <a:r>
              <a:rPr kumimoji="1" lang="en-US" altLang="zh-CN" dirty="0">
                <a:latin typeface="微软雅黑" panose="020B0503020204020204" charset="-122"/>
                <a:ea typeface="微软雅黑" panose="020B0503020204020204" charset="-122"/>
                <a:cs typeface="微软雅黑" panose="020B0503020204020204" charset="-122"/>
              </a:rPr>
              <a:t>3</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3032567" y="1940383"/>
            <a:ext cx="780983"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方案</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4863296" y="1940383"/>
            <a:ext cx="780983"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方案</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6694025" y="1940383"/>
            <a:ext cx="780983"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方案</a:t>
            </a:r>
            <a:r>
              <a:rPr kumimoji="1" lang="en-US" altLang="zh-CN" dirty="0">
                <a:latin typeface="微软雅黑" panose="020B0503020204020204" charset="-122"/>
                <a:ea typeface="微软雅黑" panose="020B0503020204020204" charset="-122"/>
                <a:cs typeface="微软雅黑" panose="020B0503020204020204" charset="-122"/>
              </a:rPr>
              <a:t>3</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2753533" y="2393050"/>
            <a:ext cx="1127232" cy="923330"/>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优点：</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优点</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优点</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4690171" y="2393050"/>
            <a:ext cx="1127232" cy="923330"/>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优点：</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优点</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优点</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6620713" y="2393050"/>
            <a:ext cx="1127232" cy="923330"/>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优点：</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优点</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优点</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2753533" y="3552785"/>
            <a:ext cx="1127232" cy="923330"/>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缺点：</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缺点</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缺点</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690171" y="3552785"/>
            <a:ext cx="1127232" cy="923330"/>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缺点：</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缺点</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a:latin typeface="微软雅黑" panose="020B0503020204020204" charset="-122"/>
                <a:ea typeface="微软雅黑" panose="020B0503020204020204" charset="-122"/>
                <a:cs typeface="微软雅黑" panose="020B0503020204020204" charset="-122"/>
              </a:rPr>
              <a:t>缺点</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6620713" y="3552785"/>
            <a:ext cx="1127232" cy="923330"/>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缺点：</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缺点</a:t>
            </a:r>
            <a:r>
              <a:rPr kumimoji="1" lang="en-US" altLang="zh-CN" dirty="0">
                <a:latin typeface="微软雅黑" panose="020B0503020204020204" charset="-122"/>
                <a:ea typeface="微软雅黑" panose="020B0503020204020204" charset="-122"/>
                <a:cs typeface="微软雅黑" panose="020B0503020204020204" charset="-122"/>
              </a:rPr>
              <a:t>1</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a:latin typeface="微软雅黑" panose="020B0503020204020204" charset="-122"/>
                <a:ea typeface="微软雅黑" panose="020B0503020204020204" charset="-122"/>
                <a:cs typeface="微软雅黑" panose="020B0503020204020204" charset="-122"/>
              </a:rPr>
              <a:t>缺点</a:t>
            </a:r>
            <a:r>
              <a:rPr kumimoji="1" lang="en-US" altLang="zh-CN" dirty="0">
                <a:latin typeface="微软雅黑" panose="020B0503020204020204" charset="-122"/>
                <a:ea typeface="微软雅黑" panose="020B0503020204020204" charset="-122"/>
                <a:cs typeface="微软雅黑" panose="020B0503020204020204" charset="-122"/>
              </a:rPr>
              <a:t>2</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8" name="右箭头 17"/>
          <p:cNvSpPr/>
          <p:nvPr/>
        </p:nvSpPr>
        <p:spPr>
          <a:xfrm>
            <a:off x="8345347" y="2530623"/>
            <a:ext cx="636607" cy="2249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9167149" y="3470817"/>
            <a:ext cx="1718740"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最终选择方案</a:t>
            </a:r>
            <a:r>
              <a:rPr kumimoji="1" lang="en-US" altLang="zh-CN" dirty="0">
                <a:latin typeface="微软雅黑" panose="020B0503020204020204" charset="-122"/>
                <a:ea typeface="微软雅黑" panose="020B0503020204020204" charset="-122"/>
                <a:cs typeface="微软雅黑" panose="020B0503020204020204" charset="-122"/>
              </a:rPr>
              <a:t>X</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21" name="文本框 20"/>
          <p:cNvSpPr txBox="1"/>
          <p:nvPr/>
        </p:nvSpPr>
        <p:spPr>
          <a:xfrm>
            <a:off x="5875975" y="5076280"/>
            <a:ext cx="6211957" cy="1477328"/>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操作</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根据约束，划掉有对应缺点的方案</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根据目标，为所有方案排序</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选择最优方案</a:t>
            </a:r>
            <a:endParaRPr kumimoji="1" lang="en-US" altLang="zh-CN" dirty="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kumimoji="1" lang="zh-CN" altLang="en-US" dirty="0">
                <a:latin typeface="微软雅黑" panose="020B0503020204020204" charset="-122"/>
                <a:ea typeface="微软雅黑" panose="020B0503020204020204" charset="-122"/>
                <a:cs typeface="微软雅黑" panose="020B0503020204020204" charset="-122"/>
              </a:rPr>
              <a:t>每个方案一定要针对每个需求和接口走一遍，避免遗漏</a:t>
            </a:r>
            <a:endParaRPr kumimoji="1"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理想照进现实</a:t>
            </a:r>
            <a:r>
              <a:rPr kumimoji="1" lang="en-US" altLang="zh-CN" dirty="0"/>
              <a:t>——</a:t>
            </a:r>
            <a:r>
              <a:rPr kumimoji="1" lang="zh-CN" altLang="en-US" dirty="0"/>
              <a:t>长期方案与短期方案</a:t>
            </a:r>
            <a:endParaRPr kumimoji="1" lang="zh-CN" altLang="en-US" dirty="0"/>
          </a:p>
        </p:txBody>
      </p:sp>
      <p:sp>
        <p:nvSpPr>
          <p:cNvPr id="4" name="文本框 3"/>
          <p:cNvSpPr txBox="1"/>
          <p:nvPr/>
        </p:nvSpPr>
        <p:spPr>
          <a:xfrm>
            <a:off x="3198173" y="2824222"/>
            <a:ext cx="819455"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PlanA</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3215805" y="3946967"/>
            <a:ext cx="801823"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PlanB</a:t>
            </a:r>
            <a:endParaRPr kumimoji="1" lang="en-US" altLang="zh-CN"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206187" y="5069712"/>
            <a:ext cx="811441"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PlanC</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913795" y="1732450"/>
            <a:ext cx="10353762" cy="601014"/>
          </a:xfrm>
        </p:spPr>
        <p:txBody>
          <a:bodyPr/>
          <a:lstStyle/>
          <a:p>
            <a:r>
              <a:rPr kumimoji="1" lang="zh-CN" altLang="en-US" dirty="0"/>
              <a:t>如果时间不够，有三个短期方案都</a:t>
            </a:r>
            <a:r>
              <a:rPr kumimoji="1" lang="zh-CN" altLang="en-US"/>
              <a:t>差不多，怎么办？</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理想照进现实</a:t>
            </a:r>
            <a:r>
              <a:rPr kumimoji="1" lang="en-US" altLang="zh-CN" dirty="0"/>
              <a:t>——</a:t>
            </a:r>
            <a:r>
              <a:rPr kumimoji="1" lang="zh-CN" altLang="en-US" dirty="0"/>
              <a:t>长期方案与短期方案</a:t>
            </a:r>
            <a:endParaRPr kumimoji="1" lang="zh-CN" altLang="en-US" dirty="0"/>
          </a:p>
        </p:txBody>
      </p:sp>
      <p:sp>
        <p:nvSpPr>
          <p:cNvPr id="4" name="文本框 3"/>
          <p:cNvSpPr txBox="1"/>
          <p:nvPr/>
        </p:nvSpPr>
        <p:spPr>
          <a:xfrm>
            <a:off x="3198173" y="2824222"/>
            <a:ext cx="819455"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PlanA</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3215805" y="3946967"/>
            <a:ext cx="801823"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PlanB</a:t>
            </a:r>
            <a:endParaRPr kumimoji="1" lang="en-US" altLang="zh-CN"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206187" y="5069712"/>
            <a:ext cx="811441"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PlanC</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913795" y="1732449"/>
            <a:ext cx="10353762" cy="828157"/>
          </a:xfrm>
        </p:spPr>
        <p:txBody>
          <a:bodyPr>
            <a:normAutofit lnSpcReduction="10000"/>
          </a:bodyPr>
          <a:lstStyle/>
          <a:p>
            <a:r>
              <a:rPr kumimoji="1" lang="zh-CN" altLang="en-US" dirty="0"/>
              <a:t>先评估最优方案</a:t>
            </a:r>
            <a:r>
              <a:rPr kumimoji="1" lang="en-US" altLang="zh-CN" dirty="0"/>
              <a:t>D</a:t>
            </a:r>
            <a:r>
              <a:rPr kumimoji="1" lang="zh-CN" altLang="en-US" dirty="0"/>
              <a:t>，再选择离</a:t>
            </a:r>
            <a:r>
              <a:rPr kumimoji="1" lang="en-US" altLang="zh-CN" dirty="0"/>
              <a:t>D</a:t>
            </a:r>
            <a:r>
              <a:rPr kumimoji="1" lang="zh-CN" altLang="en-US" dirty="0"/>
              <a:t>最近的方案</a:t>
            </a:r>
            <a:r>
              <a:rPr kumimoji="1" lang="en-US" altLang="zh-CN" dirty="0"/>
              <a:t>B</a:t>
            </a:r>
            <a:endParaRPr kumimoji="1" lang="en-US" altLang="zh-CN" dirty="0"/>
          </a:p>
          <a:p>
            <a:r>
              <a:rPr kumimoji="1" lang="zh-CN" altLang="en-US" dirty="0"/>
              <a:t>磨刀不误砍柴工</a:t>
            </a:r>
            <a:endParaRPr kumimoji="1" lang="zh-CN" altLang="en-US" dirty="0"/>
          </a:p>
        </p:txBody>
      </p:sp>
      <p:grpSp>
        <p:nvGrpSpPr>
          <p:cNvPr id="17" name="组 16"/>
          <p:cNvGrpSpPr/>
          <p:nvPr/>
        </p:nvGrpSpPr>
        <p:grpSpPr>
          <a:xfrm>
            <a:off x="4190035" y="2777924"/>
            <a:ext cx="5252766" cy="2558005"/>
            <a:chOff x="4190035" y="2777924"/>
            <a:chExt cx="5252766" cy="2558005"/>
          </a:xfrm>
        </p:grpSpPr>
        <p:cxnSp>
          <p:nvCxnSpPr>
            <p:cNvPr id="11" name="直线箭头连接符 10"/>
            <p:cNvCxnSpPr/>
            <p:nvPr/>
          </p:nvCxnSpPr>
          <p:spPr>
            <a:xfrm>
              <a:off x="4247909" y="4122516"/>
              <a:ext cx="33103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685589" y="3937850"/>
              <a:ext cx="1757212"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最优方案</a:t>
              </a:r>
              <a:r>
                <a:rPr kumimoji="1" lang="en-US" altLang="zh-CN" dirty="0" err="1">
                  <a:latin typeface="微软雅黑" panose="020B0503020204020204" charset="-122"/>
                  <a:ea typeface="微软雅黑" panose="020B0503020204020204" charset="-122"/>
                  <a:cs typeface="微软雅黑" panose="020B0503020204020204" charset="-122"/>
                </a:rPr>
                <a:t>PlanD</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5" name="任意形状 14"/>
            <p:cNvSpPr/>
            <p:nvPr/>
          </p:nvSpPr>
          <p:spPr>
            <a:xfrm>
              <a:off x="4190035" y="2777924"/>
              <a:ext cx="3368233" cy="1064871"/>
            </a:xfrm>
            <a:custGeom>
              <a:avLst/>
              <a:gdLst>
                <a:gd name="connsiteX0" fmla="*/ 0 w 3368233"/>
                <a:gd name="connsiteY0" fmla="*/ 277792 h 1064871"/>
                <a:gd name="connsiteX1" fmla="*/ 138897 w 3368233"/>
                <a:gd name="connsiteY1" fmla="*/ 196770 h 1064871"/>
                <a:gd name="connsiteX2" fmla="*/ 196770 w 3368233"/>
                <a:gd name="connsiteY2" fmla="*/ 150471 h 1064871"/>
                <a:gd name="connsiteX3" fmla="*/ 347241 w 3368233"/>
                <a:gd name="connsiteY3" fmla="*/ 81023 h 1064871"/>
                <a:gd name="connsiteX4" fmla="*/ 393540 w 3368233"/>
                <a:gd name="connsiteY4" fmla="*/ 57873 h 1064871"/>
                <a:gd name="connsiteX5" fmla="*/ 439838 w 3368233"/>
                <a:gd name="connsiteY5" fmla="*/ 46299 h 1064871"/>
                <a:gd name="connsiteX6" fmla="*/ 474562 w 3368233"/>
                <a:gd name="connsiteY6" fmla="*/ 34724 h 1064871"/>
                <a:gd name="connsiteX7" fmla="*/ 567160 w 3368233"/>
                <a:gd name="connsiteY7" fmla="*/ 11575 h 1064871"/>
                <a:gd name="connsiteX8" fmla="*/ 613459 w 3368233"/>
                <a:gd name="connsiteY8" fmla="*/ 0 h 1064871"/>
                <a:gd name="connsiteX9" fmla="*/ 949124 w 3368233"/>
                <a:gd name="connsiteY9" fmla="*/ 11575 h 1064871"/>
                <a:gd name="connsiteX10" fmla="*/ 983849 w 3368233"/>
                <a:gd name="connsiteY10" fmla="*/ 23149 h 1064871"/>
                <a:gd name="connsiteX11" fmla="*/ 995423 w 3368233"/>
                <a:gd name="connsiteY11" fmla="*/ 57873 h 1064871"/>
                <a:gd name="connsiteX12" fmla="*/ 1030147 w 3368233"/>
                <a:gd name="connsiteY12" fmla="*/ 532435 h 1064871"/>
                <a:gd name="connsiteX13" fmla="*/ 1053297 w 3368233"/>
                <a:gd name="connsiteY13" fmla="*/ 567160 h 1064871"/>
                <a:gd name="connsiteX14" fmla="*/ 1111170 w 3368233"/>
                <a:gd name="connsiteY14" fmla="*/ 659757 h 1064871"/>
                <a:gd name="connsiteX15" fmla="*/ 1145894 w 3368233"/>
                <a:gd name="connsiteY15" fmla="*/ 682906 h 1064871"/>
                <a:gd name="connsiteX16" fmla="*/ 1192193 w 3368233"/>
                <a:gd name="connsiteY16" fmla="*/ 706056 h 1064871"/>
                <a:gd name="connsiteX17" fmla="*/ 1250066 w 3368233"/>
                <a:gd name="connsiteY17" fmla="*/ 717630 h 1064871"/>
                <a:gd name="connsiteX18" fmla="*/ 1296365 w 3368233"/>
                <a:gd name="connsiteY18" fmla="*/ 729205 h 1064871"/>
                <a:gd name="connsiteX19" fmla="*/ 1458411 w 3368233"/>
                <a:gd name="connsiteY19" fmla="*/ 717630 h 1064871"/>
                <a:gd name="connsiteX20" fmla="*/ 1551008 w 3368233"/>
                <a:gd name="connsiteY20" fmla="*/ 671332 h 1064871"/>
                <a:gd name="connsiteX21" fmla="*/ 1632031 w 3368233"/>
                <a:gd name="connsiteY21" fmla="*/ 613458 h 1064871"/>
                <a:gd name="connsiteX22" fmla="*/ 1701479 w 3368233"/>
                <a:gd name="connsiteY22" fmla="*/ 555585 h 1064871"/>
                <a:gd name="connsiteX23" fmla="*/ 1759352 w 3368233"/>
                <a:gd name="connsiteY23" fmla="*/ 520861 h 1064871"/>
                <a:gd name="connsiteX24" fmla="*/ 1875099 w 3368233"/>
                <a:gd name="connsiteY24" fmla="*/ 428263 h 1064871"/>
                <a:gd name="connsiteX25" fmla="*/ 2037145 w 3368233"/>
                <a:gd name="connsiteY25" fmla="*/ 324091 h 1064871"/>
                <a:gd name="connsiteX26" fmla="*/ 2199190 w 3368233"/>
                <a:gd name="connsiteY26" fmla="*/ 219919 h 1064871"/>
                <a:gd name="connsiteX27" fmla="*/ 2233914 w 3368233"/>
                <a:gd name="connsiteY27" fmla="*/ 196770 h 1064871"/>
                <a:gd name="connsiteX28" fmla="*/ 2268638 w 3368233"/>
                <a:gd name="connsiteY28" fmla="*/ 185195 h 1064871"/>
                <a:gd name="connsiteX29" fmla="*/ 2372811 w 3368233"/>
                <a:gd name="connsiteY29" fmla="*/ 138896 h 1064871"/>
                <a:gd name="connsiteX30" fmla="*/ 2604304 w 3368233"/>
                <a:gd name="connsiteY30" fmla="*/ 162046 h 1064871"/>
                <a:gd name="connsiteX31" fmla="*/ 2639028 w 3368233"/>
                <a:gd name="connsiteY31" fmla="*/ 185195 h 1064871"/>
                <a:gd name="connsiteX32" fmla="*/ 2662178 w 3368233"/>
                <a:gd name="connsiteY32" fmla="*/ 208344 h 1064871"/>
                <a:gd name="connsiteX33" fmla="*/ 2685327 w 3368233"/>
                <a:gd name="connsiteY33" fmla="*/ 254643 h 1064871"/>
                <a:gd name="connsiteX34" fmla="*/ 2708476 w 3368233"/>
                <a:gd name="connsiteY34" fmla="*/ 324091 h 1064871"/>
                <a:gd name="connsiteX35" fmla="*/ 2731626 w 3368233"/>
                <a:gd name="connsiteY35" fmla="*/ 358815 h 1064871"/>
                <a:gd name="connsiteX36" fmla="*/ 2777924 w 3368233"/>
                <a:gd name="connsiteY36" fmla="*/ 439838 h 1064871"/>
                <a:gd name="connsiteX37" fmla="*/ 2858947 w 3368233"/>
                <a:gd name="connsiteY37" fmla="*/ 509286 h 1064871"/>
                <a:gd name="connsiteX38" fmla="*/ 2951545 w 3368233"/>
                <a:gd name="connsiteY38" fmla="*/ 590309 h 1064871"/>
                <a:gd name="connsiteX39" fmla="*/ 2997843 w 3368233"/>
                <a:gd name="connsiteY39" fmla="*/ 613458 h 1064871"/>
                <a:gd name="connsiteX40" fmla="*/ 3020993 w 3368233"/>
                <a:gd name="connsiteY40" fmla="*/ 636608 h 1064871"/>
                <a:gd name="connsiteX41" fmla="*/ 3067292 w 3368233"/>
                <a:gd name="connsiteY41" fmla="*/ 671332 h 1064871"/>
                <a:gd name="connsiteX42" fmla="*/ 3136740 w 3368233"/>
                <a:gd name="connsiteY42" fmla="*/ 717630 h 1064871"/>
                <a:gd name="connsiteX43" fmla="*/ 3194613 w 3368233"/>
                <a:gd name="connsiteY43" fmla="*/ 810228 h 1064871"/>
                <a:gd name="connsiteX44" fmla="*/ 3229337 w 3368233"/>
                <a:gd name="connsiteY44" fmla="*/ 856527 h 1064871"/>
                <a:gd name="connsiteX45" fmla="*/ 3287211 w 3368233"/>
                <a:gd name="connsiteY45" fmla="*/ 937549 h 1064871"/>
                <a:gd name="connsiteX46" fmla="*/ 3321935 w 3368233"/>
                <a:gd name="connsiteY46" fmla="*/ 1006998 h 1064871"/>
                <a:gd name="connsiteX47" fmla="*/ 3368233 w 3368233"/>
                <a:gd name="connsiteY47" fmla="*/ 1064871 h 106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68233" h="1064871">
                  <a:moveTo>
                    <a:pt x="0" y="277792"/>
                  </a:moveTo>
                  <a:cubicBezTo>
                    <a:pt x="56713" y="249436"/>
                    <a:pt x="88354" y="237205"/>
                    <a:pt x="138897" y="196770"/>
                  </a:cubicBezTo>
                  <a:cubicBezTo>
                    <a:pt x="158188" y="181337"/>
                    <a:pt x="175586" y="163181"/>
                    <a:pt x="196770" y="150471"/>
                  </a:cubicBezTo>
                  <a:cubicBezTo>
                    <a:pt x="398131" y="29654"/>
                    <a:pt x="250466" y="122499"/>
                    <a:pt x="347241" y="81023"/>
                  </a:cubicBezTo>
                  <a:cubicBezTo>
                    <a:pt x="363101" y="74226"/>
                    <a:pt x="377384" y="63932"/>
                    <a:pt x="393540" y="57873"/>
                  </a:cubicBezTo>
                  <a:cubicBezTo>
                    <a:pt x="408435" y="52287"/>
                    <a:pt x="424542" y="50669"/>
                    <a:pt x="439838" y="46299"/>
                  </a:cubicBezTo>
                  <a:cubicBezTo>
                    <a:pt x="451569" y="42947"/>
                    <a:pt x="462791" y="37934"/>
                    <a:pt x="474562" y="34724"/>
                  </a:cubicBezTo>
                  <a:cubicBezTo>
                    <a:pt x="505257" y="26353"/>
                    <a:pt x="536294" y="19291"/>
                    <a:pt x="567160" y="11575"/>
                  </a:cubicBezTo>
                  <a:lnTo>
                    <a:pt x="613459" y="0"/>
                  </a:lnTo>
                  <a:cubicBezTo>
                    <a:pt x="725347" y="3858"/>
                    <a:pt x="837387" y="4592"/>
                    <a:pt x="949124" y="11575"/>
                  </a:cubicBezTo>
                  <a:cubicBezTo>
                    <a:pt x="961301" y="12336"/>
                    <a:pt x="975221" y="14522"/>
                    <a:pt x="983849" y="23149"/>
                  </a:cubicBezTo>
                  <a:cubicBezTo>
                    <a:pt x="992476" y="31776"/>
                    <a:pt x="991565" y="46298"/>
                    <a:pt x="995423" y="57873"/>
                  </a:cubicBezTo>
                  <a:cubicBezTo>
                    <a:pt x="1002356" y="314397"/>
                    <a:pt x="943750" y="381241"/>
                    <a:pt x="1030147" y="532435"/>
                  </a:cubicBezTo>
                  <a:cubicBezTo>
                    <a:pt x="1037049" y="544513"/>
                    <a:pt x="1046395" y="555082"/>
                    <a:pt x="1053297" y="567160"/>
                  </a:cubicBezTo>
                  <a:cubicBezTo>
                    <a:pt x="1077746" y="609946"/>
                    <a:pt x="1074285" y="622872"/>
                    <a:pt x="1111170" y="659757"/>
                  </a:cubicBezTo>
                  <a:cubicBezTo>
                    <a:pt x="1121007" y="669594"/>
                    <a:pt x="1133816" y="676004"/>
                    <a:pt x="1145894" y="682906"/>
                  </a:cubicBezTo>
                  <a:cubicBezTo>
                    <a:pt x="1160875" y="691467"/>
                    <a:pt x="1175824" y="700600"/>
                    <a:pt x="1192193" y="706056"/>
                  </a:cubicBezTo>
                  <a:cubicBezTo>
                    <a:pt x="1210856" y="712277"/>
                    <a:pt x="1230861" y="713362"/>
                    <a:pt x="1250066" y="717630"/>
                  </a:cubicBezTo>
                  <a:cubicBezTo>
                    <a:pt x="1265595" y="721081"/>
                    <a:pt x="1280932" y="725347"/>
                    <a:pt x="1296365" y="729205"/>
                  </a:cubicBezTo>
                  <a:cubicBezTo>
                    <a:pt x="1350380" y="725347"/>
                    <a:pt x="1405605" y="729631"/>
                    <a:pt x="1458411" y="717630"/>
                  </a:cubicBezTo>
                  <a:cubicBezTo>
                    <a:pt x="1492062" y="709982"/>
                    <a:pt x="1551008" y="671332"/>
                    <a:pt x="1551008" y="671332"/>
                  </a:cubicBezTo>
                  <a:cubicBezTo>
                    <a:pt x="1636472" y="585868"/>
                    <a:pt x="1530466" y="684553"/>
                    <a:pt x="1632031" y="613458"/>
                  </a:cubicBezTo>
                  <a:cubicBezTo>
                    <a:pt x="1656717" y="596177"/>
                    <a:pt x="1677109" y="573309"/>
                    <a:pt x="1701479" y="555585"/>
                  </a:cubicBezTo>
                  <a:cubicBezTo>
                    <a:pt x="1719673" y="542353"/>
                    <a:pt x="1741210" y="534165"/>
                    <a:pt x="1759352" y="520861"/>
                  </a:cubicBezTo>
                  <a:cubicBezTo>
                    <a:pt x="1799196" y="491642"/>
                    <a:pt x="1832731" y="453684"/>
                    <a:pt x="1875099" y="428263"/>
                  </a:cubicBezTo>
                  <a:cubicBezTo>
                    <a:pt x="1931954" y="394150"/>
                    <a:pt x="1982528" y="365055"/>
                    <a:pt x="2037145" y="324091"/>
                  </a:cubicBezTo>
                  <a:cubicBezTo>
                    <a:pt x="2164796" y="228351"/>
                    <a:pt x="1961108" y="378638"/>
                    <a:pt x="2199190" y="219919"/>
                  </a:cubicBezTo>
                  <a:cubicBezTo>
                    <a:pt x="2210765" y="212203"/>
                    <a:pt x="2221472" y="202991"/>
                    <a:pt x="2233914" y="196770"/>
                  </a:cubicBezTo>
                  <a:cubicBezTo>
                    <a:pt x="2244827" y="191314"/>
                    <a:pt x="2257214" y="189479"/>
                    <a:pt x="2268638" y="185195"/>
                  </a:cubicBezTo>
                  <a:cubicBezTo>
                    <a:pt x="2327760" y="163024"/>
                    <a:pt x="2320196" y="165204"/>
                    <a:pt x="2372811" y="138896"/>
                  </a:cubicBezTo>
                  <a:cubicBezTo>
                    <a:pt x="2384323" y="139573"/>
                    <a:pt x="2543912" y="131850"/>
                    <a:pt x="2604304" y="162046"/>
                  </a:cubicBezTo>
                  <a:cubicBezTo>
                    <a:pt x="2616746" y="168267"/>
                    <a:pt x="2628165" y="176505"/>
                    <a:pt x="2639028" y="185195"/>
                  </a:cubicBezTo>
                  <a:cubicBezTo>
                    <a:pt x="2647550" y="192012"/>
                    <a:pt x="2654461" y="200628"/>
                    <a:pt x="2662178" y="208344"/>
                  </a:cubicBezTo>
                  <a:cubicBezTo>
                    <a:pt x="2669894" y="223777"/>
                    <a:pt x="2678919" y="238623"/>
                    <a:pt x="2685327" y="254643"/>
                  </a:cubicBezTo>
                  <a:cubicBezTo>
                    <a:pt x="2694389" y="277299"/>
                    <a:pt x="2694940" y="303788"/>
                    <a:pt x="2708476" y="324091"/>
                  </a:cubicBezTo>
                  <a:cubicBezTo>
                    <a:pt x="2716193" y="335666"/>
                    <a:pt x="2724724" y="346737"/>
                    <a:pt x="2731626" y="358815"/>
                  </a:cubicBezTo>
                  <a:cubicBezTo>
                    <a:pt x="2750393" y="391657"/>
                    <a:pt x="2753752" y="411637"/>
                    <a:pt x="2777924" y="439838"/>
                  </a:cubicBezTo>
                  <a:cubicBezTo>
                    <a:pt x="2854893" y="529635"/>
                    <a:pt x="2792784" y="452576"/>
                    <a:pt x="2858947" y="509286"/>
                  </a:cubicBezTo>
                  <a:cubicBezTo>
                    <a:pt x="2916933" y="558988"/>
                    <a:pt x="2889513" y="551539"/>
                    <a:pt x="2951545" y="590309"/>
                  </a:cubicBezTo>
                  <a:cubicBezTo>
                    <a:pt x="2966177" y="599454"/>
                    <a:pt x="2983487" y="603887"/>
                    <a:pt x="2997843" y="613458"/>
                  </a:cubicBezTo>
                  <a:cubicBezTo>
                    <a:pt x="3006923" y="619511"/>
                    <a:pt x="3012609" y="629622"/>
                    <a:pt x="3020993" y="636608"/>
                  </a:cubicBezTo>
                  <a:cubicBezTo>
                    <a:pt x="3035813" y="648958"/>
                    <a:pt x="3051488" y="660269"/>
                    <a:pt x="3067292" y="671332"/>
                  </a:cubicBezTo>
                  <a:cubicBezTo>
                    <a:pt x="3090085" y="687287"/>
                    <a:pt x="3136740" y="717630"/>
                    <a:pt x="3136740" y="717630"/>
                  </a:cubicBezTo>
                  <a:cubicBezTo>
                    <a:pt x="3235108" y="848788"/>
                    <a:pt x="3115172" y="683121"/>
                    <a:pt x="3194613" y="810228"/>
                  </a:cubicBezTo>
                  <a:cubicBezTo>
                    <a:pt x="3204837" y="826587"/>
                    <a:pt x="3218124" y="840829"/>
                    <a:pt x="3229337" y="856527"/>
                  </a:cubicBezTo>
                  <a:cubicBezTo>
                    <a:pt x="3313941" y="974972"/>
                    <a:pt x="3173760" y="786283"/>
                    <a:pt x="3287211" y="937549"/>
                  </a:cubicBezTo>
                  <a:cubicBezTo>
                    <a:pt x="3298811" y="972352"/>
                    <a:pt x="3297003" y="977080"/>
                    <a:pt x="3321935" y="1006998"/>
                  </a:cubicBezTo>
                  <a:cubicBezTo>
                    <a:pt x="3372964" y="1068233"/>
                    <a:pt x="3343960" y="1016324"/>
                    <a:pt x="3368233" y="10648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任意形状 15"/>
            <p:cNvSpPr/>
            <p:nvPr/>
          </p:nvSpPr>
          <p:spPr>
            <a:xfrm>
              <a:off x="4199048" y="4339834"/>
              <a:ext cx="3359220" cy="996095"/>
            </a:xfrm>
            <a:custGeom>
              <a:avLst/>
              <a:gdLst>
                <a:gd name="connsiteX0" fmla="*/ 14137 w 3359220"/>
                <a:gd name="connsiteY0" fmla="*/ 972946 h 996095"/>
                <a:gd name="connsiteX1" fmla="*/ 164608 w 3359220"/>
                <a:gd name="connsiteY1" fmla="*/ 972946 h 996095"/>
                <a:gd name="connsiteX2" fmla="*/ 199332 w 3359220"/>
                <a:gd name="connsiteY2" fmla="*/ 938222 h 996095"/>
                <a:gd name="connsiteX3" fmla="*/ 222481 w 3359220"/>
                <a:gd name="connsiteY3" fmla="*/ 891923 h 996095"/>
                <a:gd name="connsiteX4" fmla="*/ 245630 w 3359220"/>
                <a:gd name="connsiteY4" fmla="*/ 799325 h 996095"/>
                <a:gd name="connsiteX5" fmla="*/ 245630 w 3359220"/>
                <a:gd name="connsiteY5" fmla="*/ 452085 h 996095"/>
                <a:gd name="connsiteX6" fmla="*/ 210906 w 3359220"/>
                <a:gd name="connsiteY6" fmla="*/ 394212 h 996095"/>
                <a:gd name="connsiteX7" fmla="*/ 118309 w 3359220"/>
                <a:gd name="connsiteY7" fmla="*/ 313189 h 996095"/>
                <a:gd name="connsiteX8" fmla="*/ 48861 w 3359220"/>
                <a:gd name="connsiteY8" fmla="*/ 290039 h 996095"/>
                <a:gd name="connsiteX9" fmla="*/ 2562 w 3359220"/>
                <a:gd name="connsiteY9" fmla="*/ 301614 h 996095"/>
                <a:gd name="connsiteX10" fmla="*/ 14137 w 3359220"/>
                <a:gd name="connsiteY10" fmla="*/ 347913 h 996095"/>
                <a:gd name="connsiteX11" fmla="*/ 83585 w 3359220"/>
                <a:gd name="connsiteY11" fmla="*/ 428936 h 996095"/>
                <a:gd name="connsiteX12" fmla="*/ 234056 w 3359220"/>
                <a:gd name="connsiteY12" fmla="*/ 602556 h 996095"/>
                <a:gd name="connsiteX13" fmla="*/ 338228 w 3359220"/>
                <a:gd name="connsiteY13" fmla="*/ 672004 h 996095"/>
                <a:gd name="connsiteX14" fmla="*/ 372952 w 3359220"/>
                <a:gd name="connsiteY14" fmla="*/ 706728 h 996095"/>
                <a:gd name="connsiteX15" fmla="*/ 465549 w 3359220"/>
                <a:gd name="connsiteY15" fmla="*/ 753027 h 996095"/>
                <a:gd name="connsiteX16" fmla="*/ 558147 w 3359220"/>
                <a:gd name="connsiteY16" fmla="*/ 776176 h 996095"/>
                <a:gd name="connsiteX17" fmla="*/ 766491 w 3359220"/>
                <a:gd name="connsiteY17" fmla="*/ 729877 h 996095"/>
                <a:gd name="connsiteX18" fmla="*/ 789641 w 3359220"/>
                <a:gd name="connsiteY18" fmla="*/ 706728 h 996095"/>
                <a:gd name="connsiteX19" fmla="*/ 824365 w 3359220"/>
                <a:gd name="connsiteY19" fmla="*/ 579407 h 996095"/>
                <a:gd name="connsiteX20" fmla="*/ 812790 w 3359220"/>
                <a:gd name="connsiteY20" fmla="*/ 405786 h 996095"/>
                <a:gd name="connsiteX21" fmla="*/ 766491 w 3359220"/>
                <a:gd name="connsiteY21" fmla="*/ 336338 h 996095"/>
                <a:gd name="connsiteX22" fmla="*/ 673894 w 3359220"/>
                <a:gd name="connsiteY22" fmla="*/ 266890 h 996095"/>
                <a:gd name="connsiteX23" fmla="*/ 511848 w 3359220"/>
                <a:gd name="connsiteY23" fmla="*/ 232166 h 996095"/>
                <a:gd name="connsiteX24" fmla="*/ 315079 w 3359220"/>
                <a:gd name="connsiteY24" fmla="*/ 278465 h 996095"/>
                <a:gd name="connsiteX25" fmla="*/ 291929 w 3359220"/>
                <a:gd name="connsiteY25" fmla="*/ 313189 h 996095"/>
                <a:gd name="connsiteX26" fmla="*/ 280355 w 3359220"/>
                <a:gd name="connsiteY26" fmla="*/ 706728 h 996095"/>
                <a:gd name="connsiteX27" fmla="*/ 338228 w 3359220"/>
                <a:gd name="connsiteY27" fmla="*/ 822475 h 996095"/>
                <a:gd name="connsiteX28" fmla="*/ 430825 w 3359220"/>
                <a:gd name="connsiteY28" fmla="*/ 915072 h 996095"/>
                <a:gd name="connsiteX29" fmla="*/ 488699 w 3359220"/>
                <a:gd name="connsiteY29" fmla="*/ 938222 h 996095"/>
                <a:gd name="connsiteX30" fmla="*/ 534998 w 3359220"/>
                <a:gd name="connsiteY30" fmla="*/ 961371 h 996095"/>
                <a:gd name="connsiteX31" fmla="*/ 720193 w 3359220"/>
                <a:gd name="connsiteY31" fmla="*/ 996095 h 996095"/>
                <a:gd name="connsiteX32" fmla="*/ 963261 w 3359220"/>
                <a:gd name="connsiteY32" fmla="*/ 972946 h 996095"/>
                <a:gd name="connsiteX33" fmla="*/ 997985 w 3359220"/>
                <a:gd name="connsiteY33" fmla="*/ 949796 h 996095"/>
                <a:gd name="connsiteX34" fmla="*/ 1055858 w 3359220"/>
                <a:gd name="connsiteY34" fmla="*/ 915072 h 996095"/>
                <a:gd name="connsiteX35" fmla="*/ 1148456 w 3359220"/>
                <a:gd name="connsiteY35" fmla="*/ 822475 h 996095"/>
                <a:gd name="connsiteX36" fmla="*/ 1183180 w 3359220"/>
                <a:gd name="connsiteY36" fmla="*/ 787751 h 996095"/>
                <a:gd name="connsiteX37" fmla="*/ 1217904 w 3359220"/>
                <a:gd name="connsiteY37" fmla="*/ 729877 h 996095"/>
                <a:gd name="connsiteX38" fmla="*/ 1229479 w 3359220"/>
                <a:gd name="connsiteY38" fmla="*/ 683579 h 996095"/>
                <a:gd name="connsiteX39" fmla="*/ 1252628 w 3359220"/>
                <a:gd name="connsiteY39" fmla="*/ 625705 h 996095"/>
                <a:gd name="connsiteX40" fmla="*/ 1264203 w 3359220"/>
                <a:gd name="connsiteY40" fmla="*/ 544682 h 996095"/>
                <a:gd name="connsiteX41" fmla="*/ 1241053 w 3359220"/>
                <a:gd name="connsiteY41" fmla="*/ 336338 h 996095"/>
                <a:gd name="connsiteX42" fmla="*/ 1217904 w 3359220"/>
                <a:gd name="connsiteY42" fmla="*/ 301614 h 996095"/>
                <a:gd name="connsiteX43" fmla="*/ 1125306 w 3359220"/>
                <a:gd name="connsiteY43" fmla="*/ 232166 h 996095"/>
                <a:gd name="connsiteX44" fmla="*/ 1090582 w 3359220"/>
                <a:gd name="connsiteY44" fmla="*/ 220591 h 996095"/>
                <a:gd name="connsiteX45" fmla="*/ 940111 w 3359220"/>
                <a:gd name="connsiteY45" fmla="*/ 243741 h 996095"/>
                <a:gd name="connsiteX46" fmla="*/ 916962 w 3359220"/>
                <a:gd name="connsiteY46" fmla="*/ 313189 h 996095"/>
                <a:gd name="connsiteX47" fmla="*/ 951686 w 3359220"/>
                <a:gd name="connsiteY47" fmla="*/ 440510 h 996095"/>
                <a:gd name="connsiteX48" fmla="*/ 997985 w 3359220"/>
                <a:gd name="connsiteY48" fmla="*/ 486809 h 996095"/>
                <a:gd name="connsiteX49" fmla="*/ 1102157 w 3359220"/>
                <a:gd name="connsiteY49" fmla="*/ 567832 h 996095"/>
                <a:gd name="connsiteX50" fmla="*/ 1241053 w 3359220"/>
                <a:gd name="connsiteY50" fmla="*/ 625705 h 996095"/>
                <a:gd name="connsiteX51" fmla="*/ 1368375 w 3359220"/>
                <a:gd name="connsiteY51" fmla="*/ 672004 h 996095"/>
                <a:gd name="connsiteX52" fmla="*/ 1611443 w 3359220"/>
                <a:gd name="connsiteY52" fmla="*/ 695153 h 996095"/>
                <a:gd name="connsiteX53" fmla="*/ 1923960 w 3359220"/>
                <a:gd name="connsiteY53" fmla="*/ 672004 h 996095"/>
                <a:gd name="connsiteX54" fmla="*/ 1993408 w 3359220"/>
                <a:gd name="connsiteY54" fmla="*/ 660429 h 996095"/>
                <a:gd name="connsiteX55" fmla="*/ 2051281 w 3359220"/>
                <a:gd name="connsiteY55" fmla="*/ 625705 h 996095"/>
                <a:gd name="connsiteX56" fmla="*/ 2109155 w 3359220"/>
                <a:gd name="connsiteY56" fmla="*/ 602556 h 996095"/>
                <a:gd name="connsiteX57" fmla="*/ 2213327 w 3359220"/>
                <a:gd name="connsiteY57" fmla="*/ 544682 h 996095"/>
                <a:gd name="connsiteX58" fmla="*/ 2259625 w 3359220"/>
                <a:gd name="connsiteY58" fmla="*/ 509958 h 996095"/>
                <a:gd name="connsiteX59" fmla="*/ 2282775 w 3359220"/>
                <a:gd name="connsiteY59" fmla="*/ 475234 h 996095"/>
                <a:gd name="connsiteX60" fmla="*/ 2294349 w 3359220"/>
                <a:gd name="connsiteY60" fmla="*/ 440510 h 996095"/>
                <a:gd name="connsiteX61" fmla="*/ 2271200 w 3359220"/>
                <a:gd name="connsiteY61" fmla="*/ 359488 h 996095"/>
                <a:gd name="connsiteX62" fmla="*/ 2213327 w 3359220"/>
                <a:gd name="connsiteY62" fmla="*/ 324763 h 996095"/>
                <a:gd name="connsiteX63" fmla="*/ 2178603 w 3359220"/>
                <a:gd name="connsiteY63" fmla="*/ 301614 h 996095"/>
                <a:gd name="connsiteX64" fmla="*/ 2039706 w 3359220"/>
                <a:gd name="connsiteY64" fmla="*/ 313189 h 996095"/>
                <a:gd name="connsiteX65" fmla="*/ 2016557 w 3359220"/>
                <a:gd name="connsiteY65" fmla="*/ 371062 h 996095"/>
                <a:gd name="connsiteX66" fmla="*/ 2039706 w 3359220"/>
                <a:gd name="connsiteY66" fmla="*/ 498384 h 996095"/>
                <a:gd name="connsiteX67" fmla="*/ 2051281 w 3359220"/>
                <a:gd name="connsiteY67" fmla="*/ 533108 h 996095"/>
                <a:gd name="connsiteX68" fmla="*/ 2155453 w 3359220"/>
                <a:gd name="connsiteY68" fmla="*/ 590981 h 996095"/>
                <a:gd name="connsiteX69" fmla="*/ 2248051 w 3359220"/>
                <a:gd name="connsiteY69" fmla="*/ 614131 h 996095"/>
                <a:gd name="connsiteX70" fmla="*/ 2433246 w 3359220"/>
                <a:gd name="connsiteY70" fmla="*/ 602556 h 996095"/>
                <a:gd name="connsiteX71" fmla="*/ 2525843 w 3359220"/>
                <a:gd name="connsiteY71" fmla="*/ 556257 h 996095"/>
                <a:gd name="connsiteX72" fmla="*/ 2560567 w 3359220"/>
                <a:gd name="connsiteY72" fmla="*/ 521533 h 996095"/>
                <a:gd name="connsiteX73" fmla="*/ 2595291 w 3359220"/>
                <a:gd name="connsiteY73" fmla="*/ 498384 h 996095"/>
                <a:gd name="connsiteX74" fmla="*/ 2618441 w 3359220"/>
                <a:gd name="connsiteY74" fmla="*/ 463660 h 996095"/>
                <a:gd name="connsiteX75" fmla="*/ 2664739 w 3359220"/>
                <a:gd name="connsiteY75" fmla="*/ 359488 h 996095"/>
                <a:gd name="connsiteX76" fmla="*/ 2641590 w 3359220"/>
                <a:gd name="connsiteY76" fmla="*/ 232166 h 996095"/>
                <a:gd name="connsiteX77" fmla="*/ 2595291 w 3359220"/>
                <a:gd name="connsiteY77" fmla="*/ 185867 h 996095"/>
                <a:gd name="connsiteX78" fmla="*/ 2514268 w 3359220"/>
                <a:gd name="connsiteY78" fmla="*/ 151143 h 996095"/>
                <a:gd name="connsiteX79" fmla="*/ 2410096 w 3359220"/>
                <a:gd name="connsiteY79" fmla="*/ 162718 h 996095"/>
                <a:gd name="connsiteX80" fmla="*/ 2386947 w 3359220"/>
                <a:gd name="connsiteY80" fmla="*/ 209017 h 996095"/>
                <a:gd name="connsiteX81" fmla="*/ 2421671 w 3359220"/>
                <a:gd name="connsiteY81" fmla="*/ 347913 h 996095"/>
                <a:gd name="connsiteX82" fmla="*/ 2572142 w 3359220"/>
                <a:gd name="connsiteY82" fmla="*/ 440510 h 996095"/>
                <a:gd name="connsiteX83" fmla="*/ 2618441 w 3359220"/>
                <a:gd name="connsiteY83" fmla="*/ 463660 h 996095"/>
                <a:gd name="connsiteX84" fmla="*/ 2780486 w 3359220"/>
                <a:gd name="connsiteY84" fmla="*/ 498384 h 996095"/>
                <a:gd name="connsiteX85" fmla="*/ 3011980 w 3359220"/>
                <a:gd name="connsiteY85" fmla="*/ 463660 h 996095"/>
                <a:gd name="connsiteX86" fmla="*/ 3035129 w 3359220"/>
                <a:gd name="connsiteY86" fmla="*/ 440510 h 996095"/>
                <a:gd name="connsiteX87" fmla="*/ 3069853 w 3359220"/>
                <a:gd name="connsiteY87" fmla="*/ 324763 h 996095"/>
                <a:gd name="connsiteX88" fmla="*/ 3081428 w 3359220"/>
                <a:gd name="connsiteY88" fmla="*/ 197442 h 996095"/>
                <a:gd name="connsiteX89" fmla="*/ 3127727 w 3359220"/>
                <a:gd name="connsiteY89" fmla="*/ 104844 h 996095"/>
                <a:gd name="connsiteX90" fmla="*/ 3197175 w 3359220"/>
                <a:gd name="connsiteY90" fmla="*/ 58546 h 996095"/>
                <a:gd name="connsiteX91" fmla="*/ 3266623 w 3359220"/>
                <a:gd name="connsiteY91" fmla="*/ 35396 h 996095"/>
                <a:gd name="connsiteX92" fmla="*/ 3336071 w 3359220"/>
                <a:gd name="connsiteY92" fmla="*/ 672 h 996095"/>
                <a:gd name="connsiteX93" fmla="*/ 3359220 w 3359220"/>
                <a:gd name="connsiteY93" fmla="*/ 672 h 99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359220" h="996095">
                  <a:moveTo>
                    <a:pt x="14137" y="972946"/>
                  </a:moveTo>
                  <a:cubicBezTo>
                    <a:pt x="73518" y="987790"/>
                    <a:pt x="90335" y="997703"/>
                    <a:pt x="164608" y="972946"/>
                  </a:cubicBezTo>
                  <a:cubicBezTo>
                    <a:pt x="180137" y="967770"/>
                    <a:pt x="187757" y="949797"/>
                    <a:pt x="199332" y="938222"/>
                  </a:cubicBezTo>
                  <a:cubicBezTo>
                    <a:pt x="207048" y="922789"/>
                    <a:pt x="217025" y="908292"/>
                    <a:pt x="222481" y="891923"/>
                  </a:cubicBezTo>
                  <a:cubicBezTo>
                    <a:pt x="232542" y="861740"/>
                    <a:pt x="245630" y="799325"/>
                    <a:pt x="245630" y="799325"/>
                  </a:cubicBezTo>
                  <a:cubicBezTo>
                    <a:pt x="260829" y="662534"/>
                    <a:pt x="271250" y="618610"/>
                    <a:pt x="245630" y="452085"/>
                  </a:cubicBezTo>
                  <a:cubicBezTo>
                    <a:pt x="242209" y="429850"/>
                    <a:pt x="224960" y="411779"/>
                    <a:pt x="210906" y="394212"/>
                  </a:cubicBezTo>
                  <a:cubicBezTo>
                    <a:pt x="195274" y="374672"/>
                    <a:pt x="149179" y="326909"/>
                    <a:pt x="118309" y="313189"/>
                  </a:cubicBezTo>
                  <a:cubicBezTo>
                    <a:pt x="96011" y="303279"/>
                    <a:pt x="48861" y="290039"/>
                    <a:pt x="48861" y="290039"/>
                  </a:cubicBezTo>
                  <a:cubicBezTo>
                    <a:pt x="33428" y="293897"/>
                    <a:pt x="10747" y="287973"/>
                    <a:pt x="2562" y="301614"/>
                  </a:cubicBezTo>
                  <a:cubicBezTo>
                    <a:pt x="-5623" y="315255"/>
                    <a:pt x="7871" y="333291"/>
                    <a:pt x="14137" y="347913"/>
                  </a:cubicBezTo>
                  <a:cubicBezTo>
                    <a:pt x="29151" y="382946"/>
                    <a:pt x="59207" y="400808"/>
                    <a:pt x="83585" y="428936"/>
                  </a:cubicBezTo>
                  <a:cubicBezTo>
                    <a:pt x="134693" y="487906"/>
                    <a:pt x="175604" y="551411"/>
                    <a:pt x="234056" y="602556"/>
                  </a:cubicBezTo>
                  <a:cubicBezTo>
                    <a:pt x="310628" y="669556"/>
                    <a:pt x="249498" y="605456"/>
                    <a:pt x="338228" y="672004"/>
                  </a:cubicBezTo>
                  <a:cubicBezTo>
                    <a:pt x="351323" y="681825"/>
                    <a:pt x="359142" y="697940"/>
                    <a:pt x="372952" y="706728"/>
                  </a:cubicBezTo>
                  <a:cubicBezTo>
                    <a:pt x="402066" y="725255"/>
                    <a:pt x="432070" y="744658"/>
                    <a:pt x="465549" y="753027"/>
                  </a:cubicBezTo>
                  <a:lnTo>
                    <a:pt x="558147" y="776176"/>
                  </a:lnTo>
                  <a:cubicBezTo>
                    <a:pt x="811019" y="760371"/>
                    <a:pt x="696935" y="816821"/>
                    <a:pt x="766491" y="729877"/>
                  </a:cubicBezTo>
                  <a:cubicBezTo>
                    <a:pt x="773308" y="721356"/>
                    <a:pt x="781924" y="714444"/>
                    <a:pt x="789641" y="706728"/>
                  </a:cubicBezTo>
                  <a:cubicBezTo>
                    <a:pt x="808234" y="660244"/>
                    <a:pt x="824365" y="631872"/>
                    <a:pt x="824365" y="579407"/>
                  </a:cubicBezTo>
                  <a:cubicBezTo>
                    <a:pt x="824365" y="521405"/>
                    <a:pt x="826225" y="462211"/>
                    <a:pt x="812790" y="405786"/>
                  </a:cubicBezTo>
                  <a:cubicBezTo>
                    <a:pt x="806346" y="378721"/>
                    <a:pt x="788216" y="353718"/>
                    <a:pt x="766491" y="336338"/>
                  </a:cubicBezTo>
                  <a:cubicBezTo>
                    <a:pt x="763200" y="333705"/>
                    <a:pt x="692322" y="274261"/>
                    <a:pt x="673894" y="266890"/>
                  </a:cubicBezTo>
                  <a:cubicBezTo>
                    <a:pt x="614309" y="243056"/>
                    <a:pt x="574376" y="241099"/>
                    <a:pt x="511848" y="232166"/>
                  </a:cubicBezTo>
                  <a:cubicBezTo>
                    <a:pt x="404577" y="246469"/>
                    <a:pt x="365089" y="215952"/>
                    <a:pt x="315079" y="278465"/>
                  </a:cubicBezTo>
                  <a:cubicBezTo>
                    <a:pt x="306389" y="289328"/>
                    <a:pt x="299646" y="301614"/>
                    <a:pt x="291929" y="313189"/>
                  </a:cubicBezTo>
                  <a:cubicBezTo>
                    <a:pt x="238008" y="474955"/>
                    <a:pt x="252797" y="403588"/>
                    <a:pt x="280355" y="706728"/>
                  </a:cubicBezTo>
                  <a:cubicBezTo>
                    <a:pt x="282514" y="730472"/>
                    <a:pt x="324590" y="806357"/>
                    <a:pt x="338228" y="822475"/>
                  </a:cubicBezTo>
                  <a:cubicBezTo>
                    <a:pt x="366424" y="855797"/>
                    <a:pt x="390296" y="898860"/>
                    <a:pt x="430825" y="915072"/>
                  </a:cubicBezTo>
                  <a:cubicBezTo>
                    <a:pt x="450116" y="922789"/>
                    <a:pt x="469712" y="929783"/>
                    <a:pt x="488699" y="938222"/>
                  </a:cubicBezTo>
                  <a:cubicBezTo>
                    <a:pt x="504466" y="945230"/>
                    <a:pt x="518407" y="956631"/>
                    <a:pt x="534998" y="961371"/>
                  </a:cubicBezTo>
                  <a:cubicBezTo>
                    <a:pt x="573848" y="972471"/>
                    <a:pt x="671527" y="987984"/>
                    <a:pt x="720193" y="996095"/>
                  </a:cubicBezTo>
                  <a:cubicBezTo>
                    <a:pt x="801216" y="988379"/>
                    <a:pt x="882979" y="986326"/>
                    <a:pt x="963261" y="972946"/>
                  </a:cubicBezTo>
                  <a:cubicBezTo>
                    <a:pt x="976983" y="970659"/>
                    <a:pt x="986188" y="957169"/>
                    <a:pt x="997985" y="949796"/>
                  </a:cubicBezTo>
                  <a:cubicBezTo>
                    <a:pt x="1017062" y="937872"/>
                    <a:pt x="1038684" y="929604"/>
                    <a:pt x="1055858" y="915072"/>
                  </a:cubicBezTo>
                  <a:cubicBezTo>
                    <a:pt x="1089181" y="886876"/>
                    <a:pt x="1117590" y="853341"/>
                    <a:pt x="1148456" y="822475"/>
                  </a:cubicBezTo>
                  <a:cubicBezTo>
                    <a:pt x="1160031" y="810900"/>
                    <a:pt x="1174758" y="801787"/>
                    <a:pt x="1183180" y="787751"/>
                  </a:cubicBezTo>
                  <a:lnTo>
                    <a:pt x="1217904" y="729877"/>
                  </a:lnTo>
                  <a:cubicBezTo>
                    <a:pt x="1221762" y="714444"/>
                    <a:pt x="1224449" y="698670"/>
                    <a:pt x="1229479" y="683579"/>
                  </a:cubicBezTo>
                  <a:cubicBezTo>
                    <a:pt x="1236049" y="663868"/>
                    <a:pt x="1247589" y="645862"/>
                    <a:pt x="1252628" y="625705"/>
                  </a:cubicBezTo>
                  <a:cubicBezTo>
                    <a:pt x="1259245" y="599238"/>
                    <a:pt x="1260345" y="571690"/>
                    <a:pt x="1264203" y="544682"/>
                  </a:cubicBezTo>
                  <a:cubicBezTo>
                    <a:pt x="1256486" y="475234"/>
                    <a:pt x="1254128" y="404979"/>
                    <a:pt x="1241053" y="336338"/>
                  </a:cubicBezTo>
                  <a:cubicBezTo>
                    <a:pt x="1238450" y="322673"/>
                    <a:pt x="1226810" y="312301"/>
                    <a:pt x="1217904" y="301614"/>
                  </a:cubicBezTo>
                  <a:cubicBezTo>
                    <a:pt x="1189213" y="267184"/>
                    <a:pt x="1167062" y="253044"/>
                    <a:pt x="1125306" y="232166"/>
                  </a:cubicBezTo>
                  <a:cubicBezTo>
                    <a:pt x="1114393" y="226710"/>
                    <a:pt x="1102157" y="224449"/>
                    <a:pt x="1090582" y="220591"/>
                  </a:cubicBezTo>
                  <a:cubicBezTo>
                    <a:pt x="1040425" y="228308"/>
                    <a:pt x="984888" y="219860"/>
                    <a:pt x="940111" y="243741"/>
                  </a:cubicBezTo>
                  <a:cubicBezTo>
                    <a:pt x="918580" y="255224"/>
                    <a:pt x="916962" y="313189"/>
                    <a:pt x="916962" y="313189"/>
                  </a:cubicBezTo>
                  <a:cubicBezTo>
                    <a:pt x="928537" y="355629"/>
                    <a:pt x="933083" y="400647"/>
                    <a:pt x="951686" y="440510"/>
                  </a:cubicBezTo>
                  <a:cubicBezTo>
                    <a:pt x="960916" y="460288"/>
                    <a:pt x="981324" y="472711"/>
                    <a:pt x="997985" y="486809"/>
                  </a:cubicBezTo>
                  <a:cubicBezTo>
                    <a:pt x="1031567" y="515224"/>
                    <a:pt x="1061550" y="550913"/>
                    <a:pt x="1102157" y="567832"/>
                  </a:cubicBezTo>
                  <a:cubicBezTo>
                    <a:pt x="1148456" y="587123"/>
                    <a:pt x="1195101" y="605601"/>
                    <a:pt x="1241053" y="625705"/>
                  </a:cubicBezTo>
                  <a:cubicBezTo>
                    <a:pt x="1306777" y="654459"/>
                    <a:pt x="1280037" y="655441"/>
                    <a:pt x="1368375" y="672004"/>
                  </a:cubicBezTo>
                  <a:cubicBezTo>
                    <a:pt x="1408477" y="679523"/>
                    <a:pt x="1584330" y="692894"/>
                    <a:pt x="1611443" y="695153"/>
                  </a:cubicBezTo>
                  <a:lnTo>
                    <a:pt x="1923960" y="672004"/>
                  </a:lnTo>
                  <a:cubicBezTo>
                    <a:pt x="1947332" y="669879"/>
                    <a:pt x="1971352" y="668449"/>
                    <a:pt x="1993408" y="660429"/>
                  </a:cubicBezTo>
                  <a:cubicBezTo>
                    <a:pt x="2014551" y="652741"/>
                    <a:pt x="2031159" y="635766"/>
                    <a:pt x="2051281" y="625705"/>
                  </a:cubicBezTo>
                  <a:cubicBezTo>
                    <a:pt x="2069865" y="616413"/>
                    <a:pt x="2090168" y="610994"/>
                    <a:pt x="2109155" y="602556"/>
                  </a:cubicBezTo>
                  <a:cubicBezTo>
                    <a:pt x="2142251" y="587847"/>
                    <a:pt x="2184109" y="564161"/>
                    <a:pt x="2213327" y="544682"/>
                  </a:cubicBezTo>
                  <a:cubicBezTo>
                    <a:pt x="2229378" y="533981"/>
                    <a:pt x="2245984" y="523599"/>
                    <a:pt x="2259625" y="509958"/>
                  </a:cubicBezTo>
                  <a:cubicBezTo>
                    <a:pt x="2269462" y="500121"/>
                    <a:pt x="2275058" y="486809"/>
                    <a:pt x="2282775" y="475234"/>
                  </a:cubicBezTo>
                  <a:cubicBezTo>
                    <a:pt x="2286633" y="463659"/>
                    <a:pt x="2295563" y="452650"/>
                    <a:pt x="2294349" y="440510"/>
                  </a:cubicBezTo>
                  <a:cubicBezTo>
                    <a:pt x="2291554" y="412561"/>
                    <a:pt x="2282607" y="385155"/>
                    <a:pt x="2271200" y="359488"/>
                  </a:cubicBezTo>
                  <a:cubicBezTo>
                    <a:pt x="2258281" y="330420"/>
                    <a:pt x="2237321" y="336760"/>
                    <a:pt x="2213327" y="324763"/>
                  </a:cubicBezTo>
                  <a:cubicBezTo>
                    <a:pt x="2200885" y="318542"/>
                    <a:pt x="2190178" y="309330"/>
                    <a:pt x="2178603" y="301614"/>
                  </a:cubicBezTo>
                  <a:cubicBezTo>
                    <a:pt x="2132304" y="305472"/>
                    <a:pt x="2082409" y="294888"/>
                    <a:pt x="2039706" y="313189"/>
                  </a:cubicBezTo>
                  <a:cubicBezTo>
                    <a:pt x="2020609" y="321373"/>
                    <a:pt x="2016557" y="350285"/>
                    <a:pt x="2016557" y="371062"/>
                  </a:cubicBezTo>
                  <a:cubicBezTo>
                    <a:pt x="2016557" y="414198"/>
                    <a:pt x="2030668" y="456205"/>
                    <a:pt x="2039706" y="498384"/>
                  </a:cubicBezTo>
                  <a:cubicBezTo>
                    <a:pt x="2042262" y="510314"/>
                    <a:pt x="2042654" y="524481"/>
                    <a:pt x="2051281" y="533108"/>
                  </a:cubicBezTo>
                  <a:cubicBezTo>
                    <a:pt x="2082787" y="564614"/>
                    <a:pt x="2115425" y="580064"/>
                    <a:pt x="2155453" y="590981"/>
                  </a:cubicBezTo>
                  <a:cubicBezTo>
                    <a:pt x="2186148" y="599352"/>
                    <a:pt x="2248051" y="614131"/>
                    <a:pt x="2248051" y="614131"/>
                  </a:cubicBezTo>
                  <a:cubicBezTo>
                    <a:pt x="2309783" y="610273"/>
                    <a:pt x="2372016" y="611303"/>
                    <a:pt x="2433246" y="602556"/>
                  </a:cubicBezTo>
                  <a:cubicBezTo>
                    <a:pt x="2458924" y="598888"/>
                    <a:pt x="2504036" y="574430"/>
                    <a:pt x="2525843" y="556257"/>
                  </a:cubicBezTo>
                  <a:cubicBezTo>
                    <a:pt x="2538418" y="545778"/>
                    <a:pt x="2547992" y="532012"/>
                    <a:pt x="2560567" y="521533"/>
                  </a:cubicBezTo>
                  <a:cubicBezTo>
                    <a:pt x="2571254" y="512627"/>
                    <a:pt x="2583716" y="506100"/>
                    <a:pt x="2595291" y="498384"/>
                  </a:cubicBezTo>
                  <a:cubicBezTo>
                    <a:pt x="2603008" y="486809"/>
                    <a:pt x="2611539" y="475738"/>
                    <a:pt x="2618441" y="463660"/>
                  </a:cubicBezTo>
                  <a:cubicBezTo>
                    <a:pt x="2640066" y="425816"/>
                    <a:pt x="2648205" y="400823"/>
                    <a:pt x="2664739" y="359488"/>
                  </a:cubicBezTo>
                  <a:cubicBezTo>
                    <a:pt x="2657023" y="317047"/>
                    <a:pt x="2657610" y="272217"/>
                    <a:pt x="2641590" y="232166"/>
                  </a:cubicBezTo>
                  <a:cubicBezTo>
                    <a:pt x="2633484" y="211901"/>
                    <a:pt x="2612751" y="198962"/>
                    <a:pt x="2595291" y="185867"/>
                  </a:cubicBezTo>
                  <a:cubicBezTo>
                    <a:pt x="2572407" y="168704"/>
                    <a:pt x="2541088" y="160083"/>
                    <a:pt x="2514268" y="151143"/>
                  </a:cubicBezTo>
                  <a:cubicBezTo>
                    <a:pt x="2479544" y="155001"/>
                    <a:pt x="2441902" y="148261"/>
                    <a:pt x="2410096" y="162718"/>
                  </a:cubicBezTo>
                  <a:cubicBezTo>
                    <a:pt x="2394388" y="169858"/>
                    <a:pt x="2388176" y="191806"/>
                    <a:pt x="2386947" y="209017"/>
                  </a:cubicBezTo>
                  <a:cubicBezTo>
                    <a:pt x="2380884" y="293901"/>
                    <a:pt x="2376375" y="309087"/>
                    <a:pt x="2421671" y="347913"/>
                  </a:cubicBezTo>
                  <a:cubicBezTo>
                    <a:pt x="2492920" y="408985"/>
                    <a:pt x="2476404" y="392641"/>
                    <a:pt x="2572142" y="440510"/>
                  </a:cubicBezTo>
                  <a:cubicBezTo>
                    <a:pt x="2587575" y="448226"/>
                    <a:pt x="2601701" y="459475"/>
                    <a:pt x="2618441" y="463660"/>
                  </a:cubicBezTo>
                  <a:cubicBezTo>
                    <a:pt x="2733806" y="492501"/>
                    <a:pt x="2679655" y="481578"/>
                    <a:pt x="2780486" y="498384"/>
                  </a:cubicBezTo>
                  <a:cubicBezTo>
                    <a:pt x="2915179" y="490461"/>
                    <a:pt x="2938671" y="522308"/>
                    <a:pt x="3011980" y="463660"/>
                  </a:cubicBezTo>
                  <a:cubicBezTo>
                    <a:pt x="3020501" y="456843"/>
                    <a:pt x="3027413" y="448227"/>
                    <a:pt x="3035129" y="440510"/>
                  </a:cubicBezTo>
                  <a:cubicBezTo>
                    <a:pt x="3063310" y="355970"/>
                    <a:pt x="3052361" y="394735"/>
                    <a:pt x="3069853" y="324763"/>
                  </a:cubicBezTo>
                  <a:cubicBezTo>
                    <a:pt x="3073711" y="282323"/>
                    <a:pt x="3074022" y="239409"/>
                    <a:pt x="3081428" y="197442"/>
                  </a:cubicBezTo>
                  <a:cubicBezTo>
                    <a:pt x="3089007" y="154493"/>
                    <a:pt x="3095829" y="128767"/>
                    <a:pt x="3127727" y="104844"/>
                  </a:cubicBezTo>
                  <a:cubicBezTo>
                    <a:pt x="3149985" y="88151"/>
                    <a:pt x="3170781" y="67344"/>
                    <a:pt x="3197175" y="58546"/>
                  </a:cubicBezTo>
                  <a:cubicBezTo>
                    <a:pt x="3220324" y="50829"/>
                    <a:pt x="3246320" y="48931"/>
                    <a:pt x="3266623" y="35396"/>
                  </a:cubicBezTo>
                  <a:cubicBezTo>
                    <a:pt x="3295887" y="15887"/>
                    <a:pt x="3301842" y="7518"/>
                    <a:pt x="3336071" y="672"/>
                  </a:cubicBezTo>
                  <a:cubicBezTo>
                    <a:pt x="3343637" y="-841"/>
                    <a:pt x="3351504" y="672"/>
                    <a:pt x="3359220" y="6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优劣分析法的其它</a:t>
            </a:r>
            <a:endParaRPr kumimoji="1" lang="zh-CN" altLang="en-US" dirty="0"/>
          </a:p>
        </p:txBody>
      </p:sp>
      <p:sp>
        <p:nvSpPr>
          <p:cNvPr id="3" name="内容占位符 2"/>
          <p:cNvSpPr>
            <a:spLocks noGrp="1"/>
          </p:cNvSpPr>
          <p:nvPr>
            <p:ph idx="1"/>
          </p:nvPr>
        </p:nvSpPr>
        <p:spPr/>
        <p:txBody>
          <a:bodyPr/>
          <a:lstStyle/>
          <a:p>
            <a:r>
              <a:rPr kumimoji="1" lang="zh-CN" altLang="en-US" dirty="0"/>
              <a:t>如何找到所有的方案，仍然是由的知识面与经验决定的</a:t>
            </a:r>
            <a:endParaRPr kumimoji="1" lang="en-US" altLang="zh-CN" dirty="0"/>
          </a:p>
          <a:p>
            <a:r>
              <a:rPr kumimoji="1" lang="zh-CN" altLang="en-US" dirty="0"/>
              <a:t>目标决定后面的一切，请慎重</a:t>
            </a:r>
            <a:endParaRPr kumimoji="1" lang="en-US" altLang="zh-CN" dirty="0"/>
          </a:p>
          <a:p>
            <a:r>
              <a:rPr kumimoji="1" lang="zh-CN" altLang="en-US" dirty="0"/>
              <a:t>理性思考，不要带着预设立场去做设计</a:t>
            </a:r>
            <a:endParaRPr kumimoji="1" lang="en-US" altLang="zh-CN" dirty="0"/>
          </a:p>
          <a:p>
            <a:r>
              <a:rPr kumimoji="1" lang="zh-CN" altLang="en-US" dirty="0"/>
              <a:t>往往你会在设计过程中，发现很多之前没想到的地方</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方案设计例子</a:t>
            </a:r>
            <a:r>
              <a:rPr kumimoji="1" lang="en-US" altLang="zh-CN" dirty="0"/>
              <a:t>——</a:t>
            </a:r>
            <a:r>
              <a:rPr kumimoji="1" lang="zh-CN" altLang="en-US" dirty="0"/>
              <a:t>游戏排名</a:t>
            </a:r>
            <a:endParaRPr kumimoji="1" lang="zh-CN" altLang="en-US" dirty="0"/>
          </a:p>
        </p:txBody>
      </p:sp>
      <p:sp>
        <p:nvSpPr>
          <p:cNvPr id="3" name="内容占位符 2"/>
          <p:cNvSpPr>
            <a:spLocks noGrp="1"/>
          </p:cNvSpPr>
          <p:nvPr>
            <p:ph idx="1"/>
          </p:nvPr>
        </p:nvSpPr>
        <p:spPr>
          <a:xfrm>
            <a:off x="913795" y="1732449"/>
            <a:ext cx="10353762" cy="4668351"/>
          </a:xfrm>
        </p:spPr>
        <p:txBody>
          <a:bodyPr>
            <a:normAutofit fontScale="92500" lnSpcReduction="20000"/>
          </a:bodyPr>
          <a:lstStyle/>
          <a:p>
            <a:r>
              <a:rPr kumimoji="1" lang="zh-CN" altLang="en-US" dirty="0"/>
              <a:t>条件</a:t>
            </a:r>
            <a:endParaRPr kumimoji="1" lang="en-US" altLang="zh-CN" dirty="0"/>
          </a:p>
          <a:p>
            <a:pPr lvl="1"/>
            <a:r>
              <a:rPr kumimoji="1" lang="zh-CN" altLang="en-US" dirty="0"/>
              <a:t>用户玩游戏会得到一个得分（</a:t>
            </a:r>
            <a:r>
              <a:rPr kumimoji="1" lang="en-US" altLang="zh-CN" dirty="0"/>
              <a:t>0</a:t>
            </a:r>
            <a:r>
              <a:rPr kumimoji="1" lang="zh-CN" altLang="en-US" dirty="0"/>
              <a:t>～</a:t>
            </a:r>
            <a:r>
              <a:rPr kumimoji="1" lang="en-US" altLang="zh-CN" dirty="0"/>
              <a:t>1000000</a:t>
            </a:r>
            <a:r>
              <a:rPr kumimoji="1" lang="zh-CN" altLang="en-US" dirty="0"/>
              <a:t>），请同步返回用户打败了全国</a:t>
            </a:r>
            <a:r>
              <a:rPr kumimoji="1" lang="en-US" altLang="zh-CN" dirty="0" err="1"/>
              <a:t>xx.xx</a:t>
            </a:r>
            <a:r>
              <a:rPr kumimoji="1" lang="en-US" altLang="zh-CN" dirty="0"/>
              <a:t>%</a:t>
            </a:r>
            <a:r>
              <a:rPr kumimoji="1" lang="zh-CN" altLang="en-US" dirty="0"/>
              <a:t>的用户</a:t>
            </a:r>
            <a:endParaRPr kumimoji="1" lang="en-US" altLang="zh-CN" dirty="0"/>
          </a:p>
          <a:p>
            <a:pPr lvl="1"/>
            <a:r>
              <a:rPr kumimoji="1" lang="zh-CN" altLang="en-US" dirty="0"/>
              <a:t>你有</a:t>
            </a:r>
            <a:r>
              <a:rPr kumimoji="1" lang="en-US" altLang="zh-CN" dirty="0"/>
              <a:t>2</a:t>
            </a:r>
            <a:r>
              <a:rPr kumimoji="1" lang="zh-CN" altLang="en-US" dirty="0"/>
              <a:t>亿用户，</a:t>
            </a:r>
            <a:r>
              <a:rPr kumimoji="1" lang="en-US" altLang="zh-CN" dirty="0"/>
              <a:t>5000</a:t>
            </a:r>
            <a:r>
              <a:rPr kumimoji="1" lang="zh-CN" altLang="en-US" dirty="0"/>
              <a:t> </a:t>
            </a:r>
            <a:r>
              <a:rPr kumimoji="1" lang="en-US" altLang="zh-CN" dirty="0" err="1"/>
              <a:t>qps</a:t>
            </a:r>
            <a:endParaRPr kumimoji="1" lang="en-US" altLang="zh-CN" dirty="0"/>
          </a:p>
          <a:p>
            <a:pPr lvl="1"/>
            <a:r>
              <a:rPr kumimoji="1" lang="zh-CN" altLang="en-US" dirty="0"/>
              <a:t>这个百分比要比较准</a:t>
            </a:r>
            <a:endParaRPr kumimoji="1" lang="en-US" altLang="zh-CN" dirty="0"/>
          </a:p>
          <a:p>
            <a:pPr lvl="1"/>
            <a:r>
              <a:rPr kumimoji="1" lang="zh-CN" altLang="en-US" dirty="0"/>
              <a:t>用户的新分数要能覆盖老分数</a:t>
            </a:r>
            <a:endParaRPr kumimoji="1" lang="en-US" altLang="zh-CN" dirty="0"/>
          </a:p>
          <a:p>
            <a:r>
              <a:rPr kumimoji="1" lang="zh-CN" altLang="en-US" dirty="0"/>
              <a:t>分桶阈值方案</a:t>
            </a:r>
            <a:endParaRPr kumimoji="1" lang="en-US" altLang="zh-CN" dirty="0"/>
          </a:p>
          <a:p>
            <a:pPr lvl="1"/>
            <a:r>
              <a:rPr kumimoji="1" lang="zh-CN" altLang="en-US" dirty="0"/>
              <a:t>把所有分数段分成</a:t>
            </a:r>
            <a:r>
              <a:rPr kumimoji="1" lang="en-US" altLang="zh-CN" dirty="0"/>
              <a:t>1000</a:t>
            </a:r>
            <a:r>
              <a:rPr kumimoji="1" lang="zh-CN" altLang="en-US" dirty="0"/>
              <a:t>个桶，记录每个分数段的人数，通过统计桶数计算排名</a:t>
            </a:r>
            <a:endParaRPr kumimoji="1" lang="en-US" altLang="zh-CN" dirty="0"/>
          </a:p>
          <a:p>
            <a:r>
              <a:rPr kumimoji="1" lang="en-US" altLang="zh-CN" dirty="0" err="1"/>
              <a:t>redis</a:t>
            </a:r>
            <a:r>
              <a:rPr kumimoji="1" lang="en-US" altLang="zh-CN" dirty="0"/>
              <a:t> </a:t>
            </a:r>
            <a:r>
              <a:rPr kumimoji="1" lang="en-US" altLang="zh-CN" dirty="0" err="1"/>
              <a:t>zset</a:t>
            </a:r>
            <a:r>
              <a:rPr kumimoji="1" lang="zh-CN" altLang="en-US" dirty="0"/>
              <a:t>方案</a:t>
            </a:r>
            <a:endParaRPr kumimoji="1" lang="en-US" altLang="zh-CN" dirty="0"/>
          </a:p>
          <a:p>
            <a:pPr lvl="1"/>
            <a:r>
              <a:rPr kumimoji="1" lang="zh-CN" altLang="en-US" dirty="0"/>
              <a:t>直接使用</a:t>
            </a:r>
            <a:r>
              <a:rPr kumimoji="1" lang="en-US" altLang="zh-CN" dirty="0" err="1"/>
              <a:t>redis</a:t>
            </a:r>
            <a:r>
              <a:rPr kumimoji="1" lang="en-US" altLang="zh-CN" dirty="0"/>
              <a:t> </a:t>
            </a:r>
            <a:r>
              <a:rPr kumimoji="1" lang="en-US" altLang="zh-CN" dirty="0" err="1"/>
              <a:t>zset</a:t>
            </a:r>
            <a:r>
              <a:rPr kumimoji="1" lang="zh-CN" altLang="en-US" dirty="0"/>
              <a:t>去做排行榜</a:t>
            </a:r>
            <a:endParaRPr kumimoji="1" lang="en-US" altLang="zh-CN" dirty="0"/>
          </a:p>
          <a:p>
            <a:r>
              <a:rPr kumimoji="1" lang="zh-CN" altLang="en-US" dirty="0"/>
              <a:t>离线生成</a:t>
            </a:r>
            <a:r>
              <a:rPr kumimoji="1" lang="en-US" altLang="zh-CN" dirty="0"/>
              <a:t>percentile</a:t>
            </a:r>
            <a:r>
              <a:rPr kumimoji="1" lang="zh-CN" altLang="en-US" dirty="0"/>
              <a:t>方案</a:t>
            </a:r>
            <a:endParaRPr kumimoji="1" lang="en-US" altLang="zh-CN" dirty="0"/>
          </a:p>
          <a:p>
            <a:pPr lvl="1"/>
            <a:r>
              <a:rPr kumimoji="1" lang="zh-CN" altLang="en-US" dirty="0"/>
              <a:t>离线计算每百分比的分数阈值，直接推到内存</a:t>
            </a:r>
            <a:r>
              <a:rPr kumimoji="1" lang="en-US" altLang="zh-CN" dirty="0"/>
              <a:t>(100</a:t>
            </a:r>
            <a:r>
              <a:rPr kumimoji="1" lang="zh-CN" altLang="en-US" dirty="0"/>
              <a:t>个数值</a:t>
            </a:r>
            <a:r>
              <a:rPr kumimoji="1" lang="en-US" altLang="zh-CN" dirty="0"/>
              <a:t>)</a:t>
            </a:r>
            <a:r>
              <a:rPr kumimoji="1" lang="zh-CN" altLang="en-US" dirty="0"/>
              <a:t>，二分法获取排行榜</a:t>
            </a:r>
            <a:endParaRPr kumimoji="1" lang="en-US" altLang="zh-CN" dirty="0"/>
          </a:p>
          <a:p>
            <a:r>
              <a:rPr kumimoji="1" lang="zh-CN" altLang="en-US" dirty="0"/>
              <a:t>基于概率的纯数学方案</a:t>
            </a:r>
            <a:endParaRPr kumimoji="1" lang="en-US" altLang="zh-CN" dirty="0"/>
          </a:p>
          <a:p>
            <a:pPr lvl="1"/>
            <a:r>
              <a:rPr kumimoji="1" lang="zh-CN" altLang="en-US" dirty="0"/>
              <a:t>通过随机丢弃法，每次增加一个分数就丢弃一个分数，保持整个</a:t>
            </a:r>
            <a:r>
              <a:rPr kumimoji="1" lang="en-US" altLang="zh-CN" dirty="0" err="1"/>
              <a:t>zset</a:t>
            </a:r>
            <a:r>
              <a:rPr kumimoji="1" lang="zh-CN" altLang="en-US" dirty="0"/>
              <a:t>的</a:t>
            </a:r>
            <a:r>
              <a:rPr kumimoji="1" lang="en-US" altLang="zh-CN" dirty="0"/>
              <a:t>size</a:t>
            </a:r>
            <a:r>
              <a:rPr kumimoji="1" lang="zh-CN" altLang="en-US" dirty="0"/>
              <a:t>不变</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方案设计例子</a:t>
            </a:r>
            <a:r>
              <a:rPr kumimoji="1" lang="en-US" altLang="zh-CN" dirty="0"/>
              <a:t>——feed</a:t>
            </a:r>
            <a:r>
              <a:rPr kumimoji="1" lang="zh-CN" altLang="en-US" dirty="0"/>
              <a:t>流系统</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t>基础方案</a:t>
            </a:r>
            <a:endParaRPr kumimoji="1" lang="en-US" altLang="zh-CN" dirty="0"/>
          </a:p>
          <a:p>
            <a:pPr lvl="1"/>
            <a:r>
              <a:rPr kumimoji="1" lang="zh-CN" altLang="en-US" dirty="0"/>
              <a:t>拉模型：每个</a:t>
            </a:r>
            <a:r>
              <a:rPr kumimoji="1" lang="en-US" altLang="zh-CN" dirty="0"/>
              <a:t>follower</a:t>
            </a:r>
            <a:r>
              <a:rPr kumimoji="1" lang="zh-CN" altLang="en-US" dirty="0"/>
              <a:t>去拉</a:t>
            </a:r>
            <a:r>
              <a:rPr kumimoji="1" lang="en-US" altLang="zh-CN" dirty="0" err="1"/>
              <a:t>followee</a:t>
            </a:r>
            <a:r>
              <a:rPr kumimoji="1" lang="zh-CN" altLang="en-US" dirty="0"/>
              <a:t>的微博</a:t>
            </a:r>
            <a:endParaRPr kumimoji="1" lang="en-US" altLang="zh-CN" dirty="0"/>
          </a:p>
          <a:p>
            <a:pPr lvl="1"/>
            <a:r>
              <a:rPr kumimoji="1" lang="zh-CN" altLang="en-US" dirty="0"/>
              <a:t>推模型：</a:t>
            </a:r>
            <a:r>
              <a:rPr kumimoji="1" lang="en-US" altLang="zh-CN" dirty="0" err="1"/>
              <a:t>followee</a:t>
            </a:r>
            <a:r>
              <a:rPr kumimoji="1" lang="zh-CN" altLang="en-US" dirty="0"/>
              <a:t>推送微博到</a:t>
            </a:r>
            <a:r>
              <a:rPr kumimoji="1" lang="en-US" altLang="zh-CN" dirty="0"/>
              <a:t>follower</a:t>
            </a:r>
            <a:r>
              <a:rPr kumimoji="1" lang="zh-CN" altLang="en-US" dirty="0"/>
              <a:t>的</a:t>
            </a:r>
            <a:r>
              <a:rPr kumimoji="1" lang="en-US" altLang="zh-CN" dirty="0"/>
              <a:t>feed</a:t>
            </a:r>
            <a:r>
              <a:rPr kumimoji="1" lang="zh-CN" altLang="en-US" dirty="0"/>
              <a:t>流</a:t>
            </a:r>
            <a:endParaRPr kumimoji="1" lang="en-US" altLang="zh-CN" dirty="0"/>
          </a:p>
          <a:p>
            <a:r>
              <a:rPr kumimoji="1" lang="zh-CN" altLang="en-US" dirty="0"/>
              <a:t>量级增长带来的问题</a:t>
            </a:r>
            <a:endParaRPr kumimoji="1" lang="en-US" altLang="zh-CN" dirty="0"/>
          </a:p>
          <a:p>
            <a:pPr lvl="1"/>
            <a:r>
              <a:rPr kumimoji="1" lang="zh-CN" altLang="en-US" dirty="0"/>
              <a:t>拉模型：不好分页，延时高</a:t>
            </a:r>
            <a:endParaRPr kumimoji="1" lang="en-US" altLang="zh-CN" dirty="0"/>
          </a:p>
          <a:p>
            <a:pPr lvl="1"/>
            <a:r>
              <a:rPr kumimoji="1" lang="zh-CN" altLang="en-US" dirty="0"/>
              <a:t>推模型：大</a:t>
            </a:r>
            <a:r>
              <a:rPr kumimoji="1" lang="en-US" altLang="zh-CN" dirty="0"/>
              <a:t>V</a:t>
            </a:r>
            <a:r>
              <a:rPr kumimoji="1" lang="zh-CN" altLang="en-US" dirty="0"/>
              <a:t>有几千万的</a:t>
            </a:r>
            <a:r>
              <a:rPr kumimoji="1" lang="en-US" altLang="zh-CN" dirty="0"/>
              <a:t>follower</a:t>
            </a:r>
            <a:r>
              <a:rPr kumimoji="1" lang="zh-CN" altLang="en-US" dirty="0"/>
              <a:t>，推不起</a:t>
            </a:r>
            <a:endParaRPr kumimoji="1" lang="en-US" altLang="zh-CN" dirty="0"/>
          </a:p>
          <a:p>
            <a:r>
              <a:rPr kumimoji="1" lang="zh-CN" altLang="en-US" dirty="0"/>
              <a:t>架构升级</a:t>
            </a:r>
            <a:endParaRPr kumimoji="1" lang="en-US" altLang="zh-CN" dirty="0"/>
          </a:p>
          <a:p>
            <a:pPr lvl="1"/>
            <a:r>
              <a:rPr kumimoji="1" lang="zh-CN" altLang="en-US" dirty="0"/>
              <a:t>用户分级：多层用户分级</a:t>
            </a:r>
            <a:endParaRPr kumimoji="1" lang="en-US" altLang="zh-CN" dirty="0"/>
          </a:p>
          <a:p>
            <a:pPr lvl="1"/>
            <a:r>
              <a:rPr kumimoji="1" lang="zh-CN" altLang="en-US" dirty="0"/>
              <a:t>推拉结合：小</a:t>
            </a:r>
            <a:r>
              <a:rPr kumimoji="1" lang="en-US" altLang="zh-CN" dirty="0"/>
              <a:t>V</a:t>
            </a:r>
            <a:r>
              <a:rPr kumimoji="1" lang="zh-CN" altLang="en-US" dirty="0"/>
              <a:t>用推，大</a:t>
            </a:r>
            <a:r>
              <a:rPr kumimoji="1" lang="en-US" altLang="zh-CN" dirty="0"/>
              <a:t>V</a:t>
            </a:r>
            <a:r>
              <a:rPr kumimoji="1" lang="zh-CN" altLang="en-US" dirty="0"/>
              <a:t>用拉</a:t>
            </a:r>
            <a:endParaRPr kumimoji="1" lang="en-US" altLang="zh-CN" dirty="0"/>
          </a:p>
          <a:p>
            <a:pPr lvl="1"/>
            <a:r>
              <a:rPr kumimoji="1" lang="zh-CN" altLang="en-US" dirty="0"/>
              <a:t>冷热分离：热用户实时推，冷用户启动时重算</a:t>
            </a:r>
            <a:endParaRPr kumimoji="1" lang="en-US" altLang="zh-CN" dirty="0"/>
          </a:p>
          <a:p>
            <a:pPr lvl="1"/>
            <a:endParaRPr kumimoji="1"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方案设计例子</a:t>
            </a:r>
            <a:r>
              <a:rPr lang="en-US" altLang="zh-CN" dirty="0"/>
              <a:t>——</a:t>
            </a:r>
            <a:r>
              <a:rPr lang="zh-CN" altLang="en-US" dirty="0"/>
              <a:t>商品改价需求</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改价任务方案</a:t>
            </a:r>
            <a:endParaRPr lang="en-US" altLang="zh-CN" dirty="0"/>
          </a:p>
          <a:p>
            <a:pPr lvl="1"/>
            <a:r>
              <a:rPr lang="zh-CN" altLang="en-US" dirty="0"/>
              <a:t>通过定时任务的方式，回调给改价系统，修改商品数据库</a:t>
            </a:r>
            <a:endParaRPr lang="en-US" altLang="zh-CN" dirty="0"/>
          </a:p>
          <a:p>
            <a:pPr lvl="1"/>
            <a:r>
              <a:rPr lang="zh-CN" altLang="en-US" dirty="0"/>
              <a:t>同时刷新缓存，让上层得到最新价格</a:t>
            </a:r>
            <a:endParaRPr lang="en-US" altLang="zh-CN" dirty="0"/>
          </a:p>
          <a:p>
            <a:pPr lvl="1"/>
            <a:r>
              <a:rPr lang="zh-CN" altLang="en-US" dirty="0"/>
              <a:t>大规模改价：数据库瓶颈</a:t>
            </a:r>
            <a:endParaRPr lang="en-US" altLang="zh-CN" dirty="0"/>
          </a:p>
          <a:p>
            <a:pPr lvl="1"/>
            <a:r>
              <a:rPr lang="zh-CN" altLang="en-US" dirty="0"/>
              <a:t>并发：怎么保证并发改价的执行结果是对的</a:t>
            </a:r>
            <a:endParaRPr lang="en-US" altLang="zh-CN" dirty="0"/>
          </a:p>
          <a:p>
            <a:pPr lvl="1"/>
            <a:r>
              <a:rPr lang="zh-CN" altLang="en-US" dirty="0"/>
              <a:t>一致性：如果定时任务出问题怎么办</a:t>
            </a:r>
            <a:endParaRPr lang="en-US" altLang="zh-CN" dirty="0"/>
          </a:p>
          <a:p>
            <a:r>
              <a:rPr lang="zh-CN" altLang="en-US" dirty="0"/>
              <a:t>价格计划方案</a:t>
            </a:r>
            <a:endParaRPr lang="en-US" altLang="zh-CN" dirty="0"/>
          </a:p>
          <a:p>
            <a:pPr lvl="1"/>
            <a:r>
              <a:rPr lang="zh-CN" altLang="en-US" dirty="0"/>
              <a:t>改价的特性：提前配置</a:t>
            </a:r>
            <a:endParaRPr lang="en-US" altLang="zh-CN" dirty="0"/>
          </a:p>
          <a:p>
            <a:pPr lvl="1"/>
            <a:r>
              <a:rPr lang="zh-CN" altLang="en-US" dirty="0"/>
              <a:t>把改价变成价格计划</a:t>
            </a:r>
            <a:r>
              <a:rPr lang="en-US" altLang="zh-CN" dirty="0"/>
              <a:t>(</a:t>
            </a:r>
            <a:r>
              <a:rPr lang="zh-CN" altLang="en-US" dirty="0"/>
              <a:t>降价配置</a:t>
            </a:r>
            <a:r>
              <a:rPr lang="en-US" altLang="zh-CN" dirty="0"/>
              <a:t>)</a:t>
            </a:r>
            <a:r>
              <a:rPr lang="zh-CN" altLang="en-US" dirty="0"/>
              <a:t>，提前把价格计划加载到价格中心</a:t>
            </a:r>
            <a:endParaRPr lang="en-US" altLang="zh-CN" dirty="0"/>
          </a:p>
          <a:p>
            <a:pPr lvl="1"/>
            <a:r>
              <a:rPr lang="zh-CN" altLang="en-US" dirty="0"/>
              <a:t>实时计算价格，而且可以做到多价格的覆盖规则</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抽象建模</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t>合理的抽象</a:t>
            </a:r>
            <a:r>
              <a:rPr kumimoji="1" lang="en-US" altLang="zh-CN" dirty="0"/>
              <a:t>——</a:t>
            </a:r>
            <a:r>
              <a:rPr kumimoji="1" lang="zh-CN" altLang="en-US" dirty="0"/>
              <a:t>你的抽象是否符合事物的客观复杂度</a:t>
            </a:r>
            <a:endParaRPr kumimoji="1" lang="en-US" altLang="zh-CN" dirty="0"/>
          </a:p>
          <a:p>
            <a:pPr lvl="1"/>
            <a:r>
              <a:rPr kumimoji="1" lang="zh-CN" altLang="en-US" dirty="0"/>
              <a:t>合适的设计</a:t>
            </a:r>
            <a:endParaRPr kumimoji="1" lang="en-US" altLang="zh-CN" dirty="0"/>
          </a:p>
          <a:p>
            <a:pPr lvl="1"/>
            <a:r>
              <a:rPr kumimoji="1" lang="zh-CN" altLang="en-US" dirty="0"/>
              <a:t>过度的设计</a:t>
            </a:r>
            <a:endParaRPr kumimoji="1" lang="en-US" altLang="zh-CN" dirty="0"/>
          </a:p>
          <a:p>
            <a:pPr lvl="1"/>
            <a:r>
              <a:rPr kumimoji="1" lang="zh-CN" altLang="en-US" dirty="0"/>
              <a:t>不足的设计</a:t>
            </a:r>
            <a:endParaRPr kumimoji="1" lang="en-US" altLang="zh-CN" dirty="0"/>
          </a:p>
          <a:p>
            <a:r>
              <a:rPr kumimoji="1" lang="zh-CN" altLang="en-US" dirty="0"/>
              <a:t>概念定义</a:t>
            </a:r>
            <a:endParaRPr kumimoji="1" lang="en-US" altLang="zh-CN" dirty="0"/>
          </a:p>
          <a:p>
            <a:pPr lvl="1"/>
            <a:r>
              <a:rPr kumimoji="1" lang="zh-CN" altLang="en-US" dirty="0"/>
              <a:t>使用概念把不清晰的业务整理成清晰的模型</a:t>
            </a:r>
            <a:endParaRPr kumimoji="1" lang="en-US" altLang="zh-CN" dirty="0"/>
          </a:p>
          <a:p>
            <a:r>
              <a:rPr kumimoji="1" lang="zh-CN" altLang="en-US" dirty="0"/>
              <a:t>层次划分</a:t>
            </a:r>
            <a:endParaRPr kumimoji="1" lang="en-US" altLang="zh-CN" dirty="0"/>
          </a:p>
          <a:p>
            <a:pPr lvl="1"/>
            <a:r>
              <a:rPr kumimoji="1" lang="zh-CN" altLang="en-US" dirty="0"/>
              <a:t>使用不同的维度去匹配不同维度的问题</a:t>
            </a:r>
            <a:endParaRPr kumimoji="1" lang="en-US" altLang="zh-CN" dirty="0"/>
          </a:p>
          <a:p>
            <a:r>
              <a:rPr kumimoji="1" lang="zh-CN" altLang="en-US" dirty="0">
                <a:ea typeface="宋体" panose="02010600030101010101" pitchFamily="2" charset="-122"/>
              </a:rPr>
              <a:t>解耦</a:t>
            </a:r>
            <a:endParaRPr kumimoji="1" lang="en-US" altLang="zh-CN" dirty="0"/>
          </a:p>
          <a:p>
            <a:pPr lvl="1"/>
            <a:r>
              <a:rPr kumimoji="1" lang="zh-CN" altLang="en-US" dirty="0"/>
              <a:t>高内聚，低耦合</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选型原则</a:t>
            </a:r>
            <a:endParaRPr lang="zh-CN" altLang="en-US" dirty="0"/>
          </a:p>
        </p:txBody>
      </p:sp>
      <p:sp>
        <p:nvSpPr>
          <p:cNvPr id="3" name="内容占位符 2"/>
          <p:cNvSpPr>
            <a:spLocks noGrp="1"/>
          </p:cNvSpPr>
          <p:nvPr>
            <p:ph idx="1"/>
          </p:nvPr>
        </p:nvSpPr>
        <p:spPr/>
        <p:txBody>
          <a:bodyPr/>
          <a:lstStyle/>
          <a:p>
            <a:r>
              <a:rPr lang="zh-CN" altLang="en-US" dirty="0">
                <a:effectLst/>
              </a:rPr>
              <a:t>没经过生产环境大规模验证过的东西不用</a:t>
            </a:r>
            <a:endParaRPr lang="zh-CN" altLang="en-US" dirty="0">
              <a:effectLst/>
            </a:endParaRPr>
          </a:p>
          <a:p>
            <a:r>
              <a:rPr lang="zh-CN" altLang="en-US" dirty="0">
                <a:effectLst/>
              </a:rPr>
              <a:t>非大厂生产尽量不用</a:t>
            </a:r>
            <a:endParaRPr lang="zh-CN" altLang="en-US" dirty="0">
              <a:effectLst/>
            </a:endParaRPr>
          </a:p>
          <a:p>
            <a:r>
              <a:rPr lang="zh-CN" altLang="en-US" dirty="0">
                <a:effectLst/>
              </a:rPr>
              <a:t>异构</a:t>
            </a:r>
            <a:r>
              <a:rPr lang="en-US" altLang="zh-CN" dirty="0">
                <a:effectLst/>
              </a:rPr>
              <a:t>(</a:t>
            </a:r>
            <a:r>
              <a:rPr lang="zh-CN" altLang="en-US" dirty="0">
                <a:effectLst/>
              </a:rPr>
              <a:t>不同语言，不同平台</a:t>
            </a:r>
            <a:r>
              <a:rPr lang="en-US" altLang="zh-CN" dirty="0">
                <a:effectLst/>
              </a:rPr>
              <a:t>)</a:t>
            </a:r>
            <a:r>
              <a:rPr lang="zh-CN" altLang="en-US" dirty="0">
                <a:effectLst/>
              </a:rPr>
              <a:t>系统尽量不用</a:t>
            </a:r>
            <a:endParaRPr lang="zh-CN" altLang="en-US" dirty="0">
              <a:effectLst/>
            </a:endParaRPr>
          </a:p>
          <a:p>
            <a:r>
              <a:rPr lang="zh-CN" altLang="en-US" dirty="0">
                <a:effectLst/>
              </a:rPr>
              <a:t>有现有的类似解决方案时，不引入新的方案</a:t>
            </a:r>
            <a:endParaRPr lang="zh-CN" altLang="en-US" dirty="0">
              <a:effectLst/>
            </a:endParaRPr>
          </a:p>
          <a:p>
            <a:r>
              <a:rPr lang="zh-CN" altLang="en-US" dirty="0">
                <a:effectLst/>
              </a:rPr>
              <a:t>实在找不到解决方案，宁可自己造轮子也不用不知名网友在</a:t>
            </a:r>
            <a:r>
              <a:rPr lang="en-US" altLang="zh-CN" dirty="0" err="1">
                <a:effectLst/>
              </a:rPr>
              <a:t>github</a:t>
            </a:r>
            <a:r>
              <a:rPr lang="zh-CN" altLang="en-US" dirty="0">
                <a:effectLst/>
              </a:rPr>
              <a:t>上写的项目</a:t>
            </a:r>
            <a:r>
              <a:rPr lang="en-US" altLang="zh-CN" dirty="0">
                <a:effectLst/>
              </a:rPr>
              <a:t>(</a:t>
            </a:r>
            <a:r>
              <a:rPr lang="zh-CN" altLang="en-US" dirty="0">
                <a:effectLst/>
              </a:rPr>
              <a:t>不要太在意分数，知乎票数最高的答案，很可能是票友写出来的</a:t>
            </a:r>
            <a:r>
              <a:rPr lang="en-US" altLang="zh-CN" dirty="0">
                <a:effectLst/>
              </a:rPr>
              <a:t>)</a:t>
            </a:r>
            <a:endParaRPr lang="zh-CN" altLang="en-US" dirty="0">
              <a:effectLst/>
            </a:endParaRPr>
          </a:p>
          <a:p>
            <a:r>
              <a:rPr lang="zh-CN" altLang="en-US" dirty="0">
                <a:effectLst/>
              </a:rPr>
              <a:t>尽可能要有一个人读过开源方案的大部分代码，出了问题可以快速调试</a:t>
            </a:r>
            <a:endParaRPr lang="zh-CN" altLang="en-US" dirty="0">
              <a:effectLst/>
            </a:endParaRPr>
          </a:p>
          <a:p>
            <a:r>
              <a:rPr lang="zh-CN" altLang="en-US" dirty="0">
                <a:effectLst/>
              </a:rPr>
              <a:t>列出所有选项，权衡利弊后做决定</a:t>
            </a:r>
            <a:endParaRPr lang="zh-CN" altLang="en-US" dirty="0">
              <a:effectLst/>
            </a:endParaRPr>
          </a:p>
          <a:p>
            <a:r>
              <a:rPr lang="zh-CN" altLang="en-US" dirty="0">
                <a:effectLst/>
              </a:rPr>
              <a:t>考虑善后情况，出问题如何修复、迁移，给出备选方案</a:t>
            </a:r>
            <a:endParaRPr lang="zh-CN" altLang="en-US" dirty="0">
              <a:effectLst/>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职业规划</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总结方案设计的步骤</a:t>
            </a:r>
            <a:endParaRPr lang="zh-CN" altLang="en-US" dirty="0"/>
          </a:p>
        </p:txBody>
      </p:sp>
      <p:sp>
        <p:nvSpPr>
          <p:cNvPr id="3" name="内容占位符 2"/>
          <p:cNvSpPr>
            <a:spLocks noGrp="1"/>
          </p:cNvSpPr>
          <p:nvPr>
            <p:ph idx="1"/>
          </p:nvPr>
        </p:nvSpPr>
        <p:spPr/>
        <p:txBody>
          <a:bodyPr/>
          <a:lstStyle/>
          <a:p>
            <a:r>
              <a:rPr lang="zh-CN" altLang="en-US" dirty="0"/>
              <a:t>边界划分：根据团队、语义、领域、服务模式等方式，梳理服务</a:t>
            </a:r>
            <a:r>
              <a:rPr lang="en-US" altLang="zh-CN" dirty="0"/>
              <a:t>/</a:t>
            </a:r>
            <a:r>
              <a:rPr lang="zh-CN" altLang="en-US" dirty="0"/>
              <a:t>领域的边界</a:t>
            </a:r>
            <a:endParaRPr lang="en-US" altLang="zh-CN" dirty="0"/>
          </a:p>
          <a:p>
            <a:r>
              <a:rPr lang="zh-CN" altLang="en-US" dirty="0"/>
              <a:t>领域建模：在领域内定义概念与模型，定义模型的行为与规则</a:t>
            </a:r>
            <a:endParaRPr lang="en-US" altLang="zh-CN" dirty="0"/>
          </a:p>
          <a:p>
            <a:r>
              <a:rPr lang="zh-CN" altLang="en-US" dirty="0"/>
              <a:t>接口定义：把需求抽象成接口</a:t>
            </a:r>
            <a:endParaRPr lang="en-US" altLang="zh-CN" dirty="0"/>
          </a:p>
          <a:p>
            <a:r>
              <a:rPr lang="zh-CN" altLang="en-US" dirty="0"/>
              <a:t>技术选型：根据需求选择需要的基础组件</a:t>
            </a:r>
            <a:endParaRPr lang="en-US" altLang="zh-CN" dirty="0"/>
          </a:p>
          <a:p>
            <a:r>
              <a:rPr lang="zh-CN" altLang="en-US" dirty="0"/>
              <a:t>方案提出：针对需求，根据经验，提出多种可选方案</a:t>
            </a:r>
            <a:endParaRPr lang="en-US" altLang="zh-CN" dirty="0"/>
          </a:p>
          <a:p>
            <a:r>
              <a:rPr lang="zh-CN" altLang="en-US" dirty="0"/>
              <a:t>权衡利弊：根据目标、约束，权衡之后，选择最合适的方案，权衡的核心其实是价值观的选择</a:t>
            </a:r>
            <a:r>
              <a:rPr lang="en-US" altLang="zh-CN" dirty="0"/>
              <a:t>(</a:t>
            </a:r>
            <a:r>
              <a:rPr lang="zh-CN" altLang="en-US" dirty="0"/>
              <a:t>不是企业价值观，是各目标的价值评定</a:t>
            </a:r>
            <a:r>
              <a:rPr lang="en-US" altLang="zh-CN" dirty="0"/>
              <a:t>)</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架构师成长之路</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容量：知功能，更要知性能</a:t>
            </a:r>
            <a:endParaRPr kumimoji="1" lang="zh-CN" altLang="en-US" dirty="0"/>
          </a:p>
        </p:txBody>
      </p:sp>
      <p:sp>
        <p:nvSpPr>
          <p:cNvPr id="3" name="内容占位符 2"/>
          <p:cNvSpPr>
            <a:spLocks noGrp="1"/>
          </p:cNvSpPr>
          <p:nvPr>
            <p:ph idx="1"/>
          </p:nvPr>
        </p:nvSpPr>
        <p:spPr/>
        <p:txBody>
          <a:bodyPr/>
          <a:lstStyle/>
          <a:p>
            <a:r>
              <a:rPr kumimoji="1" lang="zh-CN" altLang="en-US" dirty="0"/>
              <a:t>你用的</a:t>
            </a:r>
            <a:r>
              <a:rPr kumimoji="1" lang="en-US" altLang="zh-CN" dirty="0" err="1"/>
              <a:t>db</a:t>
            </a:r>
            <a:r>
              <a:rPr kumimoji="1" lang="zh-CN" altLang="en-US" dirty="0"/>
              <a:t>能存多少行？</a:t>
            </a:r>
            <a:endParaRPr kumimoji="1" lang="en-US" altLang="zh-CN" dirty="0"/>
          </a:p>
          <a:p>
            <a:r>
              <a:rPr kumimoji="1" lang="en-US" altLang="zh-CN" dirty="0" err="1"/>
              <a:t>redis</a:t>
            </a:r>
            <a:r>
              <a:rPr kumimoji="1" lang="zh-CN" altLang="en-US" dirty="0"/>
              <a:t>的</a:t>
            </a:r>
            <a:r>
              <a:rPr kumimoji="1" lang="en-US" altLang="zh-CN" dirty="0"/>
              <a:t>key</a:t>
            </a:r>
            <a:r>
              <a:rPr kumimoji="1" lang="zh-CN" altLang="en-US" dirty="0"/>
              <a:t>适合多大？</a:t>
            </a:r>
            <a:endParaRPr kumimoji="1" lang="en-US" altLang="zh-CN" dirty="0"/>
          </a:p>
          <a:p>
            <a:r>
              <a:rPr kumimoji="1" lang="zh-CN" altLang="en-US" dirty="0"/>
              <a:t>你的系统明年有多少用户？</a:t>
            </a:r>
            <a:endParaRPr kumimoji="1" lang="en-US" altLang="zh-CN" dirty="0"/>
          </a:p>
          <a:p>
            <a:r>
              <a:rPr kumimoji="1" lang="zh-CN" altLang="en-US" dirty="0"/>
              <a:t>通常服务的</a:t>
            </a:r>
            <a:r>
              <a:rPr kumimoji="1" lang="en-US" altLang="zh-CN" dirty="0" err="1"/>
              <a:t>qps</a:t>
            </a:r>
            <a:r>
              <a:rPr kumimoji="1" lang="zh-CN" altLang="en-US" dirty="0"/>
              <a:t>是多少？</a:t>
            </a:r>
            <a:endParaRPr kumimoji="1" lang="en-US" altLang="zh-CN" dirty="0"/>
          </a:p>
          <a:p>
            <a:r>
              <a:rPr kumimoji="1" lang="en-US" altLang="zh-CN" dirty="0" err="1"/>
              <a:t>Mysql</a:t>
            </a:r>
            <a:r>
              <a:rPr kumimoji="1" lang="zh-CN" altLang="en-US" dirty="0"/>
              <a:t>写入</a:t>
            </a:r>
            <a:r>
              <a:rPr kumimoji="1" lang="en-US" altLang="zh-CN" dirty="0" err="1"/>
              <a:t>qps</a:t>
            </a:r>
            <a:r>
              <a:rPr kumimoji="1" lang="zh-CN" altLang="en-US" dirty="0"/>
              <a:t>一般是多少？</a:t>
            </a:r>
            <a:endParaRPr kumimoji="1" lang="en-US" altLang="zh-CN" dirty="0"/>
          </a:p>
          <a:p>
            <a:r>
              <a:rPr kumimoji="1" lang="zh-CN" altLang="en-US" dirty="0"/>
              <a:t>你的算法复杂度如何？</a:t>
            </a:r>
            <a:endParaRPr kumimoji="1" lang="en-US" altLang="zh-CN" dirty="0"/>
          </a:p>
          <a:p>
            <a:r>
              <a:rPr kumimoji="1" lang="zh-CN" altLang="en-US" dirty="0"/>
              <a:t>你用的对象占用多少内存？</a:t>
            </a:r>
            <a:endParaRPr kumimoji="1" lang="en-US" altLang="zh-CN" dirty="0"/>
          </a:p>
          <a:p>
            <a:r>
              <a:rPr kumimoji="1" lang="zh-CN" altLang="en-US" dirty="0"/>
              <a:t>硬盘多久会坏？</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一切假设都是基于容量的</a:t>
            </a:r>
            <a:endParaRPr lang="zh-CN" altLang="en-US" dirty="0"/>
          </a:p>
        </p:txBody>
      </p:sp>
      <p:sp>
        <p:nvSpPr>
          <p:cNvPr id="3" name="内容占位符 2"/>
          <p:cNvSpPr>
            <a:spLocks noGrp="1"/>
          </p:cNvSpPr>
          <p:nvPr>
            <p:ph idx="1"/>
          </p:nvPr>
        </p:nvSpPr>
        <p:spPr/>
        <p:txBody>
          <a:bodyPr/>
          <a:lstStyle/>
          <a:p>
            <a:r>
              <a:rPr lang="zh-CN" altLang="en-US" dirty="0"/>
              <a:t>容量设计一般在两年左右，太久可能会过度设计</a:t>
            </a:r>
            <a:endParaRPr lang="en-US" altLang="zh-CN" dirty="0"/>
          </a:p>
          <a:p>
            <a:r>
              <a:rPr lang="zh-CN" altLang="en-US" dirty="0"/>
              <a:t>没有超级系统，请先设定你的系统极限，在极限内玩</a:t>
            </a:r>
            <a:endParaRPr lang="en-US" altLang="zh-CN" dirty="0"/>
          </a:p>
          <a:p>
            <a:r>
              <a:rPr lang="zh-CN" altLang="en-US" dirty="0"/>
              <a:t>量级增长，难度在增长，请认清这个现实，业务发展超过设计容量请重新设计</a:t>
            </a:r>
            <a:endParaRPr lang="en-US" altLang="zh-CN" dirty="0"/>
          </a:p>
          <a:p>
            <a:r>
              <a:rPr lang="zh-CN" altLang="en-US" dirty="0"/>
              <a:t>有余力做好</a:t>
            </a:r>
            <a:r>
              <a:rPr lang="en-US" altLang="zh-CN" dirty="0"/>
              <a:t>quota</a:t>
            </a:r>
            <a:r>
              <a:rPr lang="zh-CN" altLang="en-US" dirty="0"/>
              <a:t>，防雪崩</a:t>
            </a:r>
            <a:endParaRPr lang="zh-CN" altLang="en-US" dirty="0"/>
          </a:p>
        </p:txBody>
      </p:sp>
      <p:graphicFrame>
        <p:nvGraphicFramePr>
          <p:cNvPr id="5" name="图表 4"/>
          <p:cNvGraphicFramePr/>
          <p:nvPr/>
        </p:nvGraphicFramePr>
        <p:xfrm>
          <a:off x="2202868" y="3393419"/>
          <a:ext cx="7775615" cy="346458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不要相信任何外部系统</a:t>
            </a:r>
            <a:endParaRPr lang="zh-CN" altLang="en-US" dirty="0"/>
          </a:p>
        </p:txBody>
      </p:sp>
      <p:sp>
        <p:nvSpPr>
          <p:cNvPr id="3" name="内容占位符 2"/>
          <p:cNvSpPr>
            <a:spLocks noGrp="1"/>
          </p:cNvSpPr>
          <p:nvPr>
            <p:ph idx="1"/>
          </p:nvPr>
        </p:nvSpPr>
        <p:spPr/>
        <p:txBody>
          <a:bodyPr/>
          <a:lstStyle/>
          <a:p>
            <a:r>
              <a:rPr lang="zh-CN" altLang="en-US" dirty="0"/>
              <a:t>不要信任你函数的调用者</a:t>
            </a:r>
            <a:endParaRPr lang="en-US" altLang="zh-CN" dirty="0"/>
          </a:p>
          <a:p>
            <a:r>
              <a:rPr lang="zh-CN" altLang="en-US" dirty="0"/>
              <a:t>不要信任你调用的函数</a:t>
            </a:r>
            <a:endParaRPr lang="en-US" altLang="zh-CN" dirty="0"/>
          </a:p>
          <a:p>
            <a:r>
              <a:rPr lang="zh-CN" altLang="en-US" dirty="0"/>
              <a:t>不要相信客户端</a:t>
            </a:r>
            <a:endParaRPr lang="en-US" altLang="zh-CN" dirty="0"/>
          </a:p>
          <a:p>
            <a:r>
              <a:rPr lang="zh-CN" altLang="en-US" dirty="0"/>
              <a:t>假设任何系统会挂</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思想气泡: 云 3"/>
          <p:cNvSpPr/>
          <p:nvPr/>
        </p:nvSpPr>
        <p:spPr>
          <a:xfrm>
            <a:off x="7165358" y="4144851"/>
            <a:ext cx="1589526" cy="471099"/>
          </a:xfrm>
          <a:prstGeom prst="cloudCallout">
            <a:avLst>
              <a:gd name="adj1" fmla="val -29190"/>
              <a:gd name="adj2" fmla="val 399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复杂的现实</a:t>
            </a:r>
            <a:endParaRPr lang="zh-CN" altLang="en-US" sz="1000" dirty="0">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lstStyle/>
          <a:p>
            <a:r>
              <a:rPr lang="zh-CN" altLang="en-US" dirty="0"/>
              <a:t>中间件的目标是稳定，不是智能</a:t>
            </a:r>
            <a:endParaRPr lang="zh-CN" altLang="en-US" dirty="0"/>
          </a:p>
        </p:txBody>
      </p:sp>
      <p:sp>
        <p:nvSpPr>
          <p:cNvPr id="3" name="内容占位符 2"/>
          <p:cNvSpPr>
            <a:spLocks noGrp="1"/>
          </p:cNvSpPr>
          <p:nvPr>
            <p:ph idx="1"/>
          </p:nvPr>
        </p:nvSpPr>
        <p:spPr>
          <a:xfrm>
            <a:off x="913795" y="1732449"/>
            <a:ext cx="10353762" cy="2131031"/>
          </a:xfrm>
        </p:spPr>
        <p:txBody>
          <a:bodyPr>
            <a:normAutofit/>
          </a:bodyPr>
          <a:lstStyle/>
          <a:p>
            <a:r>
              <a:rPr lang="zh-CN" altLang="en-US" dirty="0"/>
              <a:t>你选择的中间件，应当是简单可靠的</a:t>
            </a:r>
            <a:endParaRPr lang="en-US" altLang="zh-CN" dirty="0"/>
          </a:p>
          <a:p>
            <a:r>
              <a:rPr lang="zh-CN" altLang="en-US" dirty="0"/>
              <a:t>复杂问题，要用复杂的方案</a:t>
            </a:r>
            <a:r>
              <a:rPr lang="en-US" altLang="zh-CN" dirty="0"/>
              <a:t>+</a:t>
            </a:r>
            <a:r>
              <a:rPr lang="zh-CN" altLang="en-US" dirty="0"/>
              <a:t>稳定的中间件解决</a:t>
            </a:r>
            <a:endParaRPr lang="en-US" altLang="zh-CN" dirty="0"/>
          </a:p>
          <a:p>
            <a:r>
              <a:rPr lang="zh-CN" altLang="en-US" dirty="0"/>
              <a:t>用“超级智能中间件”来解决复杂问题，往往是挖坑的开始，因为它没有知识了解复杂，在时间</a:t>
            </a:r>
            <a:r>
              <a:rPr lang="en-US" altLang="zh-CN" dirty="0"/>
              <a:t>+</a:t>
            </a:r>
            <a:r>
              <a:rPr lang="zh-CN" altLang="en-US" dirty="0"/>
              <a:t>压力</a:t>
            </a:r>
            <a:r>
              <a:rPr lang="en-US" altLang="zh-CN" dirty="0"/>
              <a:t>+</a:t>
            </a:r>
            <a:r>
              <a:rPr lang="zh-CN" altLang="en-US" dirty="0"/>
              <a:t>故障的综合考验下，超级中间件才会暴露出问题，到时候追悔莫及</a:t>
            </a:r>
            <a:endParaRPr lang="en-US" altLang="zh-CN" dirty="0"/>
          </a:p>
          <a:p>
            <a:r>
              <a:rPr lang="zh-CN" altLang="en-US" dirty="0"/>
              <a:t>比如说：超级存储，分布式事务组件</a:t>
            </a:r>
            <a:endParaRPr lang="zh-CN" altLang="en-US" dirty="0"/>
          </a:p>
        </p:txBody>
      </p:sp>
      <p:sp>
        <p:nvSpPr>
          <p:cNvPr id="5" name="矩形: 圆角 4"/>
          <p:cNvSpPr/>
          <p:nvPr/>
        </p:nvSpPr>
        <p:spPr>
          <a:xfrm>
            <a:off x="9273356" y="5642554"/>
            <a:ext cx="852257" cy="261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可靠的组件</a:t>
            </a:r>
            <a:endParaRPr lang="zh-CN" altLang="en-US" sz="1000" dirty="0">
              <a:latin typeface="微软雅黑" panose="020B0503020204020204" charset="-122"/>
              <a:ea typeface="微软雅黑" panose="020B0503020204020204" charset="-122"/>
            </a:endParaRPr>
          </a:p>
        </p:txBody>
      </p:sp>
      <p:sp>
        <p:nvSpPr>
          <p:cNvPr id="6" name="矩形: 圆角 5"/>
          <p:cNvSpPr/>
          <p:nvPr/>
        </p:nvSpPr>
        <p:spPr>
          <a:xfrm>
            <a:off x="10227073" y="5642554"/>
            <a:ext cx="852257" cy="261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可靠的组件</a:t>
            </a:r>
            <a:endParaRPr lang="zh-CN" altLang="en-US" sz="1000" dirty="0">
              <a:latin typeface="微软雅黑" panose="020B0503020204020204" charset="-122"/>
              <a:ea typeface="微软雅黑" panose="020B0503020204020204" charset="-122"/>
            </a:endParaRPr>
          </a:p>
        </p:txBody>
      </p:sp>
      <p:sp>
        <p:nvSpPr>
          <p:cNvPr id="7" name="矩形: 圆角 6"/>
          <p:cNvSpPr/>
          <p:nvPr/>
        </p:nvSpPr>
        <p:spPr>
          <a:xfrm>
            <a:off x="11180790" y="5642554"/>
            <a:ext cx="852257" cy="261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可靠的组件</a:t>
            </a:r>
            <a:endParaRPr lang="zh-CN" altLang="en-US" sz="1000" dirty="0">
              <a:latin typeface="微软雅黑" panose="020B0503020204020204" charset="-122"/>
              <a:ea typeface="微软雅黑" panose="020B0503020204020204" charset="-122"/>
            </a:endParaRPr>
          </a:p>
        </p:txBody>
      </p:sp>
      <p:sp>
        <p:nvSpPr>
          <p:cNvPr id="8" name="星形: 七角 7"/>
          <p:cNvSpPr/>
          <p:nvPr/>
        </p:nvSpPr>
        <p:spPr>
          <a:xfrm>
            <a:off x="9556177" y="4095481"/>
            <a:ext cx="2118327" cy="565113"/>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复杂的方案</a:t>
            </a:r>
            <a:endParaRPr lang="zh-CN" altLang="en-US" sz="1000" dirty="0">
              <a:latin typeface="微软雅黑" panose="020B0503020204020204" charset="-122"/>
              <a:ea typeface="微软雅黑" panose="020B0503020204020204" charset="-122"/>
            </a:endParaRPr>
          </a:p>
        </p:txBody>
      </p:sp>
      <p:sp>
        <p:nvSpPr>
          <p:cNvPr id="9" name="箭头: 上 8"/>
          <p:cNvSpPr/>
          <p:nvPr/>
        </p:nvSpPr>
        <p:spPr>
          <a:xfrm>
            <a:off x="10125615" y="5025177"/>
            <a:ext cx="1055175" cy="19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804690" y="4118034"/>
            <a:ext cx="852257" cy="276999"/>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cs typeface="微软雅黑" panose="020B0503020204020204" charset="-122"/>
              </a:rPr>
              <a:t>MATCH</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1" name="箭头: 右 10"/>
          <p:cNvSpPr/>
          <p:nvPr/>
        </p:nvSpPr>
        <p:spPr>
          <a:xfrm>
            <a:off x="8904303" y="4391680"/>
            <a:ext cx="483623" cy="99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思想气泡: 云 19"/>
          <p:cNvSpPr/>
          <p:nvPr/>
        </p:nvSpPr>
        <p:spPr>
          <a:xfrm>
            <a:off x="880884" y="4194221"/>
            <a:ext cx="1589526" cy="471099"/>
          </a:xfrm>
          <a:prstGeom prst="cloudCallout">
            <a:avLst>
              <a:gd name="adj1" fmla="val -29190"/>
              <a:gd name="adj2" fmla="val 399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复杂的现实</a:t>
            </a:r>
            <a:endParaRPr lang="zh-CN" altLang="en-US" sz="1000" dirty="0">
              <a:latin typeface="微软雅黑" panose="020B0503020204020204" charset="-122"/>
              <a:ea typeface="微软雅黑" panose="020B0503020204020204" charset="-122"/>
            </a:endParaRPr>
          </a:p>
        </p:txBody>
      </p:sp>
      <p:sp>
        <p:nvSpPr>
          <p:cNvPr id="23" name="矩形: 圆角 22"/>
          <p:cNvSpPr/>
          <p:nvPr/>
        </p:nvSpPr>
        <p:spPr>
          <a:xfrm>
            <a:off x="2992697" y="5605148"/>
            <a:ext cx="2676337" cy="565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charset="-122"/>
                <a:ea typeface="微软雅黑" panose="020B0503020204020204" charset="-122"/>
              </a:rPr>
              <a:t>智能的组件</a:t>
            </a:r>
            <a:endParaRPr lang="zh-CN" altLang="en-US" sz="2000" dirty="0">
              <a:latin typeface="微软雅黑" panose="020B0503020204020204" charset="-122"/>
              <a:ea typeface="微软雅黑" panose="020B0503020204020204" charset="-122"/>
            </a:endParaRPr>
          </a:p>
        </p:txBody>
      </p:sp>
      <p:sp>
        <p:nvSpPr>
          <p:cNvPr id="24" name="星形: 七角 23"/>
          <p:cNvSpPr/>
          <p:nvPr/>
        </p:nvSpPr>
        <p:spPr>
          <a:xfrm>
            <a:off x="3271703" y="4144851"/>
            <a:ext cx="2118327" cy="565113"/>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charset="-122"/>
                <a:ea typeface="微软雅黑" panose="020B0503020204020204" charset="-122"/>
              </a:rPr>
              <a:t>简单的方案</a:t>
            </a:r>
            <a:endParaRPr lang="zh-CN" altLang="en-US" sz="1000" dirty="0">
              <a:latin typeface="微软雅黑" panose="020B0503020204020204" charset="-122"/>
              <a:ea typeface="微软雅黑" panose="020B0503020204020204" charset="-122"/>
            </a:endParaRPr>
          </a:p>
        </p:txBody>
      </p:sp>
      <p:sp>
        <p:nvSpPr>
          <p:cNvPr id="25" name="箭头: 上 24"/>
          <p:cNvSpPr/>
          <p:nvPr/>
        </p:nvSpPr>
        <p:spPr>
          <a:xfrm>
            <a:off x="3803277" y="5074548"/>
            <a:ext cx="1055175" cy="19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rot="2312309">
            <a:off x="2285867" y="4837818"/>
            <a:ext cx="1128887" cy="276999"/>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cs typeface="微软雅黑" panose="020B0503020204020204" charset="-122"/>
              </a:rPr>
              <a:t>NOT MATCH</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27" name="箭头: 右 26"/>
          <p:cNvSpPr/>
          <p:nvPr/>
        </p:nvSpPr>
        <p:spPr>
          <a:xfrm rot="2238101">
            <a:off x="2073291" y="5022370"/>
            <a:ext cx="995377" cy="205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持久化、高可用与复制</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t>持久化</a:t>
            </a:r>
            <a:endParaRPr kumimoji="1" lang="en-US" altLang="zh-CN" dirty="0"/>
          </a:p>
          <a:p>
            <a:pPr lvl="1"/>
            <a:r>
              <a:rPr kumimoji="1" lang="en-US" altLang="zh-CN" dirty="0" err="1"/>
              <a:t>Redis</a:t>
            </a:r>
            <a:r>
              <a:rPr kumimoji="1" lang="zh-CN" altLang="en-US" dirty="0"/>
              <a:t>，大部分情况，请拿它做缓存</a:t>
            </a:r>
            <a:endParaRPr kumimoji="1" lang="en-US" altLang="zh-CN" dirty="0"/>
          </a:p>
          <a:p>
            <a:pPr lvl="1"/>
            <a:r>
              <a:rPr kumimoji="1" lang="zh-CN" altLang="en-US" dirty="0"/>
              <a:t>如果一定需要用</a:t>
            </a:r>
            <a:r>
              <a:rPr kumimoji="1" lang="en-US" altLang="zh-CN" dirty="0" err="1"/>
              <a:t>redis</a:t>
            </a:r>
            <a:r>
              <a:rPr kumimoji="1" lang="zh-CN" altLang="en-US" dirty="0"/>
              <a:t>存储，请准备好还原脚本</a:t>
            </a:r>
            <a:endParaRPr kumimoji="1" lang="en-US" altLang="zh-CN" dirty="0"/>
          </a:p>
          <a:p>
            <a:r>
              <a:rPr kumimoji="1" lang="zh-CN" altLang="en-US" dirty="0"/>
              <a:t>高可用</a:t>
            </a:r>
            <a:endParaRPr kumimoji="1" lang="en-US" altLang="zh-CN" dirty="0"/>
          </a:p>
          <a:p>
            <a:pPr lvl="1"/>
            <a:r>
              <a:rPr kumimoji="1" lang="zh-CN" altLang="en-US" dirty="0"/>
              <a:t>没有单点已经是最最基本的要求</a:t>
            </a:r>
            <a:endParaRPr kumimoji="1" lang="en-US" altLang="zh-CN" dirty="0"/>
          </a:p>
          <a:p>
            <a:pPr lvl="1"/>
            <a:r>
              <a:rPr kumimoji="1" lang="zh-CN" altLang="en-US" dirty="0"/>
              <a:t>重试与重试策略</a:t>
            </a:r>
            <a:endParaRPr kumimoji="1" lang="en-US" altLang="zh-CN" dirty="0"/>
          </a:p>
          <a:p>
            <a:pPr lvl="1"/>
            <a:r>
              <a:rPr kumimoji="1" lang="zh-CN" altLang="en-US" dirty="0"/>
              <a:t>幂等性</a:t>
            </a:r>
            <a:endParaRPr kumimoji="1" lang="en-US" altLang="zh-CN" dirty="0"/>
          </a:p>
          <a:p>
            <a:r>
              <a:rPr kumimoji="1" lang="zh-CN" altLang="en-US" dirty="0"/>
              <a:t>复制</a:t>
            </a:r>
            <a:endParaRPr kumimoji="1" lang="en-US" altLang="zh-CN" dirty="0"/>
          </a:p>
          <a:p>
            <a:pPr lvl="1"/>
            <a:r>
              <a:rPr kumimoji="1" lang="zh-CN" altLang="en-US" dirty="0"/>
              <a:t>所有持久化的最基本要求</a:t>
            </a:r>
            <a:endParaRPr kumimoji="1" lang="en-US" altLang="zh-CN" dirty="0"/>
          </a:p>
          <a:p>
            <a:pPr lvl="1"/>
            <a:r>
              <a:rPr kumimoji="1" lang="zh-CN" altLang="en-US" dirty="0"/>
              <a:t>了解复制模型</a:t>
            </a:r>
            <a:endParaRPr kumimoji="1" lang="en-US" altLang="zh-CN" dirty="0"/>
          </a:p>
          <a:p>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遇到问题查到底</a:t>
            </a:r>
            <a:endParaRPr kumimoji="1" lang="zh-CN" altLang="en-US" dirty="0"/>
          </a:p>
        </p:txBody>
      </p:sp>
      <p:sp>
        <p:nvSpPr>
          <p:cNvPr id="3" name="内容占位符 2"/>
          <p:cNvSpPr>
            <a:spLocks noGrp="1"/>
          </p:cNvSpPr>
          <p:nvPr>
            <p:ph idx="1"/>
          </p:nvPr>
        </p:nvSpPr>
        <p:spPr/>
        <p:txBody>
          <a:bodyPr/>
          <a:lstStyle/>
          <a:p>
            <a:r>
              <a:rPr kumimoji="1" lang="zh-CN" altLang="en-US" dirty="0"/>
              <a:t>“</a:t>
            </a:r>
            <a:r>
              <a:rPr kumimoji="1" lang="en-US" altLang="zh-CN" dirty="0"/>
              <a:t>XXX</a:t>
            </a:r>
            <a:r>
              <a:rPr kumimoji="1" lang="zh-CN" altLang="en-US" dirty="0"/>
              <a:t>坏了”，“</a:t>
            </a:r>
            <a:r>
              <a:rPr kumimoji="1" lang="en-US" altLang="zh-CN" dirty="0"/>
              <a:t>XXX</a:t>
            </a:r>
            <a:r>
              <a:rPr kumimoji="1" lang="zh-CN" altLang="en-US" dirty="0"/>
              <a:t>不靠谱”是一种不专业的结论</a:t>
            </a:r>
            <a:endParaRPr kumimoji="1" lang="en-US" altLang="zh-CN" dirty="0"/>
          </a:p>
          <a:p>
            <a:r>
              <a:rPr kumimoji="1" lang="zh-CN" altLang="en-US" dirty="0"/>
              <a:t>哪行代码坏了？</a:t>
            </a:r>
            <a:endParaRPr kumimoji="1" lang="en-US" altLang="zh-CN" dirty="0"/>
          </a:p>
          <a:p>
            <a:r>
              <a:rPr kumimoji="1" lang="zh-CN" altLang="en-US" dirty="0"/>
              <a:t>什么原因导致的？</a:t>
            </a:r>
            <a:endParaRPr kumimoji="1" lang="en-US" altLang="zh-CN" dirty="0"/>
          </a:p>
          <a:p>
            <a:r>
              <a:rPr kumimoji="1" lang="zh-CN" altLang="en-US" dirty="0"/>
              <a:t>设计因素还是维护性因素？</a:t>
            </a:r>
            <a:endParaRPr kumimoji="1" lang="en-US" altLang="zh-CN" dirty="0"/>
          </a:p>
          <a:p>
            <a:r>
              <a:rPr kumimoji="1" lang="zh-CN" altLang="en-US" dirty="0"/>
              <a:t>如果是设计因素，一共有多少种设计，各有哪些优劣？</a:t>
            </a:r>
            <a:endParaRPr kumimoji="1" lang="en-US" altLang="zh-CN" dirty="0"/>
          </a:p>
          <a:p>
            <a:r>
              <a:rPr kumimoji="1" lang="zh-CN" altLang="en-US" dirty="0"/>
              <a:t>对自己今后设计其它系统有什么帮助？</a:t>
            </a:r>
            <a:endParaRPr kumimoji="1" lang="zh-CN" altLang="en-US" dirty="0"/>
          </a:p>
          <a:p>
            <a:r>
              <a:rPr kumimoji="1" lang="en-US" altLang="zh-CN" dirty="0"/>
              <a:t>Bug</a:t>
            </a:r>
            <a:r>
              <a:rPr kumimoji="1" lang="zh-CN" altLang="en-US" dirty="0"/>
              <a:t>总会有，但不要在同一个问题上栽倒两次</a:t>
            </a:r>
            <a:endParaRPr kumimoji="1"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如何处理线上问题</a:t>
            </a:r>
            <a:endParaRPr kumimoji="1" lang="zh-CN" altLang="en-US" dirty="0"/>
          </a:p>
        </p:txBody>
      </p:sp>
      <p:sp>
        <p:nvSpPr>
          <p:cNvPr id="3" name="内容占位符 2"/>
          <p:cNvSpPr>
            <a:spLocks noGrp="1"/>
          </p:cNvSpPr>
          <p:nvPr>
            <p:ph idx="1"/>
          </p:nvPr>
        </p:nvSpPr>
        <p:spPr/>
        <p:txBody>
          <a:bodyPr/>
          <a:lstStyle/>
          <a:p>
            <a:r>
              <a:rPr kumimoji="1" lang="zh-CN" altLang="en-US" dirty="0"/>
              <a:t>线上出事的时候最学东西</a:t>
            </a:r>
            <a:endParaRPr kumimoji="1" lang="en-US" altLang="zh-CN" dirty="0"/>
          </a:p>
          <a:p>
            <a:r>
              <a:rPr kumimoji="1" lang="en-US" altLang="zh-CN" dirty="0"/>
              <a:t>3</a:t>
            </a:r>
            <a:r>
              <a:rPr kumimoji="1" lang="zh-CN" altLang="en-US" dirty="0"/>
              <a:t>分钟解决不了请先保留证据回滚</a:t>
            </a:r>
            <a:endParaRPr kumimoji="1" lang="en-US" altLang="zh-CN" dirty="0"/>
          </a:p>
          <a:p>
            <a:r>
              <a:rPr kumimoji="1" lang="zh-CN" altLang="en-US" dirty="0"/>
              <a:t>永远不要忽略错误信息</a:t>
            </a:r>
            <a:endParaRPr kumimoji="1" lang="en-US" altLang="zh-CN" dirty="0"/>
          </a:p>
          <a:p>
            <a:r>
              <a:rPr kumimoji="1" lang="zh-CN" altLang="en-US" dirty="0"/>
              <a:t>排查问题就是断案，讲究证据而不是猜测</a:t>
            </a:r>
            <a:endParaRPr kumimoji="1" lang="en-US" altLang="zh-CN" dirty="0"/>
          </a:p>
          <a:p>
            <a:r>
              <a:rPr kumimoji="1" lang="zh-CN" altLang="en-US" dirty="0"/>
              <a:t>制造证据，而不着急撸业务代码，那是最慢的方式</a:t>
            </a:r>
            <a:endParaRPr kumimoji="1" lang="en-US" altLang="zh-CN" dirty="0"/>
          </a:p>
          <a:p>
            <a:r>
              <a:rPr kumimoji="1" lang="zh-CN" altLang="en-US" dirty="0"/>
              <a:t>遇事先砍一刀：二分法</a:t>
            </a:r>
            <a:endParaRPr kumimoji="1" lang="en-US" altLang="zh-CN" dirty="0"/>
          </a:p>
          <a:p>
            <a:r>
              <a:rPr kumimoji="1" lang="zh-CN" altLang="en-US" dirty="0"/>
              <a:t>替换大法</a:t>
            </a:r>
            <a:endParaRPr kumimoji="1" lang="en-US" altLang="zh-CN" dirty="0"/>
          </a:p>
          <a:p>
            <a:r>
              <a:rPr kumimoji="1" lang="zh-CN" altLang="en-US" dirty="0"/>
              <a:t>三方库报错，看源码进去，不要黑盒测试</a:t>
            </a:r>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架构师知识体系</a:t>
            </a:r>
            <a:endParaRPr lang="zh-CN" altLang="en-US" dirty="0"/>
          </a:p>
        </p:txBody>
      </p:sp>
      <p:sp>
        <p:nvSpPr>
          <p:cNvPr id="6" name="矩形 5"/>
          <p:cNvSpPr/>
          <p:nvPr/>
        </p:nvSpPr>
        <p:spPr>
          <a:xfrm>
            <a:off x="2531617" y="4429957"/>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语法</a:t>
            </a:r>
            <a:endParaRPr lang="zh-CN" altLang="en-US" dirty="0">
              <a:latin typeface="微软雅黑" panose="020B0503020204020204" charset="-122"/>
              <a:ea typeface="微软雅黑" panose="020B0503020204020204" charset="-122"/>
            </a:endParaRPr>
          </a:p>
        </p:txBody>
      </p:sp>
      <p:sp>
        <p:nvSpPr>
          <p:cNvPr id="7" name="矩形 6"/>
          <p:cNvSpPr/>
          <p:nvPr/>
        </p:nvSpPr>
        <p:spPr>
          <a:xfrm>
            <a:off x="3616170" y="4429957"/>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基础库</a:t>
            </a:r>
            <a:endParaRPr lang="zh-CN" altLang="en-US" dirty="0">
              <a:latin typeface="微软雅黑" panose="020B0503020204020204" charset="-122"/>
              <a:ea typeface="微软雅黑" panose="020B0503020204020204" charset="-122"/>
            </a:endParaRPr>
          </a:p>
        </p:txBody>
      </p:sp>
      <p:sp>
        <p:nvSpPr>
          <p:cNvPr id="8" name="矩形 7"/>
          <p:cNvSpPr/>
          <p:nvPr/>
        </p:nvSpPr>
        <p:spPr>
          <a:xfrm>
            <a:off x="2531617" y="5166804"/>
            <a:ext cx="1198484"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操作系统</a:t>
            </a:r>
            <a:endParaRPr lang="zh-CN" altLang="en-US" dirty="0">
              <a:latin typeface="微软雅黑" panose="020B0503020204020204" charset="-122"/>
              <a:ea typeface="微软雅黑" panose="020B0503020204020204" charset="-122"/>
            </a:endParaRPr>
          </a:p>
        </p:txBody>
      </p:sp>
      <p:sp>
        <p:nvSpPr>
          <p:cNvPr id="12" name="矩形 11"/>
          <p:cNvSpPr/>
          <p:nvPr/>
        </p:nvSpPr>
        <p:spPr>
          <a:xfrm>
            <a:off x="3818877" y="5166804"/>
            <a:ext cx="1535838"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计算机网络</a:t>
            </a:r>
            <a:endParaRPr lang="zh-CN" altLang="en-US" dirty="0">
              <a:latin typeface="微软雅黑" panose="020B0503020204020204" charset="-122"/>
              <a:ea typeface="微软雅黑" panose="020B0503020204020204" charset="-122"/>
            </a:endParaRPr>
          </a:p>
        </p:txBody>
      </p:sp>
      <p:sp>
        <p:nvSpPr>
          <p:cNvPr id="13" name="矩形 12"/>
          <p:cNvSpPr/>
          <p:nvPr/>
        </p:nvSpPr>
        <p:spPr>
          <a:xfrm>
            <a:off x="5443491" y="5166804"/>
            <a:ext cx="1305018"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体系结构</a:t>
            </a:r>
            <a:endParaRPr lang="zh-CN" altLang="en-US" dirty="0">
              <a:latin typeface="微软雅黑" panose="020B0503020204020204" charset="-122"/>
              <a:ea typeface="微软雅黑" panose="020B0503020204020204" charset="-122"/>
            </a:endParaRPr>
          </a:p>
        </p:txBody>
      </p:sp>
      <p:sp>
        <p:nvSpPr>
          <p:cNvPr id="14" name="矩形 13"/>
          <p:cNvSpPr/>
          <p:nvPr/>
        </p:nvSpPr>
        <p:spPr>
          <a:xfrm>
            <a:off x="6837285" y="5166804"/>
            <a:ext cx="1305018"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编译原理</a:t>
            </a:r>
            <a:endParaRPr lang="zh-CN" altLang="en-US" dirty="0">
              <a:latin typeface="微软雅黑" panose="020B0503020204020204" charset="-122"/>
              <a:ea typeface="微软雅黑" panose="020B0503020204020204" charset="-122"/>
            </a:endParaRPr>
          </a:p>
        </p:txBody>
      </p:sp>
      <p:sp>
        <p:nvSpPr>
          <p:cNvPr id="15" name="矩形 14"/>
          <p:cNvSpPr/>
          <p:nvPr/>
        </p:nvSpPr>
        <p:spPr>
          <a:xfrm>
            <a:off x="8231079" y="5166804"/>
            <a:ext cx="1170372"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算法</a:t>
            </a:r>
            <a:endParaRPr lang="zh-CN" altLang="en-US" dirty="0">
              <a:latin typeface="微软雅黑" panose="020B0503020204020204" charset="-122"/>
              <a:ea typeface="微软雅黑" panose="020B0503020204020204" charset="-122"/>
            </a:endParaRPr>
          </a:p>
        </p:txBody>
      </p:sp>
      <p:sp>
        <p:nvSpPr>
          <p:cNvPr id="16" name="文本框 15"/>
          <p:cNvSpPr txBox="1"/>
          <p:nvPr/>
        </p:nvSpPr>
        <p:spPr>
          <a:xfrm>
            <a:off x="1118586" y="5220071"/>
            <a:ext cx="1107996"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基础知识</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1118586" y="4468999"/>
            <a:ext cx="1107996"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技术基础</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4700723" y="4429957"/>
            <a:ext cx="1211805"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设计模式</a:t>
            </a:r>
            <a:endParaRPr lang="zh-CN" altLang="en-US" dirty="0">
              <a:latin typeface="微软雅黑" panose="020B0503020204020204" charset="-122"/>
              <a:ea typeface="微软雅黑" panose="020B0503020204020204" charset="-122"/>
            </a:endParaRPr>
          </a:p>
        </p:txBody>
      </p:sp>
      <p:sp>
        <p:nvSpPr>
          <p:cNvPr id="19" name="矩形 18"/>
          <p:cNvSpPr/>
          <p:nvPr/>
        </p:nvSpPr>
        <p:spPr>
          <a:xfrm>
            <a:off x="5993904" y="4427284"/>
            <a:ext cx="843381"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JVM</a:t>
            </a:r>
            <a:endParaRPr lang="zh-CN" altLang="en-US" dirty="0">
              <a:latin typeface="微软雅黑" panose="020B0503020204020204" charset="-122"/>
              <a:ea typeface="微软雅黑" panose="020B0503020204020204" charset="-122"/>
            </a:endParaRPr>
          </a:p>
        </p:txBody>
      </p:sp>
      <p:sp>
        <p:nvSpPr>
          <p:cNvPr id="20" name="矩形 19"/>
          <p:cNvSpPr/>
          <p:nvPr/>
        </p:nvSpPr>
        <p:spPr>
          <a:xfrm>
            <a:off x="6918661" y="4421937"/>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Linux</a:t>
            </a:r>
            <a:endParaRPr lang="zh-CN" altLang="en-US" dirty="0">
              <a:latin typeface="微软雅黑" panose="020B0503020204020204" charset="-122"/>
              <a:ea typeface="微软雅黑" panose="020B0503020204020204" charset="-122"/>
            </a:endParaRPr>
          </a:p>
        </p:txBody>
      </p:sp>
      <p:sp>
        <p:nvSpPr>
          <p:cNvPr id="22" name="文本框 21"/>
          <p:cNvSpPr txBox="1"/>
          <p:nvPr/>
        </p:nvSpPr>
        <p:spPr>
          <a:xfrm>
            <a:off x="1105268" y="3717927"/>
            <a:ext cx="1338828"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中间件原理</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8003217" y="4427284"/>
            <a:ext cx="1398234"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RPC</a:t>
            </a:r>
            <a:r>
              <a:rPr lang="zh-CN" altLang="en-US" dirty="0">
                <a:latin typeface="微软雅黑" panose="020B0503020204020204" charset="-122"/>
                <a:ea typeface="微软雅黑" panose="020B0503020204020204" charset="-122"/>
              </a:rPr>
              <a:t>原理</a:t>
            </a:r>
            <a:endParaRPr lang="zh-CN" altLang="en-US" dirty="0">
              <a:latin typeface="微软雅黑" panose="020B0503020204020204" charset="-122"/>
              <a:ea typeface="微软雅黑" panose="020B0503020204020204" charset="-122"/>
            </a:endParaRPr>
          </a:p>
        </p:txBody>
      </p:sp>
      <p:sp>
        <p:nvSpPr>
          <p:cNvPr id="24" name="矩形 23"/>
          <p:cNvSpPr/>
          <p:nvPr/>
        </p:nvSpPr>
        <p:spPr>
          <a:xfrm>
            <a:off x="2531617" y="3677070"/>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MySQL</a:t>
            </a:r>
            <a:endParaRPr lang="zh-CN" altLang="en-US" dirty="0">
              <a:latin typeface="微软雅黑" panose="020B0503020204020204" charset="-122"/>
              <a:ea typeface="微软雅黑" panose="020B0503020204020204" charset="-122"/>
            </a:endParaRPr>
          </a:p>
        </p:txBody>
      </p:sp>
      <p:sp>
        <p:nvSpPr>
          <p:cNvPr id="25" name="矩形 24"/>
          <p:cNvSpPr/>
          <p:nvPr/>
        </p:nvSpPr>
        <p:spPr>
          <a:xfrm>
            <a:off x="3616170" y="3677070"/>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Redis</a:t>
            </a:r>
            <a:endParaRPr lang="zh-CN" altLang="en-US" dirty="0">
              <a:latin typeface="微软雅黑" panose="020B0503020204020204" charset="-122"/>
              <a:ea typeface="微软雅黑" panose="020B0503020204020204" charset="-122"/>
            </a:endParaRPr>
          </a:p>
        </p:txBody>
      </p:sp>
      <p:sp>
        <p:nvSpPr>
          <p:cNvPr id="26" name="矩形 25"/>
          <p:cNvSpPr/>
          <p:nvPr/>
        </p:nvSpPr>
        <p:spPr>
          <a:xfrm>
            <a:off x="4700723" y="3677070"/>
            <a:ext cx="1211805"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HBase</a:t>
            </a:r>
            <a:endParaRPr lang="zh-CN" altLang="en-US" dirty="0">
              <a:latin typeface="微软雅黑" panose="020B0503020204020204" charset="-122"/>
              <a:ea typeface="微软雅黑" panose="020B0503020204020204" charset="-122"/>
            </a:endParaRPr>
          </a:p>
        </p:txBody>
      </p:sp>
      <p:sp>
        <p:nvSpPr>
          <p:cNvPr id="27" name="矩形 26"/>
          <p:cNvSpPr/>
          <p:nvPr/>
        </p:nvSpPr>
        <p:spPr>
          <a:xfrm>
            <a:off x="5993904" y="3674397"/>
            <a:ext cx="843381"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HDFS</a:t>
            </a:r>
            <a:endParaRPr lang="zh-CN" altLang="en-US" dirty="0">
              <a:latin typeface="微软雅黑" panose="020B0503020204020204" charset="-122"/>
              <a:ea typeface="微软雅黑" panose="020B0503020204020204" charset="-122"/>
            </a:endParaRPr>
          </a:p>
        </p:txBody>
      </p:sp>
      <p:sp>
        <p:nvSpPr>
          <p:cNvPr id="28" name="矩形 27"/>
          <p:cNvSpPr/>
          <p:nvPr/>
        </p:nvSpPr>
        <p:spPr>
          <a:xfrm>
            <a:off x="6918661" y="3669050"/>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charset="-122"/>
                <a:ea typeface="微软雅黑" panose="020B0503020204020204" charset="-122"/>
              </a:rPr>
              <a:t>Nacos</a:t>
            </a:r>
            <a:endParaRPr lang="zh-CN" altLang="en-US" dirty="0">
              <a:latin typeface="微软雅黑" panose="020B0503020204020204" charset="-122"/>
              <a:ea typeface="微软雅黑" panose="020B0503020204020204" charset="-122"/>
            </a:endParaRPr>
          </a:p>
        </p:txBody>
      </p:sp>
      <p:sp>
        <p:nvSpPr>
          <p:cNvPr id="29" name="矩形 28"/>
          <p:cNvSpPr/>
          <p:nvPr/>
        </p:nvSpPr>
        <p:spPr>
          <a:xfrm>
            <a:off x="8003216" y="3674397"/>
            <a:ext cx="1398235"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charset="-122"/>
                <a:ea typeface="微软雅黑" panose="020B0503020204020204" charset="-122"/>
              </a:rPr>
              <a:t>RocketMQ</a:t>
            </a:r>
            <a:endParaRPr lang="zh-CN" altLang="en-US" dirty="0">
              <a:latin typeface="微软雅黑" panose="020B0503020204020204" charset="-122"/>
              <a:ea typeface="微软雅黑" panose="020B0503020204020204" charset="-122"/>
            </a:endParaRPr>
          </a:p>
        </p:txBody>
      </p:sp>
      <p:sp>
        <p:nvSpPr>
          <p:cNvPr id="30" name="文本框 29"/>
          <p:cNvSpPr txBox="1"/>
          <p:nvPr/>
        </p:nvSpPr>
        <p:spPr>
          <a:xfrm>
            <a:off x="1118586" y="2966855"/>
            <a:ext cx="1338828"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稳定性方案</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31" name="矩形 30"/>
          <p:cNvSpPr/>
          <p:nvPr/>
        </p:nvSpPr>
        <p:spPr>
          <a:xfrm>
            <a:off x="2531615" y="2931244"/>
            <a:ext cx="1370119"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高可用</a:t>
            </a:r>
            <a:endParaRPr lang="zh-CN" altLang="en-US" dirty="0">
              <a:latin typeface="微软雅黑" panose="020B0503020204020204" charset="-122"/>
              <a:ea typeface="微软雅黑" panose="020B0503020204020204" charset="-122"/>
            </a:endParaRPr>
          </a:p>
        </p:txBody>
      </p:sp>
      <p:sp>
        <p:nvSpPr>
          <p:cNvPr id="32" name="文本框 31"/>
          <p:cNvSpPr txBox="1"/>
          <p:nvPr/>
        </p:nvSpPr>
        <p:spPr>
          <a:xfrm>
            <a:off x="1105268" y="2257599"/>
            <a:ext cx="1107996"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架构方法</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2518298" y="2213538"/>
            <a:ext cx="100317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charset="-122"/>
                <a:ea typeface="微软雅黑" panose="020B0503020204020204" charset="-122"/>
              </a:rPr>
              <a:t>DDD</a:t>
            </a:r>
            <a:endParaRPr lang="zh-CN" altLang="en-US" dirty="0">
              <a:latin typeface="微软雅黑" panose="020B0503020204020204" charset="-122"/>
              <a:ea typeface="微软雅黑" panose="020B0503020204020204" charset="-122"/>
            </a:endParaRPr>
          </a:p>
        </p:txBody>
      </p:sp>
      <p:sp>
        <p:nvSpPr>
          <p:cNvPr id="34" name="矩形 33"/>
          <p:cNvSpPr/>
          <p:nvPr/>
        </p:nvSpPr>
        <p:spPr>
          <a:xfrm>
            <a:off x="3616170" y="2213538"/>
            <a:ext cx="1284304"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拆分解耦</a:t>
            </a:r>
            <a:endParaRPr lang="zh-CN" altLang="en-US" dirty="0">
              <a:latin typeface="微软雅黑" panose="020B0503020204020204" charset="-122"/>
              <a:ea typeface="微软雅黑" panose="020B0503020204020204" charset="-122"/>
            </a:endParaRPr>
          </a:p>
        </p:txBody>
      </p:sp>
      <p:sp>
        <p:nvSpPr>
          <p:cNvPr id="35" name="矩形 34"/>
          <p:cNvSpPr/>
          <p:nvPr/>
        </p:nvSpPr>
        <p:spPr>
          <a:xfrm>
            <a:off x="4995169" y="2213538"/>
            <a:ext cx="1284304"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方案积累</a:t>
            </a:r>
            <a:endParaRPr lang="zh-CN" altLang="en-US" dirty="0">
              <a:latin typeface="微软雅黑" panose="020B0503020204020204" charset="-122"/>
              <a:ea typeface="微软雅黑" panose="020B0503020204020204" charset="-122"/>
            </a:endParaRPr>
          </a:p>
        </p:txBody>
      </p:sp>
      <p:sp>
        <p:nvSpPr>
          <p:cNvPr id="36" name="矩形 35"/>
          <p:cNvSpPr/>
          <p:nvPr/>
        </p:nvSpPr>
        <p:spPr>
          <a:xfrm>
            <a:off x="6374168" y="2213538"/>
            <a:ext cx="1284304"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技术选型</a:t>
            </a:r>
            <a:endParaRPr lang="zh-CN" altLang="en-US" dirty="0">
              <a:latin typeface="微软雅黑" panose="020B0503020204020204" charset="-122"/>
              <a:ea typeface="微软雅黑" panose="020B0503020204020204" charset="-122"/>
            </a:endParaRPr>
          </a:p>
        </p:txBody>
      </p:sp>
      <p:sp>
        <p:nvSpPr>
          <p:cNvPr id="37" name="矩形 36"/>
          <p:cNvSpPr/>
          <p:nvPr/>
        </p:nvSpPr>
        <p:spPr>
          <a:xfrm>
            <a:off x="4020104" y="2931244"/>
            <a:ext cx="146333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分布式原理</a:t>
            </a:r>
            <a:endParaRPr lang="zh-CN" altLang="en-US" dirty="0">
              <a:latin typeface="微软雅黑" panose="020B0503020204020204" charset="-122"/>
              <a:ea typeface="微软雅黑" panose="020B0503020204020204" charset="-122"/>
            </a:endParaRPr>
          </a:p>
        </p:txBody>
      </p:sp>
      <p:sp>
        <p:nvSpPr>
          <p:cNvPr id="38" name="矩形 37"/>
          <p:cNvSpPr/>
          <p:nvPr/>
        </p:nvSpPr>
        <p:spPr>
          <a:xfrm>
            <a:off x="5601810" y="2931244"/>
            <a:ext cx="2056662"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容灾</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多机房方案</a:t>
            </a:r>
            <a:endParaRPr lang="zh-CN" altLang="en-US" dirty="0">
              <a:latin typeface="微软雅黑" panose="020B0503020204020204" charset="-122"/>
              <a:ea typeface="微软雅黑" panose="020B0503020204020204" charset="-122"/>
            </a:endParaRPr>
          </a:p>
        </p:txBody>
      </p:sp>
      <p:sp>
        <p:nvSpPr>
          <p:cNvPr id="39" name="矩形 38"/>
          <p:cNvSpPr/>
          <p:nvPr/>
        </p:nvSpPr>
        <p:spPr>
          <a:xfrm>
            <a:off x="7776841" y="2213538"/>
            <a:ext cx="1624610"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大型方案调研</a:t>
            </a:r>
            <a:endParaRPr lang="zh-CN" altLang="en-US" dirty="0">
              <a:latin typeface="微软雅黑" panose="020B0503020204020204" charset="-122"/>
              <a:ea typeface="微软雅黑" panose="020B0503020204020204" charset="-122"/>
            </a:endParaRPr>
          </a:p>
        </p:txBody>
      </p:sp>
      <p:sp>
        <p:nvSpPr>
          <p:cNvPr id="40" name="矩形 39"/>
          <p:cNvSpPr/>
          <p:nvPr/>
        </p:nvSpPr>
        <p:spPr>
          <a:xfrm>
            <a:off x="7776841" y="2931244"/>
            <a:ext cx="1624610"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领域架构方案</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970450"/>
          </a:xfrm>
        </p:spPr>
        <p:txBody>
          <a:bodyPr>
            <a:normAutofit/>
          </a:bodyPr>
          <a:lstStyle/>
          <a:p>
            <a:r>
              <a:rPr lang="zh-CN" altLang="en-US" dirty="0"/>
              <a:t>成长之路</a:t>
            </a:r>
            <a:endParaRPr lang="zh-CN" altLang="en-US" dirty="0"/>
          </a:p>
        </p:txBody>
      </p:sp>
      <p:graphicFrame>
        <p:nvGraphicFramePr>
          <p:cNvPr id="5" name="内容占位符 2"/>
          <p:cNvGraphicFramePr>
            <a:graphicFrameLocks noGrp="1"/>
          </p:cNvGraphicFramePr>
          <p:nvPr>
            <p:ph idx="1"/>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积累行业成熟方法论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通用性方案</a:t>
            </a:r>
            <a:endParaRPr lang="en-US" altLang="zh-CN" dirty="0"/>
          </a:p>
          <a:p>
            <a:pPr lvl="1"/>
            <a:r>
              <a:rPr lang="zh-CN" altLang="en-US" dirty="0"/>
              <a:t>微服务架构</a:t>
            </a:r>
            <a:endParaRPr lang="en-US" altLang="zh-CN" dirty="0"/>
          </a:p>
          <a:p>
            <a:pPr lvl="1"/>
            <a:r>
              <a:rPr lang="zh-CN" altLang="en-US" dirty="0"/>
              <a:t>稳定性方案</a:t>
            </a:r>
            <a:endParaRPr lang="en-US" altLang="zh-CN" dirty="0"/>
          </a:p>
          <a:p>
            <a:pPr lvl="1"/>
            <a:r>
              <a:rPr lang="zh-CN" altLang="en-US" dirty="0"/>
              <a:t>各类灾备方案</a:t>
            </a:r>
            <a:endParaRPr lang="en-US" altLang="zh-CN" dirty="0"/>
          </a:p>
          <a:p>
            <a:pPr lvl="1"/>
            <a:r>
              <a:rPr lang="zh-CN" altLang="en-US" dirty="0"/>
              <a:t>分布式一致性</a:t>
            </a:r>
            <a:endParaRPr lang="en-US" altLang="zh-CN" dirty="0"/>
          </a:p>
          <a:p>
            <a:pPr lvl="1"/>
            <a:r>
              <a:rPr lang="en-US" altLang="zh-CN" dirty="0"/>
              <a:t>……</a:t>
            </a:r>
            <a:endParaRPr lang="en-US" altLang="zh-CN" dirty="0"/>
          </a:p>
          <a:p>
            <a:r>
              <a:rPr lang="zh-CN" altLang="en-US" dirty="0"/>
              <a:t>行业方案</a:t>
            </a:r>
            <a:endParaRPr lang="en-US" altLang="zh-CN" dirty="0"/>
          </a:p>
          <a:p>
            <a:pPr lvl="1"/>
            <a:r>
              <a:rPr lang="zh-CN" altLang="en-US" dirty="0"/>
              <a:t>怎样做一个</a:t>
            </a:r>
            <a:r>
              <a:rPr lang="en-US" altLang="zh-CN" dirty="0"/>
              <a:t>IM</a:t>
            </a:r>
            <a:endParaRPr lang="en-US" altLang="zh-CN" dirty="0"/>
          </a:p>
          <a:p>
            <a:pPr lvl="1"/>
            <a:r>
              <a:rPr lang="zh-CN" altLang="en-US" dirty="0"/>
              <a:t>怎样做一个信息流</a:t>
            </a:r>
            <a:endParaRPr lang="en-US" altLang="zh-CN" dirty="0"/>
          </a:p>
          <a:p>
            <a:pPr lvl="1"/>
            <a:r>
              <a:rPr lang="zh-CN" altLang="en-US" dirty="0"/>
              <a:t>怎样做电商交易系统</a:t>
            </a:r>
            <a:endParaRPr lang="en-US" altLang="zh-CN" dirty="0"/>
          </a:p>
          <a:p>
            <a:pPr lvl="1"/>
            <a:r>
              <a:rPr lang="zh-CN" altLang="en-US" dirty="0"/>
              <a:t>怎样做一个搜索引擎</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安全无小事</a:t>
            </a:r>
            <a:endParaRPr lang="zh-CN" altLang="en-US" dirty="0"/>
          </a:p>
        </p:txBody>
      </p:sp>
      <p:sp>
        <p:nvSpPr>
          <p:cNvPr id="3" name="内容占位符 2"/>
          <p:cNvSpPr>
            <a:spLocks noGrp="1"/>
          </p:cNvSpPr>
          <p:nvPr>
            <p:ph idx="1"/>
          </p:nvPr>
        </p:nvSpPr>
        <p:spPr/>
        <p:txBody>
          <a:bodyPr/>
          <a:lstStyle/>
          <a:p>
            <a:r>
              <a:rPr lang="zh-CN" altLang="en-US" dirty="0"/>
              <a:t>安全问题足以杀死一个产品</a:t>
            </a:r>
            <a:endParaRPr lang="en-US" altLang="zh-CN" dirty="0"/>
          </a:p>
          <a:p>
            <a:r>
              <a:rPr lang="zh-CN" altLang="en-US" dirty="0"/>
              <a:t>充分设计是安全的前提，事后方案都是补漏而已</a:t>
            </a:r>
            <a:endParaRPr lang="en-US" altLang="zh-CN" dirty="0"/>
          </a:p>
          <a:p>
            <a:r>
              <a:rPr lang="zh-CN" altLang="en-US" dirty="0"/>
              <a:t>再次强调，不要信任客户端</a:t>
            </a:r>
            <a:endParaRPr lang="en-US" altLang="zh-CN" dirty="0"/>
          </a:p>
          <a:p>
            <a:r>
              <a:rPr lang="zh-CN" altLang="en-US" dirty="0"/>
              <a:t>隔离大法好，鉴权大法好</a:t>
            </a:r>
            <a:endParaRPr lang="en-US" altLang="zh-CN" dirty="0"/>
          </a:p>
          <a:p>
            <a:r>
              <a:rPr lang="zh-CN" altLang="en-US" dirty="0"/>
              <a:t>不自己发明加解密算法，只用成熟算法</a:t>
            </a:r>
            <a:endParaRPr lang="en-US" altLang="zh-CN" dirty="0"/>
          </a:p>
          <a:p>
            <a:r>
              <a:rPr lang="zh-CN" altLang="en-US" dirty="0"/>
              <a:t>线上线下严格分开使用方式</a:t>
            </a:r>
            <a:endParaRPr lang="en-US" altLang="zh-CN" dirty="0"/>
          </a:p>
          <a:p>
            <a:r>
              <a:rPr lang="zh-CN" altLang="en-US" dirty="0"/>
              <a:t>不要乱用带“高科技”自动加载执行能力的玩意儿，就它们漏洞多</a:t>
            </a:r>
            <a:endParaRPr lang="en-US" altLang="zh-CN" dirty="0"/>
          </a:p>
          <a:p>
            <a:r>
              <a:rPr lang="zh-CN" altLang="en-US" dirty="0"/>
              <a:t>使用</a:t>
            </a:r>
            <a:r>
              <a:rPr lang="en-US" altLang="zh-CN" dirty="0" err="1"/>
              <a:t>keycenter</a:t>
            </a:r>
            <a:r>
              <a:rPr lang="zh-CN" altLang="en-US" dirty="0"/>
              <a:t>管理密钥等信息，隐私数据必须加密</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合适的时机做合适的事情</a:t>
            </a:r>
            <a:endParaRPr kumimoji="1" lang="zh-CN" altLang="en-US" dirty="0"/>
          </a:p>
        </p:txBody>
      </p:sp>
      <p:sp>
        <p:nvSpPr>
          <p:cNvPr id="3" name="内容占位符 2"/>
          <p:cNvSpPr>
            <a:spLocks noGrp="1"/>
          </p:cNvSpPr>
          <p:nvPr>
            <p:ph idx="1"/>
          </p:nvPr>
        </p:nvSpPr>
        <p:spPr/>
        <p:txBody>
          <a:bodyPr/>
          <a:lstStyle/>
          <a:p>
            <a:r>
              <a:rPr kumimoji="1" lang="zh-CN" altLang="en-US" dirty="0"/>
              <a:t>完美方案很好，但不能落地有什么用呢</a:t>
            </a:r>
            <a:endParaRPr kumimoji="1" lang="en-US" altLang="zh-CN" dirty="0"/>
          </a:p>
          <a:p>
            <a:r>
              <a:rPr kumimoji="1" lang="zh-CN" altLang="en-US" dirty="0"/>
              <a:t>大厂的一切方案都是为了解决特定问题而产生的，不能乱抄</a:t>
            </a:r>
            <a:endParaRPr kumimoji="1" lang="en-US" altLang="zh-CN" dirty="0"/>
          </a:p>
          <a:p>
            <a:r>
              <a:rPr kumimoji="1" lang="zh-CN" altLang="en-US" dirty="0"/>
              <a:t>很多方案是量级相关的，过早使用会造成过度设计</a:t>
            </a:r>
            <a:endParaRPr kumimoji="1" lang="en-US" altLang="zh-CN" dirty="0"/>
          </a:p>
          <a:p>
            <a:r>
              <a:rPr kumimoji="1" lang="zh-CN" altLang="en-US" dirty="0"/>
              <a:t>技术债不能欠太多，该重构请重构</a:t>
            </a:r>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架构师的认知</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性能是工程师的唯一目标吗？</a:t>
            </a:r>
            <a:endParaRPr lang="zh-CN" altLang="en-US" dirty="0"/>
          </a:p>
        </p:txBody>
      </p:sp>
      <p:sp>
        <p:nvSpPr>
          <p:cNvPr id="3" name="内容占位符 2"/>
          <p:cNvSpPr>
            <a:spLocks noGrp="1"/>
          </p:cNvSpPr>
          <p:nvPr>
            <p:ph idx="1"/>
          </p:nvPr>
        </p:nvSpPr>
        <p:spPr/>
        <p:txBody>
          <a:bodyPr/>
          <a:lstStyle/>
          <a:p>
            <a:r>
              <a:rPr lang="zh-CN" altLang="en-US" dirty="0"/>
              <a:t>性能只是诸多目标中比较好衡量的一个</a:t>
            </a:r>
            <a:endParaRPr lang="en-US" altLang="zh-CN" dirty="0"/>
          </a:p>
          <a:p>
            <a:r>
              <a:rPr lang="zh-CN" altLang="en-US" dirty="0"/>
              <a:t>不要被乐趣驱使走偏了</a:t>
            </a:r>
            <a:endParaRPr lang="en-US" altLang="zh-CN" dirty="0"/>
          </a:p>
          <a:p>
            <a:r>
              <a:rPr lang="zh-CN" altLang="en-US" dirty="0"/>
              <a:t>每个业务都有自己有挑战的地方，要学会寻找挑战</a:t>
            </a:r>
            <a:endParaRPr lang="en-US"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直面兴趣：成就感与心流理论</a:t>
            </a:r>
            <a:endParaRPr kumimoji="1" lang="zh-CN" altLang="en-US" dirty="0"/>
          </a:p>
        </p:txBody>
      </p:sp>
      <p:pic>
        <p:nvPicPr>
          <p:cNvPr id="4" name="图片 3"/>
          <p:cNvPicPr>
            <a:picLocks noChangeAspect="1"/>
          </p:cNvPicPr>
          <p:nvPr/>
        </p:nvPicPr>
        <p:blipFill>
          <a:blip r:embed="rId1"/>
          <a:stretch>
            <a:fillRect/>
          </a:stretch>
        </p:blipFill>
        <p:spPr>
          <a:xfrm>
            <a:off x="3215975" y="1580050"/>
            <a:ext cx="5749401" cy="52779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直面兴趣</a:t>
            </a:r>
            <a:endParaRPr lang="zh-CN" altLang="en-US" dirty="0"/>
          </a:p>
        </p:txBody>
      </p:sp>
      <p:sp>
        <p:nvSpPr>
          <p:cNvPr id="3" name="内容占位符 2"/>
          <p:cNvSpPr>
            <a:spLocks noGrp="1"/>
          </p:cNvSpPr>
          <p:nvPr>
            <p:ph idx="1"/>
          </p:nvPr>
        </p:nvSpPr>
        <p:spPr>
          <a:xfrm>
            <a:off x="913795" y="1732450"/>
            <a:ext cx="10353762" cy="4268856"/>
          </a:xfrm>
        </p:spPr>
        <p:txBody>
          <a:bodyPr>
            <a:normAutofit fontScale="92500" lnSpcReduction="10000"/>
          </a:bodyPr>
          <a:lstStyle/>
          <a:p>
            <a:r>
              <a:rPr lang="zh-CN" altLang="en-US" dirty="0"/>
              <a:t>成长过程是曲曲折折的</a:t>
            </a:r>
            <a:endParaRPr lang="en-US" altLang="zh-CN" dirty="0"/>
          </a:p>
          <a:p>
            <a:r>
              <a:rPr lang="zh-CN" altLang="en-US" dirty="0"/>
              <a:t>困难期的调整：</a:t>
            </a:r>
            <a:endParaRPr lang="en-US" altLang="zh-CN" dirty="0"/>
          </a:p>
          <a:p>
            <a:pPr lvl="1"/>
            <a:r>
              <a:rPr lang="zh-CN" altLang="en-US" dirty="0"/>
              <a:t>降低预期，拉长战线，设定分期目标</a:t>
            </a:r>
            <a:endParaRPr lang="en-US" altLang="zh-CN" dirty="0"/>
          </a:p>
          <a:p>
            <a:pPr lvl="1"/>
            <a:r>
              <a:rPr lang="zh-CN" altLang="en-US" dirty="0"/>
              <a:t>先抓主干，再丰满枝叶</a:t>
            </a:r>
            <a:endParaRPr lang="en-US" altLang="zh-CN" dirty="0"/>
          </a:p>
          <a:p>
            <a:r>
              <a:rPr lang="zh-CN" altLang="en-US" dirty="0"/>
              <a:t>瓶颈期的调整：</a:t>
            </a:r>
            <a:endParaRPr lang="en-US" altLang="zh-CN" dirty="0"/>
          </a:p>
          <a:p>
            <a:pPr lvl="1"/>
            <a:r>
              <a:rPr lang="zh-CN" altLang="en-US" dirty="0"/>
              <a:t>及时与自己的老大沟通</a:t>
            </a:r>
            <a:endParaRPr lang="en-US" altLang="zh-CN" dirty="0"/>
          </a:p>
          <a:p>
            <a:pPr lvl="1"/>
            <a:r>
              <a:rPr lang="zh-CN" altLang="en-US" dirty="0"/>
              <a:t>你其实是看不到</a:t>
            </a:r>
            <a:r>
              <a:rPr lang="en-US" altLang="zh-CN" dirty="0"/>
              <a:t>(</a:t>
            </a:r>
            <a:r>
              <a:rPr lang="zh-CN" altLang="en-US" dirty="0"/>
              <a:t>或忽略了</a:t>
            </a:r>
            <a:r>
              <a:rPr lang="en-US" altLang="zh-CN" dirty="0"/>
              <a:t>)</a:t>
            </a:r>
            <a:r>
              <a:rPr lang="zh-CN" altLang="en-US" dirty="0"/>
              <a:t>更大的挑战</a:t>
            </a:r>
            <a:endParaRPr lang="en-US" altLang="zh-CN" dirty="0"/>
          </a:p>
          <a:p>
            <a:pPr lvl="1"/>
            <a:r>
              <a:rPr lang="zh-CN" altLang="en-US" dirty="0"/>
              <a:t>重新审视自己的职业规划</a:t>
            </a:r>
            <a:endParaRPr lang="en-US" altLang="zh-CN" dirty="0"/>
          </a:p>
          <a:p>
            <a:r>
              <a:rPr lang="zh-CN" altLang="en-US" dirty="0"/>
              <a:t>对工作乐趣的预期</a:t>
            </a:r>
            <a:endParaRPr lang="en-US" altLang="zh-CN" dirty="0"/>
          </a:p>
          <a:p>
            <a:pPr lvl="1"/>
            <a:r>
              <a:rPr lang="en-US" altLang="zh-CN" dirty="0"/>
              <a:t>20%</a:t>
            </a:r>
            <a:r>
              <a:rPr lang="zh-CN" altLang="en-US" dirty="0"/>
              <a:t>工作内容是心流状态就是非常幸福的了，不要刻意追求乐趣</a:t>
            </a:r>
            <a:endParaRPr lang="en-US" altLang="zh-CN" dirty="0"/>
          </a:p>
          <a:p>
            <a:pPr lvl="1"/>
            <a:r>
              <a:rPr lang="zh-CN" altLang="en-US" dirty="0"/>
              <a:t>责任驱动，专业力驱动</a:t>
            </a:r>
            <a:endParaRPr lang="en-US" altLang="zh-CN" dirty="0"/>
          </a:p>
          <a:p>
            <a:pPr lvl="1"/>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别管自己叫码农了</a:t>
            </a:r>
            <a:endParaRPr kumimoji="1" lang="zh-CN" altLang="en-US" dirty="0"/>
          </a:p>
        </p:txBody>
      </p:sp>
      <p:sp>
        <p:nvSpPr>
          <p:cNvPr id="3" name="内容占位符 2"/>
          <p:cNvSpPr>
            <a:spLocks noGrp="1"/>
          </p:cNvSpPr>
          <p:nvPr>
            <p:ph idx="1"/>
          </p:nvPr>
        </p:nvSpPr>
        <p:spPr/>
        <p:txBody>
          <a:bodyPr/>
          <a:lstStyle/>
          <a:p>
            <a:r>
              <a:rPr kumimoji="1" lang="zh-CN" altLang="en-US" dirty="0"/>
              <a:t>为什么我们的</a:t>
            </a:r>
            <a:r>
              <a:rPr kumimoji="1" lang="en-US" altLang="zh-CN" dirty="0"/>
              <a:t>Title</a:t>
            </a:r>
            <a:r>
              <a:rPr kumimoji="1" lang="zh-CN" altLang="en-US" dirty="0"/>
              <a:t>叫</a:t>
            </a:r>
            <a:r>
              <a:rPr kumimoji="1" lang="en-US" altLang="zh-CN" dirty="0"/>
              <a:t>SDE</a:t>
            </a:r>
            <a:r>
              <a:rPr kumimoji="1" lang="zh-CN" altLang="en-US" dirty="0"/>
              <a:t>？</a:t>
            </a:r>
            <a:endParaRPr kumimoji="1" lang="en-US" altLang="zh-CN" dirty="0"/>
          </a:p>
          <a:p>
            <a:r>
              <a:rPr kumimoji="1" lang="zh-CN" altLang="en-US" dirty="0"/>
              <a:t>想想吧，别的行业的工程师做的是什么</a:t>
            </a:r>
            <a:endParaRPr kumimoji="1" lang="en-US" altLang="zh-CN" dirty="0"/>
          </a:p>
          <a:p>
            <a:pPr lvl="1"/>
            <a:r>
              <a:rPr kumimoji="1" lang="zh-CN" altLang="en-US" dirty="0"/>
              <a:t>建筑工人能自己盖楼吗？</a:t>
            </a:r>
            <a:endParaRPr kumimoji="1" lang="en-US" altLang="zh-CN" dirty="0"/>
          </a:p>
          <a:p>
            <a:pPr lvl="1"/>
            <a:r>
              <a:rPr kumimoji="1" lang="zh-CN" altLang="en-US" dirty="0"/>
              <a:t>道路工人能自己盖桥吗？</a:t>
            </a:r>
            <a:endParaRPr kumimoji="1" lang="en-US" altLang="zh-CN" dirty="0"/>
          </a:p>
          <a:p>
            <a:pPr lvl="1"/>
            <a:r>
              <a:rPr kumimoji="1" lang="zh-CN" altLang="en-US" dirty="0"/>
              <a:t>纺织工人能自己建厂吗？</a:t>
            </a:r>
            <a:endParaRPr kumimoji="1" lang="en-US" altLang="zh-CN" dirty="0"/>
          </a:p>
          <a:p>
            <a:r>
              <a:rPr kumimoji="1" lang="zh-CN" altLang="en-US" dirty="0"/>
              <a:t>从手工作坊到工程师，从大侠到将军</a:t>
            </a:r>
            <a:endParaRPr kumimoji="1" lang="en-US" altLang="zh-CN" dirty="0"/>
          </a:p>
          <a:p>
            <a:pPr lvl="1"/>
            <a:r>
              <a:rPr kumimoji="1" lang="zh-CN" altLang="en-US" dirty="0"/>
              <a:t>稳定容错</a:t>
            </a:r>
            <a:endParaRPr kumimoji="1" lang="en-US" altLang="zh-CN" dirty="0"/>
          </a:p>
          <a:p>
            <a:pPr lvl="1"/>
            <a:r>
              <a:rPr kumimoji="1" lang="zh-CN" altLang="en-US" dirty="0"/>
              <a:t>科学方法论</a:t>
            </a:r>
            <a:endParaRPr kumimoji="1" lang="en-US" altLang="zh-CN" dirty="0"/>
          </a:p>
          <a:p>
            <a:pPr lvl="1"/>
            <a:r>
              <a:rPr kumimoji="1" lang="zh-CN" altLang="en-US" dirty="0"/>
              <a:t>团队协作</a:t>
            </a:r>
            <a:endParaRPr kumimoji="1" lang="en-US" altLang="zh-CN" dirty="0"/>
          </a:p>
          <a:p>
            <a:endParaRPr kumimoji="1"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码农</a:t>
            </a:r>
            <a:r>
              <a:rPr lang="en-US" altLang="zh-CN" dirty="0"/>
              <a:t>VS</a:t>
            </a:r>
            <a:r>
              <a:rPr lang="zh-CN" altLang="en-US" dirty="0"/>
              <a:t>工程师</a:t>
            </a:r>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0152" y="2328724"/>
            <a:ext cx="1542369" cy="10282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983" y="1653240"/>
            <a:ext cx="1783520" cy="237921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793018" y="2649084"/>
            <a:ext cx="1938351" cy="707886"/>
          </a:xfrm>
          <a:prstGeom prst="rect">
            <a:avLst/>
          </a:prstGeom>
          <a:noFill/>
        </p:spPr>
        <p:txBody>
          <a:bodyPr wrap="none" rtlCol="0">
            <a:spAutoFit/>
          </a:bodyPr>
          <a:lstStyle/>
          <a:p>
            <a:r>
              <a:rPr lang="en-US" altLang="zh-CN" sz="4000" b="1" i="0" dirty="0">
                <a:solidFill>
                  <a:srgbClr val="FFFF00"/>
                </a:solidFill>
                <a:effectLst/>
                <a:latin typeface="Arial" panose="020B0604020202020204" pitchFamily="34" charset="0"/>
              </a:rPr>
              <a:t>× 100 =</a:t>
            </a:r>
            <a:endParaRPr kumimoji="1" lang="zh-CN" altLang="en-US" sz="4000" b="1"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921138" y="2649084"/>
            <a:ext cx="697627" cy="707886"/>
          </a:xfrm>
          <a:prstGeom prst="rect">
            <a:avLst/>
          </a:prstGeom>
          <a:noFill/>
        </p:spPr>
        <p:txBody>
          <a:bodyPr wrap="none" rtlCol="0">
            <a:spAutoFit/>
          </a:bodyPr>
          <a:lstStyle/>
          <a:p>
            <a:r>
              <a:rPr kumimoji="1" lang="zh-CN" altLang="en-US" sz="4000" b="1" dirty="0">
                <a:solidFill>
                  <a:srgbClr val="FFFF00"/>
                </a:solidFill>
                <a:latin typeface="微软雅黑" panose="020B0503020204020204" charset="-122"/>
                <a:ea typeface="微软雅黑" panose="020B0503020204020204" charset="-122"/>
                <a:cs typeface="微软雅黑" panose="020B0503020204020204" charset="-122"/>
              </a:rPr>
              <a:t>？</a:t>
            </a:r>
            <a:endParaRPr kumimoji="1" lang="zh-CN" altLang="en-US" sz="4000" b="1"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4793017" y="4778633"/>
            <a:ext cx="1938351" cy="707886"/>
          </a:xfrm>
          <a:prstGeom prst="rect">
            <a:avLst/>
          </a:prstGeom>
          <a:noFill/>
        </p:spPr>
        <p:txBody>
          <a:bodyPr wrap="none" rtlCol="0">
            <a:spAutoFit/>
          </a:bodyPr>
          <a:lstStyle/>
          <a:p>
            <a:r>
              <a:rPr lang="en-US" altLang="zh-CN" sz="4000" b="1" i="0" dirty="0">
                <a:solidFill>
                  <a:srgbClr val="FFFF00"/>
                </a:solidFill>
                <a:effectLst/>
                <a:latin typeface="Arial" panose="020B0604020202020204" pitchFamily="34" charset="0"/>
              </a:rPr>
              <a:t>× 100 =</a:t>
            </a:r>
            <a:endParaRPr kumimoji="1" lang="zh-CN" altLang="en-US" sz="4000" b="1"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9921137" y="4778633"/>
            <a:ext cx="697627" cy="707886"/>
          </a:xfrm>
          <a:prstGeom prst="rect">
            <a:avLst/>
          </a:prstGeom>
          <a:noFill/>
        </p:spPr>
        <p:txBody>
          <a:bodyPr wrap="none" rtlCol="0">
            <a:spAutoFit/>
          </a:bodyPr>
          <a:lstStyle/>
          <a:p>
            <a:r>
              <a:rPr kumimoji="1" lang="zh-CN" altLang="en-US" sz="4000" b="1" dirty="0">
                <a:solidFill>
                  <a:srgbClr val="FFFF00"/>
                </a:solidFill>
                <a:latin typeface="微软雅黑" panose="020B0503020204020204" charset="-122"/>
                <a:ea typeface="微软雅黑" panose="020B0503020204020204" charset="-122"/>
                <a:cs typeface="微软雅黑" panose="020B0503020204020204" charset="-122"/>
              </a:rPr>
              <a:t>？</a:t>
            </a:r>
            <a:endParaRPr kumimoji="1" lang="zh-CN" altLang="en-US" sz="4000" b="1" dirty="0">
              <a:solidFill>
                <a:srgbClr val="FFFF00"/>
              </a:solidFill>
              <a:latin typeface="微软雅黑" panose="020B0503020204020204" charset="-122"/>
              <a:ea typeface="微软雅黑" panose="020B0503020204020204" charset="-122"/>
              <a:cs typeface="微软雅黑" panose="020B0503020204020204" charset="-122"/>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116" y="4335042"/>
            <a:ext cx="2656274" cy="1593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7610" y="4383761"/>
            <a:ext cx="1383885" cy="1496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Engineering</a:t>
            </a:r>
            <a:endParaRPr lang="zh-CN" altLang="en-US" dirty="0"/>
          </a:p>
        </p:txBody>
      </p:sp>
      <p:sp>
        <p:nvSpPr>
          <p:cNvPr id="3" name="内容占位符 2"/>
          <p:cNvSpPr>
            <a:spLocks noGrp="1"/>
          </p:cNvSpPr>
          <p:nvPr>
            <p:ph idx="1"/>
          </p:nvPr>
        </p:nvSpPr>
        <p:spPr/>
        <p:txBody>
          <a:bodyPr>
            <a:normAutofit/>
          </a:bodyPr>
          <a:lstStyle/>
          <a:p>
            <a:r>
              <a:rPr lang="zh-CN" altLang="en-US" dirty="0"/>
              <a:t>工程</a:t>
            </a:r>
            <a:r>
              <a:rPr lang="en-US" altLang="zh-CN" dirty="0"/>
              <a:t>(</a:t>
            </a:r>
            <a:r>
              <a:rPr lang="zh-CN" altLang="en-US" dirty="0"/>
              <a:t>百度百科</a:t>
            </a:r>
            <a:r>
              <a:rPr lang="en-US" altLang="zh-CN" dirty="0"/>
              <a:t>)</a:t>
            </a:r>
            <a:r>
              <a:rPr lang="zh-CN" altLang="en-US" dirty="0"/>
              <a:t>：</a:t>
            </a:r>
            <a:endParaRPr lang="en-US" altLang="zh-CN" dirty="0"/>
          </a:p>
          <a:p>
            <a:pPr lvl="1"/>
            <a:r>
              <a:rPr lang="zh-CN" altLang="en-US" dirty="0"/>
              <a:t>是科学和数学的某种应用，通过这一应用，使自然界的物质和能源的特性能够通过各种结构、机器、产品、系统和过程，是以最短的时间和最少的人力、物力做出高效、可靠且对人类有用的东西。将自然科学的理论应用到具体工农业生产部门中形成的各学科的总称。</a:t>
            </a:r>
            <a:endParaRPr lang="en-US" altLang="zh-CN" dirty="0"/>
          </a:p>
          <a:p>
            <a:r>
              <a:rPr lang="zh-CN" altLang="en-US" dirty="0"/>
              <a:t>软件工程：</a:t>
            </a:r>
            <a:endParaRPr lang="en-US" altLang="zh-CN" dirty="0"/>
          </a:p>
          <a:p>
            <a:pPr lvl="1"/>
            <a:r>
              <a:rPr lang="zh-CN" altLang="en-US" dirty="0"/>
              <a:t>材料：语言，中间件，服务器</a:t>
            </a:r>
            <a:endParaRPr lang="en-US" altLang="zh-CN" dirty="0"/>
          </a:p>
          <a:p>
            <a:pPr lvl="1"/>
            <a:r>
              <a:rPr lang="zh-CN" altLang="en-US" dirty="0"/>
              <a:t>结构：架构，模型，微服务</a:t>
            </a:r>
            <a:endParaRPr lang="en-US" altLang="zh-CN" dirty="0"/>
          </a:p>
          <a:p>
            <a:pPr lvl="1"/>
            <a:r>
              <a:rPr lang="zh-CN" altLang="en-US" dirty="0"/>
              <a:t>实施：开发流程，设计模式，技术规范，单元测试</a:t>
            </a:r>
            <a:endParaRPr lang="en-US" altLang="zh-CN" dirty="0"/>
          </a:p>
          <a:p>
            <a:pPr lvl="1"/>
            <a:r>
              <a:rPr lang="zh-CN" altLang="en-US" dirty="0"/>
              <a:t>稳定：开发质量体系，容错，分布式，监控</a:t>
            </a:r>
            <a:endParaRPr lang="en-US" altLang="zh-CN" dirty="0"/>
          </a:p>
          <a:p>
            <a:pPr lvl="1"/>
            <a:r>
              <a:rPr lang="zh-CN" altLang="en-US" dirty="0"/>
              <a:t>性能：组件性能，机器性能，方案性能</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Bug level engineer</a:t>
            </a:r>
            <a:endParaRPr kumimoji="1" lang="zh-CN" altLang="en-US" dirty="0"/>
          </a:p>
        </p:txBody>
      </p:sp>
      <p:sp>
        <p:nvSpPr>
          <p:cNvPr id="3" name="内容占位符 2"/>
          <p:cNvSpPr>
            <a:spLocks noGrp="1"/>
          </p:cNvSpPr>
          <p:nvPr>
            <p:ph idx="1"/>
          </p:nvPr>
        </p:nvSpPr>
        <p:spPr>
          <a:xfrm>
            <a:off x="913795" y="1732449"/>
            <a:ext cx="10353762" cy="4280424"/>
          </a:xfrm>
        </p:spPr>
        <p:txBody>
          <a:bodyPr>
            <a:normAutofit fontScale="77500" lnSpcReduction="20000"/>
          </a:bodyPr>
          <a:lstStyle/>
          <a:p>
            <a:r>
              <a:rPr kumimoji="1" lang="zh-CN" altLang="en-US" dirty="0"/>
              <a:t>时间</a:t>
            </a:r>
            <a:endParaRPr kumimoji="1" lang="en-US" altLang="zh-CN" dirty="0"/>
          </a:p>
          <a:p>
            <a:pPr lvl="1"/>
            <a:r>
              <a:rPr kumimoji="1" lang="zh-CN" altLang="en-US" dirty="0"/>
              <a:t>工作</a:t>
            </a:r>
            <a:r>
              <a:rPr kumimoji="1" lang="en-US" altLang="zh-CN" dirty="0"/>
              <a:t>1</a:t>
            </a:r>
            <a:r>
              <a:rPr kumimoji="1" lang="zh-CN" altLang="en-US" dirty="0"/>
              <a:t>～</a:t>
            </a:r>
            <a:r>
              <a:rPr kumimoji="1" lang="en-US" altLang="zh-CN" dirty="0"/>
              <a:t>3</a:t>
            </a:r>
            <a:r>
              <a:rPr kumimoji="1" lang="zh-CN" altLang="en-US" dirty="0"/>
              <a:t>年</a:t>
            </a:r>
            <a:endParaRPr kumimoji="1" lang="en-US" altLang="zh-CN" dirty="0"/>
          </a:p>
          <a:p>
            <a:r>
              <a:rPr kumimoji="1" lang="zh-CN" altLang="en-US" dirty="0"/>
              <a:t>工程与业务能力</a:t>
            </a:r>
            <a:endParaRPr kumimoji="1" lang="en-US" altLang="zh-CN" dirty="0"/>
          </a:p>
          <a:p>
            <a:pPr lvl="1"/>
            <a:r>
              <a:rPr kumimoji="1" lang="zh-CN" altLang="en-US" dirty="0"/>
              <a:t>在指导下完成小模块开发</a:t>
            </a:r>
            <a:endParaRPr kumimoji="1" lang="en-US" altLang="zh-CN" dirty="0"/>
          </a:p>
          <a:p>
            <a:pPr lvl="1"/>
            <a:r>
              <a:rPr kumimoji="1" lang="zh-CN" altLang="en-US" dirty="0"/>
              <a:t>在现有框架里完成功能</a:t>
            </a:r>
            <a:endParaRPr kumimoji="1" lang="en-US" altLang="zh-CN" dirty="0"/>
          </a:p>
          <a:p>
            <a:pPr lvl="1"/>
            <a:r>
              <a:rPr kumimoji="1" lang="zh-CN" altLang="en-US" dirty="0"/>
              <a:t>能够与同事协作沟通</a:t>
            </a:r>
            <a:endParaRPr kumimoji="1" lang="en-US" altLang="zh-CN" dirty="0"/>
          </a:p>
          <a:p>
            <a:r>
              <a:rPr kumimoji="1" lang="zh-CN" altLang="en-US" dirty="0"/>
              <a:t>技术深度</a:t>
            </a:r>
            <a:endParaRPr kumimoji="1" lang="en-US" altLang="zh-CN" dirty="0"/>
          </a:p>
          <a:p>
            <a:pPr lvl="1"/>
            <a:r>
              <a:rPr kumimoji="1" lang="zh-CN" altLang="en-US" dirty="0"/>
              <a:t>计算机基础</a:t>
            </a:r>
            <a:endParaRPr kumimoji="1" lang="en-US" altLang="zh-CN" dirty="0"/>
          </a:p>
          <a:p>
            <a:pPr lvl="1"/>
            <a:r>
              <a:rPr kumimoji="1" lang="zh-CN" altLang="en-US" dirty="0"/>
              <a:t>了解所有工作相关的基础工具、中间件的用法</a:t>
            </a:r>
            <a:endParaRPr kumimoji="1" lang="en-US" altLang="zh-CN" dirty="0"/>
          </a:p>
          <a:p>
            <a:pPr lvl="1"/>
            <a:r>
              <a:rPr kumimoji="1" lang="zh-CN" altLang="en-US" dirty="0"/>
              <a:t>对于基础工具与中间件开始有一定程度的理解</a:t>
            </a:r>
            <a:endParaRPr kumimoji="1" lang="en-US" altLang="zh-CN" dirty="0"/>
          </a:p>
          <a:p>
            <a:r>
              <a:rPr kumimoji="1" lang="zh-CN" altLang="en-US" dirty="0"/>
              <a:t>团队职责</a:t>
            </a:r>
            <a:endParaRPr kumimoji="1" lang="en-US" altLang="zh-CN" dirty="0"/>
          </a:p>
          <a:p>
            <a:pPr lvl="1"/>
            <a:r>
              <a:rPr kumimoji="1" lang="zh-CN" altLang="en-US" dirty="0"/>
              <a:t>努力学习成长</a:t>
            </a:r>
            <a:endParaRPr kumimoji="1" lang="en-US" altLang="zh-CN" dirty="0"/>
          </a:p>
          <a:p>
            <a:r>
              <a:rPr kumimoji="1" lang="zh-CN" altLang="en-US" dirty="0"/>
              <a:t>职级</a:t>
            </a:r>
            <a:endParaRPr kumimoji="1" lang="en-US" altLang="zh-CN" dirty="0"/>
          </a:p>
          <a:p>
            <a:pPr lvl="1"/>
            <a:r>
              <a:rPr kumimoji="1" lang="en-US" altLang="zh-CN" dirty="0"/>
              <a:t>13~14</a:t>
            </a:r>
            <a:endParaRPr kumimoji="1" lang="en-US" altLang="zh-CN" dirty="0"/>
          </a:p>
          <a:p>
            <a:endParaRPr kumimoji="1"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从解决问题到定义问题</a:t>
            </a:r>
            <a:endParaRPr kumimoji="1" lang="zh-CN" altLang="en-US" dirty="0"/>
          </a:p>
        </p:txBody>
      </p:sp>
      <p:sp>
        <p:nvSpPr>
          <p:cNvPr id="3" name="内容占位符 2"/>
          <p:cNvSpPr>
            <a:spLocks noGrp="1"/>
          </p:cNvSpPr>
          <p:nvPr>
            <p:ph idx="1"/>
          </p:nvPr>
        </p:nvSpPr>
        <p:spPr>
          <a:xfrm>
            <a:off x="913795" y="2754775"/>
            <a:ext cx="10353762" cy="972273"/>
          </a:xfrm>
        </p:spPr>
        <p:txBody>
          <a:bodyPr>
            <a:normAutofit/>
          </a:bodyPr>
          <a:lstStyle/>
          <a:p>
            <a:pPr marL="36830" indent="0" algn="ctr">
              <a:buNone/>
            </a:pPr>
            <a:r>
              <a:rPr kumimoji="1" lang="zh-CN" altLang="en-US" sz="4800" dirty="0"/>
              <a:t>做好事情很难，知道该做什么更难</a:t>
            </a:r>
            <a:endParaRPr kumimoji="1" lang="zh-CN" altLang="en-US" sz="4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合适的时候做合适的事情</a:t>
            </a:r>
            <a:endParaRPr kumimoji="1" lang="zh-CN" altLang="en-US" dirty="0"/>
          </a:p>
        </p:txBody>
      </p:sp>
      <p:sp>
        <p:nvSpPr>
          <p:cNvPr id="3" name="内容占位符 2"/>
          <p:cNvSpPr>
            <a:spLocks noGrp="1"/>
          </p:cNvSpPr>
          <p:nvPr>
            <p:ph idx="1"/>
          </p:nvPr>
        </p:nvSpPr>
        <p:spPr/>
        <p:txBody>
          <a:bodyPr/>
          <a:lstStyle/>
          <a:p>
            <a:r>
              <a:rPr kumimoji="1" lang="zh-CN" altLang="en-US" dirty="0"/>
              <a:t>多大的手拿多大的碗，多大的角儿唱多大的戏</a:t>
            </a:r>
            <a:endParaRPr kumimoji="1" lang="en-US" altLang="zh-CN" dirty="0"/>
          </a:p>
          <a:p>
            <a:r>
              <a:rPr kumimoji="1" lang="zh-CN" altLang="en-US" dirty="0"/>
              <a:t>不要太晚</a:t>
            </a:r>
            <a:endParaRPr kumimoji="1" lang="en-US" altLang="zh-CN" dirty="0"/>
          </a:p>
          <a:p>
            <a:pPr lvl="1"/>
            <a:r>
              <a:rPr kumimoji="1" lang="zh-CN" altLang="en-US" dirty="0"/>
              <a:t>技术债不能欠太久，该重构时就重构</a:t>
            </a:r>
            <a:endParaRPr kumimoji="1" lang="en-US" altLang="zh-CN" dirty="0"/>
          </a:p>
          <a:p>
            <a:r>
              <a:rPr kumimoji="1" lang="zh-CN" altLang="en-US" dirty="0"/>
              <a:t>不要太早</a:t>
            </a:r>
            <a:endParaRPr kumimoji="1" lang="en-US" altLang="zh-CN" dirty="0"/>
          </a:p>
          <a:p>
            <a:pPr lvl="1"/>
            <a:r>
              <a:rPr kumimoji="1" lang="zh-CN" altLang="en-US" dirty="0"/>
              <a:t>大公司的东西，未必适合我们</a:t>
            </a:r>
            <a:r>
              <a:rPr kumimoji="1" lang="zh-CN" altLang="en-US" b="1" dirty="0"/>
              <a:t>现在</a:t>
            </a:r>
            <a:r>
              <a:rPr kumimoji="1" lang="zh-CN" altLang="en-US" dirty="0"/>
              <a:t>做，现在做可能会成为负担</a:t>
            </a:r>
            <a:endParaRPr kumimoji="1" lang="en-US" altLang="zh-CN" dirty="0"/>
          </a:p>
          <a:p>
            <a:pPr lvl="1"/>
            <a:r>
              <a:rPr kumimoji="1" lang="zh-CN" altLang="en-US" dirty="0"/>
              <a:t>任何方案的产生，都是有它的需求和时代意义的</a:t>
            </a:r>
            <a:endParaRPr kumimoji="1" lang="en-US" altLang="zh-CN" dirty="0"/>
          </a:p>
          <a:p>
            <a:pPr lvl="1"/>
            <a:r>
              <a:rPr kumimoji="1" lang="zh-CN" altLang="en-US" dirty="0"/>
              <a:t>请先了解它在解决什么问题</a:t>
            </a:r>
            <a:endParaRPr kumimoji="1" lang="en-US" altLang="zh-CN" dirty="0"/>
          </a:p>
          <a:p>
            <a:pPr lvl="1"/>
            <a:r>
              <a:rPr kumimoji="1" lang="zh-CN" altLang="en-US" dirty="0"/>
              <a:t>了解它的实现与维护成本</a:t>
            </a:r>
            <a:endParaRPr kumimoji="1"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做了和搞定了是天差地别的境界</a:t>
            </a:r>
            <a:endParaRPr kumimoji="1" lang="zh-CN" altLang="en-US" dirty="0"/>
          </a:p>
        </p:txBody>
      </p:sp>
      <p:sp>
        <p:nvSpPr>
          <p:cNvPr id="3" name="内容占位符 2"/>
          <p:cNvSpPr>
            <a:spLocks noGrp="1"/>
          </p:cNvSpPr>
          <p:nvPr>
            <p:ph idx="1"/>
          </p:nvPr>
        </p:nvSpPr>
        <p:spPr/>
        <p:txBody>
          <a:bodyPr/>
          <a:lstStyle/>
          <a:p>
            <a:r>
              <a:rPr kumimoji="1" lang="zh-CN" altLang="en-US" dirty="0"/>
              <a:t>结果驱动，不要自我安慰</a:t>
            </a:r>
            <a:endParaRPr kumimoji="1" lang="en-US" altLang="zh-CN" dirty="0"/>
          </a:p>
          <a:p>
            <a:r>
              <a:rPr kumimoji="1" lang="zh-CN" altLang="en-US" dirty="0"/>
              <a:t>想方设法搞定问题</a:t>
            </a:r>
            <a:endParaRPr kumimoji="1" lang="en-US" altLang="zh-CN" dirty="0"/>
          </a:p>
          <a:p>
            <a:r>
              <a:rPr kumimoji="1" lang="zh-CN" altLang="en-US" dirty="0"/>
              <a:t>每到一个境界，“搞定”就有更高的含义</a:t>
            </a:r>
            <a:endParaRPr kumimoji="1" lang="en-US" altLang="zh-CN" dirty="0"/>
          </a:p>
          <a:p>
            <a:r>
              <a:rPr kumimoji="1" lang="zh-CN" altLang="en-US" dirty="0"/>
              <a:t>顺势而为</a:t>
            </a:r>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你的格局应当越来越大</a:t>
            </a:r>
            <a:endParaRPr kumimoji="1" lang="zh-CN" altLang="en-US" dirty="0"/>
          </a:p>
        </p:txBody>
      </p:sp>
      <p:sp>
        <p:nvSpPr>
          <p:cNvPr id="3" name="内容占位符 2"/>
          <p:cNvSpPr>
            <a:spLocks noGrp="1"/>
          </p:cNvSpPr>
          <p:nvPr>
            <p:ph idx="1"/>
          </p:nvPr>
        </p:nvSpPr>
        <p:spPr>
          <a:xfrm>
            <a:off x="913795" y="1732449"/>
            <a:ext cx="10353762" cy="1464529"/>
          </a:xfrm>
        </p:spPr>
        <p:txBody>
          <a:bodyPr>
            <a:normAutofit/>
          </a:bodyPr>
          <a:lstStyle/>
          <a:p>
            <a:r>
              <a:rPr kumimoji="1" lang="zh-CN" altLang="en-US" dirty="0"/>
              <a:t>你职位的基本职责圈其实很小，然而你能做的事情却很多</a:t>
            </a:r>
            <a:endParaRPr kumimoji="1" lang="en-US" altLang="zh-CN" dirty="0"/>
          </a:p>
          <a:p>
            <a:r>
              <a:rPr kumimoji="1" lang="zh-CN" altLang="en-US" dirty="0"/>
              <a:t>逐渐熟悉其它岗位的能力，逐渐锻炼自己达到领导的能力</a:t>
            </a:r>
            <a:endParaRPr kumimoji="1" lang="en-US" altLang="zh-CN" dirty="0"/>
          </a:p>
          <a:p>
            <a:r>
              <a:rPr kumimoji="1" lang="zh-CN" altLang="en-US" dirty="0"/>
              <a:t>工程师只是商业的一环，逐渐了解商业</a:t>
            </a:r>
            <a:endParaRPr kumimoji="1" lang="zh-CN" altLang="en-US" dirty="0"/>
          </a:p>
        </p:txBody>
      </p:sp>
      <p:sp>
        <p:nvSpPr>
          <p:cNvPr id="5" name="圆角矩形 4"/>
          <p:cNvSpPr/>
          <p:nvPr/>
        </p:nvSpPr>
        <p:spPr>
          <a:xfrm>
            <a:off x="1585732" y="3264061"/>
            <a:ext cx="8924081" cy="267375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微软雅黑" panose="020B0503020204020204" charset="-122"/>
                <a:ea typeface="微软雅黑" panose="020B0503020204020204" charset="-122"/>
                <a:cs typeface="微软雅黑" panose="020B0503020204020204" charset="-122"/>
              </a:rPr>
              <a:t>所有的事情</a:t>
            </a:r>
            <a:endParaRPr kumimoji="1" lang="en-US" altLang="zh-CN" dirty="0">
              <a:latin typeface="微软雅黑" panose="020B0503020204020204" charset="-122"/>
              <a:ea typeface="微软雅黑" panose="020B0503020204020204" charset="-122"/>
              <a:cs typeface="微软雅黑" panose="020B0503020204020204" charset="-122"/>
            </a:endParaRPr>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zh-CN" altLang="en-US" dirty="0"/>
          </a:p>
        </p:txBody>
      </p:sp>
      <p:sp>
        <p:nvSpPr>
          <p:cNvPr id="6" name="椭圆 5"/>
          <p:cNvSpPr/>
          <p:nvPr/>
        </p:nvSpPr>
        <p:spPr>
          <a:xfrm>
            <a:off x="2303361" y="3767559"/>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服务端</a:t>
            </a:r>
            <a:endParaRPr kumimoji="1" lang="en-US" altLang="zh-CN" dirty="0"/>
          </a:p>
          <a:p>
            <a:pPr algn="ctr"/>
            <a:r>
              <a:rPr kumimoji="1" lang="zh-CN" altLang="en-US" dirty="0"/>
              <a:t>职责</a:t>
            </a:r>
            <a:endParaRPr kumimoji="1" lang="zh-CN" altLang="en-US" dirty="0"/>
          </a:p>
        </p:txBody>
      </p:sp>
      <p:sp>
        <p:nvSpPr>
          <p:cNvPr id="7" name="椭圆 6"/>
          <p:cNvSpPr/>
          <p:nvPr/>
        </p:nvSpPr>
        <p:spPr>
          <a:xfrm>
            <a:off x="4137948" y="3767559"/>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产品经理</a:t>
            </a:r>
            <a:endParaRPr kumimoji="1" lang="en-US" altLang="zh-CN" dirty="0"/>
          </a:p>
          <a:p>
            <a:pPr algn="ctr"/>
            <a:r>
              <a:rPr kumimoji="1" lang="zh-CN" altLang="en-US" dirty="0"/>
              <a:t>职责</a:t>
            </a:r>
            <a:endParaRPr kumimoji="1" lang="zh-CN" altLang="en-US" dirty="0"/>
          </a:p>
        </p:txBody>
      </p:sp>
      <p:sp>
        <p:nvSpPr>
          <p:cNvPr id="8" name="椭圆 7"/>
          <p:cNvSpPr/>
          <p:nvPr/>
        </p:nvSpPr>
        <p:spPr>
          <a:xfrm>
            <a:off x="5972535" y="3767558"/>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项目经理</a:t>
            </a:r>
            <a:endParaRPr kumimoji="1" lang="en-US" altLang="zh-CN" dirty="0"/>
          </a:p>
          <a:p>
            <a:pPr algn="ctr"/>
            <a:r>
              <a:rPr kumimoji="1" lang="zh-CN" altLang="en-US" dirty="0"/>
              <a:t>职责</a:t>
            </a:r>
            <a:endParaRPr kumimoji="1" lang="zh-CN" altLang="en-US" dirty="0"/>
          </a:p>
        </p:txBody>
      </p:sp>
      <p:sp>
        <p:nvSpPr>
          <p:cNvPr id="9" name="椭圆 8"/>
          <p:cNvSpPr/>
          <p:nvPr/>
        </p:nvSpPr>
        <p:spPr>
          <a:xfrm>
            <a:off x="7807122" y="3767557"/>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t>
            </a:r>
            <a:endParaRPr kumimoji="1" lang="zh-CN" altLang="en-US" dirty="0"/>
          </a:p>
        </p:txBody>
      </p:sp>
      <p:sp>
        <p:nvSpPr>
          <p:cNvPr id="10" name="文本框 9"/>
          <p:cNvSpPr txBox="1"/>
          <p:nvPr/>
        </p:nvSpPr>
        <p:spPr>
          <a:xfrm>
            <a:off x="3970116" y="6004896"/>
            <a:ext cx="4025461" cy="369332"/>
          </a:xfrm>
          <a:prstGeom prst="rect">
            <a:avLst/>
          </a:prstGeom>
          <a:noFill/>
        </p:spPr>
        <p:txBody>
          <a:bodyPr wrap="non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白色剩余工作是谁</a:t>
            </a:r>
            <a:r>
              <a:rPr kumimoji="1" lang="zh-CN" altLang="en-US">
                <a:latin typeface="微软雅黑" panose="020B0503020204020204" charset="-122"/>
                <a:ea typeface="微软雅黑" panose="020B0503020204020204" charset="-122"/>
                <a:cs typeface="微软雅黑" panose="020B0503020204020204" charset="-122"/>
              </a:rPr>
              <a:t>的？都让老板做？</a:t>
            </a: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4" name="圆角矩形 3"/>
          <p:cNvSpPr/>
          <p:nvPr/>
        </p:nvSpPr>
        <p:spPr>
          <a:xfrm>
            <a:off x="1586367" y="3264696"/>
            <a:ext cx="8924081" cy="267375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kumimoji="1" lang="zh-CN" altLang="en-US" dirty="0">
                <a:latin typeface="微软雅黑" panose="020B0503020204020204" charset="-122"/>
                <a:ea typeface="微软雅黑" panose="020B0503020204020204" charset="-122"/>
                <a:cs typeface="微软雅黑" panose="020B0503020204020204" charset="-122"/>
              </a:rPr>
              <a:t>所有的事情</a:t>
            </a:r>
            <a:endParaRPr kumimoji="1" lang="en-US" altLang="zh-CN" dirty="0">
              <a:latin typeface="微软雅黑" panose="020B0503020204020204" charset="-122"/>
              <a:ea typeface="微软雅黑" panose="020B0503020204020204" charset="-122"/>
              <a:cs typeface="微软雅黑" panose="020B0503020204020204" charset="-122"/>
            </a:endParaRPr>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zh-CN" altLang="en-US" dirty="0"/>
          </a:p>
        </p:txBody>
      </p:sp>
      <p:sp>
        <p:nvSpPr>
          <p:cNvPr id="11" name="椭圆 10"/>
          <p:cNvSpPr/>
          <p:nvPr/>
        </p:nvSpPr>
        <p:spPr>
          <a:xfrm>
            <a:off x="2303996" y="3768194"/>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dirty="0"/>
              <a:t>服务端</a:t>
            </a:r>
            <a:endParaRPr kumimoji="1" lang="en-US" altLang="zh-CN" dirty="0"/>
          </a:p>
          <a:p>
            <a:pPr algn="ctr"/>
            <a:r>
              <a:rPr kumimoji="1" lang="zh-CN" altLang="en-US" dirty="0"/>
              <a:t>职责</a:t>
            </a:r>
            <a:endParaRPr kumimoji="1" lang="zh-CN" altLang="en-US" dirty="0"/>
          </a:p>
        </p:txBody>
      </p:sp>
      <p:sp>
        <p:nvSpPr>
          <p:cNvPr id="12" name="椭圆 11"/>
          <p:cNvSpPr/>
          <p:nvPr/>
        </p:nvSpPr>
        <p:spPr>
          <a:xfrm>
            <a:off x="4138583" y="3768194"/>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dirty="0"/>
              <a:t>产品经理</a:t>
            </a:r>
            <a:endParaRPr kumimoji="1" lang="en-US" altLang="zh-CN" dirty="0"/>
          </a:p>
          <a:p>
            <a:pPr algn="ctr"/>
            <a:r>
              <a:rPr kumimoji="1" lang="zh-CN" altLang="en-US" dirty="0"/>
              <a:t>职责</a:t>
            </a:r>
            <a:endParaRPr kumimoji="1" lang="zh-CN" altLang="en-US" dirty="0"/>
          </a:p>
        </p:txBody>
      </p:sp>
      <p:sp>
        <p:nvSpPr>
          <p:cNvPr id="13" name="椭圆 12"/>
          <p:cNvSpPr/>
          <p:nvPr/>
        </p:nvSpPr>
        <p:spPr>
          <a:xfrm>
            <a:off x="5973170" y="3768193"/>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dirty="0"/>
              <a:t>项目经理</a:t>
            </a:r>
            <a:endParaRPr kumimoji="1" lang="en-US" altLang="zh-CN" dirty="0"/>
          </a:p>
          <a:p>
            <a:pPr algn="ctr"/>
            <a:r>
              <a:rPr kumimoji="1" lang="zh-CN" altLang="en-US" dirty="0"/>
              <a:t>职责</a:t>
            </a:r>
            <a:endParaRPr kumimoji="1" lang="zh-CN" altLang="en-US" dirty="0"/>
          </a:p>
        </p:txBody>
      </p:sp>
      <p:sp>
        <p:nvSpPr>
          <p:cNvPr id="14" name="椭圆 13"/>
          <p:cNvSpPr/>
          <p:nvPr/>
        </p:nvSpPr>
        <p:spPr>
          <a:xfrm>
            <a:off x="7807757" y="3768192"/>
            <a:ext cx="1666755" cy="1666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t>……</a:t>
            </a:r>
            <a:endParaRPr kumimoji="1"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让你成功不是组织的目标</a:t>
            </a:r>
            <a:endParaRPr kumimoji="1" lang="zh-CN" altLang="en-US" dirty="0"/>
          </a:p>
        </p:txBody>
      </p:sp>
      <p:sp>
        <p:nvSpPr>
          <p:cNvPr id="3" name="内容占位符 2"/>
          <p:cNvSpPr>
            <a:spLocks noGrp="1"/>
          </p:cNvSpPr>
          <p:nvPr>
            <p:ph idx="1"/>
          </p:nvPr>
        </p:nvSpPr>
        <p:spPr>
          <a:xfrm>
            <a:off x="913795" y="1732449"/>
            <a:ext cx="10353762" cy="2561759"/>
          </a:xfrm>
        </p:spPr>
        <p:txBody>
          <a:bodyPr>
            <a:normAutofit lnSpcReduction="10000"/>
          </a:bodyPr>
          <a:lstStyle/>
          <a:p>
            <a:r>
              <a:rPr kumimoji="1" lang="zh-CN" altLang="en-US" dirty="0"/>
              <a:t>请先证明自己</a:t>
            </a:r>
            <a:endParaRPr kumimoji="1" lang="en-US" altLang="zh-CN" dirty="0"/>
          </a:p>
          <a:p>
            <a:r>
              <a:rPr kumimoji="1" lang="zh-CN" altLang="en-US" dirty="0"/>
              <a:t>对自己有一个合适的评估</a:t>
            </a:r>
            <a:endParaRPr kumimoji="1" lang="en-US" altLang="zh-CN" dirty="0"/>
          </a:p>
          <a:p>
            <a:r>
              <a:rPr kumimoji="1" lang="zh-CN" altLang="en-US" dirty="0"/>
              <a:t>实现你的价值</a:t>
            </a:r>
            <a:endParaRPr kumimoji="1" lang="en-US" altLang="zh-CN" dirty="0"/>
          </a:p>
          <a:p>
            <a:r>
              <a:rPr kumimoji="1" lang="zh-CN" altLang="en-US" dirty="0"/>
              <a:t>制定合理的目标</a:t>
            </a:r>
            <a:endParaRPr kumimoji="1" lang="en-US" altLang="zh-CN" dirty="0"/>
          </a:p>
          <a:p>
            <a:r>
              <a:rPr kumimoji="1" lang="zh-CN" altLang="en-US" dirty="0"/>
              <a:t>突破自己最学东西</a:t>
            </a:r>
            <a:endParaRPr kumimoji="1" lang="en-US" altLang="zh-CN" dirty="0"/>
          </a:p>
          <a:p>
            <a:r>
              <a:rPr kumimoji="1" lang="zh-CN" altLang="en-US" dirty="0"/>
              <a:t>管理好你的时间</a:t>
            </a:r>
            <a:endParaRPr kumimoji="1" lang="zh-CN" altLang="en-US" dirty="0"/>
          </a:p>
        </p:txBody>
      </p:sp>
      <p:sp>
        <p:nvSpPr>
          <p:cNvPr id="4" name="文本框 3"/>
          <p:cNvSpPr txBox="1"/>
          <p:nvPr/>
        </p:nvSpPr>
        <p:spPr>
          <a:xfrm>
            <a:off x="3705010" y="5000262"/>
            <a:ext cx="4493538" cy="461665"/>
          </a:xfrm>
          <a:prstGeom prst="rect">
            <a:avLst/>
          </a:prstGeom>
          <a:noFill/>
        </p:spPr>
        <p:txBody>
          <a:bodyPr wrap="none" rtlCol="0">
            <a:spAutoFit/>
          </a:bodyPr>
          <a:lstStyle/>
          <a:p>
            <a:r>
              <a:rPr kumimoji="1" lang="zh-CN" altLang="en-US" sz="2400" b="1" dirty="0">
                <a:latin typeface="微软雅黑" panose="020B0503020204020204" charset="-122"/>
                <a:ea typeface="微软雅黑" panose="020B0503020204020204" charset="-122"/>
                <a:cs typeface="微软雅黑" panose="020B0503020204020204" charset="-122"/>
              </a:rPr>
              <a:t>一切错都是我的错，我还不够强</a:t>
            </a:r>
            <a:endParaRPr kumimoji="1" lang="zh-CN" altLang="en-US" sz="24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服务端的职业素养（价值观）</a:t>
            </a:r>
            <a:endParaRPr lang="zh-CN" altLang="en-US" dirty="0"/>
          </a:p>
        </p:txBody>
      </p:sp>
      <p:sp>
        <p:nvSpPr>
          <p:cNvPr id="3" name="内容占位符 2"/>
          <p:cNvSpPr>
            <a:spLocks noGrp="1"/>
          </p:cNvSpPr>
          <p:nvPr>
            <p:ph idx="1"/>
          </p:nvPr>
        </p:nvSpPr>
        <p:spPr/>
        <p:txBody>
          <a:bodyPr/>
          <a:lstStyle/>
          <a:p>
            <a:r>
              <a:rPr lang="zh-CN" altLang="en-US" dirty="0"/>
              <a:t>别人家的职业素养</a:t>
            </a:r>
            <a:endParaRPr lang="en-US" altLang="zh-CN" dirty="0"/>
          </a:p>
          <a:p>
            <a:pPr lvl="1"/>
            <a:r>
              <a:rPr lang="zh-CN" altLang="en-US" dirty="0"/>
              <a:t>服务员的职业素养？</a:t>
            </a:r>
            <a:endParaRPr lang="en-US" altLang="zh-CN" dirty="0"/>
          </a:p>
          <a:p>
            <a:pPr lvl="1"/>
            <a:r>
              <a:rPr lang="zh-CN" altLang="en-US" dirty="0"/>
              <a:t>房产中介的职业素养？</a:t>
            </a:r>
            <a:endParaRPr lang="en-US" altLang="zh-CN" dirty="0"/>
          </a:p>
          <a:p>
            <a:pPr lvl="1"/>
            <a:r>
              <a:rPr lang="zh-CN" altLang="en-US" dirty="0"/>
              <a:t>理财顾问的职业素养？</a:t>
            </a:r>
            <a:endParaRPr lang="en-US" altLang="zh-CN" dirty="0"/>
          </a:p>
          <a:p>
            <a:r>
              <a:rPr lang="zh-CN" altLang="en-US" dirty="0"/>
              <a:t>我们的素养是什么？</a:t>
            </a:r>
            <a:endParaRPr lang="en-US" altLang="zh-CN" dirty="0"/>
          </a:p>
          <a:p>
            <a:pPr lvl="1"/>
            <a:r>
              <a:rPr lang="zh-CN" altLang="en-US" dirty="0"/>
              <a:t>承担责任，结果导向</a:t>
            </a:r>
            <a:endParaRPr lang="en-US" altLang="zh-CN" dirty="0"/>
          </a:p>
          <a:p>
            <a:pPr lvl="1"/>
            <a:r>
              <a:rPr lang="zh-CN" altLang="en-US" dirty="0"/>
              <a:t>对线上故障的敏感性</a:t>
            </a:r>
            <a:endParaRPr lang="en-US" altLang="zh-CN" dirty="0"/>
          </a:p>
          <a:p>
            <a:pPr lvl="1"/>
            <a:r>
              <a:rPr lang="zh-CN" altLang="en-US" dirty="0"/>
              <a:t>理性，靠谱，可依赖</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Q&amp;A</a:t>
            </a:r>
            <a:endParaRPr lang="zh-CN" altLang="en-US" dirty="0"/>
          </a:p>
        </p:txBody>
      </p:sp>
      <p:sp>
        <p:nvSpPr>
          <p:cNvPr id="5" name="文本占位符 4"/>
          <p:cNvSpPr>
            <a:spLocks noGrp="1"/>
          </p:cNvSpPr>
          <p:nvPr>
            <p:ph type="body" sz="half" idx="2"/>
          </p:nvPr>
        </p:nvSpPr>
        <p:spPr/>
        <p:txBody>
          <a:bodyPr/>
          <a:lstStyle/>
          <a:p>
            <a:r>
              <a:rPr lang="zh-CN" altLang="en-US" dirty="0"/>
              <a:t>欢迎找我聊天</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Feature level engineer</a:t>
            </a:r>
            <a:endParaRPr kumimoji="1" lang="zh-CN" altLang="en-US" dirty="0"/>
          </a:p>
        </p:txBody>
      </p:sp>
      <p:sp>
        <p:nvSpPr>
          <p:cNvPr id="3" name="内容占位符 2"/>
          <p:cNvSpPr>
            <a:spLocks noGrp="1"/>
          </p:cNvSpPr>
          <p:nvPr>
            <p:ph idx="1"/>
          </p:nvPr>
        </p:nvSpPr>
        <p:spPr>
          <a:xfrm>
            <a:off x="913795" y="1732449"/>
            <a:ext cx="10353762" cy="4779187"/>
          </a:xfrm>
        </p:spPr>
        <p:txBody>
          <a:bodyPr>
            <a:normAutofit fontScale="55000" lnSpcReduction="20000"/>
          </a:bodyPr>
          <a:lstStyle/>
          <a:p>
            <a:r>
              <a:rPr kumimoji="1" lang="zh-CN" altLang="en-US" dirty="0"/>
              <a:t>时间</a:t>
            </a:r>
            <a:endParaRPr kumimoji="1" lang="en-US" altLang="zh-CN" dirty="0"/>
          </a:p>
          <a:p>
            <a:pPr lvl="1"/>
            <a:r>
              <a:rPr kumimoji="1" lang="en-US" altLang="zh-CN" dirty="0"/>
              <a:t>3~6</a:t>
            </a:r>
            <a:r>
              <a:rPr kumimoji="1" lang="zh-CN" altLang="en-US" dirty="0"/>
              <a:t>年</a:t>
            </a:r>
            <a:endParaRPr kumimoji="1" lang="en-US" altLang="zh-CN" dirty="0"/>
          </a:p>
          <a:p>
            <a:r>
              <a:rPr kumimoji="1" lang="zh-CN" altLang="en-US" dirty="0"/>
              <a:t>工程与业务能力</a:t>
            </a:r>
            <a:endParaRPr kumimoji="1" lang="en-US" altLang="zh-CN" dirty="0"/>
          </a:p>
          <a:p>
            <a:pPr lvl="1"/>
            <a:r>
              <a:rPr kumimoji="1" lang="zh-CN" altLang="en-US" dirty="0"/>
              <a:t>能够独立完成大型模块开发</a:t>
            </a:r>
            <a:endParaRPr kumimoji="1" lang="en-US" altLang="zh-CN" dirty="0"/>
          </a:p>
          <a:p>
            <a:pPr lvl="1"/>
            <a:r>
              <a:rPr kumimoji="1" lang="zh-CN" altLang="en-US" dirty="0"/>
              <a:t>有一定的设计能力，能够设计中型功能</a:t>
            </a:r>
            <a:endParaRPr kumimoji="1" lang="en-US" altLang="zh-CN" dirty="0"/>
          </a:p>
          <a:p>
            <a:pPr lvl="1"/>
            <a:r>
              <a:rPr kumimoji="1" lang="zh-CN" altLang="en-US" dirty="0"/>
              <a:t>能够独立搭建业务框架</a:t>
            </a:r>
            <a:endParaRPr kumimoji="1" lang="en-US" altLang="zh-CN" dirty="0"/>
          </a:p>
          <a:p>
            <a:pPr lvl="1"/>
            <a:r>
              <a:rPr kumimoji="1" lang="zh-CN" altLang="en-US" dirty="0"/>
              <a:t>对于业务已经比较了解</a:t>
            </a:r>
            <a:endParaRPr kumimoji="1" lang="en-US" altLang="zh-CN" dirty="0"/>
          </a:p>
          <a:p>
            <a:pPr lvl="1"/>
            <a:r>
              <a:rPr kumimoji="1" lang="zh-CN" altLang="en-US" dirty="0"/>
              <a:t>能够解决困难的线上问题</a:t>
            </a:r>
            <a:endParaRPr kumimoji="1" lang="en-US" altLang="zh-CN" dirty="0"/>
          </a:p>
          <a:p>
            <a:pPr lvl="1"/>
            <a:r>
              <a:rPr kumimoji="1" lang="zh-CN" altLang="en-US" dirty="0"/>
              <a:t>能够做技术选型</a:t>
            </a:r>
            <a:endParaRPr kumimoji="1" lang="en-US" altLang="zh-CN" dirty="0"/>
          </a:p>
          <a:p>
            <a:pPr lvl="1"/>
            <a:r>
              <a:rPr kumimoji="1" lang="zh-CN" altLang="en-US" dirty="0"/>
              <a:t>较了解其它研发岗位，对于技术以外综合能力有拓展</a:t>
            </a:r>
            <a:endParaRPr kumimoji="1" lang="en-US" altLang="zh-CN" dirty="0"/>
          </a:p>
          <a:p>
            <a:r>
              <a:rPr kumimoji="1" lang="zh-CN" altLang="en-US" dirty="0"/>
              <a:t>技术深度</a:t>
            </a:r>
            <a:endParaRPr kumimoji="1" lang="en-US" altLang="zh-CN" dirty="0"/>
          </a:p>
          <a:p>
            <a:pPr lvl="1"/>
            <a:r>
              <a:rPr kumimoji="1" lang="zh-CN" altLang="en-US" dirty="0"/>
              <a:t>深入了解常用工具与中间件的原理</a:t>
            </a:r>
            <a:endParaRPr kumimoji="1" lang="en-US" altLang="zh-CN" dirty="0"/>
          </a:p>
          <a:p>
            <a:pPr lvl="1"/>
            <a:r>
              <a:rPr kumimoji="1" lang="zh-CN" altLang="en-US" dirty="0"/>
              <a:t>熟悉一般需求的各种方案与利弊</a:t>
            </a:r>
            <a:endParaRPr kumimoji="1" lang="en-US" altLang="zh-CN" dirty="0"/>
          </a:p>
          <a:p>
            <a:r>
              <a:rPr kumimoji="1" lang="zh-CN" altLang="en-US" dirty="0"/>
              <a:t>团队职责</a:t>
            </a:r>
            <a:endParaRPr kumimoji="1" lang="en-US" altLang="zh-CN" dirty="0"/>
          </a:p>
          <a:p>
            <a:pPr lvl="1"/>
            <a:r>
              <a:rPr kumimoji="1" lang="zh-CN" altLang="en-US" dirty="0"/>
              <a:t>维护线上服务稳定性，参与代码评审，维护团队代码质量</a:t>
            </a:r>
            <a:endParaRPr kumimoji="1" lang="en-US" altLang="zh-CN" dirty="0"/>
          </a:p>
          <a:p>
            <a:pPr lvl="1"/>
            <a:r>
              <a:rPr kumimoji="1" lang="zh-CN" altLang="en-US" dirty="0"/>
              <a:t>需求评审的主要贡献者，设计与拆解任务</a:t>
            </a:r>
            <a:endParaRPr kumimoji="1" lang="en-US" altLang="zh-CN" dirty="0"/>
          </a:p>
          <a:p>
            <a:pPr lvl="1"/>
            <a:r>
              <a:rPr kumimoji="1" lang="zh-CN" altLang="en-US" dirty="0"/>
              <a:t>主动提出各种改进方案，是团队的技术骨干，中坚力量</a:t>
            </a:r>
            <a:endParaRPr kumimoji="1" lang="en-US" altLang="zh-CN" dirty="0"/>
          </a:p>
          <a:p>
            <a:pPr lvl="1"/>
            <a:r>
              <a:rPr kumimoji="1" lang="zh-CN" altLang="en-US" dirty="0"/>
              <a:t>带领初级工程师完成中型模块开发任务</a:t>
            </a:r>
            <a:endParaRPr kumimoji="1" lang="en-US" altLang="zh-CN" dirty="0"/>
          </a:p>
          <a:p>
            <a:r>
              <a:rPr kumimoji="1" lang="zh-CN" altLang="en-US" dirty="0"/>
              <a:t>职级</a:t>
            </a:r>
            <a:endParaRPr kumimoji="1" lang="en-US" altLang="zh-CN" dirty="0"/>
          </a:p>
          <a:p>
            <a:pPr lvl="1"/>
            <a:r>
              <a:rPr kumimoji="1" lang="en-US" altLang="zh-CN" dirty="0"/>
              <a:t>15~16</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Product level engineer</a:t>
            </a:r>
            <a:endParaRPr kumimoji="1" lang="zh-CN" altLang="en-US" dirty="0"/>
          </a:p>
        </p:txBody>
      </p:sp>
      <p:sp>
        <p:nvSpPr>
          <p:cNvPr id="3" name="内容占位符 2"/>
          <p:cNvSpPr>
            <a:spLocks noGrp="1"/>
          </p:cNvSpPr>
          <p:nvPr>
            <p:ph idx="1"/>
          </p:nvPr>
        </p:nvSpPr>
        <p:spPr>
          <a:xfrm>
            <a:off x="913795" y="1732449"/>
            <a:ext cx="10353762" cy="4982387"/>
          </a:xfrm>
        </p:spPr>
        <p:txBody>
          <a:bodyPr>
            <a:normAutofit fontScale="62500" lnSpcReduction="20000"/>
          </a:bodyPr>
          <a:lstStyle/>
          <a:p>
            <a:r>
              <a:rPr kumimoji="1" lang="zh-CN" altLang="en-US" dirty="0"/>
              <a:t>时间</a:t>
            </a:r>
            <a:endParaRPr kumimoji="1" lang="en-US" altLang="zh-CN" dirty="0"/>
          </a:p>
          <a:p>
            <a:pPr lvl="1"/>
            <a:r>
              <a:rPr kumimoji="1" lang="en-US" altLang="zh-CN" dirty="0"/>
              <a:t>5</a:t>
            </a:r>
            <a:r>
              <a:rPr kumimoji="1" lang="zh-CN" altLang="en-US" dirty="0"/>
              <a:t>～</a:t>
            </a:r>
            <a:r>
              <a:rPr kumimoji="1" lang="en-US" altLang="zh-CN" dirty="0"/>
              <a:t>10</a:t>
            </a:r>
            <a:r>
              <a:rPr kumimoji="1" lang="zh-CN" altLang="en-US" dirty="0"/>
              <a:t>年</a:t>
            </a:r>
            <a:endParaRPr kumimoji="1" lang="en-US" altLang="zh-CN" dirty="0"/>
          </a:p>
          <a:p>
            <a:r>
              <a:rPr kumimoji="1" lang="zh-CN" altLang="en-US" dirty="0"/>
              <a:t>工程与业务能力</a:t>
            </a:r>
            <a:endParaRPr kumimoji="1" lang="en-US" altLang="zh-CN" dirty="0"/>
          </a:p>
          <a:p>
            <a:pPr lvl="1"/>
            <a:r>
              <a:rPr kumimoji="1" lang="zh-CN" altLang="en-US" dirty="0"/>
              <a:t>大型项目的模块划分，整体设计</a:t>
            </a:r>
            <a:endParaRPr kumimoji="1" lang="en-US" altLang="zh-CN" dirty="0"/>
          </a:p>
          <a:p>
            <a:pPr lvl="1"/>
            <a:r>
              <a:rPr kumimoji="1" lang="zh-CN" altLang="en-US" dirty="0"/>
              <a:t>能够熟练地进行系统分析，问题定义，概念抽象</a:t>
            </a:r>
            <a:endParaRPr kumimoji="1" lang="en-US" altLang="zh-CN" dirty="0"/>
          </a:p>
          <a:p>
            <a:pPr lvl="1"/>
            <a:r>
              <a:rPr kumimoji="1" lang="zh-CN" altLang="en-US" dirty="0"/>
              <a:t>优秀地完成复杂系统中的核心关键点开发</a:t>
            </a:r>
            <a:endParaRPr kumimoji="1" lang="en-US" altLang="zh-CN" dirty="0"/>
          </a:p>
          <a:p>
            <a:pPr lvl="1"/>
            <a:r>
              <a:rPr kumimoji="1" lang="zh-CN" altLang="en-US" dirty="0"/>
              <a:t>了解业务与技术中的深层次风险点</a:t>
            </a:r>
            <a:endParaRPr kumimoji="1" lang="en-US" altLang="zh-CN" dirty="0"/>
          </a:p>
          <a:p>
            <a:pPr lvl="1"/>
            <a:r>
              <a:rPr kumimoji="1" lang="zh-CN" altLang="en-US" dirty="0"/>
              <a:t>把握业务和技术的中长期发展方向</a:t>
            </a:r>
            <a:endParaRPr kumimoji="1" lang="en-US" altLang="zh-CN" dirty="0"/>
          </a:p>
          <a:p>
            <a:pPr lvl="1"/>
            <a:r>
              <a:rPr kumimoji="1" lang="zh-CN" altLang="en-US" dirty="0"/>
              <a:t>有成熟的产品观，了解业务与商业模式，拥有大局观</a:t>
            </a:r>
            <a:endParaRPr kumimoji="1" lang="en-US" altLang="zh-CN" dirty="0"/>
          </a:p>
          <a:p>
            <a:r>
              <a:rPr kumimoji="1" lang="zh-CN" altLang="en-US" dirty="0"/>
              <a:t>技术深度</a:t>
            </a:r>
            <a:endParaRPr kumimoji="1" lang="en-US" altLang="zh-CN" dirty="0"/>
          </a:p>
          <a:p>
            <a:pPr lvl="1"/>
            <a:r>
              <a:rPr kumimoji="1" lang="zh-CN" altLang="en-US" dirty="0"/>
              <a:t>对于基础工具与中间件有深刻的理解</a:t>
            </a:r>
            <a:endParaRPr kumimoji="1" lang="en-US" altLang="zh-CN" dirty="0"/>
          </a:p>
          <a:p>
            <a:pPr lvl="1"/>
            <a:r>
              <a:rPr kumimoji="1" lang="zh-CN" altLang="en-US" dirty="0"/>
              <a:t>对于语言、技术、计算机、软件工程等都有深刻理解</a:t>
            </a:r>
            <a:endParaRPr kumimoji="1" lang="en-US" altLang="zh-CN" dirty="0"/>
          </a:p>
          <a:p>
            <a:pPr lvl="1"/>
            <a:r>
              <a:rPr kumimoji="1" lang="zh-CN" altLang="en-US" dirty="0"/>
              <a:t>了解行业技术前沿发展动态，决定技术升级方向</a:t>
            </a:r>
            <a:endParaRPr kumimoji="1" lang="en-US" altLang="zh-CN" dirty="0"/>
          </a:p>
          <a:p>
            <a:r>
              <a:rPr kumimoji="1" lang="zh-CN" altLang="en-US" dirty="0"/>
              <a:t>团队职责</a:t>
            </a:r>
            <a:endParaRPr kumimoji="1" lang="en-US" altLang="zh-CN" dirty="0"/>
          </a:p>
          <a:p>
            <a:pPr lvl="1"/>
            <a:r>
              <a:rPr kumimoji="1" lang="zh-CN" altLang="en-US" dirty="0"/>
              <a:t>制定大型技术方案，业务分析</a:t>
            </a:r>
            <a:endParaRPr kumimoji="1" lang="en-US" altLang="zh-CN" dirty="0"/>
          </a:p>
          <a:p>
            <a:pPr lvl="1"/>
            <a:r>
              <a:rPr kumimoji="1" lang="zh-CN" altLang="en-US" dirty="0"/>
              <a:t>参与设计评审，给出问题的最优解决方案</a:t>
            </a:r>
            <a:endParaRPr kumimoji="1" lang="en-US" altLang="zh-CN" dirty="0"/>
          </a:p>
          <a:p>
            <a:pPr lvl="1"/>
            <a:r>
              <a:rPr kumimoji="1" lang="zh-CN" altLang="en-US" dirty="0"/>
              <a:t>带领初中级工程师完成大型系统的设计与开发</a:t>
            </a:r>
            <a:endParaRPr kumimoji="1" lang="en-US" altLang="zh-CN" dirty="0"/>
          </a:p>
          <a:p>
            <a:r>
              <a:rPr kumimoji="1" lang="zh-CN" altLang="en-US" dirty="0"/>
              <a:t>职级</a:t>
            </a:r>
            <a:endParaRPr kumimoji="1" lang="en-US" altLang="zh-CN" dirty="0"/>
          </a:p>
          <a:p>
            <a:pPr lvl="1"/>
            <a:r>
              <a:rPr kumimoji="1" lang="en-US" altLang="zh-CN" dirty="0"/>
              <a:t>17~18</a:t>
            </a:r>
            <a:endParaRPr kumimoji="1" lang="en-US" altLang="zh-CN" dirty="0"/>
          </a:p>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从写代码开始</a:t>
            </a:r>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可维护性非常非常重要</a:t>
            </a:r>
            <a:endParaRPr lang="zh-CN" altLang="en-US" dirty="0"/>
          </a:p>
        </p:txBody>
      </p:sp>
      <p:sp>
        <p:nvSpPr>
          <p:cNvPr id="3" name="内容占位符 2"/>
          <p:cNvSpPr>
            <a:spLocks noGrp="1"/>
          </p:cNvSpPr>
          <p:nvPr>
            <p:ph idx="1"/>
          </p:nvPr>
        </p:nvSpPr>
        <p:spPr>
          <a:xfrm>
            <a:off x="913795" y="1732449"/>
            <a:ext cx="10353762" cy="2966873"/>
          </a:xfrm>
        </p:spPr>
        <p:txBody>
          <a:bodyPr/>
          <a:lstStyle/>
          <a:p>
            <a:r>
              <a:rPr lang="zh-CN" altLang="en-US" dirty="0"/>
              <a:t>基本的编码与命名风格</a:t>
            </a:r>
            <a:endParaRPr lang="en-US" altLang="zh-CN" dirty="0"/>
          </a:p>
          <a:p>
            <a:r>
              <a:rPr lang="zh-CN" altLang="en-US" dirty="0"/>
              <a:t>合适的抽象</a:t>
            </a:r>
            <a:endParaRPr lang="en-US" altLang="zh-CN" dirty="0"/>
          </a:p>
          <a:p>
            <a:r>
              <a:rPr lang="zh-CN" altLang="en-US" dirty="0"/>
              <a:t>合适的注释</a:t>
            </a:r>
            <a:endParaRPr lang="en-US" altLang="zh-CN" dirty="0"/>
          </a:p>
          <a:p>
            <a:r>
              <a:rPr lang="zh-CN" altLang="en-US" dirty="0"/>
              <a:t>考虑长远，不挖坑</a:t>
            </a:r>
            <a:endParaRPr lang="en-US" altLang="zh-CN" dirty="0"/>
          </a:p>
          <a:p>
            <a:r>
              <a:rPr lang="zh-CN" altLang="en-US" dirty="0"/>
              <a:t>面向离职编程</a:t>
            </a:r>
            <a:endParaRPr lang="en-US" altLang="zh-CN" dirty="0"/>
          </a:p>
          <a:p>
            <a:r>
              <a:rPr lang="zh-CN" altLang="en-US" dirty="0"/>
              <a:t>请不要炫技，重剑无锋</a:t>
            </a:r>
            <a:endParaRPr lang="zh-CN" altLang="en-US" dirty="0"/>
          </a:p>
        </p:txBody>
      </p:sp>
      <p:sp>
        <p:nvSpPr>
          <p:cNvPr id="4" name="文本框 3"/>
          <p:cNvSpPr txBox="1"/>
          <p:nvPr/>
        </p:nvSpPr>
        <p:spPr>
          <a:xfrm>
            <a:off x="2305024" y="4851721"/>
            <a:ext cx="7571303" cy="461665"/>
          </a:xfrm>
          <a:prstGeom prst="rect">
            <a:avLst/>
          </a:prstGeom>
          <a:noFill/>
        </p:spPr>
        <p:txBody>
          <a:bodyPr wrap="none" rtlCol="0">
            <a:spAutoFit/>
          </a:bodyPr>
          <a:lstStyle/>
          <a:p>
            <a:r>
              <a:rPr kumimoji="1" lang="zh-CN" altLang="en-US" sz="2400" b="1">
                <a:latin typeface="微软雅黑" panose="020B0503020204020204" charset="-122"/>
                <a:ea typeface="微软雅黑" panose="020B0503020204020204" charset="-122"/>
                <a:cs typeface="微软雅黑" panose="020B0503020204020204" charset="-122"/>
              </a:rPr>
              <a:t>高质量代码是工业品，而不是手艺人拿来炫耀的玩意儿</a:t>
            </a:r>
            <a:endParaRPr kumimoji="1" lang="zh-CN" altLang="en-US" sz="24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txDef>
      <a:spPr>
        <a:noFill/>
      </a:spPr>
      <a:bodyPr wrap="none" rtlCol="0">
        <a:spAutoFit/>
      </a:bodyPr>
      <a:lstStyle>
        <a:defPPr>
          <a:defRPr kumimoji="1" smtClean="0">
            <a:latin typeface="微软雅黑" panose="020B0503020204020204" charset="-122"/>
            <a:ea typeface="微软雅黑" panose="020B0503020204020204" charset="-122"/>
            <a:cs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5273</Words>
  <Application>WPS 演示</Application>
  <PresentationFormat>宽屏</PresentationFormat>
  <Paragraphs>689</Paragraphs>
  <Slides>56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Arial</vt:lpstr>
      <vt:lpstr>宋体</vt:lpstr>
      <vt:lpstr>Wingdings</vt:lpstr>
      <vt:lpstr>微软雅黑</vt:lpstr>
      <vt:lpstr>Wingdings 2</vt:lpstr>
      <vt:lpstr>Arial Unicode MS</vt:lpstr>
      <vt:lpstr>DengXian</vt:lpstr>
      <vt:lpstr>Gubbi</vt:lpstr>
      <vt:lpstr>Calisto MT</vt:lpstr>
      <vt:lpstr>方正舒体</vt:lpstr>
      <vt:lpstr>石板</vt:lpstr>
      <vt:lpstr>架构师成长之路</vt:lpstr>
      <vt:lpstr>一个很难讲的话题</vt:lpstr>
      <vt:lpstr>职业规划</vt:lpstr>
      <vt:lpstr>成长之路</vt:lpstr>
      <vt:lpstr>Bug level engineer</vt:lpstr>
      <vt:lpstr>Feature level engineer</vt:lpstr>
      <vt:lpstr>Product level engineer</vt:lpstr>
      <vt:lpstr>从写代码开始</vt:lpstr>
      <vt:lpstr>可维护性非常非常重要</vt:lpstr>
      <vt:lpstr>错误处理是编码的主要工作</vt:lpstr>
      <vt:lpstr>单元测试是我们的另一个主要工作</vt:lpstr>
      <vt:lpstr>题外话——理想的工程师文化</vt:lpstr>
      <vt:lpstr>进阶能力——设计</vt:lpstr>
      <vt:lpstr>什么是设计</vt:lpstr>
      <vt:lpstr>方案设计——优劣分析法</vt:lpstr>
      <vt:lpstr>目标</vt:lpstr>
      <vt:lpstr>冲突的目标</vt:lpstr>
      <vt:lpstr>约束</vt:lpstr>
      <vt:lpstr>不完美的方案</vt:lpstr>
      <vt:lpstr>不完美的方案</vt:lpstr>
      <vt:lpstr>优劣分析法的套路</vt:lpstr>
      <vt:lpstr>理想照进现实——长期方案与短期方案</vt:lpstr>
      <vt:lpstr>理想照进现实——长期方案与短期方案</vt:lpstr>
      <vt:lpstr>优劣分析法的其它</vt:lpstr>
      <vt:lpstr>方案设计例子——游戏排名</vt:lpstr>
      <vt:lpstr>方案设计例子——feed流系统</vt:lpstr>
      <vt:lpstr>方案设计例子——商品改价需求</vt:lpstr>
      <vt:lpstr>抽象建模</vt:lpstr>
      <vt:lpstr>选型原则</vt:lpstr>
      <vt:lpstr>总结方案设计的步骤</vt:lpstr>
      <vt:lpstr>架构师成长之路</vt:lpstr>
      <vt:lpstr>容量：知功能，更要知性能</vt:lpstr>
      <vt:lpstr>一切假设都是基于容量的</vt:lpstr>
      <vt:lpstr>不要相信任何外部系统</vt:lpstr>
      <vt:lpstr>中间件的目标是稳定，不是智能</vt:lpstr>
      <vt:lpstr>持久化、高可用与复制</vt:lpstr>
      <vt:lpstr>遇到问题查到底</vt:lpstr>
      <vt:lpstr>如何处理线上问题</vt:lpstr>
      <vt:lpstr>架构师知识体系</vt:lpstr>
      <vt:lpstr>积累行业成熟方法论</vt:lpstr>
      <vt:lpstr>安全无小事</vt:lpstr>
      <vt:lpstr>合适的时机做合适的事情</vt:lpstr>
      <vt:lpstr>架构师的认知</vt:lpstr>
      <vt:lpstr>性能是工程师的唯一目标吗？</vt:lpstr>
      <vt:lpstr>直面兴趣：成就感与心流理论</vt:lpstr>
      <vt:lpstr>直面兴趣</vt:lpstr>
      <vt:lpstr>别管自己叫码农了</vt:lpstr>
      <vt:lpstr>码农VS工程师</vt:lpstr>
      <vt:lpstr>Engineering</vt:lpstr>
      <vt:lpstr>从解决问题到定义问题</vt:lpstr>
      <vt:lpstr>合适的时候做合适的事情</vt:lpstr>
      <vt:lpstr>做了和搞定了是天差地别的境界</vt:lpstr>
      <vt:lpstr>你的格局应当越来越大</vt:lpstr>
      <vt:lpstr>让你成功不是组织的目标</vt:lpstr>
      <vt:lpstr>服务端的职业素养（价值观）</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服务端工程师进阶</dc:title>
  <dc:creator>鑫岩 邢</dc:creator>
  <cp:lastModifiedBy>王志</cp:lastModifiedBy>
  <cp:revision>120</cp:revision>
  <dcterms:created xsi:type="dcterms:W3CDTF">2021-08-26T10:35:55Z</dcterms:created>
  <dcterms:modified xsi:type="dcterms:W3CDTF">2021-08-26T10:35:55Z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