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lvl1pPr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1pPr>
    <a:lvl2pPr indent="228600"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2pPr>
    <a:lvl3pPr indent="457200"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3pPr>
    <a:lvl4pPr indent="685800"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4pPr>
    <a:lvl5pPr indent="914400"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5pPr>
    <a:lvl6pPr indent="1143000"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6pPr>
    <a:lvl7pPr indent="1371600"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7pPr>
    <a:lvl8pPr indent="1600200"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8pPr>
    <a:lvl9pPr indent="1828800" defTabSz="825500">
      <a:lnSpc>
        <a:spcPct val="130000"/>
      </a:lnSpc>
      <a:defRPr sz="5400">
        <a:solidFill>
          <a:srgbClr val="666666"/>
        </a:solidFill>
        <a:latin typeface="Noto Sans CJK SC Regular"/>
        <a:ea typeface="Noto Sans CJK SC Regular"/>
        <a:cs typeface="Noto Sans CJK SC Regular"/>
        <a:sym typeface="Noto Sans CJK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One</a:t>
            </a:r>
            <a:endParaRPr sz="45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Two</a:t>
            </a:r>
            <a:endParaRPr sz="45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Three</a:t>
            </a:r>
            <a:endParaRPr sz="45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Four</a:t>
            </a:r>
            <a:endParaRPr sz="45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://localhost:3000/explorer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://localhost:3000/explorer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ithub.com/settings/applications/new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://apidocs.strongloop.com/loopback" TargetMode="External"/><Relationship Id="rId4" Type="http://schemas.openxmlformats.org/officeDocument/2006/relationships/hyperlink" Target="http://github.com/strongloop/loopback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B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400" y="4076700"/>
            <a:ext cx="32512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-5565" y="5842906"/>
            <a:ext cx="24395130" cy="132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9600">
                <a:solidFill>
                  <a:srgbClr val="FFFFFF"/>
                </a:solidFill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FFFFFF"/>
                </a:solidFill>
              </a:rPr>
              <a:t>使用loopback快速搭建</a:t>
            </a:r>
          </a:p>
        </p:txBody>
      </p:sp>
      <p:sp>
        <p:nvSpPr>
          <p:cNvPr id="34" name="Shape 34"/>
          <p:cNvSpPr/>
          <p:nvPr/>
        </p:nvSpPr>
        <p:spPr>
          <a:xfrm>
            <a:off x="-5565" y="7442200"/>
            <a:ext cx="24395130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9600">
                <a:solidFill>
                  <a:srgbClr val="FFFFFF"/>
                </a:solidFill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FFFFFF"/>
                </a:solidFill>
              </a:rPr>
              <a:t>用户系统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loopback.io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安装strongloop工具链并创建项目</a:t>
            </a:r>
          </a:p>
        </p:txBody>
      </p:sp>
      <p:sp>
        <p:nvSpPr>
          <p:cNvPr id="69" name="Shape 6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3516669" y="3531024"/>
            <a:ext cx="20431833" cy="1808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$ npm install strongloop -g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$ slc loopback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loopback.io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使用explorer与swagger</a:t>
            </a:r>
          </a:p>
        </p:txBody>
      </p:sp>
      <p:sp>
        <p:nvSpPr>
          <p:cNvPr id="73" name="Shape 7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3516669" y="3531024"/>
            <a:ext cx="20431833" cy="1808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$ slc loopback:model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 u="sng">
                <a:solidFill>
                  <a:srgbClr val="666666"/>
                </a:solidFill>
                <a:hlinkClick r:id="rId3" invalidUrl="" action="" tgtFrame="" tooltip="" history="1" highlightClick="0" endSnd="0"/>
              </a:rPr>
              <a:t>http://localhost:3000/explorer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使用loopback快速搭建用户系统</a:t>
            </a:r>
          </a:p>
        </p:txBody>
      </p:sp>
      <p:sp>
        <p:nvSpPr>
          <p:cNvPr id="77" name="Shape 7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212476" y="5028295"/>
            <a:ext cx="23959047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35B558"/>
                </a:solidFill>
              </a:rPr>
              <a:t>模型系统与数据源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模型系统与数据源</a:t>
            </a:r>
          </a:p>
        </p:txBody>
      </p:sp>
      <p:sp>
        <p:nvSpPr>
          <p:cNvPr id="81" name="Shape 81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本课时</a:t>
            </a: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包含以下知识点：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创建数据模型(model)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继承模型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继承内建的User类来实现通用的用户系统功能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理解数据源(datasource)并配置你的模型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模型系统与数据源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创建数据模型(model)</a:t>
            </a:r>
          </a:p>
        </p:txBody>
      </p:sp>
      <p:sp>
        <p:nvSpPr>
          <p:cNvPr id="85" name="Shape 85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3516669" y="3531024"/>
            <a:ext cx="20431833" cy="1808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$ slc loopback:model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 u="sng">
                <a:solidFill>
                  <a:srgbClr val="666666"/>
                </a:solidFill>
                <a:hlinkClick r:id="rId3" invalidUrl="" action="" tgtFrame="" tooltip="" history="1" highlightClick="0" endSnd="0"/>
              </a:rPr>
              <a:t>http://localhost:3000/explorer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模型系统与数据源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继承模型</a:t>
            </a:r>
          </a:p>
        </p:txBody>
      </p:sp>
      <p:sp>
        <p:nvSpPr>
          <p:cNvPr id="89" name="Shape 8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3516669" y="3531024"/>
            <a:ext cx="20431833" cy="1808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模型系统 = 类型系统 ？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继承模型 = 继承类型 ？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模型系统与数据源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继承内建的User类来实现通用的用户系统功能</a:t>
            </a:r>
          </a:p>
        </p:txBody>
      </p:sp>
      <p:sp>
        <p:nvSpPr>
          <p:cNvPr id="93" name="Shape 9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3516669" y="3531024"/>
            <a:ext cx="20431833" cy="729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loopback/common/models/user.json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用户系统功能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/api/users/register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/api/users/login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/api/users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/api/users/verify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/api/users/confirm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模型系统与数据源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理解数据源(datasource)并配置你的模型</a:t>
            </a:r>
          </a:p>
        </p:txBody>
      </p:sp>
      <p:sp>
        <p:nvSpPr>
          <p:cNvPr id="97" name="Shape 9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3516669" y="3531024"/>
            <a:ext cx="20431833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从类型到模型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从数据源到用户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配置与NODE_ENV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datasources.local.json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datasources.staging.json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datasources.production.json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使用loopback快速搭建用户系统</a:t>
            </a:r>
          </a:p>
        </p:txBody>
      </p:sp>
      <p:sp>
        <p:nvSpPr>
          <p:cNvPr id="101" name="Shape 101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12476" y="5028295"/>
            <a:ext cx="23959047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35B558"/>
                </a:solidFill>
              </a:rPr>
              <a:t>使用Github账号登陆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使用Github账号登陆</a:t>
            </a:r>
          </a:p>
        </p:txBody>
      </p:sp>
      <p:sp>
        <p:nvSpPr>
          <p:cNvPr id="105" name="Shape 105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本课时</a:t>
            </a: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包含以下知识点：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了解loopback-component-passport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申请Github的oAuth2.0账号信息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添加User, UserIdentity, AccessToken模型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使用relations来配置模型的关系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使用acls来配置模型数据的访问权限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使用loopback快速搭建用户系统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课程概要</a:t>
            </a:r>
          </a:p>
        </p:txBody>
      </p:sp>
      <p:sp>
        <p:nvSpPr>
          <p:cNvPr id="37" name="Shape 3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3516669" y="3531024"/>
            <a:ext cx="20431833" cy="4490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loopback.io</a:t>
            </a:r>
            <a:endParaRPr sz="54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模型系统与数据源（datasources）</a:t>
            </a:r>
            <a:endParaRPr sz="54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使用Github账号登陆</a:t>
            </a:r>
            <a:endParaRPr sz="54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邮箱验证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使用Github账号登陆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了解loopback-component-passport</a:t>
            </a:r>
          </a:p>
        </p:txBody>
      </p:sp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1091717" y="2123403"/>
            <a:ext cx="22200566" cy="1028199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30000"/>
              </a:lnSpc>
              <a:defRPr sz="72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666666"/>
                </a:solidFill>
              </a:rPr>
              <a:t>OAuth2.0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使用Github账号登陆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了解loopback-component-passport</a:t>
            </a:r>
          </a:p>
        </p:txBody>
      </p:sp>
      <p:sp>
        <p:nvSpPr>
          <p:cNvPr id="113" name="Shape 11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114" name="Screen Shot 2015-04-15 at 12.44.00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2023" y="2837748"/>
            <a:ext cx="9420771" cy="7839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creen Shot 2015-04-15 at 12.45.38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36191" y="5113723"/>
            <a:ext cx="9566098" cy="3488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4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2"/>
      <p:bldP build="whole" bldLvl="1" animBg="1" rev="0" advAuto="0" spid="11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使用Github账号登陆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申请Github的oAuth2.0账号信息</a:t>
            </a:r>
          </a:p>
        </p:txBody>
      </p:sp>
      <p:sp>
        <p:nvSpPr>
          <p:cNvPr id="118" name="Shape 11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OAuth2.0提供</a:t>
            </a: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ClientId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ClientSecret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 u="sng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  <a:hlinkClick r:id="rId3" invalidUrl="" action="" tgtFrame="" tooltip="" history="1" highlightClick="0" endSnd="0"/>
              </a:rPr>
              <a:t>https://github.com/settings/applications/new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使用Github账号登陆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添加User, UserIdentity, AccessToken模型</a:t>
            </a:r>
          </a:p>
        </p:txBody>
      </p:sp>
      <p:sp>
        <p:nvSpPr>
          <p:cNvPr id="122" name="Shape 122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common/models/user.json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common/models/user-identity.json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common/models/user-accessToken.json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使用Github账号登陆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使用relations来配置模型的关系</a:t>
            </a:r>
          </a:p>
        </p:txBody>
      </p:sp>
      <p:sp>
        <p:nvSpPr>
          <p:cNvPr id="126" name="Shape 126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relations包括</a:t>
            </a: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hasMany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belongsTo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…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使用Github账号登陆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使用acls来配置模型数据的访问权限</a:t>
            </a:r>
          </a:p>
        </p:txBody>
      </p:sp>
      <p:sp>
        <p:nvSpPr>
          <p:cNvPr id="130" name="Shape 13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pic>
        <p:nvPicPr>
          <p:cNvPr id="131" name="Screen Shot 2015-04-15 at 12.58.12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5686" y="3937785"/>
            <a:ext cx="8352628" cy="6877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使用loopback快速搭建用户系统</a:t>
            </a:r>
          </a:p>
        </p:txBody>
      </p:sp>
      <p:sp>
        <p:nvSpPr>
          <p:cNvPr id="134" name="Shape 13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212476" y="5028295"/>
            <a:ext cx="23959047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35B558"/>
                </a:solidFill>
              </a:rPr>
              <a:t>增加邮箱验证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增加邮箱验证</a:t>
            </a:r>
          </a:p>
        </p:txBody>
      </p:sp>
      <p:sp>
        <p:nvSpPr>
          <p:cNvPr id="138" name="Shape 13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本课时</a:t>
            </a: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包含以下知识点：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使用verify方法来给用户发送验证邮件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使用comfirm方法进行账号的激活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内部的实现机制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增加邮箱验证</a:t>
            </a:r>
          </a:p>
        </p:txBody>
      </p:sp>
      <p:sp>
        <p:nvSpPr>
          <p:cNvPr id="142" name="Shape 142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代码演示</a:t>
            </a: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使用verify方法来给用户发送验证邮件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使用comfirm方法进行账号的激活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使用loopback快速搭建用户系统</a:t>
            </a:r>
          </a:p>
        </p:txBody>
      </p:sp>
      <p:sp>
        <p:nvSpPr>
          <p:cNvPr id="146" name="Shape 146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课程中通过展示使用loopback框架来构建一个较为完整的用户系统，来让大家对此框架的文档、源代码以及社区有了较为深入的了解。希望大家可以在商业项目中尽量选择loopback这种较为高级的工具，而非使用express从0开始搭建你的应用程序。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欢迎大家使用“技术问答”与我多多交流 谢谢！！！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使用loopback快速搭建用户系统</a:t>
            </a:r>
          </a:p>
        </p:txBody>
      </p:sp>
      <p:sp>
        <p:nvSpPr>
          <p:cNvPr id="41" name="Shape 41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212476" y="5028295"/>
            <a:ext cx="23959047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96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600">
                <a:solidFill>
                  <a:srgbClr val="35B558"/>
                </a:solidFill>
              </a:rPr>
              <a:t>loopback.io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</a:rPr>
              <a:t>loopback.io</a:t>
            </a:r>
          </a:p>
        </p:txBody>
      </p:sp>
      <p:sp>
        <p:nvSpPr>
          <p:cNvPr id="45" name="Shape 45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本课时</a:t>
            </a: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包含以下知识点：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loopback与express的关系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loopback是一个MVC框架，分别包含哪些部分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loopback源代码架构介绍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安装strongloop工具链并创建项目</a:t>
            </a:r>
            <a:endParaRPr sz="480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marL="698500" indent="-508000" algn="l">
              <a:lnSpc>
                <a:spcPct val="13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使用explorer与swagger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loopback.io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loopback与express的关系</a:t>
            </a:r>
          </a:p>
        </p:txBody>
      </p:sp>
      <p:sp>
        <p:nvSpPr>
          <p:cNvPr id="49" name="Shape 4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3516669" y="3531024"/>
            <a:ext cx="20431833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express是内核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不应该直接使用在商业项目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粒度太小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使用者需要handle太多细节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loopback是工具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对于搭建一个Web2.0即可交互的网站系统 粒度合适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loopback.io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loopback是一个MVC框架，分别包含哪些部分</a:t>
            </a:r>
          </a:p>
        </p:txBody>
      </p:sp>
      <p:sp>
        <p:nvSpPr>
          <p:cNvPr id="53" name="Shape 5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3516669" y="3531024"/>
            <a:ext cx="20431833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模型系统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PersistentModel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鼓励使用者将大部分商业逻辑写于在模型中完成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控制器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视图（沿用express的视图模型）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loopback组件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loopback.io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loopback是一个MVC框架，分别包含哪些部分</a:t>
            </a:r>
          </a:p>
        </p:txBody>
      </p:sp>
      <p:sp>
        <p:nvSpPr>
          <p:cNvPr id="57" name="Shape 5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3516669" y="3531024"/>
            <a:ext cx="20431833" cy="619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模型系统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控制器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remote methods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remote hooks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视图（沿用express的视图模型）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loopback组件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loopback.io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loopback是一个MVC框架，分别包含哪些部分</a:t>
            </a:r>
          </a:p>
        </p:txBody>
      </p:sp>
      <p:sp>
        <p:nvSpPr>
          <p:cNvPr id="61" name="Shape 61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3516669" y="3531024"/>
            <a:ext cx="20431833" cy="729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模型系统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控制器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视图（沿用express的视图模型）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loopback组件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loopback-component-passport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loopback-component-storage</a:t>
            </a:r>
            <a:endParaRPr sz="4800">
              <a:solidFill>
                <a:srgbClr val="66666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666666"/>
                </a:solidFill>
              </a:rPr>
              <a:t>…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034533" y="501070"/>
            <a:ext cx="23002974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666666"/>
                </a:solidFill>
                <a:latin typeface="Noto Sans CJK SC DemiLight"/>
                <a:ea typeface="Noto Sans CJK SC DemiLight"/>
                <a:cs typeface="Noto Sans CJK SC DemiLight"/>
                <a:sym typeface="Noto Sans CJK SC DemiLight"/>
              </a:rPr>
              <a:t>loopback.io — </a:t>
            </a:r>
            <a:r>
              <a:rPr sz="5400">
                <a:solidFill>
                  <a:srgbClr val="35B558"/>
                </a:solidFill>
                <a:latin typeface="Noto Sans CJK SC Bold"/>
                <a:ea typeface="Noto Sans CJK SC Bold"/>
                <a:cs typeface="Noto Sans CJK SC Bold"/>
                <a:sym typeface="Noto Sans CJK SC Bold"/>
              </a:rPr>
              <a:t>loopback源代码架构介绍</a:t>
            </a:r>
          </a:p>
        </p:txBody>
      </p:sp>
      <p:sp>
        <p:nvSpPr>
          <p:cNvPr id="65" name="Shape 65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3516669" y="3531024"/>
            <a:ext cx="20431833" cy="188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4800" u="sng">
                <a:solidFill>
                  <a:srgbClr val="666666"/>
                </a:solidFill>
                <a:hlinkClick r:id="rId3" invalidUrl="" action="" tgtFrame="" tooltip="" history="1" highlightClick="0" endSnd="0"/>
              </a:rPr>
              <a:t>apidocs.strongloop.com/loopback</a:t>
            </a:r>
            <a:endParaRPr sz="4800">
              <a:solidFill>
                <a:srgbClr val="666666"/>
              </a:solidFill>
            </a:endParaRPr>
          </a:p>
          <a:p>
            <a:pPr lvl="0" marL="698500" indent="-508000"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sz="5400" u="sng">
                <a:solidFill>
                  <a:srgbClr val="666666"/>
                </a:solidFill>
                <a:hlinkClick r:id="rId4" invalidUrl="" action="" tgtFrame="" tooltip="" history="1" highlightClick="0" endSnd="0"/>
              </a:rPr>
              <a:t>github.com/strongloop/loopback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666666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666666"/>
            </a:solidFill>
            <a:effectLst/>
            <a:uFillTx/>
            <a:latin typeface="Noto Sans CJK SC Regular"/>
            <a:ea typeface="Noto Sans CJK SC Regular"/>
            <a:cs typeface="Noto Sans CJK SC Regular"/>
            <a:sym typeface="Noto Sans CJK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666666"/>
            </a:solidFill>
            <a:effectLst/>
            <a:uFillTx/>
            <a:latin typeface="Noto Sans CJK SC Regular"/>
            <a:ea typeface="Noto Sans CJK SC Regular"/>
            <a:cs typeface="Noto Sans CJK SC Regular"/>
            <a:sym typeface="Noto Sans CJK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