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2020/7/14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764704"/>
            <a:ext cx="5976664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619672" y="1196752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827420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源端口号（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10" name="直接连接符 9"/>
          <p:cNvCxnSpPr>
            <a:stCxn id="4" idx="0"/>
          </p:cNvCxnSpPr>
          <p:nvPr/>
        </p:nvCxnSpPr>
        <p:spPr>
          <a:xfrm>
            <a:off x="4608004" y="7647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96420" y="827420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目的</a:t>
            </a:r>
            <a:r>
              <a:rPr lang="zh-CN" altLang="en-US" sz="2000" dirty="0" smtClean="0"/>
              <a:t>口号（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619672" y="1628800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1256" y="1259468"/>
            <a:ext cx="59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序号（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631256" y="2060848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31256" y="1691516"/>
            <a:ext cx="59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确认</a:t>
            </a:r>
            <a:r>
              <a:rPr lang="zh-CN" altLang="en-US" sz="2000" dirty="0" smtClean="0"/>
              <a:t>号（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619672" y="2492896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96420" y="2060848"/>
            <a:ext cx="1737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95736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771800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987824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203848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419872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652292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93840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127004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355976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08004" y="2123564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接收窗口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619672" y="2924944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08004" y="2492896"/>
            <a:ext cx="57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08004" y="2555612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紧急数据指针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619672" y="2555612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因特网校验和（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631256" y="3429000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42840" y="3019678"/>
            <a:ext cx="59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选项（</a:t>
            </a:r>
            <a:r>
              <a:rPr lang="zh-CN" altLang="en-US" sz="2000" dirty="0"/>
              <a:t>长度可变</a:t>
            </a:r>
            <a:r>
              <a:rPr lang="zh-CN" altLang="en-US" sz="2000" dirty="0" smtClean="0"/>
              <a:t>）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619672" y="3563723"/>
            <a:ext cx="595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数据</a:t>
            </a:r>
            <a:endParaRPr lang="zh-CN" alt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1619672" y="201552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首部长度</a:t>
            </a:r>
            <a:endParaRPr lang="zh-CN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195736" y="2034687"/>
            <a:ext cx="576064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保留未用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99792" y="206084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CWR</a:t>
            </a:r>
            <a:endParaRPr lang="zh-CN" alt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2915816" y="206084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ECE</a:t>
            </a:r>
            <a:endParaRPr lang="zh-CN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131840" y="206084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URG</a:t>
            </a:r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9872" y="206084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ACK</a:t>
            </a:r>
            <a:endParaRPr lang="zh-CN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3635896" y="206084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PSH</a:t>
            </a:r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3851920" y="206084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RST</a:t>
            </a:r>
            <a:endParaRPr lang="zh-CN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4094805" y="2060848"/>
            <a:ext cx="162302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SYN</a:t>
            </a:r>
            <a:endParaRPr lang="zh-CN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4355976" y="2075816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FIN</a:t>
            </a:r>
            <a:endParaRPr lang="zh-CN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328168" y="179929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TCP </a:t>
            </a:r>
            <a:r>
              <a:rPr lang="zh-CN" altLang="en-US" sz="3200" dirty="0" smtClean="0"/>
              <a:t>头部格式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8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549" y="116632"/>
            <a:ext cx="1533483" cy="42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两次握手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20199" y="620688"/>
            <a:ext cx="98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客户端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620688"/>
            <a:ext cx="98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服务</a:t>
            </a:r>
            <a:r>
              <a:rPr lang="zh-CN" altLang="en-US" sz="2000" dirty="0" smtClean="0"/>
              <a:t>端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31175" y="1020798"/>
            <a:ext cx="284641" cy="5504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436096" y="1020798"/>
            <a:ext cx="288032" cy="5504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43808" y="1196752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1196752"/>
            <a:ext cx="2078826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60"/>
              </a:lnSpc>
            </a:pPr>
            <a:r>
              <a:rPr lang="zh-CN" altLang="en-US" dirty="0" smtClean="0">
                <a:solidFill>
                  <a:srgbClr val="7030A0"/>
                </a:solidFill>
              </a:rPr>
              <a:t>①</a:t>
            </a:r>
            <a:r>
              <a:rPr lang="en-US" altLang="zh-CN" dirty="0" smtClean="0">
                <a:solidFill>
                  <a:srgbClr val="7030A0"/>
                </a:solidFill>
              </a:rPr>
              <a:t>SYN</a:t>
            </a:r>
          </a:p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Seq Num=client_isn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67944" y="1700808"/>
            <a:ext cx="1371543" cy="2827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网络拥堵阻塞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507750" y="2132856"/>
            <a:ext cx="936782" cy="2827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超时重发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352579" y="3761643"/>
            <a:ext cx="1742594" cy="8607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一段</a:t>
            </a:r>
            <a:r>
              <a:rPr lang="zh-CN" altLang="en-US" sz="1400" dirty="0" smtClean="0"/>
              <a:t>时间后</a:t>
            </a:r>
            <a:r>
              <a:rPr lang="en-US" altLang="zh-CN" sz="1400" dirty="0" smtClean="0"/>
              <a:t>…</a:t>
            </a:r>
          </a:p>
          <a:p>
            <a:pPr algn="ctr"/>
            <a:r>
              <a:rPr lang="zh-CN" altLang="en-US" sz="1400" dirty="0" smtClean="0"/>
              <a:t>①</a:t>
            </a:r>
            <a:r>
              <a:rPr lang="en-US" altLang="zh-CN" sz="1400" dirty="0" smtClean="0"/>
              <a:t>SYN</a:t>
            </a:r>
            <a:r>
              <a:rPr lang="zh-CN" altLang="en-US" sz="1400" dirty="0" smtClean="0"/>
              <a:t>抵达服务端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服务端有建立了新的连接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840417" y="2418269"/>
            <a:ext cx="2595679" cy="650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8843" y="2498675"/>
            <a:ext cx="2078826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60"/>
              </a:lnSpc>
            </a:pPr>
            <a:r>
              <a:rPr lang="zh-CN" altLang="en-US" dirty="0">
                <a:solidFill>
                  <a:schemeClr val="accent6"/>
                </a:solidFill>
              </a:rPr>
              <a:t>②</a:t>
            </a:r>
            <a:r>
              <a:rPr lang="en-US" altLang="zh-CN" dirty="0" smtClean="0">
                <a:solidFill>
                  <a:schemeClr val="accent6"/>
                </a:solidFill>
              </a:rPr>
              <a:t>SYN</a:t>
            </a:r>
          </a:p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chemeClr val="accent6"/>
                </a:solidFill>
              </a:rPr>
              <a:t>Seq Num=client_isn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0417" y="3092229"/>
            <a:ext cx="276691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chemeClr val="accent6"/>
                </a:solidFill>
              </a:rPr>
              <a:t>SYN+ACK</a:t>
            </a:r>
          </a:p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chemeClr val="accent6"/>
                </a:solidFill>
              </a:rPr>
              <a:t>Ack Num=client_isn+1</a:t>
            </a:r>
          </a:p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chemeClr val="accent6"/>
                </a:solidFill>
              </a:rPr>
              <a:t>Seq Num=</a:t>
            </a:r>
            <a:r>
              <a:rPr lang="en-US" altLang="zh-CN" dirty="0">
                <a:solidFill>
                  <a:schemeClr val="accent6"/>
                </a:solidFill>
              </a:rPr>
              <a:t>server</a:t>
            </a:r>
            <a:r>
              <a:rPr lang="en-US" altLang="zh-CN" dirty="0" smtClean="0">
                <a:solidFill>
                  <a:schemeClr val="accent6"/>
                </a:solidFill>
              </a:rPr>
              <a:t>_isn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3848" y="4804595"/>
            <a:ext cx="2078826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60"/>
              </a:lnSpc>
            </a:pPr>
            <a:r>
              <a:rPr lang="zh-CN" altLang="en-US" dirty="0" smtClean="0">
                <a:solidFill>
                  <a:srgbClr val="7030A0"/>
                </a:solidFill>
              </a:rPr>
              <a:t>①</a:t>
            </a:r>
            <a:r>
              <a:rPr lang="en-US" altLang="zh-CN" dirty="0" smtClean="0">
                <a:solidFill>
                  <a:srgbClr val="7030A0"/>
                </a:solidFill>
              </a:rPr>
              <a:t>SYN</a:t>
            </a:r>
          </a:p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Seq Num=client_isn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2355498" y="1196751"/>
            <a:ext cx="119553" cy="1218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03704" y="1628800"/>
            <a:ext cx="115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超时时间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843808" y="3132569"/>
            <a:ext cx="2580056" cy="440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95450" y="4622418"/>
            <a:ext cx="2644037" cy="672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843808" y="5294473"/>
            <a:ext cx="2580056" cy="72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95450" y="5517232"/>
            <a:ext cx="276691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chemeClr val="accent4"/>
                </a:solidFill>
              </a:rPr>
              <a:t>SYN+ACK</a:t>
            </a:r>
          </a:p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chemeClr val="accent4"/>
                </a:solidFill>
              </a:rPr>
              <a:t>Ack Num=client_isn+1</a:t>
            </a:r>
          </a:p>
          <a:p>
            <a:pPr algn="ctr">
              <a:lnSpc>
                <a:spcPts val="1460"/>
              </a:lnSpc>
            </a:pPr>
            <a:r>
              <a:rPr lang="en-US" altLang="zh-CN" dirty="0" smtClean="0">
                <a:solidFill>
                  <a:schemeClr val="accent4"/>
                </a:solidFill>
              </a:rPr>
              <a:t>Seq Num=</a:t>
            </a:r>
            <a:r>
              <a:rPr lang="en-US" altLang="zh-CN" dirty="0">
                <a:solidFill>
                  <a:schemeClr val="accent4"/>
                </a:solidFill>
              </a:rPr>
              <a:t>server</a:t>
            </a:r>
            <a:r>
              <a:rPr lang="en-US" altLang="zh-CN" dirty="0" smtClean="0">
                <a:solidFill>
                  <a:schemeClr val="accent4"/>
                </a:solidFill>
              </a:rPr>
              <a:t>_isn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7174" y="3315782"/>
            <a:ext cx="115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分配资源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建立连接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4998599"/>
            <a:ext cx="115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分配资源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建立连接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9672" y="5734997"/>
            <a:ext cx="115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分配资源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建立连接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7614" y="2838808"/>
            <a:ext cx="115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分配资源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建立连接</a:t>
            </a:r>
          </a:p>
        </p:txBody>
      </p:sp>
    </p:spTree>
    <p:extLst>
      <p:ext uri="{BB962C8B-B14F-4D97-AF65-F5344CB8AC3E}">
        <p14:creationId xmlns:p14="http://schemas.microsoft.com/office/powerpoint/2010/main" val="32308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978459" y="2291116"/>
            <a:ext cx="1249725" cy="5131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TCP  </a:t>
            </a:r>
            <a:r>
              <a:rPr lang="zh-CN" altLang="en-US" dirty="0" smtClean="0"/>
              <a:t>头部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610307" y="2274461"/>
            <a:ext cx="1249725" cy="5131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 </a:t>
            </a:r>
            <a:r>
              <a:rPr lang="zh-CN" altLang="en-US" dirty="0" smtClean="0"/>
              <a:t>头部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242155" y="2269863"/>
            <a:ext cx="1249725" cy="5131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MAC </a:t>
            </a:r>
            <a:r>
              <a:rPr lang="zh-CN" altLang="en-US" sz="1600" dirty="0" smtClean="0"/>
              <a:t>头部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99592" y="2270809"/>
            <a:ext cx="1224136" cy="5121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报头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起始帧分解符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7642755" y="2276872"/>
            <a:ext cx="1249725" cy="5131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FCS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00192" y="2291116"/>
            <a:ext cx="1249725" cy="5131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6" name="右箭头 15"/>
          <p:cNvSpPr/>
          <p:nvPr/>
        </p:nvSpPr>
        <p:spPr>
          <a:xfrm rot="10800000">
            <a:off x="995999" y="3168756"/>
            <a:ext cx="1319354" cy="21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4310" y="3140968"/>
            <a:ext cx="193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网络包传输方向</a:t>
            </a:r>
            <a:endParaRPr lang="zh-CN" altLang="en-US" sz="1600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5310080" y="-58580"/>
            <a:ext cx="540064" cy="39396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610306" y="1077513"/>
            <a:ext cx="3710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MTU</a:t>
            </a:r>
            <a:r>
              <a:rPr lang="zh-CN" altLang="en-US" sz="1600" dirty="0" smtClean="0"/>
              <a:t>就是这部分的最大长度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（以太网为</a:t>
            </a:r>
            <a:r>
              <a:rPr lang="en-US" altLang="zh-CN" sz="1600" dirty="0" smtClean="0"/>
              <a:t>1500</a:t>
            </a:r>
            <a:r>
              <a:rPr lang="zh-CN" altLang="en-US" sz="1600" dirty="0" smtClean="0"/>
              <a:t>字节）</a:t>
            </a:r>
            <a:endParaRPr lang="zh-CN" altLang="en-US" sz="1600" dirty="0"/>
          </a:p>
        </p:txBody>
      </p:sp>
      <p:sp>
        <p:nvSpPr>
          <p:cNvPr id="20" name="左大括号 19"/>
          <p:cNvSpPr/>
          <p:nvPr/>
        </p:nvSpPr>
        <p:spPr>
          <a:xfrm rot="16200000">
            <a:off x="6843369" y="2494822"/>
            <a:ext cx="163370" cy="1128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56176" y="3140968"/>
            <a:ext cx="170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MSS</a:t>
            </a:r>
            <a:r>
              <a:rPr lang="zh-CN" altLang="en-US" sz="1600" dirty="0" smtClean="0"/>
              <a:t>就是这部分的最大长度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90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764704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258803"/>
            <a:ext cx="1656184" cy="10537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FIN_WAIT_1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764704"/>
            <a:ext cx="165618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352798"/>
            <a:ext cx="1656184" cy="6522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TIME_WAIT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462262"/>
            <a:ext cx="1656184" cy="9612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2312548"/>
            <a:ext cx="1656184" cy="1040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FIN_WAIT_2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4919464"/>
            <a:ext cx="1656184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2492896"/>
            <a:ext cx="1656184" cy="1969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LAST_ACK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8024" y="1556792"/>
            <a:ext cx="1656184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CLOSED_WAIT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7" idx="2"/>
          </p:cNvCxnSpPr>
          <p:nvPr/>
        </p:nvCxnSpPr>
        <p:spPr>
          <a:xfrm>
            <a:off x="2159732" y="4005063"/>
            <a:ext cx="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9732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2MSL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987824" y="1258803"/>
            <a:ext cx="1800200" cy="297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987824" y="1556792"/>
            <a:ext cx="1800200" cy="755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2987824" y="2492896"/>
            <a:ext cx="1800200" cy="859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987824" y="3352799"/>
            <a:ext cx="1800200" cy="112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19872" y="10167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0183" y="37306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ACK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1880" y="19346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ACK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80183" y="283267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1640" y="33265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客户端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85905" y="36459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服务</a:t>
            </a:r>
            <a:r>
              <a:rPr lang="zh-CN" altLang="en-US" sz="2000" b="1" dirty="0" smtClean="0"/>
              <a:t>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063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476672"/>
            <a:ext cx="1656184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484784"/>
            <a:ext cx="1656184" cy="102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FIN_WAIT_1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476671"/>
            <a:ext cx="1656184" cy="1523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645024"/>
            <a:ext cx="1656184" cy="4194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TIME_WAIT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064497"/>
            <a:ext cx="1656184" cy="5886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2514600"/>
            <a:ext cx="1656184" cy="11304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FIN_WAIT_2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4064497"/>
            <a:ext cx="1656184" cy="5886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2780928"/>
            <a:ext cx="1656184" cy="1283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LAST_ACK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8024" y="1999691"/>
            <a:ext cx="1656184" cy="7812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CLOSED_WAIT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40" y="446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客户端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85905" y="7656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服务</a:t>
            </a:r>
            <a:r>
              <a:rPr lang="zh-CN" altLang="en-US" sz="2000" b="1" dirty="0" smtClean="0"/>
              <a:t>端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987824" y="620688"/>
            <a:ext cx="179808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635896" y="955576"/>
            <a:ext cx="1152128" cy="169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5856" y="476672"/>
            <a:ext cx="1029714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SEQ=300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86302" y="860624"/>
            <a:ext cx="10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SEQ=301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059832" y="1196752"/>
            <a:ext cx="1132489" cy="2283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被网络延迟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059832" y="1484784"/>
            <a:ext cx="1656184" cy="514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987824" y="1999691"/>
            <a:ext cx="1728192" cy="514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73067" y="1484784"/>
            <a:ext cx="102971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US" altLang="zh-CN" sz="1400" dirty="0" smtClean="0"/>
              <a:t>FIN ACK</a:t>
            </a:r>
          </a:p>
          <a:p>
            <a:pPr>
              <a:lnSpc>
                <a:spcPts val="1280"/>
              </a:lnSpc>
            </a:pPr>
            <a:r>
              <a:rPr lang="en-US" altLang="zh-CN" sz="1400" dirty="0" smtClean="0"/>
              <a:t>SEQ=100</a:t>
            </a:r>
          </a:p>
          <a:p>
            <a:pPr>
              <a:lnSpc>
                <a:spcPts val="1280"/>
              </a:lnSpc>
            </a:pPr>
            <a:r>
              <a:rPr lang="en-US" altLang="zh-CN" sz="1400" dirty="0" smtClean="0"/>
              <a:t>ACK=301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254254" y="2038735"/>
            <a:ext cx="102971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 ACK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SEQ=301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ACK=101</a:t>
            </a:r>
            <a:endParaRPr lang="zh-CN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2907599"/>
            <a:ext cx="102971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FIN ACK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SEQ=302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ACK=101</a:t>
            </a:r>
            <a:endParaRPr lang="zh-CN" altLang="en-US" sz="1400" dirty="0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3059832" y="2780928"/>
            <a:ext cx="1726073" cy="85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2987824" y="3632448"/>
            <a:ext cx="1800200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37063" y="3573016"/>
            <a:ext cx="102971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FIN ACK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SEQ=101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ACK=303</a:t>
            </a:r>
            <a:endParaRPr lang="zh-CN" altLang="en-US" sz="1400" dirty="0"/>
          </a:p>
        </p:txBody>
      </p:sp>
      <p:sp>
        <p:nvSpPr>
          <p:cNvPr id="56" name="左大括号 55"/>
          <p:cNvSpPr/>
          <p:nvPr/>
        </p:nvSpPr>
        <p:spPr>
          <a:xfrm>
            <a:off x="1115616" y="3632448"/>
            <a:ext cx="144016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-59338" y="3687415"/>
            <a:ext cx="134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TIME-EAIT</a:t>
            </a: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时间过短或没有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971600" y="4797152"/>
            <a:ext cx="5904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352777" y="4941168"/>
            <a:ext cx="1656184" cy="1523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788024" y="4941168"/>
            <a:ext cx="1656184" cy="1523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4208" y="479715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相同端口号的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TCP</a:t>
            </a:r>
            <a:r>
              <a:rPr lang="zh-CN" altLang="en-US" sz="1600" dirty="0" smtClean="0">
                <a:solidFill>
                  <a:srgbClr val="FF0000"/>
                </a:solidFill>
              </a:rPr>
              <a:t>重新连接后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3008961" y="5301208"/>
            <a:ext cx="17769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28256" y="5268658"/>
            <a:ext cx="1029714" cy="33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SEQ=300</a:t>
            </a:r>
            <a:endParaRPr lang="zh-CN" altLang="en-US" dirty="0"/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3059832" y="5805264"/>
            <a:ext cx="57606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82246" y="5589240"/>
            <a:ext cx="10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SEQ=301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3208673" y="5976753"/>
            <a:ext cx="1507343" cy="4045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被</a:t>
            </a:r>
            <a:r>
              <a:rPr lang="zh-CN" altLang="en-US" sz="1400" dirty="0" smtClean="0">
                <a:solidFill>
                  <a:srgbClr val="FF0000"/>
                </a:solidFill>
              </a:rPr>
              <a:t>延迟的数据报抵达，并被接受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476672"/>
            <a:ext cx="1656184" cy="761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238182"/>
            <a:ext cx="1656184" cy="12764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FIN_WAIT_1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476671"/>
            <a:ext cx="1656184" cy="1265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645024"/>
            <a:ext cx="1656184" cy="4194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TIME_WAIT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2514600"/>
            <a:ext cx="1656184" cy="11304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FIN_WAIT_2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4064497"/>
            <a:ext cx="1656184" cy="5886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2780928"/>
            <a:ext cx="1656184" cy="39604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LAST_ACK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8024" y="1742237"/>
            <a:ext cx="1656184" cy="1038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CLOSED_WAIT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446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客户端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85905" y="7656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服务</a:t>
            </a:r>
            <a:r>
              <a:rPr lang="zh-CN" altLang="en-US" sz="2000" b="1" dirty="0" smtClean="0"/>
              <a:t>端</a:t>
            </a:r>
            <a:endParaRPr lang="zh-CN" altLang="en-US" b="1" dirty="0"/>
          </a:p>
        </p:txBody>
      </p:sp>
      <p:sp>
        <p:nvSpPr>
          <p:cNvPr id="28" name="左大括号 27"/>
          <p:cNvSpPr/>
          <p:nvPr/>
        </p:nvSpPr>
        <p:spPr>
          <a:xfrm>
            <a:off x="1115616" y="3632448"/>
            <a:ext cx="144016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59338" y="3687415"/>
            <a:ext cx="134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TIME-EAIT</a:t>
            </a: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时间过短或没有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987824" y="1484784"/>
            <a:ext cx="1800200" cy="257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1840" y="1124744"/>
            <a:ext cx="129614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FIN ACK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SEQ = 100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 = 301</a:t>
            </a:r>
            <a:endParaRPr lang="zh-CN" altLang="en-US" sz="1400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2987824" y="1742237"/>
            <a:ext cx="1800200" cy="772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91024" y="1930824"/>
            <a:ext cx="129614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SEQ =301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 = 101</a:t>
            </a:r>
            <a:endParaRPr lang="zh-CN" altLang="en-US" sz="1400" dirty="0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987824" y="2780927"/>
            <a:ext cx="1798081" cy="85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84307" y="2907598"/>
            <a:ext cx="129614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FIN ACK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SEQ = 302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 = 101</a:t>
            </a:r>
            <a:endParaRPr lang="zh-CN" altLang="en-US" sz="1400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987824" y="3645023"/>
            <a:ext cx="85127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65388" y="3652704"/>
            <a:ext cx="1296144" cy="59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SEQ =101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ACK = 303</a:t>
            </a:r>
            <a:endParaRPr lang="zh-CN" altLang="en-US" sz="1400" dirty="0"/>
          </a:p>
        </p:txBody>
      </p:sp>
      <p:sp>
        <p:nvSpPr>
          <p:cNvPr id="56" name="圆角矩形 55"/>
          <p:cNvSpPr/>
          <p:nvPr/>
        </p:nvSpPr>
        <p:spPr>
          <a:xfrm>
            <a:off x="3134252" y="4257911"/>
            <a:ext cx="1507343" cy="2512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在网络</a:t>
            </a:r>
            <a:r>
              <a:rPr lang="zh-CN" altLang="en-US" sz="1400" dirty="0" smtClean="0">
                <a:solidFill>
                  <a:srgbClr val="FF0000"/>
                </a:solidFill>
              </a:rPr>
              <a:t>中被丢失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6588224" y="2780928"/>
            <a:ext cx="504056" cy="3960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092280" y="4509120"/>
            <a:ext cx="205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由于没有</a:t>
            </a:r>
            <a:r>
              <a:rPr lang="zh-CN" altLang="en-US" sz="1200" dirty="0" smtClean="0">
                <a:solidFill>
                  <a:srgbClr val="FF0000"/>
                </a:solidFill>
              </a:rPr>
              <a:t>收到最后的</a:t>
            </a:r>
            <a:r>
              <a:rPr lang="en-US" altLang="zh-CN" sz="1200" dirty="0" smtClean="0">
                <a:solidFill>
                  <a:srgbClr val="FF0000"/>
                </a:solidFill>
              </a:rPr>
              <a:t>ACK</a:t>
            </a:r>
            <a:r>
              <a:rPr lang="zh-CN" altLang="en-US" sz="1200" dirty="0" smtClean="0">
                <a:solidFill>
                  <a:srgbClr val="FF0000"/>
                </a:solidFill>
              </a:rPr>
              <a:t>，则一直处于</a:t>
            </a:r>
            <a:r>
              <a:rPr lang="en-US" altLang="zh-CN" sz="1200" dirty="0" smtClean="0">
                <a:solidFill>
                  <a:srgbClr val="FF0000"/>
                </a:solidFill>
              </a:rPr>
              <a:t>LAST_ACK</a:t>
            </a:r>
            <a:r>
              <a:rPr lang="zh-CN" altLang="en-US" sz="1200" dirty="0" smtClean="0">
                <a:solidFill>
                  <a:srgbClr val="FF0000"/>
                </a:solidFill>
              </a:rPr>
              <a:t>状态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1115616" y="4653136"/>
            <a:ext cx="5472608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2843808" y="4761148"/>
            <a:ext cx="1823885" cy="2512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客户端发起新的连接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62494" y="5044441"/>
            <a:ext cx="1505756" cy="3807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62494" y="5425194"/>
            <a:ext cx="1505756" cy="658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SYN_SENT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2868250" y="5425195"/>
            <a:ext cx="1917655" cy="32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79005" y="5290627"/>
            <a:ext cx="1296144" cy="43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SYN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/>
              <a:t>SEQ=101</a:t>
            </a:r>
            <a:endParaRPr lang="zh-CN" altLang="en-US" sz="1400" dirty="0"/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2868250" y="5754237"/>
            <a:ext cx="1917655" cy="329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10287" y="5765602"/>
            <a:ext cx="1296144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RST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91657" y="5918759"/>
            <a:ext cx="116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终止连接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764703"/>
            <a:ext cx="1656184" cy="792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556793"/>
            <a:ext cx="1656184" cy="19207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SYN_SENT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764704"/>
            <a:ext cx="165618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462262"/>
            <a:ext cx="1656184" cy="9612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3477579"/>
            <a:ext cx="1656184" cy="19459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2492896"/>
            <a:ext cx="1656184" cy="1969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SYN_RCVD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8024" y="1556792"/>
            <a:ext cx="1656184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LISTEN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987824" y="1556792"/>
            <a:ext cx="180020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87824" y="2492896"/>
            <a:ext cx="1800200" cy="984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969501" y="3477579"/>
            <a:ext cx="1818523" cy="984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38967" y="1809111"/>
            <a:ext cx="1697913" cy="43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SYN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Seq Num=client_isn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1640" y="33265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客户端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85905" y="36459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服务</a:t>
            </a:r>
            <a:r>
              <a:rPr lang="zh-CN" altLang="en-US" sz="2000" b="1" dirty="0" smtClean="0"/>
              <a:t>端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1010877" y="1340768"/>
            <a:ext cx="2225702" cy="46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altLang="zh-CN" sz="1600" dirty="0" smtClean="0"/>
              <a:t>socket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connect(</a:t>
            </a:r>
            <a:r>
              <a:rPr lang="zh-CN" altLang="en-US" sz="1600" dirty="0" smtClean="0"/>
              <a:t>阻塞</a:t>
            </a:r>
            <a:r>
              <a:rPr lang="en-US" altLang="zh-CN" sz="1600" dirty="0" smtClean="0"/>
              <a:t>)</a:t>
            </a:r>
          </a:p>
          <a:p>
            <a:pPr algn="ctr">
              <a:lnSpc>
                <a:spcPts val="1520"/>
              </a:lnSpc>
            </a:pPr>
            <a:r>
              <a:rPr lang="zh-CN" altLang="en-US" sz="1600" dirty="0" smtClean="0"/>
              <a:t>（主动打开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90111" y="2769504"/>
            <a:ext cx="169791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SYN + ACK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ACK Num=client+1</a:t>
            </a:r>
          </a:p>
          <a:p>
            <a:pPr algn="ctr">
              <a:lnSpc>
                <a:spcPts val="128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Seq Num=</a:t>
            </a:r>
            <a:r>
              <a:rPr lang="en-US" altLang="zh-CN" sz="1400" dirty="0">
                <a:solidFill>
                  <a:srgbClr val="FF0000"/>
                </a:solidFill>
              </a:rPr>
              <a:t>server</a:t>
            </a:r>
            <a:r>
              <a:rPr lang="en-US" altLang="zh-CN" sz="1400" dirty="0" smtClean="0">
                <a:solidFill>
                  <a:srgbClr val="FF0000"/>
                </a:solidFill>
              </a:rPr>
              <a:t>_isn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77566" y="3848091"/>
            <a:ext cx="2054474" cy="40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8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ACK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>
              <a:lnSpc>
                <a:spcPts val="128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ACK</a:t>
            </a:r>
            <a:r>
              <a:rPr lang="en-US" altLang="zh-CN" sz="1400" dirty="0" smtClean="0">
                <a:solidFill>
                  <a:srgbClr val="FF0000"/>
                </a:solidFill>
              </a:rPr>
              <a:t> Num=server_isn+1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72000" y="1340768"/>
            <a:ext cx="2225702" cy="46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altLang="zh-CN" sz="1600" dirty="0" smtClean="0"/>
              <a:t>socket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bind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listen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被</a:t>
            </a:r>
            <a:r>
              <a:rPr lang="zh-CN" altLang="en-US" sz="1600" dirty="0" smtClean="0"/>
              <a:t>动打开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475656" y="3293151"/>
            <a:ext cx="1381986" cy="35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altLang="zh-CN" sz="1600" dirty="0"/>
              <a:t>c</a:t>
            </a:r>
            <a:r>
              <a:rPr lang="en-US" altLang="zh-CN" sz="1600" dirty="0" smtClean="0"/>
              <a:t>onnect </a:t>
            </a:r>
            <a:r>
              <a:rPr lang="zh-CN" altLang="en-US" sz="1600" dirty="0" smtClean="0"/>
              <a:t>返回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23004" y="2359396"/>
            <a:ext cx="1381986" cy="35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altLang="zh-CN" sz="1600" dirty="0" smtClean="0"/>
              <a:t>accept(</a:t>
            </a:r>
            <a:r>
              <a:rPr lang="zh-CN" altLang="en-US" sz="1600" dirty="0" smtClean="0"/>
              <a:t>阻塞</a:t>
            </a:r>
            <a:r>
              <a:rPr lang="en-US" altLang="zh-CN" sz="1600" dirty="0" smtClean="0"/>
              <a:t>)</a:t>
            </a:r>
          </a:p>
        </p:txBody>
      </p:sp>
      <p:sp>
        <p:nvSpPr>
          <p:cNvPr id="35" name="矩形 34"/>
          <p:cNvSpPr/>
          <p:nvPr/>
        </p:nvSpPr>
        <p:spPr>
          <a:xfrm>
            <a:off x="4968773" y="4216377"/>
            <a:ext cx="1381986" cy="46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altLang="zh-CN" sz="1600" dirty="0" smtClean="0"/>
              <a:t>accept</a:t>
            </a:r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>
              <a:lnSpc>
                <a:spcPts val="1520"/>
              </a:lnSpc>
            </a:pPr>
            <a:r>
              <a:rPr lang="en-US" altLang="zh-CN" sz="1600" dirty="0"/>
              <a:t>read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阻塞</a:t>
            </a:r>
            <a:r>
              <a:rPr lang="en-US" altLang="zh-CN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11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764704"/>
            <a:ext cx="165618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258803"/>
            <a:ext cx="1656184" cy="10537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FIN_WAIT_1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764704"/>
            <a:ext cx="165618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ESTABLISHED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352798"/>
            <a:ext cx="1656184" cy="6522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TIME_WAIT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024" y="4462262"/>
            <a:ext cx="1656184" cy="9612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2312548"/>
            <a:ext cx="1656184" cy="10402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FIN_WAIT_2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1640" y="4919464"/>
            <a:ext cx="1656184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2492896"/>
            <a:ext cx="1656184" cy="19693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LAST_ACK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8024" y="1556792"/>
            <a:ext cx="1656184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CLOSED_WAIT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2159732" y="4005063"/>
            <a:ext cx="0" cy="91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9732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2MSL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987824" y="1258803"/>
            <a:ext cx="1800200" cy="297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987824" y="1556792"/>
            <a:ext cx="1800200" cy="755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87824" y="2492896"/>
            <a:ext cx="1800200" cy="859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987824" y="3352799"/>
            <a:ext cx="1800200" cy="1124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19872" y="10167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0183" y="373061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ACK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91880" y="19346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ACK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0183" y="283267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1640" y="33265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客户端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85905" y="36459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服务</a:t>
            </a:r>
            <a:r>
              <a:rPr lang="zh-CN" altLang="en-US" sz="2000" b="1" dirty="0" smtClean="0"/>
              <a:t>端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1468739" y="1173181"/>
            <a:ext cx="1381986" cy="425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zh-CN" altLang="en-US" sz="1600" dirty="0" smtClean="0"/>
              <a:t>调用</a:t>
            </a:r>
            <a:r>
              <a:rPr lang="en-US" altLang="zh-CN" sz="1600" dirty="0" smtClean="0"/>
              <a:t>close</a:t>
            </a:r>
          </a:p>
          <a:p>
            <a:pPr algn="ctr">
              <a:lnSpc>
                <a:spcPts val="1520"/>
              </a:lnSpc>
            </a:pPr>
            <a:r>
              <a:rPr lang="zh-CN" altLang="en-US" sz="1600" dirty="0" smtClean="0"/>
              <a:t>（主动关闭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853905" y="1414997"/>
            <a:ext cx="1520185" cy="319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altLang="zh-CN" sz="1600" dirty="0"/>
              <a:t>r</a:t>
            </a:r>
            <a:r>
              <a:rPr lang="en-US" altLang="zh-CN" sz="1600" dirty="0" smtClean="0"/>
              <a:t>ead </a:t>
            </a:r>
            <a:r>
              <a:rPr lang="zh-CN" altLang="en-US" sz="1600" dirty="0" smtClean="0"/>
              <a:t>返回 </a:t>
            </a:r>
            <a:r>
              <a:rPr lang="en-US" altLang="zh-CN" sz="1600" dirty="0" smtClean="0"/>
              <a:t>EOF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60032" y="2317027"/>
            <a:ext cx="1520185" cy="319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zh-CN" altLang="en-US" sz="1600" dirty="0" smtClean="0"/>
              <a:t>调用 </a:t>
            </a:r>
            <a:r>
              <a:rPr lang="en-US" altLang="zh-CN" sz="1600" dirty="0" smtClean="0"/>
              <a:t>close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92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889696"/>
            <a:ext cx="165618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1897820"/>
            <a:ext cx="165618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09616" y="1889696"/>
            <a:ext cx="16561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28184" y="1889696"/>
            <a:ext cx="1656184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3779912" y="-747462"/>
            <a:ext cx="792090" cy="74168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47865" y="3389729"/>
            <a:ext cx="1656184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47866" y="338972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TCP </a:t>
            </a:r>
            <a:r>
              <a:rPr lang="zh-CN" altLang="en-US" sz="2400" dirty="0" smtClean="0"/>
              <a:t>四元组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188969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源地址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09616" y="188011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目标</a:t>
            </a:r>
            <a:r>
              <a:rPr lang="zh-CN" altLang="en-US" sz="2800" dirty="0" smtClean="0"/>
              <a:t>地址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188969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源端口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5" y="18705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目标端口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7776" y="1678583"/>
            <a:ext cx="5184576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047776" y="2254647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1"/>
            <a:endCxn id="4" idx="3"/>
          </p:cNvCxnSpPr>
          <p:nvPr/>
        </p:nvCxnSpPr>
        <p:spPr>
          <a:xfrm>
            <a:off x="2047776" y="2902719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0"/>
          </p:cNvCxnSpPr>
          <p:nvPr/>
        </p:nvCxnSpPr>
        <p:spPr>
          <a:xfrm>
            <a:off x="4640064" y="1678583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2188" y="1792982"/>
            <a:ext cx="2455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源端口号（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位）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00848" y="243762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检验和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位）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63800" y="246437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长度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位）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9292" y="1788517"/>
            <a:ext cx="2701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目的</a:t>
            </a:r>
            <a:r>
              <a:rPr lang="zh-CN" altLang="en-US" sz="2400" dirty="0" smtClean="0"/>
              <a:t>端口号（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位）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23940" y="319075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应用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（报文）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047776" y="1155363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UDP </a:t>
            </a:r>
            <a:r>
              <a:rPr lang="zh-CN" altLang="en-US" sz="2800" dirty="0" smtClean="0"/>
              <a:t>头部格式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6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762968"/>
            <a:ext cx="1512168" cy="5402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60232" y="764704"/>
            <a:ext cx="1512168" cy="5400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3013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客户端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30303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服务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691680" y="1916832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91680" y="4077072"/>
            <a:ext cx="151216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660232" y="162880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660232" y="249289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60232" y="522920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91680" y="116713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CLOSE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91680" y="278092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SYN_SENT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75475" y="49983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ESTABLISHED</a:t>
            </a:r>
            <a:endParaRPr lang="zh-CN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660232" y="95554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CLOSE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55079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ESTABLISHED</a:t>
            </a:r>
            <a:endParaRPr lang="zh-CN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667850" y="361540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SYN_RCVD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67850" y="181520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LISTEN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203848" y="1397967"/>
            <a:ext cx="3456384" cy="1094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187643" y="2492896"/>
            <a:ext cx="3472589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187643" y="4113076"/>
            <a:ext cx="3472589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15014" y="1417208"/>
            <a:ext cx="221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SYN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Seq Num = client_isn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04121" y="4328585"/>
            <a:ext cx="243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ACK</a:t>
            </a:r>
          </a:p>
          <a:p>
            <a:r>
              <a:rPr lang="en-US" altLang="zh-CN" dirty="0" smtClean="0">
                <a:solidFill>
                  <a:srgbClr val="7030A0"/>
                </a:solidFill>
              </a:rPr>
              <a:t>Ack Num = server_isn+1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15014" y="2919427"/>
            <a:ext cx="243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SYN+ACK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Ack Num =client_isn+1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Seq Num = server_isn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4128" y="1916832"/>
            <a:ext cx="5976664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795712" y="2384884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95712" y="2015552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源端口号（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7" name="直接连接符 6"/>
          <p:cNvCxnSpPr>
            <a:stCxn id="4" idx="0"/>
          </p:cNvCxnSpPr>
          <p:nvPr/>
        </p:nvCxnSpPr>
        <p:spPr>
          <a:xfrm>
            <a:off x="5772460" y="191683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72460" y="2015552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目的</a:t>
            </a:r>
            <a:r>
              <a:rPr lang="zh-CN" altLang="en-US" sz="2000" dirty="0" smtClean="0"/>
              <a:t>口号（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795712" y="2816932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7296" y="2447600"/>
            <a:ext cx="59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序号（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807296" y="3248980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07296" y="2879648"/>
            <a:ext cx="59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确认</a:t>
            </a:r>
            <a:r>
              <a:rPr lang="zh-CN" altLang="en-US" sz="2000" dirty="0" smtClean="0">
                <a:solidFill>
                  <a:srgbClr val="FF0000"/>
                </a:solidFill>
              </a:rPr>
              <a:t>号（</a:t>
            </a:r>
            <a:r>
              <a:rPr lang="en-US" altLang="zh-CN" sz="2000" dirty="0" smtClean="0">
                <a:solidFill>
                  <a:srgbClr val="FF0000"/>
                </a:solidFill>
              </a:rPr>
              <a:t>32</a:t>
            </a:r>
            <a:r>
              <a:rPr lang="zh-CN" altLang="en-US" sz="2000" dirty="0" smtClean="0">
                <a:solidFill>
                  <a:srgbClr val="FF0000"/>
                </a:solidFill>
              </a:rPr>
              <a:t>位）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95712" y="3681028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72460" y="3248980"/>
            <a:ext cx="1737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71776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47840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163864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79888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95912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28332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69880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303044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32016" y="3248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84044" y="3311696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接收窗口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795712" y="4113076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784044" y="3681028"/>
            <a:ext cx="57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4044" y="3743744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紧急数据指针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95712" y="3743744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因特网校验和（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807296" y="4617132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18880" y="4207810"/>
            <a:ext cx="59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选项（</a:t>
            </a:r>
            <a:r>
              <a:rPr lang="zh-CN" altLang="en-US" sz="2000" dirty="0"/>
              <a:t>长度可变</a:t>
            </a:r>
            <a:r>
              <a:rPr lang="zh-CN" altLang="en-US" sz="2000" dirty="0" smtClean="0"/>
              <a:t>）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795712" y="4751855"/>
            <a:ext cx="595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数据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95712" y="320365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首部长度</a:t>
            </a:r>
            <a:endParaRPr lang="zh-CN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71776" y="3222819"/>
            <a:ext cx="576064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保留未用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5832" y="3248980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CWR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091856" y="3248980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ECE</a:t>
            </a:r>
            <a:endParaRPr lang="zh-CN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307880" y="3248980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URG</a:t>
            </a:r>
            <a:endParaRPr lang="zh-CN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595912" y="3248980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ACK</a:t>
            </a:r>
            <a:endParaRPr lang="zh-CN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811936" y="3248980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PSH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027960" y="3248980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RST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270845" y="3248980"/>
            <a:ext cx="162302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SYN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32016" y="326394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FIN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251520" y="2771926"/>
            <a:ext cx="2016224" cy="6514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520" y="275653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客户端随机初始化序号（</a:t>
            </a:r>
            <a:r>
              <a:rPr lang="en-US" altLang="zh-CN" dirty="0" smtClean="0"/>
              <a:t>client_isn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5510" y="3783683"/>
            <a:ext cx="1592234" cy="364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SYN</a:t>
            </a:r>
            <a:r>
              <a:rPr lang="zh-CN" altLang="en-US" dirty="0" smtClean="0"/>
              <a:t>标志位为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267744" y="3033798"/>
            <a:ext cx="2560588" cy="45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0" idx="3"/>
          </p:cNvCxnSpPr>
          <p:nvPr/>
        </p:nvCxnSpPr>
        <p:spPr>
          <a:xfrm flipV="1">
            <a:off x="2267744" y="3516169"/>
            <a:ext cx="3165403" cy="38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27784" y="1365310"/>
            <a:ext cx="612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TCP</a:t>
            </a:r>
            <a:r>
              <a:rPr lang="zh-CN" altLang="en-US" sz="2800" dirty="0" smtClean="0"/>
              <a:t>连接第一次握手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15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12965" y="1913734"/>
            <a:ext cx="5976664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712965" y="2345782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12965" y="1976450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源端口号（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7" name="直接连接符 6"/>
          <p:cNvCxnSpPr>
            <a:stCxn id="4" idx="0"/>
          </p:cNvCxnSpPr>
          <p:nvPr/>
        </p:nvCxnSpPr>
        <p:spPr>
          <a:xfrm>
            <a:off x="5701297" y="191373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89713" y="1976450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目的</a:t>
            </a:r>
            <a:r>
              <a:rPr lang="zh-CN" altLang="en-US" sz="2000" dirty="0" smtClean="0"/>
              <a:t>口号（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712965" y="2777830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4549" y="2408498"/>
            <a:ext cx="59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6"/>
                </a:solidFill>
              </a:rPr>
              <a:t>序号（</a:t>
            </a:r>
            <a:r>
              <a:rPr lang="en-US" altLang="zh-CN" sz="2000" dirty="0" smtClean="0">
                <a:solidFill>
                  <a:schemeClr val="accent6"/>
                </a:solidFill>
              </a:rPr>
              <a:t>32</a:t>
            </a:r>
            <a:r>
              <a:rPr lang="zh-CN" altLang="en-US" sz="2000" dirty="0" smtClean="0">
                <a:solidFill>
                  <a:schemeClr val="accent6"/>
                </a:solidFill>
              </a:rPr>
              <a:t>位）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24549" y="3209878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24549" y="2840546"/>
            <a:ext cx="59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B050"/>
                </a:solidFill>
              </a:rPr>
              <a:t>确认</a:t>
            </a:r>
            <a:r>
              <a:rPr lang="zh-CN" altLang="en-US" sz="2000" dirty="0" smtClean="0">
                <a:solidFill>
                  <a:srgbClr val="00B050"/>
                </a:solidFill>
              </a:rPr>
              <a:t>号（</a:t>
            </a:r>
            <a:r>
              <a:rPr lang="en-US" altLang="zh-CN" sz="2000" dirty="0" smtClean="0">
                <a:solidFill>
                  <a:srgbClr val="00B050"/>
                </a:solidFill>
              </a:rPr>
              <a:t>32</a:t>
            </a:r>
            <a:r>
              <a:rPr lang="zh-CN" altLang="en-US" sz="2000" dirty="0" smtClean="0">
                <a:solidFill>
                  <a:srgbClr val="00B050"/>
                </a:solidFill>
              </a:rPr>
              <a:t>位）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12965" y="3641926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89713" y="3209878"/>
            <a:ext cx="1737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89029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65093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81117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97141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13165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45585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87133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220297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449269" y="320987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01297" y="3272594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接收窗口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712965" y="4073974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701297" y="3641926"/>
            <a:ext cx="57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01297" y="3704642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紧急数据指针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2965" y="3704642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因特网校验和（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724549" y="4578030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6133" y="4168708"/>
            <a:ext cx="59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选项（</a:t>
            </a:r>
            <a:r>
              <a:rPr lang="zh-CN" altLang="en-US" sz="2000" dirty="0"/>
              <a:t>长度可变</a:t>
            </a:r>
            <a:r>
              <a:rPr lang="zh-CN" altLang="en-US" sz="2000" dirty="0" smtClean="0"/>
              <a:t>）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712965" y="4712753"/>
            <a:ext cx="595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数据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12965" y="316455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首部长度</a:t>
            </a:r>
            <a:endParaRPr lang="zh-CN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9029" y="3183717"/>
            <a:ext cx="576064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保留未用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3085" y="320987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CWR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009109" y="320987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ECE</a:t>
            </a:r>
            <a:endParaRPr lang="zh-CN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5133" y="320987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URG</a:t>
            </a:r>
            <a:endParaRPr lang="zh-CN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513165" y="320987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>
                <a:solidFill>
                  <a:srgbClr val="FFC000"/>
                </a:solidFill>
              </a:rPr>
              <a:t>ACK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89" y="320987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PSH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945213" y="3209878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RST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8098" y="3209878"/>
            <a:ext cx="162302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>
                <a:solidFill>
                  <a:srgbClr val="FFC000"/>
                </a:solidFill>
              </a:rPr>
              <a:t>SYN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49269" y="3224846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FIN</a:t>
            </a:r>
            <a:endParaRPr lang="zh-CN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483768" y="134076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TCP</a:t>
            </a:r>
            <a:r>
              <a:rPr lang="zh-CN" altLang="en-US" sz="2800" dirty="0" smtClean="0"/>
              <a:t>连接第二次握手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28" y="1697047"/>
            <a:ext cx="2088232" cy="6487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端随机初始化的序号（</a:t>
            </a:r>
            <a:r>
              <a:rPr lang="en-US" altLang="zh-CN" dirty="0" smtClean="0"/>
              <a:t>server_isn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7544" y="2717435"/>
            <a:ext cx="18002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把收到</a:t>
            </a:r>
            <a:r>
              <a:rPr lang="zh-CN" altLang="en-US" dirty="0" smtClean="0"/>
              <a:t>的客户端的</a:t>
            </a:r>
            <a:r>
              <a:rPr lang="en-US" altLang="zh-CN" dirty="0" smtClean="0"/>
              <a:t>client_isn +1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4369" y="3759259"/>
            <a:ext cx="1346549" cy="63064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SYN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ACK</a:t>
            </a:r>
            <a:r>
              <a:rPr lang="zh-CN" altLang="en-US" dirty="0" smtClean="0"/>
              <a:t>标志位为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6" idx="3"/>
          </p:cNvCxnSpPr>
          <p:nvPr/>
        </p:nvCxnSpPr>
        <p:spPr>
          <a:xfrm>
            <a:off x="2411760" y="2021415"/>
            <a:ext cx="2723559" cy="587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7" idx="3"/>
          </p:cNvCxnSpPr>
          <p:nvPr/>
        </p:nvCxnSpPr>
        <p:spPr>
          <a:xfrm>
            <a:off x="2267744" y="3040601"/>
            <a:ext cx="2667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8" idx="3"/>
            <a:endCxn id="37" idx="3"/>
          </p:cNvCxnSpPr>
          <p:nvPr/>
        </p:nvCxnSpPr>
        <p:spPr>
          <a:xfrm flipV="1">
            <a:off x="2040918" y="3477067"/>
            <a:ext cx="2688271" cy="59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8" idx="3"/>
            <a:endCxn id="40" idx="3"/>
          </p:cNvCxnSpPr>
          <p:nvPr/>
        </p:nvCxnSpPr>
        <p:spPr>
          <a:xfrm flipV="1">
            <a:off x="2040918" y="3477067"/>
            <a:ext cx="3309482" cy="597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01214" y="1222977"/>
            <a:ext cx="5976664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701214" y="1655025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01214" y="1285693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源端口号（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7" name="直接连接符 6"/>
          <p:cNvCxnSpPr>
            <a:stCxn id="4" idx="0"/>
          </p:cNvCxnSpPr>
          <p:nvPr/>
        </p:nvCxnSpPr>
        <p:spPr>
          <a:xfrm>
            <a:off x="5689546" y="1222977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7962" y="1285693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目的</a:t>
            </a:r>
            <a:r>
              <a:rPr lang="zh-CN" altLang="en-US" sz="2000" dirty="0" smtClean="0"/>
              <a:t>口号（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2701214" y="2087073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2798" y="1717741"/>
            <a:ext cx="59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序号（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712798" y="2519121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2798" y="2149789"/>
            <a:ext cx="596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3"/>
                </a:solidFill>
              </a:rPr>
              <a:t>确认</a:t>
            </a:r>
            <a:r>
              <a:rPr lang="zh-CN" altLang="en-US" sz="2000" dirty="0" smtClean="0">
                <a:solidFill>
                  <a:schemeClr val="accent3"/>
                </a:solidFill>
              </a:rPr>
              <a:t>号（</a:t>
            </a:r>
            <a:r>
              <a:rPr lang="en-US" altLang="zh-CN" sz="2000" dirty="0" smtClean="0">
                <a:solidFill>
                  <a:schemeClr val="accent3"/>
                </a:solidFill>
              </a:rPr>
              <a:t>32</a:t>
            </a:r>
            <a:r>
              <a:rPr lang="zh-CN" altLang="en-US" sz="2000" dirty="0" smtClean="0">
                <a:solidFill>
                  <a:schemeClr val="accent3"/>
                </a:solidFill>
              </a:rPr>
              <a:t>位）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701214" y="2951169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962" y="2519121"/>
            <a:ext cx="1737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77278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53342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69366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85390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01414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33834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75382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208546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437518" y="2519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9546" y="2581837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接收窗口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701214" y="3383217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89546" y="2951169"/>
            <a:ext cx="57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89546" y="3013885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紧急数据指针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01214" y="3013885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因特网校验和（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位）</a:t>
            </a:r>
            <a:endParaRPr lang="zh-CN" altLang="en-US" sz="20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712798" y="3887273"/>
            <a:ext cx="596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24382" y="3477951"/>
            <a:ext cx="5953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选项（</a:t>
            </a:r>
            <a:r>
              <a:rPr lang="zh-CN" altLang="en-US" sz="2000" dirty="0"/>
              <a:t>长度可变</a:t>
            </a:r>
            <a:r>
              <a:rPr lang="zh-CN" altLang="en-US" sz="2000" dirty="0" smtClean="0"/>
              <a:t>）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701214" y="4021996"/>
            <a:ext cx="5953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数据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01214" y="247379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首部长度</a:t>
            </a:r>
            <a:endParaRPr lang="zh-CN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77278" y="2492960"/>
            <a:ext cx="576064" cy="57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保留未用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1334" y="2519121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CWR</a:t>
            </a:r>
            <a:endParaRPr lang="zh-CN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997358" y="2519121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ECE</a:t>
            </a:r>
            <a:endParaRPr lang="zh-CN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213382" y="2519121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URG</a:t>
            </a:r>
            <a:endParaRPr lang="zh-CN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501414" y="2519121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>
                <a:solidFill>
                  <a:srgbClr val="FFC000"/>
                </a:solidFill>
              </a:rPr>
              <a:t>ACK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17438" y="2519121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PSH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933462" y="2519121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RST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176347" y="2519121"/>
            <a:ext cx="162302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SYN</a:t>
            </a:r>
            <a:endParaRPr lang="zh-CN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437518" y="2534089"/>
            <a:ext cx="216024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"/>
              </a:lnSpc>
            </a:pPr>
            <a:r>
              <a:rPr lang="en-US" altLang="zh-CN" sz="1600" dirty="0" smtClean="0"/>
              <a:t>FIN</a:t>
            </a:r>
            <a:endParaRPr lang="zh-CN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701214" y="620688"/>
            <a:ext cx="595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TCP</a:t>
            </a:r>
            <a:r>
              <a:rPr lang="zh-CN" altLang="en-US" sz="2800" dirty="0" smtClean="0"/>
              <a:t>连接第三次握手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88933" y="1959818"/>
            <a:ext cx="1728194" cy="68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3568" y="1946431"/>
            <a:ext cx="185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把收到服务端的</a:t>
            </a:r>
            <a:r>
              <a:rPr lang="en-US" altLang="zh-CN" dirty="0"/>
              <a:t>server_isn + 1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1" name="直接箭头连接符 50"/>
          <p:cNvCxnSpPr>
            <a:stCxn id="44" idx="3"/>
          </p:cNvCxnSpPr>
          <p:nvPr/>
        </p:nvCxnSpPr>
        <p:spPr>
          <a:xfrm>
            <a:off x="2417127" y="2299823"/>
            <a:ext cx="2316707" cy="50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71913" y="2997015"/>
            <a:ext cx="1562231" cy="3862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8933" y="2997016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ACK</a:t>
            </a:r>
            <a:r>
              <a:rPr lang="zh-CN" altLang="en-US" dirty="0" smtClean="0"/>
              <a:t>标志位为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2411760" y="2735145"/>
            <a:ext cx="2197666" cy="446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3347864" y="792088"/>
            <a:ext cx="216024" cy="6093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6084168" y="792088"/>
            <a:ext cx="237626" cy="6093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0623" y="433789"/>
            <a:ext cx="95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432048"/>
            <a:ext cx="9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56000" y="970813"/>
            <a:ext cx="2592648" cy="574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522512" y="1944216"/>
            <a:ext cx="261850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577506" y="3239752"/>
            <a:ext cx="2578670" cy="598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539581" y="4436627"/>
            <a:ext cx="2616595" cy="747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56000" y="5688632"/>
            <a:ext cx="262865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491880" y="2435696"/>
            <a:ext cx="2613135" cy="8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491882" y="5184576"/>
            <a:ext cx="266429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8160" y="849800"/>
            <a:ext cx="1568334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600" dirty="0" smtClean="0">
                <a:solidFill>
                  <a:srgbClr val="00B0F0"/>
                </a:solidFill>
              </a:rPr>
              <a:t>新的</a:t>
            </a:r>
            <a:r>
              <a:rPr lang="en-US" altLang="zh-CN" sz="1600" dirty="0" smtClean="0">
                <a:solidFill>
                  <a:srgbClr val="00B0F0"/>
                </a:solidFill>
              </a:rPr>
              <a:t>SYN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00B0F0"/>
                </a:solidFill>
              </a:rPr>
              <a:t>Seq Num = 50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22512" y="1454985"/>
            <a:ext cx="2439631" cy="357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2287" y="1468663"/>
            <a:ext cx="261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旧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SYN</a:t>
            </a:r>
            <a:r>
              <a:rPr lang="zh-CN" altLang="en-US" sz="1600" dirty="0" smtClean="0"/>
              <a:t>比新的</a:t>
            </a:r>
            <a:r>
              <a:rPr lang="en-US" altLang="zh-CN" sz="1600" dirty="0" smtClean="0"/>
              <a:t>SYN</a:t>
            </a:r>
            <a:r>
              <a:rPr lang="zh-CN" altLang="en-US" sz="1600" dirty="0" smtClean="0"/>
              <a:t>先到达</a:t>
            </a:r>
            <a:endParaRPr lang="zh-CN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04039" y="1987633"/>
            <a:ext cx="1876575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旧的</a:t>
            </a:r>
            <a:r>
              <a:rPr lang="en-US" altLang="zh-CN" sz="1600" dirty="0">
                <a:solidFill>
                  <a:srgbClr val="FF0000"/>
                </a:solidFill>
              </a:rPr>
              <a:t>SYN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Seq Num = </a:t>
            </a:r>
            <a:r>
              <a:rPr lang="en-US" altLang="zh-CN" sz="1600" dirty="0" smtClean="0">
                <a:solidFill>
                  <a:srgbClr val="FF0000"/>
                </a:solidFill>
              </a:rPr>
              <a:t>30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32711" y="2517940"/>
            <a:ext cx="2101983" cy="64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FF0000"/>
                </a:solidFill>
              </a:rPr>
              <a:t>SYN+ACK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FF0000"/>
                </a:solidFill>
              </a:rPr>
              <a:t>ACK Num = 30 + 1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FF0000"/>
                </a:solidFill>
              </a:rPr>
              <a:t>Seq Num = 99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0395" y="33545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RST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63888" y="3888432"/>
            <a:ext cx="2439631" cy="476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一段</a:t>
            </a:r>
            <a:r>
              <a:rPr lang="zh-CN" altLang="en-US" sz="1600" dirty="0" smtClean="0">
                <a:solidFill>
                  <a:schemeClr val="tx1"/>
                </a:solidFill>
              </a:rPr>
              <a:t>时间后</a:t>
            </a:r>
            <a:r>
              <a:rPr lang="en-US" altLang="zh-CN" sz="16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新</a:t>
            </a:r>
            <a:r>
              <a:rPr lang="zh-CN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</a:rPr>
              <a:t>SYN</a:t>
            </a:r>
            <a:r>
              <a:rPr lang="zh-CN" altLang="en-US" sz="1600" dirty="0" smtClean="0">
                <a:solidFill>
                  <a:schemeClr val="tx1"/>
                </a:solidFill>
              </a:rPr>
              <a:t>终于到达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55519" y="4584898"/>
            <a:ext cx="1533106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600" dirty="0" smtClean="0">
                <a:solidFill>
                  <a:srgbClr val="0070C0"/>
                </a:solidFill>
              </a:rPr>
              <a:t>新的</a:t>
            </a:r>
            <a:r>
              <a:rPr lang="en-US" altLang="zh-CN" sz="1600" dirty="0" smtClean="0">
                <a:solidFill>
                  <a:srgbClr val="0070C0"/>
                </a:solidFill>
              </a:rPr>
              <a:t>SYN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0070C0"/>
                </a:solidFill>
              </a:rPr>
              <a:t>Seq Num = 50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77088" y="5184576"/>
            <a:ext cx="1725470" cy="64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0070C0"/>
                </a:solidFill>
              </a:rPr>
              <a:t>SYN+ACK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0070C0"/>
                </a:solidFill>
              </a:rPr>
              <a:t>ACK Num = 50 + 1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0070C0"/>
                </a:solidFill>
              </a:rPr>
              <a:t>Seq Num = 100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5279" y="5976664"/>
            <a:ext cx="1926330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0070C0"/>
                </a:solidFill>
              </a:rPr>
              <a:t>ACK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>
                <a:solidFill>
                  <a:srgbClr val="0070C0"/>
                </a:solidFill>
              </a:rPr>
              <a:t>ACK Num = 100 + 1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1794" y="36540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连接终止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2800" y="2817946"/>
            <a:ext cx="3247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客户端通过上下环境比较，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>
              <a:lnSpc>
                <a:spcPts val="18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发现自己期望收到的</a:t>
            </a:r>
            <a:r>
              <a:rPr lang="en-US" altLang="zh-CN" sz="1600" dirty="0" smtClean="0">
                <a:solidFill>
                  <a:srgbClr val="FF0000"/>
                </a:solidFill>
              </a:rPr>
              <a:t>ACK Num</a:t>
            </a:r>
            <a:r>
              <a:rPr lang="zh-CN" altLang="en-US" sz="1600" dirty="0" smtClean="0">
                <a:solidFill>
                  <a:srgbClr val="FF0000"/>
                </a:solidFill>
              </a:rPr>
              <a:t>应该为</a:t>
            </a:r>
            <a:r>
              <a:rPr lang="en-US" altLang="zh-CN" sz="1600" dirty="0" smtClean="0">
                <a:solidFill>
                  <a:srgbClr val="FF0000"/>
                </a:solidFill>
              </a:rPr>
              <a:t>30 + 1</a:t>
            </a:r>
            <a:r>
              <a:rPr lang="zh-CN" altLang="en-US" sz="1600" dirty="0" smtClean="0">
                <a:solidFill>
                  <a:srgbClr val="FF0000"/>
                </a:solidFill>
              </a:rPr>
              <a:t>，而不是</a:t>
            </a:r>
            <a:r>
              <a:rPr lang="en-US" altLang="zh-CN" sz="1600" dirty="0" smtClean="0">
                <a:solidFill>
                  <a:srgbClr val="FF0000"/>
                </a:solidFill>
              </a:rPr>
              <a:t>30 + 1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>
              <a:lnSpc>
                <a:spcPts val="18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所以发起了</a:t>
            </a:r>
            <a:r>
              <a:rPr lang="en-US" altLang="zh-CN" sz="1600" dirty="0" smtClean="0">
                <a:solidFill>
                  <a:srgbClr val="FF0000"/>
                </a:solidFill>
              </a:rPr>
              <a:t>RST</a:t>
            </a:r>
            <a:r>
              <a:rPr lang="zh-CN" altLang="en-US" sz="1600" dirty="0" smtClean="0">
                <a:solidFill>
                  <a:srgbClr val="FF0000"/>
                </a:solidFill>
              </a:rPr>
              <a:t>报文中断连接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0869" y="5396244"/>
            <a:ext cx="138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分配资源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建立连接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08176" y="6133419"/>
            <a:ext cx="138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分配资源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>
                <a:solidFill>
                  <a:srgbClr val="0070C0"/>
                </a:solidFill>
              </a:rPr>
              <a:t>建立连接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49948" y="0"/>
            <a:ext cx="269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7030A0"/>
                </a:solidFill>
              </a:rPr>
              <a:t>避免历史连接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98072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四次握手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940658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三</a:t>
            </a:r>
            <a:r>
              <a:rPr lang="zh-CN" altLang="en-US" sz="2000" dirty="0" smtClean="0"/>
              <a:t>次握手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13814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13952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3814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客户端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13814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端</a:t>
            </a:r>
            <a:endParaRPr lang="zh-CN" altLang="en-US" sz="2000" dirty="0"/>
          </a:p>
        </p:txBody>
      </p:sp>
      <p:sp>
        <p:nvSpPr>
          <p:cNvPr id="10" name="下箭头 9"/>
          <p:cNvSpPr/>
          <p:nvPr/>
        </p:nvSpPr>
        <p:spPr>
          <a:xfrm>
            <a:off x="835321" y="1764588"/>
            <a:ext cx="208287" cy="3968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035945" y="1772816"/>
            <a:ext cx="199527" cy="3960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332465" y="1908604"/>
            <a:ext cx="199528" cy="3824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7524328" y="1916832"/>
            <a:ext cx="208287" cy="3816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43608" y="1908604"/>
            <a:ext cx="1992337" cy="82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531993" y="4045182"/>
            <a:ext cx="1992335" cy="1040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472100" y="2060848"/>
            <a:ext cx="2092301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71600" y="4212704"/>
            <a:ext cx="2076400" cy="96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971601" y="2729057"/>
            <a:ext cx="2064344" cy="69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043607" y="3425179"/>
            <a:ext cx="1992338" cy="78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472100" y="3140968"/>
            <a:ext cx="2052228" cy="87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04017" y="4334863"/>
            <a:ext cx="2377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ACK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ACK Num =server_isn+1</a:t>
            </a:r>
            <a:endParaRPr lang="zh-CN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7841" y="2061004"/>
            <a:ext cx="1964526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SYN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Seq Num = client_isn</a:t>
            </a:r>
            <a:endParaRPr lang="zh-CN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71" y="3288283"/>
            <a:ext cx="2160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SYN+ACK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ACK Num=client_isn+1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Seq Num = server_isn</a:t>
            </a:r>
            <a:endParaRPr lang="zh-CN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515178" y="2365804"/>
            <a:ext cx="1964526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SYN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Seq Num = client_isn</a:t>
            </a:r>
            <a:endParaRPr lang="zh-CN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51238" y="4505166"/>
            <a:ext cx="2377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ACK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ACK Num = server_isn+1</a:t>
            </a:r>
            <a:endParaRPr lang="zh-CN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006865" y="3593427"/>
            <a:ext cx="2160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SYN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Seq Num = server_isn</a:t>
            </a:r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45381" y="2846798"/>
            <a:ext cx="2160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ACK</a:t>
            </a:r>
          </a:p>
          <a:p>
            <a:pPr algn="ctr">
              <a:lnSpc>
                <a:spcPts val="1400"/>
              </a:lnSpc>
            </a:pPr>
            <a:r>
              <a:rPr lang="en-US" altLang="zh-CN" sz="1600" dirty="0" smtClean="0"/>
              <a:t>ACK Num=client_isn+1</a:t>
            </a:r>
          </a:p>
        </p:txBody>
      </p:sp>
    </p:spTree>
    <p:extLst>
      <p:ext uri="{BB962C8B-B14F-4D97-AF65-F5344CB8AC3E}">
        <p14:creationId xmlns:p14="http://schemas.microsoft.com/office/powerpoint/2010/main" val="17844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888</Words>
  <Application>Microsoft Office PowerPoint</Application>
  <PresentationFormat>全屏显示(4:3)</PresentationFormat>
  <Paragraphs>335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44</cp:revision>
  <dcterms:created xsi:type="dcterms:W3CDTF">2020-07-14T02:54:31Z</dcterms:created>
  <dcterms:modified xsi:type="dcterms:W3CDTF">2020-07-10T12:46:17Z</dcterms:modified>
</cp:coreProperties>
</file>