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529516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54868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37063" y="1484784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337063" y="2492896"/>
            <a:ext cx="216024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37063" y="3645024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3337063" y="4437112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7694" y="1541107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687" y="3717032"/>
            <a:ext cx="1614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101—200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12" y="2596552"/>
            <a:ext cx="214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（期望下一个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4958" y="4680847"/>
            <a:ext cx="236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（期望</a:t>
            </a:r>
            <a:r>
              <a:rPr lang="zh-CN" altLang="en-US" sz="1400" dirty="0">
                <a:solidFill>
                  <a:schemeClr val="accent6"/>
                </a:solidFill>
              </a:rPr>
              <a:t>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 smtClean="0">
                <a:solidFill>
                  <a:schemeClr val="accent6"/>
                </a:solidFill>
              </a:rPr>
              <a:t>201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151533"/>
            <a:ext cx="1767469" cy="670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已成功接受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并确认的数据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06588" y="2151532"/>
            <a:ext cx="5093736" cy="670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未接受但可以接受的数据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876256" y="2140436"/>
            <a:ext cx="1944217" cy="67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未</a:t>
            </a:r>
            <a:r>
              <a:rPr lang="zh-CN" altLang="en-US" sz="1600" dirty="0" smtClean="0"/>
              <a:t>接受并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不可以</a:t>
            </a:r>
            <a:r>
              <a:rPr lang="zh-CN" altLang="en-US" sz="1600" dirty="0"/>
              <a:t>接受的数据</a:t>
            </a:r>
          </a:p>
        </p:txBody>
      </p:sp>
    </p:spTree>
    <p:extLst>
      <p:ext uri="{BB962C8B-B14F-4D97-AF65-F5344CB8AC3E}">
        <p14:creationId xmlns:p14="http://schemas.microsoft.com/office/powerpoint/2010/main" val="66589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1550184" y="3140968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1424" y="2880099"/>
            <a:ext cx="1437640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来自网络的数据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809064" y="2132856"/>
            <a:ext cx="3565656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09064" y="2916946"/>
            <a:ext cx="1981480" cy="1808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90544" y="2916946"/>
            <a:ext cx="1584176" cy="18081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16200000">
            <a:off x="4388085" y="147107"/>
            <a:ext cx="408227" cy="3421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4400" y="134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RcvBuffer</a:t>
            </a:r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 rot="16200000">
            <a:off x="3613732" y="1703283"/>
            <a:ext cx="390438" cy="1963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05187" y="2204864"/>
            <a:ext cx="12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rwnd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5187" y="3573016"/>
            <a:ext cx="12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空闲空间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8576" y="34290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缓存中的</a:t>
            </a:r>
            <a:r>
              <a:rPr lang="en-US" altLang="zh-CN" dirty="0" smtClean="0"/>
              <a:t>TCP 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6481472" y="3257821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02712" y="2996952"/>
            <a:ext cx="143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应用进程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900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1331640" y="1265199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652098" y="130874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0799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639474" y="1556792"/>
            <a:ext cx="21602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675478" y="1844824"/>
            <a:ext cx="21602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639474" y="2492896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675478" y="2945396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91680" y="2708920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727684" y="3161420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691680" y="4149080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1727684" y="4601580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743886" y="4365104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1779890" y="4817604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91680" y="4509120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727684" y="4961620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743886" y="4725144"/>
            <a:ext cx="2088232" cy="4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1779890" y="5177644"/>
            <a:ext cx="2124236" cy="48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076056" y="5939988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076056" y="1115452"/>
            <a:ext cx="0" cy="4798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93603" y="541129"/>
            <a:ext cx="110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拥塞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cwnd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65611" y="1471931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51242" y="3240622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65611" y="4021866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7940" y="5374558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07941" y="4983686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51242" y="2402468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67262" y="5914210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78962" y="5939988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90394" y="5939988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91051" y="5914210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64288" y="5914210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5108761" y="5168352"/>
            <a:ext cx="199671" cy="37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5308432" y="4206532"/>
            <a:ext cx="711756" cy="9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020188" y="2447600"/>
            <a:ext cx="447074" cy="175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23083" y="4922584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563021" y="2262934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80568" y="4171146"/>
            <a:ext cx="48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76708" y="1138234"/>
            <a:ext cx="2783271" cy="51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慢启动呈指数增加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29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945676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408327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007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287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320095" y="1556792"/>
            <a:ext cx="145170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320095" y="3933056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320095" y="472514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80726" y="1613115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9719" y="4005064"/>
            <a:ext cx="16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7990" y="4968879"/>
            <a:ext cx="236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（期望</a:t>
            </a:r>
            <a:r>
              <a:rPr lang="zh-CN" altLang="en-US" sz="1400" dirty="0">
                <a:solidFill>
                  <a:schemeClr val="accent6"/>
                </a:solidFill>
              </a:rPr>
              <a:t>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1024" y="2348880"/>
            <a:ext cx="972109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数据丢失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55576" y="1556792"/>
            <a:ext cx="190100" cy="2376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1238" y="2457394"/>
            <a:ext cx="302330" cy="575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超时</a:t>
            </a:r>
          </a:p>
        </p:txBody>
      </p:sp>
      <p:sp>
        <p:nvSpPr>
          <p:cNvPr id="24" name="下箭头 23"/>
          <p:cNvSpPr/>
          <p:nvPr/>
        </p:nvSpPr>
        <p:spPr>
          <a:xfrm>
            <a:off x="5554932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017583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37263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57543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929351" y="1556792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29351" y="3933056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929351" y="472514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89982" y="1613115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8975" y="4005064"/>
            <a:ext cx="16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7246" y="4968879"/>
            <a:ext cx="236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accent6"/>
                </a:solidFill>
              </a:rPr>
              <a:t>（期望</a:t>
            </a:r>
            <a:r>
              <a:rPr lang="zh-CN" altLang="en-US" sz="1400" dirty="0">
                <a:solidFill>
                  <a:schemeClr val="accent6"/>
                </a:solidFill>
              </a:rPr>
              <a:t>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14427" y="3068960"/>
            <a:ext cx="1293877" cy="268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确认应答丢失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5364832" y="1556792"/>
            <a:ext cx="190100" cy="2376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90494" y="2457394"/>
            <a:ext cx="302330" cy="575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超时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6444208" y="2276872"/>
            <a:ext cx="1604008" cy="690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70725" y="2444349"/>
            <a:ext cx="214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确认应答</a:t>
            </a:r>
            <a:endParaRPr lang="en-US" altLang="zh-CN" sz="1400" dirty="0" smtClean="0">
              <a:solidFill>
                <a:schemeClr val="accent6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6"/>
                </a:solidFill>
              </a:rPr>
              <a:t>（期望下一个</a:t>
            </a:r>
            <a:r>
              <a:rPr lang="zh-CN" altLang="en-US" sz="1400" dirty="0" smtClean="0">
                <a:solidFill>
                  <a:schemeClr val="accent6"/>
                </a:solidFill>
              </a:rPr>
              <a:t>收到</a:t>
            </a:r>
            <a:r>
              <a:rPr lang="en-US" altLang="zh-CN" sz="1400" dirty="0">
                <a:solidFill>
                  <a:schemeClr val="accent6"/>
                </a:solidFill>
              </a:rPr>
              <a:t>1</a:t>
            </a:r>
            <a:r>
              <a:rPr lang="en-US" altLang="zh-CN" sz="1400" dirty="0" smtClean="0">
                <a:solidFill>
                  <a:schemeClr val="accent6"/>
                </a:solidFill>
              </a:rPr>
              <a:t>01</a:t>
            </a:r>
            <a:r>
              <a:rPr lang="zh-CN" altLang="en-US" sz="1400" dirty="0" smtClean="0">
                <a:solidFill>
                  <a:schemeClr val="accent6"/>
                </a:solidFill>
              </a:rPr>
              <a:t>）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945676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408327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007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287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320095" y="1556792"/>
            <a:ext cx="145170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20095" y="3933056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320095" y="472514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22713" y="2312307"/>
            <a:ext cx="548730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丢包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755576" y="1556792"/>
            <a:ext cx="190100" cy="2376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1238" y="2128578"/>
            <a:ext cx="302330" cy="1232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RTO</a:t>
            </a:r>
            <a:r>
              <a:rPr lang="zh-CN" altLang="en-US" sz="1400" dirty="0" smtClean="0">
                <a:solidFill>
                  <a:srgbClr val="FF0000"/>
                </a:solidFill>
              </a:rPr>
              <a:t>较长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5554932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017583" y="1268760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37263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57543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929351" y="1556792"/>
            <a:ext cx="208823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921892" y="2636912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9982" y="1613115"/>
            <a:ext cx="1468136" cy="50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（序号：</a:t>
            </a:r>
            <a:r>
              <a:rPr lang="en-US" altLang="zh-CN" sz="1400" dirty="0" smtClean="0">
                <a:solidFill>
                  <a:srgbClr val="00B050"/>
                </a:solidFill>
              </a:rPr>
              <a:t>1—100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5436096" y="1556792"/>
            <a:ext cx="95050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929351" y="2276872"/>
            <a:ext cx="2118865" cy="10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935441" y="4112507"/>
            <a:ext cx="1069320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超时重传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61758" y="1501287"/>
            <a:ext cx="302330" cy="1232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RTO</a:t>
            </a:r>
            <a:r>
              <a:rPr lang="zh-CN" altLang="en-US" sz="1400" dirty="0" smtClean="0">
                <a:solidFill>
                  <a:srgbClr val="FF0000"/>
                </a:solidFill>
              </a:rPr>
              <a:t>较短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38868" y="3032956"/>
            <a:ext cx="1069320" cy="324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超时重传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39359" y="3020166"/>
            <a:ext cx="1721711" cy="461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    网络空隙时间增大，降低了网络传输的效率。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7927" y="3881866"/>
            <a:ext cx="1721711" cy="461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不必要的</a:t>
            </a:r>
            <a:r>
              <a:rPr lang="zh-CN" altLang="en-US" sz="1200" dirty="0" smtClean="0">
                <a:solidFill>
                  <a:schemeClr val="tx1"/>
                </a:solidFill>
              </a:rPr>
              <a:t>重传，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导致网络负荷增大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5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818628" y="1268760"/>
            <a:ext cx="504056" cy="3024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281279" y="1268760"/>
            <a:ext cx="504056" cy="3024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00959" y="60152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1239" y="620688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93046" y="1556792"/>
            <a:ext cx="216024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203848" y="2276872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/>
          <p:cNvSpPr/>
          <p:nvPr/>
        </p:nvSpPr>
        <p:spPr>
          <a:xfrm>
            <a:off x="2628528" y="1556792"/>
            <a:ext cx="190100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51720" y="2197801"/>
            <a:ext cx="486905" cy="295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RTT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785335" y="1556792"/>
            <a:ext cx="298833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295172" y="3573016"/>
            <a:ext cx="4077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95172" y="1556792"/>
            <a:ext cx="393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84168" y="2417356"/>
            <a:ext cx="486905" cy="295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RTO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7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18864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20780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37063" y="908720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342961" y="1916832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42961" y="4953998"/>
            <a:ext cx="223224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342961" y="5746086"/>
            <a:ext cx="2129299" cy="49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337063" y="1361801"/>
            <a:ext cx="928928" cy="47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330385" y="1832466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337063" y="2279685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75856" y="2636912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39952" y="1556792"/>
            <a:ext cx="45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318310" y="3661529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330439" y="3287797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317918" y="2835905"/>
            <a:ext cx="2154342" cy="92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369970" y="692696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1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2380794" y="2141567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4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2369970" y="1683844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3</a:t>
            </a:r>
            <a:endParaRPr lang="zh-CN" altLang="en-US" sz="2000" dirty="0"/>
          </a:p>
        </p:txBody>
      </p:sp>
      <p:sp>
        <p:nvSpPr>
          <p:cNvPr id="33" name="TextBox 32"/>
          <p:cNvSpPr txBox="1"/>
          <p:nvPr/>
        </p:nvSpPr>
        <p:spPr>
          <a:xfrm flipH="1">
            <a:off x="2400475" y="2522267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5</a:t>
            </a:r>
            <a:endParaRPr lang="zh-CN" altLang="en-US" sz="2000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2364569" y="1196466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2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5764007" y="1649375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1</a:t>
            </a:r>
            <a:endParaRPr lang="zh-CN" altLang="en-US" sz="2000" dirty="0"/>
          </a:p>
        </p:txBody>
      </p:sp>
      <p:sp>
        <p:nvSpPr>
          <p:cNvPr id="36" name="TextBox 35"/>
          <p:cNvSpPr txBox="1"/>
          <p:nvPr/>
        </p:nvSpPr>
        <p:spPr>
          <a:xfrm flipH="1">
            <a:off x="5774831" y="3098246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2</a:t>
            </a:r>
            <a:endParaRPr lang="zh-CN" altLang="en-US" sz="2000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5764007" y="2640523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2</a:t>
            </a:r>
            <a:endParaRPr lang="zh-CN" altLang="en-US" sz="2000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5794512" y="3478946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2</a:t>
            </a:r>
            <a:endParaRPr lang="zh-CN" altLang="en-US" sz="200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2339752" y="4753943"/>
            <a:ext cx="75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Seq 2</a:t>
            </a:r>
            <a:endParaRPr lang="zh-CN" altLang="en-US" sz="2000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5798396" y="5600504"/>
            <a:ext cx="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ACK 6</a:t>
            </a:r>
            <a:endParaRPr lang="zh-CN" altLang="en-US" sz="2000" dirty="0"/>
          </a:p>
        </p:txBody>
      </p:sp>
      <p:sp>
        <p:nvSpPr>
          <p:cNvPr id="42" name="左大括号 41"/>
          <p:cNvSpPr/>
          <p:nvPr/>
        </p:nvSpPr>
        <p:spPr>
          <a:xfrm>
            <a:off x="2775767" y="3645024"/>
            <a:ext cx="186877" cy="1108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93683" y="3933056"/>
            <a:ext cx="1922133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三次同样的</a:t>
            </a:r>
            <a:r>
              <a:rPr lang="en-US" altLang="zh-CN" sz="1600" dirty="0" smtClean="0">
                <a:solidFill>
                  <a:srgbClr val="FF0000"/>
                </a:solidFill>
              </a:rPr>
              <a:t>ACK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触发快速重传机制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08685" y="1832466"/>
            <a:ext cx="548730" cy="221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丢包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3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682615"/>
            <a:ext cx="504056" cy="5924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18864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207804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61435" y="731024"/>
            <a:ext cx="2153507" cy="39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361435" y="1150474"/>
            <a:ext cx="2135870" cy="406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42961" y="5229200"/>
            <a:ext cx="2232248" cy="51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214672" y="5746086"/>
            <a:ext cx="2257589" cy="49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61435" y="1670902"/>
            <a:ext cx="1480620" cy="243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30385" y="1940914"/>
            <a:ext cx="2154396" cy="44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21254" y="4121352"/>
            <a:ext cx="2176050" cy="38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40634" y="2930007"/>
            <a:ext cx="2144147" cy="42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2055" y="1556792"/>
            <a:ext cx="45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X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333751" y="4479295"/>
            <a:ext cx="2181191" cy="605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305393" y="3428429"/>
            <a:ext cx="2191911" cy="504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321254" y="2409474"/>
            <a:ext cx="2168592" cy="43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96" y="3501008"/>
            <a:ext cx="2814195" cy="107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三次同样的</a:t>
            </a:r>
            <a:r>
              <a:rPr lang="en-US" altLang="zh-CN" sz="1600" dirty="0" smtClean="0">
                <a:solidFill>
                  <a:srgbClr val="FF0000"/>
                </a:solidFill>
              </a:rPr>
              <a:t>ACK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触发快速重传机制，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发现只有</a:t>
            </a:r>
            <a:r>
              <a:rPr lang="en-US" altLang="zh-CN" sz="1600" dirty="0" smtClean="0">
                <a:solidFill>
                  <a:srgbClr val="FF0000"/>
                </a:solidFill>
              </a:rPr>
              <a:t>200 – 299 </a:t>
            </a:r>
            <a:r>
              <a:rPr lang="zh-CN" altLang="en-US" sz="1600" dirty="0" smtClean="0">
                <a:solidFill>
                  <a:srgbClr val="FF0000"/>
                </a:solidFill>
              </a:rPr>
              <a:t>数据丢失，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所以只重传 </a:t>
            </a:r>
            <a:r>
              <a:rPr lang="en-US" altLang="zh-CN" sz="1600" dirty="0" smtClean="0">
                <a:solidFill>
                  <a:srgbClr val="FF0000"/>
                </a:solidFill>
              </a:rPr>
              <a:t>200 - 299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7904" y="682615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100 - 199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00356" y="1987770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300 - 399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07903" y="1607887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200 - 299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892009" y="2987660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400 - 499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60304" y="4139788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500 - 599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60304" y="5302977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00 - 299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76390" y="1187460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28829" y="4743915"/>
            <a:ext cx="166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SACK 300 - 600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59395" y="5746086"/>
            <a:ext cx="11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ACK 600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37175" y="3428429"/>
            <a:ext cx="166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SACK 300 - 500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99114" y="2341329"/>
            <a:ext cx="166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ACK 200</a:t>
            </a: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SACK 300 - 400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7" name="左大括号 76"/>
          <p:cNvSpPr/>
          <p:nvPr/>
        </p:nvSpPr>
        <p:spPr>
          <a:xfrm>
            <a:off x="2544975" y="2664494"/>
            <a:ext cx="417669" cy="25647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909352" y="188640"/>
            <a:ext cx="2104848" cy="59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接受缓冲区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897303" y="867282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929351" y="2144957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928873" y="3113816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969904" y="4257563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969904" y="5502910"/>
            <a:ext cx="2930032" cy="4863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6516216" y="867282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537847" y="2132856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164288" y="2132856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524309" y="3138727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7113911" y="3113816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524309" y="4257563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113911" y="4236119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40352" y="2144958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668344" y="3113815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740352" y="4257562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8172400" y="3113814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316416" y="4257561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524309" y="5487644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113911" y="5466200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740352" y="5487643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8316416" y="5487642"/>
            <a:ext cx="0" cy="48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97303" y="836712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897302" y="2117086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06135" y="3074282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924795" y="4222908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24795" y="5466200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100-199</a:t>
            </a:r>
            <a:endParaRPr lang="zh-CN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125463" y="2124145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121439" y="3058689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121438" y="4222908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121437" y="5453698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300-399</a:t>
            </a:r>
            <a:endParaRPr lang="zh-CN" alt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652319" y="3064827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400-499</a:t>
            </a:r>
            <a:endParaRPr lang="zh-CN" alt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23367" y="4203120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400-499</a:t>
            </a:r>
            <a:endParaRPr lang="zh-CN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723366" y="5453697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400-499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281023" y="4203119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500-599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01933" y="5464592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500-599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545375" y="5438431"/>
            <a:ext cx="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200-299</a:t>
            </a:r>
            <a:endParaRPr lang="zh-CN" altLang="en-US" sz="1600" dirty="0"/>
          </a:p>
        </p:txBody>
      </p:sp>
      <p:sp>
        <p:nvSpPr>
          <p:cNvPr id="119" name="矩形 118"/>
          <p:cNvSpPr/>
          <p:nvPr/>
        </p:nvSpPr>
        <p:spPr>
          <a:xfrm>
            <a:off x="4994455" y="1412776"/>
            <a:ext cx="548730" cy="221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丢包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9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529516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54868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37063" y="1484784"/>
            <a:ext cx="21602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034438" y="1952714"/>
            <a:ext cx="1429360" cy="37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71454" y="2663043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308920" y="328498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510" y="1525733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6687" y="2755218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200—299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7159" y="1992668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200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48544" y="3491135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4672" y="2148588"/>
            <a:ext cx="146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X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2544975" y="1484784"/>
            <a:ext cx="417669" cy="29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419872" y="4463243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347864" y="5085184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5631" y="4555418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87488" y="5291335"/>
            <a:ext cx="146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</a:p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SACK 100-200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814599"/>
            <a:ext cx="96578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超时重发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6822" y="4941168"/>
            <a:ext cx="1285458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收到重复数据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8444" y="5554728"/>
            <a:ext cx="1555404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知道数据没丢，是应答报文丢了。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83823" y="2096916"/>
            <a:ext cx="548730" cy="221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丢包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下箭头 3"/>
          <p:cNvSpPr/>
          <p:nvPr/>
        </p:nvSpPr>
        <p:spPr>
          <a:xfrm>
            <a:off x="2962644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425295" y="1196752"/>
            <a:ext cx="504056" cy="489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4975" y="529516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发送端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5255" y="548680"/>
            <a:ext cx="130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接受</a:t>
            </a:r>
            <a:r>
              <a:rPr lang="zh-CN" altLang="en-US" sz="2800" dirty="0" smtClean="0"/>
              <a:t>端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37063" y="1484784"/>
            <a:ext cx="134574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71454" y="1916832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308920" y="2538773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8719" y="1510915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6687" y="2009007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200—299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8544" y="2744924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2544975" y="1484784"/>
            <a:ext cx="417669" cy="1774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19872" y="3356992"/>
            <a:ext cx="2136650" cy="549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371454" y="3933056"/>
            <a:ext cx="2136650" cy="513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5631" y="3449167"/>
            <a:ext cx="161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7488" y="4005064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8153" y="2284412"/>
            <a:ext cx="96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超时重传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6822" y="4843353"/>
            <a:ext cx="1285458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收到重复数据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5273" y="5168232"/>
            <a:ext cx="1710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知道数据没丢，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应答报文也没有丢，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数据被网络延迟了。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282612" y="4780893"/>
            <a:ext cx="1186548" cy="20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8386" y="4653136"/>
            <a:ext cx="146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100—199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3371454" y="5005792"/>
            <a:ext cx="2136650" cy="52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82808" y="1664803"/>
            <a:ext cx="786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网络延迟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4880" y="4540815"/>
            <a:ext cx="1046635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网络延迟到达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23501" y="5129739"/>
            <a:ext cx="146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ACK 300</a:t>
            </a:r>
          </a:p>
          <a:p>
            <a:pPr algn="ctr"/>
            <a:r>
              <a:rPr lang="en-US" altLang="zh-CN" sz="1400" dirty="0" smtClean="0">
                <a:solidFill>
                  <a:schemeClr val="accent6"/>
                </a:solidFill>
              </a:rPr>
              <a:t>SACK 100-200 </a:t>
            </a:r>
            <a:endParaRPr lang="zh-CN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151533"/>
            <a:ext cx="1767469" cy="670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已发送并且收到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ACK</a:t>
            </a:r>
            <a:r>
              <a:rPr lang="zh-CN" altLang="en-US" sz="1600" dirty="0"/>
              <a:t>确认</a:t>
            </a:r>
            <a:r>
              <a:rPr lang="zh-CN" altLang="en-US" sz="1600" dirty="0" smtClean="0"/>
              <a:t>的数据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91338" y="2151533"/>
            <a:ext cx="2875281" cy="670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已</a:t>
            </a:r>
            <a:r>
              <a:rPr lang="zh-CN" altLang="en-US" sz="1600" dirty="0" smtClean="0"/>
              <a:t>发送但未收到</a:t>
            </a:r>
            <a:endParaRPr lang="en-US" altLang="zh-CN" sz="1600" dirty="0"/>
          </a:p>
          <a:p>
            <a:pPr algn="ctr"/>
            <a:r>
              <a:rPr lang="en-US" altLang="zh-CN" sz="1600" dirty="0"/>
              <a:t>ACK</a:t>
            </a:r>
            <a:r>
              <a:rPr lang="zh-CN" altLang="en-US" sz="1600" dirty="0"/>
              <a:t>确认的数据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4699650" y="2151533"/>
            <a:ext cx="1944217" cy="67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未发送但在接受方处理范围内的数据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588224" y="2151533"/>
            <a:ext cx="2376264" cy="670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</a:t>
            </a:r>
            <a:r>
              <a:rPr lang="zh-CN" altLang="en-US" dirty="0" smtClean="0"/>
              <a:t>发送并且努在</a:t>
            </a:r>
            <a:r>
              <a:rPr lang="zh-CN" altLang="en-US" dirty="0"/>
              <a:t>接受方处理范围内的数据</a:t>
            </a:r>
          </a:p>
        </p:txBody>
      </p:sp>
    </p:spTree>
    <p:extLst>
      <p:ext uri="{BB962C8B-B14F-4D97-AF65-F5344CB8AC3E}">
        <p14:creationId xmlns:p14="http://schemas.microsoft.com/office/powerpoint/2010/main" val="69947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466</Words>
  <Application>Microsoft Office PowerPoint</Application>
  <PresentationFormat>全屏显示(4:3)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25</cp:revision>
  <dcterms:created xsi:type="dcterms:W3CDTF">2020-07-20T09:56:42Z</dcterms:created>
  <dcterms:modified xsi:type="dcterms:W3CDTF">2020-07-22T09:14:28Z</dcterms:modified>
</cp:coreProperties>
</file>