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258" r:id="rId4"/>
    <p:sldId id="362" r:id="rId5"/>
    <p:sldId id="307" r:id="rId6"/>
    <p:sldId id="351" r:id="rId7"/>
    <p:sldId id="386" r:id="rId8"/>
    <p:sldId id="308" r:id="rId9"/>
    <p:sldId id="376" r:id="rId10"/>
    <p:sldId id="387" r:id="rId11"/>
    <p:sldId id="388" r:id="rId12"/>
    <p:sldId id="309" r:id="rId13"/>
    <p:sldId id="355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6182" autoAdjust="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2022-06-10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10CA8E-30A1-4C8B-A6CA-11255A0DF87E}"/>
              </a:ext>
            </a:extLst>
          </p:cNvPr>
          <p:cNvGrpSpPr/>
          <p:nvPr userDrawn="1"/>
        </p:nvGrpSpPr>
        <p:grpSpPr>
          <a:xfrm>
            <a:off x="4608602" y="-15756"/>
            <a:ext cx="7595942" cy="7180702"/>
            <a:chOff x="4608602" y="-15756"/>
            <a:chExt cx="7595942" cy="718070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EBF99ED-FE40-49A2-9720-0A543032A024}"/>
                </a:ext>
              </a:extLst>
            </p:cNvPr>
            <p:cNvSpPr/>
            <p:nvPr userDrawn="1"/>
          </p:nvSpPr>
          <p:spPr>
            <a:xfrm rot="273074">
              <a:off x="5161940" y="26666"/>
              <a:ext cx="7005897" cy="7138280"/>
            </a:xfrm>
            <a:custGeom>
              <a:avLst/>
              <a:gdLst>
                <a:gd name="connsiteX0" fmla="*/ 3441568 w 7247103"/>
                <a:gd name="connsiteY0" fmla="*/ 0 h 7138280"/>
                <a:gd name="connsiteX1" fmla="*/ 6998314 w 7247103"/>
                <a:gd name="connsiteY1" fmla="*/ 0 h 7138280"/>
                <a:gd name="connsiteX2" fmla="*/ 7247102 w 7247103"/>
                <a:gd name="connsiteY2" fmla="*/ 3125427 h 7138280"/>
                <a:gd name="connsiteX3" fmla="*/ 7247103 w 7247103"/>
                <a:gd name="connsiteY3" fmla="*/ 6561400 h 7138280"/>
                <a:gd name="connsiteX4" fmla="*/ 0 w 7247103"/>
                <a:gd name="connsiteY4" fmla="*/ 7138280 h 7138280"/>
                <a:gd name="connsiteX5" fmla="*/ 8149 w 7247103"/>
                <a:gd name="connsiteY5" fmla="*/ 7024443 h 7138280"/>
                <a:gd name="connsiteX6" fmla="*/ 925316 w 7247103"/>
                <a:gd name="connsiteY6" fmla="*/ 4923565 h 7138280"/>
                <a:gd name="connsiteX7" fmla="*/ 1842205 w 7247103"/>
                <a:gd name="connsiteY7" fmla="*/ 1675283 h 7138280"/>
                <a:gd name="connsiteX8" fmla="*/ 3441568 w 7247103"/>
                <a:gd name="connsiteY8" fmla="*/ 0 h 713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103" h="7138280">
                  <a:moveTo>
                    <a:pt x="3441568" y="0"/>
                  </a:moveTo>
                  <a:lnTo>
                    <a:pt x="6998314" y="0"/>
                  </a:lnTo>
                  <a:lnTo>
                    <a:pt x="7247102" y="3125427"/>
                  </a:lnTo>
                  <a:lnTo>
                    <a:pt x="7247103" y="6561400"/>
                  </a:lnTo>
                  <a:lnTo>
                    <a:pt x="0" y="7138280"/>
                  </a:lnTo>
                  <a:lnTo>
                    <a:pt x="8149" y="7024443"/>
                  </a:lnTo>
                  <a:cubicBezTo>
                    <a:pt x="92369" y="6151115"/>
                    <a:pt x="469653" y="5362920"/>
                    <a:pt x="925316" y="4923565"/>
                  </a:cubicBezTo>
                  <a:cubicBezTo>
                    <a:pt x="2176024" y="3714758"/>
                    <a:pt x="1244299" y="3552033"/>
                    <a:pt x="1842205" y="1675283"/>
                  </a:cubicBezTo>
                  <a:cubicBezTo>
                    <a:pt x="2103325" y="857013"/>
                    <a:pt x="2765029" y="426182"/>
                    <a:pt x="344156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54900">
                  <a:schemeClr val="bg2"/>
                </a:gs>
                <a:gs pos="100000">
                  <a:schemeClr val="accent1">
                    <a:lumMod val="10000"/>
                    <a:lumOff val="90000"/>
                    <a:alpha val="34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图形 1324">
              <a:extLst>
                <a:ext uri="{FF2B5EF4-FFF2-40B4-BE49-F238E27FC236}">
                  <a16:creationId xmlns:a16="http://schemas.microsoft.com/office/drawing/2014/main" id="{4178C212-88AE-49A4-A847-A70BC50FBF9B}"/>
                </a:ext>
              </a:extLst>
            </p:cNvPr>
            <p:cNvSpPr/>
            <p:nvPr userDrawn="1"/>
          </p:nvSpPr>
          <p:spPr>
            <a:xfrm>
              <a:off x="5356751" y="-15756"/>
              <a:ext cx="6847793" cy="6872347"/>
            </a:xfrm>
            <a:custGeom>
              <a:avLst/>
              <a:gdLst>
                <a:gd name="connsiteX0" fmla="*/ 6836644 w 6847793"/>
                <a:gd name="connsiteY0" fmla="*/ 15756 h 6872347"/>
                <a:gd name="connsiteX1" fmla="*/ 3259334 w 6847793"/>
                <a:gd name="connsiteY1" fmla="*/ 15756 h 6872347"/>
                <a:gd name="connsiteX2" fmla="*/ 1755888 w 6847793"/>
                <a:gd name="connsiteY2" fmla="*/ 1566697 h 6872347"/>
                <a:gd name="connsiteX3" fmla="*/ 893986 w 6847793"/>
                <a:gd name="connsiteY3" fmla="*/ 4573887 h 6872347"/>
                <a:gd name="connsiteX4" fmla="*/ 15349 w 6847793"/>
                <a:gd name="connsiteY4" fmla="*/ 6869452 h 6872347"/>
                <a:gd name="connsiteX5" fmla="*/ 6836644 w 6847793"/>
                <a:gd name="connsiteY5" fmla="*/ 6869452 h 6872347"/>
                <a:gd name="connsiteX6" fmla="*/ 6836644 w 6847793"/>
                <a:gd name="connsiteY6" fmla="*/ 15756 h 687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7793" h="6872347">
                  <a:moveTo>
                    <a:pt x="6836644" y="15756"/>
                  </a:moveTo>
                  <a:lnTo>
                    <a:pt x="3259334" y="15756"/>
                  </a:lnTo>
                  <a:cubicBezTo>
                    <a:pt x="2623368" y="410306"/>
                    <a:pt x="2001348" y="809160"/>
                    <a:pt x="1755888" y="1566697"/>
                  </a:cubicBezTo>
                  <a:cubicBezTo>
                    <a:pt x="1193839" y="3304152"/>
                    <a:pt x="2069687" y="3454799"/>
                    <a:pt x="893986" y="4573887"/>
                  </a:cubicBezTo>
                  <a:cubicBezTo>
                    <a:pt x="404460" y="5038739"/>
                    <a:pt x="11165" y="5925401"/>
                    <a:pt x="15349" y="6869452"/>
                  </a:cubicBezTo>
                  <a:lnTo>
                    <a:pt x="6836644" y="6869452"/>
                  </a:lnTo>
                  <a:lnTo>
                    <a:pt x="6836644" y="1575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4900">
                  <a:schemeClr val="accent1">
                    <a:lumMod val="75000"/>
                    <a:lumOff val="25000"/>
                  </a:schemeClr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C211AF29-11EC-4802-A246-FE79E32481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3501" y="1317716"/>
              <a:ext cx="4968709" cy="4644934"/>
            </a:xfrm>
            <a:prstGeom prst="rect">
              <a:avLst/>
            </a:prstGeom>
          </p:spPr>
        </p:pic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8C009AB-5DAD-43A1-B364-3C48C171FC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1730" y="6140152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3BA83051-4356-45C4-A3FA-0E4F16DD5E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3389" y="1451667"/>
              <a:ext cx="248625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CF48161A-0C62-44D9-BAD4-DA69E86DE7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41900" y="1685645"/>
              <a:ext cx="230031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9E8CAF13-4CC4-44DC-9613-C111A510DA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22912" y="1216413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D74E177D-F376-442F-9E7B-A2ED056A0C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08602" y="5960376"/>
              <a:ext cx="203741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7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42550317-4D30-47BB-8E1C-3851FBBD7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93602" y="5683378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F063B7-94E7-4810-A9D3-F1FA1E4681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1466" y="916580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30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30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BA037720-B6E6-4C08-8DBB-42F0FEF2B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337" y="1140222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BEF99E3B-6C31-42C0-9257-48FCB3C258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2766" y="5698766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177584"/>
            <a:ext cx="5426076" cy="55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685645"/>
            <a:ext cx="5426076" cy="149193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19720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493471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E33055C-57E7-42B4-A37E-5D23999380A8}"/>
              </a:ext>
            </a:extLst>
          </p:cNvPr>
          <p:cNvGrpSpPr/>
          <p:nvPr userDrawn="1"/>
        </p:nvGrpSpPr>
        <p:grpSpPr>
          <a:xfrm>
            <a:off x="649790" y="4910789"/>
            <a:ext cx="2188368" cy="45719"/>
            <a:chOff x="669925" y="5578475"/>
            <a:chExt cx="3454400" cy="61912"/>
          </a:xfrm>
        </p:grpSpPr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D335B362-D80A-4D85-B1C0-D5CA2B08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" y="5578475"/>
              <a:ext cx="865188" cy="61912"/>
            </a:xfrm>
            <a:prstGeom prst="rect">
              <a:avLst/>
            </a:prstGeom>
            <a:solidFill>
              <a:srgbClr val="007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31A7A0B8-6BE0-4B81-8400-F8D9D1AA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12" y="5578475"/>
              <a:ext cx="863600" cy="61912"/>
            </a:xfrm>
            <a:prstGeom prst="rect">
              <a:avLst/>
            </a:prstGeom>
            <a:solidFill>
              <a:srgbClr val="B3B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AC318F7A-2B81-4098-8638-FA557B32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2" y="5578475"/>
              <a:ext cx="863600" cy="61912"/>
            </a:xfrm>
            <a:prstGeom prst="rect">
              <a:avLst/>
            </a:prstGeom>
            <a:solidFill>
              <a:srgbClr val="007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EDD1E5EB-33DC-420E-97B2-13B82E93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2" y="5578475"/>
              <a:ext cx="862013" cy="61912"/>
            </a:xfrm>
            <a:prstGeom prst="rect">
              <a:avLst/>
            </a:prstGeom>
            <a:solidFill>
              <a:srgbClr val="4C5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603298" y="298132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604414" y="387667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C89D3E-C7D5-41C3-A9C3-74FDB90A1A9D}"/>
              </a:ext>
            </a:extLst>
          </p:cNvPr>
          <p:cNvGrpSpPr/>
          <p:nvPr userDrawn="1"/>
        </p:nvGrpSpPr>
        <p:grpSpPr>
          <a:xfrm>
            <a:off x="0" y="1332667"/>
            <a:ext cx="4991095" cy="5525334"/>
            <a:chOff x="0" y="615639"/>
            <a:chExt cx="5638794" cy="6242362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19C1385-0D91-4AFE-A0B2-3053A12E9B86}"/>
                </a:ext>
              </a:extLst>
            </p:cNvPr>
            <p:cNvSpPr/>
            <p:nvPr/>
          </p:nvSpPr>
          <p:spPr>
            <a:xfrm flipH="1">
              <a:off x="0" y="615639"/>
              <a:ext cx="5638794" cy="5802627"/>
            </a:xfrm>
            <a:custGeom>
              <a:avLst/>
              <a:gdLst>
                <a:gd name="connsiteX0" fmla="*/ 5638794 w 5638794"/>
                <a:gd name="connsiteY0" fmla="*/ 0 h 5802627"/>
                <a:gd name="connsiteX1" fmla="*/ 5638794 w 5638794"/>
                <a:gd name="connsiteY1" fmla="*/ 5802627 h 5802627"/>
                <a:gd name="connsiteX2" fmla="*/ 918224 w 5638794"/>
                <a:gd name="connsiteY2" fmla="*/ 5802627 h 5802627"/>
                <a:gd name="connsiteX3" fmla="*/ 0 w 5638794"/>
                <a:gd name="connsiteY3" fmla="*/ 2678427 h 580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94" h="5802627">
                  <a:moveTo>
                    <a:pt x="5638794" y="0"/>
                  </a:moveTo>
                  <a:lnTo>
                    <a:pt x="5638794" y="5802627"/>
                  </a:lnTo>
                  <a:lnTo>
                    <a:pt x="918224" y="5802627"/>
                  </a:lnTo>
                  <a:lnTo>
                    <a:pt x="0" y="267842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54900">
                  <a:schemeClr val="bg2"/>
                </a:gs>
                <a:gs pos="100000">
                  <a:schemeClr val="accent1">
                    <a:lumMod val="10000"/>
                    <a:lumOff val="90000"/>
                    <a:alpha val="34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23ED99-0900-4FA9-8D01-18B1FDF73773}"/>
                </a:ext>
              </a:extLst>
            </p:cNvPr>
            <p:cNvSpPr/>
            <p:nvPr/>
          </p:nvSpPr>
          <p:spPr>
            <a:xfrm flipH="1">
              <a:off x="0" y="1055374"/>
              <a:ext cx="5638794" cy="5802627"/>
            </a:xfrm>
            <a:custGeom>
              <a:avLst/>
              <a:gdLst>
                <a:gd name="connsiteX0" fmla="*/ 5638794 w 5638794"/>
                <a:gd name="connsiteY0" fmla="*/ 0 h 5802627"/>
                <a:gd name="connsiteX1" fmla="*/ 5638794 w 5638794"/>
                <a:gd name="connsiteY1" fmla="*/ 5802627 h 5802627"/>
                <a:gd name="connsiteX2" fmla="*/ 918224 w 5638794"/>
                <a:gd name="connsiteY2" fmla="*/ 5802627 h 5802627"/>
                <a:gd name="connsiteX3" fmla="*/ 0 w 5638794"/>
                <a:gd name="connsiteY3" fmla="*/ 2678427 h 580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94" h="5802627">
                  <a:moveTo>
                    <a:pt x="5638794" y="0"/>
                  </a:moveTo>
                  <a:lnTo>
                    <a:pt x="5638794" y="5802627"/>
                  </a:lnTo>
                  <a:lnTo>
                    <a:pt x="918224" y="5802627"/>
                  </a:lnTo>
                  <a:lnTo>
                    <a:pt x="0" y="267842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4900">
                  <a:schemeClr val="accent1">
                    <a:lumMod val="75000"/>
                    <a:lumOff val="25000"/>
                  </a:schemeClr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7AC91215-9A3E-45F1-A414-B298D45C1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669" y="1957104"/>
            <a:ext cx="3047831" cy="38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2022-06-10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2022-06-10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31450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03B4E9-C656-4904-A311-D4F8A80C33D6}"/>
              </a:ext>
            </a:extLst>
          </p:cNvPr>
          <p:cNvGrpSpPr/>
          <p:nvPr userDrawn="1"/>
        </p:nvGrpSpPr>
        <p:grpSpPr>
          <a:xfrm>
            <a:off x="4608602" y="-15756"/>
            <a:ext cx="7595942" cy="7180702"/>
            <a:chOff x="4608602" y="-15756"/>
            <a:chExt cx="7595942" cy="718070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D959C7A-160B-4A6F-B684-0A42C731B827}"/>
                </a:ext>
              </a:extLst>
            </p:cNvPr>
            <p:cNvSpPr/>
            <p:nvPr userDrawn="1"/>
          </p:nvSpPr>
          <p:spPr>
            <a:xfrm rot="273074">
              <a:off x="5161940" y="26666"/>
              <a:ext cx="7005897" cy="7138280"/>
            </a:xfrm>
            <a:custGeom>
              <a:avLst/>
              <a:gdLst>
                <a:gd name="connsiteX0" fmla="*/ 3441568 w 7247103"/>
                <a:gd name="connsiteY0" fmla="*/ 0 h 7138280"/>
                <a:gd name="connsiteX1" fmla="*/ 6998314 w 7247103"/>
                <a:gd name="connsiteY1" fmla="*/ 0 h 7138280"/>
                <a:gd name="connsiteX2" fmla="*/ 7247102 w 7247103"/>
                <a:gd name="connsiteY2" fmla="*/ 3125427 h 7138280"/>
                <a:gd name="connsiteX3" fmla="*/ 7247103 w 7247103"/>
                <a:gd name="connsiteY3" fmla="*/ 6561400 h 7138280"/>
                <a:gd name="connsiteX4" fmla="*/ 0 w 7247103"/>
                <a:gd name="connsiteY4" fmla="*/ 7138280 h 7138280"/>
                <a:gd name="connsiteX5" fmla="*/ 8149 w 7247103"/>
                <a:gd name="connsiteY5" fmla="*/ 7024443 h 7138280"/>
                <a:gd name="connsiteX6" fmla="*/ 925316 w 7247103"/>
                <a:gd name="connsiteY6" fmla="*/ 4923565 h 7138280"/>
                <a:gd name="connsiteX7" fmla="*/ 1842205 w 7247103"/>
                <a:gd name="connsiteY7" fmla="*/ 1675283 h 7138280"/>
                <a:gd name="connsiteX8" fmla="*/ 3441568 w 7247103"/>
                <a:gd name="connsiteY8" fmla="*/ 0 h 713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103" h="7138280">
                  <a:moveTo>
                    <a:pt x="3441568" y="0"/>
                  </a:moveTo>
                  <a:lnTo>
                    <a:pt x="6998314" y="0"/>
                  </a:lnTo>
                  <a:lnTo>
                    <a:pt x="7247102" y="3125427"/>
                  </a:lnTo>
                  <a:lnTo>
                    <a:pt x="7247103" y="6561400"/>
                  </a:lnTo>
                  <a:lnTo>
                    <a:pt x="0" y="7138280"/>
                  </a:lnTo>
                  <a:lnTo>
                    <a:pt x="8149" y="7024443"/>
                  </a:lnTo>
                  <a:cubicBezTo>
                    <a:pt x="92369" y="6151115"/>
                    <a:pt x="469653" y="5362920"/>
                    <a:pt x="925316" y="4923565"/>
                  </a:cubicBezTo>
                  <a:cubicBezTo>
                    <a:pt x="2176024" y="3714758"/>
                    <a:pt x="1244299" y="3552033"/>
                    <a:pt x="1842205" y="1675283"/>
                  </a:cubicBezTo>
                  <a:cubicBezTo>
                    <a:pt x="2103325" y="857013"/>
                    <a:pt x="2765029" y="426182"/>
                    <a:pt x="344156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54900">
                  <a:schemeClr val="bg2"/>
                </a:gs>
                <a:gs pos="100000">
                  <a:schemeClr val="accent1">
                    <a:lumMod val="10000"/>
                    <a:lumOff val="90000"/>
                    <a:alpha val="34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图形 1324">
              <a:extLst>
                <a:ext uri="{FF2B5EF4-FFF2-40B4-BE49-F238E27FC236}">
                  <a16:creationId xmlns:a16="http://schemas.microsoft.com/office/drawing/2014/main" id="{33F61A75-E76A-45FE-9452-BD072ABCE047}"/>
                </a:ext>
              </a:extLst>
            </p:cNvPr>
            <p:cNvSpPr/>
            <p:nvPr userDrawn="1"/>
          </p:nvSpPr>
          <p:spPr>
            <a:xfrm>
              <a:off x="5356751" y="-15756"/>
              <a:ext cx="6847793" cy="6872347"/>
            </a:xfrm>
            <a:custGeom>
              <a:avLst/>
              <a:gdLst>
                <a:gd name="connsiteX0" fmla="*/ 6836644 w 6847793"/>
                <a:gd name="connsiteY0" fmla="*/ 15756 h 6872347"/>
                <a:gd name="connsiteX1" fmla="*/ 3259334 w 6847793"/>
                <a:gd name="connsiteY1" fmla="*/ 15756 h 6872347"/>
                <a:gd name="connsiteX2" fmla="*/ 1755888 w 6847793"/>
                <a:gd name="connsiteY2" fmla="*/ 1566697 h 6872347"/>
                <a:gd name="connsiteX3" fmla="*/ 893986 w 6847793"/>
                <a:gd name="connsiteY3" fmla="*/ 4573887 h 6872347"/>
                <a:gd name="connsiteX4" fmla="*/ 15349 w 6847793"/>
                <a:gd name="connsiteY4" fmla="*/ 6869452 h 6872347"/>
                <a:gd name="connsiteX5" fmla="*/ 6836644 w 6847793"/>
                <a:gd name="connsiteY5" fmla="*/ 6869452 h 6872347"/>
                <a:gd name="connsiteX6" fmla="*/ 6836644 w 6847793"/>
                <a:gd name="connsiteY6" fmla="*/ 15756 h 687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7793" h="6872347">
                  <a:moveTo>
                    <a:pt x="6836644" y="15756"/>
                  </a:moveTo>
                  <a:lnTo>
                    <a:pt x="3259334" y="15756"/>
                  </a:lnTo>
                  <a:cubicBezTo>
                    <a:pt x="2623368" y="410306"/>
                    <a:pt x="2001348" y="809160"/>
                    <a:pt x="1755888" y="1566697"/>
                  </a:cubicBezTo>
                  <a:cubicBezTo>
                    <a:pt x="1193839" y="3304152"/>
                    <a:pt x="2069687" y="3454799"/>
                    <a:pt x="893986" y="4573887"/>
                  </a:cubicBezTo>
                  <a:cubicBezTo>
                    <a:pt x="404460" y="5038739"/>
                    <a:pt x="11165" y="5925401"/>
                    <a:pt x="15349" y="6869452"/>
                  </a:cubicBezTo>
                  <a:lnTo>
                    <a:pt x="6836644" y="6869452"/>
                  </a:lnTo>
                  <a:lnTo>
                    <a:pt x="6836644" y="1575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4900">
                  <a:schemeClr val="accent1">
                    <a:lumMod val="75000"/>
                    <a:lumOff val="25000"/>
                  </a:schemeClr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F859BE9-E03D-48B5-8F34-4681A07B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3501" y="1317716"/>
              <a:ext cx="4968709" cy="4644934"/>
            </a:xfrm>
            <a:prstGeom prst="rect">
              <a:avLst/>
            </a:prstGeom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2ACD158-1DE4-475E-B3D2-B82D76D5B7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1730" y="6140152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F31A7C7-17D3-44A4-BE95-FC76EB1A8B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3389" y="1451667"/>
              <a:ext cx="248625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8AEC08A-518C-4F8F-9C7A-21B0D2B309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41900" y="1685645"/>
              <a:ext cx="230031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388288F-C027-4C55-A25D-41D1FE5C61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22912" y="1216413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3F801E77-95C2-4A94-9543-6B52031A78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08602" y="5960376"/>
              <a:ext cx="203741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7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E8F240DB-6085-43C0-957E-1902D8F77A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93602" y="5683378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AF17C1F-5653-4FF0-BD52-579CB07DF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1466" y="916580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30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30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A26412B-7E35-4BF0-A28E-481E63223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337" y="1140222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12495DBC-5416-423D-B573-832E9C9A6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2766" y="5698766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2022-06-10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28484/article/details/124176793?spm=1001.2101.3001.6650.3&amp;utm_medium=distribute.pc_relevant.none-task-blog-2%7Edefault%7EBlogCommendFromBaidu%7Edefault-3-124176793-blog-83515670.pc_relevant_vip_default&amp;depth_1-utm_source=distribute.pc_relevant.none-task-blog-2%7Edefault%7EBlogCommendFromBaidu%7Edefault-3-124176793-blog-83515670.pc_relevant_vip_default&amp;utm_relevant_index=3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 </a:t>
            </a:r>
            <a:r>
              <a:rPr lang="zh-CN" altLang="en-US" dirty="0"/>
              <a:t>基于 </a:t>
            </a:r>
            <a:r>
              <a:rPr lang="en-US" altLang="zh-CN" dirty="0" err="1"/>
              <a:t>Graphviz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/>
              <a:t>Qt 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645"/>
            <a:ext cx="5876018" cy="1491939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伸展树操作封装及可视化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王祝康</a:t>
            </a:r>
            <a:r>
              <a:rPr lang="en-US" altLang="zh-CN" dirty="0"/>
              <a:t>          202000180237            </a:t>
            </a:r>
            <a:r>
              <a:rPr lang="zh-CN" altLang="en-US" dirty="0"/>
              <a:t>通信 </a:t>
            </a:r>
            <a:r>
              <a:rPr lang="en-US" altLang="zh-CN" dirty="0"/>
              <a:t>3 </a:t>
            </a:r>
            <a:r>
              <a:rPr lang="zh-CN" altLang="en-US" dirty="0"/>
              <a:t>班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48167-1C1C-8B44-BEA7-71F7D3ECB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925" y="5735518"/>
            <a:ext cx="5426076" cy="296271"/>
          </a:xfrm>
        </p:spPr>
        <p:txBody>
          <a:bodyPr/>
          <a:lstStyle/>
          <a:p>
            <a:r>
              <a:rPr lang="en-US" altLang="zh-CN" dirty="0"/>
              <a:t>2022.6.17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EFE40-040E-4A89-A748-28F3F490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5468D-7580-4F8F-AA9C-8822C43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14" name="文本占位符 5">
            <a:extLst>
              <a:ext uri="{FF2B5EF4-FFF2-40B4-BE49-F238E27FC236}">
                <a16:creationId xmlns:a16="http://schemas.microsoft.com/office/drawing/2014/main" id="{3F43E447-B699-9BD4-999C-60638248CBA2}"/>
              </a:ext>
            </a:extLst>
          </p:cNvPr>
          <p:cNvSpPr txBox="1">
            <a:spLocks/>
          </p:cNvSpPr>
          <p:nvPr/>
        </p:nvSpPr>
        <p:spPr>
          <a:xfrm>
            <a:off x="669924" y="1310185"/>
            <a:ext cx="7940675" cy="390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2. </a:t>
            </a:r>
            <a:r>
              <a:rPr lang="zh-CN" altLang="en-US" sz="1600" dirty="0">
                <a:solidFill>
                  <a:schemeClr val="tx1"/>
                </a:solidFill>
              </a:rPr>
              <a:t>利用势能分析法，独立给出了伸展树的时间复杂度证明，见“</a:t>
            </a:r>
            <a:r>
              <a:rPr lang="en-US" altLang="zh-CN" sz="1600" dirty="0">
                <a:solidFill>
                  <a:schemeClr val="tx1"/>
                </a:solidFill>
              </a:rPr>
              <a:t>proof.pdf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935AC-0F17-B01F-099D-7171193E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51" y="1823207"/>
            <a:ext cx="9052907" cy="4294497"/>
          </a:xfrm>
          <a:prstGeom prst="rect">
            <a:avLst/>
          </a:prstGeom>
        </p:spPr>
      </p:pic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64F36FC8-A11E-FEE2-4195-9C16F994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56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EFE40-040E-4A89-A748-28F3F490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5468D-7580-4F8F-AA9C-8822C43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14" name="文本占位符 5">
            <a:extLst>
              <a:ext uri="{FF2B5EF4-FFF2-40B4-BE49-F238E27FC236}">
                <a16:creationId xmlns:a16="http://schemas.microsoft.com/office/drawing/2014/main" id="{3F43E447-B699-9BD4-999C-60638248CBA2}"/>
              </a:ext>
            </a:extLst>
          </p:cNvPr>
          <p:cNvSpPr txBox="1">
            <a:spLocks/>
          </p:cNvSpPr>
          <p:nvPr/>
        </p:nvSpPr>
        <p:spPr>
          <a:xfrm>
            <a:off x="669924" y="1130300"/>
            <a:ext cx="7940675" cy="1486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zh-CN" altLang="en-US" sz="1600" dirty="0">
                <a:solidFill>
                  <a:schemeClr val="tx1"/>
                </a:solidFill>
              </a:rPr>
              <a:t>实现了伸展树操作的</a:t>
            </a:r>
            <a:r>
              <a:rPr lang="zh-CN" altLang="en-US" sz="1600" b="1" dirty="0">
                <a:solidFill>
                  <a:schemeClr val="tx1"/>
                </a:solidFill>
              </a:rPr>
              <a:t>可视化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用 </a:t>
            </a:r>
            <a:r>
              <a:rPr lang="en-US" altLang="zh-CN" sz="1600" dirty="0" err="1">
                <a:solidFill>
                  <a:schemeClr val="tx1"/>
                </a:solidFill>
              </a:rPr>
              <a:t>Graphviz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处理“</a:t>
            </a:r>
            <a:r>
              <a:rPr lang="en-US" altLang="zh-CN" sz="1600" dirty="0">
                <a:solidFill>
                  <a:schemeClr val="tx1"/>
                </a:solidFill>
              </a:rPr>
              <a:t>.dot</a:t>
            </a:r>
            <a:r>
              <a:rPr lang="zh-CN" altLang="en-US" sz="1600" dirty="0">
                <a:solidFill>
                  <a:schemeClr val="tx1"/>
                </a:solidFill>
              </a:rPr>
              <a:t>”文本文件，生成“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png</a:t>
            </a:r>
            <a:r>
              <a:rPr lang="zh-CN" altLang="en-US" sz="1600" dirty="0">
                <a:solidFill>
                  <a:schemeClr val="tx1"/>
                </a:solidFill>
              </a:rPr>
              <a:t>”图片，形象化伸展树；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</a:rPr>
              <a:t> Qt </a:t>
            </a:r>
            <a:r>
              <a:rPr lang="zh-CN" altLang="en-US" sz="1600" dirty="0">
                <a:solidFill>
                  <a:schemeClr val="tx1"/>
                </a:solidFill>
              </a:rPr>
              <a:t>框架下，编写简易 </a:t>
            </a:r>
            <a:r>
              <a:rPr lang="en-US" altLang="zh-CN" sz="1600" dirty="0">
                <a:solidFill>
                  <a:schemeClr val="tx1"/>
                </a:solidFill>
              </a:rPr>
              <a:t>UI </a:t>
            </a:r>
            <a:r>
              <a:rPr lang="zh-CN" altLang="en-US" sz="1600" dirty="0">
                <a:solidFill>
                  <a:schemeClr val="tx1"/>
                </a:solidFill>
              </a:rPr>
              <a:t>，封装成一个演示程序。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ECF194-8656-3FE2-49FA-E12F7CD2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90" y="2617104"/>
            <a:ext cx="6658722" cy="28537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B4D94A-01E4-4EBB-EC78-5DB08815B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0" y="1449538"/>
            <a:ext cx="2653353" cy="4021304"/>
          </a:xfrm>
          <a:prstGeom prst="rect">
            <a:avLst/>
          </a:prstGeom>
        </p:spPr>
      </p:pic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CF276C2A-35C9-F17E-DB31-FC3B9302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2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 Improvement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探究伸展树的应用与思考。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01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C231-0B57-45DF-8C84-AA1B1647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 Improvement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440DE-4607-4DAA-AD92-29A91EB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0" name="文本占位符 5">
            <a:extLst>
              <a:ext uri="{FF2B5EF4-FFF2-40B4-BE49-F238E27FC236}">
                <a16:creationId xmlns:a16="http://schemas.microsoft.com/office/drawing/2014/main" id="{2C0BB6D2-C1BF-E660-DC64-F7460295AD17}"/>
              </a:ext>
            </a:extLst>
          </p:cNvPr>
          <p:cNvSpPr txBox="1">
            <a:spLocks/>
          </p:cNvSpPr>
          <p:nvPr/>
        </p:nvSpPr>
        <p:spPr>
          <a:xfrm>
            <a:off x="669925" y="1377121"/>
            <a:ext cx="9119534" cy="410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Splay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Tree </a:t>
            </a:r>
            <a:r>
              <a:rPr lang="zh-CN" altLang="en-US" sz="1600" dirty="0">
                <a:solidFill>
                  <a:schemeClr val="tx1"/>
                </a:solidFill>
              </a:rPr>
              <a:t>相比于 </a:t>
            </a:r>
            <a:r>
              <a:rPr lang="en-US" altLang="zh-CN" sz="1600" dirty="0">
                <a:solidFill>
                  <a:schemeClr val="tx1"/>
                </a:solidFill>
              </a:rPr>
              <a:t>BST</a:t>
            </a:r>
            <a:r>
              <a:rPr lang="zh-CN" altLang="en-US" sz="1600" dirty="0">
                <a:solidFill>
                  <a:schemeClr val="tx1"/>
                </a:solidFill>
              </a:rPr>
              <a:t>，优缺点如何？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优：最近访问的节点，移到了根节点附近。这使得如果</a:t>
            </a:r>
            <a:r>
              <a:rPr lang="zh-CN" altLang="en-US" sz="1600" b="1" dirty="0">
                <a:solidFill>
                  <a:schemeClr val="tx1"/>
                </a:solidFill>
              </a:rPr>
              <a:t>频繁访问</a:t>
            </a:r>
            <a:r>
              <a:rPr lang="zh-CN" altLang="en-US" sz="1600" dirty="0">
                <a:solidFill>
                  <a:schemeClr val="tx1"/>
                </a:solidFill>
              </a:rPr>
              <a:t>某个节点，可以大幅度节省时间；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缺：每次伸展操作会带来额外开销，这使得如果访问的数据较为分散，其效率可能还不如 </a:t>
            </a:r>
            <a:r>
              <a:rPr lang="en-US" altLang="zh-CN" sz="1600" dirty="0">
                <a:solidFill>
                  <a:schemeClr val="tx1"/>
                </a:solidFill>
              </a:rPr>
              <a:t>BST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构想的应用：利用 </a:t>
            </a:r>
            <a:r>
              <a:rPr lang="en-US" altLang="zh-CN" sz="1600" dirty="0">
                <a:solidFill>
                  <a:schemeClr val="tx1"/>
                </a:solidFill>
              </a:rPr>
              <a:t>Splay Tree </a:t>
            </a:r>
            <a:r>
              <a:rPr lang="zh-CN" altLang="en-US" sz="1600" dirty="0">
                <a:solidFill>
                  <a:schemeClr val="tx1"/>
                </a:solidFill>
              </a:rPr>
              <a:t>实现</a:t>
            </a:r>
            <a:r>
              <a:rPr lang="zh-CN" altLang="en-US" sz="1600" b="1" dirty="0">
                <a:solidFill>
                  <a:schemeClr val="tx1"/>
                </a:solidFill>
              </a:rPr>
              <a:t>大量文本</a:t>
            </a:r>
            <a:r>
              <a:rPr lang="zh-CN" altLang="en-US" sz="1600" dirty="0">
                <a:solidFill>
                  <a:schemeClr val="tx1"/>
                </a:solidFill>
              </a:rPr>
              <a:t>的单词计数器。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1" name="页脚占位符 2">
            <a:extLst>
              <a:ext uri="{FF2B5EF4-FFF2-40B4-BE49-F238E27FC236}">
                <a16:creationId xmlns:a16="http://schemas.microsoft.com/office/drawing/2014/main" id="{2A5A4B49-0C10-7AFA-481D-50FF212D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59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9924" y="1869142"/>
            <a:ext cx="5426076" cy="712619"/>
          </a:xfrm>
        </p:spPr>
        <p:txBody>
          <a:bodyPr/>
          <a:lstStyle/>
          <a:p>
            <a:r>
              <a:rPr lang="en-US" altLang="zh-CN" dirty="0"/>
              <a:t>Thanks for watching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145028"/>
            <a:ext cx="5677087" cy="11312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dirty="0"/>
              <a:t>致谢：</a:t>
            </a:r>
            <a:endParaRPr lang="en-US" altLang="zh-CN" dirty="0"/>
          </a:p>
          <a:p>
            <a:r>
              <a:rPr lang="zh-CN" altLang="en-US" dirty="0"/>
              <a:t>感谢老师半学期以来的悉心教导！</a:t>
            </a:r>
            <a:endParaRPr lang="en-US" altLang="zh-CN" dirty="0"/>
          </a:p>
          <a:p>
            <a:r>
              <a:rPr lang="zh-CN" altLang="en-US" dirty="0"/>
              <a:t>感谢计算机学院 </a:t>
            </a:r>
            <a:r>
              <a:rPr lang="en-US" altLang="zh-CN" dirty="0" err="1"/>
              <a:t>ywq</a:t>
            </a:r>
            <a:r>
              <a:rPr lang="en-US" altLang="zh-CN" dirty="0"/>
              <a:t> </a:t>
            </a:r>
            <a:r>
              <a:rPr lang="zh-CN" altLang="en-US" dirty="0"/>
              <a:t>同学对我 </a:t>
            </a:r>
            <a:r>
              <a:rPr lang="en-US" altLang="zh-CN" dirty="0"/>
              <a:t>Qt </a:t>
            </a:r>
            <a:r>
              <a:rPr lang="zh-CN" altLang="en-US" dirty="0"/>
              <a:t>等工具和 </a:t>
            </a:r>
            <a:r>
              <a:rPr lang="en-US" altLang="zh-CN" dirty="0"/>
              <a:t>C++ </a:t>
            </a:r>
            <a:r>
              <a:rPr lang="zh-CN" altLang="en-US" dirty="0"/>
              <a:t>相关知识的指导！</a:t>
            </a:r>
            <a:endParaRPr lang="en-US" altLang="zh-CN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85F0D5C5-E1BE-8B4D-2D98-CA09071B5277}"/>
              </a:ext>
            </a:extLst>
          </p:cNvPr>
          <p:cNvSpPr txBox="1">
            <a:spLocks/>
          </p:cNvSpPr>
          <p:nvPr/>
        </p:nvSpPr>
        <p:spPr>
          <a:xfrm>
            <a:off x="669925" y="5197200"/>
            <a:ext cx="5426076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王祝康</a:t>
            </a:r>
            <a:r>
              <a:rPr lang="en-US" altLang="zh-CN" dirty="0"/>
              <a:t>          202000180237            </a:t>
            </a:r>
            <a:r>
              <a:rPr lang="zh-CN" altLang="en-US" dirty="0"/>
              <a:t>通信 </a:t>
            </a:r>
            <a:r>
              <a:rPr lang="en-US" altLang="zh-CN" dirty="0"/>
              <a:t>3 </a:t>
            </a:r>
            <a:r>
              <a:rPr lang="zh-CN" altLang="en-US" dirty="0"/>
              <a:t>班</a:t>
            </a:r>
            <a:endParaRPr lang="en-US" altLang="zh-CN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DF11DA3-FA65-45E9-CCFB-E1F3C919A2CF}"/>
              </a:ext>
            </a:extLst>
          </p:cNvPr>
          <p:cNvSpPr txBox="1">
            <a:spLocks/>
          </p:cNvSpPr>
          <p:nvPr/>
        </p:nvSpPr>
        <p:spPr>
          <a:xfrm>
            <a:off x="669925" y="5735518"/>
            <a:ext cx="5426076" cy="2962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2022.6.17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31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19436" y="1268760"/>
            <a:ext cx="6970864" cy="4742072"/>
            <a:chOff x="1019436" y="1268760"/>
            <a:chExt cx="6970864" cy="4742072"/>
          </a:xfrm>
        </p:grpSpPr>
        <p:grpSp>
          <p:nvGrpSpPr>
            <p:cNvPr id="6" name="ïsḻiḋè"/>
            <p:cNvGrpSpPr/>
            <p:nvPr/>
          </p:nvGrpSpPr>
          <p:grpSpPr>
            <a:xfrm>
              <a:off x="1095774" y="1682282"/>
              <a:ext cx="3958986" cy="3873346"/>
              <a:chOff x="-949635" y="0"/>
              <a:chExt cx="7009631" cy="6858000"/>
            </a:xfrm>
          </p:grpSpPr>
          <p:sp>
            <p:nvSpPr>
              <p:cNvPr id="26" name="íśḷidé"/>
              <p:cNvSpPr/>
              <p:nvPr/>
            </p:nvSpPr>
            <p:spPr bwMode="auto">
              <a:xfrm>
                <a:off x="-949635" y="0"/>
                <a:ext cx="7009631" cy="68580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şḷïďè"/>
              <p:cNvSpPr/>
              <p:nvPr/>
            </p:nvSpPr>
            <p:spPr bwMode="auto">
              <a:xfrm>
                <a:off x="-176517" y="653134"/>
                <a:ext cx="5647878" cy="5525706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ṥḻîdé"/>
            <p:cNvGrpSpPr/>
            <p:nvPr/>
          </p:nvGrpSpPr>
          <p:grpSpPr>
            <a:xfrm>
              <a:off x="1019436" y="2433127"/>
              <a:ext cx="2371656" cy="2371655"/>
              <a:chOff x="990600" y="2044717"/>
              <a:chExt cx="2768566" cy="2768566"/>
            </a:xfrm>
          </p:grpSpPr>
          <p:sp>
            <p:nvSpPr>
              <p:cNvPr id="24" name="iśľîdê"/>
              <p:cNvSpPr/>
              <p:nvPr/>
            </p:nvSpPr>
            <p:spPr bwMode="auto">
              <a:xfrm>
                <a:off x="990600" y="2044717"/>
                <a:ext cx="2768566" cy="2768566"/>
              </a:xfrm>
              <a:prstGeom prst="diamond">
                <a:avLst/>
              </a:prstGeom>
              <a:solidFill>
                <a:schemeClr val="accent1"/>
              </a:solidFill>
              <a:ln w="5080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ïsļïďê"/>
              <p:cNvSpPr txBox="1"/>
              <p:nvPr/>
            </p:nvSpPr>
            <p:spPr>
              <a:xfrm>
                <a:off x="1429100" y="3294494"/>
                <a:ext cx="1800200" cy="43540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40000" lnSpcReduction="20000"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CONTENTS</a:t>
                </a:r>
              </a:p>
            </p:txBody>
          </p:sp>
        </p:grpSp>
        <p:sp>
          <p:nvSpPr>
            <p:cNvPr id="8" name="işliḑè"/>
            <p:cNvSpPr/>
            <p:nvPr/>
          </p:nvSpPr>
          <p:spPr bwMode="auto">
            <a:xfrm>
              <a:off x="2505566" y="1268760"/>
              <a:ext cx="986397" cy="986397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ïṥ1iḑê"/>
            <p:cNvSpPr/>
            <p:nvPr/>
          </p:nvSpPr>
          <p:spPr bwMode="auto">
            <a:xfrm>
              <a:off x="3609417" y="2350038"/>
              <a:ext cx="986397" cy="98639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0" name="ïSľîḑe"/>
            <p:cNvSpPr/>
            <p:nvPr/>
          </p:nvSpPr>
          <p:spPr bwMode="auto">
            <a:xfrm>
              <a:off x="3609417" y="3876719"/>
              <a:ext cx="986397" cy="986397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ísľîḍè"/>
            <p:cNvSpPr/>
            <p:nvPr/>
          </p:nvSpPr>
          <p:spPr bwMode="auto">
            <a:xfrm>
              <a:off x="2505566" y="5024435"/>
              <a:ext cx="986397" cy="98639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2" name="î$líḓé"/>
            <p:cNvGrpSpPr/>
            <p:nvPr/>
          </p:nvGrpSpPr>
          <p:grpSpPr>
            <a:xfrm>
              <a:off x="3491962" y="1430974"/>
              <a:ext cx="3394487" cy="565117"/>
              <a:chOff x="3943834" y="607948"/>
              <a:chExt cx="3962574" cy="659693"/>
            </a:xfrm>
          </p:grpSpPr>
          <p:sp>
            <p:nvSpPr>
              <p:cNvPr id="22" name="iŝļíďe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Abstract</a:t>
                </a:r>
                <a:endParaRPr lang="zh-CN" altLang="en-US" sz="1100" b="1" dirty="0"/>
              </a:p>
            </p:txBody>
          </p:sp>
          <p:sp>
            <p:nvSpPr>
              <p:cNvPr id="23" name="îŝliďe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/>
                  <a:t>我完成的工作概述。</a:t>
                </a:r>
              </a:p>
            </p:txBody>
          </p:sp>
        </p:grpSp>
        <p:grpSp>
          <p:nvGrpSpPr>
            <p:cNvPr id="13" name="îṩ1íḍê"/>
            <p:cNvGrpSpPr/>
            <p:nvPr/>
          </p:nvGrpSpPr>
          <p:grpSpPr>
            <a:xfrm>
              <a:off x="4595813" y="2490896"/>
              <a:ext cx="3394487" cy="565117"/>
              <a:chOff x="3943834" y="607948"/>
              <a:chExt cx="3962574" cy="659693"/>
            </a:xfrm>
          </p:grpSpPr>
          <p:sp>
            <p:nvSpPr>
              <p:cNvPr id="20" name="íślídè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Introduction</a:t>
                </a:r>
                <a:endParaRPr lang="zh-CN" altLang="en-US" sz="1100" b="1" dirty="0"/>
              </a:p>
            </p:txBody>
          </p:sp>
          <p:sp>
            <p:nvSpPr>
              <p:cNvPr id="21" name="íşļîďe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r>
                  <a:rPr lang="zh-CN" altLang="en-US" sz="900" dirty="0"/>
                  <a:t>介绍伸展树的基本操作原理。</a:t>
                </a:r>
              </a:p>
            </p:txBody>
          </p:sp>
        </p:grpSp>
        <p:grpSp>
          <p:nvGrpSpPr>
            <p:cNvPr id="14" name="îṥľîde"/>
            <p:cNvGrpSpPr/>
            <p:nvPr/>
          </p:nvGrpSpPr>
          <p:grpSpPr>
            <a:xfrm>
              <a:off x="4595813" y="4115935"/>
              <a:ext cx="3394487" cy="565117"/>
              <a:chOff x="3943834" y="607948"/>
              <a:chExt cx="3962574" cy="659693"/>
            </a:xfrm>
          </p:grpSpPr>
          <p:sp>
            <p:nvSpPr>
              <p:cNvPr id="18" name="í$ļíḍê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Detailed Work</a:t>
                </a:r>
                <a:endParaRPr lang="zh-CN" altLang="en-US" sz="1100" b="1" dirty="0"/>
              </a:p>
            </p:txBody>
          </p:sp>
          <p:sp>
            <p:nvSpPr>
              <p:cNvPr id="19" name="íṡļïdê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00" dirty="0"/>
                  <a:t>我完成的的详细工作介绍。</a:t>
                </a:r>
              </a:p>
            </p:txBody>
          </p:sp>
        </p:grpSp>
        <p:grpSp>
          <p:nvGrpSpPr>
            <p:cNvPr id="15" name="ïs1iḍè"/>
            <p:cNvGrpSpPr/>
            <p:nvPr/>
          </p:nvGrpSpPr>
          <p:grpSpPr>
            <a:xfrm>
              <a:off x="3491962" y="5283300"/>
              <a:ext cx="3394487" cy="565117"/>
              <a:chOff x="3943834" y="607948"/>
              <a:chExt cx="3962574" cy="659693"/>
            </a:xfrm>
          </p:grpSpPr>
          <p:sp>
            <p:nvSpPr>
              <p:cNvPr id="16" name="ïśḷïḍê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* Improvement</a:t>
                </a:r>
                <a:endParaRPr lang="zh-CN" altLang="en-US" sz="1100" b="1" dirty="0"/>
              </a:p>
            </p:txBody>
          </p:sp>
          <p:sp>
            <p:nvSpPr>
              <p:cNvPr id="17" name="îṧ1iḋè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r>
                  <a:rPr lang="zh-CN" altLang="en-US" sz="900" dirty="0"/>
                  <a:t>探究伸展树的应用与思考。</a:t>
                </a:r>
                <a:endParaRPr lang="zh-CN" altLang="en-US" sz="8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6938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我完成的工作概述。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7EC38-D259-438B-AF8A-610EEA81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B6C4B-AC50-4050-A434-932F4F3C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5" name="页脚占位符 2">
            <a:extLst>
              <a:ext uri="{FF2B5EF4-FFF2-40B4-BE49-F238E27FC236}">
                <a16:creationId xmlns:a16="http://schemas.microsoft.com/office/drawing/2014/main" id="{7EE2B05D-315E-2535-CC31-3A081EAD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  <p:sp>
        <p:nvSpPr>
          <p:cNvPr id="36" name="文本占位符 5">
            <a:extLst>
              <a:ext uri="{FF2B5EF4-FFF2-40B4-BE49-F238E27FC236}">
                <a16:creationId xmlns:a16="http://schemas.microsoft.com/office/drawing/2014/main" id="{621C10CE-7FF6-FFB4-F15D-24F4D1917C0F}"/>
              </a:ext>
            </a:extLst>
          </p:cNvPr>
          <p:cNvSpPr txBox="1">
            <a:spLocks/>
          </p:cNvSpPr>
          <p:nvPr/>
        </p:nvSpPr>
        <p:spPr>
          <a:xfrm>
            <a:off x="669925" y="1335314"/>
            <a:ext cx="6064704" cy="4020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掌握伸展树 </a:t>
            </a:r>
            <a:r>
              <a:rPr lang="en-US" altLang="zh-CN" sz="1800" b="1" dirty="0">
                <a:solidFill>
                  <a:schemeClr val="tx1"/>
                </a:solidFill>
              </a:rPr>
              <a:t>(Splay Tree) </a:t>
            </a:r>
            <a:r>
              <a:rPr lang="zh-CN" altLang="en-US" sz="1800" b="1" dirty="0">
                <a:solidFill>
                  <a:schemeClr val="tx1"/>
                </a:solidFill>
              </a:rPr>
              <a:t>原理，实现其常用操作 </a:t>
            </a:r>
            <a:r>
              <a:rPr lang="en-US" altLang="zh-CN" sz="1800" b="1" dirty="0">
                <a:solidFill>
                  <a:schemeClr val="tx1"/>
                </a:solidFill>
              </a:rPr>
              <a:t>(ADT) </a:t>
            </a:r>
            <a:r>
              <a:rPr lang="zh-CN" altLang="en-US" sz="1800" b="1" dirty="0">
                <a:solidFill>
                  <a:schemeClr val="tx1"/>
                </a:solidFill>
              </a:rPr>
              <a:t>并封装，将其操作可视化，并提出可能的改进和思考。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参考他人的工作：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</a:rPr>
              <a:t>伸展树 </a:t>
            </a:r>
            <a:r>
              <a:rPr lang="en-US" altLang="zh-CN" sz="1600" dirty="0">
                <a:solidFill>
                  <a:schemeClr val="tx1"/>
                </a:solidFill>
              </a:rPr>
              <a:t>ADT </a:t>
            </a:r>
            <a:r>
              <a:rPr lang="zh-CN" altLang="en-US" sz="1600" dirty="0">
                <a:solidFill>
                  <a:schemeClr val="tx1"/>
                </a:solidFill>
              </a:rPr>
              <a:t>的 </a:t>
            </a:r>
            <a:r>
              <a:rPr lang="en-US" altLang="zh-CN" sz="1600" dirty="0">
                <a:solidFill>
                  <a:schemeClr val="tx1"/>
                </a:solidFill>
              </a:rPr>
              <a:t>C++ </a:t>
            </a:r>
            <a:r>
              <a:rPr lang="zh-CN" altLang="en-US" sz="1600" dirty="0">
                <a:solidFill>
                  <a:schemeClr val="tx1"/>
                </a:solidFill>
              </a:rPr>
              <a:t>实现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</a:rPr>
              <a:t>势能分析等理论知识的学习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我完成的工作：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</a:rPr>
              <a:t>完善上述 </a:t>
            </a:r>
            <a:r>
              <a:rPr lang="en-US" altLang="zh-CN" sz="1600" dirty="0">
                <a:solidFill>
                  <a:schemeClr val="tx1"/>
                </a:solidFill>
              </a:rPr>
              <a:t>ADT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</a:rPr>
              <a:t>给出伸展树时间复杂度的证明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/>
                </a:solidFill>
              </a:rPr>
              <a:t>使用 </a:t>
            </a:r>
            <a:r>
              <a:rPr lang="en-US" altLang="zh-CN" sz="1600" dirty="0" err="1">
                <a:solidFill>
                  <a:schemeClr val="tx1"/>
                </a:solidFill>
              </a:rPr>
              <a:t>Graphviz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工具和 </a:t>
            </a:r>
            <a:r>
              <a:rPr lang="en-US" altLang="zh-CN" sz="1600" dirty="0">
                <a:solidFill>
                  <a:schemeClr val="tx1"/>
                </a:solidFill>
              </a:rPr>
              <a:t>Qt </a:t>
            </a:r>
            <a:r>
              <a:rPr lang="zh-CN" altLang="en-US" sz="1600" dirty="0">
                <a:solidFill>
                  <a:schemeClr val="tx1"/>
                </a:solidFill>
              </a:rPr>
              <a:t>框架，实现伸展树的可视化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E0A0E-D664-0D93-92D1-0760419C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33" y="2621609"/>
            <a:ext cx="4493532" cy="20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460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介绍伸展树的基本操作原理。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99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D087-5432-41AC-B056-D6ED9D73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5C6BC-9BBD-4B86-BB02-AA16B68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7" name="页脚占位符 2">
            <a:extLst>
              <a:ext uri="{FF2B5EF4-FFF2-40B4-BE49-F238E27FC236}">
                <a16:creationId xmlns:a16="http://schemas.microsoft.com/office/drawing/2014/main" id="{3AEE570B-B572-9CD1-0A66-65814B90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  <p:sp>
        <p:nvSpPr>
          <p:cNvPr id="108" name="文本占位符 5">
            <a:extLst>
              <a:ext uri="{FF2B5EF4-FFF2-40B4-BE49-F238E27FC236}">
                <a16:creationId xmlns:a16="http://schemas.microsoft.com/office/drawing/2014/main" id="{BC523657-4E8E-2132-9218-3BCA87A959F9}"/>
              </a:ext>
            </a:extLst>
          </p:cNvPr>
          <p:cNvSpPr txBox="1">
            <a:spLocks/>
          </p:cNvSpPr>
          <p:nvPr/>
        </p:nvSpPr>
        <p:spPr>
          <a:xfrm>
            <a:off x="669925" y="1335314"/>
            <a:ext cx="6485618" cy="4020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从 </a:t>
            </a:r>
            <a:r>
              <a:rPr lang="en-US" altLang="zh-CN" sz="2000" b="1" dirty="0">
                <a:solidFill>
                  <a:schemeClr val="tx1"/>
                </a:solidFill>
              </a:rPr>
              <a:t>AVL </a:t>
            </a:r>
            <a:r>
              <a:rPr lang="zh-CN" altLang="en-US" sz="2000" b="1" dirty="0">
                <a:solidFill>
                  <a:schemeClr val="tx1"/>
                </a:solidFill>
              </a:rPr>
              <a:t>树谈起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不同的平衡搜索树有不同的优化目标。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AVL : </a:t>
            </a:r>
            <a:r>
              <a:rPr lang="zh-CN" altLang="en-US" sz="1600" dirty="0">
                <a:solidFill>
                  <a:schemeClr val="tx1"/>
                </a:solidFill>
              </a:rPr>
              <a:t>左右子树高度差不超过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Splay : </a:t>
            </a:r>
            <a:r>
              <a:rPr lang="zh-CN" altLang="en-US" sz="1600" b="1" dirty="0">
                <a:solidFill>
                  <a:schemeClr val="tx1"/>
                </a:solidFill>
              </a:rPr>
              <a:t>缓存</a:t>
            </a:r>
            <a:r>
              <a:rPr lang="zh-CN" altLang="en-US" sz="1600" dirty="0">
                <a:solidFill>
                  <a:schemeClr val="tx1"/>
                </a:solidFill>
              </a:rPr>
              <a:t>思想，将更常用的节点移到根节点附近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实现方式：将</a:t>
            </a:r>
            <a:r>
              <a:rPr lang="zh-CN" altLang="en-US" sz="1600" b="1" dirty="0">
                <a:solidFill>
                  <a:schemeClr val="tx1"/>
                </a:solidFill>
              </a:rPr>
              <a:t>每次</a:t>
            </a:r>
            <a:r>
              <a:rPr lang="zh-CN" altLang="en-US" sz="1600" dirty="0">
                <a:solidFill>
                  <a:schemeClr val="tx1"/>
                </a:solidFill>
              </a:rPr>
              <a:t>访问的节点移到</a:t>
            </a:r>
            <a:r>
              <a:rPr lang="zh-CN" altLang="en-US" sz="1600" b="1" dirty="0">
                <a:solidFill>
                  <a:schemeClr val="tx1"/>
                </a:solidFill>
              </a:rPr>
              <a:t>根节点</a:t>
            </a:r>
            <a:r>
              <a:rPr lang="zh-CN" altLang="en-US" sz="1600" dirty="0">
                <a:solidFill>
                  <a:schemeClr val="tx1"/>
                </a:solidFill>
              </a:rPr>
              <a:t>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旋转方式：基本类似于 </a:t>
            </a:r>
            <a:r>
              <a:rPr lang="en-US" altLang="zh-CN" sz="1600" dirty="0">
                <a:solidFill>
                  <a:schemeClr val="tx1"/>
                </a:solidFill>
              </a:rPr>
              <a:t>AVL </a:t>
            </a:r>
            <a:r>
              <a:rPr lang="zh-CN" altLang="en-US" sz="1600" dirty="0">
                <a:solidFill>
                  <a:schemeClr val="tx1"/>
                </a:solidFill>
              </a:rPr>
              <a:t>的 </a:t>
            </a:r>
            <a:r>
              <a:rPr lang="en-US" altLang="zh-CN" sz="1600" dirty="0">
                <a:solidFill>
                  <a:schemeClr val="tx1"/>
                </a:solidFill>
              </a:rPr>
              <a:t>L / R </a:t>
            </a:r>
            <a:r>
              <a:rPr lang="zh-CN" altLang="en-US" sz="1600" dirty="0">
                <a:solidFill>
                  <a:schemeClr val="tx1"/>
                </a:solidFill>
              </a:rPr>
              <a:t>单旋和 </a:t>
            </a:r>
            <a:r>
              <a:rPr lang="en-US" altLang="zh-CN" sz="1600" dirty="0">
                <a:solidFill>
                  <a:schemeClr val="tx1"/>
                </a:solidFill>
              </a:rPr>
              <a:t>LL / RR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LR / RL</a:t>
            </a:r>
            <a:r>
              <a:rPr lang="zh-CN" altLang="en-US" sz="1600" dirty="0">
                <a:solidFill>
                  <a:schemeClr val="tx1"/>
                </a:solidFill>
              </a:rPr>
              <a:t>双旋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8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D087-5432-41AC-B056-D6ED9D73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5C6BC-9BBD-4B86-BB02-AA16B68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7" name="页脚占位符 2">
            <a:extLst>
              <a:ext uri="{FF2B5EF4-FFF2-40B4-BE49-F238E27FC236}">
                <a16:creationId xmlns:a16="http://schemas.microsoft.com/office/drawing/2014/main" id="{3AEE570B-B572-9CD1-0A66-65814B90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  <p:sp>
        <p:nvSpPr>
          <p:cNvPr id="108" name="文本占位符 5">
            <a:extLst>
              <a:ext uri="{FF2B5EF4-FFF2-40B4-BE49-F238E27FC236}">
                <a16:creationId xmlns:a16="http://schemas.microsoft.com/office/drawing/2014/main" id="{BC523657-4E8E-2132-9218-3BCA87A959F9}"/>
              </a:ext>
            </a:extLst>
          </p:cNvPr>
          <p:cNvSpPr txBox="1">
            <a:spLocks/>
          </p:cNvSpPr>
          <p:nvPr/>
        </p:nvSpPr>
        <p:spPr>
          <a:xfrm>
            <a:off x="669925" y="1377121"/>
            <a:ext cx="7940675" cy="4103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伸展 </a:t>
            </a:r>
            <a:r>
              <a:rPr lang="en-US" altLang="zh-CN" sz="2000" b="1" dirty="0">
                <a:solidFill>
                  <a:schemeClr val="tx1"/>
                </a:solidFill>
              </a:rPr>
              <a:t>/ </a:t>
            </a:r>
            <a:r>
              <a:rPr lang="zh-CN" altLang="en-US" sz="2000" b="1" dirty="0">
                <a:solidFill>
                  <a:schemeClr val="tx1"/>
                </a:solidFill>
              </a:rPr>
              <a:t>旋转操作总结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按照普通 </a:t>
            </a:r>
            <a:r>
              <a:rPr lang="en-US" altLang="zh-CN" sz="1600" dirty="0">
                <a:solidFill>
                  <a:schemeClr val="tx1"/>
                </a:solidFill>
              </a:rPr>
              <a:t>BST </a:t>
            </a:r>
            <a:r>
              <a:rPr lang="zh-CN" altLang="en-US" sz="1600" dirty="0">
                <a:solidFill>
                  <a:schemeClr val="tx1"/>
                </a:solidFill>
              </a:rPr>
              <a:t>进行查找节点，保存路径；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</a:rPr>
              <a:t>自下而上</a:t>
            </a:r>
            <a:r>
              <a:rPr lang="zh-CN" altLang="en-US" sz="1600" dirty="0">
                <a:solidFill>
                  <a:schemeClr val="tx1"/>
                </a:solidFill>
              </a:rPr>
              <a:t>，将目标节点旋转到根节点处；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</a:rPr>
              <a:t>优先采用双旋</a:t>
            </a:r>
            <a:r>
              <a:rPr lang="zh-CN" altLang="en-US" sz="1600" dirty="0">
                <a:solidFill>
                  <a:schemeClr val="tx1"/>
                </a:solidFill>
              </a:rPr>
              <a:t>，至多在根节点处用一次单旋；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L / R </a:t>
            </a:r>
            <a:r>
              <a:rPr lang="zh-CN" altLang="en-US" sz="1600" dirty="0">
                <a:solidFill>
                  <a:schemeClr val="tx1"/>
                </a:solidFill>
              </a:rPr>
              <a:t>单旋和 </a:t>
            </a:r>
            <a:r>
              <a:rPr lang="en-US" altLang="zh-CN" sz="1600" dirty="0">
                <a:solidFill>
                  <a:schemeClr val="tx1"/>
                </a:solidFill>
              </a:rPr>
              <a:t>LR / RL </a:t>
            </a:r>
            <a:r>
              <a:rPr lang="zh-CN" altLang="en-US" sz="1600" dirty="0">
                <a:solidFill>
                  <a:schemeClr val="tx1"/>
                </a:solidFill>
              </a:rPr>
              <a:t>双旋与 </a:t>
            </a:r>
            <a:r>
              <a:rPr lang="en-US" altLang="zh-CN" sz="1600" dirty="0">
                <a:solidFill>
                  <a:schemeClr val="tx1"/>
                </a:solidFill>
              </a:rPr>
              <a:t>AVL </a:t>
            </a:r>
            <a:r>
              <a:rPr lang="zh-CN" altLang="en-US" sz="1600" dirty="0">
                <a:solidFill>
                  <a:schemeClr val="tx1"/>
                </a:solidFill>
              </a:rPr>
              <a:t>一致， </a:t>
            </a:r>
            <a:r>
              <a:rPr lang="en-US" altLang="zh-CN" sz="1600" dirty="0">
                <a:solidFill>
                  <a:schemeClr val="tx1"/>
                </a:solidFill>
              </a:rPr>
              <a:t>LL / RR </a:t>
            </a:r>
            <a:r>
              <a:rPr lang="zh-CN" altLang="en-US" sz="1600" dirty="0">
                <a:solidFill>
                  <a:schemeClr val="tx1"/>
                </a:solidFill>
              </a:rPr>
              <a:t>双旋</a:t>
            </a:r>
            <a:r>
              <a:rPr lang="zh-CN" altLang="en-US" sz="1600" b="1" dirty="0">
                <a:solidFill>
                  <a:schemeClr val="tx1"/>
                </a:solidFill>
              </a:rPr>
              <a:t>先旋祖父节点，再旋父节点</a:t>
            </a:r>
            <a:r>
              <a:rPr lang="zh-CN" altLang="en-US" sz="1600" dirty="0">
                <a:solidFill>
                  <a:schemeClr val="tx1"/>
                </a:solidFill>
              </a:rPr>
              <a:t>。（参考</a:t>
            </a:r>
            <a:r>
              <a:rPr lang="zh-CN" altLang="en-US" sz="1600" dirty="0">
                <a:hlinkClick r:id="rId3"/>
              </a:rPr>
              <a:t>高级搜索树之伸展树</a:t>
            </a:r>
            <a:r>
              <a:rPr lang="en-US" altLang="zh-CN" sz="1600" dirty="0">
                <a:hlinkClick r:id="rId3"/>
              </a:rPr>
              <a:t>_-</a:t>
            </a:r>
            <a:r>
              <a:rPr lang="zh-CN" altLang="en-US" sz="1600" dirty="0">
                <a:hlinkClick r:id="rId3"/>
              </a:rPr>
              <a:t>木云</a:t>
            </a:r>
            <a:r>
              <a:rPr lang="en-US" altLang="zh-CN" sz="1600" dirty="0">
                <a:hlinkClick r:id="rId3"/>
              </a:rPr>
              <a:t>-</a:t>
            </a:r>
            <a:r>
              <a:rPr lang="zh-CN" altLang="en-US" sz="1600" dirty="0">
                <a:hlinkClick r:id="rId3"/>
              </a:rPr>
              <a:t>的博客</a:t>
            </a:r>
            <a:r>
              <a:rPr lang="en-US" altLang="zh-CN" sz="1600" dirty="0">
                <a:hlinkClick r:id="rId3"/>
              </a:rPr>
              <a:t>-CSDN</a:t>
            </a:r>
            <a:r>
              <a:rPr lang="zh-CN" altLang="en-US" sz="1600" dirty="0">
                <a:hlinkClick r:id="rId3"/>
              </a:rPr>
              <a:t>博客</a:t>
            </a:r>
            <a:r>
              <a:rPr lang="en-US" altLang="zh-CN" sz="1600" dirty="0">
                <a:hlinkClick r:id="rId3"/>
              </a:rPr>
              <a:t>_</a:t>
            </a:r>
            <a:r>
              <a:rPr lang="zh-CN" altLang="en-US" sz="1600" dirty="0">
                <a:hlinkClick r:id="rId3"/>
              </a:rPr>
              <a:t>伸展树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6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Work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我完成的的详细工作介绍。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45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EFE40-040E-4A89-A748-28F3F490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5468D-7580-4F8F-AA9C-8822C434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14" name="文本占位符 5">
            <a:extLst>
              <a:ext uri="{FF2B5EF4-FFF2-40B4-BE49-F238E27FC236}">
                <a16:creationId xmlns:a16="http://schemas.microsoft.com/office/drawing/2014/main" id="{3F43E447-B699-9BD4-999C-60638248CBA2}"/>
              </a:ext>
            </a:extLst>
          </p:cNvPr>
          <p:cNvSpPr txBox="1">
            <a:spLocks/>
          </p:cNvSpPr>
          <p:nvPr/>
        </p:nvSpPr>
        <p:spPr>
          <a:xfrm>
            <a:off x="669924" y="1310185"/>
            <a:ext cx="9019986" cy="390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 完善了</a:t>
            </a:r>
            <a:r>
              <a:rPr lang="en-US" altLang="zh-CN" sz="1600" dirty="0">
                <a:solidFill>
                  <a:schemeClr val="tx1"/>
                </a:solidFill>
              </a:rPr>
              <a:t>Splay Tree</a:t>
            </a:r>
            <a:r>
              <a:rPr lang="zh-CN" altLang="en-US" sz="1600" dirty="0">
                <a:solidFill>
                  <a:schemeClr val="tx1"/>
                </a:solidFill>
              </a:rPr>
              <a:t>的 </a:t>
            </a:r>
            <a:r>
              <a:rPr lang="en-US" altLang="zh-CN" sz="1600" dirty="0">
                <a:solidFill>
                  <a:schemeClr val="tx1"/>
                </a:solidFill>
              </a:rPr>
              <a:t>ADT</a:t>
            </a:r>
            <a:r>
              <a:rPr lang="zh-CN" altLang="en-US" sz="1600" dirty="0">
                <a:solidFill>
                  <a:schemeClr val="tx1"/>
                </a:solidFill>
              </a:rPr>
              <a:t>，封装在源文件“</a:t>
            </a:r>
            <a:r>
              <a:rPr lang="en-US" altLang="zh-CN" sz="1600" dirty="0">
                <a:solidFill>
                  <a:schemeClr val="tx1"/>
                </a:solidFill>
              </a:rPr>
              <a:t>SplayTree.hpp</a:t>
            </a:r>
            <a:r>
              <a:rPr lang="zh-CN" altLang="en-US" sz="1600" dirty="0">
                <a:solidFill>
                  <a:schemeClr val="tx1"/>
                </a:solidFill>
              </a:rPr>
              <a:t>”中。五种操作示例见“</a:t>
            </a:r>
            <a:r>
              <a:rPr lang="en-US" altLang="zh-CN" sz="1600" dirty="0">
                <a:solidFill>
                  <a:schemeClr val="tx1"/>
                </a:solidFill>
              </a:rPr>
              <a:t>demo.pptx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216" name="图片 215">
            <a:extLst>
              <a:ext uri="{FF2B5EF4-FFF2-40B4-BE49-F238E27FC236}">
                <a16:creationId xmlns:a16="http://schemas.microsoft.com/office/drawing/2014/main" id="{9DBD222C-8520-2CE0-24C7-1C21BC3A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85" y="1838644"/>
            <a:ext cx="8089040" cy="4263623"/>
          </a:xfrm>
          <a:prstGeom prst="rect">
            <a:avLst/>
          </a:prstGeom>
        </p:spPr>
      </p:pic>
      <p:sp>
        <p:nvSpPr>
          <p:cNvPr id="217" name="页脚占位符 2">
            <a:extLst>
              <a:ext uri="{FF2B5EF4-FFF2-40B4-BE49-F238E27FC236}">
                <a16:creationId xmlns:a16="http://schemas.microsoft.com/office/drawing/2014/main" id="{E26DE60F-CB71-5A6A-0E8F-2BB8537D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Copyright @ Wang </a:t>
            </a:r>
            <a:r>
              <a:rPr lang="en-US" altLang="zh-CN" dirty="0" err="1"/>
              <a:t>Zhukang</a:t>
            </a:r>
            <a:r>
              <a:rPr lang="en-US" altLang="zh-CN" dirty="0"/>
              <a:t>, Shandong University.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990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9aa81807-1ab9-4964-875d-1106c5069b96"/>
  <p:tag name="ISLIDE.TEMPLATE" val="#30990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82A4D"/>
      </a:accent1>
      <a:accent2>
        <a:srgbClr val="788387"/>
      </a:accent2>
      <a:accent3>
        <a:srgbClr val="9BC713"/>
      </a:accent3>
      <a:accent4>
        <a:srgbClr val="0A3A4E"/>
      </a:accent4>
      <a:accent5>
        <a:srgbClr val="394244"/>
      </a:accent5>
      <a:accent6>
        <a:srgbClr val="505D60"/>
      </a:accent6>
      <a:hlink>
        <a:srgbClr val="2ABC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177</TotalTime>
  <Words>643</Words>
  <Application>Microsoft Office PowerPoint</Application>
  <PresentationFormat>宽屏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华文细黑</vt:lpstr>
      <vt:lpstr>Arial</vt:lpstr>
      <vt:lpstr>Calibri</vt:lpstr>
      <vt:lpstr>Impact</vt:lpstr>
      <vt:lpstr>Wingdings</vt:lpstr>
      <vt:lpstr>主题5</vt:lpstr>
      <vt:lpstr>伸展树操作封装及可视化</vt:lpstr>
      <vt:lpstr>PowerPoint 演示文稿</vt:lpstr>
      <vt:lpstr>Abstract</vt:lpstr>
      <vt:lpstr>Abstract</vt:lpstr>
      <vt:lpstr>Introduction</vt:lpstr>
      <vt:lpstr>Introduction</vt:lpstr>
      <vt:lpstr>Introduction</vt:lpstr>
      <vt:lpstr>Detailed Work</vt:lpstr>
      <vt:lpstr>Detailed Work</vt:lpstr>
      <vt:lpstr>Detailed Work</vt:lpstr>
      <vt:lpstr>Detailed Work</vt:lpstr>
      <vt:lpstr>* Improvement</vt:lpstr>
      <vt:lpstr>* Improvement</vt:lpstr>
      <vt:lpstr>Thanks for watching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王祝康</dc:creator>
  <cp:lastModifiedBy>王 祝康</cp:lastModifiedBy>
  <cp:revision>23</cp:revision>
  <cp:lastPrinted>2019-09-11T16:00:00Z</cp:lastPrinted>
  <dcterms:created xsi:type="dcterms:W3CDTF">2019-09-11T16:00:00Z</dcterms:created>
  <dcterms:modified xsi:type="dcterms:W3CDTF">2022-06-09T17:52:10Z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