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2" r:id="rId6"/>
    <p:sldId id="260" r:id="rId7"/>
    <p:sldId id="266" r:id="rId8"/>
    <p:sldId id="269" r:id="rId9"/>
    <p:sldId id="257" r:id="rId10"/>
    <p:sldId id="265" r:id="rId11"/>
    <p:sldId id="264" r:id="rId12"/>
    <p:sldId id="258" r:id="rId13"/>
    <p:sldId id="267" r:id="rId14"/>
    <p:sldId id="268" r:id="rId15"/>
    <p:sldId id="271" r:id="rId16"/>
    <p:sldId id="274" r:id="rId17"/>
    <p:sldId id="273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066D-036C-0FA4-304A-83A4D548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D8256-8CF7-6731-8835-262E982BA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A3A66-2797-C7F6-E4CF-E34239F1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07040-9E6F-9DCF-4268-D64CBA42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881F-4024-62F6-BB90-F653C3A7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B0E2F-5E04-EBB0-1320-C75A6C5A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0F3E8-8B65-7F21-0CC1-023DCB88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A5C3D-875D-391C-339B-F543DE55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010E3-B7C4-ADF0-7D8C-5C5729A9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BDB18-A6E0-985E-3F13-17A8860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2B50B-8F28-30DD-EEF4-BEA3E5B1A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54833-B70B-7C43-4E1D-8B1DE4D0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C904D-9BE6-06D4-8477-66C87049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DCE15-E0AC-E701-3EC7-535306FE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3B0B7-718C-9F27-826B-C60BEB1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3D34-059C-1CD6-EC14-C4E51B6D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B7B34-D308-46DD-C4B6-62C4CD30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D0ABD-6680-2FFB-AE89-8245A05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4C72F-0CEA-577B-E979-2A818E9B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E8E69-7468-C991-7E83-91A5352B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E3D9E-2E5E-35A3-D3BB-4962F72D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32C2C-7434-3242-63DA-182F9900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6932F-FA93-BC4D-34B0-BBCC14D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FC39-8DCC-4BDF-A6EA-F1C0542D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B4165-DA3D-F1AF-F753-D5306A6E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5E27-779F-8F79-2600-2C9B5561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70C83-F29A-E126-00D5-2890859B9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4614E-E6A1-C64E-A294-A68BC0F3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EC6E3-B8CF-298D-B162-4B8D4C6D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E08A9-1A01-0AF7-0838-594D3054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29D7A-0BA0-6782-DACC-CD17E4C8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6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286BA-237F-F794-90E1-EC287855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888D2-BA72-93B5-8151-712E7692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67978-36B7-4428-2EFA-4E976ED2A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EE730D-C361-8061-7CA5-22F4D8552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FBEA5A-4DF4-E435-5A04-1FAA507DD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912B2E-0BE1-B0A6-B360-66D6167C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A5E76-BE8B-8DD8-1172-12C47C66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536CE9-F545-E638-271F-D263B563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5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2D9DB-8E40-4D4C-B80B-7ACCC166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48A28-1CE3-DF14-3C97-7D8E8BA2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F648A1-EB25-83ED-A17F-326CE946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513E7-043D-4442-707A-DAA43F36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13699-1CB9-C07B-98AF-4312E1CC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D7322-5A0C-4A70-9AA4-AE428C18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DF71F-0065-BDC6-792D-07B91474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3EEA-655A-DC4A-B2C4-5DF47DB0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16AC3-B201-A6DF-85D0-2F5F09E5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25807-7055-EE23-1519-76A8EA2AF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16F9B-5640-6BA9-5A19-6F38E119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48AC8-DB5E-55B9-3509-74C5F7C8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4B8CC-D8B6-8BFF-E28E-E9F33B23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84E90-5E60-B879-38D5-EAF2C73B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67731A-3F18-BCC5-3081-F651441C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1E27C-0D8C-97EE-ACB2-54B229FF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96455-F9B5-C2AB-03E9-B9E2B1AC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079B8-4D40-3D48-BEED-BB288E9F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04609-7C91-D5F4-A69F-C4E8631B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D1D105-545D-8144-35BF-AEDDCA8D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70EB2-77DA-0453-4C2A-2C795D32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91AED-D648-14AB-0886-879603379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50280-E3AC-4AF0-94CC-F1FB4DF1846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0FA04-8485-F21F-2B34-3B01D706E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5757F-CC78-3F5E-E209-61B870B7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FE663-D6DA-4787-B480-11D4C1C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8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6F76-9973-48B3-96CB-CDF36E156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0610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12483C-ABFA-FCF1-106D-2B91DCEA1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C9CF9-2603-FA08-F909-9B15B7CB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 speed</a:t>
            </a:r>
            <a:endParaRPr lang="en-US" dirty="0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A4476854-00B4-1C47-944A-53FE906EB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9" y="1853443"/>
            <a:ext cx="5001778" cy="3977648"/>
          </a:xfr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2DB078AD-4F1F-6D92-24B2-D6D5DB19D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88" y="1853443"/>
            <a:ext cx="5001778" cy="3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14C17-732A-C9F6-1AC6-F74D10B8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Sampled gradients</a:t>
            </a:r>
            <a:endParaRPr lang="en-US" dirty="0"/>
          </a:p>
        </p:txBody>
      </p:sp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3987CEAD-A4E9-A2B0-2FDE-D17D08840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62" y="1852449"/>
            <a:ext cx="5769875" cy="4297689"/>
          </a:xfrm>
        </p:spPr>
      </p:pic>
    </p:spTree>
    <p:extLst>
      <p:ext uri="{BB962C8B-B14F-4D97-AF65-F5344CB8AC3E}">
        <p14:creationId xmlns:p14="http://schemas.microsoft.com/office/powerpoint/2010/main" val="63453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4BEF8-F689-425C-42E6-255DBB3E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Convolving with second order derivative of gaussian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DD34A4-3E06-F52A-A20B-16FF21BC2D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5" y="1690688"/>
            <a:ext cx="31374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E75A40-BD2B-2931-2A6D-C7C99BC3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69" y="1795940"/>
            <a:ext cx="4272331" cy="439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BBE05E-C35C-77B7-9673-A05925264EF6}"/>
              </a:ext>
            </a:extLst>
          </p:cNvPr>
          <p:cNvSpPr txBox="1"/>
          <p:nvPr/>
        </p:nvSpPr>
        <p:spPr>
          <a:xfrm>
            <a:off x="4061984" y="1955800"/>
            <a:ext cx="287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Currently convolving the loss with 1d Gaussian, so only make sense for second order derivative but not hessian.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C23A33-076E-A144-F195-62B8037CEBF2}"/>
              </a:ext>
            </a:extLst>
          </p:cNvPr>
          <p:cNvSpPr txBox="1"/>
          <p:nvPr/>
        </p:nvSpPr>
        <p:spPr>
          <a:xfrm>
            <a:off x="4061984" y="3609539"/>
            <a:ext cx="287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Trying convolving with 2d Gaussian? Sampling size maybe squared. Since we need the hessian for line search(not axial)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7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4B7BF-5055-3E15-5805-599B985E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hessian - diagonal</a:t>
            </a:r>
            <a:endParaRPr lang="en-US" dirty="0"/>
          </a:p>
        </p:txBody>
      </p:sp>
      <p:pic>
        <p:nvPicPr>
          <p:cNvPr id="5" name="内容占位符 4" descr="图表, 箱线图&#10;&#10;描述已自动生成">
            <a:extLst>
              <a:ext uri="{FF2B5EF4-FFF2-40B4-BE49-F238E27FC236}">
                <a16:creationId xmlns:a16="http://schemas.microsoft.com/office/drawing/2014/main" id="{772BDEA3-6786-A43A-0D2D-9298FFFAF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8" y="1827205"/>
            <a:ext cx="4915337" cy="3659196"/>
          </a:xfr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63CD9E11-142B-CCFE-EBA9-5393DA925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1827205"/>
            <a:ext cx="4753546" cy="35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DDB01-DCDC-4769-D412-FFA5D762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0D11-B44A-A1D5-519A-C93911C8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Variance reduction</a:t>
            </a:r>
          </a:p>
          <a:p>
            <a:r>
              <a:rPr lang="en-GB" dirty="0"/>
              <a:t>Preconditioning</a:t>
            </a:r>
          </a:p>
          <a:p>
            <a:r>
              <a:rPr lang="en-GB" dirty="0"/>
              <a:t>PR beta update</a:t>
            </a:r>
          </a:p>
          <a:p>
            <a:r>
              <a:rPr lang="en-GB" dirty="0"/>
              <a:t>Derivative free quasi-newton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1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01BAA-B1D2-51F6-AA17-4F3B0CFE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toy problem convergence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971213-B762-4777-71CE-4F6F6B07B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9266" y="2264172"/>
            <a:ext cx="4670705" cy="367608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D43E1F-170F-B74D-0B2E-6680D34A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2251327"/>
            <a:ext cx="4670705" cy="36760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332F62-FE13-44F4-E428-B03628983648}"/>
              </a:ext>
            </a:extLst>
          </p:cNvPr>
          <p:cNvSpPr txBox="1"/>
          <p:nvPr/>
        </p:nvSpPr>
        <p:spPr>
          <a:xfrm>
            <a:off x="1630680" y="1894840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iteration in Adam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E93A51-C91A-A3D8-1392-986BC440B35F}"/>
              </a:ext>
            </a:extLst>
          </p:cNvPr>
          <p:cNvSpPr txBox="1"/>
          <p:nvPr/>
        </p:nvSpPr>
        <p:spPr>
          <a:xfrm>
            <a:off x="7053906" y="1894840"/>
            <a:ext cx="34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 iteration with CG(converged)</a:t>
            </a:r>
          </a:p>
        </p:txBody>
      </p:sp>
    </p:spTree>
    <p:extLst>
      <p:ext uri="{BB962C8B-B14F-4D97-AF65-F5344CB8AC3E}">
        <p14:creationId xmlns:p14="http://schemas.microsoft.com/office/powerpoint/2010/main" val="261845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09151-D3AA-5182-B61E-CA6B356E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E6FBA39-165E-553D-D1C8-A4A98EC18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187" y="2034381"/>
            <a:ext cx="5381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C2AEA-F6DA-D62C-58A7-E9974BAE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the hessian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EA2F8-0007-770F-CD9B-EA90E67E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784985"/>
            <a:ext cx="10515600" cy="4351338"/>
          </a:xfrm>
        </p:spPr>
        <p:txBody>
          <a:bodyPr/>
          <a:lstStyle/>
          <a:p>
            <a:r>
              <a:rPr lang="en-GB" dirty="0"/>
              <a:t>Directional derivative</a:t>
            </a:r>
          </a:p>
          <a:p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D2B9FD-3644-A7FA-DA68-346486CC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54" y="2379698"/>
            <a:ext cx="6330407" cy="385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7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3A3D-1F1D-731D-F83D-DD9BAE0C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order with no blur kernel</a:t>
            </a:r>
            <a:endParaRPr 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B3257FE1-64DB-869C-5A3B-D07FA91B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453" y="1783230"/>
            <a:ext cx="4182667" cy="47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3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E4EA-AA52-13A4-B1A4-F1F12954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starting points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5115B-DEDD-F4ED-BA40-512742B2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97" y="2419985"/>
            <a:ext cx="2944038" cy="33356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BE4ACE-6196-CD8C-E4D2-7E84E9EF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561" y="2419985"/>
            <a:ext cx="2791305" cy="3295015"/>
          </a:xfrm>
          <a:prstGeom prst="rect">
            <a:avLst/>
          </a:prstGeom>
        </p:spPr>
      </p:pic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7A5C1ABC-B187-F441-0399-FCBB1B1D4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64" y="2419985"/>
            <a:ext cx="3010261" cy="32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5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DE714-F6E6-6D76-88A6-A360C382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Adam:</a:t>
            </a:r>
          </a:p>
        </p:txBody>
      </p:sp>
      <p:pic>
        <p:nvPicPr>
          <p:cNvPr id="4" name="内容占位符 3" descr="图片包含 文本&#10;&#10;描述已自动生成">
            <a:extLst>
              <a:ext uri="{FF2B5EF4-FFF2-40B4-BE49-F238E27FC236}">
                <a16:creationId xmlns:a16="http://schemas.microsoft.com/office/drawing/2014/main" id="{E85D07A8-DA02-F373-BF78-7898217C2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624" y="2543765"/>
            <a:ext cx="1040275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056D6-FBD4-C658-11AB-E0C885E6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&amp; quasi-newton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F6826-32C7-416F-71C3-78277FA3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lbfgs</a:t>
            </a:r>
            <a:r>
              <a:rPr lang="en-US" dirty="0"/>
              <a:t>:</a:t>
            </a:r>
          </a:p>
        </p:txBody>
      </p:sp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0A210871-E7D5-19AC-ED93-6A189724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2503"/>
            <a:ext cx="10540583" cy="30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E0DCC-960D-4592-8CD2-73AC6245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Approximating with </a:t>
            </a:r>
            <a:r>
              <a:rPr lang="en-GB" dirty="0" err="1"/>
              <a:t>taylor</a:t>
            </a:r>
            <a:r>
              <a:rPr lang="en-GB" dirty="0"/>
              <a:t> expansion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98742-D17A-4851-B6B8-575056084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1800" kern="100" dirty="0">
                    <a:effectLst/>
                    <a:ea typeface="等线" panose="02010600030101010101" pitchFamily="2" charset="-122"/>
                    <a:cs typeface="Arial" panose="020B0604020202020204" pitchFamily="34" charset="0"/>
                  </a:rPr>
                  <a:t>Second order: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8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θ</m:t>
                            </m:r>
                          </m:e>
                        </m:d>
                      </m:e>
                      <m:sup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𝐵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18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θ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8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θ</m:t>
                            </m:r>
                          </m:e>
                        </m:d>
                      </m:e>
                      <m:sup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GB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∇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θ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θ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kern="100" dirty="0">
                    <a:latin typeface="Aptos" panose="020B00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		B = hessian of g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θ</m:t>
                    </m:r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Surrogate: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min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𝑙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θ</m:t>
                        </m:r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ϕ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Θ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λ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ρ</m:t>
                            </m:r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θ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ρ</m:t>
                                    </m:r>
                                  </m:e>
                                </m:d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ρ</m:t>
                                    </m:r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ϕ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𝜌</m:t>
                        </m:r>
                      </m:e>
                    </m:nary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98742-D17A-4851-B6B8-575056084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2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B219-2BF8-6735-1B5E-5F8FAC60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B5286F-E590-5AD6-D83B-E9681DC50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617" y="1825625"/>
            <a:ext cx="6894765" cy="4351338"/>
          </a:xfrm>
        </p:spPr>
      </p:pic>
    </p:spTree>
    <p:extLst>
      <p:ext uri="{BB962C8B-B14F-4D97-AF65-F5344CB8AC3E}">
        <p14:creationId xmlns:p14="http://schemas.microsoft.com/office/powerpoint/2010/main" val="298649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C010B-D569-344A-A18A-3D154B94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5757B-B826-B832-55AE-0A681106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A-orthogonal steepest descent </a:t>
            </a:r>
          </a:p>
          <a:p>
            <a:r>
              <a:rPr lang="en-US" dirty="0"/>
              <a:t>Line search also with Taylor expansion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B97E20-CBB9-2BEE-1A69-07697860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6329"/>
            <a:ext cx="1024080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6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4E507-2320-7A50-558F-37F1B8DB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example</a:t>
            </a:r>
            <a:endParaRPr lang="en-US" dirty="0"/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3E3127FE-B01A-79EC-9179-5AFB4D2EC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68" y="1803117"/>
            <a:ext cx="5760731" cy="2148844"/>
          </a:xfrm>
        </p:spPr>
      </p:pic>
    </p:spTree>
    <p:extLst>
      <p:ext uri="{BB962C8B-B14F-4D97-AF65-F5344CB8AC3E}">
        <p14:creationId xmlns:p14="http://schemas.microsoft.com/office/powerpoint/2010/main" val="347424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A9E57-9DF9-5BE8-E0E6-A1F7EB7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Conjugate gradients</a:t>
            </a:r>
            <a:endParaRPr lang="en-US" dirty="0"/>
          </a:p>
        </p:txBody>
      </p:sp>
      <p:pic>
        <p:nvPicPr>
          <p:cNvPr id="4" name="内容占位符 3" descr="图片包含 图示&#10;&#10;描述已自动生成">
            <a:extLst>
              <a:ext uri="{FF2B5EF4-FFF2-40B4-BE49-F238E27FC236}">
                <a16:creationId xmlns:a16="http://schemas.microsoft.com/office/drawing/2014/main" id="{FD9CD91E-E45C-3F17-9C3F-02729A13A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920" y="1524949"/>
            <a:ext cx="6248400" cy="18320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AF41E-9E70-C748-57E0-2AC6E15AB1F9}"/>
              </a:ext>
            </a:extLst>
          </p:cNvPr>
          <p:cNvSpPr txBox="1"/>
          <p:nvPr/>
        </p:nvSpPr>
        <p:spPr>
          <a:xfrm>
            <a:off x="636506" y="2341152"/>
            <a:ext cx="273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 Descent direction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0939D0-026E-E590-19C0-60CD7666AEBF}"/>
              </a:ext>
            </a:extLst>
          </p:cNvPr>
          <p:cNvSpPr txBox="1"/>
          <p:nvPr/>
        </p:nvSpPr>
        <p:spPr>
          <a:xfrm>
            <a:off x="1275080" y="4332182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 search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9BBB0F-24FB-594F-6927-771D80F6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450" y="3500977"/>
            <a:ext cx="2390310" cy="23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B9292-D361-8976-DA6F-86162EF6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Finite difference hessian vs true hessian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20A475-0878-90D7-CBAE-634F072D100C}"/>
                  </a:ext>
                </a:extLst>
              </p:cNvPr>
              <p:cNvSpPr txBox="1"/>
              <p:nvPr/>
            </p:nvSpPr>
            <p:spPr>
              <a:xfrm>
                <a:off x="879613" y="1690688"/>
                <a:ext cx="5943600" cy="899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𝑓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effectLst/>
                    <a:latin typeface="Aptos" panose="020B00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, </a:t>
                </a:r>
                <a:endParaRPr 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20A475-0878-90D7-CBAE-634F072D1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13" y="1690688"/>
                <a:ext cx="5943600" cy="8997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E73EAAE-5314-967E-0629-2F0D38C4A954}"/>
              </a:ext>
            </a:extLst>
          </p:cNvPr>
          <p:cNvSpPr txBox="1"/>
          <p:nvPr/>
        </p:nvSpPr>
        <p:spPr>
          <a:xfrm>
            <a:off x="6823213" y="1955888"/>
            <a:ext cx="491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SmoothFn</a:t>
            </a:r>
            <a:r>
              <a:rPr lang="en-GB" dirty="0"/>
              <a:t> is already gradient in the forward pass.</a:t>
            </a:r>
          </a:p>
          <a:p>
            <a:r>
              <a:rPr lang="en-GB" dirty="0"/>
              <a:t>So only one method can be used to approximate the hessian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677811-1C86-55B1-3A88-30E32EAE69B3}"/>
                  </a:ext>
                </a:extLst>
              </p:cNvPr>
              <p:cNvSpPr txBox="1"/>
              <p:nvPr/>
            </p:nvSpPr>
            <p:spPr>
              <a:xfrm>
                <a:off x="5837391" y="4049920"/>
                <a:ext cx="6095170" cy="1409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Need to convolve with hessian of the gaussian.</a:t>
                </a:r>
              </a:p>
              <a:p>
                <a:pPr marL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𝜽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677811-1C86-55B1-3A88-30E32EAE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391" y="4049920"/>
                <a:ext cx="6095170" cy="14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0CAD6BB8-3F71-7343-D6A7-414188CC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337" y="3915984"/>
            <a:ext cx="42580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11877</TotalTime>
  <Words>206</Words>
  <Application>Microsoft Office PowerPoint</Application>
  <PresentationFormat>宽屏</PresentationFormat>
  <Paragraphs>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Aptos</vt:lpstr>
      <vt:lpstr>Aptos Display</vt:lpstr>
      <vt:lpstr>Arial</vt:lpstr>
      <vt:lpstr>Cambria Math</vt:lpstr>
      <vt:lpstr>Office 主题​​</vt:lpstr>
      <vt:lpstr>0610</vt:lpstr>
      <vt:lpstr>Adam:</vt:lpstr>
      <vt:lpstr>Newton &amp; quasi-newton</vt:lpstr>
      <vt:lpstr>Approximating with taylor expansion</vt:lpstr>
      <vt:lpstr>PowerPoint 演示文稿</vt:lpstr>
      <vt:lpstr>Conjugate gradients</vt:lpstr>
      <vt:lpstr>Box example</vt:lpstr>
      <vt:lpstr>Conjugate gradients</vt:lpstr>
      <vt:lpstr>Finite difference hessian vs true hessian </vt:lpstr>
      <vt:lpstr>Converge speed</vt:lpstr>
      <vt:lpstr>Sampled gradients</vt:lpstr>
      <vt:lpstr>Convolving with second order derivative of gaussian</vt:lpstr>
      <vt:lpstr>Current hessian - diagonal</vt:lpstr>
      <vt:lpstr>Others</vt:lpstr>
      <vt:lpstr>Simple toy problem convergence</vt:lpstr>
      <vt:lpstr>convergence</vt:lpstr>
      <vt:lpstr>Avoiding the hessian</vt:lpstr>
      <vt:lpstr>Second order with no blur kernel</vt:lpstr>
      <vt:lpstr>Different starting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0610</dc:title>
  <dc:creator>子璨 王</dc:creator>
  <cp:lastModifiedBy>子璨 王</cp:lastModifiedBy>
  <cp:revision>45</cp:revision>
  <dcterms:created xsi:type="dcterms:W3CDTF">2024-06-09T14:21:12Z</dcterms:created>
  <dcterms:modified xsi:type="dcterms:W3CDTF">2024-07-01T14:38:32Z</dcterms:modified>
</cp:coreProperties>
</file>