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07" r:id="rId2"/>
    <p:sldId id="328" r:id="rId3"/>
    <p:sldId id="309" r:id="rId4"/>
    <p:sldId id="352" r:id="rId5"/>
    <p:sldId id="337" r:id="rId6"/>
    <p:sldId id="353" r:id="rId7"/>
    <p:sldId id="338" r:id="rId8"/>
    <p:sldId id="311" r:id="rId9"/>
    <p:sldId id="339" r:id="rId10"/>
    <p:sldId id="340" r:id="rId11"/>
    <p:sldId id="341" r:id="rId12"/>
    <p:sldId id="354" r:id="rId13"/>
    <p:sldId id="357" r:id="rId14"/>
    <p:sldId id="343" r:id="rId15"/>
    <p:sldId id="355" r:id="rId16"/>
    <p:sldId id="345" r:id="rId17"/>
    <p:sldId id="346" r:id="rId18"/>
    <p:sldId id="356" r:id="rId19"/>
    <p:sldId id="349" r:id="rId20"/>
    <p:sldId id="348" r:id="rId21"/>
    <p:sldId id="259" r:id="rId22"/>
  </p:sldIdLst>
  <p:sldSz cx="9145588" cy="5130800"/>
  <p:notesSz cx="6858000" cy="9144000"/>
  <p:defaultTextStyle>
    <a:defPPr>
      <a:defRPr lang="zh-CN"/>
    </a:defPPr>
    <a:lvl1pPr marL="0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496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929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4260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922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355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28520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348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3781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788E"/>
    <a:srgbClr val="0A319D"/>
    <a:srgbClr val="09318F"/>
    <a:srgbClr val="D7DEEE"/>
    <a:srgbClr val="D2161A"/>
    <a:srgbClr val="DC2320"/>
    <a:srgbClr val="595959"/>
    <a:srgbClr val="FD625E"/>
    <a:srgbClr val="445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443" autoAdjust="0"/>
  </p:normalViewPr>
  <p:slideViewPr>
    <p:cSldViewPr>
      <p:cViewPr varScale="1">
        <p:scale>
          <a:sx n="120" d="100"/>
          <a:sy n="120" d="100"/>
        </p:scale>
        <p:origin x="114" y="114"/>
      </p:cViewPr>
      <p:guideLst>
        <p:guide orient="horz" pos="15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611B5-20DB-463B-9B91-749BB8FDB4DC}" type="datetimeFigureOut">
              <a:rPr lang="zh-CN" altLang="en-US" smtClean="0"/>
              <a:pPr/>
              <a:t>2018-5-15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685800"/>
            <a:ext cx="6111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6D7DE-DA43-4844-8CBC-CF70E65845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5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2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OQAAAB+LCAAAAAAABACrVlIpqSxIVbJSCs5NLCpxyUxML0rM9SxJzVXSUfJMUbLKK83J0VFyysxLycxLdy/KLy0oVrKKjq0FALpUkis5AAAA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70"/>
            <a:ext cx="9144635" cy="5129530"/>
          </a:xfrm>
          <a:prstGeom prst="rect">
            <a:avLst/>
          </a:prstGeom>
        </p:spPr>
      </p:pic>
      <p:pic>
        <p:nvPicPr>
          <p:cNvPr id="11" name="Picture 3" descr="OQAAAB+LCAAAAAAABACrVlIpqSxIVbJSCs5NLCpxyUxML0rM9SxJzVXSUfJMUbLKK83J0VFyysxLycxLdy/KLy0oVrKKjq0FALpUkis5AAAA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271"/>
            <a:ext cx="9144635" cy="3164604"/>
          </a:xfrm>
          <a:prstGeom prst="rect">
            <a:avLst/>
          </a:prstGeom>
          <a:noFill/>
        </p:spPr>
      </p:pic>
      <p:pic>
        <p:nvPicPr>
          <p:cNvPr id="12" name="Picture 4" descr="D:\win7我的文档-桌面-收藏夹\Desktop\0608南方基金PPT封面调整-05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314" y="189136"/>
            <a:ext cx="1804960" cy="432048"/>
          </a:xfrm>
          <a:prstGeom prst="rect">
            <a:avLst/>
          </a:prstGeom>
          <a:noFill/>
        </p:spPr>
      </p:pic>
      <p:pic>
        <p:nvPicPr>
          <p:cNvPr id="14" name="Picture 2" descr="D:\win7我的文档-桌面-收藏夹\Desktop\0608南方基金PPT封面调整-06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92069" y="4773265"/>
            <a:ext cx="1619672" cy="244097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 flipH="1">
            <a:off x="0" y="4980941"/>
            <a:ext cx="9144634" cy="148589"/>
          </a:xfrm>
          <a:prstGeom prst="rect">
            <a:avLst/>
          </a:prstGeom>
          <a:solidFill>
            <a:srgbClr val="0A319D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flipH="1">
            <a:off x="7381250" y="4980941"/>
            <a:ext cx="1296000" cy="147113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1187940" y="3554575"/>
            <a:ext cx="6768752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>
                <a:solidFill>
                  <a:srgbClr val="09318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2306507" y="4160082"/>
            <a:ext cx="4531618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5397146" cy="43110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914590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3786188" y="1133475"/>
            <a:ext cx="1473200" cy="21939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" name="图片占位符 3"/>
          <p:cNvSpPr>
            <a:spLocks noGrp="1"/>
          </p:cNvSpPr>
          <p:nvPr>
            <p:ph type="pic" sz="quarter" idx="11"/>
          </p:nvPr>
        </p:nvSpPr>
        <p:spPr>
          <a:xfrm>
            <a:off x="5322893" y="1133475"/>
            <a:ext cx="1473200" cy="21939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" name="图片占位符 3"/>
          <p:cNvSpPr>
            <a:spLocks noGrp="1"/>
          </p:cNvSpPr>
          <p:nvPr>
            <p:ph type="pic" sz="quarter" idx="12"/>
          </p:nvPr>
        </p:nvSpPr>
        <p:spPr>
          <a:xfrm>
            <a:off x="6859598" y="1133475"/>
            <a:ext cx="1473200" cy="21939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1072332" y="1536700"/>
            <a:ext cx="2071702" cy="2468563"/>
          </a:xfrm>
          <a:prstGeom prst="rect">
            <a:avLst/>
          </a:prstGeom>
        </p:spPr>
        <p:txBody>
          <a:bodyPr/>
          <a:lstStyle>
            <a:lvl1pPr marL="266065" indent="-266065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576580" indent="-221615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887095" indent="-177165"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1241425" indent="-177165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4pPr>
            <a:lvl5pPr marL="1596390" indent="-177165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sz="quarter" idx="14"/>
          </p:nvPr>
        </p:nvSpPr>
        <p:spPr>
          <a:xfrm>
            <a:off x="3786188" y="3429000"/>
            <a:ext cx="1473200" cy="10810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内容占位符 22"/>
          <p:cNvSpPr>
            <a:spLocks noGrp="1"/>
          </p:cNvSpPr>
          <p:nvPr>
            <p:ph sz="quarter" idx="15"/>
          </p:nvPr>
        </p:nvSpPr>
        <p:spPr>
          <a:xfrm>
            <a:off x="5322499" y="3429000"/>
            <a:ext cx="1473200" cy="10810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内容占位符 22"/>
          <p:cNvSpPr>
            <a:spLocks noGrp="1"/>
          </p:cNvSpPr>
          <p:nvPr>
            <p:ph sz="quarter" idx="16"/>
          </p:nvPr>
        </p:nvSpPr>
        <p:spPr>
          <a:xfrm>
            <a:off x="6858810" y="3429000"/>
            <a:ext cx="1473200" cy="10810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573453" y="708025"/>
            <a:ext cx="1103798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3453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80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5397146" cy="43110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914590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028950" y="4756150"/>
            <a:ext cx="3087688" cy="2730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573453" y="708025"/>
            <a:ext cx="1103798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3453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7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183004"/>
            <a:ext cx="2971610" cy="200025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图片占位符 3"/>
          <p:cNvSpPr>
            <a:spLocks noGrp="1"/>
          </p:cNvSpPr>
          <p:nvPr>
            <p:ph type="pic" sz="quarter" idx="11"/>
          </p:nvPr>
        </p:nvSpPr>
        <p:spPr>
          <a:xfrm>
            <a:off x="2996520" y="1183004"/>
            <a:ext cx="1990438" cy="200025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5397146" cy="43110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914590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573453" y="708025"/>
            <a:ext cx="1103798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3453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2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表格占位符 4"/>
          <p:cNvSpPr>
            <a:spLocks noGrp="1"/>
          </p:cNvSpPr>
          <p:nvPr>
            <p:ph type="tbl" sz="quarter" idx="10"/>
          </p:nvPr>
        </p:nvSpPr>
        <p:spPr>
          <a:xfrm>
            <a:off x="1000893" y="1256561"/>
            <a:ext cx="7102297" cy="2553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5397146" cy="43110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914590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573453" y="708025"/>
            <a:ext cx="1103798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3453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1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表占位符 3"/>
          <p:cNvSpPr>
            <a:spLocks noGrp="1"/>
          </p:cNvSpPr>
          <p:nvPr>
            <p:ph type="chart" sz="quarter" idx="11"/>
          </p:nvPr>
        </p:nvSpPr>
        <p:spPr>
          <a:xfrm>
            <a:off x="4796634" y="1493830"/>
            <a:ext cx="3143272" cy="221457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quarter" idx="10"/>
          </p:nvPr>
        </p:nvSpPr>
        <p:spPr>
          <a:xfrm>
            <a:off x="1000894" y="1493830"/>
            <a:ext cx="3143272" cy="221457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5397146" cy="43110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914590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573453" y="708025"/>
            <a:ext cx="1103798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3453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2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5397146" cy="43110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914590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图表占位符 4"/>
          <p:cNvSpPr>
            <a:spLocks noGrp="1"/>
          </p:cNvSpPr>
          <p:nvPr>
            <p:ph type="chart" sz="quarter" idx="10"/>
          </p:nvPr>
        </p:nvSpPr>
        <p:spPr>
          <a:xfrm>
            <a:off x="900387" y="993764"/>
            <a:ext cx="4176464" cy="33004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>
          <a:xfrm>
            <a:off x="5148858" y="995515"/>
            <a:ext cx="3096345" cy="3298674"/>
          </a:xfrm>
          <a:prstGeom prst="rect">
            <a:avLst/>
          </a:prstGeom>
        </p:spPr>
        <p:txBody>
          <a:bodyPr/>
          <a:lstStyle>
            <a:lvl1pPr marL="266065" indent="-266065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576580" indent="-221615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887095" indent="-177165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1241425" indent="-177165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1596390" indent="-177165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900386" y="4375150"/>
            <a:ext cx="7344816" cy="711200"/>
          </a:xfrm>
          <a:prstGeom prst="rect">
            <a:avLst/>
          </a:prstGeom>
        </p:spPr>
        <p:txBody>
          <a:bodyPr/>
          <a:lstStyle>
            <a:lvl1pPr marL="266065" indent="-266065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576580" indent="-221615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887095" indent="-177165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1241425" indent="-177165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1596390" indent="-177165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573453" y="708025"/>
            <a:ext cx="1103798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3453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70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5397146" cy="43110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914590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图表占位符 3"/>
          <p:cNvSpPr>
            <a:spLocks noGrp="1"/>
          </p:cNvSpPr>
          <p:nvPr>
            <p:ph type="chart" sz="quarter" idx="10"/>
          </p:nvPr>
        </p:nvSpPr>
        <p:spPr>
          <a:xfrm>
            <a:off x="546438" y="1211938"/>
            <a:ext cx="2552212" cy="185751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图表占位符 3"/>
          <p:cNvSpPr>
            <a:spLocks noGrp="1"/>
          </p:cNvSpPr>
          <p:nvPr>
            <p:ph type="chart" sz="quarter" idx="11"/>
          </p:nvPr>
        </p:nvSpPr>
        <p:spPr>
          <a:xfrm>
            <a:off x="3314674" y="1211938"/>
            <a:ext cx="2552212" cy="185751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图表占位符 3"/>
          <p:cNvSpPr>
            <a:spLocks noGrp="1"/>
          </p:cNvSpPr>
          <p:nvPr>
            <p:ph type="chart" sz="quarter" idx="12"/>
          </p:nvPr>
        </p:nvSpPr>
        <p:spPr>
          <a:xfrm>
            <a:off x="6082910" y="1211938"/>
            <a:ext cx="2552212" cy="185751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573453" y="708025"/>
            <a:ext cx="1103798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3453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72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5397146" cy="43110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914590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500063" y="992188"/>
            <a:ext cx="3152775" cy="17843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图表占位符 6"/>
          <p:cNvSpPr>
            <a:spLocks noGrp="1"/>
          </p:cNvSpPr>
          <p:nvPr>
            <p:ph type="chart" sz="quarter" idx="11"/>
          </p:nvPr>
        </p:nvSpPr>
        <p:spPr>
          <a:xfrm>
            <a:off x="500063" y="2878138"/>
            <a:ext cx="3152775" cy="19907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573453" y="708025"/>
            <a:ext cx="1103798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3453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7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OQAAAB+LCAAAAAAABACrVlIpqSxIVbJSCs5NLCpxyUxML0rM9SxJzVXSUfJMUbLKK83J0VFyysxLycxLdy/KLy0oVrKKjq0FALpUkis5AAA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512762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69153" y="1636706"/>
            <a:ext cx="2207282" cy="554264"/>
          </a:xfrm>
          <a:prstGeom prst="rect">
            <a:avLst/>
          </a:prstGeom>
        </p:spPr>
        <p:txBody>
          <a:bodyPr anchor="ctr"/>
          <a:lstStyle>
            <a:lvl1pPr algn="ctr">
              <a:defRPr sz="31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第一章节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86712" y="2279648"/>
            <a:ext cx="5500726" cy="5715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54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92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42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92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35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285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348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378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pic>
        <p:nvPicPr>
          <p:cNvPr id="2051" name="Picture 3" descr="C:\Users\Administrator\Desktop\0228南方基金PPT方案OK3-4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79893"/>
            <a:ext cx="9144000" cy="1057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5397146" cy="43110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914590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73453" y="708025"/>
            <a:ext cx="1103798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3453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8288" cy="9921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4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白底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5127625"/>
          </a:xfrm>
          <a:prstGeom prst="rect">
            <a:avLst/>
          </a:prstGeom>
          <a:noFill/>
        </p:spPr>
      </p:pic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429390" y="1882761"/>
            <a:ext cx="3786214" cy="1571636"/>
          </a:xfrm>
          <a:prstGeom prst="rect">
            <a:avLst/>
          </a:prstGeom>
        </p:spPr>
        <p:txBody>
          <a:bodyPr/>
          <a:lstStyle>
            <a:lvl1pPr>
              <a:defRPr sz="6600" b="0">
                <a:solidFill>
                  <a:srgbClr val="00408D"/>
                </a:solidFill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11" name="标题 1"/>
          <p:cNvSpPr txBox="1"/>
          <p:nvPr userDrawn="1"/>
        </p:nvSpPr>
        <p:spPr>
          <a:xfrm>
            <a:off x="4001290" y="1708144"/>
            <a:ext cx="4929222" cy="1643074"/>
          </a:xfrm>
          <a:prstGeom prst="rect">
            <a:avLst/>
          </a:prstGeom>
        </p:spPr>
        <p:txBody>
          <a:bodyPr vert="horz" lIns="70948" tIns="35474" rIns="70948" bIns="35474" rtlCol="0" anchor="ctr">
            <a:noAutofit/>
          </a:bodyPr>
          <a:lstStyle>
            <a:lvl1pPr>
              <a:defRPr sz="6600" b="0">
                <a:solidFill>
                  <a:srgbClr val="00408D"/>
                </a:solidFill>
              </a:defRPr>
            </a:lvl1pPr>
          </a:lstStyle>
          <a:p>
            <a:pPr marL="0" marR="0" lvl="0" indent="0" algn="l" defTabSz="7092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创造卓越价值，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7092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做领先的资产管理整体解决方案提供商。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9058" y="263936"/>
            <a:ext cx="1102559" cy="28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7"/>
          <p:cNvSpPr txBox="1">
            <a:spLocks/>
          </p:cNvSpPr>
          <p:nvPr userDrawn="1"/>
        </p:nvSpPr>
        <p:spPr>
          <a:xfrm>
            <a:off x="6613716" y="4557631"/>
            <a:ext cx="2133971" cy="273167"/>
          </a:xfrm>
          <a:prstGeom prst="rect">
            <a:avLst/>
          </a:prstGeom>
        </p:spPr>
        <p:txBody>
          <a:bodyPr vert="horz" lIns="70948" tIns="35474" rIns="70948" bIns="35474" rtlCol="0" anchor="ctr"/>
          <a:lstStyle/>
          <a:p>
            <a:pPr marL="0" marR="0" lvl="0" indent="0" algn="r" defTabSz="709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E8D5A7-02BA-408D-B61D-DB9E53D1D692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709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8317210" y="4797648"/>
            <a:ext cx="720080" cy="33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3453" y="263936"/>
            <a:ext cx="1102559" cy="28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5397146" cy="43110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914590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0"/>
          </p:nvPr>
        </p:nvSpPr>
        <p:spPr>
          <a:xfrm>
            <a:off x="3943991" y="1122014"/>
            <a:ext cx="2023234" cy="201992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6156970" y="1122015"/>
            <a:ext cx="2025052" cy="2019810"/>
          </a:xfrm>
          <a:prstGeom prst="rect">
            <a:avLst/>
          </a:prstGeom>
        </p:spPr>
        <p:txBody>
          <a:bodyPr/>
          <a:lstStyle>
            <a:lvl1pPr marL="266065" indent="-266065">
              <a:buFont typeface="Arial" panose="020B0604020202020204" pitchFamily="34" charset="0"/>
              <a:buChar char="•"/>
              <a:defRPr sz="1200"/>
            </a:lvl1pPr>
            <a:lvl2pPr marL="576580" indent="-221615">
              <a:buFont typeface="Arial" panose="020B0604020202020204" pitchFamily="34" charset="0"/>
              <a:buChar char="•"/>
              <a:defRPr sz="1200"/>
            </a:lvl2pPr>
            <a:lvl3pPr marL="887095" indent="-177165">
              <a:buFont typeface="Arial" panose="020B0604020202020204" pitchFamily="34" charset="0"/>
              <a:buChar char="•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2"/>
          </p:nvPr>
        </p:nvSpPr>
        <p:spPr>
          <a:xfrm>
            <a:off x="3943990" y="3273715"/>
            <a:ext cx="4238031" cy="1452286"/>
          </a:xfrm>
          <a:prstGeom prst="rect">
            <a:avLst/>
          </a:prstGeom>
        </p:spPr>
        <p:txBody>
          <a:bodyPr/>
          <a:lstStyle>
            <a:lvl1pPr marL="266065" indent="-266065">
              <a:buFont typeface="Arial" panose="020B0604020202020204" pitchFamily="34" charset="0"/>
              <a:buChar char="•"/>
              <a:defRPr sz="1200"/>
            </a:lvl1pPr>
            <a:lvl2pPr marL="576580" indent="-221615">
              <a:buFont typeface="Arial" panose="020B0604020202020204" pitchFamily="34" charset="0"/>
              <a:buChar char="•"/>
              <a:defRPr sz="1200"/>
            </a:lvl2pPr>
            <a:lvl3pPr marL="887095" indent="-177165">
              <a:buFont typeface="Arial" panose="020B0604020202020204" pitchFamily="34" charset="0"/>
              <a:buChar char="•"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573453" y="708025"/>
            <a:ext cx="1103798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3453" y="263936"/>
            <a:ext cx="1102559" cy="28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5397146" cy="43110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914590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73453" y="708025"/>
            <a:ext cx="1103798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3453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59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5397146" cy="43110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914590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72266" y="1363225"/>
            <a:ext cx="8001056" cy="1669845"/>
          </a:xfrm>
          <a:prstGeom prst="rect">
            <a:avLst/>
          </a:prstGeom>
        </p:spPr>
        <p:txBody>
          <a:bodyPr/>
          <a:lstStyle>
            <a:lvl1pPr marL="266065" indent="-266065">
              <a:buFont typeface="Arial" panose="020B0604020202020204" pitchFamily="34" charset="0"/>
              <a:buChar char="•"/>
              <a:defRPr sz="1200"/>
            </a:lvl1pPr>
            <a:lvl2pPr marL="576580" indent="-221615">
              <a:buFont typeface="Arial" panose="020B0604020202020204" pitchFamily="34" charset="0"/>
              <a:buChar char="•"/>
              <a:defRPr sz="1200"/>
            </a:lvl2pPr>
            <a:lvl3pPr marL="887095" indent="-177165">
              <a:buFont typeface="Arial" panose="020B0604020202020204" pitchFamily="34" charset="0"/>
              <a:buChar char="•"/>
              <a:defRPr sz="1200"/>
            </a:lvl3pPr>
            <a:lvl4pPr marL="1241425" indent="-177165">
              <a:buFont typeface="Arial" panose="020B0604020202020204" pitchFamily="34" charset="0"/>
              <a:buChar char="•"/>
              <a:defRPr sz="1200"/>
            </a:lvl4pPr>
            <a:lvl5pPr marL="1596390" indent="-177165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72266" y="3105078"/>
            <a:ext cx="8001056" cy="1669845"/>
          </a:xfrm>
          <a:prstGeom prst="rect">
            <a:avLst/>
          </a:prstGeom>
        </p:spPr>
        <p:txBody>
          <a:bodyPr/>
          <a:lstStyle>
            <a:lvl1pPr marL="266065" indent="-266065">
              <a:buFont typeface="Arial" panose="020B0604020202020204" pitchFamily="34" charset="0"/>
              <a:buChar char="•"/>
              <a:defRPr sz="1200"/>
            </a:lvl1pPr>
            <a:lvl2pPr marL="576580" indent="-221615">
              <a:buFont typeface="Arial" panose="020B0604020202020204" pitchFamily="34" charset="0"/>
              <a:buChar char="•"/>
              <a:defRPr sz="1200"/>
            </a:lvl2pPr>
            <a:lvl3pPr marL="887095" indent="-177165">
              <a:buFont typeface="Arial" panose="020B0604020202020204" pitchFamily="34" charset="0"/>
              <a:buChar char="•"/>
              <a:defRPr sz="1200"/>
            </a:lvl3pPr>
            <a:lvl4pPr marL="1241425" indent="-177165">
              <a:buFont typeface="Arial" panose="020B0604020202020204" pitchFamily="34" charset="0"/>
              <a:buChar char="•"/>
              <a:defRPr sz="1200"/>
            </a:lvl4pPr>
            <a:lvl5pPr marL="1596390" indent="-177165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573453" y="708025"/>
            <a:ext cx="1103798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3453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8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5397146" cy="431104"/>
          </a:xfrm>
          <a:prstGeom prst="rect">
            <a:avLst/>
          </a:prstGeom>
        </p:spPr>
        <p:txBody>
          <a:bodyPr/>
          <a:lstStyle>
            <a:lvl1pPr>
              <a:defRPr lang="zh-CN" altLang="en-US" dirty="0">
                <a:solidFill>
                  <a:schemeClr val="tx1"/>
                </a:solidFill>
              </a:defRPr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914590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73453" y="708025"/>
            <a:ext cx="1103798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3453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2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572266" y="1125538"/>
            <a:ext cx="8001056" cy="3600450"/>
          </a:xfrm>
          <a:prstGeom prst="rect">
            <a:avLst/>
          </a:prstGeom>
        </p:spPr>
        <p:txBody>
          <a:bodyPr/>
          <a:lstStyle>
            <a:lvl1pPr marL="266065" indent="-266065">
              <a:buFont typeface="Arial" panose="020B0604020202020204" pitchFamily="34" charset="0"/>
              <a:buChar char="•"/>
              <a:defRPr sz="1400"/>
            </a:lvl1pPr>
            <a:lvl2pPr marL="576580" indent="-221615">
              <a:buFont typeface="Arial" panose="020B0604020202020204" pitchFamily="34" charset="0"/>
              <a:buChar char="•"/>
              <a:defRPr sz="1400"/>
            </a:lvl2pPr>
            <a:lvl3pPr marL="887095" indent="-177165">
              <a:buFont typeface="Arial" panose="020B0604020202020204" pitchFamily="34" charset="0"/>
              <a:buChar char="•"/>
              <a:defRPr sz="1400"/>
            </a:lvl3pPr>
            <a:lvl4pPr marL="1241425" indent="-177165">
              <a:buFont typeface="Arial" panose="020B0604020202020204" pitchFamily="34" charset="0"/>
              <a:buChar char="•"/>
              <a:defRPr sz="1400"/>
            </a:lvl4pPr>
            <a:lvl5pPr marL="1596390" indent="-177165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5397146" cy="431104"/>
          </a:xfrm>
          <a:prstGeom prst="rect">
            <a:avLst/>
          </a:prstGeom>
        </p:spPr>
        <p:txBody>
          <a:bodyPr/>
          <a:lstStyle>
            <a:lvl1pPr algn="l">
              <a:defRPr lang="zh-CN" altLang="en-US" dirty="0">
                <a:solidFill>
                  <a:schemeClr val="tx1"/>
                </a:solidFill>
              </a:defRPr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914590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573453" y="708025"/>
            <a:ext cx="1103798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3453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6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5397146" cy="431104"/>
          </a:xfrm>
          <a:prstGeom prst="rect">
            <a:avLst/>
          </a:prstGeom>
        </p:spPr>
        <p:txBody>
          <a:bodyPr/>
          <a:lstStyle>
            <a:lvl1pPr algn="l">
              <a:defRPr lang="zh-CN" altLang="en-US" dirty="0">
                <a:solidFill>
                  <a:schemeClr val="tx1"/>
                </a:solidFill>
              </a:defRPr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914590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73138" y="1493830"/>
            <a:ext cx="4032250" cy="280035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573453" y="708025"/>
            <a:ext cx="1103798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3453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93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430446" y="4851416"/>
            <a:ext cx="285752" cy="279384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25378" y="4857750"/>
            <a:ext cx="4958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4" r:id="rId4"/>
    <p:sldLayoutId id="2147483662" r:id="rId5"/>
    <p:sldLayoutId id="2147483676" r:id="rId6"/>
    <p:sldLayoutId id="2147483664" r:id="rId7"/>
    <p:sldLayoutId id="2147483691" r:id="rId8"/>
    <p:sldLayoutId id="2147483663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66" r:id="rId19"/>
    <p:sldLayoutId id="2147483659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09295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66065" indent="-266065" algn="l" defTabSz="709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6580" indent="-221615" algn="l" defTabSz="7092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177165" algn="l" defTabSz="709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425" indent="-177165" algn="l" defTabSz="70929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6390" indent="-177165" algn="l" defTabSz="709295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1355" indent="-177165" algn="l" defTabSz="709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05685" indent="-177165" algn="l" defTabSz="709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0650" indent="-177165" algn="l" defTabSz="709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15615" indent="-177165" algn="l" defTabSz="709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092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4965" algn="l" defTabSz="7092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9295" algn="l" defTabSz="7092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4260" algn="l" defTabSz="7092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9225" algn="l" defTabSz="7092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3555" algn="l" defTabSz="7092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8520" algn="l" defTabSz="7092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3485" algn="l" defTabSz="7092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7815" algn="l" defTabSz="7092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分布式业务追踪系统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2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flume</a:t>
            </a:r>
            <a:r>
              <a:rPr lang="zh-CN" altLang="en-US" dirty="0"/>
              <a:t>是一个分布式、可靠、和高可用的海量日志采集、聚合和传输的系统。支持在日志系统中定制各类数据发送方，用于收集数据</a:t>
            </a:r>
            <a:r>
              <a:rPr lang="en-US" altLang="zh-CN" dirty="0"/>
              <a:t>;</a:t>
            </a:r>
            <a:r>
              <a:rPr lang="zh-CN" altLang="en-US" dirty="0" smtClean="0"/>
              <a:t>同时</a:t>
            </a:r>
            <a:r>
              <a:rPr lang="en-US" altLang="zh-CN" dirty="0" smtClean="0"/>
              <a:t>Flume</a:t>
            </a:r>
            <a:r>
              <a:rPr lang="zh-CN" altLang="en-US" dirty="0"/>
              <a:t>提供对数据进行简单处理，并可将数据传给</a:t>
            </a:r>
            <a:r>
              <a:rPr lang="en-US" altLang="zh-CN" dirty="0" err="1"/>
              <a:t>kafka</a:t>
            </a:r>
            <a:r>
              <a:rPr lang="zh-CN" altLang="en-US" dirty="0"/>
              <a:t>消息队列等数据接收方</a:t>
            </a:r>
            <a:endParaRPr lang="en-US" altLang="zh-CN" dirty="0"/>
          </a:p>
          <a:p>
            <a:r>
              <a:rPr lang="zh-CN" altLang="en-US" dirty="0"/>
              <a:t>在我们的业务场景中，</a:t>
            </a:r>
            <a:r>
              <a:rPr lang="en-US" altLang="zh-CN" dirty="0"/>
              <a:t>flume</a:t>
            </a:r>
            <a:r>
              <a:rPr lang="zh-CN" altLang="en-US" dirty="0"/>
              <a:t>使用</a:t>
            </a:r>
            <a:r>
              <a:rPr lang="en-US" altLang="zh-CN" dirty="0"/>
              <a:t>tail –f</a:t>
            </a:r>
            <a:r>
              <a:rPr lang="zh-CN" altLang="en-US" dirty="0"/>
              <a:t>命令来实时监控日志，在实际开发过程中遇到如下几个问题：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tail –f</a:t>
            </a:r>
            <a:r>
              <a:rPr lang="zh-CN" altLang="en-US" dirty="0"/>
              <a:t>命令监控日志延迟较高，从数据产生到入库需要</a:t>
            </a:r>
            <a:r>
              <a:rPr lang="en-US" altLang="zh-CN" dirty="0"/>
              <a:t>3s</a:t>
            </a:r>
            <a:r>
              <a:rPr lang="zh-CN" altLang="en-US" dirty="0"/>
              <a:t>的时间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因为</a:t>
            </a:r>
            <a:r>
              <a:rPr lang="en-US" altLang="zh-CN" dirty="0"/>
              <a:t>tail –f</a:t>
            </a:r>
            <a:r>
              <a:rPr lang="zh-CN" altLang="en-US" dirty="0"/>
              <a:t>命令默认取最新十行数据，所以重启</a:t>
            </a:r>
            <a:r>
              <a:rPr lang="en-US" altLang="zh-CN" dirty="0"/>
              <a:t>flume</a:t>
            </a:r>
            <a:r>
              <a:rPr lang="zh-CN" altLang="en-US" dirty="0"/>
              <a:t>会造成数据丢失</a:t>
            </a:r>
            <a:endParaRPr lang="en-US" altLang="zh-CN" dirty="0"/>
          </a:p>
          <a:p>
            <a:r>
              <a:rPr lang="zh-CN" altLang="en-US" dirty="0"/>
              <a:t>鉴于以上问题，改用</a:t>
            </a:r>
            <a:r>
              <a:rPr lang="en-US" altLang="zh-CN" dirty="0" err="1"/>
              <a:t>logstash</a:t>
            </a:r>
            <a:r>
              <a:rPr lang="zh-CN" altLang="en-US" dirty="0"/>
              <a:t>实现日志采集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logstash</a:t>
            </a:r>
            <a:r>
              <a:rPr lang="zh-CN" altLang="en-US" dirty="0"/>
              <a:t>可有效避免</a:t>
            </a:r>
            <a:r>
              <a:rPr lang="en-US" altLang="zh-CN" dirty="0"/>
              <a:t>flume</a:t>
            </a:r>
            <a:r>
              <a:rPr lang="zh-CN" altLang="en-US" dirty="0"/>
              <a:t>开发过程中遇到的问题，数据产生到入库只需要</a:t>
            </a:r>
            <a:r>
              <a:rPr lang="en-US" altLang="zh-CN" dirty="0"/>
              <a:t>1s</a:t>
            </a:r>
            <a:r>
              <a:rPr lang="zh-CN" altLang="en-US" dirty="0"/>
              <a:t>左右的时间，并且</a:t>
            </a:r>
            <a:r>
              <a:rPr lang="en-US" altLang="zh-CN" dirty="0" err="1"/>
              <a:t>logstash</a:t>
            </a:r>
            <a:r>
              <a:rPr lang="zh-CN" altLang="en-US" dirty="0"/>
              <a:t>会保存上次监控到的行数，重启</a:t>
            </a:r>
            <a:r>
              <a:rPr lang="en-US" altLang="zh-CN" dirty="0" err="1"/>
              <a:t>logstash</a:t>
            </a:r>
            <a:r>
              <a:rPr lang="zh-CN" altLang="en-US" dirty="0"/>
              <a:t>会从上次监控到的行数开始继续读取数据，不会导致部分数据采集不到。</a:t>
            </a:r>
            <a:endParaRPr lang="en-US" altLang="zh-CN" dirty="0"/>
          </a:p>
          <a:p>
            <a:r>
              <a:rPr lang="en-US" altLang="zh-CN" dirty="0" err="1"/>
              <a:t>Logstash</a:t>
            </a:r>
            <a:r>
              <a:rPr lang="zh-CN" altLang="en-US" dirty="0"/>
              <a:t>配置更加简单，只需修改</a:t>
            </a:r>
            <a:r>
              <a:rPr lang="en-US" altLang="zh-CN" dirty="0" err="1"/>
              <a:t>jdk</a:t>
            </a:r>
            <a:r>
              <a:rPr lang="zh-CN" altLang="en-US" dirty="0"/>
              <a:t>路径配置即可，</a:t>
            </a:r>
            <a:r>
              <a:rPr lang="en-US" altLang="zh-CN" dirty="0"/>
              <a:t>flume</a:t>
            </a:r>
            <a:r>
              <a:rPr lang="zh-CN" altLang="en-US" dirty="0"/>
              <a:t>需要自己手动配置链路，很复杂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Logstash</a:t>
            </a:r>
            <a:r>
              <a:rPr lang="zh-CN" altLang="en-US" dirty="0" smtClean="0"/>
              <a:t>增加过滤器插件也非常方便，同时支持通配符和正则表达式</a:t>
            </a:r>
            <a:endParaRPr lang="en-US" altLang="zh-CN" dirty="0"/>
          </a:p>
          <a:p>
            <a:r>
              <a:rPr lang="en-US" altLang="zh-CN" dirty="0" err="1"/>
              <a:t>Logstash</a:t>
            </a:r>
            <a:r>
              <a:rPr lang="zh-CN" altLang="en-US" dirty="0"/>
              <a:t>也有自己的缺陷，就是不保证数据的可靠性，传输过程中若系统故障会丢失数据，但在我们实际应用场景中，这种丢失是可以接受的。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第四章节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日志传输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2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是一种高吞吐量的分布式发布订阅消息系统，且与</a:t>
            </a:r>
            <a:r>
              <a:rPr lang="en-US" altLang="zh-CN" dirty="0"/>
              <a:t>flume</a:t>
            </a:r>
            <a:r>
              <a:rPr lang="zh-CN" altLang="en-US" dirty="0"/>
              <a:t>和</a:t>
            </a:r>
            <a:r>
              <a:rPr lang="en-US" altLang="zh-CN" dirty="0" err="1"/>
              <a:t>logstash</a:t>
            </a:r>
            <a:r>
              <a:rPr lang="zh-CN" altLang="en-US" dirty="0"/>
              <a:t>能很好的集成。</a:t>
            </a:r>
            <a:endParaRPr lang="en-US" altLang="zh-CN" dirty="0"/>
          </a:p>
          <a:p>
            <a:r>
              <a:rPr lang="en-US" altLang="zh-CN" dirty="0"/>
              <a:t>Kafka</a:t>
            </a:r>
            <a:r>
              <a:rPr lang="zh-CN" altLang="en-US" dirty="0"/>
              <a:t>将主题，偏移量，集群信息注册到</a:t>
            </a:r>
            <a:r>
              <a:rPr lang="en-US" altLang="zh-CN" dirty="0"/>
              <a:t>zookeeper</a:t>
            </a:r>
            <a:r>
              <a:rPr lang="zh-CN" altLang="en-US" dirty="0"/>
              <a:t>上，可以很方便的监控，且使用备份机制可以保证服务器宕机也不丢失任何已经提交的消息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架构图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690" y="1197248"/>
            <a:ext cx="5385181" cy="331236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0" y="1341264"/>
            <a:ext cx="331236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第五章节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日志处理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0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Apache Storm</a:t>
            </a:r>
            <a:r>
              <a:rPr lang="zh-CN" altLang="en-US" dirty="0"/>
              <a:t>是一个分布式实时大数据处理系统。</a:t>
            </a:r>
            <a:r>
              <a:rPr lang="en-US" altLang="zh-CN" dirty="0"/>
              <a:t>Storm</a:t>
            </a:r>
            <a:r>
              <a:rPr lang="zh-CN" altLang="en-US" dirty="0"/>
              <a:t>设计用于在容错和水平可扩展方法中处理大量数据。它是一个流数据框架，具有最高的摄取率</a:t>
            </a:r>
            <a:endParaRPr lang="en-US" altLang="zh-CN" dirty="0"/>
          </a:p>
          <a:p>
            <a:r>
              <a:rPr lang="en-US" altLang="zh-CN" dirty="0"/>
              <a:t>Storm</a:t>
            </a:r>
            <a:r>
              <a:rPr lang="zh-CN" altLang="en-US" dirty="0"/>
              <a:t>可以与</a:t>
            </a:r>
            <a:r>
              <a:rPr lang="en-US" altLang="zh-CN" dirty="0" err="1"/>
              <a:t>kafka</a:t>
            </a:r>
            <a:r>
              <a:rPr lang="zh-CN" altLang="en-US" dirty="0"/>
              <a:t>集成，实时从</a:t>
            </a:r>
            <a:r>
              <a:rPr lang="en-US" altLang="zh-CN" dirty="0" err="1"/>
              <a:t>kafka</a:t>
            </a:r>
            <a:r>
              <a:rPr lang="zh-CN" altLang="en-US" dirty="0"/>
              <a:t>中消费数据，并传入自己的拓扑分析处理，最后存储数据</a:t>
            </a:r>
            <a:endParaRPr lang="en-US" altLang="zh-CN" dirty="0"/>
          </a:p>
          <a:p>
            <a:r>
              <a:rPr lang="en-US" altLang="zh-CN" dirty="0"/>
              <a:t>Storm</a:t>
            </a:r>
            <a:r>
              <a:rPr lang="zh-CN" altLang="en-US" dirty="0"/>
              <a:t>接收数据首先过滤掉无用的日志，然后筛选出</a:t>
            </a:r>
            <a:r>
              <a:rPr lang="en-US" altLang="zh-CN" dirty="0"/>
              <a:t>error</a:t>
            </a:r>
            <a:r>
              <a:rPr lang="zh-CN" altLang="en-US" dirty="0"/>
              <a:t>日志发送邮件，然后解析</a:t>
            </a:r>
            <a:r>
              <a:rPr lang="en-US" altLang="zh-CN" dirty="0"/>
              <a:t>info</a:t>
            </a:r>
            <a:r>
              <a:rPr lang="zh-CN" altLang="en-US" dirty="0"/>
              <a:t>日志</a:t>
            </a:r>
            <a:r>
              <a:rPr lang="en-US" altLang="zh-CN" dirty="0" err="1"/>
              <a:t>json</a:t>
            </a:r>
            <a:r>
              <a:rPr lang="zh-CN" altLang="en-US" dirty="0"/>
              <a:t>串部分，入库存储。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6047270" cy="431104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torm</a:t>
            </a:r>
            <a:r>
              <a:rPr lang="zh-CN" altLang="en-US" dirty="0" smtClean="0"/>
              <a:t>架构图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975" y="1546024"/>
            <a:ext cx="4632382" cy="2710232"/>
          </a:xfrm>
        </p:spPr>
      </p:pic>
      <p:sp>
        <p:nvSpPr>
          <p:cNvPr id="4" name="矩形 3"/>
          <p:cNvSpPr/>
          <p:nvPr/>
        </p:nvSpPr>
        <p:spPr>
          <a:xfrm>
            <a:off x="612354" y="1455898"/>
            <a:ext cx="2954380" cy="28003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zh-CN" dirty="0">
                <a:solidFill>
                  <a:schemeClr val="tx1"/>
                </a:solidFill>
              </a:rPr>
              <a:t>Nimbus</a:t>
            </a:r>
            <a:r>
              <a:rPr lang="zh-CN" altLang="en-US" dirty="0">
                <a:solidFill>
                  <a:schemeClr val="tx1"/>
                </a:solidFill>
              </a:rPr>
              <a:t>负责在集群里面发送代码，分配工作给机器，并且监控状态。全局只有一个。</a:t>
            </a:r>
          </a:p>
          <a:p>
            <a:pPr latinLnBrk="1"/>
            <a:r>
              <a:rPr lang="en-US" altLang="zh-CN" dirty="0">
                <a:solidFill>
                  <a:schemeClr val="tx1"/>
                </a:solidFill>
              </a:rPr>
              <a:t>Supervisor</a:t>
            </a:r>
            <a:r>
              <a:rPr lang="zh-CN" altLang="en-US" dirty="0">
                <a:solidFill>
                  <a:schemeClr val="tx1"/>
                </a:solidFill>
              </a:rPr>
              <a:t>会监听分配给它那台机器的工作，根据需要启动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关闭工作进程</a:t>
            </a:r>
            <a:r>
              <a:rPr lang="en-US" altLang="zh-CN" dirty="0">
                <a:solidFill>
                  <a:schemeClr val="tx1"/>
                </a:solidFill>
              </a:rPr>
              <a:t>Worker</a:t>
            </a:r>
            <a:r>
              <a:rPr lang="zh-CN" altLang="en-US" dirty="0">
                <a:solidFill>
                  <a:schemeClr val="tx1"/>
                </a:solidFill>
              </a:rPr>
              <a:t>。每一个要运行</a:t>
            </a:r>
            <a:r>
              <a:rPr lang="en-US" altLang="zh-CN" dirty="0">
                <a:solidFill>
                  <a:schemeClr val="tx1"/>
                </a:solidFill>
              </a:rPr>
              <a:t>Storm</a:t>
            </a:r>
            <a:r>
              <a:rPr lang="zh-CN" altLang="en-US" dirty="0">
                <a:solidFill>
                  <a:schemeClr val="tx1"/>
                </a:solidFill>
              </a:rPr>
              <a:t>的机器上都要部署一个，并且，按照机器的配置设定上面分配的槽位数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r>
              <a:rPr lang="en-US" altLang="zh-CN" dirty="0">
                <a:solidFill>
                  <a:schemeClr val="tx1"/>
                </a:solidFill>
              </a:rPr>
              <a:t>Nimbus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Supervisor</a:t>
            </a:r>
            <a:r>
              <a:rPr lang="zh-CN" altLang="en-US" dirty="0">
                <a:solidFill>
                  <a:schemeClr val="tx1"/>
                </a:solidFill>
              </a:rPr>
              <a:t>甚至实际运行的</a:t>
            </a:r>
            <a:r>
              <a:rPr lang="en-US" altLang="zh-CN" dirty="0">
                <a:solidFill>
                  <a:schemeClr val="tx1"/>
                </a:solidFill>
              </a:rPr>
              <a:t>Worker</a:t>
            </a:r>
            <a:r>
              <a:rPr lang="zh-CN" altLang="en-US" dirty="0">
                <a:solidFill>
                  <a:schemeClr val="tx1"/>
                </a:solidFill>
              </a:rPr>
              <a:t>都是把心跳保存在</a:t>
            </a:r>
            <a:r>
              <a:rPr lang="en-US" altLang="zh-CN" dirty="0">
                <a:solidFill>
                  <a:schemeClr val="tx1"/>
                </a:solidFill>
              </a:rPr>
              <a:t>Zookeeper</a:t>
            </a:r>
            <a:r>
              <a:rPr lang="zh-CN" altLang="en-US" dirty="0">
                <a:solidFill>
                  <a:schemeClr val="tx1"/>
                </a:solidFill>
              </a:rPr>
              <a:t>上的</a:t>
            </a:r>
          </a:p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740" y="189136"/>
            <a:ext cx="6047270" cy="431104"/>
          </a:xfrm>
        </p:spPr>
        <p:txBody>
          <a:bodyPr/>
          <a:lstStyle/>
          <a:p>
            <a:r>
              <a:rPr lang="zh-CN" altLang="en-US" dirty="0" smtClean="0"/>
              <a:t>日志处理</a:t>
            </a:r>
            <a:r>
              <a:rPr lang="en-US" altLang="zh-CN" dirty="0" smtClean="0"/>
              <a:t>Topology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5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82" y="1612457"/>
            <a:ext cx="5184576" cy="2465111"/>
          </a:xfrm>
        </p:spPr>
      </p:pic>
      <p:sp>
        <p:nvSpPr>
          <p:cNvPr id="6" name="矩形 5"/>
          <p:cNvSpPr/>
          <p:nvPr/>
        </p:nvSpPr>
        <p:spPr>
          <a:xfrm>
            <a:off x="324322" y="1341264"/>
            <a:ext cx="3066393" cy="28003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KafkaSpout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从</a:t>
            </a:r>
            <a:r>
              <a:rPr lang="en-US" altLang="zh-CN" dirty="0" err="1">
                <a:solidFill>
                  <a:schemeClr val="tx1"/>
                </a:solidFill>
              </a:rPr>
              <a:t>kafka</a:t>
            </a:r>
            <a:r>
              <a:rPr lang="zh-CN" altLang="en-US" dirty="0">
                <a:solidFill>
                  <a:schemeClr val="tx1"/>
                </a:solidFill>
              </a:rPr>
              <a:t>中接收数据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ErrorBolt</a:t>
            </a:r>
            <a:r>
              <a:rPr lang="zh-CN" altLang="en-US" dirty="0">
                <a:solidFill>
                  <a:schemeClr val="tx1"/>
                </a:solidFill>
              </a:rPr>
              <a:t>：过滤日志数据，将</a:t>
            </a:r>
            <a:r>
              <a:rPr lang="en-US" altLang="zh-CN" dirty="0">
                <a:solidFill>
                  <a:schemeClr val="tx1"/>
                </a:solidFill>
              </a:rPr>
              <a:t>error</a:t>
            </a:r>
            <a:r>
              <a:rPr lang="zh-CN" altLang="en-US" dirty="0">
                <a:solidFill>
                  <a:schemeClr val="tx1"/>
                </a:solidFill>
              </a:rPr>
              <a:t>级别的日志发到</a:t>
            </a:r>
            <a:r>
              <a:rPr lang="en-US" altLang="zh-CN" dirty="0" err="1">
                <a:solidFill>
                  <a:schemeClr val="tx1"/>
                </a:solidFill>
              </a:rPr>
              <a:t>EmailBolt</a:t>
            </a:r>
            <a:r>
              <a:rPr lang="zh-CN" altLang="en-US" dirty="0">
                <a:solidFill>
                  <a:schemeClr val="tx1"/>
                </a:solidFill>
              </a:rPr>
              <a:t>，其他日志发往</a:t>
            </a:r>
            <a:r>
              <a:rPr lang="en-US" altLang="zh-CN" dirty="0" err="1">
                <a:solidFill>
                  <a:schemeClr val="tx1"/>
                </a:solidFill>
              </a:rPr>
              <a:t>InfoBolt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InfoBolt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只留下</a:t>
            </a:r>
            <a:r>
              <a:rPr lang="en-US" altLang="zh-CN" dirty="0">
                <a:solidFill>
                  <a:schemeClr val="tx1"/>
                </a:solidFill>
              </a:rPr>
              <a:t>info</a:t>
            </a:r>
            <a:r>
              <a:rPr lang="zh-CN" altLang="en-US" dirty="0">
                <a:solidFill>
                  <a:schemeClr val="tx1"/>
                </a:solidFill>
              </a:rPr>
              <a:t>级别日志并取出日志中的</a:t>
            </a:r>
            <a:r>
              <a:rPr lang="en-US" altLang="zh-CN" dirty="0" err="1">
                <a:solidFill>
                  <a:schemeClr val="tx1"/>
                </a:solidFill>
              </a:rPr>
              <a:t>json</a:t>
            </a:r>
            <a:r>
              <a:rPr lang="zh-CN" altLang="en-US" dirty="0">
                <a:solidFill>
                  <a:schemeClr val="tx1"/>
                </a:solidFill>
              </a:rPr>
              <a:t>串传往下一个</a:t>
            </a:r>
            <a:r>
              <a:rPr lang="en-US" altLang="zh-CN" dirty="0">
                <a:solidFill>
                  <a:schemeClr val="tx1"/>
                </a:solidFill>
              </a:rPr>
              <a:t>Bolt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EmailBolt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将错误日志发送邮件告警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FunctionRouterBolt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路由</a:t>
            </a:r>
            <a:r>
              <a:rPr lang="en-US" altLang="zh-CN" dirty="0">
                <a:solidFill>
                  <a:schemeClr val="tx1"/>
                </a:solidFill>
              </a:rPr>
              <a:t>Bolt</a:t>
            </a:r>
            <a:r>
              <a:rPr lang="zh-CN" altLang="en-US" dirty="0">
                <a:solidFill>
                  <a:schemeClr val="tx1"/>
                </a:solidFill>
              </a:rPr>
              <a:t>，根据交易类型发往不同的</a:t>
            </a:r>
            <a:r>
              <a:rPr lang="en-US" altLang="zh-CN" dirty="0">
                <a:solidFill>
                  <a:schemeClr val="tx1"/>
                </a:solidFill>
              </a:rPr>
              <a:t>Bolt</a:t>
            </a:r>
            <a:r>
              <a:rPr lang="zh-CN" altLang="en-US" dirty="0">
                <a:solidFill>
                  <a:schemeClr val="tx1"/>
                </a:solidFill>
              </a:rPr>
              <a:t>处理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latencyBolt:latency</a:t>
            </a:r>
            <a:r>
              <a:rPr lang="zh-CN" altLang="en-US" dirty="0">
                <a:solidFill>
                  <a:schemeClr val="tx1"/>
                </a:solidFill>
              </a:rPr>
              <a:t>交易处理</a:t>
            </a:r>
            <a:r>
              <a:rPr lang="en-US" altLang="zh-CN" dirty="0">
                <a:solidFill>
                  <a:schemeClr val="tx1"/>
                </a:solidFill>
              </a:rPr>
              <a:t>Bolt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igniteBolt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数据存储</a:t>
            </a:r>
            <a:r>
              <a:rPr lang="en-US" altLang="zh-CN" dirty="0">
                <a:solidFill>
                  <a:schemeClr val="tx1"/>
                </a:solidFill>
              </a:rPr>
              <a:t>Bolt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第六章节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追踪数据存储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4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643704" y="776737"/>
            <a:ext cx="1571636" cy="500066"/>
          </a:xfrm>
          <a:prstGeom prst="rect">
            <a:avLst/>
          </a:prstGeom>
        </p:spPr>
        <p:txBody>
          <a:bodyPr/>
          <a:lstStyle>
            <a:lvl1pPr algn="ctr" defTabSz="709295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0408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目   录</a:t>
            </a:r>
            <a:endParaRPr lang="zh-CN" altLang="en-US" dirty="0"/>
          </a:p>
        </p:txBody>
      </p:sp>
      <p:sp>
        <p:nvSpPr>
          <p:cNvPr id="20" name="标题 1"/>
          <p:cNvSpPr txBox="1"/>
          <p:nvPr/>
        </p:nvSpPr>
        <p:spPr>
          <a:xfrm>
            <a:off x="643704" y="1205365"/>
            <a:ext cx="1571636" cy="500066"/>
          </a:xfrm>
          <a:prstGeom prst="rect">
            <a:avLst/>
          </a:prstGeom>
        </p:spPr>
        <p:txBody>
          <a:bodyPr vert="horz" lIns="70948" tIns="35474" rIns="70948" bIns="35474" rtlCol="0" anchor="ctr">
            <a:noAutofit/>
          </a:bodyPr>
          <a:lstStyle>
            <a:lvl1pPr>
              <a:defRPr sz="3200" b="0">
                <a:solidFill>
                  <a:srgbClr val="457BDA"/>
                </a:solidFill>
              </a:defRPr>
            </a:lvl1pPr>
          </a:lstStyle>
          <a:p>
            <a:pPr marL="0" marR="0" lvl="0" indent="0" algn="ctr" defTabSz="7092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CONTENTS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430446" y="4857750"/>
            <a:ext cx="285752" cy="273050"/>
          </a:xfrm>
        </p:spPr>
        <p:txBody>
          <a:bodyPr/>
          <a:lstStyle/>
          <a:p>
            <a:fld id="{6B3E1478-37CF-4E18-9076-DA6228555DA5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4078" y="1989336"/>
            <a:ext cx="15504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背景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整体架构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日志采集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日志传输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日志处理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追踪数据存储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8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开始使用</a:t>
            </a:r>
            <a:r>
              <a:rPr lang="en-US" altLang="zh-CN" dirty="0"/>
              <a:t>oracle</a:t>
            </a:r>
            <a:r>
              <a:rPr lang="zh-CN" altLang="en-US" dirty="0"/>
              <a:t>存储数据库，发现性能瓶颈有问题，</a:t>
            </a:r>
            <a:r>
              <a:rPr lang="en-US" altLang="zh-CN" dirty="0"/>
              <a:t>storm</a:t>
            </a:r>
            <a:r>
              <a:rPr lang="zh-CN" altLang="en-US" dirty="0"/>
              <a:t>入库线程设置</a:t>
            </a:r>
            <a:r>
              <a:rPr lang="en-US" altLang="zh-CN" dirty="0"/>
              <a:t>64</a:t>
            </a:r>
            <a:r>
              <a:rPr lang="zh-CN" altLang="en-US" dirty="0"/>
              <a:t>个能保证每秒入库</a:t>
            </a:r>
            <a:r>
              <a:rPr lang="en-US" altLang="zh-CN" dirty="0"/>
              <a:t>1300</a:t>
            </a:r>
            <a:r>
              <a:rPr lang="zh-CN" altLang="en-US" dirty="0"/>
              <a:t>条数据，与每秒处理</a:t>
            </a:r>
            <a:r>
              <a:rPr lang="en-US" altLang="zh-CN" dirty="0"/>
              <a:t>2000</a:t>
            </a:r>
            <a:r>
              <a:rPr lang="zh-CN" altLang="en-US" dirty="0"/>
              <a:t>条的目标有差距，而且因为数据有很强的实时性，当天的数据第二天就失去了意义，持久化数据就很浪费效率，所以改用</a:t>
            </a:r>
            <a:r>
              <a:rPr lang="en-US" altLang="zh-CN" dirty="0"/>
              <a:t>ignite</a:t>
            </a:r>
            <a:r>
              <a:rPr lang="zh-CN" altLang="en-US" dirty="0"/>
              <a:t>内存数据库</a:t>
            </a:r>
            <a:endParaRPr lang="en-US" altLang="zh-CN" dirty="0"/>
          </a:p>
          <a:p>
            <a:r>
              <a:rPr lang="en-US" altLang="zh-CN" dirty="0"/>
              <a:t>Ignite</a:t>
            </a:r>
            <a:r>
              <a:rPr lang="zh-CN" altLang="en-US" dirty="0"/>
              <a:t>由于将数据存入内存中，免去了持久化的开销，可以每秒入库</a:t>
            </a:r>
            <a:r>
              <a:rPr lang="en-US" altLang="zh-CN" dirty="0"/>
              <a:t>3000</a:t>
            </a:r>
            <a:r>
              <a:rPr lang="zh-CN" altLang="en-US" dirty="0"/>
              <a:t>条，完美实现了目标，且</a:t>
            </a:r>
            <a:r>
              <a:rPr lang="en-US" altLang="zh-CN" dirty="0"/>
              <a:t>ignite</a:t>
            </a:r>
            <a:r>
              <a:rPr lang="zh-CN" altLang="en-US" dirty="0"/>
              <a:t>可以设置数据失效日期，不需手动清理数据。且</a:t>
            </a:r>
            <a:r>
              <a:rPr lang="en-US" altLang="zh-CN" dirty="0"/>
              <a:t>ignite</a:t>
            </a:r>
            <a:r>
              <a:rPr lang="zh-CN" altLang="en-US" dirty="0"/>
              <a:t>支持</a:t>
            </a:r>
            <a:r>
              <a:rPr lang="en-US" altLang="zh-CN" dirty="0" err="1"/>
              <a:t>sql</a:t>
            </a:r>
            <a:r>
              <a:rPr lang="zh-CN" altLang="en-US" dirty="0"/>
              <a:t>语句，开发代价很小。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Ignite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2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390" y="1922458"/>
            <a:ext cx="3786214" cy="1571636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648700" y="4857750"/>
            <a:ext cx="496888" cy="273050"/>
          </a:xfrm>
        </p:spPr>
        <p:txBody>
          <a:bodyPr/>
          <a:lstStyle/>
          <a:p>
            <a:fld id="{6B3E1478-37CF-4E18-9076-DA6228555DA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第一章节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399658" y="1161244"/>
            <a:ext cx="8421608" cy="31323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追踪业务的处理环节，比如现在业务在哪个环节上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追踪业务处理环节的延时，比如根据业务在某个环节耗费的时间，监控业务链是否正常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399659" y="1161244"/>
            <a:ext cx="1748236" cy="3597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复杂的业务链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89" y="1161244"/>
            <a:ext cx="1845505" cy="162018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525122" y="1125091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109354" y="1845320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093074" y="1755310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601214" y="249339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4"/>
            <a:endCxn id="8" idx="0"/>
          </p:cNvCxnSpPr>
          <p:nvPr/>
        </p:nvCxnSpPr>
        <p:spPr>
          <a:xfrm flipH="1">
            <a:off x="7309098" y="1557139"/>
            <a:ext cx="432048" cy="1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4"/>
            <a:endCxn id="7" idx="0"/>
          </p:cNvCxnSpPr>
          <p:nvPr/>
        </p:nvCxnSpPr>
        <p:spPr>
          <a:xfrm>
            <a:off x="7741146" y="1557139"/>
            <a:ext cx="584232" cy="28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4"/>
            <a:endCxn id="9" idx="0"/>
          </p:cNvCxnSpPr>
          <p:nvPr/>
        </p:nvCxnSpPr>
        <p:spPr>
          <a:xfrm>
            <a:off x="7309098" y="2187358"/>
            <a:ext cx="508140" cy="30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18941" y="1161244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分布式的计算服务</a:t>
            </a:r>
          </a:p>
          <a:p>
            <a:endParaRPr lang="zh-CN" altLang="en-US" dirty="0"/>
          </a:p>
        </p:txBody>
      </p:sp>
      <p:sp>
        <p:nvSpPr>
          <p:cNvPr id="17" name="文本占位符 1"/>
          <p:cNvSpPr txBox="1">
            <a:spLocks/>
          </p:cNvSpPr>
          <p:nvPr/>
        </p:nvSpPr>
        <p:spPr>
          <a:xfrm>
            <a:off x="380510" y="3141464"/>
            <a:ext cx="1748236" cy="359742"/>
          </a:xfrm>
          <a:prstGeom prst="rect">
            <a:avLst/>
          </a:prstGeom>
        </p:spPr>
        <p:txBody>
          <a:bodyPr/>
          <a:lstStyle>
            <a:lvl1pPr marL="266065" indent="-266065" algn="l" defTabSz="7092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580" indent="-221615" algn="l" defTabSz="7092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7095" indent="-177165" algn="l" defTabSz="7092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1425" indent="-177165" algn="l" defTabSz="7092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6390" indent="-177165" algn="l" defTabSz="7092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1355" indent="-177165" algn="l" defTabSz="7092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5685" indent="-177165" algn="l" defTabSz="7092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0650" indent="-177165" algn="l" defTabSz="7092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615" indent="-177165" algn="l" defTabSz="70929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异构的应用环境</a:t>
            </a:r>
            <a:endParaRPr lang="en-US" altLang="zh-CN" dirty="0" smtClean="0"/>
          </a:p>
        </p:txBody>
      </p:sp>
      <p:sp>
        <p:nvSpPr>
          <p:cNvPr id="30" name="圆角矩形 29"/>
          <p:cNvSpPr/>
          <p:nvPr/>
        </p:nvSpPr>
        <p:spPr>
          <a:xfrm>
            <a:off x="2127191" y="3609516"/>
            <a:ext cx="864096" cy="5040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C++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700261" y="4343942"/>
            <a:ext cx="936104" cy="492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224524" y="3573512"/>
            <a:ext cx="1152128" cy="5760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399658" y="1161244"/>
            <a:ext cx="8421608" cy="31323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核心思想：最轻量侵入性追踪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第二章节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整体架构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8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r>
              <a:rPr lang="zh-CN" altLang="en-US" dirty="0"/>
              <a:t>图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0602" y="1316071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日志采集器实时采集应用系统日志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5899" y="2254585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采集的日志写入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形成日志流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85899" y="3069456"/>
            <a:ext cx="3346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中读取日志流进行实时处理，入库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285899" y="3933552"/>
            <a:ext cx="334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分析系统处理，分析，显示追踪数据</a:t>
            </a:r>
            <a:endParaRPr lang="en-US" altLang="zh-CN" dirty="0" smtClean="0"/>
          </a:p>
        </p:txBody>
      </p:sp>
      <p:sp>
        <p:nvSpPr>
          <p:cNvPr id="5" name="下箭头 4"/>
          <p:cNvSpPr/>
          <p:nvPr/>
        </p:nvSpPr>
        <p:spPr>
          <a:xfrm>
            <a:off x="1404442" y="1750319"/>
            <a:ext cx="216024" cy="365488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404442" y="2693165"/>
            <a:ext cx="216024" cy="365488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1399561" y="3501504"/>
            <a:ext cx="216024" cy="365488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98" y="1353793"/>
            <a:ext cx="5274310" cy="304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第三章节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日志采集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1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南方基金2">
      <a:dk1>
        <a:srgbClr val="59595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A5A5A5"/>
      </a:accent2>
      <a:accent3>
        <a:srgbClr val="96C5FF"/>
      </a:accent3>
      <a:accent4>
        <a:srgbClr val="C6C1C7"/>
      </a:accent4>
      <a:accent5>
        <a:srgbClr val="A584A2"/>
      </a:accent5>
      <a:accent6>
        <a:srgbClr val="FD625E"/>
      </a:accent6>
      <a:hlink>
        <a:srgbClr val="17365D"/>
      </a:hlink>
      <a:folHlink>
        <a:srgbClr val="6565FF"/>
      </a:folHlink>
    </a:clrScheme>
    <a:fontScheme name="自定义 2">
      <a:majorFont>
        <a:latin typeface="Arial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884</Words>
  <Application>Microsoft Office PowerPoint</Application>
  <PresentationFormat>自定义</PresentationFormat>
  <Paragraphs>91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 Unicode MS</vt:lpstr>
      <vt:lpstr>宋体</vt:lpstr>
      <vt:lpstr>微软雅黑</vt:lpstr>
      <vt:lpstr>Arial</vt:lpstr>
      <vt:lpstr>Calibri</vt:lpstr>
      <vt:lpstr>Wingdings</vt:lpstr>
      <vt:lpstr>Office 主题</vt:lpstr>
      <vt:lpstr>分布式业务追踪系统</vt:lpstr>
      <vt:lpstr>PowerPoint 演示文稿</vt:lpstr>
      <vt:lpstr>第一章节</vt:lpstr>
      <vt:lpstr>目标</vt:lpstr>
      <vt:lpstr>问题</vt:lpstr>
      <vt:lpstr>解决方案</vt:lpstr>
      <vt:lpstr>第二章节</vt:lpstr>
      <vt:lpstr>架构图 </vt:lpstr>
      <vt:lpstr>第三章节</vt:lpstr>
      <vt:lpstr>flume</vt:lpstr>
      <vt:lpstr>logstash</vt:lpstr>
      <vt:lpstr>第四章节</vt:lpstr>
      <vt:lpstr>Kafka</vt:lpstr>
      <vt:lpstr>Kafka架构图</vt:lpstr>
      <vt:lpstr>第五章节</vt:lpstr>
      <vt:lpstr>Storm</vt:lpstr>
      <vt:lpstr>Storm架构图 </vt:lpstr>
      <vt:lpstr>日志处理Topology </vt:lpstr>
      <vt:lpstr>第六章节</vt:lpstr>
      <vt:lpstr>Ignite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NFJJ</cp:lastModifiedBy>
  <cp:revision>422</cp:revision>
  <dcterms:created xsi:type="dcterms:W3CDTF">2017-03-21T06:04:00Z</dcterms:created>
  <dcterms:modified xsi:type="dcterms:W3CDTF">2018-05-15T08:31:42Z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