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79" r:id="rId8"/>
    <p:sldId id="266" r:id="rId9"/>
    <p:sldId id="273" r:id="rId10"/>
    <p:sldId id="274" r:id="rId11"/>
    <p:sldId id="276" r:id="rId12"/>
    <p:sldId id="277" r:id="rId13"/>
    <p:sldId id="278" r:id="rId14"/>
    <p:sldId id="270" r:id="rId15"/>
    <p:sldId id="287" r:id="rId16"/>
    <p:sldId id="268" r:id="rId17"/>
    <p:sldId id="282" r:id="rId18"/>
    <p:sldId id="280" r:id="rId19"/>
    <p:sldId id="283" r:id="rId20"/>
    <p:sldId id="286" r:id="rId21"/>
    <p:sldId id="284" r:id="rId22"/>
    <p:sldId id="285" r:id="rId23"/>
    <p:sldId id="288" r:id="rId24"/>
    <p:sldId id="272" r:id="rId25"/>
    <p:sldId id="269" r:id="rId26"/>
    <p:sldId id="27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A2FE-1F0D-CFE4-2211-1066CA091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384E77-E3C5-286C-66A2-BC18C2378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E93D9-ADAB-2F18-3AAE-D41BE271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36FEA-06F0-59AF-C891-8F67B9D7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93C51-7831-E069-2385-02D56C18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3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0959-394F-3802-7D68-F30FA3C7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B2BFC3-9FC8-E847-5DE6-1C8A32CB3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F5C46-A5BD-A0E6-BB3C-29ED0A3A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2EB8D-ECD1-8BA7-1864-F34DFA38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A0174-4FED-CA40-A8F6-B28EE90C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2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6D6101-CA29-8F3E-168F-D0E8CDDE0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5812D5-B591-1B3E-140A-5EAFEE258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63401-CCB8-1D64-E634-D5207427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E8D73-19B7-3003-C210-16B15C69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4AD86-2C7B-947E-92EE-72EAD0EF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0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B504F-B608-6F8C-C755-055992BC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DF78-8803-ACBA-D598-0BEB382D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66A97-B0DA-8D87-4556-2AFB489B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C2EB1-1130-2497-8074-96A9D834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5CAFC-9197-51C8-CC24-B8D9DFC0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8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E9C3D-9280-CB59-CC33-035C8F38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07EB9-1770-D05A-5B5D-22DE4B40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6F0A0-AC9E-A001-D25B-40631EE1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A4A58-FE8F-5AF1-C73E-25D46C9B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86861-9CC1-E2C2-D197-CCF6510F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2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5885C-D0F9-9DE8-82E9-9A706612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B5F6C-DAFD-A3A7-10FF-3BF21F334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69AAC-5703-38A3-D85E-E05361CBA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CF3B5-ACE6-5F53-8F02-28928BF28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119AE-43DA-1B52-9B54-050CD34A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AAAF6-9A02-304A-FEBF-DE9152E6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4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7FA72-4933-02AF-92EA-34148D1D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E60B2-A823-FEE4-D818-4427F3D4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52303-34C9-887F-D2EA-71CFBE07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BF791C-E1C8-4505-97F1-F039CA382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6EA77B-5F28-F005-8674-ADF853871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F5B838-8029-5460-0C71-DEA01030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C5CF1A-97A4-E6DA-A8D9-38567782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708E18-F9BC-092B-A554-72EFA9CD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23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CC63-2732-0C64-F907-A843725A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088F0-7C41-48B9-C47C-0301E4D1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EEBE3F-4BC2-3B5D-665B-CA940505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B86D9A-1EF9-674F-2679-642FEA8F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7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A126BA-52E7-EA7D-023E-7E6537AB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0A01A9-E7D5-07A9-F0D4-216162BC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969B3-3329-09CF-0D65-22A5E162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3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6B570-5780-4EB6-1FDC-1057F6B3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99CF0-DC95-FE04-8770-EF682290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FA5A58-3A45-4B5E-C82B-CA94DF88E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FABA8-8BCB-CCB0-406C-828B2E2E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F5795-AAEF-76B9-45AB-FF6905AE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813C1-4C70-4EAE-E55A-E55F58348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93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10993-8E94-34C5-A2A7-43410AF7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95EE0-1014-35B5-B8B5-6C64848D8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95D67-4F92-E409-D250-2B3C1524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CD197-04B9-7217-56E7-5886D575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7021D-2325-0EA2-DE98-94FF0C96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7F1C5-A078-2FF9-C74E-67A484E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74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D66CB2-C155-0C94-2BD9-3C1D1BC7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E399E-52C4-6C52-8032-9C0C79FC9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50AA2-BF71-419A-DEEE-967DA0037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9243-F00E-47D8-BE02-177F511F54E1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26F3D-AC05-77BC-7762-80BEE204C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6C3C1-E1E3-3661-A6FF-8692A4955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6FE1-E3F1-4F71-B3E9-0DBDDB45B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94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F045E-4659-2BA8-E1ED-0C274CEE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量化基本面理论体系及农林牧渔行业案例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b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研报复现及衍生研究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49858-B0EF-11C5-B291-C3CD663C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研报的基本思路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研报的复现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失效因子分析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预测模型改进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56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DB227CC-1C37-71B6-82A4-70FFEEC6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16" y="4121450"/>
            <a:ext cx="4162425" cy="26435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研报的复现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78D235-9739-0AA6-2FD2-8B157BD28C01}"/>
              </a:ext>
            </a:extLst>
          </p:cNvPr>
          <p:cNvSpPr txBox="1"/>
          <p:nvPr/>
        </p:nvSpPr>
        <p:spPr>
          <a:xfrm>
            <a:off x="4628018" y="797073"/>
            <a:ext cx="161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猪肉链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5173B26-898E-8563-E44D-0C84D616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43" y="4121449"/>
            <a:ext cx="4474141" cy="26435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4">
                <a:extLst>
                  <a:ext uri="{FF2B5EF4-FFF2-40B4-BE49-F238E27FC236}">
                    <a16:creationId xmlns:a16="http://schemas.microsoft.com/office/drawing/2014/main" id="{F0041C87-5AFD-75AF-3935-32ACD8AF19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4410995"/>
                  </p:ext>
                </p:extLst>
              </p:nvPr>
            </p:nvGraphicFramePr>
            <p:xfrm>
              <a:off x="2354315" y="1440541"/>
              <a:ext cx="7923160" cy="2592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604">
                      <a:extLst>
                        <a:ext uri="{9D8B030D-6E8A-4147-A177-3AD203B41FA5}">
                          <a16:colId xmlns:a16="http://schemas.microsoft.com/office/drawing/2014/main" val="2249263484"/>
                        </a:ext>
                      </a:extLst>
                    </a:gridCol>
                    <a:gridCol w="1203397">
                      <a:extLst>
                        <a:ext uri="{9D8B030D-6E8A-4147-A177-3AD203B41FA5}">
                          <a16:colId xmlns:a16="http://schemas.microsoft.com/office/drawing/2014/main" val="1992337065"/>
                        </a:ext>
                      </a:extLst>
                    </a:gridCol>
                    <a:gridCol w="1487062">
                      <a:extLst>
                        <a:ext uri="{9D8B030D-6E8A-4147-A177-3AD203B41FA5}">
                          <a16:colId xmlns:a16="http://schemas.microsoft.com/office/drawing/2014/main" val="1624420726"/>
                        </a:ext>
                      </a:extLst>
                    </a:gridCol>
                    <a:gridCol w="774305">
                      <a:extLst>
                        <a:ext uri="{9D8B030D-6E8A-4147-A177-3AD203B41FA5}">
                          <a16:colId xmlns:a16="http://schemas.microsoft.com/office/drawing/2014/main" val="2640588878"/>
                        </a:ext>
                      </a:extLst>
                    </a:gridCol>
                    <a:gridCol w="1037792">
                      <a:extLst>
                        <a:ext uri="{9D8B030D-6E8A-4147-A177-3AD203B41FA5}">
                          <a16:colId xmlns:a16="http://schemas.microsoft.com/office/drawing/2014/main" val="375818165"/>
                        </a:ext>
                      </a:extLst>
                    </a:gridCol>
                  </a:tblGrid>
                  <a:tr h="397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猪指标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领先期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8403504"/>
                      </a:ext>
                    </a:extLst>
                  </a:tr>
                  <a:tr h="340711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22个省市仔猪价格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0.63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2.50E-17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0.4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165525"/>
                      </a:ext>
                    </a:extLst>
                  </a:tr>
                  <a:tr h="340711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22个省市生猪价格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0.68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2.92E-21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8146985"/>
                      </a:ext>
                    </a:extLst>
                  </a:tr>
                  <a:tr h="340711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22个省市猪肉价格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0.67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6.75E-20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376590"/>
                      </a:ext>
                    </a:extLst>
                  </a:tr>
                  <a:tr h="340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22个省市猪粮比价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0.64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6.21E-18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19307"/>
                      </a:ext>
                    </a:extLst>
                  </a:tr>
                  <a:tr h="340711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生猪定点屠宰企业屠宰量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-0.46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7.81E-9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923001"/>
                      </a:ext>
                    </a:extLst>
                  </a:tr>
                  <a:tr h="34071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能繁母猪存栏量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3.96E-12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9673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4">
                <a:extLst>
                  <a:ext uri="{FF2B5EF4-FFF2-40B4-BE49-F238E27FC236}">
                    <a16:creationId xmlns:a16="http://schemas.microsoft.com/office/drawing/2014/main" id="{F0041C87-5AFD-75AF-3935-32ACD8AF19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4410995"/>
                  </p:ext>
                </p:extLst>
              </p:nvPr>
            </p:nvGraphicFramePr>
            <p:xfrm>
              <a:off x="2354315" y="1440541"/>
              <a:ext cx="7923160" cy="2592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0604">
                      <a:extLst>
                        <a:ext uri="{9D8B030D-6E8A-4147-A177-3AD203B41FA5}">
                          <a16:colId xmlns:a16="http://schemas.microsoft.com/office/drawing/2014/main" val="2249263484"/>
                        </a:ext>
                      </a:extLst>
                    </a:gridCol>
                    <a:gridCol w="1203397">
                      <a:extLst>
                        <a:ext uri="{9D8B030D-6E8A-4147-A177-3AD203B41FA5}">
                          <a16:colId xmlns:a16="http://schemas.microsoft.com/office/drawing/2014/main" val="1992337065"/>
                        </a:ext>
                      </a:extLst>
                    </a:gridCol>
                    <a:gridCol w="1487062">
                      <a:extLst>
                        <a:ext uri="{9D8B030D-6E8A-4147-A177-3AD203B41FA5}">
                          <a16:colId xmlns:a16="http://schemas.microsoft.com/office/drawing/2014/main" val="1624420726"/>
                        </a:ext>
                      </a:extLst>
                    </a:gridCol>
                    <a:gridCol w="774305">
                      <a:extLst>
                        <a:ext uri="{9D8B030D-6E8A-4147-A177-3AD203B41FA5}">
                          <a16:colId xmlns:a16="http://schemas.microsoft.com/office/drawing/2014/main" val="2640588878"/>
                        </a:ext>
                      </a:extLst>
                    </a:gridCol>
                    <a:gridCol w="1037792">
                      <a:extLst>
                        <a:ext uri="{9D8B030D-6E8A-4147-A177-3AD203B41FA5}">
                          <a16:colId xmlns:a16="http://schemas.microsoft.com/office/drawing/2014/main" val="375818165"/>
                        </a:ext>
                      </a:extLst>
                    </a:gridCol>
                  </a:tblGrid>
                  <a:tr h="3974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猪指标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90551" t="-7692" r="-137795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领先期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84035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22个省市仔猪价格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0.63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2.50E-17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0.4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1655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22个省市生猪价格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0.68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2.92E-21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8146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22个省市猪肉价格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0.67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6.75E-20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3765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22个省市猪粮比价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0.64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6.21E-18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193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生猪定点屠宰企业屠宰量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-0.46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7.81E-9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923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能繁母猪存栏量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3.96E-12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96738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49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DC0C4D7-1217-8A54-C071-269EA508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14" y="3665475"/>
            <a:ext cx="4102352" cy="30767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83D0A1-1CD2-E299-2F85-493C358F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88" y="3694327"/>
            <a:ext cx="4025412" cy="30190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研报的复现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78D235-9739-0AA6-2FD2-8B157BD28C01}"/>
              </a:ext>
            </a:extLst>
          </p:cNvPr>
          <p:cNvSpPr txBox="1"/>
          <p:nvPr/>
        </p:nvSpPr>
        <p:spPr>
          <a:xfrm>
            <a:off x="4628018" y="797073"/>
            <a:ext cx="161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禽链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22E14F5B-2661-9C22-FDEB-8B0DD781F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2400"/>
              </p:ext>
            </p:extLst>
          </p:nvPr>
        </p:nvGraphicFramePr>
        <p:xfrm>
          <a:off x="2170562" y="1471493"/>
          <a:ext cx="828286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57">
                  <a:extLst>
                    <a:ext uri="{9D8B030D-6E8A-4147-A177-3AD203B41FA5}">
                      <a16:colId xmlns:a16="http://schemas.microsoft.com/office/drawing/2014/main" val="2249263484"/>
                    </a:ext>
                  </a:extLst>
                </a:gridCol>
                <a:gridCol w="1344853">
                  <a:extLst>
                    <a:ext uri="{9D8B030D-6E8A-4147-A177-3AD203B41FA5}">
                      <a16:colId xmlns:a16="http://schemas.microsoft.com/office/drawing/2014/main" val="1095880163"/>
                    </a:ext>
                  </a:extLst>
                </a:gridCol>
                <a:gridCol w="1344853">
                  <a:extLst>
                    <a:ext uri="{9D8B030D-6E8A-4147-A177-3AD203B41FA5}">
                      <a16:colId xmlns:a16="http://schemas.microsoft.com/office/drawing/2014/main" val="1561084544"/>
                    </a:ext>
                  </a:extLst>
                </a:gridCol>
                <a:gridCol w="1344853">
                  <a:extLst>
                    <a:ext uri="{9D8B030D-6E8A-4147-A177-3AD203B41FA5}">
                      <a16:colId xmlns:a16="http://schemas.microsoft.com/office/drawing/2014/main" val="4064348291"/>
                    </a:ext>
                  </a:extLst>
                </a:gridCol>
                <a:gridCol w="1344853">
                  <a:extLst>
                    <a:ext uri="{9D8B030D-6E8A-4147-A177-3AD203B41FA5}">
                      <a16:colId xmlns:a16="http://schemas.microsoft.com/office/drawing/2014/main" val="538791954"/>
                    </a:ext>
                  </a:extLst>
                </a:gridCol>
              </a:tblGrid>
              <a:tr h="49313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鸡指标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相关系数</a:t>
                      </a:r>
                      <a:r>
                        <a:rPr lang="en-US" altLang="zh-CN" dirty="0"/>
                        <a:t>(10-15)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领先月份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相关系数</a:t>
                      </a:r>
                      <a:r>
                        <a:rPr lang="en-US" altLang="zh-CN" dirty="0"/>
                        <a:t>(16-23)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领先月份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03504"/>
                  </a:ext>
                </a:extLst>
              </a:tr>
              <a:tr h="281792">
                <a:tc>
                  <a:txBody>
                    <a:bodyPr/>
                    <a:lstStyle/>
                    <a:p>
                      <a:r>
                        <a:rPr lang="zh-CN" altLang="en-US" dirty="0"/>
                        <a:t>主产区平均价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白羽肉鸡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0.35 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0.15  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65525"/>
                  </a:ext>
                </a:extLst>
              </a:tr>
              <a:tr h="281792">
                <a:tc>
                  <a:txBody>
                    <a:bodyPr/>
                    <a:lstStyle/>
                    <a:p>
                      <a:r>
                        <a:rPr lang="zh-CN" altLang="en-US" dirty="0"/>
                        <a:t>主产区平均价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肉鸡苗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0.67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0.14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46985"/>
                  </a:ext>
                </a:extLst>
              </a:tr>
              <a:tr h="281792">
                <a:tc>
                  <a:txBody>
                    <a:bodyPr/>
                    <a:lstStyle/>
                    <a:p>
                      <a:r>
                        <a:rPr lang="zh-CN" altLang="en-US" dirty="0"/>
                        <a:t>主产区平均价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白条鸡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0.45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76590"/>
                  </a:ext>
                </a:extLst>
              </a:tr>
              <a:tr h="281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平均价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肉鸡配合料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-0.21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9307"/>
                  </a:ext>
                </a:extLst>
              </a:tr>
            </a:tbl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C540F372-8BBD-A9CA-0A8E-CA7A24197693}"/>
              </a:ext>
            </a:extLst>
          </p:cNvPr>
          <p:cNvSpPr txBox="1"/>
          <p:nvPr/>
        </p:nvSpPr>
        <p:spPr>
          <a:xfrm>
            <a:off x="5292748" y="4136105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主产区平均价</a:t>
            </a:r>
            <a:r>
              <a:rPr lang="en-US" altLang="zh-CN" dirty="0"/>
              <a:t>:</a:t>
            </a:r>
            <a:r>
              <a:rPr lang="zh-CN" altLang="en-US" dirty="0"/>
              <a:t>白条鸡</a:t>
            </a:r>
            <a:br>
              <a:rPr lang="en-US" altLang="zh-CN" dirty="0"/>
            </a:br>
            <a:r>
              <a:rPr lang="zh-CN" altLang="en-US" dirty="0"/>
              <a:t>领先月份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911D079-CAC4-36D1-0197-53183481FEFA}"/>
              </a:ext>
            </a:extLst>
          </p:cNvPr>
          <p:cNvCxnSpPr>
            <a:cxnSpLocks/>
          </p:cNvCxnSpPr>
          <p:nvPr/>
        </p:nvCxnSpPr>
        <p:spPr>
          <a:xfrm>
            <a:off x="5292748" y="5088446"/>
            <a:ext cx="203564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4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9EA66ECE-7784-CC1F-5E0F-2007710CC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892" y="1108678"/>
            <a:ext cx="5537607" cy="20315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研报的复现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78D235-9739-0AA6-2FD2-8B157BD28C01}"/>
              </a:ext>
            </a:extLst>
          </p:cNvPr>
          <p:cNvSpPr txBox="1"/>
          <p:nvPr/>
        </p:nvSpPr>
        <p:spPr>
          <a:xfrm>
            <a:off x="4628018" y="797073"/>
            <a:ext cx="161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饲料链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8D8BCBA-3F6F-9035-9255-A9F42F2F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6219"/>
            <a:ext cx="4252453" cy="2926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BEB0C9-E2A4-016B-9EFC-2E3CC81110E1}"/>
                  </a:ext>
                </a:extLst>
              </p:cNvPr>
              <p:cNvSpPr txBox="1"/>
              <p:nvPr/>
            </p:nvSpPr>
            <p:spPr>
              <a:xfrm>
                <a:off x="1846821" y="3735534"/>
                <a:ext cx="2181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值显著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BEB0C9-E2A4-016B-9EFC-2E3CC8111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21" y="3735534"/>
                <a:ext cx="218194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B67F480A-54B5-6BAA-887F-C652C763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845" y="3496687"/>
            <a:ext cx="4687630" cy="2996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E339FA-1EE0-BD2B-B518-EECCCF86F8E6}"/>
                  </a:ext>
                </a:extLst>
              </p:cNvPr>
              <p:cNvSpPr txBox="1"/>
              <p:nvPr/>
            </p:nvSpPr>
            <p:spPr>
              <a:xfrm>
                <a:off x="8540742" y="3735534"/>
                <a:ext cx="212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=0.79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值显著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E339FA-1EE0-BD2B-B518-EECCCF86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742" y="3735534"/>
                <a:ext cx="212423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6E2D309A-B6F2-AB23-9536-7392DDA8D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368625"/>
            <a:ext cx="2749143" cy="20113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4549570-DE49-A73E-E323-8D6A1AB648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6778" y="1146492"/>
            <a:ext cx="2813698" cy="2092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30FF4E-5F08-D58B-3628-2F3C622F254C}"/>
                  </a:ext>
                </a:extLst>
              </p:cNvPr>
              <p:cNvSpPr txBox="1"/>
              <p:nvPr/>
            </p:nvSpPr>
            <p:spPr>
              <a:xfrm>
                <a:off x="3593119" y="2917867"/>
                <a:ext cx="2069797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相关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系系数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=-0.78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30FF4E-5F08-D58B-3628-2F3C622F2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19" y="2917867"/>
                <a:ext cx="2069797" cy="369397"/>
              </a:xfrm>
              <a:prstGeom prst="rect">
                <a:avLst/>
              </a:prstGeom>
              <a:blipFill>
                <a:blip r:embed="rId9"/>
                <a:stretch>
                  <a:fillRect l="-1176" t="-10000" r="-205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2603A6-5FF9-0A81-F8D3-CCFBCFC088DA}"/>
                  </a:ext>
                </a:extLst>
              </p:cNvPr>
              <p:cNvSpPr txBox="1"/>
              <p:nvPr/>
            </p:nvSpPr>
            <p:spPr>
              <a:xfrm>
                <a:off x="6400424" y="2926247"/>
                <a:ext cx="2069797" cy="369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相关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系系数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=-0.74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2603A6-5FF9-0A81-F8D3-CCFBCFC08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424" y="2926247"/>
                <a:ext cx="2069797" cy="369397"/>
              </a:xfrm>
              <a:prstGeom prst="rect">
                <a:avLst/>
              </a:prstGeom>
              <a:blipFill>
                <a:blip r:embed="rId10"/>
                <a:stretch>
                  <a:fillRect l="-1180" t="-8197" r="-206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6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研报的复现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78D235-9739-0AA6-2FD2-8B157BD28C01}"/>
              </a:ext>
            </a:extLst>
          </p:cNvPr>
          <p:cNvSpPr txBox="1"/>
          <p:nvPr/>
        </p:nvSpPr>
        <p:spPr>
          <a:xfrm>
            <a:off x="4628018" y="797073"/>
            <a:ext cx="161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其他指标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40A2A3-0D1D-D36C-0C67-B72167AE4274}"/>
              </a:ext>
            </a:extLst>
          </p:cNvPr>
          <p:cNvSpPr txBox="1"/>
          <p:nvPr/>
        </p:nvSpPr>
        <p:spPr>
          <a:xfrm>
            <a:off x="9854214" y="35777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</a:t>
            </a:r>
            <a:r>
              <a:rPr lang="en-US" altLang="zh-CN" dirty="0"/>
              <a:t>18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19072D-0CC4-71BE-4AF3-578D4BFA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91983"/>
              </p:ext>
            </p:extLst>
          </p:nvPr>
        </p:nvGraphicFramePr>
        <p:xfrm>
          <a:off x="621503" y="1417648"/>
          <a:ext cx="10948994" cy="523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537">
                  <a:extLst>
                    <a:ext uri="{9D8B030D-6E8A-4147-A177-3AD203B41FA5}">
                      <a16:colId xmlns:a16="http://schemas.microsoft.com/office/drawing/2014/main" val="3361702616"/>
                    </a:ext>
                  </a:extLst>
                </a:gridCol>
                <a:gridCol w="4500226">
                  <a:extLst>
                    <a:ext uri="{9D8B030D-6E8A-4147-A177-3AD203B41FA5}">
                      <a16:colId xmlns:a16="http://schemas.microsoft.com/office/drawing/2014/main" val="2249263484"/>
                    </a:ext>
                  </a:extLst>
                </a:gridCol>
                <a:gridCol w="1203804">
                  <a:extLst>
                    <a:ext uri="{9D8B030D-6E8A-4147-A177-3AD203B41FA5}">
                      <a16:colId xmlns:a16="http://schemas.microsoft.com/office/drawing/2014/main" val="1095880163"/>
                    </a:ext>
                  </a:extLst>
                </a:gridCol>
                <a:gridCol w="1344054">
                  <a:extLst>
                    <a:ext uri="{9D8B030D-6E8A-4147-A177-3AD203B41FA5}">
                      <a16:colId xmlns:a16="http://schemas.microsoft.com/office/drawing/2014/main" val="1561084544"/>
                    </a:ext>
                  </a:extLst>
                </a:gridCol>
                <a:gridCol w="1273240">
                  <a:extLst>
                    <a:ext uri="{9D8B030D-6E8A-4147-A177-3AD203B41FA5}">
                      <a16:colId xmlns:a16="http://schemas.microsoft.com/office/drawing/2014/main" val="4064348291"/>
                    </a:ext>
                  </a:extLst>
                </a:gridCol>
                <a:gridCol w="1032133">
                  <a:extLst>
                    <a:ext uri="{9D8B030D-6E8A-4147-A177-3AD203B41FA5}">
                      <a16:colId xmlns:a16="http://schemas.microsoft.com/office/drawing/2014/main" val="538791954"/>
                    </a:ext>
                  </a:extLst>
                </a:gridCol>
              </a:tblGrid>
              <a:tr h="84148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指标名称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相关系数</a:t>
                      </a:r>
                      <a:r>
                        <a:rPr lang="en-US" altLang="zh-CN" dirty="0"/>
                        <a:t>(10-15)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领先月份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相关系数</a:t>
                      </a:r>
                      <a:r>
                        <a:rPr lang="en-US" altLang="zh-CN" dirty="0"/>
                        <a:t>(16-23)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领先月份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03504"/>
                  </a:ext>
                </a:extLst>
              </a:tr>
              <a:tr h="331426">
                <a:tc rowSpan="5">
                  <a:txBody>
                    <a:bodyPr/>
                    <a:lstStyle/>
                    <a:p>
                      <a:r>
                        <a:rPr lang="zh-CN" altLang="en-US" dirty="0"/>
                        <a:t>宏观指标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消费者信心指数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 </a:t>
                      </a:r>
                      <a:r>
                        <a:rPr lang="en-US" altLang="zh-CN" dirty="0"/>
                        <a:t>0.32 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165525"/>
                  </a:ext>
                </a:extLst>
              </a:tr>
              <a:tr h="3314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消费者预期指数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0.44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46985"/>
                  </a:ext>
                </a:extLst>
              </a:tr>
              <a:tr h="3314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:PMI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0.55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-0.43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72565"/>
                  </a:ext>
                </a:extLst>
              </a:tr>
              <a:tr h="33142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宏观经济景气指数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一致指数</a:t>
                      </a: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0.53</a:t>
                      </a:r>
                      <a:endParaRPr lang="zh-CN" altLang="en-US" dirty="0"/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-0.81</a:t>
                      </a:r>
                      <a:endParaRPr lang="zh-CN" altLang="en-US" dirty="0"/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376590"/>
                  </a:ext>
                </a:extLst>
              </a:tr>
              <a:tr h="3314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宏观经济景气指数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先行指数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9307"/>
                  </a:ext>
                </a:extLst>
              </a:tr>
              <a:tr h="33142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进出口量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出口数量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豆粕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04974"/>
                  </a:ext>
                </a:extLst>
              </a:tr>
              <a:tr h="3314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进口数量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大豆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0.28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78889"/>
                  </a:ext>
                </a:extLst>
              </a:tr>
              <a:tr h="3314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进口数量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豆粕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0.71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-0.33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16700"/>
                  </a:ext>
                </a:extLst>
              </a:tr>
              <a:tr h="3314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进口数量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棉花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-0.37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-0.3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593029"/>
                  </a:ext>
                </a:extLst>
              </a:tr>
              <a:tr h="3314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进口数量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玉米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-0.26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-0.37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841653"/>
                  </a:ext>
                </a:extLst>
              </a:tr>
              <a:tr h="33142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产量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中国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产量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饲料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0.25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-0.06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40997"/>
                  </a:ext>
                </a:extLst>
              </a:tr>
              <a:tr h="33142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大米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市场年度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产量</a:t>
                      </a:r>
                      <a:r>
                        <a:rPr lang="en-US" altLang="zh-CN" dirty="0"/>
                        <a:t>:</a:t>
                      </a:r>
                      <a:r>
                        <a:rPr lang="zh-CN" altLang="en-US" dirty="0"/>
                        <a:t>中国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0.34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3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4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研报的复现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4076A58-7962-3DA6-D2DB-6E58ADB3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5" y="2112885"/>
            <a:ext cx="5156756" cy="376405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07A46D-6915-F66B-831B-52CF15EACC3F}"/>
              </a:ext>
            </a:extLst>
          </p:cNvPr>
          <p:cNvSpPr txBox="1"/>
          <p:nvPr/>
        </p:nvSpPr>
        <p:spPr>
          <a:xfrm>
            <a:off x="1296140" y="1755960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12Q1~21Q4  </a:t>
            </a:r>
            <a:r>
              <a:rPr lang="zh-CN" altLang="en-US" dirty="0"/>
              <a:t>预测</a:t>
            </a:r>
            <a:r>
              <a:rPr lang="en-US" altLang="zh-CN" dirty="0"/>
              <a:t>22Q1~23Q1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0D6F0C-D8EA-F236-7AB9-BFFA27F0586C}"/>
                  </a:ext>
                </a:extLst>
              </p:cNvPr>
              <p:cNvSpPr txBox="1"/>
              <p:nvPr/>
            </p:nvSpPr>
            <p:spPr>
              <a:xfrm>
                <a:off x="1296140" y="3012514"/>
                <a:ext cx="212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=0.82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值显著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F0D6F0C-D8EA-F236-7AB9-BFFA27F0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40" y="3012514"/>
                <a:ext cx="212423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CEA66454-EE81-97F0-1EBC-EA8B62AE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98" y="2043143"/>
            <a:ext cx="5559642" cy="390639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34DB2D3-0284-D246-0109-2D1D7F0E3475}"/>
              </a:ext>
            </a:extLst>
          </p:cNvPr>
          <p:cNvSpPr txBox="1"/>
          <p:nvPr/>
        </p:nvSpPr>
        <p:spPr>
          <a:xfrm>
            <a:off x="7831584" y="1755960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12Q1~23Q1  </a:t>
            </a:r>
            <a:r>
              <a:rPr lang="zh-CN" altLang="en-US" dirty="0"/>
              <a:t>预测</a:t>
            </a:r>
            <a:r>
              <a:rPr lang="en-US" altLang="zh-CN" dirty="0"/>
              <a:t>23Q2~23Q3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265BA89-F077-F331-F2FD-8842D6BD0393}"/>
                  </a:ext>
                </a:extLst>
              </p:cNvPr>
              <p:cNvSpPr txBox="1"/>
              <p:nvPr/>
            </p:nvSpPr>
            <p:spPr>
              <a:xfrm>
                <a:off x="7101379" y="3012514"/>
                <a:ext cx="212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=0.67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值显著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265BA89-F077-F331-F2FD-8842D6BD0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79" y="3012514"/>
                <a:ext cx="212423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5A4AEE71-7B38-7E1D-53FA-7E13663824C1}"/>
              </a:ext>
            </a:extLst>
          </p:cNvPr>
          <p:cNvSpPr txBox="1"/>
          <p:nvPr/>
        </p:nvSpPr>
        <p:spPr>
          <a:xfrm>
            <a:off x="4628018" y="797073"/>
            <a:ext cx="161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</a:p>
        </p:txBody>
      </p:sp>
    </p:spTree>
    <p:extLst>
      <p:ext uri="{BB962C8B-B14F-4D97-AF65-F5344CB8AC3E}">
        <p14:creationId xmlns:p14="http://schemas.microsoft.com/office/powerpoint/2010/main" val="188538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研报的复现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5550C0D-8A6A-C744-E4D4-55EEC735A083}"/>
              </a:ext>
            </a:extLst>
          </p:cNvPr>
          <p:cNvSpPr txBox="1"/>
          <p:nvPr/>
        </p:nvSpPr>
        <p:spPr>
          <a:xfrm>
            <a:off x="4628018" y="797073"/>
            <a:ext cx="161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个人观点</a:t>
            </a: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FB7C737B-B20B-5B7D-4F1F-6AC40981E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21627"/>
              </p:ext>
            </p:extLst>
          </p:nvPr>
        </p:nvGraphicFramePr>
        <p:xfrm>
          <a:off x="648655" y="1573996"/>
          <a:ext cx="108946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21">
                  <a:extLst>
                    <a:ext uri="{9D8B030D-6E8A-4147-A177-3AD203B41FA5}">
                      <a16:colId xmlns:a16="http://schemas.microsoft.com/office/drawing/2014/main" val="2059158533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04992891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416004858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311435576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252293254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454230354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709107381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608093905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599051807"/>
                    </a:ext>
                  </a:extLst>
                </a:gridCol>
              </a:tblGrid>
              <a:tr h="281132">
                <a:tc>
                  <a:txBody>
                    <a:bodyPr/>
                    <a:lstStyle/>
                    <a:p>
                      <a:r>
                        <a:rPr lang="zh-CN" altLang="en-US" dirty="0"/>
                        <a:t>月份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82621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77373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平稳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215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0388BB-8D4D-3F32-687C-74C074F9A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173"/>
              </p:ext>
            </p:extLst>
          </p:nvPr>
        </p:nvGraphicFramePr>
        <p:xfrm>
          <a:off x="648654" y="2888087"/>
          <a:ext cx="108946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21">
                  <a:extLst>
                    <a:ext uri="{9D8B030D-6E8A-4147-A177-3AD203B41FA5}">
                      <a16:colId xmlns:a16="http://schemas.microsoft.com/office/drawing/2014/main" val="2059158533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04992891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416004858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311435576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252293254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454230354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709107381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608093905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599051807"/>
                    </a:ext>
                  </a:extLst>
                </a:gridCol>
              </a:tblGrid>
              <a:tr h="28113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2021-12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82621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77373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215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3D74BB-215A-B44A-505D-1AE0C99D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24402"/>
              </p:ext>
            </p:extLst>
          </p:nvPr>
        </p:nvGraphicFramePr>
        <p:xfrm>
          <a:off x="648653" y="4202178"/>
          <a:ext cx="108946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21">
                  <a:extLst>
                    <a:ext uri="{9D8B030D-6E8A-4147-A177-3AD203B41FA5}">
                      <a16:colId xmlns:a16="http://schemas.microsoft.com/office/drawing/2014/main" val="2059158533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04992891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416004858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311435576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252293254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454230354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709107381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608093905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599051807"/>
                    </a:ext>
                  </a:extLst>
                </a:gridCol>
              </a:tblGrid>
              <a:tr h="281132"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2022-12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82621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77373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215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9C05954-856C-1A65-F674-F0A5EA5CE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67790"/>
              </p:ext>
            </p:extLst>
          </p:nvPr>
        </p:nvGraphicFramePr>
        <p:xfrm>
          <a:off x="648655" y="5516269"/>
          <a:ext cx="108946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21">
                  <a:extLst>
                    <a:ext uri="{9D8B030D-6E8A-4147-A177-3AD203B41FA5}">
                      <a16:colId xmlns:a16="http://schemas.microsoft.com/office/drawing/2014/main" val="2059158533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04992891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416004858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311435576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252293254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454230354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709107381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608093905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599051807"/>
                    </a:ext>
                  </a:extLst>
                </a:gridCol>
              </a:tblGrid>
              <a:tr h="287997">
                <a:tc>
                  <a:txBody>
                    <a:bodyPr/>
                    <a:lstStyle/>
                    <a:p>
                      <a:r>
                        <a:rPr lang="en-US" altLang="zh-CN" dirty="0"/>
                        <a:t>2023-03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2023-04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882621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377373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2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3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失效因子的分析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58CD-F9C4-F132-9FF8-4798FEE867DE}"/>
              </a:ext>
            </a:extLst>
          </p:cNvPr>
          <p:cNvSpPr txBox="1"/>
          <p:nvPr/>
        </p:nvSpPr>
        <p:spPr>
          <a:xfrm>
            <a:off x="2163192" y="1800751"/>
            <a:ext cx="7865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水产品停止使用 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使用拟合的结果继续使用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鸡肉链失效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鸡饲养行业和猪饲养行业占农林牧渔净利润的百分比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计算二者净利润</a:t>
            </a:r>
            <a:r>
              <a:rPr lang="en-US" altLang="zh-CN" dirty="0" err="1"/>
              <a:t>ttm</a:t>
            </a:r>
            <a:r>
              <a:rPr lang="en-US" altLang="zh-CN" dirty="0"/>
              <a:t> </a:t>
            </a:r>
            <a:r>
              <a:rPr lang="zh-CN" altLang="en-US" dirty="0"/>
              <a:t>在</a:t>
            </a:r>
            <a:r>
              <a:rPr lang="en-US" altLang="zh-CN" dirty="0"/>
              <a:t>15</a:t>
            </a:r>
            <a:r>
              <a:rPr lang="zh-CN" altLang="en-US" dirty="0"/>
              <a:t>年前和</a:t>
            </a:r>
            <a:r>
              <a:rPr lang="en-US" altLang="zh-CN" dirty="0"/>
              <a:t>15</a:t>
            </a:r>
            <a:r>
              <a:rPr lang="zh-CN" altLang="en-US" dirty="0"/>
              <a:t>年后的相关系数 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单独计算 鸡肉因子和鸡饲养的相关性是否仍然有效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鸡肉</a:t>
            </a:r>
            <a:r>
              <a:rPr lang="en-US" altLang="zh-CN" dirty="0"/>
              <a:t>+</a:t>
            </a:r>
            <a:r>
              <a:rPr lang="zh-CN" altLang="en-US" dirty="0"/>
              <a:t>鸡饲料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猪链因子和猪饲养行业的相关性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猪肉 </a:t>
            </a:r>
            <a:r>
              <a:rPr lang="en-US" altLang="zh-CN" dirty="0"/>
              <a:t>+ </a:t>
            </a:r>
            <a:r>
              <a:rPr lang="zh-CN" altLang="en-US" dirty="0"/>
              <a:t>猪饲料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饲料有关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二级行业 饲料行业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宏观因子失效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原因是具有滞后性，不能用于预测</a:t>
            </a:r>
            <a:endParaRPr lang="en-US" altLang="zh-CN" dirty="0"/>
          </a:p>
          <a:p>
            <a:pPr marL="800100" lvl="1" indent="-342900">
              <a:buAutoNum type="arabicPeriod"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57CB7-D368-C687-1F04-D5A103E94580}"/>
              </a:ext>
            </a:extLst>
          </p:cNvPr>
          <p:cNvSpPr txBox="1"/>
          <p:nvPr/>
        </p:nvSpPr>
        <p:spPr>
          <a:xfrm>
            <a:off x="5568518" y="36512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zh-CN" altLang="en-US" dirty="0"/>
              <a:t>鸡饲养、猪饲养 行业的</a:t>
            </a:r>
            <a:r>
              <a:rPr lang="en-US" altLang="zh-CN" dirty="0"/>
              <a:t>TTM</a:t>
            </a:r>
            <a:r>
              <a:rPr lang="zh-CN" altLang="en-US" dirty="0"/>
              <a:t>环比增速 分别的变化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二者的周期是否错开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en-US" altLang="zh-CN" dirty="0"/>
              <a:t>15</a:t>
            </a:r>
            <a:r>
              <a:rPr lang="zh-CN" altLang="en-US" dirty="0"/>
              <a:t>年之前和</a:t>
            </a:r>
            <a:r>
              <a:rPr lang="en-US" altLang="zh-CN" dirty="0"/>
              <a:t>15</a:t>
            </a:r>
            <a:r>
              <a:rPr lang="zh-CN" altLang="en-US" dirty="0"/>
              <a:t>年之后的相关系数是否有决定性的改变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10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失效因子的分析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513647-BC59-C390-5383-A8CB0962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050" y="2487195"/>
            <a:ext cx="5049570" cy="3810371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7EE1CF6-8CE5-3E1D-C86C-52CC6865F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30052"/>
              </p:ext>
            </p:extLst>
          </p:nvPr>
        </p:nvGraphicFramePr>
        <p:xfrm>
          <a:off x="8048000" y="290415"/>
          <a:ext cx="2672179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655">
                  <a:extLst>
                    <a:ext uri="{9D8B030D-6E8A-4147-A177-3AD203B41FA5}">
                      <a16:colId xmlns:a16="http://schemas.microsoft.com/office/drawing/2014/main" val="2249263484"/>
                    </a:ext>
                  </a:extLst>
                </a:gridCol>
                <a:gridCol w="805524">
                  <a:extLst>
                    <a:ext uri="{9D8B030D-6E8A-4147-A177-3AD203B41FA5}">
                      <a16:colId xmlns:a16="http://schemas.microsoft.com/office/drawing/2014/main" val="1179832592"/>
                    </a:ext>
                  </a:extLst>
                </a:gridCol>
              </a:tblGrid>
              <a:tr h="16518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细分水产品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系数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03504"/>
                  </a:ext>
                </a:extLst>
              </a:tr>
              <a:tr h="16518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水产品类</a:t>
                      </a:r>
                      <a:r>
                        <a:rPr lang="en-US" altLang="zh-CN" sz="1600" dirty="0"/>
                        <a:t>:</a:t>
                      </a:r>
                      <a:r>
                        <a:rPr lang="zh-CN" altLang="en-US" sz="1600" dirty="0"/>
                        <a:t>鲤鱼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0.191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65525"/>
                  </a:ext>
                </a:extLst>
              </a:tr>
              <a:tr h="16518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水产品类</a:t>
                      </a:r>
                      <a:r>
                        <a:rPr lang="en-US" altLang="zh-CN" sz="1600" dirty="0"/>
                        <a:t>:</a:t>
                      </a:r>
                      <a:r>
                        <a:rPr lang="zh-CN" altLang="en-US" sz="1600" dirty="0"/>
                        <a:t>鲢鱼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0.182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46985"/>
                  </a:ext>
                </a:extLst>
              </a:tr>
              <a:tr h="208883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水产品类</a:t>
                      </a:r>
                      <a:r>
                        <a:rPr lang="en-US" altLang="zh-CN" sz="1600" dirty="0"/>
                        <a:t>:</a:t>
                      </a:r>
                      <a:r>
                        <a:rPr lang="zh-CN" altLang="en-US" sz="1600" dirty="0"/>
                        <a:t>大带鱼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0.136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76590"/>
                  </a:ext>
                </a:extLst>
              </a:tr>
              <a:tr h="16518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水产品类</a:t>
                      </a:r>
                      <a:r>
                        <a:rPr lang="en-US" altLang="zh-CN" sz="1600" dirty="0"/>
                        <a:t>:</a:t>
                      </a:r>
                      <a:r>
                        <a:rPr lang="zh-CN" altLang="en-US" sz="1600" dirty="0"/>
                        <a:t>草鱼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0.131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9307"/>
                  </a:ext>
                </a:extLst>
              </a:tr>
              <a:tr h="16518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水产品类</a:t>
                      </a:r>
                      <a:r>
                        <a:rPr lang="en-US" altLang="zh-CN" sz="1600" dirty="0"/>
                        <a:t>:</a:t>
                      </a:r>
                      <a:r>
                        <a:rPr lang="zh-CN" altLang="en-US" sz="1600" dirty="0"/>
                        <a:t>大黄花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0.099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23001"/>
                  </a:ext>
                </a:extLst>
              </a:tr>
              <a:tr h="16518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0.876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6141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4565D2B8-BE64-AA38-ADCD-64BC9C19C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17"/>
          <a:stretch/>
        </p:blipFill>
        <p:spPr>
          <a:xfrm>
            <a:off x="607380" y="2077375"/>
            <a:ext cx="6095238" cy="45033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9120B23-37E7-025C-53D1-6C37D333DF6B}"/>
              </a:ext>
            </a:extLst>
          </p:cNvPr>
          <p:cNvSpPr txBox="1"/>
          <p:nvPr/>
        </p:nvSpPr>
        <p:spPr>
          <a:xfrm>
            <a:off x="1420427" y="1653370"/>
            <a:ext cx="446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细分水产品价格指数 拟合 水产品价格指数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E5EE29-8CD9-5548-1B4C-3EE2025296DD}"/>
                  </a:ext>
                </a:extLst>
              </p:cNvPr>
              <p:cNvSpPr txBox="1"/>
              <p:nvPr/>
            </p:nvSpPr>
            <p:spPr>
              <a:xfrm>
                <a:off x="3265572" y="2609601"/>
                <a:ext cx="212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=0.86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值显著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E5EE29-8CD9-5548-1B4C-3EE202529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2" y="2609601"/>
                <a:ext cx="2124236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4DBF60E8-1079-D2D1-2A83-ED4CF2EDC2AD}"/>
              </a:ext>
            </a:extLst>
          </p:cNvPr>
          <p:cNvSpPr txBox="1"/>
          <p:nvPr/>
        </p:nvSpPr>
        <p:spPr>
          <a:xfrm>
            <a:off x="8190045" y="3182190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相关系数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=0.305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08066C-3B6F-54BD-C9F2-1274F276983C}"/>
              </a:ext>
            </a:extLst>
          </p:cNvPr>
          <p:cNvSpPr txBox="1"/>
          <p:nvPr/>
        </p:nvSpPr>
        <p:spPr>
          <a:xfrm>
            <a:off x="5560174" y="778415"/>
            <a:ext cx="2403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水产品价格指数</a:t>
            </a:r>
          </a:p>
        </p:txBody>
      </p:sp>
    </p:spTree>
    <p:extLst>
      <p:ext uri="{BB962C8B-B14F-4D97-AF65-F5344CB8AC3E}">
        <p14:creationId xmlns:p14="http://schemas.microsoft.com/office/powerpoint/2010/main" val="151345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91A9BA2-9A31-8F38-0F4A-825B464E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80" y="1410282"/>
            <a:ext cx="4238446" cy="32804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9E506B-CBC4-B816-C99A-35ECEA21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9" y="1511709"/>
            <a:ext cx="4835877" cy="31990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失效因子的分析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612379-59DB-C212-CA86-B2946460842E}"/>
              </a:ext>
            </a:extLst>
          </p:cNvPr>
          <p:cNvSpPr txBox="1"/>
          <p:nvPr/>
        </p:nvSpPr>
        <p:spPr>
          <a:xfrm>
            <a:off x="5560173" y="778415"/>
            <a:ext cx="3761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肉鸡养殖和生猪饲养对比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1FA082-5D0F-D3A7-F882-DDD98DDF2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76223"/>
              </p:ext>
            </p:extLst>
          </p:nvPr>
        </p:nvGraphicFramePr>
        <p:xfrm>
          <a:off x="1058174" y="5141343"/>
          <a:ext cx="9770852" cy="106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732">
                  <a:extLst>
                    <a:ext uri="{9D8B030D-6E8A-4147-A177-3AD203B41FA5}">
                      <a16:colId xmlns:a16="http://schemas.microsoft.com/office/drawing/2014/main" val="1418173902"/>
                    </a:ext>
                  </a:extLst>
                </a:gridCol>
                <a:gridCol w="2941124">
                  <a:extLst>
                    <a:ext uri="{9D8B030D-6E8A-4147-A177-3AD203B41FA5}">
                      <a16:colId xmlns:a16="http://schemas.microsoft.com/office/drawing/2014/main" val="367315642"/>
                    </a:ext>
                  </a:extLst>
                </a:gridCol>
                <a:gridCol w="2006204">
                  <a:extLst>
                    <a:ext uri="{9D8B030D-6E8A-4147-A177-3AD203B41FA5}">
                      <a16:colId xmlns:a16="http://schemas.microsoft.com/office/drawing/2014/main" val="351849506"/>
                    </a:ext>
                  </a:extLst>
                </a:gridCol>
                <a:gridCol w="1884792">
                  <a:extLst>
                    <a:ext uri="{9D8B030D-6E8A-4147-A177-3AD203B41FA5}">
                      <a16:colId xmlns:a16="http://schemas.microsoft.com/office/drawing/2014/main" val="183630016"/>
                    </a:ext>
                  </a:extLst>
                </a:gridCol>
              </a:tblGrid>
              <a:tr h="42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指标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指标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相关系数</a:t>
                      </a:r>
                      <a:r>
                        <a:rPr lang="en-US" altLang="zh-CN" dirty="0"/>
                        <a:t>(10-15)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相关系数</a:t>
                      </a:r>
                      <a:r>
                        <a:rPr lang="en-US" altLang="zh-CN" dirty="0"/>
                        <a:t>(16-23)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12016"/>
                  </a:ext>
                </a:extLst>
              </a:tr>
              <a:tr h="3254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生猪养殖利润占农林牧渔总利润百分比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肉鸡养殖利润占农林牧渔总利润百分比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0.236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0.096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78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77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DBB4C9F-0517-9B98-BD0A-CF7F1A3B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188"/>
            <a:ext cx="3993886" cy="27308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失效因子的分析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2539462E-5266-94F8-4669-A537B7F4BD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987934"/>
                  </p:ext>
                </p:extLst>
              </p:nvPr>
            </p:nvGraphicFramePr>
            <p:xfrm>
              <a:off x="1594564" y="4470248"/>
              <a:ext cx="8783431" cy="18899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8923">
                      <a:extLst>
                        <a:ext uri="{9D8B030D-6E8A-4147-A177-3AD203B41FA5}">
                          <a16:colId xmlns:a16="http://schemas.microsoft.com/office/drawing/2014/main" val="2249263484"/>
                        </a:ext>
                      </a:extLst>
                    </a:gridCol>
                    <a:gridCol w="1426127">
                      <a:extLst>
                        <a:ext uri="{9D8B030D-6E8A-4147-A177-3AD203B41FA5}">
                          <a16:colId xmlns:a16="http://schemas.microsoft.com/office/drawing/2014/main" val="1095880163"/>
                        </a:ext>
                      </a:extLst>
                    </a:gridCol>
                    <a:gridCol w="1426127">
                      <a:extLst>
                        <a:ext uri="{9D8B030D-6E8A-4147-A177-3AD203B41FA5}">
                          <a16:colId xmlns:a16="http://schemas.microsoft.com/office/drawing/2014/main" val="1561084544"/>
                        </a:ext>
                      </a:extLst>
                    </a:gridCol>
                    <a:gridCol w="1426127">
                      <a:extLst>
                        <a:ext uri="{9D8B030D-6E8A-4147-A177-3AD203B41FA5}">
                          <a16:colId xmlns:a16="http://schemas.microsoft.com/office/drawing/2014/main" val="2854314982"/>
                        </a:ext>
                      </a:extLst>
                    </a:gridCol>
                    <a:gridCol w="1426127">
                      <a:extLst>
                        <a:ext uri="{9D8B030D-6E8A-4147-A177-3AD203B41FA5}">
                          <a16:colId xmlns:a16="http://schemas.microsoft.com/office/drawing/2014/main" val="2096653549"/>
                        </a:ext>
                      </a:extLst>
                    </a:gridCol>
                  </a:tblGrid>
                  <a:tr h="3288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鸡指标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领先期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8403504"/>
                      </a:ext>
                    </a:extLst>
                  </a:tr>
                  <a:tr h="393234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主产区平均价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白羽肉鸡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0.51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1.24E-10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6165525"/>
                      </a:ext>
                    </a:extLst>
                  </a:tr>
                  <a:tr h="323409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主产区平均价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肉鸡苗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0.58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1.13E-14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46985"/>
                      </a:ext>
                    </a:extLst>
                  </a:tr>
                  <a:tr h="323409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主产区平均价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白条鸡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0.42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2.31E-07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376590"/>
                      </a:ext>
                    </a:extLst>
                  </a:tr>
                  <a:tr h="3932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肉鸡配合料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4.86E-06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193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2539462E-5266-94F8-4669-A537B7F4BD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987934"/>
                  </p:ext>
                </p:extLst>
              </p:nvPr>
            </p:nvGraphicFramePr>
            <p:xfrm>
              <a:off x="1594564" y="4470248"/>
              <a:ext cx="8783431" cy="18899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78923">
                      <a:extLst>
                        <a:ext uri="{9D8B030D-6E8A-4147-A177-3AD203B41FA5}">
                          <a16:colId xmlns:a16="http://schemas.microsoft.com/office/drawing/2014/main" val="2249263484"/>
                        </a:ext>
                      </a:extLst>
                    </a:gridCol>
                    <a:gridCol w="1426127">
                      <a:extLst>
                        <a:ext uri="{9D8B030D-6E8A-4147-A177-3AD203B41FA5}">
                          <a16:colId xmlns:a16="http://schemas.microsoft.com/office/drawing/2014/main" val="1095880163"/>
                        </a:ext>
                      </a:extLst>
                    </a:gridCol>
                    <a:gridCol w="1426127">
                      <a:extLst>
                        <a:ext uri="{9D8B030D-6E8A-4147-A177-3AD203B41FA5}">
                          <a16:colId xmlns:a16="http://schemas.microsoft.com/office/drawing/2014/main" val="1561084544"/>
                        </a:ext>
                      </a:extLst>
                    </a:gridCol>
                    <a:gridCol w="1426127">
                      <a:extLst>
                        <a:ext uri="{9D8B030D-6E8A-4147-A177-3AD203B41FA5}">
                          <a16:colId xmlns:a16="http://schemas.microsoft.com/office/drawing/2014/main" val="2854314982"/>
                        </a:ext>
                      </a:extLst>
                    </a:gridCol>
                    <a:gridCol w="1426127">
                      <a:extLst>
                        <a:ext uri="{9D8B030D-6E8A-4147-A177-3AD203B41FA5}">
                          <a16:colId xmlns:a16="http://schemas.microsoft.com/office/drawing/2014/main" val="2096653549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鸡指标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16667" t="-8197" r="-101709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领先期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8403504"/>
                      </a:ext>
                    </a:extLst>
                  </a:tr>
                  <a:tr h="393234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主产区平均价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白羽肉鸡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0.51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1.24E-10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61655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主产区平均价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肉鸡苗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0.58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1.13E-14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46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主产区平均价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白条鸡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0.42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2.31E-07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376590"/>
                      </a:ext>
                    </a:extLst>
                  </a:tr>
                  <a:tr h="3932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肉鸡配合料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4.86E-06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0.14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0~6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193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6A6645AC-FBCB-A057-B7A8-B8D7FD5D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157" y="1442798"/>
            <a:ext cx="3765607" cy="25711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83ABF9E-057F-05A0-5504-190170046907}"/>
              </a:ext>
            </a:extLst>
          </p:cNvPr>
          <p:cNvSpPr txBox="1"/>
          <p:nvPr/>
        </p:nvSpPr>
        <p:spPr>
          <a:xfrm>
            <a:off x="5560174" y="778415"/>
            <a:ext cx="4453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鸡肉链指标和肉鸡饲养</a:t>
            </a:r>
          </a:p>
        </p:txBody>
      </p:sp>
    </p:spTree>
    <p:extLst>
      <p:ext uri="{BB962C8B-B14F-4D97-AF65-F5344CB8AC3E}">
        <p14:creationId xmlns:p14="http://schemas.microsoft.com/office/powerpoint/2010/main" val="236176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研报的基本思路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AFBF50-99E9-4619-7307-4B80F45EC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35" y="1242913"/>
            <a:ext cx="6679220" cy="5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6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失效因子的分析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3ABF9E-057F-05A0-5504-190170046907}"/>
              </a:ext>
            </a:extLst>
          </p:cNvPr>
          <p:cNvSpPr txBox="1"/>
          <p:nvPr/>
        </p:nvSpPr>
        <p:spPr>
          <a:xfrm>
            <a:off x="5560174" y="778415"/>
            <a:ext cx="4453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对肉鸡饲养行业的观点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88E8720-A2AA-B55F-6CA9-C9BA84BB0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3"/>
          <a:stretch/>
        </p:blipFill>
        <p:spPr>
          <a:xfrm>
            <a:off x="5787903" y="2403619"/>
            <a:ext cx="6306332" cy="38531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01B514F-C94B-85CF-18DF-226031F01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9"/>
          <a:stretch/>
        </p:blipFill>
        <p:spPr>
          <a:xfrm>
            <a:off x="266041" y="2425187"/>
            <a:ext cx="5829959" cy="3810058"/>
          </a:xfrm>
          <a:prstGeom prst="rect">
            <a:avLst/>
          </a:prstGeom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46C81DBD-948C-73DF-84FF-0B6FD75D3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88821"/>
              </p:ext>
            </p:extLst>
          </p:nvPr>
        </p:nvGraphicFramePr>
        <p:xfrm>
          <a:off x="3525965" y="1550232"/>
          <a:ext cx="48420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21">
                  <a:extLst>
                    <a:ext uri="{9D8B030D-6E8A-4147-A177-3AD203B41FA5}">
                      <a16:colId xmlns:a16="http://schemas.microsoft.com/office/drawing/2014/main" val="218583848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12822740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65218852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160916624"/>
                    </a:ext>
                  </a:extLst>
                </a:gridCol>
              </a:tblGrid>
              <a:tr h="281132">
                <a:tc>
                  <a:txBody>
                    <a:bodyPr/>
                    <a:lstStyle/>
                    <a:p>
                      <a:r>
                        <a:rPr lang="zh-CN" altLang="en-US" dirty="0"/>
                        <a:t>月份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2023-04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79698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2785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36B68A6-B8B6-7826-F314-136F97900BB8}"/>
                  </a:ext>
                </a:extLst>
              </p:cNvPr>
              <p:cNvSpPr txBox="1"/>
              <p:nvPr/>
            </p:nvSpPr>
            <p:spPr>
              <a:xfrm>
                <a:off x="6637357" y="3097527"/>
                <a:ext cx="212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=0.41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值显著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36B68A6-B8B6-7826-F314-136F9790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357" y="3097527"/>
                <a:ext cx="2124236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79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165A82-3BCF-B38F-3E0D-C7D176C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24" y="2647053"/>
            <a:ext cx="8291187" cy="24146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失效因子的分析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2539462E-5266-94F8-4669-A537B7F4BD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0831232"/>
                  </p:ext>
                </p:extLst>
              </p:nvPr>
            </p:nvGraphicFramePr>
            <p:xfrm>
              <a:off x="470289" y="1653370"/>
              <a:ext cx="6321130" cy="421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272">
                      <a:extLst>
                        <a:ext uri="{9D8B030D-6E8A-4147-A177-3AD203B41FA5}">
                          <a16:colId xmlns:a16="http://schemas.microsoft.com/office/drawing/2014/main" val="2249263484"/>
                        </a:ext>
                      </a:extLst>
                    </a:gridCol>
                    <a:gridCol w="1430856">
                      <a:extLst>
                        <a:ext uri="{9D8B030D-6E8A-4147-A177-3AD203B41FA5}">
                          <a16:colId xmlns:a16="http://schemas.microsoft.com/office/drawing/2014/main" val="1095880163"/>
                        </a:ext>
                      </a:extLst>
                    </a:gridCol>
                    <a:gridCol w="1223567">
                      <a:extLst>
                        <a:ext uri="{9D8B030D-6E8A-4147-A177-3AD203B41FA5}">
                          <a16:colId xmlns:a16="http://schemas.microsoft.com/office/drawing/2014/main" val="1561084544"/>
                        </a:ext>
                      </a:extLst>
                    </a:gridCol>
                    <a:gridCol w="829101">
                      <a:extLst>
                        <a:ext uri="{9D8B030D-6E8A-4147-A177-3AD203B41FA5}">
                          <a16:colId xmlns:a16="http://schemas.microsoft.com/office/drawing/2014/main" val="2854314982"/>
                        </a:ext>
                      </a:extLst>
                    </a:gridCol>
                    <a:gridCol w="1026334">
                      <a:extLst>
                        <a:ext uri="{9D8B030D-6E8A-4147-A177-3AD203B41FA5}">
                          <a16:colId xmlns:a16="http://schemas.microsoft.com/office/drawing/2014/main" val="2096653549"/>
                        </a:ext>
                      </a:extLst>
                    </a:gridCol>
                  </a:tblGrid>
                  <a:tr h="2898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猪指标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领先期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8403504"/>
                      </a:ext>
                    </a:extLst>
                  </a:tr>
                  <a:tr h="306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</a:t>
                          </a:r>
                          <a:r>
                            <a:rPr lang="zh-CN" altLang="en-US" dirty="0"/>
                            <a:t>个省市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仔猪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  </a:t>
                          </a:r>
                          <a:r>
                            <a:rPr lang="en-US" altLang="zh-CN" dirty="0"/>
                            <a:t>0.60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2.95E-15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0.35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0~3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6165525"/>
                      </a:ext>
                    </a:extLst>
                  </a:tr>
                  <a:tr h="285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</a:t>
                          </a:r>
                          <a:r>
                            <a:rPr lang="zh-CN" altLang="en-US" dirty="0"/>
                            <a:t>个省市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生猪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 0.67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7.35E-20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0.44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46985"/>
                      </a:ext>
                    </a:extLst>
                  </a:tr>
                  <a:tr h="285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</a:t>
                          </a:r>
                          <a:r>
                            <a:rPr lang="zh-CN" altLang="en-US" dirty="0"/>
                            <a:t>个省市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猪肉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 0.64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2.95E-18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0.41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376590"/>
                      </a:ext>
                    </a:extLst>
                  </a:tr>
                  <a:tr h="3064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22</a:t>
                          </a:r>
                          <a:r>
                            <a:rPr lang="zh-CN" altLang="en-US" dirty="0"/>
                            <a:t>个省市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猪粮比价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 0.62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5.21E-17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0.39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0~5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19307"/>
                      </a:ext>
                    </a:extLst>
                  </a:tr>
                  <a:tr h="3064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生猪定点屠宰企业屠宰量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-0.43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8.01E-08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0.18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0~2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733748"/>
                      </a:ext>
                    </a:extLst>
                  </a:tr>
                  <a:tr h="3064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生猪存栏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能繁母猪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-0.51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8.59E-11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0.26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0~5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18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2539462E-5266-94F8-4669-A537B7F4BD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0831232"/>
                  </p:ext>
                </p:extLst>
              </p:nvPr>
            </p:nvGraphicFramePr>
            <p:xfrm>
              <a:off x="470289" y="1653370"/>
              <a:ext cx="6321130" cy="421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272">
                      <a:extLst>
                        <a:ext uri="{9D8B030D-6E8A-4147-A177-3AD203B41FA5}">
                          <a16:colId xmlns:a16="http://schemas.microsoft.com/office/drawing/2014/main" val="2249263484"/>
                        </a:ext>
                      </a:extLst>
                    </a:gridCol>
                    <a:gridCol w="1430856">
                      <a:extLst>
                        <a:ext uri="{9D8B030D-6E8A-4147-A177-3AD203B41FA5}">
                          <a16:colId xmlns:a16="http://schemas.microsoft.com/office/drawing/2014/main" val="1095880163"/>
                        </a:ext>
                      </a:extLst>
                    </a:gridCol>
                    <a:gridCol w="1223567">
                      <a:extLst>
                        <a:ext uri="{9D8B030D-6E8A-4147-A177-3AD203B41FA5}">
                          <a16:colId xmlns:a16="http://schemas.microsoft.com/office/drawing/2014/main" val="1561084544"/>
                        </a:ext>
                      </a:extLst>
                    </a:gridCol>
                    <a:gridCol w="829101">
                      <a:extLst>
                        <a:ext uri="{9D8B030D-6E8A-4147-A177-3AD203B41FA5}">
                          <a16:colId xmlns:a16="http://schemas.microsoft.com/office/drawing/2014/main" val="2854314982"/>
                        </a:ext>
                      </a:extLst>
                    </a:gridCol>
                    <a:gridCol w="1026334">
                      <a:extLst>
                        <a:ext uri="{9D8B030D-6E8A-4147-A177-3AD203B41FA5}">
                          <a16:colId xmlns:a16="http://schemas.microsoft.com/office/drawing/2014/main" val="2096653549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猪指标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9706" t="-8197" r="-127206" b="-10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领先期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84035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</a:t>
                          </a:r>
                          <a:r>
                            <a:rPr lang="zh-CN" altLang="en-US" dirty="0"/>
                            <a:t>个省市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仔猪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  </a:t>
                          </a:r>
                          <a:r>
                            <a:rPr lang="en-US" altLang="zh-CN" dirty="0"/>
                            <a:t>0.60 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2.95E-15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0.35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0~3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61655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</a:t>
                          </a:r>
                          <a:r>
                            <a:rPr lang="zh-CN" altLang="en-US" dirty="0"/>
                            <a:t>个省市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生猪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 0.67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7.35E-20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0.44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1469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22</a:t>
                          </a:r>
                          <a:r>
                            <a:rPr lang="zh-CN" altLang="en-US" dirty="0"/>
                            <a:t>个省市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平均价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猪肉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 0.64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2.95E-18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0.41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3765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22</a:t>
                          </a:r>
                          <a:r>
                            <a:rPr lang="zh-CN" altLang="en-US" dirty="0"/>
                            <a:t>个省市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猪粮比价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  0.62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5.21E-17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0.39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0~5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1930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生猪定点屠宰企业屠宰量</a:t>
                          </a:r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-0.43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8.01E-08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0.18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0~2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7337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生猪存栏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能繁母猪</a:t>
                          </a:r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-0.51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8.59E-11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0.26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0~5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180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D83ABF9E-057F-05A0-5504-190170046907}"/>
              </a:ext>
            </a:extLst>
          </p:cNvPr>
          <p:cNvSpPr txBox="1"/>
          <p:nvPr/>
        </p:nvSpPr>
        <p:spPr>
          <a:xfrm>
            <a:off x="5560174" y="778415"/>
            <a:ext cx="4453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猪肉链指标和生猪饲养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47E9D3-8815-CD5C-9CC7-748030CE3D08}"/>
              </a:ext>
            </a:extLst>
          </p:cNvPr>
          <p:cNvSpPr txBox="1"/>
          <p:nvPr/>
        </p:nvSpPr>
        <p:spPr>
          <a:xfrm>
            <a:off x="7932412" y="2329480"/>
            <a:ext cx="2634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22个省市:平均价:仔猪</a:t>
            </a:r>
          </a:p>
        </p:txBody>
      </p:sp>
    </p:spTree>
    <p:extLst>
      <p:ext uri="{BB962C8B-B14F-4D97-AF65-F5344CB8AC3E}">
        <p14:creationId xmlns:p14="http://schemas.microsoft.com/office/powerpoint/2010/main" val="3115912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E9F0E42-7A31-D3D9-BAB1-4E7CC0B0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1" y="3664240"/>
            <a:ext cx="4124776" cy="30935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失效因子的分析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3ABF9E-057F-05A0-5504-190170046907}"/>
              </a:ext>
            </a:extLst>
          </p:cNvPr>
          <p:cNvSpPr txBox="1"/>
          <p:nvPr/>
        </p:nvSpPr>
        <p:spPr>
          <a:xfrm>
            <a:off x="5560174" y="778415"/>
            <a:ext cx="4453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宏观因子的分析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B937E4F-87C6-BECA-ED2F-9D02F7A48A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680830"/>
                  </p:ext>
                </p:extLst>
              </p:nvPr>
            </p:nvGraphicFramePr>
            <p:xfrm>
              <a:off x="480513" y="1554960"/>
              <a:ext cx="11362296" cy="210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7720">
                      <a:extLst>
                        <a:ext uri="{9D8B030D-6E8A-4147-A177-3AD203B41FA5}">
                          <a16:colId xmlns:a16="http://schemas.microsoft.com/office/drawing/2014/main" val="1813052809"/>
                        </a:ext>
                      </a:extLst>
                    </a:gridCol>
                    <a:gridCol w="1313475">
                      <a:extLst>
                        <a:ext uri="{9D8B030D-6E8A-4147-A177-3AD203B41FA5}">
                          <a16:colId xmlns:a16="http://schemas.microsoft.com/office/drawing/2014/main" val="3385619120"/>
                        </a:ext>
                      </a:extLst>
                    </a:gridCol>
                    <a:gridCol w="1303524">
                      <a:extLst>
                        <a:ext uri="{9D8B030D-6E8A-4147-A177-3AD203B41FA5}">
                          <a16:colId xmlns:a16="http://schemas.microsoft.com/office/drawing/2014/main" val="3413047181"/>
                        </a:ext>
                      </a:extLst>
                    </a:gridCol>
                    <a:gridCol w="840625">
                      <a:extLst>
                        <a:ext uri="{9D8B030D-6E8A-4147-A177-3AD203B41FA5}">
                          <a16:colId xmlns:a16="http://schemas.microsoft.com/office/drawing/2014/main" val="3928348356"/>
                        </a:ext>
                      </a:extLst>
                    </a:gridCol>
                    <a:gridCol w="1401041">
                      <a:extLst>
                        <a:ext uri="{9D8B030D-6E8A-4147-A177-3AD203B41FA5}">
                          <a16:colId xmlns:a16="http://schemas.microsoft.com/office/drawing/2014/main" val="225811449"/>
                        </a:ext>
                      </a:extLst>
                    </a:gridCol>
                    <a:gridCol w="1687005">
                      <a:extLst>
                        <a:ext uri="{9D8B030D-6E8A-4147-A177-3AD203B41FA5}">
                          <a16:colId xmlns:a16="http://schemas.microsoft.com/office/drawing/2014/main" val="5782973"/>
                        </a:ext>
                      </a:extLst>
                    </a:gridCol>
                    <a:gridCol w="1278906">
                      <a:extLst>
                        <a:ext uri="{9D8B030D-6E8A-4147-A177-3AD203B41FA5}">
                          <a16:colId xmlns:a16="http://schemas.microsoft.com/office/drawing/2014/main" val="3365765015"/>
                        </a:ext>
                      </a:extLst>
                    </a:gridCol>
                  </a:tblGrid>
                  <a:tr h="5033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指标名称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当月</a:t>
                          </a:r>
                          <a:br>
                            <a:rPr lang="en-US" altLang="zh-CN" dirty="0"/>
                          </a:br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当月</a:t>
                          </a:r>
                          <a:br>
                            <a:rPr lang="en-US" altLang="zh-CN" dirty="0"/>
                          </a:br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当月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左移</a:t>
                          </a:r>
                          <a:r>
                            <a:rPr lang="en-US" altLang="zh-CN" dirty="0"/>
                            <a:t>10</a:t>
                          </a:r>
                          <a:r>
                            <a:rPr lang="zh-CN" altLang="en-US" dirty="0"/>
                            <a:t>月</a:t>
                          </a:r>
                          <a:br>
                            <a:rPr lang="en-US" altLang="zh-CN" dirty="0"/>
                          </a:br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左移</a:t>
                          </a:r>
                          <a:r>
                            <a:rPr lang="en-US" altLang="zh-CN" dirty="0"/>
                            <a:t>10</a:t>
                          </a:r>
                          <a:r>
                            <a:rPr lang="zh-CN" altLang="en-US" dirty="0"/>
                            <a:t>月</a:t>
                          </a:r>
                          <a:br>
                            <a:rPr lang="en-US" altLang="zh-CN" dirty="0"/>
                          </a:br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左移</a:t>
                          </a:r>
                          <a:r>
                            <a:rPr lang="en-US" altLang="zh-CN" dirty="0"/>
                            <a:t>10</a:t>
                          </a:r>
                          <a:r>
                            <a:rPr lang="zh-CN" altLang="en-US" dirty="0"/>
                            <a:t>月</a:t>
                          </a:r>
                          <a:br>
                            <a:rPr lang="en-US" altLang="zh-CN" dirty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p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3949207"/>
                      </a:ext>
                    </a:extLst>
                  </a:tr>
                  <a:tr h="284893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消费者信心指数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-0.49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3.60E-10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7.18E-21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058199"/>
                      </a:ext>
                    </a:extLst>
                  </a:tr>
                  <a:tr h="284893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消费者预期指数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-0.48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1.31E-09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0.23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3.29E-21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0.49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345968"/>
                      </a:ext>
                    </a:extLst>
                  </a:tr>
                  <a:tr h="284893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:PMI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0.02E-01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752871"/>
                      </a:ext>
                    </a:extLst>
                  </a:tr>
                  <a:tr h="284893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宏观经济景气指数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一致指数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-0.07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2.54E-09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819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B937E4F-87C6-BECA-ED2F-9D02F7A48A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680830"/>
                  </p:ext>
                </p:extLst>
              </p:nvPr>
            </p:nvGraphicFramePr>
            <p:xfrm>
              <a:off x="480513" y="1554960"/>
              <a:ext cx="11362296" cy="210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7720">
                      <a:extLst>
                        <a:ext uri="{9D8B030D-6E8A-4147-A177-3AD203B41FA5}">
                          <a16:colId xmlns:a16="http://schemas.microsoft.com/office/drawing/2014/main" val="1813052809"/>
                        </a:ext>
                      </a:extLst>
                    </a:gridCol>
                    <a:gridCol w="1313475">
                      <a:extLst>
                        <a:ext uri="{9D8B030D-6E8A-4147-A177-3AD203B41FA5}">
                          <a16:colId xmlns:a16="http://schemas.microsoft.com/office/drawing/2014/main" val="3385619120"/>
                        </a:ext>
                      </a:extLst>
                    </a:gridCol>
                    <a:gridCol w="1303524">
                      <a:extLst>
                        <a:ext uri="{9D8B030D-6E8A-4147-A177-3AD203B41FA5}">
                          <a16:colId xmlns:a16="http://schemas.microsoft.com/office/drawing/2014/main" val="3413047181"/>
                        </a:ext>
                      </a:extLst>
                    </a:gridCol>
                    <a:gridCol w="840625">
                      <a:extLst>
                        <a:ext uri="{9D8B030D-6E8A-4147-A177-3AD203B41FA5}">
                          <a16:colId xmlns:a16="http://schemas.microsoft.com/office/drawing/2014/main" val="3928348356"/>
                        </a:ext>
                      </a:extLst>
                    </a:gridCol>
                    <a:gridCol w="1401041">
                      <a:extLst>
                        <a:ext uri="{9D8B030D-6E8A-4147-A177-3AD203B41FA5}">
                          <a16:colId xmlns:a16="http://schemas.microsoft.com/office/drawing/2014/main" val="225811449"/>
                        </a:ext>
                      </a:extLst>
                    </a:gridCol>
                    <a:gridCol w="1687005">
                      <a:extLst>
                        <a:ext uri="{9D8B030D-6E8A-4147-A177-3AD203B41FA5}">
                          <a16:colId xmlns:a16="http://schemas.microsoft.com/office/drawing/2014/main" val="5782973"/>
                        </a:ext>
                      </a:extLst>
                    </a:gridCol>
                    <a:gridCol w="1278906">
                      <a:extLst>
                        <a:ext uri="{9D8B030D-6E8A-4147-A177-3AD203B41FA5}">
                          <a16:colId xmlns:a16="http://schemas.microsoft.com/office/drawing/2014/main" val="3365765015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指标名称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当月</a:t>
                          </a:r>
                          <a:br>
                            <a:rPr lang="en-US" altLang="zh-CN" dirty="0"/>
                          </a:br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当月</a:t>
                          </a:r>
                          <a:br>
                            <a:rPr lang="en-US" altLang="zh-CN" dirty="0"/>
                          </a:br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32609" t="-4717" r="-522464" b="-241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左移</a:t>
                          </a:r>
                          <a:r>
                            <a:rPr lang="en-US" altLang="zh-CN" dirty="0"/>
                            <a:t>10</a:t>
                          </a:r>
                          <a:r>
                            <a:rPr lang="zh-CN" altLang="en-US" dirty="0"/>
                            <a:t>月</a:t>
                          </a:r>
                          <a:br>
                            <a:rPr lang="en-US" altLang="zh-CN" dirty="0"/>
                          </a:br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左移</a:t>
                          </a:r>
                          <a:r>
                            <a:rPr lang="en-US" altLang="zh-CN" dirty="0"/>
                            <a:t>10</a:t>
                          </a:r>
                          <a:r>
                            <a:rPr lang="zh-CN" altLang="en-US" dirty="0"/>
                            <a:t>月</a:t>
                          </a:r>
                          <a:br>
                            <a:rPr lang="en-US" altLang="zh-CN" dirty="0"/>
                          </a:br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88571" t="-4717" r="-1905" b="-24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39492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消费者信心指数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-0.49 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3.60E-10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7.18E-21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0581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消费者预期指数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-0.48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1.31E-09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0.23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3.29E-21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0.49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3459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:PMI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0.02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0.02E-01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0.06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175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宏观经济景气指数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一致指数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-0.07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0.48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2.54E-09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8190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458E2B5-A7A2-1F50-816F-DE4670752738}"/>
              </a:ext>
            </a:extLst>
          </p:cNvPr>
          <p:cNvCxnSpPr/>
          <p:nvPr/>
        </p:nvCxnSpPr>
        <p:spPr>
          <a:xfrm>
            <a:off x="5122416" y="5311209"/>
            <a:ext cx="174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DCA68DC-45F7-4211-04F9-380799440BE3}"/>
              </a:ext>
            </a:extLst>
          </p:cNvPr>
          <p:cNvSpPr txBox="1"/>
          <p:nvPr/>
        </p:nvSpPr>
        <p:spPr>
          <a:xfrm>
            <a:off x="5376831" y="452203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消费者信心数</a:t>
            </a:r>
            <a:endParaRPr lang="en-US" altLang="zh-CN" dirty="0"/>
          </a:p>
          <a:p>
            <a:r>
              <a:rPr lang="zh-CN" altLang="en-US" dirty="0"/>
              <a:t>左移</a:t>
            </a:r>
            <a:r>
              <a:rPr lang="en-US" altLang="zh-CN" dirty="0"/>
              <a:t>10</a:t>
            </a:r>
            <a:r>
              <a:rPr lang="zh-CN" altLang="en-US" dirty="0"/>
              <a:t>个月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51B0729-AE19-2DFA-99E9-2A6C7CAC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640" y="3756346"/>
            <a:ext cx="3879160" cy="29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19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B11371-4B82-7C67-3AC7-315AD67939EE}"/>
              </a:ext>
            </a:extLst>
          </p:cNvPr>
          <p:cNvSpPr txBox="1"/>
          <p:nvPr/>
        </p:nvSpPr>
        <p:spPr>
          <a:xfrm>
            <a:off x="2415396" y="1859339"/>
            <a:ext cx="7579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梳理了研报思路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复现了研报内容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对因子时效性进行分析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对失效因子做进一步研究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水产品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鸡链因子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宏观因子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得出对未来的预测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农林牧渔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肉鸡饲养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一套测试相关性、板块回归分析的代码解决方案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800100" lvl="1" indent="-342900">
              <a:buAutoNum type="arabicPeriod"/>
            </a:pP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AEDF583-E08B-2FED-488F-A4A2A1565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30660"/>
              </p:ext>
            </p:extLst>
          </p:nvPr>
        </p:nvGraphicFramePr>
        <p:xfrm>
          <a:off x="2690004" y="4998660"/>
          <a:ext cx="726312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21">
                  <a:extLst>
                    <a:ext uri="{9D8B030D-6E8A-4147-A177-3AD203B41FA5}">
                      <a16:colId xmlns:a16="http://schemas.microsoft.com/office/drawing/2014/main" val="3467646050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024945119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016889654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2224221781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03605521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381039681"/>
                    </a:ext>
                  </a:extLst>
                </a:gridCol>
              </a:tblGrid>
              <a:tr h="287997">
                <a:tc>
                  <a:txBody>
                    <a:bodyPr/>
                    <a:lstStyle/>
                    <a:p>
                      <a:r>
                        <a:rPr lang="en-US" altLang="zh-CN" dirty="0"/>
                        <a:t>2023-04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38387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3978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387C37-4B77-5670-E688-177677790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54650"/>
              </p:ext>
            </p:extLst>
          </p:nvPr>
        </p:nvGraphicFramePr>
        <p:xfrm>
          <a:off x="3945783" y="5880692"/>
          <a:ext cx="48420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521">
                  <a:extLst>
                    <a:ext uri="{9D8B030D-6E8A-4147-A177-3AD203B41FA5}">
                      <a16:colId xmlns:a16="http://schemas.microsoft.com/office/drawing/2014/main" val="218583848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128227408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365218852"/>
                    </a:ext>
                  </a:extLst>
                </a:gridCol>
                <a:gridCol w="1210521">
                  <a:extLst>
                    <a:ext uri="{9D8B030D-6E8A-4147-A177-3AD203B41FA5}">
                      <a16:colId xmlns:a16="http://schemas.microsoft.com/office/drawing/2014/main" val="1160916624"/>
                    </a:ext>
                  </a:extLst>
                </a:gridCol>
              </a:tblGrid>
              <a:tr h="281132">
                <a:tc>
                  <a:txBody>
                    <a:bodyPr/>
                    <a:lstStyle/>
                    <a:p>
                      <a:r>
                        <a:rPr lang="zh-CN" altLang="en-US" dirty="0"/>
                        <a:t>月份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2023-04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2023-06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79698"/>
                  </a:ext>
                </a:extLst>
              </a:tr>
              <a:tr h="160647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衰退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景气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27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67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58CD-F9C4-F132-9FF8-4798FEE867DE}"/>
              </a:ext>
            </a:extLst>
          </p:cNvPr>
          <p:cNvSpPr txBox="1"/>
          <p:nvPr/>
        </p:nvSpPr>
        <p:spPr>
          <a:xfrm>
            <a:off x="330930" y="1866044"/>
            <a:ext cx="7865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zh-CN" altLang="en-US" dirty="0"/>
              <a:t>研报的复现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因子时效性的检验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二级、三级行业的分析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模型预测方式的改进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给出了自己对市场预测的观点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一套测试相关性、板块回归分析的代码解决方案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将逻辑过程和获取数据的方式分离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将计算手段和具体行业分离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可以快速运用于其他行业的因子探索和预测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565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预测模型改进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58CD-F9C4-F132-9FF8-4798FEE867DE}"/>
              </a:ext>
            </a:extLst>
          </p:cNvPr>
          <p:cNvSpPr txBox="1"/>
          <p:nvPr/>
        </p:nvSpPr>
        <p:spPr>
          <a:xfrm>
            <a:off x="2163192" y="1800751"/>
            <a:ext cx="7865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zh-CN" altLang="en-US" dirty="0"/>
              <a:t>对于停止因子的拟合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对于失效因子的使用（如何进行转换（可能无法成功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加入更加丰富的因子</a:t>
            </a:r>
          </a:p>
          <a:p>
            <a:pPr marL="1257300" lvl="2" indent="-342900">
              <a:buAutoNum type="arabicPeriod"/>
            </a:pPr>
            <a:r>
              <a:rPr lang="zh-CN" altLang="en-US" dirty="0"/>
              <a:t>从宏观变量加入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对于跨期预测的探索 （ </a:t>
            </a:r>
            <a:r>
              <a:rPr lang="en-US" altLang="zh-CN" dirty="0"/>
              <a:t>X=3</a:t>
            </a:r>
            <a:r>
              <a:rPr lang="zh-CN" altLang="en-US" dirty="0"/>
              <a:t>、</a:t>
            </a:r>
            <a:r>
              <a:rPr lang="en-US" altLang="zh-CN" dirty="0"/>
              <a:t>X=4</a:t>
            </a:r>
            <a:r>
              <a:rPr lang="zh-CN" altLang="en-US" dirty="0"/>
              <a:t>、</a:t>
            </a:r>
            <a:r>
              <a:rPr lang="en-US" altLang="zh-CN" dirty="0"/>
              <a:t>X=5</a:t>
            </a:r>
          </a:p>
          <a:p>
            <a:pPr marL="1257300" lvl="2" indent="-342900">
              <a:buAutoNum type="arabicPeriod"/>
            </a:pPr>
            <a:r>
              <a:rPr lang="zh-CN" altLang="en-US" dirty="0"/>
              <a:t>或者对于不同的元素，使用不同的跨期值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非线性模型的使用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7733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最终结论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58CD-F9C4-F132-9FF8-4798FEE867DE}"/>
              </a:ext>
            </a:extLst>
          </p:cNvPr>
          <p:cNvSpPr txBox="1"/>
          <p:nvPr/>
        </p:nvSpPr>
        <p:spPr>
          <a:xfrm>
            <a:off x="2163192" y="1800751"/>
            <a:ext cx="786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zh-CN" altLang="en-US" dirty="0"/>
              <a:t>改进后模型预测的三分位图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00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835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研报的基本思路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lack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CC56E7F-8DAA-E27C-C4D3-D3F2CDA2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98" y="1840815"/>
            <a:ext cx="8619188" cy="4876409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0657ED3-7944-6B8E-0F64-06503C85F83F}"/>
              </a:ext>
            </a:extLst>
          </p:cNvPr>
          <p:cNvSpPr/>
          <p:nvPr/>
        </p:nvSpPr>
        <p:spPr>
          <a:xfrm>
            <a:off x="4445479" y="2007079"/>
            <a:ext cx="621102" cy="41119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66183C-1820-6BFD-E75C-CD6CD5027B72}"/>
              </a:ext>
            </a:extLst>
          </p:cNvPr>
          <p:cNvSpPr txBox="1"/>
          <p:nvPr/>
        </p:nvSpPr>
        <p:spPr>
          <a:xfrm>
            <a:off x="4195313" y="1488621"/>
            <a:ext cx="136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牛熊转换点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CB21CC1-1C98-3B58-4B11-BA63FF6279F3}"/>
              </a:ext>
            </a:extLst>
          </p:cNvPr>
          <p:cNvSpPr/>
          <p:nvPr/>
        </p:nvSpPr>
        <p:spPr>
          <a:xfrm>
            <a:off x="7039155" y="2073215"/>
            <a:ext cx="621102" cy="4111925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70B4BF-0174-DE3C-27D5-E3AED414BD40}"/>
              </a:ext>
            </a:extLst>
          </p:cNvPr>
          <p:cNvSpPr txBox="1"/>
          <p:nvPr/>
        </p:nvSpPr>
        <p:spPr>
          <a:xfrm>
            <a:off x="6699852" y="1466129"/>
            <a:ext cx="136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牛熊转换点</a:t>
            </a:r>
          </a:p>
        </p:txBody>
      </p:sp>
    </p:spTree>
    <p:extLst>
      <p:ext uri="{BB962C8B-B14F-4D97-AF65-F5344CB8AC3E}">
        <p14:creationId xmlns:p14="http://schemas.microsoft.com/office/powerpoint/2010/main" val="322910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研报的基本思路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1B029F-797B-719F-8A70-F2895255C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65" y="1571537"/>
            <a:ext cx="9028590" cy="46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6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研报的基本思路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62B7F6-D4F8-4D97-0A5B-666F1AEC9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1" y="1550957"/>
            <a:ext cx="12192000" cy="42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研报的基本思路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6AE779-EE21-F47C-F65D-3E8522C0F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19" y="1338804"/>
            <a:ext cx="12192000" cy="49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1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研报的基本思路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1B029F-797B-719F-8A70-F2895255C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65" y="1571537"/>
            <a:ext cx="9028590" cy="46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80E001CB-7FBA-48A5-7844-A416D67FD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8"/>
          <a:stretch/>
        </p:blipFill>
        <p:spPr>
          <a:xfrm>
            <a:off x="6366599" y="2651292"/>
            <a:ext cx="5681604" cy="370459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361A1E5-D5B2-7049-961B-56F89B7E1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62"/>
          <a:stretch/>
        </p:blipFill>
        <p:spPr>
          <a:xfrm>
            <a:off x="143797" y="2475016"/>
            <a:ext cx="5952204" cy="405714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研报的复现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1CA253-ADAF-3431-67FF-914A84FDCB25}"/>
                  </a:ext>
                </a:extLst>
              </p:cNvPr>
              <p:cNvSpPr txBox="1"/>
              <p:nvPr/>
            </p:nvSpPr>
            <p:spPr>
              <a:xfrm>
                <a:off x="7063741" y="2916460"/>
                <a:ext cx="1499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altLang="zh-C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=0.9492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1CA253-ADAF-3431-67FF-914A84F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741" y="2916460"/>
                <a:ext cx="14993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5E8EB15-59F6-22FE-3558-8DA2B1F89673}"/>
              </a:ext>
            </a:extLst>
          </p:cNvPr>
          <p:cNvSpPr txBox="1"/>
          <p:nvPr/>
        </p:nvSpPr>
        <p:spPr>
          <a:xfrm>
            <a:off x="4628018" y="797073"/>
            <a:ext cx="161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2BAB5A-14C5-B52F-1431-5B3EEECE75AF}"/>
                  </a:ext>
                </a:extLst>
              </p:cNvPr>
              <p:cNvSpPr txBox="1"/>
              <p:nvPr/>
            </p:nvSpPr>
            <p:spPr>
              <a:xfrm>
                <a:off x="838200" y="2899950"/>
                <a:ext cx="1822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相关</m:t>
                    </m:r>
                  </m:oMath>
                </a14:m>
                <a:r>
                  <a:rPr lang="zh-CN" altLang="en-US" dirty="0"/>
                  <a:t>系数</a:t>
                </a:r>
                <a:r>
                  <a:rPr lang="en-US" altLang="zh-CN" dirty="0"/>
                  <a:t>=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0.484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32BAB5A-14C5-B52F-1431-5B3EEECE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9950"/>
                <a:ext cx="1822935" cy="369332"/>
              </a:xfrm>
              <a:prstGeom prst="rect">
                <a:avLst/>
              </a:prstGeom>
              <a:blipFill>
                <a:blip r:embed="rId5"/>
                <a:stretch>
                  <a:fillRect l="-1003" t="-13333" r="-234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C44A465-5E39-93FA-8584-B93A39F0D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48639"/>
              </p:ext>
            </p:extLst>
          </p:nvPr>
        </p:nvGraphicFramePr>
        <p:xfrm>
          <a:off x="8260988" y="171748"/>
          <a:ext cx="2549887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5509">
                  <a:extLst>
                    <a:ext uri="{9D8B030D-6E8A-4147-A177-3AD203B41FA5}">
                      <a16:colId xmlns:a16="http://schemas.microsoft.com/office/drawing/2014/main" val="2249263484"/>
                    </a:ext>
                  </a:extLst>
                </a:gridCol>
                <a:gridCol w="704378">
                  <a:extLst>
                    <a:ext uri="{9D8B030D-6E8A-4147-A177-3AD203B41FA5}">
                      <a16:colId xmlns:a16="http://schemas.microsoft.com/office/drawing/2014/main" val="1179832592"/>
                    </a:ext>
                  </a:extLst>
                </a:gridCol>
              </a:tblGrid>
              <a:tr h="32484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细分</a:t>
                      </a:r>
                      <a:r>
                        <a:rPr lang="en-US" altLang="zh-CN" sz="1600" dirty="0"/>
                        <a:t>CPI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系数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03504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中国</a:t>
                      </a:r>
                      <a:r>
                        <a:rPr lang="en-US" altLang="zh-CN" sz="1600" dirty="0"/>
                        <a:t>:CPI:</a:t>
                      </a:r>
                      <a:r>
                        <a:rPr lang="zh-CN" altLang="en-US" sz="1600" dirty="0"/>
                        <a:t>粮食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0.424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65525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中国</a:t>
                      </a:r>
                      <a:r>
                        <a:rPr lang="en-US" altLang="zh-CN" sz="1600" dirty="0"/>
                        <a:t>:CPI:</a:t>
                      </a:r>
                      <a:r>
                        <a:rPr lang="zh-CN" altLang="en-US" sz="1600" dirty="0"/>
                        <a:t>畜肉类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0.229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46985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中国</a:t>
                      </a:r>
                      <a:r>
                        <a:rPr lang="en-US" altLang="zh-CN" sz="1600" dirty="0"/>
                        <a:t>:CPI:</a:t>
                      </a:r>
                      <a:r>
                        <a:rPr lang="zh-CN" altLang="en-US" sz="1600" dirty="0"/>
                        <a:t>水产品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0.173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76590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中国</a:t>
                      </a:r>
                      <a:r>
                        <a:rPr lang="en-US" altLang="zh-CN" sz="1600" dirty="0"/>
                        <a:t>:CPI:</a:t>
                      </a:r>
                      <a:r>
                        <a:rPr lang="zh-CN" altLang="en-US" sz="1600" dirty="0"/>
                        <a:t>鲜菜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0.118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19307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中国</a:t>
                      </a:r>
                      <a:r>
                        <a:rPr lang="en-US" altLang="zh-CN" sz="1600" dirty="0"/>
                        <a:t>:CPI:</a:t>
                      </a:r>
                      <a:r>
                        <a:rPr lang="zh-CN" altLang="en-US" sz="1600" dirty="0"/>
                        <a:t>蛋类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0.019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23001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0.964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7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3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208FC4C-11CF-BDBB-0C28-58BDC368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258738"/>
            <a:ext cx="8229600" cy="29290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3CE2705-100F-7F45-00EB-F65BEC87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研报的复现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6E1292E-B468-E070-5B6E-1AD66FC6F3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045689"/>
                  </p:ext>
                </p:extLst>
              </p:nvPr>
            </p:nvGraphicFramePr>
            <p:xfrm>
              <a:off x="1783105" y="4269851"/>
              <a:ext cx="8927259" cy="2223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409">
                      <a:extLst>
                        <a:ext uri="{9D8B030D-6E8A-4147-A177-3AD203B41FA5}">
                          <a16:colId xmlns:a16="http://schemas.microsoft.com/office/drawing/2014/main" val="2249263484"/>
                        </a:ext>
                      </a:extLst>
                    </a:gridCol>
                    <a:gridCol w="2391386">
                      <a:extLst>
                        <a:ext uri="{9D8B030D-6E8A-4147-A177-3AD203B41FA5}">
                          <a16:colId xmlns:a16="http://schemas.microsoft.com/office/drawing/2014/main" val="1179832592"/>
                        </a:ext>
                      </a:extLst>
                    </a:gridCol>
                    <a:gridCol w="1571866">
                      <a:extLst>
                        <a:ext uri="{9D8B030D-6E8A-4147-A177-3AD203B41FA5}">
                          <a16:colId xmlns:a16="http://schemas.microsoft.com/office/drawing/2014/main" val="1992337065"/>
                        </a:ext>
                      </a:extLst>
                    </a:gridCol>
                    <a:gridCol w="1545687">
                      <a:extLst>
                        <a:ext uri="{9D8B030D-6E8A-4147-A177-3AD203B41FA5}">
                          <a16:colId xmlns:a16="http://schemas.microsoft.com/office/drawing/2014/main" val="1624420726"/>
                        </a:ext>
                      </a:extLst>
                    </a:gridCol>
                    <a:gridCol w="843911">
                      <a:extLst>
                        <a:ext uri="{9D8B030D-6E8A-4147-A177-3AD203B41FA5}">
                          <a16:colId xmlns:a16="http://schemas.microsoft.com/office/drawing/2014/main" val="2640588878"/>
                        </a:ext>
                      </a:extLst>
                    </a:gridCol>
                  </a:tblGrid>
                  <a:tr h="39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细分</a:t>
                          </a:r>
                          <a:r>
                            <a:rPr lang="en-US" altLang="zh-CN" dirty="0"/>
                            <a:t>CPI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食用农产品价格指数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8403504"/>
                      </a:ext>
                    </a:extLst>
                  </a:tr>
                  <a:tr h="248694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粮食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粮食类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大米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0.85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1.72E-50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165525"/>
                      </a:ext>
                    </a:extLst>
                  </a:tr>
                  <a:tr h="248694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畜肉类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肉类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猪肉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1.82E-91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0.91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8146985"/>
                      </a:ext>
                    </a:extLst>
                  </a:tr>
                  <a:tr h="248694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水产品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水产品类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2.87E-05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376590"/>
                      </a:ext>
                    </a:extLst>
                  </a:tr>
                  <a:tr h="2486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蔬菜类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鲜菜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4.61E-14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19307"/>
                      </a:ext>
                    </a:extLst>
                  </a:tr>
                  <a:tr h="248694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蛋类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蛋类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2.49E-55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923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6E1292E-B468-E070-5B6E-1AD66FC6F3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045689"/>
                  </p:ext>
                </p:extLst>
              </p:nvPr>
            </p:nvGraphicFramePr>
            <p:xfrm>
              <a:off x="1783105" y="4269851"/>
              <a:ext cx="8927259" cy="22230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409">
                      <a:extLst>
                        <a:ext uri="{9D8B030D-6E8A-4147-A177-3AD203B41FA5}">
                          <a16:colId xmlns:a16="http://schemas.microsoft.com/office/drawing/2014/main" val="2249263484"/>
                        </a:ext>
                      </a:extLst>
                    </a:gridCol>
                    <a:gridCol w="2391386">
                      <a:extLst>
                        <a:ext uri="{9D8B030D-6E8A-4147-A177-3AD203B41FA5}">
                          <a16:colId xmlns:a16="http://schemas.microsoft.com/office/drawing/2014/main" val="1179832592"/>
                        </a:ext>
                      </a:extLst>
                    </a:gridCol>
                    <a:gridCol w="1571866">
                      <a:extLst>
                        <a:ext uri="{9D8B030D-6E8A-4147-A177-3AD203B41FA5}">
                          <a16:colId xmlns:a16="http://schemas.microsoft.com/office/drawing/2014/main" val="1992337065"/>
                        </a:ext>
                      </a:extLst>
                    </a:gridCol>
                    <a:gridCol w="1545687">
                      <a:extLst>
                        <a:ext uri="{9D8B030D-6E8A-4147-A177-3AD203B41FA5}">
                          <a16:colId xmlns:a16="http://schemas.microsoft.com/office/drawing/2014/main" val="1624420726"/>
                        </a:ext>
                      </a:extLst>
                    </a:gridCol>
                    <a:gridCol w="843911">
                      <a:extLst>
                        <a:ext uri="{9D8B030D-6E8A-4147-A177-3AD203B41FA5}">
                          <a16:colId xmlns:a16="http://schemas.microsoft.com/office/drawing/2014/main" val="2640588878"/>
                        </a:ext>
                      </a:extLst>
                    </a:gridCol>
                  </a:tblGrid>
                  <a:tr h="394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细分</a:t>
                          </a:r>
                          <a:r>
                            <a:rPr lang="en-US" altLang="zh-CN" dirty="0"/>
                            <a:t>CPI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食用农产品价格指数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相关系数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</a:t>
                          </a:r>
                          <a:r>
                            <a:rPr lang="zh-CN" altLang="en-US" dirty="0"/>
                            <a:t>值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62319" t="-7692" r="-3623" b="-48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84035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粮食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粮食类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大米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0.85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1.72E-50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61655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畜肉类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肉类</a:t>
                          </a:r>
                          <a:r>
                            <a:rPr lang="en-US" altLang="zh-CN" dirty="0"/>
                            <a:t>:</a:t>
                          </a:r>
                          <a:r>
                            <a:rPr lang="zh-CN" altLang="en-US" dirty="0"/>
                            <a:t>猪肉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0.95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1.82E-91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0.91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8146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水产品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水产品类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2.87E-05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0.09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3765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蔬菜类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鲜菜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4.61E-14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8193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中国</a:t>
                          </a:r>
                          <a:r>
                            <a:rPr lang="en-US" altLang="zh-CN" dirty="0"/>
                            <a:t>:CPI:</a:t>
                          </a:r>
                          <a:r>
                            <a:rPr lang="zh-CN" altLang="en-US" dirty="0"/>
                            <a:t>蛋类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蛋类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0.87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2.49E-55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0.76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3923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B78D235-9739-0AA6-2FD2-8B157BD28C01}"/>
              </a:ext>
            </a:extLst>
          </p:cNvPr>
          <p:cNvSpPr txBox="1"/>
          <p:nvPr/>
        </p:nvSpPr>
        <p:spPr>
          <a:xfrm>
            <a:off x="4628018" y="797073"/>
            <a:ext cx="1615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食品</a:t>
            </a:r>
          </a:p>
        </p:txBody>
      </p:sp>
    </p:spTree>
    <p:extLst>
      <p:ext uri="{BB962C8B-B14F-4D97-AF65-F5344CB8AC3E}">
        <p14:creationId xmlns:p14="http://schemas.microsoft.com/office/powerpoint/2010/main" val="23091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1439</Words>
  <Application>Microsoft Office PowerPoint</Application>
  <PresentationFormat>宽屏</PresentationFormat>
  <Paragraphs>525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微软雅黑</vt:lpstr>
      <vt:lpstr>Arial</vt:lpstr>
      <vt:lpstr>Cambria</vt:lpstr>
      <vt:lpstr>Cambria Math</vt:lpstr>
      <vt:lpstr>Office 主题​​</vt:lpstr>
      <vt:lpstr>《量化基本面理论体系及农林牧渔行业案例》 研报复现及衍生研究</vt:lpstr>
      <vt:lpstr>1. 研报的基本思路</vt:lpstr>
      <vt:lpstr>1. 研报的基本思路 lack</vt:lpstr>
      <vt:lpstr>1. 研报的基本思路</vt:lpstr>
      <vt:lpstr>1. 研报的基本思路</vt:lpstr>
      <vt:lpstr>1. 研报的基本思路</vt:lpstr>
      <vt:lpstr>1. 研报的基本思路</vt:lpstr>
      <vt:lpstr>2. 研报的复现</vt:lpstr>
      <vt:lpstr>2. 研报的复现</vt:lpstr>
      <vt:lpstr>2. 研报的复现</vt:lpstr>
      <vt:lpstr>2. 研报的复现</vt:lpstr>
      <vt:lpstr>2. 研报的复现</vt:lpstr>
      <vt:lpstr>2. 研报的复现</vt:lpstr>
      <vt:lpstr>2. 研报的复现</vt:lpstr>
      <vt:lpstr>2. 研报的复现</vt:lpstr>
      <vt:lpstr>3. 失效因子的分析</vt:lpstr>
      <vt:lpstr>3. 失效因子的分析</vt:lpstr>
      <vt:lpstr>3. 失效因子的分析</vt:lpstr>
      <vt:lpstr>3. 失效因子的分析</vt:lpstr>
      <vt:lpstr>3. 失效因子的分析</vt:lpstr>
      <vt:lpstr>3. 失效因子的分析</vt:lpstr>
      <vt:lpstr>3. 失效因子的分析</vt:lpstr>
      <vt:lpstr>6.工作总结</vt:lpstr>
      <vt:lpstr>6.工作总结</vt:lpstr>
      <vt:lpstr>4.预测模型改进</vt:lpstr>
      <vt:lpstr>5.最终结论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《量化基本面理论体系及农林牧渔行业案例》 研报复现及衍生研究</dc:title>
  <dc:creator>王 子寒</dc:creator>
  <cp:lastModifiedBy>王 子寒</cp:lastModifiedBy>
  <cp:revision>200</cp:revision>
  <dcterms:created xsi:type="dcterms:W3CDTF">2023-06-23T04:05:26Z</dcterms:created>
  <dcterms:modified xsi:type="dcterms:W3CDTF">2023-06-26T22:02:06Z</dcterms:modified>
</cp:coreProperties>
</file>