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99" r:id="rId6"/>
    <p:sldId id="345" r:id="rId7"/>
    <p:sldId id="320" r:id="rId8"/>
    <p:sldId id="346" r:id="rId9"/>
    <p:sldId id="352" r:id="rId10"/>
    <p:sldId id="347" r:id="rId11"/>
    <p:sldId id="348" r:id="rId12"/>
    <p:sldId id="349" r:id="rId13"/>
    <p:sldId id="351" r:id="rId14"/>
    <p:sldId id="284" r:id="rId15"/>
  </p:sldIdLst>
  <p:sldSz cx="9001125" cy="5039995"/>
  <p:notesSz cx="6858000" cy="9144000"/>
  <p:custDataLst>
    <p:tags r:id="rId19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2" autoAdjust="0"/>
    <p:restoredTop sz="94721"/>
  </p:normalViewPr>
  <p:slideViewPr>
    <p:cSldViewPr>
      <p:cViewPr varScale="1">
        <p:scale>
          <a:sx n="148" d="100"/>
          <a:sy n="148" d="100"/>
        </p:scale>
        <p:origin x="736" y="176"/>
      </p:cViewPr>
      <p:guideLst>
        <p:guide orient="horz" pos="1640"/>
        <p:guide pos="30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9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EAB1-25CC-4F72-A2FC-3BABBE5A9D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</a:t>
            </a:r>
            <a:r>
              <a:rPr lang="en-US" altLang="zh-CN"/>
              <a:t>5</a:t>
            </a:r>
            <a:r>
              <a:rPr lang="zh-CN" altLang="en-US"/>
              <a:t>个章节去介绍，</a:t>
            </a:r>
            <a:r>
              <a:rPr lang="en-US" altLang="zh-CN"/>
              <a:t>1.</a:t>
            </a:r>
            <a:r>
              <a:rPr lang="zh-CN" altLang="en-US"/>
              <a:t>技术栈，</a:t>
            </a:r>
            <a:r>
              <a:rPr lang="en-US" altLang="zh-CN"/>
              <a:t>2.</a:t>
            </a:r>
            <a:r>
              <a:rPr lang="zh-CN" altLang="en-US"/>
              <a:t>应用程序，</a:t>
            </a:r>
            <a:r>
              <a:rPr lang="en-US" altLang="zh-CN"/>
              <a:t>3.</a:t>
            </a:r>
            <a:r>
              <a:rPr lang="zh-CN" altLang="en-US"/>
              <a:t>部署图</a:t>
            </a:r>
            <a:r>
              <a:rPr lang="en-US" altLang="zh-CN"/>
              <a:t>4.</a:t>
            </a:r>
            <a:r>
              <a:rPr lang="zh-CN" altLang="en-US"/>
              <a:t>应用程序介绍</a:t>
            </a:r>
            <a:r>
              <a:rPr lang="en-US" altLang="zh-CN"/>
              <a:t>5.</a:t>
            </a:r>
            <a:r>
              <a:rPr lang="zh-CN" altLang="en-US"/>
              <a:t>安全&amp;报警&amp;监控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后端全部用的是</a:t>
            </a:r>
            <a:r>
              <a:rPr lang="en-US" altLang="zh-CN"/>
              <a:t>java8</a:t>
            </a:r>
            <a:r>
              <a:rPr lang="zh-CN" altLang="en-US"/>
              <a:t>，</a:t>
            </a:r>
            <a:r>
              <a:rPr lang="en-US" altLang="zh-CN"/>
              <a:t>java</a:t>
            </a:r>
            <a:r>
              <a:rPr lang="zh-CN" altLang="en-US"/>
              <a:t>用于服务端应用开发， 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-</a:t>
            </a:r>
            <a:r>
              <a:rPr lang="en-US" altLang="zh-CN"/>
              <a:t>selenium </a:t>
            </a:r>
            <a:r>
              <a:rPr lang="zh-CN" altLang="en-US"/>
              <a:t>+ </a:t>
            </a:r>
            <a:r>
              <a:rPr lang="en-US" altLang="zh-CN"/>
              <a:t>Python</a:t>
            </a:r>
            <a:r>
              <a:rPr lang="zh-CN" altLang="en-US"/>
              <a:t>-</a:t>
            </a:r>
            <a:r>
              <a:rPr lang="en-US" altLang="zh-CN"/>
              <a:t>requests</a:t>
            </a:r>
            <a:r>
              <a:rPr lang="zh-CN" altLang="en-US"/>
              <a:t>用于开发客户端爬虫脚本，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后端框架用的是</a:t>
            </a:r>
            <a:r>
              <a:rPr lang="en-US" altLang="zh-CN"/>
              <a:t>springboot </a:t>
            </a:r>
            <a:r>
              <a:rPr lang="zh-CN" altLang="en-US"/>
              <a:t>- </a:t>
            </a:r>
            <a:r>
              <a:rPr lang="en-US" altLang="zh-CN"/>
              <a:t>tomcat </a:t>
            </a:r>
            <a:r>
              <a:rPr lang="zh-CN" altLang="en-US"/>
              <a:t>+ </a:t>
            </a:r>
            <a:r>
              <a:rPr lang="en-US" altLang="zh-CN"/>
              <a:t>springcloud </a:t>
            </a:r>
            <a:r>
              <a:rPr lang="zh-CN" altLang="en-US"/>
              <a:t>-</a:t>
            </a:r>
            <a:r>
              <a:rPr lang="en-US" altLang="zh-CN"/>
              <a:t>alibaba </a:t>
            </a:r>
            <a:r>
              <a:rPr lang="zh-CN" altLang="en-US"/>
              <a:t>+</a:t>
            </a:r>
            <a:r>
              <a:rPr lang="en-US" altLang="zh-CN"/>
              <a:t>dubbo</a:t>
            </a:r>
            <a:r>
              <a:rPr lang="zh-CN" altLang="en-US"/>
              <a:t>+</a:t>
            </a:r>
            <a:r>
              <a:rPr lang="en-US" altLang="zh-CN"/>
              <a:t>nacos </a:t>
            </a:r>
            <a:r>
              <a:rPr lang="zh-CN" altLang="en-US"/>
              <a:t>+ </a:t>
            </a:r>
            <a:r>
              <a:rPr lang="en-US" altLang="zh-CN"/>
              <a:t>Mybatis</a:t>
            </a:r>
            <a:endParaRPr lang="en-US" altLang="zh-CN"/>
          </a:p>
          <a:p>
            <a:r>
              <a:rPr lang="zh-CN" altLang="en-US"/>
              <a:t>数据库用的是 </a:t>
            </a:r>
            <a:r>
              <a:rPr lang="en-US" altLang="zh-CN"/>
              <a:t>mysql </a:t>
            </a:r>
            <a:r>
              <a:rPr lang="zh-CN" altLang="en-US"/>
              <a:t>+ </a:t>
            </a:r>
            <a:r>
              <a:rPr lang="en-US" altLang="zh-CN"/>
              <a:t>elasticsearch </a:t>
            </a:r>
            <a:endParaRPr lang="en-US" altLang="zh-CN"/>
          </a:p>
          <a:p>
            <a:r>
              <a:rPr lang="zh-CN" altLang="en-US"/>
              <a:t>缓存用的是</a:t>
            </a:r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前端全部用的是</a:t>
            </a:r>
            <a:r>
              <a:rPr lang="en-US" altLang="zh-CN"/>
              <a:t>Vue2</a:t>
            </a:r>
            <a:r>
              <a:rPr lang="zh-CN" altLang="en-US"/>
              <a:t>，</a:t>
            </a:r>
            <a:r>
              <a:rPr lang="en-US" altLang="zh-CN"/>
              <a:t>webpack4</a:t>
            </a:r>
            <a:r>
              <a:rPr lang="zh-CN" altLang="en-US"/>
              <a:t>，前端都是单体应用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网络这块用的是 </a:t>
            </a:r>
            <a:r>
              <a:rPr lang="en-US" altLang="zh-CN"/>
              <a:t>nginx </a:t>
            </a:r>
            <a:r>
              <a:rPr lang="zh-CN" altLang="en-US"/>
              <a:t>+ </a:t>
            </a:r>
            <a:r>
              <a:rPr lang="en-US" altLang="zh-CN"/>
              <a:t>lua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项目迭代由 </a:t>
            </a:r>
            <a:r>
              <a:rPr lang="en-US" altLang="zh-CN"/>
              <a:t>Jenkins </a:t>
            </a:r>
            <a:r>
              <a:rPr lang="zh-CN" altLang="en-US"/>
              <a:t>+ </a:t>
            </a:r>
            <a:r>
              <a:rPr lang="en-US" altLang="zh-CN"/>
              <a:t>yapi</a:t>
            </a:r>
            <a:r>
              <a:rPr lang="zh-CN" altLang="en-US"/>
              <a:t>文档 + 阿里云</a:t>
            </a:r>
            <a:r>
              <a:rPr lang="en-US" altLang="zh-CN"/>
              <a:t>EDAS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大家有没有想要问的，没有的话就讲程序了。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目前在开发与维护的是</a:t>
            </a:r>
            <a:endParaRPr lang="zh-CN" altLang="en-US"/>
          </a:p>
          <a:p>
            <a:r>
              <a:rPr lang="en-US" altLang="zh-CN"/>
              <a:t>1.Quake</a:t>
            </a:r>
            <a:r>
              <a:rPr lang="zh-CN" altLang="en-US"/>
              <a:t>系统，</a:t>
            </a:r>
            <a:r>
              <a:rPr lang="en-US" altLang="zh-CN"/>
              <a:t>Quake</a:t>
            </a:r>
            <a:r>
              <a:rPr lang="zh-CN" altLang="en-US"/>
              <a:t>系统是公司的内部系统</a:t>
            </a:r>
            <a:endParaRPr lang="zh-CN" altLang="en-US"/>
          </a:p>
          <a:p>
            <a:r>
              <a:rPr lang="en-US" altLang="zh-CN"/>
              <a:t>2.Quake</a:t>
            </a:r>
            <a:r>
              <a:rPr lang="zh-CN" altLang="en-US"/>
              <a:t>系统的运营系统</a:t>
            </a:r>
            <a:endParaRPr lang="zh-CN" altLang="en-US"/>
          </a:p>
          <a:p>
            <a:r>
              <a:rPr lang="en-US" altLang="zh-CN"/>
              <a:t>3.ETL</a:t>
            </a:r>
            <a:r>
              <a:rPr lang="zh-CN" altLang="en-US"/>
              <a:t>数据处理程序（这个是</a:t>
            </a:r>
            <a:r>
              <a:rPr lang="en-US" altLang="zh-CN"/>
              <a:t>JAVA</a:t>
            </a:r>
            <a:r>
              <a:rPr lang="zh-CN" altLang="en-US"/>
              <a:t>写的）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谷歌浏览器插件</a:t>
            </a:r>
            <a:endParaRPr lang="zh-CN" altLang="en-US"/>
          </a:p>
          <a:p>
            <a:r>
              <a:rPr lang="en-US" altLang="zh-CN"/>
              <a:t>5.Python</a:t>
            </a:r>
            <a:r>
              <a:rPr lang="zh-CN" altLang="en-US"/>
              <a:t>爬虫</a:t>
            </a:r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微信小程序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大家有没有想要问的，没有的话讲部署图了。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这张图片是全局视角的图片</a:t>
            </a:r>
            <a:endParaRPr lang="zh-CN" altLang="en-US" dirty="0"/>
          </a:p>
          <a:p>
            <a:r>
              <a:rPr lang="zh-CN" altLang="en-US" dirty="0"/>
              <a:t>这里我们目前支持的客户端（</a:t>
            </a:r>
            <a:r>
              <a:rPr lang="en-US" altLang="zh-CN" dirty="0"/>
              <a:t>pc</a:t>
            </a:r>
            <a:r>
              <a:rPr lang="zh-CN" altLang="en-US" dirty="0"/>
              <a:t>端的谷歌浏览器与微信小程序）
</a:t>
            </a:r>
            <a:endParaRPr lang="zh-CN" altLang="en-US" dirty="0"/>
          </a:p>
          <a:p>
            <a:r>
              <a:rPr lang="en-US" altLang="zh-CN" dirty="0"/>
              <a:t>5.1.</a:t>
            </a:r>
            <a:r>
              <a:rPr lang="zh-CN" altLang="en-US" dirty="0"/>
              <a:t>有两个客户端</a:t>
            </a:r>
            <a:endParaRPr lang="zh-CN" altLang="en-US" dirty="0"/>
          </a:p>
          <a:p>
            <a:r>
              <a:rPr lang="zh-CN" altLang="en-US" dirty="0"/>
              <a:t>所有请求的流量会进入到这台</a:t>
            </a:r>
            <a:r>
              <a:rPr lang="en-US" altLang="zh-CN" dirty="0"/>
              <a:t>nginx</a:t>
            </a:r>
            <a:r>
              <a:rPr lang="zh-CN" altLang="en-US" dirty="0"/>
              <a:t>机器，他负责 </a:t>
            </a:r>
            <a:r>
              <a:rPr lang="en-US" altLang="zh-CN" dirty="0"/>
              <a:t>*.iterget.com</a:t>
            </a:r>
            <a:r>
              <a:rPr lang="zh-CN" altLang="en-US" dirty="0"/>
              <a:t>的访问代理，</a:t>
            </a:r>
            <a:endParaRPr lang="zh-CN" altLang="en-US" dirty="0"/>
          </a:p>
          <a:p>
            <a:r>
              <a:rPr lang="zh-CN" altLang="en-US" dirty="0"/>
              <a:t>如果是前端资源，会访问本</a:t>
            </a:r>
            <a:r>
              <a:rPr lang="en-US" altLang="zh-CN" dirty="0"/>
              <a:t>nginx</a:t>
            </a:r>
            <a:r>
              <a:rPr lang="zh-CN" altLang="en-US" dirty="0"/>
              <a:t>机器的静态文件夹，并返回。</a:t>
            </a:r>
            <a:endParaRPr lang="zh-CN" altLang="en-US" dirty="0"/>
          </a:p>
          <a:p>
            <a:r>
              <a:rPr lang="zh-CN" altLang="en-US" dirty="0"/>
              <a:t>如果是后台资源，</a:t>
            </a:r>
            <a:r>
              <a:rPr lang="en-US" altLang="zh-CN" dirty="0"/>
              <a:t>nginx</a:t>
            </a:r>
            <a:r>
              <a:rPr lang="zh-CN" altLang="en-US" dirty="0"/>
              <a:t>会转发到阿里云内网的</a:t>
            </a:r>
            <a:r>
              <a:rPr lang="en-US" altLang="zh-CN" dirty="0"/>
              <a:t>K8S</a:t>
            </a:r>
            <a:r>
              <a:rPr lang="zh-CN" altLang="en-US" dirty="0"/>
              <a:t>-</a:t>
            </a:r>
            <a:r>
              <a:rPr lang="en-US" altLang="zh-CN" dirty="0"/>
              <a:t>SLB</a:t>
            </a:r>
            <a:r>
              <a:rPr lang="zh-CN" altLang="en-US" dirty="0"/>
              <a:t>里，或阿里云内网的其他</a:t>
            </a:r>
            <a:r>
              <a:rPr lang="en-US" altLang="zh-CN" dirty="0"/>
              <a:t>ECS</a:t>
            </a:r>
            <a:r>
              <a:rPr lang="zh-CN" altLang="en-US" dirty="0"/>
              <a:t>机器的对应端口号上，</a:t>
            </a:r>
            <a:endParaRPr lang="zh-CN" altLang="en-US" dirty="0"/>
          </a:p>
          <a:p>
            <a:r>
              <a:rPr lang="zh-CN" altLang="en-US" dirty="0"/>
              <a:t>这里有两个</a:t>
            </a:r>
            <a:r>
              <a:rPr lang="en-US" altLang="zh-CN" dirty="0"/>
              <a:t>tomcat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dubbo</a:t>
            </a:r>
            <a:r>
              <a:rPr lang="zh-CN" altLang="en-US" dirty="0"/>
              <a:t>会去使用</a:t>
            </a:r>
            <a:r>
              <a:rPr lang="en-US" altLang="zh-CN" dirty="0"/>
              <a:t>mysql</a:t>
            </a:r>
            <a:r>
              <a:rPr lang="zh-CN" altLang="en-US" dirty="0"/>
              <a:t>和</a:t>
            </a:r>
            <a:r>
              <a:rPr lang="en-US" altLang="zh-CN" dirty="0"/>
              <a:t>redis</a:t>
            </a:r>
            <a:r>
              <a:rPr lang="zh-CN" altLang="en-US" dirty="0"/>
              <a:t>，和</a:t>
            </a:r>
            <a:r>
              <a:rPr lang="en-US" altLang="zh-CN" dirty="0"/>
              <a:t>ES</a:t>
            </a:r>
            <a:r>
              <a:rPr lang="zh-CN" altLang="en-US" dirty="0"/>
              <a:t>集群。</a:t>
            </a:r>
            <a:endParaRPr lang="zh-CN" altLang="en-US" dirty="0"/>
          </a:p>
          <a:p>
            <a:r>
              <a:rPr lang="zh-CN" altLang="en-US" dirty="0"/>
              <a:t>这里有个数据处理中心是用</a:t>
            </a:r>
            <a:r>
              <a:rPr lang="en-US" altLang="zh-CN" dirty="0"/>
              <a:t>canal</a:t>
            </a:r>
            <a:r>
              <a:rPr lang="zh-CN" altLang="en-US" dirty="0"/>
              <a:t>实现的，会去</a:t>
            </a:r>
            <a:r>
              <a:rPr lang="en-US" altLang="zh-CN" dirty="0"/>
              <a:t>dump</a:t>
            </a:r>
            <a:r>
              <a:rPr lang="zh-CN" altLang="en-US" dirty="0"/>
              <a:t>-</a:t>
            </a:r>
            <a:r>
              <a:rPr lang="en-US" altLang="zh-CN" dirty="0"/>
              <a:t>mysql</a:t>
            </a:r>
            <a:r>
              <a:rPr lang="zh-CN" altLang="en-US" dirty="0"/>
              <a:t>，根据业务逻辑同步数据至</a:t>
            </a:r>
            <a:r>
              <a:rPr lang="en-US" altLang="zh-CN" dirty="0"/>
              <a:t>ES</a:t>
            </a:r>
            <a:r>
              <a:rPr lang="zh-CN" altLang="en-US" dirty="0"/>
              <a:t>
</a:t>
            </a:r>
            <a:endParaRPr lang="zh-CN" altLang="en-US" dirty="0"/>
          </a:p>
          <a:p>
            <a:r>
              <a:rPr lang="en-US" altLang="zh-CN" dirty="0"/>
              <a:t>5.2.</a:t>
            </a:r>
            <a:r>
              <a:rPr lang="zh-CN" altLang="en-US" dirty="0"/>
              <a:t>再讲下，对外的依赖清单</a:t>
            </a:r>
            <a:endParaRPr lang="zh-CN" altLang="en-US" dirty="0"/>
          </a:p>
          <a:p>
            <a:r>
              <a:rPr lang="zh-CN" altLang="en-US" dirty="0"/>
              <a:t>依赖外部供应商的服务有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简历解析，</a:t>
            </a:r>
            <a:r>
              <a:rPr lang="en-US" altLang="zh-CN" dirty="0"/>
              <a:t>2.</a:t>
            </a:r>
            <a:r>
              <a:rPr lang="zh-CN" altLang="en-US" dirty="0"/>
              <a:t>飞书登录，</a:t>
            </a:r>
            <a:r>
              <a:rPr lang="en-US" altLang="zh-CN" dirty="0"/>
              <a:t>3.OCR</a:t>
            </a:r>
            <a:r>
              <a:rPr lang="zh-CN" altLang="en-US" dirty="0"/>
              <a:t>图像识别（百度，飞书），</a:t>
            </a:r>
            <a:r>
              <a:rPr lang="en-US" altLang="zh-CN" dirty="0"/>
              <a:t>4.</a:t>
            </a:r>
            <a:r>
              <a:rPr lang="zh-CN" altLang="en-US" dirty="0"/>
              <a:t>飞书的消息提醒，</a:t>
            </a:r>
            <a:r>
              <a:rPr lang="en-US" altLang="zh-CN" dirty="0"/>
              <a:t>5.</a:t>
            </a:r>
            <a:r>
              <a:rPr lang="zh-CN" altLang="en-US" dirty="0"/>
              <a:t>飞书的组织结构</a:t>
            </a:r>
            <a:r>
              <a:rPr lang="en-US" altLang="zh-CN" dirty="0"/>
              <a:t>6.</a:t>
            </a:r>
            <a:r>
              <a:rPr lang="zh-CN" altLang="en-US" dirty="0"/>
              <a:t>阿里云</a:t>
            </a:r>
            <a:r>
              <a:rPr lang="en-US" altLang="zh-CN" dirty="0"/>
              <a:t>OSS</a:t>
            </a:r>
            <a:r>
              <a:rPr lang="zh-CN" altLang="en-US" dirty="0"/>
              <a:t>文件存储，</a:t>
            </a:r>
            <a:r>
              <a:rPr lang="en-US" altLang="zh-CN" dirty="0"/>
              <a:t>7.</a:t>
            </a:r>
            <a:r>
              <a:rPr lang="zh-CN" altLang="en-US" dirty="0"/>
              <a:t>网络电话（品聘，东信），舆情分析，
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Nacos</a:t>
            </a:r>
            <a:r>
              <a:rPr lang="zh-CN" altLang="en-US" dirty="0"/>
              <a:t>用的是阿里云</a:t>
            </a:r>
            <a:r>
              <a:rPr lang="en-US" altLang="zh-CN" dirty="0"/>
              <a:t>edas</a:t>
            </a:r>
            <a:r>
              <a:rPr lang="zh-CN" altLang="en-US" dirty="0"/>
              <a:t>自带的，</a:t>
            </a:r>
            <a:endParaRPr lang="zh-CN" altLang="en-US" dirty="0"/>
          </a:p>
          <a:p>
            <a:r>
              <a:rPr lang="en-US" altLang="zh-CN" dirty="0"/>
              <a:t>Mysql</a:t>
            </a:r>
            <a:r>
              <a:rPr lang="zh-CN" altLang="en-US" dirty="0"/>
              <a:t>用的是阿里云买的</a:t>
            </a:r>
            <a:r>
              <a:rPr lang="en-US" altLang="zh-CN" dirty="0"/>
              <a:t>RDS</a:t>
            </a:r>
            <a:r>
              <a:rPr lang="zh-CN" altLang="en-US" dirty="0"/>
              <a:t>，一个</a:t>
            </a:r>
            <a:r>
              <a:rPr lang="en-US" altLang="zh-CN" dirty="0"/>
              <a:t>mysql5.7</a:t>
            </a:r>
            <a:r>
              <a:rPr lang="zh-CN" altLang="en-US" dirty="0"/>
              <a:t>用于写多读少的场景，一个</a:t>
            </a:r>
            <a:r>
              <a:rPr lang="en-US" altLang="zh-CN" dirty="0"/>
              <a:t>mysql8</a:t>
            </a:r>
            <a:r>
              <a:rPr lang="zh-CN" altLang="en-US" dirty="0"/>
              <a:t>用于统计分析查询导出</a:t>
            </a:r>
            <a:endParaRPr lang="zh-CN" altLang="en-US" dirty="0"/>
          </a:p>
          <a:p>
            <a:r>
              <a:rPr lang="en-US" altLang="zh-CN" dirty="0"/>
              <a:t>Canal</a:t>
            </a:r>
            <a:r>
              <a:rPr lang="zh-CN" altLang="en-US" dirty="0"/>
              <a:t>用的是</a:t>
            </a:r>
            <a:r>
              <a:rPr lang="en-US" altLang="zh-CN" dirty="0"/>
              <a:t>github</a:t>
            </a:r>
            <a:r>
              <a:rPr lang="zh-CN" altLang="en-US" dirty="0"/>
              <a:t>上的</a:t>
            </a:r>
            <a:r>
              <a:rPr lang="en-US" altLang="zh-CN" dirty="0"/>
              <a:t>1.1.3</a:t>
            </a:r>
            <a:r>
              <a:rPr lang="zh-CN" altLang="en-US" dirty="0"/>
              <a:t>，不是阿里云的， 这里部署了一个</a:t>
            </a:r>
            <a:r>
              <a:rPr lang="en-US" altLang="zh-CN" dirty="0"/>
              <a:t>canal</a:t>
            </a:r>
            <a:r>
              <a:rPr lang="zh-CN" altLang="en-US" dirty="0"/>
              <a:t>服务端，两个</a:t>
            </a:r>
            <a:r>
              <a:rPr lang="en-US" altLang="zh-CN" dirty="0"/>
              <a:t>canal</a:t>
            </a:r>
            <a:r>
              <a:rPr lang="zh-CN" altLang="en-US" dirty="0"/>
              <a:t>客户端（一个客户端写</a:t>
            </a:r>
            <a:r>
              <a:rPr lang="en-US" altLang="zh-CN" dirty="0"/>
              <a:t>mysql</a:t>
            </a:r>
            <a:r>
              <a:rPr lang="zh-CN" altLang="en-US" dirty="0"/>
              <a:t>，一个客户端写</a:t>
            </a:r>
            <a:r>
              <a:rPr lang="en-US" altLang="zh-CN" dirty="0"/>
              <a:t>elasticsearch</a:t>
            </a:r>
            <a:r>
              <a:rPr lang="zh-CN" altLang="en-US" dirty="0"/>
              <a:t>），两个客户端里都有业务规则</a:t>
            </a:r>
            <a:endParaRPr lang="zh-CN" altLang="en-US" dirty="0"/>
          </a:p>
          <a:p>
            <a:r>
              <a:rPr lang="en-US" altLang="zh-CN" dirty="0"/>
              <a:t>elasticsearch</a:t>
            </a:r>
            <a:r>
              <a:rPr lang="zh-CN" altLang="en-US" dirty="0"/>
              <a:t>安装了三个作为集群，</a:t>
            </a:r>
            <a:r>
              <a:rPr lang="en-US" altLang="zh-CN" dirty="0"/>
              <a:t>3</a:t>
            </a:r>
            <a:r>
              <a:rPr lang="zh-CN" altLang="en-US" dirty="0"/>
              <a:t>个的配置都是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5.4.</a:t>
            </a:r>
            <a:r>
              <a:rPr lang="zh-CN" altLang="en-US" dirty="0"/>
              <a:t>除了</a:t>
            </a:r>
            <a:r>
              <a:rPr lang="en-US" altLang="zh-CN" dirty="0"/>
              <a:t>Quake</a:t>
            </a:r>
            <a:r>
              <a:rPr lang="zh-CN" altLang="en-US" dirty="0"/>
              <a:t>内部系统，还有个</a:t>
            </a:r>
            <a:r>
              <a:rPr lang="en-US" altLang="zh-CN" dirty="0"/>
              <a:t>Quake</a:t>
            </a:r>
            <a:r>
              <a:rPr lang="zh-CN" altLang="en-US" dirty="0"/>
              <a:t>运营系统</a:t>
            </a:r>
            <a:endParaRPr lang="zh-CN" altLang="en-US" dirty="0"/>
          </a:p>
          <a:p>
            <a:r>
              <a:rPr lang="zh-CN" altLang="en-US" dirty="0"/>
              <a:t>平时会在这个系统上开发或查看或操作这些功能。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蓝绿发布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查看操作记录</a:t>
            </a:r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操作基础数据</a:t>
            </a:r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查看或导出爬虫数据</a:t>
            </a:r>
            <a:endParaRPr lang="zh-CN" altLang="en-US" dirty="0"/>
          </a:p>
          <a:p>
            <a:r>
              <a:rPr lang="en-US" altLang="zh-CN" dirty="0"/>
              <a:t>5.</a:t>
            </a:r>
            <a:r>
              <a:rPr lang="zh-CN" altLang="en-US" dirty="0"/>
              <a:t>管理员级别系统操作</a:t>
            </a:r>
            <a:endParaRPr lang="zh-CN" altLang="en-US" dirty="0"/>
          </a:p>
          <a:p>
            <a:r>
              <a:rPr lang="en-US" altLang="zh-CN" dirty="0"/>
              <a:t>6.</a:t>
            </a:r>
            <a:r>
              <a:rPr lang="zh-CN" altLang="en-US" dirty="0"/>
              <a:t>处理并发送飞书报警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大家有没有想要问的，没有的话讲部署的机器清单了。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共</a:t>
            </a:r>
            <a:r>
              <a:rPr lang="en-US" altLang="zh-CN" dirty="0"/>
              <a:t>13</a:t>
            </a:r>
            <a:r>
              <a:rPr lang="zh-CN" altLang="en-US" dirty="0"/>
              <a:t>台机器 前端</a:t>
            </a:r>
            <a:r>
              <a:rPr lang="en-US" altLang="zh-CN" dirty="0"/>
              <a:t>1</a:t>
            </a:r>
            <a:r>
              <a:rPr lang="zh-CN" altLang="en-US" dirty="0"/>
              <a:t>台， </a:t>
            </a:r>
            <a:r>
              <a:rPr lang="en-US" altLang="zh-CN" dirty="0"/>
              <a:t>Quake</a:t>
            </a:r>
            <a:r>
              <a:rPr lang="zh-CN" altLang="en-US" dirty="0"/>
              <a:t>内部系统</a:t>
            </a:r>
            <a:r>
              <a:rPr lang="en-US" altLang="zh-CN" dirty="0"/>
              <a:t>4</a:t>
            </a:r>
            <a:r>
              <a:rPr lang="zh-CN" altLang="en-US" dirty="0"/>
              <a:t>台 支撑应用</a:t>
            </a:r>
            <a:r>
              <a:rPr lang="en-US" altLang="zh-CN" dirty="0"/>
              <a:t>6</a:t>
            </a:r>
            <a:r>
              <a:rPr lang="zh-CN" altLang="en-US" dirty="0"/>
              <a:t>台，数据库</a:t>
            </a:r>
            <a:r>
              <a:rPr lang="en-US" altLang="zh-CN" dirty="0"/>
              <a:t>2</a:t>
            </a:r>
            <a:r>
              <a:rPr lang="zh-CN" altLang="en-US" dirty="0"/>
              <a:t>个阿里</a:t>
            </a:r>
            <a:r>
              <a:rPr lang="en-US" altLang="zh-CN" dirty="0"/>
              <a:t>RDS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大家有没有想要问的，没有的话就详细介绍应用程序实现了。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19</a:t>
            </a:r>
            <a:r>
              <a:rPr lang="zh-CN" altLang="en-US" dirty="0"/>
              <a:t>年到现在</a:t>
            </a:r>
            <a:endParaRPr lang="zh-CN" altLang="en-US" dirty="0"/>
          </a:p>
          <a:p>
            <a:r>
              <a:rPr lang="zh-CN" altLang="en-US" dirty="0"/>
              <a:t>经历了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从第三方谷露系统数据异构业务迁移至</a:t>
            </a:r>
            <a:r>
              <a:rPr lang="en-US" altLang="zh-CN" dirty="0"/>
              <a:t>Quake</a:t>
            </a:r>
            <a:r>
              <a:rPr lang="zh-CN" altLang="en-US" dirty="0"/>
              <a:t>系统， 支持两个系统同时使用的数据同步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上线人才简历搜索</a:t>
            </a:r>
            <a:r>
              <a:rPr lang="en-US" altLang="zh-CN" dirty="0"/>
              <a:t>elasticsearch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开设子公司鸿洲人力。 客户，职位数据共享可业务配置，可开关。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洗刷业务数据，数据定期归档，定期过期删除，数据快照</a:t>
            </a:r>
            <a:endParaRPr lang="zh-CN" altLang="en-US" dirty="0"/>
          </a:p>
          <a:p>
            <a:r>
              <a:rPr lang="en-US" altLang="zh-CN" dirty="0"/>
              <a:t>5. </a:t>
            </a:r>
            <a:r>
              <a:rPr lang="zh-CN" altLang="en-US" dirty="0"/>
              <a:t>洗刷爬虫数据</a:t>
            </a:r>
            <a:endParaRPr lang="zh-CN" altLang="en-US" dirty="0"/>
          </a:p>
          <a:p>
            <a:r>
              <a:rPr lang="en-US" altLang="zh-CN" dirty="0"/>
              <a:t>6. </a:t>
            </a:r>
            <a:r>
              <a:rPr lang="zh-CN" altLang="en-US" dirty="0"/>
              <a:t>应对定期重复或不定时的业务数据导出</a:t>
            </a:r>
            <a:endParaRPr lang="zh-CN" altLang="en-US" dirty="0"/>
          </a:p>
          <a:p>
            <a:r>
              <a:rPr lang="en-US" altLang="zh-CN" dirty="0"/>
              <a:t>7. </a:t>
            </a:r>
            <a:r>
              <a:rPr lang="zh-CN" altLang="en-US" dirty="0"/>
              <a:t>日志报警与接口文档关联上</a:t>
            </a:r>
            <a:endParaRPr lang="zh-CN" altLang="en-US" dirty="0"/>
          </a:p>
          <a:p>
            <a:r>
              <a:rPr lang="en-US" altLang="zh-CN" dirty="0"/>
              <a:t>8. </a:t>
            </a:r>
            <a:r>
              <a:rPr lang="zh-CN" altLang="en-US" dirty="0"/>
              <a:t>监听</a:t>
            </a:r>
            <a:r>
              <a:rPr lang="en-US" altLang="zh-CN" dirty="0"/>
              <a:t>Mysql</a:t>
            </a:r>
            <a:r>
              <a:rPr lang="zh-CN" altLang="en-US" dirty="0"/>
              <a:t>变化，同步统计表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1" Type="http://schemas.openxmlformats.org/officeDocument/2006/relationships/notesSlide" Target="../notesSlides/notesSlide2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image" Target="../media/image1.png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91920"/>
            <a:ext cx="9001125" cy="180162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4178" y="2401588"/>
            <a:ext cx="7230053" cy="750570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4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技术架构演示</a:t>
            </a:r>
            <a:endParaRPr lang="zh-CN" altLang="en-US" sz="4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3204210" y="1033145"/>
            <a:ext cx="3353435" cy="1052195"/>
          </a:xfrm>
          <a:prstGeom prst="rect">
            <a:avLst/>
          </a:prstGeom>
          <a:noFill/>
        </p:spPr>
        <p:txBody>
          <a:bodyPr wrap="square" lIns="89858" tIns="44929" rIns="89858" bIns="44929" rtlCol="0">
            <a:prstTxWarp prst="textPlain">
              <a:avLst/>
            </a:prstTxWarp>
            <a:spAutoFit/>
          </a:bodyPr>
          <a:lstStyle/>
          <a:p>
            <a:r>
              <a:rPr lang="en-US" altLang="zh-CN" sz="5900" b="1" dirty="0">
                <a:solidFill>
                  <a:srgbClr val="17375E"/>
                </a:solidFill>
                <a:latin typeface="Agency FB" panose="020B0503020202020204" pitchFamily="34" charset="0"/>
              </a:rPr>
              <a:t>ITerGet</a:t>
            </a:r>
            <a:endParaRPr lang="en-US" altLang="zh-CN" sz="5900" b="1" dirty="0">
              <a:solidFill>
                <a:srgbClr val="17375E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3781052" y="3672419"/>
            <a:ext cx="217142" cy="216164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4034675" y="3623670"/>
            <a:ext cx="1707515" cy="282575"/>
          </a:xfrm>
          <a:prstGeom prst="rect">
            <a:avLst/>
          </a:prstGeom>
          <a:noFill/>
        </p:spPr>
        <p:txBody>
          <a:bodyPr wrap="none" lIns="67376" tIns="33688" rIns="67376" bIns="3368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2022-07-07</a:t>
            </a:r>
            <a:endParaRPr lang="zh-CN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52349" y="3345496"/>
            <a:ext cx="5467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说明: 说明: 字-大边-0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90" y="4344630"/>
            <a:ext cx="1064617" cy="514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44"/>
    </mc:Choice>
    <mc:Fallback>
      <p:transition spd="slow" advTm="8644"/>
    </mc:Fallback>
  </mc:AlternateContent>
  <p:timing>
    <p:tnLst>
      <p:par>
        <p:cTn id="1" dur="indefinite" restart="never" nodeType="tmRoot"/>
      </p:par>
    </p:tnLst>
    <p:bldLst>
      <p:bldP spid="3" grpId="0" animBg="1"/>
      <p:bldP spid="4" grpId="0"/>
      <p:bldP spid="5" grpId="0"/>
      <p:bldP spid="8" grpId="0" bldLvl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pic>
        <p:nvPicPr>
          <p:cNvPr id="27" name="图片 26" descr="说明: 说明: 字-大边-0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05" y="4305895"/>
            <a:ext cx="1064617" cy="5141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96289" y="795051"/>
            <a:ext cx="7751751" cy="362032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R="0" indent="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从功能角度</a:t>
            </a:r>
            <a:endParaRPr lang="zh-CN" altLang="en-US" sz="1800" b="1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L="342900" marR="0" indent="-34290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Quake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系统异常访问会触发飞书报警通知。</a:t>
            </a:r>
            <a:endParaRPr lang="zh-CN" altLang="en-US" b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L="342900" marR="0" indent="-34290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阿里云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RDS, 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有自动备份数据库机制。</a:t>
            </a:r>
            <a:endParaRPr kumimoji="0" lang="zh-CN" alt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R="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Neue"/>
            </a:endParaRPr>
          </a:p>
          <a:p>
            <a:pPr marR="0" indent="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从管理角度</a:t>
            </a:r>
            <a:endParaRPr lang="zh-CN" altLang="en-US" sz="1800" b="1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L="342900" marR="0" indent="-34290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数据库只能实名登陆阿里云操作。</a:t>
            </a:r>
            <a:endParaRPr lang="zh-CN" altLang="en-US" b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L="342900" marR="0" indent="-34290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数据库执行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SQL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最多只能导出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5000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行。</a:t>
            </a:r>
            <a:endParaRPr lang="zh-CN" altLang="en-US" b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L="342900" marR="0" indent="-34290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数据库增删改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SQL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提交需要在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DMS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上确认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次。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L="342900" marR="0" indent="-34290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有实名制的</a:t>
            </a: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SQL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执行历史记录查看。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597355" y="176895"/>
            <a:ext cx="2964815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1"/>
    </mc:Choice>
    <mc:Fallback>
      <p:transition spd="slow" advTm="335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8960" y="134303"/>
            <a:ext cx="2964815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报警&amp;监控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7" name="图片 26" descr="说明: 说明: 字-大边-0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05" y="4305895"/>
            <a:ext cx="1064617" cy="5141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72770" y="764540"/>
            <a:ext cx="7567295" cy="4309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indent="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全局报警</a:t>
            </a:r>
            <a:endParaRPr lang="zh-CN" altLang="en-US" sz="1800" b="1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indent="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用的阿里云自带或自定义的报警规则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indent="-34290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程序是否挂了， 用的阿里云自带或自定义的心跳检测（短信，邮件）。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L="342900" marR="0" indent="-34290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硬件检测，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CPU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，内存检测，数据库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TPS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L="342900" marR="0" indent="-34290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线程异常监控（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tomcat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线程，异步任务线程，定时器线程）（发飞书消息）。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R="0" indent="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R="0" indent="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b="1">
                <a:ln>
                  <a:noFill/>
                </a:ln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特殊场景报警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Neue"/>
            </a:endParaRPr>
          </a:p>
          <a:p>
            <a:pPr marL="285750" marR="0" indent="-28575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直接在业务代码里发送飞书报警消息。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L="285750" marR="0" indent="-28575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en-US" b="0">
              <a:latin typeface="Helvetica" charset="0"/>
              <a:ea typeface="Helvetica" charset="0"/>
              <a:cs typeface="Helvetica" charset="0"/>
              <a:sym typeface="Helvetica Neue"/>
            </a:endParaRPr>
          </a:p>
          <a:p>
            <a:pPr marR="0" indent="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b="1">
                <a:ln>
                  <a:noFill/>
                </a:ln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监控</a:t>
            </a:r>
            <a:endParaRPr lang="zh-CN" altLang="en-US" sz="1800" b="1">
              <a:ln>
                <a:noFill/>
              </a:ln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indent="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用阿里云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EDAS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和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DMS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和云监控 观察线上程序。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R="0" indent="0" algn="l" defTabSz="8255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1"/>
    </mc:Choice>
    <mc:Fallback>
      <p:transition spd="slow" advTm="335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40036"/>
            <a:ext cx="9001125" cy="1834125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4178" y="1982175"/>
            <a:ext cx="7230053" cy="750570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zh-CN" altLang="en-US" sz="4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4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 noEditPoints="1"/>
          </p:cNvSpPr>
          <p:nvPr/>
        </p:nvSpPr>
        <p:spPr bwMode="auto">
          <a:xfrm>
            <a:off x="2578289" y="3815752"/>
            <a:ext cx="217142" cy="21616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7376" tIns="33688" rIns="67376" bIns="33688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4969772" y="3815752"/>
            <a:ext cx="217142" cy="216164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52349" y="3464064"/>
            <a:ext cx="546770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说明: 说明: 字-大边-0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90" y="4344630"/>
            <a:ext cx="1064617" cy="514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42"/>
    </mc:Choice>
    <mc:Fallback>
      <p:transition spd="slow" advTm="6942"/>
    </mc:Fallback>
  </mc:AlternateContent>
  <p:timing>
    <p:tnLst>
      <p:par>
        <p:cTn id="1" dur="indefinite" restart="never" nodeType="tmRoot"/>
      </p:par>
    </p:tnLst>
    <p:bldLst>
      <p:bldP spid="3" grpId="0" animBg="1"/>
      <p:bldP spid="4" grpId="0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473" y="344356"/>
            <a:ext cx="366837" cy="365183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9212" y="540163"/>
            <a:ext cx="244558" cy="2434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flipV="1">
            <a:off x="4013195" y="1239350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4013195" y="832181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V="1">
            <a:off x="4013195" y="1920689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>
            <a:off x="4013195" y="1513519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V="1">
            <a:off x="4013195" y="2600860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>
            <a:off x="4013195" y="2194857"/>
            <a:ext cx="82037" cy="73501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9"/>
          <p:cNvSpPr/>
          <p:nvPr>
            <p:custDataLst>
              <p:tags r:id="rId7"/>
            </p:custDataLst>
          </p:nvPr>
        </p:nvSpPr>
        <p:spPr>
          <a:xfrm>
            <a:off x="3394401" y="906848"/>
            <a:ext cx="1205105" cy="40717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_10"/>
          <p:cNvSpPr/>
          <p:nvPr>
            <p:custDataLst>
              <p:tags r:id="rId8"/>
            </p:custDataLst>
          </p:nvPr>
        </p:nvSpPr>
        <p:spPr>
          <a:xfrm>
            <a:off x="3394401" y="1588186"/>
            <a:ext cx="1205105" cy="407170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11"/>
          <p:cNvSpPr/>
          <p:nvPr>
            <p:custDataLst>
              <p:tags r:id="rId9"/>
            </p:custDataLst>
          </p:nvPr>
        </p:nvSpPr>
        <p:spPr>
          <a:xfrm>
            <a:off x="3394401" y="2269343"/>
            <a:ext cx="1205105" cy="406184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1"/>
          <p:cNvSpPr/>
          <p:nvPr>
            <p:custDataLst>
              <p:tags r:id="rId10"/>
            </p:custDataLst>
          </p:nvPr>
        </p:nvSpPr>
        <p:spPr>
          <a:xfrm>
            <a:off x="3188150" y="906848"/>
            <a:ext cx="825045" cy="407170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2"/>
          <p:cNvSpPr/>
          <p:nvPr>
            <p:custDataLst>
              <p:tags r:id="rId11"/>
            </p:custDataLst>
          </p:nvPr>
        </p:nvSpPr>
        <p:spPr>
          <a:xfrm>
            <a:off x="3188150" y="1588186"/>
            <a:ext cx="825045" cy="407170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SubTitle_3"/>
          <p:cNvSpPr/>
          <p:nvPr>
            <p:custDataLst>
              <p:tags r:id="rId12"/>
            </p:custDataLst>
          </p:nvPr>
        </p:nvSpPr>
        <p:spPr>
          <a:xfrm>
            <a:off x="3188150" y="2269343"/>
            <a:ext cx="825045" cy="406184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/>
          <p:nvPr>
            <p:custDataLst>
              <p:tags r:id="rId13"/>
            </p:custDataLst>
          </p:nvPr>
        </p:nvSpPr>
        <p:spPr>
          <a:xfrm>
            <a:off x="4907792" y="971622"/>
            <a:ext cx="1726579" cy="3073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技术栈</a:t>
            </a:r>
            <a:endParaRPr lang="en-US" altLang="zh-CN" sz="2000" dirty="0" smtClean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Entry_3"/>
          <p:cNvSpPr/>
          <p:nvPr>
            <p:custDataLst>
              <p:tags r:id="rId14"/>
            </p:custDataLst>
          </p:nvPr>
        </p:nvSpPr>
        <p:spPr>
          <a:xfrm>
            <a:off x="4907792" y="1633701"/>
            <a:ext cx="1726579" cy="3073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应用程序</a:t>
            </a:r>
            <a:endParaRPr lang="zh-CN" altLang="en-US" sz="9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Entry_4"/>
          <p:cNvSpPr/>
          <p:nvPr>
            <p:custDataLst>
              <p:tags r:id="rId15"/>
            </p:custDataLst>
          </p:nvPr>
        </p:nvSpPr>
        <p:spPr>
          <a:xfrm>
            <a:off x="4907792" y="2318845"/>
            <a:ext cx="1726579" cy="3073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部署图</a:t>
            </a:r>
            <a:endParaRPr lang="zh-CN" altLang="en-US" sz="20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16"/>
            </p:custDataLst>
          </p:nvPr>
        </p:nvSpPr>
        <p:spPr>
          <a:xfrm>
            <a:off x="1080887" y="644489"/>
            <a:ext cx="907941" cy="2644243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900" b="1" dirty="0">
                <a:solidFill>
                  <a:srgbClr val="00346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5900" b="1" dirty="0">
              <a:solidFill>
                <a:srgbClr val="00346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17"/>
            </p:custDataLst>
          </p:nvPr>
        </p:nvSpPr>
        <p:spPr>
          <a:xfrm rot="5400000">
            <a:off x="-272383" y="1816815"/>
            <a:ext cx="22990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20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7" name="图片 26" descr="说明: 说明: 字-大边-01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90" y="4344630"/>
            <a:ext cx="1064617" cy="51416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MH_Other_5"/>
          <p:cNvSpPr/>
          <p:nvPr>
            <p:custDataLst>
              <p:tags r:id="rId19"/>
            </p:custDataLst>
          </p:nvPr>
        </p:nvSpPr>
        <p:spPr>
          <a:xfrm flipV="1">
            <a:off x="3996685" y="3272690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Other_6"/>
          <p:cNvSpPr/>
          <p:nvPr>
            <p:custDataLst>
              <p:tags r:id="rId20"/>
            </p:custDataLst>
          </p:nvPr>
        </p:nvSpPr>
        <p:spPr>
          <a:xfrm>
            <a:off x="3996685" y="2866687"/>
            <a:ext cx="82037" cy="73501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Other_11"/>
          <p:cNvSpPr/>
          <p:nvPr>
            <p:custDataLst>
              <p:tags r:id="rId21"/>
            </p:custDataLst>
          </p:nvPr>
        </p:nvSpPr>
        <p:spPr>
          <a:xfrm>
            <a:off x="3377891" y="2941173"/>
            <a:ext cx="1205105" cy="406184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SubTitle_3"/>
          <p:cNvSpPr/>
          <p:nvPr>
            <p:custDataLst>
              <p:tags r:id="rId22"/>
            </p:custDataLst>
          </p:nvPr>
        </p:nvSpPr>
        <p:spPr>
          <a:xfrm>
            <a:off x="3171640" y="2941173"/>
            <a:ext cx="825045" cy="406184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MH_Entry_4"/>
          <p:cNvSpPr/>
          <p:nvPr>
            <p:custDataLst>
              <p:tags r:id="rId23"/>
            </p:custDataLst>
          </p:nvPr>
        </p:nvSpPr>
        <p:spPr>
          <a:xfrm>
            <a:off x="4907792" y="2952575"/>
            <a:ext cx="1726579" cy="3073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应用程序介绍</a:t>
            </a:r>
            <a:endParaRPr lang="zh-CN" altLang="en-US" sz="20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MH_Other_5"/>
          <p:cNvSpPr/>
          <p:nvPr>
            <p:custDataLst>
              <p:tags r:id="rId24"/>
            </p:custDataLst>
          </p:nvPr>
        </p:nvSpPr>
        <p:spPr>
          <a:xfrm flipV="1">
            <a:off x="3980175" y="3901975"/>
            <a:ext cx="82037" cy="74667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MH_Other_6"/>
          <p:cNvSpPr/>
          <p:nvPr>
            <p:custDataLst>
              <p:tags r:id="rId25"/>
            </p:custDataLst>
          </p:nvPr>
        </p:nvSpPr>
        <p:spPr>
          <a:xfrm>
            <a:off x="3980175" y="3495972"/>
            <a:ext cx="82037" cy="73501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Other_11"/>
          <p:cNvSpPr/>
          <p:nvPr>
            <p:custDataLst>
              <p:tags r:id="rId26"/>
            </p:custDataLst>
          </p:nvPr>
        </p:nvSpPr>
        <p:spPr>
          <a:xfrm>
            <a:off x="3361381" y="3570458"/>
            <a:ext cx="1205105" cy="406184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FFC000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anchor="ctr"/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MH_SubTitle_3"/>
          <p:cNvSpPr/>
          <p:nvPr>
            <p:custDataLst>
              <p:tags r:id="rId27"/>
            </p:custDataLst>
          </p:nvPr>
        </p:nvSpPr>
        <p:spPr>
          <a:xfrm>
            <a:off x="3155130" y="3570458"/>
            <a:ext cx="825045" cy="406184"/>
          </a:xfrm>
          <a:prstGeom prst="rect">
            <a:avLst/>
          </a:prstGeom>
          <a:solidFill>
            <a:srgbClr val="17375E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p>
            <a:pPr algn="ctr" defTabSz="6381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7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zh-CN" altLang="en-US" sz="17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MH_Entry_4"/>
          <p:cNvSpPr/>
          <p:nvPr>
            <p:custDataLst>
              <p:tags r:id="rId28"/>
            </p:custDataLst>
          </p:nvPr>
        </p:nvSpPr>
        <p:spPr>
          <a:xfrm>
            <a:off x="4891405" y="3581718"/>
            <a:ext cx="2026285" cy="3073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安全</a:t>
            </a:r>
            <a:r>
              <a:rPr lang="en-US" altLang="zh-CN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报警</a:t>
            </a:r>
            <a:r>
              <a:rPr lang="en-US" altLang="zh-CN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监控</a:t>
            </a:r>
            <a:endParaRPr lang="zh-CN" altLang="en-US" sz="2000" dirty="0">
              <a:solidFill>
                <a:srgbClr val="17375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72"/>
    </mc:Choice>
    <mc:Fallback>
      <p:transition spd="slow" advTm="13272"/>
    </mc:Fallback>
  </mc:AlternateContent>
  <p:timing>
    <p:tnLst>
      <p:par>
        <p:cTn id="1" dur="indefinite" restart="never" nodeType="tmRoot"/>
      </p:par>
    </p:tnLst>
    <p:bldLst>
      <p:bldP spid="2" grpId="0" animBg="1"/>
      <p:bldP spid="3" grpId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 bldLvl="0" animBg="1"/>
      <p:bldP spid="18" grpId="0" bldLvl="0" animBg="1"/>
      <p:bldP spid="20" grpId="0" bldLvl="0" animBg="1"/>
      <p:bldP spid="22" grpId="0" bldLvl="0" animBg="1"/>
      <p:bldP spid="23" grpId="0" bldLvl="0" animBg="1"/>
      <p:bldP spid="24" grpId="0"/>
      <p:bldP spid="25" grpId="0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365125" y="2158365"/>
            <a:ext cx="3547110" cy="334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9858" tIns="44929" rIns="89858" bIns="44929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用技术赋能业务,成就每一个IGer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368258" y="1393475"/>
            <a:ext cx="2409676" cy="334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9858" tIns="44929" rIns="89858" bIns="44929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715175" y="3096726"/>
            <a:ext cx="886792" cy="260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858" tIns="44929" rIns="89858" bIns="44929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和携程对齐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568960" y="154623"/>
            <a:ext cx="3463925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技术栈</a:t>
            </a:r>
            <a:endParaRPr 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5"/>
          <p:cNvSpPr txBox="1"/>
          <p:nvPr/>
        </p:nvSpPr>
        <p:spPr>
          <a:xfrm>
            <a:off x="2206867" y="2495649"/>
            <a:ext cx="3189461" cy="457835"/>
          </a:xfrm>
          <a:prstGeom prst="rect">
            <a:avLst/>
          </a:prstGeom>
          <a:noFill/>
        </p:spPr>
        <p:txBody>
          <a:bodyPr lIns="89858" tIns="44929" rIns="89858" bIns="44929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zh-C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sz="1200" b="1" dirty="0">
              <a:solidFill>
                <a:srgbClr val="C00000"/>
              </a:solidFill>
            </a:endParaRPr>
          </a:p>
        </p:txBody>
      </p:sp>
      <p:pic>
        <p:nvPicPr>
          <p:cNvPr id="6" name="图片 5" descr="说明: 说明: 字-大边-0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70" y="4385905"/>
            <a:ext cx="1064617" cy="51416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15"/>
          <p:cNvSpPr txBox="1">
            <a:spLocks noChangeArrowheads="1"/>
          </p:cNvSpPr>
          <p:nvPr/>
        </p:nvSpPr>
        <p:spPr bwMode="auto">
          <a:xfrm>
            <a:off x="2023745" y="4460875"/>
            <a:ext cx="3547110" cy="334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9858" tIns="44929" rIns="89858" bIns="44929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用技术赋能业务,成就每一个IGer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2459" y="653078"/>
            <a:ext cx="7709159" cy="389007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zh-CN" altLang="en-US"/>
          </a:p>
          <a:p>
            <a:pPr algn="l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后端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java8, Python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springboot2.1.3(tomcat), spring-cloud-alibaba2.1.1(dubbo+nacos),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mysql + mybatis + redis +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elasticsearch6.7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vue2.6.11, vuex3.4.0, webpack4.46.0,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axios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，quilljs, echarts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/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nginx + lua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迭代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Jenkins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yapi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阿里云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EDAS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4"/>
    </mc:Choice>
    <mc:Fallback>
      <p:transition spd="slow" advTm="3254"/>
    </mc:Fallback>
  </mc:AlternateContent>
  <p:timing>
    <p:tnLst>
      <p:par>
        <p:cTn id="1" dur="indefinite" restart="never" nodeType="tmRoot"/>
      </p:par>
    </p:tnLst>
    <p:bldLst>
      <p:bldP spid="17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365125" y="2158365"/>
            <a:ext cx="3547110" cy="334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9858" tIns="44929" rIns="89858" bIns="44929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用技术赋能业务,成就每一个IGer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368258" y="1393475"/>
            <a:ext cx="2409676" cy="334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9858" tIns="44929" rIns="89858" bIns="44929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715175" y="3096726"/>
            <a:ext cx="886792" cy="260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858" tIns="44929" rIns="89858" bIns="44929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和携程对齐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567894" y="-56789"/>
            <a:ext cx="3961060" cy="8660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应用程序-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个应用</a:t>
            </a:r>
            <a:endParaRPr 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5"/>
          <p:cNvSpPr txBox="1"/>
          <p:nvPr/>
        </p:nvSpPr>
        <p:spPr>
          <a:xfrm>
            <a:off x="2206867" y="2495649"/>
            <a:ext cx="3189461" cy="457835"/>
          </a:xfrm>
          <a:prstGeom prst="rect">
            <a:avLst/>
          </a:prstGeom>
          <a:noFill/>
        </p:spPr>
        <p:txBody>
          <a:bodyPr lIns="89858" tIns="44929" rIns="89858" bIns="44929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zh-C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sz="1200" b="1" dirty="0">
              <a:solidFill>
                <a:srgbClr val="C00000"/>
              </a:solidFill>
            </a:endParaRPr>
          </a:p>
        </p:txBody>
      </p:sp>
      <p:pic>
        <p:nvPicPr>
          <p:cNvPr id="6" name="图片 5" descr="说明: 说明: 字-大边-0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70" y="4385905"/>
            <a:ext cx="1064617" cy="51416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Box 15"/>
          <p:cNvSpPr txBox="1">
            <a:spLocks noChangeArrowheads="1"/>
          </p:cNvSpPr>
          <p:nvPr/>
        </p:nvSpPr>
        <p:spPr bwMode="auto">
          <a:xfrm>
            <a:off x="2023745" y="4460875"/>
            <a:ext cx="3547110" cy="334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9858" tIns="44929" rIns="89858" bIns="44929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用技术赋能业务,成就每一个IGer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3834" y="638532"/>
            <a:ext cx="6629867" cy="4075738"/>
          </a:xfrm>
          <a:prstGeom prst="rect">
            <a:avLst/>
          </a:prstGeom>
          <a:noFill/>
        </p:spPr>
        <p:txBody>
          <a:bodyPr wrap="square" rtlCol="0" anchor="t">
            <a:normAutofit fontScale="80000"/>
          </a:bodyPr>
          <a:p>
            <a:pPr algn="l">
              <a:lnSpc>
                <a:spcPct val="130000"/>
              </a:lnSpc>
            </a:pPr>
            <a:endParaRPr lang="zh-CN" altLang="en-US"/>
          </a:p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Quake</a:t>
            </a:r>
            <a:r>
              <a:rPr lang="zh-CN" altLang="en-US" sz="1800" b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系统 </a:t>
            </a:r>
            <a:endParaRPr lang="zh-CN" altLang="en-US" sz="1800" b="1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内部主系统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en-US" sz="2400" b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宋体" panose="02010600030101010101" pitchFamily="2" charset="-122"/>
              <a:cs typeface="Helvetica" charset="0"/>
              <a:sym typeface="Helvetica Neue"/>
            </a:endParaRPr>
          </a:p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Quake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运营系统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后台数据运营，蓝绿发布，收集爬虫数据，业务算法</a:t>
            </a:r>
            <a:endParaRPr lang="zh-CN" altLang="en-US" b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en-US" sz="1800" b="1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ETL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数据处理程序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主从同步，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跨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库数据对接，统计表，业务报警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endParaRPr 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浏览器插件</a:t>
            </a:r>
            <a:endParaRPr 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猎聘，脉脉，领英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渠道候选人一键入库</a:t>
            </a:r>
            <a:endParaRPr lang="zh-CN" altLang="en-US" sz="2400" b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Python爬虫</a:t>
            </a:r>
            <a:endParaRPr 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职位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候选人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，舆情抓取</a:t>
            </a:r>
            <a:endParaRPr lang="zh-CN" altLang="en-US" sz="2400" b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Neue"/>
            </a:endParaRPr>
          </a:p>
          <a:p>
            <a:pPr marL="571500" marR="0" indent="-5715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Neue"/>
            </a:endParaRPr>
          </a:p>
          <a:p>
            <a:pPr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微信小程序 </a:t>
            </a:r>
            <a:endParaRPr lang="zh-CN" altLang="en-US" sz="2400">
              <a:latin typeface="Helvetica" charset="0"/>
              <a:ea typeface="Helvetica" charset="0"/>
              <a:cs typeface="Helvetica" charset="0"/>
              <a:sym typeface="Helvetica Neue"/>
            </a:endParaRPr>
          </a:p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职位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分享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，舆情收集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4"/>
    </mc:Choice>
    <mc:Fallback>
      <p:transition spd="slow" advTm="3254"/>
    </mc:Fallback>
  </mc:AlternateContent>
  <p:timing>
    <p:tnLst>
      <p:par>
        <p:cTn id="1" dur="indefinite" restart="never" nodeType="tmRoot"/>
      </p:par>
    </p:tnLst>
    <p:bldLst>
      <p:bldP spid="17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8960" y="134303"/>
            <a:ext cx="2964815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部署图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7" name="图片 26" descr="说明: 说明: 字-大边-0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05" y="4305895"/>
            <a:ext cx="1064617" cy="51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 descr="upload_post_object_v2_8258595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93" y="0"/>
            <a:ext cx="6123056" cy="5039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1"/>
    </mc:Choice>
    <mc:Fallback>
      <p:transition spd="slow" advTm="335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7894" y="-70987"/>
            <a:ext cx="4812901" cy="8660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部署图清单-共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13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台服务器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7" name="图片 26" descr="说明: 说明: 字-大边-0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05" y="4305895"/>
            <a:ext cx="1064617" cy="51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upload_post_object_v2_5292799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309"/>
            <a:ext cx="9001125" cy="217435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97526" y="795051"/>
            <a:ext cx="8447421" cy="1078998"/>
          </a:xfrm>
          <a:prstGeom prst="rect">
            <a:avLst/>
          </a:prstGeom>
        </p:spPr>
        <p:txBody>
          <a:bodyPr wrap="square" rtlCol="0">
            <a:noAutofit/>
          </a:bodyPr>
          <a:p>
            <a:pPr indent="0">
              <a:buNone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69131" y="922828"/>
            <a:ext cx="1320353" cy="653078"/>
          </a:xfrm>
          <a:prstGeom prst="rect">
            <a:avLst/>
          </a:prstGeom>
          <a:solidFill>
            <a:srgbClr val="FFD966">
              <a:alpha val="100000"/>
            </a:srgbClr>
          </a:solidFill>
          <a:ln w="254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(Nginx)1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台</a:t>
            </a:r>
            <a:endParaRPr lang="zh-CN" altLang="en-US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314168" y="922828"/>
            <a:ext cx="2030221" cy="653078"/>
          </a:xfrm>
          <a:prstGeom prst="rect">
            <a:avLst/>
          </a:prstGeom>
          <a:solidFill>
            <a:srgbClr val="FFD966">
              <a:alpha val="100000"/>
            </a:srgbClr>
          </a:solidFill>
          <a:ln w="254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Quake内部系统4台</a:t>
            </a:r>
            <a:endParaRPr lang="zh-CN" altLang="en-US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983252" y="908409"/>
            <a:ext cx="1320353" cy="653078"/>
          </a:xfrm>
          <a:prstGeom prst="rect">
            <a:avLst/>
          </a:prstGeom>
          <a:solidFill>
            <a:srgbClr val="FFD966">
              <a:alpha val="100000"/>
            </a:srgbClr>
          </a:solidFill>
          <a:ln w="254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支撑应用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台</a:t>
            </a:r>
            <a:endParaRPr lang="zh-CN" altLang="en-US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813572" y="902254"/>
            <a:ext cx="1788951" cy="653356"/>
          </a:xfrm>
          <a:prstGeom prst="rect">
            <a:avLst/>
          </a:prstGeom>
          <a:solidFill>
            <a:srgbClr val="FFD966">
              <a:alpha val="100000"/>
            </a:srgbClr>
          </a:solidFill>
          <a:ln w="25400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个阿里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RDS</a:t>
            </a:r>
            <a:endParaRPr lang="zh-CN" altLang="en-US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1"/>
    </mc:Choice>
    <mc:Fallback>
      <p:transition spd="slow" advTm="335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7894" y="-56789"/>
            <a:ext cx="4756111" cy="8660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应用程序介绍-</a:t>
            </a:r>
            <a:r>
              <a: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Quake</a:t>
            </a: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7" name="图片 26" descr="说明: 说明: 字-大边-0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05" y="4305895"/>
            <a:ext cx="1064617" cy="5141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 userDrawn="1"/>
        </p:nvSpPr>
        <p:spPr>
          <a:xfrm>
            <a:off x="567894" y="695670"/>
            <a:ext cx="7283239" cy="4032047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领域数据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员工及业务数据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b="1"/>
          </a:p>
          <a:p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基础组件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ITerget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积累的一些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maven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Elasticsearch6.7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IK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Canal1.3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人才搜索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dubbo2.73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nacos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服务调用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阿里云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文件存储预览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shedlock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redis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防止定时任务重复执行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deepoove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aspose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根据动态表单生成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PDF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tika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 飞书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ocr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简历转文本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服务端消息推送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1"/>
    </mc:Choice>
    <mc:Fallback>
      <p:transition spd="slow" advTm="33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7894" y="42592"/>
            <a:ext cx="4372783" cy="6104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应用程序介绍-ETL处理流程</a:t>
            </a:r>
            <a:endParaRPr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7" name="图片 26" descr="说明: 说明: 字-大边-0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05" y="4305895"/>
            <a:ext cx="1064617" cy="51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 descr="upload_post_object_v2_2577983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045"/>
            <a:ext cx="9001125" cy="4416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1"/>
    </mc:Choice>
    <mc:Fallback>
      <p:transition spd="slow" advTm="335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7894" y="-70987"/>
            <a:ext cx="4159823" cy="8660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应用程序介绍-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/>
              </a:rPr>
              <a:t>浏览器插件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7" name="图片 26" descr="说明: 说明: 字-大边-0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05" y="4305895"/>
            <a:ext cx="1064617" cy="51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upload_post_object_v2_3895834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9" y="825916"/>
            <a:ext cx="4736374" cy="3472217"/>
          </a:xfrm>
          <a:prstGeom prst="rect">
            <a:avLst/>
          </a:prstGeom>
        </p:spPr>
      </p:pic>
      <p:pic>
        <p:nvPicPr>
          <p:cNvPr id="5" name="图片 4" descr="upload_post_object_v2_8590276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808" y="505663"/>
            <a:ext cx="4348699" cy="4011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1"/>
    </mc:Choice>
    <mc:Fallback>
      <p:transition spd="slow" advTm="335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022203059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1022203059"/>
  <p:tag name="MH_LIBRARY" val="GRAPHIC"/>
  <p:tag name="MH_TYPE" val="SubTitle"/>
  <p:tag name="MH_ORDER" val="1"/>
</p:tagLst>
</file>

<file path=ppt/tags/tag11.xml><?xml version="1.0" encoding="utf-8"?>
<p:tagLst xmlns:p="http://schemas.openxmlformats.org/presentationml/2006/main">
  <p:tag name="MH" val="20161022203059"/>
  <p:tag name="MH_LIBRARY" val="GRAPHIC"/>
  <p:tag name="MH_TYPE" val="SubTitle"/>
  <p:tag name="MH_ORDER" val="2"/>
</p:tagLst>
</file>

<file path=ppt/tags/tag12.xml><?xml version="1.0" encoding="utf-8"?>
<p:tagLst xmlns:p="http://schemas.openxmlformats.org/presentationml/2006/main">
  <p:tag name="MH" val="20161022203059"/>
  <p:tag name="MH_LIBRARY" val="GRAPHIC"/>
  <p:tag name="MH_TYPE" val="SubTitle"/>
  <p:tag name="MH_ORDER" val="3"/>
</p:tagLst>
</file>

<file path=ppt/tags/tag1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8.xml><?xml version="1.0" encoding="utf-8"?>
<p:tagLst xmlns:p="http://schemas.openxmlformats.org/presentationml/2006/main">
  <p:tag name="MH" val="20161022203059"/>
  <p:tag name="MH_LIBRARY" val="GRAPHIC"/>
  <p:tag name="MH_TYPE" val="Other"/>
  <p:tag name="MH_ORDER" val="5"/>
</p:tagLst>
</file>

<file path=ppt/tags/tag19.xml><?xml version="1.0" encoding="utf-8"?>
<p:tagLst xmlns:p="http://schemas.openxmlformats.org/presentationml/2006/main">
  <p:tag name="MH" val="20161022203059"/>
  <p:tag name="MH_LIBRARY" val="GRAPHIC"/>
  <p:tag name="MH_TYPE" val="Other"/>
  <p:tag name="MH_ORDER" val="6"/>
</p:tagLst>
</file>

<file path=ppt/tags/tag2.xml><?xml version="1.0" encoding="utf-8"?>
<p:tagLst xmlns:p="http://schemas.openxmlformats.org/presentationml/2006/main">
  <p:tag name="MH" val="20161022203059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1022203059"/>
  <p:tag name="MH_LIBRARY" val="GRAPHIC"/>
  <p:tag name="MH_TYPE" val="Other"/>
  <p:tag name="MH_ORDER" val="11"/>
</p:tagLst>
</file>

<file path=ppt/tags/tag21.xml><?xml version="1.0" encoding="utf-8"?>
<p:tagLst xmlns:p="http://schemas.openxmlformats.org/presentationml/2006/main">
  <p:tag name="MH" val="20161022203059"/>
  <p:tag name="MH_LIBRARY" val="GRAPHIC"/>
  <p:tag name="MH_TYPE" val="SubTitle"/>
  <p:tag name="MH_ORDER" val="3"/>
</p:tagLst>
</file>

<file path=ppt/tags/tag2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3.xml><?xml version="1.0" encoding="utf-8"?>
<p:tagLst xmlns:p="http://schemas.openxmlformats.org/presentationml/2006/main">
  <p:tag name="MH" val="20161022203059"/>
  <p:tag name="MH_LIBRARY" val="GRAPHIC"/>
  <p:tag name="MH_TYPE" val="Other"/>
  <p:tag name="MH_ORDER" val="5"/>
</p:tagLst>
</file>

<file path=ppt/tags/tag24.xml><?xml version="1.0" encoding="utf-8"?>
<p:tagLst xmlns:p="http://schemas.openxmlformats.org/presentationml/2006/main">
  <p:tag name="MH" val="20161022203059"/>
  <p:tag name="MH_LIBRARY" val="GRAPHIC"/>
  <p:tag name="MH_TYPE" val="Other"/>
  <p:tag name="MH_ORDER" val="6"/>
</p:tagLst>
</file>

<file path=ppt/tags/tag25.xml><?xml version="1.0" encoding="utf-8"?>
<p:tagLst xmlns:p="http://schemas.openxmlformats.org/presentationml/2006/main">
  <p:tag name="MH" val="20161022203059"/>
  <p:tag name="MH_LIBRARY" val="GRAPHIC"/>
  <p:tag name="MH_TYPE" val="Other"/>
  <p:tag name="MH_ORDER" val="11"/>
</p:tagLst>
</file>

<file path=ppt/tags/tag26.xml><?xml version="1.0" encoding="utf-8"?>
<p:tagLst xmlns:p="http://schemas.openxmlformats.org/presentationml/2006/main">
  <p:tag name="MH" val="20161022203059"/>
  <p:tag name="MH_LIBRARY" val="GRAPHIC"/>
  <p:tag name="MH_TYPE" val="SubTitle"/>
  <p:tag name="MH_ORDER" val="3"/>
</p:tagLst>
</file>

<file path=ppt/tags/tag2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8.xml><?xml version="1.0" encoding="utf-8"?>
<p:tagLst xmlns:p="http://schemas.openxmlformats.org/presentationml/2006/main">
  <p:tag name="TIMING" val="|3.3|2.5|1.4|1|1.8|1"/>
</p:tagLst>
</file>

<file path=ppt/tags/tag29.xml><?xml version="1.0" encoding="utf-8"?>
<p:tagLst xmlns:p="http://schemas.openxmlformats.org/presentationml/2006/main">
  <p:tag name="KSO_WPP_MARK_KEY" val="779121f2-3354-4170-8571-10b75252e378"/>
  <p:tag name="COMMONDATA" val="eyJoZGlkIjoiODJiZTc0MTM4NTIxMGQ5NzI0YzFlNjA4Mjk0YTJkNzYifQ=="/>
</p:tagLst>
</file>

<file path=ppt/tags/tag3.xml><?xml version="1.0" encoding="utf-8"?>
<p:tagLst xmlns:p="http://schemas.openxmlformats.org/presentationml/2006/main">
  <p:tag name="MH" val="20161022203059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022203059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1022203059"/>
  <p:tag name="MH_LIBRARY" val="GRAPHIC"/>
  <p:tag name="MH_TYPE" val="Other"/>
  <p:tag name="MH_ORDER" val="5"/>
</p:tagLst>
</file>

<file path=ppt/tags/tag6.xml><?xml version="1.0" encoding="utf-8"?>
<p:tagLst xmlns:p="http://schemas.openxmlformats.org/presentationml/2006/main">
  <p:tag name="MH" val="20161022203059"/>
  <p:tag name="MH_LIBRARY" val="GRAPHIC"/>
  <p:tag name="MH_TYPE" val="Other"/>
  <p:tag name="MH_ORDER" val="6"/>
</p:tagLst>
</file>

<file path=ppt/tags/tag7.xml><?xml version="1.0" encoding="utf-8"?>
<p:tagLst xmlns:p="http://schemas.openxmlformats.org/presentationml/2006/main">
  <p:tag name="MH" val="20161022203059"/>
  <p:tag name="MH_LIBRARY" val="GRAPHIC"/>
  <p:tag name="MH_TYPE" val="Other"/>
  <p:tag name="MH_ORDER" val="9"/>
</p:tagLst>
</file>

<file path=ppt/tags/tag8.xml><?xml version="1.0" encoding="utf-8"?>
<p:tagLst xmlns:p="http://schemas.openxmlformats.org/presentationml/2006/main">
  <p:tag name="MH" val="20161022203059"/>
  <p:tag name="MH_LIBRARY" val="GRAPHIC"/>
  <p:tag name="MH_TYPE" val="Other"/>
  <p:tag name="MH_ORDER" val="10"/>
</p:tagLst>
</file>

<file path=ppt/tags/tag9.xml><?xml version="1.0" encoding="utf-8"?>
<p:tagLst xmlns:p="http://schemas.openxmlformats.org/presentationml/2006/main">
  <p:tag name="MH" val="20161022203059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WPS 演示</Application>
  <PresentationFormat>自定义</PresentationFormat>
  <Paragraphs>150</Paragraphs>
  <Slides>12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Agency FB</vt:lpstr>
      <vt:lpstr>Trebuchet MS</vt:lpstr>
      <vt:lpstr>Helvetica Neue</vt:lpstr>
      <vt:lpstr>Helvetica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OK6.pptx12312121</dc:title>
  <dc:creator/>
  <cp:lastModifiedBy>春晓</cp:lastModifiedBy>
  <cp:revision>4</cp:revision>
  <cp:lastPrinted>2022-07-07T01:56:00Z</cp:lastPrinted>
  <dcterms:created xsi:type="dcterms:W3CDTF">2022-07-07T02:26:17Z</dcterms:created>
  <dcterms:modified xsi:type="dcterms:W3CDTF">2022-07-07T02:27:26Z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83C1F60508DF4F3393D9BE23D41F7282</vt:lpwstr>
  </property>
</Properties>
</file>