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63" r:id="rId6"/>
    <p:sldId id="275" r:id="rId7"/>
    <p:sldId id="259" r:id="rId8"/>
    <p:sldId id="264" r:id="rId9"/>
    <p:sldId id="276" r:id="rId10"/>
    <p:sldId id="267" r:id="rId11"/>
    <p:sldId id="260" r:id="rId12"/>
    <p:sldId id="269" r:id="rId13"/>
    <p:sldId id="270" r:id="rId14"/>
    <p:sldId id="265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368" y="13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=""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=""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=""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《</a:t>
            </a:r>
            <a:r>
              <a:rPr lang="zh-CN" altLang="en-US" sz="2000" dirty="0"/>
              <a:t>基于隐私保护的机器学习若干技术研究</a:t>
            </a:r>
            <a:r>
              <a:rPr lang="en-US" sz="2000" dirty="0"/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》</a:t>
            </a: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开</a:t>
            </a:r>
            <a:r>
              <a:rPr lang="zh-CN" altLang="en-US" sz="2000" dirty="0">
                <a:solidFill>
                  <a:schemeClr val="accent1"/>
                </a:solidFill>
              </a:rPr>
              <a:t>题报告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881805" y="3926134"/>
            <a:ext cx="371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：刘坤                   导师：唐春明教授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汇报</a:t>
            </a:r>
            <a:r>
              <a:rPr lang="zh-CN" altLang="en-US" sz="1400" dirty="0">
                <a:solidFill>
                  <a:schemeClr val="accent1"/>
                </a:solidFill>
              </a:rPr>
              <a:t>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2022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03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r>
              <a:rPr lang="en-US" altLang="zh-CN" sz="1400" dirty="0" smtClean="0">
                <a:solidFill>
                  <a:schemeClr val="accent1"/>
                </a:solidFill>
              </a:rPr>
              <a:t>08</a:t>
            </a:r>
            <a:r>
              <a:rPr lang="zh-CN" altLang="en-US" sz="1400" dirty="0" smtClean="0">
                <a:solidFill>
                  <a:schemeClr val="accent1"/>
                </a:solidFill>
              </a:rPr>
              <a:t>日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671753" y="34495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数学与信息科学学院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=""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=""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=""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=""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=""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=""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=""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=""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=""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实验重现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用虚拟机在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系统下重现论文实验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通过阿里云限时免费的在线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论文撰写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导师指导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Grammarly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等工具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387757" y="305172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笔记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对相同类似的问题进行</a:t>
            </a:r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比较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分类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对重要论文研读并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笔记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完善个人网页</a:t>
            </a:r>
            <a:endParaRPr lang="en-US" altLang="zh-CN" sz="12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591346" y="169471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查阅相关文献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388822" y="1939177"/>
            <a:ext cx="2464407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广大电子图书馆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谷歌学术镜像网站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="" xmlns:a16="http://schemas.microsoft.com/office/drawing/2014/main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="" xmlns:a16="http://schemas.microsoft.com/office/drawing/2014/main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="" xmlns:a16="http://schemas.microsoft.com/office/drawing/2014/main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="" xmlns:a16="http://schemas.microsoft.com/office/drawing/2014/main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="" xmlns:a16="http://schemas.microsoft.com/office/drawing/2014/main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="" xmlns:a16="http://schemas.microsoft.com/office/drawing/2014/main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=""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=""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=""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=""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=""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=""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=""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=""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=""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=""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=""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=""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=""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=""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=""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=""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Contents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=""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=""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=""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=""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隐私计算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09706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安全多方计算协议、秘密共享、安全比较、安全转换（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2toQ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Qto2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）、安全乘法、混淆电路、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Paillier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同态加密、安全比特分解、安全定点数截断等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机器学习分类模型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线性回归、逻辑回归、贝叶斯分类模型（朴素、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高斯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、伯努利）、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近邻和神经网络等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实验编程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等语言在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系统下模拟仿真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=""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=""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=""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=""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=""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=""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=""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=""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=""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45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943626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安全比较协议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617350" y="3356834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求差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3916214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安全乘法协议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2BB02169-9F6A-4235-B0CA-9BC2363AADBA}"/>
                  </a:ext>
                </a:extLst>
              </p:cNvPr>
              <p:cNvSpPr/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计算矩阵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zh-CN" altLang="en-US" sz="12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，寻找均匀随机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2BB02169-9F6A-4235-B0CA-9BC2363AA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  <a:blipFill rotWithShape="0">
                <a:blip r:embed="rId2"/>
                <a:stretch>
                  <a:fillRect l="-3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7009996" y="304905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朴素贝叶斯分类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7009996" y="3356834"/>
            <a:ext cx="16996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对概率取对数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=""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=""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=""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45" y="3409833"/>
            <a:ext cx="1790700" cy="27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791" y="371945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  最高有效位的秘密共享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79" y="3664611"/>
            <a:ext cx="1140059" cy="193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7937" y="38579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使得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85" y="3891633"/>
            <a:ext cx="562743" cy="184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995" y="3761312"/>
            <a:ext cx="2442864" cy="8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8197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Discussion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485546" cy="34817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8" y="1127288"/>
            <a:ext cx="3469645" cy="4124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安全两</a:t>
            </a:r>
            <a:r>
              <a:rPr lang="zh-CN" altLang="en-US" sz="1600" smtClean="0">
                <a:solidFill>
                  <a:schemeClr val="bg1"/>
                </a:solidFill>
              </a:rPr>
              <a:t>方计算的朴素</a:t>
            </a:r>
            <a:r>
              <a:rPr lang="zh-CN" altLang="en-US" sz="1600" dirty="0">
                <a:solidFill>
                  <a:schemeClr val="bg1"/>
                </a:solidFill>
              </a:rPr>
              <a:t>贝叶斯</a:t>
            </a:r>
            <a:r>
              <a:rPr lang="zh-CN" altLang="en-US" sz="1600" dirty="0" smtClean="0">
                <a:solidFill>
                  <a:schemeClr val="bg1"/>
                </a:solidFill>
              </a:rPr>
              <a:t>分类模型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8" y="1539710"/>
            <a:ext cx="4673470" cy="32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6049" y="1978964"/>
            <a:ext cx="3172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两方服务器不泄漏各自均能得到模型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不涉及双方数据的分割方式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加密部分使用到同态，因此协议是可证明完全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140665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1302443" y="3088987"/>
            <a:ext cx="1249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1529912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47034" y="1868335"/>
            <a:ext cx="1040625" cy="1559206"/>
            <a:chOff x="3079499" y="1868335"/>
            <a:chExt cx="1040625" cy="1559206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3079499" y="1868335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3097114" y="308898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研究动机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3221461" y="203470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65577" y="1868335"/>
            <a:ext cx="1040625" cy="1559206"/>
            <a:chOff x="4683430" y="1868335"/>
            <a:chExt cx="1040625" cy="1559206"/>
          </a:xfrm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683430" y="1868335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2F5E705C-613F-431D-9818-5CD0BE8539EB}"/>
                </a:ext>
              </a:extLst>
            </p:cNvPr>
            <p:cNvSpPr/>
            <p:nvPr/>
          </p:nvSpPr>
          <p:spPr>
            <a:xfrm>
              <a:off x="4701043" y="308898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解决方案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826075" y="2035903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=""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=""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9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3142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26316" y="15598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特征提取，模型训练， 查询匹配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1738871" y="200804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现有的计算工作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1738871" y="22525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有效性差，效率低，安全性弱等问题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5835025" y="1418236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模型和数据的隐私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5835025" y="1719718"/>
            <a:ext cx="285323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服务器与服务器之间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用户与服务器之间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用户与用户之间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1738871" y="30483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隐私性与效率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1753676" y="3386235"/>
            <a:ext cx="2639648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类同态加密 安全性高 效率低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安全乘法协议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762" y="3076735"/>
            <a:ext cx="1022888" cy="1022888"/>
            <a:chOff x="4592101" y="3045204"/>
            <a:chExt cx="1022888" cy="102288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E89C1E5-557C-4559-8ABD-87C8571668B2}"/>
                </a:ext>
              </a:extLst>
            </p:cNvPr>
            <p:cNvSpPr/>
            <p:nvPr/>
          </p:nvSpPr>
          <p:spPr>
            <a:xfrm>
              <a:off x="4592101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AutoShape 112">
              <a:extLst>
                <a:ext uri="{FF2B5EF4-FFF2-40B4-BE49-F238E27FC236}">
                  <a16:creationId xmlns="" xmlns:a16="http://schemas.microsoft.com/office/drawing/2014/main" id="{8EACCD8E-F7F5-438A-8A22-7CC39479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508" y="3234054"/>
              <a:ext cx="628124" cy="62812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2101" y="1440289"/>
            <a:ext cx="1022888" cy="1022888"/>
            <a:chOff x="495947" y="3045204"/>
            <a:chExt cx="1022888" cy="1022888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E52881E8-682A-44A4-AB1A-964E6ECCB854}"/>
                </a:ext>
              </a:extLst>
            </p:cNvPr>
            <p:cNvSpPr/>
            <p:nvPr/>
          </p:nvSpPr>
          <p:spPr>
            <a:xfrm>
              <a:off x="495947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08AF2725-52EC-4D91-9269-F7892BCC1FCA}"/>
                </a:ext>
              </a:extLst>
            </p:cNvPr>
            <p:cNvGrpSpPr/>
            <p:nvPr/>
          </p:nvGrpSpPr>
          <p:grpSpPr>
            <a:xfrm>
              <a:off x="812230" y="3242831"/>
              <a:ext cx="430561" cy="62763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="" xmlns:a16="http://schemas.microsoft.com/office/drawing/2014/main" id="{72536BB5-E4FF-4F2C-9DD9-D1E912EF9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="" xmlns:a16="http://schemas.microsoft.com/office/drawing/2014/main" id="{3AF59223-5E17-404B-984D-6280C14C5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5965" y="1383275"/>
            <a:ext cx="1022888" cy="1022888"/>
            <a:chOff x="4592101" y="1449091"/>
            <a:chExt cx="1022888" cy="1022888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4D3BA20D-4426-4E60-A325-7F7F52FC7B9E}"/>
                </a:ext>
              </a:extLst>
            </p:cNvPr>
            <p:cNvSpPr/>
            <p:nvPr/>
          </p:nvSpPr>
          <p:spPr>
            <a:xfrm>
              <a:off x="4592101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AA2C3D01-B364-431C-AFBB-7DBDBA5D9D46}"/>
                </a:ext>
              </a:extLst>
            </p:cNvPr>
            <p:cNvGrpSpPr/>
            <p:nvPr/>
          </p:nvGrpSpPr>
          <p:grpSpPr>
            <a:xfrm>
              <a:off x="4790263" y="1637941"/>
              <a:ext cx="626564" cy="626564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3">
                <a:extLst>
                  <a:ext uri="{FF2B5EF4-FFF2-40B4-BE49-F238E27FC236}">
                    <a16:creationId xmlns="" xmlns:a16="http://schemas.microsoft.com/office/drawing/2014/main" id="{8FFAAB3B-565B-4B6E-929B-C9DC1EA0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8" name="AutoShape 124">
                <a:extLst>
                  <a:ext uri="{FF2B5EF4-FFF2-40B4-BE49-F238E27FC236}">
                    <a16:creationId xmlns="" xmlns:a16="http://schemas.microsoft.com/office/drawing/2014/main" id="{23EE37BC-E06F-46E0-9A58-B8E7E9453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9" name="AutoShape 125">
                <a:extLst>
                  <a:ext uri="{FF2B5EF4-FFF2-40B4-BE49-F238E27FC236}">
                    <a16:creationId xmlns="" xmlns:a16="http://schemas.microsoft.com/office/drawing/2014/main" id="{D27CE1DF-9683-4F93-8892-ECF94029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494403" y="3076735"/>
            <a:ext cx="1022888" cy="1022888"/>
            <a:chOff x="495947" y="1449091"/>
            <a:chExt cx="1022888" cy="1022888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CE10450C-9C9B-41A8-8B83-4C36E9532438}"/>
                </a:ext>
              </a:extLst>
            </p:cNvPr>
            <p:cNvSpPr/>
            <p:nvPr/>
          </p:nvSpPr>
          <p:spPr>
            <a:xfrm>
              <a:off x="495947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51852231-DBA4-4459-A525-9D6F0328D398}"/>
                </a:ext>
              </a:extLst>
            </p:cNvPr>
            <p:cNvGrpSpPr/>
            <p:nvPr/>
          </p:nvGrpSpPr>
          <p:grpSpPr>
            <a:xfrm>
              <a:off x="699771" y="1647253"/>
              <a:ext cx="626564" cy="626564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31" name="AutoShape 126">
                <a:extLst>
                  <a:ext uri="{FF2B5EF4-FFF2-40B4-BE49-F238E27FC236}">
                    <a16:creationId xmlns="" xmlns:a16="http://schemas.microsoft.com/office/drawing/2014/main" id="{3A999974-19D3-44F7-BF39-C052E015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2" name="AutoShape 127">
                <a:extLst>
                  <a:ext uri="{FF2B5EF4-FFF2-40B4-BE49-F238E27FC236}">
                    <a16:creationId xmlns="" xmlns:a16="http://schemas.microsoft.com/office/drawing/2014/main" id="{AA83F5E9-B885-450C-9308-5D18FF3B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5835025" y="304838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研究的问题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5835025" y="3274897"/>
            <a:ext cx="2853230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基于隐私保护的朴素贝叶斯分类的安全两方计算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支持分类模型训练的安全外包计算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740" y="1469137"/>
            <a:ext cx="681925" cy="681925"/>
            <a:chOff x="469979" y="2610060"/>
            <a:chExt cx="681925" cy="681925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D33AB898-91D3-49AF-BFAA-50C82A809FC9}"/>
                </a:ext>
              </a:extLst>
            </p:cNvPr>
            <p:cNvSpPr/>
            <p:nvPr/>
          </p:nvSpPr>
          <p:spPr>
            <a:xfrm>
              <a:off x="469979" y="2610060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8DDF874-B6D1-40B8-A5E4-3C20E4EB3E4B}"/>
                </a:ext>
              </a:extLst>
            </p:cNvPr>
            <p:cNvGrpSpPr/>
            <p:nvPr/>
          </p:nvGrpSpPr>
          <p:grpSpPr>
            <a:xfrm>
              <a:off x="642570" y="2774455"/>
              <a:ext cx="353134" cy="353134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23" name="AutoShape 126">
                <a:extLst>
                  <a:ext uri="{FF2B5EF4-FFF2-40B4-BE49-F238E27FC236}">
                    <a16:creationId xmlns="" xmlns:a16="http://schemas.microsoft.com/office/drawing/2014/main" id="{71F646CD-26AC-4D3A-B93A-02FF060A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127">
                <a:extLst>
                  <a:ext uri="{FF2B5EF4-FFF2-40B4-BE49-F238E27FC236}">
                    <a16:creationId xmlns="" xmlns:a16="http://schemas.microsoft.com/office/drawing/2014/main" id="{BFE64607-A965-47A3-89DF-E49FCB73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026268" y="1458117"/>
            <a:ext cx="60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现有的隐私保护朴素贝叶斯协议基于文献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，用于文本分类。可信第三方分发乘法三元组。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9" y="4035895"/>
            <a:ext cx="6915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endParaRPr lang="en-US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06" y="2949435"/>
            <a:ext cx="32004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4" y="2481089"/>
            <a:ext cx="3860128" cy="15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9156" y="1206352"/>
            <a:ext cx="681925" cy="681925"/>
            <a:chOff x="450816" y="3694941"/>
            <a:chExt cx="681925" cy="681925"/>
          </a:xfrm>
        </p:grpSpPr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0122DECD-DE99-4981-844D-0E38BB114A8D}"/>
                </a:ext>
              </a:extLst>
            </p:cNvPr>
            <p:cNvSpPr/>
            <p:nvPr/>
          </p:nvSpPr>
          <p:spPr>
            <a:xfrm>
              <a:off x="450816" y="3694941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8AA21313-A925-4B7F-B556-8FB7A8A7EA46}"/>
                </a:ext>
              </a:extLst>
            </p:cNvPr>
            <p:cNvGrpSpPr/>
            <p:nvPr/>
          </p:nvGrpSpPr>
          <p:grpSpPr>
            <a:xfrm>
              <a:off x="609421" y="3858897"/>
              <a:ext cx="352425" cy="354012"/>
              <a:chOff x="5478463" y="2630488"/>
              <a:chExt cx="352425" cy="354012"/>
            </a:xfrm>
          </p:grpSpPr>
          <p:sp>
            <p:nvSpPr>
              <p:cNvPr id="16" name="AutoShape 37">
                <a:extLst>
                  <a:ext uri="{FF2B5EF4-FFF2-40B4-BE49-F238E27FC236}">
                    <a16:creationId xmlns="" xmlns:a16="http://schemas.microsoft.com/office/drawing/2014/main" id="{90DC2582-9CA2-4589-AC65-AA61516FE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663825"/>
                <a:ext cx="320675" cy="320675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38">
                <a:extLst>
                  <a:ext uri="{FF2B5EF4-FFF2-40B4-BE49-F238E27FC236}">
                    <a16:creationId xmlns="" xmlns:a16="http://schemas.microsoft.com/office/drawing/2014/main" id="{4548D2E2-6A51-491D-A1DC-72C20B5A5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450" y="2808288"/>
                <a:ext cx="53975" cy="53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39">
                <a:extLst>
                  <a:ext uri="{FF2B5EF4-FFF2-40B4-BE49-F238E27FC236}">
                    <a16:creationId xmlns="" xmlns:a16="http://schemas.microsoft.com/office/drawing/2014/main" id="{D168534D-AF8B-4165-B659-91122FC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325" y="2630488"/>
                <a:ext cx="55563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40">
                <a:extLst>
                  <a:ext uri="{FF2B5EF4-FFF2-40B4-BE49-F238E27FC236}">
                    <a16:creationId xmlns="" xmlns:a16="http://schemas.microsoft.com/office/drawing/2014/main" id="{568D3028-93C0-4884-86E6-6741448E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775" y="2797175"/>
                <a:ext cx="44450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="" xmlns:a16="http://schemas.microsoft.com/office/drawing/2014/main" id="{9E04ABE0-3D2C-4993-81B4-8517C775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225" y="28733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42">
                <a:extLst>
                  <a:ext uri="{FF2B5EF4-FFF2-40B4-BE49-F238E27FC236}">
                    <a16:creationId xmlns="" xmlns:a16="http://schemas.microsoft.com/office/drawing/2014/main" id="{BE0171F6-B5CA-405D-856B-F1792EFD7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7082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8" y="4035895"/>
            <a:ext cx="711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r>
              <a:rPr lang="en-US" altLang="zh-CN" sz="900" dirty="0" smtClean="0"/>
              <a:t>[2]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Liu</a:t>
            </a:r>
            <a:r>
              <a:rPr lang="en-US" sz="900" dirty="0"/>
              <a:t>, Lin, </a:t>
            </a:r>
            <a:r>
              <a:rPr lang="en-US" sz="900" dirty="0" err="1"/>
              <a:t>Jinshu</a:t>
            </a:r>
            <a:r>
              <a:rPr lang="en-US" sz="900" dirty="0"/>
              <a:t> Su, </a:t>
            </a:r>
            <a:r>
              <a:rPr lang="en-US" sz="900" dirty="0" err="1"/>
              <a:t>Rongmao</a:t>
            </a:r>
            <a:r>
              <a:rPr lang="en-US" sz="900" dirty="0"/>
              <a:t> Chen, </a:t>
            </a:r>
            <a:r>
              <a:rPr lang="en-US" sz="900" dirty="0" err="1"/>
              <a:t>Ximeng</a:t>
            </a:r>
            <a:r>
              <a:rPr lang="en-US" sz="900" dirty="0"/>
              <a:t> Liu, </a:t>
            </a:r>
            <a:r>
              <a:rPr lang="en-US" sz="900" dirty="0" err="1"/>
              <a:t>Xiaofeng</a:t>
            </a:r>
            <a:r>
              <a:rPr lang="en-US" sz="900" dirty="0"/>
              <a:t> Wang, </a:t>
            </a:r>
            <a:r>
              <a:rPr lang="en-US" sz="900" dirty="0" err="1"/>
              <a:t>Shuhui</a:t>
            </a:r>
            <a:r>
              <a:rPr lang="en-US" sz="900" dirty="0"/>
              <a:t> Chen, and </a:t>
            </a:r>
            <a:r>
              <a:rPr lang="en-US" sz="900" dirty="0" err="1"/>
              <a:t>Hofung</a:t>
            </a:r>
            <a:r>
              <a:rPr lang="en-US" sz="900" dirty="0"/>
              <a:t> Leung. "Privacy-preserving mining of association rule on outsourced cloud data from multiple parties." In </a:t>
            </a:r>
            <a:r>
              <a:rPr lang="en-US" sz="900" i="1" dirty="0"/>
              <a:t>Australasian Conference on Information Security and Privacy</a:t>
            </a:r>
            <a:r>
              <a:rPr lang="en-US" sz="900" dirty="0"/>
              <a:t>, pp. 431-451. Springer, Cham, 2018</a:t>
            </a:r>
            <a:r>
              <a:rPr lang="en-US" sz="9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3903" y="1206352"/>
            <a:ext cx="279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利用安全多方计算，在多个数据源参与方垂直或水平分割下，支持隐私保护的线性回归方案。通过使用秘密共享技术，</a:t>
            </a:r>
            <a:r>
              <a:rPr lang="zh-CN" altLang="en-US" dirty="0"/>
              <a:t>共同训练模型需要参与方时刻保持在线并参与后续的计算。大多数现有方案计算</a:t>
            </a:r>
            <a:r>
              <a:rPr lang="zh-CN" altLang="en-US" dirty="0" smtClean="0"/>
              <a:t>开销大。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13" y="1316550"/>
            <a:ext cx="3768147" cy="25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=""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=""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=""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=""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=""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=""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=""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=""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=""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=""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=""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95758" y="2666964"/>
            <a:ext cx="483079" cy="483079"/>
            <a:chOff x="4330460" y="2751520"/>
            <a:chExt cx="483079" cy="483079"/>
          </a:xfrm>
        </p:grpSpPr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E5869446-5A6C-4FEF-953E-E327B000A458}"/>
                </a:ext>
              </a:extLst>
            </p:cNvPr>
            <p:cNvSpPr/>
            <p:nvPr/>
          </p:nvSpPr>
          <p:spPr>
            <a:xfrm>
              <a:off x="4330460" y="2751520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AutoShape 112">
              <a:extLst>
                <a:ext uri="{FF2B5EF4-FFF2-40B4-BE49-F238E27FC236}">
                  <a16:creationId xmlns="" xmlns:a16="http://schemas.microsoft.com/office/drawing/2014/main" id="{DD39E160-5434-464B-907D-F3ADCFBA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859" y="2819305"/>
              <a:ext cx="326281" cy="32628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117" y="2666964"/>
            <a:ext cx="655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通常，在分类学习的安全多方计算协议中，为了降低本地计算量，增加可信第三方，易遭攻击</a:t>
            </a:r>
            <a:r>
              <a:rPr lang="en-US" altLang="zh-CN" dirty="0" smtClean="0">
                <a:solidFill>
                  <a:schemeClr val="bg1"/>
                </a:solidFill>
              </a:rPr>
              <a:t>[3]</a:t>
            </a:r>
            <a:r>
              <a:rPr lang="zh-CN" altLang="en-US" dirty="0" smtClean="0">
                <a:solidFill>
                  <a:schemeClr val="bg1"/>
                </a:solidFill>
              </a:rPr>
              <a:t>，而且限制了场景；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在两方服务器协同训练分类模型中，安全乘法协议和安全两方计算协议可解决上述。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5758" y="2666964"/>
            <a:ext cx="483079" cy="483079"/>
            <a:chOff x="4330460" y="3605075"/>
            <a:chExt cx="483079" cy="483079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59775499-062C-4B20-A38F-156BBA604179}"/>
                </a:ext>
              </a:extLst>
            </p:cNvPr>
            <p:cNvSpPr/>
            <p:nvPr/>
          </p:nvSpPr>
          <p:spPr>
            <a:xfrm>
              <a:off x="4330460" y="3605075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69">
              <a:extLst>
                <a:ext uri="{FF2B5EF4-FFF2-40B4-BE49-F238E27FC236}">
                  <a16:creationId xmlns="" xmlns:a16="http://schemas.microsoft.com/office/drawing/2014/main" id="{AB4DA541-D62E-4DEA-AA34-72DECD7657D7}"/>
                </a:ext>
              </a:extLst>
            </p:cNvPr>
            <p:cNvGrpSpPr/>
            <p:nvPr/>
          </p:nvGrpSpPr>
          <p:grpSpPr>
            <a:xfrm>
              <a:off x="4413544" y="3708577"/>
              <a:ext cx="325471" cy="305442"/>
              <a:chOff x="10074275" y="1647825"/>
              <a:chExt cx="464344" cy="435769"/>
            </a:xfrm>
            <a:solidFill>
              <a:srgbClr val="222B34"/>
            </a:solidFill>
          </p:grpSpPr>
          <p:sp>
            <p:nvSpPr>
              <p:cNvPr id="14" name="AutoShape 69">
                <a:extLst>
                  <a:ext uri="{FF2B5EF4-FFF2-40B4-BE49-F238E27FC236}">
                    <a16:creationId xmlns="" xmlns:a16="http://schemas.microsoft.com/office/drawing/2014/main" id="{E15ABEED-E4CA-4CED-9584-EA4288A74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5" name="AutoShape 70">
                <a:extLst>
                  <a:ext uri="{FF2B5EF4-FFF2-40B4-BE49-F238E27FC236}">
                    <a16:creationId xmlns="" xmlns:a16="http://schemas.microsoft.com/office/drawing/2014/main" id="{1D907B55-E7F0-4E9F-A792-4B98F318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="" xmlns:a16="http://schemas.microsoft.com/office/drawing/2014/main" id="{14B073FD-8752-4152-B96B-CA2AA8BD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72">
                <a:extLst>
                  <a:ext uri="{FF2B5EF4-FFF2-40B4-BE49-F238E27FC236}">
                    <a16:creationId xmlns="" xmlns:a16="http://schemas.microsoft.com/office/drawing/2014/main" id="{09A1A286-01FD-4F8A-AEAE-00E63A58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6" y="1821656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73">
                <a:extLst>
                  <a:ext uri="{FF2B5EF4-FFF2-40B4-BE49-F238E27FC236}">
                    <a16:creationId xmlns="" xmlns:a16="http://schemas.microsoft.com/office/drawing/2014/main" id="{97AC18C2-BE5B-42A9-AA93-3E9879DE6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74">
                <a:extLst>
                  <a:ext uri="{FF2B5EF4-FFF2-40B4-BE49-F238E27FC236}">
                    <a16:creationId xmlns="" xmlns:a16="http://schemas.microsoft.com/office/drawing/2014/main" id="{43A4495B-4792-4837-8303-5ADDACB3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75">
                <a:extLst>
                  <a:ext uri="{FF2B5EF4-FFF2-40B4-BE49-F238E27FC236}">
                    <a16:creationId xmlns="" xmlns:a16="http://schemas.microsoft.com/office/drawing/2014/main" id="{ACD6B7AE-6181-402C-BB49-48E26BC6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="" xmlns:a16="http://schemas.microsoft.com/office/drawing/2014/main" id="{555AF690-63F9-4CED-A41F-BDA23C51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77">
                <a:extLst>
                  <a:ext uri="{FF2B5EF4-FFF2-40B4-BE49-F238E27FC236}">
                    <a16:creationId xmlns="" xmlns:a16="http://schemas.microsoft.com/office/drawing/2014/main" id="{BA5691DF-DA2B-4244-A123-6AF505ACC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6117" y="2666964"/>
            <a:ext cx="655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在外包计算中，采用双云模型，即云服务平台和辅助计算云平台，与传统的云计算模型相比，协议不需要密钥生成中心分发密钥。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隐私保护技术采用</a:t>
            </a:r>
            <a:r>
              <a:rPr lang="en-US" altLang="zh-CN" dirty="0" err="1" smtClean="0">
                <a:solidFill>
                  <a:schemeClr val="bg1"/>
                </a:solidFill>
              </a:rPr>
              <a:t>Paillier</a:t>
            </a:r>
            <a:r>
              <a:rPr lang="zh-CN" altLang="en-US" dirty="0" smtClean="0">
                <a:solidFill>
                  <a:schemeClr val="bg1"/>
                </a:solidFill>
              </a:rPr>
              <a:t>同态加密算法和加法秘密共享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可进行回归，决策树和</a:t>
            </a:r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</a:rPr>
              <a:t>近邻分类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3005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777</Words>
  <Application>Microsoft Macintosh PowerPoint</Application>
  <PresentationFormat>On-screen Show (16:9)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Cambria Math</vt:lpstr>
      <vt:lpstr>Gill Sans</vt:lpstr>
      <vt:lpstr>Times New Roman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Microsoft Office User</cp:lastModifiedBy>
  <cp:revision>118</cp:revision>
  <cp:lastPrinted>2022-03-08T01:54:29Z</cp:lastPrinted>
  <dcterms:created xsi:type="dcterms:W3CDTF">2017-10-30T02:36:03Z</dcterms:created>
  <dcterms:modified xsi:type="dcterms:W3CDTF">2022-03-08T03:33:05Z</dcterms:modified>
</cp:coreProperties>
</file>