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4" r:id="rId4"/>
    <p:sldId id="261" r:id="rId5"/>
    <p:sldId id="263" r:id="rId6"/>
    <p:sldId id="275" r:id="rId7"/>
    <p:sldId id="259" r:id="rId8"/>
    <p:sldId id="264" r:id="rId9"/>
    <p:sldId id="267" r:id="rId10"/>
    <p:sldId id="260" r:id="rId11"/>
    <p:sldId id="269" r:id="rId12"/>
    <p:sldId id="270" r:id="rId13"/>
    <p:sldId id="265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 showGuides="1">
      <p:cViewPr>
        <p:scale>
          <a:sx n="108" d="100"/>
          <a:sy n="108" d="100"/>
        </p:scale>
        <p:origin x="-152" y="133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xmlns="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xmlns="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xmlns="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67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1"/>
                </a:solidFill>
              </a:rPr>
              <a:t>《</a:t>
            </a:r>
            <a:r>
              <a:rPr lang="zh-CN" altLang="en-US" sz="2000" dirty="0"/>
              <a:t>基于隐私保护的机器学习若干技术研究</a:t>
            </a:r>
            <a:r>
              <a:rPr lang="en-US" sz="2000" dirty="0"/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》</a:t>
            </a:r>
          </a:p>
          <a:p>
            <a:pPr algn="ctr"/>
            <a:r>
              <a:rPr lang="zh-CN" altLang="en-US" sz="2000" dirty="0" smtClean="0">
                <a:solidFill>
                  <a:schemeClr val="accent1"/>
                </a:solidFill>
              </a:rPr>
              <a:t>开</a:t>
            </a:r>
            <a:r>
              <a:rPr lang="zh-CN" altLang="en-US" sz="2000" dirty="0">
                <a:solidFill>
                  <a:schemeClr val="accent1"/>
                </a:solidFill>
              </a:rPr>
              <a:t>题报告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xmlns="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xmlns="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xmlns="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1315CB3-1490-479A-880F-0D1C623254E2}"/>
              </a:ext>
            </a:extLst>
          </p:cNvPr>
          <p:cNvSpPr txBox="1"/>
          <p:nvPr/>
        </p:nvSpPr>
        <p:spPr>
          <a:xfrm>
            <a:off x="2881805" y="3926134"/>
            <a:ext cx="3710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：刘坤                   导师：唐春明教授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 smtClean="0">
                <a:solidFill>
                  <a:schemeClr val="accent1"/>
                </a:solidFill>
              </a:rPr>
              <a:t>汇报</a:t>
            </a:r>
            <a:r>
              <a:rPr lang="zh-CN" altLang="en-US" sz="1400" dirty="0">
                <a:solidFill>
                  <a:schemeClr val="accent1"/>
                </a:solidFill>
              </a:rPr>
              <a:t>时间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</a:rPr>
              <a:t>2022</a:t>
            </a:r>
            <a:r>
              <a:rPr lang="zh-CN" altLang="en-US" sz="1400" dirty="0" smtClean="0">
                <a:solidFill>
                  <a:schemeClr val="accent1"/>
                </a:solidFill>
              </a:rPr>
              <a:t>年</a:t>
            </a:r>
            <a:r>
              <a:rPr lang="en-US" altLang="zh-CN" sz="1400" dirty="0" smtClean="0">
                <a:solidFill>
                  <a:schemeClr val="accent1"/>
                </a:solidFill>
              </a:rPr>
              <a:t>03</a:t>
            </a:r>
            <a:r>
              <a:rPr lang="zh-CN" altLang="en-US" sz="1400" dirty="0" smtClean="0">
                <a:solidFill>
                  <a:schemeClr val="accent1"/>
                </a:solidFill>
              </a:rPr>
              <a:t>月</a:t>
            </a:r>
            <a:r>
              <a:rPr lang="en-US" altLang="zh-CN" sz="1400" dirty="0" smtClean="0">
                <a:solidFill>
                  <a:schemeClr val="accent1"/>
                </a:solidFill>
              </a:rPr>
              <a:t>08</a:t>
            </a:r>
            <a:r>
              <a:rPr lang="zh-CN" altLang="en-US" sz="1400" dirty="0" smtClean="0">
                <a:solidFill>
                  <a:schemeClr val="accent1"/>
                </a:solidFill>
              </a:rPr>
              <a:t>日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95E45D2-4F7B-4220-B1CA-9BBB51D684F4}"/>
              </a:ext>
            </a:extLst>
          </p:cNvPr>
          <p:cNvSpPr txBox="1"/>
          <p:nvPr/>
        </p:nvSpPr>
        <p:spPr>
          <a:xfrm>
            <a:off x="3671753" y="34495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/>
                </a:solidFill>
              </a:rPr>
              <a:t>数学与信息科学学院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Contents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xmlns="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xmlns="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xmlns="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xmlns="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xmlns="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xmlns="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xmlns="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xmlns="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xmlns="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:a16="http://schemas.microsoft.com/office/drawing/2014/main" xmlns="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:a16="http://schemas.microsoft.com/office/drawing/2014/main" xmlns="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:a16="http://schemas.microsoft.com/office/drawing/2014/main" xmlns="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解决方案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xmlns="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xmlns="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xmlns="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xmlns="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xmlns="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xmlns="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分析</a:t>
            </a:r>
            <a:endParaRPr lang="zh-CN" altLang="en-US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45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Analysis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F87CF4BD-A4D2-437A-A8F3-93F91387E73C}"/>
              </a:ext>
            </a:extLst>
          </p:cNvPr>
          <p:cNvSpPr/>
          <p:nvPr/>
        </p:nvSpPr>
        <p:spPr>
          <a:xfrm>
            <a:off x="720805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583D270-778A-4620-BB10-A936631F1B9A}"/>
              </a:ext>
            </a:extLst>
          </p:cNvPr>
          <p:cNvSpPr/>
          <p:nvPr/>
        </p:nvSpPr>
        <p:spPr>
          <a:xfrm>
            <a:off x="446800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533A8C9-C0DD-4291-9553-5EB1CB8494F0}"/>
              </a:ext>
            </a:extLst>
          </p:cNvPr>
          <p:cNvSpPr/>
          <p:nvPr/>
        </p:nvSpPr>
        <p:spPr>
          <a:xfrm>
            <a:off x="3693394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2BB02169-9F6A-4235-B0CA-9BC2363AADBA}"/>
              </a:ext>
            </a:extLst>
          </p:cNvPr>
          <p:cNvSpPr/>
          <p:nvPr/>
        </p:nvSpPr>
        <p:spPr>
          <a:xfrm>
            <a:off x="3419389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15E0D86B-CC83-4885-A6A1-FD121CE8D0D3}"/>
              </a:ext>
            </a:extLst>
          </p:cNvPr>
          <p:cNvSpPr/>
          <p:nvPr/>
        </p:nvSpPr>
        <p:spPr>
          <a:xfrm>
            <a:off x="6852097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B149B248-70BE-4D83-BE7E-1B9649610D59}"/>
              </a:ext>
            </a:extLst>
          </p:cNvPr>
          <p:cNvSpPr/>
          <p:nvPr/>
        </p:nvSpPr>
        <p:spPr>
          <a:xfrm>
            <a:off x="6578092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xmlns="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xmlns="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xmlns="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xmlns="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xmlns="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xmlns="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方案及讨论</a:t>
            </a:r>
            <a:endParaRPr lang="en-US" altLang="zh-CN" sz="20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8197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Solution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Disscusion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853D049B-D811-4E11-B8DF-4B291090D5B4}"/>
              </a:ext>
            </a:extLst>
          </p:cNvPr>
          <p:cNvSpPr/>
          <p:nvPr/>
        </p:nvSpPr>
        <p:spPr>
          <a:xfrm>
            <a:off x="575769" y="1633281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DDDD06C2-0A95-4B14-9E09-89CC4B302BB0}"/>
              </a:ext>
            </a:extLst>
          </p:cNvPr>
          <p:cNvSpPr/>
          <p:nvPr/>
        </p:nvSpPr>
        <p:spPr>
          <a:xfrm>
            <a:off x="656877" y="1127288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9C3E59D9-4D54-4962-99AE-28713C1797AD}"/>
              </a:ext>
            </a:extLst>
          </p:cNvPr>
          <p:cNvSpPr/>
          <p:nvPr/>
        </p:nvSpPr>
        <p:spPr>
          <a:xfrm>
            <a:off x="575769" y="2945928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4557A165-85FE-4CC6-B235-B9C3D2906292}"/>
              </a:ext>
            </a:extLst>
          </p:cNvPr>
          <p:cNvSpPr/>
          <p:nvPr/>
        </p:nvSpPr>
        <p:spPr>
          <a:xfrm>
            <a:off x="388823" y="2674125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DCED1CF3-02E4-407A-8884-FCB793328894}"/>
              </a:ext>
            </a:extLst>
          </p:cNvPr>
          <p:cNvSpPr/>
          <p:nvPr/>
        </p:nvSpPr>
        <p:spPr>
          <a:xfrm>
            <a:off x="656877" y="2439935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629F090B-35B3-44C9-8E41-3547F49F29ED}"/>
              </a:ext>
            </a:extLst>
          </p:cNvPr>
          <p:cNvSpPr/>
          <p:nvPr/>
        </p:nvSpPr>
        <p:spPr>
          <a:xfrm>
            <a:off x="575769" y="4244622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8E9D5E73-FF53-49F4-81C9-63307E8DF7C8}"/>
              </a:ext>
            </a:extLst>
          </p:cNvPr>
          <p:cNvSpPr/>
          <p:nvPr/>
        </p:nvSpPr>
        <p:spPr>
          <a:xfrm>
            <a:off x="388823" y="3972819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D83C1B47-D9F8-463A-B46A-5CDACDCC81F4}"/>
              </a:ext>
            </a:extLst>
          </p:cNvPr>
          <p:cNvSpPr/>
          <p:nvPr/>
        </p:nvSpPr>
        <p:spPr>
          <a:xfrm>
            <a:off x="656877" y="3738629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xmlns="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xmlns="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xmlns="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CB3FFBD-331E-42F6-83E7-4E7290D02507}"/>
              </a:ext>
            </a:extLst>
          </p:cNvPr>
          <p:cNvSpPr/>
          <p:nvPr/>
        </p:nvSpPr>
        <p:spPr>
          <a:xfrm>
            <a:off x="1406659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697FF0D-B812-4518-824F-8AF2AC26DB85}"/>
              </a:ext>
            </a:extLst>
          </p:cNvPr>
          <p:cNvSpPr/>
          <p:nvPr/>
        </p:nvSpPr>
        <p:spPr>
          <a:xfrm>
            <a:off x="1302443" y="3088987"/>
            <a:ext cx="1249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61AD739D-6B1B-41EA-8079-419F27465730}"/>
              </a:ext>
            </a:extLst>
          </p:cNvPr>
          <p:cNvSpPr/>
          <p:nvPr/>
        </p:nvSpPr>
        <p:spPr>
          <a:xfrm>
            <a:off x="3079499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E39C0C3-772E-4B36-B074-9A7345360EAE}"/>
              </a:ext>
            </a:extLst>
          </p:cNvPr>
          <p:cNvSpPr/>
          <p:nvPr/>
        </p:nvSpPr>
        <p:spPr>
          <a:xfrm>
            <a:off x="3097114" y="308898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研究动机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F45FF37A-03C7-4681-8C7A-BB81B7A4E0AF}"/>
              </a:ext>
            </a:extLst>
          </p:cNvPr>
          <p:cNvSpPr/>
          <p:nvPr/>
        </p:nvSpPr>
        <p:spPr>
          <a:xfrm>
            <a:off x="4683430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F5E705C-613F-431D-9818-5CD0BE8539EB}"/>
              </a:ext>
            </a:extLst>
          </p:cNvPr>
          <p:cNvSpPr/>
          <p:nvPr/>
        </p:nvSpPr>
        <p:spPr>
          <a:xfrm>
            <a:off x="4701043" y="308898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解决方案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BA9CD052-A7F1-4058-8F7A-03A277ACB590}"/>
              </a:ext>
            </a:extLst>
          </p:cNvPr>
          <p:cNvSpPr/>
          <p:nvPr/>
        </p:nvSpPr>
        <p:spPr>
          <a:xfrm>
            <a:off x="6308223" y="1868335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09E2613-AA62-40E9-A789-F6A2C1BFA7CA}"/>
              </a:ext>
            </a:extLst>
          </p:cNvPr>
          <p:cNvSpPr/>
          <p:nvPr/>
        </p:nvSpPr>
        <p:spPr>
          <a:xfrm>
            <a:off x="6325836" y="308898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5B809C4-5FEA-410E-B945-C8E99E3168E7}"/>
              </a:ext>
            </a:extLst>
          </p:cNvPr>
          <p:cNvSpPr txBox="1"/>
          <p:nvPr/>
        </p:nvSpPr>
        <p:spPr>
          <a:xfrm>
            <a:off x="1529912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75C41DC-A784-4EED-9C7A-DDA83A9D9C79}"/>
              </a:ext>
            </a:extLst>
          </p:cNvPr>
          <p:cNvSpPr txBox="1"/>
          <p:nvPr/>
        </p:nvSpPr>
        <p:spPr>
          <a:xfrm>
            <a:off x="3221461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4B8F62E-2895-474D-8436-CCA11BEA2F3F}"/>
              </a:ext>
            </a:extLst>
          </p:cNvPr>
          <p:cNvSpPr txBox="1"/>
          <p:nvPr/>
        </p:nvSpPr>
        <p:spPr>
          <a:xfrm>
            <a:off x="4826075" y="203590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E2226A0-E0FA-4B03-98BB-815BDC71D906}"/>
              </a:ext>
            </a:extLst>
          </p:cNvPr>
          <p:cNvSpPr txBox="1"/>
          <p:nvPr/>
        </p:nvSpPr>
        <p:spPr>
          <a:xfrm>
            <a:off x="6450867" y="203470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xmlns="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xmlns="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59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524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问题和背景</a:t>
            </a:r>
            <a:endParaRPr lang="en-US" altLang="zh-CN" sz="20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Problem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&amp;</a:t>
            </a:r>
            <a:r>
              <a:rPr lang="zh-CN" altLang="en-US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Background</a:t>
            </a:r>
            <a:endParaRPr lang="en-US" altLang="zh-CN" sz="12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AF9D752-0B17-4E23-9925-82839F70EC8D}"/>
              </a:ext>
            </a:extLst>
          </p:cNvPr>
          <p:cNvSpPr/>
          <p:nvPr/>
        </p:nvSpPr>
        <p:spPr>
          <a:xfrm>
            <a:off x="1738871" y="14182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机器学习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B860AC1-6E66-4E6F-87EF-D7AF0A0FADCB}"/>
              </a:ext>
            </a:extLst>
          </p:cNvPr>
          <p:cNvSpPr/>
          <p:nvPr/>
        </p:nvSpPr>
        <p:spPr>
          <a:xfrm>
            <a:off x="1738871" y="1700111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特征提取，模型训练，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查询匹配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420253E-7BF7-408D-8FF2-DEC4CF1BE876}"/>
              </a:ext>
            </a:extLst>
          </p:cNvPr>
          <p:cNvSpPr/>
          <p:nvPr/>
        </p:nvSpPr>
        <p:spPr>
          <a:xfrm>
            <a:off x="1738871" y="200804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现有的计算工作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BF4AE5F-819F-4502-93E0-A5DCD044BD55}"/>
              </a:ext>
            </a:extLst>
          </p:cNvPr>
          <p:cNvSpPr/>
          <p:nvPr/>
        </p:nvSpPr>
        <p:spPr>
          <a:xfrm>
            <a:off x="1738871" y="2252513"/>
            <a:ext cx="285323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有效性差，效率低，安全性弱等问题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7CE0687-0AC7-4615-90C3-01EC8259BB58}"/>
              </a:ext>
            </a:extLst>
          </p:cNvPr>
          <p:cNvSpPr/>
          <p:nvPr/>
        </p:nvSpPr>
        <p:spPr>
          <a:xfrm>
            <a:off x="5835025" y="1418236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模型和数据的隐私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A937DE2-2DC5-49C9-BCFF-F37C0430AAA1}"/>
              </a:ext>
            </a:extLst>
          </p:cNvPr>
          <p:cNvSpPr/>
          <p:nvPr/>
        </p:nvSpPr>
        <p:spPr>
          <a:xfrm>
            <a:off x="5835025" y="1719718"/>
            <a:ext cx="2853230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服务器与服务器之间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用户与服务器之间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场景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用户与用户之间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516859CB-8478-4DC1-92C5-7E7E7254BF5A}"/>
              </a:ext>
            </a:extLst>
          </p:cNvPr>
          <p:cNvSpPr/>
          <p:nvPr/>
        </p:nvSpPr>
        <p:spPr>
          <a:xfrm>
            <a:off x="1738871" y="30483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隐私性与效率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A67A3DEB-B2D5-45F6-9291-2775B74701E5}"/>
              </a:ext>
            </a:extLst>
          </p:cNvPr>
          <p:cNvSpPr/>
          <p:nvPr/>
        </p:nvSpPr>
        <p:spPr>
          <a:xfrm>
            <a:off x="1753676" y="3386235"/>
            <a:ext cx="2639648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类同态加密 安全性高 效率低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安全乘法协议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9762" y="3076735"/>
            <a:ext cx="1022888" cy="1022888"/>
            <a:chOff x="4592101" y="3045204"/>
            <a:chExt cx="1022888" cy="102288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E89C1E5-557C-4559-8ABD-87C8571668B2}"/>
                </a:ext>
              </a:extLst>
            </p:cNvPr>
            <p:cNvSpPr/>
            <p:nvPr/>
          </p:nvSpPr>
          <p:spPr>
            <a:xfrm>
              <a:off x="4592101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AutoShape 112">
              <a:extLst>
                <a:ext uri="{FF2B5EF4-FFF2-40B4-BE49-F238E27FC236}">
                  <a16:creationId xmlns:a16="http://schemas.microsoft.com/office/drawing/2014/main" xmlns="" id="{8EACCD8E-F7F5-438A-8A22-7CC39479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508" y="3234054"/>
              <a:ext cx="628124" cy="628122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92101" y="1440289"/>
            <a:ext cx="1022888" cy="1022888"/>
            <a:chOff x="495947" y="3045204"/>
            <a:chExt cx="1022888" cy="10228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E52881E8-682A-44A4-AB1A-964E6ECCB854}"/>
                </a:ext>
              </a:extLst>
            </p:cNvPr>
            <p:cNvSpPr/>
            <p:nvPr/>
          </p:nvSpPr>
          <p:spPr>
            <a:xfrm>
              <a:off x="495947" y="3045204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08AF2725-52EC-4D91-9269-F7892BCC1FCA}"/>
                </a:ext>
              </a:extLst>
            </p:cNvPr>
            <p:cNvGrpSpPr/>
            <p:nvPr/>
          </p:nvGrpSpPr>
          <p:grpSpPr>
            <a:xfrm>
              <a:off x="812230" y="3242831"/>
              <a:ext cx="430561" cy="627634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4" name="AutoShape 113">
                <a:extLst>
                  <a:ext uri="{FF2B5EF4-FFF2-40B4-BE49-F238E27FC236}">
                    <a16:creationId xmlns:a16="http://schemas.microsoft.com/office/drawing/2014/main" xmlns="" id="{72536BB5-E4FF-4F2C-9DD9-D1E912EF9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5" name="AutoShape 114">
                <a:extLst>
                  <a:ext uri="{FF2B5EF4-FFF2-40B4-BE49-F238E27FC236}">
                    <a16:creationId xmlns:a16="http://schemas.microsoft.com/office/drawing/2014/main" xmlns="" id="{3AF59223-5E17-404B-984D-6280C14C5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5965" y="1383275"/>
            <a:ext cx="1022888" cy="1022888"/>
            <a:chOff x="4592101" y="1449091"/>
            <a:chExt cx="1022888" cy="10228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4D3BA20D-4426-4E60-A325-7F7F52FC7B9E}"/>
                </a:ext>
              </a:extLst>
            </p:cNvPr>
            <p:cNvSpPr/>
            <p:nvPr/>
          </p:nvSpPr>
          <p:spPr>
            <a:xfrm>
              <a:off x="4592101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AA2C3D01-B364-431C-AFBB-7DBDBA5D9D46}"/>
                </a:ext>
              </a:extLst>
            </p:cNvPr>
            <p:cNvGrpSpPr/>
            <p:nvPr/>
          </p:nvGrpSpPr>
          <p:grpSpPr>
            <a:xfrm>
              <a:off x="4790263" y="1637941"/>
              <a:ext cx="626564" cy="626564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27" name="AutoShape 123">
                <a:extLst>
                  <a:ext uri="{FF2B5EF4-FFF2-40B4-BE49-F238E27FC236}">
                    <a16:creationId xmlns:a16="http://schemas.microsoft.com/office/drawing/2014/main" xmlns="" id="{8FFAAB3B-565B-4B6E-929B-C9DC1EA0D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8" name="AutoShape 124">
                <a:extLst>
                  <a:ext uri="{FF2B5EF4-FFF2-40B4-BE49-F238E27FC236}">
                    <a16:creationId xmlns:a16="http://schemas.microsoft.com/office/drawing/2014/main" xmlns="" id="{23EE37BC-E06F-46E0-9A58-B8E7E9453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9" name="AutoShape 125">
                <a:extLst>
                  <a:ext uri="{FF2B5EF4-FFF2-40B4-BE49-F238E27FC236}">
                    <a16:creationId xmlns:a16="http://schemas.microsoft.com/office/drawing/2014/main" xmlns="" id="{D27CE1DF-9683-4F93-8892-ECF940291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494403" y="3076735"/>
            <a:ext cx="1022888" cy="1022888"/>
            <a:chOff x="495947" y="1449091"/>
            <a:chExt cx="1022888" cy="10228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CE10450C-9C9B-41A8-8B83-4C36E9532438}"/>
                </a:ext>
              </a:extLst>
            </p:cNvPr>
            <p:cNvSpPr/>
            <p:nvPr/>
          </p:nvSpPr>
          <p:spPr>
            <a:xfrm>
              <a:off x="495947" y="1449091"/>
              <a:ext cx="1022888" cy="1022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51852231-DBA4-4459-A525-9D6F0328D398}"/>
                </a:ext>
              </a:extLst>
            </p:cNvPr>
            <p:cNvGrpSpPr/>
            <p:nvPr/>
          </p:nvGrpSpPr>
          <p:grpSpPr>
            <a:xfrm>
              <a:off x="699771" y="1647253"/>
              <a:ext cx="626564" cy="626564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31" name="AutoShape 126">
                <a:extLst>
                  <a:ext uri="{FF2B5EF4-FFF2-40B4-BE49-F238E27FC236}">
                    <a16:creationId xmlns:a16="http://schemas.microsoft.com/office/drawing/2014/main" xmlns="" id="{3A999974-19D3-44F7-BF39-C052E0153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32" name="AutoShape 127">
                <a:extLst>
                  <a:ext uri="{FF2B5EF4-FFF2-40B4-BE49-F238E27FC236}">
                    <a16:creationId xmlns:a16="http://schemas.microsoft.com/office/drawing/2014/main" xmlns="" id="{AA83F5E9-B885-450C-9308-5D18FF3B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33" name="矩形 16">
            <a:extLst>
              <a:ext uri="{FF2B5EF4-FFF2-40B4-BE49-F238E27FC236}">
                <a16:creationId xmlns:a16="http://schemas.microsoft.com/office/drawing/2014/main" xmlns="" id="{C7CE0687-0AC7-4615-90C3-01EC8259BB58}"/>
              </a:ext>
            </a:extLst>
          </p:cNvPr>
          <p:cNvSpPr/>
          <p:nvPr/>
        </p:nvSpPr>
        <p:spPr>
          <a:xfrm>
            <a:off x="5835025" y="304838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研究的问题</a:t>
            </a:r>
            <a:endParaRPr lang="en-US" altLang="zh-CN" sz="1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xmlns="" id="{DA937DE2-2DC5-49C9-BCFF-F37C0430AAA1}"/>
              </a:ext>
            </a:extLst>
          </p:cNvPr>
          <p:cNvSpPr/>
          <p:nvPr/>
        </p:nvSpPr>
        <p:spPr>
          <a:xfrm>
            <a:off x="5835025" y="3274897"/>
            <a:ext cx="2853230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基于隐私保护的朴素贝叶斯分类的安全两方计算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支持分类模型训练的安全外包计算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2740" y="1469137"/>
            <a:ext cx="681925" cy="681925"/>
            <a:chOff x="469979" y="2610060"/>
            <a:chExt cx="681925" cy="68192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D33AB898-91D3-49AF-BFAA-50C82A809FC9}"/>
                </a:ext>
              </a:extLst>
            </p:cNvPr>
            <p:cNvSpPr/>
            <p:nvPr/>
          </p:nvSpPr>
          <p:spPr>
            <a:xfrm>
              <a:off x="469979" y="2610060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98DDF874-B6D1-40B8-A5E4-3C20E4EB3E4B}"/>
                </a:ext>
              </a:extLst>
            </p:cNvPr>
            <p:cNvGrpSpPr/>
            <p:nvPr/>
          </p:nvGrpSpPr>
          <p:grpSpPr>
            <a:xfrm>
              <a:off x="642570" y="2774455"/>
              <a:ext cx="353134" cy="353134"/>
              <a:chOff x="2473104" y="2145028"/>
              <a:chExt cx="359165" cy="359165"/>
            </a:xfrm>
            <a:solidFill>
              <a:sysClr val="window" lastClr="FFFFFF"/>
            </a:solidFill>
          </p:grpSpPr>
          <p:sp>
            <p:nvSpPr>
              <p:cNvPr id="23" name="AutoShape 126">
                <a:extLst>
                  <a:ext uri="{FF2B5EF4-FFF2-40B4-BE49-F238E27FC236}">
                    <a16:creationId xmlns:a16="http://schemas.microsoft.com/office/drawing/2014/main" xmlns="" id="{71F646CD-26AC-4D3A-B93A-02FF060A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127">
                <a:extLst>
                  <a:ext uri="{FF2B5EF4-FFF2-40B4-BE49-F238E27FC236}">
                    <a16:creationId xmlns:a16="http://schemas.microsoft.com/office/drawing/2014/main" xmlns="" id="{BFE64607-A965-47A3-89DF-E49FCB736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026268" y="1458117"/>
            <a:ext cx="602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现有的隐私保护朴素贝叶斯协议基于文献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，用于文本分类。可信第三方分发乘法三元组。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9" y="4035895"/>
            <a:ext cx="6915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endParaRPr lang="en-US" sz="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06" y="2949435"/>
            <a:ext cx="3200400" cy="571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4" y="2481089"/>
            <a:ext cx="3860128" cy="15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2738" y="2620065"/>
            <a:ext cx="681925" cy="681925"/>
            <a:chOff x="450816" y="3694941"/>
            <a:chExt cx="681925" cy="68192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0122DECD-DE99-4981-844D-0E38BB114A8D}"/>
                </a:ext>
              </a:extLst>
            </p:cNvPr>
            <p:cNvSpPr/>
            <p:nvPr/>
          </p:nvSpPr>
          <p:spPr>
            <a:xfrm>
              <a:off x="450816" y="3694941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8AA21313-A925-4B7F-B556-8FB7A8A7EA46}"/>
                </a:ext>
              </a:extLst>
            </p:cNvPr>
            <p:cNvGrpSpPr/>
            <p:nvPr/>
          </p:nvGrpSpPr>
          <p:grpSpPr>
            <a:xfrm>
              <a:off x="609421" y="3858897"/>
              <a:ext cx="352425" cy="354012"/>
              <a:chOff x="5478463" y="2630488"/>
              <a:chExt cx="352425" cy="354012"/>
            </a:xfrm>
          </p:grpSpPr>
          <p:sp>
            <p:nvSpPr>
              <p:cNvPr id="16" name="AutoShape 37">
                <a:extLst>
                  <a:ext uri="{FF2B5EF4-FFF2-40B4-BE49-F238E27FC236}">
                    <a16:creationId xmlns:a16="http://schemas.microsoft.com/office/drawing/2014/main" xmlns="" id="{90DC2582-9CA2-4589-AC65-AA61516FE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463" y="2663825"/>
                <a:ext cx="320675" cy="320675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38">
                <a:extLst>
                  <a:ext uri="{FF2B5EF4-FFF2-40B4-BE49-F238E27FC236}">
                    <a16:creationId xmlns:a16="http://schemas.microsoft.com/office/drawing/2014/main" xmlns="" id="{4548D2E2-6A51-491D-A1DC-72C20B5A5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450" y="2808288"/>
                <a:ext cx="53975" cy="539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39">
                <a:extLst>
                  <a:ext uri="{FF2B5EF4-FFF2-40B4-BE49-F238E27FC236}">
                    <a16:creationId xmlns:a16="http://schemas.microsoft.com/office/drawing/2014/main" xmlns="" id="{D168534D-AF8B-4165-B659-91122FC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325" y="2630488"/>
                <a:ext cx="55563" cy="555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40">
                <a:extLst>
                  <a:ext uri="{FF2B5EF4-FFF2-40B4-BE49-F238E27FC236}">
                    <a16:creationId xmlns:a16="http://schemas.microsoft.com/office/drawing/2014/main" xmlns="" id="{568D3028-93C0-4884-86E6-6741448EE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775" y="2797175"/>
                <a:ext cx="44450" cy="444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41">
                <a:extLst>
                  <a:ext uri="{FF2B5EF4-FFF2-40B4-BE49-F238E27FC236}">
                    <a16:creationId xmlns:a16="http://schemas.microsoft.com/office/drawing/2014/main" xmlns="" id="{9E04ABE0-3D2C-4993-81B4-8517C7757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225" y="28733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42">
                <a:extLst>
                  <a:ext uri="{FF2B5EF4-FFF2-40B4-BE49-F238E27FC236}">
                    <a16:creationId xmlns:a16="http://schemas.microsoft.com/office/drawing/2014/main" xmlns="" id="{BE0171F6-B5CA-405D-856B-F1792EFD7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6438" y="27082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132740" y="1469137"/>
            <a:ext cx="681925" cy="681925"/>
            <a:chOff x="469979" y="2610060"/>
            <a:chExt cx="681925" cy="68192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D33AB898-91D3-49AF-BFAA-50C82A809FC9}"/>
                </a:ext>
              </a:extLst>
            </p:cNvPr>
            <p:cNvSpPr/>
            <p:nvPr/>
          </p:nvSpPr>
          <p:spPr>
            <a:xfrm>
              <a:off x="469979" y="2610060"/>
              <a:ext cx="681925" cy="6819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98DDF874-B6D1-40B8-A5E4-3C20E4EB3E4B}"/>
                </a:ext>
              </a:extLst>
            </p:cNvPr>
            <p:cNvGrpSpPr/>
            <p:nvPr/>
          </p:nvGrpSpPr>
          <p:grpSpPr>
            <a:xfrm>
              <a:off x="642570" y="2774455"/>
              <a:ext cx="353134" cy="353134"/>
              <a:chOff x="2473104" y="2145028"/>
              <a:chExt cx="359165" cy="359165"/>
            </a:xfrm>
            <a:solidFill>
              <a:sysClr val="window" lastClr="FFFFFF"/>
            </a:solidFill>
          </p:grpSpPr>
          <p:sp>
            <p:nvSpPr>
              <p:cNvPr id="23" name="AutoShape 126">
                <a:extLst>
                  <a:ext uri="{FF2B5EF4-FFF2-40B4-BE49-F238E27FC236}">
                    <a16:creationId xmlns:a16="http://schemas.microsoft.com/office/drawing/2014/main" xmlns="" id="{71F646CD-26AC-4D3A-B93A-02FF060A0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4" name="AutoShape 127">
                <a:extLst>
                  <a:ext uri="{FF2B5EF4-FFF2-40B4-BE49-F238E27FC236}">
                    <a16:creationId xmlns:a16="http://schemas.microsoft.com/office/drawing/2014/main" xmlns="" id="{BFE64607-A965-47A3-89DF-E49FCB736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026268" y="1458117"/>
            <a:ext cx="602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现有的隐私保护朴素贝叶斯协议基于文献</a:t>
            </a:r>
            <a:r>
              <a:rPr lang="en-US" altLang="zh-CN" dirty="0" smtClean="0"/>
              <a:t>[1]</a:t>
            </a:r>
            <a:r>
              <a:rPr lang="zh-CN" altLang="en-US" dirty="0" smtClean="0"/>
              <a:t>，用于文本分类。可信第三方分发乘法三元组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33903" y="4466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2738" y="4035895"/>
            <a:ext cx="711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[1]</a:t>
            </a:r>
            <a:r>
              <a:rPr lang="zh-CN" altLang="en-US" sz="900" dirty="0" smtClean="0"/>
              <a:t> </a:t>
            </a:r>
            <a:r>
              <a:rPr lang="en-US" sz="900" dirty="0" err="1" smtClean="0"/>
              <a:t>Resende</a:t>
            </a:r>
            <a:r>
              <a:rPr lang="en-US" sz="900" dirty="0"/>
              <a:t>, Amanda, Davis </a:t>
            </a:r>
            <a:r>
              <a:rPr lang="en-US" sz="900" dirty="0" err="1"/>
              <a:t>Railsback</a:t>
            </a:r>
            <a:r>
              <a:rPr lang="en-US" sz="900" dirty="0"/>
              <a:t>, Rafael </a:t>
            </a:r>
            <a:r>
              <a:rPr lang="en-US" sz="900" dirty="0" err="1"/>
              <a:t>Dowsley</a:t>
            </a:r>
            <a:r>
              <a:rPr lang="en-US" sz="900" dirty="0"/>
              <a:t>, Anderson CA </a:t>
            </a:r>
            <a:r>
              <a:rPr lang="en-US" sz="900" dirty="0" err="1"/>
              <a:t>Nascimento</a:t>
            </a:r>
            <a:r>
              <a:rPr lang="en-US" sz="900" dirty="0"/>
              <a:t>, and Diego F. </a:t>
            </a:r>
            <a:r>
              <a:rPr lang="en-US" sz="900" dirty="0" err="1"/>
              <a:t>Aranha</a:t>
            </a:r>
            <a:r>
              <a:rPr lang="en-US" sz="900" dirty="0"/>
              <a:t>. "Fast privacy-preserving text classification based on secure multiparty computation." </a:t>
            </a:r>
            <a:r>
              <a:rPr lang="en-US" sz="900" i="1" dirty="0"/>
              <a:t>IEEE Transactions on Information Forensics and Security</a:t>
            </a:r>
            <a:r>
              <a:rPr lang="en-US" sz="900" dirty="0"/>
              <a:t> (2022</a:t>
            </a:r>
            <a:r>
              <a:rPr lang="en-US" sz="900" dirty="0" smtClean="0"/>
              <a:t>).</a:t>
            </a:r>
          </a:p>
          <a:p>
            <a:r>
              <a:rPr lang="en-US" altLang="zh-CN" sz="900" dirty="0" smtClean="0"/>
              <a:t>[2]</a:t>
            </a:r>
            <a:r>
              <a:rPr lang="zh-CN" altLang="en-US" sz="900" dirty="0" smtClean="0"/>
              <a:t> </a:t>
            </a:r>
            <a:r>
              <a:rPr lang="en-US" sz="900" dirty="0" smtClean="0"/>
              <a:t>Liu</a:t>
            </a:r>
            <a:r>
              <a:rPr lang="en-US" sz="900" dirty="0"/>
              <a:t>, Lin, </a:t>
            </a:r>
            <a:r>
              <a:rPr lang="en-US" sz="900" dirty="0" err="1"/>
              <a:t>Jinshu</a:t>
            </a:r>
            <a:r>
              <a:rPr lang="en-US" sz="900" dirty="0"/>
              <a:t> Su, </a:t>
            </a:r>
            <a:r>
              <a:rPr lang="en-US" sz="900" dirty="0" err="1"/>
              <a:t>Rongmao</a:t>
            </a:r>
            <a:r>
              <a:rPr lang="en-US" sz="900" dirty="0"/>
              <a:t> Chen, </a:t>
            </a:r>
            <a:r>
              <a:rPr lang="en-US" sz="900" dirty="0" err="1"/>
              <a:t>Ximeng</a:t>
            </a:r>
            <a:r>
              <a:rPr lang="en-US" sz="900" dirty="0"/>
              <a:t> Liu, </a:t>
            </a:r>
            <a:r>
              <a:rPr lang="en-US" sz="900" dirty="0" err="1"/>
              <a:t>Xiaofeng</a:t>
            </a:r>
            <a:r>
              <a:rPr lang="en-US" sz="900" dirty="0"/>
              <a:t> Wang, </a:t>
            </a:r>
            <a:r>
              <a:rPr lang="en-US" sz="900" dirty="0" err="1"/>
              <a:t>Shuhui</a:t>
            </a:r>
            <a:r>
              <a:rPr lang="en-US" sz="900" dirty="0"/>
              <a:t> Chen, and </a:t>
            </a:r>
            <a:r>
              <a:rPr lang="en-US" sz="900" dirty="0" err="1"/>
              <a:t>Hofung</a:t>
            </a:r>
            <a:r>
              <a:rPr lang="en-US" sz="900" dirty="0"/>
              <a:t> Leung. "Privacy-preserving mining of association rule on outsourced cloud data from multiple parties." In </a:t>
            </a:r>
            <a:r>
              <a:rPr lang="en-US" sz="900" i="1" dirty="0"/>
              <a:t>Australasian Conference on Information Security and Privacy</a:t>
            </a:r>
            <a:r>
              <a:rPr lang="en-US" sz="900" dirty="0"/>
              <a:t>, pp. 431-451. Springer, Cham, 2018</a:t>
            </a:r>
            <a:r>
              <a:rPr lang="en-US" sz="900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67485" y="2620065"/>
            <a:ext cx="602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文献</a:t>
            </a:r>
            <a:r>
              <a:rPr lang="en-US" altLang="zh-CN" dirty="0" smtClean="0"/>
              <a:t>[2]</a:t>
            </a:r>
            <a:r>
              <a:rPr lang="zh-CN" altLang="en-US" dirty="0" smtClean="0"/>
              <a:t>利用安全多方计算，在多个数据源参与方垂直或水平分割下，支持隐私保护的线性回归方案。通过使用秘密共享技术，</a:t>
            </a:r>
            <a:r>
              <a:rPr lang="zh-CN" altLang="en-US" dirty="0"/>
              <a:t>共同训练模型需要参与方时刻保持在线并参与后续的计算。大多数现有方案计算</a:t>
            </a:r>
            <a:r>
              <a:rPr lang="zh-CN" altLang="en-US" dirty="0" smtClean="0"/>
              <a:t>开销大。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 dirty="0" smtClean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研究动机</a:t>
            </a: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Motivation</a:t>
            </a:r>
            <a:endParaRPr lang="en-US" altLang="zh-CN" sz="2400" kern="100" dirty="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xmlns="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xmlns="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xmlns="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xmlns="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xmlns="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xmlns="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xmlns="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xmlns="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xmlns="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xmlns="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xmlns="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xmlns="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xmlns="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xmlns="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xmlns="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xmlns="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xmlns="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xmlns="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900171" y="3607545"/>
            <a:ext cx="483079" cy="483079"/>
            <a:chOff x="4330460" y="3605075"/>
            <a:chExt cx="483079" cy="48307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59775499-062C-4B20-A38F-156BBA604179}"/>
                </a:ext>
              </a:extLst>
            </p:cNvPr>
            <p:cNvSpPr/>
            <p:nvPr/>
          </p:nvSpPr>
          <p:spPr>
            <a:xfrm>
              <a:off x="4330460" y="3605075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Group 69">
              <a:extLst>
                <a:ext uri="{FF2B5EF4-FFF2-40B4-BE49-F238E27FC236}">
                  <a16:creationId xmlns:a16="http://schemas.microsoft.com/office/drawing/2014/main" xmlns="" id="{AB4DA541-D62E-4DEA-AA34-72DECD7657D7}"/>
                </a:ext>
              </a:extLst>
            </p:cNvPr>
            <p:cNvGrpSpPr/>
            <p:nvPr/>
          </p:nvGrpSpPr>
          <p:grpSpPr>
            <a:xfrm>
              <a:off x="4413544" y="3708577"/>
              <a:ext cx="325471" cy="305442"/>
              <a:chOff x="10074275" y="1647825"/>
              <a:chExt cx="464344" cy="435769"/>
            </a:xfrm>
            <a:solidFill>
              <a:srgbClr val="222B34"/>
            </a:solidFill>
          </p:grpSpPr>
          <p:sp>
            <p:nvSpPr>
              <p:cNvPr id="14" name="AutoShape 69">
                <a:extLst>
                  <a:ext uri="{FF2B5EF4-FFF2-40B4-BE49-F238E27FC236}">
                    <a16:creationId xmlns:a16="http://schemas.microsoft.com/office/drawing/2014/main" xmlns="" id="{E15ABEED-E4CA-4CED-9584-EA4288A74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5" name="AutoShape 70">
                <a:extLst>
                  <a:ext uri="{FF2B5EF4-FFF2-40B4-BE49-F238E27FC236}">
                    <a16:creationId xmlns:a16="http://schemas.microsoft.com/office/drawing/2014/main" xmlns="" id="{1D907B55-E7F0-4E9F-A792-4B98F318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6" name="AutoShape 71">
                <a:extLst>
                  <a:ext uri="{FF2B5EF4-FFF2-40B4-BE49-F238E27FC236}">
                    <a16:creationId xmlns:a16="http://schemas.microsoft.com/office/drawing/2014/main" xmlns="" id="{14B073FD-8752-4152-B96B-CA2AA8BD8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7" name="AutoShape 72">
                <a:extLst>
                  <a:ext uri="{FF2B5EF4-FFF2-40B4-BE49-F238E27FC236}">
                    <a16:creationId xmlns:a16="http://schemas.microsoft.com/office/drawing/2014/main" xmlns="" id="{09A1A286-01FD-4F8A-AEAE-00E63A586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1766" y="1821656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8" name="AutoShape 73">
                <a:extLst>
                  <a:ext uri="{FF2B5EF4-FFF2-40B4-BE49-F238E27FC236}">
                    <a16:creationId xmlns:a16="http://schemas.microsoft.com/office/drawing/2014/main" xmlns="" id="{97AC18C2-BE5B-42A9-AA93-3E9879DE6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9" name="AutoShape 74">
                <a:extLst>
                  <a:ext uri="{FF2B5EF4-FFF2-40B4-BE49-F238E27FC236}">
                    <a16:creationId xmlns:a16="http://schemas.microsoft.com/office/drawing/2014/main" xmlns="" id="{43A4495B-4792-4837-8303-5ADDACB3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0" name="AutoShape 75">
                <a:extLst>
                  <a:ext uri="{FF2B5EF4-FFF2-40B4-BE49-F238E27FC236}">
                    <a16:creationId xmlns:a16="http://schemas.microsoft.com/office/drawing/2014/main" xmlns="" id="{ACD6B7AE-6181-402C-BB49-48E26BC6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1" name="AutoShape 76">
                <a:extLst>
                  <a:ext uri="{FF2B5EF4-FFF2-40B4-BE49-F238E27FC236}">
                    <a16:creationId xmlns:a16="http://schemas.microsoft.com/office/drawing/2014/main" xmlns="" id="{555AF690-63F9-4CED-A41F-BDA23C51D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22" name="AutoShape 77">
                <a:extLst>
                  <a:ext uri="{FF2B5EF4-FFF2-40B4-BE49-F238E27FC236}">
                    <a16:creationId xmlns:a16="http://schemas.microsoft.com/office/drawing/2014/main" xmlns="" id="{BA5691DF-DA2B-4244-A123-6AF505ACC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95758" y="2666964"/>
            <a:ext cx="483079" cy="483079"/>
            <a:chOff x="4330460" y="2751520"/>
            <a:chExt cx="483079" cy="48307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E5869446-5A6C-4FEF-953E-E327B000A458}"/>
                </a:ext>
              </a:extLst>
            </p:cNvPr>
            <p:cNvSpPr/>
            <p:nvPr/>
          </p:nvSpPr>
          <p:spPr>
            <a:xfrm>
              <a:off x="4330460" y="2751520"/>
              <a:ext cx="483079" cy="4830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AutoShape 112">
              <a:extLst>
                <a:ext uri="{FF2B5EF4-FFF2-40B4-BE49-F238E27FC236}">
                  <a16:creationId xmlns:a16="http://schemas.microsoft.com/office/drawing/2014/main" xmlns="" id="{DD39E160-5434-464B-907D-F3ADCFBA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859" y="2819305"/>
              <a:ext cx="326281" cy="32628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xmlns="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xmlns="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xmlns="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:a16="http://schemas.microsoft.com/office/drawing/2014/main" xmlns="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xmlns="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xmlns="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xmlns="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xmlns="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xmlns="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:a16="http://schemas.microsoft.com/office/drawing/2014/main" xmlns="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xmlns="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xmlns="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1F7A9388-8A3B-4D9F-86FF-BCC42BBAEABC}"/>
              </a:ext>
            </a:extLst>
          </p:cNvPr>
          <p:cNvSpPr/>
          <p:nvPr/>
        </p:nvSpPr>
        <p:spPr>
          <a:xfrm>
            <a:off x="1334584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1CA34843-8553-49BB-A034-183FE338DA49}"/>
              </a:ext>
            </a:extLst>
          </p:cNvPr>
          <p:cNvSpPr/>
          <p:nvPr/>
        </p:nvSpPr>
        <p:spPr>
          <a:xfrm>
            <a:off x="1256318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F7670E7A-6ACE-4FE0-B9F9-B2D7BB1EFE48}"/>
              </a:ext>
            </a:extLst>
          </p:cNvPr>
          <p:cNvSpPr/>
          <p:nvPr/>
        </p:nvSpPr>
        <p:spPr>
          <a:xfrm>
            <a:off x="0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EBAED922-E63C-46C2-B1C7-2E52EC108F8E}"/>
              </a:ext>
            </a:extLst>
          </p:cNvPr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>
              <a:extLst>
                <a:ext uri="{FF2B5EF4-FFF2-40B4-BE49-F238E27FC236}">
                  <a16:creationId xmlns:a16="http://schemas.microsoft.com/office/drawing/2014/main" xmlns="" id="{F8912B70-C572-4F1E-8116-6D747032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38">
              <a:extLst>
                <a:ext uri="{FF2B5EF4-FFF2-40B4-BE49-F238E27FC236}">
                  <a16:creationId xmlns:a16="http://schemas.microsoft.com/office/drawing/2014/main" xmlns="" id="{12213540-F2C2-4A1F-A9D8-0FCEE264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39">
              <a:extLst>
                <a:ext uri="{FF2B5EF4-FFF2-40B4-BE49-F238E27FC236}">
                  <a16:creationId xmlns:a16="http://schemas.microsoft.com/office/drawing/2014/main" xmlns="" id="{DD694D6A-D53F-4A81-B5DD-85325CAF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40">
              <a:extLst>
                <a:ext uri="{FF2B5EF4-FFF2-40B4-BE49-F238E27FC236}">
                  <a16:creationId xmlns:a16="http://schemas.microsoft.com/office/drawing/2014/main" xmlns="" id="{E745A55B-5663-4625-8A34-BD390F3C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0" name="AutoShape 41">
              <a:extLst>
                <a:ext uri="{FF2B5EF4-FFF2-40B4-BE49-F238E27FC236}">
                  <a16:creationId xmlns:a16="http://schemas.microsoft.com/office/drawing/2014/main" xmlns="" id="{CDD39492-16F5-4AA4-A6D4-2165C6A4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1" name="AutoShape 42">
              <a:extLst>
                <a:ext uri="{FF2B5EF4-FFF2-40B4-BE49-F238E27FC236}">
                  <a16:creationId xmlns:a16="http://schemas.microsoft.com/office/drawing/2014/main" xmlns="" id="{3EE6F70D-063E-4507-AD67-824E6486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2" name="Group 112">
            <a:extLst>
              <a:ext uri="{FF2B5EF4-FFF2-40B4-BE49-F238E27FC236}">
                <a16:creationId xmlns:a16="http://schemas.microsoft.com/office/drawing/2014/main" xmlns="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:a16="http://schemas.microsoft.com/office/drawing/2014/main" xmlns="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:a16="http://schemas.microsoft.com/office/drawing/2014/main" xmlns="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:a16="http://schemas.microsoft.com/office/drawing/2014/main" xmlns="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:a16="http://schemas.microsoft.com/office/drawing/2014/main" xmlns="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:a16="http://schemas.microsoft.com/office/drawing/2014/main" xmlns="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:a16="http://schemas.microsoft.com/office/drawing/2014/main" xmlns="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:a16="http://schemas.microsoft.com/office/drawing/2014/main" xmlns="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:a16="http://schemas.microsoft.com/office/drawing/2014/main" xmlns="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:a16="http://schemas.microsoft.com/office/drawing/2014/main" xmlns="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:a16="http://schemas.microsoft.com/office/drawing/2014/main" xmlns="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:a16="http://schemas.microsoft.com/office/drawing/2014/main" xmlns="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:a16="http://schemas.microsoft.com/office/drawing/2014/main" xmlns="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:a16="http://schemas.microsoft.com/office/drawing/2014/main" xmlns="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:a16="http://schemas.microsoft.com/office/drawing/2014/main" xmlns="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:a16="http://schemas.microsoft.com/office/drawing/2014/main" xmlns="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727</Words>
  <Application>Microsoft Macintosh PowerPoint</Application>
  <PresentationFormat>On-screen Show (16:9)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Gill Sans</vt:lpstr>
      <vt:lpstr>Times New Roman</vt:lpstr>
      <vt:lpstr>宋体</vt:lpstr>
      <vt:lpstr>微软雅黑</vt:lpstr>
      <vt:lpstr>Arial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Microsoft Office User</cp:lastModifiedBy>
  <cp:revision>105</cp:revision>
  <cp:lastPrinted>2022-03-07T15:26:53Z</cp:lastPrinted>
  <dcterms:created xsi:type="dcterms:W3CDTF">2017-10-30T02:36:03Z</dcterms:created>
  <dcterms:modified xsi:type="dcterms:W3CDTF">2022-03-08T01:43:37Z</dcterms:modified>
</cp:coreProperties>
</file>