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4" r:id="rId4"/>
    <p:sldId id="261" r:id="rId5"/>
    <p:sldId id="263" r:id="rId6"/>
    <p:sldId id="275" r:id="rId7"/>
    <p:sldId id="259" r:id="rId8"/>
    <p:sldId id="264" r:id="rId9"/>
    <p:sldId id="276" r:id="rId10"/>
    <p:sldId id="267" r:id="rId11"/>
    <p:sldId id="260" r:id="rId12"/>
    <p:sldId id="269" r:id="rId13"/>
    <p:sldId id="270" r:id="rId14"/>
    <p:sldId id="265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 showGuides="1">
      <p:cViewPr>
        <p:scale>
          <a:sx n="167" d="100"/>
          <a:sy n="167" d="100"/>
        </p:scale>
        <p:origin x="-1952" y="368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74380" y="45337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=""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=""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=""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670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1"/>
                </a:solidFill>
              </a:rPr>
              <a:t>《</a:t>
            </a:r>
            <a:r>
              <a:rPr lang="zh-CN" altLang="en-US" sz="2000" dirty="0"/>
              <a:t>基于隐私保护的机器学习若干技术研究</a:t>
            </a:r>
            <a:r>
              <a:rPr lang="en-US" sz="2000" dirty="0"/>
              <a:t> </a:t>
            </a:r>
            <a:r>
              <a:rPr lang="en-US" altLang="zh-CN" sz="2000" dirty="0" smtClean="0">
                <a:solidFill>
                  <a:schemeClr val="accent1"/>
                </a:solidFill>
              </a:rPr>
              <a:t>》</a:t>
            </a:r>
          </a:p>
          <a:p>
            <a:pPr algn="ctr"/>
            <a:r>
              <a:rPr lang="zh-CN" altLang="en-US" sz="2000" dirty="0" smtClean="0">
                <a:solidFill>
                  <a:schemeClr val="accent1"/>
                </a:solidFill>
              </a:rPr>
              <a:t>开</a:t>
            </a:r>
            <a:r>
              <a:rPr lang="zh-CN" altLang="en-US" sz="2000" dirty="0">
                <a:solidFill>
                  <a:schemeClr val="accent1"/>
                </a:solidFill>
              </a:rPr>
              <a:t>题报告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=""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=""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=""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2881805" y="3926134"/>
            <a:ext cx="371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：刘坤                   导师：唐春明教授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 smtClean="0">
                <a:solidFill>
                  <a:schemeClr val="accent1"/>
                </a:solidFill>
              </a:rPr>
              <a:t>汇报</a:t>
            </a:r>
            <a:r>
              <a:rPr lang="zh-CN" altLang="en-US" sz="1400" dirty="0">
                <a:solidFill>
                  <a:schemeClr val="accent1"/>
                </a:solidFill>
              </a:rPr>
              <a:t>时间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</a:rPr>
              <a:t>2022</a:t>
            </a:r>
            <a:r>
              <a:rPr lang="zh-CN" altLang="en-US" sz="1400" dirty="0" smtClean="0">
                <a:solidFill>
                  <a:schemeClr val="accent1"/>
                </a:solidFill>
              </a:rPr>
              <a:t>年</a:t>
            </a:r>
            <a:r>
              <a:rPr lang="en-US" altLang="zh-CN" sz="1400" dirty="0" smtClean="0">
                <a:solidFill>
                  <a:schemeClr val="accent1"/>
                </a:solidFill>
              </a:rPr>
              <a:t>03</a:t>
            </a:r>
            <a:r>
              <a:rPr lang="zh-CN" altLang="en-US" sz="1400" dirty="0" smtClean="0">
                <a:solidFill>
                  <a:schemeClr val="accent1"/>
                </a:solidFill>
              </a:rPr>
              <a:t>月</a:t>
            </a:r>
            <a:r>
              <a:rPr lang="en-US" altLang="zh-CN" sz="1400" dirty="0" smtClean="0">
                <a:solidFill>
                  <a:schemeClr val="accent1"/>
                </a:solidFill>
              </a:rPr>
              <a:t>08</a:t>
            </a:r>
            <a:r>
              <a:rPr lang="zh-CN" altLang="en-US" sz="1400" dirty="0" smtClean="0">
                <a:solidFill>
                  <a:schemeClr val="accent1"/>
                </a:solidFill>
              </a:rPr>
              <a:t>日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671753" y="344953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</a:rPr>
              <a:t>数学与信息科学学院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94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grpSp>
        <p:nvGrpSpPr>
          <p:cNvPr id="42" name="Group 34">
            <a:extLst>
              <a:ext uri="{FF2B5EF4-FFF2-40B4-BE49-F238E27FC236}">
                <a16:creationId xmlns="" xmlns:a16="http://schemas.microsoft.com/office/drawing/2014/main" id="{30FDCFE4-D1B5-478F-9C8E-DFEC078CB627}"/>
              </a:ext>
            </a:extLst>
          </p:cNvPr>
          <p:cNvGrpSpPr>
            <a:grpSpLocks/>
          </p:cNvGrpSpPr>
          <p:nvPr/>
        </p:nvGrpSpPr>
        <p:grpSpPr bwMode="auto">
          <a:xfrm>
            <a:off x="3014056" y="1468668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3" name="Rectangle 20">
              <a:extLst>
                <a:ext uri="{FF2B5EF4-FFF2-40B4-BE49-F238E27FC236}">
                  <a16:creationId xmlns="" xmlns:a16="http://schemas.microsoft.com/office/drawing/2014/main" id="{F499029D-15B2-45BF-B68F-6D361165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="" xmlns:a16="http://schemas.microsoft.com/office/drawing/2014/main" id="{BA3997CB-B10A-4373-8F94-20C998446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35">
            <a:extLst>
              <a:ext uri="{FF2B5EF4-FFF2-40B4-BE49-F238E27FC236}">
                <a16:creationId xmlns="" xmlns:a16="http://schemas.microsoft.com/office/drawing/2014/main" id="{4C13581F-D7D9-49B8-972E-2761F606FF36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1468668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46" name="Rectangle 24">
              <a:extLst>
                <a:ext uri="{FF2B5EF4-FFF2-40B4-BE49-F238E27FC236}">
                  <a16:creationId xmlns="" xmlns:a16="http://schemas.microsoft.com/office/drawing/2014/main" id="{1EE99D02-BAC0-4FB2-9821-BA3A85C3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Freeform 26">
              <a:extLst>
                <a:ext uri="{FF2B5EF4-FFF2-40B4-BE49-F238E27FC236}">
                  <a16:creationId xmlns="" xmlns:a16="http://schemas.microsoft.com/office/drawing/2014/main" id="{D105B37C-FD1B-4E6D-8C31-ECBE31198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="" xmlns:a16="http://schemas.microsoft.com/office/drawing/2014/main" id="{1BBCCD85-7885-4F4B-9662-535ABCEEE453}"/>
              </a:ext>
            </a:extLst>
          </p:cNvPr>
          <p:cNvGrpSpPr>
            <a:grpSpLocks/>
          </p:cNvGrpSpPr>
          <p:nvPr/>
        </p:nvGrpSpPr>
        <p:grpSpPr bwMode="auto">
          <a:xfrm>
            <a:off x="3010308" y="2883599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9" name="Rectangle 20">
              <a:extLst>
                <a:ext uri="{FF2B5EF4-FFF2-40B4-BE49-F238E27FC236}">
                  <a16:creationId xmlns="" xmlns:a16="http://schemas.microsoft.com/office/drawing/2014/main" id="{63E57EFB-604B-4359-8F08-9AF5C1545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="" xmlns:a16="http://schemas.microsoft.com/office/drawing/2014/main" id="{E87CA9D2-BFCC-431E-9466-A41326FE2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1" name="Group 35">
            <a:extLst>
              <a:ext uri="{FF2B5EF4-FFF2-40B4-BE49-F238E27FC236}">
                <a16:creationId xmlns="" xmlns:a16="http://schemas.microsoft.com/office/drawing/2014/main" id="{FD003959-85C7-4EAF-ABDB-194B44EECA54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2888745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52" name="Rectangle 24">
              <a:extLst>
                <a:ext uri="{FF2B5EF4-FFF2-40B4-BE49-F238E27FC236}">
                  <a16:creationId xmlns="" xmlns:a16="http://schemas.microsoft.com/office/drawing/2014/main" id="{EB8560F1-358F-4D0D-8ECF-E911B946C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Freeform 26">
              <a:extLst>
                <a:ext uri="{FF2B5EF4-FFF2-40B4-BE49-F238E27FC236}">
                  <a16:creationId xmlns="" xmlns:a16="http://schemas.microsoft.com/office/drawing/2014/main" id="{6961FAAA-AEE7-4D48-9EE1-330403005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EC5FE752-016E-46FC-A498-3EF5413EDD87}"/>
              </a:ext>
            </a:extLst>
          </p:cNvPr>
          <p:cNvSpPr/>
          <p:nvPr/>
        </p:nvSpPr>
        <p:spPr>
          <a:xfrm>
            <a:off x="6190101" y="16947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实验重现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1CC3500D-29BB-472C-8039-AF934D6DDC8C}"/>
              </a:ext>
            </a:extLst>
          </p:cNvPr>
          <p:cNvSpPr/>
          <p:nvPr/>
        </p:nvSpPr>
        <p:spPr>
          <a:xfrm>
            <a:off x="6190101" y="1939177"/>
            <a:ext cx="2853230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用虚拟机在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系统下重现论文实验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通过阿里云限时免费的在线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GPU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C17C7266-0F9C-4729-A9C3-08616C2F864D}"/>
              </a:ext>
            </a:extLst>
          </p:cNvPr>
          <p:cNvSpPr/>
          <p:nvPr/>
        </p:nvSpPr>
        <p:spPr>
          <a:xfrm>
            <a:off x="6279123" y="305172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论文撰写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09A154E0-3D28-435F-A44C-5F5A5D519612}"/>
              </a:ext>
            </a:extLst>
          </p:cNvPr>
          <p:cNvSpPr/>
          <p:nvPr/>
        </p:nvSpPr>
        <p:spPr>
          <a:xfrm>
            <a:off x="6279123" y="3296192"/>
            <a:ext cx="2853230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导师指导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Grammarly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等工具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2387757" y="305172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笔记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5304E729-9160-42FE-AEE2-D03656DB4BEF}"/>
              </a:ext>
            </a:extLst>
          </p:cNvPr>
          <p:cNvSpPr/>
          <p:nvPr/>
        </p:nvSpPr>
        <p:spPr>
          <a:xfrm>
            <a:off x="78266" y="3296192"/>
            <a:ext cx="285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200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对相同类似的问题进行</a:t>
            </a:r>
            <a:r>
              <a:rPr lang="zh-CN" altLang="en-US" sz="1200" kern="100" dirty="0">
                <a:solidFill>
                  <a:schemeClr val="accent1"/>
                </a:solidFill>
                <a:cs typeface="Times New Roman" panose="02020603050405020304" pitchFamily="18" charset="0"/>
              </a:rPr>
              <a:t>比较</a:t>
            </a:r>
            <a:r>
              <a:rPr lang="zh-CN" altLang="en-US" sz="1200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分类</a:t>
            </a:r>
            <a:endParaRPr lang="en-US" altLang="zh-CN" sz="1200" kern="100" dirty="0" smtClean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algn="r"/>
            <a:r>
              <a:rPr lang="zh-CN" altLang="en-US" sz="1200" kern="100" dirty="0">
                <a:solidFill>
                  <a:schemeClr val="accent1"/>
                </a:solidFill>
                <a:cs typeface="Times New Roman" panose="02020603050405020304" pitchFamily="18" charset="0"/>
              </a:rPr>
              <a:t>对重要论文研读并</a:t>
            </a:r>
            <a:r>
              <a:rPr lang="zh-CN" altLang="en-US" sz="1200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笔记</a:t>
            </a:r>
            <a:endParaRPr lang="en-US" altLang="zh-CN" sz="1200" kern="100" dirty="0" smtClean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zh-CN" altLang="en-US" sz="1200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完善个人网页</a:t>
            </a:r>
            <a:endParaRPr lang="en-US" altLang="zh-CN" sz="1200" kern="1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1CA34843-8553-49BB-A034-183FE338DA49}"/>
              </a:ext>
            </a:extLst>
          </p:cNvPr>
          <p:cNvSpPr/>
          <p:nvPr/>
        </p:nvSpPr>
        <p:spPr>
          <a:xfrm>
            <a:off x="1591346" y="169471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查阅相关文献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F7670E7A-6ACE-4FE0-B9F9-B2D7BB1EFE48}"/>
              </a:ext>
            </a:extLst>
          </p:cNvPr>
          <p:cNvSpPr/>
          <p:nvPr/>
        </p:nvSpPr>
        <p:spPr>
          <a:xfrm>
            <a:off x="388822" y="1939177"/>
            <a:ext cx="2464407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广大电子图书馆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谷歌学术镜像网站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Group 112">
            <a:extLst>
              <a:ext uri="{FF2B5EF4-FFF2-40B4-BE49-F238E27FC236}">
                <a16:creationId xmlns="" xmlns:a16="http://schemas.microsoft.com/office/drawing/2014/main" id="{6C6539DA-33B8-4461-B4BE-A2FF6A63FEF1}"/>
              </a:ext>
            </a:extLst>
          </p:cNvPr>
          <p:cNvGrpSpPr/>
          <p:nvPr/>
        </p:nvGrpSpPr>
        <p:grpSpPr>
          <a:xfrm>
            <a:off x="5120738" y="1939177"/>
            <a:ext cx="578191" cy="541686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33" name="AutoShape 110">
              <a:extLst>
                <a:ext uri="{FF2B5EF4-FFF2-40B4-BE49-F238E27FC236}">
                  <a16:creationId xmlns="" xmlns:a16="http://schemas.microsoft.com/office/drawing/2014/main" id="{21CC8C20-00DB-4966-957E-474009EF9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4" name="AutoShape 111">
              <a:extLst>
                <a:ext uri="{FF2B5EF4-FFF2-40B4-BE49-F238E27FC236}">
                  <a16:creationId xmlns="" xmlns:a16="http://schemas.microsoft.com/office/drawing/2014/main" id="{F2AAF580-60AB-4324-A7CF-E71970AEB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35" name="AutoShape 112">
            <a:extLst>
              <a:ext uri="{FF2B5EF4-FFF2-40B4-BE49-F238E27FC236}">
                <a16:creationId xmlns="" xmlns:a16="http://schemas.microsoft.com/office/drawing/2014/main" id="{11B5B3C5-DA4B-4987-943B-00AC63452F74}"/>
              </a:ext>
            </a:extLst>
          </p:cNvPr>
          <p:cNvSpPr>
            <a:spLocks/>
          </p:cNvSpPr>
          <p:nvPr/>
        </p:nvSpPr>
        <p:spPr bwMode="auto">
          <a:xfrm>
            <a:off x="3474713" y="3289513"/>
            <a:ext cx="578642" cy="57864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7396ABCB-037B-45E6-B476-EC4AAEBA6BE9}"/>
              </a:ext>
            </a:extLst>
          </p:cNvPr>
          <p:cNvGrpSpPr/>
          <p:nvPr/>
        </p:nvGrpSpPr>
        <p:grpSpPr>
          <a:xfrm>
            <a:off x="3442161" y="1902519"/>
            <a:ext cx="577205" cy="577205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37" name="AutoShape 126">
              <a:extLst>
                <a:ext uri="{FF2B5EF4-FFF2-40B4-BE49-F238E27FC236}">
                  <a16:creationId xmlns="" xmlns:a16="http://schemas.microsoft.com/office/drawing/2014/main" id="{229E0467-131D-4D7A-AC25-BE1E0DF0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8" name="AutoShape 127">
              <a:extLst>
                <a:ext uri="{FF2B5EF4-FFF2-40B4-BE49-F238E27FC236}">
                  <a16:creationId xmlns="" xmlns:a16="http://schemas.microsoft.com/office/drawing/2014/main" id="{93F1E1C3-B84F-46C0-A0DC-E04C20477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9" name="Group 69">
            <a:extLst>
              <a:ext uri="{FF2B5EF4-FFF2-40B4-BE49-F238E27FC236}">
                <a16:creationId xmlns="" xmlns:a16="http://schemas.microsoft.com/office/drawing/2014/main" id="{232ED120-9D12-4BDD-8323-1BFD28B4CF4A}"/>
              </a:ext>
            </a:extLst>
          </p:cNvPr>
          <p:cNvGrpSpPr/>
          <p:nvPr/>
        </p:nvGrpSpPr>
        <p:grpSpPr>
          <a:xfrm>
            <a:off x="5139840" y="3329645"/>
            <a:ext cx="486074" cy="456162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40" name="AutoShape 69">
              <a:extLst>
                <a:ext uri="{FF2B5EF4-FFF2-40B4-BE49-F238E27FC236}">
                  <a16:creationId xmlns="" xmlns:a16="http://schemas.microsoft.com/office/drawing/2014/main" id="{75D291D9-C0F3-4CC9-B1CE-4CD854200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1" name="AutoShape 70">
              <a:extLst>
                <a:ext uri="{FF2B5EF4-FFF2-40B4-BE49-F238E27FC236}">
                  <a16:creationId xmlns="" xmlns:a16="http://schemas.microsoft.com/office/drawing/2014/main" id="{F2DCDD8E-17FA-4A58-A06B-5FE6C22DC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2" name="AutoShape 71">
              <a:extLst>
                <a:ext uri="{FF2B5EF4-FFF2-40B4-BE49-F238E27FC236}">
                  <a16:creationId xmlns="" xmlns:a16="http://schemas.microsoft.com/office/drawing/2014/main" id="{6F803A87-E556-4EBE-A896-2D3E35FE9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3" name="AutoShape 72">
              <a:extLst>
                <a:ext uri="{FF2B5EF4-FFF2-40B4-BE49-F238E27FC236}">
                  <a16:creationId xmlns="" xmlns:a16="http://schemas.microsoft.com/office/drawing/2014/main" id="{22CB086E-2902-4900-AE74-21C49604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4" name="AutoShape 73">
              <a:extLst>
                <a:ext uri="{FF2B5EF4-FFF2-40B4-BE49-F238E27FC236}">
                  <a16:creationId xmlns="" xmlns:a16="http://schemas.microsoft.com/office/drawing/2014/main" id="{5E30E518-CE9D-40E7-A7A2-DBB6C614D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5" name="AutoShape 74">
              <a:extLst>
                <a:ext uri="{FF2B5EF4-FFF2-40B4-BE49-F238E27FC236}">
                  <a16:creationId xmlns="" xmlns:a16="http://schemas.microsoft.com/office/drawing/2014/main" id="{A6D08C1E-C6EF-4C4F-8788-B0D9205C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6" name="AutoShape 75">
              <a:extLst>
                <a:ext uri="{FF2B5EF4-FFF2-40B4-BE49-F238E27FC236}">
                  <a16:creationId xmlns="" xmlns:a16="http://schemas.microsoft.com/office/drawing/2014/main" id="{63F3693E-89E1-460F-B7F7-1F085EEB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7" name="AutoShape 76">
              <a:extLst>
                <a:ext uri="{FF2B5EF4-FFF2-40B4-BE49-F238E27FC236}">
                  <a16:creationId xmlns="" xmlns:a16="http://schemas.microsoft.com/office/drawing/2014/main" id="{66B97C9D-865D-445D-A689-40EA1D6EF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8" name="AutoShape 77">
              <a:extLst>
                <a:ext uri="{FF2B5EF4-FFF2-40B4-BE49-F238E27FC236}">
                  <a16:creationId xmlns="" xmlns:a16="http://schemas.microsoft.com/office/drawing/2014/main" id="{117D4320-2CB4-477E-B4AD-93BD1ABD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97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Contents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="" xmlns:a16="http://schemas.microsoft.com/office/drawing/2014/main" id="{73084343-2799-445B-B759-EFC6EAE38533}"/>
              </a:ext>
            </a:extLst>
          </p:cNvPr>
          <p:cNvSpPr/>
          <p:nvPr/>
        </p:nvSpPr>
        <p:spPr>
          <a:xfrm>
            <a:off x="917249" y="1168071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="" xmlns:a16="http://schemas.microsoft.com/office/drawing/2014/main" id="{BCD2B3CC-3858-4463-8607-1A02323512F4}"/>
              </a:ext>
            </a:extLst>
          </p:cNvPr>
          <p:cNvSpPr/>
          <p:nvPr/>
        </p:nvSpPr>
        <p:spPr>
          <a:xfrm>
            <a:off x="781195" y="1070730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="" xmlns:a16="http://schemas.microsoft.com/office/drawing/2014/main" id="{46AEE037-07A3-4383-9253-AE0E904AF3D5}"/>
              </a:ext>
            </a:extLst>
          </p:cNvPr>
          <p:cNvSpPr/>
          <p:nvPr/>
        </p:nvSpPr>
        <p:spPr>
          <a:xfrm>
            <a:off x="916744" y="2446227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="" xmlns:a16="http://schemas.microsoft.com/office/drawing/2014/main" id="{AB0588ED-15DA-4F08-9A76-591E697396C3}"/>
              </a:ext>
            </a:extLst>
          </p:cNvPr>
          <p:cNvSpPr/>
          <p:nvPr/>
        </p:nvSpPr>
        <p:spPr>
          <a:xfrm>
            <a:off x="780690" y="2348886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="" xmlns:a16="http://schemas.microsoft.com/office/drawing/2014/main" id="{DF635A64-F7E9-418B-8EA0-610EA9677B25}"/>
              </a:ext>
            </a:extLst>
          </p:cNvPr>
          <p:cNvSpPr/>
          <p:nvPr/>
        </p:nvSpPr>
        <p:spPr>
          <a:xfrm>
            <a:off x="916744" y="3721513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="" xmlns:a16="http://schemas.microsoft.com/office/drawing/2014/main" id="{DD1F0660-E0E6-4D1E-A789-BD9C75548B2C}"/>
              </a:ext>
            </a:extLst>
          </p:cNvPr>
          <p:cNvSpPr/>
          <p:nvPr/>
        </p:nvSpPr>
        <p:spPr>
          <a:xfrm>
            <a:off x="780690" y="3624172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17DE5808-A425-4D3A-8D7F-57C5727C7CE5}"/>
              </a:ext>
            </a:extLst>
          </p:cNvPr>
          <p:cNvSpPr/>
          <p:nvPr/>
        </p:nvSpPr>
        <p:spPr>
          <a:xfrm>
            <a:off x="1886349" y="119888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隐私计算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EC89490A-C4C2-490E-B13A-DB5F6B556A95}"/>
              </a:ext>
            </a:extLst>
          </p:cNvPr>
          <p:cNvSpPr/>
          <p:nvPr/>
        </p:nvSpPr>
        <p:spPr>
          <a:xfrm>
            <a:off x="1886349" y="1443356"/>
            <a:ext cx="609706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安全多方计算协议、秘密共享、安全比较、安全转换（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2toQ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Qto2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）、安全乘法、混淆电路、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Paillier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同态加密、安全比特分解、安全定点数截断等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C4A89255-24BC-4C07-9332-1BE68FD832A8}"/>
              </a:ext>
            </a:extLst>
          </p:cNvPr>
          <p:cNvSpPr/>
          <p:nvPr/>
        </p:nvSpPr>
        <p:spPr>
          <a:xfrm>
            <a:off x="1954331" y="2483106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机器学习分类模型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82D435E7-C670-4529-A477-208C9BA3B11C}"/>
              </a:ext>
            </a:extLst>
          </p:cNvPr>
          <p:cNvSpPr/>
          <p:nvPr/>
        </p:nvSpPr>
        <p:spPr>
          <a:xfrm>
            <a:off x="1954331" y="2727573"/>
            <a:ext cx="632599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线性回归、逻辑回归、贝叶斯分类模型（朴素、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高斯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、伯努利）、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近邻和神经网络等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F8C1606B-8340-408E-82FE-AFC6D58E2694}"/>
              </a:ext>
            </a:extLst>
          </p:cNvPr>
          <p:cNvSpPr/>
          <p:nvPr/>
        </p:nvSpPr>
        <p:spPr>
          <a:xfrm>
            <a:off x="1954331" y="372151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实验编程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E9DAC4F0-6E8E-4F95-94DF-12FA19568EBA}"/>
              </a:ext>
            </a:extLst>
          </p:cNvPr>
          <p:cNvSpPr/>
          <p:nvPr/>
        </p:nvSpPr>
        <p:spPr>
          <a:xfrm>
            <a:off x="1954331" y="3965980"/>
            <a:ext cx="632599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利用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、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等语言在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系统下模拟仿真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0268C00B-C550-43A8-8221-CE3043975857}"/>
              </a:ext>
            </a:extLst>
          </p:cNvPr>
          <p:cNvGrpSpPr/>
          <p:nvPr/>
        </p:nvGrpSpPr>
        <p:grpSpPr>
          <a:xfrm>
            <a:off x="1111507" y="3915124"/>
            <a:ext cx="512006" cy="514311"/>
            <a:chOff x="1087405" y="3965980"/>
            <a:chExt cx="512006" cy="514311"/>
          </a:xfrm>
        </p:grpSpPr>
        <p:sp>
          <p:nvSpPr>
            <p:cNvPr id="20" name="AutoShape 37">
              <a:extLst>
                <a:ext uri="{FF2B5EF4-FFF2-40B4-BE49-F238E27FC236}">
                  <a16:creationId xmlns="" xmlns:a16="http://schemas.microsoft.com/office/drawing/2014/main" id="{74083B93-C861-47B2-A496-902183DA6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05" y="4014412"/>
              <a:ext cx="465879" cy="465879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="" xmlns:a16="http://schemas.microsoft.com/office/drawing/2014/main" id="{3804F3A3-3344-4186-85CB-4B9416469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119" y="4224289"/>
              <a:ext cx="78415" cy="78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="" xmlns:a16="http://schemas.microsoft.com/office/drawing/2014/main" id="{3ED7E510-32D2-4877-B62F-F6E46E89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689" y="3965980"/>
              <a:ext cx="80722" cy="807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="" xmlns:a16="http://schemas.microsoft.com/office/drawing/2014/main" id="{0625BF7F-7AF3-42F2-922D-D3C280D5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53" y="4208144"/>
              <a:ext cx="64577" cy="645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="" xmlns:a16="http://schemas.microsoft.com/office/drawing/2014/main" id="{285195EF-4998-4546-BA92-667A207A7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830" y="4318848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="" xmlns:a16="http://schemas.microsoft.com/office/drawing/2014/main" id="{7BFA8423-2259-47E3-B8D4-CDA59CA1A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834" y="4078989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6" name="AutoShape 112">
            <a:extLst>
              <a:ext uri="{FF2B5EF4-FFF2-40B4-BE49-F238E27FC236}">
                <a16:creationId xmlns="" xmlns:a16="http://schemas.microsoft.com/office/drawing/2014/main" id="{8B441F98-36FF-4C34-AFD5-99EDAC0C86C8}"/>
              </a:ext>
            </a:extLst>
          </p:cNvPr>
          <p:cNvSpPr>
            <a:spLocks/>
          </p:cNvSpPr>
          <p:nvPr/>
        </p:nvSpPr>
        <p:spPr bwMode="auto">
          <a:xfrm>
            <a:off x="1135013" y="2624964"/>
            <a:ext cx="514313" cy="51431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69654B9-54B0-48E4-A873-115B1E6B084A}"/>
              </a:ext>
            </a:extLst>
          </p:cNvPr>
          <p:cNvGrpSpPr/>
          <p:nvPr/>
        </p:nvGrpSpPr>
        <p:grpSpPr>
          <a:xfrm>
            <a:off x="1171453" y="1361625"/>
            <a:ext cx="352547" cy="513912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28" name="AutoShape 113">
              <a:extLst>
                <a:ext uri="{FF2B5EF4-FFF2-40B4-BE49-F238E27FC236}">
                  <a16:creationId xmlns="" xmlns:a16="http://schemas.microsoft.com/office/drawing/2014/main" id="{762A4469-ED62-403E-BACD-2BFF1C474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14">
              <a:extLst>
                <a:ext uri="{FF2B5EF4-FFF2-40B4-BE49-F238E27FC236}">
                  <a16:creationId xmlns="" xmlns:a16="http://schemas.microsoft.com/office/drawing/2014/main" id="{C7427E8C-4C72-4C41-A4D8-8C831C0A6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21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解决方案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Solution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研究分析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=""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2164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=""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=""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4703344" y="301542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方案及讨论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4CB2E6AC-6FF4-4346-BF16-1B8A8397BE74}"/>
              </a:ext>
            </a:extLst>
          </p:cNvPr>
          <p:cNvGrpSpPr/>
          <p:nvPr/>
        </p:nvGrpSpPr>
        <p:grpSpPr>
          <a:xfrm>
            <a:off x="1548407" y="2075842"/>
            <a:ext cx="817965" cy="821648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="" xmlns:a16="http://schemas.microsoft.com/office/drawing/2014/main" id="{BEF2943C-F723-43ED-953B-E9EA2D3D9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="" xmlns:a16="http://schemas.microsoft.com/office/drawing/2014/main" id="{B140BC38-64A4-40FE-ABDB-5A79EE08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="" xmlns:a16="http://schemas.microsoft.com/office/drawing/2014/main" id="{5FAA2FD2-DA69-4B62-87A3-7F4E881A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="" xmlns:a16="http://schemas.microsoft.com/office/drawing/2014/main" id="{2C527C80-D330-45B8-83F5-C20387E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="" xmlns:a16="http://schemas.microsoft.com/office/drawing/2014/main" id="{4BAD4E87-877A-445E-9151-0AE7681E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="" xmlns:a16="http://schemas.microsoft.com/office/drawing/2014/main" id="{D69DBD67-18A2-4608-9A3E-E9F2B913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研究分析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45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Analysis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010FB20D-028B-4C3E-8BFB-B3260BF28414}"/>
              </a:ext>
            </a:extLst>
          </p:cNvPr>
          <p:cNvSpPr/>
          <p:nvPr/>
        </p:nvSpPr>
        <p:spPr>
          <a:xfrm>
            <a:off x="90811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61F5834F-8005-4078-8809-02B7D37E3331}"/>
              </a:ext>
            </a:extLst>
          </p:cNvPr>
          <p:cNvSpPr/>
          <p:nvPr/>
        </p:nvSpPr>
        <p:spPr>
          <a:xfrm>
            <a:off x="3878746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="" xmlns:a16="http://schemas.microsoft.com/office/drawing/2014/main" id="{878D40F1-EB22-460F-A891-F7D9B17B76B5}"/>
              </a:ext>
            </a:extLst>
          </p:cNvPr>
          <p:cNvSpPr/>
          <p:nvPr/>
        </p:nvSpPr>
        <p:spPr>
          <a:xfrm>
            <a:off x="703744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F87CF4BD-A4D2-437A-A8F3-93F91387E73C}"/>
              </a:ext>
            </a:extLst>
          </p:cNvPr>
          <p:cNvSpPr/>
          <p:nvPr/>
        </p:nvSpPr>
        <p:spPr>
          <a:xfrm>
            <a:off x="943626" y="3049057"/>
            <a:ext cx="1311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安全比较协议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4583D270-778A-4620-BB10-A936631F1B9A}"/>
              </a:ext>
            </a:extLst>
          </p:cNvPr>
          <p:cNvSpPr/>
          <p:nvPr/>
        </p:nvSpPr>
        <p:spPr>
          <a:xfrm>
            <a:off x="617350" y="3356834"/>
            <a:ext cx="2305221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求差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2533A8C9-C0DD-4291-9553-5EB1CB8494F0}"/>
              </a:ext>
            </a:extLst>
          </p:cNvPr>
          <p:cNvSpPr/>
          <p:nvPr/>
        </p:nvSpPr>
        <p:spPr>
          <a:xfrm>
            <a:off x="3916214" y="3049057"/>
            <a:ext cx="1311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安全乘法协议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="" xmlns:a16="http://schemas.microsoft.com/office/drawing/2014/main" id="{2BB02169-9F6A-4235-B0CA-9BC2363AADBA}"/>
                  </a:ext>
                </a:extLst>
              </p:cNvPr>
              <p:cNvSpPr/>
              <p:nvPr/>
            </p:nvSpPr>
            <p:spPr>
              <a:xfrm>
                <a:off x="3727937" y="3356834"/>
                <a:ext cx="1899139" cy="572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计算矩阵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  <m:r>
                      <a:rPr lang="zh-CN" altLang="en-US" sz="12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</m:oMath>
                </a14:m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，寻找均匀随机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2BB02169-9F6A-4235-B0CA-9BC2363AA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937" y="3356834"/>
                <a:ext cx="1899139" cy="572464"/>
              </a:xfrm>
              <a:prstGeom prst="rect">
                <a:avLst/>
              </a:prstGeom>
              <a:blipFill rotWithShape="0">
                <a:blip r:embed="rId2"/>
                <a:stretch>
                  <a:fillRect l="-322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15E0D86B-CC83-4885-A6A1-FD121CE8D0D3}"/>
              </a:ext>
            </a:extLst>
          </p:cNvPr>
          <p:cNvSpPr/>
          <p:nvPr/>
        </p:nvSpPr>
        <p:spPr>
          <a:xfrm>
            <a:off x="7009996" y="3049057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朴素贝叶斯分类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B149B248-70BE-4D83-BE7E-1B9649610D59}"/>
              </a:ext>
            </a:extLst>
          </p:cNvPr>
          <p:cNvSpPr/>
          <p:nvPr/>
        </p:nvSpPr>
        <p:spPr>
          <a:xfrm>
            <a:off x="7009996" y="3356834"/>
            <a:ext cx="16996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对概率取对数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 112">
            <a:extLst>
              <a:ext uri="{FF2B5EF4-FFF2-40B4-BE49-F238E27FC236}">
                <a16:creationId xmlns="" xmlns:a16="http://schemas.microsoft.com/office/drawing/2014/main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="" xmlns:a16="http://schemas.microsoft.com/office/drawing/2014/main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="" xmlns:a16="http://schemas.microsoft.com/office/drawing/2014/main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7" name="AutoShape 112">
            <a:extLst>
              <a:ext uri="{FF2B5EF4-FFF2-40B4-BE49-F238E27FC236}">
                <a16:creationId xmlns="" xmlns:a16="http://schemas.microsoft.com/office/drawing/2014/main" id="{996C1251-FD47-4D40-A8AC-8D876AE3DD55}"/>
              </a:ext>
            </a:extLst>
          </p:cNvPr>
          <p:cNvSpPr>
            <a:spLocks/>
          </p:cNvSpPr>
          <p:nvPr/>
        </p:nvSpPr>
        <p:spPr bwMode="auto">
          <a:xfrm>
            <a:off x="7467427" y="1954792"/>
            <a:ext cx="526550" cy="5265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=""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=""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45" y="3409833"/>
            <a:ext cx="1790700" cy="27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791" y="3719452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  最高有效位的秘密共享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79" y="3664611"/>
            <a:ext cx="1140059" cy="1934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27937" y="38579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使得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885" y="3891633"/>
            <a:ext cx="562743" cy="184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995" y="3761312"/>
            <a:ext cx="2442864" cy="8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方案及讨论</a:t>
            </a:r>
            <a:endParaRPr lang="en-US" altLang="zh-CN" sz="20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8197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Solution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Discussion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BF95329-9BF8-4E46-9099-2AF9AFCA0714}"/>
              </a:ext>
            </a:extLst>
          </p:cNvPr>
          <p:cNvSpPr/>
          <p:nvPr/>
        </p:nvSpPr>
        <p:spPr>
          <a:xfrm>
            <a:off x="388823" y="1361478"/>
            <a:ext cx="8485546" cy="348174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DDDD06C2-0A95-4B14-9E09-89CC4B302BB0}"/>
              </a:ext>
            </a:extLst>
          </p:cNvPr>
          <p:cNvSpPr/>
          <p:nvPr/>
        </p:nvSpPr>
        <p:spPr>
          <a:xfrm>
            <a:off x="656878" y="1127288"/>
            <a:ext cx="3469645" cy="41242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安全两</a:t>
            </a:r>
            <a:r>
              <a:rPr lang="zh-CN" altLang="en-US" sz="1600" smtClean="0">
                <a:solidFill>
                  <a:schemeClr val="bg1"/>
                </a:solidFill>
              </a:rPr>
              <a:t>方计算的朴素</a:t>
            </a:r>
            <a:r>
              <a:rPr lang="zh-CN" altLang="en-US" sz="1600" dirty="0">
                <a:solidFill>
                  <a:schemeClr val="bg1"/>
                </a:solidFill>
              </a:rPr>
              <a:t>贝叶斯</a:t>
            </a:r>
            <a:r>
              <a:rPr lang="zh-CN" altLang="en-US" sz="1600" dirty="0" smtClean="0">
                <a:solidFill>
                  <a:schemeClr val="bg1"/>
                </a:solidFill>
              </a:rPr>
              <a:t>分类模型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78" y="1539710"/>
            <a:ext cx="4673470" cy="3233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6049" y="1978964"/>
            <a:ext cx="31726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400" dirty="0" smtClean="0"/>
              <a:t>两方服务器不泄漏各自均能得到模型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400" dirty="0" smtClean="0"/>
              <a:t>不涉及双方数据的分割方式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400" dirty="0" smtClean="0"/>
              <a:t>加密部分使用</a:t>
            </a:r>
            <a:r>
              <a:rPr lang="zh-CN" altLang="en-US" sz="1400" dirty="0" smtClean="0"/>
              <a:t>到加同态加密，</a:t>
            </a:r>
            <a:r>
              <a:rPr lang="zh-CN" altLang="en-US" sz="1400" dirty="0" smtClean="0"/>
              <a:t>因此协议是可证明完全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972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>
                <a:solidFill>
                  <a:srgbClr val="222B34"/>
                </a:solidFill>
              </a:rPr>
              <a:t>感谢各位专家批评指正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=""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=""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=""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1406659" y="1868335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1302443" y="3088987"/>
            <a:ext cx="1249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问题和背景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1529912" y="203470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47034" y="1868335"/>
            <a:ext cx="1040625" cy="1559206"/>
            <a:chOff x="3079499" y="1868335"/>
            <a:chExt cx="1040625" cy="1559206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61AD739D-6B1B-41EA-8079-419F27465730}"/>
                </a:ext>
              </a:extLst>
            </p:cNvPr>
            <p:cNvSpPr/>
            <p:nvPr/>
          </p:nvSpPr>
          <p:spPr>
            <a:xfrm>
              <a:off x="3079499" y="1868335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5E39C0C3-772E-4B36-B074-9A7345360EAE}"/>
                </a:ext>
              </a:extLst>
            </p:cNvPr>
            <p:cNvSpPr/>
            <p:nvPr/>
          </p:nvSpPr>
          <p:spPr>
            <a:xfrm>
              <a:off x="3097114" y="3088987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600" kern="100" dirty="0" smtClean="0">
                  <a:solidFill>
                    <a:schemeClr val="accent1"/>
                  </a:solidFill>
                  <a:latin typeface="+mn-ea"/>
                  <a:cs typeface="Times New Roman" panose="02020603050405020304" pitchFamily="18" charset="0"/>
                </a:rPr>
                <a:t>研究动机</a:t>
              </a:r>
              <a:endParaRPr lang="zh-CN" altLang="zh-CN" sz="1100" kern="100" dirty="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F75C41DC-A784-4EED-9C7A-DDA83A9D9C79}"/>
                </a:ext>
              </a:extLst>
            </p:cNvPr>
            <p:cNvSpPr txBox="1"/>
            <p:nvPr/>
          </p:nvSpPr>
          <p:spPr>
            <a:xfrm>
              <a:off x="3221461" y="2034704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40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65577" y="1868335"/>
            <a:ext cx="1040625" cy="1559206"/>
            <a:chOff x="4683430" y="1868335"/>
            <a:chExt cx="1040625" cy="1559206"/>
          </a:xfrm>
        </p:grpSpPr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F45FF37A-03C7-4681-8C7A-BB81B7A4E0AF}"/>
                </a:ext>
              </a:extLst>
            </p:cNvPr>
            <p:cNvSpPr/>
            <p:nvPr/>
          </p:nvSpPr>
          <p:spPr>
            <a:xfrm>
              <a:off x="4683430" y="1868335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2F5E705C-613F-431D-9818-5CD0BE8539EB}"/>
                </a:ext>
              </a:extLst>
            </p:cNvPr>
            <p:cNvSpPr/>
            <p:nvPr/>
          </p:nvSpPr>
          <p:spPr>
            <a:xfrm>
              <a:off x="4701043" y="3088987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600" kern="100" dirty="0" smtClean="0">
                  <a:solidFill>
                    <a:schemeClr val="accent1"/>
                  </a:solidFill>
                  <a:latin typeface="+mn-ea"/>
                  <a:cs typeface="Times New Roman" panose="02020603050405020304" pitchFamily="18" charset="0"/>
                </a:rPr>
                <a:t>解决方案</a:t>
              </a:r>
              <a:endParaRPr lang="zh-CN" altLang="zh-CN" sz="1100" kern="100" dirty="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24B8F62E-2895-474D-8436-CCA11BEA2F3F}"/>
                </a:ext>
              </a:extLst>
            </p:cNvPr>
            <p:cNvSpPr txBox="1"/>
            <p:nvPr/>
          </p:nvSpPr>
          <p:spPr>
            <a:xfrm>
              <a:off x="4826075" y="2035903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40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4F12D664-4B09-4167-AF76-AAE290FDA9DB}"/>
              </a:ext>
            </a:extLst>
          </p:cNvPr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问题和背景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352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Problem</a:t>
            </a:r>
            <a:r>
              <a:rPr lang="zh-CN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&amp;</a:t>
            </a:r>
            <a:r>
              <a:rPr lang="zh-CN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Background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=""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31393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=""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=""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4722573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=""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=""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59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524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问题和背景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62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Problem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&amp;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Background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CAF9D752-0B17-4E23-9925-82839F70EC8D}"/>
              </a:ext>
            </a:extLst>
          </p:cNvPr>
          <p:cNvSpPr/>
          <p:nvPr/>
        </p:nvSpPr>
        <p:spPr>
          <a:xfrm>
            <a:off x="1738871" y="131422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机器学习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5B860AC1-6E66-4E6F-87EF-D7AF0A0FADCB}"/>
              </a:ext>
            </a:extLst>
          </p:cNvPr>
          <p:cNvSpPr/>
          <p:nvPr/>
        </p:nvSpPr>
        <p:spPr>
          <a:xfrm>
            <a:off x="1726316" y="1559813"/>
            <a:ext cx="285323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特征提取，模型训练， 查询匹配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420253E-7BF7-408D-8FF2-DEC4CF1BE876}"/>
              </a:ext>
            </a:extLst>
          </p:cNvPr>
          <p:cNvSpPr/>
          <p:nvPr/>
        </p:nvSpPr>
        <p:spPr>
          <a:xfrm>
            <a:off x="1738871" y="2008046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现有的计算工作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FBF4AE5F-819F-4502-93E0-A5DCD044BD55}"/>
              </a:ext>
            </a:extLst>
          </p:cNvPr>
          <p:cNvSpPr/>
          <p:nvPr/>
        </p:nvSpPr>
        <p:spPr>
          <a:xfrm>
            <a:off x="1738871" y="2252513"/>
            <a:ext cx="285323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有效性差，效率低，安全性弱等问题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C7CE0687-0AC7-4615-90C3-01EC8259BB58}"/>
              </a:ext>
            </a:extLst>
          </p:cNvPr>
          <p:cNvSpPr/>
          <p:nvPr/>
        </p:nvSpPr>
        <p:spPr>
          <a:xfrm>
            <a:off x="5835025" y="1418236"/>
            <a:ext cx="1670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模型和数据的隐私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DA937DE2-2DC5-49C9-BCFF-F37C0430AAA1}"/>
              </a:ext>
            </a:extLst>
          </p:cNvPr>
          <p:cNvSpPr/>
          <p:nvPr/>
        </p:nvSpPr>
        <p:spPr>
          <a:xfrm>
            <a:off x="5835025" y="1719718"/>
            <a:ext cx="2853230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场景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服务器与服务器之间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场景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用户与服务器之间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场景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用户与用户之间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516859CB-8478-4DC1-92C5-7E7E7254BF5A}"/>
              </a:ext>
            </a:extLst>
          </p:cNvPr>
          <p:cNvSpPr/>
          <p:nvPr/>
        </p:nvSpPr>
        <p:spPr>
          <a:xfrm>
            <a:off x="1738871" y="30483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隐私性与效率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A67A3DEB-B2D5-45F6-9291-2775B74701E5}"/>
              </a:ext>
            </a:extLst>
          </p:cNvPr>
          <p:cNvSpPr/>
          <p:nvPr/>
        </p:nvSpPr>
        <p:spPr>
          <a:xfrm>
            <a:off x="1753676" y="3386235"/>
            <a:ext cx="2639648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类同态加密 安全性高 效率低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安全乘法协议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9762" y="3076735"/>
            <a:ext cx="1022888" cy="1022888"/>
            <a:chOff x="4592101" y="3045204"/>
            <a:chExt cx="1022888" cy="1022888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0E89C1E5-557C-4559-8ABD-87C8571668B2}"/>
                </a:ext>
              </a:extLst>
            </p:cNvPr>
            <p:cNvSpPr/>
            <p:nvPr/>
          </p:nvSpPr>
          <p:spPr>
            <a:xfrm>
              <a:off x="4592101" y="3045204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AutoShape 112">
              <a:extLst>
                <a:ext uri="{FF2B5EF4-FFF2-40B4-BE49-F238E27FC236}">
                  <a16:creationId xmlns="" xmlns:a16="http://schemas.microsoft.com/office/drawing/2014/main" id="{8EACCD8E-F7F5-438A-8A22-7CC39479F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508" y="3234054"/>
              <a:ext cx="628124" cy="628122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2101" y="1440289"/>
            <a:ext cx="1022888" cy="1022888"/>
            <a:chOff x="495947" y="3045204"/>
            <a:chExt cx="1022888" cy="1022888"/>
          </a:xfrm>
        </p:grpSpPr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E52881E8-682A-44A4-AB1A-964E6ECCB854}"/>
                </a:ext>
              </a:extLst>
            </p:cNvPr>
            <p:cNvSpPr/>
            <p:nvPr/>
          </p:nvSpPr>
          <p:spPr>
            <a:xfrm>
              <a:off x="495947" y="3045204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08AF2725-52EC-4D91-9269-F7892BCC1FCA}"/>
                </a:ext>
              </a:extLst>
            </p:cNvPr>
            <p:cNvGrpSpPr/>
            <p:nvPr/>
          </p:nvGrpSpPr>
          <p:grpSpPr>
            <a:xfrm>
              <a:off x="812230" y="3242831"/>
              <a:ext cx="430561" cy="627634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24" name="AutoShape 113">
                <a:extLst>
                  <a:ext uri="{FF2B5EF4-FFF2-40B4-BE49-F238E27FC236}">
                    <a16:creationId xmlns="" xmlns:a16="http://schemas.microsoft.com/office/drawing/2014/main" id="{72536BB5-E4FF-4F2C-9DD9-D1E912EF9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5" name="AutoShape 114">
                <a:extLst>
                  <a:ext uri="{FF2B5EF4-FFF2-40B4-BE49-F238E27FC236}">
                    <a16:creationId xmlns="" xmlns:a16="http://schemas.microsoft.com/office/drawing/2014/main" id="{3AF59223-5E17-404B-984D-6280C14C5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5965" y="1383275"/>
            <a:ext cx="1022888" cy="1022888"/>
            <a:chOff x="4592101" y="1449091"/>
            <a:chExt cx="1022888" cy="1022888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4D3BA20D-4426-4E60-A325-7F7F52FC7B9E}"/>
                </a:ext>
              </a:extLst>
            </p:cNvPr>
            <p:cNvSpPr/>
            <p:nvPr/>
          </p:nvSpPr>
          <p:spPr>
            <a:xfrm>
              <a:off x="4592101" y="1449091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AA2C3D01-B364-431C-AFBB-7DBDBA5D9D46}"/>
                </a:ext>
              </a:extLst>
            </p:cNvPr>
            <p:cNvGrpSpPr/>
            <p:nvPr/>
          </p:nvGrpSpPr>
          <p:grpSpPr>
            <a:xfrm>
              <a:off x="4790263" y="1637941"/>
              <a:ext cx="626564" cy="626564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27" name="AutoShape 123">
                <a:extLst>
                  <a:ext uri="{FF2B5EF4-FFF2-40B4-BE49-F238E27FC236}">
                    <a16:creationId xmlns="" xmlns:a16="http://schemas.microsoft.com/office/drawing/2014/main" id="{8FFAAB3B-565B-4B6E-929B-C9DC1EA0D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8" name="AutoShape 124">
                <a:extLst>
                  <a:ext uri="{FF2B5EF4-FFF2-40B4-BE49-F238E27FC236}">
                    <a16:creationId xmlns="" xmlns:a16="http://schemas.microsoft.com/office/drawing/2014/main" id="{23EE37BC-E06F-46E0-9A58-B8E7E9453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9" name="AutoShape 125">
                <a:extLst>
                  <a:ext uri="{FF2B5EF4-FFF2-40B4-BE49-F238E27FC236}">
                    <a16:creationId xmlns="" xmlns:a16="http://schemas.microsoft.com/office/drawing/2014/main" id="{D27CE1DF-9683-4F93-8892-ECF940291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92101" y="3048386"/>
            <a:ext cx="1022888" cy="1022888"/>
            <a:chOff x="495947" y="1449091"/>
            <a:chExt cx="1022888" cy="1022888"/>
          </a:xfrm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CE10450C-9C9B-41A8-8B83-4C36E9532438}"/>
                </a:ext>
              </a:extLst>
            </p:cNvPr>
            <p:cNvSpPr/>
            <p:nvPr/>
          </p:nvSpPr>
          <p:spPr>
            <a:xfrm>
              <a:off x="495947" y="1449091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51852231-DBA4-4459-A525-9D6F0328D398}"/>
                </a:ext>
              </a:extLst>
            </p:cNvPr>
            <p:cNvGrpSpPr/>
            <p:nvPr/>
          </p:nvGrpSpPr>
          <p:grpSpPr>
            <a:xfrm>
              <a:off x="699771" y="1647253"/>
              <a:ext cx="626564" cy="626564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31" name="AutoShape 126">
                <a:extLst>
                  <a:ext uri="{FF2B5EF4-FFF2-40B4-BE49-F238E27FC236}">
                    <a16:creationId xmlns="" xmlns:a16="http://schemas.microsoft.com/office/drawing/2014/main" id="{3A999974-19D3-44F7-BF39-C052E0153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32" name="AutoShape 127">
                <a:extLst>
                  <a:ext uri="{FF2B5EF4-FFF2-40B4-BE49-F238E27FC236}">
                    <a16:creationId xmlns="" xmlns:a16="http://schemas.microsoft.com/office/drawing/2014/main" id="{AA83F5E9-B885-450C-9308-5D18FF3B7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33" name="矩形 16">
            <a:extLst>
              <a:ext uri="{FF2B5EF4-FFF2-40B4-BE49-F238E27FC236}">
                <a16:creationId xmlns="" xmlns:a16="http://schemas.microsoft.com/office/drawing/2014/main" id="{C7CE0687-0AC7-4615-90C3-01EC8259BB58}"/>
              </a:ext>
            </a:extLst>
          </p:cNvPr>
          <p:cNvSpPr/>
          <p:nvPr/>
        </p:nvSpPr>
        <p:spPr>
          <a:xfrm>
            <a:off x="5835025" y="3048386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研究的问题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="" xmlns:a16="http://schemas.microsoft.com/office/drawing/2014/main" id="{DA937DE2-2DC5-49C9-BCFF-F37C0430AAA1}"/>
              </a:ext>
            </a:extLst>
          </p:cNvPr>
          <p:cNvSpPr/>
          <p:nvPr/>
        </p:nvSpPr>
        <p:spPr>
          <a:xfrm>
            <a:off x="5835025" y="3274897"/>
            <a:ext cx="2853230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基于隐私保护的朴素贝叶斯分类的安全两方计算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支持分类模型训练的安全外包计算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32740" y="1469137"/>
            <a:ext cx="681925" cy="681925"/>
            <a:chOff x="469979" y="2610060"/>
            <a:chExt cx="681925" cy="681925"/>
          </a:xfrm>
        </p:grpSpPr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D33AB898-91D3-49AF-BFAA-50C82A809FC9}"/>
                </a:ext>
              </a:extLst>
            </p:cNvPr>
            <p:cNvSpPr/>
            <p:nvPr/>
          </p:nvSpPr>
          <p:spPr>
            <a:xfrm>
              <a:off x="469979" y="2610060"/>
              <a:ext cx="681925" cy="681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98DDF874-B6D1-40B8-A5E4-3C20E4EB3E4B}"/>
                </a:ext>
              </a:extLst>
            </p:cNvPr>
            <p:cNvGrpSpPr/>
            <p:nvPr/>
          </p:nvGrpSpPr>
          <p:grpSpPr>
            <a:xfrm>
              <a:off x="642570" y="2774455"/>
              <a:ext cx="353134" cy="353134"/>
              <a:chOff x="2473104" y="2145028"/>
              <a:chExt cx="359165" cy="359165"/>
            </a:xfrm>
            <a:solidFill>
              <a:sysClr val="window" lastClr="FFFFFF"/>
            </a:solidFill>
          </p:grpSpPr>
          <p:sp>
            <p:nvSpPr>
              <p:cNvPr id="23" name="AutoShape 126">
                <a:extLst>
                  <a:ext uri="{FF2B5EF4-FFF2-40B4-BE49-F238E27FC236}">
                    <a16:creationId xmlns="" xmlns:a16="http://schemas.microsoft.com/office/drawing/2014/main" id="{71F646CD-26AC-4D3A-B93A-02FF060A0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4" name="AutoShape 127">
                <a:extLst>
                  <a:ext uri="{FF2B5EF4-FFF2-40B4-BE49-F238E27FC236}">
                    <a16:creationId xmlns="" xmlns:a16="http://schemas.microsoft.com/office/drawing/2014/main" id="{BFE64607-A965-47A3-89DF-E49FCB736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026268" y="1458117"/>
            <a:ext cx="602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现有的隐私保护朴素贝叶斯协议基于文献</a:t>
            </a:r>
            <a:r>
              <a:rPr lang="en-US" altLang="zh-CN" dirty="0" smtClean="0"/>
              <a:t>[1]</a:t>
            </a:r>
            <a:r>
              <a:rPr lang="zh-CN" altLang="en-US" dirty="0" smtClean="0"/>
              <a:t>，用于文本分类。可信第三方分发乘法三元组。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3903" y="4466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32739" y="4035895"/>
            <a:ext cx="69158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[1]</a:t>
            </a:r>
            <a:r>
              <a:rPr lang="zh-CN" altLang="en-US" sz="900" dirty="0" smtClean="0"/>
              <a:t> </a:t>
            </a:r>
            <a:r>
              <a:rPr lang="en-US" sz="900" dirty="0" err="1" smtClean="0"/>
              <a:t>Resende</a:t>
            </a:r>
            <a:r>
              <a:rPr lang="en-US" sz="900" dirty="0"/>
              <a:t>, Amanda, Davis </a:t>
            </a:r>
            <a:r>
              <a:rPr lang="en-US" sz="900" dirty="0" err="1"/>
              <a:t>Railsback</a:t>
            </a:r>
            <a:r>
              <a:rPr lang="en-US" sz="900" dirty="0"/>
              <a:t>, Rafael </a:t>
            </a:r>
            <a:r>
              <a:rPr lang="en-US" sz="900" dirty="0" err="1"/>
              <a:t>Dowsley</a:t>
            </a:r>
            <a:r>
              <a:rPr lang="en-US" sz="900" dirty="0"/>
              <a:t>, Anderson CA </a:t>
            </a:r>
            <a:r>
              <a:rPr lang="en-US" sz="900" dirty="0" err="1"/>
              <a:t>Nascimento</a:t>
            </a:r>
            <a:r>
              <a:rPr lang="en-US" sz="900" dirty="0"/>
              <a:t>, and Diego F. </a:t>
            </a:r>
            <a:r>
              <a:rPr lang="en-US" sz="900" dirty="0" err="1"/>
              <a:t>Aranha</a:t>
            </a:r>
            <a:r>
              <a:rPr lang="en-US" sz="900" dirty="0"/>
              <a:t>. "Fast privacy-preserving text classification based on secure multiparty computation." </a:t>
            </a:r>
            <a:r>
              <a:rPr lang="en-US" sz="900" i="1" dirty="0"/>
              <a:t>IEEE Transactions on Information Forensics and Security</a:t>
            </a:r>
            <a:r>
              <a:rPr lang="en-US" sz="900" dirty="0"/>
              <a:t> (2022</a:t>
            </a:r>
            <a:r>
              <a:rPr lang="en-US" sz="900" dirty="0" smtClean="0"/>
              <a:t>).</a:t>
            </a:r>
          </a:p>
          <a:p>
            <a:endParaRPr lang="en-US" sz="9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06" y="2949435"/>
            <a:ext cx="3200400" cy="571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14" y="2481089"/>
            <a:ext cx="3860128" cy="15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99156" y="1206352"/>
            <a:ext cx="681925" cy="681925"/>
            <a:chOff x="450816" y="3694941"/>
            <a:chExt cx="681925" cy="681925"/>
          </a:xfrm>
        </p:grpSpPr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0122DECD-DE99-4981-844D-0E38BB114A8D}"/>
                </a:ext>
              </a:extLst>
            </p:cNvPr>
            <p:cNvSpPr/>
            <p:nvPr/>
          </p:nvSpPr>
          <p:spPr>
            <a:xfrm>
              <a:off x="450816" y="3694941"/>
              <a:ext cx="681925" cy="681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8AA21313-A925-4B7F-B556-8FB7A8A7EA46}"/>
                </a:ext>
              </a:extLst>
            </p:cNvPr>
            <p:cNvGrpSpPr/>
            <p:nvPr/>
          </p:nvGrpSpPr>
          <p:grpSpPr>
            <a:xfrm>
              <a:off x="609421" y="3858897"/>
              <a:ext cx="352425" cy="354012"/>
              <a:chOff x="5478463" y="2630488"/>
              <a:chExt cx="352425" cy="354012"/>
            </a:xfrm>
          </p:grpSpPr>
          <p:sp>
            <p:nvSpPr>
              <p:cNvPr id="16" name="AutoShape 37">
                <a:extLst>
                  <a:ext uri="{FF2B5EF4-FFF2-40B4-BE49-F238E27FC236}">
                    <a16:creationId xmlns="" xmlns:a16="http://schemas.microsoft.com/office/drawing/2014/main" id="{90DC2582-9CA2-4589-AC65-AA61516FE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463" y="2663825"/>
                <a:ext cx="320675" cy="320675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7" name="AutoShape 38">
                <a:extLst>
                  <a:ext uri="{FF2B5EF4-FFF2-40B4-BE49-F238E27FC236}">
                    <a16:creationId xmlns="" xmlns:a16="http://schemas.microsoft.com/office/drawing/2014/main" id="{4548D2E2-6A51-491D-A1DC-72C20B5A5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2450" y="2808288"/>
                <a:ext cx="53975" cy="539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8" name="AutoShape 39">
                <a:extLst>
                  <a:ext uri="{FF2B5EF4-FFF2-40B4-BE49-F238E27FC236}">
                    <a16:creationId xmlns="" xmlns:a16="http://schemas.microsoft.com/office/drawing/2014/main" id="{D168534D-AF8B-4165-B659-91122FCFC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325" y="2630488"/>
                <a:ext cx="55563" cy="555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9" name="AutoShape 40">
                <a:extLst>
                  <a:ext uri="{FF2B5EF4-FFF2-40B4-BE49-F238E27FC236}">
                    <a16:creationId xmlns="" xmlns:a16="http://schemas.microsoft.com/office/drawing/2014/main" id="{568D3028-93C0-4884-86E6-6741448EE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5775" y="2797175"/>
                <a:ext cx="44450" cy="444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0" name="AutoShape 41">
                <a:extLst>
                  <a:ext uri="{FF2B5EF4-FFF2-40B4-BE49-F238E27FC236}">
                    <a16:creationId xmlns="" xmlns:a16="http://schemas.microsoft.com/office/drawing/2014/main" id="{9E04ABE0-3D2C-4993-81B4-8517C7757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225" y="2873375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1" name="AutoShape 42">
                <a:extLst>
                  <a:ext uri="{FF2B5EF4-FFF2-40B4-BE49-F238E27FC236}">
                    <a16:creationId xmlns="" xmlns:a16="http://schemas.microsoft.com/office/drawing/2014/main" id="{BE0171F6-B5CA-405D-856B-F1792EFD7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6438" y="2708275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1933903" y="4466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32738" y="4035895"/>
            <a:ext cx="711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[1]</a:t>
            </a:r>
            <a:r>
              <a:rPr lang="zh-CN" altLang="en-US" sz="900" dirty="0" smtClean="0"/>
              <a:t> </a:t>
            </a:r>
            <a:r>
              <a:rPr lang="en-US" sz="900" dirty="0" err="1" smtClean="0"/>
              <a:t>Resende</a:t>
            </a:r>
            <a:r>
              <a:rPr lang="en-US" sz="900" dirty="0"/>
              <a:t>, Amanda, Davis </a:t>
            </a:r>
            <a:r>
              <a:rPr lang="en-US" sz="900" dirty="0" err="1"/>
              <a:t>Railsback</a:t>
            </a:r>
            <a:r>
              <a:rPr lang="en-US" sz="900" dirty="0"/>
              <a:t>, Rafael </a:t>
            </a:r>
            <a:r>
              <a:rPr lang="en-US" sz="900" dirty="0" err="1"/>
              <a:t>Dowsley</a:t>
            </a:r>
            <a:r>
              <a:rPr lang="en-US" sz="900" dirty="0"/>
              <a:t>, Anderson CA </a:t>
            </a:r>
            <a:r>
              <a:rPr lang="en-US" sz="900" dirty="0" err="1"/>
              <a:t>Nascimento</a:t>
            </a:r>
            <a:r>
              <a:rPr lang="en-US" sz="900" dirty="0"/>
              <a:t>, and Diego F. </a:t>
            </a:r>
            <a:r>
              <a:rPr lang="en-US" sz="900" dirty="0" err="1"/>
              <a:t>Aranha</a:t>
            </a:r>
            <a:r>
              <a:rPr lang="en-US" sz="900" dirty="0"/>
              <a:t>. "Fast privacy-preserving text classification based on secure multiparty computation." </a:t>
            </a:r>
            <a:r>
              <a:rPr lang="en-US" sz="900" i="1" dirty="0"/>
              <a:t>IEEE Transactions on Information Forensics and Security</a:t>
            </a:r>
            <a:r>
              <a:rPr lang="en-US" sz="900" dirty="0"/>
              <a:t> (2022</a:t>
            </a:r>
            <a:r>
              <a:rPr lang="en-US" sz="900" dirty="0" smtClean="0"/>
              <a:t>).</a:t>
            </a:r>
          </a:p>
          <a:p>
            <a:r>
              <a:rPr lang="en-US" altLang="zh-CN" sz="900" dirty="0" smtClean="0"/>
              <a:t>[2]</a:t>
            </a:r>
            <a:r>
              <a:rPr lang="zh-CN" altLang="en-US" sz="900" dirty="0" smtClean="0"/>
              <a:t> </a:t>
            </a:r>
            <a:r>
              <a:rPr lang="en-US" sz="900" dirty="0" smtClean="0"/>
              <a:t>Liu</a:t>
            </a:r>
            <a:r>
              <a:rPr lang="en-US" sz="900" dirty="0"/>
              <a:t>, Lin, </a:t>
            </a:r>
            <a:r>
              <a:rPr lang="en-US" sz="900" dirty="0" err="1"/>
              <a:t>Jinshu</a:t>
            </a:r>
            <a:r>
              <a:rPr lang="en-US" sz="900" dirty="0"/>
              <a:t> Su, </a:t>
            </a:r>
            <a:r>
              <a:rPr lang="en-US" sz="900" dirty="0" err="1"/>
              <a:t>Rongmao</a:t>
            </a:r>
            <a:r>
              <a:rPr lang="en-US" sz="900" dirty="0"/>
              <a:t> Chen, </a:t>
            </a:r>
            <a:r>
              <a:rPr lang="en-US" sz="900" dirty="0" err="1"/>
              <a:t>Ximeng</a:t>
            </a:r>
            <a:r>
              <a:rPr lang="en-US" sz="900" dirty="0"/>
              <a:t> Liu, </a:t>
            </a:r>
            <a:r>
              <a:rPr lang="en-US" sz="900" dirty="0" err="1"/>
              <a:t>Xiaofeng</a:t>
            </a:r>
            <a:r>
              <a:rPr lang="en-US" sz="900" dirty="0"/>
              <a:t> Wang, </a:t>
            </a:r>
            <a:r>
              <a:rPr lang="en-US" sz="900" dirty="0" err="1"/>
              <a:t>Shuhui</a:t>
            </a:r>
            <a:r>
              <a:rPr lang="en-US" sz="900" dirty="0"/>
              <a:t> Chen, and </a:t>
            </a:r>
            <a:r>
              <a:rPr lang="en-US" sz="900" dirty="0" err="1"/>
              <a:t>Hofung</a:t>
            </a:r>
            <a:r>
              <a:rPr lang="en-US" sz="900" dirty="0"/>
              <a:t> Leung. "Privacy-preserving mining of association rule on outsourced cloud data from multiple parties." In </a:t>
            </a:r>
            <a:r>
              <a:rPr lang="en-US" sz="900" i="1" dirty="0"/>
              <a:t>Australasian Conference on Information Security and Privacy</a:t>
            </a:r>
            <a:r>
              <a:rPr lang="en-US" sz="900" dirty="0"/>
              <a:t>, pp. 431-451. Springer, Cham, 2018</a:t>
            </a:r>
            <a:r>
              <a:rPr lang="en-US" sz="900" dirty="0" smtClean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33903" y="1206352"/>
            <a:ext cx="2791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文献</a:t>
            </a:r>
            <a:r>
              <a:rPr lang="en-US" altLang="zh-CN" dirty="0" smtClean="0"/>
              <a:t>[2]</a:t>
            </a:r>
            <a:r>
              <a:rPr lang="zh-CN" altLang="en-US" dirty="0" smtClean="0"/>
              <a:t>利用安全多方计算，在多个数据源参与方垂直或水平分割下，支持隐私保护的线性回归方案。通过使用秘密共享技术，</a:t>
            </a:r>
            <a:r>
              <a:rPr lang="zh-CN" altLang="en-US" dirty="0"/>
              <a:t>共同训练模型需要参与方时刻保持在线并参与后续的计算。大多数现有方案计算</a:t>
            </a:r>
            <a:r>
              <a:rPr lang="zh-CN" altLang="en-US" dirty="0" smtClean="0"/>
              <a:t>开销大。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13" y="1316550"/>
            <a:ext cx="3768147" cy="25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2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研究动机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Motivation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=""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85022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=""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=""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5376202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9" name="Group 13">
            <a:extLst>
              <a:ext uri="{FF2B5EF4-FFF2-40B4-BE49-F238E27FC236}">
                <a16:creationId xmlns="" xmlns:a16="http://schemas.microsoft.com/office/drawing/2014/main" id="{98064903-8138-4B9B-8F69-AA5FCB9849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0619" y="306812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40" name="Freeform 14">
              <a:extLst>
                <a:ext uri="{FF2B5EF4-FFF2-40B4-BE49-F238E27FC236}">
                  <a16:creationId xmlns="" xmlns:a16="http://schemas.microsoft.com/office/drawing/2014/main" id="{DAFBBBDA-03A3-4E52-A19F-DB6E55F07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="" xmlns:a16="http://schemas.microsoft.com/office/drawing/2014/main" id="{35A49CD6-13AF-4131-82DB-6CFC45BBF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D88F91BD-50E5-454F-ACDA-28AE37927CF2}"/>
              </a:ext>
            </a:extLst>
          </p:cNvPr>
          <p:cNvSpPr/>
          <p:nvPr/>
        </p:nvSpPr>
        <p:spPr>
          <a:xfrm>
            <a:off x="6671799" y="30060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=""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=""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=""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=""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=""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=""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=""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=""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=""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=""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62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theoretical basis of the paper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F8E3B286-DAAA-4F07-A77A-092F9E16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24" y="1142940"/>
            <a:ext cx="8376036" cy="304804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54AF0322-B4A2-40B1-9A55-B38BB637D31D}"/>
              </a:ext>
            </a:extLst>
          </p:cNvPr>
          <p:cNvSpPr/>
          <p:nvPr/>
        </p:nvSpPr>
        <p:spPr>
          <a:xfrm>
            <a:off x="546408" y="2410363"/>
            <a:ext cx="7924491" cy="2062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895758" y="2666964"/>
            <a:ext cx="483079" cy="483079"/>
            <a:chOff x="4330460" y="2751520"/>
            <a:chExt cx="483079" cy="483079"/>
          </a:xfrm>
        </p:grpSpPr>
        <p:sp>
          <p:nvSpPr>
            <p:cNvPr id="38" name="椭圆 37">
              <a:extLst>
                <a:ext uri="{FF2B5EF4-FFF2-40B4-BE49-F238E27FC236}">
                  <a16:creationId xmlns="" xmlns:a16="http://schemas.microsoft.com/office/drawing/2014/main" id="{E5869446-5A6C-4FEF-953E-E327B000A458}"/>
                </a:ext>
              </a:extLst>
            </p:cNvPr>
            <p:cNvSpPr/>
            <p:nvPr/>
          </p:nvSpPr>
          <p:spPr>
            <a:xfrm>
              <a:off x="4330460" y="2751520"/>
              <a:ext cx="483079" cy="48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AutoShape 112">
              <a:extLst>
                <a:ext uri="{FF2B5EF4-FFF2-40B4-BE49-F238E27FC236}">
                  <a16:creationId xmlns="" xmlns:a16="http://schemas.microsoft.com/office/drawing/2014/main" id="{DD39E160-5434-464B-907D-F3ADCFBAA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859" y="2819305"/>
              <a:ext cx="326281" cy="32628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22B34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36117" y="2666964"/>
            <a:ext cx="655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通常，在分类学习的安全多方计算协议中，为了降低本地计算量，增加可信第三方，易遭攻击</a:t>
            </a:r>
            <a:r>
              <a:rPr lang="en-US" altLang="zh-CN" dirty="0" smtClean="0">
                <a:solidFill>
                  <a:schemeClr val="bg1"/>
                </a:solidFill>
              </a:rPr>
              <a:t>[3]</a:t>
            </a:r>
            <a:r>
              <a:rPr lang="zh-CN" altLang="en-US" dirty="0" smtClean="0">
                <a:solidFill>
                  <a:schemeClr val="bg1"/>
                </a:solidFill>
              </a:rPr>
              <a:t>，而且限制了场景；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两</a:t>
            </a:r>
            <a:r>
              <a:rPr lang="zh-CN" altLang="en-US" dirty="0" smtClean="0">
                <a:solidFill>
                  <a:schemeClr val="bg1"/>
                </a:solidFill>
              </a:rPr>
              <a:t>方服务器协同训练分类模型中</a:t>
            </a:r>
            <a:r>
              <a:rPr lang="zh-CN" altLang="en-US" dirty="0" smtClean="0">
                <a:solidFill>
                  <a:schemeClr val="bg1"/>
                </a:solidFill>
              </a:rPr>
              <a:t>，利用安全</a:t>
            </a:r>
            <a:r>
              <a:rPr lang="zh-CN" altLang="en-US" dirty="0" smtClean="0">
                <a:solidFill>
                  <a:schemeClr val="bg1"/>
                </a:solidFill>
              </a:rPr>
              <a:t>乘法协议和安全两方计算</a:t>
            </a:r>
            <a:r>
              <a:rPr lang="zh-CN" altLang="en-US" dirty="0" smtClean="0">
                <a:solidFill>
                  <a:schemeClr val="bg1"/>
                </a:solidFill>
              </a:rPr>
              <a:t>协议。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823" y="4510477"/>
            <a:ext cx="8082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/>
              <a:t>[3]</a:t>
            </a:r>
            <a:r>
              <a:rPr lang="zh-CN" altLang="en-US" sz="900" dirty="0" smtClean="0"/>
              <a:t> </a:t>
            </a:r>
            <a:r>
              <a:rPr lang="en-US" sz="900" dirty="0" smtClean="0"/>
              <a:t>Miller, David J., Zhen Xiang, and George </a:t>
            </a:r>
            <a:r>
              <a:rPr lang="en-US" sz="900" dirty="0" err="1" smtClean="0"/>
              <a:t>Kesidis</a:t>
            </a:r>
            <a:r>
              <a:rPr lang="en-US" sz="900" dirty="0" smtClean="0"/>
              <a:t>. "Adversarial learning targeting deep neural network classification: A comprehensive review of defenses against attacks." </a:t>
            </a:r>
            <a:r>
              <a:rPr lang="en-US" sz="900" i="1" dirty="0" smtClean="0"/>
              <a:t>Proceedings of the IEEE</a:t>
            </a:r>
            <a:r>
              <a:rPr lang="en-US" sz="900" dirty="0" smtClean="0"/>
              <a:t> 108, no. 3 (2020): 402-433.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62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theoretical basis of the paper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F8E3B286-DAAA-4F07-A77A-092F9E16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24" y="1142940"/>
            <a:ext cx="8376036" cy="304804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54AF0322-B4A2-40B1-9A55-B38BB637D31D}"/>
              </a:ext>
            </a:extLst>
          </p:cNvPr>
          <p:cNvSpPr/>
          <p:nvPr/>
        </p:nvSpPr>
        <p:spPr>
          <a:xfrm>
            <a:off x="546408" y="2410363"/>
            <a:ext cx="7924491" cy="2062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95758" y="2666964"/>
            <a:ext cx="483079" cy="483079"/>
            <a:chOff x="4330460" y="3605075"/>
            <a:chExt cx="483079" cy="483079"/>
          </a:xfrm>
        </p:grpSpPr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59775499-062C-4B20-A38F-156BBA604179}"/>
                </a:ext>
              </a:extLst>
            </p:cNvPr>
            <p:cNvSpPr/>
            <p:nvPr/>
          </p:nvSpPr>
          <p:spPr>
            <a:xfrm>
              <a:off x="4330460" y="3605075"/>
              <a:ext cx="483079" cy="48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Group 69">
              <a:extLst>
                <a:ext uri="{FF2B5EF4-FFF2-40B4-BE49-F238E27FC236}">
                  <a16:creationId xmlns="" xmlns:a16="http://schemas.microsoft.com/office/drawing/2014/main" id="{AB4DA541-D62E-4DEA-AA34-72DECD7657D7}"/>
                </a:ext>
              </a:extLst>
            </p:cNvPr>
            <p:cNvGrpSpPr/>
            <p:nvPr/>
          </p:nvGrpSpPr>
          <p:grpSpPr>
            <a:xfrm>
              <a:off x="4413544" y="3708577"/>
              <a:ext cx="325471" cy="305442"/>
              <a:chOff x="10074275" y="1647825"/>
              <a:chExt cx="464344" cy="435769"/>
            </a:xfrm>
            <a:solidFill>
              <a:srgbClr val="222B34"/>
            </a:solidFill>
          </p:grpSpPr>
          <p:sp>
            <p:nvSpPr>
              <p:cNvPr id="14" name="AutoShape 69">
                <a:extLst>
                  <a:ext uri="{FF2B5EF4-FFF2-40B4-BE49-F238E27FC236}">
                    <a16:creationId xmlns="" xmlns:a16="http://schemas.microsoft.com/office/drawing/2014/main" id="{E15ABEED-E4CA-4CED-9584-EA4288A74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4275" y="1647825"/>
                <a:ext cx="464344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223" y="5760"/>
                    </a:moveTo>
                    <a:lnTo>
                      <a:pt x="17548" y="5760"/>
                    </a:lnTo>
                    <a:cubicBezTo>
                      <a:pt x="16804" y="5760"/>
                      <a:pt x="16198" y="5114"/>
                      <a:pt x="16198" y="4320"/>
                    </a:cubicBezTo>
                    <a:lnTo>
                      <a:pt x="16200" y="4320"/>
                    </a:lnTo>
                    <a:lnTo>
                      <a:pt x="16200" y="1440"/>
                    </a:lnTo>
                    <a:lnTo>
                      <a:pt x="20250" y="5760"/>
                    </a:lnTo>
                    <a:cubicBezTo>
                      <a:pt x="20250" y="5760"/>
                      <a:pt x="18223" y="5760"/>
                      <a:pt x="18223" y="5760"/>
                    </a:cubicBezTo>
                    <a:close/>
                    <a:moveTo>
                      <a:pt x="20250" y="19440"/>
                    </a:moveTo>
                    <a:cubicBezTo>
                      <a:pt x="20250" y="19837"/>
                      <a:pt x="19948" y="20160"/>
                      <a:pt x="19575" y="20160"/>
                    </a:cubicBezTo>
                    <a:lnTo>
                      <a:pt x="2024" y="20160"/>
                    </a:lnTo>
                    <a:cubicBezTo>
                      <a:pt x="1651" y="20160"/>
                      <a:pt x="1349" y="19837"/>
                      <a:pt x="1349" y="19440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5525" y="1440"/>
                    </a:lnTo>
                    <a:lnTo>
                      <a:pt x="15525" y="4320"/>
                    </a:lnTo>
                    <a:lnTo>
                      <a:pt x="15523" y="4320"/>
                    </a:lnTo>
                    <a:cubicBezTo>
                      <a:pt x="15523" y="5513"/>
                      <a:pt x="16430" y="6480"/>
                      <a:pt x="17548" y="6480"/>
                    </a:cubicBezTo>
                    <a:lnTo>
                      <a:pt x="18223" y="6480"/>
                    </a:lnTo>
                    <a:lnTo>
                      <a:pt x="20250" y="6480"/>
                    </a:lnTo>
                    <a:cubicBezTo>
                      <a:pt x="20250" y="6480"/>
                      <a:pt x="20250" y="19440"/>
                      <a:pt x="20250" y="19440"/>
                    </a:cubicBezTo>
                    <a:close/>
                    <a:moveTo>
                      <a:pt x="21204" y="4741"/>
                    </a:moveTo>
                    <a:lnTo>
                      <a:pt x="17154" y="421"/>
                    </a:lnTo>
                    <a:cubicBezTo>
                      <a:pt x="16901" y="151"/>
                      <a:pt x="16557" y="0"/>
                      <a:pt x="16200" y="0"/>
                    </a:cubicBezTo>
                    <a:lnTo>
                      <a:pt x="2024" y="0"/>
                    </a:lnTo>
                    <a:cubicBezTo>
                      <a:pt x="908" y="0"/>
                      <a:pt x="0" y="968"/>
                      <a:pt x="0" y="2160"/>
                    </a:cubicBezTo>
                    <a:lnTo>
                      <a:pt x="0" y="19440"/>
                    </a:lnTo>
                    <a:cubicBezTo>
                      <a:pt x="0" y="20631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599" y="20631"/>
                      <a:pt x="21599" y="19440"/>
                    </a:cubicBezTo>
                    <a:lnTo>
                      <a:pt x="21599" y="5760"/>
                    </a:lnTo>
                    <a:cubicBezTo>
                      <a:pt x="21599" y="5378"/>
                      <a:pt x="21457" y="5011"/>
                      <a:pt x="21204" y="4741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5" name="AutoShape 70">
                <a:extLst>
                  <a:ext uri="{FF2B5EF4-FFF2-40B4-BE49-F238E27FC236}">
                    <a16:creationId xmlns="" xmlns:a16="http://schemas.microsoft.com/office/drawing/2014/main" id="{1D907B55-E7F0-4E9F-A792-4B98F318F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3" y="1734344"/>
                <a:ext cx="873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6" name="AutoShape 71">
                <a:extLst>
                  <a:ext uri="{FF2B5EF4-FFF2-40B4-BE49-F238E27FC236}">
                    <a16:creationId xmlns="" xmlns:a16="http://schemas.microsoft.com/office/drawing/2014/main" id="{14B073FD-8752-4152-B96B-CA2AA8BD8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3" y="1778000"/>
                <a:ext cx="87313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7" name="AutoShape 72">
                <a:extLst>
                  <a:ext uri="{FF2B5EF4-FFF2-40B4-BE49-F238E27FC236}">
                    <a16:creationId xmlns="" xmlns:a16="http://schemas.microsoft.com/office/drawing/2014/main" id="{09A1A286-01FD-4F8A-AEAE-00E63A586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6" y="1821656"/>
                <a:ext cx="1889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369" y="21599"/>
                      <a:pt x="830" y="21599"/>
                    </a:cubicBezTo>
                    <a:lnTo>
                      <a:pt x="20769" y="21599"/>
                    </a:lnTo>
                    <a:cubicBezTo>
                      <a:pt x="21226" y="21599"/>
                      <a:pt x="21600" y="16769"/>
                      <a:pt x="21600" y="10800"/>
                    </a:cubicBezTo>
                    <a:cubicBezTo>
                      <a:pt x="21600" y="4830"/>
                      <a:pt x="21226" y="0"/>
                      <a:pt x="20769" y="0"/>
                    </a:cubicBezTo>
                    <a:lnTo>
                      <a:pt x="830" y="0"/>
                    </a:lnTo>
                    <a:cubicBezTo>
                      <a:pt x="369" y="0"/>
                      <a:pt x="0" y="4830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8" name="AutoShape 73">
                <a:extLst>
                  <a:ext uri="{FF2B5EF4-FFF2-40B4-BE49-F238E27FC236}">
                    <a16:creationId xmlns="" xmlns:a16="http://schemas.microsoft.com/office/drawing/2014/main" id="{97AC18C2-BE5B-42A9-AA93-3E9879DE6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08969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9" name="AutoShape 74">
                <a:extLst>
                  <a:ext uri="{FF2B5EF4-FFF2-40B4-BE49-F238E27FC236}">
                    <a16:creationId xmlns="" xmlns:a16="http://schemas.microsoft.com/office/drawing/2014/main" id="{43A4495B-4792-4837-8303-5ADDACB3D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52625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0" name="AutoShape 75">
                <a:extLst>
                  <a:ext uri="{FF2B5EF4-FFF2-40B4-BE49-F238E27FC236}">
                    <a16:creationId xmlns="" xmlns:a16="http://schemas.microsoft.com/office/drawing/2014/main" id="{ACD6B7AE-6181-402C-BB49-48E26BC67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96282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1" name="AutoShape 76">
                <a:extLst>
                  <a:ext uri="{FF2B5EF4-FFF2-40B4-BE49-F238E27FC236}">
                    <a16:creationId xmlns="" xmlns:a16="http://schemas.microsoft.com/office/drawing/2014/main" id="{555AF690-63F9-4CED-A41F-BDA23C51D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865313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69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69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2" name="AutoShape 77">
                <a:extLst>
                  <a:ext uri="{FF2B5EF4-FFF2-40B4-BE49-F238E27FC236}">
                    <a16:creationId xmlns="" xmlns:a16="http://schemas.microsoft.com/office/drawing/2014/main" id="{BA5691DF-DA2B-4244-A123-6AF505ACC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720057"/>
                <a:ext cx="130969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5400"/>
                    </a:moveTo>
                    <a:lnTo>
                      <a:pt x="16800" y="5400"/>
                    </a:lnTo>
                    <a:lnTo>
                      <a:pt x="16800" y="16200"/>
                    </a:lnTo>
                    <a:lnTo>
                      <a:pt x="4799" y="16200"/>
                    </a:lnTo>
                    <a:cubicBezTo>
                      <a:pt x="4799" y="16200"/>
                      <a:pt x="4799" y="5400"/>
                      <a:pt x="4799" y="5400"/>
                    </a:cubicBezTo>
                    <a:close/>
                    <a:moveTo>
                      <a:pt x="2399" y="21599"/>
                    </a:moveTo>
                    <a:lnTo>
                      <a:pt x="19200" y="21599"/>
                    </a:lnTo>
                    <a:cubicBezTo>
                      <a:pt x="20526" y="21599"/>
                      <a:pt x="21599" y="20392"/>
                      <a:pt x="21599" y="18900"/>
                    </a:cubicBezTo>
                    <a:lnTo>
                      <a:pt x="21599" y="2700"/>
                    </a:lnTo>
                    <a:cubicBezTo>
                      <a:pt x="21599" y="1207"/>
                      <a:pt x="20526" y="0"/>
                      <a:pt x="19200" y="0"/>
                    </a:cubicBezTo>
                    <a:lnTo>
                      <a:pt x="2399" y="0"/>
                    </a:lnTo>
                    <a:cubicBezTo>
                      <a:pt x="1073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073" y="21599"/>
                      <a:pt x="2399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88823" y="4510477"/>
            <a:ext cx="8082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/>
              <a:t>[3]</a:t>
            </a:r>
            <a:r>
              <a:rPr lang="zh-CN" altLang="en-US" sz="900" dirty="0" smtClean="0"/>
              <a:t> </a:t>
            </a:r>
            <a:r>
              <a:rPr lang="en-US" sz="900" dirty="0" smtClean="0"/>
              <a:t>Miller, David J., Zhen Xiang, and George </a:t>
            </a:r>
            <a:r>
              <a:rPr lang="en-US" sz="900" dirty="0" err="1" smtClean="0"/>
              <a:t>Kesidis</a:t>
            </a:r>
            <a:r>
              <a:rPr lang="en-US" sz="900" dirty="0" smtClean="0"/>
              <a:t>. "Adversarial learning targeting deep neural network classification: A comprehensive review of defenses against attacks." </a:t>
            </a:r>
            <a:r>
              <a:rPr lang="en-US" sz="900" i="1" dirty="0" smtClean="0"/>
              <a:t>Proceedings of the IEEE</a:t>
            </a:r>
            <a:r>
              <a:rPr lang="en-US" sz="900" dirty="0" smtClean="0"/>
              <a:t> 108, no. 3 (2020): 402-433.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1536117" y="2666964"/>
            <a:ext cx="6554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在外包计算中，采用双云模型，即云服务平台和辅助计算云平台，与传统的云计算模型相比，协议不需要密钥生成中心分发密钥。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隐私保护技术采用</a:t>
            </a:r>
            <a:r>
              <a:rPr lang="en-US" altLang="zh-CN" dirty="0" err="1" smtClean="0">
                <a:solidFill>
                  <a:schemeClr val="bg1"/>
                </a:solidFill>
              </a:rPr>
              <a:t>Paillier</a:t>
            </a:r>
            <a:r>
              <a:rPr lang="zh-CN" altLang="en-US" dirty="0" smtClean="0">
                <a:solidFill>
                  <a:schemeClr val="bg1"/>
                </a:solidFill>
              </a:rPr>
              <a:t>同态加密算法和加法秘密共享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可进行回归，决策树和</a:t>
            </a:r>
            <a:r>
              <a:rPr lang="en-US" altLang="zh-CN" dirty="0" smtClean="0">
                <a:solidFill>
                  <a:schemeClr val="bg1"/>
                </a:solidFill>
              </a:rPr>
              <a:t>k</a:t>
            </a:r>
            <a:r>
              <a:rPr lang="zh-CN" altLang="en-US" dirty="0" smtClean="0">
                <a:solidFill>
                  <a:schemeClr val="bg1"/>
                </a:solidFill>
              </a:rPr>
              <a:t>近邻分类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30050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1007</TotalTime>
  <Words>776</Words>
  <Application>Microsoft Macintosh PowerPoint</Application>
  <PresentationFormat>On-screen Show (16:9)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Calibri Light</vt:lpstr>
      <vt:lpstr>Cambria Math</vt:lpstr>
      <vt:lpstr>Gill Sans</vt:lpstr>
      <vt:lpstr>Times New Roman</vt:lpstr>
      <vt:lpstr>宋体</vt:lpstr>
      <vt:lpstr>微软雅黑</vt:lpstr>
      <vt:lpstr>Arial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第一PPT</dc:creator>
  <cp:keywords>www.1ppt.com</cp:keywords>
  <dc:description>www.1ppt.com</dc:description>
  <cp:lastModifiedBy>Microsoft Office User</cp:lastModifiedBy>
  <cp:revision>123</cp:revision>
  <cp:lastPrinted>2022-03-08T04:55:43Z</cp:lastPrinted>
  <dcterms:created xsi:type="dcterms:W3CDTF">2017-10-30T02:36:03Z</dcterms:created>
  <dcterms:modified xsi:type="dcterms:W3CDTF">2022-03-08T04:56:36Z</dcterms:modified>
</cp:coreProperties>
</file>