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32" r:id="rId1"/>
  </p:sldMasterIdLst>
  <p:notesMasterIdLst>
    <p:notesMasterId r:id="rId98"/>
  </p:notesMasterIdLst>
  <p:sldIdLst>
    <p:sldId id="270" r:id="rId2"/>
    <p:sldId id="383" r:id="rId3"/>
    <p:sldId id="384" r:id="rId4"/>
    <p:sldId id="469"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400" r:id="rId20"/>
    <p:sldId id="399"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74" r:id="rId34"/>
    <p:sldId id="472" r:id="rId35"/>
    <p:sldId id="475" r:id="rId36"/>
    <p:sldId id="413" r:id="rId37"/>
    <p:sldId id="414" r:id="rId38"/>
    <p:sldId id="473" r:id="rId39"/>
    <p:sldId id="415" r:id="rId40"/>
    <p:sldId id="416" r:id="rId41"/>
    <p:sldId id="417" r:id="rId42"/>
    <p:sldId id="418" r:id="rId43"/>
    <p:sldId id="419" r:id="rId44"/>
    <p:sldId id="420" r:id="rId45"/>
    <p:sldId id="421" r:id="rId46"/>
    <p:sldId id="422" r:id="rId47"/>
    <p:sldId id="470"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471" r:id="rId87"/>
    <p:sldId id="476" r:id="rId88"/>
    <p:sldId id="477" r:id="rId89"/>
    <p:sldId id="461" r:id="rId90"/>
    <p:sldId id="462" r:id="rId91"/>
    <p:sldId id="463" r:id="rId92"/>
    <p:sldId id="464" r:id="rId93"/>
    <p:sldId id="465" r:id="rId94"/>
    <p:sldId id="466" r:id="rId95"/>
    <p:sldId id="467" r:id="rId96"/>
    <p:sldId id="468" r:id="rId97"/>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2810" autoAdjust="0"/>
  </p:normalViewPr>
  <p:slideViewPr>
    <p:cSldViewPr>
      <p:cViewPr varScale="1">
        <p:scale>
          <a:sx n="117" d="100"/>
          <a:sy n="117" d="100"/>
        </p:scale>
        <p:origin x="1528" y="16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74A25-5366-C846-AB81-68A08E640D2D}"/>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D1762A3B-B59A-0142-991F-BC03220E937E}"/>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94D989E4-3BEE-CE49-B839-DB9F244301E3}" type="datetimeFigureOut">
              <a:rPr lang="en-US"/>
              <a:pPr>
                <a:defRPr/>
              </a:pPr>
              <a:t>2/27/25</a:t>
            </a:fld>
            <a:endParaRPr lang="en-US"/>
          </a:p>
        </p:txBody>
      </p:sp>
      <p:sp>
        <p:nvSpPr>
          <p:cNvPr id="4" name="Slide Image Placeholder 3">
            <a:extLst>
              <a:ext uri="{FF2B5EF4-FFF2-40B4-BE49-F238E27FC236}">
                <a16:creationId xmlns:a16="http://schemas.microsoft.com/office/drawing/2014/main" id="{DA2295F0-7965-0D42-82AF-2E5ED88C2E0A}"/>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AD168FAC-6D6B-D34C-87D9-EF2302380CB2}"/>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EED69D-AAEA-E749-A266-DF68C3997427}"/>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FD358A3D-9BC4-3547-86D6-2FDB04E6F5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C54E31D5-8224-1B4C-A78E-7B0C6A1DF2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0A975CD0-ADB6-E744-9F57-0E4267768D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4" name="Rectangle 3">
            <a:extLst>
              <a:ext uri="{FF2B5EF4-FFF2-40B4-BE49-F238E27FC236}">
                <a16:creationId xmlns:a16="http://schemas.microsoft.com/office/drawing/2014/main" id="{D281AABF-DBFE-0741-88B7-F79C003371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4D4E6A86-A466-1243-BCBB-5C94A3257197}"/>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1C4AE5B5-6362-544E-8CF3-219A29AD71B5}"/>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A6ABC8-06A7-C642-BBDF-16D3AD3FBCB3}"/>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97595A8D-F5DD-0944-81B5-9444ADBBAD7C}"/>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FC4034A-9B69-E243-AE7A-7B37AD3FAA7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E114368E-000A-5840-B3A6-290333E89AC8}"/>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E06AA5BC-98EE-A24F-A69A-2DA5A229D49E}"/>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A71D080B-2D45-A948-87D3-C133A5A9D71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87712F7-9B31-B44C-A944-57BF17CEB364}"/>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F4D3E699-F808-CD4E-AA57-D6E7FD518564}"/>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B1A7336-45F4-7940-888F-8510902EAF7F}"/>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554CFCA-2E62-EA41-B5CA-F655BB5FF5FF}"/>
              </a:ext>
            </a:extLst>
          </p:cNvPr>
          <p:cNvSpPr>
            <a:spLocks noGrp="1"/>
          </p:cNvSpPr>
          <p:nvPr>
            <p:ph type="dt" sz="half" idx="10"/>
          </p:nvPr>
        </p:nvSpPr>
        <p:spPr/>
        <p:txBody>
          <a:bodyPr/>
          <a:lstStyle>
            <a:lvl1pPr>
              <a:defRPr/>
            </a:lvl1pPr>
          </a:lstStyle>
          <a:p>
            <a:pPr>
              <a:defRPr/>
            </a:pPr>
            <a:fld id="{D8A54BAD-5BF3-C241-898F-D861EA385672}" type="datetime8">
              <a:rPr lang="en-US"/>
              <a:pPr>
                <a:defRPr/>
              </a:pPr>
              <a:t>2/27/25 1:49 PM</a:t>
            </a:fld>
            <a:endParaRPr lang="en-US" dirty="0"/>
          </a:p>
        </p:txBody>
      </p:sp>
      <p:sp>
        <p:nvSpPr>
          <p:cNvPr id="16" name="Footer Placeholder 4">
            <a:extLst>
              <a:ext uri="{FF2B5EF4-FFF2-40B4-BE49-F238E27FC236}">
                <a16:creationId xmlns:a16="http://schemas.microsoft.com/office/drawing/2014/main" id="{5D105B57-C336-394A-AB4B-9A334625FE9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EB1CC986-D33A-E645-AC74-8C7358F98178}"/>
              </a:ext>
            </a:extLst>
          </p:cNvPr>
          <p:cNvSpPr>
            <a:spLocks noGrp="1"/>
          </p:cNvSpPr>
          <p:nvPr>
            <p:ph type="sldNum" sz="quarter" idx="12"/>
          </p:nvPr>
        </p:nvSpPr>
        <p:spPr/>
        <p:txBody>
          <a:bodyPr/>
          <a:lstStyle>
            <a:lvl1pPr>
              <a:defRPr/>
            </a:lvl1pPr>
          </a:lstStyle>
          <a:p>
            <a:pPr>
              <a:defRPr/>
            </a:pPr>
            <a:fld id="{FBD6FFD9-F4C8-BD40-BEF4-1BB7B0F1F0FD}" type="slidenum">
              <a:rPr lang="en-US" altLang="zh-CN"/>
              <a:pPr>
                <a:defRPr/>
              </a:pPr>
              <a:t>‹#›</a:t>
            </a:fld>
            <a:endParaRPr lang="en-US" altLang="zh-CN"/>
          </a:p>
        </p:txBody>
      </p:sp>
    </p:spTree>
    <p:extLst>
      <p:ext uri="{BB962C8B-B14F-4D97-AF65-F5344CB8AC3E}">
        <p14:creationId xmlns:p14="http://schemas.microsoft.com/office/powerpoint/2010/main" val="370981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297B4-E3BF-C94C-8DC9-DFACBD692772}"/>
              </a:ext>
            </a:extLst>
          </p:cNvPr>
          <p:cNvSpPr>
            <a:spLocks noGrp="1"/>
          </p:cNvSpPr>
          <p:nvPr>
            <p:ph type="dt" sz="half" idx="10"/>
          </p:nvPr>
        </p:nvSpPr>
        <p:spPr/>
        <p:txBody>
          <a:bodyPr/>
          <a:lstStyle>
            <a:lvl1pPr>
              <a:defRPr/>
            </a:lvl1pPr>
          </a:lstStyle>
          <a:p>
            <a:pPr>
              <a:defRPr/>
            </a:pPr>
            <a:fld id="{80057E5D-CE7C-9348-A4D6-AB2C885A3E11}" type="datetime8">
              <a:rPr lang="en-US"/>
              <a:pPr>
                <a:defRPr/>
              </a:pPr>
              <a:t>2/27/25 1:49 PM</a:t>
            </a:fld>
            <a:endParaRPr lang="en-US" dirty="0"/>
          </a:p>
        </p:txBody>
      </p:sp>
      <p:sp>
        <p:nvSpPr>
          <p:cNvPr id="5" name="Footer Placeholder 4">
            <a:extLst>
              <a:ext uri="{FF2B5EF4-FFF2-40B4-BE49-F238E27FC236}">
                <a16:creationId xmlns:a16="http://schemas.microsoft.com/office/drawing/2014/main" id="{23C432D5-E41F-A147-B434-29A16595AA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0ECD22-C4BA-2C4F-847F-34119F9A927E}"/>
              </a:ext>
            </a:extLst>
          </p:cNvPr>
          <p:cNvSpPr>
            <a:spLocks noGrp="1"/>
          </p:cNvSpPr>
          <p:nvPr>
            <p:ph type="sldNum" sz="quarter" idx="12"/>
          </p:nvPr>
        </p:nvSpPr>
        <p:spPr/>
        <p:txBody>
          <a:bodyPr/>
          <a:lstStyle>
            <a:lvl1pPr>
              <a:defRPr/>
            </a:lvl1pPr>
          </a:lstStyle>
          <a:p>
            <a:pPr>
              <a:defRPr/>
            </a:pPr>
            <a:fld id="{984106D5-5BE5-D44C-A5E4-CCF297CA7CE2}" type="slidenum">
              <a:rPr lang="en-US" altLang="zh-CN"/>
              <a:pPr>
                <a:defRPr/>
              </a:pPr>
              <a:t>‹#›</a:t>
            </a:fld>
            <a:endParaRPr lang="en-US" altLang="zh-CN"/>
          </a:p>
        </p:txBody>
      </p:sp>
    </p:spTree>
    <p:extLst>
      <p:ext uri="{BB962C8B-B14F-4D97-AF65-F5344CB8AC3E}">
        <p14:creationId xmlns:p14="http://schemas.microsoft.com/office/powerpoint/2010/main" val="21040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97B72FEA-39F3-974E-82E4-AB68E9E7A724}"/>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1A7FC153-FB21-F14C-A690-6CA6E0852D42}"/>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C418622-A1D7-E048-AD31-93733A8A09BE}"/>
              </a:ext>
            </a:extLst>
          </p:cNvPr>
          <p:cNvSpPr>
            <a:spLocks noGrp="1"/>
          </p:cNvSpPr>
          <p:nvPr>
            <p:ph type="dt" sz="half" idx="14"/>
          </p:nvPr>
        </p:nvSpPr>
        <p:spPr/>
        <p:txBody>
          <a:bodyPr/>
          <a:lstStyle>
            <a:lvl1pPr>
              <a:defRPr/>
            </a:lvl1pPr>
          </a:lstStyle>
          <a:p>
            <a:pPr>
              <a:defRPr/>
            </a:pPr>
            <a:fld id="{E255C9C8-A69B-824D-B666-8493B30951F7}" type="datetime8">
              <a:rPr lang="en-US"/>
              <a:pPr>
                <a:defRPr/>
              </a:pPr>
              <a:t>2/27/25 1:49 PM</a:t>
            </a:fld>
            <a:endParaRPr lang="en-US" dirty="0"/>
          </a:p>
        </p:txBody>
      </p:sp>
      <p:sp>
        <p:nvSpPr>
          <p:cNvPr id="8" name="Footer Placeholder 4">
            <a:extLst>
              <a:ext uri="{FF2B5EF4-FFF2-40B4-BE49-F238E27FC236}">
                <a16:creationId xmlns:a16="http://schemas.microsoft.com/office/drawing/2014/main" id="{A57E735A-3365-3E42-82E8-E39F8CA53406}"/>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8D83B2C-4A69-154A-8327-C64CB1CFAC62}"/>
              </a:ext>
            </a:extLst>
          </p:cNvPr>
          <p:cNvSpPr>
            <a:spLocks noGrp="1"/>
          </p:cNvSpPr>
          <p:nvPr>
            <p:ph type="sldNum" sz="quarter" idx="16"/>
          </p:nvPr>
        </p:nvSpPr>
        <p:spPr/>
        <p:txBody>
          <a:bodyPr/>
          <a:lstStyle>
            <a:lvl1pPr>
              <a:defRPr/>
            </a:lvl1pPr>
          </a:lstStyle>
          <a:p>
            <a:pPr>
              <a:defRPr/>
            </a:pPr>
            <a:fld id="{24CA0B8C-0C5B-1340-BC94-6F9CBF292AD7}" type="slidenum">
              <a:rPr lang="en-US" altLang="zh-CN"/>
              <a:pPr>
                <a:defRPr/>
              </a:pPr>
              <a:t>‹#›</a:t>
            </a:fld>
            <a:endParaRPr lang="en-US" altLang="zh-CN"/>
          </a:p>
        </p:txBody>
      </p:sp>
    </p:spTree>
    <p:extLst>
      <p:ext uri="{BB962C8B-B14F-4D97-AF65-F5344CB8AC3E}">
        <p14:creationId xmlns:p14="http://schemas.microsoft.com/office/powerpoint/2010/main" val="99175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8EE9A-FA5E-0443-9876-F5E0214E395A}"/>
              </a:ext>
            </a:extLst>
          </p:cNvPr>
          <p:cNvSpPr>
            <a:spLocks noGrp="1"/>
          </p:cNvSpPr>
          <p:nvPr>
            <p:ph type="dt" sz="half" idx="10"/>
          </p:nvPr>
        </p:nvSpPr>
        <p:spPr/>
        <p:txBody>
          <a:bodyPr/>
          <a:lstStyle>
            <a:lvl1pPr>
              <a:defRPr/>
            </a:lvl1pPr>
          </a:lstStyle>
          <a:p>
            <a:pPr>
              <a:defRPr/>
            </a:pPr>
            <a:fld id="{B434FCB3-76CA-874B-888A-DCB27D379DE0}" type="datetime8">
              <a:rPr lang="en-US"/>
              <a:pPr>
                <a:defRPr/>
              </a:pPr>
              <a:t>2/27/25 1:49 PM</a:t>
            </a:fld>
            <a:endParaRPr lang="en-US" dirty="0"/>
          </a:p>
        </p:txBody>
      </p:sp>
      <p:sp>
        <p:nvSpPr>
          <p:cNvPr id="5" name="Footer Placeholder 4">
            <a:extLst>
              <a:ext uri="{FF2B5EF4-FFF2-40B4-BE49-F238E27FC236}">
                <a16:creationId xmlns:a16="http://schemas.microsoft.com/office/drawing/2014/main" id="{48716A79-7CD2-1E49-A532-02520BB0E2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02627E-1C51-BD42-9C1F-DF16F7BA98F3}"/>
              </a:ext>
            </a:extLst>
          </p:cNvPr>
          <p:cNvSpPr>
            <a:spLocks noGrp="1"/>
          </p:cNvSpPr>
          <p:nvPr>
            <p:ph type="sldNum" sz="quarter" idx="12"/>
          </p:nvPr>
        </p:nvSpPr>
        <p:spPr/>
        <p:txBody>
          <a:bodyPr/>
          <a:lstStyle>
            <a:lvl1pPr>
              <a:defRPr/>
            </a:lvl1pPr>
          </a:lstStyle>
          <a:p>
            <a:pPr>
              <a:defRPr/>
            </a:pPr>
            <a:fld id="{FDA0678A-C712-874D-BBF9-605E1B27778D}" type="slidenum">
              <a:rPr lang="en-US" altLang="zh-CN"/>
              <a:pPr>
                <a:defRPr/>
              </a:pPr>
              <a:t>‹#›</a:t>
            </a:fld>
            <a:endParaRPr lang="en-US" altLang="zh-CN"/>
          </a:p>
        </p:txBody>
      </p:sp>
    </p:spTree>
    <p:extLst>
      <p:ext uri="{BB962C8B-B14F-4D97-AF65-F5344CB8AC3E}">
        <p14:creationId xmlns:p14="http://schemas.microsoft.com/office/powerpoint/2010/main" val="368248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AB87DC6D-1770-4847-81F1-0D099CC2C60F}"/>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050899A2-04F6-A649-BF2C-CFB641BEB37F}"/>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6D5665CA-DBF6-3847-BD70-DC691E39CCE5}"/>
              </a:ext>
            </a:extLst>
          </p:cNvPr>
          <p:cNvSpPr>
            <a:spLocks noGrp="1"/>
          </p:cNvSpPr>
          <p:nvPr>
            <p:ph type="dt" sz="half" idx="14"/>
          </p:nvPr>
        </p:nvSpPr>
        <p:spPr/>
        <p:txBody>
          <a:bodyPr/>
          <a:lstStyle>
            <a:lvl1pPr>
              <a:defRPr/>
            </a:lvl1pPr>
          </a:lstStyle>
          <a:p>
            <a:pPr>
              <a:defRPr/>
            </a:pPr>
            <a:fld id="{36078759-7BE4-B94A-8168-3C230224901F}" type="datetime8">
              <a:rPr lang="en-US"/>
              <a:pPr>
                <a:defRPr/>
              </a:pPr>
              <a:t>2/27/25 1:49 PM</a:t>
            </a:fld>
            <a:endParaRPr lang="en-US" dirty="0"/>
          </a:p>
        </p:txBody>
      </p:sp>
      <p:sp>
        <p:nvSpPr>
          <p:cNvPr id="8" name="Footer Placeholder 4">
            <a:extLst>
              <a:ext uri="{FF2B5EF4-FFF2-40B4-BE49-F238E27FC236}">
                <a16:creationId xmlns:a16="http://schemas.microsoft.com/office/drawing/2014/main" id="{8F216BEC-B93E-3C41-929C-83A24B1C420D}"/>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1E6A2A6-AC34-3040-A530-F698B9523037}"/>
              </a:ext>
            </a:extLst>
          </p:cNvPr>
          <p:cNvSpPr>
            <a:spLocks noGrp="1"/>
          </p:cNvSpPr>
          <p:nvPr>
            <p:ph type="sldNum" sz="quarter" idx="16"/>
          </p:nvPr>
        </p:nvSpPr>
        <p:spPr/>
        <p:txBody>
          <a:bodyPr/>
          <a:lstStyle>
            <a:lvl1pPr>
              <a:defRPr/>
            </a:lvl1pPr>
          </a:lstStyle>
          <a:p>
            <a:pPr>
              <a:defRPr/>
            </a:pPr>
            <a:fld id="{A4C6BD92-AF4F-554A-8C27-977BC9DF1A36}" type="slidenum">
              <a:rPr lang="en-US" altLang="zh-CN"/>
              <a:pPr>
                <a:defRPr/>
              </a:pPr>
              <a:t>‹#›</a:t>
            </a:fld>
            <a:endParaRPr lang="en-US" altLang="zh-CN"/>
          </a:p>
        </p:txBody>
      </p:sp>
    </p:spTree>
    <p:extLst>
      <p:ext uri="{BB962C8B-B14F-4D97-AF65-F5344CB8AC3E}">
        <p14:creationId xmlns:p14="http://schemas.microsoft.com/office/powerpoint/2010/main" val="83926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39C76CF5-AAC4-F449-8E93-728CA4694BCD}"/>
              </a:ext>
            </a:extLst>
          </p:cNvPr>
          <p:cNvSpPr>
            <a:spLocks noGrp="1"/>
          </p:cNvSpPr>
          <p:nvPr>
            <p:ph type="dt" sz="half" idx="14"/>
          </p:nvPr>
        </p:nvSpPr>
        <p:spPr/>
        <p:txBody>
          <a:bodyPr/>
          <a:lstStyle>
            <a:lvl1pPr>
              <a:defRPr/>
            </a:lvl1pPr>
          </a:lstStyle>
          <a:p>
            <a:pPr>
              <a:defRPr/>
            </a:pPr>
            <a:fld id="{F99A80F0-CC09-9745-8CBA-B6B8D49380ED}" type="datetime8">
              <a:rPr lang="en-US"/>
              <a:pPr>
                <a:defRPr/>
              </a:pPr>
              <a:t>2/27/25 1:49 PM</a:t>
            </a:fld>
            <a:endParaRPr lang="en-US" dirty="0"/>
          </a:p>
        </p:txBody>
      </p:sp>
      <p:sp>
        <p:nvSpPr>
          <p:cNvPr id="6" name="Footer Placeholder 4">
            <a:extLst>
              <a:ext uri="{FF2B5EF4-FFF2-40B4-BE49-F238E27FC236}">
                <a16:creationId xmlns:a16="http://schemas.microsoft.com/office/drawing/2014/main" id="{E7C51257-C903-BB44-B805-532EA69F83E5}"/>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AB3E52-BD77-074A-9B50-4A9D2ED06DBE}"/>
              </a:ext>
            </a:extLst>
          </p:cNvPr>
          <p:cNvSpPr>
            <a:spLocks noGrp="1"/>
          </p:cNvSpPr>
          <p:nvPr>
            <p:ph type="sldNum" sz="quarter" idx="16"/>
          </p:nvPr>
        </p:nvSpPr>
        <p:spPr/>
        <p:txBody>
          <a:bodyPr/>
          <a:lstStyle>
            <a:lvl1pPr>
              <a:defRPr/>
            </a:lvl1pPr>
          </a:lstStyle>
          <a:p>
            <a:pPr>
              <a:defRPr/>
            </a:pPr>
            <a:fld id="{9A1CE88C-D997-3540-8E51-9C5BF0BCC3BB}" type="slidenum">
              <a:rPr lang="en-US" altLang="zh-CN"/>
              <a:pPr>
                <a:defRPr/>
              </a:pPr>
              <a:t>‹#›</a:t>
            </a:fld>
            <a:endParaRPr lang="en-US" altLang="zh-CN"/>
          </a:p>
        </p:txBody>
      </p:sp>
    </p:spTree>
    <p:extLst>
      <p:ext uri="{BB962C8B-B14F-4D97-AF65-F5344CB8AC3E}">
        <p14:creationId xmlns:p14="http://schemas.microsoft.com/office/powerpoint/2010/main" val="416360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F1C1C6-B03C-B643-9634-2C0088C42C89}"/>
              </a:ext>
            </a:extLst>
          </p:cNvPr>
          <p:cNvSpPr>
            <a:spLocks noGrp="1"/>
          </p:cNvSpPr>
          <p:nvPr>
            <p:ph type="dt" sz="half" idx="10"/>
          </p:nvPr>
        </p:nvSpPr>
        <p:spPr/>
        <p:txBody>
          <a:bodyPr/>
          <a:lstStyle>
            <a:lvl1pPr>
              <a:defRPr/>
            </a:lvl1pPr>
          </a:lstStyle>
          <a:p>
            <a:pPr>
              <a:defRPr/>
            </a:pPr>
            <a:fld id="{22F7805D-1479-5C4F-8EC7-940D17C58AF0}" type="datetime8">
              <a:rPr lang="en-US"/>
              <a:pPr>
                <a:defRPr/>
              </a:pPr>
              <a:t>2/27/25 1:49 PM</a:t>
            </a:fld>
            <a:endParaRPr lang="en-US" dirty="0"/>
          </a:p>
        </p:txBody>
      </p:sp>
      <p:sp>
        <p:nvSpPr>
          <p:cNvPr id="5" name="Footer Placeholder 4">
            <a:extLst>
              <a:ext uri="{FF2B5EF4-FFF2-40B4-BE49-F238E27FC236}">
                <a16:creationId xmlns:a16="http://schemas.microsoft.com/office/drawing/2014/main" id="{B3DA30C0-DE25-A546-9E43-67791F9927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F1D0CA-DD76-0642-9178-0D0E0AEC982C}"/>
              </a:ext>
            </a:extLst>
          </p:cNvPr>
          <p:cNvSpPr>
            <a:spLocks noGrp="1"/>
          </p:cNvSpPr>
          <p:nvPr>
            <p:ph type="sldNum" sz="quarter" idx="12"/>
          </p:nvPr>
        </p:nvSpPr>
        <p:spPr/>
        <p:txBody>
          <a:bodyPr/>
          <a:lstStyle>
            <a:lvl1pPr>
              <a:defRPr/>
            </a:lvl1pPr>
          </a:lstStyle>
          <a:p>
            <a:pPr>
              <a:defRPr/>
            </a:pPr>
            <a:fld id="{24A37009-E2C9-A64C-87AE-64E52BBD391C}" type="slidenum">
              <a:rPr lang="en-US" altLang="zh-CN"/>
              <a:pPr>
                <a:defRPr/>
              </a:pPr>
              <a:t>‹#›</a:t>
            </a:fld>
            <a:endParaRPr lang="en-US" altLang="zh-CN"/>
          </a:p>
        </p:txBody>
      </p:sp>
    </p:spTree>
    <p:extLst>
      <p:ext uri="{BB962C8B-B14F-4D97-AF65-F5344CB8AC3E}">
        <p14:creationId xmlns:p14="http://schemas.microsoft.com/office/powerpoint/2010/main" val="109150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F7CF76-7C7D-4040-A45C-AA152673799A}"/>
              </a:ext>
            </a:extLst>
          </p:cNvPr>
          <p:cNvSpPr>
            <a:spLocks noGrp="1"/>
          </p:cNvSpPr>
          <p:nvPr>
            <p:ph type="dt" sz="half" idx="10"/>
          </p:nvPr>
        </p:nvSpPr>
        <p:spPr/>
        <p:txBody>
          <a:bodyPr/>
          <a:lstStyle>
            <a:lvl1pPr>
              <a:defRPr/>
            </a:lvl1pPr>
          </a:lstStyle>
          <a:p>
            <a:pPr>
              <a:defRPr/>
            </a:pPr>
            <a:fld id="{4ED5C95E-C392-D54A-9B84-85C02CFB4643}" type="datetime8">
              <a:rPr lang="en-US"/>
              <a:pPr>
                <a:defRPr/>
              </a:pPr>
              <a:t>2/27/25 1:49 PM</a:t>
            </a:fld>
            <a:endParaRPr lang="en-US" dirty="0"/>
          </a:p>
        </p:txBody>
      </p:sp>
      <p:sp>
        <p:nvSpPr>
          <p:cNvPr id="5" name="Footer Placeholder 4">
            <a:extLst>
              <a:ext uri="{FF2B5EF4-FFF2-40B4-BE49-F238E27FC236}">
                <a16:creationId xmlns:a16="http://schemas.microsoft.com/office/drawing/2014/main" id="{B785E219-A9AA-734E-90D6-58C1876EC4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9BBB8F-6A2C-6746-9158-1D79C1149E2F}"/>
              </a:ext>
            </a:extLst>
          </p:cNvPr>
          <p:cNvSpPr>
            <a:spLocks noGrp="1"/>
          </p:cNvSpPr>
          <p:nvPr>
            <p:ph type="sldNum" sz="quarter" idx="12"/>
          </p:nvPr>
        </p:nvSpPr>
        <p:spPr/>
        <p:txBody>
          <a:bodyPr/>
          <a:lstStyle>
            <a:lvl1pPr>
              <a:defRPr/>
            </a:lvl1pPr>
          </a:lstStyle>
          <a:p>
            <a:pPr>
              <a:defRPr/>
            </a:pPr>
            <a:fld id="{44101D75-F67A-5B4D-83A3-A369EC9689E4}" type="slidenum">
              <a:rPr lang="en-US" altLang="zh-CN"/>
              <a:pPr>
                <a:defRPr/>
              </a:pPr>
              <a:t>‹#›</a:t>
            </a:fld>
            <a:endParaRPr lang="en-US" altLang="zh-CN"/>
          </a:p>
        </p:txBody>
      </p:sp>
    </p:spTree>
    <p:extLst>
      <p:ext uri="{BB962C8B-B14F-4D97-AF65-F5344CB8AC3E}">
        <p14:creationId xmlns:p14="http://schemas.microsoft.com/office/powerpoint/2010/main" val="137079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0197DC-E1EF-D346-8DA9-8A33CFF8FF24}"/>
              </a:ext>
            </a:extLst>
          </p:cNvPr>
          <p:cNvSpPr>
            <a:spLocks noGrp="1"/>
          </p:cNvSpPr>
          <p:nvPr>
            <p:ph type="dt" sz="half" idx="10"/>
          </p:nvPr>
        </p:nvSpPr>
        <p:spPr/>
        <p:txBody>
          <a:bodyPr/>
          <a:lstStyle>
            <a:lvl1pPr>
              <a:defRPr/>
            </a:lvl1pPr>
          </a:lstStyle>
          <a:p>
            <a:pPr>
              <a:defRPr/>
            </a:pPr>
            <a:fld id="{C1798614-24CA-664D-88CB-0133BD3A92FE}" type="datetime8">
              <a:rPr lang="en-US"/>
              <a:pPr>
                <a:defRPr/>
              </a:pPr>
              <a:t>2/27/25 1:49 PM</a:t>
            </a:fld>
            <a:endParaRPr lang="en-US" dirty="0"/>
          </a:p>
        </p:txBody>
      </p:sp>
      <p:sp>
        <p:nvSpPr>
          <p:cNvPr id="5" name="Footer Placeholder 4">
            <a:extLst>
              <a:ext uri="{FF2B5EF4-FFF2-40B4-BE49-F238E27FC236}">
                <a16:creationId xmlns:a16="http://schemas.microsoft.com/office/drawing/2014/main" id="{51EB077D-C98C-AF4A-8D10-57B30A7862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E2D37D-7A89-A341-AE93-895134EE64F7}"/>
              </a:ext>
            </a:extLst>
          </p:cNvPr>
          <p:cNvSpPr>
            <a:spLocks noGrp="1"/>
          </p:cNvSpPr>
          <p:nvPr>
            <p:ph type="sldNum" sz="quarter" idx="12"/>
          </p:nvPr>
        </p:nvSpPr>
        <p:spPr/>
        <p:txBody>
          <a:bodyPr/>
          <a:lstStyle>
            <a:lvl1pPr>
              <a:defRPr/>
            </a:lvl1pPr>
          </a:lstStyle>
          <a:p>
            <a:pPr>
              <a:defRPr/>
            </a:pPr>
            <a:fld id="{240A98B2-33E1-DC47-9E78-BE3AD4E04858}" type="slidenum">
              <a:rPr lang="en-US" altLang="zh-CN"/>
              <a:pPr>
                <a:defRPr/>
              </a:pPr>
              <a:t>‹#›</a:t>
            </a:fld>
            <a:endParaRPr lang="en-US" altLang="zh-CN"/>
          </a:p>
        </p:txBody>
      </p:sp>
    </p:spTree>
    <p:extLst>
      <p:ext uri="{BB962C8B-B14F-4D97-AF65-F5344CB8AC3E}">
        <p14:creationId xmlns:p14="http://schemas.microsoft.com/office/powerpoint/2010/main" val="308011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BE4624-6F1E-BD44-BA31-C855BC87515A}"/>
              </a:ext>
            </a:extLst>
          </p:cNvPr>
          <p:cNvSpPr>
            <a:spLocks noGrp="1"/>
          </p:cNvSpPr>
          <p:nvPr>
            <p:ph type="dt" sz="half" idx="10"/>
          </p:nvPr>
        </p:nvSpPr>
        <p:spPr/>
        <p:txBody>
          <a:bodyPr/>
          <a:lstStyle>
            <a:lvl1pPr>
              <a:defRPr/>
            </a:lvl1pPr>
          </a:lstStyle>
          <a:p>
            <a:pPr>
              <a:defRPr/>
            </a:pPr>
            <a:fld id="{9591F145-8E0E-534B-84FC-256FEF0E1685}" type="datetime8">
              <a:rPr lang="en-US"/>
              <a:pPr>
                <a:defRPr/>
              </a:pPr>
              <a:t>2/27/25 1:49 PM</a:t>
            </a:fld>
            <a:endParaRPr lang="en-US" dirty="0"/>
          </a:p>
        </p:txBody>
      </p:sp>
      <p:sp>
        <p:nvSpPr>
          <p:cNvPr id="5" name="Footer Placeholder 4">
            <a:extLst>
              <a:ext uri="{FF2B5EF4-FFF2-40B4-BE49-F238E27FC236}">
                <a16:creationId xmlns:a16="http://schemas.microsoft.com/office/drawing/2014/main" id="{F6527E95-68C2-6245-AE2B-53406043DB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2A7463-8238-F54E-87BF-CE39FC1E397D}"/>
              </a:ext>
            </a:extLst>
          </p:cNvPr>
          <p:cNvSpPr>
            <a:spLocks noGrp="1"/>
          </p:cNvSpPr>
          <p:nvPr>
            <p:ph type="sldNum" sz="quarter" idx="12"/>
          </p:nvPr>
        </p:nvSpPr>
        <p:spPr/>
        <p:txBody>
          <a:bodyPr/>
          <a:lstStyle>
            <a:lvl1pPr>
              <a:defRPr/>
            </a:lvl1pPr>
          </a:lstStyle>
          <a:p>
            <a:pPr>
              <a:defRPr/>
            </a:pPr>
            <a:fld id="{3081D3E3-66ED-3645-9539-74B3F89196DE}" type="slidenum">
              <a:rPr lang="en-US" altLang="zh-CN"/>
              <a:pPr>
                <a:defRPr/>
              </a:pPr>
              <a:t>‹#›</a:t>
            </a:fld>
            <a:endParaRPr lang="en-US" altLang="zh-CN"/>
          </a:p>
        </p:txBody>
      </p:sp>
    </p:spTree>
    <p:extLst>
      <p:ext uri="{BB962C8B-B14F-4D97-AF65-F5344CB8AC3E}">
        <p14:creationId xmlns:p14="http://schemas.microsoft.com/office/powerpoint/2010/main" val="206590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210A86-64FE-6044-879F-72D9CC6D4E32}"/>
              </a:ext>
            </a:extLst>
          </p:cNvPr>
          <p:cNvSpPr>
            <a:spLocks noGrp="1"/>
          </p:cNvSpPr>
          <p:nvPr>
            <p:ph type="dt" sz="half" idx="10"/>
          </p:nvPr>
        </p:nvSpPr>
        <p:spPr/>
        <p:txBody>
          <a:bodyPr/>
          <a:lstStyle>
            <a:lvl1pPr>
              <a:defRPr/>
            </a:lvl1pPr>
          </a:lstStyle>
          <a:p>
            <a:pPr>
              <a:defRPr/>
            </a:pPr>
            <a:fld id="{FB0D6901-5E24-0C48-8043-A19F18876840}" type="datetime8">
              <a:rPr lang="en-US"/>
              <a:pPr>
                <a:defRPr/>
              </a:pPr>
              <a:t>2/27/25 1:49 PM</a:t>
            </a:fld>
            <a:endParaRPr lang="en-US" dirty="0"/>
          </a:p>
        </p:txBody>
      </p:sp>
      <p:sp>
        <p:nvSpPr>
          <p:cNvPr id="6" name="Footer Placeholder 4">
            <a:extLst>
              <a:ext uri="{FF2B5EF4-FFF2-40B4-BE49-F238E27FC236}">
                <a16:creationId xmlns:a16="http://schemas.microsoft.com/office/drawing/2014/main" id="{8044DD20-1585-034C-AF30-4E4F62721AF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FE6464-4270-204E-B972-7B2789FA908F}"/>
              </a:ext>
            </a:extLst>
          </p:cNvPr>
          <p:cNvSpPr>
            <a:spLocks noGrp="1"/>
          </p:cNvSpPr>
          <p:nvPr>
            <p:ph type="sldNum" sz="quarter" idx="12"/>
          </p:nvPr>
        </p:nvSpPr>
        <p:spPr/>
        <p:txBody>
          <a:bodyPr/>
          <a:lstStyle>
            <a:lvl1pPr>
              <a:defRPr/>
            </a:lvl1pPr>
          </a:lstStyle>
          <a:p>
            <a:pPr>
              <a:defRPr/>
            </a:pPr>
            <a:fld id="{C95CD762-8039-3048-950D-B991D8AD8C81}" type="slidenum">
              <a:rPr lang="en-US" altLang="zh-CN"/>
              <a:pPr>
                <a:defRPr/>
              </a:pPr>
              <a:t>‹#›</a:t>
            </a:fld>
            <a:endParaRPr lang="en-US" altLang="zh-CN"/>
          </a:p>
        </p:txBody>
      </p:sp>
    </p:spTree>
    <p:extLst>
      <p:ext uri="{BB962C8B-B14F-4D97-AF65-F5344CB8AC3E}">
        <p14:creationId xmlns:p14="http://schemas.microsoft.com/office/powerpoint/2010/main" val="254363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89C5109-4B58-7B4E-9D4A-D001098D460C}"/>
              </a:ext>
            </a:extLst>
          </p:cNvPr>
          <p:cNvSpPr>
            <a:spLocks noGrp="1"/>
          </p:cNvSpPr>
          <p:nvPr>
            <p:ph type="dt" sz="half" idx="10"/>
          </p:nvPr>
        </p:nvSpPr>
        <p:spPr/>
        <p:txBody>
          <a:bodyPr/>
          <a:lstStyle>
            <a:lvl1pPr>
              <a:defRPr/>
            </a:lvl1pPr>
          </a:lstStyle>
          <a:p>
            <a:pPr>
              <a:defRPr/>
            </a:pPr>
            <a:fld id="{31A0BEB6-A0CB-3A49-8393-2BBCF8D355B4}" type="datetime8">
              <a:rPr lang="en-US"/>
              <a:pPr>
                <a:defRPr/>
              </a:pPr>
              <a:t>2/27/25 1:49 PM</a:t>
            </a:fld>
            <a:endParaRPr lang="en-US" dirty="0"/>
          </a:p>
        </p:txBody>
      </p:sp>
      <p:sp>
        <p:nvSpPr>
          <p:cNvPr id="8" name="Footer Placeholder 4">
            <a:extLst>
              <a:ext uri="{FF2B5EF4-FFF2-40B4-BE49-F238E27FC236}">
                <a16:creationId xmlns:a16="http://schemas.microsoft.com/office/drawing/2014/main" id="{0F08EC2E-5DD7-E04C-B76F-35991DC6D1B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48B7F9-5419-8D4C-9139-B73DB9129968}"/>
              </a:ext>
            </a:extLst>
          </p:cNvPr>
          <p:cNvSpPr>
            <a:spLocks noGrp="1"/>
          </p:cNvSpPr>
          <p:nvPr>
            <p:ph type="sldNum" sz="quarter" idx="12"/>
          </p:nvPr>
        </p:nvSpPr>
        <p:spPr/>
        <p:txBody>
          <a:bodyPr/>
          <a:lstStyle>
            <a:lvl1pPr>
              <a:defRPr/>
            </a:lvl1pPr>
          </a:lstStyle>
          <a:p>
            <a:pPr>
              <a:defRPr/>
            </a:pPr>
            <a:fld id="{59132E28-1F5B-A148-9E24-3963CC9C2021}" type="slidenum">
              <a:rPr lang="en-US" altLang="zh-CN"/>
              <a:pPr>
                <a:defRPr/>
              </a:pPr>
              <a:t>‹#›</a:t>
            </a:fld>
            <a:endParaRPr lang="en-US" altLang="zh-CN"/>
          </a:p>
        </p:txBody>
      </p:sp>
    </p:spTree>
    <p:extLst>
      <p:ext uri="{BB962C8B-B14F-4D97-AF65-F5344CB8AC3E}">
        <p14:creationId xmlns:p14="http://schemas.microsoft.com/office/powerpoint/2010/main" val="122442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AF9D17F-3391-7249-9C18-7171E86E5200}"/>
              </a:ext>
            </a:extLst>
          </p:cNvPr>
          <p:cNvSpPr>
            <a:spLocks noGrp="1"/>
          </p:cNvSpPr>
          <p:nvPr>
            <p:ph type="dt" sz="half" idx="10"/>
          </p:nvPr>
        </p:nvSpPr>
        <p:spPr/>
        <p:txBody>
          <a:bodyPr/>
          <a:lstStyle>
            <a:lvl1pPr>
              <a:defRPr/>
            </a:lvl1pPr>
          </a:lstStyle>
          <a:p>
            <a:pPr>
              <a:defRPr/>
            </a:pPr>
            <a:fld id="{21951715-228C-744C-A80D-162830A80A0D}" type="datetime8">
              <a:rPr lang="en-US"/>
              <a:pPr>
                <a:defRPr/>
              </a:pPr>
              <a:t>2/27/25 1:49 PM</a:t>
            </a:fld>
            <a:endParaRPr lang="en-US" dirty="0"/>
          </a:p>
        </p:txBody>
      </p:sp>
      <p:sp>
        <p:nvSpPr>
          <p:cNvPr id="4" name="Footer Placeholder 4">
            <a:extLst>
              <a:ext uri="{FF2B5EF4-FFF2-40B4-BE49-F238E27FC236}">
                <a16:creationId xmlns:a16="http://schemas.microsoft.com/office/drawing/2014/main" id="{978C629A-2C84-4945-9829-5EC88CE0DA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67EBA1-A721-0742-8E14-DE2E62E43CB8}"/>
              </a:ext>
            </a:extLst>
          </p:cNvPr>
          <p:cNvSpPr>
            <a:spLocks noGrp="1"/>
          </p:cNvSpPr>
          <p:nvPr>
            <p:ph type="sldNum" sz="quarter" idx="12"/>
          </p:nvPr>
        </p:nvSpPr>
        <p:spPr/>
        <p:txBody>
          <a:bodyPr/>
          <a:lstStyle>
            <a:lvl1pPr>
              <a:defRPr/>
            </a:lvl1pPr>
          </a:lstStyle>
          <a:p>
            <a:pPr>
              <a:defRPr/>
            </a:pPr>
            <a:fld id="{3A9A4688-B375-F24B-BEF0-9469A591C86B}" type="slidenum">
              <a:rPr lang="en-US" altLang="zh-CN"/>
              <a:pPr>
                <a:defRPr/>
              </a:pPr>
              <a:t>‹#›</a:t>
            </a:fld>
            <a:endParaRPr lang="en-US" altLang="zh-CN"/>
          </a:p>
        </p:txBody>
      </p:sp>
    </p:spTree>
    <p:extLst>
      <p:ext uri="{BB962C8B-B14F-4D97-AF65-F5344CB8AC3E}">
        <p14:creationId xmlns:p14="http://schemas.microsoft.com/office/powerpoint/2010/main" val="7256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35F634-31D9-444E-AB9C-E129802596EF}"/>
              </a:ext>
            </a:extLst>
          </p:cNvPr>
          <p:cNvSpPr>
            <a:spLocks noGrp="1"/>
          </p:cNvSpPr>
          <p:nvPr>
            <p:ph type="dt" sz="half" idx="10"/>
          </p:nvPr>
        </p:nvSpPr>
        <p:spPr/>
        <p:txBody>
          <a:bodyPr/>
          <a:lstStyle>
            <a:lvl1pPr>
              <a:defRPr/>
            </a:lvl1pPr>
          </a:lstStyle>
          <a:p>
            <a:pPr>
              <a:defRPr/>
            </a:pPr>
            <a:fld id="{0BBFAC68-4431-E44C-AAF8-38D4B6E14045}" type="datetime8">
              <a:rPr lang="en-US"/>
              <a:pPr>
                <a:defRPr/>
              </a:pPr>
              <a:t>2/27/25 1:49 PM</a:t>
            </a:fld>
            <a:endParaRPr lang="en-US" dirty="0"/>
          </a:p>
        </p:txBody>
      </p:sp>
      <p:sp>
        <p:nvSpPr>
          <p:cNvPr id="3" name="Footer Placeholder 4">
            <a:extLst>
              <a:ext uri="{FF2B5EF4-FFF2-40B4-BE49-F238E27FC236}">
                <a16:creationId xmlns:a16="http://schemas.microsoft.com/office/drawing/2014/main" id="{0BF5B86D-48ED-9346-9F31-D18805A0C43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F9C5346-2AFB-9D44-8733-151A766CB97F}"/>
              </a:ext>
            </a:extLst>
          </p:cNvPr>
          <p:cNvSpPr>
            <a:spLocks noGrp="1"/>
          </p:cNvSpPr>
          <p:nvPr>
            <p:ph type="sldNum" sz="quarter" idx="12"/>
          </p:nvPr>
        </p:nvSpPr>
        <p:spPr/>
        <p:txBody>
          <a:bodyPr/>
          <a:lstStyle>
            <a:lvl1pPr>
              <a:defRPr/>
            </a:lvl1pPr>
          </a:lstStyle>
          <a:p>
            <a:pPr>
              <a:defRPr/>
            </a:pPr>
            <a:fld id="{AE0384D9-5C04-664C-BC7E-76F7E1568A95}" type="slidenum">
              <a:rPr lang="en-US" altLang="zh-CN"/>
              <a:pPr>
                <a:defRPr/>
              </a:pPr>
              <a:t>‹#›</a:t>
            </a:fld>
            <a:endParaRPr lang="en-US" altLang="zh-CN"/>
          </a:p>
        </p:txBody>
      </p:sp>
    </p:spTree>
    <p:extLst>
      <p:ext uri="{BB962C8B-B14F-4D97-AF65-F5344CB8AC3E}">
        <p14:creationId xmlns:p14="http://schemas.microsoft.com/office/powerpoint/2010/main" val="50489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54542723-534A-D348-8B60-70BB23E8F85A}"/>
              </a:ext>
            </a:extLst>
          </p:cNvPr>
          <p:cNvSpPr>
            <a:spLocks noGrp="1"/>
          </p:cNvSpPr>
          <p:nvPr>
            <p:ph type="dt" sz="half" idx="10"/>
          </p:nvPr>
        </p:nvSpPr>
        <p:spPr/>
        <p:txBody>
          <a:bodyPr/>
          <a:lstStyle>
            <a:lvl1pPr>
              <a:defRPr/>
            </a:lvl1pPr>
          </a:lstStyle>
          <a:p>
            <a:pPr>
              <a:defRPr/>
            </a:pPr>
            <a:fld id="{E71627B0-AA0C-7544-AB7F-0EC84F51B36F}" type="datetime8">
              <a:rPr lang="en-US"/>
              <a:pPr>
                <a:defRPr/>
              </a:pPr>
              <a:t>2/27/25 1:49 PM</a:t>
            </a:fld>
            <a:endParaRPr lang="en-US" dirty="0"/>
          </a:p>
        </p:txBody>
      </p:sp>
      <p:sp>
        <p:nvSpPr>
          <p:cNvPr id="6" name="Footer Placeholder 4">
            <a:extLst>
              <a:ext uri="{FF2B5EF4-FFF2-40B4-BE49-F238E27FC236}">
                <a16:creationId xmlns:a16="http://schemas.microsoft.com/office/drawing/2014/main" id="{0D65E5D6-9987-C94D-AEC6-A645B942D27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486CF8-5014-7145-8ADA-74AE73BCF824}"/>
              </a:ext>
            </a:extLst>
          </p:cNvPr>
          <p:cNvSpPr>
            <a:spLocks noGrp="1"/>
          </p:cNvSpPr>
          <p:nvPr>
            <p:ph type="sldNum" sz="quarter" idx="12"/>
          </p:nvPr>
        </p:nvSpPr>
        <p:spPr/>
        <p:txBody>
          <a:bodyPr/>
          <a:lstStyle>
            <a:lvl1pPr>
              <a:defRPr/>
            </a:lvl1pPr>
          </a:lstStyle>
          <a:p>
            <a:pPr>
              <a:defRPr/>
            </a:pPr>
            <a:fld id="{7D3095B0-5BAD-594B-98EE-94875061B5F6}" type="slidenum">
              <a:rPr lang="en-US" altLang="zh-CN"/>
              <a:pPr>
                <a:defRPr/>
              </a:pPr>
              <a:t>‹#›</a:t>
            </a:fld>
            <a:endParaRPr lang="en-US" altLang="zh-CN"/>
          </a:p>
        </p:txBody>
      </p:sp>
    </p:spTree>
    <p:extLst>
      <p:ext uri="{BB962C8B-B14F-4D97-AF65-F5344CB8AC3E}">
        <p14:creationId xmlns:p14="http://schemas.microsoft.com/office/powerpoint/2010/main" val="90147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0EABE9-A796-F84A-BD39-CC999146872D}"/>
              </a:ext>
            </a:extLst>
          </p:cNvPr>
          <p:cNvSpPr>
            <a:spLocks noGrp="1"/>
          </p:cNvSpPr>
          <p:nvPr>
            <p:ph type="dt" sz="half" idx="10"/>
          </p:nvPr>
        </p:nvSpPr>
        <p:spPr/>
        <p:txBody>
          <a:bodyPr/>
          <a:lstStyle>
            <a:lvl1pPr>
              <a:defRPr/>
            </a:lvl1pPr>
          </a:lstStyle>
          <a:p>
            <a:pPr>
              <a:defRPr/>
            </a:pPr>
            <a:fld id="{5DFCBB70-6D93-6A45-B751-96E75E336B8C}" type="datetime8">
              <a:rPr lang="en-US"/>
              <a:pPr>
                <a:defRPr/>
              </a:pPr>
              <a:t>2/27/25 1:49 PM</a:t>
            </a:fld>
            <a:endParaRPr lang="en-US" dirty="0"/>
          </a:p>
        </p:txBody>
      </p:sp>
      <p:sp>
        <p:nvSpPr>
          <p:cNvPr id="6" name="Footer Placeholder 4">
            <a:extLst>
              <a:ext uri="{FF2B5EF4-FFF2-40B4-BE49-F238E27FC236}">
                <a16:creationId xmlns:a16="http://schemas.microsoft.com/office/drawing/2014/main" id="{2852888B-704E-EC4D-ADD1-DC9E1D75D2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D350F77-9D51-4E42-AC22-9D482263F15E}"/>
              </a:ext>
            </a:extLst>
          </p:cNvPr>
          <p:cNvSpPr>
            <a:spLocks noGrp="1"/>
          </p:cNvSpPr>
          <p:nvPr>
            <p:ph type="sldNum" sz="quarter" idx="12"/>
          </p:nvPr>
        </p:nvSpPr>
        <p:spPr/>
        <p:txBody>
          <a:bodyPr/>
          <a:lstStyle>
            <a:lvl1pPr>
              <a:defRPr/>
            </a:lvl1pPr>
          </a:lstStyle>
          <a:p>
            <a:pPr>
              <a:defRPr/>
            </a:pPr>
            <a:fld id="{33CD0DC1-CD10-0543-AB0F-A28B6AA55E61}" type="slidenum">
              <a:rPr lang="en-US" altLang="zh-CN"/>
              <a:pPr>
                <a:defRPr/>
              </a:pPr>
              <a:t>‹#›</a:t>
            </a:fld>
            <a:endParaRPr lang="en-US" altLang="zh-CN"/>
          </a:p>
        </p:txBody>
      </p:sp>
    </p:spTree>
    <p:extLst>
      <p:ext uri="{BB962C8B-B14F-4D97-AF65-F5344CB8AC3E}">
        <p14:creationId xmlns:p14="http://schemas.microsoft.com/office/powerpoint/2010/main" val="76022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378" name="Group 16">
            <a:extLst>
              <a:ext uri="{FF2B5EF4-FFF2-40B4-BE49-F238E27FC236}">
                <a16:creationId xmlns:a16="http://schemas.microsoft.com/office/drawing/2014/main" id="{263E50BB-D2A6-DC42-82C9-F887139304B9}"/>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470D5D0A-5052-A545-A5EC-A42C7DA0ED98}"/>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A911A723-791D-3742-90AA-7CBE92792E63}"/>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574772-BCD8-1540-BC87-408E6900388A}"/>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DEEE742-127C-0245-8271-F879EEA55513}"/>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65B649B7-218D-1547-AF52-CE877FAA01A2}"/>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0DC3614-37B4-484D-BB0E-E047C6E41260}"/>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DADED84F-881F-3F46-851C-A931AD675B2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192D6E8-795B-F841-83FB-B86A201E00C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232A1D1-7677-644B-8384-3022EA08346A}"/>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6C6F81E-A81E-D540-9C91-2C5C6E2F8A6E}"/>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1379" name="Title Placeholder 1">
            <a:extLst>
              <a:ext uri="{FF2B5EF4-FFF2-40B4-BE49-F238E27FC236}">
                <a16:creationId xmlns:a16="http://schemas.microsoft.com/office/drawing/2014/main" id="{F2B42F22-71A0-4348-AE41-6946CA7AB3FD}"/>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1380" name="Text Placeholder 2">
            <a:extLst>
              <a:ext uri="{FF2B5EF4-FFF2-40B4-BE49-F238E27FC236}">
                <a16:creationId xmlns:a16="http://schemas.microsoft.com/office/drawing/2014/main" id="{F81DACB3-6214-C043-AC87-CCAA899443F4}"/>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AE79471-48BF-9F4C-B626-C0C17AB67905}"/>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06DAAD3B-20DD-234B-88F4-213D923764E7}" type="datetime8">
              <a:rPr lang="en-US"/>
              <a:pPr>
                <a:defRPr/>
              </a:pPr>
              <a:t>2/27/25 1:49 PM</a:t>
            </a:fld>
            <a:endParaRPr lang="en-US" dirty="0"/>
          </a:p>
        </p:txBody>
      </p:sp>
      <p:sp>
        <p:nvSpPr>
          <p:cNvPr id="5" name="Footer Placeholder 4">
            <a:extLst>
              <a:ext uri="{FF2B5EF4-FFF2-40B4-BE49-F238E27FC236}">
                <a16:creationId xmlns:a16="http://schemas.microsoft.com/office/drawing/2014/main" id="{D26548A1-84CB-7D47-81A9-2DC75D3F967F}"/>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D89C731-B501-6644-865B-42A9A4872602}"/>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C0862FC6-3181-8C4D-8C87-D706FB9639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5"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6" r:id="rId11"/>
    <p:sldLayoutId id="2147483761" r:id="rId12"/>
    <p:sldLayoutId id="2147483767" r:id="rId13"/>
    <p:sldLayoutId id="2147483762" r:id="rId14"/>
    <p:sldLayoutId id="2147483763" r:id="rId15"/>
    <p:sldLayoutId id="214748376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703020202090204" pitchFamily="34" charset="0"/>
        </a:defRPr>
      </a:lvl2pPr>
      <a:lvl3pPr algn="l" defTabSz="457200" rtl="0" fontAlgn="base">
        <a:spcBef>
          <a:spcPct val="0"/>
        </a:spcBef>
        <a:spcAft>
          <a:spcPct val="0"/>
        </a:spcAft>
        <a:defRPr sz="3600">
          <a:solidFill>
            <a:schemeClr val="accent1"/>
          </a:solidFill>
          <a:latin typeface="Trebuchet MS" panose="020B0703020202090204" pitchFamily="34" charset="0"/>
        </a:defRPr>
      </a:lvl3pPr>
      <a:lvl4pPr algn="l" defTabSz="457200" rtl="0" fontAlgn="base">
        <a:spcBef>
          <a:spcPct val="0"/>
        </a:spcBef>
        <a:spcAft>
          <a:spcPct val="0"/>
        </a:spcAft>
        <a:defRPr sz="3600">
          <a:solidFill>
            <a:schemeClr val="accent1"/>
          </a:solidFill>
          <a:latin typeface="Trebuchet MS" panose="020B0703020202090204" pitchFamily="34" charset="0"/>
        </a:defRPr>
      </a:lvl4pPr>
      <a:lvl5pPr algn="l" defTabSz="457200" rtl="0" fontAlgn="base">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8.xml"/><Relationship Id="rId1" Type="http://schemas.openxmlformats.org/officeDocument/2006/relationships/slideLayout" Target="../slideLayouts/slideLayout4.xml"/><Relationship Id="rId5" Type="http://schemas.openxmlformats.org/officeDocument/2006/relationships/slide" Target="slide90.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file:////D:/programbak/thns_tsinghua/thns.tsinghua.edu.cn/LESSON/CH03/&#21518;&#32512;&#29305;&#28857;.ra"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Line 9">
            <a:extLst>
              <a:ext uri="{FF2B5EF4-FFF2-40B4-BE49-F238E27FC236}">
                <a16:creationId xmlns:a16="http://schemas.microsoft.com/office/drawing/2014/main" id="{E893BDC6-FD04-854D-A58C-E4D9245EAC8C}"/>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050" name="Text Box 14">
            <a:extLst>
              <a:ext uri="{FF2B5EF4-FFF2-40B4-BE49-F238E27FC236}">
                <a16:creationId xmlns:a16="http://schemas.microsoft.com/office/drawing/2014/main" id="{CDBFE457-9D4D-0E43-BE4B-543A9FC892FA}"/>
              </a:ext>
            </a:extLst>
          </p:cNvPr>
          <p:cNvSpPr txBox="1">
            <a:spLocks noChangeArrowheads="1"/>
          </p:cNvSpPr>
          <p:nvPr/>
        </p:nvSpPr>
        <p:spPr bwMode="auto">
          <a:xfrm>
            <a:off x="1136650" y="2060575"/>
            <a:ext cx="7848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4800">
                <a:solidFill>
                  <a:schemeClr val="tx1"/>
                </a:solidFill>
                <a:latin typeface="Arial" panose="020B0604020202020204" pitchFamily="34" charset="0"/>
                <a:ea typeface="宋体" panose="02010600030101010101" pitchFamily="2" charset="-122"/>
              </a:rPr>
              <a:t>第</a:t>
            </a:r>
            <a:r>
              <a:rPr lang="en-US" altLang="zh-CN" sz="4800">
                <a:solidFill>
                  <a:schemeClr val="tx1"/>
                </a:solidFill>
                <a:latin typeface="Arial" panose="020B0604020202020204" pitchFamily="34" charset="0"/>
                <a:ea typeface="宋体" panose="02010600030101010101" pitchFamily="2" charset="-122"/>
              </a:rPr>
              <a:t>2</a:t>
            </a:r>
            <a:r>
              <a:rPr lang="zh-CN" altLang="en-US" sz="4800">
                <a:solidFill>
                  <a:schemeClr val="tx1"/>
                </a:solidFill>
                <a:latin typeface="Arial" panose="020B0604020202020204" pitchFamily="34" charset="0"/>
                <a:ea typeface="宋体" panose="02010600030101010101" pitchFamily="2" charset="-122"/>
              </a:rPr>
              <a:t>章 线性表及其顺序存储</a:t>
            </a:r>
            <a:endParaRPr lang="en-US" altLang="zh-CN" sz="480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a:extLst>
              <a:ext uri="{FF2B5EF4-FFF2-40B4-BE49-F238E27FC236}">
                <a16:creationId xmlns:a16="http://schemas.microsoft.com/office/drawing/2014/main" id="{5C728291-16D1-8D45-AA99-6664BAB03B35}"/>
              </a:ext>
            </a:extLst>
          </p:cNvPr>
          <p:cNvSpPr txBox="1">
            <a:spLocks noChangeArrowheads="1"/>
          </p:cNvSpPr>
          <p:nvPr/>
        </p:nvSpPr>
        <p:spPr bwMode="auto">
          <a:xfrm>
            <a:off x="0" y="692150"/>
            <a:ext cx="48704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2.2.2</a:t>
            </a:r>
            <a:r>
              <a:rPr lang="zh-CN" altLang="en-US" sz="3200" b="1">
                <a:solidFill>
                  <a:srgbClr val="FF0000"/>
                </a:solidFill>
                <a:effectLst>
                  <a:outerShdw blurRad="38100" dist="38100" dir="2700000" algn="tl">
                    <a:srgbClr val="C0C0C0"/>
                  </a:outerShdw>
                </a:effectLst>
                <a:ea typeface="楷体_GB2312" pitchFamily="49" charset="-122"/>
              </a:rPr>
              <a:t>顺序表的实现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287747" name="Text Box 3">
            <a:extLst>
              <a:ext uri="{FF2B5EF4-FFF2-40B4-BE49-F238E27FC236}">
                <a16:creationId xmlns:a16="http://schemas.microsoft.com/office/drawing/2014/main" id="{1C2EFA8C-498F-A74B-A392-C8E41418A4D3}"/>
              </a:ext>
            </a:extLst>
          </p:cNvPr>
          <p:cNvSpPr txBox="1">
            <a:spLocks noChangeArrowheads="1"/>
          </p:cNvSpPr>
          <p:nvPr/>
        </p:nvSpPr>
        <p:spPr bwMode="auto">
          <a:xfrm>
            <a:off x="273050" y="1844675"/>
            <a:ext cx="9410700" cy="4235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C</a:t>
            </a:r>
            <a:r>
              <a:rPr lang="zh-CN" altLang="en-US" sz="3200">
                <a:effectLst>
                  <a:outerShdw blurRad="38100" dist="38100" dir="2700000" algn="tl">
                    <a:srgbClr val="C0C0C0"/>
                  </a:outerShdw>
                </a:effectLst>
                <a:ea typeface="楷体_GB2312" pitchFamily="49" charset="-122"/>
              </a:rPr>
              <a:t>语言中用</a:t>
            </a:r>
            <a:r>
              <a:rPr lang="zh-CN" altLang="en-US" sz="3200">
                <a:solidFill>
                  <a:srgbClr val="FF0000"/>
                </a:solidFill>
                <a:effectLst>
                  <a:outerShdw blurRad="38100" dist="38100" dir="2700000" algn="tl">
                    <a:srgbClr val="C0C0C0"/>
                  </a:outerShdw>
                </a:effectLst>
                <a:ea typeface="楷体_GB2312" pitchFamily="49" charset="-122"/>
              </a:rPr>
              <a:t>数组存储顺序表</a:t>
            </a:r>
            <a:r>
              <a:rPr lang="zh-CN" altLang="en-US" sz="320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语言中数组的下标是从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开始的，即数组中下标为</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1</a:t>
            </a:r>
            <a:r>
              <a:rPr lang="zh-CN" altLang="en-US" sz="3200">
                <a:effectLst>
                  <a:outerShdw blurRad="38100" dist="38100" dir="2700000" algn="tl">
                    <a:srgbClr val="C0C0C0"/>
                  </a:outerShdw>
                </a:effectLst>
                <a:ea typeface="楷体_GB2312" pitchFamily="49" charset="-122"/>
              </a:rPr>
              <a:t>个结点，数组中下标为</a:t>
            </a:r>
            <a:r>
              <a:rPr lang="en-US" altLang="zh-CN" sz="3200">
                <a:effectLst>
                  <a:outerShdw blurRad="38100" dist="38100" dir="2700000" algn="tl">
                    <a:srgbClr val="C0C0C0"/>
                  </a:outerShdw>
                </a:effectLst>
                <a:ea typeface="楷体_GB2312" pitchFamily="49" charset="-122"/>
              </a:rPr>
              <a:t>i</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i+1</a:t>
            </a:r>
            <a:r>
              <a:rPr lang="zh-CN" altLang="en-US" sz="3200">
                <a:effectLst>
                  <a:outerShdw blurRad="38100" dist="38100" dir="2700000" algn="tl">
                    <a:srgbClr val="C0C0C0"/>
                  </a:outerShdw>
                </a:effectLst>
                <a:ea typeface="楷体_GB2312" pitchFamily="49" charset="-122"/>
              </a:rPr>
              <a:t>个结点。为了方便，将顺序表中各结点的序号改为和对应数组元素的下标序号一致，即将顺序表中各结点的序号从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开始编号。这样，一个长度为</a:t>
            </a:r>
            <a:r>
              <a:rPr lang="en-US" altLang="zh-CN" sz="3200">
                <a:effectLst>
                  <a:outerShdw blurRad="38100" dist="38100" dir="2700000" algn="tl">
                    <a:srgbClr val="C0C0C0"/>
                  </a:outerShdw>
                </a:effectLst>
                <a:ea typeface="楷体_GB2312" pitchFamily="49" charset="-122"/>
              </a:rPr>
              <a:t>n</a:t>
            </a:r>
            <a:r>
              <a:rPr lang="zh-CN" altLang="en-US" sz="3200">
                <a:effectLst>
                  <a:outerShdw blurRad="38100" dist="38100" dir="2700000" algn="tl">
                    <a:srgbClr val="C0C0C0"/>
                  </a:outerShdw>
                </a:effectLst>
                <a:ea typeface="楷体_GB2312" pitchFamily="49" charset="-122"/>
              </a:rPr>
              <a:t>的顺序表可以表示为</a:t>
            </a:r>
            <a:endParaRPr lang="zh-CN" altLang="en-US" sz="32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{k</a:t>
            </a:r>
            <a:r>
              <a:rPr lang="en-US" altLang="zh-CN" sz="3200" baseline="-30000">
                <a:effectLst>
                  <a:outerShdw blurRad="38100" dist="38100" dir="2700000" algn="tl">
                    <a:srgbClr val="C0C0C0"/>
                  </a:outerShdw>
                </a:effectLst>
                <a:ea typeface="楷体_GB2312" pitchFamily="49" charset="-122"/>
              </a:rPr>
              <a:t>0</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1</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2</a:t>
            </a:r>
            <a:r>
              <a:rPr lang="en-US" altLang="zh-CN" sz="3200">
                <a:effectLst>
                  <a:outerShdw blurRad="38100" dist="38100" dir="2700000" algn="tl">
                    <a:srgbClr val="C0C0C0"/>
                  </a:outerShdw>
                </a:effectLst>
                <a:ea typeface="楷体_GB2312" pitchFamily="49" charset="-122"/>
              </a:rPr>
              <a:t>, …, k</a:t>
            </a:r>
            <a:r>
              <a:rPr lang="en-US" altLang="zh-CN" sz="3200" baseline="-30000">
                <a:effectLst>
                  <a:outerShdw blurRad="38100" dist="38100" dir="2700000" algn="tl">
                    <a:srgbClr val="C0C0C0"/>
                  </a:outerShdw>
                </a:effectLst>
                <a:ea typeface="楷体_GB2312" pitchFamily="49" charset="-122"/>
              </a:rPr>
              <a:t>n-1</a:t>
            </a:r>
            <a:r>
              <a:rPr lang="en-US" altLang="zh-CN" sz="3200">
                <a:effectLst>
                  <a:outerShdw blurRad="38100" dist="38100" dir="2700000" algn="tl">
                    <a:srgbClr val="C0C0C0"/>
                  </a:outerShdw>
                </a:effectLst>
                <a:ea typeface="楷体_GB2312" pitchFamily="49" charset="-122"/>
              </a:rPr>
              <a:t>}</a:t>
            </a:r>
            <a:endParaRPr lang="zh-CN" altLang="en-US" sz="3200">
              <a:effectLst>
                <a:outerShdw blurRad="38100" dist="38100" dir="2700000" algn="tl">
                  <a:srgbClr val="C0C0C0"/>
                </a:outerShdw>
              </a:effectLst>
              <a:ea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a:extLst>
              <a:ext uri="{FF2B5EF4-FFF2-40B4-BE49-F238E27FC236}">
                <a16:creationId xmlns:a16="http://schemas.microsoft.com/office/drawing/2014/main" id="{857091EC-A62A-6440-A0E4-0DAC8A682AFC}"/>
              </a:ext>
            </a:extLst>
          </p:cNvPr>
          <p:cNvSpPr txBox="1">
            <a:spLocks noChangeArrowheads="1"/>
          </p:cNvSpPr>
          <p:nvPr/>
        </p:nvSpPr>
        <p:spPr bwMode="auto">
          <a:xfrm>
            <a:off x="344488" y="765175"/>
            <a:ext cx="9328150" cy="5702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顺序表的存储结构的</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语言描述如下：</a:t>
            </a:r>
            <a:endParaRPr lang="zh-CN" altLang="en-US"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a:t>
            </a:r>
            <a:r>
              <a:rPr lang="zh-CN" altLang="en-US" sz="3200">
                <a:effectLst>
                  <a:outerShdw blurRad="38100" dist="38100" dir="2700000" algn="tl">
                    <a:srgbClr val="C0C0C0"/>
                  </a:outerShdw>
                </a:effectLst>
                <a:ea typeface="楷体_GB2312" pitchFamily="49" charset="-122"/>
              </a:rPr>
              <a:t>顺序表的头文件，文件名</a:t>
            </a:r>
            <a:r>
              <a:rPr lang="en-US" altLang="zh-CN" sz="3200">
                <a:effectLst>
                  <a:outerShdw blurRad="38100" dist="38100" dir="2700000" algn="tl">
                    <a:srgbClr val="C0C0C0"/>
                  </a:outerShdw>
                </a:effectLst>
                <a:ea typeface="楷体_GB2312" pitchFamily="49" charset="-122"/>
              </a:rPr>
              <a:t>sequlist.h */</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#define MAXSIZE 100</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int datatype;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struct{</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datatype a[MAXSIZE];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int 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}sequence_list;</a:t>
            </a:r>
          </a:p>
        </p:txBody>
      </p:sp>
      <p:sp>
        <p:nvSpPr>
          <p:cNvPr id="288771" name="AutoShape 3">
            <a:extLst>
              <a:ext uri="{FF2B5EF4-FFF2-40B4-BE49-F238E27FC236}">
                <a16:creationId xmlns:a16="http://schemas.microsoft.com/office/drawing/2014/main" id="{AD081FC4-53F6-D646-87FB-C6EDE73D65A4}"/>
              </a:ext>
            </a:extLst>
          </p:cNvPr>
          <p:cNvSpPr>
            <a:spLocks noChangeArrowheads="1"/>
          </p:cNvSpPr>
          <p:nvPr/>
        </p:nvSpPr>
        <p:spPr bwMode="auto">
          <a:xfrm>
            <a:off x="5861050" y="3357563"/>
            <a:ext cx="4044950" cy="763587"/>
          </a:xfrm>
          <a:prstGeom prst="cloudCallout">
            <a:avLst>
              <a:gd name="adj1" fmla="val -109185"/>
              <a:gd name="adj2" fmla="val 167255"/>
            </a:avLst>
          </a:prstGeom>
          <a:solidFill>
            <a:srgbClr val="FFFF99"/>
          </a:solidFill>
          <a:ln w="9525">
            <a:solidFill>
              <a:srgbClr val="FF0000"/>
            </a:solidFill>
            <a:round/>
            <a:headEnd/>
            <a:tailEnd/>
          </a:ln>
          <a:effec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ea typeface="楷体_GB2312" pitchFamily="49" charset="-122"/>
              </a:rPr>
              <a:t>表长</a:t>
            </a:r>
          </a:p>
        </p:txBody>
      </p:sp>
      <p:sp>
        <p:nvSpPr>
          <p:cNvPr id="288772" name="Line 4">
            <a:extLst>
              <a:ext uri="{FF2B5EF4-FFF2-40B4-BE49-F238E27FC236}">
                <a16:creationId xmlns:a16="http://schemas.microsoft.com/office/drawing/2014/main" id="{CAC5A8AB-9719-B54D-8F7C-ADED9B4123A5}"/>
              </a:ext>
            </a:extLst>
          </p:cNvPr>
          <p:cNvSpPr>
            <a:spLocks noChangeShapeType="1"/>
          </p:cNvSpPr>
          <p:nvPr/>
        </p:nvSpPr>
        <p:spPr bwMode="auto">
          <a:xfrm>
            <a:off x="2289175" y="5013325"/>
            <a:ext cx="2449513"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ppt_x"/>
                                          </p:val>
                                        </p:tav>
                                        <p:tav tm="100000">
                                          <p:val>
                                            <p:strVal val="#ppt_x"/>
                                          </p:val>
                                        </p:tav>
                                      </p:tavLst>
                                    </p:anim>
                                    <p:anim calcmode="lin" valueType="num">
                                      <p:cBhvr additive="base">
                                        <p:cTn id="8" dur="500" fill="hold"/>
                                        <p:tgtEl>
                                          <p:spTgt spid="288772"/>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88771"/>
                                        </p:tgtEl>
                                        <p:attrNameLst>
                                          <p:attrName>style.visibility</p:attrName>
                                        </p:attrNameLst>
                                      </p:cBhvr>
                                      <p:to>
                                        <p:strVal val="visible"/>
                                      </p:to>
                                    </p:set>
                                    <p:animEffect transition="in" filter="blinds(horizontal)">
                                      <p:cBhvr>
                                        <p:cTn id="11" dur="500"/>
                                        <p:tgtEl>
                                          <p:spTgt spid="28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a:extLst>
              <a:ext uri="{FF2B5EF4-FFF2-40B4-BE49-F238E27FC236}">
                <a16:creationId xmlns:a16="http://schemas.microsoft.com/office/drawing/2014/main" id="{C6416B3F-943F-6B4F-9862-175D351DA2A2}"/>
              </a:ext>
            </a:extLst>
          </p:cNvPr>
          <p:cNvSpPr txBox="1">
            <a:spLocks noChangeArrowheads="1"/>
          </p:cNvSpPr>
          <p:nvPr/>
        </p:nvSpPr>
        <p:spPr bwMode="auto">
          <a:xfrm>
            <a:off x="247650" y="461963"/>
            <a:ext cx="941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rgbClr val="FF0000"/>
                </a:solidFill>
                <a:latin typeface="Comic Sans MS" panose="030F0902030302020204" pitchFamily="66" charset="0"/>
                <a:ea typeface="楷体_GB2312" pitchFamily="49" charset="-122"/>
              </a:rPr>
              <a:t>顺序表的几个基本操作的具体实现 ：</a:t>
            </a:r>
          </a:p>
        </p:txBody>
      </p:sp>
      <p:sp>
        <p:nvSpPr>
          <p:cNvPr id="289795" name="Text Box 3">
            <a:extLst>
              <a:ext uri="{FF2B5EF4-FFF2-40B4-BE49-F238E27FC236}">
                <a16:creationId xmlns:a16="http://schemas.microsoft.com/office/drawing/2014/main" id="{FF35EB1D-5C55-E545-AD1B-176098DFD827}"/>
              </a:ext>
            </a:extLst>
          </p:cNvPr>
          <p:cNvSpPr txBox="1">
            <a:spLocks noChangeArrowheads="1"/>
          </p:cNvSpPr>
          <p:nvPr/>
        </p:nvSpPr>
        <p:spPr bwMode="auto">
          <a:xfrm>
            <a:off x="344488" y="1628775"/>
            <a:ext cx="93281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顺序表的初始化</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置空表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指向</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型变量的指针变量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 </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:init()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void init(sequence_list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slt-&gt;size=0;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楷体_GB2312" pitchFamily="49" charset="-122"/>
            </a:endParaRPr>
          </a:p>
          <a:p>
            <a:pPr algn="ctr"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2.1</a:t>
            </a:r>
            <a:r>
              <a:rPr lang="zh-CN" altLang="en-US" sz="2800" b="1">
                <a:solidFill>
                  <a:schemeClr val="tx1"/>
                </a:solidFill>
                <a:latin typeface="Comic Sans MS" panose="030F0902030302020204" pitchFamily="66" charset="0"/>
                <a:ea typeface="楷体_GB2312" pitchFamily="49" charset="-122"/>
              </a:rPr>
              <a:t>顺序表的初始化</a:t>
            </a:r>
            <a:r>
              <a:rPr lang="en-US" altLang="zh-CN" sz="2800" b="1">
                <a:solidFill>
                  <a:schemeClr val="tx1"/>
                </a:solidFill>
                <a:latin typeface="Comic Sans MS" panose="030F0902030302020204" pitchFamily="66" charset="0"/>
                <a:ea typeface="楷体_GB2312" pitchFamily="49" charset="-122"/>
              </a:rPr>
              <a:t>---</a:t>
            </a:r>
            <a:r>
              <a:rPr lang="zh-CN" altLang="en-US" sz="2800" b="1">
                <a:solidFill>
                  <a:schemeClr val="tx1"/>
                </a:solidFill>
                <a:latin typeface="Comic Sans MS" panose="030F0902030302020204" pitchFamily="66" charset="0"/>
                <a:ea typeface="楷体_GB2312" pitchFamily="49" charset="-122"/>
              </a:rPr>
              <a:t>置空表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a:extLst>
              <a:ext uri="{FF2B5EF4-FFF2-40B4-BE49-F238E27FC236}">
                <a16:creationId xmlns:a16="http://schemas.microsoft.com/office/drawing/2014/main" id="{12487DD2-2AA9-0D41-9F49-FDBC7F1D2FEE}"/>
              </a:ext>
            </a:extLst>
          </p:cNvPr>
          <p:cNvSpPr txBox="1">
            <a:spLocks noChangeArrowheads="1"/>
          </p:cNvSpPr>
          <p:nvPr/>
        </p:nvSpPr>
        <p:spPr bwMode="auto">
          <a:xfrm>
            <a:off x="577850" y="1227138"/>
            <a:ext cx="932815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在顺序表后部进行插入操作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:sequlist.c, </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:append()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append(sequence_list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a:t>
            </a:r>
            <a:r>
              <a:rPr lang="zh-CN" altLang="en-US" sz="2400" b="1">
                <a:solidFill>
                  <a:schemeClr val="tx1"/>
                </a:solidFill>
                <a:latin typeface="Times New Roman" panose="02020603050405020304" pitchFamily="18" charset="0"/>
                <a:ea typeface="宋体" panose="02010600030101010101" pitchFamily="2" charset="-122"/>
              </a:rPr>
              <a:t>顺序表是满的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slt-&gt;a[slt-&gt;size]=x;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slt-&gt;size=slt-&gt;size+1;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算法</a:t>
            </a:r>
            <a:r>
              <a:rPr lang="en-US" altLang="zh-CN" sz="2800" b="1">
                <a:solidFill>
                  <a:schemeClr val="tx1"/>
                </a:solidFill>
                <a:latin typeface="Times New Roman" panose="02020603050405020304" pitchFamily="18" charset="0"/>
                <a:ea typeface="宋体" panose="02010600030101010101" pitchFamily="2" charset="-122"/>
              </a:rPr>
              <a:t>2.2  </a:t>
            </a:r>
            <a:r>
              <a:rPr lang="zh-CN" altLang="en-US" sz="2800" b="1">
                <a:solidFill>
                  <a:schemeClr val="tx1"/>
                </a:solidFill>
                <a:latin typeface="Times New Roman" panose="02020603050405020304" pitchFamily="18" charset="0"/>
                <a:ea typeface="宋体" panose="02010600030101010101" pitchFamily="2" charset="-122"/>
              </a:rPr>
              <a:t>在顺序表后部进行插入操作</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a:extLst>
              <a:ext uri="{FF2B5EF4-FFF2-40B4-BE49-F238E27FC236}">
                <a16:creationId xmlns:a16="http://schemas.microsoft.com/office/drawing/2014/main" id="{4FD35AA0-E6B5-1F43-9713-6E9C3BC711FB}"/>
              </a:ext>
            </a:extLst>
          </p:cNvPr>
          <p:cNvSpPr txBox="1">
            <a:spLocks noChangeArrowheads="1"/>
          </p:cNvSpPr>
          <p:nvPr/>
        </p:nvSpPr>
        <p:spPr bwMode="auto">
          <a:xfrm>
            <a:off x="247650" y="-26988"/>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打印顺序表的各结点值</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1843" name="Text Box 3">
            <a:extLst>
              <a:ext uri="{FF2B5EF4-FFF2-40B4-BE49-F238E27FC236}">
                <a16:creationId xmlns:a16="http://schemas.microsoft.com/office/drawing/2014/main" id="{2B6D85E7-B27E-2242-8182-C766A3937993}"/>
              </a:ext>
            </a:extLst>
          </p:cNvPr>
          <p:cNvSpPr txBox="1">
            <a:spLocks noChangeArrowheads="1"/>
          </p:cNvSpPr>
          <p:nvPr/>
        </p:nvSpPr>
        <p:spPr bwMode="auto">
          <a:xfrm>
            <a:off x="247650" y="1341438"/>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打印顺序表的各结点值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  </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:display()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display(sequence_list slt)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if(!slt.size) printf("\n</a:t>
            </a:r>
            <a:r>
              <a:rPr lang="zh-CN" altLang="en-US" sz="2600" b="1">
                <a:solidFill>
                  <a:schemeClr val="tx1"/>
                </a:solidFill>
                <a:latin typeface="Times New Roman" panose="02020603050405020304" pitchFamily="18" charset="0"/>
                <a:ea typeface="宋体" panose="02010600030101010101" pitchFamily="2" charset="-122"/>
              </a:rPr>
              <a:t>顺序表是空的</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for(i=0;i&lt;slt.size;i++)  printf("%5d",slt.a[i]);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2.3  </a:t>
            </a:r>
            <a:r>
              <a:rPr lang="zh-CN" altLang="en-US" sz="2600" b="1">
                <a:solidFill>
                  <a:schemeClr val="tx1"/>
                </a:solidFill>
                <a:latin typeface="Comic Sans MS" panose="030F0902030302020204" pitchFamily="66" charset="0"/>
                <a:ea typeface="楷体_GB2312" pitchFamily="49" charset="-122"/>
              </a:rPr>
              <a:t>打印顺序表的各结点值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utoUpdateAnimBg="0"/>
      <p:bldP spid="2918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a:extLst>
              <a:ext uri="{FF2B5EF4-FFF2-40B4-BE49-F238E27FC236}">
                <a16:creationId xmlns:a16="http://schemas.microsoft.com/office/drawing/2014/main" id="{1BE60038-6454-844A-A7AB-EBF2E32ED5C4}"/>
              </a:ext>
            </a:extLst>
          </p:cNvPr>
          <p:cNvSpPr txBox="1">
            <a:spLocks noChangeArrowheads="1"/>
          </p:cNvSpPr>
          <p:nvPr/>
        </p:nvSpPr>
        <p:spPr bwMode="auto">
          <a:xfrm>
            <a:off x="223838" y="606425"/>
            <a:ext cx="941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0"/>
              </a:spcBef>
              <a:buClrTx/>
              <a:buSzTx/>
              <a:buFontTx/>
              <a:buNone/>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判断顺序表是否为空</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p>
        </p:txBody>
      </p:sp>
      <p:sp>
        <p:nvSpPr>
          <p:cNvPr id="292867" name="Text Box 3">
            <a:extLst>
              <a:ext uri="{FF2B5EF4-FFF2-40B4-BE49-F238E27FC236}">
                <a16:creationId xmlns:a16="http://schemas.microsoft.com/office/drawing/2014/main" id="{EB7AA6F5-57CF-9A43-8DB8-D2786E05A041}"/>
              </a:ext>
            </a:extLst>
          </p:cNvPr>
          <p:cNvSpPr txBox="1">
            <a:spLocks noChangeArrowheads="1"/>
          </p:cNvSpPr>
          <p:nvPr/>
        </p:nvSpPr>
        <p:spPr bwMode="auto">
          <a:xfrm>
            <a:off x="271463" y="1484313"/>
            <a:ext cx="94932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判断顺序表是否为空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:int</a:t>
            </a:r>
            <a:r>
              <a:rPr lang="zh-CN" altLang="en-US" sz="2800" b="1">
                <a:solidFill>
                  <a:schemeClr val="tx1"/>
                </a:solidFill>
                <a:latin typeface="Times New Roman" panose="02020603050405020304" pitchFamily="18" charset="0"/>
                <a:ea typeface="宋体" panose="02010600030101010101" pitchFamily="2" charset="-122"/>
              </a:rPr>
              <a:t>类型。</a:t>
            </a:r>
            <a:r>
              <a:rPr lang="en-US" altLang="zh-CN" sz="2800" b="1">
                <a:solidFill>
                  <a:schemeClr val="tx1"/>
                </a:solidFill>
                <a:latin typeface="Times New Roman" panose="02020603050405020304" pitchFamily="18" charset="0"/>
                <a:ea typeface="宋体" panose="02010600030101010101" pitchFamily="2" charset="-122"/>
              </a:rPr>
              <a:t>1</a:t>
            </a:r>
            <a:r>
              <a:rPr lang="zh-CN" altLang="en-US" sz="2800" b="1">
                <a:solidFill>
                  <a:schemeClr val="tx1"/>
                </a:solidFill>
                <a:latin typeface="Times New Roman" panose="02020603050405020304" pitchFamily="18" charset="0"/>
                <a:ea typeface="宋体" panose="02010600030101010101" pitchFamily="2" charset="-122"/>
              </a:rPr>
              <a:t>表示空</a:t>
            </a:r>
            <a:r>
              <a:rPr lang="en-US" altLang="zh-CN" sz="2800" b="1">
                <a:solidFill>
                  <a:schemeClr val="tx1"/>
                </a:solidFill>
                <a:latin typeface="Times New Roman" panose="02020603050405020304" pitchFamily="18" charset="0"/>
                <a:ea typeface="宋体" panose="02010600030101010101" pitchFamily="2" charset="-122"/>
              </a:rPr>
              <a:t>,0</a:t>
            </a:r>
            <a:r>
              <a:rPr lang="zh-CN" altLang="en-US" sz="2800" b="1">
                <a:solidFill>
                  <a:schemeClr val="tx1"/>
                </a:solidFill>
                <a:latin typeface="Times New Roman" panose="02020603050405020304" pitchFamily="18" charset="0"/>
                <a:ea typeface="宋体" panose="02010600030101010101" pitchFamily="2" charset="-122"/>
              </a:rPr>
              <a:t>表示非空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:empty()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empty(sequence_list 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return	(slt.size==0 ? 1:0);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2.4  </a:t>
            </a:r>
            <a:r>
              <a:rPr lang="zh-CN" altLang="en-US" sz="2800" b="1">
                <a:solidFill>
                  <a:schemeClr val="tx1"/>
                </a:solidFill>
                <a:latin typeface="Comic Sans MS" panose="030F0902030302020204" pitchFamily="66" charset="0"/>
                <a:ea typeface="楷体_GB2312" pitchFamily="49" charset="-122"/>
              </a:rPr>
              <a:t>判断顺序表是否为空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92867"/>
                                        </p:tgtEl>
                                        <p:attrNameLst>
                                          <p:attrName>style.visibility</p:attrName>
                                        </p:attrNameLst>
                                      </p:cBhvr>
                                      <p:to>
                                        <p:strVal val="visible"/>
                                      </p:to>
                                    </p:set>
                                    <p:anim calcmode="lin" valueType="num">
                                      <p:cBhvr additive="base">
                                        <p:cTn id="11" dur="500" fill="hold"/>
                                        <p:tgtEl>
                                          <p:spTgt spid="292867"/>
                                        </p:tgtEl>
                                        <p:attrNameLst>
                                          <p:attrName>ppt_x</p:attrName>
                                        </p:attrNameLst>
                                      </p:cBhvr>
                                      <p:tavLst>
                                        <p:tav tm="0">
                                          <p:val>
                                            <p:strVal val="0-#ppt_w/2"/>
                                          </p:val>
                                        </p:tav>
                                        <p:tav tm="100000">
                                          <p:val>
                                            <p:strVal val="#ppt_x"/>
                                          </p:val>
                                        </p:tav>
                                      </p:tavLst>
                                    </p:anim>
                                    <p:anim calcmode="lin" valueType="num">
                                      <p:cBhvr additive="base">
                                        <p:cTn id="12" dur="500" fill="hold"/>
                                        <p:tgtEl>
                                          <p:spTgt spid="292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2928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a:extLst>
              <a:ext uri="{FF2B5EF4-FFF2-40B4-BE49-F238E27FC236}">
                <a16:creationId xmlns:a16="http://schemas.microsoft.com/office/drawing/2014/main" id="{02C10140-FB34-5B49-9566-D2BADD7E9572}"/>
              </a:ext>
            </a:extLst>
          </p:cNvPr>
          <p:cNvSpPr txBox="1">
            <a:spLocks noChangeArrowheads="1"/>
          </p:cNvSpPr>
          <p:nvPr/>
        </p:nvSpPr>
        <p:spPr bwMode="auto">
          <a:xfrm>
            <a:off x="330200" y="304800"/>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查找顺序表中值为</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x</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的结点位置</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3891" name="Text Box 3">
            <a:extLst>
              <a:ext uri="{FF2B5EF4-FFF2-40B4-BE49-F238E27FC236}">
                <a16:creationId xmlns:a16="http://schemas.microsoft.com/office/drawing/2014/main" id="{611B418A-2815-8D44-A64D-A13C36510E83}"/>
              </a:ext>
            </a:extLst>
          </p:cNvPr>
          <p:cNvSpPr txBox="1">
            <a:spLocks noChangeArrowheads="1"/>
          </p:cNvSpPr>
          <p:nvPr/>
        </p:nvSpPr>
        <p:spPr bwMode="auto">
          <a:xfrm>
            <a:off x="271463" y="1341438"/>
            <a:ext cx="949325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查找顺序表中值为</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的结点位置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的位置值</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表示没找到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:find()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find(sequence_list slt,datatype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while(i&lt;slt.size&amp;&amp;slt.a[i]!=x)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return(i&lt;slt.size? i:−1);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2.5  </a:t>
            </a:r>
            <a:r>
              <a:rPr lang="zh-CN" altLang="en-US" sz="2600" b="1">
                <a:solidFill>
                  <a:schemeClr val="tx1"/>
                </a:solidFill>
                <a:latin typeface="Comic Sans MS" panose="030F0902030302020204" pitchFamily="66" charset="0"/>
                <a:ea typeface="楷体_GB2312" pitchFamily="49" charset="-122"/>
              </a:rPr>
              <a:t>查找顺序表中值为</a:t>
            </a:r>
            <a:r>
              <a:rPr lang="en-US" altLang="zh-CN" sz="2600" b="1">
                <a:solidFill>
                  <a:schemeClr val="tx1"/>
                </a:solidFill>
                <a:latin typeface="Comic Sans MS" panose="030F0902030302020204" pitchFamily="66" charset="0"/>
                <a:ea typeface="楷体_GB2312" pitchFamily="49" charset="-122"/>
              </a:rPr>
              <a:t>x</a:t>
            </a:r>
            <a:r>
              <a:rPr lang="zh-CN" altLang="en-US" sz="2600" b="1">
                <a:solidFill>
                  <a:schemeClr val="tx1"/>
                </a:solidFill>
                <a:latin typeface="Comic Sans MS" panose="030F0902030302020204" pitchFamily="66" charset="0"/>
                <a:ea typeface="楷体_GB2312" pitchFamily="49" charset="-122"/>
              </a:rPr>
              <a:t>的结点位置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a:extLst>
              <a:ext uri="{FF2B5EF4-FFF2-40B4-BE49-F238E27FC236}">
                <a16:creationId xmlns:a16="http://schemas.microsoft.com/office/drawing/2014/main" id="{4968E85F-F589-B944-A6CD-67EF56611D47}"/>
              </a:ext>
            </a:extLst>
          </p:cNvPr>
          <p:cNvSpPr txBox="1">
            <a:spLocks noChangeArrowheads="1"/>
          </p:cNvSpPr>
          <p:nvPr/>
        </p:nvSpPr>
        <p:spPr bwMode="auto">
          <a:xfrm>
            <a:off x="117475" y="115888"/>
            <a:ext cx="9328150" cy="10683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取得顺序表中第</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i</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个结点的值</a:t>
            </a:r>
            <a:r>
              <a:rPr lang="zh-CN" altLang="en-US" sz="2800">
                <a:solidFill>
                  <a:srgbClr val="FF0000"/>
                </a:solidFill>
                <a:latin typeface="Times New Roman" panose="02020603050405020304" pitchFamily="18" charset="0"/>
                <a:ea typeface="楷体_GB2312" pitchFamily="49" charset="-122"/>
              </a:rPr>
              <a:t> </a:t>
            </a:r>
            <a:endParaRPr lang="zh-CN" altLang="en-US" sz="2800">
              <a:solidFill>
                <a:srgbClr val="FF0000"/>
              </a:solidFill>
              <a:latin typeface="Times New Roman" panose="02020603050405020304" pitchFamily="18" charset="0"/>
              <a:cs typeface="Times New Roman" panose="02020603050405020304" pitchFamily="18" charset="0"/>
            </a:endParaRPr>
          </a:p>
        </p:txBody>
      </p:sp>
      <p:sp>
        <p:nvSpPr>
          <p:cNvPr id="294915" name="Text Box 3">
            <a:extLst>
              <a:ext uri="{FF2B5EF4-FFF2-40B4-BE49-F238E27FC236}">
                <a16:creationId xmlns:a16="http://schemas.microsoft.com/office/drawing/2014/main" id="{7613A06C-51C3-DA4A-9632-134FA832368F}"/>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取得顺序表中第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slt,int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i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:datatype</a:t>
            </a:r>
            <a:r>
              <a:rPr lang="zh-CN" altLang="en-US" sz="2600" b="1">
                <a:solidFill>
                  <a:schemeClr val="tx1"/>
                </a:solidFill>
                <a:latin typeface="Times New Roman" panose="02020603050405020304" pitchFamily="18" charset="0"/>
                <a:ea typeface="宋体" panose="02010600030101010101" pitchFamily="2" charset="-122"/>
              </a:rPr>
              <a:t>类型。返回第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:get()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datatype get(sequence_list slt,int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if(i&lt;0||i&gt;=slt.size)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a:t>
            </a:r>
            <a:r>
              <a:rPr lang="zh-CN" altLang="en-US" sz="2600" b="1">
                <a:solidFill>
                  <a:schemeClr val="tx1"/>
                </a:solidFill>
                <a:latin typeface="Times New Roman" panose="02020603050405020304" pitchFamily="18" charset="0"/>
                <a:ea typeface="宋体" panose="02010600030101010101" pitchFamily="2" charset="-122"/>
              </a:rPr>
              <a:t>指定位置的结点不存在</a:t>
            </a:r>
            <a:r>
              <a:rPr lang="en-US" altLang="zh-CN" sz="26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2.6  </a:t>
            </a:r>
            <a:r>
              <a:rPr lang="zh-CN" altLang="en-US" sz="2600" b="1">
                <a:solidFill>
                  <a:schemeClr val="tx1"/>
                </a:solidFill>
                <a:latin typeface="Comic Sans MS" panose="030F0902030302020204" pitchFamily="66" charset="0"/>
                <a:ea typeface="楷体_GB2312" pitchFamily="49" charset="-122"/>
              </a:rPr>
              <a:t>取得顺序表中第</a:t>
            </a:r>
            <a:r>
              <a:rPr lang="en-US" altLang="zh-CN" sz="2600" b="1">
                <a:solidFill>
                  <a:schemeClr val="tx1"/>
                </a:solidFill>
                <a:latin typeface="Comic Sans MS" panose="030F0902030302020204" pitchFamily="66" charset="0"/>
                <a:ea typeface="楷体_GB2312" pitchFamily="49" charset="-122"/>
              </a:rPr>
              <a:t>i</a:t>
            </a:r>
            <a:r>
              <a:rPr lang="zh-CN" altLang="en-US" sz="2600" b="1">
                <a:solidFill>
                  <a:schemeClr val="tx1"/>
                </a:solidFill>
                <a:latin typeface="Comic Sans MS" panose="030F0902030302020204" pitchFamily="66" charset="0"/>
                <a:ea typeface="楷体_GB2312" pitchFamily="49" charset="-122"/>
              </a:rPr>
              <a:t>个结点的值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a:extLst>
              <a:ext uri="{FF2B5EF4-FFF2-40B4-BE49-F238E27FC236}">
                <a16:creationId xmlns:a16="http://schemas.microsoft.com/office/drawing/2014/main" id="{0C79B1D8-CC56-874A-A48D-8BB470610ECA}"/>
              </a:ext>
            </a:extLst>
          </p:cNvPr>
          <p:cNvSpPr txBox="1">
            <a:spLocks noChangeArrowheads="1"/>
          </p:cNvSpPr>
          <p:nvPr/>
        </p:nvSpPr>
        <p:spPr bwMode="auto">
          <a:xfrm>
            <a:off x="412750" y="1484313"/>
            <a:ext cx="9493250" cy="26558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插入运算</a:t>
            </a:r>
            <a:r>
              <a:rPr lang="zh-CN" altLang="en-US" sz="2800">
                <a:effectLst>
                  <a:outerShdw blurRad="38100" dist="38100" dir="2700000" algn="tl">
                    <a:srgbClr val="C0C0C0"/>
                  </a:outerShdw>
                </a:effectLst>
                <a:ea typeface="楷体_GB2312" pitchFamily="49" charset="-122"/>
              </a:rPr>
              <a:t>是将一个值为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的结点插入到顺序表的第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，即将</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插入到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zh-CN" altLang="en-US" sz="2800">
                <a:effectLst>
                  <a:outerShdw blurRad="38100" dist="38100" dir="2700000" algn="tl">
                    <a:srgbClr val="C0C0C0"/>
                  </a:outerShdw>
                </a:effectLst>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之间，如果</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a:t>
            </a:r>
            <a:r>
              <a:rPr lang="zh-CN" altLang="en-US" sz="2800">
                <a:effectLst>
                  <a:outerShdw blurRad="38100" dist="38100" dir="2700000" algn="tl">
                    <a:srgbClr val="C0C0C0"/>
                  </a:outerShdw>
                </a:effectLst>
                <a:ea typeface="楷体_GB2312" pitchFamily="49" charset="-122"/>
              </a:rPr>
              <a:t>，则表示插入到表的最后，一般地可表示为：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ea typeface="楷体_GB2312" pitchFamily="49" charset="-122"/>
              </a:rPr>
              <a:t>插入前：</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插入后</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x</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95939" name="Text Box 3">
            <a:extLst>
              <a:ext uri="{FF2B5EF4-FFF2-40B4-BE49-F238E27FC236}">
                <a16:creationId xmlns:a16="http://schemas.microsoft.com/office/drawing/2014/main" id="{6F9EE365-3EDB-B546-BAF2-D113996EF80E}"/>
              </a:ext>
            </a:extLst>
          </p:cNvPr>
          <p:cNvSpPr txBox="1">
            <a:spLocks noChangeArrowheads="1"/>
          </p:cNvSpPr>
          <p:nvPr/>
        </p:nvSpPr>
        <p:spPr bwMode="auto">
          <a:xfrm>
            <a:off x="495300" y="4151313"/>
            <a:ext cx="41275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插入过程的图示见下图： </a:t>
            </a:r>
          </a:p>
        </p:txBody>
      </p:sp>
      <p:grpSp>
        <p:nvGrpSpPr>
          <p:cNvPr id="2" name="Group 4">
            <a:extLst>
              <a:ext uri="{FF2B5EF4-FFF2-40B4-BE49-F238E27FC236}">
                <a16:creationId xmlns:a16="http://schemas.microsoft.com/office/drawing/2014/main" id="{E5835BD9-1633-DE43-8A9E-4E6668E9DCA1}"/>
              </a:ext>
            </a:extLst>
          </p:cNvPr>
          <p:cNvGrpSpPr>
            <a:grpSpLocks/>
          </p:cNvGrpSpPr>
          <p:nvPr/>
        </p:nvGrpSpPr>
        <p:grpSpPr bwMode="auto">
          <a:xfrm>
            <a:off x="495300" y="4641850"/>
            <a:ext cx="8832850" cy="2100263"/>
            <a:chOff x="288" y="2181"/>
            <a:chExt cx="5136" cy="1323"/>
          </a:xfrm>
        </p:grpSpPr>
        <p:grpSp>
          <p:nvGrpSpPr>
            <p:cNvPr id="20484" name="Group 5">
              <a:extLst>
                <a:ext uri="{FF2B5EF4-FFF2-40B4-BE49-F238E27FC236}">
                  <a16:creationId xmlns:a16="http://schemas.microsoft.com/office/drawing/2014/main" id="{5C4C7876-E6B1-ED43-B3AA-173D19EF612F}"/>
                </a:ext>
              </a:extLst>
            </p:cNvPr>
            <p:cNvGrpSpPr>
              <a:grpSpLocks/>
            </p:cNvGrpSpPr>
            <p:nvPr/>
          </p:nvGrpSpPr>
          <p:grpSpPr bwMode="auto">
            <a:xfrm>
              <a:off x="960" y="2352"/>
              <a:ext cx="4464" cy="1104"/>
              <a:chOff x="1152" y="2448"/>
              <a:chExt cx="3312" cy="720"/>
            </a:xfrm>
          </p:grpSpPr>
          <p:sp>
            <p:nvSpPr>
              <p:cNvPr id="20486" name="Rectangle 6">
                <a:extLst>
                  <a:ext uri="{FF2B5EF4-FFF2-40B4-BE49-F238E27FC236}">
                    <a16:creationId xmlns:a16="http://schemas.microsoft.com/office/drawing/2014/main" id="{47A95142-5007-BB49-A30D-A046218299D0}"/>
                  </a:ext>
                </a:extLst>
              </p:cNvPr>
              <p:cNvSpPr>
                <a:spLocks noChangeArrowheads="1"/>
              </p:cNvSpPr>
              <p:nvPr/>
            </p:nvSpPr>
            <p:spPr bwMode="auto">
              <a:xfrm>
                <a:off x="2640" y="244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grpSp>
            <p:nvGrpSpPr>
              <p:cNvPr id="20487" name="Group 7">
                <a:extLst>
                  <a:ext uri="{FF2B5EF4-FFF2-40B4-BE49-F238E27FC236}">
                    <a16:creationId xmlns:a16="http://schemas.microsoft.com/office/drawing/2014/main" id="{A92B0EF4-0E1D-EE43-9530-0DFA9438DA82}"/>
                  </a:ext>
                </a:extLst>
              </p:cNvPr>
              <p:cNvGrpSpPr>
                <a:grpSpLocks/>
              </p:cNvGrpSpPr>
              <p:nvPr/>
            </p:nvGrpSpPr>
            <p:grpSpPr bwMode="auto">
              <a:xfrm>
                <a:off x="1152" y="2448"/>
                <a:ext cx="2544" cy="192"/>
                <a:chOff x="1152" y="768"/>
                <a:chExt cx="2544" cy="192"/>
              </a:xfrm>
            </p:grpSpPr>
            <p:sp>
              <p:nvSpPr>
                <p:cNvPr id="20510" name="Rectangle 8">
                  <a:extLst>
                    <a:ext uri="{FF2B5EF4-FFF2-40B4-BE49-F238E27FC236}">
                      <a16:creationId xmlns:a16="http://schemas.microsoft.com/office/drawing/2014/main" id="{7971E14C-0CAA-3547-A3B6-5522124A7099}"/>
                    </a:ext>
                  </a:extLst>
                </p:cNvPr>
                <p:cNvSpPr>
                  <a:spLocks noChangeArrowheads="1"/>
                </p:cNvSpPr>
                <p:nvPr/>
              </p:nvSpPr>
              <p:spPr bwMode="auto">
                <a:xfrm>
                  <a:off x="115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511" name="Rectangle 9">
                  <a:extLst>
                    <a:ext uri="{FF2B5EF4-FFF2-40B4-BE49-F238E27FC236}">
                      <a16:creationId xmlns:a16="http://schemas.microsoft.com/office/drawing/2014/main" id="{08E58243-D120-254D-818B-7474E0BCFC05}"/>
                    </a:ext>
                  </a:extLst>
                </p:cNvPr>
                <p:cNvSpPr>
                  <a:spLocks noChangeArrowheads="1"/>
                </p:cNvSpPr>
                <p:nvPr/>
              </p:nvSpPr>
              <p:spPr bwMode="auto">
                <a:xfrm>
                  <a:off x="139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512" name="Rectangle 10">
                  <a:extLst>
                    <a:ext uri="{FF2B5EF4-FFF2-40B4-BE49-F238E27FC236}">
                      <a16:creationId xmlns:a16="http://schemas.microsoft.com/office/drawing/2014/main" id="{547087DF-D30C-394D-8C6B-DBC45F70E04B}"/>
                    </a:ext>
                  </a:extLst>
                </p:cNvPr>
                <p:cNvSpPr>
                  <a:spLocks noChangeArrowheads="1"/>
                </p:cNvSpPr>
                <p:nvPr/>
              </p:nvSpPr>
              <p:spPr bwMode="auto">
                <a:xfrm>
                  <a:off x="2400"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513" name="Rectangle 11">
                  <a:extLst>
                    <a:ext uri="{FF2B5EF4-FFF2-40B4-BE49-F238E27FC236}">
                      <a16:creationId xmlns:a16="http://schemas.microsoft.com/office/drawing/2014/main" id="{E054FD3A-8CE6-BA4D-85D6-AB1AF29C7D5B}"/>
                    </a:ext>
                  </a:extLst>
                </p:cNvPr>
                <p:cNvSpPr>
                  <a:spLocks noChangeArrowheads="1"/>
                </p:cNvSpPr>
                <p:nvPr/>
              </p:nvSpPr>
              <p:spPr bwMode="auto">
                <a:xfrm>
                  <a:off x="3408" y="768"/>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514" name="Line 12">
                  <a:extLst>
                    <a:ext uri="{FF2B5EF4-FFF2-40B4-BE49-F238E27FC236}">
                      <a16:creationId xmlns:a16="http://schemas.microsoft.com/office/drawing/2014/main" id="{33E0316B-A01D-7742-A28F-EC7AE03E8369}"/>
                    </a:ext>
                  </a:extLst>
                </p:cNvPr>
                <p:cNvSpPr>
                  <a:spLocks noChangeShapeType="1"/>
                </p:cNvSpPr>
                <p:nvPr/>
              </p:nvSpPr>
              <p:spPr bwMode="auto">
                <a:xfrm>
                  <a:off x="1152" y="7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3">
                  <a:extLst>
                    <a:ext uri="{FF2B5EF4-FFF2-40B4-BE49-F238E27FC236}">
                      <a16:creationId xmlns:a16="http://schemas.microsoft.com/office/drawing/2014/main" id="{58069BDF-8A73-344C-940C-5414E54CA10F}"/>
                    </a:ext>
                  </a:extLst>
                </p:cNvPr>
                <p:cNvSpPr>
                  <a:spLocks noChangeShapeType="1"/>
                </p:cNvSpPr>
                <p:nvPr/>
              </p:nvSpPr>
              <p:spPr bwMode="auto">
                <a:xfrm>
                  <a:off x="1152" y="96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14">
                  <a:extLst>
                    <a:ext uri="{FF2B5EF4-FFF2-40B4-BE49-F238E27FC236}">
                      <a16:creationId xmlns:a16="http://schemas.microsoft.com/office/drawing/2014/main" id="{3D56BAA9-D64D-5942-81D3-C1FF385D583D}"/>
                    </a:ext>
                  </a:extLst>
                </p:cNvPr>
                <p:cNvSpPr>
                  <a:spLocks noChangeShapeType="1"/>
                </p:cNvSpPr>
                <p:nvPr/>
              </p:nvSpPr>
              <p:spPr bwMode="auto">
                <a:xfrm>
                  <a:off x="1776" y="864"/>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5">
                  <a:extLst>
                    <a:ext uri="{FF2B5EF4-FFF2-40B4-BE49-F238E27FC236}">
                      <a16:creationId xmlns:a16="http://schemas.microsoft.com/office/drawing/2014/main" id="{3BDBEB92-75DF-A54C-99B3-7E21461C1BDF}"/>
                    </a:ext>
                  </a:extLst>
                </p:cNvPr>
                <p:cNvSpPr>
                  <a:spLocks noChangeShapeType="1"/>
                </p:cNvSpPr>
                <p:nvPr/>
              </p:nvSpPr>
              <p:spPr bwMode="auto">
                <a:xfrm>
                  <a:off x="2928" y="864"/>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8" name="Rectangle 16">
                <a:extLst>
                  <a:ext uri="{FF2B5EF4-FFF2-40B4-BE49-F238E27FC236}">
                    <a16:creationId xmlns:a16="http://schemas.microsoft.com/office/drawing/2014/main" id="{66C32965-D6D0-DC47-9EAF-B25BF618B56E}"/>
                  </a:ext>
                </a:extLst>
              </p:cNvPr>
              <p:cNvSpPr>
                <a:spLocks noChangeArrowheads="1"/>
              </p:cNvSpPr>
              <p:nvPr/>
            </p:nvSpPr>
            <p:spPr bwMode="auto">
              <a:xfrm>
                <a:off x="115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489" name="Rectangle 17">
                <a:extLst>
                  <a:ext uri="{FF2B5EF4-FFF2-40B4-BE49-F238E27FC236}">
                    <a16:creationId xmlns:a16="http://schemas.microsoft.com/office/drawing/2014/main" id="{BAB12CAC-DE17-C248-B463-6BE6D1E4E2FB}"/>
                  </a:ext>
                </a:extLst>
              </p:cNvPr>
              <p:cNvSpPr>
                <a:spLocks noChangeArrowheads="1"/>
              </p:cNvSpPr>
              <p:nvPr/>
            </p:nvSpPr>
            <p:spPr bwMode="auto">
              <a:xfrm>
                <a:off x="139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490" name="Rectangle 18">
                <a:extLst>
                  <a:ext uri="{FF2B5EF4-FFF2-40B4-BE49-F238E27FC236}">
                    <a16:creationId xmlns:a16="http://schemas.microsoft.com/office/drawing/2014/main" id="{C6731F97-B66A-1B46-BEF2-D7A36377D559}"/>
                  </a:ext>
                </a:extLst>
              </p:cNvPr>
              <p:cNvSpPr>
                <a:spLocks noChangeArrowheads="1"/>
              </p:cNvSpPr>
              <p:nvPr/>
            </p:nvSpPr>
            <p:spPr bwMode="auto">
              <a:xfrm>
                <a:off x="240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491" name="Rectangle 19">
                <a:extLst>
                  <a:ext uri="{FF2B5EF4-FFF2-40B4-BE49-F238E27FC236}">
                    <a16:creationId xmlns:a16="http://schemas.microsoft.com/office/drawing/2014/main" id="{668FA92A-8614-E247-B83A-0CCAA75F74C9}"/>
                  </a:ext>
                </a:extLst>
              </p:cNvPr>
              <p:cNvSpPr>
                <a:spLocks noChangeArrowheads="1"/>
              </p:cNvSpPr>
              <p:nvPr/>
            </p:nvSpPr>
            <p:spPr bwMode="auto">
              <a:xfrm>
                <a:off x="3696" y="2976"/>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492" name="Line 20">
                <a:extLst>
                  <a:ext uri="{FF2B5EF4-FFF2-40B4-BE49-F238E27FC236}">
                    <a16:creationId xmlns:a16="http://schemas.microsoft.com/office/drawing/2014/main" id="{704EDF97-6FA9-B94F-8615-6F117CC761AD}"/>
                  </a:ext>
                </a:extLst>
              </p:cNvPr>
              <p:cNvSpPr>
                <a:spLocks noChangeShapeType="1"/>
              </p:cNvSpPr>
              <p:nvPr/>
            </p:nvSpPr>
            <p:spPr bwMode="auto">
              <a:xfrm>
                <a:off x="1152"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21">
                <a:extLst>
                  <a:ext uri="{FF2B5EF4-FFF2-40B4-BE49-F238E27FC236}">
                    <a16:creationId xmlns:a16="http://schemas.microsoft.com/office/drawing/2014/main" id="{A974E71F-3188-4A48-A170-A0562E8D9713}"/>
                  </a:ext>
                </a:extLst>
              </p:cNvPr>
              <p:cNvSpPr>
                <a:spLocks noChangeShapeType="1"/>
              </p:cNvSpPr>
              <p:nvPr/>
            </p:nvSpPr>
            <p:spPr bwMode="auto">
              <a:xfrm>
                <a:off x="1152" y="31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22">
                <a:extLst>
                  <a:ext uri="{FF2B5EF4-FFF2-40B4-BE49-F238E27FC236}">
                    <a16:creationId xmlns:a16="http://schemas.microsoft.com/office/drawing/2014/main" id="{7F0B557D-0530-8745-99A4-A6FB13DF687C}"/>
                  </a:ext>
                </a:extLst>
              </p:cNvPr>
              <p:cNvSpPr>
                <a:spLocks noChangeShapeType="1"/>
              </p:cNvSpPr>
              <p:nvPr/>
            </p:nvSpPr>
            <p:spPr bwMode="auto">
              <a:xfrm>
                <a:off x="1776" y="3072"/>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23">
                <a:extLst>
                  <a:ext uri="{FF2B5EF4-FFF2-40B4-BE49-F238E27FC236}">
                    <a16:creationId xmlns:a16="http://schemas.microsoft.com/office/drawing/2014/main" id="{93D73DB7-BD41-684F-9A0C-9E70A1129A2B}"/>
                  </a:ext>
                </a:extLst>
              </p:cNvPr>
              <p:cNvSpPr>
                <a:spLocks noChangeShapeType="1"/>
              </p:cNvSpPr>
              <p:nvPr/>
            </p:nvSpPr>
            <p:spPr bwMode="auto">
              <a:xfrm>
                <a:off x="3264" y="307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Rectangle 24">
                <a:extLst>
                  <a:ext uri="{FF2B5EF4-FFF2-40B4-BE49-F238E27FC236}">
                    <a16:creationId xmlns:a16="http://schemas.microsoft.com/office/drawing/2014/main" id="{43950043-6F8F-8B4E-87BE-7D72FCA85E65}"/>
                  </a:ext>
                </a:extLst>
              </p:cNvPr>
              <p:cNvSpPr>
                <a:spLocks noChangeArrowheads="1"/>
              </p:cNvSpPr>
              <p:nvPr/>
            </p:nvSpPr>
            <p:spPr bwMode="auto">
              <a:xfrm>
                <a:off x="264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b="1">
                    <a:solidFill>
                      <a:srgbClr val="FF0000"/>
                    </a:solidFill>
                    <a:latin typeface="Arial" panose="020B0604020202020204" pitchFamily="34" charset="0"/>
                    <a:ea typeface="宋体" panose="02010600030101010101" pitchFamily="2" charset="-122"/>
                  </a:rPr>
                  <a:t>x</a:t>
                </a:r>
                <a:endParaRPr kumimoji="1" lang="en-US" altLang="zh-CN" sz="2400" b="1" baseline="-25000">
                  <a:solidFill>
                    <a:srgbClr val="FF0000"/>
                  </a:solidFill>
                  <a:latin typeface="Arial" panose="020B0604020202020204" pitchFamily="34" charset="0"/>
                  <a:ea typeface="宋体" panose="02010600030101010101" pitchFamily="2" charset="-122"/>
                </a:endParaRPr>
              </a:p>
            </p:txBody>
          </p:sp>
          <p:sp>
            <p:nvSpPr>
              <p:cNvPr id="20497" name="Rectangle 25">
                <a:extLst>
                  <a:ext uri="{FF2B5EF4-FFF2-40B4-BE49-F238E27FC236}">
                    <a16:creationId xmlns:a16="http://schemas.microsoft.com/office/drawing/2014/main" id="{6027D2FD-9548-224B-B373-B0F7B622C9E7}"/>
                  </a:ext>
                </a:extLst>
              </p:cNvPr>
              <p:cNvSpPr>
                <a:spLocks noChangeArrowheads="1"/>
              </p:cNvSpPr>
              <p:nvPr/>
            </p:nvSpPr>
            <p:spPr bwMode="auto">
              <a:xfrm>
                <a:off x="288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0498" name="Line 26">
                <a:extLst>
                  <a:ext uri="{FF2B5EF4-FFF2-40B4-BE49-F238E27FC236}">
                    <a16:creationId xmlns:a16="http://schemas.microsoft.com/office/drawing/2014/main" id="{189809E3-3510-1348-8934-D2E16E4548E6}"/>
                  </a:ext>
                </a:extLst>
              </p:cNvPr>
              <p:cNvSpPr>
                <a:spLocks noChangeShapeType="1"/>
              </p:cNvSpPr>
              <p:nvPr/>
            </p:nvSpPr>
            <p:spPr bwMode="auto">
              <a:xfrm>
                <a:off x="3600" y="244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7">
                <a:extLst>
                  <a:ext uri="{FF2B5EF4-FFF2-40B4-BE49-F238E27FC236}">
                    <a16:creationId xmlns:a16="http://schemas.microsoft.com/office/drawing/2014/main" id="{CC123666-4360-1645-907D-7A33B5A6CD8C}"/>
                  </a:ext>
                </a:extLst>
              </p:cNvPr>
              <p:cNvSpPr>
                <a:spLocks noChangeShapeType="1"/>
              </p:cNvSpPr>
              <p:nvPr/>
            </p:nvSpPr>
            <p:spPr bwMode="auto">
              <a:xfrm>
                <a:off x="3600"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8">
                <a:extLst>
                  <a:ext uri="{FF2B5EF4-FFF2-40B4-BE49-F238E27FC236}">
                    <a16:creationId xmlns:a16="http://schemas.microsoft.com/office/drawing/2014/main" id="{DFAC9CBB-4BFB-5F48-B662-53AB024226A0}"/>
                  </a:ext>
                </a:extLst>
              </p:cNvPr>
              <p:cNvSpPr>
                <a:spLocks noChangeShapeType="1"/>
              </p:cNvSpPr>
              <p:nvPr/>
            </p:nvSpPr>
            <p:spPr bwMode="auto">
              <a:xfrm>
                <a:off x="3600" y="297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9">
                <a:extLst>
                  <a:ext uri="{FF2B5EF4-FFF2-40B4-BE49-F238E27FC236}">
                    <a16:creationId xmlns:a16="http://schemas.microsoft.com/office/drawing/2014/main" id="{86083EAB-B4D3-1249-B03C-BAF8A06DC5DB}"/>
                  </a:ext>
                </a:extLst>
              </p:cNvPr>
              <p:cNvSpPr>
                <a:spLocks noChangeShapeType="1"/>
              </p:cNvSpPr>
              <p:nvPr/>
            </p:nvSpPr>
            <p:spPr bwMode="auto">
              <a:xfrm>
                <a:off x="3600" y="316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30">
                <a:extLst>
                  <a:ext uri="{FF2B5EF4-FFF2-40B4-BE49-F238E27FC236}">
                    <a16:creationId xmlns:a16="http://schemas.microsoft.com/office/drawing/2014/main" id="{857455BC-3F82-DB44-BA07-FAF24FAFC2C0}"/>
                  </a:ext>
                </a:extLst>
              </p:cNvPr>
              <p:cNvSpPr>
                <a:spLocks noChangeShapeType="1"/>
              </p:cNvSpPr>
              <p:nvPr/>
            </p:nvSpPr>
            <p:spPr bwMode="auto">
              <a:xfrm>
                <a:off x="3504"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31">
                <a:extLst>
                  <a:ext uri="{FF2B5EF4-FFF2-40B4-BE49-F238E27FC236}">
                    <a16:creationId xmlns:a16="http://schemas.microsoft.com/office/drawing/2014/main" id="{75FFC57A-F1D2-954E-B477-97ACB5C0E294}"/>
                  </a:ext>
                </a:extLst>
              </p:cNvPr>
              <p:cNvSpPr>
                <a:spLocks noChangeShapeType="1"/>
              </p:cNvSpPr>
              <p:nvPr/>
            </p:nvSpPr>
            <p:spPr bwMode="auto">
              <a:xfrm>
                <a:off x="2736"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32">
                <a:extLst>
                  <a:ext uri="{FF2B5EF4-FFF2-40B4-BE49-F238E27FC236}">
                    <a16:creationId xmlns:a16="http://schemas.microsoft.com/office/drawing/2014/main" id="{7F8FEAB9-5A2D-BF48-A18C-E2FF91F4155A}"/>
                  </a:ext>
                </a:extLst>
              </p:cNvPr>
              <p:cNvSpPr>
                <a:spLocks noChangeShapeType="1"/>
              </p:cNvSpPr>
              <p:nvPr/>
            </p:nvSpPr>
            <p:spPr bwMode="auto">
              <a:xfrm>
                <a:off x="3120"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33">
                <a:extLst>
                  <a:ext uri="{FF2B5EF4-FFF2-40B4-BE49-F238E27FC236}">
                    <a16:creationId xmlns:a16="http://schemas.microsoft.com/office/drawing/2014/main" id="{A0B402C5-24AC-0F41-BE4A-E83BACEFE2DE}"/>
                  </a:ext>
                </a:extLst>
              </p:cNvPr>
              <p:cNvSpPr>
                <a:spLocks noChangeShapeType="1"/>
              </p:cNvSpPr>
              <p:nvPr/>
            </p:nvSpPr>
            <p:spPr bwMode="auto">
              <a:xfrm>
                <a:off x="3120" y="283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34">
                <a:extLst>
                  <a:ext uri="{FF2B5EF4-FFF2-40B4-BE49-F238E27FC236}">
                    <a16:creationId xmlns:a16="http://schemas.microsoft.com/office/drawing/2014/main" id="{8360C409-976C-934E-8D4E-7051D7E458F0}"/>
                  </a:ext>
                </a:extLst>
              </p:cNvPr>
              <p:cNvSpPr>
                <a:spLocks noChangeShapeType="1"/>
              </p:cNvSpPr>
              <p:nvPr/>
            </p:nvSpPr>
            <p:spPr bwMode="auto">
              <a:xfrm>
                <a:off x="4320"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35">
                <a:extLst>
                  <a:ext uri="{FF2B5EF4-FFF2-40B4-BE49-F238E27FC236}">
                    <a16:creationId xmlns:a16="http://schemas.microsoft.com/office/drawing/2014/main" id="{F357E502-C1EF-D54F-9A76-47B508C313E3}"/>
                  </a:ext>
                </a:extLst>
              </p:cNvPr>
              <p:cNvSpPr>
                <a:spLocks noChangeShapeType="1"/>
              </p:cNvSpPr>
              <p:nvPr/>
            </p:nvSpPr>
            <p:spPr bwMode="auto">
              <a:xfrm>
                <a:off x="4320" y="29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972" name="Text Box 36">
                <a:extLst>
                  <a:ext uri="{FF2B5EF4-FFF2-40B4-BE49-F238E27FC236}">
                    <a16:creationId xmlns:a16="http://schemas.microsoft.com/office/drawing/2014/main" id="{E233120A-7EF8-4146-B2C7-C0D3B5DA3BDB}"/>
                  </a:ext>
                </a:extLst>
              </p:cNvPr>
              <p:cNvSpPr txBox="1">
                <a:spLocks noChangeArrowheads="1"/>
              </p:cNvSpPr>
              <p:nvPr/>
            </p:nvSpPr>
            <p:spPr bwMode="auto">
              <a:xfrm>
                <a:off x="3648"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后移开始位置</a:t>
                </a:r>
              </a:p>
            </p:txBody>
          </p:sp>
          <p:sp>
            <p:nvSpPr>
              <p:cNvPr id="295973" name="Text Box 37">
                <a:extLst>
                  <a:ext uri="{FF2B5EF4-FFF2-40B4-BE49-F238E27FC236}">
                    <a16:creationId xmlns:a16="http://schemas.microsoft.com/office/drawing/2014/main" id="{F518A366-62CB-C94C-A2E4-E3D9D89DEA9F}"/>
                  </a:ext>
                </a:extLst>
              </p:cNvPr>
              <p:cNvSpPr txBox="1">
                <a:spLocks noChangeArrowheads="1"/>
              </p:cNvSpPr>
              <p:nvPr/>
            </p:nvSpPr>
            <p:spPr bwMode="auto">
              <a:xfrm>
                <a:off x="2352"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后移结束位置</a:t>
                </a:r>
              </a:p>
            </p:txBody>
          </p:sp>
        </p:grpSp>
        <p:sp>
          <p:nvSpPr>
            <p:cNvPr id="295974" name="Text Box 38">
              <a:extLst>
                <a:ext uri="{FF2B5EF4-FFF2-40B4-BE49-F238E27FC236}">
                  <a16:creationId xmlns:a16="http://schemas.microsoft.com/office/drawing/2014/main" id="{EA17A8CF-8A29-2E41-9B74-6DA7482C5837}"/>
                </a:ext>
              </a:extLst>
            </p:cNvPr>
            <p:cNvSpPr txBox="1">
              <a:spLocks noChangeArrowheads="1"/>
            </p:cNvSpPr>
            <p:nvPr/>
          </p:nvSpPr>
          <p:spPr bwMode="auto">
            <a:xfrm>
              <a:off x="288" y="2181"/>
              <a:ext cx="960" cy="1323"/>
            </a:xfrm>
            <a:prstGeom prst="rect">
              <a:avLst/>
            </a:prstGeom>
            <a:noFill/>
            <a:ln w="9525">
              <a:noFill/>
              <a:miter lim="800000"/>
              <a:headEnd/>
              <a:tailEnd/>
            </a:ln>
            <a:effectLst/>
          </p:spPr>
          <p:txBody>
            <a:bodyPr>
              <a:spAutoFit/>
            </a:bodyPr>
            <a:lstStyle/>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插入前</a:t>
              </a:r>
            </a:p>
            <a:p>
              <a:pPr eaLnBrk="1" fontAlgn="auto" hangingPunct="1">
                <a:lnSpc>
                  <a:spcPct val="150000"/>
                </a:lnSpc>
                <a:spcBef>
                  <a:spcPct val="50000"/>
                </a:spcBef>
                <a:spcAft>
                  <a:spcPts val="0"/>
                </a:spcAft>
                <a:defRPr/>
              </a:pPr>
              <a:endParaRPr kumimoji="1" lang="zh-CN" altLang="en-US" sz="2400">
                <a:effectLst>
                  <a:outerShdw blurRad="38100" dist="38100" dir="2700000" algn="tl">
                    <a:srgbClr val="C0C0C0"/>
                  </a:outerShdw>
                </a:effectLst>
                <a:latin typeface="Times New Roman"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a:extLst>
              <a:ext uri="{FF2B5EF4-FFF2-40B4-BE49-F238E27FC236}">
                <a16:creationId xmlns:a16="http://schemas.microsoft.com/office/drawing/2014/main" id="{CCBB1E3F-5C86-134C-8462-EE5FC2E44E98}"/>
              </a:ext>
            </a:extLst>
          </p:cNvPr>
          <p:cNvSpPr txBox="1">
            <a:spLocks noChangeArrowheads="1"/>
          </p:cNvSpPr>
          <p:nvPr/>
        </p:nvSpPr>
        <p:spPr bwMode="auto">
          <a:xfrm>
            <a:off x="200025" y="1557338"/>
            <a:ext cx="9493250" cy="2654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在顺序表的</a:t>
            </a:r>
            <a:r>
              <a:rPr lang="en-US" altLang="zh-CN" sz="2800">
                <a:solidFill>
                  <a:srgbClr val="FF0000"/>
                </a:solidFill>
                <a:effectLst>
                  <a:outerShdw blurRad="38100" dist="38100" dir="2700000" algn="tl">
                    <a:srgbClr val="C0C0C0"/>
                  </a:outerShdw>
                </a:effectLst>
                <a:ea typeface="楷体_GB2312" pitchFamily="49" charset="-122"/>
              </a:rPr>
              <a:t>position</a:t>
            </a:r>
            <a:r>
              <a:rPr lang="zh-CN" altLang="en-US" sz="2800">
                <a:solidFill>
                  <a:srgbClr val="FF0000"/>
                </a:solidFill>
                <a:effectLst>
                  <a:outerShdw blurRad="38100" dist="38100" dir="2700000" algn="tl">
                    <a:srgbClr val="C0C0C0"/>
                  </a:outerShdw>
                </a:effectLst>
                <a:ea typeface="楷体_GB2312" pitchFamily="49" charset="-122"/>
              </a:rPr>
              <a:t>位置插入值为</a:t>
            </a:r>
            <a:r>
              <a:rPr lang="en-US" altLang="zh-CN" sz="2800">
                <a:solidFill>
                  <a:srgbClr val="FF0000"/>
                </a:solidFill>
                <a:effectLst>
                  <a:outerShdw blurRad="38100" dist="38100" dir="2700000" algn="tl">
                    <a:srgbClr val="C0C0C0"/>
                  </a:outerShdw>
                </a:effectLst>
                <a:ea typeface="楷体_GB2312" pitchFamily="49" charset="-122"/>
              </a:rPr>
              <a:t>x</a:t>
            </a:r>
            <a:r>
              <a:rPr lang="zh-CN" altLang="en-US" sz="2800">
                <a:solidFill>
                  <a:srgbClr val="FF0000"/>
                </a:solidFill>
                <a:effectLst>
                  <a:outerShdw blurRad="38100" dist="38100" dir="2700000" algn="tl">
                    <a:srgbClr val="C0C0C0"/>
                  </a:outerShdw>
                </a:effectLst>
                <a:ea typeface="楷体_GB2312" pitchFamily="49" charset="-122"/>
              </a:rPr>
              <a:t>的结点</a:t>
            </a:r>
            <a:r>
              <a:rPr lang="zh-CN" altLang="en-US" sz="2800">
                <a:effectLst>
                  <a:outerShdw blurRad="38100" dist="38100" dir="2700000" algn="tl">
                    <a:srgbClr val="C0C0C0"/>
                  </a:outerShdw>
                </a:effectLst>
                <a:ea typeface="楷体_GB2312" pitchFamily="49" charset="-122"/>
              </a:rPr>
              <a:t>所花费的时间主要是元素后移操作，</a:t>
            </a:r>
            <a:r>
              <a:rPr lang="zh-CN" altLang="en-US" sz="2800">
                <a:solidFill>
                  <a:srgbClr val="FF0000"/>
                </a:solidFill>
                <a:effectLst>
                  <a:outerShdw blurRad="38100" dist="38100" dir="2700000" algn="tl">
                    <a:srgbClr val="C0C0C0"/>
                  </a:outerShdw>
                </a:effectLst>
                <a:ea typeface="楷体_GB2312" pitchFamily="49" charset="-122"/>
              </a:rPr>
              <a:t>①对于在第</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solidFill>
                  <a:srgbClr val="FF0000"/>
                </a:solidFill>
                <a:effectLst>
                  <a:outerShdw blurRad="38100" dist="38100" dir="2700000" algn="tl">
                    <a:srgbClr val="C0C0C0"/>
                  </a:outerShdw>
                </a:effectLst>
                <a:ea typeface="楷体_GB2312" pitchFamily="49" charset="-122"/>
              </a:rPr>
              <a:t>个位置上插入一个新的元素，需要移动（</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n-i</a:t>
            </a:r>
            <a:r>
              <a:rPr lang="zh-CN" altLang="en-US" sz="2800">
                <a:solidFill>
                  <a:srgbClr val="FF0000"/>
                </a:solidFill>
                <a:effectLst>
                  <a:outerShdw blurRad="38100" dist="38100" dir="2700000" algn="tl">
                    <a:srgbClr val="C0C0C0"/>
                  </a:outerShdw>
                </a:effectLst>
                <a:ea typeface="楷体_GB2312" pitchFamily="49" charset="-122"/>
              </a:rPr>
              <a:t>）个元素</a:t>
            </a:r>
            <a:r>
              <a:rPr lang="zh-CN" altLang="en-US" sz="2800">
                <a:effectLst>
                  <a:outerShdw blurRad="38100" dist="38100" dir="2700000" algn="tl">
                    <a:srgbClr val="C0C0C0"/>
                  </a:outerShdw>
                </a:effectLst>
                <a:ea typeface="楷体_GB2312" pitchFamily="49" charset="-122"/>
              </a:rPr>
              <a:t>，设在第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个位置上插入一个元素的概率为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，且在任意一个位置上插入元素的概率相等，即</a:t>
            </a:r>
            <a:r>
              <a:rPr lang="zh-CN" altLang="en-US" sz="2800">
                <a:solidFill>
                  <a:srgbClr val="FF0000"/>
                </a:solidFill>
                <a:effectLst>
                  <a:outerShdw blurRad="38100" dist="38100" dir="2700000" algn="tl">
                    <a:srgbClr val="C0C0C0"/>
                  </a:outerShdw>
                </a:effectLst>
                <a:ea typeface="楷体_GB2312" pitchFamily="49" charset="-122"/>
              </a:rPr>
              <a:t>②</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=1/(n+1)</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的顺序表中插入一个元素所需的平均移动次数为：</a:t>
            </a:r>
          </a:p>
        </p:txBody>
      </p:sp>
      <p:sp>
        <p:nvSpPr>
          <p:cNvPr id="297988" name="Text Box 4">
            <a:extLst>
              <a:ext uri="{FF2B5EF4-FFF2-40B4-BE49-F238E27FC236}">
                <a16:creationId xmlns:a16="http://schemas.microsoft.com/office/drawing/2014/main" id="{ECEFF79E-CF9C-9E48-9F3C-64DB201546C8}"/>
              </a:ext>
            </a:extLst>
          </p:cNvPr>
          <p:cNvSpPr txBox="1">
            <a:spLocks noChangeArrowheads="1"/>
          </p:cNvSpPr>
          <p:nvPr/>
        </p:nvSpPr>
        <p:spPr bwMode="auto">
          <a:xfrm>
            <a:off x="273050" y="5651500"/>
            <a:ext cx="932815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即</a:t>
            </a:r>
            <a:r>
              <a:rPr lang="zh-CN" altLang="en-US" sz="2800">
                <a:solidFill>
                  <a:srgbClr val="FF0000"/>
                </a:solidFill>
                <a:effectLst>
                  <a:outerShdw blurRad="38100" dist="38100" dir="2700000" algn="tl">
                    <a:srgbClr val="C0C0C0"/>
                  </a:outerShdw>
                </a:effectLst>
                <a:ea typeface="楷体_GB2312" pitchFamily="49" charset="-122"/>
              </a:rPr>
              <a:t>在长度为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的顺序表中插入一个元素平均需要移动表中的一半元素。该算法的时间复杂度为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 </a:t>
            </a:r>
          </a:p>
        </p:txBody>
      </p:sp>
      <p:graphicFrame>
        <p:nvGraphicFramePr>
          <p:cNvPr id="1026" name="Object 6">
            <a:extLst>
              <a:ext uri="{FF2B5EF4-FFF2-40B4-BE49-F238E27FC236}">
                <a16:creationId xmlns:a16="http://schemas.microsoft.com/office/drawing/2014/main" id="{757C981A-75C0-474B-99E0-528838BCE94D}"/>
              </a:ext>
            </a:extLst>
          </p:cNvPr>
          <p:cNvGraphicFramePr>
            <a:graphicFrameLocks noChangeAspect="1"/>
          </p:cNvGraphicFramePr>
          <p:nvPr/>
        </p:nvGraphicFramePr>
        <p:xfrm>
          <a:off x="360363" y="4202113"/>
          <a:ext cx="9129712" cy="1314450"/>
        </p:xfrm>
        <a:graphic>
          <a:graphicData uri="http://schemas.openxmlformats.org/presentationml/2006/ole">
            <mc:AlternateContent xmlns:mc="http://schemas.openxmlformats.org/markup-compatibility/2006">
              <mc:Choice xmlns:v="urn:schemas-microsoft-com:vml" Requires="v">
                <p:oleObj spid="_x0000_s21512" name="公式" r:id="rId3" imgW="69049900" imgH="9944100" progId="Equation.3">
                  <p:embed/>
                </p:oleObj>
              </mc:Choice>
              <mc:Fallback>
                <p:oleObj name="公式" r:id="rId3" imgW="69049900" imgH="9944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4202113"/>
                        <a:ext cx="912971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9CFBB570-B05B-E64B-96CE-EA3E5E073ABB}"/>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86"/>
                                        </p:tgtEl>
                                        <p:attrNameLst>
                                          <p:attrName>style.visibility</p:attrName>
                                        </p:attrNameLst>
                                      </p:cBhvr>
                                      <p:to>
                                        <p:strVal val="visible"/>
                                      </p:to>
                                    </p:set>
                                    <p:anim calcmode="lin" valueType="num">
                                      <p:cBhvr additive="base">
                                        <p:cTn id="7" dur="500" fill="hold"/>
                                        <p:tgtEl>
                                          <p:spTgt spid="297986"/>
                                        </p:tgtEl>
                                        <p:attrNameLst>
                                          <p:attrName>ppt_x</p:attrName>
                                        </p:attrNameLst>
                                      </p:cBhvr>
                                      <p:tavLst>
                                        <p:tav tm="0">
                                          <p:val>
                                            <p:strVal val="#ppt_x"/>
                                          </p:val>
                                        </p:tav>
                                        <p:tav tm="100000">
                                          <p:val>
                                            <p:strVal val="#ppt_x"/>
                                          </p:val>
                                        </p:tav>
                                      </p:tavLst>
                                    </p:anim>
                                    <p:anim calcmode="lin" valueType="num">
                                      <p:cBhvr additive="base">
                                        <p:cTn id="8" dur="500" fill="hold"/>
                                        <p:tgtEl>
                                          <p:spTgt spid="2979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91"/>
                                        </p:tgtEl>
                                        <p:attrNameLst>
                                          <p:attrName>style.visibility</p:attrName>
                                        </p:attrNameLst>
                                      </p:cBhvr>
                                      <p:to>
                                        <p:strVal val="visible"/>
                                      </p:to>
                                    </p:set>
                                    <p:anim calcmode="lin" valueType="num">
                                      <p:cBhvr additive="base">
                                        <p:cTn id="13" dur="500" fill="hold"/>
                                        <p:tgtEl>
                                          <p:spTgt spid="297991"/>
                                        </p:tgtEl>
                                        <p:attrNameLst>
                                          <p:attrName>ppt_x</p:attrName>
                                        </p:attrNameLst>
                                      </p:cBhvr>
                                      <p:tavLst>
                                        <p:tav tm="0">
                                          <p:val>
                                            <p:strVal val="#ppt_x"/>
                                          </p:val>
                                        </p:tav>
                                        <p:tav tm="100000">
                                          <p:val>
                                            <p:strVal val="#ppt_x"/>
                                          </p:val>
                                        </p:tav>
                                      </p:tavLst>
                                    </p:anim>
                                    <p:anim calcmode="lin" valueType="num">
                                      <p:cBhvr additive="base">
                                        <p:cTn id="14"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988"/>
                                        </p:tgtEl>
                                        <p:attrNameLst>
                                          <p:attrName>style.visibility</p:attrName>
                                        </p:attrNameLst>
                                      </p:cBhvr>
                                      <p:to>
                                        <p:strVal val="visible"/>
                                      </p:to>
                                    </p:set>
                                    <p:anim calcmode="lin" valueType="num">
                                      <p:cBhvr additive="base">
                                        <p:cTn id="25" dur="500" fill="hold"/>
                                        <p:tgtEl>
                                          <p:spTgt spid="297988"/>
                                        </p:tgtEl>
                                        <p:attrNameLst>
                                          <p:attrName>ppt_x</p:attrName>
                                        </p:attrNameLst>
                                      </p:cBhvr>
                                      <p:tavLst>
                                        <p:tav tm="0">
                                          <p:val>
                                            <p:strVal val="#ppt_x"/>
                                          </p:val>
                                        </p:tav>
                                        <p:tav tm="100000">
                                          <p:val>
                                            <p:strVal val="#ppt_x"/>
                                          </p:val>
                                        </p:tav>
                                      </p:tavLst>
                                    </p:anim>
                                    <p:anim calcmode="lin" valueType="num">
                                      <p:cBhvr additive="base">
                                        <p:cTn id="26"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88" grpId="0"/>
      <p:bldP spid="2979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a:hlinkClick r:id="" action="ppaction://hlinkshowjump?jump=nextslide"/>
            <a:extLst>
              <a:ext uri="{FF2B5EF4-FFF2-40B4-BE49-F238E27FC236}">
                <a16:creationId xmlns:a16="http://schemas.microsoft.com/office/drawing/2014/main" id="{2F05A5AC-BBC5-5B43-9E18-6B18F95F903D}"/>
              </a:ext>
            </a:extLst>
          </p:cNvPr>
          <p:cNvSpPr txBox="1">
            <a:spLocks noChangeArrowheads="1"/>
          </p:cNvSpPr>
          <p:nvPr/>
        </p:nvSpPr>
        <p:spPr bwMode="auto">
          <a:xfrm>
            <a:off x="3297238" y="2276475"/>
            <a:ext cx="38798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p>
        </p:txBody>
      </p:sp>
      <p:sp>
        <p:nvSpPr>
          <p:cNvPr id="280580" name="Text Box 4">
            <a:hlinkClick r:id="rId2" action="ppaction://hlinksldjump"/>
            <a:extLst>
              <a:ext uri="{FF2B5EF4-FFF2-40B4-BE49-F238E27FC236}">
                <a16:creationId xmlns:a16="http://schemas.microsoft.com/office/drawing/2014/main" id="{3013FCBF-931F-3B4D-B780-40AFC1E075F3}"/>
              </a:ext>
            </a:extLst>
          </p:cNvPr>
          <p:cNvSpPr txBox="1">
            <a:spLocks noChangeArrowheads="1"/>
          </p:cNvSpPr>
          <p:nvPr/>
        </p:nvSpPr>
        <p:spPr bwMode="auto">
          <a:xfrm>
            <a:off x="3297238" y="3114675"/>
            <a:ext cx="37147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rPr>
              <a:t>顺序表</a:t>
            </a:r>
            <a:endPar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80581" name="Text Box 5">
            <a:extLst>
              <a:ext uri="{FF2B5EF4-FFF2-40B4-BE49-F238E27FC236}">
                <a16:creationId xmlns:a16="http://schemas.microsoft.com/office/drawing/2014/main" id="{B10DA47A-AB48-A04D-BDE2-C773A9FA5C49}"/>
              </a:ext>
            </a:extLst>
          </p:cNvPr>
          <p:cNvSpPr txBox="1">
            <a:spLocks noChangeArrowheads="1"/>
          </p:cNvSpPr>
          <p:nvPr/>
        </p:nvSpPr>
        <p:spPr bwMode="auto">
          <a:xfrm>
            <a:off x="3297238" y="3952875"/>
            <a:ext cx="3714750" cy="641350"/>
          </a:xfrm>
          <a:prstGeom prst="rect">
            <a:avLst/>
          </a:prstGeom>
          <a:noFill/>
          <a:ln w="19050">
            <a:noFill/>
            <a:miter lim="800000"/>
            <a:headEnd/>
            <a:tailEnd/>
          </a:ln>
          <a:effectLst/>
        </p:spPr>
        <p:txBody>
          <a:bodyPr>
            <a:spAutoFit/>
          </a:bodyPr>
          <a:lstStyle/>
          <a:p>
            <a:pPr fontAlgn="auto">
              <a:spcBef>
                <a:spcPct val="20000"/>
              </a:spcBef>
              <a:spcAft>
                <a:spcPts val="0"/>
              </a:spcAft>
              <a:buClr>
                <a:srgbClr val="FFFF00"/>
              </a:buClr>
              <a:buSzPct val="85000"/>
              <a:buFont typeface="Wingdings" pitchFamily="2" charset="2"/>
              <a:buChar char="Ø"/>
              <a:defRPr/>
            </a:pPr>
            <a:r>
              <a:rPr lang="zh-CN" altLang="en-US" sz="3600">
                <a:solidFill>
                  <a:srgbClr val="FF0000"/>
                </a:solidFill>
                <a:effectLst>
                  <a:outerShdw blurRad="38100" dist="38100" dir="2700000" algn="tl">
                    <a:srgbClr val="C0C0C0"/>
                  </a:outerShdw>
                </a:effectLst>
                <a:latin typeface="楷体_GB2312" pitchFamily="49" charset="-122"/>
                <a:ea typeface="楷体_GB2312" pitchFamily="49" charset="-122"/>
              </a:rPr>
              <a:t>栈</a:t>
            </a:r>
            <a:endParaRPr lang="zh-CN" altLang="en-US" sz="3600">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280582" name="Text Box 6">
            <a:hlinkClick r:id="rId3" action="ppaction://hlinksldjump"/>
            <a:extLst>
              <a:ext uri="{FF2B5EF4-FFF2-40B4-BE49-F238E27FC236}">
                <a16:creationId xmlns:a16="http://schemas.microsoft.com/office/drawing/2014/main" id="{087F8282-FFE2-084C-BCAB-8C1939FB708D}"/>
              </a:ext>
            </a:extLst>
          </p:cNvPr>
          <p:cNvSpPr txBox="1">
            <a:spLocks noChangeArrowheads="1"/>
          </p:cNvSpPr>
          <p:nvPr/>
        </p:nvSpPr>
        <p:spPr bwMode="auto">
          <a:xfrm>
            <a:off x="3297238" y="4791075"/>
            <a:ext cx="40449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队列</a:t>
            </a:r>
          </a:p>
        </p:txBody>
      </p:sp>
      <p:sp>
        <p:nvSpPr>
          <p:cNvPr id="4101" name="AutoShape 8">
            <a:hlinkClick r:id="rId4" action="ppaction://hlinksldjump" highlightClick="1"/>
            <a:extLst>
              <a:ext uri="{FF2B5EF4-FFF2-40B4-BE49-F238E27FC236}">
                <a16:creationId xmlns:a16="http://schemas.microsoft.com/office/drawing/2014/main" id="{A810FB60-0056-5C46-B0C7-5887FF03F76D}"/>
              </a:ext>
            </a:extLst>
          </p:cNvPr>
          <p:cNvSpPr>
            <a:spLocks noChangeArrowheads="1"/>
          </p:cNvSpPr>
          <p:nvPr/>
        </p:nvSpPr>
        <p:spPr bwMode="auto">
          <a:xfrm>
            <a:off x="2146300" y="1600200"/>
            <a:ext cx="825500" cy="5334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0585" name="AutoShape 9">
            <a:hlinkClick r:id="rId5" action="ppaction://hlinksldjump" highlightClick="1"/>
            <a:extLst>
              <a:ext uri="{FF2B5EF4-FFF2-40B4-BE49-F238E27FC236}">
                <a16:creationId xmlns:a16="http://schemas.microsoft.com/office/drawing/2014/main" id="{B2872466-ACAC-8A42-AA34-F8A9C239D259}"/>
              </a:ext>
            </a:extLst>
          </p:cNvPr>
          <p:cNvSpPr>
            <a:spLocks noChangeArrowheads="1"/>
          </p:cNvSpPr>
          <p:nvPr/>
        </p:nvSpPr>
        <p:spPr bwMode="auto">
          <a:xfrm>
            <a:off x="2889250" y="5181600"/>
            <a:ext cx="577850" cy="533400"/>
          </a:xfrm>
          <a:prstGeom prst="actionButtonForwardNext">
            <a:avLst/>
          </a:prstGeom>
          <a:noFill/>
          <a:ln w="9525">
            <a:noFill/>
            <a:miter lim="800000"/>
            <a:headEnd/>
            <a:tailEnd/>
          </a:ln>
        </p:spPr>
        <p:txBody>
          <a:bodyPr wrap="none" anchor="ctr"/>
          <a:lstStyle/>
          <a:p>
            <a:pPr algn="ctr" fontAlgn="auto">
              <a:spcBef>
                <a:spcPts val="0"/>
              </a:spcBef>
              <a:spcAft>
                <a:spcPts val="0"/>
              </a:spcAft>
              <a:defRPr/>
            </a:pPr>
            <a:endParaRPr lang="zh-CN" altLang="en-US" sz="2800">
              <a:solidFill>
                <a:schemeClr val="hlink"/>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E75A5CDF-81E6-224E-9CE3-67218B99CCEB}"/>
              </a:ext>
            </a:extLst>
          </p:cNvPr>
          <p:cNvSpPr txBox="1">
            <a:spLocks noChangeArrowheads="1"/>
          </p:cNvSpPr>
          <p:nvPr/>
        </p:nvSpPr>
        <p:spPr bwMode="auto">
          <a:xfrm>
            <a:off x="0" y="669925"/>
            <a:ext cx="9551988"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函数功能</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在顺序表的</a:t>
            </a:r>
            <a:r>
              <a:rPr lang="en-US" altLang="zh-CN" sz="2500" b="1">
                <a:solidFill>
                  <a:schemeClr val="tx1"/>
                </a:solidFill>
                <a:latin typeface="Times New Roman" panose="02020603050405020304" pitchFamily="18" charset="0"/>
                <a:ea typeface="宋体" panose="02010600030101010101" pitchFamily="2" charset="-122"/>
              </a:rPr>
              <a:t>position</a:t>
            </a:r>
            <a:r>
              <a:rPr lang="zh-CN" altLang="en-US" sz="2500" b="1">
                <a:solidFill>
                  <a:schemeClr val="tx1"/>
                </a:solidFill>
                <a:latin typeface="Times New Roman" panose="02020603050405020304" pitchFamily="18" charset="0"/>
                <a:ea typeface="宋体" panose="02010600030101010101" pitchFamily="2" charset="-122"/>
              </a:rPr>
              <a:t>位置插入值为</a:t>
            </a:r>
            <a:r>
              <a:rPr lang="en-US" altLang="zh-CN" sz="2500" b="1">
                <a:solidFill>
                  <a:schemeClr val="tx1"/>
                </a:solidFill>
                <a:latin typeface="Times New Roman" panose="02020603050405020304" pitchFamily="18" charset="0"/>
                <a:ea typeface="宋体" panose="02010600030101010101" pitchFamily="2" charset="-122"/>
              </a:rPr>
              <a:t>x</a:t>
            </a:r>
            <a:r>
              <a:rPr lang="zh-CN" altLang="en-US" sz="2500" b="1">
                <a:solidFill>
                  <a:schemeClr val="tx1"/>
                </a:solidFill>
                <a:latin typeface="Times New Roman" panose="02020603050405020304" pitchFamily="18" charset="0"/>
                <a:ea typeface="宋体" panose="02010600030101010101" pitchFamily="2" charset="-122"/>
              </a:rPr>
              <a:t>的结点	    </a:t>
            </a:r>
            <a:r>
              <a:rPr lang="zh-CN" altLang="en-US"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函数参数</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指向</a:t>
            </a:r>
            <a:r>
              <a:rPr lang="en-US" altLang="zh-CN" sz="2500" b="1">
                <a:solidFill>
                  <a:schemeClr val="tx1"/>
                </a:solidFill>
                <a:latin typeface="Times New Roman" panose="02020603050405020304" pitchFamily="18" charset="0"/>
                <a:ea typeface="宋体" panose="02010600030101010101" pitchFamily="2" charset="-122"/>
              </a:rPr>
              <a:t>sequence_list</a:t>
            </a:r>
            <a:r>
              <a:rPr lang="zh-CN" altLang="en-US" sz="2500" b="1">
                <a:solidFill>
                  <a:schemeClr val="tx1"/>
                </a:solidFill>
                <a:latin typeface="Times New Roman" panose="02020603050405020304" pitchFamily="18" charset="0"/>
                <a:ea typeface="宋体" panose="02010600030101010101" pitchFamily="2" charset="-122"/>
              </a:rPr>
              <a:t>型变量的指针变量</a:t>
            </a:r>
            <a:r>
              <a:rPr lang="en-US" altLang="zh-CN" sz="2500" b="1">
                <a:solidFill>
                  <a:schemeClr val="tx1"/>
                </a:solidFill>
                <a:latin typeface="Times New Roman" panose="02020603050405020304" pitchFamily="18" charset="0"/>
                <a:ea typeface="宋体" panose="02010600030101010101" pitchFamily="2" charset="-122"/>
              </a:rPr>
              <a:t>slt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datatype</a:t>
            </a:r>
            <a:r>
              <a:rPr lang="zh-CN" altLang="en-US" sz="2500" b="1">
                <a:solidFill>
                  <a:schemeClr val="tx1"/>
                </a:solidFill>
                <a:latin typeface="Times New Roman" panose="02020603050405020304" pitchFamily="18" charset="0"/>
                <a:ea typeface="宋体" panose="02010600030101010101" pitchFamily="2" charset="-122"/>
              </a:rPr>
              <a:t>型变量</a:t>
            </a:r>
            <a:r>
              <a:rPr lang="en-US" altLang="zh-CN" sz="2500" b="1">
                <a:solidFill>
                  <a:schemeClr val="tx1"/>
                </a:solidFill>
                <a:latin typeface="Times New Roman" panose="02020603050405020304" pitchFamily="18" charset="0"/>
                <a:ea typeface="宋体" panose="02010600030101010101" pitchFamily="2" charset="-122"/>
              </a:rPr>
              <a:t>x,int</a:t>
            </a:r>
            <a:r>
              <a:rPr lang="zh-CN" altLang="en-US" sz="2500" b="1">
                <a:solidFill>
                  <a:schemeClr val="tx1"/>
                </a:solidFill>
                <a:latin typeface="Times New Roman" panose="02020603050405020304" pitchFamily="18" charset="0"/>
                <a:ea typeface="宋体" panose="02010600030101010101" pitchFamily="2" charset="-122"/>
              </a:rPr>
              <a:t>型变量 </a:t>
            </a:r>
            <a:r>
              <a:rPr lang="en-US" altLang="zh-CN" sz="2500" b="1">
                <a:solidFill>
                  <a:schemeClr val="tx1"/>
                </a:solidFill>
                <a:latin typeface="Times New Roman" panose="02020603050405020304" pitchFamily="18" charset="0"/>
                <a:ea typeface="宋体" panose="02010600030101010101" pitchFamily="2" charset="-122"/>
              </a:rPr>
              <a:t>position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函数返回值</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空文件名</a:t>
            </a:r>
            <a:r>
              <a:rPr lang="en-US" altLang="zh-CN" sz="2500" b="1">
                <a:solidFill>
                  <a:schemeClr val="tx1"/>
                </a:solidFill>
                <a:latin typeface="Times New Roman" panose="02020603050405020304" pitchFamily="18" charset="0"/>
                <a:ea typeface="宋体" panose="02010600030101010101" pitchFamily="2" charset="-122"/>
              </a:rPr>
              <a:t>:sequlist.c,</a:t>
            </a:r>
            <a:r>
              <a:rPr lang="zh-CN" altLang="en-US" sz="2500" b="1">
                <a:solidFill>
                  <a:schemeClr val="tx1"/>
                </a:solidFill>
                <a:latin typeface="Times New Roman" panose="02020603050405020304" pitchFamily="18" charset="0"/>
                <a:ea typeface="宋体" panose="02010600030101010101" pitchFamily="2" charset="-122"/>
              </a:rPr>
              <a:t>函数名</a:t>
            </a:r>
            <a:r>
              <a:rPr lang="en-US" altLang="zh-CN" sz="2500" b="1">
                <a:solidFill>
                  <a:schemeClr val="tx1"/>
                </a:solidFill>
                <a:latin typeface="Times New Roman" panose="02020603050405020304" pitchFamily="18" charset="0"/>
                <a:ea typeface="宋体" panose="02010600030101010101" pitchFamily="2" charset="-122"/>
              </a:rPr>
              <a:t>:insert()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void insert(sequence_list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slt,datatype x,int position)</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顺序表是满的</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没法插入</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指定的插入位置不存在</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for(i=slt-&gt;size;i&gt;position;i--) slt-&gt;a[i]=slt-&gt;a[i−1];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slt-&gt;a[position]=x;   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500" b="1">
                <a:solidFill>
                  <a:schemeClr val="tx1"/>
                </a:solidFill>
                <a:latin typeface="Comic Sans MS" panose="030F0902030302020204" pitchFamily="66" charset="0"/>
                <a:ea typeface="楷体_GB2312" pitchFamily="49" charset="-122"/>
              </a:rPr>
              <a:t>算法</a:t>
            </a:r>
            <a:r>
              <a:rPr lang="en-US" altLang="zh-CN" sz="2500" b="1">
                <a:solidFill>
                  <a:schemeClr val="tx1"/>
                </a:solidFill>
                <a:latin typeface="Comic Sans MS" panose="030F0902030302020204" pitchFamily="66" charset="0"/>
                <a:ea typeface="楷体_GB2312" pitchFamily="49" charset="-122"/>
              </a:rPr>
              <a:t>2.7  </a:t>
            </a:r>
            <a:r>
              <a:rPr lang="zh-CN" altLang="en-US" sz="2500" b="1">
                <a:solidFill>
                  <a:schemeClr val="tx1"/>
                </a:solidFill>
                <a:latin typeface="Comic Sans MS" panose="030F0902030302020204" pitchFamily="66" charset="0"/>
                <a:ea typeface="楷体_GB2312" pitchFamily="49" charset="-122"/>
              </a:rPr>
              <a:t>在顺序表的</a:t>
            </a:r>
            <a:r>
              <a:rPr lang="en-US" altLang="zh-CN" sz="2500" b="1">
                <a:solidFill>
                  <a:schemeClr val="tx1"/>
                </a:solidFill>
                <a:latin typeface="Comic Sans MS" panose="030F0902030302020204" pitchFamily="66" charset="0"/>
                <a:ea typeface="楷体_GB2312" pitchFamily="49" charset="-122"/>
              </a:rPr>
              <a:t>position</a:t>
            </a:r>
            <a:r>
              <a:rPr lang="zh-CN" altLang="en-US" sz="2500" b="1">
                <a:solidFill>
                  <a:schemeClr val="tx1"/>
                </a:solidFill>
                <a:latin typeface="Comic Sans MS" panose="030F0902030302020204" pitchFamily="66" charset="0"/>
                <a:ea typeface="楷体_GB2312" pitchFamily="49" charset="-122"/>
              </a:rPr>
              <a:t>位置插入值为</a:t>
            </a:r>
            <a:r>
              <a:rPr lang="en-US" altLang="zh-CN" sz="2500" b="1">
                <a:solidFill>
                  <a:schemeClr val="tx1"/>
                </a:solidFill>
                <a:latin typeface="Comic Sans MS" panose="030F0902030302020204" pitchFamily="66" charset="0"/>
                <a:ea typeface="楷体_GB2312" pitchFamily="49" charset="-122"/>
              </a:rPr>
              <a:t>x</a:t>
            </a:r>
            <a:r>
              <a:rPr lang="zh-CN" altLang="en-US" sz="2500" b="1">
                <a:solidFill>
                  <a:schemeClr val="tx1"/>
                </a:solidFill>
                <a:latin typeface="Comic Sans MS" panose="030F0902030302020204" pitchFamily="66" charset="0"/>
                <a:ea typeface="楷体_GB2312" pitchFamily="49" charset="-122"/>
              </a:rPr>
              <a:t>的结点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a:extLst>
              <a:ext uri="{FF2B5EF4-FFF2-40B4-BE49-F238E27FC236}">
                <a16:creationId xmlns:a16="http://schemas.microsoft.com/office/drawing/2014/main" id="{3B85190E-B127-AF49-A2C7-1BB105544B2A}"/>
              </a:ext>
            </a:extLst>
          </p:cNvPr>
          <p:cNvSpPr txBox="1">
            <a:spLocks noChangeArrowheads="1"/>
          </p:cNvSpPr>
          <p:nvPr/>
        </p:nvSpPr>
        <p:spPr bwMode="auto">
          <a:xfrm>
            <a:off x="247650" y="1460500"/>
            <a:ext cx="9410700" cy="22288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删除操作</a:t>
            </a:r>
            <a:r>
              <a:rPr lang="zh-CN" altLang="en-US" sz="2800">
                <a:effectLst>
                  <a:outerShdw blurRad="38100" dist="38100" dir="2700000" algn="tl">
                    <a:srgbClr val="C0C0C0"/>
                  </a:outerShdw>
                </a:effectLst>
                <a:ea typeface="楷体_GB2312" pitchFamily="49" charset="-122"/>
              </a:rPr>
              <a:t>是指删除顺序表中的第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0≤i≤n-1</a:t>
            </a:r>
            <a:r>
              <a:rPr lang="zh-CN" altLang="en-US" sz="2800">
                <a:effectLst>
                  <a:outerShdw blurRad="38100" dist="38100" dir="2700000" algn="tl">
                    <a:srgbClr val="C0C0C0"/>
                  </a:outerShdw>
                </a:effectLst>
                <a:ea typeface="楷体_GB2312" pitchFamily="49" charset="-122"/>
              </a:rPr>
              <a:t>，一般地可表示为：</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删除前：</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a:t>
            </a:r>
            <a:r>
              <a:rPr lang="en-US" altLang="zh-CN" sz="2800">
                <a:solidFill>
                  <a:srgbClr val="FF0000"/>
                </a:solidFill>
                <a:effectLst>
                  <a:outerShdw blurRad="38100" dist="38100" dir="2700000" algn="tl">
                    <a:srgbClr val="C0C0C0"/>
                  </a:outerShdw>
                </a:effectLst>
                <a:ea typeface="楷体_GB2312" pitchFamily="49" charset="-122"/>
              </a:rPr>
              <a:t>k</a:t>
            </a:r>
            <a:r>
              <a:rPr lang="en-US" altLang="zh-CN" sz="2800" baseline="-30000">
                <a:solidFill>
                  <a:srgbClr val="FF0000"/>
                </a:solidFill>
                <a:effectLst>
                  <a:outerShdw blurRad="38100" dist="38100" dir="2700000" algn="tl">
                    <a:srgbClr val="C0C0C0"/>
                  </a:outerShdw>
                </a:effectLst>
                <a:ea typeface="楷体_GB2312" pitchFamily="49" charset="-122"/>
              </a:rPr>
              <a:t>i</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删除后：</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a:t>
            </a:r>
          </a:p>
        </p:txBody>
      </p:sp>
      <p:sp>
        <p:nvSpPr>
          <p:cNvPr id="299011" name="Text Box 3">
            <a:extLst>
              <a:ext uri="{FF2B5EF4-FFF2-40B4-BE49-F238E27FC236}">
                <a16:creationId xmlns:a16="http://schemas.microsoft.com/office/drawing/2014/main" id="{0019FFFD-BC05-834C-9F20-DA2049475C98}"/>
              </a:ext>
            </a:extLst>
          </p:cNvPr>
          <p:cNvSpPr txBox="1">
            <a:spLocks noChangeArrowheads="1"/>
          </p:cNvSpPr>
          <p:nvPr/>
        </p:nvSpPr>
        <p:spPr bwMode="auto">
          <a:xfrm>
            <a:off x="247650" y="3989388"/>
            <a:ext cx="94107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删除过程的图示见下图 ：</a:t>
            </a:r>
          </a:p>
        </p:txBody>
      </p:sp>
      <p:grpSp>
        <p:nvGrpSpPr>
          <p:cNvPr id="2" name="Group 4">
            <a:extLst>
              <a:ext uri="{FF2B5EF4-FFF2-40B4-BE49-F238E27FC236}">
                <a16:creationId xmlns:a16="http://schemas.microsoft.com/office/drawing/2014/main" id="{AD314AB0-BEFA-4341-865B-83AAAB956AA9}"/>
              </a:ext>
            </a:extLst>
          </p:cNvPr>
          <p:cNvGrpSpPr>
            <a:grpSpLocks/>
          </p:cNvGrpSpPr>
          <p:nvPr/>
        </p:nvGrpSpPr>
        <p:grpSpPr bwMode="auto">
          <a:xfrm>
            <a:off x="304800" y="4573588"/>
            <a:ext cx="9328150" cy="2024062"/>
            <a:chOff x="720" y="2517"/>
            <a:chExt cx="3744" cy="795"/>
          </a:xfrm>
        </p:grpSpPr>
        <p:sp>
          <p:nvSpPr>
            <p:cNvPr id="23556" name="Rectangle 5">
              <a:extLst>
                <a:ext uri="{FF2B5EF4-FFF2-40B4-BE49-F238E27FC236}">
                  <a16:creationId xmlns:a16="http://schemas.microsoft.com/office/drawing/2014/main" id="{98F07D32-335C-C449-A9C0-975833B45B15}"/>
                </a:ext>
              </a:extLst>
            </p:cNvPr>
            <p:cNvSpPr>
              <a:spLocks noChangeArrowheads="1"/>
            </p:cNvSpPr>
            <p:nvPr/>
          </p:nvSpPr>
          <p:spPr bwMode="auto">
            <a:xfrm>
              <a:off x="264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3557" name="Rectangle 6">
              <a:extLst>
                <a:ext uri="{FF2B5EF4-FFF2-40B4-BE49-F238E27FC236}">
                  <a16:creationId xmlns:a16="http://schemas.microsoft.com/office/drawing/2014/main" id="{ED8EDCBA-4735-7349-B55A-2B17F6F959C6}"/>
                </a:ext>
              </a:extLst>
            </p:cNvPr>
            <p:cNvSpPr>
              <a:spLocks noChangeArrowheads="1"/>
            </p:cNvSpPr>
            <p:nvPr/>
          </p:nvSpPr>
          <p:spPr bwMode="auto">
            <a:xfrm>
              <a:off x="115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58" name="Rectangle 7">
              <a:extLst>
                <a:ext uri="{FF2B5EF4-FFF2-40B4-BE49-F238E27FC236}">
                  <a16:creationId xmlns:a16="http://schemas.microsoft.com/office/drawing/2014/main" id="{A65E0135-A610-AF43-85C5-F80E7A47AFF3}"/>
                </a:ext>
              </a:extLst>
            </p:cNvPr>
            <p:cNvSpPr>
              <a:spLocks noChangeArrowheads="1"/>
            </p:cNvSpPr>
            <p:nvPr/>
          </p:nvSpPr>
          <p:spPr bwMode="auto">
            <a:xfrm>
              <a:off x="139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59" name="Rectangle 8">
              <a:extLst>
                <a:ext uri="{FF2B5EF4-FFF2-40B4-BE49-F238E27FC236}">
                  <a16:creationId xmlns:a16="http://schemas.microsoft.com/office/drawing/2014/main" id="{FB63D8D0-F0B7-134E-B13B-F722969171DF}"/>
                </a:ext>
              </a:extLst>
            </p:cNvPr>
            <p:cNvSpPr>
              <a:spLocks noChangeArrowheads="1"/>
            </p:cNvSpPr>
            <p:nvPr/>
          </p:nvSpPr>
          <p:spPr bwMode="auto">
            <a:xfrm>
              <a:off x="240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0" name="Rectangle 9">
              <a:extLst>
                <a:ext uri="{FF2B5EF4-FFF2-40B4-BE49-F238E27FC236}">
                  <a16:creationId xmlns:a16="http://schemas.microsoft.com/office/drawing/2014/main" id="{CAEF8DBF-B56D-E14D-ADE4-1C89C1FC5B4A}"/>
                </a:ext>
              </a:extLst>
            </p:cNvPr>
            <p:cNvSpPr>
              <a:spLocks noChangeArrowheads="1"/>
            </p:cNvSpPr>
            <p:nvPr/>
          </p:nvSpPr>
          <p:spPr bwMode="auto">
            <a:xfrm>
              <a:off x="3696" y="2592"/>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1" name="Line 10">
              <a:extLst>
                <a:ext uri="{FF2B5EF4-FFF2-40B4-BE49-F238E27FC236}">
                  <a16:creationId xmlns:a16="http://schemas.microsoft.com/office/drawing/2014/main" id="{63C106F0-760B-CA45-8BF3-F06B788A4AE8}"/>
                </a:ext>
              </a:extLst>
            </p:cNvPr>
            <p:cNvSpPr>
              <a:spLocks noChangeShapeType="1"/>
            </p:cNvSpPr>
            <p:nvPr/>
          </p:nvSpPr>
          <p:spPr bwMode="auto">
            <a:xfrm>
              <a:off x="1152" y="259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1">
              <a:extLst>
                <a:ext uri="{FF2B5EF4-FFF2-40B4-BE49-F238E27FC236}">
                  <a16:creationId xmlns:a16="http://schemas.microsoft.com/office/drawing/2014/main" id="{83506D13-45CE-AC4E-BBEA-E9F382A50DB1}"/>
                </a:ext>
              </a:extLst>
            </p:cNvPr>
            <p:cNvSpPr>
              <a:spLocks noChangeShapeType="1"/>
            </p:cNvSpPr>
            <p:nvPr/>
          </p:nvSpPr>
          <p:spPr bwMode="auto">
            <a:xfrm>
              <a:off x="1152" y="27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2">
              <a:extLst>
                <a:ext uri="{FF2B5EF4-FFF2-40B4-BE49-F238E27FC236}">
                  <a16:creationId xmlns:a16="http://schemas.microsoft.com/office/drawing/2014/main" id="{F6BC6860-B08A-8147-9205-616964DD872A}"/>
                </a:ext>
              </a:extLst>
            </p:cNvPr>
            <p:cNvSpPr>
              <a:spLocks noChangeShapeType="1"/>
            </p:cNvSpPr>
            <p:nvPr/>
          </p:nvSpPr>
          <p:spPr bwMode="auto">
            <a:xfrm>
              <a:off x="1776" y="2688"/>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3">
              <a:extLst>
                <a:ext uri="{FF2B5EF4-FFF2-40B4-BE49-F238E27FC236}">
                  <a16:creationId xmlns:a16="http://schemas.microsoft.com/office/drawing/2014/main" id="{91DC7DBA-FE73-5240-ACFC-3E8A6354C9EA}"/>
                </a:ext>
              </a:extLst>
            </p:cNvPr>
            <p:cNvSpPr>
              <a:spLocks noChangeShapeType="1"/>
            </p:cNvSpPr>
            <p:nvPr/>
          </p:nvSpPr>
          <p:spPr bwMode="auto">
            <a:xfrm>
              <a:off x="3264" y="2688"/>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Rectangle 14">
              <a:extLst>
                <a:ext uri="{FF2B5EF4-FFF2-40B4-BE49-F238E27FC236}">
                  <a16:creationId xmlns:a16="http://schemas.microsoft.com/office/drawing/2014/main" id="{8C9F7886-D8C5-4649-9A34-7A694F1EE933}"/>
                </a:ext>
              </a:extLst>
            </p:cNvPr>
            <p:cNvSpPr>
              <a:spLocks noChangeArrowheads="1"/>
            </p:cNvSpPr>
            <p:nvPr/>
          </p:nvSpPr>
          <p:spPr bwMode="auto">
            <a:xfrm>
              <a:off x="115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66" name="Rectangle 15">
              <a:extLst>
                <a:ext uri="{FF2B5EF4-FFF2-40B4-BE49-F238E27FC236}">
                  <a16:creationId xmlns:a16="http://schemas.microsoft.com/office/drawing/2014/main" id="{2EA26A37-D72F-D04E-ABB5-3EB6A06F1890}"/>
                </a:ext>
              </a:extLst>
            </p:cNvPr>
            <p:cNvSpPr>
              <a:spLocks noChangeArrowheads="1"/>
            </p:cNvSpPr>
            <p:nvPr/>
          </p:nvSpPr>
          <p:spPr bwMode="auto">
            <a:xfrm>
              <a:off x="139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67" name="Rectangle 16">
              <a:extLst>
                <a:ext uri="{FF2B5EF4-FFF2-40B4-BE49-F238E27FC236}">
                  <a16:creationId xmlns:a16="http://schemas.microsoft.com/office/drawing/2014/main" id="{1C62869A-8619-0C42-B916-AFF7E726B55E}"/>
                </a:ext>
              </a:extLst>
            </p:cNvPr>
            <p:cNvSpPr>
              <a:spLocks noChangeArrowheads="1"/>
            </p:cNvSpPr>
            <p:nvPr/>
          </p:nvSpPr>
          <p:spPr bwMode="auto">
            <a:xfrm>
              <a:off x="240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8" name="Rectangle 17">
              <a:extLst>
                <a:ext uri="{FF2B5EF4-FFF2-40B4-BE49-F238E27FC236}">
                  <a16:creationId xmlns:a16="http://schemas.microsoft.com/office/drawing/2014/main" id="{AD814F80-A9E7-A242-8A19-9108E6700D19}"/>
                </a:ext>
              </a:extLst>
            </p:cNvPr>
            <p:cNvSpPr>
              <a:spLocks noChangeArrowheads="1"/>
            </p:cNvSpPr>
            <p:nvPr/>
          </p:nvSpPr>
          <p:spPr bwMode="auto">
            <a:xfrm>
              <a:off x="3408" y="3120"/>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9" name="Line 18">
              <a:extLst>
                <a:ext uri="{FF2B5EF4-FFF2-40B4-BE49-F238E27FC236}">
                  <a16:creationId xmlns:a16="http://schemas.microsoft.com/office/drawing/2014/main" id="{544A99B2-2E59-054F-ADEF-76AD1CF1DC79}"/>
                </a:ext>
              </a:extLst>
            </p:cNvPr>
            <p:cNvSpPr>
              <a:spLocks noChangeShapeType="1"/>
            </p:cNvSpPr>
            <p:nvPr/>
          </p:nvSpPr>
          <p:spPr bwMode="auto">
            <a:xfrm>
              <a:off x="1152" y="312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9">
              <a:extLst>
                <a:ext uri="{FF2B5EF4-FFF2-40B4-BE49-F238E27FC236}">
                  <a16:creationId xmlns:a16="http://schemas.microsoft.com/office/drawing/2014/main" id="{E01CE7B1-60E9-B24D-A6EC-81D946FF9DC6}"/>
                </a:ext>
              </a:extLst>
            </p:cNvPr>
            <p:cNvSpPr>
              <a:spLocks noChangeShapeType="1"/>
            </p:cNvSpPr>
            <p:nvPr/>
          </p:nvSpPr>
          <p:spPr bwMode="auto">
            <a:xfrm>
              <a:off x="1152" y="331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
              <a:extLst>
                <a:ext uri="{FF2B5EF4-FFF2-40B4-BE49-F238E27FC236}">
                  <a16:creationId xmlns:a16="http://schemas.microsoft.com/office/drawing/2014/main" id="{10AEFC6B-7C8E-D440-97A4-8AA5AAE3B3B0}"/>
                </a:ext>
              </a:extLst>
            </p:cNvPr>
            <p:cNvSpPr>
              <a:spLocks noChangeShapeType="1"/>
            </p:cNvSpPr>
            <p:nvPr/>
          </p:nvSpPr>
          <p:spPr bwMode="auto">
            <a:xfrm>
              <a:off x="1776" y="3216"/>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1">
              <a:extLst>
                <a:ext uri="{FF2B5EF4-FFF2-40B4-BE49-F238E27FC236}">
                  <a16:creationId xmlns:a16="http://schemas.microsoft.com/office/drawing/2014/main" id="{675F6637-5CDC-C34E-91E6-98A8431F8F22}"/>
                </a:ext>
              </a:extLst>
            </p:cNvPr>
            <p:cNvSpPr>
              <a:spLocks noChangeShapeType="1"/>
            </p:cNvSpPr>
            <p:nvPr/>
          </p:nvSpPr>
          <p:spPr bwMode="auto">
            <a:xfrm>
              <a:off x="2928" y="321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Rectangle 22">
              <a:extLst>
                <a:ext uri="{FF2B5EF4-FFF2-40B4-BE49-F238E27FC236}">
                  <a16:creationId xmlns:a16="http://schemas.microsoft.com/office/drawing/2014/main" id="{6EA09498-9B65-0547-90D9-0366F0E2C216}"/>
                </a:ext>
              </a:extLst>
            </p:cNvPr>
            <p:cNvSpPr>
              <a:spLocks noChangeArrowheads="1"/>
            </p:cNvSpPr>
            <p:nvPr/>
          </p:nvSpPr>
          <p:spPr bwMode="auto">
            <a:xfrm>
              <a:off x="264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sp>
          <p:nvSpPr>
            <p:cNvPr id="23574" name="Line 23">
              <a:extLst>
                <a:ext uri="{FF2B5EF4-FFF2-40B4-BE49-F238E27FC236}">
                  <a16:creationId xmlns:a16="http://schemas.microsoft.com/office/drawing/2014/main" id="{C820B454-4C18-464E-81BE-891005977C7B}"/>
                </a:ext>
              </a:extLst>
            </p:cNvPr>
            <p:cNvSpPr>
              <a:spLocks noChangeShapeType="1"/>
            </p:cNvSpPr>
            <p:nvPr/>
          </p:nvSpPr>
          <p:spPr bwMode="auto">
            <a:xfrm>
              <a:off x="3648" y="25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4">
              <a:extLst>
                <a:ext uri="{FF2B5EF4-FFF2-40B4-BE49-F238E27FC236}">
                  <a16:creationId xmlns:a16="http://schemas.microsoft.com/office/drawing/2014/main" id="{67A2FFDE-6925-634F-9191-78EB23E40FC9}"/>
                </a:ext>
              </a:extLst>
            </p:cNvPr>
            <p:cNvSpPr>
              <a:spLocks noChangeShapeType="1"/>
            </p:cNvSpPr>
            <p:nvPr/>
          </p:nvSpPr>
          <p:spPr bwMode="auto">
            <a:xfrm>
              <a:off x="3648" y="27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5">
              <a:extLst>
                <a:ext uri="{FF2B5EF4-FFF2-40B4-BE49-F238E27FC236}">
                  <a16:creationId xmlns:a16="http://schemas.microsoft.com/office/drawing/2014/main" id="{F61C6CB6-A813-C843-AB96-00E98080A722}"/>
                </a:ext>
              </a:extLst>
            </p:cNvPr>
            <p:cNvSpPr>
              <a:spLocks noChangeShapeType="1"/>
            </p:cNvSpPr>
            <p:nvPr/>
          </p:nvSpPr>
          <p:spPr bwMode="auto">
            <a:xfrm>
              <a:off x="3648" y="312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6">
              <a:extLst>
                <a:ext uri="{FF2B5EF4-FFF2-40B4-BE49-F238E27FC236}">
                  <a16:creationId xmlns:a16="http://schemas.microsoft.com/office/drawing/2014/main" id="{37EA2628-6E5F-6D44-9B51-8F07CC89BCD8}"/>
                </a:ext>
              </a:extLst>
            </p:cNvPr>
            <p:cNvSpPr>
              <a:spLocks noChangeShapeType="1"/>
            </p:cNvSpPr>
            <p:nvPr/>
          </p:nvSpPr>
          <p:spPr bwMode="auto">
            <a:xfrm>
              <a:off x="3648" y="331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7">
              <a:extLst>
                <a:ext uri="{FF2B5EF4-FFF2-40B4-BE49-F238E27FC236}">
                  <a16:creationId xmlns:a16="http://schemas.microsoft.com/office/drawing/2014/main" id="{59C5BB7D-9D10-AA4B-A1BE-A377841618E6}"/>
                </a:ext>
              </a:extLst>
            </p:cNvPr>
            <p:cNvSpPr>
              <a:spLocks noChangeShapeType="1"/>
            </p:cNvSpPr>
            <p:nvPr/>
          </p:nvSpPr>
          <p:spPr bwMode="auto">
            <a:xfrm rot="5400000">
              <a:off x="3504"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9" name="Line 28">
              <a:extLst>
                <a:ext uri="{FF2B5EF4-FFF2-40B4-BE49-F238E27FC236}">
                  <a16:creationId xmlns:a16="http://schemas.microsoft.com/office/drawing/2014/main" id="{0F6C1D0D-C08A-3143-BE2C-F3651F187CBE}"/>
                </a:ext>
              </a:extLst>
            </p:cNvPr>
            <p:cNvSpPr>
              <a:spLocks noChangeShapeType="1"/>
            </p:cNvSpPr>
            <p:nvPr/>
          </p:nvSpPr>
          <p:spPr bwMode="auto">
            <a:xfrm rot="5400000">
              <a:off x="2736"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0" name="Line 29">
              <a:extLst>
                <a:ext uri="{FF2B5EF4-FFF2-40B4-BE49-F238E27FC236}">
                  <a16:creationId xmlns:a16="http://schemas.microsoft.com/office/drawing/2014/main" id="{A97F5D68-2FC8-0E43-96B9-4D3E339B55F5}"/>
                </a:ext>
              </a:extLst>
            </p:cNvPr>
            <p:cNvSpPr>
              <a:spLocks noChangeShapeType="1"/>
            </p:cNvSpPr>
            <p:nvPr/>
          </p:nvSpPr>
          <p:spPr bwMode="auto">
            <a:xfrm rot="5400000">
              <a:off x="3120"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1" name="Line 30">
              <a:extLst>
                <a:ext uri="{FF2B5EF4-FFF2-40B4-BE49-F238E27FC236}">
                  <a16:creationId xmlns:a16="http://schemas.microsoft.com/office/drawing/2014/main" id="{9B8E0894-718A-0A4C-B094-8B8A0AB79891}"/>
                </a:ext>
              </a:extLst>
            </p:cNvPr>
            <p:cNvSpPr>
              <a:spLocks noChangeShapeType="1"/>
            </p:cNvSpPr>
            <p:nvPr/>
          </p:nvSpPr>
          <p:spPr bwMode="auto">
            <a:xfrm>
              <a:off x="3120" y="297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9" name="Text Box 31">
              <a:extLst>
                <a:ext uri="{FF2B5EF4-FFF2-40B4-BE49-F238E27FC236}">
                  <a16:creationId xmlns:a16="http://schemas.microsoft.com/office/drawing/2014/main" id="{76932558-17F8-9C4B-B0A1-52857B7A1C02}"/>
                </a:ext>
              </a:extLst>
            </p:cNvPr>
            <p:cNvSpPr txBox="1">
              <a:spLocks noChangeArrowheads="1"/>
            </p:cNvSpPr>
            <p:nvPr/>
          </p:nvSpPr>
          <p:spPr bwMode="auto">
            <a:xfrm>
              <a:off x="3648"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前移结束位置</a:t>
              </a:r>
            </a:p>
          </p:txBody>
        </p:sp>
        <p:sp>
          <p:nvSpPr>
            <p:cNvPr id="299040" name="Text Box 32">
              <a:extLst>
                <a:ext uri="{FF2B5EF4-FFF2-40B4-BE49-F238E27FC236}">
                  <a16:creationId xmlns:a16="http://schemas.microsoft.com/office/drawing/2014/main" id="{D982931D-29F7-E349-B4CE-7BE09C9F8C90}"/>
                </a:ext>
              </a:extLst>
            </p:cNvPr>
            <p:cNvSpPr txBox="1">
              <a:spLocks noChangeArrowheads="1"/>
            </p:cNvSpPr>
            <p:nvPr/>
          </p:nvSpPr>
          <p:spPr bwMode="auto">
            <a:xfrm>
              <a:off x="2352"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前移开始位置</a:t>
              </a:r>
            </a:p>
          </p:txBody>
        </p:sp>
        <p:sp>
          <p:nvSpPr>
            <p:cNvPr id="299041" name="Text Box 33">
              <a:extLst>
                <a:ext uri="{FF2B5EF4-FFF2-40B4-BE49-F238E27FC236}">
                  <a16:creationId xmlns:a16="http://schemas.microsoft.com/office/drawing/2014/main" id="{ED313901-BC2B-314C-82C1-9C6C0AFE41C8}"/>
                </a:ext>
              </a:extLst>
            </p:cNvPr>
            <p:cNvSpPr txBox="1">
              <a:spLocks noChangeArrowheads="1"/>
            </p:cNvSpPr>
            <p:nvPr/>
          </p:nvSpPr>
          <p:spPr bwMode="auto">
            <a:xfrm>
              <a:off x="720" y="2517"/>
              <a:ext cx="480" cy="69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删除前</a:t>
              </a:r>
            </a:p>
            <a:p>
              <a:pPr eaLnBrk="1" fontAlgn="auto" hangingPunct="1">
                <a:lnSpc>
                  <a:spcPct val="150000"/>
                </a:lnSpc>
                <a:spcBef>
                  <a:spcPct val="50000"/>
                </a:spcBef>
                <a:spcAft>
                  <a:spcPts val="0"/>
                </a:spcAft>
                <a:defRPr/>
              </a:pPr>
              <a:endPar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删除后</a:t>
              </a:r>
            </a:p>
          </p:txBody>
        </p:sp>
        <p:sp>
          <p:nvSpPr>
            <p:cNvPr id="23585" name="Line 34">
              <a:extLst>
                <a:ext uri="{FF2B5EF4-FFF2-40B4-BE49-F238E27FC236}">
                  <a16:creationId xmlns:a16="http://schemas.microsoft.com/office/drawing/2014/main" id="{F19B9085-A12B-EE4F-8B1D-C7379E6D98E7}"/>
                </a:ext>
              </a:extLst>
            </p:cNvPr>
            <p:cNvSpPr>
              <a:spLocks noChangeShapeType="1"/>
            </p:cNvSpPr>
            <p:nvPr/>
          </p:nvSpPr>
          <p:spPr bwMode="auto">
            <a:xfrm>
              <a:off x="4368"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5">
              <a:extLst>
                <a:ext uri="{FF2B5EF4-FFF2-40B4-BE49-F238E27FC236}">
                  <a16:creationId xmlns:a16="http://schemas.microsoft.com/office/drawing/2014/main" id="{F1828870-0BBB-384E-B187-FB78392C108D}"/>
                </a:ext>
              </a:extLst>
            </p:cNvPr>
            <p:cNvSpPr>
              <a:spLocks noChangeShapeType="1"/>
            </p:cNvSpPr>
            <p:nvPr/>
          </p:nvSpPr>
          <p:spPr bwMode="auto">
            <a:xfrm>
              <a:off x="4368" y="31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Rectangle 36">
              <a:extLst>
                <a:ext uri="{FF2B5EF4-FFF2-40B4-BE49-F238E27FC236}">
                  <a16:creationId xmlns:a16="http://schemas.microsoft.com/office/drawing/2014/main" id="{56F9FF9B-6A8D-624F-B434-175AEB460D72}"/>
                </a:ext>
              </a:extLst>
            </p:cNvPr>
            <p:cNvSpPr>
              <a:spLocks noChangeArrowheads="1"/>
            </p:cNvSpPr>
            <p:nvPr/>
          </p:nvSpPr>
          <p:spPr bwMode="auto">
            <a:xfrm>
              <a:off x="288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a:extLst>
              <a:ext uri="{FF2B5EF4-FFF2-40B4-BE49-F238E27FC236}">
                <a16:creationId xmlns:a16="http://schemas.microsoft.com/office/drawing/2014/main" id="{6C8F5332-695B-CC40-BCAA-75BB5BD41FF4}"/>
              </a:ext>
            </a:extLst>
          </p:cNvPr>
          <p:cNvSpPr txBox="1">
            <a:spLocks noChangeArrowheads="1"/>
          </p:cNvSpPr>
          <p:nvPr/>
        </p:nvSpPr>
        <p:spPr bwMode="auto">
          <a:xfrm>
            <a:off x="0" y="620713"/>
            <a:ext cx="957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ea typeface="楷体_GB2312" pitchFamily="49" charset="-122"/>
              </a:rPr>
              <a:t>删除操作的具体实现</a:t>
            </a:r>
            <a:endParaRPr lang="en-US" altLang="zh-CN" sz="2800" b="1">
              <a:solidFill>
                <a:srgbClr val="FF0000"/>
              </a:solidFill>
              <a:latin typeface="Arial" panose="020B0604020202020204" pitchFamily="34" charset="0"/>
              <a:ea typeface="楷体_GB2312" pitchFamily="49" charset="-122"/>
            </a:endParaRPr>
          </a:p>
        </p:txBody>
      </p:sp>
      <p:sp>
        <p:nvSpPr>
          <p:cNvPr id="300035" name="Text Box 3">
            <a:extLst>
              <a:ext uri="{FF2B5EF4-FFF2-40B4-BE49-F238E27FC236}">
                <a16:creationId xmlns:a16="http://schemas.microsoft.com/office/drawing/2014/main" id="{B862EC6B-6D46-1242-96C0-420BA47B3FCD}"/>
              </a:ext>
            </a:extLst>
          </p:cNvPr>
          <p:cNvSpPr txBox="1">
            <a:spLocks noChangeArrowheads="1"/>
          </p:cNvSpPr>
          <p:nvPr/>
        </p:nvSpPr>
        <p:spPr bwMode="auto">
          <a:xfrm>
            <a:off x="273050" y="1289050"/>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删除顺序表中第</a:t>
            </a:r>
            <a:r>
              <a:rPr lang="en-US" altLang="zh-CN" sz="2400" b="1">
                <a:solidFill>
                  <a:schemeClr val="tx1"/>
                </a:solidFill>
                <a:latin typeface="Times New Roman" panose="02020603050405020304" pitchFamily="18" charset="0"/>
                <a:ea typeface="宋体" panose="02010600030101010101" pitchFamily="2" charset="-122"/>
              </a:rPr>
              <a:t>position</a:t>
            </a:r>
            <a:r>
              <a:rPr lang="zh-CN" altLang="en-US" sz="2400" b="1">
                <a:solidFill>
                  <a:schemeClr val="tx1"/>
                </a:solidFill>
                <a:latin typeface="Times New Roman" panose="02020603050405020304" pitchFamily="18" charset="0"/>
                <a:ea typeface="宋体" panose="02010600030101010101" pitchFamily="2" charset="-122"/>
              </a:rPr>
              <a:t>位置的结点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int</a:t>
            </a:r>
            <a:r>
              <a:rPr lang="zh-CN" altLang="en-US" sz="2400" b="1">
                <a:solidFill>
                  <a:schemeClr val="tx1"/>
                </a:solidFill>
                <a:latin typeface="Times New Roman" panose="02020603050405020304" pitchFamily="18" charset="0"/>
                <a:ea typeface="宋体" panose="02010600030101010101" pitchFamily="2" charset="-122"/>
              </a:rPr>
              <a:t>型变量 </a:t>
            </a:r>
            <a:r>
              <a:rPr lang="en-US" altLang="zh-CN" sz="2400" b="1">
                <a:solidFill>
                  <a:schemeClr val="tx1"/>
                </a:solidFill>
                <a:latin typeface="Times New Roman" panose="02020603050405020304" pitchFamily="18" charset="0"/>
                <a:ea typeface="宋体" panose="02010600030101010101" pitchFamily="2" charset="-122"/>
              </a:rPr>
              <a:t>position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空文件名</a:t>
            </a:r>
            <a:r>
              <a:rPr lang="en-US" altLang="zh-CN" sz="2400" b="1">
                <a:solidFill>
                  <a:schemeClr val="tx1"/>
                </a:solidFill>
                <a:latin typeface="Times New Roman" panose="02020603050405020304" pitchFamily="18" charset="0"/>
                <a:ea typeface="宋体" panose="02010600030101010101" pitchFamily="2" charset="-122"/>
              </a:rPr>
              <a:t>:sequlist.c,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slt,int position)</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顺序表是空的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指定的删除位置不存在</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for(i=position;</a:t>
            </a:r>
            <a:r>
              <a:rPr lang="en-US" altLang="zh-CN" sz="2400" b="1">
                <a:solidFill>
                  <a:srgbClr val="FF0000"/>
                </a:solidFill>
                <a:latin typeface="Times New Roman" panose="02020603050405020304" pitchFamily="18" charset="0"/>
                <a:ea typeface="宋体" panose="02010600030101010101" pitchFamily="2" charset="-122"/>
              </a:rPr>
              <a:t>i&lt;slt-&gt;size-1</a:t>
            </a:r>
            <a:r>
              <a:rPr lang="en-US" altLang="zh-CN" sz="2400" b="1">
                <a:solidFill>
                  <a:schemeClr val="tx1"/>
                </a:solidFill>
                <a:latin typeface="Times New Roman" panose="02020603050405020304" pitchFamily="18" charset="0"/>
                <a:ea typeface="宋体" panose="02010600030101010101" pitchFamily="2" charset="-122"/>
              </a:rPr>
              <a:t>;i++) slt-&gt;a[i]=slt-&gt;</a:t>
            </a:r>
            <a:r>
              <a:rPr lang="en-US" altLang="zh-CN" sz="2400" b="1">
                <a:solidFill>
                  <a:srgbClr val="FF0000"/>
                </a:solidFill>
                <a:latin typeface="Times New Roman" panose="02020603050405020304" pitchFamily="18" charset="0"/>
                <a:ea typeface="宋体" panose="02010600030101010101" pitchFamily="2" charset="-122"/>
              </a:rPr>
              <a:t>a[i+1];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2.8  </a:t>
            </a:r>
            <a:r>
              <a:rPr lang="zh-CN" altLang="en-US" sz="2400" b="1">
                <a:solidFill>
                  <a:schemeClr val="tx1"/>
                </a:solidFill>
                <a:latin typeface="Comic Sans MS" panose="030F0902030302020204" pitchFamily="66" charset="0"/>
                <a:ea typeface="楷体_GB2312" pitchFamily="49" charset="-122"/>
              </a:rPr>
              <a:t>删除顺序表中第</a:t>
            </a:r>
            <a:r>
              <a:rPr lang="en-US" altLang="zh-CN" sz="2400" b="1">
                <a:solidFill>
                  <a:schemeClr val="tx1"/>
                </a:solidFill>
                <a:latin typeface="Comic Sans MS" panose="030F0902030302020204" pitchFamily="66" charset="0"/>
                <a:ea typeface="楷体_GB2312" pitchFamily="49" charset="-122"/>
              </a:rPr>
              <a:t>position</a:t>
            </a:r>
            <a:r>
              <a:rPr lang="zh-CN" altLang="en-US" sz="2400" b="1">
                <a:solidFill>
                  <a:schemeClr val="tx1"/>
                </a:solidFill>
                <a:latin typeface="Comic Sans MS" panose="030F0902030302020204" pitchFamily="66" charset="0"/>
                <a:ea typeface="楷体_GB2312" pitchFamily="49" charset="-122"/>
              </a:rPr>
              <a:t>位置的结点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a:extLst>
              <a:ext uri="{FF2B5EF4-FFF2-40B4-BE49-F238E27FC236}">
                <a16:creationId xmlns:a16="http://schemas.microsoft.com/office/drawing/2014/main" id="{698F501C-4F2A-D648-80A3-E92CABA5EDFB}"/>
              </a:ext>
            </a:extLst>
          </p:cNvPr>
          <p:cNvSpPr txBox="1">
            <a:spLocks noChangeArrowheads="1"/>
          </p:cNvSpPr>
          <p:nvPr/>
        </p:nvSpPr>
        <p:spPr bwMode="auto">
          <a:xfrm>
            <a:off x="273050" y="1425575"/>
            <a:ext cx="9493250" cy="30829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a:t>
            </a:r>
            <a:r>
              <a:rPr lang="zh-CN" altLang="en-US" sz="2800">
                <a:solidFill>
                  <a:srgbClr val="FF0000"/>
                </a:solidFill>
                <a:effectLst>
                  <a:outerShdw blurRad="38100" dist="38100" dir="2700000" algn="tl">
                    <a:srgbClr val="C0C0C0"/>
                  </a:outerShdw>
                </a:effectLst>
              </a:rPr>
              <a:t>①</a:t>
            </a:r>
            <a:r>
              <a:rPr lang="zh-CN" altLang="en-US" sz="2800">
                <a:effectLst>
                  <a:outerShdw blurRad="38100" dist="38100" dir="2700000" algn="tl">
                    <a:srgbClr val="C0C0C0"/>
                  </a:outerShdw>
                </a:effectLst>
                <a:ea typeface="楷体_GB2312" pitchFamily="49" charset="-122"/>
              </a:rPr>
              <a:t>要删除顺序表中的第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个结点，则需要移动（</a:t>
            </a:r>
            <a:r>
              <a:rPr lang="en-US" altLang="zh-CN" sz="2800">
                <a:effectLst>
                  <a:outerShdw blurRad="38100" dist="38100" dir="2700000" algn="tl">
                    <a:srgbClr val="C0C0C0"/>
                  </a:outerShdw>
                </a:effectLst>
                <a:ea typeface="楷体_GB2312" pitchFamily="49" charset="-122"/>
              </a:rPr>
              <a:t>n-i-1</a:t>
            </a:r>
            <a:r>
              <a:rPr lang="zh-CN" altLang="en-US" sz="2800">
                <a:effectLst>
                  <a:outerShdw blurRad="38100" dist="38100" dir="2700000" algn="tl">
                    <a:srgbClr val="C0C0C0"/>
                  </a:outerShdw>
                </a:effectLst>
                <a:ea typeface="楷体_GB2312" pitchFamily="49" charset="-122"/>
              </a:rPr>
              <a:t>）个元素， </a:t>
            </a:r>
            <a:r>
              <a:rPr lang="zh-CN" altLang="en-US" sz="2800">
                <a:solidFill>
                  <a:srgbClr val="FF0000"/>
                </a:solidFill>
                <a:effectLst>
                  <a:outerShdw blurRad="38100" dist="38100" dir="2700000" algn="tl">
                    <a:srgbClr val="C0C0C0"/>
                  </a:outerShdw>
                </a:effectLst>
              </a:rPr>
              <a:t>②</a:t>
            </a:r>
            <a:r>
              <a:rPr lang="zh-CN" altLang="en-US" sz="2800">
                <a:effectLst>
                  <a:outerShdw blurRad="38100" dist="38100" dir="2700000" algn="tl">
                    <a:srgbClr val="C0C0C0"/>
                  </a:outerShdw>
                </a:effectLst>
                <a:ea typeface="楷体_GB2312" pitchFamily="49" charset="-122"/>
              </a:rPr>
              <a:t>设删除表中第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个结点的概率为</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，且在表中每一个位置删除的概率相等，即：</a:t>
            </a:r>
            <a:endParaRPr lang="zh-CN" altLang="en-US" sz="28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=1/n</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的顺序表中删除一个结点的平均移动次数为： </a:t>
            </a:r>
          </a:p>
        </p:txBody>
      </p:sp>
      <p:sp>
        <p:nvSpPr>
          <p:cNvPr id="301060" name="Text Box 4">
            <a:extLst>
              <a:ext uri="{FF2B5EF4-FFF2-40B4-BE49-F238E27FC236}">
                <a16:creationId xmlns:a16="http://schemas.microsoft.com/office/drawing/2014/main" id="{2E3CA720-07E4-E64A-8508-C5AC057E429D}"/>
              </a:ext>
            </a:extLst>
          </p:cNvPr>
          <p:cNvSpPr txBox="1">
            <a:spLocks noChangeArrowheads="1"/>
          </p:cNvSpPr>
          <p:nvPr/>
        </p:nvSpPr>
        <p:spPr bwMode="auto">
          <a:xfrm>
            <a:off x="273050" y="5734050"/>
            <a:ext cx="941070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在一个长为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的顺序表中删除一个元素平均需要移动表中大约一半的元素。该算法的时间复杂度为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 </a:t>
            </a:r>
          </a:p>
        </p:txBody>
      </p:sp>
      <p:graphicFrame>
        <p:nvGraphicFramePr>
          <p:cNvPr id="25603" name="Object 7">
            <a:extLst>
              <a:ext uri="{FF2B5EF4-FFF2-40B4-BE49-F238E27FC236}">
                <a16:creationId xmlns:a16="http://schemas.microsoft.com/office/drawing/2014/main" id="{D5FE28A5-62AB-3D4D-8AD7-A1570310064A}"/>
              </a:ext>
            </a:extLst>
          </p:cNvPr>
          <p:cNvGraphicFramePr>
            <a:graphicFrameLocks noChangeAspect="1"/>
          </p:cNvGraphicFramePr>
          <p:nvPr/>
        </p:nvGraphicFramePr>
        <p:xfrm>
          <a:off x="560388" y="4508500"/>
          <a:ext cx="8858250" cy="1209675"/>
        </p:xfrm>
        <a:graphic>
          <a:graphicData uri="http://schemas.openxmlformats.org/presentationml/2006/ole">
            <mc:AlternateContent xmlns:mc="http://schemas.openxmlformats.org/markup-compatibility/2006">
              <mc:Choice xmlns:v="urn:schemas-microsoft-com:vml" Requires="v">
                <p:oleObj spid="_x0000_s25608" name="公式" r:id="rId3" imgW="72847200" imgH="9944100" progId="Equation.3">
                  <p:embed/>
                </p:oleObj>
              </mc:Choice>
              <mc:Fallback>
                <p:oleObj name="公式" r:id="rId3" imgW="72847200" imgH="9944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4508500"/>
                        <a:ext cx="88582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1B90A22F-BE34-2C42-B7DD-86025FCE96ED}"/>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91"/>
                                        </p:tgtEl>
                                        <p:attrNameLst>
                                          <p:attrName>style.visibility</p:attrName>
                                        </p:attrNameLst>
                                      </p:cBhvr>
                                      <p:to>
                                        <p:strVal val="visible"/>
                                      </p:to>
                                    </p:set>
                                    <p:anim calcmode="lin" valueType="num">
                                      <p:cBhvr additive="base">
                                        <p:cTn id="7" dur="500" fill="hold"/>
                                        <p:tgtEl>
                                          <p:spTgt spid="297991"/>
                                        </p:tgtEl>
                                        <p:attrNameLst>
                                          <p:attrName>ppt_x</p:attrName>
                                        </p:attrNameLst>
                                      </p:cBhvr>
                                      <p:tavLst>
                                        <p:tav tm="0">
                                          <p:val>
                                            <p:strVal val="#ppt_x"/>
                                          </p:val>
                                        </p:tav>
                                        <p:tav tm="100000">
                                          <p:val>
                                            <p:strVal val="#ppt_x"/>
                                          </p:val>
                                        </p:tav>
                                      </p:tavLst>
                                    </p:anim>
                                    <p:anim calcmode="lin" valueType="num">
                                      <p:cBhvr additive="base">
                                        <p:cTn id="8"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0"/>
                                        </p:tgtEl>
                                        <p:attrNameLst>
                                          <p:attrName>style.visibility</p:attrName>
                                        </p:attrNameLst>
                                      </p:cBhvr>
                                      <p:to>
                                        <p:strVal val="visible"/>
                                      </p:to>
                                    </p:set>
                                    <p:anim calcmode="lin" valueType="num">
                                      <p:cBhvr additive="base">
                                        <p:cTn id="13" dur="500" fill="hold"/>
                                        <p:tgtEl>
                                          <p:spTgt spid="301060"/>
                                        </p:tgtEl>
                                        <p:attrNameLst>
                                          <p:attrName>ppt_x</p:attrName>
                                        </p:attrNameLst>
                                      </p:cBhvr>
                                      <p:tavLst>
                                        <p:tav tm="0">
                                          <p:val>
                                            <p:strVal val="#ppt_x"/>
                                          </p:val>
                                        </p:tav>
                                        <p:tav tm="100000">
                                          <p:val>
                                            <p:strVal val="#ppt_x"/>
                                          </p:val>
                                        </p:tav>
                                      </p:tavLst>
                                    </p:anim>
                                    <p:anim calcmode="lin" valueType="num">
                                      <p:cBhvr additive="base">
                                        <p:cTn id="14" dur="500" fill="hold"/>
                                        <p:tgtEl>
                                          <p:spTgt spid="301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utoUpdateAnimBg="0"/>
      <p:bldP spid="2979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951CA0B-E43E-BA41-9D68-14B0C1ADAE3E}"/>
              </a:ext>
            </a:extLst>
          </p:cNvPr>
          <p:cNvSpPr>
            <a:spLocks noGrp="1"/>
          </p:cNvSpPr>
          <p:nvPr>
            <p:ph type="title"/>
          </p:nvPr>
        </p:nvSpPr>
        <p:spPr>
          <a:xfrm>
            <a:off x="273050" y="61913"/>
            <a:ext cx="8915400" cy="487362"/>
          </a:xfrm>
        </p:spPr>
        <p:txBody>
          <a:bodyPr rtlCol="0">
            <a:normAutofit fontScale="90000"/>
          </a:bodyPr>
          <a:lstStyle/>
          <a:p>
            <a:pPr fontAlgn="auto">
              <a:spcAft>
                <a:spcPts val="0"/>
              </a:spcAft>
              <a:defRPr/>
            </a:pPr>
            <a:r>
              <a:rPr lang="en-US" altLang="zh-CN">
                <a:solidFill>
                  <a:srgbClr val="FF0000"/>
                </a:solidFill>
                <a:latin typeface="Arial" panose="020B0604020202020204" pitchFamily="34" charset="0"/>
                <a:ea typeface="楷体_GB2312" pitchFamily="49" charset="-122"/>
              </a:rPr>
              <a:t>2.3</a:t>
            </a:r>
            <a:r>
              <a:rPr lang="en-US" altLang="zh-CN">
                <a:solidFill>
                  <a:srgbClr val="FF0000"/>
                </a:solidFill>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栈 </a:t>
            </a:r>
          </a:p>
        </p:txBody>
      </p:sp>
      <p:sp>
        <p:nvSpPr>
          <p:cNvPr id="302083" name="Text Box 3">
            <a:extLst>
              <a:ext uri="{FF2B5EF4-FFF2-40B4-BE49-F238E27FC236}">
                <a16:creationId xmlns:a16="http://schemas.microsoft.com/office/drawing/2014/main" id="{135B7221-A8AB-7743-BFB5-39692DD1BFF8}"/>
              </a:ext>
            </a:extLst>
          </p:cNvPr>
          <p:cNvSpPr txBox="1">
            <a:spLocks noChangeArrowheads="1"/>
          </p:cNvSpPr>
          <p:nvPr/>
        </p:nvSpPr>
        <p:spPr bwMode="auto">
          <a:xfrm>
            <a:off x="273050" y="688975"/>
            <a:ext cx="2228850" cy="579438"/>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en-US" altLang="zh-CN" sz="3200" b="1">
                <a:solidFill>
                  <a:srgbClr val="296A79"/>
                </a:solidFill>
                <a:effectLst>
                  <a:outerShdw blurRad="38100" dist="38100" dir="2700000" algn="tl">
                    <a:srgbClr val="C0C0C0"/>
                  </a:outerShdw>
                </a:effectLst>
                <a:latin typeface="+mn-lt"/>
                <a:ea typeface="楷体_GB2312" pitchFamily="49" charset="-122"/>
              </a:rPr>
              <a:t>2.3.1</a:t>
            </a:r>
            <a:r>
              <a:rPr lang="zh-CN" altLang="en-US" sz="3200" b="1">
                <a:solidFill>
                  <a:srgbClr val="296A79"/>
                </a:solidFill>
                <a:effectLst>
                  <a:outerShdw blurRad="38100" dist="38100" dir="2700000" algn="tl">
                    <a:srgbClr val="C0C0C0"/>
                  </a:outerShdw>
                </a:effectLst>
                <a:latin typeface="楷体_GB2312" pitchFamily="49" charset="-122"/>
                <a:ea typeface="楷体_GB2312" pitchFamily="49" charset="-122"/>
              </a:rPr>
              <a:t>栈</a:t>
            </a:r>
            <a:r>
              <a:rPr lang="zh-CN" altLang="en-US" sz="2800">
                <a:solidFill>
                  <a:srgbClr val="296A79"/>
                </a:solidFill>
                <a:effectLst>
                  <a:outerShdw blurRad="38100" dist="38100" dir="2700000" algn="tl">
                    <a:srgbClr val="C0C0C0"/>
                  </a:outerShdw>
                </a:effectLst>
                <a:latin typeface="+mn-lt"/>
                <a:ea typeface="楷体_GB2312" pitchFamily="49" charset="-122"/>
              </a:rPr>
              <a:t> </a:t>
            </a:r>
          </a:p>
        </p:txBody>
      </p:sp>
      <p:sp>
        <p:nvSpPr>
          <p:cNvPr id="302084" name="Text Box 4">
            <a:extLst>
              <a:ext uri="{FF2B5EF4-FFF2-40B4-BE49-F238E27FC236}">
                <a16:creationId xmlns:a16="http://schemas.microsoft.com/office/drawing/2014/main" id="{AD1228F6-970F-EE41-9485-10698EDBF974}"/>
              </a:ext>
            </a:extLst>
          </p:cNvPr>
          <p:cNvSpPr txBox="1">
            <a:spLocks noChangeArrowheads="1"/>
          </p:cNvSpPr>
          <p:nvPr/>
        </p:nvSpPr>
        <p:spPr bwMode="auto">
          <a:xfrm>
            <a:off x="330200" y="1484313"/>
            <a:ext cx="92456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栈是一种特殊的线性表，对于这种线性表规定</a:t>
            </a:r>
            <a:r>
              <a:rPr lang="zh-CN" altLang="en-US" sz="2800">
                <a:solidFill>
                  <a:srgbClr val="FF0000"/>
                </a:solidFill>
                <a:effectLst>
                  <a:outerShdw blurRad="38100" dist="38100" dir="2700000" algn="tl">
                    <a:srgbClr val="C0C0C0"/>
                  </a:outerShdw>
                </a:effectLst>
                <a:ea typeface="楷体_GB2312" pitchFamily="49" charset="-122"/>
              </a:rPr>
              <a:t>它的插入运算和删除运算均在线性表的同一端进行</a:t>
            </a:r>
            <a:r>
              <a:rPr lang="zh-CN" altLang="en-US" sz="2800">
                <a:effectLst>
                  <a:outerShdw blurRad="38100" dist="38100" dir="2700000" algn="tl">
                    <a:srgbClr val="C0C0C0"/>
                  </a:outerShdw>
                </a:effectLst>
                <a:ea typeface="楷体_GB2312" pitchFamily="49" charset="-122"/>
              </a:rPr>
              <a:t>，进行插入和删除的那一端称为</a:t>
            </a:r>
            <a:r>
              <a:rPr lang="zh-CN" altLang="en-US" sz="2800">
                <a:solidFill>
                  <a:srgbClr val="FF0000"/>
                </a:solidFill>
                <a:effectLst>
                  <a:outerShdw blurRad="38100" dist="38100" dir="2700000" algn="tl">
                    <a:srgbClr val="C0C0C0"/>
                  </a:outerShdw>
                </a:effectLst>
                <a:ea typeface="楷体_GB2312" pitchFamily="49" charset="-122"/>
              </a:rPr>
              <a:t>栈顶</a:t>
            </a:r>
            <a:r>
              <a:rPr lang="zh-CN" altLang="en-US" sz="2800">
                <a:effectLst>
                  <a:outerShdw blurRad="38100" dist="38100" dir="2700000" algn="tl">
                    <a:srgbClr val="C0C0C0"/>
                  </a:outerShdw>
                </a:effectLst>
                <a:ea typeface="楷体_GB2312" pitchFamily="49" charset="-122"/>
              </a:rPr>
              <a:t>，另一端称为</a:t>
            </a:r>
            <a:r>
              <a:rPr lang="zh-CN" altLang="en-US" sz="2800">
                <a:solidFill>
                  <a:srgbClr val="FF0000"/>
                </a:solidFill>
                <a:effectLst>
                  <a:outerShdw blurRad="38100" dist="38100" dir="2700000" algn="tl">
                    <a:srgbClr val="C0C0C0"/>
                  </a:outerShdw>
                </a:effectLst>
                <a:ea typeface="楷体_GB2312" pitchFamily="49" charset="-122"/>
              </a:rPr>
              <a:t>栈底</a:t>
            </a:r>
            <a:r>
              <a:rPr lang="zh-CN" altLang="en-US" sz="2800">
                <a:effectLst>
                  <a:outerShdw blurRad="38100" dist="38100" dir="2700000" algn="tl">
                    <a:srgbClr val="C0C0C0"/>
                  </a:outerShdw>
                </a:effectLst>
                <a:ea typeface="楷体_GB2312" pitchFamily="49" charset="-122"/>
              </a:rPr>
              <a:t>。栈的插入操作和删除操作也分别简称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进栈和出栈</a:t>
            </a:r>
            <a:r>
              <a:rPr lang="zh-CN" altLang="en-US" sz="2800">
                <a:effectLst>
                  <a:outerShdw blurRad="38100" dist="38100" dir="2700000" algn="tl">
                    <a:srgbClr val="C0C0C0"/>
                  </a:outerShdw>
                </a:effectLst>
                <a:ea typeface="楷体_GB2312" pitchFamily="49" charset="-122"/>
              </a:rPr>
              <a:t>。 </a:t>
            </a:r>
          </a:p>
        </p:txBody>
      </p:sp>
      <p:sp>
        <p:nvSpPr>
          <p:cNvPr id="302085" name="Text Box 5">
            <a:extLst>
              <a:ext uri="{FF2B5EF4-FFF2-40B4-BE49-F238E27FC236}">
                <a16:creationId xmlns:a16="http://schemas.microsoft.com/office/drawing/2014/main" id="{F566C5AA-9A2E-8C48-AC1B-4C6B085DD08E}"/>
              </a:ext>
            </a:extLst>
          </p:cNvPr>
          <p:cNvSpPr txBox="1">
            <a:spLocks noChangeArrowheads="1"/>
          </p:cNvSpPr>
          <p:nvPr/>
        </p:nvSpPr>
        <p:spPr bwMode="auto">
          <a:xfrm>
            <a:off x="344488" y="3559175"/>
            <a:ext cx="3879850" cy="3109913"/>
          </a:xfrm>
          <a:prstGeom prst="rect">
            <a:avLst/>
          </a:prstGeom>
          <a:noFill/>
          <a:ln w="28575">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如果栈中有</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为栈底，</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是栈顶，则栈中结点的进栈顺序为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，而出栈的顺序为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n-2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 </a:t>
            </a:r>
          </a:p>
        </p:txBody>
      </p:sp>
      <p:sp>
        <p:nvSpPr>
          <p:cNvPr id="302086" name="Text Box 6">
            <a:extLst>
              <a:ext uri="{FF2B5EF4-FFF2-40B4-BE49-F238E27FC236}">
                <a16:creationId xmlns:a16="http://schemas.microsoft.com/office/drawing/2014/main" id="{60405FB3-A42D-E745-BA92-EC8D5640D70F}"/>
              </a:ext>
            </a:extLst>
          </p:cNvPr>
          <p:cNvSpPr txBox="1">
            <a:spLocks noChangeArrowheads="1"/>
          </p:cNvSpPr>
          <p:nvPr/>
        </p:nvSpPr>
        <p:spPr bwMode="auto">
          <a:xfrm>
            <a:off x="8089900" y="3719513"/>
            <a:ext cx="1816100" cy="3138487"/>
          </a:xfrm>
          <a:prstGeom prst="rect">
            <a:avLst/>
          </a:prstGeom>
          <a:solidFill>
            <a:srgbClr val="FFFF99"/>
          </a:solidFill>
          <a:ln w="57150" cap="rnd" cmpd="thinThick">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FFFFFF"/>
                  </a:outerShdw>
                </a:effectLst>
                <a:ea typeface="楷体_GB2312" pitchFamily="49" charset="-122"/>
              </a:rPr>
              <a:t>栈具有后进先出或</a:t>
            </a:r>
            <a:r>
              <a:rPr lang="zh-CN" altLang="en-US" sz="2800">
                <a:solidFill>
                  <a:srgbClr val="FF0000"/>
                </a:solidFill>
                <a:effectLst>
                  <a:outerShdw blurRad="38100" dist="38100" dir="2700000" algn="tl">
                    <a:srgbClr val="000000"/>
                  </a:outerShdw>
                </a:effectLst>
                <a:ea typeface="楷体_GB2312" pitchFamily="49" charset="-122"/>
              </a:rPr>
              <a:t>先进后出</a:t>
            </a:r>
            <a:r>
              <a:rPr lang="zh-CN" altLang="en-US" sz="2800">
                <a:effectLst>
                  <a:outerShdw blurRad="38100" dist="38100" dir="2700000" algn="tl">
                    <a:srgbClr val="FFFFFF"/>
                  </a:outerShdw>
                </a:effectLst>
                <a:ea typeface="楷体_GB2312" pitchFamily="49" charset="-122"/>
              </a:rPr>
              <a:t>（</a:t>
            </a:r>
            <a:r>
              <a:rPr lang="en-US" altLang="zh-CN" sz="2800">
                <a:effectLst>
                  <a:outerShdw blurRad="38100" dist="38100" dir="2700000" algn="tl">
                    <a:srgbClr val="FFFFFF"/>
                  </a:outerShdw>
                </a:effectLst>
                <a:ea typeface="楷体_GB2312" pitchFamily="49" charset="-122"/>
              </a:rPr>
              <a:t>FILO,First In Last Out</a:t>
            </a:r>
            <a:r>
              <a:rPr lang="zh-CN" altLang="en-US" sz="2800">
                <a:effectLst>
                  <a:outerShdw blurRad="38100" dist="38100" dir="2700000" algn="tl">
                    <a:srgbClr val="FFFFFF"/>
                  </a:outerShdw>
                </a:effectLst>
                <a:ea typeface="楷体_GB2312" pitchFamily="49" charset="-122"/>
              </a:rPr>
              <a:t>）的性质 </a:t>
            </a:r>
          </a:p>
        </p:txBody>
      </p:sp>
      <p:sp>
        <p:nvSpPr>
          <p:cNvPr id="26630" name="Rectangle 8">
            <a:extLst>
              <a:ext uri="{FF2B5EF4-FFF2-40B4-BE49-F238E27FC236}">
                <a16:creationId xmlns:a16="http://schemas.microsoft.com/office/drawing/2014/main" id="{7896F022-A836-594B-AAF9-A61B74414508}"/>
              </a:ext>
            </a:extLst>
          </p:cNvPr>
          <p:cNvSpPr>
            <a:spLocks noChangeArrowheads="1"/>
          </p:cNvSpPr>
          <p:nvPr/>
        </p:nvSpPr>
        <p:spPr bwMode="auto">
          <a:xfrm>
            <a:off x="5719763" y="6300788"/>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0</a:t>
            </a:r>
          </a:p>
        </p:txBody>
      </p:sp>
      <p:sp>
        <p:nvSpPr>
          <p:cNvPr id="26631" name="Rectangle 9">
            <a:extLst>
              <a:ext uri="{FF2B5EF4-FFF2-40B4-BE49-F238E27FC236}">
                <a16:creationId xmlns:a16="http://schemas.microsoft.com/office/drawing/2014/main" id="{3C09DDE0-F62A-2247-9885-A4CC78617F9D}"/>
              </a:ext>
            </a:extLst>
          </p:cNvPr>
          <p:cNvSpPr>
            <a:spLocks noChangeArrowheads="1"/>
          </p:cNvSpPr>
          <p:nvPr/>
        </p:nvSpPr>
        <p:spPr bwMode="auto">
          <a:xfrm>
            <a:off x="5719763" y="5883275"/>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1</a:t>
            </a:r>
          </a:p>
        </p:txBody>
      </p:sp>
      <p:sp>
        <p:nvSpPr>
          <p:cNvPr id="26632" name="Rectangle 10">
            <a:extLst>
              <a:ext uri="{FF2B5EF4-FFF2-40B4-BE49-F238E27FC236}">
                <a16:creationId xmlns:a16="http://schemas.microsoft.com/office/drawing/2014/main" id="{2D2F7E74-D961-024E-B95D-4325A0C4FD54}"/>
              </a:ext>
            </a:extLst>
          </p:cNvPr>
          <p:cNvSpPr>
            <a:spLocks noChangeArrowheads="1"/>
          </p:cNvSpPr>
          <p:nvPr/>
        </p:nvSpPr>
        <p:spPr bwMode="auto">
          <a:xfrm>
            <a:off x="5719763" y="4543425"/>
            <a:ext cx="1435100" cy="4445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 </a:t>
            </a:r>
            <a:r>
              <a:rPr kumimoji="1" lang="en-US" altLang="zh-CN" sz="2400" baseline="-25000">
                <a:solidFill>
                  <a:schemeClr val="tx1"/>
                </a:solidFill>
                <a:latin typeface="Arial" panose="020B0604020202020204" pitchFamily="34" charset="0"/>
                <a:ea typeface="宋体" panose="02010600030101010101" pitchFamily="2" charset="-122"/>
              </a:rPr>
              <a:t>n-1</a:t>
            </a:r>
          </a:p>
        </p:txBody>
      </p:sp>
      <p:sp>
        <p:nvSpPr>
          <p:cNvPr id="26633" name="Line 11">
            <a:extLst>
              <a:ext uri="{FF2B5EF4-FFF2-40B4-BE49-F238E27FC236}">
                <a16:creationId xmlns:a16="http://schemas.microsoft.com/office/drawing/2014/main" id="{7336FE72-06B0-4C45-ADDA-C24CA3B235C7}"/>
              </a:ext>
            </a:extLst>
          </p:cNvPr>
          <p:cNvSpPr>
            <a:spLocks noChangeShapeType="1"/>
          </p:cNvSpPr>
          <p:nvPr/>
        </p:nvSpPr>
        <p:spPr bwMode="auto">
          <a:xfrm>
            <a:off x="5718175" y="3952875"/>
            <a:ext cx="1588"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2">
            <a:extLst>
              <a:ext uri="{FF2B5EF4-FFF2-40B4-BE49-F238E27FC236}">
                <a16:creationId xmlns:a16="http://schemas.microsoft.com/office/drawing/2014/main" id="{1E1A2618-AADB-4148-B7F6-55CAFCB7F8A8}"/>
              </a:ext>
            </a:extLst>
          </p:cNvPr>
          <p:cNvSpPr>
            <a:spLocks noChangeShapeType="1"/>
          </p:cNvSpPr>
          <p:nvPr/>
        </p:nvSpPr>
        <p:spPr bwMode="auto">
          <a:xfrm>
            <a:off x="7154863" y="3997325"/>
            <a:ext cx="1587" cy="2744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3">
            <a:extLst>
              <a:ext uri="{FF2B5EF4-FFF2-40B4-BE49-F238E27FC236}">
                <a16:creationId xmlns:a16="http://schemas.microsoft.com/office/drawing/2014/main" id="{BCD9D2DD-C6F7-964F-A831-35A68016C00D}"/>
              </a:ext>
            </a:extLst>
          </p:cNvPr>
          <p:cNvSpPr>
            <a:spLocks noChangeShapeType="1"/>
          </p:cNvSpPr>
          <p:nvPr/>
        </p:nvSpPr>
        <p:spPr bwMode="auto">
          <a:xfrm>
            <a:off x="6435725" y="5114925"/>
            <a:ext cx="1588" cy="70802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2094" name="Text Box 14">
            <a:extLst>
              <a:ext uri="{FF2B5EF4-FFF2-40B4-BE49-F238E27FC236}">
                <a16:creationId xmlns:a16="http://schemas.microsoft.com/office/drawing/2014/main" id="{7D7BA742-2AD0-9741-A95F-1B7E21461CA8}"/>
              </a:ext>
            </a:extLst>
          </p:cNvPr>
          <p:cNvSpPr txBox="1">
            <a:spLocks noChangeArrowheads="1"/>
          </p:cNvSpPr>
          <p:nvPr/>
        </p:nvSpPr>
        <p:spPr bwMode="auto">
          <a:xfrm>
            <a:off x="4286250" y="4202113"/>
            <a:ext cx="1228725" cy="25066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85000"/>
              </a:lnSpc>
              <a:spcBef>
                <a:spcPct val="85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栈顶</a:t>
            </a:r>
          </a:p>
          <a:p>
            <a:pPr eaLnBrk="1" fontAlgn="auto" hangingPunct="1">
              <a:lnSpc>
                <a:spcPct val="85000"/>
              </a:lnSpc>
              <a:spcBef>
                <a:spcPct val="85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栈底</a:t>
            </a:r>
          </a:p>
        </p:txBody>
      </p:sp>
      <p:sp>
        <p:nvSpPr>
          <p:cNvPr id="302095" name="Text Box 15">
            <a:extLst>
              <a:ext uri="{FF2B5EF4-FFF2-40B4-BE49-F238E27FC236}">
                <a16:creationId xmlns:a16="http://schemas.microsoft.com/office/drawing/2014/main" id="{9622EE66-74FE-9D45-A209-0CC0625648FF}"/>
              </a:ext>
            </a:extLst>
          </p:cNvPr>
          <p:cNvSpPr txBox="1">
            <a:spLocks noChangeArrowheads="1"/>
          </p:cNvSpPr>
          <p:nvPr/>
        </p:nvSpPr>
        <p:spPr bwMode="auto">
          <a:xfrm>
            <a:off x="3467100" y="3313113"/>
            <a:ext cx="55308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楷体_GB2312" pitchFamily="49" charset="-122"/>
                <a:ea typeface="楷体_GB2312" pitchFamily="49" charset="-122"/>
              </a:rPr>
              <a:t>         出栈              进栈</a:t>
            </a:r>
          </a:p>
        </p:txBody>
      </p:sp>
      <p:sp>
        <p:nvSpPr>
          <p:cNvPr id="26638" name="Line 16">
            <a:extLst>
              <a:ext uri="{FF2B5EF4-FFF2-40B4-BE49-F238E27FC236}">
                <a16:creationId xmlns:a16="http://schemas.microsoft.com/office/drawing/2014/main" id="{2F7FED31-6290-9743-8C7D-6A6689C6E571}"/>
              </a:ext>
            </a:extLst>
          </p:cNvPr>
          <p:cNvSpPr>
            <a:spLocks noChangeShapeType="1"/>
          </p:cNvSpPr>
          <p:nvPr/>
        </p:nvSpPr>
        <p:spPr bwMode="auto">
          <a:xfrm>
            <a:off x="5003800" y="435133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Line 17">
            <a:extLst>
              <a:ext uri="{FF2B5EF4-FFF2-40B4-BE49-F238E27FC236}">
                <a16:creationId xmlns:a16="http://schemas.microsoft.com/office/drawing/2014/main" id="{615ED34D-FBF7-1842-8448-AE52F2B974C6}"/>
              </a:ext>
            </a:extLst>
          </p:cNvPr>
          <p:cNvSpPr>
            <a:spLocks noChangeShapeType="1"/>
          </p:cNvSpPr>
          <p:nvPr/>
        </p:nvSpPr>
        <p:spPr bwMode="auto">
          <a:xfrm>
            <a:off x="5003800" y="654208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40" name="Group 18">
            <a:extLst>
              <a:ext uri="{FF2B5EF4-FFF2-40B4-BE49-F238E27FC236}">
                <a16:creationId xmlns:a16="http://schemas.microsoft.com/office/drawing/2014/main" id="{0FD49137-12E5-D840-B033-C6C49003095F}"/>
              </a:ext>
            </a:extLst>
          </p:cNvPr>
          <p:cNvGrpSpPr>
            <a:grpSpLocks/>
          </p:cNvGrpSpPr>
          <p:nvPr/>
        </p:nvGrpSpPr>
        <p:grpSpPr bwMode="auto">
          <a:xfrm>
            <a:off x="6624638" y="3736975"/>
            <a:ext cx="1144587" cy="714375"/>
            <a:chOff x="2680" y="1192"/>
            <a:chExt cx="536" cy="344"/>
          </a:xfrm>
        </p:grpSpPr>
        <p:sp>
          <p:nvSpPr>
            <p:cNvPr id="26646" name="Freeform 19">
              <a:extLst>
                <a:ext uri="{FF2B5EF4-FFF2-40B4-BE49-F238E27FC236}">
                  <a16:creationId xmlns:a16="http://schemas.microsoft.com/office/drawing/2014/main" id="{E4AACE7C-8F61-B647-B457-57EA2CD4BAF4}"/>
                </a:ext>
              </a:extLst>
            </p:cNvPr>
            <p:cNvSpPr>
              <a:spLocks/>
            </p:cNvSpPr>
            <p:nvPr/>
          </p:nvSpPr>
          <p:spPr bwMode="auto">
            <a:xfrm>
              <a:off x="2680" y="1192"/>
              <a:ext cx="536" cy="248"/>
            </a:xfrm>
            <a:custGeom>
              <a:avLst/>
              <a:gdLst>
                <a:gd name="T0" fmla="*/ 8 w 536"/>
                <a:gd name="T1" fmla="*/ 248 h 248"/>
                <a:gd name="T2" fmla="*/ 8 w 536"/>
                <a:gd name="T3" fmla="*/ 152 h 248"/>
                <a:gd name="T4" fmla="*/ 56 w 536"/>
                <a:gd name="T5" fmla="*/ 56 h 248"/>
                <a:gd name="T6" fmla="*/ 152 w 536"/>
                <a:gd name="T7" fmla="*/ 8 h 248"/>
                <a:gd name="T8" fmla="*/ 536 w 536"/>
                <a:gd name="T9" fmla="*/ 8 h 248"/>
                <a:gd name="T10" fmla="*/ 0 60000 65536"/>
                <a:gd name="T11" fmla="*/ 0 60000 65536"/>
                <a:gd name="T12" fmla="*/ 0 60000 65536"/>
                <a:gd name="T13" fmla="*/ 0 60000 65536"/>
                <a:gd name="T14" fmla="*/ 0 60000 65536"/>
                <a:gd name="T15" fmla="*/ 0 w 536"/>
                <a:gd name="T16" fmla="*/ 0 h 248"/>
                <a:gd name="T17" fmla="*/ 536 w 536"/>
                <a:gd name="T18" fmla="*/ 248 h 248"/>
              </a:gdLst>
              <a:ahLst/>
              <a:cxnLst>
                <a:cxn ang="T10">
                  <a:pos x="T0" y="T1"/>
                </a:cxn>
                <a:cxn ang="T11">
                  <a:pos x="T2" y="T3"/>
                </a:cxn>
                <a:cxn ang="T12">
                  <a:pos x="T4" y="T5"/>
                </a:cxn>
                <a:cxn ang="T13">
                  <a:pos x="T6" y="T7"/>
                </a:cxn>
                <a:cxn ang="T14">
                  <a:pos x="T8" y="T9"/>
                </a:cxn>
              </a:cxnLst>
              <a:rect l="T15" t="T16" r="T17" b="T18"/>
              <a:pathLst>
                <a:path w="536" h="248">
                  <a:moveTo>
                    <a:pt x="8" y="248"/>
                  </a:moveTo>
                  <a:cubicBezTo>
                    <a:pt x="4" y="216"/>
                    <a:pt x="0" y="184"/>
                    <a:pt x="8" y="152"/>
                  </a:cubicBezTo>
                  <a:cubicBezTo>
                    <a:pt x="16" y="120"/>
                    <a:pt x="32" y="80"/>
                    <a:pt x="56" y="56"/>
                  </a:cubicBezTo>
                  <a:cubicBezTo>
                    <a:pt x="80" y="32"/>
                    <a:pt x="72" y="16"/>
                    <a:pt x="152" y="8"/>
                  </a:cubicBezTo>
                  <a:cubicBezTo>
                    <a:pt x="232" y="0"/>
                    <a:pt x="384" y="4"/>
                    <a:pt x="536"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7" name="Line 20">
              <a:extLst>
                <a:ext uri="{FF2B5EF4-FFF2-40B4-BE49-F238E27FC236}">
                  <a16:creationId xmlns:a16="http://schemas.microsoft.com/office/drawing/2014/main" id="{50710772-D799-F34C-A146-715A738FFAEB}"/>
                </a:ext>
              </a:extLst>
            </p:cNvPr>
            <p:cNvSpPr>
              <a:spLocks noChangeShapeType="1"/>
            </p:cNvSpPr>
            <p:nvPr/>
          </p:nvSpPr>
          <p:spPr bwMode="auto">
            <a:xfrm>
              <a:off x="2688" y="13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1" name="Group 21">
            <a:extLst>
              <a:ext uri="{FF2B5EF4-FFF2-40B4-BE49-F238E27FC236}">
                <a16:creationId xmlns:a16="http://schemas.microsoft.com/office/drawing/2014/main" id="{96D9D459-FAC8-2246-9EA8-837C9A4C0D53}"/>
              </a:ext>
            </a:extLst>
          </p:cNvPr>
          <p:cNvGrpSpPr>
            <a:grpSpLocks/>
          </p:cNvGrpSpPr>
          <p:nvPr/>
        </p:nvGrpSpPr>
        <p:grpSpPr bwMode="auto">
          <a:xfrm>
            <a:off x="5208588" y="3736975"/>
            <a:ext cx="1039812" cy="555625"/>
            <a:chOff x="2016" y="1192"/>
            <a:chExt cx="488" cy="392"/>
          </a:xfrm>
        </p:grpSpPr>
        <p:grpSp>
          <p:nvGrpSpPr>
            <p:cNvPr id="26642" name="Group 22">
              <a:extLst>
                <a:ext uri="{FF2B5EF4-FFF2-40B4-BE49-F238E27FC236}">
                  <a16:creationId xmlns:a16="http://schemas.microsoft.com/office/drawing/2014/main" id="{2A2C4020-2542-0641-910C-C9A2E8EAC205}"/>
                </a:ext>
              </a:extLst>
            </p:cNvPr>
            <p:cNvGrpSpPr>
              <a:grpSpLocks/>
            </p:cNvGrpSpPr>
            <p:nvPr/>
          </p:nvGrpSpPr>
          <p:grpSpPr bwMode="auto">
            <a:xfrm>
              <a:off x="2016" y="1192"/>
              <a:ext cx="488" cy="296"/>
              <a:chOff x="2016" y="1192"/>
              <a:chExt cx="488" cy="296"/>
            </a:xfrm>
          </p:grpSpPr>
          <p:sp>
            <p:nvSpPr>
              <p:cNvPr id="26644" name="Freeform 23">
                <a:extLst>
                  <a:ext uri="{FF2B5EF4-FFF2-40B4-BE49-F238E27FC236}">
                    <a16:creationId xmlns:a16="http://schemas.microsoft.com/office/drawing/2014/main" id="{DE6E56C5-2D9C-054D-89E9-36234095F152}"/>
                  </a:ext>
                </a:extLst>
              </p:cNvPr>
              <p:cNvSpPr>
                <a:spLocks/>
              </p:cNvSpPr>
              <p:nvPr/>
            </p:nvSpPr>
            <p:spPr bwMode="auto">
              <a:xfrm>
                <a:off x="2016" y="1192"/>
                <a:ext cx="488" cy="296"/>
              </a:xfrm>
              <a:custGeom>
                <a:avLst/>
                <a:gdLst>
                  <a:gd name="T0" fmla="*/ 480 w 488"/>
                  <a:gd name="T1" fmla="*/ 296 h 296"/>
                  <a:gd name="T2" fmla="*/ 480 w 488"/>
                  <a:gd name="T3" fmla="*/ 200 h 296"/>
                  <a:gd name="T4" fmla="*/ 432 w 488"/>
                  <a:gd name="T5" fmla="*/ 56 h 296"/>
                  <a:gd name="T6" fmla="*/ 336 w 488"/>
                  <a:gd name="T7" fmla="*/ 8 h 296"/>
                  <a:gd name="T8" fmla="*/ 0 w 488"/>
                  <a:gd name="T9" fmla="*/ 8 h 296"/>
                  <a:gd name="T10" fmla="*/ 0 60000 65536"/>
                  <a:gd name="T11" fmla="*/ 0 60000 65536"/>
                  <a:gd name="T12" fmla="*/ 0 60000 65536"/>
                  <a:gd name="T13" fmla="*/ 0 60000 65536"/>
                  <a:gd name="T14" fmla="*/ 0 60000 65536"/>
                  <a:gd name="T15" fmla="*/ 0 w 488"/>
                  <a:gd name="T16" fmla="*/ 0 h 296"/>
                  <a:gd name="T17" fmla="*/ 488 w 488"/>
                  <a:gd name="T18" fmla="*/ 296 h 296"/>
                </a:gdLst>
                <a:ahLst/>
                <a:cxnLst>
                  <a:cxn ang="T10">
                    <a:pos x="T0" y="T1"/>
                  </a:cxn>
                  <a:cxn ang="T11">
                    <a:pos x="T2" y="T3"/>
                  </a:cxn>
                  <a:cxn ang="T12">
                    <a:pos x="T4" y="T5"/>
                  </a:cxn>
                  <a:cxn ang="T13">
                    <a:pos x="T6" y="T7"/>
                  </a:cxn>
                  <a:cxn ang="T14">
                    <a:pos x="T8" y="T9"/>
                  </a:cxn>
                </a:cxnLst>
                <a:rect l="T15" t="T16" r="T17" b="T18"/>
                <a:pathLst>
                  <a:path w="488" h="296">
                    <a:moveTo>
                      <a:pt x="480" y="296"/>
                    </a:moveTo>
                    <a:cubicBezTo>
                      <a:pt x="484" y="268"/>
                      <a:pt x="488" y="240"/>
                      <a:pt x="480" y="200"/>
                    </a:cubicBezTo>
                    <a:cubicBezTo>
                      <a:pt x="472" y="160"/>
                      <a:pt x="456" y="88"/>
                      <a:pt x="432" y="56"/>
                    </a:cubicBezTo>
                    <a:cubicBezTo>
                      <a:pt x="408" y="24"/>
                      <a:pt x="408" y="16"/>
                      <a:pt x="336" y="8"/>
                    </a:cubicBezTo>
                    <a:cubicBezTo>
                      <a:pt x="264" y="0"/>
                      <a:pt x="56" y="8"/>
                      <a:pt x="0"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5" name="Line 24">
                <a:extLst>
                  <a:ext uri="{FF2B5EF4-FFF2-40B4-BE49-F238E27FC236}">
                    <a16:creationId xmlns:a16="http://schemas.microsoft.com/office/drawing/2014/main" id="{9DC99C82-FB98-E44D-96CD-3826ECB0882C}"/>
                  </a:ext>
                </a:extLst>
              </p:cNvPr>
              <p:cNvSpPr>
                <a:spLocks noChangeShapeType="1"/>
              </p:cNvSpPr>
              <p:nvPr/>
            </p:nvSpPr>
            <p:spPr bwMode="auto">
              <a:xfrm flipH="1">
                <a:off x="2016" y="120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Line 25">
              <a:extLst>
                <a:ext uri="{FF2B5EF4-FFF2-40B4-BE49-F238E27FC236}">
                  <a16:creationId xmlns:a16="http://schemas.microsoft.com/office/drawing/2014/main" id="{58423C8B-0271-F345-A3FD-98C3EFB0B53C}"/>
                </a:ext>
              </a:extLst>
            </p:cNvPr>
            <p:cNvSpPr>
              <a:spLocks noChangeShapeType="1"/>
            </p:cNvSpPr>
            <p:nvPr/>
          </p:nvSpPr>
          <p:spPr bwMode="auto">
            <a:xfrm flipV="1">
              <a:off x="2496" y="14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02085"/>
                                        </p:tgtEl>
                                        <p:attrNameLst>
                                          <p:attrName>style.visibility</p:attrName>
                                        </p:attrNameLst>
                                      </p:cBhvr>
                                      <p:to>
                                        <p:strVal val="visible"/>
                                      </p:to>
                                    </p:set>
                                    <p:anim calcmode="lin" valueType="num">
                                      <p:cBhvr additive="base">
                                        <p:cTn id="15" dur="500" fill="hold"/>
                                        <p:tgtEl>
                                          <p:spTgt spid="302085"/>
                                        </p:tgtEl>
                                        <p:attrNameLst>
                                          <p:attrName>ppt_x</p:attrName>
                                        </p:attrNameLst>
                                      </p:cBhvr>
                                      <p:tavLst>
                                        <p:tav tm="0">
                                          <p:val>
                                            <p:strVal val="0-#ppt_w/2"/>
                                          </p:val>
                                        </p:tav>
                                        <p:tav tm="100000">
                                          <p:val>
                                            <p:strVal val="#ppt_x"/>
                                          </p:val>
                                        </p:tav>
                                      </p:tavLst>
                                    </p:anim>
                                    <p:anim calcmode="lin" valueType="num">
                                      <p:cBhvr additive="base">
                                        <p:cTn id="16" dur="500" fill="hold"/>
                                        <p:tgtEl>
                                          <p:spTgt spid="30208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02086"/>
                                        </p:tgtEl>
                                        <p:attrNameLst>
                                          <p:attrName>style.visibility</p:attrName>
                                        </p:attrNameLst>
                                      </p:cBhvr>
                                      <p:to>
                                        <p:strVal val="visible"/>
                                      </p:to>
                                    </p:set>
                                    <p:anim calcmode="lin" valueType="num">
                                      <p:cBhvr additive="base">
                                        <p:cTn id="21" dur="500" fill="hold"/>
                                        <p:tgtEl>
                                          <p:spTgt spid="302086"/>
                                        </p:tgtEl>
                                        <p:attrNameLst>
                                          <p:attrName>ppt_x</p:attrName>
                                        </p:attrNameLst>
                                      </p:cBhvr>
                                      <p:tavLst>
                                        <p:tav tm="0">
                                          <p:val>
                                            <p:strVal val="1+#ppt_w/2"/>
                                          </p:val>
                                        </p:tav>
                                        <p:tav tm="100000">
                                          <p:val>
                                            <p:strVal val="#ppt_x"/>
                                          </p:val>
                                        </p:tav>
                                      </p:tavLst>
                                    </p:anim>
                                    <p:anim calcmode="lin" valueType="num">
                                      <p:cBhvr additive="base">
                                        <p:cTn id="22"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084" grpId="0" autoUpdateAnimBg="0"/>
      <p:bldP spid="302085" grpId="0" animBg="1" autoUpdateAnimBg="0"/>
      <p:bldP spid="30208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a:extLst>
              <a:ext uri="{FF2B5EF4-FFF2-40B4-BE49-F238E27FC236}">
                <a16:creationId xmlns:a16="http://schemas.microsoft.com/office/drawing/2014/main" id="{979F861A-237E-D14B-98B1-9049B0DF1E37}"/>
              </a:ext>
            </a:extLst>
          </p:cNvPr>
          <p:cNvSpPr txBox="1">
            <a:spLocks noChangeArrowheads="1"/>
          </p:cNvSpPr>
          <p:nvPr/>
        </p:nvSpPr>
        <p:spPr bwMode="auto">
          <a:xfrm>
            <a:off x="273050" y="692150"/>
            <a:ext cx="4787900" cy="549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000" b="1">
                <a:solidFill>
                  <a:srgbClr val="FF0000"/>
                </a:solidFill>
                <a:effectLst>
                  <a:outerShdw blurRad="38100" dist="38100" dir="2700000" algn="tl">
                    <a:srgbClr val="C0C0C0"/>
                  </a:outerShdw>
                </a:effectLst>
                <a:ea typeface="楷体_GB2312" pitchFamily="49" charset="-122"/>
              </a:rPr>
              <a:t>2.3.2</a:t>
            </a:r>
            <a:r>
              <a:rPr lang="zh-CN" altLang="en-US" sz="3000" b="1">
                <a:solidFill>
                  <a:srgbClr val="FF0000"/>
                </a:solidFill>
                <a:effectLst>
                  <a:outerShdw blurRad="38100" dist="38100" dir="2700000" algn="tl">
                    <a:srgbClr val="C0C0C0"/>
                  </a:outerShdw>
                </a:effectLst>
                <a:ea typeface="楷体_GB2312" pitchFamily="49" charset="-122"/>
              </a:rPr>
              <a:t>顺序栈及其实现</a:t>
            </a:r>
            <a:r>
              <a:rPr lang="zh-CN" altLang="en-US" sz="3000">
                <a:solidFill>
                  <a:srgbClr val="FF0000"/>
                </a:solidFill>
                <a:effectLst>
                  <a:outerShdw blurRad="38100" dist="38100" dir="2700000" algn="tl">
                    <a:srgbClr val="C0C0C0"/>
                  </a:outerShdw>
                </a:effectLst>
                <a:ea typeface="楷体_GB2312" pitchFamily="49" charset="-122"/>
              </a:rPr>
              <a:t> </a:t>
            </a:r>
          </a:p>
        </p:txBody>
      </p:sp>
      <p:sp>
        <p:nvSpPr>
          <p:cNvPr id="303107" name="Text Box 3">
            <a:extLst>
              <a:ext uri="{FF2B5EF4-FFF2-40B4-BE49-F238E27FC236}">
                <a16:creationId xmlns:a16="http://schemas.microsoft.com/office/drawing/2014/main" id="{B69FFF23-631B-E045-BCA1-1972B90B2F22}"/>
              </a:ext>
            </a:extLst>
          </p:cNvPr>
          <p:cNvSpPr txBox="1">
            <a:spLocks noChangeArrowheads="1"/>
          </p:cNvSpPr>
          <p:nvPr/>
        </p:nvSpPr>
        <p:spPr bwMode="auto">
          <a:xfrm>
            <a:off x="271463" y="1557338"/>
            <a:ext cx="9410700" cy="42068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栈的顺序存储方式就是在顺序表的基础上对插入和删除操作限制它们在顺序表的同一端进行，所以同顺序表一样也可用一维数组表示。</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一般地，可以设定一个足够大的一维数组存储栈，数组中下标为</a:t>
            </a:r>
            <a:r>
              <a:rPr lang="en-US" altLang="zh-CN" sz="3000">
                <a:effectLst>
                  <a:outerShdw blurRad="38100" dist="38100" dir="2700000" algn="tl">
                    <a:srgbClr val="C0C0C0"/>
                  </a:outerShdw>
                </a:effectLst>
                <a:ea typeface="楷体_GB2312" pitchFamily="49" charset="-122"/>
              </a:rPr>
              <a:t>0</a:t>
            </a:r>
            <a:r>
              <a:rPr lang="zh-CN" altLang="en-US" sz="3000">
                <a:effectLst>
                  <a:outerShdw blurRad="38100" dist="38100" dir="2700000" algn="tl">
                    <a:srgbClr val="C0C0C0"/>
                  </a:outerShdw>
                </a:effectLst>
                <a:ea typeface="楷体_GB2312" pitchFamily="49" charset="-122"/>
              </a:rPr>
              <a:t>的元素就是栈底，对于栈顶，可以设一个指针</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指示它。</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设定</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所指的位置是</a:t>
            </a:r>
            <a:r>
              <a:rPr lang="zh-CN" altLang="en-US" sz="3000">
                <a:solidFill>
                  <a:srgbClr val="FF0000"/>
                </a:solidFill>
                <a:effectLst>
                  <a:outerShdw blurRad="38100" dist="38100" dir="2700000" algn="tl">
                    <a:srgbClr val="C0C0C0"/>
                  </a:outerShdw>
                </a:effectLst>
                <a:ea typeface="楷体_GB2312" pitchFamily="49" charset="-122"/>
              </a:rPr>
              <a:t>下一个将要插入的结点的存储位置</a:t>
            </a:r>
            <a:r>
              <a:rPr lang="zh-CN" altLang="en-US" sz="3000">
                <a:effectLst>
                  <a:outerShdw blurRad="38100" dist="38100" dir="2700000" algn="tl">
                    <a:srgbClr val="C0C0C0"/>
                  </a:outerShdw>
                </a:effectLst>
                <a:ea typeface="楷体_GB2312" pitchFamily="49" charset="-122"/>
              </a:rPr>
              <a:t>，这样，当</a:t>
            </a:r>
            <a:r>
              <a:rPr lang="en-US" altLang="zh-CN" sz="3000">
                <a:effectLst>
                  <a:outerShdw blurRad="38100" dist="38100" dir="2700000" algn="tl">
                    <a:srgbClr val="C0C0C0"/>
                  </a:outerShdw>
                </a:effectLst>
                <a:ea typeface="楷体_GB2312" pitchFamily="49" charset="-122"/>
              </a:rPr>
              <a:t>top=0</a:t>
            </a:r>
            <a:r>
              <a:rPr lang="zh-CN" altLang="en-US" sz="3000">
                <a:effectLst>
                  <a:outerShdw blurRad="38100" dist="38100" dir="2700000" algn="tl">
                    <a:srgbClr val="C0C0C0"/>
                  </a:outerShdw>
                </a:effectLst>
                <a:ea typeface="楷体_GB2312" pitchFamily="49" charset="-122"/>
              </a:rPr>
              <a:t>时就表示是一个空的栈。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a:extLst>
              <a:ext uri="{FF2B5EF4-FFF2-40B4-BE49-F238E27FC236}">
                <a16:creationId xmlns:a16="http://schemas.microsoft.com/office/drawing/2014/main" id="{9D2B2C51-736E-8B4E-870F-5CD2F176E5F6}"/>
              </a:ext>
            </a:extLst>
          </p:cNvPr>
          <p:cNvGrpSpPr>
            <a:grpSpLocks/>
          </p:cNvGrpSpPr>
          <p:nvPr/>
        </p:nvGrpSpPr>
        <p:grpSpPr bwMode="auto">
          <a:xfrm>
            <a:off x="735013" y="2112963"/>
            <a:ext cx="893762" cy="2900362"/>
            <a:chOff x="864" y="1200"/>
            <a:chExt cx="432" cy="1440"/>
          </a:xfrm>
        </p:grpSpPr>
        <p:sp>
          <p:nvSpPr>
            <p:cNvPr id="28700" name="Rectangle 4">
              <a:extLst>
                <a:ext uri="{FF2B5EF4-FFF2-40B4-BE49-F238E27FC236}">
                  <a16:creationId xmlns:a16="http://schemas.microsoft.com/office/drawing/2014/main" id="{0B861A41-4E9C-2044-9750-BE4724BA18B6}"/>
                </a:ext>
              </a:extLst>
            </p:cNvPr>
            <p:cNvSpPr>
              <a:spLocks noChangeArrowheads="1"/>
            </p:cNvSpPr>
            <p:nvPr/>
          </p:nvSpPr>
          <p:spPr bwMode="auto">
            <a:xfrm>
              <a:off x="864" y="24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1" name="Rectangle 5">
              <a:extLst>
                <a:ext uri="{FF2B5EF4-FFF2-40B4-BE49-F238E27FC236}">
                  <a16:creationId xmlns:a16="http://schemas.microsoft.com/office/drawing/2014/main" id="{02D36749-269A-E74E-BAC6-0E3D59BB2E3C}"/>
                </a:ext>
              </a:extLst>
            </p:cNvPr>
            <p:cNvSpPr>
              <a:spLocks noChangeArrowheads="1"/>
            </p:cNvSpPr>
            <p:nvPr/>
          </p:nvSpPr>
          <p:spPr bwMode="auto">
            <a:xfrm>
              <a:off x="864" y="192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2" name="Rectangle 6">
              <a:extLst>
                <a:ext uri="{FF2B5EF4-FFF2-40B4-BE49-F238E27FC236}">
                  <a16:creationId xmlns:a16="http://schemas.microsoft.com/office/drawing/2014/main" id="{41780470-F950-EA44-8E56-DE489C2F5B71}"/>
                </a:ext>
              </a:extLst>
            </p:cNvPr>
            <p:cNvSpPr>
              <a:spLocks noChangeArrowheads="1"/>
            </p:cNvSpPr>
            <p:nvPr/>
          </p:nvSpPr>
          <p:spPr bwMode="auto">
            <a:xfrm>
              <a:off x="864" y="216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3" name="Rectangle 7">
              <a:extLst>
                <a:ext uri="{FF2B5EF4-FFF2-40B4-BE49-F238E27FC236}">
                  <a16:creationId xmlns:a16="http://schemas.microsoft.com/office/drawing/2014/main" id="{0A050E79-E2E3-DB45-A21A-AF9D70EE90AD}"/>
                </a:ext>
              </a:extLst>
            </p:cNvPr>
            <p:cNvSpPr>
              <a:spLocks noChangeArrowheads="1"/>
            </p:cNvSpPr>
            <p:nvPr/>
          </p:nvSpPr>
          <p:spPr bwMode="auto">
            <a:xfrm>
              <a:off x="864" y="12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4" name="Line 8">
              <a:extLst>
                <a:ext uri="{FF2B5EF4-FFF2-40B4-BE49-F238E27FC236}">
                  <a16:creationId xmlns:a16="http://schemas.microsoft.com/office/drawing/2014/main" id="{876FAEEF-1CD4-EC45-B6F3-6F7453813EC3}"/>
                </a:ext>
              </a:extLst>
            </p:cNvPr>
            <p:cNvSpPr>
              <a:spLocks noChangeShapeType="1"/>
            </p:cNvSpPr>
            <p:nvPr/>
          </p:nvSpPr>
          <p:spPr bwMode="auto">
            <a:xfrm>
              <a:off x="864"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9">
              <a:extLst>
                <a:ext uri="{FF2B5EF4-FFF2-40B4-BE49-F238E27FC236}">
                  <a16:creationId xmlns:a16="http://schemas.microsoft.com/office/drawing/2014/main" id="{7CF1046C-2B3C-7443-B5C4-A5BEA2925111}"/>
                </a:ext>
              </a:extLst>
            </p:cNvPr>
            <p:cNvSpPr>
              <a:spLocks noChangeShapeType="1"/>
            </p:cNvSpPr>
            <p:nvPr/>
          </p:nvSpPr>
          <p:spPr bwMode="auto">
            <a:xfrm>
              <a:off x="1296"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10">
              <a:extLst>
                <a:ext uri="{FF2B5EF4-FFF2-40B4-BE49-F238E27FC236}">
                  <a16:creationId xmlns:a16="http://schemas.microsoft.com/office/drawing/2014/main" id="{76415AB0-A9D1-9E40-8E99-456764B7CD09}"/>
                </a:ext>
              </a:extLst>
            </p:cNvPr>
            <p:cNvSpPr>
              <a:spLocks noChangeShapeType="1"/>
            </p:cNvSpPr>
            <p:nvPr/>
          </p:nvSpPr>
          <p:spPr bwMode="auto">
            <a:xfrm>
              <a:off x="1104" y="1584"/>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4" name="Rectangle 11">
            <a:extLst>
              <a:ext uri="{FF2B5EF4-FFF2-40B4-BE49-F238E27FC236}">
                <a16:creationId xmlns:a16="http://schemas.microsoft.com/office/drawing/2014/main" id="{2E425C9E-3F89-1A42-8160-944DDBA64744}"/>
              </a:ext>
            </a:extLst>
          </p:cNvPr>
          <p:cNvSpPr>
            <a:spLocks noChangeArrowheads="1"/>
          </p:cNvSpPr>
          <p:nvPr/>
        </p:nvSpPr>
        <p:spPr bwMode="auto">
          <a:xfrm>
            <a:off x="3914775"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75" name="Rectangle 12">
            <a:extLst>
              <a:ext uri="{FF2B5EF4-FFF2-40B4-BE49-F238E27FC236}">
                <a16:creationId xmlns:a16="http://schemas.microsoft.com/office/drawing/2014/main" id="{99C27AC4-357E-4244-B2A1-F522D5E7AA6F}"/>
              </a:ext>
            </a:extLst>
          </p:cNvPr>
          <p:cNvSpPr>
            <a:spLocks noChangeArrowheads="1"/>
          </p:cNvSpPr>
          <p:nvPr/>
        </p:nvSpPr>
        <p:spPr bwMode="auto">
          <a:xfrm>
            <a:off x="3914775"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6" name="Rectangle 13">
            <a:extLst>
              <a:ext uri="{FF2B5EF4-FFF2-40B4-BE49-F238E27FC236}">
                <a16:creationId xmlns:a16="http://schemas.microsoft.com/office/drawing/2014/main" id="{5861533D-9589-4741-948C-73586F6B9FBB}"/>
              </a:ext>
            </a:extLst>
          </p:cNvPr>
          <p:cNvSpPr>
            <a:spLocks noChangeArrowheads="1"/>
          </p:cNvSpPr>
          <p:nvPr/>
        </p:nvSpPr>
        <p:spPr bwMode="auto">
          <a:xfrm>
            <a:off x="3914775"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77" name="Rectangle 14">
            <a:extLst>
              <a:ext uri="{FF2B5EF4-FFF2-40B4-BE49-F238E27FC236}">
                <a16:creationId xmlns:a16="http://schemas.microsoft.com/office/drawing/2014/main" id="{A578B032-8233-5549-B9A8-C76621C40794}"/>
              </a:ext>
            </a:extLst>
          </p:cNvPr>
          <p:cNvSpPr>
            <a:spLocks noChangeArrowheads="1"/>
          </p:cNvSpPr>
          <p:nvPr/>
        </p:nvSpPr>
        <p:spPr bwMode="auto">
          <a:xfrm>
            <a:off x="3914775"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8" name="Line 15">
            <a:extLst>
              <a:ext uri="{FF2B5EF4-FFF2-40B4-BE49-F238E27FC236}">
                <a16:creationId xmlns:a16="http://schemas.microsoft.com/office/drawing/2014/main" id="{A4DB82D1-2069-384B-95F0-FE1C42995C8D}"/>
              </a:ext>
            </a:extLst>
          </p:cNvPr>
          <p:cNvSpPr>
            <a:spLocks noChangeShapeType="1"/>
          </p:cNvSpPr>
          <p:nvPr/>
        </p:nvSpPr>
        <p:spPr bwMode="auto">
          <a:xfrm>
            <a:off x="391477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16">
            <a:extLst>
              <a:ext uri="{FF2B5EF4-FFF2-40B4-BE49-F238E27FC236}">
                <a16:creationId xmlns:a16="http://schemas.microsoft.com/office/drawing/2014/main" id="{4008A8ED-A165-2140-96B9-288019CF6BE2}"/>
              </a:ext>
            </a:extLst>
          </p:cNvPr>
          <p:cNvSpPr>
            <a:spLocks noChangeShapeType="1"/>
          </p:cNvSpPr>
          <p:nvPr/>
        </p:nvSpPr>
        <p:spPr bwMode="auto">
          <a:xfrm>
            <a:off x="481012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17">
            <a:extLst>
              <a:ext uri="{FF2B5EF4-FFF2-40B4-BE49-F238E27FC236}">
                <a16:creationId xmlns:a16="http://schemas.microsoft.com/office/drawing/2014/main" id="{9D7F5ED8-0339-9641-9D1A-EEB55818DB03}"/>
              </a:ext>
            </a:extLst>
          </p:cNvPr>
          <p:cNvSpPr>
            <a:spLocks noChangeShapeType="1"/>
          </p:cNvSpPr>
          <p:nvPr/>
        </p:nvSpPr>
        <p:spPr bwMode="auto">
          <a:xfrm>
            <a:off x="44116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Rectangle 18">
            <a:extLst>
              <a:ext uri="{FF2B5EF4-FFF2-40B4-BE49-F238E27FC236}">
                <a16:creationId xmlns:a16="http://schemas.microsoft.com/office/drawing/2014/main" id="{04F78211-1DA4-C84E-B197-5FD0C3E9013C}"/>
              </a:ext>
            </a:extLst>
          </p:cNvPr>
          <p:cNvSpPr>
            <a:spLocks noChangeArrowheads="1"/>
          </p:cNvSpPr>
          <p:nvPr/>
        </p:nvSpPr>
        <p:spPr bwMode="auto">
          <a:xfrm>
            <a:off x="6996113"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82" name="Rectangle 19">
            <a:extLst>
              <a:ext uri="{FF2B5EF4-FFF2-40B4-BE49-F238E27FC236}">
                <a16:creationId xmlns:a16="http://schemas.microsoft.com/office/drawing/2014/main" id="{F50BE515-997F-D346-89B7-2028D0465B01}"/>
              </a:ext>
            </a:extLst>
          </p:cNvPr>
          <p:cNvSpPr>
            <a:spLocks noChangeArrowheads="1"/>
          </p:cNvSpPr>
          <p:nvPr/>
        </p:nvSpPr>
        <p:spPr bwMode="auto">
          <a:xfrm>
            <a:off x="6996113"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2</a:t>
            </a:r>
          </a:p>
        </p:txBody>
      </p:sp>
      <p:sp>
        <p:nvSpPr>
          <p:cNvPr id="28683" name="Rectangle 20">
            <a:extLst>
              <a:ext uri="{FF2B5EF4-FFF2-40B4-BE49-F238E27FC236}">
                <a16:creationId xmlns:a16="http://schemas.microsoft.com/office/drawing/2014/main" id="{74E7B0BD-14C2-A54A-BF22-C79041510C1D}"/>
              </a:ext>
            </a:extLst>
          </p:cNvPr>
          <p:cNvSpPr>
            <a:spLocks noChangeArrowheads="1"/>
          </p:cNvSpPr>
          <p:nvPr/>
        </p:nvSpPr>
        <p:spPr bwMode="auto">
          <a:xfrm>
            <a:off x="6996113"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84" name="Rectangle 21">
            <a:extLst>
              <a:ext uri="{FF2B5EF4-FFF2-40B4-BE49-F238E27FC236}">
                <a16:creationId xmlns:a16="http://schemas.microsoft.com/office/drawing/2014/main" id="{DD303B15-B17F-CF48-9D80-98F04DC28E11}"/>
              </a:ext>
            </a:extLst>
          </p:cNvPr>
          <p:cNvSpPr>
            <a:spLocks noChangeArrowheads="1"/>
          </p:cNvSpPr>
          <p:nvPr/>
        </p:nvSpPr>
        <p:spPr bwMode="auto">
          <a:xfrm>
            <a:off x="6996113"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endParaRPr kumimoji="1" lang="en-US" altLang="zh-CN" sz="1600" baseline="-12000">
              <a:solidFill>
                <a:schemeClr val="tx1"/>
              </a:solidFill>
              <a:latin typeface="Times New Roman" panose="02020603050405020304" pitchFamily="18" charset="0"/>
              <a:ea typeface="宋体" panose="02010600030101010101" pitchFamily="2" charset="-122"/>
            </a:endParaRPr>
          </a:p>
        </p:txBody>
      </p:sp>
      <p:sp>
        <p:nvSpPr>
          <p:cNvPr id="28685" name="Line 22">
            <a:extLst>
              <a:ext uri="{FF2B5EF4-FFF2-40B4-BE49-F238E27FC236}">
                <a16:creationId xmlns:a16="http://schemas.microsoft.com/office/drawing/2014/main" id="{A8812033-89D4-4347-880A-E909BF6C002F}"/>
              </a:ext>
            </a:extLst>
          </p:cNvPr>
          <p:cNvSpPr>
            <a:spLocks noChangeShapeType="1"/>
          </p:cNvSpPr>
          <p:nvPr/>
        </p:nvSpPr>
        <p:spPr bwMode="auto">
          <a:xfrm>
            <a:off x="699611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23">
            <a:extLst>
              <a:ext uri="{FF2B5EF4-FFF2-40B4-BE49-F238E27FC236}">
                <a16:creationId xmlns:a16="http://schemas.microsoft.com/office/drawing/2014/main" id="{AF791AF3-556F-AE43-A5A7-0A6C18FBA1F0}"/>
              </a:ext>
            </a:extLst>
          </p:cNvPr>
          <p:cNvSpPr>
            <a:spLocks noChangeShapeType="1"/>
          </p:cNvSpPr>
          <p:nvPr/>
        </p:nvSpPr>
        <p:spPr bwMode="auto">
          <a:xfrm>
            <a:off x="789146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24">
            <a:extLst>
              <a:ext uri="{FF2B5EF4-FFF2-40B4-BE49-F238E27FC236}">
                <a16:creationId xmlns:a16="http://schemas.microsoft.com/office/drawing/2014/main" id="{A1BA7865-F6B9-EB44-BCA7-292CC155F9E9}"/>
              </a:ext>
            </a:extLst>
          </p:cNvPr>
          <p:cNvSpPr>
            <a:spLocks noChangeShapeType="1"/>
          </p:cNvSpPr>
          <p:nvPr/>
        </p:nvSpPr>
        <p:spPr bwMode="auto">
          <a:xfrm>
            <a:off x="7493000"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4153" name="Text Box 25">
            <a:extLst>
              <a:ext uri="{FF2B5EF4-FFF2-40B4-BE49-F238E27FC236}">
                <a16:creationId xmlns:a16="http://schemas.microsoft.com/office/drawing/2014/main" id="{3423B851-FA1F-5948-AC62-DCDF28931B46}"/>
              </a:ext>
            </a:extLst>
          </p:cNvPr>
          <p:cNvSpPr txBox="1">
            <a:spLocks noChangeArrowheads="1"/>
          </p:cNvSpPr>
          <p:nvPr/>
        </p:nvSpPr>
        <p:spPr bwMode="auto">
          <a:xfrm>
            <a:off x="631825" y="692150"/>
            <a:ext cx="9274175"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数组下标                       数组下标                       数组下标</a:t>
            </a:r>
          </a:p>
        </p:txBody>
      </p:sp>
      <p:sp>
        <p:nvSpPr>
          <p:cNvPr id="28689" name="Text Box 26">
            <a:extLst>
              <a:ext uri="{FF2B5EF4-FFF2-40B4-BE49-F238E27FC236}">
                <a16:creationId xmlns:a16="http://schemas.microsoft.com/office/drawing/2014/main" id="{0AD827EB-B99E-4744-B17F-8DAA4B307499}"/>
              </a:ext>
            </a:extLst>
          </p:cNvPr>
          <p:cNvSpPr txBox="1">
            <a:spLocks noChangeArrowheads="1"/>
          </p:cNvSpPr>
          <p:nvPr/>
        </p:nvSpPr>
        <p:spPr bwMode="auto">
          <a:xfrm>
            <a:off x="1639888" y="2209800"/>
            <a:ext cx="795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MAXSIZE-1                          MAXSIZE-1                         MAXSIZE-1</a:t>
            </a:r>
          </a:p>
        </p:txBody>
      </p:sp>
      <p:sp>
        <p:nvSpPr>
          <p:cNvPr id="28690" name="Text Box 27">
            <a:extLst>
              <a:ext uri="{FF2B5EF4-FFF2-40B4-BE49-F238E27FC236}">
                <a16:creationId xmlns:a16="http://schemas.microsoft.com/office/drawing/2014/main" id="{EFCC11BD-BEB2-C546-A0F5-F0736F9D5C2D}"/>
              </a:ext>
            </a:extLst>
          </p:cNvPr>
          <p:cNvSpPr txBox="1">
            <a:spLocks noChangeArrowheads="1"/>
          </p:cNvSpPr>
          <p:nvPr/>
        </p:nvSpPr>
        <p:spPr bwMode="auto">
          <a:xfrm>
            <a:off x="2041525" y="364490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2             top                       2                                          2</a:t>
            </a:r>
          </a:p>
        </p:txBody>
      </p:sp>
      <p:sp>
        <p:nvSpPr>
          <p:cNvPr id="28691" name="Text Box 28">
            <a:extLst>
              <a:ext uri="{FF2B5EF4-FFF2-40B4-BE49-F238E27FC236}">
                <a16:creationId xmlns:a16="http://schemas.microsoft.com/office/drawing/2014/main" id="{10664643-D747-2E4F-9397-C968D63B413E}"/>
              </a:ext>
            </a:extLst>
          </p:cNvPr>
          <p:cNvSpPr txBox="1">
            <a:spLocks noChangeArrowheads="1"/>
          </p:cNvSpPr>
          <p:nvPr/>
        </p:nvSpPr>
        <p:spPr bwMode="auto">
          <a:xfrm>
            <a:off x="2041525" y="4143375"/>
            <a:ext cx="79517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1                                         1                                          1</a:t>
            </a:r>
          </a:p>
        </p:txBody>
      </p:sp>
      <p:sp>
        <p:nvSpPr>
          <p:cNvPr id="28692" name="Text Box 29">
            <a:extLst>
              <a:ext uri="{FF2B5EF4-FFF2-40B4-BE49-F238E27FC236}">
                <a16:creationId xmlns:a16="http://schemas.microsoft.com/office/drawing/2014/main" id="{680C6821-18F6-294C-B3F0-D61023504BBE}"/>
              </a:ext>
            </a:extLst>
          </p:cNvPr>
          <p:cNvSpPr txBox="1">
            <a:spLocks noChangeArrowheads="1"/>
          </p:cNvSpPr>
          <p:nvPr/>
        </p:nvSpPr>
        <p:spPr bwMode="auto">
          <a:xfrm>
            <a:off x="-160338" y="4581525"/>
            <a:ext cx="974090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top                         0                                          0                                          0</a:t>
            </a:r>
          </a:p>
        </p:txBody>
      </p:sp>
      <p:sp>
        <p:nvSpPr>
          <p:cNvPr id="28693" name="Line 30">
            <a:extLst>
              <a:ext uri="{FF2B5EF4-FFF2-40B4-BE49-F238E27FC236}">
                <a16:creationId xmlns:a16="http://schemas.microsoft.com/office/drawing/2014/main" id="{A272A3C9-11CE-F440-8189-D0CA9CB2BC69}"/>
              </a:ext>
            </a:extLst>
          </p:cNvPr>
          <p:cNvSpPr>
            <a:spLocks noChangeShapeType="1"/>
          </p:cNvSpPr>
          <p:nvPr/>
        </p:nvSpPr>
        <p:spPr bwMode="auto">
          <a:xfrm>
            <a:off x="436563" y="4819650"/>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Text Box 31">
            <a:extLst>
              <a:ext uri="{FF2B5EF4-FFF2-40B4-BE49-F238E27FC236}">
                <a16:creationId xmlns:a16="http://schemas.microsoft.com/office/drawing/2014/main" id="{7CC4E17F-69BD-B843-ADA8-02B2A91F9ECB}"/>
              </a:ext>
            </a:extLst>
          </p:cNvPr>
          <p:cNvSpPr txBox="1">
            <a:spLocks noChangeArrowheads="1"/>
          </p:cNvSpPr>
          <p:nvPr/>
        </p:nvSpPr>
        <p:spPr bwMode="auto">
          <a:xfrm>
            <a:off x="6176963" y="1677988"/>
            <a:ext cx="1092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top</a:t>
            </a:r>
          </a:p>
        </p:txBody>
      </p:sp>
      <p:sp>
        <p:nvSpPr>
          <p:cNvPr id="28695" name="Line 32">
            <a:extLst>
              <a:ext uri="{FF2B5EF4-FFF2-40B4-BE49-F238E27FC236}">
                <a16:creationId xmlns:a16="http://schemas.microsoft.com/office/drawing/2014/main" id="{EA67BBA9-43EC-D049-BA4D-CB46E82F68FC}"/>
              </a:ext>
            </a:extLst>
          </p:cNvPr>
          <p:cNvSpPr>
            <a:spLocks noChangeShapeType="1"/>
          </p:cNvSpPr>
          <p:nvPr/>
        </p:nvSpPr>
        <p:spPr bwMode="auto">
          <a:xfrm>
            <a:off x="3616325" y="3852863"/>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33">
            <a:extLst>
              <a:ext uri="{FF2B5EF4-FFF2-40B4-BE49-F238E27FC236}">
                <a16:creationId xmlns:a16="http://schemas.microsoft.com/office/drawing/2014/main" id="{743DDA02-5DDE-B14F-A927-2B50AB396D9E}"/>
              </a:ext>
            </a:extLst>
          </p:cNvPr>
          <p:cNvSpPr>
            <a:spLocks noChangeShapeType="1"/>
          </p:cNvSpPr>
          <p:nvPr/>
        </p:nvSpPr>
        <p:spPr bwMode="auto">
          <a:xfrm>
            <a:off x="6681788" y="1916113"/>
            <a:ext cx="296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4162" name="Text Box 34">
            <a:extLst>
              <a:ext uri="{FF2B5EF4-FFF2-40B4-BE49-F238E27FC236}">
                <a16:creationId xmlns:a16="http://schemas.microsoft.com/office/drawing/2014/main" id="{DEAC1559-5D5E-CC49-9FAD-501D3D1B95E2}"/>
              </a:ext>
            </a:extLst>
          </p:cNvPr>
          <p:cNvSpPr txBox="1">
            <a:spLocks noChangeArrowheads="1"/>
          </p:cNvSpPr>
          <p:nvPr/>
        </p:nvSpPr>
        <p:spPr bwMode="auto">
          <a:xfrm>
            <a:off x="90488" y="5203825"/>
            <a:ext cx="9542462"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楷体_GB2312" pitchFamily="49" charset="-122"/>
                <a:ea typeface="楷体_GB2312" pitchFamily="49" charset="-122"/>
              </a:rPr>
              <a:t>      </a:t>
            </a:r>
            <a:r>
              <a:rPr kumimoji="1" lang="en-US" altLang="zh-CN" sz="2400">
                <a:effectLst>
                  <a:outerShdw blurRad="38100" dist="38100" dir="2700000" algn="tl">
                    <a:srgbClr val="C0C0C0"/>
                  </a:outerShdw>
                </a:effectLst>
                <a:ea typeface="楷体_GB2312" pitchFamily="49" charset="-122"/>
              </a:rPr>
              <a:t>(a)</a:t>
            </a:r>
            <a:r>
              <a:rPr kumimoji="1" lang="zh-CN" altLang="en-US" sz="2400">
                <a:effectLst>
                  <a:outerShdw blurRad="38100" dist="38100" dir="2700000" algn="tl">
                    <a:srgbClr val="C0C0C0"/>
                  </a:outerShdw>
                </a:effectLst>
                <a:ea typeface="楷体_GB2312" pitchFamily="49" charset="-122"/>
              </a:rPr>
              <a:t>空栈              </a:t>
            </a:r>
            <a:r>
              <a:rPr kumimoji="1" lang="en-US" altLang="zh-CN" sz="2400">
                <a:effectLst>
                  <a:outerShdw blurRad="38100" dist="38100" dir="2700000" algn="tl">
                    <a:srgbClr val="C0C0C0"/>
                  </a:outerShdw>
                </a:effectLst>
                <a:ea typeface="楷体_GB2312" pitchFamily="49" charset="-122"/>
              </a:rPr>
              <a:t>(b)</a:t>
            </a:r>
            <a:r>
              <a:rPr kumimoji="1" lang="zh-CN" altLang="en-US" sz="2400">
                <a:effectLst>
                  <a:outerShdw blurRad="38100" dist="38100" dir="2700000" algn="tl">
                    <a:srgbClr val="C0C0C0"/>
                  </a:outerShdw>
                </a:effectLst>
                <a:ea typeface="楷体_GB2312" pitchFamily="49" charset="-122"/>
              </a:rPr>
              <a:t>有两个结点的栈                </a:t>
            </a:r>
            <a:r>
              <a:rPr kumimoji="1" lang="en-US" altLang="zh-CN" sz="2400">
                <a:effectLst>
                  <a:outerShdw blurRad="38100" dist="38100" dir="2700000" algn="tl">
                    <a:srgbClr val="C0C0C0"/>
                  </a:outerShdw>
                </a:effectLst>
                <a:ea typeface="楷体_GB2312" pitchFamily="49" charset="-122"/>
              </a:rPr>
              <a:t>(c)</a:t>
            </a:r>
            <a:r>
              <a:rPr kumimoji="1" lang="zh-CN" altLang="en-US" sz="2400">
                <a:effectLst>
                  <a:outerShdw blurRad="38100" dist="38100" dir="2700000" algn="tl">
                    <a:srgbClr val="C0C0C0"/>
                  </a:outerShdw>
                </a:effectLst>
                <a:ea typeface="楷体_GB2312" pitchFamily="49" charset="-122"/>
              </a:rPr>
              <a:t>栈已满</a:t>
            </a:r>
          </a:p>
        </p:txBody>
      </p:sp>
      <p:sp>
        <p:nvSpPr>
          <p:cNvPr id="28698" name="Line 35">
            <a:extLst>
              <a:ext uri="{FF2B5EF4-FFF2-40B4-BE49-F238E27FC236}">
                <a16:creationId xmlns:a16="http://schemas.microsoft.com/office/drawing/2014/main" id="{2729FFDB-DE86-5A40-B174-10FCB5B3B526}"/>
              </a:ext>
            </a:extLst>
          </p:cNvPr>
          <p:cNvSpPr>
            <a:spLocks noChangeShapeType="1"/>
          </p:cNvSpPr>
          <p:nvPr/>
        </p:nvSpPr>
        <p:spPr bwMode="auto">
          <a:xfrm>
            <a:off x="7691438"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6">
            <a:extLst>
              <a:ext uri="{FF2B5EF4-FFF2-40B4-BE49-F238E27FC236}">
                <a16:creationId xmlns:a16="http://schemas.microsoft.com/office/drawing/2014/main" id="{00DDA097-31F7-1744-A3C4-A86FB23C4A40}"/>
              </a:ext>
            </a:extLst>
          </p:cNvPr>
          <p:cNvSpPr>
            <a:spLocks noChangeShapeType="1"/>
          </p:cNvSpPr>
          <p:nvPr/>
        </p:nvSpPr>
        <p:spPr bwMode="auto">
          <a:xfrm>
            <a:off x="72945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a:extLst>
              <a:ext uri="{FF2B5EF4-FFF2-40B4-BE49-F238E27FC236}">
                <a16:creationId xmlns:a16="http://schemas.microsoft.com/office/drawing/2014/main" id="{510A9BAD-1B2B-9347-A615-EE1616CCBEB9}"/>
              </a:ext>
            </a:extLst>
          </p:cNvPr>
          <p:cNvSpPr txBox="1">
            <a:spLocks noChangeArrowheads="1"/>
          </p:cNvSpPr>
          <p:nvPr/>
        </p:nvSpPr>
        <p:spPr bwMode="auto">
          <a:xfrm>
            <a:off x="247650" y="879475"/>
            <a:ext cx="949325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400">
                <a:effectLst>
                  <a:outerShdw blurRad="38100" dist="38100" dir="2700000" algn="tl">
                    <a:srgbClr val="C0C0C0"/>
                  </a:outerShdw>
                </a:effectLst>
                <a:ea typeface="楷体_GB2312" pitchFamily="49" charset="-122"/>
              </a:rPr>
              <a:t>栈的顺序存储结构的</a:t>
            </a:r>
            <a:r>
              <a:rPr lang="en-US" altLang="zh-CN" sz="2400">
                <a:effectLst>
                  <a:outerShdw blurRad="38100" dist="38100" dir="2700000" algn="tl">
                    <a:srgbClr val="C0C0C0"/>
                  </a:outerShdw>
                </a:effectLst>
                <a:ea typeface="楷体_GB2312" pitchFamily="49" charset="-122"/>
              </a:rPr>
              <a:t>C</a:t>
            </a:r>
            <a:r>
              <a:rPr lang="zh-CN" altLang="en-US" sz="2400">
                <a:effectLst>
                  <a:outerShdw blurRad="38100" dist="38100" dir="2700000" algn="tl">
                    <a:srgbClr val="C0C0C0"/>
                  </a:outerShdw>
                </a:effectLst>
                <a:ea typeface="楷体_GB2312" pitchFamily="49" charset="-122"/>
              </a:rPr>
              <a:t>语言描述如下：</a:t>
            </a:r>
            <a:endParaRPr lang="zh-CN" altLang="en-US"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栈（顺序存储）的头文件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seqstack.h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#define MAXSIZE 100</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int datatype;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struct{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a[MAXSIZE];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int top;</a:t>
            </a:r>
            <a:endParaRPr lang="en-US" altLang="zh-CN" sz="24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}sequence_stack;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a:extLst>
              <a:ext uri="{FF2B5EF4-FFF2-40B4-BE49-F238E27FC236}">
                <a16:creationId xmlns:a16="http://schemas.microsoft.com/office/drawing/2014/main" id="{69A04CFF-0F39-204A-8735-B4CF2F822AA2}"/>
              </a:ext>
            </a:extLst>
          </p:cNvPr>
          <p:cNvSpPr txBox="1">
            <a:spLocks noChangeArrowheads="1"/>
          </p:cNvSpPr>
          <p:nvPr/>
        </p:nvSpPr>
        <p:spPr bwMode="auto">
          <a:xfrm>
            <a:off x="344488" y="692150"/>
            <a:ext cx="8667750" cy="5191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顺序存储栈的几个基本操作的具体实现 </a:t>
            </a:r>
          </a:p>
        </p:txBody>
      </p:sp>
      <p:sp>
        <p:nvSpPr>
          <p:cNvPr id="306179" name="Text Box 3">
            <a:extLst>
              <a:ext uri="{FF2B5EF4-FFF2-40B4-BE49-F238E27FC236}">
                <a16:creationId xmlns:a16="http://schemas.microsoft.com/office/drawing/2014/main" id="{CB6E1799-B59E-3344-BBB6-A55A0E7111A1}"/>
              </a:ext>
            </a:extLst>
          </p:cNvPr>
          <p:cNvSpPr txBox="1">
            <a:spLocks noChangeArrowheads="1"/>
          </p:cNvSpPr>
          <p:nvPr/>
        </p:nvSpPr>
        <p:spPr bwMode="auto">
          <a:xfrm>
            <a:off x="247650" y="1417638"/>
            <a:ext cx="932815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栈（顺序存储）初始化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seqsinit.c,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init_sequence_stack()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void init_sequence_stack(sequence_stack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st-&gt;top=0;</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2.9</a:t>
            </a:r>
            <a:r>
              <a:rPr lang="zh-CN" altLang="en-US" sz="2600">
                <a:effectLst>
                  <a:outerShdw blurRad="38100" dist="38100" dir="2700000" algn="tl">
                    <a:srgbClr val="C0C0C0"/>
                  </a:outerShdw>
                </a:effectLst>
                <a:ea typeface="楷体_GB2312" pitchFamily="49" charset="-122"/>
              </a:rPr>
              <a:t>栈（顺序存储）初始化 </a:t>
            </a:r>
          </a:p>
        </p:txBody>
      </p:sp>
      <p:sp>
        <p:nvSpPr>
          <p:cNvPr id="306180" name="AutoShape 4">
            <a:extLst>
              <a:ext uri="{FF2B5EF4-FFF2-40B4-BE49-F238E27FC236}">
                <a16:creationId xmlns:a16="http://schemas.microsoft.com/office/drawing/2014/main" id="{25F30D72-402F-F740-8558-665835C276E4}"/>
              </a:ext>
            </a:extLst>
          </p:cNvPr>
          <p:cNvSpPr>
            <a:spLocks noChangeArrowheads="1"/>
          </p:cNvSpPr>
          <p:nvPr/>
        </p:nvSpPr>
        <p:spPr bwMode="auto">
          <a:xfrm>
            <a:off x="3873500" y="4862513"/>
            <a:ext cx="5616575" cy="1995487"/>
          </a:xfrm>
          <a:prstGeom prst="cloudCallout">
            <a:avLst>
              <a:gd name="adj1" fmla="val -87056"/>
              <a:gd name="adj2" fmla="val -21361"/>
            </a:avLst>
          </a:prstGeom>
          <a:solidFill>
            <a:srgbClr val="FFFF99"/>
          </a:solidFill>
          <a:ln w="1905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说明</a:t>
            </a:r>
            <a:r>
              <a:rPr lang="en-US" altLang="zh-CN" sz="2800">
                <a:effectLst>
                  <a:outerShdw blurRad="38100" dist="38100" dir="2700000" algn="tl">
                    <a:srgbClr val="FFFFFF"/>
                  </a:outerShdw>
                </a:effectLst>
                <a:latin typeface="Times New Roman" panose="02020603050405020304" pitchFamily="18" charset="0"/>
                <a:ea typeface="楷体_GB2312" pitchFamily="49" charset="-122"/>
              </a:rPr>
              <a:t>:top=0</a:t>
            </a: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表示栈空，这种情况下栈顶指示位内容始终为空。</a:t>
            </a:r>
          </a:p>
        </p:txBody>
      </p:sp>
      <p:sp>
        <p:nvSpPr>
          <p:cNvPr id="38918" name="Line 6">
            <a:extLst>
              <a:ext uri="{FF2B5EF4-FFF2-40B4-BE49-F238E27FC236}">
                <a16:creationId xmlns:a16="http://schemas.microsoft.com/office/drawing/2014/main" id="{E34901BE-C207-2C40-AFB7-7970E0087CD4}"/>
              </a:ext>
            </a:extLst>
          </p:cNvPr>
          <p:cNvSpPr>
            <a:spLocks noChangeShapeType="1"/>
          </p:cNvSpPr>
          <p:nvPr/>
        </p:nvSpPr>
        <p:spPr bwMode="auto">
          <a:xfrm>
            <a:off x="631825" y="5373688"/>
            <a:ext cx="144145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anim calcmode="lin" valueType="num">
                                      <p:cBhvr additive="base">
                                        <p:cTn id="11" dur="500" fill="hold"/>
                                        <p:tgtEl>
                                          <p:spTgt spid="38918"/>
                                        </p:tgtEl>
                                        <p:attrNameLst>
                                          <p:attrName>ppt_x</p:attrName>
                                        </p:attrNameLst>
                                      </p:cBhvr>
                                      <p:tavLst>
                                        <p:tav tm="0">
                                          <p:val>
                                            <p:strVal val="#ppt_x"/>
                                          </p:val>
                                        </p:tav>
                                        <p:tav tm="100000">
                                          <p:val>
                                            <p:strVal val="#ppt_x"/>
                                          </p:val>
                                        </p:tav>
                                      </p:tavLst>
                                    </p:anim>
                                    <p:anim calcmode="lin" valueType="num">
                                      <p:cBhvr additive="base">
                                        <p:cTn id="12" dur="500" fill="hold"/>
                                        <p:tgtEl>
                                          <p:spTgt spid="38918"/>
                                        </p:tgtEl>
                                        <p:attrNameLst>
                                          <p:attrName>ppt_y</p:attrName>
                                        </p:attrNameLst>
                                      </p:cBhvr>
                                      <p:tavLst>
                                        <p:tav tm="0">
                                          <p:val>
                                            <p:strVal val="1+#ppt_h/2"/>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306180"/>
                                        </p:tgtEl>
                                        <p:attrNameLst>
                                          <p:attrName>style.visibility</p:attrName>
                                        </p:attrNameLst>
                                      </p:cBhvr>
                                      <p:to>
                                        <p:strVal val="visible"/>
                                      </p:to>
                                    </p:set>
                                    <p:animEffect transition="in" filter="blinds(horizontal)">
                                      <p:cBhvr>
                                        <p:cTn id="15"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p:bldP spid="30618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A9537831-852E-DD4E-97FE-AA18E33C4712}"/>
              </a:ext>
            </a:extLst>
          </p:cNvPr>
          <p:cNvSpPr txBox="1">
            <a:spLocks noChangeArrowheads="1"/>
          </p:cNvSpPr>
          <p:nvPr/>
        </p:nvSpPr>
        <p:spPr bwMode="auto">
          <a:xfrm>
            <a:off x="330200" y="1557338"/>
            <a:ext cx="957580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判断栈（顺序存储）是否为空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seqsempt.c,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is_empty_sequence_stack()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int is_empty_stack(sequence_stack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en-US" altLang="zh-CN" sz="2600">
                <a:solidFill>
                  <a:srgbClr val="FF0000"/>
                </a:solidFill>
                <a:effectLst>
                  <a:outerShdw blurRad="38100" dist="38100" dir="2700000" algn="tl">
                    <a:srgbClr val="C0C0C0"/>
                  </a:outerShdw>
                </a:effectLst>
                <a:ea typeface="楷体_GB2312" pitchFamily="49" charset="-122"/>
              </a:rPr>
              <a:t>return(st.top? 0:1);</a:t>
            </a:r>
            <a:endParaRPr lang="en-US" altLang="zh-CN" sz="2600">
              <a:solidFill>
                <a:srgbClr val="FF0000"/>
              </a:solidFill>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2.10</a:t>
            </a:r>
            <a:r>
              <a:rPr lang="zh-CN" altLang="en-US" sz="2600">
                <a:effectLst>
                  <a:outerShdw blurRad="38100" dist="38100" dir="2700000" algn="tl">
                    <a:srgbClr val="C0C0C0"/>
                  </a:outerShdw>
                </a:effectLst>
                <a:ea typeface="楷体_GB2312" pitchFamily="49" charset="-122"/>
              </a:rPr>
              <a:t>判断栈（顺序存储）是否为空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ext Box 3">
            <a:extLst>
              <a:ext uri="{FF2B5EF4-FFF2-40B4-BE49-F238E27FC236}">
                <a16:creationId xmlns:a16="http://schemas.microsoft.com/office/drawing/2014/main" id="{AA2715D3-4747-5645-9EF0-8AF7E7B6CD14}"/>
              </a:ext>
            </a:extLst>
          </p:cNvPr>
          <p:cNvSpPr txBox="1">
            <a:spLocks noChangeArrowheads="1"/>
          </p:cNvSpPr>
          <p:nvPr/>
        </p:nvSpPr>
        <p:spPr bwMode="auto">
          <a:xfrm>
            <a:off x="273050" y="620713"/>
            <a:ext cx="8832850" cy="6413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2.1</a:t>
            </a:r>
            <a:r>
              <a:rPr lang="zh-CN" altLang="en-US" sz="36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r>
              <a:rPr lang="zh-CN" altLang="en-US" sz="3600">
                <a:solidFill>
                  <a:srgbClr val="FF0000"/>
                </a:solidFill>
                <a:effectLst>
                  <a:outerShdw blurRad="38100" dist="38100" dir="2700000" algn="tl">
                    <a:srgbClr val="C0C0C0"/>
                  </a:outerShdw>
                </a:effectLst>
                <a:ea typeface="楷体_GB2312" pitchFamily="49" charset="-122"/>
              </a:rPr>
              <a:t> </a:t>
            </a:r>
          </a:p>
        </p:txBody>
      </p:sp>
      <p:sp>
        <p:nvSpPr>
          <p:cNvPr id="281604" name="Text Box 4">
            <a:extLst>
              <a:ext uri="{FF2B5EF4-FFF2-40B4-BE49-F238E27FC236}">
                <a16:creationId xmlns:a16="http://schemas.microsoft.com/office/drawing/2014/main" id="{239783DA-1FAA-454D-9006-DDB637C5D18C}"/>
              </a:ext>
            </a:extLst>
          </p:cNvPr>
          <p:cNvSpPr txBox="1">
            <a:spLocks noChangeArrowheads="1"/>
          </p:cNvSpPr>
          <p:nvPr/>
        </p:nvSpPr>
        <p:spPr bwMode="auto">
          <a:xfrm>
            <a:off x="488950" y="1557338"/>
            <a:ext cx="8997950" cy="53101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线性表是一个线性结构，它是一个含有</a:t>
            </a:r>
            <a:r>
              <a:rPr lang="en-US" altLang="zh-CN" sz="3600">
                <a:effectLst>
                  <a:outerShdw blurRad="38100" dist="38100" dir="2700000" algn="tl">
                    <a:srgbClr val="C0C0C0"/>
                  </a:outerShdw>
                </a:effectLst>
                <a:ea typeface="楷体_GB2312" pitchFamily="49" charset="-122"/>
              </a:rPr>
              <a:t>n≥0</a:t>
            </a:r>
            <a:r>
              <a:rPr lang="zh-CN" altLang="en-US" sz="3600">
                <a:effectLst>
                  <a:outerShdw blurRad="38100" dist="38100" dir="2700000" algn="tl">
                    <a:srgbClr val="C0C0C0"/>
                  </a:outerShdw>
                </a:effectLst>
                <a:ea typeface="楷体_GB2312" pitchFamily="49" charset="-122"/>
              </a:rPr>
              <a:t>个结点的</a:t>
            </a:r>
            <a:r>
              <a:rPr lang="zh-CN" altLang="en-US" sz="3600">
                <a:solidFill>
                  <a:srgbClr val="FF0000"/>
                </a:solidFill>
                <a:effectLst>
                  <a:outerShdw blurRad="38100" dist="38100" dir="2700000" algn="tl">
                    <a:srgbClr val="C0C0C0"/>
                  </a:outerShdw>
                </a:effectLst>
                <a:ea typeface="楷体_GB2312" pitchFamily="49" charset="-122"/>
              </a:rPr>
              <a:t>有限序列</a:t>
            </a:r>
            <a:r>
              <a:rPr lang="zh-CN" altLang="en-US" sz="3600">
                <a:effectLst>
                  <a:outerShdw blurRad="38100" dist="38100" dir="2700000" algn="tl">
                    <a:srgbClr val="C0C0C0"/>
                  </a:outerShdw>
                </a:effectLst>
                <a:ea typeface="楷体_GB2312" pitchFamily="49" charset="-122"/>
              </a:rPr>
              <a:t>，对于其中的结点，</a:t>
            </a:r>
            <a:r>
              <a:rPr lang="zh-CN" altLang="en-US" sz="3600">
                <a:solidFill>
                  <a:srgbClr val="FF0000"/>
                </a:solidFill>
                <a:effectLst>
                  <a:outerShdw blurRad="38100" dist="38100" dir="2700000" algn="tl">
                    <a:srgbClr val="C0C0C0"/>
                  </a:outerShdw>
                </a:effectLst>
                <a:ea typeface="楷体_GB2312" pitchFamily="49" charset="-122"/>
              </a:rPr>
              <a:t>有且仅有一个开始结点</a:t>
            </a:r>
            <a:r>
              <a:rPr lang="zh-CN" altLang="en-US" sz="3600">
                <a:effectLst>
                  <a:outerShdw blurRad="38100" dist="38100" dir="2700000" algn="tl">
                    <a:srgbClr val="C0C0C0"/>
                  </a:outerShdw>
                </a:effectLst>
                <a:ea typeface="楷体_GB2312" pitchFamily="49" charset="-122"/>
              </a:rPr>
              <a:t>没有前驱但有一个后继结点，</a:t>
            </a:r>
            <a:r>
              <a:rPr lang="zh-CN" altLang="en-US" sz="3600">
                <a:solidFill>
                  <a:srgbClr val="FF0000"/>
                </a:solidFill>
                <a:effectLst>
                  <a:outerShdw blurRad="38100" dist="38100" dir="2700000" algn="tl">
                    <a:srgbClr val="C0C0C0"/>
                  </a:outerShdw>
                </a:effectLst>
                <a:ea typeface="楷体_GB2312" pitchFamily="49" charset="-122"/>
              </a:rPr>
              <a:t>有且仅有一个终端结点</a:t>
            </a:r>
            <a:r>
              <a:rPr lang="zh-CN" altLang="en-US" sz="3600">
                <a:effectLst>
                  <a:outerShdw blurRad="38100" dist="38100" dir="2700000" algn="tl">
                    <a:srgbClr val="C0C0C0"/>
                  </a:outerShdw>
                </a:effectLst>
                <a:ea typeface="楷体_GB2312" pitchFamily="49" charset="-122"/>
              </a:rPr>
              <a:t>没有后继但有一个前驱结点，其它的结点都有且仅有一个前驱和一个后继结点。</a:t>
            </a:r>
          </a:p>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一般地，一个</a:t>
            </a:r>
            <a:r>
              <a:rPr lang="zh-CN" altLang="en-US" sz="3600">
                <a:solidFill>
                  <a:srgbClr val="FF0000"/>
                </a:solidFill>
                <a:effectLst>
                  <a:outerShdw blurRad="38100" dist="38100" dir="2700000" algn="tl">
                    <a:srgbClr val="C0C0C0"/>
                  </a:outerShdw>
                </a:effectLst>
                <a:ea typeface="楷体_GB2312" pitchFamily="49" charset="-122"/>
              </a:rPr>
              <a:t>线性表可以表示成一个线性序列</a:t>
            </a:r>
            <a:r>
              <a:rPr lang="zh-CN" altLang="en-US" sz="3600">
                <a:effectLst>
                  <a:outerShdw blurRad="38100" dist="38100" dir="2700000" algn="tl">
                    <a:srgbClr val="C0C0C0"/>
                  </a:outerShdw>
                </a:effectLst>
                <a:ea typeface="楷体_GB2312" pitchFamily="49" charset="-122"/>
              </a:rPr>
              <a:t>：</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2</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，其中</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zh-CN" altLang="en-US" sz="3600">
                <a:effectLst>
                  <a:outerShdw blurRad="38100" dist="38100" dir="2700000" algn="tl">
                    <a:srgbClr val="C0C0C0"/>
                  </a:outerShdw>
                </a:effectLst>
                <a:ea typeface="楷体_GB2312" pitchFamily="49" charset="-122"/>
              </a:rPr>
              <a:t>是开始结点，</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是终端结点。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additive="base">
                                        <p:cTn id="7" dur="500" fill="hold"/>
                                        <p:tgtEl>
                                          <p:spTgt spid="281603"/>
                                        </p:tgtEl>
                                        <p:attrNameLst>
                                          <p:attrName>ppt_x</p:attrName>
                                        </p:attrNameLst>
                                      </p:cBhvr>
                                      <p:tavLst>
                                        <p:tav tm="0">
                                          <p:val>
                                            <p:strVal val="0-#ppt_w/2"/>
                                          </p:val>
                                        </p:tav>
                                        <p:tav tm="100000">
                                          <p:val>
                                            <p:strVal val="#ppt_x"/>
                                          </p:val>
                                        </p:tav>
                                      </p:tavLst>
                                    </p:anim>
                                    <p:anim calcmode="lin" valueType="num">
                                      <p:cBhvr additive="base">
                                        <p:cTn id="8" dur="500" fill="hold"/>
                                        <p:tgtEl>
                                          <p:spTgt spid="281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p:bldP spid="28160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a:extLst>
              <a:ext uri="{FF2B5EF4-FFF2-40B4-BE49-F238E27FC236}">
                <a16:creationId xmlns:a16="http://schemas.microsoft.com/office/drawing/2014/main" id="{A8C6A184-0784-3A41-91DD-1360E3B2D98F}"/>
              </a:ext>
            </a:extLst>
          </p:cNvPr>
          <p:cNvSpPr txBox="1">
            <a:spLocks noChangeArrowheads="1"/>
          </p:cNvSpPr>
          <p:nvPr/>
        </p:nvSpPr>
        <p:spPr bwMode="auto">
          <a:xfrm>
            <a:off x="273050" y="908050"/>
            <a:ext cx="941070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取得栈顶（顺序存储）结点值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seqsfirs.c, </a:t>
            </a:r>
            <a:r>
              <a:rPr lang="zh-CN" altLang="en-US" sz="2400">
                <a:effectLst>
                  <a:outerShdw blurRad="38100" dist="38100" dir="2700000" algn="tl">
                    <a:srgbClr val="C0C0C0"/>
                  </a:outerShdw>
                </a:effectLst>
                <a:ea typeface="楷体_GB2312" pitchFamily="49" charset="-122"/>
              </a:rPr>
              <a:t>函数名</a:t>
            </a:r>
            <a:r>
              <a:rPr lang="en-US" altLang="zh-CN" sz="2400">
                <a:effectLst>
                  <a:outerShdw blurRad="38100" dist="38100" dir="2700000" algn="tl">
                    <a:srgbClr val="C0C0C0"/>
                  </a:outerShdw>
                </a:effectLst>
                <a:ea typeface="楷体_GB2312" pitchFamily="49" charset="-122"/>
              </a:rPr>
              <a:t>get_top()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get_top(sequence_stack 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if (empty_stack(st))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{printf("\n</a:t>
            </a:r>
            <a:r>
              <a:rPr lang="zh-CN" altLang="en-US" sz="2400">
                <a:effectLst>
                  <a:outerShdw blurRad="38100" dist="38100" dir="2700000" algn="tl">
                    <a:srgbClr val="C0C0C0"/>
                  </a:outerShdw>
                </a:effectLst>
                <a:ea typeface="楷体_GB2312" pitchFamily="49" charset="-122"/>
              </a:rPr>
              <a:t>栈是空的</a:t>
            </a:r>
            <a:r>
              <a:rPr lang="en-US" altLang="zh-CN" sz="2400">
                <a:effectLst>
                  <a:outerShdw blurRad="38100" dist="38100" dir="2700000" algn="tl">
                    <a:srgbClr val="C0C0C0"/>
                  </a:outerShdw>
                </a:effectLst>
                <a:ea typeface="楷体_GB2312" pitchFamily="49" charset="-122"/>
              </a:rPr>
              <a:t>!");exit(1);}</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else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return st.a[st.</a:t>
            </a:r>
            <a:r>
              <a:rPr lang="en-US" altLang="zh-CN" sz="2400">
                <a:solidFill>
                  <a:srgbClr val="FF0000"/>
                </a:solidFill>
                <a:effectLst>
                  <a:outerShdw blurRad="38100" dist="38100" dir="2700000" algn="tl">
                    <a:srgbClr val="C0C0C0"/>
                  </a:outerShdw>
                </a:effectLst>
                <a:ea typeface="楷体_GB2312" pitchFamily="49" charset="-122"/>
              </a:rPr>
              <a:t>top-1</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                   </a:t>
            </a:r>
            <a:r>
              <a:rPr lang="zh-CN" altLang="en-US" sz="2400">
                <a:effectLst>
                  <a:outerShdw blurRad="38100" dist="38100" dir="2700000" algn="tl">
                    <a:srgbClr val="C0C0C0"/>
                  </a:outerShdw>
                </a:effectLst>
                <a:ea typeface="楷体_GB2312" pitchFamily="49" charset="-122"/>
              </a:rPr>
              <a:t>算法</a:t>
            </a:r>
            <a:r>
              <a:rPr lang="en-US" altLang="zh-CN" sz="2400">
                <a:effectLst>
                  <a:outerShdw blurRad="38100" dist="38100" dir="2700000" algn="tl">
                    <a:srgbClr val="C0C0C0"/>
                  </a:outerShdw>
                </a:effectLst>
                <a:ea typeface="楷体_GB2312" pitchFamily="49" charset="-122"/>
              </a:rPr>
              <a:t>2.11</a:t>
            </a:r>
            <a:r>
              <a:rPr lang="zh-CN" altLang="en-US" sz="2400">
                <a:effectLst>
                  <a:outerShdw blurRad="38100" dist="38100" dir="2700000" algn="tl">
                    <a:srgbClr val="C0C0C0"/>
                  </a:outerShdw>
                </a:effectLst>
                <a:ea typeface="楷体_GB2312" pitchFamily="49" charset="-122"/>
              </a:rPr>
              <a:t>取得栈顶（顺序存储）结点值</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396C800-B120-FB42-9BD8-646B8FFF7938}"/>
              </a:ext>
            </a:extLst>
          </p:cNvPr>
          <p:cNvSpPr>
            <a:spLocks noGrp="1" noChangeArrowheads="1"/>
          </p:cNvSpPr>
          <p:nvPr>
            <p:ph type="title"/>
          </p:nvPr>
        </p:nvSpPr>
        <p:spPr>
          <a:xfrm>
            <a:off x="495300" y="-26988"/>
            <a:ext cx="8420100" cy="609601"/>
          </a:xfrm>
        </p:spPr>
        <p:txBody>
          <a:bodyPr/>
          <a:lstStyle/>
          <a:p>
            <a:r>
              <a:rPr lang="zh-CN" altLang="en-US" sz="2800">
                <a:solidFill>
                  <a:srgbClr val="FF0000"/>
                </a:solidFill>
                <a:latin typeface="楷体_GB2312" pitchFamily="49" charset="-122"/>
                <a:ea typeface="楷体_GB2312" pitchFamily="49" charset="-122"/>
              </a:rPr>
              <a:t>顺序栈的进栈与出栈操作</a:t>
            </a:r>
          </a:p>
        </p:txBody>
      </p:sp>
      <p:sp>
        <p:nvSpPr>
          <p:cNvPr id="309251" name="Text Box 3">
            <a:extLst>
              <a:ext uri="{FF2B5EF4-FFF2-40B4-BE49-F238E27FC236}">
                <a16:creationId xmlns:a16="http://schemas.microsoft.com/office/drawing/2014/main" id="{B2951F84-4952-4845-BB2B-1C32FC845EF7}"/>
              </a:ext>
            </a:extLst>
          </p:cNvPr>
          <p:cNvSpPr txBox="1">
            <a:spLocks noChangeArrowheads="1"/>
          </p:cNvSpPr>
          <p:nvPr/>
        </p:nvSpPr>
        <p:spPr bwMode="auto">
          <a:xfrm>
            <a:off x="560388" y="620713"/>
            <a:ext cx="89979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设有类型定义：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sequence_stack  s</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；下图表明进出栈情况</a:t>
            </a:r>
          </a:p>
        </p:txBody>
      </p:sp>
      <p:graphicFrame>
        <p:nvGraphicFramePr>
          <p:cNvPr id="309252" name="Group 4">
            <a:extLst>
              <a:ext uri="{FF2B5EF4-FFF2-40B4-BE49-F238E27FC236}">
                <a16:creationId xmlns:a16="http://schemas.microsoft.com/office/drawing/2014/main" id="{35479595-98B6-E043-873F-367EEF913AFD}"/>
              </a:ext>
            </a:extLst>
          </p:cNvPr>
          <p:cNvGraphicFramePr>
            <a:graphicFrameLocks noGrp="1"/>
          </p:cNvGraphicFramePr>
          <p:nvPr/>
        </p:nvGraphicFramePr>
        <p:xfrm>
          <a:off x="1898650" y="1728788"/>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68" name="Text Box 20">
            <a:extLst>
              <a:ext uri="{FF2B5EF4-FFF2-40B4-BE49-F238E27FC236}">
                <a16:creationId xmlns:a16="http://schemas.microsoft.com/office/drawing/2014/main" id="{752C0B0D-57FF-D244-A759-AFC44AD62E6F}"/>
              </a:ext>
            </a:extLst>
          </p:cNvPr>
          <p:cNvSpPr txBox="1">
            <a:spLocks noChangeArrowheads="1"/>
          </p:cNvSpPr>
          <p:nvPr/>
        </p:nvSpPr>
        <p:spPr bwMode="auto">
          <a:xfrm>
            <a:off x="1073150" y="1628775"/>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3812" name="Line 21">
            <a:extLst>
              <a:ext uri="{FF2B5EF4-FFF2-40B4-BE49-F238E27FC236}">
                <a16:creationId xmlns:a16="http://schemas.microsoft.com/office/drawing/2014/main" id="{E1D29E09-29EC-5E43-83D6-EF2F5BFA11EF}"/>
              </a:ext>
            </a:extLst>
          </p:cNvPr>
          <p:cNvSpPr>
            <a:spLocks noChangeShapeType="1"/>
          </p:cNvSpPr>
          <p:nvPr/>
        </p:nvSpPr>
        <p:spPr bwMode="auto">
          <a:xfrm>
            <a:off x="742950" y="5233988"/>
            <a:ext cx="5778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70" name="Text Box 22">
            <a:extLst>
              <a:ext uri="{FF2B5EF4-FFF2-40B4-BE49-F238E27FC236}">
                <a16:creationId xmlns:a16="http://schemas.microsoft.com/office/drawing/2014/main" id="{B4D36DC5-043C-8E49-BB3D-D41BE031CE93}"/>
              </a:ext>
            </a:extLst>
          </p:cNvPr>
          <p:cNvSpPr txBox="1">
            <a:spLocks noChangeArrowheads="1"/>
          </p:cNvSpPr>
          <p:nvPr/>
        </p:nvSpPr>
        <p:spPr bwMode="auto">
          <a:xfrm>
            <a:off x="495300" y="4548188"/>
            <a:ext cx="9080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sp>
        <p:nvSpPr>
          <p:cNvPr id="309271" name="Text Box 23">
            <a:extLst>
              <a:ext uri="{FF2B5EF4-FFF2-40B4-BE49-F238E27FC236}">
                <a16:creationId xmlns:a16="http://schemas.microsoft.com/office/drawing/2014/main" id="{26F6B0DC-4D87-DC4C-AC6C-5421FDA3DCA1}"/>
              </a:ext>
            </a:extLst>
          </p:cNvPr>
          <p:cNvSpPr txBox="1">
            <a:spLocks noChangeArrowheads="1"/>
          </p:cNvSpPr>
          <p:nvPr/>
        </p:nvSpPr>
        <p:spPr bwMode="auto">
          <a:xfrm>
            <a:off x="990600" y="5919788"/>
            <a:ext cx="22288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）空栈</a:t>
            </a:r>
          </a:p>
        </p:txBody>
      </p:sp>
      <p:graphicFrame>
        <p:nvGraphicFramePr>
          <p:cNvPr id="309272" name="Group 24">
            <a:extLst>
              <a:ext uri="{FF2B5EF4-FFF2-40B4-BE49-F238E27FC236}">
                <a16:creationId xmlns:a16="http://schemas.microsoft.com/office/drawing/2014/main" id="{E9EF9EAB-B01B-5845-A682-C3E5F5139AB6}"/>
              </a:ext>
            </a:extLst>
          </p:cNvPr>
          <p:cNvGraphicFramePr>
            <a:graphicFrameLocks noGrp="1"/>
          </p:cNvGraphicFramePr>
          <p:nvPr/>
        </p:nvGraphicFramePr>
        <p:xfrm>
          <a:off x="4540250" y="174307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88" name="Text Box 40">
            <a:extLst>
              <a:ext uri="{FF2B5EF4-FFF2-40B4-BE49-F238E27FC236}">
                <a16:creationId xmlns:a16="http://schemas.microsoft.com/office/drawing/2014/main" id="{571853F8-EDCB-4445-84EC-2A3022E1BE6D}"/>
              </a:ext>
            </a:extLst>
          </p:cNvPr>
          <p:cNvSpPr txBox="1">
            <a:spLocks noChangeArrowheads="1"/>
          </p:cNvSpPr>
          <p:nvPr/>
        </p:nvSpPr>
        <p:spPr bwMode="auto">
          <a:xfrm>
            <a:off x="3714750" y="1643063"/>
            <a:ext cx="908050" cy="43672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grpSp>
        <p:nvGrpSpPr>
          <p:cNvPr id="2" name="Group 41">
            <a:extLst>
              <a:ext uri="{FF2B5EF4-FFF2-40B4-BE49-F238E27FC236}">
                <a16:creationId xmlns:a16="http://schemas.microsoft.com/office/drawing/2014/main" id="{E68AEEC6-554A-9C4A-8A73-9019F66120FA}"/>
              </a:ext>
            </a:extLst>
          </p:cNvPr>
          <p:cNvGrpSpPr>
            <a:grpSpLocks/>
          </p:cNvGrpSpPr>
          <p:nvPr/>
        </p:nvGrpSpPr>
        <p:grpSpPr bwMode="auto">
          <a:xfrm>
            <a:off x="3219450" y="3786188"/>
            <a:ext cx="908050" cy="762000"/>
            <a:chOff x="1872" y="2784"/>
            <a:chExt cx="528" cy="480"/>
          </a:xfrm>
        </p:grpSpPr>
        <p:sp>
          <p:nvSpPr>
            <p:cNvPr id="33869" name="Line 42">
              <a:extLst>
                <a:ext uri="{FF2B5EF4-FFF2-40B4-BE49-F238E27FC236}">
                  <a16:creationId xmlns:a16="http://schemas.microsoft.com/office/drawing/2014/main" id="{03B27778-E8B8-8D49-8301-4587222DFBB0}"/>
                </a:ext>
              </a:extLst>
            </p:cNvPr>
            <p:cNvSpPr>
              <a:spLocks noChangeShapeType="1"/>
            </p:cNvSpPr>
            <p:nvPr/>
          </p:nvSpPr>
          <p:spPr bwMode="auto">
            <a:xfrm>
              <a:off x="1968" y="3264"/>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91" name="Text Box 43">
              <a:extLst>
                <a:ext uri="{FF2B5EF4-FFF2-40B4-BE49-F238E27FC236}">
                  <a16:creationId xmlns:a16="http://schemas.microsoft.com/office/drawing/2014/main" id="{DFCC0A42-2FD4-A84B-84B9-56010A8AB8F2}"/>
                </a:ext>
              </a:extLst>
            </p:cNvPr>
            <p:cNvSpPr txBox="1">
              <a:spLocks noChangeArrowheads="1"/>
            </p:cNvSpPr>
            <p:nvPr/>
          </p:nvSpPr>
          <p:spPr bwMode="auto">
            <a:xfrm>
              <a:off x="1872" y="2784"/>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292" name="Text Box 44">
            <a:extLst>
              <a:ext uri="{FF2B5EF4-FFF2-40B4-BE49-F238E27FC236}">
                <a16:creationId xmlns:a16="http://schemas.microsoft.com/office/drawing/2014/main" id="{FDC0E025-13B6-D647-987B-2DC7C1108B3E}"/>
              </a:ext>
            </a:extLst>
          </p:cNvPr>
          <p:cNvSpPr txBox="1">
            <a:spLocks noChangeArrowheads="1"/>
          </p:cNvSpPr>
          <p:nvPr/>
        </p:nvSpPr>
        <p:spPr bwMode="auto">
          <a:xfrm>
            <a:off x="4705350" y="487521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293" name="Text Box 45">
            <a:extLst>
              <a:ext uri="{FF2B5EF4-FFF2-40B4-BE49-F238E27FC236}">
                <a16:creationId xmlns:a16="http://schemas.microsoft.com/office/drawing/2014/main" id="{F0DB4D1F-6D90-EC40-91C5-652BE09976F8}"/>
              </a:ext>
            </a:extLst>
          </p:cNvPr>
          <p:cNvSpPr txBox="1">
            <a:spLocks noChangeArrowheads="1"/>
          </p:cNvSpPr>
          <p:nvPr/>
        </p:nvSpPr>
        <p:spPr bwMode="auto">
          <a:xfrm>
            <a:off x="3467100" y="5919788"/>
            <a:ext cx="22288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b</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400">
                <a:effectLst>
                  <a:outerShdw blurRad="38100" dist="38100" dir="2700000" algn="tl">
                    <a:srgbClr val="C0C0C0"/>
                  </a:outerShdw>
                </a:effectLst>
                <a:latin typeface="Times New Roman" pitchFamily="18" charset="0"/>
                <a:ea typeface="楷体_GB2312" pitchFamily="49" charset="-122"/>
              </a:rPr>
              <a:t>A</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aphicFrame>
        <p:nvGraphicFramePr>
          <p:cNvPr id="309294" name="Group 46">
            <a:extLst>
              <a:ext uri="{FF2B5EF4-FFF2-40B4-BE49-F238E27FC236}">
                <a16:creationId xmlns:a16="http://schemas.microsoft.com/office/drawing/2014/main" id="{72B1EADF-6627-8A48-AF62-FE9E2805FEF8}"/>
              </a:ext>
            </a:extLst>
          </p:cNvPr>
          <p:cNvGraphicFramePr>
            <a:graphicFrameLocks noGrp="1"/>
          </p:cNvGraphicFramePr>
          <p:nvPr/>
        </p:nvGraphicFramePr>
        <p:xfrm>
          <a:off x="7264400" y="1757363"/>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310" name="Text Box 62">
            <a:extLst>
              <a:ext uri="{FF2B5EF4-FFF2-40B4-BE49-F238E27FC236}">
                <a16:creationId xmlns:a16="http://schemas.microsoft.com/office/drawing/2014/main" id="{B3310417-C123-3844-9FE0-1314BA43F0FC}"/>
              </a:ext>
            </a:extLst>
          </p:cNvPr>
          <p:cNvSpPr txBox="1">
            <a:spLocks noChangeArrowheads="1"/>
          </p:cNvSpPr>
          <p:nvPr/>
        </p:nvSpPr>
        <p:spPr bwMode="auto">
          <a:xfrm>
            <a:off x="6438900" y="1657350"/>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p:txBody>
      </p:sp>
      <p:grpSp>
        <p:nvGrpSpPr>
          <p:cNvPr id="3" name="Group 63">
            <a:extLst>
              <a:ext uri="{FF2B5EF4-FFF2-40B4-BE49-F238E27FC236}">
                <a16:creationId xmlns:a16="http://schemas.microsoft.com/office/drawing/2014/main" id="{DBEF57B0-929D-E442-A554-31AD9E560143}"/>
              </a:ext>
            </a:extLst>
          </p:cNvPr>
          <p:cNvGrpSpPr>
            <a:grpSpLocks/>
          </p:cNvGrpSpPr>
          <p:nvPr/>
        </p:nvGrpSpPr>
        <p:grpSpPr bwMode="auto">
          <a:xfrm>
            <a:off x="6026150" y="3938588"/>
            <a:ext cx="908050" cy="685800"/>
            <a:chOff x="3456" y="1680"/>
            <a:chExt cx="528" cy="432"/>
          </a:xfrm>
        </p:grpSpPr>
        <p:sp>
          <p:nvSpPr>
            <p:cNvPr id="33867" name="Line 64">
              <a:extLst>
                <a:ext uri="{FF2B5EF4-FFF2-40B4-BE49-F238E27FC236}">
                  <a16:creationId xmlns:a16="http://schemas.microsoft.com/office/drawing/2014/main" id="{A55342F5-A396-3744-A85C-88B8466E1EC4}"/>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13" name="Text Box 65">
              <a:extLst>
                <a:ext uri="{FF2B5EF4-FFF2-40B4-BE49-F238E27FC236}">
                  <a16:creationId xmlns:a16="http://schemas.microsoft.com/office/drawing/2014/main" id="{0DFA4BEA-8108-3342-BFD0-9976CDBE01E9}"/>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314" name="Text Box 66">
            <a:extLst>
              <a:ext uri="{FF2B5EF4-FFF2-40B4-BE49-F238E27FC236}">
                <a16:creationId xmlns:a16="http://schemas.microsoft.com/office/drawing/2014/main" id="{66FA4B83-BD66-5E4F-854F-CC76282B6CE1}"/>
              </a:ext>
            </a:extLst>
          </p:cNvPr>
          <p:cNvSpPr txBox="1">
            <a:spLocks noChangeArrowheads="1"/>
          </p:cNvSpPr>
          <p:nvPr/>
        </p:nvSpPr>
        <p:spPr bwMode="auto">
          <a:xfrm>
            <a:off x="7429500" y="488950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315" name="Text Box 67">
            <a:extLst>
              <a:ext uri="{FF2B5EF4-FFF2-40B4-BE49-F238E27FC236}">
                <a16:creationId xmlns:a16="http://schemas.microsoft.com/office/drawing/2014/main" id="{B6655D8F-00E1-6D40-ACCE-EC398302221B}"/>
              </a:ext>
            </a:extLst>
          </p:cNvPr>
          <p:cNvSpPr txBox="1">
            <a:spLocks noChangeArrowheads="1"/>
          </p:cNvSpPr>
          <p:nvPr/>
        </p:nvSpPr>
        <p:spPr bwMode="auto">
          <a:xfrm>
            <a:off x="5943600" y="5934075"/>
            <a:ext cx="3219450" cy="519113"/>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c</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B</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C</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D</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sp>
        <p:nvSpPr>
          <p:cNvPr id="309316" name="Text Box 68">
            <a:extLst>
              <a:ext uri="{FF2B5EF4-FFF2-40B4-BE49-F238E27FC236}">
                <a16:creationId xmlns:a16="http://schemas.microsoft.com/office/drawing/2014/main" id="{2C9B4BB5-8D89-4842-8274-1C7970AF1DCF}"/>
              </a:ext>
            </a:extLst>
          </p:cNvPr>
          <p:cNvSpPr txBox="1">
            <a:spLocks noChangeArrowheads="1"/>
          </p:cNvSpPr>
          <p:nvPr/>
        </p:nvSpPr>
        <p:spPr bwMode="auto">
          <a:xfrm>
            <a:off x="7429500" y="4251325"/>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09317" name="Text Box 69">
            <a:extLst>
              <a:ext uri="{FF2B5EF4-FFF2-40B4-BE49-F238E27FC236}">
                <a16:creationId xmlns:a16="http://schemas.microsoft.com/office/drawing/2014/main" id="{BBFBD677-618F-764C-B10A-B9433C4F17B9}"/>
              </a:ext>
            </a:extLst>
          </p:cNvPr>
          <p:cNvSpPr txBox="1">
            <a:spLocks noChangeArrowheads="1"/>
          </p:cNvSpPr>
          <p:nvPr/>
        </p:nvSpPr>
        <p:spPr bwMode="auto">
          <a:xfrm>
            <a:off x="7429500" y="36337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09318" name="Text Box 70">
            <a:extLst>
              <a:ext uri="{FF2B5EF4-FFF2-40B4-BE49-F238E27FC236}">
                <a16:creationId xmlns:a16="http://schemas.microsoft.com/office/drawing/2014/main" id="{042E13A3-691C-9540-86A1-C2A6AF3C6D52}"/>
              </a:ext>
            </a:extLst>
          </p:cNvPr>
          <p:cNvSpPr txBox="1">
            <a:spLocks noChangeArrowheads="1"/>
          </p:cNvSpPr>
          <p:nvPr/>
        </p:nvSpPr>
        <p:spPr bwMode="auto">
          <a:xfrm>
            <a:off x="7429500" y="30241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4" name="Group 71">
            <a:extLst>
              <a:ext uri="{FF2B5EF4-FFF2-40B4-BE49-F238E27FC236}">
                <a16:creationId xmlns:a16="http://schemas.microsoft.com/office/drawing/2014/main" id="{C70B0357-2538-024E-A23E-A83DA8ABCC6C}"/>
              </a:ext>
            </a:extLst>
          </p:cNvPr>
          <p:cNvGrpSpPr>
            <a:grpSpLocks/>
          </p:cNvGrpSpPr>
          <p:nvPr/>
        </p:nvGrpSpPr>
        <p:grpSpPr bwMode="auto">
          <a:xfrm>
            <a:off x="6026150" y="3328988"/>
            <a:ext cx="908050" cy="685800"/>
            <a:chOff x="3456" y="1680"/>
            <a:chExt cx="528" cy="432"/>
          </a:xfrm>
        </p:grpSpPr>
        <p:sp>
          <p:nvSpPr>
            <p:cNvPr id="33865" name="Line 72">
              <a:extLst>
                <a:ext uri="{FF2B5EF4-FFF2-40B4-BE49-F238E27FC236}">
                  <a16:creationId xmlns:a16="http://schemas.microsoft.com/office/drawing/2014/main" id="{F2CED397-C1E9-CB45-9C21-EC8C0160C00A}"/>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1" name="Text Box 73">
              <a:extLst>
                <a:ext uri="{FF2B5EF4-FFF2-40B4-BE49-F238E27FC236}">
                  <a16:creationId xmlns:a16="http://schemas.microsoft.com/office/drawing/2014/main" id="{2F636427-4F39-3D48-840C-8D7626E7E2B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5" name="Group 74">
            <a:extLst>
              <a:ext uri="{FF2B5EF4-FFF2-40B4-BE49-F238E27FC236}">
                <a16:creationId xmlns:a16="http://schemas.microsoft.com/office/drawing/2014/main" id="{DEB8408A-05AC-0B49-A967-12F9D1661FA2}"/>
              </a:ext>
            </a:extLst>
          </p:cNvPr>
          <p:cNvGrpSpPr>
            <a:grpSpLocks/>
          </p:cNvGrpSpPr>
          <p:nvPr/>
        </p:nvGrpSpPr>
        <p:grpSpPr bwMode="auto">
          <a:xfrm>
            <a:off x="6026150" y="2643188"/>
            <a:ext cx="908050" cy="685800"/>
            <a:chOff x="3456" y="1680"/>
            <a:chExt cx="528" cy="432"/>
          </a:xfrm>
        </p:grpSpPr>
        <p:sp>
          <p:nvSpPr>
            <p:cNvPr id="33863" name="Line 75">
              <a:extLst>
                <a:ext uri="{FF2B5EF4-FFF2-40B4-BE49-F238E27FC236}">
                  <a16:creationId xmlns:a16="http://schemas.microsoft.com/office/drawing/2014/main" id="{39405671-BA8E-DC44-9AFC-43209CF69931}"/>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4" name="Text Box 76">
              <a:extLst>
                <a:ext uri="{FF2B5EF4-FFF2-40B4-BE49-F238E27FC236}">
                  <a16:creationId xmlns:a16="http://schemas.microsoft.com/office/drawing/2014/main" id="{BD2E45E9-C3F7-014F-9AFC-F94A4EF3C388}"/>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6" name="Group 77">
            <a:extLst>
              <a:ext uri="{FF2B5EF4-FFF2-40B4-BE49-F238E27FC236}">
                <a16:creationId xmlns:a16="http://schemas.microsoft.com/office/drawing/2014/main" id="{2B5B6821-728E-4C4F-ADEC-B6894683056D}"/>
              </a:ext>
            </a:extLst>
          </p:cNvPr>
          <p:cNvGrpSpPr>
            <a:grpSpLocks/>
          </p:cNvGrpSpPr>
          <p:nvPr/>
        </p:nvGrpSpPr>
        <p:grpSpPr bwMode="auto">
          <a:xfrm>
            <a:off x="6026150" y="2033588"/>
            <a:ext cx="908050" cy="685800"/>
            <a:chOff x="3456" y="1680"/>
            <a:chExt cx="528" cy="432"/>
          </a:xfrm>
        </p:grpSpPr>
        <p:sp>
          <p:nvSpPr>
            <p:cNvPr id="33861" name="Line 78">
              <a:extLst>
                <a:ext uri="{FF2B5EF4-FFF2-40B4-BE49-F238E27FC236}">
                  <a16:creationId xmlns:a16="http://schemas.microsoft.com/office/drawing/2014/main" id="{0A2A1A85-708C-E541-B5EC-5F2281506FF3}"/>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7" name="Text Box 79">
              <a:extLst>
                <a:ext uri="{FF2B5EF4-FFF2-40B4-BE49-F238E27FC236}">
                  <a16:creationId xmlns:a16="http://schemas.microsoft.com/office/drawing/2014/main" id="{F7E2A72C-9C41-B840-9DF5-38983A928C4E}"/>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9288"/>
                                        </p:tgtEl>
                                        <p:attrNameLst>
                                          <p:attrName>style.visibility</p:attrName>
                                        </p:attrNameLst>
                                      </p:cBhvr>
                                      <p:to>
                                        <p:strVal val="visible"/>
                                      </p:to>
                                    </p:set>
                                    <p:anim calcmode="lin" valueType="num">
                                      <p:cBhvr>
                                        <p:cTn id="7" dur="500" fill="hold"/>
                                        <p:tgtEl>
                                          <p:spTgt spid="309288"/>
                                        </p:tgtEl>
                                        <p:attrNameLst>
                                          <p:attrName>ppt_x</p:attrName>
                                        </p:attrNameLst>
                                      </p:cBhvr>
                                      <p:tavLst>
                                        <p:tav tm="0">
                                          <p:val>
                                            <p:strVal val="#ppt_x-#ppt_w/2"/>
                                          </p:val>
                                        </p:tav>
                                        <p:tav tm="100000">
                                          <p:val>
                                            <p:strVal val="#ppt_x"/>
                                          </p:val>
                                        </p:tav>
                                      </p:tavLst>
                                    </p:anim>
                                    <p:anim calcmode="lin" valueType="num">
                                      <p:cBhvr>
                                        <p:cTn id="8" dur="500" fill="hold"/>
                                        <p:tgtEl>
                                          <p:spTgt spid="309288"/>
                                        </p:tgtEl>
                                        <p:attrNameLst>
                                          <p:attrName>ppt_y</p:attrName>
                                        </p:attrNameLst>
                                      </p:cBhvr>
                                      <p:tavLst>
                                        <p:tav tm="0">
                                          <p:val>
                                            <p:strVal val="#ppt_y"/>
                                          </p:val>
                                        </p:tav>
                                        <p:tav tm="100000">
                                          <p:val>
                                            <p:strVal val="#ppt_y"/>
                                          </p:val>
                                        </p:tav>
                                      </p:tavLst>
                                    </p:anim>
                                    <p:anim calcmode="lin" valueType="num">
                                      <p:cBhvr>
                                        <p:cTn id="9" dur="500" fill="hold"/>
                                        <p:tgtEl>
                                          <p:spTgt spid="309288"/>
                                        </p:tgtEl>
                                        <p:attrNameLst>
                                          <p:attrName>ppt_w</p:attrName>
                                        </p:attrNameLst>
                                      </p:cBhvr>
                                      <p:tavLst>
                                        <p:tav tm="0">
                                          <p:val>
                                            <p:fltVal val="0"/>
                                          </p:val>
                                        </p:tav>
                                        <p:tav tm="100000">
                                          <p:val>
                                            <p:strVal val="#ppt_w"/>
                                          </p:val>
                                        </p:tav>
                                      </p:tavLst>
                                    </p:anim>
                                    <p:anim calcmode="lin" valueType="num">
                                      <p:cBhvr>
                                        <p:cTn id="10" dur="500" fill="hold"/>
                                        <p:tgtEl>
                                          <p:spTgt spid="309288"/>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0"/>
                                  </p:stCondLst>
                                  <p:childTnLst>
                                    <p:set>
                                      <p:cBhvr>
                                        <p:cTn id="13" dur="1" fill="hold">
                                          <p:stCondLst>
                                            <p:cond delay="0"/>
                                          </p:stCondLst>
                                        </p:cTn>
                                        <p:tgtEl>
                                          <p:spTgt spid="309272"/>
                                        </p:tgtEl>
                                        <p:attrNameLst>
                                          <p:attrName>style.visibility</p:attrName>
                                        </p:attrNameLst>
                                      </p:cBhvr>
                                      <p:to>
                                        <p:strVal val="visible"/>
                                      </p:to>
                                    </p:set>
                                    <p:anim calcmode="lin" valueType="num">
                                      <p:cBhvr>
                                        <p:cTn id="14" dur="500" fill="hold"/>
                                        <p:tgtEl>
                                          <p:spTgt spid="309272"/>
                                        </p:tgtEl>
                                        <p:attrNameLst>
                                          <p:attrName>ppt_x</p:attrName>
                                        </p:attrNameLst>
                                      </p:cBhvr>
                                      <p:tavLst>
                                        <p:tav tm="0">
                                          <p:val>
                                            <p:strVal val="#ppt_x-#ppt_w/2"/>
                                          </p:val>
                                        </p:tav>
                                        <p:tav tm="100000">
                                          <p:val>
                                            <p:strVal val="#ppt_x"/>
                                          </p:val>
                                        </p:tav>
                                      </p:tavLst>
                                    </p:anim>
                                    <p:anim calcmode="lin" valueType="num">
                                      <p:cBhvr>
                                        <p:cTn id="15" dur="500" fill="hold"/>
                                        <p:tgtEl>
                                          <p:spTgt spid="309272"/>
                                        </p:tgtEl>
                                        <p:attrNameLst>
                                          <p:attrName>ppt_y</p:attrName>
                                        </p:attrNameLst>
                                      </p:cBhvr>
                                      <p:tavLst>
                                        <p:tav tm="0">
                                          <p:val>
                                            <p:strVal val="#ppt_y"/>
                                          </p:val>
                                        </p:tav>
                                        <p:tav tm="100000">
                                          <p:val>
                                            <p:strVal val="#ppt_y"/>
                                          </p:val>
                                        </p:tav>
                                      </p:tavLst>
                                    </p:anim>
                                    <p:anim calcmode="lin" valueType="num">
                                      <p:cBhvr>
                                        <p:cTn id="16" dur="500" fill="hold"/>
                                        <p:tgtEl>
                                          <p:spTgt spid="309272"/>
                                        </p:tgtEl>
                                        <p:attrNameLst>
                                          <p:attrName>ppt_w</p:attrName>
                                        </p:attrNameLst>
                                      </p:cBhvr>
                                      <p:tavLst>
                                        <p:tav tm="0">
                                          <p:val>
                                            <p:fltVal val="0"/>
                                          </p:val>
                                        </p:tav>
                                        <p:tav tm="100000">
                                          <p:val>
                                            <p:strVal val="#ppt_w"/>
                                          </p:val>
                                        </p:tav>
                                      </p:tavLst>
                                    </p:anim>
                                    <p:anim calcmode="lin" valueType="num">
                                      <p:cBhvr>
                                        <p:cTn id="17" dur="500" fill="hold"/>
                                        <p:tgtEl>
                                          <p:spTgt spid="309272"/>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9293"/>
                                        </p:tgtEl>
                                        <p:attrNameLst>
                                          <p:attrName>style.visibility</p:attrName>
                                        </p:attrNameLst>
                                      </p:cBhvr>
                                      <p:to>
                                        <p:strVal val="visible"/>
                                      </p:to>
                                    </p:set>
                                    <p:animEffect transition="in" filter="blinds(horizontal)">
                                      <p:cBhvr>
                                        <p:cTn id="22" dur="500"/>
                                        <p:tgtEl>
                                          <p:spTgt spid="309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09292"/>
                                        </p:tgtEl>
                                        <p:attrNameLst>
                                          <p:attrName>style.visibility</p:attrName>
                                        </p:attrNameLst>
                                      </p:cBhvr>
                                      <p:to>
                                        <p:strVal val="visible"/>
                                      </p:to>
                                    </p:set>
                                    <p:animEffect transition="in" filter="slide(fromLeft)">
                                      <p:cBhvr>
                                        <p:cTn id="27" dur="500"/>
                                        <p:tgtEl>
                                          <p:spTgt spid="309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09310"/>
                                        </p:tgtEl>
                                        <p:attrNameLst>
                                          <p:attrName>style.visibility</p:attrName>
                                        </p:attrNameLst>
                                      </p:cBhvr>
                                      <p:to>
                                        <p:strVal val="visible"/>
                                      </p:to>
                                    </p:set>
                                    <p:anim calcmode="lin" valueType="num">
                                      <p:cBhvr>
                                        <p:cTn id="36" dur="500" fill="hold"/>
                                        <p:tgtEl>
                                          <p:spTgt spid="309310"/>
                                        </p:tgtEl>
                                        <p:attrNameLst>
                                          <p:attrName>ppt_x</p:attrName>
                                        </p:attrNameLst>
                                      </p:cBhvr>
                                      <p:tavLst>
                                        <p:tav tm="0">
                                          <p:val>
                                            <p:strVal val="#ppt_x-#ppt_w/2"/>
                                          </p:val>
                                        </p:tav>
                                        <p:tav tm="100000">
                                          <p:val>
                                            <p:strVal val="#ppt_x"/>
                                          </p:val>
                                        </p:tav>
                                      </p:tavLst>
                                    </p:anim>
                                    <p:anim calcmode="lin" valueType="num">
                                      <p:cBhvr>
                                        <p:cTn id="37" dur="500" fill="hold"/>
                                        <p:tgtEl>
                                          <p:spTgt spid="309310"/>
                                        </p:tgtEl>
                                        <p:attrNameLst>
                                          <p:attrName>ppt_y</p:attrName>
                                        </p:attrNameLst>
                                      </p:cBhvr>
                                      <p:tavLst>
                                        <p:tav tm="0">
                                          <p:val>
                                            <p:strVal val="#ppt_y"/>
                                          </p:val>
                                        </p:tav>
                                        <p:tav tm="100000">
                                          <p:val>
                                            <p:strVal val="#ppt_y"/>
                                          </p:val>
                                        </p:tav>
                                      </p:tavLst>
                                    </p:anim>
                                    <p:anim calcmode="lin" valueType="num">
                                      <p:cBhvr>
                                        <p:cTn id="38" dur="500" fill="hold"/>
                                        <p:tgtEl>
                                          <p:spTgt spid="309310"/>
                                        </p:tgtEl>
                                        <p:attrNameLst>
                                          <p:attrName>ppt_w</p:attrName>
                                        </p:attrNameLst>
                                      </p:cBhvr>
                                      <p:tavLst>
                                        <p:tav tm="0">
                                          <p:val>
                                            <p:fltVal val="0"/>
                                          </p:val>
                                        </p:tav>
                                        <p:tav tm="100000">
                                          <p:val>
                                            <p:strVal val="#ppt_w"/>
                                          </p:val>
                                        </p:tav>
                                      </p:tavLst>
                                    </p:anim>
                                    <p:anim calcmode="lin" valueType="num">
                                      <p:cBhvr>
                                        <p:cTn id="39" dur="500" fill="hold"/>
                                        <p:tgtEl>
                                          <p:spTgt spid="309310"/>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7" presetClass="entr" presetSubtype="8" fill="hold" nodeType="afterEffect">
                                  <p:stCondLst>
                                    <p:cond delay="0"/>
                                  </p:stCondLst>
                                  <p:childTnLst>
                                    <p:set>
                                      <p:cBhvr>
                                        <p:cTn id="42" dur="1" fill="hold">
                                          <p:stCondLst>
                                            <p:cond delay="0"/>
                                          </p:stCondLst>
                                        </p:cTn>
                                        <p:tgtEl>
                                          <p:spTgt spid="309294"/>
                                        </p:tgtEl>
                                        <p:attrNameLst>
                                          <p:attrName>style.visibility</p:attrName>
                                        </p:attrNameLst>
                                      </p:cBhvr>
                                      <p:to>
                                        <p:strVal val="visible"/>
                                      </p:to>
                                    </p:set>
                                    <p:anim calcmode="lin" valueType="num">
                                      <p:cBhvr>
                                        <p:cTn id="43" dur="500" fill="hold"/>
                                        <p:tgtEl>
                                          <p:spTgt spid="309294"/>
                                        </p:tgtEl>
                                        <p:attrNameLst>
                                          <p:attrName>ppt_x</p:attrName>
                                        </p:attrNameLst>
                                      </p:cBhvr>
                                      <p:tavLst>
                                        <p:tav tm="0">
                                          <p:val>
                                            <p:strVal val="#ppt_x-#ppt_w/2"/>
                                          </p:val>
                                        </p:tav>
                                        <p:tav tm="100000">
                                          <p:val>
                                            <p:strVal val="#ppt_x"/>
                                          </p:val>
                                        </p:tav>
                                      </p:tavLst>
                                    </p:anim>
                                    <p:anim calcmode="lin" valueType="num">
                                      <p:cBhvr>
                                        <p:cTn id="44" dur="500" fill="hold"/>
                                        <p:tgtEl>
                                          <p:spTgt spid="309294"/>
                                        </p:tgtEl>
                                        <p:attrNameLst>
                                          <p:attrName>ppt_y</p:attrName>
                                        </p:attrNameLst>
                                      </p:cBhvr>
                                      <p:tavLst>
                                        <p:tav tm="0">
                                          <p:val>
                                            <p:strVal val="#ppt_y"/>
                                          </p:val>
                                        </p:tav>
                                        <p:tav tm="100000">
                                          <p:val>
                                            <p:strVal val="#ppt_y"/>
                                          </p:val>
                                        </p:tav>
                                      </p:tavLst>
                                    </p:anim>
                                    <p:anim calcmode="lin" valueType="num">
                                      <p:cBhvr>
                                        <p:cTn id="45" dur="500" fill="hold"/>
                                        <p:tgtEl>
                                          <p:spTgt spid="309294"/>
                                        </p:tgtEl>
                                        <p:attrNameLst>
                                          <p:attrName>ppt_w</p:attrName>
                                        </p:attrNameLst>
                                      </p:cBhvr>
                                      <p:tavLst>
                                        <p:tav tm="0">
                                          <p:val>
                                            <p:fltVal val="0"/>
                                          </p:val>
                                        </p:tav>
                                        <p:tav tm="100000">
                                          <p:val>
                                            <p:strVal val="#ppt_w"/>
                                          </p:val>
                                        </p:tav>
                                      </p:tavLst>
                                    </p:anim>
                                    <p:anim calcmode="lin" valueType="num">
                                      <p:cBhvr>
                                        <p:cTn id="46" dur="500" fill="hold"/>
                                        <p:tgtEl>
                                          <p:spTgt spid="309294"/>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00"/>
                            </p:stCondLst>
                            <p:childTnLst>
                              <p:par>
                                <p:cTn id="48" presetID="12" presetClass="entr" presetSubtype="8" fill="hold" grpId="0" nodeType="afterEffect">
                                  <p:stCondLst>
                                    <p:cond delay="0"/>
                                  </p:stCondLst>
                                  <p:childTnLst>
                                    <p:set>
                                      <p:cBhvr>
                                        <p:cTn id="49" dur="1" fill="hold">
                                          <p:stCondLst>
                                            <p:cond delay="0"/>
                                          </p:stCondLst>
                                        </p:cTn>
                                        <p:tgtEl>
                                          <p:spTgt spid="309314"/>
                                        </p:tgtEl>
                                        <p:attrNameLst>
                                          <p:attrName>style.visibility</p:attrName>
                                        </p:attrNameLst>
                                      </p:cBhvr>
                                      <p:to>
                                        <p:strVal val="visible"/>
                                      </p:to>
                                    </p:set>
                                    <p:animEffect transition="in" filter="slide(fromLeft)">
                                      <p:cBhvr>
                                        <p:cTn id="50" dur="500"/>
                                        <p:tgtEl>
                                          <p:spTgt spid="309314"/>
                                        </p:tgtEl>
                                      </p:cBhvr>
                                    </p:animEffect>
                                  </p:childTnLst>
                                </p:cTn>
                              </p:par>
                            </p:childTnLst>
                          </p:cTn>
                        </p:par>
                        <p:par>
                          <p:cTn id="51" fill="hold" nodeType="afterGroup">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309315"/>
                                        </p:tgtEl>
                                        <p:attrNameLst>
                                          <p:attrName>style.visibility</p:attrName>
                                        </p:attrNameLst>
                                      </p:cBhvr>
                                      <p:to>
                                        <p:strVal val="visible"/>
                                      </p:to>
                                    </p:set>
                                    <p:animEffect transition="in" filter="blinds(horizontal)">
                                      <p:cBhvr>
                                        <p:cTn id="54" dur="500"/>
                                        <p:tgtEl>
                                          <p:spTgt spid="309315"/>
                                        </p:tgtEl>
                                      </p:cBhvr>
                                    </p:animEffect>
                                  </p:childTnLst>
                                </p:cTn>
                              </p:par>
                            </p:childTnLst>
                          </p:cTn>
                        </p:par>
                        <p:par>
                          <p:cTn id="55" fill="hold" nodeType="afterGroup">
                            <p:stCondLst>
                              <p:cond delay="2000"/>
                            </p:stCondLst>
                            <p:childTnLst>
                              <p:par>
                                <p:cTn id="56" presetID="3" presetClass="entr" presetSubtype="1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999D9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09316"/>
                                        </p:tgtEl>
                                        <p:attrNameLst>
                                          <p:attrName>style.visibility</p:attrName>
                                        </p:attrNameLst>
                                      </p:cBhvr>
                                      <p:to>
                                        <p:strVal val="visible"/>
                                      </p:to>
                                    </p:set>
                                    <p:animEffect transition="in" filter="slide(fromLeft)">
                                      <p:cBhvr>
                                        <p:cTn id="63" dur="500"/>
                                        <p:tgtEl>
                                          <p:spTgt spid="30931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ppt_x</p:attrName>
                                        </p:attrNameLst>
                                      </p:cBhvr>
                                      <p:tavLst>
                                        <p:tav tm="0">
                                          <p:val>
                                            <p:strVal val="#ppt_x"/>
                                          </p:val>
                                        </p:tav>
                                        <p:tav tm="100000">
                                          <p:val>
                                            <p:strVal val="#ppt_x"/>
                                          </p:val>
                                        </p:tav>
                                      </p:tavLst>
                                    </p:anim>
                                    <p:anim calcmode="lin" valueType="num">
                                      <p:cBhvr>
                                        <p:cTn id="69" dur="500" fill="hold"/>
                                        <p:tgtEl>
                                          <p:spTgt spid="4"/>
                                        </p:tgtEl>
                                        <p:attrNameLst>
                                          <p:attrName>ppt_y</p:attrName>
                                        </p:attrNameLst>
                                      </p:cBhvr>
                                      <p:tavLst>
                                        <p:tav tm="0">
                                          <p:val>
                                            <p:strVal val="#ppt_y+#ppt_h/2"/>
                                          </p:val>
                                        </p:tav>
                                        <p:tav tm="100000">
                                          <p:val>
                                            <p:strVal val="#ppt_y"/>
                                          </p:val>
                                        </p:tav>
                                      </p:tavLst>
                                    </p:anim>
                                    <p:anim calcmode="lin" valueType="num">
                                      <p:cBhvr>
                                        <p:cTn id="70" dur="500" fill="hold"/>
                                        <p:tgtEl>
                                          <p:spTgt spid="4"/>
                                        </p:tgtEl>
                                        <p:attrNameLst>
                                          <p:attrName>ppt_w</p:attrName>
                                        </p:attrNameLst>
                                      </p:cBhvr>
                                      <p:tavLst>
                                        <p:tav tm="0">
                                          <p:val>
                                            <p:strVal val="#ppt_w"/>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309317"/>
                                        </p:tgtEl>
                                        <p:attrNameLst>
                                          <p:attrName>style.visibility</p:attrName>
                                        </p:attrNameLst>
                                      </p:cBhvr>
                                      <p:to>
                                        <p:strVal val="visible"/>
                                      </p:to>
                                    </p:set>
                                    <p:animEffect transition="in" filter="slide(fromLeft)">
                                      <p:cBhvr>
                                        <p:cTn id="76" dur="500"/>
                                        <p:tgtEl>
                                          <p:spTgt spid="3093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barn(outVertical)">
                                      <p:cBhvr>
                                        <p:cTn id="81"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999D91"/>
                                      </p:to>
                                    </p:animClr>
                                  </p:sub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309318"/>
                                        </p:tgtEl>
                                        <p:attrNameLst>
                                          <p:attrName>style.visibility</p:attrName>
                                        </p:attrNameLst>
                                      </p:cBhvr>
                                      <p:to>
                                        <p:strVal val="visible"/>
                                      </p:to>
                                    </p:set>
                                    <p:animEffect transition="in" filter="slide(fromLeft)">
                                      <p:cBhvr>
                                        <p:cTn id="86" dur="500"/>
                                        <p:tgtEl>
                                          <p:spTgt spid="3093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barn(outVertical)">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8" grpId="0" autoUpdateAnimBg="0"/>
      <p:bldP spid="309292" grpId="0" animBg="1" autoUpdateAnimBg="0"/>
      <p:bldP spid="309293" grpId="0" autoUpdateAnimBg="0"/>
      <p:bldP spid="309310" grpId="0" autoUpdateAnimBg="0"/>
      <p:bldP spid="309314" grpId="0" animBg="1" autoUpdateAnimBg="0"/>
      <p:bldP spid="309315" grpId="0" autoUpdateAnimBg="0"/>
      <p:bldP spid="309316" grpId="0" animBg="1" autoUpdateAnimBg="0"/>
      <p:bldP spid="309317" grpId="0" animBg="1" autoUpdateAnimBg="0"/>
      <p:bldP spid="30931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4" name="Group 2">
            <a:extLst>
              <a:ext uri="{FF2B5EF4-FFF2-40B4-BE49-F238E27FC236}">
                <a16:creationId xmlns:a16="http://schemas.microsoft.com/office/drawing/2014/main" id="{E1C4CFF3-C364-8C41-812C-5070F6AAC560}"/>
              </a:ext>
            </a:extLst>
          </p:cNvPr>
          <p:cNvGraphicFramePr>
            <a:graphicFrameLocks noGrp="1"/>
          </p:cNvGraphicFramePr>
          <p:nvPr/>
        </p:nvGraphicFramePr>
        <p:xfrm>
          <a:off x="1981200" y="168592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290" name="Text Box 18">
            <a:extLst>
              <a:ext uri="{FF2B5EF4-FFF2-40B4-BE49-F238E27FC236}">
                <a16:creationId xmlns:a16="http://schemas.microsoft.com/office/drawing/2014/main" id="{563E0FE7-D18B-6745-9339-B834E09F7AA8}"/>
              </a:ext>
            </a:extLst>
          </p:cNvPr>
          <p:cNvSpPr txBox="1">
            <a:spLocks noChangeArrowheads="1"/>
          </p:cNvSpPr>
          <p:nvPr/>
        </p:nvSpPr>
        <p:spPr bwMode="auto">
          <a:xfrm>
            <a:off x="1155700" y="1585913"/>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4834" name="Text Box 19">
            <a:extLst>
              <a:ext uri="{FF2B5EF4-FFF2-40B4-BE49-F238E27FC236}">
                <a16:creationId xmlns:a16="http://schemas.microsoft.com/office/drawing/2014/main" id="{6E2610C8-15FF-3942-BF12-8DE74FD4AF60}"/>
              </a:ext>
            </a:extLst>
          </p:cNvPr>
          <p:cNvSpPr txBox="1">
            <a:spLocks noChangeArrowheads="1"/>
          </p:cNvSpPr>
          <p:nvPr/>
        </p:nvSpPr>
        <p:spPr bwMode="auto">
          <a:xfrm>
            <a:off x="2146300" y="481806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10292" name="Text Box 20">
            <a:extLst>
              <a:ext uri="{FF2B5EF4-FFF2-40B4-BE49-F238E27FC236}">
                <a16:creationId xmlns:a16="http://schemas.microsoft.com/office/drawing/2014/main" id="{B3E5FD54-B7E8-F147-B250-595572E88C75}"/>
              </a:ext>
            </a:extLst>
          </p:cNvPr>
          <p:cNvSpPr txBox="1">
            <a:spLocks noChangeArrowheads="1"/>
          </p:cNvSpPr>
          <p:nvPr/>
        </p:nvSpPr>
        <p:spPr bwMode="auto">
          <a:xfrm>
            <a:off x="660400" y="5862638"/>
            <a:ext cx="32194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
        <p:nvSpPr>
          <p:cNvPr id="34836" name="Text Box 21">
            <a:extLst>
              <a:ext uri="{FF2B5EF4-FFF2-40B4-BE49-F238E27FC236}">
                <a16:creationId xmlns:a16="http://schemas.microsoft.com/office/drawing/2014/main" id="{979080AC-D97D-6640-B5F7-1B47E537E3B7}"/>
              </a:ext>
            </a:extLst>
          </p:cNvPr>
          <p:cNvSpPr txBox="1">
            <a:spLocks noChangeArrowheads="1"/>
          </p:cNvSpPr>
          <p:nvPr/>
        </p:nvSpPr>
        <p:spPr bwMode="auto">
          <a:xfrm>
            <a:off x="2146300" y="41798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37" name="Text Box 22">
            <a:extLst>
              <a:ext uri="{FF2B5EF4-FFF2-40B4-BE49-F238E27FC236}">
                <a16:creationId xmlns:a16="http://schemas.microsoft.com/office/drawing/2014/main" id="{C632CED4-6F80-E646-A0A5-3B159B8CBFB4}"/>
              </a:ext>
            </a:extLst>
          </p:cNvPr>
          <p:cNvSpPr txBox="1">
            <a:spLocks noChangeArrowheads="1"/>
          </p:cNvSpPr>
          <p:nvPr/>
        </p:nvSpPr>
        <p:spPr bwMode="auto">
          <a:xfrm>
            <a:off x="2146300" y="35623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38" name="Text Box 23">
            <a:extLst>
              <a:ext uri="{FF2B5EF4-FFF2-40B4-BE49-F238E27FC236}">
                <a16:creationId xmlns:a16="http://schemas.microsoft.com/office/drawing/2014/main" id="{E1B50963-1356-1040-B6F4-E10B0118E2EE}"/>
              </a:ext>
            </a:extLst>
          </p:cNvPr>
          <p:cNvSpPr txBox="1">
            <a:spLocks noChangeArrowheads="1"/>
          </p:cNvSpPr>
          <p:nvPr/>
        </p:nvSpPr>
        <p:spPr bwMode="auto">
          <a:xfrm>
            <a:off x="2146300" y="29527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34839" name="Group 24">
            <a:extLst>
              <a:ext uri="{FF2B5EF4-FFF2-40B4-BE49-F238E27FC236}">
                <a16:creationId xmlns:a16="http://schemas.microsoft.com/office/drawing/2014/main" id="{199C61AE-368D-2D4C-BF83-16A1DCB6AE1A}"/>
              </a:ext>
            </a:extLst>
          </p:cNvPr>
          <p:cNvGrpSpPr>
            <a:grpSpLocks/>
          </p:cNvGrpSpPr>
          <p:nvPr/>
        </p:nvGrpSpPr>
        <p:grpSpPr bwMode="auto">
          <a:xfrm>
            <a:off x="660400" y="3157538"/>
            <a:ext cx="908050" cy="685800"/>
            <a:chOff x="3456" y="1680"/>
            <a:chExt cx="528" cy="432"/>
          </a:xfrm>
        </p:grpSpPr>
        <p:sp>
          <p:nvSpPr>
            <p:cNvPr id="34896" name="Line 25">
              <a:extLst>
                <a:ext uri="{FF2B5EF4-FFF2-40B4-BE49-F238E27FC236}">
                  <a16:creationId xmlns:a16="http://schemas.microsoft.com/office/drawing/2014/main" id="{91A59DD6-DE6E-3E4F-811F-AC24A5EA94B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298" name="Text Box 26">
              <a:extLst>
                <a:ext uri="{FF2B5EF4-FFF2-40B4-BE49-F238E27FC236}">
                  <a16:creationId xmlns:a16="http://schemas.microsoft.com/office/drawing/2014/main" id="{5DFFA472-FD20-684C-8D0E-FFB66201F9E6}"/>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299" name="Group 27">
            <a:extLst>
              <a:ext uri="{FF2B5EF4-FFF2-40B4-BE49-F238E27FC236}">
                <a16:creationId xmlns:a16="http://schemas.microsoft.com/office/drawing/2014/main" id="{A0106202-EDF4-7047-AD11-D7D312D442B4}"/>
              </a:ext>
            </a:extLst>
          </p:cNvPr>
          <p:cNvGraphicFramePr>
            <a:graphicFrameLocks noGrp="1"/>
          </p:cNvGraphicFramePr>
          <p:nvPr/>
        </p:nvGraphicFramePr>
        <p:xfrm>
          <a:off x="4540250" y="1657350"/>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15" name="Text Box 43">
            <a:extLst>
              <a:ext uri="{FF2B5EF4-FFF2-40B4-BE49-F238E27FC236}">
                <a16:creationId xmlns:a16="http://schemas.microsoft.com/office/drawing/2014/main" id="{AD3A9CC5-F28F-5A49-9E5B-2DEB1F775DEC}"/>
              </a:ext>
            </a:extLst>
          </p:cNvPr>
          <p:cNvSpPr txBox="1">
            <a:spLocks noChangeArrowheads="1"/>
          </p:cNvSpPr>
          <p:nvPr/>
        </p:nvSpPr>
        <p:spPr bwMode="auto">
          <a:xfrm>
            <a:off x="3714750" y="1557338"/>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10316" name="Text Box 44">
            <a:extLst>
              <a:ext uri="{FF2B5EF4-FFF2-40B4-BE49-F238E27FC236}">
                <a16:creationId xmlns:a16="http://schemas.microsoft.com/office/drawing/2014/main" id="{6A050D06-B1C8-9446-ABAD-0FA880A6BF42}"/>
              </a:ext>
            </a:extLst>
          </p:cNvPr>
          <p:cNvSpPr txBox="1">
            <a:spLocks noChangeArrowheads="1"/>
          </p:cNvSpPr>
          <p:nvPr/>
        </p:nvSpPr>
        <p:spPr bwMode="auto">
          <a:xfrm>
            <a:off x="3467100" y="5862638"/>
            <a:ext cx="32194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pSp>
        <p:nvGrpSpPr>
          <p:cNvPr id="3" name="Group 45">
            <a:extLst>
              <a:ext uri="{FF2B5EF4-FFF2-40B4-BE49-F238E27FC236}">
                <a16:creationId xmlns:a16="http://schemas.microsoft.com/office/drawing/2014/main" id="{C4C373A3-076C-BC46-9940-EEF128CD9267}"/>
              </a:ext>
            </a:extLst>
          </p:cNvPr>
          <p:cNvGrpSpPr>
            <a:grpSpLocks/>
          </p:cNvGrpSpPr>
          <p:nvPr/>
        </p:nvGrpSpPr>
        <p:grpSpPr bwMode="auto">
          <a:xfrm>
            <a:off x="4705350" y="2924175"/>
            <a:ext cx="660400" cy="2314575"/>
            <a:chOff x="2736" y="1533"/>
            <a:chExt cx="384" cy="1458"/>
          </a:xfrm>
        </p:grpSpPr>
        <p:sp>
          <p:nvSpPr>
            <p:cNvPr id="34892" name="Text Box 46">
              <a:extLst>
                <a:ext uri="{FF2B5EF4-FFF2-40B4-BE49-F238E27FC236}">
                  <a16:creationId xmlns:a16="http://schemas.microsoft.com/office/drawing/2014/main" id="{D51AAAB2-C781-BD4F-8F4B-9EF83B801D0E}"/>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93" name="Text Box 47">
              <a:extLst>
                <a:ext uri="{FF2B5EF4-FFF2-40B4-BE49-F238E27FC236}">
                  <a16:creationId xmlns:a16="http://schemas.microsoft.com/office/drawing/2014/main" id="{8C431E6D-74B7-8242-A551-73E377294B55}"/>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94" name="Text Box 48">
              <a:extLst>
                <a:ext uri="{FF2B5EF4-FFF2-40B4-BE49-F238E27FC236}">
                  <a16:creationId xmlns:a16="http://schemas.microsoft.com/office/drawing/2014/main" id="{DC60CCFD-0382-F749-850B-6EC281CFE70C}"/>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95" name="Text Box 49">
              <a:extLst>
                <a:ext uri="{FF2B5EF4-FFF2-40B4-BE49-F238E27FC236}">
                  <a16:creationId xmlns:a16="http://schemas.microsoft.com/office/drawing/2014/main" id="{E351FB04-778F-AC4E-BE54-1E5621BA3E74}"/>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4" name="Group 50">
            <a:extLst>
              <a:ext uri="{FF2B5EF4-FFF2-40B4-BE49-F238E27FC236}">
                <a16:creationId xmlns:a16="http://schemas.microsoft.com/office/drawing/2014/main" id="{DE14CBEB-0F65-6641-9F8F-A3600D075C5D}"/>
              </a:ext>
            </a:extLst>
          </p:cNvPr>
          <p:cNvGrpSpPr>
            <a:grpSpLocks/>
          </p:cNvGrpSpPr>
          <p:nvPr/>
        </p:nvGrpSpPr>
        <p:grpSpPr bwMode="auto">
          <a:xfrm>
            <a:off x="3302000" y="3205163"/>
            <a:ext cx="908050" cy="685800"/>
            <a:chOff x="3456" y="1680"/>
            <a:chExt cx="528" cy="432"/>
          </a:xfrm>
        </p:grpSpPr>
        <p:sp>
          <p:nvSpPr>
            <p:cNvPr id="34890" name="Line 51">
              <a:extLst>
                <a:ext uri="{FF2B5EF4-FFF2-40B4-BE49-F238E27FC236}">
                  <a16:creationId xmlns:a16="http://schemas.microsoft.com/office/drawing/2014/main" id="{D458308E-F808-3E4F-9EA9-2671EEE3A13C}"/>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4" name="Text Box 52">
              <a:extLst>
                <a:ext uri="{FF2B5EF4-FFF2-40B4-BE49-F238E27FC236}">
                  <a16:creationId xmlns:a16="http://schemas.microsoft.com/office/drawing/2014/main" id="{8C88E442-A92E-414B-97B1-A493F31AE2A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25" name="Text Box 53">
            <a:extLst>
              <a:ext uri="{FF2B5EF4-FFF2-40B4-BE49-F238E27FC236}">
                <a16:creationId xmlns:a16="http://schemas.microsoft.com/office/drawing/2014/main" id="{E628D50D-75DB-4943-B2D7-ED6FABD590B3}"/>
              </a:ext>
            </a:extLst>
          </p:cNvPr>
          <p:cNvSpPr txBox="1">
            <a:spLocks noChangeArrowheads="1"/>
          </p:cNvSpPr>
          <p:nvPr/>
        </p:nvSpPr>
        <p:spPr bwMode="auto">
          <a:xfrm>
            <a:off x="4705350" y="353853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grpSp>
        <p:nvGrpSpPr>
          <p:cNvPr id="5" name="Group 54">
            <a:extLst>
              <a:ext uri="{FF2B5EF4-FFF2-40B4-BE49-F238E27FC236}">
                <a16:creationId xmlns:a16="http://schemas.microsoft.com/office/drawing/2014/main" id="{B89EE04F-2236-BA48-BF4F-0DBC612C42E7}"/>
              </a:ext>
            </a:extLst>
          </p:cNvPr>
          <p:cNvGrpSpPr>
            <a:grpSpLocks/>
          </p:cNvGrpSpPr>
          <p:nvPr/>
        </p:nvGrpSpPr>
        <p:grpSpPr bwMode="auto">
          <a:xfrm>
            <a:off x="3302000" y="2547938"/>
            <a:ext cx="908050" cy="685800"/>
            <a:chOff x="3456" y="1680"/>
            <a:chExt cx="528" cy="432"/>
          </a:xfrm>
        </p:grpSpPr>
        <p:sp>
          <p:nvSpPr>
            <p:cNvPr id="34888" name="Line 55">
              <a:extLst>
                <a:ext uri="{FF2B5EF4-FFF2-40B4-BE49-F238E27FC236}">
                  <a16:creationId xmlns:a16="http://schemas.microsoft.com/office/drawing/2014/main" id="{CE5AE2E2-FFB3-C646-8B6F-C9AF37B5150F}"/>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8" name="Text Box 56">
              <a:extLst>
                <a:ext uri="{FF2B5EF4-FFF2-40B4-BE49-F238E27FC236}">
                  <a16:creationId xmlns:a16="http://schemas.microsoft.com/office/drawing/2014/main" id="{A40D681B-E50B-384E-BE9C-9B4195B69CD5}"/>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329" name="Group 57">
            <a:extLst>
              <a:ext uri="{FF2B5EF4-FFF2-40B4-BE49-F238E27FC236}">
                <a16:creationId xmlns:a16="http://schemas.microsoft.com/office/drawing/2014/main" id="{0F32549A-CB99-5740-A0EC-3C0F92A1433B}"/>
              </a:ext>
            </a:extLst>
          </p:cNvPr>
          <p:cNvGraphicFramePr>
            <a:graphicFrameLocks noGrp="1"/>
          </p:cNvGraphicFramePr>
          <p:nvPr/>
        </p:nvGraphicFramePr>
        <p:xfrm>
          <a:off x="7264400" y="1633538"/>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45" name="Text Box 73">
            <a:extLst>
              <a:ext uri="{FF2B5EF4-FFF2-40B4-BE49-F238E27FC236}">
                <a16:creationId xmlns:a16="http://schemas.microsoft.com/office/drawing/2014/main" id="{0F6DFA90-5F70-CD44-94BE-BD78B9117D13}"/>
              </a:ext>
            </a:extLst>
          </p:cNvPr>
          <p:cNvSpPr txBox="1">
            <a:spLocks noChangeArrowheads="1"/>
          </p:cNvSpPr>
          <p:nvPr/>
        </p:nvSpPr>
        <p:spPr bwMode="auto">
          <a:xfrm>
            <a:off x="6438900" y="1533525"/>
            <a:ext cx="90805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grpSp>
        <p:nvGrpSpPr>
          <p:cNvPr id="6" name="Group 74">
            <a:extLst>
              <a:ext uri="{FF2B5EF4-FFF2-40B4-BE49-F238E27FC236}">
                <a16:creationId xmlns:a16="http://schemas.microsoft.com/office/drawing/2014/main" id="{632A919C-A3DD-334B-815A-43A43B014CAF}"/>
              </a:ext>
            </a:extLst>
          </p:cNvPr>
          <p:cNvGrpSpPr>
            <a:grpSpLocks/>
          </p:cNvGrpSpPr>
          <p:nvPr/>
        </p:nvGrpSpPr>
        <p:grpSpPr bwMode="auto">
          <a:xfrm>
            <a:off x="7429500" y="2900363"/>
            <a:ext cx="660400" cy="2314575"/>
            <a:chOff x="2736" y="1533"/>
            <a:chExt cx="384" cy="1458"/>
          </a:xfrm>
        </p:grpSpPr>
        <p:sp>
          <p:nvSpPr>
            <p:cNvPr id="34884" name="Text Box 75">
              <a:extLst>
                <a:ext uri="{FF2B5EF4-FFF2-40B4-BE49-F238E27FC236}">
                  <a16:creationId xmlns:a16="http://schemas.microsoft.com/office/drawing/2014/main" id="{B7CB3E73-797D-6844-975E-D60D8096B094}"/>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85" name="Text Box 76">
              <a:extLst>
                <a:ext uri="{FF2B5EF4-FFF2-40B4-BE49-F238E27FC236}">
                  <a16:creationId xmlns:a16="http://schemas.microsoft.com/office/drawing/2014/main" id="{A4816C30-A021-1543-809C-88A0A2EC203C}"/>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86" name="Text Box 77">
              <a:extLst>
                <a:ext uri="{FF2B5EF4-FFF2-40B4-BE49-F238E27FC236}">
                  <a16:creationId xmlns:a16="http://schemas.microsoft.com/office/drawing/2014/main" id="{569215AE-D643-2A41-AA4E-72A3C94EC90B}"/>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sp>
          <p:nvSpPr>
            <p:cNvPr id="34887" name="Text Box 78">
              <a:extLst>
                <a:ext uri="{FF2B5EF4-FFF2-40B4-BE49-F238E27FC236}">
                  <a16:creationId xmlns:a16="http://schemas.microsoft.com/office/drawing/2014/main" id="{A91E8F65-A871-D24E-B6BF-1D947A76908C}"/>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7" name="Group 79">
            <a:extLst>
              <a:ext uri="{FF2B5EF4-FFF2-40B4-BE49-F238E27FC236}">
                <a16:creationId xmlns:a16="http://schemas.microsoft.com/office/drawing/2014/main" id="{8631D6D9-CD95-0547-81D4-4B11E822ACEF}"/>
              </a:ext>
            </a:extLst>
          </p:cNvPr>
          <p:cNvGrpSpPr>
            <a:grpSpLocks/>
          </p:cNvGrpSpPr>
          <p:nvPr/>
        </p:nvGrpSpPr>
        <p:grpSpPr bwMode="auto">
          <a:xfrm>
            <a:off x="5861050" y="4376738"/>
            <a:ext cx="908050" cy="685800"/>
            <a:chOff x="3456" y="1680"/>
            <a:chExt cx="528" cy="432"/>
          </a:xfrm>
        </p:grpSpPr>
        <p:sp>
          <p:nvSpPr>
            <p:cNvPr id="34882" name="Line 80">
              <a:extLst>
                <a:ext uri="{FF2B5EF4-FFF2-40B4-BE49-F238E27FC236}">
                  <a16:creationId xmlns:a16="http://schemas.microsoft.com/office/drawing/2014/main" id="{2A6720A7-E519-A74E-9659-AA99FE34068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53" name="Text Box 81">
              <a:extLst>
                <a:ext uri="{FF2B5EF4-FFF2-40B4-BE49-F238E27FC236}">
                  <a16:creationId xmlns:a16="http://schemas.microsoft.com/office/drawing/2014/main" id="{5A69BE16-0DBC-024C-B3F1-A89F2722E78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54" name="Text Box 82">
            <a:extLst>
              <a:ext uri="{FF2B5EF4-FFF2-40B4-BE49-F238E27FC236}">
                <a16:creationId xmlns:a16="http://schemas.microsoft.com/office/drawing/2014/main" id="{177027C7-1303-0C45-A224-5369863EE4D0}"/>
              </a:ext>
            </a:extLst>
          </p:cNvPr>
          <p:cNvSpPr txBox="1">
            <a:spLocks noChangeArrowheads="1"/>
          </p:cNvSpPr>
          <p:nvPr/>
        </p:nvSpPr>
        <p:spPr bwMode="auto">
          <a:xfrm>
            <a:off x="6026150" y="5934075"/>
            <a:ext cx="32194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31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1029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nodeType="afterGroup">
                            <p:stCondLst>
                              <p:cond delay="1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03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0325"/>
                                        </p:tgtEl>
                                        <p:attrNameLst>
                                          <p:attrName>style.visibility</p:attrName>
                                        </p:attrNameLst>
                                      </p:cBhvr>
                                      <p:to>
                                        <p:strVal val="visible"/>
                                      </p:to>
                                    </p:set>
                                    <p:anim calcmode="lin" valueType="num">
                                      <p:cBhvr additive="base">
                                        <p:cTn id="25" dur="500" fill="hold"/>
                                        <p:tgtEl>
                                          <p:spTgt spid="310325"/>
                                        </p:tgtEl>
                                        <p:attrNameLst>
                                          <p:attrName>ppt_x</p:attrName>
                                        </p:attrNameLst>
                                      </p:cBhvr>
                                      <p:tavLst>
                                        <p:tav tm="0">
                                          <p:val>
                                            <p:strVal val="#ppt_x"/>
                                          </p:val>
                                        </p:tav>
                                        <p:tav tm="100000">
                                          <p:val>
                                            <p:strVal val="#ppt_x"/>
                                          </p:val>
                                        </p:tav>
                                      </p:tavLst>
                                    </p:anim>
                                    <p:anim calcmode="lin" valueType="num">
                                      <p:cBhvr additive="base">
                                        <p:cTn id="26" dur="500" fill="hold"/>
                                        <p:tgtEl>
                                          <p:spTgt spid="31032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10345"/>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10329"/>
                                        </p:tgtEl>
                                        <p:attrNameLst>
                                          <p:attrName>style.visibility</p:attrName>
                                        </p:attrNameLst>
                                      </p:cBhvr>
                                      <p:to>
                                        <p:strVal val="visible"/>
                                      </p:to>
                                    </p:set>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par>
                          <p:cTn id="42" fill="hold" nodeType="afterGroup">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310354"/>
                                        </p:tgtEl>
                                        <p:attrNameLst>
                                          <p:attrName>style.visibility</p:attrName>
                                        </p:attrNameLst>
                                      </p:cBhvr>
                                      <p:to>
                                        <p:strVal val="visible"/>
                                      </p:to>
                                    </p:set>
                                  </p:childTnLst>
                                </p:cTn>
                              </p:par>
                            </p:childTnLst>
                          </p:cTn>
                        </p:par>
                        <p:par>
                          <p:cTn id="45" fill="hold" nodeType="afterGroup">
                            <p:stCondLst>
                              <p:cond delay="2000"/>
                            </p:stCondLst>
                            <p:childTnLst>
                              <p:par>
                                <p:cTn id="46" presetID="1" presetClass="entr" presetSubtype="0" fill="hold" nodeType="afterEffect">
                                  <p:stCondLst>
                                    <p:cond delay="0"/>
                                  </p:stCondLst>
                                  <p:childTnLst>
                                    <p:set>
                                      <p:cBhvr>
                                        <p:cTn id="47"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999D9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15" grpId="0" autoUpdateAnimBg="0"/>
      <p:bldP spid="310316" grpId="0" autoUpdateAnimBg="0"/>
      <p:bldP spid="310325" grpId="0" animBg="1" autoUpdateAnimBg="0"/>
      <p:bldP spid="310345" grpId="0" autoUpdateAnimBg="0"/>
      <p:bldP spid="31035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0DD1130-C128-F247-B83F-8524AA04605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6739" name="Rectangle 3">
            <a:extLst>
              <a:ext uri="{FF2B5EF4-FFF2-40B4-BE49-F238E27FC236}">
                <a16:creationId xmlns:a16="http://schemas.microsoft.com/office/drawing/2014/main" id="{FB9F61F8-4CD6-0C41-AFEE-2AEDE8158768}"/>
              </a:ext>
            </a:extLst>
          </p:cNvPr>
          <p:cNvSpPr>
            <a:spLocks noGrp="1"/>
          </p:cNvSpPr>
          <p:nvPr>
            <p:ph sz="half" idx="1"/>
          </p:nvPr>
        </p:nvSpPr>
        <p:spPr>
          <a:xfrm>
            <a:off x="660400" y="2160588"/>
            <a:ext cx="3344863" cy="3881437"/>
          </a:xfrm>
        </p:spPr>
        <p:txBody>
          <a:bodyPr rtlCol="0"/>
          <a:lstStyle/>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A,B,C,D,E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五个元素入栈出栈顺序：</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出栈结果？</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98C94B22-5786-AC46-9BC0-369401DF997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6866" name="Rectangle 3">
            <a:extLst>
              <a:ext uri="{FF2B5EF4-FFF2-40B4-BE49-F238E27FC236}">
                <a16:creationId xmlns:a16="http://schemas.microsoft.com/office/drawing/2014/main" id="{71FBCB3D-7A24-0B46-A0FD-DBB7091E3FD5}"/>
              </a:ext>
            </a:extLst>
          </p:cNvPr>
          <p:cNvSpPr>
            <a:spLocks noGrp="1" noChangeArrowheads="1"/>
          </p:cNvSpPr>
          <p:nvPr>
            <p:ph sz="half" idx="1"/>
          </p:nvPr>
        </p:nvSpPr>
        <p:spPr>
          <a:xfrm>
            <a:off x="273050" y="1600200"/>
            <a:ext cx="9242425" cy="4525963"/>
          </a:xfrm>
        </p:spPr>
        <p:txBody>
          <a:bodyPr/>
          <a:lstStyle/>
          <a:p>
            <a:r>
              <a:rPr lang="zh-CN" altLang="en-US" dirty="0">
                <a:ea typeface="宋体" panose="02010600030101010101" pitchFamily="2" charset="-122"/>
              </a:rPr>
              <a:t>栈</a:t>
            </a:r>
            <a:r>
              <a:rPr lang="en-US" altLang="zh-CN" dirty="0">
                <a:ea typeface="宋体" panose="02010600030101010101" pitchFamily="2" charset="-122"/>
              </a:rPr>
              <a:t>S</a:t>
            </a:r>
            <a:r>
              <a:rPr lang="zh-CN" altLang="en-US" dirty="0">
                <a:ea typeface="宋体" panose="02010600030101010101" pitchFamily="2" charset="-122"/>
              </a:rPr>
              <a:t>最多能容纳</a:t>
            </a:r>
            <a:r>
              <a:rPr lang="en-US" altLang="zh-CN" dirty="0">
                <a:ea typeface="宋体" panose="02010600030101010101" pitchFamily="2" charset="-122"/>
              </a:rPr>
              <a:t>4</a:t>
            </a:r>
            <a:r>
              <a:rPr lang="zh-CN" altLang="en-US" dirty="0">
                <a:ea typeface="宋体" panose="02010600030101010101" pitchFamily="2" charset="-122"/>
              </a:rPr>
              <a:t>个元素，现有</a:t>
            </a:r>
            <a:r>
              <a:rPr lang="en-US" altLang="zh-CN" dirty="0">
                <a:ea typeface="宋体" panose="02010600030101010101" pitchFamily="2" charset="-122"/>
              </a:rPr>
              <a:t>6</a:t>
            </a:r>
            <a:r>
              <a:rPr lang="zh-CN" altLang="en-US" dirty="0">
                <a:ea typeface="宋体" panose="02010600030101010101" pitchFamily="2" charset="-122"/>
              </a:rPr>
              <a:t>个元素按</a:t>
            </a:r>
            <a:r>
              <a:rPr lang="en-US" altLang="zh-CN" dirty="0">
                <a:ea typeface="宋体" panose="02010600030101010101" pitchFamily="2" charset="-122"/>
              </a:rPr>
              <a:t>A</a:t>
            </a:r>
            <a:r>
              <a:rPr lang="zh-CN" altLang="en-US" dirty="0">
                <a:ea typeface="宋体" panose="02010600030101010101" pitchFamily="2" charset="-122"/>
              </a:rPr>
              <a:t>、</a:t>
            </a:r>
            <a:r>
              <a:rPr lang="en-US" altLang="zh-CN" dirty="0">
                <a:ea typeface="宋体" panose="02010600030101010101" pitchFamily="2" charset="-122"/>
              </a:rPr>
              <a:t>B</a:t>
            </a:r>
            <a:r>
              <a:rPr lang="zh-CN" altLang="en-US" dirty="0">
                <a:ea typeface="宋体" panose="02010600030101010101" pitchFamily="2" charset="-122"/>
              </a:rPr>
              <a:t>、</a:t>
            </a:r>
            <a:r>
              <a:rPr lang="en-US" altLang="zh-CN" dirty="0">
                <a:ea typeface="宋体" panose="02010600030101010101" pitchFamily="2" charset="-122"/>
              </a:rPr>
              <a:t>C</a:t>
            </a:r>
            <a:r>
              <a:rPr lang="zh-CN" altLang="en-US" dirty="0">
                <a:ea typeface="宋体" panose="02010600030101010101" pitchFamily="2" charset="-122"/>
              </a:rPr>
              <a:t>、</a:t>
            </a:r>
            <a:r>
              <a:rPr lang="en-US" altLang="zh-CN" dirty="0">
                <a:ea typeface="宋体" panose="02010600030101010101" pitchFamily="2" charset="-122"/>
              </a:rPr>
              <a:t>D</a:t>
            </a:r>
            <a:r>
              <a:rPr lang="zh-CN" altLang="en-US" dirty="0">
                <a:ea typeface="宋体" panose="02010600030101010101" pitchFamily="2" charset="-122"/>
              </a:rPr>
              <a:t>、</a:t>
            </a:r>
            <a:r>
              <a:rPr lang="en-US" altLang="zh-CN" dirty="0">
                <a:ea typeface="宋体" panose="02010600030101010101" pitchFamily="2" charset="-122"/>
              </a:rPr>
              <a:t>E</a:t>
            </a:r>
            <a:r>
              <a:rPr lang="zh-CN" altLang="en-US" dirty="0">
                <a:ea typeface="宋体" panose="02010600030101010101" pitchFamily="2" charset="-122"/>
              </a:rPr>
              <a:t>、</a:t>
            </a:r>
            <a:r>
              <a:rPr lang="en-US" altLang="zh-CN" dirty="0">
                <a:ea typeface="宋体" panose="02010600030101010101" pitchFamily="2" charset="-122"/>
              </a:rPr>
              <a:t>F</a:t>
            </a:r>
            <a:r>
              <a:rPr lang="zh-CN" altLang="en-US" dirty="0">
                <a:ea typeface="宋体" panose="02010600030101010101" pitchFamily="2" charset="-122"/>
              </a:rPr>
              <a:t>的顺序进栈，下列哪个序列不是可能的出栈序列（    ）</a:t>
            </a:r>
          </a:p>
          <a:p>
            <a:pPr>
              <a:buFont typeface="Wingdings" pitchFamily="2" charset="2"/>
              <a:buNone/>
            </a:pPr>
            <a:r>
              <a:rPr lang="en-US" altLang="zh-CN" dirty="0">
                <a:ea typeface="宋体" panose="02010600030101010101" pitchFamily="2" charset="-122"/>
              </a:rPr>
              <a:t>A</a:t>
            </a:r>
            <a:r>
              <a:rPr lang="zh-CN" altLang="en-US" dirty="0">
                <a:ea typeface="宋体" panose="02010600030101010101" pitchFamily="2" charset="-122"/>
              </a:rPr>
              <a:t>、  </a:t>
            </a:r>
            <a:r>
              <a:rPr lang="en-US" altLang="zh-CN" dirty="0">
                <a:ea typeface="宋体" panose="02010600030101010101" pitchFamily="2" charset="-122"/>
              </a:rPr>
              <a:t>C        B         E        D        A       F</a:t>
            </a:r>
          </a:p>
          <a:p>
            <a:pPr>
              <a:buFont typeface="Wingdings" pitchFamily="2" charset="2"/>
              <a:buNone/>
            </a:pPr>
            <a:r>
              <a:rPr lang="en-US" altLang="zh-CN" dirty="0">
                <a:ea typeface="宋体" panose="02010600030101010101" pitchFamily="2" charset="-122"/>
              </a:rPr>
              <a:t>B</a:t>
            </a:r>
            <a:r>
              <a:rPr lang="zh-CN" altLang="en-US" dirty="0">
                <a:ea typeface="宋体" panose="02010600030101010101" pitchFamily="2" charset="-122"/>
              </a:rPr>
              <a:t>、  </a:t>
            </a:r>
            <a:r>
              <a:rPr lang="en-US" altLang="zh-CN" dirty="0">
                <a:ea typeface="宋体" panose="02010600030101010101" pitchFamily="2" charset="-122"/>
              </a:rPr>
              <a:t>C        D         B        F        E       A</a:t>
            </a:r>
          </a:p>
          <a:p>
            <a:pPr>
              <a:buFont typeface="Wingdings" pitchFamily="2" charset="2"/>
              <a:buNone/>
            </a:pPr>
            <a:r>
              <a:rPr lang="en-US" altLang="zh-CN" dirty="0">
                <a:ea typeface="宋体" panose="02010600030101010101" pitchFamily="2" charset="-122"/>
              </a:rPr>
              <a:t>C</a:t>
            </a:r>
            <a:r>
              <a:rPr lang="zh-CN" altLang="en-US" dirty="0">
                <a:ea typeface="宋体" panose="02010600030101010101" pitchFamily="2" charset="-122"/>
              </a:rPr>
              <a:t>、  </a:t>
            </a:r>
            <a:r>
              <a:rPr lang="en-US" altLang="zh-CN" dirty="0">
                <a:ea typeface="宋体" panose="02010600030101010101" pitchFamily="2" charset="-122"/>
              </a:rPr>
              <a:t>A        D         E        C        B       F</a:t>
            </a:r>
          </a:p>
          <a:p>
            <a:pPr>
              <a:buFont typeface="Wingdings" pitchFamily="2" charset="2"/>
              <a:buNone/>
            </a:pPr>
            <a:r>
              <a:rPr lang="en-US" altLang="zh-CN" dirty="0">
                <a:ea typeface="宋体" panose="02010600030101010101" pitchFamily="2" charset="-122"/>
              </a:rPr>
              <a:t>D</a:t>
            </a:r>
            <a:r>
              <a:rPr lang="zh-CN" altLang="en-US" dirty="0">
                <a:ea typeface="宋体" panose="02010600030101010101" pitchFamily="2" charset="-122"/>
              </a:rPr>
              <a:t>、  </a:t>
            </a:r>
            <a:r>
              <a:rPr lang="en-US" altLang="zh-CN" dirty="0">
                <a:ea typeface="宋体" panose="02010600030101010101" pitchFamily="2" charset="-122"/>
              </a:rPr>
              <a:t>A        F          E       D        C       B</a:t>
            </a:r>
          </a:p>
        </p:txBody>
      </p:sp>
      <p:sp>
        <p:nvSpPr>
          <p:cNvPr id="114692" name="Text Box 4">
            <a:extLst>
              <a:ext uri="{FF2B5EF4-FFF2-40B4-BE49-F238E27FC236}">
                <a16:creationId xmlns:a16="http://schemas.microsoft.com/office/drawing/2014/main" id="{E2F775ED-3EE4-604E-9621-4633C9C04433}"/>
              </a:ext>
            </a:extLst>
          </p:cNvPr>
          <p:cNvSpPr txBox="1">
            <a:spLocks noChangeArrowheads="1"/>
          </p:cNvSpPr>
          <p:nvPr/>
        </p:nvSpPr>
        <p:spPr bwMode="auto">
          <a:xfrm>
            <a:off x="2936776" y="1919582"/>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A4E69F3-5442-C641-9C78-BAEBF5AA478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7890" name="Rectangle 3">
            <a:extLst>
              <a:ext uri="{FF2B5EF4-FFF2-40B4-BE49-F238E27FC236}">
                <a16:creationId xmlns:a16="http://schemas.microsoft.com/office/drawing/2014/main" id="{BAF76856-0D20-C94F-ADC0-586554ACB2B7}"/>
              </a:ext>
            </a:extLst>
          </p:cNvPr>
          <p:cNvSpPr>
            <a:spLocks noGrp="1" noChangeArrowheads="1"/>
          </p:cNvSpPr>
          <p:nvPr>
            <p:ph sz="half" idx="1"/>
          </p:nvPr>
        </p:nvSpPr>
        <p:spPr>
          <a:xfrm>
            <a:off x="660400" y="2160588"/>
            <a:ext cx="6740872" cy="3881437"/>
          </a:xfrm>
        </p:spPr>
        <p:txBody>
          <a:bodyPr/>
          <a:lstStyle/>
          <a:p>
            <a:r>
              <a:rPr lang="zh-CN" altLang="en-US" dirty="0">
                <a:ea typeface="宋体" panose="02010600030101010101" pitchFamily="2" charset="-122"/>
              </a:rPr>
              <a:t>如果我们用数组</a:t>
            </a:r>
            <a:r>
              <a:rPr lang="en-US" altLang="zh-CN" dirty="0">
                <a:ea typeface="宋体" panose="02010600030101010101" pitchFamily="2" charset="-122"/>
              </a:rPr>
              <a:t>A[1..100]</a:t>
            </a:r>
            <a:r>
              <a:rPr lang="zh-CN" altLang="en-US" dirty="0">
                <a:ea typeface="宋体" panose="02010600030101010101" pitchFamily="2" charset="-122"/>
              </a:rPr>
              <a:t>来实现一个大小为</a:t>
            </a:r>
            <a:r>
              <a:rPr lang="en-US" altLang="zh-CN" dirty="0">
                <a:ea typeface="宋体" panose="02010600030101010101" pitchFamily="2" charset="-122"/>
              </a:rPr>
              <a:t>100</a:t>
            </a:r>
            <a:r>
              <a:rPr lang="zh-CN" altLang="en-US" dirty="0">
                <a:ea typeface="宋体" panose="02010600030101010101" pitchFamily="2" charset="-122"/>
              </a:rPr>
              <a:t>的栈，并且用变量</a:t>
            </a:r>
            <a:r>
              <a:rPr lang="en-US" altLang="zh-CN" dirty="0">
                <a:ea typeface="宋体" panose="02010600030101010101" pitchFamily="2" charset="-122"/>
              </a:rPr>
              <a:t>top</a:t>
            </a:r>
            <a:r>
              <a:rPr lang="zh-CN" altLang="en-US" dirty="0">
                <a:ea typeface="宋体" panose="02010600030101010101" pitchFamily="2" charset="-122"/>
              </a:rPr>
              <a:t>来指示栈顶，</a:t>
            </a:r>
            <a:r>
              <a:rPr lang="en-US" altLang="zh-CN" dirty="0">
                <a:ea typeface="宋体" panose="02010600030101010101" pitchFamily="2" charset="-122"/>
              </a:rPr>
              <a:t>top</a:t>
            </a:r>
            <a:r>
              <a:rPr lang="zh-CN" altLang="en-US" dirty="0">
                <a:ea typeface="宋体" panose="02010600030101010101" pitchFamily="2" charset="-122"/>
              </a:rPr>
              <a:t>的初值为</a:t>
            </a:r>
            <a:r>
              <a:rPr lang="en-US" altLang="zh-CN" dirty="0">
                <a:ea typeface="宋体" panose="02010600030101010101" pitchFamily="2" charset="-122"/>
              </a:rPr>
              <a:t>0</a:t>
            </a:r>
            <a:r>
              <a:rPr lang="zh-CN" altLang="en-US" dirty="0">
                <a:ea typeface="宋体" panose="02010600030101010101" pitchFamily="2" charset="-122"/>
              </a:rPr>
              <a:t>，表示栈空。请问在</a:t>
            </a:r>
            <a:r>
              <a:rPr lang="en-US" altLang="zh-CN" dirty="0">
                <a:ea typeface="宋体" panose="02010600030101010101" pitchFamily="2" charset="-122"/>
              </a:rPr>
              <a:t>top</a:t>
            </a:r>
            <a:r>
              <a:rPr lang="zh-CN" altLang="en-US" dirty="0">
                <a:ea typeface="宋体" panose="02010600030101010101" pitchFamily="2" charset="-122"/>
              </a:rPr>
              <a:t>为</a:t>
            </a:r>
            <a:r>
              <a:rPr lang="en-US" altLang="zh-CN" dirty="0">
                <a:ea typeface="宋体" panose="02010600030101010101" pitchFamily="2" charset="-122"/>
              </a:rPr>
              <a:t>100</a:t>
            </a:r>
            <a:r>
              <a:rPr lang="zh-CN" altLang="en-US" dirty="0">
                <a:ea typeface="宋体" panose="02010600030101010101" pitchFamily="2" charset="-122"/>
              </a:rPr>
              <a:t>时，再进行入栈操作，会产生（   ）</a:t>
            </a:r>
          </a:p>
          <a:p>
            <a:r>
              <a:rPr lang="en-US" altLang="zh-CN" dirty="0">
                <a:ea typeface="宋体" panose="02010600030101010101" pitchFamily="2" charset="-122"/>
              </a:rPr>
              <a:t>A</a:t>
            </a:r>
            <a:r>
              <a:rPr lang="zh-CN" altLang="en-US" dirty="0">
                <a:ea typeface="宋体" panose="02010600030101010101" pitchFamily="2" charset="-122"/>
              </a:rPr>
              <a:t>）正常动作      </a:t>
            </a:r>
            <a:r>
              <a:rPr lang="en-US" altLang="zh-CN" dirty="0">
                <a:ea typeface="宋体" panose="02010600030101010101" pitchFamily="2" charset="-122"/>
              </a:rPr>
              <a:t>B</a:t>
            </a:r>
            <a:r>
              <a:rPr lang="zh-CN" altLang="en-US" dirty="0">
                <a:ea typeface="宋体" panose="02010600030101010101" pitchFamily="2" charset="-122"/>
              </a:rPr>
              <a:t>）溢出      </a:t>
            </a:r>
            <a:r>
              <a:rPr lang="en-US" altLang="zh-CN" dirty="0">
                <a:ea typeface="宋体" panose="02010600030101010101" pitchFamily="2" charset="-122"/>
              </a:rPr>
              <a:t>C</a:t>
            </a:r>
            <a:r>
              <a:rPr lang="zh-CN" altLang="en-US" dirty="0">
                <a:ea typeface="宋体" panose="02010600030101010101" pitchFamily="2" charset="-122"/>
              </a:rPr>
              <a:t>）下溢      </a:t>
            </a:r>
            <a:r>
              <a:rPr lang="en-US" altLang="zh-CN" dirty="0">
                <a:ea typeface="宋体" panose="02010600030101010101" pitchFamily="2" charset="-122"/>
              </a:rPr>
              <a:t>D</a:t>
            </a:r>
            <a:r>
              <a:rPr lang="zh-CN" altLang="en-US" dirty="0">
                <a:ea typeface="宋体" panose="02010600030101010101" pitchFamily="2" charset="-122"/>
              </a:rPr>
              <a:t>）同步</a:t>
            </a:r>
          </a:p>
        </p:txBody>
      </p:sp>
      <p:sp>
        <p:nvSpPr>
          <p:cNvPr id="118788" name="Text Box 4">
            <a:extLst>
              <a:ext uri="{FF2B5EF4-FFF2-40B4-BE49-F238E27FC236}">
                <a16:creationId xmlns:a16="http://schemas.microsoft.com/office/drawing/2014/main" id="{5B799DDB-72C4-AE4A-A5F5-5EEABFCED80B}"/>
              </a:ext>
            </a:extLst>
          </p:cNvPr>
          <p:cNvSpPr txBox="1">
            <a:spLocks noChangeArrowheads="1"/>
          </p:cNvSpPr>
          <p:nvPr/>
        </p:nvSpPr>
        <p:spPr bwMode="auto">
          <a:xfrm>
            <a:off x="4592960" y="2636912"/>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calcmode="lin" valueType="num">
                                      <p:cBhvr additive="base">
                                        <p:cTn id="7" dur="500" fill="hold"/>
                                        <p:tgtEl>
                                          <p:spTgt spid="118788"/>
                                        </p:tgtEl>
                                        <p:attrNameLst>
                                          <p:attrName>ppt_x</p:attrName>
                                        </p:attrNameLst>
                                      </p:cBhvr>
                                      <p:tavLst>
                                        <p:tav tm="0">
                                          <p:val>
                                            <p:strVal val="#ppt_x"/>
                                          </p:val>
                                        </p:tav>
                                        <p:tav tm="100000">
                                          <p:val>
                                            <p:strVal val="#ppt_x"/>
                                          </p:val>
                                        </p:tav>
                                      </p:tavLst>
                                    </p:anim>
                                    <p:anim calcmode="lin" valueType="num">
                                      <p:cBhvr additive="base">
                                        <p:cTn id="8"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a:extLst>
              <a:ext uri="{FF2B5EF4-FFF2-40B4-BE49-F238E27FC236}">
                <a16:creationId xmlns:a16="http://schemas.microsoft.com/office/drawing/2014/main" id="{C09DC898-1A1B-3846-B025-A300AC707E7F}"/>
              </a:ext>
            </a:extLst>
          </p:cNvPr>
          <p:cNvSpPr txBox="1">
            <a:spLocks noChangeArrowheads="1"/>
          </p:cNvSpPr>
          <p:nvPr/>
        </p:nvSpPr>
        <p:spPr bwMode="auto">
          <a:xfrm>
            <a:off x="344488" y="415925"/>
            <a:ext cx="9328150"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栈（顺序存储）的插入（进栈）操作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sequence_stack</a:t>
            </a:r>
            <a:r>
              <a:rPr lang="zh-CN" altLang="en-US" sz="2600" b="1">
                <a:solidFill>
                  <a:schemeClr val="tx1"/>
                </a:solidFill>
                <a:latin typeface="Times New Roman" panose="02020603050405020304" pitchFamily="18" charset="0"/>
                <a:ea typeface="宋体" panose="02010600030101010101" pitchFamily="2" charset="-122"/>
              </a:rPr>
              <a:t>型变量的指针变量</a:t>
            </a:r>
            <a:r>
              <a:rPr lang="en-US" altLang="zh-CN" sz="2600" b="1">
                <a:solidFill>
                  <a:schemeClr val="tx1"/>
                </a:solidFill>
                <a:latin typeface="Times New Roman" panose="02020603050405020304" pitchFamily="18" charset="0"/>
                <a:ea typeface="宋体" panose="02010600030101010101" pitchFamily="2" charset="-122"/>
              </a:rPr>
              <a:t>st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:seqstack.c,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:push()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push(sequence_stack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if(st-&gt;top==MAXSIZE)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{printf("\nThe sequence stack is full!");exit(1);}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st-&gt;a[st-&gt;top]=x;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2.12 </a:t>
            </a:r>
            <a:r>
              <a:rPr lang="zh-CN" altLang="en-US" sz="2600" b="1">
                <a:solidFill>
                  <a:schemeClr val="tx1"/>
                </a:solidFill>
                <a:latin typeface="Comic Sans MS" panose="030F0902030302020204" pitchFamily="66" charset="0"/>
                <a:ea typeface="楷体_GB2312" pitchFamily="49" charset="-122"/>
              </a:rPr>
              <a:t>栈（顺序存储）的插入操作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Text Box 2">
            <a:extLst>
              <a:ext uri="{FF2B5EF4-FFF2-40B4-BE49-F238E27FC236}">
                <a16:creationId xmlns:a16="http://schemas.microsoft.com/office/drawing/2014/main" id="{B34993C7-C949-2146-BE38-0A9D9B5C51A4}"/>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
        <p:nvSpPr>
          <p:cNvPr id="312323" name="AutoShape 3">
            <a:extLst>
              <a:ext uri="{FF2B5EF4-FFF2-40B4-BE49-F238E27FC236}">
                <a16:creationId xmlns:a16="http://schemas.microsoft.com/office/drawing/2014/main" id="{B120EB44-E8F3-2B48-A9A4-213784FC8182}"/>
              </a:ext>
            </a:extLst>
          </p:cNvPr>
          <p:cNvSpPr>
            <a:spLocks noChangeArrowheads="1"/>
          </p:cNvSpPr>
          <p:nvPr/>
        </p:nvSpPr>
        <p:spPr bwMode="auto">
          <a:xfrm>
            <a:off x="4448175" y="2492375"/>
            <a:ext cx="5184775" cy="2376488"/>
          </a:xfrm>
          <a:prstGeom prst="cloudCallout">
            <a:avLst>
              <a:gd name="adj1" fmla="val -80801"/>
              <a:gd name="adj2" fmla="val 44454"/>
            </a:avLst>
          </a:prstGeom>
          <a:solidFill>
            <a:srgbClr val="FFFF99"/>
          </a:solidFill>
          <a:ln w="9525">
            <a:solidFill>
              <a:srgbClr val="FF0000"/>
            </a:solidFill>
            <a:round/>
            <a:headEnd/>
            <a:tailEnd/>
          </a:ln>
        </p:spPr>
        <p:txBody>
          <a:bodyPr lIns="90000" tIns="46800" rIns="90000" bIns="46800"/>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latin typeface="Arial" panose="020B0604020202020204" pitchFamily="34" charset="0"/>
                <a:ea typeface="楷体_GB2312" pitchFamily="49" charset="-122"/>
              </a:rPr>
              <a:t>思考</a:t>
            </a:r>
            <a:r>
              <a:rPr lang="en-US" altLang="zh-CN" sz="2800" b="1">
                <a:solidFill>
                  <a:schemeClr val="tx1"/>
                </a:solidFill>
                <a:latin typeface="Arial" panose="020B0604020202020204" pitchFamily="34" charset="0"/>
                <a:ea typeface="楷体_GB2312" pitchFamily="49" charset="-122"/>
              </a:rPr>
              <a:t>:</a:t>
            </a:r>
            <a:r>
              <a:rPr lang="zh-CN" altLang="en-US" sz="2800" b="1">
                <a:solidFill>
                  <a:schemeClr val="tx1"/>
                </a:solidFill>
                <a:latin typeface="Arial" panose="020B0604020202020204" pitchFamily="34" charset="0"/>
                <a:ea typeface="楷体_GB2312" pitchFamily="49" charset="-122"/>
              </a:rPr>
              <a:t>如果将栈空表示为</a:t>
            </a:r>
            <a:r>
              <a:rPr lang="en-US" altLang="zh-CN" sz="2800" b="1">
                <a:solidFill>
                  <a:schemeClr val="tx1"/>
                </a:solidFill>
                <a:latin typeface="Arial" panose="020B0604020202020204" pitchFamily="34" charset="0"/>
                <a:ea typeface="楷体_GB2312" pitchFamily="49" charset="-122"/>
              </a:rPr>
              <a:t>top=-1,</a:t>
            </a:r>
            <a:r>
              <a:rPr lang="zh-CN" altLang="en-US" sz="2800" b="1">
                <a:solidFill>
                  <a:schemeClr val="tx1"/>
                </a:solidFill>
                <a:latin typeface="Arial" panose="020B0604020202020204" pitchFamily="34" charset="0"/>
                <a:ea typeface="楷体_GB2312" pitchFamily="49" charset="-122"/>
              </a:rPr>
              <a:t>则所有栈的所有操作为何变化呢</a:t>
            </a:r>
            <a:r>
              <a:rPr lang="en-US" altLang="zh-CN" sz="2800" b="1">
                <a:solidFill>
                  <a:schemeClr val="tx1"/>
                </a:solidFill>
                <a:latin typeface="Arial" panose="020B0604020202020204" pitchFamily="34"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blinds(horizontal)">
                                      <p:cBhvr>
                                        <p:cTn id="7"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a:extLst>
              <a:ext uri="{FF2B5EF4-FFF2-40B4-BE49-F238E27FC236}">
                <a16:creationId xmlns:a16="http://schemas.microsoft.com/office/drawing/2014/main" id="{9469667F-69D1-7448-8C6E-0AD903A1EC37}"/>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a:extLst>
              <a:ext uri="{FF2B5EF4-FFF2-40B4-BE49-F238E27FC236}">
                <a16:creationId xmlns:a16="http://schemas.microsoft.com/office/drawing/2014/main" id="{47B19CA3-8BCF-254F-875D-B89A96CFD5A6}"/>
              </a:ext>
            </a:extLst>
          </p:cNvPr>
          <p:cNvSpPr txBox="1">
            <a:spLocks noChangeArrowheads="1"/>
          </p:cNvSpPr>
          <p:nvPr/>
        </p:nvSpPr>
        <p:spPr bwMode="auto">
          <a:xfrm>
            <a:off x="273050" y="549275"/>
            <a:ext cx="9245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2.3.3</a:t>
            </a:r>
            <a:r>
              <a:rPr lang="zh-CN" altLang="en-US" sz="3200" b="1">
                <a:solidFill>
                  <a:srgbClr val="FF0000"/>
                </a:solidFill>
                <a:effectLst>
                  <a:outerShdw blurRad="38100" dist="38100" dir="2700000" algn="tl">
                    <a:srgbClr val="C0C0C0"/>
                  </a:outerShdw>
                </a:effectLst>
                <a:ea typeface="楷体_GB2312" pitchFamily="49" charset="-122"/>
              </a:rPr>
              <a:t>栈的应用之一 </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括号匹配</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13347" name="Text Box 3">
            <a:extLst>
              <a:ext uri="{FF2B5EF4-FFF2-40B4-BE49-F238E27FC236}">
                <a16:creationId xmlns:a16="http://schemas.microsoft.com/office/drawing/2014/main" id="{D294BA0C-EDA4-E940-B63E-263F853BA24A}"/>
              </a:ext>
            </a:extLst>
          </p:cNvPr>
          <p:cNvSpPr txBox="1">
            <a:spLocks noChangeArrowheads="1"/>
          </p:cNvSpPr>
          <p:nvPr/>
        </p:nvSpPr>
        <p:spPr bwMode="auto">
          <a:xfrm>
            <a:off x="128588" y="1700213"/>
            <a:ext cx="9493250" cy="45799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设一个表达式中可以包含三种括号：小括号、中括号和大括号，各种括号之间允许任意嵌套，如小括号内可以嵌套中括号、大括号，但是不能交叉。如</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a:t>
            </a:r>
            <a:endParaRPr lang="zh-CN" altLang="en-US"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C24B263-41B3-3240-A794-5423E5E5ED2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6387" name="Rectangle 3">
            <a:extLst>
              <a:ext uri="{FF2B5EF4-FFF2-40B4-BE49-F238E27FC236}">
                <a16:creationId xmlns:a16="http://schemas.microsoft.com/office/drawing/2014/main" id="{94F5011A-9A92-BF46-87A9-390698920856}"/>
              </a:ext>
            </a:extLst>
          </p:cNvPr>
          <p:cNvSpPr>
            <a:spLocks noGrp="1"/>
          </p:cNvSpPr>
          <p:nvPr>
            <p:ph sz="half" idx="1"/>
          </p:nvPr>
        </p:nvSpPr>
        <p:spPr>
          <a:xfrm>
            <a:off x="273050" y="1600200"/>
            <a:ext cx="9242425" cy="4525963"/>
          </a:xfrm>
        </p:spPr>
        <p:txBody>
          <a:bodyPr rtlCol="0">
            <a:normAutofit fontScale="92500" lnSpcReduction="10000"/>
          </a:bodyPr>
          <a:lstStyle/>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线性表</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线性表是</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个数据元素的</a:t>
            </a:r>
            <a:r>
              <a:rPr lang="zh-CN" altLang="en-US" sz="2800">
                <a:solidFill>
                  <a:srgbClr val="FF0000"/>
                </a:solidFill>
                <a:ea typeface="宋体" panose="02010600030101010101" pitchFamily="2" charset="-122"/>
              </a:rPr>
              <a:t>有限序列</a:t>
            </a:r>
            <a:r>
              <a:rPr lang="zh-CN" altLang="en-US" sz="2800">
                <a:solidFill>
                  <a:schemeClr val="tx1">
                    <a:lumMod val="75000"/>
                    <a:lumOff val="25000"/>
                  </a:schemeClr>
                </a:solidFill>
                <a:ea typeface="宋体" panose="02010600030101010101" pitchFamily="2" charset="-122"/>
              </a:rPr>
              <a:t>，记为</a:t>
            </a:r>
          </a:p>
          <a:p>
            <a:pPr algn="ct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L=(k</a:t>
            </a:r>
            <a:r>
              <a:rPr lang="en-US" altLang="zh-CN" sz="2800" baseline="-25000">
                <a:solidFill>
                  <a:schemeClr val="tx1">
                    <a:lumMod val="75000"/>
                    <a:lumOff val="25000"/>
                  </a:schemeClr>
                </a:solidFill>
                <a:ea typeface="宋体" panose="02010600030101010101" pitchFamily="2" charset="-122"/>
              </a:rPr>
              <a:t>1</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2</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en-US" altLang="zh-CN" sz="2800">
                <a:solidFill>
                  <a:schemeClr val="tx1">
                    <a:lumMod val="75000"/>
                    <a:lumOff val="25000"/>
                  </a:schemeClr>
                </a:solidFill>
                <a:ea typeface="宋体" panose="02010600030101010101" pitchFamily="2" charset="-122"/>
              </a:rPr>
              <a:t>)</a:t>
            </a:r>
          </a:p>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数据元素之间的关系</a:t>
            </a:r>
          </a:p>
          <a:p>
            <a:pP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   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前驱</a:t>
            </a:r>
            <a:r>
              <a:rPr lang="zh-CN" altLang="en-US" sz="2800">
                <a:solidFill>
                  <a:schemeClr val="tx1">
                    <a:lumMod val="75000"/>
                    <a:lumOff val="25000"/>
                  </a:schemeClr>
                </a:solidFill>
                <a:ea typeface="宋体" panose="02010600030101010101" pitchFamily="2" charset="-122"/>
              </a:rPr>
              <a:t>元素，</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后继</a:t>
            </a:r>
            <a:r>
              <a:rPr lang="zh-CN" altLang="en-US" sz="2800">
                <a:solidFill>
                  <a:schemeClr val="tx1">
                    <a:lumMod val="75000"/>
                    <a:lumOff val="25000"/>
                  </a:schemeClr>
                </a:solidFill>
                <a:ea typeface="宋体" panose="02010600030101010101" pitchFamily="2" charset="-122"/>
              </a:rPr>
              <a:t>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1</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直接前驱元素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直接后继元素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线性表中数据元素的个数</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a:t>
            </a:r>
            <a:r>
              <a:rPr lang="en-US" altLang="zh-CN" sz="2800">
                <a:solidFill>
                  <a:schemeClr val="tx1">
                    <a:lumMod val="75000"/>
                    <a:lumOff val="25000"/>
                  </a:schemeClr>
                </a:solidFill>
                <a:ea typeface="宋体" panose="02010600030101010101" pitchFamily="2" charset="-122"/>
              </a:rPr>
              <a:t>n&gt;=0</a:t>
            </a:r>
            <a:r>
              <a:rPr lang="zh-CN" altLang="en-US" sz="2800">
                <a:solidFill>
                  <a:schemeClr val="tx1">
                    <a:lumMod val="75000"/>
                    <a:lumOff val="25000"/>
                  </a:schemeClr>
                </a:solidFill>
                <a:ea typeface="宋体" panose="02010600030101010101" pitchFamily="2" charset="-122"/>
              </a:rPr>
              <a:t>）称为</a:t>
            </a:r>
            <a:r>
              <a:rPr lang="zh-CN" altLang="en-US" sz="2800">
                <a:solidFill>
                  <a:srgbClr val="FF0000"/>
                </a:solidFill>
                <a:ea typeface="宋体" panose="02010600030101010101" pitchFamily="2" charset="-122"/>
              </a:rPr>
              <a:t>线性表的长度</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当</a:t>
            </a:r>
            <a:r>
              <a:rPr lang="en-US" altLang="zh-CN" sz="2800">
                <a:solidFill>
                  <a:schemeClr val="tx1">
                    <a:lumMod val="75000"/>
                    <a:lumOff val="25000"/>
                  </a:schemeClr>
                </a:solidFill>
                <a:ea typeface="宋体" panose="02010600030101010101" pitchFamily="2" charset="-122"/>
              </a:rPr>
              <a:t>n=0</a:t>
            </a:r>
            <a:r>
              <a:rPr lang="zh-CN" altLang="en-US" sz="2800">
                <a:solidFill>
                  <a:schemeClr val="tx1">
                    <a:lumMod val="75000"/>
                    <a:lumOff val="25000"/>
                  </a:schemeClr>
                </a:solidFill>
                <a:ea typeface="宋体" panose="02010600030101010101" pitchFamily="2" charset="-122"/>
              </a:rPr>
              <a:t>时，称为</a:t>
            </a:r>
            <a:r>
              <a:rPr lang="zh-CN" altLang="en-US" sz="2800">
                <a:solidFill>
                  <a:srgbClr val="FF0000"/>
                </a:solidFill>
                <a:ea typeface="宋体" panose="02010600030101010101" pitchFamily="2" charset="-122"/>
              </a:rPr>
              <a:t>空表</a:t>
            </a:r>
          </a:p>
          <a:p>
            <a:pPr fontAlgn="auto">
              <a:spcAft>
                <a:spcPts val="0"/>
              </a:spcAft>
              <a:buFont typeface="Wingdings 3" charset="2"/>
              <a:buChar char=""/>
              <a:defRPr/>
            </a:pPr>
            <a:endParaRPr lang="zh-CN" altLang="en-US" sz="2800">
              <a:solidFill>
                <a:schemeClr val="tx1">
                  <a:lumMod val="75000"/>
                  <a:lumOff val="25000"/>
                </a:schemeClr>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CC08662C-69BB-BE44-9F03-36C3A31304DA}"/>
              </a:ext>
            </a:extLst>
          </p:cNvPr>
          <p:cNvSpPr txBox="1">
            <a:spLocks noChangeArrowheads="1"/>
          </p:cNvSpPr>
          <p:nvPr/>
        </p:nvSpPr>
        <p:spPr bwMode="auto">
          <a:xfrm>
            <a:off x="273050" y="1700213"/>
            <a:ext cx="9493250" cy="35099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如何去检验一个表达式的括号是否匹配呢？</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当自左向右扫描一个表达式时，凡是遇到的开括号（或称左括号）都期待有一个和它对应的闭括号（或称右括号）与之匹配。</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按照括号正确匹配的规则，在自左向右扫描一个表达式时，后遇到的开括号比先遇到的开括号更加期待有一个闭括号与之匹配。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a:extLst>
              <a:ext uri="{FF2B5EF4-FFF2-40B4-BE49-F238E27FC236}">
                <a16:creationId xmlns:a16="http://schemas.microsoft.com/office/drawing/2014/main" id="{0AC37DB2-DE27-2549-A65D-89061F06F5D9}"/>
              </a:ext>
            </a:extLst>
          </p:cNvPr>
          <p:cNvSpPr txBox="1">
            <a:spLocks noChangeArrowheads="1"/>
          </p:cNvSpPr>
          <p:nvPr/>
        </p:nvSpPr>
        <p:spPr bwMode="auto">
          <a:xfrm>
            <a:off x="330200"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判断表达式括号是否匹配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:char</a:t>
            </a:r>
            <a:r>
              <a:rPr lang="zh-CN" altLang="en-US" sz="2400" b="1">
                <a:solidFill>
                  <a:schemeClr val="tx1"/>
                </a:solidFill>
                <a:latin typeface="Times New Roman" panose="02020603050405020304" pitchFamily="18" charset="0"/>
                <a:ea typeface="宋体" panose="02010600030101010101" pitchFamily="2" charset="-122"/>
              </a:rPr>
              <a:t>类型数组</a:t>
            </a:r>
            <a:r>
              <a:rPr lang="en-US" altLang="zh-CN" sz="2400" b="1">
                <a:solidFill>
                  <a:schemeClr val="tx1"/>
                </a:solidFill>
                <a:latin typeface="Times New Roman" panose="02020603050405020304" pitchFamily="18" charset="0"/>
                <a:ea typeface="宋体" panose="02010600030101010101" pitchFamily="2" charset="-122"/>
              </a:rPr>
              <a:t>c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:int</a:t>
            </a:r>
            <a:r>
              <a:rPr lang="zh-CN" altLang="en-US" sz="2400" b="1">
                <a:solidFill>
                  <a:schemeClr val="tx1"/>
                </a:solidFill>
                <a:latin typeface="Times New Roman" panose="02020603050405020304" pitchFamily="18" charset="0"/>
                <a:ea typeface="宋体" panose="02010600030101010101" pitchFamily="2" charset="-122"/>
              </a:rPr>
              <a:t>类型。返回</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为匹配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返回</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为不匹配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:seqmatch.c,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:match_kouhao()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int match_kuohao(char c[])</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sequence_stack 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init(&amp;s);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while(c[i]!='#')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switch(c[i])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a:extLst>
              <a:ext uri="{FF2B5EF4-FFF2-40B4-BE49-F238E27FC236}">
                <a16:creationId xmlns:a16="http://schemas.microsoft.com/office/drawing/2014/main" id="{87F793A3-2B09-704E-A153-E4B1CBCD50EB}"/>
              </a:ext>
            </a:extLst>
          </p:cNvPr>
          <p:cNvSpPr txBox="1">
            <a:spLocks noChangeArrowheads="1"/>
          </p:cNvSpPr>
          <p:nvPr/>
        </p:nvSpPr>
        <p:spPr bwMode="auto">
          <a:xfrm>
            <a:off x="165100" y="1484313"/>
            <a:ext cx="957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case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'(':push(&amp;s,c[i]);break;</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(empty(s));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栈为空则匹配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否则不匹配</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p:txBody>
      </p:sp>
      <p:sp>
        <p:nvSpPr>
          <p:cNvPr id="45058" name="Text Box 3">
            <a:extLst>
              <a:ext uri="{FF2B5EF4-FFF2-40B4-BE49-F238E27FC236}">
                <a16:creationId xmlns:a16="http://schemas.microsoft.com/office/drawing/2014/main" id="{326105E4-1442-8945-BD41-BA6C76C7E789}"/>
              </a:ext>
            </a:extLst>
          </p:cNvPr>
          <p:cNvSpPr txBox="1">
            <a:spLocks noChangeArrowheads="1"/>
          </p:cNvSpPr>
          <p:nvPr/>
        </p:nvSpPr>
        <p:spPr bwMode="auto">
          <a:xfrm>
            <a:off x="495300" y="6356350"/>
            <a:ext cx="941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2.14   </a:t>
            </a:r>
            <a:r>
              <a:rPr lang="zh-CN" altLang="en-US" sz="2400" b="1">
                <a:solidFill>
                  <a:schemeClr val="tx1"/>
                </a:solidFill>
                <a:latin typeface="Comic Sans MS" panose="030F0902030302020204" pitchFamily="66" charset="0"/>
                <a:ea typeface="楷体_GB2312" pitchFamily="49" charset="-122"/>
              </a:rPr>
              <a:t>判断表达式括号是否匹配</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a:extLst>
              <a:ext uri="{FF2B5EF4-FFF2-40B4-BE49-F238E27FC236}">
                <a16:creationId xmlns:a16="http://schemas.microsoft.com/office/drawing/2014/main" id="{46DEE32B-7761-FB4A-B449-CD198FD3C23F}"/>
              </a:ext>
            </a:extLst>
          </p:cNvPr>
          <p:cNvSpPr txBox="1">
            <a:spLocks noChangeArrowheads="1"/>
          </p:cNvSpPr>
          <p:nvPr/>
        </p:nvSpPr>
        <p:spPr bwMode="auto">
          <a:xfrm>
            <a:off x="415925" y="1447800"/>
            <a:ext cx="9131300" cy="5221288"/>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算术表达式通常是由</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操作数、算术运算符和一对圆括号（）</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组合而成。其中操作数允许是程序语言中任意合法的变量名或常数。这里讨论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四种算术运算。</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表达式求值中的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首要问题</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如何确定表达式中所含运算的计算次序。</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算术运算的规则：</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）先乘除、后加减</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）从左算到右</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）先括号内、后括号外</a:t>
            </a:r>
          </a:p>
        </p:txBody>
      </p:sp>
      <p:sp>
        <p:nvSpPr>
          <p:cNvPr id="317443" name="Text Box 3">
            <a:extLst>
              <a:ext uri="{FF2B5EF4-FFF2-40B4-BE49-F238E27FC236}">
                <a16:creationId xmlns:a16="http://schemas.microsoft.com/office/drawing/2014/main" id="{F6F6B181-F548-B949-A051-2DEC16B5489B}"/>
              </a:ext>
            </a:extLst>
          </p:cNvPr>
          <p:cNvSpPr txBox="1">
            <a:spLocks noChangeArrowheads="1"/>
          </p:cNvSpPr>
          <p:nvPr/>
        </p:nvSpPr>
        <p:spPr bwMode="auto">
          <a:xfrm>
            <a:off x="273050" y="549275"/>
            <a:ext cx="93281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2.3.4</a:t>
            </a:r>
            <a:r>
              <a:rPr lang="zh-CN" altLang="en-US" sz="3200" b="1">
                <a:solidFill>
                  <a:srgbClr val="FF0000"/>
                </a:solidFill>
                <a:effectLst>
                  <a:outerShdw blurRad="38100" dist="38100" dir="2700000" algn="tl">
                    <a:srgbClr val="C0C0C0"/>
                  </a:outerShdw>
                </a:effectLst>
                <a:ea typeface="楷体_GB2312" pitchFamily="49" charset="-122"/>
              </a:rPr>
              <a:t>栈的应用之二</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算术表达式求值</a:t>
            </a:r>
            <a:r>
              <a:rPr lang="zh-CN" altLang="en-US" sz="3200">
                <a:solidFill>
                  <a:srgbClr val="FF0000"/>
                </a:solidFill>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4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a:extLst>
              <a:ext uri="{FF2B5EF4-FFF2-40B4-BE49-F238E27FC236}">
                <a16:creationId xmlns:a16="http://schemas.microsoft.com/office/drawing/2014/main" id="{76A88C77-CC0C-CC46-9BBD-D8BCA0B3BF4F}"/>
              </a:ext>
            </a:extLst>
          </p:cNvPr>
          <p:cNvSpPr txBox="1">
            <a:spLocks noChangeArrowheads="1"/>
          </p:cNvSpPr>
          <p:nvPr/>
        </p:nvSpPr>
        <p:spPr bwMode="auto">
          <a:xfrm>
            <a:off x="776288" y="1403350"/>
            <a:ext cx="808990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按此原则，算术表达式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的运算次序为：</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 而不是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p:txBody>
      </p:sp>
      <p:sp>
        <p:nvSpPr>
          <p:cNvPr id="51203" name="Line 3">
            <a:extLst>
              <a:ext uri="{FF2B5EF4-FFF2-40B4-BE49-F238E27FC236}">
                <a16:creationId xmlns:a16="http://schemas.microsoft.com/office/drawing/2014/main" id="{2132E301-9E06-AC4E-B310-2590842EDC4B}"/>
              </a:ext>
            </a:extLst>
          </p:cNvPr>
          <p:cNvSpPr>
            <a:spLocks noChangeShapeType="1"/>
          </p:cNvSpPr>
          <p:nvPr/>
        </p:nvSpPr>
        <p:spPr bwMode="auto">
          <a:xfrm>
            <a:off x="279241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a:extLst>
              <a:ext uri="{FF2B5EF4-FFF2-40B4-BE49-F238E27FC236}">
                <a16:creationId xmlns:a16="http://schemas.microsoft.com/office/drawing/2014/main" id="{7C305E41-0EF9-834B-A3FF-0BBBB50F5F1E}"/>
              </a:ext>
            </a:extLst>
          </p:cNvPr>
          <p:cNvSpPr>
            <a:spLocks noChangeShapeType="1"/>
          </p:cNvSpPr>
          <p:nvPr/>
        </p:nvSpPr>
        <p:spPr bwMode="auto">
          <a:xfrm>
            <a:off x="2073275" y="4297363"/>
            <a:ext cx="1816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a:extLst>
              <a:ext uri="{FF2B5EF4-FFF2-40B4-BE49-F238E27FC236}">
                <a16:creationId xmlns:a16="http://schemas.microsoft.com/office/drawing/2014/main" id="{F814EEB4-9942-6140-8226-D501A04430B9}"/>
              </a:ext>
            </a:extLst>
          </p:cNvPr>
          <p:cNvSpPr>
            <a:spLocks noChangeShapeType="1"/>
          </p:cNvSpPr>
          <p:nvPr/>
        </p:nvSpPr>
        <p:spPr bwMode="auto">
          <a:xfrm>
            <a:off x="1423988" y="4756150"/>
            <a:ext cx="2476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0" name="Oval 6">
            <a:extLst>
              <a:ext uri="{FF2B5EF4-FFF2-40B4-BE49-F238E27FC236}">
                <a16:creationId xmlns:a16="http://schemas.microsoft.com/office/drawing/2014/main" id="{43A06650-19A1-484E-AF76-7846AE2C71E1}"/>
              </a:ext>
            </a:extLst>
          </p:cNvPr>
          <p:cNvSpPr>
            <a:spLocks noChangeArrowheads="1"/>
          </p:cNvSpPr>
          <p:nvPr/>
        </p:nvSpPr>
        <p:spPr bwMode="auto">
          <a:xfrm>
            <a:off x="3170238"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1" name="Oval 7">
            <a:extLst>
              <a:ext uri="{FF2B5EF4-FFF2-40B4-BE49-F238E27FC236}">
                <a16:creationId xmlns:a16="http://schemas.microsoft.com/office/drawing/2014/main" id="{6FCBB701-435B-2149-914B-0FEEE67BAE73}"/>
              </a:ext>
            </a:extLst>
          </p:cNvPr>
          <p:cNvSpPr>
            <a:spLocks noChangeArrowheads="1"/>
          </p:cNvSpPr>
          <p:nvPr/>
        </p:nvSpPr>
        <p:spPr bwMode="auto">
          <a:xfrm>
            <a:off x="2922588" y="43751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2" name="Oval 8">
            <a:extLst>
              <a:ext uri="{FF2B5EF4-FFF2-40B4-BE49-F238E27FC236}">
                <a16:creationId xmlns:a16="http://schemas.microsoft.com/office/drawing/2014/main" id="{9816FBFD-3F69-B743-812F-E99620BBE985}"/>
              </a:ext>
            </a:extLst>
          </p:cNvPr>
          <p:cNvSpPr>
            <a:spLocks noChangeArrowheads="1"/>
          </p:cNvSpPr>
          <p:nvPr/>
        </p:nvSpPr>
        <p:spPr bwMode="auto">
          <a:xfrm>
            <a:off x="2509838" y="48323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51209" name="Line 9">
            <a:extLst>
              <a:ext uri="{FF2B5EF4-FFF2-40B4-BE49-F238E27FC236}">
                <a16:creationId xmlns:a16="http://schemas.microsoft.com/office/drawing/2014/main" id="{78ACBECE-074B-1349-A824-6C16AE1E2F67}"/>
              </a:ext>
            </a:extLst>
          </p:cNvPr>
          <p:cNvSpPr>
            <a:spLocks noChangeShapeType="1"/>
          </p:cNvSpPr>
          <p:nvPr/>
        </p:nvSpPr>
        <p:spPr bwMode="auto">
          <a:xfrm>
            <a:off x="55292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10">
            <a:extLst>
              <a:ext uri="{FF2B5EF4-FFF2-40B4-BE49-F238E27FC236}">
                <a16:creationId xmlns:a16="http://schemas.microsoft.com/office/drawing/2014/main" id="{6EFF9EC6-DDAC-794E-9785-1E10F095257B}"/>
              </a:ext>
            </a:extLst>
          </p:cNvPr>
          <p:cNvSpPr>
            <a:spLocks noChangeShapeType="1"/>
          </p:cNvSpPr>
          <p:nvPr/>
        </p:nvSpPr>
        <p:spPr bwMode="auto">
          <a:xfrm>
            <a:off x="70151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1">
            <a:extLst>
              <a:ext uri="{FF2B5EF4-FFF2-40B4-BE49-F238E27FC236}">
                <a16:creationId xmlns:a16="http://schemas.microsoft.com/office/drawing/2014/main" id="{381BB3EE-F676-D045-B693-4DF0ED812858}"/>
              </a:ext>
            </a:extLst>
          </p:cNvPr>
          <p:cNvSpPr>
            <a:spLocks noChangeShapeType="1"/>
          </p:cNvSpPr>
          <p:nvPr/>
        </p:nvSpPr>
        <p:spPr bwMode="auto">
          <a:xfrm>
            <a:off x="5529263" y="4375150"/>
            <a:ext cx="264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6" name="Oval 12">
            <a:extLst>
              <a:ext uri="{FF2B5EF4-FFF2-40B4-BE49-F238E27FC236}">
                <a16:creationId xmlns:a16="http://schemas.microsoft.com/office/drawing/2014/main" id="{6EA52195-15D8-8C42-8BF7-982D34AFD0DD}"/>
              </a:ext>
            </a:extLst>
          </p:cNvPr>
          <p:cNvSpPr>
            <a:spLocks noChangeArrowheads="1"/>
          </p:cNvSpPr>
          <p:nvPr/>
        </p:nvSpPr>
        <p:spPr bwMode="auto">
          <a:xfrm>
            <a:off x="577691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7" name="Oval 13">
            <a:extLst>
              <a:ext uri="{FF2B5EF4-FFF2-40B4-BE49-F238E27FC236}">
                <a16:creationId xmlns:a16="http://schemas.microsoft.com/office/drawing/2014/main" id="{F68C6DD2-CCAE-1F46-8901-2BD07CA70E8D}"/>
              </a:ext>
            </a:extLst>
          </p:cNvPr>
          <p:cNvSpPr>
            <a:spLocks noChangeArrowheads="1"/>
          </p:cNvSpPr>
          <p:nvPr/>
        </p:nvSpPr>
        <p:spPr bwMode="auto">
          <a:xfrm>
            <a:off x="734536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8" name="Oval 14">
            <a:extLst>
              <a:ext uri="{FF2B5EF4-FFF2-40B4-BE49-F238E27FC236}">
                <a16:creationId xmlns:a16="http://schemas.microsoft.com/office/drawing/2014/main" id="{1750FFCA-695A-9B40-A9F7-2653C73F07D6}"/>
              </a:ext>
            </a:extLst>
          </p:cNvPr>
          <p:cNvSpPr>
            <a:spLocks noChangeArrowheads="1"/>
          </p:cNvSpPr>
          <p:nvPr/>
        </p:nvSpPr>
        <p:spPr bwMode="auto">
          <a:xfrm>
            <a:off x="6602413" y="45275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318479" name="Text Box 15">
            <a:extLst>
              <a:ext uri="{FF2B5EF4-FFF2-40B4-BE49-F238E27FC236}">
                <a16:creationId xmlns:a16="http://schemas.microsoft.com/office/drawing/2014/main" id="{BD5663E2-E3BA-2344-BCDF-92A3A47F2EFA}"/>
              </a:ext>
            </a:extLst>
          </p:cNvPr>
          <p:cNvSpPr txBox="1">
            <a:spLocks noChangeArrowheads="1"/>
          </p:cNvSpPr>
          <p:nvPr/>
        </p:nvSpPr>
        <p:spPr bwMode="auto">
          <a:xfrm>
            <a:off x="631825" y="5270500"/>
            <a:ext cx="8785225"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问题：</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如何让计算机也遵守算术运算规则，正确计算表达式的值？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70"/>
                                        </p:tgtEl>
                                        <p:attrNameLst>
                                          <p:attrName>style.visibility</p:attrName>
                                        </p:attrNameLst>
                                      </p:cBhvr>
                                      <p:to>
                                        <p:strVal val="visible"/>
                                      </p:to>
                                    </p:set>
                                    <p:anim calcmode="lin" valueType="num">
                                      <p:cBhvr additive="base">
                                        <p:cTn id="11" dur="500" fill="hold"/>
                                        <p:tgtEl>
                                          <p:spTgt spid="318470"/>
                                        </p:tgtEl>
                                        <p:attrNameLst>
                                          <p:attrName>ppt_x</p:attrName>
                                        </p:attrNameLst>
                                      </p:cBhvr>
                                      <p:tavLst>
                                        <p:tav tm="0">
                                          <p:val>
                                            <p:strVal val="#ppt_x"/>
                                          </p:val>
                                        </p:tav>
                                        <p:tav tm="100000">
                                          <p:val>
                                            <p:strVal val="#ppt_x"/>
                                          </p:val>
                                        </p:tav>
                                      </p:tavLst>
                                    </p:anim>
                                    <p:anim calcmode="lin" valueType="num">
                                      <p:cBhvr additive="base">
                                        <p:cTn id="12" dur="500" fill="hold"/>
                                        <p:tgtEl>
                                          <p:spTgt spid="31847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calcmode="lin" valueType="num">
                                      <p:cBhvr additive="base">
                                        <p:cTn id="17" dur="500" fill="hold"/>
                                        <p:tgtEl>
                                          <p:spTgt spid="51204"/>
                                        </p:tgtEl>
                                        <p:attrNameLst>
                                          <p:attrName>ppt_x</p:attrName>
                                        </p:attrNameLst>
                                      </p:cBhvr>
                                      <p:tavLst>
                                        <p:tav tm="0">
                                          <p:val>
                                            <p:strVal val="#ppt_x"/>
                                          </p:val>
                                        </p:tav>
                                        <p:tav tm="100000">
                                          <p:val>
                                            <p:strVal val="#ppt_x"/>
                                          </p:val>
                                        </p:tav>
                                      </p:tavLst>
                                    </p:anim>
                                    <p:anim calcmode="lin" valueType="num">
                                      <p:cBhvr additive="base">
                                        <p:cTn id="18" dur="500" fill="hold"/>
                                        <p:tgtEl>
                                          <p:spTgt spid="5120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8471"/>
                                        </p:tgtEl>
                                        <p:attrNameLst>
                                          <p:attrName>style.visibility</p:attrName>
                                        </p:attrNameLst>
                                      </p:cBhvr>
                                      <p:to>
                                        <p:strVal val="visible"/>
                                      </p:to>
                                    </p:set>
                                    <p:anim calcmode="lin" valueType="num">
                                      <p:cBhvr additive="base">
                                        <p:cTn id="21" dur="500" fill="hold"/>
                                        <p:tgtEl>
                                          <p:spTgt spid="318471"/>
                                        </p:tgtEl>
                                        <p:attrNameLst>
                                          <p:attrName>ppt_x</p:attrName>
                                        </p:attrNameLst>
                                      </p:cBhvr>
                                      <p:tavLst>
                                        <p:tav tm="0">
                                          <p:val>
                                            <p:strVal val="#ppt_x"/>
                                          </p:val>
                                        </p:tav>
                                        <p:tav tm="100000">
                                          <p:val>
                                            <p:strVal val="#ppt_x"/>
                                          </p:val>
                                        </p:tav>
                                      </p:tavLst>
                                    </p:anim>
                                    <p:anim calcmode="lin" valueType="num">
                                      <p:cBhvr additive="base">
                                        <p:cTn id="22" dur="500" fill="hold"/>
                                        <p:tgtEl>
                                          <p:spTgt spid="31847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 calcmode="lin" valueType="num">
                                      <p:cBhvr additive="base">
                                        <p:cTn id="27" dur="500" fill="hold"/>
                                        <p:tgtEl>
                                          <p:spTgt spid="51205"/>
                                        </p:tgtEl>
                                        <p:attrNameLst>
                                          <p:attrName>ppt_x</p:attrName>
                                        </p:attrNameLst>
                                      </p:cBhvr>
                                      <p:tavLst>
                                        <p:tav tm="0">
                                          <p:val>
                                            <p:strVal val="#ppt_x"/>
                                          </p:val>
                                        </p:tav>
                                        <p:tav tm="100000">
                                          <p:val>
                                            <p:strVal val="#ppt_x"/>
                                          </p:val>
                                        </p:tav>
                                      </p:tavLst>
                                    </p:anim>
                                    <p:anim calcmode="lin" valueType="num">
                                      <p:cBhvr additive="base">
                                        <p:cTn id="28" dur="500" fill="hold"/>
                                        <p:tgtEl>
                                          <p:spTgt spid="512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8472"/>
                                        </p:tgtEl>
                                        <p:attrNameLst>
                                          <p:attrName>style.visibility</p:attrName>
                                        </p:attrNameLst>
                                      </p:cBhvr>
                                      <p:to>
                                        <p:strVal val="visible"/>
                                      </p:to>
                                    </p:set>
                                    <p:anim calcmode="lin" valueType="num">
                                      <p:cBhvr additive="base">
                                        <p:cTn id="31" dur="500" fill="hold"/>
                                        <p:tgtEl>
                                          <p:spTgt spid="318472"/>
                                        </p:tgtEl>
                                        <p:attrNameLst>
                                          <p:attrName>ppt_x</p:attrName>
                                        </p:attrNameLst>
                                      </p:cBhvr>
                                      <p:tavLst>
                                        <p:tav tm="0">
                                          <p:val>
                                            <p:strVal val="#ppt_x"/>
                                          </p:val>
                                        </p:tav>
                                        <p:tav tm="100000">
                                          <p:val>
                                            <p:strVal val="#ppt_x"/>
                                          </p:val>
                                        </p:tav>
                                      </p:tavLst>
                                    </p:anim>
                                    <p:anim calcmode="lin" valueType="num">
                                      <p:cBhvr additive="base">
                                        <p:cTn id="32" dur="500" fill="hold"/>
                                        <p:tgtEl>
                                          <p:spTgt spid="3184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8476"/>
                                        </p:tgtEl>
                                        <p:attrNameLst>
                                          <p:attrName>style.visibility</p:attrName>
                                        </p:attrNameLst>
                                      </p:cBhvr>
                                      <p:to>
                                        <p:strVal val="visible"/>
                                      </p:to>
                                    </p:set>
                                    <p:anim calcmode="lin" valueType="num">
                                      <p:cBhvr additive="base">
                                        <p:cTn id="37" dur="500" fill="hold"/>
                                        <p:tgtEl>
                                          <p:spTgt spid="318476"/>
                                        </p:tgtEl>
                                        <p:attrNameLst>
                                          <p:attrName>ppt_x</p:attrName>
                                        </p:attrNameLst>
                                      </p:cBhvr>
                                      <p:tavLst>
                                        <p:tav tm="0">
                                          <p:val>
                                            <p:strVal val="#ppt_x"/>
                                          </p:val>
                                        </p:tav>
                                        <p:tav tm="100000">
                                          <p:val>
                                            <p:strVal val="#ppt_x"/>
                                          </p:val>
                                        </p:tav>
                                      </p:tavLst>
                                    </p:anim>
                                    <p:anim calcmode="lin" valueType="num">
                                      <p:cBhvr additive="base">
                                        <p:cTn id="38" dur="500" fill="hold"/>
                                        <p:tgtEl>
                                          <p:spTgt spid="31847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09"/>
                                        </p:tgtEl>
                                        <p:attrNameLst>
                                          <p:attrName>style.visibility</p:attrName>
                                        </p:attrNameLst>
                                      </p:cBhvr>
                                      <p:to>
                                        <p:strVal val="visible"/>
                                      </p:to>
                                    </p:set>
                                    <p:anim calcmode="lin" valueType="num">
                                      <p:cBhvr additive="base">
                                        <p:cTn id="41" dur="500" fill="hold"/>
                                        <p:tgtEl>
                                          <p:spTgt spid="51209"/>
                                        </p:tgtEl>
                                        <p:attrNameLst>
                                          <p:attrName>ppt_x</p:attrName>
                                        </p:attrNameLst>
                                      </p:cBhvr>
                                      <p:tavLst>
                                        <p:tav tm="0">
                                          <p:val>
                                            <p:strVal val="#ppt_x"/>
                                          </p:val>
                                        </p:tav>
                                        <p:tav tm="100000">
                                          <p:val>
                                            <p:strVal val="#ppt_x"/>
                                          </p:val>
                                        </p:tav>
                                      </p:tavLst>
                                    </p:anim>
                                    <p:anim calcmode="lin" valueType="num">
                                      <p:cBhvr additive="base">
                                        <p:cTn id="42" dur="500" fill="hold"/>
                                        <p:tgtEl>
                                          <p:spTgt spid="5120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10"/>
                                        </p:tgtEl>
                                        <p:attrNameLst>
                                          <p:attrName>style.visibility</p:attrName>
                                        </p:attrNameLst>
                                      </p:cBhvr>
                                      <p:to>
                                        <p:strVal val="visible"/>
                                      </p:to>
                                    </p:set>
                                    <p:anim calcmode="lin" valueType="num">
                                      <p:cBhvr additive="base">
                                        <p:cTn id="45" dur="500" fill="hold"/>
                                        <p:tgtEl>
                                          <p:spTgt spid="51210"/>
                                        </p:tgtEl>
                                        <p:attrNameLst>
                                          <p:attrName>ppt_x</p:attrName>
                                        </p:attrNameLst>
                                      </p:cBhvr>
                                      <p:tavLst>
                                        <p:tav tm="0">
                                          <p:val>
                                            <p:strVal val="#ppt_x"/>
                                          </p:val>
                                        </p:tav>
                                        <p:tav tm="100000">
                                          <p:val>
                                            <p:strVal val="#ppt_x"/>
                                          </p:val>
                                        </p:tav>
                                      </p:tavLst>
                                    </p:anim>
                                    <p:anim calcmode="lin" valueType="num">
                                      <p:cBhvr additive="base">
                                        <p:cTn id="46" dur="500" fill="hold"/>
                                        <p:tgtEl>
                                          <p:spTgt spid="512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8477"/>
                                        </p:tgtEl>
                                        <p:attrNameLst>
                                          <p:attrName>style.visibility</p:attrName>
                                        </p:attrNameLst>
                                      </p:cBhvr>
                                      <p:to>
                                        <p:strVal val="visible"/>
                                      </p:to>
                                    </p:set>
                                    <p:anim calcmode="lin" valueType="num">
                                      <p:cBhvr additive="base">
                                        <p:cTn id="49" dur="500" fill="hold"/>
                                        <p:tgtEl>
                                          <p:spTgt spid="318477"/>
                                        </p:tgtEl>
                                        <p:attrNameLst>
                                          <p:attrName>ppt_x</p:attrName>
                                        </p:attrNameLst>
                                      </p:cBhvr>
                                      <p:tavLst>
                                        <p:tav tm="0">
                                          <p:val>
                                            <p:strVal val="#ppt_x"/>
                                          </p:val>
                                        </p:tav>
                                        <p:tav tm="100000">
                                          <p:val>
                                            <p:strVal val="#ppt_x"/>
                                          </p:val>
                                        </p:tav>
                                      </p:tavLst>
                                    </p:anim>
                                    <p:anim calcmode="lin" valueType="num">
                                      <p:cBhvr additive="base">
                                        <p:cTn id="50" dur="500" fill="hold"/>
                                        <p:tgtEl>
                                          <p:spTgt spid="31847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11"/>
                                        </p:tgtEl>
                                        <p:attrNameLst>
                                          <p:attrName>style.visibility</p:attrName>
                                        </p:attrNameLst>
                                      </p:cBhvr>
                                      <p:to>
                                        <p:strVal val="visible"/>
                                      </p:to>
                                    </p:set>
                                    <p:anim calcmode="lin" valueType="num">
                                      <p:cBhvr additive="base">
                                        <p:cTn id="53" dur="500" fill="hold"/>
                                        <p:tgtEl>
                                          <p:spTgt spid="51211"/>
                                        </p:tgtEl>
                                        <p:attrNameLst>
                                          <p:attrName>ppt_x</p:attrName>
                                        </p:attrNameLst>
                                      </p:cBhvr>
                                      <p:tavLst>
                                        <p:tav tm="0">
                                          <p:val>
                                            <p:strVal val="#ppt_x"/>
                                          </p:val>
                                        </p:tav>
                                        <p:tav tm="100000">
                                          <p:val>
                                            <p:strVal val="#ppt_x"/>
                                          </p:val>
                                        </p:tav>
                                      </p:tavLst>
                                    </p:anim>
                                    <p:anim calcmode="lin" valueType="num">
                                      <p:cBhvr additive="base">
                                        <p:cTn id="54" dur="500" fill="hold"/>
                                        <p:tgtEl>
                                          <p:spTgt spid="512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8478"/>
                                        </p:tgtEl>
                                        <p:attrNameLst>
                                          <p:attrName>style.visibility</p:attrName>
                                        </p:attrNameLst>
                                      </p:cBhvr>
                                      <p:to>
                                        <p:strVal val="visible"/>
                                      </p:to>
                                    </p:set>
                                    <p:anim calcmode="lin" valueType="num">
                                      <p:cBhvr additive="base">
                                        <p:cTn id="57" dur="500" fill="hold"/>
                                        <p:tgtEl>
                                          <p:spTgt spid="318478"/>
                                        </p:tgtEl>
                                        <p:attrNameLst>
                                          <p:attrName>ppt_x</p:attrName>
                                        </p:attrNameLst>
                                      </p:cBhvr>
                                      <p:tavLst>
                                        <p:tav tm="0">
                                          <p:val>
                                            <p:strVal val="#ppt_x"/>
                                          </p:val>
                                        </p:tav>
                                        <p:tav tm="100000">
                                          <p:val>
                                            <p:strVal val="#ppt_x"/>
                                          </p:val>
                                        </p:tav>
                                      </p:tavLst>
                                    </p:anim>
                                    <p:anim calcmode="lin" valueType="num">
                                      <p:cBhvr additive="base">
                                        <p:cTn id="58" dur="500" fill="hold"/>
                                        <p:tgtEl>
                                          <p:spTgt spid="31847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8479"/>
                                        </p:tgtEl>
                                        <p:attrNameLst>
                                          <p:attrName>style.visibility</p:attrName>
                                        </p:attrNameLst>
                                      </p:cBhvr>
                                      <p:to>
                                        <p:strVal val="visible"/>
                                      </p:to>
                                    </p:set>
                                    <p:anim calcmode="lin" valueType="num">
                                      <p:cBhvr additive="base">
                                        <p:cTn id="63" dur="500" fill="hold"/>
                                        <p:tgtEl>
                                          <p:spTgt spid="318479"/>
                                        </p:tgtEl>
                                        <p:attrNameLst>
                                          <p:attrName>ppt_x</p:attrName>
                                        </p:attrNameLst>
                                      </p:cBhvr>
                                      <p:tavLst>
                                        <p:tav tm="0">
                                          <p:val>
                                            <p:strVal val="#ppt_x"/>
                                          </p:val>
                                        </p:tav>
                                        <p:tav tm="100000">
                                          <p:val>
                                            <p:strVal val="#ppt_x"/>
                                          </p:val>
                                        </p:tav>
                                      </p:tavLst>
                                    </p:anim>
                                    <p:anim calcmode="lin" valueType="num">
                                      <p:cBhvr additive="base">
                                        <p:cTn id="64" dur="500" fill="hold"/>
                                        <p:tgtEl>
                                          <p:spTgt spid="318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animBg="1"/>
      <p:bldP spid="318471" grpId="0" animBg="1"/>
      <p:bldP spid="318472" grpId="0" animBg="1"/>
      <p:bldP spid="318476" grpId="0" animBg="1"/>
      <p:bldP spid="318477" grpId="0" animBg="1"/>
      <p:bldP spid="318478" grpId="0" animBg="1"/>
      <p:bldP spid="3184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a:extLst>
              <a:ext uri="{FF2B5EF4-FFF2-40B4-BE49-F238E27FC236}">
                <a16:creationId xmlns:a16="http://schemas.microsoft.com/office/drawing/2014/main" id="{DF1D9532-4D76-584D-8FF2-D0CBD784AD3D}"/>
              </a:ext>
            </a:extLst>
          </p:cNvPr>
          <p:cNvSpPr txBox="1">
            <a:spLocks noChangeArrowheads="1"/>
          </p:cNvSpPr>
          <p:nvPr/>
        </p:nvSpPr>
        <p:spPr bwMode="auto">
          <a:xfrm>
            <a:off x="825500" y="-26988"/>
            <a:ext cx="8420100" cy="137318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加括号，即对每个一运算都用一对括号将与其配对的左、右操作对象括在一起，由此上面算术表达式将写成（</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19491" name="Text Box 3">
            <a:extLst>
              <a:ext uri="{FF2B5EF4-FFF2-40B4-BE49-F238E27FC236}">
                <a16:creationId xmlns:a16="http://schemas.microsoft.com/office/drawing/2014/main" id="{CC6DB43F-28E0-BE4E-9856-33C81A9180BB}"/>
              </a:ext>
            </a:extLst>
          </p:cNvPr>
          <p:cNvSpPr txBox="1">
            <a:spLocks noChangeArrowheads="1"/>
          </p:cNvSpPr>
          <p:nvPr/>
        </p:nvSpPr>
        <p:spPr bwMode="auto">
          <a:xfrm>
            <a:off x="908050" y="1654175"/>
            <a:ext cx="8420100" cy="45783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利用栈求表达式的值：</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）自左至右的扫描加括号的算术表达式</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）将非右括号“）”的符号进栈</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每当遇见右括号“）”，从栈顶向下扫描至第一个左括号“（”，这就是和遇见的右括号“）”配对的左括号“（”，该左括号“（”上面的表达式就是现在应该计算的表达式，从栈中弹出对应的左括号“（”以上的所有符号（含左括号”（“），计算相应表达式，并将结果压入栈中。</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a:extLst>
              <a:ext uri="{FF2B5EF4-FFF2-40B4-BE49-F238E27FC236}">
                <a16:creationId xmlns:a16="http://schemas.microsoft.com/office/drawing/2014/main" id="{44493525-5F85-3E41-9766-837D1F956461}"/>
              </a:ext>
            </a:extLst>
          </p:cNvPr>
          <p:cNvSpPr txBox="1">
            <a:spLocks noChangeArrowheads="1"/>
          </p:cNvSpPr>
          <p:nvPr/>
        </p:nvSpPr>
        <p:spPr bwMode="auto">
          <a:xfrm>
            <a:off x="881063" y="2071688"/>
            <a:ext cx="8337550"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重复</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）即可计算出表达式的值。</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特点：方法简单明了，但要求人们事先为要计算的表达式加好括号，这既繁琐，又易出错。</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Text Box 3">
            <a:extLst>
              <a:ext uri="{FF2B5EF4-FFF2-40B4-BE49-F238E27FC236}">
                <a16:creationId xmlns:a16="http://schemas.microsoft.com/office/drawing/2014/main" id="{AA72C462-7689-D84D-ADA9-866339531E3A}"/>
              </a:ext>
            </a:extLst>
          </p:cNvPr>
          <p:cNvSpPr txBox="1">
            <a:spLocks noChangeArrowheads="1"/>
          </p:cNvSpPr>
          <p:nvPr/>
        </p:nvSpPr>
        <p:spPr bwMode="auto">
          <a:xfrm>
            <a:off x="825500" y="1643063"/>
            <a:ext cx="800735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重新改写表达式为</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后缀表达式</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20516" name="Text Box 4">
            <a:extLst>
              <a:ext uri="{FF2B5EF4-FFF2-40B4-BE49-F238E27FC236}">
                <a16:creationId xmlns:a16="http://schemas.microsoft.com/office/drawing/2014/main" id="{87E088D9-CC8D-5441-91FA-E5265E7005BB}"/>
              </a:ext>
            </a:extLst>
          </p:cNvPr>
          <p:cNvSpPr txBox="1">
            <a:spLocks noChangeArrowheads="1"/>
          </p:cNvSpPr>
          <p:nvPr/>
        </p:nvSpPr>
        <p:spPr bwMode="auto">
          <a:xfrm>
            <a:off x="825500" y="2292350"/>
            <a:ext cx="8585200" cy="30845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在计算机中，表达式可以有三种不同的标识方法</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设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Exp = S1 + OP + S2</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则称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 </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中缀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dirty="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a:t>
            </a:r>
            <a:r>
              <a:rPr lang="zh-CN" altLang="en-US" sz="2800" dirty="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a:extLst>
              <a:ext uri="{FF2B5EF4-FFF2-40B4-BE49-F238E27FC236}">
                <a16:creationId xmlns:a16="http://schemas.microsoft.com/office/drawing/2014/main" id="{3AC281EF-4895-5749-A32A-4334A258CF54}"/>
              </a:ext>
            </a:extLst>
          </p:cNvPr>
          <p:cNvSpPr txBox="1">
            <a:spLocks noChangeArrowheads="1"/>
          </p:cNvSpPr>
          <p:nvPr/>
        </p:nvSpPr>
        <p:spPr bwMode="auto">
          <a:xfrm>
            <a:off x="825500" y="1635125"/>
            <a:ext cx="8585200" cy="50085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可见，它以运算符所在不同位置命名的。</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中缀表达式          后缀表达式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                       A</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                   AB+</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               ABC*+</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+D      ABC-*D+</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1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15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153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153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153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153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15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a:extLst>
              <a:ext uri="{FF2B5EF4-FFF2-40B4-BE49-F238E27FC236}">
                <a16:creationId xmlns:a16="http://schemas.microsoft.com/office/drawing/2014/main" id="{F9044453-A7B2-FF43-8D8B-39CE49197694}"/>
              </a:ext>
            </a:extLst>
          </p:cNvPr>
          <p:cNvSpPr txBox="1">
            <a:spLocks noChangeArrowheads="1"/>
          </p:cNvSpPr>
          <p:nvPr/>
        </p:nvSpPr>
        <p:spPr bwMode="auto">
          <a:xfrm>
            <a:off x="1023938" y="1500188"/>
            <a:ext cx="8007350" cy="4968875"/>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结论</a:t>
            </a:r>
            <a:r>
              <a:rPr lang="en-US" altLang="zh-CN"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操作数之间的相对次序不变</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运算符的相对次序不同</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后缀表达式中没有括号，运算符排在其第二个操作数之后</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连续出现的两个操作数和在它们之前且紧靠它们的运算符构成一个</a:t>
            </a: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a:extLst>
              <a:ext uri="{FF2B5EF4-FFF2-40B4-BE49-F238E27FC236}">
                <a16:creationId xmlns:a16="http://schemas.microsoft.com/office/drawing/2014/main" id="{FE078BB8-071F-F146-93EA-0AA6A96E04CC}"/>
              </a:ext>
            </a:extLst>
          </p:cNvPr>
          <p:cNvSpPr txBox="1">
            <a:spLocks noChangeArrowheads="1"/>
          </p:cNvSpPr>
          <p:nvPr/>
        </p:nvSpPr>
        <p:spPr bwMode="auto">
          <a:xfrm>
            <a:off x="704850" y="1700213"/>
            <a:ext cx="8915400" cy="11636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例</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1</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26</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个英文字母组成的字母表</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             （</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B</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C</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Z</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282627" name="Text Box 3">
            <a:extLst>
              <a:ext uri="{FF2B5EF4-FFF2-40B4-BE49-F238E27FC236}">
                <a16:creationId xmlns:a16="http://schemas.microsoft.com/office/drawing/2014/main" id="{3D61B1D9-883E-584F-82E4-9ABC32CE7A95}"/>
              </a:ext>
            </a:extLst>
          </p:cNvPr>
          <p:cNvSpPr txBox="1">
            <a:spLocks noChangeArrowheads="1"/>
          </p:cNvSpPr>
          <p:nvPr/>
        </p:nvSpPr>
        <p:spPr bwMode="auto">
          <a:xfrm>
            <a:off x="631825" y="2997200"/>
            <a:ext cx="8785225" cy="165100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、某校从</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1978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年到</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1983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年各种型号的计算机拥有量的变化情况。</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6</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17</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50</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92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188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282628" name="Rectangle 4">
            <a:extLst>
              <a:ext uri="{FF2B5EF4-FFF2-40B4-BE49-F238E27FC236}">
                <a16:creationId xmlns:a16="http://schemas.microsoft.com/office/drawing/2014/main" id="{BC51A7FD-24A6-2E40-8E99-211AB7F9C2A9}"/>
              </a:ext>
            </a:extLst>
          </p:cNvPr>
          <p:cNvSpPr>
            <a:spLocks noChangeArrowheads="1"/>
          </p:cNvSpPr>
          <p:nvPr/>
        </p:nvSpPr>
        <p:spPr bwMode="auto">
          <a:xfrm>
            <a:off x="631825" y="4941888"/>
            <a:ext cx="8497888" cy="1066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、一副扑克的点数</a:t>
            </a:r>
          </a:p>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Q</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blinds(horizontal)">
                                      <p:cBhvr>
                                        <p:cTn id="7" dur="500"/>
                                        <p:tgtEl>
                                          <p:spTgt spid="282626"/>
                                        </p:tgtEl>
                                      </p:cBhvr>
                                    </p:animEffect>
                                  </p:childTnLst>
                                  <p:subTnLst>
                                    <p:set>
                                      <p:cBhvr override="childStyle">
                                        <p:cTn dur="1" fill="hold" display="0" masterRel="nextClick" afterEffect="1"/>
                                        <p:tgtEl>
                                          <p:spTgt spid="28262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blinds(horizontal)">
                                      <p:cBhvr>
                                        <p:cTn id="12" dur="500"/>
                                        <p:tgtEl>
                                          <p:spTgt spid="282627"/>
                                        </p:tgtEl>
                                      </p:cBhvr>
                                    </p:animEffect>
                                  </p:childTnLst>
                                  <p:subTnLst>
                                    <p:set>
                                      <p:cBhvr override="childStyle">
                                        <p:cTn dur="1" fill="hold" display="0" masterRel="nextClick" afterEffect="1"/>
                                        <p:tgtEl>
                                          <p:spTgt spid="2826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2628"/>
                                        </p:tgtEl>
                                        <p:attrNameLst>
                                          <p:attrName>style.visibility</p:attrName>
                                        </p:attrNameLst>
                                      </p:cBhvr>
                                      <p:to>
                                        <p:strVal val="visible"/>
                                      </p:to>
                                    </p:set>
                                    <p:anim calcmode="lin" valueType="num">
                                      <p:cBhvr additive="base">
                                        <p:cTn id="17" dur="500" fill="hold"/>
                                        <p:tgtEl>
                                          <p:spTgt spid="282628"/>
                                        </p:tgtEl>
                                        <p:attrNameLst>
                                          <p:attrName>ppt_x</p:attrName>
                                        </p:attrNameLst>
                                      </p:cBhvr>
                                      <p:tavLst>
                                        <p:tav tm="0">
                                          <p:val>
                                            <p:strVal val="#ppt_x"/>
                                          </p:val>
                                        </p:tav>
                                        <p:tav tm="100000">
                                          <p:val>
                                            <p:strVal val="#ppt_x"/>
                                          </p:val>
                                        </p:tav>
                                      </p:tavLst>
                                    </p:anim>
                                    <p:anim calcmode="lin" valueType="num">
                                      <p:cBhvr additive="base">
                                        <p:cTn id="18" dur="500" fill="hold"/>
                                        <p:tgtEl>
                                          <p:spTgt spid="28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p:bldP spid="282627" grpId="0" autoUpdateAnimBg="0"/>
      <p:bldP spid="2826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a:extLst>
              <a:ext uri="{FF2B5EF4-FFF2-40B4-BE49-F238E27FC236}">
                <a16:creationId xmlns:a16="http://schemas.microsoft.com/office/drawing/2014/main" id="{069DEF75-6DC3-B442-9AF2-4F2230D48D34}"/>
              </a:ext>
            </a:extLst>
          </p:cNvPr>
          <p:cNvSpPr txBox="1">
            <a:spLocks noChangeArrowheads="1"/>
          </p:cNvSpPr>
          <p:nvPr/>
        </p:nvSpPr>
        <p:spPr bwMode="auto">
          <a:xfrm>
            <a:off x="560388" y="1484313"/>
            <a:ext cx="8786812" cy="5213350"/>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en-US" altLang="zh-CN" sz="3200">
                <a:effectLst>
                  <a:outerShdw blurRad="38100" dist="38100" dir="2700000" algn="tl">
                    <a:srgbClr val="C0C0C0"/>
                  </a:outerShdw>
                </a:effectLst>
                <a:latin typeface="Verdana" panose="020B0604030504040204" pitchFamily="34" charset="0"/>
                <a:ea typeface="楷体_GB2312" pitchFamily="49" charset="-122"/>
                <a:hlinkClick r:id="rId2" action="ppaction://hlinkfile"/>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运算符在式中出现的顺序恰为表达式的运算顺序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每个运算符和在它之前出现且紧靠它的两个操作数构成一个最小表达式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p>
          <a:p>
            <a:pPr lvl="1"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四则运算的计算方法：</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第一步：将中缀表达式转换成等价的后缀表达式</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第二步：使用后缀表达式进行计算</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a:extLst>
              <a:ext uri="{FF2B5EF4-FFF2-40B4-BE49-F238E27FC236}">
                <a16:creationId xmlns:a16="http://schemas.microsoft.com/office/drawing/2014/main" id="{859B24BB-4EEE-A74B-8639-A400B9E01BA9}"/>
              </a:ext>
            </a:extLst>
          </p:cNvPr>
          <p:cNvSpPr txBox="1">
            <a:spLocks noChangeArrowheads="1"/>
          </p:cNvSpPr>
          <p:nvPr/>
        </p:nvSpPr>
        <p:spPr bwMode="auto">
          <a:xfrm>
            <a:off x="908050" y="609600"/>
            <a:ext cx="83375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算法：利用后缀表达式求值</a:t>
            </a:r>
          </a:p>
        </p:txBody>
      </p:sp>
      <p:sp>
        <p:nvSpPr>
          <p:cNvPr id="324611" name="Text Box 3">
            <a:extLst>
              <a:ext uri="{FF2B5EF4-FFF2-40B4-BE49-F238E27FC236}">
                <a16:creationId xmlns:a16="http://schemas.microsoft.com/office/drawing/2014/main" id="{6675E988-6D0A-444D-B1EE-8529B176D3D4}"/>
              </a:ext>
            </a:extLst>
          </p:cNvPr>
          <p:cNvSpPr txBox="1">
            <a:spLocks noChangeArrowheads="1"/>
          </p:cNvSpPr>
          <p:nvPr/>
        </p:nvSpPr>
        <p:spPr bwMode="auto">
          <a:xfrm>
            <a:off x="1023938" y="1857375"/>
            <a:ext cx="8337550" cy="42783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基本思想：</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1</a:t>
            </a:r>
            <a:r>
              <a:rPr lang="zh-CN" altLang="en-US" sz="3200">
                <a:effectLst>
                  <a:outerShdw blurRad="38100" dist="38100" dir="2700000" algn="tl">
                    <a:srgbClr val="C0C0C0"/>
                  </a:outerShdw>
                </a:effectLst>
                <a:latin typeface="Verdana" panose="020B0604030504040204" pitchFamily="34" charset="0"/>
                <a:ea typeface="楷体_GB2312" pitchFamily="49" charset="-122"/>
              </a:rPr>
              <a:t>）从左到右扫描后缀表达式，遇到操作对象进栈。</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2</a:t>
            </a:r>
            <a:r>
              <a:rPr lang="zh-CN" altLang="en-US" sz="3200">
                <a:effectLst>
                  <a:outerShdw blurRad="38100" dist="38100" dir="2700000" algn="tl">
                    <a:srgbClr val="C0C0C0"/>
                  </a:outerShdw>
                </a:effectLst>
                <a:latin typeface="Verdana" panose="020B0604030504040204" pitchFamily="34" charset="0"/>
                <a:ea typeface="楷体_GB2312" pitchFamily="49" charset="-122"/>
              </a:rPr>
              <a:t>）遇到运算符，弹出栈顶的元素，其中栈顶为第二操作对象，次栈顶为第一操作对象，对其按遇到的运算符进行运算，并将结果进栈。</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重复上述动作最后即可求出表达式的值。</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a:extLst>
              <a:ext uri="{FF2B5EF4-FFF2-40B4-BE49-F238E27FC236}">
                <a16:creationId xmlns:a16="http://schemas.microsoft.com/office/drawing/2014/main" id="{BE378C1D-E41C-AB44-AF03-6FFCF5E61C85}"/>
              </a:ext>
            </a:extLst>
          </p:cNvPr>
          <p:cNvSpPr txBox="1">
            <a:spLocks noChangeArrowheads="1"/>
          </p:cNvSpPr>
          <p:nvPr/>
        </p:nvSpPr>
        <p:spPr bwMode="auto">
          <a:xfrm>
            <a:off x="660400" y="198438"/>
            <a:ext cx="8255000" cy="18018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例如有中缀表达式：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其对应的后缀表达式为：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AB/CD+E*-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利用后缀表达式求值过程如下所示：</a:t>
            </a:r>
          </a:p>
        </p:txBody>
      </p:sp>
      <p:sp>
        <p:nvSpPr>
          <p:cNvPr id="325635" name="Text Box 3">
            <a:extLst>
              <a:ext uri="{FF2B5EF4-FFF2-40B4-BE49-F238E27FC236}">
                <a16:creationId xmlns:a16="http://schemas.microsoft.com/office/drawing/2014/main" id="{47699043-F89B-E040-B03C-10541B1D65D3}"/>
              </a:ext>
            </a:extLst>
          </p:cNvPr>
          <p:cNvSpPr txBox="1">
            <a:spLocks noChangeArrowheads="1"/>
          </p:cNvSpPr>
          <p:nvPr/>
        </p:nvSpPr>
        <p:spPr bwMode="auto">
          <a:xfrm>
            <a:off x="908050" y="2286000"/>
            <a:ext cx="85852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5636" name="Text Box 4">
            <a:extLst>
              <a:ext uri="{FF2B5EF4-FFF2-40B4-BE49-F238E27FC236}">
                <a16:creationId xmlns:a16="http://schemas.microsoft.com/office/drawing/2014/main" id="{0652EA48-F0D0-EC45-A1DE-4E3DAA99683B}"/>
              </a:ext>
            </a:extLst>
          </p:cNvPr>
          <p:cNvSpPr txBox="1">
            <a:spLocks noChangeArrowheads="1"/>
          </p:cNvSpPr>
          <p:nvPr/>
        </p:nvSpPr>
        <p:spPr bwMode="auto">
          <a:xfrm>
            <a:off x="1073150" y="2971800"/>
            <a:ext cx="80899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                        AB/CD+E*-#     </a:t>
            </a:r>
          </a:p>
        </p:txBody>
      </p:sp>
      <p:sp>
        <p:nvSpPr>
          <p:cNvPr id="325637" name="Line 5">
            <a:extLst>
              <a:ext uri="{FF2B5EF4-FFF2-40B4-BE49-F238E27FC236}">
                <a16:creationId xmlns:a16="http://schemas.microsoft.com/office/drawing/2014/main" id="{4EA8001A-B741-454F-978B-52FAA3C9B42D}"/>
              </a:ext>
            </a:extLst>
          </p:cNvPr>
          <p:cNvSpPr>
            <a:spLocks noChangeShapeType="1"/>
          </p:cNvSpPr>
          <p:nvPr/>
        </p:nvSpPr>
        <p:spPr bwMode="auto">
          <a:xfrm>
            <a:off x="4737100" y="3352800"/>
            <a:ext cx="0" cy="304800"/>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5638" name="AutoShape 6">
            <a:extLst>
              <a:ext uri="{FF2B5EF4-FFF2-40B4-BE49-F238E27FC236}">
                <a16:creationId xmlns:a16="http://schemas.microsoft.com/office/drawing/2014/main" id="{271E9FC2-E855-F64F-B93B-D2F432CB22ED}"/>
              </a:ext>
            </a:extLst>
          </p:cNvPr>
          <p:cNvSpPr>
            <a:spLocks noChangeArrowheads="1"/>
          </p:cNvSpPr>
          <p:nvPr/>
        </p:nvSpPr>
        <p:spPr bwMode="auto">
          <a:xfrm>
            <a:off x="7181850" y="2133600"/>
            <a:ext cx="2724150" cy="1143000"/>
          </a:xfrm>
          <a:prstGeom prst="cloudCallout">
            <a:avLst>
              <a:gd name="adj1" fmla="val -43750"/>
              <a:gd name="adj2" fmla="val 45972"/>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初始栈空，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39" name="Text Box 7">
            <a:extLst>
              <a:ext uri="{FF2B5EF4-FFF2-40B4-BE49-F238E27FC236}">
                <a16:creationId xmlns:a16="http://schemas.microsoft.com/office/drawing/2014/main" id="{7CA48995-6C79-3344-8E58-67E865298450}"/>
              </a:ext>
            </a:extLst>
          </p:cNvPr>
          <p:cNvSpPr txBox="1">
            <a:spLocks noChangeArrowheads="1"/>
          </p:cNvSpPr>
          <p:nvPr/>
        </p:nvSpPr>
        <p:spPr bwMode="auto">
          <a:xfrm>
            <a:off x="1073150" y="36576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2      A                AB/CD+E*-#</a:t>
            </a:r>
          </a:p>
        </p:txBody>
      </p:sp>
      <p:sp>
        <p:nvSpPr>
          <p:cNvPr id="325640" name="Line 8">
            <a:extLst>
              <a:ext uri="{FF2B5EF4-FFF2-40B4-BE49-F238E27FC236}">
                <a16:creationId xmlns:a16="http://schemas.microsoft.com/office/drawing/2014/main" id="{500EEDBC-F038-3349-A256-AE4441185871}"/>
              </a:ext>
            </a:extLst>
          </p:cNvPr>
          <p:cNvSpPr>
            <a:spLocks noChangeShapeType="1"/>
          </p:cNvSpPr>
          <p:nvPr/>
        </p:nvSpPr>
        <p:spPr bwMode="auto">
          <a:xfrm flipV="1">
            <a:off x="5035550" y="40386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1" name="AutoShape 9">
            <a:extLst>
              <a:ext uri="{FF2B5EF4-FFF2-40B4-BE49-F238E27FC236}">
                <a16:creationId xmlns:a16="http://schemas.microsoft.com/office/drawing/2014/main" id="{01AF15F0-C0A7-294E-86F0-696DE745BA0E}"/>
              </a:ext>
            </a:extLst>
          </p:cNvPr>
          <p:cNvSpPr>
            <a:spLocks noChangeArrowheads="1"/>
          </p:cNvSpPr>
          <p:nvPr/>
        </p:nvSpPr>
        <p:spPr bwMode="auto">
          <a:xfrm>
            <a:off x="7346950" y="2743200"/>
            <a:ext cx="2311400" cy="1066800"/>
          </a:xfrm>
          <a:prstGeom prst="cloudCallout">
            <a:avLst>
              <a:gd name="adj1" fmla="val -43750"/>
              <a:gd name="adj2" fmla="val 70000"/>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en-US" altLang="zh-CN" sz="2800">
                <a:effectLst>
                  <a:outerShdw blurRad="38100" dist="38100" dir="2700000" algn="tl">
                    <a:srgbClr val="FFFFFF"/>
                  </a:outerShdw>
                </a:effectLst>
                <a:latin typeface="Verdana" pitchFamily="34" charset="0"/>
                <a:ea typeface="楷体_GB2312" pitchFamily="49" charset="-122"/>
              </a:rPr>
              <a:t>B</a:t>
            </a:r>
            <a:r>
              <a:rPr lang="zh-CN" altLang="en-US" sz="2800">
                <a:effectLst>
                  <a:outerShdw blurRad="38100" dist="38100" dir="2700000" algn="tl">
                    <a:srgbClr val="FFFFFF"/>
                  </a:outerShdw>
                </a:effectLst>
                <a:latin typeface="Verdana" pitchFamily="34" charset="0"/>
                <a:ea typeface="楷体_GB2312" pitchFamily="49" charset="-122"/>
              </a:rPr>
              <a:t>进栈</a:t>
            </a:r>
          </a:p>
        </p:txBody>
      </p:sp>
      <p:sp>
        <p:nvSpPr>
          <p:cNvPr id="325642" name="Text Box 10">
            <a:extLst>
              <a:ext uri="{FF2B5EF4-FFF2-40B4-BE49-F238E27FC236}">
                <a16:creationId xmlns:a16="http://schemas.microsoft.com/office/drawing/2014/main" id="{22B416E5-3CC8-694F-9A05-6600FB457530}"/>
              </a:ext>
            </a:extLst>
          </p:cNvPr>
          <p:cNvSpPr txBox="1">
            <a:spLocks noChangeArrowheads="1"/>
          </p:cNvSpPr>
          <p:nvPr/>
        </p:nvSpPr>
        <p:spPr bwMode="auto">
          <a:xfrm>
            <a:off x="1073150" y="43434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3      AB              AB/CD+E*-#</a:t>
            </a:r>
          </a:p>
        </p:txBody>
      </p:sp>
      <p:sp>
        <p:nvSpPr>
          <p:cNvPr id="325643" name="Line 11">
            <a:extLst>
              <a:ext uri="{FF2B5EF4-FFF2-40B4-BE49-F238E27FC236}">
                <a16:creationId xmlns:a16="http://schemas.microsoft.com/office/drawing/2014/main" id="{0A2DEEDA-8FB2-CF4D-8615-3901E7BDF9DA}"/>
              </a:ext>
            </a:extLst>
          </p:cNvPr>
          <p:cNvSpPr>
            <a:spLocks noChangeShapeType="1"/>
          </p:cNvSpPr>
          <p:nvPr/>
        </p:nvSpPr>
        <p:spPr bwMode="auto">
          <a:xfrm flipV="1">
            <a:off x="5240338" y="4800600"/>
            <a:ext cx="0" cy="3063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4" name="AutoShape 12">
            <a:extLst>
              <a:ext uri="{FF2B5EF4-FFF2-40B4-BE49-F238E27FC236}">
                <a16:creationId xmlns:a16="http://schemas.microsoft.com/office/drawing/2014/main" id="{0322B295-B9E7-6F47-81D9-D4626044BEA0}"/>
              </a:ext>
            </a:extLst>
          </p:cNvPr>
          <p:cNvSpPr>
            <a:spLocks noChangeArrowheads="1"/>
          </p:cNvSpPr>
          <p:nvPr/>
        </p:nvSpPr>
        <p:spPr bwMode="auto">
          <a:xfrm>
            <a:off x="6686550" y="2819400"/>
            <a:ext cx="3632200" cy="1828800"/>
          </a:xfrm>
          <a:prstGeom prst="cloudCallout">
            <a:avLst>
              <a:gd name="adj1" fmla="val -44648"/>
              <a:gd name="adj2" fmla="val 4357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，弹出栈顶两元素做</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A/B= </a:t>
            </a:r>
            <a:r>
              <a:rPr lang="en-US" altLang="zh-CN"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①</a:t>
            </a:r>
            <a:r>
              <a:rPr lang="zh-CN" altLang="en-US"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，并将其进栈</a:t>
            </a:r>
          </a:p>
        </p:txBody>
      </p:sp>
      <p:sp>
        <p:nvSpPr>
          <p:cNvPr id="325645" name="Text Box 13">
            <a:extLst>
              <a:ext uri="{FF2B5EF4-FFF2-40B4-BE49-F238E27FC236}">
                <a16:creationId xmlns:a16="http://schemas.microsoft.com/office/drawing/2014/main" id="{C8FE0D1E-326D-1145-95D6-CD951DEF4E30}"/>
              </a:ext>
            </a:extLst>
          </p:cNvPr>
          <p:cNvSpPr txBox="1">
            <a:spLocks noChangeArrowheads="1"/>
          </p:cNvSpPr>
          <p:nvPr/>
        </p:nvSpPr>
        <p:spPr bwMode="auto">
          <a:xfrm>
            <a:off x="1073150" y="50292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4     </a:t>
            </a:r>
            <a:r>
              <a:rPr lang="en-US" altLang="zh-CN" sz="2800">
                <a:effectLst>
                  <a:outerShdw blurRad="38100" dist="38100" dir="2700000" algn="tl">
                    <a:srgbClr val="C0C0C0"/>
                  </a:outerShdw>
                </a:effectLst>
                <a:latin typeface="宋体" pitchFamily="2" charset="-122"/>
              </a:rPr>
              <a:t>①           </a:t>
            </a:r>
            <a:r>
              <a:rPr lang="en-US" altLang="zh-CN" sz="2800">
                <a:effectLst>
                  <a:outerShdw blurRad="38100" dist="38100" dir="2700000" algn="tl">
                    <a:srgbClr val="C0C0C0"/>
                  </a:outerShdw>
                </a:effectLst>
                <a:latin typeface="Verdana" pitchFamily="34" charset="0"/>
                <a:ea typeface="楷体_GB2312" pitchFamily="49" charset="-122"/>
              </a:rPr>
              <a:t>AB/CD+E*-#</a:t>
            </a:r>
            <a:r>
              <a:rPr lang="en-US" altLang="zh-CN" sz="2800">
                <a:effectLst>
                  <a:outerShdw blurRad="38100" dist="38100" dir="2700000" algn="tl">
                    <a:srgbClr val="C0C0C0"/>
                  </a:outerShdw>
                </a:effectLst>
                <a:latin typeface="宋体" pitchFamily="2" charset="-122"/>
              </a:rPr>
              <a:t> </a:t>
            </a:r>
          </a:p>
        </p:txBody>
      </p:sp>
      <p:sp>
        <p:nvSpPr>
          <p:cNvPr id="325646" name="Line 14">
            <a:extLst>
              <a:ext uri="{FF2B5EF4-FFF2-40B4-BE49-F238E27FC236}">
                <a16:creationId xmlns:a16="http://schemas.microsoft.com/office/drawing/2014/main" id="{B39F1279-C939-7D41-BA3A-58FBDC28B1C5}"/>
              </a:ext>
            </a:extLst>
          </p:cNvPr>
          <p:cNvSpPr>
            <a:spLocks noChangeShapeType="1"/>
          </p:cNvSpPr>
          <p:nvPr/>
        </p:nvSpPr>
        <p:spPr bwMode="auto">
          <a:xfrm flipV="1">
            <a:off x="5384800" y="54864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7" name="AutoShape 15">
            <a:extLst>
              <a:ext uri="{FF2B5EF4-FFF2-40B4-BE49-F238E27FC236}">
                <a16:creationId xmlns:a16="http://schemas.microsoft.com/office/drawing/2014/main" id="{3B960C27-1FBF-5B4C-89FF-5BBEFD7418EC}"/>
              </a:ext>
            </a:extLst>
          </p:cNvPr>
          <p:cNvSpPr>
            <a:spLocks noChangeArrowheads="1"/>
          </p:cNvSpPr>
          <p:nvPr/>
        </p:nvSpPr>
        <p:spPr bwMode="auto">
          <a:xfrm>
            <a:off x="7264400" y="4419600"/>
            <a:ext cx="2311400" cy="7620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48" name="Text Box 16">
            <a:extLst>
              <a:ext uri="{FF2B5EF4-FFF2-40B4-BE49-F238E27FC236}">
                <a16:creationId xmlns:a16="http://schemas.microsoft.com/office/drawing/2014/main" id="{8E3F29E6-6983-FC46-A9EC-261D336B123B}"/>
              </a:ext>
            </a:extLst>
          </p:cNvPr>
          <p:cNvSpPr txBox="1">
            <a:spLocks noChangeArrowheads="1"/>
          </p:cNvSpPr>
          <p:nvPr/>
        </p:nvSpPr>
        <p:spPr bwMode="auto">
          <a:xfrm>
            <a:off x="1065213" y="5734050"/>
            <a:ext cx="76771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5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5649" name="Line 17">
            <a:extLst>
              <a:ext uri="{FF2B5EF4-FFF2-40B4-BE49-F238E27FC236}">
                <a16:creationId xmlns:a16="http://schemas.microsoft.com/office/drawing/2014/main" id="{6A87C032-A1E6-9B42-A1C6-DA03DA1AA062}"/>
              </a:ext>
            </a:extLst>
          </p:cNvPr>
          <p:cNvSpPr>
            <a:spLocks noChangeShapeType="1"/>
          </p:cNvSpPr>
          <p:nvPr/>
        </p:nvSpPr>
        <p:spPr bwMode="auto">
          <a:xfrm flipV="1">
            <a:off x="5745163" y="6219825"/>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50" name="AutoShape 18">
            <a:extLst>
              <a:ext uri="{FF2B5EF4-FFF2-40B4-BE49-F238E27FC236}">
                <a16:creationId xmlns:a16="http://schemas.microsoft.com/office/drawing/2014/main" id="{48394AC0-2ABC-0D44-A951-F459C841790C}"/>
              </a:ext>
            </a:extLst>
          </p:cNvPr>
          <p:cNvSpPr>
            <a:spLocks noChangeArrowheads="1"/>
          </p:cNvSpPr>
          <p:nvPr/>
        </p:nvSpPr>
        <p:spPr bwMode="auto">
          <a:xfrm>
            <a:off x="6969125" y="5157788"/>
            <a:ext cx="2393950" cy="838200"/>
          </a:xfrm>
          <a:prstGeom prst="cloudCallout">
            <a:avLst>
              <a:gd name="adj1" fmla="val -56898"/>
              <a:gd name="adj2" fmla="val 6382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5635"/>
                                        </p:tgtEl>
                                        <p:attrNameLst>
                                          <p:attrName>style.visibility</p:attrName>
                                        </p:attrNameLst>
                                      </p:cBhvr>
                                      <p:to>
                                        <p:strVal val="visible"/>
                                      </p:to>
                                    </p:set>
                                    <p:animEffect transition="in" filter="slide(fromBottom)">
                                      <p:cBhvr>
                                        <p:cTn id="19" dur="500"/>
                                        <p:tgtEl>
                                          <p:spTgt spid="3256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25636"/>
                                        </p:tgtEl>
                                        <p:attrNameLst>
                                          <p:attrName>style.visibility</p:attrName>
                                        </p:attrNameLst>
                                      </p:cBhvr>
                                      <p:to>
                                        <p:strVal val="visible"/>
                                      </p:to>
                                    </p:set>
                                    <p:animEffect transition="in" filter="slide(fromBottom)">
                                      <p:cBhvr>
                                        <p:cTn id="24" dur="500"/>
                                        <p:tgtEl>
                                          <p:spTgt spid="3256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325637"/>
                                        </p:tgtEl>
                                        <p:attrNameLst>
                                          <p:attrName>style.visibility</p:attrName>
                                        </p:attrNameLst>
                                      </p:cBhvr>
                                      <p:to>
                                        <p:strVal val="visible"/>
                                      </p:to>
                                    </p:set>
                                    <p:anim calcmode="lin" valueType="num">
                                      <p:cBhvr>
                                        <p:cTn id="29" dur="500" fill="hold"/>
                                        <p:tgtEl>
                                          <p:spTgt spid="325637"/>
                                        </p:tgtEl>
                                        <p:attrNameLst>
                                          <p:attrName>ppt_x</p:attrName>
                                        </p:attrNameLst>
                                      </p:cBhvr>
                                      <p:tavLst>
                                        <p:tav tm="0">
                                          <p:val>
                                            <p:strVal val="#ppt_x"/>
                                          </p:val>
                                        </p:tav>
                                        <p:tav tm="100000">
                                          <p:val>
                                            <p:strVal val="#ppt_x"/>
                                          </p:val>
                                        </p:tav>
                                      </p:tavLst>
                                    </p:anim>
                                    <p:anim calcmode="lin" valueType="num">
                                      <p:cBhvr>
                                        <p:cTn id="30" dur="500" fill="hold"/>
                                        <p:tgtEl>
                                          <p:spTgt spid="325637"/>
                                        </p:tgtEl>
                                        <p:attrNameLst>
                                          <p:attrName>ppt_y</p:attrName>
                                        </p:attrNameLst>
                                      </p:cBhvr>
                                      <p:tavLst>
                                        <p:tav tm="0">
                                          <p:val>
                                            <p:strVal val="#ppt_y+#ppt_h/2"/>
                                          </p:val>
                                        </p:tav>
                                        <p:tav tm="100000">
                                          <p:val>
                                            <p:strVal val="#ppt_y"/>
                                          </p:val>
                                        </p:tav>
                                      </p:tavLst>
                                    </p:anim>
                                    <p:anim calcmode="lin" valueType="num">
                                      <p:cBhvr>
                                        <p:cTn id="31" dur="500" fill="hold"/>
                                        <p:tgtEl>
                                          <p:spTgt spid="325637"/>
                                        </p:tgtEl>
                                        <p:attrNameLst>
                                          <p:attrName>ppt_w</p:attrName>
                                        </p:attrNameLst>
                                      </p:cBhvr>
                                      <p:tavLst>
                                        <p:tav tm="0">
                                          <p:val>
                                            <p:strVal val="#ppt_w"/>
                                          </p:val>
                                        </p:tav>
                                        <p:tav tm="100000">
                                          <p:val>
                                            <p:strVal val="#ppt_w"/>
                                          </p:val>
                                        </p:tav>
                                      </p:tavLst>
                                    </p:anim>
                                    <p:anim calcmode="lin" valueType="num">
                                      <p:cBhvr>
                                        <p:cTn id="32" dur="500" fill="hold"/>
                                        <p:tgtEl>
                                          <p:spTgt spid="3256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5638"/>
                                        </p:tgtEl>
                                        <p:attrNameLst>
                                          <p:attrName>style.visibility</p:attrName>
                                        </p:attrNameLst>
                                      </p:cBhvr>
                                      <p:to>
                                        <p:strVal val="visible"/>
                                      </p:to>
                                    </p:set>
                                    <p:animEffect transition="in" filter="blinds(horizontal)">
                                      <p:cBhvr>
                                        <p:cTn id="37" dur="500"/>
                                        <p:tgtEl>
                                          <p:spTgt spid="325638"/>
                                        </p:tgtEl>
                                      </p:cBhvr>
                                    </p:animEffect>
                                  </p:childTnLst>
                                  <p:subTnLst>
                                    <p:set>
                                      <p:cBhvr override="childStyle">
                                        <p:cTn dur="1" fill="hold" display="0" masterRel="nextClick" afterEffect="1"/>
                                        <p:tgtEl>
                                          <p:spTgt spid="32563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39"/>
                                        </p:tgtEl>
                                        <p:attrNameLst>
                                          <p:attrName>style.visibility</p:attrName>
                                        </p:attrNameLst>
                                      </p:cBhvr>
                                      <p:to>
                                        <p:strVal val="visible"/>
                                      </p:to>
                                    </p:set>
                                    <p:animEffect transition="in" filter="blinds(horizontal)">
                                      <p:cBhvr>
                                        <p:cTn id="42" dur="500"/>
                                        <p:tgtEl>
                                          <p:spTgt spid="3256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325640"/>
                                        </p:tgtEl>
                                        <p:attrNameLst>
                                          <p:attrName>style.visibility</p:attrName>
                                        </p:attrNameLst>
                                      </p:cBhvr>
                                      <p:to>
                                        <p:strVal val="visible"/>
                                      </p:to>
                                    </p:set>
                                    <p:animEffect transition="in" filter="barn(outHorizontal)">
                                      <p:cBhvr>
                                        <p:cTn id="47" dur="500"/>
                                        <p:tgtEl>
                                          <p:spTgt spid="3256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5641"/>
                                        </p:tgtEl>
                                        <p:attrNameLst>
                                          <p:attrName>style.visibility</p:attrName>
                                        </p:attrNameLst>
                                      </p:cBhvr>
                                      <p:to>
                                        <p:strVal val="visible"/>
                                      </p:to>
                                    </p:set>
                                    <p:animEffect transition="in" filter="blinds(horizontal)">
                                      <p:cBhvr>
                                        <p:cTn id="52"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2564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325643"/>
                                        </p:tgtEl>
                                        <p:attrNameLst>
                                          <p:attrName>style.visibility</p:attrName>
                                        </p:attrNameLst>
                                      </p:cBhvr>
                                      <p:to>
                                        <p:strVal val="visible"/>
                                      </p:to>
                                    </p:set>
                                    <p:animEffect transition="in" filter="blinds(vertical)">
                                      <p:cBhvr>
                                        <p:cTn id="61" dur="500"/>
                                        <p:tgtEl>
                                          <p:spTgt spid="3256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25644"/>
                                        </p:tgtEl>
                                        <p:attrNameLst>
                                          <p:attrName>style.visibility</p:attrName>
                                        </p:attrNameLst>
                                      </p:cBhvr>
                                      <p:to>
                                        <p:strVal val="visible"/>
                                      </p:to>
                                    </p:set>
                                    <p:animEffect transition="in" filter="blinds(horizontal)">
                                      <p:cBhvr>
                                        <p:cTn id="66"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2564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32564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25647"/>
                                        </p:tgtEl>
                                        <p:attrNameLst>
                                          <p:attrName>style.visibility</p:attrName>
                                        </p:attrNameLst>
                                      </p:cBhvr>
                                      <p:to>
                                        <p:strVal val="visible"/>
                                      </p:to>
                                    </p:set>
                                    <p:animEffect transition="in" filter="blinds(horizontal)">
                                      <p:cBhvr>
                                        <p:cTn id="79" dur="500"/>
                                        <p:tgtEl>
                                          <p:spTgt spid="325647"/>
                                        </p:tgtEl>
                                      </p:cBhvr>
                                    </p:animEffect>
                                  </p:childTnLst>
                                  <p:subTnLst>
                                    <p:set>
                                      <p:cBhvr override="childStyle">
                                        <p:cTn dur="1" fill="hold" display="0" masterRel="nextClick" afterEffect="1"/>
                                        <p:tgtEl>
                                          <p:spTgt spid="325647"/>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32564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325649"/>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5650"/>
                                        </p:tgtEl>
                                        <p:attrNameLst>
                                          <p:attrName>style.visibility</p:attrName>
                                        </p:attrNameLst>
                                      </p:cBhvr>
                                      <p:to>
                                        <p:strVal val="visible"/>
                                      </p:to>
                                    </p:set>
                                    <p:animEffect transition="in" filter="blinds(horizontal)">
                                      <p:cBhvr>
                                        <p:cTn id="92" dur="500"/>
                                        <p:tgtEl>
                                          <p:spTgt spid="325650"/>
                                        </p:tgtEl>
                                      </p:cBhvr>
                                    </p:animEffect>
                                  </p:childTnLst>
                                  <p:subTnLst>
                                    <p:set>
                                      <p:cBhvr override="childStyle">
                                        <p:cTn dur="1" fill="hold" display="0" masterRel="nextClick" afterEffect="1"/>
                                        <p:tgtEl>
                                          <p:spTgt spid="3256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5" grpId="0" autoUpdateAnimBg="0"/>
      <p:bldP spid="325636" grpId="0" autoUpdateAnimBg="0"/>
      <p:bldP spid="325638" grpId="0" animBg="1" autoUpdateAnimBg="0"/>
      <p:bldP spid="325639" grpId="0" autoUpdateAnimBg="0"/>
      <p:bldP spid="325641" grpId="0" animBg="1" autoUpdateAnimBg="0"/>
      <p:bldP spid="325642" grpId="0" autoUpdateAnimBg="0"/>
      <p:bldP spid="325644" grpId="0" animBg="1" autoUpdateAnimBg="0"/>
      <p:bldP spid="325645" grpId="0" autoUpdateAnimBg="0"/>
      <p:bldP spid="325647" grpId="0" animBg="1" autoUpdateAnimBg="0"/>
      <p:bldP spid="325648" grpId="0" autoUpdateAnimBg="0"/>
      <p:bldP spid="32565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a:extLst>
              <a:ext uri="{FF2B5EF4-FFF2-40B4-BE49-F238E27FC236}">
                <a16:creationId xmlns:a16="http://schemas.microsoft.com/office/drawing/2014/main" id="{F5D13AA5-B07F-4E49-B297-6640969DC887}"/>
              </a:ext>
            </a:extLst>
          </p:cNvPr>
          <p:cNvSpPr txBox="1">
            <a:spLocks noChangeArrowheads="1"/>
          </p:cNvSpPr>
          <p:nvPr/>
        </p:nvSpPr>
        <p:spPr bwMode="auto">
          <a:xfrm>
            <a:off x="825500" y="836613"/>
            <a:ext cx="85852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6659" name="Text Box 3">
            <a:extLst>
              <a:ext uri="{FF2B5EF4-FFF2-40B4-BE49-F238E27FC236}">
                <a16:creationId xmlns:a16="http://schemas.microsoft.com/office/drawing/2014/main" id="{AD9DAD20-C3FC-DC42-B835-EEB6E80F6779}"/>
              </a:ext>
            </a:extLst>
          </p:cNvPr>
          <p:cNvSpPr txBox="1">
            <a:spLocks noChangeArrowheads="1"/>
          </p:cNvSpPr>
          <p:nvPr/>
        </p:nvSpPr>
        <p:spPr bwMode="auto">
          <a:xfrm>
            <a:off x="908050" y="17145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6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CD</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0" name="Line 4">
            <a:extLst>
              <a:ext uri="{FF2B5EF4-FFF2-40B4-BE49-F238E27FC236}">
                <a16:creationId xmlns:a16="http://schemas.microsoft.com/office/drawing/2014/main" id="{A77C1E83-F338-9F48-9DC8-AB06ED2DD10E}"/>
              </a:ext>
            </a:extLst>
          </p:cNvPr>
          <p:cNvSpPr>
            <a:spLocks noChangeShapeType="1"/>
          </p:cNvSpPr>
          <p:nvPr/>
        </p:nvSpPr>
        <p:spPr bwMode="auto">
          <a:xfrm flipV="1">
            <a:off x="6032500" y="2171700"/>
            <a:ext cx="0" cy="228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1" name="AutoShape 5">
            <a:extLst>
              <a:ext uri="{FF2B5EF4-FFF2-40B4-BE49-F238E27FC236}">
                <a16:creationId xmlns:a16="http://schemas.microsoft.com/office/drawing/2014/main" id="{057799B8-CA88-9240-9DCC-14A7F43AFDFC}"/>
              </a:ext>
            </a:extLst>
          </p:cNvPr>
          <p:cNvSpPr>
            <a:spLocks noChangeArrowheads="1"/>
          </p:cNvSpPr>
          <p:nvPr/>
        </p:nvSpPr>
        <p:spPr bwMode="auto">
          <a:xfrm>
            <a:off x="6251575" y="2168525"/>
            <a:ext cx="4533900" cy="1981200"/>
          </a:xfrm>
          <a:prstGeom prst="cloudCallout">
            <a:avLst>
              <a:gd name="adj1" fmla="val -28083"/>
              <a:gd name="adj2" fmla="val -6706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做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 </a:t>
            </a:r>
            <a:r>
              <a:rPr lang="en-US" altLang="zh-CN" sz="2800">
                <a:solidFill>
                  <a:srgbClr val="FF0000"/>
                </a:solidFill>
                <a:effectLst>
                  <a:outerShdw blurRad="38100" dist="38100" dir="2700000" algn="tl">
                    <a:srgbClr val="000000"/>
                  </a:outerShdw>
                </a:effectLst>
                <a:latin typeface="宋体" panose="02010600030101010101" pitchFamily="2" charset="-122"/>
              </a:rPr>
              <a:t>②</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，并将其进栈</a:t>
            </a:r>
          </a:p>
        </p:txBody>
      </p:sp>
      <p:sp>
        <p:nvSpPr>
          <p:cNvPr id="326662" name="Text Box 6">
            <a:extLst>
              <a:ext uri="{FF2B5EF4-FFF2-40B4-BE49-F238E27FC236}">
                <a16:creationId xmlns:a16="http://schemas.microsoft.com/office/drawing/2014/main" id="{E246FF08-E6BD-494F-95F1-2AD179340F5D}"/>
              </a:ext>
            </a:extLst>
          </p:cNvPr>
          <p:cNvSpPr txBox="1">
            <a:spLocks noChangeArrowheads="1"/>
          </p:cNvSpPr>
          <p:nvPr/>
        </p:nvSpPr>
        <p:spPr bwMode="auto">
          <a:xfrm>
            <a:off x="908050" y="25527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7       </a:t>
            </a:r>
            <a:r>
              <a:rPr lang="en-US" altLang="zh-CN" sz="2800">
                <a:effectLst>
                  <a:outerShdw blurRad="38100" dist="38100" dir="2700000" algn="tl">
                    <a:srgbClr val="C0C0C0"/>
                  </a:outerShdw>
                </a:effectLst>
                <a:latin typeface="宋体" pitchFamily="2" charset="-122"/>
              </a:rPr>
              <a:t>①②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3" name="Line 7">
            <a:extLst>
              <a:ext uri="{FF2B5EF4-FFF2-40B4-BE49-F238E27FC236}">
                <a16:creationId xmlns:a16="http://schemas.microsoft.com/office/drawing/2014/main" id="{C3308488-6CEA-014A-9F18-8C9A2D30F16A}"/>
              </a:ext>
            </a:extLst>
          </p:cNvPr>
          <p:cNvSpPr>
            <a:spLocks noChangeShapeType="1"/>
          </p:cNvSpPr>
          <p:nvPr/>
        </p:nvSpPr>
        <p:spPr bwMode="auto">
          <a:xfrm flipV="1">
            <a:off x="6248400" y="30099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4" name="AutoShape 8">
            <a:extLst>
              <a:ext uri="{FF2B5EF4-FFF2-40B4-BE49-F238E27FC236}">
                <a16:creationId xmlns:a16="http://schemas.microsoft.com/office/drawing/2014/main" id="{7A2F151F-38CC-0742-925E-9343F1295286}"/>
              </a:ext>
            </a:extLst>
          </p:cNvPr>
          <p:cNvSpPr>
            <a:spLocks noChangeArrowheads="1"/>
          </p:cNvSpPr>
          <p:nvPr/>
        </p:nvSpPr>
        <p:spPr bwMode="auto">
          <a:xfrm>
            <a:off x="5926138" y="1714500"/>
            <a:ext cx="2724150" cy="10668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6665" name="Text Box 9">
            <a:extLst>
              <a:ext uri="{FF2B5EF4-FFF2-40B4-BE49-F238E27FC236}">
                <a16:creationId xmlns:a16="http://schemas.microsoft.com/office/drawing/2014/main" id="{C171156B-756F-F845-B0DD-2CBCB1BCABBA}"/>
              </a:ext>
            </a:extLst>
          </p:cNvPr>
          <p:cNvSpPr txBox="1">
            <a:spLocks noChangeArrowheads="1"/>
          </p:cNvSpPr>
          <p:nvPr/>
        </p:nvSpPr>
        <p:spPr bwMode="auto">
          <a:xfrm>
            <a:off x="908050" y="33147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8       </a:t>
            </a:r>
            <a:r>
              <a:rPr lang="en-US" altLang="zh-CN" sz="2800">
                <a:effectLst>
                  <a:outerShdw blurRad="38100" dist="38100" dir="2700000" algn="tl">
                    <a:srgbClr val="C0C0C0"/>
                  </a:outerShdw>
                </a:effectLst>
                <a:latin typeface="宋体" pitchFamily="2" charset="-122"/>
              </a:rPr>
              <a:t>①②</a:t>
            </a:r>
            <a:r>
              <a:rPr lang="en-US" altLang="zh-CN" sz="2800">
                <a:effectLst>
                  <a:outerShdw blurRad="38100" dist="38100" dir="2700000" algn="tl">
                    <a:srgbClr val="C0C0C0"/>
                  </a:outerShdw>
                </a:effectLst>
                <a:latin typeface="Verdana" pitchFamily="34" charset="0"/>
              </a:rPr>
              <a:t>E</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6" name="Line 10">
            <a:extLst>
              <a:ext uri="{FF2B5EF4-FFF2-40B4-BE49-F238E27FC236}">
                <a16:creationId xmlns:a16="http://schemas.microsoft.com/office/drawing/2014/main" id="{2F7447B9-5D4B-044B-AC34-6C5ADA014BCE}"/>
              </a:ext>
            </a:extLst>
          </p:cNvPr>
          <p:cNvSpPr>
            <a:spLocks noChangeShapeType="1"/>
          </p:cNvSpPr>
          <p:nvPr/>
        </p:nvSpPr>
        <p:spPr bwMode="auto">
          <a:xfrm flipV="1">
            <a:off x="6537325" y="3619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7" name="AutoShape 11">
            <a:extLst>
              <a:ext uri="{FF2B5EF4-FFF2-40B4-BE49-F238E27FC236}">
                <a16:creationId xmlns:a16="http://schemas.microsoft.com/office/drawing/2014/main" id="{776940BD-EC36-CE45-9D20-9D821F498A22}"/>
              </a:ext>
            </a:extLst>
          </p:cNvPr>
          <p:cNvSpPr>
            <a:spLocks noChangeArrowheads="1"/>
          </p:cNvSpPr>
          <p:nvPr/>
        </p:nvSpPr>
        <p:spPr bwMode="auto">
          <a:xfrm>
            <a:off x="5838825" y="911225"/>
            <a:ext cx="4127500" cy="24384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遇*，弹出栈顶两元做</a:t>
            </a:r>
            <a:r>
              <a:rPr lang="zh-CN" altLang="en-US" sz="2800">
                <a:solidFill>
                  <a:srgbClr val="FF0000"/>
                </a:solidFill>
                <a:effectLst>
                  <a:outerShdw blurRad="38100" dist="38100" dir="2700000" algn="tl">
                    <a:srgbClr val="000000"/>
                  </a:outerShdw>
                </a:effectLst>
                <a:latin typeface="宋体" panose="02010600030101010101" pitchFamily="2" charset="-122"/>
              </a:rPr>
              <a:t>②</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68" name="Text Box 12">
            <a:extLst>
              <a:ext uri="{FF2B5EF4-FFF2-40B4-BE49-F238E27FC236}">
                <a16:creationId xmlns:a16="http://schemas.microsoft.com/office/drawing/2014/main" id="{2873A7F8-8383-9343-A20E-97F042D0B336}"/>
              </a:ext>
            </a:extLst>
          </p:cNvPr>
          <p:cNvSpPr txBox="1">
            <a:spLocks noChangeArrowheads="1"/>
          </p:cNvSpPr>
          <p:nvPr/>
        </p:nvSpPr>
        <p:spPr bwMode="auto">
          <a:xfrm>
            <a:off x="908050" y="40005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9       </a:t>
            </a:r>
            <a:r>
              <a:rPr lang="en-US" altLang="zh-CN" sz="2800" dirty="0">
                <a:effectLst>
                  <a:outerShdw blurRad="38100" dist="38100" dir="2700000" algn="tl">
                    <a:srgbClr val="C0C0C0"/>
                  </a:outerShdw>
                </a:effectLst>
                <a:latin typeface="宋体" pitchFamily="2" charset="-122"/>
              </a:rPr>
              <a:t>①③         </a:t>
            </a:r>
            <a:r>
              <a:rPr lang="en-US" altLang="zh-CN" sz="2800" dirty="0">
                <a:effectLst>
                  <a:outerShdw blurRad="38100" dist="38100" dir="2700000" algn="tl">
                    <a:srgbClr val="C0C0C0"/>
                  </a:outerShdw>
                </a:effectLst>
                <a:latin typeface="Verdana" pitchFamily="34" charset="0"/>
                <a:ea typeface="楷体_GB2312" pitchFamily="49" charset="-122"/>
              </a:rPr>
              <a:t>AB/CD+E*-#   </a:t>
            </a:r>
          </a:p>
        </p:txBody>
      </p:sp>
      <p:sp>
        <p:nvSpPr>
          <p:cNvPr id="326669" name="Line 13">
            <a:extLst>
              <a:ext uri="{FF2B5EF4-FFF2-40B4-BE49-F238E27FC236}">
                <a16:creationId xmlns:a16="http://schemas.microsoft.com/office/drawing/2014/main" id="{5C03C7C5-610E-6E4B-A3C0-A1810627A63E}"/>
              </a:ext>
            </a:extLst>
          </p:cNvPr>
          <p:cNvSpPr>
            <a:spLocks noChangeShapeType="1"/>
          </p:cNvSpPr>
          <p:nvPr/>
        </p:nvSpPr>
        <p:spPr bwMode="auto">
          <a:xfrm flipV="1">
            <a:off x="6608763" y="4381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0" name="AutoShape 14">
            <a:extLst>
              <a:ext uri="{FF2B5EF4-FFF2-40B4-BE49-F238E27FC236}">
                <a16:creationId xmlns:a16="http://schemas.microsoft.com/office/drawing/2014/main" id="{E0CD711E-6A85-2B45-A2B6-0B215CB15846}"/>
              </a:ext>
            </a:extLst>
          </p:cNvPr>
          <p:cNvSpPr>
            <a:spLocks noChangeArrowheads="1"/>
          </p:cNvSpPr>
          <p:nvPr/>
        </p:nvSpPr>
        <p:spPr bwMode="auto">
          <a:xfrm>
            <a:off x="5673725" y="1330325"/>
            <a:ext cx="4751388" cy="2286000"/>
          </a:xfrm>
          <a:prstGeom prst="cloudCallout">
            <a:avLst>
              <a:gd name="adj1" fmla="val -44986"/>
              <a:gd name="adj2" fmla="val 6201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，弹出栈顶二元做</a:t>
            </a:r>
            <a:r>
              <a:rPr lang="zh-CN" altLang="en-US" sz="2800">
                <a:solidFill>
                  <a:srgbClr val="FF0000"/>
                </a:solidFill>
                <a:effectLst>
                  <a:outerShdw blurRad="38100" dist="38100" dir="2700000" algn="tl">
                    <a:srgbClr val="000000"/>
                  </a:outerShdw>
                </a:effectLst>
                <a:latin typeface="宋体" panose="02010600030101010101" pitchFamily="2" charset="-122"/>
              </a:rPr>
              <a:t>①</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 </a:t>
            </a:r>
            <a:r>
              <a:rPr lang="en-US" altLang="zh-CN" sz="2800">
                <a:solidFill>
                  <a:srgbClr val="FF0000"/>
                </a:solidFill>
                <a:effectLst>
                  <a:outerShdw blurRad="38100" dist="38100" dir="2700000" algn="tl">
                    <a:srgbClr val="000000"/>
                  </a:outerShdw>
                </a:effectLst>
                <a:latin typeface="宋体" panose="02010600030101010101" pitchFamily="2" charset="-122"/>
              </a:rPr>
              <a:t>④</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71" name="Text Box 15">
            <a:extLst>
              <a:ext uri="{FF2B5EF4-FFF2-40B4-BE49-F238E27FC236}">
                <a16:creationId xmlns:a16="http://schemas.microsoft.com/office/drawing/2014/main" id="{80F24890-140A-E340-B0C6-EBDAF89878F8}"/>
              </a:ext>
            </a:extLst>
          </p:cNvPr>
          <p:cNvSpPr txBox="1">
            <a:spLocks noChangeArrowheads="1"/>
          </p:cNvSpPr>
          <p:nvPr/>
        </p:nvSpPr>
        <p:spPr bwMode="auto">
          <a:xfrm>
            <a:off x="825500" y="4686300"/>
            <a:ext cx="75946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10      </a:t>
            </a:r>
            <a:r>
              <a:rPr lang="en-US" altLang="zh-CN" sz="2800">
                <a:effectLst>
                  <a:outerShdw blurRad="38100" dist="38100" dir="2700000" algn="tl">
                    <a:srgbClr val="C0C0C0"/>
                  </a:outerShdw>
                </a:effectLst>
                <a:latin typeface="宋体" pitchFamily="2" charset="-122"/>
              </a:rPr>
              <a:t>④           </a:t>
            </a:r>
            <a:r>
              <a:rPr lang="en-US" altLang="zh-CN" sz="2800">
                <a:effectLst>
                  <a:outerShdw blurRad="38100" dist="38100" dir="2700000" algn="tl">
                    <a:srgbClr val="C0C0C0"/>
                  </a:outerShdw>
                </a:effectLst>
                <a:latin typeface="Verdana" pitchFamily="34" charset="0"/>
                <a:ea typeface="楷体_GB2312" pitchFamily="49" charset="-122"/>
              </a:rPr>
              <a:t>AB/CD+E*-#   </a:t>
            </a:r>
            <a:endParaRPr lang="en-US" altLang="zh-CN" sz="2800">
              <a:effectLst>
                <a:outerShdw blurRad="38100" dist="38100" dir="2700000" algn="tl">
                  <a:srgbClr val="C0C0C0"/>
                </a:outerShdw>
              </a:effectLst>
              <a:latin typeface="宋体" pitchFamily="2" charset="-122"/>
            </a:endParaRPr>
          </a:p>
        </p:txBody>
      </p:sp>
      <p:sp>
        <p:nvSpPr>
          <p:cNvPr id="326672" name="Line 16">
            <a:extLst>
              <a:ext uri="{FF2B5EF4-FFF2-40B4-BE49-F238E27FC236}">
                <a16:creationId xmlns:a16="http://schemas.microsoft.com/office/drawing/2014/main" id="{A4C0E1FD-312C-4343-8706-CEAA37828654}"/>
              </a:ext>
            </a:extLst>
          </p:cNvPr>
          <p:cNvSpPr>
            <a:spLocks noChangeShapeType="1"/>
          </p:cNvSpPr>
          <p:nvPr/>
        </p:nvSpPr>
        <p:spPr bwMode="auto">
          <a:xfrm flipV="1">
            <a:off x="6969125" y="50673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3" name="AutoShape 17">
            <a:extLst>
              <a:ext uri="{FF2B5EF4-FFF2-40B4-BE49-F238E27FC236}">
                <a16:creationId xmlns:a16="http://schemas.microsoft.com/office/drawing/2014/main" id="{AB0443DB-CF21-264A-8CAE-E7D46E820AED}"/>
              </a:ext>
            </a:extLst>
          </p:cNvPr>
          <p:cNvSpPr>
            <a:spLocks noChangeArrowheads="1"/>
          </p:cNvSpPr>
          <p:nvPr/>
        </p:nvSpPr>
        <p:spPr bwMode="auto">
          <a:xfrm>
            <a:off x="4448175" y="5373688"/>
            <a:ext cx="5137150" cy="1370012"/>
          </a:xfrm>
          <a:prstGeom prst="cloudCallout">
            <a:avLst>
              <a:gd name="adj1" fmla="val -6519"/>
              <a:gd name="adj2" fmla="val -67843"/>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，结束，栈顶就是表达式的计算结果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26660"/>
                                        </p:tgtEl>
                                        <p:attrNameLst>
                                          <p:attrName>style.visibility</p:attrName>
                                        </p:attrNameLst>
                                      </p:cBhvr>
                                      <p:to>
                                        <p:strVal val="visible"/>
                                      </p:to>
                                    </p:set>
                                    <p:animEffect transition="in" filter="blinds(horizontal)">
                                      <p:cBhvr>
                                        <p:cTn id="11" dur="500"/>
                                        <p:tgtEl>
                                          <p:spTgt spid="326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26661"/>
                                        </p:tgtEl>
                                        <p:attrNameLst>
                                          <p:attrName>style.visibility</p:attrName>
                                        </p:attrNameLst>
                                      </p:cBhvr>
                                      <p:to>
                                        <p:strVal val="visible"/>
                                      </p:to>
                                    </p:set>
                                    <p:animEffect transition="in" filter="blinds(horizontal)">
                                      <p:cBhvr>
                                        <p:cTn id="16" dur="500"/>
                                        <p:tgtEl>
                                          <p:spTgt spid="326661"/>
                                        </p:tgtEl>
                                      </p:cBhvr>
                                    </p:animEffect>
                                  </p:childTnLst>
                                  <p:subTnLst>
                                    <p:set>
                                      <p:cBhvr override="childStyle">
                                        <p:cTn dur="1" fill="hold" display="0" masterRel="nextClick" afterEffect="1"/>
                                        <p:tgtEl>
                                          <p:spTgt spid="32666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6662"/>
                                        </p:tgtEl>
                                        <p:attrNameLst>
                                          <p:attrName>style.visibility</p:attrName>
                                        </p:attrNameLst>
                                      </p:cBhvr>
                                      <p:to>
                                        <p:strVal val="visible"/>
                                      </p:to>
                                    </p:set>
                                    <p:animEffect transition="in" filter="blinds(horizontal)">
                                      <p:cBhvr>
                                        <p:cTn id="21" dur="500"/>
                                        <p:tgtEl>
                                          <p:spTgt spid="326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6663"/>
                                        </p:tgtEl>
                                        <p:attrNameLst>
                                          <p:attrName>style.visibility</p:attrName>
                                        </p:attrNameLst>
                                      </p:cBhvr>
                                      <p:to>
                                        <p:strVal val="visible"/>
                                      </p:to>
                                    </p:set>
                                    <p:animEffect transition="in" filter="blinds(horizontal)">
                                      <p:cBhvr>
                                        <p:cTn id="26" dur="500"/>
                                        <p:tgtEl>
                                          <p:spTgt spid="3266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6664"/>
                                        </p:tgtEl>
                                        <p:attrNameLst>
                                          <p:attrName>style.visibility</p:attrName>
                                        </p:attrNameLst>
                                      </p:cBhvr>
                                      <p:to>
                                        <p:strVal val="visible"/>
                                      </p:to>
                                    </p:set>
                                    <p:animEffect transition="in" filter="blinds(horizontal)">
                                      <p:cBhvr>
                                        <p:cTn id="31" dur="500"/>
                                        <p:tgtEl>
                                          <p:spTgt spid="326664"/>
                                        </p:tgtEl>
                                      </p:cBhvr>
                                    </p:animEffect>
                                  </p:childTnLst>
                                  <p:subTnLst>
                                    <p:set>
                                      <p:cBhvr override="childStyle">
                                        <p:cTn dur="1" fill="hold" display="0" masterRel="nextClick" afterEffect="1"/>
                                        <p:tgtEl>
                                          <p:spTgt spid="32666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2666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26666"/>
                                        </p:tgtEl>
                                        <p:attrNameLst>
                                          <p:attrName>style.visibility</p:attrName>
                                        </p:attrNameLst>
                                      </p:cBhvr>
                                      <p:to>
                                        <p:strVal val="visible"/>
                                      </p:to>
                                    </p:set>
                                    <p:animEffect transition="in" filter="blinds(horizontal)">
                                      <p:cBhvr>
                                        <p:cTn id="40" dur="500"/>
                                        <p:tgtEl>
                                          <p:spTgt spid="3266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6667"/>
                                        </p:tgtEl>
                                        <p:attrNameLst>
                                          <p:attrName>style.visibility</p:attrName>
                                        </p:attrNameLst>
                                      </p:cBhvr>
                                      <p:to>
                                        <p:strVal val="visible"/>
                                      </p:to>
                                    </p:set>
                                    <p:animEffect transition="in" filter="blinds(horizontal)">
                                      <p:cBhvr>
                                        <p:cTn id="45" dur="500"/>
                                        <p:tgtEl>
                                          <p:spTgt spid="326667"/>
                                        </p:tgtEl>
                                      </p:cBhvr>
                                    </p:animEffect>
                                  </p:childTnLst>
                                  <p:subTnLst>
                                    <p:set>
                                      <p:cBhvr override="childStyle">
                                        <p:cTn dur="1" fill="hold" display="0" masterRel="nextClick" afterEffect="1"/>
                                        <p:tgtEl>
                                          <p:spTgt spid="326667"/>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26668"/>
                                        </p:tgtEl>
                                        <p:attrNameLst>
                                          <p:attrName>style.visibility</p:attrName>
                                        </p:attrNameLst>
                                      </p:cBhvr>
                                      <p:to>
                                        <p:strVal val="visible"/>
                                      </p:to>
                                    </p:set>
                                    <p:animEffect transition="in" filter="blinds(horizontal)">
                                      <p:cBhvr>
                                        <p:cTn id="50" dur="500"/>
                                        <p:tgtEl>
                                          <p:spTgt spid="3266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26669"/>
                                        </p:tgtEl>
                                        <p:attrNameLst>
                                          <p:attrName>style.visibility</p:attrName>
                                        </p:attrNameLst>
                                      </p:cBhvr>
                                      <p:to>
                                        <p:strVal val="visible"/>
                                      </p:to>
                                    </p:set>
                                    <p:animEffect transition="in" filter="blinds(horizontal)">
                                      <p:cBhvr>
                                        <p:cTn id="55" dur="500"/>
                                        <p:tgtEl>
                                          <p:spTgt spid="326669"/>
                                        </p:tgtEl>
                                      </p:cBhvr>
                                    </p:animEffect>
                                  </p:childTnLst>
                                  <p:subTnLst>
                                    <p:set>
                                      <p:cBhvr override="childStyle">
                                        <p:cTn dur="1" fill="hold" display="0" masterRel="nextClick" afterEffect="1"/>
                                        <p:tgtEl>
                                          <p:spTgt spid="326669"/>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26670"/>
                                        </p:tgtEl>
                                        <p:attrNameLst>
                                          <p:attrName>style.visibility</p:attrName>
                                        </p:attrNameLst>
                                      </p:cBhvr>
                                      <p:to>
                                        <p:strVal val="visible"/>
                                      </p:to>
                                    </p:set>
                                    <p:animEffect transition="in" filter="blinds(horizontal)">
                                      <p:cBhvr>
                                        <p:cTn id="60" dur="500"/>
                                        <p:tgtEl>
                                          <p:spTgt spid="326670"/>
                                        </p:tgtEl>
                                      </p:cBhvr>
                                    </p:animEffect>
                                  </p:childTnLst>
                                  <p:subTnLst>
                                    <p:set>
                                      <p:cBhvr override="childStyle">
                                        <p:cTn dur="1" fill="hold" display="0" masterRel="nextClick" afterEffect="1"/>
                                        <p:tgtEl>
                                          <p:spTgt spid="326670"/>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26671"/>
                                        </p:tgtEl>
                                        <p:attrNameLst>
                                          <p:attrName>style.visibility</p:attrName>
                                        </p:attrNameLst>
                                      </p:cBhvr>
                                      <p:to>
                                        <p:strVal val="visible"/>
                                      </p:to>
                                    </p:set>
                                    <p:animEffect transition="in" filter="blinds(horizontal)">
                                      <p:cBhvr>
                                        <p:cTn id="65" dur="500"/>
                                        <p:tgtEl>
                                          <p:spTgt spid="32667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26672"/>
                                        </p:tgtEl>
                                        <p:attrNameLst>
                                          <p:attrName>style.visibility</p:attrName>
                                        </p:attrNameLst>
                                      </p:cBhvr>
                                      <p:to>
                                        <p:strVal val="visible"/>
                                      </p:to>
                                    </p:set>
                                    <p:animEffect transition="in" filter="blinds(horizontal)">
                                      <p:cBhvr>
                                        <p:cTn id="70" dur="500"/>
                                        <p:tgtEl>
                                          <p:spTgt spid="3266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26673"/>
                                        </p:tgtEl>
                                        <p:attrNameLst>
                                          <p:attrName>style.visibility</p:attrName>
                                        </p:attrNameLst>
                                      </p:cBhvr>
                                      <p:to>
                                        <p:strVal val="visible"/>
                                      </p:to>
                                    </p:set>
                                    <p:animEffect transition="in" filter="blinds(horizontal)">
                                      <p:cBhvr>
                                        <p:cTn id="75" dur="500"/>
                                        <p:tgtEl>
                                          <p:spTgt spid="326673"/>
                                        </p:tgtEl>
                                      </p:cBhvr>
                                    </p:animEffect>
                                  </p:childTnLst>
                                  <p:subTnLst>
                                    <p:set>
                                      <p:cBhvr override="childStyle">
                                        <p:cTn dur="1" fill="hold" display="0" masterRel="nextClick" afterEffect="1"/>
                                        <p:tgtEl>
                                          <p:spTgt spid="3266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1" grpId="0" animBg="1" autoUpdateAnimBg="0"/>
      <p:bldP spid="326662" grpId="0" autoUpdateAnimBg="0"/>
      <p:bldP spid="326664" grpId="0" animBg="1" autoUpdateAnimBg="0"/>
      <p:bldP spid="326665" grpId="0" autoUpdateAnimBg="0"/>
      <p:bldP spid="326667" grpId="0" animBg="1" autoUpdateAnimBg="0"/>
      <p:bldP spid="326668" grpId="0" autoUpdateAnimBg="0"/>
      <p:bldP spid="326670" grpId="0" animBg="1" autoUpdateAnimBg="0"/>
      <p:bldP spid="326671" grpId="0" autoUpdateAnimBg="0"/>
      <p:bldP spid="32667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a:extLst>
              <a:ext uri="{FF2B5EF4-FFF2-40B4-BE49-F238E27FC236}">
                <a16:creationId xmlns:a16="http://schemas.microsoft.com/office/drawing/2014/main" id="{D64FF496-060D-F846-B526-D76BABAF7492}"/>
              </a:ext>
            </a:extLst>
          </p:cNvPr>
          <p:cNvSpPr txBox="1">
            <a:spLocks noChangeArrowheads="1"/>
          </p:cNvSpPr>
          <p:nvPr/>
        </p:nvSpPr>
        <p:spPr bwMode="auto">
          <a:xfrm>
            <a:off x="736600" y="1816100"/>
            <a:ext cx="8502650" cy="2100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     在实际应用中，操作数可设为实数，且两个实数间用空格隔开。</a:t>
            </a:r>
          </a:p>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问题：后缀表达式为字符串，如何从其中分离出每一个操作数。</a:t>
            </a:r>
          </a:p>
        </p:txBody>
      </p:sp>
      <p:sp>
        <p:nvSpPr>
          <p:cNvPr id="327683" name="Text Box 3">
            <a:extLst>
              <a:ext uri="{FF2B5EF4-FFF2-40B4-BE49-F238E27FC236}">
                <a16:creationId xmlns:a16="http://schemas.microsoft.com/office/drawing/2014/main" id="{2775287B-761F-BF4C-9AAF-C2B8146EACE9}"/>
              </a:ext>
            </a:extLst>
          </p:cNvPr>
          <p:cNvSpPr txBox="1">
            <a:spLocks noChangeArrowheads="1"/>
          </p:cNvSpPr>
          <p:nvPr/>
        </p:nvSpPr>
        <p:spPr bwMode="auto">
          <a:xfrm>
            <a:off x="819150" y="3873500"/>
            <a:ext cx="2311400" cy="5381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解决办法：</a:t>
            </a:r>
          </a:p>
        </p:txBody>
      </p:sp>
      <p:sp>
        <p:nvSpPr>
          <p:cNvPr id="327684" name="Text Box 4">
            <a:extLst>
              <a:ext uri="{FF2B5EF4-FFF2-40B4-BE49-F238E27FC236}">
                <a16:creationId xmlns:a16="http://schemas.microsoft.com/office/drawing/2014/main" id="{50419398-B75B-B641-A08A-2ED6C6AFFCE7}"/>
              </a:ext>
            </a:extLst>
          </p:cNvPr>
          <p:cNvSpPr txBox="1">
            <a:spLocks noChangeArrowheads="1"/>
          </p:cNvSpPr>
          <p:nvPr/>
        </p:nvSpPr>
        <p:spPr bwMode="auto">
          <a:xfrm>
            <a:off x="819150" y="4483100"/>
            <a:ext cx="8420100" cy="9842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用函数</a:t>
            </a:r>
            <a:r>
              <a:rPr lang="en-US" altLang="zh-CN" sz="2900">
                <a:effectLst>
                  <a:outerShdw blurRad="38100" dist="38100" dir="2700000" algn="tl">
                    <a:srgbClr val="C0C0C0"/>
                  </a:outerShdw>
                </a:effectLst>
                <a:latin typeface="Verdana" panose="020B0604030504040204" pitchFamily="34" charset="0"/>
                <a:ea typeface="楷体_GB2312" pitchFamily="49" charset="-122"/>
              </a:rPr>
              <a:t>Readnumber(),</a:t>
            </a:r>
            <a:r>
              <a:rPr lang="zh-CN" altLang="en-US" sz="2900">
                <a:effectLst>
                  <a:outerShdw blurRad="38100" dist="38100" dir="2700000" algn="tl">
                    <a:srgbClr val="C0C0C0"/>
                  </a:outerShdw>
                </a:effectLst>
                <a:latin typeface="Verdana" panose="020B0604030504040204" pitchFamily="34" charset="0"/>
                <a:ea typeface="楷体_GB2312" pitchFamily="49" charset="-122"/>
              </a:rPr>
              <a:t>实现将扫描到的数字字符序列转换成相应实数：</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a:extLst>
              <a:ext uri="{FF2B5EF4-FFF2-40B4-BE49-F238E27FC236}">
                <a16:creationId xmlns:a16="http://schemas.microsoft.com/office/drawing/2014/main" id="{D8907454-7B10-4E48-A94B-C469B0563D66}"/>
              </a:ext>
            </a:extLst>
          </p:cNvPr>
          <p:cNvSpPr txBox="1">
            <a:spLocks noChangeArrowheads="1"/>
          </p:cNvSpPr>
          <p:nvPr/>
        </p:nvSpPr>
        <p:spPr bwMode="auto">
          <a:xfrm>
            <a:off x="0" y="1628775"/>
            <a:ext cx="5024438" cy="48164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float readnumber(char f[],int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{float x=0.0;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int k=0;</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   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if (f[*i]=='.')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(*i)++;</a:t>
            </a:r>
          </a:p>
        </p:txBody>
      </p:sp>
      <p:sp>
        <p:nvSpPr>
          <p:cNvPr id="328707" name="Text Box 3">
            <a:extLst>
              <a:ext uri="{FF2B5EF4-FFF2-40B4-BE49-F238E27FC236}">
                <a16:creationId xmlns:a16="http://schemas.microsoft.com/office/drawing/2014/main" id="{07D8B1D5-934C-2D45-9510-59E62C155EC2}"/>
              </a:ext>
            </a:extLst>
          </p:cNvPr>
          <p:cNvSpPr txBox="1">
            <a:spLocks noChangeArrowheads="1"/>
          </p:cNvSpPr>
          <p:nvPr/>
        </p:nvSpPr>
        <p:spPr bwMode="auto">
          <a:xfrm>
            <a:off x="4964113" y="1628775"/>
            <a:ext cx="5102225" cy="49688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k++;</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while (k!=0)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x=x/10.0; k=k-1;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printf("\n*%f*",x);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return(x);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a:t>
            </a:r>
            <a:endParaRPr lang="zh-CN" altLang="en-US" sz="2000" b="1">
              <a:effectLst>
                <a:outerShdw blurRad="38100" dist="38100" dir="2700000" algn="tl">
                  <a:srgbClr val="C0C0C0"/>
                </a:outerShdw>
              </a:effectLst>
              <a:latin typeface="Verdana" panose="020B0604030504040204" pitchFamily="34" charset="0"/>
              <a:ea typeface="楷体_GB2312" pitchFamily="49" charset="-122"/>
            </a:endParaRPr>
          </a:p>
        </p:txBody>
      </p:sp>
      <p:sp>
        <p:nvSpPr>
          <p:cNvPr id="328708" name="AutoShape 4">
            <a:extLst>
              <a:ext uri="{FF2B5EF4-FFF2-40B4-BE49-F238E27FC236}">
                <a16:creationId xmlns:a16="http://schemas.microsoft.com/office/drawing/2014/main" id="{D3FC0C0E-446C-6C4B-93F9-525272A24900}"/>
              </a:ext>
            </a:extLst>
          </p:cNvPr>
          <p:cNvSpPr>
            <a:spLocks noChangeArrowheads="1"/>
          </p:cNvSpPr>
          <p:nvPr/>
        </p:nvSpPr>
        <p:spPr bwMode="auto">
          <a:xfrm>
            <a:off x="2289175" y="3357563"/>
            <a:ext cx="2724150" cy="1447800"/>
          </a:xfrm>
          <a:prstGeom prst="cloudCallout">
            <a:avLst>
              <a:gd name="adj1" fmla="val -58042"/>
              <a:gd name="adj2" fmla="val -46708"/>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处理整数部分</a:t>
            </a:r>
          </a:p>
        </p:txBody>
      </p:sp>
      <p:sp>
        <p:nvSpPr>
          <p:cNvPr id="328709" name="AutoShape 5">
            <a:extLst>
              <a:ext uri="{FF2B5EF4-FFF2-40B4-BE49-F238E27FC236}">
                <a16:creationId xmlns:a16="http://schemas.microsoft.com/office/drawing/2014/main" id="{611CD95C-AF97-2343-BBC5-2FB89718B64E}"/>
              </a:ext>
            </a:extLst>
          </p:cNvPr>
          <p:cNvSpPr>
            <a:spLocks noChangeArrowheads="1"/>
          </p:cNvSpPr>
          <p:nvPr/>
        </p:nvSpPr>
        <p:spPr bwMode="auto">
          <a:xfrm>
            <a:off x="7040563" y="2852738"/>
            <a:ext cx="2432050" cy="1081087"/>
          </a:xfrm>
          <a:prstGeom prst="cloudCallout">
            <a:avLst>
              <a:gd name="adj1" fmla="val 34792"/>
              <a:gd name="adj2" fmla="val -12944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处理小数部分</a:t>
            </a:r>
          </a:p>
        </p:txBody>
      </p:sp>
      <p:sp>
        <p:nvSpPr>
          <p:cNvPr id="328710" name="AutoShape 6">
            <a:extLst>
              <a:ext uri="{FF2B5EF4-FFF2-40B4-BE49-F238E27FC236}">
                <a16:creationId xmlns:a16="http://schemas.microsoft.com/office/drawing/2014/main" id="{CA85553F-B5CC-7243-96C7-68645EE15C02}"/>
              </a:ext>
            </a:extLst>
          </p:cNvPr>
          <p:cNvSpPr>
            <a:spLocks noChangeArrowheads="1"/>
          </p:cNvSpPr>
          <p:nvPr/>
        </p:nvSpPr>
        <p:spPr bwMode="auto">
          <a:xfrm>
            <a:off x="3008313" y="5516563"/>
            <a:ext cx="2228850" cy="1066800"/>
          </a:xfrm>
          <a:prstGeom prst="cloudCallout">
            <a:avLst>
              <a:gd name="adj1" fmla="val -92662"/>
              <a:gd name="adj2" fmla="val -30806"/>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跳过小数点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linds(horizontal)">
                                      <p:cBhvr>
                                        <p:cTn id="7" dur="500"/>
                                        <p:tgtEl>
                                          <p:spTgt spid="328708"/>
                                        </p:tgtEl>
                                      </p:cBhvr>
                                    </p:animEffect>
                                  </p:childTnLst>
                                  <p:subTnLst>
                                    <p:set>
                                      <p:cBhvr override="childStyle">
                                        <p:cTn dur="1" fill="hold" display="0" masterRel="nextClick" afterEffect="1"/>
                                        <p:tgtEl>
                                          <p:spTgt spid="32870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10"/>
                                        </p:tgtEl>
                                        <p:attrNameLst>
                                          <p:attrName>style.visibility</p:attrName>
                                        </p:attrNameLst>
                                      </p:cBhvr>
                                      <p:to>
                                        <p:strVal val="visible"/>
                                      </p:to>
                                    </p:set>
                                    <p:animEffect transition="in" filter="blinds(horizontal)">
                                      <p:cBhvr>
                                        <p:cTn id="12" dur="500"/>
                                        <p:tgtEl>
                                          <p:spTgt spid="328710"/>
                                        </p:tgtEl>
                                      </p:cBhvr>
                                    </p:animEffect>
                                  </p:childTnLst>
                                  <p:subTnLst>
                                    <p:set>
                                      <p:cBhvr override="childStyle">
                                        <p:cTn dur="1" fill="hold" display="0" masterRel="nextClick" afterEffect="1"/>
                                        <p:tgtEl>
                                          <p:spTgt spid="3287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09"/>
                                        </p:tgtEl>
                                        <p:attrNameLst>
                                          <p:attrName>style.visibility</p:attrName>
                                        </p:attrNameLst>
                                      </p:cBhvr>
                                      <p:to>
                                        <p:strVal val="visible"/>
                                      </p:to>
                                    </p:set>
                                    <p:animEffect transition="in" filter="blinds(horizontal)">
                                      <p:cBhvr>
                                        <p:cTn id="17" dur="500"/>
                                        <p:tgtEl>
                                          <p:spTgt spid="328709"/>
                                        </p:tgtEl>
                                      </p:cBhvr>
                                    </p:animEffect>
                                  </p:childTnLst>
                                  <p:subTnLst>
                                    <p:set>
                                      <p:cBhvr override="childStyle">
                                        <p:cTn dur="1" fill="hold" display="0" masterRel="nextClick" afterEffect="1"/>
                                        <p:tgtEl>
                                          <p:spTgt spid="3287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autoUpdateAnimBg="0"/>
      <p:bldP spid="328709" grpId="0" animBg="1" autoUpdateAnimBg="0"/>
      <p:bldP spid="3287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a:extLst>
              <a:ext uri="{FF2B5EF4-FFF2-40B4-BE49-F238E27FC236}">
                <a16:creationId xmlns:a16="http://schemas.microsoft.com/office/drawing/2014/main" id="{75F756EE-EF2F-5541-9326-4A181CF9D061}"/>
              </a:ext>
            </a:extLst>
          </p:cNvPr>
          <p:cNvSpPr txBox="1">
            <a:spLocks noChangeArrowheads="1"/>
          </p:cNvSpPr>
          <p:nvPr/>
        </p:nvSpPr>
        <p:spPr bwMode="auto">
          <a:xfrm>
            <a:off x="523875" y="571500"/>
            <a:ext cx="79248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后缀表达式求值程序如下：</a:t>
            </a:r>
          </a:p>
        </p:txBody>
      </p:sp>
      <p:sp>
        <p:nvSpPr>
          <p:cNvPr id="329731" name="Text Box 3">
            <a:extLst>
              <a:ext uri="{FF2B5EF4-FFF2-40B4-BE49-F238E27FC236}">
                <a16:creationId xmlns:a16="http://schemas.microsoft.com/office/drawing/2014/main" id="{10596744-919F-3F45-A60D-80A556BF7022}"/>
              </a:ext>
            </a:extLst>
          </p:cNvPr>
          <p:cNvSpPr txBox="1">
            <a:spLocks noChangeArrowheads="1"/>
          </p:cNvSpPr>
          <p:nvPr/>
        </p:nvSpPr>
        <p:spPr bwMode="auto">
          <a:xfrm>
            <a:off x="523875" y="1350963"/>
            <a:ext cx="8997950" cy="56499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float evalpost(char f[])</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obst[50];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操作数栈*</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int i=0,top=-1;</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x;</a:t>
            </a:r>
          </a:p>
          <a:p>
            <a:pPr fontAlgn="auto">
              <a:spcBef>
                <a:spcPct val="50000"/>
              </a:spcBef>
              <a:spcAft>
                <a:spcPts val="0"/>
              </a:spcAft>
              <a:defRPr/>
            </a:pPr>
            <a:r>
              <a:rPr lang="en-US" altLang="zh-CN" sz="28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while (f[i]!=‘\0’)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此处‘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为结束符*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if (f[i]&gt;='0' &amp;&amp; f[i]&lt;='9')</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readnumber(f,&amp;i);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  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a:extLst>
              <a:ext uri="{FF2B5EF4-FFF2-40B4-BE49-F238E27FC236}">
                <a16:creationId xmlns:a16="http://schemas.microsoft.com/office/drawing/2014/main" id="{7EBF581B-034D-4146-BC49-2922138E7277}"/>
              </a:ext>
            </a:extLst>
          </p:cNvPr>
          <p:cNvSpPr txBox="1">
            <a:spLocks noChangeArrowheads="1"/>
          </p:cNvSpPr>
          <p:nvPr/>
        </p:nvSpPr>
        <p:spPr bwMode="auto">
          <a:xfrm>
            <a:off x="776288" y="566738"/>
            <a:ext cx="8486775" cy="6291262"/>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             /*</a:t>
            </a:r>
            <a:r>
              <a:rPr lang="zh-CN" altLang="en-US" sz="2800" dirty="0">
                <a:effectLst>
                  <a:outerShdw blurRad="38100" dist="38100" dir="2700000" algn="tl">
                    <a:srgbClr val="C0C0C0"/>
                  </a:outerShdw>
                </a:effectLst>
                <a:latin typeface="Times New Roman" pitchFamily="18" charset="0"/>
                <a:ea typeface="楷体_GB2312" pitchFamily="49" charset="-122"/>
              </a:rPr>
              <a:t>加*</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x+obst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减*</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乘*</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420CAD32-084D-DD42-AE62-AC18ECE6BFDF}"/>
              </a:ext>
            </a:extLst>
          </p:cNvPr>
          <p:cNvSpPr txBox="1">
            <a:spLocks noChangeArrowheads="1"/>
          </p:cNvSpPr>
          <p:nvPr/>
        </p:nvSpPr>
        <p:spPr bwMode="auto">
          <a:xfrm>
            <a:off x="895350" y="638175"/>
            <a:ext cx="8172450" cy="6291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除*</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x=obst[top--];</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obst[top]=obst[top]/x;</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return obst[top];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栈顶元即为表达式的值*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a:extLst>
              <a:ext uri="{FF2B5EF4-FFF2-40B4-BE49-F238E27FC236}">
                <a16:creationId xmlns:a16="http://schemas.microsoft.com/office/drawing/2014/main" id="{8AF34626-F255-DA40-B4D2-D43BF5589740}"/>
              </a:ext>
            </a:extLst>
          </p:cNvPr>
          <p:cNvSpPr txBox="1">
            <a:spLocks noChangeArrowheads="1"/>
          </p:cNvSpPr>
          <p:nvPr/>
        </p:nvSpPr>
        <p:spPr bwMode="auto">
          <a:xfrm>
            <a:off x="412750" y="695325"/>
            <a:ext cx="71818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算法：将中缀表达式转换为后缀表达式</a:t>
            </a:r>
          </a:p>
        </p:txBody>
      </p:sp>
      <p:sp>
        <p:nvSpPr>
          <p:cNvPr id="332803" name="Text Box 3">
            <a:extLst>
              <a:ext uri="{FF2B5EF4-FFF2-40B4-BE49-F238E27FC236}">
                <a16:creationId xmlns:a16="http://schemas.microsoft.com/office/drawing/2014/main" id="{CD88394F-86E5-D24B-9ADB-E8085B3BF4AB}"/>
              </a:ext>
            </a:extLst>
          </p:cNvPr>
          <p:cNvSpPr txBox="1">
            <a:spLocks noChangeArrowheads="1"/>
          </p:cNvSpPr>
          <p:nvPr/>
        </p:nvSpPr>
        <p:spPr bwMode="auto">
          <a:xfrm>
            <a:off x="495300" y="1724025"/>
            <a:ext cx="8815388" cy="35544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根据中缀表达式与后缀表达式的特点，可得将中缀表达式变换为后缀表达式的方法：</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）操作数的排列次序不变</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）把每一运算符从第二操作数之前排到第二操作数之后</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3</a:t>
            </a:r>
            <a:r>
              <a:rPr lang="zh-CN" altLang="en-US" sz="3000">
                <a:effectLst>
                  <a:outerShdw blurRad="38100" dist="38100" dir="2700000" algn="tl">
                    <a:srgbClr val="C0C0C0"/>
                  </a:outerShdw>
                </a:effectLst>
                <a:latin typeface="Verdana" panose="020B0604030504040204" pitchFamily="34" charset="0"/>
                <a:ea typeface="楷体_GB2312" pitchFamily="49" charset="-122"/>
              </a:rPr>
              <a:t>）删去所有括号</a:t>
            </a:r>
          </a:p>
        </p:txBody>
      </p:sp>
      <p:sp>
        <p:nvSpPr>
          <p:cNvPr id="332804" name="Text Box 4">
            <a:extLst>
              <a:ext uri="{FF2B5EF4-FFF2-40B4-BE49-F238E27FC236}">
                <a16:creationId xmlns:a16="http://schemas.microsoft.com/office/drawing/2014/main" id="{DBFEA6E0-ED10-9948-9D80-724E424458D2}"/>
              </a:ext>
            </a:extLst>
          </p:cNvPr>
          <p:cNvSpPr txBox="1">
            <a:spLocks noChangeArrowheads="1"/>
          </p:cNvSpPr>
          <p:nvPr/>
        </p:nvSpPr>
        <p:spPr bwMode="auto">
          <a:xfrm>
            <a:off x="495300" y="5229225"/>
            <a:ext cx="36322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关键问题：</a:t>
            </a:r>
          </a:p>
        </p:txBody>
      </p:sp>
      <p:sp>
        <p:nvSpPr>
          <p:cNvPr id="332805" name="Text Box 5">
            <a:extLst>
              <a:ext uri="{FF2B5EF4-FFF2-40B4-BE49-F238E27FC236}">
                <a16:creationId xmlns:a16="http://schemas.microsoft.com/office/drawing/2014/main" id="{B7684EFC-D150-7447-9705-794E3F119264}"/>
              </a:ext>
            </a:extLst>
          </p:cNvPr>
          <p:cNvSpPr txBox="1">
            <a:spLocks noChangeArrowheads="1"/>
          </p:cNvSpPr>
          <p:nvPr/>
        </p:nvSpPr>
        <p:spPr bwMode="auto">
          <a:xfrm>
            <a:off x="495300" y="5838825"/>
            <a:ext cx="89154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如何找到一个运算符的第二个操作数的结束位置？</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695" name="Group 47">
            <a:extLst>
              <a:ext uri="{FF2B5EF4-FFF2-40B4-BE49-F238E27FC236}">
                <a16:creationId xmlns:a16="http://schemas.microsoft.com/office/drawing/2014/main" id="{1E0BA531-C89D-B046-8E52-05DD2FFB66C7}"/>
              </a:ext>
            </a:extLst>
          </p:cNvPr>
          <p:cNvGraphicFramePr>
            <a:graphicFrameLocks noGrp="1"/>
          </p:cNvGraphicFramePr>
          <p:nvPr/>
        </p:nvGraphicFramePr>
        <p:xfrm>
          <a:off x="742950" y="1828800"/>
          <a:ext cx="8420100" cy="4016376"/>
        </p:xfrm>
        <a:graphic>
          <a:graphicData uri="http://schemas.openxmlformats.org/drawingml/2006/table">
            <a:tbl>
              <a:tblPr/>
              <a:tblGrid>
                <a:gridCol w="1651000">
                  <a:extLst>
                    <a:ext uri="{9D8B030D-6E8A-4147-A177-3AD203B41FA5}">
                      <a16:colId xmlns:a16="http://schemas.microsoft.com/office/drawing/2014/main" val="2494091526"/>
                    </a:ext>
                  </a:extLst>
                </a:gridCol>
                <a:gridCol w="1717675">
                  <a:extLst>
                    <a:ext uri="{9D8B030D-6E8A-4147-A177-3AD203B41FA5}">
                      <a16:colId xmlns:a16="http://schemas.microsoft.com/office/drawing/2014/main" val="3978593265"/>
                    </a:ext>
                  </a:extLst>
                </a:gridCol>
                <a:gridCol w="1425575">
                  <a:extLst>
                    <a:ext uri="{9D8B030D-6E8A-4147-A177-3AD203B41FA5}">
                      <a16:colId xmlns:a16="http://schemas.microsoft.com/office/drawing/2014/main" val="1928227343"/>
                    </a:ext>
                  </a:extLst>
                </a:gridCol>
                <a:gridCol w="1238250">
                  <a:extLst>
                    <a:ext uri="{9D8B030D-6E8A-4147-A177-3AD203B41FA5}">
                      <a16:colId xmlns:a16="http://schemas.microsoft.com/office/drawing/2014/main" val="126732831"/>
                    </a:ext>
                  </a:extLst>
                </a:gridCol>
                <a:gridCol w="2387600">
                  <a:extLst>
                    <a:ext uri="{9D8B030D-6E8A-4147-A177-3AD203B41FA5}">
                      <a16:colId xmlns:a16="http://schemas.microsoft.com/office/drawing/2014/main" val="3628738648"/>
                    </a:ext>
                  </a:extLst>
                </a:gridCol>
              </a:tblGrid>
              <a:tr h="6635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姓   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学    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性   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健康情况</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4898119"/>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王小林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5383066"/>
                  </a:ext>
                </a:extLst>
              </a:tr>
              <a:tr h="687388">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陈   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一般</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9303060"/>
                  </a:ext>
                </a:extLst>
              </a:tr>
              <a:tr h="684213">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刘建平</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73771394"/>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张立立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贫血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5421009"/>
                  </a:ext>
                </a:extLst>
              </a:tr>
              <a:tr h="6096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5631740"/>
                  </a:ext>
                </a:extLst>
              </a:tr>
            </a:tbl>
          </a:graphicData>
        </a:graphic>
      </p:graphicFrame>
      <p:sp>
        <p:nvSpPr>
          <p:cNvPr id="283694" name="Text Box 46">
            <a:extLst>
              <a:ext uri="{FF2B5EF4-FFF2-40B4-BE49-F238E27FC236}">
                <a16:creationId xmlns:a16="http://schemas.microsoft.com/office/drawing/2014/main" id="{80F7883E-2198-3548-81CC-F0127BC5E66D}"/>
              </a:ext>
            </a:extLst>
          </p:cNvPr>
          <p:cNvSpPr txBox="1">
            <a:spLocks noChangeArrowheads="1"/>
          </p:cNvSpPr>
          <p:nvPr/>
        </p:nvSpPr>
        <p:spPr bwMode="auto">
          <a:xfrm>
            <a:off x="631825" y="620713"/>
            <a:ext cx="6049963" cy="5794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学生健康情况登记表如下：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94"/>
                                        </p:tgtEl>
                                        <p:attrNameLst>
                                          <p:attrName>style.visibility</p:attrName>
                                        </p:attrNameLst>
                                      </p:cBhvr>
                                      <p:to>
                                        <p:strVal val="visible"/>
                                      </p:to>
                                    </p:set>
                                    <p:animEffect transition="in" filter="blinds(horizontal)">
                                      <p:cBhvr>
                                        <p:cTn id="7" dur="500"/>
                                        <p:tgtEl>
                                          <p:spTgt spid="283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3695"/>
                                        </p:tgtEl>
                                        <p:attrNameLst>
                                          <p:attrName>style.visibility</p:attrName>
                                        </p:attrNameLst>
                                      </p:cBhvr>
                                      <p:to>
                                        <p:strVal val="visible"/>
                                      </p:to>
                                    </p:set>
                                    <p:animEffect transition="in" filter="blinds(horizontal)">
                                      <p:cBhvr>
                                        <p:cTn id="12" dur="500"/>
                                        <p:tgtEl>
                                          <p:spTgt spid="283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a:extLst>
              <a:ext uri="{FF2B5EF4-FFF2-40B4-BE49-F238E27FC236}">
                <a16:creationId xmlns:a16="http://schemas.microsoft.com/office/drawing/2014/main" id="{FFA3BBB0-0F7E-BB43-B587-94AEDEEB3477}"/>
              </a:ext>
            </a:extLst>
          </p:cNvPr>
          <p:cNvSpPr txBox="1">
            <a:spLocks noChangeArrowheads="1"/>
          </p:cNvSpPr>
          <p:nvPr/>
        </p:nvSpPr>
        <p:spPr bwMode="auto">
          <a:xfrm>
            <a:off x="344488" y="620713"/>
            <a:ext cx="87503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四则运算的优先级如下：</a:t>
            </a:r>
          </a:p>
        </p:txBody>
      </p:sp>
      <p:graphicFrame>
        <p:nvGraphicFramePr>
          <p:cNvPr id="333827" name="Group 3">
            <a:extLst>
              <a:ext uri="{FF2B5EF4-FFF2-40B4-BE49-F238E27FC236}">
                <a16:creationId xmlns:a16="http://schemas.microsoft.com/office/drawing/2014/main" id="{8236E6AF-ECAD-994D-A310-B6001C05A748}"/>
              </a:ext>
            </a:extLst>
          </p:cNvPr>
          <p:cNvGraphicFramePr>
            <a:graphicFrameLocks noGrp="1"/>
          </p:cNvGraphicFramePr>
          <p:nvPr/>
        </p:nvGraphicFramePr>
        <p:xfrm>
          <a:off x="1801813" y="1549400"/>
          <a:ext cx="6030912" cy="1158875"/>
        </p:xfrm>
        <a:graphic>
          <a:graphicData uri="http://schemas.openxmlformats.org/drawingml/2006/table">
            <a:tbl>
              <a:tblPr/>
              <a:tblGrid>
                <a:gridCol w="1403350">
                  <a:extLst>
                    <a:ext uri="{9D8B030D-6E8A-4147-A177-3AD203B41FA5}">
                      <a16:colId xmlns:a16="http://schemas.microsoft.com/office/drawing/2014/main" val="336644662"/>
                    </a:ext>
                  </a:extLst>
                </a:gridCol>
                <a:gridCol w="500062">
                  <a:extLst>
                    <a:ext uri="{9D8B030D-6E8A-4147-A177-3AD203B41FA5}">
                      <a16:colId xmlns:a16="http://schemas.microsoft.com/office/drawing/2014/main" val="2309939767"/>
                    </a:ext>
                  </a:extLst>
                </a:gridCol>
                <a:gridCol w="825500">
                  <a:extLst>
                    <a:ext uri="{9D8B030D-6E8A-4147-A177-3AD203B41FA5}">
                      <a16:colId xmlns:a16="http://schemas.microsoft.com/office/drawing/2014/main" val="496963557"/>
                    </a:ext>
                  </a:extLst>
                </a:gridCol>
                <a:gridCol w="825500">
                  <a:extLst>
                    <a:ext uri="{9D8B030D-6E8A-4147-A177-3AD203B41FA5}">
                      <a16:colId xmlns:a16="http://schemas.microsoft.com/office/drawing/2014/main" val="826681819"/>
                    </a:ext>
                  </a:extLst>
                </a:gridCol>
                <a:gridCol w="825500">
                  <a:extLst>
                    <a:ext uri="{9D8B030D-6E8A-4147-A177-3AD203B41FA5}">
                      <a16:colId xmlns:a16="http://schemas.microsoft.com/office/drawing/2014/main" val="142235011"/>
                    </a:ext>
                  </a:extLst>
                </a:gridCol>
                <a:gridCol w="825500">
                  <a:extLst>
                    <a:ext uri="{9D8B030D-6E8A-4147-A177-3AD203B41FA5}">
                      <a16:colId xmlns:a16="http://schemas.microsoft.com/office/drawing/2014/main" val="1363669354"/>
                    </a:ext>
                  </a:extLst>
                </a:gridCol>
                <a:gridCol w="825500">
                  <a:extLst>
                    <a:ext uri="{9D8B030D-6E8A-4147-A177-3AD203B41FA5}">
                      <a16:colId xmlns:a16="http://schemas.microsoft.com/office/drawing/2014/main" val="621072876"/>
                    </a:ext>
                  </a:extLst>
                </a:gridCol>
              </a:tblGrid>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运算符</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930821798"/>
                  </a:ext>
                </a:extLst>
              </a:tr>
              <a:tr h="4730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优先数</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0</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596567945"/>
                  </a:ext>
                </a:extLst>
              </a:tr>
            </a:tbl>
          </a:graphicData>
        </a:graphic>
      </p:graphicFrame>
      <p:sp>
        <p:nvSpPr>
          <p:cNvPr id="333853" name="Text Box 29">
            <a:extLst>
              <a:ext uri="{FF2B5EF4-FFF2-40B4-BE49-F238E27FC236}">
                <a16:creationId xmlns:a16="http://schemas.microsoft.com/office/drawing/2014/main" id="{A6622895-3699-2A4F-9150-35AC4E07EF36}"/>
              </a:ext>
            </a:extLst>
          </p:cNvPr>
          <p:cNvSpPr txBox="1">
            <a:spLocks noChangeArrowheads="1"/>
          </p:cNvSpPr>
          <p:nvPr/>
        </p:nvSpPr>
        <p:spPr bwMode="auto">
          <a:xfrm>
            <a:off x="742950" y="3016250"/>
            <a:ext cx="8585200" cy="30813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在表达式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a:t>
            </a:r>
            <a:r>
              <a:rPr lang="zh-CN" altLang="en-US" sz="2800">
                <a:effectLst>
                  <a:outerShdw blurRad="38100" dist="38100" dir="2700000" algn="tl">
                    <a:srgbClr val="C0C0C0"/>
                  </a:outerShdw>
                </a:effectLst>
                <a:latin typeface="Verdana" panose="020B0604030504040204" pitchFamily="34" charset="0"/>
                <a:ea typeface="楷体_GB2312" pitchFamily="49" charset="-122"/>
              </a:rPr>
              <a:t>中，*运算的第二个运算对象是</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，这是因为*运算的优先数比</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运算的优先数高，因此，对一般地形如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op1</a:t>
            </a:r>
            <a:r>
              <a:rPr lang="en-US" altLang="zh-CN" sz="2800">
                <a:effectLst>
                  <a:outerShdw blurRad="38100" dist="38100" dir="2700000" algn="tl">
                    <a:srgbClr val="C0C0C0"/>
                  </a:outerShdw>
                </a:effectLst>
                <a:latin typeface="Verdana" panose="020B0604030504040204" pitchFamily="34" charset="0"/>
                <a:ea typeface="楷体_GB2312" pitchFamily="49" charset="-122"/>
              </a:rPr>
              <a:t>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op2</a:t>
            </a:r>
            <a:r>
              <a:rPr lang="en-US" altLang="zh-CN" sz="2800">
                <a:effectLst>
                  <a:outerShdw blurRad="38100" dist="38100" dir="2700000" algn="tl">
                    <a:srgbClr val="C0C0C0"/>
                  </a:outerShdw>
                </a:effectLst>
                <a:latin typeface="Verdana" panose="020B0604030504040204" pitchFamily="34" charset="0"/>
                <a:ea typeface="楷体_GB2312" pitchFamily="49" charset="-122"/>
              </a:rPr>
              <a:t> C</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的表达式若运算符</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的优先数大于或等于</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的优先数，则</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就标记了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的第二个操作数的结束位置。同理形如（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的式子中的“）”和“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显然也分别标记了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a:extLst>
              <a:ext uri="{FF2B5EF4-FFF2-40B4-BE49-F238E27FC236}">
                <a16:creationId xmlns:a16="http://schemas.microsoft.com/office/drawing/2014/main" id="{5CC14287-B166-874B-8E76-E7C107C5003A}"/>
              </a:ext>
            </a:extLst>
          </p:cNvPr>
          <p:cNvSpPr txBox="1">
            <a:spLocks noChangeArrowheads="1"/>
          </p:cNvSpPr>
          <p:nvPr/>
        </p:nvSpPr>
        <p:spPr bwMode="auto">
          <a:xfrm>
            <a:off x="452438" y="785813"/>
            <a:ext cx="8750300" cy="51704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算法基本思想：</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）从左到右扫描中缀表达式数组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）对</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中的每个元素</a:t>
            </a:r>
            <a:r>
              <a:rPr lang="en-US" altLang="zh-CN" sz="3000">
                <a:effectLst>
                  <a:outerShdw blurRad="38100" dist="38100" dir="2700000" algn="tl">
                    <a:srgbClr val="C0C0C0"/>
                  </a:outerShdw>
                </a:effectLst>
                <a:latin typeface="Verdana" panose="020B0604030504040204" pitchFamily="34" charset="0"/>
                <a:ea typeface="楷体_GB2312" pitchFamily="49" charset="-122"/>
              </a:rPr>
              <a:t>e[i]</a:t>
            </a:r>
            <a:r>
              <a:rPr lang="zh-CN" altLang="en-US" sz="3000">
                <a:effectLst>
                  <a:outerShdw blurRad="38100" dist="38100" dir="2700000" algn="tl">
                    <a:srgbClr val="C0C0C0"/>
                  </a:outerShdw>
                </a:effectLst>
                <a:latin typeface="Verdana" panose="020B0604030504040204" pitchFamily="34" charset="0"/>
                <a:ea typeface="楷体_GB2312" pitchFamily="49" charset="-122"/>
              </a:rPr>
              <a:t>分情况处理</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0’..‘9’</a:t>
            </a:r>
            <a:r>
              <a:rPr lang="zh-CN" altLang="en-US" sz="3000">
                <a:effectLst>
                  <a:outerShdw blurRad="38100" dist="38100" dir="2700000" algn="tl">
                    <a:srgbClr val="C0C0C0"/>
                  </a:outerShdw>
                </a:effectLst>
                <a:latin typeface="Verdana" panose="020B0604030504040204" pitchFamily="34" charset="0"/>
                <a:ea typeface="楷体_GB2312" pitchFamily="49" charset="-122"/>
              </a:rPr>
              <a:t>或‘</a:t>
            </a:r>
            <a:r>
              <a:rPr lang="en-US" altLang="zh-CN" sz="3000">
                <a:effectLst>
                  <a:outerShdw blurRad="38100" dist="38100" dir="2700000" algn="tl">
                    <a:srgbClr val="C0C0C0"/>
                  </a:outerShdw>
                </a:effectLst>
                <a:latin typeface="Verdana" panose="020B0604030504040204" pitchFamily="34" charset="0"/>
                <a:ea typeface="楷体_GB2312" pitchFamily="49" charset="-122"/>
              </a:rPr>
              <a:t>.’ :</a:t>
            </a:r>
            <a:r>
              <a:rPr lang="zh-CN" altLang="en-US" sz="3000">
                <a:effectLst>
                  <a:outerShdw blurRad="38100" dist="38100" dir="2700000" algn="tl">
                    <a:srgbClr val="C0C0C0"/>
                  </a:outerShdw>
                </a:effectLst>
                <a:latin typeface="Verdana" panose="020B0604030504040204" pitchFamily="34" charset="0"/>
                <a:ea typeface="楷体_GB2312" pitchFamily="49" charset="-122"/>
              </a:rPr>
              <a:t>放入后缀表达数组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运算符（</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）：先将‘ ’符放入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，以便用空格分开两个操作数。当其优先数小于等于栈顶符号时，反复将栈顶符号弹出放入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，最后将该运算符进栈；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4" end="4"/>
                                            </p:txEl>
                                          </p:spTgt>
                                        </p:tgtEl>
                                        <p:attrNameLst>
                                          <p:attrName>ppt_c</p:attrName>
                                        </p:attrNameLst>
                                      </p:cBhvr>
                                      <p:to>
                                        <a:srgbClr val="9ACD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a:extLst>
              <a:ext uri="{FF2B5EF4-FFF2-40B4-BE49-F238E27FC236}">
                <a16:creationId xmlns:a16="http://schemas.microsoft.com/office/drawing/2014/main" id="{0627BE40-A2F9-9240-A2E6-5CD07C3A991F}"/>
              </a:ext>
            </a:extLst>
          </p:cNvPr>
          <p:cNvSpPr txBox="1">
            <a:spLocks noChangeArrowheads="1"/>
          </p:cNvSpPr>
          <p:nvPr/>
        </p:nvSpPr>
        <p:spPr bwMode="auto">
          <a:xfrm>
            <a:off x="809625" y="1785938"/>
            <a:ext cx="8715375" cy="3786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‘（’：将其压入运算符栈；</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‘）’：当运算符栈顶符号不是左括号“（”时，反复将栈顶符号弹出放入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，最后将栈顶符出栈（此时栈顶符号为‘（’）；</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：将运算符栈中符号依次弹出放入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，直到运算符栈栈顶为‘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号转换完成（初始时，运算符栈中为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a:extLst>
              <a:ext uri="{FF2B5EF4-FFF2-40B4-BE49-F238E27FC236}">
                <a16:creationId xmlns:a16="http://schemas.microsoft.com/office/drawing/2014/main" id="{9B4D2BE1-1053-3849-BD09-C54768C8EE1F}"/>
              </a:ext>
            </a:extLst>
          </p:cNvPr>
          <p:cNvSpPr txBox="1">
            <a:spLocks noChangeArrowheads="1"/>
          </p:cNvSpPr>
          <p:nvPr/>
        </p:nvSpPr>
        <p:spPr bwMode="auto">
          <a:xfrm>
            <a:off x="595313" y="642938"/>
            <a:ext cx="66040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中缀转后缀程序</a:t>
            </a:r>
          </a:p>
        </p:txBody>
      </p:sp>
      <p:sp>
        <p:nvSpPr>
          <p:cNvPr id="336899" name="Text Box 3">
            <a:extLst>
              <a:ext uri="{FF2B5EF4-FFF2-40B4-BE49-F238E27FC236}">
                <a16:creationId xmlns:a16="http://schemas.microsoft.com/office/drawing/2014/main" id="{2FD06400-72D0-3B4A-8EAA-F44EFB518FAA}"/>
              </a:ext>
            </a:extLst>
          </p:cNvPr>
          <p:cNvSpPr txBox="1">
            <a:spLocks noChangeArrowheads="1"/>
          </p:cNvSpPr>
          <p:nvPr/>
        </p:nvSpPr>
        <p:spPr bwMode="auto">
          <a:xfrm>
            <a:off x="577850" y="1733550"/>
            <a:ext cx="875030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void postfix(char e[],char f[])</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{seqstack 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int i,j;</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initstack(&amp;opst);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push(&amp;opst,‘\0’);   /*</a:t>
            </a:r>
            <a:r>
              <a:rPr lang="zh-CN" altLang="en-US" sz="2400">
                <a:effectLst>
                  <a:outerShdw blurRad="38100" dist="38100" dir="2700000" algn="tl">
                    <a:srgbClr val="C0C0C0"/>
                  </a:outerShdw>
                </a:effectLst>
                <a:latin typeface="Verdana" panose="020B0604030504040204" pitchFamily="34" charset="0"/>
                <a:ea typeface="楷体_GB2312" pitchFamily="49" charset="-122"/>
              </a:rPr>
              <a:t>此处用‘</a:t>
            </a:r>
            <a:r>
              <a:rPr lang="en-US" altLang="zh-CN" sz="2400">
                <a:effectLst>
                  <a:outerShdw blurRad="38100" dist="38100" dir="2700000" algn="tl">
                    <a:srgbClr val="C0C0C0"/>
                  </a:outerShdw>
                </a:effectLst>
                <a:latin typeface="Verdana" panose="020B0604030504040204" pitchFamily="34" charset="0"/>
                <a:ea typeface="楷体_GB2312" pitchFamily="49" charset="-122"/>
              </a:rPr>
              <a:t>\0’</a:t>
            </a:r>
            <a:r>
              <a:rPr lang="zh-CN" altLang="en-US" sz="2400">
                <a:effectLst>
                  <a:outerShdw blurRad="38100" dist="38100" dir="2700000" algn="tl">
                    <a:srgbClr val="C0C0C0"/>
                  </a:outerShdw>
                </a:effectLst>
                <a:latin typeface="Verdana" panose="020B0604030504040204" pitchFamily="34" charset="0"/>
                <a:ea typeface="楷体_GB2312" pitchFamily="49" charset="-122"/>
              </a:rPr>
              <a:t>代替‘</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(e[i]!='\0')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if ((e[i]&gt;='0' &amp;&amp; e[i]&lt;='9') || 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数字*</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a:extLst>
              <a:ext uri="{FF2B5EF4-FFF2-40B4-BE49-F238E27FC236}">
                <a16:creationId xmlns:a16="http://schemas.microsoft.com/office/drawing/2014/main" id="{00366518-417E-3B4D-A3E0-1784714F20E0}"/>
              </a:ext>
            </a:extLst>
          </p:cNvPr>
          <p:cNvSpPr txBox="1">
            <a:spLocks noChangeArrowheads="1"/>
          </p:cNvSpPr>
          <p:nvPr/>
        </p:nvSpPr>
        <p:spPr bwMode="auto">
          <a:xfrm>
            <a:off x="381000" y="1471613"/>
            <a:ext cx="908050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a:effectLst>
                  <a:outerShdw blurRad="38100" dist="38100" dir="2700000" algn="tl">
                    <a:srgbClr val="C0C0C0"/>
                  </a:outerShdw>
                </a:effectLst>
                <a:latin typeface="Verdana" panose="020B0604030504040204" pitchFamily="34" charset="0"/>
                <a:ea typeface="楷体_GB2312" pitchFamily="49" charset="-122"/>
              </a:rPr>
              <a:t> </a:t>
            </a:r>
            <a:r>
              <a:rPr lang="en-US" altLang="zh-CN" sz="2400">
                <a:effectLst>
                  <a:outerShdw blurRad="38100" dist="38100" dir="2700000" algn="tl">
                    <a:srgbClr val="C0C0C0"/>
                  </a:outerShdw>
                </a:effectLst>
                <a:latin typeface="Verdana" panose="020B0604030504040204" pitchFamily="34" charset="0"/>
                <a:ea typeface="楷体_GB2312" pitchFamily="49" charset="-122"/>
              </a:rPr>
              <a:t>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左括号*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右括号*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while (stacktop(&amp;opst)!='(')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pop(&amp;opst);            /*'('</a:t>
            </a:r>
            <a:r>
              <a:rPr lang="zh-CN" altLang="en-US" sz="2400">
                <a:effectLst>
                  <a:outerShdw blurRad="38100" dist="38100" dir="2700000" algn="tl">
                    <a:srgbClr val="C0C0C0"/>
                  </a:outerShdw>
                </a:effectLst>
                <a:latin typeface="Verdana" panose="020B0604030504040204" pitchFamily="34" charset="0"/>
                <a:ea typeface="楷体_GB2312" pitchFamily="49" charset="-122"/>
              </a:rPr>
              <a:t>出栈*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(is_op(e[i]))  /* '+ ,-, *, /'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 '; /*</a:t>
            </a:r>
            <a:r>
              <a:rPr lang="zh-CN" altLang="en-US" sz="2400">
                <a:effectLst>
                  <a:outerShdw blurRad="38100" dist="38100" dir="2700000" algn="tl">
                    <a:srgbClr val="C0C0C0"/>
                  </a:outerShdw>
                </a:effectLst>
                <a:latin typeface="Verdana" panose="020B0604030504040204" pitchFamily="34" charset="0"/>
                <a:ea typeface="楷体_GB2312" pitchFamily="49" charset="-122"/>
              </a:rPr>
              <a:t>用空格分开两个操作数*</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a:extLst>
              <a:ext uri="{FF2B5EF4-FFF2-40B4-BE49-F238E27FC236}">
                <a16:creationId xmlns:a16="http://schemas.microsoft.com/office/drawing/2014/main" id="{903EAB25-33DD-0845-90EB-FCD76450B55F}"/>
              </a:ext>
            </a:extLst>
          </p:cNvPr>
          <p:cNvSpPr txBox="1">
            <a:spLocks noChangeArrowheads="1"/>
          </p:cNvSpPr>
          <p:nvPr/>
        </p:nvSpPr>
        <p:spPr bwMode="auto">
          <a:xfrm>
            <a:off x="809625" y="1471613"/>
            <a:ext cx="833755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while (priority(stacktop(&amp;opst))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&gt;=priority(e[i]))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当前元进栈*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 }  /*</a:t>
            </a:r>
            <a:r>
              <a:rPr lang="zh-CN" altLang="en-US" sz="2400">
                <a:effectLst>
                  <a:outerShdw blurRad="38100" dist="38100" dir="2700000" algn="tl">
                    <a:srgbClr val="C0C0C0"/>
                  </a:outerShdw>
                </a:effectLst>
                <a:latin typeface="Verdana" panose="020B0604030504040204" pitchFamily="34" charset="0"/>
                <a:ea typeface="楷体_GB2312" pitchFamily="49" charset="-122"/>
              </a:rPr>
              <a:t>处理下一元*</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(!stackempty(&amp;opst))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a:extLst>
              <a:ext uri="{FF2B5EF4-FFF2-40B4-BE49-F238E27FC236}">
                <a16:creationId xmlns:a16="http://schemas.microsoft.com/office/drawing/2014/main" id="{F48EA39F-91FA-854F-8632-E6CF968535C8}"/>
              </a:ext>
            </a:extLst>
          </p:cNvPr>
          <p:cNvSpPr txBox="1">
            <a:spLocks noChangeArrowheads="1"/>
          </p:cNvSpPr>
          <p:nvPr/>
        </p:nvSpPr>
        <p:spPr bwMode="auto">
          <a:xfrm>
            <a:off x="412750" y="1587500"/>
            <a:ext cx="454025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判断是否为运算符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int is_op(char 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default:return 0;</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1" name="Text Box 3">
            <a:extLst>
              <a:ext uri="{FF2B5EF4-FFF2-40B4-BE49-F238E27FC236}">
                <a16:creationId xmlns:a16="http://schemas.microsoft.com/office/drawing/2014/main" id="{531F1E78-94CD-6C4F-8914-67C1CB248FC1}"/>
              </a:ext>
            </a:extLst>
          </p:cNvPr>
          <p:cNvSpPr txBox="1">
            <a:spLocks noChangeArrowheads="1"/>
          </p:cNvSpPr>
          <p:nvPr/>
        </p:nvSpPr>
        <p:spPr bwMode="auto">
          <a:xfrm>
            <a:off x="4787900" y="1541463"/>
            <a:ext cx="4540250" cy="50307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返回运算符的优先级   </a:t>
            </a:r>
          </a:p>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  </a:t>
            </a:r>
            <a:r>
              <a:rPr lang="en-US" altLang="zh-CN" sz="2200" b="1">
                <a:effectLst>
                  <a:outerShdw blurRad="38100" dist="38100" dir="2700000" algn="tl">
                    <a:srgbClr val="C0C0C0"/>
                  </a:outerShdw>
                </a:effectLst>
                <a:latin typeface="Verdana" panose="020B0604030504040204" pitchFamily="34" charset="0"/>
                <a:ea typeface="楷体_GB2312" pitchFamily="49" charset="-122"/>
              </a:rPr>
              <a:t>int priority(char 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0;</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2;</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default: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2" name="Text Box 4">
            <a:extLst>
              <a:ext uri="{FF2B5EF4-FFF2-40B4-BE49-F238E27FC236}">
                <a16:creationId xmlns:a16="http://schemas.microsoft.com/office/drawing/2014/main" id="{72E27397-3F8E-F64F-B5E5-99EBF761A475}"/>
              </a:ext>
            </a:extLst>
          </p:cNvPr>
          <p:cNvSpPr txBox="1">
            <a:spLocks noChangeArrowheads="1"/>
          </p:cNvSpPr>
          <p:nvPr/>
        </p:nvSpPr>
        <p:spPr bwMode="auto">
          <a:xfrm>
            <a:off x="379413" y="695325"/>
            <a:ext cx="47879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两个辅助函数：</a:t>
            </a:r>
          </a:p>
        </p:txBody>
      </p:sp>
      <p:sp>
        <p:nvSpPr>
          <p:cNvPr id="73735" name="Rectangle 7">
            <a:extLst>
              <a:ext uri="{FF2B5EF4-FFF2-40B4-BE49-F238E27FC236}">
                <a16:creationId xmlns:a16="http://schemas.microsoft.com/office/drawing/2014/main" id="{2AC13FF6-9E4F-A242-9DF2-EF5428AEE4BF}"/>
              </a:ext>
            </a:extLst>
          </p:cNvPr>
          <p:cNvSpPr>
            <a:spLocks noChangeArrowheads="1"/>
          </p:cNvSpPr>
          <p:nvPr/>
        </p:nvSpPr>
        <p:spPr bwMode="auto">
          <a:xfrm>
            <a:off x="6378575" y="620713"/>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3200" b="1">
                <a:solidFill>
                  <a:srgbClr val="FF0000"/>
                </a:solidFill>
                <a:effectLst>
                  <a:outerShdw blurRad="38100" dist="38100" dir="2700000" algn="tl">
                    <a:srgbClr val="C0C0C0"/>
                  </a:outerShdw>
                </a:effectLst>
                <a:latin typeface="+mn-lt"/>
              </a:rPr>
              <a:t>源程序： 后缀式</a:t>
            </a:r>
            <a:r>
              <a:rPr lang="en-US" altLang="zh-CN" sz="3200" b="1">
                <a:solidFill>
                  <a:srgbClr val="FF0000"/>
                </a:solidFill>
                <a:effectLst>
                  <a:outerShdw blurRad="38100" dist="38100" dir="2700000" algn="tl">
                    <a:srgbClr val="C0C0C0"/>
                  </a:outerShdw>
                </a:effectLst>
                <a:latin typeface="+mn-lt"/>
              </a:rPr>
              <a:t>.c</a:t>
            </a:r>
            <a:endParaRPr lang="zh-CN" altLang="en-US" sz="3200" b="1">
              <a:solidFill>
                <a:srgbClr val="FF0000"/>
              </a:solidFill>
              <a:effectLst>
                <a:outerShdw blurRad="38100" dist="38100" dir="2700000" algn="tl">
                  <a:srgbClr val="C0C0C0"/>
                </a:outerShdw>
              </a:effectLst>
              <a:latin typeface="+mn-lt"/>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CD10250-AC94-3D49-8E40-EF479ADF2090}"/>
              </a:ext>
            </a:extLst>
          </p:cNvPr>
          <p:cNvSpPr>
            <a:spLocks noGrp="1"/>
          </p:cNvSpPr>
          <p:nvPr>
            <p:ph type="title"/>
          </p:nvPr>
        </p:nvSpPr>
        <p:spPr>
          <a:xfrm>
            <a:off x="309563" y="0"/>
            <a:ext cx="8832850" cy="620713"/>
          </a:xfrm>
        </p:spPr>
        <p:txBody>
          <a:bodyPr rtlCol="0">
            <a:normAutofit fontScale="90000"/>
          </a:bodyPr>
          <a:lstStyle/>
          <a:p>
            <a:pPr fontAlgn="auto">
              <a:spcAft>
                <a:spcPts val="0"/>
              </a:spcAft>
              <a:defRPr/>
            </a:pP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 </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队列</a:t>
            </a:r>
            <a:r>
              <a:rPr lang="zh-CN" altLang="en-US">
                <a:solidFill>
                  <a:srgbClr val="FF0000"/>
                </a:solidFill>
                <a:ea typeface="宋体" panose="02010600030101010101" pitchFamily="2" charset="-122"/>
                <a:cs typeface="Times New Roman" panose="02020603050405020304" pitchFamily="18" charset="0"/>
              </a:rPr>
              <a:t> </a:t>
            </a:r>
          </a:p>
        </p:txBody>
      </p:sp>
      <p:sp>
        <p:nvSpPr>
          <p:cNvPr id="340995" name="Text Box 3">
            <a:extLst>
              <a:ext uri="{FF2B5EF4-FFF2-40B4-BE49-F238E27FC236}">
                <a16:creationId xmlns:a16="http://schemas.microsoft.com/office/drawing/2014/main" id="{3D2E7DC5-FB83-1E4B-BDAF-A9C4DE9E3727}"/>
              </a:ext>
            </a:extLst>
          </p:cNvPr>
          <p:cNvSpPr txBox="1">
            <a:spLocks noChangeArrowheads="1"/>
          </p:cNvSpPr>
          <p:nvPr/>
        </p:nvSpPr>
        <p:spPr bwMode="auto">
          <a:xfrm>
            <a:off x="309563" y="635000"/>
            <a:ext cx="4292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2.4.1  </a:t>
            </a:r>
            <a:r>
              <a:rPr lang="zh-CN" altLang="en-US" sz="3200" b="1">
                <a:solidFill>
                  <a:srgbClr val="FF0000"/>
                </a:solidFill>
                <a:effectLst>
                  <a:outerShdw blurRad="38100" dist="38100" dir="2700000" algn="tl">
                    <a:srgbClr val="C0C0C0"/>
                  </a:outerShdw>
                </a:effectLst>
                <a:ea typeface="楷体_GB2312" pitchFamily="49" charset="-122"/>
              </a:rPr>
              <a:t>队列</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40996" name="Text Box 4">
            <a:extLst>
              <a:ext uri="{FF2B5EF4-FFF2-40B4-BE49-F238E27FC236}">
                <a16:creationId xmlns:a16="http://schemas.microsoft.com/office/drawing/2014/main" id="{B991C4CA-07A4-9F43-9655-FEF2589505FB}"/>
              </a:ext>
            </a:extLst>
          </p:cNvPr>
          <p:cNvSpPr txBox="1">
            <a:spLocks noChangeArrowheads="1"/>
          </p:cNvSpPr>
          <p:nvPr/>
        </p:nvSpPr>
        <p:spPr bwMode="auto">
          <a:xfrm>
            <a:off x="247650" y="1905000"/>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队列是一种特殊的线性表，它的特殊性在于</a:t>
            </a:r>
            <a:r>
              <a:rPr lang="zh-CN" altLang="en-US" sz="2800">
                <a:solidFill>
                  <a:srgbClr val="FF0000"/>
                </a:solidFill>
                <a:effectLst>
                  <a:outerShdw blurRad="38100" dist="38100" dir="2700000" algn="tl">
                    <a:srgbClr val="C0C0C0"/>
                  </a:outerShdw>
                </a:effectLst>
                <a:ea typeface="楷体_GB2312" pitchFamily="49" charset="-122"/>
              </a:rPr>
              <a:t>队列的插入和删除操作分别在表的两端进行</a:t>
            </a:r>
            <a:r>
              <a:rPr lang="zh-CN" altLang="en-US" sz="2800">
                <a:effectLst>
                  <a:outerShdw blurRad="38100" dist="38100" dir="2700000" algn="tl">
                    <a:srgbClr val="C0C0C0"/>
                  </a:outerShdw>
                </a:effectLst>
                <a:ea typeface="楷体_GB2312" pitchFamily="49" charset="-122"/>
              </a:rPr>
              <a:t>。插入的那一端称为</a:t>
            </a:r>
            <a:r>
              <a:rPr lang="zh-CN" altLang="en-US" sz="2800">
                <a:solidFill>
                  <a:srgbClr val="FF0000"/>
                </a:solidFill>
                <a:effectLst>
                  <a:outerShdw blurRad="38100" dist="38100" dir="2700000" algn="tl">
                    <a:srgbClr val="C0C0C0"/>
                  </a:outerShdw>
                </a:effectLst>
                <a:ea typeface="楷体_GB2312" pitchFamily="49" charset="-122"/>
              </a:rPr>
              <a:t>队尾</a:t>
            </a:r>
            <a:r>
              <a:rPr lang="zh-CN" altLang="en-US" sz="2800">
                <a:effectLst>
                  <a:outerShdw blurRad="38100" dist="38100" dir="2700000" algn="tl">
                    <a:srgbClr val="C0C0C0"/>
                  </a:outerShdw>
                </a:effectLst>
                <a:ea typeface="楷体_GB2312" pitchFamily="49" charset="-122"/>
              </a:rPr>
              <a:t>，删除的那一端称为</a:t>
            </a:r>
            <a:r>
              <a:rPr lang="zh-CN" altLang="en-US" sz="2800">
                <a:solidFill>
                  <a:srgbClr val="FF0000"/>
                </a:solidFill>
                <a:effectLst>
                  <a:outerShdw blurRad="38100" dist="38100" dir="2700000" algn="tl">
                    <a:srgbClr val="C0C0C0"/>
                  </a:outerShdw>
                </a:effectLst>
                <a:ea typeface="楷体_GB2312" pitchFamily="49" charset="-122"/>
              </a:rPr>
              <a:t>队首</a:t>
            </a:r>
            <a:r>
              <a:rPr lang="zh-CN" altLang="en-US" sz="2800">
                <a:effectLst>
                  <a:outerShdw blurRad="38100" dist="38100" dir="2700000" algn="tl">
                    <a:srgbClr val="C0C0C0"/>
                  </a:outerShdw>
                </a:effectLst>
                <a:ea typeface="楷体_GB2312" pitchFamily="49" charset="-122"/>
              </a:rPr>
              <a:t>。队列的插入操作和删除操作也分别简称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进队和出队</a:t>
            </a:r>
            <a:r>
              <a:rPr lang="zh-CN" altLang="en-US" sz="2800">
                <a:effectLst>
                  <a:outerShdw blurRad="38100" dist="38100" dir="2700000" algn="tl">
                    <a:srgbClr val="C0C0C0"/>
                  </a:outerShdw>
                </a:effectLst>
                <a:ea typeface="楷体_GB2312" pitchFamily="49" charset="-122"/>
              </a:rPr>
              <a:t>。 </a:t>
            </a:r>
          </a:p>
        </p:txBody>
      </p:sp>
      <p:sp>
        <p:nvSpPr>
          <p:cNvPr id="340997" name="Text Box 5">
            <a:extLst>
              <a:ext uri="{FF2B5EF4-FFF2-40B4-BE49-F238E27FC236}">
                <a16:creationId xmlns:a16="http://schemas.microsoft.com/office/drawing/2014/main" id="{C11AF5BF-12EA-594A-8E41-B30C71F6CCCA}"/>
              </a:ext>
            </a:extLst>
          </p:cNvPr>
          <p:cNvSpPr txBox="1">
            <a:spLocks noChangeArrowheads="1"/>
          </p:cNvSpPr>
          <p:nvPr/>
        </p:nvSpPr>
        <p:spPr bwMode="auto">
          <a:xfrm>
            <a:off x="330200" y="3622675"/>
            <a:ext cx="9245600" cy="26558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对于一个队列：</a:t>
            </a:r>
            <a:endParaRPr lang="zh-CN" altLang="en-US" sz="2800">
              <a:effectLst>
                <a:outerShdw blurRad="38100" dist="38100" dir="2700000" algn="tl">
                  <a:srgbClr val="C0C0C0"/>
                </a:outerShdw>
              </a:effectLst>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则</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是这些结点中最先插入的结点，若要做删除操作，</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将首先被删除，所以说，队列是具有“</a:t>
            </a:r>
            <a:r>
              <a:rPr lang="zh-CN" altLang="en-US" sz="2800">
                <a:solidFill>
                  <a:srgbClr val="FF0000"/>
                </a:solidFill>
                <a:effectLst>
                  <a:outerShdw blurRad="38100" dist="38100" dir="2700000" algn="tl">
                    <a:srgbClr val="C0C0C0"/>
                  </a:outerShdw>
                </a:effectLst>
                <a:ea typeface="楷体_GB2312" pitchFamily="49" charset="-122"/>
              </a:rPr>
              <a:t>先进先出</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FIFO, First In First Out</a:t>
            </a:r>
            <a:r>
              <a:rPr lang="zh-CN" altLang="en-US" sz="2800">
                <a:effectLst>
                  <a:outerShdw blurRad="38100" dist="38100" dir="2700000" algn="tl">
                    <a:srgbClr val="C0C0C0"/>
                  </a:outerShdw>
                </a:effectLst>
                <a:ea typeface="楷体_GB2312" pitchFamily="49" charset="-122"/>
              </a:rPr>
              <a:t>）特点的线性结构。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40996"/>
                                        </p:tgtEl>
                                        <p:attrNameLst>
                                          <p:attrName>style.visibility</p:attrName>
                                        </p:attrNameLst>
                                      </p:cBhvr>
                                      <p:to>
                                        <p:strVal val="visible"/>
                                      </p:to>
                                    </p:set>
                                    <p:anim calcmode="lin" valueType="num">
                                      <p:cBhvr additive="base">
                                        <p:cTn id="11" dur="500" fill="hold"/>
                                        <p:tgtEl>
                                          <p:spTgt spid="340996"/>
                                        </p:tgtEl>
                                        <p:attrNameLst>
                                          <p:attrName>ppt_x</p:attrName>
                                        </p:attrNameLst>
                                      </p:cBhvr>
                                      <p:tavLst>
                                        <p:tav tm="0">
                                          <p:val>
                                            <p:strVal val="1+#ppt_w/2"/>
                                          </p:val>
                                        </p:tav>
                                        <p:tav tm="100000">
                                          <p:val>
                                            <p:strVal val="#ppt_x"/>
                                          </p:val>
                                        </p:tav>
                                      </p:tavLst>
                                    </p:anim>
                                    <p:anim calcmode="lin" valueType="num">
                                      <p:cBhvr additive="base">
                                        <p:cTn id="12"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0997"/>
                                        </p:tgtEl>
                                        <p:attrNameLst>
                                          <p:attrName>style.visibility</p:attrName>
                                        </p:attrNameLst>
                                      </p:cBhvr>
                                      <p:to>
                                        <p:strVal val="visible"/>
                                      </p:to>
                                    </p:set>
                                    <p:anim calcmode="lin" valueType="num">
                                      <p:cBhvr additive="base">
                                        <p:cTn id="17" dur="500" fill="hold"/>
                                        <p:tgtEl>
                                          <p:spTgt spid="340997"/>
                                        </p:tgtEl>
                                        <p:attrNameLst>
                                          <p:attrName>ppt_x</p:attrName>
                                        </p:attrNameLst>
                                      </p:cBhvr>
                                      <p:tavLst>
                                        <p:tav tm="0">
                                          <p:val>
                                            <p:strVal val="#ppt_x"/>
                                          </p:val>
                                        </p:tav>
                                        <p:tav tm="100000">
                                          <p:val>
                                            <p:strVal val="#ppt_x"/>
                                          </p:val>
                                        </p:tav>
                                      </p:tavLst>
                                    </p:anim>
                                    <p:anim calcmode="lin" valueType="num">
                                      <p:cBhvr additive="base">
                                        <p:cTn id="18"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utoUpdateAnimBg="0"/>
      <p:bldP spid="340996" grpId="0" autoUpdateAnimBg="0"/>
      <p:bldP spid="34099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EF0C1348-6820-E249-84D7-0B4234796A81}"/>
              </a:ext>
            </a:extLst>
          </p:cNvPr>
          <p:cNvSpPr txBox="1">
            <a:spLocks noChangeArrowheads="1"/>
          </p:cNvSpPr>
          <p:nvPr/>
        </p:nvSpPr>
        <p:spPr bwMode="auto">
          <a:xfrm>
            <a:off x="152400" y="476250"/>
            <a:ext cx="965835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400" b="1">
                <a:solidFill>
                  <a:schemeClr val="tx1"/>
                </a:solidFill>
                <a:latin typeface="Arial" panose="020B0604020202020204" pitchFamily="34" charset="0"/>
                <a:ea typeface="楷体_GB2312" pitchFamily="49" charset="-122"/>
              </a:rPr>
              <a:t>队列类型的描述如下：</a:t>
            </a:r>
            <a:endParaRPr lang="zh-CN" altLang="en-US" sz="2400" b="1">
              <a:solidFill>
                <a:schemeClr val="tx1"/>
              </a:solidFill>
              <a:latin typeface="Arial" panose="020B0604020202020204" pitchFamily="34" charset="0"/>
              <a:ea typeface="宋体" panose="02010600030101010101" pitchFamily="2" charset="-122"/>
              <a:cs typeface="Times New Roman" panose="02020603050405020304" pitchFamily="18" charset="0"/>
            </a:endParaRP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ADT sequence_queue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数据集合</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1,</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2,…,</a:t>
            </a:r>
            <a:r>
              <a:rPr lang="en-US" altLang="zh-CN" sz="2400" b="1" i="1">
                <a:solidFill>
                  <a:schemeClr val="tx1"/>
                </a:solidFill>
                <a:latin typeface="Times New Roman" panose="02020603050405020304" pitchFamily="18" charset="0"/>
                <a:ea typeface="宋体" panose="02010600030101010101" pitchFamily="2" charset="-122"/>
              </a:rPr>
              <a:t>kn</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≥0,</a:t>
            </a:r>
            <a:r>
              <a:rPr lang="en-US" altLang="zh-CN" sz="2400" b="1" i="1">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中的元素是</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数据关系</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 &lt;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+1&gt;| </a:t>
            </a:r>
            <a:r>
              <a:rPr lang="en-US" altLang="zh-CN" sz="2400" b="1" i="1">
                <a:solidFill>
                  <a:schemeClr val="tx1"/>
                </a:solidFill>
                <a:latin typeface="Times New Roman" panose="02020603050405020304" pitchFamily="18" charset="0"/>
                <a:ea typeface="宋体" panose="02010600030101010101" pitchFamily="2" charset="-122"/>
              </a:rPr>
              <a:t>i</a:t>
            </a:r>
            <a:r>
              <a:rPr lang="en-US" altLang="zh-CN" sz="2400" b="1">
                <a:solidFill>
                  <a:schemeClr val="tx1"/>
                </a:solidFill>
                <a:latin typeface="Times New Roman" panose="02020603050405020304" pitchFamily="18" charset="0"/>
                <a:ea typeface="宋体" panose="02010600030101010101" pitchFamily="2" charset="-122"/>
              </a:rPr>
              <a:t>=1,2,…,</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操作集合</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init (sequence_queue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队列（顺序存储）初始化</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int empty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判断队列（顺序存储）是否为空</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display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打印队列（顺序存储）的结点值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datatype get(sequence_queue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取得队列（顺序存储）的队首结点值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队列（顺序存储）的插入操作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队列（顺序存储）的删除操作。</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ADT sequence_queue;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a:extLst>
              <a:ext uri="{FF2B5EF4-FFF2-40B4-BE49-F238E27FC236}">
                <a16:creationId xmlns:a16="http://schemas.microsoft.com/office/drawing/2014/main" id="{D9171A94-EBFB-FB41-9BD0-FF1C6A12AD48}"/>
              </a:ext>
            </a:extLst>
          </p:cNvPr>
          <p:cNvSpPr txBox="1">
            <a:spLocks noChangeArrowheads="1"/>
          </p:cNvSpPr>
          <p:nvPr/>
        </p:nvSpPr>
        <p:spPr bwMode="auto">
          <a:xfrm>
            <a:off x="330200" y="617538"/>
            <a:ext cx="5200650" cy="5794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2.4.2</a:t>
            </a:r>
            <a:r>
              <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顺序队列及其实现</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 </a:t>
            </a:r>
          </a:p>
        </p:txBody>
      </p:sp>
      <p:sp>
        <p:nvSpPr>
          <p:cNvPr id="343043" name="Text Box 3">
            <a:extLst>
              <a:ext uri="{FF2B5EF4-FFF2-40B4-BE49-F238E27FC236}">
                <a16:creationId xmlns:a16="http://schemas.microsoft.com/office/drawing/2014/main" id="{1220C14C-6E4C-6042-A431-DCB73E54C662}"/>
              </a:ext>
            </a:extLst>
          </p:cNvPr>
          <p:cNvSpPr txBox="1">
            <a:spLocks noChangeArrowheads="1"/>
          </p:cNvSpPr>
          <p:nvPr/>
        </p:nvSpPr>
        <p:spPr bwMode="auto">
          <a:xfrm>
            <a:off x="344488" y="2033588"/>
            <a:ext cx="908050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队列的顺序存储在</a:t>
            </a:r>
            <a:r>
              <a:rPr lang="en-US" altLang="zh-CN" sz="3000">
                <a:effectLst>
                  <a:outerShdw blurRad="38100" dist="38100" dir="2700000" algn="tl">
                    <a:srgbClr val="C0C0C0"/>
                  </a:outerShdw>
                </a:effectLst>
                <a:ea typeface="楷体_GB2312" pitchFamily="49" charset="-122"/>
              </a:rPr>
              <a:t>C</a:t>
            </a:r>
            <a:r>
              <a:rPr lang="zh-CN" altLang="en-US" sz="3000">
                <a:effectLst>
                  <a:outerShdw blurRad="38100" dist="38100" dir="2700000" algn="tl">
                    <a:srgbClr val="C0C0C0"/>
                  </a:outerShdw>
                </a:effectLst>
                <a:ea typeface="楷体_GB2312" pitchFamily="49" charset="-122"/>
              </a:rPr>
              <a:t>语言中可以用</a:t>
            </a:r>
            <a:r>
              <a:rPr lang="zh-CN" altLang="en-US" sz="3000">
                <a:solidFill>
                  <a:srgbClr val="FF0000"/>
                </a:solidFill>
                <a:effectLst>
                  <a:outerShdw blurRad="38100" dist="38100" dir="2700000" algn="tl">
                    <a:srgbClr val="C0C0C0"/>
                  </a:outerShdw>
                </a:effectLst>
                <a:ea typeface="楷体_GB2312" pitchFamily="49" charset="-122"/>
              </a:rPr>
              <a:t>一维数组</a:t>
            </a:r>
            <a:r>
              <a:rPr lang="zh-CN" altLang="en-US" sz="3000">
                <a:effectLst>
                  <a:outerShdw blurRad="38100" dist="38100" dir="2700000" algn="tl">
                    <a:srgbClr val="C0C0C0"/>
                  </a:outerShdw>
                </a:effectLst>
                <a:ea typeface="楷体_GB2312" pitchFamily="49" charset="-122"/>
              </a:rPr>
              <a:t>表示，为了标识队首和队尾，需要附设两个指针</a:t>
            </a:r>
            <a:r>
              <a:rPr lang="en-US" altLang="zh-CN" sz="3000">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和</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a:t>
            </a:r>
            <a:r>
              <a:rPr lang="en-US" altLang="zh-CN" sz="3000">
                <a:solidFill>
                  <a:srgbClr val="FF0000"/>
                </a:solidFill>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指示的是队列中最前面，即</a:t>
            </a:r>
            <a:r>
              <a:rPr lang="zh-CN" altLang="en-US" sz="3000" u="sng">
                <a:solidFill>
                  <a:srgbClr val="FF0000"/>
                </a:solidFill>
                <a:effectLst>
                  <a:outerShdw blurRad="38100" dist="38100" dir="2700000" algn="tl">
                    <a:srgbClr val="C0C0C0"/>
                  </a:outerShdw>
                </a:effectLst>
                <a:ea typeface="楷体_GB2312" pitchFamily="49" charset="-122"/>
              </a:rPr>
              <a:t>队首结点</a:t>
            </a:r>
            <a:r>
              <a:rPr lang="zh-CN" altLang="en-US" sz="3000">
                <a:solidFill>
                  <a:srgbClr val="FF0000"/>
                </a:solidFill>
                <a:effectLst>
                  <a:outerShdw blurRad="38100" dist="38100" dir="2700000" algn="tl">
                    <a:srgbClr val="C0C0C0"/>
                  </a:outerShdw>
                </a:effectLst>
                <a:ea typeface="楷体_GB2312" pitchFamily="49" charset="-122"/>
              </a:rPr>
              <a:t>在数组中元素的下标</a:t>
            </a:r>
            <a:r>
              <a:rPr lang="zh-CN" altLang="en-US" sz="3000">
                <a:effectLst>
                  <a:outerShdw blurRad="38100" dist="38100" dir="2700000" algn="tl">
                    <a:srgbClr val="C0C0C0"/>
                  </a:outerShdw>
                </a:effectLst>
                <a:ea typeface="楷体_GB2312" pitchFamily="49" charset="-122"/>
              </a:rPr>
              <a:t>，</a:t>
            </a:r>
            <a:r>
              <a:rPr lang="en-US" altLang="zh-CN" sz="3000">
                <a:solidFill>
                  <a:srgbClr val="3333FF"/>
                </a:solidFill>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a:t>
            </a:r>
            <a:r>
              <a:rPr lang="zh-CN" altLang="en-US" sz="3000" u="sng">
                <a:solidFill>
                  <a:srgbClr val="3333FF"/>
                </a:solidFill>
                <a:effectLst>
                  <a:outerShdw blurRad="38100" dist="38100" dir="2700000" algn="tl">
                    <a:srgbClr val="C0C0C0"/>
                  </a:outerShdw>
                </a:effectLst>
                <a:ea typeface="楷体_GB2312" pitchFamily="49" charset="-122"/>
              </a:rPr>
              <a:t>队尾结点</a:t>
            </a:r>
            <a:r>
              <a:rPr lang="zh-CN" altLang="en-US" sz="3000">
                <a:solidFill>
                  <a:srgbClr val="3333FF"/>
                </a:solidFill>
                <a:effectLst>
                  <a:outerShdw blurRad="38100" dist="38100" dir="2700000" algn="tl">
                    <a:srgbClr val="C0C0C0"/>
                  </a:outerShdw>
                </a:effectLst>
                <a:ea typeface="楷体_GB2312" pitchFamily="49" charset="-122"/>
              </a:rPr>
              <a:t>在数组中元素的下标的</a:t>
            </a:r>
            <a:r>
              <a:rPr lang="zh-CN" altLang="en-US" sz="3000" u="sng">
                <a:solidFill>
                  <a:srgbClr val="3333FF"/>
                </a:solidFill>
                <a:effectLst>
                  <a:outerShdw blurRad="38100" dist="38100" dir="2700000" algn="tl">
                    <a:srgbClr val="C0C0C0"/>
                  </a:outerShdw>
                </a:effectLst>
                <a:ea typeface="楷体_GB2312" pitchFamily="49" charset="-122"/>
              </a:rPr>
              <a:t>下一个位置</a:t>
            </a:r>
            <a:r>
              <a:rPr lang="zh-CN" altLang="en-US" sz="3000">
                <a:effectLst>
                  <a:outerShdw blurRad="38100" dist="38100" dir="2700000" algn="tl">
                    <a:srgbClr val="C0C0C0"/>
                  </a:outerShdw>
                </a:effectLst>
                <a:ea typeface="楷体_GB2312" pitchFamily="49" charset="-122"/>
              </a:rPr>
              <a:t>，也就是说</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指示的是即将插入的结点在数组中的下标。 </a:t>
            </a:r>
          </a:p>
        </p:txBody>
      </p:sp>
      <p:sp>
        <p:nvSpPr>
          <p:cNvPr id="343044" name="Text Box 4">
            <a:extLst>
              <a:ext uri="{FF2B5EF4-FFF2-40B4-BE49-F238E27FC236}">
                <a16:creationId xmlns:a16="http://schemas.microsoft.com/office/drawing/2014/main" id="{21F997A3-0E44-694C-89C7-DF8C6AA0A98B}"/>
              </a:ext>
            </a:extLst>
          </p:cNvPr>
          <p:cNvSpPr txBox="1">
            <a:spLocks noChangeArrowheads="1"/>
          </p:cNvSpPr>
          <p:nvPr/>
        </p:nvSpPr>
        <p:spPr bwMode="auto">
          <a:xfrm>
            <a:off x="415925" y="5426075"/>
            <a:ext cx="8915400" cy="595313"/>
          </a:xfrm>
          <a:prstGeom prst="rect">
            <a:avLst/>
          </a:prstGeom>
          <a:noFill/>
          <a:ln w="76200" cap="rnd" cmpd="tri">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队列的几种状态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 calcmode="lin" valueType="num">
                                      <p:cBhvr additive="base">
                                        <p:cTn id="7" dur="500" fill="hold"/>
                                        <p:tgtEl>
                                          <p:spTgt spid="343043"/>
                                        </p:tgtEl>
                                        <p:attrNameLst>
                                          <p:attrName>ppt_x</p:attrName>
                                        </p:attrNameLst>
                                      </p:cBhvr>
                                      <p:tavLst>
                                        <p:tav tm="0">
                                          <p:val>
                                            <p:strVal val="0-#ppt_w/2"/>
                                          </p:val>
                                        </p:tav>
                                        <p:tav tm="100000">
                                          <p:val>
                                            <p:strVal val="#ppt_x"/>
                                          </p:val>
                                        </p:tav>
                                      </p:tavLst>
                                    </p:anim>
                                    <p:anim calcmode="lin" valueType="num">
                                      <p:cBhvr additive="base">
                                        <p:cTn id="8" dur="500" fill="hold"/>
                                        <p:tgtEl>
                                          <p:spTgt spid="343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0-#ppt_w/2"/>
                                          </p:val>
                                        </p:tav>
                                        <p:tav tm="100000">
                                          <p:val>
                                            <p:strVal val="#ppt_x"/>
                                          </p:val>
                                        </p:tav>
                                      </p:tavLst>
                                    </p:anim>
                                    <p:anim calcmode="lin" valueType="num">
                                      <p:cBhvr additive="base">
                                        <p:cTn id="14"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a:extLst>
              <a:ext uri="{FF2B5EF4-FFF2-40B4-BE49-F238E27FC236}">
                <a16:creationId xmlns:a16="http://schemas.microsoft.com/office/drawing/2014/main" id="{718A47C0-CF22-AF48-9461-404F3B36F913}"/>
              </a:ext>
            </a:extLst>
          </p:cNvPr>
          <p:cNvSpPr txBox="1">
            <a:spLocks noChangeArrowheads="1"/>
          </p:cNvSpPr>
          <p:nvPr/>
        </p:nvSpPr>
        <p:spPr bwMode="auto">
          <a:xfrm>
            <a:off x="704850" y="1747838"/>
            <a:ext cx="8712200" cy="51101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从以上例子可看出线性表的</a:t>
            </a:r>
            <a:r>
              <a:rPr kumimoji="1"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逻辑特征</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是：</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在非空的线性表，有且仅有一个开始结点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，它没有直接前趋，而仅有一个直接后继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有且仅有一个终端结点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，它没有直接后继，而仅有一个直接前趋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其余的内部结点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(2≦i≦n-1)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都有且仅有一个直接前趋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和一个直接后继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线性表是一种典型的线性结构。</a:t>
            </a:r>
          </a:p>
          <a:p>
            <a:pPr fontAlgn="auto">
              <a:spcBef>
                <a:spcPct val="50000"/>
              </a:spcBef>
              <a:spcAft>
                <a:spcPts val="0"/>
              </a:spcAft>
              <a:defRPr/>
            </a:pPr>
            <a:endParaRPr lang="zh-CN" altLang="en-US" sz="32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A9E6E21-55E8-2343-A143-166FE6F16814}"/>
              </a:ext>
            </a:extLst>
          </p:cNvPr>
          <p:cNvSpPr>
            <a:spLocks noChangeArrowheads="1"/>
          </p:cNvSpPr>
          <p:nvPr/>
        </p:nvSpPr>
        <p:spPr bwMode="auto">
          <a:xfrm>
            <a:off x="2724150" y="204470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nvGrpSpPr>
          <p:cNvPr id="73730" name="Group 3">
            <a:extLst>
              <a:ext uri="{FF2B5EF4-FFF2-40B4-BE49-F238E27FC236}">
                <a16:creationId xmlns:a16="http://schemas.microsoft.com/office/drawing/2014/main" id="{8FDD11D5-0A6B-2F42-BB73-B94BF73CFE46}"/>
              </a:ext>
            </a:extLst>
          </p:cNvPr>
          <p:cNvGrpSpPr>
            <a:grpSpLocks/>
          </p:cNvGrpSpPr>
          <p:nvPr/>
        </p:nvGrpSpPr>
        <p:grpSpPr bwMode="auto">
          <a:xfrm>
            <a:off x="381000" y="428625"/>
            <a:ext cx="9245600" cy="6080125"/>
            <a:chOff x="576" y="432"/>
            <a:chExt cx="4128" cy="3114"/>
          </a:xfrm>
        </p:grpSpPr>
        <p:sp>
          <p:nvSpPr>
            <p:cNvPr id="73731" name="Line 4">
              <a:extLst>
                <a:ext uri="{FF2B5EF4-FFF2-40B4-BE49-F238E27FC236}">
                  <a16:creationId xmlns:a16="http://schemas.microsoft.com/office/drawing/2014/main" id="{3519C84B-F4F9-584E-883D-33C17EB8E212}"/>
                </a:ext>
              </a:extLst>
            </p:cNvPr>
            <p:cNvSpPr>
              <a:spLocks noChangeShapeType="1"/>
            </p:cNvSpPr>
            <p:nvPr/>
          </p:nvSpPr>
          <p:spPr bwMode="auto">
            <a:xfrm>
              <a:off x="3024" y="86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32" name="Group 5">
              <a:extLst>
                <a:ext uri="{FF2B5EF4-FFF2-40B4-BE49-F238E27FC236}">
                  <a16:creationId xmlns:a16="http://schemas.microsoft.com/office/drawing/2014/main" id="{3AE40CC9-B81C-D949-8FB6-BF29597E01F0}"/>
                </a:ext>
              </a:extLst>
            </p:cNvPr>
            <p:cNvGrpSpPr>
              <a:grpSpLocks/>
            </p:cNvGrpSpPr>
            <p:nvPr/>
          </p:nvGrpSpPr>
          <p:grpSpPr bwMode="auto">
            <a:xfrm>
              <a:off x="1536" y="720"/>
              <a:ext cx="2832" cy="240"/>
              <a:chOff x="864" y="720"/>
              <a:chExt cx="2832" cy="240"/>
            </a:xfrm>
          </p:grpSpPr>
          <p:sp>
            <p:nvSpPr>
              <p:cNvPr id="73768" name="Rectangle 6">
                <a:extLst>
                  <a:ext uri="{FF2B5EF4-FFF2-40B4-BE49-F238E27FC236}">
                    <a16:creationId xmlns:a16="http://schemas.microsoft.com/office/drawing/2014/main" id="{6AA11241-2138-F74C-9AA6-AF52758E7DDA}"/>
                  </a:ext>
                </a:extLst>
              </p:cNvPr>
              <p:cNvSpPr>
                <a:spLocks noChangeArrowheads="1"/>
              </p:cNvSpPr>
              <p:nvPr/>
            </p:nvSpPr>
            <p:spPr bwMode="auto">
              <a:xfrm>
                <a:off x="864"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9" name="Rectangle 7">
                <a:extLst>
                  <a:ext uri="{FF2B5EF4-FFF2-40B4-BE49-F238E27FC236}">
                    <a16:creationId xmlns:a16="http://schemas.microsoft.com/office/drawing/2014/main" id="{897927C4-2841-2542-91B5-51E711D9D90E}"/>
                  </a:ext>
                </a:extLst>
              </p:cNvPr>
              <p:cNvSpPr>
                <a:spLocks noChangeArrowheads="1"/>
              </p:cNvSpPr>
              <p:nvPr/>
            </p:nvSpPr>
            <p:spPr bwMode="auto">
              <a:xfrm>
                <a:off x="1248"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0" name="Rectangle 8">
                <a:extLst>
                  <a:ext uri="{FF2B5EF4-FFF2-40B4-BE49-F238E27FC236}">
                    <a16:creationId xmlns:a16="http://schemas.microsoft.com/office/drawing/2014/main" id="{5A421BD3-4180-8447-AC81-0E03ED50F755}"/>
                  </a:ext>
                </a:extLst>
              </p:cNvPr>
              <p:cNvSpPr>
                <a:spLocks noChangeArrowheads="1"/>
              </p:cNvSpPr>
              <p:nvPr/>
            </p:nvSpPr>
            <p:spPr bwMode="auto">
              <a:xfrm>
                <a:off x="3312"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1" name="Line 9">
                <a:extLst>
                  <a:ext uri="{FF2B5EF4-FFF2-40B4-BE49-F238E27FC236}">
                    <a16:creationId xmlns:a16="http://schemas.microsoft.com/office/drawing/2014/main" id="{F6F6F461-1088-FF42-8716-1B5D5A4BFC51}"/>
                  </a:ext>
                </a:extLst>
              </p:cNvPr>
              <p:cNvSpPr>
                <a:spLocks noChangeShapeType="1"/>
              </p:cNvSpPr>
              <p:nvPr/>
            </p:nvSpPr>
            <p:spPr bwMode="auto">
              <a:xfrm>
                <a:off x="864"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2" name="Line 10">
                <a:extLst>
                  <a:ext uri="{FF2B5EF4-FFF2-40B4-BE49-F238E27FC236}">
                    <a16:creationId xmlns:a16="http://schemas.microsoft.com/office/drawing/2014/main" id="{1BAB8C1C-8CDE-3B4D-B9EA-E6DEB8F9ABD5}"/>
                  </a:ext>
                </a:extLst>
              </p:cNvPr>
              <p:cNvSpPr>
                <a:spLocks noChangeShapeType="1"/>
              </p:cNvSpPr>
              <p:nvPr/>
            </p:nvSpPr>
            <p:spPr bwMode="auto">
              <a:xfrm>
                <a:off x="864" y="96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733" name="Text Box 11">
              <a:extLst>
                <a:ext uri="{FF2B5EF4-FFF2-40B4-BE49-F238E27FC236}">
                  <a16:creationId xmlns:a16="http://schemas.microsoft.com/office/drawing/2014/main" id="{806B48DA-EBAD-E341-9872-C52282ECD3EA}"/>
                </a:ext>
              </a:extLst>
            </p:cNvPr>
            <p:cNvSpPr txBox="1">
              <a:spLocks noChangeArrowheads="1"/>
            </p:cNvSpPr>
            <p:nvPr/>
          </p:nvSpPr>
          <p:spPr bwMode="auto">
            <a:xfrm>
              <a:off x="576" y="432"/>
              <a:ext cx="2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76" name="Text Box 12">
              <a:extLst>
                <a:ext uri="{FF2B5EF4-FFF2-40B4-BE49-F238E27FC236}">
                  <a16:creationId xmlns:a16="http://schemas.microsoft.com/office/drawing/2014/main" id="{57EA41F5-EAC9-CE40-8FE6-07B2003BB5F0}"/>
                </a:ext>
              </a:extLst>
            </p:cNvPr>
            <p:cNvSpPr txBox="1">
              <a:spLocks noChangeArrowheads="1"/>
            </p:cNvSpPr>
            <p:nvPr/>
          </p:nvSpPr>
          <p:spPr bwMode="auto">
            <a:xfrm>
              <a:off x="960" y="1008"/>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35" name="Line 13">
              <a:extLst>
                <a:ext uri="{FF2B5EF4-FFF2-40B4-BE49-F238E27FC236}">
                  <a16:creationId xmlns:a16="http://schemas.microsoft.com/office/drawing/2014/main" id="{2F0C0F26-D6C7-F344-ACE9-FF106130F728}"/>
                </a:ext>
              </a:extLst>
            </p:cNvPr>
            <p:cNvSpPr>
              <a:spLocks noChangeShapeType="1"/>
            </p:cNvSpPr>
            <p:nvPr/>
          </p:nvSpPr>
          <p:spPr bwMode="auto">
            <a:xfrm>
              <a:off x="1632"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6" name="Line 14">
              <a:extLst>
                <a:ext uri="{FF2B5EF4-FFF2-40B4-BE49-F238E27FC236}">
                  <a16:creationId xmlns:a16="http://schemas.microsoft.com/office/drawing/2014/main" id="{B2BC7B53-66CB-5248-9B20-C09F67565382}"/>
                </a:ext>
              </a:extLst>
            </p:cNvPr>
            <p:cNvSpPr>
              <a:spLocks noChangeShapeType="1"/>
            </p:cNvSpPr>
            <p:nvPr/>
          </p:nvSpPr>
          <p:spPr bwMode="auto">
            <a:xfrm>
              <a:off x="1776"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7" name="Text Box 15">
              <a:extLst>
                <a:ext uri="{FF2B5EF4-FFF2-40B4-BE49-F238E27FC236}">
                  <a16:creationId xmlns:a16="http://schemas.microsoft.com/office/drawing/2014/main" id="{4FB517E2-E009-B746-B2D9-6CD278365E01}"/>
                </a:ext>
              </a:extLst>
            </p:cNvPr>
            <p:cNvSpPr txBox="1">
              <a:spLocks noChangeArrowheads="1"/>
            </p:cNvSpPr>
            <p:nvPr/>
          </p:nvSpPr>
          <p:spPr bwMode="auto">
            <a:xfrm>
              <a:off x="624" y="1200"/>
              <a:ext cx="3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(a)</a:t>
              </a:r>
              <a:r>
                <a:rPr kumimoji="1" lang="zh-CN" altLang="en-US" sz="2400">
                  <a:solidFill>
                    <a:srgbClr val="FF0000"/>
                  </a:solidFill>
                  <a:latin typeface="Arial" panose="020B0604020202020204" pitchFamily="34" charset="0"/>
                  <a:ea typeface="楷体_GB2312" pitchFamily="49" charset="-122"/>
                </a:rPr>
                <a:t>初始状态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空队列</a:t>
              </a:r>
            </a:p>
          </p:txBody>
        </p:sp>
        <p:grpSp>
          <p:nvGrpSpPr>
            <p:cNvPr id="73738" name="Group 16">
              <a:extLst>
                <a:ext uri="{FF2B5EF4-FFF2-40B4-BE49-F238E27FC236}">
                  <a16:creationId xmlns:a16="http://schemas.microsoft.com/office/drawing/2014/main" id="{4B189474-EBA1-BC43-B346-902E1A741CE3}"/>
                </a:ext>
              </a:extLst>
            </p:cNvPr>
            <p:cNvGrpSpPr>
              <a:grpSpLocks/>
            </p:cNvGrpSpPr>
            <p:nvPr/>
          </p:nvGrpSpPr>
          <p:grpSpPr bwMode="auto">
            <a:xfrm>
              <a:off x="576" y="1488"/>
              <a:ext cx="4128" cy="1002"/>
              <a:chOff x="624" y="1488"/>
              <a:chExt cx="4128" cy="1002"/>
            </a:xfrm>
          </p:grpSpPr>
          <p:sp>
            <p:nvSpPr>
              <p:cNvPr id="73754" name="Rectangle 17">
                <a:extLst>
                  <a:ext uri="{FF2B5EF4-FFF2-40B4-BE49-F238E27FC236}">
                    <a16:creationId xmlns:a16="http://schemas.microsoft.com/office/drawing/2014/main" id="{6EF66B8E-C73C-5040-A0AF-708245F54A2D}"/>
                  </a:ext>
                </a:extLst>
              </p:cNvPr>
              <p:cNvSpPr>
                <a:spLocks noChangeArrowheads="1"/>
              </p:cNvSpPr>
              <p:nvPr/>
            </p:nvSpPr>
            <p:spPr bwMode="auto">
              <a:xfrm>
                <a:off x="1584"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A</a:t>
                </a:r>
              </a:p>
            </p:txBody>
          </p:sp>
          <p:sp>
            <p:nvSpPr>
              <p:cNvPr id="73755" name="Rectangle 18">
                <a:extLst>
                  <a:ext uri="{FF2B5EF4-FFF2-40B4-BE49-F238E27FC236}">
                    <a16:creationId xmlns:a16="http://schemas.microsoft.com/office/drawing/2014/main" id="{B5DD96A1-6962-134B-9549-877C35A2FA60}"/>
                  </a:ext>
                </a:extLst>
              </p:cNvPr>
              <p:cNvSpPr>
                <a:spLocks noChangeArrowheads="1"/>
              </p:cNvSpPr>
              <p:nvPr/>
            </p:nvSpPr>
            <p:spPr bwMode="auto">
              <a:xfrm>
                <a:off x="1968"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B</a:t>
                </a:r>
              </a:p>
            </p:txBody>
          </p:sp>
          <p:sp>
            <p:nvSpPr>
              <p:cNvPr id="73756" name="Rectangle 19">
                <a:extLst>
                  <a:ext uri="{FF2B5EF4-FFF2-40B4-BE49-F238E27FC236}">
                    <a16:creationId xmlns:a16="http://schemas.microsoft.com/office/drawing/2014/main" id="{6707FD80-E52D-B54D-91D7-5F7434A1839B}"/>
                  </a:ext>
                </a:extLst>
              </p:cNvPr>
              <p:cNvSpPr>
                <a:spLocks noChangeArrowheads="1"/>
              </p:cNvSpPr>
              <p:nvPr/>
            </p:nvSpPr>
            <p:spPr bwMode="auto">
              <a:xfrm>
                <a:off x="403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7" name="Line 20">
                <a:extLst>
                  <a:ext uri="{FF2B5EF4-FFF2-40B4-BE49-F238E27FC236}">
                    <a16:creationId xmlns:a16="http://schemas.microsoft.com/office/drawing/2014/main" id="{ACA30373-27ED-BA4F-91A7-EFF3B8F714A1}"/>
                  </a:ext>
                </a:extLst>
              </p:cNvPr>
              <p:cNvSpPr>
                <a:spLocks noChangeShapeType="1"/>
              </p:cNvSpPr>
              <p:nvPr/>
            </p:nvSpPr>
            <p:spPr bwMode="auto">
              <a:xfrm>
                <a:off x="1584"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8" name="Line 21">
                <a:extLst>
                  <a:ext uri="{FF2B5EF4-FFF2-40B4-BE49-F238E27FC236}">
                    <a16:creationId xmlns:a16="http://schemas.microsoft.com/office/drawing/2014/main" id="{A30E5B21-C242-D24C-BC7E-BB19646116C2}"/>
                  </a:ext>
                </a:extLst>
              </p:cNvPr>
              <p:cNvSpPr>
                <a:spLocks noChangeShapeType="1"/>
              </p:cNvSpPr>
              <p:nvPr/>
            </p:nvSpPr>
            <p:spPr bwMode="auto">
              <a:xfrm>
                <a:off x="1584" y="201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22">
                <a:extLst>
                  <a:ext uri="{FF2B5EF4-FFF2-40B4-BE49-F238E27FC236}">
                    <a16:creationId xmlns:a16="http://schemas.microsoft.com/office/drawing/2014/main" id="{F8D1C6EE-83D3-B448-9E51-638BECCB00C2}"/>
                  </a:ext>
                </a:extLst>
              </p:cNvPr>
              <p:cNvSpPr txBox="1">
                <a:spLocks noChangeArrowheads="1"/>
              </p:cNvSpPr>
              <p:nvPr/>
            </p:nvSpPr>
            <p:spPr bwMode="auto">
              <a:xfrm>
                <a:off x="624" y="1488"/>
                <a:ext cx="350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87" name="Text Box 23">
                <a:extLst>
                  <a:ext uri="{FF2B5EF4-FFF2-40B4-BE49-F238E27FC236}">
                    <a16:creationId xmlns:a16="http://schemas.microsoft.com/office/drawing/2014/main" id="{C0458138-32D7-B74A-B5F2-35792F4C7E98}"/>
                  </a:ext>
                </a:extLst>
              </p:cNvPr>
              <p:cNvSpPr txBox="1">
                <a:spLocks noChangeArrowheads="1"/>
              </p:cNvSpPr>
              <p:nvPr/>
            </p:nvSpPr>
            <p:spPr bwMode="auto">
              <a:xfrm>
                <a:off x="1008" y="2065"/>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61" name="Line 24">
                <a:extLst>
                  <a:ext uri="{FF2B5EF4-FFF2-40B4-BE49-F238E27FC236}">
                    <a16:creationId xmlns:a16="http://schemas.microsoft.com/office/drawing/2014/main" id="{65E7551D-335E-8F47-B18D-E87A32332E44}"/>
                  </a:ext>
                </a:extLst>
              </p:cNvPr>
              <p:cNvSpPr>
                <a:spLocks noChangeShapeType="1"/>
              </p:cNvSpPr>
              <p:nvPr/>
            </p:nvSpPr>
            <p:spPr bwMode="auto">
              <a:xfrm>
                <a:off x="1680"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2" name="Line 25">
                <a:extLst>
                  <a:ext uri="{FF2B5EF4-FFF2-40B4-BE49-F238E27FC236}">
                    <a16:creationId xmlns:a16="http://schemas.microsoft.com/office/drawing/2014/main" id="{947D489F-3A1E-7F40-AEEC-DCD530FC05DC}"/>
                  </a:ext>
                </a:extLst>
              </p:cNvPr>
              <p:cNvSpPr>
                <a:spLocks noChangeShapeType="1"/>
              </p:cNvSpPr>
              <p:nvPr/>
            </p:nvSpPr>
            <p:spPr bwMode="auto">
              <a:xfrm>
                <a:off x="3312"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090" name="Text Box 26">
                <a:extLst>
                  <a:ext uri="{FF2B5EF4-FFF2-40B4-BE49-F238E27FC236}">
                    <a16:creationId xmlns:a16="http://schemas.microsoft.com/office/drawing/2014/main" id="{C577E822-6F08-2F45-BEA7-A8088FFB3C38}"/>
                  </a:ext>
                </a:extLst>
              </p:cNvPr>
              <p:cNvSpPr txBox="1">
                <a:spLocks noChangeArrowheads="1"/>
              </p:cNvSpPr>
              <p:nvPr/>
            </p:nvSpPr>
            <p:spPr bwMode="auto">
              <a:xfrm>
                <a:off x="672" y="2256"/>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(b)</a:t>
                </a:r>
                <a:r>
                  <a:rPr kumimoji="1" lang="zh-CN" altLang="en-US" sz="2400">
                    <a:solidFill>
                      <a:srgbClr val="FF0000"/>
                    </a:solidFill>
                    <a:effectLst>
                      <a:outerShdw blurRad="38100" dist="38100" dir="2700000" algn="tl">
                        <a:srgbClr val="C0C0C0"/>
                      </a:outerShdw>
                    </a:effectLst>
                    <a:ea typeface="楷体_GB2312" pitchFamily="49" charset="-122"/>
                  </a:rPr>
                  <a:t>连续插入几个结点后的状态</a:t>
                </a:r>
              </a:p>
            </p:txBody>
          </p:sp>
          <p:sp>
            <p:nvSpPr>
              <p:cNvPr id="73764" name="Rectangle 27">
                <a:extLst>
                  <a:ext uri="{FF2B5EF4-FFF2-40B4-BE49-F238E27FC236}">
                    <a16:creationId xmlns:a16="http://schemas.microsoft.com/office/drawing/2014/main" id="{8250C9A4-7A73-7645-87C3-DC87DA89430E}"/>
                  </a:ext>
                </a:extLst>
              </p:cNvPr>
              <p:cNvSpPr>
                <a:spLocks noChangeArrowheads="1"/>
              </p:cNvSpPr>
              <p:nvPr/>
            </p:nvSpPr>
            <p:spPr bwMode="auto">
              <a:xfrm>
                <a:off x="2736"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65" name="Rectangle 28">
                <a:extLst>
                  <a:ext uri="{FF2B5EF4-FFF2-40B4-BE49-F238E27FC236}">
                    <a16:creationId xmlns:a16="http://schemas.microsoft.com/office/drawing/2014/main" id="{6132122F-AA0C-3144-A8F9-658544676B9D}"/>
                  </a:ext>
                </a:extLst>
              </p:cNvPr>
              <p:cNvSpPr>
                <a:spLocks noChangeArrowheads="1"/>
              </p:cNvSpPr>
              <p:nvPr/>
            </p:nvSpPr>
            <p:spPr bwMode="auto">
              <a:xfrm>
                <a:off x="235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C</a:t>
                </a:r>
              </a:p>
            </p:txBody>
          </p:sp>
          <p:sp>
            <p:nvSpPr>
              <p:cNvPr id="73766" name="Rectangle 29">
                <a:extLst>
                  <a:ext uri="{FF2B5EF4-FFF2-40B4-BE49-F238E27FC236}">
                    <a16:creationId xmlns:a16="http://schemas.microsoft.com/office/drawing/2014/main" id="{135C4E61-9EF6-5845-8277-33C426C72E13}"/>
                  </a:ext>
                </a:extLst>
              </p:cNvPr>
              <p:cNvSpPr>
                <a:spLocks noChangeArrowheads="1"/>
              </p:cNvSpPr>
              <p:nvPr/>
            </p:nvSpPr>
            <p:spPr bwMode="auto">
              <a:xfrm>
                <a:off x="3120"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7" name="Line 30">
                <a:extLst>
                  <a:ext uri="{FF2B5EF4-FFF2-40B4-BE49-F238E27FC236}">
                    <a16:creationId xmlns:a16="http://schemas.microsoft.com/office/drawing/2014/main" id="{B6F4971B-34C7-224F-BDB8-924A17736FC1}"/>
                  </a:ext>
                </a:extLst>
              </p:cNvPr>
              <p:cNvSpPr>
                <a:spLocks noChangeShapeType="1"/>
              </p:cNvSpPr>
              <p:nvPr/>
            </p:nvSpPr>
            <p:spPr bwMode="auto">
              <a:xfrm>
                <a:off x="3696" y="192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39" name="Group 31">
              <a:extLst>
                <a:ext uri="{FF2B5EF4-FFF2-40B4-BE49-F238E27FC236}">
                  <a16:creationId xmlns:a16="http://schemas.microsoft.com/office/drawing/2014/main" id="{585A2878-B8CB-1249-AF11-E04E72098326}"/>
                </a:ext>
              </a:extLst>
            </p:cNvPr>
            <p:cNvGrpSpPr>
              <a:grpSpLocks/>
            </p:cNvGrpSpPr>
            <p:nvPr/>
          </p:nvGrpSpPr>
          <p:grpSpPr bwMode="auto">
            <a:xfrm>
              <a:off x="576" y="2544"/>
              <a:ext cx="4128" cy="1002"/>
              <a:chOff x="624" y="2544"/>
              <a:chExt cx="4128" cy="1002"/>
            </a:xfrm>
          </p:grpSpPr>
          <p:sp>
            <p:nvSpPr>
              <p:cNvPr id="73740" name="Rectangle 32">
                <a:extLst>
                  <a:ext uri="{FF2B5EF4-FFF2-40B4-BE49-F238E27FC236}">
                    <a16:creationId xmlns:a16="http://schemas.microsoft.com/office/drawing/2014/main" id="{124EEA45-95CC-2A4B-A12F-6AE81011627A}"/>
                  </a:ext>
                </a:extLst>
              </p:cNvPr>
              <p:cNvSpPr>
                <a:spLocks noChangeArrowheads="1"/>
              </p:cNvSpPr>
              <p:nvPr/>
            </p:nvSpPr>
            <p:spPr bwMode="auto">
              <a:xfrm>
                <a:off x="1584"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1" name="Rectangle 33">
                <a:extLst>
                  <a:ext uri="{FF2B5EF4-FFF2-40B4-BE49-F238E27FC236}">
                    <a16:creationId xmlns:a16="http://schemas.microsoft.com/office/drawing/2014/main" id="{2CDBBC49-D076-A24B-86CB-885977DB65B0}"/>
                  </a:ext>
                </a:extLst>
              </p:cNvPr>
              <p:cNvSpPr>
                <a:spLocks noChangeArrowheads="1"/>
              </p:cNvSpPr>
              <p:nvPr/>
            </p:nvSpPr>
            <p:spPr bwMode="auto">
              <a:xfrm>
                <a:off x="1968"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2" name="Rectangle 34">
                <a:extLst>
                  <a:ext uri="{FF2B5EF4-FFF2-40B4-BE49-F238E27FC236}">
                    <a16:creationId xmlns:a16="http://schemas.microsoft.com/office/drawing/2014/main" id="{CCA19125-6965-314D-B6FD-1273F1494F68}"/>
                  </a:ext>
                </a:extLst>
              </p:cNvPr>
              <p:cNvSpPr>
                <a:spLocks noChangeArrowheads="1"/>
              </p:cNvSpPr>
              <p:nvPr/>
            </p:nvSpPr>
            <p:spPr bwMode="auto">
              <a:xfrm>
                <a:off x="403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3" name="Line 35">
                <a:extLst>
                  <a:ext uri="{FF2B5EF4-FFF2-40B4-BE49-F238E27FC236}">
                    <a16:creationId xmlns:a16="http://schemas.microsoft.com/office/drawing/2014/main" id="{564EDE3D-E0D5-1740-94B1-CC8874A887A5}"/>
                  </a:ext>
                </a:extLst>
              </p:cNvPr>
              <p:cNvSpPr>
                <a:spLocks noChangeShapeType="1"/>
              </p:cNvSpPr>
              <p:nvPr/>
            </p:nvSpPr>
            <p:spPr bwMode="auto">
              <a:xfrm>
                <a:off x="1584" y="283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6">
                <a:extLst>
                  <a:ext uri="{FF2B5EF4-FFF2-40B4-BE49-F238E27FC236}">
                    <a16:creationId xmlns:a16="http://schemas.microsoft.com/office/drawing/2014/main" id="{671EEAF0-1FD0-5A4B-B9DA-CE576AB5D4C8}"/>
                  </a:ext>
                </a:extLst>
              </p:cNvPr>
              <p:cNvSpPr>
                <a:spLocks noChangeShapeType="1"/>
              </p:cNvSpPr>
              <p:nvPr/>
            </p:nvSpPr>
            <p:spPr bwMode="auto">
              <a:xfrm>
                <a:off x="1584" y="307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Text Box 37">
                <a:extLst>
                  <a:ext uri="{FF2B5EF4-FFF2-40B4-BE49-F238E27FC236}">
                    <a16:creationId xmlns:a16="http://schemas.microsoft.com/office/drawing/2014/main" id="{A37D1C49-3E1E-7546-A031-992C85ED5B16}"/>
                  </a:ext>
                </a:extLst>
              </p:cNvPr>
              <p:cNvSpPr txBox="1">
                <a:spLocks noChangeArrowheads="1"/>
              </p:cNvSpPr>
              <p:nvPr/>
            </p:nvSpPr>
            <p:spPr bwMode="auto">
              <a:xfrm>
                <a:off x="624" y="2544"/>
                <a:ext cx="35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102" name="Text Box 38">
                <a:extLst>
                  <a:ext uri="{FF2B5EF4-FFF2-40B4-BE49-F238E27FC236}">
                    <a16:creationId xmlns:a16="http://schemas.microsoft.com/office/drawing/2014/main" id="{E3DDBB40-F751-FE4B-9991-0B388FE63FEA}"/>
                  </a:ext>
                </a:extLst>
              </p:cNvPr>
              <p:cNvSpPr txBox="1">
                <a:spLocks noChangeArrowheads="1"/>
              </p:cNvSpPr>
              <p:nvPr/>
            </p:nvSpPr>
            <p:spPr bwMode="auto">
              <a:xfrm>
                <a:off x="1008" y="3120"/>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3747" name="Line 39">
                <a:extLst>
                  <a:ext uri="{FF2B5EF4-FFF2-40B4-BE49-F238E27FC236}">
                    <a16:creationId xmlns:a16="http://schemas.microsoft.com/office/drawing/2014/main" id="{45397CBF-340A-A741-8D0A-81FA4B7BFBA1}"/>
                  </a:ext>
                </a:extLst>
              </p:cNvPr>
              <p:cNvSpPr>
                <a:spLocks noChangeShapeType="1"/>
              </p:cNvSpPr>
              <p:nvPr/>
            </p:nvSpPr>
            <p:spPr bwMode="auto">
              <a:xfrm>
                <a:off x="2928"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8" name="Line 40">
                <a:extLst>
                  <a:ext uri="{FF2B5EF4-FFF2-40B4-BE49-F238E27FC236}">
                    <a16:creationId xmlns:a16="http://schemas.microsoft.com/office/drawing/2014/main" id="{C3D337D2-6559-4948-B4A7-8133CE37B044}"/>
                  </a:ext>
                </a:extLst>
              </p:cNvPr>
              <p:cNvSpPr>
                <a:spLocks noChangeShapeType="1"/>
              </p:cNvSpPr>
              <p:nvPr/>
            </p:nvSpPr>
            <p:spPr bwMode="auto">
              <a:xfrm>
                <a:off x="3312"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105" name="Text Box 41">
                <a:extLst>
                  <a:ext uri="{FF2B5EF4-FFF2-40B4-BE49-F238E27FC236}">
                    <a16:creationId xmlns:a16="http://schemas.microsoft.com/office/drawing/2014/main" id="{70DC0D71-18BA-9041-B428-5E1CB1B9B118}"/>
                  </a:ext>
                </a:extLst>
              </p:cNvPr>
              <p:cNvSpPr txBox="1">
                <a:spLocks noChangeArrowheads="1"/>
              </p:cNvSpPr>
              <p:nvPr/>
            </p:nvSpPr>
            <p:spPr bwMode="auto">
              <a:xfrm>
                <a:off x="672" y="3312"/>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(c)</a:t>
                </a:r>
                <a:r>
                  <a:rPr kumimoji="1" lang="zh-CN" altLang="en-US" sz="2400">
                    <a:solidFill>
                      <a:srgbClr val="FF0000"/>
                    </a:solidFill>
                    <a:effectLst>
                      <a:outerShdw blurRad="38100" dist="38100" dir="2700000" algn="tl">
                        <a:srgbClr val="C0C0C0"/>
                      </a:outerShdw>
                    </a:effectLst>
                    <a:ea typeface="楷体_GB2312" pitchFamily="49" charset="-122"/>
                  </a:rPr>
                  <a:t>连续删除几个结点后的状态</a:t>
                </a:r>
                <a:r>
                  <a:rPr kumimoji="1" lang="en-US" altLang="zh-CN" sz="2400">
                    <a:solidFill>
                      <a:srgbClr val="FF0000"/>
                    </a:solidFill>
                    <a:effectLst>
                      <a:outerShdw blurRad="38100" dist="38100" dir="2700000" algn="tl">
                        <a:srgbClr val="C0C0C0"/>
                      </a:outerShdw>
                    </a:effectLst>
                    <a:ea typeface="楷体_GB2312" pitchFamily="49" charset="-122"/>
                  </a:rPr>
                  <a:t>---</a:t>
                </a:r>
                <a:r>
                  <a:rPr kumimoji="1" lang="zh-CN" altLang="en-US" sz="2400">
                    <a:solidFill>
                      <a:srgbClr val="FF0000"/>
                    </a:solidFill>
                    <a:effectLst>
                      <a:outerShdw blurRad="38100" dist="38100" dir="2700000" algn="tl">
                        <a:srgbClr val="C0C0C0"/>
                      </a:outerShdw>
                    </a:effectLst>
                    <a:ea typeface="楷体_GB2312" pitchFamily="49" charset="-122"/>
                  </a:rPr>
                  <a:t>此时队列中只有一个结点</a:t>
                </a:r>
              </a:p>
            </p:txBody>
          </p:sp>
          <p:sp>
            <p:nvSpPr>
              <p:cNvPr id="73750" name="Rectangle 42">
                <a:extLst>
                  <a:ext uri="{FF2B5EF4-FFF2-40B4-BE49-F238E27FC236}">
                    <a16:creationId xmlns:a16="http://schemas.microsoft.com/office/drawing/2014/main" id="{F791D6A3-BE83-164C-9613-CF9F1364D48F}"/>
                  </a:ext>
                </a:extLst>
              </p:cNvPr>
              <p:cNvSpPr>
                <a:spLocks noChangeArrowheads="1"/>
              </p:cNvSpPr>
              <p:nvPr/>
            </p:nvSpPr>
            <p:spPr bwMode="auto">
              <a:xfrm>
                <a:off x="2736"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51" name="Rectangle 43">
                <a:extLst>
                  <a:ext uri="{FF2B5EF4-FFF2-40B4-BE49-F238E27FC236}">
                    <a16:creationId xmlns:a16="http://schemas.microsoft.com/office/drawing/2014/main" id="{51F8653B-4E43-9841-8602-584F54EBD8DA}"/>
                  </a:ext>
                </a:extLst>
              </p:cNvPr>
              <p:cNvSpPr>
                <a:spLocks noChangeArrowheads="1"/>
              </p:cNvSpPr>
              <p:nvPr/>
            </p:nvSpPr>
            <p:spPr bwMode="auto">
              <a:xfrm>
                <a:off x="235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2" name="Rectangle 44">
                <a:extLst>
                  <a:ext uri="{FF2B5EF4-FFF2-40B4-BE49-F238E27FC236}">
                    <a16:creationId xmlns:a16="http://schemas.microsoft.com/office/drawing/2014/main" id="{74945B80-544F-6340-BA5B-4BE33A46CDAB}"/>
                  </a:ext>
                </a:extLst>
              </p:cNvPr>
              <p:cNvSpPr>
                <a:spLocks noChangeArrowheads="1"/>
              </p:cNvSpPr>
              <p:nvPr/>
            </p:nvSpPr>
            <p:spPr bwMode="auto">
              <a:xfrm>
                <a:off x="3120"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3" name="Line 45">
                <a:extLst>
                  <a:ext uri="{FF2B5EF4-FFF2-40B4-BE49-F238E27FC236}">
                    <a16:creationId xmlns:a16="http://schemas.microsoft.com/office/drawing/2014/main" id="{41F9ECBB-50F3-4D48-BCC0-17F532593533}"/>
                  </a:ext>
                </a:extLst>
              </p:cNvPr>
              <p:cNvSpPr>
                <a:spLocks noChangeShapeType="1"/>
              </p:cNvSpPr>
              <p:nvPr/>
            </p:nvSpPr>
            <p:spPr bwMode="auto">
              <a:xfrm>
                <a:off x="3696" y="2976"/>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2">
            <a:extLst>
              <a:ext uri="{FF2B5EF4-FFF2-40B4-BE49-F238E27FC236}">
                <a16:creationId xmlns:a16="http://schemas.microsoft.com/office/drawing/2014/main" id="{E4805A86-85C2-6248-BE3D-5C586E2EFD9E}"/>
              </a:ext>
            </a:extLst>
          </p:cNvPr>
          <p:cNvGrpSpPr>
            <a:grpSpLocks/>
          </p:cNvGrpSpPr>
          <p:nvPr/>
        </p:nvGrpSpPr>
        <p:grpSpPr bwMode="auto">
          <a:xfrm>
            <a:off x="692150" y="692150"/>
            <a:ext cx="14198600" cy="5391150"/>
            <a:chOff x="576" y="192"/>
            <a:chExt cx="6768" cy="2242"/>
          </a:xfrm>
        </p:grpSpPr>
        <p:sp>
          <p:nvSpPr>
            <p:cNvPr id="74754" name="Rectangle 3">
              <a:extLst>
                <a:ext uri="{FF2B5EF4-FFF2-40B4-BE49-F238E27FC236}">
                  <a16:creationId xmlns:a16="http://schemas.microsoft.com/office/drawing/2014/main" id="{1D52A3D3-DD3E-FA4B-9949-9EF0F121855F}"/>
                </a:ext>
              </a:extLst>
            </p:cNvPr>
            <p:cNvSpPr>
              <a:spLocks noChangeArrowheads="1"/>
            </p:cNvSpPr>
            <p:nvPr/>
          </p:nvSpPr>
          <p:spPr bwMode="auto">
            <a:xfrm>
              <a:off x="1584" y="1481"/>
              <a:ext cx="576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74755" name="Rectangle 4">
              <a:extLst>
                <a:ext uri="{FF2B5EF4-FFF2-40B4-BE49-F238E27FC236}">
                  <a16:creationId xmlns:a16="http://schemas.microsoft.com/office/drawing/2014/main" id="{AD87C9BF-2F9F-1F40-B023-433DA89DDDB0}"/>
                </a:ext>
              </a:extLst>
            </p:cNvPr>
            <p:cNvSpPr>
              <a:spLocks noChangeArrowheads="1"/>
            </p:cNvSpPr>
            <p:nvPr/>
          </p:nvSpPr>
          <p:spPr bwMode="auto">
            <a:xfrm>
              <a:off x="1536"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6" name="Rectangle 5">
              <a:extLst>
                <a:ext uri="{FF2B5EF4-FFF2-40B4-BE49-F238E27FC236}">
                  <a16:creationId xmlns:a16="http://schemas.microsoft.com/office/drawing/2014/main" id="{4C1D6B10-DFA9-6249-9578-32C9C5F30637}"/>
                </a:ext>
              </a:extLst>
            </p:cNvPr>
            <p:cNvSpPr>
              <a:spLocks noChangeArrowheads="1"/>
            </p:cNvSpPr>
            <p:nvPr/>
          </p:nvSpPr>
          <p:spPr bwMode="auto">
            <a:xfrm>
              <a:off x="1920"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7" name="Rectangle 6">
              <a:extLst>
                <a:ext uri="{FF2B5EF4-FFF2-40B4-BE49-F238E27FC236}">
                  <a16:creationId xmlns:a16="http://schemas.microsoft.com/office/drawing/2014/main" id="{4EFDBDB4-49A6-5C4D-9D43-1CFE0731851B}"/>
                </a:ext>
              </a:extLst>
            </p:cNvPr>
            <p:cNvSpPr>
              <a:spLocks noChangeArrowheads="1"/>
            </p:cNvSpPr>
            <p:nvPr/>
          </p:nvSpPr>
          <p:spPr bwMode="auto">
            <a:xfrm>
              <a:off x="398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8" name="Line 7">
              <a:extLst>
                <a:ext uri="{FF2B5EF4-FFF2-40B4-BE49-F238E27FC236}">
                  <a16:creationId xmlns:a16="http://schemas.microsoft.com/office/drawing/2014/main" id="{05E2BC61-988F-024B-857A-126C4E1E17F5}"/>
                </a:ext>
              </a:extLst>
            </p:cNvPr>
            <p:cNvSpPr>
              <a:spLocks noChangeShapeType="1"/>
            </p:cNvSpPr>
            <p:nvPr/>
          </p:nvSpPr>
          <p:spPr bwMode="auto">
            <a:xfrm>
              <a:off x="1536" y="48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9" name="Line 8">
              <a:extLst>
                <a:ext uri="{FF2B5EF4-FFF2-40B4-BE49-F238E27FC236}">
                  <a16:creationId xmlns:a16="http://schemas.microsoft.com/office/drawing/2014/main" id="{3176D765-2FA0-504E-8451-69B8F711490E}"/>
                </a:ext>
              </a:extLst>
            </p:cNvPr>
            <p:cNvSpPr>
              <a:spLocks noChangeShapeType="1"/>
            </p:cNvSpPr>
            <p:nvPr/>
          </p:nvSpPr>
          <p:spPr bwMode="auto">
            <a:xfrm>
              <a:off x="1536"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097" name="Text Box 9">
              <a:extLst>
                <a:ext uri="{FF2B5EF4-FFF2-40B4-BE49-F238E27FC236}">
                  <a16:creationId xmlns:a16="http://schemas.microsoft.com/office/drawing/2014/main" id="{EDFE34D3-18F2-304F-B920-F1CA751ABCEC}"/>
                </a:ext>
              </a:extLst>
            </p:cNvPr>
            <p:cNvSpPr txBox="1">
              <a:spLocks noChangeArrowheads="1"/>
            </p:cNvSpPr>
            <p:nvPr/>
          </p:nvSpPr>
          <p:spPr bwMode="auto">
            <a:xfrm>
              <a:off x="576" y="192"/>
              <a:ext cx="350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队首、队尾指针                                        </a:t>
              </a:r>
              <a:r>
                <a:rPr kumimoji="1" lang="en-US" altLang="zh-CN" sz="2000">
                  <a:effectLst>
                    <a:outerShdw blurRad="38100" dist="38100" dir="2700000" algn="tl">
                      <a:srgbClr val="C0C0C0"/>
                    </a:outerShdw>
                  </a:effectLst>
                  <a:ea typeface="楷体_GB2312" pitchFamily="49" charset="-122"/>
                </a:rPr>
                <a:t>front  rear  </a:t>
              </a:r>
            </a:p>
          </p:txBody>
        </p:sp>
        <p:sp>
          <p:nvSpPr>
            <p:cNvPr id="345098" name="Text Box 10">
              <a:extLst>
                <a:ext uri="{FF2B5EF4-FFF2-40B4-BE49-F238E27FC236}">
                  <a16:creationId xmlns:a16="http://schemas.microsoft.com/office/drawing/2014/main" id="{5F2EE091-B193-444F-8E79-FF230334E079}"/>
                </a:ext>
              </a:extLst>
            </p:cNvPr>
            <p:cNvSpPr txBox="1">
              <a:spLocks noChangeArrowheads="1"/>
            </p:cNvSpPr>
            <p:nvPr/>
          </p:nvSpPr>
          <p:spPr bwMode="auto">
            <a:xfrm>
              <a:off x="960" y="768"/>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4762" name="Line 11">
              <a:extLst>
                <a:ext uri="{FF2B5EF4-FFF2-40B4-BE49-F238E27FC236}">
                  <a16:creationId xmlns:a16="http://schemas.microsoft.com/office/drawing/2014/main" id="{B8834E7A-055D-B941-8D46-D9213FC18887}"/>
                </a:ext>
              </a:extLst>
            </p:cNvPr>
            <p:cNvSpPr>
              <a:spLocks noChangeShapeType="1"/>
            </p:cNvSpPr>
            <p:nvPr/>
          </p:nvSpPr>
          <p:spPr bwMode="auto">
            <a:xfrm>
              <a:off x="3168"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3" name="Line 12">
              <a:extLst>
                <a:ext uri="{FF2B5EF4-FFF2-40B4-BE49-F238E27FC236}">
                  <a16:creationId xmlns:a16="http://schemas.microsoft.com/office/drawing/2014/main" id="{03D76425-C8C4-714B-AF47-F53FD0B7620A}"/>
                </a:ext>
              </a:extLst>
            </p:cNvPr>
            <p:cNvSpPr>
              <a:spLocks noChangeShapeType="1"/>
            </p:cNvSpPr>
            <p:nvPr/>
          </p:nvSpPr>
          <p:spPr bwMode="auto">
            <a:xfrm>
              <a:off x="3360"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Text Box 13">
              <a:extLst>
                <a:ext uri="{FF2B5EF4-FFF2-40B4-BE49-F238E27FC236}">
                  <a16:creationId xmlns:a16="http://schemas.microsoft.com/office/drawing/2014/main" id="{F985E44D-EAD6-1A45-8DED-EEE489ABDE50}"/>
                </a:ext>
              </a:extLst>
            </p:cNvPr>
            <p:cNvSpPr txBox="1">
              <a:spLocks noChangeArrowheads="1"/>
            </p:cNvSpPr>
            <p:nvPr/>
          </p:nvSpPr>
          <p:spPr bwMode="auto">
            <a:xfrm>
              <a:off x="624" y="960"/>
              <a:ext cx="38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(d)  </a:t>
              </a:r>
              <a:r>
                <a:rPr kumimoji="1" lang="zh-CN" altLang="en-US" sz="2400">
                  <a:solidFill>
                    <a:srgbClr val="FF0000"/>
                  </a:solidFill>
                  <a:latin typeface="Arial" panose="020B0604020202020204" pitchFamily="34" charset="0"/>
                  <a:ea typeface="楷体_GB2312" pitchFamily="49" charset="-122"/>
                </a:rPr>
                <a:t>在</a:t>
              </a:r>
              <a:r>
                <a:rPr kumimoji="1" lang="en-US" altLang="zh-CN" sz="2400">
                  <a:solidFill>
                    <a:srgbClr val="FF0000"/>
                  </a:solidFill>
                  <a:latin typeface="Arial" panose="020B0604020202020204" pitchFamily="34" charset="0"/>
                  <a:ea typeface="楷体_GB2312" pitchFamily="49" charset="-122"/>
                </a:rPr>
                <a:t>(c)</a:t>
              </a:r>
              <a:r>
                <a:rPr kumimoji="1" lang="zh-CN" altLang="en-US" sz="2400">
                  <a:solidFill>
                    <a:srgbClr val="FF0000"/>
                  </a:solidFill>
                  <a:latin typeface="Arial" panose="020B0604020202020204" pitchFamily="34" charset="0"/>
                  <a:ea typeface="楷体_GB2312" pitchFamily="49" charset="-122"/>
                </a:rPr>
                <a:t>状态下再删除一个结点后的状态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u="sng">
                  <a:solidFill>
                    <a:srgbClr val="FF0000"/>
                  </a:solidFill>
                  <a:latin typeface="Arial" panose="020B0604020202020204" pitchFamily="34" charset="0"/>
                  <a:ea typeface="楷体_GB2312" pitchFamily="49" charset="-122"/>
                </a:rPr>
                <a:t>空队列</a:t>
              </a:r>
            </a:p>
          </p:txBody>
        </p:sp>
        <p:sp>
          <p:nvSpPr>
            <p:cNvPr id="74765" name="Rectangle 14">
              <a:extLst>
                <a:ext uri="{FF2B5EF4-FFF2-40B4-BE49-F238E27FC236}">
                  <a16:creationId xmlns:a16="http://schemas.microsoft.com/office/drawing/2014/main" id="{24BF77BA-50A7-3C41-8BBA-7AB32F6FF7FA}"/>
                </a:ext>
              </a:extLst>
            </p:cNvPr>
            <p:cNvSpPr>
              <a:spLocks noChangeArrowheads="1"/>
            </p:cNvSpPr>
            <p:nvPr/>
          </p:nvSpPr>
          <p:spPr bwMode="auto">
            <a:xfrm>
              <a:off x="2688"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6" name="Rectangle 15">
              <a:extLst>
                <a:ext uri="{FF2B5EF4-FFF2-40B4-BE49-F238E27FC236}">
                  <a16:creationId xmlns:a16="http://schemas.microsoft.com/office/drawing/2014/main" id="{7E611346-3DDE-FE4F-B0D2-C58689713635}"/>
                </a:ext>
              </a:extLst>
            </p:cNvPr>
            <p:cNvSpPr>
              <a:spLocks noChangeArrowheads="1"/>
            </p:cNvSpPr>
            <p:nvPr/>
          </p:nvSpPr>
          <p:spPr bwMode="auto">
            <a:xfrm>
              <a:off x="230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7" name="Rectangle 16">
              <a:extLst>
                <a:ext uri="{FF2B5EF4-FFF2-40B4-BE49-F238E27FC236}">
                  <a16:creationId xmlns:a16="http://schemas.microsoft.com/office/drawing/2014/main" id="{D5379449-F59D-C74B-B86F-621578C3A504}"/>
                </a:ext>
              </a:extLst>
            </p:cNvPr>
            <p:cNvSpPr>
              <a:spLocks noChangeArrowheads="1"/>
            </p:cNvSpPr>
            <p:nvPr/>
          </p:nvSpPr>
          <p:spPr bwMode="auto">
            <a:xfrm>
              <a:off x="3072"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8" name="Line 17">
              <a:extLst>
                <a:ext uri="{FF2B5EF4-FFF2-40B4-BE49-F238E27FC236}">
                  <a16:creationId xmlns:a16="http://schemas.microsoft.com/office/drawing/2014/main" id="{82A295C9-7C62-E14E-9D24-7A52281D9933}"/>
                </a:ext>
              </a:extLst>
            </p:cNvPr>
            <p:cNvSpPr>
              <a:spLocks noChangeShapeType="1"/>
            </p:cNvSpPr>
            <p:nvPr/>
          </p:nvSpPr>
          <p:spPr bwMode="auto">
            <a:xfrm>
              <a:off x="3648" y="62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69" name="Rectangle 18">
              <a:extLst>
                <a:ext uri="{FF2B5EF4-FFF2-40B4-BE49-F238E27FC236}">
                  <a16:creationId xmlns:a16="http://schemas.microsoft.com/office/drawing/2014/main" id="{CE18123B-F5D2-4541-BA01-E91D6964F22D}"/>
                </a:ext>
              </a:extLst>
            </p:cNvPr>
            <p:cNvSpPr>
              <a:spLocks noChangeArrowheads="1"/>
            </p:cNvSpPr>
            <p:nvPr/>
          </p:nvSpPr>
          <p:spPr bwMode="auto">
            <a:xfrm>
              <a:off x="1536"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0" name="Rectangle 19">
              <a:extLst>
                <a:ext uri="{FF2B5EF4-FFF2-40B4-BE49-F238E27FC236}">
                  <a16:creationId xmlns:a16="http://schemas.microsoft.com/office/drawing/2014/main" id="{2AB52EE0-042E-6048-998E-721A53242430}"/>
                </a:ext>
              </a:extLst>
            </p:cNvPr>
            <p:cNvSpPr>
              <a:spLocks noChangeArrowheads="1"/>
            </p:cNvSpPr>
            <p:nvPr/>
          </p:nvSpPr>
          <p:spPr bwMode="auto">
            <a:xfrm>
              <a:off x="1920"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1" name="Rectangle 20">
              <a:extLst>
                <a:ext uri="{FF2B5EF4-FFF2-40B4-BE49-F238E27FC236}">
                  <a16:creationId xmlns:a16="http://schemas.microsoft.com/office/drawing/2014/main" id="{127ABA92-4F19-D748-86C9-93F833DE2D1E}"/>
                </a:ext>
              </a:extLst>
            </p:cNvPr>
            <p:cNvSpPr>
              <a:spLocks noChangeArrowheads="1"/>
            </p:cNvSpPr>
            <p:nvPr/>
          </p:nvSpPr>
          <p:spPr bwMode="auto">
            <a:xfrm>
              <a:off x="398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74772" name="Line 21">
              <a:extLst>
                <a:ext uri="{FF2B5EF4-FFF2-40B4-BE49-F238E27FC236}">
                  <a16:creationId xmlns:a16="http://schemas.microsoft.com/office/drawing/2014/main" id="{C48C7AC4-B1ED-744A-B977-81C8878098A2}"/>
                </a:ext>
              </a:extLst>
            </p:cNvPr>
            <p:cNvSpPr>
              <a:spLocks noChangeShapeType="1"/>
            </p:cNvSpPr>
            <p:nvPr/>
          </p:nvSpPr>
          <p:spPr bwMode="auto">
            <a:xfrm>
              <a:off x="1536" y="15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2">
              <a:extLst>
                <a:ext uri="{FF2B5EF4-FFF2-40B4-BE49-F238E27FC236}">
                  <a16:creationId xmlns:a16="http://schemas.microsoft.com/office/drawing/2014/main" id="{2E050014-949F-F54A-8A4C-C563ED9C77D2}"/>
                </a:ext>
              </a:extLst>
            </p:cNvPr>
            <p:cNvSpPr>
              <a:spLocks noChangeShapeType="1"/>
            </p:cNvSpPr>
            <p:nvPr/>
          </p:nvSpPr>
          <p:spPr bwMode="auto">
            <a:xfrm>
              <a:off x="1536"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Text Box 23">
              <a:extLst>
                <a:ext uri="{FF2B5EF4-FFF2-40B4-BE49-F238E27FC236}">
                  <a16:creationId xmlns:a16="http://schemas.microsoft.com/office/drawing/2014/main" id="{6F09613D-7502-AF4D-9DC4-F655025B57A2}"/>
                </a:ext>
              </a:extLst>
            </p:cNvPr>
            <p:cNvSpPr txBox="1">
              <a:spLocks noChangeArrowheads="1"/>
            </p:cNvSpPr>
            <p:nvPr/>
          </p:nvSpPr>
          <p:spPr bwMode="auto">
            <a:xfrm>
              <a:off x="576" y="1248"/>
              <a:ext cx="40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5112" name="Text Box 24">
              <a:extLst>
                <a:ext uri="{FF2B5EF4-FFF2-40B4-BE49-F238E27FC236}">
                  <a16:creationId xmlns:a16="http://schemas.microsoft.com/office/drawing/2014/main" id="{7639A0FA-5175-8C40-99E8-6D67F96EC092}"/>
                </a:ext>
              </a:extLst>
            </p:cNvPr>
            <p:cNvSpPr txBox="1">
              <a:spLocks noChangeArrowheads="1"/>
            </p:cNvSpPr>
            <p:nvPr/>
          </p:nvSpPr>
          <p:spPr bwMode="auto">
            <a:xfrm>
              <a:off x="960" y="1824"/>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4776" name="Line 25">
              <a:extLst>
                <a:ext uri="{FF2B5EF4-FFF2-40B4-BE49-F238E27FC236}">
                  <a16:creationId xmlns:a16="http://schemas.microsoft.com/office/drawing/2014/main" id="{F92C1780-1EE3-354B-87F5-00FF2437A4F0}"/>
                </a:ext>
              </a:extLst>
            </p:cNvPr>
            <p:cNvSpPr>
              <a:spLocks noChangeShapeType="1"/>
            </p:cNvSpPr>
            <p:nvPr/>
          </p:nvSpPr>
          <p:spPr bwMode="auto">
            <a:xfrm>
              <a:off x="2880"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7" name="Line 26">
              <a:extLst>
                <a:ext uri="{FF2B5EF4-FFF2-40B4-BE49-F238E27FC236}">
                  <a16:creationId xmlns:a16="http://schemas.microsoft.com/office/drawing/2014/main" id="{898D6CCC-8E62-904E-B756-18405CAF881E}"/>
                </a:ext>
              </a:extLst>
            </p:cNvPr>
            <p:cNvSpPr>
              <a:spLocks noChangeShapeType="1"/>
            </p:cNvSpPr>
            <p:nvPr/>
          </p:nvSpPr>
          <p:spPr bwMode="auto">
            <a:xfrm>
              <a:off x="4416"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8" name="Text Box 27">
              <a:extLst>
                <a:ext uri="{FF2B5EF4-FFF2-40B4-BE49-F238E27FC236}">
                  <a16:creationId xmlns:a16="http://schemas.microsoft.com/office/drawing/2014/main" id="{E9CF1CA4-C884-364A-8CB7-380594EB59B4}"/>
                </a:ext>
              </a:extLst>
            </p:cNvPr>
            <p:cNvSpPr txBox="1">
              <a:spLocks noChangeArrowheads="1"/>
            </p:cNvSpPr>
            <p:nvPr/>
          </p:nvSpPr>
          <p:spPr bwMode="auto">
            <a:xfrm>
              <a:off x="624" y="2016"/>
              <a:ext cx="403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(e)</a:t>
              </a:r>
              <a:r>
                <a:rPr kumimoji="1" lang="zh-CN" altLang="en-US" sz="2400">
                  <a:solidFill>
                    <a:srgbClr val="FF0000"/>
                  </a:solidFill>
                  <a:latin typeface="Arial" panose="020B0604020202020204" pitchFamily="34" charset="0"/>
                  <a:ea typeface="楷体_GB2312" pitchFamily="49" charset="-122"/>
                </a:rPr>
                <a:t>连续插入若干结点后的状态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此时队列呈现满的状态</a:t>
              </a:r>
            </a:p>
            <a:p>
              <a:pPr eaLnBrk="1" hangingPunct="1">
                <a:spcBef>
                  <a:spcPct val="50000"/>
                </a:spcBef>
                <a:buClrTx/>
                <a:buSzTx/>
                <a:buFontTx/>
                <a:buNone/>
              </a:pPr>
              <a:r>
                <a:rPr kumimoji="1" lang="zh-CN" altLang="en-US" sz="2400">
                  <a:solidFill>
                    <a:srgbClr val="FF0000"/>
                  </a:solidFill>
                  <a:latin typeface="Arial" panose="020B0604020202020204" pitchFamily="34" charset="0"/>
                  <a:ea typeface="楷体_GB2312" pitchFamily="49" charset="-122"/>
                </a:rPr>
                <a:t>     但</a:t>
              </a:r>
              <a:r>
                <a:rPr kumimoji="1" lang="zh-CN" altLang="en-US" sz="2400" u="sng">
                  <a:solidFill>
                    <a:srgbClr val="FF0000"/>
                  </a:solidFill>
                  <a:latin typeface="Arial" panose="020B0604020202020204" pitchFamily="34" charset="0"/>
                  <a:ea typeface="楷体_GB2312" pitchFamily="49" charset="-122"/>
                </a:rPr>
                <a:t>数组前部有空位子</a:t>
              </a:r>
            </a:p>
          </p:txBody>
        </p:sp>
        <p:sp>
          <p:nvSpPr>
            <p:cNvPr id="74779" name="Rectangle 28">
              <a:extLst>
                <a:ext uri="{FF2B5EF4-FFF2-40B4-BE49-F238E27FC236}">
                  <a16:creationId xmlns:a16="http://schemas.microsoft.com/office/drawing/2014/main" id="{CF320693-B21C-C246-B5E8-C36A122916DF}"/>
                </a:ext>
              </a:extLst>
            </p:cNvPr>
            <p:cNvSpPr>
              <a:spLocks noChangeArrowheads="1"/>
            </p:cNvSpPr>
            <p:nvPr/>
          </p:nvSpPr>
          <p:spPr bwMode="auto">
            <a:xfrm>
              <a:off x="2688"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4780" name="Rectangle 29">
              <a:extLst>
                <a:ext uri="{FF2B5EF4-FFF2-40B4-BE49-F238E27FC236}">
                  <a16:creationId xmlns:a16="http://schemas.microsoft.com/office/drawing/2014/main" id="{53F180B8-0A0E-194E-A94C-3485D2125003}"/>
                </a:ext>
              </a:extLst>
            </p:cNvPr>
            <p:cNvSpPr>
              <a:spLocks noChangeArrowheads="1"/>
            </p:cNvSpPr>
            <p:nvPr/>
          </p:nvSpPr>
          <p:spPr bwMode="auto">
            <a:xfrm>
              <a:off x="230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81" name="Rectangle 30">
              <a:extLst>
                <a:ext uri="{FF2B5EF4-FFF2-40B4-BE49-F238E27FC236}">
                  <a16:creationId xmlns:a16="http://schemas.microsoft.com/office/drawing/2014/main" id="{9889458E-00DD-D74A-9B6B-8290474C634A}"/>
                </a:ext>
              </a:extLst>
            </p:cNvPr>
            <p:cNvSpPr>
              <a:spLocks noChangeArrowheads="1"/>
            </p:cNvSpPr>
            <p:nvPr/>
          </p:nvSpPr>
          <p:spPr bwMode="auto">
            <a:xfrm>
              <a:off x="3072"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74782" name="Line 31">
              <a:extLst>
                <a:ext uri="{FF2B5EF4-FFF2-40B4-BE49-F238E27FC236}">
                  <a16:creationId xmlns:a16="http://schemas.microsoft.com/office/drawing/2014/main" id="{93FEE4BB-9886-9A4B-B776-0D8EC30190C0}"/>
                </a:ext>
              </a:extLst>
            </p:cNvPr>
            <p:cNvSpPr>
              <a:spLocks noChangeShapeType="1"/>
            </p:cNvSpPr>
            <p:nvPr/>
          </p:nvSpPr>
          <p:spPr bwMode="auto">
            <a:xfrm>
              <a:off x="3648" y="168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3" name="Line 32">
              <a:extLst>
                <a:ext uri="{FF2B5EF4-FFF2-40B4-BE49-F238E27FC236}">
                  <a16:creationId xmlns:a16="http://schemas.microsoft.com/office/drawing/2014/main" id="{A35265E7-4488-854B-87B5-5409DBE087F4}"/>
                </a:ext>
              </a:extLst>
            </p:cNvPr>
            <p:cNvSpPr>
              <a:spLocks noChangeShapeType="1"/>
            </p:cNvSpPr>
            <p:nvPr/>
          </p:nvSpPr>
          <p:spPr bwMode="auto">
            <a:xfrm>
              <a:off x="3648" y="1728"/>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4" name="Line 33">
              <a:extLst>
                <a:ext uri="{FF2B5EF4-FFF2-40B4-BE49-F238E27FC236}">
                  <a16:creationId xmlns:a16="http://schemas.microsoft.com/office/drawing/2014/main" id="{F308B245-A16B-DA4D-8737-AD45AB8D8FB7}"/>
                </a:ext>
              </a:extLst>
            </p:cNvPr>
            <p:cNvSpPr>
              <a:spLocks noChangeShapeType="1"/>
            </p:cNvSpPr>
            <p:nvPr/>
          </p:nvSpPr>
          <p:spPr bwMode="auto">
            <a:xfrm>
              <a:off x="3648" y="1632"/>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a:extLst>
              <a:ext uri="{FF2B5EF4-FFF2-40B4-BE49-F238E27FC236}">
                <a16:creationId xmlns:a16="http://schemas.microsoft.com/office/drawing/2014/main" id="{CE514BB0-FB7D-C64B-9062-F00F2DBF8782}"/>
              </a:ext>
            </a:extLst>
          </p:cNvPr>
          <p:cNvSpPr txBox="1">
            <a:spLocks noChangeArrowheads="1"/>
          </p:cNvSpPr>
          <p:nvPr/>
        </p:nvSpPr>
        <p:spPr bwMode="auto">
          <a:xfrm>
            <a:off x="273050" y="765175"/>
            <a:ext cx="94107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队列的顺序存储结构的</a:t>
            </a:r>
            <a:r>
              <a:rPr lang="en-US" altLang="zh-CN" sz="2800" b="1">
                <a:solidFill>
                  <a:schemeClr val="tx1"/>
                </a:solidFill>
                <a:latin typeface="Comic Sans MS" panose="030F0902030302020204" pitchFamily="66" charset="0"/>
                <a:ea typeface="楷体_GB2312" pitchFamily="49" charset="-122"/>
              </a:rPr>
              <a:t>C</a:t>
            </a:r>
            <a:r>
              <a:rPr lang="zh-CN" altLang="en-US" sz="2800" b="1">
                <a:solidFill>
                  <a:schemeClr val="tx1"/>
                </a:solidFill>
                <a:latin typeface="Comic Sans MS" panose="030F0902030302020204" pitchFamily="66" charset="0"/>
                <a:ea typeface="楷体_GB2312" pitchFamily="49" charset="-122"/>
              </a:rPr>
              <a:t>语言描述如下：</a:t>
            </a:r>
          </a:p>
          <a:p>
            <a:pPr algn="just" eaLnBrk="1" hangingPunct="1">
              <a:spcBef>
                <a:spcPct val="50000"/>
              </a:spcBef>
              <a:buClrTx/>
              <a:buSzTx/>
              <a:buFontTx/>
              <a:buNone/>
            </a:pPr>
            <a:endParaRPr lang="zh-CN" altLang="en-US" sz="2800" b="1">
              <a:solidFill>
                <a:schemeClr val="tx1"/>
              </a:solidFill>
              <a:latin typeface="Comic Sans MS" panose="030F0902030302020204" pitchFamily="66" charset="0"/>
              <a:ea typeface="楷体_GB2312" pitchFamily="49" charset="-122"/>
              <a:cs typeface="Times New Roman" panose="02020603050405020304" pitchFamily="18" charset="0"/>
            </a:endParaRP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队列（顺序存储）的头文件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seqqueue.h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#define MAXSIZE 100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int datatype;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struct{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datatype a[MAXSIZE];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front;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rear;</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}sequence_queue;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8798B77D-1973-0447-BF13-E8448EB5C0B2}"/>
              </a:ext>
            </a:extLst>
          </p:cNvPr>
          <p:cNvSpPr txBox="1">
            <a:spLocks noChangeArrowheads="1"/>
          </p:cNvSpPr>
          <p:nvPr/>
        </p:nvSpPr>
        <p:spPr bwMode="auto">
          <a:xfrm>
            <a:off x="247650" y="533400"/>
            <a:ext cx="759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顺序存储队列的几个基本操作</a:t>
            </a:r>
            <a:r>
              <a:rPr lang="en-US" altLang="zh-CN" sz="2800" b="1">
                <a:solidFill>
                  <a:schemeClr val="tx1"/>
                </a:solidFill>
                <a:latin typeface="Comic Sans MS" panose="030F0902030302020204" pitchFamily="66" charset="0"/>
                <a:ea typeface="楷体_GB2312" pitchFamily="49" charset="-122"/>
              </a:rPr>
              <a:t>:</a:t>
            </a:r>
          </a:p>
        </p:txBody>
      </p:sp>
      <p:sp>
        <p:nvSpPr>
          <p:cNvPr id="347139" name="Text Box 3">
            <a:extLst>
              <a:ext uri="{FF2B5EF4-FFF2-40B4-BE49-F238E27FC236}">
                <a16:creationId xmlns:a16="http://schemas.microsoft.com/office/drawing/2014/main" id="{CE9ECA4C-3954-6447-A0D4-16EC254F9BCF}"/>
              </a:ext>
            </a:extLst>
          </p:cNvPr>
          <p:cNvSpPr txBox="1">
            <a:spLocks noChangeArrowheads="1"/>
          </p:cNvSpPr>
          <p:nvPr/>
        </p:nvSpPr>
        <p:spPr bwMode="auto">
          <a:xfrm>
            <a:off x="200025" y="1527175"/>
            <a:ext cx="9575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队列（顺序存储）初始化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类型变量的指针变量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:init()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init(sequence_queue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sq-&gt;front=sq-&gt;rear=0;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2.20  </a:t>
            </a:r>
            <a:r>
              <a:rPr lang="zh-CN" altLang="en-US" sz="2600" b="1">
                <a:solidFill>
                  <a:schemeClr val="tx1"/>
                </a:solidFill>
                <a:latin typeface="Comic Sans MS" panose="030F0902030302020204" pitchFamily="66" charset="0"/>
                <a:ea typeface="楷体_GB2312" pitchFamily="49" charset="-122"/>
              </a:rPr>
              <a:t>队列（顺序存储）初始化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a:extLst>
              <a:ext uri="{FF2B5EF4-FFF2-40B4-BE49-F238E27FC236}">
                <a16:creationId xmlns:a16="http://schemas.microsoft.com/office/drawing/2014/main" id="{9650BDA1-186A-AC4D-BFDB-1DE5AD7272BD}"/>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判断队列（顺序存储）是否为空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表示空</a:t>
            </a:r>
            <a:r>
              <a:rPr lang="en-US" altLang="zh-CN" sz="2600" b="1">
                <a:solidFill>
                  <a:schemeClr val="tx1"/>
                </a:solidFill>
                <a:latin typeface="Times New Roman" panose="02020603050405020304" pitchFamily="18" charset="0"/>
                <a:ea typeface="宋体" panose="02010600030101010101" pitchFamily="2" charset="-122"/>
              </a:rPr>
              <a:t>,0</a:t>
            </a:r>
            <a:r>
              <a:rPr lang="zh-CN" altLang="en-US" sz="2600" b="1">
                <a:solidFill>
                  <a:schemeClr val="tx1"/>
                </a:solidFill>
                <a:latin typeface="Times New Roman" panose="02020603050405020304" pitchFamily="18" charset="0"/>
                <a:ea typeface="宋体" panose="02010600030101010101" pitchFamily="2" charset="-122"/>
              </a:rPr>
              <a:t>表示非空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:empty()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empty(sequence_queue 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(sq.front==sq.rear? 1:0);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2.21</a:t>
            </a:r>
            <a:r>
              <a:rPr lang="zh-CN" altLang="en-US" sz="2600" b="1">
                <a:solidFill>
                  <a:schemeClr val="tx1"/>
                </a:solidFill>
                <a:latin typeface="Comic Sans MS" panose="030F0902030302020204" pitchFamily="66" charset="0"/>
                <a:ea typeface="楷体_GB2312" pitchFamily="49" charset="-122"/>
              </a:rPr>
              <a:t>判断队列（顺序存储）是否为空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a:extLst>
              <a:ext uri="{FF2B5EF4-FFF2-40B4-BE49-F238E27FC236}">
                <a16:creationId xmlns:a16="http://schemas.microsoft.com/office/drawing/2014/main" id="{82E29DA0-44C5-BC47-BF67-E7BBB674986D}"/>
              </a:ext>
            </a:extLst>
          </p:cNvPr>
          <p:cNvSpPr txBox="1">
            <a:spLocks noChangeArrowheads="1"/>
          </p:cNvSpPr>
          <p:nvPr/>
        </p:nvSpPr>
        <p:spPr bwMode="auto">
          <a:xfrm>
            <a:off x="163513"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打印队列（顺序存储）的结点值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:display()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display(sequence_queue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for(i=sq.front</a:t>
            </a:r>
            <a:r>
              <a:rPr lang="en-US" altLang="zh-CN" sz="2400" b="1">
                <a:solidFill>
                  <a:srgbClr val="FF0000"/>
                </a:solidFill>
                <a:latin typeface="Times New Roman" panose="02020603050405020304" pitchFamily="18" charset="0"/>
                <a:ea typeface="宋体" panose="02010600030101010101" pitchFamily="2" charset="-122"/>
              </a:rPr>
              <a:t>;i&lt;sq.rear</a:t>
            </a:r>
            <a:r>
              <a:rPr lang="en-US" altLang="zh-CN" sz="2400" b="1">
                <a:solidFill>
                  <a:schemeClr val="tx1"/>
                </a:solidFill>
                <a:latin typeface="Times New Roman" panose="02020603050405020304" pitchFamily="18" charset="0"/>
                <a:ea typeface="宋体" panose="02010600030101010101" pitchFamily="2" charset="-122"/>
              </a:rPr>
              <a:t>;i++)  printf("%5d",sq.a[i]);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2.22  </a:t>
            </a:r>
            <a:r>
              <a:rPr lang="zh-CN" altLang="en-US" sz="2400" b="1">
                <a:solidFill>
                  <a:schemeClr val="tx1"/>
                </a:solidFill>
                <a:latin typeface="Comic Sans MS" panose="030F0902030302020204" pitchFamily="66" charset="0"/>
                <a:ea typeface="楷体_GB2312" pitchFamily="49" charset="-122"/>
              </a:rPr>
              <a:t>打印队列（顺序存储）的结点值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a:extLst>
              <a:ext uri="{FF2B5EF4-FFF2-40B4-BE49-F238E27FC236}">
                <a16:creationId xmlns:a16="http://schemas.microsoft.com/office/drawing/2014/main" id="{D132A549-7F1E-7F46-9F49-7FD692406066}"/>
              </a:ext>
            </a:extLst>
          </p:cNvPr>
          <p:cNvSpPr txBox="1">
            <a:spLocks noChangeArrowheads="1"/>
          </p:cNvSpPr>
          <p:nvPr/>
        </p:nvSpPr>
        <p:spPr bwMode="auto">
          <a:xfrm>
            <a:off x="166688"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取得队列（顺序存储）的队首结点值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类型。返回队首结点值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:get()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datatype get(sequence_queue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顺序队列是空的！无法获得队首结点值！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sq.a[sq.front];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Times New Roman" panose="02020603050405020304" pitchFamily="18" charset="0"/>
                <a:ea typeface="楷体_GB2312" pitchFamily="49" charset="-122"/>
              </a:rPr>
              <a:t>算法</a:t>
            </a:r>
            <a:r>
              <a:rPr lang="en-US" altLang="zh-CN" sz="2400" b="1">
                <a:solidFill>
                  <a:schemeClr val="tx1"/>
                </a:solidFill>
                <a:latin typeface="Times New Roman" panose="02020603050405020304" pitchFamily="18" charset="0"/>
                <a:ea typeface="楷体_GB2312" pitchFamily="49" charset="-122"/>
              </a:rPr>
              <a:t>2.23  </a:t>
            </a:r>
            <a:r>
              <a:rPr lang="zh-CN" altLang="en-US" sz="2400" b="1">
                <a:solidFill>
                  <a:schemeClr val="tx1"/>
                </a:solidFill>
                <a:latin typeface="Times New Roman" panose="02020603050405020304" pitchFamily="18" charset="0"/>
                <a:ea typeface="楷体_GB2312" pitchFamily="49" charset="-122"/>
              </a:rPr>
              <a:t>取得队列（顺序存储）的队首结点值</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a:extLst>
              <a:ext uri="{FF2B5EF4-FFF2-40B4-BE49-F238E27FC236}">
                <a16:creationId xmlns:a16="http://schemas.microsoft.com/office/drawing/2014/main" id="{189AF0B1-6ABC-2B4F-A998-EF1BD4CABDFB}"/>
              </a:ext>
            </a:extLst>
          </p:cNvPr>
          <p:cNvSpPr txBox="1">
            <a:spLocks noChangeArrowheads="1"/>
          </p:cNvSpPr>
          <p:nvPr/>
        </p:nvSpPr>
        <p:spPr bwMode="auto">
          <a:xfrm>
            <a:off x="166688"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队列（顺序存储）的插入（进队）操作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if(sq-&gt;rear==MAXSIZE)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2.24  </a:t>
            </a:r>
            <a:r>
              <a:rPr lang="zh-CN" altLang="en-US" sz="2400" b="1">
                <a:solidFill>
                  <a:schemeClr val="tx1"/>
                </a:solidFill>
                <a:latin typeface="Comic Sans MS" panose="030F0902030302020204" pitchFamily="66" charset="0"/>
                <a:ea typeface="楷体_GB2312" pitchFamily="49" charset="-122"/>
              </a:rPr>
              <a:t>队列（顺序存储）的插入操作</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2">
            <a:extLst>
              <a:ext uri="{FF2B5EF4-FFF2-40B4-BE49-F238E27FC236}">
                <a16:creationId xmlns:a16="http://schemas.microsoft.com/office/drawing/2014/main" id="{3CDE10AF-CBC8-9A47-9197-5D83E7782DD4}"/>
              </a:ext>
            </a:extLst>
          </p:cNvPr>
          <p:cNvSpPr txBox="1">
            <a:spLocks noChangeArrowheads="1"/>
          </p:cNvSpPr>
          <p:nvPr/>
        </p:nvSpPr>
        <p:spPr bwMode="auto">
          <a:xfrm>
            <a:off x="350838" y="1316038"/>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队列（顺序存储）的删除（出队）操作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if(sq-&gt;front==sq-&gt;rear)</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顺序队列是空的！不能做删除操作！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2.25  </a:t>
            </a:r>
            <a:r>
              <a:rPr lang="zh-CN" altLang="en-US" sz="2400" b="1">
                <a:solidFill>
                  <a:schemeClr val="tx1"/>
                </a:solidFill>
                <a:latin typeface="Comic Sans MS" panose="030F0902030302020204" pitchFamily="66" charset="0"/>
                <a:ea typeface="楷体_GB2312" pitchFamily="49" charset="-122"/>
              </a:rPr>
              <a:t>队列（顺序存储）的删除操作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a:extLst>
              <a:ext uri="{FF2B5EF4-FFF2-40B4-BE49-F238E27FC236}">
                <a16:creationId xmlns:a16="http://schemas.microsoft.com/office/drawing/2014/main" id="{A9FEEA51-C3E0-E04E-B342-ACEE2AB3688A}"/>
              </a:ext>
            </a:extLst>
          </p:cNvPr>
          <p:cNvSpPr txBox="1">
            <a:spLocks noChangeArrowheads="1"/>
          </p:cNvSpPr>
          <p:nvPr/>
        </p:nvSpPr>
        <p:spPr bwMode="auto">
          <a:xfrm>
            <a:off x="247650" y="1700213"/>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在队列的几种状态图的（</a:t>
            </a:r>
            <a:r>
              <a:rPr lang="en-US" altLang="zh-CN" sz="2800">
                <a:effectLst>
                  <a:outerShdw blurRad="38100" dist="38100" dir="2700000" algn="tl">
                    <a:srgbClr val="C0C0C0"/>
                  </a:outerShdw>
                </a:effectLst>
                <a:ea typeface="楷体_GB2312" pitchFamily="49" charset="-122"/>
              </a:rPr>
              <a:t>e</a:t>
            </a:r>
            <a:r>
              <a:rPr lang="zh-CN" altLang="en-US" sz="2800">
                <a:effectLst>
                  <a:outerShdw blurRad="38100" dist="38100" dir="2700000" algn="tl">
                    <a:srgbClr val="C0C0C0"/>
                  </a:outerShdw>
                </a:effectLst>
                <a:ea typeface="楷体_GB2312" pitchFamily="49" charset="-122"/>
              </a:rPr>
              <a:t>）状态中，队列是一种队满状态，将不能再插入新的结点，而实际上数组的前部还有许多空的位置。为了充分地利用空间，可以</a:t>
            </a:r>
            <a:r>
              <a:rPr lang="zh-CN" altLang="en-US" sz="2800">
                <a:solidFill>
                  <a:srgbClr val="FF0000"/>
                </a:solidFill>
                <a:effectLst>
                  <a:outerShdw blurRad="38100" dist="38100" dir="2700000" algn="tl">
                    <a:srgbClr val="C0C0C0"/>
                  </a:outerShdw>
                </a:effectLst>
                <a:ea typeface="楷体_GB2312" pitchFamily="49" charset="-122"/>
              </a:rPr>
              <a:t>将队列看作一个循环队列，在数组的前部继续作插入运算。</a:t>
            </a:r>
            <a:endParaRPr lang="zh-CN" altLang="en-US" sz="2800">
              <a:effectLst>
                <a:outerShdw blurRad="38100" dist="38100" dir="2700000" algn="tl">
                  <a:srgbClr val="C0C0C0"/>
                </a:outerShdw>
              </a:effectLst>
              <a:ea typeface="楷体_GB2312" pitchFamily="49" charset="-122"/>
            </a:endParaRPr>
          </a:p>
        </p:txBody>
      </p:sp>
      <p:grpSp>
        <p:nvGrpSpPr>
          <p:cNvPr id="82946" name="Group 3">
            <a:extLst>
              <a:ext uri="{FF2B5EF4-FFF2-40B4-BE49-F238E27FC236}">
                <a16:creationId xmlns:a16="http://schemas.microsoft.com/office/drawing/2014/main" id="{5C3474FB-8BD8-E147-8F5E-82A57161BBC2}"/>
              </a:ext>
            </a:extLst>
          </p:cNvPr>
          <p:cNvGrpSpPr>
            <a:grpSpLocks/>
          </p:cNvGrpSpPr>
          <p:nvPr/>
        </p:nvGrpSpPr>
        <p:grpSpPr bwMode="auto">
          <a:xfrm>
            <a:off x="577850" y="3929063"/>
            <a:ext cx="8661400" cy="2668587"/>
            <a:chOff x="192" y="1920"/>
            <a:chExt cx="5036" cy="1681"/>
          </a:xfrm>
        </p:grpSpPr>
        <p:sp>
          <p:nvSpPr>
            <p:cNvPr id="82948" name="Rectangle 4">
              <a:extLst>
                <a:ext uri="{FF2B5EF4-FFF2-40B4-BE49-F238E27FC236}">
                  <a16:creationId xmlns:a16="http://schemas.microsoft.com/office/drawing/2014/main" id="{F61E119F-CBCF-BC4E-860A-766FF2C74A28}"/>
                </a:ext>
              </a:extLst>
            </p:cNvPr>
            <p:cNvSpPr>
              <a:spLocks noChangeArrowheads="1"/>
            </p:cNvSpPr>
            <p:nvPr/>
          </p:nvSpPr>
          <p:spPr bwMode="auto">
            <a:xfrm>
              <a:off x="1363"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49" name="Rectangle 5">
              <a:extLst>
                <a:ext uri="{FF2B5EF4-FFF2-40B4-BE49-F238E27FC236}">
                  <a16:creationId xmlns:a16="http://schemas.microsoft.com/office/drawing/2014/main" id="{843C4480-97D5-3E4C-A34B-B43516341325}"/>
                </a:ext>
              </a:extLst>
            </p:cNvPr>
            <p:cNvSpPr>
              <a:spLocks noChangeArrowheads="1"/>
            </p:cNvSpPr>
            <p:nvPr/>
          </p:nvSpPr>
          <p:spPr bwMode="auto">
            <a:xfrm>
              <a:off x="1831"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50" name="Rectangle 6">
              <a:extLst>
                <a:ext uri="{FF2B5EF4-FFF2-40B4-BE49-F238E27FC236}">
                  <a16:creationId xmlns:a16="http://schemas.microsoft.com/office/drawing/2014/main" id="{15BB51F2-6B74-8542-A742-8519174BFD69}"/>
                </a:ext>
              </a:extLst>
            </p:cNvPr>
            <p:cNvSpPr>
              <a:spLocks noChangeArrowheads="1"/>
            </p:cNvSpPr>
            <p:nvPr/>
          </p:nvSpPr>
          <p:spPr bwMode="auto">
            <a:xfrm>
              <a:off x="4349"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82951" name="Line 7">
              <a:extLst>
                <a:ext uri="{FF2B5EF4-FFF2-40B4-BE49-F238E27FC236}">
                  <a16:creationId xmlns:a16="http://schemas.microsoft.com/office/drawing/2014/main" id="{14A3B2A5-99D8-A044-8F2C-1FEC4152B0A5}"/>
                </a:ext>
              </a:extLst>
            </p:cNvPr>
            <p:cNvSpPr>
              <a:spLocks noChangeShapeType="1"/>
            </p:cNvSpPr>
            <p:nvPr/>
          </p:nvSpPr>
          <p:spPr bwMode="auto">
            <a:xfrm>
              <a:off x="1363" y="2356"/>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Line 8">
              <a:extLst>
                <a:ext uri="{FF2B5EF4-FFF2-40B4-BE49-F238E27FC236}">
                  <a16:creationId xmlns:a16="http://schemas.microsoft.com/office/drawing/2014/main" id="{15481752-7035-404E-88B9-B973C1D274E0}"/>
                </a:ext>
              </a:extLst>
            </p:cNvPr>
            <p:cNvSpPr>
              <a:spLocks noChangeShapeType="1"/>
            </p:cNvSpPr>
            <p:nvPr/>
          </p:nvSpPr>
          <p:spPr bwMode="auto">
            <a:xfrm>
              <a:off x="1363" y="2719"/>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3" name="Text Box 9">
              <a:extLst>
                <a:ext uri="{FF2B5EF4-FFF2-40B4-BE49-F238E27FC236}">
                  <a16:creationId xmlns:a16="http://schemas.microsoft.com/office/drawing/2014/main" id="{0E438D29-7BDD-3446-8F14-B92BBB1EE7C8}"/>
                </a:ext>
              </a:extLst>
            </p:cNvPr>
            <p:cNvSpPr txBox="1">
              <a:spLocks noChangeArrowheads="1"/>
            </p:cNvSpPr>
            <p:nvPr/>
          </p:nvSpPr>
          <p:spPr bwMode="auto">
            <a:xfrm>
              <a:off x="192" y="1920"/>
              <a:ext cx="49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53290" name="Text Box 10">
              <a:extLst>
                <a:ext uri="{FF2B5EF4-FFF2-40B4-BE49-F238E27FC236}">
                  <a16:creationId xmlns:a16="http://schemas.microsoft.com/office/drawing/2014/main" id="{E0DC83D8-FC4B-A748-9EEF-03344A139765}"/>
                </a:ext>
              </a:extLst>
            </p:cNvPr>
            <p:cNvSpPr txBox="1">
              <a:spLocks noChangeArrowheads="1"/>
            </p:cNvSpPr>
            <p:nvPr/>
          </p:nvSpPr>
          <p:spPr bwMode="auto">
            <a:xfrm>
              <a:off x="660" y="2792"/>
              <a:ext cx="4568" cy="2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数组下标     </a:t>
              </a:r>
              <a:r>
                <a:rPr kumimoji="1" lang="en-US" altLang="zh-CN" sz="2000">
                  <a:effectLst>
                    <a:outerShdw blurRad="38100" dist="38100" dir="2700000" algn="tl">
                      <a:srgbClr val="C0C0C0"/>
                    </a:outerShdw>
                  </a:effectLst>
                  <a:ea typeface="楷体_GB2312" pitchFamily="49" charset="-122"/>
                </a:rPr>
                <a:t>0       1         2         3                             MAXSIZE-1    </a:t>
              </a:r>
            </a:p>
          </p:txBody>
        </p:sp>
        <p:sp>
          <p:nvSpPr>
            <p:cNvPr id="82955" name="Line 11">
              <a:extLst>
                <a:ext uri="{FF2B5EF4-FFF2-40B4-BE49-F238E27FC236}">
                  <a16:creationId xmlns:a16="http://schemas.microsoft.com/office/drawing/2014/main" id="{2AB09774-CAC6-7444-B4BB-D95CFFBD0A15}"/>
                </a:ext>
              </a:extLst>
            </p:cNvPr>
            <p:cNvSpPr>
              <a:spLocks noChangeShapeType="1"/>
            </p:cNvSpPr>
            <p:nvPr/>
          </p:nvSpPr>
          <p:spPr bwMode="auto">
            <a:xfrm>
              <a:off x="3003"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6" name="Line 12">
              <a:extLst>
                <a:ext uri="{FF2B5EF4-FFF2-40B4-BE49-F238E27FC236}">
                  <a16:creationId xmlns:a16="http://schemas.microsoft.com/office/drawing/2014/main" id="{7883E307-88A1-104E-B861-E39F91FA0C15}"/>
                </a:ext>
              </a:extLst>
            </p:cNvPr>
            <p:cNvSpPr>
              <a:spLocks noChangeShapeType="1"/>
            </p:cNvSpPr>
            <p:nvPr/>
          </p:nvSpPr>
          <p:spPr bwMode="auto">
            <a:xfrm>
              <a:off x="4876"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7" name="Text Box 13">
              <a:extLst>
                <a:ext uri="{FF2B5EF4-FFF2-40B4-BE49-F238E27FC236}">
                  <a16:creationId xmlns:a16="http://schemas.microsoft.com/office/drawing/2014/main" id="{C5B95808-6FCA-9449-8399-69D060C5E65F}"/>
                </a:ext>
              </a:extLst>
            </p:cNvPr>
            <p:cNvSpPr txBox="1">
              <a:spLocks noChangeArrowheads="1"/>
            </p:cNvSpPr>
            <p:nvPr/>
          </p:nvSpPr>
          <p:spPr bwMode="auto">
            <a:xfrm>
              <a:off x="251" y="3083"/>
              <a:ext cx="49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chemeClr val="tx1"/>
                  </a:solidFill>
                  <a:latin typeface="Arial" panose="020B0604020202020204" pitchFamily="34" charset="0"/>
                  <a:ea typeface="楷体_GB2312" pitchFamily="49" charset="-122"/>
                </a:rPr>
                <a:t>(e)</a:t>
              </a:r>
              <a:r>
                <a:rPr kumimoji="1" lang="zh-CN" altLang="en-US" sz="2400">
                  <a:solidFill>
                    <a:schemeClr val="tx1"/>
                  </a:solidFill>
                  <a:latin typeface="Arial" panose="020B0604020202020204" pitchFamily="34" charset="0"/>
                  <a:ea typeface="楷体_GB2312" pitchFamily="49" charset="-122"/>
                </a:rPr>
                <a:t>连续插入若干结点后的状态</a:t>
              </a:r>
              <a:r>
                <a:rPr kumimoji="1" lang="en-US" altLang="zh-CN" sz="2400">
                  <a:solidFill>
                    <a:schemeClr val="tx1"/>
                  </a:solidFill>
                  <a:latin typeface="Arial" panose="020B0604020202020204" pitchFamily="34" charset="0"/>
                  <a:ea typeface="楷体_GB2312" pitchFamily="49" charset="-122"/>
                </a:rPr>
                <a:t>---</a:t>
              </a:r>
              <a:r>
                <a:rPr kumimoji="1" lang="zh-CN" altLang="en-US" sz="2400">
                  <a:solidFill>
                    <a:schemeClr val="tx1"/>
                  </a:solidFill>
                  <a:latin typeface="Arial" panose="020B0604020202020204" pitchFamily="34" charset="0"/>
                  <a:ea typeface="楷体_GB2312" pitchFamily="49" charset="-122"/>
                </a:rPr>
                <a:t>此时队列呈现满的状态，但数组前部有空位子</a:t>
              </a:r>
            </a:p>
          </p:txBody>
        </p:sp>
        <p:sp>
          <p:nvSpPr>
            <p:cNvPr id="82958" name="Rectangle 14">
              <a:extLst>
                <a:ext uri="{FF2B5EF4-FFF2-40B4-BE49-F238E27FC236}">
                  <a16:creationId xmlns:a16="http://schemas.microsoft.com/office/drawing/2014/main" id="{57A61190-57FA-2146-AA36-F581877757EC}"/>
                </a:ext>
              </a:extLst>
            </p:cNvPr>
            <p:cNvSpPr>
              <a:spLocks noChangeArrowheads="1"/>
            </p:cNvSpPr>
            <p:nvPr/>
          </p:nvSpPr>
          <p:spPr bwMode="auto">
            <a:xfrm>
              <a:off x="2768"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82959" name="Rectangle 15">
              <a:extLst>
                <a:ext uri="{FF2B5EF4-FFF2-40B4-BE49-F238E27FC236}">
                  <a16:creationId xmlns:a16="http://schemas.microsoft.com/office/drawing/2014/main" id="{7A9D7D44-0FEB-BE4D-A1FF-257B8CBF6EA7}"/>
                </a:ext>
              </a:extLst>
            </p:cNvPr>
            <p:cNvSpPr>
              <a:spLocks noChangeArrowheads="1"/>
            </p:cNvSpPr>
            <p:nvPr/>
          </p:nvSpPr>
          <p:spPr bwMode="auto">
            <a:xfrm>
              <a:off x="2300"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60" name="Rectangle 16">
              <a:extLst>
                <a:ext uri="{FF2B5EF4-FFF2-40B4-BE49-F238E27FC236}">
                  <a16:creationId xmlns:a16="http://schemas.microsoft.com/office/drawing/2014/main" id="{42C620D3-5B87-DD43-AD4D-4F88A3ED61F1}"/>
                </a:ext>
              </a:extLst>
            </p:cNvPr>
            <p:cNvSpPr>
              <a:spLocks noChangeArrowheads="1"/>
            </p:cNvSpPr>
            <p:nvPr/>
          </p:nvSpPr>
          <p:spPr bwMode="auto">
            <a:xfrm>
              <a:off x="3237"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82961" name="Line 17">
              <a:extLst>
                <a:ext uri="{FF2B5EF4-FFF2-40B4-BE49-F238E27FC236}">
                  <a16:creationId xmlns:a16="http://schemas.microsoft.com/office/drawing/2014/main" id="{20E32AD8-407E-B142-8882-8509CF07B6DE}"/>
                </a:ext>
              </a:extLst>
            </p:cNvPr>
            <p:cNvSpPr>
              <a:spLocks noChangeShapeType="1"/>
            </p:cNvSpPr>
            <p:nvPr/>
          </p:nvSpPr>
          <p:spPr bwMode="auto">
            <a:xfrm>
              <a:off x="3939" y="2574"/>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Line 18">
              <a:extLst>
                <a:ext uri="{FF2B5EF4-FFF2-40B4-BE49-F238E27FC236}">
                  <a16:creationId xmlns:a16="http://schemas.microsoft.com/office/drawing/2014/main" id="{F3E66800-8251-1B45-A77B-A261680A65FD}"/>
                </a:ext>
              </a:extLst>
            </p:cNvPr>
            <p:cNvSpPr>
              <a:spLocks noChangeShapeType="1"/>
            </p:cNvSpPr>
            <p:nvPr/>
          </p:nvSpPr>
          <p:spPr bwMode="auto">
            <a:xfrm>
              <a:off x="3939" y="2647"/>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3" name="Line 19">
              <a:extLst>
                <a:ext uri="{FF2B5EF4-FFF2-40B4-BE49-F238E27FC236}">
                  <a16:creationId xmlns:a16="http://schemas.microsoft.com/office/drawing/2014/main" id="{290812ED-4584-854B-B60B-E7346C717FD3}"/>
                </a:ext>
              </a:extLst>
            </p:cNvPr>
            <p:cNvSpPr>
              <a:spLocks noChangeShapeType="1"/>
            </p:cNvSpPr>
            <p:nvPr/>
          </p:nvSpPr>
          <p:spPr bwMode="auto">
            <a:xfrm>
              <a:off x="3939" y="2501"/>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47" name="Rectangle 21">
            <a:extLst>
              <a:ext uri="{FF2B5EF4-FFF2-40B4-BE49-F238E27FC236}">
                <a16:creationId xmlns:a16="http://schemas.microsoft.com/office/drawing/2014/main" id="{54CC5A74-B8B1-194D-ACAC-F43D4F076094}"/>
              </a:ext>
            </a:extLst>
          </p:cNvPr>
          <p:cNvSpPr>
            <a:spLocks noChangeArrowheads="1"/>
          </p:cNvSpPr>
          <p:nvPr/>
        </p:nvSpPr>
        <p:spPr bwMode="auto">
          <a:xfrm>
            <a:off x="2432050" y="4365625"/>
            <a:ext cx="2736850" cy="9350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a:extLst>
              <a:ext uri="{FF2B5EF4-FFF2-40B4-BE49-F238E27FC236}">
                <a16:creationId xmlns:a16="http://schemas.microsoft.com/office/drawing/2014/main" id="{0A8C982A-D76E-8B44-AD13-B7F37154B27E}"/>
              </a:ext>
            </a:extLst>
          </p:cNvPr>
          <p:cNvSpPr txBox="1">
            <a:spLocks noChangeArrowheads="1"/>
          </p:cNvSpPr>
          <p:nvPr/>
        </p:nvSpPr>
        <p:spPr bwMode="auto">
          <a:xfrm>
            <a:off x="273050" y="692150"/>
            <a:ext cx="33020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effectLst>
                  <a:outerShdw blurRad="38100" dist="38100" dir="2700000" algn="tl">
                    <a:srgbClr val="C0C0C0"/>
                  </a:outerShdw>
                </a:effectLst>
                <a:ea typeface="楷体_GB2312" pitchFamily="49" charset="-122"/>
              </a:rPr>
              <a:t>2.2.1</a:t>
            </a:r>
            <a:r>
              <a:rPr lang="zh-CN" altLang="en-US" sz="3200" b="1">
                <a:effectLst>
                  <a:outerShdw blurRad="38100" dist="38100" dir="2700000" algn="tl">
                    <a:srgbClr val="C0C0C0"/>
                  </a:outerShdw>
                </a:effectLst>
                <a:ea typeface="楷体_GB2312" pitchFamily="49" charset="-122"/>
              </a:rPr>
              <a:t>顺序表</a:t>
            </a:r>
            <a:r>
              <a:rPr lang="zh-CN" altLang="en-US" sz="2800">
                <a:effectLst>
                  <a:outerShdw blurRad="38100" dist="38100" dir="2700000" algn="tl">
                    <a:srgbClr val="C0C0C0"/>
                  </a:outerShdw>
                </a:effectLst>
                <a:ea typeface="楷体_GB2312" pitchFamily="49" charset="-122"/>
              </a:rPr>
              <a:t> </a:t>
            </a:r>
          </a:p>
        </p:txBody>
      </p:sp>
      <p:sp>
        <p:nvSpPr>
          <p:cNvPr id="285699" name="Text Box 3">
            <a:extLst>
              <a:ext uri="{FF2B5EF4-FFF2-40B4-BE49-F238E27FC236}">
                <a16:creationId xmlns:a16="http://schemas.microsoft.com/office/drawing/2014/main" id="{622FD353-98E2-7346-9118-E12D0DECE226}"/>
              </a:ext>
            </a:extLst>
          </p:cNvPr>
          <p:cNvSpPr txBox="1">
            <a:spLocks noChangeArrowheads="1"/>
          </p:cNvSpPr>
          <p:nvPr/>
        </p:nvSpPr>
        <p:spPr bwMode="auto">
          <a:xfrm>
            <a:off x="247650" y="1600200"/>
            <a:ext cx="9410700" cy="14636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线性表采用</a:t>
            </a:r>
            <a:r>
              <a:rPr lang="zh-CN" altLang="en-US" sz="3000">
                <a:solidFill>
                  <a:srgbClr val="FF0000"/>
                </a:solidFill>
                <a:effectLst>
                  <a:outerShdw blurRad="38100" dist="38100" dir="2700000" algn="tl">
                    <a:srgbClr val="C0C0C0"/>
                  </a:outerShdw>
                </a:effectLst>
                <a:ea typeface="楷体_GB2312" pitchFamily="49" charset="-122"/>
              </a:rPr>
              <a:t>顺序存储的方式</a:t>
            </a:r>
            <a:r>
              <a:rPr lang="zh-CN" altLang="en-US" sz="3000">
                <a:effectLst>
                  <a:outerShdw blurRad="38100" dist="38100" dir="2700000" algn="tl">
                    <a:srgbClr val="C0C0C0"/>
                  </a:outerShdw>
                </a:effectLst>
                <a:ea typeface="楷体_GB2312" pitchFamily="49" charset="-122"/>
              </a:rPr>
              <a:t>存储就称之为</a:t>
            </a:r>
            <a:r>
              <a:rPr lang="zh-CN" altLang="en-US" sz="3000">
                <a:solidFill>
                  <a:srgbClr val="FF0000"/>
                </a:solidFill>
                <a:effectLst>
                  <a:outerShdw blurRad="38100" dist="38100" dir="2700000" algn="tl">
                    <a:srgbClr val="C0C0C0"/>
                  </a:outerShdw>
                </a:effectLst>
                <a:ea typeface="楷体_GB2312" pitchFamily="49" charset="-122"/>
              </a:rPr>
              <a:t>顺序表</a:t>
            </a:r>
            <a:r>
              <a:rPr lang="zh-CN" altLang="en-US" sz="3000">
                <a:effectLst>
                  <a:outerShdw blurRad="38100" dist="38100" dir="2700000" algn="tl">
                    <a:srgbClr val="C0C0C0"/>
                  </a:outerShdw>
                </a:effectLst>
                <a:ea typeface="楷体_GB2312" pitchFamily="49" charset="-122"/>
              </a:rPr>
              <a:t>。顺序表是将表中的结点依次存放在计算机内存中一组</a:t>
            </a:r>
            <a:r>
              <a:rPr lang="zh-CN" altLang="en-US" sz="3000">
                <a:solidFill>
                  <a:srgbClr val="FF0000"/>
                </a:solidFill>
                <a:effectLst>
                  <a:outerShdw blurRad="38100" dist="38100" dir="2700000" algn="tl">
                    <a:srgbClr val="C0C0C0"/>
                  </a:outerShdw>
                </a:effectLst>
                <a:ea typeface="楷体_GB2312" pitchFamily="49" charset="-122"/>
              </a:rPr>
              <a:t>地址连续的存储单</a:t>
            </a:r>
            <a:r>
              <a:rPr lang="zh-CN" altLang="en-US" sz="3000">
                <a:effectLst>
                  <a:outerShdw blurRad="38100" dist="38100" dir="2700000" algn="tl">
                    <a:srgbClr val="C0C0C0"/>
                  </a:outerShdw>
                </a:effectLst>
                <a:ea typeface="楷体_GB2312" pitchFamily="49" charset="-122"/>
              </a:rPr>
              <a:t>元中。 </a:t>
            </a:r>
          </a:p>
        </p:txBody>
      </p:sp>
      <p:sp>
        <p:nvSpPr>
          <p:cNvPr id="285700" name="Text Box 4">
            <a:extLst>
              <a:ext uri="{FF2B5EF4-FFF2-40B4-BE49-F238E27FC236}">
                <a16:creationId xmlns:a16="http://schemas.microsoft.com/office/drawing/2014/main" id="{DD09FDBA-19F6-A74C-A887-74104CE8ACDF}"/>
              </a:ext>
            </a:extLst>
          </p:cNvPr>
          <p:cNvSpPr txBox="1">
            <a:spLocks noChangeArrowheads="1"/>
          </p:cNvSpPr>
          <p:nvPr/>
        </p:nvSpPr>
        <p:spPr bwMode="auto">
          <a:xfrm>
            <a:off x="330200" y="3257550"/>
            <a:ext cx="932815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如顺序表的每个结点占用</a:t>
            </a:r>
            <a:r>
              <a:rPr lang="en-US" altLang="zh-CN" sz="3000">
                <a:effectLst>
                  <a:outerShdw blurRad="38100" dist="38100" dir="2700000" algn="tl">
                    <a:srgbClr val="C0C0C0"/>
                  </a:outerShdw>
                </a:effectLst>
                <a:ea typeface="楷体_GB2312" pitchFamily="49" charset="-122"/>
              </a:rPr>
              <a:t>len</a:t>
            </a:r>
            <a:r>
              <a:rPr lang="zh-CN" altLang="en-US" sz="3000">
                <a:effectLst>
                  <a:outerShdw blurRad="38100" dist="38100" dir="2700000" algn="tl">
                    <a:srgbClr val="C0C0C0"/>
                  </a:outerShdw>
                </a:effectLst>
                <a:ea typeface="楷体_GB2312" pitchFamily="49" charset="-122"/>
              </a:rPr>
              <a:t>个内存单元，用</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a:t>
            </a:r>
            <a:r>
              <a:rPr lang="zh-CN" altLang="en-US" sz="3000">
                <a:effectLst>
                  <a:outerShdw blurRad="38100" dist="38100" dir="2700000" algn="tl">
                    <a:srgbClr val="C0C0C0"/>
                  </a:outerShdw>
                </a:effectLst>
                <a:ea typeface="楷体_GB2312" pitchFamily="49" charset="-122"/>
              </a:rPr>
              <a:t>表示顺序表中第</a:t>
            </a:r>
            <a:r>
              <a:rPr lang="en-US" altLang="zh-CN" sz="3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个结点</a:t>
            </a:r>
            <a:r>
              <a:rPr lang="en-US" altLang="zh-CN" sz="3000">
                <a:effectLst>
                  <a:outerShdw blurRad="38100" dist="38100" dir="2700000" algn="tl">
                    <a:srgbClr val="C0C0C0"/>
                  </a:outerShdw>
                </a:effectLst>
                <a:ea typeface="楷体_GB2312" pitchFamily="49" charset="-122"/>
              </a:rPr>
              <a:t>k</a:t>
            </a:r>
            <a:r>
              <a:rPr lang="en-US" altLang="zh-CN" sz="3000" baseline="-30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所占内存空间的第</a:t>
            </a:r>
            <a:r>
              <a:rPr lang="en-US" altLang="zh-CN" sz="3000">
                <a:effectLst>
                  <a:outerShdw blurRad="38100" dist="38100" dir="2700000" algn="tl">
                    <a:srgbClr val="C0C0C0"/>
                  </a:outerShdw>
                </a:effectLst>
                <a:ea typeface="楷体_GB2312" pitchFamily="49" charset="-122"/>
              </a:rPr>
              <a:t>1</a:t>
            </a:r>
            <a:r>
              <a:rPr lang="zh-CN" altLang="en-US" sz="3000">
                <a:effectLst>
                  <a:outerShdw blurRad="38100" dist="38100" dir="2700000" algn="tl">
                    <a:srgbClr val="C0C0C0"/>
                  </a:outerShdw>
                </a:effectLst>
                <a:ea typeface="楷体_GB2312" pitchFamily="49" charset="-122"/>
              </a:rPr>
              <a:t>个单元的地址。则有如下的关系</a:t>
            </a:r>
            <a:endParaRPr lang="zh-CN" altLang="en-US"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i+1</a:t>
            </a:r>
            <a:r>
              <a:rPr lang="en-US" altLang="zh-CN" sz="3000">
                <a:effectLst>
                  <a:outerShdw blurRad="38100" dist="38100" dir="2700000" algn="tl">
                    <a:srgbClr val="C0C0C0"/>
                  </a:outerShdw>
                </a:effectLst>
                <a:ea typeface="楷体_GB2312" pitchFamily="49" charset="-122"/>
              </a:rPr>
              <a:t>) =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+len</a:t>
            </a:r>
            <a:endParaRPr lang="en-US" altLang="zh-CN"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000">
                <a:effectLst>
                  <a:outerShdw blurRad="38100" dist="38100" dir="2700000" algn="tl">
                    <a:srgbClr val="C0C0C0"/>
                  </a:outerShdw>
                </a:effectLst>
                <a:ea typeface="楷体_GB2312" pitchFamily="49" charset="-122"/>
              </a:rPr>
              <a:t>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 location(k</a:t>
            </a:r>
            <a:r>
              <a:rPr lang="en-US" altLang="zh-CN" sz="3000" baseline="-30000">
                <a:effectLst>
                  <a:outerShdw blurRad="38100" dist="38100" dir="2700000" algn="tl">
                    <a:srgbClr val="C0C0C0"/>
                  </a:outerShdw>
                </a:effectLst>
                <a:ea typeface="楷体_GB2312" pitchFamily="49" charset="-122"/>
              </a:rPr>
              <a:t>1</a:t>
            </a:r>
            <a:r>
              <a:rPr lang="en-US" altLang="zh-CN" sz="3000">
                <a:effectLst>
                  <a:outerShdw blurRad="38100" dist="38100" dir="2700000" algn="tl">
                    <a:srgbClr val="C0C0C0"/>
                  </a:outerShdw>
                </a:effectLst>
                <a:ea typeface="楷体_GB2312" pitchFamily="49" charset="-122"/>
              </a:rPr>
              <a:t>) + (i-1)len</a:t>
            </a:r>
          </a:p>
        </p:txBody>
      </p:sp>
      <p:sp>
        <p:nvSpPr>
          <p:cNvPr id="10244" name="Rectangle 5">
            <a:extLst>
              <a:ext uri="{FF2B5EF4-FFF2-40B4-BE49-F238E27FC236}">
                <a16:creationId xmlns:a16="http://schemas.microsoft.com/office/drawing/2014/main" id="{125A7B33-761D-474C-A208-3B9D144F8AE6}"/>
              </a:ext>
            </a:extLst>
          </p:cNvPr>
          <p:cNvSpPr>
            <a:spLocks noGrp="1" noChangeArrowheads="1"/>
          </p:cNvSpPr>
          <p:nvPr>
            <p:ph type="title"/>
          </p:nvPr>
        </p:nvSpPr>
        <p:spPr>
          <a:xfrm>
            <a:off x="273050" y="115888"/>
            <a:ext cx="8832850" cy="685800"/>
          </a:xfrm>
        </p:spPr>
        <p:txBody>
          <a:bodyPr/>
          <a:lstStyle/>
          <a:p>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顺序表</a:t>
            </a:r>
            <a:endParaRPr lang="zh-CN" altLang="en-US">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a:extLst>
              <a:ext uri="{FF2B5EF4-FFF2-40B4-BE49-F238E27FC236}">
                <a16:creationId xmlns:a16="http://schemas.microsoft.com/office/drawing/2014/main" id="{F3C13DEE-D6AD-744C-9062-342AC5C8B173}"/>
              </a:ext>
            </a:extLst>
          </p:cNvPr>
          <p:cNvSpPr txBox="1">
            <a:spLocks noChangeArrowheads="1"/>
          </p:cNvSpPr>
          <p:nvPr/>
        </p:nvSpPr>
        <p:spPr bwMode="auto">
          <a:xfrm>
            <a:off x="238125" y="571500"/>
            <a:ext cx="63563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2.4.3</a:t>
            </a:r>
            <a:r>
              <a:rPr lang="zh-CN" altLang="en-US" sz="3200" b="1">
                <a:solidFill>
                  <a:srgbClr val="FF0000"/>
                </a:solidFill>
                <a:effectLst>
                  <a:outerShdw blurRad="38100" dist="38100" dir="2700000" algn="tl">
                    <a:srgbClr val="C0C0C0"/>
                  </a:outerShdw>
                </a:effectLst>
                <a:ea typeface="楷体_GB2312" pitchFamily="49" charset="-122"/>
              </a:rPr>
              <a:t>顺序循环队列及其实现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54307" name="Text Box 3">
            <a:extLst>
              <a:ext uri="{FF2B5EF4-FFF2-40B4-BE49-F238E27FC236}">
                <a16:creationId xmlns:a16="http://schemas.microsoft.com/office/drawing/2014/main" id="{64C2A3AF-7102-4843-9F6D-8B8DE55CBA36}"/>
              </a:ext>
            </a:extLst>
          </p:cNvPr>
          <p:cNvSpPr txBox="1">
            <a:spLocks noChangeArrowheads="1"/>
          </p:cNvSpPr>
          <p:nvPr/>
        </p:nvSpPr>
        <p:spPr bwMode="auto">
          <a:xfrm>
            <a:off x="558800" y="2000250"/>
            <a:ext cx="9074150" cy="35036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给定一个大小为</a:t>
            </a:r>
            <a:r>
              <a:rPr lang="en-US" altLang="zh-CN" sz="3200">
                <a:effectLst>
                  <a:outerShdw blurRad="38100" dist="38100" dir="2700000" algn="tl">
                    <a:srgbClr val="C0C0C0"/>
                  </a:outerShdw>
                </a:effectLst>
                <a:ea typeface="楷体_GB2312" pitchFamily="49" charset="-122"/>
              </a:rPr>
              <a:t>MAXSIZE</a:t>
            </a:r>
            <a:r>
              <a:rPr lang="zh-CN" altLang="en-US" sz="3200">
                <a:effectLst>
                  <a:outerShdw blurRad="38100" dist="38100" dir="2700000" algn="tl">
                    <a:srgbClr val="C0C0C0"/>
                  </a:outerShdw>
                </a:effectLst>
                <a:ea typeface="楷体_GB2312" pitchFamily="49" charset="-122"/>
              </a:rPr>
              <a:t>的数组存储一个队列时，经过若干次插入和删除操作后，当队尾指针</a:t>
            </a:r>
            <a:r>
              <a:rPr lang="en-US" altLang="zh-CN" sz="3200">
                <a:effectLst>
                  <a:outerShdw blurRad="38100" dist="38100" dir="2700000" algn="tl">
                    <a:srgbClr val="C0C0C0"/>
                  </a:outerShdw>
                </a:effectLst>
                <a:ea typeface="楷体_GB2312" pitchFamily="49" charset="-122"/>
              </a:rPr>
              <a:t>rear=MAXSIZE</a:t>
            </a:r>
            <a:r>
              <a:rPr lang="zh-CN" altLang="en-US" sz="3200">
                <a:effectLst>
                  <a:outerShdw blurRad="38100" dist="38100" dir="2700000" algn="tl">
                    <a:srgbClr val="C0C0C0"/>
                  </a:outerShdw>
                </a:effectLst>
                <a:ea typeface="楷体_GB2312" pitchFamily="49" charset="-122"/>
              </a:rPr>
              <a:t>时，呈现队列满的状态，而事实上数组的前部可能还有空闲的位置。为了有效利用空间，</a:t>
            </a:r>
            <a:r>
              <a:rPr lang="zh-CN" altLang="en-US" sz="3200">
                <a:solidFill>
                  <a:srgbClr val="FF0000"/>
                </a:solidFill>
                <a:effectLst>
                  <a:outerShdw blurRad="38100" dist="38100" dir="2700000" algn="tl">
                    <a:srgbClr val="C0C0C0"/>
                  </a:outerShdw>
                </a:effectLst>
                <a:ea typeface="楷体_GB2312" pitchFamily="49" charset="-122"/>
              </a:rPr>
              <a:t>将顺序存储的队列想象为一个环状，把数组中的最前和最后两个元素看作是相邻的，</a:t>
            </a:r>
            <a:r>
              <a:rPr lang="zh-CN" altLang="en-US" sz="3200">
                <a:effectLst>
                  <a:outerShdw blurRad="38100" dist="38100" dir="2700000" algn="tl">
                    <a:srgbClr val="C0C0C0"/>
                  </a:outerShdw>
                </a:effectLst>
                <a:ea typeface="楷体_GB2312" pitchFamily="49" charset="-122"/>
              </a:rPr>
              <a:t>这就是</a:t>
            </a:r>
            <a:r>
              <a:rPr lang="zh-CN" altLang="en-US" sz="3200">
                <a:solidFill>
                  <a:srgbClr val="FF0000"/>
                </a:solidFill>
                <a:effectLst>
                  <a:outerShdw blurRad="38100" dist="38100" dir="2700000" algn="tl">
                    <a:srgbClr val="C0C0C0"/>
                  </a:outerShdw>
                </a:effectLst>
                <a:ea typeface="楷体_GB2312" pitchFamily="49" charset="-122"/>
              </a:rPr>
              <a:t>循环队列</a:t>
            </a:r>
            <a:r>
              <a:rPr lang="zh-CN" altLang="en-US" sz="3200">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DDC2757-8AF4-7841-A9E3-4A175AD77088}"/>
              </a:ext>
            </a:extLst>
          </p:cNvPr>
          <p:cNvSpPr>
            <a:spLocks noChangeArrowheads="1"/>
          </p:cNvSpPr>
          <p:nvPr/>
        </p:nvSpPr>
        <p:spPr bwMode="auto">
          <a:xfrm>
            <a:off x="344488" y="1466850"/>
            <a:ext cx="93614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在循环队列中进行出队、入队操作时，头尾指针仍要加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只不过当尾指针指向向量上界（</a:t>
            </a:r>
            <a:r>
              <a:rPr lang="en-US" altLang="zh-CN" sz="2800" b="1">
                <a:solidFill>
                  <a:srgbClr val="FF0000"/>
                </a:solidFill>
                <a:latin typeface="Comic Sans MS" panose="030F0902030302020204" pitchFamily="66" charset="0"/>
                <a:ea typeface="楷体_GB2312" pitchFamily="49" charset="-122"/>
              </a:rPr>
              <a:t>MaxSize-1</a:t>
            </a:r>
            <a:r>
              <a:rPr lang="zh-CN" altLang="en-US" sz="2800" b="1">
                <a:solidFill>
                  <a:srgbClr val="FF0000"/>
                </a:solidFill>
                <a:latin typeface="Comic Sans MS" panose="030F0902030302020204" pitchFamily="66" charset="0"/>
                <a:ea typeface="楷体_GB2312" pitchFamily="49" charset="-122"/>
              </a:rPr>
              <a:t>）时，其加</a:t>
            </a:r>
            <a:r>
              <a:rPr lang="en-US" altLang="zh-CN" sz="2800" b="1">
                <a:solidFill>
                  <a:srgbClr val="FF0000"/>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操作的结果是指向向量的下界</a:t>
            </a:r>
            <a:r>
              <a:rPr lang="en-US" altLang="zh-CN" sz="2800" b="1">
                <a:solidFill>
                  <a:srgbClr val="FF0000"/>
                </a:solidFill>
                <a:latin typeface="Comic Sans MS" panose="030F0902030302020204" pitchFamily="66" charset="0"/>
                <a:ea typeface="楷体_GB2312" pitchFamily="49" charset="-122"/>
              </a:rPr>
              <a:t>0</a:t>
            </a:r>
            <a:r>
              <a:rPr lang="zh-CN" altLang="en-US" sz="2800" b="1">
                <a:solidFill>
                  <a:srgbClr val="FF0000"/>
                </a:solidFill>
                <a:latin typeface="Comic Sans MS" panose="030F0902030302020204" pitchFamily="66" charset="0"/>
                <a:ea typeface="楷体_GB2312" pitchFamily="49" charset="-122"/>
              </a:rPr>
              <a:t>。</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这种循环意义下的加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chemeClr val="tx1"/>
                </a:solidFill>
                <a:latin typeface="Comic Sans MS" panose="030F0902030302020204" pitchFamily="66" charset="0"/>
                <a:ea typeface="楷体_GB2312" pitchFamily="49" charset="-122"/>
              </a:rPr>
              <a:t>操作可以描述为：</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a:t>
            </a:r>
            <a:r>
              <a:rPr lang="en-US" altLang="zh-CN" sz="2800" b="1">
                <a:solidFill>
                  <a:schemeClr val="tx1"/>
                </a:solidFill>
                <a:latin typeface="Comic Sans MS" panose="030F0902030302020204" pitchFamily="66" charset="0"/>
                <a:ea typeface="楷体_GB2312" pitchFamily="49" charset="-122"/>
              </a:rPr>
              <a:t>if(rear+1==MaxSize)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rear=0;</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else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a:t>
            </a:r>
            <a:r>
              <a:rPr lang="zh-CN" altLang="en-US" sz="2800" b="1">
                <a:solidFill>
                  <a:schemeClr val="tx1"/>
                </a:solidFill>
                <a:latin typeface="Comic Sans MS" panose="030F0902030302020204" pitchFamily="66" charset="0"/>
                <a:ea typeface="楷体_GB2312" pitchFamily="49" charset="-122"/>
              </a:rPr>
              <a:t>利用模运算可简化为：</a:t>
            </a:r>
          </a:p>
          <a:p>
            <a:pPr>
              <a:spcBef>
                <a:spcPct val="20000"/>
              </a:spcBef>
              <a:buClr>
                <a:schemeClr val="tx2"/>
              </a:buClr>
              <a:buSzPct val="75000"/>
              <a:buFont typeface="Monotype Sorts" pitchFamily="2" charset="2"/>
              <a:buNone/>
            </a:pPr>
            <a:r>
              <a:rPr lang="zh-CN" altLang="en-US" sz="2800" b="1">
                <a:solidFill>
                  <a:srgbClr val="FF0000"/>
                </a:solidFill>
                <a:latin typeface="Comic Sans MS" panose="030F0902030302020204" pitchFamily="66" charset="0"/>
                <a:ea typeface="楷体_GB2312" pitchFamily="49" charset="-122"/>
              </a:rPr>
              <a:t>              </a:t>
            </a:r>
            <a:r>
              <a:rPr lang="en-US" altLang="zh-CN" sz="2800" b="1">
                <a:solidFill>
                  <a:srgbClr val="FF0000"/>
                </a:solidFill>
                <a:latin typeface="Comic Sans MS" panose="030F0902030302020204" pitchFamily="66" charset="0"/>
                <a:ea typeface="楷体_GB2312" pitchFamily="49" charset="-122"/>
              </a:rPr>
              <a:t>rear=(rear+1)%MaxSize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53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53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53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53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53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53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5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02376B8-AEBB-144B-ACC8-7101BE7A56E2}"/>
              </a:ext>
            </a:extLst>
          </p:cNvPr>
          <p:cNvGrpSpPr>
            <a:grpSpLocks/>
          </p:cNvGrpSpPr>
          <p:nvPr/>
        </p:nvGrpSpPr>
        <p:grpSpPr bwMode="auto">
          <a:xfrm>
            <a:off x="915988" y="1871663"/>
            <a:ext cx="5118100" cy="3414712"/>
            <a:chOff x="576" y="48"/>
            <a:chExt cx="2976" cy="2151"/>
          </a:xfrm>
        </p:grpSpPr>
        <p:sp>
          <p:nvSpPr>
            <p:cNvPr id="356355" name="Text Box 3">
              <a:extLst>
                <a:ext uri="{FF2B5EF4-FFF2-40B4-BE49-F238E27FC236}">
                  <a16:creationId xmlns:a16="http://schemas.microsoft.com/office/drawing/2014/main" id="{AF723518-D1D0-D542-A7F4-69BB0DDE44EF}"/>
                </a:ext>
              </a:extLst>
            </p:cNvPr>
            <p:cNvSpPr txBox="1">
              <a:spLocks noChangeArrowheads="1"/>
            </p:cNvSpPr>
            <p:nvPr/>
          </p:nvSpPr>
          <p:spPr bwMode="auto">
            <a:xfrm>
              <a:off x="2208" y="91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6356" name="Text Box 4">
              <a:extLst>
                <a:ext uri="{FF2B5EF4-FFF2-40B4-BE49-F238E27FC236}">
                  <a16:creationId xmlns:a16="http://schemas.microsoft.com/office/drawing/2014/main" id="{C3A50646-98F5-5140-8882-35E58CA9980D}"/>
                </a:ext>
              </a:extLst>
            </p:cNvPr>
            <p:cNvSpPr txBox="1">
              <a:spLocks noChangeArrowheads="1"/>
            </p:cNvSpPr>
            <p:nvPr/>
          </p:nvSpPr>
          <p:spPr bwMode="auto">
            <a:xfrm>
              <a:off x="2112" y="125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6038" name="Group 5">
              <a:extLst>
                <a:ext uri="{FF2B5EF4-FFF2-40B4-BE49-F238E27FC236}">
                  <a16:creationId xmlns:a16="http://schemas.microsoft.com/office/drawing/2014/main" id="{609E94C9-4B7C-E548-970D-533C57EE8FF4}"/>
                </a:ext>
              </a:extLst>
            </p:cNvPr>
            <p:cNvGrpSpPr>
              <a:grpSpLocks/>
            </p:cNvGrpSpPr>
            <p:nvPr/>
          </p:nvGrpSpPr>
          <p:grpSpPr bwMode="auto">
            <a:xfrm>
              <a:off x="816" y="336"/>
              <a:ext cx="1248" cy="1200"/>
              <a:chOff x="816" y="432"/>
              <a:chExt cx="1248" cy="1200"/>
            </a:xfrm>
          </p:grpSpPr>
          <p:sp>
            <p:nvSpPr>
              <p:cNvPr id="86048" name="Line 6">
                <a:extLst>
                  <a:ext uri="{FF2B5EF4-FFF2-40B4-BE49-F238E27FC236}">
                    <a16:creationId xmlns:a16="http://schemas.microsoft.com/office/drawing/2014/main" id="{08034F4A-167B-3A42-822D-BBE58DE208A4}"/>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Oval 7">
                <a:extLst>
                  <a:ext uri="{FF2B5EF4-FFF2-40B4-BE49-F238E27FC236}">
                    <a16:creationId xmlns:a16="http://schemas.microsoft.com/office/drawing/2014/main" id="{9FAE62A0-66E9-C44C-8826-295786EA3C1D}"/>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6050" name="Line 8">
                <a:extLst>
                  <a:ext uri="{FF2B5EF4-FFF2-40B4-BE49-F238E27FC236}">
                    <a16:creationId xmlns:a16="http://schemas.microsoft.com/office/drawing/2014/main" id="{A619BB1B-9C68-6F43-B3CC-6DEC0E08A62E}"/>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1" name="Line 9">
                <a:extLst>
                  <a:ext uri="{FF2B5EF4-FFF2-40B4-BE49-F238E27FC236}">
                    <a16:creationId xmlns:a16="http://schemas.microsoft.com/office/drawing/2014/main" id="{AD2CDFF3-CFCB-7A4F-8661-A2C5E95ABD4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2" name="Oval 10">
                <a:extLst>
                  <a:ext uri="{FF2B5EF4-FFF2-40B4-BE49-F238E27FC236}">
                    <a16:creationId xmlns:a16="http://schemas.microsoft.com/office/drawing/2014/main" id="{2E42B337-A6E8-CC42-A43A-C71F87DFEA2C}"/>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6363" name="Text Box 11">
              <a:extLst>
                <a:ext uri="{FF2B5EF4-FFF2-40B4-BE49-F238E27FC236}">
                  <a16:creationId xmlns:a16="http://schemas.microsoft.com/office/drawing/2014/main" id="{8AFC539B-239C-7F4E-8710-19F8BF09358B}"/>
                </a:ext>
              </a:extLst>
            </p:cNvPr>
            <p:cNvSpPr txBox="1">
              <a:spLocks noChangeArrowheads="1"/>
            </p:cNvSpPr>
            <p:nvPr/>
          </p:nvSpPr>
          <p:spPr bwMode="auto">
            <a:xfrm>
              <a:off x="1286" y="4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64" name="Text Box 12">
              <a:extLst>
                <a:ext uri="{FF2B5EF4-FFF2-40B4-BE49-F238E27FC236}">
                  <a16:creationId xmlns:a16="http://schemas.microsoft.com/office/drawing/2014/main" id="{745163D5-DF3C-BF48-905C-5D5B579797B5}"/>
                </a:ext>
              </a:extLst>
            </p:cNvPr>
            <p:cNvSpPr txBox="1">
              <a:spLocks noChangeArrowheads="1"/>
            </p:cNvSpPr>
            <p:nvPr/>
          </p:nvSpPr>
          <p:spPr bwMode="auto">
            <a:xfrm>
              <a:off x="1776"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65" name="Text Box 13">
              <a:extLst>
                <a:ext uri="{FF2B5EF4-FFF2-40B4-BE49-F238E27FC236}">
                  <a16:creationId xmlns:a16="http://schemas.microsoft.com/office/drawing/2014/main" id="{716FE10D-8288-214B-852E-112783ED0865}"/>
                </a:ext>
              </a:extLst>
            </p:cNvPr>
            <p:cNvSpPr txBox="1">
              <a:spLocks noChangeArrowheads="1"/>
            </p:cNvSpPr>
            <p:nvPr/>
          </p:nvSpPr>
          <p:spPr bwMode="auto">
            <a:xfrm>
              <a:off x="2016" y="101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66" name="Text Box 14">
              <a:extLst>
                <a:ext uri="{FF2B5EF4-FFF2-40B4-BE49-F238E27FC236}">
                  <a16:creationId xmlns:a16="http://schemas.microsoft.com/office/drawing/2014/main" id="{1AE204DC-5ED3-EF45-A17A-15053BAD1D09}"/>
                </a:ext>
              </a:extLst>
            </p:cNvPr>
            <p:cNvSpPr txBox="1">
              <a:spLocks noChangeArrowheads="1"/>
            </p:cNvSpPr>
            <p:nvPr/>
          </p:nvSpPr>
          <p:spPr bwMode="auto">
            <a:xfrm>
              <a:off x="1382" y="154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67" name="Text Box 15">
              <a:extLst>
                <a:ext uri="{FF2B5EF4-FFF2-40B4-BE49-F238E27FC236}">
                  <a16:creationId xmlns:a16="http://schemas.microsoft.com/office/drawing/2014/main" id="{4BC06026-1D02-1B48-8BA6-02AF68B1C901}"/>
                </a:ext>
              </a:extLst>
            </p:cNvPr>
            <p:cNvSpPr txBox="1">
              <a:spLocks noChangeArrowheads="1"/>
            </p:cNvSpPr>
            <p:nvPr/>
          </p:nvSpPr>
          <p:spPr bwMode="auto">
            <a:xfrm>
              <a:off x="768" y="1296"/>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68" name="Text Box 16">
              <a:extLst>
                <a:ext uri="{FF2B5EF4-FFF2-40B4-BE49-F238E27FC236}">
                  <a16:creationId xmlns:a16="http://schemas.microsoft.com/office/drawing/2014/main" id="{651DEB3D-C31C-C64C-A42B-3D70349DB541}"/>
                </a:ext>
              </a:extLst>
            </p:cNvPr>
            <p:cNvSpPr txBox="1">
              <a:spLocks noChangeArrowheads="1"/>
            </p:cNvSpPr>
            <p:nvPr/>
          </p:nvSpPr>
          <p:spPr bwMode="auto">
            <a:xfrm>
              <a:off x="624" y="4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45" name="Line 17">
              <a:extLst>
                <a:ext uri="{FF2B5EF4-FFF2-40B4-BE49-F238E27FC236}">
                  <a16:creationId xmlns:a16="http://schemas.microsoft.com/office/drawing/2014/main" id="{09C12B1C-2389-7943-B2D2-7CBC6F15674D}"/>
                </a:ext>
              </a:extLst>
            </p:cNvPr>
            <p:cNvSpPr>
              <a:spLocks noChangeShapeType="1"/>
            </p:cNvSpPr>
            <p:nvPr/>
          </p:nvSpPr>
          <p:spPr bwMode="auto">
            <a:xfrm flipH="1" flipV="1">
              <a:off x="2064" y="1056"/>
              <a:ext cx="288" cy="4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46" name="Line 18">
              <a:extLst>
                <a:ext uri="{FF2B5EF4-FFF2-40B4-BE49-F238E27FC236}">
                  <a16:creationId xmlns:a16="http://schemas.microsoft.com/office/drawing/2014/main" id="{9E2E38C7-974E-384C-9FAD-5BD23E392A5B}"/>
                </a:ext>
              </a:extLst>
            </p:cNvPr>
            <p:cNvSpPr>
              <a:spLocks noChangeShapeType="1"/>
            </p:cNvSpPr>
            <p:nvPr/>
          </p:nvSpPr>
          <p:spPr bwMode="auto">
            <a:xfrm flipH="1" flipV="1">
              <a:off x="1968" y="1296"/>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71" name="Text Box 19">
              <a:extLst>
                <a:ext uri="{FF2B5EF4-FFF2-40B4-BE49-F238E27FC236}">
                  <a16:creationId xmlns:a16="http://schemas.microsoft.com/office/drawing/2014/main" id="{79D635A0-61C9-D246-85B3-F4EA75270C74}"/>
                </a:ext>
              </a:extLst>
            </p:cNvPr>
            <p:cNvSpPr txBox="1">
              <a:spLocks noChangeArrowheads="1"/>
            </p:cNvSpPr>
            <p:nvPr/>
          </p:nvSpPr>
          <p:spPr bwMode="auto">
            <a:xfrm>
              <a:off x="57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队列初始情况</a:t>
              </a:r>
            </a:p>
          </p:txBody>
        </p:sp>
      </p:grpSp>
      <p:grpSp>
        <p:nvGrpSpPr>
          <p:cNvPr id="4" name="Group 20">
            <a:extLst>
              <a:ext uri="{FF2B5EF4-FFF2-40B4-BE49-F238E27FC236}">
                <a16:creationId xmlns:a16="http://schemas.microsoft.com/office/drawing/2014/main" id="{F322211B-C352-C04A-9DFE-D217D557AF54}"/>
              </a:ext>
            </a:extLst>
          </p:cNvPr>
          <p:cNvGrpSpPr>
            <a:grpSpLocks/>
          </p:cNvGrpSpPr>
          <p:nvPr/>
        </p:nvGrpSpPr>
        <p:grpSpPr bwMode="auto">
          <a:xfrm>
            <a:off x="4953000" y="1785938"/>
            <a:ext cx="4953000" cy="3490912"/>
            <a:chOff x="3456" y="0"/>
            <a:chExt cx="2880" cy="2199"/>
          </a:xfrm>
        </p:grpSpPr>
        <p:sp>
          <p:nvSpPr>
            <p:cNvPr id="86019" name="Line 21">
              <a:extLst>
                <a:ext uri="{FF2B5EF4-FFF2-40B4-BE49-F238E27FC236}">
                  <a16:creationId xmlns:a16="http://schemas.microsoft.com/office/drawing/2014/main" id="{0246DAAF-91A1-0340-85B2-184A6537AF7F}"/>
                </a:ext>
              </a:extLst>
            </p:cNvPr>
            <p:cNvSpPr>
              <a:spLocks noChangeShapeType="1"/>
            </p:cNvSpPr>
            <p:nvPr/>
          </p:nvSpPr>
          <p:spPr bwMode="auto">
            <a:xfrm>
              <a:off x="3696" y="903"/>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 name="Oval 22">
              <a:extLst>
                <a:ext uri="{FF2B5EF4-FFF2-40B4-BE49-F238E27FC236}">
                  <a16:creationId xmlns:a16="http://schemas.microsoft.com/office/drawing/2014/main" id="{F4A233D7-BC4B-1C45-B30F-4C847A31BA3F}"/>
                </a:ext>
              </a:extLst>
            </p:cNvPr>
            <p:cNvSpPr>
              <a:spLocks noChangeArrowheads="1"/>
            </p:cNvSpPr>
            <p:nvPr/>
          </p:nvSpPr>
          <p:spPr bwMode="auto">
            <a:xfrm>
              <a:off x="3696" y="279"/>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6021" name="Line 23">
              <a:extLst>
                <a:ext uri="{FF2B5EF4-FFF2-40B4-BE49-F238E27FC236}">
                  <a16:creationId xmlns:a16="http://schemas.microsoft.com/office/drawing/2014/main" id="{A1583D95-AB00-034A-ADAA-21C4EFCCB141}"/>
                </a:ext>
              </a:extLst>
            </p:cNvPr>
            <p:cNvSpPr>
              <a:spLocks noChangeShapeType="1"/>
            </p:cNvSpPr>
            <p:nvPr/>
          </p:nvSpPr>
          <p:spPr bwMode="auto">
            <a:xfrm flipH="1">
              <a:off x="4080" y="327"/>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24">
              <a:extLst>
                <a:ext uri="{FF2B5EF4-FFF2-40B4-BE49-F238E27FC236}">
                  <a16:creationId xmlns:a16="http://schemas.microsoft.com/office/drawing/2014/main" id="{79EBDF12-BB5D-DB49-9202-6A7F464A8611}"/>
                </a:ext>
              </a:extLst>
            </p:cNvPr>
            <p:cNvSpPr>
              <a:spLocks noChangeShapeType="1"/>
            </p:cNvSpPr>
            <p:nvPr/>
          </p:nvSpPr>
          <p:spPr bwMode="auto">
            <a:xfrm>
              <a:off x="3936" y="423"/>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Oval 25">
              <a:extLst>
                <a:ext uri="{FF2B5EF4-FFF2-40B4-BE49-F238E27FC236}">
                  <a16:creationId xmlns:a16="http://schemas.microsoft.com/office/drawing/2014/main" id="{03252147-F31D-5647-A9F2-B134AE5450AE}"/>
                </a:ext>
              </a:extLst>
            </p:cNvPr>
            <p:cNvSpPr>
              <a:spLocks noChangeArrowheads="1"/>
            </p:cNvSpPr>
            <p:nvPr/>
          </p:nvSpPr>
          <p:spPr bwMode="auto">
            <a:xfrm>
              <a:off x="4080" y="663"/>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356378" name="Text Box 26">
              <a:extLst>
                <a:ext uri="{FF2B5EF4-FFF2-40B4-BE49-F238E27FC236}">
                  <a16:creationId xmlns:a16="http://schemas.microsoft.com/office/drawing/2014/main" id="{9D715B97-D226-8E46-89A2-98CE5EF9D572}"/>
                </a:ext>
              </a:extLst>
            </p:cNvPr>
            <p:cNvSpPr txBox="1">
              <a:spLocks noChangeArrowheads="1"/>
            </p:cNvSpPr>
            <p:nvPr/>
          </p:nvSpPr>
          <p:spPr bwMode="auto">
            <a:xfrm>
              <a:off x="4166" y="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79" name="Text Box 27">
              <a:extLst>
                <a:ext uri="{FF2B5EF4-FFF2-40B4-BE49-F238E27FC236}">
                  <a16:creationId xmlns:a16="http://schemas.microsoft.com/office/drawing/2014/main" id="{F283300C-1A73-6141-BD0E-637C23EC77D5}"/>
                </a:ext>
              </a:extLst>
            </p:cNvPr>
            <p:cNvSpPr txBox="1">
              <a:spLocks noChangeArrowheads="1"/>
            </p:cNvSpPr>
            <p:nvPr/>
          </p:nvSpPr>
          <p:spPr bwMode="auto">
            <a:xfrm>
              <a:off x="4790" y="29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80" name="Text Box 28">
              <a:extLst>
                <a:ext uri="{FF2B5EF4-FFF2-40B4-BE49-F238E27FC236}">
                  <a16:creationId xmlns:a16="http://schemas.microsoft.com/office/drawing/2014/main" id="{A2A5AD4E-6DFC-894B-B63B-BAE930278AA8}"/>
                </a:ext>
              </a:extLst>
            </p:cNvPr>
            <p:cNvSpPr txBox="1">
              <a:spLocks noChangeArrowheads="1"/>
            </p:cNvSpPr>
            <p:nvPr/>
          </p:nvSpPr>
          <p:spPr bwMode="auto">
            <a:xfrm>
              <a:off x="4896" y="96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81" name="Text Box 29">
              <a:extLst>
                <a:ext uri="{FF2B5EF4-FFF2-40B4-BE49-F238E27FC236}">
                  <a16:creationId xmlns:a16="http://schemas.microsoft.com/office/drawing/2014/main" id="{BCEFE153-E9F1-164F-8E1C-BAAFF56142B4}"/>
                </a:ext>
              </a:extLst>
            </p:cNvPr>
            <p:cNvSpPr txBox="1">
              <a:spLocks noChangeArrowheads="1"/>
            </p:cNvSpPr>
            <p:nvPr/>
          </p:nvSpPr>
          <p:spPr bwMode="auto">
            <a:xfrm>
              <a:off x="4262" y="14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82" name="Text Box 30">
              <a:extLst>
                <a:ext uri="{FF2B5EF4-FFF2-40B4-BE49-F238E27FC236}">
                  <a16:creationId xmlns:a16="http://schemas.microsoft.com/office/drawing/2014/main" id="{04E738A1-25B5-B64C-9F21-7E0E55F17C08}"/>
                </a:ext>
              </a:extLst>
            </p:cNvPr>
            <p:cNvSpPr txBox="1">
              <a:spLocks noChangeArrowheads="1"/>
            </p:cNvSpPr>
            <p:nvPr/>
          </p:nvSpPr>
          <p:spPr bwMode="auto">
            <a:xfrm>
              <a:off x="3648" y="123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83" name="Text Box 31">
              <a:extLst>
                <a:ext uri="{FF2B5EF4-FFF2-40B4-BE49-F238E27FC236}">
                  <a16:creationId xmlns:a16="http://schemas.microsoft.com/office/drawing/2014/main" id="{40EF5A21-F13F-5C4A-9128-C590C14DF8C8}"/>
                </a:ext>
              </a:extLst>
            </p:cNvPr>
            <p:cNvSpPr txBox="1">
              <a:spLocks noChangeArrowheads="1"/>
            </p:cNvSpPr>
            <p:nvPr/>
          </p:nvSpPr>
          <p:spPr bwMode="auto">
            <a:xfrm>
              <a:off x="3504" y="38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30" name="Line 32">
              <a:extLst>
                <a:ext uri="{FF2B5EF4-FFF2-40B4-BE49-F238E27FC236}">
                  <a16:creationId xmlns:a16="http://schemas.microsoft.com/office/drawing/2014/main" id="{2E70A32A-C5EC-2345-BCB7-AA5534D7EEAE}"/>
                </a:ext>
              </a:extLst>
            </p:cNvPr>
            <p:cNvSpPr>
              <a:spLocks noChangeShapeType="1"/>
            </p:cNvSpPr>
            <p:nvPr/>
          </p:nvSpPr>
          <p:spPr bwMode="auto">
            <a:xfrm flipH="1" flipV="1">
              <a:off x="4848" y="1239"/>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85" name="Text Box 33">
              <a:extLst>
                <a:ext uri="{FF2B5EF4-FFF2-40B4-BE49-F238E27FC236}">
                  <a16:creationId xmlns:a16="http://schemas.microsoft.com/office/drawing/2014/main" id="{2141E975-0AD0-1340-B5CE-B2806483F161}"/>
                </a:ext>
              </a:extLst>
            </p:cNvPr>
            <p:cNvSpPr txBox="1">
              <a:spLocks noChangeArrowheads="1"/>
            </p:cNvSpPr>
            <p:nvPr/>
          </p:nvSpPr>
          <p:spPr bwMode="auto">
            <a:xfrm>
              <a:off x="4512" y="143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rear</a:t>
              </a:r>
            </a:p>
          </p:txBody>
        </p:sp>
        <p:sp>
          <p:nvSpPr>
            <p:cNvPr id="356386" name="Text Box 34">
              <a:extLst>
                <a:ext uri="{FF2B5EF4-FFF2-40B4-BE49-F238E27FC236}">
                  <a16:creationId xmlns:a16="http://schemas.microsoft.com/office/drawing/2014/main" id="{7CF43B9A-2DEA-7F45-9F1B-89A5958753DD}"/>
                </a:ext>
              </a:extLst>
            </p:cNvPr>
            <p:cNvSpPr txBox="1">
              <a:spLocks noChangeArrowheads="1"/>
            </p:cNvSpPr>
            <p:nvPr/>
          </p:nvSpPr>
          <p:spPr bwMode="auto">
            <a:xfrm>
              <a:off x="4992" y="1113"/>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6387" name="Text Box 35">
              <a:extLst>
                <a:ext uri="{FF2B5EF4-FFF2-40B4-BE49-F238E27FC236}">
                  <a16:creationId xmlns:a16="http://schemas.microsoft.com/office/drawing/2014/main" id="{9572C827-4940-354D-9629-780477FC481E}"/>
                </a:ext>
              </a:extLst>
            </p:cNvPr>
            <p:cNvSpPr txBox="1">
              <a:spLocks noChangeArrowheads="1"/>
            </p:cNvSpPr>
            <p:nvPr/>
          </p:nvSpPr>
          <p:spPr bwMode="auto">
            <a:xfrm>
              <a:off x="345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(b)A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6388" name="Text Box 36">
              <a:extLst>
                <a:ext uri="{FF2B5EF4-FFF2-40B4-BE49-F238E27FC236}">
                  <a16:creationId xmlns:a16="http://schemas.microsoft.com/office/drawing/2014/main" id="{60893314-6E58-4F4E-8D30-7AF901D2F06E}"/>
                </a:ext>
              </a:extLst>
            </p:cNvPr>
            <p:cNvSpPr txBox="1">
              <a:spLocks noChangeArrowheads="1"/>
            </p:cNvSpPr>
            <p:nvPr/>
          </p:nvSpPr>
          <p:spPr bwMode="auto">
            <a:xfrm>
              <a:off x="4608" y="942"/>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86035" name="Line 37">
              <a:extLst>
                <a:ext uri="{FF2B5EF4-FFF2-40B4-BE49-F238E27FC236}">
                  <a16:creationId xmlns:a16="http://schemas.microsoft.com/office/drawing/2014/main" id="{7054EF22-8752-5548-A23F-7D2E81621FA0}"/>
                </a:ext>
              </a:extLst>
            </p:cNvPr>
            <p:cNvSpPr>
              <a:spLocks noChangeShapeType="1"/>
            </p:cNvSpPr>
            <p:nvPr/>
          </p:nvSpPr>
          <p:spPr bwMode="auto">
            <a:xfrm flipH="1" flipV="1">
              <a:off x="4608" y="1422"/>
              <a:ext cx="96"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62D0F60-9A27-CA42-BB3F-BA1C4BD00C36}"/>
              </a:ext>
            </a:extLst>
          </p:cNvPr>
          <p:cNvGrpSpPr>
            <a:grpSpLocks/>
          </p:cNvGrpSpPr>
          <p:nvPr/>
        </p:nvGrpSpPr>
        <p:grpSpPr bwMode="auto">
          <a:xfrm>
            <a:off x="742950" y="2038350"/>
            <a:ext cx="4953000" cy="3262313"/>
            <a:chOff x="528" y="2304"/>
            <a:chExt cx="2880" cy="2055"/>
          </a:xfrm>
        </p:grpSpPr>
        <p:sp>
          <p:nvSpPr>
            <p:cNvPr id="357379" name="Text Box 3">
              <a:extLst>
                <a:ext uri="{FF2B5EF4-FFF2-40B4-BE49-F238E27FC236}">
                  <a16:creationId xmlns:a16="http://schemas.microsoft.com/office/drawing/2014/main" id="{29CBB3F8-96FE-CB40-859D-09572B3888EA}"/>
                </a:ext>
              </a:extLst>
            </p:cNvPr>
            <p:cNvSpPr txBox="1">
              <a:spLocks noChangeArrowheads="1"/>
            </p:cNvSpPr>
            <p:nvPr/>
          </p:nvSpPr>
          <p:spPr bwMode="auto">
            <a:xfrm>
              <a:off x="2064" y="341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7063" name="Group 4">
              <a:extLst>
                <a:ext uri="{FF2B5EF4-FFF2-40B4-BE49-F238E27FC236}">
                  <a16:creationId xmlns:a16="http://schemas.microsoft.com/office/drawing/2014/main" id="{EAE59DED-E3BC-7340-9F64-3E9D91744093}"/>
                </a:ext>
              </a:extLst>
            </p:cNvPr>
            <p:cNvGrpSpPr>
              <a:grpSpLocks/>
            </p:cNvGrpSpPr>
            <p:nvPr/>
          </p:nvGrpSpPr>
          <p:grpSpPr bwMode="auto">
            <a:xfrm>
              <a:off x="528" y="2304"/>
              <a:ext cx="2112" cy="2055"/>
              <a:chOff x="528" y="2304"/>
              <a:chExt cx="2112" cy="2055"/>
            </a:xfrm>
          </p:grpSpPr>
          <p:sp>
            <p:nvSpPr>
              <p:cNvPr id="357381" name="Text Box 5">
                <a:extLst>
                  <a:ext uri="{FF2B5EF4-FFF2-40B4-BE49-F238E27FC236}">
                    <a16:creationId xmlns:a16="http://schemas.microsoft.com/office/drawing/2014/main" id="{1A3AAB5E-315E-7E4E-8DE4-AB4C3FC80900}"/>
                  </a:ext>
                </a:extLst>
              </p:cNvPr>
              <p:cNvSpPr txBox="1">
                <a:spLocks noChangeArrowheads="1"/>
              </p:cNvSpPr>
              <p:nvPr/>
            </p:nvSpPr>
            <p:spPr bwMode="auto">
              <a:xfrm>
                <a:off x="1238" y="230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65" name="Group 6">
                <a:extLst>
                  <a:ext uri="{FF2B5EF4-FFF2-40B4-BE49-F238E27FC236}">
                    <a16:creationId xmlns:a16="http://schemas.microsoft.com/office/drawing/2014/main" id="{C9DD8AB3-4D09-E148-BFC6-2C650B734512}"/>
                  </a:ext>
                </a:extLst>
              </p:cNvPr>
              <p:cNvGrpSpPr>
                <a:grpSpLocks/>
              </p:cNvGrpSpPr>
              <p:nvPr/>
            </p:nvGrpSpPr>
            <p:grpSpPr bwMode="auto">
              <a:xfrm>
                <a:off x="768" y="2583"/>
                <a:ext cx="1248" cy="1200"/>
                <a:chOff x="816" y="432"/>
                <a:chExt cx="1248" cy="1200"/>
              </a:xfrm>
            </p:grpSpPr>
            <p:sp>
              <p:nvSpPr>
                <p:cNvPr id="87079" name="Line 7">
                  <a:extLst>
                    <a:ext uri="{FF2B5EF4-FFF2-40B4-BE49-F238E27FC236}">
                      <a16:creationId xmlns:a16="http://schemas.microsoft.com/office/drawing/2014/main" id="{1491A2EA-F109-A642-823D-87B2860DD12B}"/>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0" name="Oval 8">
                  <a:extLst>
                    <a:ext uri="{FF2B5EF4-FFF2-40B4-BE49-F238E27FC236}">
                      <a16:creationId xmlns:a16="http://schemas.microsoft.com/office/drawing/2014/main" id="{95516EFA-58F2-364A-B83A-574B6D618960}"/>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7081" name="Line 9">
                  <a:extLst>
                    <a:ext uri="{FF2B5EF4-FFF2-40B4-BE49-F238E27FC236}">
                      <a16:creationId xmlns:a16="http://schemas.microsoft.com/office/drawing/2014/main" id="{16246DAB-24CE-6A44-9DC3-6F3D7E692869}"/>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2" name="Line 10">
                  <a:extLst>
                    <a:ext uri="{FF2B5EF4-FFF2-40B4-BE49-F238E27FC236}">
                      <a16:creationId xmlns:a16="http://schemas.microsoft.com/office/drawing/2014/main" id="{7CF0683D-2F95-C649-BEF4-E3174E224FEC}"/>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3" name="Oval 11">
                  <a:extLst>
                    <a:ext uri="{FF2B5EF4-FFF2-40B4-BE49-F238E27FC236}">
                      <a16:creationId xmlns:a16="http://schemas.microsoft.com/office/drawing/2014/main" id="{AD9D77F1-0E55-BF43-B7C4-CDD62A64E044}"/>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388" name="Text Box 12">
                <a:extLst>
                  <a:ext uri="{FF2B5EF4-FFF2-40B4-BE49-F238E27FC236}">
                    <a16:creationId xmlns:a16="http://schemas.microsoft.com/office/drawing/2014/main" id="{04BE7F9F-BA66-EB48-8BD7-F58AC2D07A7D}"/>
                  </a:ext>
                </a:extLst>
              </p:cNvPr>
              <p:cNvSpPr txBox="1">
                <a:spLocks noChangeArrowheads="1"/>
              </p:cNvSpPr>
              <p:nvPr/>
            </p:nvSpPr>
            <p:spPr bwMode="auto">
              <a:xfrm>
                <a:off x="1862" y="26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389" name="Text Box 13">
                <a:extLst>
                  <a:ext uri="{FF2B5EF4-FFF2-40B4-BE49-F238E27FC236}">
                    <a16:creationId xmlns:a16="http://schemas.microsoft.com/office/drawing/2014/main" id="{01679CB0-555E-1741-BDCA-C2E83944707F}"/>
                  </a:ext>
                </a:extLst>
              </p:cNvPr>
              <p:cNvSpPr txBox="1">
                <a:spLocks noChangeArrowheads="1"/>
              </p:cNvSpPr>
              <p:nvPr/>
            </p:nvSpPr>
            <p:spPr bwMode="auto">
              <a:xfrm>
                <a:off x="1968" y="326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390" name="Text Box 14">
                <a:extLst>
                  <a:ext uri="{FF2B5EF4-FFF2-40B4-BE49-F238E27FC236}">
                    <a16:creationId xmlns:a16="http://schemas.microsoft.com/office/drawing/2014/main" id="{16559923-6DEE-9349-876B-CB6E1CEA1967}"/>
                  </a:ext>
                </a:extLst>
              </p:cNvPr>
              <p:cNvSpPr txBox="1">
                <a:spLocks noChangeArrowheads="1"/>
              </p:cNvSpPr>
              <p:nvPr/>
            </p:nvSpPr>
            <p:spPr bwMode="auto">
              <a:xfrm>
                <a:off x="1334" y="3792"/>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391" name="Text Box 15">
                <a:extLst>
                  <a:ext uri="{FF2B5EF4-FFF2-40B4-BE49-F238E27FC236}">
                    <a16:creationId xmlns:a16="http://schemas.microsoft.com/office/drawing/2014/main" id="{92EB2324-0CC9-A245-A080-CB3B6483E8C7}"/>
                  </a:ext>
                </a:extLst>
              </p:cNvPr>
              <p:cNvSpPr txBox="1">
                <a:spLocks noChangeArrowheads="1"/>
              </p:cNvSpPr>
              <p:nvPr/>
            </p:nvSpPr>
            <p:spPr bwMode="auto">
              <a:xfrm>
                <a:off x="720" y="3543"/>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392" name="Text Box 16">
                <a:extLst>
                  <a:ext uri="{FF2B5EF4-FFF2-40B4-BE49-F238E27FC236}">
                    <a16:creationId xmlns:a16="http://schemas.microsoft.com/office/drawing/2014/main" id="{6318491D-56A2-DB41-9221-8DDD8CFCEE7B}"/>
                  </a:ext>
                </a:extLst>
              </p:cNvPr>
              <p:cNvSpPr txBox="1">
                <a:spLocks noChangeArrowheads="1"/>
              </p:cNvSpPr>
              <p:nvPr/>
            </p:nvSpPr>
            <p:spPr bwMode="auto">
              <a:xfrm>
                <a:off x="576" y="26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7071" name="Line 17">
                <a:extLst>
                  <a:ext uri="{FF2B5EF4-FFF2-40B4-BE49-F238E27FC236}">
                    <a16:creationId xmlns:a16="http://schemas.microsoft.com/office/drawing/2014/main" id="{29B4220D-B402-5B40-8CD7-1B486BCE27BF}"/>
                  </a:ext>
                </a:extLst>
              </p:cNvPr>
              <p:cNvSpPr>
                <a:spLocks noChangeShapeType="1"/>
              </p:cNvSpPr>
              <p:nvPr/>
            </p:nvSpPr>
            <p:spPr bwMode="auto">
              <a:xfrm flipH="1" flipV="1">
                <a:off x="1920" y="3543"/>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394" name="Text Box 18">
                <a:extLst>
                  <a:ext uri="{FF2B5EF4-FFF2-40B4-BE49-F238E27FC236}">
                    <a16:creationId xmlns:a16="http://schemas.microsoft.com/office/drawing/2014/main" id="{72BE64E4-3E9D-2E49-8F10-DD8A3BFE24F6}"/>
                  </a:ext>
                </a:extLst>
              </p:cNvPr>
              <p:cNvSpPr txBox="1">
                <a:spLocks noChangeArrowheads="1"/>
              </p:cNvSpPr>
              <p:nvPr/>
            </p:nvSpPr>
            <p:spPr bwMode="auto">
              <a:xfrm>
                <a:off x="624" y="2400"/>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395" name="Text Box 19">
                <a:extLst>
                  <a:ext uri="{FF2B5EF4-FFF2-40B4-BE49-F238E27FC236}">
                    <a16:creationId xmlns:a16="http://schemas.microsoft.com/office/drawing/2014/main" id="{2D852A2A-0DED-0346-9113-D20DC624E414}"/>
                  </a:ext>
                </a:extLst>
              </p:cNvPr>
              <p:cNvSpPr txBox="1">
                <a:spLocks noChangeArrowheads="1"/>
              </p:cNvSpPr>
              <p:nvPr/>
            </p:nvSpPr>
            <p:spPr bwMode="auto">
              <a:xfrm>
                <a:off x="528" y="403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 B</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7396" name="Text Box 20">
                <a:extLst>
                  <a:ext uri="{FF2B5EF4-FFF2-40B4-BE49-F238E27FC236}">
                    <a16:creationId xmlns:a16="http://schemas.microsoft.com/office/drawing/2014/main" id="{7C79AF78-D15F-AB42-9119-90851535135C}"/>
                  </a:ext>
                </a:extLst>
              </p:cNvPr>
              <p:cNvSpPr txBox="1">
                <a:spLocks noChangeArrowheads="1"/>
              </p:cNvSpPr>
              <p:nvPr/>
            </p:nvSpPr>
            <p:spPr bwMode="auto">
              <a:xfrm>
                <a:off x="1680" y="3246"/>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357397" name="Text Box 21">
                <a:extLst>
                  <a:ext uri="{FF2B5EF4-FFF2-40B4-BE49-F238E27FC236}">
                    <a16:creationId xmlns:a16="http://schemas.microsoft.com/office/drawing/2014/main" id="{E433A864-9E57-7540-94D0-6B919171EC6D}"/>
                  </a:ext>
                </a:extLst>
              </p:cNvPr>
              <p:cNvSpPr txBox="1">
                <a:spLocks noChangeArrowheads="1"/>
              </p:cNvSpPr>
              <p:nvPr/>
            </p:nvSpPr>
            <p:spPr bwMode="auto">
              <a:xfrm>
                <a:off x="1296" y="3417"/>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p>
            </p:txBody>
          </p:sp>
          <p:sp>
            <p:nvSpPr>
              <p:cNvPr id="357398" name="Text Box 22">
                <a:extLst>
                  <a:ext uri="{FF2B5EF4-FFF2-40B4-BE49-F238E27FC236}">
                    <a16:creationId xmlns:a16="http://schemas.microsoft.com/office/drawing/2014/main" id="{1365976E-1604-204B-B03A-7B849C5B5C92}"/>
                  </a:ext>
                </a:extLst>
              </p:cNvPr>
              <p:cNvSpPr txBox="1">
                <a:spLocks noChangeArrowheads="1"/>
              </p:cNvSpPr>
              <p:nvPr/>
            </p:nvSpPr>
            <p:spPr bwMode="auto">
              <a:xfrm>
                <a:off x="912" y="3264"/>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C</a:t>
                </a:r>
              </a:p>
            </p:txBody>
          </p:sp>
          <p:sp>
            <p:nvSpPr>
              <p:cNvPr id="357399" name="Text Box 23">
                <a:extLst>
                  <a:ext uri="{FF2B5EF4-FFF2-40B4-BE49-F238E27FC236}">
                    <a16:creationId xmlns:a16="http://schemas.microsoft.com/office/drawing/2014/main" id="{EDDBCE3B-66BD-F14F-905E-9BC2B6592FD8}"/>
                  </a:ext>
                </a:extLst>
              </p:cNvPr>
              <p:cNvSpPr txBox="1">
                <a:spLocks noChangeArrowheads="1"/>
              </p:cNvSpPr>
              <p:nvPr/>
            </p:nvSpPr>
            <p:spPr bwMode="auto">
              <a:xfrm>
                <a:off x="864" y="288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p>
            </p:txBody>
          </p:sp>
          <p:sp>
            <p:nvSpPr>
              <p:cNvPr id="87078" name="Line 24">
                <a:extLst>
                  <a:ext uri="{FF2B5EF4-FFF2-40B4-BE49-F238E27FC236}">
                    <a16:creationId xmlns:a16="http://schemas.microsoft.com/office/drawing/2014/main" id="{4878C8C9-B57C-E54D-84FC-3AED5E653AD7}"/>
                  </a:ext>
                </a:extLst>
              </p:cNvPr>
              <p:cNvSpPr>
                <a:spLocks noChangeShapeType="1"/>
              </p:cNvSpPr>
              <p:nvPr/>
            </p:nvSpPr>
            <p:spPr bwMode="auto">
              <a:xfrm>
                <a:off x="1056" y="2448"/>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57401" name="Text Box 25">
            <a:extLst>
              <a:ext uri="{FF2B5EF4-FFF2-40B4-BE49-F238E27FC236}">
                <a16:creationId xmlns:a16="http://schemas.microsoft.com/office/drawing/2014/main" id="{49C7219A-5265-2040-B899-FF8881DE4EC0}"/>
              </a:ext>
            </a:extLst>
          </p:cNvPr>
          <p:cNvSpPr txBox="1">
            <a:spLocks noChangeArrowheads="1"/>
          </p:cNvSpPr>
          <p:nvPr/>
        </p:nvSpPr>
        <p:spPr bwMode="auto">
          <a:xfrm>
            <a:off x="8750300" y="4506913"/>
            <a:ext cx="23114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5" name="Group 26">
            <a:extLst>
              <a:ext uri="{FF2B5EF4-FFF2-40B4-BE49-F238E27FC236}">
                <a16:creationId xmlns:a16="http://schemas.microsoft.com/office/drawing/2014/main" id="{929EB5AD-1D0B-DD46-9CA9-AFDD1BB03A61}"/>
              </a:ext>
            </a:extLst>
          </p:cNvPr>
          <p:cNvGrpSpPr>
            <a:grpSpLocks/>
          </p:cNvGrpSpPr>
          <p:nvPr/>
        </p:nvGrpSpPr>
        <p:grpSpPr bwMode="auto">
          <a:xfrm>
            <a:off x="5169024" y="1989138"/>
            <a:ext cx="4375150" cy="3276600"/>
            <a:chOff x="3552" y="3072"/>
            <a:chExt cx="2544" cy="2064"/>
          </a:xfrm>
        </p:grpSpPr>
        <p:sp>
          <p:nvSpPr>
            <p:cNvPr id="357403" name="Text Box 27">
              <a:extLst>
                <a:ext uri="{FF2B5EF4-FFF2-40B4-BE49-F238E27FC236}">
                  <a16:creationId xmlns:a16="http://schemas.microsoft.com/office/drawing/2014/main" id="{33B3E1C3-D5DE-194C-9BB8-2A0C2D77381F}"/>
                </a:ext>
              </a:extLst>
            </p:cNvPr>
            <p:cNvSpPr txBox="1">
              <a:spLocks noChangeArrowheads="1"/>
            </p:cNvSpPr>
            <p:nvPr/>
          </p:nvSpPr>
          <p:spPr bwMode="auto">
            <a:xfrm>
              <a:off x="4262" y="308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46" name="Group 28">
              <a:extLst>
                <a:ext uri="{FF2B5EF4-FFF2-40B4-BE49-F238E27FC236}">
                  <a16:creationId xmlns:a16="http://schemas.microsoft.com/office/drawing/2014/main" id="{3022DDCA-0B56-1641-B9DA-8FB1101008FB}"/>
                </a:ext>
              </a:extLst>
            </p:cNvPr>
            <p:cNvGrpSpPr>
              <a:grpSpLocks/>
            </p:cNvGrpSpPr>
            <p:nvPr/>
          </p:nvGrpSpPr>
          <p:grpSpPr bwMode="auto">
            <a:xfrm>
              <a:off x="3792" y="3360"/>
              <a:ext cx="1248" cy="1200"/>
              <a:chOff x="816" y="432"/>
              <a:chExt cx="1248" cy="1200"/>
            </a:xfrm>
          </p:grpSpPr>
          <p:sp>
            <p:nvSpPr>
              <p:cNvPr id="87057" name="Line 29">
                <a:extLst>
                  <a:ext uri="{FF2B5EF4-FFF2-40B4-BE49-F238E27FC236}">
                    <a16:creationId xmlns:a16="http://schemas.microsoft.com/office/drawing/2014/main" id="{406D3251-45E8-1949-9EF4-ED634B5B4071}"/>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Oval 30">
                <a:extLst>
                  <a:ext uri="{FF2B5EF4-FFF2-40B4-BE49-F238E27FC236}">
                    <a16:creationId xmlns:a16="http://schemas.microsoft.com/office/drawing/2014/main" id="{AA24848F-F5AB-AD43-8199-725B169AC7AF}"/>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7059" name="Line 31">
                <a:extLst>
                  <a:ext uri="{FF2B5EF4-FFF2-40B4-BE49-F238E27FC236}">
                    <a16:creationId xmlns:a16="http://schemas.microsoft.com/office/drawing/2014/main" id="{2517AABF-343C-C747-9CFC-4E66546B6EB5}"/>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Line 32">
                <a:extLst>
                  <a:ext uri="{FF2B5EF4-FFF2-40B4-BE49-F238E27FC236}">
                    <a16:creationId xmlns:a16="http://schemas.microsoft.com/office/drawing/2014/main" id="{56518D33-2D58-D740-A247-4FA68181E37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Oval 33">
                <a:extLst>
                  <a:ext uri="{FF2B5EF4-FFF2-40B4-BE49-F238E27FC236}">
                    <a16:creationId xmlns:a16="http://schemas.microsoft.com/office/drawing/2014/main" id="{59902963-660B-E84D-92E2-52B8A2C23B8F}"/>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410" name="Text Box 34">
              <a:extLst>
                <a:ext uri="{FF2B5EF4-FFF2-40B4-BE49-F238E27FC236}">
                  <a16:creationId xmlns:a16="http://schemas.microsoft.com/office/drawing/2014/main" id="{23BDC15E-7FC4-2543-BC96-8FBCB9A5A545}"/>
                </a:ext>
              </a:extLst>
            </p:cNvPr>
            <p:cNvSpPr txBox="1">
              <a:spLocks noChangeArrowheads="1"/>
            </p:cNvSpPr>
            <p:nvPr/>
          </p:nvSpPr>
          <p:spPr bwMode="auto">
            <a:xfrm>
              <a:off x="4886" y="337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411" name="Text Box 35">
              <a:extLst>
                <a:ext uri="{FF2B5EF4-FFF2-40B4-BE49-F238E27FC236}">
                  <a16:creationId xmlns:a16="http://schemas.microsoft.com/office/drawing/2014/main" id="{A08BBC8B-C9A4-7745-A03C-39AF9E4DAFDD}"/>
                </a:ext>
              </a:extLst>
            </p:cNvPr>
            <p:cNvSpPr txBox="1">
              <a:spLocks noChangeArrowheads="1"/>
            </p:cNvSpPr>
            <p:nvPr/>
          </p:nvSpPr>
          <p:spPr bwMode="auto">
            <a:xfrm>
              <a:off x="4992" y="40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412" name="Text Box 36">
              <a:extLst>
                <a:ext uri="{FF2B5EF4-FFF2-40B4-BE49-F238E27FC236}">
                  <a16:creationId xmlns:a16="http://schemas.microsoft.com/office/drawing/2014/main" id="{89503D8E-9A62-BF49-BABD-330001ADBC4C}"/>
                </a:ext>
              </a:extLst>
            </p:cNvPr>
            <p:cNvSpPr txBox="1">
              <a:spLocks noChangeArrowheads="1"/>
            </p:cNvSpPr>
            <p:nvPr/>
          </p:nvSpPr>
          <p:spPr bwMode="auto">
            <a:xfrm>
              <a:off x="4358" y="456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413" name="Text Box 37">
              <a:extLst>
                <a:ext uri="{FF2B5EF4-FFF2-40B4-BE49-F238E27FC236}">
                  <a16:creationId xmlns:a16="http://schemas.microsoft.com/office/drawing/2014/main" id="{72A45FA1-AAC8-8D49-99F0-F58B43C59B53}"/>
                </a:ext>
              </a:extLst>
            </p:cNvPr>
            <p:cNvSpPr txBox="1">
              <a:spLocks noChangeArrowheads="1"/>
            </p:cNvSpPr>
            <p:nvPr/>
          </p:nvSpPr>
          <p:spPr bwMode="auto">
            <a:xfrm>
              <a:off x="3744" y="432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414" name="Text Box 38">
              <a:extLst>
                <a:ext uri="{FF2B5EF4-FFF2-40B4-BE49-F238E27FC236}">
                  <a16:creationId xmlns:a16="http://schemas.microsoft.com/office/drawing/2014/main" id="{B0551EDA-42DC-4A4D-939D-ACBBFEFECD61}"/>
                </a:ext>
              </a:extLst>
            </p:cNvPr>
            <p:cNvSpPr txBox="1">
              <a:spLocks noChangeArrowheads="1"/>
            </p:cNvSpPr>
            <p:nvPr/>
          </p:nvSpPr>
          <p:spPr bwMode="auto">
            <a:xfrm>
              <a:off x="3600" y="346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7415" name="Text Box 39">
              <a:extLst>
                <a:ext uri="{FF2B5EF4-FFF2-40B4-BE49-F238E27FC236}">
                  <a16:creationId xmlns:a16="http://schemas.microsoft.com/office/drawing/2014/main" id="{12EAD7E0-076A-FF46-9E18-11A5F5C09B81}"/>
                </a:ext>
              </a:extLst>
            </p:cNvPr>
            <p:cNvSpPr txBox="1">
              <a:spLocks noChangeArrowheads="1"/>
            </p:cNvSpPr>
            <p:nvPr/>
          </p:nvSpPr>
          <p:spPr bwMode="auto">
            <a:xfrm>
              <a:off x="3648" y="317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416" name="Text Box 40">
              <a:extLst>
                <a:ext uri="{FF2B5EF4-FFF2-40B4-BE49-F238E27FC236}">
                  <a16:creationId xmlns:a16="http://schemas.microsoft.com/office/drawing/2014/main" id="{764C3331-97FD-C145-9D1B-C82212060FFE}"/>
                </a:ext>
              </a:extLst>
            </p:cNvPr>
            <p:cNvSpPr txBox="1">
              <a:spLocks noChangeArrowheads="1"/>
            </p:cNvSpPr>
            <p:nvPr/>
          </p:nvSpPr>
          <p:spPr bwMode="auto">
            <a:xfrm>
              <a:off x="3552" y="4809"/>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 ABCD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出队</a:t>
              </a:r>
            </a:p>
          </p:txBody>
        </p:sp>
        <p:sp>
          <p:nvSpPr>
            <p:cNvPr id="87054" name="Line 41">
              <a:extLst>
                <a:ext uri="{FF2B5EF4-FFF2-40B4-BE49-F238E27FC236}">
                  <a16:creationId xmlns:a16="http://schemas.microsoft.com/office/drawing/2014/main" id="{31793F19-9690-6D42-8817-56EB001A8CCE}"/>
                </a:ext>
              </a:extLst>
            </p:cNvPr>
            <p:cNvSpPr>
              <a:spLocks noChangeShapeType="1"/>
            </p:cNvSpPr>
            <p:nvPr/>
          </p:nvSpPr>
          <p:spPr bwMode="auto">
            <a:xfrm>
              <a:off x="4080" y="3225"/>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42">
              <a:extLst>
                <a:ext uri="{FF2B5EF4-FFF2-40B4-BE49-F238E27FC236}">
                  <a16:creationId xmlns:a16="http://schemas.microsoft.com/office/drawing/2014/main" id="{D45C85C3-9B52-384A-AD94-601FDEF19DD1}"/>
                </a:ext>
              </a:extLst>
            </p:cNvPr>
            <p:cNvSpPr>
              <a:spLocks noChangeShapeType="1"/>
            </p:cNvSpPr>
            <p:nvPr/>
          </p:nvSpPr>
          <p:spPr bwMode="auto">
            <a:xfrm flipH="1">
              <a:off x="4608" y="316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419" name="Text Box 43">
              <a:extLst>
                <a:ext uri="{FF2B5EF4-FFF2-40B4-BE49-F238E27FC236}">
                  <a16:creationId xmlns:a16="http://schemas.microsoft.com/office/drawing/2014/main" id="{53AAE64F-EDE2-BD42-96DD-3F6D8C195D62}"/>
                </a:ext>
              </a:extLst>
            </p:cNvPr>
            <p:cNvSpPr txBox="1">
              <a:spLocks noChangeArrowheads="1"/>
            </p:cNvSpPr>
            <p:nvPr/>
          </p:nvSpPr>
          <p:spPr bwMode="auto">
            <a:xfrm>
              <a:off x="4752" y="307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sp>
        <p:nvSpPr>
          <p:cNvPr id="357420" name="AutoShape 44">
            <a:extLst>
              <a:ext uri="{FF2B5EF4-FFF2-40B4-BE49-F238E27FC236}">
                <a16:creationId xmlns:a16="http://schemas.microsoft.com/office/drawing/2014/main" id="{609E4CFF-AA0E-9F4B-BF59-1311D0BF55A2}"/>
              </a:ext>
            </a:extLst>
          </p:cNvPr>
          <p:cNvSpPr>
            <a:spLocks noChangeArrowheads="1"/>
          </p:cNvSpPr>
          <p:nvPr/>
        </p:nvSpPr>
        <p:spPr bwMode="auto">
          <a:xfrm>
            <a:off x="7599486" y="3573463"/>
            <a:ext cx="2146300" cy="990600"/>
          </a:xfrm>
          <a:prstGeom prst="cloudCallout">
            <a:avLst>
              <a:gd name="adj1" fmla="val -62819"/>
              <a:gd name="adj2" fmla="val 56731"/>
            </a:avLst>
          </a:prstGeom>
          <a:solidFill>
            <a:srgbClr val="FFFF99"/>
          </a:solidFill>
          <a:ln w="10033" algn="ctr">
            <a:solidFill>
              <a:srgbClr val="FF0000"/>
            </a:solidFill>
            <a:round/>
            <a:headEnd/>
            <a:tailEnd/>
          </a:ln>
          <a:effectLst>
            <a:outerShdw dist="30000" dir="5400000" rotWithShape="0">
              <a:srgbClr val="000000">
                <a:alpha val="45000"/>
              </a:srgb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dirty="0">
                <a:solidFill>
                  <a:srgbClr val="FF0000"/>
                </a:solidFill>
                <a:effectLst>
                  <a:outerShdw blurRad="38100" dist="38100" dir="2700000" algn="tl">
                    <a:srgbClr val="000000"/>
                  </a:outerShdw>
                </a:effectLst>
                <a:latin typeface="Verdana" panose="020B0604030504040204" pitchFamily="34" charset="0"/>
                <a:ea typeface="楷体_GB2312" pitchFamily="49" charset="-122"/>
              </a:rPr>
              <a:t>队空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57420"/>
                                        </p:tgtEl>
                                        <p:attrNameLst>
                                          <p:attrName>style.visibility</p:attrName>
                                        </p:attrNameLst>
                                      </p:cBhvr>
                                      <p:to>
                                        <p:strVal val="visible"/>
                                      </p:to>
                                    </p:set>
                                    <p:animEffect transition="in" filter="blinds(horizontal)">
                                      <p:cBhvr>
                                        <p:cTn id="16" dur="500"/>
                                        <p:tgtEl>
                                          <p:spTgt spid="35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a:extLst>
              <a:ext uri="{FF2B5EF4-FFF2-40B4-BE49-F238E27FC236}">
                <a16:creationId xmlns:a16="http://schemas.microsoft.com/office/drawing/2014/main" id="{45A92A77-6665-544B-A811-460BF01A020D}"/>
              </a:ext>
            </a:extLst>
          </p:cNvPr>
          <p:cNvSpPr txBox="1">
            <a:spLocks noChangeArrowheads="1"/>
          </p:cNvSpPr>
          <p:nvPr/>
        </p:nvSpPr>
        <p:spPr bwMode="auto">
          <a:xfrm>
            <a:off x="7677150" y="2085975"/>
            <a:ext cx="23114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92215" name="Group 55">
            <a:extLst>
              <a:ext uri="{FF2B5EF4-FFF2-40B4-BE49-F238E27FC236}">
                <a16:creationId xmlns:a16="http://schemas.microsoft.com/office/drawing/2014/main" id="{FAF3CDE2-9A1C-B14A-9DEA-D068E683D9E1}"/>
              </a:ext>
            </a:extLst>
          </p:cNvPr>
          <p:cNvGrpSpPr>
            <a:grpSpLocks/>
          </p:cNvGrpSpPr>
          <p:nvPr/>
        </p:nvGrpSpPr>
        <p:grpSpPr bwMode="auto">
          <a:xfrm>
            <a:off x="5113338" y="1743075"/>
            <a:ext cx="4375150" cy="3414713"/>
            <a:chOff x="3221" y="1098"/>
            <a:chExt cx="2756" cy="2151"/>
          </a:xfrm>
        </p:grpSpPr>
        <p:sp>
          <p:nvSpPr>
            <p:cNvPr id="358404" name="Text Box 4">
              <a:extLst>
                <a:ext uri="{FF2B5EF4-FFF2-40B4-BE49-F238E27FC236}">
                  <a16:creationId xmlns:a16="http://schemas.microsoft.com/office/drawing/2014/main" id="{6437EADD-32D6-994C-97CC-776DF512E691}"/>
                </a:ext>
              </a:extLst>
            </p:cNvPr>
            <p:cNvSpPr txBox="1">
              <a:spLocks noChangeArrowheads="1"/>
            </p:cNvSpPr>
            <p:nvPr/>
          </p:nvSpPr>
          <p:spPr bwMode="auto">
            <a:xfrm>
              <a:off x="4521"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8090" name="Group 54">
              <a:extLst>
                <a:ext uri="{FF2B5EF4-FFF2-40B4-BE49-F238E27FC236}">
                  <a16:creationId xmlns:a16="http://schemas.microsoft.com/office/drawing/2014/main" id="{82942FAC-906B-374A-806B-6D7AB2688805}"/>
                </a:ext>
              </a:extLst>
            </p:cNvPr>
            <p:cNvGrpSpPr>
              <a:grpSpLocks/>
            </p:cNvGrpSpPr>
            <p:nvPr/>
          </p:nvGrpSpPr>
          <p:grpSpPr bwMode="auto">
            <a:xfrm>
              <a:off x="3221" y="1098"/>
              <a:ext cx="2288" cy="2151"/>
              <a:chOff x="3221" y="1098"/>
              <a:chExt cx="2288" cy="2151"/>
            </a:xfrm>
          </p:grpSpPr>
          <p:sp>
            <p:nvSpPr>
              <p:cNvPr id="358406" name="Text Box 6">
                <a:extLst>
                  <a:ext uri="{FF2B5EF4-FFF2-40B4-BE49-F238E27FC236}">
                    <a16:creationId xmlns:a16="http://schemas.microsoft.com/office/drawing/2014/main" id="{C8C9DA1D-6ACE-424B-A3F3-3CFA332AAB6A}"/>
                  </a:ext>
                </a:extLst>
              </p:cNvPr>
              <p:cNvSpPr txBox="1">
                <a:spLocks noChangeArrowheads="1"/>
              </p:cNvSpPr>
              <p:nvPr/>
            </p:nvSpPr>
            <p:spPr bwMode="auto">
              <a:xfrm>
                <a:off x="3990" y="110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92" name="Group 7">
                <a:extLst>
                  <a:ext uri="{FF2B5EF4-FFF2-40B4-BE49-F238E27FC236}">
                    <a16:creationId xmlns:a16="http://schemas.microsoft.com/office/drawing/2014/main" id="{BA2CBBE0-C7E8-0243-816E-69566F0DAFCE}"/>
                  </a:ext>
                </a:extLst>
              </p:cNvPr>
              <p:cNvGrpSpPr>
                <a:grpSpLocks/>
              </p:cNvGrpSpPr>
              <p:nvPr/>
            </p:nvGrpSpPr>
            <p:grpSpPr bwMode="auto">
              <a:xfrm>
                <a:off x="3481" y="1386"/>
                <a:ext cx="1352" cy="1200"/>
                <a:chOff x="816" y="432"/>
                <a:chExt cx="1248" cy="1200"/>
              </a:xfrm>
            </p:grpSpPr>
            <p:sp>
              <p:nvSpPr>
                <p:cNvPr id="88108" name="Line 8">
                  <a:extLst>
                    <a:ext uri="{FF2B5EF4-FFF2-40B4-BE49-F238E27FC236}">
                      <a16:creationId xmlns:a16="http://schemas.microsoft.com/office/drawing/2014/main" id="{CF8662DE-0D95-C74E-80D4-745AFB9DD53E}"/>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9" name="Oval 9">
                  <a:extLst>
                    <a:ext uri="{FF2B5EF4-FFF2-40B4-BE49-F238E27FC236}">
                      <a16:creationId xmlns:a16="http://schemas.microsoft.com/office/drawing/2014/main" id="{A56FCF5A-2BB7-5F41-B6D8-EFDDE3400A74}"/>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110" name="Line 10">
                  <a:extLst>
                    <a:ext uri="{FF2B5EF4-FFF2-40B4-BE49-F238E27FC236}">
                      <a16:creationId xmlns:a16="http://schemas.microsoft.com/office/drawing/2014/main" id="{D00668A8-7187-AB4A-B7F9-4FC4F385A0C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1" name="Line 11">
                  <a:extLst>
                    <a:ext uri="{FF2B5EF4-FFF2-40B4-BE49-F238E27FC236}">
                      <a16:creationId xmlns:a16="http://schemas.microsoft.com/office/drawing/2014/main" id="{1354C6A2-FDB4-0944-882C-A3F79E201F71}"/>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2" name="Oval 12">
                  <a:extLst>
                    <a:ext uri="{FF2B5EF4-FFF2-40B4-BE49-F238E27FC236}">
                      <a16:creationId xmlns:a16="http://schemas.microsoft.com/office/drawing/2014/main" id="{22D95D80-86D2-C84E-AF07-603273A468CE}"/>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8413" name="Text Box 13">
                <a:extLst>
                  <a:ext uri="{FF2B5EF4-FFF2-40B4-BE49-F238E27FC236}">
                    <a16:creationId xmlns:a16="http://schemas.microsoft.com/office/drawing/2014/main" id="{C9DB8D50-105F-854D-8565-FD4C3BAD17D2}"/>
                  </a:ext>
                </a:extLst>
              </p:cNvPr>
              <p:cNvSpPr txBox="1">
                <a:spLocks noChangeArrowheads="1"/>
              </p:cNvSpPr>
              <p:nvPr/>
            </p:nvSpPr>
            <p:spPr bwMode="auto">
              <a:xfrm>
                <a:off x="4666" y="1404"/>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14" name="Text Box 14">
                <a:extLst>
                  <a:ext uri="{FF2B5EF4-FFF2-40B4-BE49-F238E27FC236}">
                    <a16:creationId xmlns:a16="http://schemas.microsoft.com/office/drawing/2014/main" id="{A5257C55-DBF5-E644-A409-B986C0A472CB}"/>
                  </a:ext>
                </a:extLst>
              </p:cNvPr>
              <p:cNvSpPr txBox="1">
                <a:spLocks noChangeArrowheads="1"/>
              </p:cNvSpPr>
              <p:nvPr/>
            </p:nvSpPr>
            <p:spPr bwMode="auto">
              <a:xfrm>
                <a:off x="4781" y="206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15" name="Text Box 15">
                <a:extLst>
                  <a:ext uri="{FF2B5EF4-FFF2-40B4-BE49-F238E27FC236}">
                    <a16:creationId xmlns:a16="http://schemas.microsoft.com/office/drawing/2014/main" id="{7619143C-E65C-F84E-9F5A-8057E44C2FDC}"/>
                  </a:ext>
                </a:extLst>
              </p:cNvPr>
              <p:cNvSpPr txBox="1">
                <a:spLocks noChangeArrowheads="1"/>
              </p:cNvSpPr>
              <p:nvPr/>
            </p:nvSpPr>
            <p:spPr bwMode="auto">
              <a:xfrm>
                <a:off x="4094" y="2595"/>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16" name="Text Box 16">
                <a:extLst>
                  <a:ext uri="{FF2B5EF4-FFF2-40B4-BE49-F238E27FC236}">
                    <a16:creationId xmlns:a16="http://schemas.microsoft.com/office/drawing/2014/main" id="{E48BE723-49C5-5145-9EF8-9DEB6B66D86E}"/>
                  </a:ext>
                </a:extLst>
              </p:cNvPr>
              <p:cNvSpPr txBox="1">
                <a:spLocks noChangeArrowheads="1"/>
              </p:cNvSpPr>
              <p:nvPr/>
            </p:nvSpPr>
            <p:spPr bwMode="auto">
              <a:xfrm>
                <a:off x="3429" y="2346"/>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17" name="Text Box 17">
                <a:extLst>
                  <a:ext uri="{FF2B5EF4-FFF2-40B4-BE49-F238E27FC236}">
                    <a16:creationId xmlns:a16="http://schemas.microsoft.com/office/drawing/2014/main" id="{0494BC3A-DEE1-954D-9A25-A7ECA2C4A120}"/>
                  </a:ext>
                </a:extLst>
              </p:cNvPr>
              <p:cNvSpPr txBox="1">
                <a:spLocks noChangeArrowheads="1"/>
              </p:cNvSpPr>
              <p:nvPr/>
            </p:nvSpPr>
            <p:spPr bwMode="auto">
              <a:xfrm>
                <a:off x="3273" y="1491"/>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18" name="Text Box 18">
                <a:extLst>
                  <a:ext uri="{FF2B5EF4-FFF2-40B4-BE49-F238E27FC236}">
                    <a16:creationId xmlns:a16="http://schemas.microsoft.com/office/drawing/2014/main" id="{0D9033C0-68F5-0845-8E3D-88F931A554B3}"/>
                  </a:ext>
                </a:extLst>
              </p:cNvPr>
              <p:cNvSpPr txBox="1">
                <a:spLocks noChangeArrowheads="1"/>
              </p:cNvSpPr>
              <p:nvPr/>
            </p:nvSpPr>
            <p:spPr bwMode="auto">
              <a:xfrm>
                <a:off x="3325"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8419" name="Text Box 19">
                <a:extLst>
                  <a:ext uri="{FF2B5EF4-FFF2-40B4-BE49-F238E27FC236}">
                    <a16:creationId xmlns:a16="http://schemas.microsoft.com/office/drawing/2014/main" id="{5286C661-F0B5-264C-9641-EE552370A820}"/>
                  </a:ext>
                </a:extLst>
              </p:cNvPr>
              <p:cNvSpPr txBox="1">
                <a:spLocks noChangeArrowheads="1"/>
              </p:cNvSpPr>
              <p:nvPr/>
            </p:nvSpPr>
            <p:spPr bwMode="auto">
              <a:xfrm>
                <a:off x="3221" y="2922"/>
                <a:ext cx="2288"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 G H I J</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100" name="Line 20">
                <a:extLst>
                  <a:ext uri="{FF2B5EF4-FFF2-40B4-BE49-F238E27FC236}">
                    <a16:creationId xmlns:a16="http://schemas.microsoft.com/office/drawing/2014/main" id="{F970174F-E22C-914F-B49A-060FA7D125B3}"/>
                  </a:ext>
                </a:extLst>
              </p:cNvPr>
              <p:cNvSpPr>
                <a:spLocks noChangeShapeType="1"/>
              </p:cNvSpPr>
              <p:nvPr/>
            </p:nvSpPr>
            <p:spPr bwMode="auto">
              <a:xfrm flipH="1">
                <a:off x="4365" y="1194"/>
                <a:ext cx="208"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21" name="Text Box 21">
                <a:extLst>
                  <a:ext uri="{FF2B5EF4-FFF2-40B4-BE49-F238E27FC236}">
                    <a16:creationId xmlns:a16="http://schemas.microsoft.com/office/drawing/2014/main" id="{D4A0DAF5-E599-2046-A927-23F7B81480BD}"/>
                  </a:ext>
                </a:extLst>
              </p:cNvPr>
              <p:cNvSpPr txBox="1">
                <a:spLocks noChangeArrowheads="1"/>
              </p:cNvSpPr>
              <p:nvPr/>
            </p:nvSpPr>
            <p:spPr bwMode="auto">
              <a:xfrm>
                <a:off x="4001" y="1434"/>
                <a:ext cx="46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22" name="Text Box 22">
                <a:extLst>
                  <a:ext uri="{FF2B5EF4-FFF2-40B4-BE49-F238E27FC236}">
                    <a16:creationId xmlns:a16="http://schemas.microsoft.com/office/drawing/2014/main" id="{895036C6-FAAF-5344-9CB3-80E02E267CF7}"/>
                  </a:ext>
                </a:extLst>
              </p:cNvPr>
              <p:cNvSpPr txBox="1">
                <a:spLocks noChangeArrowheads="1"/>
              </p:cNvSpPr>
              <p:nvPr/>
            </p:nvSpPr>
            <p:spPr bwMode="auto">
              <a:xfrm>
                <a:off x="4469" y="1626"/>
                <a:ext cx="3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358423" name="Text Box 23">
                <a:extLst>
                  <a:ext uri="{FF2B5EF4-FFF2-40B4-BE49-F238E27FC236}">
                    <a16:creationId xmlns:a16="http://schemas.microsoft.com/office/drawing/2014/main" id="{57408CDC-5C79-BC46-9BCE-659A1F558B0E}"/>
                  </a:ext>
                </a:extLst>
              </p:cNvPr>
              <p:cNvSpPr txBox="1">
                <a:spLocks noChangeArrowheads="1"/>
              </p:cNvSpPr>
              <p:nvPr/>
            </p:nvSpPr>
            <p:spPr bwMode="auto">
              <a:xfrm>
                <a:off x="4480" y="201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g</a:t>
                </a:r>
              </a:p>
            </p:txBody>
          </p:sp>
          <p:sp>
            <p:nvSpPr>
              <p:cNvPr id="358424" name="Text Box 24">
                <a:extLst>
                  <a:ext uri="{FF2B5EF4-FFF2-40B4-BE49-F238E27FC236}">
                    <a16:creationId xmlns:a16="http://schemas.microsoft.com/office/drawing/2014/main" id="{341D1AE9-2426-4E4E-BA3B-8B63794BE037}"/>
                  </a:ext>
                </a:extLst>
              </p:cNvPr>
              <p:cNvSpPr txBox="1">
                <a:spLocks noChangeArrowheads="1"/>
              </p:cNvSpPr>
              <p:nvPr/>
            </p:nvSpPr>
            <p:spPr bwMode="auto">
              <a:xfrm>
                <a:off x="4053" y="2259"/>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H</a:t>
                </a:r>
              </a:p>
            </p:txBody>
          </p:sp>
          <p:sp>
            <p:nvSpPr>
              <p:cNvPr id="358425" name="Text Box 25">
                <a:extLst>
                  <a:ext uri="{FF2B5EF4-FFF2-40B4-BE49-F238E27FC236}">
                    <a16:creationId xmlns:a16="http://schemas.microsoft.com/office/drawing/2014/main" id="{E4A7BDEB-68B9-6D4B-BA89-E804F6501025}"/>
                  </a:ext>
                </a:extLst>
              </p:cNvPr>
              <p:cNvSpPr txBox="1">
                <a:spLocks noChangeArrowheads="1"/>
              </p:cNvSpPr>
              <p:nvPr/>
            </p:nvSpPr>
            <p:spPr bwMode="auto">
              <a:xfrm>
                <a:off x="3637" y="2058"/>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I</a:t>
                </a:r>
              </a:p>
            </p:txBody>
          </p:sp>
          <p:sp>
            <p:nvSpPr>
              <p:cNvPr id="358426" name="Text Box 26">
                <a:extLst>
                  <a:ext uri="{FF2B5EF4-FFF2-40B4-BE49-F238E27FC236}">
                    <a16:creationId xmlns:a16="http://schemas.microsoft.com/office/drawing/2014/main" id="{ACF409DC-F530-5C4A-9293-C5AFD566E705}"/>
                  </a:ext>
                </a:extLst>
              </p:cNvPr>
              <p:cNvSpPr txBox="1">
                <a:spLocks noChangeArrowheads="1"/>
              </p:cNvSpPr>
              <p:nvPr/>
            </p:nvSpPr>
            <p:spPr bwMode="auto">
              <a:xfrm>
                <a:off x="3585" y="167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J</a:t>
                </a:r>
              </a:p>
            </p:txBody>
          </p:sp>
          <p:sp>
            <p:nvSpPr>
              <p:cNvPr id="88107" name="Line 27">
                <a:extLst>
                  <a:ext uri="{FF2B5EF4-FFF2-40B4-BE49-F238E27FC236}">
                    <a16:creationId xmlns:a16="http://schemas.microsoft.com/office/drawing/2014/main" id="{FC16DA77-CF81-144E-B382-42363C481146}"/>
                  </a:ext>
                </a:extLst>
              </p:cNvPr>
              <p:cNvSpPr>
                <a:spLocks noChangeShapeType="1"/>
              </p:cNvSpPr>
              <p:nvPr/>
            </p:nvSpPr>
            <p:spPr bwMode="auto">
              <a:xfrm>
                <a:off x="3897" y="1146"/>
                <a:ext cx="156"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8">
            <a:extLst>
              <a:ext uri="{FF2B5EF4-FFF2-40B4-BE49-F238E27FC236}">
                <a16:creationId xmlns:a16="http://schemas.microsoft.com/office/drawing/2014/main" id="{14FE5CB1-6C4C-F44C-8D8B-774EB33A8D0E}"/>
              </a:ext>
            </a:extLst>
          </p:cNvPr>
          <p:cNvGrpSpPr>
            <a:grpSpLocks/>
          </p:cNvGrpSpPr>
          <p:nvPr/>
        </p:nvGrpSpPr>
        <p:grpSpPr bwMode="auto">
          <a:xfrm>
            <a:off x="820738" y="1757363"/>
            <a:ext cx="4375150" cy="3338512"/>
            <a:chOff x="432" y="201"/>
            <a:chExt cx="2544" cy="2103"/>
          </a:xfrm>
        </p:grpSpPr>
        <p:sp>
          <p:nvSpPr>
            <p:cNvPr id="358429" name="Text Box 29">
              <a:extLst>
                <a:ext uri="{FF2B5EF4-FFF2-40B4-BE49-F238E27FC236}">
                  <a16:creationId xmlns:a16="http://schemas.microsoft.com/office/drawing/2014/main" id="{F2B09954-8465-B047-87B6-0F126C3E763F}"/>
                </a:ext>
              </a:extLst>
            </p:cNvPr>
            <p:cNvSpPr txBox="1">
              <a:spLocks noChangeArrowheads="1"/>
            </p:cNvSpPr>
            <p:nvPr/>
          </p:nvSpPr>
          <p:spPr bwMode="auto">
            <a:xfrm>
              <a:off x="1632" y="20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8430" name="Text Box 30">
              <a:extLst>
                <a:ext uri="{FF2B5EF4-FFF2-40B4-BE49-F238E27FC236}">
                  <a16:creationId xmlns:a16="http://schemas.microsoft.com/office/drawing/2014/main" id="{3940F0C2-ACE5-B042-8F06-830E773539D3}"/>
                </a:ext>
              </a:extLst>
            </p:cNvPr>
            <p:cNvSpPr txBox="1">
              <a:spLocks noChangeArrowheads="1"/>
            </p:cNvSpPr>
            <p:nvPr/>
          </p:nvSpPr>
          <p:spPr bwMode="auto">
            <a:xfrm>
              <a:off x="1142"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72" name="Group 31">
              <a:extLst>
                <a:ext uri="{FF2B5EF4-FFF2-40B4-BE49-F238E27FC236}">
                  <a16:creationId xmlns:a16="http://schemas.microsoft.com/office/drawing/2014/main" id="{9606D26E-6D0D-AB41-9565-3A05B5794F95}"/>
                </a:ext>
              </a:extLst>
            </p:cNvPr>
            <p:cNvGrpSpPr>
              <a:grpSpLocks/>
            </p:cNvGrpSpPr>
            <p:nvPr/>
          </p:nvGrpSpPr>
          <p:grpSpPr bwMode="auto">
            <a:xfrm>
              <a:off x="672" y="480"/>
              <a:ext cx="1248" cy="1200"/>
              <a:chOff x="816" y="432"/>
              <a:chExt cx="1248" cy="1200"/>
            </a:xfrm>
          </p:grpSpPr>
          <p:sp>
            <p:nvSpPr>
              <p:cNvPr id="88084" name="Line 32">
                <a:extLst>
                  <a:ext uri="{FF2B5EF4-FFF2-40B4-BE49-F238E27FC236}">
                    <a16:creationId xmlns:a16="http://schemas.microsoft.com/office/drawing/2014/main" id="{F63B5FF9-0048-DF4D-B6B4-D51C6EADFD6A}"/>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5" name="Oval 33">
                <a:extLst>
                  <a:ext uri="{FF2B5EF4-FFF2-40B4-BE49-F238E27FC236}">
                    <a16:creationId xmlns:a16="http://schemas.microsoft.com/office/drawing/2014/main" id="{8C08D475-8145-374C-93F7-77851FA1A951}"/>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086" name="Line 34">
                <a:extLst>
                  <a:ext uri="{FF2B5EF4-FFF2-40B4-BE49-F238E27FC236}">
                    <a16:creationId xmlns:a16="http://schemas.microsoft.com/office/drawing/2014/main" id="{B207E0F2-9CC4-F049-B4CD-E7F4A127B31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7" name="Line 35">
                <a:extLst>
                  <a:ext uri="{FF2B5EF4-FFF2-40B4-BE49-F238E27FC236}">
                    <a16:creationId xmlns:a16="http://schemas.microsoft.com/office/drawing/2014/main" id="{D5D30005-874F-3C40-9421-D65CF10A0AD8}"/>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8" name="Oval 36">
                <a:extLst>
                  <a:ext uri="{FF2B5EF4-FFF2-40B4-BE49-F238E27FC236}">
                    <a16:creationId xmlns:a16="http://schemas.microsoft.com/office/drawing/2014/main" id="{6C3E9D12-D42C-4749-8E09-1DFE48344290}"/>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grpSp>
        <p:sp>
          <p:nvSpPr>
            <p:cNvPr id="358437" name="Text Box 37">
              <a:extLst>
                <a:ext uri="{FF2B5EF4-FFF2-40B4-BE49-F238E27FC236}">
                  <a16:creationId xmlns:a16="http://schemas.microsoft.com/office/drawing/2014/main" id="{E7FCCD0C-C4C9-494C-85A3-4ADBB988EC38}"/>
                </a:ext>
              </a:extLst>
            </p:cNvPr>
            <p:cNvSpPr txBox="1">
              <a:spLocks noChangeArrowheads="1"/>
            </p:cNvSpPr>
            <p:nvPr/>
          </p:nvSpPr>
          <p:spPr bwMode="auto">
            <a:xfrm>
              <a:off x="1766" y="49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38" name="Text Box 38">
              <a:extLst>
                <a:ext uri="{FF2B5EF4-FFF2-40B4-BE49-F238E27FC236}">
                  <a16:creationId xmlns:a16="http://schemas.microsoft.com/office/drawing/2014/main" id="{1A321DAE-6E99-DF41-84CB-C4E662F8E2F4}"/>
                </a:ext>
              </a:extLst>
            </p:cNvPr>
            <p:cNvSpPr txBox="1">
              <a:spLocks noChangeArrowheads="1"/>
            </p:cNvSpPr>
            <p:nvPr/>
          </p:nvSpPr>
          <p:spPr bwMode="auto">
            <a:xfrm>
              <a:off x="1872" y="116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39" name="Text Box 39">
              <a:extLst>
                <a:ext uri="{FF2B5EF4-FFF2-40B4-BE49-F238E27FC236}">
                  <a16:creationId xmlns:a16="http://schemas.microsoft.com/office/drawing/2014/main" id="{D0B016C7-742F-734E-8CB1-539DD0357EC1}"/>
                </a:ext>
              </a:extLst>
            </p:cNvPr>
            <p:cNvSpPr txBox="1">
              <a:spLocks noChangeArrowheads="1"/>
            </p:cNvSpPr>
            <p:nvPr/>
          </p:nvSpPr>
          <p:spPr bwMode="auto">
            <a:xfrm>
              <a:off x="1238" y="168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40" name="Text Box 40">
              <a:extLst>
                <a:ext uri="{FF2B5EF4-FFF2-40B4-BE49-F238E27FC236}">
                  <a16:creationId xmlns:a16="http://schemas.microsoft.com/office/drawing/2014/main" id="{A9C455DE-5CEB-7444-8D55-02630AD2D7D3}"/>
                </a:ext>
              </a:extLst>
            </p:cNvPr>
            <p:cNvSpPr txBox="1">
              <a:spLocks noChangeArrowheads="1"/>
            </p:cNvSpPr>
            <p:nvPr/>
          </p:nvSpPr>
          <p:spPr bwMode="auto">
            <a:xfrm>
              <a:off x="624" y="144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41" name="Text Box 41">
              <a:extLst>
                <a:ext uri="{FF2B5EF4-FFF2-40B4-BE49-F238E27FC236}">
                  <a16:creationId xmlns:a16="http://schemas.microsoft.com/office/drawing/2014/main" id="{A76FD3D4-4C95-AC44-9ED3-3431E0F5398A}"/>
                </a:ext>
              </a:extLst>
            </p:cNvPr>
            <p:cNvSpPr txBox="1">
              <a:spLocks noChangeArrowheads="1"/>
            </p:cNvSpPr>
            <p:nvPr/>
          </p:nvSpPr>
          <p:spPr bwMode="auto">
            <a:xfrm>
              <a:off x="480" y="58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42" name="Text Box 42">
              <a:extLst>
                <a:ext uri="{FF2B5EF4-FFF2-40B4-BE49-F238E27FC236}">
                  <a16:creationId xmlns:a16="http://schemas.microsoft.com/office/drawing/2014/main" id="{0D5780B8-BD7D-8243-8BDF-8C8FA4130EDF}"/>
                </a:ext>
              </a:extLst>
            </p:cNvPr>
            <p:cNvSpPr txBox="1">
              <a:spLocks noChangeArrowheads="1"/>
            </p:cNvSpPr>
            <p:nvPr/>
          </p:nvSpPr>
          <p:spPr bwMode="auto">
            <a:xfrm>
              <a:off x="432" y="1977"/>
              <a:ext cx="2112"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(e) E</a:t>
              </a:r>
              <a:r>
                <a:rPr lang="zh-CN" altLang="en-US" sz="2800">
                  <a:effectLst>
                    <a:outerShdw blurRad="38100" dist="38100" dir="2700000" algn="tl">
                      <a:srgbClr val="C0C0C0"/>
                    </a:outerShdw>
                  </a:effectLst>
                  <a:latin typeface="Verdana" pitchFamily="34" charset="0"/>
                  <a:ea typeface="楷体_GB2312" pitchFamily="49" charset="-122"/>
                </a:rPr>
                <a:t>、</a:t>
              </a:r>
              <a:r>
                <a:rPr lang="en-US" altLang="zh-CN" sz="2800">
                  <a:effectLst>
                    <a:outerShdw blurRad="38100" dist="38100" dir="2700000" algn="tl">
                      <a:srgbClr val="C0C0C0"/>
                    </a:outerShdw>
                  </a:effectLst>
                  <a:latin typeface="Verdana" pitchFamily="34" charset="0"/>
                  <a:ea typeface="楷体_GB2312" pitchFamily="49" charset="-122"/>
                </a:rPr>
                <a:t>F</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079" name="Line 43">
              <a:extLst>
                <a:ext uri="{FF2B5EF4-FFF2-40B4-BE49-F238E27FC236}">
                  <a16:creationId xmlns:a16="http://schemas.microsoft.com/office/drawing/2014/main" id="{483180DF-6531-1D4E-BDED-52B67B6F6EFA}"/>
                </a:ext>
              </a:extLst>
            </p:cNvPr>
            <p:cNvSpPr>
              <a:spLocks noChangeShapeType="1"/>
            </p:cNvSpPr>
            <p:nvPr/>
          </p:nvSpPr>
          <p:spPr bwMode="auto">
            <a:xfrm flipH="1">
              <a:off x="1488" y="28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4" name="Text Box 44">
              <a:extLst>
                <a:ext uri="{FF2B5EF4-FFF2-40B4-BE49-F238E27FC236}">
                  <a16:creationId xmlns:a16="http://schemas.microsoft.com/office/drawing/2014/main" id="{ADB1922A-EA88-1E43-9C1B-BB2727A9244A}"/>
                </a:ext>
              </a:extLst>
            </p:cNvPr>
            <p:cNvSpPr txBox="1">
              <a:spLocks noChangeArrowheads="1"/>
            </p:cNvSpPr>
            <p:nvPr/>
          </p:nvSpPr>
          <p:spPr bwMode="auto">
            <a:xfrm>
              <a:off x="1152" y="528"/>
              <a:ext cx="4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45" name="Text Box 45">
              <a:extLst>
                <a:ext uri="{FF2B5EF4-FFF2-40B4-BE49-F238E27FC236}">
                  <a16:creationId xmlns:a16="http://schemas.microsoft.com/office/drawing/2014/main" id="{906C3AC6-7533-3F48-BA85-24D10ABF4AC8}"/>
                </a:ext>
              </a:extLst>
            </p:cNvPr>
            <p:cNvSpPr txBox="1">
              <a:spLocks noChangeArrowheads="1"/>
            </p:cNvSpPr>
            <p:nvPr/>
          </p:nvSpPr>
          <p:spPr bwMode="auto">
            <a:xfrm>
              <a:off x="1584" y="72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88082" name="Line 46">
              <a:extLst>
                <a:ext uri="{FF2B5EF4-FFF2-40B4-BE49-F238E27FC236}">
                  <a16:creationId xmlns:a16="http://schemas.microsoft.com/office/drawing/2014/main" id="{76723E68-B782-2942-870E-B4CFE2AF52D9}"/>
                </a:ext>
              </a:extLst>
            </p:cNvPr>
            <p:cNvSpPr>
              <a:spLocks noChangeShapeType="1"/>
            </p:cNvSpPr>
            <p:nvPr/>
          </p:nvSpPr>
          <p:spPr bwMode="auto">
            <a:xfrm flipH="1">
              <a:off x="1920" y="1200"/>
              <a:ext cx="24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7" name="Text Box 47">
              <a:extLst>
                <a:ext uri="{FF2B5EF4-FFF2-40B4-BE49-F238E27FC236}">
                  <a16:creationId xmlns:a16="http://schemas.microsoft.com/office/drawing/2014/main" id="{7ACA8CD7-79FD-6C4C-A80A-6926796320E3}"/>
                </a:ext>
              </a:extLst>
            </p:cNvPr>
            <p:cNvSpPr txBox="1">
              <a:spLocks noChangeArrowheads="1"/>
            </p:cNvSpPr>
            <p:nvPr/>
          </p:nvSpPr>
          <p:spPr bwMode="auto">
            <a:xfrm>
              <a:off x="1872" y="1344"/>
              <a:ext cx="110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grpSp>
      <p:sp>
        <p:nvSpPr>
          <p:cNvPr id="358448" name="AutoShape 48">
            <a:extLst>
              <a:ext uri="{FF2B5EF4-FFF2-40B4-BE49-F238E27FC236}">
                <a16:creationId xmlns:a16="http://schemas.microsoft.com/office/drawing/2014/main" id="{A0B36959-73F8-8C44-8D29-5F9DFD3E9F1B}"/>
              </a:ext>
            </a:extLst>
          </p:cNvPr>
          <p:cNvSpPr>
            <a:spLocks noChangeArrowheads="1"/>
          </p:cNvSpPr>
          <p:nvPr/>
        </p:nvSpPr>
        <p:spPr bwMode="auto">
          <a:xfrm>
            <a:off x="7759700" y="1371600"/>
            <a:ext cx="1816100" cy="609600"/>
          </a:xfrm>
          <a:prstGeom prst="cloudCallout">
            <a:avLst>
              <a:gd name="adj1" fmla="val -37120"/>
              <a:gd name="adj2" fmla="val 94273"/>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zh-CN" altLang="en-US" sz="2800" dirty="0">
                <a:effectLst>
                  <a:outerShdw blurRad="38100" dist="38100" dir="2700000" algn="tl">
                    <a:srgbClr val="FFFFFF"/>
                  </a:outerShdw>
                </a:effectLst>
                <a:latin typeface="Verdana" pitchFamily="34" charset="0"/>
                <a:ea typeface="楷体_GB2312" pitchFamily="49" charset="-122"/>
              </a:rPr>
              <a:t>队满</a:t>
            </a:r>
          </a:p>
        </p:txBody>
      </p:sp>
      <p:sp>
        <p:nvSpPr>
          <p:cNvPr id="358449" name="Text Box 49">
            <a:extLst>
              <a:ext uri="{FF2B5EF4-FFF2-40B4-BE49-F238E27FC236}">
                <a16:creationId xmlns:a16="http://schemas.microsoft.com/office/drawing/2014/main" id="{8BB78FC6-1950-4F43-9C66-1D3DD1C1FEE5}"/>
              </a:ext>
            </a:extLst>
          </p:cNvPr>
          <p:cNvSpPr txBox="1">
            <a:spLocks noChangeArrowheads="1"/>
          </p:cNvSpPr>
          <p:nvPr/>
        </p:nvSpPr>
        <p:spPr bwMode="auto">
          <a:xfrm>
            <a:off x="738188" y="5224463"/>
            <a:ext cx="8585200" cy="1373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由于入队时尾指针向前追赶头指针，出队时头指针向前追赶尾指针，故队空和队满时头尾指针均相等。因此，我们无法通过</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front==rear</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来判断队列“空”还是“满”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92215"/>
                                        </p:tgtEl>
                                        <p:attrNameLst>
                                          <p:attrName>style.visibility</p:attrName>
                                        </p:attrNameLst>
                                      </p:cBhvr>
                                      <p:to>
                                        <p:strVal val="visible"/>
                                      </p:to>
                                    </p:set>
                                    <p:anim calcmode="lin" valueType="num">
                                      <p:cBhvr additive="base">
                                        <p:cTn id="12" dur="500" fill="hold"/>
                                        <p:tgtEl>
                                          <p:spTgt spid="92215"/>
                                        </p:tgtEl>
                                        <p:attrNameLst>
                                          <p:attrName>ppt_x</p:attrName>
                                        </p:attrNameLst>
                                      </p:cBhvr>
                                      <p:tavLst>
                                        <p:tav tm="0">
                                          <p:val>
                                            <p:strVal val="1+#ppt_w/2"/>
                                          </p:val>
                                        </p:tav>
                                        <p:tav tm="100000">
                                          <p:val>
                                            <p:strVal val="#ppt_x"/>
                                          </p:val>
                                        </p:tav>
                                      </p:tavLst>
                                    </p:anim>
                                    <p:anim calcmode="lin" valueType="num">
                                      <p:cBhvr additive="base">
                                        <p:cTn id="13" dur="500" fill="hold"/>
                                        <p:tgtEl>
                                          <p:spTgt spid="922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358448"/>
                                        </p:tgtEl>
                                        <p:attrNameLst>
                                          <p:attrName>style.visibility</p:attrName>
                                        </p:attrNameLst>
                                      </p:cBhvr>
                                      <p:to>
                                        <p:strVal val="visible"/>
                                      </p:to>
                                    </p:set>
                                    <p:animEffect transition="in" filter="dissolve">
                                      <p:cBhvr>
                                        <p:cTn id="17" dur="500"/>
                                        <p:tgtEl>
                                          <p:spTgt spid="358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8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a:extLst>
              <a:ext uri="{FF2B5EF4-FFF2-40B4-BE49-F238E27FC236}">
                <a16:creationId xmlns:a16="http://schemas.microsoft.com/office/drawing/2014/main" id="{6D61BFDC-6714-8D4D-9771-13EDDFA665CA}"/>
              </a:ext>
            </a:extLst>
          </p:cNvPr>
          <p:cNvSpPr>
            <a:spLocks noChangeArrowheads="1"/>
          </p:cNvSpPr>
          <p:nvPr/>
        </p:nvSpPr>
        <p:spPr bwMode="auto">
          <a:xfrm>
            <a:off x="246063" y="1571625"/>
            <a:ext cx="9493250" cy="3810000"/>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解决此问题的方法至少有三种：</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其一</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是另设一个布尔变量以匹别队列的空和满；</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其二</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是少用一个元素的空间，约定入队前，测试尾指针在循环意义下加</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后是否等于头指针，若相等则认为队满（注意：</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rear</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所指的单元始终为空）；</a:t>
            </a:r>
          </a:p>
          <a:p>
            <a:pPr fontAlgn="auto">
              <a:spcBef>
                <a:spcPct val="20000"/>
              </a:spcBef>
              <a:spcAft>
                <a:spcPts val="0"/>
              </a:spcAft>
              <a:buClr>
                <a:schemeClr val="tx2"/>
              </a:buClr>
              <a:buSzPct val="75000"/>
              <a:buFont typeface="Monotype Sorts" pitchFamily="2" charset="2"/>
              <a:buNone/>
              <a:defRPr/>
            </a:pPr>
            <a:r>
              <a:rPr lang="zh-CN" altLang="en-US" sz="30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其三</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是使用一个计数器记录队列中元素的总数（实际上是队列长度）。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horizontal)">
                                      <p:cBhvr>
                                        <p:cTn id="7" dur="500"/>
                                        <p:tgtEl>
                                          <p:spTgt spid="359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a:extLst>
              <a:ext uri="{FF2B5EF4-FFF2-40B4-BE49-F238E27FC236}">
                <a16:creationId xmlns:a16="http://schemas.microsoft.com/office/drawing/2014/main" id="{2BAB756D-6E8E-8A46-90C9-C1A9BA2DE457}"/>
              </a:ext>
            </a:extLst>
          </p:cNvPr>
          <p:cNvSpPr txBox="1">
            <a:spLocks noChangeArrowheads="1"/>
          </p:cNvSpPr>
          <p:nvPr/>
        </p:nvSpPr>
        <p:spPr bwMode="auto">
          <a:xfrm>
            <a:off x="309563" y="1928813"/>
            <a:ext cx="9328150" cy="2655887"/>
          </a:xfrm>
          <a:prstGeom prst="rect">
            <a:avLst/>
          </a:prstGeom>
          <a:noFill/>
          <a:ln w="9525">
            <a:noFill/>
            <a:miter lim="800000"/>
            <a:headEnd/>
            <a:tailEnd/>
          </a:ln>
          <a:effec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本书采用牺牲一个数组元素的空间，即若数组的大小是</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a:t>
            </a:r>
            <a:r>
              <a:rPr lang="zh-CN" altLang="en-US" sz="2800">
                <a:effectLst>
                  <a:outerShdw blurRad="38100" dist="38100" dir="2700000" algn="tl">
                    <a:srgbClr val="C0C0C0"/>
                  </a:outerShdw>
                </a:effectLst>
                <a:ea typeface="楷体_GB2312" pitchFamily="49" charset="-122"/>
              </a:rPr>
              <a:t>，则该数组所表示的循环队列最多允许存储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MAXSIZE-1</a:t>
            </a:r>
            <a:r>
              <a:rPr lang="zh-CN" altLang="en-US" sz="2800">
                <a:effectLst>
                  <a:outerShdw blurRad="38100" dist="38100" dir="2700000" algn="tl">
                    <a:srgbClr val="C0C0C0"/>
                  </a:outerShdw>
                </a:effectLst>
                <a:ea typeface="楷体_GB2312" pitchFamily="49" charset="-122"/>
              </a:rPr>
              <a:t>个结点。这样，循环队列满的条件是</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(rear+1)%MAXSIZE=front</a:t>
            </a:r>
            <a:endParaRPr lang="en-US" altLang="zh-CN"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循环队列空的条件是 </a:t>
            </a:r>
            <a:r>
              <a:rPr lang="en-US" altLang="zh-CN" sz="2800">
                <a:effectLst>
                  <a:outerShdw blurRad="38100" dist="38100" dir="2700000" algn="tl">
                    <a:srgbClr val="C0C0C0"/>
                  </a:outerShdw>
                </a:effectLst>
                <a:ea typeface="楷体_GB2312" pitchFamily="49" charset="-122"/>
              </a:rPr>
              <a:t>rear=front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blinds(horizontal)">
                                      <p:cBhvr>
                                        <p:cTn id="7" dur="500"/>
                                        <p:tgtEl>
                                          <p:spTgt spid="35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A4A6C800-8498-8F43-B8C1-18E588D78EA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9811" name="Rectangle 3">
            <a:extLst>
              <a:ext uri="{FF2B5EF4-FFF2-40B4-BE49-F238E27FC236}">
                <a16:creationId xmlns:a16="http://schemas.microsoft.com/office/drawing/2014/main" id="{B21BB787-CF93-C244-AB2B-2DEBC7D41BB6}"/>
              </a:ext>
            </a:extLst>
          </p:cNvPr>
          <p:cNvSpPr>
            <a:spLocks noGrp="1"/>
          </p:cNvSpPr>
          <p:nvPr>
            <p:ph sz="half" idx="1"/>
          </p:nvPr>
        </p:nvSpPr>
        <p:spPr>
          <a:xfrm>
            <a:off x="660400" y="2160588"/>
            <a:ext cx="6380832" cy="3881437"/>
          </a:xfrm>
        </p:spPr>
        <p:txBody>
          <a:bodyPr rtlCol="0">
            <a:normAutofit/>
          </a:bodyPr>
          <a:lstStyle/>
          <a:p>
            <a:pPr fontAlgn="auto">
              <a:spcAft>
                <a:spcPts val="0"/>
              </a:spcAft>
              <a:buFont typeface="Wingdings 3" charset="2"/>
              <a:buChar char=""/>
              <a:defRPr/>
            </a:pPr>
            <a:r>
              <a:rPr lang="zh-CN" altLang="en-US" sz="2000" dirty="0">
                <a:solidFill>
                  <a:schemeClr val="tx1">
                    <a:lumMod val="75000"/>
                    <a:lumOff val="25000"/>
                  </a:schemeClr>
                </a:solidFill>
                <a:ea typeface="宋体" panose="02010600030101010101" pitchFamily="2" charset="-122"/>
              </a:rPr>
              <a:t>循环队列</a:t>
            </a:r>
            <a:r>
              <a:rPr lang="en-US" altLang="zh-CN" sz="2000" dirty="0">
                <a:solidFill>
                  <a:schemeClr val="tx1">
                    <a:lumMod val="75000"/>
                    <a:lumOff val="25000"/>
                  </a:schemeClr>
                </a:solidFill>
                <a:ea typeface="宋体" panose="02010600030101010101" pitchFamily="2" charset="-122"/>
              </a:rPr>
              <a:t>A[0..m-1]</a:t>
            </a:r>
            <a:r>
              <a:rPr lang="zh-CN" altLang="en-US" sz="2000" dirty="0">
                <a:solidFill>
                  <a:schemeClr val="tx1">
                    <a:lumMod val="75000"/>
                    <a:lumOff val="25000"/>
                  </a:schemeClr>
                </a:solidFill>
                <a:ea typeface="宋体" panose="02010600030101010101" pitchFamily="2" charset="-122"/>
              </a:rPr>
              <a:t>存放其元素值，用</a:t>
            </a:r>
            <a:r>
              <a:rPr lang="en-US" altLang="zh-CN" sz="2000" dirty="0">
                <a:solidFill>
                  <a:schemeClr val="tx1">
                    <a:lumMod val="75000"/>
                    <a:lumOff val="25000"/>
                  </a:schemeClr>
                </a:solidFill>
                <a:ea typeface="宋体" panose="02010600030101010101" pitchFamily="2" charset="-122"/>
              </a:rPr>
              <a:t>front</a:t>
            </a:r>
            <a:r>
              <a:rPr lang="zh-CN" altLang="en-US" sz="2000" dirty="0">
                <a:solidFill>
                  <a:schemeClr val="tx1">
                    <a:lumMod val="75000"/>
                    <a:lumOff val="25000"/>
                  </a:schemeClr>
                </a:solidFill>
                <a:ea typeface="宋体" panose="02010600030101010101" pitchFamily="2" charset="-122"/>
              </a:rPr>
              <a:t>和</a:t>
            </a:r>
            <a:r>
              <a:rPr lang="en-US" altLang="zh-CN" sz="2000" dirty="0">
                <a:solidFill>
                  <a:schemeClr val="tx1">
                    <a:lumMod val="75000"/>
                    <a:lumOff val="25000"/>
                  </a:schemeClr>
                </a:solidFill>
                <a:ea typeface="宋体" panose="02010600030101010101" pitchFamily="2" charset="-122"/>
              </a:rPr>
              <a:t>rear</a:t>
            </a:r>
            <a:r>
              <a:rPr lang="zh-CN" altLang="en-US" sz="2000" dirty="0">
                <a:solidFill>
                  <a:schemeClr val="tx1">
                    <a:lumMod val="75000"/>
                    <a:lumOff val="25000"/>
                  </a:schemeClr>
                </a:solidFill>
                <a:ea typeface="宋体" panose="02010600030101010101" pitchFamily="2" charset="-122"/>
              </a:rPr>
              <a:t>分别表示队头和队尾，则当前队列中的元素数是</a:t>
            </a:r>
            <a:r>
              <a:rPr lang="en-US" altLang="zh-CN" sz="2000" dirty="0">
                <a:solidFill>
                  <a:schemeClr val="tx1">
                    <a:lumMod val="75000"/>
                    <a:lumOff val="25000"/>
                  </a:schemeClr>
                </a:solidFill>
                <a:ea typeface="宋体" panose="02010600030101010101" pitchFamily="2" charset="-122"/>
              </a:rPr>
              <a:t>(    )</a:t>
            </a:r>
          </a:p>
          <a:p>
            <a:pPr fontAlgn="auto">
              <a:spcAft>
                <a:spcPts val="0"/>
              </a:spcAft>
              <a:buFont typeface="Wingdings" pitchFamily="2" charset="2"/>
              <a:buNone/>
              <a:defRPr/>
            </a:pPr>
            <a:r>
              <a:rPr lang="en-US" altLang="zh-CN" sz="2000" dirty="0">
                <a:solidFill>
                  <a:schemeClr val="tx1">
                    <a:lumMod val="75000"/>
                    <a:lumOff val="25000"/>
                  </a:schemeClr>
                </a:solidFill>
                <a:ea typeface="宋体" panose="02010600030101010101" pitchFamily="2" charset="-122"/>
              </a:rPr>
              <a:t>A</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a:t>
            </a:r>
            <a:r>
              <a:rPr lang="en-US" altLang="zh-CN" sz="2000" dirty="0" err="1">
                <a:solidFill>
                  <a:schemeClr val="tx1">
                    <a:lumMod val="75000"/>
                    <a:lumOff val="25000"/>
                  </a:schemeClr>
                </a:solidFill>
                <a:ea typeface="宋体" panose="02010600030101010101" pitchFamily="2" charset="-122"/>
              </a:rPr>
              <a:t>rear-front+m</a:t>
            </a:r>
            <a:r>
              <a:rPr lang="en-US" altLang="zh-CN" sz="2000" dirty="0">
                <a:solidFill>
                  <a:schemeClr val="tx1">
                    <a:lumMod val="75000"/>
                    <a:lumOff val="25000"/>
                  </a:schemeClr>
                </a:solidFill>
                <a:ea typeface="宋体" panose="02010600030101010101" pitchFamily="2" charset="-122"/>
              </a:rPr>
              <a:t>)%m             B</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rear-front+1  </a:t>
            </a:r>
          </a:p>
          <a:p>
            <a:pPr fontAlgn="auto">
              <a:spcAft>
                <a:spcPts val="0"/>
              </a:spcAft>
              <a:buFont typeface="Wingdings" pitchFamily="2" charset="2"/>
              <a:buNone/>
              <a:defRPr/>
            </a:pPr>
            <a:r>
              <a:rPr lang="en-US" altLang="zh-CN" sz="2000" dirty="0">
                <a:solidFill>
                  <a:schemeClr val="tx1">
                    <a:lumMod val="75000"/>
                    <a:lumOff val="25000"/>
                  </a:schemeClr>
                </a:solidFill>
                <a:ea typeface="宋体" panose="02010600030101010101" pitchFamily="2" charset="-122"/>
              </a:rPr>
              <a:t>C</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rear-front-1                       D</a:t>
            </a:r>
            <a:r>
              <a:rPr lang="zh-CN" altLang="en-US" sz="2000" dirty="0">
                <a:solidFill>
                  <a:schemeClr val="tx1">
                    <a:lumMod val="75000"/>
                    <a:lumOff val="25000"/>
                  </a:schemeClr>
                </a:solidFill>
                <a:ea typeface="宋体" panose="02010600030101010101" pitchFamily="2" charset="-122"/>
              </a:rPr>
              <a:t>）</a:t>
            </a:r>
            <a:r>
              <a:rPr lang="en-US" altLang="zh-CN" sz="2000" dirty="0">
                <a:solidFill>
                  <a:schemeClr val="tx1">
                    <a:lumMod val="75000"/>
                    <a:lumOff val="25000"/>
                  </a:schemeClr>
                </a:solidFill>
                <a:ea typeface="宋体" panose="02010600030101010101" pitchFamily="2" charset="-122"/>
              </a:rPr>
              <a:t>rear-front</a:t>
            </a:r>
            <a:endParaRPr lang="zh-CN" altLang="en-US" sz="2000" dirty="0">
              <a:solidFill>
                <a:schemeClr val="tx1">
                  <a:lumMod val="75000"/>
                  <a:lumOff val="25000"/>
                </a:schemeClr>
              </a:solidFill>
              <a:ea typeface="宋体" panose="02010600030101010101" pitchFamily="2" charset="-122"/>
            </a:endParaRPr>
          </a:p>
        </p:txBody>
      </p:sp>
      <p:sp>
        <p:nvSpPr>
          <p:cNvPr id="119812" name="Text Box 4">
            <a:extLst>
              <a:ext uri="{FF2B5EF4-FFF2-40B4-BE49-F238E27FC236}">
                <a16:creationId xmlns:a16="http://schemas.microsoft.com/office/drawing/2014/main" id="{E173ACBE-C776-164C-AF41-A05F01EF9E05}"/>
              </a:ext>
            </a:extLst>
          </p:cNvPr>
          <p:cNvSpPr txBox="1">
            <a:spLocks noChangeArrowheads="1"/>
          </p:cNvSpPr>
          <p:nvPr/>
        </p:nvSpPr>
        <p:spPr bwMode="auto">
          <a:xfrm>
            <a:off x="6249144" y="2492896"/>
            <a:ext cx="43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dirty="0">
                <a:solidFill>
                  <a:srgbClr val="FF0000"/>
                </a:solidFill>
              </a:rPr>
              <a:t>A</a:t>
            </a:r>
          </a:p>
        </p:txBody>
      </p:sp>
      <p:sp>
        <p:nvSpPr>
          <p:cNvPr id="119813" name="Text Box 5">
            <a:extLst>
              <a:ext uri="{FF2B5EF4-FFF2-40B4-BE49-F238E27FC236}">
                <a16:creationId xmlns:a16="http://schemas.microsoft.com/office/drawing/2014/main" id="{B096AAF1-749F-9A42-8282-1631BA06E735}"/>
              </a:ext>
            </a:extLst>
          </p:cNvPr>
          <p:cNvSpPr txBox="1">
            <a:spLocks noChangeArrowheads="1"/>
          </p:cNvSpPr>
          <p:nvPr/>
        </p:nvSpPr>
        <p:spPr bwMode="auto">
          <a:xfrm>
            <a:off x="488950" y="4868863"/>
            <a:ext cx="87122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zh-CN" altLang="en-US" sz="2800" b="1">
                <a:solidFill>
                  <a:srgbClr val="FF0000"/>
                </a:solidFill>
              </a:rPr>
              <a:t>计算循环队列的元素个数：</a:t>
            </a:r>
          </a:p>
          <a:p>
            <a:pPr eaLnBrk="1" hangingPunct="1">
              <a:spcBef>
                <a:spcPct val="50000"/>
              </a:spcBef>
            </a:pPr>
            <a:r>
              <a:rPr lang="zh-CN" altLang="en-US" sz="2800" b="1">
                <a:solidFill>
                  <a:srgbClr val="FF0000"/>
                </a:solidFill>
              </a:rPr>
              <a:t>如果</a:t>
            </a:r>
            <a:r>
              <a:rPr lang="en-US" altLang="zh-CN" sz="2800" b="1">
                <a:solidFill>
                  <a:srgbClr val="FF0000"/>
                </a:solidFill>
              </a:rPr>
              <a:t>rear&gt;front”     </a:t>
            </a:r>
            <a:r>
              <a:rPr lang="zh-CN" altLang="en-US" sz="2800" b="1">
                <a:solidFill>
                  <a:srgbClr val="FF0000"/>
                </a:solidFill>
              </a:rPr>
              <a:t>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p>
          <a:p>
            <a:pPr eaLnBrk="1" hangingPunct="1">
              <a:spcBef>
                <a:spcPct val="50000"/>
              </a:spcBef>
            </a:pPr>
            <a:r>
              <a:rPr lang="zh-CN" altLang="en-US" sz="2800" b="1">
                <a:solidFill>
                  <a:srgbClr val="FF0000"/>
                </a:solidFill>
              </a:rPr>
              <a:t>否则 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r>
              <a:rPr lang="en-US" altLang="zh-CN" sz="2800" b="1">
                <a:solidFill>
                  <a:srgbClr val="FF0000"/>
                </a:solidFill>
              </a:rPr>
              <a:t>+</a:t>
            </a:r>
            <a:r>
              <a:rPr lang="zh-CN" altLang="en-US" sz="2800" b="1">
                <a:solidFill>
                  <a:srgbClr val="FF0000"/>
                </a:solidFill>
              </a:rPr>
              <a:t>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3"/>
                                        </p:tgtEl>
                                        <p:attrNameLst>
                                          <p:attrName>style.visibility</p:attrName>
                                        </p:attrNameLst>
                                      </p:cBhvr>
                                      <p:to>
                                        <p:strVal val="visible"/>
                                      </p:to>
                                    </p:set>
                                    <p:anim calcmode="lin" valueType="num">
                                      <p:cBhvr additive="base">
                                        <p:cTn id="13" dur="500" fill="hold"/>
                                        <p:tgtEl>
                                          <p:spTgt spid="119813"/>
                                        </p:tgtEl>
                                        <p:attrNameLst>
                                          <p:attrName>ppt_x</p:attrName>
                                        </p:attrNameLst>
                                      </p:cBhvr>
                                      <p:tavLst>
                                        <p:tav tm="0">
                                          <p:val>
                                            <p:strVal val="#ppt_x"/>
                                          </p:val>
                                        </p:tav>
                                        <p:tav tm="100000">
                                          <p:val>
                                            <p:strVal val="#ppt_x"/>
                                          </p:val>
                                        </p:tav>
                                      </p:tavLst>
                                    </p:anim>
                                    <p:anim calcmode="lin" valueType="num">
                                      <p:cBhvr additive="base">
                                        <p:cTn id="14"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9A62AA29-17B2-344A-BBC7-2B9A7C54BAC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92162" name="Rectangle 3">
            <a:extLst>
              <a:ext uri="{FF2B5EF4-FFF2-40B4-BE49-F238E27FC236}">
                <a16:creationId xmlns:a16="http://schemas.microsoft.com/office/drawing/2014/main" id="{082C4A63-7784-3E4F-B80F-87588E34F771}"/>
              </a:ext>
            </a:extLst>
          </p:cNvPr>
          <p:cNvSpPr>
            <a:spLocks noGrp="1" noChangeArrowheads="1"/>
          </p:cNvSpPr>
          <p:nvPr>
            <p:ph sz="half" idx="1"/>
          </p:nvPr>
        </p:nvSpPr>
        <p:spPr>
          <a:xfrm>
            <a:off x="660400" y="2160588"/>
            <a:ext cx="6164808" cy="3881437"/>
          </a:xfrm>
        </p:spPr>
        <p:txBody>
          <a:bodyPr/>
          <a:lstStyle/>
          <a:p>
            <a:r>
              <a:rPr lang="zh-CN" altLang="en-US" dirty="0">
                <a:ea typeface="宋体" panose="02010600030101010101" pitchFamily="2" charset="-122"/>
              </a:rPr>
              <a:t>在一个容量为</a:t>
            </a:r>
            <a:r>
              <a:rPr lang="en-US" altLang="zh-CN" dirty="0">
                <a:ea typeface="宋体" panose="02010600030101010101" pitchFamily="2" charset="-122"/>
              </a:rPr>
              <a:t>24</a:t>
            </a:r>
            <a:r>
              <a:rPr lang="zh-CN" altLang="en-US" dirty="0">
                <a:ea typeface="宋体" panose="02010600030101010101" pitchFamily="2" charset="-122"/>
              </a:rPr>
              <a:t>的循环队列中，若头指针</a:t>
            </a:r>
            <a:r>
              <a:rPr lang="en-US" altLang="zh-CN" dirty="0">
                <a:ea typeface="宋体" panose="02010600030101010101" pitchFamily="2" charset="-122"/>
              </a:rPr>
              <a:t>front=8</a:t>
            </a:r>
            <a:r>
              <a:rPr lang="zh-CN" altLang="en-US" dirty="0">
                <a:ea typeface="宋体" panose="02010600030101010101" pitchFamily="2" charset="-122"/>
              </a:rPr>
              <a:t>，尾指针</a:t>
            </a:r>
            <a:r>
              <a:rPr lang="en-US" altLang="zh-CN" dirty="0">
                <a:ea typeface="宋体" panose="02010600030101010101" pitchFamily="2" charset="-122"/>
              </a:rPr>
              <a:t>rear=3</a:t>
            </a:r>
            <a:r>
              <a:rPr lang="zh-CN" altLang="en-US" dirty="0">
                <a:ea typeface="宋体" panose="02010600030101010101" pitchFamily="2" charset="-122"/>
              </a:rPr>
              <a:t>，则该循环队列中共有</a:t>
            </a:r>
            <a:r>
              <a:rPr lang="en-US" altLang="zh-CN" dirty="0">
                <a:ea typeface="宋体" panose="02010600030101010101" pitchFamily="2" charset="-122"/>
              </a:rPr>
              <a:t>______</a:t>
            </a:r>
            <a:r>
              <a:rPr lang="zh-CN" altLang="en-US" dirty="0">
                <a:ea typeface="宋体" panose="02010600030101010101" pitchFamily="2" charset="-122"/>
              </a:rPr>
              <a:t>个元素</a:t>
            </a:r>
          </a:p>
        </p:txBody>
      </p:sp>
      <p:sp>
        <p:nvSpPr>
          <p:cNvPr id="120836" name="Text Box 4">
            <a:extLst>
              <a:ext uri="{FF2B5EF4-FFF2-40B4-BE49-F238E27FC236}">
                <a16:creationId xmlns:a16="http://schemas.microsoft.com/office/drawing/2014/main" id="{1BC6A765-57FB-FB4D-8BF0-CC475903D45B}"/>
              </a:ext>
            </a:extLst>
          </p:cNvPr>
          <p:cNvSpPr txBox="1">
            <a:spLocks noChangeArrowheads="1"/>
          </p:cNvSpPr>
          <p:nvPr/>
        </p:nvSpPr>
        <p:spPr bwMode="auto">
          <a:xfrm>
            <a:off x="7256463" y="2060575"/>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a:solidFill>
                  <a:srgbClr val="FF0000"/>
                </a:solidFill>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2">
            <a:extLst>
              <a:ext uri="{FF2B5EF4-FFF2-40B4-BE49-F238E27FC236}">
                <a16:creationId xmlns:a16="http://schemas.microsoft.com/office/drawing/2014/main" id="{C2C1B21D-9830-6944-9DDB-09E270E7E4B0}"/>
              </a:ext>
            </a:extLst>
          </p:cNvPr>
          <p:cNvSpPr txBox="1">
            <a:spLocks noChangeArrowheads="1"/>
          </p:cNvSpPr>
          <p:nvPr/>
        </p:nvSpPr>
        <p:spPr bwMode="auto">
          <a:xfrm>
            <a:off x="212725" y="766763"/>
            <a:ext cx="949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循环队列的插入与删除操作的实现 ：</a:t>
            </a:r>
          </a:p>
        </p:txBody>
      </p:sp>
      <p:sp>
        <p:nvSpPr>
          <p:cNvPr id="360451" name="Text Box 3">
            <a:extLst>
              <a:ext uri="{FF2B5EF4-FFF2-40B4-BE49-F238E27FC236}">
                <a16:creationId xmlns:a16="http://schemas.microsoft.com/office/drawing/2014/main" id="{D9B6E529-A0BD-2B46-B976-A0348D12CE9D}"/>
              </a:ext>
            </a:extLst>
          </p:cNvPr>
          <p:cNvSpPr txBox="1">
            <a:spLocks noChangeArrowheads="1"/>
          </p:cNvSpPr>
          <p:nvPr/>
        </p:nvSpPr>
        <p:spPr bwMode="auto">
          <a:xfrm>
            <a:off x="152400" y="1654175"/>
            <a:ext cx="96583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循环队列（顺序存储）的插入操作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:secqinse.c,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:insert_sequence_cqueue()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insert_sequence_cqueue(sequence_queue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if((sq-&gt;rear+1)%MAXSIZE==sq-&gt;front)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顺序循环队列是满的！无法进行插入操作！</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2.26  </a:t>
            </a:r>
            <a:r>
              <a:rPr lang="zh-CN" altLang="en-US" sz="2400" b="1">
                <a:solidFill>
                  <a:schemeClr val="tx1"/>
                </a:solidFill>
                <a:latin typeface="Comic Sans MS" panose="030F0902030302020204" pitchFamily="66" charset="0"/>
                <a:ea typeface="楷体_GB2312" pitchFamily="49" charset="-122"/>
              </a:rPr>
              <a:t>循环队列（顺序存储）的插入操作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a:extLst>
              <a:ext uri="{FF2B5EF4-FFF2-40B4-BE49-F238E27FC236}">
                <a16:creationId xmlns:a16="http://schemas.microsoft.com/office/drawing/2014/main" id="{F428AE5A-62D4-DB47-814C-B961D5D6C544}"/>
              </a:ext>
            </a:extLst>
          </p:cNvPr>
          <p:cNvSpPr txBox="1">
            <a:spLocks noChangeArrowheads="1"/>
          </p:cNvSpPr>
          <p:nvPr/>
        </p:nvSpPr>
        <p:spPr bwMode="auto">
          <a:xfrm>
            <a:off x="415925" y="692150"/>
            <a:ext cx="61912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顺序表的存储结构如下图所示： </a:t>
            </a:r>
          </a:p>
        </p:txBody>
      </p:sp>
      <p:sp>
        <p:nvSpPr>
          <p:cNvPr id="286723" name="Text Box 3">
            <a:extLst>
              <a:ext uri="{FF2B5EF4-FFF2-40B4-BE49-F238E27FC236}">
                <a16:creationId xmlns:a16="http://schemas.microsoft.com/office/drawing/2014/main" id="{4D03858D-4E05-E543-A0DC-2362F07804C3}"/>
              </a:ext>
            </a:extLst>
          </p:cNvPr>
          <p:cNvSpPr txBox="1">
            <a:spLocks noChangeArrowheads="1"/>
          </p:cNvSpPr>
          <p:nvPr/>
        </p:nvSpPr>
        <p:spPr bwMode="auto">
          <a:xfrm>
            <a:off x="273050" y="4508500"/>
            <a:ext cx="9245600" cy="1554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存储结构要体现数据的逻辑结构，顺序表的存储结构中，内存中物理地址相邻的结点一定具有顺序表中的逻辑关系。 </a:t>
            </a:r>
          </a:p>
        </p:txBody>
      </p:sp>
      <p:sp>
        <p:nvSpPr>
          <p:cNvPr id="286724" name="Text Box 4">
            <a:extLst>
              <a:ext uri="{FF2B5EF4-FFF2-40B4-BE49-F238E27FC236}">
                <a16:creationId xmlns:a16="http://schemas.microsoft.com/office/drawing/2014/main" id="{C376C824-26E8-E94C-951B-4FC5F6EBCC77}"/>
              </a:ext>
            </a:extLst>
          </p:cNvPr>
          <p:cNvSpPr txBox="1">
            <a:spLocks noChangeArrowheads="1"/>
          </p:cNvSpPr>
          <p:nvPr/>
        </p:nvSpPr>
        <p:spPr bwMode="auto">
          <a:xfrm>
            <a:off x="660400" y="1844675"/>
            <a:ext cx="91630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存储地址     </a:t>
            </a:r>
            <a:r>
              <a:rPr kumimoji="1" lang="en-US" altLang="zh-CN" sz="2400">
                <a:effectLst>
                  <a:outerShdw blurRad="38100" dist="38100" dir="2700000" algn="tl">
                    <a:srgbClr val="C0C0C0"/>
                  </a:outerShdw>
                </a:effectLst>
                <a:ea typeface="楷体_GB2312" pitchFamily="49" charset="-122"/>
              </a:rPr>
              <a:t>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                    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)+(i-1)l en </a:t>
            </a:r>
          </a:p>
        </p:txBody>
      </p:sp>
      <p:sp>
        <p:nvSpPr>
          <p:cNvPr id="286725" name="Text Box 5">
            <a:extLst>
              <a:ext uri="{FF2B5EF4-FFF2-40B4-BE49-F238E27FC236}">
                <a16:creationId xmlns:a16="http://schemas.microsoft.com/office/drawing/2014/main" id="{CBBB37E1-E516-F74B-BC3C-B1A115FC24E2}"/>
              </a:ext>
            </a:extLst>
          </p:cNvPr>
          <p:cNvSpPr txBox="1">
            <a:spLocks noChangeArrowheads="1"/>
          </p:cNvSpPr>
          <p:nvPr/>
        </p:nvSpPr>
        <p:spPr bwMode="auto">
          <a:xfrm>
            <a:off x="415925" y="3548063"/>
            <a:ext cx="83756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结点序号          </a:t>
            </a:r>
            <a:r>
              <a:rPr kumimoji="1" lang="en-US" altLang="zh-CN" sz="2400">
                <a:effectLst>
                  <a:outerShdw blurRad="38100" dist="38100" dir="2700000" algn="tl">
                    <a:srgbClr val="C0C0C0"/>
                  </a:outerShdw>
                </a:effectLst>
                <a:ea typeface="楷体_GB2312" pitchFamily="49" charset="-122"/>
              </a:rPr>
              <a:t>1           2                           i                      n </a:t>
            </a:r>
          </a:p>
        </p:txBody>
      </p:sp>
      <p:sp>
        <p:nvSpPr>
          <p:cNvPr id="11269" name="Text Box 6">
            <a:extLst>
              <a:ext uri="{FF2B5EF4-FFF2-40B4-BE49-F238E27FC236}">
                <a16:creationId xmlns:a16="http://schemas.microsoft.com/office/drawing/2014/main" id="{1C330617-E958-E948-8723-5A31571E92A5}"/>
              </a:ext>
            </a:extLst>
          </p:cNvPr>
          <p:cNvSpPr txBox="1">
            <a:spLocks noChangeArrowheads="1"/>
          </p:cNvSpPr>
          <p:nvPr/>
        </p:nvSpPr>
        <p:spPr bwMode="auto">
          <a:xfrm>
            <a:off x="825500" y="3200400"/>
            <a:ext cx="844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len       len           ……      len      ……     len</a:t>
            </a:r>
          </a:p>
        </p:txBody>
      </p:sp>
      <p:grpSp>
        <p:nvGrpSpPr>
          <p:cNvPr id="11270" name="Group 7">
            <a:extLst>
              <a:ext uri="{FF2B5EF4-FFF2-40B4-BE49-F238E27FC236}">
                <a16:creationId xmlns:a16="http://schemas.microsoft.com/office/drawing/2014/main" id="{5AB43046-0A4B-0544-9A10-F7048BE6A0EE}"/>
              </a:ext>
            </a:extLst>
          </p:cNvPr>
          <p:cNvGrpSpPr>
            <a:grpSpLocks/>
          </p:cNvGrpSpPr>
          <p:nvPr/>
        </p:nvGrpSpPr>
        <p:grpSpPr bwMode="auto">
          <a:xfrm>
            <a:off x="412750" y="2149475"/>
            <a:ext cx="8667750" cy="990600"/>
            <a:chOff x="480" y="864"/>
            <a:chExt cx="4176" cy="480"/>
          </a:xfrm>
        </p:grpSpPr>
        <p:sp>
          <p:nvSpPr>
            <p:cNvPr id="11271" name="Rectangle 8">
              <a:extLst>
                <a:ext uri="{FF2B5EF4-FFF2-40B4-BE49-F238E27FC236}">
                  <a16:creationId xmlns:a16="http://schemas.microsoft.com/office/drawing/2014/main" id="{EFA9A682-9356-4E4F-874B-30A317A32EA3}"/>
                </a:ext>
              </a:extLst>
            </p:cNvPr>
            <p:cNvSpPr>
              <a:spLocks noChangeArrowheads="1"/>
            </p:cNvSpPr>
            <p:nvPr/>
          </p:nvSpPr>
          <p:spPr bwMode="auto">
            <a:xfrm>
              <a:off x="1440"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11272" name="Rectangle 9">
              <a:extLst>
                <a:ext uri="{FF2B5EF4-FFF2-40B4-BE49-F238E27FC236}">
                  <a16:creationId xmlns:a16="http://schemas.microsoft.com/office/drawing/2014/main" id="{23756A7D-8FED-1047-9600-230292266F9F}"/>
                </a:ext>
              </a:extLst>
            </p:cNvPr>
            <p:cNvSpPr>
              <a:spLocks noChangeArrowheads="1"/>
            </p:cNvSpPr>
            <p:nvPr/>
          </p:nvSpPr>
          <p:spPr bwMode="auto">
            <a:xfrm>
              <a:off x="1872"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2</a:t>
              </a:r>
            </a:p>
          </p:txBody>
        </p:sp>
        <p:sp>
          <p:nvSpPr>
            <p:cNvPr id="11273" name="Rectangle 10">
              <a:extLst>
                <a:ext uri="{FF2B5EF4-FFF2-40B4-BE49-F238E27FC236}">
                  <a16:creationId xmlns:a16="http://schemas.microsoft.com/office/drawing/2014/main" id="{058A6BAC-D83A-2149-80F4-489A40A98A90}"/>
                </a:ext>
              </a:extLst>
            </p:cNvPr>
            <p:cNvSpPr>
              <a:spLocks noChangeArrowheads="1"/>
            </p:cNvSpPr>
            <p:nvPr/>
          </p:nvSpPr>
          <p:spPr bwMode="auto">
            <a:xfrm>
              <a:off x="302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a:t>
              </a:r>
            </a:p>
          </p:txBody>
        </p:sp>
        <p:sp>
          <p:nvSpPr>
            <p:cNvPr id="11274" name="Rectangle 11">
              <a:extLst>
                <a:ext uri="{FF2B5EF4-FFF2-40B4-BE49-F238E27FC236}">
                  <a16:creationId xmlns:a16="http://schemas.microsoft.com/office/drawing/2014/main" id="{1BF9EFAD-F2F5-F44F-89FE-B7A9F34FA698}"/>
                </a:ext>
              </a:extLst>
            </p:cNvPr>
            <p:cNvSpPr>
              <a:spLocks noChangeArrowheads="1"/>
            </p:cNvSpPr>
            <p:nvPr/>
          </p:nvSpPr>
          <p:spPr bwMode="auto">
            <a:xfrm>
              <a:off x="398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a:t>
              </a:r>
            </a:p>
          </p:txBody>
        </p:sp>
        <p:sp>
          <p:nvSpPr>
            <p:cNvPr id="11275" name="Line 12">
              <a:extLst>
                <a:ext uri="{FF2B5EF4-FFF2-40B4-BE49-F238E27FC236}">
                  <a16:creationId xmlns:a16="http://schemas.microsoft.com/office/drawing/2014/main" id="{401C30C3-1088-F34C-9D60-BF228E3CC977}"/>
                </a:ext>
              </a:extLst>
            </p:cNvPr>
            <p:cNvSpPr>
              <a:spLocks noChangeShapeType="1"/>
            </p:cNvSpPr>
            <p:nvPr/>
          </p:nvSpPr>
          <p:spPr bwMode="auto">
            <a:xfrm>
              <a:off x="1248" y="1344"/>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3">
              <a:extLst>
                <a:ext uri="{FF2B5EF4-FFF2-40B4-BE49-F238E27FC236}">
                  <a16:creationId xmlns:a16="http://schemas.microsoft.com/office/drawing/2014/main" id="{FF100117-F16B-C540-AB1F-D64D9B929EFA}"/>
                </a:ext>
              </a:extLst>
            </p:cNvPr>
            <p:cNvSpPr>
              <a:spLocks noChangeShapeType="1"/>
            </p:cNvSpPr>
            <p:nvPr/>
          </p:nvSpPr>
          <p:spPr bwMode="auto">
            <a:xfrm>
              <a:off x="1248" y="1008"/>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34" name="Text Box 14">
              <a:extLst>
                <a:ext uri="{FF2B5EF4-FFF2-40B4-BE49-F238E27FC236}">
                  <a16:creationId xmlns:a16="http://schemas.microsoft.com/office/drawing/2014/main" id="{CC898D3B-C427-C745-A8F4-1683FE810ADF}"/>
                </a:ext>
              </a:extLst>
            </p:cNvPr>
            <p:cNvSpPr txBox="1">
              <a:spLocks noChangeArrowheads="1"/>
            </p:cNvSpPr>
            <p:nvPr/>
          </p:nvSpPr>
          <p:spPr bwMode="auto">
            <a:xfrm>
              <a:off x="480" y="1065"/>
              <a:ext cx="720" cy="22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内存状况</a:t>
              </a:r>
            </a:p>
          </p:txBody>
        </p:sp>
        <p:sp>
          <p:nvSpPr>
            <p:cNvPr id="11278" name="Line 15">
              <a:extLst>
                <a:ext uri="{FF2B5EF4-FFF2-40B4-BE49-F238E27FC236}">
                  <a16:creationId xmlns:a16="http://schemas.microsoft.com/office/drawing/2014/main" id="{EB02B849-2C44-1F4F-8117-0E108C2688F5}"/>
                </a:ext>
              </a:extLst>
            </p:cNvPr>
            <p:cNvSpPr>
              <a:spLocks noChangeShapeType="1"/>
            </p:cNvSpPr>
            <p:nvPr/>
          </p:nvSpPr>
          <p:spPr bwMode="auto">
            <a:xfrm>
              <a:off x="2544"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6">
              <a:extLst>
                <a:ext uri="{FF2B5EF4-FFF2-40B4-BE49-F238E27FC236}">
                  <a16:creationId xmlns:a16="http://schemas.microsoft.com/office/drawing/2014/main" id="{17EB1572-13D4-4E46-8A16-AB6ABC2F8441}"/>
                </a:ext>
              </a:extLst>
            </p:cNvPr>
            <p:cNvSpPr>
              <a:spLocks noChangeShapeType="1"/>
            </p:cNvSpPr>
            <p:nvPr/>
          </p:nvSpPr>
          <p:spPr bwMode="auto">
            <a:xfrm>
              <a:off x="1488"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7">
              <a:extLst>
                <a:ext uri="{FF2B5EF4-FFF2-40B4-BE49-F238E27FC236}">
                  <a16:creationId xmlns:a16="http://schemas.microsoft.com/office/drawing/2014/main" id="{5FE7112D-C801-824B-97A5-571C1AE42D01}"/>
                </a:ext>
              </a:extLst>
            </p:cNvPr>
            <p:cNvSpPr>
              <a:spLocks noChangeShapeType="1"/>
            </p:cNvSpPr>
            <p:nvPr/>
          </p:nvSpPr>
          <p:spPr bwMode="auto">
            <a:xfrm>
              <a:off x="3072"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8">
              <a:extLst>
                <a:ext uri="{FF2B5EF4-FFF2-40B4-BE49-F238E27FC236}">
                  <a16:creationId xmlns:a16="http://schemas.microsoft.com/office/drawing/2014/main" id="{DCD3D2B1-0F37-9C47-9C76-9E8480BDE0B0}"/>
                </a:ext>
              </a:extLst>
            </p:cNvPr>
            <p:cNvSpPr>
              <a:spLocks noChangeShapeType="1"/>
            </p:cNvSpPr>
            <p:nvPr/>
          </p:nvSpPr>
          <p:spPr bwMode="auto">
            <a:xfrm>
              <a:off x="3600"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a:extLst>
              <a:ext uri="{FF2B5EF4-FFF2-40B4-BE49-F238E27FC236}">
                <a16:creationId xmlns:a16="http://schemas.microsoft.com/office/drawing/2014/main" id="{1047BBDE-7C3F-C545-B787-D2A99977C60E}"/>
              </a:ext>
            </a:extLst>
          </p:cNvPr>
          <p:cNvSpPr txBox="1">
            <a:spLocks noChangeArrowheads="1"/>
          </p:cNvSpPr>
          <p:nvPr/>
        </p:nvSpPr>
        <p:spPr bwMode="auto">
          <a:xfrm>
            <a:off x="238125" y="1214438"/>
            <a:ext cx="9410700" cy="56308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r>
              <a:rPr lang="zh-CN" altLang="en-US" sz="2800" b="1">
                <a:ea typeface="楷体_GB2312" pitchFamily="49" charset="-122"/>
              </a:rPr>
              <a:t>循环队列（顺序存储）的删除操作</a:t>
            </a:r>
            <a:r>
              <a:rPr lang="zh-CN" altLang="en-US" sz="2400">
                <a:effectLst>
                  <a:outerShdw blurRad="38100" dist="38100" dir="2700000" algn="tl">
                    <a:srgbClr val="C0C0C0"/>
                  </a:outerShdw>
                </a:effectLst>
                <a:ea typeface="楷体_GB2312" pitchFamily="49" charset="-122"/>
              </a:rPr>
              <a:t>           </a:t>
            </a:r>
            <a:endParaRPr lang="zh-CN" altLang="en-US" sz="24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函数功能</a:t>
            </a:r>
            <a:r>
              <a:rPr lang="en-US" altLang="zh-CN" sz="2400" b="1">
                <a:latin typeface="Times New Roman" panose="02020603050405020304" pitchFamily="18" charset="0"/>
              </a:rPr>
              <a:t>:</a:t>
            </a:r>
            <a:r>
              <a:rPr lang="zh-CN" altLang="en-US" sz="2400" b="1">
                <a:latin typeface="Times New Roman" panose="02020603050405020304" pitchFamily="18" charset="0"/>
              </a:rPr>
              <a:t>循环队列（顺序存储）的删除操作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函数参数</a:t>
            </a:r>
            <a:r>
              <a:rPr lang="en-US" altLang="zh-CN" sz="2400" b="1">
                <a:latin typeface="Times New Roman" panose="02020603050405020304" pitchFamily="18" charset="0"/>
              </a:rPr>
              <a:t>:</a:t>
            </a:r>
            <a:r>
              <a:rPr lang="zh-CN" altLang="en-US" sz="2400" b="1">
                <a:latin typeface="Times New Roman" panose="02020603050405020304" pitchFamily="18" charset="0"/>
              </a:rPr>
              <a:t>指向</a:t>
            </a:r>
            <a:r>
              <a:rPr lang="en-US" altLang="zh-CN" sz="2400" b="1">
                <a:latin typeface="Times New Roman" panose="02020603050405020304" pitchFamily="18" charset="0"/>
              </a:rPr>
              <a:t>sequence_queue</a:t>
            </a:r>
            <a:r>
              <a:rPr lang="zh-CN" altLang="en-US" sz="2400" b="1">
                <a:latin typeface="Times New Roman" panose="02020603050405020304" pitchFamily="18" charset="0"/>
              </a:rPr>
              <a:t>类型变量的指针变量</a:t>
            </a:r>
            <a:r>
              <a:rPr lang="en-US" altLang="zh-CN" sz="2400" b="1">
                <a:latin typeface="Times New Roman" panose="02020603050405020304" pitchFamily="18" charset="0"/>
              </a:rPr>
              <a:t>sq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函数返回值</a:t>
            </a:r>
            <a:r>
              <a:rPr lang="en-US" altLang="zh-CN" sz="2400" b="1">
                <a:latin typeface="Times New Roman" panose="02020603050405020304" pitchFamily="18" charset="0"/>
              </a:rPr>
              <a:t>:</a:t>
            </a:r>
            <a:r>
              <a:rPr lang="zh-CN" altLang="en-US" sz="2400" b="1">
                <a:latin typeface="Times New Roman" panose="02020603050405020304" pitchFamily="18" charset="0"/>
              </a:rPr>
              <a:t>空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文件名</a:t>
            </a:r>
            <a:r>
              <a:rPr lang="en-US" altLang="zh-CN" sz="2400" b="1">
                <a:latin typeface="Times New Roman" panose="02020603050405020304" pitchFamily="18" charset="0"/>
              </a:rPr>
              <a:t>secqdele.c, </a:t>
            </a:r>
            <a:r>
              <a:rPr lang="zh-CN" altLang="en-US" sz="2400" b="1">
                <a:latin typeface="Times New Roman" panose="02020603050405020304" pitchFamily="18" charset="0"/>
              </a:rPr>
              <a:t>函数名</a:t>
            </a:r>
            <a:r>
              <a:rPr lang="en-US" altLang="zh-CN" sz="2400" b="1">
                <a:latin typeface="Times New Roman" panose="02020603050405020304" pitchFamily="18" charset="0"/>
              </a:rPr>
              <a:t>dele_sequence_cqueue()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void dele_sequence_cqueue(sequence_queue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sq)</a:t>
            </a:r>
          </a:p>
          <a:p>
            <a:pPr eaLnBrk="1" fontAlgn="auto" hangingPunct="1">
              <a:spcBef>
                <a:spcPts val="0"/>
              </a:spcBef>
              <a:spcAft>
                <a:spcPts val="0"/>
              </a:spcAft>
              <a:defRPr/>
            </a:pPr>
            <a:r>
              <a:rPr lang="en-US" altLang="zh-CN" sz="2400" b="1">
                <a:latin typeface="Times New Roman" panose="02020603050405020304" pitchFamily="18" charset="0"/>
              </a:rPr>
              <a:t> {   if(sq-&gt;front==sq-&gt;rear)</a:t>
            </a:r>
          </a:p>
          <a:p>
            <a:pPr eaLnBrk="1" fontAlgn="auto" hangingPunct="1">
              <a:spcBef>
                <a:spcPts val="0"/>
              </a:spcBef>
              <a:spcAft>
                <a:spcPts val="0"/>
              </a:spcAft>
              <a:defRPr/>
            </a:pPr>
            <a:r>
              <a:rPr lang="en-US" altLang="zh-CN" sz="2400" b="1">
                <a:latin typeface="Times New Roman" panose="02020603050405020304" pitchFamily="18" charset="0"/>
              </a:rPr>
              <a:t>     {      printf("\n</a:t>
            </a:r>
            <a:r>
              <a:rPr lang="zh-CN" altLang="en-US" sz="2400" b="1">
                <a:latin typeface="Times New Roman" panose="02020603050405020304" pitchFamily="18" charset="0"/>
              </a:rPr>
              <a:t>循环队列是空的！无法进行删除操作！</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exit(1);</a:t>
            </a:r>
          </a:p>
          <a:p>
            <a:pPr eaLnBrk="1" fontAlgn="auto" hangingPunct="1">
              <a:spcBef>
                <a:spcPts val="0"/>
              </a:spcBef>
              <a:spcAft>
                <a:spcPts val="0"/>
              </a:spcAft>
              <a:defRPr/>
            </a:pPr>
            <a:r>
              <a:rPr lang="en-US" altLang="zh-CN" sz="2400" b="1">
                <a:latin typeface="Times New Roman" panose="02020603050405020304" pitchFamily="18" charset="0"/>
              </a:rPr>
              <a:t>     }</a:t>
            </a:r>
          </a:p>
          <a:p>
            <a:pPr eaLnBrk="1" fontAlgn="auto" hangingPunct="1">
              <a:spcBef>
                <a:spcPts val="0"/>
              </a:spcBef>
              <a:spcAft>
                <a:spcPts val="0"/>
              </a:spcAft>
              <a:defRPr/>
            </a:pPr>
            <a:r>
              <a:rPr lang="en-US" altLang="zh-CN" sz="2400" b="1">
                <a:latin typeface="Times New Roman" panose="02020603050405020304" pitchFamily="18" charset="0"/>
              </a:rPr>
              <a:t>     sq-&gt;front=(sq-&gt;front+1)%MAXSIZE;</a:t>
            </a:r>
          </a:p>
          <a:p>
            <a:pPr eaLnBrk="1" fontAlgn="auto" hangingPunct="1">
              <a:spcBef>
                <a:spcPts val="0"/>
              </a:spcBef>
              <a:spcAft>
                <a:spcPts val="0"/>
              </a:spcAft>
              <a:defRPr/>
            </a:pPr>
            <a:r>
              <a:rPr lang="en-US" altLang="zh-CN" sz="2400" b="1">
                <a:latin typeface="Times New Roman" panose="02020603050405020304" pitchFamily="18" charset="0"/>
              </a:rPr>
              <a:t> }</a:t>
            </a:r>
          </a:p>
          <a:p>
            <a:pPr algn="ctr" eaLnBrk="1" fontAlgn="auto" hangingPunct="1">
              <a:spcBef>
                <a:spcPts val="0"/>
              </a:spcBef>
              <a:spcAft>
                <a:spcPts val="0"/>
              </a:spcAft>
              <a:defRPr/>
            </a:pPr>
            <a:r>
              <a:rPr lang="zh-CN" altLang="en-US" sz="2400" b="1">
                <a:latin typeface="Times New Roman" panose="02020603050405020304" pitchFamily="18" charset="0"/>
              </a:rPr>
              <a:t>算法</a:t>
            </a:r>
            <a:r>
              <a:rPr lang="en-US" altLang="zh-CN" sz="2400" b="1">
                <a:latin typeface="Times New Roman" panose="02020603050405020304" pitchFamily="18" charset="0"/>
              </a:rPr>
              <a:t>2.27  </a:t>
            </a:r>
            <a:r>
              <a:rPr lang="zh-CN" altLang="en-US" sz="2400" b="1">
                <a:latin typeface="Times New Roman" panose="02020603050405020304" pitchFamily="18" charset="0"/>
              </a:rPr>
              <a:t>循环队列（顺序存储）的删除操作</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2">
            <a:extLst>
              <a:ext uri="{FF2B5EF4-FFF2-40B4-BE49-F238E27FC236}">
                <a16:creationId xmlns:a16="http://schemas.microsoft.com/office/drawing/2014/main" id="{1FEC66CD-85D9-6448-90BC-882D68821C99}"/>
              </a:ext>
            </a:extLst>
          </p:cNvPr>
          <p:cNvSpPr txBox="1">
            <a:spLocks noChangeArrowheads="1"/>
          </p:cNvSpPr>
          <p:nvPr/>
        </p:nvSpPr>
        <p:spPr bwMode="auto">
          <a:xfrm>
            <a:off x="350838" y="6985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0000"/>
              </a:lnSpc>
              <a:spcBef>
                <a:spcPct val="0"/>
              </a:spcBef>
              <a:buClrTx/>
              <a:buSzTx/>
              <a:buFontTx/>
              <a:buNone/>
            </a:pPr>
            <a:r>
              <a:rPr lang="en-US" altLang="zh-CN" sz="3600" b="1">
                <a:solidFill>
                  <a:srgbClr val="FF0000"/>
                </a:solidFill>
                <a:latin typeface="Times New Roman" panose="02020603050405020304" pitchFamily="18" charset="0"/>
                <a:ea typeface="楷体_GB2312" pitchFamily="49" charset="-122"/>
              </a:rPr>
              <a:t>2.1  </a:t>
            </a:r>
            <a:r>
              <a:rPr lang="zh-CN" altLang="en-US" sz="3600" b="1">
                <a:solidFill>
                  <a:srgbClr val="FF0000"/>
                </a:solidFill>
                <a:latin typeface="Times New Roman" panose="02020603050405020304" pitchFamily="18" charset="0"/>
                <a:ea typeface="楷体_GB2312" pitchFamily="49" charset="-122"/>
              </a:rPr>
              <a:t>选择题</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）表长为</a:t>
            </a:r>
            <a:r>
              <a:rPr lang="en-US" altLang="zh-CN" sz="2400" b="1" i="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的顺序存储的线性表，当在任何位置上插入或删除一个元素的概率相等时，插入一个元素所需移动元素的平均个数为（　　），删除一个元素所需移动元素的平均个数为（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E</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/2	F</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+ 1)/2	G</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− 2)/2</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）设栈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和队列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的初始状态为空，元素</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依次通过栈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，一个元素出栈后即进入队列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，若</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个元素出队的序列为</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，则栈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的容量至少应该为（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2">
            <a:extLst>
              <a:ext uri="{FF2B5EF4-FFF2-40B4-BE49-F238E27FC236}">
                <a16:creationId xmlns:a16="http://schemas.microsoft.com/office/drawing/2014/main" id="{ABA15F25-3A02-6C48-95DD-37C9C3F29EED}"/>
              </a:ext>
            </a:extLst>
          </p:cNvPr>
          <p:cNvSpPr txBox="1">
            <a:spLocks noChangeArrowheads="1"/>
          </p:cNvSpPr>
          <p:nvPr/>
        </p:nvSpPr>
        <p:spPr bwMode="auto">
          <a:xfrm>
            <a:off x="398463" y="1709738"/>
            <a:ext cx="9126537"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）设栈的输入序列为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 n</a:t>
            </a:r>
            <a:r>
              <a:rPr lang="zh-CN" altLang="en-US" sz="2400" b="1">
                <a:solidFill>
                  <a:schemeClr val="tx1"/>
                </a:solidFill>
                <a:latin typeface="Times New Roman" panose="02020603050405020304" pitchFamily="18" charset="0"/>
                <a:ea typeface="宋体" panose="02010600030101010101" pitchFamily="2" charset="-122"/>
              </a:rPr>
              <a:t>，若输出序列的第一个元素为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，则第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个输出的元素为（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．不确定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）在一个长度为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的顺序表中删除第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1&lt; = i&lt; = n</a:t>
            </a:r>
            <a:r>
              <a:rPr lang="zh-CN" altLang="en-US" sz="2400" b="1">
                <a:solidFill>
                  <a:schemeClr val="tx1"/>
                </a:solidFill>
                <a:latin typeface="Times New Roman" panose="02020603050405020304" pitchFamily="18" charset="0"/>
                <a:ea typeface="宋体" panose="02010600030101010101" pitchFamily="2" charset="-122"/>
              </a:rPr>
              <a:t>）时，需向前移动（　　）个元素。</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n−i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）若长度为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的线性表采用顺序存储结构存储，在第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个位置上插入一个新元素的时间复杂度为（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2</a:t>
            </a:r>
            <a:r>
              <a:rPr lang="en-US" altLang="zh-CN" sz="2400" b="1">
                <a:solidFill>
                  <a:schemeClr val="tx1"/>
                </a:solidFill>
                <a:latin typeface="Times New Roman" panose="02020603050405020304" pitchFamily="18" charset="0"/>
                <a:ea typeface="宋体" panose="02010600030101010101" pitchFamily="2" charset="-122"/>
              </a:rPr>
              <a: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3</a:t>
            </a:r>
            <a:r>
              <a:rPr lang="en-US" altLang="zh-CN" sz="2400" b="1">
                <a:solidFill>
                  <a:schemeClr val="tx1"/>
                </a:solidFill>
                <a:latin typeface="Times New Roman" panose="02020603050405020304" pitchFamily="18" charset="0"/>
                <a:ea typeface="宋体" panose="02010600030101010101" pitchFamily="2" charset="-122"/>
              </a:rPr>
              <a:t>)</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2">
            <a:extLst>
              <a:ext uri="{FF2B5EF4-FFF2-40B4-BE49-F238E27FC236}">
                <a16:creationId xmlns:a16="http://schemas.microsoft.com/office/drawing/2014/main" id="{AE64216B-1162-9548-8A98-3F2ADB739E39}"/>
              </a:ext>
            </a:extLst>
          </p:cNvPr>
          <p:cNvSpPr txBox="1">
            <a:spLocks noChangeArrowheads="1"/>
          </p:cNvSpPr>
          <p:nvPr/>
        </p:nvSpPr>
        <p:spPr bwMode="auto">
          <a:xfrm>
            <a:off x="350838" y="15748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）表达式</a:t>
            </a:r>
            <a:r>
              <a:rPr lang="en-US" altLang="zh-CN" sz="2400" b="1">
                <a:solidFill>
                  <a:schemeClr val="tx1"/>
                </a:solidFill>
                <a:latin typeface="Times New Roman" panose="02020603050405020304" pitchFamily="18" charset="0"/>
                <a:ea typeface="宋体" panose="02010600030101010101" pitchFamily="2" charset="-122"/>
              </a:rPr>
              <a:t>a*(b+c)−d</a:t>
            </a:r>
            <a:r>
              <a:rPr lang="zh-CN" altLang="en-US" sz="2400" b="1">
                <a:solidFill>
                  <a:schemeClr val="tx1"/>
                </a:solidFill>
                <a:latin typeface="Times New Roman" panose="02020603050405020304" pitchFamily="18" charset="0"/>
                <a:ea typeface="宋体" panose="02010600030101010101" pitchFamily="2" charset="-122"/>
              </a:rPr>
              <a:t>的后缀表达式是（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zh-CN" altLang="en-US" sz="2400" b="1">
                <a:solidFill>
                  <a:schemeClr val="tx1"/>
                </a:solidFill>
                <a:latin typeface="Times New Roman" panose="02020603050405020304" pitchFamily="18" charset="0"/>
                <a:ea typeface="宋体" panose="02010600030101010101" pitchFamily="2" charset="-122"/>
              </a:rPr>
              <a:t>）队列是一种特殊的线性表，其特殊性在于（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．插入和删除在表的不同位置执行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．插入和删除在表的两端位置执行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．插入和删除分别在表的两端执行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．插入和删除都在表的某一端执行</a:t>
            </a:r>
          </a:p>
          <a:p>
            <a:pPr eaLnBrk="1" hangingPunct="1">
              <a:lnSpc>
                <a:spcPct val="115000"/>
              </a:lnSpc>
              <a:spcBef>
                <a:spcPct val="0"/>
              </a:spcBef>
              <a:buClrTx/>
              <a:buSzTx/>
              <a:buFontTx/>
              <a:buNone/>
            </a:pPr>
            <a:endParaRPr lang="zh-CN" altLang="en-US"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）栈是一种特殊的线性表，具有（　　）性质。</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．先进先出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．先进后出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．后进后出			</a:t>
            </a: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．顺序进出</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a:extLst>
              <a:ext uri="{FF2B5EF4-FFF2-40B4-BE49-F238E27FC236}">
                <a16:creationId xmlns:a16="http://schemas.microsoft.com/office/drawing/2014/main" id="{5472A439-CB3B-E84E-9ECF-C426C77CCECD}"/>
              </a:ext>
            </a:extLst>
          </p:cNvPr>
          <p:cNvSpPr txBox="1">
            <a:spLocks noChangeArrowheads="1"/>
          </p:cNvSpPr>
          <p:nvPr/>
        </p:nvSpPr>
        <p:spPr bwMode="auto">
          <a:xfrm>
            <a:off x="381000" y="1785938"/>
            <a:ext cx="9126538"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9</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指向队列的第</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指向队列最后元素的后</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个位置，则循环队列中存放了</a:t>
            </a:r>
            <a:r>
              <a:rPr lang="en-US" altLang="zh-CN" sz="2400" b="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个元素，即循环队列满的条件为（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 − 1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(rear)%n = front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 = front</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10</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，当从队列中删除</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个元素，再插入</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个元素后，</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5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
            <a:extLst>
              <a:ext uri="{FF2B5EF4-FFF2-40B4-BE49-F238E27FC236}">
                <a16:creationId xmlns:a16="http://schemas.microsoft.com/office/drawing/2014/main" id="{A586D6EC-812F-4542-900D-5A73DF5FB54D}"/>
              </a:ext>
            </a:extLst>
          </p:cNvPr>
          <p:cNvSpPr txBox="1">
            <a:spLocks noChangeArrowheads="1"/>
          </p:cNvSpPr>
          <p:nvPr/>
        </p:nvSpPr>
        <p:spPr bwMode="auto">
          <a:xfrm>
            <a:off x="381000" y="1571625"/>
            <a:ext cx="9126538"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2.3  </a:t>
            </a:r>
            <a:r>
              <a:rPr lang="zh-CN" altLang="en-US" sz="2400" b="1">
                <a:solidFill>
                  <a:schemeClr val="tx1"/>
                </a:solidFill>
                <a:latin typeface="Times New Roman" panose="02020603050405020304" pitchFamily="18" charset="0"/>
                <a:ea typeface="宋体" panose="02010600030101010101" pitchFamily="2" charset="-122"/>
              </a:rPr>
              <a:t>设计一个算法，求顺序表中值为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的结点的个数。</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2.4  </a:t>
            </a:r>
            <a:r>
              <a:rPr lang="zh-CN" altLang="en-US" sz="2400" b="1">
                <a:solidFill>
                  <a:schemeClr val="tx1"/>
                </a:solidFill>
                <a:latin typeface="Times New Roman" panose="02020603050405020304" pitchFamily="18" charset="0"/>
                <a:ea typeface="宋体" panose="02010600030101010101" pitchFamily="2" charset="-122"/>
              </a:rPr>
              <a:t>设计一个算法，将一个顺序表倒置，即如果顺序表各个结点值存储在一维数组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中，倒置的结果是使得数组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中的</a:t>
            </a:r>
            <a:r>
              <a:rPr lang="en-US" altLang="zh-CN" sz="2400" b="1">
                <a:solidFill>
                  <a:schemeClr val="tx1"/>
                </a:solidFill>
                <a:latin typeface="Times New Roman" panose="02020603050405020304" pitchFamily="18" charset="0"/>
                <a:ea typeface="宋体" panose="02010600030101010101" pitchFamily="2" charset="-122"/>
              </a:rPr>
              <a:t>a[0]</a:t>
            </a:r>
            <a:r>
              <a:rPr lang="zh-CN" altLang="en-US" sz="2400" b="1">
                <a:solidFill>
                  <a:schemeClr val="tx1"/>
                </a:solidFill>
                <a:latin typeface="Times New Roman" panose="02020603050405020304" pitchFamily="18" charset="0"/>
                <a:ea typeface="宋体" panose="02010600030101010101" pitchFamily="2" charset="-122"/>
              </a:rPr>
              <a:t>等于原来的最后一个元素，</a:t>
            </a:r>
            <a:r>
              <a:rPr lang="en-US" altLang="zh-CN" sz="2400" b="1">
                <a:solidFill>
                  <a:schemeClr val="tx1"/>
                </a:solidFill>
                <a:latin typeface="Times New Roman" panose="02020603050405020304" pitchFamily="18" charset="0"/>
                <a:ea typeface="宋体" panose="02010600030101010101" pitchFamily="2" charset="-122"/>
              </a:rPr>
              <a:t>a[1]</a:t>
            </a:r>
            <a:r>
              <a:rPr lang="zh-CN" altLang="en-US" sz="2400" b="1">
                <a:solidFill>
                  <a:schemeClr val="tx1"/>
                </a:solidFill>
                <a:latin typeface="Times New Roman" panose="02020603050405020304" pitchFamily="18" charset="0"/>
                <a:ea typeface="宋体" panose="02010600030101010101" pitchFamily="2" charset="-122"/>
              </a:rPr>
              <a:t>等于原来的倒数第</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的最后一个元素等于原来的第一个元素。</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2.5  </a:t>
            </a:r>
            <a:r>
              <a:rPr lang="zh-CN" altLang="en-US" sz="2400" b="1">
                <a:solidFill>
                  <a:schemeClr val="tx1"/>
                </a:solidFill>
                <a:latin typeface="Times New Roman" panose="02020603050405020304" pitchFamily="18" charset="0"/>
                <a:ea typeface="宋体" panose="02010600030101010101" pitchFamily="2" charset="-122"/>
              </a:rPr>
              <a:t>已知一个顺序表中的各结点值是从小到大有序的，设计一个算法，插入一个值为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的结点，使顺序表中的结点仍然是从小到大有序。</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2">
            <a:extLst>
              <a:ext uri="{FF2B5EF4-FFF2-40B4-BE49-F238E27FC236}">
                <a16:creationId xmlns:a16="http://schemas.microsoft.com/office/drawing/2014/main" id="{C54FF081-BE8F-6D4B-9DC7-FC0D1B4B7EA3}"/>
              </a:ext>
            </a:extLst>
          </p:cNvPr>
          <p:cNvSpPr txBox="1">
            <a:spLocks noChangeArrowheads="1"/>
          </p:cNvSpPr>
          <p:nvPr/>
        </p:nvSpPr>
        <p:spPr bwMode="auto">
          <a:xfrm>
            <a:off x="238125" y="1439863"/>
            <a:ext cx="9361488"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2.6  </a:t>
            </a:r>
            <a:r>
              <a:rPr lang="zh-CN" altLang="en-US" sz="2400" b="1">
                <a:solidFill>
                  <a:schemeClr val="tx1"/>
                </a:solidFill>
                <a:latin typeface="Times New Roman" panose="02020603050405020304" pitchFamily="18" charset="0"/>
                <a:ea typeface="宋体" panose="02010600030101010101" pitchFamily="2" charset="-122"/>
              </a:rPr>
              <a:t>将下列中缀表达式转换为等价的后缀表达式。</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7 − 8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+ 8/9</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9</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2.7  </a:t>
            </a:r>
            <a:r>
              <a:rPr lang="zh-CN" altLang="en-US" sz="2400" b="1">
                <a:solidFill>
                  <a:schemeClr val="tx1"/>
                </a:solidFill>
                <a:latin typeface="Times New Roman" panose="02020603050405020304" pitchFamily="18" charset="0"/>
                <a:ea typeface="宋体" panose="02010600030101010101" pitchFamily="2" charset="-122"/>
              </a:rPr>
              <a:t>已知循环队列存储在一个数组中，数组大小为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，队首指针和队尾指针分别为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，写出求循环队列中当前结点个数的表达式。</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2.8  </a:t>
            </a:r>
            <a:r>
              <a:rPr lang="zh-CN" altLang="en-US" sz="2400" b="1">
                <a:solidFill>
                  <a:schemeClr val="tx1"/>
                </a:solidFill>
                <a:latin typeface="Times New Roman" panose="02020603050405020304" pitchFamily="18" charset="0"/>
                <a:ea typeface="宋体" panose="02010600030101010101" pitchFamily="2" charset="-122"/>
              </a:rPr>
              <a:t>编号为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的</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列火车通过一个栈式的列车调度站，可能得到的调度结果有哪些？如果有</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列火车通过调度站，设计一个算法，输出所有可能的调度结果。</a:t>
            </a:r>
          </a:p>
        </p:txBody>
      </p:sp>
    </p:spTree>
  </p:cSld>
  <p:clrMapOvr>
    <a:masterClrMapping/>
  </p:clrMapOvr>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7075</Words>
  <Application>Microsoft Macintosh PowerPoint</Application>
  <PresentationFormat>A4 Paper (210x297 mm)</PresentationFormat>
  <Paragraphs>1054</Paragraphs>
  <Slides>96</Slides>
  <Notes>1</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10" baseType="lpstr">
      <vt:lpstr>楷体_GB2312</vt:lpstr>
      <vt:lpstr>宋体</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公式</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2.2顺序表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栈 </vt:lpstr>
      <vt:lpstr>PowerPoint Presentation</vt:lpstr>
      <vt:lpstr>PowerPoint Presentation</vt:lpstr>
      <vt:lpstr>PowerPoint Presentation</vt:lpstr>
      <vt:lpstr>PowerPoint Presentation</vt:lpstr>
      <vt:lpstr>PowerPoint Presentation</vt:lpstr>
      <vt:lpstr>PowerPoint Presentation</vt:lpstr>
      <vt:lpstr>顺序栈的进栈与出栈操作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队列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94</cp:revision>
  <dcterms:modified xsi:type="dcterms:W3CDTF">2025-02-27T05:56:57Z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