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4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5.xml" ContentType="application/vnd.openxmlformats-officedocument.presentationml.tags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6.xml" ContentType="application/vnd.openxmlformats-officedocument.presentationml.tags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tags/tag7.xml" ContentType="application/vnd.openxmlformats-officedocument.presentationml.tags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257" r:id="rId2"/>
    <p:sldId id="258" r:id="rId3"/>
    <p:sldId id="260" r:id="rId4"/>
    <p:sldId id="615" r:id="rId5"/>
    <p:sldId id="616" r:id="rId6"/>
    <p:sldId id="617" r:id="rId7"/>
    <p:sldId id="618" r:id="rId8"/>
    <p:sldId id="551" r:id="rId9"/>
    <p:sldId id="619" r:id="rId10"/>
    <p:sldId id="520" r:id="rId11"/>
    <p:sldId id="552" r:id="rId12"/>
    <p:sldId id="522" r:id="rId13"/>
    <p:sldId id="621" r:id="rId14"/>
    <p:sldId id="622" r:id="rId15"/>
    <p:sldId id="553" r:id="rId16"/>
    <p:sldId id="623" r:id="rId17"/>
    <p:sldId id="624" r:id="rId18"/>
    <p:sldId id="55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641" r:id="rId36"/>
    <p:sldId id="586" r:id="rId37"/>
    <p:sldId id="642" r:id="rId38"/>
    <p:sldId id="643" r:id="rId39"/>
    <p:sldId id="644" r:id="rId40"/>
    <p:sldId id="587" r:id="rId41"/>
    <p:sldId id="645" r:id="rId42"/>
    <p:sldId id="588" r:id="rId43"/>
    <p:sldId id="590" r:id="rId44"/>
    <p:sldId id="589" r:id="rId45"/>
    <p:sldId id="646" r:id="rId46"/>
    <p:sldId id="647" r:id="rId47"/>
    <p:sldId id="648" r:id="rId48"/>
    <p:sldId id="649" r:id="rId49"/>
    <p:sldId id="650" r:id="rId50"/>
    <p:sldId id="593" r:id="rId51"/>
    <p:sldId id="594" r:id="rId52"/>
    <p:sldId id="651" r:id="rId53"/>
    <p:sldId id="652" r:id="rId54"/>
    <p:sldId id="601" r:id="rId55"/>
    <p:sldId id="653" r:id="rId56"/>
    <p:sldId id="654" r:id="rId57"/>
    <p:sldId id="655" r:id="rId58"/>
    <p:sldId id="656" r:id="rId59"/>
    <p:sldId id="657" r:id="rId60"/>
    <p:sldId id="658" r:id="rId61"/>
    <p:sldId id="659" r:id="rId62"/>
    <p:sldId id="660" r:id="rId63"/>
    <p:sldId id="602" r:id="rId64"/>
    <p:sldId id="661" r:id="rId65"/>
    <p:sldId id="662" r:id="rId66"/>
    <p:sldId id="663" r:id="rId67"/>
    <p:sldId id="664" r:id="rId68"/>
    <p:sldId id="603" r:id="rId69"/>
    <p:sldId id="665" r:id="rId70"/>
    <p:sldId id="609" r:id="rId71"/>
    <p:sldId id="610" r:id="rId72"/>
    <p:sldId id="666" r:id="rId73"/>
    <p:sldId id="607" r:id="rId74"/>
    <p:sldId id="668" r:id="rId75"/>
    <p:sldId id="667" r:id="rId76"/>
    <p:sldId id="669" r:id="rId77"/>
    <p:sldId id="670" r:id="rId78"/>
    <p:sldId id="671" r:id="rId79"/>
    <p:sldId id="672" r:id="rId80"/>
    <p:sldId id="673" r:id="rId81"/>
    <p:sldId id="674" r:id="rId82"/>
    <p:sldId id="675" r:id="rId83"/>
    <p:sldId id="676" r:id="rId84"/>
    <p:sldId id="677" r:id="rId85"/>
    <p:sldId id="612" r:id="rId86"/>
    <p:sldId id="613" r:id="rId87"/>
    <p:sldId id="678" r:id="rId88"/>
    <p:sldId id="679" r:id="rId89"/>
    <p:sldId id="681" r:id="rId90"/>
    <p:sldId id="682" r:id="rId91"/>
    <p:sldId id="683" r:id="rId92"/>
    <p:sldId id="684" r:id="rId93"/>
    <p:sldId id="680" r:id="rId94"/>
    <p:sldId id="685" r:id="rId95"/>
    <p:sldId id="686" r:id="rId96"/>
    <p:sldId id="687" r:id="rId97"/>
    <p:sldId id="688" r:id="rId98"/>
    <p:sldId id="689" r:id="rId99"/>
    <p:sldId id="690" r:id="rId100"/>
    <p:sldId id="691" r:id="rId101"/>
    <p:sldId id="692" r:id="rId102"/>
    <p:sldId id="693" r:id="rId103"/>
    <p:sldId id="694" r:id="rId104"/>
    <p:sldId id="695" r:id="rId105"/>
    <p:sldId id="696" r:id="rId106"/>
    <p:sldId id="697" r:id="rId107"/>
    <p:sldId id="698" r:id="rId108"/>
    <p:sldId id="699" r:id="rId109"/>
    <p:sldId id="700" r:id="rId110"/>
    <p:sldId id="701" r:id="rId111"/>
    <p:sldId id="702" r:id="rId112"/>
    <p:sldId id="703" r:id="rId113"/>
    <p:sldId id="704" r:id="rId114"/>
    <p:sldId id="705" r:id="rId115"/>
    <p:sldId id="706" r:id="rId116"/>
    <p:sldId id="708" r:id="rId117"/>
    <p:sldId id="707" r:id="rId118"/>
    <p:sldId id="709" r:id="rId119"/>
    <p:sldId id="710" r:id="rId120"/>
    <p:sldId id="711" r:id="rId121"/>
    <p:sldId id="712" r:id="rId122"/>
    <p:sldId id="713" r:id="rId123"/>
    <p:sldId id="289" r:id="rId124"/>
  </p:sldIdLst>
  <p:sldSz cx="12198350" cy="6859588"/>
  <p:notesSz cx="6858000" cy="9144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062"/>
    <a:srgbClr val="3A4187"/>
    <a:srgbClr val="92D050"/>
    <a:srgbClr val="FF9900"/>
    <a:srgbClr val="FFFFFF"/>
    <a:srgbClr val="1A8ABC"/>
    <a:srgbClr val="A4B3D8"/>
    <a:srgbClr val="8C9EE0"/>
    <a:srgbClr val="3E5CCC"/>
    <a:srgbClr val="28A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49" autoAdjust="0"/>
    <p:restoredTop sz="89388" autoAdjust="0"/>
  </p:normalViewPr>
  <p:slideViewPr>
    <p:cSldViewPr showGuides="1">
      <p:cViewPr>
        <p:scale>
          <a:sx n="100" d="100"/>
          <a:sy n="100" d="100"/>
        </p:scale>
        <p:origin x="440" y="1000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-60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082"/>
    </p:cViewPr>
  </p:sorterViewPr>
  <p:notesViewPr>
    <p:cSldViewPr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notesMaster" Target="notesMasters/notesMaster1.xml"/><Relationship Id="rId126" Type="http://schemas.openxmlformats.org/officeDocument/2006/relationships/handoutMaster" Target="handoutMasters/handoutMaster1.xml"/><Relationship Id="rId127" Type="http://schemas.openxmlformats.org/officeDocument/2006/relationships/presProps" Target="presProps.xml"/><Relationship Id="rId128" Type="http://schemas.openxmlformats.org/officeDocument/2006/relationships/viewProps" Target="viewProps.xml"/><Relationship Id="rId12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61FD-43C1-45A3-B077-781AC9FD5462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9814-CAA5-4CF7-93FE-A06EDDD44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1BB2-1D8D-4BBB-9148-79BEE44F321A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3FF7-3F3E-4A9A-BF01-B65FDB21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951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60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10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00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0086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8877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2921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0289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231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3610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9818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19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6582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82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6465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948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442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7469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6502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0006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5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5354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8636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3960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4289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2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69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96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0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2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7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09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3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21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53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68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18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12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1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24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09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55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92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7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3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98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79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21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04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45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89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53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82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9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004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915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070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18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268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0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071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75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80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409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7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2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07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222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97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955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009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903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724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99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023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1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66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2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057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86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320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52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792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952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682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9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7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897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186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2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538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02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53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345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967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964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161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2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347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558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423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2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051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7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358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619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71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180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2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9016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68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316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901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062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5397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667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5399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754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98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6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013575" y="332656"/>
            <a:ext cx="3744672" cy="4921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序列数据操作与格式化输出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1219835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8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1.e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3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2" name="TextBox 17"/>
          <p:cNvSpPr txBox="1"/>
          <p:nvPr/>
        </p:nvSpPr>
        <p:spPr>
          <a:xfrm>
            <a:off x="2365375" y="894193"/>
            <a:ext cx="2173855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单元</a:t>
            </a:r>
            <a:r>
              <a:rPr lang="en-US" altLang="zh-CN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4774723" y="986525"/>
            <a:ext cx="5827144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序列数据操作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与格式化输出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0919" y="1981994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24226" y="2360233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程序设计</a:t>
            </a:r>
          </a:p>
        </p:txBody>
      </p:sp>
      <p:sp>
        <p:nvSpPr>
          <p:cNvPr id="9" name="矩形 8"/>
          <p:cNvSpPr/>
          <p:nvPr/>
        </p:nvSpPr>
        <p:spPr>
          <a:xfrm>
            <a:off x="2263950" y="4101955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的三引号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2932" y="3163713"/>
            <a:ext cx="542870" cy="542870"/>
            <a:chOff x="4346575" y="4350790"/>
            <a:chExt cx="1123570" cy="1123570"/>
          </a:xfrm>
        </p:grpSpPr>
        <p:sp>
          <p:nvSpPr>
            <p:cNvPr id="7" name="i$liḋe-Oval 8">
              <a:extLst>
                <a:ext uri="{FF2B5EF4-FFF2-40B4-BE49-F238E27FC236}">
                  <a16:creationId xmlns:a16="http://schemas.microsoft.com/office/drawing/2014/main" xmlns="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i$liḋe-Freeform: Shape 9">
              <a:extLst>
                <a:ext uri="{FF2B5EF4-FFF2-40B4-BE49-F238E27FC236}">
                  <a16:creationId xmlns:a16="http://schemas.microsoft.com/office/drawing/2014/main" xmlns="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6925" y="1524794"/>
            <a:ext cx="542870" cy="542870"/>
            <a:chOff x="1440032" y="4369705"/>
            <a:chExt cx="1123570" cy="1123570"/>
          </a:xfrm>
        </p:grpSpPr>
        <p:sp>
          <p:nvSpPr>
            <p:cNvPr id="10" name="i$liḋe-Oval 10">
              <a:extLst>
                <a:ext uri="{FF2B5EF4-FFF2-40B4-BE49-F238E27FC236}">
                  <a16:creationId xmlns:a16="http://schemas.microsoft.com/office/drawing/2014/main" xmlns="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i$liḋe-Freeform: Shape 11">
              <a:extLst>
                <a:ext uri="{FF2B5EF4-FFF2-40B4-BE49-F238E27FC236}">
                  <a16:creationId xmlns:a16="http://schemas.microsoft.com/office/drawing/2014/main" xmlns="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335"/>
          <p:cNvSpPr txBox="1"/>
          <p:nvPr/>
        </p:nvSpPr>
        <p:spPr>
          <a:xfrm>
            <a:off x="1476420" y="1420890"/>
            <a:ext cx="4622755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使用三引号（“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'''”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）可实现一个字符串跨多行，字符串中可以包含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换行符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、制表符“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\t”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以及其他特殊字符。</a:t>
            </a:r>
          </a:p>
          <a:p>
            <a:pPr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三引号让程序员从引号和特殊字符串的泥潭里面解脱出来，自始至终保持一小块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WYSIWYG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（所见即所得）格式。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875046"/>
            <a:ext cx="12206061" cy="906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5258594"/>
            <a:ext cx="60408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三引号的典型使用场合有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代码编辑、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语句编辑。示例代码如下。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46951"/>
          <a:stretch/>
        </p:blipFill>
        <p:spPr>
          <a:xfrm>
            <a:off x="6632575" y="1524794"/>
            <a:ext cx="5562600" cy="52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0886" y="5680792"/>
            <a:ext cx="12206061" cy="1178796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886" y="2537542"/>
            <a:ext cx="12206061" cy="435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．计算字符串长度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14287"/>
            <a:ext cx="10526548" cy="14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方法计算字符串的长度，其基本语法格式如下。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默认情况下，计算字符串的长度时，不区分英文字母、数字和汉字，每个字符的长度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都计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22375" y="3694305"/>
            <a:ext cx="4114800" cy="1731936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60744" y="3658394"/>
            <a:ext cx="3991662" cy="176636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8575" y="4376484"/>
            <a:ext cx="3928516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"python"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1585149" y="385840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0548" y="4354613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6510830" y="3844343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54227" y="5639594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如果要获取字符串实际所占的字节数，可先使用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encode()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方法进行编码。获取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编码的字符串长度的基本语法格式为：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str.encode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。获取采用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GBK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编码的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字符串长度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的基本语法格式为：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str.encode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("GBK"))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09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．计算字符串中最大与最小的字符</a:t>
            </a:r>
          </a:p>
        </p:txBody>
      </p:sp>
      <p:sp>
        <p:nvSpPr>
          <p:cNvPr id="20" name="i$liḋe-Oval 8">
            <a:extLst>
              <a:ext uri="{FF2B5EF4-FFF2-40B4-BE49-F238E27FC236}">
                <a16:creationId xmlns:a16="http://schemas.microsoft.com/office/drawing/2014/main" xmlns="" id="{FC4B3D33-C1B4-4FE5-AD81-D72CD50A1AE5}"/>
              </a:ext>
            </a:extLst>
          </p:cNvPr>
          <p:cNvSpPr/>
          <p:nvPr/>
        </p:nvSpPr>
        <p:spPr>
          <a:xfrm>
            <a:off x="1884302" y="4606747"/>
            <a:ext cx="1123570" cy="1123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i$liḋe-Freeform: Shape 9">
            <a:extLst>
              <a:ext uri="{FF2B5EF4-FFF2-40B4-BE49-F238E27FC236}">
                <a16:creationId xmlns:a16="http://schemas.microsoft.com/office/drawing/2014/main" xmlns="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2167072" y="4928920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i$liḋe-Oval 10">
            <a:extLst>
              <a:ext uri="{FF2B5EF4-FFF2-40B4-BE49-F238E27FC236}">
                <a16:creationId xmlns:a16="http://schemas.microsoft.com/office/drawing/2014/main" xmlns="" id="{3D1C6954-2EA0-41D2-92BF-763AF0C817B2}"/>
              </a:ext>
            </a:extLst>
          </p:cNvPr>
          <p:cNvSpPr/>
          <p:nvPr/>
        </p:nvSpPr>
        <p:spPr>
          <a:xfrm>
            <a:off x="1884302" y="2714594"/>
            <a:ext cx="1123570" cy="1123570"/>
          </a:xfrm>
          <a:prstGeom prst="ellips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xmlns="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2152164" y="2944118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xmlns="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972947" y="2679013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max(</a:t>
            </a:r>
            <a:r>
              <a:rPr lang="en-US" altLang="zh-CN" sz="2000" b="1" dirty="0" err="1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3007871" y="4665213"/>
            <a:ext cx="234469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min(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2938022" y="3312749"/>
            <a:ext cx="8784753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max(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方法用于返回字符串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码值最大的字符。</a:t>
            </a:r>
          </a:p>
        </p:txBody>
      </p:sp>
      <p:sp>
        <p:nvSpPr>
          <p:cNvPr id="27" name="文本框 335"/>
          <p:cNvSpPr txBox="1"/>
          <p:nvPr/>
        </p:nvSpPr>
        <p:spPr>
          <a:xfrm>
            <a:off x="2903097" y="5408144"/>
            <a:ext cx="7946553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min(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方法用于返回字符串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码值最小的字符。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2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429794"/>
            <a:ext cx="12206061" cy="435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xmlns="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216749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xmlns="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2276722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8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方法返回指定的字符串在另一个字符串中出现的次数，其基本语法格式如下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[,start=0 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如果指定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，则返回指定范围内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出现的次数。如果检索的字符串不存在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，否则返回它出现的次数。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46606" y="4913683"/>
            <a:ext cx="4114800" cy="1731936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84975" y="4877772"/>
            <a:ext cx="3991662" cy="176636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09380" y="5595862"/>
            <a:ext cx="364194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str.count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('o'))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2209380" y="507778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64779" y="5573991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文本框 12"/>
          <p:cNvSpPr txBox="1"/>
          <p:nvPr/>
        </p:nvSpPr>
        <p:spPr>
          <a:xfrm>
            <a:off x="7135061" y="5063721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0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21" name="i$liḋe-Freeform: Shape 9">
            <a:extLst>
              <a:ext uri="{FF2B5EF4-FFF2-40B4-BE49-F238E27FC236}">
                <a16:creationId xmlns:a16="http://schemas.microsoft.com/office/drawing/2014/main" xmlns="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4385446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方法与</a:t>
            </a:r>
            <a:r>
              <a:rPr lang="en-US" altLang="zh-CN" sz="20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rfind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779670"/>
            <a:ext cx="6567261" cy="48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1139077" y="2941244"/>
            <a:ext cx="5645898" cy="327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方法用于检索某字符串中是否包含指定的字符串，其基本语法格式如下。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方法用于检测指定字符串是否包含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，如果包含则返回首次出现该字符串时的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索引值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。如果指定了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，则在指定范围内检索。可以根据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值是否大于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来判断指定的字符串是否存在。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85750" y="1753393"/>
            <a:ext cx="4114800" cy="1731936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661950" y="3948516"/>
            <a:ext cx="3991662" cy="2266445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61950" y="2435572"/>
            <a:ext cx="3928516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str.find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('o'))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7948524" y="191749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41754" y="4644735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str.find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('x'))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-1</a:t>
            </a:r>
          </a:p>
        </p:txBody>
      </p:sp>
      <p:sp>
        <p:nvSpPr>
          <p:cNvPr id="18" name="文本框 12"/>
          <p:cNvSpPr txBox="1"/>
          <p:nvPr/>
        </p:nvSpPr>
        <p:spPr>
          <a:xfrm>
            <a:off x="8012036" y="4134465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1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5852297"/>
            <a:ext cx="12198350" cy="48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25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1786178"/>
            <a:ext cx="4385446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方法与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rindex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3326811"/>
            <a:ext cx="12198350" cy="48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6" y="2421178"/>
            <a:ext cx="10561473" cy="18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方法的功能与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方法一样，也是用于检索某字符串中是否包含指定的字符串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，只不过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如果检索的字符串不在指定的字符串中会抛出异常。其基本语法格式如下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rindex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(string)]])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方法的功能类似于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，只是从字符串的右边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查找。</a:t>
            </a:r>
          </a:p>
        </p:txBody>
      </p:sp>
      <p:sp>
        <p:nvSpPr>
          <p:cNvPr id="22" name="i$liḋe-Freeform: Shape 7">
            <a:extLst>
              <a:ext uri="{FF2B5EF4-FFF2-40B4-BE49-F238E27FC236}">
                <a16:creationId xmlns:a16="http://schemas.microsoft.com/office/drawing/2014/main" xmlns="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993776" y="1816660"/>
            <a:ext cx="427508" cy="396641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xmlns="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424488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xmlns="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4354112"/>
            <a:ext cx="2863048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startswith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993776" y="5016460"/>
            <a:ext cx="10561473" cy="18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startswith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方法用于判断字符串是否以指定字符串开头，如果是，则返回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startswith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，则在指定范围内进行判断。</a:t>
            </a:r>
          </a:p>
        </p:txBody>
      </p:sp>
    </p:spTree>
    <p:extLst>
      <p:ext uri="{BB962C8B-B14F-4D97-AF65-F5344CB8AC3E}">
        <p14:creationId xmlns:p14="http://schemas.microsoft.com/office/powerpoint/2010/main" val="22221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191794"/>
            <a:ext cx="1219835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6" y="3025739"/>
            <a:ext cx="10561473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endswith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方法用于判断字符串是否以指定字符串结束，如果是，则返回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。其基本语法格式如下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endswith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(suffix[,start=0[,end=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如果指定了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，则在指定范围内进行判断。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i$liḋe-Freeform: Shape 9">
            <a:extLst>
              <a:ext uri="{FF2B5EF4-FFF2-40B4-BE49-F238E27FC236}">
                <a16:creationId xmlns:a16="http://schemas.microsoft.com/office/drawing/2014/main" xmlns="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3394846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endswith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106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．分割字符串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3353594"/>
            <a:ext cx="1219835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6" y="2187539"/>
            <a:ext cx="105614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split()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方法可以实现字符串分割，也就是将一个字符串按照指定的分隔符分割为字符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串列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表，该列表的元素中不包括分隔符。其基本语法格式如下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split([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[,max=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string.count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886" y="4738952"/>
            <a:ext cx="12206061" cy="2057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3172" y="5036636"/>
            <a:ext cx="4316154" cy="7325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str.split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 '))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993775" y="438218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7294814" y="4435027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60829" y="5036636"/>
            <a:ext cx="4316154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['hello', 'python']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str.split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 ',0))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['hello python']</a:t>
            </a:r>
          </a:p>
        </p:txBody>
      </p:sp>
    </p:spTree>
    <p:extLst>
      <p:ext uri="{BB962C8B-B14F-4D97-AF65-F5344CB8AC3E}">
        <p14:creationId xmlns:p14="http://schemas.microsoft.com/office/powerpoint/2010/main" val="28624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429794"/>
            <a:ext cx="12206061" cy="53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．去除字符串的空格和特殊字符</a:t>
            </a: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xmlns="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216749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xmlns="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2276722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方法用于去掉字符串左、右两侧的空格和特殊字符，其基本语法格式如下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strip([chars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ts val="12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为可选参数，用于指定要去除的字符，可以指定多个字符。如果不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参数，将默认去除空格、回车符“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\r”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、换行符“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、制表符“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</a:p>
        </p:txBody>
      </p:sp>
      <p:sp>
        <p:nvSpPr>
          <p:cNvPr id="20" name="矩形 19"/>
          <p:cNvSpPr/>
          <p:nvPr/>
        </p:nvSpPr>
        <p:spPr>
          <a:xfrm>
            <a:off x="-10886" y="5401585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171" y="5699268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str.strip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删除字符串两端的空格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 y t h o n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50448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652087"/>
            <a:ext cx="12206061" cy="53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．去除字符串的空格和特殊字符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lstrip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方法用于去掉字符串左侧的空格和特殊字符，其基本语法格式如下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lstrip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([chars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的说明见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方法。</a:t>
            </a:r>
          </a:p>
        </p:txBody>
      </p:sp>
      <p:sp>
        <p:nvSpPr>
          <p:cNvPr id="20" name="矩形 19"/>
          <p:cNvSpPr/>
          <p:nvPr/>
        </p:nvSpPr>
        <p:spPr>
          <a:xfrm>
            <a:off x="-10886" y="5401585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171" y="5699268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str.lstrip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删除字符串左端的空格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 y t h o n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50448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i$liḋe-Freeform: Shape 9">
            <a:extLst>
              <a:ext uri="{FF2B5EF4-FFF2-40B4-BE49-F238E27FC236}">
                <a16:creationId xmlns:a16="http://schemas.microsoft.com/office/drawing/2014/main" xmlns="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lstrip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0371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652087"/>
            <a:ext cx="12206061" cy="53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．去除字符串的空格和特殊字符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rstrip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方法用于去掉字符串右侧的空格和特殊字符，其基本语法格式如下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rstrip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([chars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的说明见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方法。</a:t>
            </a:r>
          </a:p>
        </p:txBody>
      </p:sp>
      <p:sp>
        <p:nvSpPr>
          <p:cNvPr id="20" name="矩形 19"/>
          <p:cNvSpPr/>
          <p:nvPr/>
        </p:nvSpPr>
        <p:spPr>
          <a:xfrm>
            <a:off x="-10886" y="5401585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171" y="5699268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str.rstrip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		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删除字符串右端的空格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 y t h o n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50448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rstrip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6" name="i$liḋe-Freeform: Shape 7">
            <a:extLst>
              <a:ext uri="{FF2B5EF4-FFF2-40B4-BE49-F238E27FC236}">
                <a16:creationId xmlns:a16="http://schemas.microsoft.com/office/drawing/2014/main" xmlns="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944203" y="2265915"/>
            <a:ext cx="427508" cy="396641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9258400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．字母的大小写转换</a:t>
            </a:r>
          </a:p>
        </p:txBody>
      </p:sp>
      <p:sp>
        <p:nvSpPr>
          <p:cNvPr id="17" name="i$liḋe-Freeform: Shape 11">
            <a:extLst>
              <a:ext uri="{FF2B5EF4-FFF2-40B4-BE49-F238E27FC236}">
                <a16:creationId xmlns:a16="http://schemas.microsoft.com/office/drawing/2014/main" xmlns="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216749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i$liḋe-TextBox 35">
            <a:extLst>
              <a:ext uri="{FF2B5EF4-FFF2-40B4-BE49-F238E27FC236}">
                <a16:creationId xmlns:a16="http://schemas.microsoft.com/office/drawing/2014/main" xmlns="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2276722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lower()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9" name="文本框 335"/>
          <p:cNvSpPr txBox="1"/>
          <p:nvPr/>
        </p:nvSpPr>
        <p:spPr>
          <a:xfrm>
            <a:off x="1139077" y="29412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lower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方法用于将字符串中所有大写字符转换为小写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0886" y="4370170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3171" y="4667853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str.lower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将字符串中的大写字符全部改为小写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hello python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993775" y="401340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．字母的大小写转换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1139077" y="29412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upper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方法用于将字符串中的所有小写字母转换为大写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886" y="4550621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171" y="4848304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"I love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str.upper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		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将字符串中的小写字符全部改为大写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 LOVE PYTHON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993775" y="4193854"/>
            <a:ext cx="3194946" cy="4125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i$liḋe-Freeform: Shape 9">
            <a:extLst>
              <a:ext uri="{FF2B5EF4-FFF2-40B4-BE49-F238E27FC236}">
                <a16:creationId xmlns:a16="http://schemas.microsoft.com/office/drawing/2014/main" xmlns="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upper()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6597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．字母的大小写转换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29412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方法用于返回“标题化”的字符串，所有单词都以大写字母开头，其余字母均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为小写。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4420394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4718077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str.title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Hello Python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4063627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3" name="i$liḋe-Freeform: Shape 7">
            <a:extLst>
              <a:ext uri="{FF2B5EF4-FFF2-40B4-BE49-F238E27FC236}">
                <a16:creationId xmlns:a16="http://schemas.microsoft.com/office/drawing/2014/main" xmlns="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944203" y="2265915"/>
            <a:ext cx="427508" cy="396641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3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0886" y="2759200"/>
            <a:ext cx="12206061" cy="815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．替换字符串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2207703"/>
            <a:ext cx="10526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用于替换字符串中的部分字符或子字符串，其基本语法格式如下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replace(str1,str2[,max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该方法将字符串中的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替换成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，如果指定了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参数，则替换不超过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9375" y="4977638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5219512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str.replace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 ',''))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删除字符串中的全部空格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python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4565062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应用字符串的方法实现字符串翻转操作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259392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）分别应用字符串的方法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split()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join()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和字符串的访问操作实现字符串翻转操作，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原字符串为“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 love Python”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，翻转后的字符串变为“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love I”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91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48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51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3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sp>
        <p:nvSpPr>
          <p:cNvPr id="56" name="TextBox 117"/>
          <p:cNvSpPr txBox="1"/>
          <p:nvPr/>
        </p:nvSpPr>
        <p:spPr>
          <a:xfrm>
            <a:off x="2202575" y="4773598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94675" y="4753518"/>
            <a:ext cx="717230" cy="523220"/>
            <a:chOff x="1194675" y="2116783"/>
            <a:chExt cx="717230" cy="523220"/>
          </a:xfrm>
        </p:grpSpPr>
        <p:sp>
          <p:nvSpPr>
            <p:cNvPr id="59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" name="Freeform 11"/>
          <p:cNvSpPr/>
          <p:nvPr/>
        </p:nvSpPr>
        <p:spPr bwMode="auto">
          <a:xfrm>
            <a:off x="1863801" y="491341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06" y="3220161"/>
            <a:ext cx="8045770" cy="1347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50" y="5299303"/>
            <a:ext cx="8084426" cy="629765"/>
          </a:xfrm>
          <a:prstGeom prst="rect">
            <a:avLst/>
          </a:prstGeom>
        </p:spPr>
      </p:pic>
      <p:sp>
        <p:nvSpPr>
          <p:cNvPr id="28" name="TextBox 117"/>
          <p:cNvSpPr txBox="1"/>
          <p:nvPr/>
        </p:nvSpPr>
        <p:spPr>
          <a:xfrm>
            <a:off x="2202575" y="6021827"/>
            <a:ext cx="9230600" cy="70133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的代码中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strWord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[-1::-1]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个参数：第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，表示最后</a:t>
            </a:r>
          </a:p>
          <a:p>
            <a:pPr>
              <a:lnSpc>
                <a:spcPct val="13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一个元素；第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个参数为空，表示移动到单词列表开头；第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个参数为步长，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表示逆向。</a:t>
            </a:r>
          </a:p>
        </p:txBody>
      </p:sp>
    </p:spTree>
    <p:extLst>
      <p:ext uri="{BB962C8B-B14F-4D97-AF65-F5344CB8AC3E}">
        <p14:creationId xmlns:p14="http://schemas.microsoft.com/office/powerpoint/2010/main" val="24856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4190263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0886" y="3893514"/>
            <a:ext cx="12206061" cy="45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2137285"/>
            <a:ext cx="12206061" cy="45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96194"/>
            <a:ext cx="10526548" cy="303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str.format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方法来格式化输出字符串，字符串格式化是为了实现字符串和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变量同时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输出时按一定的格式显示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模板字符串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&gt;".format(&lt;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以半角逗号分隔的参数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字符串由一系列占位符（用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表示）组成，大括号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及其里面的字符（称作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格式化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字符）将会被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中的参数替换。调用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方法会返回一个新的字符串。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方法中的模板字符串包含参数序号、半角冒号（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）、格式控制标记，样式如下。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{[&lt;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参数序号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&gt;][:[&lt;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格式控制标记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&gt;]]}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5117820"/>
            <a:ext cx="12206061" cy="1589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5415503"/>
            <a:ext cx="7476803" cy="7325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&gt;&gt;&gt;pi=3.14159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常量</a:t>
            </a:r>
            <a:r>
              <a:rPr lang="el-GR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π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的值近似为：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".format(pi))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476105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146925" y="476105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94872" y="5415502"/>
            <a:ext cx="3476304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常量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π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的值近似为：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3.14159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3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的参数序号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53745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中的参数会按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中的序号替换到模板字符串的对应位置。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的默认顺序为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，参数从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开始编号，参数的顺序固定为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2……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没有序号，就按它们出现的先后顺序自动替换。</a:t>
            </a:r>
          </a:p>
        </p:txBody>
      </p:sp>
      <p:sp>
        <p:nvSpPr>
          <p:cNvPr id="18" name="矩形 17"/>
          <p:cNvSpPr/>
          <p:nvPr/>
        </p:nvSpPr>
        <p:spPr>
          <a:xfrm>
            <a:off x="-10886" y="2980919"/>
            <a:ext cx="12206061" cy="98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3278601"/>
            <a:ext cx="7476803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{}".format("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21))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2624151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8156575" y="261160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04522" y="3266055"/>
            <a:ext cx="3476304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1139077" y="4165372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大括号中的数字用于指向传入对象在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0886" y="5251903"/>
            <a:ext cx="12206061" cy="160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172" y="5549584"/>
            <a:ext cx="4733603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{0}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{1}".format("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21))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472431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8156575" y="4661042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56575" y="5214157"/>
            <a:ext cx="5024342" cy="16927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{1}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{0}".format(21,"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9299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的参数序号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53745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中使用了关键字参数，那么它们的值会指向使用相应名字的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2390225"/>
            <a:ext cx="12206061" cy="114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2" y="2687908"/>
            <a:ext cx="5952804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{name}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{age}".format(age=21,name="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203345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8156575" y="202091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04522" y="2675362"/>
            <a:ext cx="3476304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1139077" y="38239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位置及关键字参数可以结合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0886" y="5003910"/>
            <a:ext cx="12206061" cy="160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172" y="5105936"/>
            <a:ext cx="10677203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{0}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{1}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，性别：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{gender}".format("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",21, gender="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男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45412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958850" y="561422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3775" y="6081417"/>
            <a:ext cx="5024342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，性别：男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1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8536"/>
            <a:ext cx="12206061" cy="1283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737286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．使用赋值运算符直接创建列表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使用赋值运算符“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直接将一个列表赋给变量，其基本语法格式如下。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3,…,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n]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元素的数据类型和个数都没有限制，只要是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支持的数据类型都可以，但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增强程序的可读性，一般情况下，列表中各个元素的数据类型是相同的。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= ['a', 'b', 'c']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 = [1, 2, 3]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的参数序号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53745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方法可以连接不同类型的变量或数据，如果大括号本身是字符串的一部分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，需要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输出大括号，可使用“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{{{”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，其中“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{{”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表示“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{”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2896394"/>
            <a:ext cx="12206061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3362015"/>
            <a:ext cx="10982003" cy="7325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&gt;&gt;&gt;pi=3.14159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圆周率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{{{0}{1}}}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{2}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".format(pi , "…", 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无理数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2707565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958850" y="4665527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3775" y="5132716"/>
            <a:ext cx="5024342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圆周率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{3.14159…}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是无理数。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format()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方法格式化输出字符串列表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9593003" cy="96127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方法格式化输出字符串列表。</a:t>
            </a:r>
          </a:p>
        </p:txBody>
      </p:sp>
    </p:spTree>
    <p:extLst>
      <p:ext uri="{BB962C8B-B14F-4D97-AF65-F5344CB8AC3E}">
        <p14:creationId xmlns:p14="http://schemas.microsoft.com/office/powerpoint/2010/main" val="14656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48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51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3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sp>
        <p:nvSpPr>
          <p:cNvPr id="56" name="TextBox 117"/>
          <p:cNvSpPr txBox="1"/>
          <p:nvPr/>
        </p:nvSpPr>
        <p:spPr>
          <a:xfrm>
            <a:off x="2202575" y="5705014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94675" y="5684934"/>
            <a:ext cx="717230" cy="523220"/>
            <a:chOff x="1194675" y="2116783"/>
            <a:chExt cx="717230" cy="523220"/>
          </a:xfrm>
        </p:grpSpPr>
        <p:sp>
          <p:nvSpPr>
            <p:cNvPr id="59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" name="Freeform 11"/>
          <p:cNvSpPr/>
          <p:nvPr/>
        </p:nvSpPr>
        <p:spPr bwMode="auto">
          <a:xfrm>
            <a:off x="1863801" y="5844829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85" y="3121176"/>
            <a:ext cx="4961938" cy="2507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165" y="6242571"/>
            <a:ext cx="6868400" cy="5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977944"/>
            <a:ext cx="12206061" cy="585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250158"/>
            <a:ext cx="12206061" cy="585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3092943"/>
            <a:ext cx="12195175" cy="6396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．创建空列表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600994"/>
            <a:ext cx="1046041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中，可以创建空列表，基本语法格式如下。</a:t>
            </a:r>
          </a:p>
          <a:p>
            <a:pPr indent="45720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=[]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754227" y="3883538"/>
            <a:ext cx="70213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函数创建数值列表，基本语法格式如下。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list(data)</a:t>
            </a:r>
          </a:p>
          <a:p>
            <a:pPr indent="45720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表示可以转换为列表的数据，其类型可以是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对象、字符串、元组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或者其他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可迭代的数据类型。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286958" y="3145509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list()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函数创建数值列表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08975" y="3658394"/>
            <a:ext cx="3391575" cy="3201194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09749" y="4581929"/>
            <a:ext cx="2990801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&gt;&gt;&gt;list(range(5,15,2))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8709749" y="4020600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8709749" y="5508800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8709749" y="6076813"/>
            <a:ext cx="2990801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24017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创建列表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．创建嵌套列表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600994"/>
            <a:ext cx="104604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中还可以创建嵌套列表，即在列表里创建其他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pt-BR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470775" y="2747771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7637388" y="3214586"/>
            <a:ext cx="25003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[['a', 'b', 'c'], [1, 2, 3]]</a:t>
            </a:r>
          </a:p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&gt;&gt;&gt;list[0]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7470775" y="4126075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18" name="矩形 17"/>
          <p:cNvSpPr/>
          <p:nvPr/>
        </p:nvSpPr>
        <p:spPr>
          <a:xfrm>
            <a:off x="7637388" y="4631400"/>
            <a:ext cx="25003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['a', 'b', 'c']</a:t>
            </a:r>
          </a:p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&gt;&gt;&gt;list[0][1]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7470775" y="5548538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20" name="矩形 19"/>
          <p:cNvSpPr/>
          <p:nvPr/>
        </p:nvSpPr>
        <p:spPr>
          <a:xfrm>
            <a:off x="7618973" y="5914864"/>
            <a:ext cx="2711703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'b'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298575" y="2505857"/>
            <a:ext cx="4114800" cy="3825943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39474" y="3582194"/>
            <a:ext cx="299080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&gt;&gt;&gt;x = ['a', 'b', 'c']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&gt;&gt;&gt;n = [1, 2, 3]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[x, n]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1826713" y="2818778"/>
            <a:ext cx="3058523" cy="395808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708775" y="2505857"/>
            <a:ext cx="3698597" cy="3825943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9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344444"/>
            <a:ext cx="12206061" cy="78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391693"/>
            <a:ext cx="12206061" cy="1647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访问列表元素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286957" y="129147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列表中的每一个元素都有一个编号（也称为索引）。索引从左至右从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开始递增，即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个元素，索引值为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个元素，依次类推。列表及索引如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75" y="2684485"/>
            <a:ext cx="10230321" cy="1540131"/>
          </a:xfrm>
          <a:prstGeom prst="rect">
            <a:avLst/>
          </a:prstGeom>
        </p:spPr>
      </p:pic>
      <p:sp>
        <p:nvSpPr>
          <p:cNvPr id="15" name="文本框 335"/>
          <p:cNvSpPr txBox="1"/>
          <p:nvPr/>
        </p:nvSpPr>
        <p:spPr>
          <a:xfrm>
            <a:off x="286957" y="4244220"/>
            <a:ext cx="1107001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列表的索引也可以使用负数，最右一个元素的索引为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，倒数第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个元素的索引为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，依次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类推。使用索引可以访问列表中的任何元素，访问列表元素的基本语法格式如下。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2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访问列表元素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list=['a', 'b', 'c', 'd', 'e']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，访问其中元素的各种形式及示例如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96815"/>
              </p:ext>
            </p:extLst>
          </p:nvPr>
        </p:nvGraphicFramePr>
        <p:xfrm>
          <a:off x="774700" y="2278220"/>
          <a:ext cx="9677398" cy="33528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21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5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164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1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基本语法格式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返回列表中索引为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的元素，即第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i+1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list[0]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list[1]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list[2]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[-i]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返回列表中从右开始读了的第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list[-1]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list[-2]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296694"/>
            <a:ext cx="12206061" cy="1562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7" y="5542897"/>
            <a:ext cx="1167961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的所有元素：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商品编码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 商品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 价格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 商品编码 出版社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访问列表元素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6175375" y="1404528"/>
            <a:ext cx="60229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演示以多种形式访问列表中的元素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515394"/>
            <a:ext cx="12206061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761597"/>
            <a:ext cx="116796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商品编码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的所有元素：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[0],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[1],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[2])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[-2],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[-1])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4700" y="215038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774700" y="491263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</p:txBody>
      </p:sp>
    </p:spTree>
    <p:extLst>
      <p:ext uri="{BB962C8B-B14F-4D97-AF65-F5344CB8AC3E}">
        <p14:creationId xmlns:p14="http://schemas.microsoft.com/office/powerpoint/2010/main" val="12577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截取列表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291470"/>
            <a:ext cx="1107001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截取操作是访问列表元素的一种方法，可以访问一定范围内的多个元素。列表被截取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后返回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一个包含所需元素的新列表。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list=['a', 'b', 'c', 'd', 'e']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，截取其中元素的各种形式及示例如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84922"/>
              </p:ext>
            </p:extLst>
          </p:nvPr>
        </p:nvGraphicFramePr>
        <p:xfrm>
          <a:off x="612775" y="2820195"/>
          <a:ext cx="10972801" cy="3505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931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55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17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43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基本语法格式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[i:j]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截取列表中索引号为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至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j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list[1:3]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截取列表中索引号为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的元素至最后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个之间的所有元素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list[2:]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[:j]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个元素至索引号为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j-1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之间的所有元素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list[:3]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01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[i:j:k]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从列表第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个元素开始，每隔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个截取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个列表中的元素，直到列表第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j-1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个元素为止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list[1:3:2]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515394"/>
            <a:ext cx="12206061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截取列表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29147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list=['a', 'b', 'c', 'd', 'e']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，从左向右的索引值分别为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，从右向左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值分别为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的截取示意图如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974" y="2820194"/>
            <a:ext cx="91248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知识入门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8456189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序列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的成员运算符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Unicode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字符串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字符所占的字节数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的转义字符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的三引号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截取列表</a:t>
            </a:r>
          </a:p>
        </p:txBody>
      </p:sp>
      <p:sp>
        <p:nvSpPr>
          <p:cNvPr id="10" name="矩形 9"/>
          <p:cNvSpPr/>
          <p:nvPr/>
        </p:nvSpPr>
        <p:spPr>
          <a:xfrm>
            <a:off x="6175375" y="1404528"/>
            <a:ext cx="60229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演示以多种形式截取列表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515394"/>
            <a:ext cx="12206061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86957" y="2761597"/>
            <a:ext cx="11679618" cy="204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=["1","HTML5+CSS3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","58.00","50676377587"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[:])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至第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[1:3])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个与第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[1:5:3])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774700" y="215038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774700" y="491263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</p:txBody>
      </p:sp>
      <p:pic>
        <p:nvPicPr>
          <p:cNvPr id="16" name="图片 15"/>
          <p:cNvPicPr/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5517238"/>
            <a:ext cx="10098200" cy="12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859478"/>
            <a:ext cx="12206061" cy="88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535878"/>
            <a:ext cx="12206061" cy="88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40228"/>
            <a:ext cx="12206061" cy="88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连接与重复列表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291470"/>
            <a:ext cx="1107001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列表支持连接与重复操作，加号“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用于连接列表，星号“*”用于重复列表。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元素增加到列表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+=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list1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extend()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实现上述操作，基本语法格式如下。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list.extend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(list1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列表的元素重复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次生成一个新列表的基本语法格式如下。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*=n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0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220494"/>
            <a:ext cx="12206061" cy="133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335"/>
          <p:cNvSpPr txBox="1"/>
          <p:nvPr/>
        </p:nvSpPr>
        <p:spPr>
          <a:xfrm>
            <a:off x="286957" y="5584602"/>
            <a:ext cx="11679618" cy="71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输出重复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次的列表：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</a:t>
            </a:r>
          </a:p>
          <a:p>
            <a:pPr indent="457200">
              <a:lnSpc>
                <a:spcPct val="132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输出两个列表的连接结果：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['2', '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'59.80', '54792975925', '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6175375" y="1404528"/>
            <a:ext cx="60229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演示列表的连接与重复操作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515394"/>
            <a:ext cx="12206061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86957" y="2761597"/>
            <a:ext cx="11679618" cy="17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publisher=["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bookData1=["2","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bookData2=["59.80","54792975925","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输出重复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次的列表：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",publisher*2)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输出两个列表的连接结果：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",bookData1+bookData2)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774700" y="215038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774700" y="491263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</p:txBody>
      </p:sp>
    </p:spTree>
    <p:extLst>
      <p:ext uri="{BB962C8B-B14F-4D97-AF65-F5344CB8AC3E}">
        <p14:creationId xmlns:p14="http://schemas.microsoft.com/office/powerpoint/2010/main" val="425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修改与添加列表元素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977028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．修改列表元素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21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要修改列表中的元素，只需要通过索引找到相应元素，然后为其重新赋值即可。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修改列表元素的基本语法格式如下。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list[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]=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</a:p>
          <a:p>
            <a:pPr indent="457200"/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即将列表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中索引值为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的元素值替换为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74775" y="4344194"/>
            <a:ext cx="4131947" cy="2273685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20460" y="4344194"/>
            <a:ext cx="3991662" cy="2273685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9834" y="5048219"/>
            <a:ext cx="394226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5, 6]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[0] =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9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 [2:5] = [13, 14, 15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]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737549" y="453014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100264" y="5040413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[9, 2, 13, 14, 15, 6]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7100264" y="4530143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修改与添加列表元素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977028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．修改列表元素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也可以修改指定区间的列表中的元素值，用列表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替换列表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中索引为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j-1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的元素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list[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i:j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]=list1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74775" y="3986802"/>
            <a:ext cx="4131947" cy="2643017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20460" y="3986802"/>
            <a:ext cx="3991662" cy="264301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9834" y="4690827"/>
            <a:ext cx="3942261" cy="1526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&gt;&gt;&gt;letters = ['a', 'b', 'c', 'd', 'e', 'f', 'g']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&gt;&gt;&gt;list1=['B', 'C', 'D']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&gt;&gt;&gt;letters[1:3] =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&gt;&gt;&gt;letters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737549" y="4172751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100264" y="4683021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['a', 'B', 'C', 'D', 'd', 'e', 'f', 'g']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7100264" y="417275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9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修改与添加列表元素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201194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．在列表末尾添加元素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append()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方法在列表的末尾添加新元素，在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列表的末尾添加元素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基本语法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list.append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(x)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98575" y="4286507"/>
            <a:ext cx="4131947" cy="2262392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44260" y="4286506"/>
            <a:ext cx="3991662" cy="2262393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3634" y="4990531"/>
            <a:ext cx="394226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5, 6]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list.append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(7)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661349" y="4472455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024064" y="4982725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[1, 2, 3, 4, 5, 6, 7]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7024064" y="4472455"/>
            <a:ext cx="3054657" cy="35316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7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删除列表元素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．将列表元素赋为空值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中，列表中的元素是可以删除的。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3109000"/>
            <a:ext cx="12206061" cy="1738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286957" y="3355203"/>
            <a:ext cx="1167961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= [1, 2, 3, 4, 5, 6]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&gt;&gt;&gt;list[2:5] =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[]		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删除列表中第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至第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774700" y="2743994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5061046"/>
            <a:ext cx="12206061" cy="179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7" y="5582888"/>
            <a:ext cx="5883127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[1, 2, 6]</a:t>
            </a:r>
          </a:p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&gt;&gt;&gt;list[:] = [] </a:t>
            </a:r>
            <a:r>
              <a:rPr lang="da-DK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# </a:t>
            </a:r>
            <a:r>
              <a:rPr lang="zh-CN" altLang="da-DK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清除列表</a:t>
            </a:r>
          </a:p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774700" y="4971679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6642100" y="4971679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6783007" y="5582888"/>
            <a:ext cx="5883127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[]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109000"/>
            <a:ext cx="12206061" cy="777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删除列表元素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语句删除列表元素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语句来删除列表的元素，删除列表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中索引为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j-1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且以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步长的元素，其基本语法格式如下。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i:j:k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65083" y="4109680"/>
            <a:ext cx="4648200" cy="2643017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07108" y="4109680"/>
            <a:ext cx="3991662" cy="264301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90142" y="4813705"/>
            <a:ext cx="4042141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5, 6]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&gt;&gt;&gt;del list[2]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 ("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个元素后的列表：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",list)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1527857" y="4295629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686912" y="4805899"/>
            <a:ext cx="3441112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删除第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个元素后的列表：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[1, 2, 4, 5, 6]</a:t>
            </a:r>
          </a:p>
        </p:txBody>
      </p:sp>
      <p:sp>
        <p:nvSpPr>
          <p:cNvPr id="28" name="文本框 12"/>
          <p:cNvSpPr txBox="1"/>
          <p:nvPr/>
        </p:nvSpPr>
        <p:spPr>
          <a:xfrm>
            <a:off x="7686912" y="4295629"/>
            <a:ext cx="3054657" cy="35316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4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列表运算符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01074"/>
              </p:ext>
            </p:extLst>
          </p:nvPr>
        </p:nvGraphicFramePr>
        <p:xfrm>
          <a:off x="774702" y="1372393"/>
          <a:ext cx="10429874" cy="27432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885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5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486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3034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表达式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运算结果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[1, 2, 3] + [4, 5, 6]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[1, 2, 3, 4, 5, 6]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组合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['go!'] * 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['go!', 'go!', 'go!']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重复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 in [1, 2, 3]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元素是否存在于列表中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for x in [1, 2, 3]: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 print(x, end=" ")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1 2 3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迭代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2225" y="5725495"/>
            <a:ext cx="12206061" cy="777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6452" y="4572794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中列表的成员运算符有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用于检查指定元素是否是列表成员，即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列表中是否包含指定元素。其基本语法格式如下。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1213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225" y="4524292"/>
            <a:ext cx="12206061" cy="59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列表运算符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74775" y="1296194"/>
            <a:ext cx="4131947" cy="152400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20460" y="1296194"/>
            <a:ext cx="3991662" cy="152400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9834" y="1902240"/>
            <a:ext cx="3942261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&gt;&gt;&gt;list=[1,2,3,4]</a:t>
            </a:r>
          </a:p>
          <a:p>
            <a:pPr>
              <a:lnSpc>
                <a:spcPct val="150000"/>
              </a:lnSpc>
            </a:pPr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&gt;&gt;&gt;3 in 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7549" y="14932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0264" y="1894434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7100264" y="1493218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5" y="3016285"/>
            <a:ext cx="10460418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如果列表中存在指定元素，则返回值为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中，也可以使用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检查指定元素是否不包含在指定的列表中。其基本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74775" y="5382856"/>
            <a:ext cx="4131947" cy="1394627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5087" y="5387967"/>
            <a:ext cx="3991662" cy="139462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64461" y="5890408"/>
            <a:ext cx="3942261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&gt;&gt;&gt;list=[1,2,3,4]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&gt;&gt;&gt;5 not in 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2176" y="552472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64891" y="5882602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7064891" y="5524728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963194"/>
            <a:ext cx="12206061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）索引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754227" y="2092705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序列中的每一个元素都有一个索引。从左向右计数为正索引，正索引从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开始递增，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个元素，索引值为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个元素，依此类推。从右向左计数为负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，负索引从最后一个元素开始计数，即最后一个元素的索引值是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，倒数第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，依此类推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。通过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索引可以访问序列中的任何元素。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437" y="4358832"/>
            <a:ext cx="10404706" cy="156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列表的内置函数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8558"/>
              </p:ext>
            </p:extLst>
          </p:nvPr>
        </p:nvGraphicFramePr>
        <p:xfrm>
          <a:off x="774699" y="1753390"/>
          <a:ext cx="10429875" cy="449580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85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5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92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97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函数格式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元素个数，即列表的长度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max(list)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元素最大值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min(list)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元素最小值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sum(list[,start])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元素的和，其中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start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用于指定统计结果的开始位置，是可选参数，如果没有指定，默认值为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sorted(list, key=None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 ,reverse=False)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元素进行排序，并且使用该函数进行排序会建立一个原列表的副本，该副本为排序后的列表，原列表的元素顺序不会改变。其中，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用于指定排序规则；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reverse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为可选参数，如果将其值指定为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，则表示降序排列，如果为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，则表示升序排列，默认为升序排列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reversed(list)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反向列表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中的元素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转换为字符串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list(seq)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将元组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seq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转换为列表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enumerate(list)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将列表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组合为一个索引列表，多用于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for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循环语句中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列表的基本方法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2588"/>
              </p:ext>
            </p:extLst>
          </p:nvPr>
        </p:nvGraphicFramePr>
        <p:xfrm>
          <a:off x="774700" y="1753394"/>
          <a:ext cx="10591801" cy="480059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3321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5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342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方法格式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list.append(x)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末尾添加新的元素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list.extend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seq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末尾一次性追加另一个序列中的多个元素（用新列表扩展原来的列表）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list.insert(i,x)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位置插入新元素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list.copy()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复制列表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生成新的列表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23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list.pop([index=-1])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移除列表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中的一个元素（默认最后一个元素），且返回该元素的值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2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list.pop(i)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项元素删除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list.remove(x)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移除列表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元素值的第一个匹配项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list.clear()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清空列表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，即删除列表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list.reverse()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反向列表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list.sort(key=None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,reverse=False)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对原列表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进行排序，并且使用该方法进行排序会改变原列表的元素排列顺序。其中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表示指定一个从每个列表元素中提取一个用于比较的键；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reverse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为可选参数，如果将其值指定为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，则表示降序排列，如果为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，则表示升序排列，默认为升序排列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list.index(x)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从列表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中找出指定元素值首次匹配项的索引值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list.count(x)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统计指定元素在列表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中出现的次数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0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3175" y="3793835"/>
            <a:ext cx="12210415" cy="2683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遍历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列表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44591"/>
            <a:ext cx="9440603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循环语句遍历列表，输出列表中所有元素的值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spc="-1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循环语句结合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enumerate()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函数遍历列表，输出列表中所有元素的索引值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和元素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690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32278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12737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endParaRPr lang="zh-CN" altLang="en-US" sz="18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87439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成功启动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后，在指定位置“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127187"/>
            <a:ext cx="9230600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endParaRPr lang="zh-CN" altLang="en-US" sz="18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117"/>
          <p:cNvSpPr txBox="1"/>
          <p:nvPr/>
        </p:nvSpPr>
        <p:spPr>
          <a:xfrm>
            <a:off x="2202575" y="4572794"/>
            <a:ext cx="9230600" cy="13388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中，新建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</a:t>
            </a:r>
            <a:r>
              <a:rPr lang="zh-CN" altLang="en-US" sz="18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显示程序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的代码编辑区域，在该程序文件的代码编辑区域中自动添加了模板内容。</a:t>
            </a:r>
          </a:p>
        </p:txBody>
      </p:sp>
    </p:spTree>
    <p:extLst>
      <p:ext uri="{BB962C8B-B14F-4D97-AF65-F5344CB8AC3E}">
        <p14:creationId xmlns:p14="http://schemas.microsoft.com/office/powerpoint/2010/main" val="15861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683596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488185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09253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50924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4801394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遍历输出列表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05" y="2522457"/>
            <a:ext cx="9188770" cy="18910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4139" t="1" r="25494" b="13835"/>
          <a:stretch/>
        </p:blipFill>
        <p:spPr>
          <a:xfrm>
            <a:off x="5946776" y="4944518"/>
            <a:ext cx="5486400" cy="213368"/>
          </a:xfrm>
          <a:prstGeom prst="rect">
            <a:avLst/>
          </a:prstGeom>
        </p:spPr>
      </p:pic>
      <p:sp>
        <p:nvSpPr>
          <p:cNvPr id="20" name="TextBox 117"/>
          <p:cNvSpPr txBox="1"/>
          <p:nvPr/>
        </p:nvSpPr>
        <p:spPr>
          <a:xfrm>
            <a:off x="2202575" y="5149210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遍历输出列表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所有元素及其索引：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630" y="5639594"/>
            <a:ext cx="9166545" cy="11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295675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963194"/>
            <a:ext cx="7546975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．使用赋值运算符创建元组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6792748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创建元组只需要将元组的所有元素放在一对小括号“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中，两个相邻元素之间用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半角逗号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隔开。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创建元组时，可以使用赋值运算符“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直接将一个元组赋给变量，基本语法格式如下。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3,…,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将整数、浮点数、字符串、列表、元组等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支持的任何类型的内容作为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放入元组中，并且在同一个元组中，元素的类型也可以不同，因为元组的元素之间没有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关系。元组中元素个数也没有限制。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699375" y="1603242"/>
            <a:ext cx="4114800" cy="2514601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712063" y="4301791"/>
            <a:ext cx="3991662" cy="248305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75575" y="2285422"/>
            <a:ext cx="3928516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&gt;&gt;&gt;tuple1 = (1, 2, 3, 4, 5 )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&gt;&gt;&gt;tuple2 = "a", "b", "c", "d"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tuple2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8062149" y="176734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1867" y="4998010"/>
            <a:ext cx="344111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(1, 2, 3, 4, 5)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('a', 'b', 'c', 'd')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&gt;&gt;&gt;type(tuple2)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8062149" y="4487740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8062149" y="6331054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&lt;class 'tuple'&gt;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8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2296328"/>
            <a:ext cx="1219835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4069960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．创建空元组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494587" y="1678070"/>
            <a:ext cx="1121234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中，也可以创建空元组。创建空元组（即包含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个元素的元组）的基本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()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空元组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8" y="337264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．创建只包含一个元素的元组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494588" y="4459370"/>
            <a:ext cx="4309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创建包含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个或一个元素的元组是个特殊的问题，所以有一些额外的语法规则。当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只包含一个元素时，需要在元素后面添加半角逗号，否则小括号会被当作运算符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32375" y="4542731"/>
            <a:ext cx="3508524" cy="2015648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4774" y="5224910"/>
            <a:ext cx="2743200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&gt;&gt;&gt;tuple1 = (50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,)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&gt;&gt;&gt;type(tuple1)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5395149" y="4706834"/>
            <a:ext cx="2282000" cy="32675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03673" y="4998010"/>
            <a:ext cx="3208056" cy="1156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'tuple'&gt;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&gt;&gt;&gt;tuple2 = (50)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&gt;&gt;&gt;type(tuple2) 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class '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'&gt;</a:t>
            </a:r>
          </a:p>
        </p:txBody>
      </p:sp>
      <p:sp>
        <p:nvSpPr>
          <p:cNvPr id="21" name="文本框 12"/>
          <p:cNvSpPr txBox="1"/>
          <p:nvPr/>
        </p:nvSpPr>
        <p:spPr>
          <a:xfrm>
            <a:off x="8903673" y="4487740"/>
            <a:ext cx="3008252" cy="4279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877598" y="4654031"/>
            <a:ext cx="3008252" cy="194249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6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4971968"/>
            <a:ext cx="1219835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047918"/>
            <a:ext cx="1219835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．创建元素类型不同的元组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494587" y="2286794"/>
            <a:ext cx="1121234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元组中的元素类型也可以不相同，示例如下。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=(2,"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",59.80,"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59.8,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3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5756232"/>
            <a:ext cx="1219835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829280"/>
            <a:ext cx="12198350" cy="600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494587" y="2134394"/>
            <a:ext cx="11212349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函数创建数值元组，其基本语法格式如下。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表示可以转换为元组的数据，其类型可以是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对象、字符串、元组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或者其他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可迭代的数据类型。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914121"/>
            <a:ext cx="12206061" cy="908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6160324"/>
            <a:ext cx="116796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&gt;&gt;&gt;tuple(range(5,15,2))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4700" y="554911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6775450" y="554911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3" name="矩形 2"/>
          <p:cNvSpPr/>
          <p:nvPr/>
        </p:nvSpPr>
        <p:spPr>
          <a:xfrm>
            <a:off x="7161212" y="6151429"/>
            <a:ext cx="3943350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5, 7, 9, 11, 13)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9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）计算序列的长度、最大元素和最小元素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754227" y="2092705"/>
            <a:ext cx="104604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中，使用内置函数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计算序列的长度，即返回序列中包含多少个元素；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函数返回序列中的最大元素；使用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函数返回序列中的最小元素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" y="3505994"/>
            <a:ext cx="12195175" cy="5897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3571824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）检查某个元素是否是序列的成员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754227" y="4526623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关键字检查某个元素是否是指定序列的成员，即检查某个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是否包含在指定序列中。如果某个元素是指定序列的成员，则返回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关键字检查某个元素是否不包含在指定的序列中。如果某个元素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不是指定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序列的成员，则返回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43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106194"/>
            <a:ext cx="4041775" cy="171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014468"/>
            <a:ext cx="12198350" cy="2177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282518"/>
            <a:ext cx="10526548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可以使用索引来访问元组中的元素，元组的索引从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开始，也可以进行截取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6, 7 )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输出完整元组，结果包括小括号“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&gt;&gt;&gt;print(tuple[0])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输出元组的第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&gt;&gt;&gt;print(tuple[2])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输出元组的第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&gt;&gt;&gt;print(tuple[-2])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反向读取，输出元组的倒数第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1, 2, 3, 4, 5, 6, 7)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136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52950" y="5106194"/>
            <a:ext cx="7645400" cy="1714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2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106194"/>
            <a:ext cx="4041775" cy="171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371838"/>
            <a:ext cx="12198350" cy="204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282518"/>
            <a:ext cx="10526548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因为元组也是序列，所以可以访问元组中指定位置的元素，也可以截取其中的一段元素。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6, 7 )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输出元组的全部元素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&gt;&gt;&gt;print(tuple[1:3])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个元素到第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&gt;&gt;&gt;print(tuple[2:])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输出从第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个元素开始的所有元素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1, 2, 3, 4, 5, 6, 7)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(2, 3)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(3, 4, 5, 6, 7)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52950" y="5106194"/>
            <a:ext cx="7645400" cy="1714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0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029994"/>
            <a:ext cx="12198350" cy="1829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1600" y="5029994"/>
            <a:ext cx="7016750" cy="1829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439194"/>
            <a:ext cx="12198350" cy="1862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337061"/>
            <a:ext cx="10526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元组也支持连接与重复操作，加号“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用于连接元组，星号“*”用于重复元组。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tuple1, tuple2 = (1, 2, 3), (4,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&gt;&gt;&gt;tuple= tuple1+tuple2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连接元组，连接的内容必须都是元组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 * 2)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次元组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1, 2, 3, 4, 5, 6)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(1, 2, 3, 4, 5, 6, 1, 2, 3, 4, 5, 6)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3375" y="5288622"/>
            <a:ext cx="6708775" cy="1189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r>
              <a:rPr lang="en-US" altLang="zh-CN" sz="18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在进行元组连接操作时，连接的内容必须都是元组，不能将元组和列表或者字符进行连接。如果要连接的元组只有一个元素，不要忘记在这个元素后面添加半角逗号“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31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连接与重复元组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667794"/>
            <a:ext cx="12206061" cy="317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6475" y="1404528"/>
            <a:ext cx="4841874" cy="3402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演示以多种形式访问元组中的元素</a:t>
            </a:r>
          </a:p>
        </p:txBody>
      </p:sp>
      <p:sp>
        <p:nvSpPr>
          <p:cNvPr id="11" name="文本框 335"/>
          <p:cNvSpPr txBox="1"/>
          <p:nvPr/>
        </p:nvSpPr>
        <p:spPr>
          <a:xfrm>
            <a:off x="271082" y="2972594"/>
            <a:ext cx="11085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商品编码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出版社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=("1","HTML5+CSS3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","58.00","50676377587</a:t>
            </a:r>
            <a:r>
              <a:rPr lang="en-US" altLang="zh-CN" sz="14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[:])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倒数第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[-1])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个与第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[1:5:3])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至第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[1:3])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96925" y="237689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739775" y="6129034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</a:t>
            </a:r>
          </a:p>
        </p:txBody>
      </p:sp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39" y="5805800"/>
            <a:ext cx="6150610" cy="10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58394"/>
            <a:ext cx="1219835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5332576"/>
            <a:ext cx="12198350" cy="1527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1905795"/>
            <a:ext cx="1219835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218910"/>
            <a:ext cx="10526548" cy="5653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元组中的单个元素值是不允许修改的，示例如下。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&gt;&gt;&gt;print(tuple[0], tuple[1:5])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(2, 3, 4, 5)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&gt;&gt;&gt;tuple[0] = 11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修改元组中元素的操作是非法的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以上代码会出现如下所示的异常信息。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'tuple' object does not support item assignment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5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469782"/>
            <a:ext cx="12198350" cy="541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784547"/>
            <a:ext cx="12198350" cy="77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952485"/>
            <a:ext cx="12198350" cy="669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345711"/>
            <a:ext cx="12198350" cy="114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019284"/>
            <a:ext cx="12198350" cy="105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963628"/>
            <a:ext cx="10526548" cy="590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但可以对元组重新赋值，示例如下。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=("1","HTML5+CSS3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","58.00","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=("3","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零基础学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（全彩版）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","79.80","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吉林大学出版社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修改后的所有元素：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修改后的所有元素：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('3',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零基础学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（全彩版）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'79.80',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吉林大学出版社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虽然元组的元素不可改变，但它可以包含可变的对象，例如列表。示例如下。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 = (1, 2, 3, 4, [5, 6])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 2, 3, 4, [5, 6])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&gt;&gt;&gt;tuple[4][0] = 15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修改元组中列表元素的元素是可以的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 2, 3, 4, [15, 6])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124994"/>
            <a:ext cx="12198350" cy="1700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494681"/>
            <a:ext cx="12198350" cy="114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557776"/>
            <a:ext cx="12198350" cy="1301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032803"/>
            <a:ext cx="10526548" cy="595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元组中的元素是不允许删除的，但可以使用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语句来删除整个元组，示例如下。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&gt;&gt;&gt;tuple[0]=()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以上代码会出现以下异常信息。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'tuple' object does not support item assignment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&gt;&gt;&gt;del tuple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&gt;&gt;&gt;print(tuple[0])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被删除后，输出元组的元素会出现异常信息，如下所示。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'type' object is not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subscriptable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7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元组运算符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85046"/>
              </p:ext>
            </p:extLst>
          </p:nvPr>
        </p:nvGraphicFramePr>
        <p:xfrm>
          <a:off x="1069975" y="1753392"/>
          <a:ext cx="10134599" cy="434340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206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898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441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936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表达式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结果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(1, 2, 3) + (4, 5, 6)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(1, 2, 3, 4, 5, 6)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连接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('Go!',) * 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('Go!', 'Go!', 'Go!')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复制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 in (1, 2, 3)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元素是否存在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for item in (1, 2, 3):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 print(item, end="  ")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1  2  3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迭代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元组的内置函数与基本方法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元组的内置函数</a:t>
            </a: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61642"/>
              </p:ext>
            </p:extLst>
          </p:nvPr>
        </p:nvGraphicFramePr>
        <p:xfrm>
          <a:off x="1146175" y="2667795"/>
          <a:ext cx="9753600" cy="365759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827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00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39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344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264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函数格式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功能描述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实例运行结果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5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计算元组元素个数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&gt;&gt;&gt;tuple = ('1', '2', '3')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&gt;&gt;&gt;len(tuple)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5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max(tuple)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返回元组中元素最大值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&gt;&gt;&gt;tuple = ('5', '4', '8')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&gt;&gt;&gt;max(tuple)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45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min(tuple)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返回元组中元素最小值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&gt;&gt;&gt;tuple = ('5', '4', '8')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&gt;&gt;&gt;min(tuple)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7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元组的内置函数与基本方法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元组的基本方法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92640" y="5450062"/>
            <a:ext cx="1011870" cy="1011870"/>
            <a:chOff x="4055763" y="4551524"/>
            <a:chExt cx="1123570" cy="1123570"/>
          </a:xfrm>
        </p:grpSpPr>
        <p:sp>
          <p:nvSpPr>
            <p:cNvPr id="7" name="i$liḋe-Oval 4">
              <a:extLst>
                <a:ext uri="{FF2B5EF4-FFF2-40B4-BE49-F238E27FC236}">
                  <a16:creationId xmlns:a16="http://schemas.microsoft.com/office/drawing/2014/main" xmlns="" id="{DAA5AA26-409F-4F68-BD1B-899629DEB706}"/>
                </a:ext>
              </a:extLst>
            </p:cNvPr>
            <p:cNvSpPr/>
            <p:nvPr/>
          </p:nvSpPr>
          <p:spPr>
            <a:xfrm>
              <a:off x="4055763" y="4551524"/>
              <a:ext cx="1123570" cy="11235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i$liḋe-Freeform: Shape 5">
              <a:extLst>
                <a:ext uri="{FF2B5EF4-FFF2-40B4-BE49-F238E27FC236}">
                  <a16:creationId xmlns:a16="http://schemas.microsoft.com/office/drawing/2014/main" xmlns="" id="{AA790EEB-F0EE-478B-863E-97B1BCB1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014" y="4828970"/>
              <a:ext cx="411068" cy="568679"/>
            </a:xfrm>
            <a:custGeom>
              <a:avLst/>
              <a:gdLst>
                <a:gd name="T0" fmla="*/ 143 w 168"/>
                <a:gd name="T1" fmla="*/ 65 h 232"/>
                <a:gd name="T2" fmla="*/ 113 w 168"/>
                <a:gd name="T3" fmla="*/ 38 h 232"/>
                <a:gd name="T4" fmla="*/ 141 w 168"/>
                <a:gd name="T5" fmla="*/ 38 h 232"/>
                <a:gd name="T6" fmla="*/ 147 w 168"/>
                <a:gd name="T7" fmla="*/ 33 h 232"/>
                <a:gd name="T8" fmla="*/ 154 w 168"/>
                <a:gd name="T9" fmla="*/ 5 h 232"/>
                <a:gd name="T10" fmla="*/ 155 w 168"/>
                <a:gd name="T11" fmla="*/ 0 h 232"/>
                <a:gd name="T12" fmla="*/ 13 w 168"/>
                <a:gd name="T13" fmla="*/ 0 h 232"/>
                <a:gd name="T14" fmla="*/ 14 w 168"/>
                <a:gd name="T15" fmla="*/ 5 h 232"/>
                <a:gd name="T16" fmla="*/ 21 w 168"/>
                <a:gd name="T17" fmla="*/ 33 h 232"/>
                <a:gd name="T18" fmla="*/ 27 w 168"/>
                <a:gd name="T19" fmla="*/ 38 h 232"/>
                <a:gd name="T20" fmla="*/ 55 w 168"/>
                <a:gd name="T21" fmla="*/ 38 h 232"/>
                <a:gd name="T22" fmla="*/ 25 w 168"/>
                <a:gd name="T23" fmla="*/ 65 h 232"/>
                <a:gd name="T24" fmla="*/ 15 w 168"/>
                <a:gd name="T25" fmla="*/ 132 h 232"/>
                <a:gd name="T26" fmla="*/ 84 w 168"/>
                <a:gd name="T27" fmla="*/ 232 h 232"/>
                <a:gd name="T28" fmla="*/ 153 w 168"/>
                <a:gd name="T29" fmla="*/ 132 h 232"/>
                <a:gd name="T30" fmla="*/ 143 w 168"/>
                <a:gd name="T31" fmla="*/ 65 h 232"/>
                <a:gd name="T32" fmla="*/ 134 w 168"/>
                <a:gd name="T33" fmla="*/ 119 h 232"/>
                <a:gd name="T34" fmla="*/ 93 w 168"/>
                <a:gd name="T35" fmla="*/ 177 h 232"/>
                <a:gd name="T36" fmla="*/ 93 w 168"/>
                <a:gd name="T37" fmla="*/ 134 h 232"/>
                <a:gd name="T38" fmla="*/ 97 w 168"/>
                <a:gd name="T39" fmla="*/ 126 h 232"/>
                <a:gd name="T40" fmla="*/ 102 w 168"/>
                <a:gd name="T41" fmla="*/ 114 h 232"/>
                <a:gd name="T42" fmla="*/ 84 w 168"/>
                <a:gd name="T43" fmla="*/ 96 h 232"/>
                <a:gd name="T44" fmla="*/ 66 w 168"/>
                <a:gd name="T45" fmla="*/ 114 h 232"/>
                <a:gd name="T46" fmla="*/ 71 w 168"/>
                <a:gd name="T47" fmla="*/ 126 h 232"/>
                <a:gd name="T48" fmla="*/ 74 w 168"/>
                <a:gd name="T49" fmla="*/ 134 h 232"/>
                <a:gd name="T50" fmla="*/ 74 w 168"/>
                <a:gd name="T51" fmla="*/ 177 h 232"/>
                <a:gd name="T52" fmla="*/ 34 w 168"/>
                <a:gd name="T53" fmla="*/ 119 h 232"/>
                <a:gd name="T54" fmla="*/ 40 w 168"/>
                <a:gd name="T55" fmla="*/ 83 h 232"/>
                <a:gd name="T56" fmla="*/ 84 w 168"/>
                <a:gd name="T57" fmla="*/ 44 h 232"/>
                <a:gd name="T58" fmla="*/ 127 w 168"/>
                <a:gd name="T59" fmla="*/ 82 h 232"/>
                <a:gd name="T60" fmla="*/ 128 w 168"/>
                <a:gd name="T61" fmla="*/ 83 h 232"/>
                <a:gd name="T62" fmla="*/ 134 w 168"/>
                <a:gd name="T63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32">
                  <a:moveTo>
                    <a:pt x="143" y="65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3" y="38"/>
                    <a:pt x="146" y="36"/>
                    <a:pt x="147" y="33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6"/>
                    <a:pt x="24" y="38"/>
                    <a:pt x="2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" y="81"/>
                    <a:pt x="0" y="111"/>
                    <a:pt x="15" y="1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8" y="111"/>
                    <a:pt x="163" y="81"/>
                    <a:pt x="143" y="65"/>
                  </a:cubicBezTo>
                  <a:close/>
                  <a:moveTo>
                    <a:pt x="134" y="119"/>
                  </a:moveTo>
                  <a:cubicBezTo>
                    <a:pt x="93" y="177"/>
                    <a:pt x="93" y="177"/>
                    <a:pt x="93" y="177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1"/>
                    <a:pt x="95" y="128"/>
                    <a:pt x="97" y="126"/>
                  </a:cubicBezTo>
                  <a:cubicBezTo>
                    <a:pt x="100" y="123"/>
                    <a:pt x="102" y="119"/>
                    <a:pt x="102" y="114"/>
                  </a:cubicBezTo>
                  <a:cubicBezTo>
                    <a:pt x="102" y="104"/>
                    <a:pt x="94" y="96"/>
                    <a:pt x="84" y="96"/>
                  </a:cubicBezTo>
                  <a:cubicBezTo>
                    <a:pt x="74" y="96"/>
                    <a:pt x="66" y="104"/>
                    <a:pt x="66" y="114"/>
                  </a:cubicBezTo>
                  <a:cubicBezTo>
                    <a:pt x="66" y="119"/>
                    <a:pt x="68" y="123"/>
                    <a:pt x="71" y="126"/>
                  </a:cubicBezTo>
                  <a:cubicBezTo>
                    <a:pt x="73" y="128"/>
                    <a:pt x="74" y="131"/>
                    <a:pt x="74" y="134"/>
                  </a:cubicBezTo>
                  <a:cubicBezTo>
                    <a:pt x="74" y="177"/>
                    <a:pt x="74" y="177"/>
                    <a:pt x="74" y="177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26" y="108"/>
                    <a:pt x="29" y="91"/>
                    <a:pt x="40" y="83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39" y="91"/>
                    <a:pt x="142" y="108"/>
                    <a:pt x="13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9460" y="3807325"/>
            <a:ext cx="1011870" cy="1011870"/>
            <a:chOff x="1298575" y="4551524"/>
            <a:chExt cx="1123570" cy="1123570"/>
          </a:xfrm>
        </p:grpSpPr>
        <p:sp>
          <p:nvSpPr>
            <p:cNvPr id="9" name="i$liḋe-Oval 6">
              <a:extLst>
                <a:ext uri="{FF2B5EF4-FFF2-40B4-BE49-F238E27FC236}">
                  <a16:creationId xmlns:a16="http://schemas.microsoft.com/office/drawing/2014/main" xmlns="" id="{0C9D932A-05D6-4B92-99C6-87D3E25D7442}"/>
                </a:ext>
              </a:extLst>
            </p:cNvPr>
            <p:cNvSpPr/>
            <p:nvPr/>
          </p:nvSpPr>
          <p:spPr>
            <a:xfrm>
              <a:off x="1298575" y="4551524"/>
              <a:ext cx="1123570" cy="112357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i$liḋe-Freeform: Shape 7">
              <a:extLst>
                <a:ext uri="{FF2B5EF4-FFF2-40B4-BE49-F238E27FC236}">
                  <a16:creationId xmlns:a16="http://schemas.microsoft.com/office/drawing/2014/main" xmlns="" id="{5C222DFC-326E-495B-9A4E-5B1D5DFE0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371" y="4839619"/>
              <a:ext cx="589979" cy="547380"/>
            </a:xfrm>
            <a:custGeom>
              <a:avLst/>
              <a:gdLst>
                <a:gd name="T0" fmla="*/ 142 w 241"/>
                <a:gd name="T1" fmla="*/ 137 h 224"/>
                <a:gd name="T2" fmla="*/ 150 w 241"/>
                <a:gd name="T3" fmla="*/ 97 h 224"/>
                <a:gd name="T4" fmla="*/ 132 w 241"/>
                <a:gd name="T5" fmla="*/ 115 h 224"/>
                <a:gd name="T6" fmla="*/ 110 w 241"/>
                <a:gd name="T7" fmla="*/ 115 h 224"/>
                <a:gd name="T8" fmla="*/ 110 w 241"/>
                <a:gd name="T9" fmla="*/ 92 h 224"/>
                <a:gd name="T10" fmla="*/ 127 w 241"/>
                <a:gd name="T11" fmla="*/ 74 h 224"/>
                <a:gd name="T12" fmla="*/ 88 w 241"/>
                <a:gd name="T13" fmla="*/ 83 h 224"/>
                <a:gd name="T14" fmla="*/ 78 w 241"/>
                <a:gd name="T15" fmla="*/ 120 h 224"/>
                <a:gd name="T16" fmla="*/ 3 w 241"/>
                <a:gd name="T17" fmla="*/ 195 h 224"/>
                <a:gd name="T18" fmla="*/ 3 w 241"/>
                <a:gd name="T19" fmla="*/ 206 h 224"/>
                <a:gd name="T20" fmla="*/ 19 w 241"/>
                <a:gd name="T21" fmla="*/ 222 h 224"/>
                <a:gd name="T22" fmla="*/ 25 w 241"/>
                <a:gd name="T23" fmla="*/ 224 h 224"/>
                <a:gd name="T24" fmla="*/ 30 w 241"/>
                <a:gd name="T25" fmla="*/ 222 h 224"/>
                <a:gd name="T26" fmla="*/ 105 w 241"/>
                <a:gd name="T27" fmla="*/ 147 h 224"/>
                <a:gd name="T28" fmla="*/ 142 w 241"/>
                <a:gd name="T29" fmla="*/ 137 h 224"/>
                <a:gd name="T30" fmla="*/ 27 w 241"/>
                <a:gd name="T31" fmla="*/ 206 h 224"/>
                <a:gd name="T32" fmla="*/ 19 w 241"/>
                <a:gd name="T33" fmla="*/ 206 h 224"/>
                <a:gd name="T34" fmla="*/ 19 w 241"/>
                <a:gd name="T35" fmla="*/ 198 h 224"/>
                <a:gd name="T36" fmla="*/ 27 w 241"/>
                <a:gd name="T37" fmla="*/ 198 h 224"/>
                <a:gd name="T38" fmla="*/ 27 w 241"/>
                <a:gd name="T39" fmla="*/ 206 h 224"/>
                <a:gd name="T40" fmla="*/ 236 w 241"/>
                <a:gd name="T41" fmla="*/ 0 h 224"/>
                <a:gd name="T42" fmla="*/ 19 w 241"/>
                <a:gd name="T43" fmla="*/ 0 h 224"/>
                <a:gd name="T44" fmla="*/ 14 w 241"/>
                <a:gd name="T45" fmla="*/ 5 h 224"/>
                <a:gd name="T46" fmla="*/ 14 w 241"/>
                <a:gd name="T47" fmla="*/ 171 h 224"/>
                <a:gd name="T48" fmla="*/ 38 w 241"/>
                <a:gd name="T49" fmla="*/ 147 h 224"/>
                <a:gd name="T50" fmla="*/ 38 w 241"/>
                <a:gd name="T51" fmla="*/ 48 h 224"/>
                <a:gd name="T52" fmla="*/ 217 w 241"/>
                <a:gd name="T53" fmla="*/ 48 h 224"/>
                <a:gd name="T54" fmla="*/ 217 w 241"/>
                <a:gd name="T55" fmla="*/ 170 h 224"/>
                <a:gd name="T56" fmla="*/ 95 w 241"/>
                <a:gd name="T57" fmla="*/ 170 h 224"/>
                <a:gd name="T58" fmla="*/ 72 w 241"/>
                <a:gd name="T59" fmla="*/ 193 h 224"/>
                <a:gd name="T60" fmla="*/ 222 w 241"/>
                <a:gd name="T61" fmla="*/ 193 h 224"/>
                <a:gd name="T62" fmla="*/ 241 w 241"/>
                <a:gd name="T63" fmla="*/ 175 h 224"/>
                <a:gd name="T64" fmla="*/ 241 w 241"/>
                <a:gd name="T65" fmla="*/ 5 h 224"/>
                <a:gd name="T66" fmla="*/ 236 w 241"/>
                <a:gd name="T67" fmla="*/ 0 h 224"/>
                <a:gd name="T68" fmla="*/ 47 w 241"/>
                <a:gd name="T69" fmla="*/ 32 h 224"/>
                <a:gd name="T70" fmla="*/ 39 w 241"/>
                <a:gd name="T71" fmla="*/ 24 h 224"/>
                <a:gd name="T72" fmla="*/ 47 w 241"/>
                <a:gd name="T73" fmla="*/ 15 h 224"/>
                <a:gd name="T74" fmla="*/ 55 w 241"/>
                <a:gd name="T75" fmla="*/ 24 h 224"/>
                <a:gd name="T76" fmla="*/ 47 w 241"/>
                <a:gd name="T77" fmla="*/ 32 h 224"/>
                <a:gd name="T78" fmla="*/ 77 w 241"/>
                <a:gd name="T79" fmla="*/ 32 h 224"/>
                <a:gd name="T80" fmla="*/ 69 w 241"/>
                <a:gd name="T81" fmla="*/ 24 h 224"/>
                <a:gd name="T82" fmla="*/ 77 w 241"/>
                <a:gd name="T83" fmla="*/ 15 h 224"/>
                <a:gd name="T84" fmla="*/ 85 w 241"/>
                <a:gd name="T85" fmla="*/ 24 h 224"/>
                <a:gd name="T86" fmla="*/ 77 w 241"/>
                <a:gd name="T87" fmla="*/ 3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24">
                  <a:moveTo>
                    <a:pt x="142" y="137"/>
                  </a:moveTo>
                  <a:cubicBezTo>
                    <a:pt x="153" y="126"/>
                    <a:pt x="155" y="110"/>
                    <a:pt x="150" y="97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26" y="121"/>
                    <a:pt x="116" y="121"/>
                    <a:pt x="110" y="115"/>
                  </a:cubicBezTo>
                  <a:cubicBezTo>
                    <a:pt x="104" y="108"/>
                    <a:pt x="104" y="98"/>
                    <a:pt x="110" y="92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14" y="70"/>
                    <a:pt x="99" y="73"/>
                    <a:pt x="88" y="83"/>
                  </a:cubicBezTo>
                  <a:cubicBezTo>
                    <a:pt x="78" y="93"/>
                    <a:pt x="75" y="107"/>
                    <a:pt x="78" y="120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0" y="198"/>
                    <a:pt x="0" y="203"/>
                    <a:pt x="3" y="206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21" y="223"/>
                    <a:pt x="23" y="224"/>
                    <a:pt x="25" y="224"/>
                  </a:cubicBezTo>
                  <a:cubicBezTo>
                    <a:pt x="27" y="224"/>
                    <a:pt x="29" y="223"/>
                    <a:pt x="30" y="222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18" y="150"/>
                    <a:pt x="132" y="147"/>
                    <a:pt x="142" y="137"/>
                  </a:cubicBezTo>
                  <a:close/>
                  <a:moveTo>
                    <a:pt x="27" y="206"/>
                  </a:moveTo>
                  <a:cubicBezTo>
                    <a:pt x="25" y="208"/>
                    <a:pt x="21" y="208"/>
                    <a:pt x="19" y="206"/>
                  </a:cubicBezTo>
                  <a:cubicBezTo>
                    <a:pt x="17" y="204"/>
                    <a:pt x="17" y="200"/>
                    <a:pt x="19" y="198"/>
                  </a:cubicBezTo>
                  <a:cubicBezTo>
                    <a:pt x="21" y="195"/>
                    <a:pt x="25" y="195"/>
                    <a:pt x="27" y="198"/>
                  </a:cubicBezTo>
                  <a:cubicBezTo>
                    <a:pt x="30" y="200"/>
                    <a:pt x="30" y="204"/>
                    <a:pt x="27" y="206"/>
                  </a:cubicBezTo>
                  <a:close/>
                  <a:moveTo>
                    <a:pt x="23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4" y="2"/>
                    <a:pt x="14" y="5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17" y="48"/>
                    <a:pt x="217" y="48"/>
                    <a:pt x="217" y="48"/>
                  </a:cubicBezTo>
                  <a:cubicBezTo>
                    <a:pt x="217" y="170"/>
                    <a:pt x="217" y="170"/>
                    <a:pt x="217" y="170"/>
                  </a:cubicBezTo>
                  <a:cubicBezTo>
                    <a:pt x="95" y="170"/>
                    <a:pt x="95" y="170"/>
                    <a:pt x="95" y="170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33" y="193"/>
                    <a:pt x="241" y="185"/>
                    <a:pt x="241" y="175"/>
                  </a:cubicBezTo>
                  <a:cubicBezTo>
                    <a:pt x="241" y="5"/>
                    <a:pt x="241" y="5"/>
                    <a:pt x="241" y="5"/>
                  </a:cubicBezTo>
                  <a:cubicBezTo>
                    <a:pt x="241" y="2"/>
                    <a:pt x="239" y="0"/>
                    <a:pt x="236" y="0"/>
                  </a:cubicBezTo>
                  <a:close/>
                  <a:moveTo>
                    <a:pt x="47" y="32"/>
                  </a:moveTo>
                  <a:cubicBezTo>
                    <a:pt x="42" y="32"/>
                    <a:pt x="39" y="28"/>
                    <a:pt x="39" y="24"/>
                  </a:cubicBezTo>
                  <a:cubicBezTo>
                    <a:pt x="39" y="19"/>
                    <a:pt x="42" y="15"/>
                    <a:pt x="47" y="15"/>
                  </a:cubicBezTo>
                  <a:cubicBezTo>
                    <a:pt x="52" y="15"/>
                    <a:pt x="55" y="19"/>
                    <a:pt x="55" y="24"/>
                  </a:cubicBezTo>
                  <a:cubicBezTo>
                    <a:pt x="55" y="28"/>
                    <a:pt x="52" y="32"/>
                    <a:pt x="47" y="32"/>
                  </a:cubicBezTo>
                  <a:close/>
                  <a:moveTo>
                    <a:pt x="77" y="32"/>
                  </a:moveTo>
                  <a:cubicBezTo>
                    <a:pt x="72" y="32"/>
                    <a:pt x="69" y="28"/>
                    <a:pt x="69" y="24"/>
                  </a:cubicBezTo>
                  <a:cubicBezTo>
                    <a:pt x="69" y="19"/>
                    <a:pt x="72" y="15"/>
                    <a:pt x="77" y="15"/>
                  </a:cubicBezTo>
                  <a:cubicBezTo>
                    <a:pt x="81" y="15"/>
                    <a:pt x="85" y="19"/>
                    <a:pt x="85" y="24"/>
                  </a:cubicBezTo>
                  <a:cubicBezTo>
                    <a:pt x="85" y="28"/>
                    <a:pt x="81" y="32"/>
                    <a:pt x="77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2640" y="2059569"/>
            <a:ext cx="1011870" cy="1011870"/>
            <a:chOff x="1298575" y="2439194"/>
            <a:chExt cx="1123570" cy="1123570"/>
          </a:xfrm>
        </p:grpSpPr>
        <p:sp>
          <p:nvSpPr>
            <p:cNvPr id="11" name="i$liḋe-Oval 8">
              <a:extLst>
                <a:ext uri="{FF2B5EF4-FFF2-40B4-BE49-F238E27FC236}">
                  <a16:creationId xmlns:a16="http://schemas.microsoft.com/office/drawing/2014/main" xmlns="" id="{FC4B3D33-C1B4-4FE5-AD81-D72CD50A1AE5}"/>
                </a:ext>
              </a:extLst>
            </p:cNvPr>
            <p:cNvSpPr/>
            <p:nvPr/>
          </p:nvSpPr>
          <p:spPr>
            <a:xfrm>
              <a:off x="1298575" y="2439194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i$liḋe-Freeform: Shape 9">
              <a:extLst>
                <a:ext uri="{FF2B5EF4-FFF2-40B4-BE49-F238E27FC236}">
                  <a16:creationId xmlns:a16="http://schemas.microsoft.com/office/drawing/2014/main" xmlns="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345" y="2761367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2059168" y="2086383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count() </a:t>
            </a:r>
            <a:r>
              <a:rPr lang="zh-CN" altLang="en-US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iS1ide-TextBox 31">
            <a:extLst>
              <a:ext uri="{FF2B5EF4-FFF2-40B4-BE49-F238E27FC236}">
                <a16:creationId xmlns:a16="http://schemas.microsoft.com/office/drawing/2014/main" xmlns="" id="{D78B19AF-8A51-4BB9-BAE4-1627DCA59D72}"/>
              </a:ext>
            </a:extLst>
          </p:cNvPr>
          <p:cNvSpPr txBox="1">
            <a:spLocks/>
          </p:cNvSpPr>
          <p:nvPr/>
        </p:nvSpPr>
        <p:spPr bwMode="auto">
          <a:xfrm>
            <a:off x="2021602" y="3679183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index() </a:t>
            </a: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5" name="iS1ide-TextBox 29">
            <a:extLst>
              <a:ext uri="{FF2B5EF4-FFF2-40B4-BE49-F238E27FC236}">
                <a16:creationId xmlns:a16="http://schemas.microsoft.com/office/drawing/2014/main" xmlns="" id="{CB1A9DA0-7121-450C-89C1-60198F1E5B21}"/>
              </a:ext>
            </a:extLst>
          </p:cNvPr>
          <p:cNvSpPr txBox="1">
            <a:spLocks/>
          </p:cNvSpPr>
          <p:nvPr/>
        </p:nvSpPr>
        <p:spPr bwMode="auto">
          <a:xfrm>
            <a:off x="1787680" y="5308547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sorted() 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9" name="文本框 335"/>
          <p:cNvSpPr txBox="1"/>
          <p:nvPr/>
        </p:nvSpPr>
        <p:spPr>
          <a:xfrm>
            <a:off x="1765455" y="2426483"/>
            <a:ext cx="4996499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该方法用于统计元组指定元素出现的次数，例如：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tuple.count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0" name="文本框 335"/>
          <p:cNvSpPr txBox="1"/>
          <p:nvPr/>
        </p:nvSpPr>
        <p:spPr>
          <a:xfrm>
            <a:off x="1765455" y="4093567"/>
            <a:ext cx="4996499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该方法用于查看指定元素的索引，例如：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tuple.index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765455" y="5731867"/>
            <a:ext cx="4996499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该方法用于对元组的元素进行排序，例如：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sorted(tuple)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99375" y="1603242"/>
            <a:ext cx="4114800" cy="2680780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712063" y="4547615"/>
            <a:ext cx="3991662" cy="216014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75575" y="2285422"/>
            <a:ext cx="3928516" cy="1526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 = ('1', '2', '3', '1', '2', '3')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tuple.index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('2')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tuple.count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('2')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&gt;&gt;&gt;sorted(tuple)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8062149" y="176734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91867" y="5243834"/>
            <a:ext cx="3441112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['1', '1', '2', '2', '3', '3']</a:t>
            </a:r>
          </a:p>
        </p:txBody>
      </p:sp>
      <p:sp>
        <p:nvSpPr>
          <p:cNvPr id="28" name="文本框 12"/>
          <p:cNvSpPr txBox="1"/>
          <p:nvPr/>
        </p:nvSpPr>
        <p:spPr>
          <a:xfrm>
            <a:off x="8062149" y="4733564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8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）序列相加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50981" y="4311092"/>
            <a:ext cx="1831021" cy="2074514"/>
            <a:chOff x="1512565" y="4104183"/>
            <a:chExt cx="1944216" cy="2202762"/>
          </a:xfrm>
        </p:grpSpPr>
        <p:sp>
          <p:nvSpPr>
            <p:cNvPr id="12" name="椭圆 11"/>
            <p:cNvSpPr/>
            <p:nvPr/>
          </p:nvSpPr>
          <p:spPr>
            <a:xfrm>
              <a:off x="1872605" y="4583978"/>
              <a:ext cx="1224136" cy="122413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3" name="Picture 16" descr="C:\Users\Administrator\Desktop\0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565" y="4104183"/>
              <a:ext cx="1944216" cy="220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503304" y="2755162"/>
            <a:ext cx="841994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924">
              <a:lnSpc>
                <a:spcPct val="150000"/>
              </a:lnSpc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支持两个相同类型的序列进行连接，即使用“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运算符实现两个相同类型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序列的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503304" y="4636872"/>
            <a:ext cx="841993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924">
              <a:lnSpc>
                <a:spcPct val="150000"/>
              </a:lnSpc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在进行序列连接时，序列必须同为列表、元组、集合或字符串等，序列中的元素类型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不同。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111689" y="2836134"/>
            <a:ext cx="1109606" cy="1109606"/>
            <a:chOff x="1872605" y="1439887"/>
            <a:chExt cx="1224136" cy="1224136"/>
          </a:xfrm>
        </p:grpSpPr>
        <p:sp>
          <p:nvSpPr>
            <p:cNvPr id="21" name="椭圆 20"/>
            <p:cNvSpPr/>
            <p:nvPr/>
          </p:nvSpPr>
          <p:spPr>
            <a:xfrm>
              <a:off x="1872605" y="1439887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2" name="Picture 14" descr="C:\Users\Administrator\Desktop\0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11" t="34835" r="32541" b="30165"/>
            <a:stretch/>
          </p:blipFill>
          <p:spPr bwMode="auto">
            <a:xfrm>
              <a:off x="2156359" y="1701565"/>
              <a:ext cx="656628" cy="773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10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遍历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元组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10026272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循环语句遍历元组，输出元组中所有元素的值。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循环语句结合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enumerate()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函数遍历元组，输出元组中所有元素及其索引。</a:t>
            </a:r>
          </a:p>
        </p:txBody>
      </p:sp>
    </p:spTree>
    <p:extLst>
      <p:ext uri="{BB962C8B-B14F-4D97-AF65-F5344CB8AC3E}">
        <p14:creationId xmlns:p14="http://schemas.microsoft.com/office/powerpoint/2010/main" val="567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1654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9700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t4-2.py”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81590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19485" y="3372580"/>
            <a:ext cx="9490577" cy="2912433"/>
            <a:chOff x="2025621" y="3336761"/>
            <a:chExt cx="10514286" cy="32265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815" y="3336761"/>
              <a:ext cx="10495238" cy="190476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5621" y="5182394"/>
              <a:ext cx="10514286" cy="13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6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1863801" y="247795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675" y="2282542"/>
            <a:ext cx="717230" cy="523220"/>
            <a:chOff x="1194675" y="2116783"/>
            <a:chExt cx="717230" cy="523220"/>
          </a:xfrm>
        </p:grpSpPr>
        <p:sp>
          <p:nvSpPr>
            <p:cNvPr id="20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26614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5" name="TextBox 117"/>
          <p:cNvSpPr txBox="1"/>
          <p:nvPr/>
        </p:nvSpPr>
        <p:spPr>
          <a:xfrm>
            <a:off x="2202575" y="300909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75" y="3752047"/>
            <a:ext cx="9995775" cy="780070"/>
          </a:xfrm>
          <a:prstGeom prst="rect">
            <a:avLst/>
          </a:prstGeom>
        </p:spPr>
      </p:pic>
      <p:sp>
        <p:nvSpPr>
          <p:cNvPr id="26" name="TextBox 117"/>
          <p:cNvSpPr txBox="1"/>
          <p:nvPr/>
        </p:nvSpPr>
        <p:spPr>
          <a:xfrm>
            <a:off x="2202575" y="483789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遍历输出元组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所有元素及其索引：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50" y="5486437"/>
            <a:ext cx="10030700" cy="13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1824543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353158"/>
            <a:ext cx="12206061" cy="1286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7394"/>
            <a:ext cx="12206061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．直接使用大括号“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创建字典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定义字典时，字典的所有元素放入大括号“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中，每个元素都包含两个部分，即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“键”和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“值”。字典的每个键与值用半角冒号“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分隔，每两个元素（键值对）之间用半角逗号“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，基本语法格式如下所示。</a:t>
            </a:r>
          </a:p>
          <a:p>
            <a:pPr indent="457200">
              <a:lnSpc>
                <a:spcPts val="8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{key1 : value1, key2 : value2,…,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457200">
              <a:lnSpc>
                <a:spcPts val="8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","math":86,"english":92}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&gt;&gt;&gt;dict1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&gt;&gt;&gt;dict2 = {"math":86,"english":92}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值可以是任何的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对象，既可以是标准的对象，也可以是用户定义的对象，但键不行。</a:t>
            </a:r>
          </a:p>
        </p:txBody>
      </p:sp>
    </p:spTree>
    <p:extLst>
      <p:ext uri="{BB962C8B-B14F-4D97-AF65-F5344CB8AC3E}">
        <p14:creationId xmlns:p14="http://schemas.microsoft.com/office/powerpoint/2010/main" val="11169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034476"/>
            <a:ext cx="12206061" cy="90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3124994"/>
            <a:ext cx="12206061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．直接使用大括号“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创建字典</a:t>
            </a:r>
          </a:p>
        </p:txBody>
      </p:sp>
      <p:sp>
        <p:nvSpPr>
          <p:cNvPr id="11" name="矩形 10"/>
          <p:cNvSpPr/>
          <p:nvPr/>
        </p:nvSpPr>
        <p:spPr>
          <a:xfrm>
            <a:off x="5718175" y="1827781"/>
            <a:ext cx="6480173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1714723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）在同一个字典中，键必须是唯一的。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54227" y="2285855"/>
            <a:ext cx="10526548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字典中不允许同一个键出现两次。创建字典时如果同一个键被赋值两次，后一个值会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前一个值，示例如下。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","math":86,"english":92,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"name":"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["name"])</a:t>
            </a:r>
          </a:p>
          <a:p>
            <a:pPr indent="457200">
              <a:lnSpc>
                <a:spcPts val="1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'name': '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'math': 86, '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english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': 92}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" y="6192592"/>
            <a:ext cx="12198348" cy="5845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335"/>
          <p:cNvSpPr txBox="1"/>
          <p:nvPr/>
        </p:nvSpPr>
        <p:spPr>
          <a:xfrm>
            <a:off x="286957" y="6192593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）字典的键必须是不可变类型，而值可以是任何数据类型，并且值不是必须唯一。</a:t>
            </a:r>
          </a:p>
        </p:txBody>
      </p:sp>
    </p:spTree>
    <p:extLst>
      <p:ext uri="{BB962C8B-B14F-4D97-AF65-F5344CB8AC3E}">
        <p14:creationId xmlns:p14="http://schemas.microsoft.com/office/powerpoint/2010/main" val="6688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．创建空字典</a:t>
            </a:r>
          </a:p>
        </p:txBody>
      </p:sp>
      <p:sp>
        <p:nvSpPr>
          <p:cNvPr id="14" name="矩形 13"/>
          <p:cNvSpPr/>
          <p:nvPr/>
        </p:nvSpPr>
        <p:spPr>
          <a:xfrm>
            <a:off x="774701" y="1827781"/>
            <a:ext cx="11423648" cy="316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7" y="1714723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）使用空的大括号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创建空字典。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310690" y="2473302"/>
            <a:ext cx="4055747" cy="1964901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56375" y="2473302"/>
            <a:ext cx="3991662" cy="196490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2777" y="3048794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&gt;&gt;&gt;dictionary = {}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创建空字典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 print(dictionary)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673464" y="2591594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4" name="矩形 23"/>
          <p:cNvSpPr/>
          <p:nvPr/>
        </p:nvSpPr>
        <p:spPr>
          <a:xfrm>
            <a:off x="7036179" y="3108645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</a:p>
        </p:txBody>
      </p:sp>
      <p:sp>
        <p:nvSpPr>
          <p:cNvPr id="25" name="文本框 12"/>
          <p:cNvSpPr txBox="1"/>
          <p:nvPr/>
        </p:nvSpPr>
        <p:spPr>
          <a:xfrm>
            <a:off x="7036179" y="262836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4701" y="4572794"/>
            <a:ext cx="11423648" cy="345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335"/>
          <p:cNvSpPr txBox="1"/>
          <p:nvPr/>
        </p:nvSpPr>
        <p:spPr>
          <a:xfrm>
            <a:off x="286957" y="451006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方法创建空字典。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310690" y="5101307"/>
            <a:ext cx="4055747" cy="1684949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556375" y="5101307"/>
            <a:ext cx="3991662" cy="168494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2777" y="5805332"/>
            <a:ext cx="3429000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&gt;&gt;&gt;dictionary=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dict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&gt;&gt;&gt;print(dictionary)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1673464" y="528725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036179" y="5797526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7036179" y="5287256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4544524"/>
            <a:ext cx="12206061" cy="160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002033"/>
            <a:ext cx="12206061" cy="437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．通过映射函数创建字典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286957" y="1482920"/>
            <a:ext cx="11070017" cy="254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函数通过已有数据快速创建字典，其基本语法格式如下。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dictionary=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(zip(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listkey,listvalue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函数用于将多个列表或元组对应位置的元素组合为元组，并返回包含这些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对象。如果想得到元组，可以使用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对象转换为元组；如果想得到列表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对象转换为列表。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是一个用于指定要生成字典的键的列表，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listvalue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是一个用于指定要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生成字典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8275" y="4544524"/>
            <a:ext cx="6099175" cy="16830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=["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name","age","gender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listvalue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=["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",21,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&gt;&gt;&gt;dictionary=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(zip(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listkey,listvalue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&gt;&gt;&gt;print(dictionary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7969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64738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42" name="矩形 41"/>
          <p:cNvSpPr/>
          <p:nvPr/>
        </p:nvSpPr>
        <p:spPr>
          <a:xfrm>
            <a:off x="6061375" y="4544524"/>
            <a:ext cx="6099175" cy="6780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4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4212362"/>
            <a:ext cx="12206061" cy="2341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002033"/>
            <a:ext cx="12206061" cy="437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．通过给定的“键参数”创建字典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286957" y="1482920"/>
            <a:ext cx="11070017" cy="217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方法，通过给定的“键参数”创建字典的基本语法格式如下。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(key1=value1, key2=value2,…,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key2……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表示参数名，必须是唯一的，并且要符合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的命名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规则，这些参数名会转换为字典的键；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value2……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表示参数值，可以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是任何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数据类型，不一定是唯一的，这些参数值将被转换为字典的值。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8275" y="4631388"/>
            <a:ext cx="103629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&gt;&gt;&gt;dictionary 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(name="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",age=21,gender="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&gt;&gt;&gt;print(dictionary)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796925" y="3880808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777875" y="551990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1" name="矩形 10"/>
          <p:cNvSpPr/>
          <p:nvPr/>
        </p:nvSpPr>
        <p:spPr>
          <a:xfrm>
            <a:off x="308275" y="5945838"/>
            <a:ext cx="1036290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4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5298832"/>
            <a:ext cx="1220606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765182"/>
            <a:ext cx="1220606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．通过给定的“键参数”创建字典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2266643" y="4579036"/>
            <a:ext cx="1107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已经存在的元组和列表创建字典，其基本语法格式如下</a:t>
            </a:r>
            <a:r>
              <a:rPr lang="zh-CN" altLang="en-US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dictionary={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tuple:list</a:t>
            </a:r>
            <a:r>
              <a:rPr lang="en-US" altLang="zh-CN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表示作为键的元组，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表示作为值的列表。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3348" y="3977157"/>
            <a:ext cx="2433726" cy="2757368"/>
            <a:chOff x="1512565" y="4104183"/>
            <a:chExt cx="1944216" cy="2202762"/>
          </a:xfrm>
        </p:grpSpPr>
        <p:sp>
          <p:nvSpPr>
            <p:cNvPr id="14" name="椭圆 13"/>
            <p:cNvSpPr/>
            <p:nvPr/>
          </p:nvSpPr>
          <p:spPr>
            <a:xfrm>
              <a:off x="1872605" y="4583978"/>
              <a:ext cx="1224136" cy="122413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5" name="Picture 16" descr="C:\Users\Administrator\Desktop\0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565" y="4104183"/>
              <a:ext cx="1944216" cy="220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955053" y="2065313"/>
            <a:ext cx="1470313" cy="1470313"/>
            <a:chOff x="1872605" y="1439887"/>
            <a:chExt cx="1224136" cy="1224136"/>
          </a:xfrm>
        </p:grpSpPr>
        <p:sp>
          <p:nvSpPr>
            <p:cNvPr id="17" name="椭圆 16"/>
            <p:cNvSpPr/>
            <p:nvPr/>
          </p:nvSpPr>
          <p:spPr>
            <a:xfrm>
              <a:off x="1872605" y="1439887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Picture 14" descr="C:\Users\Administrator\Desktop\0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11" t="34835" r="32541" b="30165"/>
            <a:stretch/>
          </p:blipFill>
          <p:spPr bwMode="auto">
            <a:xfrm>
              <a:off x="2156359" y="1701565"/>
              <a:ext cx="656628" cy="773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文本框 335"/>
          <p:cNvSpPr txBox="1"/>
          <p:nvPr/>
        </p:nvSpPr>
        <p:spPr>
          <a:xfrm>
            <a:off x="2245013" y="2078914"/>
            <a:ext cx="1107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fromkeys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方法创建值为空的字典，其基本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dictionary=</a:t>
            </a:r>
            <a:r>
              <a:rPr lang="en-US" altLang="zh-CN" sz="2000" b="1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dict.fromkeys</a:t>
            </a:r>
            <a:r>
              <a:rPr lang="en-US" altLang="zh-CN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(list)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表示字典的键列表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0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118286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）截取序列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754227" y="2092705"/>
            <a:ext cx="10460418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在序列中可以通过截取操作访问一定范围内的元素，生成一个新的序列。可以使用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中括号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截取序列，截取序列的基本语法格式如下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start:end:step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1373" y="5770433"/>
            <a:ext cx="542870" cy="542870"/>
            <a:chOff x="7000480" y="4350790"/>
            <a:chExt cx="1123570" cy="1123570"/>
          </a:xfrm>
        </p:grpSpPr>
        <p:sp>
          <p:nvSpPr>
            <p:cNvPr id="17" name="i$liḋe-Oval 6">
              <a:extLst>
                <a:ext uri="{FF2B5EF4-FFF2-40B4-BE49-F238E27FC236}">
                  <a16:creationId xmlns:a16="http://schemas.microsoft.com/office/drawing/2014/main" xmlns="" id="{0C9D932A-05D6-4B92-99C6-87D3E25D7442}"/>
                </a:ext>
              </a:extLst>
            </p:cNvPr>
            <p:cNvSpPr/>
            <p:nvPr/>
          </p:nvSpPr>
          <p:spPr>
            <a:xfrm>
              <a:off x="7000480" y="4350790"/>
              <a:ext cx="1123570" cy="112357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i$liḋe-Freeform: Shape 7">
              <a:extLst>
                <a:ext uri="{FF2B5EF4-FFF2-40B4-BE49-F238E27FC236}">
                  <a16:creationId xmlns:a16="http://schemas.microsoft.com/office/drawing/2014/main" xmlns="" id="{5C222DFC-326E-495B-9A4E-5B1D5DFE0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276" y="4638885"/>
              <a:ext cx="589979" cy="547380"/>
            </a:xfrm>
            <a:custGeom>
              <a:avLst/>
              <a:gdLst>
                <a:gd name="T0" fmla="*/ 142 w 241"/>
                <a:gd name="T1" fmla="*/ 137 h 224"/>
                <a:gd name="T2" fmla="*/ 150 w 241"/>
                <a:gd name="T3" fmla="*/ 97 h 224"/>
                <a:gd name="T4" fmla="*/ 132 w 241"/>
                <a:gd name="T5" fmla="*/ 115 h 224"/>
                <a:gd name="T6" fmla="*/ 110 w 241"/>
                <a:gd name="T7" fmla="*/ 115 h 224"/>
                <a:gd name="T8" fmla="*/ 110 w 241"/>
                <a:gd name="T9" fmla="*/ 92 h 224"/>
                <a:gd name="T10" fmla="*/ 127 w 241"/>
                <a:gd name="T11" fmla="*/ 74 h 224"/>
                <a:gd name="T12" fmla="*/ 88 w 241"/>
                <a:gd name="T13" fmla="*/ 83 h 224"/>
                <a:gd name="T14" fmla="*/ 78 w 241"/>
                <a:gd name="T15" fmla="*/ 120 h 224"/>
                <a:gd name="T16" fmla="*/ 3 w 241"/>
                <a:gd name="T17" fmla="*/ 195 h 224"/>
                <a:gd name="T18" fmla="*/ 3 w 241"/>
                <a:gd name="T19" fmla="*/ 206 h 224"/>
                <a:gd name="T20" fmla="*/ 19 w 241"/>
                <a:gd name="T21" fmla="*/ 222 h 224"/>
                <a:gd name="T22" fmla="*/ 25 w 241"/>
                <a:gd name="T23" fmla="*/ 224 h 224"/>
                <a:gd name="T24" fmla="*/ 30 w 241"/>
                <a:gd name="T25" fmla="*/ 222 h 224"/>
                <a:gd name="T26" fmla="*/ 105 w 241"/>
                <a:gd name="T27" fmla="*/ 147 h 224"/>
                <a:gd name="T28" fmla="*/ 142 w 241"/>
                <a:gd name="T29" fmla="*/ 137 h 224"/>
                <a:gd name="T30" fmla="*/ 27 w 241"/>
                <a:gd name="T31" fmla="*/ 206 h 224"/>
                <a:gd name="T32" fmla="*/ 19 w 241"/>
                <a:gd name="T33" fmla="*/ 206 h 224"/>
                <a:gd name="T34" fmla="*/ 19 w 241"/>
                <a:gd name="T35" fmla="*/ 198 h 224"/>
                <a:gd name="T36" fmla="*/ 27 w 241"/>
                <a:gd name="T37" fmla="*/ 198 h 224"/>
                <a:gd name="T38" fmla="*/ 27 w 241"/>
                <a:gd name="T39" fmla="*/ 206 h 224"/>
                <a:gd name="T40" fmla="*/ 236 w 241"/>
                <a:gd name="T41" fmla="*/ 0 h 224"/>
                <a:gd name="T42" fmla="*/ 19 w 241"/>
                <a:gd name="T43" fmla="*/ 0 h 224"/>
                <a:gd name="T44" fmla="*/ 14 w 241"/>
                <a:gd name="T45" fmla="*/ 5 h 224"/>
                <a:gd name="T46" fmla="*/ 14 w 241"/>
                <a:gd name="T47" fmla="*/ 171 h 224"/>
                <a:gd name="T48" fmla="*/ 38 w 241"/>
                <a:gd name="T49" fmla="*/ 147 h 224"/>
                <a:gd name="T50" fmla="*/ 38 w 241"/>
                <a:gd name="T51" fmla="*/ 48 h 224"/>
                <a:gd name="T52" fmla="*/ 217 w 241"/>
                <a:gd name="T53" fmla="*/ 48 h 224"/>
                <a:gd name="T54" fmla="*/ 217 w 241"/>
                <a:gd name="T55" fmla="*/ 170 h 224"/>
                <a:gd name="T56" fmla="*/ 95 w 241"/>
                <a:gd name="T57" fmla="*/ 170 h 224"/>
                <a:gd name="T58" fmla="*/ 72 w 241"/>
                <a:gd name="T59" fmla="*/ 193 h 224"/>
                <a:gd name="T60" fmla="*/ 222 w 241"/>
                <a:gd name="T61" fmla="*/ 193 h 224"/>
                <a:gd name="T62" fmla="*/ 241 w 241"/>
                <a:gd name="T63" fmla="*/ 175 h 224"/>
                <a:gd name="T64" fmla="*/ 241 w 241"/>
                <a:gd name="T65" fmla="*/ 5 h 224"/>
                <a:gd name="T66" fmla="*/ 236 w 241"/>
                <a:gd name="T67" fmla="*/ 0 h 224"/>
                <a:gd name="T68" fmla="*/ 47 w 241"/>
                <a:gd name="T69" fmla="*/ 32 h 224"/>
                <a:gd name="T70" fmla="*/ 39 w 241"/>
                <a:gd name="T71" fmla="*/ 24 h 224"/>
                <a:gd name="T72" fmla="*/ 47 w 241"/>
                <a:gd name="T73" fmla="*/ 15 h 224"/>
                <a:gd name="T74" fmla="*/ 55 w 241"/>
                <a:gd name="T75" fmla="*/ 24 h 224"/>
                <a:gd name="T76" fmla="*/ 47 w 241"/>
                <a:gd name="T77" fmla="*/ 32 h 224"/>
                <a:gd name="T78" fmla="*/ 77 w 241"/>
                <a:gd name="T79" fmla="*/ 32 h 224"/>
                <a:gd name="T80" fmla="*/ 69 w 241"/>
                <a:gd name="T81" fmla="*/ 24 h 224"/>
                <a:gd name="T82" fmla="*/ 77 w 241"/>
                <a:gd name="T83" fmla="*/ 15 h 224"/>
                <a:gd name="T84" fmla="*/ 85 w 241"/>
                <a:gd name="T85" fmla="*/ 24 h 224"/>
                <a:gd name="T86" fmla="*/ 77 w 241"/>
                <a:gd name="T87" fmla="*/ 3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24">
                  <a:moveTo>
                    <a:pt x="142" y="137"/>
                  </a:moveTo>
                  <a:cubicBezTo>
                    <a:pt x="153" y="126"/>
                    <a:pt x="155" y="110"/>
                    <a:pt x="150" y="97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26" y="121"/>
                    <a:pt x="116" y="121"/>
                    <a:pt x="110" y="115"/>
                  </a:cubicBezTo>
                  <a:cubicBezTo>
                    <a:pt x="104" y="108"/>
                    <a:pt x="104" y="98"/>
                    <a:pt x="110" y="92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14" y="70"/>
                    <a:pt x="99" y="73"/>
                    <a:pt x="88" y="83"/>
                  </a:cubicBezTo>
                  <a:cubicBezTo>
                    <a:pt x="78" y="93"/>
                    <a:pt x="75" y="107"/>
                    <a:pt x="78" y="120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0" y="198"/>
                    <a:pt x="0" y="203"/>
                    <a:pt x="3" y="206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21" y="223"/>
                    <a:pt x="23" y="224"/>
                    <a:pt x="25" y="224"/>
                  </a:cubicBezTo>
                  <a:cubicBezTo>
                    <a:pt x="27" y="224"/>
                    <a:pt x="29" y="223"/>
                    <a:pt x="30" y="222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18" y="150"/>
                    <a:pt x="132" y="147"/>
                    <a:pt x="142" y="137"/>
                  </a:cubicBezTo>
                  <a:close/>
                  <a:moveTo>
                    <a:pt x="27" y="206"/>
                  </a:moveTo>
                  <a:cubicBezTo>
                    <a:pt x="25" y="208"/>
                    <a:pt x="21" y="208"/>
                    <a:pt x="19" y="206"/>
                  </a:cubicBezTo>
                  <a:cubicBezTo>
                    <a:pt x="17" y="204"/>
                    <a:pt x="17" y="200"/>
                    <a:pt x="19" y="198"/>
                  </a:cubicBezTo>
                  <a:cubicBezTo>
                    <a:pt x="21" y="195"/>
                    <a:pt x="25" y="195"/>
                    <a:pt x="27" y="198"/>
                  </a:cubicBezTo>
                  <a:cubicBezTo>
                    <a:pt x="30" y="200"/>
                    <a:pt x="30" y="204"/>
                    <a:pt x="27" y="206"/>
                  </a:cubicBezTo>
                  <a:close/>
                  <a:moveTo>
                    <a:pt x="23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4" y="2"/>
                    <a:pt x="14" y="5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17" y="48"/>
                    <a:pt x="217" y="48"/>
                    <a:pt x="217" y="48"/>
                  </a:cubicBezTo>
                  <a:cubicBezTo>
                    <a:pt x="217" y="170"/>
                    <a:pt x="217" y="170"/>
                    <a:pt x="217" y="170"/>
                  </a:cubicBezTo>
                  <a:cubicBezTo>
                    <a:pt x="95" y="170"/>
                    <a:pt x="95" y="170"/>
                    <a:pt x="95" y="170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33" y="193"/>
                    <a:pt x="241" y="185"/>
                    <a:pt x="241" y="175"/>
                  </a:cubicBezTo>
                  <a:cubicBezTo>
                    <a:pt x="241" y="5"/>
                    <a:pt x="241" y="5"/>
                    <a:pt x="241" y="5"/>
                  </a:cubicBezTo>
                  <a:cubicBezTo>
                    <a:pt x="241" y="2"/>
                    <a:pt x="239" y="0"/>
                    <a:pt x="236" y="0"/>
                  </a:cubicBezTo>
                  <a:close/>
                  <a:moveTo>
                    <a:pt x="47" y="32"/>
                  </a:moveTo>
                  <a:cubicBezTo>
                    <a:pt x="42" y="32"/>
                    <a:pt x="39" y="28"/>
                    <a:pt x="39" y="24"/>
                  </a:cubicBezTo>
                  <a:cubicBezTo>
                    <a:pt x="39" y="19"/>
                    <a:pt x="42" y="15"/>
                    <a:pt x="47" y="15"/>
                  </a:cubicBezTo>
                  <a:cubicBezTo>
                    <a:pt x="52" y="15"/>
                    <a:pt x="55" y="19"/>
                    <a:pt x="55" y="24"/>
                  </a:cubicBezTo>
                  <a:cubicBezTo>
                    <a:pt x="55" y="28"/>
                    <a:pt x="52" y="32"/>
                    <a:pt x="47" y="32"/>
                  </a:cubicBezTo>
                  <a:close/>
                  <a:moveTo>
                    <a:pt x="77" y="32"/>
                  </a:moveTo>
                  <a:cubicBezTo>
                    <a:pt x="72" y="32"/>
                    <a:pt x="69" y="28"/>
                    <a:pt x="69" y="24"/>
                  </a:cubicBezTo>
                  <a:cubicBezTo>
                    <a:pt x="69" y="19"/>
                    <a:pt x="72" y="15"/>
                    <a:pt x="77" y="15"/>
                  </a:cubicBezTo>
                  <a:cubicBezTo>
                    <a:pt x="81" y="15"/>
                    <a:pt x="85" y="19"/>
                    <a:pt x="85" y="24"/>
                  </a:cubicBezTo>
                  <a:cubicBezTo>
                    <a:pt x="85" y="28"/>
                    <a:pt x="81" y="32"/>
                    <a:pt x="77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8382" y="5014072"/>
            <a:ext cx="542870" cy="542870"/>
            <a:chOff x="4346575" y="4350790"/>
            <a:chExt cx="1123570" cy="1123570"/>
          </a:xfrm>
        </p:grpSpPr>
        <p:sp>
          <p:nvSpPr>
            <p:cNvPr id="23" name="i$liḋe-Oval 8">
              <a:extLst>
                <a:ext uri="{FF2B5EF4-FFF2-40B4-BE49-F238E27FC236}">
                  <a16:creationId xmlns:a16="http://schemas.microsoft.com/office/drawing/2014/main" xmlns="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i$liḋe-Freeform: Shape 9">
              <a:extLst>
                <a:ext uri="{FF2B5EF4-FFF2-40B4-BE49-F238E27FC236}">
                  <a16:creationId xmlns:a16="http://schemas.microsoft.com/office/drawing/2014/main" xmlns="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22375" y="4179098"/>
            <a:ext cx="542870" cy="542870"/>
            <a:chOff x="1440032" y="4369705"/>
            <a:chExt cx="1123570" cy="1123570"/>
          </a:xfrm>
        </p:grpSpPr>
        <p:sp>
          <p:nvSpPr>
            <p:cNvPr id="25" name="i$liḋe-Oval 10">
              <a:extLst>
                <a:ext uri="{FF2B5EF4-FFF2-40B4-BE49-F238E27FC236}">
                  <a16:creationId xmlns:a16="http://schemas.microsoft.com/office/drawing/2014/main" xmlns="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i$liḋe-Freeform: Shape 11">
              <a:extLst>
                <a:ext uri="{FF2B5EF4-FFF2-40B4-BE49-F238E27FC236}">
                  <a16:creationId xmlns:a16="http://schemas.microsoft.com/office/drawing/2014/main" xmlns="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7" name="文本框 335"/>
          <p:cNvSpPr txBox="1"/>
          <p:nvPr/>
        </p:nvSpPr>
        <p:spPr>
          <a:xfrm>
            <a:off x="1907878" y="4160712"/>
            <a:ext cx="9068098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en-US" altLang="zh-CN" sz="18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表示截取序列的开始位置（包括该位置），如果不指定开始位置，则默认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，即从序列的第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个元素开始截取。</a:t>
            </a:r>
          </a:p>
          <a:p>
            <a:pPr>
              <a:lnSpc>
                <a:spcPct val="132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表示截取序列的结束位置（不包括该位置），如果不指定结束位置，则默认结束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为最后一个元素。</a:t>
            </a:r>
          </a:p>
          <a:p>
            <a:pPr>
              <a:lnSpc>
                <a:spcPct val="132000"/>
              </a:lnSpc>
            </a:pPr>
            <a:r>
              <a:rPr lang="en-US" altLang="zh-CN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表示截取序列的步长，按照该步长遍历序列的元素，如果不指定步长，则默认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步长为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，即一个一个地遍历序列。当省略步长时，最后一个冒号也可以省略。</a:t>
            </a:r>
          </a:p>
        </p:txBody>
      </p:sp>
    </p:spTree>
    <p:extLst>
      <p:ext uri="{BB962C8B-B14F-4D97-AF65-F5344CB8AC3E}">
        <p14:creationId xmlns:p14="http://schemas.microsoft.com/office/powerpoint/2010/main" val="18842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访问字典的值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．通过键值对访问字典的值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286957" y="1678070"/>
            <a:ext cx="11070017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字典中的元素以“键”信息为索引进行访问，把相应的“键”放入中括号中即可访问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的值。在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中使用字典的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方法也可获取指定键的值。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4016226"/>
            <a:ext cx="12206061" cy="2690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1575" y="2752960"/>
            <a:ext cx="5946773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335"/>
          <p:cNvSpPr txBox="1"/>
          <p:nvPr/>
        </p:nvSpPr>
        <p:spPr>
          <a:xfrm>
            <a:off x="286957" y="2639902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演示以多种形式访问字典的键与值</a:t>
            </a:r>
          </a:p>
        </p:txBody>
      </p:sp>
      <p:sp>
        <p:nvSpPr>
          <p:cNvPr id="25" name="文本框 335"/>
          <p:cNvSpPr txBox="1"/>
          <p:nvPr/>
        </p:nvSpPr>
        <p:spPr>
          <a:xfrm>
            <a:off x="271082" y="3281031"/>
            <a:ext cx="12076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如下所示。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","math":86,"english":92}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["name"]," 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通过键查询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输出完整的字典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dict.keys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输出所有键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dict.values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输出所有值</a:t>
            </a:r>
          </a:p>
        </p:txBody>
      </p:sp>
    </p:spTree>
    <p:extLst>
      <p:ext uri="{BB962C8B-B14F-4D97-AF65-F5344CB8AC3E}">
        <p14:creationId xmlns:p14="http://schemas.microsoft.com/office/powerpoint/2010/main" val="20126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003189"/>
            <a:ext cx="12206061" cy="2008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4088789"/>
            <a:ext cx="12206061" cy="407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访问字典的值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1753394"/>
            <a:ext cx="12206061" cy="1828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335"/>
          <p:cNvSpPr txBox="1"/>
          <p:nvPr/>
        </p:nvSpPr>
        <p:spPr>
          <a:xfrm>
            <a:off x="271082" y="1246799"/>
            <a:ext cx="120764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'math': 86, 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english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': 92}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dict_keys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(['name', 'age', 'gender', 'math', 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english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dict_values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21,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86, 92])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使用字典里没有的键访问数据，会出现异常，示例如下。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["Name"])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执行以上代码会出现以下异常信息。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(most recent call last):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"D:/PycharmProject/Practice/Unit04/p4-8.py", line 11, in &lt;module&gt;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["Name"]," 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KeyError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'Name'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3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827889"/>
            <a:ext cx="12206061" cy="20316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70489"/>
            <a:ext cx="12206061" cy="73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访问字典的值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．遍历字典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286957" y="1678070"/>
            <a:ext cx="11070017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提供了遍历字典的方法，使用字典的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items()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方法可以获取字典的全部键值对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，其基本语法格式如下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dictionary.items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表示字典对象，返回值为可遍历的键值对的元组。想要获取具体的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对，可以通过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循环遍历该元组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中还提供了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keys()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values()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方法，分别用于返回字典的键和值的列表，想要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具体的键和值，可以通过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循环遍历该列表。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9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210594"/>
            <a:ext cx="12206061" cy="422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修改与添加字典的值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7" y="1219994"/>
            <a:ext cx="11070017" cy="278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字典长度是可变的，可以通过对“键”信息赋值的方法实现增加或修改键值对。向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添加元素的基本语法格式如下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dictionary[key]=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</a:t>
            </a:r>
          </a:p>
          <a:p>
            <a:pPr indent="457200">
              <a:lnSpc>
                <a:spcPts val="1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表示要添加元素的键，必须是唯一的，并且不可变，可以是字符串、数字或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表示要添加元素的值，可以是任何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支持的数据类型，不是必须唯一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先创建空字典，然后添加字典的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4544524"/>
            <a:ext cx="12206061" cy="160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8275" y="4544524"/>
            <a:ext cx="609917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 =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["age"]=22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["gender"]="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7969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4738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5" name="矩形 24"/>
          <p:cNvSpPr/>
          <p:nvPr/>
        </p:nvSpPr>
        <p:spPr>
          <a:xfrm>
            <a:off x="6061375" y="4841249"/>
            <a:ext cx="6099175" cy="2434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ts val="1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22,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1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506244"/>
            <a:ext cx="12206061" cy="681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743994"/>
            <a:ext cx="12206061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修改与添加字典的值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7" y="1219994"/>
            <a:ext cx="1107001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由于在字典中，键必须是唯一的，如果新添加元素的键与已经存在的键重复，则将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值替换原来该键的值，这就相当于修改字典的元素。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["age"]=23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["math"]=90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添加一个键值对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'name':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23, 'gender':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'math': 90}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278615"/>
            <a:ext cx="12206061" cy="1554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删除字典元素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7" y="121999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语句可以删除字典中的一个元素，也能删除字典。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275" y="2511246"/>
            <a:ext cx="67815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&gt;&gt;&gt;del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删除键值对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96925" y="1981994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089775" y="202992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9" name="矩形 8"/>
          <p:cNvSpPr/>
          <p:nvPr/>
        </p:nvSpPr>
        <p:spPr>
          <a:xfrm>
            <a:off x="7242475" y="2511245"/>
            <a:ext cx="472410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174215"/>
            <a:ext cx="12206061" cy="1554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40956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如果输出一个不存在字典中的键，将会出现异常。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8275" y="5406846"/>
            <a:ext cx="67815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&gt;&gt;&gt;del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删除字典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96925" y="4877594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7089775" y="492552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7" name="矩形 16"/>
          <p:cNvSpPr/>
          <p:nvPr/>
        </p:nvSpPr>
        <p:spPr>
          <a:xfrm>
            <a:off x="6327775" y="5406845"/>
            <a:ext cx="56388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(most recent call last):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'type' object is not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subscriptable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8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删除字典元素</a:t>
            </a:r>
          </a:p>
        </p:txBody>
      </p:sp>
      <p:sp>
        <p:nvSpPr>
          <p:cNvPr id="18" name="矩形 17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演示访问、修改与删除字典元素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271082" y="1932599"/>
            <a:ext cx="87357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代码如下所示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1152"/>
            <a:ext cx="12198350" cy="40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671152"/>
            <a:ext cx="12206061" cy="334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删除字典元素</a:t>
            </a:r>
          </a:p>
        </p:txBody>
      </p:sp>
      <p:sp>
        <p:nvSpPr>
          <p:cNvPr id="18" name="矩形 17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演示访问、修改与删除字典元素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271082" y="1932599"/>
            <a:ext cx="87357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结果下所示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3124994"/>
            <a:ext cx="10799732" cy="22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字典的内置函数与基本方法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．字典的内置函数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字典的内置函数及示例如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示。各示例中的字典为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age":21,"gender":"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93911"/>
              </p:ext>
            </p:extLst>
          </p:nvPr>
        </p:nvGraphicFramePr>
        <p:xfrm>
          <a:off x="1222375" y="3124994"/>
          <a:ext cx="9677401" cy="3396343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8142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1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028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8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210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基本语法格式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函数描述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结果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计算字典元素个数，即键的总数。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输出字典，以可打印的字符串表示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"{'name': '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李明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', 'age': 21, 'gender': '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男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'}"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type(variable)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返回输入的变量类型，如果变量是字典就返回字典类型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type(dict)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&lt;class '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'&gt;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字典的内置函数与基本方法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．字典的基本方法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13060"/>
              </p:ext>
            </p:extLst>
          </p:nvPr>
        </p:nvGraphicFramePr>
        <p:xfrm>
          <a:off x="1069975" y="2058198"/>
          <a:ext cx="10286999" cy="45720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72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18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72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方法的基本语法格式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dictionary.clear()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删除字典内所有元素（键值对）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dictionary.copy()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返回一个字典的复制副本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dictionary.fromkeys(seq[, value])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创建一个新字典，以序列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seq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中元素做字典的键，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val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为字典所有键对应的初始值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dictionary.get(key, default=None)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返回指定键的值，如果值不在字典中则返回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default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值，如果省略了默认值，则返回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None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 in dictionary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如果键在字典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里存在则返回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dictionary.items()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以列表返回可遍历的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键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,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dictionary.keys()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返回字典的所有键信息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dictionary.values()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返回字典的所有值信息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dictionary.setdefault(key, default=None)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get()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类似，但如果键在字典中不存在，将会添加键并将值设为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default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dictionary.update(dict2)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把字典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dict2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的键值对更新到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dictionary.pop(key[,default])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删除字典给定键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所对应的值，返回被删除的值。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值必须给出，否则，返回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default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dictionary.popitem()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随机返回并删除字典中的最后一个键值对元素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的成员运算符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57669"/>
              </p:ext>
            </p:extLst>
          </p:nvPr>
        </p:nvGraphicFramePr>
        <p:xfrm>
          <a:off x="774700" y="1372394"/>
          <a:ext cx="10587038" cy="125825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439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2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547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9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如果在指定的序列中找到元素，则返回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如果在指定的序列中没有找到元素，则返回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圆角矩形 18"/>
          <p:cNvSpPr/>
          <p:nvPr/>
        </p:nvSpPr>
        <p:spPr>
          <a:xfrm>
            <a:off x="1357628" y="3124994"/>
            <a:ext cx="4055747" cy="3250804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03313" y="3124994"/>
            <a:ext cx="3991662" cy="3250804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99715" y="3829019"/>
            <a:ext cx="342900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&gt;&gt;&gt;a = 10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&gt;&gt;&gt;b = 20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5 ];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 a in list 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 b not in list 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1720402" y="331094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8" name="矩形 27"/>
          <p:cNvSpPr/>
          <p:nvPr/>
        </p:nvSpPr>
        <p:spPr>
          <a:xfrm>
            <a:off x="7083117" y="3821213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&gt;&gt;&gt;a = 2 #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修改变量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 a in list )</a:t>
            </a:r>
          </a:p>
        </p:txBody>
      </p:sp>
      <p:sp>
        <p:nvSpPr>
          <p:cNvPr id="29" name="文本框 12"/>
          <p:cNvSpPr txBox="1"/>
          <p:nvPr/>
        </p:nvSpPr>
        <p:spPr>
          <a:xfrm>
            <a:off x="7083117" y="3310943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12"/>
          <p:cNvSpPr txBox="1"/>
          <p:nvPr/>
        </p:nvSpPr>
        <p:spPr>
          <a:xfrm>
            <a:off x="7083117" y="5514254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83117" y="5914133"/>
            <a:ext cx="3207058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109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【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任务描述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】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遍历字典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9" name="TextBox 117"/>
          <p:cNvSpPr txBox="1"/>
          <p:nvPr/>
        </p:nvSpPr>
        <p:spPr>
          <a:xfrm>
            <a:off x="1306772" y="4419449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循环语句遍历字典，输出字典中所有元素的值。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循环语句结合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items()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方法遍历字典，输出字典中所有元素的键和值。</a:t>
            </a:r>
          </a:p>
        </p:txBody>
      </p:sp>
    </p:spTree>
    <p:extLst>
      <p:ext uri="{BB962C8B-B14F-4D97-AF65-F5344CB8AC3E}">
        <p14:creationId xmlns:p14="http://schemas.microsoft.com/office/powerpoint/2010/main" val="18731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遍历字典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57" y="3188966"/>
            <a:ext cx="9052518" cy="1612428"/>
          </a:xfrm>
          <a:prstGeom prst="rect">
            <a:avLst/>
          </a:prstGeom>
        </p:spPr>
      </p:pic>
      <p:sp>
        <p:nvSpPr>
          <p:cNvPr id="17" name="TextBox 117"/>
          <p:cNvSpPr txBox="1"/>
          <p:nvPr/>
        </p:nvSpPr>
        <p:spPr>
          <a:xfrm>
            <a:off x="2202575" y="4791585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675" y="4771505"/>
            <a:ext cx="717230" cy="523220"/>
            <a:chOff x="1194675" y="2116783"/>
            <a:chExt cx="717230" cy="523220"/>
          </a:xfrm>
        </p:grpSpPr>
        <p:sp>
          <p:nvSpPr>
            <p:cNvPr id="20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Freeform 11"/>
          <p:cNvSpPr/>
          <p:nvPr/>
        </p:nvSpPr>
        <p:spPr bwMode="auto">
          <a:xfrm>
            <a:off x="1863801" y="4931400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44666" y="5271480"/>
            <a:ext cx="9036110" cy="1455591"/>
            <a:chOff x="837270" y="2744079"/>
            <a:chExt cx="10523809" cy="169523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94" y="2744079"/>
              <a:ext cx="10504762" cy="137142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270" y="4115508"/>
              <a:ext cx="10523809" cy="323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2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0999231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97787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创建集合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．直接使用大括号“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创建集合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254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使用大括号“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创建集合的基本语法格式如下。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{element1, element2, element3,…,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表示集合的名称，可以是任何符合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命名规则的标识符；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element1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element3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表示集合中的元素，元素个数没有限制，并且只要是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的数据类型就可以。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在创建集合时，如果出现了重复的元素，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会自动只保留一个，重复的元素被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自动去掉。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5238050"/>
            <a:ext cx="12206061" cy="1089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50" y="5272909"/>
            <a:ext cx="70101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输出集合，重复的元素被自动去掉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647700" y="474365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7624612" y="5301172"/>
            <a:ext cx="3976761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429500" y="474365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</p:spTree>
    <p:extLst>
      <p:ext uri="{BB962C8B-B14F-4D97-AF65-F5344CB8AC3E}">
        <p14:creationId xmlns:p14="http://schemas.microsoft.com/office/powerpoint/2010/main" val="1071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868468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创建集合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函数创建集合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217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中创建集合时推荐使用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函数，可以使用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函数将列表、元组等其他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可迭代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对象转换为集合。使用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函数创建集合的基本语法格式如下。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=set(iteration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表示要转换为集合的可迭代对象，可以是列表、元组、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对象等，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是字符串，如果是字符串，返回的集合将包含全部不重复字符。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0886" y="4640490"/>
            <a:ext cx="12206061" cy="221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49" y="4675349"/>
            <a:ext cx="10512125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&gt;&gt;&gt;fruits1 = set(["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&gt;&gt;&gt;print(fruits1)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647700" y="426695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6276" y="560998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43174" y="6083204"/>
            <a:ext cx="6052988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&gt;&gt;&gt;fruits2 = set(("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645290" y="560045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8" name="矩形 17"/>
          <p:cNvSpPr/>
          <p:nvPr/>
        </p:nvSpPr>
        <p:spPr>
          <a:xfrm>
            <a:off x="6142188" y="6203843"/>
            <a:ext cx="6052988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2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81994"/>
            <a:ext cx="12206061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修改与添加集合的元素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296194"/>
            <a:ext cx="10526548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添加集合元素的基本语法格式如下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添加的元素只能是字符串、数字、布尔值（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）、元组等不可变对象，不能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、字典等可变对象。如果元素已存在，则不进行任何操作。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10690" y="4191794"/>
            <a:ext cx="4055747" cy="220980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56375" y="4191794"/>
            <a:ext cx="3991662" cy="220980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0087" y="4896465"/>
            <a:ext cx="371366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fruits.add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&gt;&gt;&gt;print(fruits)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1673464" y="4379414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036179" y="4896465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', 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', 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'}</a:t>
            </a:r>
          </a:p>
        </p:txBody>
      </p:sp>
      <p:sp>
        <p:nvSpPr>
          <p:cNvPr id="16" name="文本框 12"/>
          <p:cNvSpPr txBox="1"/>
          <p:nvPr/>
        </p:nvSpPr>
        <p:spPr>
          <a:xfrm>
            <a:off x="7036179" y="441618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2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237122"/>
            <a:ext cx="12206061" cy="50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修改与添加集合的元素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296194"/>
            <a:ext cx="10526548" cy="197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还有一个方法，也可以用于添加集合元素，并且参数可以是列表、元组、字典等，其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sets.update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)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的元素可以有多个，用半角逗号分开。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886" y="3769872"/>
            <a:ext cx="12206061" cy="221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9049" y="3804731"/>
            <a:ext cx="10512125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fruits.update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647700" y="3396333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6818399" y="340486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1" name="矩形 20"/>
          <p:cNvSpPr/>
          <p:nvPr/>
        </p:nvSpPr>
        <p:spPr>
          <a:xfrm>
            <a:off x="6315297" y="3878086"/>
            <a:ext cx="605298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fruits.update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6856499" y="558517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3" name="矩形 22"/>
          <p:cNvSpPr/>
          <p:nvPr/>
        </p:nvSpPr>
        <p:spPr>
          <a:xfrm>
            <a:off x="6353397" y="6188563"/>
            <a:ext cx="6052988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1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391703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65975" y="1923436"/>
            <a:ext cx="4714876" cy="187001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．移除集合元素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857297"/>
            <a:ext cx="10526548" cy="14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从集合中移除元素的基本语法格式如下。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指定的元素不存在，则执行移除操作会出现异常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933906"/>
            <a:ext cx="12206061" cy="221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1775" y="2270780"/>
            <a:ext cx="520352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7165974" y="1862382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6276" y="367438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43173" y="4127768"/>
            <a:ext cx="120520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指定删除的集合元素不存在时，会出现异常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(most recent call last):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0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667794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．移除集合元素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830190"/>
            <a:ext cx="10526548" cy="131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还有一个方法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discard()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也能用于移除集合中的元素，并且当指定元素不存在时，不会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出现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异常。其基本语法格式如下所示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sets.discard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874716"/>
            <a:ext cx="12206061" cy="2831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646276" y="36152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3173" y="3980205"/>
            <a:ext cx="1205200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fruits.discard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fruits.discard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指定删除的集合元素不存在时，不会出现异常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46276" y="56345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8" name="矩形 17"/>
          <p:cNvSpPr/>
          <p:nvPr/>
        </p:nvSpPr>
        <p:spPr>
          <a:xfrm>
            <a:off x="143173" y="5999505"/>
            <a:ext cx="12052001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6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6443059"/>
            <a:ext cx="12206061" cy="4748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．随机删除集合中的一个元素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99709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754227" y="2014287"/>
            <a:ext cx="10526548" cy="14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方法可以实现随机删除集合中的一个元素，其基本语法格式如下。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sets.pop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集合的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方法会对集合进行无序排列，然后将这个无序排列集合左侧的第一个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元素删除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222375" y="3720832"/>
            <a:ext cx="4055747" cy="2436389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68060" y="3720832"/>
            <a:ext cx="3991662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1772" y="4425504"/>
            <a:ext cx="371366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fruits.pop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585149" y="390845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947864" y="4425504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fruits.pop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梨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</a:t>
            </a:r>
          </a:p>
        </p:txBody>
      </p:sp>
      <p:sp>
        <p:nvSpPr>
          <p:cNvPr id="25" name="文本框 12"/>
          <p:cNvSpPr txBox="1"/>
          <p:nvPr/>
        </p:nvSpPr>
        <p:spPr>
          <a:xfrm>
            <a:off x="6947864" y="3945220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754227" y="6376737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方法随机删除集合中的元素时，多次运行的结果都不一样。</a:t>
            </a:r>
          </a:p>
        </p:txBody>
      </p:sp>
    </p:spTree>
    <p:extLst>
      <p:ext uri="{BB962C8B-B14F-4D97-AF65-F5344CB8AC3E}">
        <p14:creationId xmlns:p14="http://schemas.microsoft.com/office/powerpoint/2010/main" val="3383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Unicode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</a:p>
        </p:txBody>
      </p:sp>
      <p:sp>
        <p:nvSpPr>
          <p:cNvPr id="44" name="矩形 43"/>
          <p:cNvSpPr/>
          <p:nvPr/>
        </p:nvSpPr>
        <p:spPr>
          <a:xfrm>
            <a:off x="3175" y="3048794"/>
            <a:ext cx="12206061" cy="838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335"/>
          <p:cNvSpPr txBox="1"/>
          <p:nvPr/>
        </p:nvSpPr>
        <p:spPr>
          <a:xfrm>
            <a:off x="286957" y="142089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中，普通字符串是以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值进行存储的，而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Unicode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字符串则存储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位，这样能够表示更多的字符集。在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中，所有的字符串都是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Unicode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335"/>
          <p:cNvSpPr txBox="1"/>
          <p:nvPr/>
        </p:nvSpPr>
        <p:spPr>
          <a:xfrm>
            <a:off x="286957" y="3238857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字符所占的字节数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335"/>
          <p:cNvSpPr txBox="1"/>
          <p:nvPr/>
        </p:nvSpPr>
        <p:spPr>
          <a:xfrm>
            <a:off x="286957" y="4344194"/>
            <a:ext cx="1107001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中，不同类型的字符所占的字节数也不同，数字、英文字母、小数点、下划线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、空格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等半角字符只占一个字节；汉字在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GB2312/GBK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编码中占两个字节，在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UTF-8/Unicode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中一般占用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个字节。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2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．清空集合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632819"/>
            <a:ext cx="12206061" cy="675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754227" y="2014287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clear()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方法可以删除集合中的全部元素，实现清空集合，其基本语法格式如下。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set.clear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886" y="3874716"/>
            <a:ext cx="12206061" cy="2831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46276" y="36152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3173" y="3980205"/>
            <a:ext cx="12052001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fruits.clear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646276" y="56345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8" name="矩形 27"/>
          <p:cNvSpPr/>
          <p:nvPr/>
        </p:nvSpPr>
        <p:spPr>
          <a:xfrm>
            <a:off x="143173" y="5999505"/>
            <a:ext cx="12052001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9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671152"/>
            <a:ext cx="12271375" cy="3970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14" name="矩形 13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4-7】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集合中添加与删除元素的操作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718175" y="4459317"/>
            <a:ext cx="6040200" cy="1844152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4-7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4" y="3011385"/>
            <a:ext cx="5558865" cy="29593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878989" y="4268004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4-7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7" name="图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46" y="5128537"/>
            <a:ext cx="5682057" cy="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集合的内置函数与基本方法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．计算集合元素个数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632819"/>
            <a:ext cx="12206061" cy="675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754227" y="2014287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方法可以计算集合的元素个数，其基本语法格式如下。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(sets)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514" y="4354393"/>
            <a:ext cx="12206061" cy="191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71676" y="4094876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3549" y="4699202"/>
            <a:ext cx="4813002" cy="1162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(fruits)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7011075" y="4185958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8" name="矩形 27"/>
          <p:cNvSpPr/>
          <p:nvPr/>
        </p:nvSpPr>
        <p:spPr>
          <a:xfrm>
            <a:off x="7496176" y="4878946"/>
            <a:ext cx="441960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98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26631" y="5029995"/>
            <a:ext cx="4439344" cy="628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26631" y="2515394"/>
            <a:ext cx="4439344" cy="733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集合的内置函数与基本方法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．判断指定元素在集合中是否存在</a:t>
            </a:r>
          </a:p>
        </p:txBody>
      </p:sp>
      <p:sp>
        <p:nvSpPr>
          <p:cNvPr id="14" name="i$liḋe-Oval 8">
            <a:extLst>
              <a:ext uri="{FF2B5EF4-FFF2-40B4-BE49-F238E27FC236}">
                <a16:creationId xmlns:a16="http://schemas.microsoft.com/office/drawing/2014/main" xmlns="" id="{FC4B3D33-C1B4-4FE5-AD81-D72CD50A1AE5}"/>
              </a:ext>
            </a:extLst>
          </p:cNvPr>
          <p:cNvSpPr/>
          <p:nvPr/>
        </p:nvSpPr>
        <p:spPr>
          <a:xfrm>
            <a:off x="1335199" y="4715859"/>
            <a:ext cx="1123570" cy="1123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i$liḋe-Freeform: Shape 9">
            <a:extLst>
              <a:ext uri="{FF2B5EF4-FFF2-40B4-BE49-F238E27FC236}">
                <a16:creationId xmlns:a16="http://schemas.microsoft.com/office/drawing/2014/main" xmlns="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1617969" y="5038032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i$liḋe-Oval 10">
            <a:extLst>
              <a:ext uri="{FF2B5EF4-FFF2-40B4-BE49-F238E27FC236}">
                <a16:creationId xmlns:a16="http://schemas.microsoft.com/office/drawing/2014/main" xmlns="" id="{3D1C6954-2EA0-41D2-92BF-763AF0C817B2}"/>
              </a:ext>
            </a:extLst>
          </p:cNvPr>
          <p:cNvSpPr/>
          <p:nvPr/>
        </p:nvSpPr>
        <p:spPr>
          <a:xfrm>
            <a:off x="1335199" y="2112215"/>
            <a:ext cx="1123570" cy="1123570"/>
          </a:xfrm>
          <a:prstGeom prst="ellips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i$liḋe-Freeform: Shape 11">
            <a:extLst>
              <a:ext uri="{FF2B5EF4-FFF2-40B4-BE49-F238E27FC236}">
                <a16:creationId xmlns:a16="http://schemas.microsoft.com/office/drawing/2014/main" xmlns="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1603061" y="2341739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i$liḋe-TextBox 35">
            <a:extLst>
              <a:ext uri="{FF2B5EF4-FFF2-40B4-BE49-F238E27FC236}">
                <a16:creationId xmlns:a16="http://schemas.microsoft.com/office/drawing/2014/main" xmlns="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423844" y="2076634"/>
            <a:ext cx="4894531" cy="44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）使用运算符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的基本语法格式如下</a:t>
            </a:r>
          </a:p>
        </p:txBody>
      </p:sp>
      <p:sp>
        <p:nvSpPr>
          <p:cNvPr id="24" name="i$liḋe-TextBox 33">
            <a:extLst>
              <a:ext uri="{FF2B5EF4-FFF2-40B4-BE49-F238E27FC236}">
                <a16:creationId xmlns:a16="http://schemas.microsoft.com/office/drawing/2014/main" xmlns="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2458768" y="4590804"/>
            <a:ext cx="5393007" cy="28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）使用运算符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335"/>
          <p:cNvSpPr txBox="1"/>
          <p:nvPr/>
        </p:nvSpPr>
        <p:spPr>
          <a:xfrm>
            <a:off x="2190908" y="2574117"/>
            <a:ext cx="5356067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x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sets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2190908" y="5070029"/>
            <a:ext cx="5356067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x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sets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若不在集合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851775" y="1507935"/>
            <a:ext cx="4055747" cy="239674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948532" y="4096473"/>
            <a:ext cx="3991662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71172" y="2212607"/>
            <a:ext cx="371366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樱桃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樱桃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 in fruits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8214549" y="169555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34" name="矩形 33"/>
          <p:cNvSpPr/>
          <p:nvPr/>
        </p:nvSpPr>
        <p:spPr>
          <a:xfrm>
            <a:off x="8428336" y="4801145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&gt;&gt;&gt;"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草莓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 not in fruits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8428336" y="432086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1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集合的集合运算</a:t>
            </a:r>
          </a:p>
        </p:txBody>
      </p:sp>
      <p:sp>
        <p:nvSpPr>
          <p:cNvPr id="28" name="文本框 335"/>
          <p:cNvSpPr txBox="1"/>
          <p:nvPr/>
        </p:nvSpPr>
        <p:spPr>
          <a:xfrm>
            <a:off x="286957" y="1296194"/>
            <a:ext cx="11070017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两个集合可以进行集合运算，集合运算中常见的是并运算（使用“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运算符）、交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运算（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运算符）、差运算（使用“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运算符）。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51575" y="2371084"/>
            <a:ext cx="5946773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文本框 335"/>
          <p:cNvSpPr txBox="1"/>
          <p:nvPr/>
        </p:nvSpPr>
        <p:spPr>
          <a:xfrm>
            <a:off x="286957" y="225802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演示两个集合间的多种运算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8" y="3174410"/>
            <a:ext cx="8172450" cy="18870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98" y="5348245"/>
            <a:ext cx="8172450" cy="1263015"/>
          </a:xfrm>
          <a:prstGeom prst="rect">
            <a:avLst/>
          </a:prstGeom>
        </p:spPr>
      </p:pic>
      <p:sp>
        <p:nvSpPr>
          <p:cNvPr id="40" name="Form"/>
          <p:cNvSpPr/>
          <p:nvPr/>
        </p:nvSpPr>
        <p:spPr>
          <a:xfrm>
            <a:off x="774700" y="3443952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文本框 335"/>
          <p:cNvSpPr txBox="1"/>
          <p:nvPr/>
        </p:nvSpPr>
        <p:spPr>
          <a:xfrm>
            <a:off x="1374775" y="3233695"/>
            <a:ext cx="301625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Form"/>
          <p:cNvSpPr/>
          <p:nvPr/>
        </p:nvSpPr>
        <p:spPr>
          <a:xfrm>
            <a:off x="774700" y="5558502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文本框 335"/>
          <p:cNvSpPr txBox="1"/>
          <p:nvPr/>
        </p:nvSpPr>
        <p:spPr>
          <a:xfrm>
            <a:off x="1278889" y="5348245"/>
            <a:ext cx="2534286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7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遍历集合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遍历集合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）使用集合名称输出集合中所有元素的值。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循环语句遍历集合，输出集合中所有元素的值。</a:t>
            </a:r>
          </a:p>
        </p:txBody>
      </p:sp>
    </p:spTree>
    <p:extLst>
      <p:ext uri="{BB962C8B-B14F-4D97-AF65-F5344CB8AC3E}">
        <p14:creationId xmlns:p14="http://schemas.microsoft.com/office/powerpoint/2010/main" val="42830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遍历集合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48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51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3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sp>
        <p:nvSpPr>
          <p:cNvPr id="56" name="TextBox 117"/>
          <p:cNvSpPr txBox="1"/>
          <p:nvPr/>
        </p:nvSpPr>
        <p:spPr>
          <a:xfrm>
            <a:off x="2202575" y="5192811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94675" y="5172731"/>
            <a:ext cx="717230" cy="523220"/>
            <a:chOff x="1194675" y="2116783"/>
            <a:chExt cx="717230" cy="523220"/>
          </a:xfrm>
        </p:grpSpPr>
        <p:sp>
          <p:nvSpPr>
            <p:cNvPr id="59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" name="Freeform 11"/>
          <p:cNvSpPr/>
          <p:nvPr/>
        </p:nvSpPr>
        <p:spPr bwMode="auto">
          <a:xfrm>
            <a:off x="1863801" y="5332626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80" y="3161454"/>
            <a:ext cx="7947034" cy="202642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02575" y="5689714"/>
            <a:ext cx="8001900" cy="1123020"/>
            <a:chOff x="2202575" y="5354774"/>
            <a:chExt cx="10524366" cy="147703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655" y="5354774"/>
              <a:ext cx="10514286" cy="83809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75" y="6184188"/>
              <a:ext cx="10485714" cy="6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5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2852662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861537"/>
            <a:ext cx="12206061" cy="1111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378037"/>
            <a:ext cx="10526548" cy="254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创建字符串只要为变量分配一个值即可。示例如下。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str1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'Hello Python!'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str2 = '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str3="The quick brown fox jumps over a lazy dog"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字符串本身包含有单引号但不含双引号，则字符串会用双引号引起来，否则通常使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用单引号引起来。这样标识的字符串，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函数会更易读。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7689" y="5753609"/>
            <a:ext cx="12206061" cy="1089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625" y="5788468"/>
            <a:ext cx="70101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&gt;&gt;&gt;str1 = "I'm David"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&gt;&gt;&gt;str2 = 'I told my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friend:"I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love Python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"'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647700" y="4131547"/>
            <a:ext cx="11547475" cy="49439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54227" y="4796205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字符串开始和结尾使用的引号形式必须一致，另外当需要表示复杂字符串时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，还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可以嵌套使用引号。示例如下。同时还可以使用反斜杠“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转义引号和其他特殊字符来准确地表示所需字符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102865"/>
            <a:ext cx="12206061" cy="2841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访问字符串中的值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378037"/>
            <a:ext cx="10526548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字符串是字符的序列，可以把字符串看作一种特殊的元组，按照单个字符或字符片段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中的字符串有两种索引方式：第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种是从左往右计数，索引值从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依次增加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，字符串的第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个字符的索引为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，图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行的数字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各个字符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的索引值；第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种是从右往左计数，使用负数，从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开始依次减少，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行数字表示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相应的负数索引值。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3658394"/>
            <a:ext cx="10654570" cy="24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的转义字符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19304"/>
              </p:ext>
            </p:extLst>
          </p:nvPr>
        </p:nvGraphicFramePr>
        <p:xfrm>
          <a:off x="774701" y="1296186"/>
          <a:ext cx="10810874" cy="525780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102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28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56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转义字符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\(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在行尾时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续行符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\\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反斜杠符号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\'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单引号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\"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双引号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响铃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\b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退格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(Backspace)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空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换行符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\v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纵向制表符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横向制表符，用于横向跳到下一制表位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回车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\f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换页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\oyy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八进制数，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代表的字符，例如：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\o12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代表换行，其中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是字母，不是数字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\xyy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十六进制数，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代表的字符，例如：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\x0a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代表换行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\other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其它的字符以普通格式输出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3102865"/>
            <a:ext cx="12206061" cy="2841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访问字符串中的值</a:t>
            </a:r>
          </a:p>
        </p:txBody>
      </p:sp>
      <p:sp>
        <p:nvSpPr>
          <p:cNvPr id="7" name="矩形 6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4-9】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演示以多种形式访问字符串中的值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4-9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5453"/>
          <a:stretch/>
        </p:blipFill>
        <p:spPr>
          <a:xfrm>
            <a:off x="3465" y="3623926"/>
            <a:ext cx="7504389" cy="1799406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7914804" y="2653435"/>
            <a:ext cx="3805385" cy="290996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5426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4-9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0948" y="3013006"/>
            <a:ext cx="3092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 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Hello\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nPython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0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621689" y="4572794"/>
            <a:ext cx="4963886" cy="213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286794"/>
            <a:ext cx="12206061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截取字符串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54227" y="1372394"/>
            <a:ext cx="6335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可以对字符串进行截取操作，获取一个子字符串。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截取字符串的基本语法格式如下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头索引值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尾索引值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步长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70575" y="4879643"/>
            <a:ext cx="6248400" cy="1879538"/>
          </a:xfrm>
          <a:prstGeom prst="rect">
            <a:avLst/>
          </a:prstGeom>
        </p:spPr>
      </p:pic>
      <p:sp>
        <p:nvSpPr>
          <p:cNvPr id="18" name="文本框 335"/>
          <p:cNvSpPr txBox="1"/>
          <p:nvPr/>
        </p:nvSpPr>
        <p:spPr>
          <a:xfrm>
            <a:off x="779173" y="3292792"/>
            <a:ext cx="10806402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个参数表示索引值，用冒号分隔两个索引值，截取的范围是前闭后开的，并且两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个索引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值都可以省略。默认的第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个索引值为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个索引值为字符串可以被截取的长度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。对于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非负数截取参数，如果索引值都在有效范围内，截取部分的长度就是索引值的差。例如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[1:3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的长度是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719302" y="4572794"/>
            <a:ext cx="5565775" cy="155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 i:j ]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表示截取从第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i+1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（索引值为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）个字符开始，到第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（索引值为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j-1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）个字符的全部字符，截取的子字符串不包括索引值为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的字符。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字符串的索引值与截取长度如图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9474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102865"/>
            <a:ext cx="12206061" cy="2841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9" y="3191966"/>
            <a:ext cx="10495238" cy="2371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4-10】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演示以多种形式访问字符串中的值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4-10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14804" y="2653435"/>
            <a:ext cx="3805385" cy="290996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5426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4-10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70948" y="3013006"/>
            <a:ext cx="3092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abcdef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abcdef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</a:t>
            </a: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cdef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4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．连接字符串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加号（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）用于连接字符串，使用“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运算符可以连接多个字符串并产生一个新的字符串。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0886" y="3220532"/>
            <a:ext cx="12206061" cy="332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49" y="3255391"/>
            <a:ext cx="1096932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"Li"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"Ming"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" " +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连接字符串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'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，你好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连接字符串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647700" y="272613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7699" y="52406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59049" y="5766363"/>
            <a:ext cx="10969325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it-IT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 Ming</a:t>
            </a:r>
          </a:p>
          <a:p>
            <a:pPr indent="457200">
              <a:lnSpc>
                <a:spcPct val="130000"/>
              </a:lnSpc>
            </a:pPr>
            <a:r>
              <a:rPr lang="it-IT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 Ming</a:t>
            </a:r>
            <a:r>
              <a:rPr lang="zh-CN" altLang="it-IT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，你好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7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0886" y="4991275"/>
            <a:ext cx="12206061" cy="107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．连接字符串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也可以截取字符串的一部分并与其他字符串连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220532"/>
            <a:ext cx="12206061" cy="107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49" y="3255391"/>
            <a:ext cx="10969325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'Hello World!'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 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新字符串：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[:6] + 'Python!')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647700" y="272613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7699" y="471861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59049" y="5244373"/>
            <a:ext cx="10969325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新字符串： </a:t>
            </a:r>
            <a:r>
              <a:rPr lang="it-IT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Python!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7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．重复字符串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使用“*”运算符可实现字符串重复多次，星号“*”表示重复当前字符串，与之结合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的数字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为字符串出现的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次数。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93775" y="3353594"/>
            <a:ext cx="4535551" cy="239674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03975" y="3313945"/>
            <a:ext cx="3991662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2" y="4058266"/>
            <a:ext cx="4316154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='go!'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* 3) 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输出字符串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次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664077" y="3541215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83779" y="4018617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go!go!go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!</a:t>
            </a:r>
          </a:p>
        </p:txBody>
      </p:sp>
      <p:sp>
        <p:nvSpPr>
          <p:cNvPr id="22" name="文本框 12"/>
          <p:cNvSpPr txBox="1"/>
          <p:nvPr/>
        </p:nvSpPr>
        <p:spPr>
          <a:xfrm>
            <a:off x="6883779" y="3538333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8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7711" y="3092774"/>
            <a:ext cx="12206061" cy="3527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2865"/>
            <a:ext cx="8649027" cy="3257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15" name="矩形 14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4-11】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演示字符串的访问、连接等多种操作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4-11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888514" y="2680144"/>
            <a:ext cx="3805385" cy="341665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27975" y="2527744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4-11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44659" y="3039715"/>
            <a:ext cx="30192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字符串的基本操作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输出截取不同长度的字符串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 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 战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输出截取不同长度的字符串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HTML5+CSS3 Web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输出截取不同长度的字符串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移动 开发实战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输出连接字符串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图书名称为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HTML5+CSS3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输出连接字符串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图书价格为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58.0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0886" y="2797477"/>
            <a:ext cx="12206061" cy="336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修改与添加字符串中的字符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524794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中的字符串不能改变，如果向一个字符串的某个索引位置赋值，会出现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信息。</a:t>
            </a: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80175" y="3263925"/>
            <a:ext cx="5029200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2" y="3095162"/>
            <a:ext cx="4316154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='go'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[0]= 't'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993775" y="2440712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5093" y="4654446"/>
            <a:ext cx="4816771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File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"&lt;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stdin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&gt;", line 1, in &lt;module&gt;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TypeError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: '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object does not support item assignment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[2]= 's'</a:t>
            </a:r>
          </a:p>
        </p:txBody>
      </p:sp>
      <p:sp>
        <p:nvSpPr>
          <p:cNvPr id="22" name="文本框 12"/>
          <p:cNvSpPr txBox="1"/>
          <p:nvPr/>
        </p:nvSpPr>
        <p:spPr>
          <a:xfrm>
            <a:off x="993775" y="4069544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2"/>
          <p:cNvSpPr txBox="1"/>
          <p:nvPr/>
        </p:nvSpPr>
        <p:spPr>
          <a:xfrm>
            <a:off x="6861175" y="3568085"/>
            <a:ext cx="4435771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80175" y="4208390"/>
            <a:ext cx="4816771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File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"&lt;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stdin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&gt;", line 1, in &lt;module&gt;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TypeError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: '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2488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0886" y="4935652"/>
            <a:ext cx="12206061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886" y="2728000"/>
            <a:ext cx="12206061" cy="184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修改与添加字符串中的字符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524794"/>
            <a:ext cx="10526548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所以不能修改字符串中的任意字符，也不能在字符串末尾添加字符，但可以通过截取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与连接字符串的方法对字符串中的字符进行修改与添加操作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="go"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&gt;&gt;&gt;print("Let's "+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&gt;&gt;&gt;print("t"+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+"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Let's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goes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647700" y="254549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647699" y="475529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</p:spTree>
    <p:extLst>
      <p:ext uri="{BB962C8B-B14F-4D97-AF65-F5344CB8AC3E}">
        <p14:creationId xmlns:p14="http://schemas.microsoft.com/office/powerpoint/2010/main" val="20998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字符串运算符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372394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字符串运算符及示例如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表中的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示例中变量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Hello"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"Python"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77884"/>
              </p:ext>
            </p:extLst>
          </p:nvPr>
        </p:nvGraphicFramePr>
        <p:xfrm>
          <a:off x="1374773" y="2362996"/>
          <a:ext cx="9525001" cy="419099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921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69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27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6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操作符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字符串连接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 + b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HelloPython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重复输出字符串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a*2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HelloHello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通过索引获取字符串中字符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a[1]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 : 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截取字符串中的一部分，遵循左闭右开原则，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str[0:2]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是不包含第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个字符的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a[1:4]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ell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成员运算符：如果字符串中包含给定的字符返回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'H' in a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成员运算符：如果字符串中不包含给定的字符返回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'M' not in a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39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r/R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原始字符串：所有的字符串都是直接按照字面的字符串输出，没有转义或不能打印的字符。原始字符串除在字符串的第一个引号前加上字母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（可以大小写）以外，与普通字符串有着几乎完全相同的语法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print( r'\n' 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print( R'\n' 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12454</Words>
  <Application>Microsoft Macintosh PowerPoint</Application>
  <PresentationFormat>Custom</PresentationFormat>
  <Paragraphs>1903</Paragraphs>
  <Slides>123</Slides>
  <Notes>123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123</vt:i4>
      </vt:variant>
    </vt:vector>
  </HeadingPairs>
  <TitlesOfParts>
    <vt:vector size="134" baseType="lpstr">
      <vt:lpstr>Arial</vt:lpstr>
      <vt:lpstr>Arial Unicode MS</vt:lpstr>
      <vt:lpstr>Calibri</vt:lpstr>
      <vt:lpstr>Microsoft YaHei UI</vt:lpstr>
      <vt:lpstr>Times New Roman</vt:lpstr>
      <vt:lpstr>Wingdings</vt:lpstr>
      <vt:lpstr>宋体</vt:lpstr>
      <vt:lpstr>微软雅黑</vt:lpstr>
      <vt:lpstr>思源黑体 CN Bold</vt:lpstr>
      <vt:lpstr>等线</vt:lpstr>
      <vt:lpstr>Office Theme</vt:lpstr>
      <vt:lpstr>PowerPoint Presentation</vt:lpstr>
      <vt:lpstr>PowerPoint Presentation</vt:lpstr>
      <vt:lpstr>1．Python 序列</vt:lpstr>
      <vt:lpstr>1．Python 序列</vt:lpstr>
      <vt:lpstr>1．Python 序列</vt:lpstr>
      <vt:lpstr>1．Python 序列</vt:lpstr>
      <vt:lpstr>2．Python 的成员运算符</vt:lpstr>
      <vt:lpstr>3．Unicode 字符串</vt:lpstr>
      <vt:lpstr>5．Python 的转义字符</vt:lpstr>
      <vt:lpstr>6．Python 的三引号</vt:lpstr>
      <vt:lpstr>PowerPoint Presentation</vt:lpstr>
      <vt:lpstr>4.1.1　创建列表</vt:lpstr>
      <vt:lpstr>4.1.1　创建列表</vt:lpstr>
      <vt:lpstr>4.1.1　创建列表</vt:lpstr>
      <vt:lpstr>4.1.2　访问列表元素</vt:lpstr>
      <vt:lpstr>4.1.2　访问列表元素</vt:lpstr>
      <vt:lpstr>4.1.2　访问列表元素</vt:lpstr>
      <vt:lpstr>4.1.3　截取列表</vt:lpstr>
      <vt:lpstr>4.1.3　截取列表</vt:lpstr>
      <vt:lpstr>4.1.3　截取列表</vt:lpstr>
      <vt:lpstr>4.1.4 连接与重复列表</vt:lpstr>
      <vt:lpstr>4.1.4 连接与重复列表</vt:lpstr>
      <vt:lpstr>4.1.5　修改与添加列表元素</vt:lpstr>
      <vt:lpstr>4.1.5　修改与添加列表元素</vt:lpstr>
      <vt:lpstr>4.1.5　修改与添加列表元素</vt:lpstr>
      <vt:lpstr>4.1.6　删除列表元素</vt:lpstr>
      <vt:lpstr>4.1.6　删除列表元素</vt:lpstr>
      <vt:lpstr>4.1.7　列表运算符</vt:lpstr>
      <vt:lpstr>4.1.7　列表运算符</vt:lpstr>
      <vt:lpstr>4.1.8　Python 列表的内置函数与基本方法</vt:lpstr>
      <vt:lpstr>4.1.8　Python 列表的内置函数与基本方法</vt:lpstr>
      <vt:lpstr>【任务4-1】</vt:lpstr>
      <vt:lpstr>【任务4-1】</vt:lpstr>
      <vt:lpstr>【任务4-1】</vt:lpstr>
      <vt:lpstr>PowerPoint Presentation</vt:lpstr>
      <vt:lpstr>4.2.1　创建元组</vt:lpstr>
      <vt:lpstr>4.2.1　创建元组</vt:lpstr>
      <vt:lpstr>4.2.1　创建元组</vt:lpstr>
      <vt:lpstr>4.2.1　创建元组</vt:lpstr>
      <vt:lpstr>4.2.2　访问元组元素</vt:lpstr>
      <vt:lpstr>4.2.3　截取元组</vt:lpstr>
      <vt:lpstr>4.2.4 连接与重复元组</vt:lpstr>
      <vt:lpstr>4.2.4 连接与重复元组</vt:lpstr>
      <vt:lpstr>4.2.5　修改元组元素</vt:lpstr>
      <vt:lpstr>4.2.5　修改元组元素</vt:lpstr>
      <vt:lpstr>4.2.6　删除元组元素</vt:lpstr>
      <vt:lpstr>4.2.7　元组运算符</vt:lpstr>
      <vt:lpstr>4.2.8　元组的内置函数与基本方法</vt:lpstr>
      <vt:lpstr>4.2.8　元组的内置函数与基本方法</vt:lpstr>
      <vt:lpstr>【任务4-2】</vt:lpstr>
      <vt:lpstr>【任务4-2】</vt:lpstr>
      <vt:lpstr>【任务4-2】</vt:lpstr>
      <vt:lpstr>PowerPoint Presentation</vt:lpstr>
      <vt:lpstr>4.3.1　创建字典</vt:lpstr>
      <vt:lpstr>4.3.1　创建字典</vt:lpstr>
      <vt:lpstr>4.3.1　创建字典</vt:lpstr>
      <vt:lpstr>4.3.1　创建字典</vt:lpstr>
      <vt:lpstr>4.3.1　创建字典</vt:lpstr>
      <vt:lpstr>4.3.1　创建字典</vt:lpstr>
      <vt:lpstr>4.3.2　访问字典的值</vt:lpstr>
      <vt:lpstr>4.3.2　访问字典的值</vt:lpstr>
      <vt:lpstr>4.3.2　访问字典的值</vt:lpstr>
      <vt:lpstr>4.3.3　修改与添加字典的值</vt:lpstr>
      <vt:lpstr>4.3.3　修改与添加字典的值</vt:lpstr>
      <vt:lpstr>4.3.4　删除字典元素</vt:lpstr>
      <vt:lpstr>4.3.4　删除字典元素</vt:lpstr>
      <vt:lpstr>4.3.4　删除字典元素</vt:lpstr>
      <vt:lpstr>4.3.5　字典的内置函数与基本方法</vt:lpstr>
      <vt:lpstr>4.3.5　字典的内置函数与基本方法</vt:lpstr>
      <vt:lpstr>【任务4-3】遍历字典</vt:lpstr>
      <vt:lpstr>【任务4-3】遍历字典</vt:lpstr>
      <vt:lpstr>PowerPoint Presentation</vt:lpstr>
      <vt:lpstr>4.4.1　创建集合</vt:lpstr>
      <vt:lpstr>4.4.1　创建集合</vt:lpstr>
      <vt:lpstr>4.4.2　修改与添加集合的元素</vt:lpstr>
      <vt:lpstr>4.4.2　修改与添加集合的元素</vt:lpstr>
      <vt:lpstr>4.4.3　删除集合元素</vt:lpstr>
      <vt:lpstr>4.4.3　删除集合元素</vt:lpstr>
      <vt:lpstr>4.4.3　删除集合元素</vt:lpstr>
      <vt:lpstr>4.4.3　删除集合元素</vt:lpstr>
      <vt:lpstr>4.4.3　删除集合元素</vt:lpstr>
      <vt:lpstr>4.4.4　集合的内置函数与基本方法</vt:lpstr>
      <vt:lpstr>4.4.4　集合的内置函数与基本方法</vt:lpstr>
      <vt:lpstr>4.4.5　集合的集合运算</vt:lpstr>
      <vt:lpstr>【任务4-4】遍历集合</vt:lpstr>
      <vt:lpstr>【任务4-4】遍历集合</vt:lpstr>
      <vt:lpstr>PowerPoint Presentation</vt:lpstr>
      <vt:lpstr>4.5.1　创建字符串</vt:lpstr>
      <vt:lpstr>4.5.2　访问字符串中的值</vt:lpstr>
      <vt:lpstr>4.5.2　访问字符串中的值</vt:lpstr>
      <vt:lpstr>4.5.3　截取字符串</vt:lpstr>
      <vt:lpstr>4.5.3　截取字符串</vt:lpstr>
      <vt:lpstr>4.5.4　连接与重复字符串</vt:lpstr>
      <vt:lpstr>4.5.4　连接与重复字符串</vt:lpstr>
      <vt:lpstr>4.5.4　连接与重复字符串</vt:lpstr>
      <vt:lpstr>4.5.4　连接与重复字符串</vt:lpstr>
      <vt:lpstr>4.5.5　修改与添加字符串中的字符</vt:lpstr>
      <vt:lpstr>4.5.5　修改与添加字符串中的字符</vt:lpstr>
      <vt:lpstr>4.5.6　字符串运算符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【任务4-5】</vt:lpstr>
      <vt:lpstr>【任务4-5】</vt:lpstr>
      <vt:lpstr>PowerPoint Presentation</vt:lpstr>
      <vt:lpstr>4.6.1　format() 的基本语法格式</vt:lpstr>
      <vt:lpstr>4.6.2　format() 的参数序号</vt:lpstr>
      <vt:lpstr>4.6.2　format() 的参数序号</vt:lpstr>
      <vt:lpstr>4.6.2　format() 的参数序号</vt:lpstr>
      <vt:lpstr>【任务4-6】</vt:lpstr>
      <vt:lpstr>【任务4-6】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Microsoft Office User</cp:lastModifiedBy>
  <cp:revision>540</cp:revision>
  <dcterms:created xsi:type="dcterms:W3CDTF">2006-08-16T00:00:00Z</dcterms:created>
  <dcterms:modified xsi:type="dcterms:W3CDTF">2024-04-11T05:15:43Z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B166C6F1733749719FBBEE0B05070E85_13</vt:lpwstr>
  </property>
</Properties>
</file>