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14" r:id="rId1"/>
  </p:sldMasterIdLst>
  <p:notesMasterIdLst>
    <p:notesMasterId r:id="rId73"/>
  </p:notesMasterIdLst>
  <p:sldIdLst>
    <p:sldId id="270" r:id="rId2"/>
    <p:sldId id="394" r:id="rId3"/>
    <p:sldId id="375" r:id="rId4"/>
    <p:sldId id="381" r:id="rId5"/>
    <p:sldId id="395" r:id="rId6"/>
    <p:sldId id="323" r:id="rId7"/>
    <p:sldId id="396" r:id="rId8"/>
    <p:sldId id="397" r:id="rId9"/>
    <p:sldId id="398" r:id="rId10"/>
    <p:sldId id="399" r:id="rId11"/>
    <p:sldId id="324" r:id="rId12"/>
    <p:sldId id="325" r:id="rId13"/>
    <p:sldId id="37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77" r:id="rId27"/>
    <p:sldId id="339" r:id="rId28"/>
    <p:sldId id="340" r:id="rId29"/>
    <p:sldId id="341" r:id="rId30"/>
    <p:sldId id="342" r:id="rId31"/>
    <p:sldId id="343" r:id="rId32"/>
    <p:sldId id="344" r:id="rId33"/>
    <p:sldId id="345" r:id="rId34"/>
    <p:sldId id="346" r:id="rId35"/>
    <p:sldId id="347" r:id="rId36"/>
    <p:sldId id="382" r:id="rId37"/>
    <p:sldId id="383" r:id="rId38"/>
    <p:sldId id="348" r:id="rId39"/>
    <p:sldId id="349" r:id="rId40"/>
    <p:sldId id="384" r:id="rId41"/>
    <p:sldId id="350" r:id="rId42"/>
    <p:sldId id="351" r:id="rId43"/>
    <p:sldId id="352" r:id="rId44"/>
    <p:sldId id="353" r:id="rId45"/>
    <p:sldId id="354" r:id="rId46"/>
    <p:sldId id="355" r:id="rId47"/>
    <p:sldId id="357" r:id="rId48"/>
    <p:sldId id="358" r:id="rId49"/>
    <p:sldId id="359" r:id="rId50"/>
    <p:sldId id="360" r:id="rId51"/>
    <p:sldId id="378" r:id="rId52"/>
    <p:sldId id="361" r:id="rId53"/>
    <p:sldId id="362" r:id="rId54"/>
    <p:sldId id="386" r:id="rId55"/>
    <p:sldId id="379" r:id="rId56"/>
    <p:sldId id="363" r:id="rId57"/>
    <p:sldId id="380" r:id="rId58"/>
    <p:sldId id="364" r:id="rId59"/>
    <p:sldId id="365" r:id="rId60"/>
    <p:sldId id="387" r:id="rId61"/>
    <p:sldId id="366" r:id="rId62"/>
    <p:sldId id="389" r:id="rId63"/>
    <p:sldId id="367" r:id="rId64"/>
    <p:sldId id="368" r:id="rId65"/>
    <p:sldId id="369" r:id="rId66"/>
    <p:sldId id="370" r:id="rId67"/>
    <p:sldId id="390" r:id="rId68"/>
    <p:sldId id="392" r:id="rId69"/>
    <p:sldId id="391" r:id="rId70"/>
    <p:sldId id="372" r:id="rId71"/>
    <p:sldId id="373" r:id="rId72"/>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92876" autoAdjust="0"/>
  </p:normalViewPr>
  <p:slideViewPr>
    <p:cSldViewPr>
      <p:cViewPr varScale="1">
        <p:scale>
          <a:sx n="117" d="100"/>
          <a:sy n="117" d="100"/>
        </p:scale>
        <p:origin x="1776" y="168"/>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D6E00-A3DF-514C-A42A-42A0A6B25250}"/>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EDDF07B9-4715-F149-A54B-2FE23000B7E7}"/>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7798B299-D64B-374F-ABCE-DEF2A4ED8742}" type="datetimeFigureOut">
              <a:rPr lang="en-US"/>
              <a:pPr>
                <a:defRPr/>
              </a:pPr>
              <a:t>2/25/25</a:t>
            </a:fld>
            <a:endParaRPr lang="en-US"/>
          </a:p>
        </p:txBody>
      </p:sp>
      <p:sp>
        <p:nvSpPr>
          <p:cNvPr id="4" name="Slide Image Placeholder 3">
            <a:extLst>
              <a:ext uri="{FF2B5EF4-FFF2-40B4-BE49-F238E27FC236}">
                <a16:creationId xmlns:a16="http://schemas.microsoft.com/office/drawing/2014/main" id="{5F37C768-96BB-5B43-898F-F83C87341CA6}"/>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312FF0ED-F27A-AB48-9680-331825C03493}"/>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B4ABAD2-36AE-8A48-A68F-3976C1113469}"/>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D6768EFA-D3CC-1041-AC7D-1954C8950D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977815B8-8107-4546-82BD-E9412FB62B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5B4C9A9-CF5F-A848-A4AD-6FDCB19A95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Rectangle 3">
            <a:extLst>
              <a:ext uri="{FF2B5EF4-FFF2-40B4-BE49-F238E27FC236}">
                <a16:creationId xmlns:a16="http://schemas.microsoft.com/office/drawing/2014/main" id="{69FBBEE0-7393-B248-9063-41CDA555D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数据结构中要理解指针和结构体的</a:t>
            </a:r>
            <a:r>
              <a:rPr lang="zh-CN" altLang="en-US" dirty="0"/>
              <a:t>，</a:t>
            </a:r>
            <a:r>
              <a:rPr lang="en-US" altLang="zh-CN" dirty="0" err="1"/>
              <a:t>typedefine</a:t>
            </a:r>
            <a:r>
              <a:rPr lang="zh-CN" altLang="en-US" dirty="0"/>
              <a:t> </a:t>
            </a:r>
            <a:r>
              <a:rPr lang="en-US" altLang="zh-CN" dirty="0"/>
              <a:t>,</a:t>
            </a:r>
            <a:r>
              <a:rPr lang="zh-TW" altLang="en-US" dirty="0"/>
              <a:t>指针和结构体一起结合的</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2</a:t>
            </a:fld>
            <a:endParaRPr lang="en-US" altLang="zh-CN"/>
          </a:p>
        </p:txBody>
      </p:sp>
    </p:spTree>
    <p:extLst>
      <p:ext uri="{BB962C8B-B14F-4D97-AF65-F5344CB8AC3E}">
        <p14:creationId xmlns:p14="http://schemas.microsoft.com/office/powerpoint/2010/main" val="208134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TW" altLang="en-US" dirty="0"/>
              <a:t>教材像论文</a:t>
            </a:r>
            <a:r>
              <a:rPr lang="zh-CN" altLang="en-US" dirty="0"/>
              <a:t>，</a:t>
            </a:r>
            <a:r>
              <a:rPr lang="zh-TW" altLang="en-US" dirty="0"/>
              <a:t>对大部分学生并不是很友好</a:t>
            </a:r>
            <a:r>
              <a:rPr lang="zh-CN" altLang="en-US" dirty="0"/>
              <a:t>。</a:t>
            </a:r>
            <a:r>
              <a:rPr lang="zh-TW" altLang="en-US" dirty="0"/>
              <a:t>好学校的学生能学</a:t>
            </a:r>
            <a:r>
              <a:rPr lang="zh-CN" altLang="en-US" dirty="0"/>
              <a:t>，</a:t>
            </a:r>
            <a:r>
              <a:rPr lang="zh-TW" altLang="en-US" dirty="0"/>
              <a:t>一下子想到</a:t>
            </a:r>
            <a:r>
              <a:rPr lang="zh-CN" altLang="en-US" dirty="0"/>
              <a:t>，</a:t>
            </a:r>
            <a:r>
              <a:rPr lang="zh-TW" altLang="en-US" dirty="0"/>
              <a:t>但是大部分学生不一样</a:t>
            </a:r>
            <a:endParaRPr lang="en-US" altLang="zh-TW" dirty="0"/>
          </a:p>
          <a:p>
            <a:r>
              <a:rPr lang="en-US" altLang="zh-CN" dirty="0"/>
              <a:t>2</a:t>
            </a:r>
            <a:r>
              <a:rPr lang="zh-CN" altLang="en-US" dirty="0"/>
              <a:t> </a:t>
            </a:r>
            <a:r>
              <a:rPr lang="zh-TW" altLang="en-US" dirty="0"/>
              <a:t>写的早不代表写的好</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5</a:t>
            </a:fld>
            <a:endParaRPr lang="en-US" altLang="zh-CN"/>
          </a:p>
        </p:txBody>
      </p:sp>
    </p:spTree>
    <p:extLst>
      <p:ext uri="{BB962C8B-B14F-4D97-AF65-F5344CB8AC3E}">
        <p14:creationId xmlns:p14="http://schemas.microsoft.com/office/powerpoint/2010/main" val="225519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92B574C3-B600-964F-83BF-CA53BB51875A}"/>
              </a:ext>
            </a:extLst>
          </p:cNvPr>
          <p:cNvSpPr>
            <a:spLocks noGrp="1" noRot="1" noChangeAspect="1" noChangeArrowheads="1" noTextEdit="1"/>
          </p:cNvSpPr>
          <p:nvPr>
            <p:ph type="sldImg"/>
          </p:nvPr>
        </p:nvSpPr>
        <p:spPr bwMode="auto">
          <a:xfrm>
            <a:off x="955675" y="685800"/>
            <a:ext cx="4948238"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id="{51416C14-D128-6847-8AB8-5552D0B1BEA3}"/>
              </a:ext>
            </a:extLst>
          </p:cNvPr>
          <p:cNvSpPr>
            <a:spLocks noGrp="1" noChangeArrowheads="1"/>
          </p:cNvSpPr>
          <p:nvPr>
            <p:ph type="body" idx="1"/>
          </p:nvPr>
        </p:nvSpPr>
        <p:spPr bwMode="auto">
          <a:xfrm>
            <a:off x="684213" y="4343400"/>
            <a:ext cx="54895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3530D6D-07DE-8D45-AE75-5B066B7BE23E}"/>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344E681D-96F2-6C48-84E5-D0F5B2EABCFE}"/>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DD2E3FB-3E56-F847-9B52-8F4201435E9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60A6B4EF-820C-7B49-87C0-81AFBEB710DA}"/>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40EB836-6DD8-2D48-996E-50359DB34AA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751DBF5D-AEB8-204C-B4DA-0AC17211B2D2}"/>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D5FD7B26-68AA-9040-8875-79C96AB416C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F7B37B3-14CA-7C4A-A279-D7B333B3D0F5}"/>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7F39CA4-BA40-D34E-BBBE-F7F2ABE71E4C}"/>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61A6FF8-63AC-B846-92E5-B0E3555266A8}"/>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ED3F5D52-9C88-4741-B0BB-09C0EE23B581}"/>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2534432-4E08-584F-B411-8D3E7946A21D}"/>
              </a:ext>
            </a:extLst>
          </p:cNvPr>
          <p:cNvSpPr>
            <a:spLocks noGrp="1"/>
          </p:cNvSpPr>
          <p:nvPr>
            <p:ph type="dt" sz="half" idx="10"/>
          </p:nvPr>
        </p:nvSpPr>
        <p:spPr/>
        <p:txBody>
          <a:bodyPr/>
          <a:lstStyle>
            <a:lvl1pPr>
              <a:defRPr/>
            </a:lvl1pPr>
          </a:lstStyle>
          <a:p>
            <a:pPr>
              <a:defRPr/>
            </a:pPr>
            <a:fld id="{FFDB6FF7-B20A-7842-8173-D56BFDD8D675}" type="datetime8">
              <a:rPr lang="en-US"/>
              <a:pPr>
                <a:defRPr/>
              </a:pPr>
              <a:t>2/25/25 9:59 AM</a:t>
            </a:fld>
            <a:endParaRPr lang="en-US" dirty="0"/>
          </a:p>
        </p:txBody>
      </p:sp>
      <p:sp>
        <p:nvSpPr>
          <p:cNvPr id="16" name="Footer Placeholder 4">
            <a:extLst>
              <a:ext uri="{FF2B5EF4-FFF2-40B4-BE49-F238E27FC236}">
                <a16:creationId xmlns:a16="http://schemas.microsoft.com/office/drawing/2014/main" id="{D80B8406-781E-D845-83C6-95827A19E631}"/>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43DB1FDF-6ED5-3B47-84CF-4BF4F6ECB3FA}"/>
              </a:ext>
            </a:extLst>
          </p:cNvPr>
          <p:cNvSpPr>
            <a:spLocks noGrp="1"/>
          </p:cNvSpPr>
          <p:nvPr>
            <p:ph type="sldNum" sz="quarter" idx="12"/>
          </p:nvPr>
        </p:nvSpPr>
        <p:spPr/>
        <p:txBody>
          <a:bodyPr/>
          <a:lstStyle>
            <a:lvl1pPr>
              <a:defRPr/>
            </a:lvl1pPr>
          </a:lstStyle>
          <a:p>
            <a:pPr>
              <a:defRPr/>
            </a:pPr>
            <a:fld id="{EE1935C3-6AB9-7247-9325-DA862B972DB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5847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8F4CE-7B1A-C241-8686-FE01A21D055C}"/>
              </a:ext>
            </a:extLst>
          </p:cNvPr>
          <p:cNvSpPr>
            <a:spLocks noGrp="1"/>
          </p:cNvSpPr>
          <p:nvPr>
            <p:ph type="dt" sz="half" idx="10"/>
          </p:nvPr>
        </p:nvSpPr>
        <p:spPr/>
        <p:txBody>
          <a:bodyPr/>
          <a:lstStyle>
            <a:lvl1pPr>
              <a:defRPr/>
            </a:lvl1pPr>
          </a:lstStyle>
          <a:p>
            <a:pPr>
              <a:defRPr/>
            </a:pPr>
            <a:fld id="{40441358-237E-7547-BBA2-0017EB466E0D}" type="datetime8">
              <a:rPr lang="en-US"/>
              <a:pPr>
                <a:defRPr/>
              </a:pPr>
              <a:t>2/25/25 9:59 AM</a:t>
            </a:fld>
            <a:endParaRPr lang="en-US" dirty="0"/>
          </a:p>
        </p:txBody>
      </p:sp>
      <p:sp>
        <p:nvSpPr>
          <p:cNvPr id="5" name="Footer Placeholder 4">
            <a:extLst>
              <a:ext uri="{FF2B5EF4-FFF2-40B4-BE49-F238E27FC236}">
                <a16:creationId xmlns:a16="http://schemas.microsoft.com/office/drawing/2014/main" id="{C945C5BA-3182-504E-A2B7-46D2A958DF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859782-886D-B24D-BE08-766CB5E98023}"/>
              </a:ext>
            </a:extLst>
          </p:cNvPr>
          <p:cNvSpPr>
            <a:spLocks noGrp="1"/>
          </p:cNvSpPr>
          <p:nvPr>
            <p:ph type="sldNum" sz="quarter" idx="12"/>
          </p:nvPr>
        </p:nvSpPr>
        <p:spPr/>
        <p:txBody>
          <a:bodyPr/>
          <a:lstStyle>
            <a:lvl1pPr>
              <a:defRPr/>
            </a:lvl1pPr>
          </a:lstStyle>
          <a:p>
            <a:pPr>
              <a:defRPr/>
            </a:pPr>
            <a:fld id="{A7E6746F-8105-0B43-9FB8-1CABC22894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8429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276425-57D8-CF4A-9FA4-492FCEF4D8A7}"/>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E45A488F-79BB-5B45-92BB-DB23F8602673}"/>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D378863-45A2-E341-AF1E-7746EE58FFBE}"/>
              </a:ext>
            </a:extLst>
          </p:cNvPr>
          <p:cNvSpPr>
            <a:spLocks noGrp="1"/>
          </p:cNvSpPr>
          <p:nvPr>
            <p:ph type="dt" sz="half" idx="14"/>
          </p:nvPr>
        </p:nvSpPr>
        <p:spPr/>
        <p:txBody>
          <a:bodyPr/>
          <a:lstStyle>
            <a:lvl1pPr>
              <a:defRPr/>
            </a:lvl1pPr>
          </a:lstStyle>
          <a:p>
            <a:pPr>
              <a:defRPr/>
            </a:pPr>
            <a:fld id="{0A42525E-FD23-3C40-A2E7-C21CB0CA910C}" type="datetime8">
              <a:rPr lang="en-US"/>
              <a:pPr>
                <a:defRPr/>
              </a:pPr>
              <a:t>2/25/25 9:59 AM</a:t>
            </a:fld>
            <a:endParaRPr lang="en-US" dirty="0"/>
          </a:p>
        </p:txBody>
      </p:sp>
      <p:sp>
        <p:nvSpPr>
          <p:cNvPr id="8" name="Footer Placeholder 4">
            <a:extLst>
              <a:ext uri="{FF2B5EF4-FFF2-40B4-BE49-F238E27FC236}">
                <a16:creationId xmlns:a16="http://schemas.microsoft.com/office/drawing/2014/main" id="{4CA61D5B-7BE7-3649-B893-47C5F462809A}"/>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FE645BC-3078-884F-9F6B-37DFC03E39A4}"/>
              </a:ext>
            </a:extLst>
          </p:cNvPr>
          <p:cNvSpPr>
            <a:spLocks noGrp="1"/>
          </p:cNvSpPr>
          <p:nvPr>
            <p:ph type="sldNum" sz="quarter" idx="16"/>
          </p:nvPr>
        </p:nvSpPr>
        <p:spPr/>
        <p:txBody>
          <a:bodyPr/>
          <a:lstStyle>
            <a:lvl1pPr>
              <a:defRPr/>
            </a:lvl1pPr>
          </a:lstStyle>
          <a:p>
            <a:pPr>
              <a:defRPr/>
            </a:pPr>
            <a:fld id="{221B214A-02BF-B146-BAAA-7F48265E6CC3}"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0996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79E-5DDE-2C42-9AEE-EEEE22438542}"/>
              </a:ext>
            </a:extLst>
          </p:cNvPr>
          <p:cNvSpPr>
            <a:spLocks noGrp="1"/>
          </p:cNvSpPr>
          <p:nvPr>
            <p:ph type="dt" sz="half" idx="10"/>
          </p:nvPr>
        </p:nvSpPr>
        <p:spPr/>
        <p:txBody>
          <a:bodyPr/>
          <a:lstStyle>
            <a:lvl1pPr>
              <a:defRPr/>
            </a:lvl1pPr>
          </a:lstStyle>
          <a:p>
            <a:pPr>
              <a:defRPr/>
            </a:pPr>
            <a:fld id="{33A06396-B53E-6C4D-A475-32A70A8863C9}" type="datetime8">
              <a:rPr lang="en-US"/>
              <a:pPr>
                <a:defRPr/>
              </a:pPr>
              <a:t>2/25/25 9:59 AM</a:t>
            </a:fld>
            <a:endParaRPr lang="en-US" dirty="0"/>
          </a:p>
        </p:txBody>
      </p:sp>
      <p:sp>
        <p:nvSpPr>
          <p:cNvPr id="5" name="Footer Placeholder 4">
            <a:extLst>
              <a:ext uri="{FF2B5EF4-FFF2-40B4-BE49-F238E27FC236}">
                <a16:creationId xmlns:a16="http://schemas.microsoft.com/office/drawing/2014/main" id="{667B9BF6-8917-C542-90D5-C0DBC1442C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B0956A-BC10-C64B-977D-EEF7CDDE46AA}"/>
              </a:ext>
            </a:extLst>
          </p:cNvPr>
          <p:cNvSpPr>
            <a:spLocks noGrp="1"/>
          </p:cNvSpPr>
          <p:nvPr>
            <p:ph type="sldNum" sz="quarter" idx="12"/>
          </p:nvPr>
        </p:nvSpPr>
        <p:spPr/>
        <p:txBody>
          <a:bodyPr/>
          <a:lstStyle>
            <a:lvl1pPr>
              <a:defRPr/>
            </a:lvl1pPr>
          </a:lstStyle>
          <a:p>
            <a:pPr>
              <a:defRPr/>
            </a:pPr>
            <a:fld id="{ECFA392D-23F6-6D42-A654-01C54346BF3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1273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7547A-CDF1-0A47-BE89-53D92357D860}"/>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3E1CC47A-60DA-BF44-9A5B-5B3E51F7DFB9}"/>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832524F1-E500-E44A-96D1-75969913EC29}"/>
              </a:ext>
            </a:extLst>
          </p:cNvPr>
          <p:cNvSpPr>
            <a:spLocks noGrp="1"/>
          </p:cNvSpPr>
          <p:nvPr>
            <p:ph type="dt" sz="half" idx="14"/>
          </p:nvPr>
        </p:nvSpPr>
        <p:spPr/>
        <p:txBody>
          <a:bodyPr/>
          <a:lstStyle>
            <a:lvl1pPr>
              <a:defRPr/>
            </a:lvl1pPr>
          </a:lstStyle>
          <a:p>
            <a:pPr>
              <a:defRPr/>
            </a:pPr>
            <a:fld id="{37BCBE0B-94C6-0343-B64A-60846087E60B}" type="datetime8">
              <a:rPr lang="en-US"/>
              <a:pPr>
                <a:defRPr/>
              </a:pPr>
              <a:t>2/25/25 9:59 AM</a:t>
            </a:fld>
            <a:endParaRPr lang="en-US" dirty="0"/>
          </a:p>
        </p:txBody>
      </p:sp>
      <p:sp>
        <p:nvSpPr>
          <p:cNvPr id="8" name="Footer Placeholder 4">
            <a:extLst>
              <a:ext uri="{FF2B5EF4-FFF2-40B4-BE49-F238E27FC236}">
                <a16:creationId xmlns:a16="http://schemas.microsoft.com/office/drawing/2014/main" id="{BAD936C7-AA0A-374A-86EE-A49D602CDF31}"/>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697204A-D170-E842-9E88-8225E0971FA4}"/>
              </a:ext>
            </a:extLst>
          </p:cNvPr>
          <p:cNvSpPr>
            <a:spLocks noGrp="1"/>
          </p:cNvSpPr>
          <p:nvPr>
            <p:ph type="sldNum" sz="quarter" idx="16"/>
          </p:nvPr>
        </p:nvSpPr>
        <p:spPr/>
        <p:txBody>
          <a:bodyPr/>
          <a:lstStyle>
            <a:lvl1pPr>
              <a:defRPr/>
            </a:lvl1pPr>
          </a:lstStyle>
          <a:p>
            <a:pPr>
              <a:defRPr/>
            </a:pPr>
            <a:fld id="{D00E88BD-8EDC-AF4C-BEA6-9127FF0ECCE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6766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AF34507-D14D-794D-8472-14E429E6D2DC}"/>
              </a:ext>
            </a:extLst>
          </p:cNvPr>
          <p:cNvSpPr>
            <a:spLocks noGrp="1"/>
          </p:cNvSpPr>
          <p:nvPr>
            <p:ph type="dt" sz="half" idx="14"/>
          </p:nvPr>
        </p:nvSpPr>
        <p:spPr/>
        <p:txBody>
          <a:bodyPr/>
          <a:lstStyle>
            <a:lvl1pPr>
              <a:defRPr/>
            </a:lvl1pPr>
          </a:lstStyle>
          <a:p>
            <a:pPr>
              <a:defRPr/>
            </a:pPr>
            <a:fld id="{E0A17D5E-C657-5745-8BF5-65A1A2933287}" type="datetime8">
              <a:rPr lang="en-US"/>
              <a:pPr>
                <a:defRPr/>
              </a:pPr>
              <a:t>2/25/25 9:59 AM</a:t>
            </a:fld>
            <a:endParaRPr lang="en-US" dirty="0"/>
          </a:p>
        </p:txBody>
      </p:sp>
      <p:sp>
        <p:nvSpPr>
          <p:cNvPr id="6" name="Footer Placeholder 4">
            <a:extLst>
              <a:ext uri="{FF2B5EF4-FFF2-40B4-BE49-F238E27FC236}">
                <a16:creationId xmlns:a16="http://schemas.microsoft.com/office/drawing/2014/main" id="{4E0EE464-60A7-7E4F-8B5A-8A90808B6C88}"/>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B1EA7-FC2E-1740-A28B-F67AB3FCBB07}"/>
              </a:ext>
            </a:extLst>
          </p:cNvPr>
          <p:cNvSpPr>
            <a:spLocks noGrp="1"/>
          </p:cNvSpPr>
          <p:nvPr>
            <p:ph type="sldNum" sz="quarter" idx="16"/>
          </p:nvPr>
        </p:nvSpPr>
        <p:spPr/>
        <p:txBody>
          <a:bodyPr/>
          <a:lstStyle>
            <a:lvl1pPr>
              <a:defRPr/>
            </a:lvl1pPr>
          </a:lstStyle>
          <a:p>
            <a:pPr>
              <a:defRPr/>
            </a:pPr>
            <a:fld id="{907AA1DF-DAB9-DA49-87B7-96263D5A194D}"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37416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2469B2-E5E5-574C-B2C6-4203C310FBBD}"/>
              </a:ext>
            </a:extLst>
          </p:cNvPr>
          <p:cNvSpPr>
            <a:spLocks noGrp="1"/>
          </p:cNvSpPr>
          <p:nvPr>
            <p:ph type="dt" sz="half" idx="10"/>
          </p:nvPr>
        </p:nvSpPr>
        <p:spPr/>
        <p:txBody>
          <a:bodyPr/>
          <a:lstStyle>
            <a:lvl1pPr>
              <a:defRPr/>
            </a:lvl1pPr>
          </a:lstStyle>
          <a:p>
            <a:pPr>
              <a:defRPr/>
            </a:pPr>
            <a:fld id="{5D92A006-90E7-9946-8278-760479922B16}" type="datetime8">
              <a:rPr lang="en-US"/>
              <a:pPr>
                <a:defRPr/>
              </a:pPr>
              <a:t>2/25/25 9:59 AM</a:t>
            </a:fld>
            <a:endParaRPr lang="en-US" dirty="0"/>
          </a:p>
        </p:txBody>
      </p:sp>
      <p:sp>
        <p:nvSpPr>
          <p:cNvPr id="5" name="Footer Placeholder 4">
            <a:extLst>
              <a:ext uri="{FF2B5EF4-FFF2-40B4-BE49-F238E27FC236}">
                <a16:creationId xmlns:a16="http://schemas.microsoft.com/office/drawing/2014/main" id="{8408E637-76A5-404F-8795-ACC97CC309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BA532F-3EE8-8B45-B295-A324288A365B}"/>
              </a:ext>
            </a:extLst>
          </p:cNvPr>
          <p:cNvSpPr>
            <a:spLocks noGrp="1"/>
          </p:cNvSpPr>
          <p:nvPr>
            <p:ph type="sldNum" sz="quarter" idx="12"/>
          </p:nvPr>
        </p:nvSpPr>
        <p:spPr/>
        <p:txBody>
          <a:bodyPr/>
          <a:lstStyle>
            <a:lvl1pPr>
              <a:defRPr/>
            </a:lvl1pPr>
          </a:lstStyle>
          <a:p>
            <a:pPr>
              <a:defRPr/>
            </a:pPr>
            <a:fld id="{4176B5FA-6DEA-0E43-AB90-894784E17F4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5081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2D2A5B7-EDE3-EB45-B871-ECDF67B877D6}"/>
              </a:ext>
            </a:extLst>
          </p:cNvPr>
          <p:cNvSpPr>
            <a:spLocks noGrp="1"/>
          </p:cNvSpPr>
          <p:nvPr>
            <p:ph type="dt" sz="half" idx="10"/>
          </p:nvPr>
        </p:nvSpPr>
        <p:spPr/>
        <p:txBody>
          <a:bodyPr/>
          <a:lstStyle>
            <a:lvl1pPr>
              <a:defRPr/>
            </a:lvl1pPr>
          </a:lstStyle>
          <a:p>
            <a:pPr>
              <a:defRPr/>
            </a:pPr>
            <a:fld id="{F6B635D0-B8B6-0B47-8EC9-CCCCA189CC4F}" type="datetime8">
              <a:rPr lang="en-US"/>
              <a:pPr>
                <a:defRPr/>
              </a:pPr>
              <a:t>2/25/25 9:59 AM</a:t>
            </a:fld>
            <a:endParaRPr lang="en-US" dirty="0"/>
          </a:p>
        </p:txBody>
      </p:sp>
      <p:sp>
        <p:nvSpPr>
          <p:cNvPr id="5" name="Footer Placeholder 4">
            <a:extLst>
              <a:ext uri="{FF2B5EF4-FFF2-40B4-BE49-F238E27FC236}">
                <a16:creationId xmlns:a16="http://schemas.microsoft.com/office/drawing/2014/main" id="{80B7E1B1-930B-454F-91A3-A391EA0F09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E1FF1F-4D76-C44A-840D-A6AF9387B6DB}"/>
              </a:ext>
            </a:extLst>
          </p:cNvPr>
          <p:cNvSpPr>
            <a:spLocks noGrp="1"/>
          </p:cNvSpPr>
          <p:nvPr>
            <p:ph type="sldNum" sz="quarter" idx="12"/>
          </p:nvPr>
        </p:nvSpPr>
        <p:spPr/>
        <p:txBody>
          <a:bodyPr/>
          <a:lstStyle>
            <a:lvl1pPr>
              <a:defRPr/>
            </a:lvl1pPr>
          </a:lstStyle>
          <a:p>
            <a:pPr>
              <a:defRPr/>
            </a:pPr>
            <a:fld id="{8526CA77-7EF8-4246-9D1F-C8B2B26BB275}"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8955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B37826E-0DF8-1D4B-8EA0-FC2EB52176CD}"/>
              </a:ext>
            </a:extLst>
          </p:cNvPr>
          <p:cNvSpPr>
            <a:spLocks noGrp="1"/>
          </p:cNvSpPr>
          <p:nvPr>
            <p:ph type="dt" sz="half" idx="10"/>
          </p:nvPr>
        </p:nvSpPr>
        <p:spPr/>
        <p:txBody>
          <a:bodyPr/>
          <a:lstStyle>
            <a:lvl1pPr>
              <a:defRPr/>
            </a:lvl1pPr>
          </a:lstStyle>
          <a:p>
            <a:pPr>
              <a:defRPr/>
            </a:pPr>
            <a:fld id="{6B53E344-10C3-C640-B131-F735A406750F}" type="datetime8">
              <a:rPr lang="en-US"/>
              <a:pPr>
                <a:defRPr/>
              </a:pPr>
              <a:t>2/25/25 9:59 AM</a:t>
            </a:fld>
            <a:endParaRPr lang="en-US" dirty="0"/>
          </a:p>
        </p:txBody>
      </p:sp>
      <p:sp>
        <p:nvSpPr>
          <p:cNvPr id="5" name="Footer Placeholder 4">
            <a:extLst>
              <a:ext uri="{FF2B5EF4-FFF2-40B4-BE49-F238E27FC236}">
                <a16:creationId xmlns:a16="http://schemas.microsoft.com/office/drawing/2014/main" id="{23F9D50B-4FD4-2340-ABFC-C32F00BE0E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1C0403-F0EA-AF4F-8E7A-50BFC896682F}"/>
              </a:ext>
            </a:extLst>
          </p:cNvPr>
          <p:cNvSpPr>
            <a:spLocks noGrp="1"/>
          </p:cNvSpPr>
          <p:nvPr>
            <p:ph type="sldNum" sz="quarter" idx="12"/>
          </p:nvPr>
        </p:nvSpPr>
        <p:spPr/>
        <p:txBody>
          <a:bodyPr/>
          <a:lstStyle>
            <a:lvl1pPr>
              <a:defRPr/>
            </a:lvl1pPr>
          </a:lstStyle>
          <a:p>
            <a:pPr>
              <a:defRPr/>
            </a:pPr>
            <a:fld id="{A808E692-C11E-794F-BC7A-4C6AE9AC7A39}"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49831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21DD1-52C0-CD4C-B4DC-097496C9C2BA}"/>
              </a:ext>
            </a:extLst>
          </p:cNvPr>
          <p:cNvSpPr>
            <a:spLocks noGrp="1"/>
          </p:cNvSpPr>
          <p:nvPr>
            <p:ph type="dt" sz="half" idx="10"/>
          </p:nvPr>
        </p:nvSpPr>
        <p:spPr/>
        <p:txBody>
          <a:bodyPr/>
          <a:lstStyle>
            <a:lvl1pPr>
              <a:defRPr/>
            </a:lvl1pPr>
          </a:lstStyle>
          <a:p>
            <a:pPr>
              <a:defRPr/>
            </a:pPr>
            <a:fld id="{D3E0EA56-AF34-4248-B65C-683799C50F0A}" type="datetime8">
              <a:rPr lang="en-US"/>
              <a:pPr>
                <a:defRPr/>
              </a:pPr>
              <a:t>2/25/25 9:59 AM</a:t>
            </a:fld>
            <a:endParaRPr lang="en-US" dirty="0"/>
          </a:p>
        </p:txBody>
      </p:sp>
      <p:sp>
        <p:nvSpPr>
          <p:cNvPr id="5" name="Footer Placeholder 4">
            <a:extLst>
              <a:ext uri="{FF2B5EF4-FFF2-40B4-BE49-F238E27FC236}">
                <a16:creationId xmlns:a16="http://schemas.microsoft.com/office/drawing/2014/main" id="{3FBB5A52-D543-624C-9107-C516A4DA0D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683B76-23CF-8446-A2B5-4EF31B0E3F67}"/>
              </a:ext>
            </a:extLst>
          </p:cNvPr>
          <p:cNvSpPr>
            <a:spLocks noGrp="1"/>
          </p:cNvSpPr>
          <p:nvPr>
            <p:ph type="sldNum" sz="quarter" idx="12"/>
          </p:nvPr>
        </p:nvSpPr>
        <p:spPr/>
        <p:txBody>
          <a:bodyPr/>
          <a:lstStyle>
            <a:lvl1pPr>
              <a:defRPr/>
            </a:lvl1pPr>
          </a:lstStyle>
          <a:p>
            <a:pPr>
              <a:defRPr/>
            </a:pPr>
            <a:fld id="{2492E98D-DE5E-FB46-82AE-3E769B0EC9A7}"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359186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DA66E39-262D-A349-8A90-31080F5F4179}"/>
              </a:ext>
            </a:extLst>
          </p:cNvPr>
          <p:cNvSpPr>
            <a:spLocks noGrp="1"/>
          </p:cNvSpPr>
          <p:nvPr>
            <p:ph type="dt" sz="half" idx="10"/>
          </p:nvPr>
        </p:nvSpPr>
        <p:spPr/>
        <p:txBody>
          <a:bodyPr/>
          <a:lstStyle>
            <a:lvl1pPr>
              <a:defRPr/>
            </a:lvl1pPr>
          </a:lstStyle>
          <a:p>
            <a:pPr>
              <a:defRPr/>
            </a:pPr>
            <a:fld id="{FF08DB69-C90C-D441-9ED6-DE406DD4A7AB}" type="datetime8">
              <a:rPr lang="en-US"/>
              <a:pPr>
                <a:defRPr/>
              </a:pPr>
              <a:t>2/25/25 9:59 AM</a:t>
            </a:fld>
            <a:endParaRPr lang="en-US" dirty="0"/>
          </a:p>
        </p:txBody>
      </p:sp>
      <p:sp>
        <p:nvSpPr>
          <p:cNvPr id="6" name="Footer Placeholder 4">
            <a:extLst>
              <a:ext uri="{FF2B5EF4-FFF2-40B4-BE49-F238E27FC236}">
                <a16:creationId xmlns:a16="http://schemas.microsoft.com/office/drawing/2014/main" id="{8D5951EB-A427-5D44-A203-71DECEFF4D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80FC91F-FBA6-D04A-9D3C-6129B63E9A53}"/>
              </a:ext>
            </a:extLst>
          </p:cNvPr>
          <p:cNvSpPr>
            <a:spLocks noGrp="1"/>
          </p:cNvSpPr>
          <p:nvPr>
            <p:ph type="sldNum" sz="quarter" idx="12"/>
          </p:nvPr>
        </p:nvSpPr>
        <p:spPr/>
        <p:txBody>
          <a:bodyPr/>
          <a:lstStyle>
            <a:lvl1pPr>
              <a:defRPr/>
            </a:lvl1pPr>
          </a:lstStyle>
          <a:p>
            <a:pPr>
              <a:defRPr/>
            </a:pPr>
            <a:fld id="{35626E83-61DC-F34E-BB79-E53253C22D2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3308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511A2D9-B853-344A-B9AE-08821B57318E}"/>
              </a:ext>
            </a:extLst>
          </p:cNvPr>
          <p:cNvSpPr>
            <a:spLocks noGrp="1"/>
          </p:cNvSpPr>
          <p:nvPr>
            <p:ph type="dt" sz="half" idx="10"/>
          </p:nvPr>
        </p:nvSpPr>
        <p:spPr/>
        <p:txBody>
          <a:bodyPr/>
          <a:lstStyle>
            <a:lvl1pPr>
              <a:defRPr/>
            </a:lvl1pPr>
          </a:lstStyle>
          <a:p>
            <a:pPr>
              <a:defRPr/>
            </a:pPr>
            <a:fld id="{719E54E2-48F5-BD46-8582-CB31980C3114}" type="datetime8">
              <a:rPr lang="en-US"/>
              <a:pPr>
                <a:defRPr/>
              </a:pPr>
              <a:t>2/25/25 9:59 AM</a:t>
            </a:fld>
            <a:endParaRPr lang="en-US" dirty="0"/>
          </a:p>
        </p:txBody>
      </p:sp>
      <p:sp>
        <p:nvSpPr>
          <p:cNvPr id="8" name="Footer Placeholder 4">
            <a:extLst>
              <a:ext uri="{FF2B5EF4-FFF2-40B4-BE49-F238E27FC236}">
                <a16:creationId xmlns:a16="http://schemas.microsoft.com/office/drawing/2014/main" id="{E0C4F1D6-7520-A642-8382-ABAE051C4A9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5DE281B-97A4-5647-833B-EA9FC82C08D6}"/>
              </a:ext>
            </a:extLst>
          </p:cNvPr>
          <p:cNvSpPr>
            <a:spLocks noGrp="1"/>
          </p:cNvSpPr>
          <p:nvPr>
            <p:ph type="sldNum" sz="quarter" idx="12"/>
          </p:nvPr>
        </p:nvSpPr>
        <p:spPr/>
        <p:txBody>
          <a:bodyPr/>
          <a:lstStyle>
            <a:lvl1pPr>
              <a:defRPr/>
            </a:lvl1pPr>
          </a:lstStyle>
          <a:p>
            <a:pPr>
              <a:defRPr/>
            </a:pPr>
            <a:fld id="{86B84180-FF3B-6946-87FF-5E9D1B0A9752}"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278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6754B40-9337-B947-8A7B-3CA563DCC706}"/>
              </a:ext>
            </a:extLst>
          </p:cNvPr>
          <p:cNvSpPr>
            <a:spLocks noGrp="1"/>
          </p:cNvSpPr>
          <p:nvPr>
            <p:ph type="dt" sz="half" idx="10"/>
          </p:nvPr>
        </p:nvSpPr>
        <p:spPr/>
        <p:txBody>
          <a:bodyPr/>
          <a:lstStyle>
            <a:lvl1pPr>
              <a:defRPr/>
            </a:lvl1pPr>
          </a:lstStyle>
          <a:p>
            <a:pPr>
              <a:defRPr/>
            </a:pPr>
            <a:fld id="{FC69ADC1-FCA9-1243-8951-8324240AFD50}" type="datetime8">
              <a:rPr lang="en-US"/>
              <a:pPr>
                <a:defRPr/>
              </a:pPr>
              <a:t>2/25/25 9:59 AM</a:t>
            </a:fld>
            <a:endParaRPr lang="en-US" dirty="0"/>
          </a:p>
        </p:txBody>
      </p:sp>
      <p:sp>
        <p:nvSpPr>
          <p:cNvPr id="4" name="Footer Placeholder 4">
            <a:extLst>
              <a:ext uri="{FF2B5EF4-FFF2-40B4-BE49-F238E27FC236}">
                <a16:creationId xmlns:a16="http://schemas.microsoft.com/office/drawing/2014/main" id="{54991307-B9D0-AB4A-88EA-4D106381463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89B51C4-269E-A145-B3BB-04CF41447C2B}"/>
              </a:ext>
            </a:extLst>
          </p:cNvPr>
          <p:cNvSpPr>
            <a:spLocks noGrp="1"/>
          </p:cNvSpPr>
          <p:nvPr>
            <p:ph type="sldNum" sz="quarter" idx="12"/>
          </p:nvPr>
        </p:nvSpPr>
        <p:spPr/>
        <p:txBody>
          <a:bodyPr/>
          <a:lstStyle>
            <a:lvl1pPr>
              <a:defRPr/>
            </a:lvl1pPr>
          </a:lstStyle>
          <a:p>
            <a:pPr>
              <a:defRPr/>
            </a:pPr>
            <a:fld id="{1342E78A-FC50-0C48-8CF5-3146D8E421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74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75D412-5B5B-9D47-80EE-A89141488E0D}"/>
              </a:ext>
            </a:extLst>
          </p:cNvPr>
          <p:cNvSpPr>
            <a:spLocks noGrp="1"/>
          </p:cNvSpPr>
          <p:nvPr>
            <p:ph type="dt" sz="half" idx="10"/>
          </p:nvPr>
        </p:nvSpPr>
        <p:spPr/>
        <p:txBody>
          <a:bodyPr/>
          <a:lstStyle>
            <a:lvl1pPr>
              <a:defRPr/>
            </a:lvl1pPr>
          </a:lstStyle>
          <a:p>
            <a:pPr>
              <a:defRPr/>
            </a:pPr>
            <a:fld id="{D01862C3-AC58-ED4D-BFE3-150A846786B7}" type="datetime8">
              <a:rPr lang="en-US"/>
              <a:pPr>
                <a:defRPr/>
              </a:pPr>
              <a:t>2/25/25 9:59 AM</a:t>
            </a:fld>
            <a:endParaRPr lang="en-US" dirty="0"/>
          </a:p>
        </p:txBody>
      </p:sp>
      <p:sp>
        <p:nvSpPr>
          <p:cNvPr id="3" name="Footer Placeholder 4">
            <a:extLst>
              <a:ext uri="{FF2B5EF4-FFF2-40B4-BE49-F238E27FC236}">
                <a16:creationId xmlns:a16="http://schemas.microsoft.com/office/drawing/2014/main" id="{2B757BE0-F315-EA4B-A9CE-4A8B43EB25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2386777-88DB-5646-919B-C8765920EFB6}"/>
              </a:ext>
            </a:extLst>
          </p:cNvPr>
          <p:cNvSpPr>
            <a:spLocks noGrp="1"/>
          </p:cNvSpPr>
          <p:nvPr>
            <p:ph type="sldNum" sz="quarter" idx="12"/>
          </p:nvPr>
        </p:nvSpPr>
        <p:spPr/>
        <p:txBody>
          <a:bodyPr/>
          <a:lstStyle>
            <a:lvl1pPr>
              <a:defRPr/>
            </a:lvl1pPr>
          </a:lstStyle>
          <a:p>
            <a:pPr>
              <a:defRPr/>
            </a:pPr>
            <a:fld id="{7A88E01C-3294-A243-B080-A27D5C4C217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84087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C1F5835B-17F3-1C46-B45E-0E60AA3D3E97}"/>
              </a:ext>
            </a:extLst>
          </p:cNvPr>
          <p:cNvSpPr>
            <a:spLocks noGrp="1"/>
          </p:cNvSpPr>
          <p:nvPr>
            <p:ph type="dt" sz="half" idx="10"/>
          </p:nvPr>
        </p:nvSpPr>
        <p:spPr/>
        <p:txBody>
          <a:bodyPr/>
          <a:lstStyle>
            <a:lvl1pPr>
              <a:defRPr/>
            </a:lvl1pPr>
          </a:lstStyle>
          <a:p>
            <a:pPr>
              <a:defRPr/>
            </a:pPr>
            <a:fld id="{239CFB6E-D3D7-1742-B672-56017644688D}" type="datetime8">
              <a:rPr lang="en-US"/>
              <a:pPr>
                <a:defRPr/>
              </a:pPr>
              <a:t>2/25/25 9:59 AM</a:t>
            </a:fld>
            <a:endParaRPr lang="en-US" dirty="0"/>
          </a:p>
        </p:txBody>
      </p:sp>
      <p:sp>
        <p:nvSpPr>
          <p:cNvPr id="6" name="Footer Placeholder 4">
            <a:extLst>
              <a:ext uri="{FF2B5EF4-FFF2-40B4-BE49-F238E27FC236}">
                <a16:creationId xmlns:a16="http://schemas.microsoft.com/office/drawing/2014/main" id="{C25A676A-2112-CA4C-B54B-9B382A922E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DD5667-F4EA-0F44-8C99-B23169A093FD}"/>
              </a:ext>
            </a:extLst>
          </p:cNvPr>
          <p:cNvSpPr>
            <a:spLocks noGrp="1"/>
          </p:cNvSpPr>
          <p:nvPr>
            <p:ph type="sldNum" sz="quarter" idx="12"/>
          </p:nvPr>
        </p:nvSpPr>
        <p:spPr/>
        <p:txBody>
          <a:bodyPr/>
          <a:lstStyle>
            <a:lvl1pPr>
              <a:defRPr/>
            </a:lvl1pPr>
          </a:lstStyle>
          <a:p>
            <a:pPr>
              <a:defRPr/>
            </a:pPr>
            <a:fld id="{AC28A2F6-ABAB-5647-8C0E-CD1CE4CBFAC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5007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81F6B7-537B-A340-8669-67E5E13373A1}"/>
              </a:ext>
            </a:extLst>
          </p:cNvPr>
          <p:cNvSpPr>
            <a:spLocks noGrp="1"/>
          </p:cNvSpPr>
          <p:nvPr>
            <p:ph type="dt" sz="half" idx="10"/>
          </p:nvPr>
        </p:nvSpPr>
        <p:spPr/>
        <p:txBody>
          <a:bodyPr/>
          <a:lstStyle>
            <a:lvl1pPr>
              <a:defRPr/>
            </a:lvl1pPr>
          </a:lstStyle>
          <a:p>
            <a:pPr>
              <a:defRPr/>
            </a:pPr>
            <a:fld id="{84E4414A-9C0D-3D49-A6D9-6F03DA56B5B8}" type="datetime8">
              <a:rPr lang="en-US"/>
              <a:pPr>
                <a:defRPr/>
              </a:pPr>
              <a:t>2/25/25 9:59 AM</a:t>
            </a:fld>
            <a:endParaRPr lang="en-US" dirty="0"/>
          </a:p>
        </p:txBody>
      </p:sp>
      <p:sp>
        <p:nvSpPr>
          <p:cNvPr id="6" name="Footer Placeholder 4">
            <a:extLst>
              <a:ext uri="{FF2B5EF4-FFF2-40B4-BE49-F238E27FC236}">
                <a16:creationId xmlns:a16="http://schemas.microsoft.com/office/drawing/2014/main" id="{80911F51-F167-AA43-8CB2-AA340144A3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5DE3F3-F92F-A64A-909D-F24B1E6812FE}"/>
              </a:ext>
            </a:extLst>
          </p:cNvPr>
          <p:cNvSpPr>
            <a:spLocks noGrp="1"/>
          </p:cNvSpPr>
          <p:nvPr>
            <p:ph type="sldNum" sz="quarter" idx="12"/>
          </p:nvPr>
        </p:nvSpPr>
        <p:spPr/>
        <p:txBody>
          <a:bodyPr/>
          <a:lstStyle>
            <a:lvl1pPr>
              <a:defRPr/>
            </a:lvl1pPr>
          </a:lstStyle>
          <a:p>
            <a:pPr>
              <a:defRPr/>
            </a:pPr>
            <a:fld id="{B62572FD-F470-5840-895F-8B79EACAF6F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92949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297030B-7721-F041-95AD-3EFA2230C841}"/>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950FFF13-D44A-EE47-A45D-C12C3580C302}"/>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C0BA3184-619B-1D41-921B-C978C7942C60}"/>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208746B-01BC-D440-B1B4-9DA16906ADA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86CDE8B-5E40-D842-8C76-189D1F79CEA6}"/>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F5C47F5-516A-934D-A285-B0A57C67A585}"/>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523C927-D663-3043-9389-3C6C437A13FF}"/>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AFA25B5-31A3-CF4A-BA49-58832B75CBED}"/>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9793EAD-C914-5F4A-A83B-2BB262F59FE0}"/>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8C2475F-5A7F-9345-B060-799D3B9DB26D}"/>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95E7B0A-9D66-3D4D-8C7D-4F31C32F2806}"/>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8390F83-11B7-DB45-8CDB-70E9C2D997CF}"/>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D8F66C9-91A4-C141-9963-9571EB28FB53}"/>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2097A7-8D99-2042-93CF-04B549AB0B3F}"/>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CB0EE1B-A650-B74C-B6B8-149BC54678BB}" type="datetime8">
              <a:rPr lang="en-US"/>
              <a:pPr>
                <a:defRPr/>
              </a:pPr>
              <a:t>2/25/25 9:59 AM</a:t>
            </a:fld>
            <a:endParaRPr lang="en-US" dirty="0"/>
          </a:p>
        </p:txBody>
      </p:sp>
      <p:sp>
        <p:nvSpPr>
          <p:cNvPr id="5" name="Footer Placeholder 4">
            <a:extLst>
              <a:ext uri="{FF2B5EF4-FFF2-40B4-BE49-F238E27FC236}">
                <a16:creationId xmlns:a16="http://schemas.microsoft.com/office/drawing/2014/main" id="{1B6FC23C-B93F-CF44-9481-817CCC87A08D}"/>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2DFA269-18B2-D440-8302-8F06C5467D2E}"/>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FD10CD95-6407-2F4B-868A-44C34FB27847}" type="slidenum">
              <a:rPr lang="en-US" altLang="zh-CN"/>
              <a:pPr>
                <a:defRPr/>
              </a:pPr>
              <a:t>‹#›</a:t>
            </a:fld>
            <a:endParaRPr lang="en-US" altLang="zh-CN" sz="1400">
              <a:solidFill>
                <a:srgbClr val="FFFFFF"/>
              </a:solidFill>
            </a:endParaRPr>
          </a:p>
        </p:txBody>
      </p:sp>
    </p:spTree>
  </p:cSld>
  <p:clrMap bg1="lt1" tx1="dk1" bg2="lt2" tx2="dk2" accent1="accent1" accent2="accent2" accent3="accent3" accent4="accent4" accent5="accent5" accent6="accent6" hlink="hlink" folHlink="folHlink"/>
  <p:sldLayoutIdLst>
    <p:sldLayoutId id="2147483766"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7" r:id="rId11"/>
    <p:sldLayoutId id="2147483762" r:id="rId12"/>
    <p:sldLayoutId id="2147483768" r:id="rId13"/>
    <p:sldLayoutId id="2147483763" r:id="rId14"/>
    <p:sldLayoutId id="2147483764" r:id="rId15"/>
    <p:sldLayoutId id="2147483765"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703020202090204" pitchFamily="34" charset="0"/>
        </a:defRPr>
      </a:lvl2pPr>
      <a:lvl3pPr algn="l" defTabSz="457200" rtl="0" eaLnBrk="0" fontAlgn="base" hangingPunct="0">
        <a:spcBef>
          <a:spcPct val="0"/>
        </a:spcBef>
        <a:spcAft>
          <a:spcPct val="0"/>
        </a:spcAft>
        <a:defRPr sz="3600">
          <a:solidFill>
            <a:schemeClr val="accent1"/>
          </a:solidFill>
          <a:latin typeface="Trebuchet MS" panose="020B0703020202090204" pitchFamily="34" charset="0"/>
        </a:defRPr>
      </a:lvl3pPr>
      <a:lvl4pPr algn="l" defTabSz="457200" rtl="0" eaLnBrk="0" fontAlgn="base" hangingPunct="0">
        <a:spcBef>
          <a:spcPct val="0"/>
        </a:spcBef>
        <a:spcAft>
          <a:spcPct val="0"/>
        </a:spcAft>
        <a:defRPr sz="3600">
          <a:solidFill>
            <a:schemeClr val="accent1"/>
          </a:solidFill>
          <a:latin typeface="Trebuchet MS" panose="020B0703020202090204" pitchFamily="34" charset="0"/>
        </a:defRPr>
      </a:lvl4pPr>
      <a:lvl5pPr algn="l" defTabSz="457200" rtl="0" eaLnBrk="0" fontAlgn="base" hangingPunct="0">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oleObject" Target="../embeddings/oleObject2.bin"/><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Line 9">
            <a:extLst>
              <a:ext uri="{FF2B5EF4-FFF2-40B4-BE49-F238E27FC236}">
                <a16:creationId xmlns:a16="http://schemas.microsoft.com/office/drawing/2014/main" id="{CDCC9FD5-088A-5D48-9AE7-91D3006A7A2F}"/>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19458" name="Text Box 14">
            <a:extLst>
              <a:ext uri="{FF2B5EF4-FFF2-40B4-BE49-F238E27FC236}">
                <a16:creationId xmlns:a16="http://schemas.microsoft.com/office/drawing/2014/main" id="{88F67626-61E3-5944-B18B-018C807330CA}"/>
              </a:ext>
            </a:extLst>
          </p:cNvPr>
          <p:cNvSpPr txBox="1">
            <a:spLocks noChangeArrowheads="1"/>
          </p:cNvSpPr>
          <p:nvPr/>
        </p:nvSpPr>
        <p:spPr bwMode="auto">
          <a:xfrm>
            <a:off x="1568450" y="1341438"/>
            <a:ext cx="68405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8000" dirty="0">
                <a:solidFill>
                  <a:schemeClr val="tx1"/>
                </a:solidFill>
              </a:rPr>
              <a:t>数据结构</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DC9F-F594-7541-90CC-486D98032834}"/>
              </a:ext>
            </a:extLst>
          </p:cNvPr>
          <p:cNvSpPr>
            <a:spLocks noGrp="1"/>
          </p:cNvSpPr>
          <p:nvPr>
            <p:ph type="title"/>
          </p:nvPr>
        </p:nvSpPr>
        <p:spPr/>
        <p:txBody>
          <a:bodyPr/>
          <a:lstStyle/>
          <a:p>
            <a:r>
              <a:rPr lang="zh-TW" altLang="en-US" dirty="0"/>
              <a:t>什么是结构</a:t>
            </a:r>
            <a:endParaRPr lang="en-US" dirty="0"/>
          </a:p>
        </p:txBody>
      </p:sp>
      <p:sp>
        <p:nvSpPr>
          <p:cNvPr id="3" name="Content Placeholder 2">
            <a:extLst>
              <a:ext uri="{FF2B5EF4-FFF2-40B4-BE49-F238E27FC236}">
                <a16:creationId xmlns:a16="http://schemas.microsoft.com/office/drawing/2014/main" id="{6CACD767-586C-1949-850F-D791D60B6B36}"/>
              </a:ext>
            </a:extLst>
          </p:cNvPr>
          <p:cNvSpPr>
            <a:spLocks noGrp="1"/>
          </p:cNvSpPr>
          <p:nvPr>
            <p:ph idx="1"/>
          </p:nvPr>
        </p:nvSpPr>
        <p:spPr/>
        <p:txBody>
          <a:bodyPr/>
          <a:lstStyle/>
          <a:p>
            <a:r>
              <a:rPr lang="en-US" altLang="zh-CN" dirty="0"/>
              <a:t>Int,</a:t>
            </a:r>
            <a:r>
              <a:rPr lang="zh-CN" altLang="en-US" dirty="0"/>
              <a:t> </a:t>
            </a:r>
            <a:r>
              <a:rPr lang="en-US" altLang="zh-CN" dirty="0"/>
              <a:t>chat,</a:t>
            </a:r>
            <a:r>
              <a:rPr lang="zh-CN" altLang="en-US" dirty="0"/>
              <a:t> </a:t>
            </a:r>
            <a:r>
              <a:rPr lang="en-US" altLang="zh-CN" dirty="0"/>
              <a:t>float,</a:t>
            </a:r>
            <a:r>
              <a:rPr lang="zh-CN" altLang="en-US" dirty="0"/>
              <a:t> </a:t>
            </a:r>
            <a:r>
              <a:rPr lang="en-US" altLang="zh-CN"/>
              <a:t>double….</a:t>
            </a:r>
            <a:endParaRPr lang="en-US"/>
          </a:p>
        </p:txBody>
      </p:sp>
    </p:spTree>
    <p:extLst>
      <p:ext uri="{BB962C8B-B14F-4D97-AF65-F5344CB8AC3E}">
        <p14:creationId xmlns:p14="http://schemas.microsoft.com/office/powerpoint/2010/main" val="256773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8C0207CE-FA13-634D-B4D2-85B2B083DD0E}"/>
              </a:ext>
            </a:extLst>
          </p:cNvPr>
          <p:cNvSpPr txBox="1">
            <a:spLocks noChangeArrowheads="1"/>
          </p:cNvSpPr>
          <p:nvPr/>
        </p:nvSpPr>
        <p:spPr bwMode="auto">
          <a:xfrm>
            <a:off x="415925" y="1484313"/>
            <a:ext cx="9163050" cy="52197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     瑞士著名的计算机科学家</a:t>
            </a:r>
            <a:r>
              <a:rPr lang="en-US" altLang="zh-CN" sz="2800">
                <a:effectLst>
                  <a:outerShdw blurRad="38100" dist="38100" dir="2700000" algn="tl">
                    <a:srgbClr val="C0C0C0"/>
                  </a:outerShdw>
                </a:effectLst>
                <a:latin typeface="+mn-lt"/>
                <a:ea typeface="楷体_GB2312" pitchFamily="49" charset="-122"/>
              </a:rPr>
              <a:t>Nicklaus Wirth</a:t>
            </a:r>
            <a:r>
              <a:rPr lang="zh-CN" altLang="en-US" sz="2800">
                <a:effectLst>
                  <a:outerShdw blurRad="38100" dist="38100" dir="2700000" algn="tl">
                    <a:srgbClr val="C0C0C0"/>
                  </a:outerShdw>
                </a:effectLst>
                <a:latin typeface="楷体_GB2312" pitchFamily="49" charset="-122"/>
                <a:ea typeface="楷体_GB2312" pitchFamily="49" charset="-122"/>
              </a:rPr>
              <a:t>在</a:t>
            </a:r>
            <a:r>
              <a:rPr lang="en-US" altLang="zh-CN" sz="2800">
                <a:effectLst>
                  <a:outerShdw blurRad="38100" dist="38100" dir="2700000" algn="tl">
                    <a:srgbClr val="C0C0C0"/>
                  </a:outerShdw>
                </a:effectLst>
                <a:latin typeface="楷体_GB2312" pitchFamily="49" charset="-122"/>
                <a:ea typeface="楷体_GB2312" pitchFamily="49" charset="-122"/>
              </a:rPr>
              <a:t>1976</a:t>
            </a:r>
            <a:r>
              <a:rPr lang="zh-CN" altLang="en-US" sz="2800">
                <a:effectLst>
                  <a:outerShdw blurRad="38100" dist="38100" dir="2700000" algn="tl">
                    <a:srgbClr val="C0C0C0"/>
                  </a:outerShdw>
                </a:effectLst>
                <a:latin typeface="楷体_GB2312" pitchFamily="49" charset="-122"/>
                <a:ea typeface="楷体_GB2312" pitchFamily="49" charset="-122"/>
              </a:rPr>
              <a:t>年出版了一本</a:t>
            </a:r>
          </a:p>
          <a:p>
            <a:pPr algn="ctr" eaLnBrk="1" fontAlgn="auto" hangingPunct="1">
              <a:spcBef>
                <a:spcPct val="50000"/>
              </a:spcBef>
              <a:spcAft>
                <a:spcPts val="0"/>
              </a:spcAft>
              <a:defRPr/>
            </a:pP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算法</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数据结构 </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程序设计</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     </a:t>
            </a:r>
          </a:p>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程序设计的</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实质</a:t>
            </a:r>
            <a:r>
              <a:rPr lang="zh-CN" altLang="en-US" sz="2800">
                <a:effectLst>
                  <a:outerShdw blurRad="38100" dist="38100" dir="2700000" algn="tl">
                    <a:srgbClr val="C0C0C0"/>
                  </a:outerShdw>
                </a:effectLst>
                <a:latin typeface="楷体_GB2312" pitchFamily="49" charset="-122"/>
                <a:ea typeface="楷体_GB2312" pitchFamily="49" charset="-122"/>
              </a:rPr>
              <a:t>即</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为计算机处理问题编制一组</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指令</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，首先需要解决两个问题：即算法和数据结构。</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算法</a:t>
            </a:r>
            <a:r>
              <a:rPr lang="zh-CN" altLang="en-US" sz="2800">
                <a:effectLst>
                  <a:outerShdw blurRad="38100" dist="38100" dir="2700000" algn="tl">
                    <a:srgbClr val="C0C0C0"/>
                  </a:outerShdw>
                </a:effectLst>
                <a:latin typeface="楷体_GB2312" pitchFamily="49" charset="-122"/>
                <a:ea typeface="楷体_GB2312" pitchFamily="49" charset="-122"/>
              </a:rPr>
              <a:t>即处理问题的策略</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2800">
                <a:effectLst>
                  <a:outerShdw blurRad="38100" dist="38100" dir="2700000" algn="tl">
                    <a:srgbClr val="C0C0C0"/>
                  </a:outerShdw>
                </a:effectLst>
                <a:latin typeface="楷体_GB2312" pitchFamily="49" charset="-122"/>
                <a:ea typeface="楷体_GB2312" pitchFamily="49" charset="-122"/>
              </a:rPr>
              <a:t>即为问题的数学模型</a:t>
            </a:r>
            <a:br>
              <a:rPr lang="zh-CN" altLang="en-US" sz="2800">
                <a:effectLst>
                  <a:outerShdw blurRad="38100" dist="38100" dir="2700000" algn="tl">
                    <a:srgbClr val="C0C0C0"/>
                  </a:outerShdw>
                </a:effectLst>
                <a:latin typeface="楷体_GB2312" pitchFamily="49" charset="-122"/>
                <a:ea typeface="楷体_GB2312" pitchFamily="49" charset="-122"/>
              </a:rPr>
            </a:br>
            <a:r>
              <a:rPr lang="zh-CN" altLang="en-US" sz="2800">
                <a:effectLst>
                  <a:outerShdw blurRad="38100" dist="38100" dir="2700000" algn="tl">
                    <a:srgbClr val="C0C0C0"/>
                  </a:outerShdw>
                </a:effectLst>
                <a:latin typeface="楷体_GB2312" pitchFamily="49" charset="-122"/>
                <a:ea typeface="楷体_GB2312" pitchFamily="49" charset="-122"/>
              </a:rPr>
              <a:t>　　很多数值计算问题的数学模型通常可用一组线性或非线性的代数方程组或微分方程组来描述，而大量</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非数值计算问题的数学模型</a:t>
            </a:r>
            <a:r>
              <a:rPr lang="zh-CN" altLang="en-US" sz="2800">
                <a:effectLst>
                  <a:outerShdw blurRad="38100" dist="38100" dir="2700000" algn="tl">
                    <a:srgbClr val="C0C0C0"/>
                  </a:outerShdw>
                </a:effectLst>
                <a:latin typeface="楷体_GB2312" pitchFamily="49" charset="-122"/>
                <a:ea typeface="楷体_GB2312" pitchFamily="49" charset="-122"/>
              </a:rPr>
              <a:t>正是本门课程要讨论的数据结构。</a:t>
            </a:r>
          </a:p>
        </p:txBody>
      </p:sp>
      <p:sp>
        <p:nvSpPr>
          <p:cNvPr id="116739" name="Text Box 3">
            <a:extLst>
              <a:ext uri="{FF2B5EF4-FFF2-40B4-BE49-F238E27FC236}">
                <a16:creationId xmlns:a16="http://schemas.microsoft.com/office/drawing/2014/main" id="{A0B9280C-E3CA-A94E-A296-978B1C090F6B}"/>
              </a:ext>
            </a:extLst>
          </p:cNvPr>
          <p:cNvSpPr txBox="1">
            <a:spLocks noChangeArrowheads="1"/>
          </p:cNvSpPr>
          <p:nvPr/>
        </p:nvSpPr>
        <p:spPr bwMode="auto">
          <a:xfrm>
            <a:off x="488950" y="404813"/>
            <a:ext cx="8585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zh-CN" altLang="en-US" sz="4800" dirty="0">
                <a:effectLst>
                  <a:outerShdw blurRad="38100" dist="38100" dir="2700000" algn="tl">
                    <a:srgbClr val="C0C0C0"/>
                  </a:outerShdw>
                </a:effectLst>
                <a:latin typeface="楷体_GB2312" pitchFamily="49" charset="-122"/>
                <a:ea typeface="楷体_GB2312" pitchFamily="49" charset="-122"/>
              </a:rPr>
              <a:t>第一章  概述</a:t>
            </a:r>
          </a:p>
        </p:txBody>
      </p:sp>
      <p:sp>
        <p:nvSpPr>
          <p:cNvPr id="24579" name="AutoShape 4">
            <a:extLst>
              <a:ext uri="{FF2B5EF4-FFF2-40B4-BE49-F238E27FC236}">
                <a16:creationId xmlns:a16="http://schemas.microsoft.com/office/drawing/2014/main" id="{B0BA8D5E-27B7-2646-8701-EE251D9BD513}"/>
              </a:ext>
            </a:extLst>
          </p:cNvPr>
          <p:cNvSpPr>
            <a:spLocks/>
          </p:cNvSpPr>
          <p:nvPr/>
        </p:nvSpPr>
        <p:spPr bwMode="auto">
          <a:xfrm>
            <a:off x="344488" y="4365625"/>
            <a:ext cx="71437" cy="1008063"/>
          </a:xfrm>
          <a:prstGeom prst="leftBrace">
            <a:avLst>
              <a:gd name="adj1" fmla="val 117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5AFC928A-806F-6B43-A02A-648C6A993CE1}"/>
              </a:ext>
            </a:extLst>
          </p:cNvPr>
          <p:cNvSpPr txBox="1">
            <a:spLocks noChangeArrowheads="1"/>
          </p:cNvSpPr>
          <p:nvPr/>
        </p:nvSpPr>
        <p:spPr bwMode="auto">
          <a:xfrm>
            <a:off x="247650" y="1893888"/>
            <a:ext cx="9328150" cy="14636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例一、求 </a:t>
            </a:r>
            <a:r>
              <a:rPr lang="en-US" altLang="zh-CN" sz="3000">
                <a:effectLst>
                  <a:outerShdw blurRad="38100" dist="38100" dir="2700000" algn="tl">
                    <a:srgbClr val="C0C0C0"/>
                  </a:outerShdw>
                </a:effectLst>
                <a:latin typeface="楷体_GB2312" pitchFamily="49" charset="-122"/>
                <a:ea typeface="楷体_GB2312" pitchFamily="49" charset="-122"/>
              </a:rPr>
              <a:t>n </a:t>
            </a:r>
            <a:r>
              <a:rPr lang="zh-CN" altLang="en-US" sz="3000">
                <a:effectLst>
                  <a:outerShdw blurRad="38100" dist="38100" dir="2700000" algn="tl">
                    <a:srgbClr val="C0C0C0"/>
                  </a:outerShdw>
                </a:effectLst>
                <a:latin typeface="楷体_GB2312" pitchFamily="49" charset="-122"/>
                <a:ea typeface="楷体_GB2312" pitchFamily="49" charset="-122"/>
              </a:rPr>
              <a:t>个整数中的最大值。这似乎不成问题，但如果这些整数的值有可能达到</a:t>
            </a:r>
            <a:r>
              <a:rPr lang="en-US" altLang="zh-CN" sz="3000">
                <a:effectLst>
                  <a:outerShdw blurRad="38100" dist="38100" dir="2700000" algn="tl">
                    <a:srgbClr val="C0C0C0"/>
                  </a:outerShdw>
                </a:effectLst>
                <a:latin typeface="楷体_GB2312" pitchFamily="49" charset="-122"/>
                <a:ea typeface="楷体_GB2312" pitchFamily="49" charset="-122"/>
              </a:rPr>
              <a:t>10</a:t>
            </a:r>
            <a:r>
              <a:rPr lang="en-US" altLang="zh-CN" sz="3000" baseline="30000">
                <a:effectLst>
                  <a:outerShdw blurRad="38100" dist="38100" dir="2700000" algn="tl">
                    <a:srgbClr val="C0C0C0"/>
                  </a:outerShdw>
                </a:effectLst>
                <a:latin typeface="楷体_GB2312" pitchFamily="49" charset="-122"/>
                <a:ea typeface="楷体_GB2312" pitchFamily="49" charset="-122"/>
              </a:rPr>
              <a:t>12</a:t>
            </a:r>
            <a:r>
              <a:rPr lang="zh-CN" altLang="en-US" sz="3000">
                <a:effectLst>
                  <a:outerShdw blurRad="38100" dist="38100" dir="2700000" algn="tl">
                    <a:srgbClr val="C0C0C0"/>
                  </a:outerShdw>
                </a:effectLst>
                <a:latin typeface="楷体_GB2312" pitchFamily="49" charset="-122"/>
                <a:ea typeface="楷体_GB2312" pitchFamily="49" charset="-122"/>
              </a:rPr>
              <a:t>，那么对</a:t>
            </a:r>
            <a:r>
              <a:rPr lang="en-US" altLang="zh-CN" sz="3000">
                <a:effectLst>
                  <a:outerShdw blurRad="38100" dist="38100" dir="2700000" algn="tl">
                    <a:srgbClr val="C0C0C0"/>
                  </a:outerShdw>
                </a:effectLst>
                <a:latin typeface="楷体_GB2312" pitchFamily="49" charset="-122"/>
                <a:ea typeface="楷体_GB2312" pitchFamily="49" charset="-122"/>
              </a:rPr>
              <a:t>32</a:t>
            </a:r>
            <a:r>
              <a:rPr lang="zh-CN" altLang="en-US" sz="3000">
                <a:effectLst>
                  <a:outerShdw blurRad="38100" dist="38100" dir="2700000" algn="tl">
                    <a:srgbClr val="C0C0C0"/>
                  </a:outerShdw>
                </a:effectLst>
                <a:latin typeface="楷体_GB2312" pitchFamily="49" charset="-122"/>
                <a:ea typeface="楷体_GB2312" pitchFamily="49" charset="-122"/>
              </a:rPr>
              <a:t>位的计算机来说，就存在一个如何表示的问题。 </a:t>
            </a:r>
            <a:endParaRPr lang="zh-CN" altLang="en-US" sz="3000">
              <a:effectLst>
                <a:outerShdw blurRad="38100" dist="38100" dir="2700000" algn="tl">
                  <a:srgbClr val="C0C0C0"/>
                </a:outerShdw>
              </a:effectLst>
              <a:latin typeface="+mn-lt"/>
              <a:ea typeface="楷体_GB2312" pitchFamily="49" charset="-122"/>
            </a:endParaRPr>
          </a:p>
        </p:txBody>
      </p:sp>
      <p:sp>
        <p:nvSpPr>
          <p:cNvPr id="117763" name="Text Box 3">
            <a:extLst>
              <a:ext uri="{FF2B5EF4-FFF2-40B4-BE49-F238E27FC236}">
                <a16:creationId xmlns:a16="http://schemas.microsoft.com/office/drawing/2014/main" id="{CA370FE1-6364-2C4C-B15C-836D07617154}"/>
              </a:ext>
            </a:extLst>
          </p:cNvPr>
          <p:cNvSpPr txBox="1">
            <a:spLocks noChangeArrowheads="1"/>
          </p:cNvSpPr>
          <p:nvPr/>
        </p:nvSpPr>
        <p:spPr bwMode="auto">
          <a:xfrm>
            <a:off x="247650" y="3787775"/>
            <a:ext cx="9328150" cy="23780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二、交叉路口的红绿灯管理。十字路口横竖两个方向都有三个红绿灯，分别控制左拐、直行和右拐，那么如何控制这些红绿灯既使交通不堵塞，又使流量最大呢？若要编制程序解决问题，首先要解决如何表示的问题。</a:t>
            </a:r>
            <a:endParaRPr lang="zh-CN" altLang="en-US" sz="30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dissolve">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806DE7C9-66B8-3347-8E55-4832DE2666DA}"/>
              </a:ext>
            </a:extLst>
          </p:cNvPr>
          <p:cNvSpPr>
            <a:spLocks noChangeArrowheads="1"/>
          </p:cNvSpPr>
          <p:nvPr/>
        </p:nvSpPr>
        <p:spPr bwMode="auto">
          <a:xfrm>
            <a:off x="0" y="0"/>
            <a:ext cx="9906000" cy="1920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FFFFFF"/>
                  </a:outerShdw>
                </a:effectLst>
                <a:latin typeface="楷体_GB2312" pitchFamily="49" charset="-122"/>
                <a:ea typeface="楷体_GB2312" pitchFamily="49" charset="-122"/>
              </a:rPr>
              <a:t>　　例三、煤气管道的铺设问题。如图需为城市的各小区之间铺设煤气管道，对 </a:t>
            </a:r>
            <a:r>
              <a:rPr lang="en-US" altLang="zh-CN" sz="3000">
                <a:effectLst>
                  <a:outerShdw blurRad="38100" dist="38100" dir="2700000" algn="tl">
                    <a:srgbClr val="FFFFFF"/>
                  </a:outerShdw>
                </a:effectLst>
                <a:latin typeface="楷体_GB2312" pitchFamily="49" charset="-122"/>
                <a:ea typeface="楷体_GB2312" pitchFamily="49" charset="-122"/>
              </a:rPr>
              <a:t>n </a:t>
            </a:r>
            <a:r>
              <a:rPr lang="zh-CN" altLang="en-US" sz="3000">
                <a:effectLst>
                  <a:outerShdw blurRad="38100" dist="38100" dir="2700000" algn="tl">
                    <a:srgbClr val="FFFFFF"/>
                  </a:outerShdw>
                </a:effectLst>
                <a:latin typeface="楷体_GB2312" pitchFamily="49" charset="-122"/>
                <a:ea typeface="楷体_GB2312" pitchFamily="49" charset="-122"/>
              </a:rPr>
              <a:t>个小区只需铺设 </a:t>
            </a:r>
            <a:r>
              <a:rPr lang="en-US" altLang="zh-CN" sz="3000">
                <a:effectLst>
                  <a:outerShdw blurRad="38100" dist="38100" dir="2700000" algn="tl">
                    <a:srgbClr val="FFFFFF"/>
                  </a:outerShdw>
                </a:effectLst>
                <a:latin typeface="楷体_GB2312" pitchFamily="49" charset="-122"/>
                <a:ea typeface="楷体_GB2312" pitchFamily="49" charset="-122"/>
              </a:rPr>
              <a:t>n-1 </a:t>
            </a:r>
            <a:r>
              <a:rPr lang="zh-CN" altLang="en-US" sz="3000">
                <a:effectLst>
                  <a:outerShdw blurRad="38100" dist="38100" dir="2700000" algn="tl">
                    <a:srgbClr val="FFFFFF"/>
                  </a:outerShdw>
                </a:effectLst>
                <a:latin typeface="楷体_GB2312" pitchFamily="49" charset="-122"/>
                <a:ea typeface="楷体_GB2312" pitchFamily="49" charset="-122"/>
              </a:rPr>
              <a:t>条管线，由于地理环境不同等因素使各条管线所需投资不同，如何使投资成本最低？这是一个讨论图的生成树的问题。</a:t>
            </a:r>
            <a:endParaRPr lang="zh-CN" altLang="en-US" sz="3000">
              <a:effectLst>
                <a:outerShdw blurRad="38100" dist="38100" dir="2700000" algn="tl">
                  <a:srgbClr val="FFFFFF"/>
                </a:outerShdw>
              </a:effectLst>
              <a:latin typeface="+mn-lt"/>
              <a:ea typeface="楷体_GB2312" pitchFamily="49" charset="-122"/>
            </a:endParaRPr>
          </a:p>
        </p:txBody>
      </p:sp>
      <p:grpSp>
        <p:nvGrpSpPr>
          <p:cNvPr id="26626" name="Group 5">
            <a:extLst>
              <a:ext uri="{FF2B5EF4-FFF2-40B4-BE49-F238E27FC236}">
                <a16:creationId xmlns:a16="http://schemas.microsoft.com/office/drawing/2014/main" id="{A90E8DAF-CA71-544A-AEEF-B04993BD5F18}"/>
              </a:ext>
            </a:extLst>
          </p:cNvPr>
          <p:cNvGrpSpPr>
            <a:grpSpLocks/>
          </p:cNvGrpSpPr>
          <p:nvPr/>
        </p:nvGrpSpPr>
        <p:grpSpPr bwMode="auto">
          <a:xfrm>
            <a:off x="844550" y="2185988"/>
            <a:ext cx="3714750" cy="4405312"/>
            <a:chOff x="2304" y="288"/>
            <a:chExt cx="2160" cy="2775"/>
          </a:xfrm>
        </p:grpSpPr>
        <p:grpSp>
          <p:nvGrpSpPr>
            <p:cNvPr id="26673" name="Group 6">
              <a:extLst>
                <a:ext uri="{FF2B5EF4-FFF2-40B4-BE49-F238E27FC236}">
                  <a16:creationId xmlns:a16="http://schemas.microsoft.com/office/drawing/2014/main" id="{315EC914-8A96-DD49-95C6-4CF68F5E202C}"/>
                </a:ext>
              </a:extLst>
            </p:cNvPr>
            <p:cNvGrpSpPr>
              <a:grpSpLocks/>
            </p:cNvGrpSpPr>
            <p:nvPr/>
          </p:nvGrpSpPr>
          <p:grpSpPr bwMode="auto">
            <a:xfrm>
              <a:off x="2304" y="288"/>
              <a:ext cx="2160" cy="2400"/>
              <a:chOff x="528" y="768"/>
              <a:chExt cx="2160" cy="2400"/>
            </a:xfrm>
          </p:grpSpPr>
          <p:grpSp>
            <p:nvGrpSpPr>
              <p:cNvPr id="26675" name="Group 7">
                <a:extLst>
                  <a:ext uri="{FF2B5EF4-FFF2-40B4-BE49-F238E27FC236}">
                    <a16:creationId xmlns:a16="http://schemas.microsoft.com/office/drawing/2014/main" id="{13990E54-6C6F-3F4E-98BE-4D693F055AA3}"/>
                  </a:ext>
                </a:extLst>
              </p:cNvPr>
              <p:cNvGrpSpPr>
                <a:grpSpLocks/>
              </p:cNvGrpSpPr>
              <p:nvPr/>
            </p:nvGrpSpPr>
            <p:grpSpPr bwMode="auto">
              <a:xfrm>
                <a:off x="1104" y="854"/>
                <a:ext cx="240" cy="288"/>
                <a:chOff x="1392" y="854"/>
                <a:chExt cx="240" cy="288"/>
              </a:xfrm>
            </p:grpSpPr>
            <p:sp>
              <p:nvSpPr>
                <p:cNvPr id="26730" name="Oval 8">
                  <a:extLst>
                    <a:ext uri="{FF2B5EF4-FFF2-40B4-BE49-F238E27FC236}">
                      <a16:creationId xmlns:a16="http://schemas.microsoft.com/office/drawing/2014/main" id="{BDF7164E-69CE-4D40-85D6-375A4262A0BB}"/>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5" name="Text Box 9">
                  <a:extLst>
                    <a:ext uri="{FF2B5EF4-FFF2-40B4-BE49-F238E27FC236}">
                      <a16:creationId xmlns:a16="http://schemas.microsoft.com/office/drawing/2014/main" id="{E612EE9D-90B8-C94E-87A5-CA52169C27DF}"/>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76" name="Group 10">
                <a:extLst>
                  <a:ext uri="{FF2B5EF4-FFF2-40B4-BE49-F238E27FC236}">
                    <a16:creationId xmlns:a16="http://schemas.microsoft.com/office/drawing/2014/main" id="{1EF8BD93-FB54-4547-A79D-7999D003EFBE}"/>
                  </a:ext>
                </a:extLst>
              </p:cNvPr>
              <p:cNvGrpSpPr>
                <a:grpSpLocks/>
              </p:cNvGrpSpPr>
              <p:nvPr/>
            </p:nvGrpSpPr>
            <p:grpSpPr bwMode="auto">
              <a:xfrm>
                <a:off x="624" y="1344"/>
                <a:ext cx="240" cy="288"/>
                <a:chOff x="1392" y="854"/>
                <a:chExt cx="240" cy="288"/>
              </a:xfrm>
            </p:grpSpPr>
            <p:sp>
              <p:nvSpPr>
                <p:cNvPr id="26728" name="Oval 11">
                  <a:extLst>
                    <a:ext uri="{FF2B5EF4-FFF2-40B4-BE49-F238E27FC236}">
                      <a16:creationId xmlns:a16="http://schemas.microsoft.com/office/drawing/2014/main" id="{17CF8317-CF66-3447-93F4-B9099B41F1B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8" name="Text Box 12">
                  <a:extLst>
                    <a:ext uri="{FF2B5EF4-FFF2-40B4-BE49-F238E27FC236}">
                      <a16:creationId xmlns:a16="http://schemas.microsoft.com/office/drawing/2014/main" id="{9FEADDFF-48FB-064F-878D-7C330290DD15}"/>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77" name="Group 13">
                <a:extLst>
                  <a:ext uri="{FF2B5EF4-FFF2-40B4-BE49-F238E27FC236}">
                    <a16:creationId xmlns:a16="http://schemas.microsoft.com/office/drawing/2014/main" id="{DF06F435-AD96-204F-A0A5-B827F355A794}"/>
                  </a:ext>
                </a:extLst>
              </p:cNvPr>
              <p:cNvGrpSpPr>
                <a:grpSpLocks/>
              </p:cNvGrpSpPr>
              <p:nvPr/>
            </p:nvGrpSpPr>
            <p:grpSpPr bwMode="auto">
              <a:xfrm>
                <a:off x="1344" y="1344"/>
                <a:ext cx="240" cy="288"/>
                <a:chOff x="1392" y="854"/>
                <a:chExt cx="240" cy="288"/>
              </a:xfrm>
            </p:grpSpPr>
            <p:sp>
              <p:nvSpPr>
                <p:cNvPr id="26726" name="Oval 14">
                  <a:extLst>
                    <a:ext uri="{FF2B5EF4-FFF2-40B4-BE49-F238E27FC236}">
                      <a16:creationId xmlns:a16="http://schemas.microsoft.com/office/drawing/2014/main" id="{407ED946-DA79-AF4A-8B5A-F05233ACD04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1" name="Text Box 15">
                  <a:extLst>
                    <a:ext uri="{FF2B5EF4-FFF2-40B4-BE49-F238E27FC236}">
                      <a16:creationId xmlns:a16="http://schemas.microsoft.com/office/drawing/2014/main" id="{68578F08-F3A7-754C-AAAC-CD7F72E4701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78" name="Group 16">
                <a:extLst>
                  <a:ext uri="{FF2B5EF4-FFF2-40B4-BE49-F238E27FC236}">
                    <a16:creationId xmlns:a16="http://schemas.microsoft.com/office/drawing/2014/main" id="{0E6DA373-F390-1C41-994F-D3C6BB5338CA}"/>
                  </a:ext>
                </a:extLst>
              </p:cNvPr>
              <p:cNvGrpSpPr>
                <a:grpSpLocks/>
              </p:cNvGrpSpPr>
              <p:nvPr/>
            </p:nvGrpSpPr>
            <p:grpSpPr bwMode="auto">
              <a:xfrm>
                <a:off x="2160" y="1008"/>
                <a:ext cx="240" cy="288"/>
                <a:chOff x="1392" y="854"/>
                <a:chExt cx="240" cy="288"/>
              </a:xfrm>
            </p:grpSpPr>
            <p:sp>
              <p:nvSpPr>
                <p:cNvPr id="26724" name="Oval 17">
                  <a:extLst>
                    <a:ext uri="{FF2B5EF4-FFF2-40B4-BE49-F238E27FC236}">
                      <a16:creationId xmlns:a16="http://schemas.microsoft.com/office/drawing/2014/main" id="{7985CE18-EC11-464E-90A1-FD942C2B9DB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4" name="Text Box 18">
                  <a:extLst>
                    <a:ext uri="{FF2B5EF4-FFF2-40B4-BE49-F238E27FC236}">
                      <a16:creationId xmlns:a16="http://schemas.microsoft.com/office/drawing/2014/main" id="{DC2CA4C9-7EDE-8244-90C8-8A4C67586ED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79" name="Group 19">
                <a:extLst>
                  <a:ext uri="{FF2B5EF4-FFF2-40B4-BE49-F238E27FC236}">
                    <a16:creationId xmlns:a16="http://schemas.microsoft.com/office/drawing/2014/main" id="{A86D154C-EE96-0641-B47C-2CFA177FE135}"/>
                  </a:ext>
                </a:extLst>
              </p:cNvPr>
              <p:cNvGrpSpPr>
                <a:grpSpLocks/>
              </p:cNvGrpSpPr>
              <p:nvPr/>
            </p:nvGrpSpPr>
            <p:grpSpPr bwMode="auto">
              <a:xfrm>
                <a:off x="1776" y="1920"/>
                <a:ext cx="240" cy="288"/>
                <a:chOff x="1392" y="854"/>
                <a:chExt cx="240" cy="288"/>
              </a:xfrm>
            </p:grpSpPr>
            <p:sp>
              <p:nvSpPr>
                <p:cNvPr id="26722" name="Oval 20">
                  <a:extLst>
                    <a:ext uri="{FF2B5EF4-FFF2-40B4-BE49-F238E27FC236}">
                      <a16:creationId xmlns:a16="http://schemas.microsoft.com/office/drawing/2014/main" id="{6CA89C89-173B-3B4B-A92F-9310432E520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7" name="Text Box 21">
                  <a:extLst>
                    <a:ext uri="{FF2B5EF4-FFF2-40B4-BE49-F238E27FC236}">
                      <a16:creationId xmlns:a16="http://schemas.microsoft.com/office/drawing/2014/main" id="{96E65F04-1DB0-3E41-ABCD-E813E7D8D68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80" name="Group 22">
                <a:extLst>
                  <a:ext uri="{FF2B5EF4-FFF2-40B4-BE49-F238E27FC236}">
                    <a16:creationId xmlns:a16="http://schemas.microsoft.com/office/drawing/2014/main" id="{6966CC37-5F4B-EE4F-98F8-D38E858AD959}"/>
                  </a:ext>
                </a:extLst>
              </p:cNvPr>
              <p:cNvGrpSpPr>
                <a:grpSpLocks/>
              </p:cNvGrpSpPr>
              <p:nvPr/>
            </p:nvGrpSpPr>
            <p:grpSpPr bwMode="auto">
              <a:xfrm>
                <a:off x="864" y="1968"/>
                <a:ext cx="240" cy="288"/>
                <a:chOff x="1392" y="854"/>
                <a:chExt cx="240" cy="288"/>
              </a:xfrm>
            </p:grpSpPr>
            <p:sp>
              <p:nvSpPr>
                <p:cNvPr id="26720" name="Oval 23">
                  <a:extLst>
                    <a:ext uri="{FF2B5EF4-FFF2-40B4-BE49-F238E27FC236}">
                      <a16:creationId xmlns:a16="http://schemas.microsoft.com/office/drawing/2014/main" id="{D9E8F93F-9336-F643-B886-44D69D28024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0" name="Text Box 24">
                  <a:extLst>
                    <a:ext uri="{FF2B5EF4-FFF2-40B4-BE49-F238E27FC236}">
                      <a16:creationId xmlns:a16="http://schemas.microsoft.com/office/drawing/2014/main" id="{12561488-0D80-4F4B-AB06-638A569A528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81" name="Group 25">
                <a:extLst>
                  <a:ext uri="{FF2B5EF4-FFF2-40B4-BE49-F238E27FC236}">
                    <a16:creationId xmlns:a16="http://schemas.microsoft.com/office/drawing/2014/main" id="{12C10CC3-9652-0845-86C1-41BF33C12AF2}"/>
                  </a:ext>
                </a:extLst>
              </p:cNvPr>
              <p:cNvGrpSpPr>
                <a:grpSpLocks/>
              </p:cNvGrpSpPr>
              <p:nvPr/>
            </p:nvGrpSpPr>
            <p:grpSpPr bwMode="auto">
              <a:xfrm>
                <a:off x="1248" y="2400"/>
                <a:ext cx="240" cy="288"/>
                <a:chOff x="1392" y="854"/>
                <a:chExt cx="240" cy="288"/>
              </a:xfrm>
            </p:grpSpPr>
            <p:sp>
              <p:nvSpPr>
                <p:cNvPr id="26718" name="Oval 26">
                  <a:extLst>
                    <a:ext uri="{FF2B5EF4-FFF2-40B4-BE49-F238E27FC236}">
                      <a16:creationId xmlns:a16="http://schemas.microsoft.com/office/drawing/2014/main" id="{32DE17CF-F402-C24B-8986-1A08F7648B2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3" name="Text Box 27">
                  <a:extLst>
                    <a:ext uri="{FF2B5EF4-FFF2-40B4-BE49-F238E27FC236}">
                      <a16:creationId xmlns:a16="http://schemas.microsoft.com/office/drawing/2014/main" id="{EF821FF4-DB56-0F48-AE6C-807C8BA171F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82" name="Group 28">
                <a:extLst>
                  <a:ext uri="{FF2B5EF4-FFF2-40B4-BE49-F238E27FC236}">
                    <a16:creationId xmlns:a16="http://schemas.microsoft.com/office/drawing/2014/main" id="{CDE13AE1-779E-B042-A8EF-FFCD179C563C}"/>
                  </a:ext>
                </a:extLst>
              </p:cNvPr>
              <p:cNvGrpSpPr>
                <a:grpSpLocks/>
              </p:cNvGrpSpPr>
              <p:nvPr/>
            </p:nvGrpSpPr>
            <p:grpSpPr bwMode="auto">
              <a:xfrm>
                <a:off x="672" y="2688"/>
                <a:ext cx="240" cy="288"/>
                <a:chOff x="1392" y="854"/>
                <a:chExt cx="240" cy="288"/>
              </a:xfrm>
            </p:grpSpPr>
            <p:sp>
              <p:nvSpPr>
                <p:cNvPr id="26716" name="Oval 29">
                  <a:extLst>
                    <a:ext uri="{FF2B5EF4-FFF2-40B4-BE49-F238E27FC236}">
                      <a16:creationId xmlns:a16="http://schemas.microsoft.com/office/drawing/2014/main" id="{D23AF323-38E7-4D45-92EE-EAD20F35D832}"/>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6" name="Text Box 30">
                  <a:extLst>
                    <a:ext uri="{FF2B5EF4-FFF2-40B4-BE49-F238E27FC236}">
                      <a16:creationId xmlns:a16="http://schemas.microsoft.com/office/drawing/2014/main" id="{5F37BA5D-BBB4-4544-A3B0-8EEA4A6056D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83" name="Group 31">
                <a:extLst>
                  <a:ext uri="{FF2B5EF4-FFF2-40B4-BE49-F238E27FC236}">
                    <a16:creationId xmlns:a16="http://schemas.microsoft.com/office/drawing/2014/main" id="{BB2D87C0-2B55-8D45-8802-2BD4E5CC461B}"/>
                  </a:ext>
                </a:extLst>
              </p:cNvPr>
              <p:cNvGrpSpPr>
                <a:grpSpLocks/>
              </p:cNvGrpSpPr>
              <p:nvPr/>
            </p:nvGrpSpPr>
            <p:grpSpPr bwMode="auto">
              <a:xfrm>
                <a:off x="2160" y="2784"/>
                <a:ext cx="240" cy="288"/>
                <a:chOff x="1392" y="854"/>
                <a:chExt cx="240" cy="288"/>
              </a:xfrm>
            </p:grpSpPr>
            <p:sp>
              <p:nvSpPr>
                <p:cNvPr id="26714" name="Oval 32">
                  <a:extLst>
                    <a:ext uri="{FF2B5EF4-FFF2-40B4-BE49-F238E27FC236}">
                      <a16:creationId xmlns:a16="http://schemas.microsoft.com/office/drawing/2014/main" id="{4D0006F2-18DD-E64F-A2B8-42C275410BB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9" name="Text Box 33">
                  <a:extLst>
                    <a:ext uri="{FF2B5EF4-FFF2-40B4-BE49-F238E27FC236}">
                      <a16:creationId xmlns:a16="http://schemas.microsoft.com/office/drawing/2014/main" id="{643F9C06-417F-3043-95DA-8464286C7DF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84" name="Line 34">
                <a:extLst>
                  <a:ext uri="{FF2B5EF4-FFF2-40B4-BE49-F238E27FC236}">
                    <a16:creationId xmlns:a16="http://schemas.microsoft.com/office/drawing/2014/main" id="{660DDBBA-E6C3-1D49-A868-89CC94F7CF41}"/>
                  </a:ext>
                </a:extLst>
              </p:cNvPr>
              <p:cNvSpPr>
                <a:spLocks noChangeShapeType="1"/>
              </p:cNvSpPr>
              <p:nvPr/>
            </p:nvSpPr>
            <p:spPr bwMode="auto">
              <a:xfrm flipH="1">
                <a:off x="816"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5" name="Line 35">
                <a:extLst>
                  <a:ext uri="{FF2B5EF4-FFF2-40B4-BE49-F238E27FC236}">
                    <a16:creationId xmlns:a16="http://schemas.microsoft.com/office/drawing/2014/main" id="{016A7778-DACD-6C4B-B996-41121D0E92D3}"/>
                  </a:ext>
                </a:extLst>
              </p:cNvPr>
              <p:cNvSpPr>
                <a:spLocks noChangeShapeType="1"/>
              </p:cNvSpPr>
              <p:nvPr/>
            </p:nvSpPr>
            <p:spPr bwMode="auto">
              <a:xfrm>
                <a:off x="1344" y="1008"/>
                <a:ext cx="81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6" name="Line 36">
                <a:extLst>
                  <a:ext uri="{FF2B5EF4-FFF2-40B4-BE49-F238E27FC236}">
                    <a16:creationId xmlns:a16="http://schemas.microsoft.com/office/drawing/2014/main" id="{5EF474C2-F607-814C-9DBD-9BEF94B2FFF1}"/>
                  </a:ext>
                </a:extLst>
              </p:cNvPr>
              <p:cNvSpPr>
                <a:spLocks noChangeShapeType="1"/>
              </p:cNvSpPr>
              <p:nvPr/>
            </p:nvSpPr>
            <p:spPr bwMode="auto">
              <a:xfrm flipH="1">
                <a:off x="1584"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7" name="Line 37">
                <a:extLst>
                  <a:ext uri="{FF2B5EF4-FFF2-40B4-BE49-F238E27FC236}">
                    <a16:creationId xmlns:a16="http://schemas.microsoft.com/office/drawing/2014/main" id="{A2A3788E-953A-B74C-B073-17FA88954966}"/>
                  </a:ext>
                </a:extLst>
              </p:cNvPr>
              <p:cNvSpPr>
                <a:spLocks noChangeShapeType="1"/>
              </p:cNvSpPr>
              <p:nvPr/>
            </p:nvSpPr>
            <p:spPr bwMode="auto">
              <a:xfrm>
                <a:off x="1296"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8" name="Line 38">
                <a:extLst>
                  <a:ext uri="{FF2B5EF4-FFF2-40B4-BE49-F238E27FC236}">
                    <a16:creationId xmlns:a16="http://schemas.microsoft.com/office/drawing/2014/main" id="{257A9223-FE16-2F4F-A4BC-63F7CB132229}"/>
                  </a:ext>
                </a:extLst>
              </p:cNvPr>
              <p:cNvSpPr>
                <a:spLocks noChangeShapeType="1"/>
              </p:cNvSpPr>
              <p:nvPr/>
            </p:nvSpPr>
            <p:spPr bwMode="auto">
              <a:xfrm flipH="1">
                <a:off x="1008" y="1104"/>
                <a:ext cx="192"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9" name="Line 39">
                <a:extLst>
                  <a:ext uri="{FF2B5EF4-FFF2-40B4-BE49-F238E27FC236}">
                    <a16:creationId xmlns:a16="http://schemas.microsoft.com/office/drawing/2014/main" id="{D92D306F-BB7E-9942-BCBA-EBF22D5F11FD}"/>
                  </a:ext>
                </a:extLst>
              </p:cNvPr>
              <p:cNvSpPr>
                <a:spLocks noChangeShapeType="1"/>
              </p:cNvSpPr>
              <p:nvPr/>
            </p:nvSpPr>
            <p:spPr bwMode="auto">
              <a:xfrm flipH="1">
                <a:off x="816"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0" name="Line 40">
                <a:extLst>
                  <a:ext uri="{FF2B5EF4-FFF2-40B4-BE49-F238E27FC236}">
                    <a16:creationId xmlns:a16="http://schemas.microsoft.com/office/drawing/2014/main" id="{4D6835D0-3568-8340-B191-1DEF248BE933}"/>
                  </a:ext>
                </a:extLst>
              </p:cNvPr>
              <p:cNvSpPr>
                <a:spLocks noChangeShapeType="1"/>
              </p:cNvSpPr>
              <p:nvPr/>
            </p:nvSpPr>
            <p:spPr bwMode="auto">
              <a:xfrm>
                <a:off x="1104" y="211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1" name="Line 41">
                <a:extLst>
                  <a:ext uri="{FF2B5EF4-FFF2-40B4-BE49-F238E27FC236}">
                    <a16:creationId xmlns:a16="http://schemas.microsoft.com/office/drawing/2014/main" id="{EBDA9724-4A43-2F48-8CC3-E1AAF21E9DEF}"/>
                  </a:ext>
                </a:extLst>
              </p:cNvPr>
              <p:cNvSpPr>
                <a:spLocks noChangeShapeType="1"/>
              </p:cNvSpPr>
              <p:nvPr/>
            </p:nvSpPr>
            <p:spPr bwMode="auto">
              <a:xfrm>
                <a:off x="1536" y="158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2" name="Line 42">
                <a:extLst>
                  <a:ext uri="{FF2B5EF4-FFF2-40B4-BE49-F238E27FC236}">
                    <a16:creationId xmlns:a16="http://schemas.microsoft.com/office/drawing/2014/main" id="{8D199AD9-8100-464A-873E-DD19CD16E03B}"/>
                  </a:ext>
                </a:extLst>
              </p:cNvPr>
              <p:cNvSpPr>
                <a:spLocks noChangeShapeType="1"/>
              </p:cNvSpPr>
              <p:nvPr/>
            </p:nvSpPr>
            <p:spPr bwMode="auto">
              <a:xfrm>
                <a:off x="2304"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3" name="Line 43">
                <a:extLst>
                  <a:ext uri="{FF2B5EF4-FFF2-40B4-BE49-F238E27FC236}">
                    <a16:creationId xmlns:a16="http://schemas.microsoft.com/office/drawing/2014/main" id="{01805ABA-F1DB-0242-95BD-C369391126AD}"/>
                  </a:ext>
                </a:extLst>
              </p:cNvPr>
              <p:cNvSpPr>
                <a:spLocks noChangeShapeType="1"/>
              </p:cNvSpPr>
              <p:nvPr/>
            </p:nvSpPr>
            <p:spPr bwMode="auto">
              <a:xfrm>
                <a:off x="1056"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4" name="Line 44">
                <a:extLst>
                  <a:ext uri="{FF2B5EF4-FFF2-40B4-BE49-F238E27FC236}">
                    <a16:creationId xmlns:a16="http://schemas.microsoft.com/office/drawing/2014/main" id="{BB72D98A-E827-974E-B1B4-7380599CB947}"/>
                  </a:ext>
                </a:extLst>
              </p:cNvPr>
              <p:cNvSpPr>
                <a:spLocks noChangeShapeType="1"/>
              </p:cNvSpPr>
              <p:nvPr/>
            </p:nvSpPr>
            <p:spPr bwMode="auto">
              <a:xfrm flipV="1">
                <a:off x="1488"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5" name="Line 45">
                <a:extLst>
                  <a:ext uri="{FF2B5EF4-FFF2-40B4-BE49-F238E27FC236}">
                    <a16:creationId xmlns:a16="http://schemas.microsoft.com/office/drawing/2014/main" id="{52BA97B4-3C99-3744-8848-0E1E3DCD76C3}"/>
                  </a:ext>
                </a:extLst>
              </p:cNvPr>
              <p:cNvSpPr>
                <a:spLocks noChangeShapeType="1"/>
              </p:cNvSpPr>
              <p:nvPr/>
            </p:nvSpPr>
            <p:spPr bwMode="auto">
              <a:xfrm flipH="1">
                <a:off x="912" y="2640"/>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6" name="Line 46">
                <a:extLst>
                  <a:ext uri="{FF2B5EF4-FFF2-40B4-BE49-F238E27FC236}">
                    <a16:creationId xmlns:a16="http://schemas.microsoft.com/office/drawing/2014/main" id="{48F05E96-38BB-3246-B51E-25BABFDCC468}"/>
                  </a:ext>
                </a:extLst>
              </p:cNvPr>
              <p:cNvSpPr>
                <a:spLocks noChangeShapeType="1"/>
              </p:cNvSpPr>
              <p:nvPr/>
            </p:nvSpPr>
            <p:spPr bwMode="auto">
              <a:xfrm>
                <a:off x="1488" y="2592"/>
                <a:ext cx="67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7" name="Line 47">
                <a:extLst>
                  <a:ext uri="{FF2B5EF4-FFF2-40B4-BE49-F238E27FC236}">
                    <a16:creationId xmlns:a16="http://schemas.microsoft.com/office/drawing/2014/main" id="{90BA6E79-8E55-ED46-A07D-FDE247CF372F}"/>
                  </a:ext>
                </a:extLst>
              </p:cNvPr>
              <p:cNvSpPr>
                <a:spLocks noChangeShapeType="1"/>
              </p:cNvSpPr>
              <p:nvPr/>
            </p:nvSpPr>
            <p:spPr bwMode="auto">
              <a:xfrm>
                <a:off x="912" y="2880"/>
                <a:ext cx="12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8" name="Line 48">
                <a:extLst>
                  <a:ext uri="{FF2B5EF4-FFF2-40B4-BE49-F238E27FC236}">
                    <a16:creationId xmlns:a16="http://schemas.microsoft.com/office/drawing/2014/main" id="{802C3EC9-A026-144A-A6B4-24D1F22FEEE8}"/>
                  </a:ext>
                </a:extLst>
              </p:cNvPr>
              <p:cNvSpPr>
                <a:spLocks noChangeShapeType="1"/>
              </p:cNvSpPr>
              <p:nvPr/>
            </p:nvSpPr>
            <p:spPr bwMode="auto">
              <a:xfrm>
                <a:off x="768"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05" name="Text Box 49">
                <a:extLst>
                  <a:ext uri="{FF2B5EF4-FFF2-40B4-BE49-F238E27FC236}">
                    <a16:creationId xmlns:a16="http://schemas.microsoft.com/office/drawing/2014/main" id="{13D57AA6-E509-784D-BABA-24080413BB1B}"/>
                  </a:ext>
                </a:extLst>
              </p:cNvPr>
              <p:cNvSpPr txBox="1">
                <a:spLocks noChangeArrowheads="1"/>
              </p:cNvSpPr>
              <p:nvPr/>
            </p:nvSpPr>
            <p:spPr bwMode="auto">
              <a:xfrm>
                <a:off x="1632" y="7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18</a:t>
                </a:r>
              </a:p>
            </p:txBody>
          </p:sp>
          <p:sp>
            <p:nvSpPr>
              <p:cNvPr id="173106" name="Text Box 50">
                <a:extLst>
                  <a:ext uri="{FF2B5EF4-FFF2-40B4-BE49-F238E27FC236}">
                    <a16:creationId xmlns:a16="http://schemas.microsoft.com/office/drawing/2014/main" id="{EA40AA3B-D40E-2745-84D2-EBBEA42FB695}"/>
                  </a:ext>
                </a:extLst>
              </p:cNvPr>
              <p:cNvSpPr txBox="1">
                <a:spLocks noChangeArrowheads="1"/>
              </p:cNvSpPr>
              <p:nvPr/>
            </p:nvSpPr>
            <p:spPr bwMode="auto">
              <a:xfrm>
                <a:off x="1344"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07" name="Text Box 51">
                <a:extLst>
                  <a:ext uri="{FF2B5EF4-FFF2-40B4-BE49-F238E27FC236}">
                    <a16:creationId xmlns:a16="http://schemas.microsoft.com/office/drawing/2014/main" id="{F5246B1E-D965-504A-BA4D-8A370C0C858F}"/>
                  </a:ext>
                </a:extLst>
              </p:cNvPr>
              <p:cNvSpPr txBox="1">
                <a:spLocks noChangeArrowheads="1"/>
              </p:cNvSpPr>
              <p:nvPr/>
            </p:nvSpPr>
            <p:spPr bwMode="auto">
              <a:xfrm>
                <a:off x="1824"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08" name="Text Box 52">
                <a:extLst>
                  <a:ext uri="{FF2B5EF4-FFF2-40B4-BE49-F238E27FC236}">
                    <a16:creationId xmlns:a16="http://schemas.microsoft.com/office/drawing/2014/main" id="{0717A126-C2F8-224F-8312-2F43FD885360}"/>
                  </a:ext>
                </a:extLst>
              </p:cNvPr>
              <p:cNvSpPr txBox="1">
                <a:spLocks noChangeArrowheads="1"/>
              </p:cNvSpPr>
              <p:nvPr/>
            </p:nvSpPr>
            <p:spPr bwMode="auto">
              <a:xfrm>
                <a:off x="235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09" name="Text Box 53">
                <a:extLst>
                  <a:ext uri="{FF2B5EF4-FFF2-40B4-BE49-F238E27FC236}">
                    <a16:creationId xmlns:a16="http://schemas.microsoft.com/office/drawing/2014/main" id="{41C2D337-618A-F142-BF7D-A84D705EA065}"/>
                  </a:ext>
                </a:extLst>
              </p:cNvPr>
              <p:cNvSpPr txBox="1">
                <a:spLocks noChangeArrowheads="1"/>
              </p:cNvSpPr>
              <p:nvPr/>
            </p:nvSpPr>
            <p:spPr bwMode="auto">
              <a:xfrm>
                <a:off x="163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52</a:t>
                </a:r>
              </a:p>
            </p:txBody>
          </p:sp>
          <p:sp>
            <p:nvSpPr>
              <p:cNvPr id="173110" name="Text Box 54">
                <a:extLst>
                  <a:ext uri="{FF2B5EF4-FFF2-40B4-BE49-F238E27FC236}">
                    <a16:creationId xmlns:a16="http://schemas.microsoft.com/office/drawing/2014/main" id="{BB905EE3-7C7C-8E4F-B59B-04EEBC304B38}"/>
                  </a:ext>
                </a:extLst>
              </p:cNvPr>
              <p:cNvSpPr txBox="1">
                <a:spLocks noChangeArrowheads="1"/>
              </p:cNvSpPr>
              <p:nvPr/>
            </p:nvSpPr>
            <p:spPr bwMode="auto">
              <a:xfrm>
                <a:off x="1296"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56</a:t>
                </a:r>
              </a:p>
            </p:txBody>
          </p:sp>
          <p:sp>
            <p:nvSpPr>
              <p:cNvPr id="173111" name="Text Box 55">
                <a:extLst>
                  <a:ext uri="{FF2B5EF4-FFF2-40B4-BE49-F238E27FC236}">
                    <a16:creationId xmlns:a16="http://schemas.microsoft.com/office/drawing/2014/main" id="{131F1670-0C78-094A-9F75-2CD8D84F8CD6}"/>
                  </a:ext>
                </a:extLst>
              </p:cNvPr>
              <p:cNvSpPr txBox="1">
                <a:spLocks noChangeArrowheads="1"/>
              </p:cNvSpPr>
              <p:nvPr/>
            </p:nvSpPr>
            <p:spPr bwMode="auto">
              <a:xfrm>
                <a:off x="1104"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12" name="Text Box 56">
                <a:extLst>
                  <a:ext uri="{FF2B5EF4-FFF2-40B4-BE49-F238E27FC236}">
                    <a16:creationId xmlns:a16="http://schemas.microsoft.com/office/drawing/2014/main" id="{6DFF6730-61BD-2346-880D-664A0DBB6527}"/>
                  </a:ext>
                </a:extLst>
              </p:cNvPr>
              <p:cNvSpPr txBox="1">
                <a:spLocks noChangeArrowheads="1"/>
              </p:cNvSpPr>
              <p:nvPr/>
            </p:nvSpPr>
            <p:spPr bwMode="auto">
              <a:xfrm>
                <a:off x="1584"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13" name="Text Box 57">
                <a:extLst>
                  <a:ext uri="{FF2B5EF4-FFF2-40B4-BE49-F238E27FC236}">
                    <a16:creationId xmlns:a16="http://schemas.microsoft.com/office/drawing/2014/main" id="{A64C47FC-7D81-2943-ADFC-D52ABA9DB65B}"/>
                  </a:ext>
                </a:extLst>
              </p:cNvPr>
              <p:cNvSpPr txBox="1">
                <a:spLocks noChangeArrowheads="1"/>
              </p:cNvSpPr>
              <p:nvPr/>
            </p:nvSpPr>
            <p:spPr bwMode="auto">
              <a:xfrm>
                <a:off x="177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85</a:t>
                </a:r>
              </a:p>
            </p:txBody>
          </p:sp>
          <p:sp>
            <p:nvSpPr>
              <p:cNvPr id="173114" name="Text Box 58">
                <a:extLst>
                  <a:ext uri="{FF2B5EF4-FFF2-40B4-BE49-F238E27FC236}">
                    <a16:creationId xmlns:a16="http://schemas.microsoft.com/office/drawing/2014/main" id="{EBC51297-EE32-BC43-A907-D2C4860E5371}"/>
                  </a:ext>
                </a:extLst>
              </p:cNvPr>
              <p:cNvSpPr txBox="1">
                <a:spLocks noChangeArrowheads="1"/>
              </p:cNvSpPr>
              <p:nvPr/>
            </p:nvSpPr>
            <p:spPr bwMode="auto">
              <a:xfrm>
                <a:off x="1296"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98</a:t>
                </a:r>
              </a:p>
            </p:txBody>
          </p:sp>
          <p:sp>
            <p:nvSpPr>
              <p:cNvPr id="173115" name="Text Box 59">
                <a:extLst>
                  <a:ext uri="{FF2B5EF4-FFF2-40B4-BE49-F238E27FC236}">
                    <a16:creationId xmlns:a16="http://schemas.microsoft.com/office/drawing/2014/main" id="{AF05B9AC-5896-9546-96A0-0EF1D9397C52}"/>
                  </a:ext>
                </a:extLst>
              </p:cNvPr>
              <p:cNvSpPr txBox="1">
                <a:spLocks noChangeArrowheads="1"/>
              </p:cNvSpPr>
              <p:nvPr/>
            </p:nvSpPr>
            <p:spPr bwMode="auto">
              <a:xfrm>
                <a:off x="1008"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67</a:t>
                </a:r>
              </a:p>
            </p:txBody>
          </p:sp>
          <p:sp>
            <p:nvSpPr>
              <p:cNvPr id="173116" name="Text Box 60">
                <a:extLst>
                  <a:ext uri="{FF2B5EF4-FFF2-40B4-BE49-F238E27FC236}">
                    <a16:creationId xmlns:a16="http://schemas.microsoft.com/office/drawing/2014/main" id="{C467F1F7-11E7-F047-9DDF-A4CDEED372B5}"/>
                  </a:ext>
                </a:extLst>
              </p:cNvPr>
              <p:cNvSpPr txBox="1">
                <a:spLocks noChangeArrowheads="1"/>
              </p:cNvSpPr>
              <p:nvPr/>
            </p:nvSpPr>
            <p:spPr bwMode="auto">
              <a:xfrm>
                <a:off x="528"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17" name="Text Box 61">
                <a:extLst>
                  <a:ext uri="{FF2B5EF4-FFF2-40B4-BE49-F238E27FC236}">
                    <a16:creationId xmlns:a16="http://schemas.microsoft.com/office/drawing/2014/main" id="{1DCBF9A5-9D73-6E48-B674-2D1186C75C65}"/>
                  </a:ext>
                </a:extLst>
              </p:cNvPr>
              <p:cNvSpPr txBox="1">
                <a:spLocks noChangeArrowheads="1"/>
              </p:cNvSpPr>
              <p:nvPr/>
            </p:nvSpPr>
            <p:spPr bwMode="auto">
              <a:xfrm>
                <a:off x="1056" y="15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45</a:t>
                </a:r>
              </a:p>
            </p:txBody>
          </p:sp>
          <p:sp>
            <p:nvSpPr>
              <p:cNvPr id="173118" name="Text Box 62">
                <a:extLst>
                  <a:ext uri="{FF2B5EF4-FFF2-40B4-BE49-F238E27FC236}">
                    <a16:creationId xmlns:a16="http://schemas.microsoft.com/office/drawing/2014/main" id="{6940C02D-D6DE-874D-8DBF-A035FC1797AE}"/>
                  </a:ext>
                </a:extLst>
              </p:cNvPr>
              <p:cNvSpPr txBox="1">
                <a:spLocks noChangeArrowheads="1"/>
              </p:cNvSpPr>
              <p:nvPr/>
            </p:nvSpPr>
            <p:spPr bwMode="auto">
              <a:xfrm>
                <a:off x="576"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19" name="Text Box 63">
                <a:extLst>
                  <a:ext uri="{FF2B5EF4-FFF2-40B4-BE49-F238E27FC236}">
                    <a16:creationId xmlns:a16="http://schemas.microsoft.com/office/drawing/2014/main" id="{9C948340-A639-544C-867E-7119220F1457}"/>
                  </a:ext>
                </a:extLst>
              </p:cNvPr>
              <p:cNvSpPr txBox="1">
                <a:spLocks noChangeArrowheads="1"/>
              </p:cNvSpPr>
              <p:nvPr/>
            </p:nvSpPr>
            <p:spPr bwMode="auto">
              <a:xfrm>
                <a:off x="720"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20" name="Text Box 64">
              <a:extLst>
                <a:ext uri="{FF2B5EF4-FFF2-40B4-BE49-F238E27FC236}">
                  <a16:creationId xmlns:a16="http://schemas.microsoft.com/office/drawing/2014/main" id="{530E4004-6C85-0643-981E-C5A3C9AB5722}"/>
                </a:ext>
              </a:extLst>
            </p:cNvPr>
            <p:cNvSpPr txBox="1">
              <a:spLocks noChangeArrowheads="1"/>
            </p:cNvSpPr>
            <p:nvPr/>
          </p:nvSpPr>
          <p:spPr bwMode="auto">
            <a:xfrm>
              <a:off x="2400" y="2736"/>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a</a:t>
              </a:r>
              <a:r>
                <a:rPr lang="zh-CN" altLang="en-US" sz="2800">
                  <a:effectLst>
                    <a:outerShdw blurRad="38100" dist="38100" dir="2700000" algn="tl">
                      <a:srgbClr val="C0C0C0"/>
                    </a:outerShdw>
                  </a:effectLst>
                  <a:latin typeface="+mn-lt"/>
                  <a:ea typeface="楷体_GB2312" pitchFamily="49" charset="-122"/>
                </a:rPr>
                <a:t>）城市距离图</a:t>
              </a:r>
              <a:endParaRPr lang="zh-CN" altLang="en-US" sz="2800" baseline="-25000">
                <a:effectLst>
                  <a:outerShdw blurRad="38100" dist="38100" dir="2700000" algn="tl">
                    <a:srgbClr val="C0C0C0"/>
                  </a:outerShdw>
                </a:effectLst>
                <a:latin typeface="+mn-lt"/>
                <a:ea typeface="楷体_GB2312" pitchFamily="49" charset="-122"/>
              </a:endParaRPr>
            </a:p>
          </p:txBody>
        </p:sp>
      </p:grpSp>
      <p:grpSp>
        <p:nvGrpSpPr>
          <p:cNvPr id="173121" name="Group 65">
            <a:extLst>
              <a:ext uri="{FF2B5EF4-FFF2-40B4-BE49-F238E27FC236}">
                <a16:creationId xmlns:a16="http://schemas.microsoft.com/office/drawing/2014/main" id="{1E3DFEDF-CDDE-CE43-B72B-299E9299851D}"/>
              </a:ext>
            </a:extLst>
          </p:cNvPr>
          <p:cNvGrpSpPr>
            <a:grpSpLocks/>
          </p:cNvGrpSpPr>
          <p:nvPr/>
        </p:nvGrpSpPr>
        <p:grpSpPr bwMode="auto">
          <a:xfrm>
            <a:off x="4822825" y="2330450"/>
            <a:ext cx="5530850" cy="4267200"/>
            <a:chOff x="2592" y="624"/>
            <a:chExt cx="3216" cy="2688"/>
          </a:xfrm>
        </p:grpSpPr>
        <p:grpSp>
          <p:nvGrpSpPr>
            <p:cNvPr id="26628" name="Group 66">
              <a:extLst>
                <a:ext uri="{FF2B5EF4-FFF2-40B4-BE49-F238E27FC236}">
                  <a16:creationId xmlns:a16="http://schemas.microsoft.com/office/drawing/2014/main" id="{A6112A53-BAA4-C349-A3E7-BE103A564FDD}"/>
                </a:ext>
              </a:extLst>
            </p:cNvPr>
            <p:cNvGrpSpPr>
              <a:grpSpLocks/>
            </p:cNvGrpSpPr>
            <p:nvPr/>
          </p:nvGrpSpPr>
          <p:grpSpPr bwMode="auto">
            <a:xfrm>
              <a:off x="3072" y="624"/>
              <a:ext cx="2160" cy="2218"/>
              <a:chOff x="3024" y="854"/>
              <a:chExt cx="2160" cy="2218"/>
            </a:xfrm>
          </p:grpSpPr>
          <p:grpSp>
            <p:nvGrpSpPr>
              <p:cNvPr id="26630" name="Group 67">
                <a:extLst>
                  <a:ext uri="{FF2B5EF4-FFF2-40B4-BE49-F238E27FC236}">
                    <a16:creationId xmlns:a16="http://schemas.microsoft.com/office/drawing/2014/main" id="{6841E8DE-B5AE-444D-BB55-5851B055A298}"/>
                  </a:ext>
                </a:extLst>
              </p:cNvPr>
              <p:cNvGrpSpPr>
                <a:grpSpLocks/>
              </p:cNvGrpSpPr>
              <p:nvPr/>
            </p:nvGrpSpPr>
            <p:grpSpPr bwMode="auto">
              <a:xfrm>
                <a:off x="3600" y="854"/>
                <a:ext cx="240" cy="288"/>
                <a:chOff x="1392" y="854"/>
                <a:chExt cx="240" cy="288"/>
              </a:xfrm>
            </p:grpSpPr>
            <p:sp>
              <p:nvSpPr>
                <p:cNvPr id="26671" name="Oval 68">
                  <a:extLst>
                    <a:ext uri="{FF2B5EF4-FFF2-40B4-BE49-F238E27FC236}">
                      <a16:creationId xmlns:a16="http://schemas.microsoft.com/office/drawing/2014/main" id="{2894EC9F-9AA9-8B41-A839-9079B38BCCC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5" name="Text Box 69">
                  <a:extLst>
                    <a:ext uri="{FF2B5EF4-FFF2-40B4-BE49-F238E27FC236}">
                      <a16:creationId xmlns:a16="http://schemas.microsoft.com/office/drawing/2014/main" id="{7D724E76-BE01-FF4B-837C-FFDD3398956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31" name="Group 70">
                <a:extLst>
                  <a:ext uri="{FF2B5EF4-FFF2-40B4-BE49-F238E27FC236}">
                    <a16:creationId xmlns:a16="http://schemas.microsoft.com/office/drawing/2014/main" id="{A011AB68-FF68-CA40-BE6A-500CD196F35E}"/>
                  </a:ext>
                </a:extLst>
              </p:cNvPr>
              <p:cNvGrpSpPr>
                <a:grpSpLocks/>
              </p:cNvGrpSpPr>
              <p:nvPr/>
            </p:nvGrpSpPr>
            <p:grpSpPr bwMode="auto">
              <a:xfrm>
                <a:off x="3120" y="1344"/>
                <a:ext cx="240" cy="288"/>
                <a:chOff x="1392" y="854"/>
                <a:chExt cx="240" cy="288"/>
              </a:xfrm>
            </p:grpSpPr>
            <p:sp>
              <p:nvSpPr>
                <p:cNvPr id="26669" name="Oval 71">
                  <a:extLst>
                    <a:ext uri="{FF2B5EF4-FFF2-40B4-BE49-F238E27FC236}">
                      <a16:creationId xmlns:a16="http://schemas.microsoft.com/office/drawing/2014/main" id="{88CE5B8F-2926-3A4A-B6E6-4132A1C076C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8" name="Text Box 72">
                  <a:extLst>
                    <a:ext uri="{FF2B5EF4-FFF2-40B4-BE49-F238E27FC236}">
                      <a16:creationId xmlns:a16="http://schemas.microsoft.com/office/drawing/2014/main" id="{E714B491-8599-E34C-8966-5097511C5E4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32" name="Group 73">
                <a:extLst>
                  <a:ext uri="{FF2B5EF4-FFF2-40B4-BE49-F238E27FC236}">
                    <a16:creationId xmlns:a16="http://schemas.microsoft.com/office/drawing/2014/main" id="{5A970018-C76A-2646-832B-3D959CBFD898}"/>
                  </a:ext>
                </a:extLst>
              </p:cNvPr>
              <p:cNvGrpSpPr>
                <a:grpSpLocks/>
              </p:cNvGrpSpPr>
              <p:nvPr/>
            </p:nvGrpSpPr>
            <p:grpSpPr bwMode="auto">
              <a:xfrm>
                <a:off x="3840" y="1344"/>
                <a:ext cx="240" cy="288"/>
                <a:chOff x="1392" y="854"/>
                <a:chExt cx="240" cy="288"/>
              </a:xfrm>
            </p:grpSpPr>
            <p:sp>
              <p:nvSpPr>
                <p:cNvPr id="26667" name="Oval 74">
                  <a:extLst>
                    <a:ext uri="{FF2B5EF4-FFF2-40B4-BE49-F238E27FC236}">
                      <a16:creationId xmlns:a16="http://schemas.microsoft.com/office/drawing/2014/main" id="{4ED2E448-453B-D147-AEB0-87A16A1EAE1D}"/>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1" name="Text Box 75">
                  <a:extLst>
                    <a:ext uri="{FF2B5EF4-FFF2-40B4-BE49-F238E27FC236}">
                      <a16:creationId xmlns:a16="http://schemas.microsoft.com/office/drawing/2014/main" id="{0A2D5306-3072-8C46-B28F-9C86204843C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33" name="Group 76">
                <a:extLst>
                  <a:ext uri="{FF2B5EF4-FFF2-40B4-BE49-F238E27FC236}">
                    <a16:creationId xmlns:a16="http://schemas.microsoft.com/office/drawing/2014/main" id="{7D1143D5-C140-9A4E-AE68-094437A632F8}"/>
                  </a:ext>
                </a:extLst>
              </p:cNvPr>
              <p:cNvGrpSpPr>
                <a:grpSpLocks/>
              </p:cNvGrpSpPr>
              <p:nvPr/>
            </p:nvGrpSpPr>
            <p:grpSpPr bwMode="auto">
              <a:xfrm>
                <a:off x="4656" y="1008"/>
                <a:ext cx="240" cy="288"/>
                <a:chOff x="1392" y="854"/>
                <a:chExt cx="240" cy="288"/>
              </a:xfrm>
            </p:grpSpPr>
            <p:sp>
              <p:nvSpPr>
                <p:cNvPr id="26665" name="Oval 77">
                  <a:extLst>
                    <a:ext uri="{FF2B5EF4-FFF2-40B4-BE49-F238E27FC236}">
                      <a16:creationId xmlns:a16="http://schemas.microsoft.com/office/drawing/2014/main" id="{A22AD354-23EA-694E-8C14-E8168499DE1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4" name="Text Box 78">
                  <a:extLst>
                    <a:ext uri="{FF2B5EF4-FFF2-40B4-BE49-F238E27FC236}">
                      <a16:creationId xmlns:a16="http://schemas.microsoft.com/office/drawing/2014/main" id="{ED774699-0B02-6747-B09A-1CF16B13247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34" name="Group 79">
                <a:extLst>
                  <a:ext uri="{FF2B5EF4-FFF2-40B4-BE49-F238E27FC236}">
                    <a16:creationId xmlns:a16="http://schemas.microsoft.com/office/drawing/2014/main" id="{D51C78AA-AFD4-FA42-AB26-C2E88C6C3AD4}"/>
                  </a:ext>
                </a:extLst>
              </p:cNvPr>
              <p:cNvGrpSpPr>
                <a:grpSpLocks/>
              </p:cNvGrpSpPr>
              <p:nvPr/>
            </p:nvGrpSpPr>
            <p:grpSpPr bwMode="auto">
              <a:xfrm>
                <a:off x="4272" y="1920"/>
                <a:ext cx="240" cy="288"/>
                <a:chOff x="1392" y="854"/>
                <a:chExt cx="240" cy="288"/>
              </a:xfrm>
            </p:grpSpPr>
            <p:sp>
              <p:nvSpPr>
                <p:cNvPr id="26663" name="Oval 80">
                  <a:extLst>
                    <a:ext uri="{FF2B5EF4-FFF2-40B4-BE49-F238E27FC236}">
                      <a16:creationId xmlns:a16="http://schemas.microsoft.com/office/drawing/2014/main" id="{1523F5CB-AAE5-1549-8B07-E293B412596C}"/>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7" name="Text Box 81">
                  <a:extLst>
                    <a:ext uri="{FF2B5EF4-FFF2-40B4-BE49-F238E27FC236}">
                      <a16:creationId xmlns:a16="http://schemas.microsoft.com/office/drawing/2014/main" id="{0ABB4CCC-831C-3D4D-A14F-0D3FC64AB1C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35" name="Group 82">
                <a:extLst>
                  <a:ext uri="{FF2B5EF4-FFF2-40B4-BE49-F238E27FC236}">
                    <a16:creationId xmlns:a16="http://schemas.microsoft.com/office/drawing/2014/main" id="{EE5AF741-7F52-DB47-A31B-E507E2BA442A}"/>
                  </a:ext>
                </a:extLst>
              </p:cNvPr>
              <p:cNvGrpSpPr>
                <a:grpSpLocks/>
              </p:cNvGrpSpPr>
              <p:nvPr/>
            </p:nvGrpSpPr>
            <p:grpSpPr bwMode="auto">
              <a:xfrm>
                <a:off x="3360" y="1968"/>
                <a:ext cx="240" cy="288"/>
                <a:chOff x="1392" y="854"/>
                <a:chExt cx="240" cy="288"/>
              </a:xfrm>
            </p:grpSpPr>
            <p:sp>
              <p:nvSpPr>
                <p:cNvPr id="26661" name="Oval 83">
                  <a:extLst>
                    <a:ext uri="{FF2B5EF4-FFF2-40B4-BE49-F238E27FC236}">
                      <a16:creationId xmlns:a16="http://schemas.microsoft.com/office/drawing/2014/main" id="{6BCF064F-2A36-0040-B290-DBFDCDC13C9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0" name="Text Box 84">
                  <a:extLst>
                    <a:ext uri="{FF2B5EF4-FFF2-40B4-BE49-F238E27FC236}">
                      <a16:creationId xmlns:a16="http://schemas.microsoft.com/office/drawing/2014/main" id="{1806C706-360D-0041-A210-CE1C6DD7E12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36" name="Group 85">
                <a:extLst>
                  <a:ext uri="{FF2B5EF4-FFF2-40B4-BE49-F238E27FC236}">
                    <a16:creationId xmlns:a16="http://schemas.microsoft.com/office/drawing/2014/main" id="{B26373D2-4B42-F143-8AB7-51C722760C69}"/>
                  </a:ext>
                </a:extLst>
              </p:cNvPr>
              <p:cNvGrpSpPr>
                <a:grpSpLocks/>
              </p:cNvGrpSpPr>
              <p:nvPr/>
            </p:nvGrpSpPr>
            <p:grpSpPr bwMode="auto">
              <a:xfrm>
                <a:off x="3744" y="2400"/>
                <a:ext cx="240" cy="288"/>
                <a:chOff x="1392" y="854"/>
                <a:chExt cx="240" cy="288"/>
              </a:xfrm>
            </p:grpSpPr>
            <p:sp>
              <p:nvSpPr>
                <p:cNvPr id="26659" name="Oval 86">
                  <a:extLst>
                    <a:ext uri="{FF2B5EF4-FFF2-40B4-BE49-F238E27FC236}">
                      <a16:creationId xmlns:a16="http://schemas.microsoft.com/office/drawing/2014/main" id="{09E46437-C19C-AE42-8401-113CFCA3BB4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3" name="Text Box 87">
                  <a:extLst>
                    <a:ext uri="{FF2B5EF4-FFF2-40B4-BE49-F238E27FC236}">
                      <a16:creationId xmlns:a16="http://schemas.microsoft.com/office/drawing/2014/main" id="{EDE20E20-719D-D74F-8E83-AD6CBEAB7234}"/>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37" name="Group 88">
                <a:extLst>
                  <a:ext uri="{FF2B5EF4-FFF2-40B4-BE49-F238E27FC236}">
                    <a16:creationId xmlns:a16="http://schemas.microsoft.com/office/drawing/2014/main" id="{7A06DCC7-992C-3743-B8A0-FAB1E759B43B}"/>
                  </a:ext>
                </a:extLst>
              </p:cNvPr>
              <p:cNvGrpSpPr>
                <a:grpSpLocks/>
              </p:cNvGrpSpPr>
              <p:nvPr/>
            </p:nvGrpSpPr>
            <p:grpSpPr bwMode="auto">
              <a:xfrm>
                <a:off x="3168" y="2688"/>
                <a:ext cx="240" cy="288"/>
                <a:chOff x="1392" y="854"/>
                <a:chExt cx="240" cy="288"/>
              </a:xfrm>
            </p:grpSpPr>
            <p:sp>
              <p:nvSpPr>
                <p:cNvPr id="26657" name="Oval 89">
                  <a:extLst>
                    <a:ext uri="{FF2B5EF4-FFF2-40B4-BE49-F238E27FC236}">
                      <a16:creationId xmlns:a16="http://schemas.microsoft.com/office/drawing/2014/main" id="{6F907387-39FE-3F47-9AA2-CA0AD86A703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6" name="Text Box 90">
                  <a:extLst>
                    <a:ext uri="{FF2B5EF4-FFF2-40B4-BE49-F238E27FC236}">
                      <a16:creationId xmlns:a16="http://schemas.microsoft.com/office/drawing/2014/main" id="{DC5560C2-184B-FB46-85D7-1C5D06006E1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38" name="Group 91">
                <a:extLst>
                  <a:ext uri="{FF2B5EF4-FFF2-40B4-BE49-F238E27FC236}">
                    <a16:creationId xmlns:a16="http://schemas.microsoft.com/office/drawing/2014/main" id="{340A347D-04F4-4C4B-B3CE-99731FCDB73D}"/>
                  </a:ext>
                </a:extLst>
              </p:cNvPr>
              <p:cNvGrpSpPr>
                <a:grpSpLocks/>
              </p:cNvGrpSpPr>
              <p:nvPr/>
            </p:nvGrpSpPr>
            <p:grpSpPr bwMode="auto">
              <a:xfrm>
                <a:off x="4656" y="2784"/>
                <a:ext cx="240" cy="288"/>
                <a:chOff x="1392" y="854"/>
                <a:chExt cx="240" cy="288"/>
              </a:xfrm>
            </p:grpSpPr>
            <p:sp>
              <p:nvSpPr>
                <p:cNvPr id="26655" name="Oval 92">
                  <a:extLst>
                    <a:ext uri="{FF2B5EF4-FFF2-40B4-BE49-F238E27FC236}">
                      <a16:creationId xmlns:a16="http://schemas.microsoft.com/office/drawing/2014/main" id="{322E3553-60AE-3245-A423-E90FF442461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9" name="Text Box 93">
                  <a:extLst>
                    <a:ext uri="{FF2B5EF4-FFF2-40B4-BE49-F238E27FC236}">
                      <a16:creationId xmlns:a16="http://schemas.microsoft.com/office/drawing/2014/main" id="{8CF1E3E2-D933-1B43-8D1F-6FBD1B87368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39" name="Line 94">
                <a:extLst>
                  <a:ext uri="{FF2B5EF4-FFF2-40B4-BE49-F238E27FC236}">
                    <a16:creationId xmlns:a16="http://schemas.microsoft.com/office/drawing/2014/main" id="{D1ADC141-F774-E04C-B152-DF9D2125C94A}"/>
                  </a:ext>
                </a:extLst>
              </p:cNvPr>
              <p:cNvSpPr>
                <a:spLocks noChangeShapeType="1"/>
              </p:cNvSpPr>
              <p:nvPr/>
            </p:nvSpPr>
            <p:spPr bwMode="auto">
              <a:xfrm flipH="1">
                <a:off x="3312"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0" name="Line 95">
                <a:extLst>
                  <a:ext uri="{FF2B5EF4-FFF2-40B4-BE49-F238E27FC236}">
                    <a16:creationId xmlns:a16="http://schemas.microsoft.com/office/drawing/2014/main" id="{308828CC-A69D-D040-AC8F-FD27C846E424}"/>
                  </a:ext>
                </a:extLst>
              </p:cNvPr>
              <p:cNvSpPr>
                <a:spLocks noChangeShapeType="1"/>
              </p:cNvSpPr>
              <p:nvPr/>
            </p:nvSpPr>
            <p:spPr bwMode="auto">
              <a:xfrm flipH="1">
                <a:off x="4080"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1" name="Line 96">
                <a:extLst>
                  <a:ext uri="{FF2B5EF4-FFF2-40B4-BE49-F238E27FC236}">
                    <a16:creationId xmlns:a16="http://schemas.microsoft.com/office/drawing/2014/main" id="{6AFFE6B4-AED9-9944-9749-05B83C20239D}"/>
                  </a:ext>
                </a:extLst>
              </p:cNvPr>
              <p:cNvSpPr>
                <a:spLocks noChangeShapeType="1"/>
              </p:cNvSpPr>
              <p:nvPr/>
            </p:nvSpPr>
            <p:spPr bwMode="auto">
              <a:xfrm>
                <a:off x="3792"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2" name="Line 97">
                <a:extLst>
                  <a:ext uri="{FF2B5EF4-FFF2-40B4-BE49-F238E27FC236}">
                    <a16:creationId xmlns:a16="http://schemas.microsoft.com/office/drawing/2014/main" id="{5D6B3CA7-110D-1A4D-8B41-C861EB6894DF}"/>
                  </a:ext>
                </a:extLst>
              </p:cNvPr>
              <p:cNvSpPr>
                <a:spLocks noChangeShapeType="1"/>
              </p:cNvSpPr>
              <p:nvPr/>
            </p:nvSpPr>
            <p:spPr bwMode="auto">
              <a:xfrm flipH="1">
                <a:off x="3312"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3" name="Line 98">
                <a:extLst>
                  <a:ext uri="{FF2B5EF4-FFF2-40B4-BE49-F238E27FC236}">
                    <a16:creationId xmlns:a16="http://schemas.microsoft.com/office/drawing/2014/main" id="{A84274FF-2820-514E-AB18-703752D67C8B}"/>
                  </a:ext>
                </a:extLst>
              </p:cNvPr>
              <p:cNvSpPr>
                <a:spLocks noChangeShapeType="1"/>
              </p:cNvSpPr>
              <p:nvPr/>
            </p:nvSpPr>
            <p:spPr bwMode="auto">
              <a:xfrm>
                <a:off x="4800"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4" name="Line 99">
                <a:extLst>
                  <a:ext uri="{FF2B5EF4-FFF2-40B4-BE49-F238E27FC236}">
                    <a16:creationId xmlns:a16="http://schemas.microsoft.com/office/drawing/2014/main" id="{E149812F-68E8-024E-B766-DF70BF08A56F}"/>
                  </a:ext>
                </a:extLst>
              </p:cNvPr>
              <p:cNvSpPr>
                <a:spLocks noChangeShapeType="1"/>
              </p:cNvSpPr>
              <p:nvPr/>
            </p:nvSpPr>
            <p:spPr bwMode="auto">
              <a:xfrm>
                <a:off x="3552"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5" name="Line 100">
                <a:extLst>
                  <a:ext uri="{FF2B5EF4-FFF2-40B4-BE49-F238E27FC236}">
                    <a16:creationId xmlns:a16="http://schemas.microsoft.com/office/drawing/2014/main" id="{6BFA9005-D372-9B47-A8C7-E4B5EF341153}"/>
                  </a:ext>
                </a:extLst>
              </p:cNvPr>
              <p:cNvSpPr>
                <a:spLocks noChangeShapeType="1"/>
              </p:cNvSpPr>
              <p:nvPr/>
            </p:nvSpPr>
            <p:spPr bwMode="auto">
              <a:xfrm flipV="1">
                <a:off x="3984"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6" name="Line 101">
                <a:extLst>
                  <a:ext uri="{FF2B5EF4-FFF2-40B4-BE49-F238E27FC236}">
                    <a16:creationId xmlns:a16="http://schemas.microsoft.com/office/drawing/2014/main" id="{10B6BB1E-3AD3-7D48-97F0-6EE5F5C9F2CA}"/>
                  </a:ext>
                </a:extLst>
              </p:cNvPr>
              <p:cNvSpPr>
                <a:spLocks noChangeShapeType="1"/>
              </p:cNvSpPr>
              <p:nvPr/>
            </p:nvSpPr>
            <p:spPr bwMode="auto">
              <a:xfrm>
                <a:off x="3264"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58" name="Text Box 102">
                <a:extLst>
                  <a:ext uri="{FF2B5EF4-FFF2-40B4-BE49-F238E27FC236}">
                    <a16:creationId xmlns:a16="http://schemas.microsoft.com/office/drawing/2014/main" id="{939C36B5-B02D-C541-AFD3-3011C3603C1E}"/>
                  </a:ext>
                </a:extLst>
              </p:cNvPr>
              <p:cNvSpPr txBox="1">
                <a:spLocks noChangeArrowheads="1"/>
              </p:cNvSpPr>
              <p:nvPr/>
            </p:nvSpPr>
            <p:spPr bwMode="auto">
              <a:xfrm>
                <a:off x="3840"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59" name="Text Box 103">
                <a:extLst>
                  <a:ext uri="{FF2B5EF4-FFF2-40B4-BE49-F238E27FC236}">
                    <a16:creationId xmlns:a16="http://schemas.microsoft.com/office/drawing/2014/main" id="{8B78A2E6-E31E-D942-8A9F-93200E1A8D3E}"/>
                  </a:ext>
                </a:extLst>
              </p:cNvPr>
              <p:cNvSpPr txBox="1">
                <a:spLocks noChangeArrowheads="1"/>
              </p:cNvSpPr>
              <p:nvPr/>
            </p:nvSpPr>
            <p:spPr bwMode="auto">
              <a:xfrm>
                <a:off x="4320"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60" name="Text Box 104">
                <a:extLst>
                  <a:ext uri="{FF2B5EF4-FFF2-40B4-BE49-F238E27FC236}">
                    <a16:creationId xmlns:a16="http://schemas.microsoft.com/office/drawing/2014/main" id="{6EE28659-F4C9-B342-8E24-31D387EBF241}"/>
                  </a:ext>
                </a:extLst>
              </p:cNvPr>
              <p:cNvSpPr txBox="1">
                <a:spLocks noChangeArrowheads="1"/>
              </p:cNvSpPr>
              <p:nvPr/>
            </p:nvSpPr>
            <p:spPr bwMode="auto">
              <a:xfrm>
                <a:off x="4848"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61" name="Text Box 105">
                <a:extLst>
                  <a:ext uri="{FF2B5EF4-FFF2-40B4-BE49-F238E27FC236}">
                    <a16:creationId xmlns:a16="http://schemas.microsoft.com/office/drawing/2014/main" id="{AD4611EC-5FF0-7347-8E2F-9F942A20F09D}"/>
                  </a:ext>
                </a:extLst>
              </p:cNvPr>
              <p:cNvSpPr txBox="1">
                <a:spLocks noChangeArrowheads="1"/>
              </p:cNvSpPr>
              <p:nvPr/>
            </p:nvSpPr>
            <p:spPr bwMode="auto">
              <a:xfrm>
                <a:off x="3600"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62" name="Text Box 106">
                <a:extLst>
                  <a:ext uri="{FF2B5EF4-FFF2-40B4-BE49-F238E27FC236}">
                    <a16:creationId xmlns:a16="http://schemas.microsoft.com/office/drawing/2014/main" id="{64578F55-5276-6844-B6C2-19DBE8C481DA}"/>
                  </a:ext>
                </a:extLst>
              </p:cNvPr>
              <p:cNvSpPr txBox="1">
                <a:spLocks noChangeArrowheads="1"/>
              </p:cNvSpPr>
              <p:nvPr/>
            </p:nvSpPr>
            <p:spPr bwMode="auto">
              <a:xfrm>
                <a:off x="4080"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63" name="Text Box 107">
                <a:extLst>
                  <a:ext uri="{FF2B5EF4-FFF2-40B4-BE49-F238E27FC236}">
                    <a16:creationId xmlns:a16="http://schemas.microsoft.com/office/drawing/2014/main" id="{EFF0583C-F826-734E-8CB3-3BDF601DF6D0}"/>
                  </a:ext>
                </a:extLst>
              </p:cNvPr>
              <p:cNvSpPr txBox="1">
                <a:spLocks noChangeArrowheads="1"/>
              </p:cNvSpPr>
              <p:nvPr/>
            </p:nvSpPr>
            <p:spPr bwMode="auto">
              <a:xfrm>
                <a:off x="3024"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64" name="Text Box 108">
                <a:extLst>
                  <a:ext uri="{FF2B5EF4-FFF2-40B4-BE49-F238E27FC236}">
                    <a16:creationId xmlns:a16="http://schemas.microsoft.com/office/drawing/2014/main" id="{29FE22DD-DE21-EB45-AA25-276FDC135960}"/>
                  </a:ext>
                </a:extLst>
              </p:cNvPr>
              <p:cNvSpPr txBox="1">
                <a:spLocks noChangeArrowheads="1"/>
              </p:cNvSpPr>
              <p:nvPr/>
            </p:nvSpPr>
            <p:spPr bwMode="auto">
              <a:xfrm>
                <a:off x="3072"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65" name="Text Box 109">
                <a:extLst>
                  <a:ext uri="{FF2B5EF4-FFF2-40B4-BE49-F238E27FC236}">
                    <a16:creationId xmlns:a16="http://schemas.microsoft.com/office/drawing/2014/main" id="{2DF2BE29-CDAC-9842-BF0A-423FB96661FC}"/>
                  </a:ext>
                </a:extLst>
              </p:cNvPr>
              <p:cNvSpPr txBox="1">
                <a:spLocks noChangeArrowheads="1"/>
              </p:cNvSpPr>
              <p:nvPr/>
            </p:nvSpPr>
            <p:spPr bwMode="auto">
              <a:xfrm>
                <a:off x="3216"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66" name="Text Box 110">
              <a:extLst>
                <a:ext uri="{FF2B5EF4-FFF2-40B4-BE49-F238E27FC236}">
                  <a16:creationId xmlns:a16="http://schemas.microsoft.com/office/drawing/2014/main" id="{F4A568C2-77E7-9342-917D-F093001165F4}"/>
                </a:ext>
              </a:extLst>
            </p:cNvPr>
            <p:cNvSpPr txBox="1">
              <a:spLocks noChangeArrowheads="1"/>
            </p:cNvSpPr>
            <p:nvPr/>
          </p:nvSpPr>
          <p:spPr bwMode="auto">
            <a:xfrm>
              <a:off x="2592" y="2985"/>
              <a:ext cx="3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）联通各城市最小生成树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dissolve">
                                      <p:cBhvr>
                                        <p:cTn id="7" dur="500"/>
                                        <p:tgtEl>
                                          <p:spTgt spid="17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121"/>
                                        </p:tgtEl>
                                        <p:attrNameLst>
                                          <p:attrName>style.visibility</p:attrName>
                                        </p:attrNameLst>
                                      </p:cBhvr>
                                      <p:to>
                                        <p:strVal val="visible"/>
                                      </p:to>
                                    </p:set>
                                    <p:animEffect transition="in" filter="blinds(horizontal)">
                                      <p:cBhvr>
                                        <p:cTn id="12" dur="500"/>
                                        <p:tgtEl>
                                          <p:spTgt spid="1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8D124460-98CB-004F-9486-32161289146E}"/>
              </a:ext>
            </a:extLst>
          </p:cNvPr>
          <p:cNvSpPr txBox="1">
            <a:spLocks noChangeArrowheads="1"/>
          </p:cNvSpPr>
          <p:nvPr/>
        </p:nvSpPr>
        <p:spPr bwMode="auto">
          <a:xfrm>
            <a:off x="273050" y="1916113"/>
            <a:ext cx="9328150" cy="4968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200">
                <a:solidFill>
                  <a:srgbClr val="F9F9F9"/>
                </a:solidFill>
                <a:effectLst>
                  <a:outerShdw blurRad="38100" dist="38100" dir="2700000" algn="tl">
                    <a:srgbClr val="C0C0C0"/>
                  </a:outerShdw>
                </a:effectLst>
                <a:latin typeface="楷体_GB2312" pitchFamily="49" charset="-122"/>
                <a:ea typeface="楷体_GB2312" pitchFamily="49" charset="-122"/>
              </a:rPr>
              <a:t>　　</a:t>
            </a:r>
            <a:r>
              <a:rPr lang="zh-CN" altLang="en-US" sz="3200">
                <a:effectLst>
                  <a:outerShdw blurRad="38100" dist="38100" dir="2700000" algn="tl">
                    <a:srgbClr val="C0C0C0"/>
                  </a:outerShdw>
                </a:effectLst>
                <a:latin typeface="楷体_GB2312" pitchFamily="49" charset="-122"/>
                <a:ea typeface="楷体_GB2312" pitchFamily="49" charset="-122"/>
              </a:rPr>
              <a:t>以上所举例子中的数学模型正是数据结构要讨论的问题。因此，简单地说，</a:t>
            </a:r>
          </a:p>
          <a:p>
            <a:pPr eaLnBrk="1" fontAlgn="auto" hangingPunct="1">
              <a:spcBef>
                <a:spcPct val="50000"/>
              </a:spcBef>
              <a:spcAft>
                <a:spcPts val="0"/>
              </a:spcAft>
              <a:defRPr/>
            </a:pP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是一门讨论</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描述现实世界实体的数学模型</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非数值计算</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及其上的操作在计算机中如何表示和实现</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的学科。</a:t>
            </a: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endParaRP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mn-lt"/>
              <a:ea typeface="楷体_GB2312" pitchFamily="49" charset="-122"/>
            </a:endParaRPr>
          </a:p>
          <a:p>
            <a:pPr eaLnBrk="1" fontAlgn="auto" hangingPunct="1">
              <a:spcBef>
                <a:spcPct val="50000"/>
              </a:spcBef>
              <a:spcAft>
                <a:spcPts val="0"/>
              </a:spcAft>
              <a:defRPr/>
            </a:pP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5D4E122-41F1-E240-B53B-3018095E042C}"/>
              </a:ext>
            </a:extLst>
          </p:cNvPr>
          <p:cNvSpPr>
            <a:spLocks noChangeArrowheads="1"/>
          </p:cNvSpPr>
          <p:nvPr/>
        </p:nvSpPr>
        <p:spPr bwMode="auto">
          <a:xfrm>
            <a:off x="742950" y="3644900"/>
            <a:ext cx="8420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信息的表示和组织又直接关系到处理信息的程序的效率。随着计算机的普及，信息量的增加，信息范围的拓宽，使许多系统程序和应用程序的规模很大，结构又相当复杂。因此，为了编写出一个“好”的程序，必须分析待处理的对象的特征及各对象之间存在的关系，这就是数据结构这门课所要研究的问题。</a:t>
            </a:r>
          </a:p>
        </p:txBody>
      </p:sp>
      <p:sp>
        <p:nvSpPr>
          <p:cNvPr id="120835" name="Text Box 3">
            <a:extLst>
              <a:ext uri="{FF2B5EF4-FFF2-40B4-BE49-F238E27FC236}">
                <a16:creationId xmlns:a16="http://schemas.microsoft.com/office/drawing/2014/main" id="{6AE482B3-1570-8245-A19B-FA954F41BC10}"/>
              </a:ext>
            </a:extLst>
          </p:cNvPr>
          <p:cNvSpPr txBox="1">
            <a:spLocks noChangeArrowheads="1"/>
          </p:cNvSpPr>
          <p:nvPr/>
        </p:nvSpPr>
        <p:spPr bwMode="auto">
          <a:xfrm>
            <a:off x="863600" y="1582738"/>
            <a:ext cx="84820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计算机是一门研究用计算机进行信息表示和处理的科学。这里面涉及到两个问题：</a:t>
            </a:r>
            <a:endParaRPr lang="zh-CN" altLang="en-US" sz="3000">
              <a:solidFill>
                <a:schemeClr val="hlink"/>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6" name="Text Box 4">
            <a:extLst>
              <a:ext uri="{FF2B5EF4-FFF2-40B4-BE49-F238E27FC236}">
                <a16:creationId xmlns:a16="http://schemas.microsoft.com/office/drawing/2014/main" id="{48955AE7-D822-C441-8A1E-C24F88ED04F6}"/>
              </a:ext>
            </a:extLst>
          </p:cNvPr>
          <p:cNvSpPr txBox="1">
            <a:spLocks noChangeArrowheads="1"/>
          </p:cNvSpPr>
          <p:nvPr/>
        </p:nvSpPr>
        <p:spPr bwMode="auto">
          <a:xfrm>
            <a:off x="1111250" y="2565400"/>
            <a:ext cx="8089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信息的表示</a:t>
            </a:r>
          </a:p>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信息的处理</a:t>
            </a:r>
            <a:endPar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7" name="Line 5">
            <a:extLst>
              <a:ext uri="{FF2B5EF4-FFF2-40B4-BE49-F238E27FC236}">
                <a16:creationId xmlns:a16="http://schemas.microsoft.com/office/drawing/2014/main" id="{F3B660E8-2AE7-BF4D-8C09-FE2943A312BF}"/>
              </a:ext>
            </a:extLst>
          </p:cNvPr>
          <p:cNvSpPr>
            <a:spLocks noChangeShapeType="1"/>
          </p:cNvSpPr>
          <p:nvPr/>
        </p:nvSpPr>
        <p:spPr bwMode="auto">
          <a:xfrm>
            <a:off x="7040563" y="5300663"/>
            <a:ext cx="172878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8" name="Line 6">
            <a:extLst>
              <a:ext uri="{FF2B5EF4-FFF2-40B4-BE49-F238E27FC236}">
                <a16:creationId xmlns:a16="http://schemas.microsoft.com/office/drawing/2014/main" id="{98359369-C1F2-0C4A-B242-20AB330E1E2E}"/>
              </a:ext>
            </a:extLst>
          </p:cNvPr>
          <p:cNvSpPr>
            <a:spLocks noChangeShapeType="1"/>
          </p:cNvSpPr>
          <p:nvPr/>
        </p:nvSpPr>
        <p:spPr bwMode="auto">
          <a:xfrm>
            <a:off x="1320800" y="5754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9" name="Line 7">
            <a:extLst>
              <a:ext uri="{FF2B5EF4-FFF2-40B4-BE49-F238E27FC236}">
                <a16:creationId xmlns:a16="http://schemas.microsoft.com/office/drawing/2014/main" id="{417010DE-C1DF-E643-962D-05E341FE0137}"/>
              </a:ext>
            </a:extLst>
          </p:cNvPr>
          <p:cNvSpPr>
            <a:spLocks noChangeShapeType="1"/>
          </p:cNvSpPr>
          <p:nvPr/>
        </p:nvSpPr>
        <p:spPr bwMode="auto">
          <a:xfrm>
            <a:off x="1320800" y="6135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40" name="Line 8">
            <a:extLst>
              <a:ext uri="{FF2B5EF4-FFF2-40B4-BE49-F238E27FC236}">
                <a16:creationId xmlns:a16="http://schemas.microsoft.com/office/drawing/2014/main" id="{2395C1BB-9E76-2F4B-90B4-F5B87D0A4125}"/>
              </a:ext>
            </a:extLst>
          </p:cNvPr>
          <p:cNvSpPr>
            <a:spLocks noChangeShapeType="1"/>
          </p:cNvSpPr>
          <p:nvPr/>
        </p:nvSpPr>
        <p:spPr bwMode="auto">
          <a:xfrm>
            <a:off x="1238250" y="6597650"/>
            <a:ext cx="54435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linds(horizontal)">
                                      <p:cBhvr>
                                        <p:cTn id="7" dur="5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dissolve">
                                      <p:cBhvr>
                                        <p:cTn id="12" dur="500"/>
                                        <p:tgtEl>
                                          <p:spTgt spid="120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120837"/>
                                        </p:tgtEl>
                                        <p:attrNameLst>
                                          <p:attrName>style.visibility</p:attrName>
                                        </p:attrNameLst>
                                      </p:cBhvr>
                                      <p:to>
                                        <p:strVal val="visible"/>
                                      </p:to>
                                    </p:set>
                                    <p:anim calcmode="lin" valueType="num">
                                      <p:cBhvr>
                                        <p:cTn id="22" dur="500" fill="hold"/>
                                        <p:tgtEl>
                                          <p:spTgt spid="120837"/>
                                        </p:tgtEl>
                                        <p:attrNameLst>
                                          <p:attrName>ppt_x</p:attrName>
                                        </p:attrNameLst>
                                      </p:cBhvr>
                                      <p:tavLst>
                                        <p:tav tm="0">
                                          <p:val>
                                            <p:strVal val="#ppt_x-#ppt_w/2"/>
                                          </p:val>
                                        </p:tav>
                                        <p:tav tm="100000">
                                          <p:val>
                                            <p:strVal val="#ppt_x"/>
                                          </p:val>
                                        </p:tav>
                                      </p:tavLst>
                                    </p:anim>
                                    <p:anim calcmode="lin" valueType="num">
                                      <p:cBhvr>
                                        <p:cTn id="23" dur="500" fill="hold"/>
                                        <p:tgtEl>
                                          <p:spTgt spid="120837"/>
                                        </p:tgtEl>
                                        <p:attrNameLst>
                                          <p:attrName>ppt_y</p:attrName>
                                        </p:attrNameLst>
                                      </p:cBhvr>
                                      <p:tavLst>
                                        <p:tav tm="0">
                                          <p:val>
                                            <p:strVal val="#ppt_y"/>
                                          </p:val>
                                        </p:tav>
                                        <p:tav tm="100000">
                                          <p:val>
                                            <p:strVal val="#ppt_y"/>
                                          </p:val>
                                        </p:tav>
                                      </p:tavLst>
                                    </p:anim>
                                    <p:anim calcmode="lin" valueType="num">
                                      <p:cBhvr>
                                        <p:cTn id="24" dur="500" fill="hold"/>
                                        <p:tgtEl>
                                          <p:spTgt spid="120837"/>
                                        </p:tgtEl>
                                        <p:attrNameLst>
                                          <p:attrName>ppt_w</p:attrName>
                                        </p:attrNameLst>
                                      </p:cBhvr>
                                      <p:tavLst>
                                        <p:tav tm="0">
                                          <p:val>
                                            <p:fltVal val="0"/>
                                          </p:val>
                                        </p:tav>
                                        <p:tav tm="100000">
                                          <p:val>
                                            <p:strVal val="#ppt_w"/>
                                          </p:val>
                                        </p:tav>
                                      </p:tavLst>
                                    </p:anim>
                                    <p:anim calcmode="lin" valueType="num">
                                      <p:cBhvr>
                                        <p:cTn id="25" dur="500" fill="hold"/>
                                        <p:tgtEl>
                                          <p:spTgt spid="12083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8" fill="hold" nodeType="afterEffect">
                                  <p:stCondLst>
                                    <p:cond delay="0"/>
                                  </p:stCondLst>
                                  <p:childTnLst>
                                    <p:set>
                                      <p:cBhvr>
                                        <p:cTn id="28" dur="1" fill="hold">
                                          <p:stCondLst>
                                            <p:cond delay="0"/>
                                          </p:stCondLst>
                                        </p:cTn>
                                        <p:tgtEl>
                                          <p:spTgt spid="120838"/>
                                        </p:tgtEl>
                                        <p:attrNameLst>
                                          <p:attrName>style.visibility</p:attrName>
                                        </p:attrNameLst>
                                      </p:cBhvr>
                                      <p:to>
                                        <p:strVal val="visible"/>
                                      </p:to>
                                    </p:set>
                                    <p:anim calcmode="lin" valueType="num">
                                      <p:cBhvr>
                                        <p:cTn id="29" dur="500" fill="hold"/>
                                        <p:tgtEl>
                                          <p:spTgt spid="120838"/>
                                        </p:tgtEl>
                                        <p:attrNameLst>
                                          <p:attrName>ppt_x</p:attrName>
                                        </p:attrNameLst>
                                      </p:cBhvr>
                                      <p:tavLst>
                                        <p:tav tm="0">
                                          <p:val>
                                            <p:strVal val="#ppt_x-#ppt_w/2"/>
                                          </p:val>
                                        </p:tav>
                                        <p:tav tm="100000">
                                          <p:val>
                                            <p:strVal val="#ppt_x"/>
                                          </p:val>
                                        </p:tav>
                                      </p:tavLst>
                                    </p:anim>
                                    <p:anim calcmode="lin" valueType="num">
                                      <p:cBhvr>
                                        <p:cTn id="30" dur="500" fill="hold"/>
                                        <p:tgtEl>
                                          <p:spTgt spid="120838"/>
                                        </p:tgtEl>
                                        <p:attrNameLst>
                                          <p:attrName>ppt_y</p:attrName>
                                        </p:attrNameLst>
                                      </p:cBhvr>
                                      <p:tavLst>
                                        <p:tav tm="0">
                                          <p:val>
                                            <p:strVal val="#ppt_y"/>
                                          </p:val>
                                        </p:tav>
                                        <p:tav tm="100000">
                                          <p:val>
                                            <p:strVal val="#ppt_y"/>
                                          </p:val>
                                        </p:tav>
                                      </p:tavLst>
                                    </p:anim>
                                    <p:anim calcmode="lin" valueType="num">
                                      <p:cBhvr>
                                        <p:cTn id="31" dur="500" fill="hold"/>
                                        <p:tgtEl>
                                          <p:spTgt spid="120838"/>
                                        </p:tgtEl>
                                        <p:attrNameLst>
                                          <p:attrName>ppt_w</p:attrName>
                                        </p:attrNameLst>
                                      </p:cBhvr>
                                      <p:tavLst>
                                        <p:tav tm="0">
                                          <p:val>
                                            <p:fltVal val="0"/>
                                          </p:val>
                                        </p:tav>
                                        <p:tav tm="100000">
                                          <p:val>
                                            <p:strVal val="#ppt_w"/>
                                          </p:val>
                                        </p:tav>
                                      </p:tavLst>
                                    </p:anim>
                                    <p:anim calcmode="lin" valueType="num">
                                      <p:cBhvr>
                                        <p:cTn id="32" dur="500" fill="hold"/>
                                        <p:tgtEl>
                                          <p:spTgt spid="120838"/>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8" fill="hold" nodeType="afterEffect">
                                  <p:stCondLst>
                                    <p:cond delay="0"/>
                                  </p:stCondLst>
                                  <p:childTnLst>
                                    <p:set>
                                      <p:cBhvr>
                                        <p:cTn id="35" dur="1" fill="hold">
                                          <p:stCondLst>
                                            <p:cond delay="0"/>
                                          </p:stCondLst>
                                        </p:cTn>
                                        <p:tgtEl>
                                          <p:spTgt spid="120839"/>
                                        </p:tgtEl>
                                        <p:attrNameLst>
                                          <p:attrName>style.visibility</p:attrName>
                                        </p:attrNameLst>
                                      </p:cBhvr>
                                      <p:to>
                                        <p:strVal val="visible"/>
                                      </p:to>
                                    </p:set>
                                    <p:anim calcmode="lin" valueType="num">
                                      <p:cBhvr>
                                        <p:cTn id="36" dur="500" fill="hold"/>
                                        <p:tgtEl>
                                          <p:spTgt spid="120839"/>
                                        </p:tgtEl>
                                        <p:attrNameLst>
                                          <p:attrName>ppt_x</p:attrName>
                                        </p:attrNameLst>
                                      </p:cBhvr>
                                      <p:tavLst>
                                        <p:tav tm="0">
                                          <p:val>
                                            <p:strVal val="#ppt_x-#ppt_w/2"/>
                                          </p:val>
                                        </p:tav>
                                        <p:tav tm="100000">
                                          <p:val>
                                            <p:strVal val="#ppt_x"/>
                                          </p:val>
                                        </p:tav>
                                      </p:tavLst>
                                    </p:anim>
                                    <p:anim calcmode="lin" valueType="num">
                                      <p:cBhvr>
                                        <p:cTn id="37" dur="500" fill="hold"/>
                                        <p:tgtEl>
                                          <p:spTgt spid="120839"/>
                                        </p:tgtEl>
                                        <p:attrNameLst>
                                          <p:attrName>ppt_y</p:attrName>
                                        </p:attrNameLst>
                                      </p:cBhvr>
                                      <p:tavLst>
                                        <p:tav tm="0">
                                          <p:val>
                                            <p:strVal val="#ppt_y"/>
                                          </p:val>
                                        </p:tav>
                                        <p:tav tm="100000">
                                          <p:val>
                                            <p:strVal val="#ppt_y"/>
                                          </p:val>
                                        </p:tav>
                                      </p:tavLst>
                                    </p:anim>
                                    <p:anim calcmode="lin" valueType="num">
                                      <p:cBhvr>
                                        <p:cTn id="38" dur="500" fill="hold"/>
                                        <p:tgtEl>
                                          <p:spTgt spid="120839"/>
                                        </p:tgtEl>
                                        <p:attrNameLst>
                                          <p:attrName>ppt_w</p:attrName>
                                        </p:attrNameLst>
                                      </p:cBhvr>
                                      <p:tavLst>
                                        <p:tav tm="0">
                                          <p:val>
                                            <p:fltVal val="0"/>
                                          </p:val>
                                        </p:tav>
                                        <p:tav tm="100000">
                                          <p:val>
                                            <p:strVal val="#ppt_w"/>
                                          </p:val>
                                        </p:tav>
                                      </p:tavLst>
                                    </p:anim>
                                    <p:anim calcmode="lin" valueType="num">
                                      <p:cBhvr>
                                        <p:cTn id="39" dur="500" fill="hold"/>
                                        <p:tgtEl>
                                          <p:spTgt spid="120839"/>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500"/>
                            </p:stCondLst>
                            <p:childTnLst>
                              <p:par>
                                <p:cTn id="41" presetID="17" presetClass="entr" presetSubtype="8" fill="hold" nodeType="afterEffect">
                                  <p:stCondLst>
                                    <p:cond delay="0"/>
                                  </p:stCondLst>
                                  <p:childTnLst>
                                    <p:set>
                                      <p:cBhvr>
                                        <p:cTn id="42" dur="1" fill="hold">
                                          <p:stCondLst>
                                            <p:cond delay="0"/>
                                          </p:stCondLst>
                                        </p:cTn>
                                        <p:tgtEl>
                                          <p:spTgt spid="120840"/>
                                        </p:tgtEl>
                                        <p:attrNameLst>
                                          <p:attrName>style.visibility</p:attrName>
                                        </p:attrNameLst>
                                      </p:cBhvr>
                                      <p:to>
                                        <p:strVal val="visible"/>
                                      </p:to>
                                    </p:set>
                                    <p:anim calcmode="lin" valueType="num">
                                      <p:cBhvr>
                                        <p:cTn id="43" dur="500" fill="hold"/>
                                        <p:tgtEl>
                                          <p:spTgt spid="120840"/>
                                        </p:tgtEl>
                                        <p:attrNameLst>
                                          <p:attrName>ppt_x</p:attrName>
                                        </p:attrNameLst>
                                      </p:cBhvr>
                                      <p:tavLst>
                                        <p:tav tm="0">
                                          <p:val>
                                            <p:strVal val="#ppt_x-#ppt_w/2"/>
                                          </p:val>
                                        </p:tav>
                                        <p:tav tm="100000">
                                          <p:val>
                                            <p:strVal val="#ppt_x"/>
                                          </p:val>
                                        </p:tav>
                                      </p:tavLst>
                                    </p:anim>
                                    <p:anim calcmode="lin" valueType="num">
                                      <p:cBhvr>
                                        <p:cTn id="44" dur="500" fill="hold"/>
                                        <p:tgtEl>
                                          <p:spTgt spid="120840"/>
                                        </p:tgtEl>
                                        <p:attrNameLst>
                                          <p:attrName>ppt_y</p:attrName>
                                        </p:attrNameLst>
                                      </p:cBhvr>
                                      <p:tavLst>
                                        <p:tav tm="0">
                                          <p:val>
                                            <p:strVal val="#ppt_y"/>
                                          </p:val>
                                        </p:tav>
                                        <p:tav tm="100000">
                                          <p:val>
                                            <p:strVal val="#ppt_y"/>
                                          </p:val>
                                        </p:tav>
                                      </p:tavLst>
                                    </p:anim>
                                    <p:anim calcmode="lin" valueType="num">
                                      <p:cBhvr>
                                        <p:cTn id="45" dur="500" fill="hold"/>
                                        <p:tgtEl>
                                          <p:spTgt spid="120840"/>
                                        </p:tgtEl>
                                        <p:attrNameLst>
                                          <p:attrName>ppt_w</p:attrName>
                                        </p:attrNameLst>
                                      </p:cBhvr>
                                      <p:tavLst>
                                        <p:tav tm="0">
                                          <p:val>
                                            <p:fltVal val="0"/>
                                          </p:val>
                                        </p:tav>
                                        <p:tav tm="100000">
                                          <p:val>
                                            <p:strVal val="#ppt_w"/>
                                          </p:val>
                                        </p:tav>
                                      </p:tavLst>
                                    </p:anim>
                                    <p:anim calcmode="lin" valueType="num">
                                      <p:cBhvr>
                                        <p:cTn id="46" dur="500" fill="hold"/>
                                        <p:tgtEl>
                                          <p:spTgt spid="1208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2B7190E9-C7BB-F141-A692-DA6A3D449C97}"/>
              </a:ext>
            </a:extLst>
          </p:cNvPr>
          <p:cNvSpPr txBox="1">
            <a:spLocks noChangeArrowheads="1"/>
          </p:cNvSpPr>
          <p:nvPr/>
        </p:nvSpPr>
        <p:spPr bwMode="auto">
          <a:xfrm>
            <a:off x="1784350" y="476250"/>
            <a:ext cx="619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mn-lt"/>
                <a:ea typeface="楷体_GB2312" pitchFamily="49" charset="-122"/>
              </a:rPr>
              <a:t>1.1</a:t>
            </a:r>
            <a:r>
              <a:rPr lang="zh-CN" altLang="en-US" sz="3600" b="1">
                <a:solidFill>
                  <a:srgbClr val="FF0000"/>
                </a:solidFill>
                <a:effectLst>
                  <a:outerShdw blurRad="38100" dist="38100" dir="2700000" algn="tl">
                    <a:srgbClr val="C0C0C0"/>
                  </a:outerShdw>
                </a:effectLst>
                <a:latin typeface="+mn-lt"/>
                <a:ea typeface="楷体_GB2312" pitchFamily="49" charset="-122"/>
              </a:rPr>
              <a:t>数据结构</a:t>
            </a:r>
            <a:r>
              <a:rPr lang="zh-CN" altLang="en-US" sz="3600">
                <a:solidFill>
                  <a:srgbClr val="FF0000"/>
                </a:solidFill>
                <a:effectLst>
                  <a:outerShdw blurRad="38100" dist="38100" dir="2700000" algn="tl">
                    <a:srgbClr val="C0C0C0"/>
                  </a:outerShdw>
                </a:effectLst>
                <a:latin typeface="+mn-lt"/>
                <a:ea typeface="楷体_GB2312" pitchFamily="49" charset="-122"/>
              </a:rPr>
              <a:t> </a:t>
            </a:r>
          </a:p>
        </p:txBody>
      </p:sp>
      <p:sp>
        <p:nvSpPr>
          <p:cNvPr id="121859" name="Text Box 3">
            <a:extLst>
              <a:ext uri="{FF2B5EF4-FFF2-40B4-BE49-F238E27FC236}">
                <a16:creationId xmlns:a16="http://schemas.microsoft.com/office/drawing/2014/main" id="{F19D430F-C7A1-CE4C-9DA4-2AFFDAFD21D5}"/>
              </a:ext>
            </a:extLst>
          </p:cNvPr>
          <p:cNvSpPr txBox="1">
            <a:spLocks noChangeArrowheads="1"/>
          </p:cNvSpPr>
          <p:nvPr/>
        </p:nvSpPr>
        <p:spPr bwMode="auto">
          <a:xfrm>
            <a:off x="412750" y="153511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1.1.1</a:t>
            </a:r>
            <a:r>
              <a:rPr lang="zh-CN" altLang="en-US" sz="3200">
                <a:effectLst>
                  <a:outerShdw blurRad="38100" dist="38100" dir="2700000" algn="tl">
                    <a:srgbClr val="C0C0C0"/>
                  </a:outerShdw>
                </a:effectLst>
                <a:latin typeface="+mn-lt"/>
                <a:ea typeface="楷体_GB2312" pitchFamily="49" charset="-122"/>
              </a:rPr>
              <a:t>数据结构</a:t>
            </a:r>
          </a:p>
        </p:txBody>
      </p:sp>
      <p:sp>
        <p:nvSpPr>
          <p:cNvPr id="121860" name="Text Box 4">
            <a:extLst>
              <a:ext uri="{FF2B5EF4-FFF2-40B4-BE49-F238E27FC236}">
                <a16:creationId xmlns:a16="http://schemas.microsoft.com/office/drawing/2014/main" id="{A3FBD2CF-3C4D-2B42-B72D-81277CA26794}"/>
              </a:ext>
            </a:extLst>
          </p:cNvPr>
          <p:cNvSpPr txBox="1">
            <a:spLocks noChangeArrowheads="1"/>
          </p:cNvSpPr>
          <p:nvPr/>
        </p:nvSpPr>
        <p:spPr bwMode="auto">
          <a:xfrm>
            <a:off x="577850" y="2220913"/>
            <a:ext cx="899795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随着计算机软、硬件的发展，计算机的应用范围在不断扩大，计算机所处理的数据的数量也在不断扩大，计算机所处理的数据已不再是单纯的数值数据，而更多的是非数值数据。</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需要处理的数据并不是杂乱无章的，它们一定有内在的联系，只有弄清楚它们之间的本质的联系，才能使用计算机对大量的数据进行有效的处理。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5A9A6CC0-4FEC-A245-A936-474C4820B7D4}"/>
              </a:ext>
            </a:extLst>
          </p:cNvPr>
          <p:cNvSpPr txBox="1">
            <a:spLocks noChangeArrowheads="1"/>
          </p:cNvSpPr>
          <p:nvPr/>
        </p:nvSpPr>
        <p:spPr bwMode="auto">
          <a:xfrm>
            <a:off x="350838" y="533400"/>
            <a:ext cx="928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例</a:t>
            </a:r>
            <a:r>
              <a:rPr lang="en-US" altLang="zh-CN" sz="2800">
                <a:effectLst>
                  <a:outerShdw blurRad="38100" dist="38100" dir="2700000" algn="tl">
                    <a:srgbClr val="C0C0C0"/>
                  </a:outerShdw>
                </a:effectLst>
                <a:latin typeface="+mn-lt"/>
                <a:ea typeface="楷体_GB2312" pitchFamily="49" charset="-122"/>
              </a:rPr>
              <a:t>4     </a:t>
            </a:r>
            <a:r>
              <a:rPr lang="zh-CN" altLang="en-US" sz="2800">
                <a:effectLst>
                  <a:outerShdw blurRad="38100" dist="38100" dir="2700000" algn="tl">
                    <a:srgbClr val="C0C0C0"/>
                  </a:outerShdw>
                </a:effectLst>
                <a:latin typeface="+mn-lt"/>
                <a:ea typeface="楷体_GB2312" pitchFamily="49" charset="-122"/>
              </a:rPr>
              <a:t>某电信公司的市话用户信息表格如下图所示： </a:t>
            </a:r>
          </a:p>
        </p:txBody>
      </p:sp>
      <p:grpSp>
        <p:nvGrpSpPr>
          <p:cNvPr id="122883" name="Group 3">
            <a:extLst>
              <a:ext uri="{FF2B5EF4-FFF2-40B4-BE49-F238E27FC236}">
                <a16:creationId xmlns:a16="http://schemas.microsoft.com/office/drawing/2014/main" id="{DB534858-46F2-1E40-A3BF-F7EAB8264976}"/>
              </a:ext>
            </a:extLst>
          </p:cNvPr>
          <p:cNvGrpSpPr>
            <a:grpSpLocks/>
          </p:cNvGrpSpPr>
          <p:nvPr/>
        </p:nvGrpSpPr>
        <p:grpSpPr bwMode="auto">
          <a:xfrm>
            <a:off x="577850" y="1885950"/>
            <a:ext cx="9080500" cy="4495800"/>
            <a:chOff x="-3" y="-3"/>
            <a:chExt cx="3336" cy="2295"/>
          </a:xfrm>
        </p:grpSpPr>
        <p:grpSp>
          <p:nvGrpSpPr>
            <p:cNvPr id="30723" name="Group 4">
              <a:extLst>
                <a:ext uri="{FF2B5EF4-FFF2-40B4-BE49-F238E27FC236}">
                  <a16:creationId xmlns:a16="http://schemas.microsoft.com/office/drawing/2014/main" id="{AA58370B-1E6C-0340-8B69-44534DB6A918}"/>
                </a:ext>
              </a:extLst>
            </p:cNvPr>
            <p:cNvGrpSpPr>
              <a:grpSpLocks/>
            </p:cNvGrpSpPr>
            <p:nvPr/>
          </p:nvGrpSpPr>
          <p:grpSpPr bwMode="auto">
            <a:xfrm>
              <a:off x="0" y="0"/>
              <a:ext cx="3330" cy="2289"/>
              <a:chOff x="0" y="0"/>
              <a:chExt cx="3330" cy="2289"/>
            </a:xfrm>
          </p:grpSpPr>
          <p:grpSp>
            <p:nvGrpSpPr>
              <p:cNvPr id="30725" name="Group 5">
                <a:extLst>
                  <a:ext uri="{FF2B5EF4-FFF2-40B4-BE49-F238E27FC236}">
                    <a16:creationId xmlns:a16="http://schemas.microsoft.com/office/drawing/2014/main" id="{4EE0C024-3EEC-C24F-B340-72113DAC57F5}"/>
                  </a:ext>
                </a:extLst>
              </p:cNvPr>
              <p:cNvGrpSpPr>
                <a:grpSpLocks/>
              </p:cNvGrpSpPr>
              <p:nvPr/>
            </p:nvGrpSpPr>
            <p:grpSpPr bwMode="auto">
              <a:xfrm>
                <a:off x="0" y="0"/>
                <a:ext cx="666" cy="654"/>
                <a:chOff x="0" y="0"/>
                <a:chExt cx="666" cy="654"/>
              </a:xfrm>
            </p:grpSpPr>
            <p:sp>
              <p:nvSpPr>
                <p:cNvPr id="30816" name="Rectangle 6">
                  <a:extLst>
                    <a:ext uri="{FF2B5EF4-FFF2-40B4-BE49-F238E27FC236}">
                      <a16:creationId xmlns:a16="http://schemas.microsoft.com/office/drawing/2014/main" id="{D2D17B9A-8FDD-D448-9836-737EA82B7F5D}"/>
                    </a:ext>
                  </a:extLst>
                </p:cNvPr>
                <p:cNvSpPr>
                  <a:spLocks noChangeArrowheads="1"/>
                </p:cNvSpPr>
                <p:nvPr/>
              </p:nvSpPr>
              <p:spPr bwMode="auto">
                <a:xfrm>
                  <a:off x="43"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序号</a:t>
                  </a:r>
                  <a:endParaRPr lang="zh-CN" altLang="en-US" sz="2400">
                    <a:solidFill>
                      <a:schemeClr val="tx1"/>
                    </a:solidFill>
                  </a:endParaRPr>
                </a:p>
              </p:txBody>
            </p:sp>
            <p:sp>
              <p:nvSpPr>
                <p:cNvPr id="30817" name="Rectangle 7">
                  <a:extLst>
                    <a:ext uri="{FF2B5EF4-FFF2-40B4-BE49-F238E27FC236}">
                      <a16:creationId xmlns:a16="http://schemas.microsoft.com/office/drawing/2014/main" id="{3025228A-D29E-3745-9714-CCCBC39C0580}"/>
                    </a:ext>
                  </a:extLst>
                </p:cNvPr>
                <p:cNvSpPr>
                  <a:spLocks noChangeArrowheads="1"/>
                </p:cNvSpPr>
                <p:nvPr/>
              </p:nvSpPr>
              <p:spPr bwMode="auto">
                <a:xfrm>
                  <a:off x="0"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6" name="Group 8">
                <a:extLst>
                  <a:ext uri="{FF2B5EF4-FFF2-40B4-BE49-F238E27FC236}">
                    <a16:creationId xmlns:a16="http://schemas.microsoft.com/office/drawing/2014/main" id="{A46658EE-7E45-314F-BFF9-8C5C9C0CD3F0}"/>
                  </a:ext>
                </a:extLst>
              </p:cNvPr>
              <p:cNvGrpSpPr>
                <a:grpSpLocks/>
              </p:cNvGrpSpPr>
              <p:nvPr/>
            </p:nvGrpSpPr>
            <p:grpSpPr bwMode="auto">
              <a:xfrm>
                <a:off x="666" y="0"/>
                <a:ext cx="666" cy="654"/>
                <a:chOff x="666" y="0"/>
                <a:chExt cx="666" cy="654"/>
              </a:xfrm>
            </p:grpSpPr>
            <p:sp>
              <p:nvSpPr>
                <p:cNvPr id="30814" name="Rectangle 9">
                  <a:extLst>
                    <a:ext uri="{FF2B5EF4-FFF2-40B4-BE49-F238E27FC236}">
                      <a16:creationId xmlns:a16="http://schemas.microsoft.com/office/drawing/2014/main" id="{EBF3D8A6-B640-B043-88AD-FD5499B67766}"/>
                    </a:ext>
                  </a:extLst>
                </p:cNvPr>
                <p:cNvSpPr>
                  <a:spLocks noChangeArrowheads="1"/>
                </p:cNvSpPr>
                <p:nvPr/>
              </p:nvSpPr>
              <p:spPr bwMode="auto">
                <a:xfrm>
                  <a:off x="709"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用户名</a:t>
                  </a:r>
                  <a:endParaRPr lang="zh-CN" altLang="en-US" sz="2400">
                    <a:solidFill>
                      <a:schemeClr val="tx1"/>
                    </a:solidFill>
                  </a:endParaRPr>
                </a:p>
              </p:txBody>
            </p:sp>
            <p:sp>
              <p:nvSpPr>
                <p:cNvPr id="30815" name="Rectangle 10">
                  <a:extLst>
                    <a:ext uri="{FF2B5EF4-FFF2-40B4-BE49-F238E27FC236}">
                      <a16:creationId xmlns:a16="http://schemas.microsoft.com/office/drawing/2014/main" id="{A5555FF3-112F-514C-9142-29AF286FB9B0}"/>
                    </a:ext>
                  </a:extLst>
                </p:cNvPr>
                <p:cNvSpPr>
                  <a:spLocks noChangeArrowheads="1"/>
                </p:cNvSpPr>
                <p:nvPr/>
              </p:nvSpPr>
              <p:spPr bwMode="auto">
                <a:xfrm>
                  <a:off x="666"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7" name="Group 11">
                <a:extLst>
                  <a:ext uri="{FF2B5EF4-FFF2-40B4-BE49-F238E27FC236}">
                    <a16:creationId xmlns:a16="http://schemas.microsoft.com/office/drawing/2014/main" id="{5C437B75-2461-154C-9B20-117BC5B871B7}"/>
                  </a:ext>
                </a:extLst>
              </p:cNvPr>
              <p:cNvGrpSpPr>
                <a:grpSpLocks/>
              </p:cNvGrpSpPr>
              <p:nvPr/>
            </p:nvGrpSpPr>
            <p:grpSpPr bwMode="auto">
              <a:xfrm>
                <a:off x="1332" y="0"/>
                <a:ext cx="666" cy="654"/>
                <a:chOff x="1332" y="0"/>
                <a:chExt cx="666" cy="654"/>
              </a:xfrm>
            </p:grpSpPr>
            <p:sp>
              <p:nvSpPr>
                <p:cNvPr id="30812" name="Rectangle 12">
                  <a:extLst>
                    <a:ext uri="{FF2B5EF4-FFF2-40B4-BE49-F238E27FC236}">
                      <a16:creationId xmlns:a16="http://schemas.microsoft.com/office/drawing/2014/main" id="{8F3F831E-0F3F-1243-A513-FC79C8FBEBA1}"/>
                    </a:ext>
                  </a:extLst>
                </p:cNvPr>
                <p:cNvSpPr>
                  <a:spLocks noChangeArrowheads="1"/>
                </p:cNvSpPr>
                <p:nvPr/>
              </p:nvSpPr>
              <p:spPr bwMode="auto">
                <a:xfrm>
                  <a:off x="1375"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电话号码</a:t>
                  </a:r>
                  <a:endParaRPr lang="zh-CN" altLang="en-US" sz="2400">
                    <a:solidFill>
                      <a:schemeClr val="tx1"/>
                    </a:solidFill>
                  </a:endParaRPr>
                </a:p>
              </p:txBody>
            </p:sp>
            <p:sp>
              <p:nvSpPr>
                <p:cNvPr id="30813" name="Rectangle 13">
                  <a:extLst>
                    <a:ext uri="{FF2B5EF4-FFF2-40B4-BE49-F238E27FC236}">
                      <a16:creationId xmlns:a16="http://schemas.microsoft.com/office/drawing/2014/main" id="{708215CF-7A3E-5040-92DD-9F534D55D001}"/>
                    </a:ext>
                  </a:extLst>
                </p:cNvPr>
                <p:cNvSpPr>
                  <a:spLocks noChangeArrowheads="1"/>
                </p:cNvSpPr>
                <p:nvPr/>
              </p:nvSpPr>
              <p:spPr bwMode="auto">
                <a:xfrm>
                  <a:off x="1332"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8" name="Group 14">
                <a:extLst>
                  <a:ext uri="{FF2B5EF4-FFF2-40B4-BE49-F238E27FC236}">
                    <a16:creationId xmlns:a16="http://schemas.microsoft.com/office/drawing/2014/main" id="{FAFEFF0D-DEBD-5245-BC5D-76A9E1A6CD7F}"/>
                  </a:ext>
                </a:extLst>
              </p:cNvPr>
              <p:cNvGrpSpPr>
                <a:grpSpLocks/>
              </p:cNvGrpSpPr>
              <p:nvPr/>
            </p:nvGrpSpPr>
            <p:grpSpPr bwMode="auto">
              <a:xfrm>
                <a:off x="1998" y="0"/>
                <a:ext cx="1332" cy="327"/>
                <a:chOff x="1998" y="0"/>
                <a:chExt cx="1332" cy="327"/>
              </a:xfrm>
            </p:grpSpPr>
            <p:sp>
              <p:nvSpPr>
                <p:cNvPr id="30810" name="Rectangle 15">
                  <a:extLst>
                    <a:ext uri="{FF2B5EF4-FFF2-40B4-BE49-F238E27FC236}">
                      <a16:creationId xmlns:a16="http://schemas.microsoft.com/office/drawing/2014/main" id="{1724FB89-7FBA-8244-9816-1BD5ACDB7F49}"/>
                    </a:ext>
                  </a:extLst>
                </p:cNvPr>
                <p:cNvSpPr>
                  <a:spLocks noChangeArrowheads="1"/>
                </p:cNvSpPr>
                <p:nvPr/>
              </p:nvSpPr>
              <p:spPr bwMode="auto">
                <a:xfrm>
                  <a:off x="2041" y="0"/>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用户住址</a:t>
                  </a:r>
                  <a:endParaRPr lang="zh-CN" altLang="en-US" sz="2400">
                    <a:solidFill>
                      <a:schemeClr val="tx1"/>
                    </a:solidFill>
                  </a:endParaRPr>
                </a:p>
              </p:txBody>
            </p:sp>
            <p:sp>
              <p:nvSpPr>
                <p:cNvPr id="30811" name="Rectangle 16">
                  <a:extLst>
                    <a:ext uri="{FF2B5EF4-FFF2-40B4-BE49-F238E27FC236}">
                      <a16:creationId xmlns:a16="http://schemas.microsoft.com/office/drawing/2014/main" id="{E590BA37-1581-8B4C-87A0-F8358F7067BE}"/>
                    </a:ext>
                  </a:extLst>
                </p:cNvPr>
                <p:cNvSpPr>
                  <a:spLocks noChangeArrowheads="1"/>
                </p:cNvSpPr>
                <p:nvPr/>
              </p:nvSpPr>
              <p:spPr bwMode="auto">
                <a:xfrm>
                  <a:off x="1998" y="0"/>
                  <a:ext cx="133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9" name="Group 17">
                <a:extLst>
                  <a:ext uri="{FF2B5EF4-FFF2-40B4-BE49-F238E27FC236}">
                    <a16:creationId xmlns:a16="http://schemas.microsoft.com/office/drawing/2014/main" id="{4E3F309B-17E2-D345-BCB3-411B3EA1E8AB}"/>
                  </a:ext>
                </a:extLst>
              </p:cNvPr>
              <p:cNvGrpSpPr>
                <a:grpSpLocks/>
              </p:cNvGrpSpPr>
              <p:nvPr/>
            </p:nvGrpSpPr>
            <p:grpSpPr bwMode="auto">
              <a:xfrm>
                <a:off x="1998" y="327"/>
                <a:ext cx="666" cy="327"/>
                <a:chOff x="1998" y="327"/>
                <a:chExt cx="666" cy="327"/>
              </a:xfrm>
            </p:grpSpPr>
            <p:sp>
              <p:nvSpPr>
                <p:cNvPr id="30808" name="Rectangle 18">
                  <a:extLst>
                    <a:ext uri="{FF2B5EF4-FFF2-40B4-BE49-F238E27FC236}">
                      <a16:creationId xmlns:a16="http://schemas.microsoft.com/office/drawing/2014/main" id="{D39B168F-97A3-E549-9298-2C266B676A08}"/>
                    </a:ext>
                  </a:extLst>
                </p:cNvPr>
                <p:cNvSpPr>
                  <a:spLocks noChangeArrowheads="1"/>
                </p:cNvSpPr>
                <p:nvPr/>
              </p:nvSpPr>
              <p:spPr bwMode="auto">
                <a:xfrm>
                  <a:off x="2041"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街道名</a:t>
                  </a:r>
                  <a:endParaRPr lang="zh-CN" altLang="en-US" sz="2400">
                    <a:solidFill>
                      <a:schemeClr val="tx1"/>
                    </a:solidFill>
                  </a:endParaRPr>
                </a:p>
              </p:txBody>
            </p:sp>
            <p:sp>
              <p:nvSpPr>
                <p:cNvPr id="30809" name="Rectangle 19">
                  <a:extLst>
                    <a:ext uri="{FF2B5EF4-FFF2-40B4-BE49-F238E27FC236}">
                      <a16:creationId xmlns:a16="http://schemas.microsoft.com/office/drawing/2014/main" id="{31CD4A5A-1F7B-684A-9B9B-BAB48ACA4BF0}"/>
                    </a:ext>
                  </a:extLst>
                </p:cNvPr>
                <p:cNvSpPr>
                  <a:spLocks noChangeArrowheads="1"/>
                </p:cNvSpPr>
                <p:nvPr/>
              </p:nvSpPr>
              <p:spPr bwMode="auto">
                <a:xfrm>
                  <a:off x="1998"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0" name="Group 20">
                <a:extLst>
                  <a:ext uri="{FF2B5EF4-FFF2-40B4-BE49-F238E27FC236}">
                    <a16:creationId xmlns:a16="http://schemas.microsoft.com/office/drawing/2014/main" id="{5D5B6CE5-F97C-ED4B-9148-2271D531AE70}"/>
                  </a:ext>
                </a:extLst>
              </p:cNvPr>
              <p:cNvGrpSpPr>
                <a:grpSpLocks/>
              </p:cNvGrpSpPr>
              <p:nvPr/>
            </p:nvGrpSpPr>
            <p:grpSpPr bwMode="auto">
              <a:xfrm>
                <a:off x="2664" y="327"/>
                <a:ext cx="666" cy="327"/>
                <a:chOff x="2664" y="327"/>
                <a:chExt cx="666" cy="327"/>
              </a:xfrm>
            </p:grpSpPr>
            <p:sp>
              <p:nvSpPr>
                <p:cNvPr id="30806" name="Rectangle 21">
                  <a:extLst>
                    <a:ext uri="{FF2B5EF4-FFF2-40B4-BE49-F238E27FC236}">
                      <a16:creationId xmlns:a16="http://schemas.microsoft.com/office/drawing/2014/main" id="{6CE80716-0862-DA42-B293-1DAED07FF054}"/>
                    </a:ext>
                  </a:extLst>
                </p:cNvPr>
                <p:cNvSpPr>
                  <a:spLocks noChangeArrowheads="1"/>
                </p:cNvSpPr>
                <p:nvPr/>
              </p:nvSpPr>
              <p:spPr bwMode="auto">
                <a:xfrm>
                  <a:off x="2707"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门牌号</a:t>
                  </a:r>
                  <a:endParaRPr lang="zh-CN" altLang="en-US" sz="2400">
                    <a:solidFill>
                      <a:schemeClr val="tx1"/>
                    </a:solidFill>
                  </a:endParaRPr>
                </a:p>
              </p:txBody>
            </p:sp>
            <p:sp>
              <p:nvSpPr>
                <p:cNvPr id="30807" name="Rectangle 22">
                  <a:extLst>
                    <a:ext uri="{FF2B5EF4-FFF2-40B4-BE49-F238E27FC236}">
                      <a16:creationId xmlns:a16="http://schemas.microsoft.com/office/drawing/2014/main" id="{724CC079-090F-5D48-BF19-F4457F5CFA2C}"/>
                    </a:ext>
                  </a:extLst>
                </p:cNvPr>
                <p:cNvSpPr>
                  <a:spLocks noChangeArrowheads="1"/>
                </p:cNvSpPr>
                <p:nvPr/>
              </p:nvSpPr>
              <p:spPr bwMode="auto">
                <a:xfrm>
                  <a:off x="2664"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1" name="Group 23">
                <a:extLst>
                  <a:ext uri="{FF2B5EF4-FFF2-40B4-BE49-F238E27FC236}">
                    <a16:creationId xmlns:a16="http://schemas.microsoft.com/office/drawing/2014/main" id="{F0DEAE1C-6DF7-4541-944A-20CEEEDA34BD}"/>
                  </a:ext>
                </a:extLst>
              </p:cNvPr>
              <p:cNvGrpSpPr>
                <a:grpSpLocks/>
              </p:cNvGrpSpPr>
              <p:nvPr/>
            </p:nvGrpSpPr>
            <p:grpSpPr bwMode="auto">
              <a:xfrm>
                <a:off x="0" y="654"/>
                <a:ext cx="666" cy="327"/>
                <a:chOff x="0" y="654"/>
                <a:chExt cx="666" cy="327"/>
              </a:xfrm>
            </p:grpSpPr>
            <p:sp>
              <p:nvSpPr>
                <p:cNvPr id="30804" name="Rectangle 24">
                  <a:extLst>
                    <a:ext uri="{FF2B5EF4-FFF2-40B4-BE49-F238E27FC236}">
                      <a16:creationId xmlns:a16="http://schemas.microsoft.com/office/drawing/2014/main" id="{74E06AF6-F5F9-0147-9104-BAF8DCE08B5C}"/>
                    </a:ext>
                  </a:extLst>
                </p:cNvPr>
                <p:cNvSpPr>
                  <a:spLocks noChangeArrowheads="1"/>
                </p:cNvSpPr>
                <p:nvPr/>
              </p:nvSpPr>
              <p:spPr bwMode="auto">
                <a:xfrm>
                  <a:off x="43"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00001</a:t>
                  </a:r>
                  <a:endParaRPr lang="zh-CN" altLang="en-US" sz="2400">
                    <a:solidFill>
                      <a:schemeClr val="tx1"/>
                    </a:solidFill>
                  </a:endParaRPr>
                </a:p>
              </p:txBody>
            </p:sp>
            <p:sp>
              <p:nvSpPr>
                <p:cNvPr id="30805" name="Rectangle 25">
                  <a:extLst>
                    <a:ext uri="{FF2B5EF4-FFF2-40B4-BE49-F238E27FC236}">
                      <a16:creationId xmlns:a16="http://schemas.microsoft.com/office/drawing/2014/main" id="{8F6ADDD4-F5A0-084D-8AF9-CAAB8A7D96B8}"/>
                    </a:ext>
                  </a:extLst>
                </p:cNvPr>
                <p:cNvSpPr>
                  <a:spLocks noChangeArrowheads="1"/>
                </p:cNvSpPr>
                <p:nvPr/>
              </p:nvSpPr>
              <p:spPr bwMode="auto">
                <a:xfrm>
                  <a:off x="0"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2" name="Group 26">
                <a:extLst>
                  <a:ext uri="{FF2B5EF4-FFF2-40B4-BE49-F238E27FC236}">
                    <a16:creationId xmlns:a16="http://schemas.microsoft.com/office/drawing/2014/main" id="{E39B3629-1403-9841-87FF-CE098D4D6AAD}"/>
                  </a:ext>
                </a:extLst>
              </p:cNvPr>
              <p:cNvGrpSpPr>
                <a:grpSpLocks/>
              </p:cNvGrpSpPr>
              <p:nvPr/>
            </p:nvGrpSpPr>
            <p:grpSpPr bwMode="auto">
              <a:xfrm>
                <a:off x="666" y="654"/>
                <a:ext cx="666" cy="327"/>
                <a:chOff x="666" y="654"/>
                <a:chExt cx="666" cy="327"/>
              </a:xfrm>
            </p:grpSpPr>
            <p:sp>
              <p:nvSpPr>
                <p:cNvPr id="30802" name="Rectangle 27">
                  <a:extLst>
                    <a:ext uri="{FF2B5EF4-FFF2-40B4-BE49-F238E27FC236}">
                      <a16:creationId xmlns:a16="http://schemas.microsoft.com/office/drawing/2014/main" id="{F69C73B4-1364-E844-BD17-193A773FAF25}"/>
                    </a:ext>
                  </a:extLst>
                </p:cNvPr>
                <p:cNvSpPr>
                  <a:spLocks noChangeArrowheads="1"/>
                </p:cNvSpPr>
                <p:nvPr/>
              </p:nvSpPr>
              <p:spPr bwMode="auto">
                <a:xfrm>
                  <a:off x="709"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万方林</a:t>
                  </a:r>
                  <a:endParaRPr lang="zh-CN" altLang="en-US" sz="2400">
                    <a:solidFill>
                      <a:schemeClr val="tx1"/>
                    </a:solidFill>
                  </a:endParaRPr>
                </a:p>
              </p:txBody>
            </p:sp>
            <p:sp>
              <p:nvSpPr>
                <p:cNvPr id="30803" name="Rectangle 28">
                  <a:extLst>
                    <a:ext uri="{FF2B5EF4-FFF2-40B4-BE49-F238E27FC236}">
                      <a16:creationId xmlns:a16="http://schemas.microsoft.com/office/drawing/2014/main" id="{771B61AB-2544-F94D-914C-9E85D5681F89}"/>
                    </a:ext>
                  </a:extLst>
                </p:cNvPr>
                <p:cNvSpPr>
                  <a:spLocks noChangeArrowheads="1"/>
                </p:cNvSpPr>
                <p:nvPr/>
              </p:nvSpPr>
              <p:spPr bwMode="auto">
                <a:xfrm>
                  <a:off x="666"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3" name="Group 29">
                <a:extLst>
                  <a:ext uri="{FF2B5EF4-FFF2-40B4-BE49-F238E27FC236}">
                    <a16:creationId xmlns:a16="http://schemas.microsoft.com/office/drawing/2014/main" id="{6BF44BBF-55C0-9D4D-8A22-AB1DBECB257A}"/>
                  </a:ext>
                </a:extLst>
              </p:cNvPr>
              <p:cNvGrpSpPr>
                <a:grpSpLocks/>
              </p:cNvGrpSpPr>
              <p:nvPr/>
            </p:nvGrpSpPr>
            <p:grpSpPr bwMode="auto">
              <a:xfrm>
                <a:off x="1332" y="654"/>
                <a:ext cx="666" cy="327"/>
                <a:chOff x="1332" y="654"/>
                <a:chExt cx="666" cy="327"/>
              </a:xfrm>
            </p:grpSpPr>
            <p:sp>
              <p:nvSpPr>
                <p:cNvPr id="30800" name="Rectangle 30">
                  <a:extLst>
                    <a:ext uri="{FF2B5EF4-FFF2-40B4-BE49-F238E27FC236}">
                      <a16:creationId xmlns:a16="http://schemas.microsoft.com/office/drawing/2014/main" id="{64E060EA-D691-114B-93A0-15C979FE9DA6}"/>
                    </a:ext>
                  </a:extLst>
                </p:cNvPr>
                <p:cNvSpPr>
                  <a:spLocks noChangeArrowheads="1"/>
                </p:cNvSpPr>
                <p:nvPr/>
              </p:nvSpPr>
              <p:spPr bwMode="auto">
                <a:xfrm>
                  <a:off x="1375"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3800235</a:t>
                  </a:r>
                  <a:endParaRPr lang="zh-CN" altLang="en-US" sz="2400">
                    <a:solidFill>
                      <a:schemeClr val="tx1"/>
                    </a:solidFill>
                  </a:endParaRPr>
                </a:p>
              </p:txBody>
            </p:sp>
            <p:sp>
              <p:nvSpPr>
                <p:cNvPr id="30801" name="Rectangle 31">
                  <a:extLst>
                    <a:ext uri="{FF2B5EF4-FFF2-40B4-BE49-F238E27FC236}">
                      <a16:creationId xmlns:a16="http://schemas.microsoft.com/office/drawing/2014/main" id="{9C414A17-8EF3-8049-BF6A-30B6F2BF4888}"/>
                    </a:ext>
                  </a:extLst>
                </p:cNvPr>
                <p:cNvSpPr>
                  <a:spLocks noChangeArrowheads="1"/>
                </p:cNvSpPr>
                <p:nvPr/>
              </p:nvSpPr>
              <p:spPr bwMode="auto">
                <a:xfrm>
                  <a:off x="1332"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4" name="Group 32">
                <a:extLst>
                  <a:ext uri="{FF2B5EF4-FFF2-40B4-BE49-F238E27FC236}">
                    <a16:creationId xmlns:a16="http://schemas.microsoft.com/office/drawing/2014/main" id="{21A7D0D3-01B3-8D40-A1FE-BA32EF87C150}"/>
                  </a:ext>
                </a:extLst>
              </p:cNvPr>
              <p:cNvGrpSpPr>
                <a:grpSpLocks/>
              </p:cNvGrpSpPr>
              <p:nvPr/>
            </p:nvGrpSpPr>
            <p:grpSpPr bwMode="auto">
              <a:xfrm>
                <a:off x="1998" y="654"/>
                <a:ext cx="666" cy="327"/>
                <a:chOff x="1998" y="654"/>
                <a:chExt cx="666" cy="327"/>
              </a:xfrm>
            </p:grpSpPr>
            <p:sp>
              <p:nvSpPr>
                <p:cNvPr id="30798" name="Rectangle 33">
                  <a:extLst>
                    <a:ext uri="{FF2B5EF4-FFF2-40B4-BE49-F238E27FC236}">
                      <a16:creationId xmlns:a16="http://schemas.microsoft.com/office/drawing/2014/main" id="{57B613A4-C361-4F4B-A7C2-CFDE9CED86D0}"/>
                    </a:ext>
                  </a:extLst>
                </p:cNvPr>
                <p:cNvSpPr>
                  <a:spLocks noChangeArrowheads="1"/>
                </p:cNvSpPr>
                <p:nvPr/>
              </p:nvSpPr>
              <p:spPr bwMode="auto">
                <a:xfrm>
                  <a:off x="2041"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99" name="Rectangle 34">
                  <a:extLst>
                    <a:ext uri="{FF2B5EF4-FFF2-40B4-BE49-F238E27FC236}">
                      <a16:creationId xmlns:a16="http://schemas.microsoft.com/office/drawing/2014/main" id="{C0C84706-3FD9-C040-9F10-4AC8CF9B8D64}"/>
                    </a:ext>
                  </a:extLst>
                </p:cNvPr>
                <p:cNvSpPr>
                  <a:spLocks noChangeArrowheads="1"/>
                </p:cNvSpPr>
                <p:nvPr/>
              </p:nvSpPr>
              <p:spPr bwMode="auto">
                <a:xfrm>
                  <a:off x="1998"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5" name="Group 35">
                <a:extLst>
                  <a:ext uri="{FF2B5EF4-FFF2-40B4-BE49-F238E27FC236}">
                    <a16:creationId xmlns:a16="http://schemas.microsoft.com/office/drawing/2014/main" id="{1D4F3E7D-DA2A-E749-A29F-8FDC35CF0C1C}"/>
                  </a:ext>
                </a:extLst>
              </p:cNvPr>
              <p:cNvGrpSpPr>
                <a:grpSpLocks/>
              </p:cNvGrpSpPr>
              <p:nvPr/>
            </p:nvGrpSpPr>
            <p:grpSpPr bwMode="auto">
              <a:xfrm>
                <a:off x="2664" y="654"/>
                <a:ext cx="666" cy="327"/>
                <a:chOff x="2664" y="654"/>
                <a:chExt cx="666" cy="327"/>
              </a:xfrm>
            </p:grpSpPr>
            <p:sp>
              <p:nvSpPr>
                <p:cNvPr id="30796" name="Rectangle 36">
                  <a:extLst>
                    <a:ext uri="{FF2B5EF4-FFF2-40B4-BE49-F238E27FC236}">
                      <a16:creationId xmlns:a16="http://schemas.microsoft.com/office/drawing/2014/main" id="{2A4DF721-15C1-F14F-8CB6-8EB87A27D82D}"/>
                    </a:ext>
                  </a:extLst>
                </p:cNvPr>
                <p:cNvSpPr>
                  <a:spLocks noChangeArrowheads="1"/>
                </p:cNvSpPr>
                <p:nvPr/>
              </p:nvSpPr>
              <p:spPr bwMode="auto">
                <a:xfrm>
                  <a:off x="2707"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1659</a:t>
                  </a:r>
                  <a:endParaRPr lang="zh-CN" altLang="en-US" sz="2400">
                    <a:solidFill>
                      <a:schemeClr val="tx1"/>
                    </a:solidFill>
                  </a:endParaRPr>
                </a:p>
              </p:txBody>
            </p:sp>
            <p:sp>
              <p:nvSpPr>
                <p:cNvPr id="30797" name="Rectangle 37">
                  <a:extLst>
                    <a:ext uri="{FF2B5EF4-FFF2-40B4-BE49-F238E27FC236}">
                      <a16:creationId xmlns:a16="http://schemas.microsoft.com/office/drawing/2014/main" id="{A6E4197C-7FD8-CD42-B14B-3F437C909FDD}"/>
                    </a:ext>
                  </a:extLst>
                </p:cNvPr>
                <p:cNvSpPr>
                  <a:spLocks noChangeArrowheads="1"/>
                </p:cNvSpPr>
                <p:nvPr/>
              </p:nvSpPr>
              <p:spPr bwMode="auto">
                <a:xfrm>
                  <a:off x="2664"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6" name="Group 38">
                <a:extLst>
                  <a:ext uri="{FF2B5EF4-FFF2-40B4-BE49-F238E27FC236}">
                    <a16:creationId xmlns:a16="http://schemas.microsoft.com/office/drawing/2014/main" id="{E680703B-39C0-6941-9C6E-4E0454EA5421}"/>
                  </a:ext>
                </a:extLst>
              </p:cNvPr>
              <p:cNvGrpSpPr>
                <a:grpSpLocks/>
              </p:cNvGrpSpPr>
              <p:nvPr/>
            </p:nvGrpSpPr>
            <p:grpSpPr bwMode="auto">
              <a:xfrm>
                <a:off x="0" y="981"/>
                <a:ext cx="666" cy="327"/>
                <a:chOff x="0" y="981"/>
                <a:chExt cx="666" cy="327"/>
              </a:xfrm>
            </p:grpSpPr>
            <p:sp>
              <p:nvSpPr>
                <p:cNvPr id="30794" name="Rectangle 39">
                  <a:extLst>
                    <a:ext uri="{FF2B5EF4-FFF2-40B4-BE49-F238E27FC236}">
                      <a16:creationId xmlns:a16="http://schemas.microsoft.com/office/drawing/2014/main" id="{28F8ABB8-4E62-1749-B1B7-74DEE0F52767}"/>
                    </a:ext>
                  </a:extLst>
                </p:cNvPr>
                <p:cNvSpPr>
                  <a:spLocks noChangeArrowheads="1"/>
                </p:cNvSpPr>
                <p:nvPr/>
              </p:nvSpPr>
              <p:spPr bwMode="auto">
                <a:xfrm>
                  <a:off x="43"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00002</a:t>
                  </a:r>
                  <a:endParaRPr lang="zh-CN" altLang="en-US" sz="2400">
                    <a:solidFill>
                      <a:schemeClr val="tx1"/>
                    </a:solidFill>
                  </a:endParaRPr>
                </a:p>
              </p:txBody>
            </p:sp>
            <p:sp>
              <p:nvSpPr>
                <p:cNvPr id="30795" name="Rectangle 40">
                  <a:extLst>
                    <a:ext uri="{FF2B5EF4-FFF2-40B4-BE49-F238E27FC236}">
                      <a16:creationId xmlns:a16="http://schemas.microsoft.com/office/drawing/2014/main" id="{04E6F39E-B27C-2142-9435-4840AC2330C5}"/>
                    </a:ext>
                  </a:extLst>
                </p:cNvPr>
                <p:cNvSpPr>
                  <a:spLocks noChangeArrowheads="1"/>
                </p:cNvSpPr>
                <p:nvPr/>
              </p:nvSpPr>
              <p:spPr bwMode="auto">
                <a:xfrm>
                  <a:off x="0"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7" name="Group 41">
                <a:extLst>
                  <a:ext uri="{FF2B5EF4-FFF2-40B4-BE49-F238E27FC236}">
                    <a16:creationId xmlns:a16="http://schemas.microsoft.com/office/drawing/2014/main" id="{8E5ECCE5-896B-E04D-AC35-F33F60CB4EFF}"/>
                  </a:ext>
                </a:extLst>
              </p:cNvPr>
              <p:cNvGrpSpPr>
                <a:grpSpLocks/>
              </p:cNvGrpSpPr>
              <p:nvPr/>
            </p:nvGrpSpPr>
            <p:grpSpPr bwMode="auto">
              <a:xfrm>
                <a:off x="666" y="981"/>
                <a:ext cx="666" cy="327"/>
                <a:chOff x="666" y="981"/>
                <a:chExt cx="666" cy="327"/>
              </a:xfrm>
            </p:grpSpPr>
            <p:sp>
              <p:nvSpPr>
                <p:cNvPr id="30792" name="Rectangle 42">
                  <a:extLst>
                    <a:ext uri="{FF2B5EF4-FFF2-40B4-BE49-F238E27FC236}">
                      <a16:creationId xmlns:a16="http://schemas.microsoft.com/office/drawing/2014/main" id="{0FC530E3-46E0-8D4C-A110-93252307829F}"/>
                    </a:ext>
                  </a:extLst>
                </p:cNvPr>
                <p:cNvSpPr>
                  <a:spLocks noChangeArrowheads="1"/>
                </p:cNvSpPr>
                <p:nvPr/>
              </p:nvSpPr>
              <p:spPr bwMode="auto">
                <a:xfrm>
                  <a:off x="709"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吴金平</a:t>
                  </a:r>
                  <a:endParaRPr lang="zh-CN" altLang="en-US" sz="2400">
                    <a:solidFill>
                      <a:schemeClr val="tx1"/>
                    </a:solidFill>
                  </a:endParaRPr>
                </a:p>
              </p:txBody>
            </p:sp>
            <p:sp>
              <p:nvSpPr>
                <p:cNvPr id="30793" name="Rectangle 43">
                  <a:extLst>
                    <a:ext uri="{FF2B5EF4-FFF2-40B4-BE49-F238E27FC236}">
                      <a16:creationId xmlns:a16="http://schemas.microsoft.com/office/drawing/2014/main" id="{0B9AFA34-AF52-7841-AF69-B84E8D6753CB}"/>
                    </a:ext>
                  </a:extLst>
                </p:cNvPr>
                <p:cNvSpPr>
                  <a:spLocks noChangeArrowheads="1"/>
                </p:cNvSpPr>
                <p:nvPr/>
              </p:nvSpPr>
              <p:spPr bwMode="auto">
                <a:xfrm>
                  <a:off x="666"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8" name="Group 44">
                <a:extLst>
                  <a:ext uri="{FF2B5EF4-FFF2-40B4-BE49-F238E27FC236}">
                    <a16:creationId xmlns:a16="http://schemas.microsoft.com/office/drawing/2014/main" id="{97190134-8934-384F-BC98-640FC119963F}"/>
                  </a:ext>
                </a:extLst>
              </p:cNvPr>
              <p:cNvGrpSpPr>
                <a:grpSpLocks/>
              </p:cNvGrpSpPr>
              <p:nvPr/>
            </p:nvGrpSpPr>
            <p:grpSpPr bwMode="auto">
              <a:xfrm>
                <a:off x="1332" y="981"/>
                <a:ext cx="666" cy="327"/>
                <a:chOff x="1332" y="981"/>
                <a:chExt cx="666" cy="327"/>
              </a:xfrm>
            </p:grpSpPr>
            <p:sp>
              <p:nvSpPr>
                <p:cNvPr id="30790" name="Rectangle 45">
                  <a:extLst>
                    <a:ext uri="{FF2B5EF4-FFF2-40B4-BE49-F238E27FC236}">
                      <a16:creationId xmlns:a16="http://schemas.microsoft.com/office/drawing/2014/main" id="{ED132E50-5612-214D-8817-0088252257B6}"/>
                    </a:ext>
                  </a:extLst>
                </p:cNvPr>
                <p:cNvSpPr>
                  <a:spLocks noChangeArrowheads="1"/>
                </p:cNvSpPr>
                <p:nvPr/>
              </p:nvSpPr>
              <p:spPr bwMode="auto">
                <a:xfrm>
                  <a:off x="1375"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3800667</a:t>
                  </a:r>
                  <a:endParaRPr lang="zh-CN" altLang="en-US" sz="2400">
                    <a:solidFill>
                      <a:schemeClr val="tx1"/>
                    </a:solidFill>
                  </a:endParaRPr>
                </a:p>
              </p:txBody>
            </p:sp>
            <p:sp>
              <p:nvSpPr>
                <p:cNvPr id="30791" name="Rectangle 46">
                  <a:extLst>
                    <a:ext uri="{FF2B5EF4-FFF2-40B4-BE49-F238E27FC236}">
                      <a16:creationId xmlns:a16="http://schemas.microsoft.com/office/drawing/2014/main" id="{CF6F08FA-C938-C24C-BAC7-15B17FB61026}"/>
                    </a:ext>
                  </a:extLst>
                </p:cNvPr>
                <p:cNvSpPr>
                  <a:spLocks noChangeArrowheads="1"/>
                </p:cNvSpPr>
                <p:nvPr/>
              </p:nvSpPr>
              <p:spPr bwMode="auto">
                <a:xfrm>
                  <a:off x="1332"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9" name="Group 47">
                <a:extLst>
                  <a:ext uri="{FF2B5EF4-FFF2-40B4-BE49-F238E27FC236}">
                    <a16:creationId xmlns:a16="http://schemas.microsoft.com/office/drawing/2014/main" id="{FE428C7E-A408-AF48-9CD5-86E9C8F9F379}"/>
                  </a:ext>
                </a:extLst>
              </p:cNvPr>
              <p:cNvGrpSpPr>
                <a:grpSpLocks/>
              </p:cNvGrpSpPr>
              <p:nvPr/>
            </p:nvGrpSpPr>
            <p:grpSpPr bwMode="auto">
              <a:xfrm>
                <a:off x="1998" y="981"/>
                <a:ext cx="666" cy="327"/>
                <a:chOff x="1998" y="981"/>
                <a:chExt cx="666" cy="327"/>
              </a:xfrm>
            </p:grpSpPr>
            <p:sp>
              <p:nvSpPr>
                <p:cNvPr id="30788" name="Rectangle 48">
                  <a:extLst>
                    <a:ext uri="{FF2B5EF4-FFF2-40B4-BE49-F238E27FC236}">
                      <a16:creationId xmlns:a16="http://schemas.microsoft.com/office/drawing/2014/main" id="{B103070B-D1AE-0447-976D-3FCEC0397013}"/>
                    </a:ext>
                  </a:extLst>
                </p:cNvPr>
                <p:cNvSpPr>
                  <a:spLocks noChangeArrowheads="1"/>
                </p:cNvSpPr>
                <p:nvPr/>
              </p:nvSpPr>
              <p:spPr bwMode="auto">
                <a:xfrm>
                  <a:off x="2041"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89" name="Rectangle 49">
                  <a:extLst>
                    <a:ext uri="{FF2B5EF4-FFF2-40B4-BE49-F238E27FC236}">
                      <a16:creationId xmlns:a16="http://schemas.microsoft.com/office/drawing/2014/main" id="{73875341-D47A-5C4E-80F8-F3448C6C76A5}"/>
                    </a:ext>
                  </a:extLst>
                </p:cNvPr>
                <p:cNvSpPr>
                  <a:spLocks noChangeArrowheads="1"/>
                </p:cNvSpPr>
                <p:nvPr/>
              </p:nvSpPr>
              <p:spPr bwMode="auto">
                <a:xfrm>
                  <a:off x="1998"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0" name="Group 50">
                <a:extLst>
                  <a:ext uri="{FF2B5EF4-FFF2-40B4-BE49-F238E27FC236}">
                    <a16:creationId xmlns:a16="http://schemas.microsoft.com/office/drawing/2014/main" id="{C67D1130-59F1-BA4B-8E22-DB11DB8EF244}"/>
                  </a:ext>
                </a:extLst>
              </p:cNvPr>
              <p:cNvGrpSpPr>
                <a:grpSpLocks/>
              </p:cNvGrpSpPr>
              <p:nvPr/>
            </p:nvGrpSpPr>
            <p:grpSpPr bwMode="auto">
              <a:xfrm>
                <a:off x="2664" y="981"/>
                <a:ext cx="666" cy="327"/>
                <a:chOff x="2664" y="981"/>
                <a:chExt cx="666" cy="327"/>
              </a:xfrm>
            </p:grpSpPr>
            <p:sp>
              <p:nvSpPr>
                <p:cNvPr id="30786" name="Rectangle 51">
                  <a:extLst>
                    <a:ext uri="{FF2B5EF4-FFF2-40B4-BE49-F238E27FC236}">
                      <a16:creationId xmlns:a16="http://schemas.microsoft.com/office/drawing/2014/main" id="{22065E1D-C9A8-3343-ADB3-CB18344E81D5}"/>
                    </a:ext>
                  </a:extLst>
                </p:cNvPr>
                <p:cNvSpPr>
                  <a:spLocks noChangeArrowheads="1"/>
                </p:cNvSpPr>
                <p:nvPr/>
              </p:nvSpPr>
              <p:spPr bwMode="auto">
                <a:xfrm>
                  <a:off x="2707"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2099</a:t>
                  </a:r>
                  <a:endParaRPr lang="zh-CN" altLang="en-US" sz="2400">
                    <a:solidFill>
                      <a:schemeClr val="tx1"/>
                    </a:solidFill>
                  </a:endParaRPr>
                </a:p>
              </p:txBody>
            </p:sp>
            <p:sp>
              <p:nvSpPr>
                <p:cNvPr id="30787" name="Rectangle 52">
                  <a:extLst>
                    <a:ext uri="{FF2B5EF4-FFF2-40B4-BE49-F238E27FC236}">
                      <a16:creationId xmlns:a16="http://schemas.microsoft.com/office/drawing/2014/main" id="{2318EC24-B88E-A142-96FE-BC6495DF0ABE}"/>
                    </a:ext>
                  </a:extLst>
                </p:cNvPr>
                <p:cNvSpPr>
                  <a:spLocks noChangeArrowheads="1"/>
                </p:cNvSpPr>
                <p:nvPr/>
              </p:nvSpPr>
              <p:spPr bwMode="auto">
                <a:xfrm>
                  <a:off x="2664"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1" name="Group 53">
                <a:extLst>
                  <a:ext uri="{FF2B5EF4-FFF2-40B4-BE49-F238E27FC236}">
                    <a16:creationId xmlns:a16="http://schemas.microsoft.com/office/drawing/2014/main" id="{645E0F87-D05F-1441-BC65-93979E1208FC}"/>
                  </a:ext>
                </a:extLst>
              </p:cNvPr>
              <p:cNvGrpSpPr>
                <a:grpSpLocks/>
              </p:cNvGrpSpPr>
              <p:nvPr/>
            </p:nvGrpSpPr>
            <p:grpSpPr bwMode="auto">
              <a:xfrm>
                <a:off x="0" y="1308"/>
                <a:ext cx="666" cy="327"/>
                <a:chOff x="0" y="1308"/>
                <a:chExt cx="666" cy="327"/>
              </a:xfrm>
            </p:grpSpPr>
            <p:sp>
              <p:nvSpPr>
                <p:cNvPr id="30784" name="Rectangle 54">
                  <a:extLst>
                    <a:ext uri="{FF2B5EF4-FFF2-40B4-BE49-F238E27FC236}">
                      <a16:creationId xmlns:a16="http://schemas.microsoft.com/office/drawing/2014/main" id="{2AAE829E-D37A-DD4C-8858-6542A3906B68}"/>
                    </a:ext>
                  </a:extLst>
                </p:cNvPr>
                <p:cNvSpPr>
                  <a:spLocks noChangeArrowheads="1"/>
                </p:cNvSpPr>
                <p:nvPr/>
              </p:nvSpPr>
              <p:spPr bwMode="auto">
                <a:xfrm>
                  <a:off x="43"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00003</a:t>
                  </a:r>
                  <a:endParaRPr lang="zh-CN" altLang="en-US" sz="2400">
                    <a:solidFill>
                      <a:schemeClr val="tx1"/>
                    </a:solidFill>
                  </a:endParaRPr>
                </a:p>
              </p:txBody>
            </p:sp>
            <p:sp>
              <p:nvSpPr>
                <p:cNvPr id="30785" name="Rectangle 55">
                  <a:extLst>
                    <a:ext uri="{FF2B5EF4-FFF2-40B4-BE49-F238E27FC236}">
                      <a16:creationId xmlns:a16="http://schemas.microsoft.com/office/drawing/2014/main" id="{42041EA5-BD7F-7244-A7DC-5145C76DAB1D}"/>
                    </a:ext>
                  </a:extLst>
                </p:cNvPr>
                <p:cNvSpPr>
                  <a:spLocks noChangeArrowheads="1"/>
                </p:cNvSpPr>
                <p:nvPr/>
              </p:nvSpPr>
              <p:spPr bwMode="auto">
                <a:xfrm>
                  <a:off x="0"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2" name="Group 56">
                <a:extLst>
                  <a:ext uri="{FF2B5EF4-FFF2-40B4-BE49-F238E27FC236}">
                    <a16:creationId xmlns:a16="http://schemas.microsoft.com/office/drawing/2014/main" id="{F6823104-9727-8F47-9151-7D5931D4D20B}"/>
                  </a:ext>
                </a:extLst>
              </p:cNvPr>
              <p:cNvGrpSpPr>
                <a:grpSpLocks/>
              </p:cNvGrpSpPr>
              <p:nvPr/>
            </p:nvGrpSpPr>
            <p:grpSpPr bwMode="auto">
              <a:xfrm>
                <a:off x="666" y="1308"/>
                <a:ext cx="666" cy="327"/>
                <a:chOff x="666" y="1308"/>
                <a:chExt cx="666" cy="327"/>
              </a:xfrm>
            </p:grpSpPr>
            <p:sp>
              <p:nvSpPr>
                <p:cNvPr id="30782" name="Rectangle 57">
                  <a:extLst>
                    <a:ext uri="{FF2B5EF4-FFF2-40B4-BE49-F238E27FC236}">
                      <a16:creationId xmlns:a16="http://schemas.microsoft.com/office/drawing/2014/main" id="{94327A42-ED0A-134D-AA82-AE680B9F5779}"/>
                    </a:ext>
                  </a:extLst>
                </p:cNvPr>
                <p:cNvSpPr>
                  <a:spLocks noChangeArrowheads="1"/>
                </p:cNvSpPr>
                <p:nvPr/>
              </p:nvSpPr>
              <p:spPr bwMode="auto">
                <a:xfrm>
                  <a:off x="709"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冬</a:t>
                  </a:r>
                  <a:endParaRPr lang="zh-CN" altLang="en-US" sz="2400">
                    <a:solidFill>
                      <a:schemeClr val="tx1"/>
                    </a:solidFill>
                  </a:endParaRPr>
                </a:p>
              </p:txBody>
            </p:sp>
            <p:sp>
              <p:nvSpPr>
                <p:cNvPr id="30783" name="Rectangle 58">
                  <a:extLst>
                    <a:ext uri="{FF2B5EF4-FFF2-40B4-BE49-F238E27FC236}">
                      <a16:creationId xmlns:a16="http://schemas.microsoft.com/office/drawing/2014/main" id="{4750D707-3F37-C74E-9BEB-C238DE6EEF7D}"/>
                    </a:ext>
                  </a:extLst>
                </p:cNvPr>
                <p:cNvSpPr>
                  <a:spLocks noChangeArrowheads="1"/>
                </p:cNvSpPr>
                <p:nvPr/>
              </p:nvSpPr>
              <p:spPr bwMode="auto">
                <a:xfrm>
                  <a:off x="666"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3" name="Group 59">
                <a:extLst>
                  <a:ext uri="{FF2B5EF4-FFF2-40B4-BE49-F238E27FC236}">
                    <a16:creationId xmlns:a16="http://schemas.microsoft.com/office/drawing/2014/main" id="{BB5F1304-2140-A442-9EDE-C568AB38BD01}"/>
                  </a:ext>
                </a:extLst>
              </p:cNvPr>
              <p:cNvGrpSpPr>
                <a:grpSpLocks/>
              </p:cNvGrpSpPr>
              <p:nvPr/>
            </p:nvGrpSpPr>
            <p:grpSpPr bwMode="auto">
              <a:xfrm>
                <a:off x="1332" y="1308"/>
                <a:ext cx="666" cy="327"/>
                <a:chOff x="1332" y="1308"/>
                <a:chExt cx="666" cy="327"/>
              </a:xfrm>
            </p:grpSpPr>
            <p:sp>
              <p:nvSpPr>
                <p:cNvPr id="30780" name="Rectangle 60">
                  <a:extLst>
                    <a:ext uri="{FF2B5EF4-FFF2-40B4-BE49-F238E27FC236}">
                      <a16:creationId xmlns:a16="http://schemas.microsoft.com/office/drawing/2014/main" id="{3C9FB3F4-5A69-1441-BA61-7B1B9A27BFF6}"/>
                    </a:ext>
                  </a:extLst>
                </p:cNvPr>
                <p:cNvSpPr>
                  <a:spLocks noChangeArrowheads="1"/>
                </p:cNvSpPr>
                <p:nvPr/>
              </p:nvSpPr>
              <p:spPr bwMode="auto">
                <a:xfrm>
                  <a:off x="1375"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5700123</a:t>
                  </a:r>
                  <a:endParaRPr lang="zh-CN" altLang="en-US" sz="2400">
                    <a:solidFill>
                      <a:schemeClr val="tx1"/>
                    </a:solidFill>
                  </a:endParaRPr>
                </a:p>
              </p:txBody>
            </p:sp>
            <p:sp>
              <p:nvSpPr>
                <p:cNvPr id="30781" name="Rectangle 61">
                  <a:extLst>
                    <a:ext uri="{FF2B5EF4-FFF2-40B4-BE49-F238E27FC236}">
                      <a16:creationId xmlns:a16="http://schemas.microsoft.com/office/drawing/2014/main" id="{0208E8E7-5C5C-4E43-B7C0-F270B007529D}"/>
                    </a:ext>
                  </a:extLst>
                </p:cNvPr>
                <p:cNvSpPr>
                  <a:spLocks noChangeArrowheads="1"/>
                </p:cNvSpPr>
                <p:nvPr/>
              </p:nvSpPr>
              <p:spPr bwMode="auto">
                <a:xfrm>
                  <a:off x="1332"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4" name="Group 62">
                <a:extLst>
                  <a:ext uri="{FF2B5EF4-FFF2-40B4-BE49-F238E27FC236}">
                    <a16:creationId xmlns:a16="http://schemas.microsoft.com/office/drawing/2014/main" id="{01F5A475-83FF-1541-BAB6-0DB182BBE6BA}"/>
                  </a:ext>
                </a:extLst>
              </p:cNvPr>
              <p:cNvGrpSpPr>
                <a:grpSpLocks/>
              </p:cNvGrpSpPr>
              <p:nvPr/>
            </p:nvGrpSpPr>
            <p:grpSpPr bwMode="auto">
              <a:xfrm>
                <a:off x="1998" y="1308"/>
                <a:ext cx="666" cy="327"/>
                <a:chOff x="1998" y="1308"/>
                <a:chExt cx="666" cy="327"/>
              </a:xfrm>
            </p:grpSpPr>
            <p:sp>
              <p:nvSpPr>
                <p:cNvPr id="30778" name="Rectangle 63">
                  <a:extLst>
                    <a:ext uri="{FF2B5EF4-FFF2-40B4-BE49-F238E27FC236}">
                      <a16:creationId xmlns:a16="http://schemas.microsoft.com/office/drawing/2014/main" id="{2C7CEB9F-4811-A948-9E8D-BEFCB1197E6F}"/>
                    </a:ext>
                  </a:extLst>
                </p:cNvPr>
                <p:cNvSpPr>
                  <a:spLocks noChangeArrowheads="1"/>
                </p:cNvSpPr>
                <p:nvPr/>
              </p:nvSpPr>
              <p:spPr bwMode="auto">
                <a:xfrm>
                  <a:off x="2041"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79" name="Rectangle 64">
                  <a:extLst>
                    <a:ext uri="{FF2B5EF4-FFF2-40B4-BE49-F238E27FC236}">
                      <a16:creationId xmlns:a16="http://schemas.microsoft.com/office/drawing/2014/main" id="{C749E57F-230E-244D-8E89-CA4E41454C6E}"/>
                    </a:ext>
                  </a:extLst>
                </p:cNvPr>
                <p:cNvSpPr>
                  <a:spLocks noChangeArrowheads="1"/>
                </p:cNvSpPr>
                <p:nvPr/>
              </p:nvSpPr>
              <p:spPr bwMode="auto">
                <a:xfrm>
                  <a:off x="1998"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5" name="Group 65">
                <a:extLst>
                  <a:ext uri="{FF2B5EF4-FFF2-40B4-BE49-F238E27FC236}">
                    <a16:creationId xmlns:a16="http://schemas.microsoft.com/office/drawing/2014/main" id="{EF076438-1A74-2745-A39C-8B8E90685AE5}"/>
                  </a:ext>
                </a:extLst>
              </p:cNvPr>
              <p:cNvGrpSpPr>
                <a:grpSpLocks/>
              </p:cNvGrpSpPr>
              <p:nvPr/>
            </p:nvGrpSpPr>
            <p:grpSpPr bwMode="auto">
              <a:xfrm>
                <a:off x="2664" y="1308"/>
                <a:ext cx="666" cy="327"/>
                <a:chOff x="2664" y="1308"/>
                <a:chExt cx="666" cy="327"/>
              </a:xfrm>
            </p:grpSpPr>
            <p:sp>
              <p:nvSpPr>
                <p:cNvPr id="30776" name="Rectangle 66">
                  <a:extLst>
                    <a:ext uri="{FF2B5EF4-FFF2-40B4-BE49-F238E27FC236}">
                      <a16:creationId xmlns:a16="http://schemas.microsoft.com/office/drawing/2014/main" id="{BFA5A6C3-C3DF-EE4E-A4C4-A554DBE40F55}"/>
                    </a:ext>
                  </a:extLst>
                </p:cNvPr>
                <p:cNvSpPr>
                  <a:spLocks noChangeArrowheads="1"/>
                </p:cNvSpPr>
                <p:nvPr/>
              </p:nvSpPr>
              <p:spPr bwMode="auto">
                <a:xfrm>
                  <a:off x="2707"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1987</a:t>
                  </a:r>
                  <a:endParaRPr lang="zh-CN" altLang="en-US" sz="2400">
                    <a:solidFill>
                      <a:schemeClr val="tx1"/>
                    </a:solidFill>
                  </a:endParaRPr>
                </a:p>
              </p:txBody>
            </p:sp>
            <p:sp>
              <p:nvSpPr>
                <p:cNvPr id="30777" name="Rectangle 67">
                  <a:extLst>
                    <a:ext uri="{FF2B5EF4-FFF2-40B4-BE49-F238E27FC236}">
                      <a16:creationId xmlns:a16="http://schemas.microsoft.com/office/drawing/2014/main" id="{F2A4B0C3-7B6B-B14F-A283-0D2FCD653778}"/>
                    </a:ext>
                  </a:extLst>
                </p:cNvPr>
                <p:cNvSpPr>
                  <a:spLocks noChangeArrowheads="1"/>
                </p:cNvSpPr>
                <p:nvPr/>
              </p:nvSpPr>
              <p:spPr bwMode="auto">
                <a:xfrm>
                  <a:off x="2664"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6" name="Group 68">
                <a:extLst>
                  <a:ext uri="{FF2B5EF4-FFF2-40B4-BE49-F238E27FC236}">
                    <a16:creationId xmlns:a16="http://schemas.microsoft.com/office/drawing/2014/main" id="{6FCBFBCB-CEB4-D440-9044-1EF95C96EE0F}"/>
                  </a:ext>
                </a:extLst>
              </p:cNvPr>
              <p:cNvGrpSpPr>
                <a:grpSpLocks/>
              </p:cNvGrpSpPr>
              <p:nvPr/>
            </p:nvGrpSpPr>
            <p:grpSpPr bwMode="auto">
              <a:xfrm>
                <a:off x="0" y="1635"/>
                <a:ext cx="666" cy="327"/>
                <a:chOff x="0" y="1635"/>
                <a:chExt cx="666" cy="327"/>
              </a:xfrm>
            </p:grpSpPr>
            <p:sp>
              <p:nvSpPr>
                <p:cNvPr id="30774" name="Rectangle 69">
                  <a:extLst>
                    <a:ext uri="{FF2B5EF4-FFF2-40B4-BE49-F238E27FC236}">
                      <a16:creationId xmlns:a16="http://schemas.microsoft.com/office/drawing/2014/main" id="{5779D303-D08B-5049-BE4D-F99CEDEC29D7}"/>
                    </a:ext>
                  </a:extLst>
                </p:cNvPr>
                <p:cNvSpPr>
                  <a:spLocks noChangeArrowheads="1"/>
                </p:cNvSpPr>
                <p:nvPr/>
              </p:nvSpPr>
              <p:spPr bwMode="auto">
                <a:xfrm>
                  <a:off x="43"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00004</a:t>
                  </a:r>
                  <a:endParaRPr lang="zh-CN" altLang="en-US" sz="2400">
                    <a:solidFill>
                      <a:schemeClr val="tx1"/>
                    </a:solidFill>
                  </a:endParaRPr>
                </a:p>
              </p:txBody>
            </p:sp>
            <p:sp>
              <p:nvSpPr>
                <p:cNvPr id="30775" name="Rectangle 70">
                  <a:extLst>
                    <a:ext uri="{FF2B5EF4-FFF2-40B4-BE49-F238E27FC236}">
                      <a16:creationId xmlns:a16="http://schemas.microsoft.com/office/drawing/2014/main" id="{EF8714E0-3A5C-204C-A52E-E04350A88BFD}"/>
                    </a:ext>
                  </a:extLst>
                </p:cNvPr>
                <p:cNvSpPr>
                  <a:spLocks noChangeArrowheads="1"/>
                </p:cNvSpPr>
                <p:nvPr/>
              </p:nvSpPr>
              <p:spPr bwMode="auto">
                <a:xfrm>
                  <a:off x="0"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7" name="Group 71">
                <a:extLst>
                  <a:ext uri="{FF2B5EF4-FFF2-40B4-BE49-F238E27FC236}">
                    <a16:creationId xmlns:a16="http://schemas.microsoft.com/office/drawing/2014/main" id="{70642577-907E-034C-9350-3EF369146B95}"/>
                  </a:ext>
                </a:extLst>
              </p:cNvPr>
              <p:cNvGrpSpPr>
                <a:grpSpLocks/>
              </p:cNvGrpSpPr>
              <p:nvPr/>
            </p:nvGrpSpPr>
            <p:grpSpPr bwMode="auto">
              <a:xfrm>
                <a:off x="666" y="1635"/>
                <a:ext cx="666" cy="327"/>
                <a:chOff x="666" y="1635"/>
                <a:chExt cx="666" cy="327"/>
              </a:xfrm>
            </p:grpSpPr>
            <p:sp>
              <p:nvSpPr>
                <p:cNvPr id="30772" name="Rectangle 72">
                  <a:extLst>
                    <a:ext uri="{FF2B5EF4-FFF2-40B4-BE49-F238E27FC236}">
                      <a16:creationId xmlns:a16="http://schemas.microsoft.com/office/drawing/2014/main" id="{157E9339-13EC-9A41-A02B-3C3502EBAFA9}"/>
                    </a:ext>
                  </a:extLst>
                </p:cNvPr>
                <p:cNvSpPr>
                  <a:spLocks noChangeArrowheads="1"/>
                </p:cNvSpPr>
                <p:nvPr/>
              </p:nvSpPr>
              <p:spPr bwMode="auto">
                <a:xfrm>
                  <a:off x="709"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三</a:t>
                  </a:r>
                  <a:endParaRPr lang="zh-CN" altLang="en-US" sz="2400">
                    <a:solidFill>
                      <a:schemeClr val="tx1"/>
                    </a:solidFill>
                  </a:endParaRPr>
                </a:p>
              </p:txBody>
            </p:sp>
            <p:sp>
              <p:nvSpPr>
                <p:cNvPr id="30773" name="Rectangle 73">
                  <a:extLst>
                    <a:ext uri="{FF2B5EF4-FFF2-40B4-BE49-F238E27FC236}">
                      <a16:creationId xmlns:a16="http://schemas.microsoft.com/office/drawing/2014/main" id="{F05D0C8C-8AFD-3243-A56D-64E2870CADA8}"/>
                    </a:ext>
                  </a:extLst>
                </p:cNvPr>
                <p:cNvSpPr>
                  <a:spLocks noChangeArrowheads="1"/>
                </p:cNvSpPr>
                <p:nvPr/>
              </p:nvSpPr>
              <p:spPr bwMode="auto">
                <a:xfrm>
                  <a:off x="666"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8" name="Group 74">
                <a:extLst>
                  <a:ext uri="{FF2B5EF4-FFF2-40B4-BE49-F238E27FC236}">
                    <a16:creationId xmlns:a16="http://schemas.microsoft.com/office/drawing/2014/main" id="{D667C821-2505-4F49-8B99-EC49678381BE}"/>
                  </a:ext>
                </a:extLst>
              </p:cNvPr>
              <p:cNvGrpSpPr>
                <a:grpSpLocks/>
              </p:cNvGrpSpPr>
              <p:nvPr/>
            </p:nvGrpSpPr>
            <p:grpSpPr bwMode="auto">
              <a:xfrm>
                <a:off x="1332" y="1635"/>
                <a:ext cx="666" cy="327"/>
                <a:chOff x="1332" y="1635"/>
                <a:chExt cx="666" cy="327"/>
              </a:xfrm>
            </p:grpSpPr>
            <p:sp>
              <p:nvSpPr>
                <p:cNvPr id="30770" name="Rectangle 75">
                  <a:extLst>
                    <a:ext uri="{FF2B5EF4-FFF2-40B4-BE49-F238E27FC236}">
                      <a16:creationId xmlns:a16="http://schemas.microsoft.com/office/drawing/2014/main" id="{2E0A33B8-0BCB-7344-8A54-D40C131C2450}"/>
                    </a:ext>
                  </a:extLst>
                </p:cNvPr>
                <p:cNvSpPr>
                  <a:spLocks noChangeArrowheads="1"/>
                </p:cNvSpPr>
                <p:nvPr/>
              </p:nvSpPr>
              <p:spPr bwMode="auto">
                <a:xfrm>
                  <a:off x="1375"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5700567</a:t>
                  </a:r>
                  <a:endParaRPr lang="zh-CN" altLang="en-US" sz="2400">
                    <a:solidFill>
                      <a:schemeClr val="tx1"/>
                    </a:solidFill>
                  </a:endParaRPr>
                </a:p>
              </p:txBody>
            </p:sp>
            <p:sp>
              <p:nvSpPr>
                <p:cNvPr id="30771" name="Rectangle 76">
                  <a:extLst>
                    <a:ext uri="{FF2B5EF4-FFF2-40B4-BE49-F238E27FC236}">
                      <a16:creationId xmlns:a16="http://schemas.microsoft.com/office/drawing/2014/main" id="{CCF2972A-4E3E-BA4E-B676-94002CE2ACE3}"/>
                    </a:ext>
                  </a:extLst>
                </p:cNvPr>
                <p:cNvSpPr>
                  <a:spLocks noChangeArrowheads="1"/>
                </p:cNvSpPr>
                <p:nvPr/>
              </p:nvSpPr>
              <p:spPr bwMode="auto">
                <a:xfrm>
                  <a:off x="1332"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9" name="Group 77">
                <a:extLst>
                  <a:ext uri="{FF2B5EF4-FFF2-40B4-BE49-F238E27FC236}">
                    <a16:creationId xmlns:a16="http://schemas.microsoft.com/office/drawing/2014/main" id="{57AFCA76-93FB-0341-89D4-60C90825BF1E}"/>
                  </a:ext>
                </a:extLst>
              </p:cNvPr>
              <p:cNvGrpSpPr>
                <a:grpSpLocks/>
              </p:cNvGrpSpPr>
              <p:nvPr/>
            </p:nvGrpSpPr>
            <p:grpSpPr bwMode="auto">
              <a:xfrm>
                <a:off x="1998" y="1635"/>
                <a:ext cx="666" cy="327"/>
                <a:chOff x="1998" y="1635"/>
                <a:chExt cx="666" cy="327"/>
              </a:xfrm>
            </p:grpSpPr>
            <p:sp>
              <p:nvSpPr>
                <p:cNvPr id="30768" name="Rectangle 78">
                  <a:extLst>
                    <a:ext uri="{FF2B5EF4-FFF2-40B4-BE49-F238E27FC236}">
                      <a16:creationId xmlns:a16="http://schemas.microsoft.com/office/drawing/2014/main" id="{21B242E4-32F0-A548-B0DF-430484348AC1}"/>
                    </a:ext>
                  </a:extLst>
                </p:cNvPr>
                <p:cNvSpPr>
                  <a:spLocks noChangeArrowheads="1"/>
                </p:cNvSpPr>
                <p:nvPr/>
              </p:nvSpPr>
              <p:spPr bwMode="auto">
                <a:xfrm>
                  <a:off x="2041"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69" name="Rectangle 79">
                  <a:extLst>
                    <a:ext uri="{FF2B5EF4-FFF2-40B4-BE49-F238E27FC236}">
                      <a16:creationId xmlns:a16="http://schemas.microsoft.com/office/drawing/2014/main" id="{FA0D6B86-BFCB-8F4B-A5E0-017234943766}"/>
                    </a:ext>
                  </a:extLst>
                </p:cNvPr>
                <p:cNvSpPr>
                  <a:spLocks noChangeArrowheads="1"/>
                </p:cNvSpPr>
                <p:nvPr/>
              </p:nvSpPr>
              <p:spPr bwMode="auto">
                <a:xfrm>
                  <a:off x="1998"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0" name="Group 80">
                <a:extLst>
                  <a:ext uri="{FF2B5EF4-FFF2-40B4-BE49-F238E27FC236}">
                    <a16:creationId xmlns:a16="http://schemas.microsoft.com/office/drawing/2014/main" id="{C36803D8-3CDB-F64D-91E0-957D6C96B96A}"/>
                  </a:ext>
                </a:extLst>
              </p:cNvPr>
              <p:cNvGrpSpPr>
                <a:grpSpLocks/>
              </p:cNvGrpSpPr>
              <p:nvPr/>
            </p:nvGrpSpPr>
            <p:grpSpPr bwMode="auto">
              <a:xfrm>
                <a:off x="2664" y="1635"/>
                <a:ext cx="666" cy="327"/>
                <a:chOff x="2664" y="1635"/>
                <a:chExt cx="666" cy="327"/>
              </a:xfrm>
            </p:grpSpPr>
            <p:sp>
              <p:nvSpPr>
                <p:cNvPr id="30766" name="Rectangle 81">
                  <a:extLst>
                    <a:ext uri="{FF2B5EF4-FFF2-40B4-BE49-F238E27FC236}">
                      <a16:creationId xmlns:a16="http://schemas.microsoft.com/office/drawing/2014/main" id="{71F2EB9F-1001-0243-B667-34895F523895}"/>
                    </a:ext>
                  </a:extLst>
                </p:cNvPr>
                <p:cNvSpPr>
                  <a:spLocks noChangeArrowheads="1"/>
                </p:cNvSpPr>
                <p:nvPr/>
              </p:nvSpPr>
              <p:spPr bwMode="auto">
                <a:xfrm>
                  <a:off x="2707"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2008</a:t>
                  </a:r>
                  <a:endParaRPr lang="zh-CN" altLang="en-US" sz="2400">
                    <a:solidFill>
                      <a:schemeClr val="tx1"/>
                    </a:solidFill>
                  </a:endParaRPr>
                </a:p>
              </p:txBody>
            </p:sp>
            <p:sp>
              <p:nvSpPr>
                <p:cNvPr id="30767" name="Rectangle 82">
                  <a:extLst>
                    <a:ext uri="{FF2B5EF4-FFF2-40B4-BE49-F238E27FC236}">
                      <a16:creationId xmlns:a16="http://schemas.microsoft.com/office/drawing/2014/main" id="{A5157550-77C9-BD44-B8AF-23F6AA64E223}"/>
                    </a:ext>
                  </a:extLst>
                </p:cNvPr>
                <p:cNvSpPr>
                  <a:spLocks noChangeArrowheads="1"/>
                </p:cNvSpPr>
                <p:nvPr/>
              </p:nvSpPr>
              <p:spPr bwMode="auto">
                <a:xfrm>
                  <a:off x="2664"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1" name="Group 83">
                <a:extLst>
                  <a:ext uri="{FF2B5EF4-FFF2-40B4-BE49-F238E27FC236}">
                    <a16:creationId xmlns:a16="http://schemas.microsoft.com/office/drawing/2014/main" id="{4FF81B66-1478-BE41-8193-2C7B43E8679E}"/>
                  </a:ext>
                </a:extLst>
              </p:cNvPr>
              <p:cNvGrpSpPr>
                <a:grpSpLocks/>
              </p:cNvGrpSpPr>
              <p:nvPr/>
            </p:nvGrpSpPr>
            <p:grpSpPr bwMode="auto">
              <a:xfrm>
                <a:off x="0" y="1962"/>
                <a:ext cx="666" cy="327"/>
                <a:chOff x="0" y="1962"/>
                <a:chExt cx="666" cy="327"/>
              </a:xfrm>
            </p:grpSpPr>
            <p:sp>
              <p:nvSpPr>
                <p:cNvPr id="30764" name="Rectangle 84">
                  <a:extLst>
                    <a:ext uri="{FF2B5EF4-FFF2-40B4-BE49-F238E27FC236}">
                      <a16:creationId xmlns:a16="http://schemas.microsoft.com/office/drawing/2014/main" id="{E1486381-D3DF-474F-B1A3-280B5F945A2D}"/>
                    </a:ext>
                  </a:extLst>
                </p:cNvPr>
                <p:cNvSpPr>
                  <a:spLocks noChangeArrowheads="1"/>
                </p:cNvSpPr>
                <p:nvPr/>
              </p:nvSpPr>
              <p:spPr bwMode="auto">
                <a:xfrm>
                  <a:off x="43"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00005</a:t>
                  </a:r>
                  <a:endParaRPr lang="zh-CN" altLang="en-US" sz="2400">
                    <a:solidFill>
                      <a:schemeClr val="tx1"/>
                    </a:solidFill>
                  </a:endParaRPr>
                </a:p>
              </p:txBody>
            </p:sp>
            <p:sp>
              <p:nvSpPr>
                <p:cNvPr id="30765" name="Rectangle 85">
                  <a:extLst>
                    <a:ext uri="{FF2B5EF4-FFF2-40B4-BE49-F238E27FC236}">
                      <a16:creationId xmlns:a16="http://schemas.microsoft.com/office/drawing/2014/main" id="{B63E7A70-7D6B-AB44-BA5D-8B5B52D90B45}"/>
                    </a:ext>
                  </a:extLst>
                </p:cNvPr>
                <p:cNvSpPr>
                  <a:spLocks noChangeArrowheads="1"/>
                </p:cNvSpPr>
                <p:nvPr/>
              </p:nvSpPr>
              <p:spPr bwMode="auto">
                <a:xfrm>
                  <a:off x="0"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2" name="Group 86">
                <a:extLst>
                  <a:ext uri="{FF2B5EF4-FFF2-40B4-BE49-F238E27FC236}">
                    <a16:creationId xmlns:a16="http://schemas.microsoft.com/office/drawing/2014/main" id="{095328CB-1BCA-D141-888C-BBC5B767001A}"/>
                  </a:ext>
                </a:extLst>
              </p:cNvPr>
              <p:cNvGrpSpPr>
                <a:grpSpLocks/>
              </p:cNvGrpSpPr>
              <p:nvPr/>
            </p:nvGrpSpPr>
            <p:grpSpPr bwMode="auto">
              <a:xfrm>
                <a:off x="666" y="1962"/>
                <a:ext cx="666" cy="327"/>
                <a:chOff x="666" y="1962"/>
                <a:chExt cx="666" cy="327"/>
              </a:xfrm>
            </p:grpSpPr>
            <p:sp>
              <p:nvSpPr>
                <p:cNvPr id="30762" name="Rectangle 87">
                  <a:extLst>
                    <a:ext uri="{FF2B5EF4-FFF2-40B4-BE49-F238E27FC236}">
                      <a16:creationId xmlns:a16="http://schemas.microsoft.com/office/drawing/2014/main" id="{373751A1-EF49-6D48-A808-8341B79B4C35}"/>
                    </a:ext>
                  </a:extLst>
                </p:cNvPr>
                <p:cNvSpPr>
                  <a:spLocks noChangeArrowheads="1"/>
                </p:cNvSpPr>
                <p:nvPr/>
              </p:nvSpPr>
              <p:spPr bwMode="auto">
                <a:xfrm>
                  <a:off x="709"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江</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凡</a:t>
                  </a:r>
                  <a:endParaRPr lang="zh-CN" altLang="en-US" sz="2400">
                    <a:solidFill>
                      <a:schemeClr val="tx1"/>
                    </a:solidFill>
                  </a:endParaRPr>
                </a:p>
              </p:txBody>
            </p:sp>
            <p:sp>
              <p:nvSpPr>
                <p:cNvPr id="30763" name="Rectangle 88">
                  <a:extLst>
                    <a:ext uri="{FF2B5EF4-FFF2-40B4-BE49-F238E27FC236}">
                      <a16:creationId xmlns:a16="http://schemas.microsoft.com/office/drawing/2014/main" id="{1B95E059-89C0-AD48-9358-4CB2BF4B965C}"/>
                    </a:ext>
                  </a:extLst>
                </p:cNvPr>
                <p:cNvSpPr>
                  <a:spLocks noChangeArrowheads="1"/>
                </p:cNvSpPr>
                <p:nvPr/>
              </p:nvSpPr>
              <p:spPr bwMode="auto">
                <a:xfrm>
                  <a:off x="666"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3" name="Group 89">
                <a:extLst>
                  <a:ext uri="{FF2B5EF4-FFF2-40B4-BE49-F238E27FC236}">
                    <a16:creationId xmlns:a16="http://schemas.microsoft.com/office/drawing/2014/main" id="{256DF5B8-7F4E-CA49-8D58-A71AAF9A75A8}"/>
                  </a:ext>
                </a:extLst>
              </p:cNvPr>
              <p:cNvGrpSpPr>
                <a:grpSpLocks/>
              </p:cNvGrpSpPr>
              <p:nvPr/>
            </p:nvGrpSpPr>
            <p:grpSpPr bwMode="auto">
              <a:xfrm>
                <a:off x="1332" y="1962"/>
                <a:ext cx="666" cy="327"/>
                <a:chOff x="1332" y="1962"/>
                <a:chExt cx="666" cy="327"/>
              </a:xfrm>
            </p:grpSpPr>
            <p:sp>
              <p:nvSpPr>
                <p:cNvPr id="30760" name="Rectangle 90">
                  <a:extLst>
                    <a:ext uri="{FF2B5EF4-FFF2-40B4-BE49-F238E27FC236}">
                      <a16:creationId xmlns:a16="http://schemas.microsoft.com/office/drawing/2014/main" id="{65B572A6-D0EB-0548-9166-F46C99ACF907}"/>
                    </a:ext>
                  </a:extLst>
                </p:cNvPr>
                <p:cNvSpPr>
                  <a:spLocks noChangeArrowheads="1"/>
                </p:cNvSpPr>
                <p:nvPr/>
              </p:nvSpPr>
              <p:spPr bwMode="auto">
                <a:xfrm>
                  <a:off x="1375"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8800129</a:t>
                  </a:r>
                  <a:endParaRPr lang="zh-CN" altLang="en-US" sz="2400">
                    <a:solidFill>
                      <a:schemeClr val="tx1"/>
                    </a:solidFill>
                  </a:endParaRPr>
                </a:p>
              </p:txBody>
            </p:sp>
            <p:sp>
              <p:nvSpPr>
                <p:cNvPr id="30761" name="Rectangle 91">
                  <a:extLst>
                    <a:ext uri="{FF2B5EF4-FFF2-40B4-BE49-F238E27FC236}">
                      <a16:creationId xmlns:a16="http://schemas.microsoft.com/office/drawing/2014/main" id="{94B9928D-A1C3-9C48-A514-CC5CA1970B9E}"/>
                    </a:ext>
                  </a:extLst>
                </p:cNvPr>
                <p:cNvSpPr>
                  <a:spLocks noChangeArrowheads="1"/>
                </p:cNvSpPr>
                <p:nvPr/>
              </p:nvSpPr>
              <p:spPr bwMode="auto">
                <a:xfrm>
                  <a:off x="1332"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4" name="Group 92">
                <a:extLst>
                  <a:ext uri="{FF2B5EF4-FFF2-40B4-BE49-F238E27FC236}">
                    <a16:creationId xmlns:a16="http://schemas.microsoft.com/office/drawing/2014/main" id="{FC3BA65A-E6AD-C44C-B30D-BF145FC78387}"/>
                  </a:ext>
                </a:extLst>
              </p:cNvPr>
              <p:cNvGrpSpPr>
                <a:grpSpLocks/>
              </p:cNvGrpSpPr>
              <p:nvPr/>
            </p:nvGrpSpPr>
            <p:grpSpPr bwMode="auto">
              <a:xfrm>
                <a:off x="1998" y="1962"/>
                <a:ext cx="666" cy="327"/>
                <a:chOff x="1998" y="1962"/>
                <a:chExt cx="666" cy="327"/>
              </a:xfrm>
            </p:grpSpPr>
            <p:sp>
              <p:nvSpPr>
                <p:cNvPr id="30758" name="Rectangle 93">
                  <a:extLst>
                    <a:ext uri="{FF2B5EF4-FFF2-40B4-BE49-F238E27FC236}">
                      <a16:creationId xmlns:a16="http://schemas.microsoft.com/office/drawing/2014/main" id="{55502B2D-4C45-9448-8D31-3EF3B968E4EE}"/>
                    </a:ext>
                  </a:extLst>
                </p:cNvPr>
                <p:cNvSpPr>
                  <a:spLocks noChangeArrowheads="1"/>
                </p:cNvSpPr>
                <p:nvPr/>
              </p:nvSpPr>
              <p:spPr bwMode="auto">
                <a:xfrm>
                  <a:off x="2041"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学府大道</a:t>
                  </a:r>
                  <a:endParaRPr lang="zh-CN" altLang="en-US" sz="2400">
                    <a:solidFill>
                      <a:schemeClr val="tx1"/>
                    </a:solidFill>
                  </a:endParaRPr>
                </a:p>
              </p:txBody>
            </p:sp>
            <p:sp>
              <p:nvSpPr>
                <p:cNvPr id="30759" name="Rectangle 94">
                  <a:extLst>
                    <a:ext uri="{FF2B5EF4-FFF2-40B4-BE49-F238E27FC236}">
                      <a16:creationId xmlns:a16="http://schemas.microsoft.com/office/drawing/2014/main" id="{50AAF1EC-7CE9-EF4A-B4BD-09BBE3E19E98}"/>
                    </a:ext>
                  </a:extLst>
                </p:cNvPr>
                <p:cNvSpPr>
                  <a:spLocks noChangeArrowheads="1"/>
                </p:cNvSpPr>
                <p:nvPr/>
              </p:nvSpPr>
              <p:spPr bwMode="auto">
                <a:xfrm>
                  <a:off x="1998"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5" name="Group 95">
                <a:extLst>
                  <a:ext uri="{FF2B5EF4-FFF2-40B4-BE49-F238E27FC236}">
                    <a16:creationId xmlns:a16="http://schemas.microsoft.com/office/drawing/2014/main" id="{99F2BEA6-87B1-9540-ADED-FCAF8F817449}"/>
                  </a:ext>
                </a:extLst>
              </p:cNvPr>
              <p:cNvGrpSpPr>
                <a:grpSpLocks/>
              </p:cNvGrpSpPr>
              <p:nvPr/>
            </p:nvGrpSpPr>
            <p:grpSpPr bwMode="auto">
              <a:xfrm>
                <a:off x="2664" y="1962"/>
                <a:ext cx="666" cy="327"/>
                <a:chOff x="2664" y="1962"/>
                <a:chExt cx="666" cy="327"/>
              </a:xfrm>
            </p:grpSpPr>
            <p:sp>
              <p:nvSpPr>
                <p:cNvPr id="30756" name="Rectangle 96">
                  <a:extLst>
                    <a:ext uri="{FF2B5EF4-FFF2-40B4-BE49-F238E27FC236}">
                      <a16:creationId xmlns:a16="http://schemas.microsoft.com/office/drawing/2014/main" id="{ED6E3E99-5E88-D049-8972-B22B51F5CBA6}"/>
                    </a:ext>
                  </a:extLst>
                </p:cNvPr>
                <p:cNvSpPr>
                  <a:spLocks noChangeArrowheads="1"/>
                </p:cNvSpPr>
                <p:nvPr/>
              </p:nvSpPr>
              <p:spPr bwMode="auto">
                <a:xfrm>
                  <a:off x="2707"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5035</a:t>
                  </a:r>
                  <a:endParaRPr lang="zh-CN" altLang="en-US" sz="2400">
                    <a:solidFill>
                      <a:schemeClr val="tx1"/>
                    </a:solidFill>
                  </a:endParaRPr>
                </a:p>
              </p:txBody>
            </p:sp>
            <p:sp>
              <p:nvSpPr>
                <p:cNvPr id="30757" name="Rectangle 97">
                  <a:extLst>
                    <a:ext uri="{FF2B5EF4-FFF2-40B4-BE49-F238E27FC236}">
                      <a16:creationId xmlns:a16="http://schemas.microsoft.com/office/drawing/2014/main" id="{B97F4A77-EF8F-6B4D-876E-A602B3B040E1}"/>
                    </a:ext>
                  </a:extLst>
                </p:cNvPr>
                <p:cNvSpPr>
                  <a:spLocks noChangeArrowheads="1"/>
                </p:cNvSpPr>
                <p:nvPr/>
              </p:nvSpPr>
              <p:spPr bwMode="auto">
                <a:xfrm>
                  <a:off x="2664"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sp>
          <p:nvSpPr>
            <p:cNvPr id="30724" name="Rectangle 98">
              <a:extLst>
                <a:ext uri="{FF2B5EF4-FFF2-40B4-BE49-F238E27FC236}">
                  <a16:creationId xmlns:a16="http://schemas.microsoft.com/office/drawing/2014/main" id="{0EA8335C-AC2A-4744-8E55-49AB69A845F1}"/>
                </a:ext>
              </a:extLst>
            </p:cNvPr>
            <p:cNvSpPr>
              <a:spLocks noChangeArrowheads="1"/>
            </p:cNvSpPr>
            <p:nvPr/>
          </p:nvSpPr>
          <p:spPr bwMode="auto">
            <a:xfrm>
              <a:off x="-3" y="-3"/>
              <a:ext cx="3336" cy="229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arn(outHorizontal)">
                                      <p:cBhvr>
                                        <p:cTn id="7" dur="500"/>
                                        <p:tgtEl>
                                          <p:spTgt spid="122883"/>
                                        </p:tgtEl>
                                      </p:cBhvr>
                                    </p:animEffect>
                                  </p:childTnLst>
                                  <p:subTnLst>
                                    <p:set>
                                      <p:cBhvr override="childStyle">
                                        <p:cTn dur="1" fill="hold" display="0" masterRel="nextClick" afterEffect="1"/>
                                        <p:tgtEl>
                                          <p:spTgt spid="1228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EAB7979E-F9FF-F74F-B99B-4BD3380BDA34}"/>
              </a:ext>
            </a:extLst>
          </p:cNvPr>
          <p:cNvSpPr txBox="1">
            <a:spLocks noChangeArrowheads="1"/>
          </p:cNvSpPr>
          <p:nvPr/>
        </p:nvSpPr>
        <p:spPr bwMode="auto">
          <a:xfrm>
            <a:off x="165100" y="1844675"/>
            <a:ext cx="9740900" cy="3748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这里序号、用户名、电话号码等项称为</a:t>
            </a:r>
            <a:r>
              <a:rPr lang="zh-CN" altLang="en-US" sz="3200">
                <a:solidFill>
                  <a:srgbClr val="FF0000"/>
                </a:solidFill>
                <a:effectLst>
                  <a:outerShdw blurRad="38100" dist="38100" dir="2700000" algn="tl">
                    <a:srgbClr val="C0C0C0"/>
                  </a:outerShdw>
                </a:effectLst>
                <a:latin typeface="+mn-lt"/>
                <a:ea typeface="楷体_GB2312" pitchFamily="49" charset="-122"/>
              </a:rPr>
              <a:t>基本项</a:t>
            </a:r>
            <a:r>
              <a:rPr lang="zh-CN" altLang="en-US" sz="3200">
                <a:effectLst>
                  <a:outerShdw blurRad="38100" dist="38100" dir="2700000" algn="tl">
                    <a:srgbClr val="C0C0C0"/>
                  </a:outerShdw>
                </a:effectLst>
                <a:latin typeface="+mn-lt"/>
                <a:ea typeface="楷体_GB2312" pitchFamily="49" charset="-122"/>
              </a:rPr>
              <a:t>，</a:t>
            </a:r>
            <a:r>
              <a:rPr lang="zh-CN" altLang="en-US" sz="3200">
                <a:solidFill>
                  <a:srgbClr val="FF0000"/>
                </a:solidFill>
                <a:effectLst>
                  <a:outerShdw blurRad="38100" dist="38100" dir="2700000" algn="tl">
                    <a:srgbClr val="C0C0C0"/>
                  </a:outerShdw>
                </a:effectLst>
                <a:latin typeface="+mn-lt"/>
                <a:ea typeface="楷体_GB2312" pitchFamily="49" charset="-122"/>
              </a:rPr>
              <a:t>它是有独立意义的</a:t>
            </a:r>
            <a:r>
              <a:rPr lang="zh-CN" altLang="en-US" sz="3200" u="sng">
                <a:solidFill>
                  <a:srgbClr val="FF0000"/>
                </a:solidFill>
                <a:effectLst>
                  <a:outerShdw blurRad="38100" dist="38100" dir="2700000" algn="tl">
                    <a:srgbClr val="C0C0C0"/>
                  </a:outerShdw>
                </a:effectLst>
                <a:latin typeface="+mn-lt"/>
                <a:ea typeface="楷体_GB2312" pitchFamily="49" charset="-122"/>
              </a:rPr>
              <a:t>最小</a:t>
            </a:r>
            <a:r>
              <a:rPr lang="zh-CN" altLang="en-US" sz="3200">
                <a:solidFill>
                  <a:srgbClr val="FF0000"/>
                </a:solidFill>
                <a:effectLst>
                  <a:outerShdw blurRad="38100" dist="38100" dir="2700000" algn="tl">
                    <a:srgbClr val="C0C0C0"/>
                  </a:outerShdw>
                </a:effectLst>
                <a:latin typeface="+mn-lt"/>
                <a:ea typeface="楷体_GB2312" pitchFamily="49" charset="-122"/>
              </a:rPr>
              <a:t>标识单位，</a:t>
            </a:r>
            <a:r>
              <a:rPr lang="zh-CN" altLang="en-US" sz="3200">
                <a:effectLst>
                  <a:outerShdw blurRad="38100" dist="38100" dir="2700000" algn="tl">
                    <a:srgbClr val="C0C0C0"/>
                  </a:outerShdw>
                </a:effectLst>
                <a:latin typeface="+mn-lt"/>
                <a:ea typeface="楷体_GB2312" pitchFamily="49" charset="-122"/>
              </a:rPr>
              <a:t>而用户住址称为</a:t>
            </a:r>
            <a:r>
              <a:rPr lang="zh-CN" altLang="en-US" sz="3200">
                <a:solidFill>
                  <a:srgbClr val="FF6600"/>
                </a:solidFill>
                <a:effectLst>
                  <a:outerShdw blurRad="38100" dist="38100" dir="2700000" algn="tl">
                    <a:srgbClr val="C0C0C0"/>
                  </a:outerShdw>
                </a:effectLst>
                <a:latin typeface="+mn-lt"/>
                <a:ea typeface="楷体_GB2312" pitchFamily="49" charset="-122"/>
              </a:rPr>
              <a:t>组合项，组合项是由一个或多个基本项或组合项组成，是有独立意义的标识单位</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每一行称为一个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结点</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每一个组合项称为一个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字段</a:t>
            </a:r>
            <a:r>
              <a:rPr lang="zh-CN" altLang="en-US" sz="3200">
                <a:solidFill>
                  <a:srgbClr val="FF0000"/>
                </a:solidFill>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使用计算机处理用户信息表中的数据时，必须弄清楚下面</a:t>
            </a:r>
            <a:r>
              <a:rPr lang="en-US" altLang="zh-CN" sz="3200">
                <a:effectLst>
                  <a:outerShdw blurRad="38100" dist="38100" dir="2700000" algn="tl">
                    <a:srgbClr val="C0C0C0"/>
                  </a:outerShdw>
                </a:effectLst>
                <a:latin typeface="+mn-lt"/>
                <a:ea typeface="楷体_GB2312" pitchFamily="49" charset="-122"/>
              </a:rPr>
              <a:t>3</a:t>
            </a:r>
            <a:r>
              <a:rPr lang="zh-CN" altLang="en-US" sz="3200">
                <a:effectLst>
                  <a:outerShdw blurRad="38100" dist="38100" dir="2700000" algn="tl">
                    <a:srgbClr val="C0C0C0"/>
                  </a:outerShdw>
                </a:effectLst>
                <a:latin typeface="+mn-lt"/>
                <a:ea typeface="楷体_GB2312" pitchFamily="49" charset="-122"/>
              </a:rPr>
              <a:t>个问题：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B1025FA7-548C-BA40-BD80-947F0AFED653}"/>
              </a:ext>
            </a:extLst>
          </p:cNvPr>
          <p:cNvSpPr txBox="1">
            <a:spLocks noChangeArrowheads="1"/>
          </p:cNvSpPr>
          <p:nvPr/>
        </p:nvSpPr>
        <p:spPr bwMode="auto">
          <a:xfrm>
            <a:off x="0" y="1481138"/>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3200">
                <a:solidFill>
                  <a:srgbClr val="FF0000"/>
                </a:solidFill>
                <a:effectLst>
                  <a:outerShdw blurRad="38100" dist="38100" dir="2700000" algn="tl">
                    <a:srgbClr val="C0C0C0"/>
                  </a:outerShdw>
                </a:effectLst>
                <a:latin typeface="+mn-lt"/>
                <a:ea typeface="楷体_GB2312" pitchFamily="49" charset="-122"/>
              </a:rPr>
              <a:t>数据的逻辑结构</a:t>
            </a:r>
          </a:p>
        </p:txBody>
      </p:sp>
      <p:sp>
        <p:nvSpPr>
          <p:cNvPr id="124931" name="Text Box 3">
            <a:extLst>
              <a:ext uri="{FF2B5EF4-FFF2-40B4-BE49-F238E27FC236}">
                <a16:creationId xmlns:a16="http://schemas.microsoft.com/office/drawing/2014/main" id="{1B15B9E7-7D80-9E49-AC10-807F3A865290}"/>
              </a:ext>
            </a:extLst>
          </p:cNvPr>
          <p:cNvSpPr txBox="1">
            <a:spLocks noChangeArrowheads="1"/>
          </p:cNvSpPr>
          <p:nvPr/>
        </p:nvSpPr>
        <p:spPr bwMode="auto">
          <a:xfrm>
            <a:off x="3368675" y="1541463"/>
            <a:ext cx="932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这些数据之间有什么样的内在联系？ </a:t>
            </a:r>
          </a:p>
        </p:txBody>
      </p:sp>
      <p:sp>
        <p:nvSpPr>
          <p:cNvPr id="124932" name="Text Box 4">
            <a:extLst>
              <a:ext uri="{FF2B5EF4-FFF2-40B4-BE49-F238E27FC236}">
                <a16:creationId xmlns:a16="http://schemas.microsoft.com/office/drawing/2014/main" id="{8F62D798-2E72-3C46-B948-D84AC4E3F718}"/>
              </a:ext>
            </a:extLst>
          </p:cNvPr>
          <p:cNvSpPr txBox="1">
            <a:spLocks noChangeArrowheads="1"/>
          </p:cNvSpPr>
          <p:nvPr/>
        </p:nvSpPr>
        <p:spPr bwMode="auto">
          <a:xfrm>
            <a:off x="200025" y="2060575"/>
            <a:ext cx="9493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除最前</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表首节点</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和最后（表尾节点）两个结点之外，表中所有其它的结点都有且仅有一个和它相邻位于它之前的一个结点，也有且仅有一个和它相邻位于它之后的一个结点，这些就是用户信息表的逻辑结构。</a:t>
            </a:r>
          </a:p>
        </p:txBody>
      </p:sp>
      <p:sp>
        <p:nvSpPr>
          <p:cNvPr id="124933" name="Text Box 5">
            <a:extLst>
              <a:ext uri="{FF2B5EF4-FFF2-40B4-BE49-F238E27FC236}">
                <a16:creationId xmlns:a16="http://schemas.microsoft.com/office/drawing/2014/main" id="{AB92F681-DDD9-7842-9529-8BC71A6EFCF1}"/>
              </a:ext>
            </a:extLst>
          </p:cNvPr>
          <p:cNvSpPr txBox="1">
            <a:spLocks noChangeArrowheads="1"/>
          </p:cNvSpPr>
          <p:nvPr/>
        </p:nvSpPr>
        <p:spPr bwMode="auto">
          <a:xfrm>
            <a:off x="82550" y="392906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2 </a:t>
            </a:r>
            <a:r>
              <a:rPr lang="zh-CN" altLang="en-US" sz="3200">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24934" name="Text Box 6">
            <a:extLst>
              <a:ext uri="{FF2B5EF4-FFF2-40B4-BE49-F238E27FC236}">
                <a16:creationId xmlns:a16="http://schemas.microsoft.com/office/drawing/2014/main" id="{7F179C32-A010-BD4C-8964-2BC39211917A}"/>
              </a:ext>
            </a:extLst>
          </p:cNvPr>
          <p:cNvSpPr txBox="1">
            <a:spLocks noChangeArrowheads="1"/>
          </p:cNvSpPr>
          <p:nvPr/>
        </p:nvSpPr>
        <p:spPr bwMode="auto">
          <a:xfrm>
            <a:off x="200025" y="4441825"/>
            <a:ext cx="94932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将用户信息表中的所有结点存入计算机时，就必须考虑存储结构，使用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语言进行设计时，常见的方式是用一个</a:t>
            </a:r>
            <a:r>
              <a:rPr lang="zh-CN" altLang="en-US" sz="2800">
                <a:solidFill>
                  <a:srgbClr val="FF0000"/>
                </a:solidFill>
                <a:effectLst>
                  <a:outerShdw blurRad="38100" dist="38100" dir="2700000" algn="tl">
                    <a:srgbClr val="C0C0C0"/>
                  </a:outerShdw>
                </a:effectLst>
                <a:latin typeface="+mn-lt"/>
                <a:ea typeface="楷体_GB2312" pitchFamily="49" charset="-122"/>
              </a:rPr>
              <a:t>结构数组</a:t>
            </a:r>
            <a:r>
              <a:rPr lang="zh-CN" altLang="en-US" sz="2800">
                <a:effectLst>
                  <a:outerShdw blurRad="38100" dist="38100" dir="2700000" algn="tl">
                    <a:srgbClr val="C0C0C0"/>
                  </a:outerShdw>
                </a:effectLst>
                <a:latin typeface="+mn-lt"/>
                <a:ea typeface="楷体_GB2312" pitchFamily="49" charset="-122"/>
              </a:rPr>
              <a:t>来存储整个用户信息表，每一个数组元素是一个结构，它对应于用户信息表中的一个结点。</a:t>
            </a:r>
            <a:r>
              <a:rPr lang="zh-CN" altLang="en-US" sz="2800">
                <a:solidFill>
                  <a:srgbClr val="FF0000"/>
                </a:solidFill>
                <a:effectLst>
                  <a:outerShdw blurRad="38100" dist="38100" dir="2700000" algn="tl">
                    <a:srgbClr val="C0C0C0"/>
                  </a:outerShdw>
                </a:effectLst>
                <a:latin typeface="+mn-lt"/>
                <a:ea typeface="楷体_GB2312" pitchFamily="49" charset="-122"/>
              </a:rPr>
              <a:t>数据在计算机的存储方式称为存储结构。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2" grpId="0" autoUpdateAnimBg="0"/>
      <p:bldP spid="124933" grpId="0" autoUpdateAnimBg="0"/>
      <p:bldP spid="12493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203C-DCED-984D-A5B0-8D3069FC33E1}"/>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数据结构课程的学习意义</a:t>
            </a:r>
            <a:r>
              <a:rPr lang="en-US" altLang="zh-TW" dirty="0">
                <a:solidFill>
                  <a:schemeClr val="tx1"/>
                </a:solidFill>
                <a:latin typeface="Songti SC" panose="02010600040101010101" pitchFamily="2" charset="-122"/>
                <a:ea typeface="Songti SC" panose="02010600040101010101" pitchFamily="2" charset="-122"/>
              </a:rPr>
              <a:t>	</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C4818472-AFE6-3342-9574-3842E69BD1FF}"/>
              </a:ext>
            </a:extLst>
          </p:cNvPr>
          <p:cNvSpPr>
            <a:spLocks noGrp="1"/>
          </p:cNvSpPr>
          <p:nvPr>
            <p:ph idx="1"/>
          </p:nvPr>
        </p:nvSpPr>
        <p:spPr/>
        <p:txBody>
          <a:bodyPr/>
          <a:lstStyle/>
          <a:p>
            <a:r>
              <a:rPr lang="zh-TW" altLang="en-US" sz="2000" dirty="0">
                <a:latin typeface="Songti SC" panose="02010600040101010101" pitchFamily="2" charset="-122"/>
                <a:ea typeface="Songti SC" panose="02010600040101010101" pitchFamily="2" charset="-122"/>
              </a:rPr>
              <a:t>启发并扎实对计算机</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编程的理解</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帮助快速上手其它编程语言</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计算机考研必备</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专业必修课</a:t>
            </a:r>
            <a:r>
              <a:rPr lang="en-US" altLang="zh-CN"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为了学分</a:t>
            </a:r>
            <a:r>
              <a:rPr lang="en-US" altLang="zh-CN" sz="2000" dirty="0">
                <a:latin typeface="Songti SC" panose="02010600040101010101" pitchFamily="2" charset="-122"/>
                <a:ea typeface="Songti SC" panose="02010600040101010101" pitchFamily="2" charset="-122"/>
              </a:rPr>
              <a:t>)</a:t>
            </a:r>
            <a:endParaRPr lang="en-US" sz="20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28954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558AC38B-B668-F94D-A1E5-467D04F215C4}"/>
              </a:ext>
            </a:extLst>
          </p:cNvPr>
          <p:cNvSpPr txBox="1">
            <a:spLocks noChangeArrowheads="1"/>
          </p:cNvSpPr>
          <p:nvPr/>
        </p:nvSpPr>
        <p:spPr bwMode="auto">
          <a:xfrm>
            <a:off x="227013" y="617538"/>
            <a:ext cx="487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2800">
                <a:solidFill>
                  <a:srgbClr val="FF0000"/>
                </a:solidFill>
                <a:effectLst>
                  <a:outerShdw blurRad="38100" dist="38100" dir="2700000" algn="tl">
                    <a:srgbClr val="C0C0C0"/>
                  </a:outerShdw>
                </a:effectLst>
                <a:latin typeface="+mn-lt"/>
                <a:ea typeface="楷体_GB2312" pitchFamily="49" charset="-122"/>
              </a:rPr>
              <a:t> </a:t>
            </a:r>
          </a:p>
        </p:txBody>
      </p:sp>
      <p:sp>
        <p:nvSpPr>
          <p:cNvPr id="125955" name="Text Box 3">
            <a:extLst>
              <a:ext uri="{FF2B5EF4-FFF2-40B4-BE49-F238E27FC236}">
                <a16:creationId xmlns:a16="http://schemas.microsoft.com/office/drawing/2014/main" id="{567E156E-E0BF-2241-9215-B3671DD3BF5C}"/>
              </a:ext>
            </a:extLst>
          </p:cNvPr>
          <p:cNvSpPr txBox="1">
            <a:spLocks noChangeArrowheads="1"/>
          </p:cNvSpPr>
          <p:nvPr/>
        </p:nvSpPr>
        <p:spPr bwMode="auto">
          <a:xfrm>
            <a:off x="247650" y="1408113"/>
            <a:ext cx="94932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数据处理必涉及到相关的运算，在上述用户信息表中，可以有</a:t>
            </a:r>
            <a:r>
              <a:rPr lang="zh-CN" altLang="en-US" sz="3000">
                <a:solidFill>
                  <a:srgbClr val="FF0000"/>
                </a:solidFill>
                <a:effectLst>
                  <a:outerShdw blurRad="38100" dist="38100" dir="2700000" algn="tl">
                    <a:srgbClr val="C0C0C0"/>
                  </a:outerShdw>
                </a:effectLst>
                <a:latin typeface="+mn-lt"/>
                <a:ea typeface="楷体_GB2312" pitchFamily="49" charset="-122"/>
              </a:rPr>
              <a:t>删除</a:t>
            </a:r>
            <a:r>
              <a:rPr lang="zh-CN" altLang="en-US" sz="3000">
                <a:effectLst>
                  <a:outerShdw blurRad="38100" dist="38100" dir="2700000" algn="tl">
                    <a:srgbClr val="C0C0C0"/>
                  </a:outerShdw>
                </a:effectLst>
                <a:latin typeface="+mn-lt"/>
                <a:ea typeface="楷体_GB2312" pitchFamily="49" charset="-122"/>
              </a:rPr>
              <a:t>一个用户、</a:t>
            </a:r>
            <a:r>
              <a:rPr lang="zh-CN" altLang="en-US" sz="3000">
                <a:solidFill>
                  <a:srgbClr val="FF0000"/>
                </a:solidFill>
                <a:effectLst>
                  <a:outerShdw blurRad="38100" dist="38100" dir="2700000" algn="tl">
                    <a:srgbClr val="C0C0C0"/>
                  </a:outerShdw>
                </a:effectLst>
                <a:latin typeface="+mn-lt"/>
                <a:ea typeface="楷体_GB2312" pitchFamily="49" charset="-122"/>
              </a:rPr>
              <a:t>增加</a:t>
            </a:r>
            <a:r>
              <a:rPr lang="zh-CN" altLang="en-US" sz="3000">
                <a:effectLst>
                  <a:outerShdw blurRad="38100" dist="38100" dir="2700000" algn="tl">
                    <a:srgbClr val="C0C0C0"/>
                  </a:outerShdw>
                </a:effectLst>
                <a:latin typeface="+mn-lt"/>
                <a:ea typeface="楷体_GB2312" pitchFamily="49" charset="-122"/>
              </a:rPr>
              <a:t>一个用户和</a:t>
            </a:r>
            <a:r>
              <a:rPr lang="zh-CN" altLang="en-US" sz="3000">
                <a:solidFill>
                  <a:srgbClr val="FF0000"/>
                </a:solidFill>
                <a:effectLst>
                  <a:outerShdw blurRad="38100" dist="38100" dir="2700000" algn="tl">
                    <a:srgbClr val="C0C0C0"/>
                  </a:outerShdw>
                </a:effectLst>
                <a:latin typeface="+mn-lt"/>
                <a:ea typeface="楷体_GB2312" pitchFamily="49" charset="-122"/>
              </a:rPr>
              <a:t>查找</a:t>
            </a:r>
            <a:r>
              <a:rPr lang="zh-CN" altLang="en-US" sz="3000">
                <a:effectLst>
                  <a:outerShdw blurRad="38100" dist="38100" dir="2700000" algn="tl">
                    <a:srgbClr val="C0C0C0"/>
                  </a:outerShdw>
                </a:effectLst>
                <a:latin typeface="+mn-lt"/>
                <a:ea typeface="楷体_GB2312" pitchFamily="49" charset="-122"/>
              </a:rPr>
              <a:t>某个用户等操作。应该明确指明这些操作的含义。比如删除操作，是删除序号为</a:t>
            </a:r>
            <a:r>
              <a:rPr lang="en-US" altLang="zh-CN" sz="3000">
                <a:effectLst>
                  <a:outerShdw blurRad="38100" dist="38100" dir="2700000" algn="tl">
                    <a:srgbClr val="C0C0C0"/>
                  </a:outerShdw>
                </a:effectLst>
                <a:latin typeface="+mn-lt"/>
                <a:ea typeface="楷体_GB2312" pitchFamily="49" charset="-122"/>
              </a:rPr>
              <a:t>5</a:t>
            </a:r>
            <a:r>
              <a:rPr lang="zh-CN" altLang="en-US" sz="3000">
                <a:effectLst>
                  <a:outerShdw blurRad="38100" dist="38100" dir="2700000" algn="tl">
                    <a:srgbClr val="C0C0C0"/>
                  </a:outerShdw>
                </a:effectLst>
                <a:latin typeface="+mn-lt"/>
                <a:ea typeface="楷体_GB2312" pitchFamily="49" charset="-122"/>
              </a:rPr>
              <a:t>的用户还是删除用户名为王三的用户是应该明确定义的，如果需要可以定义两个不同的删除操作，为一批数据定义的所有运算（或称操作）构成一个运算（操作）集合。 </a:t>
            </a:r>
          </a:p>
        </p:txBody>
      </p:sp>
      <p:sp>
        <p:nvSpPr>
          <p:cNvPr id="125957" name="Text Box 5">
            <a:extLst>
              <a:ext uri="{FF2B5EF4-FFF2-40B4-BE49-F238E27FC236}">
                <a16:creationId xmlns:a16="http://schemas.microsoft.com/office/drawing/2014/main" id="{223DC6F1-EA41-3846-A76D-E04AE3476B71}"/>
              </a:ext>
            </a:extLst>
          </p:cNvPr>
          <p:cNvSpPr txBox="1">
            <a:spLocks noChangeArrowheads="1"/>
          </p:cNvSpPr>
          <p:nvPr/>
        </p:nvSpPr>
        <p:spPr bwMode="auto">
          <a:xfrm>
            <a:off x="273050" y="5013325"/>
            <a:ext cx="9410700" cy="1473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a:t>
            </a:r>
            <a:r>
              <a:rPr lang="zh-CN" altLang="en-US" sz="3000" b="1">
                <a:effectLst>
                  <a:outerShdw blurRad="38100" dist="38100" dir="2700000" algn="tl">
                    <a:srgbClr val="C0C0C0"/>
                  </a:outerShdw>
                </a:effectLst>
                <a:latin typeface="+mn-lt"/>
                <a:ea typeface="楷体_GB2312" pitchFamily="49" charset="-122"/>
              </a:rPr>
              <a:t> </a:t>
            </a:r>
            <a:r>
              <a:rPr lang="zh-CN" altLang="en-US" sz="3000" b="1">
                <a:solidFill>
                  <a:srgbClr val="FF0000"/>
                </a:solidFill>
                <a:effectLst>
                  <a:outerShdw blurRad="38100" dist="38100" dir="2700000" algn="tl">
                    <a:srgbClr val="C0C0C0"/>
                  </a:outerShdw>
                </a:effectLst>
                <a:latin typeface="+mn-lt"/>
                <a:ea typeface="楷体_GB2312" pitchFamily="49" charset="-122"/>
              </a:rPr>
              <a:t>数据结构</a:t>
            </a:r>
            <a:r>
              <a:rPr lang="zh-CN" altLang="en-US" sz="3000">
                <a:effectLst>
                  <a:outerShdw blurRad="38100" dist="38100" dir="2700000" algn="tl">
                    <a:srgbClr val="C0C0C0"/>
                  </a:outerShdw>
                </a:effectLst>
                <a:latin typeface="+mn-lt"/>
                <a:ea typeface="楷体_GB2312" pitchFamily="49" charset="-122"/>
              </a:rPr>
              <a:t>就是指按一定的</a:t>
            </a:r>
            <a:r>
              <a:rPr lang="zh-CN" altLang="en-US" sz="3000">
                <a:solidFill>
                  <a:srgbClr val="FF0000"/>
                </a:solidFill>
                <a:effectLst>
                  <a:outerShdw blurRad="38100" dist="38100" dir="2700000" algn="tl">
                    <a:srgbClr val="C0C0C0"/>
                  </a:outerShdw>
                </a:effectLst>
                <a:latin typeface="+mn-lt"/>
                <a:ea typeface="楷体_GB2312" pitchFamily="49" charset="-122"/>
              </a:rPr>
              <a:t>逻辑结构</a:t>
            </a:r>
            <a:r>
              <a:rPr lang="zh-CN" altLang="en-US" sz="3000">
                <a:effectLst>
                  <a:outerShdw blurRad="38100" dist="38100" dir="2700000" algn="tl">
                    <a:srgbClr val="C0C0C0"/>
                  </a:outerShdw>
                </a:effectLst>
                <a:latin typeface="+mn-lt"/>
                <a:ea typeface="楷体_GB2312" pitchFamily="49" charset="-122"/>
              </a:rPr>
              <a:t>组成的一批数据，使用某种</a:t>
            </a:r>
            <a:r>
              <a:rPr lang="zh-CN" altLang="en-US" sz="3000">
                <a:solidFill>
                  <a:srgbClr val="FF0000"/>
                </a:solidFill>
                <a:effectLst>
                  <a:outerShdw blurRad="38100" dist="38100" dir="2700000" algn="tl">
                    <a:srgbClr val="C0C0C0"/>
                  </a:outerShdw>
                </a:effectLst>
                <a:latin typeface="+mn-lt"/>
                <a:ea typeface="楷体_GB2312" pitchFamily="49" charset="-122"/>
              </a:rPr>
              <a:t>存储结构</a:t>
            </a:r>
            <a:r>
              <a:rPr lang="zh-CN" altLang="en-US" sz="3000">
                <a:effectLst>
                  <a:outerShdw blurRad="38100" dist="38100" dir="2700000" algn="tl">
                    <a:srgbClr val="C0C0C0"/>
                  </a:outerShdw>
                </a:effectLst>
                <a:latin typeface="+mn-lt"/>
                <a:ea typeface="楷体_GB2312" pitchFamily="49" charset="-122"/>
              </a:rPr>
              <a:t>将这批数据存储于计算机中，并在这些数据上定义了一个</a:t>
            </a:r>
            <a:r>
              <a:rPr lang="zh-CN" altLang="en-US" sz="3000">
                <a:solidFill>
                  <a:srgbClr val="FF0000"/>
                </a:solidFill>
                <a:effectLst>
                  <a:outerShdw blurRad="38100" dist="38100" dir="2700000" algn="tl">
                    <a:srgbClr val="C0C0C0"/>
                  </a:outerShdw>
                </a:effectLst>
                <a:latin typeface="+mn-lt"/>
                <a:ea typeface="楷体_GB2312" pitchFamily="49" charset="-122"/>
              </a:rPr>
              <a:t>运算集合</a:t>
            </a:r>
            <a:r>
              <a:rPr lang="zh-CN" altLang="en-US" sz="3000">
                <a:effectLst>
                  <a:outerShdw blurRad="38100" dist="38100" dir="2700000" algn="tl">
                    <a:srgbClr val="C0C0C0"/>
                  </a:outerShdw>
                </a:effectLst>
                <a:latin typeface="+mn-lt"/>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957"/>
                                        </p:tgtEl>
                                        <p:attrNameLst>
                                          <p:attrName>style.visibility</p:attrName>
                                        </p:attrNameLst>
                                      </p:cBhvr>
                                      <p:to>
                                        <p:strVal val="visible"/>
                                      </p:to>
                                    </p:set>
                                    <p:anim calcmode="lin" valueType="num">
                                      <p:cBhvr additive="base">
                                        <p:cTn id="11" dur="500" fill="hold"/>
                                        <p:tgtEl>
                                          <p:spTgt spid="125957"/>
                                        </p:tgtEl>
                                        <p:attrNameLst>
                                          <p:attrName>ppt_x</p:attrName>
                                        </p:attrNameLst>
                                      </p:cBhvr>
                                      <p:tavLst>
                                        <p:tav tm="0">
                                          <p:val>
                                            <p:strVal val="#ppt_x"/>
                                          </p:val>
                                        </p:tav>
                                        <p:tav tm="100000">
                                          <p:val>
                                            <p:strVal val="#ppt_x"/>
                                          </p:val>
                                        </p:tav>
                                      </p:tavLst>
                                    </p:anim>
                                    <p:anim calcmode="lin" valueType="num">
                                      <p:cBhvr additive="base">
                                        <p:cTn id="12" dur="500" fill="hold"/>
                                        <p:tgtEl>
                                          <p:spTgt spid="125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D1CBA9E-F51B-3242-AAA6-0BAF802BFE9C}"/>
              </a:ext>
            </a:extLst>
          </p:cNvPr>
          <p:cNvSpPr>
            <a:spLocks noChangeArrowheads="1"/>
          </p:cNvSpPr>
          <p:nvPr/>
        </p:nvSpPr>
        <p:spPr bwMode="auto">
          <a:xfrm>
            <a:off x="128588" y="333375"/>
            <a:ext cx="990600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tx2"/>
              </a:buClr>
              <a:buSzPct val="125000"/>
              <a:buFont typeface="Wingdings" pitchFamily="2" charset="2"/>
              <a:buChar char="§"/>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基于这个二维表格，我们可以在上面执行的操作有：</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增加一个元素，删除元素，查找元素等。</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存在的问题：线性查找的效率较低（等概率情况下为</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n/2</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）。数组存储时插入一个元素与删除一个元素效率较低。</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解决办法：</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    改变数据存储结构，在新的存储结构上开发新的算法。</a:t>
            </a:r>
          </a:p>
        </p:txBody>
      </p:sp>
      <p:grpSp>
        <p:nvGrpSpPr>
          <p:cNvPr id="126979" name="Group 3">
            <a:extLst>
              <a:ext uri="{FF2B5EF4-FFF2-40B4-BE49-F238E27FC236}">
                <a16:creationId xmlns:a16="http://schemas.microsoft.com/office/drawing/2014/main" id="{F04AA1E5-72DC-2E46-A128-976C3BB19DD7}"/>
              </a:ext>
            </a:extLst>
          </p:cNvPr>
          <p:cNvGrpSpPr>
            <a:grpSpLocks/>
          </p:cNvGrpSpPr>
          <p:nvPr/>
        </p:nvGrpSpPr>
        <p:grpSpPr bwMode="auto">
          <a:xfrm>
            <a:off x="5153025" y="3644900"/>
            <a:ext cx="4787900" cy="2743200"/>
            <a:chOff x="3024" y="2544"/>
            <a:chExt cx="2784" cy="1728"/>
          </a:xfrm>
        </p:grpSpPr>
        <p:graphicFrame>
          <p:nvGraphicFramePr>
            <p:cNvPr id="34822" name="Object 4">
              <a:extLst>
                <a:ext uri="{FF2B5EF4-FFF2-40B4-BE49-F238E27FC236}">
                  <a16:creationId xmlns:a16="http://schemas.microsoft.com/office/drawing/2014/main" id="{A489539C-E61B-324F-91ED-82B224B15FD5}"/>
                </a:ext>
              </a:extLst>
            </p:cNvPr>
            <p:cNvGraphicFramePr>
              <a:graphicFrameLocks noChangeAspect="1"/>
            </p:cNvGraphicFramePr>
            <p:nvPr/>
          </p:nvGraphicFramePr>
          <p:xfrm>
            <a:off x="3024" y="2544"/>
            <a:ext cx="2304" cy="1728"/>
          </p:xfrm>
          <a:graphic>
            <a:graphicData uri="http://schemas.openxmlformats.org/presentationml/2006/ole">
              <mc:AlternateContent xmlns:mc="http://schemas.openxmlformats.org/markup-compatibility/2006">
                <mc:Choice xmlns:v="urn:schemas-microsoft-com:vml" Requires="v">
                  <p:oleObj spid="_x0000_s34848" name="位图图像" r:id="rId3" imgW="2730500" imgH="2413000" progId="Paint.Picture">
                    <p:embed/>
                  </p:oleObj>
                </mc:Choice>
                <mc:Fallback>
                  <p:oleObj name="位图图像" r:id="rId3" imgW="2730500" imgH="2413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544"/>
                          <a:ext cx="2304" cy="172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1" name="AutoShape 5">
              <a:extLst>
                <a:ext uri="{FF2B5EF4-FFF2-40B4-BE49-F238E27FC236}">
                  <a16:creationId xmlns:a16="http://schemas.microsoft.com/office/drawing/2014/main" id="{4DD3BE46-BDC9-B447-A765-D7D914D7C319}"/>
                </a:ext>
              </a:extLst>
            </p:cNvPr>
            <p:cNvSpPr>
              <a:spLocks noChangeArrowheads="1"/>
            </p:cNvSpPr>
            <p:nvPr/>
          </p:nvSpPr>
          <p:spPr bwMode="auto">
            <a:xfrm>
              <a:off x="4752" y="2640"/>
              <a:ext cx="1056" cy="576"/>
            </a:xfrm>
            <a:prstGeom prst="cloudCallout">
              <a:avLst>
                <a:gd name="adj1" fmla="val -28125"/>
                <a:gd name="adj2" fmla="val 64931"/>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2800">
                  <a:effectLst>
                    <a:outerShdw blurRad="38100" dist="38100" dir="2700000" algn="tl">
                      <a:srgbClr val="FFFFFF"/>
                    </a:outerShdw>
                  </a:effectLst>
                  <a:latin typeface="+mn-lt"/>
                  <a:ea typeface="楷体_GB2312" pitchFamily="49" charset="-122"/>
                </a:rPr>
                <a:t>找</a:t>
              </a:r>
              <a:r>
                <a:rPr lang="en-US" altLang="zh-CN" sz="2800">
                  <a:effectLst>
                    <a:outerShdw blurRad="38100" dist="38100" dir="2700000" algn="tl">
                      <a:srgbClr val="FFFFFF"/>
                    </a:outerShdw>
                  </a:effectLst>
                  <a:latin typeface="+mn-lt"/>
                  <a:ea typeface="楷体_GB2312" pitchFamily="49" charset="-122"/>
                </a:rPr>
                <a:t>95</a:t>
              </a:r>
            </a:p>
          </p:txBody>
        </p:sp>
      </p:grpSp>
      <p:grpSp>
        <p:nvGrpSpPr>
          <p:cNvPr id="126982" name="Group 6">
            <a:extLst>
              <a:ext uri="{FF2B5EF4-FFF2-40B4-BE49-F238E27FC236}">
                <a16:creationId xmlns:a16="http://schemas.microsoft.com/office/drawing/2014/main" id="{D2825D0C-1EBB-F243-95D2-0995DBD50330}"/>
              </a:ext>
            </a:extLst>
          </p:cNvPr>
          <p:cNvGrpSpPr>
            <a:grpSpLocks/>
          </p:cNvGrpSpPr>
          <p:nvPr/>
        </p:nvGrpSpPr>
        <p:grpSpPr bwMode="auto">
          <a:xfrm>
            <a:off x="200025" y="3644900"/>
            <a:ext cx="4540250" cy="2736850"/>
            <a:chOff x="144" y="2544"/>
            <a:chExt cx="2640" cy="1724"/>
          </a:xfrm>
        </p:grpSpPr>
        <p:graphicFrame>
          <p:nvGraphicFramePr>
            <p:cNvPr id="34820" name="Object 7">
              <a:extLst>
                <a:ext uri="{FF2B5EF4-FFF2-40B4-BE49-F238E27FC236}">
                  <a16:creationId xmlns:a16="http://schemas.microsoft.com/office/drawing/2014/main" id="{B4262298-07FB-DD48-AD94-EDAE97A1A811}"/>
                </a:ext>
              </a:extLst>
            </p:cNvPr>
            <p:cNvGraphicFramePr>
              <a:graphicFrameLocks noChangeAspect="1"/>
            </p:cNvGraphicFramePr>
            <p:nvPr/>
          </p:nvGraphicFramePr>
          <p:xfrm>
            <a:off x="576" y="2544"/>
            <a:ext cx="2208" cy="1724"/>
          </p:xfrm>
          <a:graphic>
            <a:graphicData uri="http://schemas.openxmlformats.org/presentationml/2006/ole">
              <mc:AlternateContent xmlns:mc="http://schemas.openxmlformats.org/markup-compatibility/2006">
                <mc:Choice xmlns:v="urn:schemas-microsoft-com:vml" Requires="v">
                  <p:oleObj spid="_x0000_s34849" name="位图图像" r:id="rId5" imgW="2736850" imgH="2552700" progId="Paint.Picture">
                    <p:embed/>
                  </p:oleObj>
                </mc:Choice>
                <mc:Fallback>
                  <p:oleObj name="位图图像" r:id="rId5" imgW="2736850" imgH="25527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2544"/>
                          <a:ext cx="2208" cy="1724"/>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4" name="AutoShape 8">
              <a:extLst>
                <a:ext uri="{FF2B5EF4-FFF2-40B4-BE49-F238E27FC236}">
                  <a16:creationId xmlns:a16="http://schemas.microsoft.com/office/drawing/2014/main" id="{3979A3F6-3964-9D4F-8E16-4C6D0972A9D6}"/>
                </a:ext>
              </a:extLst>
            </p:cNvPr>
            <p:cNvSpPr>
              <a:spLocks noChangeArrowheads="1"/>
            </p:cNvSpPr>
            <p:nvPr/>
          </p:nvSpPr>
          <p:spPr bwMode="auto">
            <a:xfrm>
              <a:off x="144" y="2688"/>
              <a:ext cx="1056" cy="576"/>
            </a:xfrm>
            <a:prstGeom prst="cloudCallout">
              <a:avLst>
                <a:gd name="adj1" fmla="val 51514"/>
                <a:gd name="adj2" fmla="val 114065"/>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000">
                  <a:effectLst>
                    <a:outerShdw blurRad="38100" dist="38100" dir="2700000" algn="tl">
                      <a:srgbClr val="FFFFFF"/>
                    </a:outerShdw>
                  </a:effectLst>
                  <a:latin typeface="+mn-lt"/>
                  <a:ea typeface="楷体_GB2312" pitchFamily="49" charset="-122"/>
                </a:rPr>
                <a:t>找</a:t>
              </a:r>
              <a:r>
                <a:rPr lang="en-US" altLang="zh-CN" sz="3000">
                  <a:effectLst>
                    <a:outerShdw blurRad="38100" dist="38100" dir="2700000" algn="tl">
                      <a:srgbClr val="FFFFFF"/>
                    </a:outerShdw>
                  </a:effectLst>
                  <a:latin typeface="+mn-lt"/>
                  <a:ea typeface="楷体_GB2312" pitchFamily="49" charset="-122"/>
                </a:rPr>
                <a:t>35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4" end="4"/>
                                            </p:txEl>
                                          </p:spTgt>
                                        </p:tgtEl>
                                        <p:attrNameLst>
                                          <p:attrName>ppt_c</p:attrName>
                                        </p:attrNameLst>
                                      </p:cBhvr>
                                      <p:to>
                                        <a:srgbClr val="9ACD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blinds(horizontal)">
                                      <p:cBhvr>
                                        <p:cTn id="27" dur="500"/>
                                        <p:tgtEl>
                                          <p:spTgt spid="126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6979"/>
                                        </p:tgtEl>
                                        <p:attrNameLst>
                                          <p:attrName>style.visibility</p:attrName>
                                        </p:attrNameLst>
                                      </p:cBhvr>
                                      <p:to>
                                        <p:strVal val="visible"/>
                                      </p:to>
                                    </p:set>
                                    <p:animEffect transition="in" filter="blinds(horizontal)">
                                      <p:cBhvr>
                                        <p:cTn id="32"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0A57C51F-52EB-5544-B64B-E0538B0AEC21}"/>
              </a:ext>
            </a:extLst>
          </p:cNvPr>
          <p:cNvSpPr>
            <a:spLocks noChangeArrowheads="1"/>
          </p:cNvSpPr>
          <p:nvPr/>
        </p:nvSpPr>
        <p:spPr bwMode="auto">
          <a:xfrm>
            <a:off x="225425" y="692150"/>
            <a:ext cx="8472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旅游交通网络图</a:t>
            </a:r>
          </a:p>
        </p:txBody>
      </p:sp>
      <p:sp>
        <p:nvSpPr>
          <p:cNvPr id="128003" name="Rectangle 3">
            <a:extLst>
              <a:ext uri="{FF2B5EF4-FFF2-40B4-BE49-F238E27FC236}">
                <a16:creationId xmlns:a16="http://schemas.microsoft.com/office/drawing/2014/main" id="{18A0C58D-C520-FF44-9C8B-DD7A9A1A57DE}"/>
              </a:ext>
            </a:extLst>
          </p:cNvPr>
          <p:cNvSpPr>
            <a:spLocks noChangeArrowheads="1"/>
          </p:cNvSpPr>
          <p:nvPr/>
        </p:nvSpPr>
        <p:spPr bwMode="auto">
          <a:xfrm>
            <a:off x="238125" y="1479550"/>
            <a:ext cx="92519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实际问题：</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如何选择任意两个城市之间的最短路径？</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建立通信网络时，如何在</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个城市之间找到</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连线，使得这</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条连线的和最小。（即花费最小的代价连通各个城市）</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28004" name="Rectangle 4">
            <a:extLst>
              <a:ext uri="{FF2B5EF4-FFF2-40B4-BE49-F238E27FC236}">
                <a16:creationId xmlns:a16="http://schemas.microsoft.com/office/drawing/2014/main" id="{DD470EF2-0B78-4347-B08B-5D8C38EA3EF4}"/>
              </a:ext>
            </a:extLst>
          </p:cNvPr>
          <p:cNvSpPr>
            <a:spLocks noChangeArrowheads="1"/>
          </p:cNvSpPr>
          <p:nvPr/>
        </p:nvSpPr>
        <p:spPr bwMode="auto">
          <a:xfrm>
            <a:off x="200025" y="4019550"/>
            <a:ext cx="925036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解决办法：</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将城市与城市之间的距离等数据在计算机中采用</a:t>
            </a: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图型结构</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组织（点与点之间存在多对多的关系）。</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上述问题便可转化为图中两点之间的最短距离和图的最小生成树问题。</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linds(horizontal)">
                                      <p:cBhvr>
                                        <p:cTn id="7"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75C7C5DC-5AB4-B04C-B457-4E836C7B3C4E}"/>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29027" name="Text Box 3">
            <a:extLst>
              <a:ext uri="{FF2B5EF4-FFF2-40B4-BE49-F238E27FC236}">
                <a16:creationId xmlns:a16="http://schemas.microsoft.com/office/drawing/2014/main" id="{09BE9379-3BB2-8744-A789-4EBDA8DE1B64}"/>
              </a:ext>
            </a:extLst>
          </p:cNvPr>
          <p:cNvSpPr txBox="1">
            <a:spLocks noChangeArrowheads="1"/>
          </p:cNvSpPr>
          <p:nvPr/>
        </p:nvSpPr>
        <p:spPr bwMode="auto">
          <a:xfrm>
            <a:off x="415925" y="1773238"/>
            <a:ext cx="916305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数据的逻辑结构是</a:t>
            </a:r>
            <a:r>
              <a:rPr lang="zh-CN" altLang="en-US" sz="3000">
                <a:solidFill>
                  <a:srgbClr val="FF0000"/>
                </a:solidFill>
                <a:effectLst>
                  <a:outerShdw blurRad="38100" dist="38100" dir="2700000" algn="tl">
                    <a:srgbClr val="C0C0C0"/>
                  </a:outerShdw>
                </a:effectLst>
                <a:latin typeface="+mn-lt"/>
                <a:ea typeface="楷体_GB2312" pitchFamily="49" charset="-122"/>
              </a:rPr>
              <a:t>数据和数据之间所存在的逻辑关系，</a:t>
            </a:r>
            <a:r>
              <a:rPr lang="zh-CN" altLang="en-US" sz="3000">
                <a:effectLst>
                  <a:outerShdw blurRad="38100" dist="38100" dir="2700000" algn="tl">
                    <a:srgbClr val="C0C0C0"/>
                  </a:outerShdw>
                </a:effectLst>
                <a:latin typeface="+mn-lt"/>
                <a:ea typeface="楷体_GB2312" pitchFamily="49" charset="-122"/>
              </a:rPr>
              <a:t>它可以用一个二元组</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000" b="1">
                <a:solidFill>
                  <a:srgbClr val="FF0000"/>
                </a:solidFill>
                <a:latin typeface="Times New Roman" panose="02020603050405020304" pitchFamily="18" charset="0"/>
                <a:ea typeface="楷体_GB2312" pitchFamily="49" charset="-122"/>
              </a:rPr>
              <a:t>B=</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K</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R</a:t>
            </a:r>
            <a:r>
              <a:rPr lang="zh-CN" altLang="en-US" sz="3000" b="1">
                <a:solidFill>
                  <a:srgbClr val="FF0000"/>
                </a:solidFill>
                <a:latin typeface="+mn-lt"/>
                <a:ea typeface="楷体_GB2312" pitchFamily="49" charset="-122"/>
              </a:rPr>
              <a:t>）</a:t>
            </a:r>
            <a:endParaRPr lang="zh-CN" altLang="en-US" sz="3000" b="1">
              <a:solidFill>
                <a:srgbClr val="FF0000"/>
              </a:solidFill>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来表示，其中</a:t>
            </a:r>
            <a:r>
              <a:rPr lang="en-US" altLang="zh-CN" sz="3000">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是数据、即</a:t>
            </a:r>
            <a:r>
              <a:rPr lang="zh-CN" altLang="en-US" sz="3000">
                <a:solidFill>
                  <a:srgbClr val="FF0000"/>
                </a:solidFill>
                <a:effectLst>
                  <a:outerShdw blurRad="38100" dist="38100" dir="2700000" algn="tl">
                    <a:srgbClr val="C0C0C0"/>
                  </a:outerShdw>
                </a:effectLst>
                <a:latin typeface="+mn-lt"/>
                <a:ea typeface="楷体_GB2312" pitchFamily="49" charset="-122"/>
              </a:rPr>
              <a:t>结点</a:t>
            </a:r>
            <a:r>
              <a:rPr lang="zh-CN" altLang="en-US" sz="3000">
                <a:effectLst>
                  <a:outerShdw blurRad="38100" dist="38100" dir="2700000" algn="tl">
                    <a:srgbClr val="C0C0C0"/>
                  </a:outerShdw>
                </a:effectLst>
                <a:latin typeface="+mn-lt"/>
                <a:ea typeface="楷体_GB2312" pitchFamily="49" charset="-122"/>
              </a:rPr>
              <a:t>的有限集合；</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R</a:t>
            </a:r>
            <a:r>
              <a:rPr lang="zh-CN" altLang="en-US" sz="3000">
                <a:effectLst>
                  <a:outerShdw blurRad="38100" dist="38100" dir="2700000" algn="tl">
                    <a:srgbClr val="C0C0C0"/>
                  </a:outerShdw>
                </a:effectLst>
                <a:latin typeface="+mn-lt"/>
                <a:ea typeface="楷体_GB2312" pitchFamily="49" charset="-122"/>
              </a:rPr>
              <a:t>是</a:t>
            </a:r>
            <a:r>
              <a:rPr lang="zh-CN" altLang="en-US" sz="3000">
                <a:solidFill>
                  <a:srgbClr val="FF0000"/>
                </a:solidFill>
                <a:effectLst>
                  <a:outerShdw blurRad="38100" dist="38100" dir="2700000" algn="tl">
                    <a:srgbClr val="C0C0C0"/>
                  </a:outerShdw>
                </a:effectLst>
                <a:latin typeface="+mn-lt"/>
                <a:ea typeface="楷体_GB2312" pitchFamily="49" charset="-122"/>
              </a:rPr>
              <a:t>集合</a:t>
            </a:r>
            <a:r>
              <a:rPr lang="en-US" altLang="zh-CN" sz="3000">
                <a:solidFill>
                  <a:srgbClr val="FF0000"/>
                </a:solidFill>
                <a:effectLst>
                  <a:outerShdw blurRad="38100" dist="38100" dir="2700000" algn="tl">
                    <a:srgbClr val="C0C0C0"/>
                  </a:outerShdw>
                </a:effectLst>
                <a:latin typeface="+mn-lt"/>
                <a:ea typeface="楷体_GB2312" pitchFamily="49" charset="-122"/>
              </a:rPr>
              <a:t>K</a:t>
            </a:r>
            <a:r>
              <a:rPr lang="zh-CN" altLang="en-US" sz="3000">
                <a:solidFill>
                  <a:srgbClr val="FF0000"/>
                </a:solidFill>
                <a:effectLst>
                  <a:outerShdw blurRad="38100" dist="38100" dir="2700000" algn="tl">
                    <a:srgbClr val="C0C0C0"/>
                  </a:outerShdw>
                </a:effectLst>
                <a:latin typeface="+mn-lt"/>
                <a:ea typeface="楷体_GB2312" pitchFamily="49" charset="-122"/>
              </a:rPr>
              <a:t>上关系</a:t>
            </a:r>
            <a:r>
              <a:rPr lang="zh-CN" altLang="en-US" sz="3000">
                <a:effectLst>
                  <a:outerShdw blurRad="38100" dist="38100" dir="2700000" algn="tl">
                    <a:srgbClr val="C0C0C0"/>
                  </a:outerShdw>
                </a:effectLst>
                <a:latin typeface="+mn-lt"/>
                <a:ea typeface="楷体_GB2312" pitchFamily="49" charset="-122"/>
              </a:rPr>
              <a:t>的有限集合，这里的关系是从集合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到集合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的关系，一般只涉及到一个关系的逻辑结构。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linds(horizontal)">
                                      <p:cBhvr>
                                        <p:cTn id="7" dur="500"/>
                                        <p:tgtEl>
                                          <p:spTgt spid="129027"/>
                                        </p:tgtEl>
                                      </p:cBhvr>
                                    </p:animEffect>
                                  </p:childTnLst>
                                  <p:subTnLst>
                                    <p:set>
                                      <p:cBhvr override="childStyle">
                                        <p:cTn dur="1" fill="hold" display="0" masterRel="nextClick" afterEffect="1"/>
                                        <p:tgtEl>
                                          <p:spTgt spid="129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9EDDDACD-695F-E24A-94AD-55447D8A9704}"/>
              </a:ext>
            </a:extLst>
          </p:cNvPr>
          <p:cNvSpPr txBox="1">
            <a:spLocks noChangeArrowheads="1"/>
          </p:cNvSpPr>
          <p:nvPr/>
        </p:nvSpPr>
        <p:spPr bwMode="auto">
          <a:xfrm>
            <a:off x="344488" y="692150"/>
            <a:ext cx="437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0051" name="Text Box 3">
            <a:extLst>
              <a:ext uri="{FF2B5EF4-FFF2-40B4-BE49-F238E27FC236}">
                <a16:creationId xmlns:a16="http://schemas.microsoft.com/office/drawing/2014/main" id="{74FF077D-9097-D143-A6B4-79718E4E116E}"/>
              </a:ext>
            </a:extLst>
          </p:cNvPr>
          <p:cNvSpPr txBox="1">
            <a:spLocks noChangeArrowheads="1"/>
          </p:cNvSpPr>
          <p:nvPr/>
        </p:nvSpPr>
        <p:spPr bwMode="auto">
          <a:xfrm>
            <a:off x="73025" y="1700213"/>
            <a:ext cx="9632950"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例如，有</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个人，分别记为</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a,b,c,d,e, </a:t>
            </a:r>
            <a:r>
              <a:rPr lang="zh-CN" altLang="en-US" sz="3200">
                <a:effectLst>
                  <a:outerShdw blurRad="38100" dist="38100" dir="2700000" algn="tl">
                    <a:srgbClr val="C0C0C0"/>
                  </a:outerShdw>
                </a:effectLst>
                <a:latin typeface="+mn-lt"/>
                <a:ea typeface="楷体_GB2312" pitchFamily="49" charset="-122"/>
              </a:rPr>
              <a:t>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3200">
                <a:effectLst>
                  <a:outerShdw blurRad="38100" dist="38100" dir="2700000" algn="tl">
                    <a:srgbClr val="C0C0C0"/>
                  </a:outerShdw>
                </a:effectLst>
                <a:latin typeface="+mn-lt"/>
                <a:ea typeface="楷体_GB2312" pitchFamily="49" charset="-122"/>
              </a:rPr>
              <a:t>的父亲，如果只讨论他们之间所存在的父子关系，则可以用下面的二元组形式化地予以表达。</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K={a,b,c,d,e}</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3200">
                <a:effectLst>
                  <a:outerShdw blurRad="38100" dist="38100" dir="2700000" algn="tl">
                    <a:srgbClr val="C0C0C0"/>
                  </a:outerShdw>
                </a:effectLst>
                <a:latin typeface="+mn-lt"/>
                <a:ea typeface="楷体_GB2312" pitchFamily="49" charset="-122"/>
              </a:rPr>
              <a:t>                r=</a:t>
            </a:r>
            <a:r>
              <a:rPr lang="zh-CN" altLang="en-US" sz="3200">
                <a:solidFill>
                  <a:srgbClr val="FF0000"/>
                </a:solidFill>
                <a:effectLst>
                  <a:outerShdw blurRad="38100" dist="38100" dir="2700000" algn="tl">
                    <a:srgbClr val="C0C0C0"/>
                  </a:outerShdw>
                </a:effectLst>
                <a:latin typeface="+mn-lt"/>
                <a:ea typeface="楷体_GB2312" pitchFamily="49" charset="-122"/>
              </a:rPr>
              <a:t>？</a:t>
            </a:r>
          </a:p>
        </p:txBody>
      </p:sp>
      <p:sp>
        <p:nvSpPr>
          <p:cNvPr id="130053" name="Text Box 5">
            <a:extLst>
              <a:ext uri="{FF2B5EF4-FFF2-40B4-BE49-F238E27FC236}">
                <a16:creationId xmlns:a16="http://schemas.microsoft.com/office/drawing/2014/main" id="{D6ADB1CD-7695-4B43-B527-82EE76782CFB}"/>
              </a:ext>
            </a:extLst>
          </p:cNvPr>
          <p:cNvSpPr txBox="1">
            <a:spLocks noChangeArrowheads="1"/>
          </p:cNvSpPr>
          <p:nvPr/>
        </p:nvSpPr>
        <p:spPr bwMode="auto">
          <a:xfrm>
            <a:off x="2360613" y="609282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0053"/>
                                        </p:tgtEl>
                                        <p:attrNameLst>
                                          <p:attrName>style.visibility</p:attrName>
                                        </p:attrNameLst>
                                      </p:cBhvr>
                                      <p:to>
                                        <p:strVal val="visible"/>
                                      </p:to>
                                    </p:set>
                                    <p:anim calcmode="lin" valueType="num">
                                      <p:cBhvr additive="base">
                                        <p:cTn id="11" dur="500" fill="hold"/>
                                        <p:tgtEl>
                                          <p:spTgt spid="130053"/>
                                        </p:tgtEl>
                                        <p:attrNameLst>
                                          <p:attrName>ppt_x</p:attrName>
                                        </p:attrNameLst>
                                      </p:cBhvr>
                                      <p:tavLst>
                                        <p:tav tm="0">
                                          <p:val>
                                            <p:strVal val="#ppt_x"/>
                                          </p:val>
                                        </p:tav>
                                        <p:tav tm="100000">
                                          <p:val>
                                            <p:strVal val="#ppt_x"/>
                                          </p:val>
                                        </p:tav>
                                      </p:tavLst>
                                    </p:anim>
                                    <p:anim calcmode="lin" valueType="num">
                                      <p:cBhvr additive="base">
                                        <p:cTn id="12" dur="500" fill="hold"/>
                                        <p:tgtEl>
                                          <p:spTgt spid="130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A26C2246-3212-6843-B5F2-51E4EB418316}"/>
              </a:ext>
            </a:extLst>
          </p:cNvPr>
          <p:cNvSpPr txBox="1">
            <a:spLocks noChangeArrowheads="1"/>
          </p:cNvSpPr>
          <p:nvPr/>
        </p:nvSpPr>
        <p:spPr bwMode="auto">
          <a:xfrm>
            <a:off x="247650" y="1844675"/>
            <a:ext cx="94107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逻辑结构的</a:t>
            </a:r>
            <a:r>
              <a:rPr lang="zh-CN" altLang="en-US" sz="3200">
                <a:solidFill>
                  <a:srgbClr val="FF0000"/>
                </a:solidFill>
                <a:effectLst>
                  <a:outerShdw blurRad="38100" dist="38100" dir="2700000" algn="tl">
                    <a:srgbClr val="C0C0C0"/>
                  </a:outerShdw>
                </a:effectLst>
                <a:latin typeface="+mn-lt"/>
                <a:ea typeface="楷体_GB2312" pitchFamily="49" charset="-122"/>
              </a:rPr>
              <a:t>图形表示</a:t>
            </a:r>
            <a:r>
              <a:rPr lang="zh-CN" altLang="en-US" sz="3200">
                <a:effectLst>
                  <a:outerShdw blurRad="38100" dist="38100" dir="2700000" algn="tl">
                    <a:srgbClr val="C0C0C0"/>
                  </a:outerShdw>
                </a:effectLst>
                <a:latin typeface="+mn-lt"/>
                <a:ea typeface="楷体_GB2312" pitchFamily="49" charset="-122"/>
              </a:rPr>
              <a:t>方式，对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用一个</a:t>
            </a:r>
            <a:r>
              <a:rPr lang="zh-CN" altLang="en-US" sz="3200">
                <a:solidFill>
                  <a:srgbClr val="FF0000"/>
                </a:solidFill>
                <a:effectLst>
                  <a:outerShdw blurRad="38100" dist="38100" dir="2700000" algn="tl">
                    <a:srgbClr val="C0C0C0"/>
                  </a:outerShdw>
                </a:effectLst>
                <a:latin typeface="+mn-lt"/>
                <a:ea typeface="楷体_GB2312" pitchFamily="49" charset="-122"/>
              </a:rPr>
              <a:t>方框</a:t>
            </a:r>
            <a:r>
              <a:rPr lang="zh-CN" altLang="en-US" sz="3200">
                <a:effectLst>
                  <a:outerShdw blurRad="38100" dist="38100" dir="2700000" algn="tl">
                    <a:srgbClr val="C0C0C0"/>
                  </a:outerShdw>
                </a:effectLst>
                <a:latin typeface="+mn-lt"/>
                <a:ea typeface="楷体_GB2312" pitchFamily="49" charset="-122"/>
              </a:rPr>
              <a:t>表示，而结点之间的关系用</a:t>
            </a:r>
            <a:r>
              <a:rPr lang="zh-CN" altLang="en-US" sz="3200">
                <a:solidFill>
                  <a:srgbClr val="FF0000"/>
                </a:solidFill>
                <a:effectLst>
                  <a:outerShdw blurRad="38100" dist="38100" dir="2700000" algn="tl">
                    <a:srgbClr val="C0C0C0"/>
                  </a:outerShdw>
                </a:effectLst>
                <a:latin typeface="+mn-lt"/>
                <a:ea typeface="楷体_GB2312" pitchFamily="49" charset="-122"/>
              </a:rPr>
              <a:t>带箭头的线段</a:t>
            </a:r>
            <a:r>
              <a:rPr lang="zh-CN" altLang="en-US" sz="3200">
                <a:effectLst>
                  <a:outerShdw blurRad="38100" dist="38100" dir="2700000" algn="tl">
                    <a:srgbClr val="C0C0C0"/>
                  </a:outerShdw>
                </a:effectLst>
                <a:latin typeface="+mn-lt"/>
                <a:ea typeface="楷体_GB2312" pitchFamily="49" charset="-122"/>
              </a:rPr>
              <a:t>表示，这</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人之间的逻辑结构用图形的方式表达如图所示。</a:t>
            </a:r>
          </a:p>
        </p:txBody>
      </p:sp>
      <p:grpSp>
        <p:nvGrpSpPr>
          <p:cNvPr id="131076" name="Group 4">
            <a:extLst>
              <a:ext uri="{FF2B5EF4-FFF2-40B4-BE49-F238E27FC236}">
                <a16:creationId xmlns:a16="http://schemas.microsoft.com/office/drawing/2014/main" id="{159E093B-2208-184F-9C15-04170EBC4810}"/>
              </a:ext>
            </a:extLst>
          </p:cNvPr>
          <p:cNvGrpSpPr>
            <a:grpSpLocks/>
          </p:cNvGrpSpPr>
          <p:nvPr/>
        </p:nvGrpSpPr>
        <p:grpSpPr bwMode="auto">
          <a:xfrm>
            <a:off x="1639888" y="5157788"/>
            <a:ext cx="7099300" cy="685800"/>
            <a:chOff x="1536" y="1248"/>
            <a:chExt cx="2640" cy="192"/>
          </a:xfrm>
        </p:grpSpPr>
        <p:sp>
          <p:nvSpPr>
            <p:cNvPr id="38917" name="Rectangle 5">
              <a:extLst>
                <a:ext uri="{FF2B5EF4-FFF2-40B4-BE49-F238E27FC236}">
                  <a16:creationId xmlns:a16="http://schemas.microsoft.com/office/drawing/2014/main" id="{41D29E39-BBE6-F64C-A7B3-FDE09B90CB7E}"/>
                </a:ext>
              </a:extLst>
            </p:cNvPr>
            <p:cNvSpPr>
              <a:spLocks noChangeArrowheads="1"/>
            </p:cNvSpPr>
            <p:nvPr/>
          </p:nvSpPr>
          <p:spPr bwMode="auto">
            <a:xfrm>
              <a:off x="1536"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a</a:t>
              </a:r>
            </a:p>
          </p:txBody>
        </p:sp>
        <p:sp>
          <p:nvSpPr>
            <p:cNvPr id="38918" name="Rectangle 6">
              <a:extLst>
                <a:ext uri="{FF2B5EF4-FFF2-40B4-BE49-F238E27FC236}">
                  <a16:creationId xmlns:a16="http://schemas.microsoft.com/office/drawing/2014/main" id="{FC9F57FB-77C3-4847-883E-0D57F2EFC69A}"/>
                </a:ext>
              </a:extLst>
            </p:cNvPr>
            <p:cNvSpPr>
              <a:spLocks noChangeArrowheads="1"/>
            </p:cNvSpPr>
            <p:nvPr/>
          </p:nvSpPr>
          <p:spPr bwMode="auto">
            <a:xfrm>
              <a:off x="2112"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b</a:t>
              </a:r>
            </a:p>
          </p:txBody>
        </p:sp>
        <p:sp>
          <p:nvSpPr>
            <p:cNvPr id="38919" name="Rectangle 7">
              <a:extLst>
                <a:ext uri="{FF2B5EF4-FFF2-40B4-BE49-F238E27FC236}">
                  <a16:creationId xmlns:a16="http://schemas.microsoft.com/office/drawing/2014/main" id="{943E2321-24F3-D54B-AB07-740D396177D7}"/>
                </a:ext>
              </a:extLst>
            </p:cNvPr>
            <p:cNvSpPr>
              <a:spLocks noChangeArrowheads="1"/>
            </p:cNvSpPr>
            <p:nvPr/>
          </p:nvSpPr>
          <p:spPr bwMode="auto">
            <a:xfrm>
              <a:off x="2688"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c</a:t>
              </a:r>
            </a:p>
          </p:txBody>
        </p:sp>
        <p:sp>
          <p:nvSpPr>
            <p:cNvPr id="38920" name="Rectangle 8">
              <a:extLst>
                <a:ext uri="{FF2B5EF4-FFF2-40B4-BE49-F238E27FC236}">
                  <a16:creationId xmlns:a16="http://schemas.microsoft.com/office/drawing/2014/main" id="{C46443E5-0D26-2646-B25D-57A40D6E8A0A}"/>
                </a:ext>
              </a:extLst>
            </p:cNvPr>
            <p:cNvSpPr>
              <a:spLocks noChangeArrowheads="1"/>
            </p:cNvSpPr>
            <p:nvPr/>
          </p:nvSpPr>
          <p:spPr bwMode="auto">
            <a:xfrm>
              <a:off x="3264"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d</a:t>
              </a:r>
            </a:p>
          </p:txBody>
        </p:sp>
        <p:sp>
          <p:nvSpPr>
            <p:cNvPr id="38921" name="Rectangle 9">
              <a:extLst>
                <a:ext uri="{FF2B5EF4-FFF2-40B4-BE49-F238E27FC236}">
                  <a16:creationId xmlns:a16="http://schemas.microsoft.com/office/drawing/2014/main" id="{A59CF929-374B-7446-A0AE-EAA0E8D737DD}"/>
                </a:ext>
              </a:extLst>
            </p:cNvPr>
            <p:cNvSpPr>
              <a:spLocks noChangeArrowheads="1"/>
            </p:cNvSpPr>
            <p:nvPr/>
          </p:nvSpPr>
          <p:spPr bwMode="auto">
            <a:xfrm>
              <a:off x="3840"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e</a:t>
              </a:r>
            </a:p>
          </p:txBody>
        </p:sp>
        <p:sp>
          <p:nvSpPr>
            <p:cNvPr id="38922" name="Line 10">
              <a:extLst>
                <a:ext uri="{FF2B5EF4-FFF2-40B4-BE49-F238E27FC236}">
                  <a16:creationId xmlns:a16="http://schemas.microsoft.com/office/drawing/2014/main" id="{A8EAA2C4-B849-8149-822A-44CB7DD97AB6}"/>
                </a:ext>
              </a:extLst>
            </p:cNvPr>
            <p:cNvSpPr>
              <a:spLocks noChangeShapeType="1"/>
            </p:cNvSpPr>
            <p:nvPr/>
          </p:nvSpPr>
          <p:spPr bwMode="auto">
            <a:xfrm>
              <a:off x="1872"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a:extLst>
                <a:ext uri="{FF2B5EF4-FFF2-40B4-BE49-F238E27FC236}">
                  <a16:creationId xmlns:a16="http://schemas.microsoft.com/office/drawing/2014/main" id="{1B45C8EE-A445-5047-B25E-453E0A527024}"/>
                </a:ext>
              </a:extLst>
            </p:cNvPr>
            <p:cNvSpPr>
              <a:spLocks noChangeShapeType="1"/>
            </p:cNvSpPr>
            <p:nvPr/>
          </p:nvSpPr>
          <p:spPr bwMode="auto">
            <a:xfrm>
              <a:off x="2448"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a:extLst>
                <a:ext uri="{FF2B5EF4-FFF2-40B4-BE49-F238E27FC236}">
                  <a16:creationId xmlns:a16="http://schemas.microsoft.com/office/drawing/2014/main" id="{C054FFF9-83C5-C845-B8FD-392678D30302}"/>
                </a:ext>
              </a:extLst>
            </p:cNvPr>
            <p:cNvSpPr>
              <a:spLocks noChangeShapeType="1"/>
            </p:cNvSpPr>
            <p:nvPr/>
          </p:nvSpPr>
          <p:spPr bwMode="auto">
            <a:xfrm>
              <a:off x="3024"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a:extLst>
                <a:ext uri="{FF2B5EF4-FFF2-40B4-BE49-F238E27FC236}">
                  <a16:creationId xmlns:a16="http://schemas.microsoft.com/office/drawing/2014/main" id="{C188A199-19FD-B840-AE97-0E15B9BDC8A0}"/>
                </a:ext>
              </a:extLst>
            </p:cNvPr>
            <p:cNvSpPr>
              <a:spLocks noChangeShapeType="1"/>
            </p:cNvSpPr>
            <p:nvPr/>
          </p:nvSpPr>
          <p:spPr bwMode="auto">
            <a:xfrm>
              <a:off x="3600"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1086" name="AutoShape 14">
            <a:extLst>
              <a:ext uri="{FF2B5EF4-FFF2-40B4-BE49-F238E27FC236}">
                <a16:creationId xmlns:a16="http://schemas.microsoft.com/office/drawing/2014/main" id="{7CED1505-8AD1-2C4D-9673-CDC6F3310279}"/>
              </a:ext>
            </a:extLst>
          </p:cNvPr>
          <p:cNvSpPr>
            <a:spLocks noChangeArrowheads="1"/>
          </p:cNvSpPr>
          <p:nvPr/>
        </p:nvSpPr>
        <p:spPr bwMode="auto">
          <a:xfrm>
            <a:off x="5449888" y="3357563"/>
            <a:ext cx="4456112" cy="1371600"/>
          </a:xfrm>
          <a:prstGeom prst="cloudCallout">
            <a:avLst>
              <a:gd name="adj1" fmla="val -43750"/>
              <a:gd name="adj2" fmla="val 7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200" u="sng">
                <a:solidFill>
                  <a:srgbClr val="FF0000"/>
                </a:solidFill>
                <a:effectLst>
                  <a:outerShdw blurRad="38100" dist="38100" dir="2700000" algn="tl">
                    <a:srgbClr val="000000"/>
                  </a:outerShdw>
                </a:effectLst>
                <a:latin typeface="+mn-lt"/>
                <a:ea typeface="楷体_GB2312" pitchFamily="49" charset="-122"/>
              </a:rPr>
              <a:t>线性</a:t>
            </a:r>
            <a:r>
              <a:rPr lang="zh-CN" altLang="en-US" sz="3200">
                <a:solidFill>
                  <a:srgbClr val="FF0000"/>
                </a:solidFill>
                <a:effectLst>
                  <a:outerShdw blurRad="38100" dist="38100" dir="2700000" algn="tl">
                    <a:srgbClr val="000000"/>
                  </a:outerShdw>
                </a:effectLst>
                <a:latin typeface="+mn-lt"/>
                <a:ea typeface="楷体_GB2312" pitchFamily="49" charset="-122"/>
              </a:rPr>
              <a:t>逻辑结构</a:t>
            </a:r>
          </a:p>
        </p:txBody>
      </p:sp>
      <p:sp>
        <p:nvSpPr>
          <p:cNvPr id="131087" name="Text Box 15">
            <a:extLst>
              <a:ext uri="{FF2B5EF4-FFF2-40B4-BE49-F238E27FC236}">
                <a16:creationId xmlns:a16="http://schemas.microsoft.com/office/drawing/2014/main" id="{BE1180CF-1282-E146-868C-1E27C9F6155D}"/>
              </a:ext>
            </a:extLst>
          </p:cNvPr>
          <p:cNvSpPr txBox="1">
            <a:spLocks noChangeArrowheads="1"/>
          </p:cNvSpPr>
          <p:nvPr/>
        </p:nvSpPr>
        <p:spPr bwMode="auto">
          <a:xfrm>
            <a:off x="1928813" y="54927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87"/>
                                        </p:tgtEl>
                                        <p:attrNameLst>
                                          <p:attrName>style.visibility</p:attrName>
                                        </p:attrNameLst>
                                      </p:cBhvr>
                                      <p:to>
                                        <p:strVal val="visible"/>
                                      </p:to>
                                    </p:set>
                                    <p:anim calcmode="lin" valueType="num">
                                      <p:cBhvr additive="base">
                                        <p:cTn id="7" dur="500" fill="hold"/>
                                        <p:tgtEl>
                                          <p:spTgt spid="131087"/>
                                        </p:tgtEl>
                                        <p:attrNameLst>
                                          <p:attrName>ppt_x</p:attrName>
                                        </p:attrNameLst>
                                      </p:cBhvr>
                                      <p:tavLst>
                                        <p:tav tm="0">
                                          <p:val>
                                            <p:strVal val="#ppt_x"/>
                                          </p:val>
                                        </p:tav>
                                        <p:tav tm="100000">
                                          <p:val>
                                            <p:strVal val="#ppt_x"/>
                                          </p:val>
                                        </p:tav>
                                      </p:tavLst>
                                    </p:anim>
                                    <p:anim calcmode="lin" valueType="num">
                                      <p:cBhvr additive="base">
                                        <p:cTn id="8" dur="500" fill="hold"/>
                                        <p:tgtEl>
                                          <p:spTgt spid="1310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6"/>
                                        </p:tgtEl>
                                        <p:attrNameLst>
                                          <p:attrName>style.visibility</p:attrName>
                                        </p:attrNameLst>
                                      </p:cBhvr>
                                      <p:to>
                                        <p:strVal val="visible"/>
                                      </p:to>
                                    </p:set>
                                    <p:animEffect transition="in" filter="blinds(horizontal)">
                                      <p:cBhvr>
                                        <p:cTn id="17" dur="500"/>
                                        <p:tgtEl>
                                          <p:spTgt spid="1310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086"/>
                                        </p:tgtEl>
                                        <p:attrNameLst>
                                          <p:attrName>style.visibility</p:attrName>
                                        </p:attrNameLst>
                                      </p:cBhvr>
                                      <p:to>
                                        <p:strVal val="visible"/>
                                      </p:to>
                                    </p:set>
                                    <p:animEffect transition="in" filter="blinds(horizontal)">
                                      <p:cBhvr>
                                        <p:cTn id="22" dur="500"/>
                                        <p:tgtEl>
                                          <p:spTgt spid="13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86" grpId="0" animBg="1" autoUpdateAnimBg="0"/>
      <p:bldP spid="1310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3">
            <a:extLst>
              <a:ext uri="{FF2B5EF4-FFF2-40B4-BE49-F238E27FC236}">
                <a16:creationId xmlns:a16="http://schemas.microsoft.com/office/drawing/2014/main" id="{C32B0DA7-31DE-3C41-98E4-E9D41DB1C8F5}"/>
              </a:ext>
            </a:extLst>
          </p:cNvPr>
          <p:cNvSpPr txBox="1">
            <a:spLocks noChangeArrowheads="1"/>
          </p:cNvSpPr>
          <p:nvPr/>
        </p:nvSpPr>
        <p:spPr bwMode="auto">
          <a:xfrm>
            <a:off x="247650" y="2205038"/>
            <a:ext cx="93281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若</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&lt;k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 ,k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 &gt; ∈r</a:t>
            </a:r>
            <a:r>
              <a:rPr lang="zh-CN" altLang="en-US" sz="3200">
                <a:effectLst>
                  <a:outerShdw blurRad="38100" dist="38100" dir="2700000" algn="tl">
                    <a:srgbClr val="C0C0C0"/>
                  </a:outerShdw>
                </a:effectLst>
                <a:latin typeface="+mn-lt"/>
                <a:ea typeface="楷体_GB2312" pitchFamily="49" charset="-122"/>
              </a:rPr>
              <a:t>，则称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前驱结点</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后继结点</a:t>
            </a:r>
            <a:r>
              <a:rPr lang="zh-CN" altLang="en-US" sz="3200">
                <a:effectLst>
                  <a:outerShdw blurRad="38100" dist="38100" dir="2700000" algn="tl">
                    <a:srgbClr val="C0C0C0"/>
                  </a:outerShdw>
                </a:effectLst>
                <a:latin typeface="+mn-lt"/>
                <a:ea typeface="楷体_GB2312" pitchFamily="49" charset="-122"/>
              </a:rPr>
              <a:t>，因为一般只讨论具有一种关系的逻辑结构，即</a:t>
            </a:r>
            <a:r>
              <a:rPr lang="en-US" altLang="zh-CN" sz="3200">
                <a:effectLst>
                  <a:outerShdw blurRad="38100" dist="38100" dir="2700000" algn="tl">
                    <a:srgbClr val="C0C0C0"/>
                  </a:outerShdw>
                </a:effectLst>
                <a:latin typeface="+mn-lt"/>
                <a:ea typeface="楷体_GB2312" pitchFamily="49" charset="-122"/>
              </a:rPr>
              <a:t>R={r}</a:t>
            </a:r>
            <a:r>
              <a:rPr lang="zh-CN" altLang="en-US" sz="3200">
                <a:effectLst>
                  <a:outerShdw blurRad="38100" dist="38100" dir="2700000" algn="tl">
                    <a:srgbClr val="C0C0C0"/>
                  </a:outerShdw>
                </a:effectLst>
                <a:latin typeface="+mn-lt"/>
                <a:ea typeface="楷体_GB2312" pitchFamily="49" charset="-122"/>
              </a:rPr>
              <a:t>，所以简称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前驱，</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的后继。如果某个结点没有前驱结点，称之为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开始结点</a:t>
            </a:r>
            <a:r>
              <a:rPr lang="zh-CN" altLang="en-US" sz="3200">
                <a:effectLst>
                  <a:outerShdw blurRad="38100" dist="38100" dir="2700000" algn="tl">
                    <a:srgbClr val="C0C0C0"/>
                  </a:outerShdw>
                </a:effectLst>
                <a:latin typeface="+mn-lt"/>
                <a:ea typeface="楷体_GB2312" pitchFamily="49" charset="-122"/>
              </a:rPr>
              <a:t>；如果某个结点没有后继结点，称之为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终端结点</a:t>
            </a:r>
            <a:r>
              <a:rPr lang="zh-CN" altLang="en-US" sz="3200">
                <a:effectLst>
                  <a:outerShdw blurRad="38100" dist="38100" dir="2700000" algn="tl">
                    <a:srgbClr val="C0C0C0"/>
                  </a:outerShdw>
                </a:effectLst>
                <a:latin typeface="+mn-lt"/>
                <a:ea typeface="楷体_GB2312" pitchFamily="49" charset="-122"/>
              </a:rPr>
              <a:t>；既不是开始结点也不是终端结点的结点称为</a:t>
            </a:r>
            <a:r>
              <a:rPr lang="zh-CN" altLang="en-US" sz="3200">
                <a:solidFill>
                  <a:srgbClr val="FF0000"/>
                </a:solidFill>
                <a:effectLst>
                  <a:outerShdw blurRad="38100" dist="38100" dir="2700000" algn="tl">
                    <a:srgbClr val="C0C0C0"/>
                  </a:outerShdw>
                </a:effectLst>
                <a:latin typeface="+mn-lt"/>
                <a:ea typeface="楷体_GB2312" pitchFamily="49" charset="-122"/>
              </a:rPr>
              <a:t>内部结点</a:t>
            </a:r>
            <a:r>
              <a:rPr lang="zh-CN" altLang="en-US" sz="3200">
                <a:effectLst>
                  <a:outerShdw blurRad="38100" dist="38100" dir="2700000" algn="tl">
                    <a:srgbClr val="C0C0C0"/>
                  </a:outerShdw>
                </a:effectLst>
                <a:latin typeface="+mn-l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58465DC-268E-E344-B38F-A0C8B51C4167}"/>
              </a:ext>
            </a:extLst>
          </p:cNvPr>
          <p:cNvSpPr>
            <a:spLocks noChangeArrowheads="1"/>
          </p:cNvSpPr>
          <p:nvPr/>
        </p:nvSpPr>
        <p:spPr bwMode="auto">
          <a:xfrm>
            <a:off x="344488" y="1573213"/>
            <a:ext cx="46847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二、</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树型结构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20000"/>
              </a:spcBef>
              <a:spcAft>
                <a:spcPts val="0"/>
              </a:spcAft>
              <a:buClr>
                <a:schemeClr val="tx2"/>
              </a:buClr>
              <a:buSzPct val="75000"/>
              <a:buFont typeface="Wingding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结构中的数据元素之间存在一对多的关系。</a:t>
            </a:r>
          </a:p>
          <a:p>
            <a:pPr fontAlgn="auto">
              <a:spcBef>
                <a:spcPct val="20000"/>
              </a:spcBef>
              <a:spcAft>
                <a:spcPts val="0"/>
              </a:spcAft>
              <a:buClr>
                <a:schemeClr val="tx2"/>
              </a:buClr>
              <a:buSzPct val="75000"/>
              <a:buFont typeface="Wingdings" pitchFamily="2" charset="2"/>
              <a:buNone/>
              <a:defRPr/>
            </a:pPr>
            <a:endParaRPr lang="zh-CN" altLang="en-US" sz="2800">
              <a:effectLst>
                <a:outerShdw blurRad="38100" dist="38100" dir="2700000" algn="tl">
                  <a:srgbClr val="C0C0C0"/>
                </a:outerShdw>
              </a:effectLst>
              <a:latin typeface="Times New Roman" panose="02020603050405020304" pitchFamily="18" charset="0"/>
            </a:endParaRPr>
          </a:p>
        </p:txBody>
      </p:sp>
      <p:grpSp>
        <p:nvGrpSpPr>
          <p:cNvPr id="132099" name="Group 3">
            <a:extLst>
              <a:ext uri="{FF2B5EF4-FFF2-40B4-BE49-F238E27FC236}">
                <a16:creationId xmlns:a16="http://schemas.microsoft.com/office/drawing/2014/main" id="{86E62547-DBD0-A242-8ADD-9F8E1135B57E}"/>
              </a:ext>
            </a:extLst>
          </p:cNvPr>
          <p:cNvGrpSpPr>
            <a:grpSpLocks/>
          </p:cNvGrpSpPr>
          <p:nvPr/>
        </p:nvGrpSpPr>
        <p:grpSpPr bwMode="auto">
          <a:xfrm>
            <a:off x="6392863" y="4549775"/>
            <a:ext cx="2811462" cy="2308225"/>
            <a:chOff x="1008" y="2688"/>
            <a:chExt cx="1922" cy="1856"/>
          </a:xfrm>
        </p:grpSpPr>
        <p:sp>
          <p:nvSpPr>
            <p:cNvPr id="40992" name="Line 4">
              <a:extLst>
                <a:ext uri="{FF2B5EF4-FFF2-40B4-BE49-F238E27FC236}">
                  <a16:creationId xmlns:a16="http://schemas.microsoft.com/office/drawing/2014/main" id="{531EED16-1369-2943-93E0-F32EEDDCC9D3}"/>
                </a:ext>
              </a:extLst>
            </p:cNvPr>
            <p:cNvSpPr>
              <a:spLocks noChangeShapeType="1"/>
            </p:cNvSpPr>
            <p:nvPr/>
          </p:nvSpPr>
          <p:spPr bwMode="auto">
            <a:xfrm flipH="1">
              <a:off x="1776"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3" name="Line 5">
              <a:extLst>
                <a:ext uri="{FF2B5EF4-FFF2-40B4-BE49-F238E27FC236}">
                  <a16:creationId xmlns:a16="http://schemas.microsoft.com/office/drawing/2014/main" id="{C5B216AB-0271-404C-8027-220961489D7E}"/>
                </a:ext>
              </a:extLst>
            </p:cNvPr>
            <p:cNvSpPr>
              <a:spLocks noChangeShapeType="1"/>
            </p:cNvSpPr>
            <p:nvPr/>
          </p:nvSpPr>
          <p:spPr bwMode="auto">
            <a:xfrm flipH="1">
              <a:off x="2304" y="3649"/>
              <a:ext cx="432" cy="57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Line 6">
              <a:extLst>
                <a:ext uri="{FF2B5EF4-FFF2-40B4-BE49-F238E27FC236}">
                  <a16:creationId xmlns:a16="http://schemas.microsoft.com/office/drawing/2014/main" id="{C02A53E4-DB02-F24B-A706-8AEDA2B3358B}"/>
                </a:ext>
              </a:extLst>
            </p:cNvPr>
            <p:cNvSpPr>
              <a:spLocks noChangeShapeType="1"/>
            </p:cNvSpPr>
            <p:nvPr/>
          </p:nvSpPr>
          <p:spPr bwMode="auto">
            <a:xfrm flipH="1">
              <a:off x="1248" y="3601"/>
              <a:ext cx="384"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Line 7">
              <a:extLst>
                <a:ext uri="{FF2B5EF4-FFF2-40B4-BE49-F238E27FC236}">
                  <a16:creationId xmlns:a16="http://schemas.microsoft.com/office/drawing/2014/main" id="{6FEA80B6-06C1-5348-B891-AB4E32404EFC}"/>
                </a:ext>
              </a:extLst>
            </p:cNvPr>
            <p:cNvSpPr>
              <a:spLocks noChangeShapeType="1"/>
            </p:cNvSpPr>
            <p:nvPr/>
          </p:nvSpPr>
          <p:spPr bwMode="auto">
            <a:xfrm>
              <a:off x="1728" y="3601"/>
              <a:ext cx="432"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Oval 8">
              <a:extLst>
                <a:ext uri="{FF2B5EF4-FFF2-40B4-BE49-F238E27FC236}">
                  <a16:creationId xmlns:a16="http://schemas.microsoft.com/office/drawing/2014/main" id="{34B922AA-2836-9445-89EF-56FA17245646}"/>
                </a:ext>
              </a:extLst>
            </p:cNvPr>
            <p:cNvSpPr>
              <a:spLocks noChangeArrowheads="1"/>
            </p:cNvSpPr>
            <p:nvPr/>
          </p:nvSpPr>
          <p:spPr bwMode="auto">
            <a:xfrm>
              <a:off x="1008"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7" name="Text Box 9">
              <a:extLst>
                <a:ext uri="{FF2B5EF4-FFF2-40B4-BE49-F238E27FC236}">
                  <a16:creationId xmlns:a16="http://schemas.microsoft.com/office/drawing/2014/main" id="{01B04A76-7E69-EE4C-BB9E-455057A4D82C}"/>
                </a:ext>
              </a:extLst>
            </p:cNvPr>
            <p:cNvSpPr txBox="1">
              <a:spLocks noChangeArrowheads="1"/>
            </p:cNvSpPr>
            <p:nvPr/>
          </p:nvSpPr>
          <p:spPr bwMode="auto">
            <a:xfrm>
              <a:off x="1056"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sp>
          <p:nvSpPr>
            <p:cNvPr id="40998" name="Oval 10">
              <a:extLst>
                <a:ext uri="{FF2B5EF4-FFF2-40B4-BE49-F238E27FC236}">
                  <a16:creationId xmlns:a16="http://schemas.microsoft.com/office/drawing/2014/main" id="{7DC9BFAD-96B7-F94E-8C35-82DB2F3C7B67}"/>
                </a:ext>
              </a:extLst>
            </p:cNvPr>
            <p:cNvSpPr>
              <a:spLocks noChangeArrowheads="1"/>
            </p:cNvSpPr>
            <p:nvPr/>
          </p:nvSpPr>
          <p:spPr bwMode="auto">
            <a:xfrm>
              <a:off x="2064"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9" name="Oval 11">
              <a:extLst>
                <a:ext uri="{FF2B5EF4-FFF2-40B4-BE49-F238E27FC236}">
                  <a16:creationId xmlns:a16="http://schemas.microsoft.com/office/drawing/2014/main" id="{EFB52685-32EE-4745-AFC0-DCF4375A6444}"/>
                </a:ext>
              </a:extLst>
            </p:cNvPr>
            <p:cNvSpPr>
              <a:spLocks noChangeArrowheads="1"/>
            </p:cNvSpPr>
            <p:nvPr/>
          </p:nvSpPr>
          <p:spPr bwMode="auto">
            <a:xfrm>
              <a:off x="1008"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0" name="Oval 12">
              <a:extLst>
                <a:ext uri="{FF2B5EF4-FFF2-40B4-BE49-F238E27FC236}">
                  <a16:creationId xmlns:a16="http://schemas.microsoft.com/office/drawing/2014/main" id="{BAE0D5A2-F09C-8341-8751-1D11948B9D53}"/>
                </a:ext>
              </a:extLst>
            </p:cNvPr>
            <p:cNvSpPr>
              <a:spLocks noChangeArrowheads="1"/>
            </p:cNvSpPr>
            <p:nvPr/>
          </p:nvSpPr>
          <p:spPr bwMode="auto">
            <a:xfrm>
              <a:off x="2064"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1" name="Line 13">
              <a:extLst>
                <a:ext uri="{FF2B5EF4-FFF2-40B4-BE49-F238E27FC236}">
                  <a16:creationId xmlns:a16="http://schemas.microsoft.com/office/drawing/2014/main" id="{F94FA163-4BC9-F041-BE66-6B4AF7DA7833}"/>
                </a:ext>
              </a:extLst>
            </p:cNvPr>
            <p:cNvSpPr>
              <a:spLocks noChangeShapeType="1"/>
            </p:cNvSpPr>
            <p:nvPr/>
          </p:nvSpPr>
          <p:spPr bwMode="auto">
            <a:xfrm>
              <a:off x="1152"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Line 14">
              <a:extLst>
                <a:ext uri="{FF2B5EF4-FFF2-40B4-BE49-F238E27FC236}">
                  <a16:creationId xmlns:a16="http://schemas.microsoft.com/office/drawing/2014/main" id="{A05590D3-2CCD-7F4C-8BBD-9B1C092B6292}"/>
                </a:ext>
              </a:extLst>
            </p:cNvPr>
            <p:cNvSpPr>
              <a:spLocks noChangeShapeType="1"/>
            </p:cNvSpPr>
            <p:nvPr/>
          </p:nvSpPr>
          <p:spPr bwMode="auto">
            <a:xfrm>
              <a:off x="1296" y="4321"/>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Line 15">
              <a:extLst>
                <a:ext uri="{FF2B5EF4-FFF2-40B4-BE49-F238E27FC236}">
                  <a16:creationId xmlns:a16="http://schemas.microsoft.com/office/drawing/2014/main" id="{9ECC6151-D084-8D4B-871D-0AF9FBD9815D}"/>
                </a:ext>
              </a:extLst>
            </p:cNvPr>
            <p:cNvSpPr>
              <a:spLocks noChangeShapeType="1"/>
            </p:cNvSpPr>
            <p:nvPr/>
          </p:nvSpPr>
          <p:spPr bwMode="auto">
            <a:xfrm>
              <a:off x="1296" y="2833"/>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4" name="Oval 16">
              <a:extLst>
                <a:ext uri="{FF2B5EF4-FFF2-40B4-BE49-F238E27FC236}">
                  <a16:creationId xmlns:a16="http://schemas.microsoft.com/office/drawing/2014/main" id="{D8E7FF88-7D61-8A47-A957-BA7D90BE6859}"/>
                </a:ext>
              </a:extLst>
            </p:cNvPr>
            <p:cNvSpPr>
              <a:spLocks noChangeArrowheads="1"/>
            </p:cNvSpPr>
            <p:nvPr/>
          </p:nvSpPr>
          <p:spPr bwMode="auto">
            <a:xfrm>
              <a:off x="1536" y="336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5" name="Oval 17">
              <a:extLst>
                <a:ext uri="{FF2B5EF4-FFF2-40B4-BE49-F238E27FC236}">
                  <a16:creationId xmlns:a16="http://schemas.microsoft.com/office/drawing/2014/main" id="{1675A053-C0BF-1B4E-8BCE-FFF33DE9324F}"/>
                </a:ext>
              </a:extLst>
            </p:cNvPr>
            <p:cNvSpPr>
              <a:spLocks noChangeArrowheads="1"/>
            </p:cNvSpPr>
            <p:nvPr/>
          </p:nvSpPr>
          <p:spPr bwMode="auto">
            <a:xfrm>
              <a:off x="2640" y="340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6" name="Line 18">
              <a:extLst>
                <a:ext uri="{FF2B5EF4-FFF2-40B4-BE49-F238E27FC236}">
                  <a16:creationId xmlns:a16="http://schemas.microsoft.com/office/drawing/2014/main" id="{B904FE2D-8E35-A64E-AE83-E4CF73ABB5EA}"/>
                </a:ext>
              </a:extLst>
            </p:cNvPr>
            <p:cNvSpPr>
              <a:spLocks noChangeShapeType="1"/>
            </p:cNvSpPr>
            <p:nvPr/>
          </p:nvSpPr>
          <p:spPr bwMode="auto">
            <a:xfrm>
              <a:off x="2304" y="2929"/>
              <a:ext cx="384" cy="528"/>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Line 19">
              <a:extLst>
                <a:ext uri="{FF2B5EF4-FFF2-40B4-BE49-F238E27FC236}">
                  <a16:creationId xmlns:a16="http://schemas.microsoft.com/office/drawing/2014/main" id="{AF3F4A23-12BA-8D4F-9014-FA98367C7BFA}"/>
                </a:ext>
              </a:extLst>
            </p:cNvPr>
            <p:cNvSpPr>
              <a:spLocks noChangeShapeType="1"/>
            </p:cNvSpPr>
            <p:nvPr/>
          </p:nvSpPr>
          <p:spPr bwMode="auto">
            <a:xfrm>
              <a:off x="1248"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8" name="Line 20">
              <a:extLst>
                <a:ext uri="{FF2B5EF4-FFF2-40B4-BE49-F238E27FC236}">
                  <a16:creationId xmlns:a16="http://schemas.microsoft.com/office/drawing/2014/main" id="{E9128E74-8D3A-5B42-9FCD-D7D0CF631BA6}"/>
                </a:ext>
              </a:extLst>
            </p:cNvPr>
            <p:cNvSpPr>
              <a:spLocks noChangeShapeType="1"/>
            </p:cNvSpPr>
            <p:nvPr/>
          </p:nvSpPr>
          <p:spPr bwMode="auto">
            <a:xfrm>
              <a:off x="2208"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9" name="Text Box 21">
              <a:extLst>
                <a:ext uri="{FF2B5EF4-FFF2-40B4-BE49-F238E27FC236}">
                  <a16:creationId xmlns:a16="http://schemas.microsoft.com/office/drawing/2014/main" id="{BCD61437-3A2D-3343-A86F-B554AEA378DD}"/>
                </a:ext>
              </a:extLst>
            </p:cNvPr>
            <p:cNvSpPr txBox="1">
              <a:spLocks noChangeArrowheads="1"/>
            </p:cNvSpPr>
            <p:nvPr/>
          </p:nvSpPr>
          <p:spPr bwMode="auto">
            <a:xfrm>
              <a:off x="2113"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sp>
          <p:nvSpPr>
            <p:cNvPr id="41010" name="Text Box 22">
              <a:extLst>
                <a:ext uri="{FF2B5EF4-FFF2-40B4-BE49-F238E27FC236}">
                  <a16:creationId xmlns:a16="http://schemas.microsoft.com/office/drawing/2014/main" id="{699DD9C0-107D-D945-B15F-0A41625972C6}"/>
                </a:ext>
              </a:extLst>
            </p:cNvPr>
            <p:cNvSpPr txBox="1">
              <a:spLocks noChangeArrowheads="1"/>
            </p:cNvSpPr>
            <p:nvPr/>
          </p:nvSpPr>
          <p:spPr bwMode="auto">
            <a:xfrm>
              <a:off x="1056"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sp>
          <p:nvSpPr>
            <p:cNvPr id="41011" name="Text Box 23">
              <a:extLst>
                <a:ext uri="{FF2B5EF4-FFF2-40B4-BE49-F238E27FC236}">
                  <a16:creationId xmlns:a16="http://schemas.microsoft.com/office/drawing/2014/main" id="{4D66508E-27AE-914B-AFF2-E803632E6140}"/>
                </a:ext>
              </a:extLst>
            </p:cNvPr>
            <p:cNvSpPr txBox="1">
              <a:spLocks noChangeArrowheads="1"/>
            </p:cNvSpPr>
            <p:nvPr/>
          </p:nvSpPr>
          <p:spPr bwMode="auto">
            <a:xfrm>
              <a:off x="1584" y="3361"/>
              <a:ext cx="242"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sp>
          <p:nvSpPr>
            <p:cNvPr id="41012" name="Text Box 24">
              <a:extLst>
                <a:ext uri="{FF2B5EF4-FFF2-40B4-BE49-F238E27FC236}">
                  <a16:creationId xmlns:a16="http://schemas.microsoft.com/office/drawing/2014/main" id="{6ACE26C4-9BDE-214F-87F8-FC13D8FF5D48}"/>
                </a:ext>
              </a:extLst>
            </p:cNvPr>
            <p:cNvSpPr txBox="1">
              <a:spLocks noChangeArrowheads="1"/>
            </p:cNvSpPr>
            <p:nvPr/>
          </p:nvSpPr>
          <p:spPr bwMode="auto">
            <a:xfrm>
              <a:off x="2113"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sp>
          <p:nvSpPr>
            <p:cNvPr id="41013" name="Text Box 25">
              <a:extLst>
                <a:ext uri="{FF2B5EF4-FFF2-40B4-BE49-F238E27FC236}">
                  <a16:creationId xmlns:a16="http://schemas.microsoft.com/office/drawing/2014/main" id="{87F84999-11C6-8446-89F0-A815535E7DC8}"/>
                </a:ext>
              </a:extLst>
            </p:cNvPr>
            <p:cNvSpPr txBox="1">
              <a:spLocks noChangeArrowheads="1"/>
            </p:cNvSpPr>
            <p:nvPr/>
          </p:nvSpPr>
          <p:spPr bwMode="auto">
            <a:xfrm>
              <a:off x="2688" y="3409"/>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sp>
        <p:nvSpPr>
          <p:cNvPr id="132122" name="Text Box 26">
            <a:extLst>
              <a:ext uri="{FF2B5EF4-FFF2-40B4-BE49-F238E27FC236}">
                <a16:creationId xmlns:a16="http://schemas.microsoft.com/office/drawing/2014/main" id="{5ACAE186-D6D2-B048-90AE-2525B1BB99F5}"/>
              </a:ext>
            </a:extLst>
          </p:cNvPr>
          <p:cNvSpPr txBox="1">
            <a:spLocks noChangeArrowheads="1"/>
          </p:cNvSpPr>
          <p:nvPr/>
        </p:nvSpPr>
        <p:spPr bwMode="auto">
          <a:xfrm>
            <a:off x="495300" y="4621213"/>
            <a:ext cx="452913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三、</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图状结构或网状结构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结构中的数据元素之间存在多对多的关系。</a:t>
            </a:r>
            <a:r>
              <a:rPr lang="zh-CN" altLang="en-US" sz="2800">
                <a:effectLst>
                  <a:outerShdw blurRad="38100" dist="38100" dir="2700000" algn="tl">
                    <a:srgbClr val="C0C0C0"/>
                  </a:outerShdw>
                </a:effectLst>
                <a:latin typeface="Times New Roman" panose="02020603050405020304" pitchFamily="18" charset="0"/>
              </a:rPr>
              <a:t>    </a:t>
            </a:r>
          </a:p>
        </p:txBody>
      </p:sp>
      <p:grpSp>
        <p:nvGrpSpPr>
          <p:cNvPr id="132123" name="Group 27">
            <a:extLst>
              <a:ext uri="{FF2B5EF4-FFF2-40B4-BE49-F238E27FC236}">
                <a16:creationId xmlns:a16="http://schemas.microsoft.com/office/drawing/2014/main" id="{250BE6DB-53F0-2746-880E-6710BA8E4079}"/>
              </a:ext>
            </a:extLst>
          </p:cNvPr>
          <p:cNvGrpSpPr>
            <a:grpSpLocks/>
          </p:cNvGrpSpPr>
          <p:nvPr/>
        </p:nvGrpSpPr>
        <p:grpSpPr bwMode="auto">
          <a:xfrm>
            <a:off x="6321425" y="1700213"/>
            <a:ext cx="2322513" cy="1981200"/>
            <a:chOff x="3648" y="672"/>
            <a:chExt cx="1350" cy="1248"/>
          </a:xfrm>
        </p:grpSpPr>
        <p:sp>
          <p:nvSpPr>
            <p:cNvPr id="40965" name="Line 28">
              <a:extLst>
                <a:ext uri="{FF2B5EF4-FFF2-40B4-BE49-F238E27FC236}">
                  <a16:creationId xmlns:a16="http://schemas.microsoft.com/office/drawing/2014/main" id="{87FB5BA3-D836-DE44-AD9C-40A52520D43F}"/>
                </a:ext>
              </a:extLst>
            </p:cNvPr>
            <p:cNvSpPr>
              <a:spLocks noChangeShapeType="1"/>
            </p:cNvSpPr>
            <p:nvPr/>
          </p:nvSpPr>
          <p:spPr bwMode="auto">
            <a:xfrm>
              <a:off x="4848" y="139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Line 29">
              <a:extLst>
                <a:ext uri="{FF2B5EF4-FFF2-40B4-BE49-F238E27FC236}">
                  <a16:creationId xmlns:a16="http://schemas.microsoft.com/office/drawing/2014/main" id="{8AF7D956-D218-0B42-9C9B-352E0DAD12ED}"/>
                </a:ext>
              </a:extLst>
            </p:cNvPr>
            <p:cNvSpPr>
              <a:spLocks noChangeShapeType="1"/>
            </p:cNvSpPr>
            <p:nvPr/>
          </p:nvSpPr>
          <p:spPr bwMode="auto">
            <a:xfrm flipH="1">
              <a:off x="3744" y="1344"/>
              <a:ext cx="288"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Line 30">
              <a:extLst>
                <a:ext uri="{FF2B5EF4-FFF2-40B4-BE49-F238E27FC236}">
                  <a16:creationId xmlns:a16="http://schemas.microsoft.com/office/drawing/2014/main" id="{A5E672DC-C23B-FF42-98F3-487F50DC9725}"/>
                </a:ext>
              </a:extLst>
            </p:cNvPr>
            <p:cNvSpPr>
              <a:spLocks noChangeShapeType="1"/>
            </p:cNvSpPr>
            <p:nvPr/>
          </p:nvSpPr>
          <p:spPr bwMode="auto">
            <a:xfrm flipH="1">
              <a:off x="4080" y="864"/>
              <a:ext cx="336"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68" name="Group 31">
              <a:extLst>
                <a:ext uri="{FF2B5EF4-FFF2-40B4-BE49-F238E27FC236}">
                  <a16:creationId xmlns:a16="http://schemas.microsoft.com/office/drawing/2014/main" id="{E77FD165-04A0-DC4C-9CEB-54E2536CAF96}"/>
                </a:ext>
              </a:extLst>
            </p:cNvPr>
            <p:cNvGrpSpPr>
              <a:grpSpLocks/>
            </p:cNvGrpSpPr>
            <p:nvPr/>
          </p:nvGrpSpPr>
          <p:grpSpPr bwMode="auto">
            <a:xfrm>
              <a:off x="4344" y="672"/>
              <a:ext cx="246" cy="288"/>
              <a:chOff x="3197" y="754"/>
              <a:chExt cx="246" cy="288"/>
            </a:xfrm>
          </p:grpSpPr>
          <p:sp>
            <p:nvSpPr>
              <p:cNvPr id="40990" name="Oval 32">
                <a:extLst>
                  <a:ext uri="{FF2B5EF4-FFF2-40B4-BE49-F238E27FC236}">
                    <a16:creationId xmlns:a16="http://schemas.microsoft.com/office/drawing/2014/main" id="{BEAD81B3-E27B-E441-8A97-81F65BDAB925}"/>
                  </a:ext>
                </a:extLst>
              </p:cNvPr>
              <p:cNvSpPr>
                <a:spLocks noChangeArrowheads="1"/>
              </p:cNvSpPr>
              <p:nvPr/>
            </p:nvSpPr>
            <p:spPr bwMode="auto">
              <a:xfrm>
                <a:off x="3197"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1" name="Text Box 33">
                <a:extLst>
                  <a:ext uri="{FF2B5EF4-FFF2-40B4-BE49-F238E27FC236}">
                    <a16:creationId xmlns:a16="http://schemas.microsoft.com/office/drawing/2014/main" id="{F533809F-328D-FA49-AE92-929238F1A2E4}"/>
                  </a:ext>
                </a:extLst>
              </p:cNvPr>
              <p:cNvSpPr txBox="1">
                <a:spLocks noChangeArrowheads="1"/>
              </p:cNvSpPr>
              <p:nvPr/>
            </p:nvSpPr>
            <p:spPr bwMode="auto">
              <a:xfrm>
                <a:off x="3238"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grpSp>
        <p:sp>
          <p:nvSpPr>
            <p:cNvPr id="40969" name="Line 34">
              <a:extLst>
                <a:ext uri="{FF2B5EF4-FFF2-40B4-BE49-F238E27FC236}">
                  <a16:creationId xmlns:a16="http://schemas.microsoft.com/office/drawing/2014/main" id="{7F686452-C8C7-314F-968F-EDB61D087BEB}"/>
                </a:ext>
              </a:extLst>
            </p:cNvPr>
            <p:cNvSpPr>
              <a:spLocks noChangeShapeType="1"/>
            </p:cNvSpPr>
            <p:nvPr/>
          </p:nvSpPr>
          <p:spPr bwMode="auto">
            <a:xfrm>
              <a:off x="4080" y="1344"/>
              <a:ext cx="144"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Line 35">
              <a:extLst>
                <a:ext uri="{FF2B5EF4-FFF2-40B4-BE49-F238E27FC236}">
                  <a16:creationId xmlns:a16="http://schemas.microsoft.com/office/drawing/2014/main" id="{4E6B279F-8D0E-8643-A504-9C0F314078E9}"/>
                </a:ext>
              </a:extLst>
            </p:cNvPr>
            <p:cNvSpPr>
              <a:spLocks noChangeShapeType="1"/>
            </p:cNvSpPr>
            <p:nvPr/>
          </p:nvSpPr>
          <p:spPr bwMode="auto">
            <a:xfrm>
              <a:off x="4512" y="864"/>
              <a:ext cx="326" cy="413"/>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Line 36">
              <a:extLst>
                <a:ext uri="{FF2B5EF4-FFF2-40B4-BE49-F238E27FC236}">
                  <a16:creationId xmlns:a16="http://schemas.microsoft.com/office/drawing/2014/main" id="{F4D603BD-8E86-F342-B089-DF7B1D64642E}"/>
                </a:ext>
              </a:extLst>
            </p:cNvPr>
            <p:cNvSpPr>
              <a:spLocks noChangeShapeType="1"/>
            </p:cNvSpPr>
            <p:nvPr/>
          </p:nvSpPr>
          <p:spPr bwMode="auto">
            <a:xfrm>
              <a:off x="4464" y="91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72" name="Group 37">
              <a:extLst>
                <a:ext uri="{FF2B5EF4-FFF2-40B4-BE49-F238E27FC236}">
                  <a16:creationId xmlns:a16="http://schemas.microsoft.com/office/drawing/2014/main" id="{D6333A10-38FE-354D-9891-F23B45C97512}"/>
                </a:ext>
              </a:extLst>
            </p:cNvPr>
            <p:cNvGrpSpPr>
              <a:grpSpLocks/>
            </p:cNvGrpSpPr>
            <p:nvPr/>
          </p:nvGrpSpPr>
          <p:grpSpPr bwMode="auto">
            <a:xfrm>
              <a:off x="3936" y="1152"/>
              <a:ext cx="246" cy="288"/>
              <a:chOff x="4095" y="754"/>
              <a:chExt cx="246" cy="288"/>
            </a:xfrm>
          </p:grpSpPr>
          <p:sp>
            <p:nvSpPr>
              <p:cNvPr id="40988" name="Oval 38">
                <a:extLst>
                  <a:ext uri="{FF2B5EF4-FFF2-40B4-BE49-F238E27FC236}">
                    <a16:creationId xmlns:a16="http://schemas.microsoft.com/office/drawing/2014/main" id="{0FC4FE9F-6B21-094F-A7FF-02ECC2C08D79}"/>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9" name="Text Box 39">
                <a:extLst>
                  <a:ext uri="{FF2B5EF4-FFF2-40B4-BE49-F238E27FC236}">
                    <a16:creationId xmlns:a16="http://schemas.microsoft.com/office/drawing/2014/main" id="{DDA288FD-A0F3-1F48-B24F-4CC9D1EF8B52}"/>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3" name="Group 40">
              <a:extLst>
                <a:ext uri="{FF2B5EF4-FFF2-40B4-BE49-F238E27FC236}">
                  <a16:creationId xmlns:a16="http://schemas.microsoft.com/office/drawing/2014/main" id="{9B7ACDEC-7B4D-0942-A73D-B93500F2D0A8}"/>
                </a:ext>
              </a:extLst>
            </p:cNvPr>
            <p:cNvGrpSpPr>
              <a:grpSpLocks/>
            </p:cNvGrpSpPr>
            <p:nvPr/>
          </p:nvGrpSpPr>
          <p:grpSpPr bwMode="auto">
            <a:xfrm>
              <a:off x="4320" y="1152"/>
              <a:ext cx="246" cy="288"/>
              <a:chOff x="4095" y="754"/>
              <a:chExt cx="246" cy="288"/>
            </a:xfrm>
          </p:grpSpPr>
          <p:sp>
            <p:nvSpPr>
              <p:cNvPr id="40986" name="Oval 41">
                <a:extLst>
                  <a:ext uri="{FF2B5EF4-FFF2-40B4-BE49-F238E27FC236}">
                    <a16:creationId xmlns:a16="http://schemas.microsoft.com/office/drawing/2014/main" id="{B3FE8931-3F5E-4F42-8C88-892A87DA7CB1}"/>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7" name="Text Box 42">
                <a:extLst>
                  <a:ext uri="{FF2B5EF4-FFF2-40B4-BE49-F238E27FC236}">
                    <a16:creationId xmlns:a16="http://schemas.microsoft.com/office/drawing/2014/main" id="{9F7B4307-A814-174A-ACA8-2106D9A6D06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4" name="Group 43">
              <a:extLst>
                <a:ext uri="{FF2B5EF4-FFF2-40B4-BE49-F238E27FC236}">
                  <a16:creationId xmlns:a16="http://schemas.microsoft.com/office/drawing/2014/main" id="{AF962CAC-F0BD-CA4C-BACE-365C4C641455}"/>
                </a:ext>
              </a:extLst>
            </p:cNvPr>
            <p:cNvGrpSpPr>
              <a:grpSpLocks/>
            </p:cNvGrpSpPr>
            <p:nvPr/>
          </p:nvGrpSpPr>
          <p:grpSpPr bwMode="auto">
            <a:xfrm>
              <a:off x="4728" y="1152"/>
              <a:ext cx="246" cy="288"/>
              <a:chOff x="4095" y="754"/>
              <a:chExt cx="246" cy="288"/>
            </a:xfrm>
          </p:grpSpPr>
          <p:sp>
            <p:nvSpPr>
              <p:cNvPr id="40984" name="Oval 44">
                <a:extLst>
                  <a:ext uri="{FF2B5EF4-FFF2-40B4-BE49-F238E27FC236}">
                    <a16:creationId xmlns:a16="http://schemas.microsoft.com/office/drawing/2014/main" id="{AD8A9D43-743A-534E-9833-9CD398338E3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5" name="Text Box 45">
                <a:extLst>
                  <a:ext uri="{FF2B5EF4-FFF2-40B4-BE49-F238E27FC236}">
                    <a16:creationId xmlns:a16="http://schemas.microsoft.com/office/drawing/2014/main" id="{4A10DE5F-C00A-FD42-9FFE-02A49A39697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5" name="Group 46">
              <a:extLst>
                <a:ext uri="{FF2B5EF4-FFF2-40B4-BE49-F238E27FC236}">
                  <a16:creationId xmlns:a16="http://schemas.microsoft.com/office/drawing/2014/main" id="{DABA1311-9F6F-D345-8EF8-653A776BE6CF}"/>
                </a:ext>
              </a:extLst>
            </p:cNvPr>
            <p:cNvGrpSpPr>
              <a:grpSpLocks/>
            </p:cNvGrpSpPr>
            <p:nvPr/>
          </p:nvGrpSpPr>
          <p:grpSpPr bwMode="auto">
            <a:xfrm>
              <a:off x="3648" y="1632"/>
              <a:ext cx="246" cy="288"/>
              <a:chOff x="4095" y="754"/>
              <a:chExt cx="246" cy="288"/>
            </a:xfrm>
          </p:grpSpPr>
          <p:sp>
            <p:nvSpPr>
              <p:cNvPr id="40982" name="Oval 47">
                <a:extLst>
                  <a:ext uri="{FF2B5EF4-FFF2-40B4-BE49-F238E27FC236}">
                    <a16:creationId xmlns:a16="http://schemas.microsoft.com/office/drawing/2014/main" id="{03F0C024-25B7-2E47-8948-F9B68D5CF7EF}"/>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3" name="Text Box 48">
                <a:extLst>
                  <a:ext uri="{FF2B5EF4-FFF2-40B4-BE49-F238E27FC236}">
                    <a16:creationId xmlns:a16="http://schemas.microsoft.com/office/drawing/2014/main" id="{393F8D00-8DB2-DE45-A77E-19500E17C82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6" name="Group 49">
              <a:extLst>
                <a:ext uri="{FF2B5EF4-FFF2-40B4-BE49-F238E27FC236}">
                  <a16:creationId xmlns:a16="http://schemas.microsoft.com/office/drawing/2014/main" id="{55041989-55DA-3A49-BA4D-E35BBF418BC2}"/>
                </a:ext>
              </a:extLst>
            </p:cNvPr>
            <p:cNvGrpSpPr>
              <a:grpSpLocks/>
            </p:cNvGrpSpPr>
            <p:nvPr/>
          </p:nvGrpSpPr>
          <p:grpSpPr bwMode="auto">
            <a:xfrm>
              <a:off x="4128" y="1632"/>
              <a:ext cx="246" cy="288"/>
              <a:chOff x="4095" y="754"/>
              <a:chExt cx="246" cy="288"/>
            </a:xfrm>
          </p:grpSpPr>
          <p:sp>
            <p:nvSpPr>
              <p:cNvPr id="40980" name="Oval 50">
                <a:extLst>
                  <a:ext uri="{FF2B5EF4-FFF2-40B4-BE49-F238E27FC236}">
                    <a16:creationId xmlns:a16="http://schemas.microsoft.com/office/drawing/2014/main" id="{CA53803C-EE5F-1544-A337-35A20276CC1A}"/>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1" name="Text Box 51">
                <a:extLst>
                  <a:ext uri="{FF2B5EF4-FFF2-40B4-BE49-F238E27FC236}">
                    <a16:creationId xmlns:a16="http://schemas.microsoft.com/office/drawing/2014/main" id="{AB8E8305-D144-4944-8F25-93B8287AB54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7" name="Group 52">
              <a:extLst>
                <a:ext uri="{FF2B5EF4-FFF2-40B4-BE49-F238E27FC236}">
                  <a16:creationId xmlns:a16="http://schemas.microsoft.com/office/drawing/2014/main" id="{0F9E2DBE-8FED-654A-B1B3-3B84B3C40DA5}"/>
                </a:ext>
              </a:extLst>
            </p:cNvPr>
            <p:cNvGrpSpPr>
              <a:grpSpLocks/>
            </p:cNvGrpSpPr>
            <p:nvPr/>
          </p:nvGrpSpPr>
          <p:grpSpPr bwMode="auto">
            <a:xfrm>
              <a:off x="4752" y="1632"/>
              <a:ext cx="246" cy="288"/>
              <a:chOff x="4095" y="754"/>
              <a:chExt cx="246" cy="288"/>
            </a:xfrm>
          </p:grpSpPr>
          <p:sp>
            <p:nvSpPr>
              <p:cNvPr id="40978" name="Oval 53">
                <a:extLst>
                  <a:ext uri="{FF2B5EF4-FFF2-40B4-BE49-F238E27FC236}">
                    <a16:creationId xmlns:a16="http://schemas.microsoft.com/office/drawing/2014/main" id="{D566FCD1-5C1D-FA4C-916E-E27DCFD61C2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79" name="Text Box 54">
                <a:extLst>
                  <a:ext uri="{FF2B5EF4-FFF2-40B4-BE49-F238E27FC236}">
                    <a16:creationId xmlns:a16="http://schemas.microsoft.com/office/drawing/2014/main" id="{181D1F51-DD4D-1445-88BB-8DC317DF5DC1}"/>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7</a:t>
                </a:r>
                <a:endParaRPr kumimoji="1" lang="en-US" altLang="zh-CN" sz="3200">
                  <a:solidFill>
                    <a:schemeClr val="tx1"/>
                  </a:solidFill>
                  <a:latin typeface="Times New Roman" panose="02020603050405020304" pitchFamily="18" charset="0"/>
                  <a:ea typeface="隶书"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23"/>
                                        </p:tgtEl>
                                        <p:attrNameLst>
                                          <p:attrName>style.visibility</p:attrName>
                                        </p:attrNameLst>
                                      </p:cBhvr>
                                      <p:to>
                                        <p:strVal val="visible"/>
                                      </p:to>
                                    </p:set>
                                    <p:animEffect transition="in" filter="blinds(horizontal)">
                                      <p:cBhvr>
                                        <p:cTn id="12" dur="500"/>
                                        <p:tgtEl>
                                          <p:spTgt spid="132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22"/>
                                        </p:tgtEl>
                                        <p:attrNameLst>
                                          <p:attrName>style.visibility</p:attrName>
                                        </p:attrNameLst>
                                      </p:cBhvr>
                                      <p:to>
                                        <p:strVal val="visible"/>
                                      </p:to>
                                    </p:set>
                                    <p:animEffect transition="in" filter="dissolve">
                                      <p:cBhvr>
                                        <p:cTn id="17" dur="500"/>
                                        <p:tgtEl>
                                          <p:spTgt spid="132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dissolve">
                                      <p:cBhvr>
                                        <p:cTn id="22"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3565DF86-3476-C144-AEFA-2270D9ECB02D}"/>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1.1.3</a:t>
            </a:r>
            <a:r>
              <a:rPr lang="zh-CN" altLang="en-US" sz="3200" b="1">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33123" name="Text Box 3">
            <a:extLst>
              <a:ext uri="{FF2B5EF4-FFF2-40B4-BE49-F238E27FC236}">
                <a16:creationId xmlns:a16="http://schemas.microsoft.com/office/drawing/2014/main" id="{A3DA72E5-F502-9646-B9CA-21C7D6BB2238}"/>
              </a:ext>
            </a:extLst>
          </p:cNvPr>
          <p:cNvSpPr txBox="1">
            <a:spLocks noChangeArrowheads="1"/>
          </p:cNvSpPr>
          <p:nvPr/>
        </p:nvSpPr>
        <p:spPr bwMode="auto">
          <a:xfrm>
            <a:off x="412750" y="1489075"/>
            <a:ext cx="916305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逻辑结构是独立于计算机的，它与数据在计算机中的存储无关，要对数据进行处理，就必须将数据存储在计算机中。如果将数据在计算机中无规律地存储，那么在处理时是非常糟的，是没有用的。试想一下，如果一本英汉字典中的单词是随意编排的，这本字典谁会用！</a:t>
            </a: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），必须</a:t>
            </a:r>
            <a:r>
              <a:rPr lang="zh-CN" altLang="en-US" sz="2800">
                <a:solidFill>
                  <a:srgbClr val="FF0000"/>
                </a:solidFill>
                <a:effectLst>
                  <a:outerShdw blurRad="38100" dist="38100" dir="2700000" algn="tl">
                    <a:srgbClr val="C0C0C0"/>
                  </a:outerShdw>
                </a:effectLst>
                <a:latin typeface="+mn-lt"/>
                <a:ea typeface="楷体_GB2312" pitchFamily="49" charset="-122"/>
              </a:rPr>
              <a:t>建立从结点集合到计算机某个存储区域</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M</a:t>
            </a:r>
            <a:r>
              <a:rPr lang="zh-CN" altLang="en-US" sz="2800">
                <a:solidFill>
                  <a:srgbClr val="FF0000"/>
                </a:solidFill>
                <a:effectLst>
                  <a:outerShdw blurRad="38100" dist="38100" dir="2700000" algn="tl">
                    <a:srgbClr val="C0C0C0"/>
                  </a:outerShdw>
                </a:effectLst>
                <a:latin typeface="+mn-lt"/>
                <a:ea typeface="楷体_GB2312" pitchFamily="49" charset="-122"/>
              </a:rPr>
              <a:t>的一个映象</a:t>
            </a:r>
            <a:r>
              <a:rPr lang="zh-CN" altLang="en-US" sz="2800">
                <a:effectLst>
                  <a:outerShdw blurRad="38100" dist="38100" dir="2700000" algn="tl">
                    <a:srgbClr val="C0C0C0"/>
                  </a:outerShdw>
                </a:effectLst>
                <a:latin typeface="+mn-lt"/>
                <a:ea typeface="楷体_GB2312" pitchFamily="49" charset="-122"/>
              </a:rPr>
              <a:t>，这个映象要</a:t>
            </a:r>
            <a:r>
              <a:rPr lang="zh-CN" altLang="en-US" sz="2800">
                <a:solidFill>
                  <a:srgbClr val="FF0000"/>
                </a:solidFill>
                <a:effectLst>
                  <a:outerShdw blurRad="38100" dist="38100" dir="2700000" algn="tl">
                    <a:srgbClr val="C0C0C0"/>
                  </a:outerShdw>
                </a:effectLst>
                <a:latin typeface="+mn-lt"/>
                <a:ea typeface="楷体_GB2312" pitchFamily="49" charset="-122"/>
              </a:rPr>
              <a:t>直接或间接</a:t>
            </a:r>
            <a:r>
              <a:rPr lang="zh-CN" altLang="en-US" sz="2800">
                <a:effectLst>
                  <a:outerShdw blurRad="38100" dist="38100" dir="2700000" algn="tl">
                    <a:srgbClr val="C0C0C0"/>
                  </a:outerShdw>
                </a:effectLst>
                <a:latin typeface="+mn-lt"/>
                <a:ea typeface="楷体_GB2312" pitchFamily="49" charset="-122"/>
              </a:rPr>
              <a:t>地表达结点之间的关系</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。数据在计算机中的存储方式称为数据的存储结构。</a:t>
            </a:r>
          </a:p>
        </p:txBody>
      </p:sp>
      <p:sp>
        <p:nvSpPr>
          <p:cNvPr id="133124" name="Text Box 4">
            <a:extLst>
              <a:ext uri="{FF2B5EF4-FFF2-40B4-BE49-F238E27FC236}">
                <a16:creationId xmlns:a16="http://schemas.microsoft.com/office/drawing/2014/main" id="{2587E573-AE7A-114D-956C-A5B304C2EF3F}"/>
              </a:ext>
            </a:extLst>
          </p:cNvPr>
          <p:cNvSpPr txBox="1">
            <a:spLocks noChangeArrowheads="1"/>
          </p:cNvSpPr>
          <p:nvPr/>
        </p:nvSpPr>
        <p:spPr bwMode="auto">
          <a:xfrm>
            <a:off x="488950" y="5805488"/>
            <a:ext cx="602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P spid="13312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A03D2E22-94C5-2246-9A4D-D3DE4E06BCEA}"/>
              </a:ext>
            </a:extLst>
          </p:cNvPr>
          <p:cNvSpPr txBox="1">
            <a:spLocks noChangeArrowheads="1"/>
          </p:cNvSpPr>
          <p:nvPr/>
        </p:nvSpPr>
        <p:spPr bwMode="auto">
          <a:xfrm>
            <a:off x="128588" y="677863"/>
            <a:ext cx="6108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
        <p:nvSpPr>
          <p:cNvPr id="134147" name="Text Box 3">
            <a:extLst>
              <a:ext uri="{FF2B5EF4-FFF2-40B4-BE49-F238E27FC236}">
                <a16:creationId xmlns:a16="http://schemas.microsoft.com/office/drawing/2014/main" id="{4C61FA6A-2F96-3F44-AEE6-13C310A3D2B9}"/>
              </a:ext>
            </a:extLst>
          </p:cNvPr>
          <p:cNvSpPr txBox="1">
            <a:spLocks noChangeArrowheads="1"/>
          </p:cNvSpPr>
          <p:nvPr/>
        </p:nvSpPr>
        <p:spPr bwMode="auto">
          <a:xfrm>
            <a:off x="187325" y="1458913"/>
            <a:ext cx="94710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2800">
                <a:solidFill>
                  <a:srgbClr val="FF0000"/>
                </a:solidFill>
                <a:effectLst>
                  <a:outerShdw blurRad="38100" dist="38100" dir="2700000" algn="tl">
                    <a:srgbClr val="C0C0C0"/>
                  </a:outerShdw>
                </a:effectLst>
                <a:latin typeface="+mn-lt"/>
                <a:ea typeface="楷体_GB2312" pitchFamily="49" charset="-122"/>
              </a:rPr>
              <a:t>顺序存储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顺序存储通常用于存储</a:t>
            </a:r>
            <a:r>
              <a:rPr lang="zh-CN" altLang="en-US" sz="2800">
                <a:solidFill>
                  <a:srgbClr val="FF0000"/>
                </a:solidFill>
                <a:effectLst>
                  <a:outerShdw blurRad="38100" dist="38100" dir="2700000" algn="tl">
                    <a:srgbClr val="C0C0C0"/>
                  </a:outerShdw>
                </a:effectLst>
                <a:latin typeface="+mn-lt"/>
                <a:ea typeface="楷体_GB2312" pitchFamily="49" charset="-122"/>
              </a:rPr>
              <a:t>具有线性结构</a:t>
            </a:r>
            <a:r>
              <a:rPr lang="zh-CN" altLang="en-US" sz="2800">
                <a:effectLst>
                  <a:outerShdw blurRad="38100" dist="38100" dir="2700000" algn="tl">
                    <a:srgbClr val="C0C0C0"/>
                  </a:outerShdw>
                </a:effectLst>
                <a:latin typeface="+mn-lt"/>
                <a:ea typeface="楷体_GB2312" pitchFamily="49" charset="-122"/>
              </a:rPr>
              <a:t>的数据。将逻辑上相邻的结点存储在连续存储区域</a:t>
            </a:r>
            <a:r>
              <a:rPr lang="en-US" altLang="zh-CN" sz="2800">
                <a:effectLst>
                  <a:outerShdw blurRad="38100" dist="38100" dir="2700000" algn="tl">
                    <a:srgbClr val="C0C0C0"/>
                  </a:outerShdw>
                </a:effectLst>
                <a:latin typeface="+mn-lt"/>
                <a:ea typeface="楷体_GB2312" pitchFamily="49" charset="-122"/>
              </a:rPr>
              <a:t>M</a:t>
            </a:r>
            <a:r>
              <a:rPr lang="zh-CN" altLang="en-US" sz="2800">
                <a:effectLst>
                  <a:outerShdw blurRad="38100" dist="38100" dir="2700000" algn="tl">
                    <a:srgbClr val="C0C0C0"/>
                  </a:outerShdw>
                </a:effectLst>
                <a:latin typeface="+mn-lt"/>
                <a:ea typeface="楷体_GB2312" pitchFamily="49" charset="-122"/>
              </a:rPr>
              <a:t>的相邻的存储单元中，使得逻辑相邻的结点一定是物理位置相邻。 </a:t>
            </a:r>
          </a:p>
        </p:txBody>
      </p:sp>
      <p:sp>
        <p:nvSpPr>
          <p:cNvPr id="134148" name="Text Box 4">
            <a:extLst>
              <a:ext uri="{FF2B5EF4-FFF2-40B4-BE49-F238E27FC236}">
                <a16:creationId xmlns:a16="http://schemas.microsoft.com/office/drawing/2014/main" id="{2E38D878-CCAD-C145-BA26-48ECAF6E7252}"/>
              </a:ext>
            </a:extLst>
          </p:cNvPr>
          <p:cNvSpPr txBox="1">
            <a:spLocks noChangeArrowheads="1"/>
          </p:cNvSpPr>
          <p:nvPr/>
        </p:nvSpPr>
        <p:spPr bwMode="auto">
          <a:xfrm>
            <a:off x="273050" y="3516313"/>
            <a:ext cx="9220200"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其中</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     r={&lt;k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它的顺序存储方式如图所示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F04A0332-93A6-4448-B8AB-988586D1F070}"/>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课程要求：</a:t>
            </a:r>
          </a:p>
        </p:txBody>
      </p:sp>
      <p:sp>
        <p:nvSpPr>
          <p:cNvPr id="22530" name="Rectangle 3">
            <a:extLst>
              <a:ext uri="{FF2B5EF4-FFF2-40B4-BE49-F238E27FC236}">
                <a16:creationId xmlns:a16="http://schemas.microsoft.com/office/drawing/2014/main" id="{1F69472B-CB1D-9B47-94DE-3C537AE66B12}"/>
              </a:ext>
            </a:extLst>
          </p:cNvPr>
          <p:cNvSpPr>
            <a:spLocks noGrp="1" noChangeArrowheads="1"/>
          </p:cNvSpPr>
          <p:nvPr>
            <p:ph sz="half" idx="1"/>
          </p:nvPr>
        </p:nvSpPr>
        <p:spPr>
          <a:xfrm>
            <a:off x="649288" y="1489075"/>
            <a:ext cx="8108950" cy="1939925"/>
          </a:xfrm>
        </p:spPr>
        <p:txBody>
          <a:bodyPr/>
          <a:lstStyle/>
          <a:p>
            <a:pPr eaLnBrk="1" hangingPunct="1"/>
            <a:r>
              <a:rPr lang="zh-CN" altLang="en-US" sz="2000">
                <a:ea typeface="宋体" panose="02010600030101010101" pitchFamily="2" charset="-122"/>
              </a:rPr>
              <a:t>关于课堂：</a:t>
            </a:r>
          </a:p>
          <a:p>
            <a:pPr eaLnBrk="1" hangingPunct="1"/>
            <a:r>
              <a:rPr lang="zh-CN" altLang="en-US" sz="2000">
                <a:ea typeface="宋体" panose="02010600030101010101" pitchFamily="2" charset="-122"/>
              </a:rPr>
              <a:t>关于实验：栈、队列、树、图、检索、排序</a:t>
            </a:r>
          </a:p>
          <a:p>
            <a:pPr eaLnBrk="1" hangingPunct="1"/>
            <a:r>
              <a:rPr lang="zh-CN" altLang="en-US" sz="2000">
                <a:ea typeface="宋体" panose="02010600030101010101" pitchFamily="2" charset="-122"/>
              </a:rPr>
              <a:t>关于作业：</a:t>
            </a:r>
          </a:p>
          <a:p>
            <a:pPr eaLnBrk="1" hangingPunct="1"/>
            <a:r>
              <a:rPr lang="zh-CN" altLang="en-US" sz="2000">
                <a:ea typeface="宋体" panose="02010600030101010101" pitchFamily="2" charset="-122"/>
              </a:rPr>
              <a:t>关于考核：</a:t>
            </a:r>
            <a:r>
              <a:rPr lang="zh-TW" altLang="en-US" sz="2000">
                <a:ea typeface="宋体" panose="02010600030101010101" pitchFamily="2" charset="-122"/>
              </a:rPr>
              <a:t>最终成绩</a:t>
            </a:r>
            <a:r>
              <a:rPr lang="en-US" altLang="zh-CN" sz="2000">
                <a:ea typeface="宋体" panose="02010600030101010101" pitchFamily="2" charset="-122"/>
              </a:rPr>
              <a:t>=</a:t>
            </a:r>
            <a:r>
              <a:rPr lang="zh-CN" altLang="en-US" sz="2000">
                <a:ea typeface="宋体" panose="02010600030101010101" pitchFamily="2" charset="-122"/>
              </a:rPr>
              <a:t>课堂</a:t>
            </a:r>
            <a:r>
              <a:rPr lang="en-US" altLang="zh-CN" sz="2000">
                <a:ea typeface="宋体" panose="02010600030101010101" pitchFamily="2" charset="-122"/>
              </a:rPr>
              <a:t>+</a:t>
            </a:r>
            <a:r>
              <a:rPr lang="zh-CN" altLang="en-US" sz="2000">
                <a:ea typeface="宋体" panose="02010600030101010101" pitchFamily="2" charset="-122"/>
              </a:rPr>
              <a:t>实验</a:t>
            </a:r>
            <a:r>
              <a:rPr lang="en-US" altLang="zh-CN" sz="2000">
                <a:ea typeface="宋体" panose="02010600030101010101" pitchFamily="2" charset="-122"/>
              </a:rPr>
              <a:t>+</a:t>
            </a:r>
            <a:r>
              <a:rPr lang="zh-CN" altLang="en-US" sz="2000">
                <a:ea typeface="宋体" panose="02010600030101010101" pitchFamily="2" charset="-122"/>
              </a:rPr>
              <a:t>作业</a:t>
            </a:r>
            <a:r>
              <a:rPr lang="en-US" altLang="zh-CN" sz="2000">
                <a:ea typeface="宋体" panose="02010600030101010101" pitchFamily="2" charset="-122"/>
              </a:rPr>
              <a:t>+</a:t>
            </a:r>
            <a:r>
              <a:rPr lang="zh-CN" altLang="en-US" sz="2000">
                <a:ea typeface="宋体" panose="02010600030101010101" pitchFamily="2" charset="-122"/>
              </a:rPr>
              <a:t>考试</a:t>
            </a:r>
          </a:p>
        </p:txBody>
      </p:sp>
      <p:graphicFrame>
        <p:nvGraphicFramePr>
          <p:cNvPr id="5" name="Table 4">
            <a:extLst>
              <a:ext uri="{FF2B5EF4-FFF2-40B4-BE49-F238E27FC236}">
                <a16:creationId xmlns:a16="http://schemas.microsoft.com/office/drawing/2014/main" id="{7A0BB4B4-BB4F-424F-9FBD-FF08592DD123}"/>
              </a:ext>
            </a:extLst>
          </p:cNvPr>
          <p:cNvGraphicFramePr>
            <a:graphicFrameLocks noGrp="1"/>
          </p:cNvGraphicFramePr>
          <p:nvPr/>
        </p:nvGraphicFramePr>
        <p:xfrm>
          <a:off x="1208088" y="3573463"/>
          <a:ext cx="5283200" cy="2214640"/>
        </p:xfrm>
        <a:graphic>
          <a:graphicData uri="http://schemas.openxmlformats.org/drawingml/2006/table">
            <a:tbl>
              <a:tblPr firstRow="1" bandRow="1">
                <a:tableStyleId>{5C22544A-7EE6-4342-B048-85BDC9FD1C3A}</a:tableStyleId>
              </a:tblPr>
              <a:tblGrid>
                <a:gridCol w="1449221">
                  <a:extLst>
                    <a:ext uri="{9D8B030D-6E8A-4147-A177-3AD203B41FA5}">
                      <a16:colId xmlns:a16="http://schemas.microsoft.com/office/drawing/2014/main" val="139021064"/>
                    </a:ext>
                  </a:extLst>
                </a:gridCol>
                <a:gridCol w="1192379">
                  <a:extLst>
                    <a:ext uri="{9D8B030D-6E8A-4147-A177-3AD203B41FA5}">
                      <a16:colId xmlns:a16="http://schemas.microsoft.com/office/drawing/2014/main" val="3750780194"/>
                    </a:ext>
                  </a:extLst>
                </a:gridCol>
                <a:gridCol w="1320800">
                  <a:extLst>
                    <a:ext uri="{9D8B030D-6E8A-4147-A177-3AD203B41FA5}">
                      <a16:colId xmlns:a16="http://schemas.microsoft.com/office/drawing/2014/main" val="723767006"/>
                    </a:ext>
                  </a:extLst>
                </a:gridCol>
                <a:gridCol w="1320800">
                  <a:extLst>
                    <a:ext uri="{9D8B030D-6E8A-4147-A177-3AD203B41FA5}">
                      <a16:colId xmlns:a16="http://schemas.microsoft.com/office/drawing/2014/main" val="2507999852"/>
                    </a:ext>
                  </a:extLst>
                </a:gridCol>
              </a:tblGrid>
              <a:tr h="370787">
                <a:tc>
                  <a:txBody>
                    <a:bodyPr/>
                    <a:lstStyle/>
                    <a:p>
                      <a:pPr algn="ctr"/>
                      <a:r>
                        <a:rPr lang="zh-TW" altLang="en-US" sz="1800" dirty="0"/>
                        <a:t>成绩</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类别</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占比</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总分</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613031"/>
                  </a:ext>
                </a:extLst>
              </a:tr>
              <a:tr h="370787">
                <a:tc rowSpan="3">
                  <a:txBody>
                    <a:bodyPr/>
                    <a:lstStyle/>
                    <a:p>
                      <a:pPr algn="ctr"/>
                      <a:r>
                        <a:rPr lang="zh-TW" altLang="en-US" sz="1800" dirty="0"/>
                        <a:t>平时分</a:t>
                      </a:r>
                      <a:r>
                        <a:rPr lang="en-US" altLang="zh-CN" sz="1800" dirty="0"/>
                        <a:t>(40%)</a:t>
                      </a:r>
                      <a:endParaRPr lang="en-US" sz="1800" dirty="0"/>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课堂</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40%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16</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42719"/>
                  </a:ext>
                </a:extLst>
              </a:tr>
              <a:tr h="370787">
                <a:tc vMerge="1">
                  <a:txBody>
                    <a:bodyPr/>
                    <a:lstStyle/>
                    <a:p>
                      <a:endParaRPr lang="en-US" dirty="0"/>
                    </a:p>
                  </a:txBody>
                  <a:tcPr/>
                </a:tc>
                <a:tc>
                  <a:txBody>
                    <a:bodyPr/>
                    <a:lstStyle/>
                    <a:p>
                      <a:pPr algn="ctr"/>
                      <a:r>
                        <a:rPr lang="zh-TW" altLang="en-US" sz="1800" dirty="0"/>
                        <a:t>实验</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570205"/>
                  </a:ext>
                </a:extLst>
              </a:tr>
              <a:tr h="370787">
                <a:tc vMerge="1">
                  <a:txBody>
                    <a:bodyPr/>
                    <a:lstStyle/>
                    <a:p>
                      <a:endParaRPr lang="en-US" dirty="0"/>
                    </a:p>
                  </a:txBody>
                  <a:tcPr/>
                </a:tc>
                <a:tc>
                  <a:txBody>
                    <a:bodyPr/>
                    <a:lstStyle/>
                    <a:p>
                      <a:pPr algn="ctr"/>
                      <a:r>
                        <a:rPr lang="zh-TW" altLang="en-US" sz="1800" dirty="0"/>
                        <a:t>作业</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698398"/>
                  </a:ext>
                </a:extLst>
              </a:tr>
              <a:tr h="365707">
                <a:tc>
                  <a:txBody>
                    <a:bodyPr/>
                    <a:lstStyle/>
                    <a:p>
                      <a:pPr algn="ctr"/>
                      <a:r>
                        <a:rPr lang="zh-TW" altLang="en-US" sz="1800" dirty="0"/>
                        <a:t>期末</a:t>
                      </a: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考试</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21959"/>
                  </a:ext>
                </a:extLst>
              </a:tr>
              <a:tr h="365707">
                <a:tc>
                  <a:txBody>
                    <a:bodyPr/>
                    <a:lstStyle/>
                    <a:p>
                      <a:pPr algn="ctr"/>
                      <a:r>
                        <a:rPr lang="zh-TW" altLang="en-US" sz="1800" dirty="0"/>
                        <a:t>最终</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76833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a:extLst>
              <a:ext uri="{FF2B5EF4-FFF2-40B4-BE49-F238E27FC236}">
                <a16:creationId xmlns:a16="http://schemas.microsoft.com/office/drawing/2014/main" id="{7BD62B0B-2C65-494D-9182-2D146E51DAF7}"/>
              </a:ext>
            </a:extLst>
          </p:cNvPr>
          <p:cNvGrpSpPr>
            <a:grpSpLocks/>
          </p:cNvGrpSpPr>
          <p:nvPr/>
        </p:nvGrpSpPr>
        <p:grpSpPr bwMode="auto">
          <a:xfrm>
            <a:off x="3327400" y="1628775"/>
            <a:ext cx="1543050" cy="5256213"/>
            <a:chOff x="3024" y="576"/>
            <a:chExt cx="816" cy="2640"/>
          </a:xfrm>
        </p:grpSpPr>
        <p:sp>
          <p:nvSpPr>
            <p:cNvPr id="44037" name="Rectangle 3">
              <a:extLst>
                <a:ext uri="{FF2B5EF4-FFF2-40B4-BE49-F238E27FC236}">
                  <a16:creationId xmlns:a16="http://schemas.microsoft.com/office/drawing/2014/main" id="{CFBF7A00-0CE6-9D40-AC52-84FD2C44FAFC}"/>
                </a:ext>
              </a:extLst>
            </p:cNvPr>
            <p:cNvSpPr>
              <a:spLocks noChangeArrowheads="1"/>
            </p:cNvSpPr>
            <p:nvPr/>
          </p:nvSpPr>
          <p:spPr bwMode="auto">
            <a:xfrm>
              <a:off x="3024" y="8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1</a:t>
              </a:r>
            </a:p>
          </p:txBody>
        </p:sp>
        <p:sp>
          <p:nvSpPr>
            <p:cNvPr id="44038" name="Rectangle 4">
              <a:extLst>
                <a:ext uri="{FF2B5EF4-FFF2-40B4-BE49-F238E27FC236}">
                  <a16:creationId xmlns:a16="http://schemas.microsoft.com/office/drawing/2014/main" id="{D0D3F845-F967-DD47-A550-EE4DCC166849}"/>
                </a:ext>
              </a:extLst>
            </p:cNvPr>
            <p:cNvSpPr>
              <a:spLocks noChangeArrowheads="1"/>
            </p:cNvSpPr>
            <p:nvPr/>
          </p:nvSpPr>
          <p:spPr bwMode="auto">
            <a:xfrm>
              <a:off x="3024" y="10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2</a:t>
              </a:r>
            </a:p>
          </p:txBody>
        </p:sp>
        <p:sp>
          <p:nvSpPr>
            <p:cNvPr id="44039" name="Rectangle 5">
              <a:extLst>
                <a:ext uri="{FF2B5EF4-FFF2-40B4-BE49-F238E27FC236}">
                  <a16:creationId xmlns:a16="http://schemas.microsoft.com/office/drawing/2014/main" id="{8927DA4C-DC02-6F46-B6AC-F101F3CDF12D}"/>
                </a:ext>
              </a:extLst>
            </p:cNvPr>
            <p:cNvSpPr>
              <a:spLocks noChangeArrowheads="1"/>
            </p:cNvSpPr>
            <p:nvPr/>
          </p:nvSpPr>
          <p:spPr bwMode="auto">
            <a:xfrm>
              <a:off x="3024" y="12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3</a:t>
              </a:r>
            </a:p>
          </p:txBody>
        </p:sp>
        <p:sp>
          <p:nvSpPr>
            <p:cNvPr id="44040" name="Rectangle 6">
              <a:extLst>
                <a:ext uri="{FF2B5EF4-FFF2-40B4-BE49-F238E27FC236}">
                  <a16:creationId xmlns:a16="http://schemas.microsoft.com/office/drawing/2014/main" id="{07B181A7-A430-AB46-81B4-7574F3683784}"/>
                </a:ext>
              </a:extLst>
            </p:cNvPr>
            <p:cNvSpPr>
              <a:spLocks noChangeArrowheads="1"/>
            </p:cNvSpPr>
            <p:nvPr/>
          </p:nvSpPr>
          <p:spPr bwMode="auto">
            <a:xfrm>
              <a:off x="3024" y="20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6</a:t>
              </a:r>
            </a:p>
          </p:txBody>
        </p:sp>
        <p:sp>
          <p:nvSpPr>
            <p:cNvPr id="44041" name="Rectangle 7">
              <a:extLst>
                <a:ext uri="{FF2B5EF4-FFF2-40B4-BE49-F238E27FC236}">
                  <a16:creationId xmlns:a16="http://schemas.microsoft.com/office/drawing/2014/main" id="{4E3A7612-3F91-B347-94D8-9AEBABFD0217}"/>
                </a:ext>
              </a:extLst>
            </p:cNvPr>
            <p:cNvSpPr>
              <a:spLocks noChangeArrowheads="1"/>
            </p:cNvSpPr>
            <p:nvPr/>
          </p:nvSpPr>
          <p:spPr bwMode="auto">
            <a:xfrm>
              <a:off x="3024" y="177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5</a:t>
              </a:r>
            </a:p>
          </p:txBody>
        </p:sp>
        <p:sp>
          <p:nvSpPr>
            <p:cNvPr id="44042" name="Rectangle 8">
              <a:extLst>
                <a:ext uri="{FF2B5EF4-FFF2-40B4-BE49-F238E27FC236}">
                  <a16:creationId xmlns:a16="http://schemas.microsoft.com/office/drawing/2014/main" id="{CA1FA7C2-48CC-6744-A1D8-FB02BA852DCB}"/>
                </a:ext>
              </a:extLst>
            </p:cNvPr>
            <p:cNvSpPr>
              <a:spLocks noChangeArrowheads="1"/>
            </p:cNvSpPr>
            <p:nvPr/>
          </p:nvSpPr>
          <p:spPr bwMode="auto">
            <a:xfrm>
              <a:off x="3024" y="15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4</a:t>
              </a:r>
            </a:p>
          </p:txBody>
        </p:sp>
        <p:sp>
          <p:nvSpPr>
            <p:cNvPr id="44043" name="Rectangle 9">
              <a:extLst>
                <a:ext uri="{FF2B5EF4-FFF2-40B4-BE49-F238E27FC236}">
                  <a16:creationId xmlns:a16="http://schemas.microsoft.com/office/drawing/2014/main" id="{C8FF2175-F87D-954B-AD72-AB2C3A6CBA2B}"/>
                </a:ext>
              </a:extLst>
            </p:cNvPr>
            <p:cNvSpPr>
              <a:spLocks noChangeArrowheads="1"/>
            </p:cNvSpPr>
            <p:nvPr/>
          </p:nvSpPr>
          <p:spPr bwMode="auto">
            <a:xfrm>
              <a:off x="3024" y="22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7</a:t>
              </a:r>
            </a:p>
          </p:txBody>
        </p:sp>
        <p:sp>
          <p:nvSpPr>
            <p:cNvPr id="44044" name="Rectangle 10">
              <a:extLst>
                <a:ext uri="{FF2B5EF4-FFF2-40B4-BE49-F238E27FC236}">
                  <a16:creationId xmlns:a16="http://schemas.microsoft.com/office/drawing/2014/main" id="{D631B946-8173-924D-88CE-686561D8A2F1}"/>
                </a:ext>
              </a:extLst>
            </p:cNvPr>
            <p:cNvSpPr>
              <a:spLocks noChangeArrowheads="1"/>
            </p:cNvSpPr>
            <p:nvPr/>
          </p:nvSpPr>
          <p:spPr bwMode="auto">
            <a:xfrm>
              <a:off x="3024" y="24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8</a:t>
              </a:r>
            </a:p>
          </p:txBody>
        </p:sp>
        <p:sp>
          <p:nvSpPr>
            <p:cNvPr id="44045" name="Rectangle 11">
              <a:extLst>
                <a:ext uri="{FF2B5EF4-FFF2-40B4-BE49-F238E27FC236}">
                  <a16:creationId xmlns:a16="http://schemas.microsoft.com/office/drawing/2014/main" id="{1593197A-9BEE-5749-B354-398F98243FBC}"/>
                </a:ext>
              </a:extLst>
            </p:cNvPr>
            <p:cNvSpPr>
              <a:spLocks noChangeArrowheads="1"/>
            </p:cNvSpPr>
            <p:nvPr/>
          </p:nvSpPr>
          <p:spPr bwMode="auto">
            <a:xfrm>
              <a:off x="3024" y="27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9</a:t>
              </a:r>
            </a:p>
          </p:txBody>
        </p:sp>
        <p:sp>
          <p:nvSpPr>
            <p:cNvPr id="44046" name="Line 12">
              <a:extLst>
                <a:ext uri="{FF2B5EF4-FFF2-40B4-BE49-F238E27FC236}">
                  <a16:creationId xmlns:a16="http://schemas.microsoft.com/office/drawing/2014/main" id="{6CCBEE55-D6AB-FA43-A26A-6D34EEA6167A}"/>
                </a:ext>
              </a:extLst>
            </p:cNvPr>
            <p:cNvSpPr>
              <a:spLocks noChangeShapeType="1"/>
            </p:cNvSpPr>
            <p:nvPr/>
          </p:nvSpPr>
          <p:spPr bwMode="auto">
            <a:xfrm>
              <a:off x="3024"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3">
              <a:extLst>
                <a:ext uri="{FF2B5EF4-FFF2-40B4-BE49-F238E27FC236}">
                  <a16:creationId xmlns:a16="http://schemas.microsoft.com/office/drawing/2014/main" id="{DD42F3FD-CDB4-A64B-BC0C-21A3ED372E4E}"/>
                </a:ext>
              </a:extLst>
            </p:cNvPr>
            <p:cNvSpPr>
              <a:spLocks noChangeShapeType="1"/>
            </p:cNvSpPr>
            <p:nvPr/>
          </p:nvSpPr>
          <p:spPr bwMode="auto">
            <a:xfrm>
              <a:off x="3840"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34" name="Text Box 14">
            <a:extLst>
              <a:ext uri="{FF2B5EF4-FFF2-40B4-BE49-F238E27FC236}">
                <a16:creationId xmlns:a16="http://schemas.microsoft.com/office/drawing/2014/main" id="{DD2B957B-DD9C-374F-8DCC-6AB213C50977}"/>
              </a:ext>
            </a:extLst>
          </p:cNvPr>
          <p:cNvSpPr txBox="1">
            <a:spLocks noChangeArrowheads="1"/>
          </p:cNvSpPr>
          <p:nvPr/>
        </p:nvSpPr>
        <p:spPr bwMode="auto">
          <a:xfrm>
            <a:off x="920750" y="1409700"/>
            <a:ext cx="354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zh-CN" altLang="en-US" sz="3200">
                <a:solidFill>
                  <a:schemeClr val="tx1"/>
                </a:solidFill>
                <a:latin typeface="楷体_GB2312" pitchFamily="49" charset="-122"/>
                <a:ea typeface="楷体_GB2312" pitchFamily="49" charset="-122"/>
              </a:rPr>
              <a:t>存储地址     </a:t>
            </a:r>
            <a:r>
              <a:rPr kumimoji="1" lang="en-US" altLang="zh-CN" sz="3200">
                <a:solidFill>
                  <a:schemeClr val="tx1"/>
                </a:solidFill>
                <a:latin typeface="楷体_GB2312" pitchFamily="49" charset="-122"/>
                <a:ea typeface="楷体_GB2312" pitchFamily="49" charset="-122"/>
              </a:rPr>
              <a:t>M</a:t>
            </a:r>
          </a:p>
        </p:txBody>
      </p:sp>
      <p:sp>
        <p:nvSpPr>
          <p:cNvPr id="44035" name="Text Box 15">
            <a:extLst>
              <a:ext uri="{FF2B5EF4-FFF2-40B4-BE49-F238E27FC236}">
                <a16:creationId xmlns:a16="http://schemas.microsoft.com/office/drawing/2014/main" id="{E29F2949-25EB-9747-A8EB-E8934ECBECFA}"/>
              </a:ext>
            </a:extLst>
          </p:cNvPr>
          <p:cNvSpPr txBox="1">
            <a:spLocks noChangeArrowheads="1"/>
          </p:cNvSpPr>
          <p:nvPr/>
        </p:nvSpPr>
        <p:spPr bwMode="auto">
          <a:xfrm>
            <a:off x="2197100" y="2133600"/>
            <a:ext cx="1387475"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1009</a:t>
            </a:r>
          </a:p>
        </p:txBody>
      </p:sp>
      <p:sp>
        <p:nvSpPr>
          <p:cNvPr id="135184" name="AutoShape 16">
            <a:extLst>
              <a:ext uri="{FF2B5EF4-FFF2-40B4-BE49-F238E27FC236}">
                <a16:creationId xmlns:a16="http://schemas.microsoft.com/office/drawing/2014/main" id="{675EBCFF-7985-FC44-951D-69C85766A335}"/>
              </a:ext>
            </a:extLst>
          </p:cNvPr>
          <p:cNvSpPr>
            <a:spLocks noChangeArrowheads="1"/>
          </p:cNvSpPr>
          <p:nvPr/>
        </p:nvSpPr>
        <p:spPr bwMode="auto">
          <a:xfrm>
            <a:off x="5365750" y="990600"/>
            <a:ext cx="3763963" cy="2509838"/>
          </a:xfrm>
          <a:prstGeom prst="cloudCallout">
            <a:avLst>
              <a:gd name="adj1" fmla="val -62611"/>
              <a:gd name="adj2" fmla="val 5309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zh-CN" altLang="en-US" sz="2800">
                <a:effectLst>
                  <a:outerShdw blurRad="38100" dist="38100" dir="2700000" algn="tl">
                    <a:srgbClr val="FFFFFF"/>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用物理相邻的位置关系表示其逻辑关系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84"/>
                                        </p:tgtEl>
                                        <p:attrNameLst>
                                          <p:attrName>style.visibility</p:attrName>
                                        </p:attrNameLst>
                                      </p:cBhvr>
                                      <p:to>
                                        <p:strVal val="visible"/>
                                      </p:to>
                                    </p:set>
                                    <p:animEffect transition="in" filter="blinds(horizontal)">
                                      <p:cBhvr>
                                        <p:cTn id="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484A7A99-6485-BF4C-943D-CC8E7AC6CDA1}"/>
              </a:ext>
            </a:extLst>
          </p:cNvPr>
          <p:cNvSpPr txBox="1">
            <a:spLocks noChangeArrowheads="1"/>
          </p:cNvSpPr>
          <p:nvPr/>
        </p:nvSpPr>
        <p:spPr bwMode="auto">
          <a:xfrm>
            <a:off x="247650" y="836613"/>
            <a:ext cx="9410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2800">
                <a:solidFill>
                  <a:srgbClr val="FF0000"/>
                </a:solidFill>
                <a:effectLst>
                  <a:outerShdw blurRad="38100" dist="38100" dir="2700000" algn="tl">
                    <a:srgbClr val="C0C0C0"/>
                  </a:outerShdw>
                </a:effectLst>
                <a:latin typeface="+mn-lt"/>
                <a:ea typeface="楷体_GB2312" pitchFamily="49" charset="-122"/>
              </a:rPr>
              <a:t>链式存储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链式存储方式是给每个结点附加一个指针段，一个</a:t>
            </a:r>
            <a:r>
              <a:rPr lang="zh-CN" altLang="en-US" sz="2800">
                <a:solidFill>
                  <a:srgbClr val="FF0000"/>
                </a:solidFill>
                <a:effectLst>
                  <a:outerShdw blurRad="38100" dist="38100" dir="2700000" algn="tl">
                    <a:srgbClr val="C0C0C0"/>
                  </a:outerShdw>
                </a:effectLst>
                <a:latin typeface="+mn-lt"/>
                <a:ea typeface="楷体_GB2312" pitchFamily="49" charset="-122"/>
              </a:rPr>
              <a:t>结点的指针所指的是该结点的后继的存储地址</a:t>
            </a:r>
            <a:r>
              <a:rPr lang="zh-CN" altLang="en-US" sz="2800">
                <a:effectLst>
                  <a:outerShdw blurRad="38100" dist="38100" dir="2700000" algn="tl">
                    <a:srgbClr val="C0C0C0"/>
                  </a:outerShdw>
                </a:effectLst>
                <a:latin typeface="+mn-lt"/>
                <a:ea typeface="楷体_GB2312" pitchFamily="49" charset="-122"/>
              </a:rPr>
              <a:t>，因为一个结点可能有多个后继，所以指针段可以是一个指针，也可以是一个多个指针。 </a:t>
            </a:r>
          </a:p>
        </p:txBody>
      </p:sp>
      <p:sp>
        <p:nvSpPr>
          <p:cNvPr id="136195" name="Text Box 3">
            <a:extLst>
              <a:ext uri="{FF2B5EF4-FFF2-40B4-BE49-F238E27FC236}">
                <a16:creationId xmlns:a16="http://schemas.microsoft.com/office/drawing/2014/main" id="{E1C51C68-F16C-464D-991C-65CC47DB7F8C}"/>
              </a:ext>
            </a:extLst>
          </p:cNvPr>
          <p:cNvSpPr txBox="1">
            <a:spLocks noChangeArrowheads="1"/>
          </p:cNvSpPr>
          <p:nvPr/>
        </p:nvSpPr>
        <p:spPr bwMode="auto">
          <a:xfrm>
            <a:off x="330200" y="3357563"/>
            <a:ext cx="90805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例，数据的逻辑结构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其中</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r={&lt;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这是一个线性结构，它的链式存储如图所示。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a:extLst>
              <a:ext uri="{FF2B5EF4-FFF2-40B4-BE49-F238E27FC236}">
                <a16:creationId xmlns:a16="http://schemas.microsoft.com/office/drawing/2014/main" id="{9CC0AFA3-A01A-7944-A89D-6398A25453BE}"/>
              </a:ext>
            </a:extLst>
          </p:cNvPr>
          <p:cNvSpPr txBox="1">
            <a:spLocks noChangeArrowheads="1"/>
          </p:cNvSpPr>
          <p:nvPr/>
        </p:nvSpPr>
        <p:spPr bwMode="auto">
          <a:xfrm>
            <a:off x="1898650" y="1597025"/>
            <a:ext cx="13208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1000</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p:txBody>
      </p:sp>
      <p:sp>
        <p:nvSpPr>
          <p:cNvPr id="46082" name="Text Box 3">
            <a:extLst>
              <a:ext uri="{FF2B5EF4-FFF2-40B4-BE49-F238E27FC236}">
                <a16:creationId xmlns:a16="http://schemas.microsoft.com/office/drawing/2014/main" id="{88D29E58-D9B7-CF47-A222-D6C7B8320F0F}"/>
              </a:ext>
            </a:extLst>
          </p:cNvPr>
          <p:cNvSpPr txBox="1">
            <a:spLocks noChangeArrowheads="1"/>
          </p:cNvSpPr>
          <p:nvPr/>
        </p:nvSpPr>
        <p:spPr bwMode="auto">
          <a:xfrm>
            <a:off x="992188" y="762000"/>
            <a:ext cx="4629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3200">
                <a:solidFill>
                  <a:schemeClr val="tx1"/>
                </a:solidFill>
                <a:ea typeface="楷体_GB2312" pitchFamily="49" charset="-122"/>
              </a:rPr>
              <a:t>存储地址      </a:t>
            </a:r>
            <a:r>
              <a:rPr kumimoji="1" lang="en-US" altLang="zh-CN" sz="3200">
                <a:solidFill>
                  <a:schemeClr val="tx1"/>
                </a:solidFill>
                <a:ea typeface="楷体_GB2312" pitchFamily="49" charset="-122"/>
              </a:rPr>
              <a:t>info    next</a:t>
            </a:r>
          </a:p>
        </p:txBody>
      </p:sp>
      <p:grpSp>
        <p:nvGrpSpPr>
          <p:cNvPr id="46083" name="Group 4">
            <a:extLst>
              <a:ext uri="{FF2B5EF4-FFF2-40B4-BE49-F238E27FC236}">
                <a16:creationId xmlns:a16="http://schemas.microsoft.com/office/drawing/2014/main" id="{79158CF4-DCED-334B-94AC-A206EA41EEE2}"/>
              </a:ext>
            </a:extLst>
          </p:cNvPr>
          <p:cNvGrpSpPr>
            <a:grpSpLocks/>
          </p:cNvGrpSpPr>
          <p:nvPr/>
        </p:nvGrpSpPr>
        <p:grpSpPr bwMode="auto">
          <a:xfrm>
            <a:off x="3311525" y="1628775"/>
            <a:ext cx="2146300" cy="4191000"/>
            <a:chOff x="1728" y="816"/>
            <a:chExt cx="768" cy="1728"/>
          </a:xfrm>
        </p:grpSpPr>
        <p:grpSp>
          <p:nvGrpSpPr>
            <p:cNvPr id="46086" name="Group 5">
              <a:extLst>
                <a:ext uri="{FF2B5EF4-FFF2-40B4-BE49-F238E27FC236}">
                  <a16:creationId xmlns:a16="http://schemas.microsoft.com/office/drawing/2014/main" id="{621C65B5-6C39-B444-9AFE-F59A3C507955}"/>
                </a:ext>
              </a:extLst>
            </p:cNvPr>
            <p:cNvGrpSpPr>
              <a:grpSpLocks/>
            </p:cNvGrpSpPr>
            <p:nvPr/>
          </p:nvGrpSpPr>
          <p:grpSpPr bwMode="auto">
            <a:xfrm>
              <a:off x="1728" y="1776"/>
              <a:ext cx="768" cy="192"/>
              <a:chOff x="1728" y="1776"/>
              <a:chExt cx="768" cy="192"/>
            </a:xfrm>
          </p:grpSpPr>
          <p:sp>
            <p:nvSpPr>
              <p:cNvPr id="46111" name="Rectangle 6">
                <a:extLst>
                  <a:ext uri="{FF2B5EF4-FFF2-40B4-BE49-F238E27FC236}">
                    <a16:creationId xmlns:a16="http://schemas.microsoft.com/office/drawing/2014/main" id="{0047986B-2DF4-A14F-AC41-245697708B6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4</a:t>
                </a:r>
              </a:p>
            </p:txBody>
          </p:sp>
          <p:sp>
            <p:nvSpPr>
              <p:cNvPr id="46112" name="Rectangle 7">
                <a:extLst>
                  <a:ext uri="{FF2B5EF4-FFF2-40B4-BE49-F238E27FC236}">
                    <a16:creationId xmlns:a16="http://schemas.microsoft.com/office/drawing/2014/main" id="{54BC0764-A25F-E84A-8CD4-7A2D1E3F95D9}"/>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1006</a:t>
                </a:r>
                <a:endParaRPr kumimoji="1" lang="en-US" altLang="zh-CN" sz="2800" baseline="-25000">
                  <a:solidFill>
                    <a:schemeClr val="tx1"/>
                  </a:solidFill>
                  <a:latin typeface="Times New Roman" panose="02020603050405020304" pitchFamily="18" charset="0"/>
                </a:endParaRPr>
              </a:p>
            </p:txBody>
          </p:sp>
        </p:grpSp>
        <p:grpSp>
          <p:nvGrpSpPr>
            <p:cNvPr id="46087" name="Group 8">
              <a:extLst>
                <a:ext uri="{FF2B5EF4-FFF2-40B4-BE49-F238E27FC236}">
                  <a16:creationId xmlns:a16="http://schemas.microsoft.com/office/drawing/2014/main" id="{049E540A-0573-484E-8D4D-AD134024AF26}"/>
                </a:ext>
              </a:extLst>
            </p:cNvPr>
            <p:cNvGrpSpPr>
              <a:grpSpLocks/>
            </p:cNvGrpSpPr>
            <p:nvPr/>
          </p:nvGrpSpPr>
          <p:grpSpPr bwMode="auto">
            <a:xfrm>
              <a:off x="1728" y="1584"/>
              <a:ext cx="768" cy="192"/>
              <a:chOff x="1728" y="1776"/>
              <a:chExt cx="768" cy="192"/>
            </a:xfrm>
          </p:grpSpPr>
          <p:sp>
            <p:nvSpPr>
              <p:cNvPr id="46109" name="Rectangle 9">
                <a:extLst>
                  <a:ext uri="{FF2B5EF4-FFF2-40B4-BE49-F238E27FC236}">
                    <a16:creationId xmlns:a16="http://schemas.microsoft.com/office/drawing/2014/main" id="{EABB0077-83F5-6543-A9DB-D8275BE896EF}"/>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10" name="Rectangle 10">
                <a:extLst>
                  <a:ext uri="{FF2B5EF4-FFF2-40B4-BE49-F238E27FC236}">
                    <a16:creationId xmlns:a16="http://schemas.microsoft.com/office/drawing/2014/main" id="{CCD5F6D2-3490-414D-B2C5-699A24293C46}"/>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88" name="Group 11">
              <a:extLst>
                <a:ext uri="{FF2B5EF4-FFF2-40B4-BE49-F238E27FC236}">
                  <a16:creationId xmlns:a16="http://schemas.microsoft.com/office/drawing/2014/main" id="{431DE7F3-308E-F84D-B0F4-C85D0ACE632F}"/>
                </a:ext>
              </a:extLst>
            </p:cNvPr>
            <p:cNvGrpSpPr>
              <a:grpSpLocks/>
            </p:cNvGrpSpPr>
            <p:nvPr/>
          </p:nvGrpSpPr>
          <p:grpSpPr bwMode="auto">
            <a:xfrm>
              <a:off x="1728" y="1392"/>
              <a:ext cx="768" cy="192"/>
              <a:chOff x="1728" y="1776"/>
              <a:chExt cx="768" cy="192"/>
            </a:xfrm>
          </p:grpSpPr>
          <p:sp>
            <p:nvSpPr>
              <p:cNvPr id="46107" name="Rectangle 12">
                <a:extLst>
                  <a:ext uri="{FF2B5EF4-FFF2-40B4-BE49-F238E27FC236}">
                    <a16:creationId xmlns:a16="http://schemas.microsoft.com/office/drawing/2014/main" id="{33AF7687-89B2-0A41-B466-935150A61B7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2</a:t>
                </a:r>
              </a:p>
            </p:txBody>
          </p:sp>
          <p:sp>
            <p:nvSpPr>
              <p:cNvPr id="46108" name="Rectangle 13">
                <a:extLst>
                  <a:ext uri="{FF2B5EF4-FFF2-40B4-BE49-F238E27FC236}">
                    <a16:creationId xmlns:a16="http://schemas.microsoft.com/office/drawing/2014/main" id="{9BF6CDC6-4E94-3543-A747-795D76BC8C8C}"/>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1007</a:t>
                </a:r>
                <a:endParaRPr kumimoji="1" lang="en-US" altLang="zh-CN" sz="2800" baseline="-25000">
                  <a:solidFill>
                    <a:schemeClr val="tx1"/>
                  </a:solidFill>
                  <a:latin typeface="Times New Roman" panose="02020603050405020304" pitchFamily="18" charset="0"/>
                </a:endParaRPr>
              </a:p>
            </p:txBody>
          </p:sp>
        </p:grpSp>
        <p:grpSp>
          <p:nvGrpSpPr>
            <p:cNvPr id="46089" name="Group 14">
              <a:extLst>
                <a:ext uri="{FF2B5EF4-FFF2-40B4-BE49-F238E27FC236}">
                  <a16:creationId xmlns:a16="http://schemas.microsoft.com/office/drawing/2014/main" id="{E09CE7A3-5577-6146-BCA1-23182B6D131A}"/>
                </a:ext>
              </a:extLst>
            </p:cNvPr>
            <p:cNvGrpSpPr>
              <a:grpSpLocks/>
            </p:cNvGrpSpPr>
            <p:nvPr/>
          </p:nvGrpSpPr>
          <p:grpSpPr bwMode="auto">
            <a:xfrm>
              <a:off x="1728" y="1200"/>
              <a:ext cx="768" cy="192"/>
              <a:chOff x="1728" y="1776"/>
              <a:chExt cx="768" cy="192"/>
            </a:xfrm>
          </p:grpSpPr>
          <p:sp>
            <p:nvSpPr>
              <p:cNvPr id="46105" name="Rectangle 15">
                <a:extLst>
                  <a:ext uri="{FF2B5EF4-FFF2-40B4-BE49-F238E27FC236}">
                    <a16:creationId xmlns:a16="http://schemas.microsoft.com/office/drawing/2014/main" id="{667CB472-DA67-8E4F-B870-253FC35812D5}"/>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06" name="Rectangle 16">
                <a:extLst>
                  <a:ext uri="{FF2B5EF4-FFF2-40B4-BE49-F238E27FC236}">
                    <a16:creationId xmlns:a16="http://schemas.microsoft.com/office/drawing/2014/main" id="{FD0297F8-45F1-524E-8F21-CF21314FAA00}"/>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0" name="Group 17">
              <a:extLst>
                <a:ext uri="{FF2B5EF4-FFF2-40B4-BE49-F238E27FC236}">
                  <a16:creationId xmlns:a16="http://schemas.microsoft.com/office/drawing/2014/main" id="{AF9B3CA9-51AE-BA4B-86CA-714C992A7BF5}"/>
                </a:ext>
              </a:extLst>
            </p:cNvPr>
            <p:cNvGrpSpPr>
              <a:grpSpLocks/>
            </p:cNvGrpSpPr>
            <p:nvPr/>
          </p:nvGrpSpPr>
          <p:grpSpPr bwMode="auto">
            <a:xfrm>
              <a:off x="1728" y="1008"/>
              <a:ext cx="768" cy="192"/>
              <a:chOff x="1728" y="1776"/>
              <a:chExt cx="768" cy="192"/>
            </a:xfrm>
          </p:grpSpPr>
          <p:sp>
            <p:nvSpPr>
              <p:cNvPr id="46103" name="Rectangle 18">
                <a:extLst>
                  <a:ext uri="{FF2B5EF4-FFF2-40B4-BE49-F238E27FC236}">
                    <a16:creationId xmlns:a16="http://schemas.microsoft.com/office/drawing/2014/main" id="{8D158DF9-E525-ED4A-80FA-6B3C147ADE8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1</a:t>
                </a:r>
              </a:p>
            </p:txBody>
          </p:sp>
          <p:sp>
            <p:nvSpPr>
              <p:cNvPr id="46104" name="Rectangle 19">
                <a:extLst>
                  <a:ext uri="{FF2B5EF4-FFF2-40B4-BE49-F238E27FC236}">
                    <a16:creationId xmlns:a16="http://schemas.microsoft.com/office/drawing/2014/main" id="{4A2F7813-39D5-8F4F-9CDA-C89BF9649D8A}"/>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1003</a:t>
                </a:r>
                <a:endParaRPr kumimoji="1" lang="en-US" altLang="zh-CN" sz="2800" baseline="-25000">
                  <a:solidFill>
                    <a:schemeClr val="tx1"/>
                  </a:solidFill>
                  <a:latin typeface="Times New Roman" panose="02020603050405020304" pitchFamily="18" charset="0"/>
                </a:endParaRPr>
              </a:p>
            </p:txBody>
          </p:sp>
        </p:grpSp>
        <p:grpSp>
          <p:nvGrpSpPr>
            <p:cNvPr id="46091" name="Group 20">
              <a:extLst>
                <a:ext uri="{FF2B5EF4-FFF2-40B4-BE49-F238E27FC236}">
                  <a16:creationId xmlns:a16="http://schemas.microsoft.com/office/drawing/2014/main" id="{D1F5FF2E-6C29-DC40-A8FE-F9DFFE5EA426}"/>
                </a:ext>
              </a:extLst>
            </p:cNvPr>
            <p:cNvGrpSpPr>
              <a:grpSpLocks/>
            </p:cNvGrpSpPr>
            <p:nvPr/>
          </p:nvGrpSpPr>
          <p:grpSpPr bwMode="auto">
            <a:xfrm>
              <a:off x="1728" y="1968"/>
              <a:ext cx="768" cy="192"/>
              <a:chOff x="1728" y="1776"/>
              <a:chExt cx="768" cy="192"/>
            </a:xfrm>
          </p:grpSpPr>
          <p:sp>
            <p:nvSpPr>
              <p:cNvPr id="46101" name="Rectangle 21">
                <a:extLst>
                  <a:ext uri="{FF2B5EF4-FFF2-40B4-BE49-F238E27FC236}">
                    <a16:creationId xmlns:a16="http://schemas.microsoft.com/office/drawing/2014/main" id="{5E2A83B8-AC7F-CE4D-AE6C-B19AD8BB0FC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5</a:t>
                </a:r>
              </a:p>
            </p:txBody>
          </p:sp>
          <p:sp>
            <p:nvSpPr>
              <p:cNvPr id="46102" name="Rectangle 22">
                <a:extLst>
                  <a:ext uri="{FF2B5EF4-FFF2-40B4-BE49-F238E27FC236}">
                    <a16:creationId xmlns:a16="http://schemas.microsoft.com/office/drawing/2014/main" id="{B7B1B8E0-134B-414C-BC1C-C31140AE4C98}"/>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zh-CN" altLang="en-US" sz="2800">
                    <a:solidFill>
                      <a:schemeClr val="tx1"/>
                    </a:solidFill>
                    <a:latin typeface="Times New Roman" panose="02020603050405020304" pitchFamily="18" charset="0"/>
                  </a:rPr>
                  <a:t>∧</a:t>
                </a:r>
              </a:p>
            </p:txBody>
          </p:sp>
        </p:grpSp>
        <p:grpSp>
          <p:nvGrpSpPr>
            <p:cNvPr id="46092" name="Group 23">
              <a:extLst>
                <a:ext uri="{FF2B5EF4-FFF2-40B4-BE49-F238E27FC236}">
                  <a16:creationId xmlns:a16="http://schemas.microsoft.com/office/drawing/2014/main" id="{31674915-0E15-8148-A9D8-F03EBC291853}"/>
                </a:ext>
              </a:extLst>
            </p:cNvPr>
            <p:cNvGrpSpPr>
              <a:grpSpLocks/>
            </p:cNvGrpSpPr>
            <p:nvPr/>
          </p:nvGrpSpPr>
          <p:grpSpPr bwMode="auto">
            <a:xfrm>
              <a:off x="1728" y="2160"/>
              <a:ext cx="768" cy="192"/>
              <a:chOff x="1728" y="1776"/>
              <a:chExt cx="768" cy="192"/>
            </a:xfrm>
          </p:grpSpPr>
          <p:sp>
            <p:nvSpPr>
              <p:cNvPr id="46099" name="Rectangle 24">
                <a:extLst>
                  <a:ext uri="{FF2B5EF4-FFF2-40B4-BE49-F238E27FC236}">
                    <a16:creationId xmlns:a16="http://schemas.microsoft.com/office/drawing/2014/main" id="{5EC46D66-7C86-3C45-A06E-F7226ACFC874}"/>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3</a:t>
                </a:r>
              </a:p>
            </p:txBody>
          </p:sp>
          <p:sp>
            <p:nvSpPr>
              <p:cNvPr id="46100" name="Rectangle 25">
                <a:extLst>
                  <a:ext uri="{FF2B5EF4-FFF2-40B4-BE49-F238E27FC236}">
                    <a16:creationId xmlns:a16="http://schemas.microsoft.com/office/drawing/2014/main" id="{A64A46B4-DF22-E542-83FC-25E122321B92}"/>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1005</a:t>
                </a:r>
                <a:endParaRPr kumimoji="1" lang="en-US" altLang="zh-CN" sz="2800" baseline="-25000">
                  <a:solidFill>
                    <a:schemeClr val="tx1"/>
                  </a:solidFill>
                  <a:latin typeface="Times New Roman" panose="02020603050405020304" pitchFamily="18" charset="0"/>
                </a:endParaRPr>
              </a:p>
            </p:txBody>
          </p:sp>
        </p:grpSp>
        <p:grpSp>
          <p:nvGrpSpPr>
            <p:cNvPr id="46093" name="Group 26">
              <a:extLst>
                <a:ext uri="{FF2B5EF4-FFF2-40B4-BE49-F238E27FC236}">
                  <a16:creationId xmlns:a16="http://schemas.microsoft.com/office/drawing/2014/main" id="{8C7D8EBD-C0EC-3B45-843B-1A38BA0D9205}"/>
                </a:ext>
              </a:extLst>
            </p:cNvPr>
            <p:cNvGrpSpPr>
              <a:grpSpLocks/>
            </p:cNvGrpSpPr>
            <p:nvPr/>
          </p:nvGrpSpPr>
          <p:grpSpPr bwMode="auto">
            <a:xfrm>
              <a:off x="1728" y="2352"/>
              <a:ext cx="768" cy="192"/>
              <a:chOff x="1728" y="1776"/>
              <a:chExt cx="768" cy="192"/>
            </a:xfrm>
          </p:grpSpPr>
          <p:sp>
            <p:nvSpPr>
              <p:cNvPr id="46097" name="Rectangle 27">
                <a:extLst>
                  <a:ext uri="{FF2B5EF4-FFF2-40B4-BE49-F238E27FC236}">
                    <a16:creationId xmlns:a16="http://schemas.microsoft.com/office/drawing/2014/main" id="{FC0D0FF7-7951-6240-A660-9670051122F6}"/>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8" name="Rectangle 28">
                <a:extLst>
                  <a:ext uri="{FF2B5EF4-FFF2-40B4-BE49-F238E27FC236}">
                    <a16:creationId xmlns:a16="http://schemas.microsoft.com/office/drawing/2014/main" id="{98E12A94-6249-5140-A611-0BC7F6C6073D}"/>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4" name="Group 29">
              <a:extLst>
                <a:ext uri="{FF2B5EF4-FFF2-40B4-BE49-F238E27FC236}">
                  <a16:creationId xmlns:a16="http://schemas.microsoft.com/office/drawing/2014/main" id="{621026DF-DAB4-3947-ACB4-C082B51F18D6}"/>
                </a:ext>
              </a:extLst>
            </p:cNvPr>
            <p:cNvGrpSpPr>
              <a:grpSpLocks/>
            </p:cNvGrpSpPr>
            <p:nvPr/>
          </p:nvGrpSpPr>
          <p:grpSpPr bwMode="auto">
            <a:xfrm>
              <a:off x="1728" y="816"/>
              <a:ext cx="768" cy="192"/>
              <a:chOff x="1728" y="1776"/>
              <a:chExt cx="768" cy="192"/>
            </a:xfrm>
          </p:grpSpPr>
          <p:sp>
            <p:nvSpPr>
              <p:cNvPr id="46095" name="Rectangle 30">
                <a:extLst>
                  <a:ext uri="{FF2B5EF4-FFF2-40B4-BE49-F238E27FC236}">
                    <a16:creationId xmlns:a16="http://schemas.microsoft.com/office/drawing/2014/main" id="{F199F270-7BE9-FD4D-B9E9-9C45F4F7A06E}"/>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6" name="Rectangle 31">
                <a:extLst>
                  <a:ext uri="{FF2B5EF4-FFF2-40B4-BE49-F238E27FC236}">
                    <a16:creationId xmlns:a16="http://schemas.microsoft.com/office/drawing/2014/main" id="{964779AE-8B5F-2D42-BC8C-01824A9CA103}"/>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sp>
        <p:nvSpPr>
          <p:cNvPr id="137248" name="AutoShape 32">
            <a:extLst>
              <a:ext uri="{FF2B5EF4-FFF2-40B4-BE49-F238E27FC236}">
                <a16:creationId xmlns:a16="http://schemas.microsoft.com/office/drawing/2014/main" id="{9B7C26DF-72ED-3F43-B691-82CBD5118907}"/>
              </a:ext>
            </a:extLst>
          </p:cNvPr>
          <p:cNvSpPr>
            <a:spLocks noChangeArrowheads="1"/>
          </p:cNvSpPr>
          <p:nvPr/>
        </p:nvSpPr>
        <p:spPr bwMode="auto">
          <a:xfrm>
            <a:off x="5457825" y="1557338"/>
            <a:ext cx="4175125" cy="2057400"/>
          </a:xfrm>
          <a:prstGeom prst="cloudCallout">
            <a:avLst>
              <a:gd name="adj1" fmla="val -42815"/>
              <a:gd name="adj2" fmla="val 69986"/>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en-US" altLang="zh-CN" sz="2800">
                <a:solidFill>
                  <a:srgbClr val="FF0000"/>
                </a:solidFill>
                <a:effectLst>
                  <a:outerShdw blurRad="38100" dist="38100" dir="2700000" algn="tl">
                    <a:srgbClr val="000000"/>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逻辑上相邻物理上不一定相邻。</a:t>
            </a:r>
          </a:p>
        </p:txBody>
      </p:sp>
      <p:sp>
        <p:nvSpPr>
          <p:cNvPr id="137249" name="Text Box 33">
            <a:extLst>
              <a:ext uri="{FF2B5EF4-FFF2-40B4-BE49-F238E27FC236}">
                <a16:creationId xmlns:a16="http://schemas.microsoft.com/office/drawing/2014/main" id="{92894A4F-5E41-1B4A-BBF2-48D5CF15E377}"/>
              </a:ext>
            </a:extLst>
          </p:cNvPr>
          <p:cNvSpPr txBox="1">
            <a:spLocks noChangeArrowheads="1"/>
          </p:cNvSpPr>
          <p:nvPr/>
        </p:nvSpPr>
        <p:spPr bwMode="auto">
          <a:xfrm>
            <a:off x="6105525" y="4724400"/>
            <a:ext cx="3384550" cy="107632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200">
                <a:solidFill>
                  <a:schemeClr val="tx1"/>
                </a:solidFill>
              </a:rPr>
              <a:t>必须知道</a:t>
            </a:r>
            <a:r>
              <a:rPr lang="zh-CN" altLang="en-US" sz="3200" u="sng">
                <a:solidFill>
                  <a:srgbClr val="FF0000"/>
                </a:solidFill>
              </a:rPr>
              <a:t>开始结点的存储地址</a:t>
            </a:r>
            <a:r>
              <a:rPr lang="en-US" altLang="zh-CN" sz="32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48"/>
                                        </p:tgtEl>
                                        <p:attrNameLst>
                                          <p:attrName>style.visibility</p:attrName>
                                        </p:attrNameLst>
                                      </p:cBhvr>
                                      <p:to>
                                        <p:strVal val="visible"/>
                                      </p:to>
                                    </p:set>
                                    <p:animEffect transition="in" filter="blinds(horizontal)">
                                      <p:cBhvr>
                                        <p:cTn id="7" dur="500"/>
                                        <p:tgtEl>
                                          <p:spTgt spid="137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7249"/>
                                        </p:tgtEl>
                                        <p:attrNameLst>
                                          <p:attrName>style.visibility</p:attrName>
                                        </p:attrNameLst>
                                      </p:cBhvr>
                                      <p:to>
                                        <p:strVal val="visible"/>
                                      </p:to>
                                    </p:set>
                                    <p:animEffect transition="in" filter="diamond(in)">
                                      <p:cBhvr>
                                        <p:cTn id="12" dur="2000"/>
                                        <p:tgtEl>
                                          <p:spTgt spid="13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8" grpId="0" animBg="1" autoUpdateAnimBg="0"/>
      <p:bldP spid="1372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BBFD976E-2D35-B746-A076-2D5D72B1712E}"/>
              </a:ext>
            </a:extLst>
          </p:cNvPr>
          <p:cNvSpPr txBox="1">
            <a:spLocks noChangeArrowheads="1"/>
          </p:cNvSpPr>
          <p:nvPr/>
        </p:nvSpPr>
        <p:spPr bwMode="auto">
          <a:xfrm>
            <a:off x="247650" y="1550988"/>
            <a:ext cx="9410700"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索引存储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在线性结构中，设开始结点的索引号为</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，其它结点的索引号等于其前继结点的索引号加</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，则每一个结点都有唯一的索引号，</a:t>
            </a:r>
            <a:r>
              <a:rPr lang="zh-CN" altLang="en-US" sz="3200">
                <a:solidFill>
                  <a:srgbClr val="FF0000"/>
                </a:solidFill>
                <a:effectLst>
                  <a:outerShdw blurRad="38100" dist="38100" dir="2700000" algn="tl">
                    <a:srgbClr val="C0C0C0"/>
                  </a:outerShdw>
                </a:effectLst>
                <a:latin typeface="+mn-lt"/>
                <a:ea typeface="楷体_GB2312" pitchFamily="49" charset="-122"/>
              </a:rPr>
              <a:t>索引存储就是根据结点的索引号确定该结点的存储地址。</a:t>
            </a:r>
          </a:p>
        </p:txBody>
      </p:sp>
      <p:sp>
        <p:nvSpPr>
          <p:cNvPr id="138243" name="Text Box 3">
            <a:extLst>
              <a:ext uri="{FF2B5EF4-FFF2-40B4-BE49-F238E27FC236}">
                <a16:creationId xmlns:a16="http://schemas.microsoft.com/office/drawing/2014/main" id="{0E3E32ED-C02C-8046-A741-3317828FD4AA}"/>
              </a:ext>
            </a:extLst>
          </p:cNvPr>
          <p:cNvSpPr txBox="1">
            <a:spLocks noChangeArrowheads="1"/>
          </p:cNvSpPr>
          <p:nvPr/>
        </p:nvSpPr>
        <p:spPr bwMode="auto">
          <a:xfrm>
            <a:off x="247650" y="4598988"/>
            <a:ext cx="9493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solidFill>
                  <a:srgbClr val="FF0000"/>
                </a:solidFill>
                <a:effectLst>
                  <a:outerShdw blurRad="38100" dist="38100" dir="2700000" algn="tl">
                    <a:srgbClr val="C0C0C0"/>
                  </a:outerShdw>
                </a:effectLst>
                <a:latin typeface="+mn-lt"/>
                <a:ea typeface="楷体_GB2312" pitchFamily="49" charset="-122"/>
              </a:rPr>
              <a:t>散列存储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散列存储的思想是构造一个从集合</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到存储区域</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的一个函数</a:t>
            </a:r>
            <a:r>
              <a:rPr lang="en-US" altLang="zh-CN" sz="3200">
                <a:effectLst>
                  <a:outerShdw blurRad="38100" dist="38100" dir="2700000" algn="tl">
                    <a:srgbClr val="C0C0C0"/>
                  </a:outerShdw>
                </a:effectLst>
                <a:latin typeface="+mn-lt"/>
                <a:ea typeface="楷体_GB2312" pitchFamily="49" charset="-122"/>
              </a:rPr>
              <a:t>h</a:t>
            </a:r>
            <a:r>
              <a:rPr lang="zh-CN" altLang="en-US" sz="3200">
                <a:effectLst>
                  <a:outerShdw blurRad="38100" dist="38100" dir="2700000" algn="tl">
                    <a:srgbClr val="C0C0C0"/>
                  </a:outerShdw>
                </a:effectLst>
                <a:latin typeface="+mn-lt"/>
                <a:ea typeface="楷体_GB2312" pitchFamily="49" charset="-122"/>
              </a:rPr>
              <a:t>，该函数的定义域为</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，值域为</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在计算机中的存储地址由</a:t>
            </a:r>
            <a:r>
              <a:rPr lang="en-US" altLang="zh-CN" sz="3200">
                <a:effectLst>
                  <a:outerShdw blurRad="38100" dist="38100" dir="2700000" algn="tl">
                    <a:srgbClr val="C0C0C0"/>
                  </a:outerShdw>
                </a:effectLst>
                <a:latin typeface="+mn-lt"/>
                <a:ea typeface="楷体_GB2312" pitchFamily="49" charset="-122"/>
              </a:rPr>
              <a:t>h(k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确定。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389D051B-40F1-D948-9F2A-1DADB5190505}"/>
              </a:ext>
            </a:extLst>
          </p:cNvPr>
          <p:cNvSpPr txBox="1">
            <a:spLocks noChangeArrowheads="1"/>
          </p:cNvSpPr>
          <p:nvPr/>
        </p:nvSpPr>
        <p:spPr bwMode="auto">
          <a:xfrm>
            <a:off x="273050" y="620713"/>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1.1.4</a:t>
            </a:r>
            <a:r>
              <a:rPr lang="zh-CN" altLang="en-US" sz="3200" b="1">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9267" name="Text Box 3">
            <a:extLst>
              <a:ext uri="{FF2B5EF4-FFF2-40B4-BE49-F238E27FC236}">
                <a16:creationId xmlns:a16="http://schemas.microsoft.com/office/drawing/2014/main" id="{2E10D06D-D866-D843-B761-65F89C1BE2DB}"/>
              </a:ext>
            </a:extLst>
          </p:cNvPr>
          <p:cNvSpPr txBox="1">
            <a:spLocks noChangeArrowheads="1"/>
          </p:cNvSpPr>
          <p:nvPr/>
        </p:nvSpPr>
        <p:spPr bwMode="auto">
          <a:xfrm>
            <a:off x="273050" y="1546225"/>
            <a:ext cx="963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对于一批数据，数据的运算是定义在数据的逻辑结构之上的，而运算的具体实现就依赖于数据的存储结构。 </a:t>
            </a:r>
          </a:p>
        </p:txBody>
      </p:sp>
      <p:sp>
        <p:nvSpPr>
          <p:cNvPr id="139268" name="Text Box 4">
            <a:extLst>
              <a:ext uri="{FF2B5EF4-FFF2-40B4-BE49-F238E27FC236}">
                <a16:creationId xmlns:a16="http://schemas.microsoft.com/office/drawing/2014/main" id="{BBA07697-3973-584A-BFA8-65E85B75D98A}"/>
              </a:ext>
            </a:extLst>
          </p:cNvPr>
          <p:cNvSpPr txBox="1">
            <a:spLocks noChangeArrowheads="1"/>
          </p:cNvSpPr>
          <p:nvPr/>
        </p:nvSpPr>
        <p:spPr bwMode="auto">
          <a:xfrm>
            <a:off x="247650" y="2732088"/>
            <a:ext cx="92456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数据的运算集合要视情况而定，一般而言，数据的运算包括插入、删除、检索、输出、排序等。</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插入：</a:t>
            </a:r>
            <a:r>
              <a:rPr lang="zh-CN" altLang="en-US" sz="2800">
                <a:effectLst>
                  <a:outerShdw blurRad="38100" dist="38100" dir="2700000" algn="tl">
                    <a:srgbClr val="C0C0C0"/>
                  </a:outerShdw>
                </a:effectLst>
                <a:latin typeface="+mn-lt"/>
                <a:ea typeface="楷体_GB2312" pitchFamily="49" charset="-122"/>
              </a:rPr>
              <a:t>在一个结构中增加一个新的结点。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删除</a:t>
            </a:r>
            <a:r>
              <a:rPr lang="zh-CN" altLang="en-US" sz="2800">
                <a:effectLst>
                  <a:outerShdw blurRad="38100" dist="38100" dir="2700000" algn="tl">
                    <a:srgbClr val="C0C0C0"/>
                  </a:outerShdw>
                </a:effectLst>
                <a:latin typeface="+mn-lt"/>
                <a:ea typeface="楷体_GB2312" pitchFamily="49" charset="-122"/>
              </a:rPr>
              <a:t>：在一个结构删除一个结点。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检索：</a:t>
            </a:r>
            <a:r>
              <a:rPr lang="zh-CN" altLang="en-US" sz="2800">
                <a:effectLst>
                  <a:outerShdw blurRad="38100" dist="38100" dir="2700000" algn="tl">
                    <a:srgbClr val="C0C0C0"/>
                  </a:outerShdw>
                </a:effectLst>
                <a:latin typeface="+mn-lt"/>
                <a:ea typeface="楷体_GB2312" pitchFamily="49" charset="-122"/>
              </a:rPr>
              <a:t>在一个结构中查找满足条件的结点。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输出：</a:t>
            </a:r>
            <a:r>
              <a:rPr lang="zh-CN" altLang="en-US" sz="2800">
                <a:effectLst>
                  <a:outerShdw blurRad="38100" dist="38100" dir="2700000" algn="tl">
                    <a:srgbClr val="C0C0C0"/>
                  </a:outerShdw>
                </a:effectLst>
                <a:latin typeface="+mn-lt"/>
                <a:ea typeface="楷体_GB2312" pitchFamily="49" charset="-122"/>
              </a:rPr>
              <a:t>将一个结构中所有结点的值打印、输出。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排序：</a:t>
            </a:r>
            <a:r>
              <a:rPr lang="zh-CN" altLang="en-US" sz="2800">
                <a:effectLst>
                  <a:outerShdw blurRad="38100" dist="38100" dir="2700000" algn="tl">
                    <a:srgbClr val="C0C0C0"/>
                  </a:outerShdw>
                </a:effectLst>
                <a:latin typeface="+mn-lt"/>
                <a:ea typeface="楷体_GB2312" pitchFamily="49" charset="-122"/>
              </a:rPr>
              <a:t>将一个结构中所有结点按某种顺序重新排列。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P spid="13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41D8CF8F-A410-A94E-B2B7-F08FF7CAA1E6}"/>
              </a:ext>
            </a:extLst>
          </p:cNvPr>
          <p:cNvSpPr txBox="1">
            <a:spLocks noChangeArrowheads="1"/>
          </p:cNvSpPr>
          <p:nvPr/>
        </p:nvSpPr>
        <p:spPr bwMode="auto">
          <a:xfrm>
            <a:off x="412750" y="1716088"/>
            <a:ext cx="9080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在程序设计中，</a:t>
            </a:r>
            <a:r>
              <a:rPr lang="zh-CN" altLang="en-US" sz="2800">
                <a:solidFill>
                  <a:srgbClr val="FF0000"/>
                </a:solidFill>
                <a:effectLst>
                  <a:outerShdw blurRad="38100" dist="38100" dir="2700000" algn="tl">
                    <a:srgbClr val="C0C0C0"/>
                  </a:outerShdw>
                </a:effectLst>
                <a:latin typeface="+mn-lt"/>
                <a:ea typeface="楷体_GB2312" pitchFamily="49" charset="-122"/>
              </a:rPr>
              <a:t>数据</a:t>
            </a:r>
            <a:r>
              <a:rPr lang="zh-CN" altLang="en-US" sz="2800">
                <a:effectLst>
                  <a:outerShdw blurRad="38100" dist="38100" dir="2700000" algn="tl">
                    <a:srgbClr val="C0C0C0"/>
                  </a:outerShdw>
                </a:effectLst>
                <a:latin typeface="+mn-lt"/>
                <a:ea typeface="楷体_GB2312" pitchFamily="49" charset="-122"/>
              </a:rPr>
              <a:t>和</a:t>
            </a:r>
            <a:r>
              <a:rPr lang="zh-CN" altLang="en-US" sz="2800">
                <a:solidFill>
                  <a:srgbClr val="FF0000"/>
                </a:solidFill>
                <a:effectLst>
                  <a:outerShdw blurRad="38100" dist="38100" dir="2700000" algn="tl">
                    <a:srgbClr val="C0C0C0"/>
                  </a:outerShdw>
                </a:effectLst>
                <a:latin typeface="+mn-lt"/>
                <a:ea typeface="楷体_GB2312" pitchFamily="49" charset="-122"/>
              </a:rPr>
              <a:t>运算</a:t>
            </a:r>
            <a:r>
              <a:rPr lang="zh-CN" altLang="en-US" sz="2800">
                <a:effectLst>
                  <a:outerShdw blurRad="38100" dist="38100" dir="2700000" algn="tl">
                    <a:srgbClr val="C0C0C0"/>
                  </a:outerShdw>
                </a:effectLst>
                <a:latin typeface="+mn-lt"/>
                <a:ea typeface="楷体_GB2312" pitchFamily="49" charset="-122"/>
              </a:rPr>
              <a:t>是两个不可缺少的因素。所有的程序设计活动都是围绕着数据和其上的相关运算而进行的。从机器指令、汇编语言中的数据没有类型的概念，到现在的面向对象程序设计语言中抽象数据类型概念的出现，程序设计中的数据经历了一次次抽象，</a:t>
            </a:r>
            <a:r>
              <a:rPr lang="zh-CN" altLang="en-US" sz="2800">
                <a:solidFill>
                  <a:srgbClr val="FF0000"/>
                </a:solidFill>
                <a:effectLst>
                  <a:outerShdw blurRad="38100" dist="38100" dir="2700000" algn="tl">
                    <a:srgbClr val="C0C0C0"/>
                  </a:outerShdw>
                </a:effectLst>
                <a:latin typeface="+mn-lt"/>
                <a:ea typeface="楷体_GB2312" pitchFamily="49" charset="-122"/>
              </a:rPr>
              <a:t>数据的抽象经历的三个发展阶段。 </a:t>
            </a:r>
          </a:p>
        </p:txBody>
      </p:sp>
      <p:sp>
        <p:nvSpPr>
          <p:cNvPr id="49154" name="Rectangle 3">
            <a:extLst>
              <a:ext uri="{FF2B5EF4-FFF2-40B4-BE49-F238E27FC236}">
                <a16:creationId xmlns:a16="http://schemas.microsoft.com/office/drawing/2014/main" id="{D642CED9-68A2-DF4D-8AA3-7044F1FC0706}"/>
              </a:ext>
            </a:extLst>
          </p:cNvPr>
          <p:cNvSpPr>
            <a:spLocks noGrp="1" noChangeArrowheads="1"/>
          </p:cNvSpPr>
          <p:nvPr>
            <p:ph type="title"/>
          </p:nvPr>
        </p:nvSpPr>
        <p:spPr>
          <a:xfrm>
            <a:off x="344488" y="549275"/>
            <a:ext cx="8832850" cy="685800"/>
          </a:xfrm>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数据类型和抽象数据类型</a:t>
            </a:r>
            <a:endParaRPr lang="zh-CN" altLang="en-US">
              <a:solidFill>
                <a:srgbClr val="FF0000"/>
              </a:solidFill>
              <a:ea typeface="宋体" panose="02010600030101010101" pitchFamily="2" charset="-122"/>
              <a:cs typeface="Times New Roman" panose="02020603050405020304" pitchFamily="18" charset="0"/>
            </a:endParaRPr>
          </a:p>
        </p:txBody>
      </p:sp>
      <p:sp>
        <p:nvSpPr>
          <p:cNvPr id="140292" name="Text Box 4">
            <a:extLst>
              <a:ext uri="{FF2B5EF4-FFF2-40B4-BE49-F238E27FC236}">
                <a16:creationId xmlns:a16="http://schemas.microsoft.com/office/drawing/2014/main" id="{9DFA3958-0077-214B-BD42-A13C0E13121A}"/>
              </a:ext>
            </a:extLst>
          </p:cNvPr>
          <p:cNvSpPr txBox="1">
            <a:spLocks noChangeArrowheads="1"/>
          </p:cNvSpPr>
          <p:nvPr/>
        </p:nvSpPr>
        <p:spPr bwMode="auto">
          <a:xfrm>
            <a:off x="1155700" y="4459288"/>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从无类型的二进制数到基本数据类型的产生 </a:t>
            </a:r>
          </a:p>
        </p:txBody>
      </p:sp>
      <p:sp>
        <p:nvSpPr>
          <p:cNvPr id="140293" name="Text Box 5">
            <a:extLst>
              <a:ext uri="{FF2B5EF4-FFF2-40B4-BE49-F238E27FC236}">
                <a16:creationId xmlns:a16="http://schemas.microsoft.com/office/drawing/2014/main" id="{7ACB8700-1DC2-A446-9ED3-B59AE0DD6D52}"/>
              </a:ext>
            </a:extLst>
          </p:cNvPr>
          <p:cNvSpPr txBox="1">
            <a:spLocks noChangeArrowheads="1"/>
          </p:cNvSpPr>
          <p:nvPr/>
        </p:nvSpPr>
        <p:spPr bwMode="auto">
          <a:xfrm>
            <a:off x="1073150" y="529748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从基本数据类型到用户自定义类型的产生 </a:t>
            </a:r>
          </a:p>
        </p:txBody>
      </p:sp>
      <p:sp>
        <p:nvSpPr>
          <p:cNvPr id="140294" name="Text Box 6">
            <a:extLst>
              <a:ext uri="{FF2B5EF4-FFF2-40B4-BE49-F238E27FC236}">
                <a16:creationId xmlns:a16="http://schemas.microsoft.com/office/drawing/2014/main" id="{C4395D7D-EA7A-0F45-850C-7029D82A9CD2}"/>
              </a:ext>
            </a:extLst>
          </p:cNvPr>
          <p:cNvSpPr txBox="1">
            <a:spLocks noChangeArrowheads="1"/>
          </p:cNvSpPr>
          <p:nvPr/>
        </p:nvSpPr>
        <p:spPr bwMode="auto">
          <a:xfrm>
            <a:off x="1073150" y="6149975"/>
            <a:ext cx="817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从用户自定义类型到抽象数据类型的出现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3" grpId="0" autoUpdateAnimBg="0"/>
      <p:bldP spid="14029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6E0585A6-31D8-F44C-B490-CE1317E43C46}"/>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语言中提供的基本数据类型</a:t>
            </a:r>
          </a:p>
        </p:txBody>
      </p:sp>
      <p:sp>
        <p:nvSpPr>
          <p:cNvPr id="50178" name="Rectangle 3">
            <a:extLst>
              <a:ext uri="{FF2B5EF4-FFF2-40B4-BE49-F238E27FC236}">
                <a16:creationId xmlns:a16="http://schemas.microsoft.com/office/drawing/2014/main" id="{69904DC5-B4C5-8845-B77C-548546589F06}"/>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短整型     </a:t>
            </a:r>
            <a:r>
              <a:rPr lang="en-US" altLang="zh-CN">
                <a:ea typeface="宋体" panose="02010600030101010101" pitchFamily="2" charset="-122"/>
              </a:rPr>
              <a:t>short</a:t>
            </a:r>
          </a:p>
          <a:p>
            <a:pPr eaLnBrk="1" hangingPunct="1"/>
            <a:r>
              <a:rPr lang="zh-CN" altLang="en-US">
                <a:ea typeface="宋体" panose="02010600030101010101" pitchFamily="2" charset="-122"/>
              </a:rPr>
              <a:t>整型         </a:t>
            </a:r>
            <a:r>
              <a:rPr lang="en-US" altLang="zh-CN">
                <a:ea typeface="宋体" panose="02010600030101010101" pitchFamily="2" charset="-122"/>
              </a:rPr>
              <a:t>int            </a:t>
            </a:r>
            <a:r>
              <a:rPr lang="zh-CN" altLang="en-US">
                <a:ea typeface="宋体" panose="02010600030101010101" pitchFamily="2" charset="-122"/>
              </a:rPr>
              <a:t>整型</a:t>
            </a:r>
          </a:p>
          <a:p>
            <a:pPr eaLnBrk="1" hangingPunct="1"/>
            <a:r>
              <a:rPr lang="zh-CN" altLang="en-US">
                <a:ea typeface="宋体" panose="02010600030101010101" pitchFamily="2" charset="-122"/>
              </a:rPr>
              <a:t>长整型      </a:t>
            </a:r>
            <a:r>
              <a:rPr lang="en-US" altLang="zh-CN">
                <a:ea typeface="宋体" panose="02010600030101010101" pitchFamily="2" charset="-122"/>
              </a:rPr>
              <a:t>long</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浮点型     </a:t>
            </a:r>
            <a:r>
              <a:rPr lang="en-US" altLang="zh-CN">
                <a:ea typeface="宋体" panose="02010600030101010101" pitchFamily="2" charset="-122"/>
              </a:rPr>
              <a:t>float</a:t>
            </a:r>
          </a:p>
          <a:p>
            <a:pPr eaLnBrk="1" hangingPunct="1"/>
            <a:r>
              <a:rPr lang="zh-CN" altLang="en-US">
                <a:ea typeface="宋体" panose="02010600030101010101" pitchFamily="2" charset="-122"/>
              </a:rPr>
              <a:t>双精度型  </a:t>
            </a:r>
            <a:r>
              <a:rPr lang="en-US" altLang="zh-CN">
                <a:ea typeface="宋体" panose="02010600030101010101" pitchFamily="2" charset="-122"/>
              </a:rPr>
              <a:t>double</a:t>
            </a:r>
          </a:p>
          <a:p>
            <a:pPr eaLnBrk="1" hangingPunct="1"/>
            <a:r>
              <a:rPr lang="zh-CN" altLang="en-US">
                <a:ea typeface="宋体" panose="02010600030101010101" pitchFamily="2" charset="-122"/>
              </a:rPr>
              <a:t>字符型      </a:t>
            </a:r>
            <a:r>
              <a:rPr lang="en-US" altLang="zh-CN">
                <a:ea typeface="宋体" panose="02010600030101010101" pitchFamily="2" charset="-122"/>
              </a:rPr>
              <a:t>char</a:t>
            </a:r>
          </a:p>
          <a:p>
            <a:pPr eaLnBrk="1" hangingPunct="1"/>
            <a:r>
              <a:rPr lang="zh-CN" altLang="en-US">
                <a:ea typeface="宋体" panose="02010600030101010101" pitchFamily="2" charset="-122"/>
              </a:rPr>
              <a:t>逻辑型      </a:t>
            </a:r>
            <a:r>
              <a:rPr lang="en-US" altLang="zh-CN">
                <a:ea typeface="宋体" panose="02010600030101010101" pitchFamily="2" charset="-122"/>
              </a:rPr>
              <a:t>bool</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语言）</a:t>
            </a:r>
          </a:p>
        </p:txBody>
      </p:sp>
      <p:sp>
        <p:nvSpPr>
          <p:cNvPr id="50179" name="AutoShape 4">
            <a:extLst>
              <a:ext uri="{FF2B5EF4-FFF2-40B4-BE49-F238E27FC236}">
                <a16:creationId xmlns:a16="http://schemas.microsoft.com/office/drawing/2014/main" id="{C15002A6-CD9C-7B49-B1EA-D3C10D57F4E3}"/>
              </a:ext>
            </a:extLst>
          </p:cNvPr>
          <p:cNvSpPr>
            <a:spLocks/>
          </p:cNvSpPr>
          <p:nvPr/>
        </p:nvSpPr>
        <p:spPr bwMode="auto">
          <a:xfrm>
            <a:off x="3871913" y="1844675"/>
            <a:ext cx="288925" cy="1152525"/>
          </a:xfrm>
          <a:prstGeom prst="rightBrace">
            <a:avLst>
              <a:gd name="adj1" fmla="val 33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0" name="AutoShape 5">
            <a:extLst>
              <a:ext uri="{FF2B5EF4-FFF2-40B4-BE49-F238E27FC236}">
                <a16:creationId xmlns:a16="http://schemas.microsoft.com/office/drawing/2014/main" id="{7237AB38-F1CC-824E-964B-87C25F5D7ECD}"/>
              </a:ext>
            </a:extLst>
          </p:cNvPr>
          <p:cNvSpPr>
            <a:spLocks/>
          </p:cNvSpPr>
          <p:nvPr/>
        </p:nvSpPr>
        <p:spPr bwMode="auto">
          <a:xfrm>
            <a:off x="3873500" y="3789363"/>
            <a:ext cx="215900" cy="792162"/>
          </a:xfrm>
          <a:prstGeom prst="rightBrace">
            <a:avLst>
              <a:gd name="adj1" fmla="val 305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1" name="Text Box 6">
            <a:extLst>
              <a:ext uri="{FF2B5EF4-FFF2-40B4-BE49-F238E27FC236}">
                <a16:creationId xmlns:a16="http://schemas.microsoft.com/office/drawing/2014/main" id="{29E24ECA-407A-7F40-985B-168E6A71D557}"/>
              </a:ext>
            </a:extLst>
          </p:cNvPr>
          <p:cNvSpPr txBox="1">
            <a:spLocks noChangeArrowheads="1"/>
          </p:cNvSpPr>
          <p:nvPr/>
        </p:nvSpPr>
        <p:spPr bwMode="auto">
          <a:xfrm>
            <a:off x="4305300" y="3933825"/>
            <a:ext cx="2952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900">
                <a:solidFill>
                  <a:schemeClr val="tx1"/>
                </a:solidFill>
                <a:latin typeface="Tw Cen MT" panose="020B0602020104020603" pitchFamily="34" charset="77"/>
              </a:rPr>
              <a:t>实型（</a:t>
            </a:r>
            <a:r>
              <a:rPr lang="en-US" altLang="zh-CN" sz="2900">
                <a:solidFill>
                  <a:schemeClr val="tx1"/>
                </a:solidFill>
                <a:latin typeface="Tw Cen MT" panose="020B0602020104020603" pitchFamily="34" charset="77"/>
              </a:rPr>
              <a:t>C++</a:t>
            </a:r>
            <a:r>
              <a:rPr lang="zh-CN" altLang="en-US" sz="2900">
                <a:solidFill>
                  <a:schemeClr val="tx1"/>
                </a:solidFill>
                <a:latin typeface="Tw Cen MT" panose="020B0602020104020603" pitchFamily="34" charset="77"/>
              </a:rPr>
              <a:t>语言）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25778E0E-F4D8-AE4F-BCCF-77D225D840D7}"/>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语言中提供的其他数据类型：</a:t>
            </a:r>
          </a:p>
        </p:txBody>
      </p:sp>
      <p:sp>
        <p:nvSpPr>
          <p:cNvPr id="51202" name="Rectangle 3">
            <a:extLst>
              <a:ext uri="{FF2B5EF4-FFF2-40B4-BE49-F238E27FC236}">
                <a16:creationId xmlns:a16="http://schemas.microsoft.com/office/drawing/2014/main" id="{A1943937-0C4C-F149-A070-397BD596B813}"/>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数组类型</a:t>
            </a:r>
          </a:p>
          <a:p>
            <a:pPr eaLnBrk="1" hangingPunct="1"/>
            <a:r>
              <a:rPr lang="zh-CN" altLang="en-US">
                <a:ea typeface="宋体" panose="02010600030101010101" pitchFamily="2" charset="-122"/>
              </a:rPr>
              <a:t>结构体类型    </a:t>
            </a:r>
            <a:r>
              <a:rPr lang="en-US" altLang="zh-CN">
                <a:ea typeface="宋体" panose="02010600030101010101" pitchFamily="2" charset="-122"/>
              </a:rPr>
              <a:t>struct</a:t>
            </a:r>
          </a:p>
          <a:p>
            <a:pPr eaLnBrk="1" hangingPunct="1"/>
            <a:r>
              <a:rPr lang="zh-CN" altLang="en-US">
                <a:ea typeface="宋体" panose="02010600030101010101" pitchFamily="2" charset="-122"/>
              </a:rPr>
              <a:t>共用体类型    </a:t>
            </a:r>
            <a:r>
              <a:rPr lang="en-US" altLang="zh-CN">
                <a:ea typeface="宋体" panose="02010600030101010101" pitchFamily="2" charset="-122"/>
              </a:rPr>
              <a:t>union</a:t>
            </a:r>
          </a:p>
          <a:p>
            <a:pPr eaLnBrk="1" hangingPunct="1"/>
            <a:r>
              <a:rPr lang="zh-CN" altLang="en-US">
                <a:ea typeface="宋体" panose="02010600030101010101" pitchFamily="2" charset="-122"/>
              </a:rPr>
              <a:t>文件类型        </a:t>
            </a:r>
            <a:r>
              <a:rPr lang="en-US" altLang="zh-CN">
                <a:ea typeface="宋体" panose="02010600030101010101" pitchFamily="2" charset="-122"/>
              </a:rPr>
              <a:t>file</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指针类型  *</a:t>
            </a:r>
            <a:r>
              <a:rPr lang="en-US" altLang="zh-CN">
                <a:ea typeface="宋体" panose="02010600030101010101" pitchFamily="2" charset="-122"/>
              </a:rPr>
              <a:t>p</a:t>
            </a:r>
          </a:p>
          <a:p>
            <a:pPr eaLnBrk="1" hangingPunct="1"/>
            <a:r>
              <a:rPr lang="zh-CN" altLang="en-US">
                <a:ea typeface="宋体" panose="02010600030101010101" pitchFamily="2" charset="-122"/>
              </a:rPr>
              <a:t>空类型      </a:t>
            </a:r>
            <a:r>
              <a:rPr lang="en-US" altLang="zh-CN">
                <a:ea typeface="宋体" panose="02010600030101010101" pitchFamily="2" charset="-122"/>
              </a:rPr>
              <a:t>void</a:t>
            </a:r>
          </a:p>
        </p:txBody>
      </p:sp>
      <p:sp>
        <p:nvSpPr>
          <p:cNvPr id="51203" name="AutoShape 4">
            <a:extLst>
              <a:ext uri="{FF2B5EF4-FFF2-40B4-BE49-F238E27FC236}">
                <a16:creationId xmlns:a16="http://schemas.microsoft.com/office/drawing/2014/main" id="{51EB3F34-665C-114A-B128-BD1722471DE8}"/>
              </a:ext>
            </a:extLst>
          </p:cNvPr>
          <p:cNvSpPr>
            <a:spLocks/>
          </p:cNvSpPr>
          <p:nvPr/>
        </p:nvSpPr>
        <p:spPr bwMode="auto">
          <a:xfrm>
            <a:off x="4521200" y="1773238"/>
            <a:ext cx="360363" cy="1800225"/>
          </a:xfrm>
          <a:prstGeom prst="rightBrace">
            <a:avLst>
              <a:gd name="adj1" fmla="val 4163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1204" name="Text Box 5">
            <a:extLst>
              <a:ext uri="{FF2B5EF4-FFF2-40B4-BE49-F238E27FC236}">
                <a16:creationId xmlns:a16="http://schemas.microsoft.com/office/drawing/2014/main" id="{B0FDB861-C36D-F24D-87EC-56507A730D85}"/>
              </a:ext>
            </a:extLst>
          </p:cNvPr>
          <p:cNvSpPr txBox="1">
            <a:spLocks noChangeArrowheads="1"/>
          </p:cNvSpPr>
          <p:nvPr/>
        </p:nvSpPr>
        <p:spPr bwMode="auto">
          <a:xfrm>
            <a:off x="5529263" y="2349500"/>
            <a:ext cx="19446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000">
                <a:solidFill>
                  <a:schemeClr val="tx1"/>
                </a:solidFill>
              </a:rPr>
              <a:t>结构类型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FA542732-61C4-5441-A122-171699ABEE8C}"/>
              </a:ext>
            </a:extLst>
          </p:cNvPr>
          <p:cNvSpPr txBox="1">
            <a:spLocks noChangeArrowheads="1"/>
          </p:cNvSpPr>
          <p:nvPr/>
        </p:nvSpPr>
        <p:spPr bwMode="auto">
          <a:xfrm>
            <a:off x="247650" y="-30163"/>
            <a:ext cx="445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1.2.1</a:t>
            </a:r>
            <a:r>
              <a:rPr lang="zh-CN" altLang="en-US" sz="3200" b="1">
                <a:solidFill>
                  <a:srgbClr val="FF0000"/>
                </a:solidFill>
                <a:effectLst>
                  <a:outerShdw blurRad="38100" dist="38100" dir="2700000" algn="tl">
                    <a:srgbClr val="C0C0C0"/>
                  </a:outerShdw>
                </a:effectLst>
                <a:latin typeface="+mn-lt"/>
                <a:ea typeface="楷体_GB2312" pitchFamily="49" charset="-122"/>
              </a:rPr>
              <a:t>数据类型</a:t>
            </a:r>
          </a:p>
        </p:txBody>
      </p:sp>
      <p:sp>
        <p:nvSpPr>
          <p:cNvPr id="141315" name="Text Box 3">
            <a:extLst>
              <a:ext uri="{FF2B5EF4-FFF2-40B4-BE49-F238E27FC236}">
                <a16:creationId xmlns:a16="http://schemas.microsoft.com/office/drawing/2014/main" id="{47D54730-7CFE-E74A-83D2-431C7F486A20}"/>
              </a:ext>
            </a:extLst>
          </p:cNvPr>
          <p:cNvSpPr txBox="1">
            <a:spLocks noChangeArrowheads="1"/>
          </p:cNvSpPr>
          <p:nvPr/>
        </p:nvSpPr>
        <p:spPr bwMode="auto">
          <a:xfrm>
            <a:off x="165100" y="404813"/>
            <a:ext cx="957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数据类型（或简称类型）反映了数据的取值范围以及对这类数据可以施加的运算。</a:t>
            </a:r>
          </a:p>
        </p:txBody>
      </p:sp>
      <p:sp>
        <p:nvSpPr>
          <p:cNvPr id="141316" name="Text Box 4">
            <a:extLst>
              <a:ext uri="{FF2B5EF4-FFF2-40B4-BE49-F238E27FC236}">
                <a16:creationId xmlns:a16="http://schemas.microsoft.com/office/drawing/2014/main" id="{BBC33ED4-4450-5E42-B2F3-892C6B1AC424}"/>
              </a:ext>
            </a:extLst>
          </p:cNvPr>
          <p:cNvSpPr txBox="1">
            <a:spLocks noChangeArrowheads="1"/>
          </p:cNvSpPr>
          <p:nvPr/>
        </p:nvSpPr>
        <p:spPr bwMode="auto">
          <a:xfrm>
            <a:off x="247650" y="1773238"/>
            <a:ext cx="363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1.2.2</a:t>
            </a:r>
            <a:r>
              <a:rPr lang="zh-CN" altLang="en-US"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数据结构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1317" name="Text Box 5">
            <a:extLst>
              <a:ext uri="{FF2B5EF4-FFF2-40B4-BE49-F238E27FC236}">
                <a16:creationId xmlns:a16="http://schemas.microsoft.com/office/drawing/2014/main" id="{F77BC34C-41D2-5E4E-A801-F607398C7433}"/>
              </a:ext>
            </a:extLst>
          </p:cNvPr>
          <p:cNvSpPr txBox="1">
            <a:spLocks noChangeArrowheads="1"/>
          </p:cNvSpPr>
          <p:nvPr/>
        </p:nvSpPr>
        <p:spPr bwMode="auto">
          <a:xfrm>
            <a:off x="165100" y="2492375"/>
            <a:ext cx="9575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数据结构是计算机科学中广泛使用的一个术语，在计算机科学中具有非常重要的作用。</a:t>
            </a:r>
            <a:r>
              <a:rPr lang="zh-CN" altLang="en-US" sz="2800">
                <a:solidFill>
                  <a:srgbClr val="FF0000"/>
                </a:solidFill>
                <a:effectLst>
                  <a:outerShdw blurRad="38100" dist="38100" dir="2700000" algn="tl">
                    <a:srgbClr val="C0C0C0"/>
                  </a:outerShdw>
                </a:effectLst>
                <a:latin typeface="+mn-lt"/>
                <a:ea typeface="楷体_GB2312" pitchFamily="49" charset="-122"/>
              </a:rPr>
              <a:t>数据结构包括三个方面的内容：一组数据中各数据之间的逻辑关系；这组数据在计算机中的存储方式；对这组数据所能施加的运算的集合。数据结构是数据存在的形式。</a:t>
            </a:r>
            <a:r>
              <a:rPr lang="zh-CN" altLang="en-US" sz="2800">
                <a:effectLst>
                  <a:outerShdw blurRad="38100" dist="38100" dir="2700000" algn="tl">
                    <a:srgbClr val="C0C0C0"/>
                  </a:outerShdw>
                </a:effectLst>
                <a:latin typeface="+mn-lt"/>
                <a:ea typeface="楷体_GB2312" pitchFamily="49" charset="-122"/>
              </a:rPr>
              <a:t>所有的数据都是按照数据结构进行分类的。简单数据类型对应于简单的数据结构；构造数据类型对应于复杂的数据结构。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1316"/>
                                        </p:tgtEl>
                                        <p:attrNameLst>
                                          <p:attrName>style.visibility</p:attrName>
                                        </p:attrNameLst>
                                      </p:cBhvr>
                                      <p:to>
                                        <p:strVal val="visible"/>
                                      </p:to>
                                    </p:set>
                                    <p:animEffect transition="in" filter="blinds(horizontal)">
                                      <p:cBhvr>
                                        <p:cTn id="11" dur="500"/>
                                        <p:tgtEl>
                                          <p:spTgt spid="1413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1317"/>
                                        </p:tgtEl>
                                        <p:attrNameLst>
                                          <p:attrName>style.visibility</p:attrName>
                                        </p:attrNameLst>
                                      </p:cBhvr>
                                      <p:to>
                                        <p:strVal val="visible"/>
                                      </p:to>
                                    </p:set>
                                    <p:animEffect transition="in" filter="blinds(horizontal)">
                                      <p:cBhvr>
                                        <p:cTn id="16"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18F34119-362F-E649-B99B-48442BC49ADE}"/>
              </a:ext>
            </a:extLst>
          </p:cNvPr>
          <p:cNvSpPr txBox="1">
            <a:spLocks noChangeArrowheads="1"/>
          </p:cNvSpPr>
          <p:nvPr/>
        </p:nvSpPr>
        <p:spPr bwMode="auto">
          <a:xfrm>
            <a:off x="165100" y="1477963"/>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1.2.3</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39" name="Text Box 3">
            <a:extLst>
              <a:ext uri="{FF2B5EF4-FFF2-40B4-BE49-F238E27FC236}">
                <a16:creationId xmlns:a16="http://schemas.microsoft.com/office/drawing/2014/main" id="{FC5B561B-6F14-BF44-8B48-612C6A52847F}"/>
              </a:ext>
            </a:extLst>
          </p:cNvPr>
          <p:cNvSpPr txBox="1">
            <a:spLocks noChangeArrowheads="1"/>
          </p:cNvSpPr>
          <p:nvPr/>
        </p:nvSpPr>
        <p:spPr bwMode="auto">
          <a:xfrm>
            <a:off x="165100" y="2133600"/>
            <a:ext cx="957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抽象数据类型是与表示无关的数据类型，是一个数据模型及定义在该模型上的一组运算。对一个抽象数据类型进行定义时，必须给出它的名字及各运算的运算符名，即函数名，并且规定这些函数的参数性质。</a:t>
            </a:r>
          </a:p>
        </p:txBody>
      </p:sp>
      <p:sp>
        <p:nvSpPr>
          <p:cNvPr id="142340" name="Text Box 4">
            <a:extLst>
              <a:ext uri="{FF2B5EF4-FFF2-40B4-BE49-F238E27FC236}">
                <a16:creationId xmlns:a16="http://schemas.microsoft.com/office/drawing/2014/main" id="{2F1AE5F3-E752-DA4F-BD28-81B004D1A592}"/>
              </a:ext>
            </a:extLst>
          </p:cNvPr>
          <p:cNvSpPr txBox="1">
            <a:spLocks noChangeArrowheads="1"/>
          </p:cNvSpPr>
          <p:nvPr/>
        </p:nvSpPr>
        <p:spPr bwMode="auto">
          <a:xfrm>
            <a:off x="200025" y="4073525"/>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1.2.4</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抽象数据类型的描述和实现</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41" name="Text Box 5">
            <a:extLst>
              <a:ext uri="{FF2B5EF4-FFF2-40B4-BE49-F238E27FC236}">
                <a16:creationId xmlns:a16="http://schemas.microsoft.com/office/drawing/2014/main" id="{51C6B5D4-0A04-214B-8748-85E5C33F986B}"/>
              </a:ext>
            </a:extLst>
          </p:cNvPr>
          <p:cNvSpPr txBox="1">
            <a:spLocks noChangeArrowheads="1"/>
          </p:cNvSpPr>
          <p:nvPr/>
        </p:nvSpPr>
        <p:spPr bwMode="auto">
          <a:xfrm>
            <a:off x="247650" y="4868863"/>
            <a:ext cx="9658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的描述包括给出抽象数据类型的名称、数据的集合、数据之间的关系和操作的集合等方面的描述。抽象数据类型的设计者根据这些描述给出操作的具体实现，抽象数据类型的使用者依据这些描述使用抽象数据类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2340"/>
                                        </p:tgtEl>
                                        <p:attrNameLst>
                                          <p:attrName>style.visibility</p:attrName>
                                        </p:attrNameLst>
                                      </p:cBhvr>
                                      <p:to>
                                        <p:strVal val="visible"/>
                                      </p:to>
                                    </p:set>
                                    <p:anim calcmode="lin" valueType="num">
                                      <p:cBhvr additive="base">
                                        <p:cTn id="11" dur="500" fill="hold"/>
                                        <p:tgtEl>
                                          <p:spTgt spid="142340"/>
                                        </p:tgtEl>
                                        <p:attrNameLst>
                                          <p:attrName>ppt_x</p:attrName>
                                        </p:attrNameLst>
                                      </p:cBhvr>
                                      <p:tavLst>
                                        <p:tav tm="0">
                                          <p:val>
                                            <p:strVal val="0-#ppt_w/2"/>
                                          </p:val>
                                        </p:tav>
                                        <p:tav tm="100000">
                                          <p:val>
                                            <p:strVal val="#ppt_x"/>
                                          </p:val>
                                        </p:tav>
                                      </p:tavLst>
                                    </p:anim>
                                    <p:anim calcmode="lin" valueType="num">
                                      <p:cBhvr additive="base">
                                        <p:cTn id="12"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0" grpId="0" autoUpdateAnimBg="0"/>
      <p:bldP spid="1423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E33A5051-86D9-454E-9869-DBC6B4E1DB14}"/>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参考书目：</a:t>
            </a:r>
          </a:p>
        </p:txBody>
      </p:sp>
      <p:sp>
        <p:nvSpPr>
          <p:cNvPr id="21506" name="Rectangle 3">
            <a:extLst>
              <a:ext uri="{FF2B5EF4-FFF2-40B4-BE49-F238E27FC236}">
                <a16:creationId xmlns:a16="http://schemas.microsoft.com/office/drawing/2014/main" id="{74294CB6-3D12-2C44-B4FD-3955B2D65DD1}"/>
              </a:ext>
            </a:extLst>
          </p:cNvPr>
          <p:cNvSpPr>
            <a:spLocks noGrp="1" noChangeArrowheads="1"/>
          </p:cNvSpPr>
          <p:nvPr>
            <p:ph sz="half" idx="1"/>
          </p:nvPr>
        </p:nvSpPr>
        <p:spPr>
          <a:xfrm>
            <a:off x="660400" y="2160588"/>
            <a:ext cx="6740525" cy="3881437"/>
          </a:xfrm>
        </p:spPr>
        <p:txBody>
          <a:bodyPr/>
          <a:lstStyle/>
          <a:p>
            <a:pPr eaLnBrk="1" hangingPunct="1"/>
            <a:r>
              <a:rPr lang="zh-CN" altLang="en-US">
                <a:ea typeface="宋体" panose="02010600030101010101" pitchFamily="2" charset="-122"/>
              </a:rPr>
              <a:t>严蔚敏、 吴伟民</a:t>
            </a:r>
            <a:r>
              <a:rPr lang="en-US" altLang="zh-CN">
                <a:ea typeface="宋体" panose="02010600030101010101" pitchFamily="2" charset="-122"/>
              </a:rPr>
              <a:t>.</a:t>
            </a:r>
            <a:r>
              <a:rPr lang="zh-CN" altLang="en-US">
                <a:ea typeface="宋体" panose="02010600030101010101" pitchFamily="2" charset="-122"/>
              </a:rPr>
              <a:t>数据结构</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 .</a:t>
            </a:r>
            <a:r>
              <a:rPr lang="zh-CN" altLang="en-US">
                <a:ea typeface="宋体" panose="02010600030101010101" pitchFamily="2" charset="-122"/>
              </a:rPr>
              <a:t>北京：清华大学出版社</a:t>
            </a:r>
            <a:r>
              <a:rPr lang="en-US" altLang="zh-CN">
                <a:ea typeface="宋体" panose="02010600030101010101" pitchFamily="2" charset="-122"/>
              </a:rPr>
              <a:t>,2011 .</a:t>
            </a:r>
          </a:p>
          <a:p>
            <a:pPr eaLnBrk="1" hangingPunct="1"/>
            <a:r>
              <a:rPr lang="zh-CN" altLang="en-US">
                <a:ea typeface="宋体" panose="02010600030101010101" pitchFamily="2" charset="-122"/>
              </a:rPr>
              <a:t>严蔚敏</a:t>
            </a:r>
            <a:r>
              <a:rPr lang="en-US" altLang="zh-CN">
                <a:ea typeface="宋体" panose="02010600030101010101" pitchFamily="2" charset="-122"/>
              </a:rPr>
              <a:t>.</a:t>
            </a:r>
            <a:r>
              <a:rPr lang="zh-CN" altLang="en-US">
                <a:ea typeface="宋体" panose="02010600030101010101" pitchFamily="2" charset="-122"/>
              </a:rPr>
              <a:t> 数据结构题集</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a:t>
            </a:r>
            <a:r>
              <a:rPr lang="zh-CN" altLang="en-US">
                <a:ea typeface="宋体" panose="02010600030101010101" pitchFamily="2" charset="-122"/>
              </a:rPr>
              <a:t>北京：清华大学出版社</a:t>
            </a:r>
            <a:r>
              <a:rPr lang="en-US" altLang="zh-CN">
                <a:ea typeface="宋体" panose="02010600030101010101" pitchFamily="2" charset="-122"/>
              </a:rPr>
              <a:t>,2011.</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——A</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——B</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9606122C-AD50-0748-9AE3-CA823D3F81A1}"/>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54274" name="Rectangle 3">
            <a:extLst>
              <a:ext uri="{FF2B5EF4-FFF2-40B4-BE49-F238E27FC236}">
                <a16:creationId xmlns:a16="http://schemas.microsoft.com/office/drawing/2014/main" id="{29EC20CC-BD79-CB48-AFD0-C79826CB6F9A}"/>
              </a:ext>
            </a:extLst>
          </p:cNvPr>
          <p:cNvSpPr>
            <a:spLocks noGrp="1" noChangeArrowheads="1"/>
          </p:cNvSpPr>
          <p:nvPr>
            <p:ph sz="half" idx="1"/>
          </p:nvPr>
        </p:nvSpPr>
        <p:spPr>
          <a:xfrm>
            <a:off x="660400" y="2160588"/>
            <a:ext cx="6453188" cy="3881437"/>
          </a:xfrm>
        </p:spPr>
        <p:txBody>
          <a:bodyPr/>
          <a:lstStyle/>
          <a:p>
            <a:pPr eaLnBrk="1" hangingPunct="1"/>
            <a:r>
              <a:rPr lang="en-US" altLang="zh-CN" sz="2800">
                <a:ea typeface="宋体" panose="02010600030101010101" pitchFamily="2" charset="-122"/>
              </a:rPr>
              <a:t>ADT</a:t>
            </a:r>
            <a:r>
              <a:rPr lang="zh-CN" altLang="en-US" sz="2800">
                <a:ea typeface="宋体" panose="02010600030101010101" pitchFamily="2" charset="-122"/>
              </a:rPr>
              <a:t>一般包括数据元素、数据元素之间关系及操作三要素（</a:t>
            </a:r>
            <a:r>
              <a:rPr lang="en-US" altLang="zh-CN" sz="2800">
                <a:ea typeface="宋体" panose="02010600030101010101" pitchFamily="2" charset="-122"/>
              </a:rPr>
              <a:t>D,R,O</a:t>
            </a:r>
            <a:r>
              <a:rPr lang="zh-CN" altLang="en-US" sz="2800">
                <a:ea typeface="宋体" panose="02010600030101010101" pitchFamily="2" charset="-122"/>
              </a:rPr>
              <a:t>）</a:t>
            </a:r>
            <a:r>
              <a:rPr lang="en-US" altLang="zh-CN" sz="2800">
                <a:ea typeface="宋体" panose="02010600030101010101" pitchFamily="2" charset="-122"/>
              </a:rPr>
              <a:t>,</a:t>
            </a:r>
            <a:r>
              <a:rPr lang="zh-CN" altLang="en-US" sz="2800">
                <a:ea typeface="宋体" panose="02010600030101010101" pitchFamily="2" charset="-122"/>
              </a:rPr>
              <a:t>其中：</a:t>
            </a:r>
          </a:p>
          <a:p>
            <a:pPr lvl="1" eaLnBrk="1" hangingPunct="1"/>
            <a:r>
              <a:rPr lang="en-US" altLang="zh-CN" sz="2600">
                <a:ea typeface="宋体" panose="02010600030101010101" pitchFamily="2" charset="-122"/>
              </a:rPr>
              <a:t>D</a:t>
            </a:r>
            <a:r>
              <a:rPr lang="zh-CN" altLang="en-US" sz="2600">
                <a:ea typeface="宋体" panose="02010600030101010101" pitchFamily="2" charset="-122"/>
              </a:rPr>
              <a:t>是数据元素集</a:t>
            </a:r>
          </a:p>
          <a:p>
            <a:pPr lvl="1" eaLnBrk="1" hangingPunct="1"/>
            <a:r>
              <a:rPr lang="en-US" altLang="zh-CN" sz="2600">
                <a:ea typeface="宋体" panose="02010600030101010101" pitchFamily="2" charset="-122"/>
              </a:rPr>
              <a:t>R</a:t>
            </a:r>
            <a:r>
              <a:rPr lang="zh-CN" altLang="en-US" sz="2600">
                <a:ea typeface="宋体" panose="02010600030101010101" pitchFamily="2" charset="-122"/>
              </a:rPr>
              <a:t>是</a:t>
            </a:r>
            <a:r>
              <a:rPr lang="en-US" altLang="zh-CN" sz="2600">
                <a:ea typeface="宋体" panose="02010600030101010101" pitchFamily="2" charset="-122"/>
              </a:rPr>
              <a:t>D</a:t>
            </a:r>
            <a:r>
              <a:rPr lang="zh-CN" altLang="en-US" sz="2600">
                <a:ea typeface="宋体" panose="02010600030101010101" pitchFamily="2" charset="-122"/>
              </a:rPr>
              <a:t>上的关系集合</a:t>
            </a:r>
          </a:p>
          <a:p>
            <a:pPr lvl="1" eaLnBrk="1" hangingPunct="1"/>
            <a:r>
              <a:rPr lang="en-US" altLang="zh-CN" sz="2600">
                <a:ea typeface="宋体" panose="02010600030101010101" pitchFamily="2" charset="-122"/>
              </a:rPr>
              <a:t>O</a:t>
            </a:r>
            <a:r>
              <a:rPr lang="zh-CN" altLang="en-US" sz="2600">
                <a:ea typeface="宋体" panose="02010600030101010101" pitchFamily="2" charset="-122"/>
              </a:rPr>
              <a:t>是对</a:t>
            </a:r>
            <a:r>
              <a:rPr lang="en-US" altLang="zh-CN" sz="2600">
                <a:ea typeface="宋体" panose="02010600030101010101" pitchFamily="2" charset="-122"/>
              </a:rPr>
              <a:t>D</a:t>
            </a:r>
            <a:r>
              <a:rPr lang="zh-CN" altLang="en-US" sz="2600">
                <a:ea typeface="宋体" panose="02010600030101010101" pitchFamily="2" charset="-122"/>
              </a:rPr>
              <a:t>的基本操作集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2AECAE38-095B-2A4C-A589-130AE0B3F6FF}"/>
              </a:ext>
            </a:extLst>
          </p:cNvPr>
          <p:cNvSpPr txBox="1">
            <a:spLocks noChangeArrowheads="1"/>
          </p:cNvSpPr>
          <p:nvPr/>
        </p:nvSpPr>
        <p:spPr bwMode="auto">
          <a:xfrm>
            <a:off x="412750" y="836613"/>
            <a:ext cx="9493250" cy="56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抽象数据类型描述的</a:t>
            </a:r>
            <a:r>
              <a:rPr lang="zh-CN" altLang="en-US" sz="2800">
                <a:solidFill>
                  <a:srgbClr val="FF0000"/>
                </a:solidFill>
                <a:effectLst>
                  <a:outerShdw blurRad="38100" dist="38100" dir="2700000" algn="tl">
                    <a:srgbClr val="C0C0C0"/>
                  </a:outerShdw>
                </a:effectLst>
                <a:latin typeface="+mn-lt"/>
                <a:ea typeface="楷体_GB2312" pitchFamily="49" charset="-122"/>
              </a:rPr>
              <a:t>一般形式</a:t>
            </a:r>
            <a:r>
              <a:rPr lang="zh-CN" altLang="en-US" sz="2800">
                <a:effectLst>
                  <a:outerShdw blurRad="38100" dist="38100" dir="2700000" algn="tl">
                    <a:srgbClr val="C0C0C0"/>
                  </a:outerShdw>
                </a:effectLst>
                <a:latin typeface="+mn-lt"/>
                <a:ea typeface="楷体_GB2312" pitchFamily="49" charset="-122"/>
              </a:rPr>
              <a:t>如下：</a:t>
            </a:r>
            <a:endParaRPr lang="zh-CN" altLang="en-US" sz="2800">
              <a:effectLst>
                <a:outerShdw blurRad="38100" dist="38100" dir="2700000" algn="tl">
                  <a:srgbClr val="C0C0C0"/>
                </a:outerShdw>
              </a:effectLst>
              <a:latin typeface="+mn-lt"/>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 </a:t>
            </a:r>
            <a:r>
              <a:rPr lang="zh-CN" altLang="en-US" sz="2800">
                <a:effectLst>
                  <a:outerShdw blurRad="38100" dist="38100" dir="2700000" algn="tl">
                    <a:srgbClr val="C0C0C0"/>
                  </a:outerShdw>
                </a:effectLst>
                <a:latin typeface="+mn-lt"/>
                <a:ea typeface="楷体_GB2312" pitchFamily="49" charset="-122"/>
              </a:rPr>
              <a:t>抽象数据类型名称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数据对象：</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数据关系：</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solidFill>
                  <a:srgbClr val="FF0000"/>
                </a:solidFill>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操作集合：</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操作名</a:t>
            </a:r>
            <a:r>
              <a:rPr lang="en-US" altLang="zh-CN" sz="2800">
                <a:effectLst>
                  <a:outerShdw blurRad="38100" dist="38100" dir="2700000" algn="tl">
                    <a:srgbClr val="C0C0C0"/>
                  </a:outerShdw>
                </a:effectLst>
                <a:latin typeface="+mn-lt"/>
                <a:ea typeface="楷体_GB2312" pitchFamily="49" charset="-122"/>
              </a:rPr>
              <a:t>1</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操作名</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a:t>
            </a:r>
            <a:r>
              <a:rPr lang="zh-CN" altLang="en-US" sz="2800">
                <a:effectLst>
                  <a:outerShdw blurRad="38100" dist="38100" dir="2700000" algn="tl">
                    <a:srgbClr val="C0C0C0"/>
                  </a:outerShdw>
                </a:effectLst>
                <a:latin typeface="+mn-lt"/>
                <a:ea typeface="楷体_GB2312" pitchFamily="49" charset="-122"/>
              </a:rPr>
              <a:t>抽象数据类型名称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6197C65-D61E-6E42-A484-7BA7B814CBEC}"/>
              </a:ext>
            </a:extLst>
          </p:cNvPr>
          <p:cNvSpPr>
            <a:spLocks noGrp="1"/>
          </p:cNvSpPr>
          <p:nvPr>
            <p:ph type="title"/>
          </p:nvPr>
        </p:nvSpPr>
        <p:spPr>
          <a:xfrm>
            <a:off x="415925" y="115888"/>
            <a:ext cx="8832850" cy="554037"/>
          </a:xfrm>
        </p:spPr>
        <p:txBody>
          <a:bodyPr rtlCol="0">
            <a:normAutofit fontScale="90000"/>
          </a:bodyPr>
          <a:lstStyle/>
          <a:p>
            <a:pPr eaLnBrk="1" fontAlgn="auto" hangingPunct="1">
              <a:spcAft>
                <a:spcPts val="0"/>
              </a:spcAft>
              <a:defRPr/>
            </a:pPr>
            <a:r>
              <a:rPr lang="en-US" altLang="zh-CN" sz="4000">
                <a:solidFill>
                  <a:srgbClr val="FF0000"/>
                </a:solidFill>
                <a:latin typeface="楷体_GB2312" pitchFamily="49" charset="-122"/>
                <a:ea typeface="楷体_GB2312" pitchFamily="49" charset="-122"/>
              </a:rPr>
              <a:t>1.3 </a:t>
            </a:r>
            <a:r>
              <a:rPr lang="zh-CN" altLang="en-US" sz="4000">
                <a:solidFill>
                  <a:srgbClr val="FF0000"/>
                </a:solidFill>
                <a:latin typeface="楷体_GB2312" pitchFamily="49" charset="-122"/>
                <a:ea typeface="楷体_GB2312" pitchFamily="49" charset="-122"/>
              </a:rPr>
              <a:t>算法和算法分析</a:t>
            </a:r>
            <a:r>
              <a:rPr lang="zh-CN" altLang="en-US" sz="4000">
                <a:solidFill>
                  <a:srgbClr val="FF0000"/>
                </a:solidFill>
                <a:ea typeface="宋体" panose="02010600030101010101" pitchFamily="2" charset="-122"/>
              </a:rPr>
              <a:t> </a:t>
            </a:r>
          </a:p>
        </p:txBody>
      </p:sp>
      <p:sp>
        <p:nvSpPr>
          <p:cNvPr id="144387" name="Text Box 3">
            <a:extLst>
              <a:ext uri="{FF2B5EF4-FFF2-40B4-BE49-F238E27FC236}">
                <a16:creationId xmlns:a16="http://schemas.microsoft.com/office/drawing/2014/main" id="{9727148D-277D-A042-AFC7-038B7565B038}"/>
              </a:ext>
            </a:extLst>
          </p:cNvPr>
          <p:cNvSpPr txBox="1">
            <a:spLocks noChangeArrowheads="1"/>
          </p:cNvSpPr>
          <p:nvPr/>
        </p:nvSpPr>
        <p:spPr bwMode="auto">
          <a:xfrm>
            <a:off x="412750" y="762000"/>
            <a:ext cx="3714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1.3.1</a:t>
            </a:r>
            <a:r>
              <a:rPr lang="zh-CN" altLang="en-US" sz="3200" b="1">
                <a:solidFill>
                  <a:srgbClr val="FF0000"/>
                </a:solidFill>
                <a:effectLst>
                  <a:outerShdw blurRad="38100" dist="38100" dir="2700000" algn="tl">
                    <a:srgbClr val="C0C0C0"/>
                  </a:outerShdw>
                </a:effectLst>
                <a:latin typeface="+mn-lt"/>
                <a:ea typeface="楷体_GB2312" pitchFamily="49" charset="-122"/>
              </a:rPr>
              <a:t>算法</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4388" name="Text Box 4">
            <a:extLst>
              <a:ext uri="{FF2B5EF4-FFF2-40B4-BE49-F238E27FC236}">
                <a16:creationId xmlns:a16="http://schemas.microsoft.com/office/drawing/2014/main" id="{4DE03E98-A0B8-2040-BDD1-D47D5389F596}"/>
              </a:ext>
            </a:extLst>
          </p:cNvPr>
          <p:cNvSpPr txBox="1">
            <a:spLocks noChangeArrowheads="1"/>
          </p:cNvSpPr>
          <p:nvPr/>
        </p:nvSpPr>
        <p:spPr bwMode="auto">
          <a:xfrm>
            <a:off x="577850" y="1905000"/>
            <a:ext cx="8915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为了求解某问题，必须给出一系列的运算规则，这一系列的运算规则是有限的，表达了求解问题方法和步骤，这就是一个算法。</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一个算法可以用自然语言描述，也可以用高级程序设计语言描述，也可以用伪代码描述。本书采用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语言对算法进行描述。</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5ED8A02F-1C77-0D46-8C9D-729B8969F5DF}"/>
              </a:ext>
            </a:extLst>
          </p:cNvPr>
          <p:cNvSpPr txBox="1">
            <a:spLocks noChangeArrowheads="1"/>
          </p:cNvSpPr>
          <p:nvPr/>
        </p:nvSpPr>
        <p:spPr bwMode="auto">
          <a:xfrm>
            <a:off x="412750" y="884238"/>
            <a:ext cx="9245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算法具有五个基本特征：</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①有穷性，</a:t>
            </a:r>
            <a:r>
              <a:rPr lang="zh-CN" altLang="en-US" sz="2800">
                <a:effectLst>
                  <a:outerShdw blurRad="38100" dist="38100" dir="2700000" algn="tl">
                    <a:srgbClr val="C0C0C0"/>
                  </a:outerShdw>
                </a:effectLst>
                <a:latin typeface="+mn-lt"/>
                <a:ea typeface="楷体_GB2312" pitchFamily="49" charset="-122"/>
              </a:rPr>
              <a:t>算法的执行必须在有限步内结束。</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②确定性，</a:t>
            </a:r>
            <a:r>
              <a:rPr lang="zh-CN" altLang="en-US" sz="2800">
                <a:effectLst>
                  <a:outerShdw blurRad="38100" dist="38100" dir="2700000" algn="tl">
                    <a:srgbClr val="C0C0C0"/>
                  </a:outerShdw>
                </a:effectLst>
                <a:latin typeface="+mn-lt"/>
                <a:ea typeface="楷体_GB2312" pitchFamily="49" charset="-122"/>
              </a:rPr>
              <a:t>算法的每一步骤必须是确定无二义性的。</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③输入，</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算法可以有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mn-lt"/>
                <a:ea typeface="楷体_GB2312" pitchFamily="49" charset="-122"/>
              </a:rPr>
              <a:t>个或多个输入。</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④输出，</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算法一定有输出结果</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⑤可行性，</a:t>
            </a:r>
            <a:r>
              <a:rPr lang="zh-CN" altLang="en-US" sz="2800">
                <a:effectLst>
                  <a:outerShdw blurRad="38100" dist="38100" dir="2700000" algn="tl">
                    <a:srgbClr val="C0C0C0"/>
                  </a:outerShdw>
                </a:effectLst>
                <a:latin typeface="+mn-lt"/>
                <a:ea typeface="楷体_GB2312" pitchFamily="49" charset="-122"/>
              </a:rPr>
              <a:t>算法中的运算都必须是可以实现的。</a:t>
            </a:r>
          </a:p>
        </p:txBody>
      </p:sp>
      <p:sp>
        <p:nvSpPr>
          <p:cNvPr id="145411" name="Text Box 3">
            <a:extLst>
              <a:ext uri="{FF2B5EF4-FFF2-40B4-BE49-F238E27FC236}">
                <a16:creationId xmlns:a16="http://schemas.microsoft.com/office/drawing/2014/main" id="{7B11B9FE-6DCF-7D40-B6A7-38A6AB39ACBB}"/>
              </a:ext>
            </a:extLst>
          </p:cNvPr>
          <p:cNvSpPr txBox="1">
            <a:spLocks noChangeArrowheads="1"/>
          </p:cNvSpPr>
          <p:nvPr/>
        </p:nvSpPr>
        <p:spPr bwMode="auto">
          <a:xfrm>
            <a:off x="271463" y="4868863"/>
            <a:ext cx="9328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算法具有有穷性，程序不需要具备有穷性。一般的程序都会在有限时间内终止，但有的程序却可以不在有限时间内终止，如一个操作系统在正常情况下是永远都不会终止的。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7D18BEAC-6C76-B14A-B75C-216F69512DE8}"/>
              </a:ext>
            </a:extLst>
          </p:cNvPr>
          <p:cNvSpPr txBox="1">
            <a:spLocks noChangeArrowheads="1"/>
          </p:cNvSpPr>
          <p:nvPr/>
        </p:nvSpPr>
        <p:spPr bwMode="auto">
          <a:xfrm>
            <a:off x="330200" y="808038"/>
            <a:ext cx="7181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1.3.2</a:t>
            </a:r>
            <a:r>
              <a:rPr lang="zh-CN" altLang="en-US" sz="3200" b="1">
                <a:solidFill>
                  <a:srgbClr val="FF0000"/>
                </a:solidFill>
                <a:effectLst>
                  <a:outerShdw blurRad="38100" dist="38100" dir="2700000" algn="tl">
                    <a:srgbClr val="C0C0C0"/>
                  </a:outerShdw>
                </a:effectLst>
                <a:latin typeface="+mn-lt"/>
                <a:ea typeface="楷体_GB2312" pitchFamily="49" charset="-122"/>
              </a:rPr>
              <a:t>算法的时间和空间复杂性</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6435" name="Text Box 3">
            <a:extLst>
              <a:ext uri="{FF2B5EF4-FFF2-40B4-BE49-F238E27FC236}">
                <a16:creationId xmlns:a16="http://schemas.microsoft.com/office/drawing/2014/main" id="{7CB4AC85-C8BB-F847-9396-F8BC04067D63}"/>
              </a:ext>
            </a:extLst>
          </p:cNvPr>
          <p:cNvSpPr txBox="1">
            <a:spLocks noChangeArrowheads="1"/>
          </p:cNvSpPr>
          <p:nvPr/>
        </p:nvSpPr>
        <p:spPr bwMode="auto">
          <a:xfrm>
            <a:off x="412750" y="1493838"/>
            <a:ext cx="90805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一个算法的优劣主要从算法的执行时间和所需要占用的存储空间两个方面衡量，算法执行时间的度量不是采用算法执行的绝对时间来计算的，因为一个算法在不同的机器上执行所花的时间不一样，在不同时刻也会由于计算机资源占用情况的不同，使得算法在同一台计算机上执行的时间也不一样，所以对于</a:t>
            </a:r>
            <a:r>
              <a:rPr lang="zh-CN" altLang="en-US" sz="2800">
                <a:solidFill>
                  <a:srgbClr val="FF0000"/>
                </a:solidFill>
                <a:effectLst>
                  <a:outerShdw blurRad="38100" dist="38100" dir="2700000" algn="tl">
                    <a:srgbClr val="C0C0C0"/>
                  </a:outerShdw>
                </a:effectLst>
                <a:latin typeface="+mn-lt"/>
                <a:ea typeface="楷体_GB2312" pitchFamily="49" charset="-122"/>
              </a:rPr>
              <a:t>算法的时间复杂性，采用算法执行过程中其基本操作的执行次数，称为计算量来度量。 </a:t>
            </a:r>
          </a:p>
        </p:txBody>
      </p:sp>
      <p:sp>
        <p:nvSpPr>
          <p:cNvPr id="146436" name="Text Box 4">
            <a:extLst>
              <a:ext uri="{FF2B5EF4-FFF2-40B4-BE49-F238E27FC236}">
                <a16:creationId xmlns:a16="http://schemas.microsoft.com/office/drawing/2014/main" id="{E1E8598B-F019-F54C-9134-71B6B07091C8}"/>
              </a:ext>
            </a:extLst>
          </p:cNvPr>
          <p:cNvSpPr txBox="1">
            <a:spLocks noChangeArrowheads="1"/>
          </p:cNvSpPr>
          <p:nvPr/>
        </p:nvSpPr>
        <p:spPr bwMode="auto">
          <a:xfrm>
            <a:off x="495300" y="4868863"/>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算法中基本操作的执行次数一般是与问题规模有关的，对于结点个数为</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的数据处理问题，用</a:t>
            </a:r>
            <a:r>
              <a:rPr lang="en-US" altLang="zh-CN" sz="2800">
                <a:effectLst>
                  <a:outerShdw blurRad="38100" dist="38100" dir="2700000" algn="tl">
                    <a:srgbClr val="C0C0C0"/>
                  </a:outerShdw>
                </a:effectLst>
                <a:latin typeface="+mn-lt"/>
                <a:ea typeface="楷体_GB2312" pitchFamily="49" charset="-122"/>
              </a:rPr>
              <a:t>T(n)</a:t>
            </a:r>
            <a:r>
              <a:rPr lang="zh-CN" altLang="en-US" sz="2800">
                <a:effectLst>
                  <a:outerShdw blurRad="38100" dist="38100" dir="2700000" algn="tl">
                    <a:srgbClr val="C0C0C0"/>
                  </a:outerShdw>
                </a:effectLst>
                <a:latin typeface="+mn-lt"/>
                <a:ea typeface="楷体_GB2312" pitchFamily="49" charset="-122"/>
              </a:rPr>
              <a:t>表示算法基本操作的执行次数。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612A2DC4-0E3F-4D4B-81E5-E0AEA8C8A7E5}"/>
              </a:ext>
            </a:extLst>
          </p:cNvPr>
          <p:cNvSpPr txBox="1">
            <a:spLocks noChangeArrowheads="1"/>
          </p:cNvSpPr>
          <p:nvPr/>
        </p:nvSpPr>
        <p:spPr bwMode="auto">
          <a:xfrm>
            <a:off x="660400" y="1604963"/>
            <a:ext cx="8915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评价一个算法的一般作法：</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）合理地选择一个或几个操作作为“标准操作”。</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）计算量</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给定输入下执行标准操作的次数。</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事实：一个算法的计算量通常依赖于问题的规模。</a:t>
            </a:r>
            <a:endParaRPr lang="zh-CN" altLang="en-US" sz="2400">
              <a:latin typeface="Times New Roman" panose="02020603050405020304" pitchFamily="18" charset="0"/>
            </a:endParaRPr>
          </a:p>
        </p:txBody>
      </p:sp>
      <p:sp>
        <p:nvSpPr>
          <p:cNvPr id="147459" name="Text Box 3">
            <a:extLst>
              <a:ext uri="{FF2B5EF4-FFF2-40B4-BE49-F238E27FC236}">
                <a16:creationId xmlns:a16="http://schemas.microsoft.com/office/drawing/2014/main" id="{66A0D1F6-8624-EC47-A921-C30007145876}"/>
              </a:ext>
            </a:extLst>
          </p:cNvPr>
          <p:cNvSpPr txBox="1">
            <a:spLocks noChangeArrowheads="1"/>
          </p:cNvSpPr>
          <p:nvPr/>
        </p:nvSpPr>
        <p:spPr bwMode="auto">
          <a:xfrm>
            <a:off x="776288" y="4427538"/>
            <a:ext cx="8832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为了便于讨论，我们把问题规模假定为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，则算法在问题规模（</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Size</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的输入下的计算量为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dissolve">
                                      <p:cBhvr>
                                        <p:cTn id="7"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3E1A99C2-3E60-8248-A6E4-D36C9C4050AA}"/>
              </a:ext>
            </a:extLst>
          </p:cNvPr>
          <p:cNvSpPr txBox="1">
            <a:spLocks noChangeArrowheads="1"/>
          </p:cNvSpPr>
          <p:nvPr/>
        </p:nvSpPr>
        <p:spPr bwMode="auto">
          <a:xfrm>
            <a:off x="488950" y="1557338"/>
            <a:ext cx="88328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定义：</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）是定义在正整数集合上的两个函数，如果存在两个正常数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14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，对于所有的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n≧n</a:t>
            </a:r>
            <a:r>
              <a:rPr lang="en-US" altLang="zh-CN" sz="2800" baseline="-12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︱f(n) ︳≦c.g(n)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则记作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f(n)=O(g(n))</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。也就是说对几乎所有的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值，函数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）以函数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）为上界。</a:t>
            </a:r>
          </a:p>
        </p:txBody>
      </p:sp>
      <p:sp>
        <p:nvSpPr>
          <p:cNvPr id="60418" name="Rectangle 3">
            <a:extLst>
              <a:ext uri="{FF2B5EF4-FFF2-40B4-BE49-F238E27FC236}">
                <a16:creationId xmlns:a16="http://schemas.microsoft.com/office/drawing/2014/main" id="{C7977014-5C84-4041-9659-7506AEE6CD79}"/>
              </a:ext>
            </a:extLst>
          </p:cNvPr>
          <p:cNvSpPr>
            <a:spLocks noChangeArrowheads="1"/>
          </p:cNvSpPr>
          <p:nvPr/>
        </p:nvSpPr>
        <p:spPr bwMode="auto">
          <a:xfrm>
            <a:off x="350838" y="476250"/>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渐近记号（一）</a:t>
            </a:r>
          </a:p>
        </p:txBody>
      </p:sp>
      <p:sp>
        <p:nvSpPr>
          <p:cNvPr id="148484" name="Text Box 4">
            <a:extLst>
              <a:ext uri="{FF2B5EF4-FFF2-40B4-BE49-F238E27FC236}">
                <a16:creationId xmlns:a16="http://schemas.microsoft.com/office/drawing/2014/main" id="{093156EB-3E2A-394E-B001-6B0DD07D690B}"/>
              </a:ext>
            </a:extLst>
          </p:cNvPr>
          <p:cNvSpPr txBox="1">
            <a:spLocks noChangeArrowheads="1"/>
          </p:cNvSpPr>
          <p:nvPr/>
        </p:nvSpPr>
        <p:spPr bwMode="auto">
          <a:xfrm>
            <a:off x="631825" y="3389313"/>
            <a:ext cx="3241675" cy="3302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lnSpc>
                <a:spcPct val="125000"/>
              </a:lnSpc>
              <a:spcBef>
                <a:spcPct val="40000"/>
              </a:spcBef>
              <a:spcAft>
                <a:spcPts val="0"/>
              </a:spcAft>
              <a:defRPr/>
            </a:pP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en-US" altLang="zh-CN" sz="2800" i="1" dirty="0">
                <a:latin typeface="+mn-lt"/>
                <a:ea typeface="楷体_GB2312" pitchFamily="49" charset="-122"/>
              </a:rPr>
              <a:t>O</a:t>
            </a:r>
            <a:r>
              <a:rPr lang="en-US" altLang="zh-CN" sz="2800" dirty="0">
                <a:latin typeface="+mn-lt"/>
                <a:ea typeface="楷体_GB2312" pitchFamily="49" charset="-122"/>
              </a:rPr>
              <a:t>(</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表明</a:t>
            </a:r>
            <a:r>
              <a:rPr lang="en-US" altLang="zh-CN" sz="2800" dirty="0">
                <a:latin typeface="+mn-lt"/>
                <a:ea typeface="楷体_GB2312" pitchFamily="49" charset="-122"/>
              </a:rPr>
              <a:t>:</a:t>
            </a:r>
            <a:r>
              <a:rPr lang="zh-CN" altLang="en-US" sz="2800" dirty="0">
                <a:latin typeface="+mn-lt"/>
                <a:ea typeface="楷体_GB2312" pitchFamily="49" charset="-122"/>
              </a:rPr>
              <a:t>当 </a:t>
            </a:r>
            <a:r>
              <a:rPr lang="en-US" altLang="zh-CN" sz="2800" i="1" dirty="0">
                <a:latin typeface="+mn-lt"/>
                <a:ea typeface="楷体_GB2312" pitchFamily="49" charset="-122"/>
              </a:rPr>
              <a:t>n→∞ </a:t>
            </a:r>
            <a:r>
              <a:rPr lang="zh-CN" altLang="en-US" sz="2800" dirty="0">
                <a:latin typeface="+mn-lt"/>
                <a:ea typeface="楷体_GB2312" pitchFamily="49" charset="-122"/>
              </a:rPr>
              <a:t>时， </a:t>
            </a: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趋于无穷大的阶不大于</a:t>
            </a:r>
            <a:r>
              <a:rPr lang="en-US" altLang="zh-CN" sz="2800" dirty="0">
                <a:latin typeface="+mn-lt"/>
                <a:ea typeface="楷体_GB2312" pitchFamily="49" charset="-122"/>
              </a:rPr>
              <a:t>(</a:t>
            </a:r>
            <a:r>
              <a:rPr lang="zh-CN" altLang="en-US" sz="2800" dirty="0">
                <a:latin typeface="+mn-lt"/>
                <a:ea typeface="楷体_GB2312" pitchFamily="49" charset="-122"/>
              </a:rPr>
              <a:t>即小于等于</a:t>
            </a:r>
            <a:r>
              <a:rPr lang="en-US" altLang="zh-CN" sz="2800" dirty="0">
                <a:latin typeface="+mn-lt"/>
                <a:ea typeface="楷体_GB2312" pitchFamily="49" charset="-122"/>
              </a:rPr>
              <a:t>) </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a:t>
            </a:r>
            <a:r>
              <a:rPr lang="en-US" altLang="zh-CN" sz="2800" dirty="0">
                <a:latin typeface="+mn-lt"/>
                <a:ea typeface="楷体_GB2312" pitchFamily="49" charset="-122"/>
              </a:rPr>
              <a:t>.</a:t>
            </a:r>
            <a:endParaRPr lang="en-US" altLang="zh-CN" sz="2800" dirty="0">
              <a:effectLst>
                <a:outerShdw blurRad="38100" dist="38100" dir="2700000" algn="tl">
                  <a:srgbClr val="C0C0C0"/>
                </a:outerShdw>
              </a:effectLst>
              <a:latin typeface="+mn-lt"/>
              <a:ea typeface="楷体_GB2312" pitchFamily="49" charset="-122"/>
            </a:endParaRPr>
          </a:p>
        </p:txBody>
      </p:sp>
      <p:graphicFrame>
        <p:nvGraphicFramePr>
          <p:cNvPr id="148485" name="Object 5">
            <a:extLst>
              <a:ext uri="{FF2B5EF4-FFF2-40B4-BE49-F238E27FC236}">
                <a16:creationId xmlns:a16="http://schemas.microsoft.com/office/drawing/2014/main" id="{AD406C55-A6D0-7D4E-99F5-8C4C2A8220EC}"/>
              </a:ext>
            </a:extLst>
          </p:cNvPr>
          <p:cNvGraphicFramePr>
            <a:graphicFrameLocks noChangeAspect="1"/>
          </p:cNvGraphicFramePr>
          <p:nvPr/>
        </p:nvGraphicFramePr>
        <p:xfrm>
          <a:off x="4089400" y="3284538"/>
          <a:ext cx="5816600" cy="3225800"/>
        </p:xfrm>
        <a:graphic>
          <a:graphicData uri="http://schemas.openxmlformats.org/presentationml/2006/ole">
            <mc:AlternateContent xmlns:mc="http://schemas.openxmlformats.org/markup-compatibility/2006">
              <mc:Choice xmlns:v="urn:schemas-microsoft-com:vml" Requires="v">
                <p:oleObj spid="_x0000_s60433" name="位图图像" r:id="rId3" imgW="2368550" imgH="1422400" progId="Paint.Picture">
                  <p:embed/>
                </p:oleObj>
              </mc:Choice>
              <mc:Fallback>
                <p:oleObj name="位图图像" r:id="rId3" imgW="2368550" imgH="14224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3284538"/>
                        <a:ext cx="58166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dissolve">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 calcmode="lin" valueType="num">
                                      <p:cBhvr additive="base">
                                        <p:cTn id="12" dur="500" fill="hold"/>
                                        <p:tgtEl>
                                          <p:spTgt spid="148484"/>
                                        </p:tgtEl>
                                        <p:attrNameLst>
                                          <p:attrName>ppt_x</p:attrName>
                                        </p:attrNameLst>
                                      </p:cBhvr>
                                      <p:tavLst>
                                        <p:tav tm="0">
                                          <p:val>
                                            <p:strVal val="#ppt_x"/>
                                          </p:val>
                                        </p:tav>
                                        <p:tav tm="100000">
                                          <p:val>
                                            <p:strVal val="#ppt_x"/>
                                          </p:val>
                                        </p:tav>
                                      </p:tavLst>
                                    </p:anim>
                                    <p:anim calcmode="lin" valueType="num">
                                      <p:cBhvr additive="base">
                                        <p:cTn id="13" dur="500" fill="hold"/>
                                        <p:tgtEl>
                                          <p:spTgt spid="14848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5"/>
                                        </p:tgtEl>
                                        <p:attrNameLst>
                                          <p:attrName>style.visibility</p:attrName>
                                        </p:attrNameLst>
                                      </p:cBhvr>
                                      <p:to>
                                        <p:strVal val="visible"/>
                                      </p:to>
                                    </p:set>
                                    <p:anim calcmode="lin" valueType="num">
                                      <p:cBhvr additive="base">
                                        <p:cTn id="18" dur="500" fill="hold"/>
                                        <p:tgtEl>
                                          <p:spTgt spid="148485"/>
                                        </p:tgtEl>
                                        <p:attrNameLst>
                                          <p:attrName>ppt_x</p:attrName>
                                        </p:attrNameLst>
                                      </p:cBhvr>
                                      <p:tavLst>
                                        <p:tav tm="0">
                                          <p:val>
                                            <p:strVal val="#ppt_x"/>
                                          </p:val>
                                        </p:tav>
                                        <p:tav tm="100000">
                                          <p:val>
                                            <p:strVal val="#ppt_x"/>
                                          </p:val>
                                        </p:tav>
                                      </p:tavLst>
                                    </p:anim>
                                    <p:anim calcmode="lin" valueType="num">
                                      <p:cBhvr additive="base">
                                        <p:cTn id="19"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2A6B9B17-AA04-2F44-B9D2-8672CA859B94}"/>
              </a:ext>
            </a:extLst>
          </p:cNvPr>
          <p:cNvSpPr txBox="1">
            <a:spLocks noChangeArrowheads="1"/>
          </p:cNvSpPr>
          <p:nvPr/>
        </p:nvSpPr>
        <p:spPr bwMode="auto">
          <a:xfrm>
            <a:off x="776288" y="765175"/>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证明</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p:txBody>
      </p:sp>
      <p:sp>
        <p:nvSpPr>
          <p:cNvPr id="150532" name="Text Box 4">
            <a:extLst>
              <a:ext uri="{FF2B5EF4-FFF2-40B4-BE49-F238E27FC236}">
                <a16:creationId xmlns:a16="http://schemas.microsoft.com/office/drawing/2014/main" id="{CD9B3D08-D3BE-FF4B-8BF4-09A22D1EDA78}"/>
              </a:ext>
            </a:extLst>
          </p:cNvPr>
          <p:cNvSpPr txBox="1">
            <a:spLocks noChangeArrowheads="1"/>
          </p:cNvSpPr>
          <p:nvPr/>
        </p:nvSpPr>
        <p:spPr bwMode="auto">
          <a:xfrm>
            <a:off x="608013" y="2062163"/>
            <a:ext cx="85852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证明：要</a:t>
            </a:r>
            <a:r>
              <a:rPr lang="zh-CN" altLang="en-US" sz="2800">
                <a:effectLst>
                  <a:outerShdw blurRad="38100" dist="38100" dir="2700000" algn="tl">
                    <a:srgbClr val="C0C0C0"/>
                  </a:outerShdw>
                </a:effectLst>
                <a:latin typeface="Verdana" panose="020B0604030504040204" pitchFamily="34" charset="0"/>
                <a:ea typeface="楷体_GB2312" pitchFamily="49" charset="-122"/>
              </a:rPr>
              <a:t>使</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p>
          <a:p>
            <a:pPr fontAlgn="auto">
              <a:spcBef>
                <a:spcPct val="50000"/>
              </a:spcBef>
              <a:spcAft>
                <a:spcPts val="0"/>
              </a:spcAft>
              <a:defRPr/>
            </a:pP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有</a:t>
            </a:r>
            <a:r>
              <a:rPr lang="en-US" altLang="zh-CN" sz="2800">
                <a:effectLst>
                  <a:outerShdw blurRad="38100" dist="38100" dir="2700000" algn="tl">
                    <a:srgbClr val="C0C0C0"/>
                  </a:outerShdw>
                </a:effectLst>
                <a:latin typeface="Verdana" panose="020B0604030504040204" pitchFamily="34" charset="0"/>
                <a:ea typeface="楷体_GB2312" pitchFamily="49" charset="-122"/>
              </a:rPr>
              <a:t>c&gt; ½+3/ 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   </a:t>
            </a:r>
          </a:p>
          <a:p>
            <a:pPr fontAlgn="auto">
              <a:spcBef>
                <a:spcPct val="50000"/>
              </a:spcBef>
              <a:spcAft>
                <a:spcPts val="0"/>
              </a:spcAft>
              <a:defRPr/>
            </a:pP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当</a:t>
            </a:r>
            <a:r>
              <a:rPr lang="en-US" altLang="zh-CN" sz="2800">
                <a:effectLst>
                  <a:outerShdw blurRad="38100" dist="38100" dir="2700000" algn="tl">
                    <a:srgbClr val="C0C0C0"/>
                  </a:outerShdw>
                </a:effectLst>
                <a:latin typeface="Verdana" panose="020B0604030504040204" pitchFamily="34" charset="0"/>
                <a:ea typeface="楷体_GB2312" pitchFamily="49" charset="-122"/>
              </a:rPr>
              <a:t>n&gt; 6</a:t>
            </a:r>
            <a:r>
              <a:rPr lang="zh-CN" altLang="en-US" sz="2800">
                <a:effectLst>
                  <a:outerShdw blurRad="38100" dist="38100" dir="2700000" algn="tl">
                    <a:srgbClr val="C0C0C0"/>
                  </a:outerShdw>
                </a:effectLst>
                <a:latin typeface="Verdana" panose="020B0604030504040204" pitchFamily="34" charset="0"/>
                <a:ea typeface="楷体_GB2312" pitchFamily="49" charset="-122"/>
              </a:rPr>
              <a:t>时，必有</a:t>
            </a:r>
            <a:r>
              <a:rPr lang="en-US" altLang="zh-CN" sz="2800">
                <a:effectLst>
                  <a:outerShdw blurRad="38100" dist="38100" dir="2700000" algn="tl">
                    <a:srgbClr val="C0C0C0"/>
                  </a:outerShdw>
                </a:effectLst>
                <a:latin typeface="Verdana" panose="020B0604030504040204" pitchFamily="34" charset="0"/>
                <a:ea typeface="楷体_GB2312" pitchFamily="49" charset="-122"/>
              </a:rPr>
              <a:t>1/2+ 3/n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&lt;1</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故取</a:t>
            </a:r>
            <a:r>
              <a:rPr lang="en-US" altLang="zh-CN" sz="2800">
                <a:effectLst>
                  <a:outerShdw blurRad="38100" dist="38100" dir="2700000" algn="tl">
                    <a:srgbClr val="C0C0C0"/>
                  </a:outerShdw>
                </a:effectLst>
                <a:latin typeface="Verdana" panose="020B0604030504040204" pitchFamily="34" charset="0"/>
                <a:ea typeface="楷体_GB2312" pitchFamily="49" charset="-122"/>
              </a:rPr>
              <a:t>c=1</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25000">
                <a:effectLst>
                  <a:outerShdw blurRad="38100" dist="38100" dir="2700000" algn="tl">
                    <a:srgbClr val="C0C0C0"/>
                  </a:outerShdw>
                </a:effectLst>
                <a:latin typeface="Verdana" panose="020B0604030504040204" pitchFamily="34" charset="0"/>
                <a:ea typeface="楷体_GB2312" pitchFamily="49" charset="-122"/>
              </a:rPr>
              <a:t>0</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，则对任意</a:t>
            </a:r>
            <a:r>
              <a:rPr lang="en-US" altLang="zh-CN" sz="2800">
                <a:effectLst>
                  <a:outerShdw blurRad="38100" dist="38100" dir="2700000" algn="tl">
                    <a:srgbClr val="C0C0C0"/>
                  </a:outerShdw>
                </a:effectLst>
                <a:latin typeface="Verdana" panose="020B0604030504040204" pitchFamily="34" charset="0"/>
                <a:ea typeface="楷体_GB2312" pitchFamily="49" charset="-122"/>
              </a:rPr>
              <a:t>n&gt;3</a:t>
            </a:r>
            <a:r>
              <a:rPr lang="zh-CN" altLang="en-US" sz="2800">
                <a:effectLst>
                  <a:outerShdw blurRad="38100" dist="38100" dir="2700000" algn="tl">
                    <a:srgbClr val="C0C0C0"/>
                  </a:outerShdw>
                </a:effectLst>
                <a:latin typeface="Verdana" panose="020B0604030504040204" pitchFamily="34" charset="0"/>
                <a:ea typeface="楷体_GB2312" pitchFamily="49" charset="-122"/>
              </a:rPr>
              <a:t>，有</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故</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O</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p:txBody>
      </p:sp>
      <p:grpSp>
        <p:nvGrpSpPr>
          <p:cNvPr id="61443" name="Group 5">
            <a:extLst>
              <a:ext uri="{FF2B5EF4-FFF2-40B4-BE49-F238E27FC236}">
                <a16:creationId xmlns:a16="http://schemas.microsoft.com/office/drawing/2014/main" id="{EA35F280-3F99-F54E-8037-20A838A6AF06}"/>
              </a:ext>
            </a:extLst>
          </p:cNvPr>
          <p:cNvGrpSpPr>
            <a:grpSpLocks/>
          </p:cNvGrpSpPr>
          <p:nvPr/>
        </p:nvGrpSpPr>
        <p:grpSpPr bwMode="auto">
          <a:xfrm>
            <a:off x="3008313" y="3357563"/>
            <a:ext cx="520700" cy="381000"/>
            <a:chOff x="1680" y="1824"/>
            <a:chExt cx="288" cy="240"/>
          </a:xfrm>
        </p:grpSpPr>
        <p:sp>
          <p:nvSpPr>
            <p:cNvPr id="61444" name="Line 6">
              <a:extLst>
                <a:ext uri="{FF2B5EF4-FFF2-40B4-BE49-F238E27FC236}">
                  <a16:creationId xmlns:a16="http://schemas.microsoft.com/office/drawing/2014/main" id="{2403D336-42E5-F144-B42B-B103E2965BF0}"/>
                </a:ext>
              </a:extLst>
            </p:cNvPr>
            <p:cNvSpPr>
              <a:spLocks noChangeShapeType="1"/>
            </p:cNvSpPr>
            <p:nvPr/>
          </p:nvSpPr>
          <p:spPr bwMode="auto">
            <a:xfrm>
              <a:off x="1776" y="182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Line 7">
              <a:extLst>
                <a:ext uri="{FF2B5EF4-FFF2-40B4-BE49-F238E27FC236}">
                  <a16:creationId xmlns:a16="http://schemas.microsoft.com/office/drawing/2014/main" id="{E77418CD-9002-8948-ADD0-219494602145}"/>
                </a:ext>
              </a:extLst>
            </p:cNvPr>
            <p:cNvSpPr>
              <a:spLocks noChangeShapeType="1"/>
            </p:cNvSpPr>
            <p:nvPr/>
          </p:nvSpPr>
          <p:spPr bwMode="auto">
            <a:xfrm flipH="1">
              <a:off x="1728" y="1824"/>
              <a:ext cx="48"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6" name="Line 8">
              <a:extLst>
                <a:ext uri="{FF2B5EF4-FFF2-40B4-BE49-F238E27FC236}">
                  <a16:creationId xmlns:a16="http://schemas.microsoft.com/office/drawing/2014/main" id="{50C7EC3F-6A3A-8449-AA31-DCF25571BB1E}"/>
                </a:ext>
              </a:extLst>
            </p:cNvPr>
            <p:cNvSpPr>
              <a:spLocks noChangeShapeType="1"/>
            </p:cNvSpPr>
            <p:nvPr/>
          </p:nvSpPr>
          <p:spPr bwMode="auto">
            <a:xfrm flipH="1" flipV="1">
              <a:off x="1680" y="2016"/>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532"/>
                                        </p:tgtEl>
                                        <p:attrNameLst>
                                          <p:attrName>style.visibility</p:attrName>
                                        </p:attrNameLst>
                                      </p:cBhvr>
                                      <p:to>
                                        <p:strVal val="visible"/>
                                      </p:to>
                                    </p:set>
                                    <p:anim calcmode="lin" valueType="num">
                                      <p:cBhvr additive="base">
                                        <p:cTn id="13" dur="500" fill="hold"/>
                                        <p:tgtEl>
                                          <p:spTgt spid="150532"/>
                                        </p:tgtEl>
                                        <p:attrNameLst>
                                          <p:attrName>ppt_x</p:attrName>
                                        </p:attrNameLst>
                                      </p:cBhvr>
                                      <p:tavLst>
                                        <p:tav tm="0">
                                          <p:val>
                                            <p:strVal val="#ppt_x"/>
                                          </p:val>
                                        </p:tav>
                                        <p:tav tm="100000">
                                          <p:val>
                                            <p:strVal val="#ppt_x"/>
                                          </p:val>
                                        </p:tav>
                                      </p:tavLst>
                                    </p:anim>
                                    <p:anim calcmode="lin" valueType="num">
                                      <p:cBhvr additive="base">
                                        <p:cTn id="14"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F08976E0-0472-3C49-981B-6D617BD573BF}"/>
              </a:ext>
            </a:extLst>
          </p:cNvPr>
          <p:cNvSpPr>
            <a:spLocks noChangeArrowheads="1"/>
          </p:cNvSpPr>
          <p:nvPr/>
        </p:nvSpPr>
        <p:spPr bwMode="auto">
          <a:xfrm>
            <a:off x="488950" y="404813"/>
            <a:ext cx="70215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渐近记号（二）</a:t>
            </a:r>
          </a:p>
        </p:txBody>
      </p:sp>
      <p:sp>
        <p:nvSpPr>
          <p:cNvPr id="62466" name="Rectangle 3">
            <a:extLst>
              <a:ext uri="{FF2B5EF4-FFF2-40B4-BE49-F238E27FC236}">
                <a16:creationId xmlns:a16="http://schemas.microsoft.com/office/drawing/2014/main" id="{613D638A-4CDC-0648-9189-D2596EBE6583}"/>
              </a:ext>
            </a:extLst>
          </p:cNvPr>
          <p:cNvSpPr>
            <a:spLocks noChangeArrowheads="1"/>
          </p:cNvSpPr>
          <p:nvPr/>
        </p:nvSpPr>
        <p:spPr bwMode="auto">
          <a:xfrm>
            <a:off x="488950" y="1628775"/>
            <a:ext cx="92075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solidFill>
                  <a:schemeClr val="tx1"/>
                </a:solidFill>
                <a:latin typeface="宋体" panose="02010600030101010101" pitchFamily="2" charset="-122"/>
              </a:rPr>
              <a:t>⑵ </a:t>
            </a:r>
            <a:r>
              <a:rPr lang="zh-CN" altLang="en-US" sz="2900">
                <a:solidFill>
                  <a:schemeClr val="tx1"/>
                </a:solidFill>
                <a:latin typeface="华文中宋" panose="02010600040101010101" pitchFamily="2" charset="-122"/>
                <a:ea typeface="华文中宋" panose="02010600040101010101" pitchFamily="2" charset="-122"/>
              </a:rPr>
              <a:t>大</a:t>
            </a:r>
            <a:r>
              <a:rPr lang="zh-CN" altLang="en-US" sz="2900" b="1" i="1">
                <a:solidFill>
                  <a:schemeClr val="tx1"/>
                </a:solidFill>
                <a:latin typeface="Tw Cen MT" panose="020B0602020104020603" pitchFamily="34" charset="77"/>
                <a:sym typeface="Symbol" pitchFamily="2" charset="2"/>
              </a:rPr>
              <a:t></a:t>
            </a:r>
            <a:r>
              <a:rPr lang="zh-CN" altLang="en-US" sz="2900" b="1" i="1">
                <a:solidFill>
                  <a:schemeClr val="tx1"/>
                </a:solidFill>
                <a:latin typeface="Tw Cen MT" panose="020B0602020104020603" pitchFamily="34" charset="77"/>
              </a:rPr>
              <a:t> </a:t>
            </a:r>
            <a:r>
              <a:rPr lang="zh-CN" altLang="en-US" sz="2900" i="1">
                <a:solidFill>
                  <a:schemeClr val="tx1"/>
                </a:solidFill>
                <a:latin typeface="华文中宋" panose="02010600040101010101" pitchFamily="2" charset="-122"/>
                <a:ea typeface="华文中宋" panose="02010600040101010101" pitchFamily="2" charset="-122"/>
              </a:rPr>
              <a:t> </a:t>
            </a:r>
            <a:r>
              <a:rPr lang="zh-CN" altLang="en-US" sz="2900">
                <a:solidFill>
                  <a:schemeClr val="tx1"/>
                </a:solidFill>
                <a:latin typeface="华文中宋" panose="02010600040101010101" pitchFamily="2" charset="-122"/>
                <a:ea typeface="华文中宋" panose="02010600040101010101" pitchFamily="2" charset="-122"/>
              </a:rPr>
              <a:t>记号：</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定义</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g</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意味着存在正常数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C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和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baseline="-2500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0 </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使得</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当</a:t>
            </a:r>
            <a:r>
              <a:rPr lang="zh-CN" altLang="en-US"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 </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baseline="-25000">
                <a:solidFill>
                  <a:schemeClr val="tx1"/>
                </a:solidFill>
                <a:latin typeface="华文中宋" panose="02010600040101010101" pitchFamily="2" charset="-122"/>
                <a:ea typeface="华文中宋" panose="02010600040101010101" pitchFamily="2" charset="-122"/>
              </a:rPr>
              <a:t>0 </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均有 </a:t>
            </a:r>
            <a:r>
              <a:rPr lang="en-US" altLang="zh-CN" sz="2500" b="1">
                <a:solidFill>
                  <a:schemeClr val="tx1"/>
                </a:solidFill>
                <a:latin typeface="华文中宋" panose="02010600040101010101" pitchFamily="2" charset="-122"/>
                <a:ea typeface="华文中宋" panose="02010600040101010101" pitchFamily="2" charset="-122"/>
              </a:rPr>
              <a:t>0≤ </a:t>
            </a:r>
            <a:r>
              <a:rPr lang="en-US" altLang="zh-CN" sz="2500" b="1" i="1">
                <a:solidFill>
                  <a:schemeClr val="tx1"/>
                </a:solidFill>
                <a:latin typeface="华文中宋" panose="02010600040101010101" pitchFamily="2" charset="-122"/>
                <a:ea typeface="华文中宋" panose="02010600040101010101" pitchFamily="2" charset="-122"/>
              </a:rPr>
              <a:t>C</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成立。</a:t>
            </a:r>
            <a:endParaRPr lang="zh-CN" altLang="en-US" sz="2500" b="1" baseline="-25000">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endParaRPr lang="en-US" altLang="zh-CN" sz="2500" b="1" i="1">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rPr>
              <a:t>Ω</a:t>
            </a:r>
            <a:r>
              <a:rPr lang="en-US" altLang="zh-CN" sz="2500" b="1" i="1">
                <a:solidFill>
                  <a:schemeClr val="tx1"/>
                </a:solidFill>
                <a:latin typeface="华文中宋" panose="02010600040101010101" pitchFamily="2" charset="-122"/>
                <a:ea typeface="华文中宋" panose="02010600040101010101" pitchFamily="2" charset="-122"/>
              </a:rPr>
              <a:t>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zh-CN" altLang="en-US" sz="2500" b="1">
                <a:solidFill>
                  <a:schemeClr val="tx1"/>
                </a:solidFill>
                <a:latin typeface="华文中宋" panose="02010600040101010101" pitchFamily="2" charset="-122"/>
                <a:ea typeface="华文中宋" panose="02010600040101010101" pitchFamily="2" charset="-122"/>
              </a:rPr>
              <a:t>表明，</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当 </a:t>
            </a:r>
            <a:r>
              <a:rPr lang="en-US" altLang="zh-CN" sz="2500" b="1" i="1">
                <a:solidFill>
                  <a:schemeClr val="tx1"/>
                </a:solidFill>
                <a:latin typeface="华文中宋" panose="02010600040101010101" pitchFamily="2" charset="-122"/>
                <a:ea typeface="华文中宋" panose="02010600040101010101" pitchFamily="2" charset="-122"/>
              </a:rPr>
              <a:t>n→∞ </a:t>
            </a:r>
            <a:r>
              <a:rPr lang="zh-CN" altLang="en-US" sz="2500" b="1">
                <a:solidFill>
                  <a:schemeClr val="tx1"/>
                </a:solidFill>
                <a:latin typeface="华文中宋" panose="02010600040101010101" pitchFamily="2" charset="-122"/>
                <a:ea typeface="华文中宋" panose="02010600040101010101" pitchFamily="2" charset="-122"/>
              </a:rPr>
              <a:t>时，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趋于无穷大的阶不小于</a:t>
            </a: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趋于无穷大的阶</a:t>
            </a:r>
            <a:r>
              <a:rPr lang="en-US" altLang="zh-CN" sz="2500" b="1">
                <a:solidFill>
                  <a:schemeClr val="tx1"/>
                </a:solidFill>
                <a:latin typeface="华文中宋" panose="02010600040101010101" pitchFamily="2" charset="-122"/>
                <a:ea typeface="华文中宋" panose="02010600040101010101" pitchFamily="2" charset="-122"/>
              </a:rPr>
              <a:t>.</a:t>
            </a:r>
          </a:p>
        </p:txBody>
      </p:sp>
      <p:graphicFrame>
        <p:nvGraphicFramePr>
          <p:cNvPr id="151556" name="Object 4">
            <a:extLst>
              <a:ext uri="{FF2B5EF4-FFF2-40B4-BE49-F238E27FC236}">
                <a16:creationId xmlns:a16="http://schemas.microsoft.com/office/drawing/2014/main" id="{30EB2742-4087-6042-865C-FD51CA750EA6}"/>
              </a:ext>
            </a:extLst>
          </p:cNvPr>
          <p:cNvGraphicFramePr>
            <a:graphicFrameLocks noChangeAspect="1"/>
          </p:cNvGraphicFramePr>
          <p:nvPr/>
        </p:nvGraphicFramePr>
        <p:xfrm>
          <a:off x="4448175" y="3213100"/>
          <a:ext cx="5457825" cy="3051175"/>
        </p:xfrm>
        <a:graphic>
          <a:graphicData uri="http://schemas.openxmlformats.org/presentationml/2006/ole">
            <mc:AlternateContent xmlns:mc="http://schemas.openxmlformats.org/markup-compatibility/2006">
              <mc:Choice xmlns:v="urn:schemas-microsoft-com:vml" Requires="v">
                <p:oleObj spid="_x0000_s62480" name="位图图像" r:id="rId3" imgW="2419350" imgH="1574800" progId="Paint.Picture">
                  <p:embed/>
                </p:oleObj>
              </mc:Choice>
              <mc:Fallback>
                <p:oleObj name="位图图像" r:id="rId3" imgW="2419350" imgH="15748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3213100"/>
                        <a:ext cx="54578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EBDF672-D4D9-A64C-A15F-70E47E82F1D2}"/>
              </a:ext>
            </a:extLst>
          </p:cNvPr>
          <p:cNvSpPr>
            <a:spLocks noChangeArrowheads="1"/>
          </p:cNvSpPr>
          <p:nvPr/>
        </p:nvSpPr>
        <p:spPr bwMode="auto">
          <a:xfrm>
            <a:off x="452438" y="331788"/>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渐近记号（三）</a:t>
            </a:r>
          </a:p>
        </p:txBody>
      </p:sp>
      <p:sp>
        <p:nvSpPr>
          <p:cNvPr id="63490" name="Rectangle 3">
            <a:extLst>
              <a:ext uri="{FF2B5EF4-FFF2-40B4-BE49-F238E27FC236}">
                <a16:creationId xmlns:a16="http://schemas.microsoft.com/office/drawing/2014/main" id="{D2763A7E-D59B-0B48-9B4F-4FAE3863A07C}"/>
              </a:ext>
            </a:extLst>
          </p:cNvPr>
          <p:cNvSpPr>
            <a:spLocks noChangeArrowheads="1"/>
          </p:cNvSpPr>
          <p:nvPr/>
        </p:nvSpPr>
        <p:spPr bwMode="auto">
          <a:xfrm>
            <a:off x="428625" y="1512888"/>
            <a:ext cx="9477375"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800" b="1">
                <a:solidFill>
                  <a:schemeClr val="tx1"/>
                </a:solidFill>
                <a:latin typeface="宋体" panose="02010600030101010101" pitchFamily="2" charset="-122"/>
              </a:rPr>
              <a:t>⑶ </a:t>
            </a:r>
            <a:r>
              <a:rPr lang="zh-CN" altLang="en-US" sz="2800" b="1">
                <a:solidFill>
                  <a:schemeClr val="tx1"/>
                </a:solidFill>
                <a:latin typeface="华文中宋" panose="02010600040101010101" pitchFamily="2" charset="-122"/>
                <a:ea typeface="华文中宋" panose="02010600040101010101" pitchFamily="2" charset="-122"/>
              </a:rPr>
              <a:t>大</a:t>
            </a:r>
            <a:r>
              <a:rPr lang="en-US" altLang="zh-CN" sz="2800" b="1" i="1">
                <a:solidFill>
                  <a:schemeClr val="tx1"/>
                </a:solidFill>
                <a:latin typeface="Tw Cen MT" panose="020B0602020104020603" pitchFamily="34" charset="77"/>
              </a:rPr>
              <a:t>Θ</a:t>
            </a:r>
            <a:r>
              <a:rPr lang="en-US" altLang="zh-CN" sz="2800" b="1" i="1">
                <a:solidFill>
                  <a:schemeClr val="folHlink"/>
                </a:solidFill>
                <a:latin typeface="Tw Cen MT" panose="020B0602020104020603" pitchFamily="34" charset="77"/>
              </a:rPr>
              <a:t> </a:t>
            </a:r>
            <a:r>
              <a:rPr lang="zh-CN" altLang="en-US" sz="2800" b="1">
                <a:solidFill>
                  <a:schemeClr val="tx1"/>
                </a:solidFill>
                <a:latin typeface="华文中宋" panose="02010600040101010101" pitchFamily="2" charset="-122"/>
                <a:ea typeface="华文中宋" panose="02010600040101010101" pitchFamily="2" charset="-122"/>
              </a:rPr>
              <a:t>记号：</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定义</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意味着存在正常数</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a:t>
            </a:r>
            <a:r>
              <a:rPr lang="zh-CN" altLang="en-US" sz="2800" b="1">
                <a:solidFill>
                  <a:schemeClr val="tx1"/>
                </a:solidFill>
                <a:latin typeface="华文中宋" panose="02010600040101010101" pitchFamily="2" charset="-122"/>
                <a:ea typeface="华文中宋" panose="02010600040101010101" pitchFamily="2" charset="-122"/>
              </a:rPr>
              <a:t>使得</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      当</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 </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均有 </a:t>
            </a:r>
            <a:r>
              <a:rPr lang="en-US" altLang="zh-CN" sz="2800" b="1">
                <a:solidFill>
                  <a:schemeClr val="tx1"/>
                </a:solidFill>
                <a:latin typeface="华文中宋" panose="02010600040101010101" pitchFamily="2" charset="-122"/>
                <a:ea typeface="华文中宋" panose="02010600040101010101" pitchFamily="2" charset="-122"/>
              </a:rPr>
              <a:t>0≤</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成立。</a:t>
            </a:r>
          </a:p>
          <a:p>
            <a:pPr eaLnBrk="1" hangingPunct="1">
              <a:lnSpc>
                <a:spcPct val="105000"/>
              </a:lnSpc>
              <a:spcBef>
                <a:spcPct val="30000"/>
              </a:spcBef>
              <a:buClr>
                <a:schemeClr val="accent2"/>
              </a:buClr>
              <a:buSzPct val="60000"/>
              <a:buFont typeface="Wingdings" pitchFamily="2" charset="2"/>
              <a:buNone/>
            </a:pPr>
            <a:endParaRPr lang="en-US" altLang="zh-CN" sz="2800" b="1" i="1">
              <a:solidFill>
                <a:schemeClr val="tx1"/>
              </a:solidFill>
              <a:latin typeface="华文中宋" panose="02010600040101010101" pitchFamily="2" charset="-122"/>
              <a:ea typeface="华文中宋" panose="02010600040101010101" pitchFamily="2" charset="-122"/>
            </a:endParaRPr>
          </a:p>
          <a:p>
            <a:pPr eaLnBrk="1" hangingPunct="1">
              <a:lnSpc>
                <a:spcPct val="105000"/>
              </a:lnSpc>
              <a:spcBef>
                <a:spcPct val="30000"/>
              </a:spcBef>
              <a:buClr>
                <a:schemeClr val="accent2"/>
              </a:buClr>
              <a:buSzPct val="60000"/>
              <a:buFont typeface="Wingdings" pitchFamily="2" charset="2"/>
              <a:buNone/>
            </a:pP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表明</a:t>
            </a:r>
            <a:r>
              <a:rPr lang="en-US" altLang="zh-CN" sz="2800" b="1">
                <a:solidFill>
                  <a:schemeClr val="tx1"/>
                </a:solidFill>
                <a:latin typeface="华文中宋" panose="02010600040101010101" pitchFamily="2" charset="-122"/>
                <a:ea typeface="华文中宋" panose="02010600040101010101" pitchFamily="2" charset="-122"/>
              </a:rPr>
              <a:t>:</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当 </a:t>
            </a:r>
            <a:r>
              <a:rPr lang="en-US" altLang="zh-CN" sz="2800" b="1" i="1">
                <a:solidFill>
                  <a:schemeClr val="tx1"/>
                </a:solidFill>
                <a:latin typeface="华文中宋" panose="02010600040101010101" pitchFamily="2" charset="-122"/>
                <a:ea typeface="华文中宋" panose="02010600040101010101" pitchFamily="2" charset="-122"/>
              </a:rPr>
              <a:t>n→∞ </a:t>
            </a:r>
            <a:r>
              <a:rPr lang="zh-CN" altLang="en-US" sz="2800" b="1">
                <a:solidFill>
                  <a:schemeClr val="tx1"/>
                </a:solidFill>
                <a:latin typeface="华文中宋" panose="02010600040101010101" pitchFamily="2" charset="-122"/>
                <a:ea typeface="华文中宋" panose="02010600040101010101" pitchFamily="2" charset="-122"/>
              </a:rPr>
              <a:t>时，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趋于无穷大的</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阶是相同的。</a:t>
            </a:r>
          </a:p>
        </p:txBody>
      </p:sp>
      <p:graphicFrame>
        <p:nvGraphicFramePr>
          <p:cNvPr id="152580" name="Object 4">
            <a:extLst>
              <a:ext uri="{FF2B5EF4-FFF2-40B4-BE49-F238E27FC236}">
                <a16:creationId xmlns:a16="http://schemas.microsoft.com/office/drawing/2014/main" id="{D10C6F19-AE1B-4943-B503-0F14843B6C2B}"/>
              </a:ext>
            </a:extLst>
          </p:cNvPr>
          <p:cNvGraphicFramePr>
            <a:graphicFrameLocks noChangeAspect="1"/>
          </p:cNvGraphicFramePr>
          <p:nvPr/>
        </p:nvGraphicFramePr>
        <p:xfrm>
          <a:off x="3897313" y="3284538"/>
          <a:ext cx="6008687" cy="2782887"/>
        </p:xfrm>
        <a:graphic>
          <a:graphicData uri="http://schemas.openxmlformats.org/presentationml/2006/ole">
            <mc:AlternateContent xmlns:mc="http://schemas.openxmlformats.org/markup-compatibility/2006">
              <mc:Choice xmlns:v="urn:schemas-microsoft-com:vml" Requires="v">
                <p:oleObj spid="_x0000_s63504" name="位图图像" r:id="rId3" imgW="2432050" imgH="1441450" progId="Paint.Picture">
                  <p:embed/>
                </p:oleObj>
              </mc:Choice>
              <mc:Fallback>
                <p:oleObj name="位图图像" r:id="rId3" imgW="2432050" imgH="1441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313" y="3284538"/>
                        <a:ext cx="600868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2DF-2AF9-2E49-97E5-F56CF67E918A}"/>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课上学习</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7B5E336F-87C8-FD41-956F-7E970F7C8AA7}"/>
              </a:ext>
            </a:extLst>
          </p:cNvPr>
          <p:cNvSpPr>
            <a:spLocks noGrp="1"/>
          </p:cNvSpPr>
          <p:nvPr>
            <p:ph sz="half" idx="1"/>
          </p:nvPr>
        </p:nvSpPr>
        <p:spPr/>
        <p:txBody>
          <a:bodyPr/>
          <a:lstStyle/>
          <a:p>
            <a:pPr marL="0" indent="0">
              <a:buNone/>
            </a:pPr>
            <a:r>
              <a:rPr lang="zh-TW" altLang="en-US" dirty="0"/>
              <a:t>老师讲授为主</a:t>
            </a:r>
            <a:endParaRPr lang="en-US" dirty="0"/>
          </a:p>
        </p:txBody>
      </p:sp>
      <p:sp>
        <p:nvSpPr>
          <p:cNvPr id="4" name="Content Placeholder 3">
            <a:extLst>
              <a:ext uri="{FF2B5EF4-FFF2-40B4-BE49-F238E27FC236}">
                <a16:creationId xmlns:a16="http://schemas.microsoft.com/office/drawing/2014/main" id="{76E63901-F480-144F-BF72-AF2F51665F8D}"/>
              </a:ext>
            </a:extLst>
          </p:cNvPr>
          <p:cNvSpPr>
            <a:spLocks noGrp="1"/>
          </p:cNvSpPr>
          <p:nvPr>
            <p:ph sz="half" idx="2"/>
          </p:nvPr>
        </p:nvSpPr>
        <p:spPr/>
        <p:txBody>
          <a:bodyPr/>
          <a:lstStyle/>
          <a:p>
            <a:pPr marL="0" indent="0">
              <a:buNone/>
            </a:pPr>
            <a:r>
              <a:rPr lang="zh-TW" altLang="en-US" dirty="0"/>
              <a:t>教材为辅</a:t>
            </a:r>
            <a:endParaRPr lang="en-US" dirty="0"/>
          </a:p>
        </p:txBody>
      </p:sp>
      <p:pic>
        <p:nvPicPr>
          <p:cNvPr id="6" name="Picture 5">
            <a:extLst>
              <a:ext uri="{FF2B5EF4-FFF2-40B4-BE49-F238E27FC236}">
                <a16:creationId xmlns:a16="http://schemas.microsoft.com/office/drawing/2014/main" id="{F0B303BF-5840-0344-B7E7-7978897A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85" y="2695911"/>
            <a:ext cx="3176695" cy="3345450"/>
          </a:xfrm>
          <a:prstGeom prst="rect">
            <a:avLst/>
          </a:prstGeom>
        </p:spPr>
      </p:pic>
      <p:pic>
        <p:nvPicPr>
          <p:cNvPr id="5" name="Picture 4">
            <a:extLst>
              <a:ext uri="{FF2B5EF4-FFF2-40B4-BE49-F238E27FC236}">
                <a16:creationId xmlns:a16="http://schemas.microsoft.com/office/drawing/2014/main" id="{C879F282-B311-9947-820E-515B58D53240}"/>
              </a:ext>
            </a:extLst>
          </p:cNvPr>
          <p:cNvPicPr>
            <a:picLocks noChangeAspect="1"/>
          </p:cNvPicPr>
          <p:nvPr/>
        </p:nvPicPr>
        <p:blipFill>
          <a:blip r:embed="rId4"/>
          <a:stretch>
            <a:fillRect/>
          </a:stretch>
        </p:blipFill>
        <p:spPr>
          <a:xfrm>
            <a:off x="3999970" y="2697601"/>
            <a:ext cx="3429000" cy="3429000"/>
          </a:xfrm>
          <a:prstGeom prst="rect">
            <a:avLst/>
          </a:prstGeom>
        </p:spPr>
      </p:pic>
    </p:spTree>
    <p:extLst>
      <p:ext uri="{BB962C8B-B14F-4D97-AF65-F5344CB8AC3E}">
        <p14:creationId xmlns:p14="http://schemas.microsoft.com/office/powerpoint/2010/main" val="2364734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8" name="Text Box 8">
            <a:extLst>
              <a:ext uri="{FF2B5EF4-FFF2-40B4-BE49-F238E27FC236}">
                <a16:creationId xmlns:a16="http://schemas.microsoft.com/office/drawing/2014/main" id="{675C7586-E5A8-A948-A692-605B6BE33D07}"/>
              </a:ext>
            </a:extLst>
          </p:cNvPr>
          <p:cNvSpPr txBox="1">
            <a:spLocks noChangeArrowheads="1"/>
          </p:cNvSpPr>
          <p:nvPr/>
        </p:nvSpPr>
        <p:spPr bwMode="auto">
          <a:xfrm>
            <a:off x="704850" y="2565400"/>
            <a:ext cx="8667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        一般情况下，算法中基本操作重复执行的次数是问题规模</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的某个函数，当</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趋向无穷大时，我们把时间复杂度</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））的数量级（阶）称为算法的</a:t>
            </a:r>
            <a:r>
              <a:rPr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渐近时间复杂度</a:t>
            </a:r>
            <a:r>
              <a:rPr lang="zh-CN" altLang="en-US" sz="32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3AD75D9-9BDD-5C46-8069-84DDCB5E4C75}"/>
              </a:ext>
            </a:extLst>
          </p:cNvPr>
          <p:cNvSpPr>
            <a:spLocks noChangeArrowheads="1"/>
          </p:cNvSpPr>
          <p:nvPr/>
        </p:nvSpPr>
        <p:spPr bwMode="auto">
          <a:xfrm>
            <a:off x="-15875" y="1844675"/>
            <a:ext cx="84201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：求两个</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阶方阵的乘积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a:t>
            </a:r>
            <a:r>
              <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for(i=0;i&lt;n;++i)</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for(j=0;j&lt;n;++j)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 c[i][j]=0;</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for(k=0;k&lt;n;++k)</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c[i][j]+=a[i][k]*b[k][j];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
        <p:nvSpPr>
          <p:cNvPr id="175107" name="Text Box 3">
            <a:extLst>
              <a:ext uri="{FF2B5EF4-FFF2-40B4-BE49-F238E27FC236}">
                <a16:creationId xmlns:a16="http://schemas.microsoft.com/office/drawing/2014/main" id="{2311F2E3-2C81-F143-8BDA-2C140E021FC8}"/>
              </a:ext>
            </a:extLst>
          </p:cNvPr>
          <p:cNvSpPr txBox="1">
            <a:spLocks noChangeArrowheads="1"/>
          </p:cNvSpPr>
          <p:nvPr/>
        </p:nvSpPr>
        <p:spPr bwMode="auto">
          <a:xfrm>
            <a:off x="8126413" y="2501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08" name="Text Box 4">
            <a:extLst>
              <a:ext uri="{FF2B5EF4-FFF2-40B4-BE49-F238E27FC236}">
                <a16:creationId xmlns:a16="http://schemas.microsoft.com/office/drawing/2014/main" id="{F541E8C4-6CDC-4E42-99E6-C4A7D015A8B8}"/>
              </a:ext>
            </a:extLst>
          </p:cNvPr>
          <p:cNvSpPr txBox="1">
            <a:spLocks noChangeArrowheads="1"/>
          </p:cNvSpPr>
          <p:nvPr/>
        </p:nvSpPr>
        <p:spPr bwMode="auto">
          <a:xfrm>
            <a:off x="8126413" y="3111500"/>
            <a:ext cx="165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n(n+1)</a:t>
            </a:r>
          </a:p>
        </p:txBody>
      </p:sp>
      <p:sp>
        <p:nvSpPr>
          <p:cNvPr id="175109" name="Text Box 5">
            <a:extLst>
              <a:ext uri="{FF2B5EF4-FFF2-40B4-BE49-F238E27FC236}">
                <a16:creationId xmlns:a16="http://schemas.microsoft.com/office/drawing/2014/main" id="{38D77780-147E-D643-9C39-ABAE298FB698}"/>
              </a:ext>
            </a:extLst>
          </p:cNvPr>
          <p:cNvSpPr txBox="1">
            <a:spLocks noChangeArrowheads="1"/>
          </p:cNvSpPr>
          <p:nvPr/>
        </p:nvSpPr>
        <p:spPr bwMode="auto">
          <a:xfrm>
            <a:off x="8126413" y="3644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p>
        </p:txBody>
      </p:sp>
      <p:sp>
        <p:nvSpPr>
          <p:cNvPr id="175110" name="Text Box 6">
            <a:extLst>
              <a:ext uri="{FF2B5EF4-FFF2-40B4-BE49-F238E27FC236}">
                <a16:creationId xmlns:a16="http://schemas.microsoft.com/office/drawing/2014/main" id="{D89B34A3-5F48-2D42-B478-76F94B987CB8}"/>
              </a:ext>
            </a:extLst>
          </p:cNvPr>
          <p:cNvSpPr txBox="1">
            <a:spLocks noChangeArrowheads="1"/>
          </p:cNvSpPr>
          <p:nvPr/>
        </p:nvSpPr>
        <p:spPr bwMode="auto">
          <a:xfrm>
            <a:off x="8126413" y="4217988"/>
            <a:ext cx="165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11" name="Text Box 7">
            <a:extLst>
              <a:ext uri="{FF2B5EF4-FFF2-40B4-BE49-F238E27FC236}">
                <a16:creationId xmlns:a16="http://schemas.microsoft.com/office/drawing/2014/main" id="{0FBD13B5-7D78-254E-A694-C969F0C4BBDA}"/>
              </a:ext>
            </a:extLst>
          </p:cNvPr>
          <p:cNvSpPr txBox="1">
            <a:spLocks noChangeArrowheads="1"/>
          </p:cNvSpPr>
          <p:nvPr/>
        </p:nvSpPr>
        <p:spPr bwMode="auto">
          <a:xfrm>
            <a:off x="8126413" y="4865688"/>
            <a:ext cx="825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Effect transition="in" filter="blinds(horizontal)">
                                      <p:cBhvr>
                                        <p:cTn id="13" dur="500"/>
                                        <p:tgtEl>
                                          <p:spTgt spid="1751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5108"/>
                                        </p:tgtEl>
                                        <p:attrNameLst>
                                          <p:attrName>style.visibility</p:attrName>
                                        </p:attrNameLst>
                                      </p:cBhvr>
                                      <p:to>
                                        <p:strVal val="visible"/>
                                      </p:to>
                                    </p:set>
                                    <p:animEffect transition="in" filter="blinds(horizontal)">
                                      <p:cBhvr>
                                        <p:cTn id="18" dur="500"/>
                                        <p:tgtEl>
                                          <p:spTgt spid="175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5109"/>
                                        </p:tgtEl>
                                        <p:attrNameLst>
                                          <p:attrName>style.visibility</p:attrName>
                                        </p:attrNameLst>
                                      </p:cBhvr>
                                      <p:to>
                                        <p:strVal val="visible"/>
                                      </p:to>
                                    </p:set>
                                    <p:animEffect transition="in" filter="blinds(horizontal)">
                                      <p:cBhvr>
                                        <p:cTn id="23" dur="500"/>
                                        <p:tgtEl>
                                          <p:spTgt spid="1751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5110"/>
                                        </p:tgtEl>
                                        <p:attrNameLst>
                                          <p:attrName>style.visibility</p:attrName>
                                        </p:attrNameLst>
                                      </p:cBhvr>
                                      <p:to>
                                        <p:strVal val="visible"/>
                                      </p:to>
                                    </p:set>
                                    <p:animEffect transition="in" filter="blinds(horizontal)">
                                      <p:cBhvr>
                                        <p:cTn id="28" dur="500"/>
                                        <p:tgtEl>
                                          <p:spTgt spid="1751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5111"/>
                                        </p:tgtEl>
                                        <p:attrNameLst>
                                          <p:attrName>style.visibility</p:attrName>
                                        </p:attrNameLst>
                                      </p:cBhvr>
                                      <p:to>
                                        <p:strVal val="visible"/>
                                      </p:to>
                                    </p:set>
                                    <p:animEffect transition="in" filter="blinds(horizontal)">
                                      <p:cBhvr>
                                        <p:cTn id="33"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P spid="175109" grpId="0" autoUpdateAnimBg="0"/>
      <p:bldP spid="175110" grpId="0" autoUpdateAnimBg="0"/>
      <p:bldP spid="17511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909A9816-3EDA-3346-87FE-9101741B6F0C}"/>
              </a:ext>
            </a:extLst>
          </p:cNvPr>
          <p:cNvSpPr txBox="1">
            <a:spLocks noChangeArrowheads="1"/>
          </p:cNvSpPr>
          <p:nvPr/>
        </p:nvSpPr>
        <p:spPr bwMode="auto">
          <a:xfrm>
            <a:off x="560388" y="1489075"/>
            <a:ext cx="88328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上述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阶矩阵相乘算法的时间复杂度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（）为算法中所有语句的频度之和：</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按照</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记法，当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趋向无穷大时有：</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这表明，当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充分大时，</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之比是一个不等于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的常数，即</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是同阶的，所以</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154627" name="Text Box 3">
            <a:extLst>
              <a:ext uri="{FF2B5EF4-FFF2-40B4-BE49-F238E27FC236}">
                <a16:creationId xmlns:a16="http://schemas.microsoft.com/office/drawing/2014/main" id="{3AFF2252-6DE3-F84C-8ECD-E242B9AAAB7F}"/>
              </a:ext>
            </a:extLst>
          </p:cNvPr>
          <p:cNvSpPr txBox="1">
            <a:spLocks noChangeArrowheads="1"/>
          </p:cNvSpPr>
          <p:nvPr/>
        </p:nvSpPr>
        <p:spPr bwMode="auto">
          <a:xfrm>
            <a:off x="560388" y="6165850"/>
            <a:ext cx="709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Char char="l"/>
              <a:defRPr/>
            </a:pPr>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频度</a:t>
            </a:r>
            <a:r>
              <a:rPr kumimoji="1" lang="zh-CN" altLang="en-US" sz="2800">
                <a:latin typeface="Times New Roman" panose="02020603050405020304" pitchFamily="18" charset="0"/>
              </a:rPr>
              <a:t>：</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是指该语句重复执行的次数。</a:t>
            </a: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4628" name="Text Box 4">
            <a:extLst>
              <a:ext uri="{FF2B5EF4-FFF2-40B4-BE49-F238E27FC236}">
                <a16:creationId xmlns:a16="http://schemas.microsoft.com/office/drawing/2014/main" id="{E0552196-04CD-0844-BE32-050A6D955259}"/>
              </a:ext>
            </a:extLst>
          </p:cNvPr>
          <p:cNvSpPr txBox="1">
            <a:spLocks noChangeArrowheads="1"/>
          </p:cNvSpPr>
          <p:nvPr/>
        </p:nvSpPr>
        <p:spPr bwMode="auto">
          <a:xfrm>
            <a:off x="56038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154629" name="Text Box 5">
            <a:extLst>
              <a:ext uri="{FF2B5EF4-FFF2-40B4-BE49-F238E27FC236}">
                <a16:creationId xmlns:a16="http://schemas.microsoft.com/office/drawing/2014/main" id="{E7609043-864F-604B-BCB0-85C5B7C27D77}"/>
              </a:ext>
            </a:extLst>
          </p:cNvPr>
          <p:cNvSpPr txBox="1">
            <a:spLocks noChangeArrowheads="1"/>
          </p:cNvSpPr>
          <p:nvPr/>
        </p:nvSpPr>
        <p:spPr bwMode="auto">
          <a:xfrm>
            <a:off x="295433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58633F9C-5A86-0742-85F3-5D6CCDD4E165}"/>
              </a:ext>
            </a:extLst>
          </p:cNvPr>
          <p:cNvSpPr txBox="1">
            <a:spLocks noChangeArrowheads="1"/>
          </p:cNvSpPr>
          <p:nvPr/>
        </p:nvSpPr>
        <p:spPr bwMode="auto">
          <a:xfrm>
            <a:off x="1065213" y="1773238"/>
            <a:ext cx="833755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5652" name="Text Box 4">
            <a:extLst>
              <a:ext uri="{FF2B5EF4-FFF2-40B4-BE49-F238E27FC236}">
                <a16:creationId xmlns:a16="http://schemas.microsoft.com/office/drawing/2014/main" id="{F1A71F01-ACCA-2C45-810A-10C9097E879E}"/>
              </a:ext>
            </a:extLst>
          </p:cNvPr>
          <p:cNvSpPr txBox="1">
            <a:spLocks noChangeArrowheads="1"/>
          </p:cNvSpPr>
          <p:nvPr/>
        </p:nvSpPr>
        <p:spPr bwMode="auto">
          <a:xfrm>
            <a:off x="1008063" y="3703638"/>
            <a:ext cx="83375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自增看成是基本操作，则语句频度为１，即时间复杂度为Ｏ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如果将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也看成是基本操作，则语句频度为２，其时间复杂度仍为Ｏ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，即常量阶。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ppt_x"/>
                                          </p:val>
                                        </p:tav>
                                        <p:tav tm="100000">
                                          <p:val>
                                            <p:strVal val="#ppt_x"/>
                                          </p:val>
                                        </p:tav>
                                      </p:tavLst>
                                    </p:anim>
                                    <p:anim calcmode="lin" valueType="num">
                                      <p:cBhvr additive="base">
                                        <p:cTn id="8" dur="500" fill="hold"/>
                                        <p:tgtEl>
                                          <p:spTgt spid="155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500" fill="hold"/>
                                        <p:tgtEl>
                                          <p:spTgt spid="155652"/>
                                        </p:tgtEl>
                                        <p:attrNameLst>
                                          <p:attrName>ppt_x</p:attrName>
                                        </p:attrNameLst>
                                      </p:cBhvr>
                                      <p:tavLst>
                                        <p:tav tm="0">
                                          <p:val>
                                            <p:strVal val="#ppt_x"/>
                                          </p:val>
                                        </p:tav>
                                        <p:tav tm="100000">
                                          <p:val>
                                            <p:strVal val="#ppt_x"/>
                                          </p:val>
                                        </p:tav>
                                      </p:tavLst>
                                    </p:anim>
                                    <p:anim calcmode="lin" valueType="num">
                                      <p:cBhvr additive="base">
                                        <p:cTn id="14"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89D5488-AE2E-2A48-9D35-4511CC9C3BF4}"/>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189443" name="Rectangle 3">
            <a:extLst>
              <a:ext uri="{FF2B5EF4-FFF2-40B4-BE49-F238E27FC236}">
                <a16:creationId xmlns:a16="http://schemas.microsoft.com/office/drawing/2014/main" id="{8D2BC0D8-1533-4044-91C0-ED1D60ACB957}"/>
              </a:ext>
            </a:extLst>
          </p:cNvPr>
          <p:cNvSpPr>
            <a:spLocks noGrp="1" noChangeArrowheads="1"/>
          </p:cNvSpPr>
          <p:nvPr>
            <p:ph sz="half" idx="1"/>
          </p:nvPr>
        </p:nvSpPr>
        <p:spPr>
          <a:xfrm>
            <a:off x="663575" y="1600200"/>
            <a:ext cx="8105775" cy="4525963"/>
          </a:xfrm>
        </p:spPr>
        <p:txBody>
          <a:bodyPr/>
          <a:lstStyle/>
          <a:p>
            <a:pPr eaLnBrk="1" hangingPunct="1"/>
            <a:r>
              <a:rPr lang="en-US" altLang="zh-CN">
                <a:ea typeface="宋体" panose="02010600030101010101" pitchFamily="2" charset="-122"/>
              </a:rPr>
              <a:t>temp=i;i=j;j=temp;</a:t>
            </a:r>
          </a:p>
          <a:p>
            <a:pPr eaLnBrk="1" hangingPunct="1"/>
            <a:r>
              <a:rPr lang="en-US" altLang="zh-CN">
                <a:ea typeface="宋体" panose="02010600030101010101" pitchFamily="2" charset="-122"/>
              </a:rPr>
              <a:t>T(n)=3</a:t>
            </a:r>
          </a:p>
          <a:p>
            <a:pPr eaLnBrk="1" hangingPunct="1"/>
            <a:r>
              <a:rPr lang="zh-CN" altLang="en-US">
                <a:ea typeface="宋体" panose="02010600030101010101" pitchFamily="2" charset="-122"/>
              </a:rPr>
              <a:t>该程序执行时间与问题规模</a:t>
            </a:r>
            <a:r>
              <a:rPr lang="en-US" altLang="zh-CN">
                <a:ea typeface="宋体" panose="02010600030101010101" pitchFamily="2" charset="-122"/>
              </a:rPr>
              <a:t>n</a:t>
            </a:r>
            <a:r>
              <a:rPr lang="zh-CN" altLang="en-US">
                <a:ea typeface="宋体" panose="02010600030101010101" pitchFamily="2" charset="-122"/>
              </a:rPr>
              <a:t>无关的常数，因此算法的时间复杂度为常数阶，记做</a:t>
            </a:r>
            <a:r>
              <a:rPr lang="en-US" altLang="zh-CN">
                <a:ea typeface="宋体" panose="02010600030101010101" pitchFamily="2" charset="-122"/>
              </a:rPr>
              <a:t>T(n)=O(1)</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a:extLst>
              <a:ext uri="{FF2B5EF4-FFF2-40B4-BE49-F238E27FC236}">
                <a16:creationId xmlns:a16="http://schemas.microsoft.com/office/drawing/2014/main" id="{26C790CB-534D-2147-8409-73819B6713EC}"/>
              </a:ext>
            </a:extLst>
          </p:cNvPr>
          <p:cNvSpPr txBox="1">
            <a:spLocks noChangeArrowheads="1"/>
          </p:cNvSpPr>
          <p:nvPr/>
        </p:nvSpPr>
        <p:spPr bwMode="auto">
          <a:xfrm>
            <a:off x="920750" y="1700213"/>
            <a:ext cx="8667750" cy="1544637"/>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mn-lt"/>
              <a:ea typeface="楷体_GB2312" pitchFamily="49" charset="-122"/>
            </a:endParaRPr>
          </a:p>
        </p:txBody>
      </p:sp>
      <p:sp>
        <p:nvSpPr>
          <p:cNvPr id="176132" name="Text Box 4">
            <a:extLst>
              <a:ext uri="{FF2B5EF4-FFF2-40B4-BE49-F238E27FC236}">
                <a16:creationId xmlns:a16="http://schemas.microsoft.com/office/drawing/2014/main" id="{55197C67-172E-2E48-875C-DB16BCBEAE08}"/>
              </a:ext>
            </a:extLst>
          </p:cNvPr>
          <p:cNvSpPr txBox="1">
            <a:spLocks noChangeArrowheads="1"/>
          </p:cNvSpPr>
          <p:nvPr/>
        </p:nvSpPr>
        <p:spPr bwMode="auto">
          <a:xfrm>
            <a:off x="776288" y="4005263"/>
            <a:ext cx="8667750" cy="1031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即时间复杂度为线性阶。</a:t>
            </a:r>
            <a:endParaRPr lang="zh-CN" altLang="en-US" sz="28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blinds(horizontal)">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950F2595-5E66-1547-A571-4FCEF1A8955E}"/>
              </a:ext>
            </a:extLst>
          </p:cNvPr>
          <p:cNvSpPr txBox="1">
            <a:spLocks noChangeArrowheads="1"/>
          </p:cNvSpPr>
          <p:nvPr/>
        </p:nvSpPr>
        <p:spPr bwMode="auto">
          <a:xfrm>
            <a:off x="920750" y="1773238"/>
            <a:ext cx="82550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6676" name="Text Box 4">
            <a:extLst>
              <a:ext uri="{FF2B5EF4-FFF2-40B4-BE49-F238E27FC236}">
                <a16:creationId xmlns:a16="http://schemas.microsoft.com/office/drawing/2014/main" id="{08D75DFE-DC48-BF4B-BA00-CD49FD229286}"/>
              </a:ext>
            </a:extLst>
          </p:cNvPr>
          <p:cNvSpPr txBox="1">
            <a:spLocks noChangeArrowheads="1"/>
          </p:cNvSpPr>
          <p:nvPr/>
        </p:nvSpPr>
        <p:spPr bwMode="auto">
          <a:xfrm>
            <a:off x="920750" y="3429000"/>
            <a:ext cx="82550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kumimoji="1" lang="en-US" altLang="zh-CN" sz="2800" baseline="260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6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即时间复杂度为平方阶。</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定理：若</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A(n)=a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 </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1</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n+a</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是一个</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m</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次多项式，则</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A(n)=O(n</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 m</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ppt_x"/>
                                          </p:val>
                                        </p:tav>
                                        <p:tav tm="100000">
                                          <p:val>
                                            <p:strVal val="#ppt_x"/>
                                          </p:val>
                                        </p:tav>
                                      </p:tavLst>
                                    </p:anim>
                                    <p:anim calcmode="lin" valueType="num">
                                      <p:cBhvr additive="base">
                                        <p:cTn id="8" dur="500" fill="hold"/>
                                        <p:tgtEl>
                                          <p:spTgt spid="156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 calcmode="lin" valueType="num">
                                      <p:cBhvr additive="base">
                                        <p:cTn id="13" dur="500" fill="hold"/>
                                        <p:tgtEl>
                                          <p:spTgt spid="156676"/>
                                        </p:tgtEl>
                                        <p:attrNameLst>
                                          <p:attrName>ppt_x</p:attrName>
                                        </p:attrNameLst>
                                      </p:cBhvr>
                                      <p:tavLst>
                                        <p:tav tm="0">
                                          <p:val>
                                            <p:strVal val="#ppt_x"/>
                                          </p:val>
                                        </p:tav>
                                        <p:tav tm="100000">
                                          <p:val>
                                            <p:strVal val="#ppt_x"/>
                                          </p:val>
                                        </p:tav>
                                      </p:tavLst>
                                    </p:anim>
                                    <p:anim calcmode="lin" valueType="num">
                                      <p:cBhvr additive="base">
                                        <p:cTn id="14" dur="500" fill="hold"/>
                                        <p:tgtEl>
                                          <p:spTgt spid="156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a:extLst>
              <a:ext uri="{FF2B5EF4-FFF2-40B4-BE49-F238E27FC236}">
                <a16:creationId xmlns:a16="http://schemas.microsoft.com/office/drawing/2014/main" id="{B13CF9A3-FAAA-2747-B868-2DDC074F38F0}"/>
              </a:ext>
            </a:extLst>
          </p:cNvPr>
          <p:cNvSpPr txBox="1">
            <a:spLocks noChangeArrowheads="1"/>
          </p:cNvSpPr>
          <p:nvPr/>
        </p:nvSpPr>
        <p:spPr bwMode="auto">
          <a:xfrm>
            <a:off x="776288" y="1628775"/>
            <a:ext cx="8502650" cy="154463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6  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a[i][j]=x; }</a:t>
            </a:r>
            <a:endParaRPr lang="en-US" altLang="zh-CN" sz="2800">
              <a:effectLst>
                <a:outerShdw blurRad="38100" dist="38100" dir="2700000" algn="tl">
                  <a:srgbClr val="C0C0C0"/>
                </a:outerShdw>
              </a:effectLst>
              <a:latin typeface="+mn-lt"/>
              <a:ea typeface="楷体_GB2312" pitchFamily="49" charset="-122"/>
            </a:endParaRPr>
          </a:p>
        </p:txBody>
      </p:sp>
      <p:sp>
        <p:nvSpPr>
          <p:cNvPr id="177156" name="Text Box 4">
            <a:extLst>
              <a:ext uri="{FF2B5EF4-FFF2-40B4-BE49-F238E27FC236}">
                <a16:creationId xmlns:a16="http://schemas.microsoft.com/office/drawing/2014/main" id="{9DBBB401-A757-B343-8150-DC5463416E0E}"/>
              </a:ext>
            </a:extLst>
          </p:cNvPr>
          <p:cNvSpPr txBox="1">
            <a:spLocks noChangeArrowheads="1"/>
          </p:cNvSpPr>
          <p:nvPr/>
        </p:nvSpPr>
        <p:spPr bwMode="auto">
          <a:xfrm>
            <a:off x="776288" y="2565400"/>
            <a:ext cx="82550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1+2+3+…+n-2=(1+n-2) ×(n-2)/2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=(n-1)(n-2)/2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2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即此算法的时间复杂度为平方阶</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 calcmode="lin" valueType="num">
                                      <p:cBhvr additive="base">
                                        <p:cTn id="12" dur="500" fill="hold"/>
                                        <p:tgtEl>
                                          <p:spTgt spid="177156"/>
                                        </p:tgtEl>
                                        <p:attrNameLst>
                                          <p:attrName>ppt_x</p:attrName>
                                        </p:attrNameLst>
                                      </p:cBhvr>
                                      <p:tavLst>
                                        <p:tav tm="0">
                                          <p:val>
                                            <p:strVal val="#ppt_x"/>
                                          </p:val>
                                        </p:tav>
                                        <p:tav tm="100000">
                                          <p:val>
                                            <p:strVal val="#ppt_x"/>
                                          </p:val>
                                        </p:tav>
                                      </p:tavLst>
                                    </p:anim>
                                    <p:anim calcmode="lin" valueType="num">
                                      <p:cBhvr additive="base">
                                        <p:cTn id="13" dur="500" fill="hold"/>
                                        <p:tgtEl>
                                          <p:spTgt spid="17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a:extLst>
              <a:ext uri="{FF2B5EF4-FFF2-40B4-BE49-F238E27FC236}">
                <a16:creationId xmlns:a16="http://schemas.microsoft.com/office/drawing/2014/main" id="{AF7D3DA1-9081-9C44-94EB-C50A9B9037A1}"/>
              </a:ext>
            </a:extLst>
          </p:cNvPr>
          <p:cNvSpPr txBox="1">
            <a:spLocks noChangeArrowheads="1"/>
          </p:cNvSpPr>
          <p:nvPr/>
        </p:nvSpPr>
        <p:spPr bwMode="auto">
          <a:xfrm>
            <a:off x="704850" y="2060575"/>
            <a:ext cx="8585200" cy="204152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rgbClr val="FFFF00"/>
              </a:buClr>
              <a:buSzPct val="80000"/>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一个算法时间为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的算法，它的基本运算执行的次数是固定的。因此，总的时间由一个常数（即零次多项式）来限界。而一个时间为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32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的算法则由一个二次多项式来限界。</a:t>
            </a: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blinds(horizontal)">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D3C26E6-AFA3-914D-B7B4-B70A35F09EF0}"/>
              </a:ext>
            </a:extLst>
          </p:cNvPr>
          <p:cNvSpPr>
            <a:spLocks noChangeArrowheads="1"/>
          </p:cNvSpPr>
          <p:nvPr/>
        </p:nvSpPr>
        <p:spPr bwMode="auto">
          <a:xfrm>
            <a:off x="606425" y="1700213"/>
            <a:ext cx="86677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以下六种计算算法时间的多项式是最常用的。</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关系为：</a:t>
            </a:r>
          </a:p>
          <a:p>
            <a:pPr algn="ct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O(1)&lt;O(logn)&lt;O(n)&lt;O(nlogn)&lt;O(n</a:t>
            </a:r>
            <a:r>
              <a:rPr lang="en-US" altLang="zh-CN" sz="2800" baseline="2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a:t>
            </a:r>
            <a:r>
              <a:rPr lang="en-US" altLang="zh-CN" sz="2800" baseline="22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指数时间的关系为：</a:t>
            </a:r>
          </a:p>
          <a:p>
            <a:pPr algn="ct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O(2</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)&lt;O(n!)&lt;O(n</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取得很大时，指数时间算法和多项式时间算法在所需时间上非常悬殊。因此，只要有人能将现有指数时间算法中的任何一个算法化简为多项式时间算法，那就取得了一个伟大的成就。</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560D2142-4740-E749-8902-0392A238783E}"/>
              </a:ext>
            </a:extLst>
          </p:cNvPr>
          <p:cNvSpPr txBox="1">
            <a:spLocks noChangeArrowheads="1"/>
          </p:cNvSpPr>
          <p:nvPr/>
        </p:nvSpPr>
        <p:spPr bwMode="auto">
          <a:xfrm>
            <a:off x="1568450" y="304800"/>
            <a:ext cx="685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15715" name="Text Box 3">
            <a:hlinkClick r:id="" action="ppaction://hlinkshowjump?jump=nextslide"/>
            <a:extLst>
              <a:ext uri="{FF2B5EF4-FFF2-40B4-BE49-F238E27FC236}">
                <a16:creationId xmlns:a16="http://schemas.microsoft.com/office/drawing/2014/main" id="{83AD2A14-7EE5-5D46-84F0-15CD89FEA439}"/>
              </a:ext>
            </a:extLst>
          </p:cNvPr>
          <p:cNvSpPr txBox="1">
            <a:spLocks noChangeArrowheads="1"/>
          </p:cNvSpPr>
          <p:nvPr/>
        </p:nvSpPr>
        <p:spPr bwMode="auto">
          <a:xfrm>
            <a:off x="2559050" y="2224088"/>
            <a:ext cx="4505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什么是数据结构</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6" name="Text Box 4">
            <a:hlinkClick r:id="rId2" action="ppaction://hlinksldjump"/>
            <a:extLst>
              <a:ext uri="{FF2B5EF4-FFF2-40B4-BE49-F238E27FC236}">
                <a16:creationId xmlns:a16="http://schemas.microsoft.com/office/drawing/2014/main" id="{CF1DC74F-7C4E-A047-B4F8-C69129E6985E}"/>
              </a:ext>
            </a:extLst>
          </p:cNvPr>
          <p:cNvSpPr txBox="1">
            <a:spLocks noChangeArrowheads="1"/>
          </p:cNvSpPr>
          <p:nvPr/>
        </p:nvSpPr>
        <p:spPr bwMode="auto">
          <a:xfrm>
            <a:off x="2622550" y="3065463"/>
            <a:ext cx="621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数据类型和抽象数据类型</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7" name="Text Box 5">
            <a:hlinkClick r:id="rId3" action="ppaction://hlinksldjump"/>
            <a:extLst>
              <a:ext uri="{FF2B5EF4-FFF2-40B4-BE49-F238E27FC236}">
                <a16:creationId xmlns:a16="http://schemas.microsoft.com/office/drawing/2014/main" id="{271B2412-E85E-9741-BA4A-5922CF57B52E}"/>
              </a:ext>
            </a:extLst>
          </p:cNvPr>
          <p:cNvSpPr txBox="1">
            <a:spLocks noChangeArrowheads="1"/>
          </p:cNvSpPr>
          <p:nvPr/>
        </p:nvSpPr>
        <p:spPr bwMode="auto">
          <a:xfrm>
            <a:off x="2649538" y="3933825"/>
            <a:ext cx="4824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算法和算法分析</a:t>
            </a:r>
          </a:p>
        </p:txBody>
      </p:sp>
      <p:sp>
        <p:nvSpPr>
          <p:cNvPr id="23557" name="Rectangle 6">
            <a:extLst>
              <a:ext uri="{FF2B5EF4-FFF2-40B4-BE49-F238E27FC236}">
                <a16:creationId xmlns:a16="http://schemas.microsoft.com/office/drawing/2014/main" id="{CF3F526E-4391-9A48-9918-F2580B964172}"/>
              </a:ext>
            </a:extLst>
          </p:cNvPr>
          <p:cNvSpPr>
            <a:spLocks noGrp="1" noChangeArrowheads="1"/>
          </p:cNvSpPr>
          <p:nvPr>
            <p:ph type="title"/>
          </p:nvPr>
        </p:nvSpPr>
        <p:spPr>
          <a:xfrm>
            <a:off x="415925" y="0"/>
            <a:ext cx="8420100" cy="1920875"/>
          </a:xfrm>
        </p:spPr>
        <p:txBody>
          <a:bodyPr/>
          <a:lstStyle/>
          <a:p>
            <a:pPr eaLnBrk="1" hangingPunct="1"/>
            <a:r>
              <a:rPr lang="zh-CN" altLang="en-US" sz="4800" b="1">
                <a:solidFill>
                  <a:schemeClr val="tx1"/>
                </a:solidFill>
                <a:latin typeface="楷体_GB2312" pitchFamily="49" charset="-122"/>
                <a:ea typeface="楷体_GB2312" pitchFamily="49" charset="-122"/>
              </a:rPr>
              <a:t>第一章  概述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a:extLst>
              <a:ext uri="{FF2B5EF4-FFF2-40B4-BE49-F238E27FC236}">
                <a16:creationId xmlns:a16="http://schemas.microsoft.com/office/drawing/2014/main" id="{D1A96D17-19AD-454B-8601-903F9F51DDA7}"/>
              </a:ext>
            </a:extLst>
          </p:cNvPr>
          <p:cNvSpPr>
            <a:spLocks noGrp="1" noChangeArrowheads="1"/>
          </p:cNvSpPr>
          <p:nvPr>
            <p:ph sz="half" idx="1"/>
          </p:nvPr>
        </p:nvSpPr>
        <p:spPr>
          <a:xfrm>
            <a:off x="660400" y="2160588"/>
            <a:ext cx="3344863" cy="3881437"/>
          </a:xfrm>
        </p:spPr>
        <p:txBody>
          <a:bodyPr/>
          <a:lstStyle/>
          <a:p>
            <a:pPr eaLnBrk="1" hangingPunct="1"/>
            <a:endParaRPr lang="zh-CN" altLang="en-US">
              <a:ea typeface="宋体" panose="02010600030101010101" pitchFamily="2" charset="-122"/>
            </a:endParaRPr>
          </a:p>
        </p:txBody>
      </p:sp>
      <p:sp>
        <p:nvSpPr>
          <p:cNvPr id="74754" name="Rectangle 4">
            <a:extLst>
              <a:ext uri="{FF2B5EF4-FFF2-40B4-BE49-F238E27FC236}">
                <a16:creationId xmlns:a16="http://schemas.microsoft.com/office/drawing/2014/main" id="{EAC2A227-0520-224E-8AB0-557C7B7EEBED}"/>
              </a:ext>
            </a:extLst>
          </p:cNvPr>
          <p:cNvSpPr>
            <a:spLocks noChangeArrowheads="1"/>
          </p:cNvSpPr>
          <p:nvPr/>
        </p:nvSpPr>
        <p:spPr bwMode="auto">
          <a:xfrm>
            <a:off x="273050" y="26035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300" b="1">
                <a:solidFill>
                  <a:schemeClr val="tx2"/>
                </a:solidFill>
                <a:latin typeface="Tw Cen MT" panose="020B0602020104020603" pitchFamily="34" charset="77"/>
              </a:rPr>
              <a:t>典型的计算时间函数曲线</a:t>
            </a:r>
          </a:p>
        </p:txBody>
      </p:sp>
      <p:graphicFrame>
        <p:nvGraphicFramePr>
          <p:cNvPr id="74755" name="Object 5">
            <a:extLst>
              <a:ext uri="{FF2B5EF4-FFF2-40B4-BE49-F238E27FC236}">
                <a16:creationId xmlns:a16="http://schemas.microsoft.com/office/drawing/2014/main" id="{D76D91F8-CF6E-4448-BA2F-4135513992E2}"/>
              </a:ext>
            </a:extLst>
          </p:cNvPr>
          <p:cNvGraphicFramePr>
            <a:graphicFrameLocks noChangeAspect="1"/>
          </p:cNvGraphicFramePr>
          <p:nvPr/>
        </p:nvGraphicFramePr>
        <p:xfrm>
          <a:off x="2073275" y="1557338"/>
          <a:ext cx="4906963" cy="5300662"/>
        </p:xfrm>
        <a:graphic>
          <a:graphicData uri="http://schemas.openxmlformats.org/presentationml/2006/ole">
            <mc:AlternateContent xmlns:mc="http://schemas.openxmlformats.org/markup-compatibility/2006">
              <mc:Choice xmlns:v="urn:schemas-microsoft-com:vml" Requires="v">
                <p:oleObj spid="_x0000_s74768" r:id="rId3" imgW="4851400" imgH="5137150" progId="Photoshop.Image.5">
                  <p:embed/>
                </p:oleObj>
              </mc:Choice>
              <mc:Fallback>
                <p:oleObj r:id="rId3" imgW="4851400" imgH="5137150"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1557338"/>
                        <a:ext cx="4906963"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F095A81C-093D-9349-BB14-AAB9547BB506}"/>
              </a:ext>
            </a:extLst>
          </p:cNvPr>
          <p:cNvSpPr txBox="1">
            <a:spLocks noChangeArrowheads="1"/>
          </p:cNvSpPr>
          <p:nvPr/>
        </p:nvSpPr>
        <p:spPr bwMode="auto">
          <a:xfrm>
            <a:off x="488950" y="404813"/>
            <a:ext cx="916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下面的表格给出了一些具体函数的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mn-lt"/>
                <a:ea typeface="楷体_GB2312" pitchFamily="49" charset="-122"/>
              </a:rPr>
              <a:t>的表示，如图所示。</a:t>
            </a:r>
          </a:p>
        </p:txBody>
      </p:sp>
      <p:grpSp>
        <p:nvGrpSpPr>
          <p:cNvPr id="75778" name="Group 5">
            <a:extLst>
              <a:ext uri="{FF2B5EF4-FFF2-40B4-BE49-F238E27FC236}">
                <a16:creationId xmlns:a16="http://schemas.microsoft.com/office/drawing/2014/main" id="{2149D3D5-4DA4-6A42-80C9-A5DE04B57552}"/>
              </a:ext>
            </a:extLst>
          </p:cNvPr>
          <p:cNvGrpSpPr>
            <a:grpSpLocks/>
          </p:cNvGrpSpPr>
          <p:nvPr/>
        </p:nvGrpSpPr>
        <p:grpSpPr bwMode="auto">
          <a:xfrm>
            <a:off x="1360488" y="2489200"/>
            <a:ext cx="2416175" cy="519113"/>
            <a:chOff x="0" y="0"/>
            <a:chExt cx="902" cy="327"/>
          </a:xfrm>
        </p:grpSpPr>
        <p:sp>
          <p:nvSpPr>
            <p:cNvPr id="75821" name="Rectangle 6">
              <a:extLst>
                <a:ext uri="{FF2B5EF4-FFF2-40B4-BE49-F238E27FC236}">
                  <a16:creationId xmlns:a16="http://schemas.microsoft.com/office/drawing/2014/main" id="{6427D6F1-75A0-2A4C-97B8-AA65D784EBFE}"/>
                </a:ext>
              </a:extLst>
            </p:cNvPr>
            <p:cNvSpPr>
              <a:spLocks noChangeArrowheads="1"/>
            </p:cNvSpPr>
            <p:nvPr/>
          </p:nvSpPr>
          <p:spPr bwMode="auto">
            <a:xfrm>
              <a:off x="43"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f(n)</a:t>
              </a:r>
              <a:endParaRPr lang="zh-CN" altLang="en-US" sz="2800" b="1">
                <a:solidFill>
                  <a:schemeClr val="tx1"/>
                </a:solidFill>
              </a:endParaRPr>
            </a:p>
          </p:txBody>
        </p:sp>
        <p:sp>
          <p:nvSpPr>
            <p:cNvPr id="75822" name="Rectangle 7">
              <a:extLst>
                <a:ext uri="{FF2B5EF4-FFF2-40B4-BE49-F238E27FC236}">
                  <a16:creationId xmlns:a16="http://schemas.microsoft.com/office/drawing/2014/main" id="{B3C575A2-A705-6F46-B3E5-D7424A7A5573}"/>
                </a:ext>
              </a:extLst>
            </p:cNvPr>
            <p:cNvSpPr>
              <a:spLocks noChangeArrowheads="1"/>
            </p:cNvSpPr>
            <p:nvPr/>
          </p:nvSpPr>
          <p:spPr bwMode="auto">
            <a:xfrm>
              <a:off x="0"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79" name="Group 8">
            <a:extLst>
              <a:ext uri="{FF2B5EF4-FFF2-40B4-BE49-F238E27FC236}">
                <a16:creationId xmlns:a16="http://schemas.microsoft.com/office/drawing/2014/main" id="{BF62D80F-727D-364D-970C-8942C5524475}"/>
              </a:ext>
            </a:extLst>
          </p:cNvPr>
          <p:cNvGrpSpPr>
            <a:grpSpLocks/>
          </p:cNvGrpSpPr>
          <p:nvPr/>
        </p:nvGrpSpPr>
        <p:grpSpPr bwMode="auto">
          <a:xfrm>
            <a:off x="3776663" y="2489200"/>
            <a:ext cx="2416175" cy="519113"/>
            <a:chOff x="902" y="0"/>
            <a:chExt cx="902" cy="327"/>
          </a:xfrm>
        </p:grpSpPr>
        <p:sp>
          <p:nvSpPr>
            <p:cNvPr id="75819" name="Rectangle 9">
              <a:extLst>
                <a:ext uri="{FF2B5EF4-FFF2-40B4-BE49-F238E27FC236}">
                  <a16:creationId xmlns:a16="http://schemas.microsoft.com/office/drawing/2014/main" id="{81C78BE6-52B1-8F4F-8F8A-82BAD731C349}"/>
                </a:ext>
              </a:extLst>
            </p:cNvPr>
            <p:cNvSpPr>
              <a:spLocks noChangeArrowheads="1"/>
            </p:cNvSpPr>
            <p:nvPr/>
          </p:nvSpPr>
          <p:spPr bwMode="auto">
            <a:xfrm>
              <a:off x="945"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O(g(n))</a:t>
              </a:r>
              <a:endParaRPr lang="zh-CN" altLang="en-US" sz="2800" b="1">
                <a:solidFill>
                  <a:schemeClr val="tx1"/>
                </a:solidFill>
              </a:endParaRPr>
            </a:p>
          </p:txBody>
        </p:sp>
        <p:sp>
          <p:nvSpPr>
            <p:cNvPr id="75820" name="Rectangle 10">
              <a:extLst>
                <a:ext uri="{FF2B5EF4-FFF2-40B4-BE49-F238E27FC236}">
                  <a16:creationId xmlns:a16="http://schemas.microsoft.com/office/drawing/2014/main" id="{8D1042BC-94E2-EC4E-88D9-738E3CEFAC90}"/>
                </a:ext>
              </a:extLst>
            </p:cNvPr>
            <p:cNvSpPr>
              <a:spLocks noChangeArrowheads="1"/>
            </p:cNvSpPr>
            <p:nvPr/>
          </p:nvSpPr>
          <p:spPr bwMode="auto">
            <a:xfrm>
              <a:off x="902"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0" name="Group 11">
            <a:extLst>
              <a:ext uri="{FF2B5EF4-FFF2-40B4-BE49-F238E27FC236}">
                <a16:creationId xmlns:a16="http://schemas.microsoft.com/office/drawing/2014/main" id="{52142DC9-DEA6-5E45-BB4E-87B64011593D}"/>
              </a:ext>
            </a:extLst>
          </p:cNvPr>
          <p:cNvGrpSpPr>
            <a:grpSpLocks/>
          </p:cNvGrpSpPr>
          <p:nvPr/>
        </p:nvGrpSpPr>
        <p:grpSpPr bwMode="auto">
          <a:xfrm>
            <a:off x="6194425" y="2478088"/>
            <a:ext cx="2416175" cy="519112"/>
            <a:chOff x="1804" y="0"/>
            <a:chExt cx="902" cy="327"/>
          </a:xfrm>
        </p:grpSpPr>
        <p:sp>
          <p:nvSpPr>
            <p:cNvPr id="75817" name="Rectangle 12">
              <a:extLst>
                <a:ext uri="{FF2B5EF4-FFF2-40B4-BE49-F238E27FC236}">
                  <a16:creationId xmlns:a16="http://schemas.microsoft.com/office/drawing/2014/main" id="{79A40E9E-4D1B-D242-877A-760348927651}"/>
                </a:ext>
              </a:extLst>
            </p:cNvPr>
            <p:cNvSpPr>
              <a:spLocks noChangeArrowheads="1"/>
            </p:cNvSpPr>
            <p:nvPr/>
          </p:nvSpPr>
          <p:spPr bwMode="auto">
            <a:xfrm>
              <a:off x="1847"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量级</a:t>
              </a:r>
              <a:endParaRPr lang="zh-CN" altLang="en-US" sz="2800" b="1">
                <a:solidFill>
                  <a:schemeClr val="tx1"/>
                </a:solidFill>
              </a:endParaRPr>
            </a:p>
          </p:txBody>
        </p:sp>
        <p:sp>
          <p:nvSpPr>
            <p:cNvPr id="75818" name="Rectangle 13">
              <a:extLst>
                <a:ext uri="{FF2B5EF4-FFF2-40B4-BE49-F238E27FC236}">
                  <a16:creationId xmlns:a16="http://schemas.microsoft.com/office/drawing/2014/main" id="{B398E6C6-37CF-9641-90AB-82B2EE82A4D4}"/>
                </a:ext>
              </a:extLst>
            </p:cNvPr>
            <p:cNvSpPr>
              <a:spLocks noChangeArrowheads="1"/>
            </p:cNvSpPr>
            <p:nvPr/>
          </p:nvSpPr>
          <p:spPr bwMode="auto">
            <a:xfrm>
              <a:off x="1804"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1" name="Group 14">
            <a:extLst>
              <a:ext uri="{FF2B5EF4-FFF2-40B4-BE49-F238E27FC236}">
                <a16:creationId xmlns:a16="http://schemas.microsoft.com/office/drawing/2014/main" id="{4F85B75F-D594-8948-B7D1-E6CEF9F0516B}"/>
              </a:ext>
            </a:extLst>
          </p:cNvPr>
          <p:cNvGrpSpPr>
            <a:grpSpLocks/>
          </p:cNvGrpSpPr>
          <p:nvPr/>
        </p:nvGrpSpPr>
        <p:grpSpPr bwMode="auto">
          <a:xfrm>
            <a:off x="1360488" y="3008313"/>
            <a:ext cx="2416175" cy="519112"/>
            <a:chOff x="0" y="327"/>
            <a:chExt cx="902" cy="327"/>
          </a:xfrm>
        </p:grpSpPr>
        <p:sp>
          <p:nvSpPr>
            <p:cNvPr id="75815" name="Rectangle 15">
              <a:extLst>
                <a:ext uri="{FF2B5EF4-FFF2-40B4-BE49-F238E27FC236}">
                  <a16:creationId xmlns:a16="http://schemas.microsoft.com/office/drawing/2014/main" id="{FDDBA486-DFC8-7743-BD49-54646D755C20}"/>
                </a:ext>
              </a:extLst>
            </p:cNvPr>
            <p:cNvSpPr>
              <a:spLocks noChangeArrowheads="1"/>
            </p:cNvSpPr>
            <p:nvPr/>
          </p:nvSpPr>
          <p:spPr bwMode="auto">
            <a:xfrm>
              <a:off x="43"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35</a:t>
              </a:r>
              <a:endParaRPr lang="zh-CN" altLang="en-US" sz="2800" b="1">
                <a:solidFill>
                  <a:schemeClr val="tx1"/>
                </a:solidFill>
              </a:endParaRPr>
            </a:p>
          </p:txBody>
        </p:sp>
        <p:sp>
          <p:nvSpPr>
            <p:cNvPr id="75816" name="Rectangle 16">
              <a:extLst>
                <a:ext uri="{FF2B5EF4-FFF2-40B4-BE49-F238E27FC236}">
                  <a16:creationId xmlns:a16="http://schemas.microsoft.com/office/drawing/2014/main" id="{4C29C4FC-99B6-E348-904B-B3B795558334}"/>
                </a:ext>
              </a:extLst>
            </p:cNvPr>
            <p:cNvSpPr>
              <a:spLocks noChangeArrowheads="1"/>
            </p:cNvSpPr>
            <p:nvPr/>
          </p:nvSpPr>
          <p:spPr bwMode="auto">
            <a:xfrm>
              <a:off x="0"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1" name="Group 17">
            <a:extLst>
              <a:ext uri="{FF2B5EF4-FFF2-40B4-BE49-F238E27FC236}">
                <a16:creationId xmlns:a16="http://schemas.microsoft.com/office/drawing/2014/main" id="{A0DACC37-2A92-2D44-9E42-999FB730BDE0}"/>
              </a:ext>
            </a:extLst>
          </p:cNvPr>
          <p:cNvGrpSpPr>
            <a:grpSpLocks/>
          </p:cNvGrpSpPr>
          <p:nvPr/>
        </p:nvGrpSpPr>
        <p:grpSpPr bwMode="auto">
          <a:xfrm>
            <a:off x="3776663" y="3008313"/>
            <a:ext cx="2416175" cy="519112"/>
            <a:chOff x="902" y="327"/>
            <a:chExt cx="902" cy="327"/>
          </a:xfrm>
        </p:grpSpPr>
        <p:sp>
          <p:nvSpPr>
            <p:cNvPr id="75813" name="Rectangle 18">
              <a:extLst>
                <a:ext uri="{FF2B5EF4-FFF2-40B4-BE49-F238E27FC236}">
                  <a16:creationId xmlns:a16="http://schemas.microsoft.com/office/drawing/2014/main" id="{70727FAA-344A-FC48-92E0-0F97C575A559}"/>
                </a:ext>
              </a:extLst>
            </p:cNvPr>
            <p:cNvSpPr>
              <a:spLocks noChangeArrowheads="1"/>
            </p:cNvSpPr>
            <p:nvPr/>
          </p:nvSpPr>
          <p:spPr bwMode="auto">
            <a:xfrm>
              <a:off x="945"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O(1)</a:t>
              </a:r>
              <a:endParaRPr lang="zh-CN" altLang="en-US" sz="2800" b="1">
                <a:solidFill>
                  <a:schemeClr val="tx1"/>
                </a:solidFill>
              </a:endParaRPr>
            </a:p>
          </p:txBody>
        </p:sp>
        <p:sp>
          <p:nvSpPr>
            <p:cNvPr id="75814" name="Rectangle 19">
              <a:extLst>
                <a:ext uri="{FF2B5EF4-FFF2-40B4-BE49-F238E27FC236}">
                  <a16:creationId xmlns:a16="http://schemas.microsoft.com/office/drawing/2014/main" id="{DD58FCA1-F1E9-EA4A-918C-F17E3CAB95EB}"/>
                </a:ext>
              </a:extLst>
            </p:cNvPr>
            <p:cNvSpPr>
              <a:spLocks noChangeArrowheads="1"/>
            </p:cNvSpPr>
            <p:nvPr/>
          </p:nvSpPr>
          <p:spPr bwMode="auto">
            <a:xfrm>
              <a:off x="902"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4" name="Group 20">
            <a:extLst>
              <a:ext uri="{FF2B5EF4-FFF2-40B4-BE49-F238E27FC236}">
                <a16:creationId xmlns:a16="http://schemas.microsoft.com/office/drawing/2014/main" id="{E08D8CD7-E576-5F48-91B4-D64E4F1738AC}"/>
              </a:ext>
            </a:extLst>
          </p:cNvPr>
          <p:cNvGrpSpPr>
            <a:grpSpLocks/>
          </p:cNvGrpSpPr>
          <p:nvPr/>
        </p:nvGrpSpPr>
        <p:grpSpPr bwMode="auto">
          <a:xfrm>
            <a:off x="6192838" y="3008313"/>
            <a:ext cx="2416175" cy="519112"/>
            <a:chOff x="1804" y="327"/>
            <a:chExt cx="902" cy="327"/>
          </a:xfrm>
        </p:grpSpPr>
        <p:sp>
          <p:nvSpPr>
            <p:cNvPr id="75811" name="Rectangle 21">
              <a:extLst>
                <a:ext uri="{FF2B5EF4-FFF2-40B4-BE49-F238E27FC236}">
                  <a16:creationId xmlns:a16="http://schemas.microsoft.com/office/drawing/2014/main" id="{5A98AB66-E613-CF44-A67C-8FDDF4050A8E}"/>
                </a:ext>
              </a:extLst>
            </p:cNvPr>
            <p:cNvSpPr>
              <a:spLocks noChangeArrowheads="1"/>
            </p:cNvSpPr>
            <p:nvPr/>
          </p:nvSpPr>
          <p:spPr bwMode="auto">
            <a:xfrm>
              <a:off x="1847"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常数阶</a:t>
              </a:r>
              <a:endParaRPr lang="zh-CN" altLang="en-US" sz="2800" b="1">
                <a:solidFill>
                  <a:schemeClr val="tx1"/>
                </a:solidFill>
              </a:endParaRPr>
            </a:p>
          </p:txBody>
        </p:sp>
        <p:sp>
          <p:nvSpPr>
            <p:cNvPr id="75812" name="Rectangle 22">
              <a:extLst>
                <a:ext uri="{FF2B5EF4-FFF2-40B4-BE49-F238E27FC236}">
                  <a16:creationId xmlns:a16="http://schemas.microsoft.com/office/drawing/2014/main" id="{46619444-A9EE-2E4A-9DE9-9285BFFC4912}"/>
                </a:ext>
              </a:extLst>
            </p:cNvPr>
            <p:cNvSpPr>
              <a:spLocks noChangeArrowheads="1"/>
            </p:cNvSpPr>
            <p:nvPr/>
          </p:nvSpPr>
          <p:spPr bwMode="auto">
            <a:xfrm>
              <a:off x="1804"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4" name="Group 23">
            <a:extLst>
              <a:ext uri="{FF2B5EF4-FFF2-40B4-BE49-F238E27FC236}">
                <a16:creationId xmlns:a16="http://schemas.microsoft.com/office/drawing/2014/main" id="{A9E4BBA4-9F02-C041-A1F6-100C4FFF7421}"/>
              </a:ext>
            </a:extLst>
          </p:cNvPr>
          <p:cNvGrpSpPr>
            <a:grpSpLocks/>
          </p:cNvGrpSpPr>
          <p:nvPr/>
        </p:nvGrpSpPr>
        <p:grpSpPr bwMode="auto">
          <a:xfrm>
            <a:off x="1360488" y="3527425"/>
            <a:ext cx="2416175" cy="519113"/>
            <a:chOff x="0" y="654"/>
            <a:chExt cx="902" cy="327"/>
          </a:xfrm>
        </p:grpSpPr>
        <p:sp>
          <p:nvSpPr>
            <p:cNvPr id="75809" name="Rectangle 24">
              <a:extLst>
                <a:ext uri="{FF2B5EF4-FFF2-40B4-BE49-F238E27FC236}">
                  <a16:creationId xmlns:a16="http://schemas.microsoft.com/office/drawing/2014/main" id="{8DF2AB10-C9F6-E849-B2B5-AED001604FE4}"/>
                </a:ext>
              </a:extLst>
            </p:cNvPr>
            <p:cNvSpPr>
              <a:spLocks noChangeArrowheads="1"/>
            </p:cNvSpPr>
            <p:nvPr/>
          </p:nvSpPr>
          <p:spPr bwMode="auto">
            <a:xfrm>
              <a:off x="43"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2n+7</a:t>
              </a:r>
              <a:endParaRPr lang="zh-CN" altLang="en-US" sz="2800" b="1">
                <a:solidFill>
                  <a:schemeClr val="tx1"/>
                </a:solidFill>
              </a:endParaRPr>
            </a:p>
          </p:txBody>
        </p:sp>
        <p:sp>
          <p:nvSpPr>
            <p:cNvPr id="75810" name="Rectangle 25">
              <a:extLst>
                <a:ext uri="{FF2B5EF4-FFF2-40B4-BE49-F238E27FC236}">
                  <a16:creationId xmlns:a16="http://schemas.microsoft.com/office/drawing/2014/main" id="{C13E8916-2851-DB41-9CAE-1EBB2F74C216}"/>
                </a:ext>
              </a:extLst>
            </p:cNvPr>
            <p:cNvSpPr>
              <a:spLocks noChangeArrowheads="1"/>
            </p:cNvSpPr>
            <p:nvPr/>
          </p:nvSpPr>
          <p:spPr bwMode="auto">
            <a:xfrm>
              <a:off x="0"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0" name="Group 26">
            <a:extLst>
              <a:ext uri="{FF2B5EF4-FFF2-40B4-BE49-F238E27FC236}">
                <a16:creationId xmlns:a16="http://schemas.microsoft.com/office/drawing/2014/main" id="{4304F4AF-2BE2-764C-B49F-FF96E4DAFFF7}"/>
              </a:ext>
            </a:extLst>
          </p:cNvPr>
          <p:cNvGrpSpPr>
            <a:grpSpLocks/>
          </p:cNvGrpSpPr>
          <p:nvPr/>
        </p:nvGrpSpPr>
        <p:grpSpPr bwMode="auto">
          <a:xfrm>
            <a:off x="3776663" y="3527425"/>
            <a:ext cx="2416175" cy="519113"/>
            <a:chOff x="902" y="654"/>
            <a:chExt cx="902" cy="327"/>
          </a:xfrm>
        </p:grpSpPr>
        <p:sp>
          <p:nvSpPr>
            <p:cNvPr id="75807" name="Rectangle 27">
              <a:extLst>
                <a:ext uri="{FF2B5EF4-FFF2-40B4-BE49-F238E27FC236}">
                  <a16:creationId xmlns:a16="http://schemas.microsoft.com/office/drawing/2014/main" id="{D5A5EFD2-081E-9A42-8674-8107880C628D}"/>
                </a:ext>
              </a:extLst>
            </p:cNvPr>
            <p:cNvSpPr>
              <a:spLocks noChangeArrowheads="1"/>
            </p:cNvSpPr>
            <p:nvPr/>
          </p:nvSpPr>
          <p:spPr bwMode="auto">
            <a:xfrm>
              <a:off x="945"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endParaRPr lang="zh-CN" altLang="en-US" sz="2800" b="1">
                <a:solidFill>
                  <a:schemeClr val="tx1"/>
                </a:solidFill>
              </a:endParaRPr>
            </a:p>
          </p:txBody>
        </p:sp>
        <p:sp>
          <p:nvSpPr>
            <p:cNvPr id="75808" name="Rectangle 28">
              <a:extLst>
                <a:ext uri="{FF2B5EF4-FFF2-40B4-BE49-F238E27FC236}">
                  <a16:creationId xmlns:a16="http://schemas.microsoft.com/office/drawing/2014/main" id="{320B95DF-F199-DE4C-B683-08E21FEEE1AE}"/>
                </a:ext>
              </a:extLst>
            </p:cNvPr>
            <p:cNvSpPr>
              <a:spLocks noChangeArrowheads="1"/>
            </p:cNvSpPr>
            <p:nvPr/>
          </p:nvSpPr>
          <p:spPr bwMode="auto">
            <a:xfrm>
              <a:off x="902"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3" name="Group 29">
            <a:extLst>
              <a:ext uri="{FF2B5EF4-FFF2-40B4-BE49-F238E27FC236}">
                <a16:creationId xmlns:a16="http://schemas.microsoft.com/office/drawing/2014/main" id="{DA1B3AEE-2461-EB49-8FE3-4106C37707DB}"/>
              </a:ext>
            </a:extLst>
          </p:cNvPr>
          <p:cNvGrpSpPr>
            <a:grpSpLocks/>
          </p:cNvGrpSpPr>
          <p:nvPr/>
        </p:nvGrpSpPr>
        <p:grpSpPr bwMode="auto">
          <a:xfrm>
            <a:off x="6192838" y="3527425"/>
            <a:ext cx="2416175" cy="519113"/>
            <a:chOff x="1804" y="654"/>
            <a:chExt cx="902" cy="327"/>
          </a:xfrm>
        </p:grpSpPr>
        <p:sp>
          <p:nvSpPr>
            <p:cNvPr id="75805" name="Rectangle 30">
              <a:extLst>
                <a:ext uri="{FF2B5EF4-FFF2-40B4-BE49-F238E27FC236}">
                  <a16:creationId xmlns:a16="http://schemas.microsoft.com/office/drawing/2014/main" id="{D16D4525-3FAF-234A-BEC3-3E36EC00C376}"/>
                </a:ext>
              </a:extLst>
            </p:cNvPr>
            <p:cNvSpPr>
              <a:spLocks noChangeArrowheads="1"/>
            </p:cNvSpPr>
            <p:nvPr/>
          </p:nvSpPr>
          <p:spPr bwMode="auto">
            <a:xfrm>
              <a:off x="1847"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线性阶</a:t>
              </a:r>
              <a:endParaRPr lang="zh-CN" altLang="en-US" sz="2800" b="1">
                <a:solidFill>
                  <a:schemeClr val="tx1"/>
                </a:solidFill>
              </a:endParaRPr>
            </a:p>
          </p:txBody>
        </p:sp>
        <p:sp>
          <p:nvSpPr>
            <p:cNvPr id="75806" name="Rectangle 31">
              <a:extLst>
                <a:ext uri="{FF2B5EF4-FFF2-40B4-BE49-F238E27FC236}">
                  <a16:creationId xmlns:a16="http://schemas.microsoft.com/office/drawing/2014/main" id="{63EDC1C2-35DF-7349-81BD-A9A862ED1A9E}"/>
                </a:ext>
              </a:extLst>
            </p:cNvPr>
            <p:cNvSpPr>
              <a:spLocks noChangeArrowheads="1"/>
            </p:cNvSpPr>
            <p:nvPr/>
          </p:nvSpPr>
          <p:spPr bwMode="auto">
            <a:xfrm>
              <a:off x="1804"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7" name="Group 32">
            <a:extLst>
              <a:ext uri="{FF2B5EF4-FFF2-40B4-BE49-F238E27FC236}">
                <a16:creationId xmlns:a16="http://schemas.microsoft.com/office/drawing/2014/main" id="{ED49391B-376F-9E44-B225-CB9929F30AF2}"/>
              </a:ext>
            </a:extLst>
          </p:cNvPr>
          <p:cNvGrpSpPr>
            <a:grpSpLocks/>
          </p:cNvGrpSpPr>
          <p:nvPr/>
        </p:nvGrpSpPr>
        <p:grpSpPr bwMode="auto">
          <a:xfrm>
            <a:off x="1360488" y="4046538"/>
            <a:ext cx="2416175" cy="519112"/>
            <a:chOff x="0" y="981"/>
            <a:chExt cx="902" cy="327"/>
          </a:xfrm>
        </p:grpSpPr>
        <p:sp>
          <p:nvSpPr>
            <p:cNvPr id="75803" name="Rectangle 33">
              <a:extLst>
                <a:ext uri="{FF2B5EF4-FFF2-40B4-BE49-F238E27FC236}">
                  <a16:creationId xmlns:a16="http://schemas.microsoft.com/office/drawing/2014/main" id="{D93285BD-8A3F-294C-A7A8-F113BDDE2D70}"/>
                </a:ext>
              </a:extLst>
            </p:cNvPr>
            <p:cNvSpPr>
              <a:spLocks noChangeArrowheads="1"/>
            </p:cNvSpPr>
            <p:nvPr/>
          </p:nvSpPr>
          <p:spPr bwMode="auto">
            <a:xfrm>
              <a:off x="43"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+10</a:t>
              </a:r>
              <a:endParaRPr lang="zh-CN" altLang="en-US" sz="2800" b="1">
                <a:solidFill>
                  <a:schemeClr val="tx1"/>
                </a:solidFill>
              </a:endParaRPr>
            </a:p>
          </p:txBody>
        </p:sp>
        <p:sp>
          <p:nvSpPr>
            <p:cNvPr id="75804" name="Rectangle 34">
              <a:extLst>
                <a:ext uri="{FF2B5EF4-FFF2-40B4-BE49-F238E27FC236}">
                  <a16:creationId xmlns:a16="http://schemas.microsoft.com/office/drawing/2014/main" id="{B1E58CB6-06C2-E740-A232-DF1F848B1D09}"/>
                </a:ext>
              </a:extLst>
            </p:cNvPr>
            <p:cNvSpPr>
              <a:spLocks noChangeArrowheads="1"/>
            </p:cNvSpPr>
            <p:nvPr/>
          </p:nvSpPr>
          <p:spPr bwMode="auto">
            <a:xfrm>
              <a:off x="0"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9" name="Group 35">
            <a:extLst>
              <a:ext uri="{FF2B5EF4-FFF2-40B4-BE49-F238E27FC236}">
                <a16:creationId xmlns:a16="http://schemas.microsoft.com/office/drawing/2014/main" id="{76A4DD9D-7B6F-B74D-827C-E585BC0D9F04}"/>
              </a:ext>
            </a:extLst>
          </p:cNvPr>
          <p:cNvGrpSpPr>
            <a:grpSpLocks/>
          </p:cNvGrpSpPr>
          <p:nvPr/>
        </p:nvGrpSpPr>
        <p:grpSpPr bwMode="auto">
          <a:xfrm>
            <a:off x="3776663" y="4046538"/>
            <a:ext cx="2416175" cy="519112"/>
            <a:chOff x="902" y="981"/>
            <a:chExt cx="902" cy="327"/>
          </a:xfrm>
        </p:grpSpPr>
        <p:sp>
          <p:nvSpPr>
            <p:cNvPr id="75801" name="Rectangle 36">
              <a:extLst>
                <a:ext uri="{FF2B5EF4-FFF2-40B4-BE49-F238E27FC236}">
                  <a16:creationId xmlns:a16="http://schemas.microsoft.com/office/drawing/2014/main" id="{693C78A5-CAC9-8949-BE49-06EEB41ABF1C}"/>
                </a:ext>
              </a:extLst>
            </p:cNvPr>
            <p:cNvSpPr>
              <a:spLocks noChangeArrowheads="1"/>
            </p:cNvSpPr>
            <p:nvPr/>
          </p:nvSpPr>
          <p:spPr bwMode="auto">
            <a:xfrm>
              <a:off x="945"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802" name="Rectangle 37">
              <a:extLst>
                <a:ext uri="{FF2B5EF4-FFF2-40B4-BE49-F238E27FC236}">
                  <a16:creationId xmlns:a16="http://schemas.microsoft.com/office/drawing/2014/main" id="{F0836254-8DBF-B348-BB17-A05B106053BF}"/>
                </a:ext>
              </a:extLst>
            </p:cNvPr>
            <p:cNvSpPr>
              <a:spLocks noChangeArrowheads="1"/>
            </p:cNvSpPr>
            <p:nvPr/>
          </p:nvSpPr>
          <p:spPr bwMode="auto">
            <a:xfrm>
              <a:off x="902"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2" name="Group 38">
            <a:extLst>
              <a:ext uri="{FF2B5EF4-FFF2-40B4-BE49-F238E27FC236}">
                <a16:creationId xmlns:a16="http://schemas.microsoft.com/office/drawing/2014/main" id="{3C11D2C4-4471-AD4B-A63C-10A072C0ECEC}"/>
              </a:ext>
            </a:extLst>
          </p:cNvPr>
          <p:cNvGrpSpPr>
            <a:grpSpLocks/>
          </p:cNvGrpSpPr>
          <p:nvPr/>
        </p:nvGrpSpPr>
        <p:grpSpPr bwMode="auto">
          <a:xfrm>
            <a:off x="6192838" y="4046538"/>
            <a:ext cx="2416175" cy="519112"/>
            <a:chOff x="1804" y="981"/>
            <a:chExt cx="902" cy="327"/>
          </a:xfrm>
        </p:grpSpPr>
        <p:sp>
          <p:nvSpPr>
            <p:cNvPr id="75799" name="Rectangle 39">
              <a:extLst>
                <a:ext uri="{FF2B5EF4-FFF2-40B4-BE49-F238E27FC236}">
                  <a16:creationId xmlns:a16="http://schemas.microsoft.com/office/drawing/2014/main" id="{AEC7809D-A2C7-9542-87BB-A818F1F60915}"/>
                </a:ext>
              </a:extLst>
            </p:cNvPr>
            <p:cNvSpPr>
              <a:spLocks noChangeArrowheads="1"/>
            </p:cNvSpPr>
            <p:nvPr/>
          </p:nvSpPr>
          <p:spPr bwMode="auto">
            <a:xfrm>
              <a:off x="1847"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平方阶</a:t>
              </a:r>
              <a:endParaRPr lang="zh-CN" altLang="en-US" sz="2800" b="1">
                <a:solidFill>
                  <a:schemeClr val="tx1"/>
                </a:solidFill>
              </a:endParaRPr>
            </a:p>
          </p:txBody>
        </p:sp>
        <p:sp>
          <p:nvSpPr>
            <p:cNvPr id="75800" name="Rectangle 40">
              <a:extLst>
                <a:ext uri="{FF2B5EF4-FFF2-40B4-BE49-F238E27FC236}">
                  <a16:creationId xmlns:a16="http://schemas.microsoft.com/office/drawing/2014/main" id="{C6D6157A-168D-6946-919E-D82333976335}"/>
                </a:ext>
              </a:extLst>
            </p:cNvPr>
            <p:cNvSpPr>
              <a:spLocks noChangeArrowheads="1"/>
            </p:cNvSpPr>
            <p:nvPr/>
          </p:nvSpPr>
          <p:spPr bwMode="auto">
            <a:xfrm>
              <a:off x="1804"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90" name="Group 41">
            <a:extLst>
              <a:ext uri="{FF2B5EF4-FFF2-40B4-BE49-F238E27FC236}">
                <a16:creationId xmlns:a16="http://schemas.microsoft.com/office/drawing/2014/main" id="{0BF80779-DBE4-A54A-BE4D-A702A9D5978B}"/>
              </a:ext>
            </a:extLst>
          </p:cNvPr>
          <p:cNvGrpSpPr>
            <a:grpSpLocks/>
          </p:cNvGrpSpPr>
          <p:nvPr/>
        </p:nvGrpSpPr>
        <p:grpSpPr bwMode="auto">
          <a:xfrm>
            <a:off x="1360488" y="4565650"/>
            <a:ext cx="2416175" cy="519113"/>
            <a:chOff x="0" y="1308"/>
            <a:chExt cx="902" cy="327"/>
          </a:xfrm>
        </p:grpSpPr>
        <p:sp>
          <p:nvSpPr>
            <p:cNvPr id="75797" name="Rectangle 42">
              <a:extLst>
                <a:ext uri="{FF2B5EF4-FFF2-40B4-BE49-F238E27FC236}">
                  <a16:creationId xmlns:a16="http://schemas.microsoft.com/office/drawing/2014/main" id="{A0C1EF95-3E59-AF4C-9593-F81D0E11CA3F}"/>
                </a:ext>
              </a:extLst>
            </p:cNvPr>
            <p:cNvSpPr>
              <a:spLocks noChangeArrowheads="1"/>
            </p:cNvSpPr>
            <p:nvPr/>
          </p:nvSpPr>
          <p:spPr bwMode="auto">
            <a:xfrm>
              <a:off x="43"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+n</a:t>
              </a:r>
              <a:endParaRPr lang="zh-CN" altLang="en-US" sz="2800" b="1">
                <a:solidFill>
                  <a:schemeClr val="tx1"/>
                </a:solidFill>
              </a:endParaRPr>
            </a:p>
          </p:txBody>
        </p:sp>
        <p:sp>
          <p:nvSpPr>
            <p:cNvPr id="75798" name="Rectangle 43">
              <a:extLst>
                <a:ext uri="{FF2B5EF4-FFF2-40B4-BE49-F238E27FC236}">
                  <a16:creationId xmlns:a16="http://schemas.microsoft.com/office/drawing/2014/main" id="{08924D60-6E02-B342-AC53-B0B9AD416136}"/>
                </a:ext>
              </a:extLst>
            </p:cNvPr>
            <p:cNvSpPr>
              <a:spLocks noChangeArrowheads="1"/>
            </p:cNvSpPr>
            <p:nvPr/>
          </p:nvSpPr>
          <p:spPr bwMode="auto">
            <a:xfrm>
              <a:off x="0"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8" name="Group 44">
            <a:extLst>
              <a:ext uri="{FF2B5EF4-FFF2-40B4-BE49-F238E27FC236}">
                <a16:creationId xmlns:a16="http://schemas.microsoft.com/office/drawing/2014/main" id="{D3878FFB-39A7-C741-8DB6-42D66B7FA6B9}"/>
              </a:ext>
            </a:extLst>
          </p:cNvPr>
          <p:cNvGrpSpPr>
            <a:grpSpLocks/>
          </p:cNvGrpSpPr>
          <p:nvPr/>
        </p:nvGrpSpPr>
        <p:grpSpPr bwMode="auto">
          <a:xfrm>
            <a:off x="3776663" y="4565650"/>
            <a:ext cx="2416175" cy="519113"/>
            <a:chOff x="902" y="1308"/>
            <a:chExt cx="902" cy="327"/>
          </a:xfrm>
        </p:grpSpPr>
        <p:sp>
          <p:nvSpPr>
            <p:cNvPr id="75795" name="Rectangle 45">
              <a:extLst>
                <a:ext uri="{FF2B5EF4-FFF2-40B4-BE49-F238E27FC236}">
                  <a16:creationId xmlns:a16="http://schemas.microsoft.com/office/drawing/2014/main" id="{A18FBE39-CCCC-B448-9078-7BD6BBDBF91D}"/>
                </a:ext>
              </a:extLst>
            </p:cNvPr>
            <p:cNvSpPr>
              <a:spLocks noChangeArrowheads="1"/>
            </p:cNvSpPr>
            <p:nvPr/>
          </p:nvSpPr>
          <p:spPr bwMode="auto">
            <a:xfrm>
              <a:off x="945"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796" name="Rectangle 46">
              <a:extLst>
                <a:ext uri="{FF2B5EF4-FFF2-40B4-BE49-F238E27FC236}">
                  <a16:creationId xmlns:a16="http://schemas.microsoft.com/office/drawing/2014/main" id="{19E56875-587A-274E-9862-C40DF599269D}"/>
                </a:ext>
              </a:extLst>
            </p:cNvPr>
            <p:cNvSpPr>
              <a:spLocks noChangeArrowheads="1"/>
            </p:cNvSpPr>
            <p:nvPr/>
          </p:nvSpPr>
          <p:spPr bwMode="auto">
            <a:xfrm>
              <a:off x="902"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91" name="Group 47">
            <a:extLst>
              <a:ext uri="{FF2B5EF4-FFF2-40B4-BE49-F238E27FC236}">
                <a16:creationId xmlns:a16="http://schemas.microsoft.com/office/drawing/2014/main" id="{1FDE5481-1806-5A48-BC64-866435F9007E}"/>
              </a:ext>
            </a:extLst>
          </p:cNvPr>
          <p:cNvGrpSpPr>
            <a:grpSpLocks/>
          </p:cNvGrpSpPr>
          <p:nvPr/>
        </p:nvGrpSpPr>
        <p:grpSpPr bwMode="auto">
          <a:xfrm>
            <a:off x="6192838" y="4565650"/>
            <a:ext cx="2416175" cy="519113"/>
            <a:chOff x="1804" y="1308"/>
            <a:chExt cx="902" cy="327"/>
          </a:xfrm>
        </p:grpSpPr>
        <p:sp>
          <p:nvSpPr>
            <p:cNvPr id="75793" name="Rectangle 48">
              <a:extLst>
                <a:ext uri="{FF2B5EF4-FFF2-40B4-BE49-F238E27FC236}">
                  <a16:creationId xmlns:a16="http://schemas.microsoft.com/office/drawing/2014/main" id="{D4BCBDCF-1668-3C4D-B891-69C6629E8EE1}"/>
                </a:ext>
              </a:extLst>
            </p:cNvPr>
            <p:cNvSpPr>
              <a:spLocks noChangeArrowheads="1"/>
            </p:cNvSpPr>
            <p:nvPr/>
          </p:nvSpPr>
          <p:spPr bwMode="auto">
            <a:xfrm>
              <a:off x="1847"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立方阶</a:t>
              </a:r>
              <a:endParaRPr lang="zh-CN" altLang="en-US" sz="2800" b="1">
                <a:solidFill>
                  <a:schemeClr val="tx1"/>
                </a:solidFill>
              </a:endParaRPr>
            </a:p>
          </p:txBody>
        </p:sp>
        <p:sp>
          <p:nvSpPr>
            <p:cNvPr id="75794" name="Rectangle 49">
              <a:extLst>
                <a:ext uri="{FF2B5EF4-FFF2-40B4-BE49-F238E27FC236}">
                  <a16:creationId xmlns:a16="http://schemas.microsoft.com/office/drawing/2014/main" id="{6F574BD4-4F8E-174C-A67A-988EDD34BB2D}"/>
                </a:ext>
              </a:extLst>
            </p:cNvPr>
            <p:cNvSpPr>
              <a:spLocks noChangeArrowheads="1"/>
            </p:cNvSpPr>
            <p:nvPr/>
          </p:nvSpPr>
          <p:spPr bwMode="auto">
            <a:xfrm>
              <a:off x="1804"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61"/>
                                        </p:tgtEl>
                                        <p:attrNameLst>
                                          <p:attrName>style.visibility</p:attrName>
                                        </p:attrNameLst>
                                      </p:cBhvr>
                                      <p:to>
                                        <p:strVal val="visible"/>
                                      </p:to>
                                    </p:set>
                                    <p:anim calcmode="lin" valueType="num">
                                      <p:cBhvr additive="base">
                                        <p:cTn id="7" dur="500" fill="hold"/>
                                        <p:tgtEl>
                                          <p:spTgt spid="159761"/>
                                        </p:tgtEl>
                                        <p:attrNameLst>
                                          <p:attrName>ppt_x</p:attrName>
                                        </p:attrNameLst>
                                      </p:cBhvr>
                                      <p:tavLst>
                                        <p:tav tm="0">
                                          <p:val>
                                            <p:strVal val="#ppt_x"/>
                                          </p:val>
                                        </p:tav>
                                        <p:tav tm="100000">
                                          <p:val>
                                            <p:strVal val="#ppt_x"/>
                                          </p:val>
                                        </p:tav>
                                      </p:tavLst>
                                    </p:anim>
                                    <p:anim calcmode="lin" valueType="num">
                                      <p:cBhvr additive="base">
                                        <p:cTn id="8" dur="500" fill="hold"/>
                                        <p:tgtEl>
                                          <p:spTgt spid="1597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70"/>
                                        </p:tgtEl>
                                        <p:attrNameLst>
                                          <p:attrName>style.visibility</p:attrName>
                                        </p:attrNameLst>
                                      </p:cBhvr>
                                      <p:to>
                                        <p:strVal val="visible"/>
                                      </p:to>
                                    </p:set>
                                    <p:anim calcmode="lin" valueType="num">
                                      <p:cBhvr additive="base">
                                        <p:cTn id="13" dur="500" fill="hold"/>
                                        <p:tgtEl>
                                          <p:spTgt spid="159770"/>
                                        </p:tgtEl>
                                        <p:attrNameLst>
                                          <p:attrName>ppt_x</p:attrName>
                                        </p:attrNameLst>
                                      </p:cBhvr>
                                      <p:tavLst>
                                        <p:tav tm="0">
                                          <p:val>
                                            <p:strVal val="#ppt_x"/>
                                          </p:val>
                                        </p:tav>
                                        <p:tav tm="100000">
                                          <p:val>
                                            <p:strVal val="#ppt_x"/>
                                          </p:val>
                                        </p:tav>
                                      </p:tavLst>
                                    </p:anim>
                                    <p:anim calcmode="lin" valueType="num">
                                      <p:cBhvr additive="base">
                                        <p:cTn id="14" dur="500" fill="hold"/>
                                        <p:tgtEl>
                                          <p:spTgt spid="1597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79"/>
                                        </p:tgtEl>
                                        <p:attrNameLst>
                                          <p:attrName>style.visibility</p:attrName>
                                        </p:attrNameLst>
                                      </p:cBhvr>
                                      <p:to>
                                        <p:strVal val="visible"/>
                                      </p:to>
                                    </p:set>
                                    <p:anim calcmode="lin" valueType="num">
                                      <p:cBhvr additive="base">
                                        <p:cTn id="19" dur="500" fill="hold"/>
                                        <p:tgtEl>
                                          <p:spTgt spid="159779"/>
                                        </p:tgtEl>
                                        <p:attrNameLst>
                                          <p:attrName>ppt_x</p:attrName>
                                        </p:attrNameLst>
                                      </p:cBhvr>
                                      <p:tavLst>
                                        <p:tav tm="0">
                                          <p:val>
                                            <p:strVal val="#ppt_x"/>
                                          </p:val>
                                        </p:tav>
                                        <p:tav tm="100000">
                                          <p:val>
                                            <p:strVal val="#ppt_x"/>
                                          </p:val>
                                        </p:tav>
                                      </p:tavLst>
                                    </p:anim>
                                    <p:anim calcmode="lin" valueType="num">
                                      <p:cBhvr additive="base">
                                        <p:cTn id="20" dur="500" fill="hold"/>
                                        <p:tgtEl>
                                          <p:spTgt spid="15977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9788"/>
                                        </p:tgtEl>
                                        <p:attrNameLst>
                                          <p:attrName>style.visibility</p:attrName>
                                        </p:attrNameLst>
                                      </p:cBhvr>
                                      <p:to>
                                        <p:strVal val="visible"/>
                                      </p:to>
                                    </p:set>
                                    <p:anim calcmode="lin" valueType="num">
                                      <p:cBhvr additive="base">
                                        <p:cTn id="25" dur="500" fill="hold"/>
                                        <p:tgtEl>
                                          <p:spTgt spid="159788"/>
                                        </p:tgtEl>
                                        <p:attrNameLst>
                                          <p:attrName>ppt_x</p:attrName>
                                        </p:attrNameLst>
                                      </p:cBhvr>
                                      <p:tavLst>
                                        <p:tav tm="0">
                                          <p:val>
                                            <p:strVal val="#ppt_x"/>
                                          </p:val>
                                        </p:tav>
                                        <p:tav tm="100000">
                                          <p:val>
                                            <p:strVal val="#ppt_x"/>
                                          </p:val>
                                        </p:tav>
                                      </p:tavLst>
                                    </p:anim>
                                    <p:anim calcmode="lin" valueType="num">
                                      <p:cBhvr additive="base">
                                        <p:cTn id="26" dur="500" fill="hold"/>
                                        <p:tgtEl>
                                          <p:spTgt spid="15978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9764"/>
                                        </p:tgtEl>
                                        <p:attrNameLst>
                                          <p:attrName>style.visibility</p:attrName>
                                        </p:attrNameLst>
                                      </p:cBhvr>
                                      <p:to>
                                        <p:strVal val="visible"/>
                                      </p:to>
                                    </p:set>
                                    <p:anim calcmode="lin" valueType="num">
                                      <p:cBhvr additive="base">
                                        <p:cTn id="31" dur="500" fill="hold"/>
                                        <p:tgtEl>
                                          <p:spTgt spid="159764"/>
                                        </p:tgtEl>
                                        <p:attrNameLst>
                                          <p:attrName>ppt_x</p:attrName>
                                        </p:attrNameLst>
                                      </p:cBhvr>
                                      <p:tavLst>
                                        <p:tav tm="0">
                                          <p:val>
                                            <p:strVal val="#ppt_x"/>
                                          </p:val>
                                        </p:tav>
                                        <p:tav tm="100000">
                                          <p:val>
                                            <p:strVal val="#ppt_x"/>
                                          </p:val>
                                        </p:tav>
                                      </p:tavLst>
                                    </p:anim>
                                    <p:anim calcmode="lin" valueType="num">
                                      <p:cBhvr additive="base">
                                        <p:cTn id="32" dur="500" fill="hold"/>
                                        <p:tgtEl>
                                          <p:spTgt spid="1597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9773"/>
                                        </p:tgtEl>
                                        <p:attrNameLst>
                                          <p:attrName>style.visibility</p:attrName>
                                        </p:attrNameLst>
                                      </p:cBhvr>
                                      <p:to>
                                        <p:strVal val="visible"/>
                                      </p:to>
                                    </p:set>
                                    <p:anim calcmode="lin" valueType="num">
                                      <p:cBhvr additive="base">
                                        <p:cTn id="37" dur="500" fill="hold"/>
                                        <p:tgtEl>
                                          <p:spTgt spid="159773"/>
                                        </p:tgtEl>
                                        <p:attrNameLst>
                                          <p:attrName>ppt_x</p:attrName>
                                        </p:attrNameLst>
                                      </p:cBhvr>
                                      <p:tavLst>
                                        <p:tav tm="0">
                                          <p:val>
                                            <p:strVal val="#ppt_x"/>
                                          </p:val>
                                        </p:tav>
                                        <p:tav tm="100000">
                                          <p:val>
                                            <p:strVal val="#ppt_x"/>
                                          </p:val>
                                        </p:tav>
                                      </p:tavLst>
                                    </p:anim>
                                    <p:anim calcmode="lin" valueType="num">
                                      <p:cBhvr additive="base">
                                        <p:cTn id="38" dur="500" fill="hold"/>
                                        <p:tgtEl>
                                          <p:spTgt spid="1597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9782"/>
                                        </p:tgtEl>
                                        <p:attrNameLst>
                                          <p:attrName>style.visibility</p:attrName>
                                        </p:attrNameLst>
                                      </p:cBhvr>
                                      <p:to>
                                        <p:strVal val="visible"/>
                                      </p:to>
                                    </p:set>
                                    <p:anim calcmode="lin" valueType="num">
                                      <p:cBhvr additive="base">
                                        <p:cTn id="43" dur="500" fill="hold"/>
                                        <p:tgtEl>
                                          <p:spTgt spid="159782"/>
                                        </p:tgtEl>
                                        <p:attrNameLst>
                                          <p:attrName>ppt_x</p:attrName>
                                        </p:attrNameLst>
                                      </p:cBhvr>
                                      <p:tavLst>
                                        <p:tav tm="0">
                                          <p:val>
                                            <p:strVal val="#ppt_x"/>
                                          </p:val>
                                        </p:tav>
                                        <p:tav tm="100000">
                                          <p:val>
                                            <p:strVal val="#ppt_x"/>
                                          </p:val>
                                        </p:tav>
                                      </p:tavLst>
                                    </p:anim>
                                    <p:anim calcmode="lin" valueType="num">
                                      <p:cBhvr additive="base">
                                        <p:cTn id="44" dur="500" fill="hold"/>
                                        <p:tgtEl>
                                          <p:spTgt spid="15978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59791"/>
                                        </p:tgtEl>
                                        <p:attrNameLst>
                                          <p:attrName>style.visibility</p:attrName>
                                        </p:attrNameLst>
                                      </p:cBhvr>
                                      <p:to>
                                        <p:strVal val="visible"/>
                                      </p:to>
                                    </p:set>
                                    <p:anim calcmode="lin" valueType="num">
                                      <p:cBhvr additive="base">
                                        <p:cTn id="49" dur="500" fill="hold"/>
                                        <p:tgtEl>
                                          <p:spTgt spid="159791"/>
                                        </p:tgtEl>
                                        <p:attrNameLst>
                                          <p:attrName>ppt_x</p:attrName>
                                        </p:attrNameLst>
                                      </p:cBhvr>
                                      <p:tavLst>
                                        <p:tav tm="0">
                                          <p:val>
                                            <p:strVal val="#ppt_x"/>
                                          </p:val>
                                        </p:tav>
                                        <p:tav tm="100000">
                                          <p:val>
                                            <p:strVal val="#ppt_x"/>
                                          </p:val>
                                        </p:tav>
                                      </p:tavLst>
                                    </p:anim>
                                    <p:anim calcmode="lin" valueType="num">
                                      <p:cBhvr additive="base">
                                        <p:cTn id="50" dur="500" fill="hold"/>
                                        <p:tgtEl>
                                          <p:spTgt spid="159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07B7B3E6-F0E4-EB46-86CB-BDC3D201B611}"/>
              </a:ext>
            </a:extLst>
          </p:cNvPr>
          <p:cNvSpPr>
            <a:spLocks noGrp="1" noChangeArrowheads="1"/>
          </p:cNvSpPr>
          <p:nvPr>
            <p:ph sz="half" idx="1"/>
          </p:nvPr>
        </p:nvSpPr>
        <p:spPr>
          <a:xfrm>
            <a:off x="344488" y="863600"/>
            <a:ext cx="9561512" cy="6165850"/>
          </a:xfrm>
        </p:spPr>
        <p:txBody>
          <a:bodyPr/>
          <a:lstStyle/>
          <a:p>
            <a:pPr eaLnBrk="1" hangingPunct="1">
              <a:lnSpc>
                <a:spcPct val="90000"/>
              </a:lnSpc>
              <a:buFont typeface="Wingdings" pitchFamily="2" charset="2"/>
              <a:buNone/>
            </a:pPr>
            <a:r>
              <a:rPr lang="zh-CN" altLang="en-US" b="1">
                <a:ea typeface="宋体" panose="02010600030101010101" pitchFamily="2" charset="-122"/>
              </a:rPr>
              <a:t>常见算法时间复杂度：</a:t>
            </a:r>
            <a:br>
              <a:rPr lang="zh-CN" altLang="en-US">
                <a:ea typeface="宋体" panose="02010600030101010101" pitchFamily="2" charset="-122"/>
              </a:rPr>
            </a:br>
            <a:endParaRPr lang="zh-CN" altLang="en-US">
              <a:ea typeface="宋体" panose="02010600030101010101" pitchFamily="2" charset="-122"/>
            </a:endParaRPr>
          </a:p>
          <a:p>
            <a:pPr eaLnBrk="1" hangingPunct="1">
              <a:lnSpc>
                <a:spcPct val="90000"/>
              </a:lnSpc>
              <a:buFont typeface="Wingdings" pitchFamily="2" charset="2"/>
              <a:buNone/>
            </a:pPr>
            <a:r>
              <a:rPr lang="en-US" altLang="zh-CN" sz="2800">
                <a:ea typeface="宋体" panose="02010600030101010101" pitchFamily="2" charset="-122"/>
              </a:rPr>
              <a:t>O(1): </a:t>
            </a:r>
            <a:r>
              <a:rPr lang="zh-CN" altLang="en-US" sz="2800">
                <a:ea typeface="宋体" panose="02010600030101010101" pitchFamily="2" charset="-122"/>
              </a:rPr>
              <a:t>表示算法的运行时间为常量</a:t>
            </a:r>
          </a:p>
          <a:p>
            <a:pPr eaLnBrk="1" hangingPunct="1">
              <a:lnSpc>
                <a:spcPct val="90000"/>
              </a:lnSpc>
              <a:buFont typeface="Wingdings" pitchFamily="2" charset="2"/>
              <a:buNone/>
            </a:pPr>
            <a:r>
              <a:rPr lang="en-US" altLang="zh-CN" sz="2800">
                <a:ea typeface="宋体" panose="02010600030101010101" pitchFamily="2" charset="-122"/>
              </a:rPr>
              <a:t>O(n): </a:t>
            </a:r>
            <a:r>
              <a:rPr lang="zh-CN" altLang="en-US" sz="2800">
                <a:ea typeface="宋体" panose="02010600030101010101" pitchFamily="2" charset="-122"/>
              </a:rPr>
              <a:t>表示该算法是线性算法</a:t>
            </a:r>
          </a:p>
          <a:p>
            <a:pPr eaLnBrk="1" hangingPunct="1">
              <a:lnSpc>
                <a:spcPct val="90000"/>
              </a:lnSpc>
              <a:buFont typeface="Wingdings" pitchFamily="2" charset="2"/>
              <a:buNone/>
            </a:pPr>
            <a:r>
              <a:rPr lang="en-US" altLang="zh-CN" sz="2800">
                <a:ea typeface="宋体" panose="02010600030101010101" pitchFamily="2" charset="-122"/>
              </a:rPr>
              <a:t>O(㏒</a:t>
            </a:r>
            <a:r>
              <a:rPr lang="en-US" altLang="zh-CN" sz="2800" baseline="-25000">
                <a:ea typeface="宋体" panose="02010600030101010101" pitchFamily="2" charset="-122"/>
              </a:rPr>
              <a:t>2</a:t>
            </a:r>
            <a:r>
              <a:rPr lang="en-US" altLang="zh-CN" sz="2800">
                <a:ea typeface="宋体" panose="02010600030101010101" pitchFamily="2" charset="-122"/>
              </a:rPr>
              <a:t>n): </a:t>
            </a:r>
            <a:r>
              <a:rPr lang="zh-CN" altLang="en-US" sz="2800">
                <a:ea typeface="宋体" panose="02010600030101010101" pitchFamily="2" charset="-122"/>
              </a:rPr>
              <a:t>二分搜索算法</a:t>
            </a:r>
          </a:p>
          <a:p>
            <a:pPr eaLnBrk="1" hangingPunct="1">
              <a:lnSpc>
                <a:spcPct val="90000"/>
              </a:lnSpc>
              <a:buFont typeface="Wingdings" pitchFamily="2" charset="2"/>
              <a:buNone/>
            </a:pPr>
            <a:r>
              <a:rPr lang="en-US" altLang="zh-CN" sz="2800">
                <a:ea typeface="宋体" panose="02010600030101010101" pitchFamily="2" charset="-122"/>
              </a:rPr>
              <a:t>O(n㏒</a:t>
            </a:r>
            <a:r>
              <a:rPr lang="en-US" altLang="zh-CN" sz="2800" baseline="-25000">
                <a:ea typeface="宋体" panose="02010600030101010101" pitchFamily="2" charset="-122"/>
              </a:rPr>
              <a:t>2</a:t>
            </a:r>
            <a:r>
              <a:rPr lang="en-US" altLang="zh-CN" sz="2800">
                <a:ea typeface="宋体" panose="02010600030101010101" pitchFamily="2" charset="-122"/>
              </a:rPr>
              <a:t>n): </a:t>
            </a:r>
            <a:r>
              <a:rPr lang="zh-CN" altLang="en-US" sz="2800">
                <a:ea typeface="宋体" panose="02010600030101010101" pitchFamily="2" charset="-122"/>
              </a:rPr>
              <a:t>快速排序算法</a:t>
            </a:r>
          </a:p>
          <a:p>
            <a:pPr eaLnBrk="1" hangingPunct="1">
              <a:lnSpc>
                <a:spcPct val="90000"/>
              </a:lnSpc>
              <a:buFont typeface="Wingdings" pitchFamily="2" charset="2"/>
              <a:buNone/>
            </a:pPr>
            <a:r>
              <a:rPr lang="en-US" altLang="zh-CN" sz="2800">
                <a:ea typeface="宋体" panose="02010600030101010101" pitchFamily="2" charset="-122"/>
              </a:rPr>
              <a:t>O(n</a:t>
            </a:r>
            <a:r>
              <a:rPr lang="en-US" altLang="zh-CN" sz="2800" baseline="30000">
                <a:ea typeface="宋体" panose="02010600030101010101" pitchFamily="2" charset="-122"/>
              </a:rPr>
              <a:t>2</a:t>
            </a:r>
            <a:r>
              <a:rPr lang="en-US" altLang="zh-CN" sz="2800">
                <a:ea typeface="宋体" panose="02010600030101010101" pitchFamily="2" charset="-122"/>
              </a:rPr>
              <a:t>): </a:t>
            </a:r>
            <a:r>
              <a:rPr lang="zh-CN" altLang="en-US" sz="2800">
                <a:ea typeface="宋体" panose="02010600030101010101" pitchFamily="2" charset="-122"/>
              </a:rPr>
              <a:t>对数组进行排序的各种简单算法，如直接插入排序。</a:t>
            </a:r>
          </a:p>
          <a:p>
            <a:pPr eaLnBrk="1" hangingPunct="1">
              <a:lnSpc>
                <a:spcPct val="90000"/>
              </a:lnSpc>
              <a:buFont typeface="Wingdings" pitchFamily="2" charset="2"/>
              <a:buNone/>
            </a:pPr>
            <a:r>
              <a:rPr lang="en-US" altLang="zh-CN" sz="2800">
                <a:ea typeface="宋体" panose="02010600030101010101" pitchFamily="2" charset="-122"/>
              </a:rPr>
              <a:t>O(n</a:t>
            </a:r>
            <a:r>
              <a:rPr lang="en-US" altLang="zh-CN" sz="2800" baseline="30000">
                <a:ea typeface="宋体" panose="02010600030101010101" pitchFamily="2" charset="-122"/>
              </a:rPr>
              <a:t>3</a:t>
            </a:r>
            <a:r>
              <a:rPr lang="en-US" altLang="zh-CN" sz="2800">
                <a:ea typeface="宋体" panose="02010600030101010101" pitchFamily="2" charset="-122"/>
              </a:rPr>
              <a:t>): </a:t>
            </a:r>
            <a:r>
              <a:rPr lang="zh-CN" altLang="en-US" sz="2800">
                <a:ea typeface="宋体" panose="02010600030101010101" pitchFamily="2" charset="-122"/>
              </a:rPr>
              <a:t>做两个</a:t>
            </a:r>
            <a:r>
              <a:rPr lang="en-US" altLang="zh-CN" sz="2800">
                <a:ea typeface="宋体" panose="02010600030101010101" pitchFamily="2" charset="-122"/>
              </a:rPr>
              <a:t>n</a:t>
            </a:r>
            <a:r>
              <a:rPr lang="zh-CN" altLang="en-US" sz="2800">
                <a:ea typeface="宋体" panose="02010600030101010101" pitchFamily="2" charset="-122"/>
              </a:rPr>
              <a:t>阶矩阵的乘法运算</a:t>
            </a:r>
          </a:p>
          <a:p>
            <a:pPr eaLnBrk="1" hangingPunct="1">
              <a:lnSpc>
                <a:spcPct val="90000"/>
              </a:lnSpc>
              <a:buFont typeface="Wingdings" pitchFamily="2" charset="2"/>
              <a:buNone/>
            </a:pPr>
            <a:r>
              <a:rPr lang="en-US" altLang="zh-CN" sz="2800">
                <a:ea typeface="宋体" panose="02010600030101010101" pitchFamily="2" charset="-122"/>
              </a:rPr>
              <a:t>O(2</a:t>
            </a:r>
            <a:r>
              <a:rPr lang="en-US" altLang="zh-CN" sz="2800" baseline="30000">
                <a:ea typeface="宋体" panose="02010600030101010101" pitchFamily="2" charset="-122"/>
              </a:rPr>
              <a:t>n</a:t>
            </a:r>
            <a:r>
              <a:rPr lang="en-US" altLang="zh-CN" sz="2800">
                <a:ea typeface="宋体" panose="02010600030101010101" pitchFamily="2" charset="-122"/>
              </a:rPr>
              <a:t>): </a:t>
            </a:r>
            <a:r>
              <a:rPr lang="zh-CN" altLang="en-US" sz="2800">
                <a:ea typeface="宋体" panose="02010600030101010101" pitchFamily="2" charset="-122"/>
              </a:rPr>
              <a:t>求具有</a:t>
            </a:r>
            <a:r>
              <a:rPr lang="en-US" altLang="zh-CN" sz="2800">
                <a:ea typeface="宋体" panose="02010600030101010101" pitchFamily="2" charset="-122"/>
              </a:rPr>
              <a:t>n</a:t>
            </a:r>
            <a:r>
              <a:rPr lang="zh-CN" altLang="en-US" sz="2800">
                <a:ea typeface="宋体" panose="02010600030101010101" pitchFamily="2" charset="-122"/>
              </a:rPr>
              <a:t>个元素集合的所有子集的算法</a:t>
            </a:r>
          </a:p>
          <a:p>
            <a:pPr eaLnBrk="1" hangingPunct="1">
              <a:lnSpc>
                <a:spcPct val="90000"/>
              </a:lnSpc>
              <a:buFont typeface="Wingdings" pitchFamily="2" charset="2"/>
              <a:buNone/>
            </a:pPr>
            <a:r>
              <a:rPr lang="en-US" altLang="zh-CN" sz="2800">
                <a:ea typeface="宋体" panose="02010600030101010101" pitchFamily="2" charset="-122"/>
              </a:rPr>
              <a:t>O(n!): </a:t>
            </a:r>
            <a:r>
              <a:rPr lang="zh-CN" altLang="en-US" sz="2800">
                <a:ea typeface="宋体" panose="02010600030101010101" pitchFamily="2" charset="-122"/>
              </a:rPr>
              <a:t>求具有</a:t>
            </a:r>
            <a:r>
              <a:rPr lang="en-US" altLang="zh-CN" sz="2800">
                <a:ea typeface="宋体" panose="02010600030101010101" pitchFamily="2" charset="-122"/>
              </a:rPr>
              <a:t>N</a:t>
            </a:r>
            <a:r>
              <a:rPr lang="zh-CN" altLang="en-US" sz="2800">
                <a:ea typeface="宋体" panose="02010600030101010101" pitchFamily="2" charset="-122"/>
              </a:rPr>
              <a:t>个元素的全排列的算法</a:t>
            </a:r>
            <a:br>
              <a:rPr lang="zh-CN" altLang="en-US" sz="2800">
                <a:ea typeface="宋体" panose="02010600030101010101" pitchFamily="2" charset="-122"/>
              </a:rPr>
            </a:br>
            <a:endParaRPr lang="zh-CN" altLang="en-US" sz="2800">
              <a:ea typeface="宋体" panose="02010600030101010101" pitchFamily="2" charset="-122"/>
            </a:endParaRPr>
          </a:p>
          <a:p>
            <a:pPr eaLnBrk="1" hangingPunct="1">
              <a:lnSpc>
                <a:spcPct val="90000"/>
              </a:lnSpc>
              <a:buFont typeface="Wingdings" pitchFamily="2" charset="2"/>
              <a:buNone/>
            </a:pPr>
            <a:r>
              <a:rPr lang="zh-CN" altLang="en-US" sz="2800">
                <a:ea typeface="宋体" panose="02010600030101010101" pitchFamily="2" charset="-122"/>
              </a:rPr>
              <a:t>            优</a:t>
            </a:r>
            <a:r>
              <a:rPr lang="en-US" altLang="zh-CN" sz="2800">
                <a:ea typeface="宋体" panose="02010600030101010101" pitchFamily="2" charset="-122"/>
              </a:rPr>
              <a:t>&lt;-----------------------------------------------&lt;</a:t>
            </a:r>
            <a:r>
              <a:rPr lang="zh-CN" altLang="en-US" sz="2800">
                <a:ea typeface="宋体" panose="02010600030101010101" pitchFamily="2" charset="-122"/>
              </a:rPr>
              <a:t>劣</a:t>
            </a:r>
          </a:p>
          <a:p>
            <a:pPr eaLnBrk="1" hangingPunct="1">
              <a:lnSpc>
                <a:spcPct val="90000"/>
              </a:lnSpc>
              <a:buFont typeface="Wingdings" pitchFamily="2" charset="2"/>
              <a:buNone/>
            </a:pPr>
            <a:r>
              <a:rPr lang="zh-CN" altLang="en-US" sz="2800">
                <a:ea typeface="宋体" panose="02010600030101010101" pitchFamily="2" charset="-122"/>
              </a:rPr>
              <a:t>         </a:t>
            </a:r>
            <a:r>
              <a:rPr lang="en-US" altLang="zh-CN" sz="2800">
                <a:ea typeface="宋体" panose="02010600030101010101" pitchFamily="2" charset="-122"/>
              </a:rPr>
              <a:t>O(1)&lt;O(㏒</a:t>
            </a:r>
            <a:r>
              <a:rPr lang="en-US" altLang="zh-CN" sz="2800" baseline="-25000">
                <a:ea typeface="宋体" panose="02010600030101010101" pitchFamily="2" charset="-122"/>
              </a:rPr>
              <a:t>2</a:t>
            </a:r>
            <a:r>
              <a:rPr lang="en-US" altLang="zh-CN" sz="2800">
                <a:ea typeface="宋体" panose="02010600030101010101" pitchFamily="2" charset="-122"/>
              </a:rPr>
              <a:t>n)&lt;O(n)&lt; O(n㏒</a:t>
            </a:r>
            <a:r>
              <a:rPr lang="en-US" altLang="zh-CN" sz="2800" baseline="-25000">
                <a:ea typeface="宋体" panose="02010600030101010101" pitchFamily="2" charset="-122"/>
              </a:rPr>
              <a:t>2</a:t>
            </a:r>
            <a:r>
              <a:rPr lang="en-US" altLang="zh-CN" sz="2800">
                <a:ea typeface="宋体" panose="02010600030101010101" pitchFamily="2" charset="-122"/>
              </a:rPr>
              <a:t>n): &lt;O(n</a:t>
            </a:r>
            <a:r>
              <a:rPr lang="en-US" altLang="zh-CN" sz="2800" baseline="30000">
                <a:ea typeface="宋体" panose="02010600030101010101" pitchFamily="2" charset="-122"/>
              </a:rPr>
              <a:t>2</a:t>
            </a:r>
            <a:r>
              <a:rPr lang="en-US" altLang="zh-CN" sz="2800">
                <a:ea typeface="宋体" panose="02010600030101010101" pitchFamily="2" charset="-122"/>
              </a:rPr>
              <a:t>)&lt;O(2</a:t>
            </a:r>
            <a:r>
              <a:rPr lang="en-US" altLang="zh-CN" sz="2800" baseline="30000">
                <a:ea typeface="宋体" panose="02010600030101010101" pitchFamily="2" charset="-122"/>
              </a:rPr>
              <a:t>n</a:t>
            </a:r>
            <a:r>
              <a:rPr lang="en-US" altLang="zh-CN" sz="2800">
                <a:ea typeface="宋体" panose="02010600030101010101" pitchFamily="2"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B856F876-EACE-9243-A92B-836C22F2D382}"/>
              </a:ext>
            </a:extLst>
          </p:cNvPr>
          <p:cNvSpPr>
            <a:spLocks noChangeArrowheads="1"/>
          </p:cNvSpPr>
          <p:nvPr/>
        </p:nvSpPr>
        <p:spPr bwMode="auto">
          <a:xfrm>
            <a:off x="742950" y="476250"/>
            <a:ext cx="8747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77"/>
                <a:ea typeface="宋体" panose="02010600030101010101" pitchFamily="2" charset="-122"/>
              </a:defRPr>
            </a:lvl1pPr>
            <a:lvl2pPr marL="828675" indent="-285750">
              <a:defRPr>
                <a:solidFill>
                  <a:schemeClr val="tx1"/>
                </a:solidFill>
                <a:latin typeface="Tw Cen MT" panose="020B0602020104020603" pitchFamily="34" charset="77"/>
                <a:ea typeface="宋体" panose="02010600030101010101" pitchFamily="2" charset="-122"/>
              </a:defRPr>
            </a:lvl2pPr>
            <a:lvl3pPr marL="1236663" indent="-228600">
              <a:defRPr>
                <a:solidFill>
                  <a:schemeClr val="tx1"/>
                </a:solidFill>
                <a:latin typeface="Tw Cen MT" panose="020B0602020104020603" pitchFamily="34" charset="77"/>
                <a:ea typeface="宋体" panose="02010600030101010101" pitchFamily="2" charset="-122"/>
              </a:defRPr>
            </a:lvl3pPr>
            <a:lvl4pPr marL="164465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有的情况下，算法中基本操作重复执行的次数还随问题的输入数据集不同而不同。例如：</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void bubble-sort(int 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int n)</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for(i=n-1,change=1;i&gt;1 &amp;&amp; change;--i)</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change=0;</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for(j=0;j&lt;i;++j)</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if (a[j]&gt;a[j+1]) {</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a[j] ←→a[j+1];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change=1;}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Times New Roman" panose="02020603050405020304" pitchFamily="18" charset="0"/>
            </a:endParaRPr>
          </a:p>
        </p:txBody>
      </p:sp>
      <p:sp>
        <p:nvSpPr>
          <p:cNvPr id="160771" name="Rectangle 3">
            <a:extLst>
              <a:ext uri="{FF2B5EF4-FFF2-40B4-BE49-F238E27FC236}">
                <a16:creationId xmlns:a16="http://schemas.microsoft.com/office/drawing/2014/main" id="{586588ED-220F-4D4A-9510-87C707D4CC86}"/>
              </a:ext>
            </a:extLst>
          </p:cNvPr>
          <p:cNvSpPr>
            <a:spLocks noChangeArrowheads="1"/>
          </p:cNvSpPr>
          <p:nvPr/>
        </p:nvSpPr>
        <p:spPr bwMode="auto">
          <a:xfrm>
            <a:off x="849313" y="5526088"/>
            <a:ext cx="90566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最好情况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次   （原有数据有序时）</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最坏情况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:1+2+3+…+n-1=n(n-1)/2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平均时间复杂度为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a:extLst>
              <a:ext uri="{FF2B5EF4-FFF2-40B4-BE49-F238E27FC236}">
                <a16:creationId xmlns:a16="http://schemas.microsoft.com/office/drawing/2014/main" id="{EC33D4FA-2CF1-8444-A4BA-C56A49AD0869}"/>
              </a:ext>
            </a:extLst>
          </p:cNvPr>
          <p:cNvSpPr txBox="1">
            <a:spLocks noChangeArrowheads="1"/>
          </p:cNvSpPr>
          <p:nvPr/>
        </p:nvSpPr>
        <p:spPr bwMode="auto">
          <a:xfrm>
            <a:off x="344488" y="1412875"/>
            <a:ext cx="93281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算法的时间复杂性不仅和问题的规模大小有关，还与问题数据的初始状态有关。</a:t>
            </a: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这样就有了算法在最好、最坏以及在平均状态下的时间复杂性的概念。</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①算法在</a:t>
            </a:r>
            <a:r>
              <a:rPr lang="zh-CN" altLang="en-US" sz="3000">
                <a:solidFill>
                  <a:srgbClr val="FF0000"/>
                </a:solidFill>
                <a:effectLst>
                  <a:outerShdw blurRad="38100" dist="38100" dir="2700000" algn="tl">
                    <a:srgbClr val="C0C0C0"/>
                  </a:outerShdw>
                </a:effectLst>
                <a:latin typeface="+mn-lt"/>
                <a:ea typeface="楷体_GB2312" pitchFamily="49" charset="-122"/>
              </a:rPr>
              <a:t>最好情况</a:t>
            </a:r>
            <a:r>
              <a:rPr lang="zh-CN" altLang="en-US" sz="3000">
                <a:effectLst>
                  <a:outerShdw blurRad="38100" dist="38100" dir="2700000" algn="tl">
                    <a:srgbClr val="C0C0C0"/>
                  </a:outerShdw>
                </a:effectLst>
                <a:latin typeface="+mn-lt"/>
                <a:ea typeface="楷体_GB2312" pitchFamily="49" charset="-122"/>
              </a:rPr>
              <a:t>下的时间复杂性是指算法计算量的最小值。</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②算法在</a:t>
            </a:r>
            <a:r>
              <a:rPr lang="zh-CN" altLang="en-US" sz="3000">
                <a:solidFill>
                  <a:srgbClr val="FF0000"/>
                </a:solidFill>
                <a:effectLst>
                  <a:outerShdw blurRad="38100" dist="38100" dir="2700000" algn="tl">
                    <a:srgbClr val="C0C0C0"/>
                  </a:outerShdw>
                </a:effectLst>
                <a:latin typeface="+mn-lt"/>
                <a:ea typeface="楷体_GB2312" pitchFamily="49" charset="-122"/>
              </a:rPr>
              <a:t>最坏情况</a:t>
            </a:r>
            <a:r>
              <a:rPr lang="zh-CN" altLang="en-US" sz="3000">
                <a:effectLst>
                  <a:outerShdw blurRad="38100" dist="38100" dir="2700000" algn="tl">
                    <a:srgbClr val="C0C0C0"/>
                  </a:outerShdw>
                </a:effectLst>
                <a:latin typeface="+mn-lt"/>
                <a:ea typeface="楷体_GB2312" pitchFamily="49" charset="-122"/>
              </a:rPr>
              <a:t>下的时间复杂性是指算法计算量的最大值。</a:t>
            </a:r>
          </a:p>
          <a:p>
            <a:pPr eaLnBrk="1" fontAlgn="auto" hangingPunct="1">
              <a:spcBef>
                <a:spcPts val="0"/>
              </a:spcBef>
              <a:spcAft>
                <a:spcPts val="0"/>
              </a:spcAft>
              <a:defRPr/>
            </a:pPr>
            <a:r>
              <a:rPr lang="zh-CN" altLang="en-US" sz="3000">
                <a:effectLst>
                  <a:outerShdw blurRad="38100" dist="38100" dir="2700000" algn="tl">
                    <a:srgbClr val="C0C0C0"/>
                  </a:outerShdw>
                </a:effectLst>
                <a:latin typeface="+mn-lt"/>
                <a:ea typeface="楷体_GB2312" pitchFamily="49" charset="-122"/>
              </a:rPr>
              <a:t>③算法的</a:t>
            </a:r>
            <a:r>
              <a:rPr lang="zh-CN" altLang="en-US" sz="3000">
                <a:solidFill>
                  <a:srgbClr val="FF0000"/>
                </a:solidFill>
                <a:effectLst>
                  <a:outerShdw blurRad="38100" dist="38100" dir="2700000" algn="tl">
                    <a:srgbClr val="C0C0C0"/>
                  </a:outerShdw>
                </a:effectLst>
                <a:latin typeface="+mn-lt"/>
                <a:ea typeface="楷体_GB2312" pitchFamily="49" charset="-122"/>
              </a:rPr>
              <a:t>平均情况</a:t>
            </a:r>
            <a:r>
              <a:rPr lang="zh-CN" altLang="en-US" sz="3000">
                <a:effectLst>
                  <a:outerShdw blurRad="38100" dist="38100" dir="2700000" algn="tl">
                    <a:srgbClr val="C0C0C0"/>
                  </a:outerShdw>
                </a:effectLst>
                <a:latin typeface="+mn-lt"/>
                <a:ea typeface="楷体_GB2312" pitchFamily="49" charset="-122"/>
              </a:rPr>
              <a:t>下的时间复杂性是指算法在所有可能的情况下的计算量经过加权计算出的平均值。</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D10CBB9-6839-2D4C-B9C3-20B7DCF2F757}"/>
              </a:ext>
            </a:extLst>
          </p:cNvPr>
          <p:cNvSpPr>
            <a:spLocks noChangeArrowheads="1"/>
          </p:cNvSpPr>
          <p:nvPr/>
        </p:nvSpPr>
        <p:spPr bwMode="auto">
          <a:xfrm>
            <a:off x="465138" y="1587500"/>
            <a:ext cx="180975"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62819" name="Text Box 3">
            <a:extLst>
              <a:ext uri="{FF2B5EF4-FFF2-40B4-BE49-F238E27FC236}">
                <a16:creationId xmlns:a16="http://schemas.microsoft.com/office/drawing/2014/main" id="{1099A9F7-17D6-4A45-A7CC-7992BC2A68CA}"/>
              </a:ext>
            </a:extLst>
          </p:cNvPr>
          <p:cNvSpPr txBox="1">
            <a:spLocks noChangeArrowheads="1"/>
          </p:cNvSpPr>
          <p:nvPr/>
        </p:nvSpPr>
        <p:spPr bwMode="auto">
          <a:xfrm>
            <a:off x="488950" y="1628775"/>
            <a:ext cx="85852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算法的存储空间需求</a:t>
            </a:r>
          </a:p>
          <a:p>
            <a:pPr algn="ct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空间复杂度</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算法所需存储空间的度量，记作</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S(n)=O(f(n))            </a:t>
            </a:r>
          </a:p>
          <a:p>
            <a:pP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其中</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为问题的规模</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或大小</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endParaRPr lang="zh-CN" altLang="en-US" sz="36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0B8666C-E285-664B-8C73-D51823D342AA}"/>
              </a:ext>
            </a:extLst>
          </p:cNvPr>
          <p:cNvSpPr>
            <a:spLocks noGrp="1" noChangeArrowheads="1"/>
          </p:cNvSpPr>
          <p:nvPr>
            <p:ph type="title"/>
          </p:nvPr>
        </p:nvSpPr>
        <p:spPr>
          <a:xfrm>
            <a:off x="406400" y="185738"/>
            <a:ext cx="8915400" cy="1371600"/>
          </a:xfrm>
        </p:spPr>
        <p:txBody>
          <a:bodyPr/>
          <a:lstStyle/>
          <a:p>
            <a:pPr eaLnBrk="1" hangingPunct="1"/>
            <a:r>
              <a:rPr lang="zh-CN" altLang="en-US">
                <a:solidFill>
                  <a:srgbClr val="FF0000"/>
                </a:solidFill>
                <a:latin typeface="Comic Sans MS" panose="030F0902030302020204" pitchFamily="66" charset="0"/>
                <a:ea typeface="华文中宋" panose="02010600040101010101" pitchFamily="2" charset="-122"/>
              </a:rPr>
              <a:t>空间复杂度</a:t>
            </a:r>
          </a:p>
        </p:txBody>
      </p:sp>
      <p:sp>
        <p:nvSpPr>
          <p:cNvPr id="80898" name="Rectangle 3">
            <a:extLst>
              <a:ext uri="{FF2B5EF4-FFF2-40B4-BE49-F238E27FC236}">
                <a16:creationId xmlns:a16="http://schemas.microsoft.com/office/drawing/2014/main" id="{EC109407-4029-244D-A2C8-AE25828FCD47}"/>
              </a:ext>
            </a:extLst>
          </p:cNvPr>
          <p:cNvSpPr>
            <a:spLocks noGrp="1"/>
          </p:cNvSpPr>
          <p:nvPr>
            <p:ph sz="half" idx="1"/>
          </p:nvPr>
        </p:nvSpPr>
        <p:spPr>
          <a:xfrm>
            <a:off x="282575" y="1619250"/>
            <a:ext cx="9207500" cy="46180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buClr>
                <a:schemeClr val="tx2"/>
              </a:buClr>
              <a:buFont typeface="Monotype Sorts" pitchFamily="2" charset="2"/>
              <a:buNone/>
            </a:pPr>
            <a:r>
              <a:rPr lang="en-US" altLang="zh-CN" sz="2100" b="1">
                <a:latin typeface="Comic Sans MS" panose="030F0902030302020204" pitchFamily="66" charset="0"/>
                <a:ea typeface="楷体_GB2312" pitchFamily="49" charset="-122"/>
              </a:rPr>
              <a:t>Space complexity (</a:t>
            </a:r>
            <a:r>
              <a:rPr lang="zh-CN" altLang="en-US" sz="2100" b="1">
                <a:latin typeface="Comic Sans MS" panose="030F0902030302020204" pitchFamily="66" charset="0"/>
                <a:ea typeface="楷体_GB2312" pitchFamily="49" charset="-122"/>
              </a:rPr>
              <a:t>空间复杂度</a:t>
            </a:r>
            <a:r>
              <a:rPr lang="en-US" altLang="zh-CN" sz="2100" b="1">
                <a:latin typeface="Comic Sans MS" panose="030F0902030302020204" pitchFamily="66" charset="0"/>
                <a:ea typeface="楷体_GB2312" pitchFamily="49" charset="-122"/>
              </a:rPr>
              <a:t>):</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The amount of computer memory a program needs to run to completion.</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Why to be interested in it?</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specify the amount of memory to be allocated to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know in advance whether or not sufficient memory is available to run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be useful to choose a suitable solution to a question.</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estimate the size of the largest problem that a program can solve</a:t>
            </a:r>
          </a:p>
        </p:txBody>
      </p:sp>
      <p:sp>
        <p:nvSpPr>
          <p:cNvPr id="4" name="Date Placeholder 7">
            <a:extLst>
              <a:ext uri="{FF2B5EF4-FFF2-40B4-BE49-F238E27FC236}">
                <a16:creationId xmlns:a16="http://schemas.microsoft.com/office/drawing/2014/main" id="{715B60F3-E325-0745-8410-5E8D8596F116}"/>
              </a:ext>
            </a:extLst>
          </p:cNvPr>
          <p:cNvSpPr>
            <a:spLocks noGrp="1"/>
          </p:cNvSpPr>
          <p:nvPr>
            <p:ph type="dt" sz="quarter" idx="10"/>
          </p:nvPr>
        </p:nvSpPr>
        <p:spPr/>
        <p:txBody>
          <a:bodyPr/>
          <a:lstStyle/>
          <a:p>
            <a:pPr>
              <a:defRPr/>
            </a:pPr>
            <a:fld id="{08E6D8C2-0F06-BF4A-A64E-48AE5F4A6533}" type="datetime1">
              <a:rPr lang="en-US"/>
              <a:pPr>
                <a:defRPr/>
              </a:pPr>
              <a:t>2/25/25</a:t>
            </a:fld>
            <a:endParaRPr lang="en-US"/>
          </a:p>
        </p:txBody>
      </p:sp>
      <p:sp>
        <p:nvSpPr>
          <p:cNvPr id="80900" name="Slide Number Placeholder 9">
            <a:extLst>
              <a:ext uri="{FF2B5EF4-FFF2-40B4-BE49-F238E27FC236}">
                <a16:creationId xmlns:a16="http://schemas.microsoft.com/office/drawing/2014/main" id="{4091C9AB-975C-C448-A259-C3261ECE66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fontAlgn="base">
              <a:spcBef>
                <a:spcPct val="0"/>
              </a:spcBef>
              <a:spcAft>
                <a:spcPct val="0"/>
              </a:spcAft>
              <a:buClrTx/>
              <a:buSzTx/>
              <a:buFontTx/>
              <a:buNone/>
            </a:pPr>
            <a:fld id="{C6D5336B-3766-9349-AB47-5D6F20E70F44}" type="slidenum">
              <a:rPr lang="en-US" altLang="zh-CN" smtClean="0">
                <a:solidFill>
                  <a:schemeClr val="accent1"/>
                </a:solidFill>
              </a:rPr>
              <a:pPr fontAlgn="base">
                <a:spcBef>
                  <a:spcPct val="0"/>
                </a:spcBef>
                <a:spcAft>
                  <a:spcPct val="0"/>
                </a:spcAft>
                <a:buClrTx/>
                <a:buSzTx/>
                <a:buFontTx/>
                <a:buNone/>
              </a:pPr>
              <a:t>66</a:t>
            </a:fld>
            <a:endParaRPr lang="en-US" altLang="zh-CN">
              <a:solidFill>
                <a:schemeClr val="accent1"/>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FD730E9F-5732-614F-B988-FD0112FF5412}"/>
              </a:ext>
            </a:extLst>
          </p:cNvPr>
          <p:cNvSpPr>
            <a:spLocks noGrp="1" noChangeArrowheads="1"/>
          </p:cNvSpPr>
          <p:nvPr>
            <p:ph sz="half" idx="1"/>
          </p:nvPr>
        </p:nvSpPr>
        <p:spPr>
          <a:xfrm>
            <a:off x="428625" y="765175"/>
            <a:ext cx="6084888" cy="5334000"/>
          </a:xfrm>
        </p:spPr>
        <p:txBody>
          <a:bodyPr/>
          <a:lstStyle/>
          <a:p>
            <a:pPr marL="609600" indent="-609600" eaLnBrk="1" hangingPunct="1">
              <a:buFont typeface="Wingdings" pitchFamily="2" charset="2"/>
              <a:buNone/>
            </a:pPr>
            <a:r>
              <a:rPr lang="zh-CN" altLang="en-US" sz="3600">
                <a:ea typeface="宋体" panose="02010600030101010101" pitchFamily="2" charset="-122"/>
              </a:rPr>
              <a:t>求下列函数的渐进表达式：</a:t>
            </a:r>
          </a:p>
          <a:p>
            <a:pPr marL="609600" indent="-609600" eaLnBrk="1" hangingPunct="1">
              <a:buFont typeface="Wingdings" pitchFamily="2" charset="2"/>
              <a:buNone/>
            </a:pPr>
            <a:r>
              <a:rPr lang="en-US" altLang="zh-CN" sz="3600">
                <a:ea typeface="宋体" panose="02010600030101010101" pitchFamily="2" charset="-122"/>
              </a:rPr>
              <a:t>3n</a:t>
            </a:r>
            <a:r>
              <a:rPr lang="en-US" altLang="zh-CN" sz="3600" baseline="30000">
                <a:ea typeface="宋体" panose="02010600030101010101" pitchFamily="2" charset="-122"/>
              </a:rPr>
              <a:t>2</a:t>
            </a:r>
            <a:r>
              <a:rPr lang="en-US" altLang="zh-CN" sz="3600">
                <a:ea typeface="宋体" panose="02010600030101010101" pitchFamily="2" charset="-122"/>
              </a:rPr>
              <a:t>+10n</a:t>
            </a:r>
          </a:p>
          <a:p>
            <a:pPr marL="609600" indent="-609600" eaLnBrk="1" hangingPunct="1">
              <a:buFont typeface="Wingdings" pitchFamily="2" charset="2"/>
              <a:buNone/>
            </a:pPr>
            <a:r>
              <a:rPr lang="en-US" altLang="zh-CN" sz="3600">
                <a:ea typeface="宋体" panose="02010600030101010101" pitchFamily="2" charset="-122"/>
              </a:rPr>
              <a:t>n</a:t>
            </a:r>
            <a:r>
              <a:rPr lang="en-US" altLang="zh-CN" sz="3600" baseline="30000">
                <a:ea typeface="宋体" panose="02010600030101010101" pitchFamily="2" charset="-122"/>
              </a:rPr>
              <a:t>2</a:t>
            </a:r>
            <a:r>
              <a:rPr lang="en-US" altLang="zh-CN" sz="3600">
                <a:ea typeface="宋体" panose="02010600030101010101" pitchFamily="2" charset="-122"/>
              </a:rPr>
              <a:t>/10+2</a:t>
            </a:r>
            <a:r>
              <a:rPr lang="en-US" altLang="zh-CN" sz="3600" baseline="30000">
                <a:ea typeface="宋体" panose="02010600030101010101" pitchFamily="2" charset="-122"/>
              </a:rPr>
              <a:t>n</a:t>
            </a:r>
          </a:p>
          <a:p>
            <a:pPr marL="609600" indent="-609600" eaLnBrk="1" hangingPunct="1">
              <a:buFont typeface="Wingdings" pitchFamily="2" charset="2"/>
              <a:buNone/>
            </a:pPr>
            <a:r>
              <a:rPr lang="en-US" altLang="zh-CN" sz="3600">
                <a:ea typeface="宋体" panose="02010600030101010101" pitchFamily="2" charset="-122"/>
              </a:rPr>
              <a:t>21+1/n</a:t>
            </a:r>
          </a:p>
          <a:p>
            <a:pPr marL="609600" indent="-609600" eaLnBrk="1" hangingPunct="1">
              <a:buFont typeface="Wingdings" pitchFamily="2" charset="2"/>
              <a:buNone/>
            </a:pPr>
            <a:r>
              <a:rPr lang="en-US" altLang="zh-CN" sz="3600">
                <a:ea typeface="宋体" panose="02010600030101010101" pitchFamily="2" charset="-122"/>
              </a:rPr>
              <a:t>logn</a:t>
            </a:r>
            <a:r>
              <a:rPr lang="en-US" altLang="zh-CN" sz="3600" baseline="30000">
                <a:ea typeface="宋体" panose="02010600030101010101" pitchFamily="2" charset="-122"/>
              </a:rPr>
              <a:t>3</a:t>
            </a:r>
          </a:p>
          <a:p>
            <a:pPr marL="609600" indent="-609600" eaLnBrk="1" hangingPunct="1">
              <a:buFont typeface="Wingdings" pitchFamily="2" charset="2"/>
              <a:buNone/>
            </a:pPr>
            <a:r>
              <a:rPr lang="en-US" altLang="zh-CN" sz="3600">
                <a:ea typeface="宋体" panose="02010600030101010101" pitchFamily="2" charset="-122"/>
              </a:rPr>
              <a:t>10log3</a:t>
            </a:r>
            <a:r>
              <a:rPr lang="en-US" altLang="zh-CN" sz="3600" baseline="30000">
                <a:ea typeface="宋体" panose="02010600030101010101" pitchFamily="2" charset="-122"/>
              </a:rPr>
              <a:t>n</a:t>
            </a:r>
          </a:p>
        </p:txBody>
      </p:sp>
      <p:sp>
        <p:nvSpPr>
          <p:cNvPr id="193539" name="Text Box 3">
            <a:extLst>
              <a:ext uri="{FF2B5EF4-FFF2-40B4-BE49-F238E27FC236}">
                <a16:creationId xmlns:a16="http://schemas.microsoft.com/office/drawing/2014/main" id="{9AFD4A61-39AD-794D-9599-588411596711}"/>
              </a:ext>
            </a:extLst>
          </p:cNvPr>
          <p:cNvSpPr txBox="1">
            <a:spLocks noChangeArrowheads="1"/>
          </p:cNvSpPr>
          <p:nvPr/>
        </p:nvSpPr>
        <p:spPr bwMode="auto">
          <a:xfrm>
            <a:off x="3657600" y="1412875"/>
            <a:ext cx="39782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4000">
                <a:solidFill>
                  <a:schemeClr val="tx1"/>
                </a:solidFill>
                <a:latin typeface="Times New Roman" panose="02020603050405020304" pitchFamily="18" charset="0"/>
              </a:rPr>
              <a:t>=O(n</a:t>
            </a:r>
            <a:r>
              <a:rPr lang="en-US" altLang="zh-CN" sz="4000" baseline="30000">
                <a:solidFill>
                  <a:schemeClr val="tx1"/>
                </a:solidFill>
                <a:latin typeface="Times New Roman" panose="02020603050405020304" pitchFamily="18" charset="0"/>
              </a:rPr>
              <a:t>2</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=O(2</a:t>
            </a:r>
            <a:r>
              <a:rPr lang="en-US" altLang="zh-CN" sz="4000" baseline="30000">
                <a:solidFill>
                  <a:schemeClr val="tx1"/>
                </a:solidFill>
                <a:latin typeface="Times New Roman" panose="02020603050405020304" pitchFamily="18" charset="0"/>
              </a:rPr>
              <a:t>n</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=O(1)</a:t>
            </a:r>
          </a:p>
          <a:p>
            <a:pPr eaLnBrk="1" hangingPunct="1">
              <a:spcBef>
                <a:spcPct val="0"/>
              </a:spcBef>
              <a:buClrTx/>
              <a:buSzTx/>
              <a:buFontTx/>
              <a:buNone/>
            </a:pPr>
            <a:r>
              <a:rPr lang="en-US" altLang="zh-CN" sz="4000">
                <a:solidFill>
                  <a:schemeClr val="tx1"/>
                </a:solidFill>
                <a:latin typeface="Times New Roman" panose="02020603050405020304" pitchFamily="18" charset="0"/>
              </a:rPr>
              <a:t>=O(logn)</a:t>
            </a:r>
          </a:p>
          <a:p>
            <a:pPr eaLnBrk="1" hangingPunct="1">
              <a:spcBef>
                <a:spcPct val="0"/>
              </a:spcBef>
              <a:buClrTx/>
              <a:buSzTx/>
              <a:buFontTx/>
              <a:buNone/>
            </a:pPr>
            <a:r>
              <a:rPr lang="en-US" altLang="zh-CN" sz="4000">
                <a:solidFill>
                  <a:schemeClr val="tx1"/>
                </a:solidFill>
                <a:latin typeface="Times New Roman" panose="02020603050405020304" pitchFamily="18" charset="0"/>
              </a:rPr>
              <a:t>=O(n)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27E9B19C-58AD-BB47-82BB-E66CC6AFB6C7}"/>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83970" name="Rectangle 3">
            <a:extLst>
              <a:ext uri="{FF2B5EF4-FFF2-40B4-BE49-F238E27FC236}">
                <a16:creationId xmlns:a16="http://schemas.microsoft.com/office/drawing/2014/main" id="{E2B03967-15A5-114E-AE9A-719F46517B52}"/>
              </a:ext>
            </a:extLst>
          </p:cNvPr>
          <p:cNvSpPr>
            <a:spLocks noGrp="1" noChangeArrowheads="1"/>
          </p:cNvSpPr>
          <p:nvPr>
            <p:ph sz="half" idx="1"/>
          </p:nvPr>
        </p:nvSpPr>
        <p:spPr>
          <a:xfrm>
            <a:off x="663575" y="1600200"/>
            <a:ext cx="3568700" cy="4525963"/>
          </a:xfrm>
        </p:spPr>
        <p:txBody>
          <a:bodyPr/>
          <a:lstStyle/>
          <a:p>
            <a:pPr eaLnBrk="1" hangingPunct="1">
              <a:lnSpc>
                <a:spcPct val="90000"/>
              </a:lnSpc>
              <a:buFont typeface="Wingdings" pitchFamily="2" charset="2"/>
              <a:buNone/>
            </a:pPr>
            <a:r>
              <a:rPr lang="zh-CN" altLang="en-US">
                <a:ea typeface="宋体" panose="02010600030101010101" pitchFamily="2" charset="-122"/>
              </a:rPr>
              <a:t>           程序段</a:t>
            </a:r>
          </a:p>
          <a:p>
            <a:pPr eaLnBrk="1" hangingPunct="1">
              <a:lnSpc>
                <a:spcPct val="90000"/>
              </a:lnSpc>
            </a:pPr>
            <a:r>
              <a:rPr lang="en-US" altLang="zh-CN">
                <a:ea typeface="宋体" panose="02010600030101010101" pitchFamily="2" charset="-122"/>
              </a:rPr>
              <a:t>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for(j=1;j&lt;=n;j++)</a:t>
            </a:r>
            <a:endParaRPr lang="zh-CN" altLang="en-US">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endParaRPr lang="en-US" altLang="zh-CN">
              <a:ea typeface="宋体" panose="02010600030101010101" pitchFamily="2" charset="-122"/>
            </a:endParaRPr>
          </a:p>
          <a:p>
            <a:pPr eaLnBrk="1" hangingPunct="1">
              <a:lnSpc>
                <a:spcPct val="90000"/>
              </a:lnSpc>
            </a:pPr>
            <a:endParaRPr lang="en-US" altLang="zh-CN">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a:t>
            </a:r>
            <a:endParaRPr lang="zh-CN" altLang="en-US">
              <a:ea typeface="宋体" panose="02010600030101010101" pitchFamily="2" charset="-122"/>
            </a:endParaRPr>
          </a:p>
        </p:txBody>
      </p:sp>
      <p:sp>
        <p:nvSpPr>
          <p:cNvPr id="83971" name="Rectangle 4">
            <a:extLst>
              <a:ext uri="{FF2B5EF4-FFF2-40B4-BE49-F238E27FC236}">
                <a16:creationId xmlns:a16="http://schemas.microsoft.com/office/drawing/2014/main" id="{1C6C0946-DBDE-D341-9CA2-56F8F7F66406}"/>
              </a:ext>
            </a:extLst>
          </p:cNvPr>
          <p:cNvSpPr>
            <a:spLocks/>
          </p:cNvSpPr>
          <p:nvPr/>
        </p:nvSpPr>
        <p:spPr bwMode="auto">
          <a:xfrm>
            <a:off x="3760788"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语句频度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1</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None/>
            </a:pPr>
            <a:r>
              <a:rPr lang="en-US" altLang="zh-CN" sz="2900">
                <a:latin typeface="Tw Cen MT" panose="020B0602020104020603" pitchFamily="34" charset="77"/>
              </a:rPr>
              <a:t>   n(n+1)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p:txBody>
      </p:sp>
      <p:sp>
        <p:nvSpPr>
          <p:cNvPr id="83972" name="Rectangle 5">
            <a:extLst>
              <a:ext uri="{FF2B5EF4-FFF2-40B4-BE49-F238E27FC236}">
                <a16:creationId xmlns:a16="http://schemas.microsoft.com/office/drawing/2014/main" id="{65132E09-00BE-7C4F-B4D7-9977A5B6B55E}"/>
              </a:ext>
            </a:extLst>
          </p:cNvPr>
          <p:cNvSpPr>
            <a:spLocks/>
          </p:cNvSpPr>
          <p:nvPr/>
        </p:nvSpPr>
        <p:spPr bwMode="auto">
          <a:xfrm>
            <a:off x="6608763"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algn="ct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时间复杂度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O(1)    </a:t>
            </a:r>
            <a:r>
              <a:rPr lang="zh-CN" altLang="en-US" sz="2900">
                <a:latin typeface="Tw Cen MT" panose="020B0602020104020603" pitchFamily="34" charset="77"/>
              </a:rPr>
              <a:t>常数阶</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    </a:t>
            </a:r>
            <a:r>
              <a:rPr lang="zh-CN" altLang="en-US" sz="2900">
                <a:latin typeface="Tw Cen MT" panose="020B0602020104020603" pitchFamily="34" charset="77"/>
              </a:rPr>
              <a:t>线性阶</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a:t>
            </a:r>
            <a:r>
              <a:rPr lang="en-US" altLang="zh-CN" sz="2900" baseline="30000">
                <a:latin typeface="Tw Cen MT" panose="020B0602020104020603" pitchFamily="34" charset="77"/>
              </a:rPr>
              <a:t>2</a:t>
            </a:r>
            <a:r>
              <a:rPr lang="en-US" altLang="zh-CN" sz="2900">
                <a:latin typeface="Tw Cen MT" panose="020B0602020104020603" pitchFamily="34" charset="77"/>
              </a:rPr>
              <a:t>)   </a:t>
            </a:r>
            <a:r>
              <a:rPr lang="zh-CN" altLang="en-US" sz="2900">
                <a:latin typeface="Tw Cen MT" panose="020B0602020104020603" pitchFamily="34" charset="77"/>
              </a:rPr>
              <a:t>平方阶</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49F663B3-EAE0-7B4A-9669-E4A93C0A7680}"/>
              </a:ext>
            </a:extLst>
          </p:cNvPr>
          <p:cNvSpPr>
            <a:spLocks noGrp="1" noChangeArrowheads="1"/>
          </p:cNvSpPr>
          <p:nvPr>
            <p:ph type="title"/>
          </p:nvPr>
        </p:nvSpPr>
        <p:spPr>
          <a:xfrm>
            <a:off x="660400" y="609600"/>
            <a:ext cx="6877050" cy="1320800"/>
          </a:xfrm>
        </p:spPr>
        <p:txBody>
          <a:bodyPr/>
          <a:lstStyle/>
          <a:p>
            <a:pPr eaLnBrk="1" hangingPunct="1"/>
            <a:r>
              <a:rPr lang="zh-CN" altLang="en-US">
                <a:ea typeface="宋体" panose="02010600030101010101" pitchFamily="2" charset="-122"/>
              </a:rPr>
              <a:t>思考：</a:t>
            </a:r>
          </a:p>
        </p:txBody>
      </p:sp>
      <p:sp>
        <p:nvSpPr>
          <p:cNvPr id="194564" name="Rectangle 4">
            <a:extLst>
              <a:ext uri="{FF2B5EF4-FFF2-40B4-BE49-F238E27FC236}">
                <a16:creationId xmlns:a16="http://schemas.microsoft.com/office/drawing/2014/main" id="{281CF9AB-2997-4547-AD2C-229AC639E98A}"/>
              </a:ext>
            </a:extLst>
          </p:cNvPr>
          <p:cNvSpPr>
            <a:spLocks noChangeArrowheads="1"/>
          </p:cNvSpPr>
          <p:nvPr/>
        </p:nvSpPr>
        <p:spPr bwMode="auto">
          <a:xfrm>
            <a:off x="560388" y="1557338"/>
            <a:ext cx="58324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x=1;</a:t>
            </a:r>
            <a:br>
              <a:rPr lang="en-US" altLang="zh-CN" sz="3600">
                <a:latin typeface="Tw Cen MT" panose="020B0602020104020603" pitchFamily="34" charset="77"/>
              </a:rPr>
            </a:br>
            <a:r>
              <a:rPr lang="en-US" altLang="zh-CN" sz="3600">
                <a:latin typeface="Tw Cen MT" panose="020B0602020104020603" pitchFamily="34" charset="77"/>
              </a:rPr>
              <a:t>for(i=1;i&lt;=n;i++)</a:t>
            </a:r>
            <a:br>
              <a:rPr lang="en-US" altLang="zh-CN" sz="3600">
                <a:latin typeface="Tw Cen MT" panose="020B0602020104020603" pitchFamily="34" charset="77"/>
              </a:rPr>
            </a:br>
            <a:r>
              <a:rPr lang="en-US" altLang="zh-CN" sz="3600">
                <a:latin typeface="Tw Cen MT" panose="020B0602020104020603" pitchFamily="34" charset="77"/>
              </a:rPr>
              <a:t>     for(j=1;j&lt;=i;j++)</a:t>
            </a:r>
            <a:br>
              <a:rPr lang="en-US" altLang="zh-CN" sz="3600">
                <a:latin typeface="Tw Cen MT" panose="020B0602020104020603" pitchFamily="34" charset="77"/>
              </a:rPr>
            </a:br>
            <a:r>
              <a:rPr lang="en-US" altLang="zh-CN" sz="3600">
                <a:latin typeface="Tw Cen MT" panose="020B0602020104020603" pitchFamily="34" charset="77"/>
              </a:rPr>
              <a:t>         for(k=1;k&lt;=j;k++)</a:t>
            </a:r>
            <a:br>
              <a:rPr lang="en-US" altLang="zh-CN" sz="3600">
                <a:latin typeface="Tw Cen MT" panose="020B0602020104020603" pitchFamily="34" charset="77"/>
              </a:rPr>
            </a:br>
            <a:r>
              <a:rPr lang="en-US" altLang="zh-CN" sz="3600">
                <a:latin typeface="Tw Cen MT" panose="020B0602020104020603" pitchFamily="34" charset="77"/>
              </a:rPr>
              <a:t>             </a:t>
            </a:r>
            <a:r>
              <a:rPr lang="en-US" altLang="zh-CN" sz="3600" u="sng">
                <a:latin typeface="Tw Cen MT" panose="020B0602020104020603" pitchFamily="34" charset="77"/>
              </a:rPr>
              <a:t>x++;</a:t>
            </a:r>
            <a:endParaRPr lang="en-US" altLang="zh-CN" sz="3600">
              <a:latin typeface="Tw Cen MT" panose="020B0602020104020603" pitchFamily="34" charset="77"/>
            </a:endParaRPr>
          </a:p>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a:t>
            </a:r>
            <a:r>
              <a:rPr lang="zh-CN" altLang="en-US" sz="3600">
                <a:latin typeface="Tw Cen MT" panose="020B0602020104020603" pitchFamily="34" charset="77"/>
              </a:rPr>
              <a:t>运行次数：</a:t>
            </a:r>
          </a:p>
        </p:txBody>
      </p:sp>
      <p:graphicFrame>
        <p:nvGraphicFramePr>
          <p:cNvPr id="194565" name="Object 5">
            <a:extLst>
              <a:ext uri="{FF2B5EF4-FFF2-40B4-BE49-F238E27FC236}">
                <a16:creationId xmlns:a16="http://schemas.microsoft.com/office/drawing/2014/main" id="{CF61A969-A7D2-EB4C-BA83-07A01C189EAD}"/>
              </a:ext>
            </a:extLst>
          </p:cNvPr>
          <p:cNvGraphicFramePr>
            <a:graphicFrameLocks noChangeAspect="1"/>
          </p:cNvGraphicFramePr>
          <p:nvPr/>
        </p:nvGraphicFramePr>
        <p:xfrm>
          <a:off x="287338" y="4724400"/>
          <a:ext cx="10137775" cy="1492250"/>
        </p:xfrm>
        <a:graphic>
          <a:graphicData uri="http://schemas.openxmlformats.org/presentationml/2006/ole">
            <mc:AlternateContent xmlns:mc="http://schemas.openxmlformats.org/markup-compatibility/2006">
              <mc:Choice xmlns:v="urn:schemas-microsoft-com:vml" Requires="v">
                <p:oleObj spid="_x0000_s85008" r:id="rId3" imgW="74307700" imgH="14630400" progId="Equation.3">
                  <p:embed/>
                </p:oleObj>
              </mc:Choice>
              <mc:Fallback>
                <p:oleObj r:id="rId3" imgW="74307700" imgH="14630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4724400"/>
                        <a:ext cx="101377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ppt_x"/>
                                          </p:val>
                                        </p:tav>
                                        <p:tav tm="100000">
                                          <p:val>
                                            <p:strVal val="#ppt_x"/>
                                          </p:val>
                                        </p:tav>
                                      </p:tavLst>
                                    </p:anim>
                                    <p:anim calcmode="lin" valueType="num">
                                      <p:cBhvr additive="base">
                                        <p:cTn id="1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6ACB-F156-7D46-BF4F-82AB584A85CD}"/>
              </a:ext>
            </a:extLst>
          </p:cNvPr>
          <p:cNvSpPr>
            <a:spLocks noGrp="1"/>
          </p:cNvSpPr>
          <p:nvPr>
            <p:ph type="title"/>
          </p:nvPr>
        </p:nvSpPr>
        <p:spPr/>
        <p:txBody>
          <a:bodyPr/>
          <a:lstStyle/>
          <a:p>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什么是数据</a:t>
            </a:r>
            <a:endParaRPr lang="en-US" dirty="0">
              <a:solidFill>
                <a:schemeClr val="tx1"/>
              </a:solidFill>
            </a:endParaRPr>
          </a:p>
        </p:txBody>
      </p:sp>
      <p:sp>
        <p:nvSpPr>
          <p:cNvPr id="3" name="Content Placeholder 2">
            <a:extLst>
              <a:ext uri="{FF2B5EF4-FFF2-40B4-BE49-F238E27FC236}">
                <a16:creationId xmlns:a16="http://schemas.microsoft.com/office/drawing/2014/main" id="{02082652-9851-D043-8073-F5753E9BFFFC}"/>
              </a:ext>
            </a:extLst>
          </p:cNvPr>
          <p:cNvSpPr>
            <a:spLocks noGrp="1"/>
          </p:cNvSpPr>
          <p:nvPr>
            <p:ph idx="1"/>
          </p:nvPr>
        </p:nvSpPr>
        <p:spPr>
          <a:xfrm>
            <a:off x="848544" y="4801594"/>
            <a:ext cx="6688906" cy="1240431"/>
          </a:xfrm>
        </p:spPr>
        <p:txBody>
          <a:bodyPr/>
          <a:lstStyle/>
          <a:p>
            <a:r>
              <a:rPr lang="zh-TW" altLang="en-US" dirty="0">
                <a:latin typeface="Songti SC" panose="02010600040101010101" pitchFamily="2" charset="-122"/>
                <a:ea typeface="Songti SC" panose="02010600040101010101" pitchFamily="2" charset="-122"/>
              </a:rPr>
              <a:t>数据不是一切</a:t>
            </a:r>
            <a:r>
              <a:rPr lang="zh-CN" altLang="en-US" dirty="0">
                <a:latin typeface="Songti SC" panose="02010600040101010101" pitchFamily="2" charset="-122"/>
                <a:ea typeface="Songti SC" panose="02010600040101010101" pitchFamily="2" charset="-122"/>
              </a:rPr>
              <a:t>，</a:t>
            </a:r>
            <a:r>
              <a:rPr lang="zh-TW" altLang="en-US" dirty="0">
                <a:latin typeface="Songti SC" panose="02010600040101010101" pitchFamily="2" charset="-122"/>
                <a:ea typeface="Songti SC" panose="02010600040101010101" pitchFamily="2" charset="-122"/>
              </a:rPr>
              <a:t>一切即将成为数据</a:t>
            </a:r>
            <a:endParaRPr lang="en-US" dirty="0">
              <a:latin typeface="Songti SC" panose="02010600040101010101" pitchFamily="2" charset="-122"/>
              <a:ea typeface="Songti SC" panose="02010600040101010101" pitchFamily="2" charset="-122"/>
            </a:endParaRPr>
          </a:p>
        </p:txBody>
      </p:sp>
      <p:pic>
        <p:nvPicPr>
          <p:cNvPr id="5" name="Picture 4">
            <a:extLst>
              <a:ext uri="{FF2B5EF4-FFF2-40B4-BE49-F238E27FC236}">
                <a16:creationId xmlns:a16="http://schemas.microsoft.com/office/drawing/2014/main" id="{574C2E78-2FA7-C947-AF1C-23DAF1F2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909316"/>
            <a:ext cx="3432473" cy="1231652"/>
          </a:xfrm>
          <a:prstGeom prst="rect">
            <a:avLst/>
          </a:prstGeom>
        </p:spPr>
      </p:pic>
      <p:pic>
        <p:nvPicPr>
          <p:cNvPr id="7" name="Picture 6">
            <a:extLst>
              <a:ext uri="{FF2B5EF4-FFF2-40B4-BE49-F238E27FC236}">
                <a16:creationId xmlns:a16="http://schemas.microsoft.com/office/drawing/2014/main" id="{86209CFC-AF4C-CD4F-8813-20C20C0A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92" y="3403600"/>
            <a:ext cx="3432473" cy="1397994"/>
          </a:xfrm>
          <a:prstGeom prst="rect">
            <a:avLst/>
          </a:prstGeom>
        </p:spPr>
      </p:pic>
      <p:pic>
        <p:nvPicPr>
          <p:cNvPr id="9" name="Picture 8">
            <a:extLst>
              <a:ext uri="{FF2B5EF4-FFF2-40B4-BE49-F238E27FC236}">
                <a16:creationId xmlns:a16="http://schemas.microsoft.com/office/drawing/2014/main" id="{E26022C4-1F0C-0F4F-B250-D7613F722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952" y="1859459"/>
            <a:ext cx="3437431" cy="1231653"/>
          </a:xfrm>
          <a:prstGeom prst="rect">
            <a:avLst/>
          </a:prstGeom>
        </p:spPr>
      </p:pic>
      <p:pic>
        <p:nvPicPr>
          <p:cNvPr id="11" name="Picture 10">
            <a:extLst>
              <a:ext uri="{FF2B5EF4-FFF2-40B4-BE49-F238E27FC236}">
                <a16:creationId xmlns:a16="http://schemas.microsoft.com/office/drawing/2014/main" id="{51403E5B-6D8C-D04F-AF83-73D87FAE5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968" y="3429000"/>
            <a:ext cx="3167107" cy="1231653"/>
          </a:xfrm>
          <a:prstGeom prst="rect">
            <a:avLst/>
          </a:prstGeom>
        </p:spPr>
      </p:pic>
    </p:spTree>
    <p:extLst>
      <p:ext uri="{BB962C8B-B14F-4D97-AF65-F5344CB8AC3E}">
        <p14:creationId xmlns:p14="http://schemas.microsoft.com/office/powerpoint/2010/main" val="516381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2">
            <a:extLst>
              <a:ext uri="{FF2B5EF4-FFF2-40B4-BE49-F238E27FC236}">
                <a16:creationId xmlns:a16="http://schemas.microsoft.com/office/drawing/2014/main" id="{FA6FC35F-9C08-A344-9155-DF0D8E17CB83}"/>
              </a:ext>
            </a:extLst>
          </p:cNvPr>
          <p:cNvSpPr txBox="1">
            <a:spLocks noChangeArrowheads="1"/>
          </p:cNvSpPr>
          <p:nvPr/>
        </p:nvSpPr>
        <p:spPr bwMode="auto">
          <a:xfrm>
            <a:off x="428625" y="-100013"/>
            <a:ext cx="9126538" cy="490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rgbClr val="FF0000"/>
                </a:solidFill>
                <a:latin typeface="Times New Roman" panose="02020603050405020304" pitchFamily="18" charset="0"/>
                <a:ea typeface="楷体_GB2312" pitchFamily="49" charset="-122"/>
              </a:rPr>
              <a:t>(P10)</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1.10  </a:t>
            </a:r>
            <a:r>
              <a:rPr lang="zh-CN" altLang="en-US" sz="3200" b="1">
                <a:solidFill>
                  <a:schemeClr val="tx1"/>
                </a:solidFill>
                <a:latin typeface="Times New Roman" panose="02020603050405020304" pitchFamily="18" charset="0"/>
                <a:ea typeface="楷体_GB2312" pitchFamily="49" charset="-122"/>
              </a:rPr>
              <a:t>对于下面的程序段，分析带下划线的语句的执行次数，并给出它们的时间复杂度</a:t>
            </a:r>
            <a:r>
              <a:rPr lang="en-US" altLang="zh-CN" sz="3200" b="1">
                <a:solidFill>
                  <a:schemeClr val="tx1"/>
                </a:solidFill>
                <a:latin typeface="Times New Roman" panose="02020603050405020304" pitchFamily="18" charset="0"/>
                <a:ea typeface="楷体_GB2312" pitchFamily="49" charset="-122"/>
              </a:rPr>
              <a:t>T(n)</a:t>
            </a:r>
            <a:r>
              <a:rPr lang="zh-CN" altLang="en-US" sz="3200" b="1">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endParaRPr lang="zh-CN" altLang="en-US"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1</a:t>
            </a:r>
            <a:r>
              <a:rPr lang="zh-CN" altLang="en-US" sz="3200" b="1">
                <a:solidFill>
                  <a:schemeClr val="tx1"/>
                </a:solidFill>
                <a:latin typeface="Times New Roman" panose="02020603050405020304" pitchFamily="18" charset="0"/>
                <a:ea typeface="楷体_GB2312" pitchFamily="49" charset="-122"/>
              </a:rPr>
              <a:t>）</a:t>
            </a:r>
            <a:r>
              <a:rPr lang="en-US" altLang="zh-CN" sz="3200" b="1" u="sng">
                <a:solidFill>
                  <a:schemeClr val="tx1"/>
                </a:solidFill>
                <a:latin typeface="Times New Roman" panose="02020603050405020304" pitchFamily="18" charset="0"/>
                <a:ea typeface="楷体_GB2312" pitchFamily="49" charset="-122"/>
              </a:rPr>
              <a:t>i++;</a:t>
            </a:r>
          </a:p>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2</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       if (a[i]&lt;x)  </a:t>
            </a:r>
            <a:r>
              <a:rPr lang="en-US" altLang="zh-CN" sz="3200" b="1" u="sng">
                <a:solidFill>
                  <a:schemeClr val="tx1"/>
                </a:solidFill>
                <a:latin typeface="Times New Roman" panose="02020603050405020304" pitchFamily="18" charset="0"/>
                <a:ea typeface="楷体_GB2312" pitchFamily="49" charset="-122"/>
              </a:rPr>
              <a:t>x=a[i];</a:t>
            </a:r>
          </a:p>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3</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       for(j=0;j&lt;n;j++)</a:t>
            </a:r>
          </a:p>
          <a:p>
            <a:pPr eaLnBrk="1" hangingPunct="1">
              <a:spcBef>
                <a:spcPct val="0"/>
              </a:spcBef>
              <a:buClrTx/>
              <a:buSzTx/>
              <a:buFontTx/>
              <a:buNone/>
            </a:pPr>
            <a:r>
              <a:rPr lang="en-US" altLang="zh-CN" sz="3200" b="1">
                <a:solidFill>
                  <a:schemeClr val="tx1"/>
                </a:solidFill>
                <a:latin typeface="Times New Roman" panose="02020603050405020304" pitchFamily="18" charset="0"/>
                <a:ea typeface="楷体_GB2312" pitchFamily="49" charset="-122"/>
              </a:rPr>
              <a:t>    	    </a:t>
            </a:r>
            <a:r>
              <a:rPr lang="en-US" altLang="zh-CN" sz="3200" b="1" u="sng">
                <a:solidFill>
                  <a:schemeClr val="tx1"/>
                </a:solidFill>
                <a:latin typeface="Times New Roman" panose="02020603050405020304" pitchFamily="18" charset="0"/>
                <a:ea typeface="楷体_GB2312" pitchFamily="49" charset="-122"/>
              </a:rPr>
              <a:t>printf("%d",i+j);</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2">
            <a:extLst>
              <a:ext uri="{FF2B5EF4-FFF2-40B4-BE49-F238E27FC236}">
                <a16:creationId xmlns:a16="http://schemas.microsoft.com/office/drawing/2014/main" id="{44BD8087-1D8D-5543-A535-019600335C4C}"/>
              </a:ext>
            </a:extLst>
          </p:cNvPr>
          <p:cNvSpPr txBox="1">
            <a:spLocks noChangeArrowheads="1"/>
          </p:cNvSpPr>
          <p:nvPr/>
        </p:nvSpPr>
        <p:spPr bwMode="auto">
          <a:xfrm>
            <a:off x="428625" y="1654175"/>
            <a:ext cx="9126538"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4</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 (i=1;i&lt;=n-1;i++)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en-US" altLang="zh-CN" sz="3200" b="1">
                <a:solidFill>
                  <a:schemeClr val="tx1"/>
                </a:solidFill>
                <a:latin typeface="Times New Roman" panose="02020603050405020304" pitchFamily="18" charset="0"/>
                <a:ea typeface="楷体_GB2312" pitchFamily="49" charset="-122"/>
              </a:rPr>
              <a:t>	  </a:t>
            </a:r>
            <a:r>
              <a:rPr lang="nb-NO" altLang="zh-CN" sz="3200" b="1">
                <a:solidFill>
                  <a:schemeClr val="tx1"/>
                </a:solidFill>
                <a:latin typeface="Times New Roman" panose="02020603050405020304" pitchFamily="18" charset="0"/>
                <a:ea typeface="楷体_GB2312" pitchFamily="49" charset="-122"/>
              </a:rPr>
              <a:t>{	k=i;</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for(j=i+1;j&lt;=n;j++)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if(a[j]&gt;a[j+1])  k=j</a:t>
            </a:r>
            <a:r>
              <a:rPr lang="nb-NO" altLang="zh-CN" sz="3200" b="1">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t=a[k]; a[k]=a[i]; a[i]=t;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p>
          <a:p>
            <a:pPr eaLnBrk="1" hangingPunct="1">
              <a:spcBef>
                <a:spcPct val="0"/>
              </a:spcBef>
              <a:buClrTx/>
              <a:buSzTx/>
              <a:buFontTx/>
              <a:buNone/>
            </a:pPr>
            <a:r>
              <a:rPr lang="zh-CN" altLang="nb-NO" sz="3200" b="1">
                <a:solidFill>
                  <a:schemeClr val="tx1"/>
                </a:solidFill>
                <a:latin typeface="Times New Roman" panose="02020603050405020304" pitchFamily="18" charset="0"/>
                <a:ea typeface="楷体_GB2312" pitchFamily="49" charset="-122"/>
              </a:rPr>
              <a:t>（</a:t>
            </a:r>
            <a:r>
              <a:rPr lang="nb-NO" altLang="zh-CN" sz="3200" b="1">
                <a:solidFill>
                  <a:schemeClr val="tx1"/>
                </a:solidFill>
                <a:latin typeface="Times New Roman" panose="02020603050405020304" pitchFamily="18" charset="0"/>
                <a:ea typeface="楷体_GB2312" pitchFamily="49" charset="-122"/>
              </a:rPr>
              <a:t>5</a:t>
            </a:r>
            <a:r>
              <a:rPr lang="zh-CN" altLang="nb-NO"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for(j=0;j&lt;n;j++)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{++x;s=s+x;}</a:t>
            </a:r>
            <a:endParaRPr lang="en-US" altLang="zh-CN" sz="3200" b="1" u="sng">
              <a:solidFill>
                <a:schemeClr val="tx1"/>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23896F-3A59-2540-9D9A-F48FA5251B3E}"/>
              </a:ext>
            </a:extLst>
          </p:cNvPr>
          <p:cNvPicPr>
            <a:picLocks noChangeAspect="1"/>
          </p:cNvPicPr>
          <p:nvPr/>
        </p:nvPicPr>
        <p:blipFill>
          <a:blip r:embed="rId2"/>
          <a:stretch>
            <a:fillRect/>
          </a:stretch>
        </p:blipFill>
        <p:spPr>
          <a:xfrm>
            <a:off x="660400" y="2101540"/>
            <a:ext cx="7836296" cy="2654920"/>
          </a:xfrm>
          <a:prstGeom prst="rect">
            <a:avLst/>
          </a:prstGeom>
        </p:spPr>
      </p:pic>
    </p:spTree>
    <p:extLst>
      <p:ext uri="{BB962C8B-B14F-4D97-AF65-F5344CB8AC3E}">
        <p14:creationId xmlns:p14="http://schemas.microsoft.com/office/powerpoint/2010/main" val="405709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9687A1F-4C00-2C48-8BFC-AF15C3D9D7F8}"/>
              </a:ext>
            </a:extLst>
          </p:cNvPr>
          <p:cNvSpPr txBox="1"/>
          <p:nvPr/>
        </p:nvSpPr>
        <p:spPr>
          <a:xfrm>
            <a:off x="3695700" y="113030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AD71B09-BE89-8E42-9B69-1A3DB2FE7848}"/>
              </a:ext>
            </a:extLst>
          </p:cNvPr>
          <p:cNvPicPr>
            <a:picLocks noChangeAspect="1"/>
          </p:cNvPicPr>
          <p:nvPr/>
        </p:nvPicPr>
        <p:blipFill>
          <a:blip r:embed="rId2"/>
          <a:stretch>
            <a:fillRect/>
          </a:stretch>
        </p:blipFill>
        <p:spPr>
          <a:xfrm>
            <a:off x="416496" y="2020332"/>
            <a:ext cx="7971443" cy="3980284"/>
          </a:xfrm>
          <a:prstGeom prst="rect">
            <a:avLst/>
          </a:prstGeom>
        </p:spPr>
      </p:pic>
    </p:spTree>
    <p:extLst>
      <p:ext uri="{BB962C8B-B14F-4D97-AF65-F5344CB8AC3E}">
        <p14:creationId xmlns:p14="http://schemas.microsoft.com/office/powerpoint/2010/main" val="152083202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5412</Words>
  <Application>Microsoft Macintosh PowerPoint</Application>
  <PresentationFormat>A4 Paper (210x297 mm)</PresentationFormat>
  <Paragraphs>548</Paragraphs>
  <Slides>71</Slides>
  <Notes>4</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9" baseType="lpstr">
      <vt:lpstr>楷体_GB2312</vt:lpstr>
      <vt:lpstr>宋体</vt:lpstr>
      <vt:lpstr>Songti SC</vt:lpstr>
      <vt:lpstr>华文中宋</vt:lpstr>
      <vt:lpstr>Arial</vt:lpstr>
      <vt:lpstr>Calibri</vt:lpstr>
      <vt:lpstr>Comic Sans MS</vt:lpstr>
      <vt:lpstr>Monotype Sorts</vt:lpstr>
      <vt:lpstr>Times New Roman</vt:lpstr>
      <vt:lpstr>Trebuchet MS</vt:lpstr>
      <vt:lpstr>Tw Cen MT</vt:lpstr>
      <vt:lpstr>Verdana</vt:lpstr>
      <vt:lpstr>Wingdings</vt:lpstr>
      <vt:lpstr>Wingdings 3</vt:lpstr>
      <vt:lpstr>Facet</vt:lpstr>
      <vt:lpstr>位图图像</vt:lpstr>
      <vt:lpstr>Photoshop.Image.5</vt:lpstr>
      <vt:lpstr>Equation.3</vt:lpstr>
      <vt:lpstr>PowerPoint Presentation</vt:lpstr>
      <vt:lpstr>数据结构课程的学习意义 </vt:lpstr>
      <vt:lpstr>课程要求：</vt:lpstr>
      <vt:lpstr>参考书目：</vt:lpstr>
      <vt:lpstr>课上学习</vt:lpstr>
      <vt:lpstr>第一章  概述</vt:lpstr>
      <vt:lpstr>什么是数据</vt:lpstr>
      <vt:lpstr>DIKIW Pyramid</vt:lpstr>
      <vt:lpstr>DIKIW Pyramid</vt:lpstr>
      <vt:lpstr>什么是结构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1.2数据类型和抽象数据类型</vt:lpstr>
      <vt:lpstr>C语言中提供的基本数据类型</vt:lpstr>
      <vt:lpstr>C语言中提供的其他数据类型：</vt:lpstr>
      <vt:lpstr>PowerPoint Presentation</vt:lpstr>
      <vt:lpstr>PowerPoint Presentation</vt:lpstr>
      <vt:lpstr>PowerPoint Presentation</vt:lpstr>
      <vt:lpstr>PowerPoint Presentation</vt:lpstr>
      <vt:lpstr>1.3 算法和算法分析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空间复杂度</vt:lpstr>
      <vt:lpstr>PowerPoint Presentation</vt:lpstr>
      <vt:lpstr>PowerPoint Presentation</vt:lpstr>
      <vt:lpstr>思考：</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42</cp:revision>
  <dcterms:modified xsi:type="dcterms:W3CDTF">2025-02-25T02:08:14Z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