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75"/>
  </p:notesMasterIdLst>
  <p:handoutMasterIdLst>
    <p:handoutMasterId r:id="rId76"/>
  </p:handoutMasterIdLst>
  <p:sldIdLst>
    <p:sldId id="328" r:id="rId2"/>
    <p:sldId id="387" r:id="rId3"/>
    <p:sldId id="259" r:id="rId4"/>
    <p:sldId id="260" r:id="rId5"/>
    <p:sldId id="257" r:id="rId6"/>
    <p:sldId id="258" r:id="rId7"/>
    <p:sldId id="385" r:id="rId8"/>
    <p:sldId id="389" r:id="rId9"/>
    <p:sldId id="390" r:id="rId10"/>
    <p:sldId id="391" r:id="rId11"/>
    <p:sldId id="392" r:id="rId12"/>
    <p:sldId id="261" r:id="rId13"/>
    <p:sldId id="265" r:id="rId14"/>
    <p:sldId id="267" r:id="rId15"/>
    <p:sldId id="377" r:id="rId16"/>
    <p:sldId id="327" r:id="rId17"/>
    <p:sldId id="268" r:id="rId18"/>
    <p:sldId id="269" r:id="rId19"/>
    <p:sldId id="360" r:id="rId20"/>
    <p:sldId id="270" r:id="rId21"/>
    <p:sldId id="361" r:id="rId22"/>
    <p:sldId id="362" r:id="rId23"/>
    <p:sldId id="363" r:id="rId24"/>
    <p:sldId id="364" r:id="rId25"/>
    <p:sldId id="374" r:id="rId26"/>
    <p:sldId id="366" r:id="rId27"/>
    <p:sldId id="367" r:id="rId28"/>
    <p:sldId id="273" r:id="rId29"/>
    <p:sldId id="368" r:id="rId30"/>
    <p:sldId id="274" r:id="rId31"/>
    <p:sldId id="370" r:id="rId32"/>
    <p:sldId id="275" r:id="rId33"/>
    <p:sldId id="378" r:id="rId34"/>
    <p:sldId id="371" r:id="rId35"/>
    <p:sldId id="276" r:id="rId36"/>
    <p:sldId id="372" r:id="rId37"/>
    <p:sldId id="277" r:id="rId38"/>
    <p:sldId id="279" r:id="rId39"/>
    <p:sldId id="332" r:id="rId40"/>
    <p:sldId id="280" r:id="rId41"/>
    <p:sldId id="337" r:id="rId42"/>
    <p:sldId id="339" r:id="rId43"/>
    <p:sldId id="282" r:id="rId44"/>
    <p:sldId id="340" r:id="rId45"/>
    <p:sldId id="287" r:id="rId46"/>
    <p:sldId id="388" r:id="rId47"/>
    <p:sldId id="342" r:id="rId48"/>
    <p:sldId id="379" r:id="rId49"/>
    <p:sldId id="290" r:id="rId50"/>
    <p:sldId id="346" r:id="rId51"/>
    <p:sldId id="345" r:id="rId52"/>
    <p:sldId id="348" r:id="rId53"/>
    <p:sldId id="380" r:id="rId54"/>
    <p:sldId id="343" r:id="rId55"/>
    <p:sldId id="297" r:id="rId56"/>
    <p:sldId id="333" r:id="rId57"/>
    <p:sldId id="298" r:id="rId58"/>
    <p:sldId id="299" r:id="rId59"/>
    <p:sldId id="301" r:id="rId60"/>
    <p:sldId id="351" r:id="rId61"/>
    <p:sldId id="352" r:id="rId62"/>
    <p:sldId id="304" r:id="rId63"/>
    <p:sldId id="305" r:id="rId64"/>
    <p:sldId id="306" r:id="rId65"/>
    <p:sldId id="393" r:id="rId66"/>
    <p:sldId id="394" r:id="rId67"/>
    <p:sldId id="395" r:id="rId68"/>
    <p:sldId id="396" r:id="rId69"/>
    <p:sldId id="397" r:id="rId70"/>
    <p:sldId id="398" r:id="rId71"/>
    <p:sldId id="405" r:id="rId72"/>
    <p:sldId id="404" r:id="rId73"/>
    <p:sldId id="330" r:id="rId7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5">
          <p15:clr>
            <a:srgbClr val="A4A3A4"/>
          </p15:clr>
        </p15:guide>
        <p15:guide id="2" pos="2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300"/>
    <a:srgbClr val="D5FC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0346" autoAdjust="0"/>
  </p:normalViewPr>
  <p:slideViewPr>
    <p:cSldViewPr snapToGrid="0">
      <p:cViewPr varScale="1">
        <p:scale>
          <a:sx n="113" d="100"/>
          <a:sy n="113" d="100"/>
        </p:scale>
        <p:origin x="840" y="184"/>
      </p:cViewPr>
      <p:guideLst>
        <p:guide orient="horz" pos="2205"/>
        <p:guide pos="28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51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7.emf"/><Relationship Id="rId7" Type="http://schemas.openxmlformats.org/officeDocument/2006/relationships/image" Target="../media/image31.emf"/><Relationship Id="rId2" Type="http://schemas.openxmlformats.org/officeDocument/2006/relationships/image" Target="../media/image26.emf"/><Relationship Id="rId1" Type="http://schemas.openxmlformats.org/officeDocument/2006/relationships/image" Target="../media/image25.emf"/><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F5350CF9-87B5-4242-9646-06BA0D9F8BC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86019" name="Rectangle 3">
            <a:extLst>
              <a:ext uri="{FF2B5EF4-FFF2-40B4-BE49-F238E27FC236}">
                <a16:creationId xmlns:a16="http://schemas.microsoft.com/office/drawing/2014/main" id="{9B9EDE62-6982-E748-8253-95DC3DA631E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86020" name="Rectangle 4">
            <a:extLst>
              <a:ext uri="{FF2B5EF4-FFF2-40B4-BE49-F238E27FC236}">
                <a16:creationId xmlns:a16="http://schemas.microsoft.com/office/drawing/2014/main" id="{F65D9288-61CE-1A42-BD0A-01B5E92BC388}"/>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86021" name="Rectangle 5">
            <a:extLst>
              <a:ext uri="{FF2B5EF4-FFF2-40B4-BE49-F238E27FC236}">
                <a16:creationId xmlns:a16="http://schemas.microsoft.com/office/drawing/2014/main" id="{578CA0D1-8027-8E49-92FE-6CCB0FC4253A}"/>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28395CF3-5359-5745-9121-ACC3267C15E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5F34BC21-DE99-FB42-B628-4C3046F9F41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83971" name="Rectangle 3">
            <a:extLst>
              <a:ext uri="{FF2B5EF4-FFF2-40B4-BE49-F238E27FC236}">
                <a16:creationId xmlns:a16="http://schemas.microsoft.com/office/drawing/2014/main" id="{EF84E62D-2E70-4946-B537-D65598228448}"/>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13316" name="Rectangle 4">
            <a:extLst>
              <a:ext uri="{FF2B5EF4-FFF2-40B4-BE49-F238E27FC236}">
                <a16:creationId xmlns:a16="http://schemas.microsoft.com/office/drawing/2014/main" id="{710A879B-C055-9045-B9ED-B2417DB6A45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3" name="Rectangle 5">
            <a:extLst>
              <a:ext uri="{FF2B5EF4-FFF2-40B4-BE49-F238E27FC236}">
                <a16:creationId xmlns:a16="http://schemas.microsoft.com/office/drawing/2014/main" id="{BF05DF55-374F-CC4F-BBFB-3A07678F2BE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3974" name="Rectangle 6">
            <a:extLst>
              <a:ext uri="{FF2B5EF4-FFF2-40B4-BE49-F238E27FC236}">
                <a16:creationId xmlns:a16="http://schemas.microsoft.com/office/drawing/2014/main" id="{34F08C20-3601-E54F-8F15-1CF4F195A8F4}"/>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83975" name="Rectangle 7">
            <a:extLst>
              <a:ext uri="{FF2B5EF4-FFF2-40B4-BE49-F238E27FC236}">
                <a16:creationId xmlns:a16="http://schemas.microsoft.com/office/drawing/2014/main" id="{532A5C34-B151-C643-93F3-4AB65F68238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88A36E00-F09F-0747-87F8-97FFADFE676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6B8C02DF-C599-6741-8043-C1C250F960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8CA1265-E49A-ED4B-90D9-DC7E572166EB}" type="slidenum">
              <a:rPr lang="en-US" altLang="zh-CN"/>
              <a:pPr>
                <a:spcBef>
                  <a:spcPct val="0"/>
                </a:spcBef>
              </a:pPr>
              <a:t>39</a:t>
            </a:fld>
            <a:endParaRPr lang="en-US" altLang="zh-CN"/>
          </a:p>
        </p:txBody>
      </p:sp>
      <p:sp>
        <p:nvSpPr>
          <p:cNvPr id="55298" name="Rectangle 2">
            <a:extLst>
              <a:ext uri="{FF2B5EF4-FFF2-40B4-BE49-F238E27FC236}">
                <a16:creationId xmlns:a16="http://schemas.microsoft.com/office/drawing/2014/main" id="{FF5E1877-6C74-8541-9E51-061ACD7C9978}"/>
              </a:ext>
            </a:extLst>
          </p:cNvPr>
          <p:cNvSpPr>
            <a:spLocks noGrp="1" noRot="1" noChangeAspect="1" noChangeArrowheads="1" noTextEdit="1"/>
          </p:cNvSpPr>
          <p:nvPr>
            <p:ph type="sldImg"/>
          </p:nvPr>
        </p:nvSpPr>
        <p:spPr>
          <a:solidFill>
            <a:srgbClr val="FFFFFF"/>
          </a:solidFill>
          <a:ln/>
        </p:spPr>
      </p:sp>
      <p:sp>
        <p:nvSpPr>
          <p:cNvPr id="55299" name="Rectangle 3">
            <a:extLst>
              <a:ext uri="{FF2B5EF4-FFF2-40B4-BE49-F238E27FC236}">
                <a16:creationId xmlns:a16="http://schemas.microsoft.com/office/drawing/2014/main" id="{47140C78-5B62-8647-BADE-D87289216F7F}"/>
              </a:ext>
            </a:extLst>
          </p:cNvPr>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361933CC-4881-0C42-9A5F-2E45545B8F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4F562CD-D217-2A4C-89C0-F953178198B6}" type="slidenum">
              <a:rPr lang="en-US" altLang="zh-CN"/>
              <a:pPr>
                <a:spcBef>
                  <a:spcPct val="0"/>
                </a:spcBef>
              </a:pPr>
              <a:t>56</a:t>
            </a:fld>
            <a:endParaRPr lang="en-US" altLang="zh-CN"/>
          </a:p>
        </p:txBody>
      </p:sp>
      <p:sp>
        <p:nvSpPr>
          <p:cNvPr id="73730" name="Rectangle 2">
            <a:extLst>
              <a:ext uri="{FF2B5EF4-FFF2-40B4-BE49-F238E27FC236}">
                <a16:creationId xmlns:a16="http://schemas.microsoft.com/office/drawing/2014/main" id="{B30CFFFA-64CE-A148-B2C6-313559E8A46F}"/>
              </a:ext>
            </a:extLst>
          </p:cNvPr>
          <p:cNvSpPr>
            <a:spLocks noGrp="1" noRot="1" noChangeAspect="1" noChangeArrowheads="1" noTextEdit="1"/>
          </p:cNvSpPr>
          <p:nvPr>
            <p:ph type="sldImg"/>
          </p:nvPr>
        </p:nvSpPr>
        <p:spPr>
          <a:solidFill>
            <a:srgbClr val="FFFFFF"/>
          </a:solidFill>
          <a:ln/>
        </p:spPr>
      </p:sp>
      <p:sp>
        <p:nvSpPr>
          <p:cNvPr id="73731" name="Rectangle 3">
            <a:extLst>
              <a:ext uri="{FF2B5EF4-FFF2-40B4-BE49-F238E27FC236}">
                <a16:creationId xmlns:a16="http://schemas.microsoft.com/office/drawing/2014/main" id="{673EBC67-1869-CF4D-A0CE-C04B4F97D7E1}"/>
              </a:ext>
            </a:extLst>
          </p:cNvPr>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a:extLst>
              <a:ext uri="{FF2B5EF4-FFF2-40B4-BE49-F238E27FC236}">
                <a16:creationId xmlns:a16="http://schemas.microsoft.com/office/drawing/2014/main" id="{89757EFC-764E-3442-A2F9-F72AC318D45B}"/>
              </a:ext>
            </a:extLst>
          </p:cNvPr>
          <p:cNvPicPr>
            <a:picLocks noChangeAspect="1" noChangeArrowheads="1"/>
          </p:cNvPicPr>
          <p:nvPr/>
        </p:nvPicPr>
        <p:blipFill>
          <a:blip r:embed="rId2">
            <a:lum bright="80000" contrast="-90000"/>
            <a:grayscl/>
            <a:extLst>
              <a:ext uri="{28A0092B-C50C-407E-A947-70E740481C1C}">
                <a14:useLocalDpi xmlns:a14="http://schemas.microsoft.com/office/drawing/2010/main" val="0"/>
              </a:ext>
            </a:extLst>
          </a:blip>
          <a:srcRect/>
          <a:stretch>
            <a:fillRect/>
          </a:stretch>
        </p:blipFill>
        <p:spPr bwMode="auto">
          <a:xfrm>
            <a:off x="1116013" y="930275"/>
            <a:ext cx="6840537"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wsd1">
            <a:extLst>
              <a:ext uri="{FF2B5EF4-FFF2-40B4-BE49-F238E27FC236}">
                <a16:creationId xmlns:a16="http://schemas.microsoft.com/office/drawing/2014/main" id="{EFDFC393-0759-F84A-93BE-F834C9F798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1025"/>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7">
            <a:extLst>
              <a:ext uri="{FF2B5EF4-FFF2-40B4-BE49-F238E27FC236}">
                <a16:creationId xmlns:a16="http://schemas.microsoft.com/office/drawing/2014/main" id="{CCAEA9C3-9AF3-E047-9E63-C2499D301217}"/>
              </a:ext>
            </a:extLst>
          </p:cNvPr>
          <p:cNvSpPr>
            <a:spLocks noChangeArrowheads="1"/>
          </p:cNvSpPr>
          <p:nvPr/>
        </p:nvSpPr>
        <p:spPr bwMode="auto">
          <a:xfrm>
            <a:off x="685800" y="3408363"/>
            <a:ext cx="7772400" cy="109537"/>
          </a:xfrm>
          <a:custGeom>
            <a:avLst/>
            <a:gdLst>
              <a:gd name="T0" fmla="*/ 0 w 1000"/>
              <a:gd name="T1" fmla="*/ 0 h 1000"/>
              <a:gd name="T2" fmla="*/ 2147483646 w 1000"/>
              <a:gd name="T3" fmla="*/ 0 h 1000"/>
              <a:gd name="T4" fmla="*/ 2147483646 w 1000"/>
              <a:gd name="T5" fmla="*/ 1314263702 h 1000"/>
              <a:gd name="T6" fmla="*/ 0 w 1000"/>
              <a:gd name="T7" fmla="*/ 1314263702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a:solidFill>
              <a:schemeClr val="accent2"/>
            </a:solidFill>
            <a:round/>
            <a:headEnd/>
            <a:tailEnd/>
          </a:ln>
        </p:spPr>
        <p:txBody>
          <a:bodyPr/>
          <a:lstStyle/>
          <a:p>
            <a:endParaRPr lang="en-US"/>
          </a:p>
        </p:txBody>
      </p:sp>
      <p:sp>
        <p:nvSpPr>
          <p:cNvPr id="7" name="Text Box 8">
            <a:extLst>
              <a:ext uri="{FF2B5EF4-FFF2-40B4-BE49-F238E27FC236}">
                <a16:creationId xmlns:a16="http://schemas.microsoft.com/office/drawing/2014/main" id="{F85ED86F-163E-4748-9716-D4734FF0BC5C}"/>
              </a:ext>
            </a:extLst>
          </p:cNvPr>
          <p:cNvSpPr txBox="1">
            <a:spLocks noChangeArrowheads="1"/>
          </p:cNvSpPr>
          <p:nvPr userDrawn="1"/>
        </p:nvSpPr>
        <p:spPr bwMode="auto">
          <a:xfrm>
            <a:off x="0" y="76200"/>
            <a:ext cx="9144000" cy="396875"/>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en-US" altLang="zh-CN" sz="2000">
                <a:solidFill>
                  <a:schemeClr val="accent2"/>
                </a:solidFill>
              </a:rPr>
              <a:t>Introduction of Artificial Intelligence</a:t>
            </a:r>
          </a:p>
        </p:txBody>
      </p:sp>
      <p:sp>
        <p:nvSpPr>
          <p:cNvPr id="8" name="Line 9">
            <a:extLst>
              <a:ext uri="{FF2B5EF4-FFF2-40B4-BE49-F238E27FC236}">
                <a16:creationId xmlns:a16="http://schemas.microsoft.com/office/drawing/2014/main" id="{7D9AB1C3-A7E9-D843-B1C6-123596D33095}"/>
              </a:ext>
            </a:extLst>
          </p:cNvPr>
          <p:cNvSpPr>
            <a:spLocks noChangeShapeType="1"/>
          </p:cNvSpPr>
          <p:nvPr userDrawn="1"/>
        </p:nvSpPr>
        <p:spPr bwMode="auto">
          <a:xfrm>
            <a:off x="225425" y="457200"/>
            <a:ext cx="8680450" cy="0"/>
          </a:xfrm>
          <a:prstGeom prst="line">
            <a:avLst/>
          </a:prstGeom>
          <a:noFill/>
          <a:ln w="57150" cmpd="thinThick">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itchFamily="2" charset="2"/>
              <a:buNone/>
              <a:defRPr/>
            </a:lvl1pPr>
          </a:lstStyle>
          <a:p>
            <a:r>
              <a:rPr lang="ja-JP" altLang="en-US"/>
              <a:t>マスタ サブタイトルの書式設定</a:t>
            </a:r>
          </a:p>
        </p:txBody>
      </p:sp>
      <p:sp>
        <p:nvSpPr>
          <p:cNvPr id="9" name="Rectangle 6">
            <a:extLst>
              <a:ext uri="{FF2B5EF4-FFF2-40B4-BE49-F238E27FC236}">
                <a16:creationId xmlns:a16="http://schemas.microsoft.com/office/drawing/2014/main" id="{67328E3D-ADFF-4649-9F41-A4AEA3272398}"/>
              </a:ext>
            </a:extLst>
          </p:cNvPr>
          <p:cNvSpPr>
            <a:spLocks noGrp="1" noChangeArrowheads="1"/>
          </p:cNvSpPr>
          <p:nvPr>
            <p:ph type="ftr" sz="quarter" idx="10"/>
          </p:nvPr>
        </p:nvSpPr>
        <p:spPr bwMode="auto">
          <a:xfrm>
            <a:off x="733425" y="138113"/>
            <a:ext cx="7737475" cy="323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600">
                <a:solidFill>
                  <a:srgbClr val="A50021"/>
                </a:solidFill>
                <a:ea typeface="MS PGothic" panose="020B0600070205080204" pitchFamily="34" charset="-128"/>
              </a:defRPr>
            </a:lvl1pPr>
          </a:lstStyle>
          <a:p>
            <a:pPr>
              <a:defRPr/>
            </a:pPr>
            <a:endParaRPr lang="en-US" altLang="zh-CN"/>
          </a:p>
        </p:txBody>
      </p:sp>
    </p:spTree>
    <p:extLst>
      <p:ext uri="{BB962C8B-B14F-4D97-AF65-F5344CB8AC3E}">
        <p14:creationId xmlns:p14="http://schemas.microsoft.com/office/powerpoint/2010/main" val="1481083833"/>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a:extLst>
              <a:ext uri="{FF2B5EF4-FFF2-40B4-BE49-F238E27FC236}">
                <a16:creationId xmlns:a16="http://schemas.microsoft.com/office/drawing/2014/main" id="{8E5D5CA4-9DCE-F945-9F00-A4EE168FE9BF}"/>
              </a:ext>
            </a:extLst>
          </p:cNvPr>
          <p:cNvSpPr>
            <a:spLocks noGrp="1" noChangeArrowheads="1"/>
          </p:cNvSpPr>
          <p:nvPr>
            <p:ph type="sldNum" sz="quarter" idx="10"/>
          </p:nvPr>
        </p:nvSpPr>
        <p:spPr>
          <a:ln/>
        </p:spPr>
        <p:txBody>
          <a:bodyPr/>
          <a:lstStyle>
            <a:lvl1pPr>
              <a:defRPr/>
            </a:lvl1pPr>
          </a:lstStyle>
          <a:p>
            <a:pPr>
              <a:defRPr/>
            </a:pPr>
            <a:fld id="{CF5EB909-B6BB-9848-8150-3C32442EE5D5}" type="slidenum">
              <a:rPr lang="ja-JP" altLang="en-US"/>
              <a:pPr>
                <a:defRPr/>
              </a:pPr>
              <a:t>‹#›</a:t>
            </a:fld>
            <a:endParaRPr lang="en-US" altLang="ja-JP"/>
          </a:p>
        </p:txBody>
      </p:sp>
    </p:spTree>
    <p:extLst>
      <p:ext uri="{BB962C8B-B14F-4D97-AF65-F5344CB8AC3E}">
        <p14:creationId xmlns:p14="http://schemas.microsoft.com/office/powerpoint/2010/main" val="2184418653"/>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a:extLst>
              <a:ext uri="{FF2B5EF4-FFF2-40B4-BE49-F238E27FC236}">
                <a16:creationId xmlns:a16="http://schemas.microsoft.com/office/drawing/2014/main" id="{6038BF2E-07D2-4248-BA61-66E9EDEE3800}"/>
              </a:ext>
            </a:extLst>
          </p:cNvPr>
          <p:cNvSpPr>
            <a:spLocks noGrp="1" noChangeArrowheads="1"/>
          </p:cNvSpPr>
          <p:nvPr>
            <p:ph type="sldNum" sz="quarter" idx="10"/>
          </p:nvPr>
        </p:nvSpPr>
        <p:spPr>
          <a:ln/>
        </p:spPr>
        <p:txBody>
          <a:bodyPr/>
          <a:lstStyle>
            <a:lvl1pPr>
              <a:defRPr/>
            </a:lvl1pPr>
          </a:lstStyle>
          <a:p>
            <a:pPr>
              <a:defRPr/>
            </a:pPr>
            <a:fld id="{595DD6D8-3B03-9143-93EC-C2736BA0EC07}" type="slidenum">
              <a:rPr lang="ja-JP" altLang="en-US"/>
              <a:pPr>
                <a:defRPr/>
              </a:pPr>
              <a:t>‹#›</a:t>
            </a:fld>
            <a:endParaRPr lang="en-US" altLang="ja-JP"/>
          </a:p>
        </p:txBody>
      </p:sp>
    </p:spTree>
    <p:extLst>
      <p:ext uri="{BB962C8B-B14F-4D97-AF65-F5344CB8AC3E}">
        <p14:creationId xmlns:p14="http://schemas.microsoft.com/office/powerpoint/2010/main" val="3855023758"/>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a:extLst>
              <a:ext uri="{FF2B5EF4-FFF2-40B4-BE49-F238E27FC236}">
                <a16:creationId xmlns:a16="http://schemas.microsoft.com/office/drawing/2014/main" id="{1795D092-85F7-194B-902B-D45B522B8E11}"/>
              </a:ext>
            </a:extLst>
          </p:cNvPr>
          <p:cNvSpPr>
            <a:spLocks noGrp="1" noChangeArrowheads="1"/>
          </p:cNvSpPr>
          <p:nvPr>
            <p:ph type="sldNum" sz="quarter" idx="10"/>
          </p:nvPr>
        </p:nvSpPr>
        <p:spPr>
          <a:ln/>
        </p:spPr>
        <p:txBody>
          <a:bodyPr/>
          <a:lstStyle>
            <a:lvl1pPr>
              <a:defRPr/>
            </a:lvl1pPr>
          </a:lstStyle>
          <a:p>
            <a:pPr>
              <a:defRPr/>
            </a:pPr>
            <a:fld id="{5849E2A6-ACF3-964A-BB45-1DDD96CCAEC2}" type="slidenum">
              <a:rPr lang="ja-JP" altLang="en-US"/>
              <a:pPr>
                <a:defRPr/>
              </a:pPr>
              <a:t>‹#›</a:t>
            </a:fld>
            <a:endParaRPr lang="en-US" altLang="ja-JP"/>
          </a:p>
        </p:txBody>
      </p:sp>
    </p:spTree>
    <p:extLst>
      <p:ext uri="{BB962C8B-B14F-4D97-AF65-F5344CB8AC3E}">
        <p14:creationId xmlns:p14="http://schemas.microsoft.com/office/powerpoint/2010/main" val="2696183118"/>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a:extLst>
              <a:ext uri="{FF2B5EF4-FFF2-40B4-BE49-F238E27FC236}">
                <a16:creationId xmlns:a16="http://schemas.microsoft.com/office/drawing/2014/main" id="{7B40DF0B-193F-BE4F-9803-94689CC8AF28}"/>
              </a:ext>
            </a:extLst>
          </p:cNvPr>
          <p:cNvSpPr>
            <a:spLocks noGrp="1" noChangeArrowheads="1"/>
          </p:cNvSpPr>
          <p:nvPr>
            <p:ph type="sldNum" sz="quarter" idx="10"/>
          </p:nvPr>
        </p:nvSpPr>
        <p:spPr>
          <a:ln/>
        </p:spPr>
        <p:txBody>
          <a:bodyPr/>
          <a:lstStyle>
            <a:lvl1pPr>
              <a:defRPr/>
            </a:lvl1pPr>
          </a:lstStyle>
          <a:p>
            <a:pPr>
              <a:defRPr/>
            </a:pPr>
            <a:fld id="{61A693AA-9AD8-9E46-A55F-DC7CAE3EA8C8}" type="slidenum">
              <a:rPr lang="ja-JP" altLang="en-US"/>
              <a:pPr>
                <a:defRPr/>
              </a:pPr>
              <a:t>‹#›</a:t>
            </a:fld>
            <a:endParaRPr lang="en-US" altLang="ja-JP"/>
          </a:p>
        </p:txBody>
      </p:sp>
    </p:spTree>
    <p:extLst>
      <p:ext uri="{BB962C8B-B14F-4D97-AF65-F5344CB8AC3E}">
        <p14:creationId xmlns:p14="http://schemas.microsoft.com/office/powerpoint/2010/main" val="2885951300"/>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a:extLst>
              <a:ext uri="{FF2B5EF4-FFF2-40B4-BE49-F238E27FC236}">
                <a16:creationId xmlns:a16="http://schemas.microsoft.com/office/drawing/2014/main" id="{53CB0FA5-A3E2-D741-B496-F67A0082FE44}"/>
              </a:ext>
            </a:extLst>
          </p:cNvPr>
          <p:cNvSpPr>
            <a:spLocks noGrp="1" noChangeArrowheads="1"/>
          </p:cNvSpPr>
          <p:nvPr>
            <p:ph type="sldNum" sz="quarter" idx="10"/>
          </p:nvPr>
        </p:nvSpPr>
        <p:spPr>
          <a:ln/>
        </p:spPr>
        <p:txBody>
          <a:bodyPr/>
          <a:lstStyle>
            <a:lvl1pPr>
              <a:defRPr/>
            </a:lvl1pPr>
          </a:lstStyle>
          <a:p>
            <a:pPr>
              <a:defRPr/>
            </a:pPr>
            <a:fld id="{9E549BEF-E929-9042-9CF2-06ED7C33D81F}" type="slidenum">
              <a:rPr lang="ja-JP" altLang="en-US"/>
              <a:pPr>
                <a:defRPr/>
              </a:pPr>
              <a:t>‹#›</a:t>
            </a:fld>
            <a:endParaRPr lang="en-US" altLang="ja-JP"/>
          </a:p>
        </p:txBody>
      </p:sp>
    </p:spTree>
    <p:extLst>
      <p:ext uri="{BB962C8B-B14F-4D97-AF65-F5344CB8AC3E}">
        <p14:creationId xmlns:p14="http://schemas.microsoft.com/office/powerpoint/2010/main" val="3211477913"/>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a:extLst>
              <a:ext uri="{FF2B5EF4-FFF2-40B4-BE49-F238E27FC236}">
                <a16:creationId xmlns:a16="http://schemas.microsoft.com/office/drawing/2014/main" id="{8027F9A4-B183-384A-9D17-018A6D412CBC}"/>
              </a:ext>
            </a:extLst>
          </p:cNvPr>
          <p:cNvSpPr>
            <a:spLocks noGrp="1" noChangeArrowheads="1"/>
          </p:cNvSpPr>
          <p:nvPr>
            <p:ph type="sldNum" sz="quarter" idx="10"/>
          </p:nvPr>
        </p:nvSpPr>
        <p:spPr>
          <a:ln/>
        </p:spPr>
        <p:txBody>
          <a:bodyPr/>
          <a:lstStyle>
            <a:lvl1pPr>
              <a:defRPr/>
            </a:lvl1pPr>
          </a:lstStyle>
          <a:p>
            <a:pPr>
              <a:defRPr/>
            </a:pPr>
            <a:fld id="{C3AA83CE-7049-8143-A820-9C1C3C46DB3A}" type="slidenum">
              <a:rPr lang="ja-JP" altLang="en-US"/>
              <a:pPr>
                <a:defRPr/>
              </a:pPr>
              <a:t>‹#›</a:t>
            </a:fld>
            <a:endParaRPr lang="en-US" altLang="ja-JP"/>
          </a:p>
        </p:txBody>
      </p:sp>
    </p:spTree>
    <p:extLst>
      <p:ext uri="{BB962C8B-B14F-4D97-AF65-F5344CB8AC3E}">
        <p14:creationId xmlns:p14="http://schemas.microsoft.com/office/powerpoint/2010/main" val="101357483"/>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a:extLst>
              <a:ext uri="{FF2B5EF4-FFF2-40B4-BE49-F238E27FC236}">
                <a16:creationId xmlns:a16="http://schemas.microsoft.com/office/drawing/2014/main" id="{0F58CA3F-CD99-A541-B75F-0E0B421262FC}"/>
              </a:ext>
            </a:extLst>
          </p:cNvPr>
          <p:cNvSpPr>
            <a:spLocks noGrp="1" noChangeArrowheads="1"/>
          </p:cNvSpPr>
          <p:nvPr>
            <p:ph type="sldNum" sz="quarter" idx="10"/>
          </p:nvPr>
        </p:nvSpPr>
        <p:spPr>
          <a:ln/>
        </p:spPr>
        <p:txBody>
          <a:bodyPr/>
          <a:lstStyle>
            <a:lvl1pPr>
              <a:defRPr/>
            </a:lvl1pPr>
          </a:lstStyle>
          <a:p>
            <a:pPr>
              <a:defRPr/>
            </a:pPr>
            <a:fld id="{DAB18D44-41CB-F547-BFC1-B924885DC053}" type="slidenum">
              <a:rPr lang="ja-JP" altLang="en-US"/>
              <a:pPr>
                <a:defRPr/>
              </a:pPr>
              <a:t>‹#›</a:t>
            </a:fld>
            <a:endParaRPr lang="en-US" altLang="ja-JP"/>
          </a:p>
        </p:txBody>
      </p:sp>
    </p:spTree>
    <p:extLst>
      <p:ext uri="{BB962C8B-B14F-4D97-AF65-F5344CB8AC3E}">
        <p14:creationId xmlns:p14="http://schemas.microsoft.com/office/powerpoint/2010/main" val="744593662"/>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21B6DE4E-E552-FC46-ADB7-DEE0A78AE5DF}"/>
              </a:ext>
            </a:extLst>
          </p:cNvPr>
          <p:cNvSpPr>
            <a:spLocks noGrp="1" noChangeArrowheads="1"/>
          </p:cNvSpPr>
          <p:nvPr>
            <p:ph type="sldNum" sz="quarter" idx="10"/>
          </p:nvPr>
        </p:nvSpPr>
        <p:spPr>
          <a:ln/>
        </p:spPr>
        <p:txBody>
          <a:bodyPr/>
          <a:lstStyle>
            <a:lvl1pPr>
              <a:defRPr/>
            </a:lvl1pPr>
          </a:lstStyle>
          <a:p>
            <a:pPr>
              <a:defRPr/>
            </a:pPr>
            <a:fld id="{1C61B379-6D56-B240-B091-02A752943DA9}" type="slidenum">
              <a:rPr lang="ja-JP" altLang="en-US"/>
              <a:pPr>
                <a:defRPr/>
              </a:pPr>
              <a:t>‹#›</a:t>
            </a:fld>
            <a:endParaRPr lang="en-US" altLang="ja-JP"/>
          </a:p>
        </p:txBody>
      </p:sp>
    </p:spTree>
    <p:extLst>
      <p:ext uri="{BB962C8B-B14F-4D97-AF65-F5344CB8AC3E}">
        <p14:creationId xmlns:p14="http://schemas.microsoft.com/office/powerpoint/2010/main" val="1872676064"/>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a:extLst>
              <a:ext uri="{FF2B5EF4-FFF2-40B4-BE49-F238E27FC236}">
                <a16:creationId xmlns:a16="http://schemas.microsoft.com/office/drawing/2014/main" id="{6EBC9283-D612-EA4D-9480-1123BD51DC22}"/>
              </a:ext>
            </a:extLst>
          </p:cNvPr>
          <p:cNvSpPr>
            <a:spLocks noGrp="1" noChangeArrowheads="1"/>
          </p:cNvSpPr>
          <p:nvPr>
            <p:ph type="sldNum" sz="quarter" idx="10"/>
          </p:nvPr>
        </p:nvSpPr>
        <p:spPr>
          <a:ln/>
        </p:spPr>
        <p:txBody>
          <a:bodyPr/>
          <a:lstStyle>
            <a:lvl1pPr>
              <a:defRPr/>
            </a:lvl1pPr>
          </a:lstStyle>
          <a:p>
            <a:pPr>
              <a:defRPr/>
            </a:pPr>
            <a:fld id="{C0E71228-5368-B14D-93A5-54377E057D0B}" type="slidenum">
              <a:rPr lang="ja-JP" altLang="en-US"/>
              <a:pPr>
                <a:defRPr/>
              </a:pPr>
              <a:t>‹#›</a:t>
            </a:fld>
            <a:endParaRPr lang="en-US" altLang="ja-JP"/>
          </a:p>
        </p:txBody>
      </p:sp>
    </p:spTree>
    <p:extLst>
      <p:ext uri="{BB962C8B-B14F-4D97-AF65-F5344CB8AC3E}">
        <p14:creationId xmlns:p14="http://schemas.microsoft.com/office/powerpoint/2010/main" val="1080523645"/>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a:extLst>
              <a:ext uri="{FF2B5EF4-FFF2-40B4-BE49-F238E27FC236}">
                <a16:creationId xmlns:a16="http://schemas.microsoft.com/office/drawing/2014/main" id="{100E3F17-74CF-A048-930F-0BD76671B41A}"/>
              </a:ext>
            </a:extLst>
          </p:cNvPr>
          <p:cNvSpPr>
            <a:spLocks noGrp="1" noChangeArrowheads="1"/>
          </p:cNvSpPr>
          <p:nvPr>
            <p:ph type="sldNum" sz="quarter" idx="10"/>
          </p:nvPr>
        </p:nvSpPr>
        <p:spPr>
          <a:ln/>
        </p:spPr>
        <p:txBody>
          <a:bodyPr/>
          <a:lstStyle>
            <a:lvl1pPr>
              <a:defRPr/>
            </a:lvl1pPr>
          </a:lstStyle>
          <a:p>
            <a:pPr>
              <a:defRPr/>
            </a:pPr>
            <a:fld id="{36775F16-1534-DC45-A3F3-0F20200AD349}" type="slidenum">
              <a:rPr lang="ja-JP" altLang="en-US"/>
              <a:pPr>
                <a:defRPr/>
              </a:pPr>
              <a:t>‹#›</a:t>
            </a:fld>
            <a:endParaRPr lang="en-US" altLang="ja-JP"/>
          </a:p>
        </p:txBody>
      </p:sp>
    </p:spTree>
    <p:extLst>
      <p:ext uri="{BB962C8B-B14F-4D97-AF65-F5344CB8AC3E}">
        <p14:creationId xmlns:p14="http://schemas.microsoft.com/office/powerpoint/2010/main" val="2397597507"/>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93D9B6D-598D-844E-AFA0-B65FEEC35473}"/>
              </a:ext>
            </a:extLst>
          </p:cNvPr>
          <p:cNvSpPr>
            <a:spLocks noGrp="1" noChangeArrowheads="1"/>
          </p:cNvSpPr>
          <p:nvPr>
            <p:ph type="title"/>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a:t>マスタ タイトルの書式設定</a:t>
            </a:r>
          </a:p>
        </p:txBody>
      </p:sp>
      <p:sp>
        <p:nvSpPr>
          <p:cNvPr id="1027" name="Rectangle 3">
            <a:extLst>
              <a:ext uri="{FF2B5EF4-FFF2-40B4-BE49-F238E27FC236}">
                <a16:creationId xmlns:a16="http://schemas.microsoft.com/office/drawing/2014/main" id="{26ABE0A3-82BD-5C48-AB0A-95CA8BBAB39F}"/>
              </a:ext>
            </a:extLst>
          </p:cNvPr>
          <p:cNvSpPr>
            <a:spLocks noGrp="1" noChangeArrowheads="1"/>
          </p:cNvSpPr>
          <p:nvPr>
            <p:ph type="body" idx="1"/>
          </p:nvPr>
        </p:nvSpPr>
        <p:spPr bwMode="auto">
          <a:xfrm>
            <a:off x="250825" y="90805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9226" name="Rectangle 10">
            <a:extLst>
              <a:ext uri="{FF2B5EF4-FFF2-40B4-BE49-F238E27FC236}">
                <a16:creationId xmlns:a16="http://schemas.microsoft.com/office/drawing/2014/main" id="{2DB07838-C3B0-734E-8305-ECEDC5E95781}"/>
              </a:ext>
            </a:extLst>
          </p:cNvPr>
          <p:cNvSpPr>
            <a:spLocks noGrp="1" noChangeArrowheads="1"/>
          </p:cNvSpPr>
          <p:nvPr>
            <p:ph type="sldNum" sz="quarter" idx="4"/>
          </p:nvPr>
        </p:nvSpPr>
        <p:spPr bwMode="auto">
          <a:xfrm>
            <a:off x="6767513" y="641667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mtClean="0">
                <a:solidFill>
                  <a:srgbClr val="A50021"/>
                </a:solidFill>
                <a:ea typeface="MS PGothic" panose="020B0600070205080204" pitchFamily="34" charset="-128"/>
              </a:defRPr>
            </a:lvl1pPr>
          </a:lstStyle>
          <a:p>
            <a:pPr>
              <a:defRPr/>
            </a:pPr>
            <a:fld id="{6AEA426F-F25E-DB45-87DE-ED6D8A27E5E6}" type="slidenum">
              <a:rPr lang="ja-JP" altLang="en-US"/>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745"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ransition>
    <p:random/>
  </p:transition>
  <p:hf hdr="0" ftr="0" dt="0"/>
  <p:txStyles>
    <p:titleStyle>
      <a:lvl1pPr indent="176213" algn="l" rtl="0" eaLnBrk="0" fontAlgn="base" hangingPunct="0">
        <a:spcBef>
          <a:spcPct val="0"/>
        </a:spcBef>
        <a:spcAft>
          <a:spcPct val="0"/>
        </a:spcAft>
        <a:defRPr sz="3600">
          <a:solidFill>
            <a:schemeClr val="bg1"/>
          </a:solidFill>
          <a:latin typeface="+mj-lt"/>
          <a:ea typeface="+mj-ea"/>
          <a:cs typeface="+mj-cs"/>
        </a:defRPr>
      </a:lvl1pPr>
      <a:lvl2pPr indent="176213" algn="l" rtl="0" eaLnBrk="0" fontAlgn="base" hangingPunct="0">
        <a:spcBef>
          <a:spcPct val="0"/>
        </a:spcBef>
        <a:spcAft>
          <a:spcPct val="0"/>
        </a:spcAft>
        <a:defRPr sz="3600">
          <a:solidFill>
            <a:schemeClr val="bg1"/>
          </a:solidFill>
          <a:latin typeface="黑体" pitchFamily="2" charset="-122"/>
          <a:ea typeface="黑体" pitchFamily="2" charset="-122"/>
        </a:defRPr>
      </a:lvl2pPr>
      <a:lvl3pPr indent="176213" algn="l" rtl="0" eaLnBrk="0" fontAlgn="base" hangingPunct="0">
        <a:spcBef>
          <a:spcPct val="0"/>
        </a:spcBef>
        <a:spcAft>
          <a:spcPct val="0"/>
        </a:spcAft>
        <a:defRPr sz="3600">
          <a:solidFill>
            <a:schemeClr val="bg1"/>
          </a:solidFill>
          <a:latin typeface="黑体" pitchFamily="2" charset="-122"/>
          <a:ea typeface="黑体" pitchFamily="2" charset="-122"/>
        </a:defRPr>
      </a:lvl3pPr>
      <a:lvl4pPr indent="176213" algn="l" rtl="0" eaLnBrk="0" fontAlgn="base" hangingPunct="0">
        <a:spcBef>
          <a:spcPct val="0"/>
        </a:spcBef>
        <a:spcAft>
          <a:spcPct val="0"/>
        </a:spcAft>
        <a:defRPr sz="3600">
          <a:solidFill>
            <a:schemeClr val="bg1"/>
          </a:solidFill>
          <a:latin typeface="黑体" pitchFamily="2" charset="-122"/>
          <a:ea typeface="黑体" pitchFamily="2" charset="-122"/>
        </a:defRPr>
      </a:lvl4pPr>
      <a:lvl5pPr indent="176213" algn="l" rtl="0" eaLnBrk="0" fontAlgn="base" hangingPunct="0">
        <a:spcBef>
          <a:spcPct val="0"/>
        </a:spcBef>
        <a:spcAft>
          <a:spcPct val="0"/>
        </a:spcAft>
        <a:defRPr sz="3600">
          <a:solidFill>
            <a:schemeClr val="bg1"/>
          </a:solidFill>
          <a:latin typeface="黑体" pitchFamily="2" charset="-122"/>
          <a:ea typeface="黑体" pitchFamily="2" charset="-122"/>
        </a:defRPr>
      </a:lvl5pPr>
      <a:lvl6pPr marL="457200" indent="176213" algn="l" rtl="0" fontAlgn="base">
        <a:spcBef>
          <a:spcPct val="0"/>
        </a:spcBef>
        <a:spcAft>
          <a:spcPct val="0"/>
        </a:spcAft>
        <a:defRPr sz="3600">
          <a:solidFill>
            <a:schemeClr val="bg1"/>
          </a:solidFill>
          <a:latin typeface="黑体" pitchFamily="2" charset="-122"/>
          <a:ea typeface="黑体" pitchFamily="2" charset="-122"/>
        </a:defRPr>
      </a:lvl6pPr>
      <a:lvl7pPr marL="914400" indent="176213" algn="l" rtl="0" fontAlgn="base">
        <a:spcBef>
          <a:spcPct val="0"/>
        </a:spcBef>
        <a:spcAft>
          <a:spcPct val="0"/>
        </a:spcAft>
        <a:defRPr sz="3600">
          <a:solidFill>
            <a:schemeClr val="bg1"/>
          </a:solidFill>
          <a:latin typeface="黑体" pitchFamily="2" charset="-122"/>
          <a:ea typeface="黑体" pitchFamily="2" charset="-122"/>
        </a:defRPr>
      </a:lvl7pPr>
      <a:lvl8pPr marL="1371600" indent="176213" algn="l" rtl="0" fontAlgn="base">
        <a:spcBef>
          <a:spcPct val="0"/>
        </a:spcBef>
        <a:spcAft>
          <a:spcPct val="0"/>
        </a:spcAft>
        <a:defRPr sz="3600">
          <a:solidFill>
            <a:schemeClr val="bg1"/>
          </a:solidFill>
          <a:latin typeface="黑体" pitchFamily="2" charset="-122"/>
          <a:ea typeface="黑体" pitchFamily="2" charset="-122"/>
        </a:defRPr>
      </a:lvl8pPr>
      <a:lvl9pPr marL="1828800" indent="176213" algn="l" rtl="0" fontAlgn="base">
        <a:spcBef>
          <a:spcPct val="0"/>
        </a:spcBef>
        <a:spcAft>
          <a:spcPct val="0"/>
        </a:spcAft>
        <a:defRPr sz="3600">
          <a:solidFill>
            <a:schemeClr val="bg1"/>
          </a:solidFill>
          <a:latin typeface="黑体" pitchFamily="2" charset="-122"/>
          <a:ea typeface="黑体" pitchFamily="2"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itchFamily="2" charset="2"/>
        <a:buBlip>
          <a:blip r:embed="rId14"/>
        </a:buBlip>
        <a:defRPr sz="28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folHlink"/>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rgbClr val="009900"/>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rgbClr val="0099CC"/>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rgbClr val="99CC00"/>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hyperlink" Target="http://baike.baidu.com/view/25728.htm" TargetMode="External"/><Relationship Id="rId7" Type="http://schemas.openxmlformats.org/officeDocument/2006/relationships/hyperlink" Target="http://baike.baidu.com/view/2770.htm"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baike.baidu.com/view/22147.htm" TargetMode="External"/><Relationship Id="rId5" Type="http://schemas.openxmlformats.org/officeDocument/2006/relationships/hyperlink" Target="http://baike.baidu.com/view/68693.htm" TargetMode="External"/><Relationship Id="rId4" Type="http://schemas.openxmlformats.org/officeDocument/2006/relationships/hyperlink" Target="http://baike.baidu.com/view/68557.htm" TargetMode="External"/><Relationship Id="rId9"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1.png"/><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png"/><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2.png"/><Relationship Id="rId7"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4.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6.e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4.bin"/><Relationship Id="rId3" Type="http://schemas.openxmlformats.org/officeDocument/2006/relationships/image" Target="../media/image2.png"/><Relationship Id="rId7" Type="http://schemas.openxmlformats.org/officeDocument/2006/relationships/image" Target="../media/image15.emf"/><Relationship Id="rId12"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oleObject" Target="../embeddings/oleObject12.bin"/><Relationship Id="rId5" Type="http://schemas.openxmlformats.org/officeDocument/2006/relationships/image" Target="../media/image14.e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6.emf"/><Relationship Id="rId14" Type="http://schemas.openxmlformats.org/officeDocument/2006/relationships/oleObject" Target="../embeddings/oleObject15.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2.png"/><Relationship Id="rId7" Type="http://schemas.openxmlformats.org/officeDocument/2006/relationships/image" Target="../media/image16.e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7.bin"/><Relationship Id="rId5" Type="http://schemas.openxmlformats.org/officeDocument/2006/relationships/image" Target="../media/image14.emf"/><Relationship Id="rId4" Type="http://schemas.openxmlformats.org/officeDocument/2006/relationships/oleObject" Target="../embeddings/oleObject16.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2.png"/><Relationship Id="rId7"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0.bin"/><Relationship Id="rId5" Type="http://schemas.openxmlformats.org/officeDocument/2006/relationships/image" Target="../media/image17.emf"/><Relationship Id="rId4" Type="http://schemas.openxmlformats.org/officeDocument/2006/relationships/oleObject" Target="../embeddings/oleObject19.bin"/><Relationship Id="rId9" Type="http://schemas.openxmlformats.org/officeDocument/2006/relationships/image" Target="../media/image19.emf"/></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3.bin"/><Relationship Id="rId5" Type="http://schemas.openxmlformats.org/officeDocument/2006/relationships/image" Target="../media/image20.emf"/><Relationship Id="rId4" Type="http://schemas.openxmlformats.org/officeDocument/2006/relationships/oleObject" Target="../embeddings/oleObject22.bin"/></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1.emf"/><Relationship Id="rId4" Type="http://schemas.openxmlformats.org/officeDocument/2006/relationships/oleObject" Target="../embeddings/oleObject25.bin"/></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2.emf"/><Relationship Id="rId4" Type="http://schemas.openxmlformats.org/officeDocument/2006/relationships/oleObject" Target="../embeddings/oleObject26.bin"/></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image" Target="../media/image2.png"/><Relationship Id="rId7" Type="http://schemas.openxmlformats.org/officeDocument/2006/relationships/image" Target="../media/image24.e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28.bin"/><Relationship Id="rId5" Type="http://schemas.openxmlformats.org/officeDocument/2006/relationships/image" Target="../media/image23.e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29.emf"/><Relationship Id="rId3" Type="http://schemas.openxmlformats.org/officeDocument/2006/relationships/image" Target="../media/image2.png"/><Relationship Id="rId7" Type="http://schemas.openxmlformats.org/officeDocument/2006/relationships/image" Target="../media/image26.emf"/><Relationship Id="rId12" Type="http://schemas.openxmlformats.org/officeDocument/2006/relationships/oleObject" Target="../embeddings/oleObject34.bin"/><Relationship Id="rId17" Type="http://schemas.openxmlformats.org/officeDocument/2006/relationships/image" Target="../media/image31.emf"/><Relationship Id="rId2" Type="http://schemas.openxmlformats.org/officeDocument/2006/relationships/slideLayout" Target="../slideLayouts/slideLayout2.xml"/><Relationship Id="rId16" Type="http://schemas.openxmlformats.org/officeDocument/2006/relationships/oleObject" Target="../embeddings/oleObject36.bin"/><Relationship Id="rId1" Type="http://schemas.openxmlformats.org/officeDocument/2006/relationships/vmlDrawing" Target="../drawings/vmlDrawing12.vml"/><Relationship Id="rId6" Type="http://schemas.openxmlformats.org/officeDocument/2006/relationships/oleObject" Target="../embeddings/oleObject31.bin"/><Relationship Id="rId11" Type="http://schemas.openxmlformats.org/officeDocument/2006/relationships/image" Target="../media/image28.emf"/><Relationship Id="rId5" Type="http://schemas.openxmlformats.org/officeDocument/2006/relationships/image" Target="../media/image25.emf"/><Relationship Id="rId15" Type="http://schemas.openxmlformats.org/officeDocument/2006/relationships/image" Target="../media/image30.e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27.emf"/><Relationship Id="rId14" Type="http://schemas.openxmlformats.org/officeDocument/2006/relationships/oleObject" Target="../embeddings/oleObject35.bin"/></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8.bin"/><Relationship Id="rId5" Type="http://schemas.openxmlformats.org/officeDocument/2006/relationships/image" Target="../media/image32.emf"/><Relationship Id="rId4" Type="http://schemas.openxmlformats.org/officeDocument/2006/relationships/oleObject" Target="../embeddings/oleObject37.bin"/></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4.emf"/><Relationship Id="rId4" Type="http://schemas.openxmlformats.org/officeDocument/2006/relationships/oleObject" Target="../embeddings/oleObject39.bin"/></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40.jpeg"/><Relationship Id="rId3" Type="http://schemas.openxmlformats.org/officeDocument/2006/relationships/image" Target="../media/image35.jpeg"/><Relationship Id="rId7" Type="http://schemas.openxmlformats.org/officeDocument/2006/relationships/image" Target="../media/image39.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8.jpeg"/><Relationship Id="rId5" Type="http://schemas.openxmlformats.org/officeDocument/2006/relationships/image" Target="../media/image37.jpeg"/><Relationship Id="rId4" Type="http://schemas.openxmlformats.org/officeDocument/2006/relationships/image" Target="../media/image36.jpeg"/><Relationship Id="rId9" Type="http://schemas.openxmlformats.org/officeDocument/2006/relationships/image" Target="../media/image41.jpeg"/></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42.png"/><Relationship Id="rId4" Type="http://schemas.openxmlformats.org/officeDocument/2006/relationships/oleObject" Target="../embeddings/oleObject40.bin"/></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3B91D8B1-AF30-A345-B559-08996B76A948}"/>
              </a:ext>
            </a:extLst>
          </p:cNvPr>
          <p:cNvSpPr>
            <a:spLocks noGrp="1" noChangeArrowheads="1"/>
          </p:cNvSpPr>
          <p:nvPr>
            <p:ph type="ctrTitle"/>
          </p:nvPr>
        </p:nvSpPr>
        <p:spPr>
          <a:xfrm>
            <a:off x="609600" y="1109663"/>
            <a:ext cx="8058150" cy="2019300"/>
          </a:xfrm>
          <a:noFill/>
          <a:extLst>
            <a:ext uri="{909E8E84-426E-40DD-AFC4-6F175D3DCCD1}">
              <a14:hiddenFill xmlns:a14="http://schemas.microsoft.com/office/drawing/2010/main">
                <a:solidFill>
                  <a:srgbClr val="A50021"/>
                </a:solidFill>
              </a14:hiddenFill>
            </a:ext>
          </a:extLst>
        </p:spPr>
        <p:txBody>
          <a:bodyPr/>
          <a:lstStyle/>
          <a:p>
            <a:pPr algn="ctr" eaLnBrk="1" hangingPunct="1"/>
            <a:r>
              <a:rPr lang="zh-CN" altLang="en-US" sz="4600" b="1">
                <a:solidFill>
                  <a:schemeClr val="tx1"/>
                </a:solidFill>
                <a:latin typeface="Times New Roman" panose="02020603050405020304" pitchFamily="18" charset="0"/>
              </a:rPr>
              <a:t>第 </a:t>
            </a:r>
            <a:r>
              <a:rPr lang="en-US" altLang="zh-CN" sz="4600" b="1">
                <a:solidFill>
                  <a:schemeClr val="tx1"/>
                </a:solidFill>
                <a:latin typeface="Times New Roman" panose="02020603050405020304" pitchFamily="18" charset="0"/>
              </a:rPr>
              <a:t>2 </a:t>
            </a:r>
            <a:r>
              <a:rPr lang="zh-CN" altLang="en-US" sz="4600" b="1">
                <a:solidFill>
                  <a:schemeClr val="tx1"/>
                </a:solidFill>
                <a:latin typeface="Times New Roman" panose="02020603050405020304" pitchFamily="18" charset="0"/>
              </a:rPr>
              <a:t>章   知识表示与知识图谱</a:t>
            </a:r>
            <a:r>
              <a:rPr lang="zh-CN" altLang="en-US" sz="4200">
                <a:solidFill>
                  <a:schemeClr val="tx1"/>
                </a:solidFill>
                <a:latin typeface="Times New Roman" panose="02020603050405020304" pitchFamily="18" charset="0"/>
              </a:rPr>
              <a:t>  </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4">
            <a:extLst>
              <a:ext uri="{FF2B5EF4-FFF2-40B4-BE49-F238E27FC236}">
                <a16:creationId xmlns:a16="http://schemas.microsoft.com/office/drawing/2014/main" id="{1D80DE99-98E5-134B-BC00-65C2BE3D0BD1}"/>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黑体" panose="02010609060101010101" pitchFamily="49" charset="-122"/>
                <a:ea typeface="黑体" panose="02010609060101010101" pitchFamily="49" charset="-122"/>
              </a:rPr>
              <a:t>2.1.2 </a:t>
            </a:r>
            <a:r>
              <a:rPr lang="zh-CN" altLang="en-US" sz="3600">
                <a:solidFill>
                  <a:schemeClr val="bg1"/>
                </a:solidFill>
                <a:latin typeface="黑体" panose="02010609060101010101" pitchFamily="49" charset="-122"/>
                <a:ea typeface="黑体" panose="02010609060101010101" pitchFamily="49" charset="-122"/>
              </a:rPr>
              <a:t>知识的特性</a:t>
            </a:r>
          </a:p>
        </p:txBody>
      </p:sp>
      <p:sp>
        <p:nvSpPr>
          <p:cNvPr id="24578" name="灯片编号占位符 1">
            <a:extLst>
              <a:ext uri="{FF2B5EF4-FFF2-40B4-BE49-F238E27FC236}">
                <a16:creationId xmlns:a16="http://schemas.microsoft.com/office/drawing/2014/main" id="{3FE5E834-3754-A74D-9675-56DB1CC823B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6742A643-B506-2643-A8C8-4F39B209207E}" type="slidenum">
              <a:rPr lang="ja-JP" altLang="en-US" sz="1800">
                <a:solidFill>
                  <a:srgbClr val="A50021"/>
                </a:solidFill>
                <a:ea typeface="MS PGothic" panose="020B0600070205080204" pitchFamily="34" charset="-128"/>
              </a:rPr>
              <a:pPr>
                <a:lnSpc>
                  <a:spcPct val="100000"/>
                </a:lnSpc>
                <a:spcBef>
                  <a:spcPct val="0"/>
                </a:spcBef>
                <a:buClrTx/>
                <a:buFontTx/>
                <a:buNone/>
              </a:pPr>
              <a:t>10</a:t>
            </a:fld>
            <a:endParaRPr lang="en-US" altLang="ja-JP" sz="1800">
              <a:solidFill>
                <a:srgbClr val="A50021"/>
              </a:solidFill>
              <a:ea typeface="MS PGothic" panose="020B0600070205080204" pitchFamily="34" charset="-128"/>
            </a:endParaRPr>
          </a:p>
        </p:txBody>
      </p:sp>
      <p:sp>
        <p:nvSpPr>
          <p:cNvPr id="24579" name="Rectangle 3">
            <a:extLst>
              <a:ext uri="{FF2B5EF4-FFF2-40B4-BE49-F238E27FC236}">
                <a16:creationId xmlns:a16="http://schemas.microsoft.com/office/drawing/2014/main" id="{4A1B8A09-2DD2-B74D-8CB3-3567BCB2BAC0}"/>
              </a:ext>
            </a:extLst>
          </p:cNvPr>
          <p:cNvSpPr>
            <a:spLocks noChangeArrowheads="1"/>
          </p:cNvSpPr>
          <p:nvPr/>
        </p:nvSpPr>
        <p:spPr bwMode="auto">
          <a:xfrm>
            <a:off x="-566738" y="1020763"/>
            <a:ext cx="5616576"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257300" indent="-3429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lvl="2" eaLnBrk="1" hangingPunct="1">
              <a:lnSpc>
                <a:spcPct val="120000"/>
              </a:lnSpc>
              <a:spcBef>
                <a:spcPct val="50000"/>
              </a:spcBef>
              <a:buFont typeface="Wingdings" pitchFamily="2" charset="2"/>
              <a:buNone/>
            </a:pPr>
            <a:r>
              <a:rPr lang="zh-CN" altLang="en-US" sz="2600" b="1">
                <a:solidFill>
                  <a:srgbClr val="FF0000"/>
                </a:solidFill>
                <a:latin typeface="宋体" panose="02010600030101010101" pitchFamily="2" charset="-122"/>
              </a:rPr>
              <a:t>③</a:t>
            </a:r>
            <a:r>
              <a:rPr lang="zh-CN" altLang="en-US" sz="2600" b="1">
                <a:solidFill>
                  <a:schemeClr val="tx1"/>
                </a:solidFill>
              </a:rPr>
              <a:t>经验性引起的不确定性</a:t>
            </a:r>
          </a:p>
        </p:txBody>
      </p:sp>
      <p:sp>
        <p:nvSpPr>
          <p:cNvPr id="24580" name="Rectangle 7">
            <a:extLst>
              <a:ext uri="{FF2B5EF4-FFF2-40B4-BE49-F238E27FC236}">
                <a16:creationId xmlns:a16="http://schemas.microsoft.com/office/drawing/2014/main" id="{C9A2AEF5-1286-684A-BD16-4B4F06318D57}"/>
              </a:ext>
            </a:extLst>
          </p:cNvPr>
          <p:cNvSpPr>
            <a:spLocks noChangeArrowheads="1"/>
          </p:cNvSpPr>
          <p:nvPr/>
        </p:nvSpPr>
        <p:spPr bwMode="auto">
          <a:xfrm>
            <a:off x="231775" y="1568450"/>
            <a:ext cx="5243513"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400" b="1">
                <a:solidFill>
                  <a:srgbClr val="0000FF"/>
                </a:solidFill>
              </a:rPr>
              <a:t>老马识途：</a:t>
            </a:r>
            <a:r>
              <a:rPr lang="zh-CN" altLang="en-US" sz="2400"/>
              <a:t>齐桓公应燕国的要求，出兵攻打入侵燕国的山戎，迷路了，放出老马，部队跟随老马找到了出路。</a:t>
            </a:r>
            <a:endParaRPr lang="zh-CN" altLang="en-US" sz="2400" b="1">
              <a:solidFill>
                <a:srgbClr val="0000FF"/>
              </a:solidFill>
            </a:endParaRPr>
          </a:p>
        </p:txBody>
      </p:sp>
      <p:sp>
        <p:nvSpPr>
          <p:cNvPr id="24581" name="矩形 5">
            <a:extLst>
              <a:ext uri="{FF2B5EF4-FFF2-40B4-BE49-F238E27FC236}">
                <a16:creationId xmlns:a16="http://schemas.microsoft.com/office/drawing/2014/main" id="{BCE5A411-6246-2341-B6E2-1C3B449A3982}"/>
              </a:ext>
            </a:extLst>
          </p:cNvPr>
          <p:cNvSpPr>
            <a:spLocks noChangeArrowheads="1"/>
          </p:cNvSpPr>
          <p:nvPr/>
        </p:nvSpPr>
        <p:spPr bwMode="auto">
          <a:xfrm>
            <a:off x="5429250" y="4578350"/>
            <a:ext cx="3471863"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000">
                <a:hlinkClick r:id="rId3"/>
              </a:rPr>
              <a:t>作者：韩非</a:t>
            </a:r>
            <a:r>
              <a:rPr lang="zh-CN" altLang="en-US" sz="2000"/>
              <a:t>（约前</a:t>
            </a:r>
            <a:r>
              <a:rPr lang="en-US" altLang="zh-CN" sz="2000"/>
              <a:t>281</a:t>
            </a:r>
            <a:r>
              <a:rPr lang="zh-CN" altLang="en-US" sz="2000"/>
              <a:t>年</a:t>
            </a:r>
            <a:r>
              <a:rPr lang="en-US" altLang="zh-CN" sz="2000"/>
              <a:t>-</a:t>
            </a:r>
            <a:r>
              <a:rPr lang="zh-CN" altLang="en-US" sz="2000"/>
              <a:t>前</a:t>
            </a:r>
            <a:r>
              <a:rPr lang="en-US" altLang="zh-CN" sz="2000"/>
              <a:t>233</a:t>
            </a:r>
            <a:r>
              <a:rPr lang="zh-CN" altLang="en-US" sz="2000"/>
              <a:t>年），是中国古代著名的哲学家、思想家，</a:t>
            </a:r>
            <a:r>
              <a:rPr lang="zh-CN" altLang="en-US" sz="2000">
                <a:hlinkClick r:id="rId4"/>
              </a:rPr>
              <a:t>政论家</a:t>
            </a:r>
            <a:r>
              <a:rPr lang="zh-CN" altLang="en-US" sz="2000"/>
              <a:t>和</a:t>
            </a:r>
            <a:r>
              <a:rPr lang="zh-CN" altLang="en-US" sz="2000">
                <a:hlinkClick r:id="rId5"/>
              </a:rPr>
              <a:t>散文家</a:t>
            </a:r>
            <a:r>
              <a:rPr lang="zh-CN" altLang="en-US" sz="2000"/>
              <a:t>，</a:t>
            </a:r>
            <a:r>
              <a:rPr lang="zh-CN" altLang="en-US" sz="2000">
                <a:hlinkClick r:id="rId6"/>
              </a:rPr>
              <a:t>法家</a:t>
            </a:r>
            <a:r>
              <a:rPr lang="zh-CN" altLang="en-US" sz="2000"/>
              <a:t>思想的集大成者，后世称“韩子”或“</a:t>
            </a:r>
            <a:r>
              <a:rPr lang="zh-CN" altLang="en-US" sz="2000">
                <a:hlinkClick r:id="rId7"/>
              </a:rPr>
              <a:t>韩非子</a:t>
            </a:r>
            <a:r>
              <a:rPr lang="zh-CN" altLang="en-US" sz="2000"/>
              <a:t>”，中国古代著名法家思想的代表人物。</a:t>
            </a:r>
          </a:p>
        </p:txBody>
      </p:sp>
      <p:pic>
        <p:nvPicPr>
          <p:cNvPr id="24582" name="图片 6">
            <a:extLst>
              <a:ext uri="{FF2B5EF4-FFF2-40B4-BE49-F238E27FC236}">
                <a16:creationId xmlns:a16="http://schemas.microsoft.com/office/drawing/2014/main" id="{AE27786E-96CA-B147-9489-A253EE74381F}"/>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0" y="2859088"/>
            <a:ext cx="5243513" cy="399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图片 7">
            <a:extLst>
              <a:ext uri="{FF2B5EF4-FFF2-40B4-BE49-F238E27FC236}">
                <a16:creationId xmlns:a16="http://schemas.microsoft.com/office/drawing/2014/main" id="{90548A5C-0856-984E-8F3D-004AF65C6BD0}"/>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926138" y="1001713"/>
            <a:ext cx="2789237"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1">
            <a:extLst>
              <a:ext uri="{FF2B5EF4-FFF2-40B4-BE49-F238E27FC236}">
                <a16:creationId xmlns:a16="http://schemas.microsoft.com/office/drawing/2014/main" id="{220374A9-1DBE-6B45-9B7C-B11606E605F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11727CC0-57FF-BA45-9E4A-325F3CE4BEBE}" type="slidenum">
              <a:rPr lang="ja-JP" altLang="en-US" sz="1800">
                <a:solidFill>
                  <a:srgbClr val="A50021"/>
                </a:solidFill>
                <a:ea typeface="MS PGothic" panose="020B0600070205080204" pitchFamily="34" charset="-128"/>
              </a:rPr>
              <a:pPr>
                <a:lnSpc>
                  <a:spcPct val="100000"/>
                </a:lnSpc>
                <a:spcBef>
                  <a:spcPct val="0"/>
                </a:spcBef>
                <a:buClrTx/>
                <a:buFontTx/>
                <a:buNone/>
              </a:pPr>
              <a:t>11</a:t>
            </a:fld>
            <a:endParaRPr lang="en-US" altLang="ja-JP" sz="1800">
              <a:solidFill>
                <a:srgbClr val="A50021"/>
              </a:solidFill>
              <a:ea typeface="MS PGothic" panose="020B0600070205080204" pitchFamily="34" charset="-128"/>
            </a:endParaRPr>
          </a:p>
        </p:txBody>
      </p:sp>
      <p:sp>
        <p:nvSpPr>
          <p:cNvPr id="25602" name="Rectangle 2">
            <a:extLst>
              <a:ext uri="{FF2B5EF4-FFF2-40B4-BE49-F238E27FC236}">
                <a16:creationId xmlns:a16="http://schemas.microsoft.com/office/drawing/2014/main" id="{FEBF0743-C3F6-0A4E-8F80-3514845D3844}"/>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黑体" panose="02010609060101010101" pitchFamily="49" charset="-122"/>
                <a:ea typeface="黑体" panose="02010609060101010101" pitchFamily="49" charset="-122"/>
              </a:rPr>
              <a:t>2.1.2 </a:t>
            </a:r>
            <a:r>
              <a:rPr lang="zh-CN" altLang="en-US" sz="3600">
                <a:solidFill>
                  <a:schemeClr val="bg1"/>
                </a:solidFill>
                <a:latin typeface="黑体" panose="02010609060101010101" pitchFamily="49" charset="-122"/>
                <a:ea typeface="黑体" panose="02010609060101010101" pitchFamily="49" charset="-122"/>
              </a:rPr>
              <a:t>知识的特性</a:t>
            </a:r>
          </a:p>
        </p:txBody>
      </p:sp>
      <p:sp>
        <p:nvSpPr>
          <p:cNvPr id="25603" name="Rectangle 3">
            <a:extLst>
              <a:ext uri="{FF2B5EF4-FFF2-40B4-BE49-F238E27FC236}">
                <a16:creationId xmlns:a16="http://schemas.microsoft.com/office/drawing/2014/main" id="{1EFDCAFB-C934-D54B-8D9C-D64F55005499}"/>
              </a:ext>
            </a:extLst>
          </p:cNvPr>
          <p:cNvSpPr>
            <a:spLocks noChangeArrowheads="1"/>
          </p:cNvSpPr>
          <p:nvPr/>
        </p:nvSpPr>
        <p:spPr bwMode="auto">
          <a:xfrm>
            <a:off x="-625475" y="823913"/>
            <a:ext cx="5618163"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257300" indent="-3429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lvl="2" eaLnBrk="1" hangingPunct="1">
              <a:lnSpc>
                <a:spcPct val="120000"/>
              </a:lnSpc>
              <a:spcBef>
                <a:spcPct val="50000"/>
              </a:spcBef>
              <a:buFont typeface="Wingdings" pitchFamily="2" charset="2"/>
              <a:buNone/>
            </a:pPr>
            <a:r>
              <a:rPr lang="zh-CN" altLang="en-US" sz="2600" b="1">
                <a:solidFill>
                  <a:srgbClr val="FF0000"/>
                </a:solidFill>
                <a:latin typeface="宋体" panose="02010600030101010101" pitchFamily="2" charset="-122"/>
              </a:rPr>
              <a:t>④</a:t>
            </a:r>
            <a:r>
              <a:rPr lang="zh-CN" altLang="en-US" sz="2600" b="1">
                <a:solidFill>
                  <a:schemeClr val="tx1"/>
                </a:solidFill>
              </a:rPr>
              <a:t>不完全性引起的不确定性</a:t>
            </a:r>
          </a:p>
        </p:txBody>
      </p:sp>
      <p:pic>
        <p:nvPicPr>
          <p:cNvPr id="25604" name="Picture 4" descr="7c873ddb348805d64de231552e8af2d4">
            <a:extLst>
              <a:ext uri="{FF2B5EF4-FFF2-40B4-BE49-F238E27FC236}">
                <a16:creationId xmlns:a16="http://schemas.microsoft.com/office/drawing/2014/main" id="{AE003808-2F95-7B49-9990-E7D382F80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3188"/>
            <a:ext cx="4706938"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Rectangle 7">
            <a:extLst>
              <a:ext uri="{FF2B5EF4-FFF2-40B4-BE49-F238E27FC236}">
                <a16:creationId xmlns:a16="http://schemas.microsoft.com/office/drawing/2014/main" id="{88B8E46E-C270-BB44-B8F5-ADFB1DC656DA}"/>
              </a:ext>
            </a:extLst>
          </p:cNvPr>
          <p:cNvSpPr>
            <a:spLocks noChangeArrowheads="1"/>
          </p:cNvSpPr>
          <p:nvPr/>
        </p:nvSpPr>
        <p:spPr bwMode="auto">
          <a:xfrm>
            <a:off x="5270500" y="863600"/>
            <a:ext cx="3554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400" b="1">
                <a:solidFill>
                  <a:srgbClr val="0000FF"/>
                </a:solidFill>
              </a:rPr>
              <a:t>火星上可能有水、生命？</a:t>
            </a:r>
          </a:p>
        </p:txBody>
      </p:sp>
      <p:pic>
        <p:nvPicPr>
          <p:cNvPr id="25606" name="Picture 6" descr="5a0be517c4fa0b2faf20b8b1d2910de3">
            <a:extLst>
              <a:ext uri="{FF2B5EF4-FFF2-40B4-BE49-F238E27FC236}">
                <a16:creationId xmlns:a16="http://schemas.microsoft.com/office/drawing/2014/main" id="{70072A67-112B-7B41-87DE-D0352885DC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413" y="1366838"/>
            <a:ext cx="4319587" cy="549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5" descr="bdbcee7e57b934b2ba7256db2aa069f4">
            <a:extLst>
              <a:ext uri="{FF2B5EF4-FFF2-40B4-BE49-F238E27FC236}">
                <a16:creationId xmlns:a16="http://schemas.microsoft.com/office/drawing/2014/main" id="{71CFD8C3-5A38-8B45-991D-963B8907D8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097338"/>
            <a:ext cx="4748213" cy="276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3">
            <a:extLst>
              <a:ext uri="{FF2B5EF4-FFF2-40B4-BE49-F238E27FC236}">
                <a16:creationId xmlns:a16="http://schemas.microsoft.com/office/drawing/2014/main" id="{DBF18265-4AB8-D74D-B073-362FEE03E5E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F7E0EE76-76D0-334D-B929-589DAB627D1F}" type="slidenum">
              <a:rPr lang="ja-JP" altLang="en-US" sz="1800">
                <a:solidFill>
                  <a:srgbClr val="A50021"/>
                </a:solidFill>
                <a:ea typeface="MS PGothic" panose="020B0600070205080204" pitchFamily="34" charset="-128"/>
              </a:rPr>
              <a:pPr>
                <a:lnSpc>
                  <a:spcPct val="100000"/>
                </a:lnSpc>
                <a:spcBef>
                  <a:spcPct val="0"/>
                </a:spcBef>
                <a:buClrTx/>
                <a:buFontTx/>
                <a:buNone/>
              </a:pPr>
              <a:t>12</a:t>
            </a:fld>
            <a:endParaRPr lang="en-US" altLang="ja-JP" sz="1800">
              <a:solidFill>
                <a:srgbClr val="A50021"/>
              </a:solidFill>
              <a:ea typeface="MS PGothic" panose="020B0600070205080204" pitchFamily="34" charset="-128"/>
            </a:endParaRPr>
          </a:p>
        </p:txBody>
      </p:sp>
      <p:sp>
        <p:nvSpPr>
          <p:cNvPr id="26626" name="Rectangle 2">
            <a:extLst>
              <a:ext uri="{FF2B5EF4-FFF2-40B4-BE49-F238E27FC236}">
                <a16:creationId xmlns:a16="http://schemas.microsoft.com/office/drawing/2014/main" id="{D3FE31A9-97D0-BD40-86A7-674D194B0C0E}"/>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2.1.2  </a:t>
            </a:r>
            <a:r>
              <a:rPr lang="zh-CN" altLang="en-US">
                <a:latin typeface="Times New Roman" panose="02020603050405020304" pitchFamily="18" charset="0"/>
              </a:rPr>
              <a:t>知识的特性</a:t>
            </a:r>
          </a:p>
        </p:txBody>
      </p:sp>
      <p:sp>
        <p:nvSpPr>
          <p:cNvPr id="26627" name="Rectangle 3">
            <a:extLst>
              <a:ext uri="{FF2B5EF4-FFF2-40B4-BE49-F238E27FC236}">
                <a16:creationId xmlns:a16="http://schemas.microsoft.com/office/drawing/2014/main" id="{DC441B2B-835B-5940-BB75-69670DBF5A74}"/>
              </a:ext>
            </a:extLst>
          </p:cNvPr>
          <p:cNvSpPr>
            <a:spLocks noGrp="1" noChangeArrowheads="1"/>
          </p:cNvSpPr>
          <p:nvPr>
            <p:ph type="body" idx="1"/>
          </p:nvPr>
        </p:nvSpPr>
        <p:spPr>
          <a:xfrm>
            <a:off x="496888" y="1082675"/>
            <a:ext cx="8191500" cy="4340225"/>
          </a:xfrm>
        </p:spPr>
        <p:txBody>
          <a:bodyPr/>
          <a:lstStyle/>
          <a:p>
            <a:pPr marL="193675" indent="-193675" eaLnBrk="1" hangingPunct="1">
              <a:buClr>
                <a:schemeClr val="tx1"/>
              </a:buClr>
              <a:buFont typeface="Wingdings" pitchFamily="2" charset="2"/>
              <a:buAutoNum type="arabicPeriod" startAt="3"/>
            </a:pPr>
            <a:r>
              <a:rPr lang="en-US" altLang="zh-CN" b="1">
                <a:latin typeface="Times New Roman" panose="02020603050405020304" pitchFamily="18" charset="0"/>
              </a:rPr>
              <a:t>  </a:t>
            </a:r>
            <a:r>
              <a:rPr lang="zh-CN" altLang="en-US" b="1">
                <a:latin typeface="Times New Roman" panose="02020603050405020304" pitchFamily="18" charset="0"/>
              </a:rPr>
              <a:t>可表示性与可利用性</a:t>
            </a:r>
          </a:p>
          <a:p>
            <a:pPr marL="193675" indent="-193675" algn="just" eaLnBrk="1" hangingPunct="1">
              <a:spcBef>
                <a:spcPct val="50000"/>
              </a:spcBef>
              <a:buFont typeface="Wingdings" pitchFamily="2" charset="2"/>
              <a:buChar char="§"/>
            </a:pPr>
            <a:r>
              <a:rPr lang="zh-CN" altLang="en-US" sz="2600" b="1">
                <a:solidFill>
                  <a:schemeClr val="accent2"/>
                </a:solidFill>
              </a:rPr>
              <a:t> 知识的可表示性</a:t>
            </a:r>
            <a:r>
              <a:rPr lang="en-US" altLang="zh-CN" sz="2600" b="1">
                <a:solidFill>
                  <a:schemeClr val="accent2"/>
                </a:solidFill>
              </a:rPr>
              <a:t>:</a:t>
            </a:r>
            <a:r>
              <a:rPr lang="en-US" altLang="zh-CN" sz="2600" b="1"/>
              <a:t> </a:t>
            </a:r>
            <a:r>
              <a:rPr lang="zh-CN" altLang="en-US" sz="2600" b="1"/>
              <a:t>知识可以用适当形式表示出来，如用语言、文字、图形、神经网络等。</a:t>
            </a:r>
          </a:p>
          <a:p>
            <a:pPr marL="193675" indent="-193675" algn="just" eaLnBrk="1" hangingPunct="1">
              <a:spcBef>
                <a:spcPct val="50000"/>
              </a:spcBef>
              <a:buFont typeface="Wingdings" pitchFamily="2" charset="2"/>
              <a:buChar char="§"/>
            </a:pPr>
            <a:r>
              <a:rPr lang="zh-CN" altLang="en-US" sz="2600" b="1">
                <a:solidFill>
                  <a:schemeClr val="accent2"/>
                </a:solidFill>
              </a:rPr>
              <a:t> 知识的可利用性</a:t>
            </a:r>
            <a:r>
              <a:rPr lang="en-US" altLang="zh-CN" sz="2600" b="1">
                <a:solidFill>
                  <a:schemeClr val="accent2"/>
                </a:solidFill>
              </a:rPr>
              <a:t>:</a:t>
            </a:r>
            <a:r>
              <a:rPr lang="en-US" altLang="zh-CN" sz="2600" b="1"/>
              <a:t> </a:t>
            </a:r>
            <a:r>
              <a:rPr lang="zh-CN" altLang="en-US" sz="2600" b="1"/>
              <a:t>知识可以被利用。</a:t>
            </a:r>
            <a:r>
              <a:rPr lang="zh-CN" altLang="en-US" b="1"/>
              <a:t> </a:t>
            </a: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灯片编号占位符 3">
            <a:extLst>
              <a:ext uri="{FF2B5EF4-FFF2-40B4-BE49-F238E27FC236}">
                <a16:creationId xmlns:a16="http://schemas.microsoft.com/office/drawing/2014/main" id="{A47CFA4A-6E76-6F4C-9977-00A0A27CC28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1ACC25FD-FB97-184A-9539-9862F471F547}" type="slidenum">
              <a:rPr lang="ja-JP" altLang="en-US" sz="1800">
                <a:solidFill>
                  <a:srgbClr val="A50021"/>
                </a:solidFill>
                <a:ea typeface="MS PGothic" panose="020B0600070205080204" pitchFamily="34" charset="-128"/>
              </a:rPr>
              <a:pPr>
                <a:lnSpc>
                  <a:spcPct val="100000"/>
                </a:lnSpc>
                <a:spcBef>
                  <a:spcPct val="0"/>
                </a:spcBef>
                <a:buClrTx/>
                <a:buFontTx/>
                <a:buNone/>
              </a:pPr>
              <a:t>13</a:t>
            </a:fld>
            <a:endParaRPr lang="en-US" altLang="ja-JP" sz="1800">
              <a:solidFill>
                <a:srgbClr val="A50021"/>
              </a:solidFill>
              <a:ea typeface="MS PGothic" panose="020B0600070205080204" pitchFamily="34" charset="-128"/>
            </a:endParaRPr>
          </a:p>
        </p:txBody>
      </p:sp>
      <p:sp>
        <p:nvSpPr>
          <p:cNvPr id="27650" name="Rectangle 2">
            <a:extLst>
              <a:ext uri="{FF2B5EF4-FFF2-40B4-BE49-F238E27FC236}">
                <a16:creationId xmlns:a16="http://schemas.microsoft.com/office/drawing/2014/main" id="{34A3CEC0-C44A-6848-81F6-78D1A80BE335}"/>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2.1.3  </a:t>
            </a:r>
            <a:r>
              <a:rPr lang="zh-CN" altLang="en-US">
                <a:latin typeface="Times New Roman" panose="02020603050405020304" pitchFamily="18" charset="0"/>
              </a:rPr>
              <a:t>知识的表示</a:t>
            </a:r>
          </a:p>
        </p:txBody>
      </p:sp>
      <p:sp>
        <p:nvSpPr>
          <p:cNvPr id="27651" name="Rectangle 3">
            <a:extLst>
              <a:ext uri="{FF2B5EF4-FFF2-40B4-BE49-F238E27FC236}">
                <a16:creationId xmlns:a16="http://schemas.microsoft.com/office/drawing/2014/main" id="{DCC9D528-9E0D-1141-B792-130986C75127}"/>
              </a:ext>
            </a:extLst>
          </p:cNvPr>
          <p:cNvSpPr>
            <a:spLocks noGrp="1" noChangeArrowheads="1"/>
          </p:cNvSpPr>
          <p:nvPr>
            <p:ph type="body" idx="1"/>
          </p:nvPr>
        </p:nvSpPr>
        <p:spPr>
          <a:xfrm>
            <a:off x="250825" y="908050"/>
            <a:ext cx="8642350" cy="2520950"/>
          </a:xfrm>
        </p:spPr>
        <p:txBody>
          <a:bodyPr/>
          <a:lstStyle/>
          <a:p>
            <a:pPr marL="0" indent="0" eaLnBrk="1" hangingPunct="1">
              <a:lnSpc>
                <a:spcPct val="110000"/>
              </a:lnSpc>
            </a:pPr>
            <a:r>
              <a:rPr lang="en-US" altLang="zh-CN" sz="2600" b="1"/>
              <a:t>  </a:t>
            </a:r>
            <a:r>
              <a:rPr lang="zh-CN" altLang="en-US" sz="2600" b="1">
                <a:solidFill>
                  <a:srgbClr val="0000FF"/>
                </a:solidFill>
              </a:rPr>
              <a:t>知识表示</a:t>
            </a:r>
            <a:r>
              <a:rPr lang="zh-CN" altLang="en-US" sz="2600" b="1">
                <a:solidFill>
                  <a:srgbClr val="0000FF"/>
                </a:solidFill>
                <a:latin typeface="Times New Roman" panose="02020603050405020304" pitchFamily="18" charset="0"/>
              </a:rPr>
              <a:t>（</a:t>
            </a:r>
            <a:r>
              <a:rPr lang="en-US" altLang="zh-CN" sz="2600" b="1">
                <a:solidFill>
                  <a:srgbClr val="0000FF"/>
                </a:solidFill>
                <a:latin typeface="Times New Roman" panose="02020603050405020304" pitchFamily="18" charset="0"/>
              </a:rPr>
              <a:t>knowledge representation</a:t>
            </a:r>
            <a:r>
              <a:rPr lang="zh-CN" altLang="en-US" sz="2600" b="1">
                <a:solidFill>
                  <a:srgbClr val="0000FF"/>
                </a:solidFill>
                <a:latin typeface="Times New Roman" panose="02020603050405020304" pitchFamily="18" charset="0"/>
              </a:rPr>
              <a:t>）：将人类知识形式化或者模型化。</a:t>
            </a:r>
          </a:p>
          <a:p>
            <a:pPr marL="0" indent="0" algn="just" eaLnBrk="1" hangingPunct="1">
              <a:lnSpc>
                <a:spcPct val="110000"/>
              </a:lnSpc>
            </a:pPr>
            <a:r>
              <a:rPr lang="zh-CN" altLang="en-US" sz="2600"/>
              <a:t>  知识表示是</a:t>
            </a:r>
            <a:r>
              <a:rPr lang="zh-CN" altLang="en-US" sz="2600">
                <a:latin typeface="宋体" panose="02010600030101010101" pitchFamily="2" charset="-122"/>
              </a:rPr>
              <a:t>对知识的一种描述，或者说是一组约定，一种计算机可以接受的用于描述知识的数据结构。</a:t>
            </a:r>
            <a:endParaRPr lang="zh-CN" altLang="en-US" sz="2600">
              <a:latin typeface="Times New Roman" panose="02020603050405020304" pitchFamily="18" charset="0"/>
              <a:cs typeface="Times New Roman" panose="02020603050405020304" pitchFamily="18" charset="0"/>
            </a:endParaRPr>
          </a:p>
          <a:p>
            <a:pPr marL="0" indent="0" eaLnBrk="1" hangingPunct="1">
              <a:lnSpc>
                <a:spcPct val="110000"/>
              </a:lnSpc>
            </a:pPr>
            <a:r>
              <a:rPr lang="zh-CN" altLang="en-US" sz="2600"/>
              <a:t>  选择知识表示方法的原则： </a:t>
            </a:r>
          </a:p>
        </p:txBody>
      </p:sp>
      <p:sp>
        <p:nvSpPr>
          <p:cNvPr id="27652" name="Text Box 4">
            <a:extLst>
              <a:ext uri="{FF2B5EF4-FFF2-40B4-BE49-F238E27FC236}">
                <a16:creationId xmlns:a16="http://schemas.microsoft.com/office/drawing/2014/main" id="{3C22B0EA-F41B-A742-909E-F994842613B3}"/>
              </a:ext>
            </a:extLst>
          </p:cNvPr>
          <p:cNvSpPr txBox="1">
            <a:spLocks noChangeArrowheads="1"/>
          </p:cNvSpPr>
          <p:nvPr/>
        </p:nvSpPr>
        <p:spPr bwMode="auto">
          <a:xfrm>
            <a:off x="569913" y="3700463"/>
            <a:ext cx="7646987" cy="1927225"/>
          </a:xfrm>
          <a:prstGeom prst="rect">
            <a:avLst/>
          </a:prstGeom>
          <a:gradFill rotWithShape="0">
            <a:gsLst>
              <a:gs pos="0">
                <a:srgbClr val="CCFFCC"/>
              </a:gs>
              <a:gs pos="100000">
                <a:schemeClr val="bg1"/>
              </a:gs>
            </a:gsLst>
            <a:path path="rect">
              <a:fillToRect l="100000" t="100000"/>
            </a:path>
          </a:gradFill>
          <a:ln w="9525">
            <a:solidFill>
              <a:srgbClr val="808080"/>
            </a:solidFill>
            <a:miter lim="800000"/>
            <a:headEnd/>
            <a:tailEnd/>
          </a:ln>
        </p:spPr>
        <p:txBody>
          <a:bodyPr>
            <a:spAutoFit/>
          </a:bodyPr>
          <a:lstStyle>
            <a:lvl1pPr marL="342900" indent="-342900">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19050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lvl="1" eaLnBrk="1" hangingPunct="1">
              <a:buFont typeface="Wingdings" pitchFamily="2" charset="2"/>
              <a:buNone/>
            </a:pPr>
            <a:r>
              <a:rPr lang="zh-CN" altLang="en-US">
                <a:solidFill>
                  <a:schemeClr val="tx1"/>
                </a:solidFill>
                <a:latin typeface="Times New Roman" panose="02020603050405020304" pitchFamily="18" charset="0"/>
              </a:rPr>
              <a:t>（</a:t>
            </a:r>
            <a:r>
              <a:rPr lang="en-US" altLang="zh-CN">
                <a:solidFill>
                  <a:schemeClr val="tx1"/>
                </a:solidFill>
                <a:latin typeface="Times New Roman" panose="02020603050405020304" pitchFamily="18" charset="0"/>
              </a:rPr>
              <a:t>1</a:t>
            </a:r>
            <a:r>
              <a:rPr lang="zh-CN" altLang="en-US">
                <a:solidFill>
                  <a:schemeClr val="tx1"/>
                </a:solidFill>
                <a:latin typeface="Times New Roman" panose="02020603050405020304" pitchFamily="18" charset="0"/>
              </a:rPr>
              <a:t>）充分表示领域知识。 </a:t>
            </a:r>
          </a:p>
          <a:p>
            <a:pPr lvl="1" eaLnBrk="1" hangingPunct="1">
              <a:buFont typeface="Wingdings" pitchFamily="2" charset="2"/>
              <a:buNone/>
            </a:pPr>
            <a:r>
              <a:rPr lang="zh-CN" altLang="en-US">
                <a:solidFill>
                  <a:schemeClr val="tx1"/>
                </a:solidFill>
                <a:latin typeface="Times New Roman" panose="02020603050405020304" pitchFamily="18" charset="0"/>
              </a:rPr>
              <a:t>（</a:t>
            </a:r>
            <a:r>
              <a:rPr lang="en-US" altLang="zh-CN">
                <a:solidFill>
                  <a:schemeClr val="tx1"/>
                </a:solidFill>
                <a:latin typeface="Times New Roman" panose="02020603050405020304" pitchFamily="18" charset="0"/>
              </a:rPr>
              <a:t>2</a:t>
            </a:r>
            <a:r>
              <a:rPr lang="zh-CN" altLang="en-US">
                <a:solidFill>
                  <a:schemeClr val="tx1"/>
                </a:solidFill>
                <a:latin typeface="Times New Roman" panose="02020603050405020304" pitchFamily="18" charset="0"/>
              </a:rPr>
              <a:t>）有利于对知识的利用。</a:t>
            </a:r>
          </a:p>
          <a:p>
            <a:pPr lvl="1" eaLnBrk="1" hangingPunct="1">
              <a:buFont typeface="Wingdings" pitchFamily="2" charset="2"/>
              <a:buNone/>
            </a:pPr>
            <a:r>
              <a:rPr lang="zh-CN" altLang="en-US">
                <a:solidFill>
                  <a:schemeClr val="tx1"/>
                </a:solidFill>
                <a:latin typeface="Times New Roman" panose="02020603050405020304" pitchFamily="18" charset="0"/>
              </a:rPr>
              <a:t>（</a:t>
            </a:r>
            <a:r>
              <a:rPr lang="en-US" altLang="zh-CN">
                <a:solidFill>
                  <a:schemeClr val="tx1"/>
                </a:solidFill>
                <a:latin typeface="Times New Roman" panose="02020603050405020304" pitchFamily="18" charset="0"/>
              </a:rPr>
              <a:t>3</a:t>
            </a:r>
            <a:r>
              <a:rPr lang="zh-CN" altLang="en-US">
                <a:solidFill>
                  <a:schemeClr val="tx1"/>
                </a:solidFill>
                <a:latin typeface="Times New Roman" panose="02020603050405020304" pitchFamily="18" charset="0"/>
              </a:rPr>
              <a:t>）便于对知识的组织、维护与管理。 </a:t>
            </a:r>
          </a:p>
          <a:p>
            <a:pPr lvl="1" eaLnBrk="1" hangingPunct="1">
              <a:buFont typeface="Wingdings" pitchFamily="2" charset="2"/>
              <a:buNone/>
            </a:pPr>
            <a:r>
              <a:rPr lang="zh-CN" altLang="en-US">
                <a:solidFill>
                  <a:schemeClr val="tx1"/>
                </a:solidFill>
                <a:latin typeface="Times New Roman" panose="02020603050405020304" pitchFamily="18" charset="0"/>
              </a:rPr>
              <a:t>（</a:t>
            </a:r>
            <a:r>
              <a:rPr lang="en-US" altLang="zh-CN">
                <a:solidFill>
                  <a:schemeClr val="tx1"/>
                </a:solidFill>
                <a:latin typeface="Times New Roman" panose="02020603050405020304" pitchFamily="18" charset="0"/>
              </a:rPr>
              <a:t>4</a:t>
            </a:r>
            <a:r>
              <a:rPr lang="zh-CN" altLang="en-US">
                <a:solidFill>
                  <a:schemeClr val="tx1"/>
                </a:solidFill>
                <a:latin typeface="Times New Roman" panose="02020603050405020304" pitchFamily="18" charset="0"/>
              </a:rPr>
              <a:t>）便于理解与实现。</a:t>
            </a:r>
            <a:endParaRPr lang="zh-CN" altLang="en-US" sz="1800">
              <a:solidFill>
                <a:schemeClr val="tx1"/>
              </a:solidFill>
              <a:latin typeface="Times New Roman" panose="02020603050405020304" pitchFamily="18" charset="0"/>
            </a:endParaRP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灯片编号占位符 3">
            <a:extLst>
              <a:ext uri="{FF2B5EF4-FFF2-40B4-BE49-F238E27FC236}">
                <a16:creationId xmlns:a16="http://schemas.microsoft.com/office/drawing/2014/main" id="{9657A582-D3D3-BF47-BD45-198BE74C259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F047BCF8-53F4-0C45-AC81-0B7DA8DC0880}" type="slidenum">
              <a:rPr lang="ja-JP" altLang="en-US" sz="1800">
                <a:solidFill>
                  <a:srgbClr val="A50021"/>
                </a:solidFill>
                <a:ea typeface="MS PGothic" panose="020B0600070205080204" pitchFamily="34" charset="-128"/>
              </a:rPr>
              <a:pPr>
                <a:lnSpc>
                  <a:spcPct val="100000"/>
                </a:lnSpc>
                <a:spcBef>
                  <a:spcPct val="0"/>
                </a:spcBef>
                <a:buClrTx/>
                <a:buFontTx/>
                <a:buNone/>
              </a:pPr>
              <a:t>14</a:t>
            </a:fld>
            <a:endParaRPr lang="en-US" altLang="ja-JP" sz="1800">
              <a:solidFill>
                <a:srgbClr val="A50021"/>
              </a:solidFill>
              <a:ea typeface="MS PGothic" panose="020B0600070205080204" pitchFamily="34" charset="-128"/>
            </a:endParaRPr>
          </a:p>
        </p:txBody>
      </p:sp>
      <p:sp>
        <p:nvSpPr>
          <p:cNvPr id="28674" name="Rectangle 2">
            <a:extLst>
              <a:ext uri="{FF2B5EF4-FFF2-40B4-BE49-F238E27FC236}">
                <a16:creationId xmlns:a16="http://schemas.microsoft.com/office/drawing/2014/main" id="{15FB440B-49EB-714E-B5F4-E813DB5604BF}"/>
              </a:ext>
            </a:extLst>
          </p:cNvPr>
          <p:cNvSpPr>
            <a:spLocks noGrp="1" noChangeArrowheads="1"/>
          </p:cNvSpPr>
          <p:nvPr>
            <p:ph type="title"/>
          </p:nvPr>
        </p:nvSpPr>
        <p:spPr/>
        <p:txBody>
          <a:bodyPr/>
          <a:lstStyle/>
          <a:p>
            <a:pPr eaLnBrk="1" hangingPunct="1"/>
            <a:r>
              <a:rPr lang="zh-CN" altLang="en-US">
                <a:latin typeface="Times New Roman" panose="02020603050405020304" pitchFamily="18" charset="0"/>
              </a:rPr>
              <a:t>第</a:t>
            </a:r>
            <a:r>
              <a:rPr lang="en-US" altLang="zh-CN">
                <a:latin typeface="Times New Roman" panose="02020603050405020304" pitchFamily="18" charset="0"/>
              </a:rPr>
              <a:t>2</a:t>
            </a:r>
            <a:r>
              <a:rPr lang="zh-CN" altLang="en-US">
                <a:latin typeface="Times New Roman" panose="02020603050405020304" pitchFamily="18" charset="0"/>
              </a:rPr>
              <a:t>章  知识表示与知识图谱</a:t>
            </a:r>
          </a:p>
        </p:txBody>
      </p:sp>
      <p:sp>
        <p:nvSpPr>
          <p:cNvPr id="28675" name="Rectangle 3">
            <a:extLst>
              <a:ext uri="{FF2B5EF4-FFF2-40B4-BE49-F238E27FC236}">
                <a16:creationId xmlns:a16="http://schemas.microsoft.com/office/drawing/2014/main" id="{D9D7C96B-4CCA-D041-8D4E-359C51416173}"/>
              </a:ext>
            </a:extLst>
          </p:cNvPr>
          <p:cNvSpPr>
            <a:spLocks noGrp="1" noChangeArrowheads="1"/>
          </p:cNvSpPr>
          <p:nvPr>
            <p:ph type="body" idx="1"/>
          </p:nvPr>
        </p:nvSpPr>
        <p:spPr>
          <a:xfrm>
            <a:off x="512763" y="908050"/>
            <a:ext cx="8380412" cy="5400675"/>
          </a:xfrm>
        </p:spPr>
        <p:txBody>
          <a:bodyPr/>
          <a:lstStyle/>
          <a:p>
            <a:pPr eaLnBrk="1" hangingPunct="1">
              <a:lnSpc>
                <a:spcPct val="160000"/>
              </a:lnSpc>
            </a:pPr>
            <a:r>
              <a:rPr lang="en-US" altLang="zh-CN" b="1">
                <a:latin typeface="Times New Roman" panose="02020603050405020304" pitchFamily="18" charset="0"/>
              </a:rPr>
              <a:t>2.1  </a:t>
            </a:r>
            <a:r>
              <a:rPr lang="zh-CN" altLang="en-US" b="1">
                <a:latin typeface="Times New Roman" panose="02020603050405020304" pitchFamily="18" charset="0"/>
              </a:rPr>
              <a:t>知识与知识表示的概念 </a:t>
            </a:r>
          </a:p>
          <a:p>
            <a:pPr eaLnBrk="1" hangingPunct="1">
              <a:lnSpc>
                <a:spcPct val="160000"/>
              </a:lnSpc>
              <a:buClr>
                <a:srgbClr val="0000FF"/>
              </a:buClr>
              <a:buSzPct val="150000"/>
              <a:buFont typeface="Wingdings" pitchFamily="2" charset="2"/>
              <a:buChar char="ü"/>
            </a:pPr>
            <a:r>
              <a:rPr lang="en-US" altLang="zh-CN" b="1">
                <a:solidFill>
                  <a:srgbClr val="0000FF"/>
                </a:solidFill>
                <a:latin typeface="Times New Roman" panose="02020603050405020304" pitchFamily="18" charset="0"/>
              </a:rPr>
              <a:t>2.2  </a:t>
            </a:r>
            <a:r>
              <a:rPr lang="zh-CN" altLang="en-US" b="1">
                <a:solidFill>
                  <a:srgbClr val="0000FF"/>
                </a:solidFill>
                <a:latin typeface="Times New Roman" panose="02020603050405020304" pitchFamily="18" charset="0"/>
              </a:rPr>
              <a:t>一阶谓词逻辑表示法</a:t>
            </a:r>
            <a:r>
              <a:rPr lang="zh-CN" altLang="en-US" b="1">
                <a:latin typeface="Times New Roman" panose="02020603050405020304" pitchFamily="18" charset="0"/>
              </a:rPr>
              <a:t> </a:t>
            </a:r>
          </a:p>
          <a:p>
            <a:pPr eaLnBrk="1" hangingPunct="1">
              <a:lnSpc>
                <a:spcPct val="160000"/>
              </a:lnSpc>
            </a:pPr>
            <a:r>
              <a:rPr lang="en-US" altLang="zh-CN" b="1">
                <a:latin typeface="Times New Roman" panose="02020603050405020304" pitchFamily="18" charset="0"/>
              </a:rPr>
              <a:t>2.3  </a:t>
            </a:r>
            <a:r>
              <a:rPr lang="zh-CN" altLang="en-US" b="1">
                <a:latin typeface="Times New Roman" panose="02020603050405020304" pitchFamily="18" charset="0"/>
              </a:rPr>
              <a:t>产生式表示法 </a:t>
            </a:r>
          </a:p>
          <a:p>
            <a:pPr eaLnBrk="1" hangingPunct="1">
              <a:lnSpc>
                <a:spcPct val="160000"/>
              </a:lnSpc>
            </a:pPr>
            <a:r>
              <a:rPr lang="en-US" altLang="zh-CN" b="1">
                <a:latin typeface="Times New Roman" panose="02020603050405020304" pitchFamily="18" charset="0"/>
              </a:rPr>
              <a:t>2.4  </a:t>
            </a:r>
            <a:r>
              <a:rPr lang="zh-CN" altLang="en-US" b="1">
                <a:latin typeface="Times New Roman" panose="02020603050405020304" pitchFamily="18" charset="0"/>
              </a:rPr>
              <a:t>框架表示法 </a:t>
            </a:r>
            <a:endParaRPr lang="en-US" altLang="zh-CN" b="1">
              <a:latin typeface="Times New Roman" panose="02020603050405020304" pitchFamily="18" charset="0"/>
            </a:endParaRPr>
          </a:p>
          <a:p>
            <a:pPr eaLnBrk="1" hangingPunct="1">
              <a:lnSpc>
                <a:spcPct val="160000"/>
              </a:lnSpc>
            </a:pPr>
            <a:r>
              <a:rPr lang="en-US" altLang="zh-CN" b="1">
                <a:latin typeface="Times New Roman" panose="02020603050405020304" pitchFamily="18" charset="0"/>
              </a:rPr>
              <a:t>2.5  </a:t>
            </a:r>
            <a:r>
              <a:rPr lang="zh-CN" altLang="en-US" b="1">
                <a:latin typeface="Times New Roman" panose="02020603050405020304" pitchFamily="18" charset="0"/>
              </a:rPr>
              <a:t>知识图谱</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灯片编号占位符 1">
            <a:extLst>
              <a:ext uri="{FF2B5EF4-FFF2-40B4-BE49-F238E27FC236}">
                <a16:creationId xmlns:a16="http://schemas.microsoft.com/office/drawing/2014/main" id="{B381A227-CBE8-254A-A423-D11930DB3F1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0DB135F6-09C2-A841-8057-5A8154BCF5DB}" type="slidenum">
              <a:rPr lang="ja-JP" altLang="en-US" sz="1800">
                <a:solidFill>
                  <a:srgbClr val="A50021"/>
                </a:solidFill>
                <a:ea typeface="MS PGothic" panose="020B0600070205080204" pitchFamily="34" charset="-128"/>
              </a:rPr>
              <a:pPr>
                <a:lnSpc>
                  <a:spcPct val="100000"/>
                </a:lnSpc>
                <a:spcBef>
                  <a:spcPct val="0"/>
                </a:spcBef>
                <a:buClrTx/>
                <a:buFontTx/>
                <a:buNone/>
              </a:pPr>
              <a:t>15</a:t>
            </a:fld>
            <a:endParaRPr lang="en-US" altLang="ja-JP" sz="1800">
              <a:solidFill>
                <a:srgbClr val="A50021"/>
              </a:solidFill>
              <a:ea typeface="MS PGothic" panose="020B0600070205080204" pitchFamily="34" charset="-128"/>
            </a:endParaRPr>
          </a:p>
        </p:txBody>
      </p:sp>
      <p:sp>
        <p:nvSpPr>
          <p:cNvPr id="29698" name="Rectangle 2">
            <a:extLst>
              <a:ext uri="{FF2B5EF4-FFF2-40B4-BE49-F238E27FC236}">
                <a16:creationId xmlns:a16="http://schemas.microsoft.com/office/drawing/2014/main" id="{7A53AE84-5AE6-7146-9AF8-5686BD6E5A5E}"/>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 2.2  </a:t>
            </a:r>
            <a:r>
              <a:rPr lang="zh-CN" altLang="en-US" sz="3600">
                <a:solidFill>
                  <a:schemeClr val="bg1"/>
                </a:solidFill>
                <a:latin typeface="Times New Roman" panose="02020603050405020304" pitchFamily="18" charset="0"/>
                <a:ea typeface="黑体" panose="02010609060101010101" pitchFamily="49" charset="-122"/>
              </a:rPr>
              <a:t>一阶谓词逻辑表示法</a:t>
            </a:r>
          </a:p>
        </p:txBody>
      </p:sp>
      <p:graphicFrame>
        <p:nvGraphicFramePr>
          <p:cNvPr id="29699" name="Object 3">
            <a:extLst>
              <a:ext uri="{FF2B5EF4-FFF2-40B4-BE49-F238E27FC236}">
                <a16:creationId xmlns:a16="http://schemas.microsoft.com/office/drawing/2014/main" id="{0DA5851F-20A2-D944-B951-D2D523A771BE}"/>
              </a:ext>
            </a:extLst>
          </p:cNvPr>
          <p:cNvGraphicFramePr>
            <a:graphicFrameLocks noChangeAspect="1"/>
          </p:cNvGraphicFramePr>
          <p:nvPr/>
        </p:nvGraphicFramePr>
        <p:xfrm>
          <a:off x="203200" y="1117600"/>
          <a:ext cx="8650288" cy="5287963"/>
        </p:xfrm>
        <a:graphic>
          <a:graphicData uri="http://schemas.openxmlformats.org/presentationml/2006/ole">
            <mc:AlternateContent xmlns:mc="http://schemas.openxmlformats.org/markup-compatibility/2006">
              <mc:Choice xmlns:v="urn:schemas-microsoft-com:vml" Requires="v">
                <p:oleObj spid="_x0000_s29703" name="位图图像" r:id="rId4" imgW="3530600" imgH="3079750" progId="Paint.Picture">
                  <p:embed/>
                </p:oleObj>
              </mc:Choice>
              <mc:Fallback>
                <p:oleObj name="位图图像" r:id="rId4" imgW="3530600" imgH="3079750"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200" y="1117600"/>
                        <a:ext cx="8650288" cy="528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8484" name="Rectangle 4">
            <a:extLst>
              <a:ext uri="{FF2B5EF4-FFF2-40B4-BE49-F238E27FC236}">
                <a16:creationId xmlns:a16="http://schemas.microsoft.com/office/drawing/2014/main" id="{F864B4BA-84A0-1B43-B0F2-CDD1AE9430DD}"/>
              </a:ext>
            </a:extLst>
          </p:cNvPr>
          <p:cNvSpPr>
            <a:spLocks noChangeArrowheads="1"/>
          </p:cNvSpPr>
          <p:nvPr/>
        </p:nvSpPr>
        <p:spPr bwMode="auto">
          <a:xfrm>
            <a:off x="6261100" y="2322513"/>
            <a:ext cx="2205038" cy="60960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4"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灯片编号占位符 3">
            <a:extLst>
              <a:ext uri="{FF2B5EF4-FFF2-40B4-BE49-F238E27FC236}">
                <a16:creationId xmlns:a16="http://schemas.microsoft.com/office/drawing/2014/main" id="{70A32B10-88A8-3941-8D57-1471134D53F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CB7107BF-F7BE-4846-818F-9E65C779C943}" type="slidenum">
              <a:rPr lang="ja-JP" altLang="en-US" sz="1800">
                <a:solidFill>
                  <a:srgbClr val="A50021"/>
                </a:solidFill>
                <a:ea typeface="MS PGothic" panose="020B0600070205080204" pitchFamily="34" charset="-128"/>
              </a:rPr>
              <a:pPr>
                <a:lnSpc>
                  <a:spcPct val="100000"/>
                </a:lnSpc>
                <a:spcBef>
                  <a:spcPct val="0"/>
                </a:spcBef>
                <a:buClrTx/>
                <a:buFontTx/>
                <a:buNone/>
              </a:pPr>
              <a:t>16</a:t>
            </a:fld>
            <a:endParaRPr lang="en-US" altLang="ja-JP" sz="1800">
              <a:solidFill>
                <a:srgbClr val="A50021"/>
              </a:solidFill>
              <a:ea typeface="MS PGothic" panose="020B0600070205080204" pitchFamily="34" charset="-128"/>
            </a:endParaRPr>
          </a:p>
        </p:txBody>
      </p:sp>
      <p:sp>
        <p:nvSpPr>
          <p:cNvPr id="30722" name="Rectangle 2">
            <a:extLst>
              <a:ext uri="{FF2B5EF4-FFF2-40B4-BE49-F238E27FC236}">
                <a16:creationId xmlns:a16="http://schemas.microsoft.com/office/drawing/2014/main" id="{E7186C78-9A61-9841-AD69-71022A017616}"/>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 2.2  </a:t>
            </a:r>
            <a:r>
              <a:rPr lang="zh-CN" altLang="en-US">
                <a:latin typeface="Times New Roman" panose="02020603050405020304" pitchFamily="18" charset="0"/>
              </a:rPr>
              <a:t>一阶谓词逻辑表示法</a:t>
            </a:r>
          </a:p>
        </p:txBody>
      </p:sp>
      <p:sp>
        <p:nvSpPr>
          <p:cNvPr id="30723" name="Rectangle 3">
            <a:extLst>
              <a:ext uri="{FF2B5EF4-FFF2-40B4-BE49-F238E27FC236}">
                <a16:creationId xmlns:a16="http://schemas.microsoft.com/office/drawing/2014/main" id="{C14C07C5-849C-A44A-8A7D-27DAE3B49D5A}"/>
              </a:ext>
            </a:extLst>
          </p:cNvPr>
          <p:cNvSpPr>
            <a:spLocks noGrp="1" noChangeArrowheads="1"/>
          </p:cNvSpPr>
          <p:nvPr>
            <p:ph type="body" idx="1"/>
          </p:nvPr>
        </p:nvSpPr>
        <p:spPr>
          <a:xfrm>
            <a:off x="598488" y="979488"/>
            <a:ext cx="8294687" cy="5400675"/>
          </a:xfrm>
        </p:spPr>
        <p:txBody>
          <a:bodyPr/>
          <a:lstStyle/>
          <a:p>
            <a:pPr marL="0" indent="449263" eaLnBrk="1" hangingPunct="1">
              <a:lnSpc>
                <a:spcPct val="140000"/>
              </a:lnSpc>
              <a:buFont typeface="Wingdings" pitchFamily="2" charset="2"/>
              <a:buBlip>
                <a:blip r:embed="rId3"/>
              </a:buBlip>
              <a:tabLst>
                <a:tab pos="1438275" algn="l"/>
                <a:tab pos="1528763" algn="l"/>
              </a:tabLst>
            </a:pPr>
            <a:r>
              <a:rPr lang="en-US" altLang="zh-CN" b="1">
                <a:latin typeface="Times New Roman" panose="02020603050405020304" pitchFamily="18" charset="0"/>
              </a:rPr>
              <a:t>2.2.1  </a:t>
            </a:r>
            <a:r>
              <a:rPr lang="zh-CN" altLang="en-US" b="1">
                <a:latin typeface="Times New Roman" panose="02020603050405020304" pitchFamily="18" charset="0"/>
              </a:rPr>
              <a:t>命题</a:t>
            </a:r>
          </a:p>
          <a:p>
            <a:pPr marL="0" indent="449263" eaLnBrk="1" hangingPunct="1">
              <a:lnSpc>
                <a:spcPct val="140000"/>
              </a:lnSpc>
              <a:buFont typeface="Wingdings" pitchFamily="2" charset="2"/>
              <a:buBlip>
                <a:blip r:embed="rId3"/>
              </a:buBlip>
              <a:tabLst>
                <a:tab pos="1438275" algn="l"/>
                <a:tab pos="1528763" algn="l"/>
              </a:tabLst>
            </a:pPr>
            <a:r>
              <a:rPr lang="en-US" altLang="zh-CN" b="1">
                <a:latin typeface="Times New Roman" panose="02020603050405020304" pitchFamily="18" charset="0"/>
              </a:rPr>
              <a:t>2.2.2  </a:t>
            </a:r>
            <a:r>
              <a:rPr lang="zh-CN" altLang="en-US" b="1">
                <a:latin typeface="Times New Roman" panose="02020603050405020304" pitchFamily="18" charset="0"/>
              </a:rPr>
              <a:t>谓词</a:t>
            </a:r>
          </a:p>
          <a:p>
            <a:pPr marL="0" indent="449263" eaLnBrk="1" hangingPunct="1">
              <a:lnSpc>
                <a:spcPct val="140000"/>
              </a:lnSpc>
              <a:buFont typeface="Wingdings" pitchFamily="2" charset="2"/>
              <a:buBlip>
                <a:blip r:embed="rId3"/>
              </a:buBlip>
              <a:tabLst>
                <a:tab pos="1438275" algn="l"/>
                <a:tab pos="1528763" algn="l"/>
              </a:tabLst>
            </a:pPr>
            <a:r>
              <a:rPr lang="en-US" altLang="zh-CN" b="1">
                <a:latin typeface="Times New Roman" panose="02020603050405020304" pitchFamily="18" charset="0"/>
              </a:rPr>
              <a:t>2.2.3  </a:t>
            </a:r>
            <a:r>
              <a:rPr lang="zh-CN" altLang="en-US" b="1">
                <a:latin typeface="Times New Roman" panose="02020603050405020304" pitchFamily="18" charset="0"/>
              </a:rPr>
              <a:t>谓词公式</a:t>
            </a:r>
          </a:p>
          <a:p>
            <a:pPr marL="0" indent="449263" eaLnBrk="1" hangingPunct="1">
              <a:lnSpc>
                <a:spcPct val="140000"/>
              </a:lnSpc>
              <a:buFont typeface="Wingdings" pitchFamily="2" charset="2"/>
              <a:buBlip>
                <a:blip r:embed="rId3"/>
              </a:buBlip>
              <a:tabLst>
                <a:tab pos="1438275" algn="l"/>
                <a:tab pos="1528763" algn="l"/>
              </a:tabLst>
            </a:pPr>
            <a:r>
              <a:rPr lang="en-US" altLang="zh-CN" b="1">
                <a:latin typeface="Times New Roman" panose="02020603050405020304" pitchFamily="18" charset="0"/>
              </a:rPr>
              <a:t>2.2.4  </a:t>
            </a:r>
            <a:r>
              <a:rPr lang="zh-CN" altLang="en-US" b="1">
                <a:latin typeface="Times New Roman" panose="02020603050405020304" pitchFamily="18" charset="0"/>
              </a:rPr>
              <a:t>谓词公式的性质</a:t>
            </a:r>
          </a:p>
          <a:p>
            <a:pPr marL="0" indent="449263" eaLnBrk="1" hangingPunct="1">
              <a:lnSpc>
                <a:spcPct val="140000"/>
              </a:lnSpc>
              <a:buFont typeface="Wingdings" pitchFamily="2" charset="2"/>
              <a:buBlip>
                <a:blip r:embed="rId3"/>
              </a:buBlip>
              <a:tabLst>
                <a:tab pos="1438275" algn="l"/>
                <a:tab pos="1528763" algn="l"/>
              </a:tabLst>
            </a:pPr>
            <a:r>
              <a:rPr lang="en-US" altLang="zh-CN" b="1">
                <a:latin typeface="Times New Roman" panose="02020603050405020304" pitchFamily="18" charset="0"/>
              </a:rPr>
              <a:t>2.2.5  </a:t>
            </a:r>
            <a:r>
              <a:rPr lang="zh-CN" altLang="en-US" b="1">
                <a:latin typeface="Times New Roman" panose="02020603050405020304" pitchFamily="18" charset="0"/>
              </a:rPr>
              <a:t>一阶谓词逻辑知识表示方法</a:t>
            </a:r>
          </a:p>
          <a:p>
            <a:pPr marL="0" indent="449263" eaLnBrk="1" hangingPunct="1">
              <a:lnSpc>
                <a:spcPct val="140000"/>
              </a:lnSpc>
              <a:buFont typeface="Wingdings" pitchFamily="2" charset="2"/>
              <a:buBlip>
                <a:blip r:embed="rId3"/>
              </a:buBlip>
              <a:tabLst>
                <a:tab pos="1438275" algn="l"/>
                <a:tab pos="1528763" algn="l"/>
              </a:tabLst>
            </a:pPr>
            <a:r>
              <a:rPr lang="en-US" altLang="zh-CN" b="1">
                <a:latin typeface="Times New Roman" panose="02020603050405020304" pitchFamily="18" charset="0"/>
              </a:rPr>
              <a:t>2.2.6  </a:t>
            </a:r>
            <a:r>
              <a:rPr lang="zh-CN" altLang="en-US" b="1">
                <a:latin typeface="Times New Roman" panose="02020603050405020304" pitchFamily="18" charset="0"/>
              </a:rPr>
              <a:t>一阶谓词逻辑表示法的特点</a:t>
            </a: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灯片编号占位符 3">
            <a:extLst>
              <a:ext uri="{FF2B5EF4-FFF2-40B4-BE49-F238E27FC236}">
                <a16:creationId xmlns:a16="http://schemas.microsoft.com/office/drawing/2014/main" id="{C2C7802B-ED45-6247-8A02-1C5AE3BAE4A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B855EEB6-6A1A-2640-B7DE-B71256F36EDD}" type="slidenum">
              <a:rPr lang="ja-JP" altLang="en-US" sz="1800">
                <a:solidFill>
                  <a:srgbClr val="A50021"/>
                </a:solidFill>
                <a:ea typeface="MS PGothic" panose="020B0600070205080204" pitchFamily="34" charset="-128"/>
              </a:rPr>
              <a:pPr>
                <a:lnSpc>
                  <a:spcPct val="100000"/>
                </a:lnSpc>
                <a:spcBef>
                  <a:spcPct val="0"/>
                </a:spcBef>
                <a:buClrTx/>
                <a:buFontTx/>
                <a:buNone/>
              </a:pPr>
              <a:t>17</a:t>
            </a:fld>
            <a:endParaRPr lang="en-US" altLang="ja-JP" sz="1800">
              <a:solidFill>
                <a:srgbClr val="A50021"/>
              </a:solidFill>
              <a:ea typeface="MS PGothic" panose="020B0600070205080204" pitchFamily="34" charset="-128"/>
            </a:endParaRPr>
          </a:p>
        </p:txBody>
      </p:sp>
      <p:sp>
        <p:nvSpPr>
          <p:cNvPr id="20494" name="Rectangle 14">
            <a:extLst>
              <a:ext uri="{FF2B5EF4-FFF2-40B4-BE49-F238E27FC236}">
                <a16:creationId xmlns:a16="http://schemas.microsoft.com/office/drawing/2014/main" id="{03F35005-57EE-9145-84F3-5960CDD35D39}"/>
              </a:ext>
            </a:extLst>
          </p:cNvPr>
          <p:cNvSpPr>
            <a:spLocks noChangeArrowheads="1"/>
          </p:cNvSpPr>
          <p:nvPr/>
        </p:nvSpPr>
        <p:spPr bwMode="auto">
          <a:xfrm>
            <a:off x="198438" y="3878263"/>
            <a:ext cx="8770937" cy="1728787"/>
          </a:xfrm>
          <a:prstGeom prst="rect">
            <a:avLst/>
          </a:prstGeom>
          <a:gradFill rotWithShape="0">
            <a:gsLst>
              <a:gs pos="0">
                <a:srgbClr val="CCFFFF"/>
              </a:gs>
              <a:gs pos="100000">
                <a:srgbClr val="FFFFFF"/>
              </a:gs>
            </a:gsLst>
            <a:path path="rect">
              <a:fillToRect l="100000" b="100000"/>
            </a:path>
          </a:gradFill>
          <a:ln w="9525">
            <a:solidFill>
              <a:srgbClr val="008080"/>
            </a:solidFill>
            <a:miter lim="800000"/>
            <a:headEnd/>
            <a:tailEnd/>
          </a:ln>
        </p:spPr>
        <p:txBody>
          <a:bodyP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600">
                <a:latin typeface="Times New Roman" panose="02020603050405020304" pitchFamily="18" charset="0"/>
              </a:rPr>
              <a:t> </a:t>
            </a:r>
            <a:r>
              <a:rPr lang="zh-CN" altLang="en-US" sz="2600" b="1">
                <a:latin typeface="Times New Roman" panose="02020603050405020304" pitchFamily="18" charset="0"/>
              </a:rPr>
              <a:t>命题逻辑</a:t>
            </a:r>
            <a:r>
              <a:rPr lang="zh-CN" altLang="en-US" sz="2600">
                <a:latin typeface="Times New Roman" panose="02020603050405020304" pitchFamily="18" charset="0"/>
              </a:rPr>
              <a:t>：研究命题及命题之间关系的符号逻辑系统。</a:t>
            </a:r>
          </a:p>
          <a:p>
            <a:pPr eaLnBrk="1" hangingPunct="1">
              <a:spcBef>
                <a:spcPct val="50000"/>
              </a:spcBef>
            </a:pPr>
            <a:r>
              <a:rPr lang="zh-CN" altLang="en-US" sz="2600">
                <a:latin typeface="Times New Roman" panose="02020603050405020304" pitchFamily="18" charset="0"/>
              </a:rPr>
              <a:t> </a:t>
            </a:r>
            <a:r>
              <a:rPr lang="zh-CN" altLang="en-US" sz="2600" b="1">
                <a:latin typeface="Times New Roman" panose="02020603050405020304" pitchFamily="18" charset="0"/>
              </a:rPr>
              <a:t>命题逻辑表示法</a:t>
            </a:r>
            <a:r>
              <a:rPr lang="zh-CN" altLang="en-US" sz="2600">
                <a:latin typeface="Times New Roman" panose="02020603050405020304" pitchFamily="18" charset="0"/>
              </a:rPr>
              <a:t>：无法把它所描述的事物的结构及逻辑特征反映出来，也不能把不同事物间的共同特征表述出来。</a:t>
            </a:r>
          </a:p>
        </p:txBody>
      </p:sp>
      <p:sp>
        <p:nvSpPr>
          <p:cNvPr id="31747" name="Rectangle 15">
            <a:extLst>
              <a:ext uri="{FF2B5EF4-FFF2-40B4-BE49-F238E27FC236}">
                <a16:creationId xmlns:a16="http://schemas.microsoft.com/office/drawing/2014/main" id="{DF835708-4E87-1E41-806D-082A7B0A27CB}"/>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2.2.1  </a:t>
            </a:r>
            <a:r>
              <a:rPr lang="zh-CN" altLang="en-US">
                <a:latin typeface="Times New Roman" panose="02020603050405020304" pitchFamily="18" charset="0"/>
              </a:rPr>
              <a:t>命题</a:t>
            </a:r>
          </a:p>
        </p:txBody>
      </p:sp>
      <p:sp>
        <p:nvSpPr>
          <p:cNvPr id="31748" name="Rectangle 16">
            <a:extLst>
              <a:ext uri="{FF2B5EF4-FFF2-40B4-BE49-F238E27FC236}">
                <a16:creationId xmlns:a16="http://schemas.microsoft.com/office/drawing/2014/main" id="{95B9C8B4-1A68-C445-97F1-C02299891E12}"/>
              </a:ext>
            </a:extLst>
          </p:cNvPr>
          <p:cNvSpPr>
            <a:spLocks noGrp="1" noChangeArrowheads="1"/>
          </p:cNvSpPr>
          <p:nvPr>
            <p:ph type="body" idx="1"/>
          </p:nvPr>
        </p:nvSpPr>
        <p:spPr>
          <a:xfrm>
            <a:off x="250825" y="908050"/>
            <a:ext cx="8670925" cy="2613025"/>
          </a:xfrm>
          <a:solidFill>
            <a:srgbClr val="FFFFFF"/>
          </a:solidFill>
          <a:ln>
            <a:solidFill>
              <a:srgbClr val="808080"/>
            </a:solidFill>
            <a:miter lim="800000"/>
            <a:headEnd/>
            <a:tailEnd/>
          </a:ln>
        </p:spPr>
        <p:txBody>
          <a:bodyPr/>
          <a:lstStyle/>
          <a:p>
            <a:pPr marL="96838" indent="-96838" eaLnBrk="1" hangingPunct="1">
              <a:lnSpc>
                <a:spcPct val="110000"/>
              </a:lnSpc>
              <a:spcBef>
                <a:spcPct val="40000"/>
              </a:spcBef>
            </a:pPr>
            <a:r>
              <a:rPr lang="en-US" altLang="zh-CN" sz="3200">
                <a:latin typeface="Times New Roman" panose="02020603050405020304" pitchFamily="18" charset="0"/>
              </a:rPr>
              <a:t> </a:t>
            </a:r>
            <a:r>
              <a:rPr lang="zh-CN" altLang="en-US" sz="2600" b="1">
                <a:latin typeface="Times New Roman" panose="02020603050405020304" pitchFamily="18" charset="0"/>
              </a:rPr>
              <a:t>命题（</a:t>
            </a:r>
            <a:r>
              <a:rPr lang="en-US" altLang="zh-CN" sz="2600" b="1">
                <a:latin typeface="Times New Roman" panose="02020603050405020304" pitchFamily="18" charset="0"/>
              </a:rPr>
              <a:t>proposition</a:t>
            </a:r>
            <a:r>
              <a:rPr lang="zh-CN" altLang="en-US" sz="2600" b="1">
                <a:latin typeface="Times New Roman" panose="02020603050405020304" pitchFamily="18" charset="0"/>
              </a:rPr>
              <a:t>）</a:t>
            </a:r>
            <a:r>
              <a:rPr lang="zh-CN" altLang="en-US" sz="2600">
                <a:latin typeface="Times New Roman" panose="02020603050405020304" pitchFamily="18" charset="0"/>
              </a:rPr>
              <a:t>：一个非真即假的陈述句。</a:t>
            </a:r>
          </a:p>
          <a:p>
            <a:pPr marL="96838" indent="-96838" eaLnBrk="1" hangingPunct="1">
              <a:lnSpc>
                <a:spcPct val="110000"/>
              </a:lnSpc>
              <a:spcBef>
                <a:spcPct val="40000"/>
              </a:spcBef>
              <a:buClr>
                <a:srgbClr val="0000FF"/>
              </a:buClr>
              <a:buFont typeface="Wingdings" pitchFamily="2" charset="2"/>
              <a:buChar char="§"/>
            </a:pPr>
            <a:r>
              <a:rPr lang="zh-CN" altLang="en-US" sz="2600">
                <a:latin typeface="Times New Roman" panose="02020603050405020304" pitchFamily="18" charset="0"/>
              </a:rPr>
              <a:t> 若</a:t>
            </a:r>
            <a:r>
              <a:rPr lang="zh-CN" altLang="en-US" sz="2600" b="1">
                <a:latin typeface="Times New Roman" panose="02020603050405020304" pitchFamily="18" charset="0"/>
              </a:rPr>
              <a:t>命题的意义为真</a:t>
            </a:r>
            <a:r>
              <a:rPr lang="zh-CN" altLang="en-US" sz="2600">
                <a:latin typeface="Times New Roman" panose="02020603050405020304" pitchFamily="18" charset="0"/>
              </a:rPr>
              <a:t>，称它的真值为真，记为 </a:t>
            </a:r>
            <a:r>
              <a:rPr lang="en-US" altLang="zh-CN" sz="2600" i="1">
                <a:latin typeface="Times New Roman" panose="02020603050405020304" pitchFamily="18" charset="0"/>
              </a:rPr>
              <a:t>T</a:t>
            </a:r>
            <a:r>
              <a:rPr lang="zh-CN" altLang="en-US" sz="2600">
                <a:latin typeface="Times New Roman" panose="02020603050405020304" pitchFamily="18" charset="0"/>
              </a:rPr>
              <a:t>。</a:t>
            </a:r>
          </a:p>
          <a:p>
            <a:pPr marL="96838" indent="-96838" eaLnBrk="1" hangingPunct="1">
              <a:lnSpc>
                <a:spcPct val="110000"/>
              </a:lnSpc>
              <a:spcBef>
                <a:spcPct val="40000"/>
              </a:spcBef>
              <a:buClr>
                <a:srgbClr val="0000FF"/>
              </a:buClr>
              <a:buFont typeface="Wingdings" pitchFamily="2" charset="2"/>
              <a:buChar char="§"/>
            </a:pPr>
            <a:r>
              <a:rPr lang="zh-CN" altLang="en-US" sz="2600">
                <a:latin typeface="Times New Roman" panose="02020603050405020304" pitchFamily="18" charset="0"/>
              </a:rPr>
              <a:t> 若</a:t>
            </a:r>
            <a:r>
              <a:rPr lang="zh-CN" altLang="en-US" sz="2600" b="1">
                <a:latin typeface="Times New Roman" panose="02020603050405020304" pitchFamily="18" charset="0"/>
              </a:rPr>
              <a:t>命题的意义为假</a:t>
            </a:r>
            <a:r>
              <a:rPr lang="zh-CN" altLang="en-US" sz="2600">
                <a:latin typeface="Times New Roman" panose="02020603050405020304" pitchFamily="18" charset="0"/>
              </a:rPr>
              <a:t>，称它的真值为假，记为 </a:t>
            </a:r>
            <a:r>
              <a:rPr lang="en-US" altLang="zh-CN" sz="2600" i="1">
                <a:latin typeface="Times New Roman" panose="02020603050405020304" pitchFamily="18" charset="0"/>
              </a:rPr>
              <a:t>F</a:t>
            </a:r>
            <a:r>
              <a:rPr lang="zh-CN" altLang="en-US" sz="2600">
                <a:latin typeface="Times New Roman" panose="02020603050405020304" pitchFamily="18" charset="0"/>
              </a:rPr>
              <a:t>。</a:t>
            </a:r>
          </a:p>
          <a:p>
            <a:pPr marL="96838" indent="-96838" eaLnBrk="1" hangingPunct="1">
              <a:lnSpc>
                <a:spcPct val="110000"/>
              </a:lnSpc>
              <a:spcBef>
                <a:spcPct val="40000"/>
              </a:spcBef>
              <a:buClr>
                <a:srgbClr val="0000FF"/>
              </a:buClr>
              <a:buFont typeface="Wingdings" pitchFamily="2" charset="2"/>
              <a:buChar char="§"/>
            </a:pPr>
            <a:r>
              <a:rPr lang="zh-CN" altLang="en-US" sz="2600">
                <a:latin typeface="Times New Roman" panose="02020603050405020304" pitchFamily="18" charset="0"/>
              </a:rPr>
              <a:t> 一个</a:t>
            </a:r>
            <a:r>
              <a:rPr lang="zh-CN" altLang="en-US" sz="2600" b="1">
                <a:latin typeface="Times New Roman" panose="02020603050405020304" pitchFamily="18" charset="0"/>
              </a:rPr>
              <a:t>命题可在一种条件下为真，在另一种条件下为假</a:t>
            </a:r>
            <a:r>
              <a:rPr lang="zh-CN" altLang="en-US" sz="3000">
                <a:latin typeface="Times New Roman" panose="02020603050405020304" pitchFamily="18" charset="0"/>
              </a:rPr>
              <a:t>。</a:t>
            </a:r>
          </a:p>
        </p:txBody>
      </p:sp>
      <p:sp>
        <p:nvSpPr>
          <p:cNvPr id="20497" name="AutoShape 17">
            <a:extLst>
              <a:ext uri="{FF2B5EF4-FFF2-40B4-BE49-F238E27FC236}">
                <a16:creationId xmlns:a16="http://schemas.microsoft.com/office/drawing/2014/main" id="{287EC449-3E85-F540-B420-AB280DBA2FEF}"/>
              </a:ext>
            </a:extLst>
          </p:cNvPr>
          <p:cNvSpPr>
            <a:spLocks/>
          </p:cNvSpPr>
          <p:nvPr/>
        </p:nvSpPr>
        <p:spPr bwMode="auto">
          <a:xfrm>
            <a:off x="2894013" y="952500"/>
            <a:ext cx="1881187" cy="508000"/>
          </a:xfrm>
          <a:prstGeom prst="accentBorderCallout1">
            <a:avLst>
              <a:gd name="adj1" fmla="val 22500"/>
              <a:gd name="adj2" fmla="val -4051"/>
              <a:gd name="adj3" fmla="val 160625"/>
              <a:gd name="adj4" fmla="val -64218"/>
            </a:avLst>
          </a:prstGeom>
          <a:solidFill>
            <a:srgbClr val="FFFFFF"/>
          </a:solidFill>
          <a:ln w="25400">
            <a:solidFill>
              <a:srgbClr val="0000FF"/>
            </a:solidFill>
            <a:miter lim="800000"/>
            <a:headEnd/>
            <a:tailEnd/>
          </a:ln>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600" b="1"/>
              <a:t>例如：</a:t>
            </a:r>
            <a:r>
              <a:rPr lang="en-US" altLang="zh-CN" sz="2600" b="1">
                <a:latin typeface="Times New Roman" panose="02020603050405020304" pitchFamily="18" charset="0"/>
              </a:rPr>
              <a:t>3&lt;5</a:t>
            </a:r>
            <a:r>
              <a:rPr lang="en-US" altLang="zh-CN" sz="2600" b="1"/>
              <a:t>   </a:t>
            </a:r>
          </a:p>
        </p:txBody>
      </p:sp>
      <p:sp>
        <p:nvSpPr>
          <p:cNvPr id="20498" name="AutoShape 18">
            <a:extLst>
              <a:ext uri="{FF2B5EF4-FFF2-40B4-BE49-F238E27FC236}">
                <a16:creationId xmlns:a16="http://schemas.microsoft.com/office/drawing/2014/main" id="{9FA4E237-1854-8146-8304-7A9F56F0D08D}"/>
              </a:ext>
            </a:extLst>
          </p:cNvPr>
          <p:cNvSpPr>
            <a:spLocks/>
          </p:cNvSpPr>
          <p:nvPr/>
        </p:nvSpPr>
        <p:spPr bwMode="auto">
          <a:xfrm>
            <a:off x="2914650" y="2790825"/>
            <a:ext cx="3692525" cy="581025"/>
          </a:xfrm>
          <a:prstGeom prst="accentBorderCallout1">
            <a:avLst>
              <a:gd name="adj1" fmla="val 19671"/>
              <a:gd name="adj2" fmla="val -2065"/>
              <a:gd name="adj3" fmla="val -21310"/>
              <a:gd name="adj4" fmla="val -34394"/>
            </a:avLst>
          </a:prstGeom>
          <a:solidFill>
            <a:srgbClr val="FFFFFF"/>
          </a:solidFill>
          <a:ln w="25400">
            <a:solidFill>
              <a:srgbClr val="0000FF"/>
            </a:solidFill>
            <a:miter lim="800000"/>
            <a:headEnd/>
            <a:tailEnd/>
          </a:ln>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600" b="1"/>
              <a:t>例如：太阳从西边升起</a:t>
            </a:r>
          </a:p>
          <a:p>
            <a:pPr eaLnBrk="1" hangingPunct="1">
              <a:lnSpc>
                <a:spcPct val="100000"/>
              </a:lnSpc>
              <a:spcBef>
                <a:spcPct val="0"/>
              </a:spcBef>
              <a:buClrTx/>
              <a:buFontTx/>
              <a:buNone/>
            </a:pPr>
            <a:r>
              <a:rPr lang="zh-CN" altLang="en-US" sz="2600" b="1"/>
              <a:t>       </a:t>
            </a:r>
          </a:p>
        </p:txBody>
      </p:sp>
      <p:sp>
        <p:nvSpPr>
          <p:cNvPr id="20499" name="AutoShape 19">
            <a:extLst>
              <a:ext uri="{FF2B5EF4-FFF2-40B4-BE49-F238E27FC236}">
                <a16:creationId xmlns:a16="http://schemas.microsoft.com/office/drawing/2014/main" id="{6D7AC4C9-7881-BE4B-BF9E-A8FD6356B2A2}"/>
              </a:ext>
            </a:extLst>
          </p:cNvPr>
          <p:cNvSpPr>
            <a:spLocks/>
          </p:cNvSpPr>
          <p:nvPr/>
        </p:nvSpPr>
        <p:spPr bwMode="auto">
          <a:xfrm>
            <a:off x="2909888" y="3382963"/>
            <a:ext cx="2268537" cy="555625"/>
          </a:xfrm>
          <a:prstGeom prst="accentBorderCallout1">
            <a:avLst>
              <a:gd name="adj1" fmla="val 20569"/>
              <a:gd name="adj2" fmla="val -3361"/>
              <a:gd name="adj3" fmla="val -12856"/>
              <a:gd name="adj4" fmla="val -53046"/>
            </a:avLst>
          </a:prstGeom>
          <a:solidFill>
            <a:srgbClr val="FFFFFF"/>
          </a:solidFill>
          <a:ln w="25400">
            <a:solidFill>
              <a:srgbClr val="0000FF"/>
            </a:solidFill>
            <a:miter lim="800000"/>
            <a:headEnd/>
            <a:tailEnd/>
          </a:ln>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600" b="1"/>
              <a:t>例</a:t>
            </a:r>
            <a:r>
              <a:rPr lang="en-US" altLang="zh-CN" sz="2600" b="1"/>
              <a:t>: 1</a:t>
            </a:r>
            <a:r>
              <a:rPr lang="zh-CN" altLang="en-US" sz="2600" b="1"/>
              <a:t>＋</a:t>
            </a:r>
            <a:r>
              <a:rPr lang="en-US" altLang="zh-CN" sz="2600" b="1"/>
              <a:t>1</a:t>
            </a:r>
            <a:r>
              <a:rPr lang="zh-CN" altLang="en-US" sz="2600" b="1"/>
              <a:t>＝</a:t>
            </a:r>
            <a:r>
              <a:rPr lang="en-US" altLang="zh-CN" sz="2600" b="1"/>
              <a:t>10</a:t>
            </a:r>
          </a:p>
        </p:txBody>
      </p:sp>
      <p:sp>
        <p:nvSpPr>
          <p:cNvPr id="20500" name="AutoShape 20">
            <a:extLst>
              <a:ext uri="{FF2B5EF4-FFF2-40B4-BE49-F238E27FC236}">
                <a16:creationId xmlns:a16="http://schemas.microsoft.com/office/drawing/2014/main" id="{C57ACBD2-DFDD-B744-A3D8-503C94E194B6}"/>
              </a:ext>
            </a:extLst>
          </p:cNvPr>
          <p:cNvSpPr>
            <a:spLocks/>
          </p:cNvSpPr>
          <p:nvPr/>
        </p:nvSpPr>
        <p:spPr bwMode="auto">
          <a:xfrm>
            <a:off x="284163" y="5715000"/>
            <a:ext cx="3597275" cy="539750"/>
          </a:xfrm>
          <a:prstGeom prst="accentBorderCallout1">
            <a:avLst>
              <a:gd name="adj1" fmla="val 21176"/>
              <a:gd name="adj2" fmla="val 102120"/>
              <a:gd name="adj3" fmla="val -130588"/>
              <a:gd name="adj4" fmla="val 184069"/>
            </a:avLst>
          </a:prstGeom>
          <a:solidFill>
            <a:srgbClr val="FFFFFF"/>
          </a:solidFill>
          <a:ln w="25400">
            <a:solidFill>
              <a:schemeClr val="accent2"/>
            </a:solidFill>
            <a:miter lim="800000"/>
            <a:headEnd/>
            <a:tailEnd/>
          </a:ln>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600" b="1" i="1">
                <a:latin typeface="Times New Roman" panose="02020603050405020304" pitchFamily="18" charset="0"/>
              </a:rPr>
              <a:t>P</a:t>
            </a:r>
            <a:r>
              <a:rPr lang="zh-CN" altLang="en-US" sz="2600" b="1"/>
              <a:t>：老李是小李的父亲</a:t>
            </a:r>
          </a:p>
        </p:txBody>
      </p:sp>
      <p:sp>
        <p:nvSpPr>
          <p:cNvPr id="20501" name="AutoShape 21">
            <a:extLst>
              <a:ext uri="{FF2B5EF4-FFF2-40B4-BE49-F238E27FC236}">
                <a16:creationId xmlns:a16="http://schemas.microsoft.com/office/drawing/2014/main" id="{A182C0BB-F15E-7A41-8E5D-63A70ACC265F}"/>
              </a:ext>
            </a:extLst>
          </p:cNvPr>
          <p:cNvSpPr>
            <a:spLocks/>
          </p:cNvSpPr>
          <p:nvPr/>
        </p:nvSpPr>
        <p:spPr bwMode="auto">
          <a:xfrm>
            <a:off x="2762250" y="3394075"/>
            <a:ext cx="5135563" cy="560388"/>
          </a:xfrm>
          <a:prstGeom prst="accentBorderCallout1">
            <a:avLst>
              <a:gd name="adj1" fmla="val 20398"/>
              <a:gd name="adj2" fmla="val -1481"/>
              <a:gd name="adj3" fmla="val 118699"/>
              <a:gd name="adj4" fmla="val -27417"/>
            </a:avLst>
          </a:prstGeom>
          <a:solidFill>
            <a:srgbClr val="FFFFFF"/>
          </a:solidFill>
          <a:ln w="25400">
            <a:solidFill>
              <a:schemeClr val="accent2"/>
            </a:solidFill>
            <a:miter lim="800000"/>
            <a:headEnd/>
            <a:tailEnd/>
          </a:ln>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600" b="1" i="1">
                <a:latin typeface="Times New Roman" panose="02020603050405020304" pitchFamily="18" charset="0"/>
              </a:rPr>
              <a:t>P</a:t>
            </a:r>
            <a:r>
              <a:rPr lang="zh-CN" altLang="en-US" sz="2600" b="1"/>
              <a:t>：北京是中华人民共和国的首都</a:t>
            </a:r>
          </a:p>
        </p:txBody>
      </p:sp>
      <p:sp>
        <p:nvSpPr>
          <p:cNvPr id="20502" name="AutoShape 22">
            <a:extLst>
              <a:ext uri="{FF2B5EF4-FFF2-40B4-BE49-F238E27FC236}">
                <a16:creationId xmlns:a16="http://schemas.microsoft.com/office/drawing/2014/main" id="{3B12DC2E-2714-4145-9382-20B051DC998D}"/>
              </a:ext>
            </a:extLst>
          </p:cNvPr>
          <p:cNvSpPr>
            <a:spLocks/>
          </p:cNvSpPr>
          <p:nvPr/>
        </p:nvSpPr>
        <p:spPr bwMode="auto">
          <a:xfrm>
            <a:off x="5262563" y="5651500"/>
            <a:ext cx="2857500" cy="881063"/>
          </a:xfrm>
          <a:prstGeom prst="accentBorderCallout1">
            <a:avLst>
              <a:gd name="adj1" fmla="val 12972"/>
              <a:gd name="adj2" fmla="val -2667"/>
              <a:gd name="adj3" fmla="val -15676"/>
              <a:gd name="adj4" fmla="val -42222"/>
            </a:avLst>
          </a:prstGeom>
          <a:solidFill>
            <a:srgbClr val="FFFFFF"/>
          </a:solidFill>
          <a:ln w="25400">
            <a:solidFill>
              <a:schemeClr val="accent2"/>
            </a:solidFill>
            <a:miter lim="800000"/>
            <a:headEnd/>
            <a:tailEnd/>
          </a:ln>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600" b="1" i="1">
                <a:latin typeface="Times New Roman" panose="02020603050405020304" pitchFamily="18" charset="0"/>
              </a:rPr>
              <a:t>P</a:t>
            </a:r>
            <a:r>
              <a:rPr lang="zh-CN" altLang="en-US" sz="2600" b="1"/>
              <a:t>：李白是诗人</a:t>
            </a:r>
          </a:p>
          <a:p>
            <a:pPr eaLnBrk="1" hangingPunct="1">
              <a:lnSpc>
                <a:spcPct val="100000"/>
              </a:lnSpc>
              <a:spcBef>
                <a:spcPct val="0"/>
              </a:spcBef>
              <a:buClrTx/>
              <a:buFontTx/>
              <a:buNone/>
            </a:pPr>
            <a:r>
              <a:rPr lang="en-US" altLang="zh-CN" sz="2600" b="1" i="1">
                <a:latin typeface="Times New Roman" panose="02020603050405020304" pitchFamily="18" charset="0"/>
              </a:rPr>
              <a:t>Q</a:t>
            </a:r>
            <a:r>
              <a:rPr lang="zh-CN" altLang="en-US" sz="2600" b="1"/>
              <a:t>：杜甫也是诗人</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97"/>
                                        </p:tgtEl>
                                        <p:attrNameLst>
                                          <p:attrName>style.visibility</p:attrName>
                                        </p:attrNameLst>
                                      </p:cBhvr>
                                      <p:to>
                                        <p:strVal val="visible"/>
                                      </p:to>
                                    </p:set>
                                  </p:childTnLst>
                                  <p:subTnLst>
                                    <p:set>
                                      <p:cBhvr override="childStyle">
                                        <p:cTn dur="1" fill="hold" display="0" masterRel="nextClick" afterEffect="1"/>
                                        <p:tgtEl>
                                          <p:spTgt spid="2049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20498"/>
                                        </p:tgtEl>
                                        <p:attrNameLst>
                                          <p:attrName>style.visibility</p:attrName>
                                        </p:attrNameLst>
                                      </p:cBhvr>
                                      <p:to>
                                        <p:strVal val="visible"/>
                                      </p:to>
                                    </p:set>
                                    <p:animEffect transition="in" filter="box(in)">
                                      <p:cBhvr>
                                        <p:cTn id="11" dur="500"/>
                                        <p:tgtEl>
                                          <p:spTgt spid="20498"/>
                                        </p:tgtEl>
                                      </p:cBhvr>
                                    </p:animEffect>
                                  </p:childTnLst>
                                  <p:subTnLst>
                                    <p:set>
                                      <p:cBhvr override="childStyle">
                                        <p:cTn dur="1" fill="hold" display="0" masterRel="nextClick" afterEffect="1"/>
                                        <p:tgtEl>
                                          <p:spTgt spid="20498"/>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20499"/>
                                        </p:tgtEl>
                                        <p:attrNameLst>
                                          <p:attrName>style.visibility</p:attrName>
                                        </p:attrNameLst>
                                      </p:cBhvr>
                                      <p:to>
                                        <p:strVal val="visible"/>
                                      </p:to>
                                    </p:set>
                                    <p:animEffect transition="in" filter="box(in)">
                                      <p:cBhvr>
                                        <p:cTn id="16" dur="500"/>
                                        <p:tgtEl>
                                          <p:spTgt spid="20499"/>
                                        </p:tgtEl>
                                      </p:cBhvr>
                                    </p:animEffect>
                                  </p:childTnLst>
                                  <p:subTnLst>
                                    <p:set>
                                      <p:cBhvr override="childStyle">
                                        <p:cTn dur="1" fill="hold" display="0" masterRel="nextClick" afterEffect="1"/>
                                        <p:tgtEl>
                                          <p:spTgt spid="20499"/>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0494"/>
                                        </p:tgtEl>
                                        <p:attrNameLst>
                                          <p:attrName>style.visibility</p:attrName>
                                        </p:attrNameLst>
                                      </p:cBhvr>
                                      <p:to>
                                        <p:strVal val="visible"/>
                                      </p:to>
                                    </p:set>
                                    <p:anim calcmode="lin" valueType="num">
                                      <p:cBhvr additive="base">
                                        <p:cTn id="21" dur="500" fill="hold"/>
                                        <p:tgtEl>
                                          <p:spTgt spid="20494"/>
                                        </p:tgtEl>
                                        <p:attrNameLst>
                                          <p:attrName>ppt_x</p:attrName>
                                        </p:attrNameLst>
                                      </p:cBhvr>
                                      <p:tavLst>
                                        <p:tav tm="0">
                                          <p:val>
                                            <p:strVal val="0-#ppt_w/2"/>
                                          </p:val>
                                        </p:tav>
                                        <p:tav tm="100000">
                                          <p:val>
                                            <p:strVal val="#ppt_x"/>
                                          </p:val>
                                        </p:tav>
                                      </p:tavLst>
                                    </p:anim>
                                    <p:anim calcmode="lin" valueType="num">
                                      <p:cBhvr additive="base">
                                        <p:cTn id="22" dur="500" fill="hold"/>
                                        <p:tgtEl>
                                          <p:spTgt spid="20494"/>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0501"/>
                                        </p:tgtEl>
                                        <p:attrNameLst>
                                          <p:attrName>style.visibility</p:attrName>
                                        </p:attrNameLst>
                                      </p:cBhvr>
                                      <p:to>
                                        <p:strVal val="visible"/>
                                      </p:to>
                                    </p:set>
                                    <p:animEffect transition="in" filter="box(in)">
                                      <p:cBhvr>
                                        <p:cTn id="27" dur="500"/>
                                        <p:tgtEl>
                                          <p:spTgt spid="20501"/>
                                        </p:tgtEl>
                                      </p:cBhvr>
                                    </p:animEffect>
                                  </p:childTnLst>
                                  <p:subTnLst>
                                    <p:set>
                                      <p:cBhvr override="childStyle">
                                        <p:cTn dur="1" fill="hold" display="0" masterRel="nextClick" afterEffect="1"/>
                                        <p:tgtEl>
                                          <p:spTgt spid="20501"/>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0500"/>
                                        </p:tgtEl>
                                        <p:attrNameLst>
                                          <p:attrName>style.visibility</p:attrName>
                                        </p:attrNameLst>
                                      </p:cBhvr>
                                      <p:to>
                                        <p:strVal val="visible"/>
                                      </p:to>
                                    </p:set>
                                    <p:animEffect transition="in" filter="box(in)">
                                      <p:cBhvr>
                                        <p:cTn id="32" dur="500"/>
                                        <p:tgtEl>
                                          <p:spTgt spid="20500"/>
                                        </p:tgtEl>
                                      </p:cBhvr>
                                    </p:animEffect>
                                  </p:childTnLst>
                                  <p:subTnLst>
                                    <p:set>
                                      <p:cBhvr override="childStyle">
                                        <p:cTn dur="1" fill="hold" display="0" masterRel="nextClick" afterEffect="1"/>
                                        <p:tgtEl>
                                          <p:spTgt spid="20500"/>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0502"/>
                                        </p:tgtEl>
                                        <p:attrNameLst>
                                          <p:attrName>style.visibility</p:attrName>
                                        </p:attrNameLst>
                                      </p:cBhvr>
                                      <p:to>
                                        <p:strVal val="visible"/>
                                      </p:to>
                                    </p:set>
                                    <p:animEffect transition="in" filter="box(in)">
                                      <p:cBhvr>
                                        <p:cTn id="37" dur="500"/>
                                        <p:tgtEl>
                                          <p:spTgt spid="20502"/>
                                        </p:tgtEl>
                                      </p:cBhvr>
                                    </p:animEffect>
                                  </p:childTnLst>
                                  <p:subTnLst>
                                    <p:set>
                                      <p:cBhvr override="childStyle">
                                        <p:cTn dur="1" fill="hold" display="0" masterRel="nextClick" afterEffect="1"/>
                                        <p:tgtEl>
                                          <p:spTgt spid="2050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4" grpId="0" animBg="1" autoUpdateAnimBg="0"/>
      <p:bldP spid="20497" grpId="0" animBg="1" autoUpdateAnimBg="0"/>
      <p:bldP spid="20498" grpId="0" animBg="1" autoUpdateAnimBg="0"/>
      <p:bldP spid="20499" grpId="0" animBg="1" autoUpdateAnimBg="0"/>
      <p:bldP spid="20500" grpId="0" animBg="1" autoUpdateAnimBg="0"/>
      <p:bldP spid="20501" grpId="0" animBg="1" autoUpdateAnimBg="0"/>
      <p:bldP spid="20502"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9" name="灯片编号占位符 3">
            <a:extLst>
              <a:ext uri="{FF2B5EF4-FFF2-40B4-BE49-F238E27FC236}">
                <a16:creationId xmlns:a16="http://schemas.microsoft.com/office/drawing/2014/main" id="{7462F2FE-9FB4-E846-8F7B-8ED939C62FA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1BA6B7B2-EAFF-B54A-B17B-9BF444FC2D9A}" type="slidenum">
              <a:rPr lang="ja-JP" altLang="en-US" sz="1800">
                <a:solidFill>
                  <a:srgbClr val="A50021"/>
                </a:solidFill>
                <a:ea typeface="MS PGothic" panose="020B0600070205080204" pitchFamily="34" charset="-128"/>
              </a:rPr>
              <a:pPr>
                <a:lnSpc>
                  <a:spcPct val="100000"/>
                </a:lnSpc>
                <a:spcBef>
                  <a:spcPct val="0"/>
                </a:spcBef>
                <a:buClrTx/>
                <a:buFontTx/>
                <a:buNone/>
              </a:pPr>
              <a:t>18</a:t>
            </a:fld>
            <a:endParaRPr lang="en-US" altLang="ja-JP" sz="1800">
              <a:solidFill>
                <a:srgbClr val="A50021"/>
              </a:solidFill>
              <a:ea typeface="MS PGothic" panose="020B0600070205080204" pitchFamily="34" charset="-128"/>
            </a:endParaRPr>
          </a:p>
        </p:txBody>
      </p:sp>
      <p:sp>
        <p:nvSpPr>
          <p:cNvPr id="32770" name="Rectangle 2">
            <a:extLst>
              <a:ext uri="{FF2B5EF4-FFF2-40B4-BE49-F238E27FC236}">
                <a16:creationId xmlns:a16="http://schemas.microsoft.com/office/drawing/2014/main" id="{21367A94-1C27-F447-B43D-F4425AE70E45}"/>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 2.2.2  </a:t>
            </a:r>
            <a:r>
              <a:rPr lang="zh-CN" altLang="en-US">
                <a:latin typeface="Times New Roman" panose="02020603050405020304" pitchFamily="18" charset="0"/>
              </a:rPr>
              <a:t>谓词</a:t>
            </a:r>
          </a:p>
        </p:txBody>
      </p:sp>
      <p:sp>
        <p:nvSpPr>
          <p:cNvPr id="32771" name="Rectangle 5">
            <a:extLst>
              <a:ext uri="{FF2B5EF4-FFF2-40B4-BE49-F238E27FC236}">
                <a16:creationId xmlns:a16="http://schemas.microsoft.com/office/drawing/2014/main" id="{A81906E5-8D0A-DD40-BCFB-09D4AE1F229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32772" name="Rectangle 7">
            <a:extLst>
              <a:ext uri="{FF2B5EF4-FFF2-40B4-BE49-F238E27FC236}">
                <a16:creationId xmlns:a16="http://schemas.microsoft.com/office/drawing/2014/main" id="{69603908-989F-4F47-BF4C-03BBDEBCE59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32773" name="Rectangle 10">
            <a:extLst>
              <a:ext uri="{FF2B5EF4-FFF2-40B4-BE49-F238E27FC236}">
                <a16:creationId xmlns:a16="http://schemas.microsoft.com/office/drawing/2014/main" id="{073D2645-4C41-A942-B124-0C8711755F88}"/>
              </a:ext>
            </a:extLst>
          </p:cNvPr>
          <p:cNvSpPr>
            <a:spLocks noGrp="1" noChangeArrowheads="1"/>
          </p:cNvSpPr>
          <p:nvPr>
            <p:ph type="body" idx="1"/>
          </p:nvPr>
        </p:nvSpPr>
        <p:spPr>
          <a:xfrm>
            <a:off x="250825" y="908050"/>
            <a:ext cx="8642350" cy="2586038"/>
          </a:xfrm>
          <a:noFill/>
        </p:spPr>
        <p:txBody>
          <a:bodyPr/>
          <a:lstStyle/>
          <a:p>
            <a:pPr marL="533400" indent="-533400" eaLnBrk="1" hangingPunct="1">
              <a:spcBef>
                <a:spcPct val="40000"/>
              </a:spcBef>
            </a:pPr>
            <a:r>
              <a:rPr lang="zh-CN" altLang="en-US" b="1">
                <a:latin typeface="Times New Roman" panose="02020603050405020304" pitchFamily="18" charset="0"/>
              </a:rPr>
              <a:t>谓词的一般形式：   </a:t>
            </a:r>
            <a:r>
              <a:rPr lang="en-US" altLang="zh-CN" b="1" i="1">
                <a:latin typeface="Times New Roman" panose="02020603050405020304" pitchFamily="18" charset="0"/>
              </a:rPr>
              <a:t>P </a:t>
            </a:r>
            <a:r>
              <a:rPr lang="en-US" altLang="zh-CN" b="1">
                <a:latin typeface="Times New Roman" panose="02020603050405020304" pitchFamily="18" charset="0"/>
              </a:rPr>
              <a:t>(</a:t>
            </a:r>
            <a:r>
              <a:rPr lang="en-US" altLang="zh-CN" b="1" i="1">
                <a:latin typeface="Times New Roman" panose="02020603050405020304" pitchFamily="18" charset="0"/>
              </a:rPr>
              <a:t>x</a:t>
            </a:r>
            <a:r>
              <a:rPr lang="en-US" altLang="zh-CN" b="1" baseline="-25000">
                <a:latin typeface="Times New Roman" panose="02020603050405020304" pitchFamily="18" charset="0"/>
              </a:rPr>
              <a:t>1</a:t>
            </a:r>
            <a:r>
              <a:rPr lang="en-US" altLang="zh-CN" b="1">
                <a:latin typeface="Times New Roman" panose="02020603050405020304" pitchFamily="18" charset="0"/>
              </a:rPr>
              <a:t>, </a:t>
            </a:r>
            <a:r>
              <a:rPr lang="en-US" altLang="zh-CN" b="1" i="1">
                <a:latin typeface="Times New Roman" panose="02020603050405020304" pitchFamily="18" charset="0"/>
              </a:rPr>
              <a:t>x</a:t>
            </a:r>
            <a:r>
              <a:rPr lang="en-US" altLang="zh-CN" b="1" baseline="-25000">
                <a:latin typeface="Times New Roman" panose="02020603050405020304" pitchFamily="18" charset="0"/>
              </a:rPr>
              <a:t>2</a:t>
            </a:r>
            <a:r>
              <a:rPr lang="en-US" altLang="zh-CN" b="1">
                <a:latin typeface="Times New Roman" panose="02020603050405020304" pitchFamily="18" charset="0"/>
              </a:rPr>
              <a:t>,</a:t>
            </a:r>
            <a:r>
              <a:rPr lang="en-US" altLang="zh-CN" sz="4400" b="1" baseline="9000">
                <a:latin typeface="Times New Roman" panose="02020603050405020304" pitchFamily="18" charset="0"/>
              </a:rPr>
              <a:t>…</a:t>
            </a:r>
            <a:r>
              <a:rPr lang="en-US" altLang="zh-CN" b="1">
                <a:latin typeface="Times New Roman" panose="02020603050405020304" pitchFamily="18" charset="0"/>
              </a:rPr>
              <a:t>, </a:t>
            </a:r>
            <a:r>
              <a:rPr lang="en-US" altLang="zh-CN" b="1" i="1">
                <a:latin typeface="Times New Roman" panose="02020603050405020304" pitchFamily="18" charset="0"/>
              </a:rPr>
              <a:t>x</a:t>
            </a:r>
            <a:r>
              <a:rPr lang="en-US" altLang="zh-CN" b="1" i="1" baseline="-25000">
                <a:latin typeface="Times New Roman" panose="02020603050405020304" pitchFamily="18" charset="0"/>
              </a:rPr>
              <a:t>n</a:t>
            </a:r>
            <a:r>
              <a:rPr lang="en-US" altLang="zh-CN" b="1">
                <a:latin typeface="Times New Roman" panose="02020603050405020304" pitchFamily="18" charset="0"/>
              </a:rPr>
              <a:t>)</a:t>
            </a:r>
          </a:p>
          <a:p>
            <a:pPr marL="533400" indent="-533400" eaLnBrk="1" hangingPunct="1">
              <a:spcBef>
                <a:spcPct val="40000"/>
              </a:spcBef>
              <a:buFont typeface="Wingdings" pitchFamily="2" charset="2"/>
              <a:buChar char="§"/>
            </a:pPr>
            <a:r>
              <a:rPr lang="zh-CN" altLang="en-US" sz="2600" b="1">
                <a:latin typeface="Times New Roman" panose="02020603050405020304" pitchFamily="18" charset="0"/>
              </a:rPr>
              <a:t>个体 </a:t>
            </a:r>
            <a:r>
              <a:rPr lang="en-US" altLang="zh-CN" sz="2600" b="1" i="1">
                <a:latin typeface="Times New Roman" panose="02020603050405020304" pitchFamily="18" charset="0"/>
              </a:rPr>
              <a:t>x</a:t>
            </a:r>
            <a:r>
              <a:rPr lang="en-US" altLang="zh-CN" sz="2600" b="1" baseline="-25000">
                <a:latin typeface="Times New Roman" panose="02020603050405020304" pitchFamily="18" charset="0"/>
              </a:rPr>
              <a:t>1</a:t>
            </a:r>
            <a:r>
              <a:rPr lang="en-US" altLang="zh-CN" sz="2600" b="1">
                <a:latin typeface="Times New Roman" panose="02020603050405020304" pitchFamily="18" charset="0"/>
              </a:rPr>
              <a:t>, </a:t>
            </a:r>
            <a:r>
              <a:rPr lang="en-US" altLang="zh-CN" sz="2600" b="1" i="1">
                <a:latin typeface="Times New Roman" panose="02020603050405020304" pitchFamily="18" charset="0"/>
              </a:rPr>
              <a:t>x</a:t>
            </a:r>
            <a:r>
              <a:rPr lang="en-US" altLang="zh-CN" sz="2600" b="1" baseline="-25000">
                <a:latin typeface="Times New Roman" panose="02020603050405020304" pitchFamily="18" charset="0"/>
              </a:rPr>
              <a:t>2</a:t>
            </a:r>
            <a:r>
              <a:rPr lang="en-US" altLang="zh-CN" sz="2600" b="1">
                <a:latin typeface="Times New Roman" panose="02020603050405020304" pitchFamily="18" charset="0"/>
              </a:rPr>
              <a:t>,</a:t>
            </a:r>
            <a:r>
              <a:rPr lang="en-US" altLang="zh-CN" sz="4000" b="1" baseline="10000">
                <a:latin typeface="Times New Roman" panose="02020603050405020304" pitchFamily="18" charset="0"/>
              </a:rPr>
              <a:t>…</a:t>
            </a:r>
            <a:r>
              <a:rPr lang="en-US" altLang="zh-CN" sz="2600" b="1">
                <a:latin typeface="Times New Roman" panose="02020603050405020304" pitchFamily="18" charset="0"/>
              </a:rPr>
              <a:t>, </a:t>
            </a:r>
            <a:r>
              <a:rPr lang="en-US" altLang="zh-CN" sz="2600" b="1" i="1">
                <a:latin typeface="Times New Roman" panose="02020603050405020304" pitchFamily="18" charset="0"/>
              </a:rPr>
              <a:t>x</a:t>
            </a:r>
            <a:r>
              <a:rPr lang="en-US" altLang="zh-CN" sz="2600" b="1" baseline="-25000">
                <a:latin typeface="Times New Roman" panose="02020603050405020304" pitchFamily="18" charset="0"/>
              </a:rPr>
              <a:t>n</a:t>
            </a:r>
            <a:r>
              <a:rPr lang="en-US" altLang="zh-CN" sz="2600" b="1" i="1" baseline="-25000">
                <a:latin typeface="Times New Roman" panose="02020603050405020304" pitchFamily="18" charset="0"/>
              </a:rPr>
              <a:t> </a:t>
            </a:r>
            <a:r>
              <a:rPr lang="zh-CN" altLang="en-US" sz="2600">
                <a:latin typeface="Times New Roman" panose="02020603050405020304" pitchFamily="18" charset="0"/>
              </a:rPr>
              <a:t>：某个独立存在的事物或者某个抽象的概念；</a:t>
            </a:r>
          </a:p>
          <a:p>
            <a:pPr marL="533400" indent="-533400" eaLnBrk="1" hangingPunct="1">
              <a:spcBef>
                <a:spcPct val="40000"/>
              </a:spcBef>
              <a:buFont typeface="Wingdings" pitchFamily="2" charset="2"/>
              <a:buChar char="§"/>
            </a:pPr>
            <a:r>
              <a:rPr lang="zh-CN" altLang="en-US" sz="2600" b="1">
                <a:latin typeface="Times New Roman" panose="02020603050405020304" pitchFamily="18" charset="0"/>
              </a:rPr>
              <a:t>谓词名 </a:t>
            </a:r>
            <a:r>
              <a:rPr lang="en-US" altLang="zh-CN" sz="2600" b="1" i="1">
                <a:latin typeface="Times New Roman" panose="02020603050405020304" pitchFamily="18" charset="0"/>
              </a:rPr>
              <a:t>P</a:t>
            </a:r>
            <a:r>
              <a:rPr lang="zh-CN" altLang="en-US" sz="2600">
                <a:latin typeface="Times New Roman" panose="02020603050405020304" pitchFamily="18" charset="0"/>
              </a:rPr>
              <a:t>：刻画个体的性质、状态或个体间的关系。</a:t>
            </a:r>
          </a:p>
          <a:p>
            <a:pPr marL="533400" indent="-533400" eaLnBrk="1" hangingPunct="1">
              <a:spcBef>
                <a:spcPct val="40000"/>
              </a:spcBef>
              <a:buClr>
                <a:srgbClr val="0000FF"/>
              </a:buClr>
              <a:buFont typeface="Wingdings" pitchFamily="2" charset="2"/>
              <a:buAutoNum type="arabicParenR"/>
            </a:pPr>
            <a:endParaRPr lang="en-US" altLang="zh-CN" b="1">
              <a:latin typeface="Times New Roman" panose="02020603050405020304" pitchFamily="18" charset="0"/>
            </a:endParaRPr>
          </a:p>
        </p:txBody>
      </p:sp>
      <p:sp>
        <p:nvSpPr>
          <p:cNvPr id="21515" name="AutoShape 11">
            <a:extLst>
              <a:ext uri="{FF2B5EF4-FFF2-40B4-BE49-F238E27FC236}">
                <a16:creationId xmlns:a16="http://schemas.microsoft.com/office/drawing/2014/main" id="{B41C0B22-8222-8944-B73A-A8FF9362B068}"/>
              </a:ext>
            </a:extLst>
          </p:cNvPr>
          <p:cNvSpPr>
            <a:spLocks/>
          </p:cNvSpPr>
          <p:nvPr/>
        </p:nvSpPr>
        <p:spPr bwMode="auto">
          <a:xfrm>
            <a:off x="1697038" y="4329113"/>
            <a:ext cx="7269162" cy="2114550"/>
          </a:xfrm>
          <a:prstGeom prst="accentBorderCallout1">
            <a:avLst>
              <a:gd name="adj1" fmla="val 5407"/>
              <a:gd name="adj2" fmla="val -1046"/>
              <a:gd name="adj3" fmla="val -15764"/>
              <a:gd name="adj4" fmla="val -4435"/>
            </a:avLst>
          </a:prstGeom>
          <a:gradFill rotWithShape="0">
            <a:gsLst>
              <a:gs pos="0">
                <a:schemeClr val="accent1"/>
              </a:gs>
              <a:gs pos="100000">
                <a:schemeClr val="bg1"/>
              </a:gs>
            </a:gsLst>
            <a:path path="rect">
              <a:fillToRect l="100000" b="100000"/>
            </a:path>
          </a:gradFill>
          <a:ln w="9525">
            <a:solidFill>
              <a:schemeClr val="tx1"/>
            </a:solidFill>
            <a:miter lim="800000"/>
            <a:headEnd/>
            <a:tailEnd/>
          </a:ln>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40000"/>
              </a:spcBef>
              <a:buFont typeface="Wingdings" pitchFamily="2" charset="2"/>
              <a:buChar char="§"/>
            </a:pPr>
            <a:r>
              <a:rPr lang="en-US" altLang="zh-CN" sz="2600" b="1">
                <a:latin typeface="Times New Roman" panose="02020603050405020304" pitchFamily="18" charset="0"/>
              </a:rPr>
              <a:t> “</a:t>
            </a:r>
            <a:r>
              <a:rPr lang="zh-CN" altLang="en-US" sz="2600" b="1">
                <a:solidFill>
                  <a:schemeClr val="accent2"/>
                </a:solidFill>
                <a:latin typeface="Times New Roman" panose="02020603050405020304" pitchFamily="18" charset="0"/>
              </a:rPr>
              <a:t>老张是一个教师</a:t>
            </a:r>
            <a:r>
              <a:rPr lang="zh-CN" altLang="en-US" sz="2600" b="1">
                <a:latin typeface="Times New Roman" panose="02020603050405020304" pitchFamily="18" charset="0"/>
              </a:rPr>
              <a:t>”：一元谓词 </a:t>
            </a:r>
            <a:r>
              <a:rPr lang="en-US" altLang="zh-CN" sz="2600" b="1" i="1">
                <a:latin typeface="Times New Roman" panose="02020603050405020304" pitchFamily="18" charset="0"/>
              </a:rPr>
              <a:t>Teacher </a:t>
            </a:r>
            <a:r>
              <a:rPr lang="en-US" altLang="zh-CN" sz="2600" b="1">
                <a:latin typeface="Times New Roman" panose="02020603050405020304" pitchFamily="18" charset="0"/>
              </a:rPr>
              <a:t>(</a:t>
            </a:r>
            <a:r>
              <a:rPr lang="en-US" altLang="zh-CN" sz="2600" b="1" i="1">
                <a:latin typeface="Times New Roman" panose="02020603050405020304" pitchFamily="18" charset="0"/>
              </a:rPr>
              <a:t>Zhang</a:t>
            </a:r>
            <a:r>
              <a:rPr lang="en-US" altLang="zh-CN" sz="2600" b="1">
                <a:latin typeface="Times New Roman" panose="02020603050405020304" pitchFamily="18" charset="0"/>
              </a:rPr>
              <a:t>)</a:t>
            </a:r>
          </a:p>
          <a:p>
            <a:pPr eaLnBrk="1" hangingPunct="1">
              <a:lnSpc>
                <a:spcPct val="100000"/>
              </a:lnSpc>
              <a:spcBef>
                <a:spcPct val="40000"/>
              </a:spcBef>
              <a:buFont typeface="Wingdings" pitchFamily="2" charset="2"/>
              <a:buChar char="§"/>
            </a:pPr>
            <a:r>
              <a:rPr lang="en-US" altLang="zh-CN" sz="2600" b="1">
                <a:latin typeface="Times New Roman" panose="02020603050405020304" pitchFamily="18" charset="0"/>
              </a:rPr>
              <a:t> “</a:t>
            </a:r>
            <a:r>
              <a:rPr lang="en-US" altLang="zh-CN" sz="2600" b="1">
                <a:solidFill>
                  <a:schemeClr val="accent2"/>
                </a:solidFill>
                <a:latin typeface="Times New Roman" panose="02020603050405020304" pitchFamily="18" charset="0"/>
              </a:rPr>
              <a:t>5&gt;3</a:t>
            </a:r>
            <a:r>
              <a:rPr lang="en-US" altLang="zh-CN" sz="2600" b="1">
                <a:latin typeface="Times New Roman" panose="02020603050405020304" pitchFamily="18" charset="0"/>
              </a:rPr>
              <a:t>” </a:t>
            </a:r>
            <a:r>
              <a:rPr lang="zh-CN" altLang="en-US" sz="2600" b="1">
                <a:latin typeface="Times New Roman" panose="02020603050405020304" pitchFamily="18" charset="0"/>
              </a:rPr>
              <a:t>：</a:t>
            </a:r>
            <a:r>
              <a:rPr lang="zh-CN" altLang="en-US" sz="2600">
                <a:latin typeface="Times New Roman" panose="02020603050405020304" pitchFamily="18" charset="0"/>
              </a:rPr>
              <a:t>二元谓词</a:t>
            </a:r>
            <a:r>
              <a:rPr lang="zh-CN" altLang="en-US" sz="2600" b="1">
                <a:latin typeface="Times New Roman" panose="02020603050405020304" pitchFamily="18" charset="0"/>
              </a:rPr>
              <a:t> </a:t>
            </a:r>
            <a:r>
              <a:rPr lang="en-US" altLang="zh-CN" sz="2600" b="1" i="1">
                <a:latin typeface="Times New Roman" panose="02020603050405020304" pitchFamily="18" charset="0"/>
              </a:rPr>
              <a:t>Greater </a:t>
            </a:r>
            <a:r>
              <a:rPr lang="en-US" altLang="zh-CN" sz="2600" b="1">
                <a:latin typeface="Times New Roman" panose="02020603050405020304" pitchFamily="18" charset="0"/>
              </a:rPr>
              <a:t>(5, 3)</a:t>
            </a:r>
          </a:p>
          <a:p>
            <a:pPr eaLnBrk="1" hangingPunct="1">
              <a:lnSpc>
                <a:spcPct val="100000"/>
              </a:lnSpc>
              <a:spcBef>
                <a:spcPct val="40000"/>
              </a:spcBef>
              <a:buFont typeface="Wingdings" pitchFamily="2" charset="2"/>
              <a:buChar char="§"/>
            </a:pPr>
            <a:r>
              <a:rPr lang="en-US" altLang="zh-CN" sz="2600" b="1">
                <a:latin typeface="Times New Roman" panose="02020603050405020304" pitchFamily="18" charset="0"/>
              </a:rPr>
              <a:t> “</a:t>
            </a:r>
            <a:r>
              <a:rPr lang="en-US" altLang="zh-CN" sz="2600" b="1">
                <a:solidFill>
                  <a:schemeClr val="accent2"/>
                </a:solidFill>
                <a:latin typeface="Times New Roman" panose="02020603050405020304" pitchFamily="18" charset="0"/>
              </a:rPr>
              <a:t>Smith</a:t>
            </a:r>
            <a:r>
              <a:rPr lang="zh-CN" altLang="en-US" sz="2600" b="1">
                <a:solidFill>
                  <a:schemeClr val="accent2"/>
                </a:solidFill>
                <a:latin typeface="Times New Roman" panose="02020603050405020304" pitchFamily="18" charset="0"/>
              </a:rPr>
              <a:t>作为一个工程师为</a:t>
            </a:r>
            <a:r>
              <a:rPr lang="en-US" altLang="zh-CN" sz="2600" b="1">
                <a:solidFill>
                  <a:schemeClr val="accent2"/>
                </a:solidFill>
                <a:latin typeface="Times New Roman" panose="02020603050405020304" pitchFamily="18" charset="0"/>
              </a:rPr>
              <a:t>IBM</a:t>
            </a:r>
            <a:r>
              <a:rPr lang="zh-CN" altLang="en-US" sz="2600" b="1">
                <a:solidFill>
                  <a:schemeClr val="accent2"/>
                </a:solidFill>
                <a:latin typeface="Times New Roman" panose="02020603050405020304" pitchFamily="18" charset="0"/>
              </a:rPr>
              <a:t>工作</a:t>
            </a:r>
            <a:r>
              <a:rPr lang="zh-CN" altLang="en-US" sz="2600" b="1">
                <a:latin typeface="Times New Roman" panose="02020603050405020304" pitchFamily="18" charset="0"/>
              </a:rPr>
              <a:t>”： </a:t>
            </a:r>
          </a:p>
          <a:p>
            <a:pPr algn="ctr" eaLnBrk="1" hangingPunct="1">
              <a:lnSpc>
                <a:spcPct val="100000"/>
              </a:lnSpc>
              <a:spcBef>
                <a:spcPct val="40000"/>
              </a:spcBef>
              <a:buClr>
                <a:srgbClr val="0000FF"/>
              </a:buClr>
              <a:buFontTx/>
              <a:buNone/>
            </a:pPr>
            <a:r>
              <a:rPr lang="zh-CN" altLang="en-US" sz="2600">
                <a:latin typeface="Times New Roman" panose="02020603050405020304" pitchFamily="18" charset="0"/>
              </a:rPr>
              <a:t>三元谓词</a:t>
            </a:r>
            <a:r>
              <a:rPr lang="zh-CN" altLang="en-US" sz="2600" b="1">
                <a:latin typeface="Times New Roman" panose="02020603050405020304" pitchFamily="18" charset="0"/>
              </a:rPr>
              <a:t> </a:t>
            </a:r>
            <a:r>
              <a:rPr lang="en-US" altLang="zh-CN" sz="2600" b="1" i="1">
                <a:latin typeface="Times New Roman" panose="02020603050405020304" pitchFamily="18" charset="0"/>
              </a:rPr>
              <a:t>Works </a:t>
            </a:r>
            <a:r>
              <a:rPr lang="en-US" altLang="zh-CN" sz="2600" b="1">
                <a:latin typeface="Times New Roman" panose="02020603050405020304" pitchFamily="18" charset="0"/>
              </a:rPr>
              <a:t>(</a:t>
            </a:r>
            <a:r>
              <a:rPr lang="en-US" altLang="zh-CN" sz="2600" b="1" i="1">
                <a:latin typeface="Times New Roman" panose="02020603050405020304" pitchFamily="18" charset="0"/>
              </a:rPr>
              <a:t>Smith</a:t>
            </a:r>
            <a:r>
              <a:rPr lang="en-US" altLang="zh-CN" sz="2600" b="1">
                <a:latin typeface="Times New Roman" panose="02020603050405020304" pitchFamily="18" charset="0"/>
              </a:rPr>
              <a:t>, </a:t>
            </a:r>
            <a:r>
              <a:rPr lang="en-US" altLang="zh-CN" sz="2600" b="1" i="1">
                <a:latin typeface="Times New Roman" panose="02020603050405020304" pitchFamily="18" charset="0"/>
              </a:rPr>
              <a:t>IBM</a:t>
            </a:r>
            <a:r>
              <a:rPr lang="en-US" altLang="zh-CN" sz="2600" b="1">
                <a:latin typeface="Times New Roman" panose="02020603050405020304" pitchFamily="18" charset="0"/>
              </a:rPr>
              <a:t>, </a:t>
            </a:r>
            <a:r>
              <a:rPr lang="en-US" altLang="zh-CN" sz="2600" b="1" i="1">
                <a:latin typeface="Times New Roman" panose="02020603050405020304" pitchFamily="18" charset="0"/>
              </a:rPr>
              <a:t>engineer</a:t>
            </a:r>
            <a:r>
              <a:rPr lang="en-US" altLang="zh-CN" sz="2600" b="1">
                <a:latin typeface="Times New Roman" panose="02020603050405020304" pitchFamily="18" charset="0"/>
              </a:rPr>
              <a:t>)</a:t>
            </a:r>
          </a:p>
        </p:txBody>
      </p:sp>
      <p:sp>
        <p:nvSpPr>
          <p:cNvPr id="32775" name="Rectangle 12">
            <a:extLst>
              <a:ext uri="{FF2B5EF4-FFF2-40B4-BE49-F238E27FC236}">
                <a16:creationId xmlns:a16="http://schemas.microsoft.com/office/drawing/2014/main" id="{EF9CBE66-0ED4-3345-B47D-D5A714FA2824}"/>
              </a:ext>
            </a:extLst>
          </p:cNvPr>
          <p:cNvSpPr>
            <a:spLocks noChangeArrowheads="1"/>
          </p:cNvSpPr>
          <p:nvPr/>
        </p:nvSpPr>
        <p:spPr bwMode="auto">
          <a:xfrm>
            <a:off x="311150" y="3519488"/>
            <a:ext cx="8359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b="1">
                <a:solidFill>
                  <a:srgbClr val="0000FF"/>
                </a:solidFill>
                <a:latin typeface="Times New Roman" panose="02020603050405020304" pitchFamily="18" charset="0"/>
              </a:rPr>
              <a:t>（</a:t>
            </a:r>
            <a:r>
              <a:rPr lang="en-US" altLang="zh-CN" b="1">
                <a:solidFill>
                  <a:srgbClr val="0000FF"/>
                </a:solidFill>
                <a:latin typeface="Times New Roman" panose="02020603050405020304" pitchFamily="18" charset="0"/>
              </a:rPr>
              <a:t>1</a:t>
            </a:r>
            <a:r>
              <a:rPr lang="zh-CN" altLang="en-US" b="1">
                <a:solidFill>
                  <a:srgbClr val="0000FF"/>
                </a:solidFill>
                <a:latin typeface="Times New Roman" panose="02020603050405020304" pitchFamily="18" charset="0"/>
              </a:rPr>
              <a:t>）</a:t>
            </a:r>
            <a:r>
              <a:rPr lang="zh-CN" altLang="en-US" b="1">
                <a:latin typeface="Times New Roman" panose="02020603050405020304" pitchFamily="18" charset="0"/>
              </a:rPr>
              <a:t>个体是常量：一个或者一组指定的个体。</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515"/>
                                        </p:tgtEl>
                                        <p:attrNameLst>
                                          <p:attrName>style.visibility</p:attrName>
                                        </p:attrNameLst>
                                      </p:cBhvr>
                                      <p:to>
                                        <p:strVal val="visible"/>
                                      </p:to>
                                    </p:set>
                                    <p:animEffect transition="in" filter="slide(fromBottom)">
                                      <p:cBhvr>
                                        <p:cTn id="7" dur="500"/>
                                        <p:tgtEl>
                                          <p:spTgt spid="21515"/>
                                        </p:tgtEl>
                                      </p:cBhvr>
                                    </p:animEffect>
                                  </p:childTnLst>
                                  <p:subTnLst>
                                    <p:set>
                                      <p:cBhvr override="childStyle">
                                        <p:cTn dur="1" fill="hold" display="0" masterRel="nextClick" afterEffect="1"/>
                                        <p:tgtEl>
                                          <p:spTgt spid="215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5"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3" name="灯片编号占位符 3">
            <a:extLst>
              <a:ext uri="{FF2B5EF4-FFF2-40B4-BE49-F238E27FC236}">
                <a16:creationId xmlns:a16="http://schemas.microsoft.com/office/drawing/2014/main" id="{824BB7F3-4EC5-CF4E-9FA6-449CA4CF722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5BA0983A-E17E-0647-92D0-01FDAD858617}" type="slidenum">
              <a:rPr lang="ja-JP" altLang="en-US" sz="1800">
                <a:solidFill>
                  <a:srgbClr val="A50021"/>
                </a:solidFill>
                <a:ea typeface="MS PGothic" panose="020B0600070205080204" pitchFamily="34" charset="-128"/>
              </a:rPr>
              <a:pPr>
                <a:lnSpc>
                  <a:spcPct val="100000"/>
                </a:lnSpc>
                <a:spcBef>
                  <a:spcPct val="0"/>
                </a:spcBef>
                <a:buClrTx/>
                <a:buFontTx/>
                <a:buNone/>
              </a:pPr>
              <a:t>19</a:t>
            </a:fld>
            <a:endParaRPr lang="en-US" altLang="ja-JP" sz="1800">
              <a:solidFill>
                <a:srgbClr val="A50021"/>
              </a:solidFill>
              <a:ea typeface="MS PGothic" panose="020B0600070205080204" pitchFamily="34" charset="-128"/>
            </a:endParaRPr>
          </a:p>
        </p:txBody>
      </p:sp>
      <p:sp>
        <p:nvSpPr>
          <p:cNvPr id="33794" name="Rectangle 2">
            <a:extLst>
              <a:ext uri="{FF2B5EF4-FFF2-40B4-BE49-F238E27FC236}">
                <a16:creationId xmlns:a16="http://schemas.microsoft.com/office/drawing/2014/main" id="{A4116B29-3F8E-4E47-A3B0-DA048522F0D6}"/>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 2.2.2  </a:t>
            </a:r>
            <a:r>
              <a:rPr lang="zh-CN" altLang="en-US">
                <a:latin typeface="Times New Roman" panose="02020603050405020304" pitchFamily="18" charset="0"/>
              </a:rPr>
              <a:t>谓词</a:t>
            </a:r>
          </a:p>
        </p:txBody>
      </p:sp>
      <p:sp>
        <p:nvSpPr>
          <p:cNvPr id="33795" name="Rectangle 4">
            <a:extLst>
              <a:ext uri="{FF2B5EF4-FFF2-40B4-BE49-F238E27FC236}">
                <a16:creationId xmlns:a16="http://schemas.microsoft.com/office/drawing/2014/main" id="{0EB413CE-74FE-6841-AB04-CCEE26112AD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33796" name="Rectangle 5">
            <a:extLst>
              <a:ext uri="{FF2B5EF4-FFF2-40B4-BE49-F238E27FC236}">
                <a16:creationId xmlns:a16="http://schemas.microsoft.com/office/drawing/2014/main" id="{E16C916D-4763-5944-BA66-8CFF7F6411D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33797" name="Rectangle 12">
            <a:extLst>
              <a:ext uri="{FF2B5EF4-FFF2-40B4-BE49-F238E27FC236}">
                <a16:creationId xmlns:a16="http://schemas.microsoft.com/office/drawing/2014/main" id="{A753C71E-25F0-604A-8184-470C587051A9}"/>
              </a:ext>
            </a:extLst>
          </p:cNvPr>
          <p:cNvSpPr>
            <a:spLocks noGrp="1" noChangeArrowheads="1"/>
          </p:cNvSpPr>
          <p:nvPr>
            <p:ph type="body" idx="1"/>
          </p:nvPr>
        </p:nvSpPr>
        <p:spPr>
          <a:xfrm>
            <a:off x="22225" y="908050"/>
            <a:ext cx="8936038" cy="1597025"/>
          </a:xfrm>
          <a:noFill/>
        </p:spPr>
        <p:txBody>
          <a:bodyPr/>
          <a:lstStyle/>
          <a:p>
            <a:pPr marL="533400" indent="-533400" eaLnBrk="1" hangingPunct="1">
              <a:spcBef>
                <a:spcPct val="40000"/>
              </a:spcBef>
              <a:buClr>
                <a:srgbClr val="0000FF"/>
              </a:buClr>
              <a:buFont typeface="Wingdings" pitchFamily="2" charset="2"/>
              <a:buNone/>
            </a:pPr>
            <a:r>
              <a:rPr lang="zh-CN" altLang="en-US" b="1">
                <a:solidFill>
                  <a:srgbClr val="0000FF"/>
                </a:solidFill>
                <a:latin typeface="Times New Roman" panose="02020603050405020304" pitchFamily="18" charset="0"/>
              </a:rPr>
              <a:t>（</a:t>
            </a:r>
            <a:r>
              <a:rPr lang="en-US" altLang="zh-CN" b="1">
                <a:solidFill>
                  <a:srgbClr val="0000FF"/>
                </a:solidFill>
                <a:latin typeface="Times New Roman" panose="02020603050405020304" pitchFamily="18" charset="0"/>
              </a:rPr>
              <a:t>2</a:t>
            </a:r>
            <a:r>
              <a:rPr lang="zh-CN" altLang="en-US" b="1">
                <a:solidFill>
                  <a:srgbClr val="0000FF"/>
                </a:solidFill>
                <a:latin typeface="Times New Roman" panose="02020603050405020304" pitchFamily="18" charset="0"/>
              </a:rPr>
              <a:t>）</a:t>
            </a:r>
            <a:r>
              <a:rPr lang="zh-CN" altLang="en-US" b="1">
                <a:latin typeface="Times New Roman" panose="02020603050405020304" pitchFamily="18" charset="0"/>
              </a:rPr>
              <a:t>个体是变元（变量）：</a:t>
            </a:r>
            <a:r>
              <a:rPr lang="zh-CN" altLang="en-US" sz="2600">
                <a:latin typeface="Times New Roman" panose="02020603050405020304" pitchFamily="18" charset="0"/>
              </a:rPr>
              <a:t>没有指定的一个或者一组个体。</a:t>
            </a:r>
            <a:endParaRPr lang="zh-CN" altLang="en-US" b="1">
              <a:latin typeface="Times New Roman" panose="02020603050405020304" pitchFamily="18" charset="0"/>
            </a:endParaRPr>
          </a:p>
        </p:txBody>
      </p:sp>
      <p:sp>
        <p:nvSpPr>
          <p:cNvPr id="33798" name="AutoShape 13">
            <a:extLst>
              <a:ext uri="{FF2B5EF4-FFF2-40B4-BE49-F238E27FC236}">
                <a16:creationId xmlns:a16="http://schemas.microsoft.com/office/drawing/2014/main" id="{2695958A-663A-E844-95A2-E49EF0475BAA}"/>
              </a:ext>
            </a:extLst>
          </p:cNvPr>
          <p:cNvSpPr>
            <a:spLocks/>
          </p:cNvSpPr>
          <p:nvPr/>
        </p:nvSpPr>
        <p:spPr bwMode="auto">
          <a:xfrm>
            <a:off x="1746250" y="3217863"/>
            <a:ext cx="7385050" cy="677862"/>
          </a:xfrm>
          <a:prstGeom prst="accentBorderCallout1">
            <a:avLst>
              <a:gd name="adj1" fmla="val 16861"/>
              <a:gd name="adj2" fmla="val -1032"/>
              <a:gd name="adj3" fmla="val -34190"/>
              <a:gd name="adj4" fmla="val -3764"/>
            </a:avLst>
          </a:prstGeom>
          <a:solidFill>
            <a:srgbClr val="FFFFFF"/>
          </a:solidFill>
          <a:ln w="9525">
            <a:solidFill>
              <a:schemeClr val="tx1"/>
            </a:solidFill>
            <a:miter lim="800000"/>
            <a:headEnd/>
            <a:tailEnd/>
          </a:ln>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Font typeface="Wingdings" pitchFamily="2" charset="2"/>
              <a:buChar char="§"/>
            </a:pPr>
            <a:r>
              <a:rPr lang="en-US" altLang="zh-CN" b="1">
                <a:latin typeface="Times New Roman" panose="02020603050405020304" pitchFamily="18" charset="0"/>
              </a:rPr>
              <a:t> “</a:t>
            </a:r>
            <a:r>
              <a:rPr lang="zh-CN" altLang="en-US" b="1">
                <a:solidFill>
                  <a:schemeClr val="accent2"/>
                </a:solidFill>
                <a:latin typeface="Times New Roman" panose="02020603050405020304" pitchFamily="18" charset="0"/>
              </a:rPr>
              <a:t>小李的父亲是教师</a:t>
            </a:r>
            <a:r>
              <a:rPr lang="zh-CN" altLang="en-US" b="1">
                <a:latin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Teacher</a:t>
            </a:r>
            <a:r>
              <a:rPr lang="en-US" altLang="zh-CN" b="1">
                <a:latin typeface="Times New Roman" panose="02020603050405020304" pitchFamily="18" charset="0"/>
              </a:rPr>
              <a:t> (</a:t>
            </a:r>
            <a:r>
              <a:rPr lang="en-US" altLang="zh-CN" b="1" i="1">
                <a:solidFill>
                  <a:srgbClr val="0000FF"/>
                </a:solidFill>
                <a:latin typeface="Times New Roman" panose="02020603050405020304" pitchFamily="18" charset="0"/>
                <a:cs typeface="Times New Roman" panose="02020603050405020304" pitchFamily="18" charset="0"/>
              </a:rPr>
              <a:t>father</a:t>
            </a:r>
            <a:r>
              <a:rPr lang="en-US" altLang="zh-CN" b="1">
                <a:solidFill>
                  <a:srgbClr val="0000FF"/>
                </a:solidFill>
                <a:latin typeface="Times New Roman" panose="02020603050405020304" pitchFamily="18" charset="0"/>
                <a:cs typeface="Times New Roman" panose="02020603050405020304" pitchFamily="18" charset="0"/>
              </a:rPr>
              <a:t> (</a:t>
            </a:r>
            <a:r>
              <a:rPr lang="en-US" altLang="zh-CN" b="1" i="1">
                <a:solidFill>
                  <a:srgbClr val="0000FF"/>
                </a:solidFill>
                <a:latin typeface="Times New Roman" panose="02020603050405020304" pitchFamily="18" charset="0"/>
                <a:cs typeface="Times New Roman" panose="02020603050405020304" pitchFamily="18" charset="0"/>
              </a:rPr>
              <a:t>Li</a:t>
            </a:r>
            <a:r>
              <a:rPr lang="en-US" altLang="zh-CN" b="1">
                <a:solidFill>
                  <a:srgbClr val="0000FF"/>
                </a:solidFill>
                <a:latin typeface="Times New Roman" panose="02020603050405020304" pitchFamily="18" charset="0"/>
                <a:cs typeface="Times New Roman" panose="02020603050405020304" pitchFamily="18" charset="0"/>
              </a:rPr>
              <a:t>) )</a:t>
            </a:r>
            <a:endParaRPr lang="en-US" altLang="zh-CN" b="1"/>
          </a:p>
        </p:txBody>
      </p:sp>
      <p:sp>
        <p:nvSpPr>
          <p:cNvPr id="33799" name="Rectangle 14">
            <a:extLst>
              <a:ext uri="{FF2B5EF4-FFF2-40B4-BE49-F238E27FC236}">
                <a16:creationId xmlns:a16="http://schemas.microsoft.com/office/drawing/2014/main" id="{23B6E1EC-C9D3-6A48-83C0-77E989AF1DBE}"/>
              </a:ext>
            </a:extLst>
          </p:cNvPr>
          <p:cNvSpPr>
            <a:spLocks noChangeArrowheads="1"/>
          </p:cNvSpPr>
          <p:nvPr/>
        </p:nvSpPr>
        <p:spPr bwMode="auto">
          <a:xfrm>
            <a:off x="57150" y="2554288"/>
            <a:ext cx="8197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b="1">
                <a:solidFill>
                  <a:srgbClr val="0000FF"/>
                </a:solidFill>
                <a:latin typeface="Times New Roman" panose="02020603050405020304" pitchFamily="18" charset="0"/>
              </a:rPr>
              <a:t>（</a:t>
            </a:r>
            <a:r>
              <a:rPr lang="en-US" altLang="zh-CN" b="1">
                <a:solidFill>
                  <a:srgbClr val="0000FF"/>
                </a:solidFill>
                <a:latin typeface="Times New Roman" panose="02020603050405020304" pitchFamily="18" charset="0"/>
              </a:rPr>
              <a:t>3</a:t>
            </a:r>
            <a:r>
              <a:rPr lang="zh-CN" altLang="en-US" b="1">
                <a:solidFill>
                  <a:srgbClr val="0000FF"/>
                </a:solidFill>
                <a:latin typeface="Times New Roman" panose="02020603050405020304" pitchFamily="18" charset="0"/>
              </a:rPr>
              <a:t>）</a:t>
            </a:r>
            <a:r>
              <a:rPr lang="zh-CN" altLang="en-US" b="1">
                <a:latin typeface="宋体" panose="02010600030101010101" pitchFamily="2" charset="-122"/>
              </a:rPr>
              <a:t>个体是</a:t>
            </a:r>
            <a:r>
              <a:rPr lang="zh-CN" altLang="en-US" b="1">
                <a:solidFill>
                  <a:srgbClr val="0000FF"/>
                </a:solidFill>
                <a:latin typeface="宋体" panose="02010600030101010101" pitchFamily="2" charset="-122"/>
              </a:rPr>
              <a:t>函数</a:t>
            </a:r>
            <a:r>
              <a:rPr lang="zh-CN" altLang="en-US" b="1">
                <a:latin typeface="宋体" panose="02010600030101010101" pitchFamily="2" charset="-122"/>
              </a:rPr>
              <a:t>：</a:t>
            </a:r>
            <a:r>
              <a:rPr lang="zh-CN" altLang="en-US">
                <a:latin typeface="宋体" panose="02010600030101010101" pitchFamily="2" charset="-122"/>
              </a:rPr>
              <a:t>一个个体到另一个个体的映射。</a:t>
            </a:r>
          </a:p>
        </p:txBody>
      </p:sp>
      <p:sp>
        <p:nvSpPr>
          <p:cNvPr id="33800" name="AutoShape 15">
            <a:extLst>
              <a:ext uri="{FF2B5EF4-FFF2-40B4-BE49-F238E27FC236}">
                <a16:creationId xmlns:a16="http://schemas.microsoft.com/office/drawing/2014/main" id="{32327AC5-F8F9-2247-B8F6-440146C8EDCE}"/>
              </a:ext>
            </a:extLst>
          </p:cNvPr>
          <p:cNvSpPr>
            <a:spLocks/>
          </p:cNvSpPr>
          <p:nvPr/>
        </p:nvSpPr>
        <p:spPr bwMode="auto">
          <a:xfrm>
            <a:off x="3084513" y="1709738"/>
            <a:ext cx="2974975" cy="549275"/>
          </a:xfrm>
          <a:prstGeom prst="accentBorderCallout1">
            <a:avLst>
              <a:gd name="adj1" fmla="val 20810"/>
              <a:gd name="adj2" fmla="val -2560"/>
              <a:gd name="adj3" fmla="val -45088"/>
              <a:gd name="adj4" fmla="val -23907"/>
            </a:avLst>
          </a:prstGeom>
          <a:solidFill>
            <a:srgbClr val="FFFFFF"/>
          </a:solidFill>
          <a:ln w="9525">
            <a:solidFill>
              <a:schemeClr val="tx1"/>
            </a:solidFill>
            <a:miter lim="800000"/>
            <a:headEnd/>
            <a:tailEnd/>
          </a:ln>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600" b="1">
                <a:latin typeface="Times New Roman" panose="02020603050405020304" pitchFamily="18" charset="0"/>
              </a:rPr>
              <a:t>“</a:t>
            </a:r>
            <a:r>
              <a:rPr lang="en-US" altLang="zh-CN" sz="2600" b="1" i="1">
                <a:solidFill>
                  <a:schemeClr val="accent2"/>
                </a:solidFill>
                <a:latin typeface="Times New Roman" panose="02020603050405020304" pitchFamily="18" charset="0"/>
                <a:cs typeface="Times New Roman" panose="02020603050405020304" pitchFamily="18" charset="0"/>
              </a:rPr>
              <a:t>x</a:t>
            </a:r>
            <a:r>
              <a:rPr lang="en-US" altLang="zh-CN" sz="2600" b="1">
                <a:solidFill>
                  <a:schemeClr val="accent2"/>
                </a:solidFill>
                <a:latin typeface="Times New Roman" panose="02020603050405020304" pitchFamily="18" charset="0"/>
                <a:cs typeface="Times New Roman" panose="02020603050405020304" pitchFamily="18" charset="0"/>
              </a:rPr>
              <a:t>&lt;5</a:t>
            </a:r>
            <a:r>
              <a:rPr lang="en-US" altLang="zh-CN" sz="2600" b="1">
                <a:latin typeface="Times New Roman" panose="02020603050405020304" pitchFamily="18" charset="0"/>
              </a:rPr>
              <a:t>”</a:t>
            </a:r>
            <a:r>
              <a:rPr lang="en-US" altLang="zh-CN" sz="2600" b="1">
                <a:latin typeface="Times New Roman" panose="02020603050405020304" pitchFamily="18" charset="0"/>
                <a:cs typeface="Times New Roman" panose="02020603050405020304" pitchFamily="18" charset="0"/>
              </a:rPr>
              <a:t> </a:t>
            </a:r>
            <a:r>
              <a:rPr lang="zh-CN" altLang="en-US" sz="2600" b="1">
                <a:latin typeface="宋体" panose="02010600030101010101" pitchFamily="2" charset="-122"/>
              </a:rPr>
              <a:t>：</a:t>
            </a:r>
            <a:r>
              <a:rPr lang="en-US" altLang="zh-CN" sz="2600" b="1" i="1">
                <a:latin typeface="Times New Roman" panose="02020603050405020304" pitchFamily="18" charset="0"/>
                <a:cs typeface="Times New Roman" panose="02020603050405020304" pitchFamily="18" charset="0"/>
              </a:rPr>
              <a:t>Less</a:t>
            </a:r>
            <a:r>
              <a:rPr lang="en-US" altLang="zh-CN" sz="2600" b="1">
                <a:latin typeface="Times New Roman" panose="02020603050405020304" pitchFamily="18" charset="0"/>
                <a:cs typeface="Times New Roman" panose="02020603050405020304" pitchFamily="18" charset="0"/>
              </a:rPr>
              <a:t>(</a:t>
            </a:r>
            <a:r>
              <a:rPr lang="en-US" altLang="zh-CN" sz="2600" b="1" i="1">
                <a:latin typeface="Times New Roman" panose="02020603050405020304" pitchFamily="18" charset="0"/>
                <a:cs typeface="Times New Roman" panose="02020603050405020304" pitchFamily="18" charset="0"/>
              </a:rPr>
              <a:t>x</a:t>
            </a:r>
            <a:r>
              <a:rPr lang="en-US" altLang="zh-CN" sz="2600" b="1">
                <a:latin typeface="Times New Roman" panose="02020603050405020304" pitchFamily="18" charset="0"/>
                <a:cs typeface="Times New Roman" panose="02020603050405020304" pitchFamily="18" charset="0"/>
              </a:rPr>
              <a:t>, 5)</a:t>
            </a:r>
            <a:r>
              <a:rPr lang="en-US" altLang="zh-CN" sz="2600" b="1"/>
              <a:t> </a:t>
            </a:r>
          </a:p>
        </p:txBody>
      </p:sp>
      <p:sp>
        <p:nvSpPr>
          <p:cNvPr id="33801" name="Rectangle 16">
            <a:extLst>
              <a:ext uri="{FF2B5EF4-FFF2-40B4-BE49-F238E27FC236}">
                <a16:creationId xmlns:a16="http://schemas.microsoft.com/office/drawing/2014/main" id="{6506F609-714B-C847-8CC4-EB21495A2410}"/>
              </a:ext>
            </a:extLst>
          </p:cNvPr>
          <p:cNvSpPr>
            <a:spLocks noChangeArrowheads="1"/>
          </p:cNvSpPr>
          <p:nvPr/>
        </p:nvSpPr>
        <p:spPr bwMode="auto">
          <a:xfrm>
            <a:off x="109538" y="4217988"/>
            <a:ext cx="31226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b="1">
                <a:solidFill>
                  <a:srgbClr val="0000FF"/>
                </a:solidFill>
                <a:latin typeface="Times New Roman" panose="02020603050405020304" pitchFamily="18" charset="0"/>
              </a:rPr>
              <a:t>（</a:t>
            </a:r>
            <a:r>
              <a:rPr lang="en-US" altLang="zh-CN" b="1">
                <a:solidFill>
                  <a:srgbClr val="0000FF"/>
                </a:solidFill>
                <a:latin typeface="Times New Roman" panose="02020603050405020304" pitchFamily="18" charset="0"/>
              </a:rPr>
              <a:t>4</a:t>
            </a:r>
            <a:r>
              <a:rPr lang="zh-CN" altLang="en-US" b="1">
                <a:solidFill>
                  <a:srgbClr val="0000FF"/>
                </a:solidFill>
                <a:latin typeface="Times New Roman" panose="02020603050405020304" pitchFamily="18" charset="0"/>
              </a:rPr>
              <a:t>）</a:t>
            </a:r>
            <a:r>
              <a:rPr lang="zh-CN" altLang="en-US" b="1">
                <a:latin typeface="宋体" panose="02010600030101010101" pitchFamily="2" charset="-122"/>
              </a:rPr>
              <a:t>个体是</a:t>
            </a:r>
            <a:r>
              <a:rPr lang="zh-CN" altLang="en-US" b="1">
                <a:solidFill>
                  <a:srgbClr val="0000FF"/>
                </a:solidFill>
                <a:latin typeface="宋体" panose="02010600030101010101" pitchFamily="2" charset="-122"/>
              </a:rPr>
              <a:t>谓词</a:t>
            </a:r>
            <a:endParaRPr lang="zh-CN" altLang="en-US">
              <a:latin typeface="宋体" panose="02010600030101010101" pitchFamily="2" charset="-122"/>
            </a:endParaRPr>
          </a:p>
        </p:txBody>
      </p:sp>
      <p:sp>
        <p:nvSpPr>
          <p:cNvPr id="33802" name="AutoShape 17">
            <a:extLst>
              <a:ext uri="{FF2B5EF4-FFF2-40B4-BE49-F238E27FC236}">
                <a16:creationId xmlns:a16="http://schemas.microsoft.com/office/drawing/2014/main" id="{7B924BDF-8084-664A-BD2F-76A4E952D48D}"/>
              </a:ext>
            </a:extLst>
          </p:cNvPr>
          <p:cNvSpPr>
            <a:spLocks/>
          </p:cNvSpPr>
          <p:nvPr/>
        </p:nvSpPr>
        <p:spPr bwMode="auto">
          <a:xfrm>
            <a:off x="2287588" y="4908550"/>
            <a:ext cx="6630987" cy="1316038"/>
          </a:xfrm>
          <a:prstGeom prst="accentBorderCallout1">
            <a:avLst>
              <a:gd name="adj1" fmla="val 8685"/>
              <a:gd name="adj2" fmla="val -1148"/>
              <a:gd name="adj3" fmla="val -17611"/>
              <a:gd name="adj4" fmla="val -8787"/>
            </a:avLst>
          </a:prstGeom>
          <a:solidFill>
            <a:srgbClr val="FFFFFF"/>
          </a:solidFill>
          <a:ln w="9525">
            <a:solidFill>
              <a:schemeClr val="tx1"/>
            </a:solidFill>
            <a:miter lim="800000"/>
            <a:headEnd/>
            <a:tailEnd/>
          </a:ln>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Font typeface="Wingdings" pitchFamily="2" charset="2"/>
              <a:buChar char="§"/>
            </a:pPr>
            <a:r>
              <a:rPr lang="en-US" altLang="zh-CN" b="1">
                <a:latin typeface="Times New Roman" panose="02020603050405020304" pitchFamily="18" charset="0"/>
              </a:rPr>
              <a:t> </a:t>
            </a:r>
            <a:r>
              <a:rPr lang="en-US" altLang="zh-CN" sz="2600" b="1"/>
              <a:t>“</a:t>
            </a:r>
            <a:r>
              <a:rPr lang="en-US" altLang="zh-CN" sz="2600" b="1">
                <a:solidFill>
                  <a:schemeClr val="accent2"/>
                </a:solidFill>
              </a:rPr>
              <a:t>Smith</a:t>
            </a:r>
            <a:r>
              <a:rPr lang="zh-CN" altLang="en-US" sz="2600" b="1">
                <a:solidFill>
                  <a:schemeClr val="accent2"/>
                </a:solidFill>
              </a:rPr>
              <a:t>作为一个工程师为</a:t>
            </a:r>
            <a:r>
              <a:rPr lang="en-US" altLang="zh-CN" sz="2600" b="1">
                <a:solidFill>
                  <a:schemeClr val="accent2"/>
                </a:solidFill>
              </a:rPr>
              <a:t>IBM</a:t>
            </a:r>
            <a:r>
              <a:rPr lang="zh-CN" altLang="en-US" sz="2600" b="1">
                <a:solidFill>
                  <a:schemeClr val="accent2"/>
                </a:solidFill>
              </a:rPr>
              <a:t>工作</a:t>
            </a:r>
            <a:r>
              <a:rPr lang="zh-CN" altLang="en-US" sz="2600" b="1"/>
              <a:t>”：</a:t>
            </a:r>
          </a:p>
          <a:p>
            <a:pPr algn="ctr" eaLnBrk="1" hangingPunct="1">
              <a:lnSpc>
                <a:spcPct val="100000"/>
              </a:lnSpc>
              <a:spcBef>
                <a:spcPct val="40000"/>
              </a:spcBef>
              <a:buClr>
                <a:srgbClr val="0000FF"/>
              </a:buClr>
              <a:buFontTx/>
              <a:buNone/>
            </a:pPr>
            <a:r>
              <a:rPr lang="zh-CN" altLang="en-US" sz="2600" b="1"/>
              <a:t>二阶</a:t>
            </a:r>
            <a:r>
              <a:rPr lang="zh-CN" altLang="en-US" sz="2600" b="1">
                <a:latin typeface="Times New Roman" panose="02020603050405020304" pitchFamily="18" charset="0"/>
              </a:rPr>
              <a:t>谓词  </a:t>
            </a:r>
            <a:r>
              <a:rPr lang="en-US" altLang="zh-CN" sz="2600" b="1" i="1">
                <a:latin typeface="Times New Roman" panose="02020603050405020304" pitchFamily="18" charset="0"/>
              </a:rPr>
              <a:t>Works </a:t>
            </a:r>
            <a:r>
              <a:rPr lang="en-US" altLang="zh-CN" sz="2600" b="1">
                <a:latin typeface="Times New Roman" panose="02020603050405020304" pitchFamily="18" charset="0"/>
              </a:rPr>
              <a:t>(</a:t>
            </a:r>
            <a:r>
              <a:rPr lang="en-US" altLang="zh-CN" sz="2600" b="1" i="1">
                <a:solidFill>
                  <a:srgbClr val="0000FF"/>
                </a:solidFill>
                <a:latin typeface="Times New Roman" panose="02020603050405020304" pitchFamily="18" charset="0"/>
              </a:rPr>
              <a:t>engineer</a:t>
            </a:r>
            <a:r>
              <a:rPr lang="en-US" altLang="zh-CN" sz="2600" b="1">
                <a:solidFill>
                  <a:srgbClr val="0000FF"/>
                </a:solidFill>
                <a:latin typeface="Times New Roman" panose="02020603050405020304" pitchFamily="18" charset="0"/>
              </a:rPr>
              <a:t> (</a:t>
            </a:r>
            <a:r>
              <a:rPr lang="en-US" altLang="zh-CN" sz="2600" b="1" i="1">
                <a:solidFill>
                  <a:srgbClr val="0000FF"/>
                </a:solidFill>
                <a:latin typeface="Times New Roman" panose="02020603050405020304" pitchFamily="18" charset="0"/>
              </a:rPr>
              <a:t>Smith</a:t>
            </a:r>
            <a:r>
              <a:rPr lang="en-US" altLang="zh-CN" sz="2600" b="1">
                <a:solidFill>
                  <a:srgbClr val="0000FF"/>
                </a:solidFill>
                <a:latin typeface="Times New Roman" panose="02020603050405020304" pitchFamily="18" charset="0"/>
              </a:rPr>
              <a:t>)</a:t>
            </a:r>
            <a:r>
              <a:rPr lang="en-US" altLang="zh-CN" sz="2600" b="1">
                <a:latin typeface="Times New Roman" panose="02020603050405020304" pitchFamily="18" charset="0"/>
              </a:rPr>
              <a:t>, </a:t>
            </a:r>
            <a:r>
              <a:rPr lang="en-US" altLang="zh-CN" sz="2600" b="1" i="1">
                <a:latin typeface="Times New Roman" panose="02020603050405020304" pitchFamily="18" charset="0"/>
              </a:rPr>
              <a:t>IBM</a:t>
            </a:r>
            <a:r>
              <a:rPr lang="en-US" altLang="zh-CN" sz="2600" b="1">
                <a:latin typeface="Times New Roman" panose="02020603050405020304" pitchFamily="18" charset="0"/>
              </a:rPr>
              <a:t>)</a:t>
            </a: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1">
            <a:extLst>
              <a:ext uri="{FF2B5EF4-FFF2-40B4-BE49-F238E27FC236}">
                <a16:creationId xmlns:a16="http://schemas.microsoft.com/office/drawing/2014/main" id="{482D2DF2-10E3-3B46-A9ED-D0653EB372B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F012F617-9392-0943-B674-6BDC096DBB68}" type="slidenum">
              <a:rPr lang="ja-JP" altLang="en-US" sz="1800">
                <a:solidFill>
                  <a:srgbClr val="A50021"/>
                </a:solidFill>
                <a:ea typeface="MS PGothic" panose="020B0600070205080204" pitchFamily="34" charset="-128"/>
              </a:rPr>
              <a:pPr>
                <a:lnSpc>
                  <a:spcPct val="100000"/>
                </a:lnSpc>
                <a:spcBef>
                  <a:spcPct val="0"/>
                </a:spcBef>
                <a:buClrTx/>
                <a:buFontTx/>
                <a:buNone/>
              </a:pPr>
              <a:t>2</a:t>
            </a:fld>
            <a:endParaRPr lang="en-US" altLang="ja-JP" sz="1800">
              <a:solidFill>
                <a:srgbClr val="A50021"/>
              </a:solidFill>
              <a:ea typeface="MS PGothic" panose="020B0600070205080204" pitchFamily="34" charset="-128"/>
            </a:endParaRPr>
          </a:p>
        </p:txBody>
      </p:sp>
      <p:sp>
        <p:nvSpPr>
          <p:cNvPr id="16386" name="Rectangle 4">
            <a:extLst>
              <a:ext uri="{FF2B5EF4-FFF2-40B4-BE49-F238E27FC236}">
                <a16:creationId xmlns:a16="http://schemas.microsoft.com/office/drawing/2014/main" id="{33C43194-E002-5F47-8022-C23FEBDEBEE2}"/>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3600">
                <a:solidFill>
                  <a:schemeClr val="bg1"/>
                </a:solidFill>
                <a:latin typeface="Times New Roman" panose="02020603050405020304" pitchFamily="18" charset="0"/>
                <a:ea typeface="黑体" panose="02010609060101010101" pitchFamily="49" charset="-122"/>
              </a:rPr>
              <a:t>第</a:t>
            </a:r>
            <a:r>
              <a:rPr lang="en-US" altLang="zh-CN" sz="3600">
                <a:solidFill>
                  <a:schemeClr val="bg1"/>
                </a:solidFill>
                <a:latin typeface="Times New Roman" panose="02020603050405020304" pitchFamily="18" charset="0"/>
                <a:ea typeface="黑体" panose="02010609060101010101" pitchFamily="49" charset="-122"/>
              </a:rPr>
              <a:t>2</a:t>
            </a:r>
            <a:r>
              <a:rPr lang="zh-CN" altLang="en-US" sz="3600">
                <a:solidFill>
                  <a:schemeClr val="bg1"/>
                </a:solidFill>
                <a:latin typeface="Times New Roman" panose="02020603050405020304" pitchFamily="18" charset="0"/>
                <a:ea typeface="黑体" panose="02010609060101010101" pitchFamily="49" charset="-122"/>
              </a:rPr>
              <a:t>章  知识表示与知识图谱</a:t>
            </a:r>
          </a:p>
        </p:txBody>
      </p:sp>
      <p:sp>
        <p:nvSpPr>
          <p:cNvPr id="16387" name="Rectangle 5">
            <a:extLst>
              <a:ext uri="{FF2B5EF4-FFF2-40B4-BE49-F238E27FC236}">
                <a16:creationId xmlns:a16="http://schemas.microsoft.com/office/drawing/2014/main" id="{72DAA317-943D-B345-9D15-D85788A2F0BE}"/>
              </a:ext>
            </a:extLst>
          </p:cNvPr>
          <p:cNvSpPr>
            <a:spLocks noChangeArrowheads="1"/>
          </p:cNvSpPr>
          <p:nvPr/>
        </p:nvSpPr>
        <p:spPr bwMode="auto">
          <a:xfrm>
            <a:off x="227013" y="922338"/>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rPr>
              <a:t>人类的智能活动主要是获得并运用知识。知识是智能的基础。为了使计算机具有智能，能模拟人类的智能行为，就必须使它具有知识。但知识需要用适当的模式表示出来才能存储到计算机中去，因此，知识的表示成为人工智能中一个十分重要的研究课题。</a:t>
            </a:r>
          </a:p>
          <a:p>
            <a:pPr eaLnBrk="1" hangingPunct="1"/>
            <a:r>
              <a:rPr lang="zh-CN" altLang="en-US" b="1">
                <a:latin typeface="Times New Roman" panose="02020603050405020304" pitchFamily="18" charset="0"/>
              </a:rPr>
              <a:t>本章首先介绍知识与知识表示的概念，然后介绍一阶谓词逻辑、产生式、框架、语义网络等当前人工智能中应用广泛的知识表示方法，简要介绍知识图谱，为后面介绍推理方法、专家系统等奠定基础。</a:t>
            </a: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3">
            <a:extLst>
              <a:ext uri="{FF2B5EF4-FFF2-40B4-BE49-F238E27FC236}">
                <a16:creationId xmlns:a16="http://schemas.microsoft.com/office/drawing/2014/main" id="{62C15025-0F4A-3441-9DDC-4EC76F92CDF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4521C373-AFB0-5940-B89A-8481103573C1}" type="slidenum">
              <a:rPr lang="ja-JP" altLang="en-US" sz="1800">
                <a:solidFill>
                  <a:srgbClr val="A50021"/>
                </a:solidFill>
                <a:ea typeface="MS PGothic" panose="020B0600070205080204" pitchFamily="34" charset="-128"/>
              </a:rPr>
              <a:pPr>
                <a:lnSpc>
                  <a:spcPct val="100000"/>
                </a:lnSpc>
                <a:spcBef>
                  <a:spcPct val="0"/>
                </a:spcBef>
                <a:buClrTx/>
                <a:buFontTx/>
                <a:buNone/>
              </a:pPr>
              <a:t>20</a:t>
            </a:fld>
            <a:endParaRPr lang="en-US" altLang="ja-JP" sz="1800">
              <a:solidFill>
                <a:srgbClr val="A50021"/>
              </a:solidFill>
              <a:ea typeface="MS PGothic" panose="020B0600070205080204" pitchFamily="34" charset="-128"/>
            </a:endParaRPr>
          </a:p>
        </p:txBody>
      </p:sp>
      <p:sp>
        <p:nvSpPr>
          <p:cNvPr id="34818" name="Rectangle 2">
            <a:extLst>
              <a:ext uri="{FF2B5EF4-FFF2-40B4-BE49-F238E27FC236}">
                <a16:creationId xmlns:a16="http://schemas.microsoft.com/office/drawing/2014/main" id="{045B9E8D-E900-2D43-9308-CA7EE691629A}"/>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2.2.3  </a:t>
            </a:r>
            <a:r>
              <a:rPr lang="zh-CN" altLang="en-US">
                <a:latin typeface="Times New Roman" panose="02020603050405020304" pitchFamily="18" charset="0"/>
              </a:rPr>
              <a:t>谓词公式</a:t>
            </a:r>
          </a:p>
        </p:txBody>
      </p:sp>
      <p:sp>
        <p:nvSpPr>
          <p:cNvPr id="34819" name="Rectangle 5">
            <a:extLst>
              <a:ext uri="{FF2B5EF4-FFF2-40B4-BE49-F238E27FC236}">
                <a16:creationId xmlns:a16="http://schemas.microsoft.com/office/drawing/2014/main" id="{3824E5C3-DB85-A145-8363-9F49001139D5}"/>
              </a:ext>
            </a:extLst>
          </p:cNvPr>
          <p:cNvSpPr>
            <a:spLocks noChangeArrowheads="1"/>
          </p:cNvSpPr>
          <p:nvPr/>
        </p:nvSpPr>
        <p:spPr bwMode="auto">
          <a:xfrm>
            <a:off x="0" y="3357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34820" name="Rectangle 10">
            <a:extLst>
              <a:ext uri="{FF2B5EF4-FFF2-40B4-BE49-F238E27FC236}">
                <a16:creationId xmlns:a16="http://schemas.microsoft.com/office/drawing/2014/main" id="{84991678-AE94-CC45-95F8-FBEA7AD8BA87}"/>
              </a:ext>
            </a:extLst>
          </p:cNvPr>
          <p:cNvSpPr>
            <a:spLocks noGrp="1" noChangeArrowheads="1"/>
          </p:cNvSpPr>
          <p:nvPr>
            <p:ph type="body" idx="1"/>
          </p:nvPr>
        </p:nvSpPr>
        <p:spPr>
          <a:noFill/>
        </p:spPr>
        <p:txBody>
          <a:bodyPr/>
          <a:lstStyle/>
          <a:p>
            <a:pPr marL="374650" indent="-374650" eaLnBrk="1" hangingPunct="1">
              <a:spcBef>
                <a:spcPct val="50000"/>
              </a:spcBef>
              <a:buFont typeface="Wingdings" pitchFamily="2" charset="2"/>
              <a:buNone/>
              <a:tabLst>
                <a:tab pos="476250" algn="l"/>
              </a:tabLst>
            </a:pPr>
            <a:r>
              <a:rPr lang="en-US" altLang="zh-CN" b="1">
                <a:latin typeface="Times New Roman" panose="02020603050405020304" pitchFamily="18" charset="0"/>
              </a:rPr>
              <a:t>1.  </a:t>
            </a:r>
            <a:r>
              <a:rPr lang="zh-CN" altLang="en-US" b="1">
                <a:latin typeface="Times New Roman" panose="02020603050405020304" pitchFamily="18" charset="0"/>
              </a:rPr>
              <a:t>连接词（连词）</a:t>
            </a:r>
          </a:p>
          <a:p>
            <a:pPr marL="374650" indent="-374650" eaLnBrk="1" hangingPunct="1">
              <a:spcBef>
                <a:spcPct val="90000"/>
              </a:spcBef>
              <a:buFont typeface="Wingdings" pitchFamily="2" charset="2"/>
              <a:buNone/>
              <a:tabLst>
                <a:tab pos="476250" algn="l"/>
              </a:tabLst>
            </a:pPr>
            <a:r>
              <a:rPr lang="zh-CN" altLang="en-US" b="1">
                <a:latin typeface="Times New Roman" panose="02020603050405020304" pitchFamily="18" charset="0"/>
              </a:rPr>
              <a:t>（</a:t>
            </a:r>
            <a:r>
              <a:rPr lang="en-US" altLang="zh-CN" b="1">
                <a:latin typeface="Times New Roman" panose="02020603050405020304" pitchFamily="18" charset="0"/>
              </a:rPr>
              <a:t>1</a:t>
            </a:r>
            <a:r>
              <a:rPr lang="zh-CN" altLang="en-US" b="1">
                <a:latin typeface="Times New Roman" panose="02020603050405020304" pitchFamily="18" charset="0"/>
              </a:rPr>
              <a:t>）</a:t>
            </a:r>
            <a:r>
              <a:rPr lang="en-US" altLang="zh-CN" b="1">
                <a:solidFill>
                  <a:srgbClr val="0000FF"/>
                </a:solidFill>
                <a:latin typeface="Times New Roman" panose="02020603050405020304" pitchFamily="18" charset="0"/>
              </a:rPr>
              <a:t>﹁</a:t>
            </a:r>
            <a:r>
              <a:rPr lang="zh-CN" altLang="en-US" b="1">
                <a:latin typeface="Times New Roman" panose="02020603050405020304" pitchFamily="18" charset="0"/>
              </a:rPr>
              <a:t>： “否定” （ </a:t>
            </a:r>
            <a:r>
              <a:rPr lang="en-US" altLang="zh-CN" b="1">
                <a:latin typeface="Times New Roman" panose="02020603050405020304" pitchFamily="18" charset="0"/>
              </a:rPr>
              <a:t>negation </a:t>
            </a:r>
            <a:r>
              <a:rPr lang="zh-CN" altLang="en-US" b="1">
                <a:latin typeface="Times New Roman" panose="02020603050405020304" pitchFamily="18" charset="0"/>
              </a:rPr>
              <a:t>）或 “非”。</a:t>
            </a:r>
          </a:p>
          <a:p>
            <a:pPr marL="374650" indent="-374650" eaLnBrk="1" hangingPunct="1">
              <a:spcBef>
                <a:spcPct val="90000"/>
              </a:spcBef>
              <a:buFont typeface="Wingdings" pitchFamily="2" charset="2"/>
              <a:buNone/>
              <a:tabLst>
                <a:tab pos="476250" algn="l"/>
              </a:tabLst>
            </a:pPr>
            <a:r>
              <a:rPr lang="zh-CN" altLang="en-US" b="1">
                <a:latin typeface="Times New Roman" panose="02020603050405020304" pitchFamily="18" charset="0"/>
              </a:rPr>
              <a:t>（</a:t>
            </a:r>
            <a:r>
              <a:rPr lang="en-US" altLang="zh-CN" b="1">
                <a:latin typeface="Times New Roman" panose="02020603050405020304" pitchFamily="18" charset="0"/>
              </a:rPr>
              <a:t>2</a:t>
            </a:r>
            <a:r>
              <a:rPr lang="zh-CN" altLang="en-US" b="1">
                <a:latin typeface="Times New Roman" panose="02020603050405020304" pitchFamily="18" charset="0"/>
              </a:rPr>
              <a:t>）</a:t>
            </a:r>
            <a:r>
              <a:rPr lang="zh-CN" altLang="en-US" b="1">
                <a:solidFill>
                  <a:srgbClr val="0000FF"/>
                </a:solidFill>
                <a:latin typeface="Times New Roman" panose="02020603050405020304" pitchFamily="18" charset="0"/>
              </a:rPr>
              <a:t>∨</a:t>
            </a:r>
            <a:r>
              <a:rPr lang="zh-CN" altLang="en-US" b="1">
                <a:latin typeface="Times New Roman" panose="02020603050405020304" pitchFamily="18" charset="0"/>
              </a:rPr>
              <a:t>： “析取”（</a:t>
            </a:r>
            <a:r>
              <a:rPr lang="en-US" altLang="zh-CN" b="1">
                <a:latin typeface="Times New Roman" panose="02020603050405020304" pitchFamily="18" charset="0"/>
              </a:rPr>
              <a:t>disjunction</a:t>
            </a:r>
            <a:r>
              <a:rPr lang="zh-CN" altLang="en-US" b="1">
                <a:latin typeface="Times New Roman" panose="02020603050405020304" pitchFamily="18" charset="0"/>
              </a:rPr>
              <a:t>）</a:t>
            </a:r>
            <a:r>
              <a:rPr lang="en-US" altLang="zh-CN" b="1">
                <a:latin typeface="Times New Roman" panose="02020603050405020304" pitchFamily="18" charset="0"/>
              </a:rPr>
              <a:t>——</a:t>
            </a:r>
            <a:r>
              <a:rPr lang="zh-CN" altLang="en-US" b="1">
                <a:latin typeface="Times New Roman" panose="02020603050405020304" pitchFamily="18" charset="0"/>
              </a:rPr>
              <a:t>或。</a:t>
            </a:r>
          </a:p>
          <a:p>
            <a:pPr marL="374650" indent="-374650" eaLnBrk="1" hangingPunct="1">
              <a:spcBef>
                <a:spcPct val="90000"/>
              </a:spcBef>
              <a:buFont typeface="Wingdings" pitchFamily="2" charset="2"/>
              <a:buNone/>
              <a:tabLst>
                <a:tab pos="476250" algn="l"/>
              </a:tabLst>
            </a:pPr>
            <a:r>
              <a:rPr lang="zh-CN" altLang="en-US" b="1">
                <a:latin typeface="Times New Roman" panose="02020603050405020304" pitchFamily="18" charset="0"/>
              </a:rPr>
              <a:t>（</a:t>
            </a:r>
            <a:r>
              <a:rPr lang="en-US" altLang="zh-CN" b="1">
                <a:latin typeface="Times New Roman" panose="02020603050405020304" pitchFamily="18" charset="0"/>
              </a:rPr>
              <a:t>3</a:t>
            </a:r>
            <a:r>
              <a:rPr lang="zh-CN" altLang="en-US" b="1">
                <a:latin typeface="Times New Roman" panose="02020603050405020304" pitchFamily="18" charset="0"/>
              </a:rPr>
              <a:t>）</a:t>
            </a:r>
            <a:r>
              <a:rPr lang="zh-CN" altLang="en-US" b="1">
                <a:solidFill>
                  <a:srgbClr val="0000FF"/>
                </a:solidFill>
                <a:latin typeface="Times New Roman" panose="02020603050405020304" pitchFamily="18" charset="0"/>
              </a:rPr>
              <a:t>∧</a:t>
            </a:r>
            <a:r>
              <a:rPr lang="zh-CN" altLang="en-US" b="1">
                <a:latin typeface="Times New Roman" panose="02020603050405020304" pitchFamily="18" charset="0"/>
              </a:rPr>
              <a:t>： “合取”（</a:t>
            </a:r>
            <a:r>
              <a:rPr lang="en-US" altLang="zh-CN" b="1">
                <a:latin typeface="Times New Roman" panose="02020603050405020304" pitchFamily="18" charset="0"/>
              </a:rPr>
              <a:t>conjunction</a:t>
            </a:r>
            <a:r>
              <a:rPr lang="zh-CN" altLang="en-US" b="1">
                <a:latin typeface="Times New Roman" panose="02020603050405020304" pitchFamily="18" charset="0"/>
              </a:rPr>
              <a:t>）</a:t>
            </a:r>
            <a:r>
              <a:rPr lang="en-US" altLang="zh-CN" b="1">
                <a:latin typeface="Times New Roman" panose="02020603050405020304" pitchFamily="18" charset="0"/>
              </a:rPr>
              <a:t>——</a:t>
            </a:r>
            <a:r>
              <a:rPr lang="zh-CN" altLang="en-US" b="1">
                <a:latin typeface="Times New Roman" panose="02020603050405020304" pitchFamily="18" charset="0"/>
              </a:rPr>
              <a:t>与。</a:t>
            </a:r>
          </a:p>
        </p:txBody>
      </p:sp>
      <p:sp>
        <p:nvSpPr>
          <p:cNvPr id="22539" name="AutoShape 11">
            <a:extLst>
              <a:ext uri="{FF2B5EF4-FFF2-40B4-BE49-F238E27FC236}">
                <a16:creationId xmlns:a16="http://schemas.microsoft.com/office/drawing/2014/main" id="{FF514DC3-0F9E-DA43-90A1-B818F3370412}"/>
              </a:ext>
            </a:extLst>
          </p:cNvPr>
          <p:cNvSpPr>
            <a:spLocks/>
          </p:cNvSpPr>
          <p:nvPr/>
        </p:nvSpPr>
        <p:spPr bwMode="auto">
          <a:xfrm>
            <a:off x="2159000" y="1389063"/>
            <a:ext cx="6781800" cy="539750"/>
          </a:xfrm>
          <a:prstGeom prst="accentBorderCallout1">
            <a:avLst>
              <a:gd name="adj1" fmla="val 21176"/>
              <a:gd name="adj2" fmla="val -1125"/>
              <a:gd name="adj3" fmla="val 118236"/>
              <a:gd name="adj4" fmla="val -8917"/>
            </a:avLst>
          </a:prstGeom>
          <a:gradFill rotWithShape="0">
            <a:gsLst>
              <a:gs pos="0">
                <a:schemeClr val="accent1"/>
              </a:gs>
              <a:gs pos="100000">
                <a:schemeClr val="bg1"/>
              </a:gs>
            </a:gsLst>
            <a:path path="rect">
              <a:fillToRect l="100000" t="100000"/>
            </a:path>
          </a:gradFill>
          <a:ln w="9525">
            <a:solidFill>
              <a:schemeClr val="hlink"/>
            </a:solidFill>
            <a:miter lim="800000"/>
            <a:headEnd/>
            <a:tailEnd/>
          </a:ln>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600" b="1">
                <a:latin typeface="Times New Roman" panose="02020603050405020304" pitchFamily="18" charset="0"/>
              </a:rPr>
              <a:t>“</a:t>
            </a:r>
            <a:r>
              <a:rPr lang="zh-CN" altLang="en-US" sz="2600" b="1">
                <a:solidFill>
                  <a:schemeClr val="accent2"/>
                </a:solidFill>
                <a:latin typeface="Times New Roman" panose="02020603050405020304" pitchFamily="18" charset="0"/>
              </a:rPr>
              <a:t>机器人不在</a:t>
            </a:r>
            <a:r>
              <a:rPr lang="en-US" altLang="zh-CN" sz="2600" b="1">
                <a:solidFill>
                  <a:schemeClr val="accent2"/>
                </a:solidFill>
                <a:latin typeface="Times New Roman" panose="02020603050405020304" pitchFamily="18" charset="0"/>
              </a:rPr>
              <a:t>2</a:t>
            </a:r>
            <a:r>
              <a:rPr lang="zh-CN" altLang="en-US" sz="2600" b="1">
                <a:solidFill>
                  <a:schemeClr val="accent2"/>
                </a:solidFill>
                <a:latin typeface="Times New Roman" panose="02020603050405020304" pitchFamily="18" charset="0"/>
              </a:rPr>
              <a:t>号房间</a:t>
            </a:r>
            <a:r>
              <a:rPr lang="zh-CN" altLang="en-US" sz="2600" b="1">
                <a:latin typeface="Times New Roman" panose="02020603050405020304" pitchFamily="18" charset="0"/>
              </a:rPr>
              <a:t>”：</a:t>
            </a:r>
            <a:r>
              <a:rPr lang="en-US" altLang="zh-CN" sz="2600" b="1">
                <a:solidFill>
                  <a:srgbClr val="0000FF"/>
                </a:solidFill>
                <a:latin typeface="Times New Roman" panose="02020603050405020304" pitchFamily="18" charset="0"/>
              </a:rPr>
              <a:t>﹁ </a:t>
            </a:r>
            <a:r>
              <a:rPr lang="en-US" altLang="zh-CN" sz="2600" b="1" i="1">
                <a:latin typeface="Times New Roman" panose="02020603050405020304" pitchFamily="18" charset="0"/>
              </a:rPr>
              <a:t>Inroom</a:t>
            </a:r>
            <a:r>
              <a:rPr lang="en-US" altLang="zh-CN" sz="2600" b="1">
                <a:latin typeface="Times New Roman" panose="02020603050405020304" pitchFamily="18" charset="0"/>
              </a:rPr>
              <a:t> (</a:t>
            </a:r>
            <a:r>
              <a:rPr lang="en-US" altLang="zh-CN" sz="2600" b="1" i="1">
                <a:latin typeface="Times New Roman" panose="02020603050405020304" pitchFamily="18" charset="0"/>
              </a:rPr>
              <a:t>robot</a:t>
            </a:r>
            <a:r>
              <a:rPr lang="en-US" altLang="zh-CN" sz="2600" b="1">
                <a:latin typeface="Times New Roman" panose="02020603050405020304" pitchFamily="18" charset="0"/>
              </a:rPr>
              <a:t>, </a:t>
            </a:r>
            <a:r>
              <a:rPr lang="en-US" altLang="zh-CN" sz="2600" b="1" i="1">
                <a:latin typeface="Times New Roman" panose="02020603050405020304" pitchFamily="18" charset="0"/>
              </a:rPr>
              <a:t>r</a:t>
            </a:r>
            <a:r>
              <a:rPr lang="en-US" altLang="zh-CN" sz="2600" b="1">
                <a:latin typeface="Times New Roman" panose="02020603050405020304" pitchFamily="18" charset="0"/>
              </a:rPr>
              <a:t>2)</a:t>
            </a:r>
          </a:p>
        </p:txBody>
      </p:sp>
      <p:sp>
        <p:nvSpPr>
          <p:cNvPr id="22540" name="AutoShape 12">
            <a:extLst>
              <a:ext uri="{FF2B5EF4-FFF2-40B4-BE49-F238E27FC236}">
                <a16:creationId xmlns:a16="http://schemas.microsoft.com/office/drawing/2014/main" id="{DCBA21AD-EEB2-E246-A8B0-C2D369EF12E1}"/>
              </a:ext>
            </a:extLst>
          </p:cNvPr>
          <p:cNvSpPr>
            <a:spLocks/>
          </p:cNvSpPr>
          <p:nvPr/>
        </p:nvSpPr>
        <p:spPr bwMode="auto">
          <a:xfrm>
            <a:off x="2046288" y="1735138"/>
            <a:ext cx="6918325" cy="1050925"/>
          </a:xfrm>
          <a:prstGeom prst="accentBorderCallout1">
            <a:avLst>
              <a:gd name="adj1" fmla="val 10875"/>
              <a:gd name="adj2" fmla="val -1102"/>
              <a:gd name="adj3" fmla="val 105440"/>
              <a:gd name="adj4" fmla="val -8352"/>
            </a:avLst>
          </a:prstGeom>
          <a:gradFill rotWithShape="0">
            <a:gsLst>
              <a:gs pos="0">
                <a:schemeClr val="accent1"/>
              </a:gs>
              <a:gs pos="100000">
                <a:schemeClr val="bg1"/>
              </a:gs>
            </a:gsLst>
            <a:path path="rect">
              <a:fillToRect l="100000" b="100000"/>
            </a:path>
          </a:gradFill>
          <a:ln w="9525">
            <a:solidFill>
              <a:schemeClr val="hlink"/>
            </a:solidFill>
            <a:miter lim="800000"/>
            <a:headEnd/>
            <a:tailEnd/>
          </a:ln>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600" b="1">
                <a:latin typeface="Times New Roman" panose="02020603050405020304" pitchFamily="18" charset="0"/>
              </a:rPr>
              <a:t>“</a:t>
            </a:r>
            <a:r>
              <a:rPr lang="zh-CN" altLang="en-US" sz="2600" b="1">
                <a:solidFill>
                  <a:schemeClr val="accent2"/>
                </a:solidFill>
                <a:latin typeface="Times New Roman" panose="02020603050405020304" pitchFamily="18" charset="0"/>
              </a:rPr>
              <a:t>李明打篮球或踢足球</a:t>
            </a:r>
            <a:r>
              <a:rPr lang="zh-CN" altLang="en-US" sz="2600" b="1">
                <a:latin typeface="Times New Roman" panose="02020603050405020304" pitchFamily="18" charset="0"/>
              </a:rPr>
              <a:t>”：</a:t>
            </a:r>
          </a:p>
          <a:p>
            <a:pPr eaLnBrk="1" hangingPunct="1">
              <a:spcBef>
                <a:spcPct val="0"/>
              </a:spcBef>
              <a:buClrTx/>
              <a:buFontTx/>
              <a:buNone/>
            </a:pPr>
            <a:r>
              <a:rPr lang="en-US" altLang="zh-CN" sz="2400" b="1" i="1">
                <a:latin typeface="Times New Roman" panose="02020603050405020304" pitchFamily="18" charset="0"/>
              </a:rPr>
              <a:t>Plays </a:t>
            </a:r>
            <a:r>
              <a:rPr lang="en-US" altLang="zh-CN" sz="2400" b="1">
                <a:latin typeface="Times New Roman" panose="02020603050405020304" pitchFamily="18" charset="0"/>
              </a:rPr>
              <a:t>(</a:t>
            </a:r>
            <a:r>
              <a:rPr lang="en-US" altLang="zh-CN" sz="2400" b="1" i="1">
                <a:latin typeface="Times New Roman" panose="02020603050405020304" pitchFamily="18" charset="0"/>
              </a:rPr>
              <a:t>Liming</a:t>
            </a:r>
            <a:r>
              <a:rPr lang="en-US" altLang="zh-CN" sz="2400" b="1">
                <a:latin typeface="Times New Roman" panose="02020603050405020304" pitchFamily="18" charset="0"/>
              </a:rPr>
              <a:t>, </a:t>
            </a:r>
            <a:r>
              <a:rPr lang="en-US" altLang="zh-CN" sz="2400" b="1" i="1">
                <a:latin typeface="Times New Roman" panose="02020603050405020304" pitchFamily="18" charset="0"/>
              </a:rPr>
              <a:t>basketball</a:t>
            </a:r>
            <a:r>
              <a:rPr lang="en-US" altLang="zh-CN" sz="2400" b="1">
                <a:latin typeface="Times New Roman" panose="02020603050405020304" pitchFamily="18" charset="0"/>
              </a:rPr>
              <a:t>) </a:t>
            </a:r>
            <a:r>
              <a:rPr lang="en-US" altLang="zh-CN" sz="1800" b="1">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cs typeface="Arial" panose="020B0604020202020204" pitchFamily="34" charset="0"/>
              </a:rPr>
              <a:t> </a:t>
            </a:r>
            <a:r>
              <a:rPr lang="en-US" altLang="zh-CN" sz="2400" b="1" i="1">
                <a:latin typeface="Times New Roman" panose="02020603050405020304" pitchFamily="18" charset="0"/>
              </a:rPr>
              <a:t>Plays </a:t>
            </a:r>
            <a:r>
              <a:rPr lang="en-US" altLang="zh-CN" sz="2400" b="1">
                <a:latin typeface="Times New Roman" panose="02020603050405020304" pitchFamily="18" charset="0"/>
              </a:rPr>
              <a:t>(</a:t>
            </a:r>
            <a:r>
              <a:rPr lang="en-US" altLang="zh-CN" sz="2400" b="1" i="1">
                <a:latin typeface="Times New Roman" panose="02020603050405020304" pitchFamily="18" charset="0"/>
              </a:rPr>
              <a:t>Liming</a:t>
            </a:r>
            <a:r>
              <a:rPr lang="en-US" altLang="zh-CN" sz="2400" b="1">
                <a:latin typeface="Times New Roman" panose="02020603050405020304" pitchFamily="18" charset="0"/>
              </a:rPr>
              <a:t>, </a:t>
            </a:r>
            <a:r>
              <a:rPr lang="en-US" altLang="zh-CN" sz="2400" b="1" i="1">
                <a:latin typeface="Times New Roman" panose="02020603050405020304" pitchFamily="18" charset="0"/>
              </a:rPr>
              <a:t>football</a:t>
            </a:r>
            <a:r>
              <a:rPr lang="en-US" altLang="zh-CN" sz="2400" b="1">
                <a:latin typeface="Times New Roman" panose="02020603050405020304" pitchFamily="18" charset="0"/>
              </a:rPr>
              <a:t>)</a:t>
            </a:r>
          </a:p>
        </p:txBody>
      </p:sp>
      <p:sp>
        <p:nvSpPr>
          <p:cNvPr id="22541" name="AutoShape 13">
            <a:extLst>
              <a:ext uri="{FF2B5EF4-FFF2-40B4-BE49-F238E27FC236}">
                <a16:creationId xmlns:a16="http://schemas.microsoft.com/office/drawing/2014/main" id="{181F257E-7505-F442-97CB-5096AB7FF290}"/>
              </a:ext>
            </a:extLst>
          </p:cNvPr>
          <p:cNvSpPr>
            <a:spLocks/>
          </p:cNvSpPr>
          <p:nvPr/>
        </p:nvSpPr>
        <p:spPr bwMode="auto">
          <a:xfrm>
            <a:off x="2343150" y="4702175"/>
            <a:ext cx="5924550" cy="939800"/>
          </a:xfrm>
          <a:prstGeom prst="accentBorderCallout1">
            <a:avLst>
              <a:gd name="adj1" fmla="val 12162"/>
              <a:gd name="adj2" fmla="val -1287"/>
              <a:gd name="adj3" fmla="val -62333"/>
              <a:gd name="adj4" fmla="val -14227"/>
            </a:avLst>
          </a:prstGeom>
          <a:gradFill rotWithShape="0">
            <a:gsLst>
              <a:gs pos="0">
                <a:schemeClr val="accent1"/>
              </a:gs>
              <a:gs pos="50000">
                <a:schemeClr val="bg1"/>
              </a:gs>
              <a:gs pos="100000">
                <a:schemeClr val="accent1"/>
              </a:gs>
            </a:gsLst>
            <a:lin ang="18900000" scaled="1"/>
          </a:gradFill>
          <a:ln w="9525">
            <a:solidFill>
              <a:schemeClr val="hlink"/>
            </a:solidFill>
            <a:miter lim="800000"/>
            <a:headEnd/>
            <a:tailEnd/>
          </a:ln>
          <a:effec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600" b="1"/>
              <a:t>“</a:t>
            </a:r>
            <a:r>
              <a:rPr lang="zh-CN" altLang="en-US" sz="2600" b="1">
                <a:solidFill>
                  <a:schemeClr val="accent2"/>
                </a:solidFill>
              </a:rPr>
              <a:t>我喜欢音乐和绘画</a:t>
            </a:r>
            <a:r>
              <a:rPr lang="zh-CN" altLang="en-US" sz="2600" b="1"/>
              <a:t>”：</a:t>
            </a:r>
          </a:p>
          <a:p>
            <a:pPr eaLnBrk="1" hangingPunct="1">
              <a:defRPr/>
            </a:pPr>
            <a:r>
              <a:rPr lang="zh-CN" altLang="en-US" sz="2600" b="1">
                <a:latin typeface="Times New Roman" panose="02020603050405020304" pitchFamily="18" charset="0"/>
              </a:rPr>
              <a:t>            </a:t>
            </a:r>
            <a:r>
              <a:rPr lang="en-US" altLang="zh-CN" sz="2600" b="1" i="1">
                <a:latin typeface="Times New Roman" panose="02020603050405020304" pitchFamily="18" charset="0"/>
              </a:rPr>
              <a:t>Like </a:t>
            </a:r>
            <a:r>
              <a:rPr lang="en-US" altLang="zh-CN" sz="2600" b="1">
                <a:latin typeface="Times New Roman" panose="02020603050405020304" pitchFamily="18" charset="0"/>
              </a:rPr>
              <a:t>(</a:t>
            </a:r>
            <a:r>
              <a:rPr lang="en-US" altLang="zh-CN" sz="2600" b="1" i="1">
                <a:latin typeface="Times New Roman" panose="02020603050405020304" pitchFamily="18" charset="0"/>
              </a:rPr>
              <a:t>I</a:t>
            </a:r>
            <a:r>
              <a:rPr lang="en-US" altLang="zh-CN" sz="2600" b="1">
                <a:latin typeface="Times New Roman" panose="02020603050405020304" pitchFamily="18" charset="0"/>
              </a:rPr>
              <a:t>, </a:t>
            </a:r>
            <a:r>
              <a:rPr lang="en-US" altLang="zh-CN" sz="2600" b="1" i="1">
                <a:latin typeface="Times New Roman" panose="02020603050405020304" pitchFamily="18" charset="0"/>
              </a:rPr>
              <a:t>music</a:t>
            </a:r>
            <a:r>
              <a:rPr lang="en-US" altLang="zh-CN" sz="2600" b="1">
                <a:latin typeface="Times New Roman" panose="02020603050405020304" pitchFamily="18" charset="0"/>
              </a:rPr>
              <a:t>) </a:t>
            </a:r>
            <a:r>
              <a:rPr lang="el-GR" altLang="zh-CN" b="1">
                <a:solidFill>
                  <a:srgbClr val="0000FF"/>
                </a:solidFill>
                <a:latin typeface="Times New Roman" panose="02020603050405020304" pitchFamily="18" charset="0"/>
              </a:rPr>
              <a:t>∧</a:t>
            </a:r>
            <a:r>
              <a:rPr lang="en-US" altLang="zh-CN" sz="2600" b="1">
                <a:latin typeface="Times New Roman" panose="02020603050405020304" pitchFamily="18" charset="0"/>
              </a:rPr>
              <a:t> </a:t>
            </a:r>
            <a:r>
              <a:rPr lang="en-US" altLang="zh-CN" sz="2600" b="1" i="1">
                <a:latin typeface="Times New Roman" panose="02020603050405020304" pitchFamily="18" charset="0"/>
              </a:rPr>
              <a:t>Like </a:t>
            </a:r>
            <a:r>
              <a:rPr lang="en-US" altLang="zh-CN" sz="2600" b="1">
                <a:latin typeface="Times New Roman" panose="02020603050405020304" pitchFamily="18" charset="0"/>
              </a:rPr>
              <a:t>(</a:t>
            </a:r>
            <a:r>
              <a:rPr lang="en-US" altLang="zh-CN" sz="2600" b="1" i="1">
                <a:latin typeface="Times New Roman" panose="02020603050405020304" pitchFamily="18" charset="0"/>
              </a:rPr>
              <a:t>I</a:t>
            </a:r>
            <a:r>
              <a:rPr lang="en-US" altLang="zh-CN" sz="2600" b="1">
                <a:latin typeface="Times New Roman" panose="02020603050405020304" pitchFamily="18" charset="0"/>
              </a:rPr>
              <a:t>, </a:t>
            </a:r>
            <a:r>
              <a:rPr lang="en-US" altLang="zh-CN" sz="2600" b="1" i="1">
                <a:latin typeface="Times New Roman" panose="02020603050405020304" pitchFamily="18" charset="0"/>
              </a:rPr>
              <a:t>painting</a:t>
            </a:r>
            <a:r>
              <a:rPr lang="en-US" altLang="zh-CN" sz="2600" b="1">
                <a:latin typeface="Times New Roman" panose="02020603050405020304"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9"/>
                                        </p:tgtEl>
                                        <p:attrNameLst>
                                          <p:attrName>style.visibility</p:attrName>
                                        </p:attrNameLst>
                                      </p:cBhvr>
                                      <p:to>
                                        <p:strVal val="visible"/>
                                      </p:to>
                                    </p:set>
                                    <p:animEffect transition="in" filter="blinds(horizontal)">
                                      <p:cBhvr>
                                        <p:cTn id="7" dur="500"/>
                                        <p:tgtEl>
                                          <p:spTgt spid="22539"/>
                                        </p:tgtEl>
                                      </p:cBhvr>
                                    </p:animEffect>
                                  </p:childTnLst>
                                  <p:subTnLst>
                                    <p:set>
                                      <p:cBhvr override="childStyle">
                                        <p:cTn dur="1" fill="hold" display="0" masterRel="nextClick" afterEffect="1"/>
                                        <p:tgtEl>
                                          <p:spTgt spid="22539"/>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40"/>
                                        </p:tgtEl>
                                        <p:attrNameLst>
                                          <p:attrName>style.visibility</p:attrName>
                                        </p:attrNameLst>
                                      </p:cBhvr>
                                      <p:to>
                                        <p:strVal val="visible"/>
                                      </p:to>
                                    </p:set>
                                    <p:animEffect transition="in" filter="blinds(horizontal)">
                                      <p:cBhvr>
                                        <p:cTn id="12" dur="500"/>
                                        <p:tgtEl>
                                          <p:spTgt spid="22540"/>
                                        </p:tgtEl>
                                      </p:cBhvr>
                                    </p:animEffect>
                                  </p:childTnLst>
                                  <p:subTnLst>
                                    <p:set>
                                      <p:cBhvr override="childStyle">
                                        <p:cTn dur="1" fill="hold" display="0" masterRel="nextClick" afterEffect="1"/>
                                        <p:tgtEl>
                                          <p:spTgt spid="22540"/>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41"/>
                                        </p:tgtEl>
                                        <p:attrNameLst>
                                          <p:attrName>style.visibility</p:attrName>
                                        </p:attrNameLst>
                                      </p:cBhvr>
                                      <p:to>
                                        <p:strVal val="visible"/>
                                      </p:to>
                                    </p:set>
                                    <p:animEffect transition="in" filter="blinds(horizontal)">
                                      <p:cBhvr>
                                        <p:cTn id="17" dur="500"/>
                                        <p:tgtEl>
                                          <p:spTgt spid="22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9" grpId="0" animBg="1" autoUpdateAnimBg="0"/>
      <p:bldP spid="22540" grpId="0" animBg="1" autoUpdateAnimBg="0"/>
      <p:bldP spid="22541"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1" name="灯片编号占位符 3">
            <a:extLst>
              <a:ext uri="{FF2B5EF4-FFF2-40B4-BE49-F238E27FC236}">
                <a16:creationId xmlns:a16="http://schemas.microsoft.com/office/drawing/2014/main" id="{C8A769D7-21B5-5B4D-8790-66A132B1CE8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9BA402B4-701C-5347-B4B0-5863358E2C38}" type="slidenum">
              <a:rPr lang="ja-JP" altLang="en-US" sz="1800">
                <a:solidFill>
                  <a:srgbClr val="A50021"/>
                </a:solidFill>
                <a:ea typeface="MS PGothic" panose="020B0600070205080204" pitchFamily="34" charset="-128"/>
              </a:rPr>
              <a:pPr>
                <a:lnSpc>
                  <a:spcPct val="100000"/>
                </a:lnSpc>
                <a:spcBef>
                  <a:spcPct val="0"/>
                </a:spcBef>
                <a:buClrTx/>
                <a:buFontTx/>
                <a:buNone/>
              </a:pPr>
              <a:t>21</a:t>
            </a:fld>
            <a:endParaRPr lang="en-US" altLang="ja-JP" sz="1800">
              <a:solidFill>
                <a:srgbClr val="A50021"/>
              </a:solidFill>
              <a:ea typeface="MS PGothic" panose="020B0600070205080204" pitchFamily="34" charset="-128"/>
            </a:endParaRPr>
          </a:p>
        </p:txBody>
      </p:sp>
      <p:sp>
        <p:nvSpPr>
          <p:cNvPr id="35842" name="Rectangle 2">
            <a:extLst>
              <a:ext uri="{FF2B5EF4-FFF2-40B4-BE49-F238E27FC236}">
                <a16:creationId xmlns:a16="http://schemas.microsoft.com/office/drawing/2014/main" id="{253E2549-D7FC-BB47-886F-761C33C0B3BE}"/>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2.2.3  </a:t>
            </a:r>
            <a:r>
              <a:rPr lang="zh-CN" altLang="en-US">
                <a:latin typeface="Times New Roman" panose="02020603050405020304" pitchFamily="18" charset="0"/>
              </a:rPr>
              <a:t>谓词公式</a:t>
            </a:r>
          </a:p>
        </p:txBody>
      </p:sp>
      <p:sp>
        <p:nvSpPr>
          <p:cNvPr id="132099" name="Rectangle 3">
            <a:extLst>
              <a:ext uri="{FF2B5EF4-FFF2-40B4-BE49-F238E27FC236}">
                <a16:creationId xmlns:a16="http://schemas.microsoft.com/office/drawing/2014/main" id="{08A0A102-9607-E144-85C7-67222C5A0BEF}"/>
              </a:ext>
            </a:extLst>
          </p:cNvPr>
          <p:cNvSpPr>
            <a:spLocks noGrp="1" noChangeArrowheads="1"/>
          </p:cNvSpPr>
          <p:nvPr>
            <p:ph type="body" idx="1"/>
          </p:nvPr>
        </p:nvSpPr>
        <p:spPr>
          <a:xfrm>
            <a:off x="-9525" y="922338"/>
            <a:ext cx="8867775" cy="5400675"/>
          </a:xfrm>
        </p:spPr>
        <p:txBody>
          <a:bodyPr/>
          <a:lstStyle/>
          <a:p>
            <a:pPr marL="374650" indent="-374650" eaLnBrk="1" hangingPunct="1">
              <a:spcBef>
                <a:spcPct val="50000"/>
              </a:spcBef>
              <a:buFont typeface="Wingdings" pitchFamily="2" charset="2"/>
              <a:buNone/>
              <a:tabLst>
                <a:tab pos="476250" algn="l"/>
              </a:tabLst>
            </a:pPr>
            <a:r>
              <a:rPr lang="en-US" altLang="zh-CN" b="1">
                <a:latin typeface="Times New Roman" panose="02020603050405020304" pitchFamily="18" charset="0"/>
              </a:rPr>
              <a:t>  1.  </a:t>
            </a:r>
            <a:r>
              <a:rPr lang="zh-CN" altLang="en-US" b="1">
                <a:latin typeface="Times New Roman" panose="02020603050405020304" pitchFamily="18" charset="0"/>
              </a:rPr>
              <a:t>连接词（连词）</a:t>
            </a:r>
          </a:p>
          <a:p>
            <a:pPr marL="374650" indent="-374650" eaLnBrk="1" hangingPunct="1">
              <a:spcBef>
                <a:spcPct val="50000"/>
              </a:spcBef>
              <a:buFont typeface="Wingdings" pitchFamily="2" charset="2"/>
              <a:buNone/>
              <a:tabLst>
                <a:tab pos="476250" algn="l"/>
              </a:tabLst>
            </a:pPr>
            <a:r>
              <a:rPr lang="zh-CN" altLang="en-US"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4</a:t>
            </a:r>
            <a:r>
              <a:rPr lang="zh-CN" altLang="en-US" b="1">
                <a:latin typeface="Times New Roman" panose="02020603050405020304" pitchFamily="18" charset="0"/>
                <a:cs typeface="Times New Roman" panose="02020603050405020304" pitchFamily="18" charset="0"/>
              </a:rPr>
              <a:t>）</a:t>
            </a:r>
            <a:r>
              <a:rPr lang="en-US" altLang="en-US" b="1"/>
              <a:t>→</a:t>
            </a:r>
            <a:r>
              <a:rPr lang="zh-CN" altLang="en-US" b="1">
                <a:latin typeface="宋体" panose="02010600030101010101" pitchFamily="2" charset="-122"/>
              </a:rPr>
              <a:t>：</a:t>
            </a:r>
            <a:r>
              <a:rPr lang="zh-CN" altLang="en-US" b="1">
                <a:latin typeface="Times New Roman" panose="02020603050405020304" pitchFamily="18" charset="0"/>
              </a:rPr>
              <a:t>“</a:t>
            </a:r>
            <a:r>
              <a:rPr lang="zh-CN" altLang="en-US" b="1">
                <a:latin typeface="宋体" panose="02010600030101010101" pitchFamily="2" charset="-122"/>
              </a:rPr>
              <a:t>蕴含</a:t>
            </a:r>
            <a:r>
              <a:rPr lang="zh-CN" altLang="en-US" b="1">
                <a:latin typeface="Times New Roman" panose="02020603050405020304" pitchFamily="18" charset="0"/>
              </a:rPr>
              <a:t>”</a:t>
            </a:r>
            <a:r>
              <a:rPr lang="en-US" altLang="zh-CN" b="1">
                <a:latin typeface="宋体" panose="02010600030101010101" pitchFamily="2" charset="-122"/>
              </a:rPr>
              <a:t>(</a:t>
            </a:r>
            <a:r>
              <a:rPr lang="en-US" altLang="zh-CN" b="1">
                <a:latin typeface="Times New Roman" panose="02020603050405020304" pitchFamily="18" charset="0"/>
                <a:cs typeface="Times New Roman" panose="02020603050405020304" pitchFamily="18" charset="0"/>
              </a:rPr>
              <a:t>implication</a:t>
            </a:r>
            <a:r>
              <a:rPr lang="en-US" altLang="zh-CN" b="1">
                <a:latin typeface="宋体" panose="02010600030101010101" pitchFamily="2" charset="-122"/>
              </a:rPr>
              <a:t>)</a:t>
            </a:r>
            <a:r>
              <a:rPr lang="zh-CN" altLang="en-US" b="1">
                <a:latin typeface="宋体" panose="02010600030101010101" pitchFamily="2" charset="-122"/>
              </a:rPr>
              <a:t>或 </a:t>
            </a:r>
            <a:r>
              <a:rPr lang="zh-CN" altLang="en-US" b="1">
                <a:latin typeface="Times New Roman" panose="02020603050405020304" pitchFamily="18" charset="0"/>
              </a:rPr>
              <a:t>“</a:t>
            </a:r>
            <a:r>
              <a:rPr lang="zh-CN" altLang="en-US" b="1">
                <a:latin typeface="宋体" panose="02010600030101010101" pitchFamily="2" charset="-122"/>
              </a:rPr>
              <a:t>条件</a:t>
            </a:r>
            <a:r>
              <a:rPr lang="zh-CN" altLang="en-US" b="1">
                <a:latin typeface="Times New Roman" panose="02020603050405020304" pitchFamily="18" charset="0"/>
              </a:rPr>
              <a:t>”</a:t>
            </a:r>
            <a:r>
              <a:rPr lang="en-US" altLang="zh-CN" b="1">
                <a:latin typeface="宋体" panose="02010600030101010101" pitchFamily="2" charset="-122"/>
              </a:rPr>
              <a:t>(</a:t>
            </a:r>
            <a:r>
              <a:rPr lang="en-US" altLang="zh-CN" b="1">
                <a:latin typeface="Times New Roman" panose="02020603050405020304" pitchFamily="18" charset="0"/>
                <a:cs typeface="Times New Roman" panose="02020603050405020304" pitchFamily="18" charset="0"/>
              </a:rPr>
              <a:t>condition</a:t>
            </a:r>
            <a:r>
              <a:rPr lang="en-US" altLang="zh-CN" b="1">
                <a:latin typeface="宋体" panose="02010600030101010101" pitchFamily="2" charset="-122"/>
              </a:rPr>
              <a:t>)</a:t>
            </a:r>
            <a:r>
              <a:rPr lang="zh-CN" altLang="en-US" b="1">
                <a:latin typeface="宋体" panose="02010600030101010101" pitchFamily="2" charset="-122"/>
              </a:rPr>
              <a:t>。</a:t>
            </a:r>
            <a:endParaRPr lang="zh-CN" altLang="en-US" b="1"/>
          </a:p>
          <a:p>
            <a:pPr marL="374650" indent="-374650" eaLnBrk="1" hangingPunct="1">
              <a:spcBef>
                <a:spcPct val="50000"/>
              </a:spcBef>
              <a:buFont typeface="Wingdings" pitchFamily="2" charset="2"/>
              <a:buNone/>
              <a:tabLst>
                <a:tab pos="476250" algn="l"/>
              </a:tabLst>
            </a:pPr>
            <a:endParaRPr lang="en-US" altLang="zh-CN" b="1"/>
          </a:p>
        </p:txBody>
      </p:sp>
      <p:sp>
        <p:nvSpPr>
          <p:cNvPr id="35844" name="Rectangle 4">
            <a:extLst>
              <a:ext uri="{FF2B5EF4-FFF2-40B4-BE49-F238E27FC236}">
                <a16:creationId xmlns:a16="http://schemas.microsoft.com/office/drawing/2014/main" id="{4AC43DAE-74B6-B042-8943-DCB8438BA80C}"/>
              </a:ext>
            </a:extLst>
          </p:cNvPr>
          <p:cNvSpPr>
            <a:spLocks noChangeArrowheads="1"/>
          </p:cNvSpPr>
          <p:nvPr/>
        </p:nvSpPr>
        <p:spPr bwMode="auto">
          <a:xfrm>
            <a:off x="0" y="3357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132101" name="AutoShape 5">
            <a:extLst>
              <a:ext uri="{FF2B5EF4-FFF2-40B4-BE49-F238E27FC236}">
                <a16:creationId xmlns:a16="http://schemas.microsoft.com/office/drawing/2014/main" id="{8A1D00FA-3BCF-6E4D-A524-FD54337FF1E3}"/>
              </a:ext>
            </a:extLst>
          </p:cNvPr>
          <p:cNvSpPr>
            <a:spLocks/>
          </p:cNvSpPr>
          <p:nvPr/>
        </p:nvSpPr>
        <p:spPr bwMode="auto">
          <a:xfrm>
            <a:off x="1082675" y="2338388"/>
            <a:ext cx="7986713" cy="1160462"/>
          </a:xfrm>
          <a:prstGeom prst="accentBorderCallout1">
            <a:avLst>
              <a:gd name="adj1" fmla="val 9847"/>
              <a:gd name="adj2" fmla="val -954"/>
              <a:gd name="adj3" fmla="val -27634"/>
              <a:gd name="adj4" fmla="val -954"/>
            </a:avLst>
          </a:prstGeom>
          <a:gradFill rotWithShape="0">
            <a:gsLst>
              <a:gs pos="0">
                <a:schemeClr val="accent1"/>
              </a:gs>
              <a:gs pos="100000">
                <a:schemeClr val="bg1"/>
              </a:gs>
            </a:gsLst>
            <a:path path="rect">
              <a:fillToRect l="100000" t="100000"/>
            </a:path>
          </a:gradFill>
          <a:ln w="9525">
            <a:solidFill>
              <a:schemeClr val="tx1"/>
            </a:solidFill>
            <a:miter lim="800000"/>
            <a:headEnd/>
            <a:tailEnd/>
          </a:ln>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1">
                <a:latin typeface="Times New Roman" panose="02020603050405020304" pitchFamily="18" charset="0"/>
              </a:rPr>
              <a:t>“</a:t>
            </a:r>
            <a:r>
              <a:rPr lang="zh-CN" altLang="en-US" sz="2600" b="1">
                <a:latin typeface="Times New Roman" panose="02020603050405020304" pitchFamily="18" charset="0"/>
              </a:rPr>
              <a:t>如果刘华跑得最快，那么他取得冠军。” ：</a:t>
            </a:r>
          </a:p>
          <a:p>
            <a:pPr algn="just" eaLnBrk="1" hangingPunct="1">
              <a:spcBef>
                <a:spcPct val="0"/>
              </a:spcBef>
              <a:buClrTx/>
              <a:buFontTx/>
              <a:buNone/>
            </a:pPr>
            <a:r>
              <a:rPr lang="zh-CN" altLang="en-US" sz="2600" b="1">
                <a:latin typeface="Times New Roman" panose="02020603050405020304" pitchFamily="18" charset="0"/>
              </a:rPr>
              <a:t>    </a:t>
            </a:r>
            <a:r>
              <a:rPr lang="en-US" altLang="zh-CN" sz="2600" b="1" i="1">
                <a:latin typeface="Times New Roman" panose="02020603050405020304" pitchFamily="18" charset="0"/>
              </a:rPr>
              <a:t>RUNS </a:t>
            </a:r>
            <a:r>
              <a:rPr lang="en-US" altLang="zh-CN" sz="2600" b="1">
                <a:latin typeface="Times New Roman" panose="02020603050405020304" pitchFamily="18" charset="0"/>
              </a:rPr>
              <a:t>(</a:t>
            </a:r>
            <a:r>
              <a:rPr lang="en-US" altLang="zh-CN" sz="2600" b="1" i="1">
                <a:latin typeface="Times New Roman" panose="02020603050405020304" pitchFamily="18" charset="0"/>
              </a:rPr>
              <a:t>Liuhua</a:t>
            </a:r>
            <a:r>
              <a:rPr lang="zh-CN" altLang="en-US" sz="2600" b="1">
                <a:latin typeface="Times New Roman" panose="02020603050405020304" pitchFamily="18" charset="0"/>
              </a:rPr>
              <a:t>，</a:t>
            </a:r>
            <a:r>
              <a:rPr lang="en-US" altLang="zh-CN" sz="2600" b="1" i="1">
                <a:latin typeface="Times New Roman" panose="02020603050405020304" pitchFamily="18" charset="0"/>
              </a:rPr>
              <a:t>faster</a:t>
            </a:r>
            <a:r>
              <a:rPr lang="en-US" altLang="zh-CN" sz="2600" b="1">
                <a:latin typeface="Times New Roman" panose="02020603050405020304" pitchFamily="18" charset="0"/>
              </a:rPr>
              <a:t>)</a:t>
            </a:r>
            <a:r>
              <a:rPr lang="en-US" altLang="zh-CN" sz="1800" b="1"/>
              <a:t>→</a:t>
            </a:r>
            <a:r>
              <a:rPr lang="en-US" altLang="zh-CN" sz="2600" b="1" i="1">
                <a:latin typeface="Times New Roman" panose="02020603050405020304" pitchFamily="18" charset="0"/>
              </a:rPr>
              <a:t>WINS </a:t>
            </a:r>
            <a:r>
              <a:rPr lang="en-US" altLang="zh-CN" sz="2600" b="1">
                <a:latin typeface="Times New Roman" panose="02020603050405020304" pitchFamily="18" charset="0"/>
              </a:rPr>
              <a:t>(</a:t>
            </a:r>
            <a:r>
              <a:rPr lang="en-US" altLang="zh-CN" sz="2600" b="1" i="1">
                <a:latin typeface="Times New Roman" panose="02020603050405020304" pitchFamily="18" charset="0"/>
              </a:rPr>
              <a:t>Liuhua </a:t>
            </a:r>
            <a:r>
              <a:rPr lang="zh-CN" altLang="en-US" sz="2600" b="1">
                <a:latin typeface="Times New Roman" panose="02020603050405020304" pitchFamily="18" charset="0"/>
              </a:rPr>
              <a:t>，</a:t>
            </a:r>
            <a:r>
              <a:rPr lang="en-US" altLang="zh-CN" sz="2600" b="1">
                <a:latin typeface="Times New Roman" panose="02020603050405020304" pitchFamily="18" charset="0"/>
              </a:rPr>
              <a:t>champion)</a:t>
            </a:r>
          </a:p>
        </p:txBody>
      </p:sp>
      <p:sp>
        <p:nvSpPr>
          <p:cNvPr id="132104" name="Rectangle 8">
            <a:extLst>
              <a:ext uri="{FF2B5EF4-FFF2-40B4-BE49-F238E27FC236}">
                <a16:creationId xmlns:a16="http://schemas.microsoft.com/office/drawing/2014/main" id="{B826B6DC-4139-CC44-9B9D-0079AA8F93BC}"/>
              </a:ext>
            </a:extLst>
          </p:cNvPr>
          <p:cNvSpPr>
            <a:spLocks noChangeArrowheads="1"/>
          </p:cNvSpPr>
          <p:nvPr/>
        </p:nvSpPr>
        <p:spPr bwMode="auto">
          <a:xfrm>
            <a:off x="28575" y="3800475"/>
            <a:ext cx="9129713"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Font typeface="Wingdings" pitchFamily="2" charset="2"/>
              <a:buNone/>
            </a:pPr>
            <a:r>
              <a:rPr lang="zh-CN" altLang="en-US"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5</a:t>
            </a:r>
            <a:r>
              <a:rPr lang="zh-CN" altLang="en-US" b="1">
                <a:latin typeface="Times New Roman" panose="02020603050405020304" pitchFamily="18" charset="0"/>
                <a:cs typeface="Times New Roman" panose="02020603050405020304" pitchFamily="18" charset="0"/>
              </a:rPr>
              <a:t>）</a:t>
            </a:r>
            <a:r>
              <a:rPr lang="zh-CN" altLang="en-US" sz="3200" b="1">
                <a:latin typeface="Times New Roman" panose="02020603050405020304" pitchFamily="18" charset="0"/>
                <a:cs typeface="Times New Roman" panose="02020603050405020304" pitchFamily="18" charset="0"/>
                <a:sym typeface="Wingdings 3" pitchFamily="2" charset="2"/>
              </a:rPr>
              <a:t>  </a:t>
            </a:r>
            <a:r>
              <a:rPr lang="zh-CN" altLang="en-US" b="1">
                <a:latin typeface="宋体" panose="02010600030101010101" pitchFamily="2" charset="-122"/>
              </a:rPr>
              <a:t>：</a:t>
            </a:r>
            <a:r>
              <a:rPr lang="zh-CN" altLang="en-US" b="1">
                <a:latin typeface="Times New Roman" panose="02020603050405020304" pitchFamily="18" charset="0"/>
              </a:rPr>
              <a:t>“</a:t>
            </a:r>
            <a:r>
              <a:rPr lang="zh-CN" altLang="en-US" b="1">
                <a:latin typeface="宋体" panose="02010600030101010101" pitchFamily="2" charset="-122"/>
              </a:rPr>
              <a:t>等价</a:t>
            </a:r>
            <a:r>
              <a:rPr lang="zh-CN" altLang="en-US" b="1">
                <a:latin typeface="Times New Roman" panose="02020603050405020304" pitchFamily="18" charset="0"/>
              </a:rPr>
              <a:t>”</a:t>
            </a:r>
            <a:r>
              <a:rPr lang="zh-CN" altLang="en-US" b="1">
                <a:latin typeface="宋体" panose="02010600030101010101" pitchFamily="2" charset="-122"/>
              </a:rPr>
              <a:t>（</a:t>
            </a:r>
            <a:r>
              <a:rPr lang="en-US" altLang="zh-CN" b="1">
                <a:latin typeface="Times New Roman" panose="02020603050405020304" pitchFamily="18" charset="0"/>
                <a:cs typeface="Times New Roman" panose="02020603050405020304" pitchFamily="18" charset="0"/>
              </a:rPr>
              <a:t>equivalence</a:t>
            </a:r>
            <a:r>
              <a:rPr lang="zh-CN" altLang="en-US" b="1">
                <a:latin typeface="宋体" panose="02010600030101010101" pitchFamily="2" charset="-122"/>
              </a:rPr>
              <a:t>）或</a:t>
            </a:r>
            <a:r>
              <a:rPr lang="zh-CN" altLang="en-US" b="1">
                <a:latin typeface="Times New Roman" panose="02020603050405020304" pitchFamily="18" charset="0"/>
              </a:rPr>
              <a:t>“</a:t>
            </a:r>
            <a:r>
              <a:rPr lang="zh-CN" altLang="en-US" b="1">
                <a:latin typeface="宋体" panose="02010600030101010101" pitchFamily="2" charset="-122"/>
              </a:rPr>
              <a:t>双条件</a:t>
            </a:r>
            <a:r>
              <a:rPr lang="zh-CN" altLang="en-US" b="1">
                <a:latin typeface="Times New Roman" panose="02020603050405020304" pitchFamily="18" charset="0"/>
              </a:rPr>
              <a:t>”</a:t>
            </a:r>
            <a:endParaRPr lang="zh-CN" altLang="en-US" b="1">
              <a:latin typeface="宋体" panose="02010600030101010101" pitchFamily="2" charset="-122"/>
            </a:endParaRPr>
          </a:p>
          <a:p>
            <a:pPr eaLnBrk="1" hangingPunct="1">
              <a:spcBef>
                <a:spcPct val="50000"/>
              </a:spcBef>
              <a:buFont typeface="Wingdings" pitchFamily="2" charset="2"/>
              <a:buNone/>
            </a:pPr>
            <a:r>
              <a:rPr lang="zh-CN" altLang="en-US" b="1">
                <a:latin typeface="宋体" panose="02010600030101010101" pitchFamily="2" charset="-122"/>
              </a:rPr>
              <a:t>         （</a:t>
            </a:r>
            <a:r>
              <a:rPr lang="en-US" altLang="zh-CN" b="1">
                <a:latin typeface="Times New Roman" panose="02020603050405020304" pitchFamily="18" charset="0"/>
                <a:cs typeface="Times New Roman" panose="02020603050405020304" pitchFamily="18" charset="0"/>
              </a:rPr>
              <a:t>bicondition</a:t>
            </a:r>
            <a:r>
              <a:rPr lang="zh-CN" altLang="en-US" b="1">
                <a:latin typeface="宋体" panose="02010600030101010101" pitchFamily="2" charset="-122"/>
              </a:rPr>
              <a:t>）。</a:t>
            </a:r>
          </a:p>
          <a:p>
            <a:pPr eaLnBrk="1" hangingPunct="1">
              <a:buFont typeface="Wingdings" pitchFamily="2" charset="2"/>
              <a:buNone/>
            </a:pPr>
            <a:r>
              <a:rPr lang="zh-CN" altLang="en-US" b="1">
                <a:latin typeface="宋体" panose="02010600030101010101" pitchFamily="2" charset="-122"/>
              </a:rPr>
              <a:t>             </a:t>
            </a:r>
            <a:r>
              <a:rPr lang="en-US" altLang="zh-CN" b="1" i="1">
                <a:latin typeface="Times New Roman" panose="02020603050405020304" pitchFamily="18" charset="0"/>
                <a:cs typeface="Times New Roman" panose="02020603050405020304" pitchFamily="18" charset="0"/>
              </a:rPr>
              <a:t>P</a:t>
            </a:r>
            <a:r>
              <a:rPr lang="en-US" altLang="zh-CN" b="1">
                <a:latin typeface="Times New Roman" panose="02020603050405020304" pitchFamily="18" charset="0"/>
                <a:cs typeface="Times New Roman" panose="02020603050405020304" pitchFamily="18" charset="0"/>
              </a:rPr>
              <a:t> </a:t>
            </a:r>
            <a:r>
              <a:rPr lang="en-US" altLang="zh-CN" sz="3200" b="1">
                <a:latin typeface="Times New Roman" panose="02020603050405020304" pitchFamily="18" charset="0"/>
                <a:cs typeface="Times New Roman" panose="02020603050405020304" pitchFamily="18" charset="0"/>
                <a:sym typeface="Wingdings 3" pitchFamily="2" charset="2"/>
              </a:rPr>
              <a:t> </a:t>
            </a:r>
            <a:r>
              <a:rPr lang="en-US" altLang="zh-CN" b="1" i="1">
                <a:latin typeface="Times New Roman" panose="02020603050405020304" pitchFamily="18" charset="0"/>
                <a:cs typeface="Times New Roman" panose="02020603050405020304" pitchFamily="18" charset="0"/>
              </a:rPr>
              <a:t>Q</a:t>
            </a:r>
            <a:r>
              <a:rPr lang="en-US" altLang="zh-CN" b="1">
                <a:latin typeface="宋体" panose="02010600030101010101" pitchFamily="2" charset="-122"/>
              </a:rPr>
              <a:t>: </a:t>
            </a:r>
            <a:r>
              <a:rPr lang="en-US" altLang="zh-CN" b="1">
                <a:latin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P</a:t>
            </a:r>
            <a:r>
              <a:rPr lang="zh-CN" altLang="en-US" b="1">
                <a:latin typeface="宋体" panose="02010600030101010101" pitchFamily="2" charset="-122"/>
              </a:rPr>
              <a:t>当且仅当</a:t>
            </a:r>
            <a:r>
              <a:rPr lang="en-US" altLang="zh-CN" b="1" i="1">
                <a:latin typeface="Times New Roman" panose="02020603050405020304" pitchFamily="18" charset="0"/>
                <a:cs typeface="Times New Roman" panose="02020603050405020304" pitchFamily="18" charset="0"/>
              </a:rPr>
              <a:t>Q</a:t>
            </a:r>
            <a:r>
              <a:rPr lang="en-US" altLang="zh-CN" b="1">
                <a:latin typeface="Times New Roman" panose="02020603050405020304" pitchFamily="18" charset="0"/>
              </a:rPr>
              <a:t>”</a:t>
            </a:r>
            <a:r>
              <a:rPr lang="zh-CN" altLang="en-US" b="1">
                <a:latin typeface="宋体" panose="02010600030101010101" pitchFamily="2" charset="-122"/>
              </a:rPr>
              <a:t>。</a:t>
            </a:r>
            <a:r>
              <a:rPr lang="zh-CN" altLang="en-US" b="1"/>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099"/>
                                        </p:tgtEl>
                                        <p:attrNameLst>
                                          <p:attrName>style.visibility</p:attrName>
                                        </p:attrNameLst>
                                      </p:cBhvr>
                                      <p:to>
                                        <p:strVal val="visible"/>
                                      </p:to>
                                    </p:set>
                                    <p:animEffect transition="in" filter="blinds(horizontal)">
                                      <p:cBhvr>
                                        <p:cTn id="7" dur="500"/>
                                        <p:tgtEl>
                                          <p:spTgt spid="132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2101"/>
                                        </p:tgtEl>
                                        <p:attrNameLst>
                                          <p:attrName>style.visibility</p:attrName>
                                        </p:attrNameLst>
                                      </p:cBhvr>
                                      <p:to>
                                        <p:strVal val="visible"/>
                                      </p:to>
                                    </p:set>
                                  </p:childTnLst>
                                  <p:subTnLst>
                                    <p:set>
                                      <p:cBhvr override="childStyle">
                                        <p:cTn dur="1" fill="hold" display="0" masterRel="nextClick" afterEffect="1"/>
                                        <p:tgtEl>
                                          <p:spTgt spid="132101"/>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32104"/>
                                        </p:tgtEl>
                                        <p:attrNameLst>
                                          <p:attrName>style.visibility</p:attrName>
                                        </p:attrNameLst>
                                      </p:cBhvr>
                                      <p:to>
                                        <p:strVal val="visible"/>
                                      </p:to>
                                    </p:set>
                                    <p:anim calcmode="lin" valueType="num">
                                      <p:cBhvr additive="base">
                                        <p:cTn id="16" dur="500" fill="hold"/>
                                        <p:tgtEl>
                                          <p:spTgt spid="132104"/>
                                        </p:tgtEl>
                                        <p:attrNameLst>
                                          <p:attrName>ppt_x</p:attrName>
                                        </p:attrNameLst>
                                      </p:cBhvr>
                                      <p:tavLst>
                                        <p:tav tm="0">
                                          <p:val>
                                            <p:strVal val="0-#ppt_w/2"/>
                                          </p:val>
                                        </p:tav>
                                        <p:tav tm="100000">
                                          <p:val>
                                            <p:strVal val="#ppt_x"/>
                                          </p:val>
                                        </p:tav>
                                      </p:tavLst>
                                    </p:anim>
                                    <p:anim calcmode="lin" valueType="num">
                                      <p:cBhvr additive="base">
                                        <p:cTn id="17" dur="500" fill="hold"/>
                                        <p:tgtEl>
                                          <p:spTgt spid="1321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autoUpdateAnimBg="0"/>
      <p:bldP spid="132101" grpId="0" animBg="1" autoUpdateAnimBg="0"/>
      <p:bldP spid="13210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5" name="灯片编号占位符 3">
            <a:extLst>
              <a:ext uri="{FF2B5EF4-FFF2-40B4-BE49-F238E27FC236}">
                <a16:creationId xmlns:a16="http://schemas.microsoft.com/office/drawing/2014/main" id="{0839CBC4-051B-5F4C-943F-A161FDDB881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853CCD7C-1F0F-F740-A3B6-80603D8A497F}" type="slidenum">
              <a:rPr lang="ja-JP" altLang="en-US" sz="1800">
                <a:solidFill>
                  <a:srgbClr val="A50021"/>
                </a:solidFill>
                <a:ea typeface="MS PGothic" panose="020B0600070205080204" pitchFamily="34" charset="-128"/>
              </a:rPr>
              <a:pPr>
                <a:lnSpc>
                  <a:spcPct val="100000"/>
                </a:lnSpc>
                <a:spcBef>
                  <a:spcPct val="0"/>
                </a:spcBef>
                <a:buClrTx/>
                <a:buFontTx/>
                <a:buNone/>
              </a:pPr>
              <a:t>22</a:t>
            </a:fld>
            <a:endParaRPr lang="en-US" altLang="ja-JP" sz="1800">
              <a:solidFill>
                <a:srgbClr val="A50021"/>
              </a:solidFill>
              <a:ea typeface="MS PGothic" panose="020B0600070205080204" pitchFamily="34" charset="-128"/>
            </a:endParaRPr>
          </a:p>
        </p:txBody>
      </p:sp>
      <p:sp>
        <p:nvSpPr>
          <p:cNvPr id="36866" name="Rectangle 2">
            <a:extLst>
              <a:ext uri="{FF2B5EF4-FFF2-40B4-BE49-F238E27FC236}">
                <a16:creationId xmlns:a16="http://schemas.microsoft.com/office/drawing/2014/main" id="{55DC7616-8F8B-2D48-ACAF-41FDF7D79DF6}"/>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2.2.3  </a:t>
            </a:r>
            <a:r>
              <a:rPr lang="zh-CN" altLang="en-US">
                <a:latin typeface="Times New Roman" panose="02020603050405020304" pitchFamily="18" charset="0"/>
              </a:rPr>
              <a:t>谓词公式</a:t>
            </a:r>
          </a:p>
        </p:txBody>
      </p:sp>
      <p:sp>
        <p:nvSpPr>
          <p:cNvPr id="36867" name="Rectangle 3">
            <a:extLst>
              <a:ext uri="{FF2B5EF4-FFF2-40B4-BE49-F238E27FC236}">
                <a16:creationId xmlns:a16="http://schemas.microsoft.com/office/drawing/2014/main" id="{04EA1E76-B639-E04D-B89A-D0E80E417F88}"/>
              </a:ext>
            </a:extLst>
          </p:cNvPr>
          <p:cNvSpPr>
            <a:spLocks noGrp="1" noChangeArrowheads="1"/>
          </p:cNvSpPr>
          <p:nvPr>
            <p:ph type="body" idx="1"/>
          </p:nvPr>
        </p:nvSpPr>
        <p:spPr>
          <a:xfrm>
            <a:off x="250825" y="908050"/>
            <a:ext cx="8642350" cy="930275"/>
          </a:xfrm>
        </p:spPr>
        <p:txBody>
          <a:bodyPr/>
          <a:lstStyle/>
          <a:p>
            <a:pPr marL="374650" indent="-374650" eaLnBrk="1" hangingPunct="1">
              <a:spcBef>
                <a:spcPct val="50000"/>
              </a:spcBef>
              <a:buFont typeface="Wingdings" pitchFamily="2" charset="2"/>
              <a:buNone/>
              <a:tabLst>
                <a:tab pos="476250" algn="l"/>
              </a:tabLst>
            </a:pPr>
            <a:r>
              <a:rPr lang="en-US" altLang="zh-CN" b="1">
                <a:latin typeface="Times New Roman" panose="02020603050405020304" pitchFamily="18" charset="0"/>
              </a:rPr>
              <a:t>1.</a:t>
            </a:r>
            <a:r>
              <a:rPr lang="en-US" altLang="zh-CN" b="1"/>
              <a:t> </a:t>
            </a:r>
            <a:r>
              <a:rPr lang="zh-CN" altLang="en-US" b="1"/>
              <a:t>连接词（连词）</a:t>
            </a:r>
          </a:p>
          <a:p>
            <a:pPr marL="374650" indent="-374650" eaLnBrk="1" hangingPunct="1">
              <a:spcBef>
                <a:spcPct val="50000"/>
              </a:spcBef>
              <a:buFont typeface="Wingdings" pitchFamily="2" charset="2"/>
              <a:buNone/>
              <a:tabLst>
                <a:tab pos="476250" algn="l"/>
              </a:tabLst>
            </a:pPr>
            <a:endParaRPr lang="zh-CN" altLang="en-US" b="1"/>
          </a:p>
          <a:p>
            <a:pPr marL="374650" indent="-374650" eaLnBrk="1" hangingPunct="1">
              <a:spcBef>
                <a:spcPct val="50000"/>
              </a:spcBef>
              <a:buFont typeface="Wingdings" pitchFamily="2" charset="2"/>
              <a:buNone/>
              <a:tabLst>
                <a:tab pos="476250" algn="l"/>
              </a:tabLst>
            </a:pPr>
            <a:endParaRPr lang="en-US" altLang="zh-CN" b="1"/>
          </a:p>
        </p:txBody>
      </p:sp>
      <p:sp>
        <p:nvSpPr>
          <p:cNvPr id="36868" name="Rectangle 4">
            <a:extLst>
              <a:ext uri="{FF2B5EF4-FFF2-40B4-BE49-F238E27FC236}">
                <a16:creationId xmlns:a16="http://schemas.microsoft.com/office/drawing/2014/main" id="{F2189C9E-3C15-034D-91FF-9CD68940C30C}"/>
              </a:ext>
            </a:extLst>
          </p:cNvPr>
          <p:cNvSpPr>
            <a:spLocks noChangeArrowheads="1"/>
          </p:cNvSpPr>
          <p:nvPr/>
        </p:nvSpPr>
        <p:spPr bwMode="auto">
          <a:xfrm>
            <a:off x="0" y="3357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graphicFrame>
        <p:nvGraphicFramePr>
          <p:cNvPr id="36869" name="Object 8">
            <a:extLst>
              <a:ext uri="{FF2B5EF4-FFF2-40B4-BE49-F238E27FC236}">
                <a16:creationId xmlns:a16="http://schemas.microsoft.com/office/drawing/2014/main" id="{1A474D77-0DC0-9B45-996C-0DD8B1F27224}"/>
              </a:ext>
            </a:extLst>
          </p:cNvPr>
          <p:cNvGraphicFramePr>
            <a:graphicFrameLocks noChangeAspect="1"/>
          </p:cNvGraphicFramePr>
          <p:nvPr/>
        </p:nvGraphicFramePr>
        <p:xfrm>
          <a:off x="304800" y="2603500"/>
          <a:ext cx="8559800" cy="3314700"/>
        </p:xfrm>
        <a:graphic>
          <a:graphicData uri="http://schemas.openxmlformats.org/presentationml/2006/ole">
            <mc:AlternateContent xmlns:mc="http://schemas.openxmlformats.org/markup-compatibility/2006">
              <mc:Choice xmlns:v="urn:schemas-microsoft-com:vml" Requires="v">
                <p:oleObj spid="_x0000_s36873" name="位图图像" r:id="rId4" imgW="2959100" imgH="825500" progId="Paint.Picture">
                  <p:embed/>
                </p:oleObj>
              </mc:Choice>
              <mc:Fallback>
                <p:oleObj name="位图图像" r:id="rId4" imgW="2959100" imgH="825500" progId="Paint.Picture">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603500"/>
                        <a:ext cx="855980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0" name="Text Box 10">
            <a:extLst>
              <a:ext uri="{FF2B5EF4-FFF2-40B4-BE49-F238E27FC236}">
                <a16:creationId xmlns:a16="http://schemas.microsoft.com/office/drawing/2014/main" id="{BED63665-AC3B-9947-A4D2-5CEDAB86E36C}"/>
              </a:ext>
            </a:extLst>
          </p:cNvPr>
          <p:cNvSpPr txBox="1">
            <a:spLocks noChangeArrowheads="1"/>
          </p:cNvSpPr>
          <p:nvPr/>
        </p:nvSpPr>
        <p:spPr bwMode="auto">
          <a:xfrm>
            <a:off x="1000125" y="1828800"/>
            <a:ext cx="690086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2600" b="1">
                <a:latin typeface="宋体" panose="02010600030101010101" pitchFamily="2" charset="-122"/>
              </a:rPr>
              <a:t>谓词逻辑真值表</a:t>
            </a:r>
            <a:r>
              <a:rPr lang="zh-CN" altLang="en-US" sz="2600" b="1"/>
              <a:t> </a:t>
            </a: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a:extLst>
              <a:ext uri="{FF2B5EF4-FFF2-40B4-BE49-F238E27FC236}">
                <a16:creationId xmlns:a16="http://schemas.microsoft.com/office/drawing/2014/main" id="{E593EE58-8B4E-1347-9D13-6A6AFDF9B4D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14CF3189-2F47-8745-820B-C266AAF36965}" type="slidenum">
              <a:rPr lang="ja-JP" altLang="en-US" sz="1800">
                <a:solidFill>
                  <a:srgbClr val="A50021"/>
                </a:solidFill>
                <a:ea typeface="MS PGothic" panose="020B0600070205080204" pitchFamily="34" charset="-128"/>
              </a:rPr>
              <a:pPr>
                <a:lnSpc>
                  <a:spcPct val="100000"/>
                </a:lnSpc>
                <a:spcBef>
                  <a:spcPct val="0"/>
                </a:spcBef>
                <a:buClrTx/>
                <a:buFontTx/>
                <a:buNone/>
              </a:pPr>
              <a:t>23</a:t>
            </a:fld>
            <a:endParaRPr lang="en-US" altLang="ja-JP" sz="1800">
              <a:solidFill>
                <a:srgbClr val="A50021"/>
              </a:solidFill>
              <a:ea typeface="MS PGothic" panose="020B0600070205080204" pitchFamily="34" charset="-128"/>
            </a:endParaRPr>
          </a:p>
        </p:txBody>
      </p:sp>
      <p:sp>
        <p:nvSpPr>
          <p:cNvPr id="37890" name="Rectangle 2">
            <a:extLst>
              <a:ext uri="{FF2B5EF4-FFF2-40B4-BE49-F238E27FC236}">
                <a16:creationId xmlns:a16="http://schemas.microsoft.com/office/drawing/2014/main" id="{B92C8EC3-6E7E-2E43-9DA3-7F8622FA5847}"/>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2.2.3  </a:t>
            </a:r>
            <a:r>
              <a:rPr lang="zh-CN" altLang="en-US">
                <a:latin typeface="Times New Roman" panose="02020603050405020304" pitchFamily="18" charset="0"/>
              </a:rPr>
              <a:t>谓词公式</a:t>
            </a:r>
          </a:p>
        </p:txBody>
      </p:sp>
      <p:sp>
        <p:nvSpPr>
          <p:cNvPr id="37891" name="Rectangle 3">
            <a:extLst>
              <a:ext uri="{FF2B5EF4-FFF2-40B4-BE49-F238E27FC236}">
                <a16:creationId xmlns:a16="http://schemas.microsoft.com/office/drawing/2014/main" id="{245B8D8A-7261-3D46-9703-B97B1A23A257}"/>
              </a:ext>
            </a:extLst>
          </p:cNvPr>
          <p:cNvSpPr>
            <a:spLocks noGrp="1" noChangeArrowheads="1"/>
          </p:cNvSpPr>
          <p:nvPr>
            <p:ph type="body" idx="1"/>
          </p:nvPr>
        </p:nvSpPr>
        <p:spPr>
          <a:xfrm>
            <a:off x="250825" y="908050"/>
            <a:ext cx="8642350" cy="1960563"/>
          </a:xfrm>
        </p:spPr>
        <p:txBody>
          <a:bodyPr/>
          <a:lstStyle/>
          <a:p>
            <a:pPr eaLnBrk="1" hangingPunct="1">
              <a:buFont typeface="Wingdings" pitchFamily="2" charset="2"/>
              <a:buNone/>
            </a:pPr>
            <a:r>
              <a:rPr lang="en-US" altLang="zh-CN" b="1">
                <a:latin typeface="Times New Roman" panose="02020603050405020304" pitchFamily="18" charset="0"/>
                <a:cs typeface="Times New Roman" panose="02020603050405020304" pitchFamily="18" charset="0"/>
              </a:rPr>
              <a:t>  2</a:t>
            </a:r>
            <a:r>
              <a:rPr lang="en-US" altLang="zh-CN" b="1">
                <a:latin typeface="Times New Roman" panose="02020603050405020304" pitchFamily="18" charset="0"/>
              </a:rPr>
              <a:t>. </a:t>
            </a:r>
            <a:r>
              <a:rPr lang="zh-CN" altLang="en-US" b="1">
                <a:latin typeface="Times New Roman" panose="02020603050405020304" pitchFamily="18" charset="0"/>
              </a:rPr>
              <a:t>量词（</a:t>
            </a:r>
            <a:r>
              <a:rPr lang="en-US" altLang="zh-CN" b="1">
                <a:latin typeface="Times New Roman" panose="02020603050405020304" pitchFamily="18" charset="0"/>
                <a:cs typeface="Times New Roman" panose="02020603050405020304" pitchFamily="18" charset="0"/>
              </a:rPr>
              <a:t>quantifier</a:t>
            </a:r>
            <a:r>
              <a:rPr lang="zh-CN" altLang="en-US" b="1">
                <a:latin typeface="Times New Roman" panose="02020603050405020304" pitchFamily="18" charset="0"/>
              </a:rPr>
              <a:t>）</a:t>
            </a:r>
          </a:p>
          <a:p>
            <a:pPr eaLnBrk="1" hangingPunct="1">
              <a:buFont typeface="Wingdings" pitchFamily="2" charset="2"/>
              <a:buNone/>
            </a:pPr>
            <a:r>
              <a:rPr lang="zh-CN" altLang="en-US" sz="2600" b="1">
                <a:latin typeface="宋体" panose="02010600030101010101" pitchFamily="2" charset="-122"/>
              </a:rPr>
              <a:t>（</a:t>
            </a:r>
            <a:r>
              <a:rPr lang="en-US" altLang="zh-CN" sz="2600" b="1">
                <a:latin typeface="Times New Roman" panose="02020603050405020304" pitchFamily="18" charset="0"/>
                <a:cs typeface="Times New Roman" panose="02020603050405020304" pitchFamily="18" charset="0"/>
              </a:rPr>
              <a:t>1</a:t>
            </a:r>
            <a:r>
              <a:rPr lang="zh-CN" altLang="en-US" sz="2600" b="1">
                <a:latin typeface="宋体" panose="02010600030101010101" pitchFamily="2" charset="-122"/>
              </a:rPr>
              <a:t>）全称量词（</a:t>
            </a:r>
            <a:r>
              <a:rPr lang="en-US" altLang="zh-CN" sz="2600" b="1">
                <a:latin typeface="Times New Roman" panose="02020603050405020304" pitchFamily="18" charset="0"/>
                <a:cs typeface="Times New Roman" panose="02020603050405020304" pitchFamily="18" charset="0"/>
              </a:rPr>
              <a:t>universal quantifier</a:t>
            </a:r>
            <a:r>
              <a:rPr lang="zh-CN" altLang="en-US" sz="2600" b="1">
                <a:latin typeface="宋体" panose="02010600030101010101" pitchFamily="2" charset="-122"/>
              </a:rPr>
              <a:t>）（  </a:t>
            </a:r>
            <a:r>
              <a:rPr lang="en-US" altLang="zh-CN" sz="2600" b="1" i="1">
                <a:latin typeface="Times New Roman" panose="02020603050405020304" pitchFamily="18" charset="0"/>
                <a:cs typeface="Times New Roman" panose="02020603050405020304" pitchFamily="18" charset="0"/>
              </a:rPr>
              <a:t>x</a:t>
            </a:r>
            <a:r>
              <a:rPr lang="zh-CN" altLang="en-US" sz="2600" b="1">
                <a:latin typeface="宋体" panose="02010600030101010101" pitchFamily="2" charset="-122"/>
              </a:rPr>
              <a:t>）：</a:t>
            </a:r>
            <a:r>
              <a:rPr lang="zh-CN" altLang="en-US" sz="2600">
                <a:latin typeface="Times New Roman" panose="02020603050405020304" pitchFamily="18" charset="0"/>
              </a:rPr>
              <a:t>“</a:t>
            </a:r>
            <a:r>
              <a:rPr lang="zh-CN" altLang="en-US" sz="2600">
                <a:latin typeface="宋体" panose="02010600030101010101" pitchFamily="2" charset="-122"/>
              </a:rPr>
              <a:t>对个体域中的所有（或任一个）个体 </a:t>
            </a:r>
            <a:r>
              <a:rPr lang="en-US" altLang="zh-CN" sz="2600" i="1">
                <a:latin typeface="Times New Roman" panose="02020603050405020304" pitchFamily="18" charset="0"/>
                <a:cs typeface="Times New Roman" panose="02020603050405020304" pitchFamily="18" charset="0"/>
              </a:rPr>
              <a:t>x </a:t>
            </a:r>
            <a:r>
              <a:rPr lang="en-US" altLang="zh-CN" sz="2600">
                <a:latin typeface="Times New Roman" panose="02020603050405020304" pitchFamily="18" charset="0"/>
              </a:rPr>
              <a:t>”</a:t>
            </a:r>
            <a:r>
              <a:rPr lang="zh-CN" altLang="en-US" sz="2600">
                <a:latin typeface="宋体" panose="02010600030101010101" pitchFamily="2" charset="-122"/>
              </a:rPr>
              <a:t>。</a:t>
            </a:r>
            <a:r>
              <a:rPr lang="zh-CN" altLang="en-US" sz="2600"/>
              <a:t>  </a:t>
            </a:r>
          </a:p>
        </p:txBody>
      </p:sp>
      <p:graphicFrame>
        <p:nvGraphicFramePr>
          <p:cNvPr id="37892" name="Object 4">
            <a:extLst>
              <a:ext uri="{FF2B5EF4-FFF2-40B4-BE49-F238E27FC236}">
                <a16:creationId xmlns:a16="http://schemas.microsoft.com/office/drawing/2014/main" id="{F3BCEE5D-923F-164E-9BD5-A175E58890D3}"/>
              </a:ext>
            </a:extLst>
          </p:cNvPr>
          <p:cNvGraphicFramePr>
            <a:graphicFrameLocks noChangeAspect="1"/>
          </p:cNvGraphicFramePr>
          <p:nvPr/>
        </p:nvGraphicFramePr>
        <p:xfrm>
          <a:off x="6278563" y="1643063"/>
          <a:ext cx="500062" cy="381000"/>
        </p:xfrm>
        <a:graphic>
          <a:graphicData uri="http://schemas.openxmlformats.org/presentationml/2006/ole">
            <mc:AlternateContent xmlns:mc="http://schemas.openxmlformats.org/markup-compatibility/2006">
              <mc:Choice xmlns:v="urn:schemas-microsoft-com:vml" Requires="v">
                <p:oleObj spid="_x0000_s37908" name="Equation" r:id="rId4" imgW="3505200" imgH="3797300" progId="Equation.3">
                  <p:embed/>
                </p:oleObj>
              </mc:Choice>
              <mc:Fallback>
                <p:oleObj name="Equation" r:id="rId4" imgW="3505200" imgH="3797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8563" y="1643063"/>
                        <a:ext cx="500062"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3" name="Text Box 5">
            <a:extLst>
              <a:ext uri="{FF2B5EF4-FFF2-40B4-BE49-F238E27FC236}">
                <a16:creationId xmlns:a16="http://schemas.microsoft.com/office/drawing/2014/main" id="{991B25E9-E024-8C4F-B160-C6EBF3E31CA9}"/>
              </a:ext>
            </a:extLst>
          </p:cNvPr>
          <p:cNvSpPr txBox="1">
            <a:spLocks noChangeArrowheads="1"/>
          </p:cNvSpPr>
          <p:nvPr/>
        </p:nvSpPr>
        <p:spPr bwMode="auto">
          <a:xfrm>
            <a:off x="596900" y="2800350"/>
            <a:ext cx="8112125" cy="1093788"/>
          </a:xfrm>
          <a:prstGeom prst="rect">
            <a:avLst/>
          </a:prstGeom>
          <a:solidFill>
            <a:srgbClr val="FFFFFF"/>
          </a:solidFill>
          <a:ln w="9525">
            <a:solidFill>
              <a:srgbClr val="808080"/>
            </a:solidFill>
            <a:miter lim="800000"/>
            <a:headEnd/>
            <a:tailEnd/>
          </a:ln>
        </p:spPr>
        <p:txBody>
          <a:bodyP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00000"/>
              </a:lnSpc>
              <a:spcBef>
                <a:spcPct val="50000"/>
              </a:spcBef>
              <a:buClrTx/>
              <a:buFontTx/>
              <a:buNone/>
            </a:pPr>
            <a:r>
              <a:rPr lang="en-US" altLang="zh-CN" sz="2600">
                <a:latin typeface="Times New Roman" panose="02020603050405020304" pitchFamily="18" charset="0"/>
              </a:rPr>
              <a:t>“</a:t>
            </a:r>
            <a:r>
              <a:rPr lang="zh-CN" altLang="en-US" sz="2600">
                <a:latin typeface="宋体" panose="02010600030101010101" pitchFamily="2" charset="-122"/>
              </a:rPr>
              <a:t>所有的机器人都是灰色的</a:t>
            </a:r>
            <a:r>
              <a:rPr lang="zh-CN" altLang="en-US" sz="2600">
                <a:latin typeface="Times New Roman" panose="02020603050405020304" pitchFamily="18" charset="0"/>
              </a:rPr>
              <a:t>”</a:t>
            </a:r>
            <a:r>
              <a:rPr lang="zh-CN" altLang="en-US" sz="2600">
                <a:latin typeface="宋体" panose="02010600030101010101" pitchFamily="2" charset="-122"/>
              </a:rPr>
              <a:t>：  </a:t>
            </a:r>
          </a:p>
          <a:p>
            <a:pPr algn="just" eaLnBrk="1" hangingPunct="1">
              <a:lnSpc>
                <a:spcPct val="100000"/>
              </a:lnSpc>
              <a:spcBef>
                <a:spcPct val="50000"/>
              </a:spcBef>
              <a:buClrTx/>
              <a:buFontTx/>
              <a:buNone/>
            </a:pPr>
            <a:r>
              <a:rPr lang="zh-CN" altLang="en-US" sz="2600">
                <a:latin typeface="宋体" panose="02010600030101010101" pitchFamily="2" charset="-122"/>
              </a:rPr>
              <a:t>           </a:t>
            </a:r>
            <a:r>
              <a:rPr lang="en-US" altLang="zh-CN" sz="2600">
                <a:latin typeface="Times New Roman" panose="02020603050405020304" pitchFamily="18" charset="0"/>
                <a:cs typeface="Times New Roman" panose="02020603050405020304" pitchFamily="18" charset="0"/>
              </a:rPr>
              <a:t>(    </a:t>
            </a:r>
            <a:r>
              <a:rPr lang="en-US" altLang="zh-CN" sz="2600" i="1">
                <a:latin typeface="Times New Roman" panose="02020603050405020304" pitchFamily="18" charset="0"/>
                <a:cs typeface="Times New Roman" panose="02020603050405020304" pitchFamily="18" charset="0"/>
              </a:rPr>
              <a:t>x</a:t>
            </a:r>
            <a:r>
              <a:rPr lang="en-US" altLang="zh-CN" sz="2600">
                <a:latin typeface="Times New Roman" panose="02020603050405020304" pitchFamily="18" charset="0"/>
                <a:cs typeface="Times New Roman" panose="02020603050405020304" pitchFamily="18" charset="0"/>
              </a:rPr>
              <a:t>)[</a:t>
            </a:r>
            <a:r>
              <a:rPr lang="en-US" altLang="zh-CN" sz="2600" i="1">
                <a:latin typeface="Times New Roman" panose="02020603050405020304" pitchFamily="18" charset="0"/>
                <a:cs typeface="Times New Roman" panose="02020603050405020304" pitchFamily="18" charset="0"/>
              </a:rPr>
              <a:t>ROBOT </a:t>
            </a:r>
            <a:r>
              <a:rPr lang="en-US" altLang="zh-CN" sz="2600">
                <a:latin typeface="Times New Roman" panose="02020603050405020304" pitchFamily="18" charset="0"/>
                <a:cs typeface="Times New Roman" panose="02020603050405020304" pitchFamily="18" charset="0"/>
              </a:rPr>
              <a:t>(</a:t>
            </a:r>
            <a:r>
              <a:rPr lang="en-US" altLang="zh-CN" sz="2600" i="1">
                <a:latin typeface="Times New Roman" panose="02020603050405020304" pitchFamily="18" charset="0"/>
                <a:cs typeface="Times New Roman" panose="02020603050405020304" pitchFamily="18" charset="0"/>
              </a:rPr>
              <a:t>x</a:t>
            </a:r>
            <a:r>
              <a:rPr lang="en-US" altLang="zh-CN" sz="2600">
                <a:latin typeface="Times New Roman" panose="02020603050405020304" pitchFamily="18" charset="0"/>
                <a:cs typeface="Times New Roman" panose="02020603050405020304" pitchFamily="18" charset="0"/>
              </a:rPr>
              <a:t>) </a:t>
            </a:r>
            <a:r>
              <a:rPr lang="en-US" altLang="zh-CN" sz="1800" b="1"/>
              <a:t>→</a:t>
            </a:r>
            <a:r>
              <a:rPr lang="en-US" altLang="zh-CN" sz="2600">
                <a:latin typeface="Times New Roman" panose="02020603050405020304" pitchFamily="18" charset="0"/>
                <a:cs typeface="Times New Roman" panose="02020603050405020304" pitchFamily="18" charset="0"/>
              </a:rPr>
              <a:t> </a:t>
            </a:r>
            <a:r>
              <a:rPr lang="en-US" altLang="zh-CN" sz="2600" i="1">
                <a:latin typeface="Times New Roman" panose="02020603050405020304" pitchFamily="18" charset="0"/>
                <a:cs typeface="Times New Roman" panose="02020603050405020304" pitchFamily="18" charset="0"/>
              </a:rPr>
              <a:t>COLOR </a:t>
            </a:r>
            <a:r>
              <a:rPr lang="en-US" altLang="zh-CN" sz="2600">
                <a:latin typeface="Times New Roman" panose="02020603050405020304" pitchFamily="18" charset="0"/>
                <a:cs typeface="Times New Roman" panose="02020603050405020304" pitchFamily="18" charset="0"/>
              </a:rPr>
              <a:t>(</a:t>
            </a:r>
            <a:r>
              <a:rPr lang="en-US" altLang="zh-CN" sz="2600" i="1">
                <a:latin typeface="Times New Roman" panose="02020603050405020304" pitchFamily="18" charset="0"/>
                <a:cs typeface="Times New Roman" panose="02020603050405020304" pitchFamily="18" charset="0"/>
              </a:rPr>
              <a:t>x</a:t>
            </a:r>
            <a:r>
              <a:rPr lang="zh-CN" altLang="en-US" sz="2600">
                <a:latin typeface="宋体" panose="02010600030101010101" pitchFamily="2" charset="-122"/>
              </a:rPr>
              <a:t>，</a:t>
            </a:r>
            <a:r>
              <a:rPr lang="en-US" altLang="zh-CN" sz="2600" i="1">
                <a:latin typeface="Times New Roman" panose="02020603050405020304" pitchFamily="18" charset="0"/>
                <a:cs typeface="Times New Roman" panose="02020603050405020304" pitchFamily="18" charset="0"/>
              </a:rPr>
              <a:t>GRAY</a:t>
            </a:r>
            <a:r>
              <a:rPr lang="en-US" altLang="zh-CN" sz="2600">
                <a:latin typeface="Times New Roman" panose="02020603050405020304" pitchFamily="18" charset="0"/>
                <a:cs typeface="Times New Roman" panose="02020603050405020304" pitchFamily="18" charset="0"/>
              </a:rPr>
              <a:t>)]</a:t>
            </a:r>
          </a:p>
        </p:txBody>
      </p:sp>
      <p:graphicFrame>
        <p:nvGraphicFramePr>
          <p:cNvPr id="37894" name="Object 6">
            <a:extLst>
              <a:ext uri="{FF2B5EF4-FFF2-40B4-BE49-F238E27FC236}">
                <a16:creationId xmlns:a16="http://schemas.microsoft.com/office/drawing/2014/main" id="{61F1B805-856D-B744-80A5-DDDDBA2637E0}"/>
              </a:ext>
            </a:extLst>
          </p:cNvPr>
          <p:cNvGraphicFramePr>
            <a:graphicFrameLocks noChangeAspect="1"/>
          </p:cNvGraphicFramePr>
          <p:nvPr/>
        </p:nvGraphicFramePr>
        <p:xfrm>
          <a:off x="2625725" y="3500438"/>
          <a:ext cx="500063" cy="381000"/>
        </p:xfrm>
        <a:graphic>
          <a:graphicData uri="http://schemas.openxmlformats.org/presentationml/2006/ole">
            <mc:AlternateContent xmlns:mc="http://schemas.openxmlformats.org/markup-compatibility/2006">
              <mc:Choice xmlns:v="urn:schemas-microsoft-com:vml" Requires="v">
                <p:oleObj spid="_x0000_s37909" name="Equation" r:id="rId6" imgW="3505200" imgH="3797300" progId="Equation.3">
                  <p:embed/>
                </p:oleObj>
              </mc:Choice>
              <mc:Fallback>
                <p:oleObj name="Equation" r:id="rId6" imgW="3505200" imgH="37973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5725" y="3500438"/>
                        <a:ext cx="50006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5" name="Rectangle 9">
            <a:extLst>
              <a:ext uri="{FF2B5EF4-FFF2-40B4-BE49-F238E27FC236}">
                <a16:creationId xmlns:a16="http://schemas.microsoft.com/office/drawing/2014/main" id="{B2D9F46E-4147-C04B-A0DD-2BB810678267}"/>
              </a:ext>
            </a:extLst>
          </p:cNvPr>
          <p:cNvSpPr>
            <a:spLocks noChangeArrowheads="1"/>
          </p:cNvSpPr>
          <p:nvPr/>
        </p:nvSpPr>
        <p:spPr bwMode="auto">
          <a:xfrm>
            <a:off x="4510088"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37896" name="Text Box 7">
            <a:extLst>
              <a:ext uri="{FF2B5EF4-FFF2-40B4-BE49-F238E27FC236}">
                <a16:creationId xmlns:a16="http://schemas.microsoft.com/office/drawing/2014/main" id="{524F8B1F-34E0-9F43-A937-784F6B178ADC}"/>
              </a:ext>
            </a:extLst>
          </p:cNvPr>
          <p:cNvSpPr txBox="1">
            <a:spLocks noChangeArrowheads="1"/>
          </p:cNvSpPr>
          <p:nvPr/>
        </p:nvSpPr>
        <p:spPr bwMode="auto">
          <a:xfrm>
            <a:off x="479425" y="4110038"/>
            <a:ext cx="8288338"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600" b="1">
                <a:latin typeface="宋体" panose="02010600030101010101" pitchFamily="2" charset="-122"/>
              </a:rPr>
              <a:t>（</a:t>
            </a:r>
            <a:r>
              <a:rPr lang="en-US" altLang="zh-CN" sz="2600" b="1">
                <a:latin typeface="Times New Roman" panose="02020603050405020304" pitchFamily="18" charset="0"/>
                <a:cs typeface="Times New Roman" panose="02020603050405020304" pitchFamily="18" charset="0"/>
              </a:rPr>
              <a:t>2</a:t>
            </a:r>
            <a:r>
              <a:rPr lang="zh-CN" altLang="en-US" sz="2600" b="1">
                <a:latin typeface="宋体" panose="02010600030101010101" pitchFamily="2" charset="-122"/>
              </a:rPr>
              <a:t>）存在量词（</a:t>
            </a:r>
            <a:r>
              <a:rPr lang="en-US" altLang="zh-CN" sz="2600" b="1">
                <a:latin typeface="Times New Roman" panose="02020603050405020304" pitchFamily="18" charset="0"/>
                <a:cs typeface="Times New Roman" panose="02020603050405020304" pitchFamily="18" charset="0"/>
              </a:rPr>
              <a:t>existential quantifier</a:t>
            </a:r>
            <a:r>
              <a:rPr lang="zh-CN" altLang="en-US" sz="2600" b="1">
                <a:latin typeface="宋体" panose="02010600030101010101" pitchFamily="2" charset="-122"/>
              </a:rPr>
              <a:t>）（  </a:t>
            </a:r>
            <a:r>
              <a:rPr lang="en-US" altLang="zh-CN" sz="2600" b="1" i="1">
                <a:latin typeface="Times New Roman" panose="02020603050405020304" pitchFamily="18" charset="0"/>
                <a:cs typeface="Times New Roman" panose="02020603050405020304" pitchFamily="18" charset="0"/>
              </a:rPr>
              <a:t>x</a:t>
            </a:r>
            <a:r>
              <a:rPr lang="zh-CN" altLang="en-US" sz="2600" b="1">
                <a:latin typeface="宋体" panose="02010600030101010101" pitchFamily="2" charset="-122"/>
              </a:rPr>
              <a:t>）：</a:t>
            </a:r>
            <a:r>
              <a:rPr lang="zh-CN" altLang="en-US" sz="2600">
                <a:latin typeface="Times New Roman" panose="02020603050405020304" pitchFamily="18" charset="0"/>
              </a:rPr>
              <a:t>“</a:t>
            </a:r>
            <a:r>
              <a:rPr lang="zh-CN" altLang="en-US" sz="2600">
                <a:latin typeface="宋体" panose="02010600030101010101" pitchFamily="2" charset="-122"/>
              </a:rPr>
              <a:t>在个体域中存在个体</a:t>
            </a:r>
            <a:r>
              <a:rPr lang="zh-CN" altLang="en-US" sz="2600" b="1">
                <a:latin typeface="宋体" panose="02010600030101010101" pitchFamily="2" charset="-122"/>
              </a:rPr>
              <a:t> </a:t>
            </a:r>
            <a:r>
              <a:rPr lang="en-US" altLang="zh-CN" sz="2600" b="1" i="1">
                <a:latin typeface="Times New Roman" panose="02020603050405020304" pitchFamily="18" charset="0"/>
                <a:cs typeface="Times New Roman" panose="02020603050405020304" pitchFamily="18" charset="0"/>
              </a:rPr>
              <a:t>x</a:t>
            </a:r>
            <a:r>
              <a:rPr lang="en-US" altLang="zh-CN" sz="2600" b="1">
                <a:latin typeface="Times New Roman" panose="02020603050405020304" pitchFamily="18" charset="0"/>
                <a:cs typeface="Times New Roman" panose="02020603050405020304" pitchFamily="18" charset="0"/>
              </a:rPr>
              <a:t> </a:t>
            </a:r>
            <a:r>
              <a:rPr lang="en-US" altLang="zh-CN" sz="2600" b="1">
                <a:latin typeface="Times New Roman" panose="02020603050405020304" pitchFamily="18" charset="0"/>
              </a:rPr>
              <a:t>”</a:t>
            </a:r>
            <a:r>
              <a:rPr lang="zh-CN" altLang="en-US" sz="2600" b="1">
                <a:latin typeface="宋体" panose="02010600030101010101" pitchFamily="2" charset="-122"/>
              </a:rPr>
              <a:t>。</a:t>
            </a:r>
            <a:r>
              <a:rPr lang="zh-CN" altLang="en-US" sz="2600" b="1"/>
              <a:t> </a:t>
            </a:r>
          </a:p>
        </p:txBody>
      </p:sp>
      <p:graphicFrame>
        <p:nvGraphicFramePr>
          <p:cNvPr id="37897" name="Object 8">
            <a:extLst>
              <a:ext uri="{FF2B5EF4-FFF2-40B4-BE49-F238E27FC236}">
                <a16:creationId xmlns:a16="http://schemas.microsoft.com/office/drawing/2014/main" id="{712684B2-6B22-E341-B829-4E9FDECA5832}"/>
              </a:ext>
            </a:extLst>
          </p:cNvPr>
          <p:cNvGraphicFramePr>
            <a:graphicFrameLocks noChangeAspect="1"/>
          </p:cNvGraphicFramePr>
          <p:nvPr/>
        </p:nvGraphicFramePr>
        <p:xfrm>
          <a:off x="6681788" y="4225925"/>
          <a:ext cx="276225" cy="339725"/>
        </p:xfrm>
        <a:graphic>
          <a:graphicData uri="http://schemas.openxmlformats.org/presentationml/2006/ole">
            <mc:AlternateContent xmlns:mc="http://schemas.openxmlformats.org/markup-compatibility/2006">
              <mc:Choice xmlns:v="urn:schemas-microsoft-com:vml" Requires="v">
                <p:oleObj spid="_x0000_s37910" r:id="rId8" imgW="2921000" imgH="3505200" progId="Equation.DSMT4">
                  <p:embed/>
                </p:oleObj>
              </mc:Choice>
              <mc:Fallback>
                <p:oleObj r:id="rId8" imgW="2921000" imgH="350520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81788" y="4225925"/>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8" name="Text Box 10">
            <a:extLst>
              <a:ext uri="{FF2B5EF4-FFF2-40B4-BE49-F238E27FC236}">
                <a16:creationId xmlns:a16="http://schemas.microsoft.com/office/drawing/2014/main" id="{1DF69BDA-7CF8-0A47-9113-E2CA2925230D}"/>
              </a:ext>
            </a:extLst>
          </p:cNvPr>
          <p:cNvSpPr txBox="1">
            <a:spLocks noChangeArrowheads="1"/>
          </p:cNvSpPr>
          <p:nvPr/>
        </p:nvSpPr>
        <p:spPr bwMode="auto">
          <a:xfrm>
            <a:off x="573088" y="5175250"/>
            <a:ext cx="8112125" cy="1093788"/>
          </a:xfrm>
          <a:prstGeom prst="rect">
            <a:avLst/>
          </a:prstGeom>
          <a:solidFill>
            <a:srgbClr val="FFFFFF"/>
          </a:solidFill>
          <a:ln w="9525">
            <a:solidFill>
              <a:srgbClr val="808080"/>
            </a:solidFill>
            <a:miter lim="800000"/>
            <a:headEnd/>
            <a:tailEnd/>
          </a:ln>
        </p:spPr>
        <p:txBody>
          <a:bodyP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00000"/>
              </a:lnSpc>
              <a:spcBef>
                <a:spcPct val="50000"/>
              </a:spcBef>
              <a:buClrTx/>
              <a:buFontTx/>
              <a:buNone/>
            </a:pPr>
            <a:r>
              <a:rPr lang="en-US" altLang="zh-CN" sz="2600">
                <a:latin typeface="Times New Roman" panose="02020603050405020304" pitchFamily="18" charset="0"/>
              </a:rPr>
              <a:t>“1</a:t>
            </a:r>
            <a:r>
              <a:rPr lang="zh-CN" altLang="en-US" sz="2600">
                <a:latin typeface="Times New Roman" panose="02020603050405020304" pitchFamily="18" charset="0"/>
              </a:rPr>
              <a:t>号房间有个物体”：</a:t>
            </a:r>
          </a:p>
          <a:p>
            <a:pPr algn="ctr" eaLnBrk="1" hangingPunct="1">
              <a:lnSpc>
                <a:spcPct val="100000"/>
              </a:lnSpc>
              <a:spcBef>
                <a:spcPct val="50000"/>
              </a:spcBef>
              <a:buClrTx/>
              <a:buFontTx/>
              <a:buNone/>
            </a:pPr>
            <a:r>
              <a:rPr lang="zh-CN" altLang="en-US" sz="2600">
                <a:latin typeface="Times New Roman" panose="02020603050405020304" pitchFamily="18" charset="0"/>
              </a:rPr>
              <a:t>   （   </a:t>
            </a:r>
            <a:r>
              <a:rPr lang="en-US" altLang="zh-CN" sz="2600" i="1">
                <a:latin typeface="Times New Roman" panose="02020603050405020304" pitchFamily="18" charset="0"/>
              </a:rPr>
              <a:t>x</a:t>
            </a:r>
            <a:r>
              <a:rPr lang="zh-CN" altLang="en-US" sz="2600">
                <a:latin typeface="Times New Roman" panose="02020603050405020304" pitchFamily="18" charset="0"/>
              </a:rPr>
              <a:t>）</a:t>
            </a:r>
            <a:r>
              <a:rPr lang="en-US" altLang="zh-CN" sz="2600" i="1">
                <a:latin typeface="Times New Roman" panose="02020603050405020304" pitchFamily="18" charset="0"/>
              </a:rPr>
              <a:t>INROOM</a:t>
            </a:r>
            <a:r>
              <a:rPr lang="zh-CN" altLang="en-US" sz="2600">
                <a:latin typeface="Times New Roman" panose="02020603050405020304" pitchFamily="18" charset="0"/>
              </a:rPr>
              <a:t>（</a:t>
            </a:r>
            <a:r>
              <a:rPr lang="en-US" altLang="zh-CN" sz="2600" i="1">
                <a:latin typeface="Times New Roman" panose="02020603050405020304" pitchFamily="18" charset="0"/>
              </a:rPr>
              <a:t>x</a:t>
            </a:r>
            <a:r>
              <a:rPr lang="zh-CN" altLang="en-US" sz="2600">
                <a:latin typeface="Times New Roman" panose="02020603050405020304" pitchFamily="18" charset="0"/>
              </a:rPr>
              <a:t>，</a:t>
            </a:r>
            <a:r>
              <a:rPr lang="en-US" altLang="zh-CN" sz="2600" i="1">
                <a:latin typeface="Times New Roman" panose="02020603050405020304" pitchFamily="18" charset="0"/>
              </a:rPr>
              <a:t>r</a:t>
            </a:r>
            <a:r>
              <a:rPr lang="en-US" altLang="zh-CN" sz="2600">
                <a:latin typeface="Times New Roman" panose="02020603050405020304" pitchFamily="18" charset="0"/>
              </a:rPr>
              <a:t>1</a:t>
            </a:r>
            <a:r>
              <a:rPr lang="zh-CN" altLang="en-US" sz="2600">
                <a:latin typeface="Times New Roman" panose="02020603050405020304" pitchFamily="18" charset="0"/>
              </a:rPr>
              <a:t>）</a:t>
            </a:r>
          </a:p>
        </p:txBody>
      </p:sp>
      <p:graphicFrame>
        <p:nvGraphicFramePr>
          <p:cNvPr id="37899" name="Object 11">
            <a:extLst>
              <a:ext uri="{FF2B5EF4-FFF2-40B4-BE49-F238E27FC236}">
                <a16:creationId xmlns:a16="http://schemas.microsoft.com/office/drawing/2014/main" id="{9D16D713-E2B5-C54C-A164-7B0574BA6C9F}"/>
              </a:ext>
            </a:extLst>
          </p:cNvPr>
          <p:cNvGraphicFramePr>
            <a:graphicFrameLocks noChangeAspect="1"/>
          </p:cNvGraphicFramePr>
          <p:nvPr/>
        </p:nvGraphicFramePr>
        <p:xfrm>
          <a:off x="3155950" y="5884863"/>
          <a:ext cx="276225" cy="339725"/>
        </p:xfrm>
        <a:graphic>
          <a:graphicData uri="http://schemas.openxmlformats.org/presentationml/2006/ole">
            <mc:AlternateContent xmlns:mc="http://schemas.openxmlformats.org/markup-compatibility/2006">
              <mc:Choice xmlns:v="urn:schemas-microsoft-com:vml" Requires="v">
                <p:oleObj spid="_x0000_s37911" r:id="rId10" imgW="2921000" imgH="3505200" progId="Equation.DSMT4">
                  <p:embed/>
                </p:oleObj>
              </mc:Choice>
              <mc:Fallback>
                <p:oleObj r:id="rId10" imgW="2921000" imgH="350520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55950" y="5884863"/>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3">
            <a:extLst>
              <a:ext uri="{FF2B5EF4-FFF2-40B4-BE49-F238E27FC236}">
                <a16:creationId xmlns:a16="http://schemas.microsoft.com/office/drawing/2014/main" id="{B78A6C08-75F2-7847-A6CD-A16FAECB493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F673504D-4C3B-D344-9A9A-E03107814335}" type="slidenum">
              <a:rPr lang="ja-JP" altLang="en-US" sz="1800">
                <a:solidFill>
                  <a:srgbClr val="A50021"/>
                </a:solidFill>
                <a:ea typeface="MS PGothic" panose="020B0600070205080204" pitchFamily="34" charset="-128"/>
              </a:rPr>
              <a:pPr>
                <a:lnSpc>
                  <a:spcPct val="100000"/>
                </a:lnSpc>
                <a:spcBef>
                  <a:spcPct val="0"/>
                </a:spcBef>
                <a:buClrTx/>
                <a:buFontTx/>
                <a:buNone/>
              </a:pPr>
              <a:t>24</a:t>
            </a:fld>
            <a:endParaRPr lang="en-US" altLang="ja-JP" sz="1800">
              <a:solidFill>
                <a:srgbClr val="A50021"/>
              </a:solidFill>
              <a:ea typeface="MS PGothic" panose="020B0600070205080204" pitchFamily="34" charset="-128"/>
            </a:endParaRPr>
          </a:p>
        </p:txBody>
      </p:sp>
      <p:sp>
        <p:nvSpPr>
          <p:cNvPr id="38914" name="Rectangle 2">
            <a:extLst>
              <a:ext uri="{FF2B5EF4-FFF2-40B4-BE49-F238E27FC236}">
                <a16:creationId xmlns:a16="http://schemas.microsoft.com/office/drawing/2014/main" id="{7F9B6076-66B0-7245-BF80-358483294B8E}"/>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2.2.3  </a:t>
            </a:r>
            <a:r>
              <a:rPr lang="zh-CN" altLang="en-US">
                <a:latin typeface="Times New Roman" panose="02020603050405020304" pitchFamily="18" charset="0"/>
              </a:rPr>
              <a:t>谓词公式</a:t>
            </a:r>
          </a:p>
        </p:txBody>
      </p:sp>
      <p:sp>
        <p:nvSpPr>
          <p:cNvPr id="38915" name="Rectangle 3">
            <a:extLst>
              <a:ext uri="{FF2B5EF4-FFF2-40B4-BE49-F238E27FC236}">
                <a16:creationId xmlns:a16="http://schemas.microsoft.com/office/drawing/2014/main" id="{07934AEE-304C-5E4D-887C-1A651C0F6DBB}"/>
              </a:ext>
            </a:extLst>
          </p:cNvPr>
          <p:cNvSpPr>
            <a:spLocks noGrp="1" noChangeArrowheads="1"/>
          </p:cNvSpPr>
          <p:nvPr>
            <p:ph type="body" idx="1"/>
          </p:nvPr>
        </p:nvSpPr>
        <p:spPr>
          <a:xfrm>
            <a:off x="250825" y="836613"/>
            <a:ext cx="8642350" cy="1960562"/>
          </a:xfrm>
        </p:spPr>
        <p:txBody>
          <a:bodyPr/>
          <a:lstStyle/>
          <a:p>
            <a:pPr eaLnBrk="1" hangingPunct="1">
              <a:buFont typeface="Wingdings" pitchFamily="2" charset="2"/>
              <a:buNone/>
            </a:pPr>
            <a:r>
              <a:rPr lang="zh-CN" altLang="en-US" b="1">
                <a:latin typeface="宋体" panose="02010600030101010101" pitchFamily="2" charset="-122"/>
              </a:rPr>
              <a:t>全称量词和存在量词举例：</a:t>
            </a:r>
          </a:p>
        </p:txBody>
      </p:sp>
      <p:sp>
        <p:nvSpPr>
          <p:cNvPr id="38916" name="Rectangle 8">
            <a:extLst>
              <a:ext uri="{FF2B5EF4-FFF2-40B4-BE49-F238E27FC236}">
                <a16:creationId xmlns:a16="http://schemas.microsoft.com/office/drawing/2014/main" id="{33BFC41C-492E-F34F-9BC7-3CB66F143B57}"/>
              </a:ext>
            </a:extLst>
          </p:cNvPr>
          <p:cNvSpPr>
            <a:spLocks noChangeArrowheads="1"/>
          </p:cNvSpPr>
          <p:nvPr/>
        </p:nvSpPr>
        <p:spPr bwMode="auto">
          <a:xfrm>
            <a:off x="4510088"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38917" name="Text Box 6">
            <a:extLst>
              <a:ext uri="{FF2B5EF4-FFF2-40B4-BE49-F238E27FC236}">
                <a16:creationId xmlns:a16="http://schemas.microsoft.com/office/drawing/2014/main" id="{0125E336-4B8B-734E-8128-1DBDCEAE9FD9}"/>
              </a:ext>
            </a:extLst>
          </p:cNvPr>
          <p:cNvSpPr txBox="1">
            <a:spLocks noChangeArrowheads="1"/>
          </p:cNvSpPr>
          <p:nvPr/>
        </p:nvSpPr>
        <p:spPr bwMode="auto">
          <a:xfrm>
            <a:off x="349250" y="1525588"/>
            <a:ext cx="8445500" cy="4619625"/>
          </a:xfrm>
          <a:prstGeom prst="rect">
            <a:avLst/>
          </a:prstGeom>
          <a:solidFill>
            <a:srgbClr val="FFFFFF"/>
          </a:solidFill>
          <a:ln w="9525">
            <a:solidFill>
              <a:srgbClr val="808080"/>
            </a:solidFill>
            <a:miter lim="800000"/>
            <a:headEnd/>
            <a:tailEnd/>
          </a:ln>
        </p:spPr>
        <p:txBody>
          <a:bodyP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00000"/>
              </a:lnSpc>
              <a:spcBef>
                <a:spcPct val="50000"/>
              </a:spcBef>
              <a:buClrTx/>
              <a:buFontTx/>
              <a:buNone/>
            </a:pPr>
            <a:endParaRPr lang="en-US" altLang="zh-CN" sz="1000">
              <a:latin typeface="Times New Roman" panose="02020603050405020304" pitchFamily="18" charset="0"/>
            </a:endParaRPr>
          </a:p>
          <a:p>
            <a:pPr algn="just" eaLnBrk="1" hangingPunct="1">
              <a:lnSpc>
                <a:spcPct val="100000"/>
              </a:lnSpc>
              <a:spcBef>
                <a:spcPct val="0"/>
              </a:spcBef>
              <a:buFont typeface="Wingdings" pitchFamily="2" charset="2"/>
              <a:buChar char="§"/>
            </a:pPr>
            <a:r>
              <a:rPr lang="en-US" altLang="zh-CN" sz="2600" b="1">
                <a:latin typeface="Times New Roman" panose="02020603050405020304" pitchFamily="18" charset="0"/>
              </a:rPr>
              <a:t> (   </a:t>
            </a:r>
            <a:r>
              <a:rPr lang="en-US" altLang="zh-CN" sz="2600" b="1" i="1">
                <a:latin typeface="Times New Roman" panose="02020603050405020304" pitchFamily="18" charset="0"/>
              </a:rPr>
              <a:t>x</a:t>
            </a:r>
            <a:r>
              <a:rPr lang="en-US" altLang="zh-CN" sz="2600" b="1">
                <a:latin typeface="Times New Roman" panose="02020603050405020304" pitchFamily="18" charset="0"/>
              </a:rPr>
              <a:t>)(   </a:t>
            </a:r>
            <a:r>
              <a:rPr lang="en-US" altLang="zh-CN" sz="2600" b="1" i="1">
                <a:latin typeface="Times New Roman" panose="02020603050405020304" pitchFamily="18" charset="0"/>
              </a:rPr>
              <a:t>y</a:t>
            </a:r>
            <a:r>
              <a:rPr lang="en-US" altLang="zh-CN" sz="2600" b="1">
                <a:latin typeface="Times New Roman" panose="02020603050405020304" pitchFamily="18" charset="0"/>
              </a:rPr>
              <a:t>) </a:t>
            </a:r>
            <a:r>
              <a:rPr lang="en-US" altLang="zh-CN" sz="2600" b="1" i="1">
                <a:latin typeface="Times New Roman" panose="02020603050405020304" pitchFamily="18" charset="0"/>
              </a:rPr>
              <a:t>F</a:t>
            </a:r>
            <a:r>
              <a:rPr lang="en-US" altLang="zh-CN" sz="2600" b="1">
                <a:latin typeface="Times New Roman" panose="02020603050405020304" pitchFamily="18" charset="0"/>
              </a:rPr>
              <a:t>(</a:t>
            </a:r>
            <a:r>
              <a:rPr lang="en-US" altLang="zh-CN" sz="2600" b="1" i="1">
                <a:latin typeface="Times New Roman" panose="02020603050405020304" pitchFamily="18" charset="0"/>
              </a:rPr>
              <a:t>x</a:t>
            </a:r>
            <a:r>
              <a:rPr lang="en-US" altLang="zh-CN" sz="2600" b="1">
                <a:latin typeface="Times New Roman" panose="02020603050405020304" pitchFamily="18" charset="0"/>
              </a:rPr>
              <a:t>, </a:t>
            </a:r>
            <a:r>
              <a:rPr lang="en-US" altLang="zh-CN" sz="2600" b="1" i="1">
                <a:latin typeface="Times New Roman" panose="02020603050405020304" pitchFamily="18" charset="0"/>
              </a:rPr>
              <a:t>y</a:t>
            </a:r>
            <a:r>
              <a:rPr lang="en-US" altLang="zh-CN" sz="2600" b="1">
                <a:latin typeface="Times New Roman" panose="02020603050405020304" pitchFamily="18" charset="0"/>
              </a:rPr>
              <a:t>) </a:t>
            </a:r>
            <a:r>
              <a:rPr lang="zh-CN" altLang="en-US" sz="2600" b="1">
                <a:latin typeface="Times New Roman" panose="02020603050405020304" pitchFamily="18" charset="0"/>
              </a:rPr>
              <a:t>表示对于个体域中的任何个体</a:t>
            </a:r>
            <a:r>
              <a:rPr lang="en-US" altLang="zh-CN" sz="2600" b="1" i="1">
                <a:latin typeface="Times New Roman" panose="02020603050405020304" pitchFamily="18" charset="0"/>
              </a:rPr>
              <a:t>x</a:t>
            </a:r>
            <a:r>
              <a:rPr lang="zh-CN" altLang="en-US" sz="2600" b="1">
                <a:latin typeface="Times New Roman" panose="02020603050405020304" pitchFamily="18" charset="0"/>
              </a:rPr>
              <a:t>都存在个体</a:t>
            </a:r>
            <a:r>
              <a:rPr lang="en-US" altLang="zh-CN" sz="2600" b="1" i="1">
                <a:latin typeface="Times New Roman" panose="02020603050405020304" pitchFamily="18" charset="0"/>
              </a:rPr>
              <a:t>y</a:t>
            </a:r>
            <a:r>
              <a:rPr lang="zh-CN" altLang="en-US" sz="2600" b="1">
                <a:latin typeface="Times New Roman" panose="02020603050405020304" pitchFamily="18" charset="0"/>
              </a:rPr>
              <a:t>，</a:t>
            </a:r>
            <a:r>
              <a:rPr lang="en-US" altLang="zh-CN" sz="2600" b="1" i="1">
                <a:latin typeface="Times New Roman" panose="02020603050405020304" pitchFamily="18" charset="0"/>
              </a:rPr>
              <a:t>x</a:t>
            </a:r>
            <a:r>
              <a:rPr lang="zh-CN" altLang="en-US" sz="2600" b="1">
                <a:latin typeface="Times New Roman" panose="02020603050405020304" pitchFamily="18" charset="0"/>
              </a:rPr>
              <a:t>与</a:t>
            </a:r>
            <a:r>
              <a:rPr lang="en-US" altLang="zh-CN" sz="2600" b="1" i="1">
                <a:latin typeface="Times New Roman" panose="02020603050405020304" pitchFamily="18" charset="0"/>
              </a:rPr>
              <a:t>y</a:t>
            </a:r>
            <a:r>
              <a:rPr lang="zh-CN" altLang="en-US" sz="2600" b="1">
                <a:latin typeface="Times New Roman" panose="02020603050405020304" pitchFamily="18" charset="0"/>
              </a:rPr>
              <a:t>是朋友。</a:t>
            </a:r>
          </a:p>
          <a:p>
            <a:pPr algn="just" eaLnBrk="1" hangingPunct="1">
              <a:lnSpc>
                <a:spcPct val="100000"/>
              </a:lnSpc>
              <a:spcBef>
                <a:spcPct val="100000"/>
              </a:spcBef>
              <a:buFont typeface="Wingdings" pitchFamily="2" charset="2"/>
              <a:buChar char="§"/>
            </a:pPr>
            <a:r>
              <a:rPr lang="zh-CN" altLang="en-US" sz="2600" b="1">
                <a:latin typeface="Times New Roman" panose="02020603050405020304" pitchFamily="18" charset="0"/>
              </a:rPr>
              <a:t> </a:t>
            </a:r>
            <a:r>
              <a:rPr lang="en-US" altLang="zh-CN" sz="2600" b="1">
                <a:latin typeface="Times New Roman" panose="02020603050405020304" pitchFamily="18" charset="0"/>
              </a:rPr>
              <a:t>(    </a:t>
            </a:r>
            <a:r>
              <a:rPr lang="en-US" altLang="zh-CN" sz="2600" b="1" i="1">
                <a:latin typeface="Times New Roman" panose="02020603050405020304" pitchFamily="18" charset="0"/>
              </a:rPr>
              <a:t>x</a:t>
            </a:r>
            <a:r>
              <a:rPr lang="en-US" altLang="zh-CN" sz="2600" b="1">
                <a:latin typeface="Times New Roman" panose="02020603050405020304" pitchFamily="18" charset="0"/>
              </a:rPr>
              <a:t>)(    </a:t>
            </a:r>
            <a:r>
              <a:rPr lang="en-US" altLang="zh-CN" sz="2600" b="1" i="1">
                <a:latin typeface="Times New Roman" panose="02020603050405020304" pitchFamily="18" charset="0"/>
              </a:rPr>
              <a:t>y</a:t>
            </a:r>
            <a:r>
              <a:rPr lang="en-US" altLang="zh-CN" sz="2600" b="1">
                <a:latin typeface="Times New Roman" panose="02020603050405020304" pitchFamily="18" charset="0"/>
              </a:rPr>
              <a:t>) </a:t>
            </a:r>
            <a:r>
              <a:rPr lang="en-US" altLang="zh-CN" sz="2600" b="1" i="1">
                <a:latin typeface="Times New Roman" panose="02020603050405020304" pitchFamily="18" charset="0"/>
              </a:rPr>
              <a:t>F</a:t>
            </a:r>
            <a:r>
              <a:rPr lang="en-US" altLang="zh-CN" sz="2600" b="1">
                <a:latin typeface="Times New Roman" panose="02020603050405020304" pitchFamily="18" charset="0"/>
              </a:rPr>
              <a:t>(</a:t>
            </a:r>
            <a:r>
              <a:rPr lang="en-US" altLang="zh-CN" sz="2600" b="1" i="1">
                <a:latin typeface="Times New Roman" panose="02020603050405020304" pitchFamily="18" charset="0"/>
              </a:rPr>
              <a:t>x</a:t>
            </a:r>
            <a:r>
              <a:rPr lang="en-US" altLang="zh-CN" sz="2600" b="1">
                <a:latin typeface="Times New Roman" panose="02020603050405020304" pitchFamily="18" charset="0"/>
              </a:rPr>
              <a:t>, </a:t>
            </a:r>
            <a:r>
              <a:rPr lang="en-US" altLang="zh-CN" sz="2600" b="1" i="1">
                <a:latin typeface="Times New Roman" panose="02020603050405020304" pitchFamily="18" charset="0"/>
              </a:rPr>
              <a:t>y</a:t>
            </a:r>
            <a:r>
              <a:rPr lang="en-US" altLang="zh-CN" sz="2600" b="1">
                <a:latin typeface="Times New Roman" panose="02020603050405020304" pitchFamily="18" charset="0"/>
              </a:rPr>
              <a:t>) </a:t>
            </a:r>
            <a:r>
              <a:rPr lang="zh-CN" altLang="en-US" sz="2600" b="1">
                <a:latin typeface="Times New Roman" panose="02020603050405020304" pitchFamily="18" charset="0"/>
              </a:rPr>
              <a:t>表示在个体域中存在个体</a:t>
            </a:r>
            <a:r>
              <a:rPr lang="en-US" altLang="zh-CN" sz="2600" b="1" i="1">
                <a:latin typeface="Times New Roman" panose="02020603050405020304" pitchFamily="18" charset="0"/>
              </a:rPr>
              <a:t>x</a:t>
            </a:r>
            <a:r>
              <a:rPr lang="zh-CN" altLang="en-US" sz="2600" b="1">
                <a:latin typeface="Times New Roman" panose="02020603050405020304" pitchFamily="18" charset="0"/>
              </a:rPr>
              <a:t>，与个体域中的任何个体</a:t>
            </a:r>
            <a:r>
              <a:rPr lang="en-US" altLang="zh-CN" sz="2600" b="1" i="1">
                <a:latin typeface="Times New Roman" panose="02020603050405020304" pitchFamily="18" charset="0"/>
              </a:rPr>
              <a:t>y</a:t>
            </a:r>
            <a:r>
              <a:rPr lang="zh-CN" altLang="en-US" sz="2600" b="1">
                <a:latin typeface="Times New Roman" panose="02020603050405020304" pitchFamily="18" charset="0"/>
              </a:rPr>
              <a:t>都是朋友。</a:t>
            </a:r>
          </a:p>
          <a:p>
            <a:pPr algn="just" eaLnBrk="1" hangingPunct="1">
              <a:lnSpc>
                <a:spcPct val="100000"/>
              </a:lnSpc>
              <a:spcBef>
                <a:spcPct val="100000"/>
              </a:spcBef>
              <a:buFont typeface="Wingdings" pitchFamily="2" charset="2"/>
              <a:buChar char="§"/>
            </a:pPr>
            <a:r>
              <a:rPr lang="zh-CN" altLang="en-US" sz="2600" b="1">
                <a:latin typeface="Times New Roman" panose="02020603050405020304" pitchFamily="18" charset="0"/>
              </a:rPr>
              <a:t> </a:t>
            </a:r>
            <a:r>
              <a:rPr lang="en-US" altLang="zh-CN" sz="2600" b="1">
                <a:latin typeface="Times New Roman" panose="02020603050405020304" pitchFamily="18" charset="0"/>
              </a:rPr>
              <a:t>(     </a:t>
            </a:r>
            <a:r>
              <a:rPr lang="en-US" altLang="zh-CN" sz="2600" b="1" i="1">
                <a:latin typeface="Times New Roman" panose="02020603050405020304" pitchFamily="18" charset="0"/>
              </a:rPr>
              <a:t>x</a:t>
            </a:r>
            <a:r>
              <a:rPr lang="en-US" altLang="zh-CN" sz="2600" b="1">
                <a:latin typeface="Times New Roman" panose="02020603050405020304" pitchFamily="18" charset="0"/>
              </a:rPr>
              <a:t>)(     </a:t>
            </a:r>
            <a:r>
              <a:rPr lang="en-US" altLang="zh-CN" sz="2600" b="1" i="1">
                <a:latin typeface="Times New Roman" panose="02020603050405020304" pitchFamily="18" charset="0"/>
              </a:rPr>
              <a:t>y</a:t>
            </a:r>
            <a:r>
              <a:rPr lang="en-US" altLang="zh-CN" sz="2600" b="1">
                <a:latin typeface="Times New Roman" panose="02020603050405020304" pitchFamily="18" charset="0"/>
              </a:rPr>
              <a:t>) </a:t>
            </a:r>
            <a:r>
              <a:rPr lang="en-US" altLang="zh-CN" sz="2600" b="1" i="1">
                <a:latin typeface="Times New Roman" panose="02020603050405020304" pitchFamily="18" charset="0"/>
              </a:rPr>
              <a:t>F</a:t>
            </a:r>
            <a:r>
              <a:rPr lang="en-US" altLang="zh-CN" sz="2600" b="1">
                <a:latin typeface="Times New Roman" panose="02020603050405020304" pitchFamily="18" charset="0"/>
              </a:rPr>
              <a:t>(</a:t>
            </a:r>
            <a:r>
              <a:rPr lang="en-US" altLang="zh-CN" sz="2600" b="1" i="1">
                <a:latin typeface="Times New Roman" panose="02020603050405020304" pitchFamily="18" charset="0"/>
              </a:rPr>
              <a:t>x</a:t>
            </a:r>
            <a:r>
              <a:rPr lang="en-US" altLang="zh-CN" sz="2600" b="1">
                <a:latin typeface="Times New Roman" panose="02020603050405020304" pitchFamily="18" charset="0"/>
              </a:rPr>
              <a:t>, </a:t>
            </a:r>
            <a:r>
              <a:rPr lang="en-US" altLang="zh-CN" sz="2600" b="1" i="1">
                <a:latin typeface="Times New Roman" panose="02020603050405020304" pitchFamily="18" charset="0"/>
              </a:rPr>
              <a:t>y</a:t>
            </a:r>
            <a:r>
              <a:rPr lang="en-US" altLang="zh-CN" sz="2600" b="1">
                <a:latin typeface="Times New Roman" panose="02020603050405020304" pitchFamily="18" charset="0"/>
              </a:rPr>
              <a:t>) </a:t>
            </a:r>
            <a:r>
              <a:rPr lang="zh-CN" altLang="en-US" sz="2600" b="1">
                <a:latin typeface="Times New Roman" panose="02020603050405020304" pitchFamily="18" charset="0"/>
              </a:rPr>
              <a:t>表示在个体域中存在个体</a:t>
            </a:r>
            <a:r>
              <a:rPr lang="en-US" altLang="zh-CN" sz="2600" b="1" i="1">
                <a:latin typeface="Times New Roman" panose="02020603050405020304" pitchFamily="18" charset="0"/>
              </a:rPr>
              <a:t>x</a:t>
            </a:r>
            <a:r>
              <a:rPr lang="zh-CN" altLang="en-US" sz="2600" b="1">
                <a:latin typeface="Times New Roman" panose="02020603050405020304" pitchFamily="18" charset="0"/>
              </a:rPr>
              <a:t>与个体</a:t>
            </a:r>
            <a:r>
              <a:rPr lang="en-US" altLang="zh-CN" sz="2600" b="1" i="1">
                <a:latin typeface="Times New Roman" panose="02020603050405020304" pitchFamily="18" charset="0"/>
              </a:rPr>
              <a:t>y</a:t>
            </a:r>
            <a:r>
              <a:rPr lang="zh-CN" altLang="en-US" sz="2600" b="1">
                <a:latin typeface="Times New Roman" panose="02020603050405020304" pitchFamily="18" charset="0"/>
              </a:rPr>
              <a:t>，</a:t>
            </a:r>
            <a:r>
              <a:rPr lang="en-US" altLang="zh-CN" sz="2600" b="1" i="1">
                <a:latin typeface="Times New Roman" panose="02020603050405020304" pitchFamily="18" charset="0"/>
              </a:rPr>
              <a:t>x</a:t>
            </a:r>
            <a:r>
              <a:rPr lang="zh-CN" altLang="en-US" sz="2600" b="1">
                <a:latin typeface="Times New Roman" panose="02020603050405020304" pitchFamily="18" charset="0"/>
              </a:rPr>
              <a:t>与</a:t>
            </a:r>
            <a:r>
              <a:rPr lang="en-US" altLang="zh-CN" sz="2600" b="1" i="1">
                <a:latin typeface="Times New Roman" panose="02020603050405020304" pitchFamily="18" charset="0"/>
              </a:rPr>
              <a:t>y</a:t>
            </a:r>
            <a:r>
              <a:rPr lang="zh-CN" altLang="en-US" sz="2600" b="1">
                <a:latin typeface="Times New Roman" panose="02020603050405020304" pitchFamily="18" charset="0"/>
              </a:rPr>
              <a:t>是朋友。</a:t>
            </a:r>
          </a:p>
          <a:p>
            <a:pPr algn="just" eaLnBrk="1" hangingPunct="1">
              <a:lnSpc>
                <a:spcPct val="100000"/>
              </a:lnSpc>
              <a:spcBef>
                <a:spcPct val="100000"/>
              </a:spcBef>
              <a:buFont typeface="Wingdings" pitchFamily="2" charset="2"/>
              <a:buChar char="§"/>
            </a:pPr>
            <a:r>
              <a:rPr lang="zh-CN" altLang="en-US" sz="2600" b="1">
                <a:latin typeface="Times New Roman" panose="02020603050405020304" pitchFamily="18" charset="0"/>
              </a:rPr>
              <a:t> </a:t>
            </a:r>
            <a:r>
              <a:rPr lang="en-US" altLang="zh-CN" sz="2600" b="1">
                <a:latin typeface="Times New Roman" panose="02020603050405020304" pitchFamily="18" charset="0"/>
              </a:rPr>
              <a:t>(     </a:t>
            </a:r>
            <a:r>
              <a:rPr lang="en-US" altLang="zh-CN" sz="2600" b="1" i="1">
                <a:latin typeface="Times New Roman" panose="02020603050405020304" pitchFamily="18" charset="0"/>
              </a:rPr>
              <a:t>x</a:t>
            </a:r>
            <a:r>
              <a:rPr lang="en-US" altLang="zh-CN" sz="2600" b="1">
                <a:latin typeface="Times New Roman" panose="02020603050405020304" pitchFamily="18" charset="0"/>
              </a:rPr>
              <a:t>)(     </a:t>
            </a:r>
            <a:r>
              <a:rPr lang="en-US" altLang="zh-CN" sz="2600" b="1" i="1">
                <a:latin typeface="Times New Roman" panose="02020603050405020304" pitchFamily="18" charset="0"/>
              </a:rPr>
              <a:t>y</a:t>
            </a:r>
            <a:r>
              <a:rPr lang="en-US" altLang="zh-CN" sz="2600" b="1">
                <a:latin typeface="Times New Roman" panose="02020603050405020304" pitchFamily="18" charset="0"/>
              </a:rPr>
              <a:t>) </a:t>
            </a:r>
            <a:r>
              <a:rPr lang="en-US" altLang="zh-CN" sz="2600" b="1" i="1">
                <a:latin typeface="Times New Roman" panose="02020603050405020304" pitchFamily="18" charset="0"/>
              </a:rPr>
              <a:t>F</a:t>
            </a:r>
            <a:r>
              <a:rPr lang="en-US" altLang="zh-CN" sz="2600" b="1">
                <a:latin typeface="Times New Roman" panose="02020603050405020304" pitchFamily="18" charset="0"/>
              </a:rPr>
              <a:t>(</a:t>
            </a:r>
            <a:r>
              <a:rPr lang="en-US" altLang="zh-CN" sz="2600" b="1" i="1">
                <a:latin typeface="Times New Roman" panose="02020603050405020304" pitchFamily="18" charset="0"/>
              </a:rPr>
              <a:t>x</a:t>
            </a:r>
            <a:r>
              <a:rPr lang="en-US" altLang="zh-CN" sz="2600" b="1">
                <a:latin typeface="Times New Roman" panose="02020603050405020304" pitchFamily="18" charset="0"/>
              </a:rPr>
              <a:t>, </a:t>
            </a:r>
            <a:r>
              <a:rPr lang="en-US" altLang="zh-CN" sz="2600" b="1" i="1">
                <a:latin typeface="Times New Roman" panose="02020603050405020304" pitchFamily="18" charset="0"/>
              </a:rPr>
              <a:t>y</a:t>
            </a:r>
            <a:r>
              <a:rPr lang="en-US" altLang="zh-CN" sz="2600" b="1">
                <a:latin typeface="Times New Roman" panose="02020603050405020304" pitchFamily="18" charset="0"/>
              </a:rPr>
              <a:t>) </a:t>
            </a:r>
            <a:r>
              <a:rPr lang="zh-CN" altLang="en-US" sz="2600" b="1">
                <a:latin typeface="Times New Roman" panose="02020603050405020304" pitchFamily="18" charset="0"/>
              </a:rPr>
              <a:t>表示对于个体域中的任何两个个体</a:t>
            </a:r>
            <a:r>
              <a:rPr lang="en-US" altLang="zh-CN" sz="2600" b="1" i="1">
                <a:latin typeface="Times New Roman" panose="02020603050405020304" pitchFamily="18" charset="0"/>
              </a:rPr>
              <a:t>x</a:t>
            </a:r>
            <a:r>
              <a:rPr lang="zh-CN" altLang="en-US" sz="2600" b="1">
                <a:latin typeface="Times New Roman" panose="02020603050405020304" pitchFamily="18" charset="0"/>
              </a:rPr>
              <a:t>和</a:t>
            </a:r>
            <a:r>
              <a:rPr lang="en-US" altLang="zh-CN" sz="2600" b="1" i="1">
                <a:latin typeface="Times New Roman" panose="02020603050405020304" pitchFamily="18" charset="0"/>
              </a:rPr>
              <a:t>y</a:t>
            </a:r>
            <a:r>
              <a:rPr lang="zh-CN" altLang="en-US" sz="2600" b="1">
                <a:latin typeface="Times New Roman" panose="02020603050405020304" pitchFamily="18" charset="0"/>
              </a:rPr>
              <a:t>，</a:t>
            </a:r>
            <a:r>
              <a:rPr lang="en-US" altLang="zh-CN" sz="2600" b="1" i="1">
                <a:latin typeface="Times New Roman" panose="02020603050405020304" pitchFamily="18" charset="0"/>
              </a:rPr>
              <a:t>x</a:t>
            </a:r>
            <a:r>
              <a:rPr lang="zh-CN" altLang="en-US" sz="2600" b="1">
                <a:latin typeface="Times New Roman" panose="02020603050405020304" pitchFamily="18" charset="0"/>
              </a:rPr>
              <a:t>与</a:t>
            </a:r>
            <a:r>
              <a:rPr lang="en-US" altLang="zh-CN" sz="2600" b="1" i="1">
                <a:latin typeface="Times New Roman" panose="02020603050405020304" pitchFamily="18" charset="0"/>
              </a:rPr>
              <a:t>y</a:t>
            </a:r>
            <a:r>
              <a:rPr lang="zh-CN" altLang="en-US" sz="2600" b="1">
                <a:latin typeface="Times New Roman" panose="02020603050405020304" pitchFamily="18" charset="0"/>
              </a:rPr>
              <a:t>都是朋友。</a:t>
            </a:r>
            <a:r>
              <a:rPr lang="zh-CN" altLang="en-US" sz="2600">
                <a:latin typeface="Times New Roman" panose="02020603050405020304" pitchFamily="18" charset="0"/>
              </a:rPr>
              <a:t>      </a:t>
            </a:r>
          </a:p>
        </p:txBody>
      </p:sp>
      <p:graphicFrame>
        <p:nvGraphicFramePr>
          <p:cNvPr id="38918" name="Object 4">
            <a:extLst>
              <a:ext uri="{FF2B5EF4-FFF2-40B4-BE49-F238E27FC236}">
                <a16:creationId xmlns:a16="http://schemas.microsoft.com/office/drawing/2014/main" id="{91F83664-DB6D-6941-ADF0-F3FBE6DE53DB}"/>
              </a:ext>
            </a:extLst>
          </p:cNvPr>
          <p:cNvGraphicFramePr>
            <a:graphicFrameLocks noChangeAspect="1"/>
          </p:cNvGraphicFramePr>
          <p:nvPr/>
        </p:nvGraphicFramePr>
        <p:xfrm>
          <a:off x="1517650" y="2967038"/>
          <a:ext cx="520700" cy="381000"/>
        </p:xfrm>
        <a:graphic>
          <a:graphicData uri="http://schemas.openxmlformats.org/presentationml/2006/ole">
            <mc:AlternateContent xmlns:mc="http://schemas.openxmlformats.org/markup-compatibility/2006">
              <mc:Choice xmlns:v="urn:schemas-microsoft-com:vml" Requires="v">
                <p:oleObj spid="_x0000_s38942" name="Equation" r:id="rId4" imgW="3505200" imgH="3797300" progId="Equation.3">
                  <p:embed/>
                </p:oleObj>
              </mc:Choice>
              <mc:Fallback>
                <p:oleObj name="Equation" r:id="rId4" imgW="3505200" imgH="3797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7650" y="2967038"/>
                        <a:ext cx="5207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9" name="Object 7">
            <a:extLst>
              <a:ext uri="{FF2B5EF4-FFF2-40B4-BE49-F238E27FC236}">
                <a16:creationId xmlns:a16="http://schemas.microsoft.com/office/drawing/2014/main" id="{8E9DC993-F089-7C43-9196-568CFD2D858F}"/>
              </a:ext>
            </a:extLst>
          </p:cNvPr>
          <p:cNvGraphicFramePr>
            <a:graphicFrameLocks noChangeAspect="1"/>
          </p:cNvGraphicFramePr>
          <p:nvPr/>
        </p:nvGraphicFramePr>
        <p:xfrm>
          <a:off x="787400" y="1735138"/>
          <a:ext cx="504825" cy="398462"/>
        </p:xfrm>
        <a:graphic>
          <a:graphicData uri="http://schemas.openxmlformats.org/presentationml/2006/ole">
            <mc:AlternateContent xmlns:mc="http://schemas.openxmlformats.org/markup-compatibility/2006">
              <mc:Choice xmlns:v="urn:schemas-microsoft-com:vml" Requires="v">
                <p:oleObj spid="_x0000_s38943" name="Equation" r:id="rId6" imgW="3505200" imgH="3797300" progId="Equation.3">
                  <p:embed/>
                </p:oleObj>
              </mc:Choice>
              <mc:Fallback>
                <p:oleObj name="Equation" r:id="rId6" imgW="3505200" imgH="37973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7400" y="1735138"/>
                        <a:ext cx="504825"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0" name="Object 15">
            <a:extLst>
              <a:ext uri="{FF2B5EF4-FFF2-40B4-BE49-F238E27FC236}">
                <a16:creationId xmlns:a16="http://schemas.microsoft.com/office/drawing/2014/main" id="{0F215EBF-635A-2C49-9609-397301AB24D7}"/>
              </a:ext>
            </a:extLst>
          </p:cNvPr>
          <p:cNvGraphicFramePr>
            <a:graphicFrameLocks noChangeAspect="1"/>
          </p:cNvGraphicFramePr>
          <p:nvPr/>
        </p:nvGraphicFramePr>
        <p:xfrm>
          <a:off x="1535113" y="1809750"/>
          <a:ext cx="287337" cy="339725"/>
        </p:xfrm>
        <a:graphic>
          <a:graphicData uri="http://schemas.openxmlformats.org/presentationml/2006/ole">
            <mc:AlternateContent xmlns:mc="http://schemas.openxmlformats.org/markup-compatibility/2006">
              <mc:Choice xmlns:v="urn:schemas-microsoft-com:vml" Requires="v">
                <p:oleObj spid="_x0000_s38944" r:id="rId8" imgW="2921000" imgH="3505200" progId="Equation.DSMT4">
                  <p:embed/>
                </p:oleObj>
              </mc:Choice>
              <mc:Fallback>
                <p:oleObj r:id="rId8" imgW="2921000" imgH="3505200" progId="Equation.DSMT4">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5113" y="1809750"/>
                        <a:ext cx="2873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1" name="Object 17">
            <a:extLst>
              <a:ext uri="{FF2B5EF4-FFF2-40B4-BE49-F238E27FC236}">
                <a16:creationId xmlns:a16="http://schemas.microsoft.com/office/drawing/2014/main" id="{B47DBC73-0F83-A34C-BC71-674E42A73779}"/>
              </a:ext>
            </a:extLst>
          </p:cNvPr>
          <p:cNvGraphicFramePr>
            <a:graphicFrameLocks noChangeAspect="1"/>
          </p:cNvGraphicFramePr>
          <p:nvPr/>
        </p:nvGraphicFramePr>
        <p:xfrm>
          <a:off x="800100" y="2992438"/>
          <a:ext cx="287338" cy="339725"/>
        </p:xfrm>
        <a:graphic>
          <a:graphicData uri="http://schemas.openxmlformats.org/presentationml/2006/ole">
            <mc:AlternateContent xmlns:mc="http://schemas.openxmlformats.org/markup-compatibility/2006">
              <mc:Choice xmlns:v="urn:schemas-microsoft-com:vml" Requires="v">
                <p:oleObj spid="_x0000_s38945" r:id="rId10" imgW="2921000" imgH="3505200" progId="Equation.DSMT4">
                  <p:embed/>
                </p:oleObj>
              </mc:Choice>
              <mc:Fallback>
                <p:oleObj r:id="rId10" imgW="2921000" imgH="3505200" progId="Equation.DSMT4">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0100" y="2992438"/>
                        <a:ext cx="2873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2" name="Object 18">
            <a:extLst>
              <a:ext uri="{FF2B5EF4-FFF2-40B4-BE49-F238E27FC236}">
                <a16:creationId xmlns:a16="http://schemas.microsoft.com/office/drawing/2014/main" id="{54FC81D0-2C77-324C-8370-E842D94EF1C1}"/>
              </a:ext>
            </a:extLst>
          </p:cNvPr>
          <p:cNvGraphicFramePr>
            <a:graphicFrameLocks noChangeAspect="1"/>
          </p:cNvGraphicFramePr>
          <p:nvPr/>
        </p:nvGraphicFramePr>
        <p:xfrm>
          <a:off x="914400" y="4197350"/>
          <a:ext cx="287338" cy="339725"/>
        </p:xfrm>
        <a:graphic>
          <a:graphicData uri="http://schemas.openxmlformats.org/presentationml/2006/ole">
            <mc:AlternateContent xmlns:mc="http://schemas.openxmlformats.org/markup-compatibility/2006">
              <mc:Choice xmlns:v="urn:schemas-microsoft-com:vml" Requires="v">
                <p:oleObj spid="_x0000_s38946" r:id="rId11" imgW="2921000" imgH="3505200" progId="Equation.DSMT4">
                  <p:embed/>
                </p:oleObj>
              </mc:Choice>
              <mc:Fallback>
                <p:oleObj r:id="rId11" imgW="2921000" imgH="3505200" progId="Equation.DSMT4">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4197350"/>
                        <a:ext cx="2873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3" name="Object 19">
            <a:extLst>
              <a:ext uri="{FF2B5EF4-FFF2-40B4-BE49-F238E27FC236}">
                <a16:creationId xmlns:a16="http://schemas.microsoft.com/office/drawing/2014/main" id="{E50A982C-659E-3A40-98FE-CA0B02C973DE}"/>
              </a:ext>
            </a:extLst>
          </p:cNvPr>
          <p:cNvGraphicFramePr>
            <a:graphicFrameLocks noChangeAspect="1"/>
          </p:cNvGraphicFramePr>
          <p:nvPr/>
        </p:nvGraphicFramePr>
        <p:xfrm>
          <a:off x="1700213" y="4195763"/>
          <a:ext cx="287337" cy="339725"/>
        </p:xfrm>
        <a:graphic>
          <a:graphicData uri="http://schemas.openxmlformats.org/presentationml/2006/ole">
            <mc:AlternateContent xmlns:mc="http://schemas.openxmlformats.org/markup-compatibility/2006">
              <mc:Choice xmlns:v="urn:schemas-microsoft-com:vml" Requires="v">
                <p:oleObj spid="_x0000_s38947" r:id="rId12" imgW="2921000" imgH="3505200" progId="Equation.DSMT4">
                  <p:embed/>
                </p:oleObj>
              </mc:Choice>
              <mc:Fallback>
                <p:oleObj r:id="rId12" imgW="2921000" imgH="3505200" progId="Equation.DSMT4">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00213" y="4195763"/>
                        <a:ext cx="2873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4" name="Object 20">
            <a:extLst>
              <a:ext uri="{FF2B5EF4-FFF2-40B4-BE49-F238E27FC236}">
                <a16:creationId xmlns:a16="http://schemas.microsoft.com/office/drawing/2014/main" id="{6EAA1D35-4852-F141-9560-2C57E7589556}"/>
              </a:ext>
            </a:extLst>
          </p:cNvPr>
          <p:cNvGraphicFramePr>
            <a:graphicFrameLocks noChangeAspect="1"/>
          </p:cNvGraphicFramePr>
          <p:nvPr/>
        </p:nvGraphicFramePr>
        <p:xfrm>
          <a:off x="879475" y="5327650"/>
          <a:ext cx="504825" cy="398463"/>
        </p:xfrm>
        <a:graphic>
          <a:graphicData uri="http://schemas.openxmlformats.org/presentationml/2006/ole">
            <mc:AlternateContent xmlns:mc="http://schemas.openxmlformats.org/markup-compatibility/2006">
              <mc:Choice xmlns:v="urn:schemas-microsoft-com:vml" Requires="v">
                <p:oleObj spid="_x0000_s38948" name="Equation" r:id="rId13" imgW="3505200" imgH="3797300" progId="Equation.3">
                  <p:embed/>
                </p:oleObj>
              </mc:Choice>
              <mc:Fallback>
                <p:oleObj name="Equation" r:id="rId13" imgW="3505200" imgH="3797300"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9475" y="5327650"/>
                        <a:ext cx="504825"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5" name="Object 21">
            <a:extLst>
              <a:ext uri="{FF2B5EF4-FFF2-40B4-BE49-F238E27FC236}">
                <a16:creationId xmlns:a16="http://schemas.microsoft.com/office/drawing/2014/main" id="{590D2C95-8AA7-2647-8BB7-E21B470336CE}"/>
              </a:ext>
            </a:extLst>
          </p:cNvPr>
          <p:cNvGraphicFramePr>
            <a:graphicFrameLocks noChangeAspect="1"/>
          </p:cNvGraphicFramePr>
          <p:nvPr/>
        </p:nvGraphicFramePr>
        <p:xfrm>
          <a:off x="1749425" y="5341938"/>
          <a:ext cx="504825" cy="398462"/>
        </p:xfrm>
        <a:graphic>
          <a:graphicData uri="http://schemas.openxmlformats.org/presentationml/2006/ole">
            <mc:AlternateContent xmlns:mc="http://schemas.openxmlformats.org/markup-compatibility/2006">
              <mc:Choice xmlns:v="urn:schemas-microsoft-com:vml" Requires="v">
                <p:oleObj spid="_x0000_s38949" name="Equation" r:id="rId14" imgW="3505200" imgH="3797300" progId="Equation.3">
                  <p:embed/>
                </p:oleObj>
              </mc:Choice>
              <mc:Fallback>
                <p:oleObj name="Equation" r:id="rId14" imgW="3505200" imgH="3797300" progId="Equation.3">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9425" y="5341938"/>
                        <a:ext cx="504825"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1">
            <a:extLst>
              <a:ext uri="{FF2B5EF4-FFF2-40B4-BE49-F238E27FC236}">
                <a16:creationId xmlns:a16="http://schemas.microsoft.com/office/drawing/2014/main" id="{394A7E78-4DDB-CD45-BDC6-F9D64AB5CB5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51A28BE2-A486-A448-9665-D43CDABFABE0}" type="slidenum">
              <a:rPr lang="ja-JP" altLang="en-US" sz="1800">
                <a:solidFill>
                  <a:srgbClr val="A50021"/>
                </a:solidFill>
                <a:ea typeface="MS PGothic" panose="020B0600070205080204" pitchFamily="34" charset="-128"/>
              </a:rPr>
              <a:pPr>
                <a:lnSpc>
                  <a:spcPct val="100000"/>
                </a:lnSpc>
                <a:spcBef>
                  <a:spcPct val="0"/>
                </a:spcBef>
                <a:buClrTx/>
                <a:buFontTx/>
                <a:buNone/>
              </a:pPr>
              <a:t>25</a:t>
            </a:fld>
            <a:endParaRPr lang="en-US" altLang="ja-JP" sz="1800">
              <a:solidFill>
                <a:srgbClr val="A50021"/>
              </a:solidFill>
              <a:ea typeface="MS PGothic" panose="020B0600070205080204" pitchFamily="34" charset="-128"/>
            </a:endParaRPr>
          </a:p>
        </p:txBody>
      </p:sp>
      <p:sp>
        <p:nvSpPr>
          <p:cNvPr id="39938" name="Rectangle 2">
            <a:extLst>
              <a:ext uri="{FF2B5EF4-FFF2-40B4-BE49-F238E27FC236}">
                <a16:creationId xmlns:a16="http://schemas.microsoft.com/office/drawing/2014/main" id="{02D78FF5-7DEA-1B44-98F2-FC244659A456}"/>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2.2.3  </a:t>
            </a:r>
            <a:r>
              <a:rPr lang="zh-CN" altLang="en-US" sz="3600">
                <a:solidFill>
                  <a:schemeClr val="bg1"/>
                </a:solidFill>
                <a:latin typeface="Times New Roman" panose="02020603050405020304" pitchFamily="18" charset="0"/>
                <a:ea typeface="黑体" panose="02010609060101010101" pitchFamily="49" charset="-122"/>
              </a:rPr>
              <a:t>谓词公式</a:t>
            </a:r>
          </a:p>
        </p:txBody>
      </p:sp>
      <p:sp>
        <p:nvSpPr>
          <p:cNvPr id="39939" name="Rectangle 3">
            <a:extLst>
              <a:ext uri="{FF2B5EF4-FFF2-40B4-BE49-F238E27FC236}">
                <a16:creationId xmlns:a16="http://schemas.microsoft.com/office/drawing/2014/main" id="{F8CCDE47-BBB1-4F45-BCC1-82D88C22D840}"/>
              </a:ext>
            </a:extLst>
          </p:cNvPr>
          <p:cNvSpPr>
            <a:spLocks noChangeArrowheads="1"/>
          </p:cNvSpPr>
          <p:nvPr/>
        </p:nvSpPr>
        <p:spPr bwMode="auto">
          <a:xfrm>
            <a:off x="250825" y="908050"/>
            <a:ext cx="8642350" cy="196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Font typeface="Wingdings" pitchFamily="2" charset="2"/>
              <a:buNone/>
            </a:pPr>
            <a:r>
              <a:rPr lang="zh-CN" altLang="en-US" b="1">
                <a:latin typeface="宋体" panose="02010600030101010101" pitchFamily="2" charset="-122"/>
              </a:rPr>
              <a:t>全称量词和存在量词出现的次序将影响命题的意思。</a:t>
            </a:r>
          </a:p>
          <a:p>
            <a:pPr eaLnBrk="1" hangingPunct="1">
              <a:buFont typeface="Wingdings" pitchFamily="2" charset="2"/>
              <a:buNone/>
            </a:pPr>
            <a:r>
              <a:rPr lang="zh-CN" altLang="en-US" b="1">
                <a:latin typeface="宋体" panose="02010600030101010101" pitchFamily="2" charset="-122"/>
              </a:rPr>
              <a:t>例如：</a:t>
            </a:r>
          </a:p>
        </p:txBody>
      </p:sp>
      <p:sp>
        <p:nvSpPr>
          <p:cNvPr id="39940" name="Text Box 5">
            <a:extLst>
              <a:ext uri="{FF2B5EF4-FFF2-40B4-BE49-F238E27FC236}">
                <a16:creationId xmlns:a16="http://schemas.microsoft.com/office/drawing/2014/main" id="{4586AC4B-D020-2C4B-A888-AE6FB78FBCA4}"/>
              </a:ext>
            </a:extLst>
          </p:cNvPr>
          <p:cNvSpPr txBox="1">
            <a:spLocks noChangeArrowheads="1"/>
          </p:cNvSpPr>
          <p:nvPr/>
        </p:nvSpPr>
        <p:spPr bwMode="auto">
          <a:xfrm>
            <a:off x="407988" y="2293938"/>
            <a:ext cx="8112125" cy="2284412"/>
          </a:xfrm>
          <a:prstGeom prst="rect">
            <a:avLst/>
          </a:prstGeom>
          <a:solidFill>
            <a:srgbClr val="FFFFFF"/>
          </a:solidFill>
          <a:ln w="9525">
            <a:solidFill>
              <a:srgbClr val="808080"/>
            </a:solidFill>
            <a:miter lim="800000"/>
            <a:headEnd/>
            <a:tailEnd/>
          </a:ln>
        </p:spPr>
        <p:txBody>
          <a:bodyP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00000"/>
              </a:lnSpc>
              <a:spcBef>
                <a:spcPct val="50000"/>
              </a:spcBef>
              <a:buFont typeface="Wingdings" pitchFamily="2" charset="2"/>
              <a:buChar char="§"/>
            </a:pPr>
            <a:r>
              <a:rPr lang="en-US" altLang="zh-CN" sz="2600" b="1">
                <a:latin typeface="Times New Roman" panose="02020603050405020304" pitchFamily="18" charset="0"/>
              </a:rPr>
              <a:t>  (     </a:t>
            </a:r>
            <a:r>
              <a:rPr lang="en-US" altLang="zh-CN" sz="2600" b="1" i="1">
                <a:latin typeface="Times New Roman" panose="02020603050405020304" pitchFamily="18" charset="0"/>
              </a:rPr>
              <a:t>x</a:t>
            </a:r>
            <a:r>
              <a:rPr lang="en-US" altLang="zh-CN" sz="2600" b="1">
                <a:latin typeface="Times New Roman" panose="02020603050405020304" pitchFamily="18" charset="0"/>
              </a:rPr>
              <a:t>)(     </a:t>
            </a:r>
            <a:r>
              <a:rPr lang="en-US" altLang="zh-CN" sz="2600" b="1" i="1">
                <a:latin typeface="Times New Roman" panose="02020603050405020304" pitchFamily="18" charset="0"/>
              </a:rPr>
              <a:t>y</a:t>
            </a:r>
            <a:r>
              <a:rPr lang="en-US" altLang="zh-CN" sz="2600" b="1">
                <a:latin typeface="Times New Roman" panose="02020603050405020304" pitchFamily="18" charset="0"/>
              </a:rPr>
              <a:t>)(</a:t>
            </a:r>
            <a:r>
              <a:rPr lang="en-US" altLang="zh-CN" sz="2600" b="1" i="1">
                <a:latin typeface="Times New Roman" panose="02020603050405020304" pitchFamily="18" charset="0"/>
              </a:rPr>
              <a:t>Employee</a:t>
            </a:r>
            <a:r>
              <a:rPr lang="en-US" altLang="zh-CN" sz="2600" b="1">
                <a:latin typeface="Times New Roman" panose="02020603050405020304" pitchFamily="18" charset="0"/>
              </a:rPr>
              <a:t>(</a:t>
            </a:r>
            <a:r>
              <a:rPr lang="en-US" altLang="zh-CN" sz="2600" b="1" i="1">
                <a:latin typeface="Times New Roman" panose="02020603050405020304" pitchFamily="18" charset="0"/>
              </a:rPr>
              <a:t>x</a:t>
            </a:r>
            <a:r>
              <a:rPr lang="en-US" altLang="zh-CN" sz="2600" b="1">
                <a:latin typeface="Times New Roman" panose="02020603050405020304" pitchFamily="18" charset="0"/>
              </a:rPr>
              <a:t>) </a:t>
            </a:r>
            <a:r>
              <a:rPr lang="en-US" altLang="zh-CN" sz="1800" b="1"/>
              <a:t>→</a:t>
            </a:r>
            <a:r>
              <a:rPr lang="en-US" altLang="zh-CN" sz="2600" b="1">
                <a:latin typeface="Times New Roman" panose="02020603050405020304" pitchFamily="18" charset="0"/>
              </a:rPr>
              <a:t> </a:t>
            </a:r>
            <a:r>
              <a:rPr lang="en-US" altLang="zh-CN" sz="2600" b="1" i="1">
                <a:latin typeface="Times New Roman" panose="02020603050405020304" pitchFamily="18" charset="0"/>
              </a:rPr>
              <a:t>Manage</a:t>
            </a:r>
            <a:r>
              <a:rPr lang="en-US" altLang="zh-CN" sz="2600" b="1">
                <a:latin typeface="Times New Roman" panose="02020603050405020304" pitchFamily="18" charset="0"/>
              </a:rPr>
              <a:t>r(</a:t>
            </a:r>
            <a:r>
              <a:rPr lang="en-US" altLang="zh-CN" sz="2600" b="1" i="1">
                <a:latin typeface="Times New Roman" panose="02020603050405020304" pitchFamily="18" charset="0"/>
              </a:rPr>
              <a:t>y</a:t>
            </a:r>
            <a:r>
              <a:rPr lang="en-US" altLang="zh-CN" sz="2600" b="1">
                <a:latin typeface="Times New Roman" panose="02020603050405020304" pitchFamily="18" charset="0"/>
              </a:rPr>
              <a:t>, </a:t>
            </a:r>
            <a:r>
              <a:rPr lang="en-US" altLang="zh-CN" sz="2600" b="1" i="1">
                <a:latin typeface="Times New Roman" panose="02020603050405020304" pitchFamily="18" charset="0"/>
              </a:rPr>
              <a:t>x</a:t>
            </a:r>
            <a:r>
              <a:rPr lang="en-US" altLang="zh-CN" sz="2600" b="1">
                <a:latin typeface="Times New Roman" panose="02020603050405020304" pitchFamily="18" charset="0"/>
              </a:rPr>
              <a:t>)) :</a:t>
            </a:r>
          </a:p>
          <a:p>
            <a:pPr algn="just" eaLnBrk="1" hangingPunct="1">
              <a:lnSpc>
                <a:spcPct val="100000"/>
              </a:lnSpc>
              <a:spcBef>
                <a:spcPct val="50000"/>
              </a:spcBef>
              <a:buClrTx/>
              <a:buFontTx/>
              <a:buNone/>
            </a:pPr>
            <a:r>
              <a:rPr lang="en-US" altLang="zh-CN" sz="2600">
                <a:latin typeface="Times New Roman" panose="02020603050405020304" pitchFamily="18" charset="0"/>
              </a:rPr>
              <a:t>             “</a:t>
            </a:r>
            <a:r>
              <a:rPr lang="zh-CN" altLang="en-US" sz="2600">
                <a:latin typeface="Times New Roman" panose="02020603050405020304" pitchFamily="18" charset="0"/>
              </a:rPr>
              <a:t>每个雇员都有一个经理。” </a:t>
            </a:r>
          </a:p>
          <a:p>
            <a:pPr algn="just" eaLnBrk="1" hangingPunct="1">
              <a:lnSpc>
                <a:spcPct val="100000"/>
              </a:lnSpc>
              <a:spcBef>
                <a:spcPct val="50000"/>
              </a:spcBef>
              <a:buFont typeface="Wingdings" pitchFamily="2" charset="2"/>
              <a:buChar char="§"/>
            </a:pPr>
            <a:r>
              <a:rPr lang="zh-CN" altLang="en-US" sz="2600" b="1">
                <a:latin typeface="Times New Roman" panose="02020603050405020304" pitchFamily="18" charset="0"/>
              </a:rPr>
              <a:t>  </a:t>
            </a:r>
            <a:r>
              <a:rPr lang="en-US" altLang="zh-CN" sz="2600" b="1">
                <a:latin typeface="Times New Roman" panose="02020603050405020304" pitchFamily="18" charset="0"/>
              </a:rPr>
              <a:t>(     </a:t>
            </a:r>
            <a:r>
              <a:rPr lang="en-US" altLang="zh-CN" sz="2600" b="1" i="1">
                <a:latin typeface="Times New Roman" panose="02020603050405020304" pitchFamily="18" charset="0"/>
              </a:rPr>
              <a:t>y</a:t>
            </a:r>
            <a:r>
              <a:rPr lang="en-US" altLang="zh-CN" sz="2600" b="1">
                <a:latin typeface="Times New Roman" panose="02020603050405020304" pitchFamily="18" charset="0"/>
              </a:rPr>
              <a:t>)(      </a:t>
            </a:r>
            <a:r>
              <a:rPr lang="en-US" altLang="zh-CN" sz="2600" b="1" i="1">
                <a:latin typeface="Times New Roman" panose="02020603050405020304" pitchFamily="18" charset="0"/>
              </a:rPr>
              <a:t>x</a:t>
            </a:r>
            <a:r>
              <a:rPr lang="en-US" altLang="zh-CN" sz="2600" b="1">
                <a:latin typeface="Times New Roman" panose="02020603050405020304" pitchFamily="18" charset="0"/>
              </a:rPr>
              <a:t>)(</a:t>
            </a:r>
            <a:r>
              <a:rPr lang="en-US" altLang="zh-CN" sz="2600" b="1" i="1">
                <a:latin typeface="Times New Roman" panose="02020603050405020304" pitchFamily="18" charset="0"/>
              </a:rPr>
              <a:t>Employee</a:t>
            </a:r>
            <a:r>
              <a:rPr lang="en-US" altLang="zh-CN" sz="2600" b="1">
                <a:latin typeface="Times New Roman" panose="02020603050405020304" pitchFamily="18" charset="0"/>
              </a:rPr>
              <a:t>(</a:t>
            </a:r>
            <a:r>
              <a:rPr lang="en-US" altLang="zh-CN" sz="2600" b="1" i="1">
                <a:latin typeface="Times New Roman" panose="02020603050405020304" pitchFamily="18" charset="0"/>
              </a:rPr>
              <a:t>x</a:t>
            </a:r>
            <a:r>
              <a:rPr lang="en-US" altLang="zh-CN" sz="2600" b="1">
                <a:latin typeface="Times New Roman" panose="02020603050405020304" pitchFamily="18" charset="0"/>
              </a:rPr>
              <a:t>) </a:t>
            </a:r>
            <a:r>
              <a:rPr lang="en-US" altLang="zh-CN" sz="1800" b="1"/>
              <a:t>→</a:t>
            </a:r>
            <a:r>
              <a:rPr lang="en-US" altLang="zh-CN" sz="2600" b="1">
                <a:latin typeface="Times New Roman" panose="02020603050405020304" pitchFamily="18" charset="0"/>
              </a:rPr>
              <a:t> </a:t>
            </a:r>
            <a:r>
              <a:rPr lang="en-US" altLang="zh-CN" sz="2600" b="1" i="1">
                <a:latin typeface="Times New Roman" panose="02020603050405020304" pitchFamily="18" charset="0"/>
              </a:rPr>
              <a:t>Manager</a:t>
            </a:r>
            <a:r>
              <a:rPr lang="en-US" altLang="zh-CN" sz="2600" b="1">
                <a:latin typeface="Times New Roman" panose="02020603050405020304" pitchFamily="18" charset="0"/>
              </a:rPr>
              <a:t>(</a:t>
            </a:r>
            <a:r>
              <a:rPr lang="en-US" altLang="zh-CN" sz="2600" b="1" i="1">
                <a:latin typeface="Times New Roman" panose="02020603050405020304" pitchFamily="18" charset="0"/>
              </a:rPr>
              <a:t>y</a:t>
            </a:r>
            <a:r>
              <a:rPr lang="en-US" altLang="zh-CN" sz="2600" b="1">
                <a:latin typeface="Times New Roman" panose="02020603050405020304" pitchFamily="18" charset="0"/>
              </a:rPr>
              <a:t>, </a:t>
            </a:r>
            <a:r>
              <a:rPr lang="en-US" altLang="zh-CN" sz="2600" b="1" i="1">
                <a:latin typeface="Times New Roman" panose="02020603050405020304" pitchFamily="18" charset="0"/>
              </a:rPr>
              <a:t>x</a:t>
            </a:r>
            <a:r>
              <a:rPr lang="en-US" altLang="zh-CN" sz="2600" b="1">
                <a:latin typeface="Times New Roman" panose="02020603050405020304" pitchFamily="18" charset="0"/>
              </a:rPr>
              <a:t>)):</a:t>
            </a:r>
          </a:p>
          <a:p>
            <a:pPr algn="just" eaLnBrk="1" hangingPunct="1">
              <a:lnSpc>
                <a:spcPct val="100000"/>
              </a:lnSpc>
              <a:spcBef>
                <a:spcPct val="50000"/>
              </a:spcBef>
              <a:buClrTx/>
              <a:buFontTx/>
              <a:buNone/>
            </a:pPr>
            <a:r>
              <a:rPr lang="en-US" altLang="zh-CN" sz="2600">
                <a:latin typeface="Times New Roman" panose="02020603050405020304" pitchFamily="18" charset="0"/>
              </a:rPr>
              <a:t>              “</a:t>
            </a:r>
            <a:r>
              <a:rPr lang="zh-CN" altLang="en-US" sz="2600">
                <a:latin typeface="Times New Roman" panose="02020603050405020304" pitchFamily="18" charset="0"/>
              </a:rPr>
              <a:t>有一个人是所有雇员的经理。”</a:t>
            </a:r>
          </a:p>
        </p:txBody>
      </p:sp>
      <p:graphicFrame>
        <p:nvGraphicFramePr>
          <p:cNvPr id="39941" name="Object 6">
            <a:extLst>
              <a:ext uri="{FF2B5EF4-FFF2-40B4-BE49-F238E27FC236}">
                <a16:creationId xmlns:a16="http://schemas.microsoft.com/office/drawing/2014/main" id="{343E22A4-D182-B14E-AAFC-9E69C2A0115B}"/>
              </a:ext>
            </a:extLst>
          </p:cNvPr>
          <p:cNvGraphicFramePr>
            <a:graphicFrameLocks noChangeAspect="1"/>
          </p:cNvGraphicFramePr>
          <p:nvPr/>
        </p:nvGraphicFramePr>
        <p:xfrm>
          <a:off x="1793875" y="3586163"/>
          <a:ext cx="500063" cy="381000"/>
        </p:xfrm>
        <a:graphic>
          <a:graphicData uri="http://schemas.openxmlformats.org/presentationml/2006/ole">
            <mc:AlternateContent xmlns:mc="http://schemas.openxmlformats.org/markup-compatibility/2006">
              <mc:Choice xmlns:v="urn:schemas-microsoft-com:vml" Requires="v">
                <p:oleObj spid="_x0000_s39953" name="Equation" r:id="rId4" imgW="3505200" imgH="3797300" progId="Equation.3">
                  <p:embed/>
                </p:oleObj>
              </mc:Choice>
              <mc:Fallback>
                <p:oleObj name="Equation" r:id="rId4" imgW="3505200" imgH="37973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75" y="3586163"/>
                        <a:ext cx="50006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2" name="Object 8">
            <a:extLst>
              <a:ext uri="{FF2B5EF4-FFF2-40B4-BE49-F238E27FC236}">
                <a16:creationId xmlns:a16="http://schemas.microsoft.com/office/drawing/2014/main" id="{F6912624-500E-9245-80F6-B21D784CE00D}"/>
              </a:ext>
            </a:extLst>
          </p:cNvPr>
          <p:cNvGraphicFramePr>
            <a:graphicFrameLocks noChangeAspect="1"/>
          </p:cNvGraphicFramePr>
          <p:nvPr/>
        </p:nvGraphicFramePr>
        <p:xfrm>
          <a:off x="1009650" y="3619500"/>
          <a:ext cx="276225" cy="339725"/>
        </p:xfrm>
        <a:graphic>
          <a:graphicData uri="http://schemas.openxmlformats.org/presentationml/2006/ole">
            <mc:AlternateContent xmlns:mc="http://schemas.openxmlformats.org/markup-compatibility/2006">
              <mc:Choice xmlns:v="urn:schemas-microsoft-com:vml" Requires="v">
                <p:oleObj spid="_x0000_s39954" r:id="rId6" imgW="2921000" imgH="3505200" progId="Equation.DSMT4">
                  <p:embed/>
                </p:oleObj>
              </mc:Choice>
              <mc:Fallback>
                <p:oleObj r:id="rId6" imgW="2921000" imgH="35052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9650" y="3619500"/>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3" name="Object 9">
            <a:extLst>
              <a:ext uri="{FF2B5EF4-FFF2-40B4-BE49-F238E27FC236}">
                <a16:creationId xmlns:a16="http://schemas.microsoft.com/office/drawing/2014/main" id="{FFD8C978-27B9-6942-A015-4803E522E3CE}"/>
              </a:ext>
            </a:extLst>
          </p:cNvPr>
          <p:cNvGraphicFramePr>
            <a:graphicFrameLocks noChangeAspect="1"/>
          </p:cNvGraphicFramePr>
          <p:nvPr/>
        </p:nvGraphicFramePr>
        <p:xfrm>
          <a:off x="1800225" y="2428875"/>
          <a:ext cx="276225" cy="339725"/>
        </p:xfrm>
        <a:graphic>
          <a:graphicData uri="http://schemas.openxmlformats.org/presentationml/2006/ole">
            <mc:AlternateContent xmlns:mc="http://schemas.openxmlformats.org/markup-compatibility/2006">
              <mc:Choice xmlns:v="urn:schemas-microsoft-com:vml" Requires="v">
                <p:oleObj spid="_x0000_s39955" r:id="rId8" imgW="2921000" imgH="3505200" progId="Equation.DSMT4">
                  <p:embed/>
                </p:oleObj>
              </mc:Choice>
              <mc:Fallback>
                <p:oleObj r:id="rId8" imgW="2921000" imgH="35052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0225" y="2428875"/>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9944" name="Group 11">
            <a:extLst>
              <a:ext uri="{FF2B5EF4-FFF2-40B4-BE49-F238E27FC236}">
                <a16:creationId xmlns:a16="http://schemas.microsoft.com/office/drawing/2014/main" id="{1B4FD1D4-2046-E040-B3BC-B10D0C35BFA2}"/>
              </a:ext>
            </a:extLst>
          </p:cNvPr>
          <p:cNvGrpSpPr>
            <a:grpSpLocks noChangeAspect="1"/>
          </p:cNvGrpSpPr>
          <p:nvPr/>
        </p:nvGrpSpPr>
        <p:grpSpPr bwMode="auto">
          <a:xfrm>
            <a:off x="971550" y="2365375"/>
            <a:ext cx="484188" cy="441325"/>
            <a:chOff x="612" y="1499"/>
            <a:chExt cx="305" cy="278"/>
          </a:xfrm>
        </p:grpSpPr>
        <p:sp>
          <p:nvSpPr>
            <p:cNvPr id="39945" name="AutoShape 10">
              <a:extLst>
                <a:ext uri="{FF2B5EF4-FFF2-40B4-BE49-F238E27FC236}">
                  <a16:creationId xmlns:a16="http://schemas.microsoft.com/office/drawing/2014/main" id="{FF4A68D9-6AA3-F344-B609-964FE98E3FB1}"/>
                </a:ext>
              </a:extLst>
            </p:cNvPr>
            <p:cNvSpPr>
              <a:spLocks noChangeAspect="1" noChangeArrowheads="1" noTextEdit="1"/>
            </p:cNvSpPr>
            <p:nvPr/>
          </p:nvSpPr>
          <p:spPr bwMode="auto">
            <a:xfrm>
              <a:off x="612" y="1520"/>
              <a:ext cx="30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946" name="Rectangle 12">
              <a:extLst>
                <a:ext uri="{FF2B5EF4-FFF2-40B4-BE49-F238E27FC236}">
                  <a16:creationId xmlns:a16="http://schemas.microsoft.com/office/drawing/2014/main" id="{746AC223-2DA4-5F4A-9CD4-29ACD5DAB0C1}"/>
                </a:ext>
              </a:extLst>
            </p:cNvPr>
            <p:cNvSpPr>
              <a:spLocks noChangeArrowheads="1"/>
            </p:cNvSpPr>
            <p:nvPr/>
          </p:nvSpPr>
          <p:spPr bwMode="auto">
            <a:xfrm>
              <a:off x="649" y="1499"/>
              <a:ext cx="165"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900">
                  <a:solidFill>
                    <a:srgbClr val="000000"/>
                  </a:solidFill>
                  <a:latin typeface="Symbol" pitchFamily="2" charset="2"/>
                </a:rPr>
                <a:t>"</a:t>
              </a:r>
              <a:endParaRPr lang="en-US" altLang="zh-CN" sz="1800"/>
            </a:p>
          </p:txBody>
        </p:sp>
      </p:gr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3">
            <a:extLst>
              <a:ext uri="{FF2B5EF4-FFF2-40B4-BE49-F238E27FC236}">
                <a16:creationId xmlns:a16="http://schemas.microsoft.com/office/drawing/2014/main" id="{00676C56-EC95-C448-8D69-C8C50210B85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26E2A5F9-7736-BA4B-B88F-1A3B42C301A2}" type="slidenum">
              <a:rPr lang="ja-JP" altLang="en-US" sz="1800">
                <a:solidFill>
                  <a:srgbClr val="A50021"/>
                </a:solidFill>
                <a:ea typeface="MS PGothic" panose="020B0600070205080204" pitchFamily="34" charset="-128"/>
              </a:rPr>
              <a:pPr>
                <a:lnSpc>
                  <a:spcPct val="100000"/>
                </a:lnSpc>
                <a:spcBef>
                  <a:spcPct val="0"/>
                </a:spcBef>
                <a:buClrTx/>
                <a:buFontTx/>
                <a:buNone/>
              </a:pPr>
              <a:t>26</a:t>
            </a:fld>
            <a:endParaRPr lang="en-US" altLang="ja-JP" sz="1800">
              <a:solidFill>
                <a:srgbClr val="A50021"/>
              </a:solidFill>
              <a:ea typeface="MS PGothic" panose="020B0600070205080204" pitchFamily="34" charset="-128"/>
            </a:endParaRPr>
          </a:p>
        </p:txBody>
      </p:sp>
      <p:sp>
        <p:nvSpPr>
          <p:cNvPr id="40962" name="Rectangle 2">
            <a:extLst>
              <a:ext uri="{FF2B5EF4-FFF2-40B4-BE49-F238E27FC236}">
                <a16:creationId xmlns:a16="http://schemas.microsoft.com/office/drawing/2014/main" id="{8DDE5C52-1DAD-5F43-8F79-9D2DF4CCCA9A}"/>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2.2.3  </a:t>
            </a:r>
            <a:r>
              <a:rPr lang="zh-CN" altLang="en-US">
                <a:latin typeface="Times New Roman" panose="02020603050405020304" pitchFamily="18" charset="0"/>
              </a:rPr>
              <a:t>谓词公式</a:t>
            </a:r>
          </a:p>
        </p:txBody>
      </p:sp>
      <p:sp>
        <p:nvSpPr>
          <p:cNvPr id="40963" name="Rectangle 3">
            <a:extLst>
              <a:ext uri="{FF2B5EF4-FFF2-40B4-BE49-F238E27FC236}">
                <a16:creationId xmlns:a16="http://schemas.microsoft.com/office/drawing/2014/main" id="{33700F1A-B42D-A64F-A293-85379A4F5B4E}"/>
              </a:ext>
            </a:extLst>
          </p:cNvPr>
          <p:cNvSpPr>
            <a:spLocks noGrp="1" noChangeArrowheads="1"/>
          </p:cNvSpPr>
          <p:nvPr>
            <p:ph type="body" idx="1"/>
          </p:nvPr>
        </p:nvSpPr>
        <p:spPr>
          <a:xfrm>
            <a:off x="250825" y="908050"/>
            <a:ext cx="8642350" cy="1263650"/>
          </a:xfrm>
        </p:spPr>
        <p:txBody>
          <a:bodyPr/>
          <a:lstStyle/>
          <a:p>
            <a:pPr eaLnBrk="1" hangingPunct="1">
              <a:buFont typeface="Wingdings" pitchFamily="2" charset="2"/>
              <a:buNone/>
            </a:pPr>
            <a:r>
              <a:rPr lang="en-US" altLang="zh-CN" b="1">
                <a:latin typeface="Times New Roman" panose="02020603050405020304" pitchFamily="18" charset="0"/>
              </a:rPr>
              <a:t>3. </a:t>
            </a:r>
            <a:r>
              <a:rPr lang="zh-CN" altLang="en-US" b="1">
                <a:latin typeface="Times New Roman" panose="02020603050405020304" pitchFamily="18" charset="0"/>
              </a:rPr>
              <a:t>谓词公式</a:t>
            </a:r>
          </a:p>
          <a:p>
            <a:pPr eaLnBrk="1" hangingPunct="1"/>
            <a:r>
              <a:rPr lang="zh-CN" altLang="en-US" sz="2600" b="1">
                <a:latin typeface="Times New Roman" panose="02020603050405020304" pitchFamily="18" charset="0"/>
              </a:rPr>
              <a:t>定义</a:t>
            </a:r>
            <a:r>
              <a:rPr lang="en-US" altLang="zh-CN" sz="2600" b="1">
                <a:latin typeface="Times New Roman" panose="02020603050405020304" pitchFamily="18" charset="0"/>
              </a:rPr>
              <a:t>2.2</a:t>
            </a:r>
            <a:r>
              <a:rPr lang="en-US" altLang="zh-CN" sz="2600">
                <a:latin typeface="Times New Roman" panose="02020603050405020304" pitchFamily="18" charset="0"/>
              </a:rPr>
              <a:t>  </a:t>
            </a:r>
            <a:r>
              <a:rPr lang="zh-CN" altLang="en-US" sz="2600">
                <a:latin typeface="Times New Roman" panose="02020603050405020304" pitchFamily="18" charset="0"/>
              </a:rPr>
              <a:t>可按下述规则得到谓词演算的谓词公式：</a:t>
            </a:r>
          </a:p>
        </p:txBody>
      </p:sp>
      <p:sp>
        <p:nvSpPr>
          <p:cNvPr id="40964" name="Rectangle 4">
            <a:extLst>
              <a:ext uri="{FF2B5EF4-FFF2-40B4-BE49-F238E27FC236}">
                <a16:creationId xmlns:a16="http://schemas.microsoft.com/office/drawing/2014/main" id="{A01240FC-C390-C349-9142-4FF3FA583C33}"/>
              </a:ext>
            </a:extLst>
          </p:cNvPr>
          <p:cNvSpPr>
            <a:spLocks noChangeArrowheads="1"/>
          </p:cNvSpPr>
          <p:nvPr/>
        </p:nvSpPr>
        <p:spPr bwMode="auto">
          <a:xfrm>
            <a:off x="4510088"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40965" name="Text Box 5">
            <a:extLst>
              <a:ext uri="{FF2B5EF4-FFF2-40B4-BE49-F238E27FC236}">
                <a16:creationId xmlns:a16="http://schemas.microsoft.com/office/drawing/2014/main" id="{D7C44498-ADBF-AF49-9E9D-40F8FCA69357}"/>
              </a:ext>
            </a:extLst>
          </p:cNvPr>
          <p:cNvSpPr txBox="1">
            <a:spLocks noChangeArrowheads="1"/>
          </p:cNvSpPr>
          <p:nvPr/>
        </p:nvSpPr>
        <p:spPr bwMode="auto">
          <a:xfrm>
            <a:off x="458788" y="2200275"/>
            <a:ext cx="8272462" cy="2987675"/>
          </a:xfrm>
          <a:prstGeom prst="rect">
            <a:avLst/>
          </a:prstGeom>
          <a:solidFill>
            <a:srgbClr val="FFFFFF"/>
          </a:solidFill>
          <a:ln w="9525">
            <a:solidFill>
              <a:srgbClr val="808080"/>
            </a:solidFill>
            <a:miter lim="800000"/>
            <a:headEnd/>
            <a:tailEnd/>
          </a:ln>
        </p:spPr>
        <p:txBody>
          <a:bodyPr>
            <a:spAutoFit/>
          </a:bodyPr>
          <a:lstStyle>
            <a:lvl1pPr marL="342900" indent="-342900">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00000"/>
              </a:lnSpc>
              <a:buClrTx/>
              <a:buFontTx/>
              <a:buNone/>
            </a:pPr>
            <a:r>
              <a:rPr lang="en-US" altLang="zh-CN" sz="2600">
                <a:latin typeface="Times New Roman" panose="02020603050405020304" pitchFamily="18" charset="0"/>
              </a:rPr>
              <a:t>(1)</a:t>
            </a:r>
            <a:r>
              <a:rPr lang="en-US" altLang="zh-CN" sz="2600">
                <a:latin typeface="Times New Roman" panose="02020603050405020304" pitchFamily="18" charset="0"/>
                <a:cs typeface="Times New Roman" panose="02020603050405020304" pitchFamily="18" charset="0"/>
              </a:rPr>
              <a:t> </a:t>
            </a:r>
            <a:r>
              <a:rPr lang="zh-CN" altLang="en-US" sz="2600">
                <a:latin typeface="Times New Roman" panose="02020603050405020304" pitchFamily="18" charset="0"/>
              </a:rPr>
              <a:t>单个谓词是谓词公式，称为原子谓词公式。</a:t>
            </a:r>
          </a:p>
          <a:p>
            <a:pPr algn="just" eaLnBrk="1" hangingPunct="1">
              <a:lnSpc>
                <a:spcPct val="100000"/>
              </a:lnSpc>
              <a:buClrTx/>
              <a:buFontTx/>
              <a:buNone/>
            </a:pPr>
            <a:r>
              <a:rPr lang="en-US" altLang="zh-CN" sz="2600">
                <a:latin typeface="Times New Roman" panose="02020603050405020304" pitchFamily="18" charset="0"/>
              </a:rPr>
              <a:t>(2)</a:t>
            </a:r>
            <a:r>
              <a:rPr lang="en-US" altLang="zh-CN" sz="2600">
                <a:latin typeface="Times New Roman" panose="02020603050405020304" pitchFamily="18" charset="0"/>
                <a:cs typeface="Times New Roman" panose="02020603050405020304" pitchFamily="18" charset="0"/>
              </a:rPr>
              <a:t> </a:t>
            </a:r>
            <a:r>
              <a:rPr lang="zh-CN" altLang="en-US" sz="2600">
                <a:latin typeface="Times New Roman" panose="02020603050405020304" pitchFamily="18" charset="0"/>
              </a:rPr>
              <a:t>若</a:t>
            </a:r>
            <a:r>
              <a:rPr lang="en-US" altLang="zh-CN" sz="2600">
                <a:latin typeface="Times New Roman" panose="02020603050405020304" pitchFamily="18" charset="0"/>
              </a:rPr>
              <a:t>A</a:t>
            </a:r>
            <a:r>
              <a:rPr lang="zh-CN" altLang="en-US" sz="2600">
                <a:latin typeface="Times New Roman" panose="02020603050405020304" pitchFamily="18" charset="0"/>
              </a:rPr>
              <a:t>是谓词公式，则</a:t>
            </a:r>
            <a:r>
              <a:rPr lang="en-US" altLang="zh-CN" sz="2600">
                <a:latin typeface="Times New Roman" panose="02020603050405020304" pitchFamily="18" charset="0"/>
              </a:rPr>
              <a:t>﹁A</a:t>
            </a:r>
            <a:r>
              <a:rPr lang="zh-CN" altLang="en-US" sz="2600">
                <a:latin typeface="Times New Roman" panose="02020603050405020304" pitchFamily="18" charset="0"/>
              </a:rPr>
              <a:t>也是谓词公式。 </a:t>
            </a:r>
          </a:p>
          <a:p>
            <a:pPr algn="just" eaLnBrk="1" hangingPunct="1">
              <a:lnSpc>
                <a:spcPct val="100000"/>
              </a:lnSpc>
              <a:buClrTx/>
              <a:buFontTx/>
              <a:buNone/>
            </a:pPr>
            <a:r>
              <a:rPr lang="en-US" altLang="zh-CN" sz="2600">
                <a:latin typeface="Times New Roman" panose="02020603050405020304" pitchFamily="18" charset="0"/>
              </a:rPr>
              <a:t>(3)</a:t>
            </a:r>
            <a:r>
              <a:rPr lang="en-US" altLang="zh-CN" sz="2600">
                <a:latin typeface="Times New Roman" panose="02020603050405020304" pitchFamily="18" charset="0"/>
                <a:cs typeface="Times New Roman" panose="02020603050405020304" pitchFamily="18" charset="0"/>
              </a:rPr>
              <a:t> </a:t>
            </a:r>
            <a:r>
              <a:rPr lang="zh-CN" altLang="en-US" sz="2600">
                <a:latin typeface="Times New Roman" panose="02020603050405020304" pitchFamily="18" charset="0"/>
              </a:rPr>
              <a:t>若</a:t>
            </a:r>
            <a:r>
              <a:rPr lang="en-US" altLang="zh-CN" sz="2600">
                <a:latin typeface="Times New Roman" panose="02020603050405020304" pitchFamily="18" charset="0"/>
              </a:rPr>
              <a:t>A</a:t>
            </a:r>
            <a:r>
              <a:rPr lang="zh-CN" altLang="en-US" sz="2600">
                <a:latin typeface="Times New Roman" panose="02020603050405020304" pitchFamily="18" charset="0"/>
              </a:rPr>
              <a:t>，</a:t>
            </a:r>
            <a:r>
              <a:rPr lang="en-US" altLang="zh-CN" sz="2600">
                <a:latin typeface="Times New Roman" panose="02020603050405020304" pitchFamily="18" charset="0"/>
              </a:rPr>
              <a:t>B</a:t>
            </a:r>
            <a:r>
              <a:rPr lang="zh-CN" altLang="en-US" sz="2600">
                <a:latin typeface="Times New Roman" panose="02020603050405020304" pitchFamily="18" charset="0"/>
              </a:rPr>
              <a:t>都是谓词公式，则</a:t>
            </a:r>
            <a:r>
              <a:rPr lang="en-US" altLang="zh-CN" sz="2600">
                <a:latin typeface="Times New Roman" panose="02020603050405020304" pitchFamily="18" charset="0"/>
              </a:rPr>
              <a:t>A∧B</a:t>
            </a:r>
            <a:r>
              <a:rPr lang="zh-CN" altLang="en-US" sz="2600">
                <a:latin typeface="Times New Roman" panose="02020603050405020304" pitchFamily="18" charset="0"/>
              </a:rPr>
              <a:t>，</a:t>
            </a:r>
            <a:r>
              <a:rPr lang="en-US" altLang="zh-CN" sz="2600">
                <a:latin typeface="Times New Roman" panose="02020603050405020304" pitchFamily="18" charset="0"/>
              </a:rPr>
              <a:t>A</a:t>
            </a:r>
            <a:r>
              <a:rPr lang="en-US" altLang="zh-CN" sz="2400">
                <a:latin typeface="宋体" panose="02010600030101010101" pitchFamily="2" charset="-122"/>
              </a:rPr>
              <a:t>∨</a:t>
            </a:r>
            <a:r>
              <a:rPr lang="en-US" altLang="zh-CN" sz="2600">
                <a:latin typeface="Times New Roman" panose="02020603050405020304" pitchFamily="18" charset="0"/>
              </a:rPr>
              <a:t>B</a:t>
            </a:r>
            <a:r>
              <a:rPr lang="zh-CN" altLang="en-US" sz="2600">
                <a:latin typeface="Times New Roman" panose="02020603050405020304" pitchFamily="18" charset="0"/>
              </a:rPr>
              <a:t>，</a:t>
            </a:r>
            <a:r>
              <a:rPr lang="en-US" altLang="zh-CN" sz="2600">
                <a:latin typeface="Times New Roman" panose="02020603050405020304" pitchFamily="18" charset="0"/>
              </a:rPr>
              <a:t>A→B</a:t>
            </a:r>
            <a:r>
              <a:rPr lang="zh-CN" altLang="en-US" sz="2600">
                <a:latin typeface="Times New Roman" panose="02020603050405020304" pitchFamily="18" charset="0"/>
              </a:rPr>
              <a:t>，   </a:t>
            </a:r>
          </a:p>
          <a:p>
            <a:pPr algn="just" eaLnBrk="1" hangingPunct="1">
              <a:lnSpc>
                <a:spcPct val="100000"/>
              </a:lnSpc>
              <a:buClrTx/>
              <a:buFontTx/>
              <a:buNone/>
            </a:pPr>
            <a:r>
              <a:rPr lang="zh-CN" altLang="en-US" sz="2600">
                <a:latin typeface="Times New Roman" panose="02020603050405020304" pitchFamily="18" charset="0"/>
              </a:rPr>
              <a:t>      </a:t>
            </a:r>
            <a:r>
              <a:rPr lang="en-US" altLang="zh-CN" sz="2600">
                <a:latin typeface="Times New Roman" panose="02020603050405020304" pitchFamily="18" charset="0"/>
              </a:rPr>
              <a:t>A</a:t>
            </a:r>
            <a:r>
              <a:rPr lang="en-US" altLang="zh-CN" sz="3200" b="1">
                <a:latin typeface="Times New Roman" panose="02020603050405020304" pitchFamily="18" charset="0"/>
                <a:cs typeface="Times New Roman" panose="02020603050405020304" pitchFamily="18" charset="0"/>
                <a:sym typeface="Wingdings 3" pitchFamily="2" charset="2"/>
              </a:rPr>
              <a:t></a:t>
            </a:r>
            <a:r>
              <a:rPr lang="en-US" altLang="zh-CN" sz="2600">
                <a:latin typeface="Times New Roman" panose="02020603050405020304" pitchFamily="18" charset="0"/>
              </a:rPr>
              <a:t> B</a:t>
            </a:r>
            <a:r>
              <a:rPr lang="zh-CN" altLang="en-US" sz="2600">
                <a:latin typeface="Times New Roman" panose="02020603050405020304" pitchFamily="18" charset="0"/>
              </a:rPr>
              <a:t>也都是谓词公式。</a:t>
            </a:r>
          </a:p>
          <a:p>
            <a:pPr algn="just" eaLnBrk="1" hangingPunct="1">
              <a:lnSpc>
                <a:spcPct val="100000"/>
              </a:lnSpc>
              <a:buClrTx/>
              <a:buFontTx/>
              <a:buAutoNum type="arabicParenBoth" startAt="4"/>
            </a:pPr>
            <a:r>
              <a:rPr lang="zh-CN" altLang="en-US" sz="2600">
                <a:latin typeface="Times New Roman" panose="02020603050405020304" pitchFamily="18" charset="0"/>
              </a:rPr>
              <a:t> 若</a:t>
            </a:r>
            <a:r>
              <a:rPr lang="en-US" altLang="zh-CN" sz="2600">
                <a:latin typeface="Times New Roman" panose="02020603050405020304" pitchFamily="18" charset="0"/>
              </a:rPr>
              <a:t>A</a:t>
            </a:r>
            <a:r>
              <a:rPr lang="zh-CN" altLang="en-US" sz="2600">
                <a:latin typeface="Times New Roman" panose="02020603050405020304" pitchFamily="18" charset="0"/>
              </a:rPr>
              <a:t>是谓词公式，则   </a:t>
            </a:r>
            <a:r>
              <a:rPr lang="en-US" altLang="zh-CN" sz="2600">
                <a:latin typeface="Times New Roman" panose="02020603050405020304" pitchFamily="18" charset="0"/>
              </a:rPr>
              <a:t>(   </a:t>
            </a:r>
            <a:r>
              <a:rPr lang="en-US" altLang="zh-CN" sz="2600" i="1">
                <a:latin typeface="Times New Roman" panose="02020603050405020304" pitchFamily="18" charset="0"/>
              </a:rPr>
              <a:t>x</a:t>
            </a:r>
            <a:r>
              <a:rPr lang="en-US" altLang="zh-CN" sz="2600">
                <a:latin typeface="Times New Roman" panose="02020603050405020304" pitchFamily="18" charset="0"/>
              </a:rPr>
              <a:t>) A</a:t>
            </a:r>
            <a:r>
              <a:rPr lang="zh-CN" altLang="en-US" sz="2600">
                <a:latin typeface="Times New Roman" panose="02020603050405020304" pitchFamily="18" charset="0"/>
              </a:rPr>
              <a:t>，</a:t>
            </a:r>
            <a:r>
              <a:rPr lang="en-US" altLang="zh-CN" sz="2600">
                <a:latin typeface="Times New Roman" panose="02020603050405020304" pitchFamily="18" charset="0"/>
              </a:rPr>
              <a:t>(   </a:t>
            </a:r>
            <a:r>
              <a:rPr lang="en-US" altLang="zh-CN" sz="2600" i="1">
                <a:latin typeface="Times New Roman" panose="02020603050405020304" pitchFamily="18" charset="0"/>
              </a:rPr>
              <a:t>x</a:t>
            </a:r>
            <a:r>
              <a:rPr lang="en-US" altLang="zh-CN" sz="2600">
                <a:latin typeface="Times New Roman" panose="02020603050405020304" pitchFamily="18" charset="0"/>
              </a:rPr>
              <a:t>)A</a:t>
            </a:r>
            <a:r>
              <a:rPr lang="zh-CN" altLang="en-US" sz="2600">
                <a:latin typeface="Times New Roman" panose="02020603050405020304" pitchFamily="18" charset="0"/>
              </a:rPr>
              <a:t>也是谓词公式。</a:t>
            </a:r>
          </a:p>
          <a:p>
            <a:pPr algn="just" eaLnBrk="1" hangingPunct="1">
              <a:lnSpc>
                <a:spcPct val="100000"/>
              </a:lnSpc>
              <a:buClrTx/>
              <a:buFontTx/>
              <a:buAutoNum type="arabicParenBoth" startAt="4"/>
            </a:pPr>
            <a:r>
              <a:rPr lang="zh-CN" altLang="en-US" sz="2600">
                <a:latin typeface="Times New Roman" panose="02020603050405020304" pitchFamily="18" charset="0"/>
              </a:rPr>
              <a:t> 有限步应用（</a:t>
            </a:r>
            <a:r>
              <a:rPr lang="en-US" altLang="zh-CN" sz="2600">
                <a:latin typeface="Times New Roman" panose="02020603050405020304" pitchFamily="18" charset="0"/>
              </a:rPr>
              <a:t>1</a:t>
            </a:r>
            <a:r>
              <a:rPr lang="zh-CN" altLang="en-US" sz="2600">
                <a:latin typeface="Times New Roman" panose="02020603050405020304" pitchFamily="18" charset="0"/>
              </a:rPr>
              <a:t>）－（</a:t>
            </a:r>
            <a:r>
              <a:rPr lang="en-US" altLang="zh-CN" sz="2600">
                <a:latin typeface="Times New Roman" panose="02020603050405020304" pitchFamily="18" charset="0"/>
              </a:rPr>
              <a:t>4</a:t>
            </a:r>
            <a:r>
              <a:rPr lang="zh-CN" altLang="en-US" sz="2600">
                <a:latin typeface="Times New Roman" panose="02020603050405020304" pitchFamily="18" charset="0"/>
              </a:rPr>
              <a:t>）生成的公式也是谓词公式。</a:t>
            </a:r>
          </a:p>
        </p:txBody>
      </p:sp>
      <p:graphicFrame>
        <p:nvGraphicFramePr>
          <p:cNvPr id="40966" name="Object 7">
            <a:extLst>
              <a:ext uri="{FF2B5EF4-FFF2-40B4-BE49-F238E27FC236}">
                <a16:creationId xmlns:a16="http://schemas.microsoft.com/office/drawing/2014/main" id="{E2A86B0F-2B86-8D45-97C0-9CE1AFB28B0E}"/>
              </a:ext>
            </a:extLst>
          </p:cNvPr>
          <p:cNvGraphicFramePr>
            <a:graphicFrameLocks noChangeAspect="1"/>
          </p:cNvGraphicFramePr>
          <p:nvPr/>
        </p:nvGraphicFramePr>
        <p:xfrm>
          <a:off x="4254500" y="4341813"/>
          <a:ext cx="288925" cy="314325"/>
        </p:xfrm>
        <a:graphic>
          <a:graphicData uri="http://schemas.openxmlformats.org/presentationml/2006/ole">
            <mc:AlternateContent xmlns:mc="http://schemas.openxmlformats.org/markup-compatibility/2006">
              <mc:Choice xmlns:v="urn:schemas-microsoft-com:vml" Requires="v">
                <p:oleObj spid="_x0000_s40977" name="Equation" r:id="rId4" imgW="3505200" imgH="3797300" progId="Equation.3">
                  <p:embed/>
                </p:oleObj>
              </mc:Choice>
              <mc:Fallback>
                <p:oleObj name="Equation" r:id="rId4" imgW="3505200" imgH="37973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4500" y="4341813"/>
                        <a:ext cx="288925" cy="31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7" name="Object 8">
            <a:extLst>
              <a:ext uri="{FF2B5EF4-FFF2-40B4-BE49-F238E27FC236}">
                <a16:creationId xmlns:a16="http://schemas.microsoft.com/office/drawing/2014/main" id="{29499432-1A1E-6C48-9573-426123C51ADD}"/>
              </a:ext>
            </a:extLst>
          </p:cNvPr>
          <p:cNvGraphicFramePr>
            <a:graphicFrameLocks noChangeAspect="1"/>
          </p:cNvGraphicFramePr>
          <p:nvPr/>
        </p:nvGraphicFramePr>
        <p:xfrm>
          <a:off x="5519738" y="4333875"/>
          <a:ext cx="258762" cy="311150"/>
        </p:xfrm>
        <a:graphic>
          <a:graphicData uri="http://schemas.openxmlformats.org/presentationml/2006/ole">
            <mc:AlternateContent xmlns:mc="http://schemas.openxmlformats.org/markup-compatibility/2006">
              <mc:Choice xmlns:v="urn:schemas-microsoft-com:vml" Requires="v">
                <p:oleObj spid="_x0000_s40978" name="Equation" r:id="rId6" imgW="2921000" imgH="3505200" progId="Equation.3">
                  <p:embed/>
                </p:oleObj>
              </mc:Choice>
              <mc:Fallback>
                <p:oleObj name="Equation" r:id="rId6" imgW="2921000" imgH="35052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19738" y="4333875"/>
                        <a:ext cx="258762"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0968" name="Group 11">
            <a:extLst>
              <a:ext uri="{FF2B5EF4-FFF2-40B4-BE49-F238E27FC236}">
                <a16:creationId xmlns:a16="http://schemas.microsoft.com/office/drawing/2014/main" id="{64C92D7D-462C-D44A-BF4B-C76D20FE6EA1}"/>
              </a:ext>
            </a:extLst>
          </p:cNvPr>
          <p:cNvGrpSpPr>
            <a:grpSpLocks/>
          </p:cNvGrpSpPr>
          <p:nvPr/>
        </p:nvGrpSpPr>
        <p:grpSpPr bwMode="auto">
          <a:xfrm>
            <a:off x="449263" y="5438775"/>
            <a:ext cx="8229600" cy="1014413"/>
            <a:chOff x="283" y="3345"/>
            <a:chExt cx="5184" cy="639"/>
          </a:xfrm>
        </p:grpSpPr>
        <p:sp>
          <p:nvSpPr>
            <p:cNvPr id="40969" name="Text Box 6">
              <a:extLst>
                <a:ext uri="{FF2B5EF4-FFF2-40B4-BE49-F238E27FC236}">
                  <a16:creationId xmlns:a16="http://schemas.microsoft.com/office/drawing/2014/main" id="{F7E6F882-1496-9C44-ADD2-C8813A5458FC}"/>
                </a:ext>
              </a:extLst>
            </p:cNvPr>
            <p:cNvSpPr txBox="1">
              <a:spLocks noChangeArrowheads="1"/>
            </p:cNvSpPr>
            <p:nvPr/>
          </p:nvSpPr>
          <p:spPr bwMode="auto">
            <a:xfrm>
              <a:off x="283" y="3345"/>
              <a:ext cx="5184" cy="639"/>
            </a:xfrm>
            <a:prstGeom prst="rect">
              <a:avLst/>
            </a:prstGeom>
            <a:gradFill rotWithShape="0">
              <a:gsLst>
                <a:gs pos="0">
                  <a:srgbClr val="CCFFCC"/>
                </a:gs>
                <a:gs pos="100000">
                  <a:schemeClr val="bg1"/>
                </a:gs>
              </a:gsLst>
              <a:path path="rect">
                <a:fillToRect l="100000" t="100000"/>
              </a:path>
            </a:gradFill>
            <a:ln w="9525">
              <a:solidFill>
                <a:srgbClr val="808080"/>
              </a:solidFill>
              <a:miter lim="800000"/>
              <a:headEnd/>
              <a:tailEnd/>
            </a:ln>
          </p:spPr>
          <p:txBody>
            <a:bodyP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400">
                  <a:latin typeface="宋体" panose="02010600030101010101" pitchFamily="2" charset="-122"/>
                </a:rPr>
                <a:t>连接词的优先级别</a:t>
              </a:r>
              <a:r>
                <a:rPr lang="zh-CN" altLang="en-US" sz="2400"/>
                <a:t>从高到低排列：</a:t>
              </a:r>
            </a:p>
            <a:p>
              <a:pPr eaLnBrk="1" hangingPunct="1">
                <a:lnSpc>
                  <a:spcPct val="100000"/>
                </a:lnSpc>
                <a:spcBef>
                  <a:spcPct val="50000"/>
                </a:spcBef>
                <a:buClrTx/>
                <a:buFontTx/>
                <a:buNone/>
              </a:pPr>
              <a:r>
                <a:rPr lang="zh-CN" altLang="en-US" sz="2400">
                  <a:latin typeface="宋体" panose="02010600030101010101" pitchFamily="2" charset="-122"/>
                </a:rPr>
                <a:t>            </a:t>
              </a:r>
              <a:r>
                <a:rPr lang="en-US" altLang="zh-CN" sz="2400">
                  <a:latin typeface="宋体" panose="02010600030101010101" pitchFamily="2" charset="-122"/>
                </a:rPr>
                <a:t>﹁</a:t>
              </a:r>
              <a:r>
                <a:rPr lang="zh-CN" altLang="en-US" sz="2400">
                  <a:latin typeface="宋体" panose="02010600030101010101" pitchFamily="2" charset="-122"/>
                </a:rPr>
                <a:t>，</a:t>
              </a:r>
              <a:r>
                <a:rPr lang="zh-CN" altLang="en-US" sz="2400">
                  <a:latin typeface="Times New Roman" panose="02020603050405020304" pitchFamily="18" charset="0"/>
                  <a:cs typeface="Times New Roman" panose="02020603050405020304" pitchFamily="18" charset="0"/>
                </a:rPr>
                <a:t> </a:t>
              </a:r>
              <a:r>
                <a:rPr lang="zh-CN" altLang="en-US" sz="2400">
                  <a:latin typeface="宋体" panose="02010600030101010101" pitchFamily="2" charset="-122"/>
                </a:rPr>
                <a:t>∧，</a:t>
              </a:r>
              <a:r>
                <a:rPr lang="zh-CN" altLang="en-US" sz="2400">
                  <a:latin typeface="Times New Roman" panose="02020603050405020304" pitchFamily="18" charset="0"/>
                  <a:cs typeface="Times New Roman" panose="02020603050405020304" pitchFamily="18" charset="0"/>
                </a:rPr>
                <a:t> </a:t>
              </a:r>
              <a:r>
                <a:rPr lang="zh-CN" altLang="en-US" sz="2400">
                  <a:latin typeface="宋体" panose="02010600030101010101" pitchFamily="2" charset="-122"/>
                </a:rPr>
                <a:t>∨，</a:t>
              </a:r>
              <a:r>
                <a:rPr lang="zh-CN" altLang="en-US" sz="2400">
                  <a:latin typeface="Times New Roman" panose="02020603050405020304" pitchFamily="18" charset="0"/>
                  <a:cs typeface="Times New Roman" panose="02020603050405020304" pitchFamily="18" charset="0"/>
                </a:rPr>
                <a:t> </a:t>
              </a:r>
              <a:r>
                <a:rPr lang="zh-CN" altLang="en-US" sz="2400">
                  <a:latin typeface="宋体" panose="02010600030101010101" pitchFamily="2" charset="-122"/>
                </a:rPr>
                <a:t>→，</a:t>
              </a:r>
              <a:endParaRPr lang="zh-CN" altLang="en-US" sz="2400">
                <a:latin typeface="Times New Roman" panose="02020603050405020304" pitchFamily="18" charset="0"/>
                <a:cs typeface="Times New Roman" panose="02020603050405020304" pitchFamily="18" charset="0"/>
              </a:endParaRPr>
            </a:p>
          </p:txBody>
        </p:sp>
        <p:graphicFrame>
          <p:nvGraphicFramePr>
            <p:cNvPr id="40970" name="Object 10">
              <a:extLst>
                <a:ext uri="{FF2B5EF4-FFF2-40B4-BE49-F238E27FC236}">
                  <a16:creationId xmlns:a16="http://schemas.microsoft.com/office/drawing/2014/main" id="{76F86632-91C5-084A-8197-0B75C5028B57}"/>
                </a:ext>
              </a:extLst>
            </p:cNvPr>
            <p:cNvGraphicFramePr>
              <a:graphicFrameLocks noChangeAspect="1"/>
            </p:cNvGraphicFramePr>
            <p:nvPr/>
          </p:nvGraphicFramePr>
          <p:xfrm>
            <a:off x="3154" y="3762"/>
            <a:ext cx="576" cy="174"/>
          </p:xfrm>
          <a:graphic>
            <a:graphicData uri="http://schemas.openxmlformats.org/presentationml/2006/ole">
              <mc:AlternateContent xmlns:mc="http://schemas.openxmlformats.org/markup-compatibility/2006">
                <mc:Choice xmlns:v="urn:schemas-microsoft-com:vml" Requires="v">
                  <p:oleObj spid="_x0000_s40979" name="Equation" r:id="rId8" imgW="4686300" imgH="3213100" progId="Equation.3">
                    <p:embed/>
                  </p:oleObj>
                </mc:Choice>
                <mc:Fallback>
                  <p:oleObj name="Equation" r:id="rId8" imgW="4686300" imgH="32131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54" y="3762"/>
                          <a:ext cx="576"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5" name="灯片编号占位符 3">
            <a:extLst>
              <a:ext uri="{FF2B5EF4-FFF2-40B4-BE49-F238E27FC236}">
                <a16:creationId xmlns:a16="http://schemas.microsoft.com/office/drawing/2014/main" id="{45691B7D-A25E-1A49-BDEB-53F8CC511AF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35F5C003-0450-954C-9689-FF3D0AA93271}" type="slidenum">
              <a:rPr lang="ja-JP" altLang="en-US" sz="1800">
                <a:solidFill>
                  <a:srgbClr val="A50021"/>
                </a:solidFill>
                <a:ea typeface="MS PGothic" panose="020B0600070205080204" pitchFamily="34" charset="-128"/>
              </a:rPr>
              <a:pPr>
                <a:lnSpc>
                  <a:spcPct val="100000"/>
                </a:lnSpc>
                <a:spcBef>
                  <a:spcPct val="0"/>
                </a:spcBef>
                <a:buClrTx/>
                <a:buFontTx/>
                <a:buNone/>
              </a:pPr>
              <a:t>27</a:t>
            </a:fld>
            <a:endParaRPr lang="en-US" altLang="ja-JP" sz="1800">
              <a:solidFill>
                <a:srgbClr val="A50021"/>
              </a:solidFill>
              <a:ea typeface="MS PGothic" panose="020B0600070205080204" pitchFamily="34" charset="-128"/>
            </a:endParaRPr>
          </a:p>
        </p:txBody>
      </p:sp>
      <p:sp>
        <p:nvSpPr>
          <p:cNvPr id="41986" name="Rectangle 2">
            <a:extLst>
              <a:ext uri="{FF2B5EF4-FFF2-40B4-BE49-F238E27FC236}">
                <a16:creationId xmlns:a16="http://schemas.microsoft.com/office/drawing/2014/main" id="{52EC043A-CC81-4245-9025-A556FF9EF813}"/>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2.2.3  </a:t>
            </a:r>
            <a:r>
              <a:rPr lang="zh-CN" altLang="en-US">
                <a:latin typeface="Times New Roman" panose="02020603050405020304" pitchFamily="18" charset="0"/>
              </a:rPr>
              <a:t>谓词公式</a:t>
            </a:r>
          </a:p>
        </p:txBody>
      </p:sp>
      <p:sp>
        <p:nvSpPr>
          <p:cNvPr id="41987" name="Rectangle 3">
            <a:extLst>
              <a:ext uri="{FF2B5EF4-FFF2-40B4-BE49-F238E27FC236}">
                <a16:creationId xmlns:a16="http://schemas.microsoft.com/office/drawing/2014/main" id="{FE48A6E8-9054-4448-BD73-E9A4CA5FC11C}"/>
              </a:ext>
            </a:extLst>
          </p:cNvPr>
          <p:cNvSpPr>
            <a:spLocks noGrp="1" noChangeArrowheads="1"/>
          </p:cNvSpPr>
          <p:nvPr>
            <p:ph type="body" idx="1"/>
          </p:nvPr>
        </p:nvSpPr>
        <p:spPr>
          <a:xfrm>
            <a:off x="250825" y="908050"/>
            <a:ext cx="8642350" cy="2468563"/>
          </a:xfrm>
        </p:spPr>
        <p:txBody>
          <a:bodyPr/>
          <a:lstStyle/>
          <a:p>
            <a:pPr eaLnBrk="1" hangingPunct="1">
              <a:lnSpc>
                <a:spcPct val="110000"/>
              </a:lnSpc>
              <a:buFont typeface="Wingdings" pitchFamily="2" charset="2"/>
              <a:buNone/>
            </a:pPr>
            <a:r>
              <a:rPr lang="en-US" altLang="zh-CN" b="1">
                <a:latin typeface="Times New Roman" panose="02020603050405020304" pitchFamily="18" charset="0"/>
              </a:rPr>
              <a:t>4</a:t>
            </a:r>
            <a:r>
              <a:rPr lang="zh-CN" altLang="en-US" b="1">
                <a:latin typeface="Times New Roman" panose="02020603050405020304" pitchFamily="18" charset="0"/>
              </a:rPr>
              <a:t>．量词的辖域</a:t>
            </a:r>
            <a:r>
              <a:rPr lang="zh-CN" altLang="en-US" sz="2400" b="1">
                <a:latin typeface="宋体" panose="02010600030101010101" pitchFamily="2" charset="-122"/>
              </a:rPr>
              <a:t> </a:t>
            </a:r>
          </a:p>
          <a:p>
            <a:pPr eaLnBrk="1" hangingPunct="1">
              <a:lnSpc>
                <a:spcPct val="110000"/>
              </a:lnSpc>
            </a:pPr>
            <a:r>
              <a:rPr lang="zh-CN" altLang="en-US" sz="2600">
                <a:latin typeface="宋体" panose="02010600030101010101" pitchFamily="2" charset="-122"/>
              </a:rPr>
              <a:t>量词的辖域：位于量词后面的单个谓词或者用括弧括起来的谓词公式。</a:t>
            </a:r>
          </a:p>
          <a:p>
            <a:pPr eaLnBrk="1" hangingPunct="1">
              <a:lnSpc>
                <a:spcPct val="110000"/>
              </a:lnSpc>
            </a:pPr>
            <a:r>
              <a:rPr lang="zh-CN" altLang="en-US" sz="2600">
                <a:latin typeface="宋体" panose="02010600030101010101" pitchFamily="2" charset="-122"/>
              </a:rPr>
              <a:t>约束变元与自由变元：辖域内与量词中同名的变元称为约束变元，不同名的变元称为自由变元。</a:t>
            </a:r>
            <a:r>
              <a:rPr lang="zh-CN" altLang="en-US" sz="2200">
                <a:latin typeface="Times New Roman" panose="02020603050405020304" pitchFamily="18" charset="0"/>
              </a:rPr>
              <a:t> </a:t>
            </a:r>
          </a:p>
        </p:txBody>
      </p:sp>
      <p:sp>
        <p:nvSpPr>
          <p:cNvPr id="41988" name="Rectangle 4">
            <a:extLst>
              <a:ext uri="{FF2B5EF4-FFF2-40B4-BE49-F238E27FC236}">
                <a16:creationId xmlns:a16="http://schemas.microsoft.com/office/drawing/2014/main" id="{055736C6-4992-4C46-BB24-ED4A38DC8DC6}"/>
              </a:ext>
            </a:extLst>
          </p:cNvPr>
          <p:cNvSpPr>
            <a:spLocks noChangeArrowheads="1"/>
          </p:cNvSpPr>
          <p:nvPr/>
        </p:nvSpPr>
        <p:spPr bwMode="auto">
          <a:xfrm>
            <a:off x="4510088"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41989" name="Rectangle 16">
            <a:extLst>
              <a:ext uri="{FF2B5EF4-FFF2-40B4-BE49-F238E27FC236}">
                <a16:creationId xmlns:a16="http://schemas.microsoft.com/office/drawing/2014/main" id="{076F73FB-48EF-4145-B5B0-6E48E6DF53A2}"/>
              </a:ext>
            </a:extLst>
          </p:cNvPr>
          <p:cNvSpPr>
            <a:spLocks noChangeArrowheads="1"/>
          </p:cNvSpPr>
          <p:nvPr/>
        </p:nvSpPr>
        <p:spPr bwMode="auto">
          <a:xfrm>
            <a:off x="4510088"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41990" name="Text Box 6">
            <a:extLst>
              <a:ext uri="{FF2B5EF4-FFF2-40B4-BE49-F238E27FC236}">
                <a16:creationId xmlns:a16="http://schemas.microsoft.com/office/drawing/2014/main" id="{F2D7311B-8065-4347-BDE6-AB87FBB1795F}"/>
              </a:ext>
            </a:extLst>
          </p:cNvPr>
          <p:cNvSpPr txBox="1">
            <a:spLocks noChangeArrowheads="1"/>
          </p:cNvSpPr>
          <p:nvPr/>
        </p:nvSpPr>
        <p:spPr bwMode="auto">
          <a:xfrm>
            <a:off x="530225" y="3532188"/>
            <a:ext cx="8112125" cy="2720975"/>
          </a:xfrm>
          <a:prstGeom prst="rect">
            <a:avLst/>
          </a:prstGeom>
          <a:gradFill rotWithShape="0">
            <a:gsLst>
              <a:gs pos="0">
                <a:srgbClr val="99CCFF"/>
              </a:gs>
              <a:gs pos="100000">
                <a:srgbClr val="FFFFFF"/>
              </a:gs>
            </a:gsLst>
            <a:path path="rect">
              <a:fillToRect l="100000" b="100000"/>
            </a:path>
          </a:gradFill>
          <a:ln w="9525">
            <a:solidFill>
              <a:srgbClr val="808080"/>
            </a:solidFill>
            <a:miter lim="800000"/>
            <a:headEnd/>
            <a:tailEnd/>
          </a:ln>
        </p:spPr>
        <p:txBody>
          <a:bodyP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buClrTx/>
              <a:buFontTx/>
              <a:buBlip>
                <a:blip r:embed="rId3"/>
              </a:buBlip>
            </a:pPr>
            <a:r>
              <a:rPr lang="en-US" altLang="zh-CN" sz="2600">
                <a:latin typeface="Times New Roman" panose="02020603050405020304" pitchFamily="18" charset="0"/>
              </a:rPr>
              <a:t> </a:t>
            </a:r>
            <a:r>
              <a:rPr lang="zh-CN" altLang="en-US" sz="2600">
                <a:latin typeface="Times New Roman" panose="02020603050405020304" pitchFamily="18" charset="0"/>
              </a:rPr>
              <a:t>例如：</a:t>
            </a:r>
          </a:p>
          <a:p>
            <a:pPr algn="ctr" eaLnBrk="1" hangingPunct="1">
              <a:buClrTx/>
              <a:buFontTx/>
              <a:buNone/>
            </a:pPr>
            <a:r>
              <a:rPr lang="zh-CN" altLang="en-US" sz="2600">
                <a:latin typeface="Times New Roman" panose="02020603050405020304" pitchFamily="18" charset="0"/>
              </a:rPr>
              <a:t>   </a:t>
            </a:r>
            <a:r>
              <a:rPr lang="en-US" altLang="zh-CN" sz="2600">
                <a:latin typeface="Times New Roman" panose="02020603050405020304" pitchFamily="18" charset="0"/>
              </a:rPr>
              <a:t>(    </a:t>
            </a:r>
            <a:r>
              <a:rPr lang="en-US" altLang="zh-CN" sz="2600" i="1">
                <a:latin typeface="Times New Roman" panose="02020603050405020304" pitchFamily="18" charset="0"/>
              </a:rPr>
              <a:t>x</a:t>
            </a:r>
            <a:r>
              <a:rPr lang="en-US" altLang="zh-CN" sz="2600">
                <a:latin typeface="Times New Roman" panose="02020603050405020304" pitchFamily="18" charset="0"/>
              </a:rPr>
              <a:t>)(</a:t>
            </a:r>
            <a:r>
              <a:rPr lang="en-US" altLang="zh-CN" sz="2600" i="1">
                <a:latin typeface="Times New Roman" panose="02020603050405020304" pitchFamily="18" charset="0"/>
              </a:rPr>
              <a:t>P</a:t>
            </a:r>
            <a:r>
              <a:rPr lang="en-US" altLang="zh-CN" sz="2600">
                <a:latin typeface="Times New Roman" panose="02020603050405020304" pitchFamily="18" charset="0"/>
              </a:rPr>
              <a:t>(</a:t>
            </a:r>
            <a:r>
              <a:rPr lang="en-US" altLang="zh-CN" sz="2600" i="1">
                <a:latin typeface="Times New Roman" panose="02020603050405020304" pitchFamily="18" charset="0"/>
              </a:rPr>
              <a:t>x</a:t>
            </a:r>
            <a:r>
              <a:rPr lang="en-US" altLang="zh-CN" sz="2600">
                <a:latin typeface="Times New Roman" panose="02020603050405020304" pitchFamily="18" charset="0"/>
              </a:rPr>
              <a:t>, </a:t>
            </a:r>
            <a:r>
              <a:rPr lang="en-US" altLang="zh-CN" sz="2600" i="1">
                <a:latin typeface="Times New Roman" panose="02020603050405020304" pitchFamily="18" charset="0"/>
              </a:rPr>
              <a:t>y</a:t>
            </a:r>
            <a:r>
              <a:rPr lang="en-US" altLang="zh-CN" sz="2600">
                <a:latin typeface="Times New Roman" panose="02020603050405020304" pitchFamily="18" charset="0"/>
              </a:rPr>
              <a:t>) → </a:t>
            </a:r>
            <a:r>
              <a:rPr lang="en-US" altLang="zh-CN" sz="2600" i="1">
                <a:latin typeface="Times New Roman" panose="02020603050405020304" pitchFamily="18" charset="0"/>
              </a:rPr>
              <a:t>Q</a:t>
            </a:r>
            <a:r>
              <a:rPr lang="en-US" altLang="zh-CN" sz="2600">
                <a:latin typeface="Times New Roman" panose="02020603050405020304" pitchFamily="18" charset="0"/>
              </a:rPr>
              <a:t> (</a:t>
            </a:r>
            <a:r>
              <a:rPr lang="en-US" altLang="zh-CN" sz="2600" i="1">
                <a:latin typeface="Times New Roman" panose="02020603050405020304" pitchFamily="18" charset="0"/>
              </a:rPr>
              <a:t>x</a:t>
            </a:r>
            <a:r>
              <a:rPr lang="en-US" altLang="zh-CN" sz="2600">
                <a:latin typeface="Times New Roman" panose="02020603050405020304" pitchFamily="18" charset="0"/>
              </a:rPr>
              <a:t>, </a:t>
            </a:r>
            <a:r>
              <a:rPr lang="en-US" altLang="zh-CN" sz="2600" i="1">
                <a:latin typeface="Times New Roman" panose="02020603050405020304" pitchFamily="18" charset="0"/>
              </a:rPr>
              <a:t>y</a:t>
            </a:r>
            <a:r>
              <a:rPr lang="en-US" altLang="zh-CN" sz="2600">
                <a:latin typeface="Times New Roman" panose="02020603050405020304" pitchFamily="18" charset="0"/>
              </a:rPr>
              <a:t>))∨</a:t>
            </a:r>
            <a:r>
              <a:rPr lang="en-US" altLang="zh-CN" sz="2600" i="1">
                <a:latin typeface="Times New Roman" panose="02020603050405020304" pitchFamily="18" charset="0"/>
              </a:rPr>
              <a:t>R</a:t>
            </a:r>
            <a:r>
              <a:rPr lang="en-US" altLang="zh-CN" sz="2600">
                <a:latin typeface="Times New Roman" panose="02020603050405020304" pitchFamily="18" charset="0"/>
              </a:rPr>
              <a:t>(</a:t>
            </a:r>
            <a:r>
              <a:rPr lang="en-US" altLang="zh-CN" sz="2600" i="1">
                <a:latin typeface="Times New Roman" panose="02020603050405020304" pitchFamily="18" charset="0"/>
              </a:rPr>
              <a:t>x</a:t>
            </a:r>
            <a:r>
              <a:rPr lang="en-US" altLang="zh-CN" sz="2600">
                <a:latin typeface="Times New Roman" panose="02020603050405020304" pitchFamily="18" charset="0"/>
              </a:rPr>
              <a:t>, </a:t>
            </a:r>
            <a:r>
              <a:rPr lang="en-US" altLang="zh-CN" sz="2600" i="1">
                <a:latin typeface="Times New Roman" panose="02020603050405020304" pitchFamily="18" charset="0"/>
              </a:rPr>
              <a:t>y</a:t>
            </a:r>
            <a:r>
              <a:rPr lang="en-US" altLang="zh-CN" sz="2600">
                <a:latin typeface="Times New Roman" panose="02020603050405020304" pitchFamily="18" charset="0"/>
              </a:rPr>
              <a:t>)</a:t>
            </a:r>
          </a:p>
          <a:p>
            <a:pPr algn="just" eaLnBrk="1" hangingPunct="1">
              <a:buFont typeface="Wingdings" pitchFamily="2" charset="2"/>
              <a:buChar char="§"/>
            </a:pPr>
            <a:r>
              <a:rPr lang="en-US" altLang="zh-CN" sz="2600">
                <a:latin typeface="Times New Roman" panose="02020603050405020304" pitchFamily="18" charset="0"/>
              </a:rPr>
              <a:t> (</a:t>
            </a:r>
            <a:r>
              <a:rPr lang="en-US" altLang="zh-CN" sz="2600" i="1">
                <a:latin typeface="Times New Roman" panose="02020603050405020304" pitchFamily="18" charset="0"/>
              </a:rPr>
              <a:t>P</a:t>
            </a:r>
            <a:r>
              <a:rPr lang="en-US" altLang="zh-CN" sz="2600">
                <a:latin typeface="Times New Roman" panose="02020603050405020304" pitchFamily="18" charset="0"/>
              </a:rPr>
              <a:t>(</a:t>
            </a:r>
            <a:r>
              <a:rPr lang="en-US" altLang="zh-CN" sz="2600" i="1">
                <a:latin typeface="Times New Roman" panose="02020603050405020304" pitchFamily="18" charset="0"/>
              </a:rPr>
              <a:t>x</a:t>
            </a:r>
            <a:r>
              <a:rPr lang="en-US" altLang="zh-CN" sz="2600">
                <a:latin typeface="Times New Roman" panose="02020603050405020304" pitchFamily="18" charset="0"/>
              </a:rPr>
              <a:t>, </a:t>
            </a:r>
            <a:r>
              <a:rPr lang="en-US" altLang="zh-CN" sz="2600" i="1">
                <a:latin typeface="Times New Roman" panose="02020603050405020304" pitchFamily="18" charset="0"/>
              </a:rPr>
              <a:t>y</a:t>
            </a:r>
            <a:r>
              <a:rPr lang="en-US" altLang="zh-CN" sz="2600">
                <a:latin typeface="Times New Roman" panose="02020603050405020304" pitchFamily="18" charset="0"/>
              </a:rPr>
              <a:t>) </a:t>
            </a:r>
            <a:r>
              <a:rPr lang="en-US" altLang="zh-CN" sz="2600">
                <a:latin typeface="宋体" panose="02010600030101010101" pitchFamily="2" charset="-122"/>
              </a:rPr>
              <a:t>→</a:t>
            </a:r>
            <a:r>
              <a:rPr lang="en-US" altLang="zh-CN" sz="2600">
                <a:latin typeface="Times New Roman" panose="02020603050405020304" pitchFamily="18" charset="0"/>
              </a:rPr>
              <a:t> </a:t>
            </a:r>
            <a:r>
              <a:rPr lang="en-US" altLang="zh-CN" sz="2600" i="1">
                <a:latin typeface="Times New Roman" panose="02020603050405020304" pitchFamily="18" charset="0"/>
              </a:rPr>
              <a:t>Q</a:t>
            </a:r>
            <a:r>
              <a:rPr lang="en-US" altLang="zh-CN" sz="2600">
                <a:latin typeface="Times New Roman" panose="02020603050405020304" pitchFamily="18" charset="0"/>
              </a:rPr>
              <a:t> (</a:t>
            </a:r>
            <a:r>
              <a:rPr lang="en-US" altLang="zh-CN" sz="2600" i="1">
                <a:latin typeface="Times New Roman" panose="02020603050405020304" pitchFamily="18" charset="0"/>
              </a:rPr>
              <a:t>x</a:t>
            </a:r>
            <a:r>
              <a:rPr lang="en-US" altLang="zh-CN" sz="2600">
                <a:latin typeface="Times New Roman" panose="02020603050405020304" pitchFamily="18" charset="0"/>
              </a:rPr>
              <a:t>, y)) </a:t>
            </a:r>
            <a:r>
              <a:rPr lang="zh-CN" altLang="en-US" sz="2600">
                <a:latin typeface="宋体" panose="02010600030101010101" pitchFamily="2" charset="-122"/>
              </a:rPr>
              <a:t>：</a:t>
            </a:r>
            <a:r>
              <a:rPr lang="en-US" altLang="zh-CN" sz="2600">
                <a:latin typeface="Times New Roman" panose="02020603050405020304" pitchFamily="18" charset="0"/>
              </a:rPr>
              <a:t>(    </a:t>
            </a:r>
            <a:r>
              <a:rPr lang="en-US" altLang="zh-CN" sz="2600" i="1">
                <a:latin typeface="Times New Roman" panose="02020603050405020304" pitchFamily="18" charset="0"/>
              </a:rPr>
              <a:t>x</a:t>
            </a:r>
            <a:r>
              <a:rPr lang="en-US" altLang="zh-CN" sz="2600">
                <a:latin typeface="Times New Roman" panose="02020603050405020304" pitchFamily="18" charset="0"/>
              </a:rPr>
              <a:t>)</a:t>
            </a:r>
            <a:r>
              <a:rPr lang="zh-CN" altLang="en-US" sz="2600">
                <a:latin typeface="宋体" panose="02010600030101010101" pitchFamily="2" charset="-122"/>
              </a:rPr>
              <a:t>的辖域，辖域内的变元</a:t>
            </a:r>
            <a:r>
              <a:rPr lang="en-US" altLang="zh-CN" sz="2600" i="1">
                <a:latin typeface="Times New Roman" panose="02020603050405020304" pitchFamily="18" charset="0"/>
              </a:rPr>
              <a:t>x</a:t>
            </a:r>
            <a:r>
              <a:rPr lang="zh-CN" altLang="en-US" sz="2600">
                <a:latin typeface="宋体" panose="02010600030101010101" pitchFamily="2" charset="-122"/>
              </a:rPr>
              <a:t>是受（   </a:t>
            </a:r>
            <a:r>
              <a:rPr lang="en-US" altLang="zh-CN" sz="2600" i="1">
                <a:latin typeface="Times New Roman" panose="02020603050405020304" pitchFamily="18" charset="0"/>
              </a:rPr>
              <a:t>x</a:t>
            </a:r>
            <a:r>
              <a:rPr lang="zh-CN" altLang="en-US" sz="2600">
                <a:latin typeface="宋体" panose="02010600030101010101" pitchFamily="2" charset="-122"/>
              </a:rPr>
              <a:t>）约束的变元，</a:t>
            </a:r>
            <a:r>
              <a:rPr lang="en-US" altLang="zh-CN" sz="2600" i="1">
                <a:latin typeface="Times New Roman" panose="02020603050405020304" pitchFamily="18" charset="0"/>
              </a:rPr>
              <a:t>R</a:t>
            </a:r>
            <a:r>
              <a:rPr lang="en-US" altLang="zh-CN" sz="2600">
                <a:latin typeface="Times New Roman" panose="02020603050405020304" pitchFamily="18" charset="0"/>
              </a:rPr>
              <a:t>(</a:t>
            </a:r>
            <a:r>
              <a:rPr lang="en-US" altLang="zh-CN" sz="2600" i="1">
                <a:latin typeface="Times New Roman" panose="02020603050405020304" pitchFamily="18" charset="0"/>
              </a:rPr>
              <a:t>x</a:t>
            </a:r>
            <a:r>
              <a:rPr lang="en-US" altLang="zh-CN" sz="2600">
                <a:latin typeface="Times New Roman" panose="02020603050405020304" pitchFamily="18" charset="0"/>
              </a:rPr>
              <a:t>, </a:t>
            </a:r>
            <a:r>
              <a:rPr lang="en-US" altLang="zh-CN" sz="2600" i="1">
                <a:latin typeface="Times New Roman" panose="02020603050405020304" pitchFamily="18" charset="0"/>
              </a:rPr>
              <a:t>y</a:t>
            </a:r>
            <a:r>
              <a:rPr lang="en-US" altLang="zh-CN" sz="2600">
                <a:latin typeface="Times New Roman" panose="02020603050405020304" pitchFamily="18" charset="0"/>
              </a:rPr>
              <a:t>)</a:t>
            </a:r>
            <a:r>
              <a:rPr lang="zh-CN" altLang="en-US" sz="2600">
                <a:latin typeface="宋体" panose="02010600030101010101" pitchFamily="2" charset="-122"/>
              </a:rPr>
              <a:t>中的</a:t>
            </a:r>
            <a:r>
              <a:rPr lang="en-US" altLang="zh-CN" sz="2600" i="1">
                <a:latin typeface="Times New Roman" panose="02020603050405020304" pitchFamily="18" charset="0"/>
              </a:rPr>
              <a:t>x</a:t>
            </a:r>
            <a:r>
              <a:rPr lang="zh-CN" altLang="en-US" sz="2600">
                <a:latin typeface="宋体" panose="02010600030101010101" pitchFamily="2" charset="-122"/>
              </a:rPr>
              <a:t>是自由变元。</a:t>
            </a:r>
          </a:p>
          <a:p>
            <a:pPr algn="just" eaLnBrk="1" hangingPunct="1">
              <a:buFont typeface="Wingdings" pitchFamily="2" charset="2"/>
              <a:buChar char="§"/>
            </a:pPr>
            <a:r>
              <a:rPr lang="zh-CN" altLang="en-US" sz="2600">
                <a:latin typeface="宋体" panose="02010600030101010101" pitchFamily="2" charset="-122"/>
              </a:rPr>
              <a:t> 公式中的所有</a:t>
            </a:r>
            <a:r>
              <a:rPr lang="en-US" altLang="zh-CN" sz="2600" i="1">
                <a:latin typeface="Times New Roman" panose="02020603050405020304" pitchFamily="18" charset="0"/>
              </a:rPr>
              <a:t>y</a:t>
            </a:r>
            <a:r>
              <a:rPr lang="zh-CN" altLang="en-US" sz="2600">
                <a:latin typeface="宋体" panose="02010600030101010101" pitchFamily="2" charset="-122"/>
              </a:rPr>
              <a:t>都是自由变元。</a:t>
            </a:r>
            <a:r>
              <a:rPr lang="zh-CN" altLang="en-US" sz="2600">
                <a:latin typeface="Times New Roman" panose="02020603050405020304" pitchFamily="18" charset="0"/>
              </a:rPr>
              <a:t> </a:t>
            </a:r>
          </a:p>
        </p:txBody>
      </p:sp>
      <p:graphicFrame>
        <p:nvGraphicFramePr>
          <p:cNvPr id="41991" name="Object 15">
            <a:extLst>
              <a:ext uri="{FF2B5EF4-FFF2-40B4-BE49-F238E27FC236}">
                <a16:creationId xmlns:a16="http://schemas.microsoft.com/office/drawing/2014/main" id="{FC0A5F3D-C42C-6147-BB6A-073D2647AD89}"/>
              </a:ext>
            </a:extLst>
          </p:cNvPr>
          <p:cNvGraphicFramePr>
            <a:graphicFrameLocks noChangeAspect="1"/>
          </p:cNvGraphicFramePr>
          <p:nvPr/>
        </p:nvGraphicFramePr>
        <p:xfrm>
          <a:off x="2617788" y="4268788"/>
          <a:ext cx="298450" cy="366712"/>
        </p:xfrm>
        <a:graphic>
          <a:graphicData uri="http://schemas.openxmlformats.org/presentationml/2006/ole">
            <mc:AlternateContent xmlns:mc="http://schemas.openxmlformats.org/markup-compatibility/2006">
              <mc:Choice xmlns:v="urn:schemas-microsoft-com:vml" Requires="v">
                <p:oleObj spid="_x0000_s42000" r:id="rId4" imgW="2921000" imgH="3505200" progId="Equation.DSMT4">
                  <p:embed/>
                </p:oleObj>
              </mc:Choice>
              <mc:Fallback>
                <p:oleObj r:id="rId4" imgW="2921000" imgH="3505200" progId="Equation.DSMT4">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7788" y="426878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2" name="Object 17">
            <a:extLst>
              <a:ext uri="{FF2B5EF4-FFF2-40B4-BE49-F238E27FC236}">
                <a16:creationId xmlns:a16="http://schemas.microsoft.com/office/drawing/2014/main" id="{2846BB49-A858-F743-8EBE-ECE20C018AE0}"/>
              </a:ext>
            </a:extLst>
          </p:cNvPr>
          <p:cNvGraphicFramePr>
            <a:graphicFrameLocks noChangeAspect="1"/>
          </p:cNvGraphicFramePr>
          <p:nvPr/>
        </p:nvGraphicFramePr>
        <p:xfrm>
          <a:off x="4179888" y="4810125"/>
          <a:ext cx="298450" cy="366713"/>
        </p:xfrm>
        <a:graphic>
          <a:graphicData uri="http://schemas.openxmlformats.org/presentationml/2006/ole">
            <mc:AlternateContent xmlns:mc="http://schemas.openxmlformats.org/markup-compatibility/2006">
              <mc:Choice xmlns:v="urn:schemas-microsoft-com:vml" Requires="v">
                <p:oleObj spid="_x0000_s42001" r:id="rId6" imgW="2921000" imgH="3505200" progId="Equation.DSMT4">
                  <p:embed/>
                </p:oleObj>
              </mc:Choice>
              <mc:Fallback>
                <p:oleObj r:id="rId6" imgW="2921000" imgH="3505200" progId="Equation.DSMT4">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9888" y="481012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3" name="Object 18">
            <a:extLst>
              <a:ext uri="{FF2B5EF4-FFF2-40B4-BE49-F238E27FC236}">
                <a16:creationId xmlns:a16="http://schemas.microsoft.com/office/drawing/2014/main" id="{EF08DE76-5B3A-E644-9BCA-3B1226C03644}"/>
              </a:ext>
            </a:extLst>
          </p:cNvPr>
          <p:cNvGraphicFramePr>
            <a:graphicFrameLocks noChangeAspect="1"/>
          </p:cNvGraphicFramePr>
          <p:nvPr/>
        </p:nvGraphicFramePr>
        <p:xfrm>
          <a:off x="1400175" y="5283200"/>
          <a:ext cx="298450" cy="366713"/>
        </p:xfrm>
        <a:graphic>
          <a:graphicData uri="http://schemas.openxmlformats.org/presentationml/2006/ole">
            <mc:AlternateContent xmlns:mc="http://schemas.openxmlformats.org/markup-compatibility/2006">
              <mc:Choice xmlns:v="urn:schemas-microsoft-com:vml" Requires="v">
                <p:oleObj spid="_x0000_s42002" r:id="rId7" imgW="2921000" imgH="3505200" progId="Equation.DSMT4">
                  <p:embed/>
                </p:oleObj>
              </mc:Choice>
              <mc:Fallback>
                <p:oleObj r:id="rId7" imgW="2921000" imgH="3505200" progId="Equation.DSMT4">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0175" y="52832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9" name="灯片编号占位符 3">
            <a:extLst>
              <a:ext uri="{FF2B5EF4-FFF2-40B4-BE49-F238E27FC236}">
                <a16:creationId xmlns:a16="http://schemas.microsoft.com/office/drawing/2014/main" id="{F61D6349-83EE-8949-95BE-2E17D89B4D3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6C516568-1609-3E41-8CC8-E3D1849B314E}" type="slidenum">
              <a:rPr lang="ja-JP" altLang="en-US" sz="1800">
                <a:solidFill>
                  <a:srgbClr val="A50021"/>
                </a:solidFill>
                <a:ea typeface="MS PGothic" panose="020B0600070205080204" pitchFamily="34" charset="-128"/>
              </a:rPr>
              <a:pPr>
                <a:lnSpc>
                  <a:spcPct val="100000"/>
                </a:lnSpc>
                <a:spcBef>
                  <a:spcPct val="0"/>
                </a:spcBef>
                <a:buClrTx/>
                <a:buFontTx/>
                <a:buNone/>
              </a:pPr>
              <a:t>28</a:t>
            </a:fld>
            <a:endParaRPr lang="en-US" altLang="ja-JP" sz="1800">
              <a:solidFill>
                <a:srgbClr val="A50021"/>
              </a:solidFill>
              <a:ea typeface="MS PGothic" panose="020B0600070205080204" pitchFamily="34" charset="-128"/>
            </a:endParaRPr>
          </a:p>
        </p:txBody>
      </p:sp>
      <p:sp>
        <p:nvSpPr>
          <p:cNvPr id="43010" name="Rectangle 2">
            <a:extLst>
              <a:ext uri="{FF2B5EF4-FFF2-40B4-BE49-F238E27FC236}">
                <a16:creationId xmlns:a16="http://schemas.microsoft.com/office/drawing/2014/main" id="{EC312D1E-1435-F546-8FC1-BE0B92DE4205}"/>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2.2.4  </a:t>
            </a:r>
            <a:r>
              <a:rPr lang="zh-CN" altLang="en-US">
                <a:latin typeface="Times New Roman" panose="02020603050405020304" pitchFamily="18" charset="0"/>
              </a:rPr>
              <a:t>谓词公式的性质</a:t>
            </a:r>
          </a:p>
        </p:txBody>
      </p:sp>
      <p:sp>
        <p:nvSpPr>
          <p:cNvPr id="43011" name="Rectangle 5">
            <a:extLst>
              <a:ext uri="{FF2B5EF4-FFF2-40B4-BE49-F238E27FC236}">
                <a16:creationId xmlns:a16="http://schemas.microsoft.com/office/drawing/2014/main" id="{85D010C4-DCD8-9A4E-9359-693D9359A109}"/>
              </a:ext>
            </a:extLst>
          </p:cNvPr>
          <p:cNvSpPr>
            <a:spLocks noGrp="1" noChangeArrowheads="1"/>
          </p:cNvSpPr>
          <p:nvPr>
            <p:ph type="body" idx="1"/>
          </p:nvPr>
        </p:nvSpPr>
        <p:spPr>
          <a:xfrm>
            <a:off x="319088" y="965200"/>
            <a:ext cx="8642350" cy="5400675"/>
          </a:xfrm>
          <a:noFill/>
        </p:spPr>
        <p:txBody>
          <a:bodyPr/>
          <a:lstStyle/>
          <a:p>
            <a:pPr marL="0" indent="0" eaLnBrk="1" hangingPunct="1">
              <a:spcBef>
                <a:spcPct val="40000"/>
              </a:spcBef>
              <a:buFont typeface="Wingdings" pitchFamily="2" charset="2"/>
              <a:buNone/>
            </a:pPr>
            <a:r>
              <a:rPr lang="en-US" altLang="zh-CN" b="1">
                <a:latin typeface="Times New Roman" panose="02020603050405020304" pitchFamily="18" charset="0"/>
              </a:rPr>
              <a:t>1. </a:t>
            </a:r>
            <a:r>
              <a:rPr lang="zh-CN" altLang="en-US" b="1">
                <a:latin typeface="Times New Roman" panose="02020603050405020304" pitchFamily="18" charset="0"/>
              </a:rPr>
              <a:t>谓词公式的解释</a:t>
            </a:r>
          </a:p>
          <a:p>
            <a:pPr marL="0" indent="0" eaLnBrk="1" hangingPunct="1">
              <a:spcBef>
                <a:spcPct val="40000"/>
              </a:spcBef>
            </a:pPr>
            <a:r>
              <a:rPr lang="zh-CN" altLang="en-US" b="1">
                <a:latin typeface="Times New Roman" panose="02020603050405020304" pitchFamily="18" charset="0"/>
              </a:rPr>
              <a:t>  谓词公式在个体域上的解释：</a:t>
            </a:r>
            <a:r>
              <a:rPr lang="zh-CN" altLang="en-US">
                <a:latin typeface="Times New Roman" panose="02020603050405020304" pitchFamily="18" charset="0"/>
              </a:rPr>
              <a:t>个体域中的实体对谓词演算表达式的每个常量、变量、谓词和函数符号的指派。</a:t>
            </a:r>
          </a:p>
          <a:p>
            <a:pPr marL="0" indent="0" algn="just" eaLnBrk="1" hangingPunct="1"/>
            <a:endParaRPr lang="en-US" altLang="zh-CN" b="1">
              <a:latin typeface="Times New Roman" panose="02020603050405020304" pitchFamily="18" charset="0"/>
            </a:endParaRPr>
          </a:p>
        </p:txBody>
      </p:sp>
      <p:sp>
        <p:nvSpPr>
          <p:cNvPr id="25606" name="AutoShape 6">
            <a:extLst>
              <a:ext uri="{FF2B5EF4-FFF2-40B4-BE49-F238E27FC236}">
                <a16:creationId xmlns:a16="http://schemas.microsoft.com/office/drawing/2014/main" id="{A9AF07C3-1A54-124D-BC3B-3AE83D32C2C0}"/>
              </a:ext>
            </a:extLst>
          </p:cNvPr>
          <p:cNvSpPr>
            <a:spLocks noChangeArrowheads="1"/>
          </p:cNvSpPr>
          <p:nvPr/>
        </p:nvSpPr>
        <p:spPr bwMode="auto">
          <a:xfrm>
            <a:off x="2176463" y="3163888"/>
            <a:ext cx="4021137" cy="1597025"/>
          </a:xfrm>
          <a:prstGeom prst="wedgeRoundRectCallout">
            <a:avLst>
              <a:gd name="adj1" fmla="val -44435"/>
              <a:gd name="adj2" fmla="val -115111"/>
              <a:gd name="adj3" fmla="val 16667"/>
            </a:avLst>
          </a:prstGeom>
          <a:gradFill rotWithShape="0">
            <a:gsLst>
              <a:gs pos="0">
                <a:srgbClr val="CCFFFF"/>
              </a:gs>
              <a:gs pos="100000">
                <a:schemeClr val="bg1"/>
              </a:gs>
            </a:gsLst>
            <a:path path="rect">
              <a:fillToRect l="100000" t="100000"/>
            </a:path>
          </a:gradFill>
          <a:ln w="9525">
            <a:solidFill>
              <a:srgbClr val="008080"/>
            </a:solidFill>
            <a:miter lim="800000"/>
            <a:headEnd/>
            <a:tailEnd/>
          </a:ln>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40000"/>
              </a:lnSpc>
              <a:spcBef>
                <a:spcPct val="0"/>
              </a:spcBef>
              <a:buClrTx/>
              <a:buFontTx/>
              <a:buNone/>
            </a:pPr>
            <a:r>
              <a:rPr lang="en-US" altLang="zh-CN" sz="2400" b="1" i="1">
                <a:latin typeface="Times New Roman" panose="02020603050405020304" pitchFamily="18" charset="0"/>
              </a:rPr>
              <a:t>Friends</a:t>
            </a:r>
            <a:r>
              <a:rPr lang="en-US" altLang="zh-CN" sz="2400" b="1">
                <a:latin typeface="Times New Roman" panose="02020603050405020304" pitchFamily="18" charset="0"/>
              </a:rPr>
              <a:t> (</a:t>
            </a:r>
            <a:r>
              <a:rPr lang="en-US" altLang="zh-CN" sz="2400" b="1" i="1">
                <a:latin typeface="Times New Roman" panose="02020603050405020304" pitchFamily="18" charset="0"/>
              </a:rPr>
              <a:t>george</a:t>
            </a:r>
            <a:r>
              <a:rPr lang="en-US" altLang="zh-CN" sz="2400" b="1">
                <a:latin typeface="Times New Roman" panose="02020603050405020304" pitchFamily="18" charset="0"/>
              </a:rPr>
              <a:t>, </a:t>
            </a:r>
            <a:r>
              <a:rPr lang="en-US" altLang="zh-CN" sz="2400" b="1" i="1">
                <a:latin typeface="Times New Roman" panose="02020603050405020304" pitchFamily="18" charset="0"/>
              </a:rPr>
              <a:t>x</a:t>
            </a:r>
            <a:r>
              <a:rPr lang="en-US" altLang="zh-CN" sz="2400" b="1">
                <a:latin typeface="Times New Roman" panose="02020603050405020304" pitchFamily="18" charset="0"/>
              </a:rPr>
              <a:t>)</a:t>
            </a:r>
          </a:p>
          <a:p>
            <a:pPr algn="just" eaLnBrk="1" hangingPunct="1">
              <a:lnSpc>
                <a:spcPct val="100000"/>
              </a:lnSpc>
              <a:spcBef>
                <a:spcPct val="0"/>
              </a:spcBef>
              <a:buClrTx/>
              <a:buFontTx/>
              <a:buNone/>
            </a:pPr>
            <a:r>
              <a:rPr lang="en-US" altLang="zh-CN" sz="2400" b="1" i="1">
                <a:latin typeface="Times New Roman" panose="02020603050405020304" pitchFamily="18" charset="0"/>
              </a:rPr>
              <a:t>Friends</a:t>
            </a:r>
            <a:r>
              <a:rPr lang="en-US" altLang="zh-CN" sz="2400" b="1">
                <a:latin typeface="Times New Roman" panose="02020603050405020304" pitchFamily="18" charset="0"/>
              </a:rPr>
              <a:t> (</a:t>
            </a:r>
            <a:r>
              <a:rPr lang="en-US" altLang="zh-CN" sz="2400" b="1" i="1">
                <a:latin typeface="Times New Roman" panose="02020603050405020304" pitchFamily="18" charset="0"/>
              </a:rPr>
              <a:t>george</a:t>
            </a:r>
            <a:r>
              <a:rPr lang="en-US" altLang="zh-CN" sz="2400" b="1">
                <a:latin typeface="Times New Roman" panose="02020603050405020304" pitchFamily="18" charset="0"/>
              </a:rPr>
              <a:t>, </a:t>
            </a:r>
            <a:r>
              <a:rPr lang="en-US" altLang="zh-CN" sz="2400" b="1" i="1">
                <a:latin typeface="Times New Roman" panose="02020603050405020304" pitchFamily="18" charset="0"/>
              </a:rPr>
              <a:t>susie</a:t>
            </a:r>
            <a:r>
              <a:rPr lang="en-US" altLang="zh-CN" sz="2400" b="1">
                <a:latin typeface="Times New Roman" panose="02020603050405020304" pitchFamily="18" charset="0"/>
              </a:rPr>
              <a:t>)      </a:t>
            </a:r>
            <a:r>
              <a:rPr lang="en-US" altLang="zh-CN" sz="2400" b="1" i="1">
                <a:latin typeface="Times New Roman" panose="02020603050405020304" pitchFamily="18" charset="0"/>
              </a:rPr>
              <a:t>T</a:t>
            </a:r>
          </a:p>
          <a:p>
            <a:pPr algn="just" eaLnBrk="1" hangingPunct="1">
              <a:lnSpc>
                <a:spcPct val="100000"/>
              </a:lnSpc>
              <a:spcBef>
                <a:spcPct val="0"/>
              </a:spcBef>
              <a:buClrTx/>
              <a:buFontTx/>
              <a:buNone/>
            </a:pPr>
            <a:r>
              <a:rPr lang="en-US" altLang="zh-CN" sz="2400" b="1" i="1">
                <a:latin typeface="Times New Roman" panose="02020603050405020304" pitchFamily="18" charset="0"/>
              </a:rPr>
              <a:t>Friends</a:t>
            </a:r>
            <a:r>
              <a:rPr lang="en-US" altLang="zh-CN" sz="2400" b="1">
                <a:latin typeface="Times New Roman" panose="02020603050405020304" pitchFamily="18" charset="0"/>
              </a:rPr>
              <a:t> (</a:t>
            </a:r>
            <a:r>
              <a:rPr lang="en-US" altLang="zh-CN" sz="2400" b="1" i="1">
                <a:latin typeface="Times New Roman" panose="02020603050405020304" pitchFamily="18" charset="0"/>
              </a:rPr>
              <a:t>george</a:t>
            </a:r>
            <a:r>
              <a:rPr lang="en-US" altLang="zh-CN" sz="2400" b="1">
                <a:latin typeface="Times New Roman" panose="02020603050405020304" pitchFamily="18" charset="0"/>
              </a:rPr>
              <a:t>, </a:t>
            </a:r>
            <a:r>
              <a:rPr lang="en-US" altLang="zh-CN" sz="2400" b="1" i="1">
                <a:latin typeface="Times New Roman" panose="02020603050405020304" pitchFamily="18" charset="0"/>
              </a:rPr>
              <a:t>kate</a:t>
            </a:r>
            <a:r>
              <a:rPr lang="en-US" altLang="zh-CN" sz="2400" b="1">
                <a:latin typeface="Times New Roman" panose="02020603050405020304" pitchFamily="18" charset="0"/>
              </a:rPr>
              <a:t>)       </a:t>
            </a:r>
            <a:r>
              <a:rPr lang="en-US" altLang="zh-CN" sz="2400" b="1" i="1">
                <a:latin typeface="Times New Roman" panose="02020603050405020304" pitchFamily="18" charset="0"/>
              </a:rPr>
              <a:t>F</a:t>
            </a:r>
            <a:endParaRPr lang="en-US" altLang="zh-CN" sz="2400" b="1">
              <a:latin typeface="Times New Roman" panose="02020603050405020304" pitchFamily="18" charset="0"/>
            </a:endParaRPr>
          </a:p>
          <a:p>
            <a:pPr algn="just" eaLnBrk="1" hangingPunct="1">
              <a:lnSpc>
                <a:spcPct val="100000"/>
              </a:lnSpc>
              <a:spcBef>
                <a:spcPct val="0"/>
              </a:spcBef>
              <a:buClrTx/>
              <a:buFontTx/>
              <a:buNone/>
            </a:pPr>
            <a:endParaRPr lang="en-US" altLang="zh-CN" sz="1800"/>
          </a:p>
        </p:txBody>
      </p:sp>
      <p:sp>
        <p:nvSpPr>
          <p:cNvPr id="25607" name="Rectangle 7">
            <a:extLst>
              <a:ext uri="{FF2B5EF4-FFF2-40B4-BE49-F238E27FC236}">
                <a16:creationId xmlns:a16="http://schemas.microsoft.com/office/drawing/2014/main" id="{F22144D3-6F9C-2341-B26A-CC1982D1C5A6}"/>
              </a:ext>
            </a:extLst>
          </p:cNvPr>
          <p:cNvSpPr>
            <a:spLocks noChangeArrowheads="1"/>
          </p:cNvSpPr>
          <p:nvPr/>
        </p:nvSpPr>
        <p:spPr bwMode="auto">
          <a:xfrm>
            <a:off x="374650" y="4829175"/>
            <a:ext cx="855186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40000"/>
              </a:spcBef>
            </a:pPr>
            <a:r>
              <a:rPr lang="en-US" altLang="zh-CN" b="1">
                <a:latin typeface="Times New Roman" panose="02020603050405020304" pitchFamily="18" charset="0"/>
              </a:rPr>
              <a:t> </a:t>
            </a:r>
            <a:r>
              <a:rPr lang="zh-CN" altLang="en-US" b="1">
                <a:latin typeface="Times New Roman" panose="02020603050405020304" pitchFamily="18" charset="0"/>
              </a:rPr>
              <a:t>对于每一个解释，谓词公式都可求出一个真值（</a:t>
            </a:r>
            <a:r>
              <a:rPr lang="en-US" altLang="zh-CN" b="1" i="1">
                <a:latin typeface="Times New Roman" panose="02020603050405020304" pitchFamily="18" charset="0"/>
                <a:cs typeface="Times New Roman" panose="02020603050405020304" pitchFamily="18" charset="0"/>
              </a:rPr>
              <a:t>T</a:t>
            </a:r>
            <a:r>
              <a:rPr lang="zh-CN" altLang="en-US" b="1">
                <a:latin typeface="Times New Roman" panose="02020603050405020304" pitchFamily="18" charset="0"/>
              </a:rPr>
              <a:t>或</a:t>
            </a:r>
            <a:r>
              <a:rPr lang="en-US" altLang="zh-CN" b="1" i="1">
                <a:latin typeface="Times New Roman" panose="02020603050405020304" pitchFamily="18" charset="0"/>
                <a:cs typeface="Times New Roman" panose="02020603050405020304" pitchFamily="18" charset="0"/>
              </a:rPr>
              <a:t>F</a:t>
            </a:r>
            <a:r>
              <a:rPr lang="zh-CN" altLang="en-US" b="1">
                <a:latin typeface="Times New Roman" panose="02020603050405020304"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 calcmode="lin" valueType="num">
                                      <p:cBhvr>
                                        <p:cTn id="7" dur="500" fill="hold"/>
                                        <p:tgtEl>
                                          <p:spTgt spid="25606"/>
                                        </p:tgtEl>
                                        <p:attrNameLst>
                                          <p:attrName>ppt_x</p:attrName>
                                        </p:attrNameLst>
                                      </p:cBhvr>
                                      <p:tavLst>
                                        <p:tav tm="0">
                                          <p:val>
                                            <p:strVal val="#ppt_x"/>
                                          </p:val>
                                        </p:tav>
                                        <p:tav tm="100000">
                                          <p:val>
                                            <p:strVal val="#ppt_x"/>
                                          </p:val>
                                        </p:tav>
                                      </p:tavLst>
                                    </p:anim>
                                    <p:anim calcmode="lin" valueType="num">
                                      <p:cBhvr>
                                        <p:cTn id="8" dur="500" fill="hold"/>
                                        <p:tgtEl>
                                          <p:spTgt spid="25606"/>
                                        </p:tgtEl>
                                        <p:attrNameLst>
                                          <p:attrName>ppt_y</p:attrName>
                                        </p:attrNameLst>
                                      </p:cBhvr>
                                      <p:tavLst>
                                        <p:tav tm="0">
                                          <p:val>
                                            <p:strVal val="#ppt_y-#ppt_h/2"/>
                                          </p:val>
                                        </p:tav>
                                        <p:tav tm="100000">
                                          <p:val>
                                            <p:strVal val="#ppt_y"/>
                                          </p:val>
                                        </p:tav>
                                      </p:tavLst>
                                    </p:anim>
                                    <p:anim calcmode="lin" valueType="num">
                                      <p:cBhvr>
                                        <p:cTn id="9" dur="500" fill="hold"/>
                                        <p:tgtEl>
                                          <p:spTgt spid="25606"/>
                                        </p:tgtEl>
                                        <p:attrNameLst>
                                          <p:attrName>ppt_w</p:attrName>
                                        </p:attrNameLst>
                                      </p:cBhvr>
                                      <p:tavLst>
                                        <p:tav tm="0">
                                          <p:val>
                                            <p:strVal val="#ppt_w"/>
                                          </p:val>
                                        </p:tav>
                                        <p:tav tm="100000">
                                          <p:val>
                                            <p:strVal val="#ppt_w"/>
                                          </p:val>
                                        </p:tav>
                                      </p:tavLst>
                                    </p:anim>
                                    <p:anim calcmode="lin" valueType="num">
                                      <p:cBhvr>
                                        <p:cTn id="10" dur="500" fill="hold"/>
                                        <p:tgtEl>
                                          <p:spTgt spid="25606"/>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5607"/>
                                        </p:tgtEl>
                                        <p:attrNameLst>
                                          <p:attrName>style.visibility</p:attrName>
                                        </p:attrNameLst>
                                      </p:cBhvr>
                                      <p:to>
                                        <p:strVal val="visible"/>
                                      </p:to>
                                    </p:set>
                                    <p:anim calcmode="lin" valueType="num">
                                      <p:cBhvr additive="base">
                                        <p:cTn id="15" dur="500" fill="hold"/>
                                        <p:tgtEl>
                                          <p:spTgt spid="25607"/>
                                        </p:tgtEl>
                                        <p:attrNameLst>
                                          <p:attrName>ppt_x</p:attrName>
                                        </p:attrNameLst>
                                      </p:cBhvr>
                                      <p:tavLst>
                                        <p:tav tm="0">
                                          <p:val>
                                            <p:strVal val="#ppt_x"/>
                                          </p:val>
                                        </p:tav>
                                        <p:tav tm="100000">
                                          <p:val>
                                            <p:strVal val="#ppt_x"/>
                                          </p:val>
                                        </p:tav>
                                      </p:tavLst>
                                    </p:anim>
                                    <p:anim calcmode="lin" valueType="num">
                                      <p:cBhvr additive="base">
                                        <p:cTn id="16" dur="500" fill="hold"/>
                                        <p:tgtEl>
                                          <p:spTgt spid="256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autoUpdateAnimBg="0"/>
      <p:bldP spid="25607"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灯片编号占位符 3">
            <a:extLst>
              <a:ext uri="{FF2B5EF4-FFF2-40B4-BE49-F238E27FC236}">
                <a16:creationId xmlns:a16="http://schemas.microsoft.com/office/drawing/2014/main" id="{6447CB0A-17DD-CE44-9442-7E72E1C7411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B554A2A6-EAC4-774A-9AFB-C6CF1386B92C}" type="slidenum">
              <a:rPr lang="ja-JP" altLang="en-US" sz="1800">
                <a:solidFill>
                  <a:srgbClr val="A50021"/>
                </a:solidFill>
                <a:ea typeface="MS PGothic" panose="020B0600070205080204" pitchFamily="34" charset="-128"/>
              </a:rPr>
              <a:pPr>
                <a:lnSpc>
                  <a:spcPct val="100000"/>
                </a:lnSpc>
                <a:spcBef>
                  <a:spcPct val="0"/>
                </a:spcBef>
                <a:buClrTx/>
                <a:buFontTx/>
                <a:buNone/>
              </a:pPr>
              <a:t>29</a:t>
            </a:fld>
            <a:endParaRPr lang="en-US" altLang="ja-JP" sz="1800">
              <a:solidFill>
                <a:srgbClr val="A50021"/>
              </a:solidFill>
              <a:ea typeface="MS PGothic" panose="020B0600070205080204" pitchFamily="34" charset="-128"/>
            </a:endParaRPr>
          </a:p>
        </p:txBody>
      </p:sp>
      <p:sp>
        <p:nvSpPr>
          <p:cNvPr id="44034" name="Rectangle 2">
            <a:extLst>
              <a:ext uri="{FF2B5EF4-FFF2-40B4-BE49-F238E27FC236}">
                <a16:creationId xmlns:a16="http://schemas.microsoft.com/office/drawing/2014/main" id="{BF5C3FBF-6948-0643-B924-373D9DDE73F4}"/>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2.2.4  </a:t>
            </a:r>
            <a:r>
              <a:rPr lang="zh-CN" altLang="en-US">
                <a:latin typeface="Times New Roman" panose="02020603050405020304" pitchFamily="18" charset="0"/>
              </a:rPr>
              <a:t>谓词公式的性质</a:t>
            </a:r>
          </a:p>
        </p:txBody>
      </p:sp>
      <p:sp>
        <p:nvSpPr>
          <p:cNvPr id="44035" name="Rectangle 3">
            <a:extLst>
              <a:ext uri="{FF2B5EF4-FFF2-40B4-BE49-F238E27FC236}">
                <a16:creationId xmlns:a16="http://schemas.microsoft.com/office/drawing/2014/main" id="{37DC873C-6BE2-EC46-A4F6-94A9ABA0E122}"/>
              </a:ext>
            </a:extLst>
          </p:cNvPr>
          <p:cNvSpPr>
            <a:spLocks noGrp="1" noChangeArrowheads="1"/>
          </p:cNvSpPr>
          <p:nvPr>
            <p:ph type="body" idx="1"/>
          </p:nvPr>
        </p:nvSpPr>
        <p:spPr>
          <a:xfrm>
            <a:off x="250825" y="908050"/>
            <a:ext cx="8642350" cy="742950"/>
          </a:xfrm>
        </p:spPr>
        <p:txBody>
          <a:bodyPr/>
          <a:lstStyle/>
          <a:p>
            <a:pPr marL="571500" indent="-571500" eaLnBrk="1" hangingPunct="1">
              <a:buFont typeface="Wingdings" pitchFamily="2" charset="2"/>
              <a:buNone/>
            </a:pPr>
            <a:r>
              <a:rPr lang="en-US" altLang="zh-CN" b="1">
                <a:latin typeface="Times New Roman" panose="02020603050405020304" pitchFamily="18" charset="0"/>
              </a:rPr>
              <a:t> 2.</a:t>
            </a:r>
            <a:r>
              <a:rPr lang="en-US" altLang="zh-CN" b="1"/>
              <a:t> </a:t>
            </a:r>
            <a:r>
              <a:rPr lang="zh-CN" altLang="en-US" b="1"/>
              <a:t>谓词公式的永真性、可满足性、不可满足性   </a:t>
            </a:r>
          </a:p>
          <a:p>
            <a:pPr marL="571500" indent="-571500" eaLnBrk="1" hangingPunct="1">
              <a:buFont typeface="Wingdings" pitchFamily="2" charset="2"/>
              <a:buNone/>
            </a:pPr>
            <a:endParaRPr lang="en-US" altLang="zh-CN" b="1"/>
          </a:p>
        </p:txBody>
      </p:sp>
      <p:sp>
        <p:nvSpPr>
          <p:cNvPr id="44036" name="Text Box 4">
            <a:extLst>
              <a:ext uri="{FF2B5EF4-FFF2-40B4-BE49-F238E27FC236}">
                <a16:creationId xmlns:a16="http://schemas.microsoft.com/office/drawing/2014/main" id="{B22444B8-A35C-C149-93FD-905EC20629E8}"/>
              </a:ext>
            </a:extLst>
          </p:cNvPr>
          <p:cNvSpPr txBox="1">
            <a:spLocks noChangeArrowheads="1"/>
          </p:cNvSpPr>
          <p:nvPr/>
        </p:nvSpPr>
        <p:spPr bwMode="auto">
          <a:xfrm>
            <a:off x="508000" y="5108575"/>
            <a:ext cx="8374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endParaRPr lang="zh-CN" altLang="zh-CN" sz="1800"/>
          </a:p>
        </p:txBody>
      </p:sp>
      <p:sp>
        <p:nvSpPr>
          <p:cNvPr id="44037" name="Text Box 5">
            <a:extLst>
              <a:ext uri="{FF2B5EF4-FFF2-40B4-BE49-F238E27FC236}">
                <a16:creationId xmlns:a16="http://schemas.microsoft.com/office/drawing/2014/main" id="{AF1D5C14-B36D-E74D-917D-44BEEADDD357}"/>
              </a:ext>
            </a:extLst>
          </p:cNvPr>
          <p:cNvSpPr txBox="1">
            <a:spLocks noChangeArrowheads="1"/>
          </p:cNvSpPr>
          <p:nvPr/>
        </p:nvSpPr>
        <p:spPr bwMode="auto">
          <a:xfrm>
            <a:off x="384175" y="5097463"/>
            <a:ext cx="8461375" cy="1530350"/>
          </a:xfrm>
          <a:prstGeom prst="rect">
            <a:avLst/>
          </a:prstGeom>
          <a:solidFill>
            <a:srgbClr val="FFFFFF"/>
          </a:solidFill>
          <a:ln w="9525">
            <a:solidFill>
              <a:srgbClr val="808080"/>
            </a:solidFill>
            <a:miter lim="800000"/>
            <a:headEnd/>
            <a:tailEnd/>
          </a:ln>
        </p:spPr>
        <p:txBody>
          <a:bodyP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buFont typeface="Wingdings" pitchFamily="2" charset="2"/>
              <a:buChar char="§"/>
            </a:pPr>
            <a:r>
              <a:rPr lang="en-US" altLang="zh-CN" sz="2600" b="1"/>
              <a:t> </a:t>
            </a:r>
            <a:r>
              <a:rPr lang="zh-CN" altLang="en-US" sz="2600" b="1">
                <a:latin typeface="Times New Roman" panose="02020603050405020304" pitchFamily="18" charset="0"/>
              </a:rPr>
              <a:t>定义</a:t>
            </a:r>
            <a:r>
              <a:rPr lang="en-US" altLang="zh-CN" sz="2600" b="1">
                <a:latin typeface="Times New Roman" panose="02020603050405020304" pitchFamily="18" charset="0"/>
              </a:rPr>
              <a:t>2.5  </a:t>
            </a:r>
            <a:r>
              <a:rPr lang="zh-CN" altLang="en-US" sz="2600" b="1">
                <a:latin typeface="Times New Roman" panose="02020603050405020304" pitchFamily="18" charset="0"/>
              </a:rPr>
              <a:t>对于谓词公式</a:t>
            </a:r>
            <a:r>
              <a:rPr lang="en-US" altLang="zh-CN" sz="2600" b="1" i="1">
                <a:latin typeface="Times New Roman" panose="02020603050405020304" pitchFamily="18" charset="0"/>
              </a:rPr>
              <a:t>P</a:t>
            </a:r>
            <a:r>
              <a:rPr lang="zh-CN" altLang="en-US" sz="2600" b="1">
                <a:latin typeface="Times New Roman" panose="02020603050405020304" pitchFamily="18" charset="0"/>
              </a:rPr>
              <a:t>，如果至少存在一个解释使得</a:t>
            </a:r>
            <a:r>
              <a:rPr lang="en-US" altLang="zh-CN" sz="2600" b="1" i="1">
                <a:latin typeface="Times New Roman" panose="02020603050405020304" pitchFamily="18" charset="0"/>
              </a:rPr>
              <a:t>P</a:t>
            </a:r>
            <a:r>
              <a:rPr lang="zh-CN" altLang="en-US" sz="2600" b="1">
                <a:latin typeface="Times New Roman" panose="02020603050405020304" pitchFamily="18" charset="0"/>
              </a:rPr>
              <a:t>在此解释下的真值为</a:t>
            </a:r>
            <a:r>
              <a:rPr lang="en-US" altLang="zh-CN" sz="2600" b="1" i="1">
                <a:latin typeface="Times New Roman" panose="02020603050405020304" pitchFamily="18" charset="0"/>
              </a:rPr>
              <a:t>T</a:t>
            </a:r>
            <a:r>
              <a:rPr lang="zh-CN" altLang="en-US" sz="2600" b="1">
                <a:latin typeface="Times New Roman" panose="02020603050405020304" pitchFamily="18" charset="0"/>
              </a:rPr>
              <a:t>，则称</a:t>
            </a:r>
            <a:r>
              <a:rPr lang="en-US" altLang="zh-CN" sz="2600" b="1" i="1">
                <a:latin typeface="Times New Roman" panose="02020603050405020304" pitchFamily="18" charset="0"/>
              </a:rPr>
              <a:t>P</a:t>
            </a:r>
            <a:r>
              <a:rPr lang="zh-CN" altLang="en-US" sz="2600" b="1">
                <a:latin typeface="Times New Roman" panose="02020603050405020304" pitchFamily="18" charset="0"/>
              </a:rPr>
              <a:t>是可满足的，否则，则称</a:t>
            </a:r>
            <a:r>
              <a:rPr lang="en-US" altLang="zh-CN" sz="2600" b="1" i="1">
                <a:latin typeface="Times New Roman" panose="02020603050405020304" pitchFamily="18" charset="0"/>
              </a:rPr>
              <a:t>P</a:t>
            </a:r>
            <a:r>
              <a:rPr lang="zh-CN" altLang="en-US" sz="2600" b="1">
                <a:latin typeface="Times New Roman" panose="02020603050405020304" pitchFamily="18" charset="0"/>
              </a:rPr>
              <a:t>是不可满足的。</a:t>
            </a:r>
            <a:endParaRPr lang="zh-CN" altLang="en-US" sz="2600">
              <a:latin typeface="Times New Roman" panose="02020603050405020304" pitchFamily="18" charset="0"/>
            </a:endParaRPr>
          </a:p>
        </p:txBody>
      </p:sp>
      <p:sp>
        <p:nvSpPr>
          <p:cNvPr id="44038" name="Text Box 6">
            <a:extLst>
              <a:ext uri="{FF2B5EF4-FFF2-40B4-BE49-F238E27FC236}">
                <a16:creationId xmlns:a16="http://schemas.microsoft.com/office/drawing/2014/main" id="{2038B11B-C8C9-214F-BF90-04E35E59F487}"/>
              </a:ext>
            </a:extLst>
          </p:cNvPr>
          <p:cNvSpPr txBox="1">
            <a:spLocks noChangeArrowheads="1"/>
          </p:cNvSpPr>
          <p:nvPr/>
        </p:nvSpPr>
        <p:spPr bwMode="auto">
          <a:xfrm>
            <a:off x="369888" y="3357563"/>
            <a:ext cx="8432800" cy="1566862"/>
          </a:xfrm>
          <a:prstGeom prst="rect">
            <a:avLst/>
          </a:prstGeom>
          <a:solidFill>
            <a:srgbClr val="FFFFFF"/>
          </a:solidFill>
          <a:ln w="9525">
            <a:solidFill>
              <a:srgbClr val="808080"/>
            </a:solidFill>
            <a:miter lim="800000"/>
            <a:headEnd/>
            <a:tailEnd/>
          </a:ln>
        </p:spPr>
        <p:txBody>
          <a:bodyP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50000"/>
              </a:spcBef>
              <a:buFont typeface="Wingdings" pitchFamily="2" charset="2"/>
              <a:buChar char="§"/>
            </a:pPr>
            <a:r>
              <a:rPr lang="en-US" altLang="zh-CN" sz="2600" b="1"/>
              <a:t> </a:t>
            </a:r>
            <a:r>
              <a:rPr lang="zh-CN" altLang="en-US" sz="2600" b="1">
                <a:latin typeface="Times New Roman" panose="02020603050405020304" pitchFamily="18" charset="0"/>
              </a:rPr>
              <a:t>定义</a:t>
            </a:r>
            <a:r>
              <a:rPr lang="en-US" altLang="zh-CN" sz="2600" b="1">
                <a:latin typeface="Times New Roman" panose="02020603050405020304" pitchFamily="18" charset="0"/>
              </a:rPr>
              <a:t>2.4  </a:t>
            </a:r>
            <a:r>
              <a:rPr lang="zh-CN" altLang="en-US" sz="2600" b="1">
                <a:latin typeface="Times New Roman" panose="02020603050405020304" pitchFamily="18" charset="0"/>
              </a:rPr>
              <a:t>如果谓词公式</a:t>
            </a:r>
            <a:r>
              <a:rPr lang="en-US" altLang="zh-CN" sz="2600" b="1" i="1">
                <a:latin typeface="Times New Roman" panose="02020603050405020304" pitchFamily="18" charset="0"/>
              </a:rPr>
              <a:t>P</a:t>
            </a:r>
            <a:r>
              <a:rPr lang="zh-CN" altLang="en-US" sz="2600" b="1">
                <a:latin typeface="Times New Roman" panose="02020603050405020304" pitchFamily="18" charset="0"/>
              </a:rPr>
              <a:t>对个体域</a:t>
            </a:r>
            <a:r>
              <a:rPr lang="en-US" altLang="zh-CN" sz="2600" b="1" i="1">
                <a:latin typeface="Times New Roman" panose="02020603050405020304" pitchFamily="18" charset="0"/>
              </a:rPr>
              <a:t>D</a:t>
            </a:r>
            <a:r>
              <a:rPr lang="zh-CN" altLang="en-US" sz="2600" b="1">
                <a:latin typeface="Times New Roman" panose="02020603050405020304" pitchFamily="18" charset="0"/>
              </a:rPr>
              <a:t>上的任何一个解释都取得真值</a:t>
            </a:r>
            <a:r>
              <a:rPr lang="en-US" altLang="zh-CN" sz="2600" b="1" i="1">
                <a:latin typeface="Times New Roman" panose="02020603050405020304" pitchFamily="18" charset="0"/>
              </a:rPr>
              <a:t>F</a:t>
            </a:r>
            <a:r>
              <a:rPr lang="zh-CN" altLang="en-US" sz="2600" b="1">
                <a:latin typeface="Times New Roman" panose="02020603050405020304" pitchFamily="18" charset="0"/>
              </a:rPr>
              <a:t>，则称</a:t>
            </a:r>
            <a:r>
              <a:rPr lang="en-US" altLang="zh-CN" sz="2600" b="1" i="1">
                <a:latin typeface="Times New Roman" panose="02020603050405020304" pitchFamily="18" charset="0"/>
              </a:rPr>
              <a:t>P</a:t>
            </a:r>
            <a:r>
              <a:rPr lang="zh-CN" altLang="en-US" sz="2600" b="1">
                <a:latin typeface="Times New Roman" panose="02020603050405020304" pitchFamily="18" charset="0"/>
              </a:rPr>
              <a:t>在</a:t>
            </a:r>
            <a:r>
              <a:rPr lang="en-US" altLang="zh-CN" sz="2600" b="1" i="1">
                <a:latin typeface="Times New Roman" panose="02020603050405020304" pitchFamily="18" charset="0"/>
              </a:rPr>
              <a:t>D</a:t>
            </a:r>
            <a:r>
              <a:rPr lang="zh-CN" altLang="en-US" sz="2600" b="1">
                <a:latin typeface="Times New Roman" panose="02020603050405020304" pitchFamily="18" charset="0"/>
              </a:rPr>
              <a:t>上是永假的；如果</a:t>
            </a:r>
            <a:r>
              <a:rPr lang="en-US" altLang="zh-CN" sz="2600" b="1" i="1">
                <a:latin typeface="Times New Roman" panose="02020603050405020304" pitchFamily="18" charset="0"/>
              </a:rPr>
              <a:t>P</a:t>
            </a:r>
            <a:r>
              <a:rPr lang="zh-CN" altLang="en-US" sz="2600" b="1">
                <a:latin typeface="Times New Roman" panose="02020603050405020304" pitchFamily="18" charset="0"/>
              </a:rPr>
              <a:t>在每个非空个体域上均永假，则称</a:t>
            </a:r>
            <a:r>
              <a:rPr lang="en-US" altLang="zh-CN" sz="2600" b="1" i="1">
                <a:latin typeface="Times New Roman" panose="02020603050405020304" pitchFamily="18" charset="0"/>
              </a:rPr>
              <a:t>P</a:t>
            </a:r>
            <a:r>
              <a:rPr lang="zh-CN" altLang="en-US" sz="2600" b="1">
                <a:latin typeface="Times New Roman" panose="02020603050405020304" pitchFamily="18" charset="0"/>
              </a:rPr>
              <a:t>永假</a:t>
            </a:r>
            <a:r>
              <a:rPr lang="zh-CN" altLang="en-US" b="1">
                <a:latin typeface="Times New Roman" panose="02020603050405020304" pitchFamily="18" charset="0"/>
              </a:rPr>
              <a:t>。</a:t>
            </a:r>
          </a:p>
        </p:txBody>
      </p:sp>
      <p:sp>
        <p:nvSpPr>
          <p:cNvPr id="44039" name="Text Box 7">
            <a:extLst>
              <a:ext uri="{FF2B5EF4-FFF2-40B4-BE49-F238E27FC236}">
                <a16:creationId xmlns:a16="http://schemas.microsoft.com/office/drawing/2014/main" id="{F8B23AC3-87AC-C04D-861B-55A7511D815A}"/>
              </a:ext>
            </a:extLst>
          </p:cNvPr>
          <p:cNvSpPr txBox="1">
            <a:spLocks noChangeArrowheads="1"/>
          </p:cNvSpPr>
          <p:nvPr/>
        </p:nvSpPr>
        <p:spPr bwMode="auto">
          <a:xfrm>
            <a:off x="392113" y="1598613"/>
            <a:ext cx="8404225" cy="1566862"/>
          </a:xfrm>
          <a:prstGeom prst="rect">
            <a:avLst/>
          </a:prstGeom>
          <a:solidFill>
            <a:srgbClr val="FFFFFF"/>
          </a:solidFill>
          <a:ln w="9525">
            <a:solidFill>
              <a:srgbClr val="808080"/>
            </a:solidFill>
            <a:miter lim="800000"/>
            <a:headEnd/>
            <a:tailEnd/>
          </a:ln>
        </p:spPr>
        <p:txBody>
          <a:bodyP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50000"/>
              </a:spcBef>
              <a:buFont typeface="Wingdings" pitchFamily="2" charset="2"/>
              <a:buChar char="§"/>
            </a:pPr>
            <a:r>
              <a:rPr lang="en-US" altLang="zh-CN" sz="2600" b="1"/>
              <a:t> </a:t>
            </a:r>
            <a:r>
              <a:rPr lang="zh-CN" altLang="en-US" sz="2600" b="1">
                <a:latin typeface="Times New Roman" panose="02020603050405020304" pitchFamily="18" charset="0"/>
              </a:rPr>
              <a:t>定义</a:t>
            </a:r>
            <a:r>
              <a:rPr lang="en-US" altLang="zh-CN" sz="2600" b="1">
                <a:latin typeface="Times New Roman" panose="02020603050405020304" pitchFamily="18" charset="0"/>
              </a:rPr>
              <a:t>2.3  </a:t>
            </a:r>
            <a:r>
              <a:rPr lang="zh-CN" altLang="en-US" sz="2600" b="1">
                <a:latin typeface="Times New Roman" panose="02020603050405020304" pitchFamily="18" charset="0"/>
              </a:rPr>
              <a:t>如果谓词公式</a:t>
            </a:r>
            <a:r>
              <a:rPr lang="en-US" altLang="zh-CN" sz="2600" b="1" i="1">
                <a:latin typeface="Times New Roman" panose="02020603050405020304" pitchFamily="18" charset="0"/>
              </a:rPr>
              <a:t>P</a:t>
            </a:r>
            <a:r>
              <a:rPr lang="zh-CN" altLang="en-US" sz="2600" b="1">
                <a:latin typeface="Times New Roman" panose="02020603050405020304" pitchFamily="18" charset="0"/>
              </a:rPr>
              <a:t>对个体域</a:t>
            </a:r>
            <a:r>
              <a:rPr lang="en-US" altLang="zh-CN" sz="2600" b="1" i="1">
                <a:latin typeface="Times New Roman" panose="02020603050405020304" pitchFamily="18" charset="0"/>
              </a:rPr>
              <a:t>D</a:t>
            </a:r>
            <a:r>
              <a:rPr lang="zh-CN" altLang="en-US" sz="2600" b="1">
                <a:latin typeface="Times New Roman" panose="02020603050405020304" pitchFamily="18" charset="0"/>
              </a:rPr>
              <a:t>上的任何一个解释都取得真值</a:t>
            </a:r>
            <a:r>
              <a:rPr lang="en-US" altLang="zh-CN" sz="2600" b="1" i="1">
                <a:latin typeface="Times New Roman" panose="02020603050405020304" pitchFamily="18" charset="0"/>
              </a:rPr>
              <a:t>T</a:t>
            </a:r>
            <a:r>
              <a:rPr lang="zh-CN" altLang="en-US" sz="2600" b="1">
                <a:latin typeface="Times New Roman" panose="02020603050405020304" pitchFamily="18" charset="0"/>
              </a:rPr>
              <a:t>，则称</a:t>
            </a:r>
            <a:r>
              <a:rPr lang="en-US" altLang="zh-CN" sz="2600" b="1" i="1">
                <a:latin typeface="Times New Roman" panose="02020603050405020304" pitchFamily="18" charset="0"/>
              </a:rPr>
              <a:t>P</a:t>
            </a:r>
            <a:r>
              <a:rPr lang="zh-CN" altLang="en-US" sz="2600" b="1">
                <a:latin typeface="Times New Roman" panose="02020603050405020304" pitchFamily="18" charset="0"/>
              </a:rPr>
              <a:t>在</a:t>
            </a:r>
            <a:r>
              <a:rPr lang="en-US" altLang="zh-CN" sz="2600" b="1" i="1">
                <a:latin typeface="Times New Roman" panose="02020603050405020304" pitchFamily="18" charset="0"/>
              </a:rPr>
              <a:t>D</a:t>
            </a:r>
            <a:r>
              <a:rPr lang="zh-CN" altLang="en-US" sz="2600" b="1">
                <a:latin typeface="Times New Roman" panose="02020603050405020304" pitchFamily="18" charset="0"/>
              </a:rPr>
              <a:t>上是永真的；如果</a:t>
            </a:r>
            <a:r>
              <a:rPr lang="en-US" altLang="zh-CN" sz="2600" b="1" i="1">
                <a:latin typeface="Times New Roman" panose="02020603050405020304" pitchFamily="18" charset="0"/>
              </a:rPr>
              <a:t>P</a:t>
            </a:r>
            <a:r>
              <a:rPr lang="zh-CN" altLang="en-US" sz="2600" b="1">
                <a:latin typeface="Times New Roman" panose="02020603050405020304" pitchFamily="18" charset="0"/>
              </a:rPr>
              <a:t>在每个非空个体域上均永真，则称</a:t>
            </a:r>
            <a:r>
              <a:rPr lang="en-US" altLang="zh-CN" sz="2600" b="1" i="1">
                <a:latin typeface="Times New Roman" panose="02020603050405020304" pitchFamily="18" charset="0"/>
              </a:rPr>
              <a:t>P</a:t>
            </a:r>
            <a:r>
              <a:rPr lang="zh-CN" altLang="en-US" sz="2600" b="1">
                <a:latin typeface="Times New Roman" panose="02020603050405020304" pitchFamily="18" charset="0"/>
              </a:rPr>
              <a:t>永真</a:t>
            </a:r>
            <a:r>
              <a:rPr lang="zh-CN" altLang="en-US" b="1">
                <a:latin typeface="Times New Roman" panose="02020603050405020304" pitchFamily="18" charset="0"/>
              </a:rPr>
              <a:t>。</a:t>
            </a: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灯片编号占位符 3">
            <a:extLst>
              <a:ext uri="{FF2B5EF4-FFF2-40B4-BE49-F238E27FC236}">
                <a16:creationId xmlns:a16="http://schemas.microsoft.com/office/drawing/2014/main" id="{41BC1BF5-1FA3-AF44-90FD-85E1DDA9CAA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6DB09818-B683-7849-94E6-E6999B68ABFC}" type="slidenum">
              <a:rPr lang="ja-JP" altLang="en-US" sz="1800">
                <a:solidFill>
                  <a:srgbClr val="A50021"/>
                </a:solidFill>
                <a:ea typeface="MS PGothic" panose="020B0600070205080204" pitchFamily="34" charset="-128"/>
              </a:rPr>
              <a:pPr>
                <a:lnSpc>
                  <a:spcPct val="100000"/>
                </a:lnSpc>
                <a:spcBef>
                  <a:spcPct val="0"/>
                </a:spcBef>
                <a:buClrTx/>
                <a:buFontTx/>
                <a:buNone/>
              </a:pPr>
              <a:t>3</a:t>
            </a:fld>
            <a:endParaRPr lang="en-US" altLang="ja-JP" sz="1800">
              <a:solidFill>
                <a:srgbClr val="A50021"/>
              </a:solidFill>
              <a:ea typeface="MS PGothic" panose="020B0600070205080204" pitchFamily="34" charset="-128"/>
            </a:endParaRPr>
          </a:p>
        </p:txBody>
      </p:sp>
      <p:sp>
        <p:nvSpPr>
          <p:cNvPr id="17410" name="Rectangle 2">
            <a:extLst>
              <a:ext uri="{FF2B5EF4-FFF2-40B4-BE49-F238E27FC236}">
                <a16:creationId xmlns:a16="http://schemas.microsoft.com/office/drawing/2014/main" id="{45265BC9-BFF1-C842-98C7-80AC0CAAC4A7}"/>
              </a:ext>
            </a:extLst>
          </p:cNvPr>
          <p:cNvSpPr>
            <a:spLocks noGrp="1" noChangeArrowheads="1"/>
          </p:cNvSpPr>
          <p:nvPr>
            <p:ph type="title"/>
          </p:nvPr>
        </p:nvSpPr>
        <p:spPr/>
        <p:txBody>
          <a:bodyPr/>
          <a:lstStyle/>
          <a:p>
            <a:pPr eaLnBrk="1" hangingPunct="1"/>
            <a:r>
              <a:rPr lang="zh-CN" altLang="en-US">
                <a:latin typeface="Times New Roman" panose="02020603050405020304" pitchFamily="18" charset="0"/>
              </a:rPr>
              <a:t>第</a:t>
            </a:r>
            <a:r>
              <a:rPr lang="en-US" altLang="zh-CN">
                <a:latin typeface="Times New Roman" panose="02020603050405020304" pitchFamily="18" charset="0"/>
              </a:rPr>
              <a:t>2</a:t>
            </a:r>
            <a:r>
              <a:rPr lang="zh-CN" altLang="en-US">
                <a:latin typeface="Times New Roman" panose="02020603050405020304" pitchFamily="18" charset="0"/>
              </a:rPr>
              <a:t>章  知识表示与知识图谱</a:t>
            </a:r>
          </a:p>
        </p:txBody>
      </p:sp>
      <p:sp>
        <p:nvSpPr>
          <p:cNvPr id="17411" name="Rectangle 3">
            <a:extLst>
              <a:ext uri="{FF2B5EF4-FFF2-40B4-BE49-F238E27FC236}">
                <a16:creationId xmlns:a16="http://schemas.microsoft.com/office/drawing/2014/main" id="{FFDAFD29-3376-B64D-882C-B9DF71F0CB27}"/>
              </a:ext>
            </a:extLst>
          </p:cNvPr>
          <p:cNvSpPr>
            <a:spLocks noGrp="1" noChangeArrowheads="1"/>
          </p:cNvSpPr>
          <p:nvPr>
            <p:ph type="body" idx="1"/>
          </p:nvPr>
        </p:nvSpPr>
        <p:spPr>
          <a:xfrm>
            <a:off x="501650" y="908050"/>
            <a:ext cx="8642350" cy="5400675"/>
          </a:xfrm>
        </p:spPr>
        <p:txBody>
          <a:bodyPr/>
          <a:lstStyle/>
          <a:p>
            <a:pPr eaLnBrk="1" hangingPunct="1">
              <a:lnSpc>
                <a:spcPct val="160000"/>
              </a:lnSpc>
            </a:pPr>
            <a:r>
              <a:rPr lang="en-US" altLang="zh-CN" b="1">
                <a:latin typeface="Times New Roman" panose="02020603050405020304" pitchFamily="18" charset="0"/>
              </a:rPr>
              <a:t>2.1  </a:t>
            </a:r>
            <a:r>
              <a:rPr lang="zh-CN" altLang="en-US" b="1">
                <a:latin typeface="Times New Roman" panose="02020603050405020304" pitchFamily="18" charset="0"/>
              </a:rPr>
              <a:t>知识与知识表示的概念 </a:t>
            </a:r>
          </a:p>
          <a:p>
            <a:pPr eaLnBrk="1" hangingPunct="1">
              <a:lnSpc>
                <a:spcPct val="160000"/>
              </a:lnSpc>
            </a:pPr>
            <a:r>
              <a:rPr lang="en-US" altLang="zh-CN" b="1">
                <a:latin typeface="Times New Roman" panose="02020603050405020304" pitchFamily="18" charset="0"/>
              </a:rPr>
              <a:t>2.2  </a:t>
            </a:r>
            <a:r>
              <a:rPr lang="zh-CN" altLang="en-US" b="1">
                <a:latin typeface="Times New Roman" panose="02020603050405020304" pitchFamily="18" charset="0"/>
              </a:rPr>
              <a:t>一阶谓词逻辑表示法 </a:t>
            </a:r>
          </a:p>
          <a:p>
            <a:pPr eaLnBrk="1" hangingPunct="1">
              <a:lnSpc>
                <a:spcPct val="160000"/>
              </a:lnSpc>
            </a:pPr>
            <a:r>
              <a:rPr lang="en-US" altLang="zh-CN" b="1">
                <a:latin typeface="Times New Roman" panose="02020603050405020304" pitchFamily="18" charset="0"/>
              </a:rPr>
              <a:t>2.3  </a:t>
            </a:r>
            <a:r>
              <a:rPr lang="zh-CN" altLang="en-US" b="1">
                <a:latin typeface="Times New Roman" panose="02020603050405020304" pitchFamily="18" charset="0"/>
              </a:rPr>
              <a:t>产生式表示法 </a:t>
            </a:r>
          </a:p>
          <a:p>
            <a:pPr eaLnBrk="1" hangingPunct="1">
              <a:lnSpc>
                <a:spcPct val="160000"/>
              </a:lnSpc>
            </a:pPr>
            <a:r>
              <a:rPr lang="en-US" altLang="zh-CN" b="1">
                <a:latin typeface="Times New Roman" panose="02020603050405020304" pitchFamily="18" charset="0"/>
              </a:rPr>
              <a:t>2.4  </a:t>
            </a:r>
            <a:r>
              <a:rPr lang="zh-CN" altLang="en-US" b="1">
                <a:latin typeface="Times New Roman" panose="02020603050405020304" pitchFamily="18" charset="0"/>
              </a:rPr>
              <a:t>框架表示法</a:t>
            </a:r>
            <a:endParaRPr lang="en-US" altLang="zh-CN" b="1">
              <a:latin typeface="Times New Roman" panose="02020603050405020304" pitchFamily="18" charset="0"/>
            </a:endParaRPr>
          </a:p>
          <a:p>
            <a:pPr eaLnBrk="1" hangingPunct="1">
              <a:lnSpc>
                <a:spcPct val="160000"/>
              </a:lnSpc>
            </a:pPr>
            <a:r>
              <a:rPr lang="en-US" altLang="zh-CN" b="1">
                <a:latin typeface="Times New Roman" panose="02020603050405020304" pitchFamily="18" charset="0"/>
              </a:rPr>
              <a:t>2.5  </a:t>
            </a:r>
            <a:r>
              <a:rPr lang="zh-CN" altLang="en-US" b="1">
                <a:latin typeface="Times New Roman" panose="02020603050405020304" pitchFamily="18" charset="0"/>
              </a:rPr>
              <a:t>知识图谱 </a:t>
            </a: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3">
            <a:extLst>
              <a:ext uri="{FF2B5EF4-FFF2-40B4-BE49-F238E27FC236}">
                <a16:creationId xmlns:a16="http://schemas.microsoft.com/office/drawing/2014/main" id="{78186A82-0C3A-9E4C-9417-3EAA8B8FB79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1AF55BAD-EE84-D348-AE1F-1E37FB4B0958}" type="slidenum">
              <a:rPr lang="ja-JP" altLang="en-US" sz="1800">
                <a:solidFill>
                  <a:srgbClr val="A50021"/>
                </a:solidFill>
                <a:ea typeface="MS PGothic" panose="020B0600070205080204" pitchFamily="34" charset="-128"/>
              </a:rPr>
              <a:pPr>
                <a:lnSpc>
                  <a:spcPct val="100000"/>
                </a:lnSpc>
                <a:spcBef>
                  <a:spcPct val="0"/>
                </a:spcBef>
                <a:buClrTx/>
                <a:buFontTx/>
                <a:buNone/>
              </a:pPr>
              <a:t>30</a:t>
            </a:fld>
            <a:endParaRPr lang="en-US" altLang="ja-JP" sz="1800">
              <a:solidFill>
                <a:srgbClr val="A50021"/>
              </a:solidFill>
              <a:ea typeface="MS PGothic" panose="020B0600070205080204" pitchFamily="34" charset="-128"/>
            </a:endParaRPr>
          </a:p>
        </p:txBody>
      </p:sp>
      <p:sp>
        <p:nvSpPr>
          <p:cNvPr id="45058" name="Rectangle 2">
            <a:extLst>
              <a:ext uri="{FF2B5EF4-FFF2-40B4-BE49-F238E27FC236}">
                <a16:creationId xmlns:a16="http://schemas.microsoft.com/office/drawing/2014/main" id="{ABF06EDD-9B2A-3448-8DBF-D59EA3C17B6C}"/>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2.2.4  </a:t>
            </a:r>
            <a:r>
              <a:rPr lang="zh-CN" altLang="en-US">
                <a:latin typeface="Times New Roman" panose="02020603050405020304" pitchFamily="18" charset="0"/>
              </a:rPr>
              <a:t>谓词公式的性质</a:t>
            </a:r>
          </a:p>
        </p:txBody>
      </p:sp>
      <p:sp>
        <p:nvSpPr>
          <p:cNvPr id="45059" name="Rectangle 3">
            <a:extLst>
              <a:ext uri="{FF2B5EF4-FFF2-40B4-BE49-F238E27FC236}">
                <a16:creationId xmlns:a16="http://schemas.microsoft.com/office/drawing/2014/main" id="{88EE52E2-0205-1C4A-AF62-6AD1FBCE8AED}"/>
              </a:ext>
            </a:extLst>
          </p:cNvPr>
          <p:cNvSpPr>
            <a:spLocks noGrp="1" noChangeArrowheads="1"/>
          </p:cNvSpPr>
          <p:nvPr>
            <p:ph type="body" idx="1"/>
          </p:nvPr>
        </p:nvSpPr>
        <p:spPr/>
        <p:txBody>
          <a:bodyPr/>
          <a:lstStyle/>
          <a:p>
            <a:pPr marL="571500" indent="-571500" eaLnBrk="1" hangingPunct="1">
              <a:buFont typeface="Wingdings" pitchFamily="2" charset="2"/>
              <a:buNone/>
            </a:pPr>
            <a:r>
              <a:rPr lang="en-US" altLang="zh-CN" b="1">
                <a:latin typeface="Times New Roman" panose="02020603050405020304" pitchFamily="18" charset="0"/>
              </a:rPr>
              <a:t>3. </a:t>
            </a:r>
            <a:r>
              <a:rPr lang="zh-CN" altLang="en-US" b="1">
                <a:latin typeface="Times New Roman" panose="02020603050405020304" pitchFamily="18" charset="0"/>
              </a:rPr>
              <a:t>谓词公式的等价性</a:t>
            </a:r>
            <a:endParaRPr lang="zh-CN" altLang="en-US" b="1"/>
          </a:p>
        </p:txBody>
      </p:sp>
      <p:sp>
        <p:nvSpPr>
          <p:cNvPr id="45060" name="Rectangle 5">
            <a:extLst>
              <a:ext uri="{FF2B5EF4-FFF2-40B4-BE49-F238E27FC236}">
                <a16:creationId xmlns:a16="http://schemas.microsoft.com/office/drawing/2014/main" id="{F9C69A12-D62E-2F4D-AFB4-7AD07DC2FD86}"/>
              </a:ext>
            </a:extLst>
          </p:cNvPr>
          <p:cNvSpPr>
            <a:spLocks noChangeArrowheads="1"/>
          </p:cNvSpPr>
          <p:nvPr/>
        </p:nvSpPr>
        <p:spPr bwMode="auto">
          <a:xfrm>
            <a:off x="0"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45061" name="Text Box 8">
            <a:extLst>
              <a:ext uri="{FF2B5EF4-FFF2-40B4-BE49-F238E27FC236}">
                <a16:creationId xmlns:a16="http://schemas.microsoft.com/office/drawing/2014/main" id="{4E50DFFA-7DDE-3948-BBBC-1589A7A43AAD}"/>
              </a:ext>
            </a:extLst>
          </p:cNvPr>
          <p:cNvSpPr txBox="1">
            <a:spLocks noChangeArrowheads="1"/>
          </p:cNvSpPr>
          <p:nvPr/>
        </p:nvSpPr>
        <p:spPr bwMode="auto">
          <a:xfrm>
            <a:off x="247650" y="1641475"/>
            <a:ext cx="8578850" cy="4633913"/>
          </a:xfrm>
          <a:prstGeom prst="rect">
            <a:avLst/>
          </a:prstGeom>
          <a:solidFill>
            <a:srgbClr val="FFFFFF"/>
          </a:solidFill>
          <a:ln w="9525">
            <a:solidFill>
              <a:srgbClr val="808080"/>
            </a:solidFill>
            <a:miter lim="800000"/>
            <a:headEnd/>
            <a:tailEnd/>
          </a:ln>
        </p:spPr>
        <p:txBody>
          <a:bodyP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30000"/>
              </a:lnSpc>
              <a:spcBef>
                <a:spcPct val="50000"/>
              </a:spcBef>
              <a:buFont typeface="Wingdings" pitchFamily="2" charset="2"/>
              <a:buChar char="§"/>
            </a:pPr>
            <a:r>
              <a:rPr lang="en-US" altLang="zh-CN" sz="2600" b="1">
                <a:latin typeface="Times New Roman" panose="02020603050405020304" pitchFamily="18" charset="0"/>
              </a:rPr>
              <a:t> </a:t>
            </a:r>
            <a:r>
              <a:rPr lang="zh-CN" altLang="en-US" b="1">
                <a:latin typeface="Times New Roman" panose="02020603050405020304" pitchFamily="18" charset="0"/>
              </a:rPr>
              <a:t>定义</a:t>
            </a:r>
            <a:r>
              <a:rPr lang="en-US" altLang="zh-CN" b="1">
                <a:latin typeface="Times New Roman" panose="02020603050405020304" pitchFamily="18" charset="0"/>
              </a:rPr>
              <a:t>2.6  </a:t>
            </a:r>
            <a:r>
              <a:rPr lang="zh-CN" altLang="en-US" b="1">
                <a:latin typeface="Times New Roman" panose="02020603050405020304" pitchFamily="18" charset="0"/>
              </a:rPr>
              <a:t>设</a:t>
            </a:r>
            <a:r>
              <a:rPr lang="en-US" altLang="zh-CN" b="1" i="1">
                <a:latin typeface="Times New Roman" panose="02020603050405020304" pitchFamily="18" charset="0"/>
              </a:rPr>
              <a:t>P</a:t>
            </a:r>
            <a:r>
              <a:rPr lang="zh-CN" altLang="en-US" b="1">
                <a:latin typeface="Times New Roman" panose="02020603050405020304" pitchFamily="18" charset="0"/>
              </a:rPr>
              <a:t>与</a:t>
            </a:r>
            <a:r>
              <a:rPr lang="en-US" altLang="zh-CN" b="1" i="1">
                <a:latin typeface="Times New Roman" panose="02020603050405020304" pitchFamily="18" charset="0"/>
              </a:rPr>
              <a:t>Q</a:t>
            </a:r>
            <a:r>
              <a:rPr lang="zh-CN" altLang="en-US" b="1">
                <a:latin typeface="Times New Roman" panose="02020603050405020304" pitchFamily="18" charset="0"/>
              </a:rPr>
              <a:t>是两个谓词公式，</a:t>
            </a:r>
            <a:r>
              <a:rPr lang="en-US" altLang="zh-CN" b="1" i="1">
                <a:latin typeface="Times New Roman" panose="02020603050405020304" pitchFamily="18" charset="0"/>
              </a:rPr>
              <a:t>D</a:t>
            </a:r>
            <a:r>
              <a:rPr lang="zh-CN" altLang="en-US" b="1">
                <a:latin typeface="Times New Roman" panose="02020603050405020304" pitchFamily="18" charset="0"/>
              </a:rPr>
              <a:t>是它们共同的个体域，若对</a:t>
            </a:r>
            <a:r>
              <a:rPr lang="en-US" altLang="zh-CN" b="1" i="1">
                <a:latin typeface="Times New Roman" panose="02020603050405020304" pitchFamily="18" charset="0"/>
              </a:rPr>
              <a:t>D</a:t>
            </a:r>
            <a:r>
              <a:rPr lang="zh-CN" altLang="en-US" b="1">
                <a:latin typeface="Times New Roman" panose="02020603050405020304" pitchFamily="18" charset="0"/>
              </a:rPr>
              <a:t>上的任何一个解释，</a:t>
            </a:r>
            <a:r>
              <a:rPr lang="en-US" altLang="zh-CN" b="1" i="1">
                <a:latin typeface="Times New Roman" panose="02020603050405020304" pitchFamily="18" charset="0"/>
              </a:rPr>
              <a:t>P</a:t>
            </a:r>
            <a:r>
              <a:rPr lang="zh-CN" altLang="en-US" b="1">
                <a:latin typeface="Times New Roman" panose="02020603050405020304" pitchFamily="18" charset="0"/>
              </a:rPr>
              <a:t>与</a:t>
            </a:r>
            <a:r>
              <a:rPr lang="en-US" altLang="zh-CN" b="1" i="1">
                <a:latin typeface="Times New Roman" panose="02020603050405020304" pitchFamily="18" charset="0"/>
              </a:rPr>
              <a:t>Q</a:t>
            </a:r>
            <a:r>
              <a:rPr lang="zh-CN" altLang="en-US" b="1">
                <a:latin typeface="Times New Roman" panose="02020603050405020304" pitchFamily="18" charset="0"/>
              </a:rPr>
              <a:t>都有相同的真值，则称公式</a:t>
            </a:r>
            <a:r>
              <a:rPr lang="en-US" altLang="zh-CN" b="1" i="1">
                <a:latin typeface="Times New Roman" panose="02020603050405020304" pitchFamily="18" charset="0"/>
              </a:rPr>
              <a:t>P</a:t>
            </a:r>
            <a:r>
              <a:rPr lang="zh-CN" altLang="en-US" b="1">
                <a:latin typeface="Times New Roman" panose="02020603050405020304" pitchFamily="18" charset="0"/>
              </a:rPr>
              <a:t>和</a:t>
            </a:r>
            <a:r>
              <a:rPr lang="en-US" altLang="zh-CN" b="1" i="1">
                <a:latin typeface="Times New Roman" panose="02020603050405020304" pitchFamily="18" charset="0"/>
              </a:rPr>
              <a:t>Q</a:t>
            </a:r>
            <a:r>
              <a:rPr lang="zh-CN" altLang="en-US" b="1">
                <a:latin typeface="Times New Roman" panose="02020603050405020304" pitchFamily="18" charset="0"/>
              </a:rPr>
              <a:t>在</a:t>
            </a:r>
            <a:r>
              <a:rPr lang="en-US" altLang="zh-CN" b="1" i="1">
                <a:latin typeface="Times New Roman" panose="02020603050405020304" pitchFamily="18" charset="0"/>
              </a:rPr>
              <a:t>D</a:t>
            </a:r>
            <a:r>
              <a:rPr lang="zh-CN" altLang="en-US" b="1">
                <a:latin typeface="Times New Roman" panose="02020603050405020304" pitchFamily="18" charset="0"/>
              </a:rPr>
              <a:t>上是等价的。如果</a:t>
            </a:r>
            <a:r>
              <a:rPr lang="en-US" altLang="zh-CN" b="1" i="1">
                <a:latin typeface="Times New Roman" panose="02020603050405020304" pitchFamily="18" charset="0"/>
              </a:rPr>
              <a:t>D</a:t>
            </a:r>
            <a:r>
              <a:rPr lang="zh-CN" altLang="en-US" b="1">
                <a:latin typeface="Times New Roman" panose="02020603050405020304" pitchFamily="18" charset="0"/>
              </a:rPr>
              <a:t>是任意个体域，则称</a:t>
            </a:r>
            <a:r>
              <a:rPr lang="en-US" altLang="zh-CN" b="1" i="1">
                <a:latin typeface="Times New Roman" panose="02020603050405020304" pitchFamily="18" charset="0"/>
              </a:rPr>
              <a:t>P</a:t>
            </a:r>
            <a:r>
              <a:rPr lang="zh-CN" altLang="en-US" b="1">
                <a:latin typeface="Times New Roman" panose="02020603050405020304" pitchFamily="18" charset="0"/>
              </a:rPr>
              <a:t>和</a:t>
            </a:r>
            <a:r>
              <a:rPr lang="en-US" altLang="zh-CN" b="1" i="1">
                <a:latin typeface="Times New Roman" panose="02020603050405020304" pitchFamily="18" charset="0"/>
              </a:rPr>
              <a:t>Q</a:t>
            </a:r>
            <a:r>
              <a:rPr lang="zh-CN" altLang="en-US" b="1">
                <a:latin typeface="Times New Roman" panose="02020603050405020304" pitchFamily="18" charset="0"/>
              </a:rPr>
              <a:t>是等价的，记为</a:t>
            </a:r>
            <a:r>
              <a:rPr lang="en-US" altLang="zh-CN" b="1" i="1">
                <a:latin typeface="Times New Roman" panose="02020603050405020304" pitchFamily="18" charset="0"/>
              </a:rPr>
              <a:t>P</a:t>
            </a:r>
            <a:r>
              <a:rPr lang="en-US" altLang="zh-CN" b="1">
                <a:latin typeface="Times New Roman" panose="02020603050405020304" pitchFamily="18" charset="0"/>
              </a:rPr>
              <a:t>        </a:t>
            </a:r>
            <a:r>
              <a:rPr lang="en-US" altLang="zh-CN" b="1" i="1">
                <a:latin typeface="Times New Roman" panose="02020603050405020304" pitchFamily="18" charset="0"/>
              </a:rPr>
              <a:t>Q</a:t>
            </a:r>
            <a:r>
              <a:rPr lang="en-US" altLang="zh-CN" sz="1800"/>
              <a:t> </a:t>
            </a:r>
            <a:r>
              <a:rPr lang="zh-CN" altLang="en-US" b="1">
                <a:latin typeface="Times New Roman" panose="02020603050405020304" pitchFamily="18" charset="0"/>
              </a:rPr>
              <a:t>。</a:t>
            </a:r>
          </a:p>
          <a:p>
            <a:pPr algn="just" eaLnBrk="1" hangingPunct="1">
              <a:lnSpc>
                <a:spcPct val="130000"/>
              </a:lnSpc>
              <a:spcBef>
                <a:spcPct val="50000"/>
              </a:spcBef>
              <a:buFont typeface="Wingdings" pitchFamily="2" charset="2"/>
              <a:buChar char="§"/>
            </a:pPr>
            <a:r>
              <a:rPr lang="zh-CN" altLang="en-US" b="1">
                <a:latin typeface="宋体" panose="02010600030101010101" pitchFamily="2" charset="-122"/>
              </a:rPr>
              <a:t>（</a:t>
            </a:r>
            <a:r>
              <a:rPr lang="en-US" altLang="zh-CN" b="1">
                <a:latin typeface="Times New Roman" panose="02020603050405020304" pitchFamily="18" charset="0"/>
                <a:cs typeface="Times New Roman" panose="02020603050405020304" pitchFamily="18" charset="0"/>
              </a:rPr>
              <a:t>4</a:t>
            </a:r>
            <a:r>
              <a:rPr lang="zh-CN" altLang="en-US" b="1">
                <a:latin typeface="宋体" panose="02010600030101010101" pitchFamily="2" charset="-122"/>
              </a:rPr>
              <a:t>）德</a:t>
            </a:r>
            <a:r>
              <a:rPr lang="en-US" altLang="zh-CN" b="1">
                <a:latin typeface="Times New Roman" panose="02020603050405020304" pitchFamily="18" charset="0"/>
                <a:cs typeface="Times New Roman" panose="02020603050405020304" pitchFamily="18" charset="0"/>
              </a:rPr>
              <a:t>.</a:t>
            </a:r>
            <a:r>
              <a:rPr lang="zh-CN" altLang="en-US" b="1">
                <a:latin typeface="宋体" panose="02010600030101010101" pitchFamily="2" charset="-122"/>
              </a:rPr>
              <a:t>摩根律</a:t>
            </a:r>
            <a:r>
              <a:rPr lang="en-US" altLang="zh-CN" b="1">
                <a:latin typeface="Times New Roman" panose="02020603050405020304" pitchFamily="18" charset="0"/>
                <a:cs typeface="Times New Roman" panose="02020603050405020304" pitchFamily="18" charset="0"/>
              </a:rPr>
              <a:t>(De. Morgen) </a:t>
            </a:r>
          </a:p>
          <a:p>
            <a:pPr algn="just" eaLnBrk="1" hangingPunct="1">
              <a:lnSpc>
                <a:spcPct val="130000"/>
              </a:lnSpc>
              <a:spcBef>
                <a:spcPct val="50000"/>
              </a:spcBef>
              <a:buFont typeface="Wingdings" pitchFamily="2" charset="2"/>
              <a:buChar char="§"/>
            </a:pPr>
            <a:r>
              <a:rPr lang="zh-CN" altLang="en-US" b="1">
                <a:latin typeface="宋体" panose="02010600030101010101" pitchFamily="2" charset="-122"/>
              </a:rPr>
              <a:t>（</a:t>
            </a:r>
            <a:r>
              <a:rPr lang="en-US" altLang="zh-CN" b="1">
                <a:latin typeface="Times New Roman" panose="02020603050405020304" pitchFamily="18" charset="0"/>
              </a:rPr>
              <a:t>8</a:t>
            </a:r>
            <a:r>
              <a:rPr lang="zh-CN" altLang="en-US" b="1">
                <a:latin typeface="宋体" panose="02010600030101010101" pitchFamily="2" charset="-122"/>
              </a:rPr>
              <a:t>）连接词化规律（蕴含、等价等值式）</a:t>
            </a:r>
            <a:r>
              <a:rPr lang="zh-CN" altLang="en-US" b="1">
                <a:latin typeface="Times New Roman" panose="02020603050405020304" pitchFamily="18" charset="0"/>
                <a:cs typeface="Times New Roman" panose="02020603050405020304" pitchFamily="18" charset="0"/>
              </a:rPr>
              <a:t> </a:t>
            </a:r>
          </a:p>
          <a:p>
            <a:pPr algn="just" eaLnBrk="1" hangingPunct="1">
              <a:lnSpc>
                <a:spcPct val="130000"/>
              </a:lnSpc>
              <a:spcBef>
                <a:spcPct val="50000"/>
              </a:spcBef>
              <a:buFont typeface="Wingdings" pitchFamily="2" charset="2"/>
              <a:buChar char="§"/>
            </a:pPr>
            <a:r>
              <a:rPr lang="zh-CN" altLang="en-US" b="1">
                <a:latin typeface="宋体" panose="02010600030101010101" pitchFamily="2" charset="-122"/>
              </a:rPr>
              <a:t>（</a:t>
            </a:r>
            <a:r>
              <a:rPr lang="en-US" altLang="zh-CN" b="1">
                <a:latin typeface="Times New Roman" panose="02020603050405020304" pitchFamily="18" charset="0"/>
              </a:rPr>
              <a:t>10</a:t>
            </a:r>
            <a:r>
              <a:rPr lang="zh-CN" altLang="en-US" b="1">
                <a:latin typeface="宋体" panose="02010600030101010101" pitchFamily="2" charset="-122"/>
              </a:rPr>
              <a:t>）量词转换律</a:t>
            </a:r>
            <a:r>
              <a:rPr lang="zh-CN" altLang="en-US" b="1">
                <a:latin typeface="Times New Roman" panose="02020603050405020304" pitchFamily="18" charset="0"/>
                <a:cs typeface="Times New Roman" panose="02020603050405020304" pitchFamily="18" charset="0"/>
              </a:rPr>
              <a:t> </a:t>
            </a:r>
          </a:p>
        </p:txBody>
      </p:sp>
      <p:graphicFrame>
        <p:nvGraphicFramePr>
          <p:cNvPr id="45062" name="Object 4">
            <a:extLst>
              <a:ext uri="{FF2B5EF4-FFF2-40B4-BE49-F238E27FC236}">
                <a16:creationId xmlns:a16="http://schemas.microsoft.com/office/drawing/2014/main" id="{CA2DAC6C-DB6E-6547-89DF-FBB33B990F18}"/>
              </a:ext>
            </a:extLst>
          </p:cNvPr>
          <p:cNvGraphicFramePr>
            <a:graphicFrameLocks noChangeAspect="1"/>
          </p:cNvGraphicFramePr>
          <p:nvPr/>
        </p:nvGraphicFramePr>
        <p:xfrm>
          <a:off x="5810250" y="3517900"/>
          <a:ext cx="533400" cy="371475"/>
        </p:xfrm>
        <a:graphic>
          <a:graphicData uri="http://schemas.openxmlformats.org/presentationml/2006/ole">
            <mc:AlternateContent xmlns:mc="http://schemas.openxmlformats.org/markup-compatibility/2006">
              <mc:Choice xmlns:v="urn:schemas-microsoft-com:vml" Requires="v">
                <p:oleObj spid="_x0000_s45066" name="公式" r:id="rId4" imgW="4978400" imgH="3505200" progId="Equation.3">
                  <p:embed/>
                </p:oleObj>
              </mc:Choice>
              <mc:Fallback>
                <p:oleObj name="公式" r:id="rId4" imgW="4978400" imgH="3505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0250" y="3517900"/>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3" name="Rectangle 7">
            <a:extLst>
              <a:ext uri="{FF2B5EF4-FFF2-40B4-BE49-F238E27FC236}">
                <a16:creationId xmlns:a16="http://schemas.microsoft.com/office/drawing/2014/main" id="{65BFE09C-8708-544C-9E17-A2E51C7B62C3}"/>
              </a:ext>
            </a:extLst>
          </p:cNvPr>
          <p:cNvSpPr>
            <a:spLocks noChangeArrowheads="1"/>
          </p:cNvSpPr>
          <p:nvPr/>
        </p:nvSpPr>
        <p:spPr bwMode="auto">
          <a:xfrm>
            <a:off x="0"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灯片编号占位符 3">
            <a:extLst>
              <a:ext uri="{FF2B5EF4-FFF2-40B4-BE49-F238E27FC236}">
                <a16:creationId xmlns:a16="http://schemas.microsoft.com/office/drawing/2014/main" id="{0244C9A1-F6EA-D54E-A9B3-85F7904FFB8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FE423AE1-D588-2748-B4E9-771C4E1561A1}" type="slidenum">
              <a:rPr lang="ja-JP" altLang="en-US" sz="1800">
                <a:solidFill>
                  <a:srgbClr val="A50021"/>
                </a:solidFill>
                <a:ea typeface="MS PGothic" panose="020B0600070205080204" pitchFamily="34" charset="-128"/>
              </a:rPr>
              <a:pPr>
                <a:lnSpc>
                  <a:spcPct val="100000"/>
                </a:lnSpc>
                <a:spcBef>
                  <a:spcPct val="0"/>
                </a:spcBef>
                <a:buClrTx/>
                <a:buFontTx/>
                <a:buNone/>
              </a:pPr>
              <a:t>31</a:t>
            </a:fld>
            <a:endParaRPr lang="en-US" altLang="ja-JP" sz="1800">
              <a:solidFill>
                <a:srgbClr val="A50021"/>
              </a:solidFill>
              <a:ea typeface="MS PGothic" panose="020B0600070205080204" pitchFamily="34" charset="-128"/>
            </a:endParaRPr>
          </a:p>
        </p:txBody>
      </p:sp>
      <p:sp>
        <p:nvSpPr>
          <p:cNvPr id="46082" name="Rectangle 3">
            <a:extLst>
              <a:ext uri="{FF2B5EF4-FFF2-40B4-BE49-F238E27FC236}">
                <a16:creationId xmlns:a16="http://schemas.microsoft.com/office/drawing/2014/main" id="{451A66B9-5738-9C4F-A5E8-A4265057E2F4}"/>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2.2.4  </a:t>
            </a:r>
            <a:r>
              <a:rPr lang="zh-CN" altLang="en-US">
                <a:latin typeface="Times New Roman" panose="02020603050405020304" pitchFamily="18" charset="0"/>
              </a:rPr>
              <a:t>谓词公式的性质</a:t>
            </a:r>
          </a:p>
        </p:txBody>
      </p:sp>
      <p:sp>
        <p:nvSpPr>
          <p:cNvPr id="46083" name="Rectangle 4">
            <a:extLst>
              <a:ext uri="{FF2B5EF4-FFF2-40B4-BE49-F238E27FC236}">
                <a16:creationId xmlns:a16="http://schemas.microsoft.com/office/drawing/2014/main" id="{D579E793-DFAD-7940-B4C3-9A8245F789F3}"/>
              </a:ext>
            </a:extLst>
          </p:cNvPr>
          <p:cNvSpPr>
            <a:spLocks noGrp="1" noChangeArrowheads="1"/>
          </p:cNvSpPr>
          <p:nvPr>
            <p:ph type="body" idx="1"/>
          </p:nvPr>
        </p:nvSpPr>
        <p:spPr>
          <a:xfrm>
            <a:off x="265113" y="1008063"/>
            <a:ext cx="8642350" cy="5400675"/>
          </a:xfrm>
        </p:spPr>
        <p:txBody>
          <a:bodyPr/>
          <a:lstStyle/>
          <a:p>
            <a:pPr marL="571500" indent="-571500" eaLnBrk="1" hangingPunct="1">
              <a:buFont typeface="Wingdings" pitchFamily="2" charset="2"/>
              <a:buNone/>
            </a:pPr>
            <a:r>
              <a:rPr lang="en-US" altLang="zh-CN" b="1">
                <a:latin typeface="Times New Roman" panose="02020603050405020304" pitchFamily="18" charset="0"/>
              </a:rPr>
              <a:t>4. </a:t>
            </a:r>
            <a:r>
              <a:rPr lang="zh-CN" altLang="en-US" b="1">
                <a:latin typeface="Times New Roman" panose="02020603050405020304" pitchFamily="18" charset="0"/>
              </a:rPr>
              <a:t>谓词公式</a:t>
            </a:r>
            <a:r>
              <a:rPr lang="zh-CN" altLang="en-US" b="1"/>
              <a:t>的永真蕴含</a:t>
            </a:r>
          </a:p>
        </p:txBody>
      </p:sp>
      <p:sp>
        <p:nvSpPr>
          <p:cNvPr id="46084" name="Rectangle 5">
            <a:extLst>
              <a:ext uri="{FF2B5EF4-FFF2-40B4-BE49-F238E27FC236}">
                <a16:creationId xmlns:a16="http://schemas.microsoft.com/office/drawing/2014/main" id="{46581FA3-16F3-2940-A7A9-4A7BB86D1734}"/>
              </a:ext>
            </a:extLst>
          </p:cNvPr>
          <p:cNvSpPr>
            <a:spLocks noChangeArrowheads="1"/>
          </p:cNvSpPr>
          <p:nvPr/>
        </p:nvSpPr>
        <p:spPr bwMode="auto">
          <a:xfrm>
            <a:off x="0"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46085" name="Rectangle 7">
            <a:extLst>
              <a:ext uri="{FF2B5EF4-FFF2-40B4-BE49-F238E27FC236}">
                <a16:creationId xmlns:a16="http://schemas.microsoft.com/office/drawing/2014/main" id="{9FD29B88-84EC-E34A-9A6F-E64206F9C032}"/>
              </a:ext>
            </a:extLst>
          </p:cNvPr>
          <p:cNvSpPr>
            <a:spLocks noChangeArrowheads="1"/>
          </p:cNvSpPr>
          <p:nvPr/>
        </p:nvSpPr>
        <p:spPr bwMode="auto">
          <a:xfrm>
            <a:off x="0"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46086" name="Rectangle 9">
            <a:extLst>
              <a:ext uri="{FF2B5EF4-FFF2-40B4-BE49-F238E27FC236}">
                <a16:creationId xmlns:a16="http://schemas.microsoft.com/office/drawing/2014/main" id="{3B6F99B1-5563-0F4D-9188-7465F2D76736}"/>
              </a:ext>
            </a:extLst>
          </p:cNvPr>
          <p:cNvSpPr>
            <a:spLocks noChangeArrowheads="1"/>
          </p:cNvSpPr>
          <p:nvPr/>
        </p:nvSpPr>
        <p:spPr bwMode="auto">
          <a:xfrm>
            <a:off x="4476750"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46087" name="Text Box 2">
            <a:extLst>
              <a:ext uri="{FF2B5EF4-FFF2-40B4-BE49-F238E27FC236}">
                <a16:creationId xmlns:a16="http://schemas.microsoft.com/office/drawing/2014/main" id="{37B61A21-2873-0E41-A1F0-1460740A2003}"/>
              </a:ext>
            </a:extLst>
          </p:cNvPr>
          <p:cNvSpPr txBox="1">
            <a:spLocks noChangeArrowheads="1"/>
          </p:cNvSpPr>
          <p:nvPr/>
        </p:nvSpPr>
        <p:spPr bwMode="auto">
          <a:xfrm>
            <a:off x="334963" y="1841500"/>
            <a:ext cx="8550275" cy="3692525"/>
          </a:xfrm>
          <a:prstGeom prst="rect">
            <a:avLst/>
          </a:prstGeom>
          <a:solidFill>
            <a:srgbClr val="FFFFFF"/>
          </a:solidFill>
          <a:ln w="9525">
            <a:solidFill>
              <a:srgbClr val="808080"/>
            </a:solidFill>
            <a:miter lim="800000"/>
            <a:headEnd/>
            <a:tailEnd/>
          </a:ln>
        </p:spPr>
        <p:txBody>
          <a:bodyP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30000"/>
              </a:lnSpc>
            </a:pPr>
            <a:r>
              <a:rPr lang="en-US" altLang="zh-CN" b="1"/>
              <a:t> </a:t>
            </a:r>
            <a:r>
              <a:rPr lang="zh-CN" altLang="en-US" b="1">
                <a:latin typeface="Times New Roman" panose="02020603050405020304" pitchFamily="18" charset="0"/>
              </a:rPr>
              <a:t>定义</a:t>
            </a:r>
            <a:r>
              <a:rPr lang="en-US" altLang="zh-CN" b="1">
                <a:latin typeface="Times New Roman" panose="02020603050405020304" pitchFamily="18" charset="0"/>
              </a:rPr>
              <a:t>2.7  </a:t>
            </a:r>
            <a:r>
              <a:rPr lang="zh-CN" altLang="en-US" b="1">
                <a:latin typeface="Times New Roman" panose="02020603050405020304" pitchFamily="18" charset="0"/>
              </a:rPr>
              <a:t>对于谓词公式</a:t>
            </a:r>
            <a:r>
              <a:rPr lang="en-US" altLang="zh-CN" b="1" i="1">
                <a:latin typeface="Times New Roman" panose="02020603050405020304" pitchFamily="18" charset="0"/>
              </a:rPr>
              <a:t>P</a:t>
            </a:r>
            <a:r>
              <a:rPr lang="zh-CN" altLang="en-US" b="1">
                <a:latin typeface="Times New Roman" panose="02020603050405020304" pitchFamily="18" charset="0"/>
              </a:rPr>
              <a:t>与</a:t>
            </a:r>
            <a:r>
              <a:rPr lang="en-US" altLang="zh-CN" b="1" i="1">
                <a:latin typeface="Times New Roman" panose="02020603050405020304" pitchFamily="18" charset="0"/>
              </a:rPr>
              <a:t>Q</a:t>
            </a:r>
            <a:r>
              <a:rPr lang="zh-CN" altLang="en-US" b="1">
                <a:latin typeface="Times New Roman" panose="02020603050405020304" pitchFamily="18" charset="0"/>
              </a:rPr>
              <a:t>，如果</a:t>
            </a:r>
            <a:r>
              <a:rPr lang="en-US" altLang="zh-CN" b="1" i="1">
                <a:latin typeface="Times New Roman" panose="02020603050405020304" pitchFamily="18" charset="0"/>
              </a:rPr>
              <a:t>P</a:t>
            </a:r>
            <a:r>
              <a:rPr lang="en-US" altLang="en-US" sz="2400" b="1">
                <a:sym typeface="Wingdings" pitchFamily="2" charset="2"/>
              </a:rPr>
              <a:t>→</a:t>
            </a:r>
            <a:r>
              <a:rPr lang="en-US" altLang="zh-CN" b="1" i="1">
                <a:latin typeface="Times New Roman" panose="02020603050405020304" pitchFamily="18" charset="0"/>
              </a:rPr>
              <a:t>Q</a:t>
            </a:r>
            <a:r>
              <a:rPr lang="zh-CN" altLang="en-US" b="1">
                <a:latin typeface="Times New Roman" panose="02020603050405020304" pitchFamily="18" charset="0"/>
              </a:rPr>
              <a:t>永真，则称公式</a:t>
            </a:r>
            <a:r>
              <a:rPr lang="en-US" altLang="zh-CN" b="1" i="1">
                <a:latin typeface="Times New Roman" panose="02020603050405020304" pitchFamily="18" charset="0"/>
              </a:rPr>
              <a:t>P</a:t>
            </a:r>
            <a:r>
              <a:rPr lang="zh-CN" altLang="en-US" b="1">
                <a:latin typeface="Times New Roman" panose="02020603050405020304" pitchFamily="18" charset="0"/>
              </a:rPr>
              <a:t>永真蕴含</a:t>
            </a:r>
            <a:r>
              <a:rPr lang="en-US" altLang="zh-CN" b="1" i="1">
                <a:latin typeface="Times New Roman" panose="02020603050405020304" pitchFamily="18" charset="0"/>
              </a:rPr>
              <a:t>Q</a:t>
            </a:r>
            <a:r>
              <a:rPr lang="zh-CN" altLang="en-US" b="1">
                <a:latin typeface="Times New Roman" panose="02020603050405020304" pitchFamily="18" charset="0"/>
              </a:rPr>
              <a:t>，且称</a:t>
            </a:r>
            <a:r>
              <a:rPr lang="en-US" altLang="zh-CN" b="1" i="1">
                <a:latin typeface="Times New Roman" panose="02020603050405020304" pitchFamily="18" charset="0"/>
              </a:rPr>
              <a:t>Q</a:t>
            </a:r>
            <a:r>
              <a:rPr lang="zh-CN" altLang="en-US" b="1">
                <a:latin typeface="Times New Roman" panose="02020603050405020304" pitchFamily="18" charset="0"/>
              </a:rPr>
              <a:t>为</a:t>
            </a:r>
            <a:r>
              <a:rPr lang="en-US" altLang="zh-CN" b="1" i="1">
                <a:latin typeface="Times New Roman" panose="02020603050405020304" pitchFamily="18" charset="0"/>
              </a:rPr>
              <a:t>P</a:t>
            </a:r>
            <a:r>
              <a:rPr lang="zh-CN" altLang="en-US" b="1">
                <a:latin typeface="Times New Roman" panose="02020603050405020304" pitchFamily="18" charset="0"/>
              </a:rPr>
              <a:t>的逻辑结论，称</a:t>
            </a:r>
            <a:r>
              <a:rPr lang="en-US" altLang="zh-CN" b="1" i="1">
                <a:latin typeface="Times New Roman" panose="02020603050405020304" pitchFamily="18" charset="0"/>
              </a:rPr>
              <a:t>P</a:t>
            </a:r>
            <a:r>
              <a:rPr lang="zh-CN" altLang="en-US" b="1">
                <a:latin typeface="Times New Roman" panose="02020603050405020304" pitchFamily="18" charset="0"/>
              </a:rPr>
              <a:t>为</a:t>
            </a:r>
            <a:r>
              <a:rPr lang="en-US" altLang="zh-CN" b="1" i="1">
                <a:latin typeface="Times New Roman" panose="02020603050405020304" pitchFamily="18" charset="0"/>
              </a:rPr>
              <a:t>Q</a:t>
            </a:r>
            <a:r>
              <a:rPr lang="zh-CN" altLang="en-US" b="1">
                <a:latin typeface="Times New Roman" panose="02020603050405020304" pitchFamily="18" charset="0"/>
              </a:rPr>
              <a:t>的前提，记为</a:t>
            </a:r>
            <a:r>
              <a:rPr lang="en-US" altLang="zh-CN" b="1" i="1">
                <a:latin typeface="Times New Roman" panose="02020603050405020304" pitchFamily="18" charset="0"/>
              </a:rPr>
              <a:t>P</a:t>
            </a:r>
            <a:r>
              <a:rPr lang="en-US" altLang="zh-CN" b="1">
                <a:latin typeface="Times New Roman" panose="02020603050405020304" pitchFamily="18" charset="0"/>
              </a:rPr>
              <a:t>       </a:t>
            </a:r>
            <a:r>
              <a:rPr lang="en-US" altLang="zh-CN" b="1" i="1">
                <a:latin typeface="Times New Roman" panose="02020603050405020304" pitchFamily="18" charset="0"/>
              </a:rPr>
              <a:t>Q</a:t>
            </a:r>
            <a:r>
              <a:rPr lang="zh-CN" altLang="en-US" b="1">
                <a:latin typeface="Times New Roman" panose="02020603050405020304" pitchFamily="18" charset="0"/>
              </a:rPr>
              <a:t>。</a:t>
            </a:r>
          </a:p>
          <a:p>
            <a:pPr algn="just" eaLnBrk="1" hangingPunct="1">
              <a:lnSpc>
                <a:spcPct val="130000"/>
              </a:lnSpc>
            </a:pPr>
            <a:r>
              <a:rPr lang="zh-CN" altLang="en-US" b="1">
                <a:latin typeface="宋体" panose="02010600030101010101" pitchFamily="2" charset="-122"/>
              </a:rPr>
              <a:t>（</a:t>
            </a:r>
            <a:r>
              <a:rPr lang="en-US" altLang="zh-CN" b="1">
                <a:latin typeface="Times New Roman" panose="02020603050405020304" pitchFamily="18" charset="0"/>
                <a:cs typeface="Times New Roman" panose="02020603050405020304" pitchFamily="18" charset="0"/>
              </a:rPr>
              <a:t>3</a:t>
            </a:r>
            <a:r>
              <a:rPr lang="zh-CN" altLang="en-US" b="1">
                <a:latin typeface="宋体" panose="02010600030101010101" pitchFamily="2" charset="-122"/>
              </a:rPr>
              <a:t>）假言推理</a:t>
            </a:r>
            <a:r>
              <a:rPr lang="zh-CN" altLang="en-US" b="1"/>
              <a:t> </a:t>
            </a:r>
          </a:p>
          <a:p>
            <a:pPr algn="just" eaLnBrk="1" hangingPunct="1">
              <a:lnSpc>
                <a:spcPct val="130000"/>
              </a:lnSpc>
            </a:pPr>
            <a:r>
              <a:rPr lang="zh-CN" altLang="en-US" b="1">
                <a:latin typeface="宋体" panose="02010600030101010101" pitchFamily="2" charset="-122"/>
              </a:rPr>
              <a:t>（</a:t>
            </a:r>
            <a:r>
              <a:rPr lang="en-US" altLang="zh-CN" b="1">
                <a:latin typeface="Times New Roman" panose="02020603050405020304" pitchFamily="18" charset="0"/>
                <a:cs typeface="Times New Roman" panose="02020603050405020304" pitchFamily="18" charset="0"/>
              </a:rPr>
              <a:t>4</a:t>
            </a:r>
            <a:r>
              <a:rPr lang="zh-CN" altLang="en-US" b="1">
                <a:latin typeface="宋体" panose="02010600030101010101" pitchFamily="2" charset="-122"/>
              </a:rPr>
              <a:t>）拒取式推理</a:t>
            </a:r>
            <a:r>
              <a:rPr lang="zh-CN" altLang="en-US" b="1"/>
              <a:t> </a:t>
            </a:r>
          </a:p>
          <a:p>
            <a:pPr algn="just" eaLnBrk="1" hangingPunct="1">
              <a:lnSpc>
                <a:spcPct val="130000"/>
              </a:lnSpc>
            </a:pPr>
            <a:r>
              <a:rPr lang="zh-CN" altLang="en-US" b="1">
                <a:latin typeface="宋体" panose="02010600030101010101" pitchFamily="2" charset="-122"/>
              </a:rPr>
              <a:t>（</a:t>
            </a:r>
            <a:r>
              <a:rPr lang="en-US" altLang="zh-CN" b="1">
                <a:latin typeface="Times New Roman" panose="02020603050405020304" pitchFamily="18" charset="0"/>
                <a:cs typeface="Times New Roman" panose="02020603050405020304" pitchFamily="18" charset="0"/>
              </a:rPr>
              <a:t>5</a:t>
            </a:r>
            <a:r>
              <a:rPr lang="zh-CN" altLang="en-US" b="1">
                <a:latin typeface="宋体" panose="02010600030101010101" pitchFamily="2" charset="-122"/>
              </a:rPr>
              <a:t>）假言三段论</a:t>
            </a:r>
            <a:r>
              <a:rPr lang="zh-CN" altLang="en-US" b="1"/>
              <a:t> </a:t>
            </a:r>
          </a:p>
        </p:txBody>
      </p:sp>
      <p:graphicFrame>
        <p:nvGraphicFramePr>
          <p:cNvPr id="46088" name="Object 8">
            <a:extLst>
              <a:ext uri="{FF2B5EF4-FFF2-40B4-BE49-F238E27FC236}">
                <a16:creationId xmlns:a16="http://schemas.microsoft.com/office/drawing/2014/main" id="{FE7E3D9C-CCB2-F845-82E8-5891604538AA}"/>
              </a:ext>
            </a:extLst>
          </p:cNvPr>
          <p:cNvGraphicFramePr>
            <a:graphicFrameLocks noChangeAspect="1"/>
          </p:cNvGraphicFramePr>
          <p:nvPr/>
        </p:nvGraphicFramePr>
        <p:xfrm>
          <a:off x="2533650" y="3148013"/>
          <a:ext cx="566738" cy="366712"/>
        </p:xfrm>
        <a:graphic>
          <a:graphicData uri="http://schemas.openxmlformats.org/presentationml/2006/ole">
            <mc:AlternateContent xmlns:mc="http://schemas.openxmlformats.org/markup-compatibility/2006">
              <mc:Choice xmlns:v="urn:schemas-microsoft-com:vml" Requires="v">
                <p:oleObj spid="_x0000_s46091" r:id="rId4" imgW="4394200" imgH="3505200" progId="Equation.DSMT4">
                  <p:embed/>
                </p:oleObj>
              </mc:Choice>
              <mc:Fallback>
                <p:oleObj r:id="rId4" imgW="4394200" imgH="35052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3650" y="3148013"/>
                        <a:ext cx="5667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灯片编号占位符 3">
            <a:extLst>
              <a:ext uri="{FF2B5EF4-FFF2-40B4-BE49-F238E27FC236}">
                <a16:creationId xmlns:a16="http://schemas.microsoft.com/office/drawing/2014/main" id="{57CBCFF5-7C0B-BA4D-A20E-672D0CB1320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2C6947B7-B003-2B46-92A2-72F3B486FB52}" type="slidenum">
              <a:rPr lang="ja-JP" altLang="en-US" sz="1800">
                <a:solidFill>
                  <a:srgbClr val="A50021"/>
                </a:solidFill>
                <a:ea typeface="MS PGothic" panose="020B0600070205080204" pitchFamily="34" charset="-128"/>
              </a:rPr>
              <a:pPr>
                <a:lnSpc>
                  <a:spcPct val="100000"/>
                </a:lnSpc>
                <a:spcBef>
                  <a:spcPct val="0"/>
                </a:spcBef>
                <a:buClrTx/>
                <a:buFontTx/>
                <a:buNone/>
              </a:pPr>
              <a:t>32</a:t>
            </a:fld>
            <a:endParaRPr lang="en-US" altLang="ja-JP" sz="1800">
              <a:solidFill>
                <a:srgbClr val="A50021"/>
              </a:solidFill>
              <a:ea typeface="MS PGothic" panose="020B0600070205080204" pitchFamily="34" charset="-128"/>
            </a:endParaRPr>
          </a:p>
        </p:txBody>
      </p:sp>
      <p:sp>
        <p:nvSpPr>
          <p:cNvPr id="47106" name="Rectangle 2">
            <a:extLst>
              <a:ext uri="{FF2B5EF4-FFF2-40B4-BE49-F238E27FC236}">
                <a16:creationId xmlns:a16="http://schemas.microsoft.com/office/drawing/2014/main" id="{B42B254C-54A9-304D-83CE-F2D050DB182E}"/>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2.2.4  </a:t>
            </a:r>
            <a:r>
              <a:rPr lang="zh-CN" altLang="en-US">
                <a:latin typeface="Times New Roman" panose="02020603050405020304" pitchFamily="18" charset="0"/>
              </a:rPr>
              <a:t>谓词公式的性质</a:t>
            </a:r>
          </a:p>
        </p:txBody>
      </p:sp>
      <p:sp>
        <p:nvSpPr>
          <p:cNvPr id="47107" name="Rectangle 3">
            <a:extLst>
              <a:ext uri="{FF2B5EF4-FFF2-40B4-BE49-F238E27FC236}">
                <a16:creationId xmlns:a16="http://schemas.microsoft.com/office/drawing/2014/main" id="{A9EAF925-C059-2E4A-BDEF-F8E99896A02A}"/>
              </a:ext>
            </a:extLst>
          </p:cNvPr>
          <p:cNvSpPr>
            <a:spLocks noGrp="1" noChangeArrowheads="1"/>
          </p:cNvSpPr>
          <p:nvPr>
            <p:ph type="body" idx="1"/>
          </p:nvPr>
        </p:nvSpPr>
        <p:spPr>
          <a:xfrm>
            <a:off x="368300" y="1141413"/>
            <a:ext cx="8264525" cy="4762500"/>
          </a:xfrm>
        </p:spPr>
        <p:txBody>
          <a:bodyPr/>
          <a:lstStyle/>
          <a:p>
            <a:pPr marL="571500" indent="-571500" eaLnBrk="1" hangingPunct="1">
              <a:spcBef>
                <a:spcPct val="40000"/>
              </a:spcBef>
            </a:pPr>
            <a:r>
              <a:rPr lang="zh-CN" altLang="en-US" b="1"/>
              <a:t>谓词逻辑的其他推理规则</a:t>
            </a:r>
          </a:p>
          <a:p>
            <a:pPr marL="571500" indent="-571500" algn="just" eaLnBrk="1" hangingPunct="1">
              <a:spcBef>
                <a:spcPct val="40000"/>
              </a:spcBef>
              <a:buFont typeface="Wingdings" pitchFamily="2" charset="2"/>
              <a:buAutoNum type="circleNumDbPlain"/>
            </a:pPr>
            <a:r>
              <a:rPr lang="zh-CN" altLang="en-US" b="1">
                <a:latin typeface="Times New Roman" panose="02020603050405020304" pitchFamily="18" charset="0"/>
              </a:rPr>
              <a:t> </a:t>
            </a:r>
            <a:r>
              <a:rPr lang="en-US" altLang="zh-CN" b="1" i="1">
                <a:latin typeface="Times New Roman" panose="02020603050405020304" pitchFamily="18" charset="0"/>
              </a:rPr>
              <a:t>P</a:t>
            </a:r>
            <a:r>
              <a:rPr lang="zh-CN" altLang="en-US" b="1">
                <a:latin typeface="Times New Roman" panose="02020603050405020304" pitchFamily="18" charset="0"/>
              </a:rPr>
              <a:t>规则：</a:t>
            </a:r>
            <a:r>
              <a:rPr lang="zh-CN" altLang="en-US">
                <a:latin typeface="Times New Roman" panose="02020603050405020304" pitchFamily="18" charset="0"/>
              </a:rPr>
              <a:t>在推理的任何步骤上都可引入前提。</a:t>
            </a:r>
          </a:p>
          <a:p>
            <a:pPr marL="571500" indent="-571500" algn="just" eaLnBrk="1" hangingPunct="1">
              <a:spcBef>
                <a:spcPct val="40000"/>
              </a:spcBef>
              <a:buFont typeface="Wingdings" pitchFamily="2" charset="2"/>
              <a:buAutoNum type="circleNumDbPlain"/>
            </a:pPr>
            <a:r>
              <a:rPr lang="zh-CN" altLang="en-US" b="1">
                <a:latin typeface="Times New Roman" panose="02020603050405020304" pitchFamily="18" charset="0"/>
              </a:rPr>
              <a:t> </a:t>
            </a:r>
            <a:r>
              <a:rPr lang="en-US" altLang="zh-CN" b="1" i="1">
                <a:latin typeface="Times New Roman" panose="02020603050405020304" pitchFamily="18" charset="0"/>
              </a:rPr>
              <a:t>T</a:t>
            </a:r>
            <a:r>
              <a:rPr lang="zh-CN" altLang="en-US" b="1">
                <a:latin typeface="Times New Roman" panose="02020603050405020304" pitchFamily="18" charset="0"/>
              </a:rPr>
              <a:t>规则：</a:t>
            </a:r>
            <a:r>
              <a:rPr lang="zh-CN" altLang="en-US">
                <a:latin typeface="Times New Roman" panose="02020603050405020304" pitchFamily="18" charset="0"/>
              </a:rPr>
              <a:t>在推理过程中，如果前面步骤中有一个或多个公式永真蕴含公式</a:t>
            </a:r>
            <a:r>
              <a:rPr lang="en-US" altLang="zh-CN" b="1" i="1">
                <a:latin typeface="Times New Roman" panose="02020603050405020304" pitchFamily="18" charset="0"/>
              </a:rPr>
              <a:t>S</a:t>
            </a:r>
            <a:r>
              <a:rPr lang="zh-CN" altLang="en-US">
                <a:latin typeface="Times New Roman" panose="02020603050405020304" pitchFamily="18" charset="0"/>
              </a:rPr>
              <a:t>，则可把</a:t>
            </a:r>
            <a:r>
              <a:rPr lang="en-US" altLang="zh-CN" b="1" i="1">
                <a:latin typeface="Times New Roman" panose="02020603050405020304" pitchFamily="18" charset="0"/>
              </a:rPr>
              <a:t>S</a:t>
            </a:r>
            <a:r>
              <a:rPr lang="zh-CN" altLang="en-US">
                <a:latin typeface="Times New Roman" panose="02020603050405020304" pitchFamily="18" charset="0"/>
              </a:rPr>
              <a:t>引入推理过程中。</a:t>
            </a:r>
          </a:p>
          <a:p>
            <a:pPr marL="571500" indent="-571500" algn="just" eaLnBrk="1" hangingPunct="1">
              <a:spcBef>
                <a:spcPct val="40000"/>
              </a:spcBef>
              <a:buFont typeface="Wingdings" pitchFamily="2" charset="2"/>
              <a:buAutoNum type="circleNumDbPlain"/>
            </a:pPr>
            <a:r>
              <a:rPr lang="zh-CN" altLang="en-US" b="1">
                <a:latin typeface="Times New Roman" panose="02020603050405020304" pitchFamily="18" charset="0"/>
              </a:rPr>
              <a:t> </a:t>
            </a:r>
            <a:r>
              <a:rPr lang="en-US" altLang="zh-CN" b="1" i="1">
                <a:latin typeface="Times New Roman" panose="02020603050405020304" pitchFamily="18" charset="0"/>
              </a:rPr>
              <a:t>CP</a:t>
            </a:r>
            <a:r>
              <a:rPr lang="zh-CN" altLang="en-US" b="1">
                <a:latin typeface="Times New Roman" panose="02020603050405020304" pitchFamily="18" charset="0"/>
              </a:rPr>
              <a:t>规则：</a:t>
            </a:r>
            <a:r>
              <a:rPr lang="zh-CN" altLang="en-US">
                <a:latin typeface="Times New Roman" panose="02020603050405020304" pitchFamily="18" charset="0"/>
              </a:rPr>
              <a:t>如果能从任意引入的命题</a:t>
            </a:r>
            <a:r>
              <a:rPr lang="en-US" altLang="zh-CN" b="1" i="1">
                <a:latin typeface="Times New Roman" panose="02020603050405020304" pitchFamily="18" charset="0"/>
              </a:rPr>
              <a:t>R</a:t>
            </a:r>
            <a:r>
              <a:rPr lang="zh-CN" altLang="en-US">
                <a:latin typeface="Times New Roman" panose="02020603050405020304" pitchFamily="18" charset="0"/>
              </a:rPr>
              <a:t>和前提集合中推出</a:t>
            </a:r>
            <a:r>
              <a:rPr lang="en-US" altLang="zh-CN" b="1" i="1">
                <a:latin typeface="Times New Roman" panose="02020603050405020304" pitchFamily="18" charset="0"/>
              </a:rPr>
              <a:t>S</a:t>
            </a:r>
            <a:r>
              <a:rPr lang="zh-CN" altLang="en-US">
                <a:latin typeface="Times New Roman" panose="02020603050405020304" pitchFamily="18" charset="0"/>
              </a:rPr>
              <a:t>来，则可从前提集合推出</a:t>
            </a:r>
            <a:r>
              <a:rPr lang="en-US" altLang="zh-CN" b="1" i="1">
                <a:latin typeface="Times New Roman" panose="02020603050405020304" pitchFamily="18" charset="0"/>
              </a:rPr>
              <a:t>R</a:t>
            </a:r>
            <a:r>
              <a:rPr lang="en-US" altLang="zh-CN">
                <a:latin typeface="Times New Roman" panose="02020603050405020304" pitchFamily="18" charset="0"/>
              </a:rPr>
              <a:t> </a:t>
            </a:r>
            <a:r>
              <a:rPr lang="en-US" altLang="zh-CN" sz="2400">
                <a:latin typeface="Times New Roman" panose="02020603050405020304" pitchFamily="18" charset="0"/>
              </a:rPr>
              <a:t>→</a:t>
            </a:r>
            <a:r>
              <a:rPr lang="en-US" altLang="zh-CN">
                <a:latin typeface="Times New Roman" panose="02020603050405020304" pitchFamily="18" charset="0"/>
              </a:rPr>
              <a:t> </a:t>
            </a:r>
            <a:r>
              <a:rPr lang="en-US" altLang="zh-CN" b="1" i="1">
                <a:latin typeface="Times New Roman" panose="02020603050405020304" pitchFamily="18" charset="0"/>
              </a:rPr>
              <a:t>S</a:t>
            </a:r>
            <a:r>
              <a:rPr lang="zh-CN" altLang="en-US">
                <a:latin typeface="Times New Roman" panose="02020603050405020304" pitchFamily="18" charset="0"/>
              </a:rPr>
              <a:t>来。</a:t>
            </a:r>
          </a:p>
        </p:txBody>
      </p:sp>
      <p:sp>
        <p:nvSpPr>
          <p:cNvPr id="47108" name="Rectangle 5">
            <a:extLst>
              <a:ext uri="{FF2B5EF4-FFF2-40B4-BE49-F238E27FC236}">
                <a16:creationId xmlns:a16="http://schemas.microsoft.com/office/drawing/2014/main" id="{1128345A-61DF-4147-9356-43F3D1F3D45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47109" name="Rectangle 7">
            <a:extLst>
              <a:ext uri="{FF2B5EF4-FFF2-40B4-BE49-F238E27FC236}">
                <a16:creationId xmlns:a16="http://schemas.microsoft.com/office/drawing/2014/main" id="{AB77F5E9-086B-E44A-9C70-3B359CF901D2}"/>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47110" name="Rectangle 9">
            <a:extLst>
              <a:ext uri="{FF2B5EF4-FFF2-40B4-BE49-F238E27FC236}">
                <a16:creationId xmlns:a16="http://schemas.microsoft.com/office/drawing/2014/main" id="{F4C08F12-F895-424C-9F75-034C9DBFD457}"/>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47111" name="Rectangle 11">
            <a:extLst>
              <a:ext uri="{FF2B5EF4-FFF2-40B4-BE49-F238E27FC236}">
                <a16:creationId xmlns:a16="http://schemas.microsoft.com/office/drawing/2014/main" id="{254CA53A-CA96-2743-B4AC-3D6D852C4871}"/>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47112" name="Rectangle 13">
            <a:extLst>
              <a:ext uri="{FF2B5EF4-FFF2-40B4-BE49-F238E27FC236}">
                <a16:creationId xmlns:a16="http://schemas.microsoft.com/office/drawing/2014/main" id="{071DCC41-3454-504D-AC8F-F3A8889DEB62}"/>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47113" name="Rectangle 15">
            <a:extLst>
              <a:ext uri="{FF2B5EF4-FFF2-40B4-BE49-F238E27FC236}">
                <a16:creationId xmlns:a16="http://schemas.microsoft.com/office/drawing/2014/main" id="{A8ACD87E-8F04-6547-B76B-06209956AB7A}"/>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47114" name="Rectangle 17">
            <a:extLst>
              <a:ext uri="{FF2B5EF4-FFF2-40B4-BE49-F238E27FC236}">
                <a16:creationId xmlns:a16="http://schemas.microsoft.com/office/drawing/2014/main" id="{B06AE79C-725F-0348-B094-46626769F24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灯片编号占位符 1">
            <a:extLst>
              <a:ext uri="{FF2B5EF4-FFF2-40B4-BE49-F238E27FC236}">
                <a16:creationId xmlns:a16="http://schemas.microsoft.com/office/drawing/2014/main" id="{88810D3D-36C7-F544-9A5C-8012003EC67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CFBD4B22-4C7C-BA41-81CB-DECB72FD7485}" type="slidenum">
              <a:rPr lang="ja-JP" altLang="en-US" sz="1800">
                <a:solidFill>
                  <a:srgbClr val="A50021"/>
                </a:solidFill>
                <a:ea typeface="MS PGothic" panose="020B0600070205080204" pitchFamily="34" charset="-128"/>
              </a:rPr>
              <a:pPr>
                <a:lnSpc>
                  <a:spcPct val="100000"/>
                </a:lnSpc>
                <a:spcBef>
                  <a:spcPct val="0"/>
                </a:spcBef>
                <a:buClrTx/>
                <a:buFontTx/>
                <a:buNone/>
              </a:pPr>
              <a:t>33</a:t>
            </a:fld>
            <a:endParaRPr lang="en-US" altLang="ja-JP" sz="1800">
              <a:solidFill>
                <a:srgbClr val="A50021"/>
              </a:solidFill>
              <a:ea typeface="MS PGothic" panose="020B0600070205080204" pitchFamily="34" charset="-128"/>
            </a:endParaRPr>
          </a:p>
        </p:txBody>
      </p:sp>
      <p:sp>
        <p:nvSpPr>
          <p:cNvPr id="48130" name="Rectangle 2">
            <a:extLst>
              <a:ext uri="{FF2B5EF4-FFF2-40B4-BE49-F238E27FC236}">
                <a16:creationId xmlns:a16="http://schemas.microsoft.com/office/drawing/2014/main" id="{26FDDE37-27E0-0348-BDF9-06A0FA7E94E0}"/>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2.2.4  </a:t>
            </a:r>
            <a:r>
              <a:rPr lang="zh-CN" altLang="en-US" sz="3600">
                <a:solidFill>
                  <a:schemeClr val="bg1"/>
                </a:solidFill>
                <a:latin typeface="Times New Roman" panose="02020603050405020304" pitchFamily="18" charset="0"/>
                <a:ea typeface="黑体" panose="02010609060101010101" pitchFamily="49" charset="-122"/>
              </a:rPr>
              <a:t>谓词公式的性质</a:t>
            </a:r>
          </a:p>
        </p:txBody>
      </p:sp>
      <p:sp>
        <p:nvSpPr>
          <p:cNvPr id="48131" name="Rectangle 3">
            <a:extLst>
              <a:ext uri="{FF2B5EF4-FFF2-40B4-BE49-F238E27FC236}">
                <a16:creationId xmlns:a16="http://schemas.microsoft.com/office/drawing/2014/main" id="{A18AB91F-A480-674A-AC25-10FEA0E3BA5F}"/>
              </a:ext>
            </a:extLst>
          </p:cNvPr>
          <p:cNvSpPr>
            <a:spLocks noChangeArrowheads="1"/>
          </p:cNvSpPr>
          <p:nvPr/>
        </p:nvSpPr>
        <p:spPr bwMode="auto">
          <a:xfrm>
            <a:off x="250825" y="1120775"/>
            <a:ext cx="8642350" cy="2163763"/>
          </a:xfrm>
          <a:prstGeom prst="rect">
            <a:avLst/>
          </a:prstGeom>
          <a:gradFill rotWithShape="0">
            <a:gsLst>
              <a:gs pos="0">
                <a:srgbClr val="CCFFFF"/>
              </a:gs>
              <a:gs pos="100000">
                <a:schemeClr val="bg1"/>
              </a:gs>
            </a:gsLst>
            <a:path path="rect">
              <a:fillToRect l="100000" t="100000"/>
            </a:path>
          </a:gradFill>
          <a:ln w="9525">
            <a:solidFill>
              <a:srgbClr val="808080"/>
            </a:solidFill>
            <a:miter lim="800000"/>
            <a:headEnd/>
            <a:tailEnd/>
          </a:ln>
        </p:spPr>
        <p:txBody>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buClr>
                <a:srgbClr val="0000FF"/>
              </a:buClr>
              <a:buFont typeface="Wingdings" pitchFamily="2" charset="2"/>
              <a:buChar char="§"/>
            </a:pPr>
            <a:r>
              <a:rPr lang="en-US" altLang="zh-CN" b="1">
                <a:latin typeface="宋体" panose="02010600030101010101" pitchFamily="2" charset="-122"/>
              </a:rPr>
              <a:t> </a:t>
            </a:r>
            <a:r>
              <a:rPr lang="zh-CN" altLang="en-US" b="1">
                <a:latin typeface="宋体" panose="02010600030101010101" pitchFamily="2" charset="-122"/>
              </a:rPr>
              <a:t>所有的人都是会死的，</a:t>
            </a:r>
            <a:endParaRPr lang="zh-CN" altLang="en-US" b="1">
              <a:latin typeface="Times New Roman" panose="02020603050405020304" pitchFamily="18" charset="0"/>
              <a:cs typeface="Times New Roman" panose="02020603050405020304" pitchFamily="18" charset="0"/>
            </a:endParaRPr>
          </a:p>
          <a:p>
            <a:pPr algn="just" eaLnBrk="1" hangingPunct="1">
              <a:buClr>
                <a:srgbClr val="0000FF"/>
              </a:buClr>
              <a:buFont typeface="Wingdings" pitchFamily="2" charset="2"/>
              <a:buChar char="§"/>
            </a:pPr>
            <a:r>
              <a:rPr lang="zh-CN" altLang="en-US" b="1">
                <a:latin typeface="宋体" panose="02010600030101010101" pitchFamily="2" charset="-122"/>
              </a:rPr>
              <a:t> 因为诸葛亮是人，</a:t>
            </a:r>
            <a:r>
              <a:rPr lang="zh-CN" altLang="en-US">
                <a:latin typeface="宋体" panose="02010600030101010101" pitchFamily="2" charset="-122"/>
              </a:rPr>
              <a:t>      </a:t>
            </a:r>
            <a:r>
              <a:rPr lang="en-US" altLang="zh-CN" i="1">
                <a:latin typeface="Times New Roman" panose="02020603050405020304" pitchFamily="18" charset="0"/>
                <a:cs typeface="Times New Roman" panose="02020603050405020304" pitchFamily="18" charset="0"/>
              </a:rPr>
              <a:t>Human</a:t>
            </a:r>
            <a:r>
              <a:rPr lang="zh-CN" altLang="en-US">
                <a:latin typeface="宋体" panose="02010600030101010101" pitchFamily="2" charset="-122"/>
              </a:rPr>
              <a:t>（</a:t>
            </a:r>
            <a:r>
              <a:rPr lang="en-US" altLang="zh-CN" i="1">
                <a:latin typeface="Times New Roman" panose="02020603050405020304" pitchFamily="18" charset="0"/>
                <a:cs typeface="Times New Roman" panose="02020603050405020304" pitchFamily="18" charset="0"/>
              </a:rPr>
              <a:t>Zhugeliang</a:t>
            </a:r>
            <a:r>
              <a:rPr lang="zh-CN" altLang="en-US">
                <a:latin typeface="宋体" panose="02010600030101010101" pitchFamily="2" charset="-122"/>
              </a:rPr>
              <a:t>）</a:t>
            </a:r>
            <a:endParaRPr lang="zh-CN" altLang="en-US">
              <a:latin typeface="Times New Roman" panose="02020603050405020304" pitchFamily="18" charset="0"/>
              <a:cs typeface="Times New Roman" panose="02020603050405020304" pitchFamily="18" charset="0"/>
            </a:endParaRPr>
          </a:p>
          <a:p>
            <a:pPr eaLnBrk="1" hangingPunct="1">
              <a:buClr>
                <a:srgbClr val="0000FF"/>
              </a:buClr>
              <a:buFont typeface="Wingdings" pitchFamily="2" charset="2"/>
              <a:buChar char="§"/>
            </a:pPr>
            <a:r>
              <a:rPr lang="zh-CN" altLang="en-US">
                <a:latin typeface="宋体" panose="02010600030101010101" pitchFamily="2" charset="-122"/>
              </a:rPr>
              <a:t> </a:t>
            </a:r>
            <a:r>
              <a:rPr lang="zh-CN" altLang="en-US" b="1">
                <a:latin typeface="宋体" panose="02010600030101010101" pitchFamily="2" charset="-122"/>
              </a:rPr>
              <a:t>所以诸葛亮是会死的。</a:t>
            </a:r>
            <a:r>
              <a:rPr lang="zh-CN" altLang="en-US">
                <a:latin typeface="宋体" panose="02010600030101010101" pitchFamily="2" charset="-122"/>
              </a:rPr>
              <a:t>  </a:t>
            </a:r>
            <a:r>
              <a:rPr lang="en-US" altLang="zh-CN" i="1">
                <a:latin typeface="Times New Roman" panose="02020603050405020304" pitchFamily="18" charset="0"/>
                <a:cs typeface="Times New Roman" panose="02020603050405020304" pitchFamily="18" charset="0"/>
              </a:rPr>
              <a:t>Die</a:t>
            </a:r>
            <a:r>
              <a:rPr lang="zh-CN" altLang="en-US">
                <a:latin typeface="宋体" panose="02010600030101010101" pitchFamily="2" charset="-122"/>
              </a:rPr>
              <a:t>（</a:t>
            </a:r>
            <a:r>
              <a:rPr lang="en-US" altLang="zh-CN" i="1">
                <a:latin typeface="Times New Roman" panose="02020603050405020304" pitchFamily="18" charset="0"/>
                <a:cs typeface="Times New Roman" panose="02020603050405020304" pitchFamily="18" charset="0"/>
              </a:rPr>
              <a:t>Zhugeliang</a:t>
            </a:r>
            <a:r>
              <a:rPr lang="zh-CN" altLang="en-US">
                <a:latin typeface="宋体" panose="02010600030101010101" pitchFamily="2" charset="-122"/>
              </a:rPr>
              <a:t>）</a:t>
            </a:r>
            <a:r>
              <a:rPr lang="zh-CN" altLang="en-US"/>
              <a:t> </a:t>
            </a:r>
          </a:p>
        </p:txBody>
      </p:sp>
      <p:sp>
        <p:nvSpPr>
          <p:cNvPr id="48132" name="Text Box 6">
            <a:extLst>
              <a:ext uri="{FF2B5EF4-FFF2-40B4-BE49-F238E27FC236}">
                <a16:creationId xmlns:a16="http://schemas.microsoft.com/office/drawing/2014/main" id="{A3074027-9965-7A46-804C-2C676155BB93}"/>
              </a:ext>
            </a:extLst>
          </p:cNvPr>
          <p:cNvSpPr txBox="1">
            <a:spLocks noChangeArrowheads="1"/>
          </p:cNvSpPr>
          <p:nvPr/>
        </p:nvSpPr>
        <p:spPr bwMode="auto">
          <a:xfrm>
            <a:off x="276225" y="3730625"/>
            <a:ext cx="8605838" cy="2046288"/>
          </a:xfrm>
          <a:prstGeom prst="rect">
            <a:avLst/>
          </a:prstGeom>
          <a:gradFill rotWithShape="0">
            <a:gsLst>
              <a:gs pos="0">
                <a:srgbClr val="CCFFCC"/>
              </a:gs>
              <a:gs pos="100000">
                <a:schemeClr val="bg1"/>
              </a:gs>
            </a:gsLst>
            <a:path path="rect">
              <a:fillToRect l="100000" t="100000"/>
            </a:path>
          </a:gradFill>
          <a:ln w="9525">
            <a:solidFill>
              <a:srgbClr val="008000"/>
            </a:solidFill>
            <a:miter lim="800000"/>
            <a:headEnd/>
            <a:tailEnd/>
          </a:ln>
        </p:spPr>
        <p:txBody>
          <a:bodyP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30000"/>
              </a:lnSpc>
              <a:spcBef>
                <a:spcPct val="50000"/>
              </a:spcBef>
              <a:buFont typeface="Wingdings" pitchFamily="2" charset="2"/>
              <a:buChar char="§"/>
            </a:pPr>
            <a:r>
              <a:rPr lang="en-US" altLang="zh-CN" sz="2600" b="1">
                <a:latin typeface="Times New Roman" panose="02020603050405020304" pitchFamily="18" charset="0"/>
                <a:cs typeface="Times New Roman" panose="02020603050405020304" pitchFamily="18" charset="0"/>
              </a:rPr>
              <a:t>  { 1 }                                                                   </a:t>
            </a:r>
            <a:r>
              <a:rPr lang="en-US" altLang="zh-CN" sz="2600" b="1" i="1">
                <a:solidFill>
                  <a:schemeClr val="accent2"/>
                </a:solidFill>
                <a:latin typeface="Times New Roman" panose="02020603050405020304" pitchFamily="18" charset="0"/>
                <a:cs typeface="Times New Roman" panose="02020603050405020304" pitchFamily="18" charset="0"/>
              </a:rPr>
              <a:t>P</a:t>
            </a:r>
            <a:r>
              <a:rPr lang="zh-CN" altLang="en-US" sz="2600" b="1">
                <a:solidFill>
                  <a:schemeClr val="accent2"/>
                </a:solidFill>
                <a:latin typeface="宋体" panose="02010600030101010101" pitchFamily="2" charset="-122"/>
              </a:rPr>
              <a:t>规则</a:t>
            </a:r>
            <a:endParaRPr lang="zh-CN" altLang="en-US" sz="2600" b="1">
              <a:solidFill>
                <a:schemeClr val="accent2"/>
              </a:solidFill>
              <a:latin typeface="Times New Roman" panose="02020603050405020304" pitchFamily="18" charset="0"/>
              <a:cs typeface="Times New Roman" panose="02020603050405020304" pitchFamily="18" charset="0"/>
            </a:endParaRPr>
          </a:p>
          <a:p>
            <a:pPr algn="just" eaLnBrk="1" hangingPunct="1">
              <a:lnSpc>
                <a:spcPct val="130000"/>
              </a:lnSpc>
              <a:spcBef>
                <a:spcPct val="50000"/>
              </a:spcBef>
              <a:buFont typeface="Wingdings" pitchFamily="2" charset="2"/>
              <a:buChar char="§"/>
            </a:pPr>
            <a:r>
              <a:rPr lang="zh-CN" altLang="en-US" sz="2600" b="1">
                <a:latin typeface="Times New Roman" panose="02020603050405020304" pitchFamily="18" charset="0"/>
                <a:cs typeface="Times New Roman" panose="02020603050405020304" pitchFamily="18" charset="0"/>
              </a:rPr>
              <a:t>  </a:t>
            </a:r>
            <a:r>
              <a:rPr lang="en-US" altLang="zh-CN" sz="2600" b="1">
                <a:latin typeface="Times New Roman" panose="02020603050405020304" pitchFamily="18" charset="0"/>
                <a:cs typeface="Times New Roman" panose="02020603050405020304" pitchFamily="18" charset="0"/>
              </a:rPr>
              <a:t>{ 2 }          </a:t>
            </a:r>
            <a:r>
              <a:rPr lang="en-US" altLang="zh-CN" sz="2600" b="1" i="1">
                <a:latin typeface="Times New Roman" panose="02020603050405020304" pitchFamily="18" charset="0"/>
                <a:cs typeface="Times New Roman" panose="02020603050405020304" pitchFamily="18" charset="0"/>
              </a:rPr>
              <a:t>Human</a:t>
            </a:r>
            <a:r>
              <a:rPr lang="zh-CN" altLang="en-US" sz="2600" b="1">
                <a:latin typeface="宋体" panose="02010600030101010101" pitchFamily="2" charset="-122"/>
              </a:rPr>
              <a:t>（</a:t>
            </a:r>
            <a:r>
              <a:rPr lang="en-US" altLang="zh-CN" sz="2600" b="1" i="1">
                <a:latin typeface="Times New Roman" panose="02020603050405020304" pitchFamily="18" charset="0"/>
                <a:cs typeface="Times New Roman" panose="02020603050405020304" pitchFamily="18" charset="0"/>
              </a:rPr>
              <a:t>Zhugeliang</a:t>
            </a:r>
            <a:r>
              <a:rPr lang="zh-CN" altLang="en-US" sz="2600" b="1">
                <a:latin typeface="宋体" panose="02010600030101010101" pitchFamily="2" charset="-122"/>
              </a:rPr>
              <a:t>）</a:t>
            </a:r>
            <a:r>
              <a:rPr lang="zh-CN" altLang="en-US" sz="2600" b="1">
                <a:latin typeface="Times New Roman" panose="02020603050405020304" pitchFamily="18" charset="0"/>
                <a:cs typeface="Times New Roman" panose="02020603050405020304" pitchFamily="18" charset="0"/>
              </a:rPr>
              <a:t>                 </a:t>
            </a:r>
            <a:r>
              <a:rPr lang="en-US" altLang="zh-CN" sz="2600" b="1" i="1">
                <a:solidFill>
                  <a:schemeClr val="accent2"/>
                </a:solidFill>
                <a:latin typeface="Times New Roman" panose="02020603050405020304" pitchFamily="18" charset="0"/>
                <a:cs typeface="Times New Roman" panose="02020603050405020304" pitchFamily="18" charset="0"/>
              </a:rPr>
              <a:t>P</a:t>
            </a:r>
            <a:r>
              <a:rPr lang="zh-CN" altLang="en-US" sz="2600" b="1">
                <a:solidFill>
                  <a:schemeClr val="accent2"/>
                </a:solidFill>
                <a:latin typeface="宋体" panose="02010600030101010101" pitchFamily="2" charset="-122"/>
              </a:rPr>
              <a:t>规则</a:t>
            </a:r>
            <a:endParaRPr lang="zh-CN" altLang="en-US" sz="2600" b="1">
              <a:solidFill>
                <a:schemeClr val="accent2"/>
              </a:solidFill>
              <a:latin typeface="Times New Roman" panose="02020603050405020304" pitchFamily="18" charset="0"/>
              <a:cs typeface="Times New Roman" panose="02020603050405020304" pitchFamily="18" charset="0"/>
            </a:endParaRPr>
          </a:p>
          <a:p>
            <a:pPr eaLnBrk="1" hangingPunct="1">
              <a:lnSpc>
                <a:spcPct val="130000"/>
              </a:lnSpc>
              <a:spcBef>
                <a:spcPct val="50000"/>
              </a:spcBef>
              <a:buFont typeface="Wingdings" pitchFamily="2" charset="2"/>
              <a:buChar char="§"/>
            </a:pPr>
            <a:r>
              <a:rPr lang="zh-CN" altLang="en-US" sz="2600" b="1">
                <a:latin typeface="Times New Roman" panose="02020603050405020304" pitchFamily="18" charset="0"/>
                <a:cs typeface="Times New Roman" panose="02020603050405020304" pitchFamily="18" charset="0"/>
              </a:rPr>
              <a:t>  </a:t>
            </a:r>
            <a:r>
              <a:rPr lang="en-US" altLang="zh-CN" sz="2600" b="1">
                <a:latin typeface="Times New Roman" panose="02020603050405020304" pitchFamily="18" charset="0"/>
                <a:cs typeface="Times New Roman" panose="02020603050405020304" pitchFamily="18" charset="0"/>
              </a:rPr>
              <a:t>{ 1, 2 }        </a:t>
            </a:r>
            <a:r>
              <a:rPr lang="en-US" altLang="zh-CN" sz="2600" b="1" i="1">
                <a:latin typeface="Times New Roman" panose="02020603050405020304" pitchFamily="18" charset="0"/>
                <a:cs typeface="Times New Roman" panose="02020603050405020304" pitchFamily="18" charset="0"/>
              </a:rPr>
              <a:t>Die</a:t>
            </a:r>
            <a:r>
              <a:rPr lang="zh-CN" altLang="en-US" sz="2600" b="1">
                <a:latin typeface="宋体" panose="02010600030101010101" pitchFamily="2" charset="-122"/>
              </a:rPr>
              <a:t>（</a:t>
            </a:r>
            <a:r>
              <a:rPr lang="en-US" altLang="zh-CN" sz="2600" b="1">
                <a:latin typeface="Times New Roman" panose="02020603050405020304" pitchFamily="18" charset="0"/>
                <a:cs typeface="Times New Roman" panose="02020603050405020304" pitchFamily="18" charset="0"/>
              </a:rPr>
              <a:t>Zhugeliang</a:t>
            </a:r>
            <a:r>
              <a:rPr lang="zh-CN" altLang="en-US" sz="2600" b="1">
                <a:latin typeface="宋体" panose="02010600030101010101" pitchFamily="2" charset="-122"/>
              </a:rPr>
              <a:t>）</a:t>
            </a:r>
            <a:r>
              <a:rPr lang="zh-CN" altLang="en-US" sz="2600" b="1">
                <a:latin typeface="Times New Roman" panose="02020603050405020304" pitchFamily="18" charset="0"/>
                <a:cs typeface="Times New Roman" panose="02020603050405020304" pitchFamily="18" charset="0"/>
              </a:rPr>
              <a:t>                      </a:t>
            </a:r>
            <a:r>
              <a:rPr lang="en-US" altLang="zh-CN" sz="2600" b="1" i="1">
                <a:solidFill>
                  <a:schemeClr val="accent2"/>
                </a:solidFill>
                <a:latin typeface="Times New Roman" panose="02020603050405020304" pitchFamily="18" charset="0"/>
                <a:cs typeface="Times New Roman" panose="02020603050405020304" pitchFamily="18" charset="0"/>
              </a:rPr>
              <a:t>T</a:t>
            </a:r>
            <a:r>
              <a:rPr lang="zh-CN" altLang="en-US" sz="2600" b="1">
                <a:solidFill>
                  <a:schemeClr val="accent2"/>
                </a:solidFill>
                <a:latin typeface="宋体" panose="02010600030101010101" pitchFamily="2" charset="-122"/>
              </a:rPr>
              <a:t>规则</a:t>
            </a:r>
            <a:r>
              <a:rPr lang="zh-CN" altLang="en-US" sz="2600" b="1"/>
              <a:t> </a:t>
            </a:r>
          </a:p>
        </p:txBody>
      </p:sp>
      <p:grpSp>
        <p:nvGrpSpPr>
          <p:cNvPr id="2" name="Group 18">
            <a:extLst>
              <a:ext uri="{FF2B5EF4-FFF2-40B4-BE49-F238E27FC236}">
                <a16:creationId xmlns:a16="http://schemas.microsoft.com/office/drawing/2014/main" id="{7C19F273-9712-674B-98DE-2048AF62EF28}"/>
              </a:ext>
            </a:extLst>
          </p:cNvPr>
          <p:cNvGrpSpPr>
            <a:grpSpLocks/>
          </p:cNvGrpSpPr>
          <p:nvPr/>
        </p:nvGrpSpPr>
        <p:grpSpPr bwMode="auto">
          <a:xfrm>
            <a:off x="3681413" y="2297113"/>
            <a:ext cx="4514850" cy="1476375"/>
            <a:chOff x="2319" y="1447"/>
            <a:chExt cx="2844" cy="930"/>
          </a:xfrm>
        </p:grpSpPr>
        <p:sp>
          <p:nvSpPr>
            <p:cNvPr id="48136" name="AutoShape 9">
              <a:extLst>
                <a:ext uri="{FF2B5EF4-FFF2-40B4-BE49-F238E27FC236}">
                  <a16:creationId xmlns:a16="http://schemas.microsoft.com/office/drawing/2014/main" id="{91F721E9-4BEF-E349-935A-3F32D5DDF4A0}"/>
                </a:ext>
              </a:extLst>
            </p:cNvPr>
            <p:cNvSpPr>
              <a:spLocks noChangeArrowheads="1"/>
            </p:cNvSpPr>
            <p:nvPr/>
          </p:nvSpPr>
          <p:spPr bwMode="auto">
            <a:xfrm>
              <a:off x="2319" y="1447"/>
              <a:ext cx="2844" cy="930"/>
            </a:xfrm>
            <a:prstGeom prst="cloudCallout">
              <a:avLst>
                <a:gd name="adj1" fmla="val 34847"/>
                <a:gd name="adj2" fmla="val 153977"/>
              </a:avLst>
            </a:prstGeom>
            <a:gradFill rotWithShape="0">
              <a:gsLst>
                <a:gs pos="0">
                  <a:srgbClr val="99CCFF"/>
                </a:gs>
                <a:gs pos="50000">
                  <a:srgbClr val="FFFFFF"/>
                </a:gs>
                <a:gs pos="100000">
                  <a:srgbClr val="99CCFF"/>
                </a:gs>
              </a:gsLst>
              <a:lin ang="5400000" scaled="1"/>
            </a:gradFill>
            <a:ln w="9525">
              <a:solidFill>
                <a:schemeClr val="tx1"/>
              </a:solidFill>
              <a:round/>
              <a:headEnd/>
              <a:tailEnd/>
            </a:ln>
          </p:spPr>
          <p:txBody>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zh-CN" sz="1800"/>
            </a:p>
          </p:txBody>
        </p:sp>
        <p:graphicFrame>
          <p:nvGraphicFramePr>
            <p:cNvPr id="48137" name="Object 10">
              <a:extLst>
                <a:ext uri="{FF2B5EF4-FFF2-40B4-BE49-F238E27FC236}">
                  <a16:creationId xmlns:a16="http://schemas.microsoft.com/office/drawing/2014/main" id="{B445D260-FC20-8F4F-A0A0-9BB6CB6DF120}"/>
                </a:ext>
              </a:extLst>
            </p:cNvPr>
            <p:cNvGraphicFramePr>
              <a:graphicFrameLocks noChangeAspect="1"/>
            </p:cNvGraphicFramePr>
            <p:nvPr/>
          </p:nvGraphicFramePr>
          <p:xfrm>
            <a:off x="2684" y="1761"/>
            <a:ext cx="1868" cy="304"/>
          </p:xfrm>
          <a:graphic>
            <a:graphicData uri="http://schemas.openxmlformats.org/presentationml/2006/ole">
              <mc:AlternateContent xmlns:mc="http://schemas.openxmlformats.org/markup-compatibility/2006">
                <mc:Choice xmlns:v="urn:schemas-microsoft-com:vml" Requires="v">
                  <p:oleObj spid="_x0000_s48144" name="公式" r:id="rId4" imgW="28676600" imgH="4686300" progId="Equation.3">
                    <p:embed/>
                  </p:oleObj>
                </mc:Choice>
                <mc:Fallback>
                  <p:oleObj name="公式" r:id="rId4" imgW="28676600" imgH="46863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4" y="1761"/>
                          <a:ext cx="1868"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8134" name="Object 16">
            <a:extLst>
              <a:ext uri="{FF2B5EF4-FFF2-40B4-BE49-F238E27FC236}">
                <a16:creationId xmlns:a16="http://schemas.microsoft.com/office/drawing/2014/main" id="{A17C67D8-3A20-9347-8339-1F34F6093F8C}"/>
              </a:ext>
            </a:extLst>
          </p:cNvPr>
          <p:cNvGraphicFramePr>
            <a:graphicFrameLocks noChangeAspect="1"/>
          </p:cNvGraphicFramePr>
          <p:nvPr/>
        </p:nvGraphicFramePr>
        <p:xfrm>
          <a:off x="4521200" y="1293813"/>
          <a:ext cx="3505200" cy="449262"/>
        </p:xfrm>
        <a:graphic>
          <a:graphicData uri="http://schemas.openxmlformats.org/presentationml/2006/ole">
            <mc:AlternateContent xmlns:mc="http://schemas.openxmlformats.org/markup-compatibility/2006">
              <mc:Choice xmlns:v="urn:schemas-microsoft-com:vml" Requires="v">
                <p:oleObj spid="_x0000_s48145" name="公式" r:id="rId6" imgW="36576000" imgH="4686300" progId="Equation.3">
                  <p:embed/>
                </p:oleObj>
              </mc:Choice>
              <mc:Fallback>
                <p:oleObj name="公式" r:id="rId6" imgW="36576000" imgH="4686300" progId="Equation.3">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1200" y="1293813"/>
                        <a:ext cx="350520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5" name="Object 17">
            <a:extLst>
              <a:ext uri="{FF2B5EF4-FFF2-40B4-BE49-F238E27FC236}">
                <a16:creationId xmlns:a16="http://schemas.microsoft.com/office/drawing/2014/main" id="{25AE0DB0-B2DC-5343-9735-426891C01171}"/>
              </a:ext>
            </a:extLst>
          </p:cNvPr>
          <p:cNvGraphicFramePr>
            <a:graphicFrameLocks noChangeAspect="1"/>
          </p:cNvGraphicFramePr>
          <p:nvPr/>
        </p:nvGraphicFramePr>
        <p:xfrm>
          <a:off x="1830388" y="3924300"/>
          <a:ext cx="3592512" cy="460375"/>
        </p:xfrm>
        <a:graphic>
          <a:graphicData uri="http://schemas.openxmlformats.org/presentationml/2006/ole">
            <mc:AlternateContent xmlns:mc="http://schemas.openxmlformats.org/markup-compatibility/2006">
              <mc:Choice xmlns:v="urn:schemas-microsoft-com:vml" Requires="v">
                <p:oleObj spid="_x0000_s48146" name="公式" r:id="rId8" imgW="36576000" imgH="4686300" progId="Equation.3">
                  <p:embed/>
                </p:oleObj>
              </mc:Choice>
              <mc:Fallback>
                <p:oleObj name="公式" r:id="rId8" imgW="36576000" imgH="4686300"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0388" y="3924300"/>
                        <a:ext cx="3592512"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3" name="灯片编号占位符 3">
            <a:extLst>
              <a:ext uri="{FF2B5EF4-FFF2-40B4-BE49-F238E27FC236}">
                <a16:creationId xmlns:a16="http://schemas.microsoft.com/office/drawing/2014/main" id="{BC6972E6-A991-B14E-B2A2-AC22EBA06A0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33A1FFF8-1882-F748-8442-2D1678ABB868}" type="slidenum">
              <a:rPr lang="ja-JP" altLang="en-US" sz="1800">
                <a:solidFill>
                  <a:srgbClr val="A50021"/>
                </a:solidFill>
                <a:ea typeface="MS PGothic" panose="020B0600070205080204" pitchFamily="34" charset="-128"/>
              </a:rPr>
              <a:pPr>
                <a:lnSpc>
                  <a:spcPct val="100000"/>
                </a:lnSpc>
                <a:spcBef>
                  <a:spcPct val="0"/>
                </a:spcBef>
                <a:buClrTx/>
                <a:buFontTx/>
                <a:buNone/>
              </a:pPr>
              <a:t>34</a:t>
            </a:fld>
            <a:endParaRPr lang="en-US" altLang="ja-JP" sz="1800">
              <a:solidFill>
                <a:srgbClr val="A50021"/>
              </a:solidFill>
              <a:ea typeface="MS PGothic" panose="020B0600070205080204" pitchFamily="34" charset="-128"/>
            </a:endParaRPr>
          </a:p>
        </p:txBody>
      </p:sp>
      <p:sp>
        <p:nvSpPr>
          <p:cNvPr id="49154" name="Rectangle 2">
            <a:extLst>
              <a:ext uri="{FF2B5EF4-FFF2-40B4-BE49-F238E27FC236}">
                <a16:creationId xmlns:a16="http://schemas.microsoft.com/office/drawing/2014/main" id="{98C31E01-9D58-5A4C-90F0-803E8F921779}"/>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2.2.4  </a:t>
            </a:r>
            <a:r>
              <a:rPr lang="zh-CN" altLang="en-US">
                <a:latin typeface="Times New Roman" panose="02020603050405020304" pitchFamily="18" charset="0"/>
              </a:rPr>
              <a:t>谓词公式的性质</a:t>
            </a:r>
          </a:p>
        </p:txBody>
      </p:sp>
      <p:sp>
        <p:nvSpPr>
          <p:cNvPr id="49155" name="Rectangle 3">
            <a:extLst>
              <a:ext uri="{FF2B5EF4-FFF2-40B4-BE49-F238E27FC236}">
                <a16:creationId xmlns:a16="http://schemas.microsoft.com/office/drawing/2014/main" id="{9CA93AA5-99BF-FA4F-8584-61BDA671493C}"/>
              </a:ext>
            </a:extLst>
          </p:cNvPr>
          <p:cNvSpPr>
            <a:spLocks noGrp="1" noChangeArrowheads="1"/>
          </p:cNvSpPr>
          <p:nvPr>
            <p:ph type="body" idx="1"/>
          </p:nvPr>
        </p:nvSpPr>
        <p:spPr/>
        <p:txBody>
          <a:bodyPr/>
          <a:lstStyle/>
          <a:p>
            <a:pPr marL="571500" indent="-571500" eaLnBrk="1" hangingPunct="1">
              <a:spcBef>
                <a:spcPct val="40000"/>
              </a:spcBef>
            </a:pPr>
            <a:r>
              <a:rPr lang="zh-CN" altLang="en-US" b="1"/>
              <a:t>谓词逻辑的其他推理规则：</a:t>
            </a:r>
          </a:p>
          <a:p>
            <a:pPr marL="571500" indent="-571500" eaLnBrk="1" hangingPunct="1">
              <a:spcBef>
                <a:spcPct val="40000"/>
              </a:spcBef>
              <a:buFont typeface="Wingdings" pitchFamily="2" charset="2"/>
              <a:buNone/>
            </a:pPr>
            <a:r>
              <a:rPr lang="zh-CN" altLang="en-US" b="1">
                <a:solidFill>
                  <a:schemeClr val="accent2"/>
                </a:solidFill>
                <a:latin typeface="宋体" panose="02010600030101010101" pitchFamily="2" charset="-122"/>
              </a:rPr>
              <a:t>④</a:t>
            </a:r>
            <a:r>
              <a:rPr lang="zh-CN" altLang="en-US" b="1">
                <a:latin typeface="宋体" panose="02010600030101010101" pitchFamily="2" charset="-122"/>
              </a:rPr>
              <a:t> </a:t>
            </a:r>
            <a:r>
              <a:rPr lang="zh-CN" altLang="en-US" b="1">
                <a:latin typeface="Times New Roman" panose="02020603050405020304" pitchFamily="18" charset="0"/>
              </a:rPr>
              <a:t>反证法：          </a:t>
            </a:r>
            <a:r>
              <a:rPr lang="zh-CN" altLang="en-US">
                <a:latin typeface="Times New Roman" panose="02020603050405020304" pitchFamily="18" charset="0"/>
              </a:rPr>
              <a:t>，当且仅当                      ，即</a:t>
            </a:r>
            <a:r>
              <a:rPr lang="en-US" altLang="zh-CN" i="1">
                <a:latin typeface="Times New Roman" panose="02020603050405020304" pitchFamily="18" charset="0"/>
              </a:rPr>
              <a:t>Q</a:t>
            </a:r>
            <a:r>
              <a:rPr lang="zh-CN" altLang="en-US">
                <a:latin typeface="Times New Roman" panose="02020603050405020304" pitchFamily="18" charset="0"/>
              </a:rPr>
              <a:t>为</a:t>
            </a:r>
            <a:r>
              <a:rPr lang="en-US" altLang="zh-CN" i="1">
                <a:latin typeface="Times New Roman" panose="02020603050405020304" pitchFamily="18" charset="0"/>
              </a:rPr>
              <a:t>P</a:t>
            </a:r>
            <a:r>
              <a:rPr lang="zh-CN" altLang="en-US">
                <a:latin typeface="Times New Roman" panose="02020603050405020304" pitchFamily="18" charset="0"/>
              </a:rPr>
              <a:t>的逻辑结论，当且仅当                是不可满足的。</a:t>
            </a:r>
            <a:r>
              <a:rPr lang="zh-CN" altLang="en-US" sz="3200" b="1">
                <a:latin typeface="Times New Roman" panose="02020603050405020304" pitchFamily="18" charset="0"/>
              </a:rPr>
              <a:t> </a:t>
            </a:r>
          </a:p>
        </p:txBody>
      </p:sp>
      <p:sp>
        <p:nvSpPr>
          <p:cNvPr id="49156" name="Rectangle 4">
            <a:extLst>
              <a:ext uri="{FF2B5EF4-FFF2-40B4-BE49-F238E27FC236}">
                <a16:creationId xmlns:a16="http://schemas.microsoft.com/office/drawing/2014/main" id="{03ACF669-AE8B-2E43-A5B7-FFFA8484A8D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graphicFrame>
        <p:nvGraphicFramePr>
          <p:cNvPr id="49157" name="Object 5">
            <a:extLst>
              <a:ext uri="{FF2B5EF4-FFF2-40B4-BE49-F238E27FC236}">
                <a16:creationId xmlns:a16="http://schemas.microsoft.com/office/drawing/2014/main" id="{455FD239-844F-2A49-8041-0279744A893D}"/>
              </a:ext>
            </a:extLst>
          </p:cNvPr>
          <p:cNvGraphicFramePr>
            <a:graphicFrameLocks noChangeAspect="1"/>
          </p:cNvGraphicFramePr>
          <p:nvPr/>
        </p:nvGraphicFramePr>
        <p:xfrm>
          <a:off x="2297113" y="1744663"/>
          <a:ext cx="990600" cy="407987"/>
        </p:xfrm>
        <a:graphic>
          <a:graphicData uri="http://schemas.openxmlformats.org/presentationml/2006/ole">
            <mc:AlternateContent xmlns:mc="http://schemas.openxmlformats.org/markup-compatibility/2006">
              <mc:Choice xmlns:v="urn:schemas-microsoft-com:vml" Requires="v">
                <p:oleObj spid="_x0000_s49184" name="公式" r:id="rId4" imgW="11112500" imgH="4686300" progId="Equation.3">
                  <p:embed/>
                </p:oleObj>
              </mc:Choice>
              <mc:Fallback>
                <p:oleObj name="公式" r:id="rId4" imgW="11112500" imgH="46863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7113" y="1744663"/>
                        <a:ext cx="9906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8" name="Rectangle 6">
            <a:extLst>
              <a:ext uri="{FF2B5EF4-FFF2-40B4-BE49-F238E27FC236}">
                <a16:creationId xmlns:a16="http://schemas.microsoft.com/office/drawing/2014/main" id="{7D15B8A5-8FD0-6B4A-9194-9E7545D5450D}"/>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graphicFrame>
        <p:nvGraphicFramePr>
          <p:cNvPr id="49159" name="Object 7">
            <a:extLst>
              <a:ext uri="{FF2B5EF4-FFF2-40B4-BE49-F238E27FC236}">
                <a16:creationId xmlns:a16="http://schemas.microsoft.com/office/drawing/2014/main" id="{812528F5-F566-E044-AE28-BF9DC64B4956}"/>
              </a:ext>
            </a:extLst>
          </p:cNvPr>
          <p:cNvGraphicFramePr>
            <a:graphicFrameLocks noChangeAspect="1"/>
          </p:cNvGraphicFramePr>
          <p:nvPr/>
        </p:nvGraphicFramePr>
        <p:xfrm>
          <a:off x="5118100" y="1701800"/>
          <a:ext cx="1878013" cy="434975"/>
        </p:xfrm>
        <a:graphic>
          <a:graphicData uri="http://schemas.openxmlformats.org/presentationml/2006/ole">
            <mc:AlternateContent xmlns:mc="http://schemas.openxmlformats.org/markup-compatibility/2006">
              <mc:Choice xmlns:v="urn:schemas-microsoft-com:vml" Requires="v">
                <p:oleObj spid="_x0000_s49185" name="公式" r:id="rId6" imgW="19900900" imgH="4686300" progId="Equation.3">
                  <p:embed/>
                </p:oleObj>
              </mc:Choice>
              <mc:Fallback>
                <p:oleObj name="公式" r:id="rId6" imgW="19900900" imgH="46863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8100" y="1701800"/>
                        <a:ext cx="187801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0" name="Rectangle 8">
            <a:extLst>
              <a:ext uri="{FF2B5EF4-FFF2-40B4-BE49-F238E27FC236}">
                <a16:creationId xmlns:a16="http://schemas.microsoft.com/office/drawing/2014/main" id="{2B14A18B-CAEA-114E-A45B-DC5E38FA53BF}"/>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graphicFrame>
        <p:nvGraphicFramePr>
          <p:cNvPr id="49161" name="Object 9">
            <a:extLst>
              <a:ext uri="{FF2B5EF4-FFF2-40B4-BE49-F238E27FC236}">
                <a16:creationId xmlns:a16="http://schemas.microsoft.com/office/drawing/2014/main" id="{38FA0280-EE86-484F-B59A-1B542E6040A4}"/>
              </a:ext>
            </a:extLst>
          </p:cNvPr>
          <p:cNvGraphicFramePr>
            <a:graphicFrameLocks noChangeAspect="1"/>
          </p:cNvGraphicFramePr>
          <p:nvPr/>
        </p:nvGraphicFramePr>
        <p:xfrm>
          <a:off x="4584700" y="2289175"/>
          <a:ext cx="1143000" cy="436563"/>
        </p:xfrm>
        <a:graphic>
          <a:graphicData uri="http://schemas.openxmlformats.org/presentationml/2006/ole">
            <mc:AlternateContent xmlns:mc="http://schemas.openxmlformats.org/markup-compatibility/2006">
              <mc:Choice xmlns:v="urn:schemas-microsoft-com:vml" Requires="v">
                <p:oleObj spid="_x0000_s49186" name="公式" r:id="rId8" imgW="12001500" imgH="4686300" progId="Equation.3">
                  <p:embed/>
                </p:oleObj>
              </mc:Choice>
              <mc:Fallback>
                <p:oleObj name="公式" r:id="rId8" imgW="12001500" imgH="46863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84700" y="2289175"/>
                        <a:ext cx="11430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2" name="Rectangle 10">
            <a:extLst>
              <a:ext uri="{FF2B5EF4-FFF2-40B4-BE49-F238E27FC236}">
                <a16:creationId xmlns:a16="http://schemas.microsoft.com/office/drawing/2014/main" id="{58F2942B-28E2-C945-9A54-94DE132D4A01}"/>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49163" name="Rectangle 12">
            <a:extLst>
              <a:ext uri="{FF2B5EF4-FFF2-40B4-BE49-F238E27FC236}">
                <a16:creationId xmlns:a16="http://schemas.microsoft.com/office/drawing/2014/main" id="{948D9958-E142-2F44-AE67-65D5B9853453}"/>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49164" name="Rectangle 16">
            <a:extLst>
              <a:ext uri="{FF2B5EF4-FFF2-40B4-BE49-F238E27FC236}">
                <a16:creationId xmlns:a16="http://schemas.microsoft.com/office/drawing/2014/main" id="{B73A9635-D6A9-724D-A3A4-EFBAB62C940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49165" name="Rectangle 18">
            <a:extLst>
              <a:ext uri="{FF2B5EF4-FFF2-40B4-BE49-F238E27FC236}">
                <a16:creationId xmlns:a16="http://schemas.microsoft.com/office/drawing/2014/main" id="{EA404536-C488-BE42-9F13-DAC5C1CCC827}"/>
              </a:ext>
            </a:extLst>
          </p:cNvPr>
          <p:cNvSpPr>
            <a:spLocks noChangeArrowheads="1"/>
          </p:cNvSpPr>
          <p:nvPr/>
        </p:nvSpPr>
        <p:spPr bwMode="auto">
          <a:xfrm>
            <a:off x="195263" y="2941638"/>
            <a:ext cx="866775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40000"/>
              </a:spcBef>
            </a:pPr>
            <a:r>
              <a:rPr lang="en-US" altLang="zh-CN" b="1"/>
              <a:t>  </a:t>
            </a:r>
            <a:r>
              <a:rPr lang="zh-CN" altLang="en-US" b="1"/>
              <a:t>定理：</a:t>
            </a:r>
            <a:r>
              <a:rPr lang="en-US" altLang="zh-CN" i="1">
                <a:latin typeface="Times New Roman" panose="02020603050405020304" pitchFamily="18" charset="0"/>
              </a:rPr>
              <a:t>Q</a:t>
            </a:r>
            <a:r>
              <a:rPr lang="zh-CN" altLang="en-US">
                <a:latin typeface="Times New Roman" panose="02020603050405020304" pitchFamily="18" charset="0"/>
              </a:rPr>
              <a:t>为     ，    ，</a:t>
            </a:r>
            <a:r>
              <a:rPr lang="en-US" altLang="zh-CN" sz="3600" b="1" baseline="20000">
                <a:latin typeface="Times New Roman" panose="02020603050405020304" pitchFamily="18" charset="0"/>
              </a:rPr>
              <a:t>…  </a:t>
            </a:r>
            <a:r>
              <a:rPr lang="zh-CN" altLang="en-US">
                <a:latin typeface="Times New Roman" panose="02020603050405020304" pitchFamily="18" charset="0"/>
              </a:rPr>
              <a:t>，    的逻辑结论，当且仅当</a:t>
            </a:r>
          </a:p>
          <a:p>
            <a:pPr eaLnBrk="1" hangingPunct="1">
              <a:spcBef>
                <a:spcPct val="40000"/>
              </a:spcBef>
              <a:buFont typeface="Wingdings" pitchFamily="2" charset="2"/>
              <a:buNone/>
            </a:pPr>
            <a:r>
              <a:rPr lang="zh-CN" altLang="en-US">
                <a:latin typeface="Times New Roman" panose="02020603050405020304" pitchFamily="18" charset="0"/>
              </a:rPr>
              <a:t>                                                      是不可满足的</a:t>
            </a:r>
            <a:r>
              <a:rPr lang="zh-CN" altLang="en-US"/>
              <a:t>。</a:t>
            </a:r>
          </a:p>
        </p:txBody>
      </p:sp>
      <p:graphicFrame>
        <p:nvGraphicFramePr>
          <p:cNvPr id="49166" name="Object 11">
            <a:extLst>
              <a:ext uri="{FF2B5EF4-FFF2-40B4-BE49-F238E27FC236}">
                <a16:creationId xmlns:a16="http://schemas.microsoft.com/office/drawing/2014/main" id="{9FA3F580-6FC8-E247-8CFB-2531C4A0C1F9}"/>
              </a:ext>
            </a:extLst>
          </p:cNvPr>
          <p:cNvGraphicFramePr>
            <a:graphicFrameLocks noChangeAspect="1"/>
          </p:cNvGraphicFramePr>
          <p:nvPr/>
        </p:nvGraphicFramePr>
        <p:xfrm>
          <a:off x="2551113" y="3009900"/>
          <a:ext cx="393700" cy="533400"/>
        </p:xfrm>
        <a:graphic>
          <a:graphicData uri="http://schemas.openxmlformats.org/presentationml/2006/ole">
            <mc:AlternateContent xmlns:mc="http://schemas.openxmlformats.org/markup-compatibility/2006">
              <mc:Choice xmlns:v="urn:schemas-microsoft-com:vml" Requires="v">
                <p:oleObj spid="_x0000_s49187" name="公式" r:id="rId10" imgW="3797300" imgH="4978400" progId="Equation.3">
                  <p:embed/>
                </p:oleObj>
              </mc:Choice>
              <mc:Fallback>
                <p:oleObj name="公式" r:id="rId10" imgW="3797300" imgH="49784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51113" y="3009900"/>
                        <a:ext cx="3937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7" name="Object 13">
            <a:extLst>
              <a:ext uri="{FF2B5EF4-FFF2-40B4-BE49-F238E27FC236}">
                <a16:creationId xmlns:a16="http://schemas.microsoft.com/office/drawing/2014/main" id="{45B180BB-1F50-E44C-8ABA-FDF66A20CD8F}"/>
              </a:ext>
            </a:extLst>
          </p:cNvPr>
          <p:cNvGraphicFramePr>
            <a:graphicFrameLocks noChangeAspect="1"/>
          </p:cNvGraphicFramePr>
          <p:nvPr/>
        </p:nvGraphicFramePr>
        <p:xfrm>
          <a:off x="3119438" y="3024188"/>
          <a:ext cx="441325" cy="533400"/>
        </p:xfrm>
        <a:graphic>
          <a:graphicData uri="http://schemas.openxmlformats.org/presentationml/2006/ole">
            <mc:AlternateContent xmlns:mc="http://schemas.openxmlformats.org/markup-compatibility/2006">
              <mc:Choice xmlns:v="urn:schemas-microsoft-com:vml" Requires="v">
                <p:oleObj spid="_x0000_s49188" name="公式" r:id="rId12" imgW="4102100" imgH="4978400" progId="Equation.3">
                  <p:embed/>
                </p:oleObj>
              </mc:Choice>
              <mc:Fallback>
                <p:oleObj name="公式" r:id="rId12" imgW="4102100" imgH="497840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19438" y="3024188"/>
                        <a:ext cx="4413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8" name="Object 15">
            <a:extLst>
              <a:ext uri="{FF2B5EF4-FFF2-40B4-BE49-F238E27FC236}">
                <a16:creationId xmlns:a16="http://schemas.microsoft.com/office/drawing/2014/main" id="{370B5B1D-840D-824C-AB5D-2F9BA0CAA39F}"/>
              </a:ext>
            </a:extLst>
          </p:cNvPr>
          <p:cNvGraphicFramePr>
            <a:graphicFrameLocks noChangeAspect="1"/>
          </p:cNvGraphicFramePr>
          <p:nvPr/>
        </p:nvGraphicFramePr>
        <p:xfrm>
          <a:off x="4651375" y="3051175"/>
          <a:ext cx="423863" cy="504825"/>
        </p:xfrm>
        <a:graphic>
          <a:graphicData uri="http://schemas.openxmlformats.org/presentationml/2006/ole">
            <mc:AlternateContent xmlns:mc="http://schemas.openxmlformats.org/markup-compatibility/2006">
              <mc:Choice xmlns:v="urn:schemas-microsoft-com:vml" Requires="v">
                <p:oleObj spid="_x0000_s49189" name="公式" r:id="rId14" imgW="4102100" imgH="4978400" progId="Equation.3">
                  <p:embed/>
                </p:oleObj>
              </mc:Choice>
              <mc:Fallback>
                <p:oleObj name="公式" r:id="rId14" imgW="4102100" imgH="4978400" progId="Equation.3">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51375" y="3051175"/>
                        <a:ext cx="42386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9" name="Object 17">
            <a:extLst>
              <a:ext uri="{FF2B5EF4-FFF2-40B4-BE49-F238E27FC236}">
                <a16:creationId xmlns:a16="http://schemas.microsoft.com/office/drawing/2014/main" id="{7358C915-0D84-8243-ACAD-0D382BFA8645}"/>
              </a:ext>
            </a:extLst>
          </p:cNvPr>
          <p:cNvGraphicFramePr>
            <a:graphicFrameLocks noChangeAspect="1"/>
          </p:cNvGraphicFramePr>
          <p:nvPr/>
        </p:nvGraphicFramePr>
        <p:xfrm>
          <a:off x="1571625" y="3668713"/>
          <a:ext cx="3552825" cy="550862"/>
        </p:xfrm>
        <a:graphic>
          <a:graphicData uri="http://schemas.openxmlformats.org/presentationml/2006/ole">
            <mc:AlternateContent xmlns:mc="http://schemas.openxmlformats.org/markup-compatibility/2006">
              <mc:Choice xmlns:v="urn:schemas-microsoft-com:vml" Requires="v">
                <p:oleObj spid="_x0000_s49190" name="公式" r:id="rId16" imgW="33934400" imgH="5270500" progId="Equation.3">
                  <p:embed/>
                </p:oleObj>
              </mc:Choice>
              <mc:Fallback>
                <p:oleObj name="公式" r:id="rId16" imgW="33934400" imgH="5270500" progId="Equation.3">
                  <p:embed/>
                  <p:pic>
                    <p:nvPicPr>
                      <p:cNvPr id="0"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71625" y="3668713"/>
                        <a:ext cx="3552825"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7" name="灯片编号占位符 3">
            <a:extLst>
              <a:ext uri="{FF2B5EF4-FFF2-40B4-BE49-F238E27FC236}">
                <a16:creationId xmlns:a16="http://schemas.microsoft.com/office/drawing/2014/main" id="{C72988CA-6BA9-5846-BB13-410686D45A7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9A3BD7F9-32E3-AC40-A908-095872ABC0FB}" type="slidenum">
              <a:rPr lang="ja-JP" altLang="en-US" sz="1800">
                <a:solidFill>
                  <a:srgbClr val="A50021"/>
                </a:solidFill>
                <a:ea typeface="MS PGothic" panose="020B0600070205080204" pitchFamily="34" charset="-128"/>
              </a:rPr>
              <a:pPr>
                <a:lnSpc>
                  <a:spcPct val="100000"/>
                </a:lnSpc>
                <a:spcBef>
                  <a:spcPct val="0"/>
                </a:spcBef>
                <a:buClrTx/>
                <a:buFontTx/>
                <a:buNone/>
              </a:pPr>
              <a:t>35</a:t>
            </a:fld>
            <a:endParaRPr lang="en-US" altLang="ja-JP" sz="1800">
              <a:solidFill>
                <a:srgbClr val="A50021"/>
              </a:solidFill>
              <a:ea typeface="MS PGothic" panose="020B0600070205080204" pitchFamily="34" charset="-128"/>
            </a:endParaRPr>
          </a:p>
        </p:txBody>
      </p:sp>
      <p:sp>
        <p:nvSpPr>
          <p:cNvPr id="50178" name="Rectangle 6">
            <a:extLst>
              <a:ext uri="{FF2B5EF4-FFF2-40B4-BE49-F238E27FC236}">
                <a16:creationId xmlns:a16="http://schemas.microsoft.com/office/drawing/2014/main" id="{FCED1A16-39A1-A344-882D-60B618D540D1}"/>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2.2.5  </a:t>
            </a:r>
            <a:r>
              <a:rPr lang="zh-CN" altLang="en-US">
                <a:latin typeface="Times New Roman" panose="02020603050405020304" pitchFamily="18" charset="0"/>
              </a:rPr>
              <a:t>一阶谓词逻辑知识表示方法</a:t>
            </a:r>
          </a:p>
        </p:txBody>
      </p:sp>
      <p:sp>
        <p:nvSpPr>
          <p:cNvPr id="50179" name="Rectangle 7">
            <a:extLst>
              <a:ext uri="{FF2B5EF4-FFF2-40B4-BE49-F238E27FC236}">
                <a16:creationId xmlns:a16="http://schemas.microsoft.com/office/drawing/2014/main" id="{A88D743D-9BE8-7344-8BF0-523101698ADF}"/>
              </a:ext>
            </a:extLst>
          </p:cNvPr>
          <p:cNvSpPr>
            <a:spLocks noGrp="1" noChangeArrowheads="1"/>
          </p:cNvSpPr>
          <p:nvPr>
            <p:ph type="body" idx="1"/>
          </p:nvPr>
        </p:nvSpPr>
        <p:spPr>
          <a:xfrm>
            <a:off x="379413" y="908050"/>
            <a:ext cx="8337550" cy="2527300"/>
          </a:xfrm>
          <a:gradFill rotWithShape="0">
            <a:gsLst>
              <a:gs pos="0">
                <a:srgbClr val="CCFFFF"/>
              </a:gs>
              <a:gs pos="100000">
                <a:schemeClr val="bg1"/>
              </a:gs>
            </a:gsLst>
            <a:path path="rect">
              <a:fillToRect l="100000" t="100000"/>
            </a:path>
          </a:gradFill>
          <a:ln>
            <a:solidFill>
              <a:srgbClr val="808080"/>
            </a:solidFill>
            <a:miter lim="800000"/>
            <a:headEnd/>
            <a:tailEnd/>
          </a:ln>
        </p:spPr>
        <p:txBody>
          <a:bodyPr/>
          <a:lstStyle/>
          <a:p>
            <a:pPr marL="571500" indent="-571500" eaLnBrk="1" hangingPunct="1">
              <a:spcBef>
                <a:spcPct val="30000"/>
              </a:spcBef>
            </a:pPr>
            <a:r>
              <a:rPr lang="zh-CN" altLang="en-US" sz="2600" b="1">
                <a:latin typeface="Times New Roman" panose="02020603050405020304" pitchFamily="18" charset="0"/>
              </a:rPr>
              <a:t>谓词公式表示知识的步骤：</a:t>
            </a:r>
          </a:p>
          <a:p>
            <a:pPr marL="966788" lvl="1" indent="-495300" eaLnBrk="1" hangingPunct="1">
              <a:lnSpc>
                <a:spcPct val="120000"/>
              </a:lnSpc>
              <a:spcBef>
                <a:spcPct val="30000"/>
              </a:spcBef>
              <a:buFont typeface="Wingdings" pitchFamily="2" charset="2"/>
              <a:buNone/>
            </a:pPr>
            <a:r>
              <a:rPr lang="zh-CN" altLang="en-US" b="1">
                <a:solidFill>
                  <a:schemeClr val="tx1"/>
                </a:solidFill>
                <a:latin typeface="Times New Roman" panose="02020603050405020304" pitchFamily="18" charset="0"/>
              </a:rPr>
              <a:t>（</a:t>
            </a:r>
            <a:r>
              <a:rPr lang="en-US" altLang="zh-CN" b="1">
                <a:solidFill>
                  <a:schemeClr val="tx1"/>
                </a:solidFill>
                <a:latin typeface="Times New Roman" panose="02020603050405020304" pitchFamily="18" charset="0"/>
              </a:rPr>
              <a:t>1</a:t>
            </a:r>
            <a:r>
              <a:rPr lang="zh-CN" altLang="en-US" b="1">
                <a:solidFill>
                  <a:schemeClr val="tx1"/>
                </a:solidFill>
                <a:latin typeface="Times New Roman" panose="02020603050405020304" pitchFamily="18" charset="0"/>
              </a:rPr>
              <a:t>）定义谓词及个体。</a:t>
            </a:r>
          </a:p>
          <a:p>
            <a:pPr marL="966788" lvl="1" indent="-495300" eaLnBrk="1" hangingPunct="1">
              <a:lnSpc>
                <a:spcPct val="120000"/>
              </a:lnSpc>
              <a:spcBef>
                <a:spcPct val="30000"/>
              </a:spcBef>
              <a:buFont typeface="Wingdings" pitchFamily="2" charset="2"/>
              <a:buNone/>
            </a:pPr>
            <a:r>
              <a:rPr lang="zh-CN" altLang="en-US" b="1">
                <a:solidFill>
                  <a:schemeClr val="tx1"/>
                </a:solidFill>
                <a:latin typeface="Times New Roman" panose="02020603050405020304" pitchFamily="18" charset="0"/>
              </a:rPr>
              <a:t>（</a:t>
            </a:r>
            <a:r>
              <a:rPr lang="en-US" altLang="zh-CN" b="1">
                <a:solidFill>
                  <a:schemeClr val="tx1"/>
                </a:solidFill>
                <a:latin typeface="Times New Roman" panose="02020603050405020304" pitchFamily="18" charset="0"/>
              </a:rPr>
              <a:t>2</a:t>
            </a:r>
            <a:r>
              <a:rPr lang="zh-CN" altLang="en-US" b="1">
                <a:solidFill>
                  <a:schemeClr val="tx1"/>
                </a:solidFill>
                <a:latin typeface="Times New Roman" panose="02020603050405020304" pitchFamily="18" charset="0"/>
              </a:rPr>
              <a:t>）变元赋值。</a:t>
            </a:r>
          </a:p>
          <a:p>
            <a:pPr marL="966788" lvl="1" indent="-495300" eaLnBrk="1" hangingPunct="1">
              <a:lnSpc>
                <a:spcPct val="120000"/>
              </a:lnSpc>
              <a:spcBef>
                <a:spcPct val="30000"/>
              </a:spcBef>
              <a:buFont typeface="Wingdings" pitchFamily="2" charset="2"/>
              <a:buNone/>
            </a:pPr>
            <a:r>
              <a:rPr lang="zh-CN" altLang="en-US" b="1">
                <a:solidFill>
                  <a:schemeClr val="tx1"/>
                </a:solidFill>
                <a:latin typeface="Times New Roman" panose="02020603050405020304" pitchFamily="18" charset="0"/>
              </a:rPr>
              <a:t>（</a:t>
            </a:r>
            <a:r>
              <a:rPr lang="en-US" altLang="zh-CN" b="1">
                <a:solidFill>
                  <a:schemeClr val="tx1"/>
                </a:solidFill>
                <a:latin typeface="Times New Roman" panose="02020603050405020304" pitchFamily="18" charset="0"/>
              </a:rPr>
              <a:t>3</a:t>
            </a:r>
            <a:r>
              <a:rPr lang="zh-CN" altLang="en-US" b="1">
                <a:solidFill>
                  <a:schemeClr val="tx1"/>
                </a:solidFill>
                <a:latin typeface="Times New Roman" panose="02020603050405020304" pitchFamily="18" charset="0"/>
              </a:rPr>
              <a:t>）用连接词连接各个谓词，形成谓词公式</a:t>
            </a:r>
            <a:r>
              <a:rPr lang="zh-CN" altLang="en-US" sz="2800" b="1">
                <a:solidFill>
                  <a:schemeClr val="tx1"/>
                </a:solidFill>
                <a:latin typeface="Times New Roman" panose="02020603050405020304" pitchFamily="18" charset="0"/>
              </a:rPr>
              <a:t>。</a:t>
            </a:r>
          </a:p>
        </p:txBody>
      </p:sp>
      <p:sp>
        <p:nvSpPr>
          <p:cNvPr id="50180" name="Rectangle 8">
            <a:extLst>
              <a:ext uri="{FF2B5EF4-FFF2-40B4-BE49-F238E27FC236}">
                <a16:creationId xmlns:a16="http://schemas.microsoft.com/office/drawing/2014/main" id="{A90FAC18-FB52-DA41-8A2B-038ED1D79891}"/>
              </a:ext>
            </a:extLst>
          </p:cNvPr>
          <p:cNvSpPr>
            <a:spLocks noChangeArrowheads="1"/>
          </p:cNvSpPr>
          <p:nvPr/>
        </p:nvSpPr>
        <p:spPr bwMode="auto">
          <a:xfrm>
            <a:off x="346075" y="3667125"/>
            <a:ext cx="8412163" cy="2803525"/>
          </a:xfrm>
          <a:prstGeom prst="rect">
            <a:avLst/>
          </a:prstGeom>
          <a:solidFill>
            <a:srgbClr val="FFFFFF"/>
          </a:solidFill>
          <a:ln w="9525">
            <a:solidFill>
              <a:srgbClr val="808080"/>
            </a:solidFill>
            <a:miter lim="800000"/>
            <a:headEnd/>
            <a:tailEnd/>
          </a:ln>
        </p:spPr>
        <p:txBody>
          <a:bodyP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Font typeface="Wingdings" pitchFamily="2" charset="2"/>
              <a:buChar char="§"/>
            </a:pPr>
            <a:r>
              <a:rPr lang="en-US" altLang="zh-CN" sz="2400" b="1">
                <a:latin typeface="Times New Roman" panose="02020603050405020304" pitchFamily="18" charset="0"/>
                <a:cs typeface="Times New Roman" panose="02020603050405020304" pitchFamily="18" charset="0"/>
              </a:rPr>
              <a:t> </a:t>
            </a:r>
            <a:r>
              <a:rPr lang="zh-CN" altLang="en-US" sz="2400" b="1">
                <a:latin typeface="Times New Roman" panose="02020603050405020304" pitchFamily="18" charset="0"/>
              </a:rPr>
              <a:t>例</a:t>
            </a:r>
            <a:r>
              <a:rPr lang="zh-CN" altLang="en-US" sz="2400" b="1">
                <a:latin typeface="Times New Roman" panose="02020603050405020304" pitchFamily="18" charset="0"/>
                <a:cs typeface="Times New Roman" panose="02020603050405020304" pitchFamily="18" charset="0"/>
              </a:rPr>
              <a:t>如： </a:t>
            </a:r>
            <a:r>
              <a:rPr lang="zh-CN" altLang="en-US" sz="2400" b="1">
                <a:latin typeface="Times New Roman" panose="02020603050405020304" pitchFamily="18" charset="0"/>
              </a:rPr>
              <a:t>用一阶谓词逻辑表示下列关系数据库。</a:t>
            </a:r>
            <a:endParaRPr lang="zh-CN" altLang="en-US" sz="2400" b="1">
              <a:latin typeface="Times New Roman" panose="02020603050405020304" pitchFamily="18" charset="0"/>
              <a:cs typeface="Times New Roman" panose="02020603050405020304" pitchFamily="18" charset="0"/>
            </a:endParaRPr>
          </a:p>
          <a:p>
            <a:pPr lvl="2" eaLnBrk="1" hangingPunct="1">
              <a:lnSpc>
                <a:spcPct val="120000"/>
              </a:lnSpc>
              <a:buFont typeface="Wingdings" pitchFamily="2" charset="2"/>
              <a:buNone/>
            </a:pPr>
            <a:r>
              <a:rPr lang="zh-CN" altLang="en-US" sz="2400" b="1">
                <a:solidFill>
                  <a:schemeClr val="tx1"/>
                </a:solidFill>
                <a:latin typeface="Times New Roman" panose="02020603050405020304" pitchFamily="18" charset="0"/>
              </a:rPr>
              <a:t>住户</a:t>
            </a:r>
            <a:r>
              <a:rPr lang="zh-CN" altLang="en-US" sz="2400" b="1">
                <a:solidFill>
                  <a:schemeClr val="tx1"/>
                </a:solidFill>
                <a:latin typeface="Times New Roman" panose="02020603050405020304" pitchFamily="18" charset="0"/>
                <a:cs typeface="Times New Roman" panose="02020603050405020304" pitchFamily="18" charset="0"/>
              </a:rPr>
              <a:t>              </a:t>
            </a:r>
            <a:r>
              <a:rPr lang="zh-CN" altLang="en-US" sz="2400" b="1">
                <a:solidFill>
                  <a:schemeClr val="tx1"/>
                </a:solidFill>
                <a:latin typeface="Times New Roman" panose="02020603050405020304" pitchFamily="18" charset="0"/>
              </a:rPr>
              <a:t>房间</a:t>
            </a:r>
            <a:r>
              <a:rPr lang="zh-CN" altLang="en-US" sz="2400" b="1">
                <a:solidFill>
                  <a:schemeClr val="tx1"/>
                </a:solidFill>
                <a:latin typeface="Times New Roman" panose="02020603050405020304" pitchFamily="18" charset="0"/>
                <a:cs typeface="Times New Roman" panose="02020603050405020304" pitchFamily="18" charset="0"/>
              </a:rPr>
              <a:t>               </a:t>
            </a:r>
            <a:r>
              <a:rPr lang="zh-CN" altLang="en-US" sz="2400" b="1">
                <a:solidFill>
                  <a:schemeClr val="tx1"/>
                </a:solidFill>
                <a:latin typeface="Times New Roman" panose="02020603050405020304" pitchFamily="18" charset="0"/>
              </a:rPr>
              <a:t>电话号码</a:t>
            </a:r>
            <a:r>
              <a:rPr lang="zh-CN" altLang="en-US" sz="2400" b="1">
                <a:solidFill>
                  <a:schemeClr val="tx1"/>
                </a:solidFill>
                <a:latin typeface="Times New Roman" panose="02020603050405020304" pitchFamily="18" charset="0"/>
                <a:cs typeface="Times New Roman" panose="02020603050405020304" pitchFamily="18" charset="0"/>
              </a:rPr>
              <a:t>         </a:t>
            </a:r>
            <a:r>
              <a:rPr lang="zh-CN" altLang="en-US" sz="2400" b="1">
                <a:solidFill>
                  <a:schemeClr val="tx1"/>
                </a:solidFill>
                <a:latin typeface="Times New Roman" panose="02020603050405020304" pitchFamily="18" charset="0"/>
              </a:rPr>
              <a:t>房间</a:t>
            </a:r>
            <a:endParaRPr lang="zh-CN" altLang="en-US" sz="2400" b="1">
              <a:solidFill>
                <a:schemeClr val="tx1"/>
              </a:solidFill>
              <a:latin typeface="Times New Roman" panose="02020603050405020304" pitchFamily="18" charset="0"/>
              <a:cs typeface="Times New Roman" panose="02020603050405020304" pitchFamily="18" charset="0"/>
            </a:endParaRPr>
          </a:p>
          <a:p>
            <a:pPr lvl="2" eaLnBrk="1" hangingPunct="1">
              <a:lnSpc>
                <a:spcPct val="120000"/>
              </a:lnSpc>
              <a:spcBef>
                <a:spcPct val="0"/>
              </a:spcBef>
              <a:buFont typeface="Wingdings" pitchFamily="2" charset="2"/>
              <a:buNone/>
            </a:pPr>
            <a:r>
              <a:rPr lang="en-US" altLang="zh-CN" sz="2400" b="1">
                <a:solidFill>
                  <a:srgbClr val="0000FF"/>
                </a:solidFill>
                <a:latin typeface="Times New Roman" panose="02020603050405020304" pitchFamily="18" charset="0"/>
                <a:cs typeface="Times New Roman" panose="02020603050405020304" pitchFamily="18" charset="0"/>
              </a:rPr>
              <a:t>Zhang            201                    491                 201</a:t>
            </a:r>
          </a:p>
          <a:p>
            <a:pPr lvl="2" eaLnBrk="1" hangingPunct="1">
              <a:lnSpc>
                <a:spcPct val="120000"/>
              </a:lnSpc>
              <a:spcBef>
                <a:spcPct val="0"/>
              </a:spcBef>
              <a:buFont typeface="Wingdings" pitchFamily="2" charset="2"/>
              <a:buNone/>
            </a:pPr>
            <a:r>
              <a:rPr lang="en-US" altLang="zh-CN" sz="2400" b="1">
                <a:solidFill>
                  <a:srgbClr val="0000FF"/>
                </a:solidFill>
                <a:latin typeface="Times New Roman" panose="02020603050405020304" pitchFamily="18" charset="0"/>
                <a:cs typeface="Times New Roman" panose="02020603050405020304" pitchFamily="18" charset="0"/>
              </a:rPr>
              <a:t>Li                   201                    492                 201</a:t>
            </a:r>
          </a:p>
          <a:p>
            <a:pPr lvl="2" eaLnBrk="1" hangingPunct="1">
              <a:lnSpc>
                <a:spcPct val="120000"/>
              </a:lnSpc>
              <a:spcBef>
                <a:spcPct val="0"/>
              </a:spcBef>
              <a:buFont typeface="Wingdings" pitchFamily="2" charset="2"/>
              <a:buNone/>
            </a:pPr>
            <a:r>
              <a:rPr lang="en-US" altLang="zh-CN" sz="2400" b="1">
                <a:solidFill>
                  <a:srgbClr val="0000FF"/>
                </a:solidFill>
                <a:latin typeface="Times New Roman" panose="02020603050405020304" pitchFamily="18" charset="0"/>
                <a:cs typeface="Times New Roman" panose="02020603050405020304" pitchFamily="18" charset="0"/>
              </a:rPr>
              <a:t>Wang             202                    451                 202</a:t>
            </a:r>
          </a:p>
          <a:p>
            <a:pPr lvl="2" eaLnBrk="1" hangingPunct="1">
              <a:lnSpc>
                <a:spcPct val="120000"/>
              </a:lnSpc>
              <a:spcBef>
                <a:spcPct val="0"/>
              </a:spcBef>
              <a:buFont typeface="Wingdings" pitchFamily="2" charset="2"/>
              <a:buNone/>
            </a:pPr>
            <a:r>
              <a:rPr lang="en-US" altLang="zh-CN" sz="2400" b="1">
                <a:solidFill>
                  <a:srgbClr val="0000FF"/>
                </a:solidFill>
                <a:latin typeface="Times New Roman" panose="02020603050405020304" pitchFamily="18" charset="0"/>
                <a:cs typeface="Times New Roman" panose="02020603050405020304" pitchFamily="18" charset="0"/>
              </a:rPr>
              <a:t>Zhao              203                    451                 203</a:t>
            </a:r>
          </a:p>
        </p:txBody>
      </p:sp>
      <p:sp>
        <p:nvSpPr>
          <p:cNvPr id="50181" name="Line 9">
            <a:extLst>
              <a:ext uri="{FF2B5EF4-FFF2-40B4-BE49-F238E27FC236}">
                <a16:creationId xmlns:a16="http://schemas.microsoft.com/office/drawing/2014/main" id="{58CCA668-3D43-8D48-B071-4D0D6EF994F1}"/>
              </a:ext>
            </a:extLst>
          </p:cNvPr>
          <p:cNvSpPr>
            <a:spLocks noChangeShapeType="1"/>
          </p:cNvSpPr>
          <p:nvPr/>
        </p:nvSpPr>
        <p:spPr bwMode="auto">
          <a:xfrm>
            <a:off x="4267200" y="4368800"/>
            <a:ext cx="0" cy="1944688"/>
          </a:xfrm>
          <a:prstGeom prst="line">
            <a:avLst/>
          </a:prstGeom>
          <a:noFill/>
          <a:ln w="2540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682" name="AutoShape 10">
            <a:extLst>
              <a:ext uri="{FF2B5EF4-FFF2-40B4-BE49-F238E27FC236}">
                <a16:creationId xmlns:a16="http://schemas.microsoft.com/office/drawing/2014/main" id="{8D532D4A-F188-4645-B5CA-CC2E25E4B155}"/>
              </a:ext>
            </a:extLst>
          </p:cNvPr>
          <p:cNvSpPr>
            <a:spLocks noChangeArrowheads="1"/>
          </p:cNvSpPr>
          <p:nvPr/>
        </p:nvSpPr>
        <p:spPr bwMode="auto">
          <a:xfrm>
            <a:off x="1185863" y="4919663"/>
            <a:ext cx="2744787" cy="885825"/>
          </a:xfrm>
          <a:prstGeom prst="cloudCallout">
            <a:avLst>
              <a:gd name="adj1" fmla="val -9514"/>
              <a:gd name="adj2" fmla="val -96597"/>
            </a:avLst>
          </a:prstGeom>
          <a:solidFill>
            <a:srgbClr val="CCFFFF"/>
          </a:solidFill>
          <a:ln w="9525">
            <a:solidFill>
              <a:schemeClr val="tx1"/>
            </a:solidFill>
            <a:round/>
            <a:headEnd/>
            <a:tailEnd/>
          </a:ln>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400" b="1" i="1">
                <a:latin typeface="Times New Roman" panose="02020603050405020304" pitchFamily="18" charset="0"/>
              </a:rPr>
              <a:t>Occupant</a:t>
            </a:r>
          </a:p>
        </p:txBody>
      </p:sp>
      <p:sp>
        <p:nvSpPr>
          <p:cNvPr id="28683" name="AutoShape 11">
            <a:extLst>
              <a:ext uri="{FF2B5EF4-FFF2-40B4-BE49-F238E27FC236}">
                <a16:creationId xmlns:a16="http://schemas.microsoft.com/office/drawing/2014/main" id="{39BF1468-CAC8-024C-AF24-5DB958D59DE5}"/>
              </a:ext>
            </a:extLst>
          </p:cNvPr>
          <p:cNvSpPr>
            <a:spLocks noChangeArrowheads="1"/>
          </p:cNvSpPr>
          <p:nvPr/>
        </p:nvSpPr>
        <p:spPr bwMode="auto">
          <a:xfrm>
            <a:off x="5389563" y="4868863"/>
            <a:ext cx="2933700" cy="885825"/>
          </a:xfrm>
          <a:prstGeom prst="cloudCallout">
            <a:avLst>
              <a:gd name="adj1" fmla="val -20509"/>
              <a:gd name="adj2" fmla="val -84944"/>
            </a:avLst>
          </a:prstGeom>
          <a:solidFill>
            <a:srgbClr val="CCFFFF"/>
          </a:solidFill>
          <a:ln w="9525">
            <a:solidFill>
              <a:schemeClr val="tx1"/>
            </a:solidFill>
            <a:round/>
            <a:headEnd/>
            <a:tailEnd/>
          </a:ln>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400" b="1" i="1">
                <a:latin typeface="Times New Roman" panose="02020603050405020304" pitchFamily="18" charset="0"/>
              </a:rPr>
              <a:t>Telephone</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8682"/>
                                        </p:tgtEl>
                                        <p:attrNameLst>
                                          <p:attrName>style.visibility</p:attrName>
                                        </p:attrNameLst>
                                      </p:cBhvr>
                                      <p:to>
                                        <p:strVal val="visible"/>
                                      </p:to>
                                    </p:set>
                                    <p:anim calcmode="lin" valueType="num">
                                      <p:cBhvr>
                                        <p:cTn id="7" dur="500" fill="hold"/>
                                        <p:tgtEl>
                                          <p:spTgt spid="28682"/>
                                        </p:tgtEl>
                                        <p:attrNameLst>
                                          <p:attrName>ppt_x</p:attrName>
                                        </p:attrNameLst>
                                      </p:cBhvr>
                                      <p:tavLst>
                                        <p:tav tm="0">
                                          <p:val>
                                            <p:strVal val="#ppt_x"/>
                                          </p:val>
                                        </p:tav>
                                        <p:tav tm="100000">
                                          <p:val>
                                            <p:strVal val="#ppt_x"/>
                                          </p:val>
                                        </p:tav>
                                      </p:tavLst>
                                    </p:anim>
                                    <p:anim calcmode="lin" valueType="num">
                                      <p:cBhvr>
                                        <p:cTn id="8" dur="500" fill="hold"/>
                                        <p:tgtEl>
                                          <p:spTgt spid="28682"/>
                                        </p:tgtEl>
                                        <p:attrNameLst>
                                          <p:attrName>ppt_y</p:attrName>
                                        </p:attrNameLst>
                                      </p:cBhvr>
                                      <p:tavLst>
                                        <p:tav tm="0">
                                          <p:val>
                                            <p:strVal val="#ppt_y-#ppt_h/2"/>
                                          </p:val>
                                        </p:tav>
                                        <p:tav tm="100000">
                                          <p:val>
                                            <p:strVal val="#ppt_y"/>
                                          </p:val>
                                        </p:tav>
                                      </p:tavLst>
                                    </p:anim>
                                    <p:anim calcmode="lin" valueType="num">
                                      <p:cBhvr>
                                        <p:cTn id="9" dur="500" fill="hold"/>
                                        <p:tgtEl>
                                          <p:spTgt spid="28682"/>
                                        </p:tgtEl>
                                        <p:attrNameLst>
                                          <p:attrName>ppt_w</p:attrName>
                                        </p:attrNameLst>
                                      </p:cBhvr>
                                      <p:tavLst>
                                        <p:tav tm="0">
                                          <p:val>
                                            <p:strVal val="#ppt_w"/>
                                          </p:val>
                                        </p:tav>
                                        <p:tav tm="100000">
                                          <p:val>
                                            <p:strVal val="#ppt_w"/>
                                          </p:val>
                                        </p:tav>
                                      </p:tavLst>
                                    </p:anim>
                                    <p:anim calcmode="lin" valueType="num">
                                      <p:cBhvr>
                                        <p:cTn id="10" dur="500" fill="hold"/>
                                        <p:tgtEl>
                                          <p:spTgt spid="28682"/>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868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28683"/>
                                        </p:tgtEl>
                                        <p:attrNameLst>
                                          <p:attrName>style.visibility</p:attrName>
                                        </p:attrNameLst>
                                      </p:cBhvr>
                                      <p:to>
                                        <p:strVal val="visible"/>
                                      </p:to>
                                    </p:set>
                                    <p:anim calcmode="lin" valueType="num">
                                      <p:cBhvr>
                                        <p:cTn id="15" dur="500" fill="hold"/>
                                        <p:tgtEl>
                                          <p:spTgt spid="28683"/>
                                        </p:tgtEl>
                                        <p:attrNameLst>
                                          <p:attrName>ppt_x</p:attrName>
                                        </p:attrNameLst>
                                      </p:cBhvr>
                                      <p:tavLst>
                                        <p:tav tm="0">
                                          <p:val>
                                            <p:strVal val="#ppt_x"/>
                                          </p:val>
                                        </p:tav>
                                        <p:tav tm="100000">
                                          <p:val>
                                            <p:strVal val="#ppt_x"/>
                                          </p:val>
                                        </p:tav>
                                      </p:tavLst>
                                    </p:anim>
                                    <p:anim calcmode="lin" valueType="num">
                                      <p:cBhvr>
                                        <p:cTn id="16" dur="500" fill="hold"/>
                                        <p:tgtEl>
                                          <p:spTgt spid="28683"/>
                                        </p:tgtEl>
                                        <p:attrNameLst>
                                          <p:attrName>ppt_y</p:attrName>
                                        </p:attrNameLst>
                                      </p:cBhvr>
                                      <p:tavLst>
                                        <p:tav tm="0">
                                          <p:val>
                                            <p:strVal val="#ppt_y-#ppt_h/2"/>
                                          </p:val>
                                        </p:tav>
                                        <p:tav tm="100000">
                                          <p:val>
                                            <p:strVal val="#ppt_y"/>
                                          </p:val>
                                        </p:tav>
                                      </p:tavLst>
                                    </p:anim>
                                    <p:anim calcmode="lin" valueType="num">
                                      <p:cBhvr>
                                        <p:cTn id="17" dur="500" fill="hold"/>
                                        <p:tgtEl>
                                          <p:spTgt spid="28683"/>
                                        </p:tgtEl>
                                        <p:attrNameLst>
                                          <p:attrName>ppt_w</p:attrName>
                                        </p:attrNameLst>
                                      </p:cBhvr>
                                      <p:tavLst>
                                        <p:tav tm="0">
                                          <p:val>
                                            <p:strVal val="#ppt_w"/>
                                          </p:val>
                                        </p:tav>
                                        <p:tav tm="100000">
                                          <p:val>
                                            <p:strVal val="#ppt_w"/>
                                          </p:val>
                                        </p:tav>
                                      </p:tavLst>
                                    </p:anim>
                                    <p:anim calcmode="lin" valueType="num">
                                      <p:cBhvr>
                                        <p:cTn id="18" dur="500" fill="hold"/>
                                        <p:tgtEl>
                                          <p:spTgt spid="28683"/>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868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2" grpId="0" animBg="1" autoUpdateAnimBg="0"/>
      <p:bldP spid="28683"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1" name="灯片编号占位符 3">
            <a:extLst>
              <a:ext uri="{FF2B5EF4-FFF2-40B4-BE49-F238E27FC236}">
                <a16:creationId xmlns:a16="http://schemas.microsoft.com/office/drawing/2014/main" id="{79A86CCC-D218-8E44-B03F-8D4FB14AC25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9B78B0B4-3AC8-544C-B059-56648E898EAD}" type="slidenum">
              <a:rPr lang="ja-JP" altLang="en-US" sz="1800">
                <a:solidFill>
                  <a:srgbClr val="A50021"/>
                </a:solidFill>
                <a:ea typeface="MS PGothic" panose="020B0600070205080204" pitchFamily="34" charset="-128"/>
              </a:rPr>
              <a:pPr>
                <a:lnSpc>
                  <a:spcPct val="100000"/>
                </a:lnSpc>
                <a:spcBef>
                  <a:spcPct val="0"/>
                </a:spcBef>
                <a:buClrTx/>
                <a:buFontTx/>
                <a:buNone/>
              </a:pPr>
              <a:t>36</a:t>
            </a:fld>
            <a:endParaRPr lang="en-US" altLang="ja-JP" sz="1800">
              <a:solidFill>
                <a:srgbClr val="A50021"/>
              </a:solidFill>
              <a:ea typeface="MS PGothic" panose="020B0600070205080204" pitchFamily="34" charset="-128"/>
            </a:endParaRPr>
          </a:p>
        </p:txBody>
      </p:sp>
      <p:sp>
        <p:nvSpPr>
          <p:cNvPr id="51202" name="Rectangle 6">
            <a:extLst>
              <a:ext uri="{FF2B5EF4-FFF2-40B4-BE49-F238E27FC236}">
                <a16:creationId xmlns:a16="http://schemas.microsoft.com/office/drawing/2014/main" id="{D1A24412-0874-D746-B728-C2EA3A65235D}"/>
              </a:ext>
            </a:extLst>
          </p:cNvPr>
          <p:cNvSpPr>
            <a:spLocks noGrp="1" noChangeArrowheads="1"/>
          </p:cNvSpPr>
          <p:nvPr>
            <p:ph type="title"/>
          </p:nvPr>
        </p:nvSpPr>
        <p:spPr/>
        <p:txBody>
          <a:bodyPr/>
          <a:lstStyle/>
          <a:p>
            <a:pPr eaLnBrk="1" hangingPunct="1"/>
            <a:endParaRPr lang="zh-CN" altLang="zh-CN">
              <a:latin typeface="Times New Roman" panose="02020603050405020304" pitchFamily="18" charset="0"/>
            </a:endParaRPr>
          </a:p>
        </p:txBody>
      </p:sp>
      <p:sp>
        <p:nvSpPr>
          <p:cNvPr id="143367" name="Rectangle 7">
            <a:extLst>
              <a:ext uri="{FF2B5EF4-FFF2-40B4-BE49-F238E27FC236}">
                <a16:creationId xmlns:a16="http://schemas.microsoft.com/office/drawing/2014/main" id="{21CD99D4-5482-1E41-BBA1-0EF028F8A4BC}"/>
              </a:ext>
            </a:extLst>
          </p:cNvPr>
          <p:cNvSpPr>
            <a:spLocks noGrp="1" noChangeArrowheads="1"/>
          </p:cNvSpPr>
          <p:nvPr>
            <p:ph type="body" idx="1"/>
          </p:nvPr>
        </p:nvSpPr>
        <p:spPr>
          <a:xfrm>
            <a:off x="250825" y="1022350"/>
            <a:ext cx="8642350" cy="5400675"/>
          </a:xfrm>
          <a:noFill/>
        </p:spPr>
        <p:txBody>
          <a:bodyPr/>
          <a:lstStyle/>
          <a:p>
            <a:pPr algn="just" eaLnBrk="1" hangingPunct="1">
              <a:lnSpc>
                <a:spcPct val="110000"/>
              </a:lnSpc>
              <a:spcBef>
                <a:spcPct val="30000"/>
              </a:spcBef>
              <a:buFont typeface="Wingdings" pitchFamily="2" charset="2"/>
              <a:buChar char="§"/>
            </a:pPr>
            <a:r>
              <a:rPr lang="zh-CN" altLang="en-US" sz="2900" b="1">
                <a:solidFill>
                  <a:srgbClr val="0000FF"/>
                </a:solidFill>
                <a:latin typeface="Times New Roman" panose="02020603050405020304" pitchFamily="18" charset="0"/>
              </a:rPr>
              <a:t>用一阶谓词表示：</a:t>
            </a:r>
            <a:endParaRPr lang="zh-CN" altLang="en-US" sz="2900" b="1">
              <a:solidFill>
                <a:srgbClr val="0000FF"/>
              </a:solidFill>
              <a:latin typeface="Times New Roman" panose="02020603050405020304" pitchFamily="18" charset="0"/>
              <a:cs typeface="Times New Roman" panose="02020603050405020304" pitchFamily="18" charset="0"/>
            </a:endParaRPr>
          </a:p>
          <a:p>
            <a:pPr algn="just" eaLnBrk="1" hangingPunct="1">
              <a:lnSpc>
                <a:spcPct val="110000"/>
              </a:lnSpc>
              <a:spcBef>
                <a:spcPct val="30000"/>
              </a:spcBef>
              <a:buFont typeface="Wingdings" pitchFamily="2" charset="2"/>
              <a:buNone/>
            </a:pPr>
            <a:r>
              <a:rPr lang="zh-CN" altLang="en-US">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Occupant</a:t>
            </a:r>
            <a:r>
              <a:rPr lang="zh-CN" altLang="en-US">
                <a:latin typeface="Times New Roman" panose="02020603050405020304" pitchFamily="18" charset="0"/>
              </a:rPr>
              <a:t>（</a:t>
            </a:r>
            <a:r>
              <a:rPr lang="en-US" altLang="zh-CN" i="1">
                <a:latin typeface="Times New Roman" panose="02020603050405020304" pitchFamily="18" charset="0"/>
                <a:cs typeface="Times New Roman" panose="02020603050405020304" pitchFamily="18" charset="0"/>
              </a:rPr>
              <a:t>Zhang </a:t>
            </a:r>
            <a:r>
              <a:rPr lang="zh-CN" altLang="en-US">
                <a:latin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201</a:t>
            </a:r>
            <a:r>
              <a:rPr lang="zh-CN" altLang="en-US">
                <a:latin typeface="Times New Roman" panose="02020603050405020304" pitchFamily="18" charset="0"/>
              </a:rPr>
              <a:t>）</a:t>
            </a:r>
          </a:p>
          <a:p>
            <a:pPr algn="just" eaLnBrk="1" hangingPunct="1">
              <a:lnSpc>
                <a:spcPct val="110000"/>
              </a:lnSpc>
              <a:spcBef>
                <a:spcPct val="30000"/>
              </a:spcBef>
              <a:buFont typeface="Wingdings" pitchFamily="2" charset="2"/>
              <a:buNone/>
            </a:pPr>
            <a:r>
              <a:rPr lang="zh-CN" altLang="en-US">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Occupant</a:t>
            </a:r>
            <a:r>
              <a:rPr lang="zh-CN" altLang="en-US">
                <a:latin typeface="Times New Roman" panose="02020603050405020304" pitchFamily="18" charset="0"/>
              </a:rPr>
              <a:t>（</a:t>
            </a:r>
            <a:r>
              <a:rPr lang="en-US" altLang="zh-CN" i="1">
                <a:latin typeface="Times New Roman" panose="02020603050405020304" pitchFamily="18" charset="0"/>
                <a:cs typeface="Times New Roman" panose="02020603050405020304" pitchFamily="18" charset="0"/>
              </a:rPr>
              <a:t>Li</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201</a:t>
            </a:r>
            <a:r>
              <a:rPr lang="zh-CN" altLang="en-US">
                <a:latin typeface="Times New Roman" panose="02020603050405020304" pitchFamily="18" charset="0"/>
              </a:rPr>
              <a:t>）</a:t>
            </a:r>
          </a:p>
          <a:p>
            <a:pPr algn="just" eaLnBrk="1" hangingPunct="1">
              <a:lnSpc>
                <a:spcPct val="110000"/>
              </a:lnSpc>
              <a:spcBef>
                <a:spcPct val="30000"/>
              </a:spcBef>
              <a:buFont typeface="Wingdings" pitchFamily="2" charset="2"/>
              <a:buNone/>
            </a:pPr>
            <a:r>
              <a:rPr lang="zh-CN" altLang="en-US">
                <a:latin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Occupant</a:t>
            </a:r>
            <a:r>
              <a:rPr lang="zh-CN" altLang="en-US">
                <a:latin typeface="Times New Roman" panose="02020603050405020304" pitchFamily="18" charset="0"/>
              </a:rPr>
              <a:t>（</a:t>
            </a:r>
            <a:r>
              <a:rPr lang="en-US" altLang="zh-CN" i="1">
                <a:latin typeface="Times New Roman" panose="02020603050405020304" pitchFamily="18" charset="0"/>
                <a:cs typeface="Times New Roman" panose="02020603050405020304" pitchFamily="18" charset="0"/>
              </a:rPr>
              <a:t>Wang</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202</a:t>
            </a:r>
            <a:r>
              <a:rPr lang="zh-CN" altLang="en-US">
                <a:latin typeface="Times New Roman" panose="02020603050405020304" pitchFamily="18" charset="0"/>
              </a:rPr>
              <a:t>）</a:t>
            </a:r>
          </a:p>
          <a:p>
            <a:pPr algn="just" eaLnBrk="1" hangingPunct="1">
              <a:lnSpc>
                <a:spcPct val="110000"/>
              </a:lnSpc>
              <a:spcBef>
                <a:spcPct val="30000"/>
              </a:spcBef>
              <a:buFont typeface="Wingdings" pitchFamily="2" charset="2"/>
              <a:buNone/>
            </a:pPr>
            <a:r>
              <a:rPr lang="zh-CN" altLang="en-US">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Occupant</a:t>
            </a:r>
            <a:r>
              <a:rPr lang="zh-CN" altLang="en-US">
                <a:latin typeface="Times New Roman" panose="02020603050405020304" pitchFamily="18" charset="0"/>
              </a:rPr>
              <a:t>（</a:t>
            </a:r>
            <a:r>
              <a:rPr lang="en-US" altLang="zh-CN" i="1">
                <a:latin typeface="Times New Roman" panose="02020603050405020304" pitchFamily="18" charset="0"/>
                <a:cs typeface="Times New Roman" panose="02020603050405020304" pitchFamily="18" charset="0"/>
              </a:rPr>
              <a:t>Zhao</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203</a:t>
            </a:r>
            <a:r>
              <a:rPr lang="zh-CN" altLang="en-US">
                <a:latin typeface="Times New Roman" panose="02020603050405020304" pitchFamily="18" charset="0"/>
              </a:rPr>
              <a:t>）</a:t>
            </a:r>
            <a:endParaRPr lang="zh-CN" altLang="en-US">
              <a:latin typeface="Times New Roman" panose="02020603050405020304" pitchFamily="18" charset="0"/>
              <a:cs typeface="Times New Roman" panose="02020603050405020304" pitchFamily="18" charset="0"/>
            </a:endParaRPr>
          </a:p>
          <a:p>
            <a:pPr algn="just" eaLnBrk="1" hangingPunct="1">
              <a:lnSpc>
                <a:spcPct val="110000"/>
              </a:lnSpc>
              <a:spcBef>
                <a:spcPct val="30000"/>
              </a:spcBef>
              <a:buFont typeface="Wingdings" pitchFamily="2" charset="2"/>
              <a:buNone/>
            </a:pPr>
            <a:r>
              <a:rPr lang="zh-CN" altLang="en-US">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Telephone</a:t>
            </a:r>
            <a:r>
              <a:rPr lang="zh-CN" altLang="en-US">
                <a:latin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491</a:t>
            </a:r>
            <a:r>
              <a:rPr lang="zh-CN" altLang="en-US">
                <a:latin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201</a:t>
            </a:r>
            <a:r>
              <a:rPr lang="zh-CN" altLang="en-US">
                <a:latin typeface="Times New Roman" panose="02020603050405020304" pitchFamily="18" charset="0"/>
              </a:rPr>
              <a:t>）</a:t>
            </a:r>
          </a:p>
          <a:p>
            <a:pPr algn="just" eaLnBrk="1" hangingPunct="1">
              <a:lnSpc>
                <a:spcPct val="110000"/>
              </a:lnSpc>
              <a:spcBef>
                <a:spcPct val="30000"/>
              </a:spcBef>
              <a:buFont typeface="Wingdings" pitchFamily="2" charset="2"/>
              <a:buNone/>
            </a:pPr>
            <a:r>
              <a:rPr lang="zh-CN" altLang="en-US">
                <a:latin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Telephone</a:t>
            </a:r>
            <a:r>
              <a:rPr lang="zh-CN" altLang="en-US">
                <a:latin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492</a:t>
            </a:r>
            <a:r>
              <a:rPr lang="zh-CN" altLang="en-US">
                <a:latin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201</a:t>
            </a:r>
            <a:r>
              <a:rPr lang="zh-CN" altLang="en-US">
                <a:latin typeface="Times New Roman" panose="02020603050405020304" pitchFamily="18" charset="0"/>
              </a:rPr>
              <a:t>）</a:t>
            </a:r>
          </a:p>
          <a:p>
            <a:pPr algn="just" eaLnBrk="1" hangingPunct="1">
              <a:lnSpc>
                <a:spcPct val="110000"/>
              </a:lnSpc>
              <a:spcBef>
                <a:spcPct val="30000"/>
              </a:spcBef>
              <a:buFont typeface="Wingdings" pitchFamily="2" charset="2"/>
              <a:buNone/>
            </a:pPr>
            <a:r>
              <a:rPr lang="zh-CN" altLang="en-US">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Telephone</a:t>
            </a:r>
            <a:r>
              <a:rPr lang="zh-CN" altLang="en-US">
                <a:latin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451</a:t>
            </a:r>
            <a:r>
              <a:rPr lang="zh-CN" altLang="en-US">
                <a:latin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202</a:t>
            </a:r>
            <a:r>
              <a:rPr lang="zh-CN" altLang="en-US">
                <a:latin typeface="Times New Roman" panose="02020603050405020304" pitchFamily="18" charset="0"/>
              </a:rPr>
              <a:t>）</a:t>
            </a:r>
          </a:p>
          <a:p>
            <a:pPr algn="just" eaLnBrk="1" hangingPunct="1">
              <a:lnSpc>
                <a:spcPct val="110000"/>
              </a:lnSpc>
              <a:spcBef>
                <a:spcPct val="30000"/>
              </a:spcBef>
              <a:buFont typeface="Wingdings" pitchFamily="2" charset="2"/>
              <a:buNone/>
            </a:pPr>
            <a:r>
              <a:rPr lang="zh-CN" altLang="en-US">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Telephone</a:t>
            </a:r>
            <a:r>
              <a:rPr lang="zh-CN" altLang="en-US">
                <a:latin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451</a:t>
            </a:r>
            <a:r>
              <a:rPr lang="zh-CN" altLang="en-US">
                <a:latin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203</a:t>
            </a:r>
            <a:r>
              <a:rPr lang="zh-CN" altLang="en-US">
                <a:latin typeface="Times New Roman" panose="02020603050405020304" pitchFamily="18" charset="0"/>
              </a:rPr>
              <a:t>）</a:t>
            </a:r>
          </a:p>
        </p:txBody>
      </p:sp>
      <p:sp>
        <p:nvSpPr>
          <p:cNvPr id="51204" name="Rectangle 8">
            <a:extLst>
              <a:ext uri="{FF2B5EF4-FFF2-40B4-BE49-F238E27FC236}">
                <a16:creationId xmlns:a16="http://schemas.microsoft.com/office/drawing/2014/main" id="{6F775FAC-2C2E-D744-9CF1-33485F31134F}"/>
              </a:ext>
            </a:extLst>
          </p:cNvPr>
          <p:cNvSpPr>
            <a:spLocks noChangeArrowheads="1"/>
          </p:cNvSpPr>
          <p:nvPr/>
        </p:nvSpPr>
        <p:spPr bwMode="auto">
          <a:xfrm>
            <a:off x="0" y="15240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2.2.5  </a:t>
            </a:r>
            <a:r>
              <a:rPr lang="zh-CN" altLang="en-US" sz="3600">
                <a:solidFill>
                  <a:schemeClr val="bg1"/>
                </a:solidFill>
                <a:latin typeface="Times New Roman" panose="02020603050405020304" pitchFamily="18" charset="0"/>
                <a:ea typeface="黑体" panose="02010609060101010101" pitchFamily="49" charset="-122"/>
              </a:rPr>
              <a:t>一阶谓词逻辑知识表示方法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43367">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43367">
                                            <p:txEl>
                                              <p:pRg st="1" end="1"/>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43367">
                                            <p:txEl>
                                              <p:pRg st="2" end="2"/>
                                            </p:txEl>
                                          </p:spTgt>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43367">
                                            <p:txEl>
                                              <p:pRg st="3" end="3"/>
                                            </p:txEl>
                                          </p:spTgt>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43367">
                                            <p:txEl>
                                              <p:pRg st="4" end="4"/>
                                            </p:txEl>
                                          </p:spTgt>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43367">
                                            <p:txEl>
                                              <p:pRg st="5" end="5"/>
                                            </p:txEl>
                                          </p:spTgt>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43367">
                                            <p:txEl>
                                              <p:pRg st="6" end="6"/>
                                            </p:txEl>
                                          </p:spTgt>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143367">
                                            <p:txEl>
                                              <p:pRg st="7" end="7"/>
                                            </p:txEl>
                                          </p:spTgt>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1433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7" grpId="0" build="p" autoUpdateAnimBg="0" advAuto="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5" name="灯片编号占位符 3">
            <a:extLst>
              <a:ext uri="{FF2B5EF4-FFF2-40B4-BE49-F238E27FC236}">
                <a16:creationId xmlns:a16="http://schemas.microsoft.com/office/drawing/2014/main" id="{93CCA0C7-B102-9A41-9702-C48595B2EAF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6480E131-50C7-2649-B0E6-D875D1D2C776}" type="slidenum">
              <a:rPr lang="ja-JP" altLang="en-US" sz="1800">
                <a:solidFill>
                  <a:srgbClr val="A50021"/>
                </a:solidFill>
                <a:ea typeface="MS PGothic" panose="020B0600070205080204" pitchFamily="34" charset="-128"/>
              </a:rPr>
              <a:pPr>
                <a:lnSpc>
                  <a:spcPct val="100000"/>
                </a:lnSpc>
                <a:spcBef>
                  <a:spcPct val="0"/>
                </a:spcBef>
                <a:buClrTx/>
                <a:buFontTx/>
                <a:buNone/>
              </a:pPr>
              <a:t>37</a:t>
            </a:fld>
            <a:endParaRPr lang="en-US" altLang="ja-JP" sz="1800">
              <a:solidFill>
                <a:srgbClr val="A50021"/>
              </a:solidFill>
              <a:ea typeface="MS PGothic" panose="020B0600070205080204" pitchFamily="34" charset="-128"/>
            </a:endParaRPr>
          </a:p>
        </p:txBody>
      </p:sp>
      <p:sp>
        <p:nvSpPr>
          <p:cNvPr id="52226" name="Rectangle 7">
            <a:extLst>
              <a:ext uri="{FF2B5EF4-FFF2-40B4-BE49-F238E27FC236}">
                <a16:creationId xmlns:a16="http://schemas.microsoft.com/office/drawing/2014/main" id="{EB13CAB1-A75E-724E-97F0-3F17BAEAF425}"/>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2.2.6  </a:t>
            </a:r>
            <a:r>
              <a:rPr lang="zh-CN" altLang="en-US">
                <a:latin typeface="Times New Roman" panose="02020603050405020304" pitchFamily="18" charset="0"/>
              </a:rPr>
              <a:t>一阶谓词逻辑表示法的特点</a:t>
            </a:r>
          </a:p>
        </p:txBody>
      </p:sp>
      <p:sp>
        <p:nvSpPr>
          <p:cNvPr id="52227" name="Rectangle 8">
            <a:extLst>
              <a:ext uri="{FF2B5EF4-FFF2-40B4-BE49-F238E27FC236}">
                <a16:creationId xmlns:a16="http://schemas.microsoft.com/office/drawing/2014/main" id="{634CA9FF-2A33-E749-9C2E-04659A9F9B91}"/>
              </a:ext>
            </a:extLst>
          </p:cNvPr>
          <p:cNvSpPr>
            <a:spLocks noGrp="1" noChangeArrowheads="1"/>
          </p:cNvSpPr>
          <p:nvPr>
            <p:ph type="body" sz="half" idx="1"/>
          </p:nvPr>
        </p:nvSpPr>
        <p:spPr>
          <a:xfrm>
            <a:off x="250825" y="908050"/>
            <a:ext cx="4070350" cy="2686050"/>
          </a:xfrm>
          <a:gradFill rotWithShape="0">
            <a:gsLst>
              <a:gs pos="0">
                <a:srgbClr val="CCFFCC"/>
              </a:gs>
              <a:gs pos="100000">
                <a:schemeClr val="bg1"/>
              </a:gs>
            </a:gsLst>
            <a:path path="rect">
              <a:fillToRect l="100000" t="100000"/>
            </a:path>
          </a:gradFill>
          <a:ln>
            <a:solidFill>
              <a:srgbClr val="969696"/>
            </a:solidFill>
            <a:miter lim="800000"/>
            <a:headEnd/>
            <a:tailEnd/>
          </a:ln>
        </p:spPr>
        <p:txBody>
          <a:bodyPr/>
          <a:lstStyle/>
          <a:p>
            <a:pPr marL="495300" indent="-495300" eaLnBrk="1" hangingPunct="1">
              <a:lnSpc>
                <a:spcPct val="110000"/>
              </a:lnSpc>
              <a:spcBef>
                <a:spcPct val="50000"/>
              </a:spcBef>
            </a:pPr>
            <a:r>
              <a:rPr lang="zh-CN" altLang="en-US" sz="2600" b="1">
                <a:solidFill>
                  <a:srgbClr val="0000FF"/>
                </a:solidFill>
                <a:latin typeface="Times New Roman" panose="02020603050405020304" pitchFamily="18" charset="0"/>
              </a:rPr>
              <a:t>优点：</a:t>
            </a:r>
          </a:p>
          <a:p>
            <a:pPr lvl="1" eaLnBrk="1" hangingPunct="1">
              <a:lnSpc>
                <a:spcPct val="120000"/>
              </a:lnSpc>
              <a:buFont typeface="Wingdings" pitchFamily="2" charset="2"/>
              <a:buAutoNum type="circleNumDbPlain"/>
            </a:pPr>
            <a:r>
              <a:rPr lang="zh-CN" altLang="en-US" sz="2500" b="1">
                <a:solidFill>
                  <a:schemeClr val="tx1"/>
                </a:solidFill>
                <a:latin typeface="Times New Roman" panose="02020603050405020304" pitchFamily="18" charset="0"/>
              </a:rPr>
              <a:t> 自然性</a:t>
            </a:r>
          </a:p>
          <a:p>
            <a:pPr lvl="1" eaLnBrk="1" hangingPunct="1">
              <a:lnSpc>
                <a:spcPct val="120000"/>
              </a:lnSpc>
              <a:buFont typeface="Wingdings" pitchFamily="2" charset="2"/>
              <a:buAutoNum type="circleNumDbPlain"/>
            </a:pPr>
            <a:r>
              <a:rPr lang="zh-CN" altLang="en-US" sz="2500" b="1">
                <a:solidFill>
                  <a:schemeClr val="tx1"/>
                </a:solidFill>
                <a:latin typeface="Times New Roman" panose="02020603050405020304" pitchFamily="18" charset="0"/>
              </a:rPr>
              <a:t> 精确性</a:t>
            </a:r>
          </a:p>
          <a:p>
            <a:pPr lvl="1" eaLnBrk="1" hangingPunct="1">
              <a:lnSpc>
                <a:spcPct val="120000"/>
              </a:lnSpc>
              <a:buFont typeface="Wingdings" pitchFamily="2" charset="2"/>
              <a:buAutoNum type="circleNumDbPlain"/>
            </a:pPr>
            <a:r>
              <a:rPr lang="zh-CN" altLang="en-US" sz="2500" b="1">
                <a:solidFill>
                  <a:schemeClr val="tx1"/>
                </a:solidFill>
                <a:latin typeface="Times New Roman" panose="02020603050405020304" pitchFamily="18" charset="0"/>
              </a:rPr>
              <a:t> 严密性</a:t>
            </a:r>
          </a:p>
          <a:p>
            <a:pPr lvl="1" eaLnBrk="1" hangingPunct="1">
              <a:lnSpc>
                <a:spcPct val="120000"/>
              </a:lnSpc>
              <a:buFont typeface="Wingdings" pitchFamily="2" charset="2"/>
              <a:buAutoNum type="circleNumDbPlain"/>
            </a:pPr>
            <a:r>
              <a:rPr lang="zh-CN" altLang="en-US" sz="2500" b="1">
                <a:solidFill>
                  <a:schemeClr val="tx1"/>
                </a:solidFill>
                <a:latin typeface="Times New Roman" panose="02020603050405020304" pitchFamily="18" charset="0"/>
              </a:rPr>
              <a:t> 容易实现</a:t>
            </a:r>
          </a:p>
        </p:txBody>
      </p:sp>
      <p:sp>
        <p:nvSpPr>
          <p:cNvPr id="52228" name="Text Box 9">
            <a:extLst>
              <a:ext uri="{FF2B5EF4-FFF2-40B4-BE49-F238E27FC236}">
                <a16:creationId xmlns:a16="http://schemas.microsoft.com/office/drawing/2014/main" id="{73B48E66-6225-A64B-8625-27DA71C07553}"/>
              </a:ext>
            </a:extLst>
          </p:cNvPr>
          <p:cNvSpPr txBox="1">
            <a:spLocks noChangeArrowheads="1"/>
          </p:cNvSpPr>
          <p:nvPr/>
        </p:nvSpPr>
        <p:spPr bwMode="auto">
          <a:xfrm>
            <a:off x="128588" y="3792538"/>
            <a:ext cx="8915400" cy="2720975"/>
          </a:xfrm>
          <a:prstGeom prst="rect">
            <a:avLst/>
          </a:prstGeom>
          <a:gradFill rotWithShape="0">
            <a:gsLst>
              <a:gs pos="0">
                <a:srgbClr val="FFFF99"/>
              </a:gs>
              <a:gs pos="100000">
                <a:srgbClr val="FFFFFF"/>
              </a:gs>
            </a:gsLst>
            <a:path path="rect">
              <a:fillToRect l="100000" t="100000"/>
            </a:path>
          </a:gradFill>
          <a:ln w="9525">
            <a:solidFill>
              <a:srgbClr val="808080"/>
            </a:solidFill>
            <a:miter lim="800000"/>
            <a:headEnd/>
            <a:tailEnd/>
          </a:ln>
        </p:spPr>
        <p:txBody>
          <a:bodyPr>
            <a:spAutoFit/>
          </a:bodyPr>
          <a:lstStyle>
            <a:lvl1pPr marL="342900" indent="-342900">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 typeface="Wingdings" pitchFamily="2" charset="2"/>
              <a:buChar char="q"/>
            </a:pPr>
            <a:r>
              <a:rPr lang="en-US" altLang="zh-CN" sz="2600" b="1">
                <a:latin typeface="宋体" panose="02010600030101010101" pitchFamily="2" charset="-122"/>
              </a:rPr>
              <a:t> </a:t>
            </a:r>
            <a:r>
              <a:rPr lang="zh-CN" altLang="en-US" sz="2600" b="1">
                <a:latin typeface="宋体" panose="02010600030101010101" pitchFamily="2" charset="-122"/>
              </a:rPr>
              <a:t>应用：</a:t>
            </a:r>
          </a:p>
          <a:p>
            <a:pPr eaLnBrk="1" hangingPunct="1">
              <a:lnSpc>
                <a:spcPct val="100000"/>
              </a:lnSpc>
              <a:spcBef>
                <a:spcPct val="40000"/>
              </a:spcBef>
              <a:buClr>
                <a:schemeClr val="tx1"/>
              </a:buClr>
              <a:buFont typeface="Wingdings" pitchFamily="2" charset="2"/>
              <a:buNone/>
            </a:pPr>
            <a:r>
              <a:rPr lang="zh-CN" altLang="en-US" sz="2600" b="1">
                <a:latin typeface="Times New Roman" panose="02020603050405020304" pitchFamily="18" charset="0"/>
              </a:rPr>
              <a:t>（</a:t>
            </a:r>
            <a:r>
              <a:rPr lang="en-US" altLang="zh-CN" sz="2600" b="1">
                <a:latin typeface="Times New Roman" panose="02020603050405020304" pitchFamily="18" charset="0"/>
              </a:rPr>
              <a:t>1</a:t>
            </a:r>
            <a:r>
              <a:rPr lang="zh-CN" altLang="en-US" sz="2600" b="1">
                <a:latin typeface="Times New Roman" panose="02020603050405020304" pitchFamily="18" charset="0"/>
              </a:rPr>
              <a:t>）自动问答系统（</a:t>
            </a:r>
            <a:r>
              <a:rPr lang="en-US" altLang="zh-CN" sz="2600" b="1">
                <a:latin typeface="Times New Roman" panose="02020603050405020304" pitchFamily="18" charset="0"/>
              </a:rPr>
              <a:t>Green</a:t>
            </a:r>
            <a:r>
              <a:rPr lang="zh-CN" altLang="en-US" sz="2600" b="1">
                <a:latin typeface="Times New Roman" panose="02020603050405020304" pitchFamily="18" charset="0"/>
              </a:rPr>
              <a:t>等人研制的</a:t>
            </a:r>
            <a:r>
              <a:rPr lang="en-US" altLang="zh-CN" sz="2600" b="1">
                <a:latin typeface="Times New Roman" panose="02020603050405020304" pitchFamily="18" charset="0"/>
              </a:rPr>
              <a:t>QA3</a:t>
            </a:r>
            <a:r>
              <a:rPr lang="zh-CN" altLang="en-US" sz="2600" b="1">
                <a:latin typeface="Times New Roman" panose="02020603050405020304" pitchFamily="18" charset="0"/>
              </a:rPr>
              <a:t>系统）</a:t>
            </a:r>
          </a:p>
          <a:p>
            <a:pPr eaLnBrk="1" hangingPunct="1">
              <a:lnSpc>
                <a:spcPct val="100000"/>
              </a:lnSpc>
              <a:spcBef>
                <a:spcPct val="40000"/>
              </a:spcBef>
              <a:buClr>
                <a:schemeClr val="tx1"/>
              </a:buClr>
              <a:buFont typeface="Wingdings" pitchFamily="2" charset="2"/>
              <a:buNone/>
            </a:pPr>
            <a:r>
              <a:rPr lang="zh-CN" altLang="en-US" sz="2600" b="1">
                <a:latin typeface="Times New Roman" panose="02020603050405020304" pitchFamily="18" charset="0"/>
              </a:rPr>
              <a:t>（</a:t>
            </a:r>
            <a:r>
              <a:rPr lang="en-US" altLang="zh-CN" sz="2600" b="1">
                <a:latin typeface="Times New Roman" panose="02020603050405020304" pitchFamily="18" charset="0"/>
              </a:rPr>
              <a:t>2</a:t>
            </a:r>
            <a:r>
              <a:rPr lang="zh-CN" altLang="en-US" sz="2600" b="1">
                <a:latin typeface="Times New Roman" panose="02020603050405020304" pitchFamily="18" charset="0"/>
              </a:rPr>
              <a:t>）机器人行动规划系统（</a:t>
            </a:r>
            <a:r>
              <a:rPr lang="en-US" altLang="zh-CN" sz="2600" b="1">
                <a:latin typeface="Times New Roman" panose="02020603050405020304" pitchFamily="18" charset="0"/>
              </a:rPr>
              <a:t>Fikes</a:t>
            </a:r>
            <a:r>
              <a:rPr lang="zh-CN" altLang="en-US" sz="2600" b="1">
                <a:latin typeface="Times New Roman" panose="02020603050405020304" pitchFamily="18" charset="0"/>
              </a:rPr>
              <a:t>等人研制的</a:t>
            </a:r>
            <a:r>
              <a:rPr lang="en-US" altLang="zh-CN" sz="2600" b="1">
                <a:latin typeface="Times New Roman" panose="02020603050405020304" pitchFamily="18" charset="0"/>
              </a:rPr>
              <a:t>STRIPS</a:t>
            </a:r>
            <a:r>
              <a:rPr lang="zh-CN" altLang="en-US" sz="2600" b="1">
                <a:latin typeface="Times New Roman" panose="02020603050405020304" pitchFamily="18" charset="0"/>
              </a:rPr>
              <a:t>系统）</a:t>
            </a:r>
          </a:p>
          <a:p>
            <a:pPr eaLnBrk="1" hangingPunct="1">
              <a:lnSpc>
                <a:spcPct val="100000"/>
              </a:lnSpc>
              <a:spcBef>
                <a:spcPct val="40000"/>
              </a:spcBef>
              <a:buClr>
                <a:schemeClr val="tx1"/>
              </a:buClr>
              <a:buFont typeface="Wingdings" pitchFamily="2" charset="2"/>
              <a:buNone/>
            </a:pPr>
            <a:r>
              <a:rPr lang="zh-CN" altLang="en-US" sz="2600" b="1">
                <a:latin typeface="Times New Roman" panose="02020603050405020304" pitchFamily="18" charset="0"/>
              </a:rPr>
              <a:t>（</a:t>
            </a:r>
            <a:r>
              <a:rPr lang="en-US" altLang="zh-CN" sz="2600" b="1">
                <a:latin typeface="Times New Roman" panose="02020603050405020304" pitchFamily="18" charset="0"/>
              </a:rPr>
              <a:t>3</a:t>
            </a:r>
            <a:r>
              <a:rPr lang="zh-CN" altLang="en-US" sz="2600" b="1">
                <a:latin typeface="Times New Roman" panose="02020603050405020304" pitchFamily="18" charset="0"/>
              </a:rPr>
              <a:t>）机器博弈系统（</a:t>
            </a:r>
            <a:r>
              <a:rPr lang="en-US" altLang="zh-CN" sz="2600" b="1">
                <a:latin typeface="Times New Roman" panose="02020603050405020304" pitchFamily="18" charset="0"/>
              </a:rPr>
              <a:t>Filman</a:t>
            </a:r>
            <a:r>
              <a:rPr lang="zh-CN" altLang="en-US" sz="2600" b="1">
                <a:latin typeface="Times New Roman" panose="02020603050405020304" pitchFamily="18" charset="0"/>
              </a:rPr>
              <a:t>等人研制的</a:t>
            </a:r>
            <a:r>
              <a:rPr lang="en-US" altLang="zh-CN" sz="2600" b="1">
                <a:latin typeface="Times New Roman" panose="02020603050405020304" pitchFamily="18" charset="0"/>
              </a:rPr>
              <a:t>FOL</a:t>
            </a:r>
            <a:r>
              <a:rPr lang="zh-CN" altLang="en-US" sz="2600" b="1">
                <a:latin typeface="Times New Roman" panose="02020603050405020304" pitchFamily="18" charset="0"/>
              </a:rPr>
              <a:t>系统）</a:t>
            </a:r>
          </a:p>
          <a:p>
            <a:pPr eaLnBrk="1" hangingPunct="1">
              <a:lnSpc>
                <a:spcPct val="100000"/>
              </a:lnSpc>
              <a:spcBef>
                <a:spcPct val="40000"/>
              </a:spcBef>
              <a:buClr>
                <a:schemeClr val="tx1"/>
              </a:buClr>
              <a:buFont typeface="Wingdings" pitchFamily="2" charset="2"/>
              <a:buNone/>
            </a:pPr>
            <a:r>
              <a:rPr lang="zh-CN" altLang="en-US" sz="2600" b="1">
                <a:latin typeface="Times New Roman" panose="02020603050405020304" pitchFamily="18" charset="0"/>
              </a:rPr>
              <a:t>（</a:t>
            </a:r>
            <a:r>
              <a:rPr lang="en-US" altLang="zh-CN" sz="2600" b="1">
                <a:latin typeface="Times New Roman" panose="02020603050405020304" pitchFamily="18" charset="0"/>
              </a:rPr>
              <a:t>4</a:t>
            </a:r>
            <a:r>
              <a:rPr lang="zh-CN" altLang="en-US" sz="2600" b="1">
                <a:latin typeface="Times New Roman" panose="02020603050405020304" pitchFamily="18" charset="0"/>
              </a:rPr>
              <a:t>）问题求解系统（</a:t>
            </a:r>
            <a:r>
              <a:rPr lang="en-US" altLang="zh-CN" sz="2600" b="1">
                <a:latin typeface="Times New Roman" panose="02020603050405020304" pitchFamily="18" charset="0"/>
              </a:rPr>
              <a:t>Kowalski</a:t>
            </a:r>
            <a:r>
              <a:rPr lang="zh-CN" altLang="en-US" sz="2600" b="1">
                <a:latin typeface="Times New Roman" panose="02020603050405020304" pitchFamily="18" charset="0"/>
              </a:rPr>
              <a:t>等设计的</a:t>
            </a:r>
            <a:r>
              <a:rPr lang="en-US" altLang="zh-CN" sz="2600" b="1">
                <a:latin typeface="Times New Roman" panose="02020603050405020304" pitchFamily="18" charset="0"/>
              </a:rPr>
              <a:t>PS</a:t>
            </a:r>
            <a:r>
              <a:rPr lang="zh-CN" altLang="en-US" sz="2600" b="1">
                <a:latin typeface="Times New Roman" panose="02020603050405020304" pitchFamily="18" charset="0"/>
              </a:rPr>
              <a:t>系统）</a:t>
            </a:r>
          </a:p>
        </p:txBody>
      </p:sp>
      <p:sp>
        <p:nvSpPr>
          <p:cNvPr id="52229" name="Rectangle 10">
            <a:extLst>
              <a:ext uri="{FF2B5EF4-FFF2-40B4-BE49-F238E27FC236}">
                <a16:creationId xmlns:a16="http://schemas.microsoft.com/office/drawing/2014/main" id="{AE1B73BE-AB9B-A946-96DD-8C42751BB3AB}"/>
              </a:ext>
            </a:extLst>
          </p:cNvPr>
          <p:cNvSpPr>
            <a:spLocks noChangeArrowheads="1"/>
          </p:cNvSpPr>
          <p:nvPr/>
        </p:nvSpPr>
        <p:spPr bwMode="auto">
          <a:xfrm>
            <a:off x="4518025" y="908050"/>
            <a:ext cx="4437063" cy="2701925"/>
          </a:xfrm>
          <a:prstGeom prst="rect">
            <a:avLst/>
          </a:prstGeom>
          <a:gradFill rotWithShape="0">
            <a:gsLst>
              <a:gs pos="0">
                <a:srgbClr val="CCFFFF"/>
              </a:gs>
              <a:gs pos="100000">
                <a:schemeClr val="bg1"/>
              </a:gs>
            </a:gsLst>
            <a:path path="rect">
              <a:fillToRect l="100000" t="100000"/>
            </a:path>
          </a:gradFill>
          <a:ln w="9525">
            <a:solidFill>
              <a:srgbClr val="808080"/>
            </a:solidFill>
            <a:miter lim="800000"/>
            <a:headEnd/>
            <a:tailEnd/>
          </a:ln>
        </p:spPr>
        <p:txBody>
          <a:bodyPr/>
          <a:lstStyle>
            <a:lvl1pPr marL="457200" indent="-457200">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860425" indent="-41910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r>
              <a:rPr lang="en-US" altLang="zh-CN" sz="2600"/>
              <a:t> </a:t>
            </a:r>
            <a:r>
              <a:rPr lang="zh-CN" altLang="en-US" sz="2600" b="1">
                <a:solidFill>
                  <a:srgbClr val="0000FF"/>
                </a:solidFill>
              </a:rPr>
              <a:t>局限性：</a:t>
            </a:r>
          </a:p>
          <a:p>
            <a:pPr lvl="1" eaLnBrk="1" hangingPunct="1">
              <a:lnSpc>
                <a:spcPct val="120000"/>
              </a:lnSpc>
              <a:spcBef>
                <a:spcPct val="40000"/>
              </a:spcBef>
              <a:buFont typeface="Wingdings" pitchFamily="2" charset="2"/>
              <a:buAutoNum type="circleNumDbPlain"/>
            </a:pPr>
            <a:r>
              <a:rPr lang="zh-CN" altLang="en-US" sz="2400" b="1">
                <a:solidFill>
                  <a:schemeClr val="tx1"/>
                </a:solidFill>
              </a:rPr>
              <a:t> 不能表示不确定的知识</a:t>
            </a:r>
          </a:p>
          <a:p>
            <a:pPr lvl="1" eaLnBrk="1" hangingPunct="1">
              <a:lnSpc>
                <a:spcPct val="120000"/>
              </a:lnSpc>
              <a:spcBef>
                <a:spcPct val="40000"/>
              </a:spcBef>
              <a:buFont typeface="Wingdings" pitchFamily="2" charset="2"/>
              <a:buAutoNum type="circleNumDbPlain"/>
            </a:pPr>
            <a:r>
              <a:rPr lang="zh-CN" altLang="en-US" sz="2400" b="1">
                <a:solidFill>
                  <a:schemeClr val="tx1"/>
                </a:solidFill>
              </a:rPr>
              <a:t> 组合爆炸</a:t>
            </a:r>
            <a:endParaRPr lang="zh-CN" altLang="en-US" sz="2400">
              <a:solidFill>
                <a:schemeClr val="tx1"/>
              </a:solidFill>
            </a:endParaRPr>
          </a:p>
          <a:p>
            <a:pPr lvl="1" eaLnBrk="1" hangingPunct="1">
              <a:lnSpc>
                <a:spcPct val="120000"/>
              </a:lnSpc>
              <a:spcBef>
                <a:spcPct val="40000"/>
              </a:spcBef>
              <a:buFont typeface="Wingdings" pitchFamily="2" charset="2"/>
              <a:buAutoNum type="circleNumDbPlain"/>
            </a:pPr>
            <a:r>
              <a:rPr lang="zh-CN" altLang="en-US" sz="2400" b="1">
                <a:solidFill>
                  <a:schemeClr val="tx1"/>
                </a:solidFill>
              </a:rPr>
              <a:t> 效率低</a:t>
            </a:r>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3">
            <a:extLst>
              <a:ext uri="{FF2B5EF4-FFF2-40B4-BE49-F238E27FC236}">
                <a16:creationId xmlns:a16="http://schemas.microsoft.com/office/drawing/2014/main" id="{55F5D303-FFC9-164A-B487-20FE290BAF7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0652DD8C-C244-B046-A94A-88646E69D662}" type="slidenum">
              <a:rPr lang="ja-JP" altLang="en-US" sz="1800">
                <a:solidFill>
                  <a:srgbClr val="A50021"/>
                </a:solidFill>
                <a:ea typeface="MS PGothic" panose="020B0600070205080204" pitchFamily="34" charset="-128"/>
              </a:rPr>
              <a:pPr>
                <a:lnSpc>
                  <a:spcPct val="100000"/>
                </a:lnSpc>
                <a:spcBef>
                  <a:spcPct val="0"/>
                </a:spcBef>
                <a:buClrTx/>
                <a:buFontTx/>
                <a:buNone/>
              </a:pPr>
              <a:t>38</a:t>
            </a:fld>
            <a:endParaRPr lang="en-US" altLang="ja-JP" sz="1800">
              <a:solidFill>
                <a:srgbClr val="A50021"/>
              </a:solidFill>
              <a:ea typeface="MS PGothic" panose="020B0600070205080204" pitchFamily="34" charset="-128"/>
            </a:endParaRPr>
          </a:p>
        </p:txBody>
      </p:sp>
      <p:sp>
        <p:nvSpPr>
          <p:cNvPr id="53250" name="Rectangle 2">
            <a:extLst>
              <a:ext uri="{FF2B5EF4-FFF2-40B4-BE49-F238E27FC236}">
                <a16:creationId xmlns:a16="http://schemas.microsoft.com/office/drawing/2014/main" id="{0A2E4B8F-5696-B244-9453-3AB9B595DB5A}"/>
              </a:ext>
            </a:extLst>
          </p:cNvPr>
          <p:cNvSpPr>
            <a:spLocks noGrp="1" noChangeArrowheads="1"/>
          </p:cNvSpPr>
          <p:nvPr>
            <p:ph type="title"/>
          </p:nvPr>
        </p:nvSpPr>
        <p:spPr/>
        <p:txBody>
          <a:bodyPr/>
          <a:lstStyle/>
          <a:p>
            <a:pPr eaLnBrk="1" hangingPunct="1"/>
            <a:r>
              <a:rPr lang="zh-CN" altLang="en-US">
                <a:latin typeface="Times New Roman" panose="02020603050405020304" pitchFamily="18" charset="0"/>
              </a:rPr>
              <a:t>第</a:t>
            </a:r>
            <a:r>
              <a:rPr lang="en-US" altLang="zh-CN">
                <a:latin typeface="Times New Roman" panose="02020603050405020304" pitchFamily="18" charset="0"/>
              </a:rPr>
              <a:t>2</a:t>
            </a:r>
            <a:r>
              <a:rPr lang="zh-CN" altLang="en-US">
                <a:latin typeface="Times New Roman" panose="02020603050405020304" pitchFamily="18" charset="0"/>
              </a:rPr>
              <a:t>章  知识表示与知识图谱</a:t>
            </a:r>
          </a:p>
        </p:txBody>
      </p:sp>
      <p:sp>
        <p:nvSpPr>
          <p:cNvPr id="53251" name="Rectangle 3">
            <a:extLst>
              <a:ext uri="{FF2B5EF4-FFF2-40B4-BE49-F238E27FC236}">
                <a16:creationId xmlns:a16="http://schemas.microsoft.com/office/drawing/2014/main" id="{D5069AA7-9DBB-4E4F-8481-7AE03A24F812}"/>
              </a:ext>
            </a:extLst>
          </p:cNvPr>
          <p:cNvSpPr>
            <a:spLocks noGrp="1" noChangeArrowheads="1"/>
          </p:cNvSpPr>
          <p:nvPr>
            <p:ph type="body" idx="1"/>
          </p:nvPr>
        </p:nvSpPr>
        <p:spPr>
          <a:xfrm>
            <a:off x="454025" y="922338"/>
            <a:ext cx="8439150" cy="5400675"/>
          </a:xfrm>
        </p:spPr>
        <p:txBody>
          <a:bodyPr/>
          <a:lstStyle/>
          <a:p>
            <a:pPr eaLnBrk="1" hangingPunct="1">
              <a:lnSpc>
                <a:spcPct val="160000"/>
              </a:lnSpc>
            </a:pPr>
            <a:r>
              <a:rPr lang="en-US" altLang="zh-CN" b="1">
                <a:latin typeface="Times New Roman" panose="02020603050405020304" pitchFamily="18" charset="0"/>
              </a:rPr>
              <a:t>2.1  </a:t>
            </a:r>
            <a:r>
              <a:rPr lang="zh-CN" altLang="en-US" b="1">
                <a:latin typeface="Times New Roman" panose="02020603050405020304" pitchFamily="18" charset="0"/>
              </a:rPr>
              <a:t>知识与知识表示的概念 </a:t>
            </a:r>
          </a:p>
          <a:p>
            <a:pPr eaLnBrk="1" hangingPunct="1">
              <a:lnSpc>
                <a:spcPct val="160000"/>
              </a:lnSpc>
            </a:pPr>
            <a:r>
              <a:rPr lang="en-US" altLang="zh-CN" b="1">
                <a:latin typeface="Times New Roman" panose="02020603050405020304" pitchFamily="18" charset="0"/>
              </a:rPr>
              <a:t>2.2  </a:t>
            </a:r>
            <a:r>
              <a:rPr lang="zh-CN" altLang="en-US" b="1">
                <a:latin typeface="Times New Roman" panose="02020603050405020304" pitchFamily="18" charset="0"/>
              </a:rPr>
              <a:t>一阶谓词逻辑表示法 </a:t>
            </a:r>
          </a:p>
          <a:p>
            <a:pPr eaLnBrk="1" hangingPunct="1">
              <a:lnSpc>
                <a:spcPct val="160000"/>
              </a:lnSpc>
              <a:buClr>
                <a:srgbClr val="0000FF"/>
              </a:buClr>
              <a:buSzPct val="150000"/>
              <a:buFont typeface="Wingdings" pitchFamily="2" charset="2"/>
              <a:buChar char="ü"/>
            </a:pPr>
            <a:r>
              <a:rPr lang="en-US" altLang="zh-CN" b="1">
                <a:solidFill>
                  <a:srgbClr val="0000FF"/>
                </a:solidFill>
                <a:latin typeface="Times New Roman" panose="02020603050405020304" pitchFamily="18" charset="0"/>
              </a:rPr>
              <a:t>2.3  </a:t>
            </a:r>
            <a:r>
              <a:rPr lang="zh-CN" altLang="en-US" b="1">
                <a:solidFill>
                  <a:srgbClr val="0000FF"/>
                </a:solidFill>
                <a:latin typeface="Times New Roman" panose="02020603050405020304" pitchFamily="18" charset="0"/>
              </a:rPr>
              <a:t>产生式表示法</a:t>
            </a:r>
            <a:r>
              <a:rPr lang="zh-CN" altLang="en-US" b="1">
                <a:latin typeface="Times New Roman" panose="02020603050405020304" pitchFamily="18" charset="0"/>
              </a:rPr>
              <a:t> </a:t>
            </a:r>
          </a:p>
          <a:p>
            <a:pPr eaLnBrk="1" hangingPunct="1">
              <a:lnSpc>
                <a:spcPct val="160000"/>
              </a:lnSpc>
            </a:pPr>
            <a:r>
              <a:rPr lang="en-US" altLang="zh-CN" b="1">
                <a:latin typeface="Times New Roman" panose="02020603050405020304" pitchFamily="18" charset="0"/>
              </a:rPr>
              <a:t>2.4  </a:t>
            </a:r>
            <a:r>
              <a:rPr lang="zh-CN" altLang="en-US" b="1">
                <a:latin typeface="Times New Roman" panose="02020603050405020304" pitchFamily="18" charset="0"/>
              </a:rPr>
              <a:t>框架表示法 </a:t>
            </a:r>
            <a:endParaRPr lang="en-US" altLang="zh-CN" b="1">
              <a:latin typeface="Times New Roman" panose="02020603050405020304" pitchFamily="18" charset="0"/>
            </a:endParaRPr>
          </a:p>
          <a:p>
            <a:pPr eaLnBrk="1" hangingPunct="1">
              <a:lnSpc>
                <a:spcPct val="160000"/>
              </a:lnSpc>
            </a:pPr>
            <a:r>
              <a:rPr lang="en-US" altLang="zh-CN" b="1">
                <a:latin typeface="Times New Roman" panose="02020603050405020304" pitchFamily="18" charset="0"/>
              </a:rPr>
              <a:t>2.5  </a:t>
            </a:r>
            <a:r>
              <a:rPr lang="zh-CN" altLang="en-US" b="1">
                <a:latin typeface="Times New Roman" panose="02020603050405020304" pitchFamily="18" charset="0"/>
              </a:rPr>
              <a:t>知识图谱</a:t>
            </a:r>
          </a:p>
          <a:p>
            <a:pPr eaLnBrk="1" hangingPunct="1"/>
            <a:endParaRPr lang="en-US" altLang="zh-CN" b="1">
              <a:latin typeface="Times New Roman" panose="02020603050405020304" pitchFamily="18"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灯片编号占位符 3">
            <a:extLst>
              <a:ext uri="{FF2B5EF4-FFF2-40B4-BE49-F238E27FC236}">
                <a16:creationId xmlns:a16="http://schemas.microsoft.com/office/drawing/2014/main" id="{E30F6FB9-963C-FA4C-A15D-06CD5B775E8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A7F492D7-28BC-F044-B806-A6B23C65C1BD}" type="slidenum">
              <a:rPr lang="ja-JP" altLang="en-US" sz="1800">
                <a:solidFill>
                  <a:srgbClr val="A50021"/>
                </a:solidFill>
                <a:ea typeface="MS PGothic" panose="020B0600070205080204" pitchFamily="34" charset="-128"/>
              </a:rPr>
              <a:pPr>
                <a:lnSpc>
                  <a:spcPct val="100000"/>
                </a:lnSpc>
                <a:spcBef>
                  <a:spcPct val="0"/>
                </a:spcBef>
                <a:buClrTx/>
                <a:buFontTx/>
                <a:buNone/>
              </a:pPr>
              <a:t>39</a:t>
            </a:fld>
            <a:endParaRPr lang="en-US" altLang="ja-JP" sz="1800">
              <a:solidFill>
                <a:srgbClr val="A50021"/>
              </a:solidFill>
              <a:ea typeface="MS PGothic" panose="020B0600070205080204" pitchFamily="34" charset="-128"/>
            </a:endParaRPr>
          </a:p>
        </p:txBody>
      </p:sp>
      <p:sp>
        <p:nvSpPr>
          <p:cNvPr id="54274" name="Rectangle 2">
            <a:extLst>
              <a:ext uri="{FF2B5EF4-FFF2-40B4-BE49-F238E27FC236}">
                <a16:creationId xmlns:a16="http://schemas.microsoft.com/office/drawing/2014/main" id="{2BC3BD70-80DF-0A42-BFC3-63553685A325}"/>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 2.3  </a:t>
            </a:r>
            <a:r>
              <a:rPr lang="zh-CN" altLang="en-US">
                <a:latin typeface="Times New Roman" panose="02020603050405020304" pitchFamily="18" charset="0"/>
              </a:rPr>
              <a:t>产生式表示法</a:t>
            </a:r>
          </a:p>
        </p:txBody>
      </p:sp>
      <p:sp>
        <p:nvSpPr>
          <p:cNvPr id="54275" name="Rectangle 3">
            <a:extLst>
              <a:ext uri="{FF2B5EF4-FFF2-40B4-BE49-F238E27FC236}">
                <a16:creationId xmlns:a16="http://schemas.microsoft.com/office/drawing/2014/main" id="{FF94CD7C-9187-6E4D-9300-127C2A1429D6}"/>
              </a:ext>
            </a:extLst>
          </p:cNvPr>
          <p:cNvSpPr>
            <a:spLocks noGrp="1" noChangeArrowheads="1"/>
          </p:cNvSpPr>
          <p:nvPr>
            <p:ph type="body" idx="1"/>
          </p:nvPr>
        </p:nvSpPr>
        <p:spPr>
          <a:xfrm>
            <a:off x="482600" y="993775"/>
            <a:ext cx="8439150" cy="5400675"/>
          </a:xfrm>
        </p:spPr>
        <p:txBody>
          <a:bodyPr/>
          <a:lstStyle/>
          <a:p>
            <a:pPr eaLnBrk="1" hangingPunct="1">
              <a:lnSpc>
                <a:spcPct val="140000"/>
              </a:lnSpc>
              <a:buFontTx/>
              <a:buBlip>
                <a:blip r:embed="rId4"/>
              </a:buBlip>
            </a:pPr>
            <a:r>
              <a:rPr lang="en-US" altLang="zh-CN" b="1">
                <a:latin typeface="Times New Roman" panose="02020603050405020304" pitchFamily="18" charset="0"/>
              </a:rPr>
              <a:t>2.3.1  </a:t>
            </a:r>
            <a:r>
              <a:rPr lang="zh-CN" altLang="en-US" b="1">
                <a:latin typeface="Times New Roman" panose="02020603050405020304" pitchFamily="18" charset="0"/>
              </a:rPr>
              <a:t>产生式</a:t>
            </a:r>
          </a:p>
          <a:p>
            <a:pPr eaLnBrk="1" hangingPunct="1">
              <a:lnSpc>
                <a:spcPct val="140000"/>
              </a:lnSpc>
              <a:buFontTx/>
              <a:buBlip>
                <a:blip r:embed="rId4"/>
              </a:buBlip>
            </a:pPr>
            <a:r>
              <a:rPr lang="en-US" altLang="zh-CN" b="1">
                <a:latin typeface="Times New Roman" panose="02020603050405020304" pitchFamily="18" charset="0"/>
              </a:rPr>
              <a:t>2.3.2  </a:t>
            </a:r>
            <a:r>
              <a:rPr lang="zh-CN" altLang="en-US" b="1">
                <a:latin typeface="Times New Roman" panose="02020603050405020304" pitchFamily="18" charset="0"/>
              </a:rPr>
              <a:t>产生式系统</a:t>
            </a:r>
          </a:p>
          <a:p>
            <a:pPr eaLnBrk="1" hangingPunct="1">
              <a:lnSpc>
                <a:spcPct val="140000"/>
              </a:lnSpc>
              <a:buFontTx/>
              <a:buBlip>
                <a:blip r:embed="rId4"/>
              </a:buBlip>
            </a:pPr>
            <a:r>
              <a:rPr lang="en-US" altLang="zh-CN" b="1">
                <a:latin typeface="Times New Roman" panose="02020603050405020304" pitchFamily="18" charset="0"/>
              </a:rPr>
              <a:t>2.3.3  </a:t>
            </a:r>
            <a:r>
              <a:rPr lang="zh-CN" altLang="en-US" b="1">
                <a:latin typeface="Times New Roman" panose="02020603050405020304" pitchFamily="18" charset="0"/>
              </a:rPr>
              <a:t>产生式系统</a:t>
            </a:r>
            <a:r>
              <a:rPr lang="en-US" altLang="zh-CN" b="1">
                <a:latin typeface="Times New Roman" panose="02020603050405020304" pitchFamily="18" charset="0"/>
              </a:rPr>
              <a:t>——</a:t>
            </a:r>
            <a:r>
              <a:rPr lang="zh-CN" altLang="en-US" b="1">
                <a:latin typeface="Times New Roman" panose="02020603050405020304" pitchFamily="18" charset="0"/>
              </a:rPr>
              <a:t>动物识别系统</a:t>
            </a:r>
          </a:p>
          <a:p>
            <a:pPr eaLnBrk="1" hangingPunct="1">
              <a:lnSpc>
                <a:spcPct val="140000"/>
              </a:lnSpc>
              <a:buFontTx/>
              <a:buBlip>
                <a:blip r:embed="rId4"/>
              </a:buBlip>
            </a:pPr>
            <a:r>
              <a:rPr lang="en-US" altLang="zh-CN" b="1">
                <a:latin typeface="Times New Roman" panose="02020603050405020304" pitchFamily="18" charset="0"/>
              </a:rPr>
              <a:t>2.3.4  </a:t>
            </a:r>
            <a:r>
              <a:rPr lang="zh-CN" altLang="en-US" b="1">
                <a:latin typeface="Times New Roman" panose="02020603050405020304" pitchFamily="18" charset="0"/>
              </a:rPr>
              <a:t>产生式表示法的特点</a:t>
            </a: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a:extLst>
              <a:ext uri="{FF2B5EF4-FFF2-40B4-BE49-F238E27FC236}">
                <a16:creationId xmlns:a16="http://schemas.microsoft.com/office/drawing/2014/main" id="{AEF73F6D-2596-3645-ADAA-6845FE08398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77410BB2-7B78-D246-9B91-4443556B974A}" type="slidenum">
              <a:rPr lang="ja-JP" altLang="en-US" sz="1800">
                <a:solidFill>
                  <a:srgbClr val="A50021"/>
                </a:solidFill>
                <a:ea typeface="MS PGothic" panose="020B0600070205080204" pitchFamily="34" charset="-128"/>
              </a:rPr>
              <a:pPr>
                <a:lnSpc>
                  <a:spcPct val="100000"/>
                </a:lnSpc>
                <a:spcBef>
                  <a:spcPct val="0"/>
                </a:spcBef>
                <a:buClrTx/>
                <a:buFontTx/>
                <a:buNone/>
              </a:pPr>
              <a:t>4</a:t>
            </a:fld>
            <a:endParaRPr lang="en-US" altLang="ja-JP" sz="1800">
              <a:solidFill>
                <a:srgbClr val="A50021"/>
              </a:solidFill>
              <a:ea typeface="MS PGothic" panose="020B0600070205080204" pitchFamily="34" charset="-128"/>
            </a:endParaRPr>
          </a:p>
        </p:txBody>
      </p:sp>
      <p:sp>
        <p:nvSpPr>
          <p:cNvPr id="18434" name="Rectangle 2">
            <a:extLst>
              <a:ext uri="{FF2B5EF4-FFF2-40B4-BE49-F238E27FC236}">
                <a16:creationId xmlns:a16="http://schemas.microsoft.com/office/drawing/2014/main" id="{BD2C00AA-C510-454F-9717-B73710D33232}"/>
              </a:ext>
            </a:extLst>
          </p:cNvPr>
          <p:cNvSpPr>
            <a:spLocks noGrp="1" noChangeArrowheads="1"/>
          </p:cNvSpPr>
          <p:nvPr>
            <p:ph type="title"/>
          </p:nvPr>
        </p:nvSpPr>
        <p:spPr/>
        <p:txBody>
          <a:bodyPr/>
          <a:lstStyle/>
          <a:p>
            <a:pPr eaLnBrk="1" hangingPunct="1"/>
            <a:r>
              <a:rPr lang="zh-CN" altLang="en-US">
                <a:latin typeface="Times New Roman" panose="02020603050405020304" pitchFamily="18" charset="0"/>
              </a:rPr>
              <a:t>第</a:t>
            </a:r>
            <a:r>
              <a:rPr lang="en-US" altLang="zh-CN">
                <a:latin typeface="Times New Roman" panose="02020603050405020304" pitchFamily="18" charset="0"/>
              </a:rPr>
              <a:t>2</a:t>
            </a:r>
            <a:r>
              <a:rPr lang="zh-CN" altLang="en-US">
                <a:latin typeface="Times New Roman" panose="02020603050405020304" pitchFamily="18" charset="0"/>
              </a:rPr>
              <a:t>章  知识表示与知识图谱</a:t>
            </a:r>
          </a:p>
        </p:txBody>
      </p:sp>
      <p:sp>
        <p:nvSpPr>
          <p:cNvPr id="18435" name="Rectangle 3">
            <a:extLst>
              <a:ext uri="{FF2B5EF4-FFF2-40B4-BE49-F238E27FC236}">
                <a16:creationId xmlns:a16="http://schemas.microsoft.com/office/drawing/2014/main" id="{8B40A8B2-D8C5-F64D-A4D9-D011F6633CB2}"/>
              </a:ext>
            </a:extLst>
          </p:cNvPr>
          <p:cNvSpPr>
            <a:spLocks noGrp="1" noChangeArrowheads="1"/>
          </p:cNvSpPr>
          <p:nvPr>
            <p:ph type="body" idx="1"/>
          </p:nvPr>
        </p:nvSpPr>
        <p:spPr>
          <a:xfrm>
            <a:off x="511175" y="922338"/>
            <a:ext cx="8382000" cy="5400675"/>
          </a:xfrm>
        </p:spPr>
        <p:txBody>
          <a:bodyPr/>
          <a:lstStyle/>
          <a:p>
            <a:pPr eaLnBrk="1" hangingPunct="1">
              <a:lnSpc>
                <a:spcPct val="160000"/>
              </a:lnSpc>
              <a:buClr>
                <a:srgbClr val="0000FF"/>
              </a:buClr>
              <a:buSzPct val="150000"/>
              <a:buFont typeface="Wingdings" pitchFamily="2" charset="2"/>
              <a:buChar char="ü"/>
            </a:pPr>
            <a:r>
              <a:rPr lang="en-US" altLang="zh-CN" b="1">
                <a:solidFill>
                  <a:srgbClr val="0000FF"/>
                </a:solidFill>
                <a:latin typeface="Times New Roman" panose="02020603050405020304" pitchFamily="18" charset="0"/>
              </a:rPr>
              <a:t>2.1  </a:t>
            </a:r>
            <a:r>
              <a:rPr lang="zh-CN" altLang="en-US" b="1">
                <a:solidFill>
                  <a:srgbClr val="0000FF"/>
                </a:solidFill>
                <a:latin typeface="Times New Roman" panose="02020603050405020304" pitchFamily="18" charset="0"/>
              </a:rPr>
              <a:t>知识与知识表示的概念</a:t>
            </a:r>
            <a:r>
              <a:rPr lang="zh-CN" altLang="en-US" b="1">
                <a:latin typeface="Times New Roman" panose="02020603050405020304" pitchFamily="18" charset="0"/>
              </a:rPr>
              <a:t> </a:t>
            </a:r>
          </a:p>
          <a:p>
            <a:pPr eaLnBrk="1" hangingPunct="1">
              <a:lnSpc>
                <a:spcPct val="160000"/>
              </a:lnSpc>
            </a:pPr>
            <a:r>
              <a:rPr lang="en-US" altLang="zh-CN" b="1">
                <a:latin typeface="Times New Roman" panose="02020603050405020304" pitchFamily="18" charset="0"/>
              </a:rPr>
              <a:t>2.2  </a:t>
            </a:r>
            <a:r>
              <a:rPr lang="zh-CN" altLang="en-US" b="1">
                <a:latin typeface="Times New Roman" panose="02020603050405020304" pitchFamily="18" charset="0"/>
              </a:rPr>
              <a:t>一阶谓词逻辑表示法 </a:t>
            </a:r>
          </a:p>
          <a:p>
            <a:pPr eaLnBrk="1" hangingPunct="1">
              <a:lnSpc>
                <a:spcPct val="160000"/>
              </a:lnSpc>
            </a:pPr>
            <a:r>
              <a:rPr lang="en-US" altLang="zh-CN" b="1">
                <a:latin typeface="Times New Roman" panose="02020603050405020304" pitchFamily="18" charset="0"/>
              </a:rPr>
              <a:t>2.3  </a:t>
            </a:r>
            <a:r>
              <a:rPr lang="zh-CN" altLang="en-US" b="1">
                <a:latin typeface="Times New Roman" panose="02020603050405020304" pitchFamily="18" charset="0"/>
              </a:rPr>
              <a:t>产生式表示法 </a:t>
            </a:r>
          </a:p>
          <a:p>
            <a:pPr eaLnBrk="1" hangingPunct="1">
              <a:lnSpc>
                <a:spcPct val="160000"/>
              </a:lnSpc>
            </a:pPr>
            <a:r>
              <a:rPr lang="en-US" altLang="zh-CN" b="1">
                <a:latin typeface="Times New Roman" panose="02020603050405020304" pitchFamily="18" charset="0"/>
              </a:rPr>
              <a:t>2.4  </a:t>
            </a:r>
            <a:r>
              <a:rPr lang="zh-CN" altLang="en-US" b="1">
                <a:latin typeface="Times New Roman" panose="02020603050405020304" pitchFamily="18" charset="0"/>
              </a:rPr>
              <a:t>框架表示法</a:t>
            </a:r>
            <a:endParaRPr lang="en-US" altLang="zh-CN" b="1">
              <a:latin typeface="Times New Roman" panose="02020603050405020304" pitchFamily="18" charset="0"/>
            </a:endParaRPr>
          </a:p>
          <a:p>
            <a:pPr eaLnBrk="1" hangingPunct="1">
              <a:lnSpc>
                <a:spcPct val="160000"/>
              </a:lnSpc>
            </a:pPr>
            <a:r>
              <a:rPr lang="en-US" altLang="zh-CN" b="1">
                <a:latin typeface="Times New Roman" panose="02020603050405020304" pitchFamily="18" charset="0"/>
              </a:rPr>
              <a:t>2.5  </a:t>
            </a:r>
            <a:r>
              <a:rPr lang="zh-CN" altLang="en-US" b="1">
                <a:latin typeface="Times New Roman" panose="02020603050405020304" pitchFamily="18" charset="0"/>
              </a:rPr>
              <a:t>知识图谱 </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灯片编号占位符 3">
            <a:extLst>
              <a:ext uri="{FF2B5EF4-FFF2-40B4-BE49-F238E27FC236}">
                <a16:creationId xmlns:a16="http://schemas.microsoft.com/office/drawing/2014/main" id="{2AB88991-F61F-CF4D-ABA8-6C85AB0C7EA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29317857-52E5-EF40-9DB8-1075031E9C37}" type="slidenum">
              <a:rPr lang="ja-JP" altLang="en-US" sz="1800">
                <a:solidFill>
                  <a:srgbClr val="A50021"/>
                </a:solidFill>
                <a:ea typeface="MS PGothic" panose="020B0600070205080204" pitchFamily="34" charset="-128"/>
              </a:rPr>
              <a:pPr>
                <a:lnSpc>
                  <a:spcPct val="100000"/>
                </a:lnSpc>
                <a:spcBef>
                  <a:spcPct val="0"/>
                </a:spcBef>
                <a:buClrTx/>
                <a:buFontTx/>
                <a:buNone/>
              </a:pPr>
              <a:t>40</a:t>
            </a:fld>
            <a:endParaRPr lang="en-US" altLang="ja-JP" sz="1800">
              <a:solidFill>
                <a:srgbClr val="A50021"/>
              </a:solidFill>
              <a:ea typeface="MS PGothic" panose="020B0600070205080204" pitchFamily="34" charset="-128"/>
            </a:endParaRPr>
          </a:p>
        </p:txBody>
      </p:sp>
      <p:sp>
        <p:nvSpPr>
          <p:cNvPr id="56322" name="Rectangle 2">
            <a:extLst>
              <a:ext uri="{FF2B5EF4-FFF2-40B4-BE49-F238E27FC236}">
                <a16:creationId xmlns:a16="http://schemas.microsoft.com/office/drawing/2014/main" id="{565CB04F-7BC2-1B4F-9362-CB1DEF2C9564}"/>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 2.3.1  </a:t>
            </a:r>
            <a:r>
              <a:rPr lang="zh-CN" altLang="en-US">
                <a:latin typeface="Times New Roman" panose="02020603050405020304" pitchFamily="18" charset="0"/>
              </a:rPr>
              <a:t>产生式</a:t>
            </a:r>
          </a:p>
        </p:txBody>
      </p:sp>
      <p:sp>
        <p:nvSpPr>
          <p:cNvPr id="56323" name="Rectangle 3">
            <a:extLst>
              <a:ext uri="{FF2B5EF4-FFF2-40B4-BE49-F238E27FC236}">
                <a16:creationId xmlns:a16="http://schemas.microsoft.com/office/drawing/2014/main" id="{2B24C461-75F7-9147-8B4F-F44DCCA4BD7B}"/>
              </a:ext>
            </a:extLst>
          </p:cNvPr>
          <p:cNvSpPr>
            <a:spLocks noGrp="1" noChangeArrowheads="1"/>
          </p:cNvSpPr>
          <p:nvPr>
            <p:ph type="body" idx="1"/>
          </p:nvPr>
        </p:nvSpPr>
        <p:spPr>
          <a:xfrm>
            <a:off x="422275" y="1308100"/>
            <a:ext cx="8205788" cy="4268788"/>
          </a:xfrm>
        </p:spPr>
        <p:txBody>
          <a:bodyPr/>
          <a:lstStyle/>
          <a:p>
            <a:pPr marL="571500" indent="-571500" algn="just" eaLnBrk="1" hangingPunct="1"/>
            <a:r>
              <a:rPr lang="en-US" altLang="zh-CN" b="1">
                <a:latin typeface="Times New Roman" panose="02020603050405020304" pitchFamily="18" charset="0"/>
              </a:rPr>
              <a:t>“</a:t>
            </a:r>
            <a:r>
              <a:rPr lang="zh-CN" altLang="en-US" b="1">
                <a:latin typeface="宋体" panose="02010600030101010101" pitchFamily="2" charset="-122"/>
              </a:rPr>
              <a:t>产生式</a:t>
            </a:r>
            <a:r>
              <a:rPr lang="zh-CN" altLang="en-US" b="1">
                <a:latin typeface="Times New Roman" panose="02020603050405020304" pitchFamily="18" charset="0"/>
              </a:rPr>
              <a:t>”</a:t>
            </a:r>
            <a:r>
              <a:rPr lang="zh-CN" altLang="en-US" b="1">
                <a:latin typeface="宋体" panose="02010600030101010101" pitchFamily="2" charset="-122"/>
              </a:rPr>
              <a:t>：</a:t>
            </a:r>
            <a:r>
              <a:rPr lang="en-US" altLang="zh-CN" b="1">
                <a:latin typeface="Times New Roman" panose="02020603050405020304" pitchFamily="18" charset="0"/>
                <a:cs typeface="Times New Roman" panose="02020603050405020304" pitchFamily="18" charset="0"/>
              </a:rPr>
              <a:t>1943</a:t>
            </a:r>
            <a:r>
              <a:rPr lang="zh-CN" altLang="en-US" b="1">
                <a:latin typeface="宋体" panose="02010600030101010101" pitchFamily="2" charset="-122"/>
              </a:rPr>
              <a:t>年，美国数学家波斯特（</a:t>
            </a:r>
            <a:r>
              <a:rPr lang="en-US" altLang="zh-CN" b="1">
                <a:latin typeface="Times New Roman" panose="02020603050405020304" pitchFamily="18" charset="0"/>
                <a:cs typeface="Times New Roman" panose="02020603050405020304" pitchFamily="18" charset="0"/>
              </a:rPr>
              <a:t>E. Post</a:t>
            </a:r>
            <a:r>
              <a:rPr lang="zh-CN" altLang="en-US" b="1">
                <a:latin typeface="宋体" panose="02010600030101010101" pitchFamily="2" charset="-122"/>
              </a:rPr>
              <a:t>）首先提出。</a:t>
            </a:r>
            <a:r>
              <a:rPr lang="zh-CN" altLang="en-US" b="1"/>
              <a:t> </a:t>
            </a:r>
          </a:p>
          <a:p>
            <a:pPr marL="571500" indent="-571500" algn="just" eaLnBrk="1" hangingPunct="1">
              <a:spcBef>
                <a:spcPct val="50000"/>
              </a:spcBef>
              <a:spcAft>
                <a:spcPct val="50000"/>
              </a:spcAft>
            </a:pPr>
            <a:r>
              <a:rPr lang="en-US" altLang="zh-CN" b="1">
                <a:latin typeface="Times New Roman" panose="02020603050405020304" pitchFamily="18" charset="0"/>
                <a:cs typeface="Times New Roman" panose="02020603050405020304" pitchFamily="18" charset="0"/>
              </a:rPr>
              <a:t>1972</a:t>
            </a:r>
            <a:r>
              <a:rPr lang="zh-CN" altLang="en-US" b="1">
                <a:latin typeface="宋体" panose="02010600030101010101" pitchFamily="2" charset="-122"/>
              </a:rPr>
              <a:t>年，纽厄尔和西蒙在研究人类的认知模型中开发了基于规则的产生式系统。</a:t>
            </a:r>
          </a:p>
          <a:p>
            <a:pPr marL="571500" indent="-571500" algn="just" eaLnBrk="1" hangingPunct="1"/>
            <a:r>
              <a:rPr lang="zh-CN" altLang="en-US" b="1"/>
              <a:t>产生式通常用于表示事实、规则以及它们的不确定性度量，适合于表示事实性知识和规则性知识。</a:t>
            </a:r>
          </a:p>
        </p:txBody>
      </p:sp>
      <p:sp>
        <p:nvSpPr>
          <p:cNvPr id="56324" name="Rectangle 5">
            <a:extLst>
              <a:ext uri="{FF2B5EF4-FFF2-40B4-BE49-F238E27FC236}">
                <a16:creationId xmlns:a16="http://schemas.microsoft.com/office/drawing/2014/main" id="{236324ED-30E2-EF49-84E6-9D87281C8DBC}"/>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56325" name="Rectangle 7">
            <a:extLst>
              <a:ext uri="{FF2B5EF4-FFF2-40B4-BE49-F238E27FC236}">
                <a16:creationId xmlns:a16="http://schemas.microsoft.com/office/drawing/2014/main" id="{A4F7C2AE-1EEA-B04A-923E-A5D9FB07622A}"/>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5" name="灯片编号占位符 3">
            <a:extLst>
              <a:ext uri="{FF2B5EF4-FFF2-40B4-BE49-F238E27FC236}">
                <a16:creationId xmlns:a16="http://schemas.microsoft.com/office/drawing/2014/main" id="{E1C652F5-DA98-2648-BD14-56D22D7CE27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4D600FBE-2B39-BF43-98F9-CEA9069B8613}" type="slidenum">
              <a:rPr lang="ja-JP" altLang="en-US" sz="1800">
                <a:solidFill>
                  <a:srgbClr val="A50021"/>
                </a:solidFill>
                <a:ea typeface="MS PGothic" panose="020B0600070205080204" pitchFamily="34" charset="-128"/>
              </a:rPr>
              <a:pPr>
                <a:lnSpc>
                  <a:spcPct val="100000"/>
                </a:lnSpc>
                <a:spcBef>
                  <a:spcPct val="0"/>
                </a:spcBef>
                <a:buClrTx/>
                <a:buFontTx/>
                <a:buNone/>
              </a:pPr>
              <a:t>41</a:t>
            </a:fld>
            <a:endParaRPr lang="en-US" altLang="ja-JP" sz="1800">
              <a:solidFill>
                <a:srgbClr val="A50021"/>
              </a:solidFill>
              <a:ea typeface="MS PGothic" panose="020B0600070205080204" pitchFamily="34" charset="-128"/>
            </a:endParaRPr>
          </a:p>
        </p:txBody>
      </p:sp>
      <p:sp>
        <p:nvSpPr>
          <p:cNvPr id="57346" name="Rectangle 2">
            <a:extLst>
              <a:ext uri="{FF2B5EF4-FFF2-40B4-BE49-F238E27FC236}">
                <a16:creationId xmlns:a16="http://schemas.microsoft.com/office/drawing/2014/main" id="{D8A5BB4D-1737-6E49-A0EA-D05627AFFC86}"/>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2.3.1  </a:t>
            </a:r>
            <a:r>
              <a:rPr lang="zh-CN" altLang="en-US">
                <a:latin typeface="Times New Roman" panose="02020603050405020304" pitchFamily="18" charset="0"/>
              </a:rPr>
              <a:t>产生式</a:t>
            </a:r>
          </a:p>
        </p:txBody>
      </p:sp>
      <p:sp>
        <p:nvSpPr>
          <p:cNvPr id="57347" name="Rectangle 5">
            <a:extLst>
              <a:ext uri="{FF2B5EF4-FFF2-40B4-BE49-F238E27FC236}">
                <a16:creationId xmlns:a16="http://schemas.microsoft.com/office/drawing/2014/main" id="{262F4E9D-E5E4-9D49-B261-2C43C8ECA2ED}"/>
              </a:ext>
            </a:extLst>
          </p:cNvPr>
          <p:cNvSpPr>
            <a:spLocks noChangeArrowheads="1"/>
          </p:cNvSpPr>
          <p:nvPr/>
        </p:nvSpPr>
        <p:spPr bwMode="auto">
          <a:xfrm>
            <a:off x="295275" y="942975"/>
            <a:ext cx="5259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buClr>
                <a:schemeClr val="tx1"/>
              </a:buClr>
              <a:buFont typeface="Wingdings" pitchFamily="2" charset="2"/>
              <a:buAutoNum type="arabicPeriod"/>
            </a:pPr>
            <a:r>
              <a:rPr lang="en-US" altLang="zh-CN" b="1">
                <a:latin typeface="Times New Roman" panose="02020603050405020304" pitchFamily="18" charset="0"/>
              </a:rPr>
              <a:t> </a:t>
            </a:r>
            <a:r>
              <a:rPr lang="zh-CN" altLang="en-US" b="1"/>
              <a:t>确定性规则知识的产生式表示</a:t>
            </a:r>
          </a:p>
        </p:txBody>
      </p:sp>
      <p:sp>
        <p:nvSpPr>
          <p:cNvPr id="57348" name="Rectangle 6">
            <a:extLst>
              <a:ext uri="{FF2B5EF4-FFF2-40B4-BE49-F238E27FC236}">
                <a16:creationId xmlns:a16="http://schemas.microsoft.com/office/drawing/2014/main" id="{C10F800B-7F44-5240-BDA5-527E3D00B2B0}"/>
              </a:ext>
            </a:extLst>
          </p:cNvPr>
          <p:cNvSpPr>
            <a:spLocks noChangeArrowheads="1"/>
          </p:cNvSpPr>
          <p:nvPr/>
        </p:nvSpPr>
        <p:spPr bwMode="auto">
          <a:xfrm>
            <a:off x="315913" y="3871913"/>
            <a:ext cx="56483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10000"/>
              </a:lnSpc>
              <a:buClr>
                <a:schemeClr val="tx1"/>
              </a:buClr>
              <a:buFont typeface="Wingdings" pitchFamily="2" charset="2"/>
              <a:buNone/>
            </a:pPr>
            <a:r>
              <a:rPr lang="en-US" altLang="zh-CN" b="1">
                <a:latin typeface="Times New Roman" panose="02020603050405020304" pitchFamily="18" charset="0"/>
              </a:rPr>
              <a:t>2.</a:t>
            </a:r>
            <a:r>
              <a:rPr lang="en-US" altLang="zh-CN" b="1"/>
              <a:t>  </a:t>
            </a:r>
            <a:r>
              <a:rPr lang="zh-CN" altLang="en-US" b="1"/>
              <a:t>不确定性规则知识的产生式表示</a:t>
            </a:r>
          </a:p>
        </p:txBody>
      </p:sp>
      <p:grpSp>
        <p:nvGrpSpPr>
          <p:cNvPr id="57349" name="Group 11">
            <a:extLst>
              <a:ext uri="{FF2B5EF4-FFF2-40B4-BE49-F238E27FC236}">
                <a16:creationId xmlns:a16="http://schemas.microsoft.com/office/drawing/2014/main" id="{E2105EFA-2C7D-8E47-8FBA-AF4E5F65BCFD}"/>
              </a:ext>
            </a:extLst>
          </p:cNvPr>
          <p:cNvGrpSpPr>
            <a:grpSpLocks/>
          </p:cNvGrpSpPr>
          <p:nvPr/>
        </p:nvGrpSpPr>
        <p:grpSpPr bwMode="auto">
          <a:xfrm>
            <a:off x="280988" y="1585913"/>
            <a:ext cx="8561387" cy="2085975"/>
            <a:chOff x="177" y="999"/>
            <a:chExt cx="5393" cy="1314"/>
          </a:xfrm>
        </p:grpSpPr>
        <p:sp>
          <p:nvSpPr>
            <p:cNvPr id="57352" name="Rectangle 7">
              <a:extLst>
                <a:ext uri="{FF2B5EF4-FFF2-40B4-BE49-F238E27FC236}">
                  <a16:creationId xmlns:a16="http://schemas.microsoft.com/office/drawing/2014/main" id="{FB1A8DE5-82DC-8149-9A2B-1E271D9AECA4}"/>
                </a:ext>
              </a:extLst>
            </p:cNvPr>
            <p:cNvSpPr>
              <a:spLocks noChangeArrowheads="1"/>
            </p:cNvSpPr>
            <p:nvPr/>
          </p:nvSpPr>
          <p:spPr bwMode="auto">
            <a:xfrm>
              <a:off x="177" y="999"/>
              <a:ext cx="5393" cy="1314"/>
            </a:xfrm>
            <a:prstGeom prst="rect">
              <a:avLst/>
            </a:prstGeom>
            <a:gradFill rotWithShape="0">
              <a:gsLst>
                <a:gs pos="0">
                  <a:srgbClr val="CCFFFF"/>
                </a:gs>
                <a:gs pos="100000">
                  <a:srgbClr val="FFFFFF"/>
                </a:gs>
              </a:gsLst>
              <a:path path="rect">
                <a:fillToRect l="100000" b="100000"/>
              </a:path>
            </a:gradFill>
            <a:ln w="9525">
              <a:solidFill>
                <a:srgbClr val="808080"/>
              </a:solidFill>
              <a:miter lim="800000"/>
              <a:headEnd/>
              <a:tailEnd/>
            </a:ln>
          </p:spPr>
          <p:txBody>
            <a:bodyP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10000"/>
                </a:lnSpc>
                <a:buFont typeface="Wingdings" pitchFamily="2" charset="2"/>
                <a:buChar char="§"/>
              </a:pPr>
              <a:r>
                <a:rPr lang="en-US" altLang="zh-CN" sz="2600"/>
                <a:t> </a:t>
              </a:r>
              <a:r>
                <a:rPr lang="zh-CN" altLang="en-US" sz="2600"/>
                <a:t>基本形式：  </a:t>
              </a:r>
              <a:r>
                <a:rPr lang="en-US" altLang="zh-CN" sz="2600">
                  <a:latin typeface="Times New Roman" panose="02020603050405020304" pitchFamily="18" charset="0"/>
                </a:rPr>
                <a:t>IF    </a:t>
              </a:r>
              <a:r>
                <a:rPr lang="en-US" altLang="zh-CN" sz="2600" i="1">
                  <a:latin typeface="Times New Roman" panose="02020603050405020304" pitchFamily="18" charset="0"/>
                </a:rPr>
                <a:t>P</a:t>
              </a:r>
              <a:r>
                <a:rPr lang="en-US" altLang="zh-CN" sz="2600">
                  <a:latin typeface="Times New Roman" panose="02020603050405020304" pitchFamily="18" charset="0"/>
                </a:rPr>
                <a:t>    THEN   </a:t>
              </a:r>
              <a:r>
                <a:rPr lang="en-US" altLang="zh-CN" sz="2600" i="1">
                  <a:latin typeface="Times New Roman" panose="02020603050405020304" pitchFamily="18" charset="0"/>
                </a:rPr>
                <a:t> Q</a:t>
              </a:r>
            </a:p>
            <a:p>
              <a:pPr algn="just" eaLnBrk="1" hangingPunct="1">
                <a:lnSpc>
                  <a:spcPct val="110000"/>
                </a:lnSpc>
                <a:buFont typeface="Wingdings" pitchFamily="2" charset="2"/>
                <a:buNone/>
              </a:pPr>
              <a:r>
                <a:rPr lang="en-US" altLang="zh-CN" sz="2600"/>
                <a:t>         </a:t>
              </a:r>
              <a:r>
                <a:rPr lang="zh-CN" altLang="en-US" sz="2600"/>
                <a:t>或者：</a:t>
              </a:r>
            </a:p>
            <a:p>
              <a:pPr algn="just" eaLnBrk="1" hangingPunct="1">
                <a:lnSpc>
                  <a:spcPct val="110000"/>
                </a:lnSpc>
                <a:buFont typeface="Wingdings" pitchFamily="2" charset="2"/>
                <a:buChar char="§"/>
              </a:pPr>
              <a:r>
                <a:rPr lang="zh-CN" altLang="en-US" sz="2600">
                  <a:latin typeface="宋体" panose="02010600030101010101" pitchFamily="2" charset="-122"/>
                </a:rPr>
                <a:t> 例如：</a:t>
              </a:r>
              <a:endParaRPr lang="zh-CN" altLang="en-US" sz="2600">
                <a:latin typeface="Times New Roman" panose="02020603050405020304" pitchFamily="18" charset="0"/>
                <a:cs typeface="Times New Roman" panose="02020603050405020304" pitchFamily="18" charset="0"/>
              </a:endParaRPr>
            </a:p>
            <a:p>
              <a:pPr algn="just" eaLnBrk="1" hangingPunct="1">
                <a:lnSpc>
                  <a:spcPct val="110000"/>
                </a:lnSpc>
                <a:buFont typeface="Wingdings" pitchFamily="2" charset="2"/>
                <a:buNone/>
              </a:pPr>
              <a:r>
                <a:rPr lang="zh-CN" altLang="en-US" sz="2600">
                  <a:latin typeface="Times New Roman" panose="02020603050405020304" pitchFamily="18" charset="0"/>
                  <a:cs typeface="Times New Roman" panose="02020603050405020304" pitchFamily="18" charset="0"/>
                </a:rPr>
                <a:t>     </a:t>
              </a:r>
              <a:r>
                <a:rPr lang="en-US" altLang="zh-CN" sz="2600" i="1">
                  <a:latin typeface="Times New Roman" panose="02020603050405020304" pitchFamily="18" charset="0"/>
                  <a:cs typeface="Times New Roman" panose="02020603050405020304" pitchFamily="18" charset="0"/>
                </a:rPr>
                <a:t>r</a:t>
              </a:r>
              <a:r>
                <a:rPr lang="en-US" altLang="zh-CN" sz="2600" baseline="-30000">
                  <a:latin typeface="Times New Roman" panose="02020603050405020304" pitchFamily="18" charset="0"/>
                  <a:cs typeface="Times New Roman" panose="02020603050405020304" pitchFamily="18" charset="0"/>
                </a:rPr>
                <a:t>4</a:t>
              </a:r>
              <a:r>
                <a:rPr lang="zh-CN" altLang="en-US" sz="2600">
                  <a:latin typeface="宋体" panose="02010600030101010101" pitchFamily="2" charset="-122"/>
                </a:rPr>
                <a:t>：</a:t>
              </a:r>
              <a:r>
                <a:rPr lang="en-US" altLang="zh-CN" sz="2600">
                  <a:latin typeface="Times New Roman" panose="02020603050405020304" pitchFamily="18" charset="0"/>
                  <a:cs typeface="Times New Roman" panose="02020603050405020304" pitchFamily="18" charset="0"/>
                </a:rPr>
                <a:t>IF   </a:t>
              </a:r>
              <a:r>
                <a:rPr lang="zh-CN" altLang="en-US" sz="2600">
                  <a:latin typeface="宋体" panose="02010600030101010101" pitchFamily="2" charset="-122"/>
                </a:rPr>
                <a:t>动物会飞</a:t>
              </a:r>
              <a:r>
                <a:rPr lang="zh-CN" altLang="en-US" sz="2600">
                  <a:latin typeface="Times New Roman" panose="02020603050405020304" pitchFamily="18" charset="0"/>
                  <a:cs typeface="Times New Roman" panose="02020603050405020304" pitchFamily="18" charset="0"/>
                </a:rPr>
                <a:t>    </a:t>
              </a:r>
              <a:r>
                <a:rPr lang="en-US" altLang="zh-CN" sz="2600">
                  <a:latin typeface="Times New Roman" panose="02020603050405020304" pitchFamily="18" charset="0"/>
                  <a:cs typeface="Times New Roman" panose="02020603050405020304" pitchFamily="18" charset="0"/>
                </a:rPr>
                <a:t>AND    </a:t>
              </a:r>
              <a:r>
                <a:rPr lang="zh-CN" altLang="en-US" sz="2600">
                  <a:latin typeface="宋体" panose="02010600030101010101" pitchFamily="2" charset="-122"/>
                </a:rPr>
                <a:t>会下蛋</a:t>
              </a:r>
              <a:r>
                <a:rPr lang="zh-CN" altLang="en-US" sz="2600">
                  <a:latin typeface="Times New Roman" panose="02020603050405020304" pitchFamily="18" charset="0"/>
                  <a:cs typeface="Times New Roman" panose="02020603050405020304" pitchFamily="18" charset="0"/>
                </a:rPr>
                <a:t>    </a:t>
              </a:r>
              <a:r>
                <a:rPr lang="en-US" altLang="zh-CN" sz="2600">
                  <a:latin typeface="Times New Roman" panose="02020603050405020304" pitchFamily="18" charset="0"/>
                  <a:cs typeface="Times New Roman" panose="02020603050405020304" pitchFamily="18" charset="0"/>
                </a:rPr>
                <a:t>THEN   </a:t>
              </a:r>
              <a:r>
                <a:rPr lang="zh-CN" altLang="en-US" sz="2600">
                  <a:latin typeface="宋体" panose="02010600030101010101" pitchFamily="2" charset="-122"/>
                </a:rPr>
                <a:t>该动物是鸟</a:t>
              </a:r>
            </a:p>
          </p:txBody>
        </p:sp>
        <p:graphicFrame>
          <p:nvGraphicFramePr>
            <p:cNvPr id="57353" name="Object 9">
              <a:extLst>
                <a:ext uri="{FF2B5EF4-FFF2-40B4-BE49-F238E27FC236}">
                  <a16:creationId xmlns:a16="http://schemas.microsoft.com/office/drawing/2014/main" id="{3C966D2A-C3E9-C842-8E9D-60245F042323}"/>
                </a:ext>
              </a:extLst>
            </p:cNvPr>
            <p:cNvGraphicFramePr>
              <a:graphicFrameLocks noChangeAspect="1"/>
            </p:cNvGraphicFramePr>
            <p:nvPr/>
          </p:nvGraphicFramePr>
          <p:xfrm>
            <a:off x="1478" y="1379"/>
            <a:ext cx="850" cy="316"/>
          </p:xfrm>
          <a:graphic>
            <a:graphicData uri="http://schemas.openxmlformats.org/presentationml/2006/ole">
              <mc:AlternateContent xmlns:mc="http://schemas.openxmlformats.org/markup-compatibility/2006">
                <mc:Choice xmlns:v="urn:schemas-microsoft-com:vml" Requires="v">
                  <p:oleObj spid="_x0000_s57358" name="公式" r:id="rId4" imgW="11112500" imgH="4686300" progId="Equation.3">
                    <p:embed/>
                  </p:oleObj>
                </mc:Choice>
                <mc:Fallback>
                  <p:oleObj name="公式" r:id="rId4" imgW="11112500" imgH="46863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8" y="1379"/>
                          <a:ext cx="850"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7350" name="Rectangle 13">
            <a:extLst>
              <a:ext uri="{FF2B5EF4-FFF2-40B4-BE49-F238E27FC236}">
                <a16:creationId xmlns:a16="http://schemas.microsoft.com/office/drawing/2014/main" id="{6CEF1FB5-2285-204A-8632-B0BB2A5376B6}"/>
              </a:ext>
            </a:extLst>
          </p:cNvPr>
          <p:cNvSpPr>
            <a:spLocks noGrp="1" noChangeArrowheads="1"/>
          </p:cNvSpPr>
          <p:nvPr>
            <p:ph type="body" idx="1"/>
          </p:nvPr>
        </p:nvSpPr>
        <p:spPr>
          <a:xfrm>
            <a:off x="250825" y="4579938"/>
            <a:ext cx="8642350" cy="1979612"/>
          </a:xfrm>
          <a:gradFill rotWithShape="0">
            <a:gsLst>
              <a:gs pos="0">
                <a:srgbClr val="CCFFCC"/>
              </a:gs>
              <a:gs pos="100000">
                <a:schemeClr val="bg1"/>
              </a:gs>
            </a:gsLst>
            <a:path path="rect">
              <a:fillToRect l="100000" t="100000"/>
            </a:path>
          </a:gradFill>
          <a:ln>
            <a:solidFill>
              <a:srgbClr val="808080"/>
            </a:solidFill>
            <a:miter lim="800000"/>
            <a:headEnd/>
            <a:tailEnd/>
          </a:ln>
        </p:spPr>
        <p:txBody>
          <a:bodyPr/>
          <a:lstStyle/>
          <a:p>
            <a:pPr marL="193675" indent="-193675" eaLnBrk="1" hangingPunct="1">
              <a:buFont typeface="Wingdings" pitchFamily="2" charset="2"/>
              <a:buChar char="§"/>
            </a:pPr>
            <a:r>
              <a:rPr lang="en-US" altLang="zh-CN" sz="2600"/>
              <a:t> </a:t>
            </a:r>
            <a:r>
              <a:rPr lang="zh-CN" altLang="en-US" sz="2600"/>
              <a:t>基本形式：  </a:t>
            </a:r>
            <a:r>
              <a:rPr lang="en-US" altLang="zh-CN" sz="2600">
                <a:latin typeface="Times New Roman" panose="02020603050405020304" pitchFamily="18" charset="0"/>
              </a:rPr>
              <a:t>IF    </a:t>
            </a:r>
            <a:r>
              <a:rPr lang="en-US" altLang="zh-CN" sz="2600" i="1">
                <a:latin typeface="Times New Roman" panose="02020603050405020304" pitchFamily="18" charset="0"/>
              </a:rPr>
              <a:t>P</a:t>
            </a:r>
            <a:r>
              <a:rPr lang="en-US" altLang="zh-CN" sz="2600">
                <a:latin typeface="Times New Roman" panose="02020603050405020304" pitchFamily="18" charset="0"/>
              </a:rPr>
              <a:t>    THEN    </a:t>
            </a:r>
            <a:r>
              <a:rPr lang="en-US" altLang="zh-CN" sz="2600" i="1">
                <a:latin typeface="Times New Roman" panose="02020603050405020304" pitchFamily="18" charset="0"/>
              </a:rPr>
              <a:t>Q</a:t>
            </a:r>
            <a:r>
              <a:rPr lang="en-US" altLang="zh-CN" sz="2600"/>
              <a:t> </a:t>
            </a:r>
            <a:r>
              <a:rPr lang="zh-CN" altLang="en-US" sz="2600"/>
              <a:t>（置信度） </a:t>
            </a:r>
          </a:p>
          <a:p>
            <a:pPr marL="193675" indent="-193675" eaLnBrk="1" hangingPunct="1">
              <a:buFont typeface="Wingdings" pitchFamily="2" charset="2"/>
              <a:buNone/>
            </a:pPr>
            <a:r>
              <a:rPr lang="zh-CN" altLang="en-US" sz="2600"/>
              <a:t>          或者：                     （置信度</a:t>
            </a:r>
            <a:r>
              <a:rPr lang="zh-CN" altLang="en-US" b="1"/>
              <a:t>）</a:t>
            </a:r>
          </a:p>
          <a:p>
            <a:pPr marL="193675" indent="-193675" eaLnBrk="1" hangingPunct="1">
              <a:buFont typeface="Wingdings" pitchFamily="2" charset="2"/>
              <a:buNone/>
            </a:pPr>
            <a:r>
              <a:rPr lang="zh-CN" altLang="en-US" b="1"/>
              <a:t>   </a:t>
            </a:r>
            <a:r>
              <a:rPr lang="zh-CN" altLang="en-US" b="1">
                <a:latin typeface="Times New Roman" panose="02020603050405020304" pitchFamily="18" charset="0"/>
              </a:rPr>
              <a:t>例如： </a:t>
            </a:r>
            <a:r>
              <a:rPr lang="en-US" altLang="zh-CN" b="1">
                <a:latin typeface="Times New Roman" panose="02020603050405020304" pitchFamily="18" charset="0"/>
              </a:rPr>
              <a:t>IF   </a:t>
            </a:r>
            <a:r>
              <a:rPr lang="zh-CN" altLang="en-US" b="1">
                <a:latin typeface="Times New Roman" panose="02020603050405020304" pitchFamily="18" charset="0"/>
              </a:rPr>
              <a:t>发烧    </a:t>
            </a:r>
            <a:r>
              <a:rPr lang="en-US" altLang="zh-CN" b="1">
                <a:latin typeface="Times New Roman" panose="02020603050405020304" pitchFamily="18" charset="0"/>
              </a:rPr>
              <a:t>THEN    </a:t>
            </a:r>
            <a:r>
              <a:rPr lang="zh-CN" altLang="en-US" b="1">
                <a:latin typeface="Times New Roman" panose="02020603050405020304" pitchFamily="18" charset="0"/>
              </a:rPr>
              <a:t>感冒   （</a:t>
            </a:r>
            <a:r>
              <a:rPr lang="en-US" altLang="zh-CN" b="1">
                <a:latin typeface="Times New Roman" panose="02020603050405020304" pitchFamily="18" charset="0"/>
              </a:rPr>
              <a:t>0.6</a:t>
            </a:r>
            <a:r>
              <a:rPr lang="zh-CN" altLang="en-US" b="1">
                <a:latin typeface="Times New Roman" panose="02020603050405020304" pitchFamily="18" charset="0"/>
              </a:rPr>
              <a:t>）</a:t>
            </a:r>
          </a:p>
        </p:txBody>
      </p:sp>
      <p:graphicFrame>
        <p:nvGraphicFramePr>
          <p:cNvPr id="57351" name="Object 10">
            <a:extLst>
              <a:ext uri="{FF2B5EF4-FFF2-40B4-BE49-F238E27FC236}">
                <a16:creationId xmlns:a16="http://schemas.microsoft.com/office/drawing/2014/main" id="{8CE0B4D8-71CA-A84C-94D5-DAB0FD441C2D}"/>
              </a:ext>
            </a:extLst>
          </p:cNvPr>
          <p:cNvGraphicFramePr>
            <a:graphicFrameLocks noChangeAspect="1"/>
          </p:cNvGraphicFramePr>
          <p:nvPr/>
        </p:nvGraphicFramePr>
        <p:xfrm>
          <a:off x="2598738" y="5275263"/>
          <a:ext cx="1101725" cy="450850"/>
        </p:xfrm>
        <a:graphic>
          <a:graphicData uri="http://schemas.openxmlformats.org/presentationml/2006/ole">
            <mc:AlternateContent xmlns:mc="http://schemas.openxmlformats.org/markup-compatibility/2006">
              <mc:Choice xmlns:v="urn:schemas-microsoft-com:vml" Requires="v">
                <p:oleObj spid="_x0000_s57359" name="公式" r:id="rId6" imgW="11112500" imgH="4686300" progId="Equation.3">
                  <p:embed/>
                </p:oleObj>
              </mc:Choice>
              <mc:Fallback>
                <p:oleObj name="公式" r:id="rId6" imgW="11112500" imgH="46863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8738" y="5275263"/>
                        <a:ext cx="110172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灯片编号占位符 3">
            <a:extLst>
              <a:ext uri="{FF2B5EF4-FFF2-40B4-BE49-F238E27FC236}">
                <a16:creationId xmlns:a16="http://schemas.microsoft.com/office/drawing/2014/main" id="{C5655E81-82F7-A343-B99C-2F08E98281D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EB25E24D-2C0F-9745-8227-EC7E705DA726}" type="slidenum">
              <a:rPr lang="ja-JP" altLang="en-US" sz="1800">
                <a:solidFill>
                  <a:srgbClr val="A50021"/>
                </a:solidFill>
                <a:ea typeface="MS PGothic" panose="020B0600070205080204" pitchFamily="34" charset="-128"/>
              </a:rPr>
              <a:pPr>
                <a:lnSpc>
                  <a:spcPct val="100000"/>
                </a:lnSpc>
                <a:spcBef>
                  <a:spcPct val="0"/>
                </a:spcBef>
                <a:buClrTx/>
                <a:buFontTx/>
                <a:buNone/>
              </a:pPr>
              <a:t>42</a:t>
            </a:fld>
            <a:endParaRPr lang="en-US" altLang="ja-JP" sz="1800">
              <a:solidFill>
                <a:srgbClr val="A50021"/>
              </a:solidFill>
              <a:ea typeface="MS PGothic" panose="020B0600070205080204" pitchFamily="34" charset="-128"/>
            </a:endParaRPr>
          </a:p>
        </p:txBody>
      </p:sp>
      <p:sp>
        <p:nvSpPr>
          <p:cNvPr id="58370" name="Rectangle 2">
            <a:extLst>
              <a:ext uri="{FF2B5EF4-FFF2-40B4-BE49-F238E27FC236}">
                <a16:creationId xmlns:a16="http://schemas.microsoft.com/office/drawing/2014/main" id="{764498BA-E861-AC42-9D19-1E48ED70DC80}"/>
              </a:ext>
            </a:extLst>
          </p:cNvPr>
          <p:cNvSpPr>
            <a:spLocks noGrp="1" noChangeArrowheads="1"/>
          </p:cNvSpPr>
          <p:nvPr>
            <p:ph type="title"/>
          </p:nvPr>
        </p:nvSpPr>
        <p:spPr>
          <a:xfrm>
            <a:off x="0" y="0"/>
            <a:ext cx="9144000" cy="793750"/>
          </a:xfrm>
        </p:spPr>
        <p:txBody>
          <a:bodyPr/>
          <a:lstStyle/>
          <a:p>
            <a:pPr eaLnBrk="1" hangingPunct="1"/>
            <a:r>
              <a:rPr lang="en-US" altLang="zh-CN">
                <a:latin typeface="Times New Roman" panose="02020603050405020304" pitchFamily="18" charset="0"/>
              </a:rPr>
              <a:t>2.3.1  </a:t>
            </a:r>
            <a:r>
              <a:rPr lang="zh-CN" altLang="en-US">
                <a:latin typeface="Times New Roman" panose="02020603050405020304" pitchFamily="18" charset="0"/>
              </a:rPr>
              <a:t>产生式</a:t>
            </a:r>
          </a:p>
        </p:txBody>
      </p:sp>
      <p:sp>
        <p:nvSpPr>
          <p:cNvPr id="58371" name="Rectangle 3">
            <a:extLst>
              <a:ext uri="{FF2B5EF4-FFF2-40B4-BE49-F238E27FC236}">
                <a16:creationId xmlns:a16="http://schemas.microsoft.com/office/drawing/2014/main" id="{00A26D57-CC62-2B4A-887D-5CE05E94FE4C}"/>
              </a:ext>
            </a:extLst>
          </p:cNvPr>
          <p:cNvSpPr>
            <a:spLocks noChangeArrowheads="1"/>
          </p:cNvSpPr>
          <p:nvPr/>
        </p:nvSpPr>
        <p:spPr bwMode="auto">
          <a:xfrm>
            <a:off x="323850" y="955675"/>
            <a:ext cx="6469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buClr>
                <a:schemeClr val="tx1"/>
              </a:buClr>
              <a:buFont typeface="Wingdings" pitchFamily="2" charset="2"/>
              <a:buNone/>
            </a:pPr>
            <a:r>
              <a:rPr lang="en-US" altLang="zh-CN" b="1">
                <a:latin typeface="Times New Roman" panose="02020603050405020304" pitchFamily="18" charset="0"/>
              </a:rPr>
              <a:t>3.  </a:t>
            </a:r>
            <a:r>
              <a:rPr lang="zh-CN" altLang="en-US" b="1">
                <a:latin typeface="Times New Roman" panose="02020603050405020304" pitchFamily="18" charset="0"/>
              </a:rPr>
              <a:t>确定性事实性知识的产生式表示</a:t>
            </a:r>
          </a:p>
        </p:txBody>
      </p:sp>
      <p:sp>
        <p:nvSpPr>
          <p:cNvPr id="58372" name="Rectangle 4">
            <a:extLst>
              <a:ext uri="{FF2B5EF4-FFF2-40B4-BE49-F238E27FC236}">
                <a16:creationId xmlns:a16="http://schemas.microsoft.com/office/drawing/2014/main" id="{5CCCA666-A67A-CB4E-9B0D-84D50A3B101C}"/>
              </a:ext>
            </a:extLst>
          </p:cNvPr>
          <p:cNvSpPr>
            <a:spLocks noChangeArrowheads="1"/>
          </p:cNvSpPr>
          <p:nvPr/>
        </p:nvSpPr>
        <p:spPr bwMode="auto">
          <a:xfrm>
            <a:off x="344488" y="3730625"/>
            <a:ext cx="65341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10000"/>
              </a:lnSpc>
              <a:buClr>
                <a:schemeClr val="tx1"/>
              </a:buClr>
              <a:buFont typeface="Wingdings" pitchFamily="2" charset="2"/>
              <a:buNone/>
            </a:pPr>
            <a:r>
              <a:rPr lang="en-US" altLang="zh-CN" b="1">
                <a:latin typeface="Times New Roman" panose="02020603050405020304" pitchFamily="18" charset="0"/>
              </a:rPr>
              <a:t>4.  </a:t>
            </a:r>
            <a:r>
              <a:rPr lang="zh-CN" altLang="en-US" b="1">
                <a:latin typeface="Times New Roman" panose="02020603050405020304" pitchFamily="18" charset="0"/>
              </a:rPr>
              <a:t>不确定性事实性知识的产生式表示</a:t>
            </a:r>
          </a:p>
        </p:txBody>
      </p:sp>
      <p:sp>
        <p:nvSpPr>
          <p:cNvPr id="58373" name="Rectangle 6">
            <a:extLst>
              <a:ext uri="{FF2B5EF4-FFF2-40B4-BE49-F238E27FC236}">
                <a16:creationId xmlns:a16="http://schemas.microsoft.com/office/drawing/2014/main" id="{65605D05-26F6-FE43-874A-9669E44D40A4}"/>
              </a:ext>
            </a:extLst>
          </p:cNvPr>
          <p:cNvSpPr>
            <a:spLocks noChangeArrowheads="1"/>
          </p:cNvSpPr>
          <p:nvPr/>
        </p:nvSpPr>
        <p:spPr bwMode="auto">
          <a:xfrm>
            <a:off x="309563" y="1557338"/>
            <a:ext cx="8377237" cy="2165350"/>
          </a:xfrm>
          <a:prstGeom prst="rect">
            <a:avLst/>
          </a:prstGeom>
          <a:gradFill rotWithShape="0">
            <a:gsLst>
              <a:gs pos="0">
                <a:srgbClr val="CCFFFF"/>
              </a:gs>
              <a:gs pos="100000">
                <a:srgbClr val="FFFFFF"/>
              </a:gs>
            </a:gsLst>
            <a:path path="rect">
              <a:fillToRect l="100000" b="100000"/>
            </a:path>
          </a:gradFill>
          <a:ln w="9525">
            <a:solidFill>
              <a:srgbClr val="808080"/>
            </a:solidFill>
            <a:miter lim="800000"/>
            <a:headEnd/>
            <a:tailEnd/>
          </a:ln>
        </p:spPr>
        <p:txBody>
          <a:bodyP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Font typeface="Wingdings" pitchFamily="2" charset="2"/>
              <a:buChar char="§"/>
            </a:pPr>
            <a:r>
              <a:rPr lang="en-US" altLang="zh-CN" sz="2400" b="1"/>
              <a:t>  </a:t>
            </a:r>
            <a:r>
              <a:rPr lang="zh-CN" altLang="en-US" sz="2600">
                <a:latin typeface="Times New Roman" panose="02020603050405020304" pitchFamily="18" charset="0"/>
              </a:rPr>
              <a:t>三元组表示：</a:t>
            </a:r>
            <a:r>
              <a:rPr lang="zh-CN" altLang="en-US" sz="2600" b="1">
                <a:latin typeface="Times New Roman" panose="02020603050405020304" pitchFamily="18" charset="0"/>
              </a:rPr>
              <a:t>（对象，属性，值）</a:t>
            </a:r>
          </a:p>
          <a:p>
            <a:pPr eaLnBrk="1" hangingPunct="1">
              <a:buFont typeface="Wingdings" pitchFamily="2" charset="2"/>
              <a:buNone/>
            </a:pPr>
            <a:r>
              <a:rPr lang="zh-CN" altLang="en-US" sz="2600" b="1">
                <a:latin typeface="Times New Roman" panose="02020603050405020304" pitchFamily="18" charset="0"/>
              </a:rPr>
              <a:t>                </a:t>
            </a:r>
            <a:r>
              <a:rPr lang="zh-CN" altLang="en-US" sz="2600">
                <a:latin typeface="Times New Roman" panose="02020603050405020304" pitchFamily="18" charset="0"/>
              </a:rPr>
              <a:t>或者：</a:t>
            </a:r>
            <a:r>
              <a:rPr lang="zh-CN" altLang="en-US" sz="2600" b="1">
                <a:latin typeface="Times New Roman" panose="02020603050405020304" pitchFamily="18" charset="0"/>
              </a:rPr>
              <a:t>（关系，对象</a:t>
            </a:r>
            <a:r>
              <a:rPr lang="en-US" altLang="zh-CN" sz="2600" b="1">
                <a:latin typeface="Times New Roman" panose="02020603050405020304" pitchFamily="18" charset="0"/>
              </a:rPr>
              <a:t>1</a:t>
            </a:r>
            <a:r>
              <a:rPr lang="zh-CN" altLang="en-US" sz="2600" b="1">
                <a:latin typeface="Times New Roman" panose="02020603050405020304" pitchFamily="18" charset="0"/>
              </a:rPr>
              <a:t>，对象</a:t>
            </a:r>
            <a:r>
              <a:rPr lang="en-US" altLang="zh-CN" sz="2600" b="1">
                <a:latin typeface="Times New Roman" panose="02020603050405020304" pitchFamily="18" charset="0"/>
              </a:rPr>
              <a:t>2</a:t>
            </a:r>
            <a:r>
              <a:rPr lang="zh-CN" altLang="en-US" sz="2600" b="1">
                <a:latin typeface="Times New Roman" panose="02020603050405020304" pitchFamily="18" charset="0"/>
              </a:rPr>
              <a:t>） </a:t>
            </a:r>
          </a:p>
          <a:p>
            <a:pPr algn="just" eaLnBrk="1" hangingPunct="1">
              <a:lnSpc>
                <a:spcPct val="110000"/>
              </a:lnSpc>
              <a:buFont typeface="Wingdings" pitchFamily="2" charset="2"/>
              <a:buChar char="§"/>
            </a:pPr>
            <a:r>
              <a:rPr lang="zh-CN" altLang="en-US" sz="2600">
                <a:latin typeface="Times New Roman" panose="02020603050405020304" pitchFamily="18" charset="0"/>
              </a:rPr>
              <a:t> 例：  老李年龄是</a:t>
            </a:r>
            <a:r>
              <a:rPr lang="en-US" altLang="zh-CN" sz="2600">
                <a:latin typeface="Times New Roman" panose="02020603050405020304" pitchFamily="18" charset="0"/>
              </a:rPr>
              <a:t>40</a:t>
            </a:r>
            <a:r>
              <a:rPr lang="zh-CN" altLang="en-US" sz="2600">
                <a:latin typeface="Times New Roman" panose="02020603050405020304" pitchFamily="18" charset="0"/>
              </a:rPr>
              <a:t>岁：    （</a:t>
            </a:r>
            <a:r>
              <a:rPr lang="en-US" altLang="zh-CN" sz="2600" i="1">
                <a:latin typeface="Times New Roman" panose="02020603050405020304" pitchFamily="18" charset="0"/>
              </a:rPr>
              <a:t>Li</a:t>
            </a:r>
            <a:r>
              <a:rPr lang="zh-CN" altLang="en-US" sz="2600">
                <a:latin typeface="Times New Roman" panose="02020603050405020304" pitchFamily="18" charset="0"/>
              </a:rPr>
              <a:t>，</a:t>
            </a:r>
            <a:r>
              <a:rPr lang="en-US" altLang="zh-CN" sz="2600" i="1">
                <a:latin typeface="Times New Roman" panose="02020603050405020304" pitchFamily="18" charset="0"/>
              </a:rPr>
              <a:t>age</a:t>
            </a:r>
            <a:r>
              <a:rPr lang="zh-CN" altLang="en-US" sz="2600">
                <a:latin typeface="Times New Roman" panose="02020603050405020304" pitchFamily="18" charset="0"/>
              </a:rPr>
              <a:t>，</a:t>
            </a:r>
            <a:r>
              <a:rPr lang="en-US" altLang="zh-CN" sz="2600">
                <a:latin typeface="Times New Roman" panose="02020603050405020304" pitchFamily="18" charset="0"/>
              </a:rPr>
              <a:t>40</a:t>
            </a:r>
            <a:r>
              <a:rPr lang="zh-CN" altLang="en-US" sz="2600">
                <a:latin typeface="Times New Roman" panose="02020603050405020304" pitchFamily="18" charset="0"/>
              </a:rPr>
              <a:t>） </a:t>
            </a:r>
            <a:r>
              <a:rPr lang="zh-CN" altLang="en-US" sz="2600">
                <a:latin typeface="Times New Roman" panose="02020603050405020304" pitchFamily="18" charset="0"/>
                <a:cs typeface="Times New Roman" panose="02020603050405020304" pitchFamily="18" charset="0"/>
              </a:rPr>
              <a:t>     </a:t>
            </a:r>
          </a:p>
          <a:p>
            <a:pPr algn="just" eaLnBrk="1" hangingPunct="1">
              <a:lnSpc>
                <a:spcPct val="110000"/>
              </a:lnSpc>
              <a:buFont typeface="Wingdings" pitchFamily="2" charset="2"/>
              <a:buNone/>
            </a:pPr>
            <a:r>
              <a:rPr lang="zh-CN" altLang="en-US" sz="2600">
                <a:latin typeface="Times New Roman" panose="02020603050405020304" pitchFamily="18" charset="0"/>
              </a:rPr>
              <a:t>             老李和老王是朋友：（</a:t>
            </a:r>
            <a:r>
              <a:rPr lang="en-US" altLang="zh-CN" sz="2600" i="1">
                <a:latin typeface="Times New Roman" panose="02020603050405020304" pitchFamily="18" charset="0"/>
              </a:rPr>
              <a:t>friend</a:t>
            </a:r>
            <a:r>
              <a:rPr lang="zh-CN" altLang="en-US" sz="2600">
                <a:latin typeface="Times New Roman" panose="02020603050405020304" pitchFamily="18" charset="0"/>
              </a:rPr>
              <a:t>，</a:t>
            </a:r>
            <a:r>
              <a:rPr lang="en-US" altLang="zh-CN" sz="2600" i="1">
                <a:latin typeface="Times New Roman" panose="02020603050405020304" pitchFamily="18" charset="0"/>
              </a:rPr>
              <a:t>Li</a:t>
            </a:r>
            <a:r>
              <a:rPr lang="zh-CN" altLang="en-US" sz="2600">
                <a:latin typeface="Times New Roman" panose="02020603050405020304" pitchFamily="18" charset="0"/>
              </a:rPr>
              <a:t>，</a:t>
            </a:r>
            <a:r>
              <a:rPr lang="en-US" altLang="zh-CN" sz="2600" i="1">
                <a:latin typeface="Times New Roman" panose="02020603050405020304" pitchFamily="18" charset="0"/>
              </a:rPr>
              <a:t>Wang</a:t>
            </a:r>
            <a:r>
              <a:rPr lang="zh-CN" altLang="en-US" sz="2600">
                <a:latin typeface="Times New Roman" panose="02020603050405020304" pitchFamily="18" charset="0"/>
              </a:rPr>
              <a:t>）</a:t>
            </a:r>
          </a:p>
        </p:txBody>
      </p:sp>
      <p:sp>
        <p:nvSpPr>
          <p:cNvPr id="58374" name="Rectangle 8">
            <a:extLst>
              <a:ext uri="{FF2B5EF4-FFF2-40B4-BE49-F238E27FC236}">
                <a16:creationId xmlns:a16="http://schemas.microsoft.com/office/drawing/2014/main" id="{86F05758-7AA4-2B45-A345-4FCC0493D644}"/>
              </a:ext>
            </a:extLst>
          </p:cNvPr>
          <p:cNvSpPr>
            <a:spLocks noGrp="1" noChangeArrowheads="1"/>
          </p:cNvSpPr>
          <p:nvPr>
            <p:ph type="body" idx="1"/>
          </p:nvPr>
        </p:nvSpPr>
        <p:spPr>
          <a:xfrm>
            <a:off x="279400" y="4365625"/>
            <a:ext cx="8836025" cy="2193925"/>
          </a:xfrm>
          <a:gradFill rotWithShape="0">
            <a:gsLst>
              <a:gs pos="0">
                <a:srgbClr val="CCFFCC"/>
              </a:gs>
              <a:gs pos="100000">
                <a:schemeClr val="bg1"/>
              </a:gs>
            </a:gsLst>
            <a:path path="rect">
              <a:fillToRect l="100000" t="100000"/>
            </a:path>
          </a:gradFill>
          <a:ln>
            <a:solidFill>
              <a:srgbClr val="808080"/>
            </a:solidFill>
            <a:miter lim="800000"/>
            <a:headEnd/>
            <a:tailEnd/>
          </a:ln>
        </p:spPr>
        <p:txBody>
          <a:bodyPr/>
          <a:lstStyle/>
          <a:p>
            <a:pPr marL="0" indent="0" eaLnBrk="1" hangingPunct="1">
              <a:lnSpc>
                <a:spcPct val="110000"/>
              </a:lnSpc>
              <a:buFont typeface="Wingdings" pitchFamily="2" charset="2"/>
              <a:buChar char="§"/>
            </a:pPr>
            <a:r>
              <a:rPr lang="en-US" altLang="zh-CN" sz="2600">
                <a:latin typeface="宋体" panose="02010600030101010101" pitchFamily="2" charset="-122"/>
              </a:rPr>
              <a:t> </a:t>
            </a:r>
            <a:r>
              <a:rPr lang="zh-CN" altLang="en-US" sz="2600">
                <a:latin typeface="Times New Roman" panose="02020603050405020304" pitchFamily="18" charset="0"/>
              </a:rPr>
              <a:t>四元组表示：</a:t>
            </a:r>
            <a:r>
              <a:rPr lang="zh-CN" altLang="en-US" sz="2600" b="1">
                <a:latin typeface="Times New Roman" panose="02020603050405020304" pitchFamily="18" charset="0"/>
              </a:rPr>
              <a:t>（对象，属性，值，置信度）</a:t>
            </a:r>
            <a:r>
              <a:rPr lang="zh-CN" altLang="en-US" sz="2600">
                <a:latin typeface="Times New Roman" panose="02020603050405020304" pitchFamily="18" charset="0"/>
              </a:rPr>
              <a:t> </a:t>
            </a:r>
          </a:p>
          <a:p>
            <a:pPr marL="0" indent="0" eaLnBrk="1" hangingPunct="1">
              <a:lnSpc>
                <a:spcPct val="110000"/>
              </a:lnSpc>
              <a:buFont typeface="Wingdings" pitchFamily="2" charset="2"/>
              <a:buNone/>
            </a:pPr>
            <a:r>
              <a:rPr lang="zh-CN" altLang="en-US" sz="2600">
                <a:latin typeface="Times New Roman" panose="02020603050405020304" pitchFamily="18" charset="0"/>
              </a:rPr>
              <a:t>               或者： </a:t>
            </a:r>
            <a:r>
              <a:rPr lang="zh-CN" altLang="en-US" sz="2600" b="1">
                <a:latin typeface="Times New Roman" panose="02020603050405020304" pitchFamily="18" charset="0"/>
              </a:rPr>
              <a:t>（关系，对象</a:t>
            </a:r>
            <a:r>
              <a:rPr lang="en-US" altLang="zh-CN" sz="2600" b="1">
                <a:latin typeface="Times New Roman" panose="02020603050405020304" pitchFamily="18" charset="0"/>
                <a:cs typeface="Times New Roman" panose="02020603050405020304" pitchFamily="18" charset="0"/>
              </a:rPr>
              <a:t>1</a:t>
            </a:r>
            <a:r>
              <a:rPr lang="zh-CN" altLang="en-US" sz="2600" b="1">
                <a:latin typeface="Times New Roman" panose="02020603050405020304" pitchFamily="18" charset="0"/>
              </a:rPr>
              <a:t>，对象</a:t>
            </a:r>
            <a:r>
              <a:rPr lang="en-US" altLang="zh-CN" sz="2600" b="1">
                <a:latin typeface="Times New Roman" panose="02020603050405020304" pitchFamily="18" charset="0"/>
                <a:cs typeface="Times New Roman" panose="02020603050405020304" pitchFamily="18" charset="0"/>
              </a:rPr>
              <a:t>2</a:t>
            </a:r>
            <a:r>
              <a:rPr lang="zh-CN" altLang="en-US" sz="2600" b="1">
                <a:latin typeface="Times New Roman" panose="02020603050405020304" pitchFamily="18" charset="0"/>
              </a:rPr>
              <a:t>，置信度）</a:t>
            </a:r>
          </a:p>
          <a:p>
            <a:pPr marL="0" indent="0" algn="just" eaLnBrk="1" hangingPunct="1">
              <a:lnSpc>
                <a:spcPct val="110000"/>
              </a:lnSpc>
              <a:buFont typeface="Wingdings" pitchFamily="2" charset="2"/>
              <a:buChar char="§"/>
            </a:pPr>
            <a:r>
              <a:rPr lang="zh-CN" altLang="en-US" sz="2600">
                <a:latin typeface="Times New Roman" panose="02020603050405020304" pitchFamily="18" charset="0"/>
              </a:rPr>
              <a:t>例：老李年龄很可能是</a:t>
            </a:r>
            <a:r>
              <a:rPr lang="en-US" altLang="zh-CN" sz="2600">
                <a:latin typeface="Times New Roman" panose="02020603050405020304" pitchFamily="18" charset="0"/>
                <a:cs typeface="Times New Roman" panose="02020603050405020304" pitchFamily="18" charset="0"/>
              </a:rPr>
              <a:t>40</a:t>
            </a:r>
            <a:r>
              <a:rPr lang="zh-CN" altLang="en-US" sz="2600">
                <a:latin typeface="Times New Roman" panose="02020603050405020304" pitchFamily="18" charset="0"/>
              </a:rPr>
              <a:t>岁：</a:t>
            </a:r>
            <a:r>
              <a:rPr lang="zh-CN" altLang="en-US" sz="2600">
                <a:latin typeface="Times New Roman" panose="02020603050405020304" pitchFamily="18" charset="0"/>
                <a:sym typeface="Wingdings" pitchFamily="2" charset="2"/>
              </a:rPr>
              <a:t>（</a:t>
            </a:r>
            <a:r>
              <a:rPr lang="en-US" altLang="zh-CN" sz="2600" i="1">
                <a:latin typeface="Times New Roman" panose="02020603050405020304" pitchFamily="18" charset="0"/>
                <a:cs typeface="Times New Roman" panose="02020603050405020304" pitchFamily="18" charset="0"/>
              </a:rPr>
              <a:t>Li</a:t>
            </a:r>
            <a:r>
              <a:rPr lang="zh-CN" altLang="en-US" sz="2600">
                <a:latin typeface="Times New Roman" panose="02020603050405020304" pitchFamily="18" charset="0"/>
              </a:rPr>
              <a:t>，</a:t>
            </a:r>
            <a:r>
              <a:rPr lang="en-US" altLang="zh-CN" sz="2600" i="1">
                <a:latin typeface="Times New Roman" panose="02020603050405020304" pitchFamily="18" charset="0"/>
                <a:cs typeface="Times New Roman" panose="02020603050405020304" pitchFamily="18" charset="0"/>
              </a:rPr>
              <a:t>age</a:t>
            </a:r>
            <a:r>
              <a:rPr lang="zh-CN" altLang="en-US" sz="2600">
                <a:latin typeface="Times New Roman" panose="02020603050405020304" pitchFamily="18" charset="0"/>
              </a:rPr>
              <a:t>，</a:t>
            </a:r>
            <a:r>
              <a:rPr lang="en-US" altLang="zh-CN" sz="2600">
                <a:latin typeface="Times New Roman" panose="02020603050405020304" pitchFamily="18" charset="0"/>
                <a:cs typeface="Times New Roman" panose="02020603050405020304" pitchFamily="18" charset="0"/>
              </a:rPr>
              <a:t>40</a:t>
            </a:r>
            <a:r>
              <a:rPr lang="zh-CN" altLang="en-US" sz="2600">
                <a:latin typeface="Times New Roman" panose="02020603050405020304" pitchFamily="18" charset="0"/>
              </a:rPr>
              <a:t>，</a:t>
            </a:r>
            <a:r>
              <a:rPr lang="en-US" altLang="zh-CN" sz="2600">
                <a:latin typeface="Times New Roman" panose="02020603050405020304" pitchFamily="18" charset="0"/>
                <a:cs typeface="Times New Roman" panose="02020603050405020304" pitchFamily="18" charset="0"/>
              </a:rPr>
              <a:t>0.8</a:t>
            </a:r>
            <a:r>
              <a:rPr lang="zh-CN" altLang="en-US" sz="2600">
                <a:latin typeface="Times New Roman" panose="02020603050405020304" pitchFamily="18" charset="0"/>
              </a:rPr>
              <a:t>）</a:t>
            </a:r>
          </a:p>
          <a:p>
            <a:pPr marL="0" indent="0" algn="just" eaLnBrk="1" hangingPunct="1">
              <a:lnSpc>
                <a:spcPct val="110000"/>
              </a:lnSpc>
              <a:buFont typeface="Wingdings" pitchFamily="2" charset="2"/>
              <a:buNone/>
            </a:pPr>
            <a:r>
              <a:rPr lang="zh-CN" altLang="en-US" sz="2600">
                <a:latin typeface="Times New Roman" panose="02020603050405020304" pitchFamily="18" charset="0"/>
              </a:rPr>
              <a:t>  老李和老王不大可能是朋友：（</a:t>
            </a:r>
            <a:r>
              <a:rPr lang="en-US" altLang="zh-CN" sz="2600" i="1">
                <a:latin typeface="Times New Roman" panose="02020603050405020304" pitchFamily="18" charset="0"/>
              </a:rPr>
              <a:t>friend</a:t>
            </a:r>
            <a:r>
              <a:rPr lang="zh-CN" altLang="en-US" sz="2600">
                <a:latin typeface="Times New Roman" panose="02020603050405020304" pitchFamily="18" charset="0"/>
              </a:rPr>
              <a:t>，</a:t>
            </a:r>
            <a:r>
              <a:rPr lang="en-US" altLang="zh-CN" sz="2600" i="1">
                <a:latin typeface="Times New Roman" panose="02020603050405020304" pitchFamily="18" charset="0"/>
              </a:rPr>
              <a:t>Li</a:t>
            </a:r>
            <a:r>
              <a:rPr lang="zh-CN" altLang="en-US" sz="2600">
                <a:latin typeface="Times New Roman" panose="02020603050405020304" pitchFamily="18" charset="0"/>
              </a:rPr>
              <a:t>，</a:t>
            </a:r>
            <a:r>
              <a:rPr lang="en-US" altLang="zh-CN" sz="2600" i="1">
                <a:latin typeface="Times New Roman" panose="02020603050405020304" pitchFamily="18" charset="0"/>
              </a:rPr>
              <a:t>Wang</a:t>
            </a:r>
            <a:r>
              <a:rPr lang="zh-CN" altLang="en-US" sz="2600">
                <a:latin typeface="Times New Roman" panose="02020603050405020304" pitchFamily="18" charset="0"/>
              </a:rPr>
              <a:t>，</a:t>
            </a:r>
            <a:r>
              <a:rPr lang="en-US" altLang="zh-CN" sz="2600">
                <a:latin typeface="Times New Roman" panose="02020603050405020304" pitchFamily="18" charset="0"/>
              </a:rPr>
              <a:t>0.1</a:t>
            </a:r>
            <a:r>
              <a:rPr lang="zh-CN" altLang="en-US" sz="2600">
                <a:latin typeface="Times New Roman" panose="02020603050405020304" pitchFamily="18" charset="0"/>
              </a:rPr>
              <a:t>）</a:t>
            </a:r>
            <a:endParaRPr lang="zh-CN" altLang="en-US" sz="2600" b="1">
              <a:latin typeface="Times New Roman" panose="02020603050405020304" pitchFamily="18" charset="0"/>
            </a:endParaRPr>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3" name="灯片编号占位符 3">
            <a:extLst>
              <a:ext uri="{FF2B5EF4-FFF2-40B4-BE49-F238E27FC236}">
                <a16:creationId xmlns:a16="http://schemas.microsoft.com/office/drawing/2014/main" id="{3C8BABE3-3944-BE45-B15F-3E1E3DA6C90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B2492EC3-ECDC-A94F-ADA5-1078CD8108E4}" type="slidenum">
              <a:rPr lang="ja-JP" altLang="en-US" sz="1800">
                <a:solidFill>
                  <a:srgbClr val="A50021"/>
                </a:solidFill>
                <a:ea typeface="MS PGothic" panose="020B0600070205080204" pitchFamily="34" charset="-128"/>
              </a:rPr>
              <a:pPr>
                <a:lnSpc>
                  <a:spcPct val="100000"/>
                </a:lnSpc>
                <a:spcBef>
                  <a:spcPct val="0"/>
                </a:spcBef>
                <a:buClrTx/>
                <a:buFontTx/>
                <a:buNone/>
              </a:pPr>
              <a:t>43</a:t>
            </a:fld>
            <a:endParaRPr lang="en-US" altLang="ja-JP" sz="1800">
              <a:solidFill>
                <a:srgbClr val="A50021"/>
              </a:solidFill>
              <a:ea typeface="MS PGothic" panose="020B0600070205080204" pitchFamily="34" charset="-128"/>
            </a:endParaRPr>
          </a:p>
        </p:txBody>
      </p:sp>
      <p:sp>
        <p:nvSpPr>
          <p:cNvPr id="59394" name="Rectangle 2">
            <a:extLst>
              <a:ext uri="{FF2B5EF4-FFF2-40B4-BE49-F238E27FC236}">
                <a16:creationId xmlns:a16="http://schemas.microsoft.com/office/drawing/2014/main" id="{4D1AE8F9-9323-1C41-AA07-96CBFE8F5FFB}"/>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2.3.1  </a:t>
            </a:r>
            <a:r>
              <a:rPr lang="zh-CN" altLang="en-US">
                <a:latin typeface="Times New Roman" panose="02020603050405020304" pitchFamily="18" charset="0"/>
              </a:rPr>
              <a:t>产生式</a:t>
            </a:r>
          </a:p>
        </p:txBody>
      </p:sp>
      <p:sp>
        <p:nvSpPr>
          <p:cNvPr id="59395" name="Rectangle 3">
            <a:extLst>
              <a:ext uri="{FF2B5EF4-FFF2-40B4-BE49-F238E27FC236}">
                <a16:creationId xmlns:a16="http://schemas.microsoft.com/office/drawing/2014/main" id="{EF6805AD-E190-E145-8D4E-764E83B2CCC6}"/>
              </a:ext>
            </a:extLst>
          </p:cNvPr>
          <p:cNvSpPr>
            <a:spLocks noGrp="1" noChangeArrowheads="1"/>
          </p:cNvSpPr>
          <p:nvPr>
            <p:ph type="body" idx="1"/>
          </p:nvPr>
        </p:nvSpPr>
        <p:spPr>
          <a:xfrm>
            <a:off x="222250" y="881063"/>
            <a:ext cx="8659813" cy="5545137"/>
          </a:xfrm>
        </p:spPr>
        <p:txBody>
          <a:bodyPr/>
          <a:lstStyle/>
          <a:p>
            <a:pPr marL="495300" indent="-495300" algn="just" eaLnBrk="1" hangingPunct="1"/>
            <a:r>
              <a:rPr lang="zh-CN" altLang="en-US" b="1"/>
              <a:t>产生式与谓词逻辑中的蕴含式的区别：</a:t>
            </a:r>
          </a:p>
          <a:p>
            <a:pPr marL="495300" indent="-495300" algn="just" eaLnBrk="1" hangingPunct="1">
              <a:spcBef>
                <a:spcPct val="50000"/>
              </a:spcBef>
              <a:buFont typeface="Wingdings" pitchFamily="2" charset="2"/>
              <a:buNone/>
            </a:pPr>
            <a:r>
              <a:rPr lang="zh-CN" altLang="en-US" b="1">
                <a:latin typeface="宋体" panose="02010600030101010101" pitchFamily="2" charset="-122"/>
              </a:rPr>
              <a:t>（</a:t>
            </a:r>
            <a:r>
              <a:rPr lang="en-US" altLang="zh-CN" b="1">
                <a:latin typeface="Times New Roman" panose="02020603050405020304" pitchFamily="18" charset="0"/>
                <a:cs typeface="Times New Roman" panose="02020603050405020304" pitchFamily="18" charset="0"/>
              </a:rPr>
              <a:t>1</a:t>
            </a:r>
            <a:r>
              <a:rPr lang="zh-CN" altLang="en-US" b="1">
                <a:latin typeface="宋体" panose="02010600030101010101" pitchFamily="2" charset="-122"/>
              </a:rPr>
              <a:t>）除逻辑蕴含外，产生式还包括各种操作、规则、变换、算子、函数等。例如，</a:t>
            </a:r>
            <a:r>
              <a:rPr lang="zh-CN" altLang="en-US" b="1">
                <a:latin typeface="Times New Roman" panose="02020603050405020304" pitchFamily="18" charset="0"/>
              </a:rPr>
              <a:t>“</a:t>
            </a:r>
            <a:r>
              <a:rPr lang="zh-CN" altLang="en-US" b="1">
                <a:latin typeface="宋体" panose="02010600030101010101" pitchFamily="2" charset="-122"/>
              </a:rPr>
              <a:t>如果炉温超过上限，则立即关闭风门</a:t>
            </a:r>
            <a:r>
              <a:rPr lang="zh-CN" altLang="en-US" b="1">
                <a:latin typeface="Times New Roman" panose="02020603050405020304" pitchFamily="18" charset="0"/>
              </a:rPr>
              <a:t>”</a:t>
            </a:r>
            <a:r>
              <a:rPr lang="zh-CN" altLang="en-US" b="1">
                <a:latin typeface="宋体" panose="02010600030101010101" pitchFamily="2" charset="-122"/>
              </a:rPr>
              <a:t>是一个产生式，但不是蕴含式。</a:t>
            </a:r>
          </a:p>
          <a:p>
            <a:pPr marL="495300" indent="-495300" algn="just" eaLnBrk="1" hangingPunct="1">
              <a:spcBef>
                <a:spcPct val="50000"/>
              </a:spcBef>
              <a:buFont typeface="Wingdings" pitchFamily="2" charset="2"/>
              <a:buNone/>
            </a:pPr>
            <a:r>
              <a:rPr lang="zh-CN" altLang="en-US" b="1">
                <a:latin typeface="宋体" panose="02010600030101010101" pitchFamily="2" charset="-122"/>
              </a:rPr>
              <a:t>（</a:t>
            </a:r>
            <a:r>
              <a:rPr lang="en-US" altLang="zh-CN" b="1">
                <a:latin typeface="Times New Roman" panose="02020603050405020304" pitchFamily="18" charset="0"/>
                <a:cs typeface="Times New Roman" panose="02020603050405020304" pitchFamily="18" charset="0"/>
              </a:rPr>
              <a:t>2</a:t>
            </a:r>
            <a:r>
              <a:rPr lang="zh-CN" altLang="en-US" b="1">
                <a:latin typeface="宋体" panose="02010600030101010101" pitchFamily="2" charset="-122"/>
              </a:rPr>
              <a:t>）蕴含式只能表示精确知识，而产生式不仅可以表示精确的知识，还可以表示不精确知识。蕴含式的匹配总要求是精确的。产生式匹配可以是精确的，也可以是不精确的，只要按某种算法求出的相似度落在预先指定的范围内就认为是可匹配的。</a:t>
            </a:r>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7" name="灯片编号占位符 3">
            <a:extLst>
              <a:ext uri="{FF2B5EF4-FFF2-40B4-BE49-F238E27FC236}">
                <a16:creationId xmlns:a16="http://schemas.microsoft.com/office/drawing/2014/main" id="{CEC838EC-495C-0243-B478-1B5CA2503EA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25773D3F-5B3E-6245-995A-E56AE8F7E254}" type="slidenum">
              <a:rPr lang="ja-JP" altLang="en-US" sz="1800">
                <a:solidFill>
                  <a:srgbClr val="A50021"/>
                </a:solidFill>
                <a:ea typeface="MS PGothic" panose="020B0600070205080204" pitchFamily="34" charset="-128"/>
              </a:rPr>
              <a:pPr>
                <a:lnSpc>
                  <a:spcPct val="100000"/>
                </a:lnSpc>
                <a:spcBef>
                  <a:spcPct val="0"/>
                </a:spcBef>
                <a:buClrTx/>
                <a:buFontTx/>
                <a:buNone/>
              </a:pPr>
              <a:t>44</a:t>
            </a:fld>
            <a:endParaRPr lang="en-US" altLang="ja-JP" sz="1800">
              <a:solidFill>
                <a:srgbClr val="A50021"/>
              </a:solidFill>
              <a:ea typeface="MS PGothic" panose="020B0600070205080204" pitchFamily="34" charset="-128"/>
            </a:endParaRPr>
          </a:p>
        </p:txBody>
      </p:sp>
      <p:sp>
        <p:nvSpPr>
          <p:cNvPr id="60418" name="Rectangle 2">
            <a:extLst>
              <a:ext uri="{FF2B5EF4-FFF2-40B4-BE49-F238E27FC236}">
                <a16:creationId xmlns:a16="http://schemas.microsoft.com/office/drawing/2014/main" id="{2741A583-D620-2548-AF00-1C55A3FE0BA4}"/>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2.3.1  </a:t>
            </a:r>
            <a:r>
              <a:rPr lang="zh-CN" altLang="en-US">
                <a:latin typeface="Times New Roman" panose="02020603050405020304" pitchFamily="18" charset="0"/>
              </a:rPr>
              <a:t>产生式</a:t>
            </a:r>
          </a:p>
        </p:txBody>
      </p:sp>
      <p:sp>
        <p:nvSpPr>
          <p:cNvPr id="60419" name="Rectangle 3">
            <a:extLst>
              <a:ext uri="{FF2B5EF4-FFF2-40B4-BE49-F238E27FC236}">
                <a16:creationId xmlns:a16="http://schemas.microsoft.com/office/drawing/2014/main" id="{DC5055D3-D224-9446-A1D2-DA5AAA2B78ED}"/>
              </a:ext>
            </a:extLst>
          </p:cNvPr>
          <p:cNvSpPr>
            <a:spLocks noGrp="1" noChangeArrowheads="1"/>
          </p:cNvSpPr>
          <p:nvPr>
            <p:ph type="body" idx="1"/>
          </p:nvPr>
        </p:nvSpPr>
        <p:spPr/>
        <p:txBody>
          <a:bodyPr/>
          <a:lstStyle/>
          <a:p>
            <a:pPr algn="just" eaLnBrk="1" hangingPunct="1"/>
            <a:r>
              <a:rPr lang="zh-CN" altLang="en-US" b="1">
                <a:latin typeface="宋体" panose="02010600030101010101" pitchFamily="2" charset="-122"/>
              </a:rPr>
              <a:t>产生式的形式描述及语义</a:t>
            </a:r>
            <a:r>
              <a:rPr lang="en-US" altLang="zh-CN">
                <a:latin typeface="Times New Roman" panose="02020603050405020304" pitchFamily="18" charset="0"/>
              </a:rPr>
              <a:t>——</a:t>
            </a:r>
            <a:r>
              <a:rPr lang="zh-CN" altLang="en-US" b="1">
                <a:latin typeface="宋体" panose="02010600030101010101" pitchFamily="2" charset="-122"/>
              </a:rPr>
              <a:t>巴科斯范式</a:t>
            </a:r>
            <a:r>
              <a:rPr lang="en-US" altLang="zh-CN">
                <a:latin typeface="Times New Roman" panose="02020603050405020304" pitchFamily="18" charset="0"/>
                <a:cs typeface="Times New Roman" panose="02020603050405020304" pitchFamily="18" charset="0"/>
              </a:rPr>
              <a:t>BNF</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backus normal form</a:t>
            </a:r>
            <a:r>
              <a:rPr lang="zh-CN" altLang="en-US">
                <a:latin typeface="Times New Roman" panose="02020603050405020304" pitchFamily="18" charset="0"/>
                <a:cs typeface="Times New Roman" panose="02020603050405020304" pitchFamily="18" charset="0"/>
              </a:rPr>
              <a:t>）</a:t>
            </a:r>
            <a:endParaRPr lang="zh-CN" altLang="en-US"/>
          </a:p>
        </p:txBody>
      </p:sp>
      <p:sp>
        <p:nvSpPr>
          <p:cNvPr id="60420" name="Text Box 4">
            <a:extLst>
              <a:ext uri="{FF2B5EF4-FFF2-40B4-BE49-F238E27FC236}">
                <a16:creationId xmlns:a16="http://schemas.microsoft.com/office/drawing/2014/main" id="{186260F9-E6ED-5446-9063-B60700CD88A5}"/>
              </a:ext>
            </a:extLst>
          </p:cNvPr>
          <p:cNvSpPr txBox="1">
            <a:spLocks noChangeArrowheads="1"/>
          </p:cNvSpPr>
          <p:nvPr/>
        </p:nvSpPr>
        <p:spPr bwMode="auto">
          <a:xfrm>
            <a:off x="71438" y="2170113"/>
            <a:ext cx="8969375" cy="2768600"/>
          </a:xfrm>
          <a:prstGeom prst="rect">
            <a:avLst/>
          </a:prstGeom>
          <a:solidFill>
            <a:srgbClr val="FFFFFF"/>
          </a:solidFill>
          <a:ln w="9525">
            <a:solidFill>
              <a:srgbClr val="808080"/>
            </a:solidFill>
            <a:miter lim="800000"/>
            <a:headEnd/>
            <a:tailEnd/>
          </a:ln>
        </p:spPr>
        <p:txBody>
          <a:bodyP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00000"/>
              </a:lnSpc>
              <a:buClrTx/>
              <a:buFontTx/>
              <a:buNone/>
            </a:pPr>
            <a:r>
              <a:rPr lang="en-US" altLang="zh-CN" sz="2500" b="1">
                <a:latin typeface="宋体" panose="02010600030101010101" pitchFamily="2" charset="-122"/>
              </a:rPr>
              <a:t>&lt;</a:t>
            </a:r>
            <a:r>
              <a:rPr lang="zh-CN" altLang="en-US" sz="2500" b="1">
                <a:latin typeface="宋体" panose="02010600030101010101" pitchFamily="2" charset="-122"/>
              </a:rPr>
              <a:t>产生式</a:t>
            </a:r>
            <a:r>
              <a:rPr lang="en-US" altLang="zh-CN" sz="2500" b="1">
                <a:latin typeface="Times New Roman" panose="02020603050405020304" pitchFamily="18" charset="0"/>
              </a:rPr>
              <a:t>&gt;::</a:t>
            </a:r>
            <a:r>
              <a:rPr lang="en-US" altLang="zh-CN" sz="2500" b="1">
                <a:latin typeface="Times New Roman" panose="02020603050405020304" pitchFamily="18" charset="0"/>
                <a:cs typeface="Times New Roman" panose="02020603050405020304" pitchFamily="18" charset="0"/>
              </a:rPr>
              <a:t>=</a:t>
            </a:r>
            <a:r>
              <a:rPr lang="en-US" altLang="zh-CN" sz="2500" b="1">
                <a:latin typeface="Times New Roman" panose="02020603050405020304" pitchFamily="18" charset="0"/>
              </a:rPr>
              <a:t>&lt;</a:t>
            </a:r>
            <a:r>
              <a:rPr lang="zh-CN" altLang="en-US" sz="2500" b="1">
                <a:latin typeface="Times New Roman" panose="02020603050405020304" pitchFamily="18" charset="0"/>
              </a:rPr>
              <a:t>前提</a:t>
            </a:r>
            <a:r>
              <a:rPr lang="en-US" altLang="zh-CN" sz="2500" b="1">
                <a:latin typeface="Times New Roman" panose="02020603050405020304" pitchFamily="18" charset="0"/>
              </a:rPr>
              <a:t>&gt;    &lt;</a:t>
            </a:r>
            <a:r>
              <a:rPr lang="zh-CN" altLang="en-US" sz="2500" b="1">
                <a:latin typeface="Times New Roman" panose="02020603050405020304" pitchFamily="18" charset="0"/>
              </a:rPr>
              <a:t>结论</a:t>
            </a:r>
            <a:r>
              <a:rPr lang="en-US" altLang="zh-CN" sz="2500" b="1">
                <a:latin typeface="Times New Roman" panose="02020603050405020304" pitchFamily="18" charset="0"/>
              </a:rPr>
              <a:t>&gt;</a:t>
            </a:r>
            <a:endParaRPr lang="en-US" altLang="zh-CN" sz="2500" b="1">
              <a:latin typeface="Times New Roman" panose="02020603050405020304" pitchFamily="18" charset="0"/>
              <a:cs typeface="Times New Roman" panose="02020603050405020304" pitchFamily="18" charset="0"/>
            </a:endParaRPr>
          </a:p>
          <a:p>
            <a:pPr algn="just" eaLnBrk="1" hangingPunct="1">
              <a:lnSpc>
                <a:spcPct val="100000"/>
              </a:lnSpc>
              <a:buClrTx/>
              <a:buFontTx/>
              <a:buNone/>
            </a:pPr>
            <a:r>
              <a:rPr lang="en-US" altLang="zh-CN" sz="2500" b="1">
                <a:latin typeface="Times New Roman" panose="02020603050405020304" pitchFamily="18" charset="0"/>
              </a:rPr>
              <a:t>&lt;</a:t>
            </a:r>
            <a:r>
              <a:rPr lang="zh-CN" altLang="en-US" sz="2500" b="1">
                <a:latin typeface="Times New Roman" panose="02020603050405020304" pitchFamily="18" charset="0"/>
              </a:rPr>
              <a:t>前 提</a:t>
            </a:r>
            <a:r>
              <a:rPr lang="en-US" altLang="zh-CN" sz="2500" b="1">
                <a:latin typeface="Times New Roman" panose="02020603050405020304" pitchFamily="18" charset="0"/>
              </a:rPr>
              <a:t>&gt;::</a:t>
            </a:r>
            <a:r>
              <a:rPr lang="en-US" altLang="zh-CN" sz="2500" b="1">
                <a:latin typeface="Times New Roman" panose="02020603050405020304" pitchFamily="18" charset="0"/>
                <a:cs typeface="Times New Roman" panose="02020603050405020304" pitchFamily="18" charset="0"/>
              </a:rPr>
              <a:t>=</a:t>
            </a:r>
            <a:r>
              <a:rPr lang="en-US" altLang="zh-CN" sz="2500" b="1">
                <a:latin typeface="Times New Roman" panose="02020603050405020304" pitchFamily="18" charset="0"/>
              </a:rPr>
              <a:t>&lt;</a:t>
            </a:r>
            <a:r>
              <a:rPr lang="zh-CN" altLang="en-US" sz="2500" b="1">
                <a:latin typeface="Times New Roman" panose="02020603050405020304" pitchFamily="18" charset="0"/>
              </a:rPr>
              <a:t>简单条件</a:t>
            </a:r>
            <a:r>
              <a:rPr lang="en-US" altLang="zh-CN" sz="2500" b="1">
                <a:latin typeface="Times New Roman" panose="02020603050405020304" pitchFamily="18" charset="0"/>
              </a:rPr>
              <a:t>&gt;|&lt;</a:t>
            </a:r>
            <a:r>
              <a:rPr lang="zh-CN" altLang="en-US" sz="2500" b="1">
                <a:latin typeface="Times New Roman" panose="02020603050405020304" pitchFamily="18" charset="0"/>
              </a:rPr>
              <a:t>复合条件</a:t>
            </a:r>
            <a:r>
              <a:rPr lang="en-US" altLang="zh-CN" sz="2500" b="1">
                <a:latin typeface="Times New Roman" panose="02020603050405020304" pitchFamily="18" charset="0"/>
              </a:rPr>
              <a:t>&gt;</a:t>
            </a:r>
            <a:endParaRPr lang="en-US" altLang="zh-CN" sz="2500" b="1">
              <a:latin typeface="Times New Roman" panose="02020603050405020304" pitchFamily="18" charset="0"/>
              <a:cs typeface="Times New Roman" panose="02020603050405020304" pitchFamily="18" charset="0"/>
            </a:endParaRPr>
          </a:p>
          <a:p>
            <a:pPr algn="just" eaLnBrk="1" hangingPunct="1">
              <a:lnSpc>
                <a:spcPct val="100000"/>
              </a:lnSpc>
              <a:buClrTx/>
              <a:buFontTx/>
              <a:buNone/>
            </a:pPr>
            <a:r>
              <a:rPr lang="en-US" altLang="zh-CN" sz="2500" b="1">
                <a:latin typeface="Times New Roman" panose="02020603050405020304" pitchFamily="18" charset="0"/>
              </a:rPr>
              <a:t>&lt;</a:t>
            </a:r>
            <a:r>
              <a:rPr lang="zh-CN" altLang="en-US" sz="2500" b="1">
                <a:latin typeface="Times New Roman" panose="02020603050405020304" pitchFamily="18" charset="0"/>
              </a:rPr>
              <a:t>结 论</a:t>
            </a:r>
            <a:r>
              <a:rPr lang="en-US" altLang="zh-CN" sz="2500" b="1">
                <a:latin typeface="Times New Roman" panose="02020603050405020304" pitchFamily="18" charset="0"/>
              </a:rPr>
              <a:t>&gt;::</a:t>
            </a:r>
            <a:r>
              <a:rPr lang="en-US" altLang="zh-CN" sz="2500" b="1">
                <a:latin typeface="Times New Roman" panose="02020603050405020304" pitchFamily="18" charset="0"/>
                <a:cs typeface="Times New Roman" panose="02020603050405020304" pitchFamily="18" charset="0"/>
              </a:rPr>
              <a:t>=</a:t>
            </a:r>
            <a:r>
              <a:rPr lang="en-US" altLang="zh-CN" sz="2500" b="1">
                <a:latin typeface="Times New Roman" panose="02020603050405020304" pitchFamily="18" charset="0"/>
              </a:rPr>
              <a:t>&lt;</a:t>
            </a:r>
            <a:r>
              <a:rPr lang="zh-CN" altLang="en-US" sz="2500" b="1">
                <a:latin typeface="Times New Roman" panose="02020603050405020304" pitchFamily="18" charset="0"/>
              </a:rPr>
              <a:t>事实</a:t>
            </a:r>
            <a:r>
              <a:rPr lang="en-US" altLang="zh-CN" sz="2500" b="1">
                <a:latin typeface="Times New Roman" panose="02020603050405020304" pitchFamily="18" charset="0"/>
              </a:rPr>
              <a:t>&gt;|&lt;</a:t>
            </a:r>
            <a:r>
              <a:rPr lang="zh-CN" altLang="en-US" sz="2500" b="1">
                <a:latin typeface="Times New Roman" panose="02020603050405020304" pitchFamily="18" charset="0"/>
              </a:rPr>
              <a:t>操作</a:t>
            </a:r>
            <a:r>
              <a:rPr lang="en-US" altLang="zh-CN" sz="2500" b="1">
                <a:latin typeface="Times New Roman" panose="02020603050405020304" pitchFamily="18" charset="0"/>
              </a:rPr>
              <a:t>&gt;</a:t>
            </a:r>
            <a:endParaRPr lang="en-US" altLang="zh-CN" sz="2500" b="1">
              <a:latin typeface="Times New Roman" panose="02020603050405020304" pitchFamily="18" charset="0"/>
              <a:cs typeface="Times New Roman" panose="02020603050405020304" pitchFamily="18" charset="0"/>
            </a:endParaRPr>
          </a:p>
          <a:p>
            <a:pPr algn="just" eaLnBrk="1" hangingPunct="1">
              <a:lnSpc>
                <a:spcPct val="100000"/>
              </a:lnSpc>
              <a:buClrTx/>
              <a:buFontTx/>
              <a:buNone/>
            </a:pPr>
            <a:r>
              <a:rPr lang="en-US" altLang="zh-CN" sz="2500" b="1">
                <a:latin typeface="Times New Roman" panose="02020603050405020304" pitchFamily="18" charset="0"/>
              </a:rPr>
              <a:t>&lt;</a:t>
            </a:r>
            <a:r>
              <a:rPr lang="zh-CN" altLang="en-US" sz="2500" b="1">
                <a:latin typeface="Times New Roman" panose="02020603050405020304" pitchFamily="18" charset="0"/>
              </a:rPr>
              <a:t>复合条件</a:t>
            </a:r>
            <a:r>
              <a:rPr lang="en-US" altLang="zh-CN" sz="2500" b="1">
                <a:latin typeface="Times New Roman" panose="02020603050405020304" pitchFamily="18" charset="0"/>
              </a:rPr>
              <a:t>&gt;::</a:t>
            </a:r>
            <a:r>
              <a:rPr lang="en-US" altLang="zh-CN" sz="2500" b="1">
                <a:latin typeface="Times New Roman" panose="02020603050405020304" pitchFamily="18" charset="0"/>
                <a:cs typeface="Times New Roman" panose="02020603050405020304" pitchFamily="18" charset="0"/>
              </a:rPr>
              <a:t>=</a:t>
            </a:r>
            <a:r>
              <a:rPr lang="en-US" altLang="zh-CN" sz="2500" b="1">
                <a:latin typeface="Times New Roman" panose="02020603050405020304" pitchFamily="18" charset="0"/>
              </a:rPr>
              <a:t>&lt;</a:t>
            </a:r>
            <a:r>
              <a:rPr lang="zh-CN" altLang="en-US" sz="2500" b="1">
                <a:latin typeface="Times New Roman" panose="02020603050405020304" pitchFamily="18" charset="0"/>
              </a:rPr>
              <a:t>简单条件</a:t>
            </a:r>
            <a:r>
              <a:rPr lang="en-US" altLang="zh-CN" sz="2500" b="1">
                <a:latin typeface="Times New Roman" panose="02020603050405020304" pitchFamily="18" charset="0"/>
              </a:rPr>
              <a:t>&gt;AND&lt;</a:t>
            </a:r>
            <a:r>
              <a:rPr lang="zh-CN" altLang="en-US" sz="2500" b="1">
                <a:latin typeface="Times New Roman" panose="02020603050405020304" pitchFamily="18" charset="0"/>
              </a:rPr>
              <a:t>简单条件</a:t>
            </a:r>
            <a:r>
              <a:rPr lang="en-US" altLang="zh-CN" sz="2500" b="1">
                <a:latin typeface="Times New Roman" panose="02020603050405020304" pitchFamily="18" charset="0"/>
              </a:rPr>
              <a:t>&gt;[AND&lt;</a:t>
            </a:r>
            <a:r>
              <a:rPr lang="zh-CN" altLang="en-US" sz="2500" b="1">
                <a:latin typeface="Times New Roman" panose="02020603050405020304" pitchFamily="18" charset="0"/>
              </a:rPr>
              <a:t>简单条件</a:t>
            </a:r>
            <a:r>
              <a:rPr lang="en-US" altLang="zh-CN" sz="2500" b="1">
                <a:latin typeface="Times New Roman" panose="02020603050405020304" pitchFamily="18" charset="0"/>
              </a:rPr>
              <a:t>&gt;</a:t>
            </a:r>
            <a:r>
              <a:rPr lang="en-US" altLang="zh-CN" sz="3200" b="1" baseline="22000">
                <a:latin typeface="Times New Roman" panose="02020603050405020304" pitchFamily="18" charset="0"/>
              </a:rPr>
              <a:t>…</a:t>
            </a:r>
            <a:endParaRPr lang="en-US" altLang="zh-CN" sz="3200" b="1" baseline="22000">
              <a:latin typeface="Times New Roman" panose="02020603050405020304" pitchFamily="18" charset="0"/>
              <a:cs typeface="Times New Roman" panose="02020603050405020304" pitchFamily="18" charset="0"/>
            </a:endParaRPr>
          </a:p>
          <a:p>
            <a:pPr algn="just" eaLnBrk="1" hangingPunct="1">
              <a:lnSpc>
                <a:spcPct val="100000"/>
              </a:lnSpc>
              <a:buClrTx/>
              <a:buFontTx/>
              <a:buNone/>
            </a:pPr>
            <a:r>
              <a:rPr lang="en-US" altLang="zh-CN" sz="2500" b="1">
                <a:latin typeface="Times New Roman" panose="02020603050405020304" pitchFamily="18" charset="0"/>
              </a:rPr>
              <a:t>                          |&lt;</a:t>
            </a:r>
            <a:r>
              <a:rPr lang="zh-CN" altLang="en-US" sz="2500" b="1">
                <a:latin typeface="Times New Roman" panose="02020603050405020304" pitchFamily="18" charset="0"/>
              </a:rPr>
              <a:t>简单条件</a:t>
            </a:r>
            <a:r>
              <a:rPr lang="en-US" altLang="zh-CN" sz="2500" b="1">
                <a:latin typeface="Times New Roman" panose="02020603050405020304" pitchFamily="18" charset="0"/>
              </a:rPr>
              <a:t>&gt;OR&lt;</a:t>
            </a:r>
            <a:r>
              <a:rPr lang="zh-CN" altLang="en-US" sz="2500" b="1">
                <a:latin typeface="Times New Roman" panose="02020603050405020304" pitchFamily="18" charset="0"/>
              </a:rPr>
              <a:t>简单条件</a:t>
            </a:r>
            <a:r>
              <a:rPr lang="en-US" altLang="zh-CN" sz="2500" b="1">
                <a:latin typeface="Times New Roman" panose="02020603050405020304" pitchFamily="18" charset="0"/>
              </a:rPr>
              <a:t>&gt;[OR&lt;</a:t>
            </a:r>
            <a:r>
              <a:rPr lang="zh-CN" altLang="en-US" sz="2500" b="1">
                <a:latin typeface="Times New Roman" panose="02020603050405020304" pitchFamily="18" charset="0"/>
              </a:rPr>
              <a:t>简单条件</a:t>
            </a:r>
            <a:r>
              <a:rPr lang="en-US" altLang="zh-CN" sz="2500" b="1">
                <a:latin typeface="Times New Roman" panose="02020603050405020304" pitchFamily="18" charset="0"/>
              </a:rPr>
              <a:t>&gt;</a:t>
            </a:r>
            <a:r>
              <a:rPr lang="en-US" altLang="zh-CN" sz="3200" b="1" baseline="22000">
                <a:latin typeface="Times New Roman" panose="02020603050405020304" pitchFamily="18" charset="0"/>
              </a:rPr>
              <a:t>…</a:t>
            </a:r>
          </a:p>
          <a:p>
            <a:pPr algn="just" eaLnBrk="1" hangingPunct="1">
              <a:lnSpc>
                <a:spcPct val="100000"/>
              </a:lnSpc>
              <a:buClrTx/>
              <a:buFontTx/>
              <a:buNone/>
            </a:pPr>
            <a:r>
              <a:rPr lang="en-US" altLang="zh-CN" sz="2500" b="1">
                <a:latin typeface="Times New Roman" panose="02020603050405020304" pitchFamily="18" charset="0"/>
              </a:rPr>
              <a:t>&lt;</a:t>
            </a:r>
            <a:r>
              <a:rPr lang="zh-CN" altLang="en-US" sz="2500" b="1">
                <a:latin typeface="Times New Roman" panose="02020603050405020304" pitchFamily="18" charset="0"/>
              </a:rPr>
              <a:t>操  作</a:t>
            </a:r>
            <a:r>
              <a:rPr lang="en-US" altLang="zh-CN" sz="2500" b="1">
                <a:latin typeface="Times New Roman" panose="02020603050405020304" pitchFamily="18" charset="0"/>
              </a:rPr>
              <a:t>&gt;::</a:t>
            </a:r>
            <a:r>
              <a:rPr lang="en-US" altLang="zh-CN" sz="2500" b="1">
                <a:latin typeface="Times New Roman" panose="02020603050405020304" pitchFamily="18" charset="0"/>
                <a:cs typeface="Times New Roman" panose="02020603050405020304" pitchFamily="18" charset="0"/>
              </a:rPr>
              <a:t>=</a:t>
            </a:r>
            <a:r>
              <a:rPr lang="en-US" altLang="zh-CN" sz="2500" b="1">
                <a:latin typeface="Times New Roman" panose="02020603050405020304" pitchFamily="18" charset="0"/>
              </a:rPr>
              <a:t>&lt;</a:t>
            </a:r>
            <a:r>
              <a:rPr lang="zh-CN" altLang="en-US" sz="2500" b="1">
                <a:latin typeface="Times New Roman" panose="02020603050405020304" pitchFamily="18" charset="0"/>
              </a:rPr>
              <a:t>操作名</a:t>
            </a:r>
            <a:r>
              <a:rPr lang="en-US" altLang="zh-CN" sz="2500" b="1">
                <a:latin typeface="Times New Roman" panose="02020603050405020304" pitchFamily="18" charset="0"/>
              </a:rPr>
              <a:t>&gt;[(&lt;</a:t>
            </a:r>
            <a:r>
              <a:rPr lang="zh-CN" altLang="en-US" sz="2500" b="1">
                <a:latin typeface="Times New Roman" panose="02020603050405020304" pitchFamily="18" charset="0"/>
              </a:rPr>
              <a:t>变元</a:t>
            </a:r>
            <a:r>
              <a:rPr lang="en-US" altLang="zh-CN" sz="2500" b="1">
                <a:latin typeface="Times New Roman" panose="02020603050405020304" pitchFamily="18" charset="0"/>
              </a:rPr>
              <a:t>&gt;</a:t>
            </a:r>
            <a:r>
              <a:rPr lang="zh-CN" altLang="en-US" sz="2500" b="1">
                <a:latin typeface="Times New Roman" panose="02020603050405020304" pitchFamily="18" charset="0"/>
              </a:rPr>
              <a:t>，</a:t>
            </a:r>
            <a:r>
              <a:rPr lang="en-US" altLang="zh-CN" sz="3200" b="1" baseline="22000">
                <a:latin typeface="Times New Roman" panose="02020603050405020304" pitchFamily="18" charset="0"/>
              </a:rPr>
              <a:t>…</a:t>
            </a:r>
            <a:r>
              <a:rPr lang="en-US" altLang="zh-CN" sz="2500" b="1">
                <a:latin typeface="Times New Roman" panose="02020603050405020304" pitchFamily="18" charset="0"/>
              </a:rPr>
              <a:t>)]</a:t>
            </a:r>
          </a:p>
        </p:txBody>
      </p:sp>
      <p:sp>
        <p:nvSpPr>
          <p:cNvPr id="60421" name="Text Box 5">
            <a:extLst>
              <a:ext uri="{FF2B5EF4-FFF2-40B4-BE49-F238E27FC236}">
                <a16:creationId xmlns:a16="http://schemas.microsoft.com/office/drawing/2014/main" id="{8F40A83C-B574-8046-97EB-622728BD454B}"/>
              </a:ext>
            </a:extLst>
          </p:cNvPr>
          <p:cNvSpPr txBox="1">
            <a:spLocks noChangeArrowheads="1"/>
          </p:cNvSpPr>
          <p:nvPr/>
        </p:nvSpPr>
        <p:spPr bwMode="auto">
          <a:xfrm>
            <a:off x="373063" y="5210175"/>
            <a:ext cx="818038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b="1">
                <a:solidFill>
                  <a:srgbClr val="0000FF"/>
                </a:solidFill>
                <a:latin typeface="宋体" panose="02010600030101010101" pitchFamily="2" charset="-122"/>
              </a:rPr>
              <a:t>符号</a:t>
            </a:r>
            <a:r>
              <a:rPr lang="zh-CN" altLang="en-US" b="1">
                <a:solidFill>
                  <a:srgbClr val="0000FF"/>
                </a:solidFill>
                <a:latin typeface="Times New Roman" panose="02020603050405020304" pitchFamily="18" charset="0"/>
              </a:rPr>
              <a:t>“</a:t>
            </a:r>
            <a:r>
              <a:rPr lang="en-US" altLang="zh-CN" b="1">
                <a:solidFill>
                  <a:srgbClr val="0000FF"/>
                </a:solidFill>
                <a:latin typeface="宋体" panose="02010600030101010101" pitchFamily="2" charset="-122"/>
              </a:rPr>
              <a:t>::</a:t>
            </a:r>
            <a:r>
              <a:rPr lang="en-US" altLang="zh-CN" b="1">
                <a:solidFill>
                  <a:srgbClr val="0000FF"/>
                </a:solidFill>
                <a:latin typeface="Times New Roman" panose="02020603050405020304" pitchFamily="18" charset="0"/>
                <a:cs typeface="Times New Roman" panose="02020603050405020304" pitchFamily="18" charset="0"/>
              </a:rPr>
              <a:t>=</a:t>
            </a:r>
            <a:r>
              <a:rPr lang="en-US" altLang="zh-CN" b="1">
                <a:solidFill>
                  <a:srgbClr val="0000FF"/>
                </a:solidFill>
                <a:latin typeface="Times New Roman" panose="02020603050405020304" pitchFamily="18" charset="0"/>
              </a:rPr>
              <a:t>”</a:t>
            </a:r>
            <a:r>
              <a:rPr lang="zh-CN" altLang="en-US" b="1">
                <a:solidFill>
                  <a:srgbClr val="0000FF"/>
                </a:solidFill>
                <a:latin typeface="宋体" panose="02010600030101010101" pitchFamily="2" charset="-122"/>
              </a:rPr>
              <a:t>表示</a:t>
            </a:r>
            <a:r>
              <a:rPr lang="zh-CN" altLang="en-US" b="1">
                <a:solidFill>
                  <a:srgbClr val="0000FF"/>
                </a:solidFill>
                <a:latin typeface="Times New Roman" panose="02020603050405020304" pitchFamily="18" charset="0"/>
              </a:rPr>
              <a:t>“</a:t>
            </a:r>
            <a:r>
              <a:rPr lang="zh-CN" altLang="en-US" b="1">
                <a:solidFill>
                  <a:srgbClr val="0000FF"/>
                </a:solidFill>
                <a:latin typeface="宋体" panose="02010600030101010101" pitchFamily="2" charset="-122"/>
              </a:rPr>
              <a:t>定义为</a:t>
            </a:r>
            <a:r>
              <a:rPr lang="zh-CN" altLang="en-US" b="1">
                <a:solidFill>
                  <a:srgbClr val="0000FF"/>
                </a:solidFill>
                <a:latin typeface="Times New Roman" panose="02020603050405020304" pitchFamily="18" charset="0"/>
              </a:rPr>
              <a:t>”</a:t>
            </a:r>
            <a:r>
              <a:rPr lang="zh-CN" altLang="en-US" b="1">
                <a:solidFill>
                  <a:srgbClr val="0000FF"/>
                </a:solidFill>
                <a:latin typeface="宋体" panose="02010600030101010101" pitchFamily="2" charset="-122"/>
              </a:rPr>
              <a:t>；符号</a:t>
            </a:r>
            <a:r>
              <a:rPr lang="zh-CN" altLang="en-US" b="1">
                <a:solidFill>
                  <a:srgbClr val="0000FF"/>
                </a:solidFill>
                <a:latin typeface="Times New Roman" panose="02020603050405020304" pitchFamily="18" charset="0"/>
              </a:rPr>
              <a:t>“</a:t>
            </a:r>
            <a:r>
              <a:rPr lang="en-US" altLang="zh-CN" b="1">
                <a:solidFill>
                  <a:srgbClr val="0000FF"/>
                </a:solidFill>
                <a:latin typeface="宋体" panose="02010600030101010101" pitchFamily="2" charset="-122"/>
              </a:rPr>
              <a:t>|</a:t>
            </a:r>
            <a:r>
              <a:rPr lang="en-US" altLang="zh-CN" b="1">
                <a:solidFill>
                  <a:srgbClr val="0000FF"/>
                </a:solidFill>
                <a:latin typeface="Times New Roman" panose="02020603050405020304" pitchFamily="18" charset="0"/>
              </a:rPr>
              <a:t>”</a:t>
            </a:r>
            <a:r>
              <a:rPr lang="zh-CN" altLang="en-US" b="1">
                <a:solidFill>
                  <a:srgbClr val="0000FF"/>
                </a:solidFill>
                <a:latin typeface="宋体" panose="02010600030101010101" pitchFamily="2" charset="-122"/>
              </a:rPr>
              <a:t>表示</a:t>
            </a:r>
            <a:r>
              <a:rPr lang="zh-CN" altLang="en-US" b="1">
                <a:solidFill>
                  <a:srgbClr val="0000FF"/>
                </a:solidFill>
                <a:latin typeface="Times New Roman" panose="02020603050405020304" pitchFamily="18" charset="0"/>
              </a:rPr>
              <a:t>“</a:t>
            </a:r>
            <a:r>
              <a:rPr lang="zh-CN" altLang="en-US" b="1">
                <a:solidFill>
                  <a:srgbClr val="0000FF"/>
                </a:solidFill>
                <a:latin typeface="宋体" panose="02010600030101010101" pitchFamily="2" charset="-122"/>
              </a:rPr>
              <a:t>或者是</a:t>
            </a:r>
            <a:r>
              <a:rPr lang="zh-CN" altLang="en-US" b="1">
                <a:solidFill>
                  <a:srgbClr val="0000FF"/>
                </a:solidFill>
                <a:latin typeface="Times New Roman" panose="02020603050405020304" pitchFamily="18" charset="0"/>
              </a:rPr>
              <a:t>”</a:t>
            </a:r>
            <a:r>
              <a:rPr lang="zh-CN" altLang="en-US" b="1">
                <a:solidFill>
                  <a:srgbClr val="0000FF"/>
                </a:solidFill>
                <a:latin typeface="宋体" panose="02010600030101010101" pitchFamily="2" charset="-122"/>
              </a:rPr>
              <a:t>；符号</a:t>
            </a:r>
            <a:r>
              <a:rPr lang="zh-CN" altLang="en-US" b="1">
                <a:solidFill>
                  <a:srgbClr val="0000FF"/>
                </a:solidFill>
                <a:latin typeface="Times New Roman" panose="02020603050405020304" pitchFamily="18" charset="0"/>
              </a:rPr>
              <a:t>“</a:t>
            </a:r>
            <a:r>
              <a:rPr lang="en-US" altLang="zh-CN" b="1">
                <a:solidFill>
                  <a:srgbClr val="0000FF"/>
                </a:solidFill>
                <a:latin typeface="宋体" panose="02010600030101010101" pitchFamily="2" charset="-122"/>
              </a:rPr>
              <a:t>[ ]</a:t>
            </a:r>
            <a:r>
              <a:rPr lang="en-US" altLang="zh-CN" b="1">
                <a:solidFill>
                  <a:srgbClr val="0000FF"/>
                </a:solidFill>
                <a:latin typeface="Times New Roman" panose="02020603050405020304" pitchFamily="18" charset="0"/>
              </a:rPr>
              <a:t>”</a:t>
            </a:r>
            <a:r>
              <a:rPr lang="zh-CN" altLang="en-US" b="1">
                <a:solidFill>
                  <a:srgbClr val="0000FF"/>
                </a:solidFill>
                <a:latin typeface="宋体" panose="02010600030101010101" pitchFamily="2" charset="-122"/>
              </a:rPr>
              <a:t>表示</a:t>
            </a:r>
            <a:r>
              <a:rPr lang="zh-CN" altLang="en-US" b="1">
                <a:solidFill>
                  <a:srgbClr val="0000FF"/>
                </a:solidFill>
                <a:latin typeface="Times New Roman" panose="02020603050405020304" pitchFamily="18" charset="0"/>
              </a:rPr>
              <a:t>“</a:t>
            </a:r>
            <a:r>
              <a:rPr lang="zh-CN" altLang="en-US" b="1">
                <a:solidFill>
                  <a:srgbClr val="0000FF"/>
                </a:solidFill>
                <a:latin typeface="宋体" panose="02010600030101010101" pitchFamily="2" charset="-122"/>
              </a:rPr>
              <a:t>可缺省</a:t>
            </a:r>
            <a:r>
              <a:rPr lang="zh-CN" altLang="en-US" b="1">
                <a:solidFill>
                  <a:srgbClr val="0000FF"/>
                </a:solidFill>
                <a:latin typeface="Times New Roman" panose="02020603050405020304" pitchFamily="18" charset="0"/>
              </a:rPr>
              <a:t>”</a:t>
            </a:r>
            <a:r>
              <a:rPr lang="zh-CN" altLang="en-US" b="1">
                <a:solidFill>
                  <a:srgbClr val="0000FF"/>
                </a:solidFill>
                <a:latin typeface="宋体" panose="02010600030101010101" pitchFamily="2" charset="-122"/>
              </a:rPr>
              <a:t>。</a:t>
            </a:r>
            <a:r>
              <a:rPr lang="zh-CN" altLang="en-US">
                <a:solidFill>
                  <a:srgbClr val="0000FF"/>
                </a:solidFill>
              </a:rPr>
              <a:t> </a:t>
            </a:r>
          </a:p>
        </p:txBody>
      </p:sp>
      <p:graphicFrame>
        <p:nvGraphicFramePr>
          <p:cNvPr id="60422" name="Object 6">
            <a:extLst>
              <a:ext uri="{FF2B5EF4-FFF2-40B4-BE49-F238E27FC236}">
                <a16:creationId xmlns:a16="http://schemas.microsoft.com/office/drawing/2014/main" id="{076285DD-218D-9345-8E27-B584D3908124}"/>
              </a:ext>
            </a:extLst>
          </p:cNvPr>
          <p:cNvGraphicFramePr>
            <a:graphicFrameLocks noChangeAspect="1"/>
          </p:cNvGraphicFramePr>
          <p:nvPr/>
        </p:nvGraphicFramePr>
        <p:xfrm>
          <a:off x="3352800" y="2239963"/>
          <a:ext cx="434975" cy="311150"/>
        </p:xfrm>
        <a:graphic>
          <a:graphicData uri="http://schemas.openxmlformats.org/presentationml/2006/ole">
            <mc:AlternateContent xmlns:mc="http://schemas.openxmlformats.org/markup-compatibility/2006">
              <mc:Choice xmlns:v="urn:schemas-microsoft-com:vml" Requires="v">
                <p:oleObj spid="_x0000_s60425" name="Equation" r:id="rId4" imgW="4394200" imgH="3213100" progId="Equation.3">
                  <p:embed/>
                </p:oleObj>
              </mc:Choice>
              <mc:Fallback>
                <p:oleObj name="Equation" r:id="rId4" imgW="4394200" imgH="32131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239963"/>
                        <a:ext cx="43497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灯片编号占位符 3">
            <a:extLst>
              <a:ext uri="{FF2B5EF4-FFF2-40B4-BE49-F238E27FC236}">
                <a16:creationId xmlns:a16="http://schemas.microsoft.com/office/drawing/2014/main" id="{12BF5B36-111B-584E-B19F-C5C670E2E16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16F3764E-DF5B-4E46-B8E9-14980DBC208E}" type="slidenum">
              <a:rPr lang="ja-JP" altLang="en-US" sz="1800">
                <a:solidFill>
                  <a:srgbClr val="A50021"/>
                </a:solidFill>
                <a:ea typeface="MS PGothic" panose="020B0600070205080204" pitchFamily="34" charset="-128"/>
              </a:rPr>
              <a:pPr>
                <a:lnSpc>
                  <a:spcPct val="100000"/>
                </a:lnSpc>
                <a:spcBef>
                  <a:spcPct val="0"/>
                </a:spcBef>
                <a:buClrTx/>
                <a:buFontTx/>
                <a:buNone/>
              </a:pPr>
              <a:t>45</a:t>
            </a:fld>
            <a:endParaRPr lang="en-US" altLang="ja-JP" sz="1800">
              <a:solidFill>
                <a:srgbClr val="A50021"/>
              </a:solidFill>
              <a:ea typeface="MS PGothic" panose="020B0600070205080204" pitchFamily="34" charset="-128"/>
            </a:endParaRPr>
          </a:p>
        </p:txBody>
      </p:sp>
      <p:sp>
        <p:nvSpPr>
          <p:cNvPr id="61442" name="Rectangle 2">
            <a:extLst>
              <a:ext uri="{FF2B5EF4-FFF2-40B4-BE49-F238E27FC236}">
                <a16:creationId xmlns:a16="http://schemas.microsoft.com/office/drawing/2014/main" id="{4CD863CF-318F-244F-98FB-4998BF0AEEF3}"/>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2.3.2  </a:t>
            </a:r>
            <a:r>
              <a:rPr lang="zh-CN" altLang="en-US">
                <a:latin typeface="Times New Roman" panose="02020603050405020304" pitchFamily="18" charset="0"/>
              </a:rPr>
              <a:t>产生式系统</a:t>
            </a:r>
          </a:p>
        </p:txBody>
      </p:sp>
      <p:sp>
        <p:nvSpPr>
          <p:cNvPr id="61443" name="AutoShape 6">
            <a:extLst>
              <a:ext uri="{FF2B5EF4-FFF2-40B4-BE49-F238E27FC236}">
                <a16:creationId xmlns:a16="http://schemas.microsoft.com/office/drawing/2014/main" id="{AD5F8A33-1865-8B41-941A-792D5A4A23D7}"/>
              </a:ext>
            </a:extLst>
          </p:cNvPr>
          <p:cNvSpPr>
            <a:spLocks noChangeAspect="1" noChangeArrowheads="1" noTextEdit="1"/>
          </p:cNvSpPr>
          <p:nvPr/>
        </p:nvSpPr>
        <p:spPr bwMode="auto">
          <a:xfrm>
            <a:off x="628650" y="1662113"/>
            <a:ext cx="8115300" cy="456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44" name="Rectangle 8">
            <a:extLst>
              <a:ext uri="{FF2B5EF4-FFF2-40B4-BE49-F238E27FC236}">
                <a16:creationId xmlns:a16="http://schemas.microsoft.com/office/drawing/2014/main" id="{BB2A1891-4C83-9F44-93FC-AA214E6CBCC5}"/>
              </a:ext>
            </a:extLst>
          </p:cNvPr>
          <p:cNvSpPr>
            <a:spLocks noChangeArrowheads="1"/>
          </p:cNvSpPr>
          <p:nvPr/>
        </p:nvSpPr>
        <p:spPr bwMode="auto">
          <a:xfrm>
            <a:off x="3200400" y="1673225"/>
            <a:ext cx="1841500" cy="5699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61445" name="Rectangle 9">
            <a:extLst>
              <a:ext uri="{FF2B5EF4-FFF2-40B4-BE49-F238E27FC236}">
                <a16:creationId xmlns:a16="http://schemas.microsoft.com/office/drawing/2014/main" id="{BAB00DC9-BD32-7A44-B42D-649B4C137EBF}"/>
              </a:ext>
            </a:extLst>
          </p:cNvPr>
          <p:cNvSpPr>
            <a:spLocks noChangeArrowheads="1"/>
          </p:cNvSpPr>
          <p:nvPr/>
        </p:nvSpPr>
        <p:spPr bwMode="auto">
          <a:xfrm>
            <a:off x="3384550" y="1673225"/>
            <a:ext cx="1474788"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61446" name="Rectangle 10">
            <a:extLst>
              <a:ext uri="{FF2B5EF4-FFF2-40B4-BE49-F238E27FC236}">
                <a16:creationId xmlns:a16="http://schemas.microsoft.com/office/drawing/2014/main" id="{D7966E46-CC11-B842-9927-F12A33B12C27}"/>
              </a:ext>
            </a:extLst>
          </p:cNvPr>
          <p:cNvSpPr>
            <a:spLocks noChangeArrowheads="1"/>
          </p:cNvSpPr>
          <p:nvPr/>
        </p:nvSpPr>
        <p:spPr bwMode="auto">
          <a:xfrm>
            <a:off x="3606800" y="1724025"/>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3000">
                <a:solidFill>
                  <a:srgbClr val="000000"/>
                </a:solidFill>
                <a:latin typeface="宋体" panose="02010600030101010101" pitchFamily="2" charset="-122"/>
              </a:rPr>
              <a:t>控</a:t>
            </a:r>
            <a:endParaRPr lang="zh-CN" altLang="en-US" sz="1800"/>
          </a:p>
        </p:txBody>
      </p:sp>
      <p:sp>
        <p:nvSpPr>
          <p:cNvPr id="61447" name="Rectangle 11">
            <a:extLst>
              <a:ext uri="{FF2B5EF4-FFF2-40B4-BE49-F238E27FC236}">
                <a16:creationId xmlns:a16="http://schemas.microsoft.com/office/drawing/2014/main" id="{E5B6625E-56D4-A14C-99BB-CE55C00CA429}"/>
              </a:ext>
            </a:extLst>
          </p:cNvPr>
          <p:cNvSpPr>
            <a:spLocks noChangeArrowheads="1"/>
          </p:cNvSpPr>
          <p:nvPr/>
        </p:nvSpPr>
        <p:spPr bwMode="auto">
          <a:xfrm>
            <a:off x="4249738" y="1709738"/>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3000">
                <a:solidFill>
                  <a:srgbClr val="000000"/>
                </a:solidFill>
                <a:latin typeface="宋体" panose="02010600030101010101" pitchFamily="2" charset="-122"/>
              </a:rPr>
              <a:t>制</a:t>
            </a:r>
            <a:endParaRPr lang="zh-CN" altLang="en-US" sz="1800"/>
          </a:p>
        </p:txBody>
      </p:sp>
      <p:grpSp>
        <p:nvGrpSpPr>
          <p:cNvPr id="61448" name="Group 14">
            <a:extLst>
              <a:ext uri="{FF2B5EF4-FFF2-40B4-BE49-F238E27FC236}">
                <a16:creationId xmlns:a16="http://schemas.microsoft.com/office/drawing/2014/main" id="{A7C9E471-5030-1345-AC85-91BB87E3CA7E}"/>
              </a:ext>
            </a:extLst>
          </p:cNvPr>
          <p:cNvGrpSpPr>
            <a:grpSpLocks/>
          </p:cNvGrpSpPr>
          <p:nvPr/>
        </p:nvGrpSpPr>
        <p:grpSpPr bwMode="auto">
          <a:xfrm>
            <a:off x="4000500" y="2238375"/>
            <a:ext cx="241300" cy="942975"/>
            <a:chOff x="2520" y="1419"/>
            <a:chExt cx="152" cy="594"/>
          </a:xfrm>
        </p:grpSpPr>
        <p:sp>
          <p:nvSpPr>
            <p:cNvPr id="61482" name="Line 12">
              <a:extLst>
                <a:ext uri="{FF2B5EF4-FFF2-40B4-BE49-F238E27FC236}">
                  <a16:creationId xmlns:a16="http://schemas.microsoft.com/office/drawing/2014/main" id="{460A2406-7243-F64C-94DA-AE7BD7F37B9F}"/>
                </a:ext>
              </a:extLst>
            </p:cNvPr>
            <p:cNvSpPr>
              <a:spLocks noChangeShapeType="1"/>
            </p:cNvSpPr>
            <p:nvPr/>
          </p:nvSpPr>
          <p:spPr bwMode="auto">
            <a:xfrm>
              <a:off x="2595" y="1419"/>
              <a:ext cx="1" cy="44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83" name="Freeform 13">
              <a:extLst>
                <a:ext uri="{FF2B5EF4-FFF2-40B4-BE49-F238E27FC236}">
                  <a16:creationId xmlns:a16="http://schemas.microsoft.com/office/drawing/2014/main" id="{AEB10EAA-F9A5-EF4A-B17C-6050240596DD}"/>
                </a:ext>
              </a:extLst>
            </p:cNvPr>
            <p:cNvSpPr>
              <a:spLocks/>
            </p:cNvSpPr>
            <p:nvPr/>
          </p:nvSpPr>
          <p:spPr bwMode="auto">
            <a:xfrm>
              <a:off x="2520" y="1859"/>
              <a:ext cx="152" cy="154"/>
            </a:xfrm>
            <a:custGeom>
              <a:avLst/>
              <a:gdLst>
                <a:gd name="T0" fmla="*/ 0 w 152"/>
                <a:gd name="T1" fmla="*/ 0 h 154"/>
                <a:gd name="T2" fmla="*/ 75 w 152"/>
                <a:gd name="T3" fmla="*/ 154 h 154"/>
                <a:gd name="T4" fmla="*/ 152 w 152"/>
                <a:gd name="T5" fmla="*/ 0 h 154"/>
                <a:gd name="T6" fmla="*/ 0 w 152"/>
                <a:gd name="T7" fmla="*/ 0 h 154"/>
                <a:gd name="T8" fmla="*/ 0 60000 65536"/>
                <a:gd name="T9" fmla="*/ 0 60000 65536"/>
                <a:gd name="T10" fmla="*/ 0 60000 65536"/>
                <a:gd name="T11" fmla="*/ 0 60000 65536"/>
                <a:gd name="T12" fmla="*/ 0 w 152"/>
                <a:gd name="T13" fmla="*/ 0 h 154"/>
                <a:gd name="T14" fmla="*/ 152 w 152"/>
                <a:gd name="T15" fmla="*/ 154 h 154"/>
              </a:gdLst>
              <a:ahLst/>
              <a:cxnLst>
                <a:cxn ang="T8">
                  <a:pos x="T0" y="T1"/>
                </a:cxn>
                <a:cxn ang="T9">
                  <a:pos x="T2" y="T3"/>
                </a:cxn>
                <a:cxn ang="T10">
                  <a:pos x="T4" y="T5"/>
                </a:cxn>
                <a:cxn ang="T11">
                  <a:pos x="T6" y="T7"/>
                </a:cxn>
              </a:cxnLst>
              <a:rect l="T12" t="T13" r="T14" b="T15"/>
              <a:pathLst>
                <a:path w="152" h="154">
                  <a:moveTo>
                    <a:pt x="0" y="0"/>
                  </a:moveTo>
                  <a:lnTo>
                    <a:pt x="75" y="154"/>
                  </a:lnTo>
                  <a:lnTo>
                    <a:pt x="15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61449" name="Group 17">
            <a:extLst>
              <a:ext uri="{FF2B5EF4-FFF2-40B4-BE49-F238E27FC236}">
                <a16:creationId xmlns:a16="http://schemas.microsoft.com/office/drawing/2014/main" id="{ECF246B6-681F-624A-886A-E1A1055F812B}"/>
              </a:ext>
            </a:extLst>
          </p:cNvPr>
          <p:cNvGrpSpPr>
            <a:grpSpLocks/>
          </p:cNvGrpSpPr>
          <p:nvPr/>
        </p:nvGrpSpPr>
        <p:grpSpPr bwMode="auto">
          <a:xfrm>
            <a:off x="1547813" y="2051050"/>
            <a:ext cx="1652587" cy="1130300"/>
            <a:chOff x="975" y="1301"/>
            <a:chExt cx="1041" cy="712"/>
          </a:xfrm>
        </p:grpSpPr>
        <p:sp>
          <p:nvSpPr>
            <p:cNvPr id="61480" name="Line 15">
              <a:extLst>
                <a:ext uri="{FF2B5EF4-FFF2-40B4-BE49-F238E27FC236}">
                  <a16:creationId xmlns:a16="http://schemas.microsoft.com/office/drawing/2014/main" id="{7E35B66B-AFD4-0647-995B-86030E7A2C93}"/>
                </a:ext>
              </a:extLst>
            </p:cNvPr>
            <p:cNvSpPr>
              <a:spLocks noChangeShapeType="1"/>
            </p:cNvSpPr>
            <p:nvPr/>
          </p:nvSpPr>
          <p:spPr bwMode="auto">
            <a:xfrm flipH="1">
              <a:off x="1095" y="1301"/>
              <a:ext cx="921" cy="63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81" name="Freeform 16">
              <a:extLst>
                <a:ext uri="{FF2B5EF4-FFF2-40B4-BE49-F238E27FC236}">
                  <a16:creationId xmlns:a16="http://schemas.microsoft.com/office/drawing/2014/main" id="{05D404D6-F8A5-814C-84DB-A30AA51D5818}"/>
                </a:ext>
              </a:extLst>
            </p:cNvPr>
            <p:cNvSpPr>
              <a:spLocks/>
            </p:cNvSpPr>
            <p:nvPr/>
          </p:nvSpPr>
          <p:spPr bwMode="auto">
            <a:xfrm>
              <a:off x="975" y="1864"/>
              <a:ext cx="169" cy="149"/>
            </a:xfrm>
            <a:custGeom>
              <a:avLst/>
              <a:gdLst>
                <a:gd name="T0" fmla="*/ 87 w 169"/>
                <a:gd name="T1" fmla="*/ 0 h 149"/>
                <a:gd name="T2" fmla="*/ 0 w 169"/>
                <a:gd name="T3" fmla="*/ 149 h 149"/>
                <a:gd name="T4" fmla="*/ 169 w 169"/>
                <a:gd name="T5" fmla="*/ 129 h 149"/>
                <a:gd name="T6" fmla="*/ 87 w 169"/>
                <a:gd name="T7" fmla="*/ 0 h 149"/>
                <a:gd name="T8" fmla="*/ 0 60000 65536"/>
                <a:gd name="T9" fmla="*/ 0 60000 65536"/>
                <a:gd name="T10" fmla="*/ 0 60000 65536"/>
                <a:gd name="T11" fmla="*/ 0 60000 65536"/>
                <a:gd name="T12" fmla="*/ 0 w 169"/>
                <a:gd name="T13" fmla="*/ 0 h 149"/>
                <a:gd name="T14" fmla="*/ 169 w 169"/>
                <a:gd name="T15" fmla="*/ 149 h 149"/>
              </a:gdLst>
              <a:ahLst/>
              <a:cxnLst>
                <a:cxn ang="T8">
                  <a:pos x="T0" y="T1"/>
                </a:cxn>
                <a:cxn ang="T9">
                  <a:pos x="T2" y="T3"/>
                </a:cxn>
                <a:cxn ang="T10">
                  <a:pos x="T4" y="T5"/>
                </a:cxn>
                <a:cxn ang="T11">
                  <a:pos x="T6" y="T7"/>
                </a:cxn>
              </a:cxnLst>
              <a:rect l="T12" t="T13" r="T14" b="T15"/>
              <a:pathLst>
                <a:path w="169" h="149">
                  <a:moveTo>
                    <a:pt x="87" y="0"/>
                  </a:moveTo>
                  <a:lnTo>
                    <a:pt x="0" y="149"/>
                  </a:lnTo>
                  <a:lnTo>
                    <a:pt x="169" y="129"/>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61450" name="Group 20">
            <a:extLst>
              <a:ext uri="{FF2B5EF4-FFF2-40B4-BE49-F238E27FC236}">
                <a16:creationId xmlns:a16="http://schemas.microsoft.com/office/drawing/2014/main" id="{475F8E9F-2081-B547-A94A-F887364F635A}"/>
              </a:ext>
            </a:extLst>
          </p:cNvPr>
          <p:cNvGrpSpPr>
            <a:grpSpLocks/>
          </p:cNvGrpSpPr>
          <p:nvPr/>
        </p:nvGrpSpPr>
        <p:grpSpPr bwMode="auto">
          <a:xfrm>
            <a:off x="5038725" y="2051050"/>
            <a:ext cx="2020888" cy="1130300"/>
            <a:chOff x="3174" y="1301"/>
            <a:chExt cx="1273" cy="712"/>
          </a:xfrm>
        </p:grpSpPr>
        <p:sp>
          <p:nvSpPr>
            <p:cNvPr id="61478" name="Line 18">
              <a:extLst>
                <a:ext uri="{FF2B5EF4-FFF2-40B4-BE49-F238E27FC236}">
                  <a16:creationId xmlns:a16="http://schemas.microsoft.com/office/drawing/2014/main" id="{A8650CA7-7822-CF43-9532-D485745FD78E}"/>
                </a:ext>
              </a:extLst>
            </p:cNvPr>
            <p:cNvSpPr>
              <a:spLocks noChangeShapeType="1"/>
            </p:cNvSpPr>
            <p:nvPr/>
          </p:nvSpPr>
          <p:spPr bwMode="auto">
            <a:xfrm>
              <a:off x="3174" y="1301"/>
              <a:ext cx="1148" cy="64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79" name="Freeform 19">
              <a:extLst>
                <a:ext uri="{FF2B5EF4-FFF2-40B4-BE49-F238E27FC236}">
                  <a16:creationId xmlns:a16="http://schemas.microsoft.com/office/drawing/2014/main" id="{1C03AB8D-23E9-564A-9E5F-7C46C8EF05A4}"/>
                </a:ext>
              </a:extLst>
            </p:cNvPr>
            <p:cNvSpPr>
              <a:spLocks/>
            </p:cNvSpPr>
            <p:nvPr/>
          </p:nvSpPr>
          <p:spPr bwMode="auto">
            <a:xfrm>
              <a:off x="4278" y="1869"/>
              <a:ext cx="169" cy="144"/>
            </a:xfrm>
            <a:custGeom>
              <a:avLst/>
              <a:gdLst>
                <a:gd name="T0" fmla="*/ 0 w 169"/>
                <a:gd name="T1" fmla="*/ 136 h 144"/>
                <a:gd name="T2" fmla="*/ 169 w 169"/>
                <a:gd name="T3" fmla="*/ 144 h 144"/>
                <a:gd name="T4" fmla="*/ 75 w 169"/>
                <a:gd name="T5" fmla="*/ 0 h 144"/>
                <a:gd name="T6" fmla="*/ 0 w 169"/>
                <a:gd name="T7" fmla="*/ 136 h 144"/>
                <a:gd name="T8" fmla="*/ 0 60000 65536"/>
                <a:gd name="T9" fmla="*/ 0 60000 65536"/>
                <a:gd name="T10" fmla="*/ 0 60000 65536"/>
                <a:gd name="T11" fmla="*/ 0 60000 65536"/>
                <a:gd name="T12" fmla="*/ 0 w 169"/>
                <a:gd name="T13" fmla="*/ 0 h 144"/>
                <a:gd name="T14" fmla="*/ 169 w 169"/>
                <a:gd name="T15" fmla="*/ 144 h 144"/>
              </a:gdLst>
              <a:ahLst/>
              <a:cxnLst>
                <a:cxn ang="T8">
                  <a:pos x="T0" y="T1"/>
                </a:cxn>
                <a:cxn ang="T9">
                  <a:pos x="T2" y="T3"/>
                </a:cxn>
                <a:cxn ang="T10">
                  <a:pos x="T4" y="T5"/>
                </a:cxn>
                <a:cxn ang="T11">
                  <a:pos x="T6" y="T7"/>
                </a:cxn>
              </a:cxnLst>
              <a:rect l="T12" t="T13" r="T14" b="T15"/>
              <a:pathLst>
                <a:path w="169" h="144">
                  <a:moveTo>
                    <a:pt x="0" y="136"/>
                  </a:moveTo>
                  <a:lnTo>
                    <a:pt x="169" y="144"/>
                  </a:lnTo>
                  <a:lnTo>
                    <a:pt x="75" y="0"/>
                  </a:lnTo>
                  <a:lnTo>
                    <a:pt x="0"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1451" name="Rectangle 21">
            <a:extLst>
              <a:ext uri="{FF2B5EF4-FFF2-40B4-BE49-F238E27FC236}">
                <a16:creationId xmlns:a16="http://schemas.microsoft.com/office/drawing/2014/main" id="{55E6CF53-508F-8548-9CE4-CCBA8DFB283C}"/>
              </a:ext>
            </a:extLst>
          </p:cNvPr>
          <p:cNvSpPr>
            <a:spLocks noChangeArrowheads="1"/>
          </p:cNvSpPr>
          <p:nvPr/>
        </p:nvSpPr>
        <p:spPr bwMode="auto">
          <a:xfrm>
            <a:off x="666750" y="3186113"/>
            <a:ext cx="1657350" cy="7572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61452" name="Rectangle 22">
            <a:extLst>
              <a:ext uri="{FF2B5EF4-FFF2-40B4-BE49-F238E27FC236}">
                <a16:creationId xmlns:a16="http://schemas.microsoft.com/office/drawing/2014/main" id="{00F55492-A62A-5B46-93AC-F48F820954F7}"/>
              </a:ext>
            </a:extLst>
          </p:cNvPr>
          <p:cNvSpPr>
            <a:spLocks noChangeArrowheads="1"/>
          </p:cNvSpPr>
          <p:nvPr/>
        </p:nvSpPr>
        <p:spPr bwMode="auto">
          <a:xfrm>
            <a:off x="628650" y="3224213"/>
            <a:ext cx="169545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61453" name="Rectangle 23">
            <a:extLst>
              <a:ext uri="{FF2B5EF4-FFF2-40B4-BE49-F238E27FC236}">
                <a16:creationId xmlns:a16="http://schemas.microsoft.com/office/drawing/2014/main" id="{514B32E5-8F22-E740-B900-CCB6A2F0D659}"/>
              </a:ext>
            </a:extLst>
          </p:cNvPr>
          <p:cNvSpPr>
            <a:spLocks noChangeArrowheads="1"/>
          </p:cNvSpPr>
          <p:nvPr/>
        </p:nvSpPr>
        <p:spPr bwMode="auto">
          <a:xfrm>
            <a:off x="850900" y="3297238"/>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3000">
                <a:solidFill>
                  <a:srgbClr val="000000"/>
                </a:solidFill>
                <a:latin typeface="宋体" panose="02010600030101010101" pitchFamily="2" charset="-122"/>
              </a:rPr>
              <a:t>规则库</a:t>
            </a:r>
            <a:endParaRPr lang="zh-CN" altLang="en-US" sz="1800"/>
          </a:p>
        </p:txBody>
      </p:sp>
      <p:sp>
        <p:nvSpPr>
          <p:cNvPr id="61454" name="Rectangle 24">
            <a:extLst>
              <a:ext uri="{FF2B5EF4-FFF2-40B4-BE49-F238E27FC236}">
                <a16:creationId xmlns:a16="http://schemas.microsoft.com/office/drawing/2014/main" id="{7F7CC5AD-2E80-A347-B4F9-AC297B255E20}"/>
              </a:ext>
            </a:extLst>
          </p:cNvPr>
          <p:cNvSpPr>
            <a:spLocks noChangeArrowheads="1"/>
          </p:cNvSpPr>
          <p:nvPr/>
        </p:nvSpPr>
        <p:spPr bwMode="auto">
          <a:xfrm>
            <a:off x="3240088" y="3171825"/>
            <a:ext cx="1657350" cy="75723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61455" name="Rectangle 25">
            <a:extLst>
              <a:ext uri="{FF2B5EF4-FFF2-40B4-BE49-F238E27FC236}">
                <a16:creationId xmlns:a16="http://schemas.microsoft.com/office/drawing/2014/main" id="{0EFD920A-7305-804A-AE4E-3AB4BDFBBE4A}"/>
              </a:ext>
            </a:extLst>
          </p:cNvPr>
          <p:cNvSpPr>
            <a:spLocks noChangeArrowheads="1"/>
          </p:cNvSpPr>
          <p:nvPr/>
        </p:nvSpPr>
        <p:spPr bwMode="auto">
          <a:xfrm>
            <a:off x="3200400" y="3238500"/>
            <a:ext cx="1697038"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61456" name="Rectangle 26">
            <a:extLst>
              <a:ext uri="{FF2B5EF4-FFF2-40B4-BE49-F238E27FC236}">
                <a16:creationId xmlns:a16="http://schemas.microsoft.com/office/drawing/2014/main" id="{AEF8077E-3C75-7F48-99B5-7453B1A35171}"/>
              </a:ext>
            </a:extLst>
          </p:cNvPr>
          <p:cNvSpPr>
            <a:spLocks noChangeArrowheads="1"/>
          </p:cNvSpPr>
          <p:nvPr/>
        </p:nvSpPr>
        <p:spPr bwMode="auto">
          <a:xfrm>
            <a:off x="3508375" y="331152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3000">
                <a:solidFill>
                  <a:srgbClr val="000000"/>
                </a:solidFill>
                <a:latin typeface="宋体" panose="02010600030101010101" pitchFamily="2" charset="-122"/>
              </a:rPr>
              <a:t>推理机</a:t>
            </a:r>
            <a:endParaRPr lang="zh-CN" altLang="en-US" sz="1800"/>
          </a:p>
        </p:txBody>
      </p:sp>
      <p:sp>
        <p:nvSpPr>
          <p:cNvPr id="61457" name="Rectangle 27">
            <a:extLst>
              <a:ext uri="{FF2B5EF4-FFF2-40B4-BE49-F238E27FC236}">
                <a16:creationId xmlns:a16="http://schemas.microsoft.com/office/drawing/2014/main" id="{E7845481-3CB5-1A40-BA4A-5798842E73C2}"/>
              </a:ext>
            </a:extLst>
          </p:cNvPr>
          <p:cNvSpPr>
            <a:spLocks noChangeArrowheads="1"/>
          </p:cNvSpPr>
          <p:nvPr/>
        </p:nvSpPr>
        <p:spPr bwMode="auto">
          <a:xfrm>
            <a:off x="5773738" y="3181350"/>
            <a:ext cx="2024062" cy="75723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61458" name="Rectangle 28">
            <a:extLst>
              <a:ext uri="{FF2B5EF4-FFF2-40B4-BE49-F238E27FC236}">
                <a16:creationId xmlns:a16="http://schemas.microsoft.com/office/drawing/2014/main" id="{6A7B7F9F-E4BB-0448-BBD2-5B16A885813F}"/>
              </a:ext>
            </a:extLst>
          </p:cNvPr>
          <p:cNvSpPr>
            <a:spLocks noChangeArrowheads="1"/>
          </p:cNvSpPr>
          <p:nvPr/>
        </p:nvSpPr>
        <p:spPr bwMode="auto">
          <a:xfrm>
            <a:off x="5589588" y="3181350"/>
            <a:ext cx="312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61459" name="Rectangle 29">
            <a:extLst>
              <a:ext uri="{FF2B5EF4-FFF2-40B4-BE49-F238E27FC236}">
                <a16:creationId xmlns:a16="http://schemas.microsoft.com/office/drawing/2014/main" id="{02D6606E-FADC-3340-893C-9181CCB55A6F}"/>
              </a:ext>
            </a:extLst>
          </p:cNvPr>
          <p:cNvSpPr>
            <a:spLocks noChangeArrowheads="1"/>
          </p:cNvSpPr>
          <p:nvPr/>
        </p:nvSpPr>
        <p:spPr bwMode="auto">
          <a:xfrm>
            <a:off x="5868988" y="3311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3000">
                <a:solidFill>
                  <a:srgbClr val="000000"/>
                </a:solidFill>
                <a:latin typeface="宋体" panose="02010600030101010101" pitchFamily="2" charset="-122"/>
              </a:rPr>
              <a:t>综合数据库</a:t>
            </a:r>
            <a:endParaRPr lang="zh-CN" altLang="en-US" sz="1800"/>
          </a:p>
        </p:txBody>
      </p:sp>
      <p:grpSp>
        <p:nvGrpSpPr>
          <p:cNvPr id="61460" name="Group 32">
            <a:extLst>
              <a:ext uri="{FF2B5EF4-FFF2-40B4-BE49-F238E27FC236}">
                <a16:creationId xmlns:a16="http://schemas.microsoft.com/office/drawing/2014/main" id="{60C10F70-E331-9D43-BABA-ACB17D2EFA0F}"/>
              </a:ext>
            </a:extLst>
          </p:cNvPr>
          <p:cNvGrpSpPr>
            <a:grpSpLocks/>
          </p:cNvGrpSpPr>
          <p:nvPr/>
        </p:nvGrpSpPr>
        <p:grpSpPr bwMode="auto">
          <a:xfrm>
            <a:off x="2325688" y="3435350"/>
            <a:ext cx="917575" cy="247650"/>
            <a:chOff x="1438" y="2173"/>
            <a:chExt cx="578" cy="156"/>
          </a:xfrm>
        </p:grpSpPr>
        <p:sp>
          <p:nvSpPr>
            <p:cNvPr id="61476" name="Line 30">
              <a:extLst>
                <a:ext uri="{FF2B5EF4-FFF2-40B4-BE49-F238E27FC236}">
                  <a16:creationId xmlns:a16="http://schemas.microsoft.com/office/drawing/2014/main" id="{E2197EC2-8A9F-EE40-9659-20994A6E64A0}"/>
                </a:ext>
              </a:extLst>
            </p:cNvPr>
            <p:cNvSpPr>
              <a:spLocks noChangeShapeType="1"/>
            </p:cNvSpPr>
            <p:nvPr/>
          </p:nvSpPr>
          <p:spPr bwMode="auto">
            <a:xfrm>
              <a:off x="1438" y="2250"/>
              <a:ext cx="43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77" name="Freeform 31">
              <a:extLst>
                <a:ext uri="{FF2B5EF4-FFF2-40B4-BE49-F238E27FC236}">
                  <a16:creationId xmlns:a16="http://schemas.microsoft.com/office/drawing/2014/main" id="{B1E487EA-B8D1-7C47-AA2D-A551A16E4061}"/>
                </a:ext>
              </a:extLst>
            </p:cNvPr>
            <p:cNvSpPr>
              <a:spLocks/>
            </p:cNvSpPr>
            <p:nvPr/>
          </p:nvSpPr>
          <p:spPr bwMode="auto">
            <a:xfrm>
              <a:off x="1867" y="2173"/>
              <a:ext cx="149" cy="156"/>
            </a:xfrm>
            <a:custGeom>
              <a:avLst/>
              <a:gdLst>
                <a:gd name="T0" fmla="*/ 0 w 149"/>
                <a:gd name="T1" fmla="*/ 156 h 156"/>
                <a:gd name="T2" fmla="*/ 149 w 149"/>
                <a:gd name="T3" fmla="*/ 77 h 156"/>
                <a:gd name="T4" fmla="*/ 0 w 149"/>
                <a:gd name="T5" fmla="*/ 0 h 156"/>
                <a:gd name="T6" fmla="*/ 0 w 149"/>
                <a:gd name="T7" fmla="*/ 156 h 156"/>
                <a:gd name="T8" fmla="*/ 0 60000 65536"/>
                <a:gd name="T9" fmla="*/ 0 60000 65536"/>
                <a:gd name="T10" fmla="*/ 0 60000 65536"/>
                <a:gd name="T11" fmla="*/ 0 60000 65536"/>
                <a:gd name="T12" fmla="*/ 0 w 149"/>
                <a:gd name="T13" fmla="*/ 0 h 156"/>
                <a:gd name="T14" fmla="*/ 149 w 149"/>
                <a:gd name="T15" fmla="*/ 156 h 156"/>
              </a:gdLst>
              <a:ahLst/>
              <a:cxnLst>
                <a:cxn ang="T8">
                  <a:pos x="T0" y="T1"/>
                </a:cxn>
                <a:cxn ang="T9">
                  <a:pos x="T2" y="T3"/>
                </a:cxn>
                <a:cxn ang="T10">
                  <a:pos x="T4" y="T5"/>
                </a:cxn>
                <a:cxn ang="T11">
                  <a:pos x="T6" y="T7"/>
                </a:cxn>
              </a:cxnLst>
              <a:rect l="T12" t="T13" r="T14" b="T15"/>
              <a:pathLst>
                <a:path w="149" h="156">
                  <a:moveTo>
                    <a:pt x="0" y="156"/>
                  </a:moveTo>
                  <a:lnTo>
                    <a:pt x="149" y="77"/>
                  </a:lnTo>
                  <a:lnTo>
                    <a:pt x="0" y="0"/>
                  </a:lnTo>
                  <a:lnTo>
                    <a:pt x="0" y="1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1461" name="Line 33">
            <a:extLst>
              <a:ext uri="{FF2B5EF4-FFF2-40B4-BE49-F238E27FC236}">
                <a16:creationId xmlns:a16="http://schemas.microsoft.com/office/drawing/2014/main" id="{FBB06A2A-3335-A343-8BA1-5595F73C94E2}"/>
              </a:ext>
            </a:extLst>
          </p:cNvPr>
          <p:cNvSpPr>
            <a:spLocks noChangeShapeType="1"/>
          </p:cNvSpPr>
          <p:nvPr/>
        </p:nvSpPr>
        <p:spPr bwMode="auto">
          <a:xfrm>
            <a:off x="4119563" y="3933825"/>
            <a:ext cx="1587" cy="5651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62" name="Line 34">
            <a:extLst>
              <a:ext uri="{FF2B5EF4-FFF2-40B4-BE49-F238E27FC236}">
                <a16:creationId xmlns:a16="http://schemas.microsoft.com/office/drawing/2014/main" id="{A1FD45D3-F618-1C4B-994B-B08CE2E2E2F1}"/>
              </a:ext>
            </a:extLst>
          </p:cNvPr>
          <p:cNvSpPr>
            <a:spLocks noChangeShapeType="1"/>
          </p:cNvSpPr>
          <p:nvPr/>
        </p:nvSpPr>
        <p:spPr bwMode="auto">
          <a:xfrm>
            <a:off x="4119563" y="4498975"/>
            <a:ext cx="2573337"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1463" name="Group 37">
            <a:extLst>
              <a:ext uri="{FF2B5EF4-FFF2-40B4-BE49-F238E27FC236}">
                <a16:creationId xmlns:a16="http://schemas.microsoft.com/office/drawing/2014/main" id="{957FF2BB-10C4-CF47-ADCE-DD09088908CD}"/>
              </a:ext>
            </a:extLst>
          </p:cNvPr>
          <p:cNvGrpSpPr>
            <a:grpSpLocks/>
          </p:cNvGrpSpPr>
          <p:nvPr/>
        </p:nvGrpSpPr>
        <p:grpSpPr bwMode="auto">
          <a:xfrm>
            <a:off x="6573838" y="3933825"/>
            <a:ext cx="241300" cy="565150"/>
            <a:chOff x="4141" y="2487"/>
            <a:chExt cx="152" cy="356"/>
          </a:xfrm>
        </p:grpSpPr>
        <p:sp>
          <p:nvSpPr>
            <p:cNvPr id="61474" name="Line 35">
              <a:extLst>
                <a:ext uri="{FF2B5EF4-FFF2-40B4-BE49-F238E27FC236}">
                  <a16:creationId xmlns:a16="http://schemas.microsoft.com/office/drawing/2014/main" id="{D2C5472F-84C6-EC41-8E0F-B802007007F7}"/>
                </a:ext>
              </a:extLst>
            </p:cNvPr>
            <p:cNvSpPr>
              <a:spLocks noChangeShapeType="1"/>
            </p:cNvSpPr>
            <p:nvPr/>
          </p:nvSpPr>
          <p:spPr bwMode="auto">
            <a:xfrm flipV="1">
              <a:off x="4216" y="2636"/>
              <a:ext cx="1" cy="20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75" name="Freeform 36">
              <a:extLst>
                <a:ext uri="{FF2B5EF4-FFF2-40B4-BE49-F238E27FC236}">
                  <a16:creationId xmlns:a16="http://schemas.microsoft.com/office/drawing/2014/main" id="{405D1212-6DE1-884D-AFBC-81CDBBA10602}"/>
                </a:ext>
              </a:extLst>
            </p:cNvPr>
            <p:cNvSpPr>
              <a:spLocks/>
            </p:cNvSpPr>
            <p:nvPr/>
          </p:nvSpPr>
          <p:spPr bwMode="auto">
            <a:xfrm>
              <a:off x="4141" y="2487"/>
              <a:ext cx="152" cy="156"/>
            </a:xfrm>
            <a:custGeom>
              <a:avLst/>
              <a:gdLst>
                <a:gd name="T0" fmla="*/ 152 w 152"/>
                <a:gd name="T1" fmla="*/ 156 h 156"/>
                <a:gd name="T2" fmla="*/ 75 w 152"/>
                <a:gd name="T3" fmla="*/ 0 h 156"/>
                <a:gd name="T4" fmla="*/ 0 w 152"/>
                <a:gd name="T5" fmla="*/ 156 h 156"/>
                <a:gd name="T6" fmla="*/ 152 w 152"/>
                <a:gd name="T7" fmla="*/ 156 h 156"/>
                <a:gd name="T8" fmla="*/ 0 60000 65536"/>
                <a:gd name="T9" fmla="*/ 0 60000 65536"/>
                <a:gd name="T10" fmla="*/ 0 60000 65536"/>
                <a:gd name="T11" fmla="*/ 0 60000 65536"/>
                <a:gd name="T12" fmla="*/ 0 w 152"/>
                <a:gd name="T13" fmla="*/ 0 h 156"/>
                <a:gd name="T14" fmla="*/ 152 w 152"/>
                <a:gd name="T15" fmla="*/ 156 h 156"/>
              </a:gdLst>
              <a:ahLst/>
              <a:cxnLst>
                <a:cxn ang="T8">
                  <a:pos x="T0" y="T1"/>
                </a:cxn>
                <a:cxn ang="T9">
                  <a:pos x="T2" y="T3"/>
                </a:cxn>
                <a:cxn ang="T10">
                  <a:pos x="T4" y="T5"/>
                </a:cxn>
                <a:cxn ang="T11">
                  <a:pos x="T6" y="T7"/>
                </a:cxn>
              </a:cxnLst>
              <a:rect l="T12" t="T13" r="T14" b="T15"/>
              <a:pathLst>
                <a:path w="152" h="156">
                  <a:moveTo>
                    <a:pt x="152" y="156"/>
                  </a:moveTo>
                  <a:lnTo>
                    <a:pt x="75" y="0"/>
                  </a:lnTo>
                  <a:lnTo>
                    <a:pt x="0" y="156"/>
                  </a:lnTo>
                  <a:lnTo>
                    <a:pt x="152" y="1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61464" name="Group 40">
            <a:extLst>
              <a:ext uri="{FF2B5EF4-FFF2-40B4-BE49-F238E27FC236}">
                <a16:creationId xmlns:a16="http://schemas.microsoft.com/office/drawing/2014/main" id="{133794FD-ABAB-3146-998F-76947D116A32}"/>
              </a:ext>
            </a:extLst>
          </p:cNvPr>
          <p:cNvGrpSpPr>
            <a:grpSpLocks/>
          </p:cNvGrpSpPr>
          <p:nvPr/>
        </p:nvGrpSpPr>
        <p:grpSpPr bwMode="auto">
          <a:xfrm>
            <a:off x="4868863" y="3435350"/>
            <a:ext cx="919162" cy="247650"/>
            <a:chOff x="3058" y="2173"/>
            <a:chExt cx="579" cy="156"/>
          </a:xfrm>
        </p:grpSpPr>
        <p:sp>
          <p:nvSpPr>
            <p:cNvPr id="61472" name="Line 38">
              <a:extLst>
                <a:ext uri="{FF2B5EF4-FFF2-40B4-BE49-F238E27FC236}">
                  <a16:creationId xmlns:a16="http://schemas.microsoft.com/office/drawing/2014/main" id="{7DA0786A-B1E1-2A43-8351-8A0E09A0EA50}"/>
                </a:ext>
              </a:extLst>
            </p:cNvPr>
            <p:cNvSpPr>
              <a:spLocks noChangeShapeType="1"/>
            </p:cNvSpPr>
            <p:nvPr/>
          </p:nvSpPr>
          <p:spPr bwMode="auto">
            <a:xfrm flipH="1">
              <a:off x="3203" y="2250"/>
              <a:ext cx="43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73" name="Freeform 39">
              <a:extLst>
                <a:ext uri="{FF2B5EF4-FFF2-40B4-BE49-F238E27FC236}">
                  <a16:creationId xmlns:a16="http://schemas.microsoft.com/office/drawing/2014/main" id="{A262F325-4BCE-0340-96C6-4B194CA10E16}"/>
                </a:ext>
              </a:extLst>
            </p:cNvPr>
            <p:cNvSpPr>
              <a:spLocks/>
            </p:cNvSpPr>
            <p:nvPr/>
          </p:nvSpPr>
          <p:spPr bwMode="auto">
            <a:xfrm>
              <a:off x="3058" y="2173"/>
              <a:ext cx="152" cy="156"/>
            </a:xfrm>
            <a:custGeom>
              <a:avLst/>
              <a:gdLst>
                <a:gd name="T0" fmla="*/ 152 w 152"/>
                <a:gd name="T1" fmla="*/ 0 h 156"/>
                <a:gd name="T2" fmla="*/ 0 w 152"/>
                <a:gd name="T3" fmla="*/ 77 h 156"/>
                <a:gd name="T4" fmla="*/ 152 w 152"/>
                <a:gd name="T5" fmla="*/ 156 h 156"/>
                <a:gd name="T6" fmla="*/ 152 w 152"/>
                <a:gd name="T7" fmla="*/ 0 h 156"/>
                <a:gd name="T8" fmla="*/ 0 60000 65536"/>
                <a:gd name="T9" fmla="*/ 0 60000 65536"/>
                <a:gd name="T10" fmla="*/ 0 60000 65536"/>
                <a:gd name="T11" fmla="*/ 0 60000 65536"/>
                <a:gd name="T12" fmla="*/ 0 w 152"/>
                <a:gd name="T13" fmla="*/ 0 h 156"/>
                <a:gd name="T14" fmla="*/ 152 w 152"/>
                <a:gd name="T15" fmla="*/ 156 h 156"/>
              </a:gdLst>
              <a:ahLst/>
              <a:cxnLst>
                <a:cxn ang="T8">
                  <a:pos x="T0" y="T1"/>
                </a:cxn>
                <a:cxn ang="T9">
                  <a:pos x="T2" y="T3"/>
                </a:cxn>
                <a:cxn ang="T10">
                  <a:pos x="T4" y="T5"/>
                </a:cxn>
                <a:cxn ang="T11">
                  <a:pos x="T6" y="T7"/>
                </a:cxn>
              </a:cxnLst>
              <a:rect l="T12" t="T13" r="T14" b="T15"/>
              <a:pathLst>
                <a:path w="152" h="156">
                  <a:moveTo>
                    <a:pt x="152" y="0"/>
                  </a:moveTo>
                  <a:lnTo>
                    <a:pt x="0" y="77"/>
                  </a:lnTo>
                  <a:lnTo>
                    <a:pt x="152" y="156"/>
                  </a:lnTo>
                  <a:lnTo>
                    <a:pt x="1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1465" name="Rectangle 41">
            <a:extLst>
              <a:ext uri="{FF2B5EF4-FFF2-40B4-BE49-F238E27FC236}">
                <a16:creationId xmlns:a16="http://schemas.microsoft.com/office/drawing/2014/main" id="{9EDC48DC-F6FD-984A-8FEF-BAD72AA9D02D}"/>
              </a:ext>
            </a:extLst>
          </p:cNvPr>
          <p:cNvSpPr>
            <a:spLocks noChangeArrowheads="1"/>
          </p:cNvSpPr>
          <p:nvPr/>
        </p:nvSpPr>
        <p:spPr bwMode="auto">
          <a:xfrm>
            <a:off x="628650" y="5064125"/>
            <a:ext cx="447675"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61466" name="Rectangle 42">
            <a:extLst>
              <a:ext uri="{FF2B5EF4-FFF2-40B4-BE49-F238E27FC236}">
                <a16:creationId xmlns:a16="http://schemas.microsoft.com/office/drawing/2014/main" id="{B06915EE-EC83-574F-BE70-2D3739705687}"/>
              </a:ext>
            </a:extLst>
          </p:cNvPr>
          <p:cNvSpPr>
            <a:spLocks noChangeArrowheads="1"/>
          </p:cNvSpPr>
          <p:nvPr/>
        </p:nvSpPr>
        <p:spPr bwMode="auto">
          <a:xfrm>
            <a:off x="1730375" y="5441950"/>
            <a:ext cx="49815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61467" name="Rectangle 43">
            <a:extLst>
              <a:ext uri="{FF2B5EF4-FFF2-40B4-BE49-F238E27FC236}">
                <a16:creationId xmlns:a16="http://schemas.microsoft.com/office/drawing/2014/main" id="{D63FFAB9-33EF-2842-846F-1BCB3DB0E20F}"/>
              </a:ext>
            </a:extLst>
          </p:cNvPr>
          <p:cNvSpPr>
            <a:spLocks noChangeArrowheads="1"/>
          </p:cNvSpPr>
          <p:nvPr/>
        </p:nvSpPr>
        <p:spPr bwMode="auto">
          <a:xfrm>
            <a:off x="1952625" y="5591175"/>
            <a:ext cx="1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zh-CN" sz="1800"/>
          </a:p>
        </p:txBody>
      </p:sp>
      <p:sp>
        <p:nvSpPr>
          <p:cNvPr id="61468" name="Rectangle 44">
            <a:extLst>
              <a:ext uri="{FF2B5EF4-FFF2-40B4-BE49-F238E27FC236}">
                <a16:creationId xmlns:a16="http://schemas.microsoft.com/office/drawing/2014/main" id="{83FC0EC3-615A-1943-AF50-01968ACB46DC}"/>
              </a:ext>
            </a:extLst>
          </p:cNvPr>
          <p:cNvSpPr>
            <a:spLocks noChangeArrowheads="1"/>
          </p:cNvSpPr>
          <p:nvPr/>
        </p:nvSpPr>
        <p:spPr bwMode="auto">
          <a:xfrm>
            <a:off x="2320925" y="5578475"/>
            <a:ext cx="1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zh-CN" sz="1800"/>
          </a:p>
        </p:txBody>
      </p:sp>
      <p:sp>
        <p:nvSpPr>
          <p:cNvPr id="61469" name="Rectangle 45">
            <a:extLst>
              <a:ext uri="{FF2B5EF4-FFF2-40B4-BE49-F238E27FC236}">
                <a16:creationId xmlns:a16="http://schemas.microsoft.com/office/drawing/2014/main" id="{3CA3DEB4-2AB7-494F-A9E8-56D5203EE3F6}"/>
              </a:ext>
            </a:extLst>
          </p:cNvPr>
          <p:cNvSpPr>
            <a:spLocks noChangeArrowheads="1"/>
          </p:cNvSpPr>
          <p:nvPr/>
        </p:nvSpPr>
        <p:spPr bwMode="auto">
          <a:xfrm>
            <a:off x="2505075" y="5578475"/>
            <a:ext cx="1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zh-CN" sz="1800"/>
          </a:p>
        </p:txBody>
      </p:sp>
      <p:sp>
        <p:nvSpPr>
          <p:cNvPr id="61470" name="Rectangle 46">
            <a:extLst>
              <a:ext uri="{FF2B5EF4-FFF2-40B4-BE49-F238E27FC236}">
                <a16:creationId xmlns:a16="http://schemas.microsoft.com/office/drawing/2014/main" id="{26D6176C-6940-A241-B587-E5965A29481F}"/>
              </a:ext>
            </a:extLst>
          </p:cNvPr>
          <p:cNvSpPr>
            <a:spLocks noChangeArrowheads="1"/>
          </p:cNvSpPr>
          <p:nvPr/>
        </p:nvSpPr>
        <p:spPr bwMode="auto">
          <a:xfrm>
            <a:off x="2627313" y="5578475"/>
            <a:ext cx="15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zh-CN" sz="1800"/>
          </a:p>
        </p:txBody>
      </p:sp>
      <p:sp>
        <p:nvSpPr>
          <p:cNvPr id="61471" name="Rectangle 47">
            <a:extLst>
              <a:ext uri="{FF2B5EF4-FFF2-40B4-BE49-F238E27FC236}">
                <a16:creationId xmlns:a16="http://schemas.microsoft.com/office/drawing/2014/main" id="{DEDC2C51-3F65-4744-A3A9-737276F4CECB}"/>
              </a:ext>
            </a:extLst>
          </p:cNvPr>
          <p:cNvSpPr>
            <a:spLocks noChangeArrowheads="1"/>
          </p:cNvSpPr>
          <p:nvPr/>
        </p:nvSpPr>
        <p:spPr bwMode="auto">
          <a:xfrm>
            <a:off x="2581275" y="5033963"/>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3000">
                <a:solidFill>
                  <a:srgbClr val="000000"/>
                </a:solidFill>
                <a:latin typeface="宋体" panose="02010600030101010101" pitchFamily="2" charset="-122"/>
              </a:rPr>
              <a:t>产生式系统的基本结构</a:t>
            </a:r>
            <a:endParaRPr lang="zh-CN" altLang="en-US" sz="1800"/>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灯片编号占位符 3">
            <a:extLst>
              <a:ext uri="{FF2B5EF4-FFF2-40B4-BE49-F238E27FC236}">
                <a16:creationId xmlns:a16="http://schemas.microsoft.com/office/drawing/2014/main" id="{46372F9A-16CB-9F47-BC7C-A0A7386F8584}"/>
              </a:ext>
            </a:extLst>
          </p:cNvPr>
          <p:cNvSpPr>
            <a:spLocks noGrp="1"/>
          </p:cNvSpPr>
          <p:nvPr>
            <p:ph type="sldNum" sz="quarter" idx="10"/>
          </p:nvPr>
        </p:nvSpPr>
        <p:spPr>
          <a:xfrm>
            <a:off x="6726238" y="638175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48B4BA17-2E9C-DF40-B270-3C4CB7BA3B89}" type="slidenum">
              <a:rPr lang="ja-JP" altLang="en-US" sz="1800">
                <a:solidFill>
                  <a:srgbClr val="A50021"/>
                </a:solidFill>
                <a:ea typeface="MS PGothic" panose="020B0600070205080204" pitchFamily="34" charset="-128"/>
              </a:rPr>
              <a:pPr>
                <a:lnSpc>
                  <a:spcPct val="100000"/>
                </a:lnSpc>
                <a:spcBef>
                  <a:spcPct val="0"/>
                </a:spcBef>
                <a:buClrTx/>
                <a:buFontTx/>
                <a:buNone/>
              </a:pPr>
              <a:t>46</a:t>
            </a:fld>
            <a:endParaRPr lang="en-US" altLang="ja-JP" sz="1800">
              <a:solidFill>
                <a:srgbClr val="A50021"/>
              </a:solidFill>
              <a:ea typeface="MS PGothic" panose="020B0600070205080204" pitchFamily="34" charset="-128"/>
            </a:endParaRPr>
          </a:p>
        </p:txBody>
      </p:sp>
      <p:sp>
        <p:nvSpPr>
          <p:cNvPr id="62466" name="Rectangle 2">
            <a:extLst>
              <a:ext uri="{FF2B5EF4-FFF2-40B4-BE49-F238E27FC236}">
                <a16:creationId xmlns:a16="http://schemas.microsoft.com/office/drawing/2014/main" id="{CBE5CF41-40F7-D048-A25D-12D54FFA50BB}"/>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2.3.2  </a:t>
            </a:r>
            <a:r>
              <a:rPr lang="zh-CN" altLang="en-US">
                <a:latin typeface="Times New Roman" panose="02020603050405020304" pitchFamily="18" charset="0"/>
              </a:rPr>
              <a:t>产生式系统</a:t>
            </a:r>
          </a:p>
        </p:txBody>
      </p:sp>
      <p:sp>
        <p:nvSpPr>
          <p:cNvPr id="62467" name="Rectangle 8">
            <a:extLst>
              <a:ext uri="{FF2B5EF4-FFF2-40B4-BE49-F238E27FC236}">
                <a16:creationId xmlns:a16="http://schemas.microsoft.com/office/drawing/2014/main" id="{E6349C9F-3A19-9C46-9642-14910BD49E20}"/>
              </a:ext>
            </a:extLst>
          </p:cNvPr>
          <p:cNvSpPr>
            <a:spLocks noChangeArrowheads="1"/>
          </p:cNvSpPr>
          <p:nvPr/>
        </p:nvSpPr>
        <p:spPr bwMode="auto">
          <a:xfrm>
            <a:off x="3200400" y="869950"/>
            <a:ext cx="1841500" cy="5699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62468" name="Rectangle 9">
            <a:extLst>
              <a:ext uri="{FF2B5EF4-FFF2-40B4-BE49-F238E27FC236}">
                <a16:creationId xmlns:a16="http://schemas.microsoft.com/office/drawing/2014/main" id="{4729E955-1E54-3742-96ED-8156535425AD}"/>
              </a:ext>
            </a:extLst>
          </p:cNvPr>
          <p:cNvSpPr>
            <a:spLocks noChangeArrowheads="1"/>
          </p:cNvSpPr>
          <p:nvPr/>
        </p:nvSpPr>
        <p:spPr bwMode="auto">
          <a:xfrm>
            <a:off x="3384550" y="869950"/>
            <a:ext cx="1474788"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62469" name="Rectangle 10">
            <a:extLst>
              <a:ext uri="{FF2B5EF4-FFF2-40B4-BE49-F238E27FC236}">
                <a16:creationId xmlns:a16="http://schemas.microsoft.com/office/drawing/2014/main" id="{9F697892-CE61-2F43-A48A-4E425746F5F0}"/>
              </a:ext>
            </a:extLst>
          </p:cNvPr>
          <p:cNvSpPr>
            <a:spLocks noChangeArrowheads="1"/>
          </p:cNvSpPr>
          <p:nvPr/>
        </p:nvSpPr>
        <p:spPr bwMode="auto">
          <a:xfrm>
            <a:off x="3606800" y="9207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3000">
                <a:solidFill>
                  <a:srgbClr val="000000"/>
                </a:solidFill>
                <a:latin typeface="宋体" panose="02010600030101010101" pitchFamily="2" charset="-122"/>
              </a:rPr>
              <a:t>控</a:t>
            </a:r>
            <a:endParaRPr lang="zh-CN" altLang="en-US" sz="1800"/>
          </a:p>
        </p:txBody>
      </p:sp>
      <p:sp>
        <p:nvSpPr>
          <p:cNvPr id="62470" name="Rectangle 11">
            <a:extLst>
              <a:ext uri="{FF2B5EF4-FFF2-40B4-BE49-F238E27FC236}">
                <a16:creationId xmlns:a16="http://schemas.microsoft.com/office/drawing/2014/main" id="{2E2910C9-2B1B-8448-8EB4-81EF34F679A4}"/>
              </a:ext>
            </a:extLst>
          </p:cNvPr>
          <p:cNvSpPr>
            <a:spLocks noChangeArrowheads="1"/>
          </p:cNvSpPr>
          <p:nvPr/>
        </p:nvSpPr>
        <p:spPr bwMode="auto">
          <a:xfrm>
            <a:off x="4249738" y="906463"/>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3000">
                <a:solidFill>
                  <a:srgbClr val="000000"/>
                </a:solidFill>
                <a:latin typeface="宋体" panose="02010600030101010101" pitchFamily="2" charset="-122"/>
              </a:rPr>
              <a:t>制</a:t>
            </a:r>
            <a:endParaRPr lang="zh-CN" altLang="en-US" sz="1800"/>
          </a:p>
        </p:txBody>
      </p:sp>
      <p:grpSp>
        <p:nvGrpSpPr>
          <p:cNvPr id="62471" name="Group 14">
            <a:extLst>
              <a:ext uri="{FF2B5EF4-FFF2-40B4-BE49-F238E27FC236}">
                <a16:creationId xmlns:a16="http://schemas.microsoft.com/office/drawing/2014/main" id="{4026B908-C75C-7142-8EAC-2000DB13BB25}"/>
              </a:ext>
            </a:extLst>
          </p:cNvPr>
          <p:cNvGrpSpPr>
            <a:grpSpLocks/>
          </p:cNvGrpSpPr>
          <p:nvPr/>
        </p:nvGrpSpPr>
        <p:grpSpPr bwMode="auto">
          <a:xfrm>
            <a:off x="4000500" y="1435100"/>
            <a:ext cx="241300" cy="942975"/>
            <a:chOff x="2520" y="1419"/>
            <a:chExt cx="152" cy="594"/>
          </a:xfrm>
        </p:grpSpPr>
        <p:sp>
          <p:nvSpPr>
            <p:cNvPr id="62507" name="Line 12">
              <a:extLst>
                <a:ext uri="{FF2B5EF4-FFF2-40B4-BE49-F238E27FC236}">
                  <a16:creationId xmlns:a16="http://schemas.microsoft.com/office/drawing/2014/main" id="{40F426F0-94E5-F047-8E9D-A9544C1E1F01}"/>
                </a:ext>
              </a:extLst>
            </p:cNvPr>
            <p:cNvSpPr>
              <a:spLocks noChangeShapeType="1"/>
            </p:cNvSpPr>
            <p:nvPr/>
          </p:nvSpPr>
          <p:spPr bwMode="auto">
            <a:xfrm>
              <a:off x="2595" y="1419"/>
              <a:ext cx="1" cy="44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08" name="Freeform 13">
              <a:extLst>
                <a:ext uri="{FF2B5EF4-FFF2-40B4-BE49-F238E27FC236}">
                  <a16:creationId xmlns:a16="http://schemas.microsoft.com/office/drawing/2014/main" id="{E1210DE2-B187-D047-BD6E-6588D66AC562}"/>
                </a:ext>
              </a:extLst>
            </p:cNvPr>
            <p:cNvSpPr>
              <a:spLocks/>
            </p:cNvSpPr>
            <p:nvPr/>
          </p:nvSpPr>
          <p:spPr bwMode="auto">
            <a:xfrm>
              <a:off x="2520" y="1859"/>
              <a:ext cx="152" cy="154"/>
            </a:xfrm>
            <a:custGeom>
              <a:avLst/>
              <a:gdLst>
                <a:gd name="T0" fmla="*/ 0 w 152"/>
                <a:gd name="T1" fmla="*/ 0 h 154"/>
                <a:gd name="T2" fmla="*/ 75 w 152"/>
                <a:gd name="T3" fmla="*/ 154 h 154"/>
                <a:gd name="T4" fmla="*/ 152 w 152"/>
                <a:gd name="T5" fmla="*/ 0 h 154"/>
                <a:gd name="T6" fmla="*/ 0 w 152"/>
                <a:gd name="T7" fmla="*/ 0 h 154"/>
                <a:gd name="T8" fmla="*/ 0 60000 65536"/>
                <a:gd name="T9" fmla="*/ 0 60000 65536"/>
                <a:gd name="T10" fmla="*/ 0 60000 65536"/>
                <a:gd name="T11" fmla="*/ 0 60000 65536"/>
                <a:gd name="T12" fmla="*/ 0 w 152"/>
                <a:gd name="T13" fmla="*/ 0 h 154"/>
                <a:gd name="T14" fmla="*/ 152 w 152"/>
                <a:gd name="T15" fmla="*/ 154 h 154"/>
              </a:gdLst>
              <a:ahLst/>
              <a:cxnLst>
                <a:cxn ang="T8">
                  <a:pos x="T0" y="T1"/>
                </a:cxn>
                <a:cxn ang="T9">
                  <a:pos x="T2" y="T3"/>
                </a:cxn>
                <a:cxn ang="T10">
                  <a:pos x="T4" y="T5"/>
                </a:cxn>
                <a:cxn ang="T11">
                  <a:pos x="T6" y="T7"/>
                </a:cxn>
              </a:cxnLst>
              <a:rect l="T12" t="T13" r="T14" b="T15"/>
              <a:pathLst>
                <a:path w="152" h="154">
                  <a:moveTo>
                    <a:pt x="0" y="0"/>
                  </a:moveTo>
                  <a:lnTo>
                    <a:pt x="75" y="154"/>
                  </a:lnTo>
                  <a:lnTo>
                    <a:pt x="15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62472" name="Group 17">
            <a:extLst>
              <a:ext uri="{FF2B5EF4-FFF2-40B4-BE49-F238E27FC236}">
                <a16:creationId xmlns:a16="http://schemas.microsoft.com/office/drawing/2014/main" id="{6DCF30A2-1734-804C-9435-BABDDB2E97EB}"/>
              </a:ext>
            </a:extLst>
          </p:cNvPr>
          <p:cNvGrpSpPr>
            <a:grpSpLocks/>
          </p:cNvGrpSpPr>
          <p:nvPr/>
        </p:nvGrpSpPr>
        <p:grpSpPr bwMode="auto">
          <a:xfrm>
            <a:off x="1547813" y="1247775"/>
            <a:ext cx="1652587" cy="1130300"/>
            <a:chOff x="975" y="1301"/>
            <a:chExt cx="1041" cy="712"/>
          </a:xfrm>
        </p:grpSpPr>
        <p:sp>
          <p:nvSpPr>
            <p:cNvPr id="62505" name="Line 15">
              <a:extLst>
                <a:ext uri="{FF2B5EF4-FFF2-40B4-BE49-F238E27FC236}">
                  <a16:creationId xmlns:a16="http://schemas.microsoft.com/office/drawing/2014/main" id="{45D39B98-6920-ED4E-A695-185E6CD60875}"/>
                </a:ext>
              </a:extLst>
            </p:cNvPr>
            <p:cNvSpPr>
              <a:spLocks noChangeShapeType="1"/>
            </p:cNvSpPr>
            <p:nvPr/>
          </p:nvSpPr>
          <p:spPr bwMode="auto">
            <a:xfrm flipH="1">
              <a:off x="1095" y="1301"/>
              <a:ext cx="921" cy="63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06" name="Freeform 16">
              <a:extLst>
                <a:ext uri="{FF2B5EF4-FFF2-40B4-BE49-F238E27FC236}">
                  <a16:creationId xmlns:a16="http://schemas.microsoft.com/office/drawing/2014/main" id="{B9C8F33F-5882-1048-A8D1-EF5BD992A391}"/>
                </a:ext>
              </a:extLst>
            </p:cNvPr>
            <p:cNvSpPr>
              <a:spLocks/>
            </p:cNvSpPr>
            <p:nvPr/>
          </p:nvSpPr>
          <p:spPr bwMode="auto">
            <a:xfrm>
              <a:off x="975" y="1864"/>
              <a:ext cx="169" cy="149"/>
            </a:xfrm>
            <a:custGeom>
              <a:avLst/>
              <a:gdLst>
                <a:gd name="T0" fmla="*/ 87 w 169"/>
                <a:gd name="T1" fmla="*/ 0 h 149"/>
                <a:gd name="T2" fmla="*/ 0 w 169"/>
                <a:gd name="T3" fmla="*/ 149 h 149"/>
                <a:gd name="T4" fmla="*/ 169 w 169"/>
                <a:gd name="T5" fmla="*/ 129 h 149"/>
                <a:gd name="T6" fmla="*/ 87 w 169"/>
                <a:gd name="T7" fmla="*/ 0 h 149"/>
                <a:gd name="T8" fmla="*/ 0 60000 65536"/>
                <a:gd name="T9" fmla="*/ 0 60000 65536"/>
                <a:gd name="T10" fmla="*/ 0 60000 65536"/>
                <a:gd name="T11" fmla="*/ 0 60000 65536"/>
                <a:gd name="T12" fmla="*/ 0 w 169"/>
                <a:gd name="T13" fmla="*/ 0 h 149"/>
                <a:gd name="T14" fmla="*/ 169 w 169"/>
                <a:gd name="T15" fmla="*/ 149 h 149"/>
              </a:gdLst>
              <a:ahLst/>
              <a:cxnLst>
                <a:cxn ang="T8">
                  <a:pos x="T0" y="T1"/>
                </a:cxn>
                <a:cxn ang="T9">
                  <a:pos x="T2" y="T3"/>
                </a:cxn>
                <a:cxn ang="T10">
                  <a:pos x="T4" y="T5"/>
                </a:cxn>
                <a:cxn ang="T11">
                  <a:pos x="T6" y="T7"/>
                </a:cxn>
              </a:cxnLst>
              <a:rect l="T12" t="T13" r="T14" b="T15"/>
              <a:pathLst>
                <a:path w="169" h="149">
                  <a:moveTo>
                    <a:pt x="87" y="0"/>
                  </a:moveTo>
                  <a:lnTo>
                    <a:pt x="0" y="149"/>
                  </a:lnTo>
                  <a:lnTo>
                    <a:pt x="169" y="129"/>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62473" name="Group 20">
            <a:extLst>
              <a:ext uri="{FF2B5EF4-FFF2-40B4-BE49-F238E27FC236}">
                <a16:creationId xmlns:a16="http://schemas.microsoft.com/office/drawing/2014/main" id="{06DDFD40-F9C1-404A-B57E-986E1AEF8FD9}"/>
              </a:ext>
            </a:extLst>
          </p:cNvPr>
          <p:cNvGrpSpPr>
            <a:grpSpLocks/>
          </p:cNvGrpSpPr>
          <p:nvPr/>
        </p:nvGrpSpPr>
        <p:grpSpPr bwMode="auto">
          <a:xfrm>
            <a:off x="5038725" y="1247775"/>
            <a:ext cx="2020888" cy="1130300"/>
            <a:chOff x="3174" y="1301"/>
            <a:chExt cx="1273" cy="712"/>
          </a:xfrm>
        </p:grpSpPr>
        <p:sp>
          <p:nvSpPr>
            <p:cNvPr id="62503" name="Line 18">
              <a:extLst>
                <a:ext uri="{FF2B5EF4-FFF2-40B4-BE49-F238E27FC236}">
                  <a16:creationId xmlns:a16="http://schemas.microsoft.com/office/drawing/2014/main" id="{2F7DBE31-EA69-2B41-BA9B-1E84C043613E}"/>
                </a:ext>
              </a:extLst>
            </p:cNvPr>
            <p:cNvSpPr>
              <a:spLocks noChangeShapeType="1"/>
            </p:cNvSpPr>
            <p:nvPr/>
          </p:nvSpPr>
          <p:spPr bwMode="auto">
            <a:xfrm>
              <a:off x="3174" y="1301"/>
              <a:ext cx="1148" cy="64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04" name="Freeform 19">
              <a:extLst>
                <a:ext uri="{FF2B5EF4-FFF2-40B4-BE49-F238E27FC236}">
                  <a16:creationId xmlns:a16="http://schemas.microsoft.com/office/drawing/2014/main" id="{C0D3F9B7-DCA0-3F43-89E4-012FD1AFAA52}"/>
                </a:ext>
              </a:extLst>
            </p:cNvPr>
            <p:cNvSpPr>
              <a:spLocks/>
            </p:cNvSpPr>
            <p:nvPr/>
          </p:nvSpPr>
          <p:spPr bwMode="auto">
            <a:xfrm>
              <a:off x="4278" y="1869"/>
              <a:ext cx="169" cy="144"/>
            </a:xfrm>
            <a:custGeom>
              <a:avLst/>
              <a:gdLst>
                <a:gd name="T0" fmla="*/ 0 w 169"/>
                <a:gd name="T1" fmla="*/ 136 h 144"/>
                <a:gd name="T2" fmla="*/ 169 w 169"/>
                <a:gd name="T3" fmla="*/ 144 h 144"/>
                <a:gd name="T4" fmla="*/ 75 w 169"/>
                <a:gd name="T5" fmla="*/ 0 h 144"/>
                <a:gd name="T6" fmla="*/ 0 w 169"/>
                <a:gd name="T7" fmla="*/ 136 h 144"/>
                <a:gd name="T8" fmla="*/ 0 60000 65536"/>
                <a:gd name="T9" fmla="*/ 0 60000 65536"/>
                <a:gd name="T10" fmla="*/ 0 60000 65536"/>
                <a:gd name="T11" fmla="*/ 0 60000 65536"/>
                <a:gd name="T12" fmla="*/ 0 w 169"/>
                <a:gd name="T13" fmla="*/ 0 h 144"/>
                <a:gd name="T14" fmla="*/ 169 w 169"/>
                <a:gd name="T15" fmla="*/ 144 h 144"/>
              </a:gdLst>
              <a:ahLst/>
              <a:cxnLst>
                <a:cxn ang="T8">
                  <a:pos x="T0" y="T1"/>
                </a:cxn>
                <a:cxn ang="T9">
                  <a:pos x="T2" y="T3"/>
                </a:cxn>
                <a:cxn ang="T10">
                  <a:pos x="T4" y="T5"/>
                </a:cxn>
                <a:cxn ang="T11">
                  <a:pos x="T6" y="T7"/>
                </a:cxn>
              </a:cxnLst>
              <a:rect l="T12" t="T13" r="T14" b="T15"/>
              <a:pathLst>
                <a:path w="169" h="144">
                  <a:moveTo>
                    <a:pt x="0" y="136"/>
                  </a:moveTo>
                  <a:lnTo>
                    <a:pt x="169" y="144"/>
                  </a:lnTo>
                  <a:lnTo>
                    <a:pt x="75" y="0"/>
                  </a:lnTo>
                  <a:lnTo>
                    <a:pt x="0"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2474" name="Rectangle 21">
            <a:extLst>
              <a:ext uri="{FF2B5EF4-FFF2-40B4-BE49-F238E27FC236}">
                <a16:creationId xmlns:a16="http://schemas.microsoft.com/office/drawing/2014/main" id="{B31AC369-E0F4-D940-B57F-2EB8D1F666E7}"/>
              </a:ext>
            </a:extLst>
          </p:cNvPr>
          <p:cNvSpPr>
            <a:spLocks noChangeArrowheads="1"/>
          </p:cNvSpPr>
          <p:nvPr/>
        </p:nvSpPr>
        <p:spPr bwMode="auto">
          <a:xfrm>
            <a:off x="666750" y="2382838"/>
            <a:ext cx="1657350" cy="7572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62475" name="Rectangle 22">
            <a:extLst>
              <a:ext uri="{FF2B5EF4-FFF2-40B4-BE49-F238E27FC236}">
                <a16:creationId xmlns:a16="http://schemas.microsoft.com/office/drawing/2014/main" id="{52FDBD4E-1994-3A4B-A792-955788A07314}"/>
              </a:ext>
            </a:extLst>
          </p:cNvPr>
          <p:cNvSpPr>
            <a:spLocks noChangeArrowheads="1"/>
          </p:cNvSpPr>
          <p:nvPr/>
        </p:nvSpPr>
        <p:spPr bwMode="auto">
          <a:xfrm>
            <a:off x="628650" y="2420938"/>
            <a:ext cx="169545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62476" name="Rectangle 23">
            <a:extLst>
              <a:ext uri="{FF2B5EF4-FFF2-40B4-BE49-F238E27FC236}">
                <a16:creationId xmlns:a16="http://schemas.microsoft.com/office/drawing/2014/main" id="{5441F40C-B994-3647-A510-858D090ED43F}"/>
              </a:ext>
            </a:extLst>
          </p:cNvPr>
          <p:cNvSpPr>
            <a:spLocks noChangeArrowheads="1"/>
          </p:cNvSpPr>
          <p:nvPr/>
        </p:nvSpPr>
        <p:spPr bwMode="auto">
          <a:xfrm>
            <a:off x="850900" y="2493963"/>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3000">
                <a:solidFill>
                  <a:srgbClr val="000000"/>
                </a:solidFill>
                <a:latin typeface="宋体" panose="02010600030101010101" pitchFamily="2" charset="-122"/>
              </a:rPr>
              <a:t>规则库</a:t>
            </a:r>
            <a:endParaRPr lang="zh-CN" altLang="en-US" sz="1800"/>
          </a:p>
        </p:txBody>
      </p:sp>
      <p:sp>
        <p:nvSpPr>
          <p:cNvPr id="62477" name="Rectangle 24">
            <a:extLst>
              <a:ext uri="{FF2B5EF4-FFF2-40B4-BE49-F238E27FC236}">
                <a16:creationId xmlns:a16="http://schemas.microsoft.com/office/drawing/2014/main" id="{84820F14-B0D9-5B47-B587-25F8FD0DFAC4}"/>
              </a:ext>
            </a:extLst>
          </p:cNvPr>
          <p:cNvSpPr>
            <a:spLocks noChangeArrowheads="1"/>
          </p:cNvSpPr>
          <p:nvPr/>
        </p:nvSpPr>
        <p:spPr bwMode="auto">
          <a:xfrm>
            <a:off x="3240088" y="2368550"/>
            <a:ext cx="1657350" cy="75723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62478" name="Rectangle 25">
            <a:extLst>
              <a:ext uri="{FF2B5EF4-FFF2-40B4-BE49-F238E27FC236}">
                <a16:creationId xmlns:a16="http://schemas.microsoft.com/office/drawing/2014/main" id="{8538648A-AA37-9A42-BD26-4949659507A8}"/>
              </a:ext>
            </a:extLst>
          </p:cNvPr>
          <p:cNvSpPr>
            <a:spLocks noChangeArrowheads="1"/>
          </p:cNvSpPr>
          <p:nvPr/>
        </p:nvSpPr>
        <p:spPr bwMode="auto">
          <a:xfrm>
            <a:off x="3200400" y="2435225"/>
            <a:ext cx="1697038"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62479" name="Rectangle 26">
            <a:extLst>
              <a:ext uri="{FF2B5EF4-FFF2-40B4-BE49-F238E27FC236}">
                <a16:creationId xmlns:a16="http://schemas.microsoft.com/office/drawing/2014/main" id="{AC5DB57F-F903-A445-A5BE-A6B5D5A3D7DA}"/>
              </a:ext>
            </a:extLst>
          </p:cNvPr>
          <p:cNvSpPr>
            <a:spLocks noChangeArrowheads="1"/>
          </p:cNvSpPr>
          <p:nvPr/>
        </p:nvSpPr>
        <p:spPr bwMode="auto">
          <a:xfrm>
            <a:off x="3508375" y="250825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3000">
                <a:solidFill>
                  <a:srgbClr val="000000"/>
                </a:solidFill>
                <a:latin typeface="宋体" panose="02010600030101010101" pitchFamily="2" charset="-122"/>
              </a:rPr>
              <a:t>推理机</a:t>
            </a:r>
            <a:endParaRPr lang="zh-CN" altLang="en-US" sz="1800"/>
          </a:p>
        </p:txBody>
      </p:sp>
      <p:sp>
        <p:nvSpPr>
          <p:cNvPr id="62480" name="Rectangle 27">
            <a:extLst>
              <a:ext uri="{FF2B5EF4-FFF2-40B4-BE49-F238E27FC236}">
                <a16:creationId xmlns:a16="http://schemas.microsoft.com/office/drawing/2014/main" id="{C28782F5-4ACB-894D-9A84-3FF8A7C4D249}"/>
              </a:ext>
            </a:extLst>
          </p:cNvPr>
          <p:cNvSpPr>
            <a:spLocks noChangeArrowheads="1"/>
          </p:cNvSpPr>
          <p:nvPr/>
        </p:nvSpPr>
        <p:spPr bwMode="auto">
          <a:xfrm>
            <a:off x="5773738" y="2378075"/>
            <a:ext cx="2024062" cy="75723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62481" name="Rectangle 28">
            <a:extLst>
              <a:ext uri="{FF2B5EF4-FFF2-40B4-BE49-F238E27FC236}">
                <a16:creationId xmlns:a16="http://schemas.microsoft.com/office/drawing/2014/main" id="{59D489E2-E0EF-604F-9A65-BEBCFA934223}"/>
              </a:ext>
            </a:extLst>
          </p:cNvPr>
          <p:cNvSpPr>
            <a:spLocks noChangeArrowheads="1"/>
          </p:cNvSpPr>
          <p:nvPr/>
        </p:nvSpPr>
        <p:spPr bwMode="auto">
          <a:xfrm>
            <a:off x="5589588" y="2378075"/>
            <a:ext cx="312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62482" name="Rectangle 29">
            <a:extLst>
              <a:ext uri="{FF2B5EF4-FFF2-40B4-BE49-F238E27FC236}">
                <a16:creationId xmlns:a16="http://schemas.microsoft.com/office/drawing/2014/main" id="{EC2D446C-72CE-AD45-A769-23DC8CF5848D}"/>
              </a:ext>
            </a:extLst>
          </p:cNvPr>
          <p:cNvSpPr>
            <a:spLocks noChangeArrowheads="1"/>
          </p:cNvSpPr>
          <p:nvPr/>
        </p:nvSpPr>
        <p:spPr bwMode="auto">
          <a:xfrm>
            <a:off x="5868988" y="25082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3000">
                <a:solidFill>
                  <a:srgbClr val="000000"/>
                </a:solidFill>
                <a:latin typeface="宋体" panose="02010600030101010101" pitchFamily="2" charset="-122"/>
              </a:rPr>
              <a:t>综合数据库</a:t>
            </a:r>
            <a:endParaRPr lang="zh-CN" altLang="en-US" sz="1800"/>
          </a:p>
        </p:txBody>
      </p:sp>
      <p:grpSp>
        <p:nvGrpSpPr>
          <p:cNvPr id="62483" name="Group 32">
            <a:extLst>
              <a:ext uri="{FF2B5EF4-FFF2-40B4-BE49-F238E27FC236}">
                <a16:creationId xmlns:a16="http://schemas.microsoft.com/office/drawing/2014/main" id="{6B52F1C8-F989-D14F-BA46-DDB34ADF8B14}"/>
              </a:ext>
            </a:extLst>
          </p:cNvPr>
          <p:cNvGrpSpPr>
            <a:grpSpLocks/>
          </p:cNvGrpSpPr>
          <p:nvPr/>
        </p:nvGrpSpPr>
        <p:grpSpPr bwMode="auto">
          <a:xfrm>
            <a:off x="2325688" y="2632075"/>
            <a:ext cx="917575" cy="247650"/>
            <a:chOff x="1438" y="2173"/>
            <a:chExt cx="578" cy="156"/>
          </a:xfrm>
        </p:grpSpPr>
        <p:sp>
          <p:nvSpPr>
            <p:cNvPr id="62501" name="Line 30">
              <a:extLst>
                <a:ext uri="{FF2B5EF4-FFF2-40B4-BE49-F238E27FC236}">
                  <a16:creationId xmlns:a16="http://schemas.microsoft.com/office/drawing/2014/main" id="{5512B338-FB25-604E-BE3B-FF061EF2CBAB}"/>
                </a:ext>
              </a:extLst>
            </p:cNvPr>
            <p:cNvSpPr>
              <a:spLocks noChangeShapeType="1"/>
            </p:cNvSpPr>
            <p:nvPr/>
          </p:nvSpPr>
          <p:spPr bwMode="auto">
            <a:xfrm>
              <a:off x="1438" y="2250"/>
              <a:ext cx="43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02" name="Freeform 31">
              <a:extLst>
                <a:ext uri="{FF2B5EF4-FFF2-40B4-BE49-F238E27FC236}">
                  <a16:creationId xmlns:a16="http://schemas.microsoft.com/office/drawing/2014/main" id="{937C964C-C0AF-9B45-8D15-533CE92679BE}"/>
                </a:ext>
              </a:extLst>
            </p:cNvPr>
            <p:cNvSpPr>
              <a:spLocks/>
            </p:cNvSpPr>
            <p:nvPr/>
          </p:nvSpPr>
          <p:spPr bwMode="auto">
            <a:xfrm>
              <a:off x="1867" y="2173"/>
              <a:ext cx="149" cy="156"/>
            </a:xfrm>
            <a:custGeom>
              <a:avLst/>
              <a:gdLst>
                <a:gd name="T0" fmla="*/ 0 w 149"/>
                <a:gd name="T1" fmla="*/ 156 h 156"/>
                <a:gd name="T2" fmla="*/ 149 w 149"/>
                <a:gd name="T3" fmla="*/ 77 h 156"/>
                <a:gd name="T4" fmla="*/ 0 w 149"/>
                <a:gd name="T5" fmla="*/ 0 h 156"/>
                <a:gd name="T6" fmla="*/ 0 w 149"/>
                <a:gd name="T7" fmla="*/ 156 h 156"/>
                <a:gd name="T8" fmla="*/ 0 60000 65536"/>
                <a:gd name="T9" fmla="*/ 0 60000 65536"/>
                <a:gd name="T10" fmla="*/ 0 60000 65536"/>
                <a:gd name="T11" fmla="*/ 0 60000 65536"/>
                <a:gd name="T12" fmla="*/ 0 w 149"/>
                <a:gd name="T13" fmla="*/ 0 h 156"/>
                <a:gd name="T14" fmla="*/ 149 w 149"/>
                <a:gd name="T15" fmla="*/ 156 h 156"/>
              </a:gdLst>
              <a:ahLst/>
              <a:cxnLst>
                <a:cxn ang="T8">
                  <a:pos x="T0" y="T1"/>
                </a:cxn>
                <a:cxn ang="T9">
                  <a:pos x="T2" y="T3"/>
                </a:cxn>
                <a:cxn ang="T10">
                  <a:pos x="T4" y="T5"/>
                </a:cxn>
                <a:cxn ang="T11">
                  <a:pos x="T6" y="T7"/>
                </a:cxn>
              </a:cxnLst>
              <a:rect l="T12" t="T13" r="T14" b="T15"/>
              <a:pathLst>
                <a:path w="149" h="156">
                  <a:moveTo>
                    <a:pt x="0" y="156"/>
                  </a:moveTo>
                  <a:lnTo>
                    <a:pt x="149" y="77"/>
                  </a:lnTo>
                  <a:lnTo>
                    <a:pt x="0" y="0"/>
                  </a:lnTo>
                  <a:lnTo>
                    <a:pt x="0" y="1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2484" name="Line 33">
            <a:extLst>
              <a:ext uri="{FF2B5EF4-FFF2-40B4-BE49-F238E27FC236}">
                <a16:creationId xmlns:a16="http://schemas.microsoft.com/office/drawing/2014/main" id="{991E9E3C-68F7-1E49-9A15-ECEEF18C063F}"/>
              </a:ext>
            </a:extLst>
          </p:cNvPr>
          <p:cNvSpPr>
            <a:spLocks noChangeShapeType="1"/>
          </p:cNvSpPr>
          <p:nvPr/>
        </p:nvSpPr>
        <p:spPr bwMode="auto">
          <a:xfrm>
            <a:off x="4119563" y="3130550"/>
            <a:ext cx="1587" cy="5651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5" name="Line 34">
            <a:extLst>
              <a:ext uri="{FF2B5EF4-FFF2-40B4-BE49-F238E27FC236}">
                <a16:creationId xmlns:a16="http://schemas.microsoft.com/office/drawing/2014/main" id="{B1C79964-7FC3-FC44-8107-0A2EC67433C4}"/>
              </a:ext>
            </a:extLst>
          </p:cNvPr>
          <p:cNvSpPr>
            <a:spLocks noChangeShapeType="1"/>
          </p:cNvSpPr>
          <p:nvPr/>
        </p:nvSpPr>
        <p:spPr bwMode="auto">
          <a:xfrm>
            <a:off x="4119563" y="3695700"/>
            <a:ext cx="2573337"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2486" name="Group 37">
            <a:extLst>
              <a:ext uri="{FF2B5EF4-FFF2-40B4-BE49-F238E27FC236}">
                <a16:creationId xmlns:a16="http://schemas.microsoft.com/office/drawing/2014/main" id="{A6D6B412-ED7A-E847-8A0F-8407725CCA44}"/>
              </a:ext>
            </a:extLst>
          </p:cNvPr>
          <p:cNvGrpSpPr>
            <a:grpSpLocks/>
          </p:cNvGrpSpPr>
          <p:nvPr/>
        </p:nvGrpSpPr>
        <p:grpSpPr bwMode="auto">
          <a:xfrm>
            <a:off x="6573838" y="3130550"/>
            <a:ext cx="241300" cy="565150"/>
            <a:chOff x="4141" y="2487"/>
            <a:chExt cx="152" cy="356"/>
          </a:xfrm>
        </p:grpSpPr>
        <p:sp>
          <p:nvSpPr>
            <p:cNvPr id="62499" name="Line 35">
              <a:extLst>
                <a:ext uri="{FF2B5EF4-FFF2-40B4-BE49-F238E27FC236}">
                  <a16:creationId xmlns:a16="http://schemas.microsoft.com/office/drawing/2014/main" id="{9DA753A2-416D-D74B-BE80-47574FA2EB1B}"/>
                </a:ext>
              </a:extLst>
            </p:cNvPr>
            <p:cNvSpPr>
              <a:spLocks noChangeShapeType="1"/>
            </p:cNvSpPr>
            <p:nvPr/>
          </p:nvSpPr>
          <p:spPr bwMode="auto">
            <a:xfrm flipV="1">
              <a:off x="4216" y="2636"/>
              <a:ext cx="1" cy="20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00" name="Freeform 36">
              <a:extLst>
                <a:ext uri="{FF2B5EF4-FFF2-40B4-BE49-F238E27FC236}">
                  <a16:creationId xmlns:a16="http://schemas.microsoft.com/office/drawing/2014/main" id="{E0AD8B48-8C63-264E-89B2-8E694BE5EF8E}"/>
                </a:ext>
              </a:extLst>
            </p:cNvPr>
            <p:cNvSpPr>
              <a:spLocks/>
            </p:cNvSpPr>
            <p:nvPr/>
          </p:nvSpPr>
          <p:spPr bwMode="auto">
            <a:xfrm>
              <a:off x="4141" y="2487"/>
              <a:ext cx="152" cy="156"/>
            </a:xfrm>
            <a:custGeom>
              <a:avLst/>
              <a:gdLst>
                <a:gd name="T0" fmla="*/ 152 w 152"/>
                <a:gd name="T1" fmla="*/ 156 h 156"/>
                <a:gd name="T2" fmla="*/ 75 w 152"/>
                <a:gd name="T3" fmla="*/ 0 h 156"/>
                <a:gd name="T4" fmla="*/ 0 w 152"/>
                <a:gd name="T5" fmla="*/ 156 h 156"/>
                <a:gd name="T6" fmla="*/ 152 w 152"/>
                <a:gd name="T7" fmla="*/ 156 h 156"/>
                <a:gd name="T8" fmla="*/ 0 60000 65536"/>
                <a:gd name="T9" fmla="*/ 0 60000 65536"/>
                <a:gd name="T10" fmla="*/ 0 60000 65536"/>
                <a:gd name="T11" fmla="*/ 0 60000 65536"/>
                <a:gd name="T12" fmla="*/ 0 w 152"/>
                <a:gd name="T13" fmla="*/ 0 h 156"/>
                <a:gd name="T14" fmla="*/ 152 w 152"/>
                <a:gd name="T15" fmla="*/ 156 h 156"/>
              </a:gdLst>
              <a:ahLst/>
              <a:cxnLst>
                <a:cxn ang="T8">
                  <a:pos x="T0" y="T1"/>
                </a:cxn>
                <a:cxn ang="T9">
                  <a:pos x="T2" y="T3"/>
                </a:cxn>
                <a:cxn ang="T10">
                  <a:pos x="T4" y="T5"/>
                </a:cxn>
                <a:cxn ang="T11">
                  <a:pos x="T6" y="T7"/>
                </a:cxn>
              </a:cxnLst>
              <a:rect l="T12" t="T13" r="T14" b="T15"/>
              <a:pathLst>
                <a:path w="152" h="156">
                  <a:moveTo>
                    <a:pt x="152" y="156"/>
                  </a:moveTo>
                  <a:lnTo>
                    <a:pt x="75" y="0"/>
                  </a:lnTo>
                  <a:lnTo>
                    <a:pt x="0" y="156"/>
                  </a:lnTo>
                  <a:lnTo>
                    <a:pt x="152" y="1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62487" name="Group 40">
            <a:extLst>
              <a:ext uri="{FF2B5EF4-FFF2-40B4-BE49-F238E27FC236}">
                <a16:creationId xmlns:a16="http://schemas.microsoft.com/office/drawing/2014/main" id="{BE85A251-0899-EA4B-8620-17AA74FFAA84}"/>
              </a:ext>
            </a:extLst>
          </p:cNvPr>
          <p:cNvGrpSpPr>
            <a:grpSpLocks/>
          </p:cNvGrpSpPr>
          <p:nvPr/>
        </p:nvGrpSpPr>
        <p:grpSpPr bwMode="auto">
          <a:xfrm>
            <a:off x="4868863" y="2632075"/>
            <a:ext cx="919162" cy="247650"/>
            <a:chOff x="3058" y="2173"/>
            <a:chExt cx="579" cy="156"/>
          </a:xfrm>
        </p:grpSpPr>
        <p:sp>
          <p:nvSpPr>
            <p:cNvPr id="62497" name="Line 38">
              <a:extLst>
                <a:ext uri="{FF2B5EF4-FFF2-40B4-BE49-F238E27FC236}">
                  <a16:creationId xmlns:a16="http://schemas.microsoft.com/office/drawing/2014/main" id="{919D2E8D-83E3-6640-A785-D9290DD70BD9}"/>
                </a:ext>
              </a:extLst>
            </p:cNvPr>
            <p:cNvSpPr>
              <a:spLocks noChangeShapeType="1"/>
            </p:cNvSpPr>
            <p:nvPr/>
          </p:nvSpPr>
          <p:spPr bwMode="auto">
            <a:xfrm flipH="1">
              <a:off x="3203" y="2250"/>
              <a:ext cx="43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98" name="Freeform 39">
              <a:extLst>
                <a:ext uri="{FF2B5EF4-FFF2-40B4-BE49-F238E27FC236}">
                  <a16:creationId xmlns:a16="http://schemas.microsoft.com/office/drawing/2014/main" id="{E86BA617-FD40-E64C-93F0-67C2728B65ED}"/>
                </a:ext>
              </a:extLst>
            </p:cNvPr>
            <p:cNvSpPr>
              <a:spLocks/>
            </p:cNvSpPr>
            <p:nvPr/>
          </p:nvSpPr>
          <p:spPr bwMode="auto">
            <a:xfrm>
              <a:off x="3058" y="2173"/>
              <a:ext cx="152" cy="156"/>
            </a:xfrm>
            <a:custGeom>
              <a:avLst/>
              <a:gdLst>
                <a:gd name="T0" fmla="*/ 152 w 152"/>
                <a:gd name="T1" fmla="*/ 0 h 156"/>
                <a:gd name="T2" fmla="*/ 0 w 152"/>
                <a:gd name="T3" fmla="*/ 77 h 156"/>
                <a:gd name="T4" fmla="*/ 152 w 152"/>
                <a:gd name="T5" fmla="*/ 156 h 156"/>
                <a:gd name="T6" fmla="*/ 152 w 152"/>
                <a:gd name="T7" fmla="*/ 0 h 156"/>
                <a:gd name="T8" fmla="*/ 0 60000 65536"/>
                <a:gd name="T9" fmla="*/ 0 60000 65536"/>
                <a:gd name="T10" fmla="*/ 0 60000 65536"/>
                <a:gd name="T11" fmla="*/ 0 60000 65536"/>
                <a:gd name="T12" fmla="*/ 0 w 152"/>
                <a:gd name="T13" fmla="*/ 0 h 156"/>
                <a:gd name="T14" fmla="*/ 152 w 152"/>
                <a:gd name="T15" fmla="*/ 156 h 156"/>
              </a:gdLst>
              <a:ahLst/>
              <a:cxnLst>
                <a:cxn ang="T8">
                  <a:pos x="T0" y="T1"/>
                </a:cxn>
                <a:cxn ang="T9">
                  <a:pos x="T2" y="T3"/>
                </a:cxn>
                <a:cxn ang="T10">
                  <a:pos x="T4" y="T5"/>
                </a:cxn>
                <a:cxn ang="T11">
                  <a:pos x="T6" y="T7"/>
                </a:cxn>
              </a:cxnLst>
              <a:rect l="T12" t="T13" r="T14" b="T15"/>
              <a:pathLst>
                <a:path w="152" h="156">
                  <a:moveTo>
                    <a:pt x="152" y="0"/>
                  </a:moveTo>
                  <a:lnTo>
                    <a:pt x="0" y="77"/>
                  </a:lnTo>
                  <a:lnTo>
                    <a:pt x="152" y="156"/>
                  </a:lnTo>
                  <a:lnTo>
                    <a:pt x="1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2488" name="Rectangle 41">
            <a:extLst>
              <a:ext uri="{FF2B5EF4-FFF2-40B4-BE49-F238E27FC236}">
                <a16:creationId xmlns:a16="http://schemas.microsoft.com/office/drawing/2014/main" id="{C7CDCC88-0476-C94E-8B94-909CCCFD42A4}"/>
              </a:ext>
            </a:extLst>
          </p:cNvPr>
          <p:cNvSpPr>
            <a:spLocks noChangeArrowheads="1"/>
          </p:cNvSpPr>
          <p:nvPr/>
        </p:nvSpPr>
        <p:spPr bwMode="auto">
          <a:xfrm>
            <a:off x="587375" y="5029200"/>
            <a:ext cx="447675"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62489" name="Rectangle 42">
            <a:extLst>
              <a:ext uri="{FF2B5EF4-FFF2-40B4-BE49-F238E27FC236}">
                <a16:creationId xmlns:a16="http://schemas.microsoft.com/office/drawing/2014/main" id="{8E42AED1-9B9D-A04B-A563-B1D694128D62}"/>
              </a:ext>
            </a:extLst>
          </p:cNvPr>
          <p:cNvSpPr>
            <a:spLocks noChangeArrowheads="1"/>
          </p:cNvSpPr>
          <p:nvPr/>
        </p:nvSpPr>
        <p:spPr bwMode="auto">
          <a:xfrm>
            <a:off x="1689100" y="5407025"/>
            <a:ext cx="49815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62490" name="Rectangle 43">
            <a:extLst>
              <a:ext uri="{FF2B5EF4-FFF2-40B4-BE49-F238E27FC236}">
                <a16:creationId xmlns:a16="http://schemas.microsoft.com/office/drawing/2014/main" id="{1A9C8542-C595-FC47-8554-95D24344FCC8}"/>
              </a:ext>
            </a:extLst>
          </p:cNvPr>
          <p:cNvSpPr>
            <a:spLocks noChangeArrowheads="1"/>
          </p:cNvSpPr>
          <p:nvPr/>
        </p:nvSpPr>
        <p:spPr bwMode="auto">
          <a:xfrm>
            <a:off x="1911350" y="5556250"/>
            <a:ext cx="1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zh-CN" sz="1800"/>
          </a:p>
        </p:txBody>
      </p:sp>
      <p:sp>
        <p:nvSpPr>
          <p:cNvPr id="62491" name="Rectangle 44">
            <a:extLst>
              <a:ext uri="{FF2B5EF4-FFF2-40B4-BE49-F238E27FC236}">
                <a16:creationId xmlns:a16="http://schemas.microsoft.com/office/drawing/2014/main" id="{78510C5D-B020-184B-A111-5C1C89A02CD7}"/>
              </a:ext>
            </a:extLst>
          </p:cNvPr>
          <p:cNvSpPr>
            <a:spLocks noChangeArrowheads="1"/>
          </p:cNvSpPr>
          <p:nvPr/>
        </p:nvSpPr>
        <p:spPr bwMode="auto">
          <a:xfrm>
            <a:off x="2279650" y="5543550"/>
            <a:ext cx="1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zh-CN" sz="1800"/>
          </a:p>
        </p:txBody>
      </p:sp>
      <p:sp>
        <p:nvSpPr>
          <p:cNvPr id="62492" name="Rectangle 45">
            <a:extLst>
              <a:ext uri="{FF2B5EF4-FFF2-40B4-BE49-F238E27FC236}">
                <a16:creationId xmlns:a16="http://schemas.microsoft.com/office/drawing/2014/main" id="{506FBEEC-B876-2149-93DC-99D9BE88B236}"/>
              </a:ext>
            </a:extLst>
          </p:cNvPr>
          <p:cNvSpPr>
            <a:spLocks noChangeArrowheads="1"/>
          </p:cNvSpPr>
          <p:nvPr/>
        </p:nvSpPr>
        <p:spPr bwMode="auto">
          <a:xfrm>
            <a:off x="2463800" y="5543550"/>
            <a:ext cx="1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zh-CN" sz="1800"/>
          </a:p>
        </p:txBody>
      </p:sp>
      <p:sp>
        <p:nvSpPr>
          <p:cNvPr id="62493" name="Rectangle 46">
            <a:extLst>
              <a:ext uri="{FF2B5EF4-FFF2-40B4-BE49-F238E27FC236}">
                <a16:creationId xmlns:a16="http://schemas.microsoft.com/office/drawing/2014/main" id="{0B84162B-3D81-2043-8288-ABA74E1C25F6}"/>
              </a:ext>
            </a:extLst>
          </p:cNvPr>
          <p:cNvSpPr>
            <a:spLocks noChangeArrowheads="1"/>
          </p:cNvSpPr>
          <p:nvPr/>
        </p:nvSpPr>
        <p:spPr bwMode="auto">
          <a:xfrm>
            <a:off x="2586038" y="5543550"/>
            <a:ext cx="15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zh-CN" sz="1800"/>
          </a:p>
        </p:txBody>
      </p:sp>
      <p:sp>
        <p:nvSpPr>
          <p:cNvPr id="62494" name="Rectangle 5">
            <a:extLst>
              <a:ext uri="{FF2B5EF4-FFF2-40B4-BE49-F238E27FC236}">
                <a16:creationId xmlns:a16="http://schemas.microsoft.com/office/drawing/2014/main" id="{B03A7E67-48BA-1745-9A56-FA6C9DEBDEFE}"/>
              </a:ext>
            </a:extLst>
          </p:cNvPr>
          <p:cNvSpPr>
            <a:spLocks noChangeArrowheads="1"/>
          </p:cNvSpPr>
          <p:nvPr/>
        </p:nvSpPr>
        <p:spPr bwMode="auto">
          <a:xfrm>
            <a:off x="350838" y="3898900"/>
            <a:ext cx="8377237" cy="577850"/>
          </a:xfrm>
          <a:prstGeom prst="rect">
            <a:avLst/>
          </a:prstGeom>
          <a:gradFill rotWithShape="0">
            <a:gsLst>
              <a:gs pos="0">
                <a:srgbClr val="CCFFFF"/>
              </a:gs>
              <a:gs pos="100000">
                <a:srgbClr val="FFFFFF"/>
              </a:gs>
            </a:gsLst>
            <a:path path="rect">
              <a:fillToRect l="100000" b="100000"/>
            </a:path>
          </a:gradFill>
          <a:ln w="9525">
            <a:solidFill>
              <a:srgbClr val="808080"/>
            </a:solidFill>
            <a:miter lim="800000"/>
            <a:headEnd/>
            <a:tailEnd/>
          </a:ln>
        </p:spPr>
        <p:txBody>
          <a:bodyP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Font typeface="Wingdings" pitchFamily="2" charset="2"/>
              <a:buChar char="§"/>
            </a:pPr>
            <a:r>
              <a:rPr lang="en-US" altLang="zh-CN" sz="2600" b="1">
                <a:latin typeface="宋体" panose="02010600030101010101" pitchFamily="2" charset="-122"/>
              </a:rPr>
              <a:t> </a:t>
            </a:r>
            <a:r>
              <a:rPr lang="zh-CN" altLang="en-US" sz="2600" b="1">
                <a:solidFill>
                  <a:srgbClr val="0000FF"/>
                </a:solidFill>
                <a:latin typeface="宋体" panose="02010600030101010101" pitchFamily="2" charset="-122"/>
              </a:rPr>
              <a:t>规则库</a:t>
            </a:r>
            <a:r>
              <a:rPr lang="en-US" altLang="zh-CN" sz="2600" b="1">
                <a:latin typeface="宋体" panose="02010600030101010101" pitchFamily="2" charset="-122"/>
              </a:rPr>
              <a:t>: </a:t>
            </a:r>
            <a:r>
              <a:rPr lang="zh-CN" altLang="en-US" sz="2600">
                <a:latin typeface="宋体" panose="02010600030101010101" pitchFamily="2" charset="-122"/>
              </a:rPr>
              <a:t>用于描述相应领域内知识的产生式集合。</a:t>
            </a:r>
            <a:r>
              <a:rPr lang="zh-CN" altLang="en-US" sz="2600" b="1"/>
              <a:t> </a:t>
            </a:r>
          </a:p>
        </p:txBody>
      </p:sp>
      <p:sp>
        <p:nvSpPr>
          <p:cNvPr id="62495" name="Rectangle 6">
            <a:extLst>
              <a:ext uri="{FF2B5EF4-FFF2-40B4-BE49-F238E27FC236}">
                <a16:creationId xmlns:a16="http://schemas.microsoft.com/office/drawing/2014/main" id="{0676817F-7D63-4F42-ABAC-E90FC2FD1C50}"/>
              </a:ext>
            </a:extLst>
          </p:cNvPr>
          <p:cNvSpPr txBox="1">
            <a:spLocks noChangeArrowheads="1"/>
          </p:cNvSpPr>
          <p:nvPr/>
        </p:nvSpPr>
        <p:spPr bwMode="auto">
          <a:xfrm>
            <a:off x="328613" y="4613275"/>
            <a:ext cx="8416925" cy="1060450"/>
          </a:xfrm>
          <a:prstGeom prst="rect">
            <a:avLst/>
          </a:prstGeom>
          <a:gradFill rotWithShape="0">
            <a:gsLst>
              <a:gs pos="0">
                <a:srgbClr val="CCFFCC"/>
              </a:gs>
              <a:gs pos="100000">
                <a:schemeClr val="bg1"/>
              </a:gs>
            </a:gsLst>
            <a:path path="rect">
              <a:fillToRect l="100000" t="100000"/>
            </a:path>
          </a:gradFill>
          <a:ln w="9525">
            <a:solidFill>
              <a:srgbClr val="80808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accent2"/>
              </a:buClr>
              <a:buFont typeface="Wingdings" pitchFamily="2" charset="2"/>
              <a:buChar char="§"/>
            </a:pPr>
            <a:r>
              <a:rPr lang="en-US" altLang="zh-CN" sz="2600">
                <a:latin typeface="宋体" panose="02010600030101010101" pitchFamily="2" charset="-122"/>
              </a:rPr>
              <a:t> </a:t>
            </a:r>
            <a:r>
              <a:rPr lang="zh-CN" altLang="en-US" sz="2600" b="1">
                <a:solidFill>
                  <a:srgbClr val="0000FF"/>
                </a:solidFill>
                <a:latin typeface="宋体" panose="02010600030101010101" pitchFamily="2" charset="-122"/>
              </a:rPr>
              <a:t>综合数据库</a:t>
            </a:r>
            <a:r>
              <a:rPr lang="en-US" altLang="zh-CN" sz="2600">
                <a:latin typeface="宋体" panose="02010600030101010101" pitchFamily="2" charset="-122"/>
              </a:rPr>
              <a:t>(</a:t>
            </a:r>
            <a:r>
              <a:rPr lang="zh-CN" altLang="en-US" sz="2600">
                <a:latin typeface="宋体" panose="02010600030101010101" pitchFamily="2" charset="-122"/>
              </a:rPr>
              <a:t>事实库、上下文、黑板等</a:t>
            </a:r>
            <a:r>
              <a:rPr lang="en-US" altLang="zh-CN" sz="2600">
                <a:latin typeface="宋体" panose="02010600030101010101" pitchFamily="2" charset="-122"/>
              </a:rPr>
              <a:t>)</a:t>
            </a:r>
            <a:r>
              <a:rPr lang="zh-CN" altLang="en-US" sz="2600">
                <a:latin typeface="宋体" panose="02010600030101010101" pitchFamily="2" charset="-122"/>
              </a:rPr>
              <a:t>：一个用于存放问题求解过程中各种当前信息的数据结构。</a:t>
            </a:r>
            <a:r>
              <a:rPr lang="zh-CN" altLang="en-US" sz="2600"/>
              <a:t> </a:t>
            </a:r>
          </a:p>
        </p:txBody>
      </p:sp>
      <p:sp>
        <p:nvSpPr>
          <p:cNvPr id="62496" name="Rectangle 8">
            <a:extLst>
              <a:ext uri="{FF2B5EF4-FFF2-40B4-BE49-F238E27FC236}">
                <a16:creationId xmlns:a16="http://schemas.microsoft.com/office/drawing/2014/main" id="{4E5F2435-67CA-E54C-8692-260B0DF8ADED}"/>
              </a:ext>
            </a:extLst>
          </p:cNvPr>
          <p:cNvSpPr>
            <a:spLocks noChangeArrowheads="1"/>
          </p:cNvSpPr>
          <p:nvPr/>
        </p:nvSpPr>
        <p:spPr bwMode="auto">
          <a:xfrm>
            <a:off x="304800" y="5762625"/>
            <a:ext cx="8416925" cy="1060450"/>
          </a:xfrm>
          <a:prstGeom prst="rect">
            <a:avLst/>
          </a:prstGeom>
          <a:gradFill rotWithShape="0">
            <a:gsLst>
              <a:gs pos="0">
                <a:srgbClr val="CCFFCC"/>
              </a:gs>
              <a:gs pos="100000">
                <a:schemeClr val="bg1"/>
              </a:gs>
            </a:gsLst>
            <a:path path="rect">
              <a:fillToRect l="100000" t="100000"/>
            </a:path>
          </a:gradFill>
          <a:ln w="9525">
            <a:solidFill>
              <a:srgbClr val="808080"/>
            </a:solidFill>
            <a:miter lim="800000"/>
            <a:headEnd/>
            <a:tailEnd/>
          </a:ln>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Font typeface="Wingdings" pitchFamily="2" charset="2"/>
              <a:buChar char="§"/>
            </a:pPr>
            <a:r>
              <a:rPr lang="en-US" altLang="zh-CN" sz="2600">
                <a:latin typeface="宋体" panose="02010600030101010101" pitchFamily="2" charset="-122"/>
              </a:rPr>
              <a:t> </a:t>
            </a:r>
            <a:r>
              <a:rPr lang="zh-CN" altLang="en-US" sz="2600" b="1">
                <a:solidFill>
                  <a:srgbClr val="0000FF"/>
                </a:solidFill>
                <a:latin typeface="宋体" panose="02010600030101010101" pitchFamily="2" charset="-122"/>
              </a:rPr>
              <a:t>控制系统</a:t>
            </a:r>
            <a:r>
              <a:rPr lang="zh-CN" altLang="en-US" sz="2600">
                <a:latin typeface="宋体" panose="02010600030101010101" pitchFamily="2" charset="-122"/>
              </a:rPr>
              <a:t>（推理机构）：由一组程序组成，负责整个产生式系统的运行，实现对问题的求解。 </a:t>
            </a:r>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灯片编号占位符 3">
            <a:extLst>
              <a:ext uri="{FF2B5EF4-FFF2-40B4-BE49-F238E27FC236}">
                <a16:creationId xmlns:a16="http://schemas.microsoft.com/office/drawing/2014/main" id="{C99B3BA9-0B87-DA4F-AB45-A4204069919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1969424A-EFA7-0847-B872-42CA8C431B09}" type="slidenum">
              <a:rPr lang="ja-JP" altLang="en-US" sz="1800">
                <a:solidFill>
                  <a:srgbClr val="A50021"/>
                </a:solidFill>
                <a:ea typeface="MS PGothic" panose="020B0600070205080204" pitchFamily="34" charset="-128"/>
              </a:rPr>
              <a:pPr>
                <a:lnSpc>
                  <a:spcPct val="100000"/>
                </a:lnSpc>
                <a:spcBef>
                  <a:spcPct val="0"/>
                </a:spcBef>
                <a:buClrTx/>
                <a:buFontTx/>
                <a:buNone/>
              </a:pPr>
              <a:t>47</a:t>
            </a:fld>
            <a:endParaRPr lang="en-US" altLang="ja-JP" sz="1800">
              <a:solidFill>
                <a:srgbClr val="A50021"/>
              </a:solidFill>
              <a:ea typeface="MS PGothic" panose="020B0600070205080204" pitchFamily="34" charset="-128"/>
            </a:endParaRPr>
          </a:p>
        </p:txBody>
      </p:sp>
      <p:sp>
        <p:nvSpPr>
          <p:cNvPr id="63490" name="Rectangle 2">
            <a:extLst>
              <a:ext uri="{FF2B5EF4-FFF2-40B4-BE49-F238E27FC236}">
                <a16:creationId xmlns:a16="http://schemas.microsoft.com/office/drawing/2014/main" id="{C931D228-75ED-8E44-8F24-AC6B40CA6118}"/>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2.3.2  </a:t>
            </a:r>
            <a:r>
              <a:rPr lang="zh-CN" altLang="en-US">
                <a:latin typeface="Times New Roman" panose="02020603050405020304" pitchFamily="18" charset="0"/>
              </a:rPr>
              <a:t>产生式系统</a:t>
            </a:r>
          </a:p>
        </p:txBody>
      </p:sp>
      <p:sp>
        <p:nvSpPr>
          <p:cNvPr id="63491" name="Rectangle 7">
            <a:extLst>
              <a:ext uri="{FF2B5EF4-FFF2-40B4-BE49-F238E27FC236}">
                <a16:creationId xmlns:a16="http://schemas.microsoft.com/office/drawing/2014/main" id="{6CEC7F75-9AD7-AC43-B12F-2C5E3F84A848}"/>
              </a:ext>
            </a:extLst>
          </p:cNvPr>
          <p:cNvSpPr>
            <a:spLocks noChangeArrowheads="1"/>
          </p:cNvSpPr>
          <p:nvPr/>
        </p:nvSpPr>
        <p:spPr bwMode="auto">
          <a:xfrm>
            <a:off x="466725" y="1025525"/>
            <a:ext cx="470217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10000"/>
              </a:lnSpc>
              <a:buClr>
                <a:schemeClr val="tx1"/>
              </a:buClr>
              <a:buFont typeface="Wingdings" pitchFamily="2" charset="2"/>
              <a:buNone/>
            </a:pPr>
            <a:r>
              <a:rPr lang="zh-CN" altLang="en-US" b="1">
                <a:latin typeface="Times New Roman" panose="02020603050405020304" pitchFamily="18" charset="0"/>
              </a:rPr>
              <a:t>控制系统做以下几项工作： </a:t>
            </a:r>
            <a:endParaRPr lang="zh-CN" altLang="en-US" b="1"/>
          </a:p>
        </p:txBody>
      </p:sp>
      <p:sp>
        <p:nvSpPr>
          <p:cNvPr id="63492" name="Rectangle 8">
            <a:extLst>
              <a:ext uri="{FF2B5EF4-FFF2-40B4-BE49-F238E27FC236}">
                <a16:creationId xmlns:a16="http://schemas.microsoft.com/office/drawing/2014/main" id="{B5E14A6F-4CD3-3A40-8B2A-861A447C7E12}"/>
              </a:ext>
            </a:extLst>
          </p:cNvPr>
          <p:cNvSpPr>
            <a:spLocks noChangeArrowheads="1"/>
          </p:cNvSpPr>
          <p:nvPr/>
        </p:nvSpPr>
        <p:spPr bwMode="auto">
          <a:xfrm>
            <a:off x="539750" y="1682750"/>
            <a:ext cx="8229600" cy="4530725"/>
          </a:xfrm>
          <a:prstGeom prst="rect">
            <a:avLst/>
          </a:prstGeom>
          <a:gradFill rotWithShape="0">
            <a:gsLst>
              <a:gs pos="0">
                <a:srgbClr val="CCFFCC"/>
              </a:gs>
              <a:gs pos="100000">
                <a:schemeClr val="bg1"/>
              </a:gs>
            </a:gsLst>
            <a:path path="rect">
              <a:fillToRect l="100000" t="100000"/>
            </a:path>
          </a:gradFill>
          <a:ln w="9525">
            <a:solidFill>
              <a:srgbClr val="808080"/>
            </a:solidFill>
            <a:miter lim="800000"/>
            <a:headEnd/>
            <a:tailEnd/>
          </a:ln>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Font typeface="Wingdings" pitchFamily="2" charset="2"/>
              <a:buNone/>
            </a:pPr>
            <a:r>
              <a:rPr lang="zh-CN" altLang="en-US" sz="2400">
                <a:latin typeface="Times New Roman" panose="02020603050405020304" pitchFamily="18" charset="0"/>
              </a:rPr>
              <a:t>（</a:t>
            </a:r>
            <a:r>
              <a:rPr lang="en-US" altLang="zh-CN" sz="2400">
                <a:latin typeface="Times New Roman" panose="02020603050405020304" pitchFamily="18" charset="0"/>
              </a:rPr>
              <a:t>1</a:t>
            </a:r>
            <a:r>
              <a:rPr lang="zh-CN" altLang="en-US" sz="2400">
                <a:latin typeface="Times New Roman" panose="02020603050405020304" pitchFamily="18" charset="0"/>
              </a:rPr>
              <a:t>）从规则库中选择与综合数据库中的已知事实进行匹配。 </a:t>
            </a:r>
          </a:p>
          <a:p>
            <a:pPr eaLnBrk="1" hangingPunct="1">
              <a:buFont typeface="Wingdings" pitchFamily="2" charset="2"/>
              <a:buNone/>
            </a:pPr>
            <a:r>
              <a:rPr lang="zh-CN" altLang="en-US" sz="2400">
                <a:latin typeface="Times New Roman" panose="02020603050405020304" pitchFamily="18" charset="0"/>
              </a:rPr>
              <a:t>（</a:t>
            </a:r>
            <a:r>
              <a:rPr lang="en-US" altLang="zh-CN" sz="2400">
                <a:latin typeface="Times New Roman" panose="02020603050405020304" pitchFamily="18" charset="0"/>
              </a:rPr>
              <a:t>2</a:t>
            </a:r>
            <a:r>
              <a:rPr lang="zh-CN" altLang="en-US" sz="2400">
                <a:latin typeface="Times New Roman" panose="02020603050405020304" pitchFamily="18" charset="0"/>
              </a:rPr>
              <a:t>）匹配成功的规则可能不止一条，进行冲突消解。</a:t>
            </a:r>
          </a:p>
          <a:p>
            <a:pPr eaLnBrk="1" hangingPunct="1">
              <a:buFont typeface="Wingdings" pitchFamily="2" charset="2"/>
              <a:buNone/>
            </a:pPr>
            <a:r>
              <a:rPr lang="zh-CN" altLang="en-US" sz="2400"/>
              <a:t>（ </a:t>
            </a:r>
            <a:r>
              <a:rPr lang="en-US" altLang="zh-CN" sz="2400">
                <a:latin typeface="Times New Roman" panose="02020603050405020304" pitchFamily="18" charset="0"/>
              </a:rPr>
              <a:t>3</a:t>
            </a:r>
            <a:r>
              <a:rPr lang="zh-CN" altLang="en-US" sz="2400">
                <a:latin typeface="Times New Roman" panose="02020603050405020304" pitchFamily="18" charset="0"/>
              </a:rPr>
              <a:t>）执行某一规则时，如果其右部是一个或多个结论，则把这些结论加入到综合数据库中：如果其右部是一个或多个操作，则执行这些操作。 </a:t>
            </a:r>
          </a:p>
          <a:p>
            <a:pPr algn="just" eaLnBrk="1" hangingPunct="1">
              <a:buFont typeface="Wingdings" pitchFamily="2" charset="2"/>
              <a:buNone/>
            </a:pPr>
            <a:r>
              <a:rPr lang="zh-CN" altLang="en-US" sz="2400"/>
              <a:t>（ </a:t>
            </a:r>
            <a:r>
              <a:rPr lang="en-US" altLang="zh-CN" sz="2400">
                <a:latin typeface="Times New Roman" panose="02020603050405020304" pitchFamily="18" charset="0"/>
              </a:rPr>
              <a:t>4</a:t>
            </a:r>
            <a:r>
              <a:rPr lang="zh-CN" altLang="en-US" sz="2400">
                <a:latin typeface="Times New Roman" panose="02020603050405020304" pitchFamily="18" charset="0"/>
              </a:rPr>
              <a:t>）对于不确定性知识，在执行每一条规则时还要按一定的算法计算结论的不确定性。</a:t>
            </a:r>
          </a:p>
          <a:p>
            <a:pPr algn="just" eaLnBrk="1" hangingPunct="1">
              <a:buFont typeface="Wingdings" pitchFamily="2" charset="2"/>
              <a:buNone/>
            </a:pPr>
            <a:r>
              <a:rPr lang="zh-CN" altLang="en-US" sz="2400"/>
              <a:t>（ </a:t>
            </a:r>
            <a:r>
              <a:rPr lang="en-US" altLang="zh-CN" sz="2400">
                <a:latin typeface="Times New Roman" panose="02020603050405020304" pitchFamily="18" charset="0"/>
              </a:rPr>
              <a:t>5</a:t>
            </a:r>
            <a:r>
              <a:rPr lang="zh-CN" altLang="en-US" sz="2400">
                <a:latin typeface="Times New Roman" panose="02020603050405020304" pitchFamily="18" charset="0"/>
              </a:rPr>
              <a:t>）检查综合数据库中是否包含了最终结论，决定是否停止系统的运行。</a:t>
            </a:r>
            <a:r>
              <a:rPr lang="zh-CN" altLang="en-US" sz="2400">
                <a:latin typeface="宋体" panose="02010600030101010101" pitchFamily="2" charset="-122"/>
              </a:rPr>
              <a:t> </a:t>
            </a:r>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灯片编号占位符 1">
            <a:extLst>
              <a:ext uri="{FF2B5EF4-FFF2-40B4-BE49-F238E27FC236}">
                <a16:creationId xmlns:a16="http://schemas.microsoft.com/office/drawing/2014/main" id="{1FDD95DA-9556-7D46-A26C-B17C22B763F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D48F84BF-3DDE-9048-9F3F-53D841068587}" type="slidenum">
              <a:rPr lang="ja-JP" altLang="en-US" sz="1800">
                <a:solidFill>
                  <a:srgbClr val="A50021"/>
                </a:solidFill>
                <a:ea typeface="MS PGothic" panose="020B0600070205080204" pitchFamily="34" charset="-128"/>
              </a:rPr>
              <a:pPr>
                <a:lnSpc>
                  <a:spcPct val="100000"/>
                </a:lnSpc>
                <a:spcBef>
                  <a:spcPct val="0"/>
                </a:spcBef>
                <a:buClrTx/>
                <a:buFontTx/>
                <a:buNone/>
              </a:pPr>
              <a:t>48</a:t>
            </a:fld>
            <a:endParaRPr lang="en-US" altLang="ja-JP" sz="1800">
              <a:solidFill>
                <a:srgbClr val="A50021"/>
              </a:solidFill>
              <a:ea typeface="MS PGothic" panose="020B0600070205080204" pitchFamily="34" charset="-128"/>
            </a:endParaRPr>
          </a:p>
        </p:txBody>
      </p:sp>
      <p:sp>
        <p:nvSpPr>
          <p:cNvPr id="64514" name="Rectangle 2">
            <a:extLst>
              <a:ext uri="{FF2B5EF4-FFF2-40B4-BE49-F238E27FC236}">
                <a16:creationId xmlns:a16="http://schemas.microsoft.com/office/drawing/2014/main" id="{44CA472F-2AB1-8F42-8100-F0F71FDD6A97}"/>
              </a:ext>
            </a:extLst>
          </p:cNvPr>
          <p:cNvSpPr>
            <a:spLocks noChangeArrowheads="1"/>
          </p:cNvSpPr>
          <p:nvPr/>
        </p:nvSpPr>
        <p:spPr bwMode="auto">
          <a:xfrm>
            <a:off x="-28575" y="0"/>
            <a:ext cx="9172575" cy="779463"/>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2.3.3  </a:t>
            </a:r>
            <a:r>
              <a:rPr lang="zh-CN" altLang="en-US" sz="3600">
                <a:solidFill>
                  <a:schemeClr val="bg1"/>
                </a:solidFill>
                <a:latin typeface="Times New Roman" panose="02020603050405020304" pitchFamily="18" charset="0"/>
                <a:ea typeface="黑体" panose="02010609060101010101" pitchFamily="49" charset="-122"/>
              </a:rPr>
              <a:t>产生式系统的例子</a:t>
            </a:r>
            <a:r>
              <a:rPr lang="en-US" altLang="zh-CN" sz="3600">
                <a:solidFill>
                  <a:schemeClr val="bg1"/>
                </a:solidFill>
                <a:latin typeface="Times New Roman" panose="02020603050405020304" pitchFamily="18" charset="0"/>
                <a:ea typeface="黑体" panose="02010609060101010101" pitchFamily="49" charset="-122"/>
              </a:rPr>
              <a:t>——</a:t>
            </a:r>
            <a:r>
              <a:rPr lang="zh-CN" altLang="en-US" sz="3600">
                <a:solidFill>
                  <a:schemeClr val="bg1"/>
                </a:solidFill>
                <a:latin typeface="Times New Roman" panose="02020603050405020304" pitchFamily="18" charset="0"/>
                <a:ea typeface="黑体" panose="02010609060101010101" pitchFamily="49" charset="-122"/>
              </a:rPr>
              <a:t>动物识别系统</a:t>
            </a:r>
          </a:p>
        </p:txBody>
      </p:sp>
      <p:sp>
        <p:nvSpPr>
          <p:cNvPr id="150531" name="Rectangle 3">
            <a:extLst>
              <a:ext uri="{FF2B5EF4-FFF2-40B4-BE49-F238E27FC236}">
                <a16:creationId xmlns:a16="http://schemas.microsoft.com/office/drawing/2014/main" id="{A0AA9A3A-1CC4-BB43-A0BE-C4275D15261F}"/>
              </a:ext>
            </a:extLst>
          </p:cNvPr>
          <p:cNvSpPr>
            <a:spLocks noChangeArrowheads="1"/>
          </p:cNvSpPr>
          <p:nvPr/>
        </p:nvSpPr>
        <p:spPr bwMode="auto">
          <a:xfrm>
            <a:off x="236538" y="80010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r>
              <a:rPr lang="zh-CN" altLang="en-US" sz="2600" b="1">
                <a:latin typeface="Times New Roman" panose="02020603050405020304" pitchFamily="18" charset="0"/>
              </a:rPr>
              <a:t>例如：动物识别系统</a:t>
            </a:r>
            <a:r>
              <a:rPr lang="en-US" altLang="zh-CN" sz="2600" b="1">
                <a:latin typeface="Times New Roman" panose="02020603050405020304" pitchFamily="18" charset="0"/>
                <a:ea typeface="黑体" panose="02010609060101010101" pitchFamily="49" charset="-122"/>
              </a:rPr>
              <a:t>——</a:t>
            </a:r>
            <a:r>
              <a:rPr lang="zh-CN" altLang="en-US" sz="2600" b="1">
                <a:latin typeface="Times New Roman" panose="02020603050405020304" pitchFamily="18" charset="0"/>
              </a:rPr>
              <a:t>识别</a:t>
            </a:r>
            <a:r>
              <a:rPr lang="zh-CN" altLang="en-US" sz="2600" b="1">
                <a:solidFill>
                  <a:schemeClr val="accent2"/>
                </a:solidFill>
                <a:latin typeface="Times New Roman" panose="02020603050405020304" pitchFamily="18" charset="0"/>
              </a:rPr>
              <a:t>虎、金钱豹、斑马、长颈鹿、鸵鸟、企鹅、信天翁</a:t>
            </a:r>
            <a:r>
              <a:rPr lang="zh-CN" altLang="en-US" sz="2600" b="1">
                <a:latin typeface="Times New Roman" panose="02020603050405020304" pitchFamily="18" charset="0"/>
              </a:rPr>
              <a:t>等七种动物的产生式系统。</a:t>
            </a:r>
          </a:p>
          <a:p>
            <a:pPr eaLnBrk="1" hangingPunct="1"/>
            <a:endParaRPr lang="en-US" altLang="zh-CN" sz="2600">
              <a:latin typeface="Times New Roman" panose="02020603050405020304" pitchFamily="18" charset="0"/>
            </a:endParaRPr>
          </a:p>
        </p:txBody>
      </p:sp>
      <p:grpSp>
        <p:nvGrpSpPr>
          <p:cNvPr id="2" name="Group 4">
            <a:extLst>
              <a:ext uri="{FF2B5EF4-FFF2-40B4-BE49-F238E27FC236}">
                <a16:creationId xmlns:a16="http://schemas.microsoft.com/office/drawing/2014/main" id="{C74F1D9A-4202-714B-9296-F475C4AF1B22}"/>
              </a:ext>
            </a:extLst>
          </p:cNvPr>
          <p:cNvGrpSpPr>
            <a:grpSpLocks/>
          </p:cNvGrpSpPr>
          <p:nvPr/>
        </p:nvGrpSpPr>
        <p:grpSpPr bwMode="auto">
          <a:xfrm>
            <a:off x="222250" y="1935163"/>
            <a:ext cx="8612188" cy="4619625"/>
            <a:chOff x="189" y="1273"/>
            <a:chExt cx="5425" cy="2910"/>
          </a:xfrm>
        </p:grpSpPr>
        <p:pic>
          <p:nvPicPr>
            <p:cNvPr id="64517" name="Picture 5" descr="animal-4">
              <a:extLst>
                <a:ext uri="{FF2B5EF4-FFF2-40B4-BE49-F238E27FC236}">
                  <a16:creationId xmlns:a16="http://schemas.microsoft.com/office/drawing/2014/main" id="{E19CE164-E168-C542-A8F2-9853ACDBA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9098" b="11111"/>
            <a:stretch>
              <a:fillRect/>
            </a:stretch>
          </p:blipFill>
          <p:spPr bwMode="auto">
            <a:xfrm>
              <a:off x="4051" y="1294"/>
              <a:ext cx="1563" cy="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Picture 6" descr="u=3462107839,4191927326&amp;gp=1">
              <a:extLst>
                <a:ext uri="{FF2B5EF4-FFF2-40B4-BE49-F238E27FC236}">
                  <a16:creationId xmlns:a16="http://schemas.microsoft.com/office/drawing/2014/main" id="{4397039E-31C7-2346-9DBB-0167B5E60A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 y="2867"/>
              <a:ext cx="1268" cy="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7" descr="u=4288045908,359805928&amp;gp=1">
              <a:extLst>
                <a:ext uri="{FF2B5EF4-FFF2-40B4-BE49-F238E27FC236}">
                  <a16:creationId xmlns:a16="http://schemas.microsoft.com/office/drawing/2014/main" id="{AB87D25C-204F-3742-97DE-F1A10941C0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4817"/>
            <a:stretch>
              <a:fillRect/>
            </a:stretch>
          </p:blipFill>
          <p:spPr bwMode="auto">
            <a:xfrm>
              <a:off x="1837" y="2586"/>
              <a:ext cx="917" cy="1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0" name="Picture 8" descr="wjqb">
              <a:extLst>
                <a:ext uri="{FF2B5EF4-FFF2-40B4-BE49-F238E27FC236}">
                  <a16:creationId xmlns:a16="http://schemas.microsoft.com/office/drawing/2014/main" id="{A9865AD2-FF6A-A145-966D-2BB0DBA1B1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1556" t="7434" b="14951"/>
            <a:stretch>
              <a:fillRect/>
            </a:stretch>
          </p:blipFill>
          <p:spPr bwMode="auto">
            <a:xfrm>
              <a:off x="2148" y="1309"/>
              <a:ext cx="1765" cy="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1" name="Picture 9" descr="15_26_5967">
              <a:extLst>
                <a:ext uri="{FF2B5EF4-FFF2-40B4-BE49-F238E27FC236}">
                  <a16:creationId xmlns:a16="http://schemas.microsoft.com/office/drawing/2014/main" id="{964BF8D2-6FA0-874F-9986-7BC9B23DD8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8880" t="11406" b="20319"/>
            <a:stretch>
              <a:fillRect/>
            </a:stretch>
          </p:blipFill>
          <p:spPr bwMode="auto">
            <a:xfrm>
              <a:off x="212" y="1273"/>
              <a:ext cx="1801"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2" name="Picture 10" descr="u=4070326354,3913713856&amp;gp=0">
              <a:extLst>
                <a:ext uri="{FF2B5EF4-FFF2-40B4-BE49-F238E27FC236}">
                  <a16:creationId xmlns:a16="http://schemas.microsoft.com/office/drawing/2014/main" id="{A218A82E-3C36-9748-BD7C-B54448C4BD7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1" y="2593"/>
              <a:ext cx="1001"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3" name="Picture 11" descr="changjinglu2">
              <a:extLst>
                <a:ext uri="{FF2B5EF4-FFF2-40B4-BE49-F238E27FC236}">
                  <a16:creationId xmlns:a16="http://schemas.microsoft.com/office/drawing/2014/main" id="{3180A7B3-58FC-0E47-BA64-A235B566872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t="2428" b="5933"/>
            <a:stretch>
              <a:fillRect/>
            </a:stretch>
          </p:blipFill>
          <p:spPr bwMode="auto">
            <a:xfrm>
              <a:off x="189" y="2374"/>
              <a:ext cx="1297" cy="1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 calcmode="lin" valueType="num">
                                      <p:cBhvr additive="base">
                                        <p:cTn id="7" dur="500" fill="hold"/>
                                        <p:tgtEl>
                                          <p:spTgt spid="150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531">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7" name="灯片编号占位符 3">
            <a:extLst>
              <a:ext uri="{FF2B5EF4-FFF2-40B4-BE49-F238E27FC236}">
                <a16:creationId xmlns:a16="http://schemas.microsoft.com/office/drawing/2014/main" id="{4602B2F8-2393-6745-8C80-E23C6169515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183FDB52-3A27-FB4F-9462-0B7D0C520E4B}" type="slidenum">
              <a:rPr lang="ja-JP" altLang="en-US" sz="1800">
                <a:solidFill>
                  <a:srgbClr val="A50021"/>
                </a:solidFill>
                <a:ea typeface="MS PGothic" panose="020B0600070205080204" pitchFamily="34" charset="-128"/>
              </a:rPr>
              <a:pPr>
                <a:lnSpc>
                  <a:spcPct val="100000"/>
                </a:lnSpc>
                <a:spcBef>
                  <a:spcPct val="0"/>
                </a:spcBef>
                <a:buClrTx/>
                <a:buFontTx/>
                <a:buNone/>
              </a:pPr>
              <a:t>49</a:t>
            </a:fld>
            <a:endParaRPr lang="en-US" altLang="ja-JP" sz="1800">
              <a:solidFill>
                <a:srgbClr val="A50021"/>
              </a:solidFill>
              <a:ea typeface="MS PGothic" panose="020B0600070205080204" pitchFamily="34" charset="-128"/>
            </a:endParaRPr>
          </a:p>
        </p:txBody>
      </p:sp>
      <p:sp>
        <p:nvSpPr>
          <p:cNvPr id="65538" name="Rectangle 7">
            <a:extLst>
              <a:ext uri="{FF2B5EF4-FFF2-40B4-BE49-F238E27FC236}">
                <a16:creationId xmlns:a16="http://schemas.microsoft.com/office/drawing/2014/main" id="{8A377B7A-9EAB-624B-8F8C-9F4F42539D4F}"/>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2.3.3  </a:t>
            </a:r>
            <a:r>
              <a:rPr lang="zh-CN" altLang="en-US">
                <a:latin typeface="Times New Roman" panose="02020603050405020304" pitchFamily="18" charset="0"/>
              </a:rPr>
              <a:t>产生式系统的例子</a:t>
            </a:r>
            <a:r>
              <a:rPr lang="en-US" altLang="zh-CN">
                <a:latin typeface="Times New Roman" panose="02020603050405020304" pitchFamily="18" charset="0"/>
              </a:rPr>
              <a:t>——</a:t>
            </a:r>
            <a:r>
              <a:rPr lang="zh-CN" altLang="en-US">
                <a:latin typeface="Times New Roman" panose="02020603050405020304" pitchFamily="18" charset="0"/>
              </a:rPr>
              <a:t>动物识别系统</a:t>
            </a:r>
          </a:p>
        </p:txBody>
      </p:sp>
      <p:sp>
        <p:nvSpPr>
          <p:cNvPr id="65539" name="Rectangle 8">
            <a:extLst>
              <a:ext uri="{FF2B5EF4-FFF2-40B4-BE49-F238E27FC236}">
                <a16:creationId xmlns:a16="http://schemas.microsoft.com/office/drawing/2014/main" id="{423AABF0-2747-7245-8D44-614D3D9A2242}"/>
              </a:ext>
            </a:extLst>
          </p:cNvPr>
          <p:cNvSpPr>
            <a:spLocks noGrp="1" noChangeArrowheads="1"/>
          </p:cNvSpPr>
          <p:nvPr>
            <p:ph type="body" idx="1"/>
          </p:nvPr>
        </p:nvSpPr>
        <p:spPr>
          <a:noFill/>
        </p:spPr>
        <p:txBody>
          <a:bodyPr/>
          <a:lstStyle/>
          <a:p>
            <a:pPr eaLnBrk="1" hangingPunct="1"/>
            <a:r>
              <a:rPr lang="zh-CN" altLang="en-US" sz="2600" b="1">
                <a:latin typeface="Times New Roman" panose="02020603050405020304" pitchFamily="18" charset="0"/>
              </a:rPr>
              <a:t>规则库：</a:t>
            </a:r>
          </a:p>
        </p:txBody>
      </p:sp>
      <p:sp>
        <p:nvSpPr>
          <p:cNvPr id="43017" name="Text Box 9">
            <a:extLst>
              <a:ext uri="{FF2B5EF4-FFF2-40B4-BE49-F238E27FC236}">
                <a16:creationId xmlns:a16="http://schemas.microsoft.com/office/drawing/2014/main" id="{DE8B957C-BA3D-3B40-AC96-900DD2561D82}"/>
              </a:ext>
            </a:extLst>
          </p:cNvPr>
          <p:cNvSpPr txBox="1">
            <a:spLocks noChangeArrowheads="1"/>
          </p:cNvSpPr>
          <p:nvPr/>
        </p:nvSpPr>
        <p:spPr bwMode="auto">
          <a:xfrm>
            <a:off x="501650" y="1589088"/>
            <a:ext cx="8140700" cy="4403725"/>
          </a:xfrm>
          <a:prstGeom prst="rect">
            <a:avLst/>
          </a:prstGeom>
          <a:gradFill rotWithShape="0">
            <a:gsLst>
              <a:gs pos="0">
                <a:srgbClr val="CCFFCC"/>
              </a:gs>
              <a:gs pos="50000">
                <a:schemeClr val="bg1"/>
              </a:gs>
              <a:gs pos="100000">
                <a:srgbClr val="CCFFCC"/>
              </a:gs>
            </a:gsLst>
            <a:lin ang="18900000" scaled="1"/>
          </a:gradFill>
          <a:ln w="9525">
            <a:solidFill>
              <a:srgbClr val="808080"/>
            </a:solidFill>
            <a:miter lim="800000"/>
            <a:headEnd/>
            <a:tailEnd/>
          </a:ln>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spcBef>
                <a:spcPct val="20000"/>
              </a:spcBef>
              <a:defRPr/>
            </a:pPr>
            <a:r>
              <a:rPr lang="en-US" altLang="zh-CN" sz="2000" b="1" i="1">
                <a:latin typeface="Times New Roman" panose="02020603050405020304" pitchFamily="18" charset="0"/>
                <a:cs typeface="Times New Roman" panose="02020603050405020304" pitchFamily="18" charset="0"/>
              </a:rPr>
              <a:t>r</a:t>
            </a:r>
            <a:r>
              <a:rPr lang="en-US" altLang="zh-CN" sz="2000" b="1" baseline="-30000">
                <a:latin typeface="Times New Roman" panose="02020603050405020304" pitchFamily="18" charset="0"/>
                <a:cs typeface="Times New Roman" panose="02020603050405020304" pitchFamily="18" charset="0"/>
              </a:rPr>
              <a:t>1</a:t>
            </a:r>
            <a:r>
              <a:rPr lang="zh-CN" altLang="en-US" sz="2000" b="1">
                <a:latin typeface="宋体" panose="02010600030101010101" pitchFamily="2" charset="-122"/>
              </a:rPr>
              <a:t>：</a:t>
            </a:r>
            <a:r>
              <a:rPr lang="zh-CN" altLang="en-US" sz="2000" b="1">
                <a:latin typeface="Times New Roman" panose="02020603050405020304" pitchFamily="18" charset="0"/>
                <a:cs typeface="Times New Roman" panose="02020603050405020304" pitchFamily="18" charset="0"/>
              </a:rPr>
              <a:t> </a:t>
            </a:r>
            <a:r>
              <a:rPr lang="en-US" altLang="zh-CN" sz="2000" b="1">
                <a:latin typeface="Times New Roman" panose="02020603050405020304" pitchFamily="18" charset="0"/>
                <a:cs typeface="Times New Roman" panose="02020603050405020304" pitchFamily="18" charset="0"/>
              </a:rPr>
              <a:t>IF   </a:t>
            </a:r>
            <a:r>
              <a:rPr lang="zh-CN" altLang="en-US" sz="2000" b="1">
                <a:latin typeface="宋体" panose="02010600030101010101" pitchFamily="2" charset="-122"/>
              </a:rPr>
              <a:t>该动物有毛发</a:t>
            </a:r>
            <a:r>
              <a:rPr lang="zh-CN" altLang="en-US" sz="2000" b="1">
                <a:latin typeface="Times New Roman" panose="02020603050405020304" pitchFamily="18" charset="0"/>
                <a:cs typeface="Times New Roman" panose="02020603050405020304" pitchFamily="18" charset="0"/>
              </a:rPr>
              <a:t>    </a:t>
            </a:r>
            <a:r>
              <a:rPr lang="en-US" altLang="zh-CN" sz="2000" b="1">
                <a:latin typeface="Times New Roman" panose="02020603050405020304" pitchFamily="18" charset="0"/>
                <a:cs typeface="Times New Roman" panose="02020603050405020304" pitchFamily="18" charset="0"/>
              </a:rPr>
              <a:t>THEN  </a:t>
            </a:r>
            <a:r>
              <a:rPr lang="zh-CN" altLang="en-US" sz="2000" b="1">
                <a:latin typeface="宋体" panose="02010600030101010101" pitchFamily="2" charset="-122"/>
              </a:rPr>
              <a:t>该动物是哺乳动物</a:t>
            </a:r>
            <a:endParaRPr lang="zh-CN" altLang="en-US" sz="2000" b="1">
              <a:latin typeface="Times New Roman" panose="02020603050405020304" pitchFamily="18" charset="0"/>
              <a:cs typeface="Times New Roman" panose="02020603050405020304" pitchFamily="18" charset="0"/>
            </a:endParaRPr>
          </a:p>
          <a:p>
            <a:pPr algn="just" eaLnBrk="1" hangingPunct="1">
              <a:lnSpc>
                <a:spcPct val="110000"/>
              </a:lnSpc>
              <a:spcBef>
                <a:spcPct val="20000"/>
              </a:spcBef>
              <a:defRPr/>
            </a:pPr>
            <a:r>
              <a:rPr lang="en-US" altLang="zh-CN" sz="2000" b="1" i="1">
                <a:latin typeface="Times New Roman" panose="02020603050405020304" pitchFamily="18" charset="0"/>
                <a:cs typeface="Times New Roman" panose="02020603050405020304" pitchFamily="18" charset="0"/>
              </a:rPr>
              <a:t>r</a:t>
            </a:r>
            <a:r>
              <a:rPr lang="en-US" altLang="zh-CN" sz="2000" b="1" baseline="-30000">
                <a:latin typeface="Times New Roman" panose="02020603050405020304" pitchFamily="18" charset="0"/>
                <a:cs typeface="Times New Roman" panose="02020603050405020304" pitchFamily="18" charset="0"/>
              </a:rPr>
              <a:t>2</a:t>
            </a:r>
            <a:r>
              <a:rPr lang="zh-CN" altLang="en-US" sz="2000" b="1">
                <a:latin typeface="宋体" panose="02010600030101010101" pitchFamily="2" charset="-122"/>
              </a:rPr>
              <a:t>：</a:t>
            </a:r>
            <a:r>
              <a:rPr lang="zh-CN" altLang="en-US" sz="2000" b="1">
                <a:latin typeface="Times New Roman" panose="02020603050405020304" pitchFamily="18" charset="0"/>
                <a:cs typeface="Times New Roman" panose="02020603050405020304" pitchFamily="18" charset="0"/>
              </a:rPr>
              <a:t> </a:t>
            </a:r>
            <a:r>
              <a:rPr lang="en-US" altLang="zh-CN" sz="2000" b="1">
                <a:latin typeface="Times New Roman" panose="02020603050405020304" pitchFamily="18" charset="0"/>
                <a:cs typeface="Times New Roman" panose="02020603050405020304" pitchFamily="18" charset="0"/>
              </a:rPr>
              <a:t>IF   </a:t>
            </a:r>
            <a:r>
              <a:rPr lang="zh-CN" altLang="en-US" sz="2000" b="1">
                <a:latin typeface="宋体" panose="02010600030101010101" pitchFamily="2" charset="-122"/>
              </a:rPr>
              <a:t>该动物有奶</a:t>
            </a:r>
            <a:r>
              <a:rPr lang="zh-CN" altLang="en-US" sz="2000" b="1">
                <a:latin typeface="Times New Roman" panose="02020603050405020304" pitchFamily="18" charset="0"/>
                <a:cs typeface="Times New Roman" panose="02020603050405020304" pitchFamily="18" charset="0"/>
              </a:rPr>
              <a:t>        </a:t>
            </a:r>
            <a:r>
              <a:rPr lang="en-US" altLang="zh-CN" sz="2000" b="1">
                <a:latin typeface="Times New Roman" panose="02020603050405020304" pitchFamily="18" charset="0"/>
                <a:cs typeface="Times New Roman" panose="02020603050405020304" pitchFamily="18" charset="0"/>
              </a:rPr>
              <a:t>THEN  </a:t>
            </a:r>
            <a:r>
              <a:rPr lang="zh-CN" altLang="en-US" sz="2000" b="1">
                <a:latin typeface="宋体" panose="02010600030101010101" pitchFamily="2" charset="-122"/>
              </a:rPr>
              <a:t>该动物是哺乳动物</a:t>
            </a:r>
            <a:endParaRPr lang="zh-CN" altLang="en-US" sz="2000" b="1">
              <a:latin typeface="Times New Roman" panose="02020603050405020304" pitchFamily="18" charset="0"/>
              <a:cs typeface="Times New Roman" panose="02020603050405020304" pitchFamily="18" charset="0"/>
            </a:endParaRPr>
          </a:p>
          <a:p>
            <a:pPr algn="just" eaLnBrk="1" hangingPunct="1">
              <a:lnSpc>
                <a:spcPct val="110000"/>
              </a:lnSpc>
              <a:spcBef>
                <a:spcPct val="20000"/>
              </a:spcBef>
              <a:defRPr/>
            </a:pPr>
            <a:r>
              <a:rPr lang="en-US" altLang="zh-CN" sz="2000" b="1" i="1">
                <a:latin typeface="Times New Roman" panose="02020603050405020304" pitchFamily="18" charset="0"/>
                <a:cs typeface="Times New Roman" panose="02020603050405020304" pitchFamily="18" charset="0"/>
              </a:rPr>
              <a:t>r</a:t>
            </a:r>
            <a:r>
              <a:rPr lang="en-US" altLang="zh-CN" sz="2000" b="1" baseline="-30000">
                <a:solidFill>
                  <a:srgbClr val="0000FF"/>
                </a:solidFill>
                <a:latin typeface="Times New Roman" panose="02020603050405020304" pitchFamily="18" charset="0"/>
                <a:cs typeface="Times New Roman" panose="02020603050405020304" pitchFamily="18" charset="0"/>
              </a:rPr>
              <a:t>3</a:t>
            </a:r>
            <a:r>
              <a:rPr lang="zh-CN" altLang="en-US" sz="2000" b="1">
                <a:latin typeface="宋体" panose="02010600030101010101" pitchFamily="2" charset="-122"/>
              </a:rPr>
              <a:t>：</a:t>
            </a:r>
            <a:r>
              <a:rPr lang="zh-CN" altLang="en-US" sz="2000" b="1">
                <a:latin typeface="Times New Roman" panose="02020603050405020304" pitchFamily="18" charset="0"/>
                <a:cs typeface="Times New Roman" panose="02020603050405020304" pitchFamily="18" charset="0"/>
              </a:rPr>
              <a:t> </a:t>
            </a:r>
            <a:r>
              <a:rPr lang="en-US" altLang="zh-CN" sz="2000" b="1">
                <a:latin typeface="Times New Roman" panose="02020603050405020304" pitchFamily="18" charset="0"/>
                <a:cs typeface="Times New Roman" panose="02020603050405020304" pitchFamily="18" charset="0"/>
              </a:rPr>
              <a:t>IF   </a:t>
            </a:r>
            <a:r>
              <a:rPr lang="zh-CN" altLang="en-US" sz="2000" b="1">
                <a:latin typeface="宋体" panose="02010600030101010101" pitchFamily="2" charset="-122"/>
              </a:rPr>
              <a:t>该动物有羽毛</a:t>
            </a:r>
            <a:r>
              <a:rPr lang="zh-CN" altLang="en-US" sz="2000" b="1">
                <a:latin typeface="Times New Roman" panose="02020603050405020304" pitchFamily="18" charset="0"/>
                <a:cs typeface="Times New Roman" panose="02020603050405020304" pitchFamily="18" charset="0"/>
              </a:rPr>
              <a:t>    </a:t>
            </a:r>
            <a:r>
              <a:rPr lang="en-US" altLang="zh-CN" sz="2000" b="1">
                <a:latin typeface="Times New Roman" panose="02020603050405020304" pitchFamily="18" charset="0"/>
                <a:cs typeface="Times New Roman" panose="02020603050405020304" pitchFamily="18" charset="0"/>
              </a:rPr>
              <a:t>THEN  </a:t>
            </a:r>
            <a:r>
              <a:rPr lang="zh-CN" altLang="en-US" sz="2000" b="1">
                <a:latin typeface="宋体" panose="02010600030101010101" pitchFamily="2" charset="-122"/>
              </a:rPr>
              <a:t>该动物是</a:t>
            </a:r>
            <a:r>
              <a:rPr lang="zh-CN" altLang="en-US" sz="2000" b="1">
                <a:solidFill>
                  <a:srgbClr val="0000FF"/>
                </a:solidFill>
                <a:latin typeface="宋体" panose="02010600030101010101" pitchFamily="2" charset="-122"/>
              </a:rPr>
              <a:t>鸟</a:t>
            </a:r>
            <a:endParaRPr lang="zh-CN" altLang="en-US" sz="2000" b="1">
              <a:solidFill>
                <a:srgbClr val="0000FF"/>
              </a:solidFill>
              <a:latin typeface="Times New Roman" panose="02020603050405020304" pitchFamily="18" charset="0"/>
              <a:cs typeface="Times New Roman" panose="02020603050405020304" pitchFamily="18" charset="0"/>
            </a:endParaRPr>
          </a:p>
          <a:p>
            <a:pPr algn="just" eaLnBrk="1" hangingPunct="1">
              <a:lnSpc>
                <a:spcPct val="110000"/>
              </a:lnSpc>
              <a:spcBef>
                <a:spcPct val="20000"/>
              </a:spcBef>
              <a:defRPr/>
            </a:pPr>
            <a:r>
              <a:rPr lang="en-US" altLang="zh-CN" sz="2000" b="1" i="1">
                <a:latin typeface="Times New Roman" panose="02020603050405020304" pitchFamily="18" charset="0"/>
                <a:cs typeface="Times New Roman" panose="02020603050405020304" pitchFamily="18" charset="0"/>
              </a:rPr>
              <a:t>r</a:t>
            </a:r>
            <a:r>
              <a:rPr lang="en-US" altLang="zh-CN" sz="2000" b="1" baseline="-30000">
                <a:solidFill>
                  <a:srgbClr val="0000FF"/>
                </a:solidFill>
                <a:latin typeface="Times New Roman" panose="02020603050405020304" pitchFamily="18" charset="0"/>
                <a:cs typeface="Times New Roman" panose="02020603050405020304" pitchFamily="18" charset="0"/>
              </a:rPr>
              <a:t>4</a:t>
            </a:r>
            <a:r>
              <a:rPr lang="zh-CN" altLang="en-US" sz="2000" b="1">
                <a:latin typeface="宋体" panose="02010600030101010101" pitchFamily="2" charset="-122"/>
              </a:rPr>
              <a:t>：</a:t>
            </a:r>
            <a:r>
              <a:rPr lang="zh-CN" altLang="en-US" sz="2000" b="1">
                <a:latin typeface="Times New Roman" panose="02020603050405020304" pitchFamily="18" charset="0"/>
                <a:cs typeface="Times New Roman" panose="02020603050405020304" pitchFamily="18" charset="0"/>
              </a:rPr>
              <a:t> </a:t>
            </a:r>
            <a:r>
              <a:rPr lang="en-US" altLang="zh-CN" sz="2000" b="1">
                <a:latin typeface="Times New Roman" panose="02020603050405020304" pitchFamily="18" charset="0"/>
                <a:cs typeface="Times New Roman" panose="02020603050405020304" pitchFamily="18" charset="0"/>
              </a:rPr>
              <a:t>IF   </a:t>
            </a:r>
            <a:r>
              <a:rPr lang="zh-CN" altLang="en-US" sz="2000" b="1">
                <a:latin typeface="宋体" panose="02010600030101010101" pitchFamily="2" charset="-122"/>
              </a:rPr>
              <a:t>该动物会飞</a:t>
            </a:r>
            <a:r>
              <a:rPr lang="zh-CN" altLang="en-US" sz="2000" b="1">
                <a:latin typeface="Times New Roman" panose="02020603050405020304" pitchFamily="18" charset="0"/>
                <a:cs typeface="Times New Roman" panose="02020603050405020304" pitchFamily="18" charset="0"/>
              </a:rPr>
              <a:t>   </a:t>
            </a:r>
            <a:r>
              <a:rPr lang="en-US" altLang="zh-CN" sz="2000" b="1">
                <a:latin typeface="Times New Roman" panose="02020603050405020304" pitchFamily="18" charset="0"/>
                <a:cs typeface="Times New Roman" panose="02020603050405020304" pitchFamily="18" charset="0"/>
              </a:rPr>
              <a:t>AND  </a:t>
            </a:r>
            <a:r>
              <a:rPr lang="zh-CN" altLang="en-US" sz="2000" b="1">
                <a:latin typeface="宋体" panose="02010600030101010101" pitchFamily="2" charset="-122"/>
              </a:rPr>
              <a:t>会下蛋</a:t>
            </a:r>
            <a:r>
              <a:rPr lang="zh-CN" altLang="en-US" sz="2000" b="1">
                <a:latin typeface="Times New Roman" panose="02020603050405020304" pitchFamily="18" charset="0"/>
                <a:cs typeface="Times New Roman" panose="02020603050405020304" pitchFamily="18" charset="0"/>
              </a:rPr>
              <a:t>  </a:t>
            </a:r>
            <a:r>
              <a:rPr lang="en-US" altLang="zh-CN" sz="2000" b="1">
                <a:latin typeface="Times New Roman" panose="02020603050405020304" pitchFamily="18" charset="0"/>
                <a:cs typeface="Times New Roman" panose="02020603050405020304" pitchFamily="18" charset="0"/>
              </a:rPr>
              <a:t>THEN  </a:t>
            </a:r>
            <a:r>
              <a:rPr lang="zh-CN" altLang="en-US" sz="2000" b="1">
                <a:latin typeface="宋体" panose="02010600030101010101" pitchFamily="2" charset="-122"/>
              </a:rPr>
              <a:t>该动物是</a:t>
            </a:r>
            <a:r>
              <a:rPr lang="zh-CN" altLang="en-US" sz="2000" b="1">
                <a:solidFill>
                  <a:srgbClr val="0000FF"/>
                </a:solidFill>
                <a:latin typeface="宋体" panose="02010600030101010101" pitchFamily="2" charset="-122"/>
              </a:rPr>
              <a:t>鸟</a:t>
            </a:r>
            <a:endParaRPr lang="zh-CN" altLang="en-US" sz="2000" b="1">
              <a:solidFill>
                <a:srgbClr val="0000FF"/>
              </a:solidFill>
              <a:latin typeface="Times New Roman" panose="02020603050405020304" pitchFamily="18" charset="0"/>
              <a:cs typeface="Times New Roman" panose="02020603050405020304" pitchFamily="18" charset="0"/>
            </a:endParaRPr>
          </a:p>
          <a:p>
            <a:pPr algn="just" eaLnBrk="1" hangingPunct="1">
              <a:lnSpc>
                <a:spcPct val="110000"/>
              </a:lnSpc>
              <a:spcBef>
                <a:spcPct val="20000"/>
              </a:spcBef>
              <a:defRPr/>
            </a:pPr>
            <a:r>
              <a:rPr lang="en-US" altLang="zh-CN" sz="2000" b="1" i="1">
                <a:latin typeface="Times New Roman" panose="02020603050405020304" pitchFamily="18" charset="0"/>
                <a:cs typeface="Times New Roman" panose="02020603050405020304" pitchFamily="18" charset="0"/>
              </a:rPr>
              <a:t>r</a:t>
            </a:r>
            <a:r>
              <a:rPr lang="en-US" altLang="zh-CN" sz="2000" b="1" baseline="-30000">
                <a:solidFill>
                  <a:schemeClr val="accent2"/>
                </a:solidFill>
                <a:latin typeface="Times New Roman" panose="02020603050405020304" pitchFamily="18" charset="0"/>
                <a:cs typeface="Times New Roman" panose="02020603050405020304" pitchFamily="18" charset="0"/>
              </a:rPr>
              <a:t>5</a:t>
            </a:r>
            <a:r>
              <a:rPr lang="zh-CN" altLang="en-US" sz="2000" b="1">
                <a:latin typeface="宋体" panose="02010600030101010101" pitchFamily="2" charset="-122"/>
              </a:rPr>
              <a:t>：</a:t>
            </a:r>
            <a:r>
              <a:rPr lang="zh-CN" altLang="en-US" sz="2000" b="1">
                <a:latin typeface="Times New Roman" panose="02020603050405020304" pitchFamily="18" charset="0"/>
                <a:cs typeface="Times New Roman" panose="02020603050405020304" pitchFamily="18" charset="0"/>
              </a:rPr>
              <a:t> </a:t>
            </a:r>
            <a:r>
              <a:rPr lang="en-US" altLang="zh-CN" sz="2000" b="1">
                <a:latin typeface="Times New Roman" panose="02020603050405020304" pitchFamily="18" charset="0"/>
                <a:cs typeface="Times New Roman" panose="02020603050405020304" pitchFamily="18" charset="0"/>
              </a:rPr>
              <a:t>IF   </a:t>
            </a:r>
            <a:r>
              <a:rPr lang="zh-CN" altLang="en-US" sz="2000" b="1">
                <a:latin typeface="宋体" panose="02010600030101010101" pitchFamily="2" charset="-122"/>
              </a:rPr>
              <a:t>该动物吃肉</a:t>
            </a:r>
            <a:r>
              <a:rPr lang="zh-CN" altLang="en-US" sz="2000" b="1">
                <a:latin typeface="Times New Roman" panose="02020603050405020304" pitchFamily="18" charset="0"/>
                <a:cs typeface="Times New Roman" panose="02020603050405020304" pitchFamily="18" charset="0"/>
              </a:rPr>
              <a:t>    </a:t>
            </a:r>
            <a:r>
              <a:rPr lang="en-US" altLang="zh-CN" sz="2000" b="1">
                <a:latin typeface="Times New Roman" panose="02020603050405020304" pitchFamily="18" charset="0"/>
                <a:cs typeface="Times New Roman" panose="02020603050405020304" pitchFamily="18" charset="0"/>
              </a:rPr>
              <a:t>THEN  </a:t>
            </a:r>
            <a:r>
              <a:rPr lang="zh-CN" altLang="en-US" sz="2000" b="1">
                <a:latin typeface="宋体" panose="02010600030101010101" pitchFamily="2" charset="-122"/>
              </a:rPr>
              <a:t>该动物是</a:t>
            </a:r>
            <a:r>
              <a:rPr lang="zh-CN" altLang="en-US" sz="2000" b="1">
                <a:solidFill>
                  <a:schemeClr val="accent2"/>
                </a:solidFill>
                <a:latin typeface="宋体" panose="02010600030101010101" pitchFamily="2" charset="-122"/>
              </a:rPr>
              <a:t>食肉动物</a:t>
            </a:r>
            <a:endParaRPr lang="zh-CN" altLang="en-US" sz="2000" b="1">
              <a:solidFill>
                <a:schemeClr val="accent2"/>
              </a:solidFill>
              <a:latin typeface="Times New Roman" panose="02020603050405020304" pitchFamily="18" charset="0"/>
              <a:cs typeface="Times New Roman" panose="02020603050405020304" pitchFamily="18" charset="0"/>
            </a:endParaRPr>
          </a:p>
          <a:p>
            <a:pPr algn="just" eaLnBrk="1" hangingPunct="1">
              <a:lnSpc>
                <a:spcPct val="110000"/>
              </a:lnSpc>
              <a:spcBef>
                <a:spcPct val="20000"/>
              </a:spcBef>
              <a:defRPr/>
            </a:pPr>
            <a:r>
              <a:rPr lang="en-US" altLang="zh-CN" sz="2000" b="1" i="1">
                <a:latin typeface="Times New Roman" panose="02020603050405020304" pitchFamily="18" charset="0"/>
                <a:cs typeface="Times New Roman" panose="02020603050405020304" pitchFamily="18" charset="0"/>
              </a:rPr>
              <a:t>r</a:t>
            </a:r>
            <a:r>
              <a:rPr lang="en-US" altLang="zh-CN" sz="2000" b="1" baseline="-30000">
                <a:solidFill>
                  <a:schemeClr val="accent2"/>
                </a:solidFill>
                <a:latin typeface="Times New Roman" panose="02020603050405020304" pitchFamily="18" charset="0"/>
                <a:cs typeface="Times New Roman" panose="02020603050405020304" pitchFamily="18" charset="0"/>
              </a:rPr>
              <a:t>6</a:t>
            </a:r>
            <a:r>
              <a:rPr lang="zh-CN" altLang="en-US" sz="2000" b="1">
                <a:latin typeface="宋体" panose="02010600030101010101" pitchFamily="2" charset="-122"/>
              </a:rPr>
              <a:t>：</a:t>
            </a:r>
            <a:r>
              <a:rPr lang="zh-CN" altLang="en-US" sz="2000" b="1">
                <a:latin typeface="Times New Roman" panose="02020603050405020304" pitchFamily="18" charset="0"/>
                <a:cs typeface="Times New Roman" panose="02020603050405020304" pitchFamily="18" charset="0"/>
              </a:rPr>
              <a:t> </a:t>
            </a:r>
            <a:r>
              <a:rPr lang="en-US" altLang="zh-CN" sz="2000" b="1">
                <a:latin typeface="Times New Roman" panose="02020603050405020304" pitchFamily="18" charset="0"/>
                <a:cs typeface="Times New Roman" panose="02020603050405020304" pitchFamily="18" charset="0"/>
              </a:rPr>
              <a:t>IF   </a:t>
            </a:r>
            <a:r>
              <a:rPr lang="zh-CN" altLang="en-US" sz="2000" b="1">
                <a:latin typeface="宋体" panose="02010600030101010101" pitchFamily="2" charset="-122"/>
              </a:rPr>
              <a:t>该动物有犬齿</a:t>
            </a:r>
            <a:r>
              <a:rPr lang="zh-CN" altLang="en-US" sz="2000" b="1">
                <a:latin typeface="Times New Roman" panose="02020603050405020304" pitchFamily="18" charset="0"/>
                <a:cs typeface="Times New Roman" panose="02020603050405020304" pitchFamily="18" charset="0"/>
              </a:rPr>
              <a:t>  </a:t>
            </a:r>
            <a:r>
              <a:rPr lang="en-US" altLang="zh-CN" sz="2000" b="1">
                <a:latin typeface="Times New Roman" panose="02020603050405020304" pitchFamily="18" charset="0"/>
                <a:cs typeface="Times New Roman" panose="02020603050405020304" pitchFamily="18" charset="0"/>
              </a:rPr>
              <a:t>AND  </a:t>
            </a:r>
            <a:r>
              <a:rPr lang="zh-CN" altLang="en-US" sz="2000" b="1">
                <a:latin typeface="宋体" panose="02010600030101010101" pitchFamily="2" charset="-122"/>
              </a:rPr>
              <a:t>有爪</a:t>
            </a:r>
            <a:r>
              <a:rPr lang="zh-CN" altLang="en-US" sz="2000" b="1">
                <a:latin typeface="Times New Roman" panose="02020603050405020304" pitchFamily="18" charset="0"/>
                <a:cs typeface="Times New Roman" panose="02020603050405020304" pitchFamily="18" charset="0"/>
              </a:rPr>
              <a:t>  </a:t>
            </a:r>
            <a:r>
              <a:rPr lang="en-US" altLang="zh-CN" sz="2000" b="1">
                <a:latin typeface="Times New Roman" panose="02020603050405020304" pitchFamily="18" charset="0"/>
                <a:cs typeface="Times New Roman" panose="02020603050405020304" pitchFamily="18" charset="0"/>
              </a:rPr>
              <a:t>AND  </a:t>
            </a:r>
            <a:r>
              <a:rPr lang="zh-CN" altLang="en-US" sz="2000" b="1">
                <a:latin typeface="宋体" panose="02010600030101010101" pitchFamily="2" charset="-122"/>
              </a:rPr>
              <a:t>眼盯前方</a:t>
            </a:r>
            <a:endParaRPr lang="zh-CN" altLang="en-US" sz="2000" b="1">
              <a:latin typeface="Times New Roman" panose="02020603050405020304" pitchFamily="18" charset="0"/>
              <a:cs typeface="Times New Roman" panose="02020603050405020304" pitchFamily="18" charset="0"/>
            </a:endParaRPr>
          </a:p>
          <a:p>
            <a:pPr algn="just" eaLnBrk="1" hangingPunct="1">
              <a:lnSpc>
                <a:spcPct val="110000"/>
              </a:lnSpc>
              <a:spcBef>
                <a:spcPct val="20000"/>
              </a:spcBef>
              <a:defRPr/>
            </a:pPr>
            <a:r>
              <a:rPr lang="zh-CN" altLang="en-US" sz="2000" b="1">
                <a:latin typeface="Times New Roman" panose="02020603050405020304" pitchFamily="18" charset="0"/>
                <a:cs typeface="Times New Roman" panose="02020603050405020304" pitchFamily="18" charset="0"/>
              </a:rPr>
              <a:t>                                    </a:t>
            </a:r>
            <a:r>
              <a:rPr lang="en-US" altLang="zh-CN" sz="2000" b="1">
                <a:latin typeface="Times New Roman" panose="02020603050405020304" pitchFamily="18" charset="0"/>
                <a:cs typeface="Times New Roman" panose="02020603050405020304" pitchFamily="18" charset="0"/>
              </a:rPr>
              <a:t>THEN  </a:t>
            </a:r>
            <a:r>
              <a:rPr lang="zh-CN" altLang="en-US" sz="2000" b="1">
                <a:latin typeface="宋体" panose="02010600030101010101" pitchFamily="2" charset="-122"/>
              </a:rPr>
              <a:t>该动物是</a:t>
            </a:r>
            <a:r>
              <a:rPr lang="zh-CN" altLang="en-US" sz="2000" b="1">
                <a:solidFill>
                  <a:schemeClr val="accent2"/>
                </a:solidFill>
                <a:latin typeface="宋体" panose="02010600030101010101" pitchFamily="2" charset="-122"/>
              </a:rPr>
              <a:t>食肉动物</a:t>
            </a:r>
          </a:p>
          <a:p>
            <a:pPr algn="just" eaLnBrk="1" hangingPunct="1">
              <a:lnSpc>
                <a:spcPct val="110000"/>
              </a:lnSpc>
              <a:spcBef>
                <a:spcPct val="20000"/>
              </a:spcBef>
              <a:defRPr/>
            </a:pPr>
            <a:r>
              <a:rPr lang="en-US" altLang="zh-CN" sz="2000" b="1" i="1">
                <a:latin typeface="Times New Roman" panose="02020603050405020304" pitchFamily="18" charset="0"/>
                <a:cs typeface="Times New Roman" panose="02020603050405020304" pitchFamily="18" charset="0"/>
              </a:rPr>
              <a:t>r</a:t>
            </a:r>
            <a:r>
              <a:rPr lang="en-US" altLang="zh-CN" sz="2000" b="1" baseline="-30000">
                <a:solidFill>
                  <a:srgbClr val="006666"/>
                </a:solidFill>
                <a:latin typeface="Times New Roman" panose="02020603050405020304" pitchFamily="18" charset="0"/>
              </a:rPr>
              <a:t>7</a:t>
            </a:r>
            <a:r>
              <a:rPr lang="zh-CN" altLang="en-US" sz="2000" b="1">
                <a:latin typeface="Times New Roman" panose="02020603050405020304" pitchFamily="18" charset="0"/>
              </a:rPr>
              <a:t>： </a:t>
            </a:r>
            <a:r>
              <a:rPr lang="en-US" altLang="zh-CN" sz="2000" b="1">
                <a:latin typeface="Times New Roman" panose="02020603050405020304" pitchFamily="18" charset="0"/>
              </a:rPr>
              <a:t>IF   </a:t>
            </a:r>
            <a:r>
              <a:rPr lang="zh-CN" altLang="en-US" sz="2000" b="1">
                <a:latin typeface="Times New Roman" panose="02020603050405020304" pitchFamily="18" charset="0"/>
              </a:rPr>
              <a:t>该动物是哺乳动物  </a:t>
            </a:r>
            <a:r>
              <a:rPr lang="en-US" altLang="zh-CN" sz="2000" b="1">
                <a:latin typeface="Times New Roman" panose="02020603050405020304" pitchFamily="18" charset="0"/>
              </a:rPr>
              <a:t>AND  </a:t>
            </a:r>
            <a:r>
              <a:rPr lang="zh-CN" altLang="en-US" sz="2000" b="1">
                <a:latin typeface="Times New Roman" panose="02020603050405020304" pitchFamily="18" charset="0"/>
              </a:rPr>
              <a:t>有蹄  </a:t>
            </a:r>
          </a:p>
          <a:p>
            <a:pPr algn="just" eaLnBrk="1" hangingPunct="1">
              <a:lnSpc>
                <a:spcPct val="110000"/>
              </a:lnSpc>
              <a:spcBef>
                <a:spcPct val="20000"/>
              </a:spcBef>
              <a:defRPr/>
            </a:pPr>
            <a:r>
              <a:rPr lang="zh-CN" altLang="en-US" sz="2000" b="1">
                <a:latin typeface="Times New Roman" panose="02020603050405020304" pitchFamily="18" charset="0"/>
              </a:rPr>
              <a:t>                                    </a:t>
            </a:r>
            <a:r>
              <a:rPr lang="en-US" altLang="zh-CN" sz="2000" b="1">
                <a:latin typeface="Times New Roman" panose="02020603050405020304" pitchFamily="18" charset="0"/>
              </a:rPr>
              <a:t>THEN  </a:t>
            </a:r>
            <a:r>
              <a:rPr lang="zh-CN" altLang="en-US" sz="2000" b="1">
                <a:latin typeface="Times New Roman" panose="02020603050405020304" pitchFamily="18" charset="0"/>
              </a:rPr>
              <a:t>该动物是</a:t>
            </a:r>
            <a:r>
              <a:rPr lang="zh-CN" altLang="en-US" sz="2000" b="1">
                <a:solidFill>
                  <a:srgbClr val="006666"/>
                </a:solidFill>
                <a:latin typeface="Times New Roman" panose="02020603050405020304" pitchFamily="18" charset="0"/>
              </a:rPr>
              <a:t>有蹄类动物</a:t>
            </a:r>
          </a:p>
          <a:p>
            <a:pPr algn="just" eaLnBrk="1" hangingPunct="1">
              <a:lnSpc>
                <a:spcPct val="110000"/>
              </a:lnSpc>
              <a:spcBef>
                <a:spcPct val="20000"/>
              </a:spcBef>
              <a:defRPr/>
            </a:pPr>
            <a:r>
              <a:rPr lang="en-US" altLang="zh-CN" sz="2000" b="1" i="1">
                <a:latin typeface="Times New Roman" panose="02020603050405020304" pitchFamily="18" charset="0"/>
                <a:cs typeface="Times New Roman" panose="02020603050405020304" pitchFamily="18" charset="0"/>
              </a:rPr>
              <a:t>r</a:t>
            </a:r>
            <a:r>
              <a:rPr lang="en-US" altLang="zh-CN" sz="2000" b="1" baseline="-30000">
                <a:solidFill>
                  <a:srgbClr val="006666"/>
                </a:solidFill>
                <a:latin typeface="Times New Roman" panose="02020603050405020304" pitchFamily="18" charset="0"/>
              </a:rPr>
              <a:t> 8</a:t>
            </a:r>
            <a:r>
              <a:rPr lang="zh-CN" altLang="en-US" sz="2000" b="1">
                <a:latin typeface="Times New Roman" panose="02020603050405020304" pitchFamily="18" charset="0"/>
              </a:rPr>
              <a:t>： </a:t>
            </a:r>
            <a:r>
              <a:rPr lang="en-US" altLang="zh-CN" sz="2000" b="1">
                <a:latin typeface="Times New Roman" panose="02020603050405020304" pitchFamily="18" charset="0"/>
              </a:rPr>
              <a:t>IF   </a:t>
            </a:r>
            <a:r>
              <a:rPr lang="zh-CN" altLang="en-US" sz="2000" b="1">
                <a:latin typeface="Times New Roman" panose="02020603050405020304" pitchFamily="18" charset="0"/>
              </a:rPr>
              <a:t>该动物是哺乳动物  </a:t>
            </a:r>
            <a:r>
              <a:rPr lang="en-US" altLang="zh-CN" sz="2000" b="1">
                <a:latin typeface="Times New Roman" panose="02020603050405020304" pitchFamily="18" charset="0"/>
              </a:rPr>
              <a:t>AND  </a:t>
            </a:r>
            <a:r>
              <a:rPr lang="zh-CN" altLang="en-US" sz="2000" b="1">
                <a:latin typeface="Times New Roman" panose="02020603050405020304" pitchFamily="18" charset="0"/>
              </a:rPr>
              <a:t>是反刍动物  </a:t>
            </a:r>
          </a:p>
          <a:p>
            <a:pPr algn="just" eaLnBrk="1" hangingPunct="1">
              <a:lnSpc>
                <a:spcPct val="110000"/>
              </a:lnSpc>
              <a:spcBef>
                <a:spcPct val="20000"/>
              </a:spcBef>
              <a:defRPr/>
            </a:pPr>
            <a:r>
              <a:rPr lang="zh-CN" altLang="en-US" sz="2000" b="1">
                <a:latin typeface="Times New Roman" panose="02020603050405020304" pitchFamily="18" charset="0"/>
              </a:rPr>
              <a:t>                                    </a:t>
            </a:r>
            <a:r>
              <a:rPr lang="en-US" altLang="zh-CN" sz="2000" b="1">
                <a:latin typeface="Times New Roman" panose="02020603050405020304" pitchFamily="18" charset="0"/>
              </a:rPr>
              <a:t>THEN  </a:t>
            </a:r>
            <a:r>
              <a:rPr lang="zh-CN" altLang="en-US" sz="2000" b="1">
                <a:latin typeface="Times New Roman" panose="02020603050405020304" pitchFamily="18" charset="0"/>
              </a:rPr>
              <a:t>该动物是</a:t>
            </a:r>
            <a:r>
              <a:rPr lang="zh-CN" altLang="en-US" sz="2000" b="1">
                <a:solidFill>
                  <a:srgbClr val="006666"/>
                </a:solidFill>
                <a:latin typeface="Times New Roman" panose="02020603050405020304" pitchFamily="18" charset="0"/>
              </a:rPr>
              <a:t>有蹄类动物</a:t>
            </a:r>
            <a:endParaRPr lang="zh-CN" altLang="en-US" sz="2000" b="1">
              <a:solidFill>
                <a:srgbClr val="006666"/>
              </a:solidFill>
            </a:endParaRP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灯片编号占位符 3">
            <a:extLst>
              <a:ext uri="{FF2B5EF4-FFF2-40B4-BE49-F238E27FC236}">
                <a16:creationId xmlns:a16="http://schemas.microsoft.com/office/drawing/2014/main" id="{2472A4E9-DFD8-2E4F-8C70-F7278B732F5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0125D6A0-39D7-A048-8D3A-86B954D6477D}" type="slidenum">
              <a:rPr lang="ja-JP" altLang="en-US" sz="1800">
                <a:solidFill>
                  <a:srgbClr val="A50021"/>
                </a:solidFill>
                <a:ea typeface="MS PGothic" panose="020B0600070205080204" pitchFamily="34" charset="-128"/>
              </a:rPr>
              <a:pPr>
                <a:lnSpc>
                  <a:spcPct val="100000"/>
                </a:lnSpc>
                <a:spcBef>
                  <a:spcPct val="0"/>
                </a:spcBef>
                <a:buClrTx/>
                <a:buFontTx/>
                <a:buNone/>
              </a:pPr>
              <a:t>5</a:t>
            </a:fld>
            <a:endParaRPr lang="en-US" altLang="ja-JP" sz="1800">
              <a:solidFill>
                <a:srgbClr val="A50021"/>
              </a:solidFill>
              <a:ea typeface="MS PGothic" panose="020B0600070205080204" pitchFamily="34" charset="-128"/>
            </a:endParaRPr>
          </a:p>
        </p:txBody>
      </p:sp>
      <p:sp>
        <p:nvSpPr>
          <p:cNvPr id="19458" name="Rectangle 2">
            <a:extLst>
              <a:ext uri="{FF2B5EF4-FFF2-40B4-BE49-F238E27FC236}">
                <a16:creationId xmlns:a16="http://schemas.microsoft.com/office/drawing/2014/main" id="{E4493247-53A1-F740-995E-9370A4E1CBF5}"/>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2.1.1  </a:t>
            </a:r>
            <a:r>
              <a:rPr lang="zh-CN" altLang="en-US">
                <a:latin typeface="Times New Roman" panose="02020603050405020304" pitchFamily="18" charset="0"/>
              </a:rPr>
              <a:t>知识的概念</a:t>
            </a:r>
          </a:p>
        </p:txBody>
      </p:sp>
      <p:sp>
        <p:nvSpPr>
          <p:cNvPr id="7171" name="Rectangle 3">
            <a:extLst>
              <a:ext uri="{FF2B5EF4-FFF2-40B4-BE49-F238E27FC236}">
                <a16:creationId xmlns:a16="http://schemas.microsoft.com/office/drawing/2014/main" id="{B287787A-29BA-4E49-B33D-8D3EAC7A5803}"/>
              </a:ext>
            </a:extLst>
          </p:cNvPr>
          <p:cNvSpPr>
            <a:spLocks noGrp="1" noChangeArrowheads="1"/>
          </p:cNvSpPr>
          <p:nvPr>
            <p:ph type="body" idx="1"/>
          </p:nvPr>
        </p:nvSpPr>
        <p:spPr/>
        <p:txBody>
          <a:bodyPr/>
          <a:lstStyle/>
          <a:p>
            <a:pPr eaLnBrk="1" hangingPunct="1">
              <a:spcBef>
                <a:spcPct val="40000"/>
              </a:spcBef>
            </a:pPr>
            <a:r>
              <a:rPr lang="zh-CN" altLang="en-US" sz="2600" b="1"/>
              <a:t>知识：在长期的生活及社会实践中、在科学研究及实验中积累起来的对客观世界的认识与经验。</a:t>
            </a:r>
          </a:p>
          <a:p>
            <a:pPr eaLnBrk="1" hangingPunct="1">
              <a:spcBef>
                <a:spcPct val="40000"/>
              </a:spcBef>
            </a:pPr>
            <a:r>
              <a:rPr lang="zh-CN" altLang="en-US" sz="2600" b="1"/>
              <a:t>知识：把有关</a:t>
            </a:r>
            <a:r>
              <a:rPr lang="zh-CN" altLang="en-US" sz="2600" b="1">
                <a:solidFill>
                  <a:schemeClr val="accent2"/>
                </a:solidFill>
              </a:rPr>
              <a:t>信息关联</a:t>
            </a:r>
            <a:r>
              <a:rPr lang="zh-CN" altLang="en-US" sz="2600" b="1"/>
              <a:t>在一起所形成的信息结构。 </a:t>
            </a:r>
          </a:p>
          <a:p>
            <a:pPr eaLnBrk="1" hangingPunct="1">
              <a:spcBef>
                <a:spcPct val="40000"/>
              </a:spcBef>
            </a:pPr>
            <a:r>
              <a:rPr lang="zh-CN" altLang="en-US" sz="2600" b="1"/>
              <a:t>知识反映了客观世界中事物之间的关系，不同事物或者相同事物间的不同关系形成了不同的知识。</a:t>
            </a:r>
          </a:p>
          <a:p>
            <a:pPr eaLnBrk="1" hangingPunct="1">
              <a:spcBef>
                <a:spcPct val="40000"/>
              </a:spcBef>
              <a:buFont typeface="Wingdings" pitchFamily="2" charset="2"/>
              <a:buNone/>
            </a:pPr>
            <a:r>
              <a:rPr lang="zh-CN" altLang="en-US" sz="2600" b="1"/>
              <a:t>     </a:t>
            </a:r>
            <a:endParaRPr lang="zh-CN" altLang="en-US" b="1"/>
          </a:p>
        </p:txBody>
      </p:sp>
      <p:sp>
        <p:nvSpPr>
          <p:cNvPr id="7173" name="AutoShape 5">
            <a:extLst>
              <a:ext uri="{FF2B5EF4-FFF2-40B4-BE49-F238E27FC236}">
                <a16:creationId xmlns:a16="http://schemas.microsoft.com/office/drawing/2014/main" id="{C44460B4-F19E-7847-AAA0-F1D3383D9619}"/>
              </a:ext>
            </a:extLst>
          </p:cNvPr>
          <p:cNvSpPr>
            <a:spLocks/>
          </p:cNvSpPr>
          <p:nvPr/>
        </p:nvSpPr>
        <p:spPr bwMode="auto">
          <a:xfrm>
            <a:off x="3546475" y="2890838"/>
            <a:ext cx="5407025" cy="1219200"/>
          </a:xfrm>
          <a:prstGeom prst="accentCallout2">
            <a:avLst>
              <a:gd name="adj1" fmla="val 9375"/>
              <a:gd name="adj2" fmla="val -1407"/>
              <a:gd name="adj3" fmla="val 9375"/>
              <a:gd name="adj4" fmla="val -3463"/>
              <a:gd name="adj5" fmla="val -22264"/>
              <a:gd name="adj6" fmla="val -5606"/>
            </a:avLst>
          </a:prstGeom>
          <a:gradFill rotWithShape="0">
            <a:gsLst>
              <a:gs pos="0">
                <a:schemeClr val="bg1"/>
              </a:gs>
              <a:gs pos="100000">
                <a:schemeClr val="accent1"/>
              </a:gs>
            </a:gsLst>
            <a:path path="shape">
              <a:fillToRect l="50000" t="50000" r="50000" b="50000"/>
            </a:path>
          </a:gradFill>
          <a:ln w="9525">
            <a:solidFill>
              <a:schemeClr val="accent2"/>
            </a:solidFill>
            <a:miter lim="800000"/>
            <a:headEnd/>
            <a:tailEnd/>
          </a:ln>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400" b="1"/>
              <a:t>信息关联形式：</a:t>
            </a:r>
            <a:r>
              <a:rPr lang="zh-CN" altLang="en-US" sz="2400" b="1">
                <a:latin typeface="Times New Roman" panose="02020603050405020304" pitchFamily="18" charset="0"/>
              </a:rPr>
              <a:t>“</a:t>
            </a:r>
            <a:r>
              <a:rPr lang="zh-CN" altLang="en-US" sz="2400" b="1">
                <a:latin typeface="宋体" panose="02010600030101010101" pitchFamily="2" charset="-122"/>
              </a:rPr>
              <a:t>如果</a:t>
            </a:r>
            <a:r>
              <a:rPr lang="en-US" altLang="zh-CN" baseline="5000">
                <a:latin typeface="宋体" panose="02010600030101010101" pitchFamily="2" charset="-122"/>
              </a:rPr>
              <a:t>……</a:t>
            </a:r>
            <a:r>
              <a:rPr lang="zh-CN" altLang="en-US" sz="1800" b="1"/>
              <a:t>，</a:t>
            </a:r>
            <a:r>
              <a:rPr lang="zh-CN" altLang="en-US" sz="2400" b="1">
                <a:latin typeface="宋体" panose="02010600030101010101" pitchFamily="2" charset="-122"/>
              </a:rPr>
              <a:t>则</a:t>
            </a:r>
            <a:r>
              <a:rPr lang="en-US" altLang="zh-CN" baseline="5000">
                <a:latin typeface="宋体" panose="02010600030101010101" pitchFamily="2" charset="-122"/>
              </a:rPr>
              <a:t>……</a:t>
            </a:r>
            <a:r>
              <a:rPr lang="en-US" altLang="zh-CN" sz="2400" b="1">
                <a:latin typeface="Times New Roman" panose="02020603050405020304" pitchFamily="18" charset="0"/>
              </a:rPr>
              <a:t>”</a:t>
            </a:r>
            <a:r>
              <a:rPr lang="en-US" altLang="zh-CN" sz="2400" b="1"/>
              <a:t> </a:t>
            </a:r>
          </a:p>
          <a:p>
            <a:pPr eaLnBrk="1" hangingPunct="1">
              <a:lnSpc>
                <a:spcPct val="100000"/>
              </a:lnSpc>
              <a:spcBef>
                <a:spcPct val="0"/>
              </a:spcBef>
              <a:buClrTx/>
              <a:buFontTx/>
              <a:buNone/>
            </a:pPr>
            <a:endParaRPr lang="en-US" altLang="zh-CN" sz="2400" b="1"/>
          </a:p>
          <a:p>
            <a:pPr eaLnBrk="1" hangingPunct="1">
              <a:lnSpc>
                <a:spcPct val="100000"/>
              </a:lnSpc>
              <a:spcBef>
                <a:spcPct val="0"/>
              </a:spcBef>
              <a:buClrTx/>
              <a:buFontTx/>
              <a:buNone/>
            </a:pPr>
            <a:r>
              <a:rPr lang="zh-CN" altLang="en-US" sz="2400" b="1">
                <a:solidFill>
                  <a:schemeClr val="accent2"/>
                </a:solidFill>
                <a:latin typeface="宋体" panose="02010600030101010101" pitchFamily="2" charset="-122"/>
              </a:rPr>
              <a:t>如果大雁向南飞，则冬天就要来临了。</a:t>
            </a:r>
          </a:p>
          <a:p>
            <a:pPr algn="ctr" eaLnBrk="1" hangingPunct="1">
              <a:lnSpc>
                <a:spcPct val="100000"/>
              </a:lnSpc>
              <a:spcBef>
                <a:spcPct val="0"/>
              </a:spcBef>
              <a:buClrTx/>
              <a:buFontTx/>
              <a:buNone/>
            </a:pPr>
            <a:r>
              <a:rPr lang="zh-CN" altLang="en-US" sz="1800"/>
              <a:t> </a:t>
            </a:r>
          </a:p>
        </p:txBody>
      </p:sp>
      <p:sp>
        <p:nvSpPr>
          <p:cNvPr id="7174" name="Text Box 6">
            <a:extLst>
              <a:ext uri="{FF2B5EF4-FFF2-40B4-BE49-F238E27FC236}">
                <a16:creationId xmlns:a16="http://schemas.microsoft.com/office/drawing/2014/main" id="{956372E8-3DAE-D147-BC87-731933CC0E46}"/>
              </a:ext>
            </a:extLst>
          </p:cNvPr>
          <p:cNvSpPr txBox="1">
            <a:spLocks noChangeArrowheads="1"/>
          </p:cNvSpPr>
          <p:nvPr/>
        </p:nvSpPr>
        <p:spPr bwMode="auto">
          <a:xfrm>
            <a:off x="7239000" y="5524500"/>
            <a:ext cx="190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b="1">
                <a:latin typeface="Times New Roman" panose="02020603050405020304" pitchFamily="18" charset="0"/>
              </a:rPr>
              <a:t>——</a:t>
            </a:r>
            <a:r>
              <a:rPr lang="en-US" altLang="zh-CN" b="1">
                <a:latin typeface="宋体" panose="02010600030101010101" pitchFamily="2" charset="-122"/>
              </a:rPr>
              <a:t> </a:t>
            </a:r>
            <a:r>
              <a:rPr lang="zh-CN" altLang="en-US" b="1">
                <a:solidFill>
                  <a:schemeClr val="accent2"/>
                </a:solidFill>
                <a:latin typeface="宋体" panose="02010600030101010101" pitchFamily="2" charset="-122"/>
              </a:rPr>
              <a:t>规则</a:t>
            </a:r>
          </a:p>
        </p:txBody>
      </p:sp>
      <p:sp>
        <p:nvSpPr>
          <p:cNvPr id="7176" name="Rectangle 8">
            <a:extLst>
              <a:ext uri="{FF2B5EF4-FFF2-40B4-BE49-F238E27FC236}">
                <a16:creationId xmlns:a16="http://schemas.microsoft.com/office/drawing/2014/main" id="{735D3825-B80F-764F-AE18-89802EAB09D6}"/>
              </a:ext>
            </a:extLst>
          </p:cNvPr>
          <p:cNvSpPr>
            <a:spLocks noChangeArrowheads="1"/>
          </p:cNvSpPr>
          <p:nvPr/>
        </p:nvSpPr>
        <p:spPr bwMode="auto">
          <a:xfrm>
            <a:off x="3276600" y="4648200"/>
            <a:ext cx="2252663"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40000"/>
              </a:spcBef>
              <a:buFont typeface="Wingdings" pitchFamily="2" charset="2"/>
              <a:buNone/>
            </a:pPr>
            <a:r>
              <a:rPr lang="en-US" altLang="zh-CN" b="1"/>
              <a:t>——   </a:t>
            </a:r>
            <a:r>
              <a:rPr lang="zh-CN" altLang="en-US" b="1">
                <a:solidFill>
                  <a:schemeClr val="accent2"/>
                </a:solidFill>
              </a:rPr>
              <a:t>事实</a:t>
            </a:r>
          </a:p>
        </p:txBody>
      </p:sp>
      <p:sp>
        <p:nvSpPr>
          <p:cNvPr id="7177" name="Rectangle 9">
            <a:extLst>
              <a:ext uri="{FF2B5EF4-FFF2-40B4-BE49-F238E27FC236}">
                <a16:creationId xmlns:a16="http://schemas.microsoft.com/office/drawing/2014/main" id="{A3D89CB1-1B83-4844-8458-559834DE7B25}"/>
              </a:ext>
            </a:extLst>
          </p:cNvPr>
          <p:cNvSpPr>
            <a:spLocks noChangeArrowheads="1"/>
          </p:cNvSpPr>
          <p:nvPr/>
        </p:nvSpPr>
        <p:spPr bwMode="auto">
          <a:xfrm>
            <a:off x="657225" y="3946525"/>
            <a:ext cx="7086600"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Font typeface="Wingdings" pitchFamily="2" charset="2"/>
              <a:buNone/>
            </a:pPr>
            <a:r>
              <a:rPr lang="zh-CN" altLang="en-US" b="1"/>
              <a:t>例如：</a:t>
            </a:r>
          </a:p>
          <a:p>
            <a:pPr eaLnBrk="1" hangingPunct="1">
              <a:spcBef>
                <a:spcPct val="50000"/>
              </a:spcBef>
              <a:buFont typeface="Wingdings" pitchFamily="2" charset="2"/>
              <a:buNone/>
            </a:pPr>
            <a:r>
              <a:rPr lang="zh-CN" altLang="en-US" b="1"/>
              <a:t> </a:t>
            </a:r>
            <a:r>
              <a:rPr lang="zh-CN" altLang="en-US" b="1">
                <a:latin typeface="Times New Roman" panose="02020603050405020304" pitchFamily="18" charset="0"/>
              </a:rPr>
              <a:t>“</a:t>
            </a:r>
            <a:r>
              <a:rPr lang="zh-CN" altLang="en-US" b="1">
                <a:solidFill>
                  <a:schemeClr val="folHlink"/>
                </a:solidFill>
                <a:latin typeface="宋体" panose="02010600030101010101" pitchFamily="2" charset="-122"/>
              </a:rPr>
              <a:t>雪是白色的</a:t>
            </a:r>
            <a:r>
              <a:rPr lang="zh-CN" altLang="en-US" b="1">
                <a:latin typeface="Times New Roman" panose="02020603050405020304" pitchFamily="18" charset="0"/>
              </a:rPr>
              <a:t>”</a:t>
            </a:r>
            <a:r>
              <a:rPr lang="zh-CN" altLang="en-US" b="1"/>
              <a:t> 。</a:t>
            </a:r>
          </a:p>
          <a:p>
            <a:pPr eaLnBrk="1" hangingPunct="1">
              <a:spcBef>
                <a:spcPct val="50000"/>
              </a:spcBef>
              <a:buFont typeface="Wingdings" pitchFamily="2" charset="2"/>
              <a:buNone/>
            </a:pPr>
            <a:r>
              <a:rPr lang="zh-CN" altLang="en-US" b="1"/>
              <a:t> </a:t>
            </a:r>
            <a:r>
              <a:rPr lang="zh-CN" altLang="en-US" b="1">
                <a:latin typeface="Times New Roman" panose="02020603050405020304" pitchFamily="18" charset="0"/>
              </a:rPr>
              <a:t>“</a:t>
            </a:r>
            <a:r>
              <a:rPr lang="zh-CN" altLang="en-US" b="1">
                <a:solidFill>
                  <a:schemeClr val="folHlink"/>
                </a:solidFill>
                <a:latin typeface="宋体" panose="02010600030101010101" pitchFamily="2" charset="-122"/>
              </a:rPr>
              <a:t>如果头痛且流涕，则有可能患了感冒</a:t>
            </a:r>
            <a:r>
              <a:rPr lang="zh-CN" altLang="en-US" b="1">
                <a:latin typeface="Times New Roman" panose="02020603050405020304" pitchFamily="18" charset="0"/>
              </a:rPr>
              <a:t>”</a:t>
            </a:r>
            <a:r>
              <a:rPr lang="zh-CN" altLang="en-US" sz="3000" b="1"/>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 calcmode="lin" valueType="num">
                                      <p:cBhvr additive="base">
                                        <p:cTn id="12" dur="500" fill="hold"/>
                                        <p:tgtEl>
                                          <p:spTgt spid="7171">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171">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 calcmode="lin" valueType="num">
                                      <p:cBhvr additive="base">
                                        <p:cTn id="17" dur="500" fill="hold"/>
                                        <p:tgtEl>
                                          <p:spTgt spid="717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171">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 calcmode="lin" valueType="num">
                                      <p:cBhvr additive="base">
                                        <p:cTn id="22" dur="500" fill="hold"/>
                                        <p:tgtEl>
                                          <p:spTgt spid="7171">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71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 fill="hold" grpId="0" nodeType="clickEffect">
                                  <p:stCondLst>
                                    <p:cond delay="0"/>
                                  </p:stCondLst>
                                  <p:childTnLst>
                                    <p:set>
                                      <p:cBhvr>
                                        <p:cTn id="27" dur="1" fill="hold">
                                          <p:stCondLst>
                                            <p:cond delay="0"/>
                                          </p:stCondLst>
                                        </p:cTn>
                                        <p:tgtEl>
                                          <p:spTgt spid="7173"/>
                                        </p:tgtEl>
                                        <p:attrNameLst>
                                          <p:attrName>style.visibility</p:attrName>
                                        </p:attrNameLst>
                                      </p:cBhvr>
                                      <p:to>
                                        <p:strVal val="visible"/>
                                      </p:to>
                                    </p:set>
                                    <p:anim calcmode="lin" valueType="num">
                                      <p:cBhvr>
                                        <p:cTn id="28" dur="500" fill="hold"/>
                                        <p:tgtEl>
                                          <p:spTgt spid="7173"/>
                                        </p:tgtEl>
                                        <p:attrNameLst>
                                          <p:attrName>ppt_x</p:attrName>
                                        </p:attrNameLst>
                                      </p:cBhvr>
                                      <p:tavLst>
                                        <p:tav tm="0">
                                          <p:val>
                                            <p:strVal val="#ppt_x"/>
                                          </p:val>
                                        </p:tav>
                                        <p:tav tm="100000">
                                          <p:val>
                                            <p:strVal val="#ppt_x"/>
                                          </p:val>
                                        </p:tav>
                                      </p:tavLst>
                                    </p:anim>
                                    <p:anim calcmode="lin" valueType="num">
                                      <p:cBhvr>
                                        <p:cTn id="29" dur="500" fill="hold"/>
                                        <p:tgtEl>
                                          <p:spTgt spid="7173"/>
                                        </p:tgtEl>
                                        <p:attrNameLst>
                                          <p:attrName>ppt_y</p:attrName>
                                        </p:attrNameLst>
                                      </p:cBhvr>
                                      <p:tavLst>
                                        <p:tav tm="0">
                                          <p:val>
                                            <p:strVal val="#ppt_y-#ppt_h/2"/>
                                          </p:val>
                                        </p:tav>
                                        <p:tav tm="100000">
                                          <p:val>
                                            <p:strVal val="#ppt_y"/>
                                          </p:val>
                                        </p:tav>
                                      </p:tavLst>
                                    </p:anim>
                                    <p:anim calcmode="lin" valueType="num">
                                      <p:cBhvr>
                                        <p:cTn id="30" dur="500" fill="hold"/>
                                        <p:tgtEl>
                                          <p:spTgt spid="7173"/>
                                        </p:tgtEl>
                                        <p:attrNameLst>
                                          <p:attrName>ppt_w</p:attrName>
                                        </p:attrNameLst>
                                      </p:cBhvr>
                                      <p:tavLst>
                                        <p:tav tm="0">
                                          <p:val>
                                            <p:strVal val="#ppt_w"/>
                                          </p:val>
                                        </p:tav>
                                        <p:tav tm="100000">
                                          <p:val>
                                            <p:strVal val="#ppt_w"/>
                                          </p:val>
                                        </p:tav>
                                      </p:tavLst>
                                    </p:anim>
                                    <p:anim calcmode="lin" valueType="num">
                                      <p:cBhvr>
                                        <p:cTn id="31" dur="500" fill="hold"/>
                                        <p:tgtEl>
                                          <p:spTgt spid="7173"/>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7173"/>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7177"/>
                                        </p:tgtEl>
                                        <p:attrNameLst>
                                          <p:attrName>style.visibility</p:attrName>
                                        </p:attrNameLst>
                                      </p:cBhvr>
                                      <p:to>
                                        <p:strVal val="visible"/>
                                      </p:to>
                                    </p:set>
                                    <p:anim calcmode="lin" valueType="num">
                                      <p:cBhvr additive="base">
                                        <p:cTn id="36" dur="500" fill="hold"/>
                                        <p:tgtEl>
                                          <p:spTgt spid="7177"/>
                                        </p:tgtEl>
                                        <p:attrNameLst>
                                          <p:attrName>ppt_x</p:attrName>
                                        </p:attrNameLst>
                                      </p:cBhvr>
                                      <p:tavLst>
                                        <p:tav tm="0">
                                          <p:val>
                                            <p:strVal val="0-#ppt_w/2"/>
                                          </p:val>
                                        </p:tav>
                                        <p:tav tm="100000">
                                          <p:val>
                                            <p:strVal val="#ppt_x"/>
                                          </p:val>
                                        </p:tav>
                                      </p:tavLst>
                                    </p:anim>
                                    <p:anim calcmode="lin" valueType="num">
                                      <p:cBhvr additive="base">
                                        <p:cTn id="37" dur="500" fill="hold"/>
                                        <p:tgtEl>
                                          <p:spTgt spid="7177"/>
                                        </p:tgtEl>
                                        <p:attrNameLst>
                                          <p:attrName>ppt_y</p:attrName>
                                        </p:attrNameLst>
                                      </p:cBhvr>
                                      <p:tavLst>
                                        <p:tav tm="0">
                                          <p:val>
                                            <p:strVal val="#ppt_y"/>
                                          </p:val>
                                        </p:tav>
                                        <p:tav tm="100000">
                                          <p:val>
                                            <p:strVal val="#ppt_y"/>
                                          </p:val>
                                        </p:tav>
                                      </p:tavLst>
                                    </p:anim>
                                  </p:childTnLst>
                                </p:cTn>
                              </p:par>
                            </p:childTnLst>
                          </p:cTn>
                        </p:par>
                        <p:par>
                          <p:cTn id="38" fill="hold" nodeType="afterGroup">
                            <p:stCondLst>
                              <p:cond delay="500"/>
                            </p:stCondLst>
                            <p:childTnLst>
                              <p:par>
                                <p:cTn id="39" presetID="1" presetClass="entr" presetSubtype="0" fill="hold" grpId="0" nodeType="afterEffect">
                                  <p:stCondLst>
                                    <p:cond delay="0"/>
                                  </p:stCondLst>
                                  <p:childTnLst>
                                    <p:set>
                                      <p:cBhvr>
                                        <p:cTn id="40" dur="1" fill="hold">
                                          <p:stCondLst>
                                            <p:cond delay="499"/>
                                          </p:stCondLst>
                                        </p:cTn>
                                        <p:tgtEl>
                                          <p:spTgt spid="7176"/>
                                        </p:tgtEl>
                                        <p:attrNameLst>
                                          <p:attrName>style.visibility</p:attrName>
                                        </p:attrNameLst>
                                      </p:cBhvr>
                                      <p:to>
                                        <p:strVal val="visible"/>
                                      </p:to>
                                    </p:set>
                                  </p:childTnLst>
                                </p:cTn>
                              </p:par>
                            </p:childTnLst>
                          </p:cTn>
                        </p:par>
                        <p:par>
                          <p:cTn id="41" fill="hold" nodeType="afterGroup">
                            <p:stCondLst>
                              <p:cond delay="1000"/>
                            </p:stCondLst>
                            <p:childTnLst>
                              <p:par>
                                <p:cTn id="42" presetID="1" presetClass="entr" presetSubtype="0" fill="hold" grpId="0" nodeType="afterEffect">
                                  <p:stCondLst>
                                    <p:cond delay="0"/>
                                  </p:stCondLst>
                                  <p:childTnLst>
                                    <p:set>
                                      <p:cBhvr>
                                        <p:cTn id="43" dur="1" fill="hold">
                                          <p:stCondLst>
                                            <p:cond delay="499"/>
                                          </p:stCondLst>
                                        </p:cTn>
                                        <p:tgtEl>
                                          <p:spTgt spid="7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advAuto="0"/>
      <p:bldP spid="7173" grpId="0" animBg="1" autoUpdateAnimBg="0"/>
      <p:bldP spid="7174" grpId="0" autoUpdateAnimBg="0"/>
      <p:bldP spid="7176" grpId="0" autoUpdateAnimBg="0"/>
      <p:bldP spid="7177"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灯片编号占位符 3">
            <a:extLst>
              <a:ext uri="{FF2B5EF4-FFF2-40B4-BE49-F238E27FC236}">
                <a16:creationId xmlns:a16="http://schemas.microsoft.com/office/drawing/2014/main" id="{AEC0ED42-B425-9446-94C2-726043ABD52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47C8F0A9-344F-974C-913D-CBA0BD567F26}" type="slidenum">
              <a:rPr lang="ja-JP" altLang="en-US" sz="1800">
                <a:solidFill>
                  <a:srgbClr val="A50021"/>
                </a:solidFill>
                <a:ea typeface="MS PGothic" panose="020B0600070205080204" pitchFamily="34" charset="-128"/>
              </a:rPr>
              <a:pPr>
                <a:lnSpc>
                  <a:spcPct val="100000"/>
                </a:lnSpc>
                <a:spcBef>
                  <a:spcPct val="0"/>
                </a:spcBef>
                <a:buClrTx/>
                <a:buFontTx/>
                <a:buNone/>
              </a:pPr>
              <a:t>50</a:t>
            </a:fld>
            <a:endParaRPr lang="en-US" altLang="ja-JP" sz="1800">
              <a:solidFill>
                <a:srgbClr val="A50021"/>
              </a:solidFill>
              <a:ea typeface="MS PGothic" panose="020B0600070205080204" pitchFamily="34" charset="-128"/>
            </a:endParaRPr>
          </a:p>
        </p:txBody>
      </p:sp>
      <p:sp>
        <p:nvSpPr>
          <p:cNvPr id="66562" name="Rectangle 7">
            <a:extLst>
              <a:ext uri="{FF2B5EF4-FFF2-40B4-BE49-F238E27FC236}">
                <a16:creationId xmlns:a16="http://schemas.microsoft.com/office/drawing/2014/main" id="{2C9806A2-84C9-7A47-A3CD-2A5702E890E9}"/>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2.3.3  </a:t>
            </a:r>
            <a:r>
              <a:rPr lang="zh-CN" altLang="en-US">
                <a:latin typeface="Times New Roman" panose="02020603050405020304" pitchFamily="18" charset="0"/>
              </a:rPr>
              <a:t>产生式系统的例子</a:t>
            </a:r>
            <a:r>
              <a:rPr lang="en-US" altLang="zh-CN">
                <a:latin typeface="Times New Roman" panose="02020603050405020304" pitchFamily="18" charset="0"/>
              </a:rPr>
              <a:t>——</a:t>
            </a:r>
            <a:r>
              <a:rPr lang="zh-CN" altLang="en-US">
                <a:latin typeface="Times New Roman" panose="02020603050405020304" pitchFamily="18" charset="0"/>
              </a:rPr>
              <a:t>动物识别系统</a:t>
            </a:r>
          </a:p>
        </p:txBody>
      </p:sp>
      <p:sp>
        <p:nvSpPr>
          <p:cNvPr id="114696" name="Text Box 8">
            <a:extLst>
              <a:ext uri="{FF2B5EF4-FFF2-40B4-BE49-F238E27FC236}">
                <a16:creationId xmlns:a16="http://schemas.microsoft.com/office/drawing/2014/main" id="{4720D328-6A05-8A45-938F-D30CB812B4EF}"/>
              </a:ext>
            </a:extLst>
          </p:cNvPr>
          <p:cNvSpPr txBox="1">
            <a:spLocks noChangeArrowheads="1"/>
          </p:cNvSpPr>
          <p:nvPr/>
        </p:nvSpPr>
        <p:spPr bwMode="auto">
          <a:xfrm>
            <a:off x="349250" y="923925"/>
            <a:ext cx="8547100" cy="5203825"/>
          </a:xfrm>
          <a:prstGeom prst="rect">
            <a:avLst/>
          </a:prstGeom>
          <a:gradFill rotWithShape="0">
            <a:gsLst>
              <a:gs pos="0">
                <a:srgbClr val="CCFFCC"/>
              </a:gs>
              <a:gs pos="50000">
                <a:schemeClr val="bg1"/>
              </a:gs>
              <a:gs pos="100000">
                <a:srgbClr val="CCFFCC"/>
              </a:gs>
            </a:gsLst>
            <a:lin ang="18900000" scaled="1"/>
          </a:gradFill>
          <a:ln w="9525">
            <a:solidFill>
              <a:srgbClr val="808080"/>
            </a:solidFill>
            <a:miter lim="800000"/>
            <a:headEnd/>
            <a:tailEnd/>
          </a:ln>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spcBef>
                <a:spcPct val="20000"/>
              </a:spcBef>
              <a:defRPr/>
            </a:pPr>
            <a:r>
              <a:rPr lang="en-US" altLang="zh-CN" sz="2000" b="1" i="1">
                <a:latin typeface="Times New Roman" panose="02020603050405020304" pitchFamily="18" charset="0"/>
                <a:cs typeface="Times New Roman" panose="02020603050405020304" pitchFamily="18" charset="0"/>
              </a:rPr>
              <a:t>r</a:t>
            </a:r>
            <a:r>
              <a:rPr lang="en-US" altLang="zh-CN" sz="2000" b="1" baseline="-30000">
                <a:solidFill>
                  <a:schemeClr val="accent2"/>
                </a:solidFill>
                <a:latin typeface="Times New Roman" panose="02020603050405020304" pitchFamily="18" charset="0"/>
              </a:rPr>
              <a:t>9</a:t>
            </a:r>
            <a:r>
              <a:rPr lang="zh-CN" altLang="en-US" sz="2000" b="1">
                <a:latin typeface="Times New Roman" panose="02020603050405020304" pitchFamily="18" charset="0"/>
              </a:rPr>
              <a:t>： </a:t>
            </a:r>
            <a:r>
              <a:rPr lang="en-US" altLang="zh-CN" sz="2000" b="1">
                <a:latin typeface="Times New Roman" panose="02020603050405020304" pitchFamily="18" charset="0"/>
              </a:rPr>
              <a:t>IF  </a:t>
            </a:r>
            <a:r>
              <a:rPr lang="zh-CN" altLang="en-US" sz="2000" b="1">
                <a:latin typeface="Times New Roman" panose="02020603050405020304" pitchFamily="18" charset="0"/>
              </a:rPr>
              <a:t>该动物是哺乳动物   </a:t>
            </a:r>
            <a:r>
              <a:rPr lang="en-US" altLang="zh-CN" sz="2000" b="1">
                <a:latin typeface="Times New Roman" panose="02020603050405020304" pitchFamily="18" charset="0"/>
              </a:rPr>
              <a:t>AND  </a:t>
            </a:r>
            <a:r>
              <a:rPr lang="zh-CN" altLang="en-US" sz="2000" b="1">
                <a:latin typeface="Times New Roman" panose="02020603050405020304" pitchFamily="18" charset="0"/>
              </a:rPr>
              <a:t>是食肉动物 </a:t>
            </a:r>
            <a:r>
              <a:rPr lang="en-US" altLang="zh-CN" sz="2000" b="1">
                <a:latin typeface="Times New Roman" panose="02020603050405020304" pitchFamily="18" charset="0"/>
              </a:rPr>
              <a:t>AND  </a:t>
            </a:r>
            <a:r>
              <a:rPr lang="zh-CN" altLang="en-US" sz="2000" b="1">
                <a:latin typeface="Times New Roman" panose="02020603050405020304" pitchFamily="18" charset="0"/>
              </a:rPr>
              <a:t>是黄褐色 </a:t>
            </a:r>
          </a:p>
          <a:p>
            <a:pPr algn="just" eaLnBrk="1" hangingPunct="1">
              <a:lnSpc>
                <a:spcPct val="110000"/>
              </a:lnSpc>
              <a:spcBef>
                <a:spcPct val="20000"/>
              </a:spcBef>
              <a:defRPr/>
            </a:pPr>
            <a:r>
              <a:rPr lang="zh-CN" altLang="en-US" sz="2000" b="1">
                <a:latin typeface="Times New Roman" panose="02020603050405020304" pitchFamily="18" charset="0"/>
              </a:rPr>
              <a:t>              </a:t>
            </a:r>
            <a:r>
              <a:rPr lang="en-US" altLang="zh-CN" sz="2000" b="1">
                <a:latin typeface="Times New Roman" panose="02020603050405020304" pitchFamily="18" charset="0"/>
              </a:rPr>
              <a:t>AND  </a:t>
            </a:r>
            <a:r>
              <a:rPr lang="zh-CN" altLang="en-US" sz="2000" b="1">
                <a:latin typeface="Times New Roman" panose="02020603050405020304" pitchFamily="18" charset="0"/>
              </a:rPr>
              <a:t>身上有暗斑点           </a:t>
            </a:r>
            <a:r>
              <a:rPr lang="en-US" altLang="zh-CN" sz="2000" b="1">
                <a:latin typeface="Times New Roman" panose="02020603050405020304" pitchFamily="18" charset="0"/>
              </a:rPr>
              <a:t>THEN  </a:t>
            </a:r>
            <a:r>
              <a:rPr lang="zh-CN" altLang="en-US" sz="2000" b="1">
                <a:latin typeface="Times New Roman" panose="02020603050405020304" pitchFamily="18" charset="0"/>
              </a:rPr>
              <a:t>该动物是</a:t>
            </a:r>
            <a:r>
              <a:rPr lang="zh-CN" altLang="en-US" sz="2000" b="1">
                <a:solidFill>
                  <a:schemeClr val="accent2"/>
                </a:solidFill>
                <a:latin typeface="Times New Roman" panose="02020603050405020304" pitchFamily="18" charset="0"/>
              </a:rPr>
              <a:t>金钱豹</a:t>
            </a:r>
            <a:r>
              <a:rPr lang="zh-CN" altLang="en-US" sz="2000" b="1">
                <a:latin typeface="Times New Roman" panose="02020603050405020304" pitchFamily="18" charset="0"/>
              </a:rPr>
              <a:t>                                     </a:t>
            </a:r>
            <a:endParaRPr lang="zh-CN" altLang="en-US" sz="2000" b="1">
              <a:solidFill>
                <a:schemeClr val="accent2"/>
              </a:solidFill>
              <a:latin typeface="Times New Roman" panose="02020603050405020304" pitchFamily="18" charset="0"/>
            </a:endParaRPr>
          </a:p>
          <a:p>
            <a:pPr algn="just" eaLnBrk="1" hangingPunct="1">
              <a:lnSpc>
                <a:spcPct val="110000"/>
              </a:lnSpc>
              <a:spcBef>
                <a:spcPct val="20000"/>
              </a:spcBef>
              <a:defRPr/>
            </a:pPr>
            <a:r>
              <a:rPr lang="en-US" altLang="zh-CN" sz="2000" b="1" i="1">
                <a:latin typeface="Times New Roman" panose="02020603050405020304" pitchFamily="18" charset="0"/>
                <a:cs typeface="Times New Roman" panose="02020603050405020304" pitchFamily="18" charset="0"/>
              </a:rPr>
              <a:t>r</a:t>
            </a:r>
            <a:r>
              <a:rPr lang="en-US" altLang="zh-CN" sz="2000" b="1" baseline="-30000">
                <a:solidFill>
                  <a:schemeClr val="accent2"/>
                </a:solidFill>
                <a:latin typeface="Times New Roman" panose="02020603050405020304" pitchFamily="18" charset="0"/>
              </a:rPr>
              <a:t>10</a:t>
            </a:r>
            <a:r>
              <a:rPr lang="zh-CN" altLang="en-US" sz="2000" b="1">
                <a:latin typeface="Times New Roman" panose="02020603050405020304" pitchFamily="18" charset="0"/>
              </a:rPr>
              <a:t>：</a:t>
            </a:r>
            <a:r>
              <a:rPr lang="en-US" altLang="zh-CN" sz="2000" b="1">
                <a:latin typeface="Times New Roman" panose="02020603050405020304" pitchFamily="18" charset="0"/>
              </a:rPr>
              <a:t>IF  </a:t>
            </a:r>
            <a:r>
              <a:rPr lang="zh-CN" altLang="en-US" sz="2000" b="1">
                <a:latin typeface="Times New Roman" panose="02020603050405020304" pitchFamily="18" charset="0"/>
              </a:rPr>
              <a:t>该动物是哺乳动物   </a:t>
            </a:r>
            <a:r>
              <a:rPr lang="en-US" altLang="zh-CN" sz="2000" b="1">
                <a:latin typeface="Times New Roman" panose="02020603050405020304" pitchFamily="18" charset="0"/>
              </a:rPr>
              <a:t>AND  </a:t>
            </a:r>
            <a:r>
              <a:rPr lang="zh-CN" altLang="en-US" sz="2000" b="1">
                <a:latin typeface="Times New Roman" panose="02020603050405020304" pitchFamily="18" charset="0"/>
              </a:rPr>
              <a:t>是食肉动物  </a:t>
            </a:r>
            <a:r>
              <a:rPr lang="en-US" altLang="zh-CN" sz="2000" b="1">
                <a:latin typeface="Times New Roman" panose="02020603050405020304" pitchFamily="18" charset="0"/>
              </a:rPr>
              <a:t>AND  </a:t>
            </a:r>
            <a:r>
              <a:rPr lang="zh-CN" altLang="en-US" sz="2000" b="1">
                <a:latin typeface="Times New Roman" panose="02020603050405020304" pitchFamily="18" charset="0"/>
              </a:rPr>
              <a:t>是黄褐色 </a:t>
            </a:r>
          </a:p>
          <a:p>
            <a:pPr algn="just" eaLnBrk="1" hangingPunct="1">
              <a:lnSpc>
                <a:spcPct val="110000"/>
              </a:lnSpc>
              <a:spcBef>
                <a:spcPct val="20000"/>
              </a:spcBef>
              <a:defRPr/>
            </a:pPr>
            <a:r>
              <a:rPr lang="zh-CN" altLang="en-US" sz="2000" b="1">
                <a:latin typeface="Times New Roman" panose="02020603050405020304" pitchFamily="18" charset="0"/>
              </a:rPr>
              <a:t>                 </a:t>
            </a:r>
            <a:r>
              <a:rPr lang="en-US" altLang="zh-CN" sz="2000" b="1">
                <a:latin typeface="Times New Roman" panose="02020603050405020304" pitchFamily="18" charset="0"/>
              </a:rPr>
              <a:t>AND  </a:t>
            </a:r>
            <a:r>
              <a:rPr lang="zh-CN" altLang="en-US" sz="2000" b="1">
                <a:latin typeface="Times New Roman" panose="02020603050405020304" pitchFamily="18" charset="0"/>
              </a:rPr>
              <a:t>身上有黑色条纹     </a:t>
            </a:r>
            <a:r>
              <a:rPr lang="en-US" altLang="zh-CN" sz="2000" b="1">
                <a:latin typeface="Times New Roman" panose="02020603050405020304" pitchFamily="18" charset="0"/>
              </a:rPr>
              <a:t>THEN  </a:t>
            </a:r>
            <a:r>
              <a:rPr lang="zh-CN" altLang="en-US" sz="2000" b="1">
                <a:latin typeface="Times New Roman" panose="02020603050405020304" pitchFamily="18" charset="0"/>
              </a:rPr>
              <a:t>该动物是</a:t>
            </a:r>
            <a:r>
              <a:rPr lang="zh-CN" altLang="en-US" sz="2000" b="1">
                <a:solidFill>
                  <a:schemeClr val="accent2"/>
                </a:solidFill>
                <a:latin typeface="Times New Roman" panose="02020603050405020304" pitchFamily="18" charset="0"/>
              </a:rPr>
              <a:t>虎</a:t>
            </a:r>
            <a:r>
              <a:rPr lang="zh-CN" altLang="en-US" sz="2000" b="1">
                <a:latin typeface="Times New Roman" panose="02020603050405020304" pitchFamily="18" charset="0"/>
              </a:rPr>
              <a:t>                                     </a:t>
            </a:r>
            <a:endParaRPr lang="zh-CN" altLang="en-US" sz="2000" b="1">
              <a:solidFill>
                <a:schemeClr val="accent2"/>
              </a:solidFill>
              <a:latin typeface="Times New Roman" panose="02020603050405020304" pitchFamily="18" charset="0"/>
            </a:endParaRPr>
          </a:p>
          <a:p>
            <a:pPr algn="just" eaLnBrk="1" hangingPunct="1">
              <a:lnSpc>
                <a:spcPct val="110000"/>
              </a:lnSpc>
              <a:spcBef>
                <a:spcPct val="20000"/>
              </a:spcBef>
              <a:defRPr/>
            </a:pPr>
            <a:r>
              <a:rPr lang="en-US" altLang="zh-CN" sz="2000" b="1" i="1">
                <a:latin typeface="Times New Roman" panose="02020603050405020304" pitchFamily="18" charset="0"/>
                <a:cs typeface="Times New Roman" panose="02020603050405020304" pitchFamily="18" charset="0"/>
              </a:rPr>
              <a:t>r</a:t>
            </a:r>
            <a:r>
              <a:rPr lang="en-US" altLang="zh-CN" sz="2000" b="1" baseline="-30000">
                <a:solidFill>
                  <a:srgbClr val="006666"/>
                </a:solidFill>
                <a:latin typeface="Times New Roman" panose="02020603050405020304" pitchFamily="18" charset="0"/>
              </a:rPr>
              <a:t>11</a:t>
            </a:r>
            <a:r>
              <a:rPr lang="zh-CN" altLang="en-US" sz="2000" b="1">
                <a:latin typeface="Times New Roman" panose="02020603050405020304" pitchFamily="18" charset="0"/>
              </a:rPr>
              <a:t>： </a:t>
            </a:r>
            <a:r>
              <a:rPr lang="en-US" altLang="zh-CN" sz="2000" b="1">
                <a:latin typeface="Times New Roman" panose="02020603050405020304" pitchFamily="18" charset="0"/>
              </a:rPr>
              <a:t>IF  </a:t>
            </a:r>
            <a:r>
              <a:rPr lang="zh-CN" altLang="en-US" sz="2000" b="1">
                <a:latin typeface="Times New Roman" panose="02020603050405020304" pitchFamily="18" charset="0"/>
              </a:rPr>
              <a:t>该动物是有蹄类动物   </a:t>
            </a:r>
            <a:r>
              <a:rPr lang="en-US" altLang="zh-CN" sz="2000" b="1">
                <a:latin typeface="Times New Roman" panose="02020603050405020304" pitchFamily="18" charset="0"/>
              </a:rPr>
              <a:t>AND  </a:t>
            </a:r>
            <a:r>
              <a:rPr lang="zh-CN" altLang="en-US" sz="2000" b="1">
                <a:latin typeface="Times New Roman" panose="02020603050405020304" pitchFamily="18" charset="0"/>
              </a:rPr>
              <a:t>有长脖子  </a:t>
            </a:r>
            <a:r>
              <a:rPr lang="en-US" altLang="zh-CN" sz="2000" b="1">
                <a:latin typeface="Times New Roman" panose="02020603050405020304" pitchFamily="18" charset="0"/>
              </a:rPr>
              <a:t>AND  </a:t>
            </a:r>
            <a:r>
              <a:rPr lang="zh-CN" altLang="en-US" sz="2000" b="1">
                <a:latin typeface="Times New Roman" panose="02020603050405020304" pitchFamily="18" charset="0"/>
              </a:rPr>
              <a:t>有长腿 </a:t>
            </a:r>
          </a:p>
          <a:p>
            <a:pPr algn="just" eaLnBrk="1" hangingPunct="1">
              <a:lnSpc>
                <a:spcPct val="110000"/>
              </a:lnSpc>
              <a:spcBef>
                <a:spcPct val="20000"/>
              </a:spcBef>
              <a:defRPr/>
            </a:pPr>
            <a:r>
              <a:rPr lang="zh-CN" altLang="en-US" sz="2000" b="1">
                <a:latin typeface="Times New Roman" panose="02020603050405020304" pitchFamily="18" charset="0"/>
              </a:rPr>
              <a:t>                    </a:t>
            </a:r>
            <a:r>
              <a:rPr lang="en-US" altLang="zh-CN" sz="2000" b="1">
                <a:latin typeface="Times New Roman" panose="02020603050405020304" pitchFamily="18" charset="0"/>
              </a:rPr>
              <a:t>AND  </a:t>
            </a:r>
            <a:r>
              <a:rPr lang="zh-CN" altLang="en-US" sz="2000" b="1">
                <a:latin typeface="Times New Roman" panose="02020603050405020304" pitchFamily="18" charset="0"/>
              </a:rPr>
              <a:t>身上有暗斑点      </a:t>
            </a:r>
            <a:r>
              <a:rPr lang="en-US" altLang="zh-CN" sz="2000" b="1">
                <a:latin typeface="Times New Roman" panose="02020603050405020304" pitchFamily="18" charset="0"/>
              </a:rPr>
              <a:t>THEN  </a:t>
            </a:r>
            <a:r>
              <a:rPr lang="zh-CN" altLang="en-US" sz="2000" b="1">
                <a:latin typeface="Times New Roman" panose="02020603050405020304" pitchFamily="18" charset="0"/>
              </a:rPr>
              <a:t>该动物是</a:t>
            </a:r>
            <a:r>
              <a:rPr lang="zh-CN" altLang="en-US" sz="2000" b="1">
                <a:solidFill>
                  <a:srgbClr val="006666"/>
                </a:solidFill>
                <a:latin typeface="Times New Roman" panose="02020603050405020304" pitchFamily="18" charset="0"/>
              </a:rPr>
              <a:t>长颈鹿</a:t>
            </a:r>
            <a:r>
              <a:rPr lang="zh-CN" altLang="en-US" sz="2000" b="1">
                <a:latin typeface="Times New Roman" panose="02020603050405020304" pitchFamily="18" charset="0"/>
              </a:rPr>
              <a:t>                                     </a:t>
            </a:r>
            <a:endParaRPr lang="zh-CN" altLang="en-US" sz="2000" b="1">
              <a:solidFill>
                <a:srgbClr val="006666"/>
              </a:solidFill>
              <a:latin typeface="Times New Roman" panose="02020603050405020304" pitchFamily="18" charset="0"/>
            </a:endParaRPr>
          </a:p>
          <a:p>
            <a:pPr algn="just" eaLnBrk="1" hangingPunct="1">
              <a:lnSpc>
                <a:spcPct val="110000"/>
              </a:lnSpc>
              <a:spcBef>
                <a:spcPct val="20000"/>
              </a:spcBef>
              <a:defRPr/>
            </a:pPr>
            <a:r>
              <a:rPr lang="en-US" altLang="zh-CN" sz="2000" b="1" i="1">
                <a:latin typeface="Times New Roman" panose="02020603050405020304" pitchFamily="18" charset="0"/>
                <a:cs typeface="Times New Roman" panose="02020603050405020304" pitchFamily="18" charset="0"/>
              </a:rPr>
              <a:t>r</a:t>
            </a:r>
            <a:r>
              <a:rPr lang="en-US" altLang="zh-CN" sz="2000" b="1" baseline="-30000">
                <a:solidFill>
                  <a:srgbClr val="006666"/>
                </a:solidFill>
                <a:latin typeface="Times New Roman" panose="02020603050405020304" pitchFamily="18" charset="0"/>
              </a:rPr>
              <a:t> 12</a:t>
            </a:r>
            <a:r>
              <a:rPr lang="zh-CN" altLang="en-US" sz="2000" b="1">
                <a:latin typeface="Times New Roman" panose="02020603050405020304" pitchFamily="18" charset="0"/>
              </a:rPr>
              <a:t>：</a:t>
            </a:r>
            <a:r>
              <a:rPr lang="en-US" altLang="zh-CN" sz="2000" b="1">
                <a:latin typeface="Times New Roman" panose="02020603050405020304" pitchFamily="18" charset="0"/>
              </a:rPr>
              <a:t>IF  </a:t>
            </a:r>
            <a:r>
              <a:rPr lang="zh-CN" altLang="en-US" sz="2000" b="1">
                <a:latin typeface="Times New Roman" panose="02020603050405020304" pitchFamily="18" charset="0"/>
              </a:rPr>
              <a:t>该动物有蹄类动物  </a:t>
            </a:r>
            <a:r>
              <a:rPr lang="en-US" altLang="zh-CN" sz="2000" b="1">
                <a:latin typeface="Times New Roman" panose="02020603050405020304" pitchFamily="18" charset="0"/>
              </a:rPr>
              <a:t>AND  </a:t>
            </a:r>
            <a:r>
              <a:rPr lang="zh-CN" altLang="en-US" sz="2000" b="1">
                <a:latin typeface="Times New Roman" panose="02020603050405020304" pitchFamily="18" charset="0"/>
              </a:rPr>
              <a:t>身上有黑色条纹  </a:t>
            </a:r>
          </a:p>
          <a:p>
            <a:pPr algn="just" eaLnBrk="1" hangingPunct="1">
              <a:lnSpc>
                <a:spcPct val="110000"/>
              </a:lnSpc>
              <a:spcBef>
                <a:spcPct val="20000"/>
              </a:spcBef>
              <a:defRPr/>
            </a:pPr>
            <a:r>
              <a:rPr lang="zh-CN" altLang="en-US" sz="2000" b="1">
                <a:latin typeface="Times New Roman" panose="02020603050405020304" pitchFamily="18" charset="0"/>
              </a:rPr>
              <a:t>                                                            </a:t>
            </a:r>
            <a:r>
              <a:rPr lang="en-US" altLang="zh-CN" sz="2000" b="1">
                <a:latin typeface="Times New Roman" panose="02020603050405020304" pitchFamily="18" charset="0"/>
              </a:rPr>
              <a:t>THEN  </a:t>
            </a:r>
            <a:r>
              <a:rPr lang="zh-CN" altLang="en-US" sz="2000" b="1">
                <a:latin typeface="Times New Roman" panose="02020603050405020304" pitchFamily="18" charset="0"/>
              </a:rPr>
              <a:t>该动物是</a:t>
            </a:r>
            <a:r>
              <a:rPr lang="zh-CN" altLang="en-US" sz="2000" b="1">
                <a:solidFill>
                  <a:srgbClr val="006666"/>
                </a:solidFill>
                <a:latin typeface="Times New Roman" panose="02020603050405020304" pitchFamily="18" charset="0"/>
              </a:rPr>
              <a:t>斑马</a:t>
            </a:r>
          </a:p>
          <a:p>
            <a:pPr algn="just" eaLnBrk="1" hangingPunct="1">
              <a:lnSpc>
                <a:spcPct val="110000"/>
              </a:lnSpc>
              <a:spcBef>
                <a:spcPct val="20000"/>
              </a:spcBef>
              <a:defRPr/>
            </a:pPr>
            <a:r>
              <a:rPr lang="en-US" altLang="zh-CN" sz="2000" b="1" i="1">
                <a:latin typeface="Times New Roman" panose="02020603050405020304" pitchFamily="18" charset="0"/>
                <a:cs typeface="Times New Roman" panose="02020603050405020304" pitchFamily="18" charset="0"/>
              </a:rPr>
              <a:t>r</a:t>
            </a:r>
            <a:r>
              <a:rPr lang="en-US" altLang="zh-CN" sz="2000" b="1" baseline="-30000">
                <a:solidFill>
                  <a:srgbClr val="0000FF"/>
                </a:solidFill>
                <a:latin typeface="Times New Roman" panose="02020603050405020304" pitchFamily="18" charset="0"/>
              </a:rPr>
              <a:t>13</a:t>
            </a:r>
            <a:r>
              <a:rPr lang="zh-CN" altLang="en-US" sz="2000" b="1">
                <a:latin typeface="Times New Roman" panose="02020603050405020304" pitchFamily="18" charset="0"/>
              </a:rPr>
              <a:t>：</a:t>
            </a:r>
            <a:r>
              <a:rPr lang="en-US" altLang="zh-CN" sz="2000" b="1">
                <a:latin typeface="Times New Roman" panose="02020603050405020304" pitchFamily="18" charset="0"/>
              </a:rPr>
              <a:t>IF  </a:t>
            </a:r>
            <a:r>
              <a:rPr lang="zh-CN" altLang="en-US" sz="2000" b="1">
                <a:latin typeface="Times New Roman" panose="02020603050405020304" pitchFamily="18" charset="0"/>
              </a:rPr>
              <a:t>该动物是鸟   </a:t>
            </a:r>
            <a:r>
              <a:rPr lang="en-US" altLang="zh-CN" sz="2000" b="1">
                <a:latin typeface="Times New Roman" panose="02020603050405020304" pitchFamily="18" charset="0"/>
              </a:rPr>
              <a:t>AND  </a:t>
            </a:r>
            <a:r>
              <a:rPr lang="zh-CN" altLang="en-US" sz="2000" b="1">
                <a:latin typeface="Times New Roman" panose="02020603050405020304" pitchFamily="18" charset="0"/>
              </a:rPr>
              <a:t>有长脖子  </a:t>
            </a:r>
            <a:r>
              <a:rPr lang="en-US" altLang="zh-CN" sz="2000" b="1">
                <a:latin typeface="Times New Roman" panose="02020603050405020304" pitchFamily="18" charset="0"/>
              </a:rPr>
              <a:t>AND  </a:t>
            </a:r>
            <a:r>
              <a:rPr lang="zh-CN" altLang="en-US" sz="2000" b="1">
                <a:latin typeface="Times New Roman" panose="02020603050405020304" pitchFamily="18" charset="0"/>
              </a:rPr>
              <a:t>有长腿 </a:t>
            </a:r>
            <a:r>
              <a:rPr lang="en-US" altLang="zh-CN" sz="2000" b="1">
                <a:latin typeface="Times New Roman" panose="02020603050405020304" pitchFamily="18" charset="0"/>
              </a:rPr>
              <a:t>AND  </a:t>
            </a:r>
            <a:r>
              <a:rPr lang="zh-CN" altLang="en-US" sz="2000" b="1">
                <a:latin typeface="Times New Roman" panose="02020603050405020304" pitchFamily="18" charset="0"/>
              </a:rPr>
              <a:t>不会飞 </a:t>
            </a:r>
          </a:p>
          <a:p>
            <a:pPr algn="just" eaLnBrk="1" hangingPunct="1">
              <a:lnSpc>
                <a:spcPct val="110000"/>
              </a:lnSpc>
              <a:spcBef>
                <a:spcPct val="20000"/>
              </a:spcBef>
              <a:defRPr/>
            </a:pPr>
            <a:r>
              <a:rPr lang="zh-CN" altLang="en-US" sz="2000" b="1">
                <a:latin typeface="Times New Roman" panose="02020603050405020304" pitchFamily="18" charset="0"/>
              </a:rPr>
              <a:t>                   </a:t>
            </a:r>
            <a:r>
              <a:rPr lang="en-US" altLang="zh-CN" sz="2000" b="1">
                <a:latin typeface="Times New Roman" panose="02020603050405020304" pitchFamily="18" charset="0"/>
              </a:rPr>
              <a:t>AND  </a:t>
            </a:r>
            <a:r>
              <a:rPr lang="zh-CN" altLang="en-US" sz="2000" b="1">
                <a:latin typeface="Times New Roman" panose="02020603050405020304" pitchFamily="18" charset="0"/>
              </a:rPr>
              <a:t>有黑白二色           </a:t>
            </a:r>
            <a:r>
              <a:rPr lang="en-US" altLang="zh-CN" sz="2000" b="1">
                <a:latin typeface="Times New Roman" panose="02020603050405020304" pitchFamily="18" charset="0"/>
              </a:rPr>
              <a:t>THEN  </a:t>
            </a:r>
            <a:r>
              <a:rPr lang="zh-CN" altLang="en-US" sz="2000" b="1">
                <a:latin typeface="Times New Roman" panose="02020603050405020304" pitchFamily="18" charset="0"/>
              </a:rPr>
              <a:t>该动物是</a:t>
            </a:r>
            <a:r>
              <a:rPr lang="zh-CN" altLang="en-US" sz="2000" b="1">
                <a:solidFill>
                  <a:srgbClr val="0000FF"/>
                </a:solidFill>
                <a:latin typeface="Times New Roman" panose="02020603050405020304" pitchFamily="18" charset="0"/>
              </a:rPr>
              <a:t>鸵鸟</a:t>
            </a:r>
            <a:endParaRPr lang="zh-CN" altLang="en-US" sz="2000" b="1">
              <a:latin typeface="Times New Roman" panose="02020603050405020304" pitchFamily="18" charset="0"/>
            </a:endParaRPr>
          </a:p>
          <a:p>
            <a:pPr algn="just" eaLnBrk="1" hangingPunct="1">
              <a:lnSpc>
                <a:spcPct val="110000"/>
              </a:lnSpc>
              <a:spcBef>
                <a:spcPct val="20000"/>
              </a:spcBef>
              <a:defRPr/>
            </a:pPr>
            <a:r>
              <a:rPr lang="en-US" altLang="zh-CN" sz="2000" b="1" i="1">
                <a:latin typeface="Times New Roman" panose="02020603050405020304" pitchFamily="18" charset="0"/>
                <a:cs typeface="Times New Roman" panose="02020603050405020304" pitchFamily="18" charset="0"/>
              </a:rPr>
              <a:t>r</a:t>
            </a:r>
            <a:r>
              <a:rPr lang="en-US" altLang="zh-CN" sz="2000" b="1" baseline="-30000">
                <a:solidFill>
                  <a:srgbClr val="0000FF"/>
                </a:solidFill>
                <a:latin typeface="Times New Roman" panose="02020603050405020304" pitchFamily="18" charset="0"/>
              </a:rPr>
              <a:t>14</a:t>
            </a:r>
            <a:r>
              <a:rPr lang="zh-CN" altLang="en-US" sz="2000" b="1">
                <a:latin typeface="Times New Roman" panose="02020603050405020304" pitchFamily="18" charset="0"/>
              </a:rPr>
              <a:t>： </a:t>
            </a:r>
            <a:r>
              <a:rPr lang="en-US" altLang="zh-CN" sz="2000" b="1">
                <a:latin typeface="Times New Roman" panose="02020603050405020304" pitchFamily="18" charset="0"/>
              </a:rPr>
              <a:t>IF  </a:t>
            </a:r>
            <a:r>
              <a:rPr lang="zh-CN" altLang="en-US" sz="2000" b="1">
                <a:latin typeface="Times New Roman" panose="02020603050405020304" pitchFamily="18" charset="0"/>
              </a:rPr>
              <a:t>该动物是鸟  </a:t>
            </a:r>
            <a:r>
              <a:rPr lang="en-US" altLang="zh-CN" sz="2000" b="1">
                <a:latin typeface="Times New Roman" panose="02020603050405020304" pitchFamily="18" charset="0"/>
              </a:rPr>
              <a:t>AND </a:t>
            </a:r>
            <a:r>
              <a:rPr lang="zh-CN" altLang="en-US" sz="2000" b="1">
                <a:latin typeface="Times New Roman" panose="02020603050405020304" pitchFamily="18" charset="0"/>
              </a:rPr>
              <a:t>会游泳 </a:t>
            </a:r>
            <a:r>
              <a:rPr lang="en-US" altLang="zh-CN" sz="2000" b="1">
                <a:latin typeface="Times New Roman" panose="02020603050405020304" pitchFamily="18" charset="0"/>
              </a:rPr>
              <a:t>AND </a:t>
            </a:r>
            <a:r>
              <a:rPr lang="zh-CN" altLang="en-US" sz="2000" b="1">
                <a:latin typeface="Times New Roman" panose="02020603050405020304" pitchFamily="18" charset="0"/>
              </a:rPr>
              <a:t>不会飞 </a:t>
            </a:r>
          </a:p>
          <a:p>
            <a:pPr algn="just" eaLnBrk="1" hangingPunct="1">
              <a:lnSpc>
                <a:spcPct val="110000"/>
              </a:lnSpc>
              <a:spcBef>
                <a:spcPct val="20000"/>
              </a:spcBef>
              <a:defRPr/>
            </a:pPr>
            <a:r>
              <a:rPr lang="zh-CN" altLang="en-US" sz="2000" b="1">
                <a:latin typeface="Times New Roman" panose="02020603050405020304" pitchFamily="18" charset="0"/>
              </a:rPr>
              <a:t>                 </a:t>
            </a:r>
            <a:r>
              <a:rPr lang="en-US" altLang="zh-CN" sz="2000" b="1">
                <a:latin typeface="Times New Roman" panose="02020603050405020304" pitchFamily="18" charset="0"/>
              </a:rPr>
              <a:t>AND  </a:t>
            </a:r>
            <a:r>
              <a:rPr lang="zh-CN" altLang="en-US" sz="2000" b="1">
                <a:latin typeface="Times New Roman" panose="02020603050405020304" pitchFamily="18" charset="0"/>
              </a:rPr>
              <a:t>有黑白二色             </a:t>
            </a:r>
            <a:r>
              <a:rPr lang="en-US" altLang="zh-CN" sz="2000" b="1">
                <a:latin typeface="Times New Roman" panose="02020603050405020304" pitchFamily="18" charset="0"/>
              </a:rPr>
              <a:t>THEN  </a:t>
            </a:r>
            <a:r>
              <a:rPr lang="zh-CN" altLang="en-US" sz="2000" b="1">
                <a:latin typeface="Times New Roman" panose="02020603050405020304" pitchFamily="18" charset="0"/>
              </a:rPr>
              <a:t>该动物是</a:t>
            </a:r>
            <a:r>
              <a:rPr lang="zh-CN" altLang="en-US" sz="2000" b="1">
                <a:solidFill>
                  <a:srgbClr val="0000FF"/>
                </a:solidFill>
                <a:latin typeface="Times New Roman" panose="02020603050405020304" pitchFamily="18" charset="0"/>
              </a:rPr>
              <a:t>企鹅</a:t>
            </a:r>
            <a:r>
              <a:rPr lang="zh-CN" altLang="en-US" sz="2000" b="1">
                <a:latin typeface="Times New Roman" panose="02020603050405020304" pitchFamily="18" charset="0"/>
              </a:rPr>
              <a:t>                         </a:t>
            </a:r>
          </a:p>
          <a:p>
            <a:pPr algn="just" eaLnBrk="1" hangingPunct="1">
              <a:lnSpc>
                <a:spcPct val="110000"/>
              </a:lnSpc>
              <a:spcBef>
                <a:spcPct val="20000"/>
              </a:spcBef>
              <a:defRPr/>
            </a:pPr>
            <a:r>
              <a:rPr lang="en-US" altLang="zh-CN" sz="2000" b="1" i="1">
                <a:latin typeface="Times New Roman" panose="02020603050405020304" pitchFamily="18" charset="0"/>
                <a:cs typeface="Times New Roman" panose="02020603050405020304" pitchFamily="18" charset="0"/>
              </a:rPr>
              <a:t>r</a:t>
            </a:r>
            <a:r>
              <a:rPr lang="en-US" altLang="zh-CN" sz="2000" b="1" baseline="-30000">
                <a:solidFill>
                  <a:srgbClr val="0000FF"/>
                </a:solidFill>
                <a:latin typeface="Times New Roman" panose="02020603050405020304" pitchFamily="18" charset="0"/>
              </a:rPr>
              <a:t>15</a:t>
            </a:r>
            <a:r>
              <a:rPr lang="zh-CN" altLang="en-US" sz="2000" b="1">
                <a:latin typeface="Times New Roman" panose="02020603050405020304" pitchFamily="18" charset="0"/>
              </a:rPr>
              <a:t>： </a:t>
            </a:r>
            <a:r>
              <a:rPr lang="en-US" altLang="zh-CN" sz="2000" b="1">
                <a:latin typeface="Times New Roman" panose="02020603050405020304" pitchFamily="18" charset="0"/>
              </a:rPr>
              <a:t>IF  </a:t>
            </a:r>
            <a:r>
              <a:rPr lang="zh-CN" altLang="en-US" sz="2000" b="1">
                <a:latin typeface="Times New Roman" panose="02020603050405020304" pitchFamily="18" charset="0"/>
              </a:rPr>
              <a:t>该动物是鸟   </a:t>
            </a:r>
            <a:r>
              <a:rPr lang="en-US" altLang="zh-CN" sz="2000" b="1">
                <a:latin typeface="Times New Roman" panose="02020603050405020304" pitchFamily="18" charset="0"/>
              </a:rPr>
              <a:t>AND  </a:t>
            </a:r>
            <a:r>
              <a:rPr lang="zh-CN" altLang="en-US" sz="2000" b="1">
                <a:latin typeface="Times New Roman" panose="02020603050405020304" pitchFamily="18" charset="0"/>
              </a:rPr>
              <a:t>善飞     </a:t>
            </a:r>
            <a:r>
              <a:rPr lang="en-US" altLang="zh-CN" sz="2000" b="1">
                <a:latin typeface="Times New Roman" panose="02020603050405020304" pitchFamily="18" charset="0"/>
              </a:rPr>
              <a:t>THEN  </a:t>
            </a:r>
            <a:r>
              <a:rPr lang="zh-CN" altLang="en-US" sz="2000" b="1">
                <a:latin typeface="宋体" panose="02010600030101010101" pitchFamily="2" charset="-122"/>
              </a:rPr>
              <a:t>该动物是</a:t>
            </a:r>
            <a:r>
              <a:rPr lang="zh-CN" altLang="en-US" sz="2000" b="1">
                <a:solidFill>
                  <a:srgbClr val="0000FF"/>
                </a:solidFill>
                <a:latin typeface="宋体" panose="02010600030101010101" pitchFamily="2" charset="-122"/>
              </a:rPr>
              <a:t>信天翁</a:t>
            </a:r>
          </a:p>
        </p:txBody>
      </p:sp>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5" name="灯片编号占位符 3">
            <a:extLst>
              <a:ext uri="{FF2B5EF4-FFF2-40B4-BE49-F238E27FC236}">
                <a16:creationId xmlns:a16="http://schemas.microsoft.com/office/drawing/2014/main" id="{55DEB42C-477E-674C-AD78-15BE0844B0B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D2BBD172-9A1B-5243-B188-CA9A231806A7}" type="slidenum">
              <a:rPr lang="ja-JP" altLang="en-US" sz="1800">
                <a:solidFill>
                  <a:srgbClr val="A50021"/>
                </a:solidFill>
                <a:ea typeface="MS PGothic" panose="020B0600070205080204" pitchFamily="34" charset="-128"/>
              </a:rPr>
              <a:pPr>
                <a:lnSpc>
                  <a:spcPct val="100000"/>
                </a:lnSpc>
                <a:spcBef>
                  <a:spcPct val="0"/>
                </a:spcBef>
                <a:buClrTx/>
                <a:buFontTx/>
                <a:buNone/>
              </a:pPr>
              <a:t>51</a:t>
            </a:fld>
            <a:endParaRPr lang="en-US" altLang="ja-JP" sz="1800">
              <a:solidFill>
                <a:srgbClr val="A50021"/>
              </a:solidFill>
              <a:ea typeface="MS PGothic" panose="020B0600070205080204" pitchFamily="34" charset="-128"/>
            </a:endParaRPr>
          </a:p>
        </p:txBody>
      </p:sp>
      <p:sp>
        <p:nvSpPr>
          <p:cNvPr id="67586" name="Rectangle 2">
            <a:extLst>
              <a:ext uri="{FF2B5EF4-FFF2-40B4-BE49-F238E27FC236}">
                <a16:creationId xmlns:a16="http://schemas.microsoft.com/office/drawing/2014/main" id="{66D0C2A0-B5FB-034A-B4B5-D9A919367ADE}"/>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2.3.3  </a:t>
            </a:r>
            <a:r>
              <a:rPr lang="zh-CN" altLang="en-US">
                <a:latin typeface="Times New Roman" panose="02020603050405020304" pitchFamily="18" charset="0"/>
              </a:rPr>
              <a:t>产生式系统的例子</a:t>
            </a:r>
            <a:r>
              <a:rPr lang="en-US" altLang="zh-CN">
                <a:latin typeface="Times New Roman" panose="02020603050405020304" pitchFamily="18" charset="0"/>
              </a:rPr>
              <a:t>——</a:t>
            </a:r>
            <a:r>
              <a:rPr lang="zh-CN" altLang="en-US">
                <a:latin typeface="Times New Roman" panose="02020603050405020304" pitchFamily="18" charset="0"/>
              </a:rPr>
              <a:t>动物识别系统</a:t>
            </a:r>
          </a:p>
        </p:txBody>
      </p:sp>
      <p:sp>
        <p:nvSpPr>
          <p:cNvPr id="67587" name="Rectangle 3">
            <a:extLst>
              <a:ext uri="{FF2B5EF4-FFF2-40B4-BE49-F238E27FC236}">
                <a16:creationId xmlns:a16="http://schemas.microsoft.com/office/drawing/2014/main" id="{864D9D60-C78D-5A47-BB5C-039516D506E4}"/>
              </a:ext>
            </a:extLst>
          </p:cNvPr>
          <p:cNvSpPr>
            <a:spLocks noGrp="1" noChangeArrowheads="1"/>
          </p:cNvSpPr>
          <p:nvPr>
            <p:ph type="body" idx="1"/>
          </p:nvPr>
        </p:nvSpPr>
        <p:spPr>
          <a:xfrm>
            <a:off x="250825" y="1022350"/>
            <a:ext cx="8642350" cy="5835650"/>
          </a:xfrm>
        </p:spPr>
        <p:txBody>
          <a:bodyPr/>
          <a:lstStyle/>
          <a:p>
            <a:pPr marL="190500" indent="-190500" eaLnBrk="1" hangingPunct="1"/>
            <a:r>
              <a:rPr lang="en-US" altLang="zh-CN"/>
              <a:t> </a:t>
            </a:r>
            <a:r>
              <a:rPr lang="zh-CN" altLang="en-US"/>
              <a:t>设已知初始事实存放在</a:t>
            </a:r>
            <a:r>
              <a:rPr lang="zh-CN" altLang="en-US" b="1">
                <a:solidFill>
                  <a:schemeClr val="folHlink"/>
                </a:solidFill>
              </a:rPr>
              <a:t>综合数据库</a:t>
            </a:r>
            <a:r>
              <a:rPr lang="zh-CN" altLang="en-US"/>
              <a:t>中：</a:t>
            </a:r>
          </a:p>
          <a:p>
            <a:pPr marL="190500" indent="-190500" eaLnBrk="1" hangingPunct="1">
              <a:buFont typeface="Wingdings" pitchFamily="2" charset="2"/>
              <a:buNone/>
            </a:pPr>
            <a:r>
              <a:rPr lang="zh-CN" altLang="en-US" b="1"/>
              <a:t>     </a:t>
            </a:r>
            <a:r>
              <a:rPr lang="zh-CN" altLang="en-US" b="1">
                <a:solidFill>
                  <a:schemeClr val="accent2"/>
                </a:solidFill>
              </a:rPr>
              <a:t>该动物身上有：暗斑点，长脖子，长腿，奶，蹄</a:t>
            </a:r>
          </a:p>
          <a:p>
            <a:pPr marL="190500" indent="-190500" eaLnBrk="1" hangingPunct="1">
              <a:spcBef>
                <a:spcPct val="40000"/>
              </a:spcBef>
            </a:pPr>
            <a:r>
              <a:rPr lang="zh-CN" altLang="en-US" b="1">
                <a:latin typeface="宋体" panose="02010600030101010101" pitchFamily="2" charset="-122"/>
              </a:rPr>
              <a:t> 推理机构的工作过程</a:t>
            </a:r>
            <a:r>
              <a:rPr lang="zh-CN" altLang="en-US" b="1"/>
              <a:t> ：</a:t>
            </a:r>
          </a:p>
          <a:p>
            <a:pPr marL="190500" indent="-190500" eaLnBrk="1" hangingPunct="1">
              <a:buFont typeface="Wingdings" pitchFamily="2" charset="2"/>
              <a:buNone/>
            </a:pPr>
            <a:r>
              <a:rPr lang="zh-CN" altLang="en-US">
                <a:latin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1</a:t>
            </a:r>
            <a:r>
              <a:rPr lang="zh-CN" altLang="en-US">
                <a:latin typeface="宋体" panose="02010600030101010101" pitchFamily="2" charset="-122"/>
              </a:rPr>
              <a:t>）从规则库中取出</a:t>
            </a:r>
            <a:r>
              <a:rPr lang="en-US" altLang="zh-CN" i="1">
                <a:latin typeface="Times New Roman" panose="02020603050405020304" pitchFamily="18" charset="0"/>
                <a:cs typeface="Times New Roman" panose="02020603050405020304" pitchFamily="18" charset="0"/>
              </a:rPr>
              <a:t>r</a:t>
            </a:r>
            <a:r>
              <a:rPr lang="en-US" altLang="zh-CN" baseline="-30000">
                <a:latin typeface="Times New Roman" panose="02020603050405020304" pitchFamily="18" charset="0"/>
                <a:cs typeface="Times New Roman" panose="02020603050405020304" pitchFamily="18" charset="0"/>
              </a:rPr>
              <a:t>1</a:t>
            </a:r>
            <a:r>
              <a:rPr lang="zh-CN" altLang="en-US">
                <a:latin typeface="宋体" panose="02010600030101010101" pitchFamily="2" charset="-122"/>
              </a:rPr>
              <a:t>，检查其前提是否可与综合数据库中的已知事实匹配。匹配失败则</a:t>
            </a:r>
            <a:r>
              <a:rPr lang="en-US" altLang="zh-CN" i="1">
                <a:latin typeface="Times New Roman" panose="02020603050405020304" pitchFamily="18" charset="0"/>
                <a:cs typeface="Times New Roman" panose="02020603050405020304" pitchFamily="18" charset="0"/>
              </a:rPr>
              <a:t>r</a:t>
            </a:r>
            <a:r>
              <a:rPr lang="en-US" altLang="zh-CN" baseline="-30000">
                <a:latin typeface="宋体" panose="02010600030101010101" pitchFamily="2" charset="-122"/>
              </a:rPr>
              <a:t>1</a:t>
            </a:r>
            <a:r>
              <a:rPr lang="zh-CN" altLang="en-US">
                <a:latin typeface="宋体" panose="02010600030101010101" pitchFamily="2" charset="-122"/>
              </a:rPr>
              <a:t>不能被用于推理。然后取</a:t>
            </a:r>
            <a:r>
              <a:rPr lang="en-US" altLang="zh-CN" i="1">
                <a:latin typeface="Times New Roman" panose="02020603050405020304" pitchFamily="18" charset="0"/>
                <a:cs typeface="Times New Roman" panose="02020603050405020304" pitchFamily="18" charset="0"/>
              </a:rPr>
              <a:t>r</a:t>
            </a:r>
            <a:r>
              <a:rPr lang="en-US" altLang="zh-CN" baseline="-30000">
                <a:latin typeface="宋体" panose="02010600030101010101" pitchFamily="2" charset="-122"/>
              </a:rPr>
              <a:t>2</a:t>
            </a:r>
            <a:r>
              <a:rPr lang="zh-CN" altLang="en-US">
                <a:latin typeface="宋体" panose="02010600030101010101" pitchFamily="2" charset="-122"/>
              </a:rPr>
              <a:t>进行同样的工作。匹配成功则</a:t>
            </a:r>
            <a:r>
              <a:rPr lang="en-US" altLang="zh-CN" i="1">
                <a:latin typeface="Times New Roman" panose="02020603050405020304" pitchFamily="18" charset="0"/>
                <a:cs typeface="Times New Roman" panose="02020603050405020304" pitchFamily="18" charset="0"/>
              </a:rPr>
              <a:t>r</a:t>
            </a:r>
            <a:r>
              <a:rPr lang="en-US" altLang="zh-CN" baseline="-30000">
                <a:latin typeface="宋体" panose="02010600030101010101" pitchFamily="2" charset="-122"/>
              </a:rPr>
              <a:t>2</a:t>
            </a:r>
            <a:r>
              <a:rPr lang="zh-CN" altLang="en-US">
                <a:latin typeface="宋体" panose="02010600030101010101" pitchFamily="2" charset="-122"/>
              </a:rPr>
              <a:t>被执行。</a:t>
            </a:r>
          </a:p>
          <a:p>
            <a:pPr marL="190500" indent="-190500" eaLnBrk="1" hangingPunct="1">
              <a:buClr>
                <a:srgbClr val="0000FF"/>
              </a:buClr>
              <a:buFont typeface="Wingdings" pitchFamily="2" charset="2"/>
              <a:buChar char="§"/>
            </a:pPr>
            <a:r>
              <a:rPr lang="zh-CN" altLang="en-US" b="1">
                <a:solidFill>
                  <a:schemeClr val="folHlink"/>
                </a:solidFill>
                <a:latin typeface="宋体" panose="02010600030101010101" pitchFamily="2" charset="-122"/>
              </a:rPr>
              <a:t> 综合数据库</a:t>
            </a:r>
            <a:r>
              <a:rPr lang="zh-CN" altLang="en-US" b="1">
                <a:latin typeface="宋体" panose="02010600030101010101" pitchFamily="2" charset="-122"/>
              </a:rPr>
              <a:t> ：</a:t>
            </a:r>
          </a:p>
          <a:p>
            <a:pPr marL="190500" indent="-190500" eaLnBrk="1" hangingPunct="1">
              <a:buFont typeface="Wingdings" pitchFamily="2" charset="2"/>
              <a:buNone/>
            </a:pPr>
            <a:r>
              <a:rPr lang="zh-CN" altLang="en-US" b="1">
                <a:latin typeface="宋体" panose="02010600030101010101" pitchFamily="2" charset="-122"/>
              </a:rPr>
              <a:t> </a:t>
            </a:r>
            <a:r>
              <a:rPr lang="zh-CN" altLang="en-US" b="1">
                <a:solidFill>
                  <a:schemeClr val="accent2"/>
                </a:solidFill>
                <a:latin typeface="宋体" panose="02010600030101010101" pitchFamily="2" charset="-122"/>
              </a:rPr>
              <a:t>该动物身上有：暗斑点，长脖子，长腿，奶，蹄，哺乳动物</a:t>
            </a:r>
            <a:r>
              <a:rPr lang="zh-CN" altLang="en-US" b="1">
                <a:latin typeface="宋体" panose="02010600030101010101" pitchFamily="2" charset="-122"/>
              </a:rPr>
              <a:t>  </a:t>
            </a:r>
            <a:r>
              <a:rPr lang="zh-CN" altLang="en-US" b="1"/>
              <a:t> </a:t>
            </a:r>
          </a:p>
        </p:txBody>
      </p:sp>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09" name="灯片编号占位符 3">
            <a:extLst>
              <a:ext uri="{FF2B5EF4-FFF2-40B4-BE49-F238E27FC236}">
                <a16:creationId xmlns:a16="http://schemas.microsoft.com/office/drawing/2014/main" id="{3E27D236-33A7-0E43-95C0-E4344927955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EE548362-DE1D-4D4C-BB54-875F647122B6}" type="slidenum">
              <a:rPr lang="ja-JP" altLang="en-US" sz="1800">
                <a:solidFill>
                  <a:srgbClr val="A50021"/>
                </a:solidFill>
                <a:ea typeface="MS PGothic" panose="020B0600070205080204" pitchFamily="34" charset="-128"/>
              </a:rPr>
              <a:pPr>
                <a:lnSpc>
                  <a:spcPct val="100000"/>
                </a:lnSpc>
                <a:spcBef>
                  <a:spcPct val="0"/>
                </a:spcBef>
                <a:buClrTx/>
                <a:buFontTx/>
                <a:buNone/>
              </a:pPr>
              <a:t>52</a:t>
            </a:fld>
            <a:endParaRPr lang="en-US" altLang="ja-JP" sz="1800">
              <a:solidFill>
                <a:srgbClr val="A50021"/>
              </a:solidFill>
              <a:ea typeface="MS PGothic" panose="020B0600070205080204" pitchFamily="34" charset="-128"/>
            </a:endParaRPr>
          </a:p>
        </p:txBody>
      </p:sp>
      <p:sp>
        <p:nvSpPr>
          <p:cNvPr id="68610" name="Rectangle 2">
            <a:extLst>
              <a:ext uri="{FF2B5EF4-FFF2-40B4-BE49-F238E27FC236}">
                <a16:creationId xmlns:a16="http://schemas.microsoft.com/office/drawing/2014/main" id="{3091DC5F-A42A-1446-AA88-F4349392F34F}"/>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2.3.3  </a:t>
            </a:r>
            <a:r>
              <a:rPr lang="zh-CN" altLang="en-US">
                <a:latin typeface="Times New Roman" panose="02020603050405020304" pitchFamily="18" charset="0"/>
              </a:rPr>
              <a:t>产生式系统的例子</a:t>
            </a:r>
            <a:r>
              <a:rPr lang="en-US" altLang="zh-CN">
                <a:latin typeface="Times New Roman" panose="02020603050405020304" pitchFamily="18" charset="0"/>
              </a:rPr>
              <a:t>——</a:t>
            </a:r>
            <a:r>
              <a:rPr lang="zh-CN" altLang="en-US">
                <a:latin typeface="Times New Roman" panose="02020603050405020304" pitchFamily="18" charset="0"/>
              </a:rPr>
              <a:t>动物识别系统</a:t>
            </a:r>
          </a:p>
        </p:txBody>
      </p:sp>
      <p:sp>
        <p:nvSpPr>
          <p:cNvPr id="68611" name="Rectangle 3">
            <a:extLst>
              <a:ext uri="{FF2B5EF4-FFF2-40B4-BE49-F238E27FC236}">
                <a16:creationId xmlns:a16="http://schemas.microsoft.com/office/drawing/2014/main" id="{47CE5733-8FCB-0F4E-9F1D-86757F2E8221}"/>
              </a:ext>
            </a:extLst>
          </p:cNvPr>
          <p:cNvSpPr>
            <a:spLocks noGrp="1" noChangeArrowheads="1"/>
          </p:cNvSpPr>
          <p:nvPr>
            <p:ph type="body" idx="1"/>
          </p:nvPr>
        </p:nvSpPr>
        <p:spPr>
          <a:xfrm>
            <a:off x="250825" y="1733550"/>
            <a:ext cx="8642350" cy="4210050"/>
          </a:xfrm>
        </p:spPr>
        <p:txBody>
          <a:bodyPr/>
          <a:lstStyle/>
          <a:p>
            <a:pPr marL="190500" indent="-190500" eaLnBrk="1" hangingPunct="1">
              <a:buFont typeface="Wingdings" pitchFamily="2" charset="2"/>
              <a:buNone/>
            </a:pPr>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）分别用</a:t>
            </a:r>
            <a:r>
              <a:rPr lang="en-US" altLang="zh-CN" i="1">
                <a:latin typeface="Times New Roman" panose="02020603050405020304" pitchFamily="18" charset="0"/>
              </a:rPr>
              <a:t>r</a:t>
            </a:r>
            <a:r>
              <a:rPr lang="en-US" altLang="zh-CN" baseline="-30000">
                <a:latin typeface="Times New Roman" panose="02020603050405020304" pitchFamily="18" charset="0"/>
              </a:rPr>
              <a:t>3</a:t>
            </a:r>
            <a:r>
              <a:rPr lang="zh-CN" altLang="en-US">
                <a:latin typeface="Times New Roman" panose="02020603050405020304" pitchFamily="18" charset="0"/>
              </a:rPr>
              <a:t>，</a:t>
            </a:r>
            <a:r>
              <a:rPr lang="en-US" altLang="zh-CN" i="1">
                <a:latin typeface="Times New Roman" panose="02020603050405020304" pitchFamily="18" charset="0"/>
              </a:rPr>
              <a:t>r</a:t>
            </a:r>
            <a:r>
              <a:rPr lang="en-US" altLang="zh-CN" baseline="-30000">
                <a:latin typeface="Times New Roman" panose="02020603050405020304" pitchFamily="18" charset="0"/>
              </a:rPr>
              <a:t>4</a:t>
            </a:r>
            <a:r>
              <a:rPr lang="zh-CN" altLang="en-US">
                <a:latin typeface="Times New Roman" panose="02020603050405020304" pitchFamily="18" charset="0"/>
              </a:rPr>
              <a:t>，</a:t>
            </a:r>
            <a:r>
              <a:rPr lang="en-US" altLang="zh-CN" i="1">
                <a:latin typeface="Times New Roman" panose="02020603050405020304" pitchFamily="18" charset="0"/>
              </a:rPr>
              <a:t>r</a:t>
            </a:r>
            <a:r>
              <a:rPr lang="en-US" altLang="zh-CN" baseline="-30000">
                <a:latin typeface="Times New Roman" panose="02020603050405020304" pitchFamily="18" charset="0"/>
              </a:rPr>
              <a:t>5</a:t>
            </a:r>
            <a:r>
              <a:rPr lang="zh-CN" altLang="en-US">
                <a:latin typeface="Times New Roman" panose="02020603050405020304" pitchFamily="18" charset="0"/>
              </a:rPr>
              <a:t>，</a:t>
            </a:r>
            <a:r>
              <a:rPr lang="en-US" altLang="zh-CN" i="1">
                <a:latin typeface="Times New Roman" panose="02020603050405020304" pitchFamily="18" charset="0"/>
              </a:rPr>
              <a:t>r</a:t>
            </a:r>
            <a:r>
              <a:rPr lang="en-US" altLang="zh-CN" baseline="-30000">
                <a:latin typeface="Times New Roman" panose="02020603050405020304" pitchFamily="18" charset="0"/>
              </a:rPr>
              <a:t>6</a:t>
            </a:r>
            <a:r>
              <a:rPr lang="zh-CN" altLang="en-US">
                <a:latin typeface="Times New Roman" panose="02020603050405020304" pitchFamily="18" charset="0"/>
              </a:rPr>
              <a:t>综合数据库中的已知事实进行匹配，均不成功。 </a:t>
            </a:r>
            <a:r>
              <a:rPr lang="en-US" altLang="zh-CN" i="1">
                <a:latin typeface="Times New Roman" panose="02020603050405020304" pitchFamily="18" charset="0"/>
              </a:rPr>
              <a:t>r</a:t>
            </a:r>
            <a:r>
              <a:rPr lang="en-US" altLang="zh-CN" baseline="-30000">
                <a:latin typeface="Times New Roman" panose="02020603050405020304" pitchFamily="18" charset="0"/>
              </a:rPr>
              <a:t>7</a:t>
            </a:r>
            <a:r>
              <a:rPr lang="zh-CN" altLang="en-US">
                <a:latin typeface="Times New Roman" panose="02020603050405020304" pitchFamily="18" charset="0"/>
              </a:rPr>
              <a:t>匹配成功，执行</a:t>
            </a:r>
            <a:r>
              <a:rPr lang="en-US" altLang="zh-CN" i="1">
                <a:latin typeface="Times New Roman" panose="02020603050405020304" pitchFamily="18" charset="0"/>
              </a:rPr>
              <a:t>r</a:t>
            </a:r>
            <a:r>
              <a:rPr lang="en-US" altLang="zh-CN" baseline="-30000">
                <a:latin typeface="Times New Roman" panose="02020603050405020304" pitchFamily="18" charset="0"/>
              </a:rPr>
              <a:t>7</a:t>
            </a:r>
            <a:r>
              <a:rPr lang="en-US" altLang="zh-CN">
                <a:latin typeface="Times New Roman" panose="02020603050405020304" pitchFamily="18" charset="0"/>
              </a:rPr>
              <a:t> </a:t>
            </a:r>
            <a:r>
              <a:rPr lang="zh-CN" altLang="en-US">
                <a:latin typeface="Times New Roman" panose="02020603050405020304" pitchFamily="18" charset="0"/>
              </a:rPr>
              <a:t>。</a:t>
            </a:r>
          </a:p>
          <a:p>
            <a:pPr marL="190500" indent="-190500" eaLnBrk="1" hangingPunct="1">
              <a:buClr>
                <a:srgbClr val="0000FF"/>
              </a:buClr>
              <a:buFont typeface="Wingdings" pitchFamily="2" charset="2"/>
              <a:buChar char="§"/>
            </a:pPr>
            <a:r>
              <a:rPr lang="zh-CN" altLang="en-US" b="1">
                <a:latin typeface="Times New Roman" panose="02020603050405020304" pitchFamily="18" charset="0"/>
              </a:rPr>
              <a:t> </a:t>
            </a:r>
            <a:r>
              <a:rPr lang="zh-CN" altLang="en-US" b="1">
                <a:solidFill>
                  <a:schemeClr val="folHlink"/>
                </a:solidFill>
                <a:latin typeface="Times New Roman" panose="02020603050405020304" pitchFamily="18" charset="0"/>
              </a:rPr>
              <a:t>综合数据库：</a:t>
            </a:r>
          </a:p>
          <a:p>
            <a:pPr marL="190500" indent="-190500" eaLnBrk="1" hangingPunct="1">
              <a:buFont typeface="Wingdings" pitchFamily="2" charset="2"/>
              <a:buNone/>
            </a:pPr>
            <a:r>
              <a:rPr lang="zh-CN" altLang="en-US" b="1">
                <a:solidFill>
                  <a:schemeClr val="folHlink"/>
                </a:solidFill>
                <a:latin typeface="Times New Roman" panose="02020603050405020304" pitchFamily="18" charset="0"/>
              </a:rPr>
              <a:t> </a:t>
            </a:r>
            <a:r>
              <a:rPr lang="zh-CN" altLang="en-US" b="1">
                <a:solidFill>
                  <a:schemeClr val="accent2"/>
                </a:solidFill>
                <a:latin typeface="Times New Roman" panose="02020603050405020304" pitchFamily="18" charset="0"/>
              </a:rPr>
              <a:t>该动物身上有：暗斑点，长脖子，长腿，奶，蹄，哺乳动物，有蹄类动物</a:t>
            </a:r>
            <a:endParaRPr lang="zh-CN" altLang="en-US" b="1">
              <a:solidFill>
                <a:schemeClr val="folHlink"/>
              </a:solidFill>
              <a:latin typeface="Times New Roman" panose="02020603050405020304" pitchFamily="18" charset="0"/>
            </a:endParaRPr>
          </a:p>
          <a:p>
            <a:pPr marL="190500" indent="-190500" eaLnBrk="1" hangingPunct="1">
              <a:spcBef>
                <a:spcPct val="40000"/>
              </a:spcBef>
              <a:buFont typeface="Wingdings" pitchFamily="2" charset="2"/>
              <a:buNone/>
            </a:pPr>
            <a:r>
              <a:rPr lang="zh-CN" altLang="en-US">
                <a:latin typeface="Times New Roman" panose="02020603050405020304" pitchFamily="18" charset="0"/>
              </a:rPr>
              <a:t>（</a:t>
            </a:r>
            <a:r>
              <a:rPr lang="en-US" altLang="zh-CN">
                <a:latin typeface="Times New Roman" panose="02020603050405020304" pitchFamily="18" charset="0"/>
              </a:rPr>
              <a:t>3</a:t>
            </a:r>
            <a:r>
              <a:rPr lang="zh-CN" altLang="en-US">
                <a:latin typeface="Times New Roman" panose="02020603050405020304" pitchFamily="18" charset="0"/>
              </a:rPr>
              <a:t>）</a:t>
            </a:r>
            <a:r>
              <a:rPr lang="en-US" altLang="zh-CN" i="1">
                <a:latin typeface="Times New Roman" panose="02020603050405020304" pitchFamily="18" charset="0"/>
              </a:rPr>
              <a:t>r</a:t>
            </a:r>
            <a:r>
              <a:rPr lang="en-US" altLang="zh-CN" baseline="-30000">
                <a:latin typeface="Times New Roman" panose="02020603050405020304" pitchFamily="18" charset="0"/>
              </a:rPr>
              <a:t>11</a:t>
            </a:r>
            <a:r>
              <a:rPr lang="zh-CN" altLang="en-US">
                <a:latin typeface="Times New Roman" panose="02020603050405020304" pitchFamily="18" charset="0"/>
              </a:rPr>
              <a:t>匹配成功，并推出 “该动物是长颈鹿” 。</a:t>
            </a:r>
            <a:r>
              <a:rPr lang="zh-CN" altLang="en-US" b="1">
                <a:solidFill>
                  <a:schemeClr val="folHlink"/>
                </a:solidFill>
                <a:latin typeface="Times New Roman" panose="02020603050405020304" pitchFamily="18" charset="0"/>
              </a:rPr>
              <a:t> </a:t>
            </a:r>
            <a:r>
              <a:rPr lang="zh-CN" altLang="en-US" b="1">
                <a:latin typeface="Times New Roman" panose="02020603050405020304" pitchFamily="18" charset="0"/>
              </a:rPr>
              <a:t>  </a:t>
            </a:r>
          </a:p>
        </p:txBody>
      </p:sp>
      <p:sp>
        <p:nvSpPr>
          <p:cNvPr id="68612" name="Rectangle 4">
            <a:extLst>
              <a:ext uri="{FF2B5EF4-FFF2-40B4-BE49-F238E27FC236}">
                <a16:creationId xmlns:a16="http://schemas.microsoft.com/office/drawing/2014/main" id="{07969D6D-D9D4-4943-986B-A5D24078B9D9}"/>
              </a:ext>
            </a:extLst>
          </p:cNvPr>
          <p:cNvSpPr>
            <a:spLocks noChangeArrowheads="1"/>
          </p:cNvSpPr>
          <p:nvPr/>
        </p:nvSpPr>
        <p:spPr bwMode="auto">
          <a:xfrm>
            <a:off x="398463" y="1087438"/>
            <a:ext cx="4287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Blip>
                <a:blip r:embed="rId2"/>
              </a:buBlip>
            </a:pPr>
            <a:r>
              <a:rPr lang="en-US" altLang="zh-CN" b="1">
                <a:latin typeface="宋体" panose="02010600030101010101" pitchFamily="2" charset="-122"/>
              </a:rPr>
              <a:t> </a:t>
            </a:r>
            <a:r>
              <a:rPr lang="zh-CN" altLang="en-US" b="1">
                <a:latin typeface="宋体" panose="02010600030101010101" pitchFamily="2" charset="-122"/>
              </a:rPr>
              <a:t>推理机构的工作过程</a:t>
            </a:r>
            <a:r>
              <a:rPr lang="zh-CN" altLang="en-US" b="1"/>
              <a:t> ：</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灯片编号占位符 1">
            <a:extLst>
              <a:ext uri="{FF2B5EF4-FFF2-40B4-BE49-F238E27FC236}">
                <a16:creationId xmlns:a16="http://schemas.microsoft.com/office/drawing/2014/main" id="{759B9FB0-46AA-9041-8C92-D218F4B6EB0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C1335E2B-6B45-EF47-8C8D-674E20E3EF70}" type="slidenum">
              <a:rPr lang="ja-JP" altLang="en-US" sz="1800">
                <a:solidFill>
                  <a:srgbClr val="A50021"/>
                </a:solidFill>
                <a:ea typeface="MS PGothic" panose="020B0600070205080204" pitchFamily="34" charset="-128"/>
              </a:rPr>
              <a:pPr>
                <a:lnSpc>
                  <a:spcPct val="100000"/>
                </a:lnSpc>
                <a:spcBef>
                  <a:spcPct val="0"/>
                </a:spcBef>
                <a:buClrTx/>
                <a:buFontTx/>
                <a:buNone/>
              </a:pPr>
              <a:t>53</a:t>
            </a:fld>
            <a:endParaRPr lang="en-US" altLang="ja-JP" sz="1800">
              <a:solidFill>
                <a:srgbClr val="A50021"/>
              </a:solidFill>
              <a:ea typeface="MS PGothic" panose="020B0600070205080204" pitchFamily="34" charset="-128"/>
            </a:endParaRPr>
          </a:p>
        </p:txBody>
      </p:sp>
      <p:pic>
        <p:nvPicPr>
          <p:cNvPr id="69634" name="Picture 2" descr="changjinglu2">
            <a:extLst>
              <a:ext uri="{FF2B5EF4-FFF2-40B4-BE49-F238E27FC236}">
                <a16:creationId xmlns:a16="http://schemas.microsoft.com/office/drawing/2014/main" id="{2D32BD5C-818C-E043-9206-EE7F2E739A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63" y="915988"/>
            <a:ext cx="2713037"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6" name="Rectangle 4">
            <a:extLst>
              <a:ext uri="{FF2B5EF4-FFF2-40B4-BE49-F238E27FC236}">
                <a16:creationId xmlns:a16="http://schemas.microsoft.com/office/drawing/2014/main" id="{78746A2A-5258-1F44-A2D4-FC57BBE98651}"/>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2.3.3  </a:t>
            </a:r>
            <a:r>
              <a:rPr lang="zh-CN" altLang="en-US" sz="3600">
                <a:solidFill>
                  <a:schemeClr val="bg1"/>
                </a:solidFill>
                <a:latin typeface="Times New Roman" panose="02020603050405020304" pitchFamily="18" charset="0"/>
                <a:ea typeface="黑体" panose="02010609060101010101" pitchFamily="49" charset="-122"/>
              </a:rPr>
              <a:t>产生式系统的例子</a:t>
            </a:r>
            <a:r>
              <a:rPr lang="en-US" altLang="zh-CN" sz="3600">
                <a:solidFill>
                  <a:schemeClr val="bg1"/>
                </a:solidFill>
                <a:latin typeface="Times New Roman" panose="02020603050405020304" pitchFamily="18" charset="0"/>
                <a:ea typeface="黑体" panose="02010609060101010101" pitchFamily="49" charset="-122"/>
              </a:rPr>
              <a:t>——</a:t>
            </a:r>
            <a:r>
              <a:rPr lang="zh-CN" altLang="en-US" sz="3600">
                <a:solidFill>
                  <a:schemeClr val="bg1"/>
                </a:solidFill>
                <a:latin typeface="Times New Roman" panose="02020603050405020304" pitchFamily="18" charset="0"/>
                <a:ea typeface="黑体" panose="02010609060101010101" pitchFamily="49" charset="-122"/>
              </a:rPr>
              <a:t>动物识别系统</a:t>
            </a:r>
          </a:p>
        </p:txBody>
      </p:sp>
      <p:sp>
        <p:nvSpPr>
          <p:cNvPr id="151558" name="Rectangle 6">
            <a:extLst>
              <a:ext uri="{FF2B5EF4-FFF2-40B4-BE49-F238E27FC236}">
                <a16:creationId xmlns:a16="http://schemas.microsoft.com/office/drawing/2014/main" id="{64D288CB-5D14-2548-B531-244BE5ABA51A}"/>
              </a:ext>
            </a:extLst>
          </p:cNvPr>
          <p:cNvSpPr>
            <a:spLocks noChangeArrowheads="1"/>
          </p:cNvSpPr>
          <p:nvPr/>
        </p:nvSpPr>
        <p:spPr bwMode="auto">
          <a:xfrm>
            <a:off x="5765800" y="2725738"/>
            <a:ext cx="1727200" cy="552450"/>
          </a:xfrm>
          <a:prstGeom prst="rect">
            <a:avLst/>
          </a:prstGeom>
          <a:solidFill>
            <a:srgbClr val="D5FC79"/>
          </a:solidFill>
          <a:ln w="38100">
            <a:solidFill>
              <a:srgbClr val="0000FF"/>
            </a:solidFill>
            <a:miter lim="800000"/>
            <a:headEnd/>
            <a:tailEnd/>
          </a:ln>
        </p:spPr>
        <p:txBody>
          <a:bodyPr wrap="none" anchor="ct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151559" name="Rectangle 7">
            <a:extLst>
              <a:ext uri="{FF2B5EF4-FFF2-40B4-BE49-F238E27FC236}">
                <a16:creationId xmlns:a16="http://schemas.microsoft.com/office/drawing/2014/main" id="{749CEFEC-8D06-D74B-A341-993E3F7A22CA}"/>
              </a:ext>
            </a:extLst>
          </p:cNvPr>
          <p:cNvSpPr>
            <a:spLocks noChangeArrowheads="1"/>
          </p:cNvSpPr>
          <p:nvPr/>
        </p:nvSpPr>
        <p:spPr bwMode="auto">
          <a:xfrm>
            <a:off x="3663950" y="1150938"/>
            <a:ext cx="1727200" cy="552450"/>
          </a:xfrm>
          <a:prstGeom prst="rect">
            <a:avLst/>
          </a:prstGeom>
          <a:solidFill>
            <a:srgbClr val="FFFF00"/>
          </a:solidFill>
          <a:ln w="38100">
            <a:solidFill>
              <a:srgbClr val="0000FF"/>
            </a:solidFill>
            <a:miter lim="800000"/>
            <a:headEnd/>
            <a:tailEnd/>
          </a:ln>
        </p:spPr>
        <p:txBody>
          <a:bodyPr wrap="none" anchor="ct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4" name="TextBox 3">
            <a:extLst>
              <a:ext uri="{FF2B5EF4-FFF2-40B4-BE49-F238E27FC236}">
                <a16:creationId xmlns:a16="http://schemas.microsoft.com/office/drawing/2014/main" id="{A7F8219B-CAAC-884B-AF16-258D6EF69112}"/>
              </a:ext>
            </a:extLst>
          </p:cNvPr>
          <p:cNvSpPr txBox="1"/>
          <p:nvPr/>
        </p:nvSpPr>
        <p:spPr>
          <a:xfrm>
            <a:off x="4088968" y="1242497"/>
            <a:ext cx="877163" cy="369332"/>
          </a:xfrm>
          <a:prstGeom prst="rect">
            <a:avLst/>
          </a:prstGeom>
          <a:noFill/>
        </p:spPr>
        <p:txBody>
          <a:bodyPr wrap="none" rtlCol="0">
            <a:spAutoFit/>
          </a:bodyPr>
          <a:lstStyle/>
          <a:p>
            <a:r>
              <a:rPr lang="zh-TW" altLang="en-US" dirty="0"/>
              <a:t>长颈鹿</a:t>
            </a:r>
            <a:endParaRPr lang="en-US" dirty="0"/>
          </a:p>
        </p:txBody>
      </p:sp>
      <p:sp>
        <p:nvSpPr>
          <p:cNvPr id="5" name="TextBox 4">
            <a:extLst>
              <a:ext uri="{FF2B5EF4-FFF2-40B4-BE49-F238E27FC236}">
                <a16:creationId xmlns:a16="http://schemas.microsoft.com/office/drawing/2014/main" id="{667A321E-F097-B741-AA1F-A9ED547C0C1D}"/>
              </a:ext>
            </a:extLst>
          </p:cNvPr>
          <p:cNvSpPr txBox="1"/>
          <p:nvPr/>
        </p:nvSpPr>
        <p:spPr>
          <a:xfrm>
            <a:off x="5959986" y="2811225"/>
            <a:ext cx="1338828" cy="369332"/>
          </a:xfrm>
          <a:prstGeom prst="rect">
            <a:avLst/>
          </a:prstGeom>
          <a:noFill/>
        </p:spPr>
        <p:txBody>
          <a:bodyPr wrap="none" rtlCol="0">
            <a:spAutoFit/>
          </a:bodyPr>
          <a:lstStyle/>
          <a:p>
            <a:r>
              <a:rPr lang="zh-TW" altLang="en-US" dirty="0"/>
              <a:t>有蹄类动物</a:t>
            </a:r>
            <a:endParaRPr lang="en-US" dirty="0"/>
          </a:p>
        </p:txBody>
      </p:sp>
      <p:grpSp>
        <p:nvGrpSpPr>
          <p:cNvPr id="7" name="Group 6">
            <a:extLst>
              <a:ext uri="{FF2B5EF4-FFF2-40B4-BE49-F238E27FC236}">
                <a16:creationId xmlns:a16="http://schemas.microsoft.com/office/drawing/2014/main" id="{651952B2-A22D-2546-8046-0FC0B20E9743}"/>
              </a:ext>
            </a:extLst>
          </p:cNvPr>
          <p:cNvGrpSpPr/>
          <p:nvPr/>
        </p:nvGrpSpPr>
        <p:grpSpPr>
          <a:xfrm>
            <a:off x="5765800" y="4018756"/>
            <a:ext cx="1727200" cy="552450"/>
            <a:chOff x="5324475" y="4075113"/>
            <a:chExt cx="1727200" cy="552450"/>
          </a:xfrm>
        </p:grpSpPr>
        <p:sp>
          <p:nvSpPr>
            <p:cNvPr id="151557" name="Rectangle 5">
              <a:extLst>
                <a:ext uri="{FF2B5EF4-FFF2-40B4-BE49-F238E27FC236}">
                  <a16:creationId xmlns:a16="http://schemas.microsoft.com/office/drawing/2014/main" id="{39595DA1-6CE7-F24F-BE2A-4441C94A7431}"/>
                </a:ext>
              </a:extLst>
            </p:cNvPr>
            <p:cNvSpPr>
              <a:spLocks noChangeArrowheads="1"/>
            </p:cNvSpPr>
            <p:nvPr/>
          </p:nvSpPr>
          <p:spPr bwMode="auto">
            <a:xfrm>
              <a:off x="5324475" y="4075113"/>
              <a:ext cx="1727200" cy="552450"/>
            </a:xfrm>
            <a:prstGeom prst="rect">
              <a:avLst/>
            </a:prstGeom>
            <a:solidFill>
              <a:schemeClr val="accent6">
                <a:lumMod val="40000"/>
                <a:lumOff val="60000"/>
              </a:schemeClr>
            </a:solidFill>
            <a:ln w="38100">
              <a:solidFill>
                <a:srgbClr val="0000FF"/>
              </a:solidFill>
              <a:miter lim="800000"/>
              <a:headEnd/>
              <a:tailEnd/>
            </a:ln>
          </p:spPr>
          <p:txBody>
            <a:bodyPr wrap="none" anchor="ct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6" name="TextBox 5">
              <a:extLst>
                <a:ext uri="{FF2B5EF4-FFF2-40B4-BE49-F238E27FC236}">
                  <a16:creationId xmlns:a16="http://schemas.microsoft.com/office/drawing/2014/main" id="{9C671E4E-236A-0A41-BE47-0A9780673E75}"/>
                </a:ext>
              </a:extLst>
            </p:cNvPr>
            <p:cNvSpPr txBox="1"/>
            <p:nvPr/>
          </p:nvSpPr>
          <p:spPr>
            <a:xfrm>
              <a:off x="5634077" y="4166672"/>
              <a:ext cx="1107996" cy="369332"/>
            </a:xfrm>
            <a:prstGeom prst="rect">
              <a:avLst/>
            </a:prstGeom>
            <a:noFill/>
          </p:spPr>
          <p:txBody>
            <a:bodyPr wrap="none" rtlCol="0">
              <a:spAutoFit/>
            </a:bodyPr>
            <a:lstStyle/>
            <a:p>
              <a:r>
                <a:rPr lang="zh-TW" altLang="en-US" dirty="0"/>
                <a:t>哺乳动物</a:t>
              </a:r>
              <a:endParaRPr lang="en-US" dirty="0"/>
            </a:p>
          </p:txBody>
        </p:sp>
      </p:grpSp>
      <p:sp>
        <p:nvSpPr>
          <p:cNvPr id="15" name="Rectangle 7">
            <a:extLst>
              <a:ext uri="{FF2B5EF4-FFF2-40B4-BE49-F238E27FC236}">
                <a16:creationId xmlns:a16="http://schemas.microsoft.com/office/drawing/2014/main" id="{95018243-4BC6-204C-B333-8FAC7B629900}"/>
              </a:ext>
            </a:extLst>
          </p:cNvPr>
          <p:cNvSpPr>
            <a:spLocks noChangeArrowheads="1"/>
          </p:cNvSpPr>
          <p:nvPr/>
        </p:nvSpPr>
        <p:spPr bwMode="auto">
          <a:xfrm>
            <a:off x="2541250" y="5323062"/>
            <a:ext cx="1173245" cy="552450"/>
          </a:xfrm>
          <a:prstGeom prst="rect">
            <a:avLst/>
          </a:prstGeom>
          <a:solidFill>
            <a:srgbClr val="FFD300"/>
          </a:solidFill>
          <a:ln w="38100">
            <a:solidFill>
              <a:srgbClr val="0000FF"/>
            </a:solidFill>
            <a:miter lim="800000"/>
            <a:headEnd/>
            <a:tailEnd/>
          </a:ln>
        </p:spPr>
        <p:txBody>
          <a:bodyPr wrap="none" anchor="ct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1800" dirty="0"/>
              <a:t>长脖子</a:t>
            </a:r>
          </a:p>
        </p:txBody>
      </p:sp>
      <p:sp>
        <p:nvSpPr>
          <p:cNvPr id="16" name="Rectangle 7">
            <a:extLst>
              <a:ext uri="{FF2B5EF4-FFF2-40B4-BE49-F238E27FC236}">
                <a16:creationId xmlns:a16="http://schemas.microsoft.com/office/drawing/2014/main" id="{1EAA5574-40AD-D144-9D99-750B1FCBE3AE}"/>
              </a:ext>
            </a:extLst>
          </p:cNvPr>
          <p:cNvSpPr>
            <a:spLocks noChangeArrowheads="1"/>
          </p:cNvSpPr>
          <p:nvPr/>
        </p:nvSpPr>
        <p:spPr bwMode="auto">
          <a:xfrm>
            <a:off x="4382143" y="5311774"/>
            <a:ext cx="1173245" cy="552450"/>
          </a:xfrm>
          <a:prstGeom prst="rect">
            <a:avLst/>
          </a:prstGeom>
          <a:solidFill>
            <a:srgbClr val="FFD300"/>
          </a:solidFill>
          <a:ln w="38100">
            <a:solidFill>
              <a:srgbClr val="0000FF"/>
            </a:solidFill>
            <a:miter lim="800000"/>
            <a:headEnd/>
            <a:tailEnd/>
          </a:ln>
        </p:spPr>
        <p:txBody>
          <a:bodyPr wrap="none" anchor="ct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1800" dirty="0"/>
              <a:t>长腿</a:t>
            </a:r>
            <a:r>
              <a:rPr lang="en-US" altLang="zh-CN" sz="1800" dirty="0"/>
              <a:t>	</a:t>
            </a:r>
            <a:endParaRPr lang="zh-CN" altLang="en-US" sz="1800" dirty="0"/>
          </a:p>
        </p:txBody>
      </p:sp>
      <p:sp>
        <p:nvSpPr>
          <p:cNvPr id="17" name="Rectangle 7">
            <a:extLst>
              <a:ext uri="{FF2B5EF4-FFF2-40B4-BE49-F238E27FC236}">
                <a16:creationId xmlns:a16="http://schemas.microsoft.com/office/drawing/2014/main" id="{7ED6A433-0A52-E942-BACD-96E0A0727344}"/>
              </a:ext>
            </a:extLst>
          </p:cNvPr>
          <p:cNvSpPr>
            <a:spLocks noChangeArrowheads="1"/>
          </p:cNvSpPr>
          <p:nvPr/>
        </p:nvSpPr>
        <p:spPr bwMode="auto">
          <a:xfrm>
            <a:off x="6319798" y="5323062"/>
            <a:ext cx="1173202" cy="552450"/>
          </a:xfrm>
          <a:prstGeom prst="rect">
            <a:avLst/>
          </a:prstGeom>
          <a:solidFill>
            <a:srgbClr val="FFD300"/>
          </a:solidFill>
          <a:ln w="38100">
            <a:solidFill>
              <a:srgbClr val="0000FF"/>
            </a:solidFill>
            <a:miter lim="800000"/>
            <a:headEnd/>
            <a:tailEnd/>
          </a:ln>
        </p:spPr>
        <p:txBody>
          <a:bodyPr wrap="none" anchor="ct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lang="zh-CN" altLang="en-US" sz="1800" dirty="0"/>
              <a:t>奶</a:t>
            </a:r>
          </a:p>
        </p:txBody>
      </p:sp>
      <p:sp>
        <p:nvSpPr>
          <p:cNvPr id="18" name="Rectangle 7">
            <a:extLst>
              <a:ext uri="{FF2B5EF4-FFF2-40B4-BE49-F238E27FC236}">
                <a16:creationId xmlns:a16="http://schemas.microsoft.com/office/drawing/2014/main" id="{027430A6-D7F0-E448-A020-364BA795115F}"/>
              </a:ext>
            </a:extLst>
          </p:cNvPr>
          <p:cNvSpPr>
            <a:spLocks noChangeArrowheads="1"/>
          </p:cNvSpPr>
          <p:nvPr/>
        </p:nvSpPr>
        <p:spPr bwMode="auto">
          <a:xfrm>
            <a:off x="8063929" y="5311774"/>
            <a:ext cx="979017" cy="552450"/>
          </a:xfrm>
          <a:prstGeom prst="rect">
            <a:avLst/>
          </a:prstGeom>
          <a:solidFill>
            <a:srgbClr val="FFD300"/>
          </a:solidFill>
          <a:ln w="38100">
            <a:solidFill>
              <a:srgbClr val="0000FF"/>
            </a:solidFill>
            <a:miter lim="800000"/>
            <a:headEnd/>
            <a:tailEnd/>
          </a:ln>
        </p:spPr>
        <p:txBody>
          <a:bodyPr wrap="none" anchor="ct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1800" dirty="0"/>
              <a:t>蹄</a:t>
            </a:r>
          </a:p>
        </p:txBody>
      </p:sp>
      <p:sp>
        <p:nvSpPr>
          <p:cNvPr id="19" name="Rectangle 7">
            <a:extLst>
              <a:ext uri="{FF2B5EF4-FFF2-40B4-BE49-F238E27FC236}">
                <a16:creationId xmlns:a16="http://schemas.microsoft.com/office/drawing/2014/main" id="{6C89BDAE-0AB4-5D44-8C52-7AFFAFC73E82}"/>
              </a:ext>
            </a:extLst>
          </p:cNvPr>
          <p:cNvSpPr>
            <a:spLocks noChangeArrowheads="1"/>
          </p:cNvSpPr>
          <p:nvPr/>
        </p:nvSpPr>
        <p:spPr bwMode="auto">
          <a:xfrm>
            <a:off x="717946" y="5345639"/>
            <a:ext cx="1173245" cy="552450"/>
          </a:xfrm>
          <a:prstGeom prst="rect">
            <a:avLst/>
          </a:prstGeom>
          <a:solidFill>
            <a:srgbClr val="FFD300"/>
          </a:solidFill>
          <a:ln w="38100">
            <a:solidFill>
              <a:srgbClr val="0000FF"/>
            </a:solidFill>
            <a:miter lim="800000"/>
            <a:headEnd/>
            <a:tailEnd/>
          </a:ln>
        </p:spPr>
        <p:txBody>
          <a:bodyPr wrap="none" anchor="ct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1800" dirty="0"/>
              <a:t>暗斑点</a:t>
            </a:r>
          </a:p>
        </p:txBody>
      </p:sp>
      <p:cxnSp>
        <p:nvCxnSpPr>
          <p:cNvPr id="10" name="Straight Arrow Connector 9">
            <a:extLst>
              <a:ext uri="{FF2B5EF4-FFF2-40B4-BE49-F238E27FC236}">
                <a16:creationId xmlns:a16="http://schemas.microsoft.com/office/drawing/2014/main" id="{FD7816E0-4526-1844-9EEC-7108E86D21BD}"/>
              </a:ext>
            </a:extLst>
          </p:cNvPr>
          <p:cNvCxnSpPr>
            <a:cxnSpLocks/>
            <a:stCxn id="19" idx="0"/>
          </p:cNvCxnSpPr>
          <p:nvPr/>
        </p:nvCxnSpPr>
        <p:spPr>
          <a:xfrm flipV="1">
            <a:off x="1304569" y="1703387"/>
            <a:ext cx="2359381" cy="3642252"/>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AEEEAD3-EC88-1741-A000-5819A4378761}"/>
              </a:ext>
            </a:extLst>
          </p:cNvPr>
          <p:cNvCxnSpPr>
            <a:cxnSpLocks/>
            <a:stCxn id="15" idx="0"/>
          </p:cNvCxnSpPr>
          <p:nvPr/>
        </p:nvCxnSpPr>
        <p:spPr>
          <a:xfrm flipV="1">
            <a:off x="3127873" y="1703387"/>
            <a:ext cx="979017" cy="3619675"/>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74BFFF6-0015-364A-A229-DEBC6F1A77CE}"/>
              </a:ext>
            </a:extLst>
          </p:cNvPr>
          <p:cNvCxnSpPr>
            <a:cxnSpLocks/>
            <a:stCxn id="16" idx="0"/>
            <a:endCxn id="151559" idx="2"/>
          </p:cNvCxnSpPr>
          <p:nvPr/>
        </p:nvCxnSpPr>
        <p:spPr>
          <a:xfrm flipH="1" flipV="1">
            <a:off x="4527550" y="1703388"/>
            <a:ext cx="441216" cy="360838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E70010D-647C-5A41-95CE-1D8AFB53416B}"/>
              </a:ext>
            </a:extLst>
          </p:cNvPr>
          <p:cNvCxnSpPr>
            <a:cxnSpLocks/>
            <a:stCxn id="151558" idx="0"/>
          </p:cNvCxnSpPr>
          <p:nvPr/>
        </p:nvCxnSpPr>
        <p:spPr>
          <a:xfrm flipH="1" flipV="1">
            <a:off x="5121166" y="1703388"/>
            <a:ext cx="1508234" cy="102235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095BA21-159C-B04B-A774-DDA3D48836AC}"/>
              </a:ext>
            </a:extLst>
          </p:cNvPr>
          <p:cNvCxnSpPr>
            <a:cxnSpLocks/>
            <a:stCxn id="151557" idx="0"/>
            <a:endCxn id="151558" idx="2"/>
          </p:cNvCxnSpPr>
          <p:nvPr/>
        </p:nvCxnSpPr>
        <p:spPr>
          <a:xfrm flipV="1">
            <a:off x="6629400" y="3278188"/>
            <a:ext cx="0" cy="740568"/>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0FF7601-EA79-D449-A840-A7727DA4404F}"/>
              </a:ext>
            </a:extLst>
          </p:cNvPr>
          <p:cNvCxnSpPr>
            <a:cxnSpLocks/>
            <a:stCxn id="17" idx="0"/>
            <a:endCxn id="151557" idx="2"/>
          </p:cNvCxnSpPr>
          <p:nvPr/>
        </p:nvCxnSpPr>
        <p:spPr>
          <a:xfrm flipH="1" flipV="1">
            <a:off x="6629400" y="4571206"/>
            <a:ext cx="276999" cy="75185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CFE73C0-7E79-5B43-833A-B149C7D3CFDF}"/>
              </a:ext>
            </a:extLst>
          </p:cNvPr>
          <p:cNvCxnSpPr>
            <a:cxnSpLocks/>
            <a:stCxn id="18" idx="0"/>
          </p:cNvCxnSpPr>
          <p:nvPr/>
        </p:nvCxnSpPr>
        <p:spPr>
          <a:xfrm flipH="1" flipV="1">
            <a:off x="7216002" y="3278188"/>
            <a:ext cx="1337436" cy="203358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FAC620-3722-1940-8CA2-98BE67C2C246}"/>
              </a:ext>
            </a:extLst>
          </p:cNvPr>
          <p:cNvSpPr txBox="1"/>
          <p:nvPr/>
        </p:nvSpPr>
        <p:spPr>
          <a:xfrm>
            <a:off x="5667022" y="1242497"/>
            <a:ext cx="652776" cy="369332"/>
          </a:xfrm>
          <a:prstGeom prst="rect">
            <a:avLst/>
          </a:prstGeom>
          <a:noFill/>
        </p:spPr>
        <p:txBody>
          <a:bodyPr wrap="square" rtlCol="0">
            <a:spAutoFit/>
          </a:bodyPr>
          <a:lstStyle/>
          <a:p>
            <a:r>
              <a:rPr lang="en-US" altLang="zh-CN" dirty="0"/>
              <a:t>r</a:t>
            </a:r>
            <a:r>
              <a:rPr lang="en-US" altLang="zh-CN" baseline="-25000" dirty="0"/>
              <a:t>11</a:t>
            </a:r>
            <a:endParaRPr lang="en-US" dirty="0"/>
          </a:p>
        </p:txBody>
      </p:sp>
      <p:sp>
        <p:nvSpPr>
          <p:cNvPr id="43" name="TextBox 42">
            <a:extLst>
              <a:ext uri="{FF2B5EF4-FFF2-40B4-BE49-F238E27FC236}">
                <a16:creationId xmlns:a16="http://schemas.microsoft.com/office/drawing/2014/main" id="{FD46C888-0CFB-EA45-8F4B-5F97B735F751}"/>
              </a:ext>
            </a:extLst>
          </p:cNvPr>
          <p:cNvSpPr txBox="1"/>
          <p:nvPr/>
        </p:nvSpPr>
        <p:spPr>
          <a:xfrm>
            <a:off x="7507925" y="2811225"/>
            <a:ext cx="652776" cy="369332"/>
          </a:xfrm>
          <a:prstGeom prst="rect">
            <a:avLst/>
          </a:prstGeom>
          <a:noFill/>
        </p:spPr>
        <p:txBody>
          <a:bodyPr wrap="square" rtlCol="0">
            <a:spAutoFit/>
          </a:bodyPr>
          <a:lstStyle/>
          <a:p>
            <a:r>
              <a:rPr lang="en-US" altLang="zh-CN" dirty="0"/>
              <a:t>r</a:t>
            </a:r>
            <a:r>
              <a:rPr lang="en-US" altLang="zh-CN" baseline="-25000" dirty="0"/>
              <a:t>7</a:t>
            </a:r>
            <a:endParaRPr lang="en-US" dirty="0"/>
          </a:p>
        </p:txBody>
      </p:sp>
      <p:sp>
        <p:nvSpPr>
          <p:cNvPr id="44" name="TextBox 43">
            <a:extLst>
              <a:ext uri="{FF2B5EF4-FFF2-40B4-BE49-F238E27FC236}">
                <a16:creationId xmlns:a16="http://schemas.microsoft.com/office/drawing/2014/main" id="{A08AA29A-5E60-1345-AFEF-4A678886E78B}"/>
              </a:ext>
            </a:extLst>
          </p:cNvPr>
          <p:cNvSpPr txBox="1"/>
          <p:nvPr/>
        </p:nvSpPr>
        <p:spPr>
          <a:xfrm>
            <a:off x="7199216" y="4516301"/>
            <a:ext cx="652776" cy="369332"/>
          </a:xfrm>
          <a:prstGeom prst="rect">
            <a:avLst/>
          </a:prstGeom>
          <a:noFill/>
        </p:spPr>
        <p:txBody>
          <a:bodyPr wrap="square" rtlCol="0">
            <a:spAutoFit/>
          </a:bodyPr>
          <a:lstStyle/>
          <a:p>
            <a:r>
              <a:rPr lang="en-US" altLang="zh-CN"/>
              <a:t>r</a:t>
            </a:r>
            <a:r>
              <a:rPr lang="en-US" altLang="zh-CN" baseline="-25000"/>
              <a:t>2</a:t>
            </a:r>
            <a:endParaRPr lang="en-US" altLang="zh-CN" baseline="-250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558"/>
                                        </p:tgtEl>
                                        <p:attrNameLst>
                                          <p:attrName>style.visibility</p:attrName>
                                        </p:attrNameLst>
                                      </p:cBhvr>
                                      <p:to>
                                        <p:strVal val="visible"/>
                                      </p:to>
                                    </p:set>
                                  </p:childTnLst>
                                  <p:subTnLst>
                                    <p:set>
                                      <p:cBhvr override="childStyle">
                                        <p:cTn dur="1" fill="hold" display="0" masterRel="nextClick" afterEffect="1"/>
                                        <p:tgtEl>
                                          <p:spTgt spid="151558"/>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15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animBg="1"/>
      <p:bldP spid="151559" grpId="0" animBg="1"/>
      <p:bldP spid="15" grpId="0" animBg="1"/>
      <p:bldP spid="16" grpId="0" animBg="1"/>
      <p:bldP spid="17" grpId="0" animBg="1"/>
      <p:bldP spid="18" grpId="0" animBg="1"/>
      <p:bldP spid="1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灯片编号占位符 3">
            <a:extLst>
              <a:ext uri="{FF2B5EF4-FFF2-40B4-BE49-F238E27FC236}">
                <a16:creationId xmlns:a16="http://schemas.microsoft.com/office/drawing/2014/main" id="{9E09CD64-3CC5-FD4B-B483-AEAE0775020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8E2D86E2-BF44-2344-8107-AF59612ED8CB}" type="slidenum">
              <a:rPr lang="ja-JP" altLang="en-US" sz="1800">
                <a:solidFill>
                  <a:srgbClr val="A50021"/>
                </a:solidFill>
                <a:ea typeface="MS PGothic" panose="020B0600070205080204" pitchFamily="34" charset="-128"/>
              </a:rPr>
              <a:pPr>
                <a:lnSpc>
                  <a:spcPct val="100000"/>
                </a:lnSpc>
                <a:spcBef>
                  <a:spcPct val="0"/>
                </a:spcBef>
                <a:buClrTx/>
                <a:buFontTx/>
                <a:buNone/>
              </a:pPr>
              <a:t>54</a:t>
            </a:fld>
            <a:endParaRPr lang="en-US" altLang="ja-JP" sz="1800">
              <a:solidFill>
                <a:srgbClr val="A50021"/>
              </a:solidFill>
              <a:ea typeface="MS PGothic" panose="020B0600070205080204" pitchFamily="34" charset="-128"/>
            </a:endParaRPr>
          </a:p>
        </p:txBody>
      </p:sp>
      <p:sp>
        <p:nvSpPr>
          <p:cNvPr id="70658" name="Rectangle 11">
            <a:extLst>
              <a:ext uri="{FF2B5EF4-FFF2-40B4-BE49-F238E27FC236}">
                <a16:creationId xmlns:a16="http://schemas.microsoft.com/office/drawing/2014/main" id="{75DE743C-647A-DE46-9341-243E631E82DE}"/>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2.3.4  </a:t>
            </a:r>
            <a:r>
              <a:rPr lang="zh-CN" altLang="en-US">
                <a:latin typeface="Times New Roman" panose="02020603050405020304" pitchFamily="18" charset="0"/>
              </a:rPr>
              <a:t>产生式表示法的特点</a:t>
            </a:r>
          </a:p>
        </p:txBody>
      </p:sp>
      <p:sp>
        <p:nvSpPr>
          <p:cNvPr id="70659" name="Rectangle 12">
            <a:extLst>
              <a:ext uri="{FF2B5EF4-FFF2-40B4-BE49-F238E27FC236}">
                <a16:creationId xmlns:a16="http://schemas.microsoft.com/office/drawing/2014/main" id="{0315843D-481C-DB45-9E84-9D3DA5AF503F}"/>
              </a:ext>
            </a:extLst>
          </p:cNvPr>
          <p:cNvSpPr>
            <a:spLocks noChangeArrowheads="1"/>
          </p:cNvSpPr>
          <p:nvPr/>
        </p:nvSpPr>
        <p:spPr bwMode="auto">
          <a:xfrm>
            <a:off x="290513" y="973138"/>
            <a:ext cx="384810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10000"/>
              </a:lnSpc>
              <a:buClr>
                <a:schemeClr val="tx1"/>
              </a:buClr>
              <a:buFont typeface="Wingdings" pitchFamily="2" charset="2"/>
              <a:buNone/>
            </a:pPr>
            <a:r>
              <a:rPr lang="en-US" altLang="zh-CN" sz="2600" b="1">
                <a:latin typeface="Times New Roman" panose="02020603050405020304" pitchFamily="18" charset="0"/>
              </a:rPr>
              <a:t>1. </a:t>
            </a:r>
            <a:r>
              <a:rPr lang="zh-CN" altLang="en-US" sz="2600" b="1">
                <a:latin typeface="Times New Roman" panose="02020603050405020304" pitchFamily="18" charset="0"/>
              </a:rPr>
              <a:t>产生式表示法的优点</a:t>
            </a:r>
          </a:p>
        </p:txBody>
      </p:sp>
      <p:sp>
        <p:nvSpPr>
          <p:cNvPr id="70660" name="Rectangle 13">
            <a:extLst>
              <a:ext uri="{FF2B5EF4-FFF2-40B4-BE49-F238E27FC236}">
                <a16:creationId xmlns:a16="http://schemas.microsoft.com/office/drawing/2014/main" id="{64191AF1-FBA4-2745-A422-494B45441B0B}"/>
              </a:ext>
            </a:extLst>
          </p:cNvPr>
          <p:cNvSpPr>
            <a:spLocks noChangeArrowheads="1"/>
          </p:cNvSpPr>
          <p:nvPr/>
        </p:nvSpPr>
        <p:spPr bwMode="auto">
          <a:xfrm>
            <a:off x="288925" y="1673225"/>
            <a:ext cx="3895725" cy="2281238"/>
          </a:xfrm>
          <a:prstGeom prst="rect">
            <a:avLst/>
          </a:prstGeom>
          <a:gradFill rotWithShape="0">
            <a:gsLst>
              <a:gs pos="0">
                <a:srgbClr val="CCFFCC"/>
              </a:gs>
              <a:gs pos="100000">
                <a:schemeClr val="bg1"/>
              </a:gs>
            </a:gsLst>
            <a:path path="rect">
              <a:fillToRect l="100000" t="100000"/>
            </a:path>
          </a:gradFill>
          <a:ln w="9525">
            <a:solidFill>
              <a:srgbClr val="808080"/>
            </a:solidFill>
            <a:miter lim="800000"/>
            <a:headEnd/>
            <a:tailEnd/>
          </a:ln>
        </p:spPr>
        <p:txBody>
          <a:bodyPr/>
          <a:lstStyle>
            <a:lvl1pPr marL="101600">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Font typeface="Wingdings" pitchFamily="2" charset="2"/>
              <a:buNone/>
            </a:pPr>
            <a:r>
              <a:rPr lang="zh-CN" altLang="en-US" sz="2500" b="1">
                <a:latin typeface="Times New Roman" panose="02020603050405020304" pitchFamily="18" charset="0"/>
              </a:rPr>
              <a:t>（</a:t>
            </a:r>
            <a:r>
              <a:rPr lang="en-US" altLang="zh-CN" sz="2500" b="1">
                <a:latin typeface="Times New Roman" panose="02020603050405020304" pitchFamily="18" charset="0"/>
              </a:rPr>
              <a:t>1</a:t>
            </a:r>
            <a:r>
              <a:rPr lang="zh-CN" altLang="en-US" sz="2500" b="1">
                <a:latin typeface="Times New Roman" panose="02020603050405020304" pitchFamily="18" charset="0"/>
              </a:rPr>
              <a:t>）自然性 </a:t>
            </a:r>
          </a:p>
          <a:p>
            <a:pPr eaLnBrk="1" hangingPunct="1">
              <a:buFont typeface="Wingdings" pitchFamily="2" charset="2"/>
              <a:buNone/>
            </a:pPr>
            <a:r>
              <a:rPr lang="zh-CN" altLang="en-US" sz="2500" b="1">
                <a:latin typeface="Times New Roman" panose="02020603050405020304" pitchFamily="18" charset="0"/>
                <a:cs typeface="Times New Roman" panose="02020603050405020304" pitchFamily="18" charset="0"/>
              </a:rPr>
              <a:t>（</a:t>
            </a:r>
            <a:r>
              <a:rPr lang="en-US" altLang="zh-CN" sz="2500" b="1">
                <a:latin typeface="Times New Roman" panose="02020603050405020304" pitchFamily="18" charset="0"/>
                <a:cs typeface="Times New Roman" panose="02020603050405020304" pitchFamily="18" charset="0"/>
              </a:rPr>
              <a:t>2</a:t>
            </a:r>
            <a:r>
              <a:rPr lang="zh-CN" altLang="en-US" sz="2500" b="1">
                <a:latin typeface="Times New Roman" panose="02020603050405020304" pitchFamily="18" charset="0"/>
                <a:cs typeface="Times New Roman" panose="02020603050405020304" pitchFamily="18" charset="0"/>
              </a:rPr>
              <a:t>）模块性</a:t>
            </a:r>
            <a:r>
              <a:rPr lang="zh-CN" altLang="en-US" sz="2500" b="1">
                <a:latin typeface="Times New Roman" panose="02020603050405020304" pitchFamily="18" charset="0"/>
              </a:rPr>
              <a:t> </a:t>
            </a:r>
          </a:p>
          <a:p>
            <a:pPr eaLnBrk="1" hangingPunct="1">
              <a:buFont typeface="Wingdings" pitchFamily="2" charset="2"/>
              <a:buNone/>
            </a:pPr>
            <a:r>
              <a:rPr lang="zh-CN" altLang="en-US" sz="2500" b="1">
                <a:latin typeface="Times New Roman" panose="02020603050405020304" pitchFamily="18" charset="0"/>
                <a:cs typeface="Times New Roman" panose="02020603050405020304" pitchFamily="18" charset="0"/>
              </a:rPr>
              <a:t>（</a:t>
            </a:r>
            <a:r>
              <a:rPr lang="en-US" altLang="zh-CN" sz="2500" b="1">
                <a:latin typeface="Times New Roman" panose="02020603050405020304" pitchFamily="18" charset="0"/>
                <a:cs typeface="Times New Roman" panose="02020603050405020304" pitchFamily="18" charset="0"/>
              </a:rPr>
              <a:t>3</a:t>
            </a:r>
            <a:r>
              <a:rPr lang="zh-CN" altLang="en-US" sz="2500" b="1">
                <a:latin typeface="Times New Roman" panose="02020603050405020304" pitchFamily="18" charset="0"/>
                <a:cs typeface="Times New Roman" panose="02020603050405020304" pitchFamily="18" charset="0"/>
              </a:rPr>
              <a:t>）有效性</a:t>
            </a:r>
            <a:r>
              <a:rPr lang="zh-CN" altLang="en-US" sz="2500" b="1">
                <a:latin typeface="Times New Roman" panose="02020603050405020304" pitchFamily="18" charset="0"/>
              </a:rPr>
              <a:t> </a:t>
            </a:r>
          </a:p>
          <a:p>
            <a:pPr eaLnBrk="1" hangingPunct="1">
              <a:buFont typeface="Wingdings" pitchFamily="2" charset="2"/>
              <a:buNone/>
            </a:pPr>
            <a:r>
              <a:rPr lang="zh-CN" altLang="en-US" sz="2500" b="1">
                <a:latin typeface="Times New Roman" panose="02020603050405020304" pitchFamily="18" charset="0"/>
              </a:rPr>
              <a:t>（</a:t>
            </a:r>
            <a:r>
              <a:rPr lang="en-US" altLang="zh-CN" sz="2500" b="1">
                <a:latin typeface="Times New Roman" panose="02020603050405020304" pitchFamily="18" charset="0"/>
              </a:rPr>
              <a:t>4</a:t>
            </a:r>
            <a:r>
              <a:rPr lang="zh-CN" altLang="en-US" sz="2500" b="1">
                <a:latin typeface="Times New Roman" panose="02020603050405020304" pitchFamily="18" charset="0"/>
              </a:rPr>
              <a:t>）清晰性</a:t>
            </a:r>
            <a:r>
              <a:rPr lang="zh-CN" altLang="en-US" sz="2600">
                <a:latin typeface="Times New Roman" panose="02020603050405020304" pitchFamily="18" charset="0"/>
              </a:rPr>
              <a:t> </a:t>
            </a:r>
          </a:p>
        </p:txBody>
      </p:sp>
      <p:sp>
        <p:nvSpPr>
          <p:cNvPr id="70661" name="Rectangle 14">
            <a:extLst>
              <a:ext uri="{FF2B5EF4-FFF2-40B4-BE49-F238E27FC236}">
                <a16:creationId xmlns:a16="http://schemas.microsoft.com/office/drawing/2014/main" id="{062388AA-EC89-844D-8A90-557982842889}"/>
              </a:ext>
            </a:extLst>
          </p:cNvPr>
          <p:cNvSpPr>
            <a:spLocks noChangeArrowheads="1"/>
          </p:cNvSpPr>
          <p:nvPr/>
        </p:nvSpPr>
        <p:spPr bwMode="auto">
          <a:xfrm>
            <a:off x="331788" y="4217988"/>
            <a:ext cx="3776662"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10000"/>
              </a:lnSpc>
              <a:buClr>
                <a:schemeClr val="tx1"/>
              </a:buClr>
              <a:buFont typeface="Wingdings" pitchFamily="2" charset="2"/>
              <a:buNone/>
            </a:pPr>
            <a:r>
              <a:rPr lang="en-US" altLang="zh-CN" sz="2600" b="1">
                <a:latin typeface="Times New Roman" panose="02020603050405020304" pitchFamily="18" charset="0"/>
              </a:rPr>
              <a:t>2. </a:t>
            </a:r>
            <a:r>
              <a:rPr lang="zh-CN" altLang="en-US" sz="2600" b="1">
                <a:latin typeface="Times New Roman" panose="02020603050405020304" pitchFamily="18" charset="0"/>
              </a:rPr>
              <a:t>产生式表示法的缺点</a:t>
            </a:r>
          </a:p>
        </p:txBody>
      </p:sp>
      <p:sp>
        <p:nvSpPr>
          <p:cNvPr id="70662" name="Rectangle 15">
            <a:extLst>
              <a:ext uri="{FF2B5EF4-FFF2-40B4-BE49-F238E27FC236}">
                <a16:creationId xmlns:a16="http://schemas.microsoft.com/office/drawing/2014/main" id="{BE1CBBC7-E976-7142-9179-11033E916EC1}"/>
              </a:ext>
            </a:extLst>
          </p:cNvPr>
          <p:cNvSpPr>
            <a:spLocks noChangeArrowheads="1"/>
          </p:cNvSpPr>
          <p:nvPr/>
        </p:nvSpPr>
        <p:spPr bwMode="auto">
          <a:xfrm>
            <a:off x="330200" y="4902200"/>
            <a:ext cx="3895725" cy="1268413"/>
          </a:xfrm>
          <a:prstGeom prst="rect">
            <a:avLst/>
          </a:prstGeom>
          <a:gradFill rotWithShape="0">
            <a:gsLst>
              <a:gs pos="0">
                <a:srgbClr val="CCFFCC"/>
              </a:gs>
              <a:gs pos="100000">
                <a:schemeClr val="bg1"/>
              </a:gs>
            </a:gsLst>
            <a:path path="rect">
              <a:fillToRect l="100000" t="100000"/>
            </a:path>
          </a:gradFill>
          <a:ln w="9525">
            <a:solidFill>
              <a:srgbClr val="808080"/>
            </a:solidFill>
            <a:miter lim="800000"/>
            <a:headEnd/>
            <a:tailEnd/>
          </a:ln>
        </p:spPr>
        <p:txBody>
          <a:bodyPr/>
          <a:lstStyle>
            <a:lvl1pPr marL="952500" indent="-952500">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Font typeface="Wingdings" pitchFamily="2" charset="2"/>
              <a:buNone/>
            </a:pPr>
            <a:r>
              <a:rPr lang="zh-CN" altLang="en-US" sz="2500" b="1">
                <a:latin typeface="Times New Roman" panose="02020603050405020304" pitchFamily="18" charset="0"/>
              </a:rPr>
              <a:t>（</a:t>
            </a:r>
            <a:r>
              <a:rPr lang="en-US" altLang="zh-CN" sz="2500" b="1">
                <a:latin typeface="Times New Roman" panose="02020603050405020304" pitchFamily="18" charset="0"/>
              </a:rPr>
              <a:t>1</a:t>
            </a:r>
            <a:r>
              <a:rPr lang="zh-CN" altLang="en-US" sz="2500" b="1">
                <a:latin typeface="Times New Roman" panose="02020603050405020304" pitchFamily="18" charset="0"/>
              </a:rPr>
              <a:t>）效率不高 </a:t>
            </a:r>
          </a:p>
          <a:p>
            <a:pPr eaLnBrk="1" hangingPunct="1">
              <a:buFont typeface="Wingdings" pitchFamily="2" charset="2"/>
              <a:buNone/>
            </a:pPr>
            <a:r>
              <a:rPr lang="zh-CN" altLang="en-US" sz="2500" b="1">
                <a:latin typeface="Times New Roman" panose="02020603050405020304" pitchFamily="18" charset="0"/>
              </a:rPr>
              <a:t>（</a:t>
            </a:r>
            <a:r>
              <a:rPr lang="en-US" altLang="zh-CN" sz="2500" b="1">
                <a:latin typeface="Times New Roman" panose="02020603050405020304" pitchFamily="18" charset="0"/>
              </a:rPr>
              <a:t>2</a:t>
            </a:r>
            <a:r>
              <a:rPr lang="zh-CN" altLang="en-US" sz="2500" b="1">
                <a:latin typeface="Times New Roman" panose="02020603050405020304" pitchFamily="18" charset="0"/>
              </a:rPr>
              <a:t>）不能表达结构性知识</a:t>
            </a:r>
            <a:r>
              <a:rPr lang="zh-CN" altLang="en-US" sz="2500">
                <a:latin typeface="宋体" panose="02010600030101010101" pitchFamily="2" charset="-122"/>
              </a:rPr>
              <a:t> </a:t>
            </a:r>
          </a:p>
        </p:txBody>
      </p:sp>
      <p:sp>
        <p:nvSpPr>
          <p:cNvPr id="70663" name="Line 16">
            <a:extLst>
              <a:ext uri="{FF2B5EF4-FFF2-40B4-BE49-F238E27FC236}">
                <a16:creationId xmlns:a16="http://schemas.microsoft.com/office/drawing/2014/main" id="{70EDAA95-FD51-2B42-A2F7-8BAF523F2344}"/>
              </a:ext>
            </a:extLst>
          </p:cNvPr>
          <p:cNvSpPr>
            <a:spLocks noChangeShapeType="1"/>
          </p:cNvSpPr>
          <p:nvPr/>
        </p:nvSpPr>
        <p:spPr bwMode="auto">
          <a:xfrm flipH="1">
            <a:off x="4325938" y="1120775"/>
            <a:ext cx="0" cy="5354638"/>
          </a:xfrm>
          <a:prstGeom prst="line">
            <a:avLst/>
          </a:prstGeom>
          <a:noFill/>
          <a:ln w="38100" cmpd="dbl">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33" name="Rectangle 17">
            <a:extLst>
              <a:ext uri="{FF2B5EF4-FFF2-40B4-BE49-F238E27FC236}">
                <a16:creationId xmlns:a16="http://schemas.microsoft.com/office/drawing/2014/main" id="{74B42D96-02A9-0A4B-ABCE-3E807440AC33}"/>
              </a:ext>
            </a:extLst>
          </p:cNvPr>
          <p:cNvSpPr>
            <a:spLocks noChangeArrowheads="1"/>
          </p:cNvSpPr>
          <p:nvPr/>
        </p:nvSpPr>
        <p:spPr bwMode="auto">
          <a:xfrm>
            <a:off x="4491038" y="969963"/>
            <a:ext cx="417830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10000"/>
              </a:lnSpc>
              <a:buClr>
                <a:schemeClr val="tx1"/>
              </a:buClr>
              <a:buFont typeface="Wingdings" pitchFamily="2" charset="2"/>
              <a:buNone/>
            </a:pPr>
            <a:r>
              <a:rPr lang="en-US" altLang="zh-CN" sz="2600" b="1">
                <a:latin typeface="Times New Roman" panose="02020603050405020304" pitchFamily="18" charset="0"/>
              </a:rPr>
              <a:t>3. </a:t>
            </a:r>
            <a:r>
              <a:rPr lang="zh-CN" altLang="en-US" sz="2600" b="1">
                <a:latin typeface="Times New Roman" panose="02020603050405020304" pitchFamily="18" charset="0"/>
              </a:rPr>
              <a:t>适合产生式</a:t>
            </a:r>
            <a:r>
              <a:rPr lang="zh-CN" altLang="en-US" sz="2600" b="1"/>
              <a:t>表示的知识</a:t>
            </a:r>
          </a:p>
        </p:txBody>
      </p:sp>
      <p:sp>
        <p:nvSpPr>
          <p:cNvPr id="111634" name="Rectangle 18">
            <a:extLst>
              <a:ext uri="{FF2B5EF4-FFF2-40B4-BE49-F238E27FC236}">
                <a16:creationId xmlns:a16="http://schemas.microsoft.com/office/drawing/2014/main" id="{39E6252D-CD04-F647-B747-A2E1A74FE1A6}"/>
              </a:ext>
            </a:extLst>
          </p:cNvPr>
          <p:cNvSpPr>
            <a:spLocks noChangeArrowheads="1"/>
          </p:cNvSpPr>
          <p:nvPr/>
        </p:nvSpPr>
        <p:spPr bwMode="auto">
          <a:xfrm>
            <a:off x="4465638" y="1616075"/>
            <a:ext cx="4489450" cy="4559300"/>
          </a:xfrm>
          <a:prstGeom prst="rect">
            <a:avLst/>
          </a:prstGeom>
          <a:gradFill rotWithShape="0">
            <a:gsLst>
              <a:gs pos="0">
                <a:srgbClr val="CCFFCC"/>
              </a:gs>
              <a:gs pos="100000">
                <a:schemeClr val="bg1"/>
              </a:gs>
            </a:gsLst>
            <a:path path="rect">
              <a:fillToRect l="100000" t="100000"/>
            </a:path>
          </a:gradFill>
          <a:ln w="9525">
            <a:solidFill>
              <a:srgbClr val="808080"/>
            </a:solidFill>
            <a:miter lim="800000"/>
            <a:headEnd/>
            <a:tailEnd/>
          </a:ln>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30000"/>
              </a:spcBef>
              <a:buFont typeface="Wingdings" pitchFamily="2" charset="2"/>
              <a:buNone/>
            </a:pPr>
            <a:r>
              <a:rPr lang="zh-CN" altLang="en-US" sz="2500" b="1">
                <a:latin typeface="Times New Roman" panose="02020603050405020304" pitchFamily="18" charset="0"/>
              </a:rPr>
              <a:t>（</a:t>
            </a:r>
            <a:r>
              <a:rPr lang="en-US" altLang="zh-CN" sz="2500" b="1">
                <a:latin typeface="Times New Roman" panose="02020603050405020304" pitchFamily="18" charset="0"/>
              </a:rPr>
              <a:t>1</a:t>
            </a:r>
            <a:r>
              <a:rPr lang="zh-CN" altLang="en-US" sz="2500" b="1">
                <a:latin typeface="Times New Roman" panose="02020603050405020304" pitchFamily="18" charset="0"/>
              </a:rPr>
              <a:t>）领域知识间关系不密切，不存在结构关系。</a:t>
            </a:r>
          </a:p>
          <a:p>
            <a:pPr algn="just" eaLnBrk="1" hangingPunct="1">
              <a:spcBef>
                <a:spcPct val="30000"/>
              </a:spcBef>
              <a:buFont typeface="Wingdings" pitchFamily="2" charset="2"/>
              <a:buNone/>
            </a:pPr>
            <a:r>
              <a:rPr lang="zh-CN" altLang="en-US" sz="2500" b="1">
                <a:latin typeface="Times New Roman" panose="02020603050405020304" pitchFamily="18" charset="0"/>
              </a:rPr>
              <a:t>（</a:t>
            </a:r>
            <a:r>
              <a:rPr lang="en-US" altLang="zh-CN" sz="2500" b="1">
                <a:latin typeface="Times New Roman" panose="02020603050405020304" pitchFamily="18" charset="0"/>
              </a:rPr>
              <a:t>2</a:t>
            </a:r>
            <a:r>
              <a:rPr lang="zh-CN" altLang="en-US" sz="2500" b="1">
                <a:latin typeface="Times New Roman" panose="02020603050405020304" pitchFamily="18" charset="0"/>
              </a:rPr>
              <a:t>）经验性及不确定性的知识，且相关领域中对这些知识没有严格、统一的理论。</a:t>
            </a:r>
          </a:p>
          <a:p>
            <a:pPr algn="just" eaLnBrk="1" hangingPunct="1">
              <a:spcBef>
                <a:spcPct val="30000"/>
              </a:spcBef>
              <a:spcAft>
                <a:spcPct val="50000"/>
              </a:spcAft>
              <a:buFont typeface="Wingdings" pitchFamily="2" charset="2"/>
              <a:buNone/>
            </a:pPr>
            <a:r>
              <a:rPr lang="zh-CN" altLang="en-US" sz="2500" b="1">
                <a:latin typeface="Times New Roman" panose="02020603050405020304" pitchFamily="18" charset="0"/>
              </a:rPr>
              <a:t>（</a:t>
            </a:r>
            <a:r>
              <a:rPr lang="en-US" altLang="zh-CN" sz="2500" b="1">
                <a:latin typeface="Times New Roman" panose="02020603050405020304" pitchFamily="18" charset="0"/>
              </a:rPr>
              <a:t>3</a:t>
            </a:r>
            <a:r>
              <a:rPr lang="zh-CN" altLang="en-US" sz="2500" b="1">
                <a:latin typeface="Times New Roman" panose="02020603050405020304" pitchFamily="18" charset="0"/>
              </a:rPr>
              <a:t>）领域问题的求解过程可被表示为一系列相对独立的操作，且每个操作</a:t>
            </a:r>
            <a:r>
              <a:rPr lang="zh-CN" altLang="en-US" sz="2500" b="1">
                <a:latin typeface="宋体" panose="02010600030101010101" pitchFamily="2" charset="-122"/>
              </a:rPr>
              <a:t>可被表示为一条或多条产生式规则。</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633"/>
                                        </p:tgtEl>
                                        <p:attrNameLst>
                                          <p:attrName>style.visibility</p:attrName>
                                        </p:attrNameLst>
                                      </p:cBhvr>
                                      <p:to>
                                        <p:strVal val="visible"/>
                                      </p:to>
                                    </p:set>
                                    <p:anim calcmode="lin" valueType="num">
                                      <p:cBhvr additive="base">
                                        <p:cTn id="7" dur="500" fill="hold"/>
                                        <p:tgtEl>
                                          <p:spTgt spid="111633"/>
                                        </p:tgtEl>
                                        <p:attrNameLst>
                                          <p:attrName>ppt_x</p:attrName>
                                        </p:attrNameLst>
                                      </p:cBhvr>
                                      <p:tavLst>
                                        <p:tav tm="0">
                                          <p:val>
                                            <p:strVal val="1+#ppt_w/2"/>
                                          </p:val>
                                        </p:tav>
                                        <p:tav tm="100000">
                                          <p:val>
                                            <p:strVal val="#ppt_x"/>
                                          </p:val>
                                        </p:tav>
                                      </p:tavLst>
                                    </p:anim>
                                    <p:anim calcmode="lin" valueType="num">
                                      <p:cBhvr additive="base">
                                        <p:cTn id="8" dur="500" fill="hold"/>
                                        <p:tgtEl>
                                          <p:spTgt spid="11163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111634">
                                            <p:bg/>
                                          </p:spTgt>
                                        </p:tgtEl>
                                        <p:attrNameLst>
                                          <p:attrName>style.visibility</p:attrName>
                                        </p:attrNameLst>
                                      </p:cBhvr>
                                      <p:to>
                                        <p:strVal val="visible"/>
                                      </p:to>
                                    </p:set>
                                    <p:animEffect transition="in" filter="blinds(horizontal)">
                                      <p:cBhvr>
                                        <p:cTn id="12" dur="500"/>
                                        <p:tgtEl>
                                          <p:spTgt spid="111634">
                                            <p:bg/>
                                          </p:spTgt>
                                        </p:tgtEl>
                                      </p:cBhvr>
                                    </p:animEffect>
                                  </p:childTnLst>
                                </p:cTn>
                              </p:par>
                            </p:childTnLst>
                          </p:cTn>
                        </p:par>
                        <p:par>
                          <p:cTn id="13" fill="hold" nodeType="afterGroup">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111634">
                                            <p:txEl>
                                              <p:pRg st="0" end="0"/>
                                            </p:txEl>
                                          </p:spTgt>
                                        </p:tgtEl>
                                        <p:attrNameLst>
                                          <p:attrName>style.visibility</p:attrName>
                                        </p:attrNameLst>
                                      </p:cBhvr>
                                      <p:to>
                                        <p:strVal val="visible"/>
                                      </p:to>
                                    </p:set>
                                    <p:animEffect transition="in" filter="blinds(horizontal)">
                                      <p:cBhvr>
                                        <p:cTn id="16" dur="500"/>
                                        <p:tgtEl>
                                          <p:spTgt spid="111634">
                                            <p:txEl>
                                              <p:pRg st="0" end="0"/>
                                            </p:txEl>
                                          </p:spTgt>
                                        </p:tgtEl>
                                      </p:cBhvr>
                                    </p:animEffect>
                                  </p:childTnLst>
                                </p:cTn>
                              </p:par>
                            </p:childTnLst>
                          </p:cTn>
                        </p:par>
                        <p:par>
                          <p:cTn id="17" fill="hold" nodeType="afterGroup">
                            <p:stCondLst>
                              <p:cond delay="1500"/>
                            </p:stCondLst>
                            <p:childTnLst>
                              <p:par>
                                <p:cTn id="18" presetID="3" presetClass="entr" presetSubtype="10" fill="hold" grpId="0" nodeType="afterEffect">
                                  <p:stCondLst>
                                    <p:cond delay="0"/>
                                  </p:stCondLst>
                                  <p:childTnLst>
                                    <p:set>
                                      <p:cBhvr>
                                        <p:cTn id="19" dur="1" fill="hold">
                                          <p:stCondLst>
                                            <p:cond delay="0"/>
                                          </p:stCondLst>
                                        </p:cTn>
                                        <p:tgtEl>
                                          <p:spTgt spid="111634">
                                            <p:txEl>
                                              <p:pRg st="1" end="1"/>
                                            </p:txEl>
                                          </p:spTgt>
                                        </p:tgtEl>
                                        <p:attrNameLst>
                                          <p:attrName>style.visibility</p:attrName>
                                        </p:attrNameLst>
                                      </p:cBhvr>
                                      <p:to>
                                        <p:strVal val="visible"/>
                                      </p:to>
                                    </p:set>
                                    <p:animEffect transition="in" filter="blinds(horizontal)">
                                      <p:cBhvr>
                                        <p:cTn id="20" dur="500"/>
                                        <p:tgtEl>
                                          <p:spTgt spid="111634">
                                            <p:txEl>
                                              <p:pRg st="1" end="1"/>
                                            </p:txEl>
                                          </p:spTgt>
                                        </p:tgtEl>
                                      </p:cBhvr>
                                    </p:animEffect>
                                  </p:childTnLst>
                                </p:cTn>
                              </p:par>
                            </p:childTnLst>
                          </p:cTn>
                        </p:par>
                        <p:par>
                          <p:cTn id="21" fill="hold" nodeType="afterGroup">
                            <p:stCondLst>
                              <p:cond delay="2000"/>
                            </p:stCondLst>
                            <p:childTnLst>
                              <p:par>
                                <p:cTn id="22" presetID="3" presetClass="entr" presetSubtype="10" fill="hold" grpId="0" nodeType="afterEffect">
                                  <p:stCondLst>
                                    <p:cond delay="0"/>
                                  </p:stCondLst>
                                  <p:childTnLst>
                                    <p:set>
                                      <p:cBhvr>
                                        <p:cTn id="23" dur="1" fill="hold">
                                          <p:stCondLst>
                                            <p:cond delay="0"/>
                                          </p:stCondLst>
                                        </p:cTn>
                                        <p:tgtEl>
                                          <p:spTgt spid="111634">
                                            <p:txEl>
                                              <p:pRg st="2" end="2"/>
                                            </p:txEl>
                                          </p:spTgt>
                                        </p:tgtEl>
                                        <p:attrNameLst>
                                          <p:attrName>style.visibility</p:attrName>
                                        </p:attrNameLst>
                                      </p:cBhvr>
                                      <p:to>
                                        <p:strVal val="visible"/>
                                      </p:to>
                                    </p:set>
                                    <p:animEffect transition="in" filter="blinds(horizontal)">
                                      <p:cBhvr>
                                        <p:cTn id="24" dur="500"/>
                                        <p:tgtEl>
                                          <p:spTgt spid="1116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33" grpId="0" autoUpdateAnimBg="0"/>
      <p:bldP spid="111634" grpId="0" build="p" animBg="1" autoUpdateAnimBg="0" advAuto="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灯片编号占位符 3">
            <a:extLst>
              <a:ext uri="{FF2B5EF4-FFF2-40B4-BE49-F238E27FC236}">
                <a16:creationId xmlns:a16="http://schemas.microsoft.com/office/drawing/2014/main" id="{DBA75E76-24F5-7949-A9FC-6BD96120B2E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9467AA08-CAE1-7A42-88E4-DE44CD8D12FE}" type="slidenum">
              <a:rPr lang="ja-JP" altLang="en-US" sz="1800">
                <a:solidFill>
                  <a:srgbClr val="A50021"/>
                </a:solidFill>
                <a:ea typeface="MS PGothic" panose="020B0600070205080204" pitchFamily="34" charset="-128"/>
              </a:rPr>
              <a:pPr>
                <a:lnSpc>
                  <a:spcPct val="100000"/>
                </a:lnSpc>
                <a:spcBef>
                  <a:spcPct val="0"/>
                </a:spcBef>
                <a:buClrTx/>
                <a:buFontTx/>
                <a:buNone/>
              </a:pPr>
              <a:t>55</a:t>
            </a:fld>
            <a:endParaRPr lang="en-US" altLang="ja-JP" sz="1800">
              <a:solidFill>
                <a:srgbClr val="A50021"/>
              </a:solidFill>
              <a:ea typeface="MS PGothic" panose="020B0600070205080204" pitchFamily="34" charset="-128"/>
            </a:endParaRPr>
          </a:p>
        </p:txBody>
      </p:sp>
      <p:sp>
        <p:nvSpPr>
          <p:cNvPr id="71682" name="Rectangle 2">
            <a:extLst>
              <a:ext uri="{FF2B5EF4-FFF2-40B4-BE49-F238E27FC236}">
                <a16:creationId xmlns:a16="http://schemas.microsoft.com/office/drawing/2014/main" id="{6319870F-A327-6944-AD28-94E6B1DB7F26}"/>
              </a:ext>
            </a:extLst>
          </p:cNvPr>
          <p:cNvSpPr>
            <a:spLocks noGrp="1" noChangeArrowheads="1"/>
          </p:cNvSpPr>
          <p:nvPr>
            <p:ph type="title"/>
          </p:nvPr>
        </p:nvSpPr>
        <p:spPr/>
        <p:txBody>
          <a:bodyPr/>
          <a:lstStyle/>
          <a:p>
            <a:pPr eaLnBrk="1" hangingPunct="1"/>
            <a:r>
              <a:rPr lang="zh-CN" altLang="en-US">
                <a:latin typeface="Times New Roman" panose="02020603050405020304" pitchFamily="18" charset="0"/>
              </a:rPr>
              <a:t>第</a:t>
            </a:r>
            <a:r>
              <a:rPr lang="en-US" altLang="zh-CN">
                <a:latin typeface="Times New Roman" panose="02020603050405020304" pitchFamily="18" charset="0"/>
              </a:rPr>
              <a:t>2</a:t>
            </a:r>
            <a:r>
              <a:rPr lang="zh-CN" altLang="en-US">
                <a:latin typeface="Times New Roman" panose="02020603050405020304" pitchFamily="18" charset="0"/>
              </a:rPr>
              <a:t>章  知识表示与知识图谱</a:t>
            </a:r>
          </a:p>
        </p:txBody>
      </p:sp>
      <p:sp>
        <p:nvSpPr>
          <p:cNvPr id="71683" name="Rectangle 3">
            <a:extLst>
              <a:ext uri="{FF2B5EF4-FFF2-40B4-BE49-F238E27FC236}">
                <a16:creationId xmlns:a16="http://schemas.microsoft.com/office/drawing/2014/main" id="{7806C213-33D1-254A-8CE1-2F212B82D6ED}"/>
              </a:ext>
            </a:extLst>
          </p:cNvPr>
          <p:cNvSpPr>
            <a:spLocks noGrp="1" noChangeArrowheads="1"/>
          </p:cNvSpPr>
          <p:nvPr>
            <p:ph type="body" idx="1"/>
          </p:nvPr>
        </p:nvSpPr>
        <p:spPr>
          <a:xfrm>
            <a:off x="468313" y="908050"/>
            <a:ext cx="8424862" cy="5400675"/>
          </a:xfrm>
        </p:spPr>
        <p:txBody>
          <a:bodyPr/>
          <a:lstStyle/>
          <a:p>
            <a:pPr eaLnBrk="1" hangingPunct="1">
              <a:lnSpc>
                <a:spcPct val="160000"/>
              </a:lnSpc>
            </a:pPr>
            <a:r>
              <a:rPr lang="en-US" altLang="zh-CN" b="1">
                <a:latin typeface="Times New Roman" panose="02020603050405020304" pitchFamily="18" charset="0"/>
              </a:rPr>
              <a:t>2.1  </a:t>
            </a:r>
            <a:r>
              <a:rPr lang="zh-CN" altLang="en-US" b="1">
                <a:latin typeface="Times New Roman" panose="02020603050405020304" pitchFamily="18" charset="0"/>
              </a:rPr>
              <a:t>知识与知识表示的概念 </a:t>
            </a:r>
          </a:p>
          <a:p>
            <a:pPr eaLnBrk="1" hangingPunct="1">
              <a:lnSpc>
                <a:spcPct val="160000"/>
              </a:lnSpc>
            </a:pPr>
            <a:r>
              <a:rPr lang="en-US" altLang="zh-CN" b="1">
                <a:latin typeface="Times New Roman" panose="02020603050405020304" pitchFamily="18" charset="0"/>
              </a:rPr>
              <a:t>2.2  </a:t>
            </a:r>
            <a:r>
              <a:rPr lang="zh-CN" altLang="en-US" b="1">
                <a:latin typeface="Times New Roman" panose="02020603050405020304" pitchFamily="18" charset="0"/>
              </a:rPr>
              <a:t>一阶谓词逻辑表示法 </a:t>
            </a:r>
          </a:p>
          <a:p>
            <a:pPr eaLnBrk="1" hangingPunct="1">
              <a:lnSpc>
                <a:spcPct val="160000"/>
              </a:lnSpc>
            </a:pPr>
            <a:r>
              <a:rPr lang="en-US" altLang="zh-CN" b="1">
                <a:latin typeface="Times New Roman" panose="02020603050405020304" pitchFamily="18" charset="0"/>
              </a:rPr>
              <a:t>2.3  </a:t>
            </a:r>
            <a:r>
              <a:rPr lang="zh-CN" altLang="en-US" b="1">
                <a:latin typeface="Times New Roman" panose="02020603050405020304" pitchFamily="18" charset="0"/>
              </a:rPr>
              <a:t>产生式表示法 </a:t>
            </a:r>
          </a:p>
          <a:p>
            <a:pPr eaLnBrk="1" hangingPunct="1">
              <a:lnSpc>
                <a:spcPct val="160000"/>
              </a:lnSpc>
              <a:buClr>
                <a:srgbClr val="0000FF"/>
              </a:buClr>
              <a:buSzPct val="150000"/>
              <a:buFont typeface="Wingdings" pitchFamily="2" charset="2"/>
              <a:buChar char="ü"/>
            </a:pPr>
            <a:r>
              <a:rPr lang="en-US" altLang="zh-CN" b="1">
                <a:solidFill>
                  <a:srgbClr val="0000FF"/>
                </a:solidFill>
                <a:latin typeface="Times New Roman" panose="02020603050405020304" pitchFamily="18" charset="0"/>
              </a:rPr>
              <a:t>2.4  </a:t>
            </a:r>
            <a:r>
              <a:rPr lang="zh-CN" altLang="en-US" b="1">
                <a:solidFill>
                  <a:srgbClr val="0000FF"/>
                </a:solidFill>
                <a:latin typeface="Times New Roman" panose="02020603050405020304" pitchFamily="18" charset="0"/>
              </a:rPr>
              <a:t>框架表示法 </a:t>
            </a:r>
            <a:endParaRPr lang="en-US" altLang="zh-CN" b="1">
              <a:solidFill>
                <a:srgbClr val="0000FF"/>
              </a:solidFill>
              <a:latin typeface="Times New Roman" panose="02020603050405020304" pitchFamily="18" charset="0"/>
            </a:endParaRPr>
          </a:p>
          <a:p>
            <a:pPr eaLnBrk="1" hangingPunct="1">
              <a:lnSpc>
                <a:spcPct val="160000"/>
              </a:lnSpc>
              <a:buClr>
                <a:srgbClr val="0000FF"/>
              </a:buClr>
              <a:buSzPct val="150000"/>
              <a:buFont typeface="Wingdings" pitchFamily="2" charset="2"/>
              <a:buNone/>
            </a:pPr>
            <a:r>
              <a:rPr lang="en-US" altLang="zh-CN" b="1">
                <a:latin typeface="Times New Roman" panose="02020603050405020304" pitchFamily="18" charset="0"/>
              </a:rPr>
              <a:t>2.5  </a:t>
            </a:r>
            <a:r>
              <a:rPr lang="zh-CN" altLang="en-US" b="1">
                <a:latin typeface="Times New Roman" panose="02020603050405020304" pitchFamily="18" charset="0"/>
              </a:rPr>
              <a:t>知识图谱 </a:t>
            </a:r>
          </a:p>
          <a:p>
            <a:pPr eaLnBrk="1" hangingPunct="1">
              <a:lnSpc>
                <a:spcPct val="160000"/>
              </a:lnSpc>
              <a:buClr>
                <a:srgbClr val="0000FF"/>
              </a:buClr>
              <a:buSzPct val="150000"/>
              <a:buFont typeface="Wingdings" pitchFamily="2" charset="2"/>
              <a:buChar char="ü"/>
            </a:pPr>
            <a:endParaRPr lang="zh-CN" altLang="en-US" b="1">
              <a:solidFill>
                <a:srgbClr val="0000FF"/>
              </a:solidFill>
              <a:latin typeface="Times New Roman" panose="02020603050405020304" pitchFamily="18" charset="0"/>
            </a:endParaRPr>
          </a:p>
        </p:txBody>
      </p:sp>
    </p:spTree>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5" name="灯片编号占位符 3">
            <a:extLst>
              <a:ext uri="{FF2B5EF4-FFF2-40B4-BE49-F238E27FC236}">
                <a16:creationId xmlns:a16="http://schemas.microsoft.com/office/drawing/2014/main" id="{8754B41A-1807-5144-B800-0086591A0CE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8107D5E3-BD3C-4D46-A485-266B1F41F526}" type="slidenum">
              <a:rPr lang="ja-JP" altLang="en-US" sz="1800">
                <a:solidFill>
                  <a:srgbClr val="A50021"/>
                </a:solidFill>
                <a:ea typeface="MS PGothic" panose="020B0600070205080204" pitchFamily="34" charset="-128"/>
              </a:rPr>
              <a:pPr>
                <a:lnSpc>
                  <a:spcPct val="100000"/>
                </a:lnSpc>
                <a:spcBef>
                  <a:spcPct val="0"/>
                </a:spcBef>
                <a:buClrTx/>
                <a:buFontTx/>
                <a:buNone/>
              </a:pPr>
              <a:t>56</a:t>
            </a:fld>
            <a:endParaRPr lang="en-US" altLang="ja-JP" sz="1800">
              <a:solidFill>
                <a:srgbClr val="A50021"/>
              </a:solidFill>
              <a:ea typeface="MS PGothic" panose="020B0600070205080204" pitchFamily="34" charset="-128"/>
            </a:endParaRPr>
          </a:p>
        </p:txBody>
      </p:sp>
      <p:sp>
        <p:nvSpPr>
          <p:cNvPr id="72706" name="Rectangle 2">
            <a:extLst>
              <a:ext uri="{FF2B5EF4-FFF2-40B4-BE49-F238E27FC236}">
                <a16:creationId xmlns:a16="http://schemas.microsoft.com/office/drawing/2014/main" id="{F3C4CFEE-7CB6-6040-838B-B46ADF575489}"/>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 2.4  </a:t>
            </a:r>
            <a:r>
              <a:rPr lang="zh-CN" altLang="en-US">
                <a:latin typeface="Times New Roman" panose="02020603050405020304" pitchFamily="18" charset="0"/>
              </a:rPr>
              <a:t>框架表示法</a:t>
            </a:r>
          </a:p>
        </p:txBody>
      </p:sp>
      <p:sp>
        <p:nvSpPr>
          <p:cNvPr id="72707" name="Rectangle 3">
            <a:extLst>
              <a:ext uri="{FF2B5EF4-FFF2-40B4-BE49-F238E27FC236}">
                <a16:creationId xmlns:a16="http://schemas.microsoft.com/office/drawing/2014/main" id="{66229C1A-841E-BD4E-B467-C89EF218FDEA}"/>
              </a:ext>
            </a:extLst>
          </p:cNvPr>
          <p:cNvSpPr>
            <a:spLocks noGrp="1" noChangeArrowheads="1"/>
          </p:cNvSpPr>
          <p:nvPr>
            <p:ph type="body" idx="1"/>
          </p:nvPr>
        </p:nvSpPr>
        <p:spPr/>
        <p:txBody>
          <a:bodyPr/>
          <a:lstStyle/>
          <a:p>
            <a:pPr eaLnBrk="1" hangingPunct="1">
              <a:lnSpc>
                <a:spcPct val="140000"/>
              </a:lnSpc>
              <a:buFontTx/>
              <a:buBlip>
                <a:blip r:embed="rId4"/>
              </a:buBlip>
            </a:pPr>
            <a:r>
              <a:rPr lang="en-US" altLang="zh-CN" b="1">
                <a:latin typeface="Times New Roman" panose="02020603050405020304" pitchFamily="18" charset="0"/>
                <a:cs typeface="Times New Roman" panose="02020603050405020304" pitchFamily="18" charset="0"/>
              </a:rPr>
              <a:t>1975</a:t>
            </a:r>
            <a:r>
              <a:rPr lang="zh-CN" altLang="en-US" b="1">
                <a:latin typeface="宋体" panose="02010600030101010101" pitchFamily="2" charset="-122"/>
              </a:rPr>
              <a:t>年，美国明斯基提出了框架理论：人们对现实世界中各种事物的认识都是以一种类似于框架的结构存储在记忆中的。</a:t>
            </a:r>
          </a:p>
          <a:p>
            <a:pPr eaLnBrk="1" hangingPunct="1">
              <a:lnSpc>
                <a:spcPct val="140000"/>
              </a:lnSpc>
              <a:buFontTx/>
              <a:buBlip>
                <a:blip r:embed="rId4"/>
              </a:buBlip>
            </a:pPr>
            <a:r>
              <a:rPr lang="zh-CN" altLang="en-US" b="1">
                <a:latin typeface="宋体" panose="02010600030101010101" pitchFamily="2" charset="-122"/>
              </a:rPr>
              <a:t>框架表示法：一种结构化的知识表示方法，已在多种系统中得到应用。  </a:t>
            </a:r>
            <a:r>
              <a:rPr lang="zh-CN" altLang="en-US" b="1"/>
              <a:t> </a:t>
            </a:r>
          </a:p>
        </p:txBody>
      </p:sp>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3" name="灯片编号占位符 3">
            <a:extLst>
              <a:ext uri="{FF2B5EF4-FFF2-40B4-BE49-F238E27FC236}">
                <a16:creationId xmlns:a16="http://schemas.microsoft.com/office/drawing/2014/main" id="{9A612908-5A42-1640-B2F2-D14FDAD8A85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7D5C9BE7-D75E-DD45-A1E7-9525312422E1}" type="slidenum">
              <a:rPr lang="ja-JP" altLang="en-US" sz="1800">
                <a:solidFill>
                  <a:srgbClr val="A50021"/>
                </a:solidFill>
                <a:ea typeface="MS PGothic" panose="020B0600070205080204" pitchFamily="34" charset="-128"/>
              </a:rPr>
              <a:pPr>
                <a:lnSpc>
                  <a:spcPct val="100000"/>
                </a:lnSpc>
                <a:spcBef>
                  <a:spcPct val="0"/>
                </a:spcBef>
                <a:buClrTx/>
                <a:buFontTx/>
                <a:buNone/>
              </a:pPr>
              <a:t>57</a:t>
            </a:fld>
            <a:endParaRPr lang="en-US" altLang="ja-JP" sz="1800">
              <a:solidFill>
                <a:srgbClr val="A50021"/>
              </a:solidFill>
              <a:ea typeface="MS PGothic" panose="020B0600070205080204" pitchFamily="34" charset="-128"/>
            </a:endParaRPr>
          </a:p>
        </p:txBody>
      </p:sp>
      <p:sp>
        <p:nvSpPr>
          <p:cNvPr id="74754" name="Rectangle 2">
            <a:extLst>
              <a:ext uri="{FF2B5EF4-FFF2-40B4-BE49-F238E27FC236}">
                <a16:creationId xmlns:a16="http://schemas.microsoft.com/office/drawing/2014/main" id="{543C6D58-035F-4641-AF24-D224A42B0091}"/>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2.4.1  </a:t>
            </a:r>
            <a:r>
              <a:rPr lang="zh-CN" altLang="en-US">
                <a:latin typeface="Times New Roman" panose="02020603050405020304" pitchFamily="18" charset="0"/>
              </a:rPr>
              <a:t>框架的一般结构</a:t>
            </a:r>
          </a:p>
        </p:txBody>
      </p:sp>
      <p:sp>
        <p:nvSpPr>
          <p:cNvPr id="74755" name="Rectangle 3">
            <a:extLst>
              <a:ext uri="{FF2B5EF4-FFF2-40B4-BE49-F238E27FC236}">
                <a16:creationId xmlns:a16="http://schemas.microsoft.com/office/drawing/2014/main" id="{FF00E34C-9A7B-DE4E-8694-221FE8642ED7}"/>
              </a:ext>
            </a:extLst>
          </p:cNvPr>
          <p:cNvSpPr>
            <a:spLocks noGrp="1" noChangeArrowheads="1"/>
          </p:cNvSpPr>
          <p:nvPr>
            <p:ph type="body" idx="1"/>
          </p:nvPr>
        </p:nvSpPr>
        <p:spPr>
          <a:xfrm>
            <a:off x="250825" y="1093788"/>
            <a:ext cx="8642350" cy="5400675"/>
          </a:xfrm>
        </p:spPr>
        <p:txBody>
          <a:bodyPr/>
          <a:lstStyle/>
          <a:p>
            <a:pPr eaLnBrk="1" hangingPunct="1"/>
            <a:r>
              <a:rPr lang="zh-CN" altLang="en-US" b="1">
                <a:latin typeface="Times New Roman" panose="02020603050405020304" pitchFamily="18" charset="0"/>
              </a:rPr>
              <a:t>框架</a:t>
            </a:r>
            <a:r>
              <a:rPr lang="zh-CN" altLang="en-US">
                <a:latin typeface="Times New Roman" panose="02020603050405020304" pitchFamily="18" charset="0"/>
              </a:rPr>
              <a:t>（</a:t>
            </a:r>
            <a:r>
              <a:rPr lang="en-US" altLang="zh-CN">
                <a:latin typeface="Times New Roman" panose="02020603050405020304" pitchFamily="18" charset="0"/>
              </a:rPr>
              <a:t>frame</a:t>
            </a:r>
            <a:r>
              <a:rPr lang="zh-CN" altLang="en-US">
                <a:latin typeface="Times New Roman" panose="02020603050405020304" pitchFamily="18" charset="0"/>
              </a:rPr>
              <a:t>）：一种描述所论对象（一个事物、事件或概念）属性的数据结构。</a:t>
            </a:r>
          </a:p>
          <a:p>
            <a:pPr eaLnBrk="1" hangingPunct="1"/>
            <a:r>
              <a:rPr lang="zh-CN" altLang="en-US">
                <a:latin typeface="Times New Roman" panose="02020603050405020304" pitchFamily="18" charset="0"/>
              </a:rPr>
              <a:t>一个框架由若干个被称为“槽”（</a:t>
            </a:r>
            <a:r>
              <a:rPr lang="en-US" altLang="zh-CN">
                <a:latin typeface="Times New Roman" panose="02020603050405020304" pitchFamily="18" charset="0"/>
              </a:rPr>
              <a:t>slot</a:t>
            </a:r>
            <a:r>
              <a:rPr lang="zh-CN" altLang="en-US">
                <a:latin typeface="Times New Roman" panose="02020603050405020304" pitchFamily="18" charset="0"/>
              </a:rPr>
              <a:t>）的结构组成，每一个槽又可根据实际情况划分为若干个“侧面”（</a:t>
            </a:r>
            <a:r>
              <a:rPr lang="en-US" altLang="zh-CN">
                <a:latin typeface="Times New Roman" panose="02020603050405020304" pitchFamily="18" charset="0"/>
              </a:rPr>
              <a:t>faced</a:t>
            </a:r>
            <a:r>
              <a:rPr lang="zh-CN" altLang="en-US">
                <a:latin typeface="Times New Roman" panose="02020603050405020304" pitchFamily="18" charset="0"/>
              </a:rPr>
              <a:t>）。</a:t>
            </a:r>
          </a:p>
          <a:p>
            <a:pPr eaLnBrk="1" hangingPunct="1"/>
            <a:r>
              <a:rPr lang="zh-CN" altLang="en-US"/>
              <a:t>一个槽用于描述所论对象某一方面的属性。</a:t>
            </a:r>
          </a:p>
          <a:p>
            <a:pPr eaLnBrk="1" hangingPunct="1"/>
            <a:r>
              <a:rPr lang="zh-CN" altLang="en-US"/>
              <a:t>一个侧面用于描述相应属性的一个方面。</a:t>
            </a:r>
          </a:p>
          <a:p>
            <a:pPr eaLnBrk="1" hangingPunct="1"/>
            <a:r>
              <a:rPr lang="zh-CN" altLang="en-US"/>
              <a:t>槽和侧面所具有的属性值分别被称为槽值和侧面值。</a:t>
            </a:r>
          </a:p>
        </p:txBody>
      </p:sp>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7" name="灯片编号占位符 3">
            <a:extLst>
              <a:ext uri="{FF2B5EF4-FFF2-40B4-BE49-F238E27FC236}">
                <a16:creationId xmlns:a16="http://schemas.microsoft.com/office/drawing/2014/main" id="{BB58B7AD-99CF-E341-AD22-7FC7562F74B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AD932D42-8E48-7048-97C7-7ACC05688113}" type="slidenum">
              <a:rPr lang="ja-JP" altLang="en-US" sz="1800">
                <a:solidFill>
                  <a:srgbClr val="A50021"/>
                </a:solidFill>
                <a:ea typeface="MS PGothic" panose="020B0600070205080204" pitchFamily="34" charset="-128"/>
              </a:rPr>
              <a:pPr>
                <a:lnSpc>
                  <a:spcPct val="100000"/>
                </a:lnSpc>
                <a:spcBef>
                  <a:spcPct val="0"/>
                </a:spcBef>
                <a:buClrTx/>
                <a:buFontTx/>
                <a:buNone/>
              </a:pPr>
              <a:t>58</a:t>
            </a:fld>
            <a:endParaRPr lang="en-US" altLang="ja-JP" sz="1800">
              <a:solidFill>
                <a:srgbClr val="A50021"/>
              </a:solidFill>
              <a:ea typeface="MS PGothic" panose="020B0600070205080204" pitchFamily="34" charset="-128"/>
            </a:endParaRPr>
          </a:p>
        </p:txBody>
      </p:sp>
      <p:sp>
        <p:nvSpPr>
          <p:cNvPr id="75778" name="Rectangle 7">
            <a:extLst>
              <a:ext uri="{FF2B5EF4-FFF2-40B4-BE49-F238E27FC236}">
                <a16:creationId xmlns:a16="http://schemas.microsoft.com/office/drawing/2014/main" id="{C98AA3C0-62CF-AE40-A500-4CB3AB40692E}"/>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2.4.1  </a:t>
            </a:r>
            <a:r>
              <a:rPr lang="zh-CN" altLang="en-US">
                <a:latin typeface="Times New Roman" panose="02020603050405020304" pitchFamily="18" charset="0"/>
              </a:rPr>
              <a:t>框架的一般结构</a:t>
            </a:r>
          </a:p>
        </p:txBody>
      </p:sp>
      <p:sp>
        <p:nvSpPr>
          <p:cNvPr id="75779" name="Rectangle 8">
            <a:extLst>
              <a:ext uri="{FF2B5EF4-FFF2-40B4-BE49-F238E27FC236}">
                <a16:creationId xmlns:a16="http://schemas.microsoft.com/office/drawing/2014/main" id="{948F6B20-5DD3-724E-B381-5105E75BF98F}"/>
              </a:ext>
            </a:extLst>
          </p:cNvPr>
          <p:cNvSpPr>
            <a:spLocks noGrp="1" noChangeArrowheads="1"/>
          </p:cNvSpPr>
          <p:nvPr>
            <p:ph type="body" idx="1"/>
          </p:nvPr>
        </p:nvSpPr>
        <p:spPr>
          <a:xfrm>
            <a:off x="263525" y="1016000"/>
            <a:ext cx="8642350" cy="5503863"/>
          </a:xfrm>
          <a:solidFill>
            <a:srgbClr val="FFFFFF"/>
          </a:solidFill>
          <a:ln>
            <a:solidFill>
              <a:srgbClr val="808080"/>
            </a:solidFill>
            <a:miter lim="800000"/>
            <a:headEnd/>
            <a:tailEnd/>
          </a:ln>
        </p:spPr>
        <p:txBody>
          <a:bodyPr/>
          <a:lstStyle/>
          <a:p>
            <a:pPr eaLnBrk="1" hangingPunct="1">
              <a:lnSpc>
                <a:spcPct val="110000"/>
              </a:lnSpc>
              <a:buFont typeface="Wingdings" pitchFamily="2" charset="2"/>
              <a:buNone/>
            </a:pPr>
            <a:r>
              <a:rPr lang="en-US" altLang="zh-CN" sz="2400" b="1">
                <a:latin typeface="Times New Roman" panose="02020603050405020304" pitchFamily="18" charset="0"/>
              </a:rPr>
              <a:t> &lt;</a:t>
            </a:r>
            <a:r>
              <a:rPr lang="zh-CN" altLang="en-US" sz="2400" b="1">
                <a:solidFill>
                  <a:schemeClr val="accent2"/>
                </a:solidFill>
                <a:latin typeface="Times New Roman" panose="02020603050405020304" pitchFamily="18" charset="0"/>
              </a:rPr>
              <a:t>框架名</a:t>
            </a:r>
            <a:r>
              <a:rPr lang="en-US" altLang="zh-CN" sz="2400" b="1">
                <a:latin typeface="Times New Roman" panose="02020603050405020304" pitchFamily="18" charset="0"/>
              </a:rPr>
              <a:t>&gt;</a:t>
            </a:r>
          </a:p>
          <a:p>
            <a:pPr eaLnBrk="1" hangingPunct="1">
              <a:lnSpc>
                <a:spcPct val="110000"/>
              </a:lnSpc>
              <a:buFont typeface="Wingdings" pitchFamily="2" charset="2"/>
              <a:buNone/>
            </a:pPr>
            <a:r>
              <a:rPr lang="zh-CN" altLang="en-US" sz="2400" b="1">
                <a:latin typeface="Times New Roman" panose="02020603050405020304" pitchFamily="18" charset="0"/>
              </a:rPr>
              <a:t>槽名</a:t>
            </a:r>
            <a:r>
              <a:rPr lang="en-US" altLang="zh-CN" sz="2400" b="1">
                <a:latin typeface="Times New Roman" panose="02020603050405020304" pitchFamily="18" charset="0"/>
              </a:rPr>
              <a:t>1</a:t>
            </a:r>
            <a:r>
              <a:rPr lang="zh-CN" altLang="en-US" sz="2400" b="1">
                <a:latin typeface="Times New Roman" panose="02020603050405020304" pitchFamily="18" charset="0"/>
              </a:rPr>
              <a:t>：   </a:t>
            </a:r>
            <a:r>
              <a:rPr lang="zh-CN" altLang="en-US" sz="2400" b="1">
                <a:solidFill>
                  <a:srgbClr val="0000FF"/>
                </a:solidFill>
                <a:latin typeface="Times New Roman" panose="02020603050405020304" pitchFamily="18" charset="0"/>
              </a:rPr>
              <a:t>侧面名</a:t>
            </a:r>
            <a:r>
              <a:rPr lang="en-US" altLang="zh-CN" sz="2400" b="1" baseline="-25000">
                <a:solidFill>
                  <a:srgbClr val="0000FF"/>
                </a:solidFill>
                <a:latin typeface="Times New Roman" panose="02020603050405020304" pitchFamily="18" charset="0"/>
              </a:rPr>
              <a:t>11 </a:t>
            </a:r>
            <a:r>
              <a:rPr lang="en-US" altLang="zh-CN" sz="2400" b="1">
                <a:solidFill>
                  <a:srgbClr val="0000FF"/>
                </a:solidFill>
                <a:latin typeface="Times New Roman" panose="02020603050405020304" pitchFamily="18" charset="0"/>
              </a:rPr>
              <a:t>          </a:t>
            </a:r>
            <a:r>
              <a:rPr lang="zh-CN" altLang="en-US" sz="2400" b="1">
                <a:solidFill>
                  <a:srgbClr val="0000FF"/>
                </a:solidFill>
                <a:latin typeface="Times New Roman" panose="02020603050405020304" pitchFamily="18" charset="0"/>
              </a:rPr>
              <a:t>侧面值</a:t>
            </a:r>
            <a:r>
              <a:rPr lang="en-US" altLang="zh-CN" sz="2400" b="1" baseline="-25000">
                <a:solidFill>
                  <a:srgbClr val="0000FF"/>
                </a:solidFill>
                <a:latin typeface="Times New Roman" panose="02020603050405020304" pitchFamily="18" charset="0"/>
              </a:rPr>
              <a:t>111</a:t>
            </a:r>
            <a:r>
              <a:rPr lang="en-US" altLang="zh-CN" sz="2400" b="1">
                <a:solidFill>
                  <a:srgbClr val="0000FF"/>
                </a:solidFill>
                <a:latin typeface="Times New Roman" panose="02020603050405020304" pitchFamily="18" charset="0"/>
              </a:rPr>
              <a:t> </a:t>
            </a:r>
            <a:r>
              <a:rPr lang="zh-CN" altLang="en-US" sz="2400" b="1">
                <a:solidFill>
                  <a:srgbClr val="0000FF"/>
                </a:solidFill>
                <a:latin typeface="Times New Roman" panose="02020603050405020304" pitchFamily="18" charset="0"/>
              </a:rPr>
              <a:t>，</a:t>
            </a:r>
            <a:r>
              <a:rPr lang="en-US" altLang="zh-CN" sz="4000" b="1" baseline="14000">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rPr>
              <a:t> </a:t>
            </a:r>
            <a:r>
              <a:rPr lang="zh-CN" altLang="en-US" sz="2400" b="1">
                <a:solidFill>
                  <a:srgbClr val="0000FF"/>
                </a:solidFill>
                <a:latin typeface="Times New Roman" panose="02020603050405020304" pitchFamily="18" charset="0"/>
              </a:rPr>
              <a:t>，侧面值</a:t>
            </a:r>
            <a:r>
              <a:rPr lang="en-US" altLang="zh-CN" sz="2400" b="1" baseline="-25000">
                <a:solidFill>
                  <a:srgbClr val="0000FF"/>
                </a:solidFill>
                <a:latin typeface="Times New Roman" panose="02020603050405020304" pitchFamily="18" charset="0"/>
              </a:rPr>
              <a:t>11</a:t>
            </a:r>
            <a:r>
              <a:rPr lang="en-US" altLang="zh-CN" sz="2400" b="1" i="1" baseline="-25000">
                <a:solidFill>
                  <a:srgbClr val="0000FF"/>
                </a:solidFill>
                <a:latin typeface="Times New Roman" panose="02020603050405020304" pitchFamily="18" charset="0"/>
              </a:rPr>
              <a:t>P</a:t>
            </a:r>
            <a:r>
              <a:rPr lang="en-US" altLang="zh-CN" sz="2400" b="1" baseline="-25000">
                <a:solidFill>
                  <a:srgbClr val="0000FF"/>
                </a:solidFill>
                <a:latin typeface="Times New Roman" panose="02020603050405020304" pitchFamily="18" charset="0"/>
              </a:rPr>
              <a:t>1</a:t>
            </a:r>
            <a:r>
              <a:rPr lang="en-US" altLang="zh-CN" sz="2400" b="1" baseline="-25000">
                <a:latin typeface="Times New Roman" panose="02020603050405020304" pitchFamily="18" charset="0"/>
              </a:rPr>
              <a:t> </a:t>
            </a:r>
          </a:p>
          <a:p>
            <a:pPr eaLnBrk="1" hangingPunct="1">
              <a:lnSpc>
                <a:spcPct val="110000"/>
              </a:lnSpc>
              <a:buFont typeface="Wingdings" pitchFamily="2" charset="2"/>
              <a:buNone/>
            </a:pPr>
            <a:r>
              <a:rPr lang="en-US" altLang="zh-CN" sz="2400" b="1">
                <a:latin typeface="Times New Roman" panose="02020603050405020304" pitchFamily="18" charset="0"/>
              </a:rPr>
              <a:t>   ┊              </a:t>
            </a:r>
            <a:r>
              <a:rPr lang="en-US" altLang="zh-CN" sz="2400" b="1">
                <a:solidFill>
                  <a:srgbClr val="0000FF"/>
                </a:solidFill>
                <a:latin typeface="Times New Roman" panose="02020603050405020304" pitchFamily="18" charset="0"/>
              </a:rPr>
              <a:t>┊</a:t>
            </a:r>
          </a:p>
          <a:p>
            <a:pPr eaLnBrk="1" hangingPunct="1">
              <a:lnSpc>
                <a:spcPct val="110000"/>
              </a:lnSpc>
              <a:buFont typeface="Wingdings" pitchFamily="2" charset="2"/>
              <a:buNone/>
            </a:pPr>
            <a:r>
              <a:rPr lang="en-US" altLang="zh-CN" sz="2400" b="1">
                <a:latin typeface="Times New Roman" panose="02020603050405020304" pitchFamily="18" charset="0"/>
              </a:rPr>
              <a:t>                 </a:t>
            </a:r>
            <a:r>
              <a:rPr lang="zh-CN" altLang="en-US" sz="2400" b="1">
                <a:solidFill>
                  <a:srgbClr val="0000FF"/>
                </a:solidFill>
                <a:latin typeface="Times New Roman" panose="02020603050405020304" pitchFamily="18" charset="0"/>
              </a:rPr>
              <a:t>侧面名</a:t>
            </a:r>
            <a:r>
              <a:rPr lang="en-US" altLang="zh-CN" sz="2400" b="1" baseline="-25000">
                <a:solidFill>
                  <a:srgbClr val="0000FF"/>
                </a:solidFill>
                <a:latin typeface="Times New Roman" panose="02020603050405020304" pitchFamily="18" charset="0"/>
              </a:rPr>
              <a:t>1</a:t>
            </a:r>
            <a:r>
              <a:rPr lang="en-US" altLang="zh-CN" sz="2400" b="1" i="1" baseline="-25000">
                <a:solidFill>
                  <a:srgbClr val="0000FF"/>
                </a:solidFill>
                <a:latin typeface="Times New Roman" panose="02020603050405020304" pitchFamily="18" charset="0"/>
              </a:rPr>
              <a:t>m</a:t>
            </a:r>
            <a:r>
              <a:rPr lang="en-US" altLang="zh-CN" sz="2400" b="1" baseline="-25000">
                <a:solidFill>
                  <a:srgbClr val="0000FF"/>
                </a:solidFill>
                <a:latin typeface="Times New Roman" panose="02020603050405020304" pitchFamily="18" charset="0"/>
              </a:rPr>
              <a:t> </a:t>
            </a:r>
            <a:r>
              <a:rPr lang="en-US" altLang="zh-CN" sz="2400" b="1">
                <a:solidFill>
                  <a:srgbClr val="0000FF"/>
                </a:solidFill>
                <a:latin typeface="Times New Roman" panose="02020603050405020304" pitchFamily="18" charset="0"/>
              </a:rPr>
              <a:t>         </a:t>
            </a:r>
            <a:r>
              <a:rPr lang="zh-CN" altLang="en-US" sz="2400" b="1">
                <a:solidFill>
                  <a:srgbClr val="0000FF"/>
                </a:solidFill>
                <a:latin typeface="Times New Roman" panose="02020603050405020304" pitchFamily="18" charset="0"/>
              </a:rPr>
              <a:t>侧面值</a:t>
            </a:r>
            <a:r>
              <a:rPr lang="en-US" altLang="zh-CN" sz="2400" b="1" baseline="-25000">
                <a:solidFill>
                  <a:srgbClr val="0000FF"/>
                </a:solidFill>
                <a:latin typeface="Times New Roman" panose="02020603050405020304" pitchFamily="18" charset="0"/>
              </a:rPr>
              <a:t>1</a:t>
            </a:r>
            <a:r>
              <a:rPr lang="en-US" altLang="zh-CN" sz="2400" b="1" i="1" baseline="-25000">
                <a:solidFill>
                  <a:srgbClr val="0000FF"/>
                </a:solidFill>
                <a:latin typeface="Times New Roman" panose="02020603050405020304" pitchFamily="18" charset="0"/>
              </a:rPr>
              <a:t>m</a:t>
            </a:r>
            <a:r>
              <a:rPr lang="en-US" altLang="zh-CN" sz="2400" b="1" baseline="-25000">
                <a:solidFill>
                  <a:srgbClr val="0000FF"/>
                </a:solidFill>
                <a:latin typeface="Times New Roman" panose="02020603050405020304" pitchFamily="18" charset="0"/>
              </a:rPr>
              <a:t>1</a:t>
            </a:r>
            <a:r>
              <a:rPr lang="en-US" altLang="zh-CN" sz="2400" b="1">
                <a:solidFill>
                  <a:srgbClr val="0000FF"/>
                </a:solidFill>
                <a:latin typeface="Times New Roman" panose="02020603050405020304" pitchFamily="18" charset="0"/>
              </a:rPr>
              <a:t> </a:t>
            </a:r>
            <a:r>
              <a:rPr lang="zh-CN" altLang="en-US" sz="2400" b="1">
                <a:solidFill>
                  <a:srgbClr val="0000FF"/>
                </a:solidFill>
                <a:latin typeface="Times New Roman" panose="02020603050405020304" pitchFamily="18" charset="0"/>
              </a:rPr>
              <a:t>， </a:t>
            </a:r>
            <a:r>
              <a:rPr lang="en-US" altLang="zh-CN" sz="4000" b="1" baseline="14000">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rPr>
              <a:t> </a:t>
            </a:r>
            <a:r>
              <a:rPr lang="zh-CN" altLang="en-US" sz="2400" b="1">
                <a:solidFill>
                  <a:srgbClr val="0000FF"/>
                </a:solidFill>
                <a:latin typeface="Times New Roman" panose="02020603050405020304" pitchFamily="18" charset="0"/>
              </a:rPr>
              <a:t>，侧面值</a:t>
            </a:r>
            <a:r>
              <a:rPr lang="en-US" altLang="zh-CN" sz="2400" b="1" baseline="-25000">
                <a:solidFill>
                  <a:srgbClr val="0000FF"/>
                </a:solidFill>
                <a:latin typeface="Times New Roman" panose="02020603050405020304" pitchFamily="18" charset="0"/>
              </a:rPr>
              <a:t>1</a:t>
            </a:r>
            <a:r>
              <a:rPr lang="en-US" altLang="zh-CN" sz="2400" b="1" i="1" baseline="-25000">
                <a:solidFill>
                  <a:srgbClr val="0000FF"/>
                </a:solidFill>
                <a:latin typeface="Times New Roman" panose="02020603050405020304" pitchFamily="18" charset="0"/>
              </a:rPr>
              <a:t>mPm</a:t>
            </a:r>
            <a:r>
              <a:rPr lang="en-US" altLang="zh-CN" sz="2400" b="1">
                <a:latin typeface="Times New Roman" panose="02020603050405020304" pitchFamily="18" charset="0"/>
              </a:rPr>
              <a:t> </a:t>
            </a:r>
          </a:p>
          <a:p>
            <a:pPr eaLnBrk="1" hangingPunct="1">
              <a:lnSpc>
                <a:spcPct val="110000"/>
              </a:lnSpc>
              <a:spcBef>
                <a:spcPct val="40000"/>
              </a:spcBef>
              <a:buFont typeface="Wingdings" pitchFamily="2" charset="2"/>
              <a:buNone/>
            </a:pPr>
            <a:r>
              <a:rPr lang="zh-CN" altLang="en-US" sz="2400" b="1">
                <a:latin typeface="Times New Roman" panose="02020603050405020304" pitchFamily="18" charset="0"/>
              </a:rPr>
              <a:t>槽名</a:t>
            </a:r>
            <a:r>
              <a:rPr lang="en-US" altLang="zh-CN" sz="2400" b="1">
                <a:latin typeface="Times New Roman" panose="02020603050405020304" pitchFamily="18" charset="0"/>
              </a:rPr>
              <a:t>n</a:t>
            </a:r>
            <a:r>
              <a:rPr lang="zh-CN" altLang="en-US" sz="2400" b="1">
                <a:latin typeface="Times New Roman" panose="02020603050405020304" pitchFamily="18" charset="0"/>
              </a:rPr>
              <a:t>：  </a:t>
            </a:r>
            <a:r>
              <a:rPr lang="zh-CN" altLang="en-US" sz="2400" b="1">
                <a:solidFill>
                  <a:srgbClr val="0000FF"/>
                </a:solidFill>
                <a:latin typeface="Times New Roman" panose="02020603050405020304" pitchFamily="18" charset="0"/>
              </a:rPr>
              <a:t>侧面名</a:t>
            </a:r>
            <a:r>
              <a:rPr lang="en-US" altLang="zh-CN" sz="2400" b="1" i="1" baseline="-25000">
                <a:solidFill>
                  <a:srgbClr val="0000FF"/>
                </a:solidFill>
                <a:latin typeface="Times New Roman" panose="02020603050405020304" pitchFamily="18" charset="0"/>
              </a:rPr>
              <a:t>n</a:t>
            </a:r>
            <a:r>
              <a:rPr lang="en-US" altLang="zh-CN" sz="2400" b="1" baseline="-25000">
                <a:solidFill>
                  <a:srgbClr val="0000FF"/>
                </a:solidFill>
                <a:latin typeface="Times New Roman" panose="02020603050405020304" pitchFamily="18" charset="0"/>
              </a:rPr>
              <a:t>1</a:t>
            </a:r>
            <a:r>
              <a:rPr lang="en-US" altLang="zh-CN" sz="2400" b="1">
                <a:solidFill>
                  <a:srgbClr val="0000FF"/>
                </a:solidFill>
                <a:latin typeface="Times New Roman" panose="02020603050405020304" pitchFamily="18" charset="0"/>
              </a:rPr>
              <a:t>           </a:t>
            </a:r>
            <a:r>
              <a:rPr lang="zh-CN" altLang="en-US" sz="2400" b="1">
                <a:solidFill>
                  <a:srgbClr val="0000FF"/>
                </a:solidFill>
                <a:latin typeface="Times New Roman" panose="02020603050405020304" pitchFamily="18" charset="0"/>
              </a:rPr>
              <a:t>侧面值</a:t>
            </a:r>
            <a:r>
              <a:rPr lang="en-US" altLang="zh-CN" sz="2400" b="1" i="1" baseline="-25000">
                <a:solidFill>
                  <a:srgbClr val="0000FF"/>
                </a:solidFill>
                <a:latin typeface="Times New Roman" panose="02020603050405020304" pitchFamily="18" charset="0"/>
              </a:rPr>
              <a:t>n</a:t>
            </a:r>
            <a:r>
              <a:rPr lang="en-US" altLang="zh-CN" sz="2400" b="1" baseline="-25000">
                <a:solidFill>
                  <a:srgbClr val="0000FF"/>
                </a:solidFill>
                <a:latin typeface="Times New Roman" panose="02020603050405020304" pitchFamily="18" charset="0"/>
              </a:rPr>
              <a:t>11</a:t>
            </a:r>
            <a:r>
              <a:rPr lang="en-US" altLang="zh-CN" sz="2400" b="1">
                <a:solidFill>
                  <a:srgbClr val="0000FF"/>
                </a:solidFill>
                <a:latin typeface="Times New Roman" panose="02020603050405020304" pitchFamily="18" charset="0"/>
              </a:rPr>
              <a:t> </a:t>
            </a:r>
            <a:r>
              <a:rPr lang="zh-CN" altLang="en-US" sz="2400" b="1">
                <a:solidFill>
                  <a:srgbClr val="0000FF"/>
                </a:solidFill>
                <a:latin typeface="Times New Roman" panose="02020603050405020304" pitchFamily="18" charset="0"/>
              </a:rPr>
              <a:t>， </a:t>
            </a:r>
            <a:r>
              <a:rPr lang="en-US" altLang="zh-CN" sz="4000" b="1" baseline="14000">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rPr>
              <a:t> </a:t>
            </a:r>
            <a:r>
              <a:rPr lang="zh-CN" altLang="en-US" sz="2400" b="1">
                <a:solidFill>
                  <a:srgbClr val="0000FF"/>
                </a:solidFill>
                <a:latin typeface="Times New Roman" panose="02020603050405020304" pitchFamily="18" charset="0"/>
              </a:rPr>
              <a:t>，侧面值</a:t>
            </a:r>
            <a:r>
              <a:rPr lang="en-US" altLang="zh-CN" sz="2400" b="1" i="1" baseline="-25000">
                <a:solidFill>
                  <a:srgbClr val="0000FF"/>
                </a:solidFill>
                <a:latin typeface="Times New Roman" panose="02020603050405020304" pitchFamily="18" charset="0"/>
              </a:rPr>
              <a:t>n</a:t>
            </a:r>
            <a:r>
              <a:rPr lang="en-US" altLang="zh-CN" sz="2400" b="1" baseline="-25000">
                <a:solidFill>
                  <a:srgbClr val="0000FF"/>
                </a:solidFill>
                <a:latin typeface="Times New Roman" panose="02020603050405020304" pitchFamily="18" charset="0"/>
              </a:rPr>
              <a:t>1</a:t>
            </a:r>
            <a:r>
              <a:rPr lang="en-US" altLang="zh-CN" sz="2400" b="1" i="1" baseline="-25000">
                <a:solidFill>
                  <a:srgbClr val="0000FF"/>
                </a:solidFill>
                <a:latin typeface="Times New Roman" panose="02020603050405020304" pitchFamily="18" charset="0"/>
              </a:rPr>
              <a:t>P</a:t>
            </a:r>
            <a:r>
              <a:rPr lang="en-US" altLang="zh-CN" sz="2400" b="1" baseline="-25000">
                <a:solidFill>
                  <a:srgbClr val="0000FF"/>
                </a:solidFill>
                <a:latin typeface="Times New Roman" panose="02020603050405020304" pitchFamily="18" charset="0"/>
              </a:rPr>
              <a:t>1</a:t>
            </a:r>
          </a:p>
          <a:p>
            <a:pPr eaLnBrk="1" hangingPunct="1">
              <a:lnSpc>
                <a:spcPct val="110000"/>
              </a:lnSpc>
              <a:buFont typeface="Wingdings" pitchFamily="2" charset="2"/>
              <a:buNone/>
            </a:pPr>
            <a:r>
              <a:rPr lang="en-US" altLang="zh-CN" sz="2400" b="1">
                <a:solidFill>
                  <a:srgbClr val="0000FF"/>
                </a:solidFill>
                <a:latin typeface="Times New Roman" panose="02020603050405020304" pitchFamily="18" charset="0"/>
              </a:rPr>
              <a:t>                     ┊</a:t>
            </a:r>
          </a:p>
          <a:p>
            <a:pPr>
              <a:lnSpc>
                <a:spcPct val="110000"/>
              </a:lnSpc>
              <a:buClrTx/>
              <a:buFontTx/>
              <a:buNone/>
            </a:pPr>
            <a:r>
              <a:rPr lang="en-US" altLang="zh-CN" sz="2400" b="1">
                <a:latin typeface="Times New Roman" panose="02020603050405020304" pitchFamily="18" charset="0"/>
              </a:rPr>
              <a:t>                 </a:t>
            </a:r>
            <a:r>
              <a:rPr lang="zh-CN" altLang="en-US" sz="2400" b="1">
                <a:solidFill>
                  <a:srgbClr val="0000FF"/>
                </a:solidFill>
                <a:latin typeface="Times New Roman" panose="02020603050405020304" pitchFamily="18" charset="0"/>
              </a:rPr>
              <a:t>侧面名</a:t>
            </a:r>
            <a:r>
              <a:rPr lang="en-US" altLang="zh-CN" sz="2400" b="1" i="1" baseline="-25000">
                <a:solidFill>
                  <a:srgbClr val="0000FF"/>
                </a:solidFill>
                <a:latin typeface="Times New Roman" panose="02020603050405020304" pitchFamily="18" charset="0"/>
              </a:rPr>
              <a:t>nm</a:t>
            </a:r>
            <a:r>
              <a:rPr lang="en-US" altLang="zh-CN" sz="2400" b="1">
                <a:solidFill>
                  <a:srgbClr val="0000FF"/>
                </a:solidFill>
                <a:latin typeface="Times New Roman" panose="02020603050405020304" pitchFamily="18" charset="0"/>
              </a:rPr>
              <a:t>          </a:t>
            </a:r>
            <a:r>
              <a:rPr lang="zh-CN" altLang="en-US" sz="2400" b="1">
                <a:solidFill>
                  <a:srgbClr val="0000FF"/>
                </a:solidFill>
                <a:latin typeface="Times New Roman" panose="02020603050405020304" pitchFamily="18" charset="0"/>
              </a:rPr>
              <a:t>侧面值</a:t>
            </a:r>
            <a:r>
              <a:rPr lang="en-US" altLang="zh-CN" sz="2400" b="1" i="1" baseline="-25000">
                <a:solidFill>
                  <a:srgbClr val="0000FF"/>
                </a:solidFill>
                <a:latin typeface="Times New Roman" panose="02020603050405020304" pitchFamily="18" charset="0"/>
              </a:rPr>
              <a:t>nm</a:t>
            </a:r>
            <a:r>
              <a:rPr lang="en-US" altLang="zh-CN" sz="2400" b="1" baseline="-25000">
                <a:solidFill>
                  <a:srgbClr val="0000FF"/>
                </a:solidFill>
                <a:latin typeface="Times New Roman" panose="02020603050405020304" pitchFamily="18" charset="0"/>
              </a:rPr>
              <a:t>1</a:t>
            </a:r>
            <a:r>
              <a:rPr lang="en-US" altLang="zh-CN" sz="2400" b="1">
                <a:solidFill>
                  <a:srgbClr val="0000FF"/>
                </a:solidFill>
                <a:latin typeface="Times New Roman" panose="02020603050405020304" pitchFamily="18" charset="0"/>
              </a:rPr>
              <a:t> </a:t>
            </a:r>
            <a:r>
              <a:rPr lang="zh-CN" altLang="en-US" sz="2400" b="1">
                <a:solidFill>
                  <a:srgbClr val="0000FF"/>
                </a:solidFill>
                <a:latin typeface="Times New Roman" panose="02020603050405020304" pitchFamily="18" charset="0"/>
              </a:rPr>
              <a:t>， </a:t>
            </a:r>
            <a:r>
              <a:rPr lang="en-US" altLang="zh-CN" sz="4000" b="1" baseline="14000">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rPr>
              <a:t> </a:t>
            </a:r>
            <a:r>
              <a:rPr lang="zh-CN" altLang="en-US" sz="2400" b="1">
                <a:solidFill>
                  <a:srgbClr val="0000FF"/>
                </a:solidFill>
                <a:latin typeface="Times New Roman" panose="02020603050405020304" pitchFamily="18" charset="0"/>
              </a:rPr>
              <a:t>，侧面值</a:t>
            </a:r>
            <a:r>
              <a:rPr lang="en-US" altLang="zh-CN" sz="2400" b="1" i="1" baseline="-25000">
                <a:solidFill>
                  <a:srgbClr val="0000FF"/>
                </a:solidFill>
                <a:latin typeface="Times New Roman" panose="02020603050405020304" pitchFamily="18" charset="0"/>
              </a:rPr>
              <a:t>nmPm</a:t>
            </a:r>
          </a:p>
          <a:p>
            <a:pPr eaLnBrk="1" hangingPunct="1">
              <a:lnSpc>
                <a:spcPct val="110000"/>
              </a:lnSpc>
              <a:spcBef>
                <a:spcPct val="40000"/>
              </a:spcBef>
              <a:buFont typeface="Wingdings" pitchFamily="2" charset="2"/>
              <a:buNone/>
            </a:pPr>
            <a:r>
              <a:rPr lang="zh-CN" altLang="en-US" sz="2400" b="1">
                <a:solidFill>
                  <a:schemeClr val="tx2"/>
                </a:solidFill>
                <a:latin typeface="Times New Roman" panose="02020603050405020304" pitchFamily="18" charset="0"/>
              </a:rPr>
              <a:t>约束：   约束条件</a:t>
            </a:r>
            <a:r>
              <a:rPr lang="en-US" altLang="zh-CN" sz="2400" b="1" baseline="-25000">
                <a:solidFill>
                  <a:schemeClr val="tx2"/>
                </a:solidFill>
                <a:latin typeface="Times New Roman" panose="02020603050405020304" pitchFamily="18" charset="0"/>
              </a:rPr>
              <a:t>1</a:t>
            </a:r>
          </a:p>
          <a:p>
            <a:pPr eaLnBrk="1" hangingPunct="1">
              <a:lnSpc>
                <a:spcPct val="110000"/>
              </a:lnSpc>
              <a:buFont typeface="Wingdings" pitchFamily="2" charset="2"/>
              <a:buNone/>
            </a:pPr>
            <a:r>
              <a:rPr lang="en-US" altLang="zh-CN" sz="2400" b="1">
                <a:solidFill>
                  <a:schemeClr val="tx2"/>
                </a:solidFill>
                <a:latin typeface="Times New Roman" panose="02020603050405020304" pitchFamily="18" charset="0"/>
              </a:rPr>
              <a:t>                   ┊</a:t>
            </a:r>
          </a:p>
          <a:p>
            <a:pPr eaLnBrk="1" hangingPunct="1">
              <a:lnSpc>
                <a:spcPct val="110000"/>
              </a:lnSpc>
              <a:buFont typeface="Wingdings" pitchFamily="2" charset="2"/>
              <a:buNone/>
            </a:pPr>
            <a:r>
              <a:rPr lang="en-US" altLang="zh-CN" sz="2400" b="1">
                <a:solidFill>
                  <a:schemeClr val="tx2"/>
                </a:solidFill>
                <a:latin typeface="Times New Roman" panose="02020603050405020304" pitchFamily="18" charset="0"/>
              </a:rPr>
              <a:t>               </a:t>
            </a:r>
            <a:r>
              <a:rPr lang="zh-CN" altLang="en-US" sz="2400" b="1">
                <a:solidFill>
                  <a:schemeClr val="tx2"/>
                </a:solidFill>
                <a:latin typeface="Times New Roman" panose="02020603050405020304" pitchFamily="18" charset="0"/>
              </a:rPr>
              <a:t>约束条件</a:t>
            </a:r>
            <a:r>
              <a:rPr lang="en-US" altLang="zh-CN" sz="2400" b="1" i="1" baseline="-25000">
                <a:latin typeface="Times New Roman" panose="02020603050405020304" pitchFamily="18" charset="0"/>
              </a:rPr>
              <a:t>n</a:t>
            </a:r>
          </a:p>
          <a:p>
            <a:pPr>
              <a:lnSpc>
                <a:spcPct val="100000"/>
              </a:lnSpc>
              <a:spcBef>
                <a:spcPct val="0"/>
              </a:spcBef>
              <a:buClrTx/>
              <a:buFontTx/>
              <a:buNone/>
            </a:pPr>
            <a:endParaRPr lang="en-US" altLang="zh-CN" sz="2400" b="1">
              <a:solidFill>
                <a:schemeClr val="tx2"/>
              </a:solidFill>
              <a:latin typeface="Times New Roman" panose="02020603050405020304" pitchFamily="18" charset="0"/>
            </a:endParaRPr>
          </a:p>
        </p:txBody>
      </p:sp>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1" name="灯片编号占位符 3">
            <a:extLst>
              <a:ext uri="{FF2B5EF4-FFF2-40B4-BE49-F238E27FC236}">
                <a16:creationId xmlns:a16="http://schemas.microsoft.com/office/drawing/2014/main" id="{C0E101AB-4C2B-4A44-B57F-CF8EAECA16F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23D711E2-C55C-3A41-AA42-7DEADCE7663B}" type="slidenum">
              <a:rPr lang="ja-JP" altLang="en-US" sz="1800">
                <a:solidFill>
                  <a:srgbClr val="A50021"/>
                </a:solidFill>
                <a:ea typeface="MS PGothic" panose="020B0600070205080204" pitchFamily="34" charset="-128"/>
              </a:rPr>
              <a:pPr>
                <a:lnSpc>
                  <a:spcPct val="100000"/>
                </a:lnSpc>
                <a:spcBef>
                  <a:spcPct val="0"/>
                </a:spcBef>
                <a:buClrTx/>
                <a:buFontTx/>
                <a:buNone/>
              </a:pPr>
              <a:t>59</a:t>
            </a:fld>
            <a:endParaRPr lang="en-US" altLang="ja-JP" sz="1800">
              <a:solidFill>
                <a:srgbClr val="A50021"/>
              </a:solidFill>
              <a:ea typeface="MS PGothic" panose="020B0600070205080204" pitchFamily="34" charset="-128"/>
            </a:endParaRPr>
          </a:p>
        </p:txBody>
      </p:sp>
      <p:sp>
        <p:nvSpPr>
          <p:cNvPr id="76802" name="Rectangle 2">
            <a:extLst>
              <a:ext uri="{FF2B5EF4-FFF2-40B4-BE49-F238E27FC236}">
                <a16:creationId xmlns:a16="http://schemas.microsoft.com/office/drawing/2014/main" id="{815E16DD-955D-D045-ADD3-D879B6FAA906}"/>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2.4.2  </a:t>
            </a:r>
            <a:r>
              <a:rPr lang="zh-CN" altLang="en-US">
                <a:latin typeface="Times New Roman" panose="02020603050405020304" pitchFamily="18" charset="0"/>
              </a:rPr>
              <a:t>用框架表示知识的例子</a:t>
            </a:r>
          </a:p>
        </p:txBody>
      </p:sp>
      <p:sp>
        <p:nvSpPr>
          <p:cNvPr id="76803" name="Rectangle 3">
            <a:extLst>
              <a:ext uri="{FF2B5EF4-FFF2-40B4-BE49-F238E27FC236}">
                <a16:creationId xmlns:a16="http://schemas.microsoft.com/office/drawing/2014/main" id="{DE11BBB3-D0C8-FE43-A9B3-FCAD6BF0711A}"/>
              </a:ext>
            </a:extLst>
          </p:cNvPr>
          <p:cNvSpPr>
            <a:spLocks noGrp="1" noChangeArrowheads="1"/>
          </p:cNvSpPr>
          <p:nvPr>
            <p:ph type="body" idx="1"/>
          </p:nvPr>
        </p:nvSpPr>
        <p:spPr>
          <a:xfrm>
            <a:off x="725488" y="1535113"/>
            <a:ext cx="7242175" cy="4981575"/>
          </a:xfrm>
          <a:gradFill rotWithShape="0">
            <a:gsLst>
              <a:gs pos="0">
                <a:schemeClr val="bg1"/>
              </a:gs>
              <a:gs pos="100000">
                <a:srgbClr val="CCFFFF"/>
              </a:gs>
            </a:gsLst>
            <a:path path="shape">
              <a:fillToRect l="50000" t="50000" r="50000" b="50000"/>
            </a:path>
          </a:gradFill>
          <a:ln>
            <a:solidFill>
              <a:schemeClr val="tx1"/>
            </a:solidFill>
            <a:miter lim="800000"/>
            <a:headEnd/>
            <a:tailEnd/>
          </a:ln>
        </p:spPr>
        <p:txBody>
          <a:bodyPr/>
          <a:lstStyle/>
          <a:p>
            <a:pPr eaLnBrk="1" hangingPunct="1">
              <a:lnSpc>
                <a:spcPct val="110000"/>
              </a:lnSpc>
              <a:spcBef>
                <a:spcPct val="0"/>
              </a:spcBef>
              <a:buFont typeface="Wingdings" pitchFamily="2" charset="2"/>
              <a:buNone/>
            </a:pPr>
            <a:r>
              <a:rPr lang="en-US" altLang="zh-CN" sz="2200" b="1"/>
              <a:t>  </a:t>
            </a:r>
            <a:r>
              <a:rPr lang="zh-CN" altLang="en-US" sz="2200" b="1"/>
              <a:t>框架名：</a:t>
            </a:r>
            <a:r>
              <a:rPr lang="en-US" altLang="zh-CN" sz="2200" b="1"/>
              <a:t>〈</a:t>
            </a:r>
            <a:r>
              <a:rPr lang="zh-CN" altLang="en-US" sz="2200" b="1"/>
              <a:t>教师</a:t>
            </a:r>
            <a:r>
              <a:rPr lang="en-US" altLang="zh-CN" sz="2200" b="1"/>
              <a:t>〉</a:t>
            </a:r>
          </a:p>
          <a:p>
            <a:pPr eaLnBrk="1" hangingPunct="1">
              <a:lnSpc>
                <a:spcPct val="110000"/>
              </a:lnSpc>
              <a:spcBef>
                <a:spcPct val="0"/>
              </a:spcBef>
              <a:buFont typeface="Wingdings" pitchFamily="2" charset="2"/>
              <a:buNone/>
            </a:pPr>
            <a:r>
              <a:rPr lang="en-US" altLang="zh-CN" sz="2200" b="1"/>
              <a:t>      </a:t>
            </a:r>
            <a:r>
              <a:rPr lang="zh-CN" altLang="en-US" sz="2200" b="1"/>
              <a:t>姓名：单位（姓、名）</a:t>
            </a:r>
          </a:p>
          <a:p>
            <a:pPr eaLnBrk="1" hangingPunct="1">
              <a:lnSpc>
                <a:spcPct val="110000"/>
              </a:lnSpc>
              <a:spcBef>
                <a:spcPct val="0"/>
              </a:spcBef>
              <a:buFont typeface="Wingdings" pitchFamily="2" charset="2"/>
              <a:buNone/>
            </a:pPr>
            <a:r>
              <a:rPr lang="zh-CN" altLang="en-US" sz="2200" b="1"/>
              <a:t>      年龄：单位（岁）</a:t>
            </a:r>
          </a:p>
          <a:p>
            <a:pPr eaLnBrk="1" hangingPunct="1">
              <a:lnSpc>
                <a:spcPct val="110000"/>
              </a:lnSpc>
              <a:spcBef>
                <a:spcPct val="0"/>
              </a:spcBef>
              <a:buFont typeface="Wingdings" pitchFamily="2" charset="2"/>
              <a:buNone/>
            </a:pPr>
            <a:r>
              <a:rPr lang="zh-CN" altLang="en-US" sz="2200" b="1"/>
              <a:t>      性别：范围（男、女）</a:t>
            </a:r>
          </a:p>
          <a:p>
            <a:pPr eaLnBrk="1" hangingPunct="1">
              <a:lnSpc>
                <a:spcPct val="110000"/>
              </a:lnSpc>
              <a:spcBef>
                <a:spcPct val="0"/>
              </a:spcBef>
              <a:buFont typeface="Wingdings" pitchFamily="2" charset="2"/>
              <a:buNone/>
            </a:pPr>
            <a:r>
              <a:rPr lang="zh-CN" altLang="en-US" sz="2200" b="1"/>
              <a:t>      缺省：男</a:t>
            </a:r>
          </a:p>
          <a:p>
            <a:pPr eaLnBrk="1" hangingPunct="1">
              <a:lnSpc>
                <a:spcPct val="110000"/>
              </a:lnSpc>
              <a:spcBef>
                <a:spcPct val="0"/>
              </a:spcBef>
              <a:buFont typeface="Wingdings" pitchFamily="2" charset="2"/>
              <a:buNone/>
            </a:pPr>
            <a:r>
              <a:rPr lang="zh-CN" altLang="en-US" sz="2200" b="1"/>
              <a:t>      职称：范围（教授，副教授，讲师，助教）</a:t>
            </a:r>
          </a:p>
          <a:p>
            <a:pPr eaLnBrk="1" hangingPunct="1">
              <a:lnSpc>
                <a:spcPct val="110000"/>
              </a:lnSpc>
              <a:spcBef>
                <a:spcPct val="0"/>
              </a:spcBef>
              <a:buFont typeface="Wingdings" pitchFamily="2" charset="2"/>
              <a:buNone/>
            </a:pPr>
            <a:r>
              <a:rPr lang="zh-CN" altLang="en-US" sz="2200" b="1"/>
              <a:t>                     缺省：讲师</a:t>
            </a:r>
          </a:p>
          <a:p>
            <a:pPr eaLnBrk="1" hangingPunct="1">
              <a:lnSpc>
                <a:spcPct val="110000"/>
              </a:lnSpc>
              <a:spcBef>
                <a:spcPct val="0"/>
              </a:spcBef>
              <a:buFont typeface="Wingdings" pitchFamily="2" charset="2"/>
              <a:buNone/>
            </a:pPr>
            <a:r>
              <a:rPr lang="zh-CN" altLang="en-US" sz="2200" b="1"/>
              <a:t>      部门：单位（系，教研室）</a:t>
            </a:r>
          </a:p>
          <a:p>
            <a:pPr eaLnBrk="1" hangingPunct="1">
              <a:lnSpc>
                <a:spcPct val="110000"/>
              </a:lnSpc>
              <a:spcBef>
                <a:spcPct val="0"/>
              </a:spcBef>
              <a:buFont typeface="Wingdings" pitchFamily="2" charset="2"/>
              <a:buNone/>
            </a:pPr>
            <a:r>
              <a:rPr lang="zh-CN" altLang="en-US" sz="2200" b="1"/>
              <a:t>      住址：</a:t>
            </a:r>
            <a:r>
              <a:rPr lang="en-US" altLang="zh-CN" sz="2200" b="1"/>
              <a:t>〈</a:t>
            </a:r>
            <a:r>
              <a:rPr lang="zh-CN" altLang="en-US" sz="2200" b="1"/>
              <a:t>住址框架</a:t>
            </a:r>
            <a:r>
              <a:rPr lang="en-US" altLang="zh-CN" sz="2200" b="1"/>
              <a:t>〉</a:t>
            </a:r>
          </a:p>
          <a:p>
            <a:pPr eaLnBrk="1" hangingPunct="1">
              <a:lnSpc>
                <a:spcPct val="110000"/>
              </a:lnSpc>
              <a:spcBef>
                <a:spcPct val="0"/>
              </a:spcBef>
              <a:buFont typeface="Wingdings" pitchFamily="2" charset="2"/>
              <a:buNone/>
            </a:pPr>
            <a:r>
              <a:rPr lang="en-US" altLang="zh-CN" sz="2200" b="1"/>
              <a:t>      </a:t>
            </a:r>
            <a:r>
              <a:rPr lang="zh-CN" altLang="en-US" sz="2200" b="1"/>
              <a:t>工资：</a:t>
            </a:r>
            <a:r>
              <a:rPr lang="en-US" altLang="zh-CN" sz="2200" b="1"/>
              <a:t>〈</a:t>
            </a:r>
            <a:r>
              <a:rPr lang="zh-CN" altLang="en-US" sz="2200" b="1"/>
              <a:t>工资框架</a:t>
            </a:r>
            <a:r>
              <a:rPr lang="en-US" altLang="zh-CN" sz="2200" b="1"/>
              <a:t>〉</a:t>
            </a:r>
          </a:p>
          <a:p>
            <a:pPr eaLnBrk="1" hangingPunct="1">
              <a:lnSpc>
                <a:spcPct val="110000"/>
              </a:lnSpc>
              <a:spcBef>
                <a:spcPct val="0"/>
              </a:spcBef>
              <a:buFont typeface="Wingdings" pitchFamily="2" charset="2"/>
              <a:buNone/>
            </a:pPr>
            <a:r>
              <a:rPr lang="en-US" altLang="zh-CN" sz="2200" b="1"/>
              <a:t>      </a:t>
            </a:r>
            <a:r>
              <a:rPr lang="zh-CN" altLang="en-US" sz="2200" b="1"/>
              <a:t>开始工作时间：单位（年、月）</a:t>
            </a:r>
          </a:p>
          <a:p>
            <a:pPr eaLnBrk="1" hangingPunct="1">
              <a:lnSpc>
                <a:spcPct val="110000"/>
              </a:lnSpc>
              <a:spcBef>
                <a:spcPct val="0"/>
              </a:spcBef>
              <a:buFont typeface="Wingdings" pitchFamily="2" charset="2"/>
              <a:buNone/>
            </a:pPr>
            <a:r>
              <a:rPr lang="zh-CN" altLang="en-US" sz="2200" b="1"/>
              <a:t>      截止时间：单位（年、月）</a:t>
            </a:r>
          </a:p>
          <a:p>
            <a:pPr eaLnBrk="1" hangingPunct="1">
              <a:lnSpc>
                <a:spcPct val="110000"/>
              </a:lnSpc>
              <a:spcBef>
                <a:spcPct val="0"/>
              </a:spcBef>
              <a:buFont typeface="Wingdings" pitchFamily="2" charset="2"/>
              <a:buNone/>
            </a:pPr>
            <a:r>
              <a:rPr lang="zh-CN" altLang="en-US" sz="2200" b="1"/>
              <a:t>                        缺省：现在 </a:t>
            </a:r>
          </a:p>
        </p:txBody>
      </p:sp>
      <p:sp>
        <p:nvSpPr>
          <p:cNvPr id="76804" name="Rectangle 4">
            <a:extLst>
              <a:ext uri="{FF2B5EF4-FFF2-40B4-BE49-F238E27FC236}">
                <a16:creationId xmlns:a16="http://schemas.microsoft.com/office/drawing/2014/main" id="{3FE888EA-577C-F04B-B882-1C24B93D2E94}"/>
              </a:ext>
            </a:extLst>
          </p:cNvPr>
          <p:cNvSpPr>
            <a:spLocks noChangeArrowheads="1"/>
          </p:cNvSpPr>
          <p:nvPr/>
        </p:nvSpPr>
        <p:spPr bwMode="auto">
          <a:xfrm>
            <a:off x="292100" y="922338"/>
            <a:ext cx="331628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10000"/>
              </a:lnSpc>
            </a:pPr>
            <a:r>
              <a:rPr lang="en-US" altLang="zh-CN" b="1"/>
              <a:t>  </a:t>
            </a:r>
            <a:r>
              <a:rPr lang="zh-CN" altLang="en-US" b="1">
                <a:latin typeface="Times New Roman" panose="02020603050405020304" pitchFamily="18" charset="0"/>
              </a:rPr>
              <a:t>例</a:t>
            </a:r>
            <a:r>
              <a:rPr lang="en-US" altLang="zh-CN" b="1">
                <a:latin typeface="Times New Roman" panose="02020603050405020304" pitchFamily="18" charset="0"/>
              </a:rPr>
              <a:t>1</a:t>
            </a:r>
            <a:r>
              <a:rPr lang="en-US" altLang="zh-CN" b="1"/>
              <a:t>  </a:t>
            </a:r>
            <a:r>
              <a:rPr lang="zh-CN" altLang="en-US" b="1"/>
              <a:t>教师框架</a:t>
            </a: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1" name="灯片编号占位符 3">
            <a:extLst>
              <a:ext uri="{FF2B5EF4-FFF2-40B4-BE49-F238E27FC236}">
                <a16:creationId xmlns:a16="http://schemas.microsoft.com/office/drawing/2014/main" id="{B964B853-F0D1-954D-BABF-51BA0DF17FE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A22D6B1B-5A1B-0F42-B051-85606684992A}" type="slidenum">
              <a:rPr lang="ja-JP" altLang="en-US" sz="1800">
                <a:solidFill>
                  <a:srgbClr val="A50021"/>
                </a:solidFill>
                <a:ea typeface="MS PGothic" panose="020B0600070205080204" pitchFamily="34" charset="-128"/>
              </a:rPr>
              <a:pPr>
                <a:lnSpc>
                  <a:spcPct val="100000"/>
                </a:lnSpc>
                <a:spcBef>
                  <a:spcPct val="0"/>
                </a:spcBef>
                <a:buClrTx/>
                <a:buFontTx/>
                <a:buNone/>
              </a:pPr>
              <a:t>6</a:t>
            </a:fld>
            <a:endParaRPr lang="en-US" altLang="ja-JP" sz="1800">
              <a:solidFill>
                <a:srgbClr val="A50021"/>
              </a:solidFill>
              <a:ea typeface="MS PGothic" panose="020B0600070205080204" pitchFamily="34" charset="-128"/>
            </a:endParaRPr>
          </a:p>
        </p:txBody>
      </p:sp>
      <p:sp>
        <p:nvSpPr>
          <p:cNvPr id="20482" name="Rectangle 25">
            <a:extLst>
              <a:ext uri="{FF2B5EF4-FFF2-40B4-BE49-F238E27FC236}">
                <a16:creationId xmlns:a16="http://schemas.microsoft.com/office/drawing/2014/main" id="{C949B52F-EFD6-AD4D-AF24-0DE1BDCDB6BA}"/>
              </a:ext>
            </a:extLst>
          </p:cNvPr>
          <p:cNvSpPr>
            <a:spLocks noGrp="1" noChangeArrowheads="1"/>
          </p:cNvSpPr>
          <p:nvPr>
            <p:ph type="title"/>
          </p:nvPr>
        </p:nvSpPr>
        <p:spPr/>
        <p:txBody>
          <a:bodyPr/>
          <a:lstStyle/>
          <a:p>
            <a:pPr eaLnBrk="1" hangingPunct="1"/>
            <a:r>
              <a:rPr lang="en-US" altLang="zh-CN"/>
              <a:t>2.1.2 </a:t>
            </a:r>
            <a:r>
              <a:rPr lang="zh-CN" altLang="en-US"/>
              <a:t>知识的特性</a:t>
            </a:r>
          </a:p>
        </p:txBody>
      </p:sp>
      <p:sp>
        <p:nvSpPr>
          <p:cNvPr id="20483" name="Rectangle 26">
            <a:extLst>
              <a:ext uri="{FF2B5EF4-FFF2-40B4-BE49-F238E27FC236}">
                <a16:creationId xmlns:a16="http://schemas.microsoft.com/office/drawing/2014/main" id="{84983B75-C4C8-584C-B10D-7699C3F85E13}"/>
              </a:ext>
            </a:extLst>
          </p:cNvPr>
          <p:cNvSpPr txBox="1">
            <a:spLocks noChangeArrowheads="1"/>
          </p:cNvSpPr>
          <p:nvPr/>
        </p:nvSpPr>
        <p:spPr bwMode="auto">
          <a:xfrm>
            <a:off x="327025" y="908050"/>
            <a:ext cx="864235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accent2"/>
              </a:buClr>
              <a:buFont typeface="Wingdings" pitchFamily="2" charset="2"/>
              <a:buNone/>
            </a:pPr>
            <a:r>
              <a:rPr lang="en-US" altLang="zh-CN" sz="2800" b="1">
                <a:solidFill>
                  <a:srgbClr val="0000FF"/>
                </a:solidFill>
              </a:rPr>
              <a:t>  1.</a:t>
            </a:r>
            <a:r>
              <a:rPr lang="zh-CN" altLang="en-US" sz="2800" b="1">
                <a:solidFill>
                  <a:srgbClr val="0000FF"/>
                </a:solidFill>
              </a:rPr>
              <a:t>相对正确性</a:t>
            </a:r>
          </a:p>
          <a:p>
            <a:pPr eaLnBrk="1" hangingPunct="1">
              <a:lnSpc>
                <a:spcPct val="120000"/>
              </a:lnSpc>
              <a:spcBef>
                <a:spcPct val="20000"/>
              </a:spcBef>
              <a:buClr>
                <a:schemeClr val="accent2"/>
              </a:buClr>
              <a:buFont typeface="Wingdings" pitchFamily="2" charset="2"/>
              <a:buBlip>
                <a:blip r:embed="rId2"/>
              </a:buBlip>
            </a:pPr>
            <a:r>
              <a:rPr lang="zh-CN" altLang="en-US" sz="2400" b="1"/>
              <a:t>     任何知识都是在一定的条件及环境下产生的，在这种条件及环境下才是正确的。</a:t>
            </a:r>
          </a:p>
          <a:p>
            <a:pPr eaLnBrk="1" hangingPunct="1">
              <a:lnSpc>
                <a:spcPct val="120000"/>
              </a:lnSpc>
              <a:spcBef>
                <a:spcPct val="40000"/>
              </a:spcBef>
              <a:buClr>
                <a:schemeClr val="accent2"/>
              </a:buClr>
              <a:buFont typeface="Wingdings" pitchFamily="2" charset="2"/>
              <a:buAutoNum type="arabicPeriod" startAt="2"/>
            </a:pPr>
            <a:endParaRPr lang="en-US" altLang="zh-CN" sz="3700" b="1">
              <a:latin typeface="Times New Roman" panose="02020603050405020304" pitchFamily="18" charset="0"/>
            </a:endParaRPr>
          </a:p>
        </p:txBody>
      </p:sp>
      <p:sp>
        <p:nvSpPr>
          <p:cNvPr id="11" name="AutoShape 27">
            <a:extLst>
              <a:ext uri="{FF2B5EF4-FFF2-40B4-BE49-F238E27FC236}">
                <a16:creationId xmlns:a16="http://schemas.microsoft.com/office/drawing/2014/main" id="{1B29E90B-FCBF-D84A-A0EF-EBFD07698EFD}"/>
              </a:ext>
            </a:extLst>
          </p:cNvPr>
          <p:cNvSpPr>
            <a:spLocks/>
          </p:cNvSpPr>
          <p:nvPr/>
        </p:nvSpPr>
        <p:spPr bwMode="auto">
          <a:xfrm>
            <a:off x="4335463" y="2430463"/>
            <a:ext cx="3238500" cy="1146175"/>
          </a:xfrm>
          <a:prstGeom prst="accentCallout2">
            <a:avLst>
              <a:gd name="adj1" fmla="val 9972"/>
              <a:gd name="adj2" fmla="val -2352"/>
              <a:gd name="adj3" fmla="val 9972"/>
              <a:gd name="adj4" fmla="val -21176"/>
              <a:gd name="adj5" fmla="val -51106"/>
              <a:gd name="adj6" fmla="val -40736"/>
            </a:avLst>
          </a:prstGeom>
          <a:solidFill>
            <a:schemeClr val="accent1"/>
          </a:solidFill>
          <a:ln w="9525">
            <a:solidFill>
              <a:schemeClr val="tx1"/>
            </a:solidFill>
            <a:miter lim="800000"/>
            <a:headEnd/>
            <a:tailEnd/>
          </a:ln>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2400">
                <a:latin typeface="Times New Roman" panose="02020603050405020304" pitchFamily="18" charset="0"/>
                <a:cs typeface="Times New Roman" panose="02020603050405020304" pitchFamily="18" charset="0"/>
              </a:rPr>
              <a:t>1+1=2</a:t>
            </a:r>
            <a:r>
              <a:rPr lang="en-US" altLang="zh-CN" sz="2400"/>
              <a:t>  </a:t>
            </a:r>
            <a:r>
              <a:rPr lang="zh-CN" altLang="en-US" sz="2400">
                <a:latin typeface="Times New Roman" panose="02020603050405020304" pitchFamily="18" charset="0"/>
              </a:rPr>
              <a:t>（十进制）</a:t>
            </a:r>
          </a:p>
          <a:p>
            <a:pPr algn="just" eaLnBrk="1" hangingPunct="1">
              <a:lnSpc>
                <a:spcPct val="100000"/>
              </a:lnSpc>
              <a:spcBef>
                <a:spcPct val="0"/>
              </a:spcBef>
              <a:buClrTx/>
              <a:buFontTx/>
              <a:buNone/>
            </a:pPr>
            <a:r>
              <a:rPr lang="en-US" altLang="zh-CN" sz="2400">
                <a:latin typeface="Times New Roman" panose="02020603050405020304" pitchFamily="18" charset="0"/>
                <a:cs typeface="Times New Roman" panose="02020603050405020304" pitchFamily="18" charset="0"/>
              </a:rPr>
              <a:t>1+1=10  </a:t>
            </a:r>
            <a:r>
              <a:rPr lang="en-US" altLang="zh-CN" sz="2400">
                <a:latin typeface="Times New Roman" panose="02020603050405020304" pitchFamily="18" charset="0"/>
              </a:rPr>
              <a:t>(</a:t>
            </a:r>
            <a:r>
              <a:rPr lang="zh-CN" altLang="en-US" sz="2400">
                <a:latin typeface="Times New Roman" panose="02020603050405020304" pitchFamily="18" charset="0"/>
              </a:rPr>
              <a:t>二进制）</a:t>
            </a:r>
          </a:p>
        </p:txBody>
      </p:sp>
      <p:sp>
        <p:nvSpPr>
          <p:cNvPr id="12" name="Rectangle 28">
            <a:extLst>
              <a:ext uri="{FF2B5EF4-FFF2-40B4-BE49-F238E27FC236}">
                <a16:creationId xmlns:a16="http://schemas.microsoft.com/office/drawing/2014/main" id="{3F1CD5AF-A005-5C4A-8E19-D463C77E7B80}"/>
              </a:ext>
            </a:extLst>
          </p:cNvPr>
          <p:cNvSpPr>
            <a:spLocks noChangeArrowheads="1"/>
          </p:cNvSpPr>
          <p:nvPr/>
        </p:nvSpPr>
        <p:spPr bwMode="auto">
          <a:xfrm>
            <a:off x="-160338" y="2832100"/>
            <a:ext cx="8912226"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257300" indent="-3429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lvl="2" eaLnBrk="1" hangingPunct="1">
              <a:lnSpc>
                <a:spcPct val="120000"/>
              </a:lnSpc>
              <a:spcBef>
                <a:spcPct val="30000"/>
              </a:spcBef>
              <a:buFont typeface="Wingdings" pitchFamily="2" charset="2"/>
              <a:buNone/>
            </a:pPr>
            <a:r>
              <a:rPr lang="zh-CN" altLang="en-US" sz="2400" b="1">
                <a:solidFill>
                  <a:srgbClr val="0000CC"/>
                </a:solidFill>
              </a:rPr>
              <a:t>王安石</a:t>
            </a:r>
            <a:r>
              <a:rPr lang="en-US" altLang="zh-CN" sz="2400" b="1">
                <a:solidFill>
                  <a:srgbClr val="0000CC"/>
                </a:solidFill>
              </a:rPr>
              <a:t>(1021</a:t>
            </a:r>
            <a:r>
              <a:rPr lang="zh-CN" altLang="en-US" sz="2400" b="1">
                <a:solidFill>
                  <a:srgbClr val="0000CC"/>
                </a:solidFill>
              </a:rPr>
              <a:t>～</a:t>
            </a:r>
            <a:r>
              <a:rPr lang="en-US" altLang="zh-CN" sz="2400" b="1">
                <a:solidFill>
                  <a:srgbClr val="0000CC"/>
                </a:solidFill>
              </a:rPr>
              <a:t>1086)</a:t>
            </a:r>
            <a:r>
              <a:rPr lang="en-US" altLang="zh-CN" sz="2400">
                <a:solidFill>
                  <a:schemeClr val="tx1"/>
                </a:solidFill>
              </a:rPr>
              <a:t> </a:t>
            </a:r>
            <a:r>
              <a:rPr lang="en-US" altLang="zh-CN" sz="2400" b="1">
                <a:solidFill>
                  <a:srgbClr val="0000CC"/>
                </a:solidFill>
              </a:rPr>
              <a:t>:</a:t>
            </a:r>
            <a:r>
              <a:rPr lang="zh-CN" altLang="en-US" sz="2400" b="1">
                <a:solidFill>
                  <a:schemeClr val="tx1"/>
                </a:solidFill>
              </a:rPr>
              <a:t>西风昨夜过园林  </a:t>
            </a:r>
          </a:p>
          <a:p>
            <a:pPr lvl="2" eaLnBrk="1" hangingPunct="1">
              <a:lnSpc>
                <a:spcPct val="120000"/>
              </a:lnSpc>
              <a:spcBef>
                <a:spcPct val="30000"/>
              </a:spcBef>
              <a:buFont typeface="Wingdings" pitchFamily="2" charset="2"/>
              <a:buNone/>
            </a:pPr>
            <a:r>
              <a:rPr lang="zh-CN" altLang="en-US" sz="2400" b="1">
                <a:solidFill>
                  <a:schemeClr val="tx1"/>
                </a:solidFill>
              </a:rPr>
              <a:t>                                  吹落黄花满地金</a:t>
            </a:r>
          </a:p>
          <a:p>
            <a:pPr lvl="2" eaLnBrk="1" hangingPunct="1">
              <a:lnSpc>
                <a:spcPct val="120000"/>
              </a:lnSpc>
              <a:spcBef>
                <a:spcPct val="30000"/>
              </a:spcBef>
              <a:buFont typeface="Wingdings" pitchFamily="2" charset="2"/>
              <a:buNone/>
            </a:pPr>
            <a:r>
              <a:rPr lang="zh-CN" altLang="en-US" sz="2400" b="1">
                <a:solidFill>
                  <a:srgbClr val="0000CC"/>
                </a:solidFill>
              </a:rPr>
              <a:t>苏    轼</a:t>
            </a:r>
            <a:r>
              <a:rPr lang="en-US" altLang="zh-CN" sz="2400" b="1">
                <a:solidFill>
                  <a:srgbClr val="0000CC"/>
                </a:solidFill>
              </a:rPr>
              <a:t>(1037</a:t>
            </a:r>
            <a:r>
              <a:rPr lang="zh-CN" altLang="en-US" sz="2400" b="1">
                <a:solidFill>
                  <a:srgbClr val="0000CC"/>
                </a:solidFill>
              </a:rPr>
              <a:t>～</a:t>
            </a:r>
            <a:r>
              <a:rPr lang="en-US" altLang="zh-CN" sz="2400" b="1">
                <a:solidFill>
                  <a:srgbClr val="0000CC"/>
                </a:solidFill>
              </a:rPr>
              <a:t>1101):</a:t>
            </a:r>
            <a:r>
              <a:rPr lang="zh-CN" altLang="en-US" sz="2400" b="1">
                <a:solidFill>
                  <a:schemeClr val="tx1"/>
                </a:solidFill>
              </a:rPr>
              <a:t>秋花不比春花落</a:t>
            </a:r>
          </a:p>
          <a:p>
            <a:pPr lvl="2" eaLnBrk="1" hangingPunct="1">
              <a:lnSpc>
                <a:spcPct val="120000"/>
              </a:lnSpc>
              <a:spcBef>
                <a:spcPct val="30000"/>
              </a:spcBef>
              <a:buFont typeface="Wingdings" pitchFamily="2" charset="2"/>
              <a:buNone/>
            </a:pPr>
            <a:r>
              <a:rPr lang="zh-CN" altLang="en-US" sz="2400" b="1">
                <a:solidFill>
                  <a:schemeClr val="tx1"/>
                </a:solidFill>
              </a:rPr>
              <a:t>                                  说与诗人仔细吟</a:t>
            </a:r>
          </a:p>
          <a:p>
            <a:pPr lvl="2" eaLnBrk="1" hangingPunct="1">
              <a:lnSpc>
                <a:spcPct val="120000"/>
              </a:lnSpc>
              <a:spcBef>
                <a:spcPct val="30000"/>
              </a:spcBef>
              <a:buFont typeface="Wingdings" pitchFamily="2" charset="2"/>
              <a:buNone/>
            </a:pPr>
            <a:r>
              <a:rPr lang="zh-CN" altLang="en-US" sz="2400" b="1">
                <a:solidFill>
                  <a:schemeClr val="tx1"/>
                </a:solidFill>
              </a:rPr>
              <a:t>后来，王安石将苏轼贬到</a:t>
            </a:r>
            <a:r>
              <a:rPr lang="zh-CN" altLang="en-US" sz="2400" b="1">
                <a:solidFill>
                  <a:srgbClr val="0000CC"/>
                </a:solidFill>
              </a:rPr>
              <a:t>黄州</a:t>
            </a:r>
            <a:r>
              <a:rPr lang="zh-CN" altLang="en-US" sz="2400" b="1">
                <a:solidFill>
                  <a:schemeClr val="tx1"/>
                </a:solidFill>
              </a:rPr>
              <a:t>任团练使，见到了落花的菊花。</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ppt_w/2"/>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ppt_w</p:attrName>
                                        </p:attrNameLst>
                                      </p:cBhvr>
                                      <p:tavLst>
                                        <p:tav tm="0">
                                          <p:val>
                                            <p:fltVal val="0"/>
                                          </p:val>
                                        </p:tav>
                                        <p:tav tm="100000">
                                          <p:val>
                                            <p:strVal val="#ppt_w"/>
                                          </p:val>
                                        </p:tav>
                                      </p:tavLst>
                                    </p:anim>
                                    <p:anim calcmode="lin" valueType="num">
                                      <p:cBhvr>
                                        <p:cTn id="10" dur="500" fill="hold"/>
                                        <p:tgtEl>
                                          <p:spTgt spid="11"/>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ppt_x</p:attrName>
                                        </p:attrNameLst>
                                      </p:cBhvr>
                                      <p:tavLst>
                                        <p:tav tm="0">
                                          <p:val>
                                            <p:strVal val="#ppt_x"/>
                                          </p:val>
                                        </p:tav>
                                        <p:tav tm="100000">
                                          <p:val>
                                            <p:strVal val="#ppt_x"/>
                                          </p:val>
                                        </p:tav>
                                      </p:tavLst>
                                    </p:anim>
                                    <p:anim calcmode="lin" valueType="num">
                                      <p:cBhvr>
                                        <p:cTn id="16" dur="500" fill="hold"/>
                                        <p:tgtEl>
                                          <p:spTgt spid="12"/>
                                        </p:tgtEl>
                                        <p:attrNameLst>
                                          <p:attrName>ppt_y</p:attrName>
                                        </p:attrNameLst>
                                      </p:cBhvr>
                                      <p:tavLst>
                                        <p:tav tm="0">
                                          <p:val>
                                            <p:strVal val="#ppt_y-#ppt_h/2"/>
                                          </p:val>
                                        </p:tav>
                                        <p:tav tm="100000">
                                          <p:val>
                                            <p:strVal val="#ppt_y"/>
                                          </p:val>
                                        </p:tav>
                                      </p:tavLst>
                                    </p:anim>
                                    <p:anim calcmode="lin" valueType="num">
                                      <p:cBhvr>
                                        <p:cTn id="17" dur="500" fill="hold"/>
                                        <p:tgtEl>
                                          <p:spTgt spid="12"/>
                                        </p:tgtEl>
                                        <p:attrNameLst>
                                          <p:attrName>ppt_w</p:attrName>
                                        </p:attrNameLst>
                                      </p:cBhvr>
                                      <p:tavLst>
                                        <p:tav tm="0">
                                          <p:val>
                                            <p:strVal val="#ppt_w"/>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5" name="灯片编号占位符 3">
            <a:extLst>
              <a:ext uri="{FF2B5EF4-FFF2-40B4-BE49-F238E27FC236}">
                <a16:creationId xmlns:a16="http://schemas.microsoft.com/office/drawing/2014/main" id="{F04DD7D4-3A36-BB4C-AD41-F1B34F7D612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691CBB32-C313-E44F-B85F-6489A19E6551}" type="slidenum">
              <a:rPr lang="ja-JP" altLang="en-US" sz="1800">
                <a:solidFill>
                  <a:srgbClr val="A50021"/>
                </a:solidFill>
                <a:ea typeface="MS PGothic" panose="020B0600070205080204" pitchFamily="34" charset="-128"/>
              </a:rPr>
              <a:pPr>
                <a:lnSpc>
                  <a:spcPct val="100000"/>
                </a:lnSpc>
                <a:spcBef>
                  <a:spcPct val="0"/>
                </a:spcBef>
                <a:buClrTx/>
                <a:buFontTx/>
                <a:buNone/>
              </a:pPr>
              <a:t>60</a:t>
            </a:fld>
            <a:endParaRPr lang="en-US" altLang="ja-JP" sz="1800">
              <a:solidFill>
                <a:srgbClr val="A50021"/>
              </a:solidFill>
              <a:ea typeface="MS PGothic" panose="020B0600070205080204" pitchFamily="34" charset="-128"/>
            </a:endParaRPr>
          </a:p>
        </p:txBody>
      </p:sp>
      <p:sp>
        <p:nvSpPr>
          <p:cNvPr id="77826" name="Rectangle 2">
            <a:extLst>
              <a:ext uri="{FF2B5EF4-FFF2-40B4-BE49-F238E27FC236}">
                <a16:creationId xmlns:a16="http://schemas.microsoft.com/office/drawing/2014/main" id="{C807A465-2AF9-644A-85A4-6C42B865F891}"/>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2.4.2  </a:t>
            </a:r>
            <a:r>
              <a:rPr lang="zh-CN" altLang="en-US">
                <a:latin typeface="Times New Roman" panose="02020603050405020304" pitchFamily="18" charset="0"/>
              </a:rPr>
              <a:t>用框架表示知识的例子</a:t>
            </a:r>
          </a:p>
        </p:txBody>
      </p:sp>
      <p:sp>
        <p:nvSpPr>
          <p:cNvPr id="77827" name="Rectangle 3">
            <a:extLst>
              <a:ext uri="{FF2B5EF4-FFF2-40B4-BE49-F238E27FC236}">
                <a16:creationId xmlns:a16="http://schemas.microsoft.com/office/drawing/2014/main" id="{060B0C10-B02A-374D-9321-0FE7FEA7B740}"/>
              </a:ext>
            </a:extLst>
          </p:cNvPr>
          <p:cNvSpPr>
            <a:spLocks noGrp="1" noChangeArrowheads="1"/>
          </p:cNvSpPr>
          <p:nvPr>
            <p:ph type="body" idx="1"/>
          </p:nvPr>
        </p:nvSpPr>
        <p:spPr>
          <a:xfrm>
            <a:off x="1617663" y="2578100"/>
            <a:ext cx="6096000" cy="4044950"/>
          </a:xfrm>
          <a:gradFill rotWithShape="0">
            <a:gsLst>
              <a:gs pos="0">
                <a:schemeClr val="bg1"/>
              </a:gs>
              <a:gs pos="100000">
                <a:srgbClr val="CCFFFF"/>
              </a:gs>
            </a:gsLst>
            <a:path path="shape">
              <a:fillToRect l="50000" t="50000" r="50000" b="50000"/>
            </a:path>
          </a:gradFill>
          <a:ln>
            <a:solidFill>
              <a:schemeClr val="tx1"/>
            </a:solidFill>
            <a:miter lim="800000"/>
            <a:headEnd/>
            <a:tailEnd/>
          </a:ln>
        </p:spPr>
        <p:txBody>
          <a:bodyPr/>
          <a:lstStyle/>
          <a:p>
            <a:pPr eaLnBrk="1" hangingPunct="1">
              <a:lnSpc>
                <a:spcPct val="90000"/>
              </a:lnSpc>
              <a:spcBef>
                <a:spcPct val="40000"/>
              </a:spcBef>
              <a:buFont typeface="Wingdings" pitchFamily="2" charset="2"/>
              <a:buNone/>
            </a:pPr>
            <a:r>
              <a:rPr lang="en-US" altLang="zh-CN" sz="2400" b="1"/>
              <a:t>    </a:t>
            </a:r>
            <a:r>
              <a:rPr lang="zh-CN" altLang="en-US" sz="2400" b="1">
                <a:latin typeface="Times New Roman" panose="02020603050405020304" pitchFamily="18" charset="0"/>
              </a:rPr>
              <a:t>框架名：</a:t>
            </a:r>
            <a:r>
              <a:rPr lang="en-US" altLang="zh-CN" sz="2400" b="1">
                <a:latin typeface="Times New Roman" panose="02020603050405020304" pitchFamily="18" charset="0"/>
              </a:rPr>
              <a:t>〈</a:t>
            </a:r>
            <a:r>
              <a:rPr lang="zh-CN" altLang="en-US" sz="2400" b="1">
                <a:latin typeface="Times New Roman" panose="02020603050405020304" pitchFamily="18" charset="0"/>
              </a:rPr>
              <a:t>教师</a:t>
            </a:r>
            <a:r>
              <a:rPr lang="en-US" altLang="zh-CN" sz="2400" b="1">
                <a:latin typeface="Times New Roman" panose="02020603050405020304" pitchFamily="18" charset="0"/>
              </a:rPr>
              <a:t>-1〉</a:t>
            </a:r>
          </a:p>
          <a:p>
            <a:pPr eaLnBrk="1" hangingPunct="1">
              <a:lnSpc>
                <a:spcPct val="90000"/>
              </a:lnSpc>
              <a:buFont typeface="Wingdings" pitchFamily="2" charset="2"/>
              <a:buNone/>
            </a:pPr>
            <a:r>
              <a:rPr lang="en-US" altLang="zh-CN" sz="2400" b="1">
                <a:latin typeface="Times New Roman" panose="02020603050405020304" pitchFamily="18" charset="0"/>
              </a:rPr>
              <a:t>               </a:t>
            </a:r>
            <a:r>
              <a:rPr lang="zh-CN" altLang="en-US" sz="2400" b="1">
                <a:latin typeface="Times New Roman" panose="02020603050405020304" pitchFamily="18" charset="0"/>
              </a:rPr>
              <a:t>姓名：夏冰</a:t>
            </a:r>
          </a:p>
          <a:p>
            <a:pPr eaLnBrk="1" hangingPunct="1">
              <a:lnSpc>
                <a:spcPct val="90000"/>
              </a:lnSpc>
              <a:buFont typeface="Wingdings" pitchFamily="2" charset="2"/>
              <a:buNone/>
            </a:pPr>
            <a:r>
              <a:rPr lang="zh-CN" altLang="en-US" sz="2400" b="1">
                <a:latin typeface="Times New Roman" panose="02020603050405020304" pitchFamily="18" charset="0"/>
              </a:rPr>
              <a:t>               年龄：</a:t>
            </a:r>
            <a:r>
              <a:rPr lang="en-US" altLang="zh-CN" sz="2400" b="1">
                <a:latin typeface="Times New Roman" panose="02020603050405020304" pitchFamily="18" charset="0"/>
              </a:rPr>
              <a:t>36</a:t>
            </a:r>
          </a:p>
          <a:p>
            <a:pPr eaLnBrk="1" hangingPunct="1">
              <a:lnSpc>
                <a:spcPct val="90000"/>
              </a:lnSpc>
              <a:buFont typeface="Wingdings" pitchFamily="2" charset="2"/>
              <a:buNone/>
            </a:pPr>
            <a:r>
              <a:rPr lang="en-US" altLang="zh-CN" sz="2400" b="1">
                <a:latin typeface="Times New Roman" panose="02020603050405020304" pitchFamily="18" charset="0"/>
              </a:rPr>
              <a:t>               </a:t>
            </a:r>
            <a:r>
              <a:rPr lang="zh-CN" altLang="en-US" sz="2400" b="1">
                <a:latin typeface="Times New Roman" panose="02020603050405020304" pitchFamily="18" charset="0"/>
              </a:rPr>
              <a:t>性别：女</a:t>
            </a:r>
          </a:p>
          <a:p>
            <a:pPr eaLnBrk="1" hangingPunct="1">
              <a:lnSpc>
                <a:spcPct val="90000"/>
              </a:lnSpc>
              <a:buFont typeface="Wingdings" pitchFamily="2" charset="2"/>
              <a:buNone/>
            </a:pPr>
            <a:r>
              <a:rPr lang="zh-CN" altLang="en-US" sz="2400" b="1">
                <a:latin typeface="Times New Roman" panose="02020603050405020304" pitchFamily="18" charset="0"/>
              </a:rPr>
              <a:t>               职称：副教授</a:t>
            </a:r>
          </a:p>
          <a:p>
            <a:pPr eaLnBrk="1" hangingPunct="1">
              <a:lnSpc>
                <a:spcPct val="90000"/>
              </a:lnSpc>
              <a:buFont typeface="Wingdings" pitchFamily="2" charset="2"/>
              <a:buNone/>
            </a:pPr>
            <a:r>
              <a:rPr lang="zh-CN" altLang="en-US" sz="2400" b="1">
                <a:latin typeface="Times New Roman" panose="02020603050405020304" pitchFamily="18" charset="0"/>
              </a:rPr>
              <a:t>               部门：计算机系软件教研室</a:t>
            </a:r>
          </a:p>
          <a:p>
            <a:pPr eaLnBrk="1" hangingPunct="1">
              <a:lnSpc>
                <a:spcPct val="90000"/>
              </a:lnSpc>
              <a:buFont typeface="Wingdings" pitchFamily="2" charset="2"/>
              <a:buNone/>
            </a:pPr>
            <a:r>
              <a:rPr lang="zh-CN" altLang="en-US" sz="2400" b="1">
                <a:latin typeface="Times New Roman" panose="02020603050405020304" pitchFamily="18" charset="0"/>
              </a:rPr>
              <a:t>               住址：</a:t>
            </a:r>
            <a:r>
              <a:rPr lang="en-US" altLang="zh-CN" sz="2400" b="1">
                <a:latin typeface="Times New Roman" panose="02020603050405020304" pitchFamily="18" charset="0"/>
              </a:rPr>
              <a:t>〈adr-1〉</a:t>
            </a:r>
          </a:p>
          <a:p>
            <a:pPr eaLnBrk="1" hangingPunct="1">
              <a:lnSpc>
                <a:spcPct val="90000"/>
              </a:lnSpc>
              <a:buFont typeface="Wingdings" pitchFamily="2" charset="2"/>
              <a:buNone/>
            </a:pPr>
            <a:r>
              <a:rPr lang="en-US" altLang="zh-CN" sz="2400" b="1">
                <a:latin typeface="Times New Roman" panose="02020603050405020304" pitchFamily="18" charset="0"/>
              </a:rPr>
              <a:t>               </a:t>
            </a:r>
            <a:r>
              <a:rPr lang="zh-CN" altLang="en-US" sz="2400" b="1">
                <a:latin typeface="Times New Roman" panose="02020603050405020304" pitchFamily="18" charset="0"/>
              </a:rPr>
              <a:t>工资：</a:t>
            </a:r>
            <a:r>
              <a:rPr lang="en-US" altLang="zh-CN" sz="2400" b="1">
                <a:latin typeface="Times New Roman" panose="02020603050405020304" pitchFamily="18" charset="0"/>
              </a:rPr>
              <a:t>〈sal-1〉</a:t>
            </a:r>
          </a:p>
          <a:p>
            <a:pPr eaLnBrk="1" hangingPunct="1">
              <a:lnSpc>
                <a:spcPct val="90000"/>
              </a:lnSpc>
              <a:buFont typeface="Wingdings" pitchFamily="2" charset="2"/>
              <a:buNone/>
            </a:pPr>
            <a:r>
              <a:rPr lang="en-US" altLang="zh-CN" sz="2400" b="1">
                <a:latin typeface="Times New Roman" panose="02020603050405020304" pitchFamily="18" charset="0"/>
              </a:rPr>
              <a:t>               </a:t>
            </a:r>
            <a:r>
              <a:rPr lang="zh-CN" altLang="en-US" sz="2400" b="1">
                <a:latin typeface="Times New Roman" panose="02020603050405020304" pitchFamily="18" charset="0"/>
              </a:rPr>
              <a:t>开始工作时间：</a:t>
            </a:r>
            <a:r>
              <a:rPr lang="en-US" altLang="zh-CN" sz="2400" b="1">
                <a:latin typeface="Times New Roman" panose="02020603050405020304" pitchFamily="18" charset="0"/>
              </a:rPr>
              <a:t>1988</a:t>
            </a:r>
            <a:r>
              <a:rPr lang="zh-CN" altLang="en-US" sz="2400" b="1">
                <a:latin typeface="Times New Roman" panose="02020603050405020304" pitchFamily="18" charset="0"/>
              </a:rPr>
              <a:t>，</a:t>
            </a:r>
            <a:r>
              <a:rPr lang="en-US" altLang="zh-CN" sz="2400" b="1">
                <a:latin typeface="Times New Roman" panose="02020603050405020304" pitchFamily="18" charset="0"/>
              </a:rPr>
              <a:t>9</a:t>
            </a:r>
          </a:p>
          <a:p>
            <a:pPr eaLnBrk="1" hangingPunct="1">
              <a:lnSpc>
                <a:spcPct val="90000"/>
              </a:lnSpc>
              <a:spcAft>
                <a:spcPct val="40000"/>
              </a:spcAft>
              <a:buFont typeface="Wingdings" pitchFamily="2" charset="2"/>
              <a:buNone/>
            </a:pPr>
            <a:r>
              <a:rPr lang="en-US" altLang="zh-CN" sz="2400" b="1">
                <a:latin typeface="Times New Roman" panose="02020603050405020304" pitchFamily="18" charset="0"/>
              </a:rPr>
              <a:t>               </a:t>
            </a:r>
            <a:r>
              <a:rPr lang="zh-CN" altLang="en-US" sz="2400" b="1">
                <a:latin typeface="Times New Roman" panose="02020603050405020304" pitchFamily="18" charset="0"/>
              </a:rPr>
              <a:t>截止时间：</a:t>
            </a:r>
            <a:r>
              <a:rPr lang="en-US" altLang="zh-CN" sz="2400" b="1">
                <a:latin typeface="Times New Roman" panose="02020603050405020304" pitchFamily="18" charset="0"/>
              </a:rPr>
              <a:t>1996</a:t>
            </a:r>
            <a:r>
              <a:rPr lang="zh-CN" altLang="en-US" sz="2400" b="1">
                <a:latin typeface="Times New Roman" panose="02020603050405020304" pitchFamily="18" charset="0"/>
              </a:rPr>
              <a:t>，</a:t>
            </a:r>
            <a:r>
              <a:rPr lang="en-US" altLang="zh-CN" sz="2400" b="1">
                <a:latin typeface="Times New Roman" panose="02020603050405020304" pitchFamily="18" charset="0"/>
              </a:rPr>
              <a:t>7</a:t>
            </a:r>
          </a:p>
        </p:txBody>
      </p:sp>
      <p:sp>
        <p:nvSpPr>
          <p:cNvPr id="77828" name="Rectangle 4">
            <a:extLst>
              <a:ext uri="{FF2B5EF4-FFF2-40B4-BE49-F238E27FC236}">
                <a16:creationId xmlns:a16="http://schemas.microsoft.com/office/drawing/2014/main" id="{E0746D19-EC4F-2F4F-8BA6-AD18CA4C7279}"/>
              </a:ext>
            </a:extLst>
          </p:cNvPr>
          <p:cNvSpPr>
            <a:spLocks noChangeArrowheads="1"/>
          </p:cNvSpPr>
          <p:nvPr/>
        </p:nvSpPr>
        <p:spPr bwMode="auto">
          <a:xfrm>
            <a:off x="292100" y="922338"/>
            <a:ext cx="331628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10000"/>
              </a:lnSpc>
            </a:pPr>
            <a:r>
              <a:rPr lang="en-US" altLang="zh-CN" b="1"/>
              <a:t>  </a:t>
            </a:r>
            <a:r>
              <a:rPr lang="zh-CN" altLang="en-US" b="1">
                <a:latin typeface="Times New Roman" panose="02020603050405020304" pitchFamily="18" charset="0"/>
              </a:rPr>
              <a:t>例</a:t>
            </a:r>
            <a:r>
              <a:rPr lang="en-US" altLang="zh-CN" b="1">
                <a:latin typeface="Times New Roman" panose="02020603050405020304" pitchFamily="18" charset="0"/>
              </a:rPr>
              <a:t>2</a:t>
            </a:r>
            <a:r>
              <a:rPr lang="en-US" altLang="zh-CN" b="1"/>
              <a:t>  </a:t>
            </a:r>
            <a:r>
              <a:rPr lang="zh-CN" altLang="en-US" b="1"/>
              <a:t>教师框架</a:t>
            </a:r>
          </a:p>
        </p:txBody>
      </p:sp>
      <p:sp>
        <p:nvSpPr>
          <p:cNvPr id="77829" name="Text Box 5">
            <a:extLst>
              <a:ext uri="{FF2B5EF4-FFF2-40B4-BE49-F238E27FC236}">
                <a16:creationId xmlns:a16="http://schemas.microsoft.com/office/drawing/2014/main" id="{64250531-9DD6-0C4E-A8A1-B51CD273F54A}"/>
              </a:ext>
            </a:extLst>
          </p:cNvPr>
          <p:cNvSpPr txBox="1">
            <a:spLocks noChangeArrowheads="1"/>
          </p:cNvSpPr>
          <p:nvPr/>
        </p:nvSpPr>
        <p:spPr bwMode="auto">
          <a:xfrm>
            <a:off x="495300" y="1549400"/>
            <a:ext cx="8191500" cy="895350"/>
          </a:xfrm>
          <a:prstGeom prst="rect">
            <a:avLst/>
          </a:prstGeom>
          <a:solidFill>
            <a:srgbClr val="FFFFFF"/>
          </a:solidFill>
          <a:ln w="9525">
            <a:solidFill>
              <a:srgbClr val="808080"/>
            </a:solidFill>
            <a:miter lim="800000"/>
            <a:headEnd/>
            <a:tailEnd/>
          </a:ln>
        </p:spPr>
        <p:txBody>
          <a:bodyP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600"/>
              <a:t>当把具体的信息填入槽或侧面后，就得到了相应框架的一个</a:t>
            </a:r>
            <a:r>
              <a:rPr lang="zh-CN" altLang="en-US" sz="2600" b="1"/>
              <a:t>事例框架。</a:t>
            </a:r>
          </a:p>
        </p:txBody>
      </p:sp>
    </p:spTree>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49" name="灯片编号占位符 3">
            <a:extLst>
              <a:ext uri="{FF2B5EF4-FFF2-40B4-BE49-F238E27FC236}">
                <a16:creationId xmlns:a16="http://schemas.microsoft.com/office/drawing/2014/main" id="{963AD59B-F3FF-D148-81E0-12A96B05541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CE039D94-C912-CD40-B320-FB4665579530}" type="slidenum">
              <a:rPr lang="ja-JP" altLang="en-US" sz="1800">
                <a:solidFill>
                  <a:srgbClr val="A50021"/>
                </a:solidFill>
                <a:ea typeface="MS PGothic" panose="020B0600070205080204" pitchFamily="34" charset="-128"/>
              </a:rPr>
              <a:pPr>
                <a:lnSpc>
                  <a:spcPct val="100000"/>
                </a:lnSpc>
                <a:spcBef>
                  <a:spcPct val="0"/>
                </a:spcBef>
                <a:buClrTx/>
                <a:buFontTx/>
                <a:buNone/>
              </a:pPr>
              <a:t>61</a:t>
            </a:fld>
            <a:endParaRPr lang="en-US" altLang="ja-JP" sz="1800">
              <a:solidFill>
                <a:srgbClr val="A50021"/>
              </a:solidFill>
              <a:ea typeface="MS PGothic" panose="020B0600070205080204" pitchFamily="34" charset="-128"/>
            </a:endParaRPr>
          </a:p>
        </p:txBody>
      </p:sp>
      <p:sp>
        <p:nvSpPr>
          <p:cNvPr id="78850" name="Rectangle 2">
            <a:extLst>
              <a:ext uri="{FF2B5EF4-FFF2-40B4-BE49-F238E27FC236}">
                <a16:creationId xmlns:a16="http://schemas.microsoft.com/office/drawing/2014/main" id="{915355FE-8FA1-E24D-A3F3-7B51FD8FA82D}"/>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2.4.2  </a:t>
            </a:r>
            <a:r>
              <a:rPr lang="zh-CN" altLang="en-US">
                <a:latin typeface="Times New Roman" panose="02020603050405020304" pitchFamily="18" charset="0"/>
              </a:rPr>
              <a:t>用框架表示知识的例子</a:t>
            </a:r>
          </a:p>
        </p:txBody>
      </p:sp>
      <p:sp>
        <p:nvSpPr>
          <p:cNvPr id="78851" name="Rectangle 3">
            <a:extLst>
              <a:ext uri="{FF2B5EF4-FFF2-40B4-BE49-F238E27FC236}">
                <a16:creationId xmlns:a16="http://schemas.microsoft.com/office/drawing/2014/main" id="{98509045-707D-CD43-861A-79FB0CAA519E}"/>
              </a:ext>
            </a:extLst>
          </p:cNvPr>
          <p:cNvSpPr>
            <a:spLocks noGrp="1" noChangeArrowheads="1"/>
          </p:cNvSpPr>
          <p:nvPr>
            <p:ph type="body" idx="1"/>
          </p:nvPr>
        </p:nvSpPr>
        <p:spPr>
          <a:xfrm>
            <a:off x="1604963" y="1420813"/>
            <a:ext cx="5819775" cy="5222875"/>
          </a:xfrm>
          <a:gradFill rotWithShape="0">
            <a:gsLst>
              <a:gs pos="0">
                <a:schemeClr val="bg1"/>
              </a:gs>
              <a:gs pos="100000">
                <a:srgbClr val="CCFFCC"/>
              </a:gs>
            </a:gsLst>
            <a:lin ang="0" scaled="1"/>
          </a:gradFill>
          <a:ln>
            <a:solidFill>
              <a:schemeClr val="tx1"/>
            </a:solidFill>
            <a:miter lim="800000"/>
            <a:headEnd/>
            <a:tailEnd/>
          </a:ln>
        </p:spPr>
        <p:txBody>
          <a:bodyPr/>
          <a:lstStyle/>
          <a:p>
            <a:pPr eaLnBrk="1" hangingPunct="1">
              <a:lnSpc>
                <a:spcPct val="90000"/>
              </a:lnSpc>
              <a:buFont typeface="Wingdings" pitchFamily="2" charset="2"/>
              <a:buNone/>
            </a:pPr>
            <a:r>
              <a:rPr lang="zh-CN" altLang="en-US" sz="2200" b="1"/>
              <a:t>框架名：</a:t>
            </a:r>
            <a:r>
              <a:rPr lang="en-US" altLang="zh-CN" sz="2200" b="1"/>
              <a:t>〈</a:t>
            </a:r>
            <a:r>
              <a:rPr lang="zh-CN" altLang="en-US" sz="2200" b="1"/>
              <a:t>教室</a:t>
            </a:r>
            <a:r>
              <a:rPr lang="en-US" altLang="zh-CN" sz="2200" b="1"/>
              <a:t>〉</a:t>
            </a:r>
          </a:p>
          <a:p>
            <a:pPr eaLnBrk="1" hangingPunct="1">
              <a:lnSpc>
                <a:spcPct val="90000"/>
              </a:lnSpc>
              <a:buFont typeface="Wingdings" pitchFamily="2" charset="2"/>
              <a:buNone/>
            </a:pPr>
            <a:r>
              <a:rPr lang="en-US" altLang="zh-CN" sz="2200" b="1"/>
              <a:t>           </a:t>
            </a:r>
            <a:r>
              <a:rPr lang="zh-CN" altLang="en-US" sz="2200" b="1"/>
              <a:t>墙数：</a:t>
            </a:r>
          </a:p>
          <a:p>
            <a:pPr eaLnBrk="1" hangingPunct="1">
              <a:lnSpc>
                <a:spcPct val="90000"/>
              </a:lnSpc>
              <a:buFont typeface="Wingdings" pitchFamily="2" charset="2"/>
              <a:buNone/>
            </a:pPr>
            <a:r>
              <a:rPr lang="zh-CN" altLang="en-US" sz="2200" b="1"/>
              <a:t>           窗数：</a:t>
            </a:r>
          </a:p>
          <a:p>
            <a:pPr eaLnBrk="1" hangingPunct="1">
              <a:lnSpc>
                <a:spcPct val="90000"/>
              </a:lnSpc>
              <a:buFont typeface="Wingdings" pitchFamily="2" charset="2"/>
              <a:buNone/>
            </a:pPr>
            <a:r>
              <a:rPr lang="zh-CN" altLang="en-US" sz="2200" b="1"/>
              <a:t>           门数：</a:t>
            </a:r>
          </a:p>
          <a:p>
            <a:pPr eaLnBrk="1" hangingPunct="1">
              <a:lnSpc>
                <a:spcPct val="90000"/>
              </a:lnSpc>
              <a:buFont typeface="Wingdings" pitchFamily="2" charset="2"/>
              <a:buNone/>
            </a:pPr>
            <a:r>
              <a:rPr lang="zh-CN" altLang="en-US" sz="2200" b="1"/>
              <a:t>           座位数：</a:t>
            </a:r>
          </a:p>
          <a:p>
            <a:pPr eaLnBrk="1" hangingPunct="1">
              <a:lnSpc>
                <a:spcPct val="90000"/>
              </a:lnSpc>
              <a:buFont typeface="Wingdings" pitchFamily="2" charset="2"/>
              <a:buNone/>
            </a:pPr>
            <a:r>
              <a:rPr lang="zh-CN" altLang="en-US" sz="2200" b="1"/>
              <a:t>           前墙：</a:t>
            </a:r>
            <a:r>
              <a:rPr lang="en-US" altLang="zh-CN" sz="2200" b="1"/>
              <a:t>〈</a:t>
            </a:r>
            <a:r>
              <a:rPr lang="zh-CN" altLang="en-US" sz="2200" b="1"/>
              <a:t>墙框架</a:t>
            </a:r>
            <a:r>
              <a:rPr lang="en-US" altLang="zh-CN" sz="2200" b="1"/>
              <a:t>〉</a:t>
            </a:r>
          </a:p>
          <a:p>
            <a:pPr eaLnBrk="1" hangingPunct="1">
              <a:lnSpc>
                <a:spcPct val="90000"/>
              </a:lnSpc>
              <a:buFont typeface="Wingdings" pitchFamily="2" charset="2"/>
              <a:buNone/>
            </a:pPr>
            <a:r>
              <a:rPr lang="en-US" altLang="zh-CN" sz="2200" b="1"/>
              <a:t>           </a:t>
            </a:r>
            <a:r>
              <a:rPr lang="zh-CN" altLang="en-US" sz="2200" b="1"/>
              <a:t>后墙：</a:t>
            </a:r>
            <a:r>
              <a:rPr lang="en-US" altLang="zh-CN" sz="2200" b="1"/>
              <a:t>〈</a:t>
            </a:r>
            <a:r>
              <a:rPr lang="zh-CN" altLang="en-US" sz="2200" b="1"/>
              <a:t>墙框架</a:t>
            </a:r>
            <a:r>
              <a:rPr lang="en-US" altLang="zh-CN" sz="2200" b="1"/>
              <a:t>〉</a:t>
            </a:r>
          </a:p>
          <a:p>
            <a:pPr eaLnBrk="1" hangingPunct="1">
              <a:lnSpc>
                <a:spcPct val="90000"/>
              </a:lnSpc>
              <a:buFont typeface="Wingdings" pitchFamily="2" charset="2"/>
              <a:buNone/>
            </a:pPr>
            <a:r>
              <a:rPr lang="en-US" altLang="zh-CN" sz="2200" b="1"/>
              <a:t>           </a:t>
            </a:r>
            <a:r>
              <a:rPr lang="zh-CN" altLang="en-US" sz="2200" b="1"/>
              <a:t>左墙：</a:t>
            </a:r>
            <a:r>
              <a:rPr lang="en-US" altLang="zh-CN" sz="2200" b="1"/>
              <a:t>〈</a:t>
            </a:r>
            <a:r>
              <a:rPr lang="zh-CN" altLang="en-US" sz="2200" b="1"/>
              <a:t>墙框架</a:t>
            </a:r>
            <a:r>
              <a:rPr lang="en-US" altLang="zh-CN" sz="2200" b="1"/>
              <a:t>〉</a:t>
            </a:r>
          </a:p>
          <a:p>
            <a:pPr eaLnBrk="1" hangingPunct="1">
              <a:lnSpc>
                <a:spcPct val="90000"/>
              </a:lnSpc>
              <a:buFont typeface="Wingdings" pitchFamily="2" charset="2"/>
              <a:buNone/>
            </a:pPr>
            <a:r>
              <a:rPr lang="en-US" altLang="zh-CN" sz="2200" b="1"/>
              <a:t>           </a:t>
            </a:r>
            <a:r>
              <a:rPr lang="zh-CN" altLang="en-US" sz="2200" b="1"/>
              <a:t>右墙：</a:t>
            </a:r>
            <a:r>
              <a:rPr lang="en-US" altLang="zh-CN" sz="2200" b="1"/>
              <a:t>〈</a:t>
            </a:r>
            <a:r>
              <a:rPr lang="zh-CN" altLang="en-US" sz="2200" b="1"/>
              <a:t>墙框架</a:t>
            </a:r>
            <a:r>
              <a:rPr lang="en-US" altLang="zh-CN" sz="2200" b="1"/>
              <a:t>〉</a:t>
            </a:r>
          </a:p>
          <a:p>
            <a:pPr eaLnBrk="1" hangingPunct="1">
              <a:lnSpc>
                <a:spcPct val="90000"/>
              </a:lnSpc>
              <a:buFont typeface="Wingdings" pitchFamily="2" charset="2"/>
              <a:buNone/>
            </a:pPr>
            <a:r>
              <a:rPr lang="en-US" altLang="zh-CN" sz="2200" b="1"/>
              <a:t>           </a:t>
            </a:r>
            <a:r>
              <a:rPr lang="zh-CN" altLang="en-US" sz="2200" b="1"/>
              <a:t>门：</a:t>
            </a:r>
            <a:r>
              <a:rPr lang="en-US" altLang="zh-CN" sz="2200" b="1"/>
              <a:t>〈</a:t>
            </a:r>
            <a:r>
              <a:rPr lang="zh-CN" altLang="en-US" sz="2200" b="1"/>
              <a:t>门框架</a:t>
            </a:r>
            <a:r>
              <a:rPr lang="en-US" altLang="zh-CN" sz="2200" b="1"/>
              <a:t>〉</a:t>
            </a:r>
          </a:p>
          <a:p>
            <a:pPr eaLnBrk="1" hangingPunct="1">
              <a:lnSpc>
                <a:spcPct val="90000"/>
              </a:lnSpc>
              <a:buFont typeface="Wingdings" pitchFamily="2" charset="2"/>
              <a:buNone/>
            </a:pPr>
            <a:r>
              <a:rPr lang="en-US" altLang="zh-CN" sz="2200" b="1"/>
              <a:t>           </a:t>
            </a:r>
            <a:r>
              <a:rPr lang="zh-CN" altLang="en-US" sz="2200" b="1"/>
              <a:t>窗：</a:t>
            </a:r>
            <a:r>
              <a:rPr lang="en-US" altLang="zh-CN" sz="2200" b="1"/>
              <a:t>〈</a:t>
            </a:r>
            <a:r>
              <a:rPr lang="zh-CN" altLang="en-US" sz="2200" b="1"/>
              <a:t>窗框架</a:t>
            </a:r>
            <a:r>
              <a:rPr lang="en-US" altLang="zh-CN" sz="2200" b="1"/>
              <a:t>〉</a:t>
            </a:r>
          </a:p>
          <a:p>
            <a:pPr eaLnBrk="1" hangingPunct="1">
              <a:lnSpc>
                <a:spcPct val="90000"/>
              </a:lnSpc>
              <a:buFont typeface="Wingdings" pitchFamily="2" charset="2"/>
              <a:buNone/>
            </a:pPr>
            <a:r>
              <a:rPr lang="en-US" altLang="zh-CN" sz="2200" b="1"/>
              <a:t>           </a:t>
            </a:r>
            <a:r>
              <a:rPr lang="zh-CN" altLang="en-US" sz="2200" b="1"/>
              <a:t>黑板：</a:t>
            </a:r>
            <a:r>
              <a:rPr lang="en-US" altLang="zh-CN" sz="2200" b="1"/>
              <a:t>〈</a:t>
            </a:r>
            <a:r>
              <a:rPr lang="zh-CN" altLang="en-US" sz="2200" b="1"/>
              <a:t>黑板框架</a:t>
            </a:r>
            <a:r>
              <a:rPr lang="en-US" altLang="zh-CN" sz="2200" b="1"/>
              <a:t>〉</a:t>
            </a:r>
          </a:p>
          <a:p>
            <a:pPr eaLnBrk="1" hangingPunct="1">
              <a:lnSpc>
                <a:spcPct val="90000"/>
              </a:lnSpc>
              <a:buFont typeface="Wingdings" pitchFamily="2" charset="2"/>
              <a:buNone/>
            </a:pPr>
            <a:r>
              <a:rPr lang="en-US" altLang="zh-CN" sz="2200" b="1"/>
              <a:t>           </a:t>
            </a:r>
            <a:r>
              <a:rPr lang="zh-CN" altLang="en-US" sz="2200" b="1"/>
              <a:t>天花板：</a:t>
            </a:r>
            <a:r>
              <a:rPr lang="en-US" altLang="zh-CN" sz="2200" b="1"/>
              <a:t>〈</a:t>
            </a:r>
            <a:r>
              <a:rPr lang="zh-CN" altLang="en-US" sz="2200" b="1"/>
              <a:t>天花板框架</a:t>
            </a:r>
            <a:r>
              <a:rPr lang="en-US" altLang="zh-CN" sz="2200" b="1"/>
              <a:t>〉</a:t>
            </a:r>
          </a:p>
          <a:p>
            <a:pPr eaLnBrk="1" hangingPunct="1">
              <a:lnSpc>
                <a:spcPct val="90000"/>
              </a:lnSpc>
              <a:buFont typeface="Wingdings" pitchFamily="2" charset="2"/>
              <a:buNone/>
            </a:pPr>
            <a:r>
              <a:rPr lang="en-US" altLang="zh-CN" sz="2200" b="1"/>
              <a:t>           </a:t>
            </a:r>
            <a:r>
              <a:rPr lang="zh-CN" altLang="en-US" sz="2200" b="1"/>
              <a:t>讲台：</a:t>
            </a:r>
            <a:r>
              <a:rPr lang="en-US" altLang="zh-CN" sz="2200" b="1"/>
              <a:t>〈</a:t>
            </a:r>
            <a:r>
              <a:rPr lang="zh-CN" altLang="en-US" sz="2200" b="1"/>
              <a:t>讲台框架</a:t>
            </a:r>
            <a:r>
              <a:rPr lang="en-US" altLang="zh-CN" sz="2200" b="1"/>
              <a:t>〉</a:t>
            </a:r>
          </a:p>
        </p:txBody>
      </p:sp>
      <p:sp>
        <p:nvSpPr>
          <p:cNvPr id="78852" name="Rectangle 4">
            <a:extLst>
              <a:ext uri="{FF2B5EF4-FFF2-40B4-BE49-F238E27FC236}">
                <a16:creationId xmlns:a16="http://schemas.microsoft.com/office/drawing/2014/main" id="{83AF805E-7EFA-044B-8131-B490536FD304}"/>
              </a:ext>
            </a:extLst>
          </p:cNvPr>
          <p:cNvSpPr>
            <a:spLocks noChangeArrowheads="1"/>
          </p:cNvSpPr>
          <p:nvPr/>
        </p:nvSpPr>
        <p:spPr bwMode="auto">
          <a:xfrm>
            <a:off x="431800" y="858838"/>
            <a:ext cx="3316288"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10000"/>
              </a:lnSpc>
            </a:pPr>
            <a:r>
              <a:rPr lang="en-US" altLang="zh-CN" sz="2600" b="1"/>
              <a:t>   </a:t>
            </a:r>
            <a:r>
              <a:rPr lang="zh-CN" altLang="en-US" sz="2600" b="1">
                <a:latin typeface="Times New Roman" panose="02020603050405020304" pitchFamily="18" charset="0"/>
              </a:rPr>
              <a:t>例</a:t>
            </a:r>
            <a:r>
              <a:rPr lang="en-US" altLang="zh-CN" sz="2600" b="1">
                <a:latin typeface="Times New Roman" panose="02020603050405020304" pitchFamily="18" charset="0"/>
              </a:rPr>
              <a:t>3</a:t>
            </a:r>
            <a:r>
              <a:rPr lang="en-US" altLang="zh-CN" sz="2600" b="1"/>
              <a:t>  </a:t>
            </a:r>
            <a:r>
              <a:rPr lang="zh-CN" altLang="en-US" sz="2600" b="1"/>
              <a:t>教室框架</a:t>
            </a:r>
          </a:p>
        </p:txBody>
      </p:sp>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3" name="灯片编号占位符 3">
            <a:extLst>
              <a:ext uri="{FF2B5EF4-FFF2-40B4-BE49-F238E27FC236}">
                <a16:creationId xmlns:a16="http://schemas.microsoft.com/office/drawing/2014/main" id="{EB5370D4-109C-144A-9011-47B893C5C69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6CD996B2-6A3C-704F-9AA8-C714C8DC55B9}" type="slidenum">
              <a:rPr lang="ja-JP" altLang="en-US" sz="1800">
                <a:solidFill>
                  <a:srgbClr val="A50021"/>
                </a:solidFill>
                <a:ea typeface="MS PGothic" panose="020B0600070205080204" pitchFamily="34" charset="-128"/>
              </a:rPr>
              <a:pPr>
                <a:lnSpc>
                  <a:spcPct val="100000"/>
                </a:lnSpc>
                <a:spcBef>
                  <a:spcPct val="0"/>
                </a:spcBef>
                <a:buClrTx/>
                <a:buFontTx/>
                <a:buNone/>
              </a:pPr>
              <a:t>62</a:t>
            </a:fld>
            <a:endParaRPr lang="en-US" altLang="ja-JP" sz="1800">
              <a:solidFill>
                <a:srgbClr val="A50021"/>
              </a:solidFill>
              <a:ea typeface="MS PGothic" panose="020B0600070205080204" pitchFamily="34" charset="-128"/>
            </a:endParaRPr>
          </a:p>
        </p:txBody>
      </p:sp>
      <p:sp>
        <p:nvSpPr>
          <p:cNvPr id="79874" name="Rectangle 2">
            <a:extLst>
              <a:ext uri="{FF2B5EF4-FFF2-40B4-BE49-F238E27FC236}">
                <a16:creationId xmlns:a16="http://schemas.microsoft.com/office/drawing/2014/main" id="{DA8120F4-0084-644B-A644-AADF7D02154F}"/>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2.4.2  </a:t>
            </a:r>
            <a:r>
              <a:rPr lang="zh-CN" altLang="en-US">
                <a:latin typeface="Times New Roman" panose="02020603050405020304" pitchFamily="18" charset="0"/>
              </a:rPr>
              <a:t>用框架表示知识的例子</a:t>
            </a:r>
          </a:p>
        </p:txBody>
      </p:sp>
      <p:sp>
        <p:nvSpPr>
          <p:cNvPr id="59395" name="Rectangle 3">
            <a:extLst>
              <a:ext uri="{FF2B5EF4-FFF2-40B4-BE49-F238E27FC236}">
                <a16:creationId xmlns:a16="http://schemas.microsoft.com/office/drawing/2014/main" id="{A9619C54-C2F8-4340-82E7-1FF1FDD7AE0E}"/>
              </a:ext>
            </a:extLst>
          </p:cNvPr>
          <p:cNvSpPr>
            <a:spLocks noGrp="1" noChangeArrowheads="1"/>
          </p:cNvSpPr>
          <p:nvPr>
            <p:ph type="body" idx="1"/>
          </p:nvPr>
        </p:nvSpPr>
        <p:spPr>
          <a:xfrm>
            <a:off x="250825" y="971550"/>
            <a:ext cx="8439150" cy="5400675"/>
          </a:xfrm>
        </p:spPr>
        <p:txBody>
          <a:bodyPr/>
          <a:lstStyle/>
          <a:p>
            <a:pPr algn="just" eaLnBrk="1" hangingPunct="1"/>
            <a:r>
              <a:rPr lang="zh-CN" altLang="en-US" sz="2600" b="1">
                <a:latin typeface="Times New Roman" panose="02020603050405020304" pitchFamily="18" charset="0"/>
              </a:rPr>
              <a:t>例</a:t>
            </a:r>
            <a:r>
              <a:rPr lang="en-US" altLang="zh-CN" sz="2600" b="1">
                <a:latin typeface="Times New Roman" panose="02020603050405020304" pitchFamily="18" charset="0"/>
              </a:rPr>
              <a:t>4 </a:t>
            </a:r>
            <a:r>
              <a:rPr lang="zh-CN" altLang="en-US" sz="2600" b="1">
                <a:latin typeface="Times New Roman" panose="02020603050405020304" pitchFamily="18" charset="0"/>
              </a:rPr>
              <a:t>将下列一则地震消息用框架表示：“某年某月某日，某地发生</a:t>
            </a:r>
            <a:r>
              <a:rPr lang="en-US" altLang="zh-CN" sz="2600" b="1">
                <a:latin typeface="Times New Roman" panose="02020603050405020304" pitchFamily="18" charset="0"/>
              </a:rPr>
              <a:t>6.0</a:t>
            </a:r>
            <a:r>
              <a:rPr lang="zh-CN" altLang="en-US" sz="2600" b="1">
                <a:latin typeface="Times New Roman" panose="02020603050405020304" pitchFamily="18" charset="0"/>
              </a:rPr>
              <a:t>级地震，若以膨胀注水孕震模式为标准，则三项地震前兆中的波速比为</a:t>
            </a:r>
            <a:r>
              <a:rPr lang="en-US" altLang="zh-CN" sz="2600" b="1">
                <a:latin typeface="Times New Roman" panose="02020603050405020304" pitchFamily="18" charset="0"/>
              </a:rPr>
              <a:t>0.45</a:t>
            </a:r>
            <a:r>
              <a:rPr lang="zh-CN" altLang="en-US" sz="2600" b="1">
                <a:latin typeface="Times New Roman" panose="02020603050405020304" pitchFamily="18" charset="0"/>
              </a:rPr>
              <a:t>，水氡含量为</a:t>
            </a:r>
            <a:r>
              <a:rPr lang="en-US" altLang="zh-CN" sz="2600" b="1">
                <a:latin typeface="Times New Roman" panose="02020603050405020304" pitchFamily="18" charset="0"/>
              </a:rPr>
              <a:t>0.43</a:t>
            </a:r>
            <a:r>
              <a:rPr lang="zh-CN" altLang="en-US" sz="2600" b="1">
                <a:latin typeface="Times New Roman" panose="02020603050405020304" pitchFamily="18" charset="0"/>
              </a:rPr>
              <a:t>，地形改变为</a:t>
            </a:r>
            <a:r>
              <a:rPr lang="en-US" altLang="zh-CN" sz="2600" b="1">
                <a:latin typeface="Times New Roman" panose="02020603050405020304" pitchFamily="18" charset="0"/>
              </a:rPr>
              <a:t>0.60</a:t>
            </a:r>
            <a:r>
              <a:rPr lang="zh-CN" altLang="en-US" sz="2600" b="1">
                <a:latin typeface="Times New Roman" panose="02020603050405020304" pitchFamily="18" charset="0"/>
              </a:rPr>
              <a:t>。”</a:t>
            </a:r>
          </a:p>
          <a:p>
            <a:pPr algn="just" eaLnBrk="1" hangingPunct="1">
              <a:spcBef>
                <a:spcPct val="0"/>
              </a:spcBef>
            </a:pPr>
            <a:r>
              <a:rPr lang="zh-CN" altLang="en-US" sz="2600" b="1"/>
              <a:t>解：地震消息用框架如下图所示。</a:t>
            </a:r>
          </a:p>
        </p:txBody>
      </p:sp>
      <p:sp>
        <p:nvSpPr>
          <p:cNvPr id="59396" name="Rectangle 4">
            <a:extLst>
              <a:ext uri="{FF2B5EF4-FFF2-40B4-BE49-F238E27FC236}">
                <a16:creationId xmlns:a16="http://schemas.microsoft.com/office/drawing/2014/main" id="{784C8F7C-0A20-1146-A7BF-D0C3F6F161E2}"/>
              </a:ext>
            </a:extLst>
          </p:cNvPr>
          <p:cNvSpPr>
            <a:spLocks noChangeArrowheads="1"/>
          </p:cNvSpPr>
          <p:nvPr/>
        </p:nvSpPr>
        <p:spPr bwMode="auto">
          <a:xfrm>
            <a:off x="1447800" y="3436938"/>
            <a:ext cx="5180013" cy="3152775"/>
          </a:xfrm>
          <a:prstGeom prst="rect">
            <a:avLst/>
          </a:prstGeom>
          <a:gradFill rotWithShape="0">
            <a:gsLst>
              <a:gs pos="0">
                <a:schemeClr val="bg1"/>
              </a:gs>
              <a:gs pos="100000">
                <a:srgbClr val="CCFFFF"/>
              </a:gs>
            </a:gsLst>
            <a:path path="shape">
              <a:fillToRect l="50000" t="50000" r="50000" b="50000"/>
            </a:path>
          </a:gradFill>
          <a:ln w="9525">
            <a:solidFill>
              <a:schemeClr val="tx1"/>
            </a:solidFill>
            <a:miter lim="800000"/>
            <a:headEnd/>
            <a:tailEnd/>
          </a:ln>
        </p:spPr>
        <p:txBody>
          <a:bodyPr/>
          <a:lstStyle>
            <a:lvl1pPr marL="469900" indent="-469900">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10000"/>
              </a:lnSpc>
              <a:spcBef>
                <a:spcPct val="0"/>
              </a:spcBef>
              <a:buFont typeface="Wingdings" pitchFamily="2" charset="2"/>
              <a:buNone/>
            </a:pPr>
            <a:r>
              <a:rPr lang="en-US" altLang="zh-CN" sz="2600" b="1"/>
              <a:t>  </a:t>
            </a:r>
            <a:r>
              <a:rPr lang="zh-CN" altLang="en-US" sz="2600" b="1">
                <a:latin typeface="Times New Roman" panose="02020603050405020304" pitchFamily="18" charset="0"/>
              </a:rPr>
              <a:t>框架名：</a:t>
            </a:r>
            <a:r>
              <a:rPr lang="en-US" altLang="zh-CN" sz="2600" b="1">
                <a:latin typeface="Times New Roman" panose="02020603050405020304" pitchFamily="18" charset="0"/>
              </a:rPr>
              <a:t>〈</a:t>
            </a:r>
            <a:r>
              <a:rPr lang="zh-CN" altLang="en-US" sz="2600" b="1">
                <a:latin typeface="Times New Roman" panose="02020603050405020304" pitchFamily="18" charset="0"/>
              </a:rPr>
              <a:t>地震</a:t>
            </a:r>
            <a:r>
              <a:rPr lang="en-US" altLang="zh-CN" sz="2600" b="1">
                <a:latin typeface="Times New Roman" panose="02020603050405020304" pitchFamily="18" charset="0"/>
              </a:rPr>
              <a:t>〉</a:t>
            </a:r>
          </a:p>
          <a:p>
            <a:pPr eaLnBrk="1" hangingPunct="1">
              <a:lnSpc>
                <a:spcPct val="110000"/>
              </a:lnSpc>
              <a:spcBef>
                <a:spcPct val="0"/>
              </a:spcBef>
              <a:buFont typeface="Wingdings" pitchFamily="2" charset="2"/>
              <a:buNone/>
            </a:pPr>
            <a:r>
              <a:rPr lang="en-US" altLang="zh-CN" sz="2600" b="1">
                <a:latin typeface="Times New Roman" panose="02020603050405020304" pitchFamily="18" charset="0"/>
              </a:rPr>
              <a:t>      </a:t>
            </a:r>
            <a:r>
              <a:rPr lang="zh-CN" altLang="en-US" sz="2600" b="1">
                <a:latin typeface="Times New Roman" panose="02020603050405020304" pitchFamily="18" charset="0"/>
              </a:rPr>
              <a:t>地       点：某地</a:t>
            </a:r>
          </a:p>
          <a:p>
            <a:pPr eaLnBrk="1" hangingPunct="1">
              <a:lnSpc>
                <a:spcPct val="110000"/>
              </a:lnSpc>
              <a:spcBef>
                <a:spcPct val="0"/>
              </a:spcBef>
              <a:buFont typeface="Wingdings" pitchFamily="2" charset="2"/>
              <a:buNone/>
            </a:pPr>
            <a:r>
              <a:rPr lang="zh-CN" altLang="en-US" sz="2600" b="1">
                <a:latin typeface="Times New Roman" panose="02020603050405020304" pitchFamily="18" charset="0"/>
              </a:rPr>
              <a:t>      日       期：某年某月某日</a:t>
            </a:r>
          </a:p>
          <a:p>
            <a:pPr eaLnBrk="1" hangingPunct="1">
              <a:lnSpc>
                <a:spcPct val="110000"/>
              </a:lnSpc>
              <a:spcBef>
                <a:spcPct val="0"/>
              </a:spcBef>
              <a:buFont typeface="Wingdings" pitchFamily="2" charset="2"/>
              <a:buNone/>
            </a:pPr>
            <a:r>
              <a:rPr lang="zh-CN" altLang="en-US" sz="2600" b="1">
                <a:latin typeface="Times New Roman" panose="02020603050405020304" pitchFamily="18" charset="0"/>
              </a:rPr>
              <a:t>      震       级：</a:t>
            </a:r>
            <a:r>
              <a:rPr lang="en-US" altLang="zh-CN" sz="2600" b="1">
                <a:latin typeface="Times New Roman" panose="02020603050405020304" pitchFamily="18" charset="0"/>
              </a:rPr>
              <a:t>6.0</a:t>
            </a:r>
          </a:p>
          <a:p>
            <a:pPr eaLnBrk="1" hangingPunct="1">
              <a:lnSpc>
                <a:spcPct val="110000"/>
              </a:lnSpc>
              <a:spcBef>
                <a:spcPct val="0"/>
              </a:spcBef>
              <a:buFont typeface="Wingdings" pitchFamily="2" charset="2"/>
              <a:buNone/>
            </a:pPr>
            <a:r>
              <a:rPr lang="en-US" altLang="zh-CN" sz="2600" b="1">
                <a:latin typeface="Times New Roman" panose="02020603050405020304" pitchFamily="18" charset="0"/>
              </a:rPr>
              <a:t>      </a:t>
            </a:r>
            <a:r>
              <a:rPr lang="zh-CN" altLang="en-US" sz="2600" b="1">
                <a:latin typeface="Times New Roman" panose="02020603050405020304" pitchFamily="18" charset="0"/>
              </a:rPr>
              <a:t>波  速  比：</a:t>
            </a:r>
            <a:r>
              <a:rPr lang="en-US" altLang="zh-CN" sz="2600" b="1">
                <a:latin typeface="Times New Roman" panose="02020603050405020304" pitchFamily="18" charset="0"/>
              </a:rPr>
              <a:t>0.45</a:t>
            </a:r>
          </a:p>
          <a:p>
            <a:pPr eaLnBrk="1" hangingPunct="1">
              <a:lnSpc>
                <a:spcPct val="110000"/>
              </a:lnSpc>
              <a:spcBef>
                <a:spcPct val="0"/>
              </a:spcBef>
              <a:buFont typeface="Wingdings" pitchFamily="2" charset="2"/>
              <a:buNone/>
            </a:pPr>
            <a:r>
              <a:rPr lang="en-US" altLang="zh-CN" sz="2600" b="1">
                <a:latin typeface="Times New Roman" panose="02020603050405020304" pitchFamily="18" charset="0"/>
              </a:rPr>
              <a:t>      </a:t>
            </a:r>
            <a:r>
              <a:rPr lang="zh-CN" altLang="en-US" sz="2600" b="1">
                <a:latin typeface="Times New Roman" panose="02020603050405020304" pitchFamily="18" charset="0"/>
              </a:rPr>
              <a:t>水氡含量：</a:t>
            </a:r>
            <a:r>
              <a:rPr lang="en-US" altLang="zh-CN" sz="2600" b="1">
                <a:latin typeface="Times New Roman" panose="02020603050405020304" pitchFamily="18" charset="0"/>
              </a:rPr>
              <a:t>0.43</a:t>
            </a:r>
          </a:p>
          <a:p>
            <a:pPr eaLnBrk="1" hangingPunct="1">
              <a:lnSpc>
                <a:spcPct val="110000"/>
              </a:lnSpc>
              <a:spcBef>
                <a:spcPct val="0"/>
              </a:spcBef>
              <a:buFont typeface="Wingdings" pitchFamily="2" charset="2"/>
              <a:buNone/>
            </a:pPr>
            <a:r>
              <a:rPr lang="en-US" altLang="zh-CN" sz="2600" b="1">
                <a:latin typeface="Times New Roman" panose="02020603050405020304" pitchFamily="18" charset="0"/>
              </a:rPr>
              <a:t>      </a:t>
            </a:r>
            <a:r>
              <a:rPr lang="zh-CN" altLang="en-US" sz="2600" b="1">
                <a:latin typeface="Times New Roman" panose="02020603050405020304" pitchFamily="18" charset="0"/>
              </a:rPr>
              <a:t>地形改变：</a:t>
            </a:r>
            <a:r>
              <a:rPr lang="en-US" altLang="zh-CN" sz="2600" b="1">
                <a:latin typeface="Times New Roman" panose="02020603050405020304" pitchFamily="18" charset="0"/>
              </a:rPr>
              <a:t>0.60</a:t>
            </a:r>
            <a:r>
              <a:rPr lang="en-US" altLang="zh-CN" sz="2600" b="1"/>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 calcmode="lin" valueType="num">
                                      <p:cBhvr additive="base">
                                        <p:cTn id="7" dur="500" fill="hold"/>
                                        <p:tgtEl>
                                          <p:spTgt spid="5939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395">
                                            <p:txEl>
                                              <p:pRg st="1" end="1"/>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9396">
                                            <p:bg/>
                                          </p:spTgt>
                                        </p:tgtEl>
                                        <p:attrNameLst>
                                          <p:attrName>style.visibility</p:attrName>
                                        </p:attrNameLst>
                                      </p:cBhvr>
                                      <p:to>
                                        <p:strVal val="visible"/>
                                      </p:to>
                                    </p:set>
                                    <p:anim calcmode="lin" valueType="num">
                                      <p:cBhvr additive="base">
                                        <p:cTn id="12" dur="500" fill="hold"/>
                                        <p:tgtEl>
                                          <p:spTgt spid="59396">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59396">
                                            <p:bg/>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9396">
                                            <p:txEl>
                                              <p:pRg st="0" end="0"/>
                                            </p:txEl>
                                          </p:spTgt>
                                        </p:tgtEl>
                                        <p:attrNameLst>
                                          <p:attrName>style.visibility</p:attrName>
                                        </p:attrNameLst>
                                      </p:cBhvr>
                                      <p:to>
                                        <p:strVal val="visible"/>
                                      </p:to>
                                    </p:set>
                                    <p:anim calcmode="lin" valueType="num">
                                      <p:cBhvr additive="base">
                                        <p:cTn id="17" dur="500" fill="hold"/>
                                        <p:tgtEl>
                                          <p:spTgt spid="5939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9396">
                                            <p:txEl>
                                              <p:pRg st="0" end="0"/>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9396">
                                            <p:txEl>
                                              <p:pRg st="1" end="1"/>
                                            </p:txEl>
                                          </p:spTgt>
                                        </p:tgtEl>
                                        <p:attrNameLst>
                                          <p:attrName>style.visibility</p:attrName>
                                        </p:attrNameLst>
                                      </p:cBhvr>
                                      <p:to>
                                        <p:strVal val="visible"/>
                                      </p:to>
                                    </p:set>
                                    <p:anim calcmode="lin" valueType="num">
                                      <p:cBhvr additive="base">
                                        <p:cTn id="22" dur="500" fill="hold"/>
                                        <p:tgtEl>
                                          <p:spTgt spid="59396">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9396">
                                            <p:txEl>
                                              <p:pRg st="1" end="1"/>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9396">
                                            <p:txEl>
                                              <p:pRg st="2" end="2"/>
                                            </p:txEl>
                                          </p:spTgt>
                                        </p:tgtEl>
                                        <p:attrNameLst>
                                          <p:attrName>style.visibility</p:attrName>
                                        </p:attrNameLst>
                                      </p:cBhvr>
                                      <p:to>
                                        <p:strVal val="visible"/>
                                      </p:to>
                                    </p:set>
                                    <p:anim calcmode="lin" valueType="num">
                                      <p:cBhvr additive="base">
                                        <p:cTn id="27" dur="500" fill="hold"/>
                                        <p:tgtEl>
                                          <p:spTgt spid="59396">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9396">
                                            <p:txEl>
                                              <p:pRg st="2" end="2"/>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59396">
                                            <p:txEl>
                                              <p:pRg st="3" end="3"/>
                                            </p:txEl>
                                          </p:spTgt>
                                        </p:tgtEl>
                                        <p:attrNameLst>
                                          <p:attrName>style.visibility</p:attrName>
                                        </p:attrNameLst>
                                      </p:cBhvr>
                                      <p:to>
                                        <p:strVal val="visible"/>
                                      </p:to>
                                    </p:set>
                                    <p:anim calcmode="lin" valueType="num">
                                      <p:cBhvr additive="base">
                                        <p:cTn id="32" dur="500" fill="hold"/>
                                        <p:tgtEl>
                                          <p:spTgt spid="59396">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9396">
                                            <p:txEl>
                                              <p:pRg st="3" end="3"/>
                                            </p:txEl>
                                          </p:spTgt>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59396">
                                            <p:txEl>
                                              <p:pRg st="4" end="4"/>
                                            </p:txEl>
                                          </p:spTgt>
                                        </p:tgtEl>
                                        <p:attrNameLst>
                                          <p:attrName>style.visibility</p:attrName>
                                        </p:attrNameLst>
                                      </p:cBhvr>
                                      <p:to>
                                        <p:strVal val="visible"/>
                                      </p:to>
                                    </p:set>
                                    <p:anim calcmode="lin" valueType="num">
                                      <p:cBhvr additive="base">
                                        <p:cTn id="37" dur="500" fill="hold"/>
                                        <p:tgtEl>
                                          <p:spTgt spid="59396">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9396">
                                            <p:txEl>
                                              <p:pRg st="4" end="4"/>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59396">
                                            <p:txEl>
                                              <p:pRg st="5" end="5"/>
                                            </p:txEl>
                                          </p:spTgt>
                                        </p:tgtEl>
                                        <p:attrNameLst>
                                          <p:attrName>style.visibility</p:attrName>
                                        </p:attrNameLst>
                                      </p:cBhvr>
                                      <p:to>
                                        <p:strVal val="visible"/>
                                      </p:to>
                                    </p:set>
                                    <p:anim calcmode="lin" valueType="num">
                                      <p:cBhvr additive="base">
                                        <p:cTn id="42" dur="500" fill="hold"/>
                                        <p:tgtEl>
                                          <p:spTgt spid="59396">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9396">
                                            <p:txEl>
                                              <p:pRg st="5" end="5"/>
                                            </p:txEl>
                                          </p:spTgt>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59396">
                                            <p:txEl>
                                              <p:pRg st="6" end="6"/>
                                            </p:txEl>
                                          </p:spTgt>
                                        </p:tgtEl>
                                        <p:attrNameLst>
                                          <p:attrName>style.visibility</p:attrName>
                                        </p:attrNameLst>
                                      </p:cBhvr>
                                      <p:to>
                                        <p:strVal val="visible"/>
                                      </p:to>
                                    </p:set>
                                    <p:anim calcmode="lin" valueType="num">
                                      <p:cBhvr additive="base">
                                        <p:cTn id="47" dur="500" fill="hold"/>
                                        <p:tgtEl>
                                          <p:spTgt spid="59396">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939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P spid="59396" grpId="0" build="allAtOnce"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灯片编号占位符 3">
            <a:extLst>
              <a:ext uri="{FF2B5EF4-FFF2-40B4-BE49-F238E27FC236}">
                <a16:creationId xmlns:a16="http://schemas.microsoft.com/office/drawing/2014/main" id="{51C5495D-5F09-E643-9432-67E7D3ED868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8A393BD3-B979-A342-A7DA-888446CBE025}" type="slidenum">
              <a:rPr lang="ja-JP" altLang="en-US" sz="1800">
                <a:solidFill>
                  <a:srgbClr val="A50021"/>
                </a:solidFill>
                <a:ea typeface="MS PGothic" panose="020B0600070205080204" pitchFamily="34" charset="-128"/>
              </a:rPr>
              <a:pPr>
                <a:lnSpc>
                  <a:spcPct val="100000"/>
                </a:lnSpc>
                <a:spcBef>
                  <a:spcPct val="0"/>
                </a:spcBef>
                <a:buClrTx/>
                <a:buFontTx/>
                <a:buNone/>
              </a:pPr>
              <a:t>63</a:t>
            </a:fld>
            <a:endParaRPr lang="en-US" altLang="ja-JP" sz="1800">
              <a:solidFill>
                <a:srgbClr val="A50021"/>
              </a:solidFill>
              <a:ea typeface="MS PGothic" panose="020B0600070205080204" pitchFamily="34" charset="-128"/>
            </a:endParaRPr>
          </a:p>
        </p:txBody>
      </p:sp>
      <p:sp>
        <p:nvSpPr>
          <p:cNvPr id="80898" name="Rectangle 7">
            <a:extLst>
              <a:ext uri="{FF2B5EF4-FFF2-40B4-BE49-F238E27FC236}">
                <a16:creationId xmlns:a16="http://schemas.microsoft.com/office/drawing/2014/main" id="{C9A6B622-B94E-5747-96B2-4D645CFE65BD}"/>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2.4.2  </a:t>
            </a:r>
            <a:r>
              <a:rPr lang="zh-CN" altLang="en-US">
                <a:latin typeface="Times New Roman" panose="02020603050405020304" pitchFamily="18" charset="0"/>
              </a:rPr>
              <a:t>用框架表示知识的例子</a:t>
            </a:r>
          </a:p>
        </p:txBody>
      </p:sp>
      <p:graphicFrame>
        <p:nvGraphicFramePr>
          <p:cNvPr id="80899" name="Object 8">
            <a:extLst>
              <a:ext uri="{FF2B5EF4-FFF2-40B4-BE49-F238E27FC236}">
                <a16:creationId xmlns:a16="http://schemas.microsoft.com/office/drawing/2014/main" id="{75470CA1-359B-DE40-AC2D-05E9AACC7785}"/>
              </a:ext>
            </a:extLst>
          </p:cNvPr>
          <p:cNvGraphicFramePr>
            <a:graphicFrameLocks noGrp="1" noChangeAspect="1"/>
          </p:cNvGraphicFramePr>
          <p:nvPr>
            <p:ph type="body" idx="1"/>
          </p:nvPr>
        </p:nvGraphicFramePr>
        <p:xfrm>
          <a:off x="157163" y="908050"/>
          <a:ext cx="8920162" cy="5754688"/>
        </p:xfrm>
        <a:graphic>
          <a:graphicData uri="http://schemas.openxmlformats.org/presentationml/2006/ole">
            <mc:AlternateContent xmlns:mc="http://schemas.openxmlformats.org/markup-compatibility/2006">
              <mc:Choice xmlns:v="urn:schemas-microsoft-com:vml" Requires="v">
                <p:oleObj spid="_x0000_s80905" name="位图图像" r:id="rId4" imgW="4616450" imgH="3346450" progId="Paint.Picture">
                  <p:embed/>
                </p:oleObj>
              </mc:Choice>
              <mc:Fallback>
                <p:oleObj name="位图图像" r:id="rId4" imgW="4616450" imgH="3346450" progId="Paint.Picture">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163" y="908050"/>
                        <a:ext cx="8920162" cy="575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0900" name="Group 9">
            <a:extLst>
              <a:ext uri="{FF2B5EF4-FFF2-40B4-BE49-F238E27FC236}">
                <a16:creationId xmlns:a16="http://schemas.microsoft.com/office/drawing/2014/main" id="{2AF85EEA-AA47-9F44-A8CD-A2D05EC19534}"/>
              </a:ext>
            </a:extLst>
          </p:cNvPr>
          <p:cNvGrpSpPr>
            <a:grpSpLocks/>
          </p:cNvGrpSpPr>
          <p:nvPr/>
        </p:nvGrpSpPr>
        <p:grpSpPr bwMode="auto">
          <a:xfrm>
            <a:off x="2846388" y="957263"/>
            <a:ext cx="2960687" cy="2525712"/>
            <a:chOff x="1847" y="603"/>
            <a:chExt cx="1865" cy="1591"/>
          </a:xfrm>
        </p:grpSpPr>
        <p:sp>
          <p:nvSpPr>
            <p:cNvPr id="80901" name="Rectangle 10">
              <a:extLst>
                <a:ext uri="{FF2B5EF4-FFF2-40B4-BE49-F238E27FC236}">
                  <a16:creationId xmlns:a16="http://schemas.microsoft.com/office/drawing/2014/main" id="{7BDCEA0B-1BE5-F947-BB50-CB69196B4036}"/>
                </a:ext>
              </a:extLst>
            </p:cNvPr>
            <p:cNvSpPr>
              <a:spLocks noChangeArrowheads="1"/>
            </p:cNvSpPr>
            <p:nvPr/>
          </p:nvSpPr>
          <p:spPr bwMode="auto">
            <a:xfrm>
              <a:off x="1847" y="859"/>
              <a:ext cx="1865" cy="1335"/>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sp>
          <p:nvSpPr>
            <p:cNvPr id="80902" name="Rectangle 11">
              <a:extLst>
                <a:ext uri="{FF2B5EF4-FFF2-40B4-BE49-F238E27FC236}">
                  <a16:creationId xmlns:a16="http://schemas.microsoft.com/office/drawing/2014/main" id="{6FFA4CB6-AFD5-B04A-8FBF-B387247D00B3}"/>
                </a:ext>
              </a:extLst>
            </p:cNvPr>
            <p:cNvSpPr>
              <a:spLocks noChangeArrowheads="1"/>
            </p:cNvSpPr>
            <p:nvPr/>
          </p:nvSpPr>
          <p:spPr bwMode="auto">
            <a:xfrm>
              <a:off x="1847" y="603"/>
              <a:ext cx="777" cy="247"/>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grpSp>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1" name="灯片编号占位符 3">
            <a:extLst>
              <a:ext uri="{FF2B5EF4-FFF2-40B4-BE49-F238E27FC236}">
                <a16:creationId xmlns:a16="http://schemas.microsoft.com/office/drawing/2014/main" id="{C3378B13-7842-F94C-A897-444937CF3C7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11B8CD19-90ED-AC4C-9E5D-711CC2BFE565}" type="slidenum">
              <a:rPr lang="ja-JP" altLang="en-US" sz="1800">
                <a:solidFill>
                  <a:srgbClr val="A50021"/>
                </a:solidFill>
                <a:ea typeface="MS PGothic" panose="020B0600070205080204" pitchFamily="34" charset="-128"/>
              </a:rPr>
              <a:pPr>
                <a:lnSpc>
                  <a:spcPct val="100000"/>
                </a:lnSpc>
                <a:spcBef>
                  <a:spcPct val="0"/>
                </a:spcBef>
                <a:buClrTx/>
                <a:buFontTx/>
                <a:buNone/>
              </a:pPr>
              <a:t>64</a:t>
            </a:fld>
            <a:endParaRPr lang="en-US" altLang="ja-JP" sz="1800">
              <a:solidFill>
                <a:srgbClr val="A50021"/>
              </a:solidFill>
              <a:ea typeface="MS PGothic" panose="020B0600070205080204" pitchFamily="34" charset="-128"/>
            </a:endParaRPr>
          </a:p>
        </p:txBody>
      </p:sp>
      <p:sp>
        <p:nvSpPr>
          <p:cNvPr id="81922" name="Rectangle 2">
            <a:extLst>
              <a:ext uri="{FF2B5EF4-FFF2-40B4-BE49-F238E27FC236}">
                <a16:creationId xmlns:a16="http://schemas.microsoft.com/office/drawing/2014/main" id="{5AC8E316-96DD-1941-8BBA-0C9BF30CF8B8}"/>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2.4.3  </a:t>
            </a:r>
            <a:r>
              <a:rPr lang="zh-CN" altLang="en-US">
                <a:latin typeface="Times New Roman" panose="02020603050405020304" pitchFamily="18" charset="0"/>
              </a:rPr>
              <a:t>框架表示法的特点</a:t>
            </a:r>
          </a:p>
        </p:txBody>
      </p:sp>
      <p:sp>
        <p:nvSpPr>
          <p:cNvPr id="81923" name="Rectangle 3">
            <a:extLst>
              <a:ext uri="{FF2B5EF4-FFF2-40B4-BE49-F238E27FC236}">
                <a16:creationId xmlns:a16="http://schemas.microsoft.com/office/drawing/2014/main" id="{30AF5869-DEBC-3B4B-ACC7-48B737F9CD76}"/>
              </a:ext>
            </a:extLst>
          </p:cNvPr>
          <p:cNvSpPr>
            <a:spLocks noGrp="1" noChangeArrowheads="1"/>
          </p:cNvSpPr>
          <p:nvPr>
            <p:ph type="body" idx="1"/>
          </p:nvPr>
        </p:nvSpPr>
        <p:spPr>
          <a:xfrm>
            <a:off x="250825" y="996950"/>
            <a:ext cx="8642350" cy="5400675"/>
          </a:xfrm>
        </p:spPr>
        <p:txBody>
          <a:bodyPr/>
          <a:lstStyle/>
          <a:p>
            <a:pPr marL="381000" indent="-381000" algn="just" eaLnBrk="1" hangingPunct="1">
              <a:buFont typeface="Wingdings" pitchFamily="2" charset="2"/>
              <a:buNone/>
            </a:pPr>
            <a:r>
              <a:rPr lang="zh-CN" altLang="en-US" b="1">
                <a:latin typeface="Times New Roman" panose="02020603050405020304" pitchFamily="18" charset="0"/>
              </a:rPr>
              <a:t>（</a:t>
            </a:r>
            <a:r>
              <a:rPr lang="en-US" altLang="zh-CN" b="1">
                <a:latin typeface="Times New Roman" panose="02020603050405020304" pitchFamily="18" charset="0"/>
              </a:rPr>
              <a:t>1</a:t>
            </a:r>
            <a:r>
              <a:rPr lang="zh-CN" altLang="en-US" b="1">
                <a:latin typeface="Times New Roman" panose="02020603050405020304" pitchFamily="18" charset="0"/>
              </a:rPr>
              <a:t>） </a:t>
            </a:r>
            <a:r>
              <a:rPr lang="zh-CN" altLang="en-US" b="1">
                <a:solidFill>
                  <a:srgbClr val="0000FF"/>
                </a:solidFill>
                <a:latin typeface="Times New Roman" panose="02020603050405020304" pitchFamily="18" charset="0"/>
              </a:rPr>
              <a:t>结构性 </a:t>
            </a:r>
          </a:p>
          <a:p>
            <a:pPr marL="381000" indent="-381000" algn="just" eaLnBrk="1" hangingPunct="1">
              <a:buFont typeface="Wingdings" pitchFamily="2" charset="2"/>
              <a:buNone/>
            </a:pPr>
            <a:r>
              <a:rPr lang="zh-CN" altLang="en-US" sz="2600" b="1">
                <a:latin typeface="Times New Roman" panose="02020603050405020304" pitchFamily="18" charset="0"/>
              </a:rPr>
              <a:t>          便于表达结构性知识，能够将知识的内部结构关系及知识间的联系表示出来。</a:t>
            </a:r>
            <a:r>
              <a:rPr lang="zh-CN" altLang="en-US" sz="3000" b="1">
                <a:latin typeface="Times New Roman" panose="02020603050405020304" pitchFamily="18" charset="0"/>
              </a:rPr>
              <a:t> </a:t>
            </a:r>
          </a:p>
          <a:p>
            <a:pPr marL="381000" indent="-381000" algn="just" eaLnBrk="1" hangingPunct="1">
              <a:buFont typeface="Wingdings" pitchFamily="2" charset="2"/>
              <a:buNone/>
            </a:pPr>
            <a:r>
              <a:rPr lang="zh-CN" altLang="en-US" b="1">
                <a:latin typeface="Times New Roman" panose="02020603050405020304" pitchFamily="18" charset="0"/>
              </a:rPr>
              <a:t>（</a:t>
            </a:r>
            <a:r>
              <a:rPr lang="en-US" altLang="zh-CN" b="1">
                <a:latin typeface="Times New Roman" panose="02020603050405020304" pitchFamily="18" charset="0"/>
              </a:rPr>
              <a:t>2</a:t>
            </a:r>
            <a:r>
              <a:rPr lang="zh-CN" altLang="en-US" b="1">
                <a:latin typeface="Times New Roman" panose="02020603050405020304" pitchFamily="18" charset="0"/>
              </a:rPr>
              <a:t>）</a:t>
            </a:r>
            <a:r>
              <a:rPr lang="zh-CN" altLang="en-US" b="1">
                <a:solidFill>
                  <a:srgbClr val="0000FF"/>
                </a:solidFill>
                <a:latin typeface="Times New Roman" panose="02020603050405020304" pitchFamily="18" charset="0"/>
              </a:rPr>
              <a:t>继承性 </a:t>
            </a:r>
          </a:p>
          <a:p>
            <a:pPr marL="381000" indent="-381000" algn="just" eaLnBrk="1" hangingPunct="1">
              <a:buFont typeface="Wingdings" pitchFamily="2" charset="2"/>
              <a:buNone/>
            </a:pPr>
            <a:r>
              <a:rPr lang="zh-CN" altLang="en-US" sz="2600" b="1">
                <a:latin typeface="Times New Roman" panose="02020603050405020304" pitchFamily="18" charset="0"/>
              </a:rPr>
              <a:t>          框架网络中，下层框架可以继承上层框架的槽值，也可以进行补充和修改。</a:t>
            </a:r>
            <a:r>
              <a:rPr lang="zh-CN" altLang="en-US" sz="3000" b="1">
                <a:latin typeface="Times New Roman" panose="02020603050405020304" pitchFamily="18" charset="0"/>
              </a:rPr>
              <a:t>  </a:t>
            </a:r>
          </a:p>
          <a:p>
            <a:pPr marL="381000" indent="-381000" algn="just" eaLnBrk="1" hangingPunct="1">
              <a:buFont typeface="Wingdings" pitchFamily="2" charset="2"/>
              <a:buNone/>
            </a:pPr>
            <a:r>
              <a:rPr lang="zh-CN" altLang="en-US" b="1">
                <a:latin typeface="Times New Roman" panose="02020603050405020304" pitchFamily="18" charset="0"/>
              </a:rPr>
              <a:t>（</a:t>
            </a:r>
            <a:r>
              <a:rPr lang="en-US" altLang="zh-CN" b="1">
                <a:latin typeface="Times New Roman" panose="02020603050405020304" pitchFamily="18" charset="0"/>
              </a:rPr>
              <a:t>3</a:t>
            </a:r>
            <a:r>
              <a:rPr lang="zh-CN" altLang="en-US" b="1">
                <a:latin typeface="Times New Roman" panose="02020603050405020304" pitchFamily="18" charset="0"/>
              </a:rPr>
              <a:t>）</a:t>
            </a:r>
            <a:r>
              <a:rPr lang="zh-CN" altLang="en-US" b="1">
                <a:solidFill>
                  <a:srgbClr val="0000FF"/>
                </a:solidFill>
                <a:latin typeface="Times New Roman" panose="02020603050405020304" pitchFamily="18" charset="0"/>
              </a:rPr>
              <a:t>自然性 </a:t>
            </a:r>
          </a:p>
          <a:p>
            <a:pPr marL="381000" indent="-381000" algn="just" eaLnBrk="1" hangingPunct="1">
              <a:buFont typeface="Wingdings" pitchFamily="2" charset="2"/>
              <a:buNone/>
            </a:pPr>
            <a:r>
              <a:rPr lang="zh-CN" altLang="en-US" sz="3200" b="1">
                <a:latin typeface="Times New Roman" panose="02020603050405020304" pitchFamily="18" charset="0"/>
              </a:rPr>
              <a:t>        </a:t>
            </a:r>
            <a:r>
              <a:rPr lang="zh-CN" altLang="en-US" sz="2600" b="1">
                <a:latin typeface="Times New Roman" panose="02020603050405020304" pitchFamily="18" charset="0"/>
              </a:rPr>
              <a:t>框架表示法与人在观察事物</a:t>
            </a:r>
            <a:r>
              <a:rPr lang="zh-CN" altLang="en-US" sz="2600" b="1"/>
              <a:t>时的思维活动是一致的。</a:t>
            </a:r>
          </a:p>
        </p:txBody>
      </p:sp>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灯片编号占位符 3">
            <a:extLst>
              <a:ext uri="{FF2B5EF4-FFF2-40B4-BE49-F238E27FC236}">
                <a16:creationId xmlns:a16="http://schemas.microsoft.com/office/drawing/2014/main" id="{2E72F8D6-1E14-804C-8239-61C46EE8B91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2F4F3132-DBED-1C46-ABA5-5D7410C2D9AA}" type="slidenum">
              <a:rPr lang="ja-JP" altLang="en-US" sz="1800">
                <a:solidFill>
                  <a:srgbClr val="A50021"/>
                </a:solidFill>
                <a:ea typeface="MS PGothic" panose="020B0600070205080204" pitchFamily="34" charset="-128"/>
              </a:rPr>
              <a:pPr>
                <a:lnSpc>
                  <a:spcPct val="100000"/>
                </a:lnSpc>
                <a:spcBef>
                  <a:spcPct val="0"/>
                </a:spcBef>
                <a:buClrTx/>
                <a:buFontTx/>
                <a:buNone/>
              </a:pPr>
              <a:t>65</a:t>
            </a:fld>
            <a:endParaRPr lang="en-US" altLang="ja-JP" sz="1800">
              <a:solidFill>
                <a:srgbClr val="A50021"/>
              </a:solidFill>
              <a:ea typeface="MS PGothic" panose="020B0600070205080204" pitchFamily="34" charset="-128"/>
            </a:endParaRPr>
          </a:p>
        </p:txBody>
      </p:sp>
      <p:sp>
        <p:nvSpPr>
          <p:cNvPr id="82946" name="Rectangle 2">
            <a:extLst>
              <a:ext uri="{FF2B5EF4-FFF2-40B4-BE49-F238E27FC236}">
                <a16:creationId xmlns:a16="http://schemas.microsoft.com/office/drawing/2014/main" id="{529A90D5-5826-3A48-BC38-37C6CEB4FBE6}"/>
              </a:ext>
            </a:extLst>
          </p:cNvPr>
          <p:cNvSpPr>
            <a:spLocks noGrp="1" noChangeArrowheads="1"/>
          </p:cNvSpPr>
          <p:nvPr>
            <p:ph type="title"/>
          </p:nvPr>
        </p:nvSpPr>
        <p:spPr/>
        <p:txBody>
          <a:bodyPr/>
          <a:lstStyle/>
          <a:p>
            <a:pPr eaLnBrk="1" hangingPunct="1"/>
            <a:r>
              <a:rPr lang="zh-CN" altLang="en-US">
                <a:latin typeface="Times New Roman" panose="02020603050405020304" pitchFamily="18" charset="0"/>
              </a:rPr>
              <a:t>第</a:t>
            </a:r>
            <a:r>
              <a:rPr lang="en-US" altLang="zh-CN">
                <a:latin typeface="Times New Roman" panose="02020603050405020304" pitchFamily="18" charset="0"/>
              </a:rPr>
              <a:t>2</a:t>
            </a:r>
            <a:r>
              <a:rPr lang="zh-CN" altLang="en-US">
                <a:latin typeface="Times New Roman" panose="02020603050405020304" pitchFamily="18" charset="0"/>
              </a:rPr>
              <a:t>章  知识表示与知识图谱</a:t>
            </a:r>
          </a:p>
        </p:txBody>
      </p:sp>
      <p:sp>
        <p:nvSpPr>
          <p:cNvPr id="82947" name="Rectangle 3">
            <a:extLst>
              <a:ext uri="{FF2B5EF4-FFF2-40B4-BE49-F238E27FC236}">
                <a16:creationId xmlns:a16="http://schemas.microsoft.com/office/drawing/2014/main" id="{257D635B-DE1A-8644-A75D-0A9835516E80}"/>
              </a:ext>
            </a:extLst>
          </p:cNvPr>
          <p:cNvSpPr>
            <a:spLocks noGrp="1" noChangeArrowheads="1"/>
          </p:cNvSpPr>
          <p:nvPr>
            <p:ph type="body" idx="1"/>
          </p:nvPr>
        </p:nvSpPr>
        <p:spPr>
          <a:xfrm>
            <a:off x="468313" y="908050"/>
            <a:ext cx="8424862" cy="5400675"/>
          </a:xfrm>
        </p:spPr>
        <p:txBody>
          <a:bodyPr/>
          <a:lstStyle/>
          <a:p>
            <a:pPr eaLnBrk="1" hangingPunct="1">
              <a:lnSpc>
                <a:spcPct val="160000"/>
              </a:lnSpc>
            </a:pPr>
            <a:r>
              <a:rPr lang="en-US" altLang="zh-CN" b="1">
                <a:latin typeface="Times New Roman" panose="02020603050405020304" pitchFamily="18" charset="0"/>
              </a:rPr>
              <a:t>2.1  </a:t>
            </a:r>
            <a:r>
              <a:rPr lang="zh-CN" altLang="en-US" b="1">
                <a:latin typeface="Times New Roman" panose="02020603050405020304" pitchFamily="18" charset="0"/>
              </a:rPr>
              <a:t>知识与知识表示的概念 </a:t>
            </a:r>
          </a:p>
          <a:p>
            <a:pPr eaLnBrk="1" hangingPunct="1">
              <a:lnSpc>
                <a:spcPct val="160000"/>
              </a:lnSpc>
            </a:pPr>
            <a:r>
              <a:rPr lang="en-US" altLang="zh-CN" b="1">
                <a:latin typeface="Times New Roman" panose="02020603050405020304" pitchFamily="18" charset="0"/>
              </a:rPr>
              <a:t>2.2  </a:t>
            </a:r>
            <a:r>
              <a:rPr lang="zh-CN" altLang="en-US" b="1">
                <a:latin typeface="Times New Roman" panose="02020603050405020304" pitchFamily="18" charset="0"/>
              </a:rPr>
              <a:t>一阶谓词逻辑表示法 </a:t>
            </a:r>
          </a:p>
          <a:p>
            <a:pPr eaLnBrk="1" hangingPunct="1">
              <a:lnSpc>
                <a:spcPct val="160000"/>
              </a:lnSpc>
            </a:pPr>
            <a:r>
              <a:rPr lang="en-US" altLang="zh-CN" b="1">
                <a:latin typeface="Times New Roman" panose="02020603050405020304" pitchFamily="18" charset="0"/>
              </a:rPr>
              <a:t>2.3  </a:t>
            </a:r>
            <a:r>
              <a:rPr lang="zh-CN" altLang="en-US" b="1">
                <a:latin typeface="Times New Roman" panose="02020603050405020304" pitchFamily="18" charset="0"/>
              </a:rPr>
              <a:t>产生式表示法</a:t>
            </a:r>
            <a:endParaRPr lang="en-US" altLang="zh-CN" b="1">
              <a:latin typeface="Times New Roman" panose="02020603050405020304" pitchFamily="18" charset="0"/>
            </a:endParaRPr>
          </a:p>
          <a:p>
            <a:pPr eaLnBrk="1" hangingPunct="1">
              <a:lnSpc>
                <a:spcPct val="160000"/>
              </a:lnSpc>
            </a:pPr>
            <a:r>
              <a:rPr lang="zh-CN" altLang="en-US" b="1">
                <a:latin typeface="Times New Roman" panose="02020603050405020304" pitchFamily="18" charset="0"/>
              </a:rPr>
              <a:t> </a:t>
            </a:r>
            <a:r>
              <a:rPr lang="en-US" altLang="zh-CN" b="1">
                <a:latin typeface="Times New Roman" panose="02020603050405020304" pitchFamily="18" charset="0"/>
              </a:rPr>
              <a:t>2.4  </a:t>
            </a:r>
            <a:r>
              <a:rPr lang="zh-CN" altLang="en-US" b="1">
                <a:latin typeface="Times New Roman" panose="02020603050405020304" pitchFamily="18" charset="0"/>
              </a:rPr>
              <a:t>框架表示法 </a:t>
            </a:r>
            <a:endParaRPr lang="en-US" altLang="zh-CN" b="1">
              <a:latin typeface="Times New Roman" panose="02020603050405020304" pitchFamily="18" charset="0"/>
            </a:endParaRPr>
          </a:p>
          <a:p>
            <a:pPr eaLnBrk="1" hangingPunct="1">
              <a:lnSpc>
                <a:spcPct val="160000"/>
              </a:lnSpc>
            </a:pPr>
            <a:r>
              <a:rPr lang="en-US" altLang="zh-CN" b="1">
                <a:solidFill>
                  <a:srgbClr val="0000FF"/>
                </a:solidFill>
                <a:latin typeface="Times New Roman" panose="02020603050405020304" pitchFamily="18" charset="0"/>
              </a:rPr>
              <a:t>2.5  </a:t>
            </a:r>
            <a:r>
              <a:rPr lang="zh-CN" altLang="en-US" b="1">
                <a:solidFill>
                  <a:srgbClr val="0000FF"/>
                </a:solidFill>
                <a:latin typeface="Times New Roman" panose="02020603050405020304" pitchFamily="18" charset="0"/>
              </a:rPr>
              <a:t>知识图谱 </a:t>
            </a:r>
          </a:p>
          <a:p>
            <a:pPr eaLnBrk="1" hangingPunct="1">
              <a:lnSpc>
                <a:spcPct val="160000"/>
              </a:lnSpc>
            </a:pPr>
            <a:endParaRPr lang="zh-CN" altLang="en-US" b="1">
              <a:latin typeface="Times New Roman" panose="02020603050405020304" pitchFamily="18" charset="0"/>
            </a:endParaRPr>
          </a:p>
          <a:p>
            <a:pPr eaLnBrk="1" hangingPunct="1">
              <a:lnSpc>
                <a:spcPct val="160000"/>
              </a:lnSpc>
              <a:buClr>
                <a:srgbClr val="0000FF"/>
              </a:buClr>
              <a:buSzPct val="150000"/>
              <a:buFont typeface="Wingdings" pitchFamily="2" charset="2"/>
              <a:buChar char="ü"/>
            </a:pPr>
            <a:endParaRPr lang="zh-CN" altLang="en-US" b="1">
              <a:solidFill>
                <a:srgbClr val="0000FF"/>
              </a:solidFill>
              <a:latin typeface="Times New Roman" panose="02020603050405020304" pitchFamily="18" charset="0"/>
            </a:endParaRPr>
          </a:p>
        </p:txBody>
      </p:sp>
    </p:spTree>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69" name="灯片编号占位符 3">
            <a:extLst>
              <a:ext uri="{FF2B5EF4-FFF2-40B4-BE49-F238E27FC236}">
                <a16:creationId xmlns:a16="http://schemas.microsoft.com/office/drawing/2014/main" id="{8C06A4D8-3EF8-9E41-80A3-6B370F093A7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8F9BE4AA-8773-6F4D-92DC-8E4EDAF566DC}" type="slidenum">
              <a:rPr lang="ja-JP" altLang="en-US" sz="1800">
                <a:solidFill>
                  <a:srgbClr val="A50021"/>
                </a:solidFill>
                <a:ea typeface="MS PGothic" panose="020B0600070205080204" pitchFamily="34" charset="-128"/>
              </a:rPr>
              <a:pPr>
                <a:lnSpc>
                  <a:spcPct val="100000"/>
                </a:lnSpc>
                <a:spcBef>
                  <a:spcPct val="0"/>
                </a:spcBef>
                <a:buClrTx/>
                <a:buFontTx/>
                <a:buNone/>
              </a:pPr>
              <a:t>66</a:t>
            </a:fld>
            <a:endParaRPr lang="en-US" altLang="ja-JP" sz="1800">
              <a:solidFill>
                <a:srgbClr val="A50021"/>
              </a:solidFill>
              <a:ea typeface="MS PGothic" panose="020B0600070205080204" pitchFamily="34" charset="-128"/>
            </a:endParaRPr>
          </a:p>
        </p:txBody>
      </p:sp>
      <p:sp>
        <p:nvSpPr>
          <p:cNvPr id="83970" name="Rectangle 2">
            <a:extLst>
              <a:ext uri="{FF2B5EF4-FFF2-40B4-BE49-F238E27FC236}">
                <a16:creationId xmlns:a16="http://schemas.microsoft.com/office/drawing/2014/main" id="{47F97DBB-B4D3-D245-AADB-9DB263607703}"/>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2.6  </a:t>
            </a:r>
            <a:r>
              <a:rPr lang="zh-CN" altLang="en-US">
                <a:latin typeface="Times New Roman" panose="02020603050405020304" pitchFamily="18" charset="0"/>
              </a:rPr>
              <a:t>知识图谱</a:t>
            </a:r>
          </a:p>
        </p:txBody>
      </p:sp>
      <p:sp>
        <p:nvSpPr>
          <p:cNvPr id="83971" name="Rectangle 3">
            <a:extLst>
              <a:ext uri="{FF2B5EF4-FFF2-40B4-BE49-F238E27FC236}">
                <a16:creationId xmlns:a16="http://schemas.microsoft.com/office/drawing/2014/main" id="{AD811765-5A8A-3448-B69F-EA1CA069B1DE}"/>
              </a:ext>
            </a:extLst>
          </p:cNvPr>
          <p:cNvSpPr>
            <a:spLocks noGrp="1" noChangeArrowheads="1"/>
          </p:cNvSpPr>
          <p:nvPr>
            <p:ph type="body" idx="1"/>
          </p:nvPr>
        </p:nvSpPr>
        <p:spPr>
          <a:xfrm>
            <a:off x="393700" y="1122363"/>
            <a:ext cx="8410575" cy="5181600"/>
          </a:xfrm>
        </p:spPr>
        <p:txBody>
          <a:bodyPr/>
          <a:lstStyle/>
          <a:p>
            <a:pPr algn="just" eaLnBrk="1" hangingPunct="1"/>
            <a:r>
              <a:rPr lang="zh-CN" altLang="zh-CN" sz="2600" b="1">
                <a:latin typeface="Times New Roman" panose="02020603050405020304" pitchFamily="18" charset="0"/>
                <a:cs typeface="Times New Roman" panose="02020603050405020304" pitchFamily="18" charset="0"/>
              </a:rPr>
              <a:t>由于互联网内容的大规模、异质多元、组织结构松散的特点，给人们有效获取信息和知识提出了挑战。</a:t>
            </a:r>
            <a:endParaRPr lang="en-US" altLang="zh-CN" sz="2600" b="1">
              <a:latin typeface="Times New Roman" panose="02020603050405020304" pitchFamily="18" charset="0"/>
              <a:cs typeface="Times New Roman" panose="02020603050405020304" pitchFamily="18" charset="0"/>
            </a:endParaRPr>
          </a:p>
          <a:p>
            <a:pPr algn="just" eaLnBrk="1" hangingPunct="1"/>
            <a:r>
              <a:rPr lang="zh-CN" altLang="zh-CN" sz="2600" b="1">
                <a:latin typeface="Times New Roman" panose="02020603050405020304" pitchFamily="18" charset="0"/>
                <a:cs typeface="Times New Roman" panose="02020603050405020304" pitchFamily="18" charset="0"/>
              </a:rPr>
              <a:t>谷歌于</a:t>
            </a:r>
            <a:r>
              <a:rPr lang="en-US" altLang="zh-CN" sz="2600" b="1">
                <a:latin typeface="Times New Roman" panose="02020603050405020304" pitchFamily="18" charset="0"/>
                <a:cs typeface="Times New Roman" panose="02020603050405020304" pitchFamily="18" charset="0"/>
              </a:rPr>
              <a:t>2012</a:t>
            </a:r>
            <a:r>
              <a:rPr lang="zh-CN" altLang="zh-CN" sz="2600" b="1">
                <a:latin typeface="Times New Roman" panose="02020603050405020304" pitchFamily="18" charset="0"/>
                <a:cs typeface="Times New Roman" panose="02020603050405020304" pitchFamily="18" charset="0"/>
              </a:rPr>
              <a:t>年</a:t>
            </a:r>
            <a:r>
              <a:rPr lang="en-US" altLang="zh-CN" sz="2600" b="1">
                <a:latin typeface="Times New Roman" panose="02020603050405020304" pitchFamily="18" charset="0"/>
                <a:cs typeface="Times New Roman" panose="02020603050405020304" pitchFamily="18" charset="0"/>
              </a:rPr>
              <a:t>5</a:t>
            </a:r>
            <a:r>
              <a:rPr lang="zh-CN" altLang="zh-CN" sz="2600" b="1">
                <a:latin typeface="Times New Roman" panose="02020603050405020304" pitchFamily="18" charset="0"/>
                <a:cs typeface="Times New Roman" panose="02020603050405020304" pitchFamily="18" charset="0"/>
              </a:rPr>
              <a:t>月</a:t>
            </a:r>
            <a:r>
              <a:rPr lang="en-US" altLang="zh-CN" sz="2600" b="1">
                <a:latin typeface="Times New Roman" panose="02020603050405020304" pitchFamily="18" charset="0"/>
                <a:cs typeface="Times New Roman" panose="02020603050405020304" pitchFamily="18" charset="0"/>
              </a:rPr>
              <a:t>16</a:t>
            </a:r>
            <a:r>
              <a:rPr lang="zh-CN" altLang="zh-CN" sz="2600" b="1">
                <a:latin typeface="Times New Roman" panose="02020603050405020304" pitchFamily="18" charset="0"/>
                <a:cs typeface="Times New Roman" panose="02020603050405020304" pitchFamily="18" charset="0"/>
              </a:rPr>
              <a:t>日首先发布了知识图谱（</a:t>
            </a:r>
            <a:r>
              <a:rPr lang="en-US" altLang="zh-CN" sz="2600" b="1">
                <a:latin typeface="Times New Roman" panose="02020603050405020304" pitchFamily="18" charset="0"/>
                <a:cs typeface="Times New Roman" panose="02020603050405020304" pitchFamily="18" charset="0"/>
              </a:rPr>
              <a:t>Knowledge Graph</a:t>
            </a:r>
            <a:r>
              <a:rPr lang="zh-CN" altLang="zh-CN" sz="2600" b="1">
                <a:latin typeface="Times New Roman" panose="02020603050405020304" pitchFamily="18" charset="0"/>
                <a:cs typeface="Times New Roman" panose="02020603050405020304" pitchFamily="18" charset="0"/>
              </a:rPr>
              <a:t>）。</a:t>
            </a:r>
            <a:endParaRPr lang="zh-CN" altLang="en-US" sz="2600" b="1">
              <a:latin typeface="Times New Roman" panose="02020603050405020304" pitchFamily="18" charset="0"/>
              <a:cs typeface="Times New Roman" panose="02020603050405020304" pitchFamily="18" charset="0"/>
            </a:endParaRPr>
          </a:p>
          <a:p>
            <a:pPr algn="just" eaLnBrk="1" hangingPunct="1"/>
            <a:r>
              <a:rPr lang="zh-CN" altLang="zh-CN" sz="2600" b="1">
                <a:solidFill>
                  <a:srgbClr val="0000FF"/>
                </a:solidFill>
                <a:latin typeface="Times New Roman" panose="02020603050405020304" pitchFamily="18" charset="0"/>
                <a:cs typeface="Times New Roman" panose="02020603050405020304" pitchFamily="18" charset="0"/>
              </a:rPr>
              <a:t>知识图谱是一种互联网环境下的知识表示方法。</a:t>
            </a:r>
            <a:endParaRPr lang="en-US" altLang="zh-CN" sz="2600" b="1">
              <a:solidFill>
                <a:srgbClr val="0000FF"/>
              </a:solidFill>
              <a:latin typeface="Times New Roman" panose="02020603050405020304" pitchFamily="18" charset="0"/>
              <a:cs typeface="Times New Roman" panose="02020603050405020304" pitchFamily="18" charset="0"/>
            </a:endParaRPr>
          </a:p>
          <a:p>
            <a:pPr algn="just" eaLnBrk="1" hangingPunct="1"/>
            <a:r>
              <a:rPr lang="zh-CN" altLang="zh-CN" sz="2600" b="1">
                <a:latin typeface="Times New Roman" panose="02020603050405020304" pitchFamily="18" charset="0"/>
                <a:cs typeface="Times New Roman" panose="02020603050405020304" pitchFamily="18" charset="0"/>
              </a:rPr>
              <a:t>知识图谱的目的是为了提高搜索引擎的能力，改善用户的搜索质量以及搜索体验。</a:t>
            </a:r>
            <a:endParaRPr lang="en-US" altLang="zh-CN" sz="2600" b="1">
              <a:latin typeface="Times New Roman" panose="02020603050405020304" pitchFamily="18" charset="0"/>
              <a:cs typeface="Times New Roman" panose="02020603050405020304" pitchFamily="18" charset="0"/>
            </a:endParaRPr>
          </a:p>
          <a:p>
            <a:pPr algn="just" eaLnBrk="1" hangingPunct="1"/>
            <a:r>
              <a:rPr lang="en-US" altLang="zh-CN" sz="2600" b="1">
                <a:latin typeface="Times New Roman" panose="02020603050405020304" pitchFamily="18" charset="0"/>
                <a:cs typeface="Times New Roman" panose="02020603050405020304" pitchFamily="18" charset="0"/>
              </a:rPr>
              <a:t>Google</a:t>
            </a:r>
            <a:r>
              <a:rPr lang="zh-CN" altLang="zh-CN" sz="2600" b="1">
                <a:latin typeface="Times New Roman" panose="02020603050405020304" pitchFamily="18" charset="0"/>
                <a:cs typeface="Times New Roman" panose="02020603050405020304" pitchFamily="18" charset="0"/>
              </a:rPr>
              <a:t>、百度和搜狗等搜索引擎公司构建</a:t>
            </a:r>
            <a:r>
              <a:rPr lang="zh-CN" altLang="en-US" sz="2600" b="1">
                <a:latin typeface="Times New Roman" panose="02020603050405020304" pitchFamily="18" charset="0"/>
                <a:cs typeface="Times New Roman" panose="02020603050405020304" pitchFamily="18" charset="0"/>
              </a:rPr>
              <a:t>的</a:t>
            </a:r>
            <a:r>
              <a:rPr lang="zh-CN" altLang="zh-CN" sz="2600" b="1">
                <a:latin typeface="Times New Roman" panose="02020603050405020304" pitchFamily="18" charset="0"/>
                <a:cs typeface="Times New Roman" panose="02020603050405020304" pitchFamily="18" charset="0"/>
              </a:rPr>
              <a:t>知识图谱，分别称为知识图谱、知心和知立方。</a:t>
            </a:r>
            <a:endParaRPr lang="zh-CN" altLang="en-US" sz="2600" b="1">
              <a:latin typeface="Times New Roman" panose="02020603050405020304" pitchFamily="18" charset="0"/>
              <a:cs typeface="Times New Roman" panose="02020603050405020304" pitchFamily="18" charset="0"/>
            </a:endParaRPr>
          </a:p>
        </p:txBody>
      </p:sp>
    </p:spTree>
  </p:cSld>
  <p:clrMapOvr>
    <a:masterClrMapping/>
  </p:clrMapOvr>
  <p:transition>
    <p:random/>
  </p:transition>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3" name="灯片编号占位符 3">
            <a:extLst>
              <a:ext uri="{FF2B5EF4-FFF2-40B4-BE49-F238E27FC236}">
                <a16:creationId xmlns:a16="http://schemas.microsoft.com/office/drawing/2014/main" id="{545A4570-9757-C345-AEA7-DEF1EDA5749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2F91426C-7847-FC4A-8DE8-3402F138B368}" type="slidenum">
              <a:rPr lang="ja-JP" altLang="en-US" sz="1800">
                <a:solidFill>
                  <a:srgbClr val="A50021"/>
                </a:solidFill>
                <a:ea typeface="MS PGothic" panose="020B0600070205080204" pitchFamily="34" charset="-128"/>
              </a:rPr>
              <a:pPr>
                <a:lnSpc>
                  <a:spcPct val="100000"/>
                </a:lnSpc>
                <a:spcBef>
                  <a:spcPct val="0"/>
                </a:spcBef>
                <a:buClrTx/>
                <a:buFontTx/>
                <a:buNone/>
              </a:pPr>
              <a:t>67</a:t>
            </a:fld>
            <a:endParaRPr lang="en-US" altLang="ja-JP" sz="1800">
              <a:solidFill>
                <a:srgbClr val="A50021"/>
              </a:solidFill>
              <a:ea typeface="MS PGothic" panose="020B0600070205080204" pitchFamily="34" charset="-128"/>
            </a:endParaRPr>
          </a:p>
        </p:txBody>
      </p:sp>
      <p:sp>
        <p:nvSpPr>
          <p:cNvPr id="84994" name="Rectangle 2">
            <a:extLst>
              <a:ext uri="{FF2B5EF4-FFF2-40B4-BE49-F238E27FC236}">
                <a16:creationId xmlns:a16="http://schemas.microsoft.com/office/drawing/2014/main" id="{B70798DC-96D9-A748-9DEF-AC9B90EBF517}"/>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2.5.2</a:t>
            </a:r>
            <a:r>
              <a:rPr lang="zh-CN" altLang="zh-CN">
                <a:latin typeface="Times New Roman" panose="02020603050405020304" pitchFamily="18" charset="0"/>
              </a:rPr>
              <a:t>知识图谱的定义</a:t>
            </a:r>
            <a:endParaRPr lang="zh-CN" altLang="en-US">
              <a:latin typeface="Times New Roman" panose="02020603050405020304" pitchFamily="18" charset="0"/>
            </a:endParaRPr>
          </a:p>
        </p:txBody>
      </p:sp>
      <p:sp>
        <p:nvSpPr>
          <p:cNvPr id="84995" name="Rectangle 3">
            <a:extLst>
              <a:ext uri="{FF2B5EF4-FFF2-40B4-BE49-F238E27FC236}">
                <a16:creationId xmlns:a16="http://schemas.microsoft.com/office/drawing/2014/main" id="{164898C5-010B-0D47-A7E6-CE76F03A8641}"/>
              </a:ext>
            </a:extLst>
          </p:cNvPr>
          <p:cNvSpPr>
            <a:spLocks noGrp="1" noChangeArrowheads="1"/>
          </p:cNvSpPr>
          <p:nvPr>
            <p:ph type="body" idx="1"/>
          </p:nvPr>
        </p:nvSpPr>
        <p:spPr>
          <a:xfrm>
            <a:off x="393700" y="1122363"/>
            <a:ext cx="8410575" cy="5181600"/>
          </a:xfrm>
        </p:spPr>
        <p:txBody>
          <a:bodyPr/>
          <a:lstStyle/>
          <a:p>
            <a:pPr algn="just" eaLnBrk="1" hangingPunct="1"/>
            <a:r>
              <a:rPr lang="zh-CN" altLang="zh-CN" sz="2600" b="1">
                <a:solidFill>
                  <a:srgbClr val="0000FF"/>
                </a:solidFill>
                <a:latin typeface="Times New Roman" panose="02020603050405020304" pitchFamily="18" charset="0"/>
                <a:cs typeface="Times New Roman" panose="02020603050405020304" pitchFamily="18" charset="0"/>
              </a:rPr>
              <a:t>知识图谱（</a:t>
            </a:r>
            <a:r>
              <a:rPr lang="en-US" altLang="zh-CN" sz="2600" b="1">
                <a:solidFill>
                  <a:srgbClr val="0000FF"/>
                </a:solidFill>
                <a:latin typeface="Times New Roman" panose="02020603050405020304" pitchFamily="18" charset="0"/>
                <a:cs typeface="Times New Roman" panose="02020603050405020304" pitchFamily="18" charset="0"/>
              </a:rPr>
              <a:t>Knowledge Graph/Vault</a:t>
            </a:r>
            <a:r>
              <a:rPr lang="zh-CN" altLang="zh-CN" sz="2600" b="1">
                <a:solidFill>
                  <a:srgbClr val="0000FF"/>
                </a:solidFill>
                <a:latin typeface="Times New Roman" panose="02020603050405020304" pitchFamily="18" charset="0"/>
                <a:cs typeface="Times New Roman" panose="02020603050405020304" pitchFamily="18" charset="0"/>
              </a:rPr>
              <a:t>），又称科学知识图谱，用各种不同的图形等</a:t>
            </a:r>
            <a:r>
              <a:rPr lang="en-US" altLang="zh-CN" sz="2600" b="1">
                <a:solidFill>
                  <a:srgbClr val="0000FF"/>
                </a:solidFill>
                <a:latin typeface="Times New Roman" panose="02020603050405020304" pitchFamily="18" charset="0"/>
                <a:cs typeface="Times New Roman" panose="02020603050405020304" pitchFamily="18" charset="0"/>
              </a:rPr>
              <a:t>可视化技术</a:t>
            </a:r>
            <a:r>
              <a:rPr lang="zh-CN" altLang="zh-CN" sz="2600" b="1">
                <a:solidFill>
                  <a:srgbClr val="0000FF"/>
                </a:solidFill>
                <a:latin typeface="Times New Roman" panose="02020603050405020304" pitchFamily="18" charset="0"/>
                <a:cs typeface="Times New Roman" panose="02020603050405020304" pitchFamily="18" charset="0"/>
              </a:rPr>
              <a:t>描述</a:t>
            </a:r>
            <a:r>
              <a:rPr lang="en-US" altLang="zh-CN" sz="2600" b="1">
                <a:solidFill>
                  <a:srgbClr val="0000FF"/>
                </a:solidFill>
                <a:latin typeface="Times New Roman" panose="02020603050405020304" pitchFamily="18" charset="0"/>
                <a:cs typeface="Times New Roman" panose="02020603050405020304" pitchFamily="18" charset="0"/>
              </a:rPr>
              <a:t>知识资源</a:t>
            </a:r>
            <a:r>
              <a:rPr lang="zh-CN" altLang="zh-CN" sz="2600" b="1">
                <a:solidFill>
                  <a:srgbClr val="0000FF"/>
                </a:solidFill>
                <a:latin typeface="Times New Roman" panose="02020603050405020304" pitchFamily="18" charset="0"/>
                <a:cs typeface="Times New Roman" panose="02020603050405020304" pitchFamily="18" charset="0"/>
              </a:rPr>
              <a:t>及其载体，挖掘、分析、</a:t>
            </a:r>
            <a:r>
              <a:rPr lang="en-US" altLang="zh-CN" sz="2600" b="1">
                <a:solidFill>
                  <a:srgbClr val="0000FF"/>
                </a:solidFill>
                <a:latin typeface="Times New Roman" panose="02020603050405020304" pitchFamily="18" charset="0"/>
                <a:cs typeface="Times New Roman" panose="02020603050405020304" pitchFamily="18" charset="0"/>
              </a:rPr>
              <a:t>构建</a:t>
            </a:r>
            <a:r>
              <a:rPr lang="zh-CN" altLang="zh-CN" sz="2600" b="1">
                <a:solidFill>
                  <a:srgbClr val="0000FF"/>
                </a:solidFill>
                <a:latin typeface="Times New Roman" panose="02020603050405020304" pitchFamily="18" charset="0"/>
                <a:cs typeface="Times New Roman" panose="02020603050405020304" pitchFamily="18" charset="0"/>
              </a:rPr>
              <a:t>、绘制和显示知识及它们之间的相互联系。</a:t>
            </a:r>
          </a:p>
          <a:p>
            <a:pPr algn="just" eaLnBrk="1" hangingPunct="1"/>
            <a:r>
              <a:rPr lang="zh-CN" altLang="zh-CN" sz="2600" b="1">
                <a:latin typeface="Times New Roman" panose="02020603050405020304" pitchFamily="18" charset="0"/>
                <a:cs typeface="Times New Roman" panose="02020603050405020304" pitchFamily="18" charset="0"/>
              </a:rPr>
              <a:t>知识图谱是由一些相互连接的实体及其属性构成的。</a:t>
            </a:r>
            <a:endParaRPr lang="zh-CN" altLang="en-US" sz="2600" b="1">
              <a:latin typeface="Times New Roman" panose="02020603050405020304" pitchFamily="18" charset="0"/>
              <a:cs typeface="Times New Roman" panose="02020603050405020304" pitchFamily="18" charset="0"/>
            </a:endParaRPr>
          </a:p>
          <a:p>
            <a:pPr algn="just" eaLnBrk="1" hangingPunct="1"/>
            <a:r>
              <a:rPr lang="zh-CN" altLang="zh-CN" sz="2600" b="1">
                <a:latin typeface="Times New Roman" panose="02020603050405020304" pitchFamily="18" charset="0"/>
                <a:cs typeface="Times New Roman" panose="02020603050405020304" pitchFamily="18" charset="0"/>
              </a:rPr>
              <a:t>三元组是知识图谱的一种通用表示方式</a:t>
            </a:r>
            <a:r>
              <a:rPr lang="zh-CN" altLang="en-US" sz="2600" b="1">
                <a:latin typeface="Times New Roman" panose="02020603050405020304" pitchFamily="18" charset="0"/>
                <a:cs typeface="Times New Roman" panose="02020603050405020304" pitchFamily="18" charset="0"/>
              </a:rPr>
              <a:t>：</a:t>
            </a:r>
            <a:endParaRPr lang="en-US" altLang="zh-CN" sz="2600" b="1">
              <a:latin typeface="Times New Roman" panose="02020603050405020304" pitchFamily="18" charset="0"/>
              <a:cs typeface="Times New Roman" panose="02020603050405020304" pitchFamily="18" charset="0"/>
            </a:endParaRPr>
          </a:p>
          <a:p>
            <a:pPr algn="ctr" eaLnBrk="1" hangingPunct="1">
              <a:buFont typeface="Wingdings" pitchFamily="2" charset="2"/>
              <a:buNone/>
            </a:pPr>
            <a:r>
              <a:rPr lang="en-US" altLang="zh-CN" sz="2600" b="1">
                <a:solidFill>
                  <a:srgbClr val="0000FF"/>
                </a:solidFill>
                <a:latin typeface="Times New Roman" panose="02020603050405020304" pitchFamily="18" charset="0"/>
                <a:cs typeface="Times New Roman" panose="02020603050405020304" pitchFamily="18" charset="0"/>
              </a:rPr>
              <a:t>(</a:t>
            </a:r>
            <a:r>
              <a:rPr lang="zh-CN" altLang="zh-CN" sz="2600" b="1">
                <a:solidFill>
                  <a:srgbClr val="0000FF"/>
                </a:solidFill>
                <a:latin typeface="Times New Roman" panose="02020603050405020304" pitchFamily="18" charset="0"/>
                <a:cs typeface="Times New Roman" panose="02020603050405020304" pitchFamily="18" charset="0"/>
              </a:rPr>
              <a:t>实体</a:t>
            </a:r>
            <a:r>
              <a:rPr lang="en-US" altLang="zh-CN" sz="2600" b="1">
                <a:solidFill>
                  <a:srgbClr val="0000FF"/>
                </a:solidFill>
                <a:latin typeface="Times New Roman" panose="02020603050405020304" pitchFamily="18" charset="0"/>
                <a:cs typeface="Times New Roman" panose="02020603050405020304" pitchFamily="18" charset="0"/>
              </a:rPr>
              <a:t>1-</a:t>
            </a:r>
            <a:r>
              <a:rPr lang="zh-CN" altLang="zh-CN" sz="2600" b="1">
                <a:solidFill>
                  <a:srgbClr val="0000FF"/>
                </a:solidFill>
                <a:latin typeface="Times New Roman" panose="02020603050405020304" pitchFamily="18" charset="0"/>
                <a:cs typeface="Times New Roman" panose="02020603050405020304" pitchFamily="18" charset="0"/>
              </a:rPr>
              <a:t>关系</a:t>
            </a:r>
            <a:r>
              <a:rPr lang="en-US" altLang="zh-CN" sz="2600" b="1">
                <a:solidFill>
                  <a:srgbClr val="0000FF"/>
                </a:solidFill>
                <a:latin typeface="Times New Roman" panose="02020603050405020304" pitchFamily="18" charset="0"/>
                <a:cs typeface="Times New Roman" panose="02020603050405020304" pitchFamily="18" charset="0"/>
              </a:rPr>
              <a:t>-</a:t>
            </a:r>
            <a:r>
              <a:rPr lang="zh-CN" altLang="zh-CN" sz="2600" b="1">
                <a:solidFill>
                  <a:srgbClr val="0000FF"/>
                </a:solidFill>
                <a:latin typeface="Times New Roman" panose="02020603050405020304" pitchFamily="18" charset="0"/>
                <a:cs typeface="Times New Roman" panose="02020603050405020304" pitchFamily="18" charset="0"/>
              </a:rPr>
              <a:t>实体</a:t>
            </a:r>
            <a:r>
              <a:rPr lang="en-US" altLang="zh-CN" sz="2600" b="1">
                <a:solidFill>
                  <a:srgbClr val="0000FF"/>
                </a:solidFill>
                <a:latin typeface="Times New Roman" panose="02020603050405020304" pitchFamily="18" charset="0"/>
                <a:cs typeface="Times New Roman" panose="02020603050405020304" pitchFamily="18" charset="0"/>
              </a:rPr>
              <a:t>2)</a:t>
            </a:r>
            <a:r>
              <a:rPr lang="zh-CN" altLang="en-US" sz="2600" b="1">
                <a:latin typeface="Times New Roman" panose="02020603050405020304" pitchFamily="18" charset="0"/>
                <a:cs typeface="Times New Roman" panose="02020603050405020304" pitchFamily="18" charset="0"/>
              </a:rPr>
              <a:t>：</a:t>
            </a:r>
            <a:r>
              <a:rPr lang="zh-CN" altLang="zh-CN" sz="2600" b="1">
                <a:latin typeface="Times New Roman" panose="02020603050405020304" pitchFamily="18" charset="0"/>
                <a:cs typeface="Times New Roman" panose="02020603050405020304" pitchFamily="18" charset="0"/>
              </a:rPr>
              <a:t>中国</a:t>
            </a:r>
            <a:r>
              <a:rPr lang="en-US" altLang="zh-CN" sz="2600" b="1">
                <a:latin typeface="Times New Roman" panose="02020603050405020304" pitchFamily="18" charset="0"/>
                <a:cs typeface="Times New Roman" panose="02020603050405020304" pitchFamily="18" charset="0"/>
              </a:rPr>
              <a:t>-</a:t>
            </a:r>
            <a:r>
              <a:rPr lang="zh-CN" altLang="zh-CN" sz="2600" b="1">
                <a:latin typeface="Times New Roman" panose="02020603050405020304" pitchFamily="18" charset="0"/>
                <a:cs typeface="Times New Roman" panose="02020603050405020304" pitchFamily="18" charset="0"/>
              </a:rPr>
              <a:t>首都</a:t>
            </a:r>
            <a:r>
              <a:rPr lang="en-US" altLang="zh-CN" sz="2600" b="1">
                <a:latin typeface="Times New Roman" panose="02020603050405020304" pitchFamily="18" charset="0"/>
                <a:cs typeface="Times New Roman" panose="02020603050405020304" pitchFamily="18" charset="0"/>
              </a:rPr>
              <a:t>-</a:t>
            </a:r>
            <a:r>
              <a:rPr lang="zh-CN" altLang="zh-CN" sz="2600" b="1">
                <a:latin typeface="Times New Roman" panose="02020603050405020304" pitchFamily="18" charset="0"/>
                <a:cs typeface="Times New Roman" panose="02020603050405020304" pitchFamily="18" charset="0"/>
              </a:rPr>
              <a:t>北京</a:t>
            </a:r>
            <a:endParaRPr lang="en-US" altLang="zh-CN" sz="2600" b="1">
              <a:latin typeface="Times New Roman" panose="02020603050405020304" pitchFamily="18" charset="0"/>
              <a:cs typeface="Times New Roman" panose="02020603050405020304" pitchFamily="18" charset="0"/>
            </a:endParaRPr>
          </a:p>
          <a:p>
            <a:pPr algn="ctr" eaLnBrk="1" hangingPunct="1">
              <a:buFont typeface="Wingdings" pitchFamily="2" charset="2"/>
              <a:buNone/>
            </a:pPr>
            <a:r>
              <a:rPr lang="en-US" altLang="zh-CN" sz="2600" b="1">
                <a:solidFill>
                  <a:srgbClr val="0000FF"/>
                </a:solidFill>
                <a:latin typeface="Times New Roman" panose="02020603050405020304" pitchFamily="18" charset="0"/>
                <a:cs typeface="Times New Roman" panose="02020603050405020304" pitchFamily="18" charset="0"/>
              </a:rPr>
              <a:t>(</a:t>
            </a:r>
            <a:r>
              <a:rPr lang="zh-CN" altLang="zh-CN" sz="2600" b="1">
                <a:solidFill>
                  <a:srgbClr val="0000FF"/>
                </a:solidFill>
                <a:latin typeface="Times New Roman" panose="02020603050405020304" pitchFamily="18" charset="0"/>
                <a:cs typeface="Times New Roman" panose="02020603050405020304" pitchFamily="18" charset="0"/>
              </a:rPr>
              <a:t>实体</a:t>
            </a:r>
            <a:r>
              <a:rPr lang="en-US" altLang="zh-CN" sz="2600" b="1">
                <a:solidFill>
                  <a:srgbClr val="0000FF"/>
                </a:solidFill>
                <a:latin typeface="Times New Roman" panose="02020603050405020304" pitchFamily="18" charset="0"/>
                <a:cs typeface="Times New Roman" panose="02020603050405020304" pitchFamily="18" charset="0"/>
              </a:rPr>
              <a:t>-</a:t>
            </a:r>
            <a:r>
              <a:rPr lang="zh-CN" altLang="zh-CN" sz="2600" b="1">
                <a:solidFill>
                  <a:srgbClr val="0000FF"/>
                </a:solidFill>
                <a:latin typeface="Times New Roman" panose="02020603050405020304" pitchFamily="18" charset="0"/>
                <a:cs typeface="Times New Roman" panose="02020603050405020304" pitchFamily="18" charset="0"/>
              </a:rPr>
              <a:t>属性</a:t>
            </a:r>
            <a:r>
              <a:rPr lang="en-US" altLang="zh-CN" sz="2600" b="1">
                <a:solidFill>
                  <a:srgbClr val="0000FF"/>
                </a:solidFill>
                <a:latin typeface="Times New Roman" panose="02020603050405020304" pitchFamily="18" charset="0"/>
                <a:cs typeface="Times New Roman" panose="02020603050405020304" pitchFamily="18" charset="0"/>
              </a:rPr>
              <a:t>-</a:t>
            </a:r>
            <a:r>
              <a:rPr lang="zh-CN" altLang="zh-CN" sz="2600" b="1">
                <a:solidFill>
                  <a:srgbClr val="0000FF"/>
                </a:solidFill>
                <a:latin typeface="Times New Roman" panose="02020603050405020304" pitchFamily="18" charset="0"/>
                <a:cs typeface="Times New Roman" panose="02020603050405020304" pitchFamily="18" charset="0"/>
              </a:rPr>
              <a:t>属性值</a:t>
            </a:r>
            <a:r>
              <a:rPr lang="en-US" altLang="zh-CN" sz="2600" b="1">
                <a:solidFill>
                  <a:srgbClr val="0000FF"/>
                </a:solidFill>
                <a:latin typeface="Times New Roman" panose="02020603050405020304" pitchFamily="18" charset="0"/>
                <a:cs typeface="Times New Roman" panose="02020603050405020304" pitchFamily="18" charset="0"/>
              </a:rPr>
              <a:t>)</a:t>
            </a:r>
            <a:r>
              <a:rPr lang="zh-CN" altLang="en-US" sz="2600" b="1">
                <a:latin typeface="Times New Roman" panose="02020603050405020304" pitchFamily="18" charset="0"/>
                <a:cs typeface="Times New Roman" panose="02020603050405020304" pitchFamily="18" charset="0"/>
              </a:rPr>
              <a:t>：</a:t>
            </a:r>
            <a:r>
              <a:rPr lang="zh-CN" altLang="zh-CN" sz="2600" b="1">
                <a:latin typeface="Times New Roman" panose="02020603050405020304" pitchFamily="18" charset="0"/>
                <a:cs typeface="Times New Roman" panose="02020603050405020304" pitchFamily="18" charset="0"/>
              </a:rPr>
              <a:t>北京</a:t>
            </a:r>
            <a:r>
              <a:rPr lang="en-US" altLang="zh-CN" sz="2600" b="1">
                <a:latin typeface="Times New Roman" panose="02020603050405020304" pitchFamily="18" charset="0"/>
                <a:cs typeface="Times New Roman" panose="02020603050405020304" pitchFamily="18" charset="0"/>
              </a:rPr>
              <a:t>-</a:t>
            </a:r>
            <a:r>
              <a:rPr lang="zh-CN" altLang="zh-CN" sz="2600" b="1">
                <a:latin typeface="Times New Roman" panose="02020603050405020304" pitchFamily="18" charset="0"/>
                <a:cs typeface="Times New Roman" panose="02020603050405020304" pitchFamily="18" charset="0"/>
              </a:rPr>
              <a:t>人口</a:t>
            </a:r>
            <a:r>
              <a:rPr lang="en-US" altLang="zh-CN" sz="2600" b="1">
                <a:latin typeface="Times New Roman" panose="02020603050405020304" pitchFamily="18" charset="0"/>
                <a:cs typeface="Times New Roman" panose="02020603050405020304" pitchFamily="18" charset="0"/>
              </a:rPr>
              <a:t>-2069</a:t>
            </a:r>
            <a:r>
              <a:rPr lang="zh-CN" altLang="zh-CN" sz="2600" b="1">
                <a:latin typeface="Times New Roman" panose="02020603050405020304" pitchFamily="18" charset="0"/>
                <a:cs typeface="Times New Roman" panose="02020603050405020304" pitchFamily="18" charset="0"/>
              </a:rPr>
              <a:t>万</a:t>
            </a:r>
            <a:endParaRPr lang="zh-CN" altLang="en-US" sz="2600" b="1">
              <a:latin typeface="Times New Roman" panose="02020603050405020304" pitchFamily="18" charset="0"/>
              <a:cs typeface="Times New Roman" panose="02020603050405020304" pitchFamily="18" charset="0"/>
            </a:endParaRPr>
          </a:p>
        </p:txBody>
      </p:sp>
    </p:spTree>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7" name="灯片编号占位符 3">
            <a:extLst>
              <a:ext uri="{FF2B5EF4-FFF2-40B4-BE49-F238E27FC236}">
                <a16:creationId xmlns:a16="http://schemas.microsoft.com/office/drawing/2014/main" id="{4A538EF7-700B-9247-8707-A3796350B65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3DDCA27F-EAD6-CA4C-938E-488D3F207692}" type="slidenum">
              <a:rPr lang="ja-JP" altLang="en-US" sz="1800">
                <a:solidFill>
                  <a:srgbClr val="A50021"/>
                </a:solidFill>
                <a:ea typeface="MS PGothic" panose="020B0600070205080204" pitchFamily="34" charset="-128"/>
              </a:rPr>
              <a:pPr>
                <a:lnSpc>
                  <a:spcPct val="100000"/>
                </a:lnSpc>
                <a:spcBef>
                  <a:spcPct val="0"/>
                </a:spcBef>
                <a:buClrTx/>
                <a:buFontTx/>
                <a:buNone/>
              </a:pPr>
              <a:t>68</a:t>
            </a:fld>
            <a:endParaRPr lang="en-US" altLang="ja-JP" sz="1800">
              <a:solidFill>
                <a:srgbClr val="A50021"/>
              </a:solidFill>
              <a:ea typeface="MS PGothic" panose="020B0600070205080204" pitchFamily="34" charset="-128"/>
            </a:endParaRPr>
          </a:p>
        </p:txBody>
      </p:sp>
      <p:sp>
        <p:nvSpPr>
          <p:cNvPr id="86018" name="Rectangle 2">
            <a:extLst>
              <a:ext uri="{FF2B5EF4-FFF2-40B4-BE49-F238E27FC236}">
                <a16:creationId xmlns:a16="http://schemas.microsoft.com/office/drawing/2014/main" id="{6D75B622-DD4D-3D4E-BA60-7CAC5C7C1773}"/>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2.5.3 </a:t>
            </a:r>
            <a:r>
              <a:rPr lang="zh-CN" altLang="zh-CN">
                <a:latin typeface="Times New Roman" panose="02020603050405020304" pitchFamily="18" charset="0"/>
              </a:rPr>
              <a:t>知识图谱的</a:t>
            </a:r>
            <a:r>
              <a:rPr lang="zh-CN" altLang="en-US">
                <a:latin typeface="Times New Roman" panose="02020603050405020304" pitchFamily="18" charset="0"/>
              </a:rPr>
              <a:t>表示</a:t>
            </a:r>
          </a:p>
        </p:txBody>
      </p:sp>
      <p:sp>
        <p:nvSpPr>
          <p:cNvPr id="86019" name="Rectangle 3">
            <a:extLst>
              <a:ext uri="{FF2B5EF4-FFF2-40B4-BE49-F238E27FC236}">
                <a16:creationId xmlns:a16="http://schemas.microsoft.com/office/drawing/2014/main" id="{C9DC6A8E-401F-C44E-BA30-9E6C293C19BC}"/>
              </a:ext>
            </a:extLst>
          </p:cNvPr>
          <p:cNvSpPr>
            <a:spLocks noGrp="1" noChangeArrowheads="1"/>
          </p:cNvSpPr>
          <p:nvPr>
            <p:ph type="body" idx="1"/>
          </p:nvPr>
        </p:nvSpPr>
        <p:spPr>
          <a:xfrm>
            <a:off x="393700" y="890588"/>
            <a:ext cx="8410575" cy="1184275"/>
          </a:xfrm>
        </p:spPr>
        <p:txBody>
          <a:bodyPr/>
          <a:lstStyle/>
          <a:p>
            <a:pPr algn="just" eaLnBrk="1" hangingPunct="1"/>
            <a:r>
              <a:rPr lang="zh-CN" altLang="zh-CN" sz="2600" b="1"/>
              <a:t>知识图谱也可被看作是一张图，图中的节点表示实体或概念，而图中的边则由属性或关系构成。</a:t>
            </a:r>
            <a:endParaRPr lang="zh-CN" altLang="en-US" sz="2600" b="1"/>
          </a:p>
        </p:txBody>
      </p:sp>
      <p:sp>
        <p:nvSpPr>
          <p:cNvPr id="86020" name="Rectangle 54">
            <a:extLst>
              <a:ext uri="{FF2B5EF4-FFF2-40B4-BE49-F238E27FC236}">
                <a16:creationId xmlns:a16="http://schemas.microsoft.com/office/drawing/2014/main" id="{F51D34DD-B17F-3D41-BCEF-1865A916BF3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grpSp>
        <p:nvGrpSpPr>
          <p:cNvPr id="86021" name="画布 200">
            <a:extLst>
              <a:ext uri="{FF2B5EF4-FFF2-40B4-BE49-F238E27FC236}">
                <a16:creationId xmlns:a16="http://schemas.microsoft.com/office/drawing/2014/main" id="{3D3665FD-C7B5-F44F-9563-7C4A9DA2AF45}"/>
              </a:ext>
            </a:extLst>
          </p:cNvPr>
          <p:cNvGrpSpPr>
            <a:grpSpLocks/>
          </p:cNvGrpSpPr>
          <p:nvPr/>
        </p:nvGrpSpPr>
        <p:grpSpPr bwMode="auto">
          <a:xfrm>
            <a:off x="1247775" y="1989138"/>
            <a:ext cx="6908800" cy="4527550"/>
            <a:chOff x="0" y="0"/>
            <a:chExt cx="55874" cy="30765"/>
          </a:xfrm>
        </p:grpSpPr>
        <p:sp>
          <p:nvSpPr>
            <p:cNvPr id="86022" name="AutoShape 53">
              <a:extLst>
                <a:ext uri="{FF2B5EF4-FFF2-40B4-BE49-F238E27FC236}">
                  <a16:creationId xmlns:a16="http://schemas.microsoft.com/office/drawing/2014/main" id="{D4B4E9C5-87A3-A247-B7CE-B98FBD90E5FD}"/>
                </a:ext>
              </a:extLst>
            </p:cNvPr>
            <p:cNvSpPr>
              <a:spLocks noChangeAspect="1" noChangeArrowheads="1"/>
            </p:cNvSpPr>
            <p:nvPr/>
          </p:nvSpPr>
          <p:spPr bwMode="auto">
            <a:xfrm>
              <a:off x="0" y="0"/>
              <a:ext cx="52743" cy="307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grpSp>
          <p:nvGrpSpPr>
            <p:cNvPr id="86023" name="组合 202">
              <a:extLst>
                <a:ext uri="{FF2B5EF4-FFF2-40B4-BE49-F238E27FC236}">
                  <a16:creationId xmlns:a16="http://schemas.microsoft.com/office/drawing/2014/main" id="{1517BA10-38E8-1B41-9C5F-6D48577D8370}"/>
                </a:ext>
              </a:extLst>
            </p:cNvPr>
            <p:cNvGrpSpPr>
              <a:grpSpLocks/>
            </p:cNvGrpSpPr>
            <p:nvPr/>
          </p:nvGrpSpPr>
          <p:grpSpPr bwMode="auto">
            <a:xfrm>
              <a:off x="943" y="794"/>
              <a:ext cx="54931" cy="29229"/>
              <a:chOff x="943" y="794"/>
              <a:chExt cx="54930" cy="29229"/>
            </a:xfrm>
          </p:grpSpPr>
          <p:sp>
            <p:nvSpPr>
              <p:cNvPr id="86024" name="文本框 54">
                <a:extLst>
                  <a:ext uri="{FF2B5EF4-FFF2-40B4-BE49-F238E27FC236}">
                    <a16:creationId xmlns:a16="http://schemas.microsoft.com/office/drawing/2014/main" id="{9B483126-E8AB-8342-A1DB-CD9666970CBF}"/>
                  </a:ext>
                </a:extLst>
              </p:cNvPr>
              <p:cNvSpPr txBox="1">
                <a:spLocks noChangeArrowheads="1"/>
              </p:cNvSpPr>
              <p:nvPr/>
            </p:nvSpPr>
            <p:spPr bwMode="auto">
              <a:xfrm>
                <a:off x="36880" y="21518"/>
                <a:ext cx="4331" cy="2496"/>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a:cs typeface="Times New Roman" panose="02020603050405020304" pitchFamily="18" charset="0"/>
                  </a:rPr>
                  <a:t>纬度</a:t>
                </a:r>
                <a:endParaRPr lang="zh-CN" altLang="zh-CN" sz="1200"/>
              </a:p>
            </p:txBody>
          </p:sp>
          <p:sp>
            <p:nvSpPr>
              <p:cNvPr id="86025" name="文本框 54">
                <a:extLst>
                  <a:ext uri="{FF2B5EF4-FFF2-40B4-BE49-F238E27FC236}">
                    <a16:creationId xmlns:a16="http://schemas.microsoft.com/office/drawing/2014/main" id="{7066A1D4-E863-4D44-BFC0-3895BECDEEC7}"/>
                  </a:ext>
                </a:extLst>
              </p:cNvPr>
              <p:cNvSpPr txBox="1">
                <a:spLocks noChangeArrowheads="1"/>
              </p:cNvSpPr>
              <p:nvPr/>
            </p:nvSpPr>
            <p:spPr bwMode="auto">
              <a:xfrm>
                <a:off x="30843" y="21132"/>
                <a:ext cx="4330" cy="249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a:cs typeface="Times New Roman" panose="02020603050405020304" pitchFamily="18" charset="0"/>
                  </a:rPr>
                  <a:t>面积</a:t>
                </a:r>
                <a:endParaRPr lang="zh-CN" altLang="zh-CN" sz="1200"/>
              </a:p>
            </p:txBody>
          </p:sp>
          <p:sp>
            <p:nvSpPr>
              <p:cNvPr id="86026" name="文本框 54">
                <a:extLst>
                  <a:ext uri="{FF2B5EF4-FFF2-40B4-BE49-F238E27FC236}">
                    <a16:creationId xmlns:a16="http://schemas.microsoft.com/office/drawing/2014/main" id="{AD5EFFAB-070B-EB46-91F4-6BAF86ADB376}"/>
                  </a:ext>
                </a:extLst>
              </p:cNvPr>
              <p:cNvSpPr txBox="1">
                <a:spLocks noChangeArrowheads="1"/>
              </p:cNvSpPr>
              <p:nvPr/>
            </p:nvSpPr>
            <p:spPr bwMode="auto">
              <a:xfrm>
                <a:off x="37001" y="12636"/>
                <a:ext cx="4331" cy="249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a:cs typeface="Times New Roman" panose="02020603050405020304" pitchFamily="18" charset="0"/>
                  </a:rPr>
                  <a:t>人口</a:t>
                </a:r>
                <a:endParaRPr lang="zh-CN" altLang="zh-CN" sz="1200"/>
              </a:p>
            </p:txBody>
          </p:sp>
          <p:sp>
            <p:nvSpPr>
              <p:cNvPr id="86027" name="文本框 54">
                <a:extLst>
                  <a:ext uri="{FF2B5EF4-FFF2-40B4-BE49-F238E27FC236}">
                    <a16:creationId xmlns:a16="http://schemas.microsoft.com/office/drawing/2014/main" id="{080B88F5-51D8-C343-B6FD-675BA4322FCC}"/>
                  </a:ext>
                </a:extLst>
              </p:cNvPr>
              <p:cNvSpPr txBox="1">
                <a:spLocks noChangeArrowheads="1"/>
              </p:cNvSpPr>
              <p:nvPr/>
            </p:nvSpPr>
            <p:spPr bwMode="auto">
              <a:xfrm>
                <a:off x="32670" y="14285"/>
                <a:ext cx="4331" cy="2496"/>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a:cs typeface="Times New Roman" panose="02020603050405020304" pitchFamily="18" charset="0"/>
                  </a:rPr>
                  <a:t>首都</a:t>
                </a:r>
                <a:endParaRPr lang="zh-CN" altLang="zh-CN" sz="1200"/>
              </a:p>
            </p:txBody>
          </p:sp>
          <p:sp>
            <p:nvSpPr>
              <p:cNvPr id="86028" name="文本框 54">
                <a:extLst>
                  <a:ext uri="{FF2B5EF4-FFF2-40B4-BE49-F238E27FC236}">
                    <a16:creationId xmlns:a16="http://schemas.microsoft.com/office/drawing/2014/main" id="{689E8CCA-29D4-2F43-AE1D-2D3A96A585AB}"/>
                  </a:ext>
                </a:extLst>
              </p:cNvPr>
              <p:cNvSpPr txBox="1">
                <a:spLocks noChangeArrowheads="1"/>
              </p:cNvSpPr>
              <p:nvPr/>
            </p:nvSpPr>
            <p:spPr bwMode="auto">
              <a:xfrm>
                <a:off x="7824" y="16781"/>
                <a:ext cx="4331" cy="249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a:cs typeface="Times New Roman" panose="02020603050405020304" pitchFamily="18" charset="0"/>
                  </a:rPr>
                  <a:t>面积</a:t>
                </a:r>
                <a:endParaRPr lang="zh-CN" altLang="zh-CN" sz="1200"/>
              </a:p>
            </p:txBody>
          </p:sp>
          <p:sp>
            <p:nvSpPr>
              <p:cNvPr id="86029" name="文本框 54">
                <a:extLst>
                  <a:ext uri="{FF2B5EF4-FFF2-40B4-BE49-F238E27FC236}">
                    <a16:creationId xmlns:a16="http://schemas.microsoft.com/office/drawing/2014/main" id="{CD25274A-93C0-AF49-801A-4436DF3C6CA3}"/>
                  </a:ext>
                </a:extLst>
              </p:cNvPr>
              <p:cNvSpPr txBox="1">
                <a:spLocks noChangeArrowheads="1"/>
              </p:cNvSpPr>
              <p:nvPr/>
            </p:nvSpPr>
            <p:spPr bwMode="auto">
              <a:xfrm>
                <a:off x="14569" y="12538"/>
                <a:ext cx="4331" cy="249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a:cs typeface="Times New Roman" panose="02020603050405020304" pitchFamily="18" charset="0"/>
                  </a:rPr>
                  <a:t>首都</a:t>
                </a:r>
                <a:endParaRPr lang="zh-CN" altLang="zh-CN" sz="1200"/>
              </a:p>
            </p:txBody>
          </p:sp>
          <p:sp>
            <p:nvSpPr>
              <p:cNvPr id="86030" name="文本框 126">
                <a:extLst>
                  <a:ext uri="{FF2B5EF4-FFF2-40B4-BE49-F238E27FC236}">
                    <a16:creationId xmlns:a16="http://schemas.microsoft.com/office/drawing/2014/main" id="{8AF56B4A-98DB-EE4B-A4FF-DE72449F746D}"/>
                  </a:ext>
                </a:extLst>
              </p:cNvPr>
              <p:cNvSpPr txBox="1">
                <a:spLocks noChangeArrowheads="1"/>
              </p:cNvSpPr>
              <p:nvPr/>
            </p:nvSpPr>
            <p:spPr bwMode="auto">
              <a:xfrm>
                <a:off x="14567" y="6463"/>
                <a:ext cx="4333" cy="250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a:latin typeface="Times New Roman" panose="02020603050405020304" pitchFamily="18" charset="0"/>
                  </a:rPr>
                  <a:t>面积</a:t>
                </a:r>
                <a:endParaRPr lang="zh-CN" altLang="zh-CN" sz="1200"/>
              </a:p>
            </p:txBody>
          </p:sp>
          <p:sp>
            <p:nvSpPr>
              <p:cNvPr id="86031" name="椭圆 127">
                <a:extLst>
                  <a:ext uri="{FF2B5EF4-FFF2-40B4-BE49-F238E27FC236}">
                    <a16:creationId xmlns:a16="http://schemas.microsoft.com/office/drawing/2014/main" id="{B8013D83-AAA1-FC4A-A089-E459AC97CCCD}"/>
                  </a:ext>
                </a:extLst>
              </p:cNvPr>
              <p:cNvSpPr>
                <a:spLocks noChangeArrowheads="1"/>
              </p:cNvSpPr>
              <p:nvPr/>
            </p:nvSpPr>
            <p:spPr bwMode="auto">
              <a:xfrm>
                <a:off x="24437" y="6725"/>
                <a:ext cx="6194" cy="4479"/>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b="1">
                    <a:solidFill>
                      <a:srgbClr val="FF0000"/>
                    </a:solidFill>
                    <a:latin typeface="Times New Roman" panose="02020603050405020304" pitchFamily="18" charset="0"/>
                  </a:rPr>
                  <a:t>国家</a:t>
                </a:r>
                <a:endParaRPr lang="zh-CN" altLang="zh-CN" sz="1200">
                  <a:solidFill>
                    <a:srgbClr val="FF0000"/>
                  </a:solidFill>
                </a:endParaRPr>
              </a:p>
            </p:txBody>
          </p:sp>
          <p:sp>
            <p:nvSpPr>
              <p:cNvPr id="86032" name="椭圆 131">
                <a:extLst>
                  <a:ext uri="{FF2B5EF4-FFF2-40B4-BE49-F238E27FC236}">
                    <a16:creationId xmlns:a16="http://schemas.microsoft.com/office/drawing/2014/main" id="{E9997750-C425-6F4B-A043-1F2073AB86F7}"/>
                  </a:ext>
                </a:extLst>
              </p:cNvPr>
              <p:cNvSpPr>
                <a:spLocks noChangeArrowheads="1"/>
              </p:cNvSpPr>
              <p:nvPr/>
            </p:nvSpPr>
            <p:spPr bwMode="auto">
              <a:xfrm>
                <a:off x="31535" y="4094"/>
                <a:ext cx="6192" cy="4476"/>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b="1">
                    <a:solidFill>
                      <a:srgbClr val="0000FF"/>
                    </a:solidFill>
                    <a:cs typeface="Times New Roman" panose="02020603050405020304" pitchFamily="18" charset="0"/>
                  </a:rPr>
                  <a:t>……</a:t>
                </a:r>
                <a:endParaRPr lang="zh-CN" altLang="zh-CN" sz="1200">
                  <a:solidFill>
                    <a:srgbClr val="0000FF"/>
                  </a:solidFill>
                </a:endParaRPr>
              </a:p>
            </p:txBody>
          </p:sp>
          <p:sp>
            <p:nvSpPr>
              <p:cNvPr id="86033" name="椭圆 133">
                <a:extLst>
                  <a:ext uri="{FF2B5EF4-FFF2-40B4-BE49-F238E27FC236}">
                    <a16:creationId xmlns:a16="http://schemas.microsoft.com/office/drawing/2014/main" id="{7A5FDE9D-F66B-D143-A468-91FF9AE0E632}"/>
                  </a:ext>
                </a:extLst>
              </p:cNvPr>
              <p:cNvSpPr>
                <a:spLocks noChangeArrowheads="1"/>
              </p:cNvSpPr>
              <p:nvPr/>
            </p:nvSpPr>
            <p:spPr bwMode="auto">
              <a:xfrm>
                <a:off x="18246" y="2248"/>
                <a:ext cx="6191" cy="4477"/>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b="1">
                    <a:solidFill>
                      <a:srgbClr val="0000FF"/>
                    </a:solidFill>
                    <a:cs typeface="Times New Roman" panose="02020603050405020304" pitchFamily="18" charset="0"/>
                  </a:rPr>
                  <a:t>法国</a:t>
                </a:r>
                <a:endParaRPr lang="zh-CN" altLang="zh-CN" sz="1200">
                  <a:solidFill>
                    <a:srgbClr val="0000FF"/>
                  </a:solidFill>
                </a:endParaRPr>
              </a:p>
            </p:txBody>
          </p:sp>
          <p:sp>
            <p:nvSpPr>
              <p:cNvPr id="86034" name="椭圆 141">
                <a:extLst>
                  <a:ext uri="{FF2B5EF4-FFF2-40B4-BE49-F238E27FC236}">
                    <a16:creationId xmlns:a16="http://schemas.microsoft.com/office/drawing/2014/main" id="{9CD0BD8F-0BE0-F54F-A56E-AA266516C0D0}"/>
                  </a:ext>
                </a:extLst>
              </p:cNvPr>
              <p:cNvSpPr>
                <a:spLocks noChangeArrowheads="1"/>
              </p:cNvSpPr>
              <p:nvPr/>
            </p:nvSpPr>
            <p:spPr bwMode="auto">
              <a:xfrm>
                <a:off x="26272" y="794"/>
                <a:ext cx="6191" cy="4476"/>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b="1">
                    <a:solidFill>
                      <a:srgbClr val="0000FF"/>
                    </a:solidFill>
                    <a:cs typeface="Times New Roman" panose="02020603050405020304" pitchFamily="18" charset="0"/>
                  </a:rPr>
                  <a:t>英国</a:t>
                </a:r>
                <a:endParaRPr lang="zh-CN" altLang="zh-CN" sz="1200">
                  <a:solidFill>
                    <a:srgbClr val="0000FF"/>
                  </a:solidFill>
                </a:endParaRPr>
              </a:p>
            </p:txBody>
          </p:sp>
          <p:sp>
            <p:nvSpPr>
              <p:cNvPr id="86035" name="椭圆 146">
                <a:extLst>
                  <a:ext uri="{FF2B5EF4-FFF2-40B4-BE49-F238E27FC236}">
                    <a16:creationId xmlns:a16="http://schemas.microsoft.com/office/drawing/2014/main" id="{3862C118-2172-0043-8F02-D32C02CCF197}"/>
                  </a:ext>
                </a:extLst>
              </p:cNvPr>
              <p:cNvSpPr>
                <a:spLocks noChangeArrowheads="1"/>
              </p:cNvSpPr>
              <p:nvPr/>
            </p:nvSpPr>
            <p:spPr bwMode="auto">
              <a:xfrm>
                <a:off x="17993" y="9226"/>
                <a:ext cx="6191" cy="4477"/>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b="1">
                    <a:solidFill>
                      <a:srgbClr val="0000FF"/>
                    </a:solidFill>
                    <a:cs typeface="Times New Roman" panose="02020603050405020304" pitchFamily="18" charset="0"/>
                  </a:rPr>
                  <a:t>中国</a:t>
                </a:r>
                <a:endParaRPr lang="zh-CN" altLang="zh-CN" sz="1200">
                  <a:solidFill>
                    <a:srgbClr val="0000FF"/>
                  </a:solidFill>
                </a:endParaRPr>
              </a:p>
            </p:txBody>
          </p:sp>
          <p:sp>
            <p:nvSpPr>
              <p:cNvPr id="86036" name="椭圆 147">
                <a:extLst>
                  <a:ext uri="{FF2B5EF4-FFF2-40B4-BE49-F238E27FC236}">
                    <a16:creationId xmlns:a16="http://schemas.microsoft.com/office/drawing/2014/main" id="{A29DE5CE-6FC0-BE46-BDE5-715921F76139}"/>
                  </a:ext>
                </a:extLst>
              </p:cNvPr>
              <p:cNvSpPr>
                <a:spLocks noChangeArrowheads="1"/>
              </p:cNvSpPr>
              <p:nvPr/>
            </p:nvSpPr>
            <p:spPr bwMode="auto">
              <a:xfrm>
                <a:off x="32442" y="9226"/>
                <a:ext cx="6191" cy="4477"/>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b="1">
                    <a:solidFill>
                      <a:srgbClr val="0000FF"/>
                    </a:solidFill>
                    <a:cs typeface="Times New Roman" panose="02020603050405020304" pitchFamily="18" charset="0"/>
                  </a:rPr>
                  <a:t>美国</a:t>
                </a:r>
                <a:endParaRPr lang="zh-CN" altLang="zh-CN" sz="1200">
                  <a:solidFill>
                    <a:srgbClr val="0000FF"/>
                  </a:solidFill>
                </a:endParaRPr>
              </a:p>
            </p:txBody>
          </p:sp>
          <p:sp>
            <p:nvSpPr>
              <p:cNvPr id="86037" name="椭圆 148">
                <a:extLst>
                  <a:ext uri="{FF2B5EF4-FFF2-40B4-BE49-F238E27FC236}">
                    <a16:creationId xmlns:a16="http://schemas.microsoft.com/office/drawing/2014/main" id="{7C4BDBD5-8A44-4C49-9428-952862451275}"/>
                  </a:ext>
                </a:extLst>
              </p:cNvPr>
              <p:cNvSpPr>
                <a:spLocks noChangeArrowheads="1"/>
              </p:cNvSpPr>
              <p:nvPr/>
            </p:nvSpPr>
            <p:spPr bwMode="auto">
              <a:xfrm>
                <a:off x="5307" y="4023"/>
                <a:ext cx="9384" cy="6525"/>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200" b="1">
                    <a:solidFill>
                      <a:srgbClr val="595959"/>
                    </a:solidFill>
                    <a:cs typeface="Times New Roman" panose="02020603050405020304" pitchFamily="18" charset="0"/>
                  </a:rPr>
                  <a:t>963</a:t>
                </a:r>
                <a:r>
                  <a:rPr lang="zh-CN" altLang="en-US" sz="1200" b="1">
                    <a:solidFill>
                      <a:srgbClr val="595959"/>
                    </a:solidFill>
                    <a:cs typeface="Times New Roman" panose="02020603050405020304" pitchFamily="18" charset="0"/>
                  </a:rPr>
                  <a:t>万平方公里</a:t>
                </a:r>
                <a:endParaRPr lang="zh-CN" altLang="en-US" sz="1200"/>
              </a:p>
            </p:txBody>
          </p:sp>
          <p:sp>
            <p:nvSpPr>
              <p:cNvPr id="86038" name="椭圆 159">
                <a:extLst>
                  <a:ext uri="{FF2B5EF4-FFF2-40B4-BE49-F238E27FC236}">
                    <a16:creationId xmlns:a16="http://schemas.microsoft.com/office/drawing/2014/main" id="{9933056B-97C7-DB4F-8C41-122AF8184A0E}"/>
                  </a:ext>
                </a:extLst>
              </p:cNvPr>
              <p:cNvSpPr>
                <a:spLocks noChangeArrowheads="1"/>
              </p:cNvSpPr>
              <p:nvPr/>
            </p:nvSpPr>
            <p:spPr bwMode="auto">
              <a:xfrm>
                <a:off x="11802" y="14896"/>
                <a:ext cx="6191" cy="4477"/>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b="1">
                    <a:solidFill>
                      <a:srgbClr val="FF00FF"/>
                    </a:solidFill>
                    <a:cs typeface="Times New Roman" panose="02020603050405020304" pitchFamily="18" charset="0"/>
                  </a:rPr>
                  <a:t>北京</a:t>
                </a:r>
                <a:endParaRPr lang="zh-CN" altLang="zh-CN" sz="1200">
                  <a:solidFill>
                    <a:srgbClr val="FF00FF"/>
                  </a:solidFill>
                </a:endParaRPr>
              </a:p>
            </p:txBody>
          </p:sp>
          <p:sp>
            <p:nvSpPr>
              <p:cNvPr id="86039" name="椭圆 160">
                <a:extLst>
                  <a:ext uri="{FF2B5EF4-FFF2-40B4-BE49-F238E27FC236}">
                    <a16:creationId xmlns:a16="http://schemas.microsoft.com/office/drawing/2014/main" id="{EF1FEEC4-83C1-2641-A3C1-52060EDDF202}"/>
                  </a:ext>
                </a:extLst>
              </p:cNvPr>
              <p:cNvSpPr>
                <a:spLocks noChangeArrowheads="1"/>
              </p:cNvSpPr>
              <p:nvPr/>
            </p:nvSpPr>
            <p:spPr bwMode="auto">
              <a:xfrm>
                <a:off x="943" y="17038"/>
                <a:ext cx="8233" cy="6205"/>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200" b="1">
                    <a:solidFill>
                      <a:srgbClr val="595959"/>
                    </a:solidFill>
                    <a:cs typeface="Times New Roman" panose="02020603050405020304" pitchFamily="18" charset="0"/>
                  </a:rPr>
                  <a:t>1.6</a:t>
                </a:r>
                <a:r>
                  <a:rPr lang="zh-CN" altLang="en-US" sz="1200" b="1">
                    <a:solidFill>
                      <a:srgbClr val="595959"/>
                    </a:solidFill>
                    <a:cs typeface="Times New Roman" panose="02020603050405020304" pitchFamily="18" charset="0"/>
                  </a:rPr>
                  <a:t>万平</a:t>
                </a:r>
                <a:endParaRPr lang="zh-CN" altLang="en-US" sz="1200"/>
              </a:p>
              <a:p>
                <a:pPr>
                  <a:lnSpc>
                    <a:spcPct val="100000"/>
                  </a:lnSpc>
                  <a:spcBef>
                    <a:spcPct val="0"/>
                  </a:spcBef>
                  <a:buClrTx/>
                  <a:buFontTx/>
                  <a:buNone/>
                </a:pPr>
                <a:r>
                  <a:rPr lang="zh-CN" altLang="en-US" sz="1200" b="1">
                    <a:solidFill>
                      <a:srgbClr val="595959"/>
                    </a:solidFill>
                    <a:cs typeface="Times New Roman" panose="02020603050405020304" pitchFamily="18" charset="0"/>
                  </a:rPr>
                  <a:t>方公里</a:t>
                </a:r>
                <a:endParaRPr lang="zh-CN" altLang="en-US" sz="1200"/>
              </a:p>
            </p:txBody>
          </p:sp>
          <p:sp>
            <p:nvSpPr>
              <p:cNvPr id="86040" name="椭圆 161">
                <a:extLst>
                  <a:ext uri="{FF2B5EF4-FFF2-40B4-BE49-F238E27FC236}">
                    <a16:creationId xmlns:a16="http://schemas.microsoft.com/office/drawing/2014/main" id="{33E71B27-507C-524E-9AC5-612B186E3027}"/>
                  </a:ext>
                </a:extLst>
              </p:cNvPr>
              <p:cNvSpPr>
                <a:spLocks noChangeArrowheads="1"/>
              </p:cNvSpPr>
              <p:nvPr/>
            </p:nvSpPr>
            <p:spPr bwMode="auto">
              <a:xfrm>
                <a:off x="11801" y="23627"/>
                <a:ext cx="9031" cy="6396"/>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b="1">
                    <a:solidFill>
                      <a:srgbClr val="595959"/>
                    </a:solidFill>
                    <a:cs typeface="Times New Roman" panose="02020603050405020304" pitchFamily="18" charset="0"/>
                  </a:rPr>
                  <a:t>北纬</a:t>
                </a:r>
                <a:endParaRPr lang="zh-CN" altLang="zh-CN" sz="1200"/>
              </a:p>
              <a:p>
                <a:pPr>
                  <a:lnSpc>
                    <a:spcPct val="100000"/>
                  </a:lnSpc>
                  <a:spcBef>
                    <a:spcPct val="0"/>
                  </a:spcBef>
                  <a:buClrTx/>
                  <a:buFontTx/>
                  <a:buNone/>
                </a:pPr>
                <a:r>
                  <a:rPr lang="en-US" altLang="zh-CN" sz="1200" b="1">
                    <a:solidFill>
                      <a:srgbClr val="595959"/>
                    </a:solidFill>
                    <a:cs typeface="Times New Roman" panose="02020603050405020304" pitchFamily="18" charset="0"/>
                  </a:rPr>
                  <a:t>39</a:t>
                </a:r>
                <a:r>
                  <a:rPr lang="en-US" altLang="zh-CN" sz="1200" b="1">
                    <a:solidFill>
                      <a:srgbClr val="595959"/>
                    </a:solidFill>
                    <a:latin typeface="Times New Roman" panose="02020603050405020304" pitchFamily="18" charset="0"/>
                    <a:cs typeface="Times New Roman" panose="02020603050405020304" pitchFamily="18" charset="0"/>
                  </a:rPr>
                  <a:t>°</a:t>
                </a:r>
                <a:r>
                  <a:rPr lang="en-US" altLang="zh-CN" sz="1200" b="1">
                    <a:solidFill>
                      <a:srgbClr val="595959"/>
                    </a:solidFill>
                    <a:cs typeface="Times New Roman" panose="02020603050405020304" pitchFamily="18" charset="0"/>
                  </a:rPr>
                  <a:t>54</a:t>
                </a:r>
                <a:r>
                  <a:rPr lang="en-US" altLang="zh-CN" sz="900" b="1">
                    <a:solidFill>
                      <a:srgbClr val="595959"/>
                    </a:solidFill>
                    <a:latin typeface="Times New Roman" panose="02020603050405020304" pitchFamily="18" charset="0"/>
                    <a:cs typeface="Times New Roman" panose="02020603050405020304" pitchFamily="18" charset="0"/>
                  </a:rPr>
                  <a:t>′</a:t>
                </a:r>
                <a:endParaRPr lang="en-US" altLang="zh-CN" sz="1800"/>
              </a:p>
            </p:txBody>
          </p:sp>
          <p:sp>
            <p:nvSpPr>
              <p:cNvPr id="86041" name="椭圆 162">
                <a:extLst>
                  <a:ext uri="{FF2B5EF4-FFF2-40B4-BE49-F238E27FC236}">
                    <a16:creationId xmlns:a16="http://schemas.microsoft.com/office/drawing/2014/main" id="{AC92F94B-9C90-E642-99B0-04A2B3B482A2}"/>
                  </a:ext>
                </a:extLst>
              </p:cNvPr>
              <p:cNvSpPr>
                <a:spLocks noChangeArrowheads="1"/>
              </p:cNvSpPr>
              <p:nvPr/>
            </p:nvSpPr>
            <p:spPr bwMode="auto">
              <a:xfrm>
                <a:off x="30706" y="16708"/>
                <a:ext cx="8001" cy="4476"/>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b="1">
                    <a:solidFill>
                      <a:srgbClr val="FF00FF"/>
                    </a:solidFill>
                    <a:cs typeface="Times New Roman" panose="02020603050405020304" pitchFamily="18" charset="0"/>
                  </a:rPr>
                  <a:t>华盛顿</a:t>
                </a:r>
                <a:endParaRPr lang="zh-CN" altLang="zh-CN" sz="1200">
                  <a:solidFill>
                    <a:srgbClr val="FF00FF"/>
                  </a:solidFill>
                </a:endParaRPr>
              </a:p>
            </p:txBody>
          </p:sp>
          <p:sp>
            <p:nvSpPr>
              <p:cNvPr id="86042" name="直接连接符 163">
                <a:extLst>
                  <a:ext uri="{FF2B5EF4-FFF2-40B4-BE49-F238E27FC236}">
                    <a16:creationId xmlns:a16="http://schemas.microsoft.com/office/drawing/2014/main" id="{431284A3-48FD-A24C-8064-BA0B93F1E7AE}"/>
                  </a:ext>
                </a:extLst>
              </p:cNvPr>
              <p:cNvSpPr>
                <a:spLocks noChangeShapeType="1"/>
              </p:cNvSpPr>
              <p:nvPr/>
            </p:nvSpPr>
            <p:spPr bwMode="auto">
              <a:xfrm>
                <a:off x="23530" y="6069"/>
                <a:ext cx="1814" cy="1312"/>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6043" name="直接连接符 164">
                <a:extLst>
                  <a:ext uri="{FF2B5EF4-FFF2-40B4-BE49-F238E27FC236}">
                    <a16:creationId xmlns:a16="http://schemas.microsoft.com/office/drawing/2014/main" id="{FC3A0AF7-1681-6446-8E38-22A518C0174E}"/>
                  </a:ext>
                </a:extLst>
              </p:cNvPr>
              <p:cNvSpPr>
                <a:spLocks noChangeShapeType="1"/>
              </p:cNvSpPr>
              <p:nvPr/>
            </p:nvSpPr>
            <p:spPr bwMode="auto">
              <a:xfrm flipH="1">
                <a:off x="27534" y="5270"/>
                <a:ext cx="1834" cy="1455"/>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6044" name="直接连接符 165">
                <a:extLst>
                  <a:ext uri="{FF2B5EF4-FFF2-40B4-BE49-F238E27FC236}">
                    <a16:creationId xmlns:a16="http://schemas.microsoft.com/office/drawing/2014/main" id="{6272BEFF-067B-4D4C-9E72-D59FF9AC6FB5}"/>
                  </a:ext>
                </a:extLst>
              </p:cNvPr>
              <p:cNvSpPr>
                <a:spLocks noChangeShapeType="1"/>
              </p:cNvSpPr>
              <p:nvPr/>
            </p:nvSpPr>
            <p:spPr bwMode="auto">
              <a:xfrm flipH="1">
                <a:off x="30631" y="7915"/>
                <a:ext cx="1811" cy="1050"/>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6045" name="直接连接符 166">
                <a:extLst>
                  <a:ext uri="{FF2B5EF4-FFF2-40B4-BE49-F238E27FC236}">
                    <a16:creationId xmlns:a16="http://schemas.microsoft.com/office/drawing/2014/main" id="{7C97B168-B307-264B-89FF-E1CF62F95571}"/>
                  </a:ext>
                </a:extLst>
              </p:cNvPr>
              <p:cNvSpPr>
                <a:spLocks noChangeShapeType="1"/>
              </p:cNvSpPr>
              <p:nvPr/>
            </p:nvSpPr>
            <p:spPr bwMode="auto">
              <a:xfrm>
                <a:off x="29724" y="10548"/>
                <a:ext cx="2718" cy="916"/>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6046" name="直接连接符 167">
                <a:extLst>
                  <a:ext uri="{FF2B5EF4-FFF2-40B4-BE49-F238E27FC236}">
                    <a16:creationId xmlns:a16="http://schemas.microsoft.com/office/drawing/2014/main" id="{FB06420E-D719-5341-989A-218B5382D2B3}"/>
                  </a:ext>
                </a:extLst>
              </p:cNvPr>
              <p:cNvSpPr>
                <a:spLocks noChangeShapeType="1"/>
              </p:cNvSpPr>
              <p:nvPr/>
            </p:nvSpPr>
            <p:spPr bwMode="auto">
              <a:xfrm flipH="1">
                <a:off x="23278" y="8965"/>
                <a:ext cx="1159" cy="917"/>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6047" name="直接连接符 168">
                <a:extLst>
                  <a:ext uri="{FF2B5EF4-FFF2-40B4-BE49-F238E27FC236}">
                    <a16:creationId xmlns:a16="http://schemas.microsoft.com/office/drawing/2014/main" id="{382346F2-5D79-BB42-99A9-3B987B7C3725}"/>
                  </a:ext>
                </a:extLst>
              </p:cNvPr>
              <p:cNvSpPr>
                <a:spLocks noChangeShapeType="1"/>
              </p:cNvSpPr>
              <p:nvPr/>
            </p:nvSpPr>
            <p:spPr bwMode="auto">
              <a:xfrm flipH="1" flipV="1">
                <a:off x="13981" y="7286"/>
                <a:ext cx="4919" cy="2596"/>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6048" name="椭圆 169">
                <a:extLst>
                  <a:ext uri="{FF2B5EF4-FFF2-40B4-BE49-F238E27FC236}">
                    <a16:creationId xmlns:a16="http://schemas.microsoft.com/office/drawing/2014/main" id="{2B3AC6F5-9B68-FC4B-89FD-571241D6C379}"/>
                  </a:ext>
                </a:extLst>
              </p:cNvPr>
              <p:cNvSpPr>
                <a:spLocks noChangeArrowheads="1"/>
              </p:cNvSpPr>
              <p:nvPr/>
            </p:nvSpPr>
            <p:spPr bwMode="auto">
              <a:xfrm>
                <a:off x="1084" y="10714"/>
                <a:ext cx="8970" cy="4535"/>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200" b="1">
                    <a:solidFill>
                      <a:srgbClr val="595959"/>
                    </a:solidFill>
                    <a:cs typeface="Times New Roman" panose="02020603050405020304" pitchFamily="18" charset="0"/>
                  </a:rPr>
                  <a:t>13.6</a:t>
                </a:r>
                <a:r>
                  <a:rPr lang="zh-CN" altLang="en-US" sz="1200" b="1">
                    <a:solidFill>
                      <a:srgbClr val="595959"/>
                    </a:solidFill>
                    <a:cs typeface="Times New Roman" panose="02020603050405020304" pitchFamily="18" charset="0"/>
                  </a:rPr>
                  <a:t>亿亿</a:t>
                </a:r>
                <a:endParaRPr lang="zh-CN" altLang="en-US" sz="1200"/>
              </a:p>
            </p:txBody>
          </p:sp>
          <p:sp>
            <p:nvSpPr>
              <p:cNvPr id="86049" name="文本框 54">
                <a:extLst>
                  <a:ext uri="{FF2B5EF4-FFF2-40B4-BE49-F238E27FC236}">
                    <a16:creationId xmlns:a16="http://schemas.microsoft.com/office/drawing/2014/main" id="{6B79F8A7-0663-0D4A-AC3C-5094610B1ECB}"/>
                  </a:ext>
                </a:extLst>
              </p:cNvPr>
              <p:cNvSpPr txBox="1">
                <a:spLocks noChangeArrowheads="1"/>
              </p:cNvSpPr>
              <p:nvPr/>
            </p:nvSpPr>
            <p:spPr bwMode="auto">
              <a:xfrm>
                <a:off x="12155" y="10012"/>
                <a:ext cx="4331" cy="2496"/>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a:cs typeface="Times New Roman" panose="02020603050405020304" pitchFamily="18" charset="0"/>
                  </a:rPr>
                  <a:t>人口</a:t>
                </a:r>
                <a:endParaRPr lang="zh-CN" altLang="zh-CN" sz="1200"/>
              </a:p>
            </p:txBody>
          </p:sp>
          <p:sp>
            <p:nvSpPr>
              <p:cNvPr id="86050" name="直接连接符 171">
                <a:extLst>
                  <a:ext uri="{FF2B5EF4-FFF2-40B4-BE49-F238E27FC236}">
                    <a16:creationId xmlns:a16="http://schemas.microsoft.com/office/drawing/2014/main" id="{8327EAFC-6FB1-5948-9DAD-6EE8024569B3}"/>
                  </a:ext>
                </a:extLst>
              </p:cNvPr>
              <p:cNvSpPr>
                <a:spLocks noChangeShapeType="1"/>
              </p:cNvSpPr>
              <p:nvPr/>
            </p:nvSpPr>
            <p:spPr bwMode="auto">
              <a:xfrm flipH="1">
                <a:off x="10295" y="11464"/>
                <a:ext cx="7698" cy="1312"/>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6051" name="直接连接符 172">
                <a:extLst>
                  <a:ext uri="{FF2B5EF4-FFF2-40B4-BE49-F238E27FC236}">
                    <a16:creationId xmlns:a16="http://schemas.microsoft.com/office/drawing/2014/main" id="{64A9158F-C5C6-454F-9076-6907E7F060A1}"/>
                  </a:ext>
                </a:extLst>
              </p:cNvPr>
              <p:cNvSpPr>
                <a:spLocks noChangeShapeType="1"/>
              </p:cNvSpPr>
              <p:nvPr/>
            </p:nvSpPr>
            <p:spPr bwMode="auto">
              <a:xfrm flipH="1">
                <a:off x="17087" y="13047"/>
                <a:ext cx="1813" cy="2505"/>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6052" name="直接连接符 173">
                <a:extLst>
                  <a:ext uri="{FF2B5EF4-FFF2-40B4-BE49-F238E27FC236}">
                    <a16:creationId xmlns:a16="http://schemas.microsoft.com/office/drawing/2014/main" id="{028EDBD7-30CC-1B41-B0C9-497D3BC46329}"/>
                  </a:ext>
                </a:extLst>
              </p:cNvPr>
              <p:cNvSpPr>
                <a:spLocks noChangeShapeType="1"/>
              </p:cNvSpPr>
              <p:nvPr/>
            </p:nvSpPr>
            <p:spPr bwMode="auto">
              <a:xfrm flipH="1">
                <a:off x="9176" y="18029"/>
                <a:ext cx="2979" cy="2111"/>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6053" name="椭圆 174">
                <a:extLst>
                  <a:ext uri="{FF2B5EF4-FFF2-40B4-BE49-F238E27FC236}">
                    <a16:creationId xmlns:a16="http://schemas.microsoft.com/office/drawing/2014/main" id="{1E6CE14D-2205-4943-980A-BE9D6978C7F2}"/>
                  </a:ext>
                </a:extLst>
              </p:cNvPr>
              <p:cNvSpPr>
                <a:spLocks noChangeArrowheads="1"/>
              </p:cNvSpPr>
              <p:nvPr/>
            </p:nvSpPr>
            <p:spPr bwMode="auto">
              <a:xfrm>
                <a:off x="3097" y="23627"/>
                <a:ext cx="7989" cy="4534"/>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200" b="1">
                    <a:solidFill>
                      <a:srgbClr val="595959"/>
                    </a:solidFill>
                    <a:cs typeface="Times New Roman" panose="02020603050405020304" pitchFamily="18" charset="0"/>
                  </a:rPr>
                  <a:t>2069</a:t>
                </a:r>
                <a:r>
                  <a:rPr lang="zh-CN" altLang="en-US" sz="1200" b="1">
                    <a:solidFill>
                      <a:srgbClr val="595959"/>
                    </a:solidFill>
                    <a:cs typeface="Times New Roman" panose="02020603050405020304" pitchFamily="18" charset="0"/>
                  </a:rPr>
                  <a:t>万</a:t>
                </a:r>
                <a:endParaRPr lang="zh-CN" altLang="en-US" sz="1200"/>
              </a:p>
            </p:txBody>
          </p:sp>
          <p:sp>
            <p:nvSpPr>
              <p:cNvPr id="86054" name="直接连接符 175">
                <a:extLst>
                  <a:ext uri="{FF2B5EF4-FFF2-40B4-BE49-F238E27FC236}">
                    <a16:creationId xmlns:a16="http://schemas.microsoft.com/office/drawing/2014/main" id="{B8465CBD-07DB-DC47-AF09-274A6E097359}"/>
                  </a:ext>
                </a:extLst>
              </p:cNvPr>
              <p:cNvSpPr>
                <a:spLocks noChangeShapeType="1"/>
              </p:cNvSpPr>
              <p:nvPr/>
            </p:nvSpPr>
            <p:spPr bwMode="auto">
              <a:xfrm flipV="1">
                <a:off x="9916" y="18717"/>
                <a:ext cx="2793" cy="5574"/>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6055" name="文本框 54">
                <a:extLst>
                  <a:ext uri="{FF2B5EF4-FFF2-40B4-BE49-F238E27FC236}">
                    <a16:creationId xmlns:a16="http://schemas.microsoft.com/office/drawing/2014/main" id="{C2C73E97-C6C0-EC43-91BB-D3C2CA991F32}"/>
                  </a:ext>
                </a:extLst>
              </p:cNvPr>
              <p:cNvSpPr txBox="1">
                <a:spLocks noChangeArrowheads="1"/>
              </p:cNvSpPr>
              <p:nvPr/>
            </p:nvSpPr>
            <p:spPr bwMode="auto">
              <a:xfrm>
                <a:off x="9176" y="20660"/>
                <a:ext cx="4331" cy="249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a:cs typeface="Times New Roman" panose="02020603050405020304" pitchFamily="18" charset="0"/>
                  </a:rPr>
                  <a:t>人口</a:t>
                </a:r>
                <a:endParaRPr lang="zh-CN" altLang="zh-CN" sz="1200"/>
              </a:p>
            </p:txBody>
          </p:sp>
          <p:sp>
            <p:nvSpPr>
              <p:cNvPr id="86056" name="直接连接符 177">
                <a:extLst>
                  <a:ext uri="{FF2B5EF4-FFF2-40B4-BE49-F238E27FC236}">
                    <a16:creationId xmlns:a16="http://schemas.microsoft.com/office/drawing/2014/main" id="{DEF5DE68-B938-C24E-81F6-C1713B62A82B}"/>
                  </a:ext>
                </a:extLst>
              </p:cNvPr>
              <p:cNvSpPr>
                <a:spLocks noChangeShapeType="1"/>
              </p:cNvSpPr>
              <p:nvPr/>
            </p:nvSpPr>
            <p:spPr bwMode="auto">
              <a:xfrm flipH="1" flipV="1">
                <a:off x="14898" y="19373"/>
                <a:ext cx="1738" cy="4254"/>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6057" name="文本框 54">
                <a:extLst>
                  <a:ext uri="{FF2B5EF4-FFF2-40B4-BE49-F238E27FC236}">
                    <a16:creationId xmlns:a16="http://schemas.microsoft.com/office/drawing/2014/main" id="{04E3471B-E9A1-B447-86FE-EC985EFA37DC}"/>
                  </a:ext>
                </a:extLst>
              </p:cNvPr>
              <p:cNvSpPr txBox="1">
                <a:spLocks noChangeArrowheads="1"/>
              </p:cNvSpPr>
              <p:nvPr/>
            </p:nvSpPr>
            <p:spPr bwMode="auto">
              <a:xfrm>
                <a:off x="13507" y="20365"/>
                <a:ext cx="4330" cy="249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a:cs typeface="Times New Roman" panose="02020603050405020304" pitchFamily="18" charset="0"/>
                  </a:rPr>
                  <a:t>纬度</a:t>
                </a:r>
                <a:endParaRPr lang="zh-CN" altLang="zh-CN" sz="1200"/>
              </a:p>
            </p:txBody>
          </p:sp>
          <p:sp>
            <p:nvSpPr>
              <p:cNvPr id="91179" name="椭圆 179">
                <a:extLst>
                  <a:ext uri="{FF2B5EF4-FFF2-40B4-BE49-F238E27FC236}">
                    <a16:creationId xmlns:a16="http://schemas.microsoft.com/office/drawing/2014/main" id="{6F98F12F-F0C9-8C48-82E3-3A7CC6A25FAF}"/>
                  </a:ext>
                </a:extLst>
              </p:cNvPr>
              <p:cNvSpPr>
                <a:spLocks noChangeArrowheads="1"/>
              </p:cNvSpPr>
              <p:nvPr/>
            </p:nvSpPr>
            <p:spPr bwMode="auto">
              <a:xfrm>
                <a:off x="20773" y="22006"/>
                <a:ext cx="9282" cy="6666"/>
              </a:xfrm>
              <a:prstGeom prst="ellipse">
                <a:avLst/>
              </a:prstGeom>
              <a:solidFill>
                <a:srgbClr val="FFFFFF"/>
              </a:solidFill>
              <a:ln w="12700">
                <a:solidFill>
                  <a:srgbClr val="000000"/>
                </a:solidFill>
                <a:miter lim="800000"/>
                <a:headEnd/>
                <a:tailEnd/>
              </a:ln>
            </p:spPr>
            <p:txBody>
              <a:bodyPr anchor="ctr"/>
              <a:lstStyle/>
              <a:p>
                <a:pPr>
                  <a:defRPr/>
                </a:pPr>
                <a:r>
                  <a:rPr lang="zh-CN" sz="1200" b="1" dirty="0">
                    <a:solidFill>
                      <a:srgbClr val="595959"/>
                    </a:solidFill>
                    <a:latin typeface="Arial" charset="0"/>
                    <a:cs typeface="Times New Roman" pitchFamily="18" charset="0"/>
                  </a:rPr>
                  <a:t>东经</a:t>
                </a:r>
                <a:endParaRPr lang="zh-CN" sz="1200" dirty="0">
                  <a:latin typeface="Arial" charset="0"/>
                </a:endParaRPr>
              </a:p>
              <a:p>
                <a:pPr>
                  <a:defRPr/>
                </a:pPr>
                <a:r>
                  <a:rPr lang="en-US" altLang="zh-CN" sz="1200" b="1" dirty="0">
                    <a:solidFill>
                      <a:srgbClr val="595959"/>
                    </a:solidFill>
                    <a:latin typeface="Arial" charset="0"/>
                    <a:cs typeface="Times New Roman" pitchFamily="18" charset="0"/>
                  </a:rPr>
                  <a:t>116</a:t>
                </a:r>
                <a:r>
                  <a:rPr lang="en-US" altLang="zh-CN" sz="1200" b="1" dirty="0">
                    <a:solidFill>
                      <a:srgbClr val="595959"/>
                    </a:solidFill>
                    <a:latin typeface="Times New Roman" pitchFamily="18" charset="0"/>
                    <a:cs typeface="Times New Roman" pitchFamily="18" charset="0"/>
                  </a:rPr>
                  <a:t>°</a:t>
                </a:r>
                <a:r>
                  <a:rPr lang="en-US" altLang="zh-CN" sz="1200" b="1" dirty="0">
                    <a:solidFill>
                      <a:srgbClr val="595959"/>
                    </a:solidFill>
                    <a:latin typeface="Arial" charset="0"/>
                    <a:cs typeface="Times New Roman" pitchFamily="18" charset="0"/>
                  </a:rPr>
                  <a:t>25</a:t>
                </a:r>
                <a:r>
                  <a:rPr lang="en-US" altLang="zh-CN" sz="1200" dirty="0">
                    <a:solidFill>
                      <a:srgbClr val="333333"/>
                    </a:solidFill>
                    <a:latin typeface="Arial" charset="0"/>
                    <a:cs typeface="Arial" charset="0"/>
                  </a:rPr>
                  <a:t>′</a:t>
                </a:r>
                <a:endParaRPr lang="en-US" altLang="zh-CN" sz="1200" dirty="0">
                  <a:latin typeface="Arial" charset="0"/>
                </a:endParaRPr>
              </a:p>
              <a:p>
                <a:pPr indent="228600">
                  <a:defRPr/>
                </a:pPr>
                <a:r>
                  <a:rPr lang="en-US" altLang="zh-CN" sz="1200" dirty="0">
                    <a:latin typeface="Arial" charset="0"/>
                  </a:rPr>
                  <a:t> </a:t>
                </a:r>
                <a:endParaRPr lang="en-US" altLang="zh-CN" dirty="0">
                  <a:latin typeface="Arial" charset="0"/>
                </a:endParaRPr>
              </a:p>
            </p:txBody>
          </p:sp>
          <p:sp>
            <p:nvSpPr>
              <p:cNvPr id="86059" name="直接连接符 180">
                <a:extLst>
                  <a:ext uri="{FF2B5EF4-FFF2-40B4-BE49-F238E27FC236}">
                    <a16:creationId xmlns:a16="http://schemas.microsoft.com/office/drawing/2014/main" id="{8AA927B2-AF03-6045-B319-DDE61BB57D47}"/>
                  </a:ext>
                </a:extLst>
              </p:cNvPr>
              <p:cNvSpPr>
                <a:spLocks noChangeShapeType="1"/>
              </p:cNvSpPr>
              <p:nvPr/>
            </p:nvSpPr>
            <p:spPr bwMode="auto">
              <a:xfrm flipH="1" flipV="1">
                <a:off x="17087" y="18717"/>
                <a:ext cx="5817" cy="4261"/>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6060" name="文本框 54">
                <a:extLst>
                  <a:ext uri="{FF2B5EF4-FFF2-40B4-BE49-F238E27FC236}">
                    <a16:creationId xmlns:a16="http://schemas.microsoft.com/office/drawing/2014/main" id="{A8F9EA06-1F98-4241-823C-82914C837476}"/>
                  </a:ext>
                </a:extLst>
              </p:cNvPr>
              <p:cNvSpPr txBox="1">
                <a:spLocks noChangeArrowheads="1"/>
              </p:cNvSpPr>
              <p:nvPr/>
            </p:nvSpPr>
            <p:spPr bwMode="auto">
              <a:xfrm>
                <a:off x="18574" y="19610"/>
                <a:ext cx="4330" cy="249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a:cs typeface="Times New Roman" panose="02020603050405020304" pitchFamily="18" charset="0"/>
                  </a:rPr>
                  <a:t>经度</a:t>
                </a:r>
                <a:endParaRPr lang="zh-CN" altLang="zh-CN" sz="1200"/>
              </a:p>
            </p:txBody>
          </p:sp>
          <p:sp>
            <p:nvSpPr>
              <p:cNvPr id="86061" name="直接连接符 182">
                <a:extLst>
                  <a:ext uri="{FF2B5EF4-FFF2-40B4-BE49-F238E27FC236}">
                    <a16:creationId xmlns:a16="http://schemas.microsoft.com/office/drawing/2014/main" id="{AEFA12C1-910A-D743-8AE7-38FF8F6CEF30}"/>
                  </a:ext>
                </a:extLst>
              </p:cNvPr>
              <p:cNvSpPr>
                <a:spLocks noChangeShapeType="1"/>
              </p:cNvSpPr>
              <p:nvPr/>
            </p:nvSpPr>
            <p:spPr bwMode="auto">
              <a:xfrm flipH="1">
                <a:off x="35018" y="13703"/>
                <a:ext cx="520" cy="3005"/>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6062" name="椭圆 183">
                <a:extLst>
                  <a:ext uri="{FF2B5EF4-FFF2-40B4-BE49-F238E27FC236}">
                    <a16:creationId xmlns:a16="http://schemas.microsoft.com/office/drawing/2014/main" id="{2F1507F2-E6E0-9940-A35B-8DFF893ACF69}"/>
                  </a:ext>
                </a:extLst>
              </p:cNvPr>
              <p:cNvSpPr>
                <a:spLocks noChangeArrowheads="1"/>
              </p:cNvSpPr>
              <p:nvPr/>
            </p:nvSpPr>
            <p:spPr bwMode="auto">
              <a:xfrm>
                <a:off x="41502" y="5270"/>
                <a:ext cx="10036" cy="6977"/>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200" b="1">
                    <a:solidFill>
                      <a:srgbClr val="595959"/>
                    </a:solidFill>
                    <a:cs typeface="Times New Roman" panose="02020603050405020304" pitchFamily="18" charset="0"/>
                  </a:rPr>
                  <a:t>937</a:t>
                </a:r>
                <a:r>
                  <a:rPr lang="zh-CN" altLang="en-US" sz="1200" b="1">
                    <a:solidFill>
                      <a:srgbClr val="595959"/>
                    </a:solidFill>
                    <a:cs typeface="Times New Roman" panose="02020603050405020304" pitchFamily="18" charset="0"/>
                  </a:rPr>
                  <a:t>万平方公里</a:t>
                </a:r>
                <a:endParaRPr lang="zh-CN" altLang="en-US" sz="1200"/>
              </a:p>
            </p:txBody>
          </p:sp>
          <p:sp>
            <p:nvSpPr>
              <p:cNvPr id="86063" name="文本框 54">
                <a:extLst>
                  <a:ext uri="{FF2B5EF4-FFF2-40B4-BE49-F238E27FC236}">
                    <a16:creationId xmlns:a16="http://schemas.microsoft.com/office/drawing/2014/main" id="{9F63687C-613C-6747-B1B9-DC1411A49F0B}"/>
                  </a:ext>
                </a:extLst>
              </p:cNvPr>
              <p:cNvSpPr txBox="1">
                <a:spLocks noChangeArrowheads="1"/>
              </p:cNvSpPr>
              <p:nvPr/>
            </p:nvSpPr>
            <p:spPr bwMode="auto">
              <a:xfrm>
                <a:off x="37171" y="7416"/>
                <a:ext cx="4331" cy="2496"/>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a:cs typeface="Times New Roman" panose="02020603050405020304" pitchFamily="18" charset="0"/>
                  </a:rPr>
                  <a:t>面积</a:t>
                </a:r>
                <a:endParaRPr lang="zh-CN" altLang="zh-CN" sz="1200"/>
              </a:p>
            </p:txBody>
          </p:sp>
          <p:sp>
            <p:nvSpPr>
              <p:cNvPr id="86064" name="直接连接符 189">
                <a:extLst>
                  <a:ext uri="{FF2B5EF4-FFF2-40B4-BE49-F238E27FC236}">
                    <a16:creationId xmlns:a16="http://schemas.microsoft.com/office/drawing/2014/main" id="{87B3A178-7D02-C647-97A6-5C1DE1AD7AE4}"/>
                  </a:ext>
                </a:extLst>
              </p:cNvPr>
              <p:cNvSpPr>
                <a:spLocks noChangeShapeType="1"/>
              </p:cNvSpPr>
              <p:nvPr/>
            </p:nvSpPr>
            <p:spPr bwMode="auto">
              <a:xfrm flipH="1">
                <a:off x="37727" y="8367"/>
                <a:ext cx="3775" cy="1515"/>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6065" name="椭圆 190">
                <a:extLst>
                  <a:ext uri="{FF2B5EF4-FFF2-40B4-BE49-F238E27FC236}">
                    <a16:creationId xmlns:a16="http://schemas.microsoft.com/office/drawing/2014/main" id="{51B42008-DC7A-6B4C-B734-CC5D32454582}"/>
                  </a:ext>
                </a:extLst>
              </p:cNvPr>
              <p:cNvSpPr>
                <a:spLocks noChangeArrowheads="1"/>
              </p:cNvSpPr>
              <p:nvPr/>
            </p:nvSpPr>
            <p:spPr bwMode="auto">
              <a:xfrm>
                <a:off x="40971" y="12247"/>
                <a:ext cx="9483" cy="4534"/>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200" b="1">
                    <a:solidFill>
                      <a:srgbClr val="595959"/>
                    </a:solidFill>
                    <a:cs typeface="Times New Roman" panose="02020603050405020304" pitchFamily="18" charset="0"/>
                  </a:rPr>
                  <a:t>3.1</a:t>
                </a:r>
                <a:r>
                  <a:rPr lang="zh-CN" altLang="en-US" sz="1200" b="1">
                    <a:solidFill>
                      <a:srgbClr val="595959"/>
                    </a:solidFill>
                    <a:cs typeface="Times New Roman" panose="02020603050405020304" pitchFamily="18" charset="0"/>
                  </a:rPr>
                  <a:t>亿亿</a:t>
                </a:r>
                <a:endParaRPr lang="zh-CN" altLang="en-US" sz="1200"/>
              </a:p>
            </p:txBody>
          </p:sp>
          <p:sp>
            <p:nvSpPr>
              <p:cNvPr id="86066" name="直接连接符 191">
                <a:extLst>
                  <a:ext uri="{FF2B5EF4-FFF2-40B4-BE49-F238E27FC236}">
                    <a16:creationId xmlns:a16="http://schemas.microsoft.com/office/drawing/2014/main" id="{603FDC1D-B180-DC49-BE34-2D05CB012430}"/>
                  </a:ext>
                </a:extLst>
              </p:cNvPr>
              <p:cNvSpPr>
                <a:spLocks noChangeShapeType="1"/>
              </p:cNvSpPr>
              <p:nvPr/>
            </p:nvSpPr>
            <p:spPr bwMode="auto">
              <a:xfrm>
                <a:off x="37727" y="13047"/>
                <a:ext cx="3244" cy="1467"/>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6067" name="椭圆 192">
                <a:extLst>
                  <a:ext uri="{FF2B5EF4-FFF2-40B4-BE49-F238E27FC236}">
                    <a16:creationId xmlns:a16="http://schemas.microsoft.com/office/drawing/2014/main" id="{BDFE35EA-00D6-1F4C-B571-923FEAB17C29}"/>
                  </a:ext>
                </a:extLst>
              </p:cNvPr>
              <p:cNvSpPr>
                <a:spLocks noChangeArrowheads="1"/>
              </p:cNvSpPr>
              <p:nvPr/>
            </p:nvSpPr>
            <p:spPr bwMode="auto">
              <a:xfrm>
                <a:off x="30405" y="23819"/>
                <a:ext cx="8334" cy="6204"/>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200" b="1">
                    <a:solidFill>
                      <a:srgbClr val="595959"/>
                    </a:solidFill>
                    <a:cs typeface="Times New Roman" panose="02020603050405020304" pitchFamily="18" charset="0"/>
                  </a:rPr>
                  <a:t>178</a:t>
                </a:r>
                <a:r>
                  <a:rPr lang="zh-CN" altLang="en-US" sz="1200" b="1">
                    <a:solidFill>
                      <a:srgbClr val="595959"/>
                    </a:solidFill>
                    <a:cs typeface="Times New Roman" panose="02020603050405020304" pitchFamily="18" charset="0"/>
                  </a:rPr>
                  <a:t>平</a:t>
                </a:r>
                <a:endParaRPr lang="zh-CN" altLang="en-US" sz="1200"/>
              </a:p>
              <a:p>
                <a:pPr>
                  <a:lnSpc>
                    <a:spcPct val="100000"/>
                  </a:lnSpc>
                  <a:spcBef>
                    <a:spcPct val="0"/>
                  </a:spcBef>
                  <a:buClrTx/>
                  <a:buFontTx/>
                  <a:buNone/>
                </a:pPr>
                <a:r>
                  <a:rPr lang="zh-CN" altLang="en-US" sz="1200" b="1">
                    <a:solidFill>
                      <a:srgbClr val="595959"/>
                    </a:solidFill>
                    <a:cs typeface="Times New Roman" panose="02020603050405020304" pitchFamily="18" charset="0"/>
                  </a:rPr>
                  <a:t>方公里</a:t>
                </a:r>
                <a:endParaRPr lang="zh-CN" altLang="en-US" sz="1200"/>
              </a:p>
            </p:txBody>
          </p:sp>
          <p:sp>
            <p:nvSpPr>
              <p:cNvPr id="86068" name="直接连接符 193">
                <a:extLst>
                  <a:ext uri="{FF2B5EF4-FFF2-40B4-BE49-F238E27FC236}">
                    <a16:creationId xmlns:a16="http://schemas.microsoft.com/office/drawing/2014/main" id="{770C1E3C-7BC4-DF46-B6BC-B7F552C1D6F4}"/>
                  </a:ext>
                </a:extLst>
              </p:cNvPr>
              <p:cNvSpPr>
                <a:spLocks noChangeShapeType="1"/>
              </p:cNvSpPr>
              <p:nvPr/>
            </p:nvSpPr>
            <p:spPr bwMode="auto">
              <a:xfrm flipH="1">
                <a:off x="33778" y="21184"/>
                <a:ext cx="1240" cy="2635"/>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6069" name="椭圆 194">
                <a:extLst>
                  <a:ext uri="{FF2B5EF4-FFF2-40B4-BE49-F238E27FC236}">
                    <a16:creationId xmlns:a16="http://schemas.microsoft.com/office/drawing/2014/main" id="{A21C8350-BDA6-B245-9AFC-3D8CF2876089}"/>
                  </a:ext>
                </a:extLst>
              </p:cNvPr>
              <p:cNvSpPr>
                <a:spLocks noChangeArrowheads="1"/>
              </p:cNvSpPr>
              <p:nvPr/>
            </p:nvSpPr>
            <p:spPr bwMode="auto">
              <a:xfrm>
                <a:off x="39678" y="23099"/>
                <a:ext cx="8569" cy="6692"/>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b="1">
                    <a:solidFill>
                      <a:srgbClr val="595959"/>
                    </a:solidFill>
                    <a:cs typeface="Times New Roman" panose="02020603050405020304" pitchFamily="18" charset="0"/>
                  </a:rPr>
                  <a:t>北纬</a:t>
                </a:r>
                <a:r>
                  <a:rPr lang="en-US" altLang="zh-CN" sz="1200" b="1">
                    <a:solidFill>
                      <a:srgbClr val="595959"/>
                    </a:solidFill>
                    <a:cs typeface="Times New Roman" panose="02020603050405020304" pitchFamily="18" charset="0"/>
                  </a:rPr>
                  <a:t>9</a:t>
                </a:r>
                <a:r>
                  <a:rPr lang="en-US" altLang="zh-CN" sz="1200" b="1">
                    <a:solidFill>
                      <a:srgbClr val="595959"/>
                    </a:solidFill>
                    <a:latin typeface="Times New Roman" panose="02020603050405020304" pitchFamily="18" charset="0"/>
                    <a:cs typeface="Times New Roman" panose="02020603050405020304" pitchFamily="18" charset="0"/>
                  </a:rPr>
                  <a:t>°</a:t>
                </a:r>
                <a:r>
                  <a:rPr lang="en-US" altLang="zh-CN" sz="1200" b="1">
                    <a:solidFill>
                      <a:srgbClr val="595959"/>
                    </a:solidFill>
                    <a:cs typeface="Times New Roman" panose="02020603050405020304" pitchFamily="18" charset="0"/>
                  </a:rPr>
                  <a:t>53</a:t>
                </a:r>
                <a:r>
                  <a:rPr lang="en-US" altLang="zh-CN" sz="1200" b="1">
                    <a:solidFill>
                      <a:srgbClr val="595959"/>
                    </a:solidFill>
                    <a:latin typeface="Times New Roman" panose="02020603050405020304" pitchFamily="18" charset="0"/>
                    <a:cs typeface="Times New Roman" panose="02020603050405020304" pitchFamily="18" charset="0"/>
                  </a:rPr>
                  <a:t>′</a:t>
                </a:r>
                <a:endParaRPr lang="en-US" altLang="zh-CN" sz="1200"/>
              </a:p>
            </p:txBody>
          </p:sp>
          <p:sp>
            <p:nvSpPr>
              <p:cNvPr id="86070" name="直接连接符 195">
                <a:extLst>
                  <a:ext uri="{FF2B5EF4-FFF2-40B4-BE49-F238E27FC236}">
                    <a16:creationId xmlns:a16="http://schemas.microsoft.com/office/drawing/2014/main" id="{61A1DD02-69DD-5A4D-8584-A3DC1A45A2D7}"/>
                  </a:ext>
                </a:extLst>
              </p:cNvPr>
              <p:cNvSpPr>
                <a:spLocks noChangeShapeType="1"/>
              </p:cNvSpPr>
              <p:nvPr/>
            </p:nvSpPr>
            <p:spPr bwMode="auto">
              <a:xfrm flipH="1" flipV="1">
                <a:off x="37627" y="20529"/>
                <a:ext cx="3460" cy="3926"/>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6071" name="椭圆 196">
                <a:extLst>
                  <a:ext uri="{FF2B5EF4-FFF2-40B4-BE49-F238E27FC236}">
                    <a16:creationId xmlns:a16="http://schemas.microsoft.com/office/drawing/2014/main" id="{E6055BA7-584A-5E4C-9D51-D06DF00279AC}"/>
                  </a:ext>
                </a:extLst>
              </p:cNvPr>
              <p:cNvSpPr>
                <a:spLocks noChangeArrowheads="1"/>
              </p:cNvSpPr>
              <p:nvPr/>
            </p:nvSpPr>
            <p:spPr bwMode="auto">
              <a:xfrm>
                <a:off x="44588" y="17227"/>
                <a:ext cx="11285" cy="6666"/>
              </a:xfrm>
              <a:prstGeom prst="ellipse">
                <a:avLst/>
              </a:prstGeom>
              <a:solidFill>
                <a:srgbClr val="FFFFFF"/>
              </a:solidFill>
              <a:ln w="12700">
                <a:solidFill>
                  <a:srgbClr val="000000"/>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b="1">
                    <a:solidFill>
                      <a:srgbClr val="595959"/>
                    </a:solidFill>
                    <a:cs typeface="Times New Roman" panose="02020603050405020304" pitchFamily="18" charset="0"/>
                  </a:rPr>
                  <a:t>西经</a:t>
                </a:r>
                <a:r>
                  <a:rPr lang="en-US" altLang="zh-CN" sz="1200" b="1">
                    <a:solidFill>
                      <a:srgbClr val="595959"/>
                    </a:solidFill>
                    <a:cs typeface="Times New Roman" panose="02020603050405020304" pitchFamily="18" charset="0"/>
                  </a:rPr>
                  <a:t>77</a:t>
                </a:r>
                <a:r>
                  <a:rPr lang="en-US" altLang="zh-CN" sz="1200" b="1">
                    <a:solidFill>
                      <a:srgbClr val="595959"/>
                    </a:solidFill>
                    <a:latin typeface="Times New Roman" panose="02020603050405020304" pitchFamily="18" charset="0"/>
                    <a:cs typeface="Times New Roman" panose="02020603050405020304" pitchFamily="18" charset="0"/>
                  </a:rPr>
                  <a:t>°</a:t>
                </a:r>
                <a:r>
                  <a:rPr lang="en-US" altLang="zh-CN" sz="1200" b="1">
                    <a:solidFill>
                      <a:srgbClr val="595959"/>
                    </a:solidFill>
                    <a:cs typeface="Times New Roman" panose="02020603050405020304" pitchFamily="18" charset="0"/>
                  </a:rPr>
                  <a:t>02</a:t>
                </a:r>
                <a:r>
                  <a:rPr lang="en-US" altLang="zh-CN" sz="1200">
                    <a:solidFill>
                      <a:srgbClr val="333333"/>
                    </a:solidFill>
                    <a:cs typeface="Arial" panose="020B0604020202020204" pitchFamily="34" charset="0"/>
                  </a:rPr>
                  <a:t>′</a:t>
                </a:r>
                <a:r>
                  <a:rPr lang="en-US" altLang="zh-CN" sz="1200" b="1">
                    <a:solidFill>
                      <a:srgbClr val="595959"/>
                    </a:solidFill>
                    <a:cs typeface="Times New Roman" panose="02020603050405020304" pitchFamily="18" charset="0"/>
                  </a:rPr>
                  <a:t>25</a:t>
                </a:r>
                <a:r>
                  <a:rPr lang="en-US" altLang="zh-CN" sz="1000">
                    <a:solidFill>
                      <a:srgbClr val="333333"/>
                    </a:solidFill>
                  </a:rPr>
                  <a:t>′</a:t>
                </a:r>
                <a:endParaRPr lang="en-US" altLang="zh-CN" sz="1200"/>
              </a:p>
              <a:p>
                <a:r>
                  <a:rPr lang="en-US" altLang="zh-CN" sz="1200"/>
                  <a:t> </a:t>
                </a:r>
                <a:endParaRPr lang="en-US" altLang="zh-CN"/>
              </a:p>
            </p:txBody>
          </p:sp>
          <p:sp>
            <p:nvSpPr>
              <p:cNvPr id="86072" name="直接连接符 197">
                <a:extLst>
                  <a:ext uri="{FF2B5EF4-FFF2-40B4-BE49-F238E27FC236}">
                    <a16:creationId xmlns:a16="http://schemas.microsoft.com/office/drawing/2014/main" id="{03E86435-469B-F647-9240-11DB4EA41931}"/>
                  </a:ext>
                </a:extLst>
              </p:cNvPr>
              <p:cNvSpPr>
                <a:spLocks noChangeShapeType="1"/>
              </p:cNvSpPr>
              <p:nvPr/>
            </p:nvSpPr>
            <p:spPr bwMode="auto">
              <a:xfrm flipH="1" flipV="1">
                <a:off x="38707" y="18946"/>
                <a:ext cx="5880" cy="1615"/>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6073" name="文本框 54">
                <a:extLst>
                  <a:ext uri="{FF2B5EF4-FFF2-40B4-BE49-F238E27FC236}">
                    <a16:creationId xmlns:a16="http://schemas.microsoft.com/office/drawing/2014/main" id="{DDC79D8A-D1ED-1447-96A7-7F4072E2DF76}"/>
                  </a:ext>
                </a:extLst>
              </p:cNvPr>
              <p:cNvSpPr txBox="1">
                <a:spLocks noChangeArrowheads="1"/>
              </p:cNvSpPr>
              <p:nvPr/>
            </p:nvSpPr>
            <p:spPr bwMode="auto">
              <a:xfrm>
                <a:off x="39763" y="18893"/>
                <a:ext cx="4331" cy="2496"/>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a:cs typeface="Times New Roman" panose="02020603050405020304" pitchFamily="18" charset="0"/>
                  </a:rPr>
                  <a:t>经度</a:t>
                </a:r>
                <a:endParaRPr lang="zh-CN" altLang="zh-CN" sz="1200"/>
              </a:p>
            </p:txBody>
          </p:sp>
        </p:grpSp>
      </p:grpSp>
    </p:spTree>
  </p:cSld>
  <p:clrMapOvr>
    <a:masterClrMapping/>
  </p:clrMapOvr>
  <p:transition>
    <p:random/>
  </p:transition>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1" name="灯片编号占位符 3">
            <a:extLst>
              <a:ext uri="{FF2B5EF4-FFF2-40B4-BE49-F238E27FC236}">
                <a16:creationId xmlns:a16="http://schemas.microsoft.com/office/drawing/2014/main" id="{27C9138C-6E90-B249-B31A-91EC5156661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BDAFE561-AD38-274E-87BE-16AF7E10CDAF}" type="slidenum">
              <a:rPr lang="ja-JP" altLang="en-US" sz="1800">
                <a:solidFill>
                  <a:srgbClr val="A50021"/>
                </a:solidFill>
                <a:ea typeface="MS PGothic" panose="020B0600070205080204" pitchFamily="34" charset="-128"/>
              </a:rPr>
              <a:pPr>
                <a:lnSpc>
                  <a:spcPct val="100000"/>
                </a:lnSpc>
                <a:spcBef>
                  <a:spcPct val="0"/>
                </a:spcBef>
                <a:buClrTx/>
                <a:buFontTx/>
                <a:buNone/>
              </a:pPr>
              <a:t>69</a:t>
            </a:fld>
            <a:endParaRPr lang="en-US" altLang="ja-JP" sz="1800">
              <a:solidFill>
                <a:srgbClr val="A50021"/>
              </a:solidFill>
              <a:ea typeface="MS PGothic" panose="020B0600070205080204" pitchFamily="34" charset="-128"/>
            </a:endParaRPr>
          </a:p>
        </p:txBody>
      </p:sp>
      <p:sp>
        <p:nvSpPr>
          <p:cNvPr id="87042" name="Rectangle 2">
            <a:extLst>
              <a:ext uri="{FF2B5EF4-FFF2-40B4-BE49-F238E27FC236}">
                <a16:creationId xmlns:a16="http://schemas.microsoft.com/office/drawing/2014/main" id="{4B312757-C660-0547-8FE4-CA93452D6ECD}"/>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2.5.4</a:t>
            </a:r>
            <a:r>
              <a:rPr lang="zh-CN" altLang="zh-CN">
                <a:latin typeface="Times New Roman" panose="02020603050405020304" pitchFamily="18" charset="0"/>
              </a:rPr>
              <a:t>知识图谱的架构</a:t>
            </a:r>
            <a:endParaRPr lang="zh-CN" altLang="en-US">
              <a:latin typeface="Times New Roman" panose="02020603050405020304" pitchFamily="18" charset="0"/>
            </a:endParaRPr>
          </a:p>
        </p:txBody>
      </p:sp>
      <p:sp>
        <p:nvSpPr>
          <p:cNvPr id="87043" name="Rectangle 3">
            <a:extLst>
              <a:ext uri="{FF2B5EF4-FFF2-40B4-BE49-F238E27FC236}">
                <a16:creationId xmlns:a16="http://schemas.microsoft.com/office/drawing/2014/main" id="{8ED9F2B1-D504-FA41-B29C-A19E59743D08}"/>
              </a:ext>
            </a:extLst>
          </p:cNvPr>
          <p:cNvSpPr>
            <a:spLocks noGrp="1" noChangeArrowheads="1"/>
          </p:cNvSpPr>
          <p:nvPr>
            <p:ph type="body" idx="1"/>
          </p:nvPr>
        </p:nvSpPr>
        <p:spPr>
          <a:xfrm>
            <a:off x="393700" y="962025"/>
            <a:ext cx="8410575" cy="2840038"/>
          </a:xfrm>
        </p:spPr>
        <p:txBody>
          <a:bodyPr/>
          <a:lstStyle/>
          <a:p>
            <a:pPr algn="just" eaLnBrk="1" hangingPunct="1"/>
            <a:r>
              <a:rPr lang="en-US" altLang="zh-CN" sz="2600" b="1">
                <a:solidFill>
                  <a:srgbClr val="0000FF"/>
                </a:solidFill>
                <a:latin typeface="Times New Roman" panose="02020603050405020304" pitchFamily="18" charset="0"/>
                <a:cs typeface="Times New Roman" panose="02020603050405020304" pitchFamily="18" charset="0"/>
              </a:rPr>
              <a:t>1. </a:t>
            </a:r>
            <a:r>
              <a:rPr lang="zh-CN" altLang="zh-CN" sz="2600" b="1">
                <a:solidFill>
                  <a:srgbClr val="0000FF"/>
                </a:solidFill>
                <a:latin typeface="Times New Roman" panose="02020603050405020304" pitchFamily="18" charset="0"/>
                <a:cs typeface="Times New Roman" panose="02020603050405020304" pitchFamily="18" charset="0"/>
              </a:rPr>
              <a:t>知识图谱的逻辑结构</a:t>
            </a:r>
            <a:r>
              <a:rPr lang="zh-CN" altLang="en-US" sz="2600" b="1">
                <a:latin typeface="Times New Roman" panose="02020603050405020304" pitchFamily="18" charset="0"/>
                <a:cs typeface="Times New Roman" panose="02020603050405020304" pitchFamily="18" charset="0"/>
              </a:rPr>
              <a:t>：</a:t>
            </a:r>
            <a:r>
              <a:rPr lang="zh-CN" altLang="zh-CN" sz="2600" b="1">
                <a:latin typeface="Times New Roman" panose="02020603050405020304" pitchFamily="18" charset="0"/>
                <a:cs typeface="Times New Roman" panose="02020603050405020304" pitchFamily="18" charset="0"/>
              </a:rPr>
              <a:t>模式层与数据层</a:t>
            </a:r>
            <a:r>
              <a:rPr lang="zh-CN" altLang="en-US" sz="2600" b="1">
                <a:latin typeface="Times New Roman" panose="02020603050405020304" pitchFamily="18" charset="0"/>
                <a:cs typeface="Times New Roman" panose="02020603050405020304" pitchFamily="18" charset="0"/>
              </a:rPr>
              <a:t>。</a:t>
            </a:r>
          </a:p>
          <a:p>
            <a:pPr algn="just" eaLnBrk="1" hangingPunct="1"/>
            <a:r>
              <a:rPr lang="zh-CN" altLang="zh-CN" sz="2600" b="1">
                <a:solidFill>
                  <a:srgbClr val="0000FF"/>
                </a:solidFill>
                <a:latin typeface="Times New Roman" panose="02020603050405020304" pitchFamily="18" charset="0"/>
                <a:cs typeface="Times New Roman" panose="02020603050405020304" pitchFamily="18" charset="0"/>
              </a:rPr>
              <a:t>数据层</a:t>
            </a:r>
            <a:r>
              <a:rPr lang="zh-CN" altLang="zh-CN" sz="2600" b="1">
                <a:latin typeface="Times New Roman" panose="02020603050405020304" pitchFamily="18" charset="0"/>
                <a:cs typeface="Times New Roman" panose="02020603050405020304" pitchFamily="18" charset="0"/>
              </a:rPr>
              <a:t>主要是由一系列的事实组成，而知识以事实为单位进行存储。</a:t>
            </a:r>
            <a:endParaRPr lang="en-US" altLang="zh-CN" sz="2600" b="1">
              <a:latin typeface="Times New Roman" panose="02020603050405020304" pitchFamily="18" charset="0"/>
              <a:cs typeface="Times New Roman" panose="02020603050405020304" pitchFamily="18" charset="0"/>
            </a:endParaRPr>
          </a:p>
          <a:p>
            <a:pPr algn="just" eaLnBrk="1" hangingPunct="1"/>
            <a:r>
              <a:rPr lang="zh-CN" altLang="zh-CN" sz="2600" b="1">
                <a:solidFill>
                  <a:srgbClr val="0000FF"/>
                </a:solidFill>
                <a:latin typeface="Times New Roman" panose="02020603050405020304" pitchFamily="18" charset="0"/>
                <a:cs typeface="Times New Roman" panose="02020603050405020304" pitchFamily="18" charset="0"/>
              </a:rPr>
              <a:t>模式层</a:t>
            </a:r>
            <a:r>
              <a:rPr lang="zh-CN" altLang="zh-CN" sz="2600" b="1">
                <a:latin typeface="Times New Roman" panose="02020603050405020304" pitchFamily="18" charset="0"/>
                <a:cs typeface="Times New Roman" panose="02020603050405020304" pitchFamily="18" charset="0"/>
              </a:rPr>
              <a:t>构建在数据层之上，是知识图谱的核心。</a:t>
            </a:r>
            <a:endParaRPr lang="en-US" altLang="zh-CN" sz="2600" b="1">
              <a:latin typeface="Times New Roman" panose="02020603050405020304" pitchFamily="18" charset="0"/>
              <a:cs typeface="Times New Roman" panose="02020603050405020304" pitchFamily="18" charset="0"/>
            </a:endParaRPr>
          </a:p>
          <a:p>
            <a:pPr algn="just" eaLnBrk="1" hangingPunct="1"/>
            <a:r>
              <a:rPr lang="en-US" altLang="zh-CN" sz="2600" b="1">
                <a:solidFill>
                  <a:srgbClr val="0000FF"/>
                </a:solidFill>
                <a:latin typeface="Times New Roman" panose="02020603050405020304" pitchFamily="18" charset="0"/>
                <a:cs typeface="Times New Roman" panose="02020603050405020304" pitchFamily="18" charset="0"/>
              </a:rPr>
              <a:t>2. </a:t>
            </a:r>
            <a:r>
              <a:rPr lang="zh-CN" altLang="zh-CN" sz="2600" b="1">
                <a:solidFill>
                  <a:srgbClr val="0000FF"/>
                </a:solidFill>
                <a:latin typeface="Times New Roman" panose="02020603050405020304" pitchFamily="18" charset="0"/>
                <a:cs typeface="Times New Roman" panose="02020603050405020304" pitchFamily="18" charset="0"/>
              </a:rPr>
              <a:t>知识图谱的体系架构</a:t>
            </a:r>
            <a:endParaRPr lang="zh-CN" altLang="en-US" sz="2600" b="1">
              <a:solidFill>
                <a:srgbClr val="0000FF"/>
              </a:solidFill>
              <a:latin typeface="Times New Roman" panose="02020603050405020304" pitchFamily="18" charset="0"/>
              <a:cs typeface="Times New Roman" panose="02020603050405020304" pitchFamily="18" charset="0"/>
            </a:endParaRPr>
          </a:p>
        </p:txBody>
      </p:sp>
      <p:pic>
        <p:nvPicPr>
          <p:cNvPr id="87044" name="图片 201">
            <a:extLst>
              <a:ext uri="{FF2B5EF4-FFF2-40B4-BE49-F238E27FC236}">
                <a16:creationId xmlns:a16="http://schemas.microsoft.com/office/drawing/2014/main" id="{02A2C41B-B02F-4347-948D-BE42B875F9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13" y="3686175"/>
            <a:ext cx="7540625" cy="297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1">
            <a:extLst>
              <a:ext uri="{FF2B5EF4-FFF2-40B4-BE49-F238E27FC236}">
                <a16:creationId xmlns:a16="http://schemas.microsoft.com/office/drawing/2014/main" id="{FE0148C8-C3AF-874C-851C-EFD3259EA3B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F046CA3F-E9C4-7F41-8BBE-DD25A934894E}" type="slidenum">
              <a:rPr lang="ja-JP" altLang="en-US" sz="1800">
                <a:solidFill>
                  <a:srgbClr val="A50021"/>
                </a:solidFill>
                <a:ea typeface="MS PGothic" panose="020B0600070205080204" pitchFamily="34" charset="-128"/>
              </a:rPr>
              <a:pPr>
                <a:lnSpc>
                  <a:spcPct val="100000"/>
                </a:lnSpc>
                <a:spcBef>
                  <a:spcPct val="0"/>
                </a:spcBef>
                <a:buClrTx/>
                <a:buFontTx/>
                <a:buNone/>
              </a:pPr>
              <a:t>7</a:t>
            </a:fld>
            <a:endParaRPr lang="en-US" altLang="ja-JP" sz="1800">
              <a:solidFill>
                <a:srgbClr val="A50021"/>
              </a:solidFill>
              <a:ea typeface="MS PGothic" panose="020B0600070205080204" pitchFamily="34" charset="-128"/>
            </a:endParaRPr>
          </a:p>
        </p:txBody>
      </p:sp>
      <p:sp>
        <p:nvSpPr>
          <p:cNvPr id="21506" name="Rectangle 4">
            <a:extLst>
              <a:ext uri="{FF2B5EF4-FFF2-40B4-BE49-F238E27FC236}">
                <a16:creationId xmlns:a16="http://schemas.microsoft.com/office/drawing/2014/main" id="{2F4D60EC-9495-984E-BE6C-3CBEB7B3F504}"/>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2.1.2 </a:t>
            </a:r>
            <a:r>
              <a:rPr lang="zh-CN" altLang="en-US" sz="3600">
                <a:solidFill>
                  <a:schemeClr val="bg1"/>
                </a:solidFill>
                <a:latin typeface="Times New Roman" panose="02020603050405020304" pitchFamily="18" charset="0"/>
                <a:ea typeface="黑体" panose="02010609060101010101" pitchFamily="49" charset="-122"/>
              </a:rPr>
              <a:t>知识的特性</a:t>
            </a:r>
          </a:p>
        </p:txBody>
      </p:sp>
      <p:sp>
        <p:nvSpPr>
          <p:cNvPr id="156677" name="Rectangle 5">
            <a:extLst>
              <a:ext uri="{FF2B5EF4-FFF2-40B4-BE49-F238E27FC236}">
                <a16:creationId xmlns:a16="http://schemas.microsoft.com/office/drawing/2014/main" id="{E9CA7744-8F57-6A44-BB6C-738DE85099D8}"/>
              </a:ext>
            </a:extLst>
          </p:cNvPr>
          <p:cNvSpPr>
            <a:spLocks noChangeArrowheads="1"/>
          </p:cNvSpPr>
          <p:nvPr/>
        </p:nvSpPr>
        <p:spPr bwMode="auto">
          <a:xfrm>
            <a:off x="381000" y="1385888"/>
            <a:ext cx="8458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chemeClr val="tx1"/>
              </a:buClr>
              <a:buFont typeface="Wingdings" pitchFamily="2" charset="2"/>
              <a:buAutoNum type="arabicPeriod" startAt="2"/>
            </a:pPr>
            <a:r>
              <a:rPr lang="en-US" altLang="zh-CN" sz="3000" b="1">
                <a:solidFill>
                  <a:srgbClr val="0000FF"/>
                </a:solidFill>
              </a:rPr>
              <a:t>  </a:t>
            </a:r>
            <a:r>
              <a:rPr lang="zh-CN" altLang="en-US" sz="3000" b="1">
                <a:solidFill>
                  <a:srgbClr val="0000FF"/>
                </a:solidFill>
              </a:rPr>
              <a:t>不确定性</a:t>
            </a:r>
            <a:endParaRPr lang="zh-CN" altLang="en-US" sz="2600" b="1">
              <a:solidFill>
                <a:srgbClr val="0000FF"/>
              </a:solidFill>
            </a:endParaRPr>
          </a:p>
        </p:txBody>
      </p:sp>
      <p:sp>
        <p:nvSpPr>
          <p:cNvPr id="156678" name="Rectangle 6">
            <a:extLst>
              <a:ext uri="{FF2B5EF4-FFF2-40B4-BE49-F238E27FC236}">
                <a16:creationId xmlns:a16="http://schemas.microsoft.com/office/drawing/2014/main" id="{F565C972-81B9-594D-B761-D64A6451134F}"/>
              </a:ext>
            </a:extLst>
          </p:cNvPr>
          <p:cNvSpPr>
            <a:spLocks noChangeArrowheads="1"/>
          </p:cNvSpPr>
          <p:nvPr/>
        </p:nvSpPr>
        <p:spPr bwMode="auto">
          <a:xfrm>
            <a:off x="0" y="2071688"/>
            <a:ext cx="54864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257300" indent="-3429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lvl="2" eaLnBrk="1" hangingPunct="1">
              <a:lnSpc>
                <a:spcPct val="120000"/>
              </a:lnSpc>
              <a:spcBef>
                <a:spcPct val="50000"/>
              </a:spcBef>
              <a:buFont typeface="Wingdings" pitchFamily="2" charset="2"/>
              <a:buAutoNum type="circleNumDbPlain"/>
            </a:pPr>
            <a:r>
              <a:rPr lang="en-US" altLang="zh-CN" sz="2600" b="1">
                <a:solidFill>
                  <a:schemeClr val="tx1"/>
                </a:solidFill>
              </a:rPr>
              <a:t> </a:t>
            </a:r>
            <a:r>
              <a:rPr lang="zh-CN" altLang="en-US" sz="2600" b="1">
                <a:solidFill>
                  <a:schemeClr val="tx1"/>
                </a:solidFill>
              </a:rPr>
              <a:t>随机性引起的不确定性 </a:t>
            </a:r>
          </a:p>
          <a:p>
            <a:pPr lvl="2" eaLnBrk="1" hangingPunct="1">
              <a:lnSpc>
                <a:spcPct val="120000"/>
              </a:lnSpc>
              <a:spcBef>
                <a:spcPct val="50000"/>
              </a:spcBef>
              <a:buFont typeface="Wingdings" pitchFamily="2" charset="2"/>
              <a:buAutoNum type="circleNumDbPlain"/>
            </a:pPr>
            <a:r>
              <a:rPr lang="zh-CN" altLang="en-US" sz="2600" b="1">
                <a:solidFill>
                  <a:schemeClr val="tx1"/>
                </a:solidFill>
              </a:rPr>
              <a:t> 模糊性引起的不确定性 </a:t>
            </a:r>
          </a:p>
          <a:p>
            <a:pPr lvl="2" eaLnBrk="1" hangingPunct="1">
              <a:lnSpc>
                <a:spcPct val="120000"/>
              </a:lnSpc>
              <a:spcBef>
                <a:spcPct val="50000"/>
              </a:spcBef>
              <a:buFont typeface="Wingdings" pitchFamily="2" charset="2"/>
              <a:buAutoNum type="circleNumDbPlain"/>
            </a:pPr>
            <a:r>
              <a:rPr lang="zh-CN" altLang="en-US" sz="2600" b="1">
                <a:solidFill>
                  <a:schemeClr val="tx1"/>
                </a:solidFill>
              </a:rPr>
              <a:t> 经验引起的不确定性</a:t>
            </a:r>
          </a:p>
          <a:p>
            <a:pPr lvl="2" eaLnBrk="1" hangingPunct="1">
              <a:lnSpc>
                <a:spcPct val="120000"/>
              </a:lnSpc>
              <a:spcBef>
                <a:spcPct val="50000"/>
              </a:spcBef>
              <a:buFont typeface="Wingdings" pitchFamily="2" charset="2"/>
              <a:buAutoNum type="circleNumDbPlain"/>
            </a:pPr>
            <a:r>
              <a:rPr lang="zh-CN" altLang="en-US" sz="2600" b="1">
                <a:solidFill>
                  <a:schemeClr val="tx1"/>
                </a:solidFill>
              </a:rPr>
              <a:t> 不完全性引起的不确定性</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6677"/>
                                        </p:tgtEl>
                                        <p:attrNameLst>
                                          <p:attrName>style.visibility</p:attrName>
                                        </p:attrNameLst>
                                      </p:cBhvr>
                                      <p:to>
                                        <p:strVal val="visible"/>
                                      </p:to>
                                    </p:set>
                                    <p:anim calcmode="lin" valueType="num">
                                      <p:cBhvr additive="base">
                                        <p:cTn id="7" dur="500" fill="hold"/>
                                        <p:tgtEl>
                                          <p:spTgt spid="156677"/>
                                        </p:tgtEl>
                                        <p:attrNameLst>
                                          <p:attrName>ppt_x</p:attrName>
                                        </p:attrNameLst>
                                      </p:cBhvr>
                                      <p:tavLst>
                                        <p:tav tm="0">
                                          <p:val>
                                            <p:strVal val="0-#ppt_w/2"/>
                                          </p:val>
                                        </p:tav>
                                        <p:tav tm="100000">
                                          <p:val>
                                            <p:strVal val="#ppt_x"/>
                                          </p:val>
                                        </p:tav>
                                      </p:tavLst>
                                    </p:anim>
                                    <p:anim calcmode="lin" valueType="num">
                                      <p:cBhvr additive="base">
                                        <p:cTn id="8" dur="500" fill="hold"/>
                                        <p:tgtEl>
                                          <p:spTgt spid="1566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156678"/>
                                        </p:tgtEl>
                                        <p:attrNameLst>
                                          <p:attrName>style.visibility</p:attrName>
                                        </p:attrNameLst>
                                      </p:cBhvr>
                                      <p:to>
                                        <p:strVal val="visible"/>
                                      </p:to>
                                    </p:set>
                                    <p:anim calcmode="lin" valueType="num">
                                      <p:cBhvr>
                                        <p:cTn id="13" dur="500" fill="hold"/>
                                        <p:tgtEl>
                                          <p:spTgt spid="156678"/>
                                        </p:tgtEl>
                                        <p:attrNameLst>
                                          <p:attrName>ppt_x</p:attrName>
                                        </p:attrNameLst>
                                      </p:cBhvr>
                                      <p:tavLst>
                                        <p:tav tm="0">
                                          <p:val>
                                            <p:strVal val="#ppt_x"/>
                                          </p:val>
                                        </p:tav>
                                        <p:tav tm="100000">
                                          <p:val>
                                            <p:strVal val="#ppt_x"/>
                                          </p:val>
                                        </p:tav>
                                      </p:tavLst>
                                    </p:anim>
                                    <p:anim calcmode="lin" valueType="num">
                                      <p:cBhvr>
                                        <p:cTn id="14" dur="500" fill="hold"/>
                                        <p:tgtEl>
                                          <p:spTgt spid="156678"/>
                                        </p:tgtEl>
                                        <p:attrNameLst>
                                          <p:attrName>ppt_y</p:attrName>
                                        </p:attrNameLst>
                                      </p:cBhvr>
                                      <p:tavLst>
                                        <p:tav tm="0">
                                          <p:val>
                                            <p:strVal val="#ppt_y-#ppt_h/2"/>
                                          </p:val>
                                        </p:tav>
                                        <p:tav tm="100000">
                                          <p:val>
                                            <p:strVal val="#ppt_y"/>
                                          </p:val>
                                        </p:tav>
                                      </p:tavLst>
                                    </p:anim>
                                    <p:anim calcmode="lin" valueType="num">
                                      <p:cBhvr>
                                        <p:cTn id="15" dur="500" fill="hold"/>
                                        <p:tgtEl>
                                          <p:spTgt spid="156678"/>
                                        </p:tgtEl>
                                        <p:attrNameLst>
                                          <p:attrName>ppt_w</p:attrName>
                                        </p:attrNameLst>
                                      </p:cBhvr>
                                      <p:tavLst>
                                        <p:tav tm="0">
                                          <p:val>
                                            <p:strVal val="#ppt_w"/>
                                          </p:val>
                                        </p:tav>
                                        <p:tav tm="100000">
                                          <p:val>
                                            <p:strVal val="#ppt_w"/>
                                          </p:val>
                                        </p:tav>
                                      </p:tavLst>
                                    </p:anim>
                                    <p:anim calcmode="lin" valueType="num">
                                      <p:cBhvr>
                                        <p:cTn id="16" dur="500" fill="hold"/>
                                        <p:tgtEl>
                                          <p:spTgt spid="15667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autoUpdateAnimBg="0"/>
      <p:bldP spid="156678"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5" name="灯片编号占位符 3">
            <a:extLst>
              <a:ext uri="{FF2B5EF4-FFF2-40B4-BE49-F238E27FC236}">
                <a16:creationId xmlns:a16="http://schemas.microsoft.com/office/drawing/2014/main" id="{3912E3E6-9E68-0241-B286-385AFAE92E9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BE94A9E2-B723-4642-A5C3-CBDC2AB8C7B6}" type="slidenum">
              <a:rPr lang="ja-JP" altLang="en-US" sz="1800">
                <a:solidFill>
                  <a:srgbClr val="A50021"/>
                </a:solidFill>
                <a:ea typeface="MS PGothic" panose="020B0600070205080204" pitchFamily="34" charset="-128"/>
              </a:rPr>
              <a:pPr>
                <a:lnSpc>
                  <a:spcPct val="100000"/>
                </a:lnSpc>
                <a:spcBef>
                  <a:spcPct val="0"/>
                </a:spcBef>
                <a:buClrTx/>
                <a:buFontTx/>
                <a:buNone/>
              </a:pPr>
              <a:t>70</a:t>
            </a:fld>
            <a:endParaRPr lang="en-US" altLang="ja-JP" sz="1800">
              <a:solidFill>
                <a:srgbClr val="A50021"/>
              </a:solidFill>
              <a:ea typeface="MS PGothic" panose="020B0600070205080204" pitchFamily="34" charset="-128"/>
            </a:endParaRPr>
          </a:p>
        </p:txBody>
      </p:sp>
      <p:sp>
        <p:nvSpPr>
          <p:cNvPr id="88066" name="Rectangle 2">
            <a:extLst>
              <a:ext uri="{FF2B5EF4-FFF2-40B4-BE49-F238E27FC236}">
                <a16:creationId xmlns:a16="http://schemas.microsoft.com/office/drawing/2014/main" id="{ACDC0ABE-72FA-A44D-9152-8F73BE32734E}"/>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2.5.4 </a:t>
            </a:r>
            <a:r>
              <a:rPr lang="zh-CN" altLang="zh-CN">
                <a:latin typeface="Times New Roman" panose="02020603050405020304" pitchFamily="18" charset="0"/>
              </a:rPr>
              <a:t>知识图谱的架构</a:t>
            </a:r>
            <a:endParaRPr lang="zh-CN" altLang="en-US">
              <a:latin typeface="Times New Roman" panose="02020603050405020304" pitchFamily="18" charset="0"/>
            </a:endParaRPr>
          </a:p>
        </p:txBody>
      </p:sp>
      <p:sp>
        <p:nvSpPr>
          <p:cNvPr id="88067" name="Rectangle 3">
            <a:extLst>
              <a:ext uri="{FF2B5EF4-FFF2-40B4-BE49-F238E27FC236}">
                <a16:creationId xmlns:a16="http://schemas.microsoft.com/office/drawing/2014/main" id="{022BC01C-1B15-3748-B81A-8CF3AFD22D69}"/>
              </a:ext>
            </a:extLst>
          </p:cNvPr>
          <p:cNvSpPr>
            <a:spLocks noGrp="1" noChangeArrowheads="1"/>
          </p:cNvSpPr>
          <p:nvPr>
            <p:ph type="body" idx="1"/>
          </p:nvPr>
        </p:nvSpPr>
        <p:spPr>
          <a:xfrm>
            <a:off x="217488" y="962025"/>
            <a:ext cx="8751887" cy="2840038"/>
          </a:xfrm>
        </p:spPr>
        <p:txBody>
          <a:bodyPr/>
          <a:lstStyle/>
          <a:p>
            <a:pPr algn="just" eaLnBrk="1" hangingPunct="1"/>
            <a:r>
              <a:rPr lang="zh-CN" altLang="zh-CN" sz="2600" b="1">
                <a:latin typeface="Times New Roman" panose="02020603050405020304" pitchFamily="18" charset="0"/>
                <a:cs typeface="Times New Roman" panose="02020603050405020304" pitchFamily="18" charset="0"/>
              </a:rPr>
              <a:t>获取知识的资源对象大体可分为</a:t>
            </a:r>
            <a:r>
              <a:rPr lang="zh-CN" altLang="en-US" sz="2600" b="1">
                <a:latin typeface="Times New Roman" panose="02020603050405020304" pitchFamily="18" charset="0"/>
                <a:cs typeface="Times New Roman" panose="02020603050405020304" pitchFamily="18" charset="0"/>
              </a:rPr>
              <a:t>：</a:t>
            </a:r>
          </a:p>
          <a:p>
            <a:pPr algn="just" eaLnBrk="1" hangingPunct="1"/>
            <a:r>
              <a:rPr lang="zh-CN" altLang="zh-CN" sz="2600" b="1">
                <a:solidFill>
                  <a:srgbClr val="0000FF"/>
                </a:solidFill>
                <a:latin typeface="Times New Roman" panose="02020603050405020304" pitchFamily="18" charset="0"/>
                <a:cs typeface="Times New Roman" panose="02020603050405020304" pitchFamily="18" charset="0"/>
              </a:rPr>
              <a:t>结构化数据</a:t>
            </a:r>
            <a:r>
              <a:rPr lang="zh-CN" altLang="zh-CN" sz="2600" b="1">
                <a:latin typeface="Times New Roman" panose="02020603050405020304" pitchFamily="18" charset="0"/>
                <a:cs typeface="Times New Roman" panose="02020603050405020304" pitchFamily="18" charset="0"/>
              </a:rPr>
              <a:t>是指知识定义和表示都比较完备的数据。</a:t>
            </a:r>
            <a:endParaRPr lang="en-US" altLang="zh-CN" sz="2600" b="1">
              <a:latin typeface="Times New Roman" panose="02020603050405020304" pitchFamily="18" charset="0"/>
              <a:cs typeface="Times New Roman" panose="02020603050405020304" pitchFamily="18" charset="0"/>
            </a:endParaRPr>
          </a:p>
          <a:p>
            <a:pPr algn="just" eaLnBrk="1" hangingPunct="1"/>
            <a:r>
              <a:rPr lang="zh-CN" altLang="zh-CN" sz="2600" b="1">
                <a:solidFill>
                  <a:srgbClr val="0000FF"/>
                </a:solidFill>
                <a:latin typeface="Times New Roman" panose="02020603050405020304" pitchFamily="18" charset="0"/>
                <a:cs typeface="Times New Roman" panose="02020603050405020304" pitchFamily="18" charset="0"/>
              </a:rPr>
              <a:t>半结构化数据</a:t>
            </a:r>
            <a:r>
              <a:rPr lang="zh-CN" altLang="zh-CN" sz="2600" b="1">
                <a:latin typeface="Times New Roman" panose="02020603050405020304" pitchFamily="18" charset="0"/>
                <a:cs typeface="Times New Roman" panose="02020603050405020304" pitchFamily="18" charset="0"/>
              </a:rPr>
              <a:t>是指部分数据是结构化的，但存在大量结构化程度较低的数据。</a:t>
            </a:r>
            <a:endParaRPr lang="en-US" altLang="zh-CN" sz="2600" b="1">
              <a:latin typeface="Times New Roman" panose="02020603050405020304" pitchFamily="18" charset="0"/>
              <a:cs typeface="Times New Roman" panose="02020603050405020304" pitchFamily="18" charset="0"/>
            </a:endParaRPr>
          </a:p>
          <a:p>
            <a:pPr algn="just" eaLnBrk="1" hangingPunct="1"/>
            <a:r>
              <a:rPr lang="zh-CN" altLang="zh-CN" sz="2600" b="1">
                <a:solidFill>
                  <a:srgbClr val="0000FF"/>
                </a:solidFill>
                <a:latin typeface="Times New Roman" panose="02020603050405020304" pitchFamily="18" charset="0"/>
                <a:cs typeface="Times New Roman" panose="02020603050405020304" pitchFamily="18" charset="0"/>
              </a:rPr>
              <a:t>非结构化数据</a:t>
            </a:r>
            <a:r>
              <a:rPr lang="zh-CN" altLang="zh-CN" sz="2600" b="1">
                <a:latin typeface="Times New Roman" panose="02020603050405020304" pitchFamily="18" charset="0"/>
                <a:cs typeface="Times New Roman" panose="02020603050405020304" pitchFamily="18" charset="0"/>
              </a:rPr>
              <a:t>是指没有定义和规范约束的“自由”数据</a:t>
            </a:r>
            <a:r>
              <a:rPr lang="zh-CN" altLang="zh-CN" sz="2400">
                <a:latin typeface="Times New Roman" panose="02020603050405020304" pitchFamily="18" charset="0"/>
                <a:cs typeface="Times New Roman" panose="02020603050405020304" pitchFamily="18" charset="0"/>
              </a:rPr>
              <a:t>。</a:t>
            </a:r>
            <a:endParaRPr lang="en-US" altLang="zh-CN" sz="2600" b="1">
              <a:latin typeface="Times New Roman" panose="02020603050405020304" pitchFamily="18" charset="0"/>
              <a:cs typeface="Times New Roman" panose="02020603050405020304" pitchFamily="18" charset="0"/>
            </a:endParaRPr>
          </a:p>
        </p:txBody>
      </p:sp>
    </p:spTree>
  </p:cSld>
  <p:clrMapOvr>
    <a:masterClrMapping/>
  </p:clrMapOvr>
  <p:transition>
    <p:random/>
  </p:transition>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89" name="灯片编号占位符 3">
            <a:extLst>
              <a:ext uri="{FF2B5EF4-FFF2-40B4-BE49-F238E27FC236}">
                <a16:creationId xmlns:a16="http://schemas.microsoft.com/office/drawing/2014/main" id="{B0F18D1D-737B-2C4B-B017-267402D9B33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BBDB83E1-2AE5-7549-8D9D-2BA7363722AC}" type="slidenum">
              <a:rPr lang="ja-JP" altLang="en-US" sz="1800">
                <a:solidFill>
                  <a:srgbClr val="A50021"/>
                </a:solidFill>
                <a:ea typeface="MS PGothic" panose="020B0600070205080204" pitchFamily="34" charset="-128"/>
              </a:rPr>
              <a:pPr>
                <a:lnSpc>
                  <a:spcPct val="100000"/>
                </a:lnSpc>
                <a:spcBef>
                  <a:spcPct val="0"/>
                </a:spcBef>
                <a:buClrTx/>
                <a:buFontTx/>
                <a:buNone/>
              </a:pPr>
              <a:t>71</a:t>
            </a:fld>
            <a:endParaRPr lang="en-US" altLang="ja-JP" sz="1800">
              <a:solidFill>
                <a:srgbClr val="A50021"/>
              </a:solidFill>
              <a:ea typeface="MS PGothic" panose="020B0600070205080204" pitchFamily="34" charset="-128"/>
            </a:endParaRPr>
          </a:p>
        </p:txBody>
      </p:sp>
      <p:sp>
        <p:nvSpPr>
          <p:cNvPr id="89090" name="Rectangle 2">
            <a:extLst>
              <a:ext uri="{FF2B5EF4-FFF2-40B4-BE49-F238E27FC236}">
                <a16:creationId xmlns:a16="http://schemas.microsoft.com/office/drawing/2014/main" id="{F7D7DA54-E04F-7E44-8003-2CE9FBB81B07}"/>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2.5.5 </a:t>
            </a:r>
            <a:r>
              <a:rPr lang="zh-CN" altLang="zh-CN">
                <a:latin typeface="Times New Roman" panose="02020603050405020304" pitchFamily="18" charset="0"/>
              </a:rPr>
              <a:t>知识图谱的构建</a:t>
            </a:r>
            <a:endParaRPr lang="zh-CN" altLang="en-US">
              <a:latin typeface="Times New Roman" panose="02020603050405020304" pitchFamily="18" charset="0"/>
            </a:endParaRPr>
          </a:p>
        </p:txBody>
      </p:sp>
      <p:sp>
        <p:nvSpPr>
          <p:cNvPr id="89091" name="Rectangle 3">
            <a:extLst>
              <a:ext uri="{FF2B5EF4-FFF2-40B4-BE49-F238E27FC236}">
                <a16:creationId xmlns:a16="http://schemas.microsoft.com/office/drawing/2014/main" id="{58ADABB7-D26F-F14A-AB08-0F5695747FF2}"/>
              </a:ext>
            </a:extLst>
          </p:cNvPr>
          <p:cNvSpPr>
            <a:spLocks noGrp="1" noChangeArrowheads="1"/>
          </p:cNvSpPr>
          <p:nvPr>
            <p:ph type="body" idx="1"/>
          </p:nvPr>
        </p:nvSpPr>
        <p:spPr>
          <a:xfrm>
            <a:off x="217488" y="962025"/>
            <a:ext cx="8751887" cy="2840038"/>
          </a:xfrm>
        </p:spPr>
        <p:txBody>
          <a:bodyPr/>
          <a:lstStyle/>
          <a:p>
            <a:pPr algn="just" eaLnBrk="1" hangingPunct="1"/>
            <a:r>
              <a:rPr lang="zh-CN" altLang="zh-CN" sz="2600" b="1">
                <a:latin typeface="Times New Roman" panose="02020603050405020304" pitchFamily="18" charset="0"/>
                <a:cs typeface="Times New Roman" panose="02020603050405020304" pitchFamily="18" charset="0"/>
              </a:rPr>
              <a:t>（</a:t>
            </a:r>
            <a:r>
              <a:rPr lang="en-US" altLang="zh-CN" sz="2600" b="1">
                <a:latin typeface="Times New Roman" panose="02020603050405020304" pitchFamily="18" charset="0"/>
                <a:cs typeface="Times New Roman" panose="02020603050405020304" pitchFamily="18" charset="0"/>
              </a:rPr>
              <a:t>1</a:t>
            </a:r>
            <a:r>
              <a:rPr lang="zh-CN" altLang="zh-CN" sz="2600" b="1">
                <a:latin typeface="Times New Roman" panose="02020603050405020304" pitchFamily="18" charset="0"/>
                <a:cs typeface="Times New Roman" panose="02020603050405020304" pitchFamily="18" charset="0"/>
              </a:rPr>
              <a:t>）自顶向下指的是先为知识图谱定义好本体与数据模式，再将实体加入到知识库。</a:t>
            </a:r>
            <a:endParaRPr lang="en-US" altLang="zh-CN" sz="2600" b="1">
              <a:latin typeface="Times New Roman" panose="02020603050405020304" pitchFamily="18" charset="0"/>
              <a:cs typeface="Times New Roman" panose="02020603050405020304" pitchFamily="18" charset="0"/>
            </a:endParaRPr>
          </a:p>
          <a:p>
            <a:pPr algn="just" eaLnBrk="1" hangingPunct="1"/>
            <a:r>
              <a:rPr lang="zh-CN" altLang="zh-CN" sz="2600" b="1">
                <a:latin typeface="Times New Roman" panose="02020603050405020304" pitchFamily="18" charset="0"/>
                <a:cs typeface="Times New Roman" panose="02020603050405020304" pitchFamily="18" charset="0"/>
              </a:rPr>
              <a:t>（</a:t>
            </a:r>
            <a:r>
              <a:rPr lang="en-US" altLang="zh-CN" sz="2600" b="1">
                <a:latin typeface="Times New Roman" panose="02020603050405020304" pitchFamily="18" charset="0"/>
                <a:cs typeface="Times New Roman" panose="02020603050405020304" pitchFamily="18" charset="0"/>
              </a:rPr>
              <a:t>2</a:t>
            </a:r>
            <a:r>
              <a:rPr lang="zh-CN" altLang="zh-CN" sz="2600" b="1">
                <a:latin typeface="Times New Roman" panose="02020603050405020304" pitchFamily="18" charset="0"/>
                <a:cs typeface="Times New Roman" panose="02020603050405020304" pitchFamily="18" charset="0"/>
              </a:rPr>
              <a:t>）自底向上指的是从一些开放链接数据中提取出实体，选择其中置信度较高的加入到知识库，再构建顶层的本体模式</a:t>
            </a:r>
            <a:endParaRPr lang="zh-CN" altLang="en-US" sz="2600" b="1">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3" name="灯片编号占位符 3">
            <a:extLst>
              <a:ext uri="{FF2B5EF4-FFF2-40B4-BE49-F238E27FC236}">
                <a16:creationId xmlns:a16="http://schemas.microsoft.com/office/drawing/2014/main" id="{610494CB-EA73-F94C-8F47-E751DAD7C90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871C3294-86E8-BB4A-91E0-C17F103B052E}" type="slidenum">
              <a:rPr lang="ja-JP" altLang="en-US" sz="1800">
                <a:solidFill>
                  <a:srgbClr val="A50021"/>
                </a:solidFill>
                <a:ea typeface="MS PGothic" panose="020B0600070205080204" pitchFamily="34" charset="-128"/>
              </a:rPr>
              <a:pPr>
                <a:lnSpc>
                  <a:spcPct val="100000"/>
                </a:lnSpc>
                <a:spcBef>
                  <a:spcPct val="0"/>
                </a:spcBef>
                <a:buClrTx/>
                <a:buFontTx/>
                <a:buNone/>
              </a:pPr>
              <a:t>72</a:t>
            </a:fld>
            <a:endParaRPr lang="en-US" altLang="ja-JP" sz="1800">
              <a:solidFill>
                <a:srgbClr val="A50021"/>
              </a:solidFill>
              <a:ea typeface="MS PGothic" panose="020B0600070205080204" pitchFamily="34" charset="-128"/>
            </a:endParaRPr>
          </a:p>
        </p:txBody>
      </p:sp>
      <p:sp>
        <p:nvSpPr>
          <p:cNvPr id="90114" name="Rectangle 2">
            <a:extLst>
              <a:ext uri="{FF2B5EF4-FFF2-40B4-BE49-F238E27FC236}">
                <a16:creationId xmlns:a16="http://schemas.microsoft.com/office/drawing/2014/main" id="{5FC06CD6-7068-0541-B1EA-3C0CF6DF59C0}"/>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2.5.6 </a:t>
            </a:r>
            <a:r>
              <a:rPr lang="zh-CN" altLang="zh-CN">
                <a:latin typeface="Times New Roman" panose="02020603050405020304" pitchFamily="18" charset="0"/>
              </a:rPr>
              <a:t>知识图谱的典型应用</a:t>
            </a:r>
            <a:endParaRPr lang="zh-CN" altLang="en-US">
              <a:latin typeface="Times New Roman" panose="02020603050405020304" pitchFamily="18" charset="0"/>
            </a:endParaRPr>
          </a:p>
        </p:txBody>
      </p:sp>
      <p:sp>
        <p:nvSpPr>
          <p:cNvPr id="5" name="Rectangle 24">
            <a:extLst>
              <a:ext uri="{FF2B5EF4-FFF2-40B4-BE49-F238E27FC236}">
                <a16:creationId xmlns:a16="http://schemas.microsoft.com/office/drawing/2014/main" id="{4EF6A53E-0001-414D-BA86-A10DBE419129}"/>
              </a:ext>
            </a:extLst>
          </p:cNvPr>
          <p:cNvSpPr>
            <a:spLocks noChangeArrowheads="1"/>
          </p:cNvSpPr>
          <p:nvPr/>
        </p:nvSpPr>
        <p:spPr bwMode="auto">
          <a:xfrm>
            <a:off x="347663" y="1203325"/>
            <a:ext cx="830262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sz="2400" b="1">
                <a:solidFill>
                  <a:srgbClr val="0000FF"/>
                </a:solidFill>
                <a:latin typeface="Times New Roman" panose="02020603050405020304" pitchFamily="18" charset="0"/>
                <a:cs typeface="Times New Roman" panose="02020603050405020304" pitchFamily="18" charset="0"/>
              </a:rPr>
              <a:t>维基百科（</a:t>
            </a:r>
            <a:r>
              <a:rPr lang="en-US" altLang="zh-CN" sz="2400" b="1">
                <a:solidFill>
                  <a:srgbClr val="0000FF"/>
                </a:solidFill>
                <a:latin typeface="Times New Roman" panose="02020603050405020304" pitchFamily="18" charset="0"/>
                <a:cs typeface="Times New Roman" panose="02020603050405020304" pitchFamily="18" charset="0"/>
              </a:rPr>
              <a:t>Wikipedia</a:t>
            </a:r>
            <a:r>
              <a:rPr lang="zh-CN" altLang="zh-CN" sz="2400" b="1">
                <a:solidFill>
                  <a:srgbClr val="0000FF"/>
                </a:solidFill>
                <a:latin typeface="Times New Roman" panose="02020603050405020304" pitchFamily="18" charset="0"/>
                <a:cs typeface="Times New Roman" panose="02020603050405020304" pitchFamily="18" charset="0"/>
              </a:rPr>
              <a:t>）</a:t>
            </a:r>
            <a:r>
              <a:rPr lang="zh-CN" altLang="zh-CN" sz="2400" b="1">
                <a:latin typeface="Times New Roman" panose="02020603050405020304" pitchFamily="18" charset="0"/>
                <a:cs typeface="Times New Roman" panose="02020603050405020304" pitchFamily="18" charset="0"/>
              </a:rPr>
              <a:t>由维基媒体基金会负责运营的一个自由内容、自由编辑的多语言知识库。</a:t>
            </a:r>
            <a:endParaRPr lang="zh-CN" altLang="en-US" sz="2400" b="1">
              <a:latin typeface="Times New Roman" panose="02020603050405020304" pitchFamily="18" charset="0"/>
              <a:cs typeface="Times New Roman" panose="02020603050405020304" pitchFamily="18" charset="0"/>
              <a:sym typeface="+mn-lt"/>
            </a:endParaRPr>
          </a:p>
        </p:txBody>
      </p:sp>
      <p:sp>
        <p:nvSpPr>
          <p:cNvPr id="7" name="Rectangle 27">
            <a:extLst>
              <a:ext uri="{FF2B5EF4-FFF2-40B4-BE49-F238E27FC236}">
                <a16:creationId xmlns:a16="http://schemas.microsoft.com/office/drawing/2014/main" id="{BC018B5B-608F-FB41-81AA-B77514CB7D90}"/>
              </a:ext>
            </a:extLst>
          </p:cNvPr>
          <p:cNvSpPr>
            <a:spLocks noChangeArrowheads="1"/>
          </p:cNvSpPr>
          <p:nvPr/>
        </p:nvSpPr>
        <p:spPr bwMode="auto">
          <a:xfrm>
            <a:off x="352425" y="2276475"/>
            <a:ext cx="8399463"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400" b="1">
                <a:solidFill>
                  <a:srgbClr val="0000FF"/>
                </a:solidFill>
                <a:latin typeface="Times New Roman" panose="02020603050405020304" pitchFamily="18" charset="0"/>
                <a:cs typeface="Times New Roman" panose="02020603050405020304" pitchFamily="18" charset="0"/>
              </a:rPr>
              <a:t>DBpedia</a:t>
            </a:r>
            <a:r>
              <a:rPr lang="zh-CN" altLang="zh-CN" sz="2400" b="1">
                <a:latin typeface="Times New Roman" panose="02020603050405020304" pitchFamily="18" charset="0"/>
                <a:cs typeface="Times New Roman" panose="02020603050405020304" pitchFamily="18" charset="0"/>
              </a:rPr>
              <a:t>由</a:t>
            </a:r>
            <a:r>
              <a:rPr lang="en-US" altLang="zh-CN" sz="2400" b="1">
                <a:latin typeface="Times New Roman" panose="02020603050405020304" pitchFamily="18" charset="0"/>
                <a:cs typeface="Times New Roman" panose="02020603050405020304" pitchFamily="18" charset="0"/>
              </a:rPr>
              <a:t>2007</a:t>
            </a:r>
            <a:r>
              <a:rPr lang="zh-CN" altLang="zh-CN" sz="2400" b="1">
                <a:latin typeface="Times New Roman" panose="02020603050405020304" pitchFamily="18" charset="0"/>
                <a:cs typeface="Times New Roman" panose="02020603050405020304" pitchFamily="18" charset="0"/>
              </a:rPr>
              <a:t>年德国柏林自由大学以及莱比锡大学的研究者从维基百科里萃取结构化知识的项目开始建立</a:t>
            </a:r>
            <a:endParaRPr lang="zh-CN" altLang="en-US" sz="2400" b="1">
              <a:latin typeface="Times New Roman" panose="02020603050405020304" pitchFamily="18" charset="0"/>
              <a:cs typeface="Times New Roman" panose="02020603050405020304" pitchFamily="18" charset="0"/>
              <a:sym typeface="+mn-lt"/>
            </a:endParaRPr>
          </a:p>
        </p:txBody>
      </p:sp>
      <p:sp>
        <p:nvSpPr>
          <p:cNvPr id="90117" name="矩形 7">
            <a:extLst>
              <a:ext uri="{FF2B5EF4-FFF2-40B4-BE49-F238E27FC236}">
                <a16:creationId xmlns:a16="http://schemas.microsoft.com/office/drawing/2014/main" id="{3EAE5790-81A0-A34A-B4A1-6DDB3C7CC39E}"/>
              </a:ext>
            </a:extLst>
          </p:cNvPr>
          <p:cNvSpPr>
            <a:spLocks noChangeArrowheads="1"/>
          </p:cNvSpPr>
          <p:nvPr/>
        </p:nvSpPr>
        <p:spPr bwMode="auto">
          <a:xfrm>
            <a:off x="333375" y="3344863"/>
            <a:ext cx="84328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400" b="1">
                <a:solidFill>
                  <a:srgbClr val="0000FF"/>
                </a:solidFill>
                <a:latin typeface="Times New Roman" panose="02020603050405020304" pitchFamily="18" charset="0"/>
                <a:cs typeface="Times New Roman" panose="02020603050405020304" pitchFamily="18" charset="0"/>
              </a:rPr>
              <a:t>YAGO</a:t>
            </a:r>
            <a:r>
              <a:rPr lang="zh-CN" altLang="zh-CN" sz="2400" b="1">
                <a:latin typeface="Times New Roman" panose="02020603050405020304" pitchFamily="18" charset="0"/>
                <a:cs typeface="Times New Roman" panose="02020603050405020304" pitchFamily="18" charset="0"/>
              </a:rPr>
              <a:t>由德国马克斯</a:t>
            </a:r>
            <a:r>
              <a:rPr lang="en-US" altLang="zh-CN" sz="2400" b="1">
                <a:latin typeface="Times New Roman" panose="02020603050405020304" pitchFamily="18" charset="0"/>
                <a:cs typeface="Times New Roman" panose="02020603050405020304" pitchFamily="18" charset="0"/>
              </a:rPr>
              <a:t>-</a:t>
            </a:r>
            <a:r>
              <a:rPr lang="zh-CN" altLang="zh-CN" sz="2400" b="1">
                <a:latin typeface="Times New Roman" panose="02020603050405020304" pitchFamily="18" charset="0"/>
                <a:cs typeface="Times New Roman" panose="02020603050405020304" pitchFamily="18" charset="0"/>
              </a:rPr>
              <a:t>普朗克研究所（</a:t>
            </a:r>
            <a:r>
              <a:rPr lang="en-US" altLang="zh-CN" sz="2400" b="1">
                <a:latin typeface="Times New Roman" panose="02020603050405020304" pitchFamily="18" charset="0"/>
                <a:cs typeface="Times New Roman" panose="02020603050405020304" pitchFamily="18" charset="0"/>
              </a:rPr>
              <a:t>MPI</a:t>
            </a:r>
            <a:r>
              <a:rPr lang="zh-CN" altLang="zh-CN" sz="2400" b="1">
                <a:latin typeface="Times New Roman" panose="02020603050405020304" pitchFamily="18" charset="0"/>
                <a:cs typeface="Times New Roman" panose="02020603050405020304" pitchFamily="18" charset="0"/>
              </a:rPr>
              <a:t>）构建的大型多语言的语义知识库，从</a:t>
            </a:r>
            <a:r>
              <a:rPr lang="en-US" altLang="zh-CN" sz="2400" b="1">
                <a:latin typeface="Times New Roman" panose="02020603050405020304" pitchFamily="18" charset="0"/>
                <a:cs typeface="Times New Roman" panose="02020603050405020304" pitchFamily="18" charset="0"/>
              </a:rPr>
              <a:t>10</a:t>
            </a:r>
            <a:r>
              <a:rPr lang="zh-CN" altLang="zh-CN" sz="2400" b="1">
                <a:latin typeface="Times New Roman" panose="02020603050405020304" pitchFamily="18" charset="0"/>
                <a:cs typeface="Times New Roman" panose="02020603050405020304" pitchFamily="18" charset="0"/>
              </a:rPr>
              <a:t>个维基百科以不同语言提取事实和事实的组合。</a:t>
            </a:r>
            <a:endParaRPr lang="zh-CN" altLang="en-US" sz="2400" b="1">
              <a:latin typeface="Times New Roman" panose="02020603050405020304" pitchFamily="18" charset="0"/>
              <a:cs typeface="Times New Roman" panose="02020603050405020304" pitchFamily="18" charset="0"/>
            </a:endParaRPr>
          </a:p>
        </p:txBody>
      </p:sp>
      <p:sp>
        <p:nvSpPr>
          <p:cNvPr id="90118" name="矩形 8">
            <a:extLst>
              <a:ext uri="{FF2B5EF4-FFF2-40B4-BE49-F238E27FC236}">
                <a16:creationId xmlns:a16="http://schemas.microsoft.com/office/drawing/2014/main" id="{D18029EA-1199-7941-9B86-51EBA81F8804}"/>
              </a:ext>
            </a:extLst>
          </p:cNvPr>
          <p:cNvSpPr>
            <a:spLocks noChangeArrowheads="1"/>
          </p:cNvSpPr>
          <p:nvPr/>
        </p:nvSpPr>
        <p:spPr bwMode="auto">
          <a:xfrm>
            <a:off x="333375" y="5170488"/>
            <a:ext cx="83613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0000FF"/>
                </a:solidFill>
                <a:latin typeface="Times New Roman" panose="02020603050405020304" pitchFamily="18" charset="0"/>
                <a:cs typeface="Times New Roman" panose="02020603050405020304" pitchFamily="18" charset="0"/>
              </a:rPr>
              <a:t>XLORE</a:t>
            </a:r>
            <a:r>
              <a:rPr lang="zh-CN" altLang="zh-CN" sz="2400" b="1">
                <a:latin typeface="Times New Roman" panose="02020603050405020304" pitchFamily="18" charset="0"/>
                <a:cs typeface="Times New Roman" panose="02020603050405020304" pitchFamily="18" charset="0"/>
              </a:rPr>
              <a:t>是清华大学构建的基于中、英文维基和百度百科的开放知识平台，是第一个中英文知识规模较为平衡的大规模中英文知识图谱。</a:t>
            </a:r>
            <a:endParaRPr lang="zh-CN" altLang="en-US" sz="2400" b="1">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ppt_w</p:attrName>
                                        </p:attrNameLst>
                                      </p:cBhvr>
                                      <p:tavLst>
                                        <p:tav tm="0">
                                          <p:val>
                                            <p:fltVal val="0"/>
                                          </p:val>
                                        </p:tav>
                                        <p:tav tm="100000">
                                          <p:val>
                                            <p:strVal val="#ppt_w"/>
                                          </p:val>
                                        </p:tav>
                                      </p:tavLst>
                                    </p:anim>
                                    <p:anim calcmode="lin" valueType="num">
                                      <p:cBhvr>
                                        <p:cTn id="8" dur="250" fill="hold"/>
                                        <p:tgtEl>
                                          <p:spTgt spid="5"/>
                                        </p:tgtEl>
                                        <p:attrNameLst>
                                          <p:attrName>ppt_h</p:attrName>
                                        </p:attrNameLst>
                                      </p:cBhvr>
                                      <p:tavLst>
                                        <p:tav tm="0">
                                          <p:val>
                                            <p:fltVal val="0"/>
                                          </p:val>
                                        </p:tav>
                                        <p:tav tm="100000">
                                          <p:val>
                                            <p:strVal val="#ppt_h"/>
                                          </p:val>
                                        </p:tav>
                                      </p:tavLst>
                                    </p:anim>
                                  </p:childTnLst>
                                </p:cTn>
                              </p:par>
                            </p:childTnLst>
                          </p:cTn>
                        </p:par>
                        <p:par>
                          <p:cTn id="9" fill="hold" nodeType="afterGroup">
                            <p:stCondLst>
                              <p:cond delay="25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250" fill="hold"/>
                                        <p:tgtEl>
                                          <p:spTgt spid="7"/>
                                        </p:tgtEl>
                                        <p:attrNameLst>
                                          <p:attrName>ppt_x</p:attrName>
                                        </p:attrNameLst>
                                      </p:cBhvr>
                                      <p:tavLst>
                                        <p:tav tm="0">
                                          <p:val>
                                            <p:strVal val="1+#ppt_w/2"/>
                                          </p:val>
                                        </p:tav>
                                        <p:tav tm="100000">
                                          <p:val>
                                            <p:strVal val="#ppt_x"/>
                                          </p:val>
                                        </p:tav>
                                      </p:tavLst>
                                    </p:anim>
                                    <p:anim calcmode="lin" valueType="num">
                                      <p:cBhvr additive="base">
                                        <p:cTn id="13"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7" name="灯片编号占位符 3">
            <a:extLst>
              <a:ext uri="{FF2B5EF4-FFF2-40B4-BE49-F238E27FC236}">
                <a16:creationId xmlns:a16="http://schemas.microsoft.com/office/drawing/2014/main" id="{C314EA07-CB08-D241-8E8E-C6B2ADBB5A5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5286418D-752A-C949-A854-6156E3DE84EC}" type="slidenum">
              <a:rPr lang="ja-JP" altLang="en-US" sz="1800">
                <a:solidFill>
                  <a:srgbClr val="A50021"/>
                </a:solidFill>
                <a:ea typeface="MS PGothic" panose="020B0600070205080204" pitchFamily="34" charset="-128"/>
              </a:rPr>
              <a:pPr>
                <a:lnSpc>
                  <a:spcPct val="100000"/>
                </a:lnSpc>
                <a:spcBef>
                  <a:spcPct val="0"/>
                </a:spcBef>
                <a:buClrTx/>
                <a:buFontTx/>
                <a:buNone/>
              </a:pPr>
              <a:t>73</a:t>
            </a:fld>
            <a:endParaRPr lang="en-US" altLang="ja-JP" sz="1800">
              <a:solidFill>
                <a:srgbClr val="A50021"/>
              </a:solidFill>
              <a:ea typeface="MS PGothic" panose="020B0600070205080204" pitchFamily="34" charset="-128"/>
            </a:endParaRPr>
          </a:p>
        </p:txBody>
      </p:sp>
      <p:pic>
        <p:nvPicPr>
          <p:cNvPr id="91138" name="Picture 2" descr="waseda_mark">
            <a:extLst>
              <a:ext uri="{FF2B5EF4-FFF2-40B4-BE49-F238E27FC236}">
                <a16:creationId xmlns:a16="http://schemas.microsoft.com/office/drawing/2014/main" id="{B74FDB93-EBB1-D642-8F10-CE2871A2BB67}"/>
              </a:ext>
            </a:extLst>
          </p:cNvPr>
          <p:cNvPicPr>
            <a:picLocks noChangeAspect="1" noChangeArrowheads="1"/>
          </p:cNvPicPr>
          <p:nvPr/>
        </p:nvPicPr>
        <p:blipFill>
          <a:blip r:embed="rId3">
            <a:lum bright="80000" contrast="-90000"/>
            <a:grayscl/>
            <a:extLst>
              <a:ext uri="{28A0092B-C50C-407E-A947-70E740481C1C}">
                <a14:useLocalDpi xmlns:a14="http://schemas.microsoft.com/office/drawing/2010/main" val="0"/>
              </a:ext>
            </a:extLst>
          </a:blip>
          <a:srcRect/>
          <a:stretch>
            <a:fillRect/>
          </a:stretch>
        </p:blipFill>
        <p:spPr bwMode="auto">
          <a:xfrm>
            <a:off x="1116013" y="930275"/>
            <a:ext cx="6840537"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3">
            <a:extLst>
              <a:ext uri="{FF2B5EF4-FFF2-40B4-BE49-F238E27FC236}">
                <a16:creationId xmlns:a16="http://schemas.microsoft.com/office/drawing/2014/main" id="{B246A3A9-0759-E44A-9CBB-96549CD7D37A}"/>
              </a:ext>
            </a:extLst>
          </p:cNvPr>
          <p:cNvSpPr>
            <a:spLocks noGrp="1" noChangeArrowheads="1"/>
          </p:cNvSpPr>
          <p:nvPr>
            <p:ph type="body" idx="1"/>
          </p:nvPr>
        </p:nvSpPr>
        <p:spPr>
          <a:xfrm>
            <a:off x="261938" y="809625"/>
            <a:ext cx="8642350" cy="5400675"/>
          </a:xfrm>
        </p:spPr>
        <p:txBody>
          <a:bodyPr/>
          <a:lstStyle/>
          <a:p>
            <a:pPr eaLnBrk="1" hangingPunct="1"/>
            <a:endParaRPr lang="en-US" altLang="zh-CN" b="1">
              <a:latin typeface="Times New Roman" panose="02020603050405020304" pitchFamily="18" charset="0"/>
            </a:endParaRPr>
          </a:p>
          <a:p>
            <a:pPr eaLnBrk="1" hangingPunct="1">
              <a:buFont typeface="Wingdings" pitchFamily="2" charset="2"/>
              <a:buNone/>
            </a:pPr>
            <a:endParaRPr lang="en-US" altLang="zh-CN" b="1">
              <a:latin typeface="Times New Roman" panose="02020603050405020304" pitchFamily="18" charset="0"/>
            </a:endParaRPr>
          </a:p>
          <a:p>
            <a:pPr algn="ctr" eaLnBrk="1" hangingPunct="1">
              <a:buFont typeface="Wingdings" pitchFamily="2" charset="2"/>
              <a:buNone/>
            </a:pPr>
            <a:r>
              <a:rPr lang="en-US" altLang="zh-CN" sz="8000" b="1">
                <a:solidFill>
                  <a:schemeClr val="accent2"/>
                </a:solidFill>
                <a:latin typeface="Times New Roman" panose="02020603050405020304" pitchFamily="18" charset="0"/>
              </a:rPr>
              <a:t>THE END</a:t>
            </a:r>
          </a:p>
        </p:txBody>
      </p:sp>
      <p:pic>
        <p:nvPicPr>
          <p:cNvPr id="91140" name="Picture 4" descr="wsd1">
            <a:extLst>
              <a:ext uri="{FF2B5EF4-FFF2-40B4-BE49-F238E27FC236}">
                <a16:creationId xmlns:a16="http://schemas.microsoft.com/office/drawing/2014/main" id="{2B3117BF-DCEE-CC4E-8F42-5CD0B2442E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661025"/>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1" name="Line 5">
            <a:extLst>
              <a:ext uri="{FF2B5EF4-FFF2-40B4-BE49-F238E27FC236}">
                <a16:creationId xmlns:a16="http://schemas.microsoft.com/office/drawing/2014/main" id="{0900FF09-1B5F-FC41-ACA4-34A095023FF7}"/>
              </a:ext>
            </a:extLst>
          </p:cNvPr>
          <p:cNvSpPr>
            <a:spLocks noChangeShapeType="1"/>
          </p:cNvSpPr>
          <p:nvPr/>
        </p:nvSpPr>
        <p:spPr bwMode="auto">
          <a:xfrm>
            <a:off x="228600" y="457200"/>
            <a:ext cx="8610600" cy="0"/>
          </a:xfrm>
          <a:prstGeom prst="line">
            <a:avLst/>
          </a:prstGeom>
          <a:noFill/>
          <a:ln w="57150" cmpd="thinThick">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142" name="Text Box 6">
            <a:extLst>
              <a:ext uri="{FF2B5EF4-FFF2-40B4-BE49-F238E27FC236}">
                <a16:creationId xmlns:a16="http://schemas.microsoft.com/office/drawing/2014/main" id="{CC99B361-CABA-7247-9FBF-D9AA0908FCB2}"/>
              </a:ext>
            </a:extLst>
          </p:cNvPr>
          <p:cNvSpPr txBox="1">
            <a:spLocks noChangeArrowheads="1"/>
          </p:cNvSpPr>
          <p:nvPr/>
        </p:nvSpPr>
        <p:spPr bwMode="auto">
          <a:xfrm>
            <a:off x="0" y="762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en-US" altLang="zh-CN" sz="2000">
                <a:solidFill>
                  <a:schemeClr val="accent2"/>
                </a:solidFill>
              </a:rPr>
              <a:t>Introduction of Artificial Intelligence</a:t>
            </a: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1">
            <a:extLst>
              <a:ext uri="{FF2B5EF4-FFF2-40B4-BE49-F238E27FC236}">
                <a16:creationId xmlns:a16="http://schemas.microsoft.com/office/drawing/2014/main" id="{6CA95D67-10BC-ED4F-B27F-BE5EBE2C4F9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C70EBA36-B70D-284C-9ED4-F7B5F6FB3CD1}" type="slidenum">
              <a:rPr lang="ja-JP" altLang="en-US" sz="1800">
                <a:solidFill>
                  <a:srgbClr val="A50021"/>
                </a:solidFill>
                <a:ea typeface="MS PGothic" panose="020B0600070205080204" pitchFamily="34" charset="-128"/>
              </a:rPr>
              <a:pPr>
                <a:lnSpc>
                  <a:spcPct val="100000"/>
                </a:lnSpc>
                <a:spcBef>
                  <a:spcPct val="0"/>
                </a:spcBef>
                <a:buClrTx/>
                <a:buFontTx/>
                <a:buNone/>
              </a:pPr>
              <a:t>8</a:t>
            </a:fld>
            <a:endParaRPr lang="en-US" altLang="ja-JP" sz="1800">
              <a:solidFill>
                <a:srgbClr val="A50021"/>
              </a:solidFill>
              <a:ea typeface="MS PGothic" panose="020B0600070205080204" pitchFamily="34" charset="-128"/>
            </a:endParaRPr>
          </a:p>
        </p:txBody>
      </p:sp>
      <p:sp>
        <p:nvSpPr>
          <p:cNvPr id="22530" name="Rectangle 4">
            <a:extLst>
              <a:ext uri="{FF2B5EF4-FFF2-40B4-BE49-F238E27FC236}">
                <a16:creationId xmlns:a16="http://schemas.microsoft.com/office/drawing/2014/main" id="{5316B451-FB87-BB4A-A5D6-FC159275AFE9}"/>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黑体" panose="02010609060101010101" pitchFamily="49" charset="-122"/>
                <a:ea typeface="黑体" panose="02010609060101010101" pitchFamily="49" charset="-122"/>
              </a:rPr>
              <a:t>2.1.2 </a:t>
            </a:r>
            <a:r>
              <a:rPr lang="zh-CN" altLang="en-US" sz="3600">
                <a:solidFill>
                  <a:schemeClr val="bg1"/>
                </a:solidFill>
                <a:latin typeface="黑体" panose="02010609060101010101" pitchFamily="49" charset="-122"/>
                <a:ea typeface="黑体" panose="02010609060101010101" pitchFamily="49" charset="-122"/>
              </a:rPr>
              <a:t>知识的特性</a:t>
            </a:r>
          </a:p>
        </p:txBody>
      </p:sp>
      <p:sp>
        <p:nvSpPr>
          <p:cNvPr id="7" name="Rectangle 5">
            <a:extLst>
              <a:ext uri="{FF2B5EF4-FFF2-40B4-BE49-F238E27FC236}">
                <a16:creationId xmlns:a16="http://schemas.microsoft.com/office/drawing/2014/main" id="{ED2CFB22-BAF4-7C4E-A380-93F8D98DF6F8}"/>
              </a:ext>
            </a:extLst>
          </p:cNvPr>
          <p:cNvSpPr>
            <a:spLocks noChangeArrowheads="1"/>
          </p:cNvSpPr>
          <p:nvPr/>
        </p:nvSpPr>
        <p:spPr bwMode="auto">
          <a:xfrm>
            <a:off x="381000" y="957263"/>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chemeClr val="tx1"/>
              </a:buClr>
              <a:buFont typeface="Wingdings" pitchFamily="2" charset="2"/>
              <a:buAutoNum type="arabicPeriod" startAt="2"/>
            </a:pPr>
            <a:r>
              <a:rPr lang="en-US" altLang="zh-CN" sz="3000" b="1"/>
              <a:t>  </a:t>
            </a:r>
            <a:r>
              <a:rPr lang="zh-CN" altLang="en-US" sz="3000" b="1"/>
              <a:t>不确定性</a:t>
            </a:r>
            <a:endParaRPr lang="zh-CN" altLang="en-US" sz="2600" b="1"/>
          </a:p>
        </p:txBody>
      </p:sp>
      <p:sp>
        <p:nvSpPr>
          <p:cNvPr id="8" name="Rectangle 6">
            <a:extLst>
              <a:ext uri="{FF2B5EF4-FFF2-40B4-BE49-F238E27FC236}">
                <a16:creationId xmlns:a16="http://schemas.microsoft.com/office/drawing/2014/main" id="{31487CF2-E706-B446-BE56-C021186E9005}"/>
              </a:ext>
            </a:extLst>
          </p:cNvPr>
          <p:cNvSpPr>
            <a:spLocks noChangeArrowheads="1"/>
          </p:cNvSpPr>
          <p:nvPr/>
        </p:nvSpPr>
        <p:spPr bwMode="auto">
          <a:xfrm>
            <a:off x="-660400" y="1643063"/>
            <a:ext cx="52324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257300" indent="-3429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lvl="2" eaLnBrk="1" hangingPunct="1">
              <a:lnSpc>
                <a:spcPct val="120000"/>
              </a:lnSpc>
              <a:spcBef>
                <a:spcPct val="50000"/>
              </a:spcBef>
              <a:buFont typeface="Wingdings" pitchFamily="2" charset="2"/>
              <a:buAutoNum type="circleNumDbPlain"/>
            </a:pPr>
            <a:r>
              <a:rPr lang="en-US" altLang="zh-CN" sz="2600" b="1">
                <a:solidFill>
                  <a:srgbClr val="0000FF"/>
                </a:solidFill>
              </a:rPr>
              <a:t> </a:t>
            </a:r>
            <a:r>
              <a:rPr lang="zh-CN" altLang="en-US" sz="2600" b="1">
                <a:solidFill>
                  <a:srgbClr val="0000FF"/>
                </a:solidFill>
              </a:rPr>
              <a:t>随机性引起的不确定性</a:t>
            </a:r>
          </a:p>
        </p:txBody>
      </p:sp>
      <p:sp>
        <p:nvSpPr>
          <p:cNvPr id="9" name="AutoShape 8">
            <a:extLst>
              <a:ext uri="{FF2B5EF4-FFF2-40B4-BE49-F238E27FC236}">
                <a16:creationId xmlns:a16="http://schemas.microsoft.com/office/drawing/2014/main" id="{CF4D7D2F-30C5-5149-8D83-BA8E30733A29}"/>
              </a:ext>
            </a:extLst>
          </p:cNvPr>
          <p:cNvSpPr>
            <a:spLocks/>
          </p:cNvSpPr>
          <p:nvPr/>
        </p:nvSpPr>
        <p:spPr bwMode="auto">
          <a:xfrm>
            <a:off x="3581400" y="881063"/>
            <a:ext cx="5459413" cy="609600"/>
          </a:xfrm>
          <a:prstGeom prst="borderCallout2">
            <a:avLst>
              <a:gd name="adj1" fmla="val 18750"/>
              <a:gd name="adj2" fmla="val -1394"/>
              <a:gd name="adj3" fmla="val 18750"/>
              <a:gd name="adj4" fmla="val -6194"/>
              <a:gd name="adj5" fmla="val 149741"/>
              <a:gd name="adj6" fmla="val -11139"/>
            </a:avLst>
          </a:prstGeom>
          <a:solidFill>
            <a:schemeClr val="bg2"/>
          </a:solidFill>
          <a:ln w="9525">
            <a:solidFill>
              <a:schemeClr val="tx1"/>
            </a:solidFill>
            <a:miter lim="800000"/>
            <a:headEnd/>
            <a:tailEnd/>
          </a:ln>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400" b="1">
                <a:latin typeface="Times New Roman" panose="02020603050405020304" pitchFamily="18" charset="0"/>
              </a:rPr>
              <a:t>“</a:t>
            </a:r>
            <a:r>
              <a:rPr lang="zh-CN" altLang="en-US" sz="2400" b="1">
                <a:latin typeface="宋体" panose="02010600030101010101" pitchFamily="2" charset="-122"/>
              </a:rPr>
              <a:t>如果头痛且流涕，则</a:t>
            </a:r>
            <a:r>
              <a:rPr lang="zh-CN" altLang="en-US" sz="2400" b="1">
                <a:solidFill>
                  <a:schemeClr val="accent2"/>
                </a:solidFill>
                <a:latin typeface="宋体" panose="02010600030101010101" pitchFamily="2" charset="-122"/>
              </a:rPr>
              <a:t>有可能</a:t>
            </a:r>
            <a:r>
              <a:rPr lang="zh-CN" altLang="en-US" sz="2400" b="1">
                <a:latin typeface="宋体" panose="02010600030101010101" pitchFamily="2" charset="-122"/>
              </a:rPr>
              <a:t>患了感冒</a:t>
            </a:r>
            <a:r>
              <a:rPr lang="zh-CN" altLang="en-US" sz="2400" b="1">
                <a:latin typeface="Times New Roman" panose="02020603050405020304" pitchFamily="18" charset="0"/>
              </a:rPr>
              <a:t>”</a:t>
            </a:r>
            <a:r>
              <a:rPr lang="zh-CN" altLang="en-US" sz="1800" b="1"/>
              <a:t> </a:t>
            </a:r>
          </a:p>
        </p:txBody>
      </p:sp>
      <p:sp>
        <p:nvSpPr>
          <p:cNvPr id="22534" name="Rectangle 5">
            <a:extLst>
              <a:ext uri="{FF2B5EF4-FFF2-40B4-BE49-F238E27FC236}">
                <a16:creationId xmlns:a16="http://schemas.microsoft.com/office/drawing/2014/main" id="{AE1A64C7-0334-2741-9978-16E573F25FC7}"/>
              </a:ext>
            </a:extLst>
          </p:cNvPr>
          <p:cNvSpPr>
            <a:spLocks noChangeArrowheads="1"/>
          </p:cNvSpPr>
          <p:nvPr/>
        </p:nvSpPr>
        <p:spPr bwMode="auto">
          <a:xfrm>
            <a:off x="220663" y="2359025"/>
            <a:ext cx="882015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r>
              <a:rPr lang="en-US" altLang="zh-CN"/>
              <a:t> </a:t>
            </a:r>
            <a:r>
              <a:rPr lang="en-US" altLang="zh-CN" sz="2400" b="1"/>
              <a:t>《</a:t>
            </a:r>
            <a:r>
              <a:rPr lang="zh-CN" altLang="en-US" sz="2400" b="1"/>
              <a:t>三国演义</a:t>
            </a:r>
            <a:r>
              <a:rPr lang="en-US" altLang="zh-CN" sz="2400" b="1"/>
              <a:t>》</a:t>
            </a:r>
            <a:r>
              <a:rPr lang="zh-CN" altLang="en-US" sz="2400" b="1"/>
              <a:t>火烧赤壁：</a:t>
            </a:r>
          </a:p>
          <a:p>
            <a:pPr eaLnBrk="1" hangingPunct="1"/>
            <a:r>
              <a:rPr lang="zh-CN" altLang="en-US" sz="2400" b="1">
                <a:solidFill>
                  <a:srgbClr val="0000FF"/>
                </a:solidFill>
              </a:rPr>
              <a:t>操升帐谓众谋士曰：</a:t>
            </a:r>
            <a:r>
              <a:rPr lang="zh-CN" altLang="en-US" sz="2400" b="1"/>
              <a:t>若非天命助吾，安得凤雏妙计？铁索连舟，果然渡江如履平地。</a:t>
            </a:r>
          </a:p>
          <a:p>
            <a:pPr eaLnBrk="1" hangingPunct="1"/>
            <a:r>
              <a:rPr lang="zh-CN" altLang="en-US" sz="2400" b="1">
                <a:solidFill>
                  <a:srgbClr val="0000FF"/>
                </a:solidFill>
              </a:rPr>
              <a:t>程昱曰：</a:t>
            </a:r>
            <a:r>
              <a:rPr lang="zh-CN" altLang="en-US" sz="2400" b="1"/>
              <a:t>彼若用火攻，难以回避，不得不防。</a:t>
            </a:r>
          </a:p>
          <a:p>
            <a:pPr eaLnBrk="1" hangingPunct="1"/>
            <a:r>
              <a:rPr lang="zh-CN" altLang="en-US" sz="2400" b="1">
                <a:solidFill>
                  <a:srgbClr val="0000FF"/>
                </a:solidFill>
              </a:rPr>
              <a:t>操曰：</a:t>
            </a:r>
            <a:r>
              <a:rPr lang="zh-CN" altLang="en-US" sz="2400" b="1"/>
              <a:t>凡用火攻，必借风力。方今隆冬之际，但有西风北风，安有东风南风耶？吾居于西北之上，彼兵皆在南岸，彼若用火，是烧自己之兵也，吾何惧哉？</a:t>
            </a:r>
          </a:p>
          <a:p>
            <a:pPr eaLnBrk="1" hangingPunct="1"/>
            <a:r>
              <a:rPr lang="zh-CN" altLang="en-US" sz="2400" b="1">
                <a:solidFill>
                  <a:srgbClr val="0000FF"/>
                </a:solidFill>
              </a:rPr>
              <a:t>诸将皆拜服曰：</a:t>
            </a:r>
            <a:r>
              <a:rPr lang="zh-CN" altLang="en-US" sz="2400" b="1"/>
              <a:t>丞相高见，众人不及。</a:t>
            </a:r>
            <a:endParaRPr lang="zh-CN" altLang="en-US" sz="2400" b="1">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ppt_y-#ppt_h/2"/>
                                          </p:val>
                                        </p:tav>
                                        <p:tav tm="100000">
                                          <p:val>
                                            <p:strVal val="#ppt_y"/>
                                          </p:val>
                                        </p:tav>
                                      </p:tavLst>
                                    </p:anim>
                                    <p:anim calcmode="lin" valueType="num">
                                      <p:cBhvr>
                                        <p:cTn id="15" dur="500" fill="hold"/>
                                        <p:tgtEl>
                                          <p:spTgt spid="8"/>
                                        </p:tgtEl>
                                        <p:attrNameLst>
                                          <p:attrName>ppt_w</p:attrName>
                                        </p:attrNameLst>
                                      </p:cBhvr>
                                      <p:tavLst>
                                        <p:tav tm="0">
                                          <p:val>
                                            <p:strVal val="#ppt_w"/>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ppt_w/2"/>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4">
            <a:extLst>
              <a:ext uri="{FF2B5EF4-FFF2-40B4-BE49-F238E27FC236}">
                <a16:creationId xmlns:a16="http://schemas.microsoft.com/office/drawing/2014/main" id="{93E1CDB1-0BB4-F74E-BE41-327B39F59BCF}"/>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黑体" panose="02010609060101010101" pitchFamily="49" charset="-122"/>
                <a:ea typeface="黑体" panose="02010609060101010101" pitchFamily="49" charset="-122"/>
              </a:rPr>
              <a:t>2.1.2 </a:t>
            </a:r>
            <a:r>
              <a:rPr lang="zh-CN" altLang="en-US" sz="3600">
                <a:solidFill>
                  <a:schemeClr val="bg1"/>
                </a:solidFill>
                <a:latin typeface="黑体" panose="02010609060101010101" pitchFamily="49" charset="-122"/>
                <a:ea typeface="黑体" panose="02010609060101010101" pitchFamily="49" charset="-122"/>
              </a:rPr>
              <a:t>知识的特性</a:t>
            </a:r>
          </a:p>
        </p:txBody>
      </p:sp>
      <p:sp>
        <p:nvSpPr>
          <p:cNvPr id="23554" name="灯片编号占位符 1">
            <a:extLst>
              <a:ext uri="{FF2B5EF4-FFF2-40B4-BE49-F238E27FC236}">
                <a16:creationId xmlns:a16="http://schemas.microsoft.com/office/drawing/2014/main" id="{473D00B8-6393-DD40-8986-5DEBAF2A273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3F169407-35F2-014E-B63F-AA40ED30A5AA}" type="slidenum">
              <a:rPr lang="ja-JP" altLang="en-US" sz="1800">
                <a:solidFill>
                  <a:srgbClr val="A50021"/>
                </a:solidFill>
                <a:ea typeface="MS PGothic" panose="020B0600070205080204" pitchFamily="34" charset="-128"/>
              </a:rPr>
              <a:pPr>
                <a:lnSpc>
                  <a:spcPct val="100000"/>
                </a:lnSpc>
                <a:spcBef>
                  <a:spcPct val="0"/>
                </a:spcBef>
                <a:buClrTx/>
                <a:buFontTx/>
                <a:buNone/>
              </a:pPr>
              <a:t>9</a:t>
            </a:fld>
            <a:endParaRPr lang="en-US" altLang="ja-JP" sz="1800">
              <a:solidFill>
                <a:srgbClr val="A50021"/>
              </a:solidFill>
              <a:ea typeface="MS PGothic" panose="020B0600070205080204" pitchFamily="34" charset="-128"/>
            </a:endParaRPr>
          </a:p>
        </p:txBody>
      </p:sp>
      <p:graphicFrame>
        <p:nvGraphicFramePr>
          <p:cNvPr id="23555" name="Object 2">
            <a:extLst>
              <a:ext uri="{FF2B5EF4-FFF2-40B4-BE49-F238E27FC236}">
                <a16:creationId xmlns:a16="http://schemas.microsoft.com/office/drawing/2014/main" id="{84F87B40-306F-A54B-8F5F-49E1BF95D42E}"/>
              </a:ext>
            </a:extLst>
          </p:cNvPr>
          <p:cNvGraphicFramePr>
            <a:graphicFrameLocks noChangeAspect="1"/>
          </p:cNvGraphicFramePr>
          <p:nvPr/>
        </p:nvGraphicFramePr>
        <p:xfrm>
          <a:off x="1454150" y="2365375"/>
          <a:ext cx="6610350" cy="4313238"/>
        </p:xfrm>
        <a:graphic>
          <a:graphicData uri="http://schemas.openxmlformats.org/presentationml/2006/ole">
            <mc:AlternateContent xmlns:mc="http://schemas.openxmlformats.org/markup-compatibility/2006">
              <mc:Choice xmlns:v="urn:schemas-microsoft-com:vml" Requires="v">
                <p:oleObj spid="_x0000_s23560" name="位图图像" r:id="rId4" imgW="4578350" imgH="2889250" progId="Paint.Picture">
                  <p:embed/>
                </p:oleObj>
              </mc:Choice>
              <mc:Fallback>
                <p:oleObj name="位图图像" r:id="rId4" imgW="4578350" imgH="2889250"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4150" y="2365375"/>
                        <a:ext cx="6610350" cy="431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6" name="Rectangle 5">
            <a:extLst>
              <a:ext uri="{FF2B5EF4-FFF2-40B4-BE49-F238E27FC236}">
                <a16:creationId xmlns:a16="http://schemas.microsoft.com/office/drawing/2014/main" id="{49E11C93-C3D1-4945-B9BF-F5A658B959DF}"/>
              </a:ext>
            </a:extLst>
          </p:cNvPr>
          <p:cNvSpPr>
            <a:spLocks noChangeArrowheads="1"/>
          </p:cNvSpPr>
          <p:nvPr/>
        </p:nvSpPr>
        <p:spPr bwMode="auto">
          <a:xfrm>
            <a:off x="1196975" y="1555750"/>
            <a:ext cx="7543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3600" b="1">
                <a:latin typeface="Times New Roman" panose="02020603050405020304" pitchFamily="18" charset="0"/>
                <a:ea typeface="黑体" panose="02010609060101010101" pitchFamily="49" charset="-122"/>
              </a:rPr>
              <a:t>模糊的概念</a:t>
            </a:r>
          </a:p>
        </p:txBody>
      </p:sp>
      <p:sp>
        <p:nvSpPr>
          <p:cNvPr id="9" name="Rectangle 6">
            <a:extLst>
              <a:ext uri="{FF2B5EF4-FFF2-40B4-BE49-F238E27FC236}">
                <a16:creationId xmlns:a16="http://schemas.microsoft.com/office/drawing/2014/main" id="{0F150334-9782-0946-B0E5-05139C80C1E1}"/>
              </a:ext>
            </a:extLst>
          </p:cNvPr>
          <p:cNvSpPr>
            <a:spLocks noChangeArrowheads="1"/>
          </p:cNvSpPr>
          <p:nvPr/>
        </p:nvSpPr>
        <p:spPr bwMode="auto">
          <a:xfrm>
            <a:off x="-519113" y="892175"/>
            <a:ext cx="5237163"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ct val="20000"/>
              </a:spcBef>
              <a:buClr>
                <a:schemeClr val="accent2"/>
              </a:buClr>
              <a:buFont typeface="Wingdings"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257300" indent="-3429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lvl="2" eaLnBrk="1" hangingPunct="1">
              <a:lnSpc>
                <a:spcPct val="120000"/>
              </a:lnSpc>
              <a:spcBef>
                <a:spcPct val="50000"/>
              </a:spcBef>
              <a:buFontTx/>
              <a:buNone/>
            </a:pPr>
            <a:r>
              <a:rPr lang="en-US" altLang="zh-CN" sz="2600" b="1">
                <a:solidFill>
                  <a:srgbClr val="FF0000"/>
                </a:solidFill>
                <a:latin typeface="宋体" panose="02010600030101010101" pitchFamily="2" charset="-122"/>
              </a:rPr>
              <a:t>②</a:t>
            </a:r>
            <a:r>
              <a:rPr lang="zh-CN" altLang="en-US" sz="2600" b="1">
                <a:solidFill>
                  <a:srgbClr val="0000FF"/>
                </a:solidFill>
              </a:rPr>
              <a:t>模糊性引起的不确定性</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100000">
                                          <p:val>
                                            <p:strVal val="#ppt_x"/>
                                          </p:val>
                                        </p:tav>
                                      </p:tavLst>
                                    </p:anim>
                                    <p:anim calcmode="lin" valueType="num">
                                      <p:cBhvr>
                                        <p:cTn id="8" dur="500" fill="hold"/>
                                        <p:tgtEl>
                                          <p:spTgt spid="9"/>
                                        </p:tgtEl>
                                        <p:attrNameLst>
                                          <p:attrName>ppt_y</p:attrName>
                                        </p:attrNameLst>
                                      </p:cBhvr>
                                      <p:tavLst>
                                        <p:tav tm="0">
                                          <p:val>
                                            <p:strVal val="#ppt_y-#ppt_h/2"/>
                                          </p:val>
                                        </p:tav>
                                        <p:tav tm="100000">
                                          <p:val>
                                            <p:strVal val="#ppt_y"/>
                                          </p:val>
                                        </p:tav>
                                      </p:tavLst>
                                    </p:anim>
                                    <p:anim calcmode="lin" valueType="num">
                                      <p:cBhvr>
                                        <p:cTn id="9" dur="500" fill="hold"/>
                                        <p:tgtEl>
                                          <p:spTgt spid="9"/>
                                        </p:tgtEl>
                                        <p:attrNameLst>
                                          <p:attrName>ppt_w</p:attrName>
                                        </p:attrNameLst>
                                      </p:cBhvr>
                                      <p:tavLst>
                                        <p:tav tm="0">
                                          <p:val>
                                            <p:strVal val="#ppt_w"/>
                                          </p:val>
                                        </p:tav>
                                        <p:tav tm="100000">
                                          <p:val>
                                            <p:strVal val="#ppt_w"/>
                                          </p:val>
                                        </p:tav>
                                      </p:tavLst>
                                    </p:anim>
                                    <p:anim calcmode="lin" valueType="num">
                                      <p:cBhvr>
                                        <p:cTn id="10"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theme/theme1.xml><?xml version="1.0" encoding="utf-8"?>
<a:theme xmlns:a="http://schemas.openxmlformats.org/drawingml/2006/main" name="1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2909</TotalTime>
  <Words>6194</Words>
  <Application>Microsoft Macintosh PowerPoint</Application>
  <PresentationFormat>On-screen Show (4:3)</PresentationFormat>
  <Paragraphs>646</Paragraphs>
  <Slides>73</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4</vt:i4>
      </vt:variant>
      <vt:variant>
        <vt:lpstr>Slide Titles</vt:lpstr>
      </vt:variant>
      <vt:variant>
        <vt:i4>73</vt:i4>
      </vt:variant>
    </vt:vector>
  </HeadingPairs>
  <TitlesOfParts>
    <vt:vector size="84" baseType="lpstr">
      <vt:lpstr>黑体</vt:lpstr>
      <vt:lpstr>宋体</vt:lpstr>
      <vt:lpstr>Arial</vt:lpstr>
      <vt:lpstr>Symbol</vt:lpstr>
      <vt:lpstr>Times New Roman</vt:lpstr>
      <vt:lpstr>Wingdings</vt:lpstr>
      <vt:lpstr>1_wasedaSample5</vt:lpstr>
      <vt:lpstr>位图图像</vt:lpstr>
      <vt:lpstr>Equation</vt:lpstr>
      <vt:lpstr>Equation.DSMT4</vt:lpstr>
      <vt:lpstr>公式</vt:lpstr>
      <vt:lpstr>第 2 章   知识表示与知识图谱  </vt:lpstr>
      <vt:lpstr>PowerPoint Presentation</vt:lpstr>
      <vt:lpstr>第2章  知识表示与知识图谱</vt:lpstr>
      <vt:lpstr>第2章  知识表示与知识图谱</vt:lpstr>
      <vt:lpstr>2.1.1  知识的概念</vt:lpstr>
      <vt:lpstr>2.1.2 知识的特性</vt:lpstr>
      <vt:lpstr>PowerPoint Presentation</vt:lpstr>
      <vt:lpstr>PowerPoint Presentation</vt:lpstr>
      <vt:lpstr>PowerPoint Presentation</vt:lpstr>
      <vt:lpstr>PowerPoint Presentation</vt:lpstr>
      <vt:lpstr>PowerPoint Presentation</vt:lpstr>
      <vt:lpstr>2.1.2  知识的特性</vt:lpstr>
      <vt:lpstr>2.1.3  知识的表示</vt:lpstr>
      <vt:lpstr>第2章  知识表示与知识图谱</vt:lpstr>
      <vt:lpstr>PowerPoint Presentation</vt:lpstr>
      <vt:lpstr> 2.2  一阶谓词逻辑表示法</vt:lpstr>
      <vt:lpstr>2.2.1  命题</vt:lpstr>
      <vt:lpstr> 2.2.2  谓词</vt:lpstr>
      <vt:lpstr> 2.2.2  谓词</vt:lpstr>
      <vt:lpstr>2.2.3  谓词公式</vt:lpstr>
      <vt:lpstr>2.2.3  谓词公式</vt:lpstr>
      <vt:lpstr>2.2.3  谓词公式</vt:lpstr>
      <vt:lpstr>2.2.3  谓词公式</vt:lpstr>
      <vt:lpstr>2.2.3  谓词公式</vt:lpstr>
      <vt:lpstr>PowerPoint Presentation</vt:lpstr>
      <vt:lpstr>2.2.3  谓词公式</vt:lpstr>
      <vt:lpstr>2.2.3  谓词公式</vt:lpstr>
      <vt:lpstr>2.2.4  谓词公式的性质</vt:lpstr>
      <vt:lpstr>2.2.4  谓词公式的性质</vt:lpstr>
      <vt:lpstr>2.2.4  谓词公式的性质</vt:lpstr>
      <vt:lpstr>2.2.4  谓词公式的性质</vt:lpstr>
      <vt:lpstr>2.2.4  谓词公式的性质</vt:lpstr>
      <vt:lpstr>PowerPoint Presentation</vt:lpstr>
      <vt:lpstr>2.2.4  谓词公式的性质</vt:lpstr>
      <vt:lpstr>2.2.5  一阶谓词逻辑知识表示方法</vt:lpstr>
      <vt:lpstr>PowerPoint Presentation</vt:lpstr>
      <vt:lpstr>2.2.6  一阶谓词逻辑表示法的特点</vt:lpstr>
      <vt:lpstr>第2章  知识表示与知识图谱</vt:lpstr>
      <vt:lpstr> 2.3  产生式表示法</vt:lpstr>
      <vt:lpstr> 2.3.1  产生式</vt:lpstr>
      <vt:lpstr>2.3.1  产生式</vt:lpstr>
      <vt:lpstr>2.3.1  产生式</vt:lpstr>
      <vt:lpstr>2.3.1  产生式</vt:lpstr>
      <vt:lpstr>2.3.1  产生式</vt:lpstr>
      <vt:lpstr>2.3.2  产生式系统</vt:lpstr>
      <vt:lpstr>2.3.2  产生式系统</vt:lpstr>
      <vt:lpstr>2.3.2  产生式系统</vt:lpstr>
      <vt:lpstr>PowerPoint Presentation</vt:lpstr>
      <vt:lpstr>2.3.3  产生式系统的例子——动物识别系统</vt:lpstr>
      <vt:lpstr>2.3.3  产生式系统的例子——动物识别系统</vt:lpstr>
      <vt:lpstr>2.3.3  产生式系统的例子——动物识别系统</vt:lpstr>
      <vt:lpstr>2.3.3  产生式系统的例子——动物识别系统</vt:lpstr>
      <vt:lpstr>PowerPoint Presentation</vt:lpstr>
      <vt:lpstr>2.3.4  产生式表示法的特点</vt:lpstr>
      <vt:lpstr>第2章  知识表示与知识图谱</vt:lpstr>
      <vt:lpstr> 2.4  框架表示法</vt:lpstr>
      <vt:lpstr>2.4.1  框架的一般结构</vt:lpstr>
      <vt:lpstr>2.4.1  框架的一般结构</vt:lpstr>
      <vt:lpstr>2.4.2  用框架表示知识的例子</vt:lpstr>
      <vt:lpstr>2.4.2  用框架表示知识的例子</vt:lpstr>
      <vt:lpstr>2.4.2  用框架表示知识的例子</vt:lpstr>
      <vt:lpstr>2.4.2  用框架表示知识的例子</vt:lpstr>
      <vt:lpstr>2.4.2  用框架表示知识的例子</vt:lpstr>
      <vt:lpstr>2.4.3  框架表示法的特点</vt:lpstr>
      <vt:lpstr>第2章  知识表示与知识图谱</vt:lpstr>
      <vt:lpstr>2.6  知识图谱</vt:lpstr>
      <vt:lpstr>2.5.2知识图谱的定义</vt:lpstr>
      <vt:lpstr>2.5.3 知识图谱的表示</vt:lpstr>
      <vt:lpstr>2.5.4知识图谱的架构</vt:lpstr>
      <vt:lpstr>2.5.4 知识图谱的架构</vt:lpstr>
      <vt:lpstr>2.5.5 知识图谱的构建</vt:lpstr>
      <vt:lpstr>2.5.6 知识图谱的典型应用</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Office User</cp:lastModifiedBy>
  <cp:revision>676</cp:revision>
  <cp:lastPrinted>1601-01-01T00:00:00Z</cp:lastPrinted>
  <dcterms:created xsi:type="dcterms:W3CDTF">1601-01-01T00:00:00Z</dcterms:created>
  <dcterms:modified xsi:type="dcterms:W3CDTF">2025-02-24T15:17:58Z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