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551" r:id="rId3"/>
    <p:sldId id="260" r:id="rId4"/>
    <p:sldId id="595" r:id="rId5"/>
    <p:sldId id="553" r:id="rId6"/>
    <p:sldId id="596" r:id="rId7"/>
    <p:sldId id="520" r:id="rId8"/>
    <p:sldId id="597" r:id="rId9"/>
    <p:sldId id="558" r:id="rId10"/>
    <p:sldId id="598" r:id="rId11"/>
    <p:sldId id="527" r:id="rId12"/>
    <p:sldId id="559" r:id="rId13"/>
    <p:sldId id="599" r:id="rId14"/>
    <p:sldId id="560" r:id="rId15"/>
    <p:sldId id="526" r:id="rId16"/>
    <p:sldId id="600" r:id="rId17"/>
    <p:sldId id="561" r:id="rId18"/>
    <p:sldId id="601" r:id="rId19"/>
    <p:sldId id="565" r:id="rId20"/>
    <p:sldId id="602" r:id="rId21"/>
    <p:sldId id="603" r:id="rId22"/>
    <p:sldId id="604" r:id="rId23"/>
    <p:sldId id="566" r:id="rId24"/>
    <p:sldId id="567" r:id="rId25"/>
    <p:sldId id="605" r:id="rId26"/>
    <p:sldId id="606" r:id="rId27"/>
    <p:sldId id="607" r:id="rId28"/>
    <p:sldId id="608" r:id="rId29"/>
    <p:sldId id="609" r:id="rId30"/>
    <p:sldId id="610" r:id="rId31"/>
    <p:sldId id="577" r:id="rId32"/>
    <p:sldId id="578" r:id="rId33"/>
    <p:sldId id="579" r:id="rId34"/>
    <p:sldId id="611" r:id="rId35"/>
    <p:sldId id="624" r:id="rId36"/>
    <p:sldId id="625" r:id="rId37"/>
    <p:sldId id="612" r:id="rId38"/>
    <p:sldId id="531" r:id="rId39"/>
    <p:sldId id="613" r:id="rId40"/>
    <p:sldId id="581" r:id="rId41"/>
    <p:sldId id="614" r:id="rId42"/>
    <p:sldId id="615" r:id="rId43"/>
    <p:sldId id="616" r:id="rId44"/>
    <p:sldId id="617" r:id="rId45"/>
    <p:sldId id="582" r:id="rId46"/>
    <p:sldId id="618" r:id="rId47"/>
    <p:sldId id="586" r:id="rId48"/>
    <p:sldId id="587" r:id="rId49"/>
    <p:sldId id="619" r:id="rId50"/>
    <p:sldId id="620" r:id="rId51"/>
    <p:sldId id="621" r:id="rId52"/>
    <p:sldId id="622" r:id="rId53"/>
    <p:sldId id="623" r:id="rId54"/>
    <p:sldId id="626" r:id="rId55"/>
    <p:sldId id="289" r:id="rId56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92D050"/>
    <a:srgbClr val="3A4187"/>
    <a:srgbClr val="FF9900"/>
    <a:srgbClr val="28A7E1"/>
    <a:srgbClr val="FFFFFF"/>
    <a:srgbClr val="1A8ABC"/>
    <a:srgbClr val="A4B3D8"/>
    <a:srgbClr val="8C9EE0"/>
    <a:srgbClr val="3E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388" autoAdjust="0"/>
  </p:normalViewPr>
  <p:slideViewPr>
    <p:cSldViewPr showGuides="1">
      <p:cViewPr>
        <p:scale>
          <a:sx n="75" d="100"/>
          <a:sy n="75" d="100"/>
        </p:scale>
        <p:origin x="168" y="1544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76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9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3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5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8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84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1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9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14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0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25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7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48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6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9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2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5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58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07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54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91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7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02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0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90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1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05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59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87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2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7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59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0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5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5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36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9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11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8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13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6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8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9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8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9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6632575" y="332656"/>
            <a:ext cx="43434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基本数据类型与运算符的应用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3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2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522075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单元</a:t>
            </a:r>
            <a:r>
              <a:rPr lang="en-US" altLang="zh-CN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5337174" y="689290"/>
            <a:ext cx="4256987" cy="1292704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基本数据类型</a:t>
            </a:r>
            <a:r>
              <a:rPr lang="zh-CN" altLang="en-US" sz="3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与运算符</a:t>
            </a:r>
            <a:r>
              <a:rPr lang="zh-CN" altLang="en-US" sz="3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3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2.1.1 6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个基本数据类型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0695E172-F6B6-4310-9135-9BA499BF0457}"/>
              </a:ext>
            </a:extLst>
          </p:cNvPr>
          <p:cNvGrpSpPr/>
          <p:nvPr/>
        </p:nvGrpSpPr>
        <p:grpSpPr>
          <a:xfrm>
            <a:off x="1755775" y="1753394"/>
            <a:ext cx="3950557" cy="929225"/>
            <a:chOff x="1383443" y="2399089"/>
            <a:chExt cx="5998431" cy="1410912"/>
          </a:xfrm>
        </p:grpSpPr>
        <p:sp>
          <p:nvSpPr>
            <p:cNvPr id="15" name="矩形: 圆角 8">
              <a:extLst>
                <a:ext uri="{FF2B5EF4-FFF2-40B4-BE49-F238E27FC236}">
                  <a16:creationId xmlns="" xmlns:a16="http://schemas.microsoft.com/office/drawing/2014/main" id="{5E845B5F-ADA3-4695-918E-B459AB6A904B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6" name="组合 2">
              <a:extLst>
                <a:ext uri="{FF2B5EF4-FFF2-40B4-BE49-F238E27FC236}">
                  <a16:creationId xmlns="" xmlns:a16="http://schemas.microsoft.com/office/drawing/2014/main" id="{2D3B7585-F03C-4832-A4E0-0874193E1B16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17" name="任意多边形 69">
                <a:extLst>
                  <a:ext uri="{FF2B5EF4-FFF2-40B4-BE49-F238E27FC236}">
                    <a16:creationId xmlns="" xmlns:a16="http://schemas.microsoft.com/office/drawing/2014/main" id="{07111A1C-5EBA-44AD-8DF0-C462253F7FAE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任意多边形 78">
                <a:extLst>
                  <a:ext uri="{FF2B5EF4-FFF2-40B4-BE49-F238E27FC236}">
                    <a16:creationId xmlns="" xmlns:a16="http://schemas.microsoft.com/office/drawing/2014/main" id="{6D87C080-69AF-49C4-B844-25DEA8386557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="" xmlns:a16="http://schemas.microsoft.com/office/drawing/2014/main" id="{42532480-0821-4981-8526-C2381AC91F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0AD6C151-59AA-4E3C-8D50-94A920251EC8}"/>
              </a:ext>
            </a:extLst>
          </p:cNvPr>
          <p:cNvGrpSpPr/>
          <p:nvPr/>
        </p:nvGrpSpPr>
        <p:grpSpPr>
          <a:xfrm>
            <a:off x="1755775" y="3330794"/>
            <a:ext cx="3950557" cy="929225"/>
            <a:chOff x="1383443" y="2399089"/>
            <a:chExt cx="5998431" cy="1410912"/>
          </a:xfrm>
        </p:grpSpPr>
        <p:sp>
          <p:nvSpPr>
            <p:cNvPr id="21" name="矩形: 圆角 56">
              <a:extLst>
                <a:ext uri="{FF2B5EF4-FFF2-40B4-BE49-F238E27FC236}">
                  <a16:creationId xmlns="" xmlns:a16="http://schemas.microsoft.com/office/drawing/2014/main" id="{3E3642BC-2821-4A97-B89B-957A485D196A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">
              <a:extLst>
                <a:ext uri="{FF2B5EF4-FFF2-40B4-BE49-F238E27FC236}">
                  <a16:creationId xmlns="" xmlns:a16="http://schemas.microsoft.com/office/drawing/2014/main" id="{8492D644-7374-44C4-92E9-D5141A750C0C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23" name="任意多边形 69">
                <a:extLst>
                  <a:ext uri="{FF2B5EF4-FFF2-40B4-BE49-F238E27FC236}">
                    <a16:creationId xmlns="" xmlns:a16="http://schemas.microsoft.com/office/drawing/2014/main" id="{6AABAED8-76FE-4CE0-8CD1-99B2D623702E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任意多边形 78">
                <a:extLst>
                  <a:ext uri="{FF2B5EF4-FFF2-40B4-BE49-F238E27FC236}">
                    <a16:creationId xmlns="" xmlns:a16="http://schemas.microsoft.com/office/drawing/2014/main" id="{B00BD2D8-D942-4FB3-B74E-CBF6C17616F6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="" xmlns:a16="http://schemas.microsoft.com/office/drawing/2014/main" id="{37E05654-9A73-44F3-98C9-E45D629C51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12921E5C-643C-49D4-9488-D325BCD2A8CB}"/>
              </a:ext>
            </a:extLst>
          </p:cNvPr>
          <p:cNvGrpSpPr/>
          <p:nvPr/>
        </p:nvGrpSpPr>
        <p:grpSpPr>
          <a:xfrm>
            <a:off x="1755775" y="4938969"/>
            <a:ext cx="3950557" cy="929225"/>
            <a:chOff x="1383443" y="2399089"/>
            <a:chExt cx="5998431" cy="1410912"/>
          </a:xfrm>
        </p:grpSpPr>
        <p:sp>
          <p:nvSpPr>
            <p:cNvPr id="27" name="矩形: 圆角 74">
              <a:extLst>
                <a:ext uri="{FF2B5EF4-FFF2-40B4-BE49-F238E27FC236}">
                  <a16:creationId xmlns="" xmlns:a16="http://schemas.microsoft.com/office/drawing/2014/main" id="{72E6C69B-8895-43C6-BD7F-21BD5B33B1C3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8" name="组合 2">
              <a:extLst>
                <a:ext uri="{FF2B5EF4-FFF2-40B4-BE49-F238E27FC236}">
                  <a16:creationId xmlns="" xmlns:a16="http://schemas.microsoft.com/office/drawing/2014/main" id="{F0C445C2-0CEE-4096-975E-374914DFC5EE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29" name="任意多边形 69">
                <a:extLst>
                  <a:ext uri="{FF2B5EF4-FFF2-40B4-BE49-F238E27FC236}">
                    <a16:creationId xmlns="" xmlns:a16="http://schemas.microsoft.com/office/drawing/2014/main" id="{417E7B6B-7B7F-414A-B4CE-BA8A7F433682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任意多边形 78">
                <a:extLst>
                  <a:ext uri="{FF2B5EF4-FFF2-40B4-BE49-F238E27FC236}">
                    <a16:creationId xmlns="" xmlns:a16="http://schemas.microsoft.com/office/drawing/2014/main" id="{F1132B30-3D15-424D-AB36-33D33D91B16E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="" xmlns:a16="http://schemas.microsoft.com/office/drawing/2014/main" id="{F673A1B0-23C9-4730-BC56-02C1B98D9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380BDDC4-04C9-4F2E-B49E-FEE901FE6A86}"/>
              </a:ext>
            </a:extLst>
          </p:cNvPr>
          <p:cNvGrpSpPr/>
          <p:nvPr/>
        </p:nvGrpSpPr>
        <p:grpSpPr>
          <a:xfrm>
            <a:off x="6720618" y="1753394"/>
            <a:ext cx="3950557" cy="929225"/>
            <a:chOff x="1383443" y="2399089"/>
            <a:chExt cx="5998431" cy="1410912"/>
          </a:xfrm>
        </p:grpSpPr>
        <p:sp>
          <p:nvSpPr>
            <p:cNvPr id="33" name="矩形: 圆角 99">
              <a:extLst>
                <a:ext uri="{FF2B5EF4-FFF2-40B4-BE49-F238E27FC236}">
                  <a16:creationId xmlns="" xmlns:a16="http://schemas.microsoft.com/office/drawing/2014/main" id="{56EFAEAB-1B00-479A-A683-3660DC5AAD0E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4" name="组合 2">
              <a:extLst>
                <a:ext uri="{FF2B5EF4-FFF2-40B4-BE49-F238E27FC236}">
                  <a16:creationId xmlns="" xmlns:a16="http://schemas.microsoft.com/office/drawing/2014/main" id="{93D97AFB-6180-4205-8554-19B9BA5212F6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35" name="任意多边形 69">
                <a:extLst>
                  <a:ext uri="{FF2B5EF4-FFF2-40B4-BE49-F238E27FC236}">
                    <a16:creationId xmlns="" xmlns:a16="http://schemas.microsoft.com/office/drawing/2014/main" id="{155D6184-5E19-4A17-A0C1-1C643E65D2AC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任意多边形 78">
                <a:extLst>
                  <a:ext uri="{FF2B5EF4-FFF2-40B4-BE49-F238E27FC236}">
                    <a16:creationId xmlns="" xmlns:a16="http://schemas.microsoft.com/office/drawing/2014/main" id="{D3611698-FFC3-4387-B409-1C7BA81173A8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="" xmlns:a16="http://schemas.microsoft.com/office/drawing/2014/main" id="{71D22A0E-F003-431D-A66D-05D102730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BDEDC5A8-DCD3-41AF-9802-9B06F86CB6EA}"/>
              </a:ext>
            </a:extLst>
          </p:cNvPr>
          <p:cNvGrpSpPr/>
          <p:nvPr/>
        </p:nvGrpSpPr>
        <p:grpSpPr>
          <a:xfrm>
            <a:off x="6720618" y="3330794"/>
            <a:ext cx="3950557" cy="929225"/>
            <a:chOff x="1383443" y="2399089"/>
            <a:chExt cx="5998431" cy="1410912"/>
          </a:xfrm>
        </p:grpSpPr>
        <p:sp>
          <p:nvSpPr>
            <p:cNvPr id="39" name="矩形: 圆角 105">
              <a:extLst>
                <a:ext uri="{FF2B5EF4-FFF2-40B4-BE49-F238E27FC236}">
                  <a16:creationId xmlns="" xmlns:a16="http://schemas.microsoft.com/office/drawing/2014/main" id="{F33F6C93-F81F-49EC-A425-912D61A2C04B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0" name="组合 2">
              <a:extLst>
                <a:ext uri="{FF2B5EF4-FFF2-40B4-BE49-F238E27FC236}">
                  <a16:creationId xmlns="" xmlns:a16="http://schemas.microsoft.com/office/drawing/2014/main" id="{D92BE10D-E08E-47BD-86D8-3A4061910D1A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41" name="任意多边形 69">
                <a:extLst>
                  <a:ext uri="{FF2B5EF4-FFF2-40B4-BE49-F238E27FC236}">
                    <a16:creationId xmlns="" xmlns:a16="http://schemas.microsoft.com/office/drawing/2014/main" id="{EBD43B77-13F1-4268-B8AC-C5D91502B446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任意多边形 78">
                <a:extLst>
                  <a:ext uri="{FF2B5EF4-FFF2-40B4-BE49-F238E27FC236}">
                    <a16:creationId xmlns="" xmlns:a16="http://schemas.microsoft.com/office/drawing/2014/main" id="{5B9F5EB1-15DF-4268-91B4-A22E71D865B4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="" xmlns:a16="http://schemas.microsoft.com/office/drawing/2014/main" id="{56D9DAD0-9FBE-465B-BC56-2C7DDD32C4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758CF21E-2AB9-49DE-B75F-6BAA08B5FD4C}"/>
              </a:ext>
            </a:extLst>
          </p:cNvPr>
          <p:cNvGrpSpPr/>
          <p:nvPr/>
        </p:nvGrpSpPr>
        <p:grpSpPr>
          <a:xfrm>
            <a:off x="6720618" y="4938969"/>
            <a:ext cx="3950557" cy="929225"/>
            <a:chOff x="1383443" y="2399089"/>
            <a:chExt cx="5998431" cy="1410912"/>
          </a:xfrm>
        </p:grpSpPr>
        <p:sp>
          <p:nvSpPr>
            <p:cNvPr id="45" name="矩形: 圆角 114">
              <a:extLst>
                <a:ext uri="{FF2B5EF4-FFF2-40B4-BE49-F238E27FC236}">
                  <a16:creationId xmlns="" xmlns:a16="http://schemas.microsoft.com/office/drawing/2014/main" id="{DE2A713D-7BD7-4048-AF48-6234BF65E298}"/>
                </a:ext>
              </a:extLst>
            </p:cNvPr>
            <p:cNvSpPr/>
            <p:nvPr/>
          </p:nvSpPr>
          <p:spPr>
            <a:xfrm>
              <a:off x="1383443" y="2400300"/>
              <a:ext cx="5998431" cy="1209675"/>
            </a:xfrm>
            <a:prstGeom prst="roundRect">
              <a:avLst>
                <a:gd name="adj" fmla="val 50000"/>
              </a:avLst>
            </a:prstGeom>
            <a:solidFill>
              <a:srgbClr val="EDF4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B" panose="00020600040101010101" pitchFamily="18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6" name="组合 2">
              <a:extLst>
                <a:ext uri="{FF2B5EF4-FFF2-40B4-BE49-F238E27FC236}">
                  <a16:creationId xmlns="" xmlns:a16="http://schemas.microsoft.com/office/drawing/2014/main" id="{519ECBC9-0E2C-4495-8E17-33017CE56C0E}"/>
                </a:ext>
              </a:extLst>
            </p:cNvPr>
            <p:cNvGrpSpPr/>
            <p:nvPr/>
          </p:nvGrpSpPr>
          <p:grpSpPr>
            <a:xfrm>
              <a:off x="1896424" y="2399089"/>
              <a:ext cx="1848528" cy="1410912"/>
              <a:chOff x="2921995" y="2880735"/>
              <a:chExt cx="1530201" cy="1167585"/>
            </a:xfrm>
          </p:grpSpPr>
          <p:sp>
            <p:nvSpPr>
              <p:cNvPr id="47" name="任意多边形 69">
                <a:extLst>
                  <a:ext uri="{FF2B5EF4-FFF2-40B4-BE49-F238E27FC236}">
                    <a16:creationId xmlns="" xmlns:a16="http://schemas.microsoft.com/office/drawing/2014/main" id="{10FE6383-618D-4310-B616-F2FB26F5C9FB}"/>
                  </a:ext>
                </a:extLst>
              </p:cNvPr>
              <p:cNvSpPr/>
              <p:nvPr/>
            </p:nvSpPr>
            <p:spPr>
              <a:xfrm flipV="1">
                <a:off x="4152127" y="3840631"/>
                <a:ext cx="300069" cy="173838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任意多边形 78">
                <a:extLst>
                  <a:ext uri="{FF2B5EF4-FFF2-40B4-BE49-F238E27FC236}">
                    <a16:creationId xmlns="" xmlns:a16="http://schemas.microsoft.com/office/drawing/2014/main" id="{26EC3181-8CC2-4837-964E-ADADA6EB39EE}"/>
                  </a:ext>
                </a:extLst>
              </p:cNvPr>
              <p:cNvSpPr/>
              <p:nvPr/>
            </p:nvSpPr>
            <p:spPr>
              <a:xfrm flipV="1">
                <a:off x="2921995" y="2880735"/>
                <a:ext cx="1515173" cy="1167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rgbClr val="3A4187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B" panose="00020600040101010101" pitchFamily="18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="" xmlns:a16="http://schemas.microsoft.com/office/drawing/2014/main" id="{2CC51CB4-6F4C-4619-ADA3-379A56FB7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3389" y="3308737"/>
                <a:ext cx="277534" cy="235865"/>
              </a:xfrm>
              <a:custGeom>
                <a:avLst/>
                <a:gdLst>
                  <a:gd name="T0" fmla="*/ 167 w 299"/>
                  <a:gd name="T1" fmla="*/ 132 h 254"/>
                  <a:gd name="T2" fmla="*/ 178 w 299"/>
                  <a:gd name="T3" fmla="*/ 129 h 254"/>
                  <a:gd name="T4" fmla="*/ 177 w 299"/>
                  <a:gd name="T5" fmla="*/ 69 h 254"/>
                  <a:gd name="T6" fmla="*/ 168 w 299"/>
                  <a:gd name="T7" fmla="*/ 60 h 254"/>
                  <a:gd name="T8" fmla="*/ 168 w 299"/>
                  <a:gd name="T9" fmla="*/ 37 h 254"/>
                  <a:gd name="T10" fmla="*/ 244 w 299"/>
                  <a:gd name="T11" fmla="*/ 37 h 254"/>
                  <a:gd name="T12" fmla="*/ 253 w 299"/>
                  <a:gd name="T13" fmla="*/ 46 h 254"/>
                  <a:gd name="T14" fmla="*/ 253 w 299"/>
                  <a:gd name="T15" fmla="*/ 69 h 254"/>
                  <a:gd name="T16" fmla="*/ 244 w 299"/>
                  <a:gd name="T17" fmla="*/ 127 h 254"/>
                  <a:gd name="T18" fmla="*/ 264 w 299"/>
                  <a:gd name="T19" fmla="*/ 162 h 254"/>
                  <a:gd name="T20" fmla="*/ 295 w 299"/>
                  <a:gd name="T21" fmla="*/ 215 h 254"/>
                  <a:gd name="T22" fmla="*/ 295 w 299"/>
                  <a:gd name="T23" fmla="*/ 243 h 254"/>
                  <a:gd name="T24" fmla="*/ 274 w 299"/>
                  <a:gd name="T25" fmla="*/ 253 h 254"/>
                  <a:gd name="T26" fmla="*/ 211 w 299"/>
                  <a:gd name="T27" fmla="*/ 253 h 254"/>
                  <a:gd name="T28" fmla="*/ 150 w 299"/>
                  <a:gd name="T29" fmla="*/ 253 h 254"/>
                  <a:gd name="T30" fmla="*/ 149 w 299"/>
                  <a:gd name="T31" fmla="*/ 253 h 254"/>
                  <a:gd name="T32" fmla="*/ 37 w 299"/>
                  <a:gd name="T33" fmla="*/ 253 h 254"/>
                  <a:gd name="T34" fmla="*/ 31 w 299"/>
                  <a:gd name="T35" fmla="*/ 251 h 254"/>
                  <a:gd name="T36" fmla="*/ 0 w 299"/>
                  <a:gd name="T37" fmla="*/ 182 h 254"/>
                  <a:gd name="T38" fmla="*/ 50 w 299"/>
                  <a:gd name="T39" fmla="*/ 101 h 254"/>
                  <a:gd name="T40" fmla="*/ 42 w 299"/>
                  <a:gd name="T41" fmla="*/ 50 h 254"/>
                  <a:gd name="T42" fmla="*/ 33 w 299"/>
                  <a:gd name="T43" fmla="*/ 41 h 254"/>
                  <a:gd name="T44" fmla="*/ 33 w 299"/>
                  <a:gd name="T45" fmla="*/ 0 h 254"/>
                  <a:gd name="T46" fmla="*/ 139 w 299"/>
                  <a:gd name="T47" fmla="*/ 0 h 254"/>
                  <a:gd name="T48" fmla="*/ 149 w 299"/>
                  <a:gd name="T49" fmla="*/ 10 h 254"/>
                  <a:gd name="T50" fmla="*/ 149 w 299"/>
                  <a:gd name="T51" fmla="*/ 50 h 254"/>
                  <a:gd name="T52" fmla="*/ 132 w 299"/>
                  <a:gd name="T53" fmla="*/ 50 h 254"/>
                  <a:gd name="T54" fmla="*/ 230 w 299"/>
                  <a:gd name="T55" fmla="*/ 164 h 254"/>
                  <a:gd name="T56" fmla="*/ 265 w 299"/>
                  <a:gd name="T57" fmla="*/ 224 h 254"/>
                  <a:gd name="T58" fmla="*/ 173 w 299"/>
                  <a:gd name="T59" fmla="*/ 224 h 254"/>
                  <a:gd name="T60" fmla="*/ 211 w 299"/>
                  <a:gd name="T61" fmla="*/ 235 h 254"/>
                  <a:gd name="T62" fmla="*/ 275 w 299"/>
                  <a:gd name="T63" fmla="*/ 235 h 254"/>
                  <a:gd name="T64" fmla="*/ 280 w 299"/>
                  <a:gd name="T65" fmla="*/ 233 h 254"/>
                  <a:gd name="T66" fmla="*/ 279 w 299"/>
                  <a:gd name="T67" fmla="*/ 223 h 254"/>
                  <a:gd name="T68" fmla="*/ 248 w 299"/>
                  <a:gd name="T69" fmla="*/ 171 h 254"/>
                  <a:gd name="T70" fmla="*/ 226 w 299"/>
                  <a:gd name="T71" fmla="*/ 132 h 254"/>
                  <a:gd name="T72" fmla="*/ 226 w 299"/>
                  <a:gd name="T73" fmla="*/ 60 h 254"/>
                  <a:gd name="T74" fmla="*/ 196 w 299"/>
                  <a:gd name="T75" fmla="*/ 55 h 254"/>
                  <a:gd name="T76" fmla="*/ 196 w 299"/>
                  <a:gd name="T77" fmla="*/ 131 h 254"/>
                  <a:gd name="T78" fmla="*/ 195 w 299"/>
                  <a:gd name="T79" fmla="*/ 135 h 254"/>
                  <a:gd name="T80" fmla="*/ 183 w 299"/>
                  <a:gd name="T81" fmla="*/ 182 h 254"/>
                  <a:gd name="T82" fmla="*/ 193 w 299"/>
                  <a:gd name="T83" fmla="*/ 164 h 254"/>
                  <a:gd name="T84" fmla="*/ 126 w 299"/>
                  <a:gd name="T85" fmla="*/ 218 h 254"/>
                  <a:gd name="T86" fmla="*/ 146 w 299"/>
                  <a:gd name="T87" fmla="*/ 183 h 254"/>
                  <a:gd name="T88" fmla="*/ 142 w 299"/>
                  <a:gd name="T89" fmla="*/ 164 h 254"/>
                  <a:gd name="T90" fmla="*/ 43 w 299"/>
                  <a:gd name="T91" fmla="*/ 170 h 254"/>
                  <a:gd name="T92" fmla="*/ 45 w 299"/>
                  <a:gd name="T93" fmla="*/ 204 h 254"/>
                  <a:gd name="T94" fmla="*/ 126 w 299"/>
                  <a:gd name="T95" fmla="*/ 218 h 254"/>
                  <a:gd name="T96" fmla="*/ 38 w 299"/>
                  <a:gd name="T97" fmla="*/ 139 h 254"/>
                  <a:gd name="T98" fmla="*/ 151 w 299"/>
                  <a:gd name="T99" fmla="*/ 139 h 254"/>
                  <a:gd name="T100" fmla="*/ 113 w 299"/>
                  <a:gd name="T101" fmla="*/ 112 h 254"/>
                  <a:gd name="T102" fmla="*/ 113 w 299"/>
                  <a:gd name="T103" fmla="*/ 41 h 254"/>
                  <a:gd name="T104" fmla="*/ 123 w 299"/>
                  <a:gd name="T105" fmla="*/ 32 h 254"/>
                  <a:gd name="T106" fmla="*/ 130 w 299"/>
                  <a:gd name="T107" fmla="*/ 19 h 254"/>
                  <a:gd name="T108" fmla="*/ 51 w 299"/>
                  <a:gd name="T109" fmla="*/ 32 h 254"/>
                  <a:gd name="T110" fmla="*/ 68 w 299"/>
                  <a:gd name="T111" fmla="*/ 32 h 254"/>
                  <a:gd name="T112" fmla="*/ 68 w 299"/>
                  <a:gd name="T113" fmla="*/ 107 h 254"/>
                  <a:gd name="T114" fmla="*/ 63 w 299"/>
                  <a:gd name="T115" fmla="*/ 11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9" h="254">
                    <a:moveTo>
                      <a:pt x="132" y="100"/>
                    </a:moveTo>
                    <a:cubicBezTo>
                      <a:pt x="146" y="107"/>
                      <a:pt x="158" y="118"/>
                      <a:pt x="167" y="132"/>
                    </a:cubicBezTo>
                    <a:cubicBezTo>
                      <a:pt x="169" y="134"/>
                      <a:pt x="170" y="136"/>
                      <a:pt x="172" y="139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8" y="69"/>
                      <a:pt x="178" y="69"/>
                      <a:pt x="178" y="69"/>
                    </a:cubicBezTo>
                    <a:cubicBezTo>
                      <a:pt x="177" y="69"/>
                      <a:pt x="177" y="69"/>
                      <a:pt x="177" y="69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68" y="60"/>
                      <a:pt x="168" y="60"/>
                      <a:pt x="168" y="60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244" y="37"/>
                      <a:pt x="244" y="37"/>
                      <a:pt x="244" y="37"/>
                    </a:cubicBezTo>
                    <a:cubicBezTo>
                      <a:pt x="253" y="37"/>
                      <a:pt x="253" y="37"/>
                      <a:pt x="253" y="37"/>
                    </a:cubicBezTo>
                    <a:cubicBezTo>
                      <a:pt x="253" y="46"/>
                      <a:pt x="253" y="46"/>
                      <a:pt x="253" y="46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53" y="69"/>
                      <a:pt x="253" y="69"/>
                      <a:pt x="253" y="69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244" y="127"/>
                      <a:pt x="244" y="127"/>
                      <a:pt x="244" y="127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95" y="214"/>
                      <a:pt x="295" y="214"/>
                      <a:pt x="295" y="214"/>
                    </a:cubicBezTo>
                    <a:cubicBezTo>
                      <a:pt x="295" y="215"/>
                      <a:pt x="295" y="215"/>
                      <a:pt x="295" y="215"/>
                    </a:cubicBezTo>
                    <a:cubicBezTo>
                      <a:pt x="298" y="220"/>
                      <a:pt x="299" y="226"/>
                      <a:pt x="299" y="231"/>
                    </a:cubicBezTo>
                    <a:cubicBezTo>
                      <a:pt x="299" y="235"/>
                      <a:pt x="297" y="239"/>
                      <a:pt x="295" y="243"/>
                    </a:cubicBezTo>
                    <a:cubicBezTo>
                      <a:pt x="293" y="246"/>
                      <a:pt x="290" y="249"/>
                      <a:pt x="287" y="251"/>
                    </a:cubicBezTo>
                    <a:cubicBezTo>
                      <a:pt x="283" y="252"/>
                      <a:pt x="279" y="254"/>
                      <a:pt x="274" y="253"/>
                    </a:cubicBezTo>
                    <a:cubicBezTo>
                      <a:pt x="274" y="253"/>
                      <a:pt x="274" y="253"/>
                      <a:pt x="274" y="253"/>
                    </a:cubicBezTo>
                    <a:cubicBezTo>
                      <a:pt x="211" y="253"/>
                      <a:pt x="211" y="253"/>
                      <a:pt x="211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50" y="253"/>
                    </a:cubicBezTo>
                    <a:cubicBezTo>
                      <a:pt x="150" y="253"/>
                      <a:pt x="150" y="253"/>
                      <a:pt x="149" y="253"/>
                    </a:cubicBezTo>
                    <a:cubicBezTo>
                      <a:pt x="149" y="253"/>
                      <a:pt x="149" y="253"/>
                      <a:pt x="149" y="253"/>
                    </a:cubicBezTo>
                    <a:cubicBezTo>
                      <a:pt x="146" y="253"/>
                      <a:pt x="146" y="253"/>
                      <a:pt x="146" y="253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4" y="253"/>
                      <a:pt x="34" y="253"/>
                      <a:pt x="34" y="253"/>
                    </a:cubicBezTo>
                    <a:cubicBezTo>
                      <a:pt x="31" y="251"/>
                      <a:pt x="31" y="251"/>
                      <a:pt x="31" y="251"/>
                    </a:cubicBezTo>
                    <a:cubicBezTo>
                      <a:pt x="22" y="243"/>
                      <a:pt x="14" y="232"/>
                      <a:pt x="8" y="220"/>
                    </a:cubicBezTo>
                    <a:cubicBezTo>
                      <a:pt x="3" y="209"/>
                      <a:pt x="0" y="196"/>
                      <a:pt x="0" y="182"/>
                    </a:cubicBezTo>
                    <a:cubicBezTo>
                      <a:pt x="0" y="164"/>
                      <a:pt x="6" y="147"/>
                      <a:pt x="15" y="132"/>
                    </a:cubicBezTo>
                    <a:cubicBezTo>
                      <a:pt x="24" y="119"/>
                      <a:pt x="36" y="108"/>
                      <a:pt x="50" y="101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10"/>
                      <a:pt x="149" y="10"/>
                      <a:pt x="149" y="10"/>
                    </a:cubicBezTo>
                    <a:cubicBezTo>
                      <a:pt x="149" y="41"/>
                      <a:pt x="149" y="41"/>
                      <a:pt x="149" y="41"/>
                    </a:cubicBezTo>
                    <a:cubicBezTo>
                      <a:pt x="149" y="50"/>
                      <a:pt x="149" y="50"/>
                      <a:pt x="149" y="50"/>
                    </a:cubicBezTo>
                    <a:cubicBezTo>
                      <a:pt x="139" y="50"/>
                      <a:pt x="139" y="50"/>
                      <a:pt x="139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100"/>
                      <a:pt x="132" y="100"/>
                      <a:pt x="132" y="100"/>
                    </a:cubicBezTo>
                    <a:close/>
                    <a:moveTo>
                      <a:pt x="230" y="164"/>
                    </a:move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65" y="224"/>
                      <a:pt x="265" y="224"/>
                      <a:pt x="265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173" y="224"/>
                      <a:pt x="173" y="224"/>
                      <a:pt x="173" y="224"/>
                    </a:cubicBezTo>
                    <a:cubicBezTo>
                      <a:pt x="171" y="228"/>
                      <a:pt x="169" y="232"/>
                      <a:pt x="166" y="235"/>
                    </a:cubicBezTo>
                    <a:cubicBezTo>
                      <a:pt x="211" y="235"/>
                      <a:pt x="211" y="235"/>
                      <a:pt x="211" y="235"/>
                    </a:cubicBezTo>
                    <a:cubicBezTo>
                      <a:pt x="274" y="235"/>
                      <a:pt x="274" y="235"/>
                      <a:pt x="274" y="235"/>
                    </a:cubicBezTo>
                    <a:cubicBezTo>
                      <a:pt x="275" y="235"/>
                      <a:pt x="275" y="235"/>
                      <a:pt x="275" y="235"/>
                    </a:cubicBezTo>
                    <a:cubicBezTo>
                      <a:pt x="276" y="235"/>
                      <a:pt x="277" y="235"/>
                      <a:pt x="278" y="234"/>
                    </a:cubicBezTo>
                    <a:cubicBezTo>
                      <a:pt x="279" y="234"/>
                      <a:pt x="279" y="233"/>
                      <a:pt x="280" y="233"/>
                    </a:cubicBezTo>
                    <a:cubicBezTo>
                      <a:pt x="280" y="232"/>
                      <a:pt x="281" y="231"/>
                      <a:pt x="281" y="230"/>
                    </a:cubicBezTo>
                    <a:cubicBezTo>
                      <a:pt x="281" y="228"/>
                      <a:pt x="280" y="226"/>
                      <a:pt x="279" y="223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48" y="171"/>
                      <a:pt x="248" y="171"/>
                      <a:pt x="248" y="171"/>
                    </a:cubicBezTo>
                    <a:cubicBezTo>
                      <a:pt x="227" y="134"/>
                      <a:pt x="227" y="134"/>
                      <a:pt x="227" y="134"/>
                    </a:cubicBezTo>
                    <a:cubicBezTo>
                      <a:pt x="226" y="132"/>
                      <a:pt x="226" y="132"/>
                      <a:pt x="226" y="132"/>
                    </a:cubicBezTo>
                    <a:cubicBezTo>
                      <a:pt x="226" y="130"/>
                      <a:pt x="226" y="130"/>
                      <a:pt x="226" y="130"/>
                    </a:cubicBezTo>
                    <a:cubicBezTo>
                      <a:pt x="226" y="60"/>
                      <a:pt x="226" y="60"/>
                      <a:pt x="226" y="60"/>
                    </a:cubicBezTo>
                    <a:cubicBezTo>
                      <a:pt x="226" y="55"/>
                      <a:pt x="226" y="55"/>
                      <a:pt x="226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131"/>
                      <a:pt x="196" y="131"/>
                      <a:pt x="196" y="131"/>
                    </a:cubicBezTo>
                    <a:cubicBezTo>
                      <a:pt x="196" y="133"/>
                      <a:pt x="196" y="133"/>
                      <a:pt x="196" y="133"/>
                    </a:cubicBezTo>
                    <a:cubicBezTo>
                      <a:pt x="195" y="135"/>
                      <a:pt x="195" y="135"/>
                      <a:pt x="195" y="135"/>
                    </a:cubicBezTo>
                    <a:cubicBezTo>
                      <a:pt x="180" y="160"/>
                      <a:pt x="180" y="160"/>
                      <a:pt x="180" y="160"/>
                    </a:cubicBezTo>
                    <a:cubicBezTo>
                      <a:pt x="182" y="167"/>
                      <a:pt x="183" y="174"/>
                      <a:pt x="183" y="182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93" y="164"/>
                      <a:pt x="193" y="164"/>
                      <a:pt x="193" y="164"/>
                    </a:cubicBezTo>
                    <a:cubicBezTo>
                      <a:pt x="230" y="164"/>
                      <a:pt x="230" y="164"/>
                      <a:pt x="230" y="164"/>
                    </a:cubicBezTo>
                    <a:close/>
                    <a:moveTo>
                      <a:pt x="126" y="218"/>
                    </a:moveTo>
                    <a:cubicBezTo>
                      <a:pt x="126" y="217"/>
                      <a:pt x="127" y="217"/>
                      <a:pt x="127" y="216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79"/>
                      <a:pt x="145" y="174"/>
                      <a:pt x="144" y="170"/>
                    </a:cubicBezTo>
                    <a:cubicBezTo>
                      <a:pt x="143" y="168"/>
                      <a:pt x="143" y="166"/>
                      <a:pt x="142" y="164"/>
                    </a:cubicBezTo>
                    <a:cubicBezTo>
                      <a:pt x="46" y="164"/>
                      <a:pt x="46" y="164"/>
                      <a:pt x="46" y="164"/>
                    </a:cubicBezTo>
                    <a:cubicBezTo>
                      <a:pt x="45" y="166"/>
                      <a:pt x="44" y="168"/>
                      <a:pt x="43" y="170"/>
                    </a:cubicBezTo>
                    <a:cubicBezTo>
                      <a:pt x="42" y="175"/>
                      <a:pt x="41" y="179"/>
                      <a:pt x="41" y="184"/>
                    </a:cubicBezTo>
                    <a:cubicBezTo>
                      <a:pt x="41" y="191"/>
                      <a:pt x="43" y="198"/>
                      <a:pt x="45" y="204"/>
                    </a:cubicBezTo>
                    <a:cubicBezTo>
                      <a:pt x="48" y="209"/>
                      <a:pt x="50" y="214"/>
                      <a:pt x="54" y="218"/>
                    </a:cubicBezTo>
                    <a:cubicBezTo>
                      <a:pt x="126" y="218"/>
                      <a:pt x="126" y="218"/>
                      <a:pt x="126" y="218"/>
                    </a:cubicBezTo>
                    <a:close/>
                    <a:moveTo>
                      <a:pt x="32" y="139"/>
                    </a:moveTo>
                    <a:cubicBezTo>
                      <a:pt x="38" y="139"/>
                      <a:pt x="38" y="139"/>
                      <a:pt x="38" y="139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1" y="139"/>
                      <a:pt x="151" y="139"/>
                      <a:pt x="151" y="139"/>
                    </a:cubicBezTo>
                    <a:cubicBezTo>
                      <a:pt x="143" y="128"/>
                      <a:pt x="132" y="120"/>
                      <a:pt x="119" y="115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3" y="115"/>
                      <a:pt x="63" y="115"/>
                      <a:pt x="63" y="115"/>
                    </a:cubicBezTo>
                    <a:cubicBezTo>
                      <a:pt x="51" y="120"/>
                      <a:pt x="40" y="129"/>
                      <a:pt x="3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25400">
                  <a:prstClr val="black">
                    <a:alpha val="36000"/>
                  </a:prstClr>
                </a:inn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1745455A-581C-498B-B80B-649474CA1AE2}"/>
              </a:ext>
            </a:extLst>
          </p:cNvPr>
          <p:cNvSpPr txBox="1"/>
          <p:nvPr/>
        </p:nvSpPr>
        <p:spPr>
          <a:xfrm>
            <a:off x="3143389" y="1965361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Number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数值）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C0BE884C-2329-4AF7-9866-7F488B0EC311}"/>
              </a:ext>
            </a:extLst>
          </p:cNvPr>
          <p:cNvSpPr txBox="1"/>
          <p:nvPr/>
        </p:nvSpPr>
        <p:spPr>
          <a:xfrm>
            <a:off x="3143389" y="357609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List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（列表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A90CB48D-5A73-4892-8D8F-5136AF35D48D}"/>
              </a:ext>
            </a:extLst>
          </p:cNvPr>
          <p:cNvSpPr txBox="1"/>
          <p:nvPr/>
        </p:nvSpPr>
        <p:spPr>
          <a:xfrm>
            <a:off x="3143389" y="517474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Set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（集合）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7980DFAF-2AB3-4BA1-81CE-B7702CB327E6}"/>
              </a:ext>
            </a:extLst>
          </p:cNvPr>
          <p:cNvSpPr txBox="1"/>
          <p:nvPr/>
        </p:nvSpPr>
        <p:spPr>
          <a:xfrm>
            <a:off x="8041557" y="1965361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String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（字符串）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B4DC8560-A7FF-44A0-A360-11D03C6F2E78}"/>
              </a:ext>
            </a:extLst>
          </p:cNvPr>
          <p:cNvSpPr txBox="1"/>
          <p:nvPr/>
        </p:nvSpPr>
        <p:spPr>
          <a:xfrm>
            <a:off x="8041557" y="357609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Tuple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（元组）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C75696E4-3E01-4CCF-AF76-9CF31BE67D67}"/>
              </a:ext>
            </a:extLst>
          </p:cNvPr>
          <p:cNvSpPr txBox="1"/>
          <p:nvPr/>
        </p:nvSpPr>
        <p:spPr>
          <a:xfrm>
            <a:off x="8041557" y="5174748"/>
            <a:ext cx="2339107" cy="3665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Dictionary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（字典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箭头: V 形 11">
            <a:extLst>
              <a:ext uri="{FF2B5EF4-FFF2-40B4-BE49-F238E27FC236}">
                <a16:creationId xmlns="" xmlns:a16="http://schemas.microsoft.com/office/drawing/2014/main" id="{C6CDAB08-C661-4133-A301-A74653700D15}"/>
              </a:ext>
            </a:extLst>
          </p:cNvPr>
          <p:cNvSpPr/>
          <p:nvPr/>
        </p:nvSpPr>
        <p:spPr>
          <a:xfrm>
            <a:off x="6067425" y="2042100"/>
            <a:ext cx="266700" cy="2667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7" name="箭头: V 形 149">
            <a:extLst>
              <a:ext uri="{FF2B5EF4-FFF2-40B4-BE49-F238E27FC236}">
                <a16:creationId xmlns="" xmlns:a16="http://schemas.microsoft.com/office/drawing/2014/main" id="{29A25AE8-219A-4462-B85B-1D74776602B5}"/>
              </a:ext>
            </a:extLst>
          </p:cNvPr>
          <p:cNvSpPr/>
          <p:nvPr/>
        </p:nvSpPr>
        <p:spPr>
          <a:xfrm>
            <a:off x="6067425" y="3619500"/>
            <a:ext cx="266700" cy="266700"/>
          </a:xfrm>
          <a:prstGeom prst="chevron">
            <a:avLst/>
          </a:prstGeom>
          <a:solidFill>
            <a:srgbClr val="3A4187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58" name="箭头: V 形 150">
            <a:extLst>
              <a:ext uri="{FF2B5EF4-FFF2-40B4-BE49-F238E27FC236}">
                <a16:creationId xmlns="" xmlns:a16="http://schemas.microsoft.com/office/drawing/2014/main" id="{CAB53A6D-AFB5-481A-80C2-6AF22AEE13FD}"/>
              </a:ext>
            </a:extLst>
          </p:cNvPr>
          <p:cNvSpPr/>
          <p:nvPr/>
        </p:nvSpPr>
        <p:spPr>
          <a:xfrm>
            <a:off x="6067425" y="5208625"/>
            <a:ext cx="266700" cy="2667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2066" y="5106194"/>
            <a:ext cx="12210415" cy="175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2.1.1 6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个基本数据类型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" y="2972594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）数值。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8" y="3354336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）字符串。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754227" y="1580155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中的数值有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种类型：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（整型，如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（浮点型，如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3E-2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complex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（复数型，如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+ 2j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 + 2.2j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（布尔型，如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754227" y="3972140"/>
            <a:ext cx="10460418" cy="265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中单引号和双引号的使用方法完全相同，使用三引号（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'''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）或者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个英文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双引号（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）可以指定一个多行字符串。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没有单独的字符类型，一个字符就是一个长度为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字符串。以下是正确的字符串表示方式。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word = '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sentence = 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这是一个句子。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paragraph = """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这是一个段落，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可以由多行组成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的数值类型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．整型（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754227" y="1580154"/>
            <a:ext cx="3820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通常被称为整型，可用于表示正整数、负整数和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，不带小数点。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的整型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是没有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限制大小的，可以当作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类型使用，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只有一种整数类型，并没有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 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整数可以使用十进制、十六进制、八进制和二进制来表示。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3827" y="1678070"/>
            <a:ext cx="7089774" cy="5181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5565775" y="1678070"/>
            <a:ext cx="6480174" cy="521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&gt;&gt;&gt;a,b,c=10,100,-786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十进制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&gt;&gt;&gt;a,b,c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(10, 100, -786)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 = 0xA0F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十六进制以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开头，由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2575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&gt;&gt;&gt;number=0o37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八进制以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0o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0O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开头，由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number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" y="6325394"/>
            <a:ext cx="4267199" cy="534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1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的数值类型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F5DF138C-D474-4279-956B-EC831DD43CCC}"/>
              </a:ext>
            </a:extLst>
          </p:cNvPr>
          <p:cNvSpPr>
            <a:spLocks/>
          </p:cNvSpPr>
          <p:nvPr/>
        </p:nvSpPr>
        <p:spPr bwMode="auto">
          <a:xfrm>
            <a:off x="4576194" y="1657093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3A4187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E6478EA9-BB14-4642-9E3D-87835C2FED88}"/>
              </a:ext>
            </a:extLst>
          </p:cNvPr>
          <p:cNvSpPr>
            <a:spLocks/>
          </p:cNvSpPr>
          <p:nvPr/>
        </p:nvSpPr>
        <p:spPr bwMode="auto">
          <a:xfrm>
            <a:off x="4576194" y="3734594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64CEE5A2-0C48-4AAB-81D9-5A8B5540F642}"/>
              </a:ext>
            </a:extLst>
          </p:cNvPr>
          <p:cNvSpPr>
            <a:spLocks/>
          </p:cNvSpPr>
          <p:nvPr/>
        </p:nvSpPr>
        <p:spPr bwMode="auto">
          <a:xfrm>
            <a:off x="6388799" y="2695845"/>
            <a:ext cx="1896090" cy="168048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B" panose="00020600040101010101" pitchFamily="18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1DCB1132-B054-4433-B452-605ADAD18F27}"/>
              </a:ext>
            </a:extLst>
          </p:cNvPr>
          <p:cNvGrpSpPr/>
          <p:nvPr/>
        </p:nvGrpSpPr>
        <p:grpSpPr>
          <a:xfrm>
            <a:off x="5185778" y="2206181"/>
            <a:ext cx="676920" cy="582310"/>
            <a:chOff x="3787022" y="1797643"/>
            <a:chExt cx="550817" cy="473832"/>
          </a:xfrm>
          <a:solidFill>
            <a:schemeClr val="accent2"/>
          </a:solidFill>
        </p:grpSpPr>
        <p:sp>
          <p:nvSpPr>
            <p:cNvPr id="27" name="Oval 217">
              <a:extLst>
                <a:ext uri="{FF2B5EF4-FFF2-40B4-BE49-F238E27FC236}">
                  <a16:creationId xmlns="" xmlns:a16="http://schemas.microsoft.com/office/drawing/2014/main" id="{8ECE38BF-6C1D-4BB4-A751-ABE74893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218">
              <a:extLst>
                <a:ext uri="{FF2B5EF4-FFF2-40B4-BE49-F238E27FC236}">
                  <a16:creationId xmlns="" xmlns:a16="http://schemas.microsoft.com/office/drawing/2014/main" id="{0B100CAF-A77D-4726-86BB-87D82A7E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9" name="Freeform 219">
              <a:extLst>
                <a:ext uri="{FF2B5EF4-FFF2-40B4-BE49-F238E27FC236}">
                  <a16:creationId xmlns="" xmlns:a16="http://schemas.microsoft.com/office/drawing/2014/main" id="{BE432410-A198-4C06-BCB2-95563BF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220">
              <a:extLst>
                <a:ext uri="{FF2B5EF4-FFF2-40B4-BE49-F238E27FC236}">
                  <a16:creationId xmlns="" xmlns:a16="http://schemas.microsoft.com/office/drawing/2014/main" id="{349F0781-E995-4083-82B6-8F9E1BC77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221">
              <a:extLst>
                <a:ext uri="{FF2B5EF4-FFF2-40B4-BE49-F238E27FC236}">
                  <a16:creationId xmlns="" xmlns:a16="http://schemas.microsoft.com/office/drawing/2014/main" id="{2C728435-6435-4D28-A155-6B5CBAFC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Freeform 222">
              <a:extLst>
                <a:ext uri="{FF2B5EF4-FFF2-40B4-BE49-F238E27FC236}">
                  <a16:creationId xmlns="" xmlns:a16="http://schemas.microsoft.com/office/drawing/2014/main" id="{B73DBE5C-6EAC-4FB2-9336-BC174C74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3" name="Freeform 223">
              <a:extLst>
                <a:ext uri="{FF2B5EF4-FFF2-40B4-BE49-F238E27FC236}">
                  <a16:creationId xmlns="" xmlns:a16="http://schemas.microsoft.com/office/drawing/2014/main" id="{35CD9AB9-9567-40F5-9C7E-67621B580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224">
              <a:extLst>
                <a:ext uri="{FF2B5EF4-FFF2-40B4-BE49-F238E27FC236}">
                  <a16:creationId xmlns="" xmlns:a16="http://schemas.microsoft.com/office/drawing/2014/main" id="{A018B46A-A8DC-4B6D-A1EF-50ADFCDC7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5" name="Freeform 225">
              <a:extLst>
                <a:ext uri="{FF2B5EF4-FFF2-40B4-BE49-F238E27FC236}">
                  <a16:creationId xmlns="" xmlns:a16="http://schemas.microsoft.com/office/drawing/2014/main" id="{6F34FBCE-6524-4B99-AC9F-C0EB9EA9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3714A176-77D5-4B15-B969-04E3DB8FCA20}"/>
              </a:ext>
            </a:extLst>
          </p:cNvPr>
          <p:cNvGrpSpPr/>
          <p:nvPr/>
        </p:nvGrpSpPr>
        <p:grpSpPr>
          <a:xfrm>
            <a:off x="7076991" y="3322218"/>
            <a:ext cx="658265" cy="427737"/>
            <a:chOff x="7058307" y="1859447"/>
            <a:chExt cx="535637" cy="348055"/>
          </a:xfrm>
          <a:solidFill>
            <a:schemeClr val="accent2"/>
          </a:solidFill>
        </p:grpSpPr>
        <p:sp>
          <p:nvSpPr>
            <p:cNvPr id="20" name="Rectangle 240">
              <a:extLst>
                <a:ext uri="{FF2B5EF4-FFF2-40B4-BE49-F238E27FC236}">
                  <a16:creationId xmlns="" xmlns:a16="http://schemas.microsoft.com/office/drawing/2014/main" id="{D4DF956A-274B-4274-8593-C4A2BB3CF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Rectangle 241">
              <a:extLst>
                <a:ext uri="{FF2B5EF4-FFF2-40B4-BE49-F238E27FC236}">
                  <a16:creationId xmlns="" xmlns:a16="http://schemas.microsoft.com/office/drawing/2014/main" id="{FCDFC1BA-2883-488B-BF70-E3DB61B7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Rectangle 242">
              <a:extLst>
                <a:ext uri="{FF2B5EF4-FFF2-40B4-BE49-F238E27FC236}">
                  <a16:creationId xmlns="" xmlns:a16="http://schemas.microsoft.com/office/drawing/2014/main" id="{E2CBAB78-CEDF-4969-AC7A-CD34A9266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3" name="Rectangle 243">
              <a:extLst>
                <a:ext uri="{FF2B5EF4-FFF2-40B4-BE49-F238E27FC236}">
                  <a16:creationId xmlns="" xmlns:a16="http://schemas.microsoft.com/office/drawing/2014/main" id="{702ECA0A-85C2-4E4B-814A-816D1983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244">
              <a:extLst>
                <a:ext uri="{FF2B5EF4-FFF2-40B4-BE49-F238E27FC236}">
                  <a16:creationId xmlns="" xmlns:a16="http://schemas.microsoft.com/office/drawing/2014/main" id="{DEA5D95C-CCFF-4D3D-969F-6E2B1E4D9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245">
              <a:extLst>
                <a:ext uri="{FF2B5EF4-FFF2-40B4-BE49-F238E27FC236}">
                  <a16:creationId xmlns="" xmlns:a16="http://schemas.microsoft.com/office/drawing/2014/main" id="{676A29B9-4DD8-4C27-9B92-4A3CF66E4B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246">
              <a:extLst>
                <a:ext uri="{FF2B5EF4-FFF2-40B4-BE49-F238E27FC236}">
                  <a16:creationId xmlns="" xmlns:a16="http://schemas.microsoft.com/office/drawing/2014/main" id="{73A056A2-8FEF-4C39-9B61-07E91210C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07574B03-5EE1-4DDD-8A07-A1CF3D5D902D}"/>
              </a:ext>
            </a:extLst>
          </p:cNvPr>
          <p:cNvGrpSpPr/>
          <p:nvPr/>
        </p:nvGrpSpPr>
        <p:grpSpPr>
          <a:xfrm>
            <a:off x="5233749" y="4339054"/>
            <a:ext cx="658265" cy="485037"/>
            <a:chOff x="5958843" y="1820413"/>
            <a:chExt cx="535637" cy="394680"/>
          </a:xfrm>
          <a:solidFill>
            <a:schemeClr val="accent2"/>
          </a:solidFill>
        </p:grpSpPr>
        <p:sp>
          <p:nvSpPr>
            <p:cNvPr id="18" name="Freeform 248">
              <a:extLst>
                <a:ext uri="{FF2B5EF4-FFF2-40B4-BE49-F238E27FC236}">
                  <a16:creationId xmlns="" xmlns:a16="http://schemas.microsoft.com/office/drawing/2014/main" id="{E1BA70FD-61F3-4AB7-863F-9424A615C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249">
              <a:extLst>
                <a:ext uri="{FF2B5EF4-FFF2-40B4-BE49-F238E27FC236}">
                  <a16:creationId xmlns="" xmlns:a16="http://schemas.microsoft.com/office/drawing/2014/main" id="{0B014211-6420-4E1F-8427-95D9788B7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199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36" name="矩形 3">
            <a:extLst>
              <a:ext uri="{FF2B5EF4-FFF2-40B4-BE49-F238E27FC236}">
                <a16:creationId xmlns="" xmlns:a16="http://schemas.microsoft.com/office/drawing/2014/main" id="{D837FCD8-FC57-421F-A931-8FAAAA5E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88" y="1781867"/>
            <a:ext cx="2693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．浮点型（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D4C74DC-BB52-43F5-9509-9AB5464DB4EE}"/>
              </a:ext>
            </a:extLst>
          </p:cNvPr>
          <p:cNvSpPr txBox="1"/>
          <p:nvPr/>
        </p:nvSpPr>
        <p:spPr>
          <a:xfrm>
            <a:off x="1146175" y="2467447"/>
            <a:ext cx="3140075" cy="12803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浮点型数据由整数部分与小数部分组成，浮点型数据也可以使用科学计数法表示，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例如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0.5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1.414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1.732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3.1415926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5e2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="" xmlns:a16="http://schemas.microsoft.com/office/drawing/2014/main" id="{867ADF1F-26A8-4881-B0F7-36C6FAD1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13" y="4348586"/>
            <a:ext cx="3274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．复数型（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complex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B4BB8D94-011D-403C-961B-8704C001DA89}"/>
              </a:ext>
            </a:extLst>
          </p:cNvPr>
          <p:cNvSpPr txBox="1"/>
          <p:nvPr/>
        </p:nvSpPr>
        <p:spPr>
          <a:xfrm>
            <a:off x="1068491" y="4953534"/>
            <a:ext cx="3811485" cy="160043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还支持复数，复数由实数部分和虚数部分构成，虚数部分使用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可以用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a + bj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或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complex(a,b)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形式表示，复数的实部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和虚部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b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都是浮点型，例如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2.31+6.98j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1" name="矩形 3">
            <a:extLst>
              <a:ext uri="{FF2B5EF4-FFF2-40B4-BE49-F238E27FC236}">
                <a16:creationId xmlns="" xmlns:a16="http://schemas.microsoft.com/office/drawing/2014/main" id="{690DB1B6-BCDE-43B5-AC81-C4A5C930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198" y="2696267"/>
            <a:ext cx="26978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defTabSz="457200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．布尔型（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bool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POSans B" panose="00020600040101010101" pitchFamily="18" charset="-122"/>
                <a:sym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POSans B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FC8D39ED-4331-408E-A2D0-D0596835228C}"/>
              </a:ext>
            </a:extLst>
          </p:cNvPr>
          <p:cNvSpPr txBox="1"/>
          <p:nvPr/>
        </p:nvSpPr>
        <p:spPr>
          <a:xfrm>
            <a:off x="8524249" y="3277394"/>
            <a:ext cx="2911475" cy="192052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defTabSz="9874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2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中是没有布尔型的，用数字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False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表示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True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。在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Python 3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中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True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False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被定义成关键字，但它们的值还是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，可以和数字相加。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3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374634"/>
            <a:ext cx="12206061" cy="187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2.1.3 Python 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数据类型的判断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．使用函数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type()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判断变量所指的对象类型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4252697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isinstance()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判断变量所指的对象类型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620" y="5410994"/>
            <a:ext cx="12171729" cy="1189018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1155700" y="4965436"/>
            <a:ext cx="9916070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isinstance()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也可以用来判断变量所指的对象类型，示例如下。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= 123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&gt;&gt;&gt;isinstance(x, int)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754227" y="1724538"/>
            <a:ext cx="10460418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type()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可以用来判断变量所指的对象类型，示例如下。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 b, c, d = 20, 5.6, 4+3j, True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&gt;&gt;&gt;print(type(a), type(b), type(c), type(d))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  <a:r>
              <a:rPr lang="zh-CN" altLang="en-US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&lt;class 'int'&gt; &lt;class 'float'&gt; &lt;class 'complex'&gt; &lt;class 'bool'&gt;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2.1.4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74700" y="1143794"/>
            <a:ext cx="1046041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程序时，需要对数据类型进行转换，只需要将数据类型作为函数名即可。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1564"/>
              </p:ext>
            </p:extLst>
          </p:nvPr>
        </p:nvGraphicFramePr>
        <p:xfrm>
          <a:off x="1374775" y="1753394"/>
          <a:ext cx="8610600" cy="481757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685125898"/>
                    </a:ext>
                  </a:extLst>
                </a:gridCol>
                <a:gridCol w="6324600">
                  <a:extLst>
                    <a:ext uri="{9D8B030D-6E8A-4147-A177-3AD203B41FA5}">
                      <a16:colId xmlns="" xmlns:a16="http://schemas.microsoft.com/office/drawing/2014/main" val="3645886240"/>
                    </a:ext>
                  </a:extLst>
                </a:gridCol>
              </a:tblGrid>
              <a:tr h="217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sym typeface="微软雅黑" panose="020B0503020204020204" pitchFamily="34" charset="-122"/>
                        </a:rPr>
                        <a:t>语法格式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12172901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int(x[,base])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转换为一个整数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32418652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float(x)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转换到一个浮点数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66599572"/>
                  </a:ext>
                </a:extLst>
              </a:tr>
              <a:tr h="276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complex(real[,imag])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创建一个复数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3577231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转换到一个复数，实数部分为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，虚数部分为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9892408"/>
                  </a:ext>
                </a:extLst>
              </a:tr>
              <a:tr h="49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complex(x,y)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转换到一个复数，实数部分为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，虚数部分为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。</a:t>
                      </a:r>
                      <a:endParaRPr lang="zh-CN" sz="1800" kern="100">
                        <a:effectLst/>
                        <a:sym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是数字表达式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44083017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str(x)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将对象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8347144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repr(x)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将对象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转换为表达式字符串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402012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eval(str)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用来计算在字符串中的有效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表达式，并返回一个对象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13592755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tuple(s)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将序列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转换为一个元组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525879073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list(s)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将序列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s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转换为一个列表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32735013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set(s)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转换为可变集合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8657860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dict(d)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创建一个字典，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d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必须是一个</a:t>
                      </a:r>
                      <a:r>
                        <a:rPr lang="en-US" sz="1600" kern="0">
                          <a:effectLst/>
                          <a:sym typeface="微软雅黑" panose="020B0503020204020204" pitchFamily="34" charset="-122"/>
                        </a:rPr>
                        <a:t>(key,value)</a:t>
                      </a: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元组序列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15289408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frozenset(s)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转换为不可变集合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03596824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chr(x)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63808996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ord(x)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将一个字符转换为它对应的整数值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30366735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hex(x)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将一个整数转换为一个十六进制字符串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34882817"/>
                  </a:ext>
                </a:extLst>
              </a:tr>
              <a:tr h="248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sym typeface="微软雅黑" panose="020B0503020204020204" pitchFamily="34" charset="-122"/>
                        </a:rPr>
                        <a:t>oct(x)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sym typeface="微软雅黑" panose="020B0503020204020204" pitchFamily="34" charset="-122"/>
                        </a:rPr>
                        <a:t>将一个整数转换为一个八进制字符串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343865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231349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9630170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2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175" y="1603242"/>
            <a:ext cx="12195175" cy="525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的算术运算符及运算优先级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95131"/>
              </p:ext>
            </p:extLst>
          </p:nvPr>
        </p:nvGraphicFramePr>
        <p:xfrm>
          <a:off x="1069975" y="2210594"/>
          <a:ext cx="9372600" cy="41148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012653">
                  <a:extLst>
                    <a:ext uri="{9D8B030D-6E8A-4147-A177-3AD203B41FA5}">
                      <a16:colId xmlns="" xmlns:a16="http://schemas.microsoft.com/office/drawing/2014/main" val="3567600657"/>
                    </a:ext>
                  </a:extLst>
                </a:gridCol>
                <a:gridCol w="943812">
                  <a:extLst>
                    <a:ext uri="{9D8B030D-6E8A-4147-A177-3AD203B41FA5}">
                      <a16:colId xmlns="" xmlns:a16="http://schemas.microsoft.com/office/drawing/2014/main" val="3962140178"/>
                    </a:ext>
                  </a:extLst>
                </a:gridCol>
                <a:gridCol w="4722387">
                  <a:extLst>
                    <a:ext uri="{9D8B030D-6E8A-4147-A177-3AD203B41FA5}">
                      <a16:colId xmlns="" xmlns:a16="http://schemas.microsoft.com/office/drawing/2014/main" val="1164680382"/>
                    </a:ext>
                  </a:extLst>
                </a:gridCol>
                <a:gridCol w="1346874">
                  <a:extLst>
                    <a:ext uri="{9D8B030D-6E8A-4147-A177-3AD203B41FA5}">
                      <a16:colId xmlns="" xmlns:a16="http://schemas.microsoft.com/office/drawing/2014/main" val="1930292626"/>
                    </a:ext>
                  </a:extLst>
                </a:gridCol>
                <a:gridCol w="1346874">
                  <a:extLst>
                    <a:ext uri="{9D8B030D-6E8A-4147-A177-3AD203B41FA5}">
                      <a16:colId xmlns="" xmlns:a16="http://schemas.microsoft.com/office/drawing/2014/main" val="303258193"/>
                    </a:ext>
                  </a:extLst>
                </a:gridCol>
              </a:tblGrid>
              <a:tr h="374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输出结果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89371280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两个数相加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21+10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4957533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得到负数或是一个数减去另一个数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21-10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7741533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乘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两个数相乘或是返回一个被重复若干次的字符串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21*10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304559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除以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21/10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2.1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65387346"/>
                  </a:ext>
                </a:extLst>
              </a:tr>
              <a:tr h="37407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取余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返回除法的余数，如果除数（第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个操作数）是负数，那么结果也是一个负值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21%10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06593379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21%(-10)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2652967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次幂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21**2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441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19137533"/>
                  </a:ext>
                </a:extLst>
              </a:tr>
              <a:tr h="374073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取整除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返回商的整数部分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21//2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40399468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21.0//2.0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10.0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34941874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-21//2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5986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28027" y="4654016"/>
            <a:ext cx="10828948" cy="1442778"/>
          </a:xfrm>
          <a:prstGeom prst="roundRect">
            <a:avLst>
              <a:gd name="adj" fmla="val 3309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3025" y="2667794"/>
            <a:ext cx="12186626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的算术运算符及运算优先级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算术运算符的运算优先级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754227" y="2058194"/>
            <a:ext cx="10460418" cy="374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算术运算符的运算优先级按由高到低的顺序排列如下。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级：**。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级：*、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同级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运算符从左至右计算，可以使用“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调整运算的优先级，加“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的部分优先计算。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使用除法（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）运算符和取模运算符（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）时，除数不能为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，否则会出现异常。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32" y="1685616"/>
            <a:ext cx="6145043" cy="517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．包含单一算术运算符的算术表达式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3375" y="4039394"/>
            <a:ext cx="6477001" cy="16002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57619" y="1685616"/>
            <a:ext cx="8143875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包含单一算术运算符的算术表达式的示例如下。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&gt;&gt;&gt;5 + 4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&gt;&gt;&gt;4.3 – 2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&gt;&gt;&gt;3 * 7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乘法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/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除法，得到一个浮点数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&gt;&gt;&gt;8 / 5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总是返回一个浮点数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1.6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&gt;&gt;&gt;17 % 3 #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％操作符返回除法的余数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6327776" y="2230971"/>
            <a:ext cx="5562600" cy="44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在不同的计算机上，浮点数运算的结果可能会不一样。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可以使用“**”运算符来进行幂运算，示例如下。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** 2 #5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的平方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** 5 #2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次方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完全支持浮点数，不同类型的数值进行混合运算时，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会把整数转换为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浮点数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6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75128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5856691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的编程规范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．计算机程序中标识符的命名规则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标识符的命名规划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．本书中</a:t>
                      </a: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程序的命名约定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32" y="2820194"/>
            <a:ext cx="12168018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．包含多种算术运算符的算术表达式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757619" y="2187981"/>
            <a:ext cx="8143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包含多种算术运算符的算术表达式的示例如下。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en-US" altLang="zh-CN" sz="20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* 3 + 2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17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&gt;&gt;&gt;50 - 5*6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&gt;&gt;&gt;(50 - 5*6) / 4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&gt;&gt;&gt;3 * 3.75 / 1.5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2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的算术表达式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．数值的除法与取整除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748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9574" y="3429794"/>
            <a:ext cx="6708775" cy="281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378" y="3810794"/>
            <a:ext cx="6248398" cy="3048794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757620" y="1685616"/>
            <a:ext cx="4960555" cy="5210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数值的除法有两种运算符，若使用“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运算符进行除法运算，返回一个浮点数；如果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只想得到整数的结果，丢弃小数部分，可以使用“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除法与取整除的示例如下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&gt;&gt;&gt;7.0 / 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/ 3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返回浮点数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5.666666666666667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&gt;&gt;&gt;17 // 3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返回向下取整后的结果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&gt;&gt;&gt;2 // 4 #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得到一个整数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6327776" y="2230971"/>
            <a:ext cx="5562600" cy="374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运算符得到的并不一定是整数类型的数，它与分母、分子的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数据类型有关系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&gt;&gt;&gt;7//2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&gt;&gt;&gt;7.0//2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&gt;&gt;&gt;7//2.0</a:t>
            </a:r>
          </a:p>
          <a:p>
            <a:pPr indent="457200">
              <a:lnSpc>
                <a:spcPct val="132000"/>
              </a:lnSpc>
              <a:buClr>
                <a:srgbClr val="92D050"/>
              </a:buClr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endParaRPr lang="zh-CN" altLang="en-US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0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15960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7954567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2.3.1 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的赋值运算符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32948"/>
              </p:ext>
            </p:extLst>
          </p:nvPr>
        </p:nvGraphicFramePr>
        <p:xfrm>
          <a:off x="774700" y="1524794"/>
          <a:ext cx="10591801" cy="45720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53953">
                  <a:extLst>
                    <a:ext uri="{9D8B030D-6E8A-4147-A177-3AD203B41FA5}">
                      <a16:colId xmlns="" xmlns:a16="http://schemas.microsoft.com/office/drawing/2014/main" val="3531077086"/>
                    </a:ext>
                  </a:extLst>
                </a:gridCol>
                <a:gridCol w="2524271">
                  <a:extLst>
                    <a:ext uri="{9D8B030D-6E8A-4147-A177-3AD203B41FA5}">
                      <a16:colId xmlns="" xmlns:a16="http://schemas.microsoft.com/office/drawing/2014/main" val="680222355"/>
                    </a:ext>
                  </a:extLst>
                </a:gridCol>
                <a:gridCol w="1943224">
                  <a:extLst>
                    <a:ext uri="{9D8B030D-6E8A-4147-A177-3AD203B41FA5}">
                      <a16:colId xmlns="" xmlns:a16="http://schemas.microsoft.com/office/drawing/2014/main" val="3689508670"/>
                    </a:ext>
                  </a:extLst>
                </a:gridCol>
                <a:gridCol w="3108061">
                  <a:extLst>
                    <a:ext uri="{9D8B030D-6E8A-4147-A177-3AD203B41FA5}">
                      <a16:colId xmlns="" xmlns:a16="http://schemas.microsoft.com/office/drawing/2014/main" val="1013823745"/>
                    </a:ext>
                  </a:extLst>
                </a:gridCol>
                <a:gridCol w="1662292">
                  <a:extLst>
                    <a:ext uri="{9D8B030D-6E8A-4147-A177-3AD203B41FA5}">
                      <a16:colId xmlns="" xmlns:a16="http://schemas.microsoft.com/office/drawing/2014/main" val="243375873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等效形式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变量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0855033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简单赋值运算符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x=21+10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21+10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的运算结果赋值为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53722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加法赋值运算符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x+=10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x=x+10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575974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减法赋值运算符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x-=10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x=x-10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51934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乘法赋值运算符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x*=10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x=x*10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5196975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除法赋值运算符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x/=10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x=x/10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3802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取模赋值运算符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x%=10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x=x%10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709753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x**=10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x=x**10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280708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//=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取整除赋值运算符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x//=10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x=x//10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0.0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8246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6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73025" y="4953794"/>
            <a:ext cx="12186626" cy="1905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2406548"/>
            <a:ext cx="12195175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．变量赋值的基本语法格式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754227" y="1829594"/>
            <a:ext cx="10460418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运算符用于给变量赋值，为变量赋值的基本语法格式如下。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变量名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&gt;=&lt;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变量值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“=”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运算符左边是一个变量名，右边是存储在变量中的值。变量命名应遵循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标识符的命名规则，变量值可以是任意数据类型。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为变量赋值之后，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解释器不会显示任何结果。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= 20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&gt;&gt;&gt;height = 5*9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&gt;&gt;&gt;width * height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73025" y="2354499"/>
            <a:ext cx="12186626" cy="1905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4946968"/>
            <a:ext cx="12195175" cy="11498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．定义变量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754227" y="1829594"/>
            <a:ext cx="10460418" cy="41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程序中当变量被指定一个值时，对应变量就会被创建。示例如下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&gt;&gt;&gt;var1 = 6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&gt;&gt;&gt;var2 = 10.5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&gt;&gt;&gt;print("var1=",var1)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&gt;&gt;&gt;print("var2=",var2)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var1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6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var2= 10.5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7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: 形状 3"/>
          <p:cNvSpPr/>
          <p:nvPr/>
        </p:nvSpPr>
        <p:spPr bwMode="auto">
          <a:xfrm flipV="1">
            <a:off x="6777649" y="3759575"/>
            <a:ext cx="4922901" cy="2867530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92D050"/>
            </a:solidFill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．定义变量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68" y="1829594"/>
            <a:ext cx="11508481" cy="495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11"/>
          <p:cNvSpPr txBox="1"/>
          <p:nvPr/>
        </p:nvSpPr>
        <p:spPr>
          <a:xfrm>
            <a:off x="689868" y="1905794"/>
            <a:ext cx="548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演示定义变量与赋值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6188246" y="4274137"/>
            <a:ext cx="1398905" cy="2286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1000.0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</a:p>
          <a:p>
            <a:pPr indent="457200">
              <a:lnSpc>
                <a:spcPct val="132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69925" y="3489621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6455" y="3368978"/>
            <a:ext cx="241286" cy="241286"/>
            <a:chOff x="1860557" y="3559200"/>
            <a:chExt cx="241286" cy="241286"/>
          </a:xfrm>
        </p:grpSpPr>
        <p:sp>
          <p:nvSpPr>
            <p:cNvPr id="33" name="椭圆 32"/>
            <p:cNvSpPr/>
            <p:nvPr/>
          </p:nvSpPr>
          <p:spPr bwMode="auto">
            <a:xfrm>
              <a:off x="1860557" y="3559200"/>
              <a:ext cx="241286" cy="241286"/>
            </a:xfrm>
            <a:prstGeom prst="ellipse">
              <a:avLst/>
            </a:prstGeom>
            <a:solidFill>
              <a:srgbClr val="D5D3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920876" y="3619519"/>
              <a:ext cx="120650" cy="120650"/>
            </a:xfrm>
            <a:prstGeom prst="ellipse">
              <a:avLst/>
            </a:prstGeom>
            <a:solidFill>
              <a:srgbClr val="7ABAB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28621" y="3368978"/>
            <a:ext cx="241286" cy="241286"/>
            <a:chOff x="8753815" y="3559200"/>
            <a:chExt cx="241286" cy="241286"/>
          </a:xfrm>
        </p:grpSpPr>
        <p:sp>
          <p:nvSpPr>
            <p:cNvPr id="35" name="椭圆 34"/>
            <p:cNvSpPr/>
            <p:nvPr/>
          </p:nvSpPr>
          <p:spPr bwMode="auto">
            <a:xfrm>
              <a:off x="8753815" y="3559200"/>
              <a:ext cx="241286" cy="241286"/>
            </a:xfrm>
            <a:prstGeom prst="ellipse">
              <a:avLst/>
            </a:prstGeom>
            <a:solidFill>
              <a:srgbClr val="D5D3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lvl="0" algn="r" fontAlgn="base">
                <a:buClrTx/>
                <a:buSzTx/>
                <a:buFontTx/>
                <a:defRPr/>
              </a:pPr>
              <a:endParaRPr lang="zh-CN" altLang="en-US" sz="16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8814134" y="3619519"/>
              <a:ext cx="120650" cy="120650"/>
            </a:xfrm>
            <a:prstGeom prst="ellipse">
              <a:avLst/>
            </a:prstGeom>
            <a:solidFill>
              <a:srgbClr val="E8B96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矩形: 圆角 26"/>
          <p:cNvSpPr/>
          <p:nvPr/>
        </p:nvSpPr>
        <p:spPr>
          <a:xfrm>
            <a:off x="1301860" y="2641113"/>
            <a:ext cx="3615525" cy="482749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5406" y="2655771"/>
            <a:ext cx="300273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7067761" y="2641113"/>
            <a:ext cx="3670026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29815" y="2655771"/>
            <a:ext cx="30480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任意多边形: 形状 3"/>
          <p:cNvSpPr/>
          <p:nvPr/>
        </p:nvSpPr>
        <p:spPr bwMode="auto">
          <a:xfrm flipV="1">
            <a:off x="1080255" y="3762664"/>
            <a:ext cx="4084955" cy="2867530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3A4187"/>
            </a:solidFill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913580" y="4172554"/>
            <a:ext cx="4084955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</a:t>
            </a: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100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整型变量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distance = 1000.0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浮点型变量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 = "LiMing" # </a:t>
            </a:r>
            <a:r>
              <a:rPr lang="zh-CN" altLang="en-US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字符串变量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(number)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(distance)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(name)</a:t>
            </a:r>
            <a:endParaRPr lang="zh-CN" altLang="en-US" sz="18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913" y="4233388"/>
            <a:ext cx="3990062" cy="2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变量在使用前必须先定义（即赋予变量一个值），否则会出现错误，示例如下。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n #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尝试访问一个未定义的变量</a:t>
            </a:r>
          </a:p>
          <a:p>
            <a:pPr>
              <a:lnSpc>
                <a:spcPct val="132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 (most recent call last):</a:t>
            </a:r>
          </a:p>
          <a:p>
            <a:pPr>
              <a:lnSpc>
                <a:spcPct val="132000"/>
              </a:lnSpc>
            </a:pP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File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"&lt;stdin&gt;", line 1, in &lt;module&gt;</a:t>
            </a:r>
          </a:p>
          <a:p>
            <a:pPr>
              <a:lnSpc>
                <a:spcPct val="132000"/>
              </a:lnSpc>
            </a:pP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NameError: name 'n' is not defined</a:t>
            </a:r>
            <a:endParaRPr lang="zh-CN" altLang="en-US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2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．变量指向不同类型的对象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68" y="2996858"/>
            <a:ext cx="11508481" cy="495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11"/>
          <p:cNvSpPr txBox="1"/>
          <p:nvPr/>
        </p:nvSpPr>
        <p:spPr>
          <a:xfrm>
            <a:off x="689868" y="3073058"/>
            <a:ext cx="548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演示变量指向不同类型的对象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7" y="1829594"/>
            <a:ext cx="1046041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是一种动态类型的语言，变量指向的对象的类型可以随时变化。一个变量可以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赋值指向不同类型的对象。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2988" y="3984098"/>
            <a:ext cx="4459266" cy="2628541"/>
          </a:xfrm>
          <a:prstGeom prst="rect">
            <a:avLst/>
          </a:prstGeom>
          <a:solidFill>
            <a:srgbClr val="3A4187"/>
          </a:solidFill>
          <a:ln w="19050">
            <a:solidFill>
              <a:srgbClr val="3A4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2069895" y="4799979"/>
            <a:ext cx="29718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x=" </a:t>
            </a:r>
            <a:r>
              <a:rPr lang="zh-CN" altLang="nb-NO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print(type(x))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print(id(x))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x=21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print(type(x))</a:t>
            </a:r>
          </a:p>
          <a:p>
            <a:pPr algn="just">
              <a:lnSpc>
                <a:spcPct val="130000"/>
              </a:lnSpc>
            </a:pPr>
            <a:r>
              <a:rPr lang="nb-NO" altLang="zh-CN"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print(id(x))</a:t>
            </a:r>
            <a:endParaRPr lang="nb-NO" altLang="zh-CN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2038790" y="4231166"/>
            <a:ext cx="394005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2-2 </a:t>
            </a:r>
            <a:r>
              <a:rPr lang="zh-CN" altLang="en-US" sz="1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的代码如下所示。</a:t>
            </a:r>
            <a:endParaRPr lang="zh-CN" altLang="en-US" sz="18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52826" y="4927504"/>
            <a:ext cx="474122" cy="294980"/>
            <a:chOff x="10331583" y="2695168"/>
            <a:chExt cx="457940" cy="284912"/>
          </a:xfrm>
          <a:solidFill>
            <a:srgbClr val="CE262B"/>
          </a:solidFill>
        </p:grpSpPr>
        <p:sp>
          <p:nvSpPr>
            <p:cNvPr id="52" name="Freeform 80"/>
            <p:cNvSpPr>
              <a:spLocks/>
            </p:cNvSpPr>
            <p:nvPr/>
          </p:nvSpPr>
          <p:spPr bwMode="auto">
            <a:xfrm>
              <a:off x="10677640" y="2717285"/>
              <a:ext cx="111883" cy="231572"/>
            </a:xfrm>
            <a:custGeom>
              <a:avLst/>
              <a:gdLst>
                <a:gd name="T0" fmla="*/ 46 w 47"/>
                <a:gd name="T1" fmla="*/ 97 h 97"/>
                <a:gd name="T2" fmla="*/ 47 w 47"/>
                <a:gd name="T3" fmla="*/ 94 h 97"/>
                <a:gd name="T4" fmla="*/ 47 w 47"/>
                <a:gd name="T5" fmla="*/ 7 h 97"/>
                <a:gd name="T6" fmla="*/ 45 w 47"/>
                <a:gd name="T7" fmla="*/ 0 h 97"/>
                <a:gd name="T8" fmla="*/ 0 w 47"/>
                <a:gd name="T9" fmla="*/ 40 h 97"/>
                <a:gd name="T10" fmla="*/ 46 w 47"/>
                <a:gd name="T1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7">
                  <a:moveTo>
                    <a:pt x="46" y="97"/>
                  </a:moveTo>
                  <a:cubicBezTo>
                    <a:pt x="46" y="96"/>
                    <a:pt x="47" y="95"/>
                    <a:pt x="47" y="94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5"/>
                    <a:pt x="46" y="2"/>
                    <a:pt x="45" y="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46" y="97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81"/>
            <p:cNvSpPr>
              <a:spLocks/>
            </p:cNvSpPr>
            <p:nvPr/>
          </p:nvSpPr>
          <p:spPr bwMode="auto">
            <a:xfrm>
              <a:off x="10345894" y="2695168"/>
              <a:ext cx="426717" cy="193844"/>
            </a:xfrm>
            <a:custGeom>
              <a:avLst/>
              <a:gdLst>
                <a:gd name="T0" fmla="*/ 90 w 179"/>
                <a:gd name="T1" fmla="*/ 81 h 81"/>
                <a:gd name="T2" fmla="*/ 179 w 179"/>
                <a:gd name="T3" fmla="*/ 3 h 81"/>
                <a:gd name="T4" fmla="*/ 169 w 179"/>
                <a:gd name="T5" fmla="*/ 0 h 81"/>
                <a:gd name="T6" fmla="*/ 10 w 179"/>
                <a:gd name="T7" fmla="*/ 0 h 81"/>
                <a:gd name="T8" fmla="*/ 0 w 179"/>
                <a:gd name="T9" fmla="*/ 3 h 81"/>
                <a:gd name="T10" fmla="*/ 90 w 179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81">
                  <a:moveTo>
                    <a:pt x="90" y="81"/>
                  </a:moveTo>
                  <a:cubicBezTo>
                    <a:pt x="179" y="3"/>
                    <a:pt x="179" y="3"/>
                    <a:pt x="179" y="3"/>
                  </a:cubicBezTo>
                  <a:cubicBezTo>
                    <a:pt x="176" y="1"/>
                    <a:pt x="173" y="0"/>
                    <a:pt x="16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3" y="1"/>
                    <a:pt x="0" y="3"/>
                  </a:cubicBezTo>
                  <a:lnTo>
                    <a:pt x="90" y="81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Freeform 82"/>
            <p:cNvSpPr>
              <a:spLocks/>
            </p:cNvSpPr>
            <p:nvPr/>
          </p:nvSpPr>
          <p:spPr bwMode="auto">
            <a:xfrm>
              <a:off x="10340690" y="2823964"/>
              <a:ext cx="437125" cy="156116"/>
            </a:xfrm>
            <a:custGeom>
              <a:avLst/>
              <a:gdLst>
                <a:gd name="T0" fmla="*/ 134 w 183"/>
                <a:gd name="T1" fmla="*/ 0 h 65"/>
                <a:gd name="T2" fmla="*/ 94 w 183"/>
                <a:gd name="T3" fmla="*/ 36 h 65"/>
                <a:gd name="T4" fmla="*/ 92 w 183"/>
                <a:gd name="T5" fmla="*/ 37 h 65"/>
                <a:gd name="T6" fmla="*/ 89 w 183"/>
                <a:gd name="T7" fmla="*/ 36 h 65"/>
                <a:gd name="T8" fmla="*/ 49 w 183"/>
                <a:gd name="T9" fmla="*/ 0 h 65"/>
                <a:gd name="T10" fmla="*/ 0 w 183"/>
                <a:gd name="T11" fmla="*/ 60 h 65"/>
                <a:gd name="T12" fmla="*/ 12 w 183"/>
                <a:gd name="T13" fmla="*/ 65 h 65"/>
                <a:gd name="T14" fmla="*/ 171 w 183"/>
                <a:gd name="T15" fmla="*/ 65 h 65"/>
                <a:gd name="T16" fmla="*/ 183 w 183"/>
                <a:gd name="T17" fmla="*/ 60 h 65"/>
                <a:gd name="T18" fmla="*/ 134 w 18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65">
                  <a:moveTo>
                    <a:pt x="134" y="0"/>
                  </a:move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7"/>
                    <a:pt x="92" y="37"/>
                  </a:cubicBezTo>
                  <a:cubicBezTo>
                    <a:pt x="91" y="37"/>
                    <a:pt x="90" y="36"/>
                    <a:pt x="89" y="3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" y="63"/>
                    <a:pt x="7" y="65"/>
                    <a:pt x="12" y="6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6" y="65"/>
                    <a:pt x="180" y="63"/>
                    <a:pt x="183" y="6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Freeform 83"/>
            <p:cNvSpPr>
              <a:spLocks/>
            </p:cNvSpPr>
            <p:nvPr/>
          </p:nvSpPr>
          <p:spPr bwMode="auto">
            <a:xfrm>
              <a:off x="10331583" y="2717285"/>
              <a:ext cx="111883" cy="231572"/>
            </a:xfrm>
            <a:custGeom>
              <a:avLst/>
              <a:gdLst>
                <a:gd name="T0" fmla="*/ 1 w 47"/>
                <a:gd name="T1" fmla="*/ 0 h 97"/>
                <a:gd name="T2" fmla="*/ 0 w 47"/>
                <a:gd name="T3" fmla="*/ 7 h 97"/>
                <a:gd name="T4" fmla="*/ 0 w 47"/>
                <a:gd name="T5" fmla="*/ 94 h 97"/>
                <a:gd name="T6" fmla="*/ 0 w 47"/>
                <a:gd name="T7" fmla="*/ 97 h 97"/>
                <a:gd name="T8" fmla="*/ 47 w 47"/>
                <a:gd name="T9" fmla="*/ 40 h 97"/>
                <a:gd name="T10" fmla="*/ 1 w 4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97">
                  <a:moveTo>
                    <a:pt x="1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47" y="40"/>
                    <a:pt x="47" y="40"/>
                    <a:pt x="47" y="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A2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626659" y="4001653"/>
            <a:ext cx="4459266" cy="26285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7550422" y="4802189"/>
            <a:ext cx="297185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'str'&gt;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2448125806896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'int'&gt;</a:t>
            </a:r>
          </a:p>
          <a:p>
            <a:pPr algn="just">
              <a:lnSpc>
                <a:spcPct val="13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140722800285984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7519317" y="4230055"/>
            <a:ext cx="33511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2-2 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代码的运行结果如下。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98795" y="4871128"/>
            <a:ext cx="328652" cy="475468"/>
            <a:chOff x="6429985" y="2606702"/>
            <a:chExt cx="317436" cy="459241"/>
          </a:xfrm>
          <a:solidFill>
            <a:schemeClr val="bg1"/>
          </a:solidFill>
        </p:grpSpPr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6570489" y="2777129"/>
              <a:ext cx="20815" cy="174329"/>
            </a:xfrm>
            <a:custGeom>
              <a:avLst/>
              <a:gdLst>
                <a:gd name="T0" fmla="*/ 5 w 9"/>
                <a:gd name="T1" fmla="*/ 73 h 73"/>
                <a:gd name="T2" fmla="*/ 9 w 9"/>
                <a:gd name="T3" fmla="*/ 68 h 73"/>
                <a:gd name="T4" fmla="*/ 9 w 9"/>
                <a:gd name="T5" fmla="*/ 5 h 73"/>
                <a:gd name="T6" fmla="*/ 5 w 9"/>
                <a:gd name="T7" fmla="*/ 0 h 73"/>
                <a:gd name="T8" fmla="*/ 0 w 9"/>
                <a:gd name="T9" fmla="*/ 5 h 73"/>
                <a:gd name="T10" fmla="*/ 0 w 9"/>
                <a:gd name="T11" fmla="*/ 68 h 73"/>
                <a:gd name="T12" fmla="*/ 5 w 9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3">
                  <a:moveTo>
                    <a:pt x="5" y="73"/>
                  </a:moveTo>
                  <a:cubicBezTo>
                    <a:pt x="7" y="73"/>
                    <a:pt x="9" y="71"/>
                    <a:pt x="9" y="6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642042" y="2689964"/>
              <a:ext cx="20815" cy="261494"/>
            </a:xfrm>
            <a:custGeom>
              <a:avLst/>
              <a:gdLst>
                <a:gd name="T0" fmla="*/ 4 w 9"/>
                <a:gd name="T1" fmla="*/ 109 h 109"/>
                <a:gd name="T2" fmla="*/ 9 w 9"/>
                <a:gd name="T3" fmla="*/ 104 h 109"/>
                <a:gd name="T4" fmla="*/ 9 w 9"/>
                <a:gd name="T5" fmla="*/ 4 h 109"/>
                <a:gd name="T6" fmla="*/ 4 w 9"/>
                <a:gd name="T7" fmla="*/ 0 h 109"/>
                <a:gd name="T8" fmla="*/ 0 w 9"/>
                <a:gd name="T9" fmla="*/ 4 h 109"/>
                <a:gd name="T10" fmla="*/ 0 w 9"/>
                <a:gd name="T11" fmla="*/ 104 h 109"/>
                <a:gd name="T12" fmla="*/ 4 w 9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9">
                  <a:moveTo>
                    <a:pt x="4" y="109"/>
                  </a:moveTo>
                  <a:cubicBezTo>
                    <a:pt x="7" y="109"/>
                    <a:pt x="9" y="107"/>
                    <a:pt x="9" y="10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501538" y="2881206"/>
              <a:ext cx="20815" cy="70252"/>
            </a:xfrm>
            <a:custGeom>
              <a:avLst/>
              <a:gdLst>
                <a:gd name="T0" fmla="*/ 5 w 9"/>
                <a:gd name="T1" fmla="*/ 29 h 29"/>
                <a:gd name="T2" fmla="*/ 9 w 9"/>
                <a:gd name="T3" fmla="*/ 24 h 29"/>
                <a:gd name="T4" fmla="*/ 9 w 9"/>
                <a:gd name="T5" fmla="*/ 5 h 29"/>
                <a:gd name="T6" fmla="*/ 5 w 9"/>
                <a:gd name="T7" fmla="*/ 0 h 29"/>
                <a:gd name="T8" fmla="*/ 0 w 9"/>
                <a:gd name="T9" fmla="*/ 5 h 29"/>
                <a:gd name="T10" fmla="*/ 0 w 9"/>
                <a:gd name="T11" fmla="*/ 24 h 29"/>
                <a:gd name="T12" fmla="*/ 5 w 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9">
                  <a:moveTo>
                    <a:pt x="5" y="29"/>
                  </a:moveTo>
                  <a:cubicBezTo>
                    <a:pt x="7" y="29"/>
                    <a:pt x="9" y="27"/>
                    <a:pt x="9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489829" y="2963167"/>
              <a:ext cx="192543" cy="20815"/>
            </a:xfrm>
            <a:custGeom>
              <a:avLst/>
              <a:gdLst>
                <a:gd name="T0" fmla="*/ 77 w 81"/>
                <a:gd name="T1" fmla="*/ 0 h 9"/>
                <a:gd name="T2" fmla="*/ 4 w 81"/>
                <a:gd name="T3" fmla="*/ 0 h 9"/>
                <a:gd name="T4" fmla="*/ 0 w 81"/>
                <a:gd name="T5" fmla="*/ 4 h 9"/>
                <a:gd name="T6" fmla="*/ 4 w 81"/>
                <a:gd name="T7" fmla="*/ 9 h 9"/>
                <a:gd name="T8" fmla="*/ 77 w 81"/>
                <a:gd name="T9" fmla="*/ 9 h 9"/>
                <a:gd name="T10" fmla="*/ 81 w 81"/>
                <a:gd name="T11" fmla="*/ 4 h 9"/>
                <a:gd name="T12" fmla="*/ 77 w 8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9" y="9"/>
                    <a:pt x="81" y="7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EditPoints="1"/>
            </p:cNvSpPr>
            <p:nvPr/>
          </p:nvSpPr>
          <p:spPr bwMode="auto">
            <a:xfrm>
              <a:off x="6429985" y="2606702"/>
              <a:ext cx="317436" cy="459241"/>
            </a:xfrm>
            <a:custGeom>
              <a:avLst/>
              <a:gdLst>
                <a:gd name="T0" fmla="*/ 111 w 133"/>
                <a:gd name="T1" fmla="*/ 0 h 192"/>
                <a:gd name="T2" fmla="*/ 22 w 133"/>
                <a:gd name="T3" fmla="*/ 0 h 192"/>
                <a:gd name="T4" fmla="*/ 0 w 133"/>
                <a:gd name="T5" fmla="*/ 22 h 192"/>
                <a:gd name="T6" fmla="*/ 0 w 133"/>
                <a:gd name="T7" fmla="*/ 171 h 192"/>
                <a:gd name="T8" fmla="*/ 22 w 133"/>
                <a:gd name="T9" fmla="*/ 192 h 192"/>
                <a:gd name="T10" fmla="*/ 111 w 133"/>
                <a:gd name="T11" fmla="*/ 192 h 192"/>
                <a:gd name="T12" fmla="*/ 133 w 133"/>
                <a:gd name="T13" fmla="*/ 171 h 192"/>
                <a:gd name="T14" fmla="*/ 133 w 133"/>
                <a:gd name="T15" fmla="*/ 22 h 192"/>
                <a:gd name="T16" fmla="*/ 111 w 133"/>
                <a:gd name="T17" fmla="*/ 0 h 192"/>
                <a:gd name="T18" fmla="*/ 50 w 133"/>
                <a:gd name="T19" fmla="*/ 13 h 192"/>
                <a:gd name="T20" fmla="*/ 78 w 133"/>
                <a:gd name="T21" fmla="*/ 13 h 192"/>
                <a:gd name="T22" fmla="*/ 82 w 133"/>
                <a:gd name="T23" fmla="*/ 17 h 192"/>
                <a:gd name="T24" fmla="*/ 78 w 133"/>
                <a:gd name="T25" fmla="*/ 22 h 192"/>
                <a:gd name="T26" fmla="*/ 50 w 133"/>
                <a:gd name="T27" fmla="*/ 22 h 192"/>
                <a:gd name="T28" fmla="*/ 46 w 133"/>
                <a:gd name="T29" fmla="*/ 17 h 192"/>
                <a:gd name="T30" fmla="*/ 50 w 133"/>
                <a:gd name="T31" fmla="*/ 13 h 192"/>
                <a:gd name="T32" fmla="*/ 42 w 133"/>
                <a:gd name="T33" fmla="*/ 179 h 192"/>
                <a:gd name="T34" fmla="*/ 28 w 133"/>
                <a:gd name="T35" fmla="*/ 179 h 192"/>
                <a:gd name="T36" fmla="*/ 24 w 133"/>
                <a:gd name="T37" fmla="*/ 175 h 192"/>
                <a:gd name="T38" fmla="*/ 28 w 133"/>
                <a:gd name="T39" fmla="*/ 171 h 192"/>
                <a:gd name="T40" fmla="*/ 42 w 133"/>
                <a:gd name="T41" fmla="*/ 171 h 192"/>
                <a:gd name="T42" fmla="*/ 46 w 133"/>
                <a:gd name="T43" fmla="*/ 175 h 192"/>
                <a:gd name="T44" fmla="*/ 42 w 133"/>
                <a:gd name="T45" fmla="*/ 179 h 192"/>
                <a:gd name="T46" fmla="*/ 74 w 133"/>
                <a:gd name="T47" fmla="*/ 179 h 192"/>
                <a:gd name="T48" fmla="*/ 60 w 133"/>
                <a:gd name="T49" fmla="*/ 179 h 192"/>
                <a:gd name="T50" fmla="*/ 55 w 133"/>
                <a:gd name="T51" fmla="*/ 175 h 192"/>
                <a:gd name="T52" fmla="*/ 60 w 133"/>
                <a:gd name="T53" fmla="*/ 171 h 192"/>
                <a:gd name="T54" fmla="*/ 74 w 133"/>
                <a:gd name="T55" fmla="*/ 171 h 192"/>
                <a:gd name="T56" fmla="*/ 78 w 133"/>
                <a:gd name="T57" fmla="*/ 175 h 192"/>
                <a:gd name="T58" fmla="*/ 74 w 133"/>
                <a:gd name="T59" fmla="*/ 179 h 192"/>
                <a:gd name="T60" fmla="*/ 105 w 133"/>
                <a:gd name="T61" fmla="*/ 179 h 192"/>
                <a:gd name="T62" fmla="*/ 91 w 133"/>
                <a:gd name="T63" fmla="*/ 179 h 192"/>
                <a:gd name="T64" fmla="*/ 87 w 133"/>
                <a:gd name="T65" fmla="*/ 175 h 192"/>
                <a:gd name="T66" fmla="*/ 91 w 133"/>
                <a:gd name="T67" fmla="*/ 171 h 192"/>
                <a:gd name="T68" fmla="*/ 105 w 133"/>
                <a:gd name="T69" fmla="*/ 171 h 192"/>
                <a:gd name="T70" fmla="*/ 109 w 133"/>
                <a:gd name="T71" fmla="*/ 175 h 192"/>
                <a:gd name="T72" fmla="*/ 105 w 133"/>
                <a:gd name="T73" fmla="*/ 179 h 192"/>
                <a:gd name="T74" fmla="*/ 118 w 133"/>
                <a:gd name="T75" fmla="*/ 163 h 192"/>
                <a:gd name="T76" fmla="*/ 114 w 133"/>
                <a:gd name="T77" fmla="*/ 167 h 192"/>
                <a:gd name="T78" fmla="*/ 19 w 133"/>
                <a:gd name="T79" fmla="*/ 167 h 192"/>
                <a:gd name="T80" fmla="*/ 15 w 133"/>
                <a:gd name="T81" fmla="*/ 163 h 192"/>
                <a:gd name="T82" fmla="*/ 15 w 133"/>
                <a:gd name="T83" fmla="*/ 30 h 192"/>
                <a:gd name="T84" fmla="*/ 19 w 133"/>
                <a:gd name="T85" fmla="*/ 26 h 192"/>
                <a:gd name="T86" fmla="*/ 114 w 133"/>
                <a:gd name="T87" fmla="*/ 26 h 192"/>
                <a:gd name="T88" fmla="*/ 118 w 133"/>
                <a:gd name="T89" fmla="*/ 30 h 192"/>
                <a:gd name="T90" fmla="*/ 118 w 133"/>
                <a:gd name="T91" fmla="*/ 16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92">
                  <a:moveTo>
                    <a:pt x="111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3"/>
                    <a:pt x="10" y="192"/>
                    <a:pt x="2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23" y="192"/>
                    <a:pt x="133" y="183"/>
                    <a:pt x="133" y="17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3" y="10"/>
                    <a:pt x="123" y="0"/>
                    <a:pt x="111" y="0"/>
                  </a:cubicBezTo>
                  <a:close/>
                  <a:moveTo>
                    <a:pt x="50" y="13"/>
                  </a:moveTo>
                  <a:cubicBezTo>
                    <a:pt x="78" y="13"/>
                    <a:pt x="78" y="13"/>
                    <a:pt x="78" y="13"/>
                  </a:cubicBezTo>
                  <a:cubicBezTo>
                    <a:pt x="81" y="13"/>
                    <a:pt x="82" y="15"/>
                    <a:pt x="82" y="17"/>
                  </a:cubicBezTo>
                  <a:cubicBezTo>
                    <a:pt x="82" y="20"/>
                    <a:pt x="81" y="22"/>
                    <a:pt x="78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8" y="22"/>
                    <a:pt x="46" y="20"/>
                    <a:pt x="46" y="17"/>
                  </a:cubicBezTo>
                  <a:cubicBezTo>
                    <a:pt x="46" y="15"/>
                    <a:pt x="48" y="13"/>
                    <a:pt x="50" y="13"/>
                  </a:cubicBezTo>
                  <a:close/>
                  <a:moveTo>
                    <a:pt x="42" y="179"/>
                  </a:moveTo>
                  <a:cubicBezTo>
                    <a:pt x="28" y="179"/>
                    <a:pt x="28" y="179"/>
                    <a:pt x="28" y="179"/>
                  </a:cubicBezTo>
                  <a:cubicBezTo>
                    <a:pt x="25" y="179"/>
                    <a:pt x="24" y="178"/>
                    <a:pt x="24" y="175"/>
                  </a:cubicBezTo>
                  <a:cubicBezTo>
                    <a:pt x="24" y="173"/>
                    <a:pt x="25" y="171"/>
                    <a:pt x="28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6" y="173"/>
                    <a:pt x="46" y="175"/>
                  </a:cubicBezTo>
                  <a:cubicBezTo>
                    <a:pt x="46" y="178"/>
                    <a:pt x="44" y="179"/>
                    <a:pt x="42" y="179"/>
                  </a:cubicBezTo>
                  <a:close/>
                  <a:moveTo>
                    <a:pt x="74" y="179"/>
                  </a:moveTo>
                  <a:cubicBezTo>
                    <a:pt x="60" y="179"/>
                    <a:pt x="60" y="179"/>
                    <a:pt x="60" y="179"/>
                  </a:cubicBezTo>
                  <a:cubicBezTo>
                    <a:pt x="57" y="179"/>
                    <a:pt x="55" y="178"/>
                    <a:pt x="55" y="175"/>
                  </a:cubicBezTo>
                  <a:cubicBezTo>
                    <a:pt x="55" y="173"/>
                    <a:pt x="57" y="171"/>
                    <a:pt x="60" y="171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76" y="171"/>
                    <a:pt x="78" y="173"/>
                    <a:pt x="78" y="175"/>
                  </a:cubicBezTo>
                  <a:cubicBezTo>
                    <a:pt x="78" y="178"/>
                    <a:pt x="76" y="179"/>
                    <a:pt x="74" y="179"/>
                  </a:cubicBezTo>
                  <a:close/>
                  <a:moveTo>
                    <a:pt x="105" y="179"/>
                  </a:moveTo>
                  <a:cubicBezTo>
                    <a:pt x="91" y="179"/>
                    <a:pt x="91" y="179"/>
                    <a:pt x="91" y="179"/>
                  </a:cubicBezTo>
                  <a:cubicBezTo>
                    <a:pt x="89" y="179"/>
                    <a:pt x="87" y="178"/>
                    <a:pt x="87" y="175"/>
                  </a:cubicBezTo>
                  <a:cubicBezTo>
                    <a:pt x="87" y="173"/>
                    <a:pt x="89" y="171"/>
                    <a:pt x="91" y="171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8" y="171"/>
                    <a:pt x="109" y="173"/>
                    <a:pt x="109" y="175"/>
                  </a:cubicBezTo>
                  <a:cubicBezTo>
                    <a:pt x="109" y="178"/>
                    <a:pt x="108" y="179"/>
                    <a:pt x="105" y="179"/>
                  </a:cubicBezTo>
                  <a:close/>
                  <a:moveTo>
                    <a:pt x="118" y="163"/>
                  </a:moveTo>
                  <a:cubicBezTo>
                    <a:pt x="118" y="166"/>
                    <a:pt x="116" y="167"/>
                    <a:pt x="114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17" y="167"/>
                    <a:pt x="15" y="166"/>
                    <a:pt x="15" y="16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7"/>
                    <a:pt x="17" y="26"/>
                    <a:pt x="1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8" y="27"/>
                    <a:pt x="118" y="30"/>
                  </a:cubicBezTo>
                  <a:lnTo>
                    <a:pt x="118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3734594"/>
            <a:ext cx="12186626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3025" y="5517674"/>
            <a:ext cx="1218662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．变量指向不同类型的对象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以上示例可以看出，变量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的名称为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首先被赋予的数据类型为字符串，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被赋予的数据类型为整型，并不是变量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的数据类型改变了，而是先后指向了不同的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内存空间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。这就意味着如果改变变量的值，将重新分配内存空间。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中，使用内置函数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id()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返回变量所指的内存空间的地址。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中，允许多个不同变量名的变量指向同一个内存空间，示例如下。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&gt;&gt;&gt;x=100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&gt;&gt;&gt;y=100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",id(x))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print("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",id(y))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140727202538240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指向的内存空间的地址为：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140727202538240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从以上的运行结果可以看出，两个变量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先后被赋予相同的整数值，但指向的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内存空间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的地址相同。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2759671"/>
            <a:ext cx="12186626" cy="822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3025" y="4953794"/>
            <a:ext cx="1218662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．为多个变量赋值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4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允许同时为多个变量赋值。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b = c =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以上语句用于创建整型对象，值为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，从后向前赋值，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个变量被赋予相同的数值。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也可以为多个对象指定多个变量。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 b, x = 1, 2, "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以上语句用于将两个整型数据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赋给变量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，将字符串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赋给变量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9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的编程规范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="" xmlns:a16="http://schemas.microsoft.com/office/drawing/2014/main" id="{FC656F91-0A43-452E-BA25-0BC686AC5038}"/>
              </a:ext>
            </a:extLst>
          </p:cNvPr>
          <p:cNvSpPr>
            <a:spLocks noEditPoints="1"/>
          </p:cNvSpPr>
          <p:nvPr/>
        </p:nvSpPr>
        <p:spPr bwMode="auto">
          <a:xfrm>
            <a:off x="5578875" y="1204519"/>
            <a:ext cx="298450" cy="3754438"/>
          </a:xfrm>
          <a:custGeom>
            <a:avLst/>
            <a:gdLst>
              <a:gd name="T0" fmla="*/ 79 w 103"/>
              <a:gd name="T1" fmla="*/ 610 h 1294"/>
              <a:gd name="T2" fmla="*/ 61 w 103"/>
              <a:gd name="T3" fmla="*/ 492 h 1294"/>
              <a:gd name="T4" fmla="*/ 103 w 103"/>
              <a:gd name="T5" fmla="*/ 415 h 1294"/>
              <a:gd name="T6" fmla="*/ 61 w 103"/>
              <a:gd name="T7" fmla="*/ 339 h 1294"/>
              <a:gd name="T8" fmla="*/ 79 w 103"/>
              <a:gd name="T9" fmla="*/ 220 h 1294"/>
              <a:gd name="T10" fmla="*/ 79 w 103"/>
              <a:gd name="T11" fmla="*/ 134 h 1294"/>
              <a:gd name="T12" fmla="*/ 61 w 103"/>
              <a:gd name="T13" fmla="*/ 82 h 1294"/>
              <a:gd name="T14" fmla="*/ 81 w 103"/>
              <a:gd name="T15" fmla="*/ 27 h 1294"/>
              <a:gd name="T16" fmla="*/ 22 w 103"/>
              <a:gd name="T17" fmla="*/ 33 h 1294"/>
              <a:gd name="T18" fmla="*/ 43 w 103"/>
              <a:gd name="T19" fmla="*/ 80 h 1294"/>
              <a:gd name="T20" fmla="*/ 25 w 103"/>
              <a:gd name="T21" fmla="*/ 134 h 1294"/>
              <a:gd name="T22" fmla="*/ 25 w 103"/>
              <a:gd name="T23" fmla="*/ 220 h 1294"/>
              <a:gd name="T24" fmla="*/ 43 w 103"/>
              <a:gd name="T25" fmla="*/ 338 h 1294"/>
              <a:gd name="T26" fmla="*/ 0 w 103"/>
              <a:gd name="T27" fmla="*/ 415 h 1294"/>
              <a:gd name="T28" fmla="*/ 43 w 103"/>
              <a:gd name="T29" fmla="*/ 492 h 1294"/>
              <a:gd name="T30" fmla="*/ 25 w 103"/>
              <a:gd name="T31" fmla="*/ 610 h 1294"/>
              <a:gd name="T32" fmla="*/ 25 w 103"/>
              <a:gd name="T33" fmla="*/ 696 h 1294"/>
              <a:gd name="T34" fmla="*/ 43 w 103"/>
              <a:gd name="T35" fmla="*/ 814 h 1294"/>
              <a:gd name="T36" fmla="*/ 0 w 103"/>
              <a:gd name="T37" fmla="*/ 891 h 1294"/>
              <a:gd name="T38" fmla="*/ 43 w 103"/>
              <a:gd name="T39" fmla="*/ 968 h 1294"/>
              <a:gd name="T40" fmla="*/ 25 w 103"/>
              <a:gd name="T41" fmla="*/ 1086 h 1294"/>
              <a:gd name="T42" fmla="*/ 25 w 103"/>
              <a:gd name="T43" fmla="*/ 1172 h 1294"/>
              <a:gd name="T44" fmla="*/ 43 w 103"/>
              <a:gd name="T45" fmla="*/ 1212 h 1294"/>
              <a:gd name="T46" fmla="*/ 23 w 103"/>
              <a:gd name="T47" fmla="*/ 1267 h 1294"/>
              <a:gd name="T48" fmla="*/ 82 w 103"/>
              <a:gd name="T49" fmla="*/ 1261 h 1294"/>
              <a:gd name="T50" fmla="*/ 61 w 103"/>
              <a:gd name="T51" fmla="*/ 1214 h 1294"/>
              <a:gd name="T52" fmla="*/ 79 w 103"/>
              <a:gd name="T53" fmla="*/ 1172 h 1294"/>
              <a:gd name="T54" fmla="*/ 79 w 103"/>
              <a:gd name="T55" fmla="*/ 1086 h 1294"/>
              <a:gd name="T56" fmla="*/ 61 w 103"/>
              <a:gd name="T57" fmla="*/ 968 h 1294"/>
              <a:gd name="T58" fmla="*/ 103 w 103"/>
              <a:gd name="T59" fmla="*/ 891 h 1294"/>
              <a:gd name="T60" fmla="*/ 61 w 103"/>
              <a:gd name="T61" fmla="*/ 815 h 1294"/>
              <a:gd name="T62" fmla="*/ 79 w 103"/>
              <a:gd name="T63" fmla="*/ 696 h 1294"/>
              <a:gd name="T64" fmla="*/ 65 w 103"/>
              <a:gd name="T65" fmla="*/ 1261 h 1294"/>
              <a:gd name="T66" fmla="*/ 39 w 103"/>
              <a:gd name="T67" fmla="*/ 1261 h 1294"/>
              <a:gd name="T68" fmla="*/ 52 w 103"/>
              <a:gd name="T69" fmla="*/ 1248 h 1294"/>
              <a:gd name="T70" fmla="*/ 65 w 103"/>
              <a:gd name="T71" fmla="*/ 1261 h 1294"/>
              <a:gd name="T72" fmla="*/ 52 w 103"/>
              <a:gd name="T73" fmla="*/ 46 h 1294"/>
              <a:gd name="T74" fmla="*/ 39 w 103"/>
              <a:gd name="T75" fmla="*/ 33 h 1294"/>
              <a:gd name="T76" fmla="*/ 65 w 103"/>
              <a:gd name="T77" fmla="*/ 3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" h="1294">
                <a:moveTo>
                  <a:pt x="103" y="653"/>
                </a:moveTo>
                <a:cubicBezTo>
                  <a:pt x="103" y="635"/>
                  <a:pt x="94" y="619"/>
                  <a:pt x="79" y="610"/>
                </a:cubicBezTo>
                <a:cubicBezTo>
                  <a:pt x="68" y="603"/>
                  <a:pt x="61" y="590"/>
                  <a:pt x="61" y="576"/>
                </a:cubicBezTo>
                <a:cubicBezTo>
                  <a:pt x="61" y="492"/>
                  <a:pt x="61" y="492"/>
                  <a:pt x="61" y="492"/>
                </a:cubicBezTo>
                <a:cubicBezTo>
                  <a:pt x="61" y="478"/>
                  <a:pt x="68" y="465"/>
                  <a:pt x="79" y="458"/>
                </a:cubicBezTo>
                <a:cubicBezTo>
                  <a:pt x="93" y="449"/>
                  <a:pt x="103" y="433"/>
                  <a:pt x="103" y="415"/>
                </a:cubicBezTo>
                <a:cubicBezTo>
                  <a:pt x="103" y="397"/>
                  <a:pt x="93" y="381"/>
                  <a:pt x="79" y="372"/>
                </a:cubicBezTo>
                <a:cubicBezTo>
                  <a:pt x="68" y="365"/>
                  <a:pt x="61" y="352"/>
                  <a:pt x="61" y="33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40"/>
                  <a:pt x="68" y="227"/>
                  <a:pt x="79" y="220"/>
                </a:cubicBezTo>
                <a:cubicBezTo>
                  <a:pt x="94" y="211"/>
                  <a:pt x="103" y="195"/>
                  <a:pt x="103" y="177"/>
                </a:cubicBezTo>
                <a:cubicBezTo>
                  <a:pt x="103" y="159"/>
                  <a:pt x="94" y="143"/>
                  <a:pt x="79" y="134"/>
                </a:cubicBezTo>
                <a:cubicBezTo>
                  <a:pt x="68" y="127"/>
                  <a:pt x="61" y="114"/>
                  <a:pt x="61" y="100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71"/>
                  <a:pt x="65" y="62"/>
                  <a:pt x="73" y="54"/>
                </a:cubicBezTo>
                <a:cubicBezTo>
                  <a:pt x="80" y="48"/>
                  <a:pt x="83" y="38"/>
                  <a:pt x="81" y="27"/>
                </a:cubicBezTo>
                <a:cubicBezTo>
                  <a:pt x="79" y="15"/>
                  <a:pt x="70" y="6"/>
                  <a:pt x="58" y="4"/>
                </a:cubicBezTo>
                <a:cubicBezTo>
                  <a:pt x="39" y="0"/>
                  <a:pt x="22" y="15"/>
                  <a:pt x="22" y="33"/>
                </a:cubicBezTo>
                <a:cubicBezTo>
                  <a:pt x="22" y="42"/>
                  <a:pt x="26" y="49"/>
                  <a:pt x="32" y="55"/>
                </a:cubicBezTo>
                <a:cubicBezTo>
                  <a:pt x="39" y="62"/>
                  <a:pt x="43" y="70"/>
                  <a:pt x="43" y="8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14"/>
                  <a:pt x="36" y="127"/>
                  <a:pt x="25" y="134"/>
                </a:cubicBezTo>
                <a:cubicBezTo>
                  <a:pt x="10" y="143"/>
                  <a:pt x="1" y="159"/>
                  <a:pt x="1" y="177"/>
                </a:cubicBezTo>
                <a:cubicBezTo>
                  <a:pt x="1" y="195"/>
                  <a:pt x="10" y="211"/>
                  <a:pt x="25" y="220"/>
                </a:cubicBezTo>
                <a:cubicBezTo>
                  <a:pt x="36" y="227"/>
                  <a:pt x="43" y="240"/>
                  <a:pt x="43" y="254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3" y="352"/>
                  <a:pt x="36" y="365"/>
                  <a:pt x="24" y="372"/>
                </a:cubicBezTo>
                <a:cubicBezTo>
                  <a:pt x="10" y="381"/>
                  <a:pt x="0" y="397"/>
                  <a:pt x="0" y="415"/>
                </a:cubicBezTo>
                <a:cubicBezTo>
                  <a:pt x="0" y="433"/>
                  <a:pt x="10" y="449"/>
                  <a:pt x="24" y="458"/>
                </a:cubicBezTo>
                <a:cubicBezTo>
                  <a:pt x="36" y="466"/>
                  <a:pt x="43" y="478"/>
                  <a:pt x="43" y="492"/>
                </a:cubicBezTo>
                <a:cubicBezTo>
                  <a:pt x="43" y="576"/>
                  <a:pt x="43" y="576"/>
                  <a:pt x="43" y="576"/>
                </a:cubicBezTo>
                <a:cubicBezTo>
                  <a:pt x="43" y="590"/>
                  <a:pt x="36" y="603"/>
                  <a:pt x="25" y="610"/>
                </a:cubicBezTo>
                <a:cubicBezTo>
                  <a:pt x="10" y="619"/>
                  <a:pt x="1" y="635"/>
                  <a:pt x="1" y="653"/>
                </a:cubicBezTo>
                <a:cubicBezTo>
                  <a:pt x="1" y="671"/>
                  <a:pt x="10" y="687"/>
                  <a:pt x="25" y="696"/>
                </a:cubicBezTo>
                <a:cubicBezTo>
                  <a:pt x="36" y="704"/>
                  <a:pt x="43" y="716"/>
                  <a:pt x="43" y="730"/>
                </a:cubicBezTo>
                <a:cubicBezTo>
                  <a:pt x="43" y="814"/>
                  <a:pt x="43" y="814"/>
                  <a:pt x="43" y="814"/>
                </a:cubicBezTo>
                <a:cubicBezTo>
                  <a:pt x="43" y="828"/>
                  <a:pt x="36" y="841"/>
                  <a:pt x="24" y="848"/>
                </a:cubicBezTo>
                <a:cubicBezTo>
                  <a:pt x="10" y="857"/>
                  <a:pt x="0" y="873"/>
                  <a:pt x="0" y="891"/>
                </a:cubicBezTo>
                <a:cubicBezTo>
                  <a:pt x="0" y="909"/>
                  <a:pt x="10" y="925"/>
                  <a:pt x="24" y="934"/>
                </a:cubicBezTo>
                <a:cubicBezTo>
                  <a:pt x="36" y="942"/>
                  <a:pt x="43" y="954"/>
                  <a:pt x="43" y="968"/>
                </a:cubicBezTo>
                <a:cubicBezTo>
                  <a:pt x="43" y="1053"/>
                  <a:pt x="43" y="1053"/>
                  <a:pt x="43" y="1053"/>
                </a:cubicBezTo>
                <a:cubicBezTo>
                  <a:pt x="43" y="1066"/>
                  <a:pt x="36" y="1079"/>
                  <a:pt x="25" y="1086"/>
                </a:cubicBezTo>
                <a:cubicBezTo>
                  <a:pt x="10" y="1095"/>
                  <a:pt x="1" y="1111"/>
                  <a:pt x="1" y="1129"/>
                </a:cubicBezTo>
                <a:cubicBezTo>
                  <a:pt x="1" y="1147"/>
                  <a:pt x="10" y="1163"/>
                  <a:pt x="25" y="1172"/>
                </a:cubicBezTo>
                <a:cubicBezTo>
                  <a:pt x="36" y="1180"/>
                  <a:pt x="43" y="1192"/>
                  <a:pt x="43" y="1206"/>
                </a:cubicBezTo>
                <a:cubicBezTo>
                  <a:pt x="43" y="1212"/>
                  <a:pt x="43" y="1212"/>
                  <a:pt x="43" y="1212"/>
                </a:cubicBezTo>
                <a:cubicBezTo>
                  <a:pt x="43" y="1223"/>
                  <a:pt x="38" y="1233"/>
                  <a:pt x="31" y="1240"/>
                </a:cubicBezTo>
                <a:cubicBezTo>
                  <a:pt x="24" y="1246"/>
                  <a:pt x="21" y="1256"/>
                  <a:pt x="23" y="1267"/>
                </a:cubicBezTo>
                <a:cubicBezTo>
                  <a:pt x="25" y="1279"/>
                  <a:pt x="34" y="1288"/>
                  <a:pt x="46" y="1291"/>
                </a:cubicBezTo>
                <a:cubicBezTo>
                  <a:pt x="65" y="1294"/>
                  <a:pt x="82" y="1280"/>
                  <a:pt x="82" y="1261"/>
                </a:cubicBezTo>
                <a:cubicBezTo>
                  <a:pt x="82" y="1253"/>
                  <a:pt x="78" y="1245"/>
                  <a:pt x="72" y="1239"/>
                </a:cubicBezTo>
                <a:cubicBezTo>
                  <a:pt x="65" y="1233"/>
                  <a:pt x="61" y="1224"/>
                  <a:pt x="61" y="1214"/>
                </a:cubicBezTo>
                <a:cubicBezTo>
                  <a:pt x="61" y="1206"/>
                  <a:pt x="61" y="1206"/>
                  <a:pt x="61" y="1206"/>
                </a:cubicBezTo>
                <a:cubicBezTo>
                  <a:pt x="61" y="1192"/>
                  <a:pt x="68" y="1180"/>
                  <a:pt x="79" y="1172"/>
                </a:cubicBezTo>
                <a:cubicBezTo>
                  <a:pt x="94" y="1163"/>
                  <a:pt x="103" y="1147"/>
                  <a:pt x="103" y="1129"/>
                </a:cubicBezTo>
                <a:cubicBezTo>
                  <a:pt x="103" y="1111"/>
                  <a:pt x="94" y="1095"/>
                  <a:pt x="79" y="1086"/>
                </a:cubicBezTo>
                <a:cubicBezTo>
                  <a:pt x="68" y="1079"/>
                  <a:pt x="61" y="1066"/>
                  <a:pt x="61" y="1052"/>
                </a:cubicBezTo>
                <a:cubicBezTo>
                  <a:pt x="61" y="968"/>
                  <a:pt x="61" y="968"/>
                  <a:pt x="61" y="968"/>
                </a:cubicBezTo>
                <a:cubicBezTo>
                  <a:pt x="61" y="954"/>
                  <a:pt x="68" y="941"/>
                  <a:pt x="79" y="934"/>
                </a:cubicBezTo>
                <a:cubicBezTo>
                  <a:pt x="93" y="925"/>
                  <a:pt x="103" y="909"/>
                  <a:pt x="103" y="891"/>
                </a:cubicBezTo>
                <a:cubicBezTo>
                  <a:pt x="103" y="873"/>
                  <a:pt x="93" y="857"/>
                  <a:pt x="79" y="848"/>
                </a:cubicBezTo>
                <a:cubicBezTo>
                  <a:pt x="68" y="841"/>
                  <a:pt x="61" y="828"/>
                  <a:pt x="61" y="815"/>
                </a:cubicBezTo>
                <a:cubicBezTo>
                  <a:pt x="61" y="730"/>
                  <a:pt x="61" y="730"/>
                  <a:pt x="61" y="730"/>
                </a:cubicBezTo>
                <a:cubicBezTo>
                  <a:pt x="61" y="716"/>
                  <a:pt x="68" y="704"/>
                  <a:pt x="79" y="696"/>
                </a:cubicBezTo>
                <a:cubicBezTo>
                  <a:pt x="94" y="687"/>
                  <a:pt x="103" y="671"/>
                  <a:pt x="103" y="653"/>
                </a:cubicBezTo>
                <a:close/>
                <a:moveTo>
                  <a:pt x="65" y="1261"/>
                </a:moveTo>
                <a:cubicBezTo>
                  <a:pt x="65" y="1268"/>
                  <a:pt x="59" y="1274"/>
                  <a:pt x="52" y="1274"/>
                </a:cubicBezTo>
                <a:cubicBezTo>
                  <a:pt x="45" y="1274"/>
                  <a:pt x="39" y="1268"/>
                  <a:pt x="39" y="1261"/>
                </a:cubicBezTo>
                <a:cubicBezTo>
                  <a:pt x="39" y="1254"/>
                  <a:pt x="44" y="1249"/>
                  <a:pt x="51" y="1248"/>
                </a:cubicBezTo>
                <a:cubicBezTo>
                  <a:pt x="51" y="1248"/>
                  <a:pt x="52" y="1248"/>
                  <a:pt x="52" y="1248"/>
                </a:cubicBezTo>
                <a:cubicBezTo>
                  <a:pt x="52" y="1248"/>
                  <a:pt x="53" y="1248"/>
                  <a:pt x="53" y="1248"/>
                </a:cubicBezTo>
                <a:cubicBezTo>
                  <a:pt x="60" y="1249"/>
                  <a:pt x="65" y="1254"/>
                  <a:pt x="65" y="1261"/>
                </a:cubicBezTo>
                <a:close/>
                <a:moveTo>
                  <a:pt x="53" y="46"/>
                </a:moveTo>
                <a:cubicBezTo>
                  <a:pt x="53" y="46"/>
                  <a:pt x="52" y="46"/>
                  <a:pt x="52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44" y="45"/>
                  <a:pt x="39" y="40"/>
                  <a:pt x="39" y="33"/>
                </a:cubicBezTo>
                <a:cubicBezTo>
                  <a:pt x="39" y="26"/>
                  <a:pt x="45" y="20"/>
                  <a:pt x="52" y="20"/>
                </a:cubicBezTo>
                <a:cubicBezTo>
                  <a:pt x="59" y="20"/>
                  <a:pt x="65" y="26"/>
                  <a:pt x="65" y="33"/>
                </a:cubicBezTo>
                <a:cubicBezTo>
                  <a:pt x="65" y="40"/>
                  <a:pt x="60" y="45"/>
                  <a:pt x="53" y="46"/>
                </a:cubicBezTo>
                <a:close/>
              </a:path>
            </a:pathLst>
          </a:cu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="" xmlns:a16="http://schemas.microsoft.com/office/drawing/2014/main" id="{C3AEB8A4-11A3-4F4B-8CBC-0B3FED73EAC3}"/>
              </a:ext>
            </a:extLst>
          </p:cNvPr>
          <p:cNvSpPr>
            <a:spLocks/>
          </p:cNvSpPr>
          <p:nvPr/>
        </p:nvSpPr>
        <p:spPr bwMode="auto">
          <a:xfrm>
            <a:off x="5929713" y="2153447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="" xmlns:a16="http://schemas.microsoft.com/office/drawing/2014/main" id="{F99C7FD0-BB49-4CD0-AEC4-8FC0113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1631159"/>
            <a:ext cx="165100" cy="1682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="" xmlns:a16="http://schemas.microsoft.com/office/drawing/2014/main" id="{E8C8F6C3-1F65-4EF9-9092-C251FD6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2324897"/>
            <a:ext cx="165100" cy="165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Freeform 17">
            <a:extLst>
              <a:ext uri="{FF2B5EF4-FFF2-40B4-BE49-F238E27FC236}">
                <a16:creationId xmlns="" xmlns:a16="http://schemas.microsoft.com/office/drawing/2014/main" id="{1F432872-0D54-4C16-85E7-0A5026DB13C7}"/>
              </a:ext>
            </a:extLst>
          </p:cNvPr>
          <p:cNvSpPr>
            <a:spLocks/>
          </p:cNvSpPr>
          <p:nvPr/>
        </p:nvSpPr>
        <p:spPr bwMode="auto">
          <a:xfrm>
            <a:off x="5929713" y="3526634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Oval 20">
            <a:extLst>
              <a:ext uri="{FF2B5EF4-FFF2-40B4-BE49-F238E27FC236}">
                <a16:creationId xmlns="" xmlns:a16="http://schemas.microsoft.com/office/drawing/2014/main" id="{E070828F-D570-4A79-AC24-49E0C75A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3015459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Oval 25">
            <a:extLst>
              <a:ext uri="{FF2B5EF4-FFF2-40B4-BE49-F238E27FC236}">
                <a16:creationId xmlns="" xmlns:a16="http://schemas.microsoft.com/office/drawing/2014/main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3706022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3" name="Oval 26">
            <a:extLst>
              <a:ext uri="{FF2B5EF4-FFF2-40B4-BE49-F238E27FC236}">
                <a16:creationId xmlns="" xmlns:a16="http://schemas.microsoft.com/office/drawing/2014/main" id="{4D521FB8-9095-4843-A38B-CB08C6A3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725" y="4891199"/>
            <a:ext cx="165100" cy="165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="" xmlns:a16="http://schemas.microsoft.com/office/drawing/2014/main" id="{5C239BE5-B444-4FD9-9DA6-13659F238E94}"/>
              </a:ext>
            </a:extLst>
          </p:cNvPr>
          <p:cNvSpPr>
            <a:spLocks/>
          </p:cNvSpPr>
          <p:nvPr/>
        </p:nvSpPr>
        <p:spPr bwMode="auto">
          <a:xfrm>
            <a:off x="4743850" y="1399320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6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6" name="Freeform 31">
            <a:extLst>
              <a:ext uri="{FF2B5EF4-FFF2-40B4-BE49-F238E27FC236}">
                <a16:creationId xmlns="" xmlns:a16="http://schemas.microsoft.com/office/drawing/2014/main" id="{3DB5209E-EFA8-49B7-ABF0-C818A8EE43C3}"/>
              </a:ext>
            </a:extLst>
          </p:cNvPr>
          <p:cNvSpPr>
            <a:spLocks/>
          </p:cNvSpPr>
          <p:nvPr/>
        </p:nvSpPr>
        <p:spPr bwMode="auto">
          <a:xfrm>
            <a:off x="4743850" y="2780445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7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9" name="Freeform 51">
            <a:extLst>
              <a:ext uri="{FF2B5EF4-FFF2-40B4-BE49-F238E27FC236}">
                <a16:creationId xmlns="" xmlns:a16="http://schemas.microsoft.com/office/drawing/2014/main" id="{E9BD944F-3E53-4CBA-BCD6-A9BD7AC36EF8}"/>
              </a:ext>
            </a:extLst>
          </p:cNvPr>
          <p:cNvSpPr>
            <a:spLocks/>
          </p:cNvSpPr>
          <p:nvPr/>
        </p:nvSpPr>
        <p:spPr bwMode="auto">
          <a:xfrm>
            <a:off x="5929713" y="4910934"/>
            <a:ext cx="792163" cy="671513"/>
          </a:xfrm>
          <a:custGeom>
            <a:avLst/>
            <a:gdLst>
              <a:gd name="T0" fmla="*/ 66 w 273"/>
              <a:gd name="T1" fmla="*/ 0 h 231"/>
              <a:gd name="T2" fmla="*/ 32 w 273"/>
              <a:gd name="T3" fmla="*/ 17 h 231"/>
              <a:gd name="T4" fmla="*/ 0 w 273"/>
              <a:gd name="T5" fmla="*/ 60 h 231"/>
              <a:gd name="T6" fmla="*/ 0 w 273"/>
              <a:gd name="T7" fmla="*/ 60 h 231"/>
              <a:gd name="T8" fmla="*/ 0 w 273"/>
              <a:gd name="T9" fmla="*/ 171 h 231"/>
              <a:gd name="T10" fmla="*/ 32 w 273"/>
              <a:gd name="T11" fmla="*/ 214 h 231"/>
              <a:gd name="T12" fmla="*/ 66 w 273"/>
              <a:gd name="T13" fmla="*/ 231 h 231"/>
              <a:gd name="T14" fmla="*/ 273 w 273"/>
              <a:gd name="T15" fmla="*/ 231 h 231"/>
              <a:gd name="T16" fmla="*/ 273 w 273"/>
              <a:gd name="T17" fmla="*/ 0 h 231"/>
              <a:gd name="T18" fmla="*/ 66 w 273"/>
              <a:gd name="T19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1">
                <a:moveTo>
                  <a:pt x="66" y="0"/>
                </a:moveTo>
                <a:cubicBezTo>
                  <a:pt x="52" y="0"/>
                  <a:pt x="40" y="6"/>
                  <a:pt x="32" y="1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27" y="92"/>
                  <a:pt x="27" y="139"/>
                  <a:pt x="0" y="171"/>
                </a:cubicBezTo>
                <a:cubicBezTo>
                  <a:pt x="32" y="214"/>
                  <a:pt x="32" y="214"/>
                  <a:pt x="32" y="214"/>
                </a:cubicBezTo>
                <a:cubicBezTo>
                  <a:pt x="40" y="225"/>
                  <a:pt x="52" y="231"/>
                  <a:pt x="66" y="231"/>
                </a:cubicBezTo>
                <a:cubicBezTo>
                  <a:pt x="273" y="231"/>
                  <a:pt x="273" y="231"/>
                  <a:pt x="273" y="231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8" name="椭圆 65">
            <a:extLst>
              <a:ext uri="{FF2B5EF4-FFF2-40B4-BE49-F238E27FC236}">
                <a16:creationId xmlns="" xmlns:a16="http://schemas.microsoft.com/office/drawing/2014/main" id="{C6A33341-45A1-492D-B5D9-2F5A97BDA2C9}"/>
              </a:ext>
            </a:extLst>
          </p:cNvPr>
          <p:cNvSpPr/>
          <p:nvPr/>
        </p:nvSpPr>
        <p:spPr>
          <a:xfrm>
            <a:off x="4948728" y="1541906"/>
            <a:ext cx="382407" cy="387928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9" name="椭圆 66">
            <a:extLst>
              <a:ext uri="{FF2B5EF4-FFF2-40B4-BE49-F238E27FC236}">
                <a16:creationId xmlns="" xmlns:a16="http://schemas.microsoft.com/office/drawing/2014/main" id="{28374D0F-F54D-4527-8D1B-5320BC66F83D}"/>
              </a:ext>
            </a:extLst>
          </p:cNvPr>
          <p:cNvSpPr/>
          <p:nvPr/>
        </p:nvSpPr>
        <p:spPr>
          <a:xfrm>
            <a:off x="4952231" y="2926636"/>
            <a:ext cx="375401" cy="387928"/>
          </a:xfrm>
          <a:custGeom>
            <a:avLst/>
            <a:gdLst>
              <a:gd name="connsiteX0" fmla="*/ 201045 w 587108"/>
              <a:gd name="connsiteY0" fmla="*/ 374989 h 606698"/>
              <a:gd name="connsiteX1" fmla="*/ 401729 w 587108"/>
              <a:gd name="connsiteY1" fmla="*/ 374989 h 606698"/>
              <a:gd name="connsiteX2" fmla="*/ 432462 w 587108"/>
              <a:gd name="connsiteY2" fmla="*/ 405650 h 606698"/>
              <a:gd name="connsiteX3" fmla="*/ 401729 w 587108"/>
              <a:gd name="connsiteY3" fmla="*/ 436310 h 606698"/>
              <a:gd name="connsiteX4" fmla="*/ 201045 w 587108"/>
              <a:gd name="connsiteY4" fmla="*/ 436310 h 606698"/>
              <a:gd name="connsiteX5" fmla="*/ 170312 w 587108"/>
              <a:gd name="connsiteY5" fmla="*/ 405650 h 606698"/>
              <a:gd name="connsiteX6" fmla="*/ 201045 w 587108"/>
              <a:gd name="connsiteY6" fmla="*/ 374989 h 606698"/>
              <a:gd name="connsiteX7" fmla="*/ 201041 w 587108"/>
              <a:gd name="connsiteY7" fmla="*/ 247195 h 606698"/>
              <a:gd name="connsiteX8" fmla="*/ 539054 w 587108"/>
              <a:gd name="connsiteY8" fmla="*/ 247195 h 606698"/>
              <a:gd name="connsiteX9" fmla="*/ 569783 w 587108"/>
              <a:gd name="connsiteY9" fmla="*/ 277856 h 606698"/>
              <a:gd name="connsiteX10" fmla="*/ 539054 w 587108"/>
              <a:gd name="connsiteY10" fmla="*/ 308516 h 606698"/>
              <a:gd name="connsiteX11" fmla="*/ 201041 w 587108"/>
              <a:gd name="connsiteY11" fmla="*/ 308516 h 606698"/>
              <a:gd name="connsiteX12" fmla="*/ 170312 w 587108"/>
              <a:gd name="connsiteY12" fmla="*/ 277856 h 606698"/>
              <a:gd name="connsiteX13" fmla="*/ 201041 w 587108"/>
              <a:gd name="connsiteY13" fmla="*/ 247195 h 606698"/>
              <a:gd name="connsiteX14" fmla="*/ 201045 w 587108"/>
              <a:gd name="connsiteY14" fmla="*/ 119189 h 606698"/>
              <a:gd name="connsiteX15" fmla="*/ 356709 w 587108"/>
              <a:gd name="connsiteY15" fmla="*/ 119189 h 606698"/>
              <a:gd name="connsiteX16" fmla="*/ 387442 w 587108"/>
              <a:gd name="connsiteY16" fmla="*/ 149885 h 606698"/>
              <a:gd name="connsiteX17" fmla="*/ 356709 w 587108"/>
              <a:gd name="connsiteY17" fmla="*/ 180581 h 606698"/>
              <a:gd name="connsiteX18" fmla="*/ 201045 w 587108"/>
              <a:gd name="connsiteY18" fmla="*/ 180581 h 606698"/>
              <a:gd name="connsiteX19" fmla="*/ 170312 w 587108"/>
              <a:gd name="connsiteY19" fmla="*/ 149885 h 606698"/>
              <a:gd name="connsiteX20" fmla="*/ 201045 w 587108"/>
              <a:gd name="connsiteY20" fmla="*/ 119189 h 606698"/>
              <a:gd name="connsiteX21" fmla="*/ 87274 w 587108"/>
              <a:gd name="connsiteY21" fmla="*/ 0 h 606698"/>
              <a:gd name="connsiteX22" fmla="*/ 109016 w 587108"/>
              <a:gd name="connsiteY22" fmla="*/ 9089 h 606698"/>
              <a:gd name="connsiteX23" fmla="*/ 165407 w 587108"/>
              <a:gd name="connsiteY23" fmla="*/ 65391 h 606698"/>
              <a:gd name="connsiteX24" fmla="*/ 165407 w 587108"/>
              <a:gd name="connsiteY24" fmla="*/ 108806 h 606698"/>
              <a:gd name="connsiteX25" fmla="*/ 122077 w 587108"/>
              <a:gd name="connsiteY25" fmla="*/ 108806 h 606698"/>
              <a:gd name="connsiteX26" fmla="*/ 117928 w 587108"/>
              <a:gd name="connsiteY26" fmla="*/ 104817 h 606698"/>
              <a:gd name="connsiteX27" fmla="*/ 117928 w 587108"/>
              <a:gd name="connsiteY27" fmla="*/ 488956 h 606698"/>
              <a:gd name="connsiteX28" fmla="*/ 482240 w 587108"/>
              <a:gd name="connsiteY28" fmla="*/ 488956 h 606698"/>
              <a:gd name="connsiteX29" fmla="*/ 478245 w 587108"/>
              <a:gd name="connsiteY29" fmla="*/ 484814 h 606698"/>
              <a:gd name="connsiteX30" fmla="*/ 478245 w 587108"/>
              <a:gd name="connsiteY30" fmla="*/ 441553 h 606698"/>
              <a:gd name="connsiteX31" fmla="*/ 521576 w 587108"/>
              <a:gd name="connsiteY31" fmla="*/ 441553 h 606698"/>
              <a:gd name="connsiteX32" fmla="*/ 578120 w 587108"/>
              <a:gd name="connsiteY32" fmla="*/ 497854 h 606698"/>
              <a:gd name="connsiteX33" fmla="*/ 578120 w 587108"/>
              <a:gd name="connsiteY33" fmla="*/ 541269 h 606698"/>
              <a:gd name="connsiteX34" fmla="*/ 521576 w 587108"/>
              <a:gd name="connsiteY34" fmla="*/ 597724 h 606698"/>
              <a:gd name="connsiteX35" fmla="*/ 478245 w 587108"/>
              <a:gd name="connsiteY35" fmla="*/ 597724 h 606698"/>
              <a:gd name="connsiteX36" fmla="*/ 478245 w 587108"/>
              <a:gd name="connsiteY36" fmla="*/ 554309 h 606698"/>
              <a:gd name="connsiteX37" fmla="*/ 482240 w 587108"/>
              <a:gd name="connsiteY37" fmla="*/ 550320 h 606698"/>
              <a:gd name="connsiteX38" fmla="*/ 87198 w 587108"/>
              <a:gd name="connsiteY38" fmla="*/ 550320 h 606698"/>
              <a:gd name="connsiteX39" fmla="*/ 56467 w 587108"/>
              <a:gd name="connsiteY39" fmla="*/ 519638 h 606698"/>
              <a:gd name="connsiteX40" fmla="*/ 56467 w 587108"/>
              <a:gd name="connsiteY40" fmla="*/ 104817 h 606698"/>
              <a:gd name="connsiteX41" fmla="*/ 52472 w 587108"/>
              <a:gd name="connsiteY41" fmla="*/ 108806 h 606698"/>
              <a:gd name="connsiteX42" fmla="*/ 8988 w 587108"/>
              <a:gd name="connsiteY42" fmla="*/ 108806 h 606698"/>
              <a:gd name="connsiteX43" fmla="*/ 8988 w 587108"/>
              <a:gd name="connsiteY43" fmla="*/ 65391 h 606698"/>
              <a:gd name="connsiteX44" fmla="*/ 65532 w 587108"/>
              <a:gd name="connsiteY44" fmla="*/ 9089 h 606698"/>
              <a:gd name="connsiteX45" fmla="*/ 87274 w 587108"/>
              <a:gd name="connsiteY45" fmla="*/ 0 h 6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7108" h="606698">
                <a:moveTo>
                  <a:pt x="201045" y="374989"/>
                </a:moveTo>
                <a:lnTo>
                  <a:pt x="401729" y="374989"/>
                </a:lnTo>
                <a:cubicBezTo>
                  <a:pt x="418786" y="374989"/>
                  <a:pt x="432462" y="388633"/>
                  <a:pt x="432462" y="405650"/>
                </a:cubicBezTo>
                <a:cubicBezTo>
                  <a:pt x="432462" y="422513"/>
                  <a:pt x="418786" y="436310"/>
                  <a:pt x="401729" y="436310"/>
                </a:cubicBezTo>
                <a:lnTo>
                  <a:pt x="201045" y="436310"/>
                </a:lnTo>
                <a:cubicBezTo>
                  <a:pt x="183988" y="436310"/>
                  <a:pt x="170312" y="422513"/>
                  <a:pt x="170312" y="405650"/>
                </a:cubicBezTo>
                <a:cubicBezTo>
                  <a:pt x="170312" y="388633"/>
                  <a:pt x="183988" y="374989"/>
                  <a:pt x="201045" y="374989"/>
                </a:cubicBezTo>
                <a:close/>
                <a:moveTo>
                  <a:pt x="201041" y="247195"/>
                </a:moveTo>
                <a:lnTo>
                  <a:pt x="539054" y="247195"/>
                </a:lnTo>
                <a:cubicBezTo>
                  <a:pt x="555955" y="247195"/>
                  <a:pt x="569783" y="260839"/>
                  <a:pt x="569783" y="277856"/>
                </a:cubicBezTo>
                <a:cubicBezTo>
                  <a:pt x="569783" y="294719"/>
                  <a:pt x="555955" y="308516"/>
                  <a:pt x="539054" y="308516"/>
                </a:cubicBezTo>
                <a:lnTo>
                  <a:pt x="201041" y="308516"/>
                </a:lnTo>
                <a:cubicBezTo>
                  <a:pt x="183986" y="308516"/>
                  <a:pt x="170312" y="294719"/>
                  <a:pt x="170312" y="277856"/>
                </a:cubicBezTo>
                <a:cubicBezTo>
                  <a:pt x="170312" y="260839"/>
                  <a:pt x="183986" y="247195"/>
                  <a:pt x="201041" y="247195"/>
                </a:cubicBezTo>
                <a:close/>
                <a:moveTo>
                  <a:pt x="201045" y="119189"/>
                </a:moveTo>
                <a:lnTo>
                  <a:pt x="356709" y="119189"/>
                </a:lnTo>
                <a:cubicBezTo>
                  <a:pt x="373612" y="119189"/>
                  <a:pt x="387442" y="133002"/>
                  <a:pt x="387442" y="149885"/>
                </a:cubicBezTo>
                <a:cubicBezTo>
                  <a:pt x="387442" y="166921"/>
                  <a:pt x="373612" y="180581"/>
                  <a:pt x="356709" y="180581"/>
                </a:cubicBezTo>
                <a:lnTo>
                  <a:pt x="201045" y="180581"/>
                </a:lnTo>
                <a:cubicBezTo>
                  <a:pt x="183988" y="180581"/>
                  <a:pt x="170312" y="166921"/>
                  <a:pt x="170312" y="149885"/>
                </a:cubicBezTo>
                <a:cubicBezTo>
                  <a:pt x="170312" y="133002"/>
                  <a:pt x="183988" y="119189"/>
                  <a:pt x="201045" y="119189"/>
                </a:cubicBezTo>
                <a:close/>
                <a:moveTo>
                  <a:pt x="87274" y="0"/>
                </a:moveTo>
                <a:cubicBezTo>
                  <a:pt x="95149" y="0"/>
                  <a:pt x="103024" y="3030"/>
                  <a:pt x="109016" y="9089"/>
                </a:cubicBezTo>
                <a:lnTo>
                  <a:pt x="165407" y="65391"/>
                </a:lnTo>
                <a:cubicBezTo>
                  <a:pt x="177546" y="77357"/>
                  <a:pt x="177546" y="96840"/>
                  <a:pt x="165407" y="108806"/>
                </a:cubicBezTo>
                <a:cubicBezTo>
                  <a:pt x="153422" y="120772"/>
                  <a:pt x="134062" y="120772"/>
                  <a:pt x="122077" y="108806"/>
                </a:cubicBezTo>
                <a:lnTo>
                  <a:pt x="117928" y="104817"/>
                </a:lnTo>
                <a:lnTo>
                  <a:pt x="117928" y="488956"/>
                </a:lnTo>
                <a:lnTo>
                  <a:pt x="482240" y="488956"/>
                </a:lnTo>
                <a:lnTo>
                  <a:pt x="478245" y="484814"/>
                </a:lnTo>
                <a:cubicBezTo>
                  <a:pt x="466107" y="472848"/>
                  <a:pt x="466107" y="453519"/>
                  <a:pt x="478245" y="441553"/>
                </a:cubicBezTo>
                <a:cubicBezTo>
                  <a:pt x="490230" y="429433"/>
                  <a:pt x="509591" y="429433"/>
                  <a:pt x="521576" y="441553"/>
                </a:cubicBezTo>
                <a:lnTo>
                  <a:pt x="578120" y="497854"/>
                </a:lnTo>
                <a:cubicBezTo>
                  <a:pt x="590105" y="509820"/>
                  <a:pt x="590105" y="529303"/>
                  <a:pt x="578120" y="541269"/>
                </a:cubicBezTo>
                <a:lnTo>
                  <a:pt x="521576" y="597724"/>
                </a:lnTo>
                <a:cubicBezTo>
                  <a:pt x="509591" y="609690"/>
                  <a:pt x="490230" y="609690"/>
                  <a:pt x="478245" y="597724"/>
                </a:cubicBezTo>
                <a:cubicBezTo>
                  <a:pt x="466107" y="585758"/>
                  <a:pt x="466107" y="566275"/>
                  <a:pt x="478245" y="554309"/>
                </a:cubicBezTo>
                <a:lnTo>
                  <a:pt x="482240" y="550320"/>
                </a:lnTo>
                <a:lnTo>
                  <a:pt x="87198" y="550320"/>
                </a:lnTo>
                <a:cubicBezTo>
                  <a:pt x="70296" y="550320"/>
                  <a:pt x="56467" y="536514"/>
                  <a:pt x="56467" y="519638"/>
                </a:cubicBezTo>
                <a:lnTo>
                  <a:pt x="56467" y="104817"/>
                </a:lnTo>
                <a:lnTo>
                  <a:pt x="52472" y="108806"/>
                </a:lnTo>
                <a:cubicBezTo>
                  <a:pt x="40487" y="120772"/>
                  <a:pt x="20973" y="120772"/>
                  <a:pt x="8988" y="108806"/>
                </a:cubicBezTo>
                <a:cubicBezTo>
                  <a:pt x="-2997" y="96840"/>
                  <a:pt x="-2997" y="77357"/>
                  <a:pt x="8988" y="65391"/>
                </a:cubicBezTo>
                <a:lnTo>
                  <a:pt x="65532" y="9089"/>
                </a:lnTo>
                <a:cubicBezTo>
                  <a:pt x="71525" y="3030"/>
                  <a:pt x="79399" y="0"/>
                  <a:pt x="87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0" name="椭圆 67">
            <a:extLst>
              <a:ext uri="{FF2B5EF4-FFF2-40B4-BE49-F238E27FC236}">
                <a16:creationId xmlns="" xmlns:a16="http://schemas.microsoft.com/office/drawing/2014/main" id="{1EEC76CD-E1E6-429A-8EBC-2104684CAA48}"/>
              </a:ext>
            </a:extLst>
          </p:cNvPr>
          <p:cNvSpPr/>
          <p:nvPr/>
        </p:nvSpPr>
        <p:spPr>
          <a:xfrm>
            <a:off x="6139985" y="2326619"/>
            <a:ext cx="387928" cy="376249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1" name="椭圆 68">
            <a:extLst>
              <a:ext uri="{FF2B5EF4-FFF2-40B4-BE49-F238E27FC236}">
                <a16:creationId xmlns="" xmlns:a16="http://schemas.microsoft.com/office/drawing/2014/main" id="{CA2C3726-C238-4766-B6FC-AA3C16A31E0A}"/>
              </a:ext>
            </a:extLst>
          </p:cNvPr>
          <p:cNvSpPr/>
          <p:nvPr/>
        </p:nvSpPr>
        <p:spPr>
          <a:xfrm>
            <a:off x="6139985" y="3663958"/>
            <a:ext cx="387928" cy="387341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2" name="椭圆 69">
            <a:extLst>
              <a:ext uri="{FF2B5EF4-FFF2-40B4-BE49-F238E27FC236}">
                <a16:creationId xmlns="" xmlns:a16="http://schemas.microsoft.com/office/drawing/2014/main" id="{ADC13F42-F52E-47E7-9358-5D6FFE0861B5}"/>
              </a:ext>
            </a:extLst>
          </p:cNvPr>
          <p:cNvSpPr/>
          <p:nvPr/>
        </p:nvSpPr>
        <p:spPr>
          <a:xfrm>
            <a:off x="6139985" y="5081514"/>
            <a:ext cx="387928" cy="330353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5" name="PA-文本框 42">
            <a:extLst>
              <a:ext uri="{FF2B5EF4-FFF2-40B4-BE49-F238E27FC236}">
                <a16:creationId xmlns="" xmlns:a16="http://schemas.microsoft.com/office/drawing/2014/main" id="{A39048A3-6180-4D6F-AFA8-2632FA275B4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7412" y="2664786"/>
            <a:ext cx="4114799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）不要在行尾添加分号“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;”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，也不要将两条语句写在同一行中间用分号“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;”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隔开。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4" name="PA-文本框 42">
            <a:extLst>
              <a:ext uri="{FF2B5EF4-FFF2-40B4-BE49-F238E27FC236}">
                <a16:creationId xmlns="" xmlns:a16="http://schemas.microsoft.com/office/drawing/2014/main" id="{742C8019-CCED-4175-9B86-1A607903CF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7412" y="1406070"/>
            <a:ext cx="4114799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）通常每个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import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语句只导入一个模块，尽量避免一次导入多个模块。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8" name="Freeform 5">
            <a:extLst>
              <a:ext uri="{FF2B5EF4-FFF2-40B4-BE49-F238E27FC236}">
                <a16:creationId xmlns="" xmlns:a16="http://schemas.microsoft.com/office/drawing/2014/main" id="{FC656F91-0A43-452E-BA25-0BC686AC5038}"/>
              </a:ext>
            </a:extLst>
          </p:cNvPr>
          <p:cNvSpPr>
            <a:spLocks noEditPoints="1"/>
          </p:cNvSpPr>
          <p:nvPr/>
        </p:nvSpPr>
        <p:spPr bwMode="auto">
          <a:xfrm>
            <a:off x="5578875" y="4776726"/>
            <a:ext cx="298450" cy="3754438"/>
          </a:xfrm>
          <a:custGeom>
            <a:avLst/>
            <a:gdLst>
              <a:gd name="T0" fmla="*/ 79 w 103"/>
              <a:gd name="T1" fmla="*/ 610 h 1294"/>
              <a:gd name="T2" fmla="*/ 61 w 103"/>
              <a:gd name="T3" fmla="*/ 492 h 1294"/>
              <a:gd name="T4" fmla="*/ 103 w 103"/>
              <a:gd name="T5" fmla="*/ 415 h 1294"/>
              <a:gd name="T6" fmla="*/ 61 w 103"/>
              <a:gd name="T7" fmla="*/ 339 h 1294"/>
              <a:gd name="T8" fmla="*/ 79 w 103"/>
              <a:gd name="T9" fmla="*/ 220 h 1294"/>
              <a:gd name="T10" fmla="*/ 79 w 103"/>
              <a:gd name="T11" fmla="*/ 134 h 1294"/>
              <a:gd name="T12" fmla="*/ 61 w 103"/>
              <a:gd name="T13" fmla="*/ 82 h 1294"/>
              <a:gd name="T14" fmla="*/ 81 w 103"/>
              <a:gd name="T15" fmla="*/ 27 h 1294"/>
              <a:gd name="T16" fmla="*/ 22 w 103"/>
              <a:gd name="T17" fmla="*/ 33 h 1294"/>
              <a:gd name="T18" fmla="*/ 43 w 103"/>
              <a:gd name="T19" fmla="*/ 80 h 1294"/>
              <a:gd name="T20" fmla="*/ 25 w 103"/>
              <a:gd name="T21" fmla="*/ 134 h 1294"/>
              <a:gd name="T22" fmla="*/ 25 w 103"/>
              <a:gd name="T23" fmla="*/ 220 h 1294"/>
              <a:gd name="T24" fmla="*/ 43 w 103"/>
              <a:gd name="T25" fmla="*/ 338 h 1294"/>
              <a:gd name="T26" fmla="*/ 0 w 103"/>
              <a:gd name="T27" fmla="*/ 415 h 1294"/>
              <a:gd name="T28" fmla="*/ 43 w 103"/>
              <a:gd name="T29" fmla="*/ 492 h 1294"/>
              <a:gd name="T30" fmla="*/ 25 w 103"/>
              <a:gd name="T31" fmla="*/ 610 h 1294"/>
              <a:gd name="T32" fmla="*/ 25 w 103"/>
              <a:gd name="T33" fmla="*/ 696 h 1294"/>
              <a:gd name="T34" fmla="*/ 43 w 103"/>
              <a:gd name="T35" fmla="*/ 814 h 1294"/>
              <a:gd name="T36" fmla="*/ 0 w 103"/>
              <a:gd name="T37" fmla="*/ 891 h 1294"/>
              <a:gd name="T38" fmla="*/ 43 w 103"/>
              <a:gd name="T39" fmla="*/ 968 h 1294"/>
              <a:gd name="T40" fmla="*/ 25 w 103"/>
              <a:gd name="T41" fmla="*/ 1086 h 1294"/>
              <a:gd name="T42" fmla="*/ 25 w 103"/>
              <a:gd name="T43" fmla="*/ 1172 h 1294"/>
              <a:gd name="T44" fmla="*/ 43 w 103"/>
              <a:gd name="T45" fmla="*/ 1212 h 1294"/>
              <a:gd name="T46" fmla="*/ 23 w 103"/>
              <a:gd name="T47" fmla="*/ 1267 h 1294"/>
              <a:gd name="T48" fmla="*/ 82 w 103"/>
              <a:gd name="T49" fmla="*/ 1261 h 1294"/>
              <a:gd name="T50" fmla="*/ 61 w 103"/>
              <a:gd name="T51" fmla="*/ 1214 h 1294"/>
              <a:gd name="T52" fmla="*/ 79 w 103"/>
              <a:gd name="T53" fmla="*/ 1172 h 1294"/>
              <a:gd name="T54" fmla="*/ 79 w 103"/>
              <a:gd name="T55" fmla="*/ 1086 h 1294"/>
              <a:gd name="T56" fmla="*/ 61 w 103"/>
              <a:gd name="T57" fmla="*/ 968 h 1294"/>
              <a:gd name="T58" fmla="*/ 103 w 103"/>
              <a:gd name="T59" fmla="*/ 891 h 1294"/>
              <a:gd name="T60" fmla="*/ 61 w 103"/>
              <a:gd name="T61" fmla="*/ 815 h 1294"/>
              <a:gd name="T62" fmla="*/ 79 w 103"/>
              <a:gd name="T63" fmla="*/ 696 h 1294"/>
              <a:gd name="T64" fmla="*/ 65 w 103"/>
              <a:gd name="T65" fmla="*/ 1261 h 1294"/>
              <a:gd name="T66" fmla="*/ 39 w 103"/>
              <a:gd name="T67" fmla="*/ 1261 h 1294"/>
              <a:gd name="T68" fmla="*/ 52 w 103"/>
              <a:gd name="T69" fmla="*/ 1248 h 1294"/>
              <a:gd name="T70" fmla="*/ 65 w 103"/>
              <a:gd name="T71" fmla="*/ 1261 h 1294"/>
              <a:gd name="T72" fmla="*/ 52 w 103"/>
              <a:gd name="T73" fmla="*/ 46 h 1294"/>
              <a:gd name="T74" fmla="*/ 39 w 103"/>
              <a:gd name="T75" fmla="*/ 33 h 1294"/>
              <a:gd name="T76" fmla="*/ 65 w 103"/>
              <a:gd name="T77" fmla="*/ 3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3" h="1294">
                <a:moveTo>
                  <a:pt x="103" y="653"/>
                </a:moveTo>
                <a:cubicBezTo>
                  <a:pt x="103" y="635"/>
                  <a:pt x="94" y="619"/>
                  <a:pt x="79" y="610"/>
                </a:cubicBezTo>
                <a:cubicBezTo>
                  <a:pt x="68" y="603"/>
                  <a:pt x="61" y="590"/>
                  <a:pt x="61" y="576"/>
                </a:cubicBezTo>
                <a:cubicBezTo>
                  <a:pt x="61" y="492"/>
                  <a:pt x="61" y="492"/>
                  <a:pt x="61" y="492"/>
                </a:cubicBezTo>
                <a:cubicBezTo>
                  <a:pt x="61" y="478"/>
                  <a:pt x="68" y="465"/>
                  <a:pt x="79" y="458"/>
                </a:cubicBezTo>
                <a:cubicBezTo>
                  <a:pt x="93" y="449"/>
                  <a:pt x="103" y="433"/>
                  <a:pt x="103" y="415"/>
                </a:cubicBezTo>
                <a:cubicBezTo>
                  <a:pt x="103" y="397"/>
                  <a:pt x="93" y="381"/>
                  <a:pt x="79" y="372"/>
                </a:cubicBezTo>
                <a:cubicBezTo>
                  <a:pt x="68" y="365"/>
                  <a:pt x="61" y="352"/>
                  <a:pt x="61" y="339"/>
                </a:cubicBezTo>
                <a:cubicBezTo>
                  <a:pt x="61" y="254"/>
                  <a:pt x="61" y="254"/>
                  <a:pt x="61" y="254"/>
                </a:cubicBezTo>
                <a:cubicBezTo>
                  <a:pt x="61" y="240"/>
                  <a:pt x="68" y="227"/>
                  <a:pt x="79" y="220"/>
                </a:cubicBezTo>
                <a:cubicBezTo>
                  <a:pt x="94" y="211"/>
                  <a:pt x="103" y="195"/>
                  <a:pt x="103" y="177"/>
                </a:cubicBezTo>
                <a:cubicBezTo>
                  <a:pt x="103" y="159"/>
                  <a:pt x="94" y="143"/>
                  <a:pt x="79" y="134"/>
                </a:cubicBezTo>
                <a:cubicBezTo>
                  <a:pt x="68" y="127"/>
                  <a:pt x="61" y="114"/>
                  <a:pt x="61" y="100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71"/>
                  <a:pt x="65" y="62"/>
                  <a:pt x="73" y="54"/>
                </a:cubicBezTo>
                <a:cubicBezTo>
                  <a:pt x="80" y="48"/>
                  <a:pt x="83" y="38"/>
                  <a:pt x="81" y="27"/>
                </a:cubicBezTo>
                <a:cubicBezTo>
                  <a:pt x="79" y="15"/>
                  <a:pt x="70" y="6"/>
                  <a:pt x="58" y="4"/>
                </a:cubicBezTo>
                <a:cubicBezTo>
                  <a:pt x="39" y="0"/>
                  <a:pt x="22" y="15"/>
                  <a:pt x="22" y="33"/>
                </a:cubicBezTo>
                <a:cubicBezTo>
                  <a:pt x="22" y="42"/>
                  <a:pt x="26" y="49"/>
                  <a:pt x="32" y="55"/>
                </a:cubicBezTo>
                <a:cubicBezTo>
                  <a:pt x="39" y="62"/>
                  <a:pt x="43" y="70"/>
                  <a:pt x="43" y="8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3" y="114"/>
                  <a:pt x="36" y="127"/>
                  <a:pt x="25" y="134"/>
                </a:cubicBezTo>
                <a:cubicBezTo>
                  <a:pt x="10" y="143"/>
                  <a:pt x="1" y="159"/>
                  <a:pt x="1" y="177"/>
                </a:cubicBezTo>
                <a:cubicBezTo>
                  <a:pt x="1" y="195"/>
                  <a:pt x="10" y="211"/>
                  <a:pt x="25" y="220"/>
                </a:cubicBezTo>
                <a:cubicBezTo>
                  <a:pt x="36" y="227"/>
                  <a:pt x="43" y="240"/>
                  <a:pt x="43" y="254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43" y="352"/>
                  <a:pt x="36" y="365"/>
                  <a:pt x="24" y="372"/>
                </a:cubicBezTo>
                <a:cubicBezTo>
                  <a:pt x="10" y="381"/>
                  <a:pt x="0" y="397"/>
                  <a:pt x="0" y="415"/>
                </a:cubicBezTo>
                <a:cubicBezTo>
                  <a:pt x="0" y="433"/>
                  <a:pt x="10" y="449"/>
                  <a:pt x="24" y="458"/>
                </a:cubicBezTo>
                <a:cubicBezTo>
                  <a:pt x="36" y="466"/>
                  <a:pt x="43" y="478"/>
                  <a:pt x="43" y="492"/>
                </a:cubicBezTo>
                <a:cubicBezTo>
                  <a:pt x="43" y="576"/>
                  <a:pt x="43" y="576"/>
                  <a:pt x="43" y="576"/>
                </a:cubicBezTo>
                <a:cubicBezTo>
                  <a:pt x="43" y="590"/>
                  <a:pt x="36" y="603"/>
                  <a:pt x="25" y="610"/>
                </a:cubicBezTo>
                <a:cubicBezTo>
                  <a:pt x="10" y="619"/>
                  <a:pt x="1" y="635"/>
                  <a:pt x="1" y="653"/>
                </a:cubicBezTo>
                <a:cubicBezTo>
                  <a:pt x="1" y="671"/>
                  <a:pt x="10" y="687"/>
                  <a:pt x="25" y="696"/>
                </a:cubicBezTo>
                <a:cubicBezTo>
                  <a:pt x="36" y="704"/>
                  <a:pt x="43" y="716"/>
                  <a:pt x="43" y="730"/>
                </a:cubicBezTo>
                <a:cubicBezTo>
                  <a:pt x="43" y="814"/>
                  <a:pt x="43" y="814"/>
                  <a:pt x="43" y="814"/>
                </a:cubicBezTo>
                <a:cubicBezTo>
                  <a:pt x="43" y="828"/>
                  <a:pt x="36" y="841"/>
                  <a:pt x="24" y="848"/>
                </a:cubicBezTo>
                <a:cubicBezTo>
                  <a:pt x="10" y="857"/>
                  <a:pt x="0" y="873"/>
                  <a:pt x="0" y="891"/>
                </a:cubicBezTo>
                <a:cubicBezTo>
                  <a:pt x="0" y="909"/>
                  <a:pt x="10" y="925"/>
                  <a:pt x="24" y="934"/>
                </a:cubicBezTo>
                <a:cubicBezTo>
                  <a:pt x="36" y="942"/>
                  <a:pt x="43" y="954"/>
                  <a:pt x="43" y="968"/>
                </a:cubicBezTo>
                <a:cubicBezTo>
                  <a:pt x="43" y="1053"/>
                  <a:pt x="43" y="1053"/>
                  <a:pt x="43" y="1053"/>
                </a:cubicBezTo>
                <a:cubicBezTo>
                  <a:pt x="43" y="1066"/>
                  <a:pt x="36" y="1079"/>
                  <a:pt x="25" y="1086"/>
                </a:cubicBezTo>
                <a:cubicBezTo>
                  <a:pt x="10" y="1095"/>
                  <a:pt x="1" y="1111"/>
                  <a:pt x="1" y="1129"/>
                </a:cubicBezTo>
                <a:cubicBezTo>
                  <a:pt x="1" y="1147"/>
                  <a:pt x="10" y="1163"/>
                  <a:pt x="25" y="1172"/>
                </a:cubicBezTo>
                <a:cubicBezTo>
                  <a:pt x="36" y="1180"/>
                  <a:pt x="43" y="1192"/>
                  <a:pt x="43" y="1206"/>
                </a:cubicBezTo>
                <a:cubicBezTo>
                  <a:pt x="43" y="1212"/>
                  <a:pt x="43" y="1212"/>
                  <a:pt x="43" y="1212"/>
                </a:cubicBezTo>
                <a:cubicBezTo>
                  <a:pt x="43" y="1223"/>
                  <a:pt x="38" y="1233"/>
                  <a:pt x="31" y="1240"/>
                </a:cubicBezTo>
                <a:cubicBezTo>
                  <a:pt x="24" y="1246"/>
                  <a:pt x="21" y="1256"/>
                  <a:pt x="23" y="1267"/>
                </a:cubicBezTo>
                <a:cubicBezTo>
                  <a:pt x="25" y="1279"/>
                  <a:pt x="34" y="1288"/>
                  <a:pt x="46" y="1291"/>
                </a:cubicBezTo>
                <a:cubicBezTo>
                  <a:pt x="65" y="1294"/>
                  <a:pt x="82" y="1280"/>
                  <a:pt x="82" y="1261"/>
                </a:cubicBezTo>
                <a:cubicBezTo>
                  <a:pt x="82" y="1253"/>
                  <a:pt x="78" y="1245"/>
                  <a:pt x="72" y="1239"/>
                </a:cubicBezTo>
                <a:cubicBezTo>
                  <a:pt x="65" y="1233"/>
                  <a:pt x="61" y="1224"/>
                  <a:pt x="61" y="1214"/>
                </a:cubicBezTo>
                <a:cubicBezTo>
                  <a:pt x="61" y="1206"/>
                  <a:pt x="61" y="1206"/>
                  <a:pt x="61" y="1206"/>
                </a:cubicBezTo>
                <a:cubicBezTo>
                  <a:pt x="61" y="1192"/>
                  <a:pt x="68" y="1180"/>
                  <a:pt x="79" y="1172"/>
                </a:cubicBezTo>
                <a:cubicBezTo>
                  <a:pt x="94" y="1163"/>
                  <a:pt x="103" y="1147"/>
                  <a:pt x="103" y="1129"/>
                </a:cubicBezTo>
                <a:cubicBezTo>
                  <a:pt x="103" y="1111"/>
                  <a:pt x="94" y="1095"/>
                  <a:pt x="79" y="1086"/>
                </a:cubicBezTo>
                <a:cubicBezTo>
                  <a:pt x="68" y="1079"/>
                  <a:pt x="61" y="1066"/>
                  <a:pt x="61" y="1052"/>
                </a:cubicBezTo>
                <a:cubicBezTo>
                  <a:pt x="61" y="968"/>
                  <a:pt x="61" y="968"/>
                  <a:pt x="61" y="968"/>
                </a:cubicBezTo>
                <a:cubicBezTo>
                  <a:pt x="61" y="954"/>
                  <a:pt x="68" y="941"/>
                  <a:pt x="79" y="934"/>
                </a:cubicBezTo>
                <a:cubicBezTo>
                  <a:pt x="93" y="925"/>
                  <a:pt x="103" y="909"/>
                  <a:pt x="103" y="891"/>
                </a:cubicBezTo>
                <a:cubicBezTo>
                  <a:pt x="103" y="873"/>
                  <a:pt x="93" y="857"/>
                  <a:pt x="79" y="848"/>
                </a:cubicBezTo>
                <a:cubicBezTo>
                  <a:pt x="68" y="841"/>
                  <a:pt x="61" y="828"/>
                  <a:pt x="61" y="815"/>
                </a:cubicBezTo>
                <a:cubicBezTo>
                  <a:pt x="61" y="730"/>
                  <a:pt x="61" y="730"/>
                  <a:pt x="61" y="730"/>
                </a:cubicBezTo>
                <a:cubicBezTo>
                  <a:pt x="61" y="716"/>
                  <a:pt x="68" y="704"/>
                  <a:pt x="79" y="696"/>
                </a:cubicBezTo>
                <a:cubicBezTo>
                  <a:pt x="94" y="687"/>
                  <a:pt x="103" y="671"/>
                  <a:pt x="103" y="653"/>
                </a:cubicBezTo>
                <a:close/>
                <a:moveTo>
                  <a:pt x="65" y="1261"/>
                </a:moveTo>
                <a:cubicBezTo>
                  <a:pt x="65" y="1268"/>
                  <a:pt x="59" y="1274"/>
                  <a:pt x="52" y="1274"/>
                </a:cubicBezTo>
                <a:cubicBezTo>
                  <a:pt x="45" y="1274"/>
                  <a:pt x="39" y="1268"/>
                  <a:pt x="39" y="1261"/>
                </a:cubicBezTo>
                <a:cubicBezTo>
                  <a:pt x="39" y="1254"/>
                  <a:pt x="44" y="1249"/>
                  <a:pt x="51" y="1248"/>
                </a:cubicBezTo>
                <a:cubicBezTo>
                  <a:pt x="51" y="1248"/>
                  <a:pt x="52" y="1248"/>
                  <a:pt x="52" y="1248"/>
                </a:cubicBezTo>
                <a:cubicBezTo>
                  <a:pt x="52" y="1248"/>
                  <a:pt x="53" y="1248"/>
                  <a:pt x="53" y="1248"/>
                </a:cubicBezTo>
                <a:cubicBezTo>
                  <a:pt x="60" y="1249"/>
                  <a:pt x="65" y="1254"/>
                  <a:pt x="65" y="1261"/>
                </a:cubicBezTo>
                <a:close/>
                <a:moveTo>
                  <a:pt x="53" y="46"/>
                </a:moveTo>
                <a:cubicBezTo>
                  <a:pt x="53" y="46"/>
                  <a:pt x="52" y="46"/>
                  <a:pt x="52" y="46"/>
                </a:cubicBezTo>
                <a:cubicBezTo>
                  <a:pt x="52" y="46"/>
                  <a:pt x="51" y="46"/>
                  <a:pt x="51" y="46"/>
                </a:cubicBezTo>
                <a:cubicBezTo>
                  <a:pt x="44" y="45"/>
                  <a:pt x="39" y="40"/>
                  <a:pt x="39" y="33"/>
                </a:cubicBezTo>
                <a:cubicBezTo>
                  <a:pt x="39" y="26"/>
                  <a:pt x="45" y="20"/>
                  <a:pt x="52" y="20"/>
                </a:cubicBezTo>
                <a:cubicBezTo>
                  <a:pt x="59" y="20"/>
                  <a:pt x="65" y="26"/>
                  <a:pt x="65" y="33"/>
                </a:cubicBezTo>
                <a:cubicBezTo>
                  <a:pt x="65" y="40"/>
                  <a:pt x="60" y="45"/>
                  <a:pt x="53" y="46"/>
                </a:cubicBezTo>
                <a:close/>
              </a:path>
            </a:pathLst>
          </a:cu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9" name="Freeform 28">
            <a:extLst>
              <a:ext uri="{FF2B5EF4-FFF2-40B4-BE49-F238E27FC236}">
                <a16:creationId xmlns="" xmlns:a16="http://schemas.microsoft.com/office/drawing/2014/main" id="{5C239BE5-B444-4FD9-9DA6-13659F238E94}"/>
              </a:ext>
            </a:extLst>
          </p:cNvPr>
          <p:cNvSpPr>
            <a:spLocks/>
          </p:cNvSpPr>
          <p:nvPr/>
        </p:nvSpPr>
        <p:spPr bwMode="auto">
          <a:xfrm>
            <a:off x="4743850" y="4089180"/>
            <a:ext cx="792163" cy="673100"/>
          </a:xfrm>
          <a:custGeom>
            <a:avLst/>
            <a:gdLst>
              <a:gd name="T0" fmla="*/ 206 w 273"/>
              <a:gd name="T1" fmla="*/ 0 h 232"/>
              <a:gd name="T2" fmla="*/ 240 w 273"/>
              <a:gd name="T3" fmla="*/ 17 h 232"/>
              <a:gd name="T4" fmla="*/ 273 w 273"/>
              <a:gd name="T5" fmla="*/ 61 h 232"/>
              <a:gd name="T6" fmla="*/ 273 w 273"/>
              <a:gd name="T7" fmla="*/ 61 h 232"/>
              <a:gd name="T8" fmla="*/ 273 w 273"/>
              <a:gd name="T9" fmla="*/ 171 h 232"/>
              <a:gd name="T10" fmla="*/ 240 w 273"/>
              <a:gd name="T11" fmla="*/ 215 h 232"/>
              <a:gd name="T12" fmla="*/ 206 w 273"/>
              <a:gd name="T13" fmla="*/ 232 h 232"/>
              <a:gd name="T14" fmla="*/ 0 w 273"/>
              <a:gd name="T15" fmla="*/ 232 h 232"/>
              <a:gd name="T16" fmla="*/ 0 w 273"/>
              <a:gd name="T17" fmla="*/ 0 h 232"/>
              <a:gd name="T18" fmla="*/ 20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206" y="0"/>
                </a:moveTo>
                <a:cubicBezTo>
                  <a:pt x="220" y="0"/>
                  <a:pt x="232" y="6"/>
                  <a:pt x="240" y="17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73" y="61"/>
                  <a:pt x="273" y="61"/>
                  <a:pt x="273" y="61"/>
                </a:cubicBezTo>
                <a:cubicBezTo>
                  <a:pt x="246" y="93"/>
                  <a:pt x="246" y="139"/>
                  <a:pt x="273" y="171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32" y="226"/>
                  <a:pt x="220" y="232"/>
                  <a:pt x="206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lnTo>
                  <a:pt x="20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0" name="椭圆 65">
            <a:extLst>
              <a:ext uri="{FF2B5EF4-FFF2-40B4-BE49-F238E27FC236}">
                <a16:creationId xmlns="" xmlns:a16="http://schemas.microsoft.com/office/drawing/2014/main" id="{C6A33341-45A1-492D-B5D9-2F5A97BDA2C9}"/>
              </a:ext>
            </a:extLst>
          </p:cNvPr>
          <p:cNvSpPr/>
          <p:nvPr/>
        </p:nvSpPr>
        <p:spPr>
          <a:xfrm>
            <a:off x="4948728" y="4231766"/>
            <a:ext cx="382407" cy="387928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1" name="Freeform 17">
            <a:extLst>
              <a:ext uri="{FF2B5EF4-FFF2-40B4-BE49-F238E27FC236}">
                <a16:creationId xmlns="" xmlns:a16="http://schemas.microsoft.com/office/drawing/2014/main" id="{1F432872-0D54-4C16-85E7-0A5026DB13C7}"/>
              </a:ext>
            </a:extLst>
          </p:cNvPr>
          <p:cNvSpPr>
            <a:spLocks/>
          </p:cNvSpPr>
          <p:nvPr/>
        </p:nvSpPr>
        <p:spPr bwMode="auto">
          <a:xfrm flipH="1">
            <a:off x="4734324" y="5545141"/>
            <a:ext cx="792163" cy="673100"/>
          </a:xfrm>
          <a:custGeom>
            <a:avLst/>
            <a:gdLst>
              <a:gd name="T0" fmla="*/ 66 w 273"/>
              <a:gd name="T1" fmla="*/ 0 h 232"/>
              <a:gd name="T2" fmla="*/ 32 w 273"/>
              <a:gd name="T3" fmla="*/ 17 h 232"/>
              <a:gd name="T4" fmla="*/ 0 w 273"/>
              <a:gd name="T5" fmla="*/ 61 h 232"/>
              <a:gd name="T6" fmla="*/ 0 w 273"/>
              <a:gd name="T7" fmla="*/ 61 h 232"/>
              <a:gd name="T8" fmla="*/ 0 w 273"/>
              <a:gd name="T9" fmla="*/ 171 h 232"/>
              <a:gd name="T10" fmla="*/ 32 w 273"/>
              <a:gd name="T11" fmla="*/ 215 h 232"/>
              <a:gd name="T12" fmla="*/ 66 w 273"/>
              <a:gd name="T13" fmla="*/ 232 h 232"/>
              <a:gd name="T14" fmla="*/ 273 w 273"/>
              <a:gd name="T15" fmla="*/ 232 h 232"/>
              <a:gd name="T16" fmla="*/ 273 w 273"/>
              <a:gd name="T17" fmla="*/ 0 h 232"/>
              <a:gd name="T18" fmla="*/ 66 w 273"/>
              <a:gd name="T1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232">
                <a:moveTo>
                  <a:pt x="66" y="0"/>
                </a:moveTo>
                <a:cubicBezTo>
                  <a:pt x="52" y="0"/>
                  <a:pt x="40" y="7"/>
                  <a:pt x="32" y="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27" y="93"/>
                  <a:pt x="27" y="139"/>
                  <a:pt x="0" y="171"/>
                </a:cubicBezTo>
                <a:cubicBezTo>
                  <a:pt x="32" y="215"/>
                  <a:pt x="32" y="215"/>
                  <a:pt x="32" y="215"/>
                </a:cubicBezTo>
                <a:cubicBezTo>
                  <a:pt x="40" y="226"/>
                  <a:pt x="52" y="232"/>
                  <a:pt x="66" y="232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273" y="0"/>
                  <a:pt x="273" y="0"/>
                  <a:pt x="273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2" name="椭圆 68">
            <a:extLst>
              <a:ext uri="{FF2B5EF4-FFF2-40B4-BE49-F238E27FC236}">
                <a16:creationId xmlns="" xmlns:a16="http://schemas.microsoft.com/office/drawing/2014/main" id="{CA2C3726-C238-4766-B6FC-AA3C16A31E0A}"/>
              </a:ext>
            </a:extLst>
          </p:cNvPr>
          <p:cNvSpPr/>
          <p:nvPr/>
        </p:nvSpPr>
        <p:spPr>
          <a:xfrm>
            <a:off x="4944596" y="5682465"/>
            <a:ext cx="387928" cy="387341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3" name="PA-文本框 42">
            <a:extLst>
              <a:ext uri="{FF2B5EF4-FFF2-40B4-BE49-F238E27FC236}">
                <a16:creationId xmlns="" xmlns:a16="http://schemas.microsoft.com/office/drawing/2014/main" id="{A39048A3-6180-4D6F-AFA8-2632FA275B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7412" y="3772982"/>
            <a:ext cx="4114799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）建议每行不超过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80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个字符，如果超过，可使用小括号“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将多行内容隐式连接起来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推荐使用反斜杠“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\”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进行连接。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4" name="PA-文本框 42">
            <a:extLst>
              <a:ext uri="{FF2B5EF4-FFF2-40B4-BE49-F238E27FC236}">
                <a16:creationId xmlns="" xmlns:a16="http://schemas.microsoft.com/office/drawing/2014/main" id="{A39048A3-6180-4D6F-AFA8-2632FA275B4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7412" y="5189793"/>
            <a:ext cx="4114799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）使用必要的空行可以增强代码的可读性。一般在函数或者类的定义之间空两行，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在类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中的方法的定义之间空一行。另外，在分隔某些功能的位置也可以空一行。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5" name="PA-文本框 42">
            <a:extLst>
              <a:ext uri="{FF2B5EF4-FFF2-40B4-BE49-F238E27FC236}">
                <a16:creationId xmlns="" xmlns:a16="http://schemas.microsoft.com/office/drawing/2014/main" id="{A39048A3-6180-4D6F-AFA8-2632FA275B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37032" y="3246684"/>
            <a:ext cx="4867874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）尽量避免在循环结构中使用“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+=”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运算符累加字符串，这是因为字符串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可变的，这样做会创建不必要的临时对象。推荐将每个子字符加入列表，然后在循环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结束后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join()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方法连接列表。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6" name="PA-文本框 42">
            <a:extLst>
              <a:ext uri="{FF2B5EF4-FFF2-40B4-BE49-F238E27FC236}">
                <a16:creationId xmlns="" xmlns:a16="http://schemas.microsoft.com/office/drawing/2014/main" id="{742C8019-CCED-4175-9B86-1A607903CF5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843989" y="2104180"/>
            <a:ext cx="4780541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）通常情况下，运算符两侧、函数参数之间、半角逗号“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,”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两侧都建议使用一个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空格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进行分隔。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7" name="PA-文本框 42">
            <a:extLst>
              <a:ext uri="{FF2B5EF4-FFF2-40B4-BE49-F238E27FC236}">
                <a16:creationId xmlns="" xmlns:a16="http://schemas.microsoft.com/office/drawing/2014/main" id="{A39048A3-6180-4D6F-AFA8-2632FA275B4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37032" y="4936588"/>
            <a:ext cx="486787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7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）适当使用异常处理结构增强程序容错性，但不能过多依赖异常处理结构，适当的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显式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判断是必要的。</a:t>
            </a:r>
            <a:endParaRPr lang="id-ID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="" xmlns:a16="http://schemas.microsoft.com/office/drawing/2014/main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4402419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Oval 25">
            <a:extLst>
              <a:ext uri="{FF2B5EF4-FFF2-40B4-BE49-F238E27FC236}">
                <a16:creationId xmlns="" xmlns:a16="http://schemas.microsoft.com/office/drawing/2014/main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5207818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="" xmlns:a16="http://schemas.microsoft.com/office/drawing/2014/main" id="{D0E58021-C78B-4655-928B-8E88419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550" y="5873937"/>
            <a:ext cx="165100" cy="1666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6487" y="6477794"/>
            <a:ext cx="561110" cy="38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73025" y="2759671"/>
            <a:ext cx="12115800" cy="3147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7975" y="2759671"/>
            <a:ext cx="8080375" cy="3147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变量定义及赋值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．变量“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的赋值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54226" y="1829594"/>
            <a:ext cx="10946323" cy="407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IDLE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交互模式中，一个下划线“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表示解释器中最后一次显示的内容或最后一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次语句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正确执行的输出结果，这样后续计算更方便，示例如下。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tax = 12.5 / 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= 100.50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* tax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12.5625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&gt;&gt;&gt;price + _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113.0625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&gt;&gt;&gt;round(_, 2)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113.06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4270375" y="3201194"/>
            <a:ext cx="7430174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这里的“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变量可以视为只读变量，不要显式地给它赋值，否则会创建一个具有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相同名称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的独立的本地变量，并且屏蔽这个内置变量的功能。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中除了变量，还有常量的概念，所谓常量就是程序运行过程中，值不会发生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改变的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量，例如数学中的圆周率。在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中，没有提供定义常量的关键字。</a:t>
            </a:r>
          </a:p>
        </p:txBody>
      </p:sp>
    </p:spTree>
    <p:extLst>
      <p:ext uri="{BB962C8B-B14F-4D97-AF65-F5344CB8AC3E}">
        <p14:creationId xmlns:p14="http://schemas.microsoft.com/office/powerpoint/2010/main" val="28829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计算并输出购买商品的实付总额与平均价格等数据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830706"/>
            <a:ext cx="9745403" cy="300081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中输入代码实现以下功能：计算购买商品的总数量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、购买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商品应支付的总金额、优惠金额、实际支付金额、购买商品的平均价格；输出商品总额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、商品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优惠金额、实付总额和平均价格。</a:t>
            </a: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，输出商品总额、商品优惠金额、实付总额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、平均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价格等数据。</a:t>
            </a:r>
          </a:p>
        </p:txBody>
      </p:sp>
    </p:spTree>
    <p:extLst>
      <p:ext uri="{BB962C8B-B14F-4D97-AF65-F5344CB8AC3E}">
        <p14:creationId xmlns:p14="http://schemas.microsoft.com/office/powerpoint/2010/main" val="35953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530944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endParaRPr lang="zh-CN" altLang="en-US" sz="1800" b="1" spc="-1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335533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679919"/>
            <a:ext cx="9230600" cy="12003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成功启动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后，在其窗口选择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新建项目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，打开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新建项目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对话框，在该对话框的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输入框中输入“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PycharmProject\Unit02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，单击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按钮，完成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的创建。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32583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endParaRPr lang="zh-CN" altLang="en-US" sz="1800" b="1" spc="-1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4737319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窗口中显示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的代码编辑区域，在该程序文件的代码编辑区域中也自动添加了模板内容。</a:t>
            </a:r>
          </a:p>
        </p:txBody>
      </p:sp>
    </p:spTree>
    <p:extLst>
      <p:ext uri="{BB962C8B-B14F-4D97-AF65-F5344CB8AC3E}">
        <p14:creationId xmlns:p14="http://schemas.microsoft.com/office/powerpoint/2010/main" val="7113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1527175" y="2368075"/>
            <a:ext cx="0" cy="380827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2" name="TextBox 117"/>
          <p:cNvSpPr txBox="1"/>
          <p:nvPr/>
        </p:nvSpPr>
        <p:spPr>
          <a:xfrm>
            <a:off x="2202575" y="2679919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712" y="3515240"/>
            <a:ext cx="12206061" cy="26923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117"/>
          <p:cNvSpPr txBox="1"/>
          <p:nvPr/>
        </p:nvSpPr>
        <p:spPr>
          <a:xfrm>
            <a:off x="2202575" y="3498706"/>
            <a:ext cx="9230600" cy="26776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number1=1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price1=45.20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amount=number1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number2=1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price2=59.30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amount=amount+number2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total=number1*price1+number2*price2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117"/>
          <p:cNvSpPr txBox="1"/>
          <p:nvPr/>
        </p:nvSpPr>
        <p:spPr>
          <a:xfrm>
            <a:off x="7277495" y="3498706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discount=40.00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payable=total-discount</a:t>
            </a:r>
            <a:endParaRPr lang="en-US" altLang="zh-CN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averagePrice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=total/amount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",total)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",discount)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(payable))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平均价格：￥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averagePrice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>
              <a:lnSpc>
                <a:spcPct val="150000"/>
              </a:lnSpc>
            </a:pPr>
            <a:endParaRPr lang="zh-CN" altLang="en-US" sz="1600" b="1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117"/>
          <p:cNvSpPr txBox="1"/>
          <p:nvPr/>
        </p:nvSpPr>
        <p:spPr>
          <a:xfrm>
            <a:off x="2202575" y="635312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工具栏中的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按钮，保存程序文件“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3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527175" y="2368075"/>
            <a:ext cx="0" cy="357631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066" y="3963194"/>
            <a:ext cx="12210415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2202575" y="2085559"/>
            <a:ext cx="6407471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2" name="TextBox 117"/>
          <p:cNvSpPr txBox="1"/>
          <p:nvPr/>
        </p:nvSpPr>
        <p:spPr>
          <a:xfrm>
            <a:off x="2202575" y="2679919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【t2-1】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商品总额：￥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104.5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40.0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64.5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平均价格：￥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52.25</a:t>
            </a:r>
            <a:endParaRPr lang="zh-CN" altLang="en-US" sz="1600" spc="-1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7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2-1.1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90000"/>
              <a:buFont typeface="Wingdings" charset="2"/>
              <a:buChar char="v"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2.1-1</a:t>
            </a:r>
            <a:r>
              <a:rPr lang="zh-CN" altLang="en-US" sz="2400" dirty="0"/>
              <a:t>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input('</a:t>
            </a:r>
            <a:r>
              <a:rPr lang="zh-CN" altLang="en-US" dirty="0"/>
              <a:t>请输入一个三位数：</a:t>
            </a:r>
            <a:r>
              <a:rPr lang="en-US" altLang="zh-CN" dirty="0"/>
              <a:t>')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int</a:t>
            </a:r>
            <a:r>
              <a:rPr lang="en-US" altLang="zh-CN" dirty="0"/>
              <a:t>(x)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a = x // 100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b = x // 10 %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c = x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print(a, b,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2-1.1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90000"/>
              <a:buFont typeface="Wingdings" charset="2"/>
              <a:buChar char="v"/>
            </a:pPr>
            <a:r>
              <a:rPr lang="zh-CN" altLang="en-US" sz="2400" dirty="0" smtClean="0"/>
              <a:t>例</a:t>
            </a:r>
            <a:r>
              <a:rPr lang="en-US" altLang="zh-CN" sz="2400" smtClean="0"/>
              <a:t>2.1-1</a:t>
            </a:r>
            <a:r>
              <a:rPr lang="zh-CN" altLang="en-US" sz="2400" dirty="0"/>
              <a:t>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input('</a:t>
            </a:r>
            <a:r>
              <a:rPr lang="zh-CN" altLang="en-US" dirty="0"/>
              <a:t>请输入一个三位数：</a:t>
            </a:r>
            <a:r>
              <a:rPr lang="en-US" altLang="zh-CN" dirty="0"/>
              <a:t>')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int</a:t>
            </a:r>
            <a:r>
              <a:rPr lang="en-US" altLang="zh-CN" dirty="0"/>
              <a:t>(x)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a = x // 100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b = x // 10 %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c = x % 10</a:t>
            </a:r>
          </a:p>
          <a:p>
            <a:pPr>
              <a:lnSpc>
                <a:spcPct val="90000"/>
              </a:lnSpc>
              <a:buSzPct val="90000"/>
              <a:buFont typeface="Wingdings" charset="2"/>
              <a:buNone/>
            </a:pPr>
            <a:r>
              <a:rPr lang="en-US" altLang="zh-CN" dirty="0"/>
              <a:t>print(a, b,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1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570424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22532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</a:t>
                      </a:r>
                      <a:r>
                        <a:rPr kumimoji="0" lang="en-US" altLang="zh-CN" sz="16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7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时间元组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069975" y="2286794"/>
            <a:ext cx="3733799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gmtime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strptime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都是以时间元组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的形式返回时间数据，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很多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函数使用由一个元组组合起来的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组数字处理时间，也就是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组数字的含义及取值如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sp>
        <p:nvSpPr>
          <p:cNvPr id="3" name="半闭框 2"/>
          <p:cNvSpPr/>
          <p:nvPr/>
        </p:nvSpPr>
        <p:spPr>
          <a:xfrm>
            <a:off x="612775" y="1829594"/>
            <a:ext cx="1981200" cy="1828800"/>
          </a:xfrm>
          <a:prstGeom prst="halfFrame">
            <a:avLst>
              <a:gd name="adj1" fmla="val 9269"/>
              <a:gd name="adj2" fmla="val 92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半闭框 14"/>
          <p:cNvSpPr/>
          <p:nvPr/>
        </p:nvSpPr>
        <p:spPr>
          <a:xfrm flipH="1" flipV="1">
            <a:off x="3279774" y="4420394"/>
            <a:ext cx="1981200" cy="1828800"/>
          </a:xfrm>
          <a:prstGeom prst="halfFrame">
            <a:avLst>
              <a:gd name="adj1" fmla="val 9269"/>
              <a:gd name="adj2" fmla="val 92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39660"/>
              </p:ext>
            </p:extLst>
          </p:nvPr>
        </p:nvGraphicFramePr>
        <p:xfrm>
          <a:off x="5870575" y="1829594"/>
          <a:ext cx="5943600" cy="432816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07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3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126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取值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位数年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0000-9999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分钟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秒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表示闰秒）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星期几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表示周一）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一年的第几日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表示闰年）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夏令时标识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（非夏令时）、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（不确定）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时间元组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069975" y="1296194"/>
            <a:ext cx="87630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元组的结构属性如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81935"/>
              </p:ext>
            </p:extLst>
          </p:nvPr>
        </p:nvGraphicFramePr>
        <p:xfrm>
          <a:off x="1450975" y="2210594"/>
          <a:ext cx="9144000" cy="39624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7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2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属性名称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属性取值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tm_year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0000-9999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tm_hour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tm_min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tm_sec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表示闰秒）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tm_wday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表示周一）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tm_yday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一年中的第几天，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366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表示闰年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tm_isdst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是否为夏令时，取值有：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（非夏令时）、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（不确定），默认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．计算机程序中标识符的命名规则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6" name="Straight Connector 95">
            <a:extLst>
              <a:ext uri="{FF2B5EF4-FFF2-40B4-BE49-F238E27FC236}">
                <a16:creationId xmlns="" xmlns:a16="http://schemas.microsoft.com/office/drawing/2014/main" id="{92681585-DFEF-4790-9D7D-E50A0118B75B}"/>
              </a:ext>
            </a:extLst>
          </p:cNvPr>
          <p:cNvCxnSpPr/>
          <p:nvPr/>
        </p:nvCxnSpPr>
        <p:spPr>
          <a:xfrm flipH="1">
            <a:off x="3804991" y="2557953"/>
            <a:ext cx="4072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97">
            <a:extLst>
              <a:ext uri="{FF2B5EF4-FFF2-40B4-BE49-F238E27FC236}">
                <a16:creationId xmlns="" xmlns:a16="http://schemas.microsoft.com/office/drawing/2014/main" id="{57EED40B-22AF-4CF1-B676-53DFD24CAB4B}"/>
              </a:ext>
            </a:extLst>
          </p:cNvPr>
          <p:cNvCxnSpPr/>
          <p:nvPr/>
        </p:nvCxnSpPr>
        <p:spPr>
          <a:xfrm flipH="1">
            <a:off x="3804991" y="4551717"/>
            <a:ext cx="4072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6">
            <a:extLst>
              <a:ext uri="{FF2B5EF4-FFF2-40B4-BE49-F238E27FC236}">
                <a16:creationId xmlns="" xmlns:a16="http://schemas.microsoft.com/office/drawing/2014/main" id="{1844E0EE-2F46-417C-B151-AFA50FEF50F2}"/>
              </a:ext>
            </a:extLst>
          </p:cNvPr>
          <p:cNvCxnSpPr/>
          <p:nvPr/>
        </p:nvCxnSpPr>
        <p:spPr>
          <a:xfrm>
            <a:off x="7637516" y="2850589"/>
            <a:ext cx="4271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8">
            <a:extLst>
              <a:ext uri="{FF2B5EF4-FFF2-40B4-BE49-F238E27FC236}">
                <a16:creationId xmlns="" xmlns:a16="http://schemas.microsoft.com/office/drawing/2014/main" id="{9FBF0FDC-C34F-4F68-B9D6-69FD430D77CD}"/>
              </a:ext>
            </a:extLst>
          </p:cNvPr>
          <p:cNvCxnSpPr/>
          <p:nvPr/>
        </p:nvCxnSpPr>
        <p:spPr>
          <a:xfrm>
            <a:off x="7637516" y="4541503"/>
            <a:ext cx="4271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9">
            <a:extLst>
              <a:ext uri="{FF2B5EF4-FFF2-40B4-BE49-F238E27FC236}">
                <a16:creationId xmlns="" xmlns:a16="http://schemas.microsoft.com/office/drawing/2014/main" id="{A0FB3097-03C8-4ABF-8718-35DFD0AF8C84}"/>
              </a:ext>
            </a:extLst>
          </p:cNvPr>
          <p:cNvSpPr/>
          <p:nvPr/>
        </p:nvSpPr>
        <p:spPr>
          <a:xfrm>
            <a:off x="4255710" y="1719829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Freeform 40">
            <a:extLst>
              <a:ext uri="{FF2B5EF4-FFF2-40B4-BE49-F238E27FC236}">
                <a16:creationId xmlns="" xmlns:a16="http://schemas.microsoft.com/office/drawing/2014/main" id="{69D657B9-8EF3-4CB5-B1CF-9FEC3F1B3F54}"/>
              </a:ext>
            </a:extLst>
          </p:cNvPr>
          <p:cNvSpPr/>
          <p:nvPr/>
        </p:nvSpPr>
        <p:spPr>
          <a:xfrm>
            <a:off x="6016712" y="1719829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="" xmlns:a16="http://schemas.microsoft.com/office/drawing/2014/main" id="{0BD9723F-305E-473F-B344-DEAF35AAED7F}"/>
              </a:ext>
            </a:extLst>
          </p:cNvPr>
          <p:cNvSpPr/>
          <p:nvPr/>
        </p:nvSpPr>
        <p:spPr>
          <a:xfrm>
            <a:off x="4270248" y="3723954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Freeform 42">
            <a:extLst>
              <a:ext uri="{FF2B5EF4-FFF2-40B4-BE49-F238E27FC236}">
                <a16:creationId xmlns="" xmlns:a16="http://schemas.microsoft.com/office/drawing/2014/main" id="{C477BE41-E788-4AF2-AE2D-95EFE453CED8}"/>
              </a:ext>
            </a:extLst>
          </p:cNvPr>
          <p:cNvSpPr/>
          <p:nvPr/>
        </p:nvSpPr>
        <p:spPr>
          <a:xfrm>
            <a:off x="6016712" y="3723954"/>
            <a:ext cx="1620802" cy="1839439"/>
          </a:xfrm>
          <a:custGeom>
            <a:avLst/>
            <a:gdLst>
              <a:gd name="connsiteX0" fmla="*/ 0 w 1193400"/>
              <a:gd name="connsiteY0" fmla="*/ 198904 h 1193400"/>
              <a:gd name="connsiteX1" fmla="*/ 198904 w 1193400"/>
              <a:gd name="connsiteY1" fmla="*/ 0 h 1193400"/>
              <a:gd name="connsiteX2" fmla="*/ 994496 w 1193400"/>
              <a:gd name="connsiteY2" fmla="*/ 0 h 1193400"/>
              <a:gd name="connsiteX3" fmla="*/ 1193400 w 1193400"/>
              <a:gd name="connsiteY3" fmla="*/ 198904 h 1193400"/>
              <a:gd name="connsiteX4" fmla="*/ 1193400 w 1193400"/>
              <a:gd name="connsiteY4" fmla="*/ 994496 h 1193400"/>
              <a:gd name="connsiteX5" fmla="*/ 994496 w 1193400"/>
              <a:gd name="connsiteY5" fmla="*/ 1193400 h 1193400"/>
              <a:gd name="connsiteX6" fmla="*/ 198904 w 1193400"/>
              <a:gd name="connsiteY6" fmla="*/ 1193400 h 1193400"/>
              <a:gd name="connsiteX7" fmla="*/ 0 w 1193400"/>
              <a:gd name="connsiteY7" fmla="*/ 994496 h 1193400"/>
              <a:gd name="connsiteX8" fmla="*/ 0 w 1193400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3400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994496" y="0"/>
                </a:lnTo>
                <a:cubicBezTo>
                  <a:pt x="1104348" y="0"/>
                  <a:pt x="1193400" y="89052"/>
                  <a:pt x="1193400" y="198904"/>
                </a:cubicBezTo>
                <a:lnTo>
                  <a:pt x="1193400" y="994496"/>
                </a:lnTo>
                <a:cubicBezTo>
                  <a:pt x="1193400" y="1104348"/>
                  <a:pt x="1104348" y="1193400"/>
                  <a:pt x="994496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47" tIns="168747" rIns="168747" bIns="168747" numCol="1" spcCol="953" anchor="ctr" anchorCtr="0">
            <a:noAutofit/>
          </a:bodyPr>
          <a:lstStyle/>
          <a:p>
            <a:pPr algn="ctr" defTabSz="128901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id-ID" sz="2933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0" name="Group 17">
            <a:extLst>
              <a:ext uri="{FF2B5EF4-FFF2-40B4-BE49-F238E27FC236}">
                <a16:creationId xmlns="" xmlns:a16="http://schemas.microsoft.com/office/drawing/2014/main" id="{23302EEB-23C6-4FEB-A505-F0CD3A46B968}"/>
              </a:ext>
            </a:extLst>
          </p:cNvPr>
          <p:cNvGrpSpPr/>
          <p:nvPr/>
        </p:nvGrpSpPr>
        <p:grpSpPr>
          <a:xfrm>
            <a:off x="4537744" y="2408915"/>
            <a:ext cx="905021" cy="461266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41" name="Freeform 30">
              <a:extLst>
                <a:ext uri="{FF2B5EF4-FFF2-40B4-BE49-F238E27FC236}">
                  <a16:creationId xmlns="" xmlns:a16="http://schemas.microsoft.com/office/drawing/2014/main" id="{58C70965-29F0-4018-AE2F-1D019C788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="" xmlns:a16="http://schemas.microsoft.com/office/drawing/2014/main" id="{C9F62CA9-0841-41D0-B1BF-5146F8666C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32">
              <a:extLst>
                <a:ext uri="{FF2B5EF4-FFF2-40B4-BE49-F238E27FC236}">
                  <a16:creationId xmlns="" xmlns:a16="http://schemas.microsoft.com/office/drawing/2014/main" id="{F5CA3B17-F56B-4B82-892F-EFEDB6FEA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21">
            <a:extLst>
              <a:ext uri="{FF2B5EF4-FFF2-40B4-BE49-F238E27FC236}">
                <a16:creationId xmlns="" xmlns:a16="http://schemas.microsoft.com/office/drawing/2014/main" id="{B0810EFC-69F9-4D81-B4E5-87BACF69B10B}"/>
              </a:ext>
            </a:extLst>
          </p:cNvPr>
          <p:cNvGrpSpPr/>
          <p:nvPr/>
        </p:nvGrpSpPr>
        <p:grpSpPr>
          <a:xfrm>
            <a:off x="4588303" y="4295429"/>
            <a:ext cx="858892" cy="798518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45" name="Freeform 8">
              <a:extLst>
                <a:ext uri="{FF2B5EF4-FFF2-40B4-BE49-F238E27FC236}">
                  <a16:creationId xmlns="" xmlns:a16="http://schemas.microsoft.com/office/drawing/2014/main" id="{DF1F24CA-54F4-47B9-B890-971514E81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="" xmlns:a16="http://schemas.microsoft.com/office/drawing/2014/main" id="{0192BAFF-7E2E-4952-8DF1-FFA2950B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="" xmlns:a16="http://schemas.microsoft.com/office/drawing/2014/main" id="{DEA7FA52-C48D-4A55-96F7-4B4300C8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="" xmlns:a16="http://schemas.microsoft.com/office/drawing/2014/main" id="{C7EED1C7-E41A-442F-963A-0924612BE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="" xmlns:a16="http://schemas.microsoft.com/office/drawing/2014/main" id="{6262DE63-C0FB-4749-A5FA-C9060550AD6A}"/>
              </a:ext>
            </a:extLst>
          </p:cNvPr>
          <p:cNvGrpSpPr/>
          <p:nvPr/>
        </p:nvGrpSpPr>
        <p:grpSpPr>
          <a:xfrm>
            <a:off x="6396856" y="4215764"/>
            <a:ext cx="945039" cy="878183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50" name="Freeform 38">
              <a:extLst>
                <a:ext uri="{FF2B5EF4-FFF2-40B4-BE49-F238E27FC236}">
                  <a16:creationId xmlns="" xmlns:a16="http://schemas.microsoft.com/office/drawing/2014/main" id="{212BAF82-1736-45E3-B364-455835A12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="" xmlns:a16="http://schemas.microsoft.com/office/drawing/2014/main" id="{4044F1E0-A72A-4083-9732-A4CBFC700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Oval 40">
              <a:extLst>
                <a:ext uri="{FF2B5EF4-FFF2-40B4-BE49-F238E27FC236}">
                  <a16:creationId xmlns="" xmlns:a16="http://schemas.microsoft.com/office/drawing/2014/main" id="{09F9E964-1984-4A45-B466-355E8EAB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="" xmlns:a16="http://schemas.microsoft.com/office/drawing/2014/main" id="{3A1E7607-1777-479E-B16F-ECB6C1E6BE54}"/>
              </a:ext>
            </a:extLst>
          </p:cNvPr>
          <p:cNvGrpSpPr/>
          <p:nvPr/>
        </p:nvGrpSpPr>
        <p:grpSpPr>
          <a:xfrm>
            <a:off x="6479869" y="2314103"/>
            <a:ext cx="779012" cy="702097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56" name="Freeform 6">
              <a:extLst>
                <a:ext uri="{FF2B5EF4-FFF2-40B4-BE49-F238E27FC236}">
                  <a16:creationId xmlns="" xmlns:a16="http://schemas.microsoft.com/office/drawing/2014/main" id="{10A7EB49-3A6E-4EB7-8414-AF393ECF8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Oval 7">
              <a:extLst>
                <a:ext uri="{FF2B5EF4-FFF2-40B4-BE49-F238E27FC236}">
                  <a16:creationId xmlns="" xmlns:a16="http://schemas.microsoft.com/office/drawing/2014/main" id="{CACEB71C-7803-4BB0-914B-F9843111E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PA-文本框 6">
            <a:extLst>
              <a:ext uri="{FF2B5EF4-FFF2-40B4-BE49-F238E27FC236}">
                <a16:creationId xmlns="" xmlns:a16="http://schemas.microsoft.com/office/drawing/2014/main" id="{F7A9B829-2CDE-456F-9CE0-F0AC5E5F625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79800" y="4316302"/>
            <a:ext cx="306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）大驼峰法命名规则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8" name="PA-文本框 42">
            <a:extLst>
              <a:ext uri="{FF2B5EF4-FFF2-40B4-BE49-F238E27FC236}">
                <a16:creationId xmlns="" xmlns:a16="http://schemas.microsoft.com/office/drawing/2014/main" id="{1B4528F5-9D71-4923-9106-6A9001ACF5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9802" y="4654856"/>
            <a:ext cx="3285889" cy="812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大驼峰法也称为帕斯卡命名法，与小驼峰法不同的是，大驼峰法把每个单词的首字母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都大写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DataBaseUser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StudentInfomation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6" name="PA-文本框 6">
            <a:extLst>
              <a:ext uri="{FF2B5EF4-FFF2-40B4-BE49-F238E27FC236}">
                <a16:creationId xmlns="" xmlns:a16="http://schemas.microsoft.com/office/drawing/2014/main" id="{56FA494A-1216-4A91-9344-707E0AACD8C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108" y="1631784"/>
            <a:ext cx="32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）小驼峰法命名规则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7" name="PA-文本框 42">
            <a:extLst>
              <a:ext uri="{FF2B5EF4-FFF2-40B4-BE49-F238E27FC236}">
                <a16:creationId xmlns="" xmlns:a16="http://schemas.microsoft.com/office/drawing/2014/main" id="{F218727F-3092-4E3A-9265-475EF77DD2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110" y="1970338"/>
            <a:ext cx="3288123" cy="15327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当标识符由一个或多个英文单词组成，可使用小驼峰法命名，将第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个单词全部小写，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从第</a:t>
            </a:r>
            <a:r>
              <a:rPr lang="en-US" altLang="zh-CN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个单词开始每个单词的首字母都采用大写，即每一个逻辑断点都由一个大写字母来标记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2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变量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、函数名称、类的属性与方法名称一般用小驼峰法标识。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9" name="PA-文本框 6">
            <a:extLst>
              <a:ext uri="{FF2B5EF4-FFF2-40B4-BE49-F238E27FC236}">
                <a16:creationId xmlns="" xmlns:a16="http://schemas.microsoft.com/office/drawing/2014/main" id="{F7A9B829-2CDE-456F-9CE0-F0AC5E5F62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28754" y="4316302"/>
            <a:ext cx="327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）下划线法命名规则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0" name="PA-文本框 42">
            <a:extLst>
              <a:ext uri="{FF2B5EF4-FFF2-40B4-BE49-F238E27FC236}">
                <a16:creationId xmlns="" xmlns:a16="http://schemas.microsoft.com/office/drawing/2014/main" id="{1B4528F5-9D71-4923-9106-6A9001ACF5E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28756" y="4654856"/>
            <a:ext cx="3509219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当标识符由多个英文单词组成，可使用下划线命名法，在每个单词之前使用一个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下划线来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分隔，即每一个逻辑断点都由一个下划线来标记。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stu_name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print_employee_paychecks()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2" name="PA-文本框 6">
            <a:extLst>
              <a:ext uri="{FF2B5EF4-FFF2-40B4-BE49-F238E27FC236}">
                <a16:creationId xmlns="" xmlns:a16="http://schemas.microsoft.com/office/drawing/2014/main" id="{56FA494A-1216-4A91-9344-707E0AACD8C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191569" y="1489765"/>
            <a:ext cx="36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）匈牙利命名规则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3" name="PA-文本框 42">
            <a:extLst>
              <a:ext uri="{FF2B5EF4-FFF2-40B4-BE49-F238E27FC236}">
                <a16:creationId xmlns="" xmlns:a16="http://schemas.microsoft.com/office/drawing/2014/main" id="{F218727F-3092-4E3A-9265-475EF77DD27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91571" y="1828319"/>
            <a:ext cx="3622604" cy="22319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匈牙利命名规则的基本组成为：属性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类型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对象描述。使用匈牙利命名规则，标识符以一个或者多个小写字母开头作为前缀，前缀之后是首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字母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大写的一个单词或多个单词的组合。匈牙利命名法通过在变量名前面加上相应的</a:t>
            </a:r>
            <a:r>
              <a:rPr lang="zh-CN" altLang="en-US" sz="12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小写字母作为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前缀，标识变量的作用域、类型等。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例如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用的是小驼峰命名法、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用的是大驼峰命名法、</a:t>
            </a:r>
            <a:r>
              <a:rPr lang="en-US" altLang="zh-CN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iStuName </a:t>
            </a:r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用的是</a:t>
            </a:r>
          </a:p>
          <a:p>
            <a:r>
              <a:rPr lang="zh-CN" altLang="en-US" sz="12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匈牙利命名法。</a:t>
            </a:r>
            <a:endParaRPr lang="id-ID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6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048794"/>
            <a:ext cx="1219517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209951"/>
            <a:ext cx="10429875" cy="554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模块中有很多函数可用于转换常见日期格式，例如，函数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获取当前时间戳，每个时间戳都以从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日午夜（历元）至今经过了多长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表示。时间间隔是以秒为单位的浮点数。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&gt;&gt;&gt;ticks=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:",ticks)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时间戳为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:1585817589.8098445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戳最适用于做日期运算，但是无法表示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日之前的日期至今的数据。</a:t>
            </a:r>
          </a:p>
        </p:txBody>
      </p:sp>
    </p:spTree>
    <p:extLst>
      <p:ext uri="{BB962C8B-B14F-4D97-AF65-F5344CB8AC3E}">
        <p14:creationId xmlns:p14="http://schemas.microsoft.com/office/powerpoint/2010/main" val="8740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1262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124994"/>
            <a:ext cx="12195175" cy="1600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返回浮点数的时间戳向时间元组转换，只要将浮点数传递给如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之类的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本地时间为：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时间为：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time.struct_time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tm_year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=2020,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=4,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=2,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tm_hour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=17, 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tm_min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=5,tm_sec=38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tm_wday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=3,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tm_yday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=93,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tm_isdst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=0)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．获取当前时间</a:t>
            </a:r>
          </a:p>
        </p:txBody>
      </p:sp>
    </p:spTree>
    <p:extLst>
      <p:ext uri="{BB962C8B-B14F-4D97-AF65-F5344CB8AC3E}">
        <p14:creationId xmlns:p14="http://schemas.microsoft.com/office/powerpoint/2010/main" val="2974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8564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3124994"/>
            <a:ext cx="12195175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获取可读的格式化时间，可使用函数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time.asctime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本地时间为：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localtime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时间为：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Thu Apr 2 17:07:41 2020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．获取格式化的时间</a:t>
            </a:r>
          </a:p>
        </p:txBody>
      </p:sp>
    </p:spTree>
    <p:extLst>
      <p:ext uri="{BB962C8B-B14F-4D97-AF65-F5344CB8AC3E}">
        <p14:creationId xmlns:p14="http://schemas.microsoft.com/office/powerpoint/2010/main" val="1775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75" y="5487194"/>
            <a:ext cx="12195175" cy="1372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2639012"/>
            <a:ext cx="12195175" cy="866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strftime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方法来格式化日期数据，其基本语法格式如下。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time.strftime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fmt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tupletime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用于把一个代表时间的元组或者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struct_time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元组转化为格式化的时间字符串。如果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未指定，将传入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，如果元组中任一个元素越界，将抛出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ValueError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．格式化日期数据</a:t>
            </a:r>
          </a:p>
        </p:txBody>
      </p:sp>
    </p:spTree>
    <p:extLst>
      <p:ext uri="{BB962C8B-B14F-4D97-AF65-F5344CB8AC3E}">
        <p14:creationId xmlns:p14="http://schemas.microsoft.com/office/powerpoint/2010/main" val="26638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2.4.2 time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16" name="文本框 335"/>
          <p:cNvSpPr txBox="1"/>
          <p:nvPr/>
        </p:nvSpPr>
        <p:spPr>
          <a:xfrm>
            <a:off x="774700" y="1971018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的日期时间格式化符号及其含义如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．格式化日期数据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74360"/>
              </p:ext>
            </p:extLst>
          </p:nvPr>
        </p:nvGraphicFramePr>
        <p:xfrm>
          <a:off x="1146175" y="2743994"/>
          <a:ext cx="4648200" cy="37033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4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3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0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日期时间格式化符号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符号的含义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位数的年份表示（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00-99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%Y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位数的年份表示（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00-9999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%m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月份（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01-12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%d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月内中的一天（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0-31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%H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24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小时制小时数（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0-23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小时制小时数（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01-12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%M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分钟数（</a:t>
                      </a: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00-59</a:t>
                      </a: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%S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秒（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00-59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%a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本地简化星期名称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%A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本地完整星期名称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本地简化的月份名称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本地完整的月份名称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5124"/>
              </p:ext>
            </p:extLst>
          </p:nvPr>
        </p:nvGraphicFramePr>
        <p:xfrm>
          <a:off x="6623050" y="2743994"/>
          <a:ext cx="4775200" cy="37605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6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2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日期时间格式化符号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符号的含义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13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%c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本地相应的日期表示和时间表示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%j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年内的一天（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001-366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A.M.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P.M.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的等价符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一年中的星期数（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00-53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）星期天为星期的开始，第一个星期天之前的所有天数都放在第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周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%w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星期（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0-6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），星期天为星期的开始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%W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一年中的星期数（</a:t>
                      </a: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00-53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），星期一为星期的开始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本地相应的日期表示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本地相应的时间表示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%Z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当前时区的名称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%%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%</a:t>
                      </a:r>
                      <a:r>
                        <a:rPr lang="zh-CN" sz="12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号本身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模块中定义的类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74700" y="1819551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了下表所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示的几个类。这些类的对象都是不可变的。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34511"/>
              </p:ext>
            </p:extLst>
          </p:nvPr>
        </p:nvGraphicFramePr>
        <p:xfrm>
          <a:off x="1298575" y="2591594"/>
          <a:ext cx="8839200" cy="359378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50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3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5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6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6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表示日期，常用的属性有：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year, month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表示时间，常用属性有：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hour, minute, second, microsecond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0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表示日期时间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datetime.timedelta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表示两个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实例之间的时间间隔，分辨率（最小单位）可达到微秒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datetime.tzinfo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时区相关信息对象的抽象基类。它们由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time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类使用，以提供自定义时间的而调整。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datetime.timezone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 3.2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中新增的功能，实现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tzinfo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抽象基类的类，表示与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UTC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的固定偏移量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2.4.3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模块中定义的常量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74700" y="1819551"/>
            <a:ext cx="1042987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datetime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模块中定义的常量及其说明如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56929"/>
              </p:ext>
            </p:extLst>
          </p:nvPr>
        </p:nvGraphicFramePr>
        <p:xfrm>
          <a:off x="1222375" y="2896394"/>
          <a:ext cx="9144000" cy="2743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75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54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常量名称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datetime.MINYEAR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对象所允许的年份的最小值，值为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datetime.MAXYEAR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datetime.datetime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对象所允许的年份的最大值，只为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9999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输出当前日期和时间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79438"/>
            <a:ext cx="9440603" cy="193898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中输入代码实现以下功能：输出当前日期，获取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时间的小时数值、分钟数值、秒数值，输出当前时间。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，输出当前日期、当前时间等数据。</a:t>
            </a:r>
          </a:p>
        </p:txBody>
      </p:sp>
    </p:spTree>
    <p:extLst>
      <p:ext uri="{BB962C8B-B14F-4D97-AF65-F5344CB8AC3E}">
        <p14:creationId xmlns:p14="http://schemas.microsoft.com/office/powerpoint/2010/main" val="18075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12066" y="5252319"/>
            <a:ext cx="12210415" cy="160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54065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34524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窗口中显示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的代码编辑区域，在该程序文件的代码编辑区域中也自动添加了模板内容。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34505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479066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9175" y="5099781"/>
            <a:ext cx="805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输出当前日期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当前日期：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time.strftime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("%Y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%m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%d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()))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获取当前时间的小时数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hour=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tm_hour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获取当前时间的分钟数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minute=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tm_min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获取当前时间的秒数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second=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time.localtime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tm_sec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输出当前时间</a:t>
            </a:r>
          </a:p>
          <a:p>
            <a:pPr algn="just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{0}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{1}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{2}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".format(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hour,minute,second,end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 \r"))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2066" y="3963195"/>
            <a:ext cx="1221041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【t2-2】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当前日期：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当前时间：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7070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Group 44"/>
          <p:cNvGrpSpPr/>
          <p:nvPr/>
        </p:nvGrpSpPr>
        <p:grpSpPr>
          <a:xfrm>
            <a:off x="1044377" y="144504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2" name="Group 50"/>
          <p:cNvGrpSpPr/>
          <p:nvPr/>
        </p:nvGrpSpPr>
        <p:grpSpPr>
          <a:xfrm>
            <a:off x="1044377" y="2115463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9" name="Group 56"/>
          <p:cNvGrpSpPr/>
          <p:nvPr/>
        </p:nvGrpSpPr>
        <p:grpSpPr>
          <a:xfrm>
            <a:off x="1044377" y="272587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70" name="Oval 5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5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2" name="Group 62"/>
          <p:cNvGrpSpPr/>
          <p:nvPr/>
        </p:nvGrpSpPr>
        <p:grpSpPr>
          <a:xfrm>
            <a:off x="1044377" y="3514426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73" name="Oval 6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4" name="Freeform 6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1436323" y="1288885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个字符必须是字母（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）或下划线（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个字符之后可以跟任意数量的字母、数字和下划线（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1436323" y="2044190"/>
            <a:ext cx="9516141" cy="38703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中的标识符不能以数字开头，也不能包含空格、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等特殊字符。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436323" y="2567423"/>
            <a:ext cx="9692051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的标识符可以使用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表示的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多种语言的字符。在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中，非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标识符也是允许的，标识符中的字母并不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局限于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个英文字母，可以包含汉字、日文字符等，但尽量不要使用汉字作为标识符。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1436324" y="3473966"/>
            <a:ext cx="4432266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中的标识符对大小写敏感。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3" name="Group 44"/>
          <p:cNvGrpSpPr/>
          <p:nvPr/>
        </p:nvGrpSpPr>
        <p:grpSpPr>
          <a:xfrm>
            <a:off x="1044377" y="4170597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84" name="Oval 4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5" name="Freeform 4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6" name="Group 50"/>
          <p:cNvGrpSpPr/>
          <p:nvPr/>
        </p:nvGrpSpPr>
        <p:grpSpPr>
          <a:xfrm>
            <a:off x="1044377" y="4989140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7" name="Oval 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Freeform 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9" name="Group 56"/>
          <p:cNvGrpSpPr/>
          <p:nvPr/>
        </p:nvGrpSpPr>
        <p:grpSpPr>
          <a:xfrm>
            <a:off x="1044377" y="5543728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90" name="Oval 5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" name="Group 62"/>
          <p:cNvGrpSpPr/>
          <p:nvPr/>
        </p:nvGrpSpPr>
        <p:grpSpPr>
          <a:xfrm>
            <a:off x="1044377" y="6137721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93" name="Oval 63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4" name="Freeform 64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5" name="Content Placeholder 2"/>
          <p:cNvSpPr txBox="1">
            <a:spLocks/>
          </p:cNvSpPr>
          <p:nvPr/>
        </p:nvSpPr>
        <p:spPr>
          <a:xfrm>
            <a:off x="1436323" y="4014436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2.x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对中文的支持较差，如果要在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2.x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程序中使用中文字符或中文变量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源程序的第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行增加“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#coding:utf-8”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，当然别忘了将源文件的字符集设置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1436323" y="4920979"/>
            <a:ext cx="9516141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关键字和内置函数名作为标识符，例如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等。但标识符名称中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包含关键字。</a:t>
            </a: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1436324" y="5523123"/>
            <a:ext cx="8396650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中，以下划线开头的标识符有特殊含义。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1436323" y="6097261"/>
            <a:ext cx="9692052" cy="63455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不要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使用以双下划线开头和结尾的标识符，这是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专用的标识符。另外，</a:t>
            </a:r>
            <a:r>
              <a:rPr lang="zh-CN" altLang="en-US" sz="16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避免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使用小写ｌ、大写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和大写</a:t>
            </a:r>
            <a:r>
              <a:rPr lang="en-US" altLang="zh-CN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 </a:t>
            </a:r>
            <a:r>
              <a:rPr lang="zh-CN" altLang="en-US" sz="16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作为变量名。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3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计算与输出购买商品的优惠金额与应付金额等数据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79438"/>
            <a:ext cx="9440603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中输入代码实现以下功能：计算并输出商品总金额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、运费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、返现、折扣率、商品优惠、实付总额。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中运行程序文件“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，输出商品总金额、运费、返现、折扣率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、商品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优惠、实付总额等数据。</a:t>
            </a:r>
          </a:p>
        </p:txBody>
      </p:sp>
    </p:spTree>
    <p:extLst>
      <p:ext uri="{BB962C8B-B14F-4D97-AF65-F5344CB8AC3E}">
        <p14:creationId xmlns:p14="http://schemas.microsoft.com/office/powerpoint/2010/main" val="42510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2417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500858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81317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窗口中右击已创建好的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Unit02”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，在弹出的快捷菜单中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】-【Python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命令。在打开的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对话框中输入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，然后双击“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文件”选项，完成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程序文件的新建。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中显示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的代码编辑区域，在该程序文件的代码编辑区域中也自动添加了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81298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5258594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317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/>
        </p:nvSpPr>
        <p:spPr bwMode="auto">
          <a:xfrm>
            <a:off x="1863801" y="23976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2022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593638"/>
            <a:ext cx="9230600" cy="427808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=input("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请输入购买数量：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=99.80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=91.80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discountRate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originalPrice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total=number*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discountPrice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cashback=150.00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discount=15.00</a:t>
            </a:r>
          </a:p>
          <a:p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totalDiscount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cashback+discount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carriage=15.00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payable=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total-totalDiscount+carriage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(number)+"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件商品，商品总金额：￥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"+"{:.2f}".format(total))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"+"{:.2f}".format(carriage))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返现：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"+"{:.2f}".format(cashback))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折扣率：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"+"{:.2f}%".format(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discountRate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*100))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"+"{:.2f}".format(discount))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 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"+"{:.2f}".format(payable))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20201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774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2066" y="4267994"/>
            <a:ext cx="12210415" cy="2591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/>
        </p:nvSpPr>
        <p:spPr bwMode="auto">
          <a:xfrm>
            <a:off x="1863801" y="23976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2022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593638"/>
            <a:ext cx="9230600" cy="415497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【t2-3】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t2-3.py”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输入购买数量：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件商品，商品总金额：￥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275.40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返现：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折扣率：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91.98%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商品优惠：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实付总额：￥</a:t>
            </a:r>
            <a:r>
              <a:rPr lang="en-US" altLang="zh-CN" sz="1600" spc="-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125.40</a:t>
            </a:r>
            <a:endParaRPr lang="zh-CN" altLang="en-US" sz="1600" spc="-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20201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551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587923"/>
              </p:ext>
            </p:extLst>
          </p:nvPr>
        </p:nvGraphicFramePr>
        <p:xfrm>
          <a:off x="1146175" y="1905794"/>
          <a:ext cx="8763000" cy="812854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8128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&gt;&gt;&gt; value = "Python"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&gt;&gt;&gt; print("</a:t>
                      </a:r>
                      <a:r>
                        <a:rPr lang="en-US" dirty="0" err="1">
                          <a:effectLst/>
                        </a:rPr>
                        <a:t>Hello"+value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152400" marT="38100" marB="38100" anchor="ctr">
                    <a:lnL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74700" y="1222561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1.执行下列语句后，最终的显示结果是（ 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C.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Hello"Python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D.以上都是错误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700" y="2718648"/>
            <a:ext cx="936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Arial" charset="0"/>
              </a:rPr>
              <a:t>2.下面哪个变量命名在Python中是合理的？ （ ）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Arial" charset="0"/>
              </a:rPr>
              <a:t>A. 9_boy B. </a:t>
            </a:r>
            <a:r>
              <a:rPr lang="en-US" sz="1800" dirty="0" err="1" smtClean="0">
                <a:latin typeface="Arial" charset="0"/>
              </a:rPr>
              <a:t>xp</a:t>
            </a:r>
            <a:r>
              <a:rPr lang="en-US" sz="1800" dirty="0" smtClean="0">
                <a:latin typeface="Arial" charset="0"/>
              </a:rPr>
              <a:t>-hello C. raise D. _</a:t>
            </a:r>
            <a:r>
              <a:rPr lang="en-US" sz="1800" dirty="0" err="1" smtClean="0">
                <a:latin typeface="Arial" charset="0"/>
              </a:rPr>
              <a:t>my_vol</a:t>
            </a:r>
            <a:endParaRPr lang="en-US" sz="1800" dirty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700" y="3364979"/>
            <a:ext cx="966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3.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在计算机中，信息处理和数据存储通常用（ ）来完成。</a:t>
            </a:r>
          </a:p>
          <a:p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A. 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二进制数 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B. 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十进制数 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C.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十六进制数 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D. ASCII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码</a:t>
            </a:r>
            <a:endParaRPr lang="zh-CN" altLang="en-US" sz="1800" b="0" i="0" dirty="0">
              <a:solidFill>
                <a:srgbClr val="191B1F"/>
              </a:solidFill>
              <a:effectLst/>
              <a:latin typeface="-apple-system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75" y="3988367"/>
            <a:ext cx="8677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4.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下列选项中，哪个是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Python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语言不能做的？ （ ）</a:t>
            </a:r>
          </a:p>
          <a:p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A. 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网络爬虫 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B. 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游戏开发 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C.UI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设计 </a:t>
            </a:r>
            <a:r>
              <a:rPr lang="en-US" altLang="zh-CN" sz="1800" dirty="0">
                <a:solidFill>
                  <a:srgbClr val="191B1F"/>
                </a:solidFill>
                <a:latin typeface="-apple-system" charset="0"/>
              </a:rPr>
              <a:t>D. </a:t>
            </a:r>
            <a:r>
              <a:rPr lang="zh-CN" altLang="en-US" sz="1800" dirty="0">
                <a:solidFill>
                  <a:srgbClr val="191B1F"/>
                </a:solidFill>
                <a:latin typeface="-apple-system" charset="0"/>
              </a:rPr>
              <a:t>网站开发</a:t>
            </a:r>
            <a:endParaRPr lang="zh-CN" altLang="en-US" sz="1800" b="0" i="0" dirty="0">
              <a:solidFill>
                <a:srgbClr val="191B1F"/>
              </a:solidFill>
              <a:effectLst/>
              <a:latin typeface="-apple-system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87653"/>
              </p:ext>
            </p:extLst>
          </p:nvPr>
        </p:nvGraphicFramePr>
        <p:xfrm>
          <a:off x="1157817" y="5410994"/>
          <a:ext cx="8763000" cy="830407"/>
        </p:xfrm>
        <a:graphic>
          <a:graphicData uri="http://schemas.openxmlformats.org/drawingml/2006/table">
            <a:tbl>
              <a:tblPr/>
              <a:tblGrid>
                <a:gridCol w="8763000"/>
              </a:tblGrid>
              <a:tr h="830407">
                <a:tc>
                  <a:txBody>
                    <a:bodyPr/>
                    <a:lstStyle/>
                    <a:p>
                      <a:r>
                        <a:rPr lang="mr-IN" dirty="0">
                          <a:effectLst/>
                        </a:rPr>
                        <a:t>&gt;&gt;&gt; </a:t>
                      </a:r>
                      <a:r>
                        <a:rPr lang="mr-IN" dirty="0" err="1">
                          <a:effectLst/>
                        </a:rPr>
                        <a:t>a</a:t>
                      </a:r>
                      <a:r>
                        <a:rPr lang="mr-IN" dirty="0">
                          <a:effectLst/>
                        </a:rPr>
                        <a:t> = "</a:t>
                      </a:r>
                      <a:r>
                        <a:rPr lang="mr-IN" dirty="0" err="1">
                          <a:effectLst/>
                        </a:rPr>
                        <a:t>Hello</a:t>
                      </a:r>
                      <a:r>
                        <a:rPr lang="mr-IN" dirty="0">
                          <a:effectLst/>
                        </a:rPr>
                        <a:t>"</a:t>
                      </a:r>
                      <a:br>
                        <a:rPr lang="mr-IN" dirty="0">
                          <a:effectLst/>
                        </a:rPr>
                      </a:br>
                      <a:r>
                        <a:rPr lang="mr-IN" dirty="0">
                          <a:effectLst/>
                        </a:rPr>
                        <a:t>&gt;&gt;&gt; </a:t>
                      </a:r>
                      <a:r>
                        <a:rPr lang="mr-IN" dirty="0" err="1">
                          <a:effectLst/>
                        </a:rPr>
                        <a:t>b</a:t>
                      </a:r>
                      <a:r>
                        <a:rPr lang="mr-IN" dirty="0">
                          <a:effectLst/>
                        </a:rPr>
                        <a:t> = 3.14&gt;&gt;&gt; </a:t>
                      </a:r>
                      <a:r>
                        <a:rPr lang="mr-IN" dirty="0" err="1">
                          <a:effectLst/>
                        </a:rPr>
                        <a:t>print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a</a:t>
                      </a:r>
                      <a:r>
                        <a:rPr lang="mr-IN" dirty="0">
                          <a:effectLst/>
                        </a:rPr>
                        <a:t> + </a:t>
                      </a:r>
                      <a:r>
                        <a:rPr lang="mr-IN" dirty="0" err="1">
                          <a:effectLst/>
                        </a:rPr>
                        <a:t>b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marL="152400" marR="152400" marT="38100" marB="38100" anchor="ctr">
                    <a:lnL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86342" y="4715887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5.下列代码运行结果是（ 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A. 输出:Hello3.14 B.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输出:Hello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报错TypeError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D. 输出:Hello+3.14</a:t>
            </a:r>
          </a:p>
        </p:txBody>
      </p:sp>
    </p:spTree>
    <p:extLst>
      <p:ext uri="{BB962C8B-B14F-4D97-AF65-F5344CB8AC3E}">
        <p14:creationId xmlns:p14="http://schemas.microsoft.com/office/powerpoint/2010/main" val="1151192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标识符的命名规划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335"/>
          <p:cNvSpPr txBox="1"/>
          <p:nvPr/>
        </p:nvSpPr>
        <p:spPr>
          <a:xfrm>
            <a:off x="754227" y="1219994"/>
            <a:ext cx="104604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除了以上这几条规则，不同场景中的标识符命名也有一定的规则。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Oval 59">
            <a:extLst>
              <a:ext uri="{FF2B5EF4-FFF2-40B4-BE49-F238E27FC236}">
                <a16:creationId xmlns="" xmlns:a16="http://schemas.microsoft.com/office/drawing/2014/main" id="{4236A1E2-F3DA-4055-8409-162E2121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41" y="1982314"/>
            <a:ext cx="772319" cy="772423"/>
          </a:xfrm>
          <a:prstGeom prst="wedgeEllipseCallout">
            <a:avLst/>
          </a:prstGeom>
          <a:solidFill>
            <a:srgbClr val="3A4187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7" name="Oval 59">
            <a:extLst>
              <a:ext uri="{FF2B5EF4-FFF2-40B4-BE49-F238E27FC236}">
                <a16:creationId xmlns="" xmlns:a16="http://schemas.microsoft.com/office/drawing/2014/main" id="{50765D85-5740-46FB-8BC8-29293C1B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34" y="1981995"/>
            <a:ext cx="772319" cy="772423"/>
          </a:xfrm>
          <a:prstGeom prst="wedgeEllipseCallout">
            <a:avLst/>
          </a:prstGeom>
          <a:solidFill>
            <a:srgbClr val="92D050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="" xmlns:a16="http://schemas.microsoft.com/office/drawing/2014/main" id="{EA31E12F-626D-48D1-8A41-6D8C527E01CF}"/>
              </a:ext>
            </a:extLst>
          </p:cNvPr>
          <p:cNvSpPr/>
          <p:nvPr/>
        </p:nvSpPr>
        <p:spPr>
          <a:xfrm rot="5400000">
            <a:off x="1394298" y="3191444"/>
            <a:ext cx="412092" cy="263579"/>
          </a:xfrm>
          <a:prstGeom prst="triangl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="" xmlns:a16="http://schemas.microsoft.com/office/drawing/2014/main" id="{A16F2375-E77E-4B42-9FBF-A82432FF8386}"/>
              </a:ext>
            </a:extLst>
          </p:cNvPr>
          <p:cNvSpPr/>
          <p:nvPr/>
        </p:nvSpPr>
        <p:spPr>
          <a:xfrm rot="5400000">
            <a:off x="1394298" y="4052898"/>
            <a:ext cx="412092" cy="26357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="" xmlns:a16="http://schemas.microsoft.com/office/drawing/2014/main" id="{7F6571F6-CA6B-4D26-99C6-40004418E826}"/>
              </a:ext>
            </a:extLst>
          </p:cNvPr>
          <p:cNvSpPr txBox="1"/>
          <p:nvPr/>
        </p:nvSpPr>
        <p:spPr>
          <a:xfrm>
            <a:off x="1948560" y="3058343"/>
            <a:ext cx="88815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当标识符用作模块名时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，应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尽量短小，并且全部使用小写字母，可以使用下划线分隔多个字母，例如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game_main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game_register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TextBox 34">
            <a:extLst>
              <a:ext uri="{FF2B5EF4-FFF2-40B4-BE49-F238E27FC236}">
                <a16:creationId xmlns="" xmlns:a16="http://schemas.microsoft.com/office/drawing/2014/main" id="{153295C0-EF44-4437-9226-3852E31D9B8E}"/>
              </a:ext>
            </a:extLst>
          </p:cNvPr>
          <p:cNvSpPr txBox="1"/>
          <p:nvPr/>
        </p:nvSpPr>
        <p:spPr>
          <a:xfrm>
            <a:off x="1948560" y="3837338"/>
            <a:ext cx="84243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当标识符用作包的名称时，应尽量短小，也全部使用小写字母，不推荐使用下划线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，例如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mypackage.book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Oval 59">
            <a:extLst>
              <a:ext uri="{FF2B5EF4-FFF2-40B4-BE49-F238E27FC236}">
                <a16:creationId xmlns="" xmlns:a16="http://schemas.microsoft.com/office/drawing/2014/main" id="{733FE904-5F6A-43C3-84B5-E96764FE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427" y="1981994"/>
            <a:ext cx="772319" cy="772423"/>
          </a:xfrm>
          <a:prstGeom prst="wedgeEllipseCallout">
            <a:avLst/>
          </a:prstGeom>
          <a:solidFill>
            <a:srgbClr val="1AA9B1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="" xmlns:a16="http://schemas.microsoft.com/office/drawing/2014/main" id="{AACB81C0-2053-41ED-92DD-78771CA94D9C}"/>
              </a:ext>
            </a:extLst>
          </p:cNvPr>
          <p:cNvSpPr/>
          <p:nvPr/>
        </p:nvSpPr>
        <p:spPr>
          <a:xfrm rot="5400000">
            <a:off x="1394297" y="4836820"/>
            <a:ext cx="412092" cy="263579"/>
          </a:xfrm>
          <a:prstGeom prst="triangle">
            <a:avLst/>
          </a:prstGeom>
          <a:solidFill>
            <a:srgbClr val="1AA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7" name="TextBox 34">
            <a:extLst>
              <a:ext uri="{FF2B5EF4-FFF2-40B4-BE49-F238E27FC236}">
                <a16:creationId xmlns="" xmlns:a16="http://schemas.microsoft.com/office/drawing/2014/main" id="{C8F54910-BCC6-4C9A-B665-1A3E069485E3}"/>
              </a:ext>
            </a:extLst>
          </p:cNvPr>
          <p:cNvSpPr txBox="1"/>
          <p:nvPr/>
        </p:nvSpPr>
        <p:spPr>
          <a:xfrm>
            <a:off x="1948560" y="4616333"/>
            <a:ext cx="84243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当标识符用作类名时，应采用单词首字母大写的形式。例如，定义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一个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图书类，可以将其命名为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Book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。模块内部的类名，可以采用“下划线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首字母大写”的形式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_Book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8" name="4">
            <a:extLst>
              <a:ext uri="{FF2B5EF4-FFF2-40B4-BE49-F238E27FC236}">
                <a16:creationId xmlns="" xmlns:a16="http://schemas.microsoft.com/office/drawing/2014/main" id="{5BFF95F8-C4A5-400D-B3CA-93D89356781F}"/>
              </a:ext>
            </a:extLst>
          </p:cNvPr>
          <p:cNvSpPr>
            <a:spLocks noChangeAspect="1"/>
          </p:cNvSpPr>
          <p:nvPr/>
        </p:nvSpPr>
        <p:spPr>
          <a:xfrm>
            <a:off x="1379840" y="2180343"/>
            <a:ext cx="407616" cy="376555"/>
          </a:xfrm>
          <a:custGeom>
            <a:avLst/>
            <a:gdLst>
              <a:gd name="connsiteX0" fmla="*/ 584891 w 608415"/>
              <a:gd name="connsiteY0" fmla="*/ 441972 h 562054"/>
              <a:gd name="connsiteX1" fmla="*/ 593784 w 608415"/>
              <a:gd name="connsiteY1" fmla="*/ 441972 h 562054"/>
              <a:gd name="connsiteX2" fmla="*/ 593784 w 608415"/>
              <a:gd name="connsiteY2" fmla="*/ 450850 h 562054"/>
              <a:gd name="connsiteX3" fmla="*/ 546068 w 608415"/>
              <a:gd name="connsiteY3" fmla="*/ 498597 h 562054"/>
              <a:gd name="connsiteX4" fmla="*/ 526223 w 608415"/>
              <a:gd name="connsiteY4" fmla="*/ 507366 h 562054"/>
              <a:gd name="connsiteX5" fmla="*/ 505293 w 608415"/>
              <a:gd name="connsiteY5" fmla="*/ 498597 h 562054"/>
              <a:gd name="connsiteX6" fmla="*/ 473518 w 608415"/>
              <a:gd name="connsiteY6" fmla="*/ 466766 h 562054"/>
              <a:gd name="connsiteX7" fmla="*/ 473518 w 608415"/>
              <a:gd name="connsiteY7" fmla="*/ 457888 h 562054"/>
              <a:gd name="connsiteX8" fmla="*/ 482411 w 608415"/>
              <a:gd name="connsiteY8" fmla="*/ 457888 h 562054"/>
              <a:gd name="connsiteX9" fmla="*/ 514294 w 608415"/>
              <a:gd name="connsiteY9" fmla="*/ 489610 h 562054"/>
              <a:gd name="connsiteX10" fmla="*/ 537175 w 608415"/>
              <a:gd name="connsiteY10" fmla="*/ 489610 h 562054"/>
              <a:gd name="connsiteX11" fmla="*/ 523403 w 608415"/>
              <a:gd name="connsiteY11" fmla="*/ 392132 h 562054"/>
              <a:gd name="connsiteX12" fmla="*/ 529692 w 608415"/>
              <a:gd name="connsiteY12" fmla="*/ 398413 h 562054"/>
              <a:gd name="connsiteX13" fmla="*/ 523403 w 608415"/>
              <a:gd name="connsiteY13" fmla="*/ 404694 h 562054"/>
              <a:gd name="connsiteX14" fmla="*/ 450969 w 608415"/>
              <a:gd name="connsiteY14" fmla="*/ 477039 h 562054"/>
              <a:gd name="connsiteX15" fmla="*/ 523403 w 608415"/>
              <a:gd name="connsiteY15" fmla="*/ 549383 h 562054"/>
              <a:gd name="connsiteX16" fmla="*/ 595837 w 608415"/>
              <a:gd name="connsiteY16" fmla="*/ 477039 h 562054"/>
              <a:gd name="connsiteX17" fmla="*/ 602126 w 608415"/>
              <a:gd name="connsiteY17" fmla="*/ 470758 h 562054"/>
              <a:gd name="connsiteX18" fmla="*/ 608415 w 608415"/>
              <a:gd name="connsiteY18" fmla="*/ 477039 h 562054"/>
              <a:gd name="connsiteX19" fmla="*/ 523403 w 608415"/>
              <a:gd name="connsiteY19" fmla="*/ 562054 h 562054"/>
              <a:gd name="connsiteX20" fmla="*/ 438282 w 608415"/>
              <a:gd name="connsiteY20" fmla="*/ 477039 h 562054"/>
              <a:gd name="connsiteX21" fmla="*/ 523403 w 608415"/>
              <a:gd name="connsiteY21" fmla="*/ 392132 h 562054"/>
              <a:gd name="connsiteX22" fmla="*/ 131219 w 608415"/>
              <a:gd name="connsiteY22" fmla="*/ 0 h 562054"/>
              <a:gd name="connsiteX23" fmla="*/ 456350 w 608415"/>
              <a:gd name="connsiteY23" fmla="*/ 0 h 562054"/>
              <a:gd name="connsiteX24" fmla="*/ 507647 w 608415"/>
              <a:gd name="connsiteY24" fmla="*/ 51333 h 562054"/>
              <a:gd name="connsiteX25" fmla="*/ 507647 w 608415"/>
              <a:gd name="connsiteY25" fmla="*/ 347200 h 562054"/>
              <a:gd name="connsiteX26" fmla="*/ 501357 w 608415"/>
              <a:gd name="connsiteY26" fmla="*/ 353482 h 562054"/>
              <a:gd name="connsiteX27" fmla="*/ 495067 w 608415"/>
              <a:gd name="connsiteY27" fmla="*/ 347200 h 562054"/>
              <a:gd name="connsiteX28" fmla="*/ 495067 w 608415"/>
              <a:gd name="connsiteY28" fmla="*/ 51333 h 562054"/>
              <a:gd name="connsiteX29" fmla="*/ 456350 w 608415"/>
              <a:gd name="connsiteY29" fmla="*/ 12671 h 562054"/>
              <a:gd name="connsiteX30" fmla="*/ 131219 w 608415"/>
              <a:gd name="connsiteY30" fmla="*/ 12671 h 562054"/>
              <a:gd name="connsiteX31" fmla="*/ 102589 w 608415"/>
              <a:gd name="connsiteY31" fmla="*/ 41261 h 562054"/>
              <a:gd name="connsiteX32" fmla="*/ 102589 w 608415"/>
              <a:gd name="connsiteY32" fmla="*/ 76241 h 562054"/>
              <a:gd name="connsiteX33" fmla="*/ 131219 w 608415"/>
              <a:gd name="connsiteY33" fmla="*/ 104940 h 562054"/>
              <a:gd name="connsiteX34" fmla="*/ 376315 w 608415"/>
              <a:gd name="connsiteY34" fmla="*/ 104940 h 562054"/>
              <a:gd name="connsiteX35" fmla="*/ 417634 w 608415"/>
              <a:gd name="connsiteY35" fmla="*/ 146201 h 562054"/>
              <a:gd name="connsiteX36" fmla="*/ 417634 w 608415"/>
              <a:gd name="connsiteY36" fmla="*/ 181181 h 562054"/>
              <a:gd name="connsiteX37" fmla="*/ 376315 w 608415"/>
              <a:gd name="connsiteY37" fmla="*/ 222442 h 562054"/>
              <a:gd name="connsiteX38" fmla="*/ 131219 w 608415"/>
              <a:gd name="connsiteY38" fmla="*/ 222442 h 562054"/>
              <a:gd name="connsiteX39" fmla="*/ 102589 w 608415"/>
              <a:gd name="connsiteY39" fmla="*/ 251033 h 562054"/>
              <a:gd name="connsiteX40" fmla="*/ 102589 w 608415"/>
              <a:gd name="connsiteY40" fmla="*/ 286013 h 562054"/>
              <a:gd name="connsiteX41" fmla="*/ 131219 w 608415"/>
              <a:gd name="connsiteY41" fmla="*/ 314711 h 562054"/>
              <a:gd name="connsiteX42" fmla="*/ 386292 w 608415"/>
              <a:gd name="connsiteY42" fmla="*/ 314711 h 562054"/>
              <a:gd name="connsiteX43" fmla="*/ 427611 w 608415"/>
              <a:gd name="connsiteY43" fmla="*/ 355973 h 562054"/>
              <a:gd name="connsiteX44" fmla="*/ 427611 w 608415"/>
              <a:gd name="connsiteY44" fmla="*/ 390953 h 562054"/>
              <a:gd name="connsiteX45" fmla="*/ 386292 w 608415"/>
              <a:gd name="connsiteY45" fmla="*/ 432214 h 562054"/>
              <a:gd name="connsiteX46" fmla="*/ 96190 w 608415"/>
              <a:gd name="connsiteY46" fmla="*/ 432214 h 562054"/>
              <a:gd name="connsiteX47" fmla="*/ 89900 w 608415"/>
              <a:gd name="connsiteY47" fmla="*/ 425933 h 562054"/>
              <a:gd name="connsiteX48" fmla="*/ 96190 w 608415"/>
              <a:gd name="connsiteY48" fmla="*/ 419543 h 562054"/>
              <a:gd name="connsiteX49" fmla="*/ 386292 w 608415"/>
              <a:gd name="connsiteY49" fmla="*/ 419543 h 562054"/>
              <a:gd name="connsiteX50" fmla="*/ 415031 w 608415"/>
              <a:gd name="connsiteY50" fmla="*/ 390953 h 562054"/>
              <a:gd name="connsiteX51" fmla="*/ 415031 w 608415"/>
              <a:gd name="connsiteY51" fmla="*/ 355973 h 562054"/>
              <a:gd name="connsiteX52" fmla="*/ 386292 w 608415"/>
              <a:gd name="connsiteY52" fmla="*/ 327274 h 562054"/>
              <a:gd name="connsiteX53" fmla="*/ 131219 w 608415"/>
              <a:gd name="connsiteY53" fmla="*/ 327274 h 562054"/>
              <a:gd name="connsiteX54" fmla="*/ 89900 w 608415"/>
              <a:gd name="connsiteY54" fmla="*/ 286013 h 562054"/>
              <a:gd name="connsiteX55" fmla="*/ 89900 w 608415"/>
              <a:gd name="connsiteY55" fmla="*/ 251033 h 562054"/>
              <a:gd name="connsiteX56" fmla="*/ 131219 w 608415"/>
              <a:gd name="connsiteY56" fmla="*/ 209771 h 562054"/>
              <a:gd name="connsiteX57" fmla="*/ 376315 w 608415"/>
              <a:gd name="connsiteY57" fmla="*/ 209771 h 562054"/>
              <a:gd name="connsiteX58" fmla="*/ 404945 w 608415"/>
              <a:gd name="connsiteY58" fmla="*/ 181181 h 562054"/>
              <a:gd name="connsiteX59" fmla="*/ 404945 w 608415"/>
              <a:gd name="connsiteY59" fmla="*/ 146201 h 562054"/>
              <a:gd name="connsiteX60" fmla="*/ 376315 w 608415"/>
              <a:gd name="connsiteY60" fmla="*/ 117502 h 562054"/>
              <a:gd name="connsiteX61" fmla="*/ 131219 w 608415"/>
              <a:gd name="connsiteY61" fmla="*/ 117502 h 562054"/>
              <a:gd name="connsiteX62" fmla="*/ 89900 w 608415"/>
              <a:gd name="connsiteY62" fmla="*/ 76241 h 562054"/>
              <a:gd name="connsiteX63" fmla="*/ 89900 w 608415"/>
              <a:gd name="connsiteY63" fmla="*/ 41261 h 562054"/>
              <a:gd name="connsiteX64" fmla="*/ 131219 w 608415"/>
              <a:gd name="connsiteY64" fmla="*/ 0 h 562054"/>
              <a:gd name="connsiteX65" fmla="*/ 51300 w 608415"/>
              <a:gd name="connsiteY65" fmla="*/ 0 h 562054"/>
              <a:gd name="connsiteX66" fmla="*/ 65290 w 608415"/>
              <a:gd name="connsiteY66" fmla="*/ 0 h 562054"/>
              <a:gd name="connsiteX67" fmla="*/ 71581 w 608415"/>
              <a:gd name="connsiteY67" fmla="*/ 6389 h 562054"/>
              <a:gd name="connsiteX68" fmla="*/ 65290 w 608415"/>
              <a:gd name="connsiteY68" fmla="*/ 12671 h 562054"/>
              <a:gd name="connsiteX69" fmla="*/ 51300 w 608415"/>
              <a:gd name="connsiteY69" fmla="*/ 12671 h 562054"/>
              <a:gd name="connsiteX70" fmla="*/ 12689 w 608415"/>
              <a:gd name="connsiteY70" fmla="*/ 51333 h 562054"/>
              <a:gd name="connsiteX71" fmla="*/ 12689 w 608415"/>
              <a:gd name="connsiteY71" fmla="*/ 500771 h 562054"/>
              <a:gd name="connsiteX72" fmla="*/ 51300 w 608415"/>
              <a:gd name="connsiteY72" fmla="*/ 539433 h 562054"/>
              <a:gd name="connsiteX73" fmla="*/ 419290 w 608415"/>
              <a:gd name="connsiteY73" fmla="*/ 539433 h 562054"/>
              <a:gd name="connsiteX74" fmla="*/ 425580 w 608415"/>
              <a:gd name="connsiteY74" fmla="*/ 545715 h 562054"/>
              <a:gd name="connsiteX75" fmla="*/ 419290 w 608415"/>
              <a:gd name="connsiteY75" fmla="*/ 552104 h 562054"/>
              <a:gd name="connsiteX76" fmla="*/ 51300 w 608415"/>
              <a:gd name="connsiteY76" fmla="*/ 552104 h 562054"/>
              <a:gd name="connsiteX77" fmla="*/ 0 w 608415"/>
              <a:gd name="connsiteY77" fmla="*/ 500771 h 562054"/>
              <a:gd name="connsiteX78" fmla="*/ 0 w 608415"/>
              <a:gd name="connsiteY78" fmla="*/ 51333 h 562054"/>
              <a:gd name="connsiteX79" fmla="*/ 51300 w 608415"/>
              <a:gd name="connsiteY79" fmla="*/ 0 h 56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08415" h="562054">
                <a:moveTo>
                  <a:pt x="584891" y="441972"/>
                </a:moveTo>
                <a:cubicBezTo>
                  <a:pt x="587386" y="439482"/>
                  <a:pt x="591398" y="439482"/>
                  <a:pt x="593784" y="441972"/>
                </a:cubicBezTo>
                <a:cubicBezTo>
                  <a:pt x="596278" y="444463"/>
                  <a:pt x="596278" y="448468"/>
                  <a:pt x="593784" y="450850"/>
                </a:cubicBezTo>
                <a:lnTo>
                  <a:pt x="546068" y="498597"/>
                </a:lnTo>
                <a:cubicBezTo>
                  <a:pt x="539670" y="504984"/>
                  <a:pt x="532729" y="507366"/>
                  <a:pt x="526223" y="507366"/>
                </a:cubicBezTo>
                <a:cubicBezTo>
                  <a:pt x="517655" y="507366"/>
                  <a:pt x="509956" y="503252"/>
                  <a:pt x="505293" y="498597"/>
                </a:cubicBezTo>
                <a:lnTo>
                  <a:pt x="473518" y="466766"/>
                </a:lnTo>
                <a:cubicBezTo>
                  <a:pt x="471024" y="464276"/>
                  <a:pt x="471024" y="460270"/>
                  <a:pt x="473518" y="457888"/>
                </a:cubicBezTo>
                <a:cubicBezTo>
                  <a:pt x="476012" y="455398"/>
                  <a:pt x="479916" y="455398"/>
                  <a:pt x="482411" y="457888"/>
                </a:cubicBezTo>
                <a:lnTo>
                  <a:pt x="514294" y="489610"/>
                </a:lnTo>
                <a:cubicBezTo>
                  <a:pt x="516137" y="491451"/>
                  <a:pt x="526439" y="500329"/>
                  <a:pt x="537175" y="489610"/>
                </a:cubicBezTo>
                <a:close/>
                <a:moveTo>
                  <a:pt x="523403" y="392132"/>
                </a:moveTo>
                <a:cubicBezTo>
                  <a:pt x="526873" y="392132"/>
                  <a:pt x="529692" y="394948"/>
                  <a:pt x="529692" y="398413"/>
                </a:cubicBezTo>
                <a:cubicBezTo>
                  <a:pt x="529692" y="401879"/>
                  <a:pt x="526873" y="404694"/>
                  <a:pt x="523403" y="404694"/>
                </a:cubicBezTo>
                <a:cubicBezTo>
                  <a:pt x="483391" y="404694"/>
                  <a:pt x="450969" y="437184"/>
                  <a:pt x="450969" y="477039"/>
                </a:cubicBezTo>
                <a:cubicBezTo>
                  <a:pt x="450969" y="517002"/>
                  <a:pt x="483391" y="549383"/>
                  <a:pt x="523403" y="549383"/>
                </a:cubicBezTo>
                <a:cubicBezTo>
                  <a:pt x="563306" y="549383"/>
                  <a:pt x="595837" y="517002"/>
                  <a:pt x="595837" y="477039"/>
                </a:cubicBezTo>
                <a:cubicBezTo>
                  <a:pt x="595837" y="473574"/>
                  <a:pt x="598656" y="470758"/>
                  <a:pt x="602126" y="470758"/>
                </a:cubicBezTo>
                <a:cubicBezTo>
                  <a:pt x="605596" y="470758"/>
                  <a:pt x="608415" y="473574"/>
                  <a:pt x="608415" y="477039"/>
                </a:cubicBezTo>
                <a:cubicBezTo>
                  <a:pt x="608415" y="523933"/>
                  <a:pt x="570246" y="562054"/>
                  <a:pt x="523403" y="562054"/>
                </a:cubicBezTo>
                <a:cubicBezTo>
                  <a:pt x="476451" y="562054"/>
                  <a:pt x="438282" y="523933"/>
                  <a:pt x="438282" y="477039"/>
                </a:cubicBezTo>
                <a:cubicBezTo>
                  <a:pt x="438282" y="430253"/>
                  <a:pt x="476451" y="392132"/>
                  <a:pt x="523403" y="392132"/>
                </a:cubicBezTo>
                <a:close/>
                <a:moveTo>
                  <a:pt x="131219" y="0"/>
                </a:moveTo>
                <a:lnTo>
                  <a:pt x="456350" y="0"/>
                </a:lnTo>
                <a:cubicBezTo>
                  <a:pt x="496910" y="0"/>
                  <a:pt x="507647" y="33572"/>
                  <a:pt x="507647" y="51333"/>
                </a:cubicBezTo>
                <a:lnTo>
                  <a:pt x="507647" y="347200"/>
                </a:lnTo>
                <a:cubicBezTo>
                  <a:pt x="507647" y="350666"/>
                  <a:pt x="504827" y="353482"/>
                  <a:pt x="501357" y="353482"/>
                </a:cubicBezTo>
                <a:cubicBezTo>
                  <a:pt x="497887" y="353482"/>
                  <a:pt x="495067" y="350666"/>
                  <a:pt x="495067" y="347200"/>
                </a:cubicBezTo>
                <a:lnTo>
                  <a:pt x="495067" y="51333"/>
                </a:lnTo>
                <a:cubicBezTo>
                  <a:pt x="494958" y="47326"/>
                  <a:pt x="493657" y="12671"/>
                  <a:pt x="456350" y="12671"/>
                </a:cubicBezTo>
                <a:lnTo>
                  <a:pt x="131219" y="12671"/>
                </a:lnTo>
                <a:cubicBezTo>
                  <a:pt x="128291" y="12671"/>
                  <a:pt x="102589" y="13645"/>
                  <a:pt x="102589" y="41261"/>
                </a:cubicBezTo>
                <a:lnTo>
                  <a:pt x="102589" y="76241"/>
                </a:lnTo>
                <a:cubicBezTo>
                  <a:pt x="102589" y="79165"/>
                  <a:pt x="103565" y="104940"/>
                  <a:pt x="131219" y="104940"/>
                </a:cubicBezTo>
                <a:lnTo>
                  <a:pt x="376315" y="104940"/>
                </a:lnTo>
                <a:cubicBezTo>
                  <a:pt x="390630" y="104940"/>
                  <a:pt x="417634" y="113495"/>
                  <a:pt x="417634" y="146201"/>
                </a:cubicBezTo>
                <a:lnTo>
                  <a:pt x="417634" y="181181"/>
                </a:lnTo>
                <a:cubicBezTo>
                  <a:pt x="417634" y="195476"/>
                  <a:pt x="408958" y="222442"/>
                  <a:pt x="376315" y="222442"/>
                </a:cubicBezTo>
                <a:lnTo>
                  <a:pt x="131219" y="222442"/>
                </a:lnTo>
                <a:cubicBezTo>
                  <a:pt x="128291" y="222442"/>
                  <a:pt x="102589" y="223417"/>
                  <a:pt x="102589" y="251033"/>
                </a:cubicBezTo>
                <a:lnTo>
                  <a:pt x="102589" y="286013"/>
                </a:lnTo>
                <a:cubicBezTo>
                  <a:pt x="102589" y="288937"/>
                  <a:pt x="103565" y="314711"/>
                  <a:pt x="131219" y="314711"/>
                </a:cubicBezTo>
                <a:lnTo>
                  <a:pt x="386292" y="314711"/>
                </a:lnTo>
                <a:cubicBezTo>
                  <a:pt x="419044" y="314711"/>
                  <a:pt x="427611" y="341677"/>
                  <a:pt x="427611" y="355973"/>
                </a:cubicBezTo>
                <a:lnTo>
                  <a:pt x="427611" y="390953"/>
                </a:lnTo>
                <a:cubicBezTo>
                  <a:pt x="427611" y="423550"/>
                  <a:pt x="400607" y="432214"/>
                  <a:pt x="386292" y="432214"/>
                </a:cubicBezTo>
                <a:lnTo>
                  <a:pt x="96190" y="432214"/>
                </a:lnTo>
                <a:cubicBezTo>
                  <a:pt x="92720" y="432214"/>
                  <a:pt x="89900" y="429398"/>
                  <a:pt x="89900" y="425933"/>
                </a:cubicBezTo>
                <a:cubicBezTo>
                  <a:pt x="89900" y="422359"/>
                  <a:pt x="92720" y="419543"/>
                  <a:pt x="96190" y="419543"/>
                </a:cubicBezTo>
                <a:lnTo>
                  <a:pt x="386292" y="419543"/>
                </a:lnTo>
                <a:cubicBezTo>
                  <a:pt x="389220" y="419543"/>
                  <a:pt x="415031" y="418568"/>
                  <a:pt x="415031" y="390953"/>
                </a:cubicBezTo>
                <a:lnTo>
                  <a:pt x="415031" y="355973"/>
                </a:lnTo>
                <a:cubicBezTo>
                  <a:pt x="414923" y="353049"/>
                  <a:pt x="413947" y="327274"/>
                  <a:pt x="386292" y="327274"/>
                </a:cubicBezTo>
                <a:lnTo>
                  <a:pt x="131219" y="327274"/>
                </a:lnTo>
                <a:cubicBezTo>
                  <a:pt x="98576" y="327274"/>
                  <a:pt x="89900" y="300308"/>
                  <a:pt x="89900" y="286013"/>
                </a:cubicBezTo>
                <a:lnTo>
                  <a:pt x="89900" y="251033"/>
                </a:lnTo>
                <a:cubicBezTo>
                  <a:pt x="89900" y="218435"/>
                  <a:pt x="116904" y="209771"/>
                  <a:pt x="131219" y="209771"/>
                </a:cubicBezTo>
                <a:lnTo>
                  <a:pt x="376315" y="209771"/>
                </a:lnTo>
                <a:cubicBezTo>
                  <a:pt x="403969" y="209771"/>
                  <a:pt x="404945" y="184105"/>
                  <a:pt x="404945" y="181181"/>
                </a:cubicBezTo>
                <a:lnTo>
                  <a:pt x="404945" y="146201"/>
                </a:lnTo>
                <a:cubicBezTo>
                  <a:pt x="404945" y="118585"/>
                  <a:pt x="379243" y="117610"/>
                  <a:pt x="376315" y="117502"/>
                </a:cubicBezTo>
                <a:lnTo>
                  <a:pt x="131219" y="117502"/>
                </a:lnTo>
                <a:cubicBezTo>
                  <a:pt x="98576" y="117502"/>
                  <a:pt x="89900" y="90536"/>
                  <a:pt x="89900" y="76241"/>
                </a:cubicBezTo>
                <a:lnTo>
                  <a:pt x="89900" y="41261"/>
                </a:lnTo>
                <a:cubicBezTo>
                  <a:pt x="89900" y="8664"/>
                  <a:pt x="116904" y="0"/>
                  <a:pt x="131219" y="0"/>
                </a:cubicBezTo>
                <a:close/>
                <a:moveTo>
                  <a:pt x="51300" y="0"/>
                </a:moveTo>
                <a:lnTo>
                  <a:pt x="65290" y="0"/>
                </a:lnTo>
                <a:cubicBezTo>
                  <a:pt x="68761" y="0"/>
                  <a:pt x="71581" y="2816"/>
                  <a:pt x="71581" y="6389"/>
                </a:cubicBezTo>
                <a:cubicBezTo>
                  <a:pt x="71581" y="9855"/>
                  <a:pt x="68761" y="12671"/>
                  <a:pt x="65290" y="12671"/>
                </a:cubicBezTo>
                <a:lnTo>
                  <a:pt x="51300" y="12671"/>
                </a:lnTo>
                <a:cubicBezTo>
                  <a:pt x="47395" y="12671"/>
                  <a:pt x="12689" y="13970"/>
                  <a:pt x="12689" y="51333"/>
                </a:cubicBezTo>
                <a:lnTo>
                  <a:pt x="12689" y="500771"/>
                </a:lnTo>
                <a:cubicBezTo>
                  <a:pt x="12689" y="504778"/>
                  <a:pt x="13991" y="539433"/>
                  <a:pt x="51300" y="539433"/>
                </a:cubicBezTo>
                <a:lnTo>
                  <a:pt x="419290" y="539433"/>
                </a:lnTo>
                <a:cubicBezTo>
                  <a:pt x="422760" y="539433"/>
                  <a:pt x="425580" y="542249"/>
                  <a:pt x="425580" y="545715"/>
                </a:cubicBezTo>
                <a:cubicBezTo>
                  <a:pt x="425580" y="549288"/>
                  <a:pt x="422760" y="552104"/>
                  <a:pt x="419290" y="552104"/>
                </a:cubicBezTo>
                <a:lnTo>
                  <a:pt x="51300" y="552104"/>
                </a:lnTo>
                <a:cubicBezTo>
                  <a:pt x="10737" y="552104"/>
                  <a:pt x="0" y="518532"/>
                  <a:pt x="0" y="500771"/>
                </a:cubicBezTo>
                <a:lnTo>
                  <a:pt x="0" y="51333"/>
                </a:lnTo>
                <a:cubicBezTo>
                  <a:pt x="0" y="10721"/>
                  <a:pt x="33621" y="0"/>
                  <a:pt x="51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2">
            <a:extLst>
              <a:ext uri="{FF2B5EF4-FFF2-40B4-BE49-F238E27FC236}">
                <a16:creationId xmlns="" xmlns:a16="http://schemas.microsoft.com/office/drawing/2014/main" id="{2CB5D5DA-B49F-4FDD-8EF4-DD4BA8A6D8DA}"/>
              </a:ext>
            </a:extLst>
          </p:cNvPr>
          <p:cNvSpPr>
            <a:spLocks noChangeAspect="1"/>
          </p:cNvSpPr>
          <p:nvPr/>
        </p:nvSpPr>
        <p:spPr>
          <a:xfrm>
            <a:off x="2610709" y="2180343"/>
            <a:ext cx="415075" cy="356616"/>
          </a:xfrm>
          <a:custGeom>
            <a:avLst/>
            <a:gdLst>
              <a:gd name="T0" fmla="*/ 4147 w 4873"/>
              <a:gd name="T1" fmla="*/ 138 h 4193"/>
              <a:gd name="T2" fmla="*/ 894 w 4873"/>
              <a:gd name="T3" fmla="*/ 0 h 4193"/>
              <a:gd name="T4" fmla="*/ 202 w 4873"/>
              <a:gd name="T5" fmla="*/ 585 h 4193"/>
              <a:gd name="T6" fmla="*/ 288 w 4873"/>
              <a:gd name="T7" fmla="*/ 663 h 4193"/>
              <a:gd name="T8" fmla="*/ 894 w 4873"/>
              <a:gd name="T9" fmla="*/ 116 h 4193"/>
              <a:gd name="T10" fmla="*/ 4050 w 4873"/>
              <a:gd name="T11" fmla="*/ 204 h 4193"/>
              <a:gd name="T12" fmla="*/ 4756 w 4873"/>
              <a:gd name="T13" fmla="*/ 1360 h 4193"/>
              <a:gd name="T14" fmla="*/ 4678 w 4873"/>
              <a:gd name="T15" fmla="*/ 4076 h 4193"/>
              <a:gd name="T16" fmla="*/ 4219 w 4873"/>
              <a:gd name="T17" fmla="*/ 3195 h 4193"/>
              <a:gd name="T18" fmla="*/ 4528 w 4873"/>
              <a:gd name="T19" fmla="*/ 3149 h 4193"/>
              <a:gd name="T20" fmla="*/ 4080 w 4873"/>
              <a:gd name="T21" fmla="*/ 2496 h 4193"/>
              <a:gd name="T22" fmla="*/ 3916 w 4873"/>
              <a:gd name="T23" fmla="*/ 2497 h 4193"/>
              <a:gd name="T24" fmla="*/ 3484 w 4873"/>
              <a:gd name="T25" fmla="*/ 3149 h 4193"/>
              <a:gd name="T26" fmla="*/ 3777 w 4873"/>
              <a:gd name="T27" fmla="*/ 3195 h 4193"/>
              <a:gd name="T28" fmla="*/ 2925 w 4873"/>
              <a:gd name="T29" fmla="*/ 4076 h 4193"/>
              <a:gd name="T30" fmla="*/ 3151 w 4873"/>
              <a:gd name="T31" fmla="*/ 3195 h 4193"/>
              <a:gd name="T32" fmla="*/ 3219 w 4873"/>
              <a:gd name="T33" fmla="*/ 3055 h 4193"/>
              <a:gd name="T34" fmla="*/ 2704 w 4873"/>
              <a:gd name="T35" fmla="*/ 2454 h 4193"/>
              <a:gd name="T36" fmla="*/ 2204 w 4873"/>
              <a:gd name="T37" fmla="*/ 3055 h 4193"/>
              <a:gd name="T38" fmla="*/ 2274 w 4873"/>
              <a:gd name="T39" fmla="*/ 3195 h 4193"/>
              <a:gd name="T40" fmla="*/ 2483 w 4873"/>
              <a:gd name="T41" fmla="*/ 4076 h 4193"/>
              <a:gd name="T42" fmla="*/ 117 w 4873"/>
              <a:gd name="T43" fmla="*/ 3908 h 4193"/>
              <a:gd name="T44" fmla="*/ 285 w 4873"/>
              <a:gd name="T45" fmla="*/ 1135 h 4193"/>
              <a:gd name="T46" fmla="*/ 4103 w 4873"/>
              <a:gd name="T47" fmla="*/ 1077 h 4193"/>
              <a:gd name="T48" fmla="*/ 285 w 4873"/>
              <a:gd name="T49" fmla="*/ 1019 h 4193"/>
              <a:gd name="T50" fmla="*/ 0 w 4873"/>
              <a:gd name="T51" fmla="*/ 3908 h 4193"/>
              <a:gd name="T52" fmla="*/ 2541 w 4873"/>
              <a:gd name="T53" fmla="*/ 4193 h 4193"/>
              <a:gd name="T54" fmla="*/ 2599 w 4873"/>
              <a:gd name="T55" fmla="*/ 3137 h 4193"/>
              <a:gd name="T56" fmla="*/ 2332 w 4873"/>
              <a:gd name="T57" fmla="*/ 3079 h 4193"/>
              <a:gd name="T58" fmla="*/ 3090 w 4873"/>
              <a:gd name="T59" fmla="*/ 3079 h 4193"/>
              <a:gd name="T60" fmla="*/ 2809 w 4873"/>
              <a:gd name="T61" fmla="*/ 3137 h 4193"/>
              <a:gd name="T62" fmla="*/ 2867 w 4873"/>
              <a:gd name="T63" fmla="*/ 4193 h 4193"/>
              <a:gd name="T64" fmla="*/ 3892 w 4873"/>
              <a:gd name="T65" fmla="*/ 4135 h 4193"/>
              <a:gd name="T66" fmla="*/ 3835 w 4873"/>
              <a:gd name="T67" fmla="*/ 3079 h 4193"/>
              <a:gd name="T68" fmla="*/ 3999 w 4873"/>
              <a:gd name="T69" fmla="*/ 2581 h 4193"/>
              <a:gd name="T70" fmla="*/ 4161 w 4873"/>
              <a:gd name="T71" fmla="*/ 3079 h 4193"/>
              <a:gd name="T72" fmla="*/ 4104 w 4873"/>
              <a:gd name="T73" fmla="*/ 4135 h 4193"/>
              <a:gd name="T74" fmla="*/ 4678 w 4873"/>
              <a:gd name="T75" fmla="*/ 4193 h 4193"/>
              <a:gd name="T76" fmla="*/ 4873 w 4873"/>
              <a:gd name="T77" fmla="*/ 1360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73" h="4193">
                <a:moveTo>
                  <a:pt x="4786" y="1078"/>
                </a:moveTo>
                <a:lnTo>
                  <a:pt x="4147" y="138"/>
                </a:lnTo>
                <a:cubicBezTo>
                  <a:pt x="4094" y="60"/>
                  <a:pt x="3979" y="0"/>
                  <a:pt x="3885" y="0"/>
                </a:cubicBezTo>
                <a:lnTo>
                  <a:pt x="894" y="0"/>
                </a:lnTo>
                <a:cubicBezTo>
                  <a:pt x="803" y="0"/>
                  <a:pt x="684" y="53"/>
                  <a:pt x="623" y="120"/>
                </a:cubicBezTo>
                <a:lnTo>
                  <a:pt x="202" y="585"/>
                </a:lnTo>
                <a:cubicBezTo>
                  <a:pt x="180" y="609"/>
                  <a:pt x="182" y="646"/>
                  <a:pt x="206" y="667"/>
                </a:cubicBezTo>
                <a:cubicBezTo>
                  <a:pt x="230" y="689"/>
                  <a:pt x="266" y="687"/>
                  <a:pt x="288" y="663"/>
                </a:cubicBezTo>
                <a:lnTo>
                  <a:pt x="709" y="198"/>
                </a:lnTo>
                <a:cubicBezTo>
                  <a:pt x="749" y="155"/>
                  <a:pt x="835" y="116"/>
                  <a:pt x="894" y="116"/>
                </a:cubicBezTo>
                <a:lnTo>
                  <a:pt x="3885" y="116"/>
                </a:lnTo>
                <a:cubicBezTo>
                  <a:pt x="3941" y="116"/>
                  <a:pt x="4019" y="158"/>
                  <a:pt x="4050" y="204"/>
                </a:cubicBezTo>
                <a:lnTo>
                  <a:pt x="4689" y="1144"/>
                </a:lnTo>
                <a:cubicBezTo>
                  <a:pt x="4725" y="1196"/>
                  <a:pt x="4756" y="1297"/>
                  <a:pt x="4756" y="1360"/>
                </a:cubicBezTo>
                <a:lnTo>
                  <a:pt x="4756" y="3998"/>
                </a:lnTo>
                <a:cubicBezTo>
                  <a:pt x="4756" y="4041"/>
                  <a:pt x="4721" y="4076"/>
                  <a:pt x="4678" y="4076"/>
                </a:cubicBezTo>
                <a:lnTo>
                  <a:pt x="4219" y="4076"/>
                </a:lnTo>
                <a:lnTo>
                  <a:pt x="4219" y="3195"/>
                </a:lnTo>
                <a:lnTo>
                  <a:pt x="4444" y="3195"/>
                </a:lnTo>
                <a:cubicBezTo>
                  <a:pt x="4483" y="3195"/>
                  <a:pt x="4513" y="3178"/>
                  <a:pt x="4528" y="3149"/>
                </a:cubicBezTo>
                <a:cubicBezTo>
                  <a:pt x="4542" y="3120"/>
                  <a:pt x="4537" y="3085"/>
                  <a:pt x="4513" y="3055"/>
                </a:cubicBezTo>
                <a:lnTo>
                  <a:pt x="4080" y="2496"/>
                </a:lnTo>
                <a:cubicBezTo>
                  <a:pt x="4059" y="2469"/>
                  <a:pt x="4029" y="2454"/>
                  <a:pt x="3998" y="2454"/>
                </a:cubicBezTo>
                <a:cubicBezTo>
                  <a:pt x="3966" y="2455"/>
                  <a:pt x="3936" y="2470"/>
                  <a:pt x="3916" y="2497"/>
                </a:cubicBezTo>
                <a:lnTo>
                  <a:pt x="3498" y="3055"/>
                </a:lnTo>
                <a:cubicBezTo>
                  <a:pt x="3475" y="3086"/>
                  <a:pt x="3470" y="3120"/>
                  <a:pt x="3484" y="3149"/>
                </a:cubicBezTo>
                <a:cubicBezTo>
                  <a:pt x="3499" y="3178"/>
                  <a:pt x="3529" y="3195"/>
                  <a:pt x="3568" y="3195"/>
                </a:cubicBezTo>
                <a:lnTo>
                  <a:pt x="3777" y="3195"/>
                </a:lnTo>
                <a:lnTo>
                  <a:pt x="3777" y="4076"/>
                </a:lnTo>
                <a:lnTo>
                  <a:pt x="2925" y="4076"/>
                </a:lnTo>
                <a:lnTo>
                  <a:pt x="2925" y="3195"/>
                </a:lnTo>
                <a:lnTo>
                  <a:pt x="3151" y="3195"/>
                </a:lnTo>
                <a:cubicBezTo>
                  <a:pt x="3189" y="3195"/>
                  <a:pt x="3219" y="3178"/>
                  <a:pt x="3234" y="3149"/>
                </a:cubicBezTo>
                <a:cubicBezTo>
                  <a:pt x="3248" y="3120"/>
                  <a:pt x="3243" y="3085"/>
                  <a:pt x="3219" y="3055"/>
                </a:cubicBezTo>
                <a:lnTo>
                  <a:pt x="2786" y="2496"/>
                </a:lnTo>
                <a:cubicBezTo>
                  <a:pt x="2765" y="2469"/>
                  <a:pt x="2736" y="2454"/>
                  <a:pt x="2704" y="2454"/>
                </a:cubicBezTo>
                <a:cubicBezTo>
                  <a:pt x="2672" y="2455"/>
                  <a:pt x="2642" y="2470"/>
                  <a:pt x="2622" y="2497"/>
                </a:cubicBezTo>
                <a:lnTo>
                  <a:pt x="2204" y="3055"/>
                </a:lnTo>
                <a:cubicBezTo>
                  <a:pt x="2181" y="3086"/>
                  <a:pt x="2176" y="3120"/>
                  <a:pt x="2191" y="3149"/>
                </a:cubicBezTo>
                <a:cubicBezTo>
                  <a:pt x="2205" y="3178"/>
                  <a:pt x="2235" y="3195"/>
                  <a:pt x="2274" y="3195"/>
                </a:cubicBezTo>
                <a:lnTo>
                  <a:pt x="2483" y="3195"/>
                </a:lnTo>
                <a:lnTo>
                  <a:pt x="2483" y="4076"/>
                </a:lnTo>
                <a:lnTo>
                  <a:pt x="285" y="4076"/>
                </a:lnTo>
                <a:cubicBezTo>
                  <a:pt x="192" y="4076"/>
                  <a:pt x="117" y="4001"/>
                  <a:pt x="117" y="3908"/>
                </a:cubicBezTo>
                <a:lnTo>
                  <a:pt x="117" y="1304"/>
                </a:lnTo>
                <a:cubicBezTo>
                  <a:pt x="117" y="1211"/>
                  <a:pt x="192" y="1135"/>
                  <a:pt x="285" y="1135"/>
                </a:cubicBezTo>
                <a:lnTo>
                  <a:pt x="4045" y="1135"/>
                </a:lnTo>
                <a:cubicBezTo>
                  <a:pt x="4077" y="1135"/>
                  <a:pt x="4103" y="1109"/>
                  <a:pt x="4103" y="1077"/>
                </a:cubicBezTo>
                <a:cubicBezTo>
                  <a:pt x="4103" y="1045"/>
                  <a:pt x="4077" y="1019"/>
                  <a:pt x="4045" y="1019"/>
                </a:cubicBezTo>
                <a:lnTo>
                  <a:pt x="285" y="1019"/>
                </a:lnTo>
                <a:cubicBezTo>
                  <a:pt x="128" y="1019"/>
                  <a:pt x="0" y="1147"/>
                  <a:pt x="0" y="1304"/>
                </a:cubicBezTo>
                <a:lnTo>
                  <a:pt x="0" y="3908"/>
                </a:lnTo>
                <a:cubicBezTo>
                  <a:pt x="0" y="4065"/>
                  <a:pt x="128" y="4193"/>
                  <a:pt x="285" y="4193"/>
                </a:cubicBezTo>
                <a:lnTo>
                  <a:pt x="2541" y="4193"/>
                </a:lnTo>
                <a:cubicBezTo>
                  <a:pt x="2573" y="4193"/>
                  <a:pt x="2599" y="4167"/>
                  <a:pt x="2599" y="4135"/>
                </a:cubicBezTo>
                <a:lnTo>
                  <a:pt x="2599" y="3137"/>
                </a:lnTo>
                <a:cubicBezTo>
                  <a:pt x="2599" y="3105"/>
                  <a:pt x="2573" y="3079"/>
                  <a:pt x="2541" y="3079"/>
                </a:cubicBezTo>
                <a:lnTo>
                  <a:pt x="2332" y="3079"/>
                </a:lnTo>
                <a:lnTo>
                  <a:pt x="2705" y="2581"/>
                </a:lnTo>
                <a:lnTo>
                  <a:pt x="3090" y="3079"/>
                </a:lnTo>
                <a:lnTo>
                  <a:pt x="2867" y="3079"/>
                </a:lnTo>
                <a:cubicBezTo>
                  <a:pt x="2835" y="3079"/>
                  <a:pt x="2809" y="3105"/>
                  <a:pt x="2809" y="3137"/>
                </a:cubicBezTo>
                <a:lnTo>
                  <a:pt x="2809" y="4135"/>
                </a:lnTo>
                <a:cubicBezTo>
                  <a:pt x="2809" y="4167"/>
                  <a:pt x="2835" y="4193"/>
                  <a:pt x="2867" y="4193"/>
                </a:cubicBezTo>
                <a:lnTo>
                  <a:pt x="3833" y="4193"/>
                </a:lnTo>
                <a:cubicBezTo>
                  <a:pt x="3866" y="4193"/>
                  <a:pt x="3892" y="4167"/>
                  <a:pt x="3892" y="4135"/>
                </a:cubicBezTo>
                <a:cubicBezTo>
                  <a:pt x="3892" y="4133"/>
                  <a:pt x="3893" y="3137"/>
                  <a:pt x="3893" y="3137"/>
                </a:cubicBezTo>
                <a:cubicBezTo>
                  <a:pt x="3893" y="3105"/>
                  <a:pt x="3867" y="3079"/>
                  <a:pt x="3835" y="3079"/>
                </a:cubicBezTo>
                <a:lnTo>
                  <a:pt x="3626" y="3079"/>
                </a:lnTo>
                <a:lnTo>
                  <a:pt x="3999" y="2581"/>
                </a:lnTo>
                <a:lnTo>
                  <a:pt x="4384" y="3079"/>
                </a:lnTo>
                <a:lnTo>
                  <a:pt x="4161" y="3079"/>
                </a:lnTo>
                <a:cubicBezTo>
                  <a:pt x="4129" y="3079"/>
                  <a:pt x="4103" y="3105"/>
                  <a:pt x="4103" y="3137"/>
                </a:cubicBezTo>
                <a:cubicBezTo>
                  <a:pt x="4103" y="3137"/>
                  <a:pt x="4104" y="4133"/>
                  <a:pt x="4104" y="4135"/>
                </a:cubicBezTo>
                <a:cubicBezTo>
                  <a:pt x="4104" y="4167"/>
                  <a:pt x="4130" y="4193"/>
                  <a:pt x="4162" y="4193"/>
                </a:cubicBezTo>
                <a:lnTo>
                  <a:pt x="4678" y="4193"/>
                </a:lnTo>
                <a:cubicBezTo>
                  <a:pt x="4785" y="4193"/>
                  <a:pt x="4873" y="4106"/>
                  <a:pt x="4873" y="3998"/>
                </a:cubicBezTo>
                <a:lnTo>
                  <a:pt x="4873" y="1360"/>
                </a:lnTo>
                <a:cubicBezTo>
                  <a:pt x="4873" y="1274"/>
                  <a:pt x="4835" y="1150"/>
                  <a:pt x="4786" y="10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1">
            <a:extLst>
              <a:ext uri="{FF2B5EF4-FFF2-40B4-BE49-F238E27FC236}">
                <a16:creationId xmlns="" xmlns:a16="http://schemas.microsoft.com/office/drawing/2014/main" id="{C45326FC-9AF7-41CB-85BE-45571165AF6E}"/>
              </a:ext>
            </a:extLst>
          </p:cNvPr>
          <p:cNvSpPr>
            <a:spLocks noChangeAspect="1"/>
          </p:cNvSpPr>
          <p:nvPr/>
        </p:nvSpPr>
        <p:spPr>
          <a:xfrm>
            <a:off x="3871981" y="2186152"/>
            <a:ext cx="409016" cy="400110"/>
          </a:xfrm>
          <a:custGeom>
            <a:avLst/>
            <a:gdLst>
              <a:gd name="connsiteX0" fmla="*/ 476729 w 604231"/>
              <a:gd name="connsiteY0" fmla="*/ 435801 h 591074"/>
              <a:gd name="connsiteX1" fmla="*/ 437227 w 604231"/>
              <a:gd name="connsiteY1" fmla="*/ 446309 h 591074"/>
              <a:gd name="connsiteX2" fmla="*/ 426707 w 604231"/>
              <a:gd name="connsiteY2" fmla="*/ 485765 h 591074"/>
              <a:gd name="connsiteX3" fmla="*/ 455688 w 604231"/>
              <a:gd name="connsiteY3" fmla="*/ 514712 h 591074"/>
              <a:gd name="connsiteX4" fmla="*/ 495190 w 604231"/>
              <a:gd name="connsiteY4" fmla="*/ 504203 h 591074"/>
              <a:gd name="connsiteX5" fmla="*/ 505711 w 604231"/>
              <a:gd name="connsiteY5" fmla="*/ 464748 h 591074"/>
              <a:gd name="connsiteX6" fmla="*/ 477126 w 604231"/>
              <a:gd name="connsiteY6" fmla="*/ 416569 h 591074"/>
              <a:gd name="connsiteX7" fmla="*/ 486059 w 604231"/>
              <a:gd name="connsiteY7" fmla="*/ 418949 h 591074"/>
              <a:gd name="connsiteX8" fmla="*/ 522583 w 604231"/>
              <a:gd name="connsiteY8" fmla="*/ 455430 h 591074"/>
              <a:gd name="connsiteX9" fmla="*/ 524966 w 604231"/>
              <a:gd name="connsiteY9" fmla="*/ 464352 h 591074"/>
              <a:gd name="connsiteX10" fmla="*/ 511666 w 604231"/>
              <a:gd name="connsiteY10" fmla="*/ 514117 h 591074"/>
              <a:gd name="connsiteX11" fmla="*/ 505115 w 604231"/>
              <a:gd name="connsiteY11" fmla="*/ 520660 h 591074"/>
              <a:gd name="connsiteX12" fmla="*/ 455291 w 604231"/>
              <a:gd name="connsiteY12" fmla="*/ 533943 h 591074"/>
              <a:gd name="connsiteX13" fmla="*/ 452909 w 604231"/>
              <a:gd name="connsiteY13" fmla="*/ 534340 h 591074"/>
              <a:gd name="connsiteX14" fmla="*/ 446359 w 604231"/>
              <a:gd name="connsiteY14" fmla="*/ 531564 h 591074"/>
              <a:gd name="connsiteX15" fmla="*/ 409834 w 604231"/>
              <a:gd name="connsiteY15" fmla="*/ 495083 h 591074"/>
              <a:gd name="connsiteX16" fmla="*/ 407055 w 604231"/>
              <a:gd name="connsiteY16" fmla="*/ 488540 h 591074"/>
              <a:gd name="connsiteX17" fmla="*/ 407452 w 604231"/>
              <a:gd name="connsiteY17" fmla="*/ 486161 h 591074"/>
              <a:gd name="connsiteX18" fmla="*/ 420752 w 604231"/>
              <a:gd name="connsiteY18" fmla="*/ 436396 h 591074"/>
              <a:gd name="connsiteX19" fmla="*/ 427302 w 604231"/>
              <a:gd name="connsiteY19" fmla="*/ 429853 h 591074"/>
              <a:gd name="connsiteX20" fmla="*/ 260270 w 604231"/>
              <a:gd name="connsiteY20" fmla="*/ 379348 h 591074"/>
              <a:gd name="connsiteX21" fmla="*/ 273571 w 604231"/>
              <a:gd name="connsiteY21" fmla="*/ 379348 h 591074"/>
              <a:gd name="connsiteX22" fmla="*/ 273571 w 604231"/>
              <a:gd name="connsiteY22" fmla="*/ 392631 h 591074"/>
              <a:gd name="connsiteX23" fmla="*/ 143729 w 604231"/>
              <a:gd name="connsiteY23" fmla="*/ 522095 h 591074"/>
              <a:gd name="connsiteX24" fmla="*/ 137177 w 604231"/>
              <a:gd name="connsiteY24" fmla="*/ 524672 h 591074"/>
              <a:gd name="connsiteX25" fmla="*/ 130626 w 604231"/>
              <a:gd name="connsiteY25" fmla="*/ 522095 h 591074"/>
              <a:gd name="connsiteX26" fmla="*/ 130626 w 604231"/>
              <a:gd name="connsiteY26" fmla="*/ 509009 h 591074"/>
              <a:gd name="connsiteX27" fmla="*/ 466212 w 604231"/>
              <a:gd name="connsiteY27" fmla="*/ 378128 h 591074"/>
              <a:gd name="connsiteX28" fmla="*/ 397312 w 604231"/>
              <a:gd name="connsiteY28" fmla="*/ 406482 h 591074"/>
              <a:gd name="connsiteX29" fmla="*/ 377257 w 604231"/>
              <a:gd name="connsiteY29" fmla="*/ 435628 h 591074"/>
              <a:gd name="connsiteX30" fmla="*/ 377059 w 604231"/>
              <a:gd name="connsiteY30" fmla="*/ 436421 h 591074"/>
              <a:gd name="connsiteX31" fmla="*/ 376661 w 604231"/>
              <a:gd name="connsiteY31" fmla="*/ 437214 h 591074"/>
              <a:gd name="connsiteX32" fmla="*/ 376264 w 604231"/>
              <a:gd name="connsiteY32" fmla="*/ 438205 h 591074"/>
              <a:gd name="connsiteX33" fmla="*/ 375867 w 604231"/>
              <a:gd name="connsiteY33" fmla="*/ 439395 h 591074"/>
              <a:gd name="connsiteX34" fmla="*/ 375073 w 604231"/>
              <a:gd name="connsiteY34" fmla="*/ 440783 h 591074"/>
              <a:gd name="connsiteX35" fmla="*/ 397312 w 604231"/>
              <a:gd name="connsiteY35" fmla="*/ 544083 h 591074"/>
              <a:gd name="connsiteX36" fmla="*/ 466212 w 604231"/>
              <a:gd name="connsiteY36" fmla="*/ 572635 h 591074"/>
              <a:gd name="connsiteX37" fmla="*/ 535112 w 604231"/>
              <a:gd name="connsiteY37" fmla="*/ 544083 h 591074"/>
              <a:gd name="connsiteX38" fmla="*/ 535112 w 604231"/>
              <a:gd name="connsiteY38" fmla="*/ 406482 h 591074"/>
              <a:gd name="connsiteX39" fmla="*/ 466212 w 604231"/>
              <a:gd name="connsiteY39" fmla="*/ 378128 h 591074"/>
              <a:gd name="connsiteX40" fmla="*/ 237455 w 604231"/>
              <a:gd name="connsiteY40" fmla="*/ 356542 h 591074"/>
              <a:gd name="connsiteX41" fmla="*/ 250565 w 604231"/>
              <a:gd name="connsiteY41" fmla="*/ 356542 h 591074"/>
              <a:gd name="connsiteX42" fmla="*/ 250565 w 604231"/>
              <a:gd name="connsiteY42" fmla="*/ 369629 h 591074"/>
              <a:gd name="connsiteX43" fmla="*/ 120860 w 604231"/>
              <a:gd name="connsiteY43" fmla="*/ 499104 h 591074"/>
              <a:gd name="connsiteX44" fmla="*/ 114306 w 604231"/>
              <a:gd name="connsiteY44" fmla="*/ 501880 h 591074"/>
              <a:gd name="connsiteX45" fmla="*/ 107751 w 604231"/>
              <a:gd name="connsiteY45" fmla="*/ 499104 h 591074"/>
              <a:gd name="connsiteX46" fmla="*/ 107751 w 604231"/>
              <a:gd name="connsiteY46" fmla="*/ 486018 h 591074"/>
              <a:gd name="connsiteX47" fmla="*/ 376463 w 604231"/>
              <a:gd name="connsiteY47" fmla="*/ 338870 h 591074"/>
              <a:gd name="connsiteX48" fmla="*/ 356210 w 604231"/>
              <a:gd name="connsiteY48" fmla="*/ 358896 h 591074"/>
              <a:gd name="connsiteX49" fmla="*/ 343105 w 604231"/>
              <a:gd name="connsiteY49" fmla="*/ 358896 h 591074"/>
              <a:gd name="connsiteX50" fmla="*/ 316895 w 604231"/>
              <a:gd name="connsiteY50" fmla="*/ 358896 h 591074"/>
              <a:gd name="connsiteX51" fmla="*/ 314115 w 604231"/>
              <a:gd name="connsiteY51" fmla="*/ 362861 h 591074"/>
              <a:gd name="connsiteX52" fmla="*/ 313520 w 604231"/>
              <a:gd name="connsiteY52" fmla="*/ 363655 h 591074"/>
              <a:gd name="connsiteX53" fmla="*/ 311931 w 604231"/>
              <a:gd name="connsiteY53" fmla="*/ 368017 h 591074"/>
              <a:gd name="connsiteX54" fmla="*/ 311931 w 604231"/>
              <a:gd name="connsiteY54" fmla="*/ 368215 h 591074"/>
              <a:gd name="connsiteX55" fmla="*/ 363954 w 604231"/>
              <a:gd name="connsiteY55" fmla="*/ 420162 h 591074"/>
              <a:gd name="connsiteX56" fmla="*/ 385597 w 604231"/>
              <a:gd name="connsiteY56" fmla="*/ 389827 h 591074"/>
              <a:gd name="connsiteX57" fmla="*/ 409424 w 604231"/>
              <a:gd name="connsiteY57" fmla="*/ 371585 h 591074"/>
              <a:gd name="connsiteX58" fmla="*/ 211214 w 604231"/>
              <a:gd name="connsiteY58" fmla="*/ 330362 h 591074"/>
              <a:gd name="connsiteX59" fmla="*/ 224317 w 604231"/>
              <a:gd name="connsiteY59" fmla="*/ 330362 h 591074"/>
              <a:gd name="connsiteX60" fmla="*/ 224317 w 604231"/>
              <a:gd name="connsiteY60" fmla="*/ 343449 h 591074"/>
              <a:gd name="connsiteX61" fmla="*/ 94475 w 604231"/>
              <a:gd name="connsiteY61" fmla="*/ 472924 h 591074"/>
              <a:gd name="connsiteX62" fmla="*/ 87923 w 604231"/>
              <a:gd name="connsiteY62" fmla="*/ 475700 h 591074"/>
              <a:gd name="connsiteX63" fmla="*/ 81372 w 604231"/>
              <a:gd name="connsiteY63" fmla="*/ 472924 h 591074"/>
              <a:gd name="connsiteX64" fmla="*/ 81372 w 604231"/>
              <a:gd name="connsiteY64" fmla="*/ 459838 h 591074"/>
              <a:gd name="connsiteX65" fmla="*/ 277978 w 604231"/>
              <a:gd name="connsiteY65" fmla="*/ 240527 h 591074"/>
              <a:gd name="connsiteX66" fmla="*/ 263681 w 604231"/>
              <a:gd name="connsiteY66" fmla="*/ 255001 h 591074"/>
              <a:gd name="connsiteX67" fmla="*/ 257923 w 604231"/>
              <a:gd name="connsiteY67" fmla="*/ 300009 h 591074"/>
              <a:gd name="connsiteX68" fmla="*/ 232309 w 604231"/>
              <a:gd name="connsiteY68" fmla="*/ 310914 h 591074"/>
              <a:gd name="connsiteX69" fmla="*/ 232110 w 604231"/>
              <a:gd name="connsiteY69" fmla="*/ 310914 h 591074"/>
              <a:gd name="connsiteX70" fmla="*/ 232110 w 604231"/>
              <a:gd name="connsiteY70" fmla="*/ 310716 h 591074"/>
              <a:gd name="connsiteX71" fmla="*/ 212850 w 604231"/>
              <a:gd name="connsiteY71" fmla="*/ 305759 h 591074"/>
              <a:gd name="connsiteX72" fmla="*/ 70086 w 604231"/>
              <a:gd name="connsiteY72" fmla="*/ 448317 h 591074"/>
              <a:gd name="connsiteX73" fmla="*/ 52414 w 604231"/>
              <a:gd name="connsiteY73" fmla="*/ 490946 h 591074"/>
              <a:gd name="connsiteX74" fmla="*/ 70086 w 604231"/>
              <a:gd name="connsiteY74" fmla="*/ 533575 h 591074"/>
              <a:gd name="connsiteX75" fmla="*/ 112578 w 604231"/>
              <a:gd name="connsiteY75" fmla="*/ 551023 h 591074"/>
              <a:gd name="connsiteX76" fmla="*/ 155268 w 604231"/>
              <a:gd name="connsiteY76" fmla="*/ 533575 h 591074"/>
              <a:gd name="connsiteX77" fmla="*/ 298032 w 604231"/>
              <a:gd name="connsiteY77" fmla="*/ 390818 h 591074"/>
              <a:gd name="connsiteX78" fmla="*/ 293068 w 604231"/>
              <a:gd name="connsiteY78" fmla="*/ 371387 h 591074"/>
              <a:gd name="connsiteX79" fmla="*/ 303790 w 604231"/>
              <a:gd name="connsiteY79" fmla="*/ 345810 h 591074"/>
              <a:gd name="connsiteX80" fmla="*/ 348863 w 604231"/>
              <a:gd name="connsiteY80" fmla="*/ 340060 h 591074"/>
              <a:gd name="connsiteX81" fmla="*/ 363358 w 604231"/>
              <a:gd name="connsiteY81" fmla="*/ 325784 h 591074"/>
              <a:gd name="connsiteX82" fmla="*/ 218013 w 604231"/>
              <a:gd name="connsiteY82" fmla="*/ 180450 h 591074"/>
              <a:gd name="connsiteX83" fmla="*/ 216821 w 604231"/>
              <a:gd name="connsiteY83" fmla="*/ 182234 h 591074"/>
              <a:gd name="connsiteX84" fmla="*/ 210070 w 604231"/>
              <a:gd name="connsiteY84" fmla="*/ 192941 h 591074"/>
              <a:gd name="connsiteX85" fmla="*/ 207688 w 604231"/>
              <a:gd name="connsiteY85" fmla="*/ 196114 h 591074"/>
              <a:gd name="connsiteX86" fmla="*/ 197958 w 604231"/>
              <a:gd name="connsiteY86" fmla="*/ 207415 h 591074"/>
              <a:gd name="connsiteX87" fmla="*/ 186640 w 604231"/>
              <a:gd name="connsiteY87" fmla="*/ 217329 h 591074"/>
              <a:gd name="connsiteX88" fmla="*/ 184059 w 604231"/>
              <a:gd name="connsiteY88" fmla="*/ 219312 h 591074"/>
              <a:gd name="connsiteX89" fmla="*/ 171351 w 604231"/>
              <a:gd name="connsiteY89" fmla="*/ 227243 h 591074"/>
              <a:gd name="connsiteX90" fmla="*/ 171153 w 604231"/>
              <a:gd name="connsiteY90" fmla="*/ 227441 h 591074"/>
              <a:gd name="connsiteX91" fmla="*/ 235486 w 604231"/>
              <a:gd name="connsiteY91" fmla="*/ 291880 h 591074"/>
              <a:gd name="connsiteX92" fmla="*/ 236479 w 604231"/>
              <a:gd name="connsiteY92" fmla="*/ 291483 h 591074"/>
              <a:gd name="connsiteX93" fmla="*/ 239854 w 604231"/>
              <a:gd name="connsiteY93" fmla="*/ 290293 h 591074"/>
              <a:gd name="connsiteX94" fmla="*/ 241046 w 604231"/>
              <a:gd name="connsiteY94" fmla="*/ 289699 h 591074"/>
              <a:gd name="connsiteX95" fmla="*/ 244620 w 604231"/>
              <a:gd name="connsiteY95" fmla="*/ 286923 h 591074"/>
              <a:gd name="connsiteX96" fmla="*/ 244818 w 604231"/>
              <a:gd name="connsiteY96" fmla="*/ 286923 h 591074"/>
              <a:gd name="connsiteX97" fmla="*/ 248789 w 604231"/>
              <a:gd name="connsiteY97" fmla="*/ 266897 h 591074"/>
              <a:gd name="connsiteX98" fmla="*/ 244818 w 604231"/>
              <a:gd name="connsiteY98" fmla="*/ 260751 h 591074"/>
              <a:gd name="connsiteX99" fmla="*/ 244818 w 604231"/>
              <a:gd name="connsiteY99" fmla="*/ 247665 h 591074"/>
              <a:gd name="connsiteX100" fmla="*/ 264873 w 604231"/>
              <a:gd name="connsiteY100" fmla="*/ 227441 h 591074"/>
              <a:gd name="connsiteX101" fmla="*/ 115953 w 604231"/>
              <a:gd name="connsiteY101" fmla="*/ 28374 h 591074"/>
              <a:gd name="connsiteX102" fmla="*/ 92920 w 604231"/>
              <a:gd name="connsiteY102" fmla="*/ 31150 h 591074"/>
              <a:gd name="connsiteX103" fmla="*/ 138589 w 604231"/>
              <a:gd name="connsiteY103" fmla="*/ 76753 h 591074"/>
              <a:gd name="connsiteX104" fmla="*/ 141369 w 604231"/>
              <a:gd name="connsiteY104" fmla="*/ 83891 h 591074"/>
              <a:gd name="connsiteX105" fmla="*/ 138391 w 604231"/>
              <a:gd name="connsiteY105" fmla="*/ 139209 h 591074"/>
              <a:gd name="connsiteX106" fmla="*/ 129654 w 604231"/>
              <a:gd name="connsiteY106" fmla="*/ 147933 h 591074"/>
              <a:gd name="connsiteX107" fmla="*/ 74256 w 604231"/>
              <a:gd name="connsiteY107" fmla="*/ 150907 h 591074"/>
              <a:gd name="connsiteX108" fmla="*/ 67108 w 604231"/>
              <a:gd name="connsiteY108" fmla="*/ 148132 h 591074"/>
              <a:gd name="connsiteX109" fmla="*/ 21439 w 604231"/>
              <a:gd name="connsiteY109" fmla="*/ 102529 h 591074"/>
              <a:gd name="connsiteX110" fmla="*/ 47053 w 604231"/>
              <a:gd name="connsiteY110" fmla="*/ 194329 h 591074"/>
              <a:gd name="connsiteX111" fmla="*/ 115755 w 604231"/>
              <a:gd name="connsiteY111" fmla="*/ 222682 h 591074"/>
              <a:gd name="connsiteX112" fmla="*/ 151694 w 604231"/>
              <a:gd name="connsiteY112" fmla="*/ 215941 h 591074"/>
              <a:gd name="connsiteX113" fmla="*/ 152885 w 604231"/>
              <a:gd name="connsiteY113" fmla="*/ 215544 h 591074"/>
              <a:gd name="connsiteX114" fmla="*/ 154672 w 604231"/>
              <a:gd name="connsiteY114" fmla="*/ 214751 h 591074"/>
              <a:gd name="connsiteX115" fmla="*/ 184853 w 604231"/>
              <a:gd name="connsiteY115" fmla="*/ 194329 h 591074"/>
              <a:gd name="connsiteX116" fmla="*/ 206496 w 604231"/>
              <a:gd name="connsiteY116" fmla="*/ 161218 h 591074"/>
              <a:gd name="connsiteX117" fmla="*/ 207092 w 604231"/>
              <a:gd name="connsiteY117" fmla="*/ 159433 h 591074"/>
              <a:gd name="connsiteX118" fmla="*/ 207688 w 604231"/>
              <a:gd name="connsiteY118" fmla="*/ 158045 h 591074"/>
              <a:gd name="connsiteX119" fmla="*/ 184853 w 604231"/>
              <a:gd name="connsiteY119" fmla="*/ 56728 h 591074"/>
              <a:gd name="connsiteX120" fmla="*/ 115953 w 604231"/>
              <a:gd name="connsiteY120" fmla="*/ 28374 h 591074"/>
              <a:gd name="connsiteX121" fmla="*/ 561321 w 604231"/>
              <a:gd name="connsiteY121" fmla="*/ 21633 h 591074"/>
              <a:gd name="connsiteX122" fmla="*/ 514660 w 604231"/>
              <a:gd name="connsiteY122" fmla="*/ 57917 h 591074"/>
              <a:gd name="connsiteX123" fmla="*/ 513866 w 604231"/>
              <a:gd name="connsiteY123" fmla="*/ 58512 h 591074"/>
              <a:gd name="connsiteX124" fmla="*/ 509696 w 604231"/>
              <a:gd name="connsiteY124" fmla="*/ 61684 h 591074"/>
              <a:gd name="connsiteX125" fmla="*/ 502945 w 604231"/>
              <a:gd name="connsiteY125" fmla="*/ 78141 h 591074"/>
              <a:gd name="connsiteX126" fmla="*/ 509696 w 604231"/>
              <a:gd name="connsiteY126" fmla="*/ 94399 h 591074"/>
              <a:gd name="connsiteX127" fmla="*/ 542458 w 604231"/>
              <a:gd name="connsiteY127" fmla="*/ 94399 h 591074"/>
              <a:gd name="connsiteX128" fmla="*/ 545635 w 604231"/>
              <a:gd name="connsiteY128" fmla="*/ 90236 h 591074"/>
              <a:gd name="connsiteX129" fmla="*/ 546231 w 604231"/>
              <a:gd name="connsiteY129" fmla="*/ 89443 h 591074"/>
              <a:gd name="connsiteX130" fmla="*/ 582567 w 604231"/>
              <a:gd name="connsiteY130" fmla="*/ 42848 h 591074"/>
              <a:gd name="connsiteX131" fmla="*/ 556357 w 604231"/>
              <a:gd name="connsiteY131" fmla="*/ 2004 h 591074"/>
              <a:gd name="connsiteX132" fmla="*/ 568668 w 604231"/>
              <a:gd name="connsiteY132" fmla="*/ 2797 h 591074"/>
              <a:gd name="connsiteX133" fmla="*/ 601430 w 604231"/>
              <a:gd name="connsiteY133" fmla="*/ 35512 h 591074"/>
              <a:gd name="connsiteX134" fmla="*/ 602225 w 604231"/>
              <a:gd name="connsiteY134" fmla="*/ 47805 h 591074"/>
              <a:gd name="connsiteX135" fmla="*/ 561123 w 604231"/>
              <a:gd name="connsiteY135" fmla="*/ 100348 h 591074"/>
              <a:gd name="connsiteX136" fmla="*/ 555563 w 604231"/>
              <a:gd name="connsiteY136" fmla="*/ 107485 h 591074"/>
              <a:gd name="connsiteX137" fmla="*/ 525978 w 604231"/>
              <a:gd name="connsiteY137" fmla="*/ 119778 h 591074"/>
              <a:gd name="connsiteX138" fmla="*/ 503938 w 604231"/>
              <a:gd name="connsiteY138" fmla="*/ 113235 h 591074"/>
              <a:gd name="connsiteX139" fmla="*/ 341715 w 604231"/>
              <a:gd name="connsiteY139" fmla="*/ 275225 h 591074"/>
              <a:gd name="connsiteX140" fmla="*/ 384405 w 604231"/>
              <a:gd name="connsiteY140" fmla="*/ 317853 h 591074"/>
              <a:gd name="connsiteX141" fmla="*/ 386788 w 604231"/>
              <a:gd name="connsiteY141" fmla="*/ 322810 h 591074"/>
              <a:gd name="connsiteX142" fmla="*/ 429478 w 604231"/>
              <a:gd name="connsiteY142" fmla="*/ 365439 h 591074"/>
              <a:gd name="connsiteX143" fmla="*/ 466212 w 604231"/>
              <a:gd name="connsiteY143" fmla="*/ 359491 h 591074"/>
              <a:gd name="connsiteX144" fmla="*/ 548217 w 604231"/>
              <a:gd name="connsiteY144" fmla="*/ 393396 h 591074"/>
              <a:gd name="connsiteX145" fmla="*/ 548217 w 604231"/>
              <a:gd name="connsiteY145" fmla="*/ 557169 h 591074"/>
              <a:gd name="connsiteX146" fmla="*/ 466212 w 604231"/>
              <a:gd name="connsiteY146" fmla="*/ 591074 h 591074"/>
              <a:gd name="connsiteX147" fmla="*/ 384207 w 604231"/>
              <a:gd name="connsiteY147" fmla="*/ 557169 h 591074"/>
              <a:gd name="connsiteX148" fmla="*/ 356408 w 604231"/>
              <a:gd name="connsiteY148" fmla="*/ 438602 h 591074"/>
              <a:gd name="connsiteX149" fmla="*/ 316498 w 604231"/>
              <a:gd name="connsiteY149" fmla="*/ 398749 h 591074"/>
              <a:gd name="connsiteX150" fmla="*/ 168373 w 604231"/>
              <a:gd name="connsiteY150" fmla="*/ 546661 h 591074"/>
              <a:gd name="connsiteX151" fmla="*/ 112578 w 604231"/>
              <a:gd name="connsiteY151" fmla="*/ 569660 h 591074"/>
              <a:gd name="connsiteX152" fmla="*/ 56783 w 604231"/>
              <a:gd name="connsiteY152" fmla="*/ 546661 h 591074"/>
              <a:gd name="connsiteX153" fmla="*/ 33750 w 604231"/>
              <a:gd name="connsiteY153" fmla="*/ 490946 h 591074"/>
              <a:gd name="connsiteX154" fmla="*/ 56783 w 604231"/>
              <a:gd name="connsiteY154" fmla="*/ 435231 h 591074"/>
              <a:gd name="connsiteX155" fmla="*/ 204908 w 604231"/>
              <a:gd name="connsiteY155" fmla="*/ 287319 h 591074"/>
              <a:gd name="connsiteX156" fmla="*/ 152687 w 604231"/>
              <a:gd name="connsiteY156" fmla="*/ 235173 h 591074"/>
              <a:gd name="connsiteX157" fmla="*/ 115755 w 604231"/>
              <a:gd name="connsiteY157" fmla="*/ 241320 h 591074"/>
              <a:gd name="connsiteX158" fmla="*/ 33948 w 604231"/>
              <a:gd name="connsiteY158" fmla="*/ 207415 h 591074"/>
              <a:gd name="connsiteX159" fmla="*/ 8731 w 604231"/>
              <a:gd name="connsiteY159" fmla="*/ 81710 h 591074"/>
              <a:gd name="connsiteX160" fmla="*/ 15482 w 604231"/>
              <a:gd name="connsiteY160" fmla="*/ 76158 h 591074"/>
              <a:gd name="connsiteX161" fmla="*/ 23822 w 604231"/>
              <a:gd name="connsiteY161" fmla="*/ 78736 h 591074"/>
              <a:gd name="connsiteX162" fmla="*/ 77234 w 604231"/>
              <a:gd name="connsiteY162" fmla="*/ 132071 h 591074"/>
              <a:gd name="connsiteX163" fmla="*/ 120322 w 604231"/>
              <a:gd name="connsiteY163" fmla="*/ 129890 h 591074"/>
              <a:gd name="connsiteX164" fmla="*/ 122506 w 604231"/>
              <a:gd name="connsiteY164" fmla="*/ 86865 h 591074"/>
              <a:gd name="connsiteX165" fmla="*/ 69093 w 604231"/>
              <a:gd name="connsiteY165" fmla="*/ 33530 h 591074"/>
              <a:gd name="connsiteX166" fmla="*/ 66512 w 604231"/>
              <a:gd name="connsiteY166" fmla="*/ 25202 h 591074"/>
              <a:gd name="connsiteX167" fmla="*/ 72072 w 604231"/>
              <a:gd name="connsiteY167" fmla="*/ 18461 h 591074"/>
              <a:gd name="connsiteX168" fmla="*/ 115953 w 604231"/>
              <a:gd name="connsiteY168" fmla="*/ 9737 h 591074"/>
              <a:gd name="connsiteX169" fmla="*/ 197958 w 604231"/>
              <a:gd name="connsiteY169" fmla="*/ 43641 h 591074"/>
              <a:gd name="connsiteX170" fmla="*/ 225757 w 604231"/>
              <a:gd name="connsiteY170" fmla="*/ 162209 h 591074"/>
              <a:gd name="connsiteX171" fmla="*/ 280956 w 604231"/>
              <a:gd name="connsiteY171" fmla="*/ 217329 h 591074"/>
              <a:gd name="connsiteX172" fmla="*/ 285920 w 604231"/>
              <a:gd name="connsiteY172" fmla="*/ 219510 h 591074"/>
              <a:gd name="connsiteX173" fmla="*/ 328610 w 604231"/>
              <a:gd name="connsiteY173" fmla="*/ 262139 h 591074"/>
              <a:gd name="connsiteX174" fmla="*/ 490833 w 604231"/>
              <a:gd name="connsiteY174" fmla="*/ 100149 h 591074"/>
              <a:gd name="connsiteX175" fmla="*/ 484280 w 604231"/>
              <a:gd name="connsiteY175" fmla="*/ 78141 h 591074"/>
              <a:gd name="connsiteX176" fmla="*/ 496591 w 604231"/>
              <a:gd name="connsiteY176" fmla="*/ 48598 h 591074"/>
              <a:gd name="connsiteX177" fmla="*/ 503739 w 604231"/>
              <a:gd name="connsiteY177" fmla="*/ 43047 h 59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604231" h="591074">
                <a:moveTo>
                  <a:pt x="476729" y="435801"/>
                </a:moveTo>
                <a:lnTo>
                  <a:pt x="437227" y="446309"/>
                </a:lnTo>
                <a:lnTo>
                  <a:pt x="426707" y="485765"/>
                </a:lnTo>
                <a:lnTo>
                  <a:pt x="455688" y="514712"/>
                </a:lnTo>
                <a:lnTo>
                  <a:pt x="495190" y="504203"/>
                </a:lnTo>
                <a:lnTo>
                  <a:pt x="505711" y="464748"/>
                </a:lnTo>
                <a:close/>
                <a:moveTo>
                  <a:pt x="477126" y="416569"/>
                </a:moveTo>
                <a:cubicBezTo>
                  <a:pt x="480302" y="415578"/>
                  <a:pt x="483875" y="416569"/>
                  <a:pt x="486059" y="418949"/>
                </a:cubicBezTo>
                <a:lnTo>
                  <a:pt x="522583" y="455430"/>
                </a:lnTo>
                <a:cubicBezTo>
                  <a:pt x="524966" y="457809"/>
                  <a:pt x="525958" y="461179"/>
                  <a:pt x="524966" y="464352"/>
                </a:cubicBezTo>
                <a:lnTo>
                  <a:pt x="511666" y="514117"/>
                </a:lnTo>
                <a:cubicBezTo>
                  <a:pt x="510872" y="517289"/>
                  <a:pt x="508291" y="519866"/>
                  <a:pt x="505115" y="520660"/>
                </a:cubicBezTo>
                <a:lnTo>
                  <a:pt x="455291" y="533943"/>
                </a:lnTo>
                <a:cubicBezTo>
                  <a:pt x="454497" y="534142"/>
                  <a:pt x="453703" y="534340"/>
                  <a:pt x="452909" y="534340"/>
                </a:cubicBezTo>
                <a:cubicBezTo>
                  <a:pt x="450527" y="534340"/>
                  <a:pt x="448145" y="533349"/>
                  <a:pt x="446359" y="531564"/>
                </a:cubicBezTo>
                <a:lnTo>
                  <a:pt x="409834" y="495083"/>
                </a:lnTo>
                <a:cubicBezTo>
                  <a:pt x="408048" y="493299"/>
                  <a:pt x="407055" y="491118"/>
                  <a:pt x="407055" y="488540"/>
                </a:cubicBezTo>
                <a:cubicBezTo>
                  <a:pt x="407055" y="487747"/>
                  <a:pt x="407254" y="486954"/>
                  <a:pt x="407452" y="486161"/>
                </a:cubicBezTo>
                <a:lnTo>
                  <a:pt x="420752" y="436396"/>
                </a:lnTo>
                <a:cubicBezTo>
                  <a:pt x="421546" y="433224"/>
                  <a:pt x="424126" y="430646"/>
                  <a:pt x="427302" y="429853"/>
                </a:cubicBezTo>
                <a:close/>
                <a:moveTo>
                  <a:pt x="260270" y="379348"/>
                </a:moveTo>
                <a:cubicBezTo>
                  <a:pt x="264042" y="375779"/>
                  <a:pt x="269799" y="375779"/>
                  <a:pt x="273571" y="379348"/>
                </a:cubicBezTo>
                <a:cubicBezTo>
                  <a:pt x="277145" y="383115"/>
                  <a:pt x="277145" y="388864"/>
                  <a:pt x="273571" y="392631"/>
                </a:cubicBezTo>
                <a:lnTo>
                  <a:pt x="143729" y="522095"/>
                </a:lnTo>
                <a:cubicBezTo>
                  <a:pt x="141942" y="523879"/>
                  <a:pt x="139560" y="524672"/>
                  <a:pt x="137177" y="524672"/>
                </a:cubicBezTo>
                <a:cubicBezTo>
                  <a:pt x="134795" y="524672"/>
                  <a:pt x="132413" y="523879"/>
                  <a:pt x="130626" y="522095"/>
                </a:cubicBezTo>
                <a:cubicBezTo>
                  <a:pt x="127052" y="518328"/>
                  <a:pt x="127052" y="512578"/>
                  <a:pt x="130626" y="509009"/>
                </a:cubicBezTo>
                <a:close/>
                <a:moveTo>
                  <a:pt x="466212" y="378128"/>
                </a:moveTo>
                <a:cubicBezTo>
                  <a:pt x="440200" y="378128"/>
                  <a:pt x="415778" y="388240"/>
                  <a:pt x="397312" y="406482"/>
                </a:cubicBezTo>
                <a:cubicBezTo>
                  <a:pt x="388972" y="414809"/>
                  <a:pt x="382221" y="424723"/>
                  <a:pt x="377257" y="435628"/>
                </a:cubicBezTo>
                <a:lnTo>
                  <a:pt x="377059" y="436421"/>
                </a:lnTo>
                <a:lnTo>
                  <a:pt x="376661" y="437214"/>
                </a:lnTo>
                <a:cubicBezTo>
                  <a:pt x="376463" y="437610"/>
                  <a:pt x="376463" y="438007"/>
                  <a:pt x="376264" y="438205"/>
                </a:cubicBezTo>
                <a:cubicBezTo>
                  <a:pt x="376066" y="438602"/>
                  <a:pt x="375867" y="438998"/>
                  <a:pt x="375867" y="439395"/>
                </a:cubicBezTo>
                <a:cubicBezTo>
                  <a:pt x="375669" y="439792"/>
                  <a:pt x="375470" y="440386"/>
                  <a:pt x="375073" y="440783"/>
                </a:cubicBezTo>
                <a:cubicBezTo>
                  <a:pt x="361571" y="476670"/>
                  <a:pt x="370109" y="516920"/>
                  <a:pt x="397312" y="544083"/>
                </a:cubicBezTo>
                <a:cubicBezTo>
                  <a:pt x="415778" y="562523"/>
                  <a:pt x="440200" y="572635"/>
                  <a:pt x="466212" y="572635"/>
                </a:cubicBezTo>
                <a:cubicBezTo>
                  <a:pt x="492223" y="572635"/>
                  <a:pt x="516646" y="562523"/>
                  <a:pt x="535112" y="544083"/>
                </a:cubicBezTo>
                <a:cubicBezTo>
                  <a:pt x="573036" y="506213"/>
                  <a:pt x="573036" y="444352"/>
                  <a:pt x="535112" y="406482"/>
                </a:cubicBezTo>
                <a:cubicBezTo>
                  <a:pt x="516646" y="388042"/>
                  <a:pt x="492223" y="377930"/>
                  <a:pt x="466212" y="378128"/>
                </a:cubicBezTo>
                <a:close/>
                <a:moveTo>
                  <a:pt x="237455" y="356542"/>
                </a:moveTo>
                <a:cubicBezTo>
                  <a:pt x="241031" y="352775"/>
                  <a:pt x="246989" y="352775"/>
                  <a:pt x="250565" y="356542"/>
                </a:cubicBezTo>
                <a:cubicBezTo>
                  <a:pt x="254140" y="360111"/>
                  <a:pt x="254140" y="366060"/>
                  <a:pt x="250565" y="369629"/>
                </a:cubicBezTo>
                <a:lnTo>
                  <a:pt x="120860" y="499104"/>
                </a:lnTo>
                <a:cubicBezTo>
                  <a:pt x="119073" y="500889"/>
                  <a:pt x="116689" y="501880"/>
                  <a:pt x="114306" y="501880"/>
                </a:cubicBezTo>
                <a:cubicBezTo>
                  <a:pt x="111922" y="501880"/>
                  <a:pt x="109539" y="500889"/>
                  <a:pt x="107751" y="499104"/>
                </a:cubicBezTo>
                <a:cubicBezTo>
                  <a:pt x="103977" y="495535"/>
                  <a:pt x="103977" y="489587"/>
                  <a:pt x="107751" y="486018"/>
                </a:cubicBezTo>
                <a:close/>
                <a:moveTo>
                  <a:pt x="376463" y="338870"/>
                </a:moveTo>
                <a:lnTo>
                  <a:pt x="356210" y="358896"/>
                </a:lnTo>
                <a:cubicBezTo>
                  <a:pt x="352636" y="362663"/>
                  <a:pt x="346878" y="362663"/>
                  <a:pt x="343105" y="358896"/>
                </a:cubicBezTo>
                <a:cubicBezTo>
                  <a:pt x="336155" y="351956"/>
                  <a:pt x="324043" y="351956"/>
                  <a:pt x="316895" y="358896"/>
                </a:cubicBezTo>
                <a:cubicBezTo>
                  <a:pt x="315704" y="360086"/>
                  <a:pt x="314910" y="361474"/>
                  <a:pt x="314115" y="362861"/>
                </a:cubicBezTo>
                <a:cubicBezTo>
                  <a:pt x="313917" y="363060"/>
                  <a:pt x="313718" y="363456"/>
                  <a:pt x="313520" y="363655"/>
                </a:cubicBezTo>
                <a:cubicBezTo>
                  <a:pt x="312924" y="365042"/>
                  <a:pt x="312328" y="366430"/>
                  <a:pt x="311931" y="368017"/>
                </a:cubicBezTo>
                <a:cubicBezTo>
                  <a:pt x="311931" y="368017"/>
                  <a:pt x="311931" y="368017"/>
                  <a:pt x="311931" y="368215"/>
                </a:cubicBezTo>
                <a:lnTo>
                  <a:pt x="363954" y="420162"/>
                </a:lnTo>
                <a:cubicBezTo>
                  <a:pt x="369513" y="408861"/>
                  <a:pt x="376860" y="398551"/>
                  <a:pt x="385597" y="389827"/>
                </a:cubicBezTo>
                <a:cubicBezTo>
                  <a:pt x="392745" y="382689"/>
                  <a:pt x="400687" y="376741"/>
                  <a:pt x="409424" y="371585"/>
                </a:cubicBezTo>
                <a:close/>
                <a:moveTo>
                  <a:pt x="211214" y="330362"/>
                </a:moveTo>
                <a:cubicBezTo>
                  <a:pt x="214788" y="326595"/>
                  <a:pt x="220545" y="326595"/>
                  <a:pt x="224317" y="330362"/>
                </a:cubicBezTo>
                <a:cubicBezTo>
                  <a:pt x="227891" y="333931"/>
                  <a:pt x="227891" y="339681"/>
                  <a:pt x="224317" y="343449"/>
                </a:cubicBezTo>
                <a:lnTo>
                  <a:pt x="94475" y="472924"/>
                </a:lnTo>
                <a:cubicBezTo>
                  <a:pt x="92688" y="474709"/>
                  <a:pt x="90306" y="475700"/>
                  <a:pt x="87923" y="475700"/>
                </a:cubicBezTo>
                <a:cubicBezTo>
                  <a:pt x="85541" y="475700"/>
                  <a:pt x="83158" y="474709"/>
                  <a:pt x="81372" y="472924"/>
                </a:cubicBezTo>
                <a:cubicBezTo>
                  <a:pt x="77798" y="469355"/>
                  <a:pt x="77798" y="463407"/>
                  <a:pt x="81372" y="459838"/>
                </a:cubicBezTo>
                <a:close/>
                <a:moveTo>
                  <a:pt x="277978" y="240527"/>
                </a:moveTo>
                <a:lnTo>
                  <a:pt x="263681" y="255001"/>
                </a:lnTo>
                <a:cubicBezTo>
                  <a:pt x="272021" y="269276"/>
                  <a:pt x="270035" y="287914"/>
                  <a:pt x="257923" y="300009"/>
                </a:cubicBezTo>
                <a:cubicBezTo>
                  <a:pt x="251172" y="306750"/>
                  <a:pt x="242038" y="310716"/>
                  <a:pt x="232309" y="310914"/>
                </a:cubicBezTo>
                <a:lnTo>
                  <a:pt x="232110" y="310914"/>
                </a:lnTo>
                <a:cubicBezTo>
                  <a:pt x="232110" y="310914"/>
                  <a:pt x="232110" y="310716"/>
                  <a:pt x="232110" y="310716"/>
                </a:cubicBezTo>
                <a:cubicBezTo>
                  <a:pt x="224962" y="310716"/>
                  <a:pt x="218410" y="308931"/>
                  <a:pt x="212850" y="305759"/>
                </a:cubicBezTo>
                <a:lnTo>
                  <a:pt x="70086" y="448317"/>
                </a:lnTo>
                <a:cubicBezTo>
                  <a:pt x="58570" y="459619"/>
                  <a:pt x="52414" y="474886"/>
                  <a:pt x="52414" y="490946"/>
                </a:cubicBezTo>
                <a:cubicBezTo>
                  <a:pt x="52414" y="507006"/>
                  <a:pt x="58570" y="522075"/>
                  <a:pt x="70086" y="533575"/>
                </a:cubicBezTo>
                <a:cubicBezTo>
                  <a:pt x="81404" y="544876"/>
                  <a:pt x="96495" y="551023"/>
                  <a:pt x="112578" y="551023"/>
                </a:cubicBezTo>
                <a:cubicBezTo>
                  <a:pt x="128661" y="551023"/>
                  <a:pt x="143950" y="544876"/>
                  <a:pt x="155268" y="533575"/>
                </a:cubicBezTo>
                <a:lnTo>
                  <a:pt x="298032" y="390818"/>
                </a:lnTo>
                <a:cubicBezTo>
                  <a:pt x="294657" y="385068"/>
                  <a:pt x="292869" y="378327"/>
                  <a:pt x="293068" y="371387"/>
                </a:cubicBezTo>
                <a:cubicBezTo>
                  <a:pt x="293068" y="361672"/>
                  <a:pt x="297039" y="352551"/>
                  <a:pt x="303790" y="345810"/>
                </a:cubicBezTo>
                <a:cubicBezTo>
                  <a:pt x="315505" y="334112"/>
                  <a:pt x="334964" y="331931"/>
                  <a:pt x="348863" y="340060"/>
                </a:cubicBezTo>
                <a:lnTo>
                  <a:pt x="363358" y="325784"/>
                </a:lnTo>
                <a:close/>
                <a:moveTo>
                  <a:pt x="218013" y="180450"/>
                </a:moveTo>
                <a:cubicBezTo>
                  <a:pt x="217616" y="181045"/>
                  <a:pt x="217218" y="181640"/>
                  <a:pt x="216821" y="182234"/>
                </a:cubicBezTo>
                <a:cubicBezTo>
                  <a:pt x="214836" y="185803"/>
                  <a:pt x="212652" y="189372"/>
                  <a:pt x="210070" y="192941"/>
                </a:cubicBezTo>
                <a:cubicBezTo>
                  <a:pt x="209276" y="193933"/>
                  <a:pt x="208680" y="195122"/>
                  <a:pt x="207688" y="196114"/>
                </a:cubicBezTo>
                <a:cubicBezTo>
                  <a:pt x="204709" y="200079"/>
                  <a:pt x="201532" y="203846"/>
                  <a:pt x="197958" y="207415"/>
                </a:cubicBezTo>
                <a:cubicBezTo>
                  <a:pt x="194384" y="210984"/>
                  <a:pt x="190612" y="214156"/>
                  <a:pt x="186640" y="217329"/>
                </a:cubicBezTo>
                <a:cubicBezTo>
                  <a:pt x="185846" y="217924"/>
                  <a:pt x="184853" y="218519"/>
                  <a:pt x="184059" y="219312"/>
                </a:cubicBezTo>
                <a:cubicBezTo>
                  <a:pt x="179889" y="222087"/>
                  <a:pt x="175720" y="224863"/>
                  <a:pt x="171351" y="227243"/>
                </a:cubicBezTo>
                <a:cubicBezTo>
                  <a:pt x="171351" y="227243"/>
                  <a:pt x="171153" y="227441"/>
                  <a:pt x="171153" y="227441"/>
                </a:cubicBezTo>
                <a:lnTo>
                  <a:pt x="235486" y="291880"/>
                </a:lnTo>
                <a:cubicBezTo>
                  <a:pt x="235883" y="291681"/>
                  <a:pt x="236280" y="291681"/>
                  <a:pt x="236479" y="291483"/>
                </a:cubicBezTo>
                <a:cubicBezTo>
                  <a:pt x="237670" y="291285"/>
                  <a:pt x="238861" y="290888"/>
                  <a:pt x="239854" y="290293"/>
                </a:cubicBezTo>
                <a:cubicBezTo>
                  <a:pt x="240251" y="290095"/>
                  <a:pt x="240648" y="289897"/>
                  <a:pt x="241046" y="289699"/>
                </a:cubicBezTo>
                <a:cubicBezTo>
                  <a:pt x="242435" y="288906"/>
                  <a:pt x="243627" y="288112"/>
                  <a:pt x="244620" y="286923"/>
                </a:cubicBezTo>
                <a:cubicBezTo>
                  <a:pt x="244620" y="286923"/>
                  <a:pt x="244620" y="286923"/>
                  <a:pt x="244818" y="286923"/>
                </a:cubicBezTo>
                <a:cubicBezTo>
                  <a:pt x="250179" y="281569"/>
                  <a:pt x="251569" y="273440"/>
                  <a:pt x="248789" y="266897"/>
                </a:cubicBezTo>
                <a:cubicBezTo>
                  <a:pt x="247995" y="264518"/>
                  <a:pt x="246605" y="262535"/>
                  <a:pt x="244818" y="260751"/>
                </a:cubicBezTo>
                <a:cubicBezTo>
                  <a:pt x="241046" y="257182"/>
                  <a:pt x="241046" y="251234"/>
                  <a:pt x="244818" y="247665"/>
                </a:cubicBezTo>
                <a:lnTo>
                  <a:pt x="264873" y="227441"/>
                </a:lnTo>
                <a:close/>
                <a:moveTo>
                  <a:pt x="115953" y="28374"/>
                </a:moveTo>
                <a:cubicBezTo>
                  <a:pt x="108210" y="28374"/>
                  <a:pt x="100466" y="29168"/>
                  <a:pt x="92920" y="31150"/>
                </a:cubicBezTo>
                <a:lnTo>
                  <a:pt x="138589" y="76753"/>
                </a:lnTo>
                <a:cubicBezTo>
                  <a:pt x="140575" y="78538"/>
                  <a:pt x="141567" y="81115"/>
                  <a:pt x="141369" y="83891"/>
                </a:cubicBezTo>
                <a:lnTo>
                  <a:pt x="138391" y="139209"/>
                </a:lnTo>
                <a:cubicBezTo>
                  <a:pt x="138192" y="143968"/>
                  <a:pt x="134419" y="147735"/>
                  <a:pt x="129654" y="147933"/>
                </a:cubicBezTo>
                <a:lnTo>
                  <a:pt x="74256" y="150907"/>
                </a:lnTo>
                <a:cubicBezTo>
                  <a:pt x="71476" y="151106"/>
                  <a:pt x="68895" y="150114"/>
                  <a:pt x="67108" y="148132"/>
                </a:cubicBezTo>
                <a:lnTo>
                  <a:pt x="21439" y="102529"/>
                </a:lnTo>
                <a:cubicBezTo>
                  <a:pt x="13298" y="135244"/>
                  <a:pt x="22829" y="169942"/>
                  <a:pt x="47053" y="194329"/>
                </a:cubicBezTo>
                <a:cubicBezTo>
                  <a:pt x="65519" y="212570"/>
                  <a:pt x="89743" y="222682"/>
                  <a:pt x="115755" y="222682"/>
                </a:cubicBezTo>
                <a:cubicBezTo>
                  <a:pt x="128065" y="222682"/>
                  <a:pt x="140178" y="220501"/>
                  <a:pt x="151694" y="215941"/>
                </a:cubicBezTo>
                <a:lnTo>
                  <a:pt x="152885" y="215544"/>
                </a:lnTo>
                <a:cubicBezTo>
                  <a:pt x="153481" y="215148"/>
                  <a:pt x="154077" y="214950"/>
                  <a:pt x="154672" y="214751"/>
                </a:cubicBezTo>
                <a:cubicBezTo>
                  <a:pt x="166189" y="209794"/>
                  <a:pt x="176315" y="202855"/>
                  <a:pt x="184853" y="194329"/>
                </a:cubicBezTo>
                <a:cubicBezTo>
                  <a:pt x="194186" y="185010"/>
                  <a:pt x="201334" y="173907"/>
                  <a:pt x="206496" y="161218"/>
                </a:cubicBezTo>
                <a:lnTo>
                  <a:pt x="207092" y="159433"/>
                </a:lnTo>
                <a:cubicBezTo>
                  <a:pt x="207291" y="159037"/>
                  <a:pt x="207489" y="158442"/>
                  <a:pt x="207688" y="158045"/>
                </a:cubicBezTo>
                <a:cubicBezTo>
                  <a:pt x="220197" y="122753"/>
                  <a:pt x="211262" y="83098"/>
                  <a:pt x="184853" y="56728"/>
                </a:cubicBezTo>
                <a:cubicBezTo>
                  <a:pt x="166387" y="38486"/>
                  <a:pt x="141965" y="28374"/>
                  <a:pt x="115953" y="28374"/>
                </a:cubicBezTo>
                <a:close/>
                <a:moveTo>
                  <a:pt x="561321" y="21633"/>
                </a:moveTo>
                <a:lnTo>
                  <a:pt x="514660" y="57917"/>
                </a:lnTo>
                <a:cubicBezTo>
                  <a:pt x="514461" y="58115"/>
                  <a:pt x="514064" y="58314"/>
                  <a:pt x="513866" y="58512"/>
                </a:cubicBezTo>
                <a:cubicBezTo>
                  <a:pt x="512277" y="59503"/>
                  <a:pt x="510887" y="60495"/>
                  <a:pt x="509696" y="61684"/>
                </a:cubicBezTo>
                <a:cubicBezTo>
                  <a:pt x="505328" y="66046"/>
                  <a:pt x="502945" y="71796"/>
                  <a:pt x="502945" y="78141"/>
                </a:cubicBezTo>
                <a:cubicBezTo>
                  <a:pt x="502945" y="84288"/>
                  <a:pt x="505328" y="90037"/>
                  <a:pt x="509696" y="94399"/>
                </a:cubicBezTo>
                <a:cubicBezTo>
                  <a:pt x="518433" y="103123"/>
                  <a:pt x="533722" y="103123"/>
                  <a:pt x="542458" y="94399"/>
                </a:cubicBezTo>
                <a:cubicBezTo>
                  <a:pt x="543650" y="93210"/>
                  <a:pt x="544642" y="92020"/>
                  <a:pt x="545635" y="90236"/>
                </a:cubicBezTo>
                <a:cubicBezTo>
                  <a:pt x="545834" y="90037"/>
                  <a:pt x="546032" y="89641"/>
                  <a:pt x="546231" y="89443"/>
                </a:cubicBezTo>
                <a:lnTo>
                  <a:pt x="582567" y="42848"/>
                </a:lnTo>
                <a:close/>
                <a:moveTo>
                  <a:pt x="556357" y="2004"/>
                </a:moveTo>
                <a:cubicBezTo>
                  <a:pt x="560130" y="-970"/>
                  <a:pt x="565491" y="-573"/>
                  <a:pt x="568668" y="2797"/>
                </a:cubicBezTo>
                <a:lnTo>
                  <a:pt x="601430" y="35512"/>
                </a:lnTo>
                <a:cubicBezTo>
                  <a:pt x="604806" y="38883"/>
                  <a:pt x="605203" y="44038"/>
                  <a:pt x="602225" y="47805"/>
                </a:cubicBezTo>
                <a:lnTo>
                  <a:pt x="561123" y="100348"/>
                </a:lnTo>
                <a:cubicBezTo>
                  <a:pt x="559534" y="103123"/>
                  <a:pt x="557549" y="105503"/>
                  <a:pt x="555563" y="107485"/>
                </a:cubicBezTo>
                <a:cubicBezTo>
                  <a:pt x="547621" y="115416"/>
                  <a:pt x="537296" y="119778"/>
                  <a:pt x="525978" y="119778"/>
                </a:cubicBezTo>
                <a:cubicBezTo>
                  <a:pt x="518036" y="119778"/>
                  <a:pt x="510490" y="117399"/>
                  <a:pt x="503938" y="113235"/>
                </a:cubicBezTo>
                <a:lnTo>
                  <a:pt x="341715" y="275225"/>
                </a:lnTo>
                <a:lnTo>
                  <a:pt x="384405" y="317853"/>
                </a:lnTo>
                <a:cubicBezTo>
                  <a:pt x="385795" y="319241"/>
                  <a:pt x="386391" y="321026"/>
                  <a:pt x="386788" y="322810"/>
                </a:cubicBezTo>
                <a:lnTo>
                  <a:pt x="429478" y="365439"/>
                </a:lnTo>
                <a:cubicBezTo>
                  <a:pt x="441193" y="361672"/>
                  <a:pt x="453504" y="359491"/>
                  <a:pt x="466212" y="359491"/>
                </a:cubicBezTo>
                <a:cubicBezTo>
                  <a:pt x="497187" y="359491"/>
                  <a:pt x="526375" y="371585"/>
                  <a:pt x="548217" y="393396"/>
                </a:cubicBezTo>
                <a:cubicBezTo>
                  <a:pt x="593488" y="438602"/>
                  <a:pt x="593488" y="511963"/>
                  <a:pt x="548217" y="557169"/>
                </a:cubicBezTo>
                <a:cubicBezTo>
                  <a:pt x="526375" y="578979"/>
                  <a:pt x="497187" y="591074"/>
                  <a:pt x="466212" y="591074"/>
                </a:cubicBezTo>
                <a:cubicBezTo>
                  <a:pt x="435236" y="591074"/>
                  <a:pt x="406048" y="578979"/>
                  <a:pt x="384207" y="557169"/>
                </a:cubicBezTo>
                <a:cubicBezTo>
                  <a:pt x="353033" y="526040"/>
                  <a:pt x="342509" y="480041"/>
                  <a:pt x="356408" y="438602"/>
                </a:cubicBezTo>
                <a:lnTo>
                  <a:pt x="316498" y="398749"/>
                </a:lnTo>
                <a:lnTo>
                  <a:pt x="168373" y="546661"/>
                </a:lnTo>
                <a:cubicBezTo>
                  <a:pt x="153481" y="561531"/>
                  <a:pt x="133625" y="569660"/>
                  <a:pt x="112578" y="569660"/>
                </a:cubicBezTo>
                <a:cubicBezTo>
                  <a:pt x="91531" y="569660"/>
                  <a:pt x="71675" y="561531"/>
                  <a:pt x="56783" y="546661"/>
                </a:cubicBezTo>
                <a:cubicBezTo>
                  <a:pt x="41891" y="531790"/>
                  <a:pt x="33750" y="511963"/>
                  <a:pt x="33750" y="490946"/>
                </a:cubicBezTo>
                <a:cubicBezTo>
                  <a:pt x="33750" y="469929"/>
                  <a:pt x="41891" y="450102"/>
                  <a:pt x="56783" y="435231"/>
                </a:cubicBezTo>
                <a:lnTo>
                  <a:pt x="204908" y="287319"/>
                </a:lnTo>
                <a:lnTo>
                  <a:pt x="152687" y="235173"/>
                </a:lnTo>
                <a:cubicBezTo>
                  <a:pt x="140773" y="239139"/>
                  <a:pt x="128463" y="241320"/>
                  <a:pt x="115755" y="241320"/>
                </a:cubicBezTo>
                <a:cubicBezTo>
                  <a:pt x="84780" y="241320"/>
                  <a:pt x="55790" y="229225"/>
                  <a:pt x="33948" y="207415"/>
                </a:cubicBezTo>
                <a:cubicBezTo>
                  <a:pt x="988" y="174502"/>
                  <a:pt x="-9139" y="125132"/>
                  <a:pt x="8731" y="81710"/>
                </a:cubicBezTo>
                <a:cubicBezTo>
                  <a:pt x="9724" y="78934"/>
                  <a:pt x="12305" y="76753"/>
                  <a:pt x="15482" y="76158"/>
                </a:cubicBezTo>
                <a:cubicBezTo>
                  <a:pt x="18461" y="75563"/>
                  <a:pt x="21638" y="76555"/>
                  <a:pt x="23822" y="78736"/>
                </a:cubicBezTo>
                <a:lnTo>
                  <a:pt x="77234" y="132071"/>
                </a:lnTo>
                <a:lnTo>
                  <a:pt x="120322" y="129890"/>
                </a:lnTo>
                <a:lnTo>
                  <a:pt x="122506" y="86865"/>
                </a:lnTo>
                <a:lnTo>
                  <a:pt x="69093" y="33530"/>
                </a:lnTo>
                <a:cubicBezTo>
                  <a:pt x="66909" y="31349"/>
                  <a:pt x="65916" y="28176"/>
                  <a:pt x="66512" y="25202"/>
                </a:cubicBezTo>
                <a:cubicBezTo>
                  <a:pt x="67108" y="22030"/>
                  <a:pt x="69292" y="19452"/>
                  <a:pt x="72072" y="18461"/>
                </a:cubicBezTo>
                <a:cubicBezTo>
                  <a:pt x="86169" y="12711"/>
                  <a:pt x="100863" y="9737"/>
                  <a:pt x="115953" y="9737"/>
                </a:cubicBezTo>
                <a:cubicBezTo>
                  <a:pt x="146929" y="9737"/>
                  <a:pt x="176117" y="21831"/>
                  <a:pt x="197958" y="43641"/>
                </a:cubicBezTo>
                <a:cubicBezTo>
                  <a:pt x="228933" y="74572"/>
                  <a:pt x="239656" y="120770"/>
                  <a:pt x="225757" y="162209"/>
                </a:cubicBezTo>
                <a:lnTo>
                  <a:pt x="280956" y="217329"/>
                </a:lnTo>
                <a:cubicBezTo>
                  <a:pt x="282743" y="217527"/>
                  <a:pt x="284530" y="218320"/>
                  <a:pt x="285920" y="219510"/>
                </a:cubicBezTo>
                <a:lnTo>
                  <a:pt x="328610" y="262139"/>
                </a:lnTo>
                <a:lnTo>
                  <a:pt x="490833" y="100149"/>
                </a:lnTo>
                <a:cubicBezTo>
                  <a:pt x="486663" y="93606"/>
                  <a:pt x="484280" y="86072"/>
                  <a:pt x="484280" y="78141"/>
                </a:cubicBezTo>
                <a:cubicBezTo>
                  <a:pt x="484280" y="66839"/>
                  <a:pt x="488649" y="56529"/>
                  <a:pt x="496591" y="48598"/>
                </a:cubicBezTo>
                <a:cubicBezTo>
                  <a:pt x="498577" y="46417"/>
                  <a:pt x="500959" y="44633"/>
                  <a:pt x="503739" y="430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Oval 59">
            <a:extLst>
              <a:ext uri="{FF2B5EF4-FFF2-40B4-BE49-F238E27FC236}">
                <a16:creationId xmlns="" xmlns:a16="http://schemas.microsoft.com/office/drawing/2014/main" id="{50765D85-5740-46FB-8BC8-29293C1B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674" y="1981995"/>
            <a:ext cx="772319" cy="772423"/>
          </a:xfrm>
          <a:prstGeom prst="wedgeEllipseCallou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2">
            <a:extLst>
              <a:ext uri="{FF2B5EF4-FFF2-40B4-BE49-F238E27FC236}">
                <a16:creationId xmlns="" xmlns:a16="http://schemas.microsoft.com/office/drawing/2014/main" id="{2CB5D5DA-B49F-4FDD-8EF4-DD4BA8A6D8DA}"/>
              </a:ext>
            </a:extLst>
          </p:cNvPr>
          <p:cNvSpPr>
            <a:spLocks noChangeAspect="1"/>
          </p:cNvSpPr>
          <p:nvPr/>
        </p:nvSpPr>
        <p:spPr>
          <a:xfrm>
            <a:off x="5140549" y="2180343"/>
            <a:ext cx="415075" cy="356616"/>
          </a:xfrm>
          <a:custGeom>
            <a:avLst/>
            <a:gdLst>
              <a:gd name="T0" fmla="*/ 4147 w 4873"/>
              <a:gd name="T1" fmla="*/ 138 h 4193"/>
              <a:gd name="T2" fmla="*/ 894 w 4873"/>
              <a:gd name="T3" fmla="*/ 0 h 4193"/>
              <a:gd name="T4" fmla="*/ 202 w 4873"/>
              <a:gd name="T5" fmla="*/ 585 h 4193"/>
              <a:gd name="T6" fmla="*/ 288 w 4873"/>
              <a:gd name="T7" fmla="*/ 663 h 4193"/>
              <a:gd name="T8" fmla="*/ 894 w 4873"/>
              <a:gd name="T9" fmla="*/ 116 h 4193"/>
              <a:gd name="T10" fmla="*/ 4050 w 4873"/>
              <a:gd name="T11" fmla="*/ 204 h 4193"/>
              <a:gd name="T12" fmla="*/ 4756 w 4873"/>
              <a:gd name="T13" fmla="*/ 1360 h 4193"/>
              <a:gd name="T14" fmla="*/ 4678 w 4873"/>
              <a:gd name="T15" fmla="*/ 4076 h 4193"/>
              <a:gd name="T16" fmla="*/ 4219 w 4873"/>
              <a:gd name="T17" fmla="*/ 3195 h 4193"/>
              <a:gd name="T18" fmla="*/ 4528 w 4873"/>
              <a:gd name="T19" fmla="*/ 3149 h 4193"/>
              <a:gd name="T20" fmla="*/ 4080 w 4873"/>
              <a:gd name="T21" fmla="*/ 2496 h 4193"/>
              <a:gd name="T22" fmla="*/ 3916 w 4873"/>
              <a:gd name="T23" fmla="*/ 2497 h 4193"/>
              <a:gd name="T24" fmla="*/ 3484 w 4873"/>
              <a:gd name="T25" fmla="*/ 3149 h 4193"/>
              <a:gd name="T26" fmla="*/ 3777 w 4873"/>
              <a:gd name="T27" fmla="*/ 3195 h 4193"/>
              <a:gd name="T28" fmla="*/ 2925 w 4873"/>
              <a:gd name="T29" fmla="*/ 4076 h 4193"/>
              <a:gd name="T30" fmla="*/ 3151 w 4873"/>
              <a:gd name="T31" fmla="*/ 3195 h 4193"/>
              <a:gd name="T32" fmla="*/ 3219 w 4873"/>
              <a:gd name="T33" fmla="*/ 3055 h 4193"/>
              <a:gd name="T34" fmla="*/ 2704 w 4873"/>
              <a:gd name="T35" fmla="*/ 2454 h 4193"/>
              <a:gd name="T36" fmla="*/ 2204 w 4873"/>
              <a:gd name="T37" fmla="*/ 3055 h 4193"/>
              <a:gd name="T38" fmla="*/ 2274 w 4873"/>
              <a:gd name="T39" fmla="*/ 3195 h 4193"/>
              <a:gd name="T40" fmla="*/ 2483 w 4873"/>
              <a:gd name="T41" fmla="*/ 4076 h 4193"/>
              <a:gd name="T42" fmla="*/ 117 w 4873"/>
              <a:gd name="T43" fmla="*/ 3908 h 4193"/>
              <a:gd name="T44" fmla="*/ 285 w 4873"/>
              <a:gd name="T45" fmla="*/ 1135 h 4193"/>
              <a:gd name="T46" fmla="*/ 4103 w 4873"/>
              <a:gd name="T47" fmla="*/ 1077 h 4193"/>
              <a:gd name="T48" fmla="*/ 285 w 4873"/>
              <a:gd name="T49" fmla="*/ 1019 h 4193"/>
              <a:gd name="T50" fmla="*/ 0 w 4873"/>
              <a:gd name="T51" fmla="*/ 3908 h 4193"/>
              <a:gd name="T52" fmla="*/ 2541 w 4873"/>
              <a:gd name="T53" fmla="*/ 4193 h 4193"/>
              <a:gd name="T54" fmla="*/ 2599 w 4873"/>
              <a:gd name="T55" fmla="*/ 3137 h 4193"/>
              <a:gd name="T56" fmla="*/ 2332 w 4873"/>
              <a:gd name="T57" fmla="*/ 3079 h 4193"/>
              <a:gd name="T58" fmla="*/ 3090 w 4873"/>
              <a:gd name="T59" fmla="*/ 3079 h 4193"/>
              <a:gd name="T60" fmla="*/ 2809 w 4873"/>
              <a:gd name="T61" fmla="*/ 3137 h 4193"/>
              <a:gd name="T62" fmla="*/ 2867 w 4873"/>
              <a:gd name="T63" fmla="*/ 4193 h 4193"/>
              <a:gd name="T64" fmla="*/ 3892 w 4873"/>
              <a:gd name="T65" fmla="*/ 4135 h 4193"/>
              <a:gd name="T66" fmla="*/ 3835 w 4873"/>
              <a:gd name="T67" fmla="*/ 3079 h 4193"/>
              <a:gd name="T68" fmla="*/ 3999 w 4873"/>
              <a:gd name="T69" fmla="*/ 2581 h 4193"/>
              <a:gd name="T70" fmla="*/ 4161 w 4873"/>
              <a:gd name="T71" fmla="*/ 3079 h 4193"/>
              <a:gd name="T72" fmla="*/ 4104 w 4873"/>
              <a:gd name="T73" fmla="*/ 4135 h 4193"/>
              <a:gd name="T74" fmla="*/ 4678 w 4873"/>
              <a:gd name="T75" fmla="*/ 4193 h 4193"/>
              <a:gd name="T76" fmla="*/ 4873 w 4873"/>
              <a:gd name="T77" fmla="*/ 1360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73" h="4193">
                <a:moveTo>
                  <a:pt x="4786" y="1078"/>
                </a:moveTo>
                <a:lnTo>
                  <a:pt x="4147" y="138"/>
                </a:lnTo>
                <a:cubicBezTo>
                  <a:pt x="4094" y="60"/>
                  <a:pt x="3979" y="0"/>
                  <a:pt x="3885" y="0"/>
                </a:cubicBezTo>
                <a:lnTo>
                  <a:pt x="894" y="0"/>
                </a:lnTo>
                <a:cubicBezTo>
                  <a:pt x="803" y="0"/>
                  <a:pt x="684" y="53"/>
                  <a:pt x="623" y="120"/>
                </a:cubicBezTo>
                <a:lnTo>
                  <a:pt x="202" y="585"/>
                </a:lnTo>
                <a:cubicBezTo>
                  <a:pt x="180" y="609"/>
                  <a:pt x="182" y="646"/>
                  <a:pt x="206" y="667"/>
                </a:cubicBezTo>
                <a:cubicBezTo>
                  <a:pt x="230" y="689"/>
                  <a:pt x="266" y="687"/>
                  <a:pt x="288" y="663"/>
                </a:cubicBezTo>
                <a:lnTo>
                  <a:pt x="709" y="198"/>
                </a:lnTo>
                <a:cubicBezTo>
                  <a:pt x="749" y="155"/>
                  <a:pt x="835" y="116"/>
                  <a:pt x="894" y="116"/>
                </a:cubicBezTo>
                <a:lnTo>
                  <a:pt x="3885" y="116"/>
                </a:lnTo>
                <a:cubicBezTo>
                  <a:pt x="3941" y="116"/>
                  <a:pt x="4019" y="158"/>
                  <a:pt x="4050" y="204"/>
                </a:cubicBezTo>
                <a:lnTo>
                  <a:pt x="4689" y="1144"/>
                </a:lnTo>
                <a:cubicBezTo>
                  <a:pt x="4725" y="1196"/>
                  <a:pt x="4756" y="1297"/>
                  <a:pt x="4756" y="1360"/>
                </a:cubicBezTo>
                <a:lnTo>
                  <a:pt x="4756" y="3998"/>
                </a:lnTo>
                <a:cubicBezTo>
                  <a:pt x="4756" y="4041"/>
                  <a:pt x="4721" y="4076"/>
                  <a:pt x="4678" y="4076"/>
                </a:cubicBezTo>
                <a:lnTo>
                  <a:pt x="4219" y="4076"/>
                </a:lnTo>
                <a:lnTo>
                  <a:pt x="4219" y="3195"/>
                </a:lnTo>
                <a:lnTo>
                  <a:pt x="4444" y="3195"/>
                </a:lnTo>
                <a:cubicBezTo>
                  <a:pt x="4483" y="3195"/>
                  <a:pt x="4513" y="3178"/>
                  <a:pt x="4528" y="3149"/>
                </a:cubicBezTo>
                <a:cubicBezTo>
                  <a:pt x="4542" y="3120"/>
                  <a:pt x="4537" y="3085"/>
                  <a:pt x="4513" y="3055"/>
                </a:cubicBezTo>
                <a:lnTo>
                  <a:pt x="4080" y="2496"/>
                </a:lnTo>
                <a:cubicBezTo>
                  <a:pt x="4059" y="2469"/>
                  <a:pt x="4029" y="2454"/>
                  <a:pt x="3998" y="2454"/>
                </a:cubicBezTo>
                <a:cubicBezTo>
                  <a:pt x="3966" y="2455"/>
                  <a:pt x="3936" y="2470"/>
                  <a:pt x="3916" y="2497"/>
                </a:cubicBezTo>
                <a:lnTo>
                  <a:pt x="3498" y="3055"/>
                </a:lnTo>
                <a:cubicBezTo>
                  <a:pt x="3475" y="3086"/>
                  <a:pt x="3470" y="3120"/>
                  <a:pt x="3484" y="3149"/>
                </a:cubicBezTo>
                <a:cubicBezTo>
                  <a:pt x="3499" y="3178"/>
                  <a:pt x="3529" y="3195"/>
                  <a:pt x="3568" y="3195"/>
                </a:cubicBezTo>
                <a:lnTo>
                  <a:pt x="3777" y="3195"/>
                </a:lnTo>
                <a:lnTo>
                  <a:pt x="3777" y="4076"/>
                </a:lnTo>
                <a:lnTo>
                  <a:pt x="2925" y="4076"/>
                </a:lnTo>
                <a:lnTo>
                  <a:pt x="2925" y="3195"/>
                </a:lnTo>
                <a:lnTo>
                  <a:pt x="3151" y="3195"/>
                </a:lnTo>
                <a:cubicBezTo>
                  <a:pt x="3189" y="3195"/>
                  <a:pt x="3219" y="3178"/>
                  <a:pt x="3234" y="3149"/>
                </a:cubicBezTo>
                <a:cubicBezTo>
                  <a:pt x="3248" y="3120"/>
                  <a:pt x="3243" y="3085"/>
                  <a:pt x="3219" y="3055"/>
                </a:cubicBezTo>
                <a:lnTo>
                  <a:pt x="2786" y="2496"/>
                </a:lnTo>
                <a:cubicBezTo>
                  <a:pt x="2765" y="2469"/>
                  <a:pt x="2736" y="2454"/>
                  <a:pt x="2704" y="2454"/>
                </a:cubicBezTo>
                <a:cubicBezTo>
                  <a:pt x="2672" y="2455"/>
                  <a:pt x="2642" y="2470"/>
                  <a:pt x="2622" y="2497"/>
                </a:cubicBezTo>
                <a:lnTo>
                  <a:pt x="2204" y="3055"/>
                </a:lnTo>
                <a:cubicBezTo>
                  <a:pt x="2181" y="3086"/>
                  <a:pt x="2176" y="3120"/>
                  <a:pt x="2191" y="3149"/>
                </a:cubicBezTo>
                <a:cubicBezTo>
                  <a:pt x="2205" y="3178"/>
                  <a:pt x="2235" y="3195"/>
                  <a:pt x="2274" y="3195"/>
                </a:cubicBezTo>
                <a:lnTo>
                  <a:pt x="2483" y="3195"/>
                </a:lnTo>
                <a:lnTo>
                  <a:pt x="2483" y="4076"/>
                </a:lnTo>
                <a:lnTo>
                  <a:pt x="285" y="4076"/>
                </a:lnTo>
                <a:cubicBezTo>
                  <a:pt x="192" y="4076"/>
                  <a:pt x="117" y="4001"/>
                  <a:pt x="117" y="3908"/>
                </a:cubicBezTo>
                <a:lnTo>
                  <a:pt x="117" y="1304"/>
                </a:lnTo>
                <a:cubicBezTo>
                  <a:pt x="117" y="1211"/>
                  <a:pt x="192" y="1135"/>
                  <a:pt x="285" y="1135"/>
                </a:cubicBezTo>
                <a:lnTo>
                  <a:pt x="4045" y="1135"/>
                </a:lnTo>
                <a:cubicBezTo>
                  <a:pt x="4077" y="1135"/>
                  <a:pt x="4103" y="1109"/>
                  <a:pt x="4103" y="1077"/>
                </a:cubicBezTo>
                <a:cubicBezTo>
                  <a:pt x="4103" y="1045"/>
                  <a:pt x="4077" y="1019"/>
                  <a:pt x="4045" y="1019"/>
                </a:cubicBezTo>
                <a:lnTo>
                  <a:pt x="285" y="1019"/>
                </a:lnTo>
                <a:cubicBezTo>
                  <a:pt x="128" y="1019"/>
                  <a:pt x="0" y="1147"/>
                  <a:pt x="0" y="1304"/>
                </a:cubicBezTo>
                <a:lnTo>
                  <a:pt x="0" y="3908"/>
                </a:lnTo>
                <a:cubicBezTo>
                  <a:pt x="0" y="4065"/>
                  <a:pt x="128" y="4193"/>
                  <a:pt x="285" y="4193"/>
                </a:cubicBezTo>
                <a:lnTo>
                  <a:pt x="2541" y="4193"/>
                </a:lnTo>
                <a:cubicBezTo>
                  <a:pt x="2573" y="4193"/>
                  <a:pt x="2599" y="4167"/>
                  <a:pt x="2599" y="4135"/>
                </a:cubicBezTo>
                <a:lnTo>
                  <a:pt x="2599" y="3137"/>
                </a:lnTo>
                <a:cubicBezTo>
                  <a:pt x="2599" y="3105"/>
                  <a:pt x="2573" y="3079"/>
                  <a:pt x="2541" y="3079"/>
                </a:cubicBezTo>
                <a:lnTo>
                  <a:pt x="2332" y="3079"/>
                </a:lnTo>
                <a:lnTo>
                  <a:pt x="2705" y="2581"/>
                </a:lnTo>
                <a:lnTo>
                  <a:pt x="3090" y="3079"/>
                </a:lnTo>
                <a:lnTo>
                  <a:pt x="2867" y="3079"/>
                </a:lnTo>
                <a:cubicBezTo>
                  <a:pt x="2835" y="3079"/>
                  <a:pt x="2809" y="3105"/>
                  <a:pt x="2809" y="3137"/>
                </a:cubicBezTo>
                <a:lnTo>
                  <a:pt x="2809" y="4135"/>
                </a:lnTo>
                <a:cubicBezTo>
                  <a:pt x="2809" y="4167"/>
                  <a:pt x="2835" y="4193"/>
                  <a:pt x="2867" y="4193"/>
                </a:cubicBezTo>
                <a:lnTo>
                  <a:pt x="3833" y="4193"/>
                </a:lnTo>
                <a:cubicBezTo>
                  <a:pt x="3866" y="4193"/>
                  <a:pt x="3892" y="4167"/>
                  <a:pt x="3892" y="4135"/>
                </a:cubicBezTo>
                <a:cubicBezTo>
                  <a:pt x="3892" y="4133"/>
                  <a:pt x="3893" y="3137"/>
                  <a:pt x="3893" y="3137"/>
                </a:cubicBezTo>
                <a:cubicBezTo>
                  <a:pt x="3893" y="3105"/>
                  <a:pt x="3867" y="3079"/>
                  <a:pt x="3835" y="3079"/>
                </a:cubicBezTo>
                <a:lnTo>
                  <a:pt x="3626" y="3079"/>
                </a:lnTo>
                <a:lnTo>
                  <a:pt x="3999" y="2581"/>
                </a:lnTo>
                <a:lnTo>
                  <a:pt x="4384" y="3079"/>
                </a:lnTo>
                <a:lnTo>
                  <a:pt x="4161" y="3079"/>
                </a:lnTo>
                <a:cubicBezTo>
                  <a:pt x="4129" y="3079"/>
                  <a:pt x="4103" y="3105"/>
                  <a:pt x="4103" y="3137"/>
                </a:cubicBezTo>
                <a:cubicBezTo>
                  <a:pt x="4103" y="3137"/>
                  <a:pt x="4104" y="4133"/>
                  <a:pt x="4104" y="4135"/>
                </a:cubicBezTo>
                <a:cubicBezTo>
                  <a:pt x="4104" y="4167"/>
                  <a:pt x="4130" y="4193"/>
                  <a:pt x="4162" y="4193"/>
                </a:cubicBezTo>
                <a:lnTo>
                  <a:pt x="4678" y="4193"/>
                </a:lnTo>
                <a:cubicBezTo>
                  <a:pt x="4785" y="4193"/>
                  <a:pt x="4873" y="4106"/>
                  <a:pt x="4873" y="3998"/>
                </a:cubicBezTo>
                <a:lnTo>
                  <a:pt x="4873" y="1360"/>
                </a:lnTo>
                <a:cubicBezTo>
                  <a:pt x="4873" y="1274"/>
                  <a:pt x="4835" y="1150"/>
                  <a:pt x="4786" y="10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="" xmlns:a16="http://schemas.microsoft.com/office/drawing/2014/main" id="{A16F2375-E77E-4B42-9FBF-A82432FF8386}"/>
              </a:ext>
            </a:extLst>
          </p:cNvPr>
          <p:cNvSpPr/>
          <p:nvPr/>
        </p:nvSpPr>
        <p:spPr>
          <a:xfrm rot="5400000">
            <a:off x="1394298" y="5658178"/>
            <a:ext cx="412092" cy="26357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TextBox 34">
            <a:extLst>
              <a:ext uri="{FF2B5EF4-FFF2-40B4-BE49-F238E27FC236}">
                <a16:creationId xmlns="" xmlns:a16="http://schemas.microsoft.com/office/drawing/2014/main" id="{153295C0-EF44-4437-9226-3852E31D9B8E}"/>
              </a:ext>
            </a:extLst>
          </p:cNvPr>
          <p:cNvSpPr txBox="1"/>
          <p:nvPr/>
        </p:nvSpPr>
        <p:spPr>
          <a:xfrm>
            <a:off x="1948560" y="5435659"/>
            <a:ext cx="819577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函数名、类中的属性名和方法名，应全部使用小写字母，多个单词之间可以用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下划线分隔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。常量名应全部使用大写字母，单词之间可以用下划线分隔。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．本书中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程序的命名约定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69925" y="2596270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3"/>
          <p:cNvSpPr/>
          <p:nvPr/>
        </p:nvSpPr>
        <p:spPr bwMode="auto">
          <a:xfrm flipV="1">
            <a:off x="723034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: 形状 4"/>
          <p:cNvSpPr/>
          <p:nvPr/>
        </p:nvSpPr>
        <p:spPr bwMode="auto">
          <a:xfrm flipV="1">
            <a:off x="3466235" y="2867058"/>
            <a:ext cx="2691678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: 形状 5"/>
          <p:cNvSpPr/>
          <p:nvPr/>
        </p:nvSpPr>
        <p:spPr bwMode="auto">
          <a:xfrm flipV="1">
            <a:off x="6431452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: 形状 6"/>
          <p:cNvSpPr/>
          <p:nvPr/>
        </p:nvSpPr>
        <p:spPr bwMode="auto">
          <a:xfrm flipV="1">
            <a:off x="9124805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5063" y="3442297"/>
            <a:ext cx="1912274" cy="1692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fontAlgn="auto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名称全部采用大写字母。如果常量名称由多个独立单词组合而成，则使用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下划线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分隔单词。例如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YEAR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WEEK_OF_MONTH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60775" y="3427851"/>
            <a:ext cx="2373313" cy="25391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名使用大驼峰法，首字母采用大写形式。如果类名由多个独立单词组合而成，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使用下划线“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分隔单词，也可以将每个独立单词大写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。异常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名：异常属于类， 其命名规则与类相同， 通常使用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Error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作为后缀，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650798" y="3340862"/>
            <a:ext cx="1733299" cy="8463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名称首字母采用大写形式，尽量简短，不推荐使用下划线。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9344151" y="3454993"/>
            <a:ext cx="1822786" cy="1692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名全部使用小写字母，尽量简短，不推荐使用下划线，例如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mypackage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文件名全部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使用小写字母，可使用下划线。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8605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208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6037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r" fontAlgn="base">
              <a:buClrTx/>
              <a:buSzTx/>
              <a:buFontTx/>
              <a:defRPr/>
            </a:pPr>
            <a:endParaRPr lang="zh-CN" altLang="en-US" sz="16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6640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3469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4072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901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504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: 圆角 26"/>
          <p:cNvSpPr/>
          <p:nvPr/>
        </p:nvSpPr>
        <p:spPr>
          <a:xfrm>
            <a:off x="10250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71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: 圆角 42"/>
          <p:cNvSpPr/>
          <p:nvPr/>
        </p:nvSpPr>
        <p:spPr>
          <a:xfrm>
            <a:off x="37682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03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矩形: 圆角 47"/>
          <p:cNvSpPr/>
          <p:nvPr/>
        </p:nvSpPr>
        <p:spPr>
          <a:xfrm>
            <a:off x="65114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28A7E1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735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矩形: 圆角 52"/>
          <p:cNvSpPr/>
          <p:nvPr/>
        </p:nvSpPr>
        <p:spPr>
          <a:xfrm>
            <a:off x="92546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67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．本书中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程序的命名约定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69925" y="2596270"/>
            <a:ext cx="10850563" cy="0"/>
          </a:xfrm>
          <a:prstGeom prst="straightConnector1">
            <a:avLst/>
          </a:prstGeom>
          <a:ln w="15875" cap="rnd">
            <a:solidFill>
              <a:schemeClr val="bg1">
                <a:lumMod val="85000"/>
              </a:schemeClr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3"/>
          <p:cNvSpPr/>
          <p:nvPr/>
        </p:nvSpPr>
        <p:spPr bwMode="auto">
          <a:xfrm flipV="1">
            <a:off x="723034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: 形状 4"/>
          <p:cNvSpPr/>
          <p:nvPr/>
        </p:nvSpPr>
        <p:spPr bwMode="auto">
          <a:xfrm flipV="1">
            <a:off x="3466235" y="2867058"/>
            <a:ext cx="2691678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: 形状 5"/>
          <p:cNvSpPr/>
          <p:nvPr/>
        </p:nvSpPr>
        <p:spPr bwMode="auto">
          <a:xfrm flipV="1">
            <a:off x="6431452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: 形状 6"/>
          <p:cNvSpPr/>
          <p:nvPr/>
        </p:nvSpPr>
        <p:spPr bwMode="auto">
          <a:xfrm flipV="1">
            <a:off x="9124805" y="2867058"/>
            <a:ext cx="2395683" cy="3229735"/>
          </a:xfrm>
          <a:custGeom>
            <a:avLst/>
            <a:gdLst>
              <a:gd name="connsiteX0" fmla="*/ 46915 w 2171991"/>
              <a:gd name="connsiteY0" fmla="*/ 0 h 2364228"/>
              <a:gd name="connsiteX1" fmla="*/ 2125076 w 2171991"/>
              <a:gd name="connsiteY1" fmla="*/ 0 h 2364228"/>
              <a:gd name="connsiteX2" fmla="*/ 2171991 w 2171991"/>
              <a:gd name="connsiteY2" fmla="*/ 46915 h 2364228"/>
              <a:gd name="connsiteX3" fmla="*/ 2171991 w 2171991"/>
              <a:gd name="connsiteY3" fmla="*/ 2060665 h 2364228"/>
              <a:gd name="connsiteX4" fmla="*/ 2125076 w 2171991"/>
              <a:gd name="connsiteY4" fmla="*/ 2107580 h 2364228"/>
              <a:gd name="connsiteX5" fmla="*/ 1234851 w 2171991"/>
              <a:gd name="connsiteY5" fmla="*/ 2107580 h 2364228"/>
              <a:gd name="connsiteX6" fmla="*/ 1085995 w 2171991"/>
              <a:gd name="connsiteY6" fmla="*/ 2364228 h 2364228"/>
              <a:gd name="connsiteX7" fmla="*/ 937139 w 2171991"/>
              <a:gd name="connsiteY7" fmla="*/ 2107580 h 2364228"/>
              <a:gd name="connsiteX8" fmla="*/ 46915 w 2171991"/>
              <a:gd name="connsiteY8" fmla="*/ 2107580 h 2364228"/>
              <a:gd name="connsiteX9" fmla="*/ 0 w 2171991"/>
              <a:gd name="connsiteY9" fmla="*/ 2060665 h 2364228"/>
              <a:gd name="connsiteX10" fmla="*/ 0 w 2171991"/>
              <a:gd name="connsiteY10" fmla="*/ 46915 h 2364228"/>
              <a:gd name="connsiteX11" fmla="*/ 46915 w 2171991"/>
              <a:gd name="connsiteY11" fmla="*/ 0 h 2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71991" h="2364228">
                <a:moveTo>
                  <a:pt x="46915" y="0"/>
                </a:moveTo>
                <a:lnTo>
                  <a:pt x="2125076" y="0"/>
                </a:lnTo>
                <a:cubicBezTo>
                  <a:pt x="2150986" y="0"/>
                  <a:pt x="2171991" y="21005"/>
                  <a:pt x="2171991" y="46915"/>
                </a:cubicBezTo>
                <a:lnTo>
                  <a:pt x="2171991" y="2060665"/>
                </a:lnTo>
                <a:cubicBezTo>
                  <a:pt x="2171991" y="2086575"/>
                  <a:pt x="2150986" y="2107580"/>
                  <a:pt x="2125076" y="2107580"/>
                </a:cubicBezTo>
                <a:lnTo>
                  <a:pt x="1234851" y="2107580"/>
                </a:lnTo>
                <a:lnTo>
                  <a:pt x="1085995" y="2364228"/>
                </a:lnTo>
                <a:lnTo>
                  <a:pt x="937139" y="2107580"/>
                </a:lnTo>
                <a:lnTo>
                  <a:pt x="46915" y="2107580"/>
                </a:lnTo>
                <a:cubicBezTo>
                  <a:pt x="21005" y="2107580"/>
                  <a:pt x="0" y="2086575"/>
                  <a:pt x="0" y="2060665"/>
                </a:cubicBezTo>
                <a:lnTo>
                  <a:pt x="0" y="46915"/>
                </a:lnTo>
                <a:cubicBezTo>
                  <a:pt x="0" y="21005"/>
                  <a:pt x="21005" y="0"/>
                  <a:pt x="469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2">
                <a:lumMod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5063" y="3442297"/>
            <a:ext cx="1912274" cy="16771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fontAlgn="auto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名全部使用小写字母，尽量简短，如果由多个单词构成，可以使用下划线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分隔多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个单词。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660775" y="3427851"/>
            <a:ext cx="2373313" cy="22353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名、类的属性名和方法名全部使用小写字母，多个单词之间使用下划线“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大写字母分隔。变量名全部使用小写字母，如果由多个单词构成，可以用下划线或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大写字母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分隔单词。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650798" y="3415302"/>
            <a:ext cx="2039177" cy="1128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或函数内部受保护的模块变量名或函数名使用单下划线“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9479280" y="3427851"/>
            <a:ext cx="1822786" cy="11285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 kern="1400" spc="1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ts val="22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内部私有的类实例属性名或方法名使用双下划线“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__”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18605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208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6037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r" fontAlgn="base">
              <a:buClrTx/>
              <a:buSzTx/>
              <a:buFontTx/>
              <a:defRPr/>
            </a:pPr>
            <a:endParaRPr lang="zh-CN" altLang="en-US" sz="16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6640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3469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7407276" y="2535946"/>
            <a:ext cx="120650" cy="120650"/>
          </a:xfrm>
          <a:prstGeom prst="ellipse">
            <a:avLst/>
          </a:prstGeom>
          <a:solidFill>
            <a:srgbClr val="7ABA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0090157" y="2475627"/>
            <a:ext cx="241286" cy="241286"/>
          </a:xfrm>
          <a:prstGeom prst="ellipse">
            <a:avLst/>
          </a:prstGeom>
          <a:solidFill>
            <a:srgbClr val="D5D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0150476" y="2535946"/>
            <a:ext cx="120650" cy="120650"/>
          </a:xfrm>
          <a:prstGeom prst="ellipse">
            <a:avLst/>
          </a:prstGeom>
          <a:solidFill>
            <a:srgbClr val="E8B9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: 圆角 26"/>
          <p:cNvSpPr/>
          <p:nvPr/>
        </p:nvSpPr>
        <p:spPr>
          <a:xfrm>
            <a:off x="10250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71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: 圆角 42"/>
          <p:cNvSpPr/>
          <p:nvPr/>
        </p:nvSpPr>
        <p:spPr>
          <a:xfrm>
            <a:off x="37682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303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矩形: 圆角 47"/>
          <p:cNvSpPr/>
          <p:nvPr/>
        </p:nvSpPr>
        <p:spPr>
          <a:xfrm>
            <a:off x="65114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28A7E1"/>
          </a:solidFill>
          <a:ln>
            <a:noFill/>
          </a:ln>
          <a:effectLst>
            <a:outerShdw blurRad="101600" dist="38100" dir="2700000" algn="tl" rotWithShape="0">
              <a:srgbClr val="2E7EA4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735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矩形: 圆角 52"/>
          <p:cNvSpPr/>
          <p:nvPr/>
        </p:nvSpPr>
        <p:spPr>
          <a:xfrm>
            <a:off x="9254663" y="1747762"/>
            <a:ext cx="1912274" cy="475833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101600" dist="38100" dir="2700000" algn="tl" rotWithShape="0">
              <a:srgbClr val="D3B76A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416717" y="1762420"/>
            <a:ext cx="158816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1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内容占位符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09027"/>
              </p:ext>
            </p:extLst>
          </p:nvPr>
        </p:nvGraphicFramePr>
        <p:xfrm>
          <a:off x="609600" y="1144588"/>
          <a:ext cx="1097915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9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938670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1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的基本数据类型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2.1.1 6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个基本数据类型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2.1.2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的数值类型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2.1.3 Python 3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数据类型的判断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2.1.4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数据类型的转换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的算术运算符及其应用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的算术运算符及运算优先级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2.2.2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的算术表达式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 Python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的赋值运算符与变量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2.3.1 Python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的赋值运算符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2.3.2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变量定义及赋值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2-1】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计算并输出购买商品的实付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总额与平均价格等数据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 Python 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的日期时间函数</a:t>
                      </a:r>
                      <a:endParaRPr kumimoji="0" lang="en-US" altLang="zh-CN" sz="1600" b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2.4.1 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时间元组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2.4.2 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2.4.3 datetime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模块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2-2】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输出当前日期和时间</a:t>
                      </a:r>
                      <a:endParaRPr kumimoji="0" lang="en-US" altLang="zh-CN" sz="1600" b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2-3】</a:t>
                      </a: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计算与输出购买商品的优惠</a:t>
                      </a: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金额与应付金额等数据</a:t>
                      </a:r>
                      <a:r>
                        <a:rPr kumimoji="0" lang="en-US" altLang="zh-CN" sz="16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583667"/>
            <a:ext cx="2718693" cy="886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  <a:endParaRPr lang="zh-CN" altLang="en-US" sz="5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73660" y="566420"/>
            <a:ext cx="1764030" cy="102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5" y="782320"/>
            <a:ext cx="685165" cy="595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73025" y="1524635"/>
            <a:ext cx="12344400" cy="122555"/>
          </a:xfrm>
          <a:prstGeom prst="rect">
            <a:avLst/>
          </a:prstGeom>
          <a:solidFill>
            <a:srgbClr val="41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8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7319</Words>
  <Application>Microsoft Macintosh PowerPoint</Application>
  <PresentationFormat>Custom</PresentationFormat>
  <Paragraphs>949</Paragraphs>
  <Slides>55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-apple-system</vt:lpstr>
      <vt:lpstr>Arial Unicode MS</vt:lpstr>
      <vt:lpstr>Calibri</vt:lpstr>
      <vt:lpstr>Microsoft YaHei UI</vt:lpstr>
      <vt:lpstr>Open Sans</vt:lpstr>
      <vt:lpstr>OPPOSans B</vt:lpstr>
      <vt:lpstr>Times New Roman</vt:lpstr>
      <vt:lpstr>Wingdings</vt:lpstr>
      <vt:lpstr>宋体</vt:lpstr>
      <vt:lpstr>微软雅黑</vt:lpstr>
      <vt:lpstr>思源黑体 CN Bold</vt:lpstr>
      <vt:lpstr>等线</vt:lpstr>
      <vt:lpstr>阿里巴巴普惠体 B</vt:lpstr>
      <vt:lpstr>Arial</vt:lpstr>
      <vt:lpstr>Office Theme</vt:lpstr>
      <vt:lpstr>PowerPoint Presentation</vt:lpstr>
      <vt:lpstr>PowerPoint Presentation</vt:lpstr>
      <vt:lpstr>1．Python 的编程规范</vt:lpstr>
      <vt:lpstr>2．计算机程序中标识符的命名规则</vt:lpstr>
      <vt:lpstr>3．Python 标识符的命名规划</vt:lpstr>
      <vt:lpstr>3．Python 标识符的命名规划</vt:lpstr>
      <vt:lpstr>4．本书中Python 程序的命名约定</vt:lpstr>
      <vt:lpstr>4．本书中Python 程序的命名约定</vt:lpstr>
      <vt:lpstr>PowerPoint Presentation</vt:lpstr>
      <vt:lpstr>2.1.1 6 个基本数据类型</vt:lpstr>
      <vt:lpstr>2.1.1 6 个基本数据类型</vt:lpstr>
      <vt:lpstr>2.1.2 Python 3 的数值类型</vt:lpstr>
      <vt:lpstr>2.1.2 Python 3 的数值类型</vt:lpstr>
      <vt:lpstr>2.1.3 Python 3 数据类型的判断</vt:lpstr>
      <vt:lpstr>2.1.4 Python 数据类型的转换</vt:lpstr>
      <vt:lpstr>PowerPoint Presentation</vt:lpstr>
      <vt:lpstr>2.2.1 Python 的算术运算符及运算优先级</vt:lpstr>
      <vt:lpstr>2.2.1 Python 的算术运算符及运算优先级</vt:lpstr>
      <vt:lpstr>2.2.2 Python 的算术表达式</vt:lpstr>
      <vt:lpstr>2.2.2 Python 的算术表达式</vt:lpstr>
      <vt:lpstr>2.2.2 Python 的算术表达式</vt:lpstr>
      <vt:lpstr>PowerPoint Presentation</vt:lpstr>
      <vt:lpstr>2.3.1 Python 的赋值运算符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2.3.2 变量定义及赋值</vt:lpstr>
      <vt:lpstr>【任务2-1】</vt:lpstr>
      <vt:lpstr>【任务2-1】</vt:lpstr>
      <vt:lpstr>【任务2-1】</vt:lpstr>
      <vt:lpstr>【任务2-1】</vt:lpstr>
      <vt:lpstr>任务2-1.1</vt:lpstr>
      <vt:lpstr>任务2-1.1</vt:lpstr>
      <vt:lpstr>PowerPoint Presentation</vt:lpstr>
      <vt:lpstr>2.4.1 时间元组</vt:lpstr>
      <vt:lpstr>2.4.1 时间元组</vt:lpstr>
      <vt:lpstr>2.4.2 time 模块</vt:lpstr>
      <vt:lpstr>2.4.2 time 模块</vt:lpstr>
      <vt:lpstr>2.4.2 time 模块</vt:lpstr>
      <vt:lpstr>2.4.2 time 模块</vt:lpstr>
      <vt:lpstr>2.4.2 time 模块</vt:lpstr>
      <vt:lpstr>2.4.3 datetime 模块</vt:lpstr>
      <vt:lpstr>2.4.3 datetime 模块</vt:lpstr>
      <vt:lpstr>【任务2-2】</vt:lpstr>
      <vt:lpstr>【任务2-2】</vt:lpstr>
      <vt:lpstr>【任务2-2】</vt:lpstr>
      <vt:lpstr>【任务2-3】</vt:lpstr>
      <vt:lpstr>【任务2-3】</vt:lpstr>
      <vt:lpstr>【任务2-3】</vt:lpstr>
      <vt:lpstr>【任务2-3】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Microsoft Office User</cp:lastModifiedBy>
  <cp:revision>494</cp:revision>
  <dcterms:created xsi:type="dcterms:W3CDTF">2006-08-16T00:00:00Z</dcterms:created>
  <dcterms:modified xsi:type="dcterms:W3CDTF">2024-03-28T07:51:14Z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