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5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6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60" r:id="rId4"/>
    <p:sldId id="551" r:id="rId5"/>
    <p:sldId id="520" r:id="rId6"/>
    <p:sldId id="552" r:id="rId7"/>
    <p:sldId id="522" r:id="rId8"/>
    <p:sldId id="553" r:id="rId9"/>
    <p:sldId id="523" r:id="rId10"/>
    <p:sldId id="554" r:id="rId11"/>
    <p:sldId id="555" r:id="rId12"/>
    <p:sldId id="524" r:id="rId13"/>
    <p:sldId id="521" r:id="rId14"/>
    <p:sldId id="556" r:id="rId15"/>
    <p:sldId id="557" r:id="rId16"/>
    <p:sldId id="558" r:id="rId17"/>
    <p:sldId id="527" r:id="rId18"/>
    <p:sldId id="559" r:id="rId19"/>
    <p:sldId id="560" r:id="rId20"/>
    <p:sldId id="561" r:id="rId21"/>
    <p:sldId id="615" r:id="rId22"/>
    <p:sldId id="616" r:id="rId23"/>
    <p:sldId id="617" r:id="rId24"/>
    <p:sldId id="618" r:id="rId25"/>
    <p:sldId id="619" r:id="rId26"/>
    <p:sldId id="62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5" r:id="rId39"/>
    <p:sldId id="576" r:id="rId40"/>
    <p:sldId id="577" r:id="rId41"/>
    <p:sldId id="574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6" r:id="rId60"/>
    <p:sldId id="595" r:id="rId61"/>
    <p:sldId id="597" r:id="rId62"/>
    <p:sldId id="598" r:id="rId63"/>
    <p:sldId id="599" r:id="rId64"/>
    <p:sldId id="600" r:id="rId65"/>
    <p:sldId id="601" r:id="rId66"/>
    <p:sldId id="602" r:id="rId67"/>
    <p:sldId id="603" r:id="rId68"/>
    <p:sldId id="604" r:id="rId69"/>
    <p:sldId id="605" r:id="rId70"/>
    <p:sldId id="606" r:id="rId71"/>
    <p:sldId id="607" r:id="rId72"/>
    <p:sldId id="608" r:id="rId73"/>
    <p:sldId id="609" r:id="rId74"/>
    <p:sldId id="610" r:id="rId75"/>
    <p:sldId id="611" r:id="rId76"/>
    <p:sldId id="612" r:id="rId77"/>
    <p:sldId id="613" r:id="rId78"/>
    <p:sldId id="614" r:id="rId79"/>
    <p:sldId id="289" r:id="rId80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92D050"/>
    <a:srgbClr val="3A4187"/>
    <a:srgbClr val="FF9900"/>
    <a:srgbClr val="FFFFFF"/>
    <a:srgbClr val="1A8ABC"/>
    <a:srgbClr val="A4B3D8"/>
    <a:srgbClr val="8C9EE0"/>
    <a:srgbClr val="3E5CCC"/>
    <a:srgbClr val="28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67" autoAdjust="0"/>
  </p:normalViewPr>
  <p:slideViewPr>
    <p:cSldViewPr showGuides="1">
      <p:cViewPr>
        <p:scale>
          <a:sx n="75" d="100"/>
          <a:sy n="75" d="100"/>
        </p:scale>
        <p:origin x="544" y="1208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2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0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7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40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3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2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5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9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3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25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89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99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92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7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28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79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3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5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5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92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02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21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91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33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79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61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87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3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88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70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61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99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4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6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809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911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1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49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024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16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746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1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37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2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81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869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4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87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66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34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06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388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338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91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924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439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604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783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806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226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5508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9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470775" y="332656"/>
            <a:ext cx="328747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8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逻辑运算与流程控制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../clipboard/media/image2.svg"/><Relationship Id="rId5" Type="http://schemas.openxmlformats.org/officeDocument/2006/relationships/image" Target="../media/image3.png"/><Relationship Id="rId6" Type="http://schemas.openxmlformats.org/officeDocument/2006/relationships/image" Target="../../clipboard/media/image4.svg"/><Relationship Id="rId7" Type="http://schemas.openxmlformats.org/officeDocument/2006/relationships/image" Target="../media/image4.png"/><Relationship Id="rId8" Type="http://schemas.openxmlformats.org/officeDocument/2006/relationships/image" Target="../../clipboard/media/image6.sv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3653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4996431" y="986525"/>
            <a:ext cx="4724400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逻辑运算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与流程控制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5307461"/>
            <a:ext cx="12206061" cy="438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1375" y="1404528"/>
            <a:ext cx="7546974" cy="3095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逻辑值测试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演示逻辑值的测试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2058194"/>
            <a:ext cx="11070017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test=None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test: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("None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为逻辑真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("None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为逻辑假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为逻辑假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中，要判断特定的值是否在序列中，可以使用关键字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；要判断特定的值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不在序列中，可以使用关键字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44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8704260"/>
              </p:ext>
            </p:extLst>
          </p:nvPr>
        </p:nvGraphicFramePr>
        <p:xfrm>
          <a:off x="2289174" y="2210435"/>
          <a:ext cx="9296401" cy="4624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的比较运算符与比较表达式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3.1. 2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逻辑值测试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的逻辑运算符与逻辑表达式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3.2.2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运算符的优先级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的选择结构及其应用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3.3.1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3-1】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3.3.2 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3-2】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3.3.3 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3-3】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语句计算分期付款的服务费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3.3.4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语句的嵌套结构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3-4】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选择语句计算网上购物的运费与优惠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3-5】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选择语句验证用户名和密码实现登录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 for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3.4.1 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3.4.2 for…else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3-6】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循环语句显示进度的百分比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 while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3.5.1 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3.5.2 while…else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3.5.3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循环中的跳转语句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3-7】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循环语句实现网上抢购倒计时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3-8】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综合应用循环结构的嵌套结构实现倒计时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3.2.1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的逻辑运算符与逻辑表达式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支持逻辑运算符，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的逻辑运算符及示例如表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。下表中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的示例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假设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78088"/>
              </p:ext>
            </p:extLst>
          </p:nvPr>
        </p:nvGraphicFramePr>
        <p:xfrm>
          <a:off x="793115" y="2286794"/>
          <a:ext cx="10591800" cy="449659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194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4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8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53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513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50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323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4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逻辑表达式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结合方向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71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and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and 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从左到右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and y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或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，否则它返回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的计算值。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and 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and z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z and 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71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逻辑或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or 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从左到右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，它返回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的值，否则它返回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的计算值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or 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or z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z or 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71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逻辑非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x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从右到左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。如果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，它返回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x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(x and y)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(x or y)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47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z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612775" y="1977613"/>
            <a:ext cx="4593018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运算符的运算规则是：优先级高的运算符先参与运算，优先级低的运算符后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参与运算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，同一优先级的运算符则按照从左到右的顺序参与运算。也可以使用小括号改变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优先级，小括号内的运算最先进行。编写程序时尽量使用小括号“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来主动控制运算次序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，以免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发生错误。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所有运算符按从最高到最低的优先级排列如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同一行中的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具有相同优先级，它们的结合方向决定运算顺序。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38843"/>
              </p:ext>
            </p:extLst>
          </p:nvPr>
        </p:nvGraphicFramePr>
        <p:xfrm>
          <a:off x="5870575" y="1448594"/>
          <a:ext cx="5943601" cy="523173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07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5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**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幂（最高优先级）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~ + 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位非、正号和负号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 / % //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算术运算符：乘、除、取余和取整除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 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算术运算符：加法、减法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 &lt;&lt;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位运算符中的右移、左移运算符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&amp;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位运算符中的位与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| ^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位运算符中位或、位异或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&lt;= &lt; &gt; &gt;=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== !=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等于、不等于运算符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6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 += -= *= **= /= //= %=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赋值运算符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is is not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身份运算符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 not 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成员运算符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3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or and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逻辑运算符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1448594"/>
            <a:ext cx="1603375" cy="382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6990" y="6238442"/>
            <a:ext cx="3907218" cy="3155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515393"/>
            <a:ext cx="12206061" cy="471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8175" y="1404528"/>
            <a:ext cx="64801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2058194"/>
            <a:ext cx="11070017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20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= 10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 = 15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 = 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 = 0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 = (a + b) * c / d #( 30 * 15 ) / 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print("(a + b) * c / d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运算结果为：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 = ((a + b) * c) / d # (30 * 15 ) / 5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print("((a + b) * c) / d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运算结果为：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 = (a + b) * (c / d) # (30) * (15/5)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print("(a + b) * (c / d)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运算结果为：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 = a + (b * c) / d #20 + (150/5)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print("a + (b * c) / d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运算结果为：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e)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5184775" y="4581063"/>
            <a:ext cx="5172138" cy="265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#(30*15) /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#(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30*15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(30) * (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 + (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098219" y="3277394"/>
            <a:ext cx="3715956" cy="29718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65203" y="4183309"/>
            <a:ext cx="3473502" cy="1526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(a + b) * c / d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运算结果为： </a:t>
            </a:r>
            <a:r>
              <a:rPr lang="en-US" altLang="zh-CN" sz="16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90.0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((a + b) * c) / d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运算结果为： </a:t>
            </a:r>
            <a:r>
              <a:rPr lang="en-US" altLang="zh-CN" sz="16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90.0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(a + b) * (c / d)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运算结果为： </a:t>
            </a:r>
            <a:r>
              <a:rPr lang="en-US" altLang="zh-CN" sz="16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90.0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 + (b * c) / d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运算结果为： </a:t>
            </a:r>
            <a:r>
              <a:rPr lang="en-US" altLang="zh-CN" sz="16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50.0</a:t>
            </a:r>
          </a:p>
        </p:txBody>
      </p:sp>
      <p:sp>
        <p:nvSpPr>
          <p:cNvPr id="17" name="文本框 12"/>
          <p:cNvSpPr txBox="1"/>
          <p:nvPr/>
        </p:nvSpPr>
        <p:spPr>
          <a:xfrm>
            <a:off x="8297588" y="3542134"/>
            <a:ext cx="334005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9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49194"/>
            <a:ext cx="12206061" cy="655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743994"/>
            <a:ext cx="12206061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8175" y="1404528"/>
            <a:ext cx="64801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演示逻辑运算符的优先级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2058194"/>
            <a:ext cx="11070017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相比逻辑运算符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，逻辑运算符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拥有更高的优先级，实例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True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 = False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 = False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x or y and z: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("YES")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("NO")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YES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4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5915416"/>
              </p:ext>
            </p:extLst>
          </p:nvPr>
        </p:nvGraphicFramePr>
        <p:xfrm>
          <a:off x="2289174" y="2210435"/>
          <a:ext cx="9296401" cy="4624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的比较运算符与比较表达式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3.1. 2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逻辑值测试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的逻辑运算符与逻辑表达式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3.2.2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运算符的优先级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的选择结构及其应用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3.3.1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3-1】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3.3.2 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3-2】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3.3.3 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3-3】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语句计算分期付款的服务费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3.3.4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语句的嵌套结构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3-4】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选择语句计算网上购物的运费与优惠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3-5】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选择语句验证用户名和密码实现登录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 for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3.4.1 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3.4.2 for…else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3-6】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循环语句显示进度的百分比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 while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3.5.1 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3.5.2 while…else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3.5.3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循环中的跳转语句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3-7】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循环语句实现网上抢购倒计时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3-8】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综合应用循环结构的嵌套结构实现倒计时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58194"/>
            <a:ext cx="12206061" cy="10514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3.3.1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372394"/>
            <a:ext cx="1107001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关键字来构成选择语句。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语句的一般形式如下。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语句的执行过程示意图如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16210" y="4420394"/>
            <a:ext cx="4020475" cy="1855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420394"/>
            <a:ext cx="1848919" cy="2484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3976" y="4420394"/>
            <a:ext cx="5806440" cy="2484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575" y="6005583"/>
            <a:ext cx="12206061" cy="67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85294"/>
            <a:ext cx="12206061" cy="109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3.3.1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189960"/>
            <a:ext cx="1107001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条件表达式可以是一个单纯的布尔值或变量，也可以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是比较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表达式或逻辑表达式，如果条件表达式的值为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则执行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语句块；如果条件表达式的值为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，就跳过语句块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，继续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执行后面的语句。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342" y="4115594"/>
            <a:ext cx="712243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if password =="123456":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输入的密码正确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的密码正确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70575" y="4085294"/>
            <a:ext cx="0" cy="2560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286958" y="3294334"/>
            <a:ext cx="539538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957" y="4115594"/>
            <a:ext cx="712243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 password= input("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请输入密码：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请输入密码：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123456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6123878" y="3294334"/>
            <a:ext cx="539538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743994"/>
            <a:ext cx="12206061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8175" y="1404528"/>
            <a:ext cx="64801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2058194"/>
            <a:ext cx="11070017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var1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100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var1: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("1-if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表达式条件为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print(var1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var2 = 0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var2: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("2-if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表达式条件为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print(var2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("Goodbye!")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56375" y="2936675"/>
            <a:ext cx="3715956" cy="286998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2484" y="3812204"/>
            <a:ext cx="315289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1-if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表达式条件为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Goodbye!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6755744" y="3201415"/>
            <a:ext cx="3229631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5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4159022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的顺序结构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的流程控制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range()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函数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296694"/>
            <a:ext cx="12206061" cy="118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658394"/>
            <a:ext cx="12206061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8175" y="1404528"/>
            <a:ext cx="64801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71082" y="2588029"/>
            <a:ext cx="131683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从运行结果可以看到，由于变量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var2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，因此对应的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语句没有执行。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语句时，如果只有一条语句，可以直接将其写在“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右侧，例如下面的代码。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a&gt;b : print("a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b")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，为了程序代码的可读性，不建议这么写，而是分两行写，如下所示。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a&gt;b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("a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2591593"/>
            <a:ext cx="10978515" cy="358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: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: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'媳妇⼉，我错了'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'刷晚饭的碗'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'⼀套惩罚结束----------------'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/>
              <a:t>	</a:t>
            </a:r>
            <a:r>
              <a:rPr lang="en-US" dirty="0" smtClean="0"/>
              <a:t>j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故事概述：上一篇我们说了女朋友生气了，惩罚我们说</a:t>
            </a:r>
            <a:r>
              <a:rPr lang="en-US" altLang="zh-CN" dirty="0">
                <a:solidFill>
                  <a:srgbClr val="191B1F"/>
                </a:solidFill>
                <a:latin typeface="-apple-system" charset="0"/>
              </a:rPr>
              <a:t>3</a:t>
            </a:r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遍“媳妇⼉， 我错了”，这个程序是不是循环即可？但如果⼥朋友说：还要刷今天晚饭的碗，这个程序怎么书写？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2591593"/>
            <a:ext cx="10978515" cy="358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: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: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'媳妇⼉，我错了'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'刷晚饭的碗'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'⼀套惩罚结束----------------'</a:t>
            </a:r>
            <a:r>
              <a:rPr lang="en-US" dirty="0"/>
              <a:t>) </a:t>
            </a:r>
            <a:endParaRPr lang="en-US" dirty="0" smtClean="0"/>
          </a:p>
          <a:p>
            <a:pPr marL="610235" lvl="1" indent="0">
              <a:buNone/>
            </a:pPr>
            <a:r>
              <a:rPr lang="en-US" dirty="0"/>
              <a:t>	</a:t>
            </a:r>
            <a:r>
              <a:rPr lang="en-US" dirty="0" smtClean="0"/>
              <a:t>j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故事概述：上一篇我们说了女朋友生气了，惩罚我们说</a:t>
            </a:r>
            <a:r>
              <a:rPr lang="en-US" altLang="zh-CN" dirty="0">
                <a:solidFill>
                  <a:srgbClr val="191B1F"/>
                </a:solidFill>
                <a:latin typeface="-apple-system" charset="0"/>
              </a:rPr>
              <a:t>3</a:t>
            </a:r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遍“媳妇⼉， 我错了”，这个程序是不是循环即可？但如果⼥朋友说：还要刷今天晚饭的碗，这个程序怎么书写？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74" y="2130259"/>
            <a:ext cx="6461125" cy="45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967410"/>
            <a:ext cx="10978515" cy="3581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/>
              <a:t>4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⼀⾏星星的打印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i="1" dirty="0"/>
              <a:t># ⼀⾏内的星星不能换⾏，</a:t>
            </a:r>
            <a:r>
              <a:rPr lang="en-US" i="1" dirty="0" err="1"/>
              <a:t>取消print默认结束符</a:t>
            </a:r>
            <a:r>
              <a:rPr lang="en-US" i="1" dirty="0"/>
              <a:t>\n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/>
              <a:t>(</a:t>
            </a:r>
            <a:r>
              <a:rPr lang="en-US" dirty="0"/>
              <a:t>'*'</a:t>
            </a:r>
            <a:r>
              <a:rPr lang="en-US" dirty="0"/>
              <a:t>, end</a:t>
            </a:r>
            <a:r>
              <a:rPr lang="en-US" b="1" dirty="0"/>
              <a:t>=</a:t>
            </a:r>
            <a:r>
              <a:rPr lang="en-US" dirty="0"/>
              <a:t>''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# </a:t>
            </a:r>
            <a:r>
              <a:rPr lang="en-US" i="1" dirty="0" err="1"/>
              <a:t>每⾏结束要换</a:t>
            </a:r>
            <a:r>
              <a:rPr lang="en-US" i="1" dirty="0"/>
              <a:t>⾏，</a:t>
            </a:r>
            <a:r>
              <a:rPr lang="en-US" i="1" dirty="0" err="1"/>
              <a:t>这⾥借助⼀个空的print，利⽤print默认结束符换</a:t>
            </a:r>
            <a:r>
              <a:rPr lang="en-US" i="1" dirty="0" smtClean="0"/>
              <a:t>⾏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 </a:t>
            </a:r>
            <a:r>
              <a:rPr lang="en-US" b="1" dirty="0"/>
              <a:t>print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</a:t>
            </a:r>
            <a:r>
              <a:rPr lang="zh-CN" altLang="en-US" dirty="0" smtClean="0">
                <a:solidFill>
                  <a:srgbClr val="191B1F"/>
                </a:solidFill>
                <a:latin typeface="-apple-system" charset="0"/>
              </a:rPr>
              <a:t>：</a:t>
            </a:r>
            <a:r>
              <a:rPr lang="zh-CN" altLang="en-US" b="1" dirty="0"/>
              <a:t>打印星号（正方形）</a:t>
            </a:r>
          </a:p>
        </p:txBody>
      </p:sp>
    </p:spTree>
    <p:extLst>
      <p:ext uri="{BB962C8B-B14F-4D97-AF65-F5344CB8AC3E}">
        <p14:creationId xmlns:p14="http://schemas.microsoft.com/office/powerpoint/2010/main" val="13289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829595"/>
            <a:ext cx="10978515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# </a:t>
            </a:r>
            <a:r>
              <a:rPr lang="en-US" i="1" dirty="0" err="1"/>
              <a:t>j表示⾏</a:t>
            </a:r>
            <a:r>
              <a:rPr lang="en-US" i="1" dirty="0" err="1" smtClean="0"/>
              <a:t>号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/>
              <a:t>4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/>
              <a:t># ⼀⾏</a:t>
            </a:r>
            <a:r>
              <a:rPr lang="en-US" i="1" dirty="0" smtClean="0"/>
              <a:t>星星的打印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# </a:t>
            </a:r>
            <a:r>
              <a:rPr lang="en-US" i="1" dirty="0" err="1"/>
              <a:t>i表示每</a:t>
            </a:r>
            <a:r>
              <a:rPr lang="en-US" i="1" dirty="0"/>
              <a:t>⾏⾥⾯</a:t>
            </a:r>
            <a:r>
              <a:rPr lang="en-US" i="1" dirty="0" err="1"/>
              <a:t>星星的个数，这个数字要和⾏号相等所以i要和j联动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j: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print</a:t>
            </a:r>
            <a:r>
              <a:rPr lang="en-US" dirty="0"/>
              <a:t>(</a:t>
            </a:r>
            <a:r>
              <a:rPr lang="en-US" dirty="0"/>
              <a:t>'*'</a:t>
            </a:r>
            <a:r>
              <a:rPr lang="en-US" dirty="0"/>
              <a:t>, end</a:t>
            </a:r>
            <a:r>
              <a:rPr lang="en-US" b="1" dirty="0" smtClean="0"/>
              <a:t>=</a:t>
            </a:r>
            <a:r>
              <a:rPr lang="en-US" dirty="0" smtClean="0"/>
              <a:t>'')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b="1" dirty="0"/>
              <a:t>print</a:t>
            </a:r>
            <a:r>
              <a:rPr lang="en-US" dirty="0"/>
              <a:t>() j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</a:t>
            </a:r>
            <a:r>
              <a:rPr lang="zh-CN" altLang="en-US" dirty="0" smtClean="0">
                <a:solidFill>
                  <a:srgbClr val="191B1F"/>
                </a:solidFill>
                <a:latin typeface="-apple-system" charset="0"/>
              </a:rPr>
              <a:t>：</a:t>
            </a:r>
            <a:r>
              <a:rPr lang="zh-CN" altLang="en-US" b="1" dirty="0"/>
              <a:t>打印星号（三角形）</a:t>
            </a:r>
          </a:p>
        </p:txBody>
      </p:sp>
    </p:spTree>
    <p:extLst>
      <p:ext uri="{BB962C8B-B14F-4D97-AF65-F5344CB8AC3E}">
        <p14:creationId xmlns:p14="http://schemas.microsoft.com/office/powerpoint/2010/main" val="105586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2134395"/>
            <a:ext cx="10978515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# 重复打印9⾏</a:t>
            </a:r>
            <a:r>
              <a:rPr lang="en-US" i="1" dirty="0" smtClean="0"/>
              <a:t>表达式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&lt;=</a:t>
            </a:r>
            <a:r>
              <a:rPr lang="en-US" dirty="0"/>
              <a:t> </a:t>
            </a:r>
            <a:r>
              <a:rPr lang="en-US" dirty="0"/>
              <a:t>9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打印⼀⾏⾥⾯的表达式 a * b = a*b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&lt;=</a:t>
            </a:r>
            <a:r>
              <a:rPr lang="en-US" dirty="0"/>
              <a:t> j: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(f</a:t>
            </a:r>
            <a:r>
              <a:rPr lang="en-US" dirty="0"/>
              <a:t>'{</a:t>
            </a:r>
            <a:r>
              <a:rPr lang="en-US" dirty="0" err="1"/>
              <a:t>i</a:t>
            </a:r>
            <a:r>
              <a:rPr lang="en-US" dirty="0"/>
              <a:t>}*{j}={j*</a:t>
            </a:r>
            <a:r>
              <a:rPr lang="en-US" dirty="0" err="1"/>
              <a:t>i</a:t>
            </a:r>
            <a:r>
              <a:rPr lang="en-US" dirty="0"/>
              <a:t>}'</a:t>
            </a:r>
            <a:r>
              <a:rPr lang="en-US" dirty="0"/>
              <a:t>, end</a:t>
            </a:r>
            <a:r>
              <a:rPr lang="en-US" b="1" dirty="0"/>
              <a:t>=</a:t>
            </a:r>
            <a:r>
              <a:rPr lang="en-US" dirty="0"/>
              <a:t>'\t'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print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j 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</a:t>
            </a:r>
            <a:r>
              <a:rPr lang="zh-CN" altLang="en-US" dirty="0" smtClean="0">
                <a:solidFill>
                  <a:srgbClr val="191B1F"/>
                </a:solidFill>
                <a:latin typeface="-apple-system" charset="0"/>
              </a:rPr>
              <a:t>：</a:t>
            </a:r>
            <a:r>
              <a:rPr lang="zh-CN" altLang="en-US" b="1" dirty="0"/>
              <a:t>九九乘法表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2134395"/>
            <a:ext cx="10978515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# 重复打印9⾏</a:t>
            </a:r>
            <a:r>
              <a:rPr lang="en-US" i="1" dirty="0" smtClean="0"/>
              <a:t>表达式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mr-IN" b="1" dirty="0" err="1"/>
              <a:t>for</a:t>
            </a:r>
            <a:r>
              <a:rPr lang="mr-IN" dirty="0"/>
              <a:t> 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b="1" dirty="0" err="1"/>
              <a:t>in</a:t>
            </a:r>
            <a:r>
              <a:rPr lang="mr-IN" dirty="0"/>
              <a:t> </a:t>
            </a:r>
            <a:r>
              <a:rPr lang="mr-IN" dirty="0" err="1"/>
              <a:t>range</a:t>
            </a:r>
            <a:r>
              <a:rPr lang="mr-IN" dirty="0"/>
              <a:t>(1, 10</a:t>
            </a:r>
            <a:r>
              <a:rPr lang="mr-IN" dirty="0" smtClean="0"/>
              <a:t>):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 </a:t>
            </a:r>
            <a:r>
              <a:rPr lang="mr-IN" b="1" dirty="0" err="1"/>
              <a:t>for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</a:t>
            </a:r>
            <a:r>
              <a:rPr lang="mr-IN" b="1" dirty="0" err="1"/>
              <a:t>in</a:t>
            </a:r>
            <a:r>
              <a:rPr lang="mr-IN" dirty="0"/>
              <a:t> </a:t>
            </a:r>
            <a:r>
              <a:rPr lang="mr-IN" dirty="0" err="1"/>
              <a:t>range</a:t>
            </a:r>
            <a:r>
              <a:rPr lang="mr-IN" dirty="0"/>
              <a:t>(1, i+1):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/>
              <a:t>print</a:t>
            </a:r>
            <a:r>
              <a:rPr lang="mr-IN" dirty="0"/>
              <a:t>('{}</a:t>
            </a:r>
            <a:r>
              <a:rPr lang="mr-IN" dirty="0" err="1"/>
              <a:t>x</a:t>
            </a:r>
            <a:r>
              <a:rPr lang="mr-IN" dirty="0"/>
              <a:t>{}={}\</a:t>
            </a:r>
            <a:r>
              <a:rPr lang="mr-IN" dirty="0" err="1"/>
              <a:t>t</a:t>
            </a:r>
            <a:r>
              <a:rPr lang="mr-IN" dirty="0"/>
              <a:t>'.</a:t>
            </a:r>
            <a:r>
              <a:rPr lang="mr-IN" dirty="0" err="1"/>
              <a:t>format</a:t>
            </a:r>
            <a:r>
              <a:rPr lang="mr-IN" dirty="0"/>
              <a:t>(</a:t>
            </a:r>
            <a:r>
              <a:rPr lang="mr-IN" dirty="0" err="1"/>
              <a:t>j</a:t>
            </a:r>
            <a:r>
              <a:rPr lang="mr-IN" dirty="0"/>
              <a:t>, </a:t>
            </a:r>
            <a:r>
              <a:rPr lang="mr-IN" dirty="0" err="1"/>
              <a:t>i</a:t>
            </a:r>
            <a:r>
              <a:rPr lang="mr-IN" dirty="0"/>
              <a:t>, </a:t>
            </a:r>
            <a:r>
              <a:rPr lang="mr-IN" dirty="0" err="1"/>
              <a:t>i</a:t>
            </a:r>
            <a:r>
              <a:rPr lang="mr-IN" dirty="0"/>
              <a:t>*</a:t>
            </a:r>
            <a:r>
              <a:rPr lang="mr-IN" dirty="0" err="1"/>
              <a:t>j</a:t>
            </a:r>
            <a:r>
              <a:rPr lang="mr-IN" dirty="0"/>
              <a:t>), </a:t>
            </a:r>
            <a:r>
              <a:rPr lang="mr-IN" dirty="0" err="1"/>
              <a:t>end</a:t>
            </a:r>
            <a:r>
              <a:rPr lang="mr-IN" dirty="0"/>
              <a:t>='')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mr-IN" dirty="0" err="1" smtClean="0"/>
              <a:t>print</a:t>
            </a:r>
            <a:r>
              <a:rPr lang="mr-IN" dirty="0"/>
              <a:t>() </a:t>
            </a:r>
            <a:r>
              <a:rPr lang="mr-IN" i="1" dirty="0"/>
              <a:t># </a:t>
            </a:r>
            <a:r>
              <a:rPr lang="mr-IN" i="1" dirty="0" err="1"/>
              <a:t>换行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8" y="1143794"/>
            <a:ext cx="10518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 charset="0"/>
              </a:rPr>
              <a:t>故事概述</a:t>
            </a:r>
            <a:r>
              <a:rPr lang="zh-CN" altLang="en-US" dirty="0" smtClean="0">
                <a:solidFill>
                  <a:srgbClr val="191B1F"/>
                </a:solidFill>
                <a:latin typeface="-apple-system" charset="0"/>
              </a:rPr>
              <a:t>：</a:t>
            </a:r>
            <a:r>
              <a:rPr lang="zh-CN" altLang="en-US" b="1" dirty="0"/>
              <a:t>九九乘法表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4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2539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语句实现用户登录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84326"/>
            <a:ext cx="94406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）假设目前用户状态为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语句实现用户登录，并输出“你好，欢迎登录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”的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欢迎信息。</a:t>
            </a:r>
          </a:p>
        </p:txBody>
      </p:sp>
    </p:spTree>
    <p:extLst>
      <p:ext uri="{BB962C8B-B14F-4D97-AF65-F5344CB8AC3E}">
        <p14:creationId xmlns:p14="http://schemas.microsoft.com/office/powerpoint/2010/main" val="10835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5056757"/>
            <a:ext cx="12210415" cy="126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79056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3595152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3594968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040575"/>
            <a:ext cx="9230600" cy="280075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userState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=False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not </a:t>
            </a: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userState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你好，欢迎登录</a:t>
            </a:r>
            <a:r>
              <a:rPr lang="en-US" altLang="zh-CN" sz="1600" spc="-1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单击工具栏中的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按钮，保存程序文件“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979512"/>
            <a:ext cx="12210415" cy="126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161143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【t3-1】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你好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，欢迎登录</a:t>
            </a:r>
          </a:p>
        </p:txBody>
      </p:sp>
    </p:spTree>
    <p:extLst>
      <p:ext uri="{BB962C8B-B14F-4D97-AF65-F5344CB8AC3E}">
        <p14:creationId xmlns:p14="http://schemas.microsoft.com/office/powerpoint/2010/main" val="8075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的顺序结构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1291470"/>
            <a:ext cx="11413593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计算机程序主要有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种基本结构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没有流程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控制的话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，整个程序都将按照语句的编写顺序（从上至下的顺序）来运行，而不能根据需求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决定程序运行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的顺序。</a:t>
            </a:r>
          </a:p>
        </p:txBody>
      </p:sp>
      <p:sp>
        <p:nvSpPr>
          <p:cNvPr id="44" name="矩形 43"/>
          <p:cNvSpPr/>
          <p:nvPr/>
        </p:nvSpPr>
        <p:spPr>
          <a:xfrm>
            <a:off x="-7712" y="6381396"/>
            <a:ext cx="12206061" cy="4781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>
            <a:off x="1588367" y="2240005"/>
            <a:ext cx="1945264" cy="2159000"/>
          </a:xfrm>
          <a:custGeom>
            <a:avLst/>
            <a:gdLst>
              <a:gd name="T0" fmla="*/ 950 w 4315"/>
              <a:gd name="T1" fmla="*/ 4700 h 4788"/>
              <a:gd name="T2" fmla="*/ 895 w 4315"/>
              <a:gd name="T3" fmla="*/ 4730 h 4788"/>
              <a:gd name="T4" fmla="*/ 816 w 4315"/>
              <a:gd name="T5" fmla="*/ 4759 h 4788"/>
              <a:gd name="T6" fmla="*/ 737 w 4315"/>
              <a:gd name="T7" fmla="*/ 4778 h 4788"/>
              <a:gd name="T8" fmla="*/ 655 w 4315"/>
              <a:gd name="T9" fmla="*/ 4787 h 4788"/>
              <a:gd name="T10" fmla="*/ 593 w 4315"/>
              <a:gd name="T11" fmla="*/ 4787 h 4788"/>
              <a:gd name="T12" fmla="*/ 512 w 4315"/>
              <a:gd name="T13" fmla="*/ 4776 h 4788"/>
              <a:gd name="T14" fmla="*/ 432 w 4315"/>
              <a:gd name="T15" fmla="*/ 4754 h 4788"/>
              <a:gd name="T16" fmla="*/ 355 w 4315"/>
              <a:gd name="T17" fmla="*/ 4721 h 4788"/>
              <a:gd name="T18" fmla="*/ 280 w 4315"/>
              <a:gd name="T19" fmla="*/ 4679 h 4788"/>
              <a:gd name="T20" fmla="*/ 215 w 4315"/>
              <a:gd name="T21" fmla="*/ 4628 h 4788"/>
              <a:gd name="T22" fmla="*/ 157 w 4315"/>
              <a:gd name="T23" fmla="*/ 4569 h 4788"/>
              <a:gd name="T24" fmla="*/ 107 w 4315"/>
              <a:gd name="T25" fmla="*/ 4505 h 4788"/>
              <a:gd name="T26" fmla="*/ 75 w 4315"/>
              <a:gd name="T27" fmla="*/ 4451 h 4788"/>
              <a:gd name="T28" fmla="*/ 40 w 4315"/>
              <a:gd name="T29" fmla="*/ 4376 h 4788"/>
              <a:gd name="T30" fmla="*/ 17 w 4315"/>
              <a:gd name="T31" fmla="*/ 4297 h 4788"/>
              <a:gd name="T32" fmla="*/ 4 w 4315"/>
              <a:gd name="T33" fmla="*/ 4215 h 4788"/>
              <a:gd name="T34" fmla="*/ 0 w 4315"/>
              <a:gd name="T35" fmla="*/ 2394 h 4788"/>
              <a:gd name="T36" fmla="*/ 4 w 4315"/>
              <a:gd name="T37" fmla="*/ 573 h 4788"/>
              <a:gd name="T38" fmla="*/ 17 w 4315"/>
              <a:gd name="T39" fmla="*/ 491 h 4788"/>
              <a:gd name="T40" fmla="*/ 40 w 4315"/>
              <a:gd name="T41" fmla="*/ 412 h 4788"/>
              <a:gd name="T42" fmla="*/ 75 w 4315"/>
              <a:gd name="T43" fmla="*/ 337 h 4788"/>
              <a:gd name="T44" fmla="*/ 107 w 4315"/>
              <a:gd name="T45" fmla="*/ 283 h 4788"/>
              <a:gd name="T46" fmla="*/ 157 w 4315"/>
              <a:gd name="T47" fmla="*/ 219 h 4788"/>
              <a:gd name="T48" fmla="*/ 215 w 4315"/>
              <a:gd name="T49" fmla="*/ 160 h 4788"/>
              <a:gd name="T50" fmla="*/ 280 w 4315"/>
              <a:gd name="T51" fmla="*/ 109 h 4788"/>
              <a:gd name="T52" fmla="*/ 355 w 4315"/>
              <a:gd name="T53" fmla="*/ 67 h 4788"/>
              <a:gd name="T54" fmla="*/ 432 w 4315"/>
              <a:gd name="T55" fmla="*/ 34 h 4788"/>
              <a:gd name="T56" fmla="*/ 512 w 4315"/>
              <a:gd name="T57" fmla="*/ 12 h 4788"/>
              <a:gd name="T58" fmla="*/ 593 w 4315"/>
              <a:gd name="T59" fmla="*/ 1 h 4788"/>
              <a:gd name="T60" fmla="*/ 655 w 4315"/>
              <a:gd name="T61" fmla="*/ 2 h 4788"/>
              <a:gd name="T62" fmla="*/ 737 w 4315"/>
              <a:gd name="T63" fmla="*/ 10 h 4788"/>
              <a:gd name="T64" fmla="*/ 816 w 4315"/>
              <a:gd name="T65" fmla="*/ 29 h 4788"/>
              <a:gd name="T66" fmla="*/ 895 w 4315"/>
              <a:gd name="T67" fmla="*/ 58 h 4788"/>
              <a:gd name="T68" fmla="*/ 950 w 4315"/>
              <a:gd name="T69" fmla="*/ 88 h 4788"/>
              <a:gd name="T70" fmla="*/ 740 w 4315"/>
              <a:gd name="T71" fmla="*/ 2394 h 4788"/>
              <a:gd name="T72" fmla="*/ 3471 w 4315"/>
              <a:gd name="T73" fmla="*/ 2394 h 4788"/>
              <a:gd name="T74" fmla="*/ 4015 w 4315"/>
              <a:gd name="T75" fmla="*/ 1857 h 4788"/>
              <a:gd name="T76" fmla="*/ 4083 w 4315"/>
              <a:gd name="T77" fmla="*/ 1906 h 4788"/>
              <a:gd name="T78" fmla="*/ 4144 w 4315"/>
              <a:gd name="T79" fmla="*/ 1962 h 4788"/>
              <a:gd name="T80" fmla="*/ 4195 w 4315"/>
              <a:gd name="T81" fmla="*/ 2025 h 4788"/>
              <a:gd name="T82" fmla="*/ 4229 w 4315"/>
              <a:gd name="T83" fmla="*/ 2077 h 4788"/>
              <a:gd name="T84" fmla="*/ 4266 w 4315"/>
              <a:gd name="T85" fmla="*/ 2150 h 4788"/>
              <a:gd name="T86" fmla="*/ 4292 w 4315"/>
              <a:gd name="T87" fmla="*/ 2229 h 4788"/>
              <a:gd name="T88" fmla="*/ 4309 w 4315"/>
              <a:gd name="T89" fmla="*/ 2310 h 4788"/>
              <a:gd name="T90" fmla="*/ 4315 w 4315"/>
              <a:gd name="T91" fmla="*/ 2394 h 4788"/>
              <a:gd name="T92" fmla="*/ 4309 w 4315"/>
              <a:gd name="T93" fmla="*/ 2478 h 4788"/>
              <a:gd name="T94" fmla="*/ 4292 w 4315"/>
              <a:gd name="T95" fmla="*/ 2559 h 4788"/>
              <a:gd name="T96" fmla="*/ 4266 w 4315"/>
              <a:gd name="T97" fmla="*/ 2638 h 4788"/>
              <a:gd name="T98" fmla="*/ 4229 w 4315"/>
              <a:gd name="T99" fmla="*/ 2711 h 4788"/>
              <a:gd name="T100" fmla="*/ 4195 w 4315"/>
              <a:gd name="T101" fmla="*/ 2763 h 4788"/>
              <a:gd name="T102" fmla="*/ 4144 w 4315"/>
              <a:gd name="T103" fmla="*/ 2826 h 4788"/>
              <a:gd name="T104" fmla="*/ 4083 w 4315"/>
              <a:gd name="T105" fmla="*/ 2882 h 4788"/>
              <a:gd name="T106" fmla="*/ 4015 w 4315"/>
              <a:gd name="T107" fmla="*/ 2931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5" h="4788">
                <a:moveTo>
                  <a:pt x="3998" y="2942"/>
                </a:moveTo>
                <a:lnTo>
                  <a:pt x="2475" y="3822"/>
                </a:lnTo>
                <a:lnTo>
                  <a:pt x="2472" y="3822"/>
                </a:lnTo>
                <a:lnTo>
                  <a:pt x="950" y="4700"/>
                </a:lnTo>
                <a:lnTo>
                  <a:pt x="950" y="4701"/>
                </a:lnTo>
                <a:lnTo>
                  <a:pt x="933" y="4712"/>
                </a:lnTo>
                <a:lnTo>
                  <a:pt x="914" y="4721"/>
                </a:lnTo>
                <a:lnTo>
                  <a:pt x="895" y="4730"/>
                </a:lnTo>
                <a:lnTo>
                  <a:pt x="876" y="4738"/>
                </a:lnTo>
                <a:lnTo>
                  <a:pt x="855" y="4746"/>
                </a:lnTo>
                <a:lnTo>
                  <a:pt x="836" y="4754"/>
                </a:lnTo>
                <a:lnTo>
                  <a:pt x="816" y="4759"/>
                </a:lnTo>
                <a:lnTo>
                  <a:pt x="797" y="4765"/>
                </a:lnTo>
                <a:lnTo>
                  <a:pt x="777" y="4770"/>
                </a:lnTo>
                <a:lnTo>
                  <a:pt x="757" y="4775"/>
                </a:lnTo>
                <a:lnTo>
                  <a:pt x="737" y="4778"/>
                </a:lnTo>
                <a:lnTo>
                  <a:pt x="716" y="4781"/>
                </a:lnTo>
                <a:lnTo>
                  <a:pt x="696" y="4783"/>
                </a:lnTo>
                <a:lnTo>
                  <a:pt x="675" y="4786"/>
                </a:lnTo>
                <a:lnTo>
                  <a:pt x="655" y="4787"/>
                </a:lnTo>
                <a:lnTo>
                  <a:pt x="634" y="4787"/>
                </a:lnTo>
                <a:lnTo>
                  <a:pt x="634" y="4788"/>
                </a:lnTo>
                <a:lnTo>
                  <a:pt x="614" y="4788"/>
                </a:lnTo>
                <a:lnTo>
                  <a:pt x="593" y="4787"/>
                </a:lnTo>
                <a:lnTo>
                  <a:pt x="573" y="4784"/>
                </a:lnTo>
                <a:lnTo>
                  <a:pt x="552" y="4782"/>
                </a:lnTo>
                <a:lnTo>
                  <a:pt x="532" y="4780"/>
                </a:lnTo>
                <a:lnTo>
                  <a:pt x="512" y="4776"/>
                </a:lnTo>
                <a:lnTo>
                  <a:pt x="492" y="4771"/>
                </a:lnTo>
                <a:lnTo>
                  <a:pt x="473" y="4767"/>
                </a:lnTo>
                <a:lnTo>
                  <a:pt x="453" y="4761"/>
                </a:lnTo>
                <a:lnTo>
                  <a:pt x="432" y="4754"/>
                </a:lnTo>
                <a:lnTo>
                  <a:pt x="413" y="4746"/>
                </a:lnTo>
                <a:lnTo>
                  <a:pt x="393" y="4739"/>
                </a:lnTo>
                <a:lnTo>
                  <a:pt x="374" y="4731"/>
                </a:lnTo>
                <a:lnTo>
                  <a:pt x="355" y="4721"/>
                </a:lnTo>
                <a:lnTo>
                  <a:pt x="336" y="4712"/>
                </a:lnTo>
                <a:lnTo>
                  <a:pt x="317" y="4701"/>
                </a:lnTo>
                <a:lnTo>
                  <a:pt x="298" y="4691"/>
                </a:lnTo>
                <a:lnTo>
                  <a:pt x="280" y="4679"/>
                </a:lnTo>
                <a:lnTo>
                  <a:pt x="264" y="4667"/>
                </a:lnTo>
                <a:lnTo>
                  <a:pt x="247" y="4654"/>
                </a:lnTo>
                <a:lnTo>
                  <a:pt x="230" y="4642"/>
                </a:lnTo>
                <a:lnTo>
                  <a:pt x="215" y="4628"/>
                </a:lnTo>
                <a:lnTo>
                  <a:pt x="200" y="4615"/>
                </a:lnTo>
                <a:lnTo>
                  <a:pt x="184" y="4600"/>
                </a:lnTo>
                <a:lnTo>
                  <a:pt x="170" y="4585"/>
                </a:lnTo>
                <a:lnTo>
                  <a:pt x="157" y="4569"/>
                </a:lnTo>
                <a:lnTo>
                  <a:pt x="143" y="4554"/>
                </a:lnTo>
                <a:lnTo>
                  <a:pt x="131" y="4539"/>
                </a:lnTo>
                <a:lnTo>
                  <a:pt x="119" y="4522"/>
                </a:lnTo>
                <a:lnTo>
                  <a:pt x="107" y="4505"/>
                </a:lnTo>
                <a:lnTo>
                  <a:pt x="95" y="4489"/>
                </a:lnTo>
                <a:lnTo>
                  <a:pt x="86" y="4471"/>
                </a:lnTo>
                <a:lnTo>
                  <a:pt x="86" y="4470"/>
                </a:lnTo>
                <a:lnTo>
                  <a:pt x="75" y="4451"/>
                </a:lnTo>
                <a:lnTo>
                  <a:pt x="65" y="4433"/>
                </a:lnTo>
                <a:lnTo>
                  <a:pt x="57" y="4414"/>
                </a:lnTo>
                <a:lnTo>
                  <a:pt x="49" y="4395"/>
                </a:lnTo>
                <a:lnTo>
                  <a:pt x="40" y="4376"/>
                </a:lnTo>
                <a:lnTo>
                  <a:pt x="33" y="4357"/>
                </a:lnTo>
                <a:lnTo>
                  <a:pt x="27" y="4337"/>
                </a:lnTo>
                <a:lnTo>
                  <a:pt x="21" y="4318"/>
                </a:lnTo>
                <a:lnTo>
                  <a:pt x="17" y="4297"/>
                </a:lnTo>
                <a:lnTo>
                  <a:pt x="12" y="4277"/>
                </a:lnTo>
                <a:lnTo>
                  <a:pt x="8" y="4257"/>
                </a:lnTo>
                <a:lnTo>
                  <a:pt x="6" y="4237"/>
                </a:lnTo>
                <a:lnTo>
                  <a:pt x="4" y="4215"/>
                </a:lnTo>
                <a:lnTo>
                  <a:pt x="1" y="4195"/>
                </a:lnTo>
                <a:lnTo>
                  <a:pt x="0" y="4174"/>
                </a:lnTo>
                <a:lnTo>
                  <a:pt x="0" y="4154"/>
                </a:lnTo>
                <a:lnTo>
                  <a:pt x="0" y="2394"/>
                </a:lnTo>
                <a:lnTo>
                  <a:pt x="0" y="634"/>
                </a:lnTo>
                <a:lnTo>
                  <a:pt x="0" y="614"/>
                </a:lnTo>
                <a:lnTo>
                  <a:pt x="1" y="593"/>
                </a:lnTo>
                <a:lnTo>
                  <a:pt x="4" y="573"/>
                </a:lnTo>
                <a:lnTo>
                  <a:pt x="6" y="551"/>
                </a:lnTo>
                <a:lnTo>
                  <a:pt x="8" y="531"/>
                </a:lnTo>
                <a:lnTo>
                  <a:pt x="12" y="511"/>
                </a:lnTo>
                <a:lnTo>
                  <a:pt x="17" y="491"/>
                </a:lnTo>
                <a:lnTo>
                  <a:pt x="21" y="470"/>
                </a:lnTo>
                <a:lnTo>
                  <a:pt x="27" y="451"/>
                </a:lnTo>
                <a:lnTo>
                  <a:pt x="33" y="431"/>
                </a:lnTo>
                <a:lnTo>
                  <a:pt x="40" y="412"/>
                </a:lnTo>
                <a:lnTo>
                  <a:pt x="49" y="393"/>
                </a:lnTo>
                <a:lnTo>
                  <a:pt x="57" y="374"/>
                </a:lnTo>
                <a:lnTo>
                  <a:pt x="65" y="355"/>
                </a:lnTo>
                <a:lnTo>
                  <a:pt x="75" y="337"/>
                </a:lnTo>
                <a:lnTo>
                  <a:pt x="86" y="318"/>
                </a:lnTo>
                <a:lnTo>
                  <a:pt x="86" y="317"/>
                </a:lnTo>
                <a:lnTo>
                  <a:pt x="95" y="299"/>
                </a:lnTo>
                <a:lnTo>
                  <a:pt x="107" y="283"/>
                </a:lnTo>
                <a:lnTo>
                  <a:pt x="119" y="266"/>
                </a:lnTo>
                <a:lnTo>
                  <a:pt x="131" y="249"/>
                </a:lnTo>
                <a:lnTo>
                  <a:pt x="143" y="234"/>
                </a:lnTo>
                <a:lnTo>
                  <a:pt x="157" y="219"/>
                </a:lnTo>
                <a:lnTo>
                  <a:pt x="170" y="203"/>
                </a:lnTo>
                <a:lnTo>
                  <a:pt x="184" y="188"/>
                </a:lnTo>
                <a:lnTo>
                  <a:pt x="200" y="173"/>
                </a:lnTo>
                <a:lnTo>
                  <a:pt x="215" y="160"/>
                </a:lnTo>
                <a:lnTo>
                  <a:pt x="230" y="146"/>
                </a:lnTo>
                <a:lnTo>
                  <a:pt x="247" y="134"/>
                </a:lnTo>
                <a:lnTo>
                  <a:pt x="264" y="121"/>
                </a:lnTo>
                <a:lnTo>
                  <a:pt x="280" y="109"/>
                </a:lnTo>
                <a:lnTo>
                  <a:pt x="298" y="97"/>
                </a:lnTo>
                <a:lnTo>
                  <a:pt x="317" y="87"/>
                </a:lnTo>
                <a:lnTo>
                  <a:pt x="336" y="76"/>
                </a:lnTo>
                <a:lnTo>
                  <a:pt x="355" y="67"/>
                </a:lnTo>
                <a:lnTo>
                  <a:pt x="374" y="57"/>
                </a:lnTo>
                <a:lnTo>
                  <a:pt x="393" y="49"/>
                </a:lnTo>
                <a:lnTo>
                  <a:pt x="413" y="42"/>
                </a:lnTo>
                <a:lnTo>
                  <a:pt x="432" y="34"/>
                </a:lnTo>
                <a:lnTo>
                  <a:pt x="453" y="27"/>
                </a:lnTo>
                <a:lnTo>
                  <a:pt x="473" y="21"/>
                </a:lnTo>
                <a:lnTo>
                  <a:pt x="492" y="17"/>
                </a:lnTo>
                <a:lnTo>
                  <a:pt x="512" y="12"/>
                </a:lnTo>
                <a:lnTo>
                  <a:pt x="532" y="8"/>
                </a:lnTo>
                <a:lnTo>
                  <a:pt x="552" y="6"/>
                </a:lnTo>
                <a:lnTo>
                  <a:pt x="573" y="4"/>
                </a:lnTo>
                <a:lnTo>
                  <a:pt x="593" y="1"/>
                </a:lnTo>
                <a:lnTo>
                  <a:pt x="614" y="0"/>
                </a:lnTo>
                <a:lnTo>
                  <a:pt x="634" y="0"/>
                </a:lnTo>
                <a:lnTo>
                  <a:pt x="634" y="1"/>
                </a:lnTo>
                <a:lnTo>
                  <a:pt x="655" y="2"/>
                </a:lnTo>
                <a:lnTo>
                  <a:pt x="675" y="2"/>
                </a:lnTo>
                <a:lnTo>
                  <a:pt x="696" y="5"/>
                </a:lnTo>
                <a:lnTo>
                  <a:pt x="716" y="7"/>
                </a:lnTo>
                <a:lnTo>
                  <a:pt x="737" y="10"/>
                </a:lnTo>
                <a:lnTo>
                  <a:pt x="757" y="13"/>
                </a:lnTo>
                <a:lnTo>
                  <a:pt x="777" y="18"/>
                </a:lnTo>
                <a:lnTo>
                  <a:pt x="797" y="23"/>
                </a:lnTo>
                <a:lnTo>
                  <a:pt x="816" y="29"/>
                </a:lnTo>
                <a:lnTo>
                  <a:pt x="836" y="34"/>
                </a:lnTo>
                <a:lnTo>
                  <a:pt x="855" y="42"/>
                </a:lnTo>
                <a:lnTo>
                  <a:pt x="876" y="50"/>
                </a:lnTo>
                <a:lnTo>
                  <a:pt x="895" y="58"/>
                </a:lnTo>
                <a:lnTo>
                  <a:pt x="914" y="67"/>
                </a:lnTo>
                <a:lnTo>
                  <a:pt x="933" y="76"/>
                </a:lnTo>
                <a:lnTo>
                  <a:pt x="950" y="87"/>
                </a:lnTo>
                <a:lnTo>
                  <a:pt x="950" y="88"/>
                </a:lnTo>
                <a:lnTo>
                  <a:pt x="2313" y="874"/>
                </a:lnTo>
                <a:lnTo>
                  <a:pt x="1933" y="1505"/>
                </a:lnTo>
                <a:lnTo>
                  <a:pt x="740" y="816"/>
                </a:lnTo>
                <a:lnTo>
                  <a:pt x="740" y="2394"/>
                </a:lnTo>
                <a:lnTo>
                  <a:pt x="740" y="3972"/>
                </a:lnTo>
                <a:lnTo>
                  <a:pt x="2105" y="3184"/>
                </a:lnTo>
                <a:lnTo>
                  <a:pt x="2104" y="3183"/>
                </a:lnTo>
                <a:lnTo>
                  <a:pt x="3471" y="2394"/>
                </a:lnTo>
                <a:lnTo>
                  <a:pt x="2981" y="2111"/>
                </a:lnTo>
                <a:lnTo>
                  <a:pt x="3361" y="1478"/>
                </a:lnTo>
                <a:lnTo>
                  <a:pt x="3998" y="1846"/>
                </a:lnTo>
                <a:lnTo>
                  <a:pt x="4015" y="1857"/>
                </a:lnTo>
                <a:lnTo>
                  <a:pt x="4033" y="1868"/>
                </a:lnTo>
                <a:lnTo>
                  <a:pt x="4050" y="1880"/>
                </a:lnTo>
                <a:lnTo>
                  <a:pt x="4067" y="1893"/>
                </a:lnTo>
                <a:lnTo>
                  <a:pt x="4083" y="1906"/>
                </a:lnTo>
                <a:lnTo>
                  <a:pt x="4099" y="1919"/>
                </a:lnTo>
                <a:lnTo>
                  <a:pt x="4114" y="1933"/>
                </a:lnTo>
                <a:lnTo>
                  <a:pt x="4129" y="1947"/>
                </a:lnTo>
                <a:lnTo>
                  <a:pt x="4144" y="1962"/>
                </a:lnTo>
                <a:lnTo>
                  <a:pt x="4157" y="1977"/>
                </a:lnTo>
                <a:lnTo>
                  <a:pt x="4170" y="1992"/>
                </a:lnTo>
                <a:lnTo>
                  <a:pt x="4183" y="2008"/>
                </a:lnTo>
                <a:lnTo>
                  <a:pt x="4195" y="2025"/>
                </a:lnTo>
                <a:lnTo>
                  <a:pt x="4207" y="2042"/>
                </a:lnTo>
                <a:lnTo>
                  <a:pt x="4219" y="2059"/>
                </a:lnTo>
                <a:lnTo>
                  <a:pt x="4229" y="2077"/>
                </a:lnTo>
                <a:lnTo>
                  <a:pt x="4229" y="2077"/>
                </a:lnTo>
                <a:lnTo>
                  <a:pt x="4240" y="2095"/>
                </a:lnTo>
                <a:lnTo>
                  <a:pt x="4249" y="2114"/>
                </a:lnTo>
                <a:lnTo>
                  <a:pt x="4258" y="2131"/>
                </a:lnTo>
                <a:lnTo>
                  <a:pt x="4266" y="2150"/>
                </a:lnTo>
                <a:lnTo>
                  <a:pt x="4273" y="2169"/>
                </a:lnTo>
                <a:lnTo>
                  <a:pt x="4280" y="2190"/>
                </a:lnTo>
                <a:lnTo>
                  <a:pt x="4287" y="2209"/>
                </a:lnTo>
                <a:lnTo>
                  <a:pt x="4292" y="2229"/>
                </a:lnTo>
                <a:lnTo>
                  <a:pt x="4298" y="2249"/>
                </a:lnTo>
                <a:lnTo>
                  <a:pt x="4302" y="2269"/>
                </a:lnTo>
                <a:lnTo>
                  <a:pt x="4305" y="2289"/>
                </a:lnTo>
                <a:lnTo>
                  <a:pt x="4309" y="2310"/>
                </a:lnTo>
                <a:lnTo>
                  <a:pt x="4311" y="2331"/>
                </a:lnTo>
                <a:lnTo>
                  <a:pt x="4314" y="2351"/>
                </a:lnTo>
                <a:lnTo>
                  <a:pt x="4314" y="2373"/>
                </a:lnTo>
                <a:lnTo>
                  <a:pt x="4315" y="2394"/>
                </a:lnTo>
                <a:lnTo>
                  <a:pt x="4314" y="2415"/>
                </a:lnTo>
                <a:lnTo>
                  <a:pt x="4314" y="2437"/>
                </a:lnTo>
                <a:lnTo>
                  <a:pt x="4311" y="2457"/>
                </a:lnTo>
                <a:lnTo>
                  <a:pt x="4309" y="2478"/>
                </a:lnTo>
                <a:lnTo>
                  <a:pt x="4305" y="2499"/>
                </a:lnTo>
                <a:lnTo>
                  <a:pt x="4302" y="2519"/>
                </a:lnTo>
                <a:lnTo>
                  <a:pt x="4298" y="2539"/>
                </a:lnTo>
                <a:lnTo>
                  <a:pt x="4292" y="2559"/>
                </a:lnTo>
                <a:lnTo>
                  <a:pt x="4287" y="2579"/>
                </a:lnTo>
                <a:lnTo>
                  <a:pt x="4280" y="2598"/>
                </a:lnTo>
                <a:lnTo>
                  <a:pt x="4273" y="2619"/>
                </a:lnTo>
                <a:lnTo>
                  <a:pt x="4266" y="2638"/>
                </a:lnTo>
                <a:lnTo>
                  <a:pt x="4258" y="2657"/>
                </a:lnTo>
                <a:lnTo>
                  <a:pt x="4249" y="2674"/>
                </a:lnTo>
                <a:lnTo>
                  <a:pt x="4240" y="2693"/>
                </a:lnTo>
                <a:lnTo>
                  <a:pt x="4229" y="2711"/>
                </a:lnTo>
                <a:lnTo>
                  <a:pt x="4229" y="2711"/>
                </a:lnTo>
                <a:lnTo>
                  <a:pt x="4219" y="2729"/>
                </a:lnTo>
                <a:lnTo>
                  <a:pt x="4207" y="2746"/>
                </a:lnTo>
                <a:lnTo>
                  <a:pt x="4195" y="2763"/>
                </a:lnTo>
                <a:lnTo>
                  <a:pt x="4183" y="2780"/>
                </a:lnTo>
                <a:lnTo>
                  <a:pt x="4170" y="2796"/>
                </a:lnTo>
                <a:lnTo>
                  <a:pt x="4157" y="2811"/>
                </a:lnTo>
                <a:lnTo>
                  <a:pt x="4144" y="2826"/>
                </a:lnTo>
                <a:lnTo>
                  <a:pt x="4129" y="2841"/>
                </a:lnTo>
                <a:lnTo>
                  <a:pt x="4114" y="2855"/>
                </a:lnTo>
                <a:lnTo>
                  <a:pt x="4099" y="2869"/>
                </a:lnTo>
                <a:lnTo>
                  <a:pt x="4083" y="2882"/>
                </a:lnTo>
                <a:lnTo>
                  <a:pt x="4067" y="2895"/>
                </a:lnTo>
                <a:lnTo>
                  <a:pt x="4050" y="2908"/>
                </a:lnTo>
                <a:lnTo>
                  <a:pt x="4033" y="2920"/>
                </a:lnTo>
                <a:lnTo>
                  <a:pt x="4015" y="2931"/>
                </a:lnTo>
                <a:lnTo>
                  <a:pt x="3998" y="2942"/>
                </a:lnTo>
                <a:close/>
              </a:path>
            </a:pathLst>
          </a:custGeom>
          <a:solidFill>
            <a:srgbClr val="3A418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2280978" y="2513262"/>
            <a:ext cx="507284" cy="459937"/>
          </a:xfrm>
          <a:custGeom>
            <a:avLst/>
            <a:gdLst>
              <a:gd name="T0" fmla="*/ 1125 w 1125"/>
              <a:gd name="T1" fmla="*/ 1019 h 1019"/>
              <a:gd name="T2" fmla="*/ 562 w 1125"/>
              <a:gd name="T3" fmla="*/ 974 h 1019"/>
              <a:gd name="T4" fmla="*/ 0 w 1125"/>
              <a:gd name="T5" fmla="*/ 929 h 1019"/>
              <a:gd name="T6" fmla="*/ 319 w 1125"/>
              <a:gd name="T7" fmla="*/ 465 h 1019"/>
              <a:gd name="T8" fmla="*/ 640 w 1125"/>
              <a:gd name="T9" fmla="*/ 0 h 1019"/>
              <a:gd name="T10" fmla="*/ 883 w 1125"/>
              <a:gd name="T11" fmla="*/ 510 h 1019"/>
              <a:gd name="T12" fmla="*/ 1125 w 1125"/>
              <a:gd name="T13" fmla="*/ 101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5" h="1019">
                <a:moveTo>
                  <a:pt x="1125" y="1019"/>
                </a:moveTo>
                <a:lnTo>
                  <a:pt x="562" y="974"/>
                </a:lnTo>
                <a:lnTo>
                  <a:pt x="0" y="929"/>
                </a:lnTo>
                <a:lnTo>
                  <a:pt x="319" y="465"/>
                </a:lnTo>
                <a:lnTo>
                  <a:pt x="640" y="0"/>
                </a:lnTo>
                <a:lnTo>
                  <a:pt x="883" y="510"/>
                </a:lnTo>
                <a:lnTo>
                  <a:pt x="1125" y="1019"/>
                </a:lnTo>
                <a:close/>
              </a:path>
            </a:pathLst>
          </a:custGeom>
          <a:solidFill>
            <a:srgbClr val="3A418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9"/>
          <p:cNvSpPr/>
          <p:nvPr/>
        </p:nvSpPr>
        <p:spPr bwMode="auto">
          <a:xfrm>
            <a:off x="7625932" y="2240005"/>
            <a:ext cx="1945264" cy="2159000"/>
          </a:xfrm>
          <a:custGeom>
            <a:avLst/>
            <a:gdLst>
              <a:gd name="T0" fmla="*/ 951 w 4314"/>
              <a:gd name="T1" fmla="*/ 4700 h 4788"/>
              <a:gd name="T2" fmla="*/ 894 w 4314"/>
              <a:gd name="T3" fmla="*/ 4730 h 4788"/>
              <a:gd name="T4" fmla="*/ 816 w 4314"/>
              <a:gd name="T5" fmla="*/ 4759 h 4788"/>
              <a:gd name="T6" fmla="*/ 736 w 4314"/>
              <a:gd name="T7" fmla="*/ 4778 h 4788"/>
              <a:gd name="T8" fmla="*/ 655 w 4314"/>
              <a:gd name="T9" fmla="*/ 4787 h 4788"/>
              <a:gd name="T10" fmla="*/ 593 w 4314"/>
              <a:gd name="T11" fmla="*/ 4787 h 4788"/>
              <a:gd name="T12" fmla="*/ 512 w 4314"/>
              <a:gd name="T13" fmla="*/ 4776 h 4788"/>
              <a:gd name="T14" fmla="*/ 433 w 4314"/>
              <a:gd name="T15" fmla="*/ 4754 h 4788"/>
              <a:gd name="T16" fmla="*/ 354 w 4314"/>
              <a:gd name="T17" fmla="*/ 4721 h 4788"/>
              <a:gd name="T18" fmla="*/ 281 w 4314"/>
              <a:gd name="T19" fmla="*/ 4679 h 4788"/>
              <a:gd name="T20" fmla="*/ 214 w 4314"/>
              <a:gd name="T21" fmla="*/ 4628 h 4788"/>
              <a:gd name="T22" fmla="*/ 156 w 4314"/>
              <a:gd name="T23" fmla="*/ 4569 h 4788"/>
              <a:gd name="T24" fmla="*/ 106 w 4314"/>
              <a:gd name="T25" fmla="*/ 4505 h 4788"/>
              <a:gd name="T26" fmla="*/ 75 w 4314"/>
              <a:gd name="T27" fmla="*/ 4451 h 4788"/>
              <a:gd name="T28" fmla="*/ 41 w 4314"/>
              <a:gd name="T29" fmla="*/ 4376 h 4788"/>
              <a:gd name="T30" fmla="*/ 17 w 4314"/>
              <a:gd name="T31" fmla="*/ 4297 h 4788"/>
              <a:gd name="T32" fmla="*/ 3 w 4314"/>
              <a:gd name="T33" fmla="*/ 4215 h 4788"/>
              <a:gd name="T34" fmla="*/ 0 w 4314"/>
              <a:gd name="T35" fmla="*/ 2394 h 4788"/>
              <a:gd name="T36" fmla="*/ 3 w 4314"/>
              <a:gd name="T37" fmla="*/ 573 h 4788"/>
              <a:gd name="T38" fmla="*/ 17 w 4314"/>
              <a:gd name="T39" fmla="*/ 491 h 4788"/>
              <a:gd name="T40" fmla="*/ 41 w 4314"/>
              <a:gd name="T41" fmla="*/ 412 h 4788"/>
              <a:gd name="T42" fmla="*/ 75 w 4314"/>
              <a:gd name="T43" fmla="*/ 337 h 4788"/>
              <a:gd name="T44" fmla="*/ 106 w 4314"/>
              <a:gd name="T45" fmla="*/ 283 h 4788"/>
              <a:gd name="T46" fmla="*/ 156 w 4314"/>
              <a:gd name="T47" fmla="*/ 219 h 4788"/>
              <a:gd name="T48" fmla="*/ 214 w 4314"/>
              <a:gd name="T49" fmla="*/ 160 h 4788"/>
              <a:gd name="T50" fmla="*/ 281 w 4314"/>
              <a:gd name="T51" fmla="*/ 109 h 4788"/>
              <a:gd name="T52" fmla="*/ 354 w 4314"/>
              <a:gd name="T53" fmla="*/ 67 h 4788"/>
              <a:gd name="T54" fmla="*/ 433 w 4314"/>
              <a:gd name="T55" fmla="*/ 34 h 4788"/>
              <a:gd name="T56" fmla="*/ 512 w 4314"/>
              <a:gd name="T57" fmla="*/ 12 h 4788"/>
              <a:gd name="T58" fmla="*/ 593 w 4314"/>
              <a:gd name="T59" fmla="*/ 1 h 4788"/>
              <a:gd name="T60" fmla="*/ 655 w 4314"/>
              <a:gd name="T61" fmla="*/ 2 h 4788"/>
              <a:gd name="T62" fmla="*/ 736 w 4314"/>
              <a:gd name="T63" fmla="*/ 10 h 4788"/>
              <a:gd name="T64" fmla="*/ 816 w 4314"/>
              <a:gd name="T65" fmla="*/ 29 h 4788"/>
              <a:gd name="T66" fmla="*/ 894 w 4314"/>
              <a:gd name="T67" fmla="*/ 58 h 4788"/>
              <a:gd name="T68" fmla="*/ 951 w 4314"/>
              <a:gd name="T69" fmla="*/ 88 h 4788"/>
              <a:gd name="T70" fmla="*/ 739 w 4314"/>
              <a:gd name="T71" fmla="*/ 2394 h 4788"/>
              <a:gd name="T72" fmla="*/ 3470 w 4314"/>
              <a:gd name="T73" fmla="*/ 2394 h 4788"/>
              <a:gd name="T74" fmla="*/ 4016 w 4314"/>
              <a:gd name="T75" fmla="*/ 1857 h 4788"/>
              <a:gd name="T76" fmla="*/ 4083 w 4314"/>
              <a:gd name="T77" fmla="*/ 1906 h 4788"/>
              <a:gd name="T78" fmla="*/ 4143 w 4314"/>
              <a:gd name="T79" fmla="*/ 1962 h 4788"/>
              <a:gd name="T80" fmla="*/ 4195 w 4314"/>
              <a:gd name="T81" fmla="*/ 2025 h 4788"/>
              <a:gd name="T82" fmla="*/ 4230 w 4314"/>
              <a:gd name="T83" fmla="*/ 2077 h 4788"/>
              <a:gd name="T84" fmla="*/ 4265 w 4314"/>
              <a:gd name="T85" fmla="*/ 2150 h 4788"/>
              <a:gd name="T86" fmla="*/ 4292 w 4314"/>
              <a:gd name="T87" fmla="*/ 2229 h 4788"/>
              <a:gd name="T88" fmla="*/ 4309 w 4314"/>
              <a:gd name="T89" fmla="*/ 2310 h 4788"/>
              <a:gd name="T90" fmla="*/ 4314 w 4314"/>
              <a:gd name="T91" fmla="*/ 2394 h 4788"/>
              <a:gd name="T92" fmla="*/ 4309 w 4314"/>
              <a:gd name="T93" fmla="*/ 2478 h 4788"/>
              <a:gd name="T94" fmla="*/ 4292 w 4314"/>
              <a:gd name="T95" fmla="*/ 2559 h 4788"/>
              <a:gd name="T96" fmla="*/ 4265 w 4314"/>
              <a:gd name="T97" fmla="*/ 2638 h 4788"/>
              <a:gd name="T98" fmla="*/ 4230 w 4314"/>
              <a:gd name="T99" fmla="*/ 2711 h 4788"/>
              <a:gd name="T100" fmla="*/ 4195 w 4314"/>
              <a:gd name="T101" fmla="*/ 2763 h 4788"/>
              <a:gd name="T102" fmla="*/ 4143 w 4314"/>
              <a:gd name="T103" fmla="*/ 2826 h 4788"/>
              <a:gd name="T104" fmla="*/ 4083 w 4314"/>
              <a:gd name="T105" fmla="*/ 2882 h 4788"/>
              <a:gd name="T106" fmla="*/ 4016 w 4314"/>
              <a:gd name="T107" fmla="*/ 2931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4" h="4788">
                <a:moveTo>
                  <a:pt x="3997" y="2942"/>
                </a:moveTo>
                <a:lnTo>
                  <a:pt x="2474" y="3822"/>
                </a:lnTo>
                <a:lnTo>
                  <a:pt x="2472" y="3822"/>
                </a:lnTo>
                <a:lnTo>
                  <a:pt x="951" y="4700"/>
                </a:lnTo>
                <a:lnTo>
                  <a:pt x="951" y="4701"/>
                </a:lnTo>
                <a:lnTo>
                  <a:pt x="932" y="4712"/>
                </a:lnTo>
                <a:lnTo>
                  <a:pt x="913" y="4721"/>
                </a:lnTo>
                <a:lnTo>
                  <a:pt x="894" y="4730"/>
                </a:lnTo>
                <a:lnTo>
                  <a:pt x="875" y="4738"/>
                </a:lnTo>
                <a:lnTo>
                  <a:pt x="856" y="4746"/>
                </a:lnTo>
                <a:lnTo>
                  <a:pt x="837" y="4754"/>
                </a:lnTo>
                <a:lnTo>
                  <a:pt x="816" y="4759"/>
                </a:lnTo>
                <a:lnTo>
                  <a:pt x="796" y="4765"/>
                </a:lnTo>
                <a:lnTo>
                  <a:pt x="776" y="4770"/>
                </a:lnTo>
                <a:lnTo>
                  <a:pt x="756" y="4775"/>
                </a:lnTo>
                <a:lnTo>
                  <a:pt x="736" y="4778"/>
                </a:lnTo>
                <a:lnTo>
                  <a:pt x="715" y="4781"/>
                </a:lnTo>
                <a:lnTo>
                  <a:pt x="695" y="4783"/>
                </a:lnTo>
                <a:lnTo>
                  <a:pt x="675" y="4786"/>
                </a:lnTo>
                <a:lnTo>
                  <a:pt x="655" y="4787"/>
                </a:lnTo>
                <a:lnTo>
                  <a:pt x="633" y="4787"/>
                </a:lnTo>
                <a:lnTo>
                  <a:pt x="633" y="4788"/>
                </a:lnTo>
                <a:lnTo>
                  <a:pt x="613" y="4788"/>
                </a:lnTo>
                <a:lnTo>
                  <a:pt x="593" y="4787"/>
                </a:lnTo>
                <a:lnTo>
                  <a:pt x="573" y="4784"/>
                </a:lnTo>
                <a:lnTo>
                  <a:pt x="553" y="4782"/>
                </a:lnTo>
                <a:lnTo>
                  <a:pt x="532" y="4780"/>
                </a:lnTo>
                <a:lnTo>
                  <a:pt x="512" y="4776"/>
                </a:lnTo>
                <a:lnTo>
                  <a:pt x="492" y="4771"/>
                </a:lnTo>
                <a:lnTo>
                  <a:pt x="472" y="4767"/>
                </a:lnTo>
                <a:lnTo>
                  <a:pt x="452" y="4761"/>
                </a:lnTo>
                <a:lnTo>
                  <a:pt x="433" y="4754"/>
                </a:lnTo>
                <a:lnTo>
                  <a:pt x="412" y="4746"/>
                </a:lnTo>
                <a:lnTo>
                  <a:pt x="393" y="4739"/>
                </a:lnTo>
                <a:lnTo>
                  <a:pt x="374" y="4731"/>
                </a:lnTo>
                <a:lnTo>
                  <a:pt x="354" y="4721"/>
                </a:lnTo>
                <a:lnTo>
                  <a:pt x="335" y="4712"/>
                </a:lnTo>
                <a:lnTo>
                  <a:pt x="316" y="4701"/>
                </a:lnTo>
                <a:lnTo>
                  <a:pt x="298" y="4691"/>
                </a:lnTo>
                <a:lnTo>
                  <a:pt x="281" y="4679"/>
                </a:lnTo>
                <a:lnTo>
                  <a:pt x="263" y="4667"/>
                </a:lnTo>
                <a:lnTo>
                  <a:pt x="246" y="4654"/>
                </a:lnTo>
                <a:lnTo>
                  <a:pt x="230" y="4642"/>
                </a:lnTo>
                <a:lnTo>
                  <a:pt x="214" y="4628"/>
                </a:lnTo>
                <a:lnTo>
                  <a:pt x="199" y="4615"/>
                </a:lnTo>
                <a:lnTo>
                  <a:pt x="184" y="4600"/>
                </a:lnTo>
                <a:lnTo>
                  <a:pt x="170" y="4585"/>
                </a:lnTo>
                <a:lnTo>
                  <a:pt x="156" y="4569"/>
                </a:lnTo>
                <a:lnTo>
                  <a:pt x="143" y="4554"/>
                </a:lnTo>
                <a:lnTo>
                  <a:pt x="130" y="4539"/>
                </a:lnTo>
                <a:lnTo>
                  <a:pt x="118" y="4522"/>
                </a:lnTo>
                <a:lnTo>
                  <a:pt x="106" y="4505"/>
                </a:lnTo>
                <a:lnTo>
                  <a:pt x="95" y="4489"/>
                </a:lnTo>
                <a:lnTo>
                  <a:pt x="85" y="4471"/>
                </a:lnTo>
                <a:lnTo>
                  <a:pt x="85" y="4470"/>
                </a:lnTo>
                <a:lnTo>
                  <a:pt x="75" y="4451"/>
                </a:lnTo>
                <a:lnTo>
                  <a:pt x="66" y="4433"/>
                </a:lnTo>
                <a:lnTo>
                  <a:pt x="56" y="4414"/>
                </a:lnTo>
                <a:lnTo>
                  <a:pt x="48" y="4395"/>
                </a:lnTo>
                <a:lnTo>
                  <a:pt x="41" y="4376"/>
                </a:lnTo>
                <a:lnTo>
                  <a:pt x="34" y="4357"/>
                </a:lnTo>
                <a:lnTo>
                  <a:pt x="28" y="4337"/>
                </a:lnTo>
                <a:lnTo>
                  <a:pt x="22" y="4318"/>
                </a:lnTo>
                <a:lnTo>
                  <a:pt x="17" y="4297"/>
                </a:lnTo>
                <a:lnTo>
                  <a:pt x="12" y="4277"/>
                </a:lnTo>
                <a:lnTo>
                  <a:pt x="9" y="4257"/>
                </a:lnTo>
                <a:lnTo>
                  <a:pt x="5" y="4237"/>
                </a:lnTo>
                <a:lnTo>
                  <a:pt x="3" y="4215"/>
                </a:lnTo>
                <a:lnTo>
                  <a:pt x="1" y="4195"/>
                </a:lnTo>
                <a:lnTo>
                  <a:pt x="0" y="4174"/>
                </a:lnTo>
                <a:lnTo>
                  <a:pt x="0" y="4154"/>
                </a:lnTo>
                <a:lnTo>
                  <a:pt x="0" y="2394"/>
                </a:lnTo>
                <a:lnTo>
                  <a:pt x="0" y="634"/>
                </a:lnTo>
                <a:lnTo>
                  <a:pt x="0" y="614"/>
                </a:lnTo>
                <a:lnTo>
                  <a:pt x="1" y="593"/>
                </a:lnTo>
                <a:lnTo>
                  <a:pt x="3" y="573"/>
                </a:lnTo>
                <a:lnTo>
                  <a:pt x="5" y="551"/>
                </a:lnTo>
                <a:lnTo>
                  <a:pt x="9" y="531"/>
                </a:lnTo>
                <a:lnTo>
                  <a:pt x="12" y="511"/>
                </a:lnTo>
                <a:lnTo>
                  <a:pt x="17" y="491"/>
                </a:lnTo>
                <a:lnTo>
                  <a:pt x="22" y="470"/>
                </a:lnTo>
                <a:lnTo>
                  <a:pt x="28" y="451"/>
                </a:lnTo>
                <a:lnTo>
                  <a:pt x="34" y="431"/>
                </a:lnTo>
                <a:lnTo>
                  <a:pt x="41" y="412"/>
                </a:lnTo>
                <a:lnTo>
                  <a:pt x="48" y="393"/>
                </a:lnTo>
                <a:lnTo>
                  <a:pt x="56" y="374"/>
                </a:lnTo>
                <a:lnTo>
                  <a:pt x="66" y="355"/>
                </a:lnTo>
                <a:lnTo>
                  <a:pt x="75" y="337"/>
                </a:lnTo>
                <a:lnTo>
                  <a:pt x="85" y="318"/>
                </a:lnTo>
                <a:lnTo>
                  <a:pt x="85" y="317"/>
                </a:lnTo>
                <a:lnTo>
                  <a:pt x="95" y="299"/>
                </a:lnTo>
                <a:lnTo>
                  <a:pt x="106" y="283"/>
                </a:lnTo>
                <a:lnTo>
                  <a:pt x="118" y="266"/>
                </a:lnTo>
                <a:lnTo>
                  <a:pt x="130" y="249"/>
                </a:lnTo>
                <a:lnTo>
                  <a:pt x="143" y="234"/>
                </a:lnTo>
                <a:lnTo>
                  <a:pt x="156" y="219"/>
                </a:lnTo>
                <a:lnTo>
                  <a:pt x="170" y="203"/>
                </a:lnTo>
                <a:lnTo>
                  <a:pt x="184" y="188"/>
                </a:lnTo>
                <a:lnTo>
                  <a:pt x="199" y="173"/>
                </a:lnTo>
                <a:lnTo>
                  <a:pt x="214" y="160"/>
                </a:lnTo>
                <a:lnTo>
                  <a:pt x="230" y="146"/>
                </a:lnTo>
                <a:lnTo>
                  <a:pt x="246" y="134"/>
                </a:lnTo>
                <a:lnTo>
                  <a:pt x="263" y="121"/>
                </a:lnTo>
                <a:lnTo>
                  <a:pt x="281" y="109"/>
                </a:lnTo>
                <a:lnTo>
                  <a:pt x="298" y="97"/>
                </a:lnTo>
                <a:lnTo>
                  <a:pt x="316" y="87"/>
                </a:lnTo>
                <a:lnTo>
                  <a:pt x="335" y="76"/>
                </a:lnTo>
                <a:lnTo>
                  <a:pt x="354" y="67"/>
                </a:lnTo>
                <a:lnTo>
                  <a:pt x="374" y="57"/>
                </a:lnTo>
                <a:lnTo>
                  <a:pt x="393" y="49"/>
                </a:lnTo>
                <a:lnTo>
                  <a:pt x="412" y="42"/>
                </a:lnTo>
                <a:lnTo>
                  <a:pt x="433" y="34"/>
                </a:lnTo>
                <a:lnTo>
                  <a:pt x="452" y="27"/>
                </a:lnTo>
                <a:lnTo>
                  <a:pt x="472" y="21"/>
                </a:lnTo>
                <a:lnTo>
                  <a:pt x="492" y="17"/>
                </a:lnTo>
                <a:lnTo>
                  <a:pt x="512" y="12"/>
                </a:lnTo>
                <a:lnTo>
                  <a:pt x="532" y="8"/>
                </a:lnTo>
                <a:lnTo>
                  <a:pt x="553" y="6"/>
                </a:lnTo>
                <a:lnTo>
                  <a:pt x="573" y="4"/>
                </a:lnTo>
                <a:lnTo>
                  <a:pt x="593" y="1"/>
                </a:lnTo>
                <a:lnTo>
                  <a:pt x="613" y="0"/>
                </a:lnTo>
                <a:lnTo>
                  <a:pt x="633" y="0"/>
                </a:lnTo>
                <a:lnTo>
                  <a:pt x="633" y="1"/>
                </a:lnTo>
                <a:lnTo>
                  <a:pt x="655" y="2"/>
                </a:lnTo>
                <a:lnTo>
                  <a:pt x="675" y="2"/>
                </a:lnTo>
                <a:lnTo>
                  <a:pt x="695" y="5"/>
                </a:lnTo>
                <a:lnTo>
                  <a:pt x="715" y="7"/>
                </a:lnTo>
                <a:lnTo>
                  <a:pt x="736" y="10"/>
                </a:lnTo>
                <a:lnTo>
                  <a:pt x="756" y="13"/>
                </a:lnTo>
                <a:lnTo>
                  <a:pt x="776" y="18"/>
                </a:lnTo>
                <a:lnTo>
                  <a:pt x="796" y="23"/>
                </a:lnTo>
                <a:lnTo>
                  <a:pt x="816" y="29"/>
                </a:lnTo>
                <a:lnTo>
                  <a:pt x="837" y="34"/>
                </a:lnTo>
                <a:lnTo>
                  <a:pt x="856" y="42"/>
                </a:lnTo>
                <a:lnTo>
                  <a:pt x="875" y="50"/>
                </a:lnTo>
                <a:lnTo>
                  <a:pt x="894" y="58"/>
                </a:lnTo>
                <a:lnTo>
                  <a:pt x="913" y="67"/>
                </a:lnTo>
                <a:lnTo>
                  <a:pt x="932" y="76"/>
                </a:lnTo>
                <a:lnTo>
                  <a:pt x="951" y="87"/>
                </a:lnTo>
                <a:lnTo>
                  <a:pt x="951" y="88"/>
                </a:lnTo>
                <a:lnTo>
                  <a:pt x="2312" y="874"/>
                </a:lnTo>
                <a:lnTo>
                  <a:pt x="1933" y="1505"/>
                </a:lnTo>
                <a:lnTo>
                  <a:pt x="739" y="816"/>
                </a:lnTo>
                <a:lnTo>
                  <a:pt x="739" y="2394"/>
                </a:lnTo>
                <a:lnTo>
                  <a:pt x="739" y="3972"/>
                </a:lnTo>
                <a:lnTo>
                  <a:pt x="2104" y="3184"/>
                </a:lnTo>
                <a:lnTo>
                  <a:pt x="2104" y="3183"/>
                </a:lnTo>
                <a:lnTo>
                  <a:pt x="3470" y="2394"/>
                </a:lnTo>
                <a:lnTo>
                  <a:pt x="2980" y="2111"/>
                </a:lnTo>
                <a:lnTo>
                  <a:pt x="3361" y="1478"/>
                </a:lnTo>
                <a:lnTo>
                  <a:pt x="3997" y="1846"/>
                </a:lnTo>
                <a:lnTo>
                  <a:pt x="4016" y="1857"/>
                </a:lnTo>
                <a:lnTo>
                  <a:pt x="4032" y="1868"/>
                </a:lnTo>
                <a:lnTo>
                  <a:pt x="4050" y="1880"/>
                </a:lnTo>
                <a:lnTo>
                  <a:pt x="4067" y="1893"/>
                </a:lnTo>
                <a:lnTo>
                  <a:pt x="4083" y="1906"/>
                </a:lnTo>
                <a:lnTo>
                  <a:pt x="4099" y="1919"/>
                </a:lnTo>
                <a:lnTo>
                  <a:pt x="4114" y="1933"/>
                </a:lnTo>
                <a:lnTo>
                  <a:pt x="4129" y="1947"/>
                </a:lnTo>
                <a:lnTo>
                  <a:pt x="4143" y="1962"/>
                </a:lnTo>
                <a:lnTo>
                  <a:pt x="4157" y="1977"/>
                </a:lnTo>
                <a:lnTo>
                  <a:pt x="4170" y="1992"/>
                </a:lnTo>
                <a:lnTo>
                  <a:pt x="4183" y="2008"/>
                </a:lnTo>
                <a:lnTo>
                  <a:pt x="4195" y="2025"/>
                </a:lnTo>
                <a:lnTo>
                  <a:pt x="4207" y="2042"/>
                </a:lnTo>
                <a:lnTo>
                  <a:pt x="4218" y="2059"/>
                </a:lnTo>
                <a:lnTo>
                  <a:pt x="4228" y="2077"/>
                </a:lnTo>
                <a:lnTo>
                  <a:pt x="4230" y="2077"/>
                </a:lnTo>
                <a:lnTo>
                  <a:pt x="4239" y="2095"/>
                </a:lnTo>
                <a:lnTo>
                  <a:pt x="4249" y="2114"/>
                </a:lnTo>
                <a:lnTo>
                  <a:pt x="4258" y="2131"/>
                </a:lnTo>
                <a:lnTo>
                  <a:pt x="4265" y="2150"/>
                </a:lnTo>
                <a:lnTo>
                  <a:pt x="4273" y="2169"/>
                </a:lnTo>
                <a:lnTo>
                  <a:pt x="4281" y="2190"/>
                </a:lnTo>
                <a:lnTo>
                  <a:pt x="4287" y="2209"/>
                </a:lnTo>
                <a:lnTo>
                  <a:pt x="4292" y="2229"/>
                </a:lnTo>
                <a:lnTo>
                  <a:pt x="4297" y="2249"/>
                </a:lnTo>
                <a:lnTo>
                  <a:pt x="4302" y="2269"/>
                </a:lnTo>
                <a:lnTo>
                  <a:pt x="4306" y="2289"/>
                </a:lnTo>
                <a:lnTo>
                  <a:pt x="4309" y="2310"/>
                </a:lnTo>
                <a:lnTo>
                  <a:pt x="4312" y="2331"/>
                </a:lnTo>
                <a:lnTo>
                  <a:pt x="4313" y="2351"/>
                </a:lnTo>
                <a:lnTo>
                  <a:pt x="4314" y="2373"/>
                </a:lnTo>
                <a:lnTo>
                  <a:pt x="4314" y="2394"/>
                </a:lnTo>
                <a:lnTo>
                  <a:pt x="4314" y="2415"/>
                </a:lnTo>
                <a:lnTo>
                  <a:pt x="4313" y="2437"/>
                </a:lnTo>
                <a:lnTo>
                  <a:pt x="4312" y="2457"/>
                </a:lnTo>
                <a:lnTo>
                  <a:pt x="4309" y="2478"/>
                </a:lnTo>
                <a:lnTo>
                  <a:pt x="4306" y="2499"/>
                </a:lnTo>
                <a:lnTo>
                  <a:pt x="4302" y="2519"/>
                </a:lnTo>
                <a:lnTo>
                  <a:pt x="4297" y="2539"/>
                </a:lnTo>
                <a:lnTo>
                  <a:pt x="4292" y="2559"/>
                </a:lnTo>
                <a:lnTo>
                  <a:pt x="4287" y="2579"/>
                </a:lnTo>
                <a:lnTo>
                  <a:pt x="4281" y="2598"/>
                </a:lnTo>
                <a:lnTo>
                  <a:pt x="4273" y="2619"/>
                </a:lnTo>
                <a:lnTo>
                  <a:pt x="4265" y="2638"/>
                </a:lnTo>
                <a:lnTo>
                  <a:pt x="4258" y="2657"/>
                </a:lnTo>
                <a:lnTo>
                  <a:pt x="4249" y="2674"/>
                </a:lnTo>
                <a:lnTo>
                  <a:pt x="4239" y="2693"/>
                </a:lnTo>
                <a:lnTo>
                  <a:pt x="4230" y="2711"/>
                </a:lnTo>
                <a:lnTo>
                  <a:pt x="4228" y="2711"/>
                </a:lnTo>
                <a:lnTo>
                  <a:pt x="4218" y="2729"/>
                </a:lnTo>
                <a:lnTo>
                  <a:pt x="4207" y="2746"/>
                </a:lnTo>
                <a:lnTo>
                  <a:pt x="4195" y="2763"/>
                </a:lnTo>
                <a:lnTo>
                  <a:pt x="4183" y="2780"/>
                </a:lnTo>
                <a:lnTo>
                  <a:pt x="4170" y="2796"/>
                </a:lnTo>
                <a:lnTo>
                  <a:pt x="4157" y="2811"/>
                </a:lnTo>
                <a:lnTo>
                  <a:pt x="4143" y="2826"/>
                </a:lnTo>
                <a:lnTo>
                  <a:pt x="4129" y="2841"/>
                </a:lnTo>
                <a:lnTo>
                  <a:pt x="4114" y="2855"/>
                </a:lnTo>
                <a:lnTo>
                  <a:pt x="4099" y="2869"/>
                </a:lnTo>
                <a:lnTo>
                  <a:pt x="4083" y="2882"/>
                </a:lnTo>
                <a:lnTo>
                  <a:pt x="4067" y="2895"/>
                </a:lnTo>
                <a:lnTo>
                  <a:pt x="4050" y="2908"/>
                </a:lnTo>
                <a:lnTo>
                  <a:pt x="4032" y="2920"/>
                </a:lnTo>
                <a:lnTo>
                  <a:pt x="4016" y="2931"/>
                </a:lnTo>
                <a:lnTo>
                  <a:pt x="3997" y="294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10"/>
          <p:cNvSpPr/>
          <p:nvPr/>
        </p:nvSpPr>
        <p:spPr bwMode="auto">
          <a:xfrm>
            <a:off x="8318543" y="2513262"/>
            <a:ext cx="507284" cy="459937"/>
          </a:xfrm>
          <a:custGeom>
            <a:avLst/>
            <a:gdLst>
              <a:gd name="T0" fmla="*/ 1125 w 1125"/>
              <a:gd name="T1" fmla="*/ 1019 h 1019"/>
              <a:gd name="T2" fmla="*/ 563 w 1125"/>
              <a:gd name="T3" fmla="*/ 974 h 1019"/>
              <a:gd name="T4" fmla="*/ 0 w 1125"/>
              <a:gd name="T5" fmla="*/ 929 h 1019"/>
              <a:gd name="T6" fmla="*/ 321 w 1125"/>
              <a:gd name="T7" fmla="*/ 465 h 1019"/>
              <a:gd name="T8" fmla="*/ 640 w 1125"/>
              <a:gd name="T9" fmla="*/ 0 h 1019"/>
              <a:gd name="T10" fmla="*/ 883 w 1125"/>
              <a:gd name="T11" fmla="*/ 510 h 1019"/>
              <a:gd name="T12" fmla="*/ 1125 w 1125"/>
              <a:gd name="T13" fmla="*/ 101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5" h="1019">
                <a:moveTo>
                  <a:pt x="1125" y="1019"/>
                </a:moveTo>
                <a:lnTo>
                  <a:pt x="563" y="974"/>
                </a:lnTo>
                <a:lnTo>
                  <a:pt x="0" y="929"/>
                </a:lnTo>
                <a:lnTo>
                  <a:pt x="321" y="465"/>
                </a:lnTo>
                <a:lnTo>
                  <a:pt x="640" y="0"/>
                </a:lnTo>
                <a:lnTo>
                  <a:pt x="883" y="510"/>
                </a:lnTo>
                <a:lnTo>
                  <a:pt x="1125" y="101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4505933" y="2240005"/>
            <a:ext cx="1945264" cy="2159000"/>
          </a:xfrm>
          <a:custGeom>
            <a:avLst/>
            <a:gdLst>
              <a:gd name="T0" fmla="*/ 951 w 4314"/>
              <a:gd name="T1" fmla="*/ 88 h 4788"/>
              <a:gd name="T2" fmla="*/ 895 w 4314"/>
              <a:gd name="T3" fmla="*/ 58 h 4788"/>
              <a:gd name="T4" fmla="*/ 816 w 4314"/>
              <a:gd name="T5" fmla="*/ 29 h 4788"/>
              <a:gd name="T6" fmla="*/ 737 w 4314"/>
              <a:gd name="T7" fmla="*/ 10 h 4788"/>
              <a:gd name="T8" fmla="*/ 655 w 4314"/>
              <a:gd name="T9" fmla="*/ 2 h 4788"/>
              <a:gd name="T10" fmla="*/ 593 w 4314"/>
              <a:gd name="T11" fmla="*/ 1 h 4788"/>
              <a:gd name="T12" fmla="*/ 512 w 4314"/>
              <a:gd name="T13" fmla="*/ 12 h 4788"/>
              <a:gd name="T14" fmla="*/ 433 w 4314"/>
              <a:gd name="T15" fmla="*/ 34 h 4788"/>
              <a:gd name="T16" fmla="*/ 355 w 4314"/>
              <a:gd name="T17" fmla="*/ 67 h 4788"/>
              <a:gd name="T18" fmla="*/ 280 w 4314"/>
              <a:gd name="T19" fmla="*/ 109 h 4788"/>
              <a:gd name="T20" fmla="*/ 214 w 4314"/>
              <a:gd name="T21" fmla="*/ 160 h 4788"/>
              <a:gd name="T22" fmla="*/ 156 w 4314"/>
              <a:gd name="T23" fmla="*/ 219 h 4788"/>
              <a:gd name="T24" fmla="*/ 107 w 4314"/>
              <a:gd name="T25" fmla="*/ 283 h 4788"/>
              <a:gd name="T26" fmla="*/ 75 w 4314"/>
              <a:gd name="T27" fmla="*/ 337 h 4788"/>
              <a:gd name="T28" fmla="*/ 41 w 4314"/>
              <a:gd name="T29" fmla="*/ 412 h 4788"/>
              <a:gd name="T30" fmla="*/ 17 w 4314"/>
              <a:gd name="T31" fmla="*/ 491 h 4788"/>
              <a:gd name="T32" fmla="*/ 3 w 4314"/>
              <a:gd name="T33" fmla="*/ 573 h 4788"/>
              <a:gd name="T34" fmla="*/ 0 w 4314"/>
              <a:gd name="T35" fmla="*/ 2394 h 4788"/>
              <a:gd name="T36" fmla="*/ 3 w 4314"/>
              <a:gd name="T37" fmla="*/ 4215 h 4788"/>
              <a:gd name="T38" fmla="*/ 17 w 4314"/>
              <a:gd name="T39" fmla="*/ 4297 h 4788"/>
              <a:gd name="T40" fmla="*/ 41 w 4314"/>
              <a:gd name="T41" fmla="*/ 4376 h 4788"/>
              <a:gd name="T42" fmla="*/ 75 w 4314"/>
              <a:gd name="T43" fmla="*/ 4451 h 4788"/>
              <a:gd name="T44" fmla="*/ 107 w 4314"/>
              <a:gd name="T45" fmla="*/ 4505 h 4788"/>
              <a:gd name="T46" fmla="*/ 156 w 4314"/>
              <a:gd name="T47" fmla="*/ 4569 h 4788"/>
              <a:gd name="T48" fmla="*/ 214 w 4314"/>
              <a:gd name="T49" fmla="*/ 4628 h 4788"/>
              <a:gd name="T50" fmla="*/ 280 w 4314"/>
              <a:gd name="T51" fmla="*/ 4679 h 4788"/>
              <a:gd name="T52" fmla="*/ 355 w 4314"/>
              <a:gd name="T53" fmla="*/ 4721 h 4788"/>
              <a:gd name="T54" fmla="*/ 433 w 4314"/>
              <a:gd name="T55" fmla="*/ 4754 h 4788"/>
              <a:gd name="T56" fmla="*/ 512 w 4314"/>
              <a:gd name="T57" fmla="*/ 4776 h 4788"/>
              <a:gd name="T58" fmla="*/ 593 w 4314"/>
              <a:gd name="T59" fmla="*/ 4787 h 4788"/>
              <a:gd name="T60" fmla="*/ 655 w 4314"/>
              <a:gd name="T61" fmla="*/ 4787 h 4788"/>
              <a:gd name="T62" fmla="*/ 737 w 4314"/>
              <a:gd name="T63" fmla="*/ 4778 h 4788"/>
              <a:gd name="T64" fmla="*/ 816 w 4314"/>
              <a:gd name="T65" fmla="*/ 4759 h 4788"/>
              <a:gd name="T66" fmla="*/ 895 w 4314"/>
              <a:gd name="T67" fmla="*/ 4730 h 4788"/>
              <a:gd name="T68" fmla="*/ 951 w 4314"/>
              <a:gd name="T69" fmla="*/ 4700 h 4788"/>
              <a:gd name="T70" fmla="*/ 739 w 4314"/>
              <a:gd name="T71" fmla="*/ 2394 h 4788"/>
              <a:gd name="T72" fmla="*/ 3470 w 4314"/>
              <a:gd name="T73" fmla="*/ 2394 h 4788"/>
              <a:gd name="T74" fmla="*/ 4016 w 4314"/>
              <a:gd name="T75" fmla="*/ 2931 h 4788"/>
              <a:gd name="T76" fmla="*/ 4083 w 4314"/>
              <a:gd name="T77" fmla="*/ 2882 h 4788"/>
              <a:gd name="T78" fmla="*/ 4143 w 4314"/>
              <a:gd name="T79" fmla="*/ 2826 h 4788"/>
              <a:gd name="T80" fmla="*/ 4195 w 4314"/>
              <a:gd name="T81" fmla="*/ 2763 h 4788"/>
              <a:gd name="T82" fmla="*/ 4229 w 4314"/>
              <a:gd name="T83" fmla="*/ 2711 h 4788"/>
              <a:gd name="T84" fmla="*/ 4266 w 4314"/>
              <a:gd name="T85" fmla="*/ 2638 h 4788"/>
              <a:gd name="T86" fmla="*/ 4292 w 4314"/>
              <a:gd name="T87" fmla="*/ 2559 h 4788"/>
              <a:gd name="T88" fmla="*/ 4309 w 4314"/>
              <a:gd name="T89" fmla="*/ 2478 h 4788"/>
              <a:gd name="T90" fmla="*/ 4314 w 4314"/>
              <a:gd name="T91" fmla="*/ 2394 h 4788"/>
              <a:gd name="T92" fmla="*/ 4309 w 4314"/>
              <a:gd name="T93" fmla="*/ 2310 h 4788"/>
              <a:gd name="T94" fmla="*/ 4292 w 4314"/>
              <a:gd name="T95" fmla="*/ 2229 h 4788"/>
              <a:gd name="T96" fmla="*/ 4266 w 4314"/>
              <a:gd name="T97" fmla="*/ 2150 h 4788"/>
              <a:gd name="T98" fmla="*/ 4229 w 4314"/>
              <a:gd name="T99" fmla="*/ 2077 h 4788"/>
              <a:gd name="T100" fmla="*/ 4195 w 4314"/>
              <a:gd name="T101" fmla="*/ 2025 h 4788"/>
              <a:gd name="T102" fmla="*/ 4143 w 4314"/>
              <a:gd name="T103" fmla="*/ 1962 h 4788"/>
              <a:gd name="T104" fmla="*/ 4083 w 4314"/>
              <a:gd name="T105" fmla="*/ 1906 h 4788"/>
              <a:gd name="T106" fmla="*/ 4016 w 4314"/>
              <a:gd name="T107" fmla="*/ 1857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4" h="4788">
                <a:moveTo>
                  <a:pt x="3998" y="1846"/>
                </a:moveTo>
                <a:lnTo>
                  <a:pt x="2474" y="966"/>
                </a:lnTo>
                <a:lnTo>
                  <a:pt x="2472" y="966"/>
                </a:lnTo>
                <a:lnTo>
                  <a:pt x="951" y="88"/>
                </a:lnTo>
                <a:lnTo>
                  <a:pt x="951" y="87"/>
                </a:lnTo>
                <a:lnTo>
                  <a:pt x="933" y="76"/>
                </a:lnTo>
                <a:lnTo>
                  <a:pt x="914" y="67"/>
                </a:lnTo>
                <a:lnTo>
                  <a:pt x="895" y="58"/>
                </a:lnTo>
                <a:lnTo>
                  <a:pt x="876" y="50"/>
                </a:lnTo>
                <a:lnTo>
                  <a:pt x="855" y="42"/>
                </a:lnTo>
                <a:lnTo>
                  <a:pt x="836" y="34"/>
                </a:lnTo>
                <a:lnTo>
                  <a:pt x="816" y="29"/>
                </a:lnTo>
                <a:lnTo>
                  <a:pt x="796" y="23"/>
                </a:lnTo>
                <a:lnTo>
                  <a:pt x="777" y="18"/>
                </a:lnTo>
                <a:lnTo>
                  <a:pt x="757" y="13"/>
                </a:lnTo>
                <a:lnTo>
                  <a:pt x="737" y="10"/>
                </a:lnTo>
                <a:lnTo>
                  <a:pt x="716" y="7"/>
                </a:lnTo>
                <a:lnTo>
                  <a:pt x="695" y="5"/>
                </a:lnTo>
                <a:lnTo>
                  <a:pt x="675" y="2"/>
                </a:lnTo>
                <a:lnTo>
                  <a:pt x="655" y="2"/>
                </a:lnTo>
                <a:lnTo>
                  <a:pt x="633" y="1"/>
                </a:lnTo>
                <a:lnTo>
                  <a:pt x="633" y="0"/>
                </a:lnTo>
                <a:lnTo>
                  <a:pt x="613" y="0"/>
                </a:lnTo>
                <a:lnTo>
                  <a:pt x="593" y="1"/>
                </a:lnTo>
                <a:lnTo>
                  <a:pt x="573" y="4"/>
                </a:lnTo>
                <a:lnTo>
                  <a:pt x="553" y="6"/>
                </a:lnTo>
                <a:lnTo>
                  <a:pt x="532" y="8"/>
                </a:lnTo>
                <a:lnTo>
                  <a:pt x="512" y="12"/>
                </a:lnTo>
                <a:lnTo>
                  <a:pt x="492" y="17"/>
                </a:lnTo>
                <a:lnTo>
                  <a:pt x="472" y="21"/>
                </a:lnTo>
                <a:lnTo>
                  <a:pt x="453" y="27"/>
                </a:lnTo>
                <a:lnTo>
                  <a:pt x="433" y="34"/>
                </a:lnTo>
                <a:lnTo>
                  <a:pt x="414" y="42"/>
                </a:lnTo>
                <a:lnTo>
                  <a:pt x="393" y="49"/>
                </a:lnTo>
                <a:lnTo>
                  <a:pt x="374" y="57"/>
                </a:lnTo>
                <a:lnTo>
                  <a:pt x="355" y="67"/>
                </a:lnTo>
                <a:lnTo>
                  <a:pt x="335" y="76"/>
                </a:lnTo>
                <a:lnTo>
                  <a:pt x="317" y="87"/>
                </a:lnTo>
                <a:lnTo>
                  <a:pt x="298" y="97"/>
                </a:lnTo>
                <a:lnTo>
                  <a:pt x="280" y="109"/>
                </a:lnTo>
                <a:lnTo>
                  <a:pt x="264" y="121"/>
                </a:lnTo>
                <a:lnTo>
                  <a:pt x="246" y="134"/>
                </a:lnTo>
                <a:lnTo>
                  <a:pt x="231" y="146"/>
                </a:lnTo>
                <a:lnTo>
                  <a:pt x="214" y="160"/>
                </a:lnTo>
                <a:lnTo>
                  <a:pt x="200" y="173"/>
                </a:lnTo>
                <a:lnTo>
                  <a:pt x="184" y="188"/>
                </a:lnTo>
                <a:lnTo>
                  <a:pt x="170" y="203"/>
                </a:lnTo>
                <a:lnTo>
                  <a:pt x="156" y="219"/>
                </a:lnTo>
                <a:lnTo>
                  <a:pt x="143" y="234"/>
                </a:lnTo>
                <a:lnTo>
                  <a:pt x="131" y="249"/>
                </a:lnTo>
                <a:lnTo>
                  <a:pt x="118" y="266"/>
                </a:lnTo>
                <a:lnTo>
                  <a:pt x="107" y="283"/>
                </a:lnTo>
                <a:lnTo>
                  <a:pt x="95" y="299"/>
                </a:lnTo>
                <a:lnTo>
                  <a:pt x="84" y="317"/>
                </a:lnTo>
                <a:lnTo>
                  <a:pt x="84" y="318"/>
                </a:lnTo>
                <a:lnTo>
                  <a:pt x="75" y="337"/>
                </a:lnTo>
                <a:lnTo>
                  <a:pt x="65" y="355"/>
                </a:lnTo>
                <a:lnTo>
                  <a:pt x="56" y="374"/>
                </a:lnTo>
                <a:lnTo>
                  <a:pt x="49" y="393"/>
                </a:lnTo>
                <a:lnTo>
                  <a:pt x="41" y="412"/>
                </a:lnTo>
                <a:lnTo>
                  <a:pt x="33" y="431"/>
                </a:lnTo>
                <a:lnTo>
                  <a:pt x="27" y="451"/>
                </a:lnTo>
                <a:lnTo>
                  <a:pt x="22" y="470"/>
                </a:lnTo>
                <a:lnTo>
                  <a:pt x="17" y="491"/>
                </a:lnTo>
                <a:lnTo>
                  <a:pt x="12" y="511"/>
                </a:lnTo>
                <a:lnTo>
                  <a:pt x="8" y="531"/>
                </a:lnTo>
                <a:lnTo>
                  <a:pt x="5" y="551"/>
                </a:lnTo>
                <a:lnTo>
                  <a:pt x="3" y="573"/>
                </a:lnTo>
                <a:lnTo>
                  <a:pt x="1" y="593"/>
                </a:lnTo>
                <a:lnTo>
                  <a:pt x="0" y="614"/>
                </a:lnTo>
                <a:lnTo>
                  <a:pt x="0" y="634"/>
                </a:lnTo>
                <a:lnTo>
                  <a:pt x="0" y="2394"/>
                </a:lnTo>
                <a:lnTo>
                  <a:pt x="0" y="4154"/>
                </a:lnTo>
                <a:lnTo>
                  <a:pt x="0" y="4174"/>
                </a:lnTo>
                <a:lnTo>
                  <a:pt x="1" y="4195"/>
                </a:lnTo>
                <a:lnTo>
                  <a:pt x="3" y="4215"/>
                </a:lnTo>
                <a:lnTo>
                  <a:pt x="5" y="4237"/>
                </a:lnTo>
                <a:lnTo>
                  <a:pt x="8" y="4257"/>
                </a:lnTo>
                <a:lnTo>
                  <a:pt x="12" y="4277"/>
                </a:lnTo>
                <a:lnTo>
                  <a:pt x="17" y="4297"/>
                </a:lnTo>
                <a:lnTo>
                  <a:pt x="22" y="4318"/>
                </a:lnTo>
                <a:lnTo>
                  <a:pt x="27" y="4337"/>
                </a:lnTo>
                <a:lnTo>
                  <a:pt x="33" y="4357"/>
                </a:lnTo>
                <a:lnTo>
                  <a:pt x="41" y="4376"/>
                </a:lnTo>
                <a:lnTo>
                  <a:pt x="49" y="4395"/>
                </a:lnTo>
                <a:lnTo>
                  <a:pt x="56" y="4414"/>
                </a:lnTo>
                <a:lnTo>
                  <a:pt x="65" y="4433"/>
                </a:lnTo>
                <a:lnTo>
                  <a:pt x="75" y="4451"/>
                </a:lnTo>
                <a:lnTo>
                  <a:pt x="84" y="4470"/>
                </a:lnTo>
                <a:lnTo>
                  <a:pt x="84" y="4471"/>
                </a:lnTo>
                <a:lnTo>
                  <a:pt x="95" y="4489"/>
                </a:lnTo>
                <a:lnTo>
                  <a:pt x="107" y="4505"/>
                </a:lnTo>
                <a:lnTo>
                  <a:pt x="118" y="4522"/>
                </a:lnTo>
                <a:lnTo>
                  <a:pt x="131" y="4539"/>
                </a:lnTo>
                <a:lnTo>
                  <a:pt x="143" y="4554"/>
                </a:lnTo>
                <a:lnTo>
                  <a:pt x="156" y="4569"/>
                </a:lnTo>
                <a:lnTo>
                  <a:pt x="170" y="4585"/>
                </a:lnTo>
                <a:lnTo>
                  <a:pt x="184" y="4600"/>
                </a:lnTo>
                <a:lnTo>
                  <a:pt x="200" y="4615"/>
                </a:lnTo>
                <a:lnTo>
                  <a:pt x="214" y="4628"/>
                </a:lnTo>
                <a:lnTo>
                  <a:pt x="231" y="4642"/>
                </a:lnTo>
                <a:lnTo>
                  <a:pt x="246" y="4654"/>
                </a:lnTo>
                <a:lnTo>
                  <a:pt x="264" y="4667"/>
                </a:lnTo>
                <a:lnTo>
                  <a:pt x="280" y="4679"/>
                </a:lnTo>
                <a:lnTo>
                  <a:pt x="298" y="4691"/>
                </a:lnTo>
                <a:lnTo>
                  <a:pt x="317" y="4701"/>
                </a:lnTo>
                <a:lnTo>
                  <a:pt x="335" y="4712"/>
                </a:lnTo>
                <a:lnTo>
                  <a:pt x="355" y="4721"/>
                </a:lnTo>
                <a:lnTo>
                  <a:pt x="374" y="4731"/>
                </a:lnTo>
                <a:lnTo>
                  <a:pt x="393" y="4739"/>
                </a:lnTo>
                <a:lnTo>
                  <a:pt x="414" y="4746"/>
                </a:lnTo>
                <a:lnTo>
                  <a:pt x="433" y="4754"/>
                </a:lnTo>
                <a:lnTo>
                  <a:pt x="453" y="4761"/>
                </a:lnTo>
                <a:lnTo>
                  <a:pt x="472" y="4767"/>
                </a:lnTo>
                <a:lnTo>
                  <a:pt x="492" y="4771"/>
                </a:lnTo>
                <a:lnTo>
                  <a:pt x="512" y="4776"/>
                </a:lnTo>
                <a:lnTo>
                  <a:pt x="532" y="4780"/>
                </a:lnTo>
                <a:lnTo>
                  <a:pt x="553" y="4782"/>
                </a:lnTo>
                <a:lnTo>
                  <a:pt x="573" y="4784"/>
                </a:lnTo>
                <a:lnTo>
                  <a:pt x="593" y="4787"/>
                </a:lnTo>
                <a:lnTo>
                  <a:pt x="613" y="4788"/>
                </a:lnTo>
                <a:lnTo>
                  <a:pt x="633" y="4788"/>
                </a:lnTo>
                <a:lnTo>
                  <a:pt x="633" y="4787"/>
                </a:lnTo>
                <a:lnTo>
                  <a:pt x="655" y="4787"/>
                </a:lnTo>
                <a:lnTo>
                  <a:pt x="675" y="4786"/>
                </a:lnTo>
                <a:lnTo>
                  <a:pt x="695" y="4783"/>
                </a:lnTo>
                <a:lnTo>
                  <a:pt x="716" y="4781"/>
                </a:lnTo>
                <a:lnTo>
                  <a:pt x="737" y="4778"/>
                </a:lnTo>
                <a:lnTo>
                  <a:pt x="757" y="4775"/>
                </a:lnTo>
                <a:lnTo>
                  <a:pt x="777" y="4770"/>
                </a:lnTo>
                <a:lnTo>
                  <a:pt x="796" y="4765"/>
                </a:lnTo>
                <a:lnTo>
                  <a:pt x="816" y="4759"/>
                </a:lnTo>
                <a:lnTo>
                  <a:pt x="836" y="4754"/>
                </a:lnTo>
                <a:lnTo>
                  <a:pt x="855" y="4746"/>
                </a:lnTo>
                <a:lnTo>
                  <a:pt x="876" y="4738"/>
                </a:lnTo>
                <a:lnTo>
                  <a:pt x="895" y="4730"/>
                </a:lnTo>
                <a:lnTo>
                  <a:pt x="914" y="4721"/>
                </a:lnTo>
                <a:lnTo>
                  <a:pt x="933" y="4712"/>
                </a:lnTo>
                <a:lnTo>
                  <a:pt x="951" y="4701"/>
                </a:lnTo>
                <a:lnTo>
                  <a:pt x="951" y="4700"/>
                </a:lnTo>
                <a:lnTo>
                  <a:pt x="2313" y="3914"/>
                </a:lnTo>
                <a:lnTo>
                  <a:pt x="1933" y="3283"/>
                </a:lnTo>
                <a:lnTo>
                  <a:pt x="739" y="3972"/>
                </a:lnTo>
                <a:lnTo>
                  <a:pt x="739" y="2394"/>
                </a:lnTo>
                <a:lnTo>
                  <a:pt x="739" y="816"/>
                </a:lnTo>
                <a:lnTo>
                  <a:pt x="2104" y="1604"/>
                </a:lnTo>
                <a:lnTo>
                  <a:pt x="2104" y="1605"/>
                </a:lnTo>
                <a:lnTo>
                  <a:pt x="3470" y="2394"/>
                </a:lnTo>
                <a:lnTo>
                  <a:pt x="2981" y="2677"/>
                </a:lnTo>
                <a:lnTo>
                  <a:pt x="3361" y="3310"/>
                </a:lnTo>
                <a:lnTo>
                  <a:pt x="3998" y="2942"/>
                </a:lnTo>
                <a:lnTo>
                  <a:pt x="4016" y="2931"/>
                </a:lnTo>
                <a:lnTo>
                  <a:pt x="4033" y="2920"/>
                </a:lnTo>
                <a:lnTo>
                  <a:pt x="4050" y="2908"/>
                </a:lnTo>
                <a:lnTo>
                  <a:pt x="4067" y="2895"/>
                </a:lnTo>
                <a:lnTo>
                  <a:pt x="4083" y="2882"/>
                </a:lnTo>
                <a:lnTo>
                  <a:pt x="4099" y="2869"/>
                </a:lnTo>
                <a:lnTo>
                  <a:pt x="4114" y="2855"/>
                </a:lnTo>
                <a:lnTo>
                  <a:pt x="4128" y="2841"/>
                </a:lnTo>
                <a:lnTo>
                  <a:pt x="4143" y="2826"/>
                </a:lnTo>
                <a:lnTo>
                  <a:pt x="4157" y="2811"/>
                </a:lnTo>
                <a:lnTo>
                  <a:pt x="4170" y="2796"/>
                </a:lnTo>
                <a:lnTo>
                  <a:pt x="4183" y="2780"/>
                </a:lnTo>
                <a:lnTo>
                  <a:pt x="4195" y="2763"/>
                </a:lnTo>
                <a:lnTo>
                  <a:pt x="4207" y="2746"/>
                </a:lnTo>
                <a:lnTo>
                  <a:pt x="4218" y="2729"/>
                </a:lnTo>
                <a:lnTo>
                  <a:pt x="4228" y="2711"/>
                </a:lnTo>
                <a:lnTo>
                  <a:pt x="4229" y="2711"/>
                </a:lnTo>
                <a:lnTo>
                  <a:pt x="4239" y="2693"/>
                </a:lnTo>
                <a:lnTo>
                  <a:pt x="4248" y="2674"/>
                </a:lnTo>
                <a:lnTo>
                  <a:pt x="4258" y="2657"/>
                </a:lnTo>
                <a:lnTo>
                  <a:pt x="4266" y="2638"/>
                </a:lnTo>
                <a:lnTo>
                  <a:pt x="4273" y="2619"/>
                </a:lnTo>
                <a:lnTo>
                  <a:pt x="4280" y="2598"/>
                </a:lnTo>
                <a:lnTo>
                  <a:pt x="4286" y="2579"/>
                </a:lnTo>
                <a:lnTo>
                  <a:pt x="4292" y="2559"/>
                </a:lnTo>
                <a:lnTo>
                  <a:pt x="4297" y="2539"/>
                </a:lnTo>
                <a:lnTo>
                  <a:pt x="4302" y="2519"/>
                </a:lnTo>
                <a:lnTo>
                  <a:pt x="4305" y="2499"/>
                </a:lnTo>
                <a:lnTo>
                  <a:pt x="4309" y="2478"/>
                </a:lnTo>
                <a:lnTo>
                  <a:pt x="4311" y="2457"/>
                </a:lnTo>
                <a:lnTo>
                  <a:pt x="4313" y="2437"/>
                </a:lnTo>
                <a:lnTo>
                  <a:pt x="4314" y="2415"/>
                </a:lnTo>
                <a:lnTo>
                  <a:pt x="4314" y="2394"/>
                </a:lnTo>
                <a:lnTo>
                  <a:pt x="4314" y="2373"/>
                </a:lnTo>
                <a:lnTo>
                  <a:pt x="4313" y="2351"/>
                </a:lnTo>
                <a:lnTo>
                  <a:pt x="4311" y="2331"/>
                </a:lnTo>
                <a:lnTo>
                  <a:pt x="4309" y="2310"/>
                </a:lnTo>
                <a:lnTo>
                  <a:pt x="4305" y="2289"/>
                </a:lnTo>
                <a:lnTo>
                  <a:pt x="4302" y="2269"/>
                </a:lnTo>
                <a:lnTo>
                  <a:pt x="4297" y="2249"/>
                </a:lnTo>
                <a:lnTo>
                  <a:pt x="4292" y="2229"/>
                </a:lnTo>
                <a:lnTo>
                  <a:pt x="4286" y="2209"/>
                </a:lnTo>
                <a:lnTo>
                  <a:pt x="4280" y="2190"/>
                </a:lnTo>
                <a:lnTo>
                  <a:pt x="4273" y="2169"/>
                </a:lnTo>
                <a:lnTo>
                  <a:pt x="4266" y="2150"/>
                </a:lnTo>
                <a:lnTo>
                  <a:pt x="4258" y="2131"/>
                </a:lnTo>
                <a:lnTo>
                  <a:pt x="4248" y="2114"/>
                </a:lnTo>
                <a:lnTo>
                  <a:pt x="4239" y="2095"/>
                </a:lnTo>
                <a:lnTo>
                  <a:pt x="4229" y="2077"/>
                </a:lnTo>
                <a:lnTo>
                  <a:pt x="4228" y="2077"/>
                </a:lnTo>
                <a:lnTo>
                  <a:pt x="4218" y="2059"/>
                </a:lnTo>
                <a:lnTo>
                  <a:pt x="4207" y="2042"/>
                </a:lnTo>
                <a:lnTo>
                  <a:pt x="4195" y="2025"/>
                </a:lnTo>
                <a:lnTo>
                  <a:pt x="4183" y="2008"/>
                </a:lnTo>
                <a:lnTo>
                  <a:pt x="4170" y="1992"/>
                </a:lnTo>
                <a:lnTo>
                  <a:pt x="4157" y="1977"/>
                </a:lnTo>
                <a:lnTo>
                  <a:pt x="4143" y="1962"/>
                </a:lnTo>
                <a:lnTo>
                  <a:pt x="4128" y="1947"/>
                </a:lnTo>
                <a:lnTo>
                  <a:pt x="4114" y="1933"/>
                </a:lnTo>
                <a:lnTo>
                  <a:pt x="4099" y="1919"/>
                </a:lnTo>
                <a:lnTo>
                  <a:pt x="4083" y="1906"/>
                </a:lnTo>
                <a:lnTo>
                  <a:pt x="4067" y="1893"/>
                </a:lnTo>
                <a:lnTo>
                  <a:pt x="4050" y="1880"/>
                </a:lnTo>
                <a:lnTo>
                  <a:pt x="4033" y="1868"/>
                </a:lnTo>
                <a:lnTo>
                  <a:pt x="4016" y="1857"/>
                </a:lnTo>
                <a:lnTo>
                  <a:pt x="3998" y="184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Freeform 8"/>
          <p:cNvSpPr/>
          <p:nvPr/>
        </p:nvSpPr>
        <p:spPr bwMode="auto">
          <a:xfrm>
            <a:off x="5197191" y="3665811"/>
            <a:ext cx="507284" cy="459937"/>
          </a:xfrm>
          <a:custGeom>
            <a:avLst/>
            <a:gdLst>
              <a:gd name="T0" fmla="*/ 1124 w 1124"/>
              <a:gd name="T1" fmla="*/ 0 h 1019"/>
              <a:gd name="T2" fmla="*/ 562 w 1124"/>
              <a:gd name="T3" fmla="*/ 45 h 1019"/>
              <a:gd name="T4" fmla="*/ 0 w 1124"/>
              <a:gd name="T5" fmla="*/ 90 h 1019"/>
              <a:gd name="T6" fmla="*/ 320 w 1124"/>
              <a:gd name="T7" fmla="*/ 554 h 1019"/>
              <a:gd name="T8" fmla="*/ 639 w 1124"/>
              <a:gd name="T9" fmla="*/ 1019 h 1019"/>
              <a:gd name="T10" fmla="*/ 882 w 1124"/>
              <a:gd name="T11" fmla="*/ 509 h 1019"/>
              <a:gd name="T12" fmla="*/ 1124 w 1124"/>
              <a:gd name="T13" fmla="*/ 0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4" h="1019">
                <a:moveTo>
                  <a:pt x="1124" y="0"/>
                </a:moveTo>
                <a:lnTo>
                  <a:pt x="562" y="45"/>
                </a:lnTo>
                <a:lnTo>
                  <a:pt x="0" y="90"/>
                </a:lnTo>
                <a:lnTo>
                  <a:pt x="320" y="554"/>
                </a:lnTo>
                <a:lnTo>
                  <a:pt x="639" y="1019"/>
                </a:lnTo>
                <a:lnTo>
                  <a:pt x="882" y="509"/>
                </a:lnTo>
                <a:lnTo>
                  <a:pt x="112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28"/>
          <p:cNvSpPr/>
          <p:nvPr/>
        </p:nvSpPr>
        <p:spPr>
          <a:xfrm>
            <a:off x="1441561" y="4467642"/>
            <a:ext cx="2219530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顺序结构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Rectangle 32"/>
          <p:cNvSpPr/>
          <p:nvPr/>
        </p:nvSpPr>
        <p:spPr>
          <a:xfrm>
            <a:off x="4364004" y="4467642"/>
            <a:ext cx="2219530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选择结构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Rectangle 35"/>
          <p:cNvSpPr/>
          <p:nvPr/>
        </p:nvSpPr>
        <p:spPr>
          <a:xfrm>
            <a:off x="7511735" y="4467642"/>
            <a:ext cx="2219530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循环结构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7" name="图形 27" descr="光盘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lc="http://schemas.openxmlformats.org/drawingml/2006/lockedCanvas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3931" y="2994893"/>
            <a:ext cx="649223" cy="649223"/>
          </a:xfrm>
          <a:prstGeom prst="rect">
            <a:avLst/>
          </a:prstGeom>
        </p:spPr>
      </p:pic>
      <p:pic>
        <p:nvPicPr>
          <p:cNvPr id="18" name="图形 28" descr="磁盘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lc="http://schemas.openxmlformats.org/drawingml/2006/lockedCanvas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2579" y="3016587"/>
            <a:ext cx="649223" cy="649223"/>
          </a:xfrm>
          <a:prstGeom prst="rect">
            <a:avLst/>
          </a:prstGeom>
        </p:spPr>
      </p:pic>
      <p:pic>
        <p:nvPicPr>
          <p:cNvPr id="19" name="图形 29" descr="处理器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lc="http://schemas.openxmlformats.org/drawingml/2006/lockedCanvas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6366" y="3035233"/>
            <a:ext cx="649223" cy="649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58194"/>
            <a:ext cx="12210415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3.3.2 if…else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41375" y="1296194"/>
            <a:ext cx="10747058" cy="5334000"/>
          </a:xfrm>
        </p:spPr>
        <p:txBody>
          <a:bodyPr>
            <a:norm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语句的一般形式如下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:</a:t>
            </a:r>
          </a:p>
          <a:p>
            <a:pPr indent="457200">
              <a:lnSpc>
                <a:spcPct val="132000"/>
              </a:lnSpc>
            </a:pPr>
            <a:r>
              <a:rPr lang="en-US" altLang="zh-CN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</a:t>
            </a:r>
          </a:p>
          <a:p>
            <a:pPr indent="457200">
              <a:lnSpc>
                <a:spcPct val="132000"/>
              </a:lnSpc>
            </a:pP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语句主要用于实现二选一。使用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语句时，条件表达式可以是一个单纯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的布尔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值或变量，也可以是比较表达式或逻辑表达式。如果条件表达式的值为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，则运行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后面的语句块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，否则，运行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后面的语句块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2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3.3.2 if…else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743994"/>
            <a:ext cx="12206061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575" y="1448594"/>
            <a:ext cx="11280774" cy="45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439358" y="1408835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2058194"/>
            <a:ext cx="11070017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password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input("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请输入密码：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password =="123456":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输入的密码正确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输入的密码错误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32575" y="3192179"/>
            <a:ext cx="3352800" cy="220846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1944" y="4098093"/>
            <a:ext cx="334005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请输入密码：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666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输入的密码错误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6831944" y="3456918"/>
            <a:ext cx="2976731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2539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if…else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语句实现用户登录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84326"/>
            <a:ext cx="94406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）假设用户名称为“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jdchenchkps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PLUS”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，目前用户状态为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用户登录，并输出“你好，请登录 免费注册”的信息。</a:t>
            </a:r>
          </a:p>
        </p:txBody>
      </p:sp>
    </p:spTree>
    <p:extLst>
      <p:ext uri="{BB962C8B-B14F-4D97-AF65-F5344CB8AC3E}">
        <p14:creationId xmlns:p14="http://schemas.microsoft.com/office/powerpoint/2010/main" val="9473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4683510"/>
            <a:ext cx="12210415" cy="220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79056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3595152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3441061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3886668"/>
            <a:ext cx="9230600" cy="304697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的代码编辑区域中的已有模板注释内容下面输入代码，程序文件“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user="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jdchenchkps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PLUS"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userState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=True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userState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print(user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print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你好，请登录 免费注册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8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979512"/>
            <a:ext cx="12210415" cy="126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161143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【t3-2】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jdchenchkps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PLUS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6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3.3.3 if…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-183848" y="2134394"/>
            <a:ext cx="12382198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384175" y="1448594"/>
            <a:ext cx="11070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语句的一般形式如下。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&gt;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代替了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if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，所以多分支选择结构的关键字为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-183848" y="5868194"/>
            <a:ext cx="12382198" cy="991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3.3.3 if…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语句及其应用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384175" y="14485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语句执行的规则如下。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44976" y="2896394"/>
            <a:ext cx="3350920" cy="3018646"/>
            <a:chOff x="3211191" y="2064296"/>
            <a:chExt cx="2641600" cy="2379662"/>
          </a:xfrm>
          <a:solidFill>
            <a:srgbClr val="A42419"/>
          </a:solidFill>
        </p:grpSpPr>
        <p:sp>
          <p:nvSpPr>
            <p:cNvPr id="8" name="Freeform 8"/>
            <p:cNvSpPr/>
            <p:nvPr/>
          </p:nvSpPr>
          <p:spPr bwMode="auto">
            <a:xfrm>
              <a:off x="3211191" y="2064296"/>
              <a:ext cx="1158875" cy="1128712"/>
            </a:xfrm>
            <a:custGeom>
              <a:avLst/>
              <a:gdLst>
                <a:gd name="T0" fmla="*/ 275 w 913"/>
                <a:gd name="T1" fmla="*/ 0 h 735"/>
                <a:gd name="T2" fmla="*/ 636 w 913"/>
                <a:gd name="T3" fmla="*/ 0 h 735"/>
                <a:gd name="T4" fmla="*/ 637 w 913"/>
                <a:gd name="T5" fmla="*/ 0 h 735"/>
                <a:gd name="T6" fmla="*/ 638 w 913"/>
                <a:gd name="T7" fmla="*/ 0 h 735"/>
                <a:gd name="T8" fmla="*/ 911 w 913"/>
                <a:gd name="T9" fmla="*/ 273 h 735"/>
                <a:gd name="T10" fmla="*/ 913 w 913"/>
                <a:gd name="T11" fmla="*/ 735 h 735"/>
                <a:gd name="T12" fmla="*/ 677 w 913"/>
                <a:gd name="T13" fmla="*/ 557 h 735"/>
                <a:gd name="T14" fmla="*/ 275 w 913"/>
                <a:gd name="T15" fmla="*/ 550 h 735"/>
                <a:gd name="T16" fmla="*/ 0 w 913"/>
                <a:gd name="T17" fmla="*/ 275 h 735"/>
                <a:gd name="T18" fmla="*/ 275 w 913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735">
                  <a:moveTo>
                    <a:pt x="275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7" y="0"/>
                    <a:pt x="637" y="0"/>
                  </a:cubicBezTo>
                  <a:cubicBezTo>
                    <a:pt x="637" y="0"/>
                    <a:pt x="638" y="0"/>
                    <a:pt x="638" y="0"/>
                  </a:cubicBezTo>
                  <a:cubicBezTo>
                    <a:pt x="789" y="0"/>
                    <a:pt x="911" y="122"/>
                    <a:pt x="911" y="273"/>
                  </a:cubicBezTo>
                  <a:cubicBezTo>
                    <a:pt x="911" y="424"/>
                    <a:pt x="913" y="735"/>
                    <a:pt x="913" y="735"/>
                  </a:cubicBezTo>
                  <a:cubicBezTo>
                    <a:pt x="913" y="735"/>
                    <a:pt x="844" y="582"/>
                    <a:pt x="677" y="557"/>
                  </a:cubicBezTo>
                  <a:cubicBezTo>
                    <a:pt x="656" y="554"/>
                    <a:pt x="275" y="550"/>
                    <a:pt x="275" y="550"/>
                  </a:cubicBezTo>
                  <a:cubicBezTo>
                    <a:pt x="123" y="550"/>
                    <a:pt x="0" y="427"/>
                    <a:pt x="0" y="275"/>
                  </a:cubicBezTo>
                  <a:cubicBezTo>
                    <a:pt x="0" y="123"/>
                    <a:pt x="123" y="0"/>
                    <a:pt x="275" y="0"/>
                  </a:cubicBezTo>
                </a:path>
              </a:pathLst>
            </a:custGeom>
            <a:solidFill>
              <a:srgbClr val="F3501B"/>
            </a:solidFill>
            <a:ln>
              <a:noFill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AU" sz="22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01</a:t>
              </a:r>
              <a:endParaRPr lang="en-AU" sz="2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  <a:p>
              <a:pPr algn="ctr">
                <a:defRPr/>
              </a:pPr>
              <a:endParaRPr lang="en-AU" sz="2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211191" y="3021558"/>
              <a:ext cx="1158875" cy="1128713"/>
            </a:xfrm>
            <a:custGeom>
              <a:avLst/>
              <a:gdLst>
                <a:gd name="T0" fmla="*/ 275 w 913"/>
                <a:gd name="T1" fmla="*/ 0 h 735"/>
                <a:gd name="T2" fmla="*/ 636 w 913"/>
                <a:gd name="T3" fmla="*/ 0 h 735"/>
                <a:gd name="T4" fmla="*/ 637 w 913"/>
                <a:gd name="T5" fmla="*/ 0 h 735"/>
                <a:gd name="T6" fmla="*/ 638 w 913"/>
                <a:gd name="T7" fmla="*/ 0 h 735"/>
                <a:gd name="T8" fmla="*/ 911 w 913"/>
                <a:gd name="T9" fmla="*/ 273 h 735"/>
                <a:gd name="T10" fmla="*/ 913 w 913"/>
                <a:gd name="T11" fmla="*/ 735 h 735"/>
                <a:gd name="T12" fmla="*/ 677 w 913"/>
                <a:gd name="T13" fmla="*/ 557 h 735"/>
                <a:gd name="T14" fmla="*/ 275 w 913"/>
                <a:gd name="T15" fmla="*/ 550 h 735"/>
                <a:gd name="T16" fmla="*/ 0 w 913"/>
                <a:gd name="T17" fmla="*/ 275 h 735"/>
                <a:gd name="T18" fmla="*/ 275 w 913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735">
                  <a:moveTo>
                    <a:pt x="275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7" y="0"/>
                    <a:pt x="637" y="0"/>
                  </a:cubicBezTo>
                  <a:cubicBezTo>
                    <a:pt x="637" y="0"/>
                    <a:pt x="638" y="0"/>
                    <a:pt x="638" y="0"/>
                  </a:cubicBezTo>
                  <a:cubicBezTo>
                    <a:pt x="789" y="0"/>
                    <a:pt x="911" y="122"/>
                    <a:pt x="911" y="273"/>
                  </a:cubicBezTo>
                  <a:cubicBezTo>
                    <a:pt x="911" y="424"/>
                    <a:pt x="913" y="735"/>
                    <a:pt x="913" y="735"/>
                  </a:cubicBezTo>
                  <a:cubicBezTo>
                    <a:pt x="913" y="735"/>
                    <a:pt x="844" y="582"/>
                    <a:pt x="677" y="557"/>
                  </a:cubicBezTo>
                  <a:cubicBezTo>
                    <a:pt x="656" y="554"/>
                    <a:pt x="275" y="550"/>
                    <a:pt x="275" y="550"/>
                  </a:cubicBezTo>
                  <a:cubicBezTo>
                    <a:pt x="123" y="550"/>
                    <a:pt x="0" y="427"/>
                    <a:pt x="0" y="275"/>
                  </a:cubicBezTo>
                  <a:cubicBezTo>
                    <a:pt x="0" y="123"/>
                    <a:pt x="123" y="0"/>
                    <a:pt x="275" y="0"/>
                  </a:cubicBezTo>
                </a:path>
              </a:pathLst>
            </a:custGeom>
            <a:solidFill>
              <a:srgbClr val="15708C"/>
            </a:solidFill>
            <a:ln>
              <a:noFill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AU" sz="26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04</a:t>
              </a:r>
              <a:endParaRPr lang="en-AU" sz="2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392291" y="3023146"/>
              <a:ext cx="1460500" cy="1420812"/>
            </a:xfrm>
            <a:custGeom>
              <a:avLst/>
              <a:gdLst>
                <a:gd name="T0" fmla="*/ 1020384 w 1151"/>
                <a:gd name="T1" fmla="*/ 0 h 926"/>
                <a:gd name="T2" fmla="*/ 442928 w 1151"/>
                <a:gd name="T3" fmla="*/ 0 h 926"/>
                <a:gd name="T4" fmla="*/ 441659 w 1151"/>
                <a:gd name="T5" fmla="*/ 0 h 926"/>
                <a:gd name="T6" fmla="*/ 440390 w 1151"/>
                <a:gd name="T7" fmla="*/ 0 h 926"/>
                <a:gd name="T8" fmla="*/ 3807 w 1151"/>
                <a:gd name="T9" fmla="*/ 529890 h 926"/>
                <a:gd name="T10" fmla="*/ 0 w 1151"/>
                <a:gd name="T11" fmla="*/ 1422256 h 926"/>
                <a:gd name="T12" fmla="*/ 378202 w 1151"/>
                <a:gd name="T13" fmla="*/ 1079747 h 926"/>
                <a:gd name="T14" fmla="*/ 1020384 w 1151"/>
                <a:gd name="T15" fmla="*/ 1064388 h 926"/>
                <a:gd name="T16" fmla="*/ 1460774 w 1151"/>
                <a:gd name="T17" fmla="*/ 532962 h 926"/>
                <a:gd name="T18" fmla="*/ 1020384 w 1151"/>
                <a:gd name="T19" fmla="*/ 0 h 9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1"/>
                <a:gd name="T31" fmla="*/ 0 h 926"/>
                <a:gd name="T32" fmla="*/ 1151 w 1151"/>
                <a:gd name="T33" fmla="*/ 926 h 9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1" h="926">
                  <a:moveTo>
                    <a:pt x="804" y="0"/>
                  </a:moveTo>
                  <a:cubicBezTo>
                    <a:pt x="349" y="0"/>
                    <a:pt x="349" y="0"/>
                    <a:pt x="349" y="0"/>
                  </a:cubicBezTo>
                  <a:cubicBezTo>
                    <a:pt x="349" y="0"/>
                    <a:pt x="348" y="0"/>
                    <a:pt x="348" y="0"/>
                  </a:cubicBezTo>
                  <a:cubicBezTo>
                    <a:pt x="348" y="0"/>
                    <a:pt x="347" y="0"/>
                    <a:pt x="347" y="0"/>
                  </a:cubicBezTo>
                  <a:cubicBezTo>
                    <a:pt x="157" y="0"/>
                    <a:pt x="3" y="154"/>
                    <a:pt x="3" y="345"/>
                  </a:cubicBezTo>
                  <a:cubicBezTo>
                    <a:pt x="3" y="535"/>
                    <a:pt x="0" y="926"/>
                    <a:pt x="0" y="926"/>
                  </a:cubicBezTo>
                  <a:cubicBezTo>
                    <a:pt x="0" y="926"/>
                    <a:pt x="88" y="734"/>
                    <a:pt x="298" y="703"/>
                  </a:cubicBezTo>
                  <a:cubicBezTo>
                    <a:pt x="325" y="699"/>
                    <a:pt x="804" y="693"/>
                    <a:pt x="804" y="693"/>
                  </a:cubicBezTo>
                  <a:cubicBezTo>
                    <a:pt x="996" y="693"/>
                    <a:pt x="1151" y="538"/>
                    <a:pt x="1151" y="347"/>
                  </a:cubicBezTo>
                  <a:cubicBezTo>
                    <a:pt x="1151" y="155"/>
                    <a:pt x="996" y="0"/>
                    <a:pt x="804" y="0"/>
                  </a:cubicBezTo>
                </a:path>
              </a:pathLst>
            </a:custGeom>
            <a:solidFill>
              <a:srgbClr val="F3501B"/>
            </a:solidFill>
            <a:ln>
              <a:noFill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AU" sz="30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03</a:t>
              </a:r>
              <a:endParaRPr lang="en-AU" sz="3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392291" y="2064296"/>
              <a:ext cx="1160462" cy="1128712"/>
            </a:xfrm>
            <a:custGeom>
              <a:avLst/>
              <a:gdLst>
                <a:gd name="T0" fmla="*/ 639 w 914"/>
                <a:gd name="T1" fmla="*/ 0 h 735"/>
                <a:gd name="T2" fmla="*/ 277 w 914"/>
                <a:gd name="T3" fmla="*/ 0 h 735"/>
                <a:gd name="T4" fmla="*/ 276 w 914"/>
                <a:gd name="T5" fmla="*/ 0 h 735"/>
                <a:gd name="T6" fmla="*/ 275 w 914"/>
                <a:gd name="T7" fmla="*/ 0 h 735"/>
                <a:gd name="T8" fmla="*/ 2 w 914"/>
                <a:gd name="T9" fmla="*/ 273 h 735"/>
                <a:gd name="T10" fmla="*/ 0 w 914"/>
                <a:gd name="T11" fmla="*/ 735 h 735"/>
                <a:gd name="T12" fmla="*/ 237 w 914"/>
                <a:gd name="T13" fmla="*/ 557 h 735"/>
                <a:gd name="T14" fmla="*/ 639 w 914"/>
                <a:gd name="T15" fmla="*/ 550 h 735"/>
                <a:gd name="T16" fmla="*/ 914 w 914"/>
                <a:gd name="T17" fmla="*/ 275 h 735"/>
                <a:gd name="T18" fmla="*/ 639 w 914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4" h="735">
                  <a:moveTo>
                    <a:pt x="639" y="0"/>
                  </a:move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6" y="0"/>
                  </a:cubicBezTo>
                  <a:cubicBezTo>
                    <a:pt x="276" y="0"/>
                    <a:pt x="276" y="0"/>
                    <a:pt x="275" y="0"/>
                  </a:cubicBezTo>
                  <a:cubicBezTo>
                    <a:pt x="125" y="0"/>
                    <a:pt x="2" y="122"/>
                    <a:pt x="2" y="273"/>
                  </a:cubicBezTo>
                  <a:cubicBezTo>
                    <a:pt x="2" y="424"/>
                    <a:pt x="0" y="735"/>
                    <a:pt x="0" y="735"/>
                  </a:cubicBezTo>
                  <a:cubicBezTo>
                    <a:pt x="0" y="735"/>
                    <a:pt x="70" y="582"/>
                    <a:pt x="237" y="557"/>
                  </a:cubicBezTo>
                  <a:cubicBezTo>
                    <a:pt x="258" y="554"/>
                    <a:pt x="639" y="550"/>
                    <a:pt x="639" y="550"/>
                  </a:cubicBezTo>
                  <a:cubicBezTo>
                    <a:pt x="790" y="550"/>
                    <a:pt x="914" y="427"/>
                    <a:pt x="914" y="275"/>
                  </a:cubicBezTo>
                  <a:cubicBezTo>
                    <a:pt x="914" y="123"/>
                    <a:pt x="790" y="0"/>
                    <a:pt x="639" y="0"/>
                  </a:cubicBezTo>
                </a:path>
              </a:pathLst>
            </a:custGeom>
            <a:solidFill>
              <a:srgbClr val="15708C"/>
            </a:solidFill>
            <a:ln>
              <a:noFill/>
            </a:ln>
            <a:effectLst/>
          </p:spPr>
          <p:txBody>
            <a:bodyPr lIns="68580" tIns="34290" rIns="68580" bIns="34290" anchor="ctr"/>
            <a:lstStyle/>
            <a:p>
              <a:pPr algn="ctr">
                <a:defRPr/>
              </a:pPr>
              <a:r>
                <a:rPr lang="en-AU" sz="2200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02</a:t>
              </a:r>
              <a:endParaRPr lang="en-AU" sz="2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21995" y="2452356"/>
            <a:ext cx="3296139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可以是一个单纯的布尔值或变量，也可以是比较表达式</a:t>
            </a:r>
            <a:r>
              <a:rPr lang="zh-CN" altLang="en-US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或逻辑表达式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21995" y="4837718"/>
            <a:ext cx="3296139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如果条件表达式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的值都为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，将执行语句块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23128" y="2519896"/>
            <a:ext cx="3296139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如果条件表达式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，将执行语句块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5" name="矩形 24"/>
          <p:cNvSpPr/>
          <p:nvPr/>
        </p:nvSpPr>
        <p:spPr>
          <a:xfrm>
            <a:off x="8123128" y="4661450"/>
            <a:ext cx="3296139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如果条件表达式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，将判断条件表达式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，如果条件表达式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r>
              <a:rPr lang="zh-CN" altLang="en-US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，将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执行语句块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74304" y="4287296"/>
            <a:ext cx="3033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31447" y="4244109"/>
            <a:ext cx="303348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3.2.2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运算符的优先级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439194"/>
            <a:ext cx="12206061" cy="4420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3575" y="1404528"/>
            <a:ext cx="51847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71082" y="1932598"/>
            <a:ext cx="872369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3-6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score=86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=""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score&gt;=90: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="A"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score&gt;=80: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="B"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score&gt;=60: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="C"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="D"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考试成绩为：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，等级为：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".format(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score,grade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36797" y="3201194"/>
            <a:ext cx="3381978" cy="220846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83487" y="4130955"/>
            <a:ext cx="2063137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考试成绩为：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86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，等级为：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等。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7336166" y="3465933"/>
            <a:ext cx="2976731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1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if…</a:t>
              </a:r>
              <a:r>
                <a:rPr lang="en-US" altLang="zh-CN" sz="1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elif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…else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语句计算分期付款的服务费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102330"/>
            <a:ext cx="10455134" cy="13388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pc="-1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）在京东网上商城购置商品时可以选择京东白条分期付款方式，分期的期数有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期，假设每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收取的服务费分别为</a:t>
            </a:r>
          </a:p>
        </p:txBody>
      </p:sp>
      <p:pic>
        <p:nvPicPr>
          <p:cNvPr id="15" name="图片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5" b="8410"/>
          <a:stretch/>
        </p:blipFill>
        <p:spPr>
          <a:xfrm>
            <a:off x="6437074" y="5280871"/>
            <a:ext cx="4895970" cy="970417"/>
          </a:xfrm>
          <a:prstGeom prst="rect">
            <a:avLst/>
          </a:prstGeom>
        </p:spPr>
      </p:pic>
      <p:sp>
        <p:nvSpPr>
          <p:cNvPr id="16" name="TextBox 117"/>
          <p:cNvSpPr txBox="1"/>
          <p:nvPr/>
        </p:nvSpPr>
        <p:spPr>
          <a:xfrm>
            <a:off x="1306772" y="5414830"/>
            <a:ext cx="4792403" cy="13388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11.53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5.87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元、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3.03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1.61 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元。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</a:t>
            </a:r>
            <a:r>
              <a:rPr lang="en-US" altLang="zh-CN" sz="18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…else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语句计算白条分期的服务费，并输出服务费，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小数位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保留两位有效位。</a:t>
            </a:r>
          </a:p>
        </p:txBody>
      </p:sp>
    </p:spTree>
    <p:extLst>
      <p:ext uri="{BB962C8B-B14F-4D97-AF65-F5344CB8AC3E}">
        <p14:creationId xmlns:p14="http://schemas.microsoft.com/office/powerpoint/2010/main" val="32492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02575" y="3859242"/>
            <a:ext cx="10007840" cy="3027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79056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3595152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3441061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3875776"/>
            <a:ext cx="67922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term=int(input(" 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请选择分几期付款（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  <a:r>
              <a:rPr lang="en-US" altLang="zh-CN" sz="1600" spc="-1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term==1: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serviceFee=0</a:t>
            </a:r>
            <a:endParaRPr lang="en-US" altLang="zh-CN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term==3: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serviceFee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term * 11.53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term==6: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serviceFee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term * </a:t>
            </a:r>
            <a:r>
              <a:rPr lang="en-US" altLang="zh-CN" sz="1600" spc="-1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5.87</a:t>
            </a:r>
            <a:endParaRPr lang="en-US" altLang="zh-CN" sz="1600" spc="-1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17"/>
          <p:cNvSpPr txBox="1"/>
          <p:nvPr/>
        </p:nvSpPr>
        <p:spPr>
          <a:xfrm>
            <a:off x="6403975" y="4277423"/>
            <a:ext cx="4449050" cy="230831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term==12: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serviceFee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term * 3.03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term==24:</a:t>
            </a:r>
          </a:p>
          <a:p>
            <a:pPr>
              <a:lnSpc>
                <a:spcPct val="150000"/>
              </a:lnSpc>
            </a:pPr>
            <a:r>
              <a:rPr lang="en-US" altLang="zh-CN" sz="1600" spc="-1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serviceFee 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term * 1.61</a:t>
            </a: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服务费为：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{:.2f}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".format(</a:t>
            </a:r>
            <a:r>
              <a:rPr lang="en-US" altLang="zh-CN" sz="1600" spc="-1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serviceFee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35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2058194"/>
            <a:ext cx="12206061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的流程控制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流程控制对任何一门编程语言来说都非常重要，因为它提供了控制程序运行的方法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7712" y="6381396"/>
            <a:ext cx="12206061" cy="4781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80175" y="2263394"/>
            <a:ext cx="5150184" cy="3334433"/>
            <a:chOff x="-219073" y="0"/>
            <a:chExt cx="2752090" cy="1782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-219073" y="856997"/>
              <a:ext cx="2752090" cy="266379"/>
              <a:chOff x="-219073" y="47372"/>
              <a:chExt cx="2752090" cy="266379"/>
            </a:xfrm>
          </p:grpSpPr>
          <p:sp>
            <p:nvSpPr>
              <p:cNvPr id="38" name="文本框 236"/>
              <p:cNvSpPr txBox="1"/>
              <p:nvPr/>
            </p:nvSpPr>
            <p:spPr>
              <a:xfrm>
                <a:off x="1237600" y="47372"/>
                <a:ext cx="1295417" cy="2571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no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zh-CN" sz="14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  <a:sym typeface="微软雅黑" panose="020B0503020204020204" pitchFamily="34" charset="-122"/>
                  </a:rPr>
                  <a:t>条件表达式的值为False</a:t>
                </a:r>
                <a:endPara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文本框 237"/>
              <p:cNvSpPr txBox="1"/>
              <p:nvPr/>
            </p:nvSpPr>
            <p:spPr>
              <a:xfrm>
                <a:off x="-219073" y="56576"/>
                <a:ext cx="1457008" cy="2571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no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zh-CN" sz="1400" kern="1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  <a:sym typeface="微软雅黑" panose="020B0503020204020204" pitchFamily="34" charset="-122"/>
                  </a:rPr>
                  <a:t>条件表达式的值为True</a:t>
                </a:r>
                <a:endPara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5300" y="0"/>
              <a:ext cx="1314450" cy="1782400"/>
              <a:chOff x="0" y="0"/>
              <a:chExt cx="1314450" cy="1782400"/>
            </a:xfrm>
          </p:grpSpPr>
          <p:sp>
            <p:nvSpPr>
              <p:cNvPr id="33" name="菱形 32"/>
              <p:cNvSpPr/>
              <p:nvPr/>
            </p:nvSpPr>
            <p:spPr>
              <a:xfrm>
                <a:off x="0" y="406400"/>
                <a:ext cx="1314450" cy="447675"/>
              </a:xfrm>
              <a:prstGeom prst="diamond">
                <a:avLst/>
              </a:prstGeom>
              <a:solidFill>
                <a:srgbClr val="3A418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zh-CN" sz="1400" kern="1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  <a:sym typeface="微软雅黑" panose="020B0503020204020204" pitchFamily="34" charset="-122"/>
                  </a:rPr>
                  <a:t>条件表达式</a:t>
                </a:r>
                <a:endParaRPr lang="en-US" altLang="zh-CN" sz="14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654050" y="0"/>
                <a:ext cx="0" cy="40957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654050" y="850900"/>
                <a:ext cx="0" cy="28800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本框 242"/>
              <p:cNvSpPr txBox="1"/>
              <p:nvPr/>
            </p:nvSpPr>
            <p:spPr>
              <a:xfrm>
                <a:off x="234950" y="1136650"/>
                <a:ext cx="838200" cy="28575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prstClr val="black"/>
                </a:solidFill>
              </a:ln>
            </p:spPr>
            <p:txBody>
              <a:bodyPr rot="0" spcFirstLastPara="0" vert="horz" wrap="square" lIns="0" tIns="36000" rIns="0" bIns="36000" numCol="1" spcCol="0" rtlCol="0" fromWordArt="0" anchor="t" anchorCtr="0" forceAA="0" compatLnSpc="1">
                <a:noAutofit/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zh-CN" sz="1400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  <a:sym typeface="微软雅黑" panose="020B0503020204020204" pitchFamily="34" charset="-122"/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en-US" altLang="zh-CN" sz="1400" kern="100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  <a:sym typeface="微软雅黑" panose="020B0503020204020204" pitchFamily="34" charset="-122"/>
                  </a:rPr>
                  <a:t>执行代码块</a:t>
                </a:r>
                <a:endParaRPr lang="en-US" altLang="zh-CN" sz="14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654050" y="1422400"/>
                <a:ext cx="0" cy="36000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1152525" y="638175"/>
              <a:ext cx="1343025" cy="942975"/>
              <a:chOff x="0" y="0"/>
              <a:chExt cx="1343025" cy="942975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638175" y="0"/>
                <a:ext cx="70485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343025" y="0"/>
                <a:ext cx="0" cy="94297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0" y="942975"/>
                <a:ext cx="13356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文本框 335"/>
          <p:cNvSpPr txBox="1"/>
          <p:nvPr/>
        </p:nvSpPr>
        <p:spPr>
          <a:xfrm>
            <a:off x="610069" y="2553801"/>
            <a:ext cx="6027444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条件语句通过一条或多条语句的运行结果（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）来决定程序运行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的方式。可以通过右图来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简单了解条件语句的运行过程。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如果条件表达式的值为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，则执行语句块；否则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不执行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这里的条件表达式通常使用比较表达式或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逻辑表达式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22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979512"/>
            <a:ext cx="12210415" cy="1812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3-3】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161143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【t3-3】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t3-3.py”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请选择分几期付款（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服务费为：</a:t>
            </a:r>
            <a:r>
              <a:rPr lang="en-US" altLang="zh-CN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35.22 </a:t>
            </a:r>
            <a:r>
              <a:rPr lang="zh-CN" altLang="en-US" sz="1600" spc="-1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3125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5240" y="1962853"/>
            <a:ext cx="12210415" cy="4916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3.3.4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语句的嵌套结构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384175" y="1219994"/>
            <a:ext cx="11070017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语句的嵌套结构一般形式如下。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else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23&gt;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13&gt;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4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3.3.4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语句的嵌套结构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439194"/>
            <a:ext cx="12206061" cy="4420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3575" y="1404528"/>
            <a:ext cx="51847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3-7】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语句的嵌套结构的用法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71082" y="1932598"/>
            <a:ext cx="872369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3-7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输入一个数字：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num%2==0: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num%3==0: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输入的数字可以被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else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输入的数字可以被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整除，但是不能被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num%3==0: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输入的数字可以被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整除，但不能被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else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输入的数字不能被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004175" y="3048794"/>
            <a:ext cx="3715956" cy="220846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27028" y="4030814"/>
            <a:ext cx="3493103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输入一个数字：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输入的数字不能被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整除。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8203544" y="3313533"/>
            <a:ext cx="3305831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2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选择语句计算网上购物的运费与优惠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102330"/>
            <a:ext cx="6468803" cy="216981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t3-4.py”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spc="-1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）编写程序，应用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选择语句的多种形式，计算并且输出购买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</a:t>
            </a:r>
            <a:r>
              <a:rPr lang="en-US" altLang="zh-CN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从入门到项目实践（全彩版）</a:t>
            </a:r>
            <a:r>
              <a:rPr lang="en-US" altLang="zh-CN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的应付金额、运费、返现金额、优惠金额、优惠总额</a:t>
            </a:r>
            <a:r>
              <a:rPr lang="zh-CN" altLang="en-US" sz="18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、实</a:t>
            </a:r>
            <a:r>
              <a:rPr lang="zh-CN" altLang="en-US" sz="18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付总额。</a:t>
            </a: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4286278"/>
            <a:ext cx="3886200" cy="14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02575" y="3582194"/>
            <a:ext cx="10003486" cy="288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1654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t3-4.py”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52412"/>
          <a:stretch/>
        </p:blipFill>
        <p:spPr>
          <a:xfrm>
            <a:off x="2238407" y="3658393"/>
            <a:ext cx="6081166" cy="280464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t="55080" b="1056"/>
          <a:stretch/>
        </p:blipFill>
        <p:spPr>
          <a:xfrm>
            <a:off x="6117184" y="3815650"/>
            <a:ext cx="6081166" cy="25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979512"/>
            <a:ext cx="12210415" cy="2574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3-4】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161143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378564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【t3-4】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t3-4.py”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t3-4.py”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件商品，应付总商品金额：￥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307.20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运费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返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现金额：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优惠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金额：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商品已享用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次优惠，优惠总额：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165.00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实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付总额：￥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142.20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选择语句验证用户名和密码实现登录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102330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t3-5.py”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）编写程序，应用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选择语句的多种形式，分别验证是否输入用户名、是否输入密码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、用户名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与密码是否正确，并根据验证情况分别输出相应的提示信息。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28529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1654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t3-5.py”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05" y="3362610"/>
            <a:ext cx="7194224" cy="34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3979512"/>
            <a:ext cx="12210415" cy="1583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3-5】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161143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26776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【t3-5】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t3-5.py”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t3-5.py”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的运行结果如下所示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用户名长度为：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密码长度为：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成功登录！</a:t>
            </a:r>
          </a:p>
        </p:txBody>
      </p:sp>
    </p:spTree>
    <p:extLst>
      <p:ext uri="{BB962C8B-B14F-4D97-AF65-F5344CB8AC3E}">
        <p14:creationId xmlns:p14="http://schemas.microsoft.com/office/powerpoint/2010/main" val="16231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8075738"/>
              </p:ext>
            </p:extLst>
          </p:nvPr>
        </p:nvGraphicFramePr>
        <p:xfrm>
          <a:off x="2289174" y="2210435"/>
          <a:ext cx="9296401" cy="4624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的比较运算符与比较表达式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3.1. 2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逻辑值测试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的逻辑运算符与逻辑表达式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3.2.2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运算符的优先级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的选择结构及其应用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3.3.1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3-1】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3.3.2 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3-2】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3.3.3 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3-3】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语句计算分期付款的服务费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3.3.4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语句的嵌套结构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3-4】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选择语句计算网上购物的运费与优惠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3-5】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选择语句验证用户名和密码实现登录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 for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3.4.1 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3.4.2 for…else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3-6】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循环语句显示进度的百分比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 while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3.5.1 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3.5.2 while…else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3.5.3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循环中的跳转语句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3-7】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循环语句实现网上抢购倒计时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3-8】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综合应用循环结构的嵌套结构实现倒计时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7712" y="5182394"/>
            <a:ext cx="12206061" cy="16771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362994"/>
            <a:ext cx="12206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86957" y="1291470"/>
            <a:ext cx="1107001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函数可用于创建一个整数列表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，一般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range(start , end , step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用于指定起始值，可以省略，如果省略此参数则起始值为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用于指定结束值（但不包括该值，如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range(5)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得到的值为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～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，不包括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），不能省略；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step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指定增量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（也称为“步长”），可以省略，如果省略则表示步长为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。例如通过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range(1,5)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可得到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函数时，如果只指定一个参数，那么该参数为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，即结束值；如果指定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参数，则指定的是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，即起始值和结束值；如果指定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个参数，最后一个参数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为步长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2705893"/>
            <a:ext cx="6423023" cy="1257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3.4.1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循环语句的基本格式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572594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循环语句的基本格式如下。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in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序列结构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变量用于保存取出的值；序列结构为要遍历或迭代的序列对象，例如字符串、列表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、元组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等；语句块为一组被重复运行的语句。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循环语句的执行流程如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61175" y="2092705"/>
            <a:ext cx="4991100" cy="4343400"/>
            <a:chOff x="0" y="0"/>
            <a:chExt cx="2495550" cy="2171700"/>
          </a:xfrm>
        </p:grpSpPr>
        <p:grpSp>
          <p:nvGrpSpPr>
            <p:cNvPr id="9" name="组合 8"/>
            <p:cNvGrpSpPr/>
            <p:nvPr/>
          </p:nvGrpSpPr>
          <p:grpSpPr>
            <a:xfrm>
              <a:off x="371475" y="0"/>
              <a:ext cx="1476375" cy="1504950"/>
              <a:chOff x="0" y="0"/>
              <a:chExt cx="1476375" cy="1504950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733425" y="0"/>
                <a:ext cx="0" cy="409575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菱形 25"/>
              <p:cNvSpPr/>
              <p:nvPr/>
            </p:nvSpPr>
            <p:spPr>
              <a:xfrm>
                <a:off x="0" y="409575"/>
                <a:ext cx="1476375" cy="447675"/>
              </a:xfrm>
              <a:prstGeom prst="diamond">
                <a:avLst/>
              </a:prstGeom>
              <a:solidFill>
                <a:srgbClr val="3A418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800" kern="1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序列中的元素</a:t>
                </a: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733425" y="847725"/>
                <a:ext cx="0" cy="28800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64"/>
              <p:cNvSpPr txBox="1"/>
              <p:nvPr/>
            </p:nvSpPr>
            <p:spPr>
              <a:xfrm>
                <a:off x="342901" y="1133475"/>
                <a:ext cx="838200" cy="371475"/>
              </a:xfrm>
              <a:prstGeom prst="rect">
                <a:avLst/>
              </a:prstGeom>
              <a:solidFill>
                <a:srgbClr val="92D050"/>
              </a:solidFill>
              <a:ln w="9525">
                <a:noFill/>
              </a:ln>
            </p:spPr>
            <p:txBody>
              <a:bodyPr rot="0" spcFirstLastPara="0" vert="horz" wrap="square" lIns="0" tIns="36000" rIns="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US" altLang="zh-CN" sz="1800" kern="1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800" kern="100" dirty="0" smtClean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执行</a:t>
                </a:r>
                <a:r>
                  <a:rPr lang="zh-CN" sz="1800" kern="100" dirty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代码块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0" y="628650"/>
              <a:ext cx="1104900" cy="971550"/>
              <a:chOff x="0" y="0"/>
              <a:chExt cx="1104900" cy="971550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1104900" y="876300"/>
                <a:ext cx="0" cy="9525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0" y="9525"/>
                <a:ext cx="0" cy="962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9525" y="971550"/>
                <a:ext cx="109537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0" y="0"/>
                <a:ext cx="39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>
              <a:off x="228600" y="809625"/>
              <a:ext cx="2266950" cy="295275"/>
              <a:chOff x="276225" y="0"/>
              <a:chExt cx="2266950" cy="295275"/>
            </a:xfrm>
          </p:grpSpPr>
          <p:sp>
            <p:nvSpPr>
              <p:cNvPr id="19" name="文本框 71"/>
              <p:cNvSpPr txBox="1"/>
              <p:nvPr/>
            </p:nvSpPr>
            <p:spPr>
              <a:xfrm>
                <a:off x="1362075" y="0"/>
                <a:ext cx="1181100" cy="2571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8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如果序列中没有元素</a:t>
                </a:r>
              </a:p>
            </p:txBody>
          </p:sp>
          <p:sp>
            <p:nvSpPr>
              <p:cNvPr id="20" name="文本框 72"/>
              <p:cNvSpPr txBox="1"/>
              <p:nvPr/>
            </p:nvSpPr>
            <p:spPr>
              <a:xfrm>
                <a:off x="276225" y="38100"/>
                <a:ext cx="800100" cy="2571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8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下一个元素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04900" y="638175"/>
              <a:ext cx="1345425" cy="1533525"/>
              <a:chOff x="0" y="0"/>
              <a:chExt cx="1345425" cy="1533525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33425" y="0"/>
                <a:ext cx="61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343025" y="0"/>
                <a:ext cx="0" cy="1137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9525" y="1143000"/>
                <a:ext cx="132715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0" y="1152525"/>
                <a:ext cx="0" cy="381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48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106194"/>
            <a:ext cx="4041775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705893"/>
            <a:ext cx="12198350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3.4.1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循环语句的基本格式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526548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循环语句的实例如下。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 = 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高等教育出版社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&gt;&gt;&gt;for item in publisher: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邮电出版社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高等教育出版社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</a:p>
        </p:txBody>
      </p:sp>
      <p:sp>
        <p:nvSpPr>
          <p:cNvPr id="31" name="矩形 30"/>
          <p:cNvSpPr/>
          <p:nvPr/>
        </p:nvSpPr>
        <p:spPr>
          <a:xfrm>
            <a:off x="4552950" y="5106194"/>
            <a:ext cx="7645400" cy="1714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495963"/>
            <a:ext cx="12198350" cy="36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7465" y="4115594"/>
            <a:ext cx="12198350" cy="482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5142820"/>
            <a:ext cx="12198350" cy="812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629001"/>
            <a:ext cx="12198350" cy="964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3.4.1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．使用内置函数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生成序列数据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526548" cy="485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使用内置函数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生成序列数据，然后使用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循环语句遍历序列，示例如下。</a:t>
            </a:r>
          </a:p>
          <a:p>
            <a:pPr indent="457200"/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range(5):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print(item, end=" ")</a:t>
            </a:r>
          </a:p>
          <a:p>
            <a:pPr indent="457200"/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0 1 2 3 4</a:t>
            </a:r>
          </a:p>
          <a:p>
            <a:pPr indent="457200"/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在指定区间中生成序列数据，然后使用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循环语句遍历序列，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&gt;&gt;&gt;for item in range(5,9)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print(item, end=" ")</a:t>
            </a:r>
          </a:p>
          <a:p>
            <a:pPr indent="457200"/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5 6 </a:t>
            </a:r>
            <a:r>
              <a:rPr lang="en-US" altLang="zh-CN"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1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332576"/>
            <a:ext cx="12198350" cy="1527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933976"/>
            <a:ext cx="12198350" cy="171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3.4.1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．使用内置函数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生成序列数据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14287"/>
            <a:ext cx="10526548" cy="490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指定序列数据的开始数值、终止数值、步长，然后使用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语句遍历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序列，示例如下。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range(1, 10, 3)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print(item, end=" ")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1 4 7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函数中指定的步长也可以是负数，示例如下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&gt;&gt;&gt;for item in range(10, 1, -3) 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print(item, end=" ")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10 7 4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5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3.4.1 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667794"/>
            <a:ext cx="12206061" cy="1970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3-8】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函数、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函数遍历一个列表</a:t>
            </a:r>
          </a:p>
        </p:txBody>
      </p:sp>
      <p:sp>
        <p:nvSpPr>
          <p:cNvPr id="11" name="文本框 335"/>
          <p:cNvSpPr txBox="1"/>
          <p:nvPr/>
        </p:nvSpPr>
        <p:spPr>
          <a:xfrm>
            <a:off x="271082" y="1932599"/>
            <a:ext cx="87357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高等教育出版社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range(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(publisher)):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print(item+1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publisher[item])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61456" y="3652877"/>
            <a:ext cx="3715956" cy="25146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4924" y="4564974"/>
            <a:ext cx="3493103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人民邮电出版社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高等教育出版社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电子工业出版社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6260825" y="3917616"/>
            <a:ext cx="330897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5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3.4.2 for…else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124994"/>
            <a:ext cx="12206061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774700" y="1448594"/>
            <a:ext cx="108108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循环语句中可以有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语句，它在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循环遍历完序列使得循环终止时执行，但循环被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语句终止时不执行。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for…else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语句的基本语法格式如下。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in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序列结构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循环不是因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语句终止时，运行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3399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3.4.2 for…else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667794"/>
            <a:ext cx="12206061" cy="3695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3-9】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演示应用循环结构判断质数的方法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71082" y="1932599"/>
            <a:ext cx="8735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3-9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in range(2, 8):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for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 in range(2, n):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% m == 0: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print(n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'=', m, '*', n//m)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break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else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print(n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是质数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循环结束时没有找到所需元素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927975" y="2673318"/>
            <a:ext cx="2905062" cy="369543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5750" y="3655338"/>
            <a:ext cx="2148809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是质数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是质数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 = 2 * 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是质数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 = 2 * 3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是质数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7344" y="2938057"/>
            <a:ext cx="2324693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3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循环语句显示进度的百分比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96127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t3-6.py”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）编写程序，应用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循环语句实现在一行中显示下载百分比进度的功能。</a:t>
            </a:r>
          </a:p>
        </p:txBody>
      </p:sp>
    </p:spTree>
    <p:extLst>
      <p:ext uri="{BB962C8B-B14F-4D97-AF65-F5344CB8AC3E}">
        <p14:creationId xmlns:p14="http://schemas.microsoft.com/office/powerpoint/2010/main" val="567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028816" y="5773005"/>
            <a:ext cx="10169534" cy="123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8816" y="3439132"/>
            <a:ext cx="10169534" cy="1679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1654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t3-6.py”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17" name="TextBox 117"/>
          <p:cNvSpPr txBox="1"/>
          <p:nvPr/>
        </p:nvSpPr>
        <p:spPr>
          <a:xfrm>
            <a:off x="2202575" y="3471229"/>
            <a:ext cx="9230600" cy="15696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time</a:t>
            </a:r>
          </a:p>
          <a:p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x in range(101):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mystr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"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百分比：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+ 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(x) + "%"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print(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mystr,end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"")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print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("\b" * (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mystr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)*2),end = "",flush=True)</a:t>
            </a:r>
          </a:p>
          <a:p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r>
              <a:rPr lang="en-US" altLang="zh-CN" sz="1600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time.sleep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(0.5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548189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5286480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5270085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命令窗口运行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5" name="TextBox 117"/>
          <p:cNvSpPr txBox="1"/>
          <p:nvPr/>
        </p:nvSpPr>
        <p:spPr>
          <a:xfrm>
            <a:off x="2202575" y="608098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D:\PycharmProject\Unit03\t3-6.py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27935" y="6005035"/>
            <a:ext cx="4595910" cy="385757"/>
            <a:chOff x="7270750" y="5805429"/>
            <a:chExt cx="2526424" cy="212055"/>
          </a:xfrm>
        </p:grpSpPr>
        <p:pic>
          <p:nvPicPr>
            <p:cNvPr id="26" name="图片 2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750" y="5817459"/>
              <a:ext cx="885825" cy="200025"/>
            </a:xfrm>
            <a:prstGeom prst="rect">
              <a:avLst/>
            </a:prstGeom>
          </p:spPr>
        </p:pic>
        <p:pic>
          <p:nvPicPr>
            <p:cNvPr id="27" name="图片 2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5149" y="5805429"/>
              <a:ext cx="962025" cy="161925"/>
            </a:xfrm>
            <a:prstGeom prst="rect">
              <a:avLst/>
            </a:prstGeom>
          </p:spPr>
        </p:pic>
      </p:grpSp>
      <p:sp>
        <p:nvSpPr>
          <p:cNvPr id="38" name="TextBox 117"/>
          <p:cNvSpPr txBox="1"/>
          <p:nvPr/>
        </p:nvSpPr>
        <p:spPr>
          <a:xfrm>
            <a:off x="7318375" y="6398157"/>
            <a:ext cx="440547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		     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100% 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6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8852828"/>
              </p:ext>
            </p:extLst>
          </p:nvPr>
        </p:nvGraphicFramePr>
        <p:xfrm>
          <a:off x="2289174" y="2210435"/>
          <a:ext cx="9296401" cy="4624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的比较运算符与比较表达式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3.1. 2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逻辑值测试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的逻辑运算符与逻辑表达式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3.2.2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运算符的优先级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的选择结构及其应用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3.3.1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3-1】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3.3.2 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3-2】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3.3.3 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3-3】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语句计算分期付款的服务费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3.3.4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语句的嵌套结构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3-4】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选择语句计算网上购物的运费与优惠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3-5】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选择语句验证用户名和密码实现登录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 for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3.4.1 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3.4.2 for…else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3-6】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循环语句显示进度的百分比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 while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3.5.1 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3.5.2 while…else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3.5.3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循环中的跳转语句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3-7】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循环语句实现网上抢购倒计时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3-8】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综合应用循环结构的嵌套结构实现倒计时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793193"/>
              </p:ext>
            </p:extLst>
          </p:nvPr>
        </p:nvGraphicFramePr>
        <p:xfrm>
          <a:off x="2289174" y="2210435"/>
          <a:ext cx="9296401" cy="46245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4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的比较运算符与比较表达式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3.1. 2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逻辑值测试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3.2.1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的逻辑运算符与逻辑表达式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3.2.2 Python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运算符的优先级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 Python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的选择结构及其应用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3.3.1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3-1】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3.3.2 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3-2】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语句实现用户登录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3.3.3 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语句及其应用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3-3】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if…</a:t>
                      </a:r>
                      <a:r>
                        <a:rPr kumimoji="0" lang="en-US" altLang="zh-CN" sz="14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elif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语句计算分期付款的服务费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3.3.4 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语句的嵌套结构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3-4】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选择语句计算网上购物的运费与优惠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3-5】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if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选择语句验证用户名和密码实现登录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 for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3.4.1 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3.4.2 for…else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3-6】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循环语句显示进度的百分比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 while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循环语句及其应用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3.5.1 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3.5.2 while…else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3.5.3 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循环中的跳转语句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3-7】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应用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while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循环语句实现网上抢购倒计时</a:t>
                      </a:r>
                      <a:endParaRPr kumimoji="0" lang="en-US" altLang="zh-CN" sz="14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3-8】</a:t>
                      </a:r>
                      <a:r>
                        <a:rPr kumimoji="0" lang="zh-CN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综合应用循环结构的嵌套结构实现倒计时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-22225" y="2093298"/>
            <a:ext cx="6045200" cy="1249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3.5.1 while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54227" y="1437922"/>
            <a:ext cx="5421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循环语句的一般形式如下。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循环语句的条件表达式的值为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时，执行循环体；在执行一次循环体后，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重新判断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条件表达式的值，直到条件表达式的值为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，退出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循环语句的执行流程如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556375" y="1508636"/>
            <a:ext cx="4918112" cy="4283358"/>
            <a:chOff x="-219074" y="200025"/>
            <a:chExt cx="2828290" cy="1762125"/>
          </a:xfrm>
        </p:grpSpPr>
        <p:grpSp>
          <p:nvGrpSpPr>
            <p:cNvPr id="15" name="组合 14"/>
            <p:cNvGrpSpPr/>
            <p:nvPr/>
          </p:nvGrpSpPr>
          <p:grpSpPr>
            <a:xfrm>
              <a:off x="-219074" y="809625"/>
              <a:ext cx="2828290" cy="276225"/>
              <a:chOff x="-219074" y="0"/>
              <a:chExt cx="2828290" cy="276225"/>
            </a:xfrm>
          </p:grpSpPr>
          <p:sp>
            <p:nvSpPr>
              <p:cNvPr id="38" name="文本框 81"/>
              <p:cNvSpPr txBox="1"/>
              <p:nvPr/>
            </p:nvSpPr>
            <p:spPr>
              <a:xfrm>
                <a:off x="1276351" y="0"/>
                <a:ext cx="1332865" cy="2571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条件表达式的值为</a:t>
                </a:r>
                <a:r>
                  <a:rPr lang="en-US" sz="16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False</a:t>
                </a:r>
                <a:endParaRPr lang="zh-CN" sz="1600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文本框 82"/>
              <p:cNvSpPr txBox="1"/>
              <p:nvPr/>
            </p:nvSpPr>
            <p:spPr>
              <a:xfrm>
                <a:off x="-219074" y="19050"/>
                <a:ext cx="1466850" cy="2571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条件表达式的值为</a:t>
                </a:r>
                <a:r>
                  <a:rPr lang="en-US" sz="1600" kern="1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True</a:t>
                </a:r>
                <a:endParaRPr lang="zh-CN" sz="1600" kern="10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95300" y="200025"/>
              <a:ext cx="1314450" cy="1219200"/>
              <a:chOff x="0" y="200025"/>
              <a:chExt cx="1314450" cy="1219200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657225" y="200025"/>
                <a:ext cx="0" cy="20955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菱形 34"/>
              <p:cNvSpPr/>
              <p:nvPr/>
            </p:nvSpPr>
            <p:spPr>
              <a:xfrm>
                <a:off x="0" y="409575"/>
                <a:ext cx="1314450" cy="447675"/>
              </a:xfrm>
              <a:prstGeom prst="diamond">
                <a:avLst/>
              </a:prstGeom>
              <a:solidFill>
                <a:srgbClr val="3A4187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条件表达式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657225" y="847725"/>
                <a:ext cx="0" cy="288000"/>
              </a:xfrm>
              <a:prstGeom prst="straightConnector1">
                <a:avLst/>
              </a:prstGeom>
              <a:ln w="952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87"/>
              <p:cNvSpPr txBox="1"/>
              <p:nvPr/>
            </p:nvSpPr>
            <p:spPr>
              <a:xfrm>
                <a:off x="238125" y="1133475"/>
                <a:ext cx="838200" cy="285750"/>
              </a:xfrm>
              <a:prstGeom prst="rect">
                <a:avLst/>
              </a:prstGeom>
              <a:solidFill>
                <a:srgbClr val="92D050"/>
              </a:solidFill>
              <a:ln w="9525">
                <a:noFill/>
              </a:ln>
            </p:spPr>
            <p:txBody>
              <a:bodyPr rot="0" spcFirstLastPara="0" vert="horz" wrap="square" lIns="0" tIns="36000" rIns="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US" altLang="zh-CN" sz="1600" kern="1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sz="1600" kern="100" dirty="0" smtClean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执行</a:t>
                </a:r>
                <a:r>
                  <a:rPr lang="zh-CN" sz="1600" kern="100" dirty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语句块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133350" y="628650"/>
              <a:ext cx="1285876" cy="971550"/>
              <a:chOff x="-180975" y="0"/>
              <a:chExt cx="1285876" cy="971550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1104900" y="790575"/>
                <a:ext cx="0" cy="18000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-180975" y="971550"/>
                <a:ext cx="128587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-180975" y="9525"/>
                <a:ext cx="0" cy="962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-180975" y="0"/>
                <a:ext cx="666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1152525" y="638175"/>
              <a:ext cx="1438276" cy="1323975"/>
              <a:chOff x="0" y="0"/>
              <a:chExt cx="1438276" cy="1323975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637720" y="0"/>
                <a:ext cx="80055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428750" y="0"/>
                <a:ext cx="0" cy="11376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9525" y="1143000"/>
                <a:ext cx="141922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0" y="1152525"/>
                <a:ext cx="0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31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3.5.1 while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667794"/>
            <a:ext cx="12206061" cy="3695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3-10】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循环语句计算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的总和</a:t>
            </a:r>
          </a:p>
        </p:txBody>
      </p:sp>
      <p:sp>
        <p:nvSpPr>
          <p:cNvPr id="30" name="文本框 335"/>
          <p:cNvSpPr txBox="1"/>
          <p:nvPr/>
        </p:nvSpPr>
        <p:spPr>
          <a:xfrm>
            <a:off x="271082" y="1932599"/>
            <a:ext cx="8735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 = 0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number = 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number &lt;= n: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sum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sum + number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number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+= 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之和为：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{}".format(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n,sum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639622" y="3209175"/>
            <a:ext cx="3276600" cy="2509076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96426" y="4191195"/>
            <a:ext cx="2886584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10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之和为：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55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38991" y="3473914"/>
            <a:ext cx="2924831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3.5.2 while…else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896395"/>
            <a:ext cx="12206061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335"/>
          <p:cNvSpPr txBox="1"/>
          <p:nvPr/>
        </p:nvSpPr>
        <p:spPr>
          <a:xfrm>
            <a:off x="384175" y="1296194"/>
            <a:ext cx="111620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循环语句中也可以有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子句，它在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循环语句的条件表达式的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而导致循环终止时执行，但在循环因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语句终止时不会执行。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while…else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语句的基本语法格式如下。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循环语句的条件表达式的值为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，且不是因为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语句而退出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，执行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后面的语句块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语句可以理解为“正常”完成循环的奖励。</a:t>
            </a:r>
          </a:p>
        </p:txBody>
      </p:sp>
    </p:spTree>
    <p:extLst>
      <p:ext uri="{BB962C8B-B14F-4D97-AF65-F5344CB8AC3E}">
        <p14:creationId xmlns:p14="http://schemas.microsoft.com/office/powerpoint/2010/main" val="39622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3.5.2 while…else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667794"/>
            <a:ext cx="12206061" cy="3695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演示应用循环语句输出数字，并判断其大小</a:t>
            </a:r>
          </a:p>
        </p:txBody>
      </p:sp>
      <p:sp>
        <p:nvSpPr>
          <p:cNvPr id="30" name="文本框 335"/>
          <p:cNvSpPr txBox="1"/>
          <p:nvPr/>
        </p:nvSpPr>
        <p:spPr>
          <a:xfrm>
            <a:off x="271082" y="1932599"/>
            <a:ext cx="8735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 = 0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count &lt; 5: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print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(count,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count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count + 1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(count,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大于或等于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24363" y="2803033"/>
            <a:ext cx="3564953" cy="365041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81168" y="3785054"/>
            <a:ext cx="2886584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大于或等于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23733" y="3067773"/>
            <a:ext cx="313698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448594"/>
            <a:ext cx="12206061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774700" y="2362993"/>
            <a:ext cx="5410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语句用于跳出并结束当前整个循环，执行循环后的语句。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语句用于结束当次循环，继续执行后续的循环。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执行流程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5" y="1846823"/>
            <a:ext cx="4332923" cy="343299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114022"/>
            <a:ext cx="12206061" cy="8019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429794"/>
            <a:ext cx="12206061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语句用于提前终止当前的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循环，一般结合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语句使用。如果是嵌套循环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语句用于跳出最内层的循环。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in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序列结构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Break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其中，条件表达式用于判断何时调用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语句跳出循环。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9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667794"/>
            <a:ext cx="12206061" cy="419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1167" y="1404528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3-12】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循环语句中使用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语句的方法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271082" y="1932599"/>
            <a:ext cx="59804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publisher=["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高等教育出版社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清华大学出版社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publisher: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 ==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":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跳出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break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循环数据：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+ item)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没有循环数据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循环结束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446341" y="2849528"/>
            <a:ext cx="3564953" cy="28365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03145" y="3831549"/>
            <a:ext cx="2979549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循环数据：人民邮电出版社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循环数据：高等教育出版社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跳出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 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循环结束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45711" y="3114268"/>
            <a:ext cx="313698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22657" y="5904334"/>
            <a:ext cx="5675691" cy="955254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00268" y="5944299"/>
            <a:ext cx="5442507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在循环到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电子工业出版社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if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语句的条件表达式的值为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，执行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break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跳出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循环体。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1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667795"/>
            <a:ext cx="12206061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break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其中，条件表达式</a:t>
            </a:r>
            <a:r>
              <a:rPr lang="en-US" altLang="zh-CN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用于判断何时调用</a:t>
            </a:r>
            <a:r>
              <a:rPr lang="en-US" altLang="zh-CN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语句跳出循环。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5603984"/>
            <a:ext cx="12195175" cy="12548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5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3-13】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67794"/>
            <a:ext cx="12206061" cy="3695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71082" y="1932599"/>
            <a:ext cx="8735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= 5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n &gt; 0: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n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-= 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== 2: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break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print(n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循环结束。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6369" y="3223576"/>
            <a:ext cx="3564953" cy="25317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03175" y="4308249"/>
            <a:ext cx="2886584" cy="8744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43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循环结束。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5739" y="3488316"/>
            <a:ext cx="3136984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505994"/>
            <a:ext cx="12206061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语句只能用于终止本次循环提前进入下一次循环，一般会结合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语句使用。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是嵌套循环，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语句只用于跳过最内层循环中的剩余语句。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in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序列结构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，条件表达式用于判断何时调用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语句终止本次循环。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3.1.1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的比较运算符与比较表达式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47800"/>
              </p:ext>
            </p:extLst>
          </p:nvPr>
        </p:nvGraphicFramePr>
        <p:xfrm>
          <a:off x="1298575" y="1524794"/>
          <a:ext cx="9524999" cy="42672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34366">
                  <a:extLst>
                    <a:ext uri="{9D8B030D-6E8A-4147-A177-3AD203B41FA5}">
                      <a16:colId xmlns="" xmlns:a16="http://schemas.microsoft.com/office/drawing/2014/main" val="3902165250"/>
                    </a:ext>
                  </a:extLst>
                </a:gridCol>
                <a:gridCol w="1952992">
                  <a:extLst>
                    <a:ext uri="{9D8B030D-6E8A-4147-A177-3AD203B41FA5}">
                      <a16:colId xmlns="" xmlns:a16="http://schemas.microsoft.com/office/drawing/2014/main" val="1861525929"/>
                    </a:ext>
                  </a:extLst>
                </a:gridCol>
                <a:gridCol w="4067872">
                  <a:extLst>
                    <a:ext uri="{9D8B030D-6E8A-4147-A177-3AD203B41FA5}">
                      <a16:colId xmlns="" xmlns:a16="http://schemas.microsoft.com/office/drawing/2014/main" val="2555581303"/>
                    </a:ext>
                  </a:extLst>
                </a:gridCol>
                <a:gridCol w="1140106">
                  <a:extLst>
                    <a:ext uri="{9D8B030D-6E8A-4147-A177-3AD203B41FA5}">
                      <a16:colId xmlns="" xmlns:a16="http://schemas.microsoft.com/office/drawing/2014/main" val="200428465"/>
                    </a:ext>
                  </a:extLst>
                </a:gridCol>
                <a:gridCol w="1229663">
                  <a:extLst>
                    <a:ext uri="{9D8B030D-6E8A-4147-A177-3AD203B41FA5}">
                      <a16:colId xmlns="" xmlns:a16="http://schemas.microsoft.com/office/drawing/2014/main" val="185446131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altLang="en-US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名称</a:t>
                      </a:r>
                      <a:endParaRPr lang="zh-CN" altLang="en-US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altLang="en-US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altLang="en-US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运行结果</a:t>
                      </a:r>
                      <a:endParaRPr lang="zh-CN" altLang="en-US" sz="18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44398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==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等于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两个对象是否相等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== y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9227167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!=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不等于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两个对象是否不相等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!= y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7812762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大于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是否大于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&gt; y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14843823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&lt;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小于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是否小于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&lt; y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8471016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&gt;=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大于或等于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是否大于等于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&gt;= y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18914225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&lt;=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小于或等于</a:t>
                      </a:r>
                      <a:endParaRPr lang="zh-CN" alt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比较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是否小于等于</a:t>
                      </a:r>
                      <a:r>
                        <a:rPr lang="en-US" alt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</a:t>
                      </a:r>
                      <a:endParaRPr lang="zh-CN" alt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 &lt;= y</a:t>
                      </a:r>
                      <a:endParaRPr lang="en-US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en-US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8700023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71152"/>
            <a:ext cx="12206061" cy="3970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71083" y="1932599"/>
            <a:ext cx="67390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3-14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publisher=["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高等教育出版社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清华大学出版社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publisher: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 == 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电子工业出版社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终止本次循环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continue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循环数据：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+ item)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循环结束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59145" y="2972594"/>
            <a:ext cx="4024806" cy="325449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81025" y="3953277"/>
            <a:ext cx="366800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循环数据：人民邮电出版社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循环数据：高等教育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出版社终止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本次循环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循环数据：</a:t>
            </a: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清华大学出版社循环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结束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8514" y="3237334"/>
            <a:ext cx="3555561" cy="49313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048794"/>
            <a:ext cx="12206061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语句可以跳过当前循环体中的剩余语句，然后继续进行下一轮循环。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&lt;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条件表达式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2&gt;: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Continue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其中，条件表达式</a:t>
            </a:r>
            <a:r>
              <a:rPr lang="en-US" altLang="zh-CN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用于判断何时调用</a:t>
            </a:r>
            <a:r>
              <a:rPr lang="en-US" altLang="zh-CN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语句终止本次循环。</a:t>
            </a:r>
          </a:p>
        </p:txBody>
      </p:sp>
    </p:spTree>
    <p:extLst>
      <p:ext uri="{BB962C8B-B14F-4D97-AF65-F5344CB8AC3E}">
        <p14:creationId xmlns:p14="http://schemas.microsoft.com/office/powerpoint/2010/main" val="1071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循环中的跳转语句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3-15】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循环中使用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continue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71152"/>
            <a:ext cx="12206061" cy="3970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71083" y="1932599"/>
            <a:ext cx="6739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3-15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= 5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n &gt; 0: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n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-= 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if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== 2: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continue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print(n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循环结束。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59145" y="2972594"/>
            <a:ext cx="4024806" cy="3254498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81025" y="3953277"/>
            <a:ext cx="366800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</a:t>
            </a: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循环结束。</a:t>
            </a:r>
            <a:endParaRPr lang="en-US" altLang="zh-CN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8514" y="3237334"/>
            <a:ext cx="3555561" cy="49313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7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while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循环语句实现网上抢购倒计时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3-7】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t3-7.py”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）编写程序，应用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循环语句与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if…else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语句的嵌套结构实现网上抢购倒计时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18731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3-7】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t3-7.py”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52" y="3332648"/>
            <a:ext cx="9993598" cy="32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028816" y="4145754"/>
            <a:ext cx="10169534" cy="2268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3-7】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247795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2282542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26614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5" name="TextBox 117"/>
          <p:cNvSpPr txBox="1"/>
          <p:nvPr/>
        </p:nvSpPr>
        <p:spPr>
          <a:xfrm>
            <a:off x="2202575" y="2861483"/>
            <a:ext cx="9230600" cy="12003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【t3-7】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t3-7.py”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t3-7.py”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的部分运行结果如下所示。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2202575" y="4262792"/>
            <a:ext cx="60991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79125" y="4632124"/>
            <a:ext cx="609917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距结束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36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59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6220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综合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应用循环结构的嵌套结构实现倒计时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3-8】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Unit03”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t3-8.py”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）编写程序，综合应用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循环语句、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循环语句、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语句与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语句及嵌套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实现倒计时功能。</a:t>
            </a:r>
          </a:p>
        </p:txBody>
      </p:sp>
    </p:spTree>
    <p:extLst>
      <p:ext uri="{BB962C8B-B14F-4D97-AF65-F5344CB8AC3E}">
        <p14:creationId xmlns:p14="http://schemas.microsoft.com/office/powerpoint/2010/main" val="42830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3-8】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t3-8.py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00" y="3367694"/>
            <a:ext cx="10011650" cy="35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02575" y="3505994"/>
            <a:ext cx="10169534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3-8】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命令提示符窗口运行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16" name="TextBox 117"/>
          <p:cNvSpPr txBox="1"/>
          <p:nvPr/>
        </p:nvSpPr>
        <p:spPr>
          <a:xfrm>
            <a:off x="2202575" y="2872249"/>
            <a:ext cx="9230600" cy="193898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的命令提示符窗口，然后在提示符后面输入以下命令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D:\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PycharmProject\Unit03\t3-8.py</a:t>
            </a:r>
          </a:p>
          <a:p>
            <a:pPr>
              <a:lnSpc>
                <a:spcPct val="150000"/>
              </a:lnSpc>
            </a:pP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【Enter】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键即可运行程序文件“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t3-8.py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41575" y="5257713"/>
            <a:ext cx="9375851" cy="374526"/>
            <a:chOff x="2202575" y="5265068"/>
            <a:chExt cx="6431262" cy="2569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575" y="5267907"/>
              <a:ext cx="2642179" cy="2540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847" y="5265068"/>
              <a:ext cx="2692990" cy="24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9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107591"/>
            <a:ext cx="12206061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3.1.1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的比较运算符与比较表达式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286957" y="1291470"/>
            <a:ext cx="11070017" cy="499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是两个等号“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，属于比较运算符。而运算符“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是赋值运算符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Pyhton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已不支持运算符“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&lt;&gt;”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，可以使用运算符“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由比较运算符与比较对象（变量或表达式）构建的比较表达式，也称为关系表达式。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比较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表达式通常用在条件语句和循环语句中作为“条件表达式”。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79575" y="2470480"/>
            <a:ext cx="3326605" cy="2407113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25260" y="2470480"/>
            <a:ext cx="3326605" cy="240711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5322" y="3174505"/>
            <a:ext cx="299080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&gt;&gt;&gt;x = 5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&gt;&gt;&gt;y = 8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&gt;&gt;&gt;print(x == y)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&gt;&gt;&gt;print(x != y)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2159376" y="2656429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171010" y="3269454"/>
            <a:ext cx="2990801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</p:txBody>
      </p:sp>
      <p:sp>
        <p:nvSpPr>
          <p:cNvPr id="16" name="文本框 12"/>
          <p:cNvSpPr txBox="1"/>
          <p:nvPr/>
        </p:nvSpPr>
        <p:spPr>
          <a:xfrm>
            <a:off x="7405065" y="2656429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逻辑值测试</a:t>
            </a:r>
          </a:p>
        </p:txBody>
      </p:sp>
      <p:sp>
        <p:nvSpPr>
          <p:cNvPr id="13" name="矩形 12"/>
          <p:cNvSpPr/>
          <p:nvPr/>
        </p:nvSpPr>
        <p:spPr>
          <a:xfrm>
            <a:off x="-7712" y="5392418"/>
            <a:ext cx="12206061" cy="14671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977900" y="1291470"/>
            <a:ext cx="10226675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中，所有的对象都可以进行逻辑值测试。以下情况逻辑值测试结果为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在选择语句和循环语句中表示条件不成立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Form"/>
          <p:cNvSpPr/>
          <p:nvPr/>
        </p:nvSpPr>
        <p:spPr>
          <a:xfrm>
            <a:off x="1400175" y="2508668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1603375" y="2286794"/>
            <a:ext cx="11070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Fasle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数值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中的零，包括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、虚数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序列，包括空字符串、空列表、空元组、空字典。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__bool__()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方法返回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，或者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方法返回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Form"/>
          <p:cNvSpPr/>
          <p:nvPr/>
        </p:nvSpPr>
        <p:spPr>
          <a:xfrm>
            <a:off x="1400175" y="3182436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Form"/>
          <p:cNvSpPr/>
          <p:nvPr/>
        </p:nvSpPr>
        <p:spPr>
          <a:xfrm>
            <a:off x="1400175" y="3792036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Form"/>
          <p:cNvSpPr/>
          <p:nvPr/>
        </p:nvSpPr>
        <p:spPr>
          <a:xfrm>
            <a:off x="1400175" y="4385594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7233</Words>
  <Application>Microsoft Macintosh PowerPoint</Application>
  <PresentationFormat>Custom</PresentationFormat>
  <Paragraphs>1136</Paragraphs>
  <Slides>79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-apple-system</vt:lpstr>
      <vt:lpstr>Arial Unicode MS</vt:lpstr>
      <vt:lpstr>Calibri</vt:lpstr>
      <vt:lpstr>Microsoft YaHei UI</vt:lpstr>
      <vt:lpstr>Times New Roman</vt:lpstr>
      <vt:lpstr>Wingdings</vt:lpstr>
      <vt:lpstr>宋体</vt:lpstr>
      <vt:lpstr>微软雅黑</vt:lpstr>
      <vt:lpstr>思源黑体 CN Bold</vt:lpstr>
      <vt:lpstr>等线</vt:lpstr>
      <vt:lpstr>Arial</vt:lpstr>
      <vt:lpstr>Office Theme</vt:lpstr>
      <vt:lpstr>PowerPoint Presentation</vt:lpstr>
      <vt:lpstr>PowerPoint Presentation</vt:lpstr>
      <vt:lpstr>1．Python 的顺序结构</vt:lpstr>
      <vt:lpstr>2．Python 的流程控制</vt:lpstr>
      <vt:lpstr>3．range() 函数</vt:lpstr>
      <vt:lpstr>PowerPoint Presentation</vt:lpstr>
      <vt:lpstr>3.1.1 Python 的比较运算符与比较表达式</vt:lpstr>
      <vt:lpstr>3.1.1 Python 的比较运算符与比较表达式</vt:lpstr>
      <vt:lpstr>3.1.2 逻辑值测试</vt:lpstr>
      <vt:lpstr>3.1.2 逻辑值测试</vt:lpstr>
      <vt:lpstr>PowerPoint Presentation</vt:lpstr>
      <vt:lpstr>3.2.1 Python 的逻辑运算符与逻辑表达式</vt:lpstr>
      <vt:lpstr>3.2.2 Python 运算符的优先级</vt:lpstr>
      <vt:lpstr>3.2.2 Python 运算符的优先级</vt:lpstr>
      <vt:lpstr>3.2.2 Python 运算符的优先级</vt:lpstr>
      <vt:lpstr>PowerPoint Presentation</vt:lpstr>
      <vt:lpstr>3.3.1 if 语句及其应用</vt:lpstr>
      <vt:lpstr>3.3.1 if 语句及其应用</vt:lpstr>
      <vt:lpstr>3.2.2 Python 运算符的优先级</vt:lpstr>
      <vt:lpstr>3.2.2 Python 运算符的优先级</vt:lpstr>
      <vt:lpstr>3.2.2 Python 运算符的优先级</vt:lpstr>
      <vt:lpstr>3.2.2 Python 运算符的优先级</vt:lpstr>
      <vt:lpstr>3.2.2 Python 运算符的优先级</vt:lpstr>
      <vt:lpstr>3.2.2 Python 运算符的优先级</vt:lpstr>
      <vt:lpstr>3.2.2 Python 运算符的优先级</vt:lpstr>
      <vt:lpstr>3.2.2 Python 运算符的优先级</vt:lpstr>
      <vt:lpstr>【任务3-1】</vt:lpstr>
      <vt:lpstr>【任务3-1】</vt:lpstr>
      <vt:lpstr>【任务3-1】</vt:lpstr>
      <vt:lpstr>3.3.2 if…else 语句及其应用</vt:lpstr>
      <vt:lpstr>3.3.2 if…else 语句及其应用</vt:lpstr>
      <vt:lpstr>【任务3-2】</vt:lpstr>
      <vt:lpstr>【任务3-2】</vt:lpstr>
      <vt:lpstr>【任务3-2】</vt:lpstr>
      <vt:lpstr>3.3.3 if…elif…else 语句及其应用</vt:lpstr>
      <vt:lpstr>3.3.3 if…elif…else 语句及其应用</vt:lpstr>
      <vt:lpstr>3.2.2 Python 运算符的优先级</vt:lpstr>
      <vt:lpstr>【任务3-3】</vt:lpstr>
      <vt:lpstr>【任务3-3】</vt:lpstr>
      <vt:lpstr>【任务3-3】</vt:lpstr>
      <vt:lpstr>3.3.4 if 语句的嵌套结构</vt:lpstr>
      <vt:lpstr>3.3.4 if 语句的嵌套结构</vt:lpstr>
      <vt:lpstr>【任务3-4】</vt:lpstr>
      <vt:lpstr>【任务3-4】</vt:lpstr>
      <vt:lpstr>【任务3-4】</vt:lpstr>
      <vt:lpstr>【任务3-5】</vt:lpstr>
      <vt:lpstr>【任务3-5】</vt:lpstr>
      <vt:lpstr>【任务3-5】</vt:lpstr>
      <vt:lpstr>PowerPoint Presentation</vt:lpstr>
      <vt:lpstr>3.4.1 for 循环语句</vt:lpstr>
      <vt:lpstr>3.4.1 for 循环语句</vt:lpstr>
      <vt:lpstr>3.4.1 for 循环语句</vt:lpstr>
      <vt:lpstr>3.4.1 for 循环语句</vt:lpstr>
      <vt:lpstr>3.4.1 for 循环语句</vt:lpstr>
      <vt:lpstr>3.4.2 for…else 语句</vt:lpstr>
      <vt:lpstr>3.4.2 for…else 语句</vt:lpstr>
      <vt:lpstr>【任务3-6】</vt:lpstr>
      <vt:lpstr>【任务3-6】</vt:lpstr>
      <vt:lpstr>PowerPoint Presentation</vt:lpstr>
      <vt:lpstr>3.5.1 while 循环语句</vt:lpstr>
      <vt:lpstr>3.5.1 while 循环语句</vt:lpstr>
      <vt:lpstr>3.5.2 while…else 语句</vt:lpstr>
      <vt:lpstr>3.5.2 while…else 语句</vt:lpstr>
      <vt:lpstr>3.5.3 循环中的跳转语句</vt:lpstr>
      <vt:lpstr>3.5.3 循环中的跳转语句</vt:lpstr>
      <vt:lpstr>3.5.3 循环中的跳转语句</vt:lpstr>
      <vt:lpstr>3.5.3 循环中的跳转语句</vt:lpstr>
      <vt:lpstr>3.5.3 循环中的跳转语句</vt:lpstr>
      <vt:lpstr>3.5.3 循环中的跳转语句</vt:lpstr>
      <vt:lpstr>3.5.3 循环中的跳转语句</vt:lpstr>
      <vt:lpstr>3.5.3 循环中的跳转语句</vt:lpstr>
      <vt:lpstr>3.5.3 循环中的跳转语句</vt:lpstr>
      <vt:lpstr>【任务3-7】</vt:lpstr>
      <vt:lpstr>【任务3-7】</vt:lpstr>
      <vt:lpstr>【任务3-7】</vt:lpstr>
      <vt:lpstr>【任务3-8】</vt:lpstr>
      <vt:lpstr>【任务3-8】</vt:lpstr>
      <vt:lpstr>【任务3-8】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Microsoft Office User</cp:lastModifiedBy>
  <cp:revision>475</cp:revision>
  <dcterms:created xsi:type="dcterms:W3CDTF">2006-08-16T00:00:00Z</dcterms:created>
  <dcterms:modified xsi:type="dcterms:W3CDTF">2024-03-28T07:39:50Z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