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4.xml" ContentType="application/vnd.openxmlformats-officedocument.presentationml.tags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5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tags/tag6.xml" ContentType="application/vnd.openxmlformats-officedocument.presentationml.tags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9"/>
  </p:notesMasterIdLst>
  <p:handoutMasterIdLst>
    <p:handoutMasterId r:id="rId70"/>
  </p:handoutMasterIdLst>
  <p:sldIdLst>
    <p:sldId id="257" r:id="rId2"/>
    <p:sldId id="258" r:id="rId3"/>
    <p:sldId id="260" r:id="rId4"/>
    <p:sldId id="712" r:id="rId5"/>
    <p:sldId id="713" r:id="rId6"/>
    <p:sldId id="714" r:id="rId7"/>
    <p:sldId id="715" r:id="rId8"/>
    <p:sldId id="669" r:id="rId9"/>
    <p:sldId id="716" r:id="rId10"/>
    <p:sldId id="552" r:id="rId11"/>
    <p:sldId id="524" r:id="rId12"/>
    <p:sldId id="718" r:id="rId13"/>
    <p:sldId id="719" r:id="rId14"/>
    <p:sldId id="720" r:id="rId15"/>
    <p:sldId id="671" r:id="rId16"/>
    <p:sldId id="721" r:id="rId17"/>
    <p:sldId id="618" r:id="rId18"/>
    <p:sldId id="672" r:id="rId19"/>
    <p:sldId id="722" r:id="rId20"/>
    <p:sldId id="675" r:id="rId21"/>
    <p:sldId id="723" r:id="rId22"/>
    <p:sldId id="724" r:id="rId23"/>
    <p:sldId id="725" r:id="rId24"/>
    <p:sldId id="726" r:id="rId25"/>
    <p:sldId id="727" r:id="rId26"/>
    <p:sldId id="728" r:id="rId27"/>
    <p:sldId id="729" r:id="rId28"/>
    <p:sldId id="730" r:id="rId29"/>
    <p:sldId id="731" r:id="rId30"/>
    <p:sldId id="732" r:id="rId31"/>
    <p:sldId id="733" r:id="rId32"/>
    <p:sldId id="734" r:id="rId33"/>
    <p:sldId id="735" r:id="rId34"/>
    <p:sldId id="736" r:id="rId35"/>
    <p:sldId id="615" r:id="rId36"/>
    <p:sldId id="616" r:id="rId37"/>
    <p:sldId id="737" r:id="rId38"/>
    <p:sldId id="738" r:id="rId39"/>
    <p:sldId id="739" r:id="rId40"/>
    <p:sldId id="740" r:id="rId41"/>
    <p:sldId id="527" r:id="rId42"/>
    <p:sldId id="741" r:id="rId43"/>
    <p:sldId id="742" r:id="rId44"/>
    <p:sldId id="743" r:id="rId45"/>
    <p:sldId id="744" r:id="rId46"/>
    <p:sldId id="745" r:id="rId47"/>
    <p:sldId id="746" r:id="rId48"/>
    <p:sldId id="747" r:id="rId49"/>
    <p:sldId id="697" r:id="rId50"/>
    <p:sldId id="748" r:id="rId51"/>
    <p:sldId id="749" r:id="rId52"/>
    <p:sldId id="750" r:id="rId53"/>
    <p:sldId id="751" r:id="rId54"/>
    <p:sldId id="626" r:id="rId55"/>
    <p:sldId id="700" r:id="rId56"/>
    <p:sldId id="752" r:id="rId57"/>
    <p:sldId id="753" r:id="rId58"/>
    <p:sldId id="628" r:id="rId59"/>
    <p:sldId id="755" r:id="rId60"/>
    <p:sldId id="756" r:id="rId61"/>
    <p:sldId id="757" r:id="rId62"/>
    <p:sldId id="758" r:id="rId63"/>
    <p:sldId id="759" r:id="rId64"/>
    <p:sldId id="760" r:id="rId65"/>
    <p:sldId id="761" r:id="rId66"/>
    <p:sldId id="762" r:id="rId67"/>
    <p:sldId id="289" r:id="rId68"/>
  </p:sldIdLst>
  <p:sldSz cx="12198350" cy="6859588"/>
  <p:notesSz cx="6858000" cy="9144000"/>
  <p:defaultTextStyle>
    <a:defPPr>
      <a:defRPr lang="en-US"/>
    </a:defPPr>
    <a:lvl1pPr marL="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pos="38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6062"/>
    <a:srgbClr val="92D050"/>
    <a:srgbClr val="3A4187"/>
    <a:srgbClr val="FF9900"/>
    <a:srgbClr val="FFFFFF"/>
    <a:srgbClr val="1A8ABC"/>
    <a:srgbClr val="A4B3D8"/>
    <a:srgbClr val="8C9EE0"/>
    <a:srgbClr val="3E5CCC"/>
    <a:srgbClr val="28A7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9388" autoAdjust="0"/>
  </p:normalViewPr>
  <p:slideViewPr>
    <p:cSldViewPr showGuides="1">
      <p:cViewPr>
        <p:scale>
          <a:sx n="100" d="100"/>
          <a:sy n="100" d="100"/>
        </p:scale>
        <p:origin x="1320" y="355"/>
      </p:cViewPr>
      <p:guideLst>
        <p:guide orient="horz" pos="2160"/>
        <p:guide pos="2880"/>
        <p:guide orient="horz" pos="2881"/>
        <p:guide pos="3842"/>
      </p:guideLst>
    </p:cSldViewPr>
  </p:slideViewPr>
  <p:outlineViewPr>
    <p:cViewPr>
      <p:scale>
        <a:sx n="33" d="100"/>
        <a:sy n="33" d="100"/>
      </p:scale>
      <p:origin x="0" y="-60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3"/>
    </p:cViewPr>
  </p:sorterViewPr>
  <p:notesViewPr>
    <p:cSldViewPr>
      <p:cViewPr varScale="1">
        <p:scale>
          <a:sx n="63" d="100"/>
          <a:sy n="63" d="100"/>
        </p:scale>
        <p:origin x="3134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F61FD-43C1-45A3-B077-781AC9FD5462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E9814-CAA5-4CF7-93FE-A06EDDD44E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394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F1BB2-1D8D-4BBB-9148-79BEE44F321A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D3FF7-3F3E-4A9A-BF01-B65FDB2190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983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610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2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8162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692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896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658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7869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88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251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89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141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838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7298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27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069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407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803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87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520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423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0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524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544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81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930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530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06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0735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015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62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1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4259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798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2763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1298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940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7591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1599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480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58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4839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21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2384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7966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4169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749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6270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244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709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190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1777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8295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49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202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565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9976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110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568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3144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8691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1462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35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983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737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5D3FF7-3F3E-4A9A-BF01-B65FDB2190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84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矩形 23"/>
          <p:cNvSpPr/>
          <p:nvPr userDrawn="1"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 userDrawn="1"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 userDrawn="1"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 userDrawn="1"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600" dirty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29" name="矩形 28"/>
          <p:cNvSpPr/>
          <p:nvPr userDrawn="1"/>
        </p:nvSpPr>
        <p:spPr>
          <a:xfrm>
            <a:off x="7623175" y="332656"/>
            <a:ext cx="3225258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单元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  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文件操作与异常处理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 userDrawn="1"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 userDrawn="1"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 userDrawn="1"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1219835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2" name="TextBox 17"/>
          <p:cNvSpPr txBox="1"/>
          <p:nvPr/>
        </p:nvSpPr>
        <p:spPr>
          <a:xfrm>
            <a:off x="2424226" y="894193"/>
            <a:ext cx="2173855" cy="861817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sz="48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单元</a:t>
            </a:r>
            <a:r>
              <a:rPr lang="en-US" altLang="zh-CN" sz="4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</a:t>
            </a:r>
            <a:endParaRPr lang="zh-CN" altLang="en-US" sz="4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TextBox 18"/>
          <p:cNvSpPr txBox="1"/>
          <p:nvPr/>
        </p:nvSpPr>
        <p:spPr>
          <a:xfrm>
            <a:off x="4346575" y="941477"/>
            <a:ext cx="5827144" cy="738706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文件操作与异常处理</a:t>
            </a:r>
          </a:p>
        </p:txBody>
      </p:sp>
      <p:sp>
        <p:nvSpPr>
          <p:cNvPr id="4" name="矩形 3"/>
          <p:cNvSpPr/>
          <p:nvPr/>
        </p:nvSpPr>
        <p:spPr>
          <a:xfrm>
            <a:off x="2150919" y="1981994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2424226" y="2360233"/>
            <a:ext cx="7349898" cy="49248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程序设计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4510055" y="3169984"/>
            <a:ext cx="3178240" cy="492557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zh-CN" altLang="en-US" dirty="0">
                <a:solidFill>
                  <a:srgbClr val="28A7E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人民邮电出版社  北京</a:t>
            </a:r>
          </a:p>
        </p:txBody>
      </p:sp>
      <p:sp>
        <p:nvSpPr>
          <p:cNvPr id="9" name="矩形 8"/>
          <p:cNvSpPr/>
          <p:nvPr/>
        </p:nvSpPr>
        <p:spPr>
          <a:xfrm>
            <a:off x="2263950" y="4101955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11104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7982484"/>
              </p:ext>
            </p:extLst>
          </p:nvPr>
        </p:nvGraphicFramePr>
        <p:xfrm>
          <a:off x="2289174" y="2034904"/>
          <a:ext cx="9296401" cy="47824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0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1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241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打开与关闭文件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open()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方法打开文件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close()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方法关闭文件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打开文件时使用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with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读取与写入文件内容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文件对象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调整文件的当前位置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向文件中写入内容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7-1】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打开并读取文件的全部行性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7-2】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以二进制形式打开文件并读取其内容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创建与操作文件、文件夹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针对文件夹的操作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删除文件及文件夹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异常处理语句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7.5.1 try…except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7.5.2 try…except…else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7.5.3 try…except…finally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raise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语句抛出异常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45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2066" y="4115594"/>
            <a:ext cx="12210415" cy="609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方法打开文件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86957" y="1291470"/>
            <a:ext cx="11070017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方法用于打开一个文件，并返回文件对象，在对文件进行处理的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过程中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都需要使用这个方法，如果文件无法打开，会抛出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OSError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方法时一定要保证文件对象处于关闭状态，可调用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close()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将文件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方法会返回一个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方法通常接收两个参数：文件名和模式。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调用该方法的基本语法格式如下。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file=open(filename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 mode[, buffering [, encoding=None]]])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2066" y="5568865"/>
            <a:ext cx="12210415" cy="129072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方法打开文件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说明如下。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93487" y="2968005"/>
            <a:ext cx="542870" cy="542870"/>
            <a:chOff x="4346575" y="4350790"/>
            <a:chExt cx="1123570" cy="1123570"/>
          </a:xfrm>
        </p:grpSpPr>
        <p:sp>
          <p:nvSpPr>
            <p:cNvPr id="7" name="i$liḋe-Oval 8">
              <a:extLst>
                <a:ext uri="{FF2B5EF4-FFF2-40B4-BE49-F238E27FC236}">
                  <a16:creationId xmlns:a16="http://schemas.microsoft.com/office/drawing/2014/main" id="{FC4B3D33-C1B4-4FE5-AD81-D72CD50A1AE5}"/>
                </a:ext>
              </a:extLst>
            </p:cNvPr>
            <p:cNvSpPr/>
            <p:nvPr/>
          </p:nvSpPr>
          <p:spPr>
            <a:xfrm>
              <a:off x="4346575" y="4350790"/>
              <a:ext cx="1123570" cy="1123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i$liḋe-Freeform: Shape 9">
              <a:extLst>
                <a:ext uri="{FF2B5EF4-FFF2-40B4-BE49-F238E27FC236}">
                  <a16:creationId xmlns:a16="http://schemas.microsoft.com/office/drawing/2014/main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345" y="4672963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312083" y="2067399"/>
            <a:ext cx="542870" cy="542870"/>
            <a:chOff x="1440032" y="4369705"/>
            <a:chExt cx="1123570" cy="1123570"/>
          </a:xfrm>
        </p:grpSpPr>
        <p:sp>
          <p:nvSpPr>
            <p:cNvPr id="12" name="i$liḋe-Oval 10">
              <a:extLst>
                <a:ext uri="{FF2B5EF4-FFF2-40B4-BE49-F238E27FC236}">
                  <a16:creationId xmlns:a16="http://schemas.microsoft.com/office/drawing/2014/main" id="{3D1C6954-2EA0-41D2-92BF-763AF0C817B2}"/>
                </a:ext>
              </a:extLst>
            </p:cNvPr>
            <p:cNvSpPr/>
            <p:nvPr/>
          </p:nvSpPr>
          <p:spPr>
            <a:xfrm>
              <a:off x="1440032" y="4369705"/>
              <a:ext cx="1123570" cy="112357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i$liḋe-Freeform: Shape 11">
              <a:extLst>
                <a:ext uri="{FF2B5EF4-FFF2-40B4-BE49-F238E27FC236}">
                  <a16:creationId xmlns:a16="http://schemas.microsoft.com/office/drawing/2014/main" id="{659EA1C2-5F67-404C-B35C-C01BD7EC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894" y="459922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307548" y="4003320"/>
            <a:ext cx="531372" cy="531372"/>
            <a:chOff x="1073072" y="1476114"/>
            <a:chExt cx="1123570" cy="1123570"/>
          </a:xfrm>
        </p:grpSpPr>
        <p:sp>
          <p:nvSpPr>
            <p:cNvPr id="15" name="i$liḋe-Oval 4">
              <a:extLst>
                <a:ext uri="{FF2B5EF4-FFF2-40B4-BE49-F238E27FC236}">
                  <a16:creationId xmlns:a16="http://schemas.microsoft.com/office/drawing/2014/main" id="{DAA5AA26-409F-4F68-BD1B-899629DEB706}"/>
                </a:ext>
              </a:extLst>
            </p:cNvPr>
            <p:cNvSpPr/>
            <p:nvPr/>
          </p:nvSpPr>
          <p:spPr>
            <a:xfrm>
              <a:off x="1073072" y="1476114"/>
              <a:ext cx="1123570" cy="112357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i$liḋe-Freeform: Shape 5">
              <a:extLst>
                <a:ext uri="{FF2B5EF4-FFF2-40B4-BE49-F238E27FC236}">
                  <a16:creationId xmlns:a16="http://schemas.microsoft.com/office/drawing/2014/main" id="{AA790EEB-F0EE-478B-863E-97B1BCB1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323" y="1753560"/>
              <a:ext cx="411068" cy="568679"/>
            </a:xfrm>
            <a:custGeom>
              <a:avLst/>
              <a:gdLst>
                <a:gd name="T0" fmla="*/ 143 w 168"/>
                <a:gd name="T1" fmla="*/ 65 h 232"/>
                <a:gd name="T2" fmla="*/ 113 w 168"/>
                <a:gd name="T3" fmla="*/ 38 h 232"/>
                <a:gd name="T4" fmla="*/ 141 w 168"/>
                <a:gd name="T5" fmla="*/ 38 h 232"/>
                <a:gd name="T6" fmla="*/ 147 w 168"/>
                <a:gd name="T7" fmla="*/ 33 h 232"/>
                <a:gd name="T8" fmla="*/ 154 w 168"/>
                <a:gd name="T9" fmla="*/ 5 h 232"/>
                <a:gd name="T10" fmla="*/ 155 w 168"/>
                <a:gd name="T11" fmla="*/ 0 h 232"/>
                <a:gd name="T12" fmla="*/ 13 w 168"/>
                <a:gd name="T13" fmla="*/ 0 h 232"/>
                <a:gd name="T14" fmla="*/ 14 w 168"/>
                <a:gd name="T15" fmla="*/ 5 h 232"/>
                <a:gd name="T16" fmla="*/ 21 w 168"/>
                <a:gd name="T17" fmla="*/ 33 h 232"/>
                <a:gd name="T18" fmla="*/ 27 w 168"/>
                <a:gd name="T19" fmla="*/ 38 h 232"/>
                <a:gd name="T20" fmla="*/ 55 w 168"/>
                <a:gd name="T21" fmla="*/ 38 h 232"/>
                <a:gd name="T22" fmla="*/ 25 w 168"/>
                <a:gd name="T23" fmla="*/ 65 h 232"/>
                <a:gd name="T24" fmla="*/ 15 w 168"/>
                <a:gd name="T25" fmla="*/ 132 h 232"/>
                <a:gd name="T26" fmla="*/ 84 w 168"/>
                <a:gd name="T27" fmla="*/ 232 h 232"/>
                <a:gd name="T28" fmla="*/ 153 w 168"/>
                <a:gd name="T29" fmla="*/ 132 h 232"/>
                <a:gd name="T30" fmla="*/ 143 w 168"/>
                <a:gd name="T31" fmla="*/ 65 h 232"/>
                <a:gd name="T32" fmla="*/ 134 w 168"/>
                <a:gd name="T33" fmla="*/ 119 h 232"/>
                <a:gd name="T34" fmla="*/ 93 w 168"/>
                <a:gd name="T35" fmla="*/ 177 h 232"/>
                <a:gd name="T36" fmla="*/ 93 w 168"/>
                <a:gd name="T37" fmla="*/ 134 h 232"/>
                <a:gd name="T38" fmla="*/ 97 w 168"/>
                <a:gd name="T39" fmla="*/ 126 h 232"/>
                <a:gd name="T40" fmla="*/ 102 w 168"/>
                <a:gd name="T41" fmla="*/ 114 h 232"/>
                <a:gd name="T42" fmla="*/ 84 w 168"/>
                <a:gd name="T43" fmla="*/ 96 h 232"/>
                <a:gd name="T44" fmla="*/ 66 w 168"/>
                <a:gd name="T45" fmla="*/ 114 h 232"/>
                <a:gd name="T46" fmla="*/ 71 w 168"/>
                <a:gd name="T47" fmla="*/ 126 h 232"/>
                <a:gd name="T48" fmla="*/ 74 w 168"/>
                <a:gd name="T49" fmla="*/ 134 h 232"/>
                <a:gd name="T50" fmla="*/ 74 w 168"/>
                <a:gd name="T51" fmla="*/ 177 h 232"/>
                <a:gd name="T52" fmla="*/ 34 w 168"/>
                <a:gd name="T53" fmla="*/ 119 h 232"/>
                <a:gd name="T54" fmla="*/ 40 w 168"/>
                <a:gd name="T55" fmla="*/ 83 h 232"/>
                <a:gd name="T56" fmla="*/ 84 w 168"/>
                <a:gd name="T57" fmla="*/ 44 h 232"/>
                <a:gd name="T58" fmla="*/ 127 w 168"/>
                <a:gd name="T59" fmla="*/ 82 h 232"/>
                <a:gd name="T60" fmla="*/ 128 w 168"/>
                <a:gd name="T61" fmla="*/ 83 h 232"/>
                <a:gd name="T62" fmla="*/ 134 w 168"/>
                <a:gd name="T63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232">
                  <a:moveTo>
                    <a:pt x="143" y="65"/>
                  </a:moveTo>
                  <a:cubicBezTo>
                    <a:pt x="113" y="38"/>
                    <a:pt x="113" y="38"/>
                    <a:pt x="113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3" y="38"/>
                    <a:pt x="146" y="36"/>
                    <a:pt x="147" y="33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6"/>
                    <a:pt x="24" y="38"/>
                    <a:pt x="2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5" y="81"/>
                    <a:pt x="0" y="111"/>
                    <a:pt x="15" y="1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68" y="111"/>
                    <a:pt x="163" y="81"/>
                    <a:pt x="143" y="65"/>
                  </a:cubicBezTo>
                  <a:close/>
                  <a:moveTo>
                    <a:pt x="134" y="119"/>
                  </a:moveTo>
                  <a:cubicBezTo>
                    <a:pt x="93" y="177"/>
                    <a:pt x="93" y="177"/>
                    <a:pt x="93" y="177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1"/>
                    <a:pt x="95" y="128"/>
                    <a:pt x="97" y="126"/>
                  </a:cubicBezTo>
                  <a:cubicBezTo>
                    <a:pt x="100" y="123"/>
                    <a:pt x="102" y="119"/>
                    <a:pt x="102" y="114"/>
                  </a:cubicBezTo>
                  <a:cubicBezTo>
                    <a:pt x="102" y="104"/>
                    <a:pt x="94" y="96"/>
                    <a:pt x="84" y="96"/>
                  </a:cubicBezTo>
                  <a:cubicBezTo>
                    <a:pt x="74" y="96"/>
                    <a:pt x="66" y="104"/>
                    <a:pt x="66" y="114"/>
                  </a:cubicBezTo>
                  <a:cubicBezTo>
                    <a:pt x="66" y="119"/>
                    <a:pt x="68" y="123"/>
                    <a:pt x="71" y="126"/>
                  </a:cubicBezTo>
                  <a:cubicBezTo>
                    <a:pt x="73" y="128"/>
                    <a:pt x="74" y="131"/>
                    <a:pt x="74" y="134"/>
                  </a:cubicBezTo>
                  <a:cubicBezTo>
                    <a:pt x="74" y="177"/>
                    <a:pt x="74" y="177"/>
                    <a:pt x="74" y="177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26" y="108"/>
                    <a:pt x="29" y="91"/>
                    <a:pt x="40" y="83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39" y="91"/>
                    <a:pt x="142" y="108"/>
                    <a:pt x="13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7" name="文本框 335"/>
          <p:cNvSpPr txBox="1"/>
          <p:nvPr/>
        </p:nvSpPr>
        <p:spPr>
          <a:xfrm>
            <a:off x="1984375" y="2089103"/>
            <a:ext cx="6781800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表示要创建的文件对象。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335"/>
          <p:cNvSpPr txBox="1"/>
          <p:nvPr/>
        </p:nvSpPr>
        <p:spPr>
          <a:xfrm>
            <a:off x="1868213" y="2928124"/>
            <a:ext cx="918396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filename </a:t>
            </a: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用于指定包含待打开或创建文件的路径（相对路径或绝对路径）与文件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名称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字符串，需要使用单引号或双引号引起来。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1868213" y="4003320"/>
            <a:ext cx="918396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 </a:t>
            </a:r>
            <a:r>
              <a:rPr lang="zh-CN" altLang="en-US" sz="18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可选参数，用于指定打开文件的模式，即描述文件如何使用，如只读、写入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、追加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等。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12083" y="4999285"/>
            <a:ext cx="542870" cy="542870"/>
            <a:chOff x="1440032" y="4369705"/>
            <a:chExt cx="1123570" cy="1123570"/>
          </a:xfrm>
        </p:grpSpPr>
        <p:sp>
          <p:nvSpPr>
            <p:cNvPr id="21" name="i$liḋe-Oval 10">
              <a:extLst>
                <a:ext uri="{FF2B5EF4-FFF2-40B4-BE49-F238E27FC236}">
                  <a16:creationId xmlns:a16="http://schemas.microsoft.com/office/drawing/2014/main" id="{3D1C6954-2EA0-41D2-92BF-763AF0C817B2}"/>
                </a:ext>
              </a:extLst>
            </p:cNvPr>
            <p:cNvSpPr/>
            <p:nvPr/>
          </p:nvSpPr>
          <p:spPr>
            <a:xfrm>
              <a:off x="1440032" y="4369705"/>
              <a:ext cx="1123570" cy="112357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2" name="i$liḋe-Freeform: Shape 11">
              <a:extLst>
                <a:ext uri="{FF2B5EF4-FFF2-40B4-BE49-F238E27FC236}">
                  <a16:creationId xmlns:a16="http://schemas.microsoft.com/office/drawing/2014/main" id="{659EA1C2-5F67-404C-B35C-C01BD7EC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894" y="459922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3" name="文本框 335"/>
          <p:cNvSpPr txBox="1"/>
          <p:nvPr/>
        </p:nvSpPr>
        <p:spPr>
          <a:xfrm>
            <a:off x="1984374" y="5020989"/>
            <a:ext cx="906779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buffering </a:t>
            </a:r>
            <a:r>
              <a:rPr lang="zh-CN" altLang="en-US" sz="1800" b="1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可选参数，用于指定读写文件的缓存模式，取值为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表示不缓存；取值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表示缓存；如果取值大于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，则表示缓冲区的大小；默认为缓存模式。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293487" y="5986977"/>
            <a:ext cx="542870" cy="542870"/>
            <a:chOff x="4346575" y="4350790"/>
            <a:chExt cx="1123570" cy="1123570"/>
          </a:xfrm>
        </p:grpSpPr>
        <p:sp>
          <p:nvSpPr>
            <p:cNvPr id="25" name="i$liḋe-Oval 8">
              <a:extLst>
                <a:ext uri="{FF2B5EF4-FFF2-40B4-BE49-F238E27FC236}">
                  <a16:creationId xmlns:a16="http://schemas.microsoft.com/office/drawing/2014/main" id="{FC4B3D33-C1B4-4FE5-AD81-D72CD50A1AE5}"/>
                </a:ext>
              </a:extLst>
            </p:cNvPr>
            <p:cNvSpPr/>
            <p:nvPr/>
          </p:nvSpPr>
          <p:spPr>
            <a:xfrm>
              <a:off x="4346575" y="4350790"/>
              <a:ext cx="1123570" cy="112357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6" name="i$liḋe-Freeform: Shape 9">
              <a:extLst>
                <a:ext uri="{FF2B5EF4-FFF2-40B4-BE49-F238E27FC236}">
                  <a16:creationId xmlns:a16="http://schemas.microsoft.com/office/drawing/2014/main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345" y="4672963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7" name="文本框 335"/>
          <p:cNvSpPr txBox="1"/>
          <p:nvPr/>
        </p:nvSpPr>
        <p:spPr>
          <a:xfrm>
            <a:off x="1868213" y="5986977"/>
            <a:ext cx="9183961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encoding </a:t>
            </a:r>
            <a:r>
              <a:rPr lang="zh-CN" altLang="en-US" sz="18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可选参数，用于指定文件的编码方式，默认使用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GBK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9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方法打开文件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方法用于打开一个文件时，指定打开文件的模式的常见状态如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166904"/>
              </p:ext>
            </p:extLst>
          </p:nvPr>
        </p:nvGraphicFramePr>
        <p:xfrm>
          <a:off x="993775" y="2210594"/>
          <a:ext cx="9143999" cy="4114803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1869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7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878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模式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r+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w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w+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a+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读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写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创建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覆盖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指针在开始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82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指针在结尾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 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√</a:t>
                      </a:r>
                      <a:endParaRPr lang="zh-CN" sz="18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175" y="6553994"/>
            <a:ext cx="12210415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75" y="4496594"/>
            <a:ext cx="12210415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2066" y="1677194"/>
            <a:ext cx="12210415" cy="599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方法打开文件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）以默认方式打开一个文本文件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286957" y="1737141"/>
            <a:ext cx="11070017" cy="134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&gt;&gt;&gt;file=open('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.txt')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方法中只指定了文本文件名称，默认文件打开模式为文本文件模式（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），默认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文件访问模式为只读（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），默认为缓存模式，默认文件编码为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GBK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编码。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3201194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8" y="3429794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）以二进制形式打开非</a:t>
            </a:r>
            <a:r>
              <a:rPr lang="zh-CN" altLang="en-US" sz="2000" b="1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文本文件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335"/>
          <p:cNvSpPr txBox="1"/>
          <p:nvPr/>
        </p:nvSpPr>
        <p:spPr>
          <a:xfrm>
            <a:off x="286957" y="3963194"/>
            <a:ext cx="11070017" cy="1496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oprn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方法可以以二进制形式打开图片文件、音频文件、视频文件等非文本文件。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file=open('hh.jpg','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rb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</a:p>
          <a:p>
            <a:pPr indent="457200">
              <a:lnSpc>
                <a:spcPts val="1200"/>
              </a:lnSpc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加上“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表示以二进制模式打开非文本文件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286958" y="5613284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）打开文件时指定编码方式</a:t>
            </a:r>
            <a:r>
              <a:rPr lang="zh-CN" altLang="en-US" sz="2000" b="1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286957" y="6143260"/>
            <a:ext cx="11070017" cy="823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打开文件时添加“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encoding='utf-8'”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参数，可指定编码方式为“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&gt;&gt;&gt;file=open('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txt','r',encoding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='utf-8')</a:t>
            </a:r>
          </a:p>
        </p:txBody>
      </p:sp>
      <p:sp>
        <p:nvSpPr>
          <p:cNvPr id="17" name="矩形 16"/>
          <p:cNvSpPr/>
          <p:nvPr/>
        </p:nvSpPr>
        <p:spPr>
          <a:xfrm>
            <a:off x="3175" y="5487194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31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2066" y="5944394"/>
            <a:ext cx="12210415" cy="9151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2066" y="2665580"/>
            <a:ext cx="12210415" cy="10004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close()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方法关闭文件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86957" y="1291470"/>
            <a:ext cx="11070017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方法打开文件后，需要及时关闭文件，避免对文件造成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不必要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的破坏。可以使用文件对象的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close()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方法关闭打开的文件。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close()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file.close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为打开的文件对象。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close()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方法时，先刷新缓冲区中还没有写入的内容，然后再关闭文件，这样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没有写入文件的内容写入文件中，在关闭文件后，便不能再进行写入操作了。</a:t>
            </a:r>
          </a:p>
        </p:txBody>
      </p:sp>
    </p:spTree>
    <p:extLst>
      <p:ext uri="{BB962C8B-B14F-4D97-AF65-F5344CB8AC3E}">
        <p14:creationId xmlns:p14="http://schemas.microsoft.com/office/powerpoint/2010/main" val="205041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2066" y="5205580"/>
            <a:ext cx="12210415" cy="1602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2066" y="2665580"/>
            <a:ext cx="12210415" cy="1602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close()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方法关闭文件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86957" y="1291470"/>
            <a:ext cx="11070017" cy="5373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当处理完一个文件后，调用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close()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方法来关闭文件并释放系统的资源，如果尝试再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该文件，则会抛出异常。</a:t>
            </a: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file=open('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.txt', 'r')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file.close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file.read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(most recent call last):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File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"&lt;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ValueError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I/O operation on closed file.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426581" y="2316547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0" name="文本框 8"/>
          <p:cNvSpPr txBox="1"/>
          <p:nvPr/>
        </p:nvSpPr>
        <p:spPr>
          <a:xfrm>
            <a:off x="286957" y="4734954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异常信息</a:t>
            </a:r>
          </a:p>
        </p:txBody>
      </p:sp>
    </p:spTree>
    <p:extLst>
      <p:ext uri="{BB962C8B-B14F-4D97-AF65-F5344CB8AC3E}">
        <p14:creationId xmlns:p14="http://schemas.microsoft.com/office/powerpoint/2010/main" val="382032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打开文件时使用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13" name="矩形 12"/>
          <p:cNvSpPr/>
          <p:nvPr/>
        </p:nvSpPr>
        <p:spPr>
          <a:xfrm>
            <a:off x="-12066" y="1905794"/>
            <a:ext cx="12210415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7" y="1291470"/>
            <a:ext cx="11070017" cy="3382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方法打开文件时应用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open(filename[, mode[, buffering [, encoding=None]]]) as file: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&lt;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语句体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为文件对象，用于保存打开文件的结果；语句体是执行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语句后相关的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一些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操作语句。如果暂不指定任何语句，可以使用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pass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语句代替。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当处理一个文件对象时，使用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语句是非常好的方式。在结束后，它会自动正确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文件，而且写起来也比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try…finally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语句块要简短。</a:t>
            </a:r>
          </a:p>
        </p:txBody>
      </p:sp>
      <p:sp>
        <p:nvSpPr>
          <p:cNvPr id="15" name="矩形 14"/>
          <p:cNvSpPr/>
          <p:nvPr/>
        </p:nvSpPr>
        <p:spPr>
          <a:xfrm>
            <a:off x="-12066" y="5252223"/>
            <a:ext cx="12210415" cy="16024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426581" y="4903190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-225425" y="5430714"/>
            <a:ext cx="7336218" cy="1067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&gt;&gt;&gt;with open('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txt','r',encoding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='utf-8') as file: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pass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file.closed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8080374" y="4903190"/>
            <a:ext cx="3881133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20" name="文本框 335"/>
          <p:cNvSpPr txBox="1"/>
          <p:nvPr/>
        </p:nvSpPr>
        <p:spPr>
          <a:xfrm>
            <a:off x="7689623" y="5497033"/>
            <a:ext cx="3972532" cy="38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01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7.1.3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打开文件时使用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3279775" y="1810793"/>
            <a:ext cx="8918574" cy="3213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7" y="1291470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方法打开文件、使用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close()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关闭文件、使用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语句打开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文件后自动关闭文件</a:t>
            </a:r>
          </a:p>
        </p:txBody>
      </p:sp>
      <p:sp>
        <p:nvSpPr>
          <p:cNvPr id="11" name="矩形 10"/>
          <p:cNvSpPr/>
          <p:nvPr/>
        </p:nvSpPr>
        <p:spPr>
          <a:xfrm>
            <a:off x="0" y="3277682"/>
            <a:ext cx="12206061" cy="28027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774700" y="3049082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286957" y="3734594"/>
            <a:ext cx="11070017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file=open('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.txt')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file.close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open('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txt','r',encoding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='utf-8') as file: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pass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59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11104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36420255"/>
              </p:ext>
            </p:extLst>
          </p:nvPr>
        </p:nvGraphicFramePr>
        <p:xfrm>
          <a:off x="2289174" y="2034904"/>
          <a:ext cx="9296401" cy="482547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0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1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241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打开与关闭文件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open()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方法打开文件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close()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方法关闭文件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打开文件时使用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with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读取与写入文件内容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文件对象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调整文件的当前位置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向文件中写入内容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7-1】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打开并读取文件的全部行性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7-2】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以二进制形式打开文件并读取其内容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创建与操作文件、文件夹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针对文件夹的操作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删除文件及文件夹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异常处理语句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7.5.1 try…except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7.5.2 try…except…else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7.5.3 try…except…finally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raise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语句抛出异常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64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知识入门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0" y="2286635"/>
            <a:ext cx="1690370" cy="1022350"/>
            <a:chOff x="25399" y="883487"/>
            <a:chExt cx="3581401" cy="1022307"/>
          </a:xfrm>
        </p:grpSpPr>
        <p:cxnSp>
          <p:nvCxnSpPr>
            <p:cNvPr id="22" name="直接连接符 21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" name="表格 29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3201433"/>
              </p:ext>
            </p:extLst>
          </p:nvPr>
        </p:nvGraphicFramePr>
        <p:xfrm>
          <a:off x="2289175" y="2210435"/>
          <a:ext cx="8679815" cy="45278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10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62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6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244">
                <a:tc>
                  <a:txBody>
                    <a:bodyPr/>
                    <a:lstStyle/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1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Windows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操作系统中的路径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2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．语法错误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45720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．</a:t>
                      </a:r>
                      <a:r>
                        <a:rPr kumimoji="0" lang="zh-CN" altLang="en-US" sz="1600" b="1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异常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32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439194"/>
            <a:ext cx="12206061" cy="1173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文件对象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612775" y="1600994"/>
            <a:ext cx="102870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方法打开文件，并创建文件对象的语法格式如下。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file=open(filename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 mode[, buffering [, encoding=None]]])</a:t>
            </a: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5029994"/>
            <a:ext cx="12206061" cy="193523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823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62994"/>
            <a:ext cx="12206061" cy="7922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调整文件的当前位置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612775" y="1296194"/>
            <a:ext cx="102870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方法用于将文件的指针移动到指定位置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file.seek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(offset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 whence ] )</a:t>
            </a: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63313" y="4369763"/>
            <a:ext cx="542870" cy="542870"/>
            <a:chOff x="4346575" y="4350790"/>
            <a:chExt cx="1123570" cy="1123570"/>
          </a:xfrm>
        </p:grpSpPr>
        <p:sp>
          <p:nvSpPr>
            <p:cNvPr id="9" name="i$liḋe-Oval 8">
              <a:extLst>
                <a:ext uri="{FF2B5EF4-FFF2-40B4-BE49-F238E27FC236}">
                  <a16:creationId xmlns:a16="http://schemas.microsoft.com/office/drawing/2014/main" id="{FC4B3D33-C1B4-4FE5-AD81-D72CD50A1AE5}"/>
                </a:ext>
              </a:extLst>
            </p:cNvPr>
            <p:cNvSpPr/>
            <p:nvPr/>
          </p:nvSpPr>
          <p:spPr>
            <a:xfrm>
              <a:off x="4346575" y="4350790"/>
              <a:ext cx="1123570" cy="1123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0" name="i$liḋe-Freeform: Shape 9">
              <a:extLst>
                <a:ext uri="{FF2B5EF4-FFF2-40B4-BE49-F238E27FC236}">
                  <a16:creationId xmlns:a16="http://schemas.microsoft.com/office/drawing/2014/main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345" y="4672963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181909" y="3469157"/>
            <a:ext cx="542870" cy="542870"/>
            <a:chOff x="1440032" y="4369705"/>
            <a:chExt cx="1123570" cy="1123570"/>
          </a:xfrm>
        </p:grpSpPr>
        <p:sp>
          <p:nvSpPr>
            <p:cNvPr id="13" name="i$liḋe-Oval 10">
              <a:extLst>
                <a:ext uri="{FF2B5EF4-FFF2-40B4-BE49-F238E27FC236}">
                  <a16:creationId xmlns:a16="http://schemas.microsoft.com/office/drawing/2014/main" id="{3D1C6954-2EA0-41D2-92BF-763AF0C817B2}"/>
                </a:ext>
              </a:extLst>
            </p:cNvPr>
            <p:cNvSpPr/>
            <p:nvPr/>
          </p:nvSpPr>
          <p:spPr>
            <a:xfrm>
              <a:off x="1440032" y="4369705"/>
              <a:ext cx="1123570" cy="112357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4" name="i$liḋe-Freeform: Shape 11">
              <a:extLst>
                <a:ext uri="{FF2B5EF4-FFF2-40B4-BE49-F238E27FC236}">
                  <a16:creationId xmlns:a16="http://schemas.microsoft.com/office/drawing/2014/main" id="{659EA1C2-5F67-404C-B35C-C01BD7EC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894" y="459922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77374" y="5405078"/>
            <a:ext cx="531372" cy="531372"/>
            <a:chOff x="1073072" y="1476114"/>
            <a:chExt cx="1123570" cy="1123570"/>
          </a:xfrm>
        </p:grpSpPr>
        <p:sp>
          <p:nvSpPr>
            <p:cNvPr id="16" name="i$liḋe-Oval 4">
              <a:extLst>
                <a:ext uri="{FF2B5EF4-FFF2-40B4-BE49-F238E27FC236}">
                  <a16:creationId xmlns:a16="http://schemas.microsoft.com/office/drawing/2014/main" id="{DAA5AA26-409F-4F68-BD1B-899629DEB706}"/>
                </a:ext>
              </a:extLst>
            </p:cNvPr>
            <p:cNvSpPr/>
            <p:nvPr/>
          </p:nvSpPr>
          <p:spPr>
            <a:xfrm>
              <a:off x="1073072" y="1476114"/>
              <a:ext cx="1123570" cy="112357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7" name="i$liḋe-Freeform: Shape 5">
              <a:extLst>
                <a:ext uri="{FF2B5EF4-FFF2-40B4-BE49-F238E27FC236}">
                  <a16:creationId xmlns:a16="http://schemas.microsoft.com/office/drawing/2014/main" id="{AA790EEB-F0EE-478B-863E-97B1BCB1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323" y="1753560"/>
              <a:ext cx="411068" cy="568679"/>
            </a:xfrm>
            <a:custGeom>
              <a:avLst/>
              <a:gdLst>
                <a:gd name="T0" fmla="*/ 143 w 168"/>
                <a:gd name="T1" fmla="*/ 65 h 232"/>
                <a:gd name="T2" fmla="*/ 113 w 168"/>
                <a:gd name="T3" fmla="*/ 38 h 232"/>
                <a:gd name="T4" fmla="*/ 141 w 168"/>
                <a:gd name="T5" fmla="*/ 38 h 232"/>
                <a:gd name="T6" fmla="*/ 147 w 168"/>
                <a:gd name="T7" fmla="*/ 33 h 232"/>
                <a:gd name="T8" fmla="*/ 154 w 168"/>
                <a:gd name="T9" fmla="*/ 5 h 232"/>
                <a:gd name="T10" fmla="*/ 155 w 168"/>
                <a:gd name="T11" fmla="*/ 0 h 232"/>
                <a:gd name="T12" fmla="*/ 13 w 168"/>
                <a:gd name="T13" fmla="*/ 0 h 232"/>
                <a:gd name="T14" fmla="*/ 14 w 168"/>
                <a:gd name="T15" fmla="*/ 5 h 232"/>
                <a:gd name="T16" fmla="*/ 21 w 168"/>
                <a:gd name="T17" fmla="*/ 33 h 232"/>
                <a:gd name="T18" fmla="*/ 27 w 168"/>
                <a:gd name="T19" fmla="*/ 38 h 232"/>
                <a:gd name="T20" fmla="*/ 55 w 168"/>
                <a:gd name="T21" fmla="*/ 38 h 232"/>
                <a:gd name="T22" fmla="*/ 25 w 168"/>
                <a:gd name="T23" fmla="*/ 65 h 232"/>
                <a:gd name="T24" fmla="*/ 15 w 168"/>
                <a:gd name="T25" fmla="*/ 132 h 232"/>
                <a:gd name="T26" fmla="*/ 84 w 168"/>
                <a:gd name="T27" fmla="*/ 232 h 232"/>
                <a:gd name="T28" fmla="*/ 153 w 168"/>
                <a:gd name="T29" fmla="*/ 132 h 232"/>
                <a:gd name="T30" fmla="*/ 143 w 168"/>
                <a:gd name="T31" fmla="*/ 65 h 232"/>
                <a:gd name="T32" fmla="*/ 134 w 168"/>
                <a:gd name="T33" fmla="*/ 119 h 232"/>
                <a:gd name="T34" fmla="*/ 93 w 168"/>
                <a:gd name="T35" fmla="*/ 177 h 232"/>
                <a:gd name="T36" fmla="*/ 93 w 168"/>
                <a:gd name="T37" fmla="*/ 134 h 232"/>
                <a:gd name="T38" fmla="*/ 97 w 168"/>
                <a:gd name="T39" fmla="*/ 126 h 232"/>
                <a:gd name="T40" fmla="*/ 102 w 168"/>
                <a:gd name="T41" fmla="*/ 114 h 232"/>
                <a:gd name="T42" fmla="*/ 84 w 168"/>
                <a:gd name="T43" fmla="*/ 96 h 232"/>
                <a:gd name="T44" fmla="*/ 66 w 168"/>
                <a:gd name="T45" fmla="*/ 114 h 232"/>
                <a:gd name="T46" fmla="*/ 71 w 168"/>
                <a:gd name="T47" fmla="*/ 126 h 232"/>
                <a:gd name="T48" fmla="*/ 74 w 168"/>
                <a:gd name="T49" fmla="*/ 134 h 232"/>
                <a:gd name="T50" fmla="*/ 74 w 168"/>
                <a:gd name="T51" fmla="*/ 177 h 232"/>
                <a:gd name="T52" fmla="*/ 34 w 168"/>
                <a:gd name="T53" fmla="*/ 119 h 232"/>
                <a:gd name="T54" fmla="*/ 40 w 168"/>
                <a:gd name="T55" fmla="*/ 83 h 232"/>
                <a:gd name="T56" fmla="*/ 84 w 168"/>
                <a:gd name="T57" fmla="*/ 44 h 232"/>
                <a:gd name="T58" fmla="*/ 127 w 168"/>
                <a:gd name="T59" fmla="*/ 82 h 232"/>
                <a:gd name="T60" fmla="*/ 128 w 168"/>
                <a:gd name="T61" fmla="*/ 83 h 232"/>
                <a:gd name="T62" fmla="*/ 134 w 168"/>
                <a:gd name="T63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232">
                  <a:moveTo>
                    <a:pt x="143" y="65"/>
                  </a:moveTo>
                  <a:cubicBezTo>
                    <a:pt x="113" y="38"/>
                    <a:pt x="113" y="38"/>
                    <a:pt x="113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3" y="38"/>
                    <a:pt x="146" y="36"/>
                    <a:pt x="147" y="33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6"/>
                    <a:pt x="24" y="38"/>
                    <a:pt x="2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5" y="81"/>
                    <a:pt x="0" y="111"/>
                    <a:pt x="15" y="1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68" y="111"/>
                    <a:pt x="163" y="81"/>
                    <a:pt x="143" y="65"/>
                  </a:cubicBezTo>
                  <a:close/>
                  <a:moveTo>
                    <a:pt x="134" y="119"/>
                  </a:moveTo>
                  <a:cubicBezTo>
                    <a:pt x="93" y="177"/>
                    <a:pt x="93" y="177"/>
                    <a:pt x="93" y="177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1"/>
                    <a:pt x="95" y="128"/>
                    <a:pt x="97" y="126"/>
                  </a:cubicBezTo>
                  <a:cubicBezTo>
                    <a:pt x="100" y="123"/>
                    <a:pt x="102" y="119"/>
                    <a:pt x="102" y="114"/>
                  </a:cubicBezTo>
                  <a:cubicBezTo>
                    <a:pt x="102" y="104"/>
                    <a:pt x="94" y="96"/>
                    <a:pt x="84" y="96"/>
                  </a:cubicBezTo>
                  <a:cubicBezTo>
                    <a:pt x="74" y="96"/>
                    <a:pt x="66" y="104"/>
                    <a:pt x="66" y="114"/>
                  </a:cubicBezTo>
                  <a:cubicBezTo>
                    <a:pt x="66" y="119"/>
                    <a:pt x="68" y="123"/>
                    <a:pt x="71" y="126"/>
                  </a:cubicBezTo>
                  <a:cubicBezTo>
                    <a:pt x="73" y="128"/>
                    <a:pt x="74" y="131"/>
                    <a:pt x="74" y="134"/>
                  </a:cubicBezTo>
                  <a:cubicBezTo>
                    <a:pt x="74" y="177"/>
                    <a:pt x="74" y="177"/>
                    <a:pt x="74" y="177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26" y="108"/>
                    <a:pt x="29" y="91"/>
                    <a:pt x="40" y="83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39" y="91"/>
                    <a:pt x="142" y="108"/>
                    <a:pt x="13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18" name="文本框 335"/>
          <p:cNvSpPr txBox="1"/>
          <p:nvPr/>
        </p:nvSpPr>
        <p:spPr>
          <a:xfrm>
            <a:off x="1854201" y="3490861"/>
            <a:ext cx="927417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1800" b="1" dirty="0" smtClean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已经打开的文件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对象。</a:t>
            </a:r>
            <a:endParaRPr lang="en-US" altLang="zh-CN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1738039" y="5306273"/>
            <a:ext cx="9183961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whence </a:t>
            </a:r>
            <a:r>
              <a:rPr lang="zh-CN" altLang="en-US" sz="1800" b="1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从什么位置开始计算移动的字符个数，值为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表示从文件的开始位置开始计算，值为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从当前位置开始计算，值为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表示从文件末尾开始计算，默认值为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1" name="文本框 335"/>
          <p:cNvSpPr txBox="1"/>
          <p:nvPr/>
        </p:nvSpPr>
        <p:spPr>
          <a:xfrm>
            <a:off x="1854201" y="4405261"/>
            <a:ext cx="9274174" cy="39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offset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用于指定移动的字符个数。</a:t>
            </a:r>
          </a:p>
        </p:txBody>
      </p:sp>
    </p:spTree>
    <p:extLst>
      <p:ext uri="{BB962C8B-B14F-4D97-AF65-F5344CB8AC3E}">
        <p14:creationId xmlns:p14="http://schemas.microsoft.com/office/powerpoint/2010/main" val="1715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调整文件的当前位置</a:t>
            </a:r>
          </a:p>
        </p:txBody>
      </p:sp>
      <p:sp>
        <p:nvSpPr>
          <p:cNvPr id="12" name="文本框 335"/>
          <p:cNvSpPr txBox="1"/>
          <p:nvPr/>
        </p:nvSpPr>
        <p:spPr>
          <a:xfrm>
            <a:off x="612775" y="1296194"/>
            <a:ext cx="1028700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方法时，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offset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的值是按一个汉字占两个或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个字节（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GBK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编码中一个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汉字占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两个字节，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UTF-8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编码中一个汉字占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个字节），一个英文字母和半角数字占一个字节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的。这与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read(size)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方法按字符数量计算不同。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文本框 335"/>
          <p:cNvSpPr txBox="1"/>
          <p:nvPr/>
        </p:nvSpPr>
        <p:spPr>
          <a:xfrm>
            <a:off x="1603375" y="2711469"/>
            <a:ext cx="9296400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在打开文本文件时（即打开文件时没有使用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模式），只允许从文件开始位置开始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计算相对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位置（即只会相对于文件起始位置进行定位），如果从文件末尾开始计算就会抛出异常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Form"/>
          <p:cNvSpPr/>
          <p:nvPr/>
        </p:nvSpPr>
        <p:spPr>
          <a:xfrm>
            <a:off x="1142092" y="2916924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3" name="Form"/>
          <p:cNvSpPr/>
          <p:nvPr/>
        </p:nvSpPr>
        <p:spPr>
          <a:xfrm>
            <a:off x="1142092" y="3829256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4" name="文本框 335"/>
          <p:cNvSpPr txBox="1"/>
          <p:nvPr/>
        </p:nvSpPr>
        <p:spPr>
          <a:xfrm>
            <a:off x="1603375" y="3813723"/>
            <a:ext cx="1005840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以二进制模式（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）打开文件时，使用文件对象的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方法改变文件的当前位置有多</a:t>
            </a:r>
          </a:p>
          <a:p>
            <a:pPr>
              <a:lnSpc>
                <a:spcPct val="130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种方法。</a:t>
            </a:r>
          </a:p>
        </p:txBody>
      </p:sp>
      <p:sp>
        <p:nvSpPr>
          <p:cNvPr id="25" name="矩形 24"/>
          <p:cNvSpPr/>
          <p:nvPr/>
        </p:nvSpPr>
        <p:spPr>
          <a:xfrm>
            <a:off x="-12066" y="5215192"/>
            <a:ext cx="12210415" cy="16443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445029" y="5423771"/>
            <a:ext cx="10302346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seek(n,0)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：表示从起始位置即文件首行的首字符开始移动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seek(n,1)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：表示从当前位置往后移动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seek(-n,2)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：表示从文件的结尾往前移动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个字符。</a:t>
            </a: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74700" y="4890823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endParaRPr lang="zh-CN" altLang="en-US" sz="2000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212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2066" y="3514310"/>
            <a:ext cx="12210415" cy="10584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读取文件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readline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方法读取一行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286957" y="2422941"/>
            <a:ext cx="11070017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 文件对象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readline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方法用于每次逐行读取文件内容。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readline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file.readline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为打开的文件对象，打开文件时，需要指定文件打开模式为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（只读模式）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或者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（读写模式）。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4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读取文件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5641975" y="1928451"/>
            <a:ext cx="6556374" cy="26416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1372394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7-2】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演示打开文本文件“如何注册京东账号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后，读取第一行内容并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输出文本文件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“如何注册京东账号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的初始内容如下。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74696" y="2762329"/>
            <a:ext cx="626191" cy="626655"/>
            <a:chOff x="6242320" y="1105727"/>
            <a:chExt cx="625865" cy="626656"/>
          </a:xfrm>
        </p:grpSpPr>
        <p:sp>
          <p:nvSpPr>
            <p:cNvPr id="19" name="TextBox 6"/>
            <p:cNvSpPr txBox="1"/>
            <p:nvPr/>
          </p:nvSpPr>
          <p:spPr>
            <a:xfrm>
              <a:off x="6327224" y="1105727"/>
              <a:ext cx="540961" cy="492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 algn="l"/>
              <a:r>
                <a:rPr lang="en-US" altLang="zh-CN" sz="3200" dirty="0">
                  <a:solidFill>
                    <a:srgbClr val="3A418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" name="文本框 22"/>
            <p:cNvSpPr txBox="1"/>
            <p:nvPr/>
          </p:nvSpPr>
          <p:spPr>
            <a:xfrm>
              <a:off x="6242320" y="1516939"/>
              <a:ext cx="6027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8181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eelawadee" panose="020B0502040204020203" pitchFamily="34" charset="-34"/>
                  <a:sym typeface="微软雅黑" panose="020B0503020204020204" pitchFamily="34" charset="-122"/>
                </a:rPr>
                <a:t>OPTION</a:t>
              </a:r>
              <a:endParaRPr lang="zh-CN" altLang="en-US" sz="800" b="1" dirty="0">
                <a:solidFill>
                  <a:srgbClr val="8181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微软雅黑" panose="020B0503020204020204" pitchFamily="34" charset="-122"/>
              </a:endParaRPr>
            </a:p>
          </p:txBody>
        </p:sp>
      </p:grpSp>
      <p:sp>
        <p:nvSpPr>
          <p:cNvPr id="21" name="文本框 335"/>
          <p:cNvSpPr txBox="1"/>
          <p:nvPr/>
        </p:nvSpPr>
        <p:spPr>
          <a:xfrm>
            <a:off x="1603376" y="2653548"/>
            <a:ext cx="3124199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京东首页，在右上方单击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免费注册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74696" y="4073775"/>
            <a:ext cx="603050" cy="626655"/>
            <a:chOff x="6242320" y="1105727"/>
            <a:chExt cx="602736" cy="626656"/>
          </a:xfrm>
        </p:grpSpPr>
        <p:sp>
          <p:nvSpPr>
            <p:cNvPr id="24" name="TextBox 6"/>
            <p:cNvSpPr txBox="1"/>
            <p:nvPr/>
          </p:nvSpPr>
          <p:spPr>
            <a:xfrm>
              <a:off x="6327224" y="1105727"/>
              <a:ext cx="517832" cy="492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 algn="l"/>
              <a:r>
                <a:rPr lang="en-US" altLang="zh-CN" sz="3200" dirty="0" smtClean="0">
                  <a:solidFill>
                    <a:srgbClr val="FF99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文本框 22"/>
            <p:cNvSpPr txBox="1"/>
            <p:nvPr/>
          </p:nvSpPr>
          <p:spPr>
            <a:xfrm>
              <a:off x="6242320" y="1516939"/>
              <a:ext cx="6027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8181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eelawadee" panose="020B0502040204020203" pitchFamily="34" charset="-34"/>
                  <a:sym typeface="微软雅黑" panose="020B0503020204020204" pitchFamily="34" charset="-122"/>
                </a:rPr>
                <a:t>OPTION</a:t>
              </a:r>
              <a:endParaRPr lang="zh-CN" altLang="en-US" sz="800" b="1" dirty="0">
                <a:solidFill>
                  <a:srgbClr val="8181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文本框 335"/>
          <p:cNvSpPr txBox="1"/>
          <p:nvPr/>
        </p:nvSpPr>
        <p:spPr>
          <a:xfrm>
            <a:off x="1603376" y="3964994"/>
            <a:ext cx="3124199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进入注册页面，请填写您的邮箱、手机等信息完成注册。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774696" y="5398427"/>
            <a:ext cx="626191" cy="626655"/>
            <a:chOff x="6242320" y="1105727"/>
            <a:chExt cx="625865" cy="626656"/>
          </a:xfrm>
        </p:grpSpPr>
        <p:sp>
          <p:nvSpPr>
            <p:cNvPr id="28" name="TextBox 6"/>
            <p:cNvSpPr txBox="1"/>
            <p:nvPr/>
          </p:nvSpPr>
          <p:spPr>
            <a:xfrm>
              <a:off x="6327224" y="1105727"/>
              <a:ext cx="540961" cy="492444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ctr">
              <a:spAutoFit/>
            </a:bodyPr>
            <a:lstStyle/>
            <a:p>
              <a:pPr algn="l"/>
              <a:r>
                <a:rPr lang="en-US" altLang="zh-CN" sz="32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9" name="文本框 22"/>
            <p:cNvSpPr txBox="1"/>
            <p:nvPr/>
          </p:nvSpPr>
          <p:spPr>
            <a:xfrm>
              <a:off x="6242320" y="1516939"/>
              <a:ext cx="6027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b="1" dirty="0">
                  <a:solidFill>
                    <a:srgbClr val="81818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eelawadee" panose="020B0502040204020203" pitchFamily="34" charset="-34"/>
                  <a:sym typeface="微软雅黑" panose="020B0503020204020204" pitchFamily="34" charset="-122"/>
                </a:rPr>
                <a:t>OPTION</a:t>
              </a:r>
              <a:endParaRPr lang="zh-CN" altLang="en-US" sz="800" b="1" dirty="0">
                <a:solidFill>
                  <a:srgbClr val="81818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eelawadee" panose="020B0502040204020203" pitchFamily="34" charset="-34"/>
                <a:sym typeface="微软雅黑" panose="020B0503020204020204" pitchFamily="34" charset="-122"/>
              </a:endParaRPr>
            </a:p>
          </p:txBody>
        </p:sp>
      </p:grpSp>
      <p:sp>
        <p:nvSpPr>
          <p:cNvPr id="30" name="文本框 335"/>
          <p:cNvSpPr txBox="1"/>
          <p:nvPr/>
        </p:nvSpPr>
        <p:spPr>
          <a:xfrm>
            <a:off x="1603376" y="5289646"/>
            <a:ext cx="3124199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注册成功后，请完成账户安全验证，提高您的账户安全等级。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821965" y="2530920"/>
            <a:ext cx="5765089" cy="2124536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821965" y="5127524"/>
            <a:ext cx="5765089" cy="1307967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3A4187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84135" y="3234944"/>
            <a:ext cx="5500430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with open('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如何注册京东账号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.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txt','r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') as file: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line 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= </a:t>
            </a:r>
            <a:r>
              <a:rPr lang="en-US" altLang="zh-CN" sz="16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file.readline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print(</a:t>
            </a:r>
            <a:r>
              <a:rPr lang="en-US" altLang="zh-CN" sz="16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line,end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= "\n") #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输出一行内容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4" name="文本框 8"/>
          <p:cNvSpPr txBox="1"/>
          <p:nvPr/>
        </p:nvSpPr>
        <p:spPr>
          <a:xfrm>
            <a:off x="6184739" y="2716868"/>
            <a:ext cx="5199826" cy="44131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7-2 </a:t>
            </a: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</a:t>
            </a:r>
          </a:p>
        </p:txBody>
      </p:sp>
      <p:sp>
        <p:nvSpPr>
          <p:cNvPr id="35" name="矩形 34"/>
          <p:cNvSpPr/>
          <p:nvPr/>
        </p:nvSpPr>
        <p:spPr>
          <a:xfrm>
            <a:off x="6371971" y="5823743"/>
            <a:ext cx="4969939" cy="41819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如何注册京东账号？</a:t>
            </a:r>
            <a:endParaRPr lang="en-US" altLang="zh-CN" sz="16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6" name="文本框 12"/>
          <p:cNvSpPr txBox="1"/>
          <p:nvPr/>
        </p:nvSpPr>
        <p:spPr>
          <a:xfrm>
            <a:off x="6421248" y="5313473"/>
            <a:ext cx="4411789" cy="412576"/>
          </a:xfrm>
          <a:prstGeom prst="roundRect">
            <a:avLst>
              <a:gd name="adj" fmla="val 50000"/>
            </a:avLst>
          </a:prstGeom>
          <a:solidFill>
            <a:srgbClr val="3A4187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kern="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</a:t>
            </a:r>
            <a:endParaRPr kumimoji="0" lang="zh-CN" altLang="en-US" sz="105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807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12066" y="3590510"/>
            <a:ext cx="12210415" cy="677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读取文件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readlines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方法读取全部行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286957" y="2422941"/>
            <a:ext cx="11070017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中，文件对象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readlines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方法用于每次读取文件的全部行。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readlines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file.readlines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为打开的文件对象，打开文件时，需要指定文件打开模式为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（只读模式）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或者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（读写模式）。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readlines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方法读取文件的全部行时，返回的是一个字符串列表，每个元素为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一行内容。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72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读取文件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699375" y="1448594"/>
            <a:ext cx="4498974" cy="305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1372394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7-3】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演示打开文本文件后，读取全部行的内容并输出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0" y="2716864"/>
            <a:ext cx="12206061" cy="41427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文本框 8"/>
          <p:cNvSpPr txBox="1"/>
          <p:nvPr/>
        </p:nvSpPr>
        <p:spPr>
          <a:xfrm>
            <a:off x="774700" y="2351860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7-3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</a:t>
            </a:r>
          </a:p>
        </p:txBody>
      </p:sp>
      <p:sp>
        <p:nvSpPr>
          <p:cNvPr id="40" name="文本框 335"/>
          <p:cNvSpPr txBox="1"/>
          <p:nvPr/>
        </p:nvSpPr>
        <p:spPr>
          <a:xfrm>
            <a:off x="286957" y="2906105"/>
            <a:ext cx="11070017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open('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txt','r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 as file: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lines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file.readlines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print(lines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输出全部行的内容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1" name="文本框 8"/>
          <p:cNvSpPr txBox="1"/>
          <p:nvPr/>
        </p:nvSpPr>
        <p:spPr>
          <a:xfrm>
            <a:off x="774700" y="4333060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7-3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</a:p>
        </p:txBody>
      </p:sp>
      <p:sp>
        <p:nvSpPr>
          <p:cNvPr id="42" name="文本框 335"/>
          <p:cNvSpPr txBox="1"/>
          <p:nvPr/>
        </p:nvSpPr>
        <p:spPr>
          <a:xfrm>
            <a:off x="286957" y="5001605"/>
            <a:ext cx="11070017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如何注册京东账号？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\n', 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若您还没有京东账号， 请单击注册， 详细操作步骤如下。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', '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）打开京东首页，在右上方单击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免费注册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按钮；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\n', '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）进入注册页面，请填写您的邮箱、手机等信息</a:t>
            </a:r>
            <a:r>
              <a:rPr lang="zh-CN" altLang="en-US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完成注册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\n', '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）注册成功后，请完成账户安全验证，提高您的账户安全等级。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\n']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8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2066" y="5449094"/>
            <a:ext cx="12210415" cy="14104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2066" y="3201194"/>
            <a:ext cx="12210415" cy="6774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读取文件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方法读取指定个数的字符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286957" y="2422941"/>
            <a:ext cx="110700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中，文件对象提供了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方法用于读取指定个数的字符，其基本语法格式如下。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file.read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[size] 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为打开的文件对象；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为可选参数，用于指定要读取的字符个数，如果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省略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则一次性读取所有内容。打开文件时，需要指定文件打开模式为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（只读模式）或者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读写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模式），否则会抛出异常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注意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size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指定字符的个数时，一个汉字、一个英文字母、一个半角数字的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字符个数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都相同，为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701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读取文件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方法读取指定个数的字符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1189058" y="2238901"/>
            <a:ext cx="618028" cy="698640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2670175" y="2515394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）读取打开文件的全部内容</a:t>
            </a:r>
          </a:p>
        </p:txBody>
      </p:sp>
      <p:sp>
        <p:nvSpPr>
          <p:cNvPr id="12" name="矩形 11"/>
          <p:cNvSpPr/>
          <p:nvPr/>
        </p:nvSpPr>
        <p:spPr>
          <a:xfrm flipV="1">
            <a:off x="7927975" y="3401520"/>
            <a:ext cx="4270374" cy="3818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286957" y="332532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7-4】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演示打开文本文件后，读取文件的全部内容并输出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4654751"/>
            <a:ext cx="12206061" cy="2585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774700" y="4289746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7-4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286957" y="4843991"/>
            <a:ext cx="11070017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open('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txt','r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 as file: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content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file.read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print(content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输出全部内容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774700" y="6118546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7-4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</a:p>
        </p:txBody>
      </p:sp>
      <p:sp>
        <p:nvSpPr>
          <p:cNvPr id="19" name="文本框 335"/>
          <p:cNvSpPr txBox="1"/>
          <p:nvPr/>
        </p:nvSpPr>
        <p:spPr>
          <a:xfrm>
            <a:off x="286957" y="6672791"/>
            <a:ext cx="11070017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如何注册京东账号？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6417385" y="4253098"/>
            <a:ext cx="5765089" cy="2606490"/>
          </a:xfrm>
          <a:prstGeom prst="roundRect">
            <a:avLst>
              <a:gd name="adj" fmla="val 5654"/>
            </a:avLst>
          </a:prstGeom>
          <a:solidFill>
            <a:srgbClr val="3A418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56375" y="4984334"/>
            <a:ext cx="5499099" cy="15696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① 打开京东首页，在右上方单击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【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免费注册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】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按钮。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② 进入注册页面，请填写您的邮箱、手机等信息完成注册。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③ 注册成功后，请完成账户安全验证，提高您的账户安全等级。</a:t>
            </a:r>
            <a:endParaRPr lang="es-ES" altLang="zh-CN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22" name="文本框 8"/>
          <p:cNvSpPr txBox="1"/>
          <p:nvPr/>
        </p:nvSpPr>
        <p:spPr>
          <a:xfrm>
            <a:off x="6780159" y="4439046"/>
            <a:ext cx="5199826" cy="441312"/>
          </a:xfrm>
          <a:prstGeom prst="roundRect">
            <a:avLst>
              <a:gd name="adj" fmla="val 50000"/>
            </a:avLst>
          </a:prstGeom>
          <a:solidFill>
            <a:srgbClr val="F2F2F2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若您还没有京东账号，请单击注册，详细操作步骤如下。</a:t>
            </a:r>
          </a:p>
        </p:txBody>
      </p:sp>
    </p:spTree>
    <p:extLst>
      <p:ext uri="{BB962C8B-B14F-4D97-AF65-F5344CB8AC3E}">
        <p14:creationId xmlns:p14="http://schemas.microsoft.com/office/powerpoint/2010/main" val="200508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读取文件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方法读取指定个数的字符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1189058" y="2238901"/>
            <a:ext cx="618028" cy="698640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2670175" y="2515394"/>
            <a:ext cx="3747210" cy="30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）从文件的开始位置读取指定数量的字符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286957" y="3325320"/>
            <a:ext cx="11222418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7-5】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演示打开文本文件“如何注册京东账号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后，读取该文件的前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9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4654751"/>
            <a:ext cx="12206061" cy="25850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8"/>
          <p:cNvSpPr txBox="1"/>
          <p:nvPr/>
        </p:nvSpPr>
        <p:spPr>
          <a:xfrm>
            <a:off x="774700" y="4289746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7-5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</a:t>
            </a:r>
          </a:p>
        </p:txBody>
      </p:sp>
      <p:sp>
        <p:nvSpPr>
          <p:cNvPr id="17" name="文本框 335"/>
          <p:cNvSpPr txBox="1"/>
          <p:nvPr/>
        </p:nvSpPr>
        <p:spPr>
          <a:xfrm>
            <a:off x="286957" y="4843991"/>
            <a:ext cx="11070017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with open('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txt','r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 as file: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content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file.read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(9)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print(content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文本框 8"/>
          <p:cNvSpPr txBox="1"/>
          <p:nvPr/>
        </p:nvSpPr>
        <p:spPr>
          <a:xfrm>
            <a:off x="774700" y="6118546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7-5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</a:p>
        </p:txBody>
      </p:sp>
      <p:sp>
        <p:nvSpPr>
          <p:cNvPr id="19" name="文本框 335"/>
          <p:cNvSpPr txBox="1"/>
          <p:nvPr/>
        </p:nvSpPr>
        <p:spPr>
          <a:xfrm>
            <a:off x="286957" y="6672791"/>
            <a:ext cx="11070017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如何注册京东账号？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04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066" y="5287875"/>
            <a:ext cx="12210415" cy="6248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-12066" y="3474315"/>
            <a:ext cx="12210415" cy="1098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操作系统中的路径</a:t>
            </a:r>
          </a:p>
        </p:txBody>
      </p:sp>
      <p:sp>
        <p:nvSpPr>
          <p:cNvPr id="13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1310754" y="1220438"/>
            <a:ext cx="618028" cy="698640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2258471" y="1496931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）当前工作文件夹</a:t>
            </a:r>
          </a:p>
        </p:txBody>
      </p:sp>
      <p:sp>
        <p:nvSpPr>
          <p:cNvPr id="15" name="i$liḋe-TextBox 36">
            <a:extLst>
              <a:ext uri="{FF2B5EF4-FFF2-40B4-BE49-F238E27FC236}">
                <a16:creationId xmlns:a16="http://schemas.microsoft.com/office/drawing/2014/main" id="{D796CC2A-A11C-4244-8C4A-A96C542611BD}"/>
              </a:ext>
            </a:extLst>
          </p:cNvPr>
          <p:cNvSpPr txBox="1">
            <a:spLocks/>
          </p:cNvSpPr>
          <p:nvPr/>
        </p:nvSpPr>
        <p:spPr bwMode="auto">
          <a:xfrm>
            <a:off x="1619768" y="2134394"/>
            <a:ext cx="9525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457200">
              <a:lnSpc>
                <a:spcPct val="132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当前工作文件夹是指当前运行文件或打开的文件所在的文件夹，在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中，通过</a:t>
            </a:r>
            <a:r>
              <a:rPr lang="en-US" altLang="zh-CN" sz="1800"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提供的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getcwd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方法获取当前工作文件夹。</a:t>
            </a:r>
          </a:p>
          <a:p>
            <a:pPr indent="457200">
              <a:lnSpc>
                <a:spcPct val="132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在“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D:\PycharmProject\Test07\test7-1.py”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文件中，编写以下代码。</a:t>
            </a:r>
          </a:p>
          <a:p>
            <a:pPr indent="457200">
              <a:lnSpc>
                <a:spcPct val="132000"/>
              </a:lnSpc>
              <a:defRPr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defRPr/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defRPr/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os.getcwd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输出当前工作文件夹</a:t>
            </a:r>
          </a:p>
          <a:p>
            <a:pPr indent="457200">
              <a:lnSpc>
                <a:spcPct val="132000"/>
              </a:lnSpc>
              <a:defRPr/>
            </a:pPr>
            <a:endParaRPr lang="en-US" altLang="zh-CN" sz="1800" dirty="0" smtClean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</a:p>
          <a:p>
            <a:pPr indent="457200">
              <a:lnSpc>
                <a:spcPct val="132000"/>
              </a:lnSpc>
              <a:defRPr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defRPr/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</a:t>
            </a:r>
          </a:p>
          <a:p>
            <a:pPr indent="457200">
              <a:lnSpc>
                <a:spcPct val="132000"/>
              </a:lnSpc>
              <a:defRPr/>
            </a:pP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defRPr/>
            </a:pP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的文件夹为当前工作文件夹。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-12066" y="3601813"/>
            <a:ext cx="12210415" cy="2327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读取文件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．使用</a:t>
            </a: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read() 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方法读取指定个数的字符</a:t>
            </a:r>
          </a:p>
        </p:txBody>
      </p:sp>
      <p:sp>
        <p:nvSpPr>
          <p:cNvPr id="8" name="矩形 7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i$liḋe-Freeform: Shape 11">
            <a:extLst>
              <a:ext uri="{FF2B5EF4-FFF2-40B4-BE49-F238E27FC236}">
                <a16:creationId xmlns:a16="http://schemas.microsoft.com/office/drawing/2014/main" id="{659EA1C2-5F67-404C-B35C-C01BD7EC24FD}"/>
              </a:ext>
            </a:extLst>
          </p:cNvPr>
          <p:cNvSpPr>
            <a:spLocks/>
          </p:cNvSpPr>
          <p:nvPr/>
        </p:nvSpPr>
        <p:spPr bwMode="auto">
          <a:xfrm>
            <a:off x="1189058" y="2238901"/>
            <a:ext cx="618028" cy="698640"/>
          </a:xfrm>
          <a:custGeom>
            <a:avLst/>
            <a:gdLst>
              <a:gd name="T0" fmla="*/ 62 w 240"/>
              <a:gd name="T1" fmla="*/ 49 h 272"/>
              <a:gd name="T2" fmla="*/ 35 w 240"/>
              <a:gd name="T3" fmla="*/ 35 h 272"/>
              <a:gd name="T4" fmla="*/ 49 w 240"/>
              <a:gd name="T5" fmla="*/ 62 h 272"/>
              <a:gd name="T6" fmla="*/ 62 w 240"/>
              <a:gd name="T7" fmla="*/ 62 h 272"/>
              <a:gd name="T8" fmla="*/ 9 w 240"/>
              <a:gd name="T9" fmla="*/ 111 h 272"/>
              <a:gd name="T10" fmla="*/ 9 w 240"/>
              <a:gd name="T11" fmla="*/ 130 h 272"/>
              <a:gd name="T12" fmla="*/ 38 w 240"/>
              <a:gd name="T13" fmla="*/ 120 h 272"/>
              <a:gd name="T14" fmla="*/ 120 w 240"/>
              <a:gd name="T15" fmla="*/ 38 h 272"/>
              <a:gd name="T16" fmla="*/ 129 w 240"/>
              <a:gd name="T17" fmla="*/ 10 h 272"/>
              <a:gd name="T18" fmla="*/ 111 w 240"/>
              <a:gd name="T19" fmla="*/ 10 h 272"/>
              <a:gd name="T20" fmla="*/ 120 w 240"/>
              <a:gd name="T21" fmla="*/ 38 h 272"/>
              <a:gd name="T22" fmla="*/ 107 w 240"/>
              <a:gd name="T23" fmla="*/ 272 h 272"/>
              <a:gd name="T24" fmla="*/ 153 w 240"/>
              <a:gd name="T25" fmla="*/ 253 h 272"/>
              <a:gd name="T26" fmla="*/ 87 w 240"/>
              <a:gd name="T27" fmla="*/ 244 h 272"/>
              <a:gd name="T28" fmla="*/ 205 w 240"/>
              <a:gd name="T29" fmla="*/ 35 h 272"/>
              <a:gd name="T30" fmla="*/ 178 w 240"/>
              <a:gd name="T31" fmla="*/ 49 h 272"/>
              <a:gd name="T32" fmla="*/ 185 w 240"/>
              <a:gd name="T33" fmla="*/ 65 h 272"/>
              <a:gd name="T34" fmla="*/ 205 w 240"/>
              <a:gd name="T35" fmla="*/ 49 h 272"/>
              <a:gd name="T36" fmla="*/ 120 w 240"/>
              <a:gd name="T37" fmla="*/ 49 h 272"/>
              <a:gd name="T38" fmla="*/ 61 w 240"/>
              <a:gd name="T39" fmla="*/ 156 h 272"/>
              <a:gd name="T40" fmla="*/ 78 w 240"/>
              <a:gd name="T41" fmla="*/ 186 h 272"/>
              <a:gd name="T42" fmla="*/ 75 w 240"/>
              <a:gd name="T43" fmla="*/ 199 h 272"/>
              <a:gd name="T44" fmla="*/ 69 w 240"/>
              <a:gd name="T45" fmla="*/ 229 h 272"/>
              <a:gd name="T46" fmla="*/ 166 w 240"/>
              <a:gd name="T47" fmla="*/ 235 h 272"/>
              <a:gd name="T48" fmla="*/ 171 w 240"/>
              <a:gd name="T49" fmla="*/ 204 h 272"/>
              <a:gd name="T50" fmla="*/ 162 w 240"/>
              <a:gd name="T51" fmla="*/ 199 h 272"/>
              <a:gd name="T52" fmla="*/ 178 w 240"/>
              <a:gd name="T53" fmla="*/ 158 h 272"/>
              <a:gd name="T54" fmla="*/ 120 w 240"/>
              <a:gd name="T55" fmla="*/ 49 h 272"/>
              <a:gd name="T56" fmla="*/ 117 w 240"/>
              <a:gd name="T57" fmla="*/ 136 h 272"/>
              <a:gd name="T58" fmla="*/ 120 w 240"/>
              <a:gd name="T59" fmla="*/ 170 h 272"/>
              <a:gd name="T60" fmla="*/ 143 w 240"/>
              <a:gd name="T61" fmla="*/ 186 h 272"/>
              <a:gd name="T62" fmla="*/ 127 w 240"/>
              <a:gd name="T63" fmla="*/ 199 h 272"/>
              <a:gd name="T64" fmla="*/ 141 w 240"/>
              <a:gd name="T65" fmla="*/ 136 h 272"/>
              <a:gd name="T66" fmla="*/ 141 w 240"/>
              <a:gd name="T67" fmla="*/ 107 h 272"/>
              <a:gd name="T68" fmla="*/ 125 w 240"/>
              <a:gd name="T69" fmla="*/ 127 h 272"/>
              <a:gd name="T70" fmla="*/ 111 w 240"/>
              <a:gd name="T71" fmla="*/ 111 h 272"/>
              <a:gd name="T72" fmla="*/ 85 w 240"/>
              <a:gd name="T73" fmla="*/ 122 h 272"/>
              <a:gd name="T74" fmla="*/ 107 w 240"/>
              <a:gd name="T75" fmla="*/ 136 h 272"/>
              <a:gd name="T76" fmla="*/ 97 w 240"/>
              <a:gd name="T77" fmla="*/ 199 h 272"/>
              <a:gd name="T78" fmla="*/ 78 w 240"/>
              <a:gd name="T79" fmla="*/ 147 h 272"/>
              <a:gd name="T80" fmla="*/ 77 w 240"/>
              <a:gd name="T81" fmla="*/ 146 h 272"/>
              <a:gd name="T82" fmla="*/ 120 w 240"/>
              <a:gd name="T83" fmla="*/ 68 h 272"/>
              <a:gd name="T84" fmla="*/ 162 w 240"/>
              <a:gd name="T85" fmla="*/ 147 h 272"/>
              <a:gd name="T86" fmla="*/ 138 w 240"/>
              <a:gd name="T87" fmla="*/ 117 h 272"/>
              <a:gd name="T88" fmla="*/ 147 w 240"/>
              <a:gd name="T89" fmla="*/ 122 h 272"/>
              <a:gd name="T90" fmla="*/ 135 w 240"/>
              <a:gd name="T91" fmla="*/ 127 h 272"/>
              <a:gd name="T92" fmla="*/ 100 w 240"/>
              <a:gd name="T93" fmla="*/ 127 h 272"/>
              <a:gd name="T94" fmla="*/ 100 w 240"/>
              <a:gd name="T95" fmla="*/ 116 h 272"/>
              <a:gd name="T96" fmla="*/ 107 w 240"/>
              <a:gd name="T97" fmla="*/ 127 h 272"/>
              <a:gd name="T98" fmla="*/ 212 w 240"/>
              <a:gd name="T99" fmla="*/ 111 h 272"/>
              <a:gd name="T100" fmla="*/ 212 w 240"/>
              <a:gd name="T101" fmla="*/ 130 h 272"/>
              <a:gd name="T102" fmla="*/ 240 w 240"/>
              <a:gd name="T103" fmla="*/ 120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240" h="272">
                <a:moveTo>
                  <a:pt x="62" y="62"/>
                </a:moveTo>
                <a:cubicBezTo>
                  <a:pt x="66" y="58"/>
                  <a:pt x="66" y="52"/>
                  <a:pt x="62" y="49"/>
                </a:cubicBezTo>
                <a:cubicBezTo>
                  <a:pt x="49" y="35"/>
                  <a:pt x="49" y="35"/>
                  <a:pt x="49" y="35"/>
                </a:cubicBezTo>
                <a:cubicBezTo>
                  <a:pt x="45" y="32"/>
                  <a:pt x="39" y="32"/>
                  <a:pt x="35" y="35"/>
                </a:cubicBezTo>
                <a:cubicBezTo>
                  <a:pt x="32" y="39"/>
                  <a:pt x="32" y="45"/>
                  <a:pt x="35" y="49"/>
                </a:cubicBezTo>
                <a:cubicBezTo>
                  <a:pt x="49" y="62"/>
                  <a:pt x="49" y="62"/>
                  <a:pt x="49" y="62"/>
                </a:cubicBezTo>
                <a:cubicBezTo>
                  <a:pt x="50" y="64"/>
                  <a:pt x="53" y="65"/>
                  <a:pt x="55" y="65"/>
                </a:cubicBezTo>
                <a:cubicBezTo>
                  <a:pt x="58" y="65"/>
                  <a:pt x="60" y="64"/>
                  <a:pt x="62" y="62"/>
                </a:cubicBezTo>
                <a:moveTo>
                  <a:pt x="28" y="111"/>
                </a:moveTo>
                <a:cubicBezTo>
                  <a:pt x="9" y="111"/>
                  <a:pt x="9" y="111"/>
                  <a:pt x="9" y="111"/>
                </a:cubicBezTo>
                <a:cubicBezTo>
                  <a:pt x="4" y="111"/>
                  <a:pt x="0" y="115"/>
                  <a:pt x="0" y="120"/>
                </a:cubicBezTo>
                <a:cubicBezTo>
                  <a:pt x="0" y="125"/>
                  <a:pt x="4" y="130"/>
                  <a:pt x="9" y="130"/>
                </a:cubicBezTo>
                <a:cubicBezTo>
                  <a:pt x="28" y="130"/>
                  <a:pt x="28" y="130"/>
                  <a:pt x="28" y="130"/>
                </a:cubicBezTo>
                <a:cubicBezTo>
                  <a:pt x="34" y="130"/>
                  <a:pt x="38" y="125"/>
                  <a:pt x="38" y="120"/>
                </a:cubicBezTo>
                <a:cubicBezTo>
                  <a:pt x="38" y="115"/>
                  <a:pt x="34" y="111"/>
                  <a:pt x="28" y="111"/>
                </a:cubicBezTo>
                <a:moveTo>
                  <a:pt x="120" y="38"/>
                </a:moveTo>
                <a:cubicBezTo>
                  <a:pt x="125" y="38"/>
                  <a:pt x="129" y="34"/>
                  <a:pt x="129" y="29"/>
                </a:cubicBezTo>
                <a:cubicBezTo>
                  <a:pt x="129" y="10"/>
                  <a:pt x="129" y="10"/>
                  <a:pt x="129" y="10"/>
                </a:cubicBezTo>
                <a:cubicBezTo>
                  <a:pt x="129" y="4"/>
                  <a:pt x="125" y="0"/>
                  <a:pt x="120" y="0"/>
                </a:cubicBezTo>
                <a:cubicBezTo>
                  <a:pt x="115" y="0"/>
                  <a:pt x="111" y="4"/>
                  <a:pt x="111" y="10"/>
                </a:cubicBezTo>
                <a:cubicBezTo>
                  <a:pt x="111" y="29"/>
                  <a:pt x="111" y="29"/>
                  <a:pt x="111" y="29"/>
                </a:cubicBezTo>
                <a:cubicBezTo>
                  <a:pt x="111" y="34"/>
                  <a:pt x="115" y="38"/>
                  <a:pt x="120" y="38"/>
                </a:cubicBezTo>
                <a:moveTo>
                  <a:pt x="87" y="253"/>
                </a:moveTo>
                <a:cubicBezTo>
                  <a:pt x="87" y="264"/>
                  <a:pt x="96" y="272"/>
                  <a:pt x="107" y="272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44" y="272"/>
                  <a:pt x="153" y="264"/>
                  <a:pt x="153" y="253"/>
                </a:cubicBezTo>
                <a:cubicBezTo>
                  <a:pt x="153" y="244"/>
                  <a:pt x="153" y="244"/>
                  <a:pt x="153" y="244"/>
                </a:cubicBezTo>
                <a:cubicBezTo>
                  <a:pt x="87" y="244"/>
                  <a:pt x="87" y="244"/>
                  <a:pt x="87" y="244"/>
                </a:cubicBezTo>
                <a:cubicBezTo>
                  <a:pt x="87" y="253"/>
                  <a:pt x="87" y="253"/>
                  <a:pt x="87" y="253"/>
                </a:cubicBezTo>
                <a:close/>
                <a:moveTo>
                  <a:pt x="205" y="35"/>
                </a:moveTo>
                <a:cubicBezTo>
                  <a:pt x="201" y="32"/>
                  <a:pt x="195" y="32"/>
                  <a:pt x="192" y="35"/>
                </a:cubicBezTo>
                <a:cubicBezTo>
                  <a:pt x="178" y="49"/>
                  <a:pt x="178" y="49"/>
                  <a:pt x="178" y="49"/>
                </a:cubicBezTo>
                <a:cubicBezTo>
                  <a:pt x="174" y="52"/>
                  <a:pt x="174" y="58"/>
                  <a:pt x="178" y="62"/>
                </a:cubicBezTo>
                <a:cubicBezTo>
                  <a:pt x="180" y="64"/>
                  <a:pt x="182" y="65"/>
                  <a:pt x="185" y="65"/>
                </a:cubicBezTo>
                <a:cubicBezTo>
                  <a:pt x="187" y="65"/>
                  <a:pt x="190" y="64"/>
                  <a:pt x="192" y="62"/>
                </a:cubicBezTo>
                <a:cubicBezTo>
                  <a:pt x="205" y="49"/>
                  <a:pt x="205" y="49"/>
                  <a:pt x="205" y="49"/>
                </a:cubicBezTo>
                <a:cubicBezTo>
                  <a:pt x="209" y="45"/>
                  <a:pt x="209" y="39"/>
                  <a:pt x="205" y="35"/>
                </a:cubicBezTo>
                <a:moveTo>
                  <a:pt x="120" y="49"/>
                </a:moveTo>
                <a:cubicBezTo>
                  <a:pt x="81" y="49"/>
                  <a:pt x="50" y="80"/>
                  <a:pt x="50" y="118"/>
                </a:cubicBezTo>
                <a:cubicBezTo>
                  <a:pt x="50" y="132"/>
                  <a:pt x="54" y="145"/>
                  <a:pt x="61" y="156"/>
                </a:cubicBezTo>
                <a:cubicBezTo>
                  <a:pt x="62" y="157"/>
                  <a:pt x="62" y="158"/>
                  <a:pt x="62" y="158"/>
                </a:cubicBezTo>
                <a:cubicBezTo>
                  <a:pt x="75" y="176"/>
                  <a:pt x="78" y="182"/>
                  <a:pt x="78" y="186"/>
                </a:cubicBezTo>
                <a:cubicBezTo>
                  <a:pt x="78" y="199"/>
                  <a:pt x="78" y="199"/>
                  <a:pt x="78" y="199"/>
                </a:cubicBezTo>
                <a:cubicBezTo>
                  <a:pt x="75" y="199"/>
                  <a:pt x="75" y="199"/>
                  <a:pt x="75" y="199"/>
                </a:cubicBezTo>
                <a:cubicBezTo>
                  <a:pt x="71" y="199"/>
                  <a:pt x="69" y="200"/>
                  <a:pt x="69" y="204"/>
                </a:cubicBezTo>
                <a:cubicBezTo>
                  <a:pt x="69" y="229"/>
                  <a:pt x="69" y="229"/>
                  <a:pt x="69" y="229"/>
                </a:cubicBezTo>
                <a:cubicBezTo>
                  <a:pt x="69" y="233"/>
                  <a:pt x="71" y="235"/>
                  <a:pt x="75" y="235"/>
                </a:cubicBezTo>
                <a:cubicBezTo>
                  <a:pt x="166" y="235"/>
                  <a:pt x="166" y="235"/>
                  <a:pt x="166" y="235"/>
                </a:cubicBezTo>
                <a:cubicBezTo>
                  <a:pt x="169" y="235"/>
                  <a:pt x="171" y="233"/>
                  <a:pt x="171" y="229"/>
                </a:cubicBezTo>
                <a:cubicBezTo>
                  <a:pt x="171" y="204"/>
                  <a:pt x="171" y="204"/>
                  <a:pt x="171" y="204"/>
                </a:cubicBezTo>
                <a:cubicBezTo>
                  <a:pt x="171" y="200"/>
                  <a:pt x="169" y="199"/>
                  <a:pt x="166" y="199"/>
                </a:cubicBezTo>
                <a:cubicBezTo>
                  <a:pt x="162" y="199"/>
                  <a:pt x="162" y="199"/>
                  <a:pt x="162" y="199"/>
                </a:cubicBezTo>
                <a:cubicBezTo>
                  <a:pt x="162" y="186"/>
                  <a:pt x="162" y="186"/>
                  <a:pt x="162" y="186"/>
                </a:cubicBezTo>
                <a:cubicBezTo>
                  <a:pt x="162" y="183"/>
                  <a:pt x="163" y="178"/>
                  <a:pt x="178" y="158"/>
                </a:cubicBezTo>
                <a:cubicBezTo>
                  <a:pt x="186" y="146"/>
                  <a:pt x="190" y="133"/>
                  <a:pt x="190" y="118"/>
                </a:cubicBezTo>
                <a:cubicBezTo>
                  <a:pt x="190" y="80"/>
                  <a:pt x="159" y="49"/>
                  <a:pt x="120" y="49"/>
                </a:cubicBezTo>
                <a:moveTo>
                  <a:pt x="120" y="170"/>
                </a:moveTo>
                <a:cubicBezTo>
                  <a:pt x="117" y="136"/>
                  <a:pt x="117" y="136"/>
                  <a:pt x="117" y="136"/>
                </a:cubicBezTo>
                <a:cubicBezTo>
                  <a:pt x="124" y="136"/>
                  <a:pt x="124" y="136"/>
                  <a:pt x="124" y="136"/>
                </a:cubicBezTo>
                <a:lnTo>
                  <a:pt x="120" y="170"/>
                </a:lnTo>
                <a:close/>
                <a:moveTo>
                  <a:pt x="162" y="147"/>
                </a:moveTo>
                <a:cubicBezTo>
                  <a:pt x="147" y="168"/>
                  <a:pt x="143" y="176"/>
                  <a:pt x="143" y="186"/>
                </a:cubicBezTo>
                <a:cubicBezTo>
                  <a:pt x="143" y="199"/>
                  <a:pt x="143" y="199"/>
                  <a:pt x="143" y="199"/>
                </a:cubicBezTo>
                <a:cubicBezTo>
                  <a:pt x="127" y="199"/>
                  <a:pt x="127" y="199"/>
                  <a:pt x="127" y="199"/>
                </a:cubicBezTo>
                <a:cubicBezTo>
                  <a:pt x="134" y="136"/>
                  <a:pt x="134" y="136"/>
                  <a:pt x="134" y="136"/>
                </a:cubicBezTo>
                <a:cubicBezTo>
                  <a:pt x="141" y="136"/>
                  <a:pt x="141" y="136"/>
                  <a:pt x="141" y="136"/>
                </a:cubicBezTo>
                <a:cubicBezTo>
                  <a:pt x="149" y="136"/>
                  <a:pt x="156" y="130"/>
                  <a:pt x="156" y="122"/>
                </a:cubicBezTo>
                <a:cubicBezTo>
                  <a:pt x="156" y="113"/>
                  <a:pt x="149" y="107"/>
                  <a:pt x="141" y="107"/>
                </a:cubicBezTo>
                <a:cubicBezTo>
                  <a:pt x="137" y="107"/>
                  <a:pt x="134" y="108"/>
                  <a:pt x="131" y="111"/>
                </a:cubicBezTo>
                <a:cubicBezTo>
                  <a:pt x="127" y="115"/>
                  <a:pt x="125" y="122"/>
                  <a:pt x="125" y="127"/>
                </a:cubicBezTo>
                <a:cubicBezTo>
                  <a:pt x="116" y="127"/>
                  <a:pt x="116" y="127"/>
                  <a:pt x="116" y="127"/>
                </a:cubicBezTo>
                <a:cubicBezTo>
                  <a:pt x="116" y="122"/>
                  <a:pt x="115" y="116"/>
                  <a:pt x="111" y="111"/>
                </a:cubicBezTo>
                <a:cubicBezTo>
                  <a:pt x="108" y="108"/>
                  <a:pt x="104" y="107"/>
                  <a:pt x="100" y="107"/>
                </a:cubicBezTo>
                <a:cubicBezTo>
                  <a:pt x="92" y="107"/>
                  <a:pt x="85" y="113"/>
                  <a:pt x="85" y="122"/>
                </a:cubicBezTo>
                <a:cubicBezTo>
                  <a:pt x="85" y="130"/>
                  <a:pt x="92" y="136"/>
                  <a:pt x="100" y="136"/>
                </a:cubicBezTo>
                <a:cubicBezTo>
                  <a:pt x="107" y="136"/>
                  <a:pt x="107" y="136"/>
                  <a:pt x="107" y="136"/>
                </a:cubicBezTo>
                <a:cubicBezTo>
                  <a:pt x="114" y="199"/>
                  <a:pt x="114" y="199"/>
                  <a:pt x="114" y="199"/>
                </a:cubicBezTo>
                <a:cubicBezTo>
                  <a:pt x="97" y="199"/>
                  <a:pt x="97" y="199"/>
                  <a:pt x="97" y="199"/>
                </a:cubicBezTo>
                <a:cubicBezTo>
                  <a:pt x="97" y="186"/>
                  <a:pt x="97" y="186"/>
                  <a:pt x="97" y="186"/>
                </a:cubicBezTo>
                <a:cubicBezTo>
                  <a:pt x="97" y="177"/>
                  <a:pt x="93" y="168"/>
                  <a:pt x="78" y="147"/>
                </a:cubicBezTo>
                <a:cubicBezTo>
                  <a:pt x="78" y="147"/>
                  <a:pt x="78" y="147"/>
                  <a:pt x="78" y="147"/>
                </a:cubicBezTo>
                <a:cubicBezTo>
                  <a:pt x="77" y="146"/>
                  <a:pt x="77" y="146"/>
                  <a:pt x="77" y="146"/>
                </a:cubicBezTo>
                <a:cubicBezTo>
                  <a:pt x="71" y="138"/>
                  <a:pt x="68" y="128"/>
                  <a:pt x="68" y="118"/>
                </a:cubicBezTo>
                <a:cubicBezTo>
                  <a:pt x="68" y="91"/>
                  <a:pt x="92" y="68"/>
                  <a:pt x="120" y="68"/>
                </a:cubicBezTo>
                <a:cubicBezTo>
                  <a:pt x="148" y="68"/>
                  <a:pt x="172" y="91"/>
                  <a:pt x="172" y="118"/>
                </a:cubicBezTo>
                <a:cubicBezTo>
                  <a:pt x="172" y="129"/>
                  <a:pt x="168" y="139"/>
                  <a:pt x="162" y="147"/>
                </a:cubicBezTo>
                <a:moveTo>
                  <a:pt x="135" y="127"/>
                </a:moveTo>
                <a:cubicBezTo>
                  <a:pt x="135" y="124"/>
                  <a:pt x="136" y="119"/>
                  <a:pt x="138" y="117"/>
                </a:cubicBezTo>
                <a:cubicBezTo>
                  <a:pt x="139" y="116"/>
                  <a:pt x="140" y="116"/>
                  <a:pt x="141" y="116"/>
                </a:cubicBezTo>
                <a:cubicBezTo>
                  <a:pt x="144" y="116"/>
                  <a:pt x="147" y="119"/>
                  <a:pt x="147" y="122"/>
                </a:cubicBezTo>
                <a:cubicBezTo>
                  <a:pt x="147" y="125"/>
                  <a:pt x="144" y="127"/>
                  <a:pt x="141" y="127"/>
                </a:cubicBezTo>
                <a:cubicBezTo>
                  <a:pt x="135" y="127"/>
                  <a:pt x="135" y="127"/>
                  <a:pt x="135" y="127"/>
                </a:cubicBezTo>
                <a:close/>
                <a:moveTo>
                  <a:pt x="107" y="127"/>
                </a:moveTo>
                <a:cubicBezTo>
                  <a:pt x="100" y="127"/>
                  <a:pt x="100" y="127"/>
                  <a:pt x="100" y="127"/>
                </a:cubicBezTo>
                <a:cubicBezTo>
                  <a:pt x="97" y="127"/>
                  <a:pt x="94" y="125"/>
                  <a:pt x="94" y="122"/>
                </a:cubicBezTo>
                <a:cubicBezTo>
                  <a:pt x="94" y="119"/>
                  <a:pt x="97" y="116"/>
                  <a:pt x="100" y="116"/>
                </a:cubicBezTo>
                <a:cubicBezTo>
                  <a:pt x="102" y="116"/>
                  <a:pt x="103" y="117"/>
                  <a:pt x="104" y="118"/>
                </a:cubicBezTo>
                <a:cubicBezTo>
                  <a:pt x="106" y="120"/>
                  <a:pt x="107" y="124"/>
                  <a:pt x="107" y="127"/>
                </a:cubicBezTo>
                <a:moveTo>
                  <a:pt x="231" y="111"/>
                </a:moveTo>
                <a:cubicBezTo>
                  <a:pt x="212" y="111"/>
                  <a:pt x="212" y="111"/>
                  <a:pt x="212" y="111"/>
                </a:cubicBezTo>
                <a:cubicBezTo>
                  <a:pt x="206" y="111"/>
                  <a:pt x="202" y="115"/>
                  <a:pt x="202" y="120"/>
                </a:cubicBezTo>
                <a:cubicBezTo>
                  <a:pt x="202" y="125"/>
                  <a:pt x="206" y="130"/>
                  <a:pt x="212" y="130"/>
                </a:cubicBezTo>
                <a:cubicBezTo>
                  <a:pt x="231" y="130"/>
                  <a:pt x="231" y="130"/>
                  <a:pt x="231" y="130"/>
                </a:cubicBezTo>
                <a:cubicBezTo>
                  <a:pt x="236" y="130"/>
                  <a:pt x="240" y="125"/>
                  <a:pt x="240" y="120"/>
                </a:cubicBezTo>
                <a:cubicBezTo>
                  <a:pt x="240" y="115"/>
                  <a:pt x="236" y="111"/>
                  <a:pt x="231" y="111"/>
                </a:cubicBezTo>
              </a:path>
            </a:pathLst>
          </a:custGeom>
          <a:solidFill>
            <a:srgbClr val="3A4187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2670175" y="2515394"/>
            <a:ext cx="3747210" cy="303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）从文件的指定位置开始读取指定数量的字符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882376" y="3947623"/>
            <a:ext cx="10703199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read([size])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方法读取文件时，默认从文件的开始位置读取。如果想要读取中间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的部分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内容，可以先使用文件对象的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方法将文件的指针移动到指定位置，然后再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([size])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方法读取指定数量的字符。</a:t>
            </a:r>
          </a:p>
        </p:txBody>
      </p:sp>
    </p:spTree>
    <p:extLst>
      <p:ext uri="{BB962C8B-B14F-4D97-AF65-F5344CB8AC3E}">
        <p14:creationId xmlns:p14="http://schemas.microsoft.com/office/powerpoint/2010/main" val="6185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读取文件</a:t>
            </a:r>
          </a:p>
        </p:txBody>
      </p:sp>
      <p:sp>
        <p:nvSpPr>
          <p:cNvPr id="9" name="矩形 8"/>
          <p:cNvSpPr/>
          <p:nvPr/>
        </p:nvSpPr>
        <p:spPr>
          <a:xfrm flipV="1">
            <a:off x="7623175" y="1448594"/>
            <a:ext cx="4575174" cy="3818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286957" y="1372394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7-6】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seek()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tell()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方法的联合使用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0" y="2701824"/>
            <a:ext cx="12206061" cy="41389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74700" y="2336820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7-6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820194"/>
            <a:ext cx="6086007" cy="19719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00" y="5475669"/>
            <a:ext cx="5705475" cy="1365113"/>
          </a:xfrm>
          <a:prstGeom prst="rect">
            <a:avLst/>
          </a:prstGeom>
        </p:spPr>
      </p:pic>
      <p:sp>
        <p:nvSpPr>
          <p:cNvPr id="17" name="文本框 8"/>
          <p:cNvSpPr txBox="1"/>
          <p:nvPr/>
        </p:nvSpPr>
        <p:spPr>
          <a:xfrm>
            <a:off x="774700" y="4953794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7-6</a:t>
            </a: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7075526" y="2931046"/>
            <a:ext cx="4662449" cy="3470547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407276" y="3126006"/>
            <a:ext cx="4102099" cy="304698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从运行结果可以看出，调用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open()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方法打开文件时，当前位置为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0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，调用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read(9)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方法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，读取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并输出第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行的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9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个字符（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18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字节），当前位置为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18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；然后将文件指针从文件头的（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相对起始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位置）开始位置向后移动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20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个字符（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40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字节），当前位置为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40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；再读取并输出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个</a:t>
            </a:r>
            <a:r>
              <a:rPr lang="zh-CN" altLang="en-US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字符（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10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字节），当前位置为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50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s-E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84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-12066" y="4038981"/>
            <a:ext cx="12210415" cy="251501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-12066" y="2210181"/>
            <a:ext cx="12210415" cy="8386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向文件中写入内容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882376" y="1219994"/>
            <a:ext cx="10703199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的文件对象提供了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write()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方法，可以用于向文件中写入内容。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write()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语法格式如下</a:t>
            </a:r>
            <a:r>
              <a:rPr lang="zh-CN" altLang="en-US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file.write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方法打开的文件对象；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表示待写入的字符串类型的内容。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打开文件时，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需要指定文件打开模式为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（可写模式）或者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（追加模式），否则会抛出异常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f.write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(string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string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写入文件中，然后返回写入的字符数。如果要写入的内容不是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类型，那么需要先进行转换，例如数值可以使用</a:t>
            </a:r>
            <a:r>
              <a:rPr lang="en-US" altLang="zh-CN" sz="20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函数转换为字符串。</a:t>
            </a:r>
          </a:p>
        </p:txBody>
      </p:sp>
    </p:spTree>
    <p:extLst>
      <p:ext uri="{BB962C8B-B14F-4D97-AF65-F5344CB8AC3E}">
        <p14:creationId xmlns:p14="http://schemas.microsoft.com/office/powerpoint/2010/main" val="156004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向文件中写入内容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1866900" y="1874703"/>
            <a:ext cx="10331449" cy="29699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335"/>
          <p:cNvSpPr txBox="1"/>
          <p:nvPr/>
        </p:nvSpPr>
        <p:spPr>
          <a:xfrm>
            <a:off x="286957" y="1372394"/>
            <a:ext cx="11070017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7-7】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创建文件，使用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write()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方法向文件中写入内容，然后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读取并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输出文件内容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701824"/>
            <a:ext cx="12206061" cy="4138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774700" y="2336820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7-7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774700" y="570740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7-7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的运行结果如下</a:t>
            </a:r>
          </a:p>
        </p:txBody>
      </p:sp>
      <p:sp>
        <p:nvSpPr>
          <p:cNvPr id="16" name="矩形 15"/>
          <p:cNvSpPr/>
          <p:nvPr/>
        </p:nvSpPr>
        <p:spPr>
          <a:xfrm>
            <a:off x="612776" y="2931429"/>
            <a:ext cx="10896600" cy="26286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content='Bright sunshine, full of vitality and all things renewed'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file= open("expectation.txt", "w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	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打开一个文件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num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 = 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file.write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(content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)		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写入内容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num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file.close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				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关闭打开的文件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file= open("expectation.txt", "r</a:t>
            </a:r>
            <a:r>
              <a:rPr lang="en-US" altLang="zh-CN" sz="1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")	 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# </a:t>
            </a:r>
            <a:r>
              <a:rPr lang="zh-CN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打开一个文件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text=</a:t>
            </a:r>
            <a:r>
              <a:rPr lang="en-US" altLang="zh-CN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file.read</a:t>
            </a: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print(text)</a:t>
            </a:r>
            <a:endParaRPr lang="es-E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12776" y="6146038"/>
            <a:ext cx="10896600" cy="70134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56</a:t>
            </a: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Bright sunshine, full of vitality and all things renewed</a:t>
            </a:r>
            <a:endParaRPr lang="es-ES" altLang="zh-CN" sz="16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20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7.2.4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向文件中写入内容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286957" y="1372394"/>
            <a:ext cx="11222419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下面针对文本文件“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expectation.txt”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应用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seek()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方法改变当前位置，并观察当前位置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的变化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2701824"/>
            <a:ext cx="12206061" cy="4138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8"/>
          <p:cNvSpPr txBox="1"/>
          <p:nvPr/>
        </p:nvSpPr>
        <p:spPr>
          <a:xfrm>
            <a:off x="774700" y="2336820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12776" y="2931429"/>
            <a:ext cx="10896600" cy="36658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&gt;&gt;&gt;file = open('expectation.txt', '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rb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+')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file.seek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(5) #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当前位置为文件的第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6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字节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file.read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(1).decode()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't'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file.seek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(-3, 2) #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当前位置为文件的倒数第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3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字节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53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file.read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(1).decode()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'w'</a:t>
            </a: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&gt;&gt;&gt;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file.close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()</a:t>
            </a:r>
            <a:endParaRPr lang="es-ES" altLang="zh-CN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537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26920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打开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并读取文件的全部行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216774"/>
            <a:ext cx="9440603" cy="1938982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Unit07”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Unit07”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t7-1.py</a:t>
            </a:r>
            <a:r>
              <a:rPr lang="en-US" altLang="zh-CN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spc="-1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）以“只读”方式打开当前工作文件夹中的文本文件“如何注册京东账号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然后读取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并输出该文件的全部行。</a:t>
            </a:r>
          </a:p>
        </p:txBody>
      </p:sp>
    </p:spTree>
    <p:extLst>
      <p:ext uri="{BB962C8B-B14F-4D97-AF65-F5344CB8AC3E}">
        <p14:creationId xmlns:p14="http://schemas.microsoft.com/office/powerpoint/2010/main" val="40392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3240285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3044874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067635"/>
            <a:ext cx="97640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成功启动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后，在指定位置“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，创建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Unit07”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02575" y="2924148"/>
            <a:ext cx="93068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Unit07”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中，新建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显示程序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的代码编辑区域，在该程序文件的代码编辑区域中自动添加了模板内容。</a:t>
            </a:r>
          </a:p>
        </p:txBody>
      </p:sp>
      <p:sp>
        <p:nvSpPr>
          <p:cNvPr id="19" name="Freeform 11"/>
          <p:cNvSpPr/>
          <p:nvPr/>
        </p:nvSpPr>
        <p:spPr bwMode="auto">
          <a:xfrm>
            <a:off x="1863801" y="428745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194675" y="4092042"/>
            <a:ext cx="717230" cy="523220"/>
            <a:chOff x="1194675" y="2116783"/>
            <a:chExt cx="717230" cy="523220"/>
          </a:xfrm>
        </p:grpSpPr>
        <p:sp>
          <p:nvSpPr>
            <p:cNvPr id="21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8" name="TextBox 117"/>
          <p:cNvSpPr txBox="1"/>
          <p:nvPr/>
        </p:nvSpPr>
        <p:spPr>
          <a:xfrm>
            <a:off x="2202575" y="4046942"/>
            <a:ext cx="9611600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的代码编辑区域中的已有模板注释内容下面输入代码，程序文件“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t7-1.py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7670" y="4804769"/>
            <a:ext cx="8534400" cy="19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23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202575" y="2998303"/>
            <a:ext cx="9995774" cy="812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117"/>
          <p:cNvSpPr txBox="1"/>
          <p:nvPr/>
        </p:nvSpPr>
        <p:spPr>
          <a:xfrm>
            <a:off x="2202575" y="2067635"/>
            <a:ext cx="9764000" cy="3416310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窗口中选择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菜单，在弹出的下拉菜单中选择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命令。在弹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出的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对话框中选择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【t7-1】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选项，程序文件“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t7-1.py”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开始运行。程序文件“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t7-1.py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运行结果如下所示。</a:t>
            </a:r>
          </a:p>
          <a:p>
            <a:pPr>
              <a:lnSpc>
                <a:spcPct val="150000"/>
              </a:lnSpc>
            </a:pP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注册京东账号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？</a:t>
            </a:r>
            <a:endParaRPr lang="en-US" altLang="zh-CN" sz="1600" spc="-1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若您还没有京东账号，请单击注册，详细操作步骤如下。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）打开京东首页，在右上方单击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免费注册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按钮。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）进入注册页面，请填写您的邮箱、手机等信息完成注册。</a:t>
            </a:r>
          </a:p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）注册成功后，请完成账户安全验证，提高您的账户安全等级。</a:t>
            </a:r>
          </a:p>
        </p:txBody>
      </p:sp>
    </p:spTree>
    <p:extLst>
      <p:ext uri="{BB962C8B-B14F-4D97-AF65-F5344CB8AC3E}">
        <p14:creationId xmlns:p14="http://schemas.microsoft.com/office/powerpoint/2010/main" val="39897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 79"/>
          <p:cNvSpPr/>
          <p:nvPr/>
        </p:nvSpPr>
        <p:spPr>
          <a:xfrm>
            <a:off x="-12066" y="3785777"/>
            <a:ext cx="12210415" cy="30738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72" name="组合 20"/>
          <p:cNvGrpSpPr/>
          <p:nvPr/>
        </p:nvGrpSpPr>
        <p:grpSpPr>
          <a:xfrm>
            <a:off x="2466539" y="1677194"/>
            <a:ext cx="8866505" cy="521949"/>
            <a:chOff x="2940050" y="2132898"/>
            <a:chExt cx="1862225" cy="314202"/>
          </a:xfrm>
        </p:grpSpPr>
        <p:sp>
          <p:nvSpPr>
            <p:cNvPr id="74" name="圆角矩形 73"/>
            <p:cNvSpPr/>
            <p:nvPr/>
          </p:nvSpPr>
          <p:spPr>
            <a:xfrm>
              <a:off x="2940050" y="2132898"/>
              <a:ext cx="1862225" cy="31420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  <p:sp>
          <p:nvSpPr>
            <p:cNvPr id="75" name="圆角矩形 74"/>
            <p:cNvSpPr/>
            <p:nvPr/>
          </p:nvSpPr>
          <p:spPr>
            <a:xfrm>
              <a:off x="2940050" y="2132898"/>
              <a:ext cx="1414107" cy="314202"/>
            </a:xfrm>
            <a:prstGeom prst="roundRect">
              <a:avLst>
                <a:gd name="adj" fmla="val 50000"/>
              </a:avLst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以</a:t>
              </a:r>
              <a:r>
                <a:rPr lang="zh-CN" altLang="en-US" sz="18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二进制形式打开文件并读取其内容</a:t>
              </a:r>
              <a:endParaRPr lang="zh-CN" altLang="en-US" sz="1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07975" y="1345248"/>
            <a:ext cx="2097553" cy="2134039"/>
            <a:chOff x="612775" y="2210594"/>
            <a:chExt cx="1705942" cy="1735616"/>
          </a:xfrm>
          <a:solidFill>
            <a:srgbClr val="3A4187"/>
          </a:solidFill>
        </p:grpSpPr>
        <p:grpSp>
          <p:nvGrpSpPr>
            <p:cNvPr id="3" name="组合 2"/>
            <p:cNvGrpSpPr/>
            <p:nvPr/>
          </p:nvGrpSpPr>
          <p:grpSpPr>
            <a:xfrm>
              <a:off x="1243234" y="2210594"/>
              <a:ext cx="1075483" cy="1127410"/>
              <a:chOff x="1243234" y="2210594"/>
              <a:chExt cx="1075483" cy="1127410"/>
            </a:xfrm>
            <a:grpFill/>
          </p:grpSpPr>
          <p:sp>
            <p:nvSpPr>
              <p:cNvPr id="59" name="Freeform 288"/>
              <p:cNvSpPr/>
              <p:nvPr/>
            </p:nvSpPr>
            <p:spPr bwMode="auto">
              <a:xfrm>
                <a:off x="1243234" y="3019065"/>
                <a:ext cx="333774" cy="318939"/>
              </a:xfrm>
              <a:custGeom>
                <a:avLst/>
                <a:gdLst>
                  <a:gd name="T0" fmla="*/ 45 w 45"/>
                  <a:gd name="T1" fmla="*/ 17 h 43"/>
                  <a:gd name="T2" fmla="*/ 17 w 45"/>
                  <a:gd name="T3" fmla="*/ 43 h 43"/>
                  <a:gd name="T4" fmla="*/ 0 w 45"/>
                  <a:gd name="T5" fmla="*/ 26 h 43"/>
                  <a:gd name="T6" fmla="*/ 29 w 45"/>
                  <a:gd name="T7" fmla="*/ 0 h 43"/>
                  <a:gd name="T8" fmla="*/ 45 w 45"/>
                  <a:gd name="T9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3">
                    <a:moveTo>
                      <a:pt x="45" y="17"/>
                    </a:moveTo>
                    <a:lnTo>
                      <a:pt x="17" y="43"/>
                    </a:lnTo>
                    <a:lnTo>
                      <a:pt x="0" y="26"/>
                    </a:lnTo>
                    <a:lnTo>
                      <a:pt x="29" y="0"/>
                    </a:lnTo>
                    <a:lnTo>
                      <a:pt x="45" y="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  <p:sp>
            <p:nvSpPr>
              <p:cNvPr id="60" name="Freeform 289"/>
              <p:cNvSpPr>
                <a:spLocks noEditPoints="1"/>
              </p:cNvSpPr>
              <p:nvPr/>
            </p:nvSpPr>
            <p:spPr bwMode="auto">
              <a:xfrm>
                <a:off x="1265483" y="2210594"/>
                <a:ext cx="1053234" cy="1053234"/>
              </a:xfrm>
              <a:custGeom>
                <a:avLst/>
                <a:gdLst>
                  <a:gd name="T0" fmla="*/ 30 w 60"/>
                  <a:gd name="T1" fmla="*/ 0 h 60"/>
                  <a:gd name="T2" fmla="*/ 0 w 60"/>
                  <a:gd name="T3" fmla="*/ 30 h 60"/>
                  <a:gd name="T4" fmla="*/ 30 w 60"/>
                  <a:gd name="T5" fmla="*/ 60 h 60"/>
                  <a:gd name="T6" fmla="*/ 60 w 60"/>
                  <a:gd name="T7" fmla="*/ 30 h 60"/>
                  <a:gd name="T8" fmla="*/ 30 w 60"/>
                  <a:gd name="T9" fmla="*/ 0 h 60"/>
                  <a:gd name="T10" fmla="*/ 30 w 60"/>
                  <a:gd name="T11" fmla="*/ 51 h 60"/>
                  <a:gd name="T12" fmla="*/ 8 w 60"/>
                  <a:gd name="T13" fmla="*/ 30 h 60"/>
                  <a:gd name="T14" fmla="*/ 30 w 60"/>
                  <a:gd name="T15" fmla="*/ 8 h 60"/>
                  <a:gd name="T16" fmla="*/ 52 w 60"/>
                  <a:gd name="T17" fmla="*/ 30 h 60"/>
                  <a:gd name="T18" fmla="*/ 30 w 60"/>
                  <a:gd name="T19" fmla="*/ 51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0" h="60">
                    <a:moveTo>
                      <a:pt x="30" y="0"/>
                    </a:moveTo>
                    <a:cubicBezTo>
                      <a:pt x="13" y="0"/>
                      <a:pt x="0" y="13"/>
                      <a:pt x="0" y="30"/>
                    </a:cubicBezTo>
                    <a:cubicBezTo>
                      <a:pt x="0" y="47"/>
                      <a:pt x="13" y="60"/>
                      <a:pt x="30" y="60"/>
                    </a:cubicBezTo>
                    <a:cubicBezTo>
                      <a:pt x="47" y="60"/>
                      <a:pt x="60" y="47"/>
                      <a:pt x="60" y="30"/>
                    </a:cubicBezTo>
                    <a:cubicBezTo>
                      <a:pt x="60" y="13"/>
                      <a:pt x="47" y="0"/>
                      <a:pt x="30" y="0"/>
                    </a:cubicBezTo>
                    <a:close/>
                    <a:moveTo>
                      <a:pt x="30" y="51"/>
                    </a:moveTo>
                    <a:cubicBezTo>
                      <a:pt x="18" y="51"/>
                      <a:pt x="8" y="42"/>
                      <a:pt x="8" y="30"/>
                    </a:cubicBezTo>
                    <a:cubicBezTo>
                      <a:pt x="8" y="18"/>
                      <a:pt x="18" y="8"/>
                      <a:pt x="30" y="8"/>
                    </a:cubicBezTo>
                    <a:cubicBezTo>
                      <a:pt x="42" y="8"/>
                      <a:pt x="52" y="18"/>
                      <a:pt x="52" y="30"/>
                    </a:cubicBezTo>
                    <a:cubicBezTo>
                      <a:pt x="52" y="42"/>
                      <a:pt x="42" y="51"/>
                      <a:pt x="30" y="5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900" dirty="0"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微软雅黑" panose="020B0503020204020204" pitchFamily="34" charset="-122"/>
                </a:endParaRPr>
              </a:p>
            </p:txBody>
          </p:sp>
        </p:grpSp>
        <p:sp>
          <p:nvSpPr>
            <p:cNvPr id="61" name="Freeform 291"/>
            <p:cNvSpPr/>
            <p:nvPr/>
          </p:nvSpPr>
          <p:spPr bwMode="auto">
            <a:xfrm>
              <a:off x="612775" y="3226745"/>
              <a:ext cx="741714" cy="719465"/>
            </a:xfrm>
            <a:custGeom>
              <a:avLst/>
              <a:gdLst>
                <a:gd name="T0" fmla="*/ 30 w 42"/>
                <a:gd name="T1" fmla="*/ 0 h 41"/>
                <a:gd name="T2" fmla="*/ 3 w 42"/>
                <a:gd name="T3" fmla="*/ 26 h 41"/>
                <a:gd name="T4" fmla="*/ 3 w 42"/>
                <a:gd name="T5" fmla="*/ 38 h 41"/>
                <a:gd name="T6" fmla="*/ 15 w 42"/>
                <a:gd name="T7" fmla="*/ 38 h 41"/>
                <a:gd name="T8" fmla="*/ 42 w 42"/>
                <a:gd name="T9" fmla="*/ 12 h 41"/>
                <a:gd name="T10" fmla="*/ 30 w 42"/>
                <a:gd name="T1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41">
                  <a:moveTo>
                    <a:pt x="30" y="0"/>
                  </a:moveTo>
                  <a:cubicBezTo>
                    <a:pt x="3" y="26"/>
                    <a:pt x="3" y="26"/>
                    <a:pt x="3" y="26"/>
                  </a:cubicBezTo>
                  <a:cubicBezTo>
                    <a:pt x="0" y="29"/>
                    <a:pt x="0" y="34"/>
                    <a:pt x="3" y="38"/>
                  </a:cubicBezTo>
                  <a:cubicBezTo>
                    <a:pt x="6" y="41"/>
                    <a:pt x="12" y="41"/>
                    <a:pt x="15" y="38"/>
                  </a:cubicBezTo>
                  <a:cubicBezTo>
                    <a:pt x="42" y="12"/>
                    <a:pt x="42" y="12"/>
                    <a:pt x="42" y="1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endParaRPr>
            </a:p>
          </p:txBody>
        </p:sp>
      </p:grpSp>
      <p:sp>
        <p:nvSpPr>
          <p:cNvPr id="76" name="矩形 75"/>
          <p:cNvSpPr/>
          <p:nvPr/>
        </p:nvSpPr>
        <p:spPr>
          <a:xfrm>
            <a:off x="1812792" y="3010555"/>
            <a:ext cx="565252" cy="45029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2405528" y="3022624"/>
            <a:ext cx="2245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任务描述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TextBox 117"/>
          <p:cNvSpPr txBox="1"/>
          <p:nvPr/>
        </p:nvSpPr>
        <p:spPr>
          <a:xfrm>
            <a:off x="1306772" y="4216774"/>
            <a:ext cx="9669203" cy="2400647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）在项目“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Unit07”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t7-2.py”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）自定义函数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readFile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，使用该函数以二进制只读模式“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rb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打开文本文件“</a:t>
            </a:r>
            <a:r>
              <a:rPr lang="en-US" altLang="zh-CN" sz="2000" spc="-1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expectation.txt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，读取该文件的内容，并使用函数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decode()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将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bytes 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对象转换为文字字符串。</a:t>
            </a:r>
          </a:p>
          <a:p>
            <a:pPr>
              <a:lnSpc>
                <a:spcPct val="150000"/>
              </a:lnSpc>
            </a:pP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）调用自定义函数</a:t>
            </a:r>
            <a:r>
              <a:rPr lang="en-US" altLang="zh-CN" sz="2000" spc="-1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readFile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，并以文字形式输出文件“</a:t>
            </a:r>
            <a:r>
              <a:rPr lang="en-US" altLang="zh-CN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expectation.txt”</a:t>
            </a:r>
            <a:r>
              <a:rPr lang="zh-CN" altLang="en-US" sz="2000" spc="-1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的内容。</a:t>
            </a:r>
          </a:p>
        </p:txBody>
      </p:sp>
    </p:spTree>
    <p:extLst>
      <p:ext uri="{BB962C8B-B14F-4D97-AF65-F5344CB8AC3E}">
        <p14:creationId xmlns:p14="http://schemas.microsoft.com/office/powerpoint/2010/main" val="32921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7381875" cy="40005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7-2】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>
            <a:off x="1527175" y="2368075"/>
            <a:ext cx="0" cy="4491513"/>
          </a:xfrm>
          <a:prstGeom prst="line">
            <a:avLst/>
          </a:prstGeom>
          <a:noFill/>
          <a:ln w="12700" cap="flat">
            <a:solidFill>
              <a:srgbClr val="2E2C2C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Freeform 11"/>
          <p:cNvSpPr/>
          <p:nvPr/>
        </p:nvSpPr>
        <p:spPr bwMode="auto">
          <a:xfrm>
            <a:off x="1863801" y="2244523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94675" y="2116783"/>
            <a:ext cx="717230" cy="523220"/>
            <a:chOff x="1194675" y="2116783"/>
            <a:chExt cx="717230" cy="523220"/>
          </a:xfrm>
        </p:grpSpPr>
        <p:sp>
          <p:nvSpPr>
            <p:cNvPr id="32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3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41" name="Freeform 11"/>
          <p:cNvSpPr/>
          <p:nvPr/>
        </p:nvSpPr>
        <p:spPr bwMode="auto">
          <a:xfrm>
            <a:off x="1863801" y="5879531"/>
            <a:ext cx="165014" cy="206375"/>
          </a:xfrm>
          <a:custGeom>
            <a:avLst/>
            <a:gdLst>
              <a:gd name="T0" fmla="*/ 184 w 205"/>
              <a:gd name="T1" fmla="*/ 108 h 261"/>
              <a:gd name="T2" fmla="*/ 109 w 205"/>
              <a:gd name="T3" fmla="*/ 60 h 261"/>
              <a:gd name="T4" fmla="*/ 32 w 205"/>
              <a:gd name="T5" fmla="*/ 10 h 261"/>
              <a:gd name="T6" fmla="*/ 0 w 205"/>
              <a:gd name="T7" fmla="*/ 33 h 261"/>
              <a:gd name="T8" fmla="*/ 0 w 205"/>
              <a:gd name="T9" fmla="*/ 130 h 261"/>
              <a:gd name="T10" fmla="*/ 0 w 205"/>
              <a:gd name="T11" fmla="*/ 229 h 261"/>
              <a:gd name="T12" fmla="*/ 34 w 205"/>
              <a:gd name="T13" fmla="*/ 249 h 261"/>
              <a:gd name="T14" fmla="*/ 109 w 205"/>
              <a:gd name="T15" fmla="*/ 201 h 261"/>
              <a:gd name="T16" fmla="*/ 186 w 205"/>
              <a:gd name="T17" fmla="*/ 151 h 261"/>
              <a:gd name="T18" fmla="*/ 184 w 205"/>
              <a:gd name="T19" fmla="*/ 108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5" h="261">
                <a:moveTo>
                  <a:pt x="184" y="108"/>
                </a:moveTo>
                <a:lnTo>
                  <a:pt x="109" y="60"/>
                </a:lnTo>
                <a:cubicBezTo>
                  <a:pt x="83" y="43"/>
                  <a:pt x="58" y="27"/>
                  <a:pt x="32" y="10"/>
                </a:cubicBezTo>
                <a:cubicBezTo>
                  <a:pt x="11" y="0"/>
                  <a:pt x="0" y="8"/>
                  <a:pt x="0" y="33"/>
                </a:cubicBezTo>
                <a:lnTo>
                  <a:pt x="0" y="130"/>
                </a:lnTo>
                <a:cubicBezTo>
                  <a:pt x="0" y="163"/>
                  <a:pt x="0" y="196"/>
                  <a:pt x="0" y="229"/>
                </a:cubicBezTo>
                <a:cubicBezTo>
                  <a:pt x="2" y="255"/>
                  <a:pt x="14" y="261"/>
                  <a:pt x="34" y="249"/>
                </a:cubicBezTo>
                <a:lnTo>
                  <a:pt x="109" y="201"/>
                </a:lnTo>
                <a:cubicBezTo>
                  <a:pt x="135" y="184"/>
                  <a:pt x="160" y="168"/>
                  <a:pt x="186" y="151"/>
                </a:cubicBezTo>
                <a:cubicBezTo>
                  <a:pt x="205" y="136"/>
                  <a:pt x="203" y="122"/>
                  <a:pt x="184" y="108"/>
                </a:cubicBezTo>
                <a:close/>
              </a:path>
            </a:pathLst>
          </a:custGeom>
          <a:solidFill>
            <a:srgbClr val="6F73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2791496" y="1524794"/>
            <a:ext cx="9406854" cy="381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文本框 111"/>
          <p:cNvSpPr txBox="1"/>
          <p:nvPr/>
        </p:nvSpPr>
        <p:spPr>
          <a:xfrm>
            <a:off x="777875" y="1460663"/>
            <a:ext cx="2398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任务实施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】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1194675" y="5684120"/>
            <a:ext cx="717230" cy="523220"/>
            <a:chOff x="1194675" y="2116783"/>
            <a:chExt cx="717230" cy="523220"/>
          </a:xfrm>
        </p:grpSpPr>
        <p:sp>
          <p:nvSpPr>
            <p:cNvPr id="46" name="Freeform 8"/>
            <p:cNvSpPr/>
            <p:nvPr/>
          </p:nvSpPr>
          <p:spPr bwMode="auto">
            <a:xfrm>
              <a:off x="1219361" y="2161700"/>
              <a:ext cx="615629" cy="433387"/>
            </a:xfrm>
            <a:custGeom>
              <a:avLst/>
              <a:gdLst>
                <a:gd name="T0" fmla="*/ 43 w 764"/>
                <a:gd name="T1" fmla="*/ 0 h 549"/>
                <a:gd name="T2" fmla="*/ 721 w 764"/>
                <a:gd name="T3" fmla="*/ 0 h 549"/>
                <a:gd name="T4" fmla="*/ 764 w 764"/>
                <a:gd name="T5" fmla="*/ 43 h 549"/>
                <a:gd name="T6" fmla="*/ 764 w 764"/>
                <a:gd name="T7" fmla="*/ 506 h 549"/>
                <a:gd name="T8" fmla="*/ 721 w 764"/>
                <a:gd name="T9" fmla="*/ 549 h 549"/>
                <a:gd name="T10" fmla="*/ 43 w 764"/>
                <a:gd name="T11" fmla="*/ 549 h 549"/>
                <a:gd name="T12" fmla="*/ 0 w 764"/>
                <a:gd name="T13" fmla="*/ 506 h 549"/>
                <a:gd name="T14" fmla="*/ 0 w 764"/>
                <a:gd name="T15" fmla="*/ 43 h 549"/>
                <a:gd name="T16" fmla="*/ 43 w 764"/>
                <a:gd name="T17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4" h="549">
                  <a:moveTo>
                    <a:pt x="43" y="0"/>
                  </a:moveTo>
                  <a:lnTo>
                    <a:pt x="721" y="0"/>
                  </a:lnTo>
                  <a:cubicBezTo>
                    <a:pt x="744" y="0"/>
                    <a:pt x="764" y="20"/>
                    <a:pt x="764" y="43"/>
                  </a:cubicBezTo>
                  <a:lnTo>
                    <a:pt x="764" y="506"/>
                  </a:lnTo>
                  <a:cubicBezTo>
                    <a:pt x="764" y="530"/>
                    <a:pt x="744" y="549"/>
                    <a:pt x="721" y="549"/>
                  </a:cubicBezTo>
                  <a:lnTo>
                    <a:pt x="43" y="549"/>
                  </a:lnTo>
                  <a:cubicBezTo>
                    <a:pt x="20" y="549"/>
                    <a:pt x="0" y="530"/>
                    <a:pt x="0" y="506"/>
                  </a:cubicBezTo>
                  <a:lnTo>
                    <a:pt x="0" y="43"/>
                  </a:lnTo>
                  <a:cubicBezTo>
                    <a:pt x="0" y="20"/>
                    <a:pt x="20" y="0"/>
                    <a:pt x="43" y="0"/>
                  </a:cubicBezTo>
                  <a:close/>
                </a:path>
              </a:pathLst>
            </a:custGeom>
            <a:solidFill>
              <a:srgbClr val="3A4187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7" name="TextBox 10"/>
            <p:cNvSpPr txBox="1"/>
            <p:nvPr/>
          </p:nvSpPr>
          <p:spPr>
            <a:xfrm>
              <a:off x="1194675" y="2116783"/>
              <a:ext cx="7172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2" name="TextBox 117"/>
          <p:cNvSpPr txBox="1"/>
          <p:nvPr/>
        </p:nvSpPr>
        <p:spPr>
          <a:xfrm>
            <a:off x="2202575" y="2067635"/>
            <a:ext cx="8917463" cy="787513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spc="-1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Unit07”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。在程序文件“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t7-2.py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编写代码，实现所需功能，程序文件“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t7-2.py”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sp>
        <p:nvSpPr>
          <p:cNvPr id="23" name="TextBox 117"/>
          <p:cNvSpPr txBox="1"/>
          <p:nvPr/>
        </p:nvSpPr>
        <p:spPr>
          <a:xfrm>
            <a:off x="2212975" y="5711339"/>
            <a:ext cx="9306800" cy="418181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程序</a:t>
            </a:r>
            <a:r>
              <a:rPr lang="zh-CN" altLang="en-US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spc="-1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t7-2.py</a:t>
            </a:r>
            <a:r>
              <a:rPr lang="en-US" altLang="zh-CN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spc="-1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。</a:t>
            </a:r>
            <a:endParaRPr lang="zh-CN" altLang="en-US" sz="1600" spc="-1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800" y="2893795"/>
            <a:ext cx="8895238" cy="260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2575" y="6319955"/>
            <a:ext cx="8895238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2066" y="3507731"/>
            <a:ext cx="12210415" cy="19032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操作系统中的路径</a:t>
            </a:r>
          </a:p>
        </p:txBody>
      </p:sp>
      <p:sp>
        <p:nvSpPr>
          <p:cNvPr id="14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751295" y="1496931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）相对路径</a:t>
            </a:r>
          </a:p>
        </p:txBody>
      </p:sp>
      <p:sp>
        <p:nvSpPr>
          <p:cNvPr id="15" name="i$liḋe-TextBox 36">
            <a:extLst>
              <a:ext uri="{FF2B5EF4-FFF2-40B4-BE49-F238E27FC236}">
                <a16:creationId xmlns:a16="http://schemas.microsoft.com/office/drawing/2014/main" id="{D796CC2A-A11C-4244-8C4A-A96C542611BD}"/>
              </a:ext>
            </a:extLst>
          </p:cNvPr>
          <p:cNvSpPr txBox="1">
            <a:spLocks/>
          </p:cNvSpPr>
          <p:nvPr/>
        </p:nvSpPr>
        <p:spPr bwMode="auto">
          <a:xfrm>
            <a:off x="1619768" y="1831844"/>
            <a:ext cx="9525000" cy="46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indent="457200">
              <a:lnSpc>
                <a:spcPct val="132000"/>
              </a:lnSpc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所谓相对路径是指相对于当前工作文件夹的路径，如果访问的文件位于当前工作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文件夹中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，则使用该文件名称即可，如果访问的文件位于当前工作文件夹的下级子文件夹中，则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相对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路径的起始文件夹为当前工作文件夹的第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级子文件夹</a:t>
            </a:r>
            <a:r>
              <a:rPr lang="zh-CN" altLang="en-US" sz="1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，在当前工作文件夹“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中，有一个名称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文本文件，在打开这个文本文件时，直接写文件名称“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即可，该文本文件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的实际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路径就是当前工作文件夹“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D:\PycharmProject\Test07”+ 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相对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</a:t>
            </a:r>
            <a:r>
              <a:rPr lang="en-US" altLang="zh-CN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，即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完整</a:t>
            </a:r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路径为“</a:t>
            </a:r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D:\PycharmProject\Test07\message.txt”</a:t>
            </a:r>
            <a:r>
              <a:rPr lang="zh-CN" altLang="en-US" sz="1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defRPr/>
            </a:pPr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  <a:defRPr/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如果文本文件“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位于当前工作文件夹的第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级子文件夹“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demo”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那么相对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路径为“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demo\message.txt”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sp>
        <p:nvSpPr>
          <p:cNvPr id="8" name="i$liḋe-Freeform: Shape 5">
            <a:extLst>
              <a:ext uri="{FF2B5EF4-FFF2-40B4-BE49-F238E27FC236}">
                <a16:creationId xmlns:a16="http://schemas.microsoft.com/office/drawing/2014/main" id="{AA790EEB-F0EE-478B-863E-97B1BCB11A87}"/>
              </a:ext>
            </a:extLst>
          </p:cNvPr>
          <p:cNvSpPr>
            <a:spLocks/>
          </p:cNvSpPr>
          <p:nvPr/>
        </p:nvSpPr>
        <p:spPr bwMode="auto">
          <a:xfrm>
            <a:off x="1374775" y="1495621"/>
            <a:ext cx="465616" cy="644142"/>
          </a:xfrm>
          <a:custGeom>
            <a:avLst/>
            <a:gdLst>
              <a:gd name="T0" fmla="*/ 143 w 168"/>
              <a:gd name="T1" fmla="*/ 65 h 232"/>
              <a:gd name="T2" fmla="*/ 113 w 168"/>
              <a:gd name="T3" fmla="*/ 38 h 232"/>
              <a:gd name="T4" fmla="*/ 141 w 168"/>
              <a:gd name="T5" fmla="*/ 38 h 232"/>
              <a:gd name="T6" fmla="*/ 147 w 168"/>
              <a:gd name="T7" fmla="*/ 33 h 232"/>
              <a:gd name="T8" fmla="*/ 154 w 168"/>
              <a:gd name="T9" fmla="*/ 5 h 232"/>
              <a:gd name="T10" fmla="*/ 155 w 168"/>
              <a:gd name="T11" fmla="*/ 0 h 232"/>
              <a:gd name="T12" fmla="*/ 13 w 168"/>
              <a:gd name="T13" fmla="*/ 0 h 232"/>
              <a:gd name="T14" fmla="*/ 14 w 168"/>
              <a:gd name="T15" fmla="*/ 5 h 232"/>
              <a:gd name="T16" fmla="*/ 21 w 168"/>
              <a:gd name="T17" fmla="*/ 33 h 232"/>
              <a:gd name="T18" fmla="*/ 27 w 168"/>
              <a:gd name="T19" fmla="*/ 38 h 232"/>
              <a:gd name="T20" fmla="*/ 55 w 168"/>
              <a:gd name="T21" fmla="*/ 38 h 232"/>
              <a:gd name="T22" fmla="*/ 25 w 168"/>
              <a:gd name="T23" fmla="*/ 65 h 232"/>
              <a:gd name="T24" fmla="*/ 15 w 168"/>
              <a:gd name="T25" fmla="*/ 132 h 232"/>
              <a:gd name="T26" fmla="*/ 84 w 168"/>
              <a:gd name="T27" fmla="*/ 232 h 232"/>
              <a:gd name="T28" fmla="*/ 153 w 168"/>
              <a:gd name="T29" fmla="*/ 132 h 232"/>
              <a:gd name="T30" fmla="*/ 143 w 168"/>
              <a:gd name="T31" fmla="*/ 65 h 232"/>
              <a:gd name="T32" fmla="*/ 134 w 168"/>
              <a:gd name="T33" fmla="*/ 119 h 232"/>
              <a:gd name="T34" fmla="*/ 93 w 168"/>
              <a:gd name="T35" fmla="*/ 177 h 232"/>
              <a:gd name="T36" fmla="*/ 93 w 168"/>
              <a:gd name="T37" fmla="*/ 134 h 232"/>
              <a:gd name="T38" fmla="*/ 97 w 168"/>
              <a:gd name="T39" fmla="*/ 126 h 232"/>
              <a:gd name="T40" fmla="*/ 102 w 168"/>
              <a:gd name="T41" fmla="*/ 114 h 232"/>
              <a:gd name="T42" fmla="*/ 84 w 168"/>
              <a:gd name="T43" fmla="*/ 96 h 232"/>
              <a:gd name="T44" fmla="*/ 66 w 168"/>
              <a:gd name="T45" fmla="*/ 114 h 232"/>
              <a:gd name="T46" fmla="*/ 71 w 168"/>
              <a:gd name="T47" fmla="*/ 126 h 232"/>
              <a:gd name="T48" fmla="*/ 74 w 168"/>
              <a:gd name="T49" fmla="*/ 134 h 232"/>
              <a:gd name="T50" fmla="*/ 74 w 168"/>
              <a:gd name="T51" fmla="*/ 177 h 232"/>
              <a:gd name="T52" fmla="*/ 34 w 168"/>
              <a:gd name="T53" fmla="*/ 119 h 232"/>
              <a:gd name="T54" fmla="*/ 40 w 168"/>
              <a:gd name="T55" fmla="*/ 83 h 232"/>
              <a:gd name="T56" fmla="*/ 84 w 168"/>
              <a:gd name="T57" fmla="*/ 44 h 232"/>
              <a:gd name="T58" fmla="*/ 127 w 168"/>
              <a:gd name="T59" fmla="*/ 82 h 232"/>
              <a:gd name="T60" fmla="*/ 128 w 168"/>
              <a:gd name="T61" fmla="*/ 83 h 232"/>
              <a:gd name="T62" fmla="*/ 134 w 168"/>
              <a:gd name="T63" fmla="*/ 11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8" h="232">
                <a:moveTo>
                  <a:pt x="143" y="65"/>
                </a:moveTo>
                <a:cubicBezTo>
                  <a:pt x="113" y="38"/>
                  <a:pt x="113" y="38"/>
                  <a:pt x="113" y="38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43" y="38"/>
                  <a:pt x="146" y="36"/>
                  <a:pt x="147" y="33"/>
                </a:cubicBezTo>
                <a:cubicBezTo>
                  <a:pt x="154" y="5"/>
                  <a:pt x="154" y="5"/>
                  <a:pt x="154" y="5"/>
                </a:cubicBezTo>
                <a:cubicBezTo>
                  <a:pt x="155" y="0"/>
                  <a:pt x="155" y="0"/>
                  <a:pt x="15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21" y="33"/>
                  <a:pt x="21" y="33"/>
                  <a:pt x="21" y="33"/>
                </a:cubicBezTo>
                <a:cubicBezTo>
                  <a:pt x="22" y="36"/>
                  <a:pt x="24" y="38"/>
                  <a:pt x="27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25" y="65"/>
                  <a:pt x="25" y="65"/>
                  <a:pt x="25" y="65"/>
                </a:cubicBezTo>
                <a:cubicBezTo>
                  <a:pt x="5" y="81"/>
                  <a:pt x="0" y="111"/>
                  <a:pt x="15" y="132"/>
                </a:cubicBezTo>
                <a:cubicBezTo>
                  <a:pt x="84" y="232"/>
                  <a:pt x="84" y="232"/>
                  <a:pt x="84" y="232"/>
                </a:cubicBezTo>
                <a:cubicBezTo>
                  <a:pt x="153" y="132"/>
                  <a:pt x="153" y="132"/>
                  <a:pt x="153" y="132"/>
                </a:cubicBezTo>
                <a:cubicBezTo>
                  <a:pt x="168" y="111"/>
                  <a:pt x="163" y="81"/>
                  <a:pt x="143" y="65"/>
                </a:cubicBezTo>
                <a:close/>
                <a:moveTo>
                  <a:pt x="134" y="119"/>
                </a:moveTo>
                <a:cubicBezTo>
                  <a:pt x="93" y="177"/>
                  <a:pt x="93" y="177"/>
                  <a:pt x="93" y="177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3" y="131"/>
                  <a:pt x="95" y="128"/>
                  <a:pt x="97" y="126"/>
                </a:cubicBezTo>
                <a:cubicBezTo>
                  <a:pt x="100" y="123"/>
                  <a:pt x="102" y="119"/>
                  <a:pt x="102" y="114"/>
                </a:cubicBezTo>
                <a:cubicBezTo>
                  <a:pt x="102" y="104"/>
                  <a:pt x="94" y="96"/>
                  <a:pt x="84" y="96"/>
                </a:cubicBezTo>
                <a:cubicBezTo>
                  <a:pt x="74" y="96"/>
                  <a:pt x="66" y="104"/>
                  <a:pt x="66" y="114"/>
                </a:cubicBezTo>
                <a:cubicBezTo>
                  <a:pt x="66" y="119"/>
                  <a:pt x="68" y="123"/>
                  <a:pt x="71" y="126"/>
                </a:cubicBezTo>
                <a:cubicBezTo>
                  <a:pt x="73" y="128"/>
                  <a:pt x="74" y="131"/>
                  <a:pt x="74" y="134"/>
                </a:cubicBezTo>
                <a:cubicBezTo>
                  <a:pt x="74" y="177"/>
                  <a:pt x="74" y="177"/>
                  <a:pt x="74" y="177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26" y="108"/>
                  <a:pt x="29" y="91"/>
                  <a:pt x="40" y="83"/>
                </a:cubicBezTo>
                <a:cubicBezTo>
                  <a:pt x="84" y="44"/>
                  <a:pt x="84" y="44"/>
                  <a:pt x="84" y="44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83"/>
                  <a:pt x="128" y="83"/>
                  <a:pt x="128" y="83"/>
                </a:cubicBezTo>
                <a:cubicBezTo>
                  <a:pt x="139" y="91"/>
                  <a:pt x="142" y="108"/>
                  <a:pt x="134" y="119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69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11104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2849397"/>
              </p:ext>
            </p:extLst>
          </p:nvPr>
        </p:nvGraphicFramePr>
        <p:xfrm>
          <a:off x="2289174" y="2034904"/>
          <a:ext cx="9296401" cy="47824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0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1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241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打开与关闭文件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open()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方法打开文件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close()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方法关闭文件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打开文件时使用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with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读取与写入文件内容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文件对象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调整文件的当前位置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向文件中写入内容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7-1】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打开并读取文件的全部行性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7-2】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以二进制形式打开文件并读取其内容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创建与操作文件、文件夹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针对文件夹的操作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删除文件及文件夹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异常处理语句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7.5.1 try…except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7.5.2 try…except…else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7.5.3 try…except…finally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raise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语句抛出异常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60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4984402"/>
            <a:ext cx="12206061" cy="693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创建文件夹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3498502"/>
            <a:ext cx="12206061" cy="6932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286957" y="2177824"/>
            <a:ext cx="11679618" cy="3571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创建一级文件夹是指一次只创建一个文件夹，在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模块提供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方法实现。通过该方法可创建指定路径中的最后一级文件夹，如果该文件所在的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上一级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文件夹不存在，则会抛出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方法的基本语法格式如下。</a:t>
            </a:r>
          </a:p>
          <a:p>
            <a:pPr indent="457200"/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os.mkdir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path )</a:t>
            </a:r>
          </a:p>
          <a:p>
            <a:pPr indent="457200"/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用于指定要创建的文件夹，可以使用相对路径，也可以使用绝对路径。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操作系统中创建一个文件夹“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D:\PycharmProject\Test07\test”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，可以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以下代码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os.mkdir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:\PycharmProject\Test07\test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．创建一级文件夹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957" y="5056078"/>
            <a:ext cx="2815018" cy="1702363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  <p:sp>
        <p:nvSpPr>
          <p:cNvPr id="10" name="文本框 335"/>
          <p:cNvSpPr txBox="1"/>
          <p:nvPr/>
        </p:nvSpPr>
        <p:spPr>
          <a:xfrm>
            <a:off x="286957" y="5839173"/>
            <a:ext cx="756481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以上代码后，将在文件夹“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创建一个新的子文件夹“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5900602"/>
            <a:ext cx="12206061" cy="9581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创建文件夹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3124994"/>
            <a:ext cx="12206061" cy="1676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286957" y="2177824"/>
            <a:ext cx="11679618" cy="3205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如果在创建文件夹时，文件夹“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已经存在了，将抛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FileExistsError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异常，将上面的代码再运行一次，将出现以下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异常信息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/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(most recent call last):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FileExistsError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[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183]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当文件已存在时，无法创建该文件。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'D:\\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\\Test07\\test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</a:p>
          <a:p>
            <a:pPr indent="457200"/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创建的文件夹有多级父文件夹，待创建文件夹的父文件夹不存在，则会抛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．创建一级文件夹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05378" y="5488026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536575" y="5959423"/>
            <a:ext cx="5813805" cy="71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&gt;&gt;&gt;import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os.mkdir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:\PycharmProject\Test08\test")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6458478" y="5488026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异常信息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6289675" y="5959423"/>
            <a:ext cx="5813805" cy="710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(most recent call last):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</p:txBody>
      </p:sp>
    </p:spTree>
    <p:extLst>
      <p:ext uri="{BB962C8B-B14F-4D97-AF65-F5344CB8AC3E}">
        <p14:creationId xmlns:p14="http://schemas.microsoft.com/office/powerpoint/2010/main" val="33463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创建文件夹</a:t>
            </a:r>
          </a:p>
        </p:txBody>
      </p:sp>
      <p:sp>
        <p:nvSpPr>
          <p:cNvPr id="25" name="矩形 24"/>
          <p:cNvSpPr/>
          <p:nvPr/>
        </p:nvSpPr>
        <p:spPr>
          <a:xfrm>
            <a:off x="0" y="3734594"/>
            <a:ext cx="12206061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286957" y="2177824"/>
            <a:ext cx="11679618" cy="411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[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WinError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3]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系统找不到指定的路径。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'D:\\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\\Test08\\test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文件夹时，为了保证不出现重复创建文件夹的问题，可以在创建文件夹前，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exists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方法判断指定的文件夹是否存在，根据判断结果再做出合理的操作。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&gt;&gt;&gt;if not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os.path.exists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:\PycharmProject\Test07\test")):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os.mkdir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:\PycharmProject\Test07\test")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上面的代码，如果子文件夹“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已经存在，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语句的条件表达式值为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则不再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执行创建子文件夹“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的语句，也不会抛出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FileExistsError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．创建一级文件夹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460375" y="3456672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示例如下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创建文件夹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．创建多级文件夹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801394"/>
            <a:ext cx="12206061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071116"/>
            <a:ext cx="12206061" cy="498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2177824"/>
            <a:ext cx="11679618" cy="3998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mkdir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方法一次只能创建一级文件夹，如果需要一次创建多级文件夹，可以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模块提供的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makedirs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方法，该方法会采用递归的方式逐级创建指定的多级文件夹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1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makedirs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makedirs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(name)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name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用于指定要创建的多级文件夹，可以使用相对路径，也可以使用绝对路径。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操作系统中，需要在文件夹“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中创建子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文件夹“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，再在子文件夹“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中创建下级子文件夹“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0101”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，可以通过以下代码实现。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os.makedirs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:\PycharmProject\Test07\01\0101")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上面的代码后，将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创建右图所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示的两级子文件夹。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74" y="4925219"/>
            <a:ext cx="2229829" cy="1577709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6832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针对文件夹的操作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．判断文件夹是否存在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182394"/>
            <a:ext cx="12206061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196554"/>
            <a:ext cx="12206061" cy="4982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2177824"/>
            <a:ext cx="11679618" cy="4629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中，判断文件夹是否存在，可以使用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模块提供的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exists()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方法实现。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exists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基本语法格式如下。</a:t>
            </a:r>
          </a:p>
          <a:p>
            <a:pPr indent="457200"/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os.path.exists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(path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/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表示待判断的文件夹，可以使用相对路径，也可以使用绝对路径。如果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指定路径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中的文件夹存在，则返回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例如，要判断绝对路径“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是否存在，可以使用以下代码。</a:t>
            </a:r>
          </a:p>
          <a:p>
            <a:pPr indent="457200"/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os.path.exists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:\PycharmProject\Test07"))</a:t>
            </a:r>
          </a:p>
          <a:p>
            <a:pPr indent="457200"/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上面两行代码，如果文件夹“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Test07”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存在，则返回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495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针对文件夹的操作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．遍历文件夹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196554"/>
            <a:ext cx="12206061" cy="690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2177824"/>
            <a:ext cx="11679618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遍历是指将指定文件夹中的全部子文件夹及文件浏览一遍。在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walk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方法可以实现遍历文件夹的功能。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walk()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os.walk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(top[,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topdown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=True[,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=None[,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followlinks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=False]]])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6372575" y="4210847"/>
            <a:ext cx="542870" cy="542870"/>
            <a:chOff x="4346575" y="4350790"/>
            <a:chExt cx="1123570" cy="1123570"/>
          </a:xfrm>
        </p:grpSpPr>
        <p:sp>
          <p:nvSpPr>
            <p:cNvPr id="12" name="i$liḋe-Oval 8">
              <a:extLst>
                <a:ext uri="{FF2B5EF4-FFF2-40B4-BE49-F238E27FC236}">
                  <a16:creationId xmlns:a16="http://schemas.microsoft.com/office/drawing/2014/main" id="{FC4B3D33-C1B4-4FE5-AD81-D72CD50A1AE5}"/>
                </a:ext>
              </a:extLst>
            </p:cNvPr>
            <p:cNvSpPr/>
            <p:nvPr/>
          </p:nvSpPr>
          <p:spPr>
            <a:xfrm>
              <a:off x="4346575" y="4350790"/>
              <a:ext cx="1123570" cy="112357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" name="i$liḋe-Freeform: Shape 9">
              <a:extLst>
                <a:ext uri="{FF2B5EF4-FFF2-40B4-BE49-F238E27FC236}">
                  <a16:creationId xmlns:a16="http://schemas.microsoft.com/office/drawing/2014/main" id="{51D219F3-3C54-4534-9ED0-BA584A835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345" y="4672963"/>
              <a:ext cx="558029" cy="479224"/>
            </a:xfrm>
            <a:custGeom>
              <a:avLst/>
              <a:gdLst>
                <a:gd name="T0" fmla="*/ 223 w 228"/>
                <a:gd name="T1" fmla="*/ 0 h 196"/>
                <a:gd name="T2" fmla="*/ 210 w 228"/>
                <a:gd name="T3" fmla="*/ 0 h 196"/>
                <a:gd name="T4" fmla="*/ 205 w 228"/>
                <a:gd name="T5" fmla="*/ 5 h 196"/>
                <a:gd name="T6" fmla="*/ 205 w 228"/>
                <a:gd name="T7" fmla="*/ 10 h 196"/>
                <a:gd name="T8" fmla="*/ 20 w 228"/>
                <a:gd name="T9" fmla="*/ 42 h 196"/>
                <a:gd name="T10" fmla="*/ 20 w 228"/>
                <a:gd name="T11" fmla="*/ 40 h 196"/>
                <a:gd name="T12" fmla="*/ 15 w 228"/>
                <a:gd name="T13" fmla="*/ 35 h 196"/>
                <a:gd name="T14" fmla="*/ 5 w 228"/>
                <a:gd name="T15" fmla="*/ 35 h 196"/>
                <a:gd name="T16" fmla="*/ 0 w 228"/>
                <a:gd name="T17" fmla="*/ 40 h 196"/>
                <a:gd name="T18" fmla="*/ 0 w 228"/>
                <a:gd name="T19" fmla="*/ 45 h 196"/>
                <a:gd name="T20" fmla="*/ 0 w 228"/>
                <a:gd name="T21" fmla="*/ 135 h 196"/>
                <a:gd name="T22" fmla="*/ 0 w 228"/>
                <a:gd name="T23" fmla="*/ 140 h 196"/>
                <a:gd name="T24" fmla="*/ 5 w 228"/>
                <a:gd name="T25" fmla="*/ 145 h 196"/>
                <a:gd name="T26" fmla="*/ 15 w 228"/>
                <a:gd name="T27" fmla="*/ 145 h 196"/>
                <a:gd name="T28" fmla="*/ 20 w 228"/>
                <a:gd name="T29" fmla="*/ 140 h 196"/>
                <a:gd name="T30" fmla="*/ 20 w 228"/>
                <a:gd name="T31" fmla="*/ 138 h 196"/>
                <a:gd name="T32" fmla="*/ 70 w 228"/>
                <a:gd name="T33" fmla="*/ 147 h 196"/>
                <a:gd name="T34" fmla="*/ 70 w 228"/>
                <a:gd name="T35" fmla="*/ 148 h 196"/>
                <a:gd name="T36" fmla="*/ 117 w 228"/>
                <a:gd name="T37" fmla="*/ 196 h 196"/>
                <a:gd name="T38" fmla="*/ 162 w 228"/>
                <a:gd name="T39" fmla="*/ 162 h 196"/>
                <a:gd name="T40" fmla="*/ 205 w 228"/>
                <a:gd name="T41" fmla="*/ 170 h 196"/>
                <a:gd name="T42" fmla="*/ 205 w 228"/>
                <a:gd name="T43" fmla="*/ 175 h 196"/>
                <a:gd name="T44" fmla="*/ 210 w 228"/>
                <a:gd name="T45" fmla="*/ 180 h 196"/>
                <a:gd name="T46" fmla="*/ 223 w 228"/>
                <a:gd name="T47" fmla="*/ 180 h 196"/>
                <a:gd name="T48" fmla="*/ 228 w 228"/>
                <a:gd name="T49" fmla="*/ 175 h 196"/>
                <a:gd name="T50" fmla="*/ 228 w 228"/>
                <a:gd name="T51" fmla="*/ 5 h 196"/>
                <a:gd name="T52" fmla="*/ 223 w 228"/>
                <a:gd name="T53" fmla="*/ 0 h 196"/>
                <a:gd name="T54" fmla="*/ 117 w 228"/>
                <a:gd name="T55" fmla="*/ 177 h 196"/>
                <a:gd name="T56" fmla="*/ 89 w 228"/>
                <a:gd name="T57" fmla="*/ 150 h 196"/>
                <a:gd name="T58" fmla="*/ 143 w 228"/>
                <a:gd name="T59" fmla="*/ 159 h 196"/>
                <a:gd name="T60" fmla="*/ 117 w 228"/>
                <a:gd name="T61" fmla="*/ 177 h 196"/>
                <a:gd name="T62" fmla="*/ 199 w 228"/>
                <a:gd name="T63" fmla="*/ 53 h 196"/>
                <a:gd name="T64" fmla="*/ 31 w 228"/>
                <a:gd name="T65" fmla="*/ 76 h 196"/>
                <a:gd name="T66" fmla="*/ 30 w 228"/>
                <a:gd name="T67" fmla="*/ 76 h 196"/>
                <a:gd name="T68" fmla="*/ 23 w 228"/>
                <a:gd name="T69" fmla="*/ 70 h 196"/>
                <a:gd name="T70" fmla="*/ 29 w 228"/>
                <a:gd name="T71" fmla="*/ 62 h 196"/>
                <a:gd name="T72" fmla="*/ 197 w 228"/>
                <a:gd name="T73" fmla="*/ 39 h 196"/>
                <a:gd name="T74" fmla="*/ 205 w 228"/>
                <a:gd name="T75" fmla="*/ 45 h 196"/>
                <a:gd name="T76" fmla="*/ 199 w 228"/>
                <a:gd name="T77" fmla="*/ 53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8" h="196">
                  <a:moveTo>
                    <a:pt x="223" y="0"/>
                  </a:moveTo>
                  <a:cubicBezTo>
                    <a:pt x="210" y="0"/>
                    <a:pt x="210" y="0"/>
                    <a:pt x="210" y="0"/>
                  </a:cubicBezTo>
                  <a:cubicBezTo>
                    <a:pt x="207" y="0"/>
                    <a:pt x="205" y="2"/>
                    <a:pt x="205" y="5"/>
                  </a:cubicBezTo>
                  <a:cubicBezTo>
                    <a:pt x="205" y="10"/>
                    <a:pt x="205" y="10"/>
                    <a:pt x="205" y="10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0" y="37"/>
                    <a:pt x="18" y="35"/>
                    <a:pt x="1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0" y="143"/>
                    <a:pt x="2" y="145"/>
                    <a:pt x="5" y="145"/>
                  </a:cubicBezTo>
                  <a:cubicBezTo>
                    <a:pt x="15" y="145"/>
                    <a:pt x="15" y="145"/>
                    <a:pt x="15" y="145"/>
                  </a:cubicBezTo>
                  <a:cubicBezTo>
                    <a:pt x="18" y="145"/>
                    <a:pt x="20" y="143"/>
                    <a:pt x="20" y="140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70" y="147"/>
                    <a:pt x="70" y="147"/>
                    <a:pt x="70" y="147"/>
                  </a:cubicBezTo>
                  <a:cubicBezTo>
                    <a:pt x="70" y="147"/>
                    <a:pt x="70" y="148"/>
                    <a:pt x="70" y="148"/>
                  </a:cubicBezTo>
                  <a:cubicBezTo>
                    <a:pt x="70" y="175"/>
                    <a:pt x="91" y="196"/>
                    <a:pt x="117" y="196"/>
                  </a:cubicBezTo>
                  <a:cubicBezTo>
                    <a:pt x="138" y="196"/>
                    <a:pt x="156" y="182"/>
                    <a:pt x="162" y="162"/>
                  </a:cubicBezTo>
                  <a:cubicBezTo>
                    <a:pt x="205" y="170"/>
                    <a:pt x="205" y="170"/>
                    <a:pt x="205" y="170"/>
                  </a:cubicBezTo>
                  <a:cubicBezTo>
                    <a:pt x="205" y="175"/>
                    <a:pt x="205" y="175"/>
                    <a:pt x="205" y="175"/>
                  </a:cubicBezTo>
                  <a:cubicBezTo>
                    <a:pt x="205" y="178"/>
                    <a:pt x="207" y="180"/>
                    <a:pt x="210" y="180"/>
                  </a:cubicBezTo>
                  <a:cubicBezTo>
                    <a:pt x="223" y="180"/>
                    <a:pt x="223" y="180"/>
                    <a:pt x="223" y="180"/>
                  </a:cubicBezTo>
                  <a:cubicBezTo>
                    <a:pt x="226" y="180"/>
                    <a:pt x="228" y="178"/>
                    <a:pt x="228" y="175"/>
                  </a:cubicBezTo>
                  <a:cubicBezTo>
                    <a:pt x="228" y="5"/>
                    <a:pt x="228" y="5"/>
                    <a:pt x="228" y="5"/>
                  </a:cubicBezTo>
                  <a:cubicBezTo>
                    <a:pt x="228" y="2"/>
                    <a:pt x="226" y="0"/>
                    <a:pt x="223" y="0"/>
                  </a:cubicBezTo>
                  <a:moveTo>
                    <a:pt x="117" y="177"/>
                  </a:moveTo>
                  <a:cubicBezTo>
                    <a:pt x="102" y="177"/>
                    <a:pt x="90" y="165"/>
                    <a:pt x="89" y="150"/>
                  </a:cubicBezTo>
                  <a:cubicBezTo>
                    <a:pt x="143" y="159"/>
                    <a:pt x="143" y="159"/>
                    <a:pt x="143" y="159"/>
                  </a:cubicBezTo>
                  <a:cubicBezTo>
                    <a:pt x="139" y="170"/>
                    <a:pt x="129" y="177"/>
                    <a:pt x="117" y="177"/>
                  </a:cubicBezTo>
                  <a:moveTo>
                    <a:pt x="199" y="53"/>
                  </a:moveTo>
                  <a:cubicBezTo>
                    <a:pt x="31" y="76"/>
                    <a:pt x="31" y="76"/>
                    <a:pt x="31" y="76"/>
                  </a:cubicBezTo>
                  <a:cubicBezTo>
                    <a:pt x="30" y="76"/>
                    <a:pt x="30" y="76"/>
                    <a:pt x="30" y="76"/>
                  </a:cubicBezTo>
                  <a:cubicBezTo>
                    <a:pt x="26" y="76"/>
                    <a:pt x="23" y="73"/>
                    <a:pt x="23" y="70"/>
                  </a:cubicBezTo>
                  <a:cubicBezTo>
                    <a:pt x="22" y="66"/>
                    <a:pt x="25" y="62"/>
                    <a:pt x="29" y="62"/>
                  </a:cubicBezTo>
                  <a:cubicBezTo>
                    <a:pt x="197" y="39"/>
                    <a:pt x="197" y="39"/>
                    <a:pt x="197" y="39"/>
                  </a:cubicBezTo>
                  <a:cubicBezTo>
                    <a:pt x="201" y="38"/>
                    <a:pt x="204" y="41"/>
                    <a:pt x="205" y="45"/>
                  </a:cubicBezTo>
                  <a:cubicBezTo>
                    <a:pt x="205" y="49"/>
                    <a:pt x="203" y="52"/>
                    <a:pt x="199" y="5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181909" y="4247086"/>
            <a:ext cx="542870" cy="542870"/>
            <a:chOff x="1440032" y="4369705"/>
            <a:chExt cx="1123570" cy="1123570"/>
          </a:xfrm>
        </p:grpSpPr>
        <p:sp>
          <p:nvSpPr>
            <p:cNvPr id="15" name="i$liḋe-Oval 10">
              <a:extLst>
                <a:ext uri="{FF2B5EF4-FFF2-40B4-BE49-F238E27FC236}">
                  <a16:creationId xmlns:a16="http://schemas.microsoft.com/office/drawing/2014/main" id="{3D1C6954-2EA0-41D2-92BF-763AF0C817B2}"/>
                </a:ext>
              </a:extLst>
            </p:cNvPr>
            <p:cNvSpPr/>
            <p:nvPr/>
          </p:nvSpPr>
          <p:spPr>
            <a:xfrm>
              <a:off x="1440032" y="4369705"/>
              <a:ext cx="1123570" cy="1123570"/>
            </a:xfrm>
            <a:prstGeom prst="ellipse">
              <a:avLst/>
            </a:prstGeom>
            <a:solidFill>
              <a:srgbClr val="3A4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6" name="i$liḋe-Freeform: Shape 11">
              <a:extLst>
                <a:ext uri="{FF2B5EF4-FFF2-40B4-BE49-F238E27FC236}">
                  <a16:creationId xmlns:a16="http://schemas.microsoft.com/office/drawing/2014/main" id="{659EA1C2-5F67-404C-B35C-C01BD7EC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894" y="459922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19929" y="5331231"/>
            <a:ext cx="531372" cy="531372"/>
            <a:chOff x="1073072" y="1476114"/>
            <a:chExt cx="1123570" cy="1123570"/>
          </a:xfrm>
        </p:grpSpPr>
        <p:sp>
          <p:nvSpPr>
            <p:cNvPr id="18" name="i$liḋe-Oval 4">
              <a:extLst>
                <a:ext uri="{FF2B5EF4-FFF2-40B4-BE49-F238E27FC236}">
                  <a16:creationId xmlns:a16="http://schemas.microsoft.com/office/drawing/2014/main" id="{DAA5AA26-409F-4F68-BD1B-899629DEB706}"/>
                </a:ext>
              </a:extLst>
            </p:cNvPr>
            <p:cNvSpPr/>
            <p:nvPr/>
          </p:nvSpPr>
          <p:spPr>
            <a:xfrm>
              <a:off x="1073072" y="1476114"/>
              <a:ext cx="1123570" cy="112357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9" name="i$liḋe-Freeform: Shape 5">
              <a:extLst>
                <a:ext uri="{FF2B5EF4-FFF2-40B4-BE49-F238E27FC236}">
                  <a16:creationId xmlns:a16="http://schemas.microsoft.com/office/drawing/2014/main" id="{AA790EEB-F0EE-478B-863E-97B1BCB11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323" y="1753560"/>
              <a:ext cx="411068" cy="568679"/>
            </a:xfrm>
            <a:custGeom>
              <a:avLst/>
              <a:gdLst>
                <a:gd name="T0" fmla="*/ 143 w 168"/>
                <a:gd name="T1" fmla="*/ 65 h 232"/>
                <a:gd name="T2" fmla="*/ 113 w 168"/>
                <a:gd name="T3" fmla="*/ 38 h 232"/>
                <a:gd name="T4" fmla="*/ 141 w 168"/>
                <a:gd name="T5" fmla="*/ 38 h 232"/>
                <a:gd name="T6" fmla="*/ 147 w 168"/>
                <a:gd name="T7" fmla="*/ 33 h 232"/>
                <a:gd name="T8" fmla="*/ 154 w 168"/>
                <a:gd name="T9" fmla="*/ 5 h 232"/>
                <a:gd name="T10" fmla="*/ 155 w 168"/>
                <a:gd name="T11" fmla="*/ 0 h 232"/>
                <a:gd name="T12" fmla="*/ 13 w 168"/>
                <a:gd name="T13" fmla="*/ 0 h 232"/>
                <a:gd name="T14" fmla="*/ 14 w 168"/>
                <a:gd name="T15" fmla="*/ 5 h 232"/>
                <a:gd name="T16" fmla="*/ 21 w 168"/>
                <a:gd name="T17" fmla="*/ 33 h 232"/>
                <a:gd name="T18" fmla="*/ 27 w 168"/>
                <a:gd name="T19" fmla="*/ 38 h 232"/>
                <a:gd name="T20" fmla="*/ 55 w 168"/>
                <a:gd name="T21" fmla="*/ 38 h 232"/>
                <a:gd name="T22" fmla="*/ 25 w 168"/>
                <a:gd name="T23" fmla="*/ 65 h 232"/>
                <a:gd name="T24" fmla="*/ 15 w 168"/>
                <a:gd name="T25" fmla="*/ 132 h 232"/>
                <a:gd name="T26" fmla="*/ 84 w 168"/>
                <a:gd name="T27" fmla="*/ 232 h 232"/>
                <a:gd name="T28" fmla="*/ 153 w 168"/>
                <a:gd name="T29" fmla="*/ 132 h 232"/>
                <a:gd name="T30" fmla="*/ 143 w 168"/>
                <a:gd name="T31" fmla="*/ 65 h 232"/>
                <a:gd name="T32" fmla="*/ 134 w 168"/>
                <a:gd name="T33" fmla="*/ 119 h 232"/>
                <a:gd name="T34" fmla="*/ 93 w 168"/>
                <a:gd name="T35" fmla="*/ 177 h 232"/>
                <a:gd name="T36" fmla="*/ 93 w 168"/>
                <a:gd name="T37" fmla="*/ 134 h 232"/>
                <a:gd name="T38" fmla="*/ 97 w 168"/>
                <a:gd name="T39" fmla="*/ 126 h 232"/>
                <a:gd name="T40" fmla="*/ 102 w 168"/>
                <a:gd name="T41" fmla="*/ 114 h 232"/>
                <a:gd name="T42" fmla="*/ 84 w 168"/>
                <a:gd name="T43" fmla="*/ 96 h 232"/>
                <a:gd name="T44" fmla="*/ 66 w 168"/>
                <a:gd name="T45" fmla="*/ 114 h 232"/>
                <a:gd name="T46" fmla="*/ 71 w 168"/>
                <a:gd name="T47" fmla="*/ 126 h 232"/>
                <a:gd name="T48" fmla="*/ 74 w 168"/>
                <a:gd name="T49" fmla="*/ 134 h 232"/>
                <a:gd name="T50" fmla="*/ 74 w 168"/>
                <a:gd name="T51" fmla="*/ 177 h 232"/>
                <a:gd name="T52" fmla="*/ 34 w 168"/>
                <a:gd name="T53" fmla="*/ 119 h 232"/>
                <a:gd name="T54" fmla="*/ 40 w 168"/>
                <a:gd name="T55" fmla="*/ 83 h 232"/>
                <a:gd name="T56" fmla="*/ 84 w 168"/>
                <a:gd name="T57" fmla="*/ 44 h 232"/>
                <a:gd name="T58" fmla="*/ 127 w 168"/>
                <a:gd name="T59" fmla="*/ 82 h 232"/>
                <a:gd name="T60" fmla="*/ 128 w 168"/>
                <a:gd name="T61" fmla="*/ 83 h 232"/>
                <a:gd name="T62" fmla="*/ 134 w 168"/>
                <a:gd name="T63" fmla="*/ 119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" h="232">
                  <a:moveTo>
                    <a:pt x="143" y="65"/>
                  </a:moveTo>
                  <a:cubicBezTo>
                    <a:pt x="113" y="38"/>
                    <a:pt x="113" y="38"/>
                    <a:pt x="113" y="38"/>
                  </a:cubicBezTo>
                  <a:cubicBezTo>
                    <a:pt x="141" y="38"/>
                    <a:pt x="141" y="38"/>
                    <a:pt x="141" y="38"/>
                  </a:cubicBezTo>
                  <a:cubicBezTo>
                    <a:pt x="143" y="38"/>
                    <a:pt x="146" y="36"/>
                    <a:pt x="147" y="33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21" y="33"/>
                    <a:pt x="21" y="33"/>
                    <a:pt x="21" y="33"/>
                  </a:cubicBezTo>
                  <a:cubicBezTo>
                    <a:pt x="22" y="36"/>
                    <a:pt x="24" y="38"/>
                    <a:pt x="27" y="38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25" y="65"/>
                    <a:pt x="25" y="65"/>
                    <a:pt x="25" y="65"/>
                  </a:cubicBezTo>
                  <a:cubicBezTo>
                    <a:pt x="5" y="81"/>
                    <a:pt x="0" y="111"/>
                    <a:pt x="15" y="132"/>
                  </a:cubicBezTo>
                  <a:cubicBezTo>
                    <a:pt x="84" y="232"/>
                    <a:pt x="84" y="232"/>
                    <a:pt x="84" y="232"/>
                  </a:cubicBezTo>
                  <a:cubicBezTo>
                    <a:pt x="153" y="132"/>
                    <a:pt x="153" y="132"/>
                    <a:pt x="153" y="132"/>
                  </a:cubicBezTo>
                  <a:cubicBezTo>
                    <a:pt x="168" y="111"/>
                    <a:pt x="163" y="81"/>
                    <a:pt x="143" y="65"/>
                  </a:cubicBezTo>
                  <a:close/>
                  <a:moveTo>
                    <a:pt x="134" y="119"/>
                  </a:moveTo>
                  <a:cubicBezTo>
                    <a:pt x="93" y="177"/>
                    <a:pt x="93" y="177"/>
                    <a:pt x="93" y="177"/>
                  </a:cubicBezTo>
                  <a:cubicBezTo>
                    <a:pt x="93" y="134"/>
                    <a:pt x="93" y="134"/>
                    <a:pt x="93" y="134"/>
                  </a:cubicBezTo>
                  <a:cubicBezTo>
                    <a:pt x="93" y="131"/>
                    <a:pt x="95" y="128"/>
                    <a:pt x="97" y="126"/>
                  </a:cubicBezTo>
                  <a:cubicBezTo>
                    <a:pt x="100" y="123"/>
                    <a:pt x="102" y="119"/>
                    <a:pt x="102" y="114"/>
                  </a:cubicBezTo>
                  <a:cubicBezTo>
                    <a:pt x="102" y="104"/>
                    <a:pt x="94" y="96"/>
                    <a:pt x="84" y="96"/>
                  </a:cubicBezTo>
                  <a:cubicBezTo>
                    <a:pt x="74" y="96"/>
                    <a:pt x="66" y="104"/>
                    <a:pt x="66" y="114"/>
                  </a:cubicBezTo>
                  <a:cubicBezTo>
                    <a:pt x="66" y="119"/>
                    <a:pt x="68" y="123"/>
                    <a:pt x="71" y="126"/>
                  </a:cubicBezTo>
                  <a:cubicBezTo>
                    <a:pt x="73" y="128"/>
                    <a:pt x="74" y="131"/>
                    <a:pt x="74" y="134"/>
                  </a:cubicBezTo>
                  <a:cubicBezTo>
                    <a:pt x="74" y="177"/>
                    <a:pt x="74" y="177"/>
                    <a:pt x="74" y="177"/>
                  </a:cubicBezTo>
                  <a:cubicBezTo>
                    <a:pt x="34" y="119"/>
                    <a:pt x="34" y="119"/>
                    <a:pt x="34" y="119"/>
                  </a:cubicBezTo>
                  <a:cubicBezTo>
                    <a:pt x="26" y="108"/>
                    <a:pt x="29" y="91"/>
                    <a:pt x="40" y="83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127" y="82"/>
                    <a:pt x="127" y="82"/>
                    <a:pt x="127" y="82"/>
                  </a:cubicBezTo>
                  <a:cubicBezTo>
                    <a:pt x="128" y="83"/>
                    <a:pt x="128" y="83"/>
                    <a:pt x="128" y="83"/>
                  </a:cubicBezTo>
                  <a:cubicBezTo>
                    <a:pt x="139" y="91"/>
                    <a:pt x="142" y="108"/>
                    <a:pt x="134" y="1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0" name="文本框 335"/>
          <p:cNvSpPr txBox="1"/>
          <p:nvPr/>
        </p:nvSpPr>
        <p:spPr>
          <a:xfrm>
            <a:off x="1854201" y="4268790"/>
            <a:ext cx="9274174" cy="362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用于指定要遍历的根文件夹。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文本框 335"/>
          <p:cNvSpPr txBox="1"/>
          <p:nvPr/>
        </p:nvSpPr>
        <p:spPr>
          <a:xfrm>
            <a:off x="1780594" y="5232426"/>
            <a:ext cx="4013781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onerror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可选参数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，用于指定错误处理方式，默认为忽略，如果不想忽略可以指定一个错误处理函数。</a:t>
            </a:r>
          </a:p>
        </p:txBody>
      </p:sp>
      <p:sp>
        <p:nvSpPr>
          <p:cNvPr id="22" name="文本框 335"/>
          <p:cNvSpPr txBox="1"/>
          <p:nvPr/>
        </p:nvSpPr>
        <p:spPr>
          <a:xfrm>
            <a:off x="7063463" y="4246344"/>
            <a:ext cx="437035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topdown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可选参数，用于指定遍历的顺序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默认值为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6337650" y="5293925"/>
            <a:ext cx="542870" cy="542870"/>
            <a:chOff x="1440032" y="4369705"/>
            <a:chExt cx="1123570" cy="1123570"/>
          </a:xfrm>
        </p:grpSpPr>
        <p:sp>
          <p:nvSpPr>
            <p:cNvPr id="24" name="i$liḋe-Oval 10">
              <a:extLst>
                <a:ext uri="{FF2B5EF4-FFF2-40B4-BE49-F238E27FC236}">
                  <a16:creationId xmlns:a16="http://schemas.microsoft.com/office/drawing/2014/main" id="{3D1C6954-2EA0-41D2-92BF-763AF0C817B2}"/>
                </a:ext>
              </a:extLst>
            </p:cNvPr>
            <p:cNvSpPr/>
            <p:nvPr/>
          </p:nvSpPr>
          <p:spPr>
            <a:xfrm>
              <a:off x="1440032" y="4369705"/>
              <a:ext cx="1123570" cy="1123570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5" name="i$liḋe-Freeform: Shape 11">
              <a:extLst>
                <a:ext uri="{FF2B5EF4-FFF2-40B4-BE49-F238E27FC236}">
                  <a16:creationId xmlns:a16="http://schemas.microsoft.com/office/drawing/2014/main" id="{659EA1C2-5F67-404C-B35C-C01BD7EC2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7894" y="4599229"/>
              <a:ext cx="587847" cy="664522"/>
            </a:xfrm>
            <a:custGeom>
              <a:avLst/>
              <a:gdLst>
                <a:gd name="T0" fmla="*/ 62 w 240"/>
                <a:gd name="T1" fmla="*/ 49 h 272"/>
                <a:gd name="T2" fmla="*/ 35 w 240"/>
                <a:gd name="T3" fmla="*/ 35 h 272"/>
                <a:gd name="T4" fmla="*/ 49 w 240"/>
                <a:gd name="T5" fmla="*/ 62 h 272"/>
                <a:gd name="T6" fmla="*/ 62 w 240"/>
                <a:gd name="T7" fmla="*/ 62 h 272"/>
                <a:gd name="T8" fmla="*/ 9 w 240"/>
                <a:gd name="T9" fmla="*/ 111 h 272"/>
                <a:gd name="T10" fmla="*/ 9 w 240"/>
                <a:gd name="T11" fmla="*/ 130 h 272"/>
                <a:gd name="T12" fmla="*/ 38 w 240"/>
                <a:gd name="T13" fmla="*/ 120 h 272"/>
                <a:gd name="T14" fmla="*/ 120 w 240"/>
                <a:gd name="T15" fmla="*/ 38 h 272"/>
                <a:gd name="T16" fmla="*/ 129 w 240"/>
                <a:gd name="T17" fmla="*/ 10 h 272"/>
                <a:gd name="T18" fmla="*/ 111 w 240"/>
                <a:gd name="T19" fmla="*/ 10 h 272"/>
                <a:gd name="T20" fmla="*/ 120 w 240"/>
                <a:gd name="T21" fmla="*/ 38 h 272"/>
                <a:gd name="T22" fmla="*/ 107 w 240"/>
                <a:gd name="T23" fmla="*/ 272 h 272"/>
                <a:gd name="T24" fmla="*/ 153 w 240"/>
                <a:gd name="T25" fmla="*/ 253 h 272"/>
                <a:gd name="T26" fmla="*/ 87 w 240"/>
                <a:gd name="T27" fmla="*/ 244 h 272"/>
                <a:gd name="T28" fmla="*/ 205 w 240"/>
                <a:gd name="T29" fmla="*/ 35 h 272"/>
                <a:gd name="T30" fmla="*/ 178 w 240"/>
                <a:gd name="T31" fmla="*/ 49 h 272"/>
                <a:gd name="T32" fmla="*/ 185 w 240"/>
                <a:gd name="T33" fmla="*/ 65 h 272"/>
                <a:gd name="T34" fmla="*/ 205 w 240"/>
                <a:gd name="T35" fmla="*/ 49 h 272"/>
                <a:gd name="T36" fmla="*/ 120 w 240"/>
                <a:gd name="T37" fmla="*/ 49 h 272"/>
                <a:gd name="T38" fmla="*/ 61 w 240"/>
                <a:gd name="T39" fmla="*/ 156 h 272"/>
                <a:gd name="T40" fmla="*/ 78 w 240"/>
                <a:gd name="T41" fmla="*/ 186 h 272"/>
                <a:gd name="T42" fmla="*/ 75 w 240"/>
                <a:gd name="T43" fmla="*/ 199 h 272"/>
                <a:gd name="T44" fmla="*/ 69 w 240"/>
                <a:gd name="T45" fmla="*/ 229 h 272"/>
                <a:gd name="T46" fmla="*/ 166 w 240"/>
                <a:gd name="T47" fmla="*/ 235 h 272"/>
                <a:gd name="T48" fmla="*/ 171 w 240"/>
                <a:gd name="T49" fmla="*/ 204 h 272"/>
                <a:gd name="T50" fmla="*/ 162 w 240"/>
                <a:gd name="T51" fmla="*/ 199 h 272"/>
                <a:gd name="T52" fmla="*/ 178 w 240"/>
                <a:gd name="T53" fmla="*/ 158 h 272"/>
                <a:gd name="T54" fmla="*/ 120 w 240"/>
                <a:gd name="T55" fmla="*/ 49 h 272"/>
                <a:gd name="T56" fmla="*/ 117 w 240"/>
                <a:gd name="T57" fmla="*/ 136 h 272"/>
                <a:gd name="T58" fmla="*/ 120 w 240"/>
                <a:gd name="T59" fmla="*/ 170 h 272"/>
                <a:gd name="T60" fmla="*/ 143 w 240"/>
                <a:gd name="T61" fmla="*/ 186 h 272"/>
                <a:gd name="T62" fmla="*/ 127 w 240"/>
                <a:gd name="T63" fmla="*/ 199 h 272"/>
                <a:gd name="T64" fmla="*/ 141 w 240"/>
                <a:gd name="T65" fmla="*/ 136 h 272"/>
                <a:gd name="T66" fmla="*/ 141 w 240"/>
                <a:gd name="T67" fmla="*/ 107 h 272"/>
                <a:gd name="T68" fmla="*/ 125 w 240"/>
                <a:gd name="T69" fmla="*/ 127 h 272"/>
                <a:gd name="T70" fmla="*/ 111 w 240"/>
                <a:gd name="T71" fmla="*/ 111 h 272"/>
                <a:gd name="T72" fmla="*/ 85 w 240"/>
                <a:gd name="T73" fmla="*/ 122 h 272"/>
                <a:gd name="T74" fmla="*/ 107 w 240"/>
                <a:gd name="T75" fmla="*/ 136 h 272"/>
                <a:gd name="T76" fmla="*/ 97 w 240"/>
                <a:gd name="T77" fmla="*/ 199 h 272"/>
                <a:gd name="T78" fmla="*/ 78 w 240"/>
                <a:gd name="T79" fmla="*/ 147 h 272"/>
                <a:gd name="T80" fmla="*/ 77 w 240"/>
                <a:gd name="T81" fmla="*/ 146 h 272"/>
                <a:gd name="T82" fmla="*/ 120 w 240"/>
                <a:gd name="T83" fmla="*/ 68 h 272"/>
                <a:gd name="T84" fmla="*/ 162 w 240"/>
                <a:gd name="T85" fmla="*/ 147 h 272"/>
                <a:gd name="T86" fmla="*/ 138 w 240"/>
                <a:gd name="T87" fmla="*/ 117 h 272"/>
                <a:gd name="T88" fmla="*/ 147 w 240"/>
                <a:gd name="T89" fmla="*/ 122 h 272"/>
                <a:gd name="T90" fmla="*/ 135 w 240"/>
                <a:gd name="T91" fmla="*/ 127 h 272"/>
                <a:gd name="T92" fmla="*/ 100 w 240"/>
                <a:gd name="T93" fmla="*/ 127 h 272"/>
                <a:gd name="T94" fmla="*/ 100 w 240"/>
                <a:gd name="T95" fmla="*/ 116 h 272"/>
                <a:gd name="T96" fmla="*/ 107 w 240"/>
                <a:gd name="T97" fmla="*/ 127 h 272"/>
                <a:gd name="T98" fmla="*/ 212 w 240"/>
                <a:gd name="T99" fmla="*/ 111 h 272"/>
                <a:gd name="T100" fmla="*/ 212 w 240"/>
                <a:gd name="T101" fmla="*/ 130 h 272"/>
                <a:gd name="T102" fmla="*/ 240 w 240"/>
                <a:gd name="T103" fmla="*/ 12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40" h="272">
                  <a:moveTo>
                    <a:pt x="62" y="62"/>
                  </a:moveTo>
                  <a:cubicBezTo>
                    <a:pt x="66" y="58"/>
                    <a:pt x="66" y="52"/>
                    <a:pt x="62" y="49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5" y="32"/>
                    <a:pt x="39" y="32"/>
                    <a:pt x="35" y="35"/>
                  </a:cubicBezTo>
                  <a:cubicBezTo>
                    <a:pt x="32" y="39"/>
                    <a:pt x="32" y="45"/>
                    <a:pt x="35" y="49"/>
                  </a:cubicBezTo>
                  <a:cubicBezTo>
                    <a:pt x="49" y="62"/>
                    <a:pt x="49" y="62"/>
                    <a:pt x="49" y="62"/>
                  </a:cubicBezTo>
                  <a:cubicBezTo>
                    <a:pt x="50" y="64"/>
                    <a:pt x="53" y="65"/>
                    <a:pt x="55" y="65"/>
                  </a:cubicBezTo>
                  <a:cubicBezTo>
                    <a:pt x="58" y="65"/>
                    <a:pt x="60" y="64"/>
                    <a:pt x="62" y="62"/>
                  </a:cubicBezTo>
                  <a:moveTo>
                    <a:pt x="28" y="111"/>
                  </a:moveTo>
                  <a:cubicBezTo>
                    <a:pt x="9" y="111"/>
                    <a:pt x="9" y="111"/>
                    <a:pt x="9" y="111"/>
                  </a:cubicBezTo>
                  <a:cubicBezTo>
                    <a:pt x="4" y="111"/>
                    <a:pt x="0" y="115"/>
                    <a:pt x="0" y="120"/>
                  </a:cubicBezTo>
                  <a:cubicBezTo>
                    <a:pt x="0" y="125"/>
                    <a:pt x="4" y="130"/>
                    <a:pt x="9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34" y="130"/>
                    <a:pt x="38" y="125"/>
                    <a:pt x="38" y="120"/>
                  </a:cubicBezTo>
                  <a:cubicBezTo>
                    <a:pt x="38" y="115"/>
                    <a:pt x="34" y="111"/>
                    <a:pt x="28" y="111"/>
                  </a:cubicBezTo>
                  <a:moveTo>
                    <a:pt x="120" y="38"/>
                  </a:moveTo>
                  <a:cubicBezTo>
                    <a:pt x="125" y="38"/>
                    <a:pt x="129" y="34"/>
                    <a:pt x="129" y="29"/>
                  </a:cubicBezTo>
                  <a:cubicBezTo>
                    <a:pt x="129" y="10"/>
                    <a:pt x="129" y="10"/>
                    <a:pt x="129" y="10"/>
                  </a:cubicBezTo>
                  <a:cubicBezTo>
                    <a:pt x="129" y="4"/>
                    <a:pt x="125" y="0"/>
                    <a:pt x="120" y="0"/>
                  </a:cubicBezTo>
                  <a:cubicBezTo>
                    <a:pt x="115" y="0"/>
                    <a:pt x="111" y="4"/>
                    <a:pt x="111" y="10"/>
                  </a:cubicBezTo>
                  <a:cubicBezTo>
                    <a:pt x="111" y="29"/>
                    <a:pt x="111" y="29"/>
                    <a:pt x="111" y="29"/>
                  </a:cubicBezTo>
                  <a:cubicBezTo>
                    <a:pt x="111" y="34"/>
                    <a:pt x="115" y="38"/>
                    <a:pt x="120" y="38"/>
                  </a:cubicBezTo>
                  <a:moveTo>
                    <a:pt x="87" y="253"/>
                  </a:moveTo>
                  <a:cubicBezTo>
                    <a:pt x="87" y="264"/>
                    <a:pt x="96" y="272"/>
                    <a:pt x="107" y="272"/>
                  </a:cubicBezTo>
                  <a:cubicBezTo>
                    <a:pt x="133" y="272"/>
                    <a:pt x="133" y="272"/>
                    <a:pt x="133" y="272"/>
                  </a:cubicBezTo>
                  <a:cubicBezTo>
                    <a:pt x="144" y="272"/>
                    <a:pt x="153" y="264"/>
                    <a:pt x="153" y="253"/>
                  </a:cubicBezTo>
                  <a:cubicBezTo>
                    <a:pt x="153" y="244"/>
                    <a:pt x="153" y="244"/>
                    <a:pt x="153" y="244"/>
                  </a:cubicBezTo>
                  <a:cubicBezTo>
                    <a:pt x="87" y="244"/>
                    <a:pt x="87" y="244"/>
                    <a:pt x="87" y="244"/>
                  </a:cubicBezTo>
                  <a:cubicBezTo>
                    <a:pt x="87" y="253"/>
                    <a:pt x="87" y="253"/>
                    <a:pt x="87" y="253"/>
                  </a:cubicBezTo>
                  <a:close/>
                  <a:moveTo>
                    <a:pt x="205" y="35"/>
                  </a:moveTo>
                  <a:cubicBezTo>
                    <a:pt x="201" y="32"/>
                    <a:pt x="195" y="32"/>
                    <a:pt x="192" y="35"/>
                  </a:cubicBezTo>
                  <a:cubicBezTo>
                    <a:pt x="178" y="49"/>
                    <a:pt x="178" y="49"/>
                    <a:pt x="178" y="49"/>
                  </a:cubicBezTo>
                  <a:cubicBezTo>
                    <a:pt x="174" y="52"/>
                    <a:pt x="174" y="58"/>
                    <a:pt x="178" y="62"/>
                  </a:cubicBezTo>
                  <a:cubicBezTo>
                    <a:pt x="180" y="64"/>
                    <a:pt x="182" y="65"/>
                    <a:pt x="185" y="65"/>
                  </a:cubicBezTo>
                  <a:cubicBezTo>
                    <a:pt x="187" y="65"/>
                    <a:pt x="190" y="64"/>
                    <a:pt x="192" y="62"/>
                  </a:cubicBezTo>
                  <a:cubicBezTo>
                    <a:pt x="205" y="49"/>
                    <a:pt x="205" y="49"/>
                    <a:pt x="205" y="49"/>
                  </a:cubicBezTo>
                  <a:cubicBezTo>
                    <a:pt x="209" y="45"/>
                    <a:pt x="209" y="39"/>
                    <a:pt x="205" y="35"/>
                  </a:cubicBezTo>
                  <a:moveTo>
                    <a:pt x="120" y="49"/>
                  </a:moveTo>
                  <a:cubicBezTo>
                    <a:pt x="81" y="49"/>
                    <a:pt x="50" y="80"/>
                    <a:pt x="50" y="118"/>
                  </a:cubicBezTo>
                  <a:cubicBezTo>
                    <a:pt x="50" y="132"/>
                    <a:pt x="54" y="145"/>
                    <a:pt x="61" y="156"/>
                  </a:cubicBezTo>
                  <a:cubicBezTo>
                    <a:pt x="62" y="157"/>
                    <a:pt x="62" y="158"/>
                    <a:pt x="62" y="158"/>
                  </a:cubicBezTo>
                  <a:cubicBezTo>
                    <a:pt x="75" y="176"/>
                    <a:pt x="78" y="182"/>
                    <a:pt x="78" y="186"/>
                  </a:cubicBezTo>
                  <a:cubicBezTo>
                    <a:pt x="78" y="199"/>
                    <a:pt x="78" y="199"/>
                    <a:pt x="78" y="199"/>
                  </a:cubicBezTo>
                  <a:cubicBezTo>
                    <a:pt x="75" y="199"/>
                    <a:pt x="75" y="199"/>
                    <a:pt x="75" y="199"/>
                  </a:cubicBezTo>
                  <a:cubicBezTo>
                    <a:pt x="71" y="199"/>
                    <a:pt x="69" y="200"/>
                    <a:pt x="69" y="204"/>
                  </a:cubicBezTo>
                  <a:cubicBezTo>
                    <a:pt x="69" y="229"/>
                    <a:pt x="69" y="229"/>
                    <a:pt x="69" y="229"/>
                  </a:cubicBezTo>
                  <a:cubicBezTo>
                    <a:pt x="69" y="233"/>
                    <a:pt x="71" y="235"/>
                    <a:pt x="75" y="235"/>
                  </a:cubicBezTo>
                  <a:cubicBezTo>
                    <a:pt x="166" y="235"/>
                    <a:pt x="166" y="235"/>
                    <a:pt x="166" y="235"/>
                  </a:cubicBezTo>
                  <a:cubicBezTo>
                    <a:pt x="169" y="235"/>
                    <a:pt x="171" y="233"/>
                    <a:pt x="171" y="229"/>
                  </a:cubicBezTo>
                  <a:cubicBezTo>
                    <a:pt x="171" y="204"/>
                    <a:pt x="171" y="204"/>
                    <a:pt x="171" y="204"/>
                  </a:cubicBezTo>
                  <a:cubicBezTo>
                    <a:pt x="171" y="200"/>
                    <a:pt x="169" y="199"/>
                    <a:pt x="166" y="199"/>
                  </a:cubicBezTo>
                  <a:cubicBezTo>
                    <a:pt x="162" y="199"/>
                    <a:pt x="162" y="199"/>
                    <a:pt x="162" y="199"/>
                  </a:cubicBezTo>
                  <a:cubicBezTo>
                    <a:pt x="162" y="186"/>
                    <a:pt x="162" y="186"/>
                    <a:pt x="162" y="186"/>
                  </a:cubicBezTo>
                  <a:cubicBezTo>
                    <a:pt x="162" y="183"/>
                    <a:pt x="163" y="178"/>
                    <a:pt x="178" y="158"/>
                  </a:cubicBezTo>
                  <a:cubicBezTo>
                    <a:pt x="186" y="146"/>
                    <a:pt x="190" y="133"/>
                    <a:pt x="190" y="118"/>
                  </a:cubicBezTo>
                  <a:cubicBezTo>
                    <a:pt x="190" y="80"/>
                    <a:pt x="159" y="49"/>
                    <a:pt x="120" y="49"/>
                  </a:cubicBezTo>
                  <a:moveTo>
                    <a:pt x="120" y="170"/>
                  </a:moveTo>
                  <a:cubicBezTo>
                    <a:pt x="117" y="136"/>
                    <a:pt x="117" y="136"/>
                    <a:pt x="117" y="136"/>
                  </a:cubicBezTo>
                  <a:cubicBezTo>
                    <a:pt x="124" y="136"/>
                    <a:pt x="124" y="136"/>
                    <a:pt x="124" y="136"/>
                  </a:cubicBezTo>
                  <a:lnTo>
                    <a:pt x="120" y="170"/>
                  </a:lnTo>
                  <a:close/>
                  <a:moveTo>
                    <a:pt x="162" y="147"/>
                  </a:moveTo>
                  <a:cubicBezTo>
                    <a:pt x="147" y="168"/>
                    <a:pt x="143" y="176"/>
                    <a:pt x="143" y="186"/>
                  </a:cubicBezTo>
                  <a:cubicBezTo>
                    <a:pt x="143" y="199"/>
                    <a:pt x="143" y="199"/>
                    <a:pt x="143" y="199"/>
                  </a:cubicBezTo>
                  <a:cubicBezTo>
                    <a:pt x="127" y="199"/>
                    <a:pt x="127" y="199"/>
                    <a:pt x="127" y="199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41" y="136"/>
                    <a:pt x="141" y="136"/>
                    <a:pt x="141" y="136"/>
                  </a:cubicBezTo>
                  <a:cubicBezTo>
                    <a:pt x="149" y="136"/>
                    <a:pt x="156" y="130"/>
                    <a:pt x="156" y="122"/>
                  </a:cubicBezTo>
                  <a:cubicBezTo>
                    <a:pt x="156" y="113"/>
                    <a:pt x="149" y="107"/>
                    <a:pt x="141" y="107"/>
                  </a:cubicBezTo>
                  <a:cubicBezTo>
                    <a:pt x="137" y="107"/>
                    <a:pt x="134" y="108"/>
                    <a:pt x="131" y="111"/>
                  </a:cubicBezTo>
                  <a:cubicBezTo>
                    <a:pt x="127" y="115"/>
                    <a:pt x="125" y="122"/>
                    <a:pt x="125" y="127"/>
                  </a:cubicBezTo>
                  <a:cubicBezTo>
                    <a:pt x="116" y="127"/>
                    <a:pt x="116" y="127"/>
                    <a:pt x="116" y="127"/>
                  </a:cubicBezTo>
                  <a:cubicBezTo>
                    <a:pt x="116" y="122"/>
                    <a:pt x="115" y="116"/>
                    <a:pt x="111" y="111"/>
                  </a:cubicBezTo>
                  <a:cubicBezTo>
                    <a:pt x="108" y="108"/>
                    <a:pt x="104" y="107"/>
                    <a:pt x="100" y="107"/>
                  </a:cubicBezTo>
                  <a:cubicBezTo>
                    <a:pt x="92" y="107"/>
                    <a:pt x="85" y="113"/>
                    <a:pt x="85" y="122"/>
                  </a:cubicBezTo>
                  <a:cubicBezTo>
                    <a:pt x="85" y="130"/>
                    <a:pt x="92" y="136"/>
                    <a:pt x="100" y="136"/>
                  </a:cubicBezTo>
                  <a:cubicBezTo>
                    <a:pt x="107" y="136"/>
                    <a:pt x="107" y="136"/>
                    <a:pt x="107" y="136"/>
                  </a:cubicBezTo>
                  <a:cubicBezTo>
                    <a:pt x="114" y="199"/>
                    <a:pt x="114" y="199"/>
                    <a:pt x="114" y="199"/>
                  </a:cubicBezTo>
                  <a:cubicBezTo>
                    <a:pt x="97" y="199"/>
                    <a:pt x="97" y="199"/>
                    <a:pt x="97" y="199"/>
                  </a:cubicBezTo>
                  <a:cubicBezTo>
                    <a:pt x="97" y="186"/>
                    <a:pt x="97" y="186"/>
                    <a:pt x="97" y="186"/>
                  </a:cubicBezTo>
                  <a:cubicBezTo>
                    <a:pt x="97" y="177"/>
                    <a:pt x="93" y="168"/>
                    <a:pt x="78" y="147"/>
                  </a:cubicBezTo>
                  <a:cubicBezTo>
                    <a:pt x="78" y="147"/>
                    <a:pt x="78" y="147"/>
                    <a:pt x="78" y="147"/>
                  </a:cubicBezTo>
                  <a:cubicBezTo>
                    <a:pt x="77" y="146"/>
                    <a:pt x="77" y="146"/>
                    <a:pt x="77" y="146"/>
                  </a:cubicBezTo>
                  <a:cubicBezTo>
                    <a:pt x="71" y="138"/>
                    <a:pt x="68" y="128"/>
                    <a:pt x="68" y="118"/>
                  </a:cubicBezTo>
                  <a:cubicBezTo>
                    <a:pt x="68" y="91"/>
                    <a:pt x="92" y="68"/>
                    <a:pt x="120" y="68"/>
                  </a:cubicBezTo>
                  <a:cubicBezTo>
                    <a:pt x="148" y="68"/>
                    <a:pt x="172" y="91"/>
                    <a:pt x="172" y="118"/>
                  </a:cubicBezTo>
                  <a:cubicBezTo>
                    <a:pt x="172" y="129"/>
                    <a:pt x="168" y="139"/>
                    <a:pt x="162" y="147"/>
                  </a:cubicBezTo>
                  <a:moveTo>
                    <a:pt x="135" y="127"/>
                  </a:moveTo>
                  <a:cubicBezTo>
                    <a:pt x="135" y="124"/>
                    <a:pt x="136" y="119"/>
                    <a:pt x="138" y="117"/>
                  </a:cubicBezTo>
                  <a:cubicBezTo>
                    <a:pt x="139" y="116"/>
                    <a:pt x="140" y="116"/>
                    <a:pt x="141" y="116"/>
                  </a:cubicBezTo>
                  <a:cubicBezTo>
                    <a:pt x="144" y="116"/>
                    <a:pt x="147" y="119"/>
                    <a:pt x="147" y="122"/>
                  </a:cubicBezTo>
                  <a:cubicBezTo>
                    <a:pt x="147" y="125"/>
                    <a:pt x="144" y="127"/>
                    <a:pt x="141" y="127"/>
                  </a:cubicBezTo>
                  <a:cubicBezTo>
                    <a:pt x="135" y="127"/>
                    <a:pt x="135" y="127"/>
                    <a:pt x="135" y="127"/>
                  </a:cubicBezTo>
                  <a:close/>
                  <a:moveTo>
                    <a:pt x="107" y="127"/>
                  </a:moveTo>
                  <a:cubicBezTo>
                    <a:pt x="100" y="127"/>
                    <a:pt x="100" y="127"/>
                    <a:pt x="100" y="127"/>
                  </a:cubicBezTo>
                  <a:cubicBezTo>
                    <a:pt x="97" y="127"/>
                    <a:pt x="94" y="125"/>
                    <a:pt x="94" y="122"/>
                  </a:cubicBezTo>
                  <a:cubicBezTo>
                    <a:pt x="94" y="119"/>
                    <a:pt x="97" y="116"/>
                    <a:pt x="100" y="116"/>
                  </a:cubicBezTo>
                  <a:cubicBezTo>
                    <a:pt x="102" y="116"/>
                    <a:pt x="103" y="117"/>
                    <a:pt x="104" y="118"/>
                  </a:cubicBezTo>
                  <a:cubicBezTo>
                    <a:pt x="106" y="120"/>
                    <a:pt x="107" y="124"/>
                    <a:pt x="107" y="127"/>
                  </a:cubicBezTo>
                  <a:moveTo>
                    <a:pt x="231" y="111"/>
                  </a:moveTo>
                  <a:cubicBezTo>
                    <a:pt x="212" y="111"/>
                    <a:pt x="212" y="111"/>
                    <a:pt x="212" y="111"/>
                  </a:cubicBezTo>
                  <a:cubicBezTo>
                    <a:pt x="206" y="111"/>
                    <a:pt x="202" y="115"/>
                    <a:pt x="202" y="120"/>
                  </a:cubicBezTo>
                  <a:cubicBezTo>
                    <a:pt x="202" y="125"/>
                    <a:pt x="206" y="130"/>
                    <a:pt x="212" y="130"/>
                  </a:cubicBezTo>
                  <a:cubicBezTo>
                    <a:pt x="231" y="130"/>
                    <a:pt x="231" y="130"/>
                    <a:pt x="231" y="130"/>
                  </a:cubicBezTo>
                  <a:cubicBezTo>
                    <a:pt x="236" y="130"/>
                    <a:pt x="240" y="125"/>
                    <a:pt x="240" y="120"/>
                  </a:cubicBezTo>
                  <a:cubicBezTo>
                    <a:pt x="240" y="115"/>
                    <a:pt x="236" y="111"/>
                    <a:pt x="231" y="111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6" name="文本框 335"/>
          <p:cNvSpPr txBox="1"/>
          <p:nvPr/>
        </p:nvSpPr>
        <p:spPr>
          <a:xfrm>
            <a:off x="7009942" y="5315629"/>
            <a:ext cx="4423877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followlinks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为可选参数，默认情况下，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walk() 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方法不会向下转换成解析到文件夹的符号链接</a:t>
            </a: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该参数设置为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，表示在支持的操作系统上访问由符号链接指向的文件夹。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35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0" y="5396353"/>
            <a:ext cx="12206061" cy="1587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针对文件夹的操作</a:t>
            </a:r>
          </a:p>
        </p:txBody>
      </p:sp>
      <p:sp>
        <p:nvSpPr>
          <p:cNvPr id="27" name="矩形 26"/>
          <p:cNvSpPr/>
          <p:nvPr/>
        </p:nvSpPr>
        <p:spPr>
          <a:xfrm>
            <a:off x="9680575" y="1485452"/>
            <a:ext cx="2517774" cy="3450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框 335"/>
          <p:cNvSpPr txBox="1"/>
          <p:nvPr/>
        </p:nvSpPr>
        <p:spPr>
          <a:xfrm>
            <a:off x="286957" y="1372394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7-8】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演示使用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walk()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方法遍历文件夹“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D:\PycharmProject\Test07”</a:t>
            </a:r>
          </a:p>
        </p:txBody>
      </p:sp>
      <p:sp>
        <p:nvSpPr>
          <p:cNvPr id="29" name="矩形 28"/>
          <p:cNvSpPr/>
          <p:nvPr/>
        </p:nvSpPr>
        <p:spPr>
          <a:xfrm>
            <a:off x="0" y="2575599"/>
            <a:ext cx="12206061" cy="1932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" name="文本框 8"/>
          <p:cNvSpPr txBox="1"/>
          <p:nvPr/>
        </p:nvSpPr>
        <p:spPr>
          <a:xfrm>
            <a:off x="774700" y="2210594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2000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6-4 </a:t>
            </a: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的代码如下所示。</a:t>
            </a:r>
          </a:p>
        </p:txBody>
      </p:sp>
      <p:sp>
        <p:nvSpPr>
          <p:cNvPr id="35" name="文本框 335"/>
          <p:cNvSpPr txBox="1"/>
          <p:nvPr/>
        </p:nvSpPr>
        <p:spPr>
          <a:xfrm>
            <a:off x="286957" y="2827642"/>
            <a:ext cx="11679618" cy="1554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tuple=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os.walk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for item in tuple: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print(item)</a:t>
            </a:r>
          </a:p>
        </p:txBody>
      </p:sp>
      <p:sp>
        <p:nvSpPr>
          <p:cNvPr id="36" name="文本框 335"/>
          <p:cNvSpPr txBox="1"/>
          <p:nvPr/>
        </p:nvSpPr>
        <p:spPr>
          <a:xfrm>
            <a:off x="286957" y="4572794"/>
            <a:ext cx="748861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包括如图所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示的子文件夹和文件，运行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上面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的的代码，将显示如下结果。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文本框 335"/>
          <p:cNvSpPr txBox="1"/>
          <p:nvPr/>
        </p:nvSpPr>
        <p:spPr>
          <a:xfrm>
            <a:off x="286957" y="5470726"/>
            <a:ext cx="11679618" cy="13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('D:\\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\\Test07', ['demo', 'test'],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['message.txt', 'test7-1.py'])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('D:\\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\\Test07\\demo', [], ['message.txt'])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('D:\\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\\Test07\\test', [], [])</a:t>
            </a:r>
          </a:p>
        </p:txBody>
      </p:sp>
      <p:pic>
        <p:nvPicPr>
          <p:cNvPr id="39" name="图片 38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875" y="4572794"/>
            <a:ext cx="3581399" cy="2140278"/>
          </a:xfrm>
          <a:prstGeom prst="rect">
            <a:avLst/>
          </a:prstGeom>
          <a:ln w="381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45343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4858544"/>
            <a:ext cx="12206061" cy="8572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针对文件夹的操作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．重命名文件夹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667794"/>
            <a:ext cx="12206061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2177824"/>
            <a:ext cx="11679618" cy="472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模块提供了重命名文件夹的方法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rename()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，该方法的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基本语法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格式如下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os.rename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src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dst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用于指定要进行重命名的文件夹；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dst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用于指定重命名后的文件夹。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进行文件夹重命名操作时，如果指定的文件夹不存在，将会抛出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，所以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在进行文件夹重命名时，先使用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os.path.exists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方法判断文件夹是否存在，只有存在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时才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可以进行重命名操作。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例如，要将当前工作文件夹中的子文件夹名称“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demo”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修改为“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demo07”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，可以使用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下面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os.rename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("demo","demo07")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上面的代码，如果当前工作文件夹中的子文件夹“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demo”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存在，则会完成子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的重命名操作，否则将抛出异常。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rename()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方法，只能修改路径中最后一级的子文件夹名称。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02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创建文件</a:t>
            </a:r>
          </a:p>
        </p:txBody>
      </p:sp>
      <p:sp>
        <p:nvSpPr>
          <p:cNvPr id="14" name="矩形 13"/>
          <p:cNvSpPr/>
          <p:nvPr/>
        </p:nvSpPr>
        <p:spPr>
          <a:xfrm>
            <a:off x="0" y="3658394"/>
            <a:ext cx="12206061" cy="16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335"/>
          <p:cNvSpPr txBox="1"/>
          <p:nvPr/>
        </p:nvSpPr>
        <p:spPr>
          <a:xfrm>
            <a:off x="917575" y="1466400"/>
            <a:ext cx="1036320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open()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方法时，若指定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mode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参数值为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a+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，当要打开的文件不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存在时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，就会创建一个新文件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例如，以下代码用于在当前工作文件夹中创建一个名称为“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expectation.txt”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的文本文件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&gt;&gt;&gt;file=open('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expectation.txt','w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file.close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</p:txBody>
      </p:sp>
      <p:sp>
        <p:nvSpPr>
          <p:cNvPr id="16" name="矩形 15"/>
          <p:cNvSpPr/>
          <p:nvPr/>
        </p:nvSpPr>
        <p:spPr>
          <a:xfrm>
            <a:off x="0" y="6249194"/>
            <a:ext cx="12206061" cy="61039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30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操作系统中的路径</a:t>
            </a:r>
          </a:p>
        </p:txBody>
      </p:sp>
      <p:sp>
        <p:nvSpPr>
          <p:cNvPr id="7" name="文本框 335"/>
          <p:cNvSpPr txBox="1"/>
          <p:nvPr/>
        </p:nvSpPr>
        <p:spPr>
          <a:xfrm>
            <a:off x="286957" y="1291470"/>
            <a:ext cx="11070017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中，打开文本文件“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有如下几种方式。</a:t>
            </a:r>
          </a:p>
        </p:txBody>
      </p:sp>
      <p:sp>
        <p:nvSpPr>
          <p:cNvPr id="9" name="i$liḋe-Oval 4">
            <a:extLst>
              <a:ext uri="{FF2B5EF4-FFF2-40B4-BE49-F238E27FC236}">
                <a16:creationId xmlns:a16="http://schemas.microsoft.com/office/drawing/2014/main" id="{DAA5AA26-409F-4F68-BD1B-899629DEB706}"/>
              </a:ext>
            </a:extLst>
          </p:cNvPr>
          <p:cNvSpPr/>
          <p:nvPr/>
        </p:nvSpPr>
        <p:spPr>
          <a:xfrm>
            <a:off x="1073072" y="5437960"/>
            <a:ext cx="1123570" cy="112357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i$liḋe-Freeform: Shape 5">
            <a:extLst>
              <a:ext uri="{FF2B5EF4-FFF2-40B4-BE49-F238E27FC236}">
                <a16:creationId xmlns:a16="http://schemas.microsoft.com/office/drawing/2014/main" id="{AA790EEB-F0EE-478B-863E-97B1BCB11A87}"/>
              </a:ext>
            </a:extLst>
          </p:cNvPr>
          <p:cNvSpPr>
            <a:spLocks/>
          </p:cNvSpPr>
          <p:nvPr/>
        </p:nvSpPr>
        <p:spPr bwMode="auto">
          <a:xfrm>
            <a:off x="1429323" y="5715406"/>
            <a:ext cx="411068" cy="568679"/>
          </a:xfrm>
          <a:custGeom>
            <a:avLst/>
            <a:gdLst>
              <a:gd name="T0" fmla="*/ 143 w 168"/>
              <a:gd name="T1" fmla="*/ 65 h 232"/>
              <a:gd name="T2" fmla="*/ 113 w 168"/>
              <a:gd name="T3" fmla="*/ 38 h 232"/>
              <a:gd name="T4" fmla="*/ 141 w 168"/>
              <a:gd name="T5" fmla="*/ 38 h 232"/>
              <a:gd name="T6" fmla="*/ 147 w 168"/>
              <a:gd name="T7" fmla="*/ 33 h 232"/>
              <a:gd name="T8" fmla="*/ 154 w 168"/>
              <a:gd name="T9" fmla="*/ 5 h 232"/>
              <a:gd name="T10" fmla="*/ 155 w 168"/>
              <a:gd name="T11" fmla="*/ 0 h 232"/>
              <a:gd name="T12" fmla="*/ 13 w 168"/>
              <a:gd name="T13" fmla="*/ 0 h 232"/>
              <a:gd name="T14" fmla="*/ 14 w 168"/>
              <a:gd name="T15" fmla="*/ 5 h 232"/>
              <a:gd name="T16" fmla="*/ 21 w 168"/>
              <a:gd name="T17" fmla="*/ 33 h 232"/>
              <a:gd name="T18" fmla="*/ 27 w 168"/>
              <a:gd name="T19" fmla="*/ 38 h 232"/>
              <a:gd name="T20" fmla="*/ 55 w 168"/>
              <a:gd name="T21" fmla="*/ 38 h 232"/>
              <a:gd name="T22" fmla="*/ 25 w 168"/>
              <a:gd name="T23" fmla="*/ 65 h 232"/>
              <a:gd name="T24" fmla="*/ 15 w 168"/>
              <a:gd name="T25" fmla="*/ 132 h 232"/>
              <a:gd name="T26" fmla="*/ 84 w 168"/>
              <a:gd name="T27" fmla="*/ 232 h 232"/>
              <a:gd name="T28" fmla="*/ 153 w 168"/>
              <a:gd name="T29" fmla="*/ 132 h 232"/>
              <a:gd name="T30" fmla="*/ 143 w 168"/>
              <a:gd name="T31" fmla="*/ 65 h 232"/>
              <a:gd name="T32" fmla="*/ 134 w 168"/>
              <a:gd name="T33" fmla="*/ 119 h 232"/>
              <a:gd name="T34" fmla="*/ 93 w 168"/>
              <a:gd name="T35" fmla="*/ 177 h 232"/>
              <a:gd name="T36" fmla="*/ 93 w 168"/>
              <a:gd name="T37" fmla="*/ 134 h 232"/>
              <a:gd name="T38" fmla="*/ 97 w 168"/>
              <a:gd name="T39" fmla="*/ 126 h 232"/>
              <a:gd name="T40" fmla="*/ 102 w 168"/>
              <a:gd name="T41" fmla="*/ 114 h 232"/>
              <a:gd name="T42" fmla="*/ 84 w 168"/>
              <a:gd name="T43" fmla="*/ 96 h 232"/>
              <a:gd name="T44" fmla="*/ 66 w 168"/>
              <a:gd name="T45" fmla="*/ 114 h 232"/>
              <a:gd name="T46" fmla="*/ 71 w 168"/>
              <a:gd name="T47" fmla="*/ 126 h 232"/>
              <a:gd name="T48" fmla="*/ 74 w 168"/>
              <a:gd name="T49" fmla="*/ 134 h 232"/>
              <a:gd name="T50" fmla="*/ 74 w 168"/>
              <a:gd name="T51" fmla="*/ 177 h 232"/>
              <a:gd name="T52" fmla="*/ 34 w 168"/>
              <a:gd name="T53" fmla="*/ 119 h 232"/>
              <a:gd name="T54" fmla="*/ 40 w 168"/>
              <a:gd name="T55" fmla="*/ 83 h 232"/>
              <a:gd name="T56" fmla="*/ 84 w 168"/>
              <a:gd name="T57" fmla="*/ 44 h 232"/>
              <a:gd name="T58" fmla="*/ 127 w 168"/>
              <a:gd name="T59" fmla="*/ 82 h 232"/>
              <a:gd name="T60" fmla="*/ 128 w 168"/>
              <a:gd name="T61" fmla="*/ 83 h 232"/>
              <a:gd name="T62" fmla="*/ 134 w 168"/>
              <a:gd name="T63" fmla="*/ 119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68" h="232">
                <a:moveTo>
                  <a:pt x="143" y="65"/>
                </a:moveTo>
                <a:cubicBezTo>
                  <a:pt x="113" y="38"/>
                  <a:pt x="113" y="38"/>
                  <a:pt x="113" y="38"/>
                </a:cubicBezTo>
                <a:cubicBezTo>
                  <a:pt x="141" y="38"/>
                  <a:pt x="141" y="38"/>
                  <a:pt x="141" y="38"/>
                </a:cubicBezTo>
                <a:cubicBezTo>
                  <a:pt x="143" y="38"/>
                  <a:pt x="146" y="36"/>
                  <a:pt x="147" y="33"/>
                </a:cubicBezTo>
                <a:cubicBezTo>
                  <a:pt x="154" y="5"/>
                  <a:pt x="154" y="5"/>
                  <a:pt x="154" y="5"/>
                </a:cubicBezTo>
                <a:cubicBezTo>
                  <a:pt x="155" y="0"/>
                  <a:pt x="155" y="0"/>
                  <a:pt x="155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21" y="33"/>
                  <a:pt x="21" y="33"/>
                  <a:pt x="21" y="33"/>
                </a:cubicBezTo>
                <a:cubicBezTo>
                  <a:pt x="22" y="36"/>
                  <a:pt x="24" y="38"/>
                  <a:pt x="27" y="38"/>
                </a:cubicBezTo>
                <a:cubicBezTo>
                  <a:pt x="55" y="38"/>
                  <a:pt x="55" y="38"/>
                  <a:pt x="55" y="38"/>
                </a:cubicBezTo>
                <a:cubicBezTo>
                  <a:pt x="25" y="65"/>
                  <a:pt x="25" y="65"/>
                  <a:pt x="25" y="65"/>
                </a:cubicBezTo>
                <a:cubicBezTo>
                  <a:pt x="5" y="81"/>
                  <a:pt x="0" y="111"/>
                  <a:pt x="15" y="132"/>
                </a:cubicBezTo>
                <a:cubicBezTo>
                  <a:pt x="84" y="232"/>
                  <a:pt x="84" y="232"/>
                  <a:pt x="84" y="232"/>
                </a:cubicBezTo>
                <a:cubicBezTo>
                  <a:pt x="153" y="132"/>
                  <a:pt x="153" y="132"/>
                  <a:pt x="153" y="132"/>
                </a:cubicBezTo>
                <a:cubicBezTo>
                  <a:pt x="168" y="111"/>
                  <a:pt x="163" y="81"/>
                  <a:pt x="143" y="65"/>
                </a:cubicBezTo>
                <a:close/>
                <a:moveTo>
                  <a:pt x="134" y="119"/>
                </a:moveTo>
                <a:cubicBezTo>
                  <a:pt x="93" y="177"/>
                  <a:pt x="93" y="177"/>
                  <a:pt x="93" y="177"/>
                </a:cubicBezTo>
                <a:cubicBezTo>
                  <a:pt x="93" y="134"/>
                  <a:pt x="93" y="134"/>
                  <a:pt x="93" y="134"/>
                </a:cubicBezTo>
                <a:cubicBezTo>
                  <a:pt x="93" y="131"/>
                  <a:pt x="95" y="128"/>
                  <a:pt x="97" y="126"/>
                </a:cubicBezTo>
                <a:cubicBezTo>
                  <a:pt x="100" y="123"/>
                  <a:pt x="102" y="119"/>
                  <a:pt x="102" y="114"/>
                </a:cubicBezTo>
                <a:cubicBezTo>
                  <a:pt x="102" y="104"/>
                  <a:pt x="94" y="96"/>
                  <a:pt x="84" y="96"/>
                </a:cubicBezTo>
                <a:cubicBezTo>
                  <a:pt x="74" y="96"/>
                  <a:pt x="66" y="104"/>
                  <a:pt x="66" y="114"/>
                </a:cubicBezTo>
                <a:cubicBezTo>
                  <a:pt x="66" y="119"/>
                  <a:pt x="68" y="123"/>
                  <a:pt x="71" y="126"/>
                </a:cubicBezTo>
                <a:cubicBezTo>
                  <a:pt x="73" y="128"/>
                  <a:pt x="74" y="131"/>
                  <a:pt x="74" y="134"/>
                </a:cubicBezTo>
                <a:cubicBezTo>
                  <a:pt x="74" y="177"/>
                  <a:pt x="74" y="177"/>
                  <a:pt x="74" y="177"/>
                </a:cubicBezTo>
                <a:cubicBezTo>
                  <a:pt x="34" y="119"/>
                  <a:pt x="34" y="119"/>
                  <a:pt x="34" y="119"/>
                </a:cubicBezTo>
                <a:cubicBezTo>
                  <a:pt x="26" y="108"/>
                  <a:pt x="29" y="91"/>
                  <a:pt x="40" y="83"/>
                </a:cubicBezTo>
                <a:cubicBezTo>
                  <a:pt x="84" y="44"/>
                  <a:pt x="84" y="44"/>
                  <a:pt x="84" y="44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83"/>
                  <a:pt x="128" y="83"/>
                  <a:pt x="128" y="83"/>
                </a:cubicBezTo>
                <a:cubicBezTo>
                  <a:pt x="139" y="91"/>
                  <a:pt x="142" y="108"/>
                  <a:pt x="134" y="1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917046" y="1975058"/>
            <a:ext cx="5020329" cy="365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① "demo\\message.txt" 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的形式。</a:t>
            </a:r>
          </a:p>
        </p:txBody>
      </p:sp>
      <p:sp>
        <p:nvSpPr>
          <p:cNvPr id="12" name="i$liḋe-TextBox 36">
            <a:extLst>
              <a:ext uri="{FF2B5EF4-FFF2-40B4-BE49-F238E27FC236}">
                <a16:creationId xmlns:a16="http://schemas.microsoft.com/office/drawing/2014/main" id="{D796CC2A-A11C-4244-8C4A-A96C542611BD}"/>
              </a:ext>
            </a:extLst>
          </p:cNvPr>
          <p:cNvSpPr txBox="1">
            <a:spLocks/>
          </p:cNvSpPr>
          <p:nvPr/>
        </p:nvSpPr>
        <p:spPr bwMode="auto">
          <a:xfrm>
            <a:off x="2464505" y="2581736"/>
            <a:ext cx="8628750" cy="101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中指定路径时，需要对路径分隔符“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进行转义，即将路径中的“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替换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为“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\\”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，例如相对路径“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demo\message.txt”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需要使用“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demo\\message.txt”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。示例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&gt;&gt;&gt;file=open("demo\\message.txt")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file.close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i$liḋe-TextBox 33">
            <a:extLst>
              <a:ext uri="{FF2B5EF4-FFF2-40B4-BE49-F238E27FC236}">
                <a16:creationId xmlns:a16="http://schemas.microsoft.com/office/drawing/2014/main" id="{0F93618B-505C-42B6-94E9-84117B0AFD52}"/>
              </a:ext>
            </a:extLst>
          </p:cNvPr>
          <p:cNvSpPr txBox="1">
            <a:spLocks/>
          </p:cNvSpPr>
          <p:nvPr/>
        </p:nvSpPr>
        <p:spPr bwMode="auto">
          <a:xfrm>
            <a:off x="1972124" y="3900477"/>
            <a:ext cx="4910172" cy="28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② "demo/message.txt" </a:t>
            </a:r>
            <a:r>
              <a:rPr lang="zh-CN" altLang="en-US" sz="2000" b="1" dirty="0">
                <a:solidFill>
                  <a:srgbClr val="3A418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的形式。</a:t>
            </a:r>
          </a:p>
        </p:txBody>
      </p:sp>
      <p:sp>
        <p:nvSpPr>
          <p:cNvPr id="16" name="iS1ide-TextBox 31">
            <a:extLst>
              <a:ext uri="{FF2B5EF4-FFF2-40B4-BE49-F238E27FC236}">
                <a16:creationId xmlns:a16="http://schemas.microsoft.com/office/drawing/2014/main" id="{D78B19AF-8A51-4BB9-BAE4-1627DCA59D72}"/>
              </a:ext>
            </a:extLst>
          </p:cNvPr>
          <p:cNvSpPr txBox="1">
            <a:spLocks/>
          </p:cNvSpPr>
          <p:nvPr/>
        </p:nvSpPr>
        <p:spPr bwMode="auto">
          <a:xfrm>
            <a:off x="2258471" y="5337166"/>
            <a:ext cx="4623825" cy="30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③ </a:t>
            </a:r>
            <a:r>
              <a:rPr lang="en-US" altLang="zh-CN" sz="2000" b="1" dirty="0" err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r"demo</a:t>
            </a:r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\message.txt" 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的形式。</a:t>
            </a:r>
          </a:p>
        </p:txBody>
      </p:sp>
      <p:sp>
        <p:nvSpPr>
          <p:cNvPr id="17" name="i$liḋe-TextBox 36">
            <a:extLst>
              <a:ext uri="{FF2B5EF4-FFF2-40B4-BE49-F238E27FC236}">
                <a16:creationId xmlns:a16="http://schemas.microsoft.com/office/drawing/2014/main" id="{D796CC2A-A11C-4244-8C4A-A96C542611BD}"/>
              </a:ext>
            </a:extLst>
          </p:cNvPr>
          <p:cNvSpPr txBox="1">
            <a:spLocks/>
          </p:cNvSpPr>
          <p:nvPr/>
        </p:nvSpPr>
        <p:spPr bwMode="auto">
          <a:xfrm>
            <a:off x="2464505" y="5739342"/>
            <a:ext cx="8241471" cy="101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中，指定路径时可以在路径字符串前面加上字母“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或“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，使路径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字符串原样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输出，这时路径中的分隔符“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就不需要再转义了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。示例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&gt;&gt;&gt;file=open(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r"demo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\message.txt")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file.close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i$liḋe-TextBox 36">
            <a:extLst>
              <a:ext uri="{FF2B5EF4-FFF2-40B4-BE49-F238E27FC236}">
                <a16:creationId xmlns:a16="http://schemas.microsoft.com/office/drawing/2014/main" id="{D796CC2A-A11C-4244-8C4A-A96C542611BD}"/>
              </a:ext>
            </a:extLst>
          </p:cNvPr>
          <p:cNvSpPr txBox="1">
            <a:spLocks/>
          </p:cNvSpPr>
          <p:nvPr/>
        </p:nvSpPr>
        <p:spPr bwMode="auto">
          <a:xfrm>
            <a:off x="1507590" y="4205766"/>
            <a:ext cx="8628750" cy="1012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 anchorCtr="1">
            <a:noAutofit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中，指定路径时允许将路径分隔符“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用“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/”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代替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。示例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&gt;&gt;&gt;file=open("demo/message.txt")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file.close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0" name="i$liḋe-Oval 6">
            <a:extLst>
              <a:ext uri="{FF2B5EF4-FFF2-40B4-BE49-F238E27FC236}">
                <a16:creationId xmlns:a16="http://schemas.microsoft.com/office/drawing/2014/main" id="{0C9D932A-05D6-4B92-99C6-87D3E25D7442}"/>
              </a:ext>
            </a:extLst>
          </p:cNvPr>
          <p:cNvSpPr/>
          <p:nvPr/>
        </p:nvSpPr>
        <p:spPr>
          <a:xfrm>
            <a:off x="1134901" y="3793326"/>
            <a:ext cx="1123570" cy="1123570"/>
          </a:xfrm>
          <a:prstGeom prst="ellipse">
            <a:avLst/>
          </a:prstGeom>
          <a:solidFill>
            <a:srgbClr val="3A4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" name="i$liḋe-Freeform: Shape 7">
            <a:extLst>
              <a:ext uri="{FF2B5EF4-FFF2-40B4-BE49-F238E27FC236}">
                <a16:creationId xmlns:a16="http://schemas.microsoft.com/office/drawing/2014/main" id="{5C222DFC-326E-495B-9A4E-5B1D5DFE00CA}"/>
              </a:ext>
            </a:extLst>
          </p:cNvPr>
          <p:cNvSpPr>
            <a:spLocks/>
          </p:cNvSpPr>
          <p:nvPr/>
        </p:nvSpPr>
        <p:spPr bwMode="auto">
          <a:xfrm>
            <a:off x="1401697" y="4081421"/>
            <a:ext cx="589979" cy="547380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" name="i$liḋe-Oval 8">
            <a:extLst>
              <a:ext uri="{FF2B5EF4-FFF2-40B4-BE49-F238E27FC236}">
                <a16:creationId xmlns:a16="http://schemas.microsoft.com/office/drawing/2014/main" id="{FC4B3D33-C1B4-4FE5-AD81-D72CD50A1AE5}"/>
              </a:ext>
            </a:extLst>
          </p:cNvPr>
          <p:cNvSpPr/>
          <p:nvPr/>
        </p:nvSpPr>
        <p:spPr>
          <a:xfrm>
            <a:off x="1073072" y="2105685"/>
            <a:ext cx="1123570" cy="11235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3" name="i$liḋe-Freeform: Shape 9">
            <a:extLst>
              <a:ext uri="{FF2B5EF4-FFF2-40B4-BE49-F238E27FC236}">
                <a16:creationId xmlns:a16="http://schemas.microsoft.com/office/drawing/2014/main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1355842" y="2427858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7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4822032"/>
            <a:ext cx="12206061" cy="893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针对文件的操作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．判断文件是否存在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069877"/>
            <a:ext cx="12206061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2177824"/>
            <a:ext cx="11679618" cy="421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中，判断文件是否存在，也可以使用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模块提供的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exists()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方法实现。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exists()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的基本语法格式如下。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os.path.exists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(path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表示待判断的文件，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中包含路径，可以是相对路径，也可以是绝对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。如果指定路径中的文件存在，则返回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例如，要判断指定的文件“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D:\PycharmProject\Test07\message.txt”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是否存在，可以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使用以下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os.path.exists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:\PycharmProject\Test07\message.txt "))</a:t>
            </a:r>
          </a:p>
          <a:p>
            <a:pPr indent="457200">
              <a:lnSpc>
                <a:spcPct val="1320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上面两行代码，如果指定文件夹“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Test07”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中的文件“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存在，则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返回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True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，否则返回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False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针对文件的操作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．获取文件的基本信息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3146967"/>
            <a:ext cx="12206061" cy="66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2177824"/>
            <a:ext cx="11679618" cy="2108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在计算机中创建文件后，文件本身就包含一些有用的信息，例如文件大小、文件的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最后一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次访问时间、文件的最后一次修改时间，通过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方法可以获取文件的这些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信息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stat()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方法的基本语法格式如下。</a:t>
            </a:r>
          </a:p>
          <a:p>
            <a:pPr indent="457200"/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os.stat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(path)</a:t>
            </a:r>
          </a:p>
          <a:p>
            <a:pPr indent="457200"/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为要获取文件信息的文件路径，可以是相对路径，也可以是绝对路径。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909203"/>
            <a:ext cx="12206061" cy="19503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74700" y="4544198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获取文本文件“</a:t>
            </a:r>
            <a:r>
              <a:rPr lang="en-US" altLang="zh-CN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大小的示例代码</a:t>
            </a:r>
            <a:endParaRPr lang="zh-CN" altLang="en-US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286957" y="5161246"/>
            <a:ext cx="626941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fileInfo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os.stat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("message.txt")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文件大小：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fileInfo.st_size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 )</a:t>
            </a:r>
          </a:p>
        </p:txBody>
      </p:sp>
      <p:sp>
        <p:nvSpPr>
          <p:cNvPr id="13" name="文本框 8"/>
          <p:cNvSpPr txBox="1"/>
          <p:nvPr/>
        </p:nvSpPr>
        <p:spPr>
          <a:xfrm>
            <a:off x="8080374" y="4544198"/>
            <a:ext cx="4280959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</a:p>
        </p:txBody>
      </p:sp>
      <p:sp>
        <p:nvSpPr>
          <p:cNvPr id="15" name="文本框 335"/>
          <p:cNvSpPr txBox="1"/>
          <p:nvPr/>
        </p:nvSpPr>
        <p:spPr>
          <a:xfrm>
            <a:off x="7623175" y="5161245"/>
            <a:ext cx="4343400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文件大小：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26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字节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001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针对文件的操作</a:t>
            </a:r>
          </a:p>
        </p:txBody>
      </p:sp>
      <p:sp>
        <p:nvSpPr>
          <p:cNvPr id="6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．重命名文件</a:t>
            </a:r>
          </a:p>
        </p:txBody>
      </p:sp>
      <p:sp>
        <p:nvSpPr>
          <p:cNvPr id="7" name="矩形 6"/>
          <p:cNvSpPr/>
          <p:nvPr/>
        </p:nvSpPr>
        <p:spPr>
          <a:xfrm>
            <a:off x="3175" y="1700971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2672413"/>
            <a:ext cx="12206061" cy="66382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286957" y="2058194"/>
            <a:ext cx="11679618" cy="174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模块提供了重命名文件的方法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rename()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，该方法的基本语法格式如下。</a:t>
            </a:r>
          </a:p>
          <a:p>
            <a:pPr indent="457200"/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os.rename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src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dst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)</a:t>
            </a:r>
          </a:p>
          <a:p>
            <a:pPr indent="457200"/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src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用于指定要进行重命名的文件；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dst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用于指定重命名后的文件。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4632999"/>
            <a:ext cx="12206061" cy="14161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774700" y="4344709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  <a:endParaRPr lang="zh-CN" altLang="en-US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文本框 335"/>
          <p:cNvSpPr txBox="1"/>
          <p:nvPr/>
        </p:nvSpPr>
        <p:spPr>
          <a:xfrm>
            <a:off x="286957" y="4730128"/>
            <a:ext cx="11679618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os.rename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:\PycharmProject\Test07\message.txt",r"D:\PycharmProject\Test07\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message07.txt")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286957" y="3748681"/>
            <a:ext cx="11679618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例如，要将当前工作文件夹中的文件名称“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修改为“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message07.txt”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985375" y="3791420"/>
            <a:ext cx="2212975" cy="3180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335"/>
          <p:cNvSpPr txBox="1"/>
          <p:nvPr/>
        </p:nvSpPr>
        <p:spPr>
          <a:xfrm>
            <a:off x="286957" y="6068607"/>
            <a:ext cx="11679618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运行上面的代码，如果文件夹“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D:\PycharmProject\Test07”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中存在文件“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则会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完成文件“</a:t>
            </a:r>
            <a:r>
              <a:rPr lang="en-US" altLang="zh-CN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的重命名操作，否则将抛出异常。</a:t>
            </a:r>
            <a:endParaRPr lang="en-US" altLang="zh-CN" sz="18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17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11104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8322630"/>
              </p:ext>
            </p:extLst>
          </p:nvPr>
        </p:nvGraphicFramePr>
        <p:xfrm>
          <a:off x="2289174" y="2034904"/>
          <a:ext cx="9296401" cy="47824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0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1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241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打开与关闭文件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open()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方法打开文件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close()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方法关闭文件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打开文件时使用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with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读取与写入文件内容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文件对象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调整文件的当前位置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向文件中写入内容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7-1】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打开并读取文件的全部行性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7-2】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以二进制形式打开文件并读取其内容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创建与操作文件、文件夹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针对文件夹的操作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删除文件及文件夹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异常处理语句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7.5.1 try…except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7.5.2 try…except…else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7.5.3 try…except…finally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raise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语句抛出异常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37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5277644"/>
            <a:ext cx="12206061" cy="1733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3124994"/>
            <a:ext cx="12206061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7.4.1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删除文件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1753394"/>
            <a:ext cx="12206061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7" y="1219994"/>
            <a:ext cx="11679618" cy="3632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中内置的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模块中提供了删除文件的方法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remove()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，该方法基本的语法格式如下。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os.remove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path 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为待删除文件所在的路径，可以使用相对路径，也可以使用绝对路径。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例如，要删除指定文件夹中的文件“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，可以使用下面的代码。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os.remove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:\PycharmProject\Test07\message.txt ")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上面的代码后，如果文件夹“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中存在文本文件“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 txt”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，则可以将其删除，否则会出现“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[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WinError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2]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系统找不到指定的文件。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774700" y="4958187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异常信息</a:t>
            </a:r>
          </a:p>
        </p:txBody>
      </p:sp>
      <p:sp>
        <p:nvSpPr>
          <p:cNvPr id="10" name="文本框 335"/>
          <p:cNvSpPr txBox="1"/>
          <p:nvPr/>
        </p:nvSpPr>
        <p:spPr>
          <a:xfrm>
            <a:off x="153944" y="5487194"/>
            <a:ext cx="11679618" cy="139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(most recent call last):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[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WinError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2]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系统找不到指定的文件。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'D:\\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PycharmProject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\\Test07\\message.txt 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文本框 335"/>
          <p:cNvSpPr txBox="1"/>
          <p:nvPr/>
        </p:nvSpPr>
        <p:spPr>
          <a:xfrm>
            <a:off x="6691293" y="5479354"/>
            <a:ext cx="5472132" cy="10674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为了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解决删除不存在的文件时出现异常的问题，可以在删除文件时，先使用</a:t>
            </a:r>
            <a:r>
              <a:rPr lang="en-US" altLang="zh-CN" sz="16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os.path.exists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方法判断待删除文件是否存在，只有存在才可执行删除操作。</a:t>
            </a:r>
          </a:p>
        </p:txBody>
      </p:sp>
    </p:spTree>
    <p:extLst>
      <p:ext uri="{BB962C8B-B14F-4D97-AF65-F5344CB8AC3E}">
        <p14:creationId xmlns:p14="http://schemas.microsoft.com/office/powerpoint/2010/main" val="184517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0886" y="4572794"/>
            <a:ext cx="12206061" cy="9334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删除文件夹</a:t>
            </a: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．删除空文件夹</a:t>
            </a:r>
          </a:p>
        </p:txBody>
      </p:sp>
      <p:sp>
        <p:nvSpPr>
          <p:cNvPr id="8" name="矩形 7"/>
          <p:cNvSpPr/>
          <p:nvPr/>
        </p:nvSpPr>
        <p:spPr>
          <a:xfrm>
            <a:off x="-10886" y="3124994"/>
            <a:ext cx="12206061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335"/>
          <p:cNvSpPr txBox="1"/>
          <p:nvPr/>
        </p:nvSpPr>
        <p:spPr>
          <a:xfrm>
            <a:off x="286957" y="2108895"/>
            <a:ext cx="116796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删除空文件夹可以使用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模块提供的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方法实现，通过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方法删除文件夹时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，只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有待删除的文件夹为空才能执行删除操作。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方法的基本语法格式如下。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os.rmdir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 path )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为要删除的文件夹，可以使用相对路径，也可以使用绝对路径。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例如，删除前面创建的文件夹“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0101”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，可以使用下面的代码。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os.rmdir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:\PycharmProject\Test07\01\0101")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上面的代码后，“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D:\PycharmProject\Test07\01”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文件夹中的子文件夹“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0101”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会被删除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。如果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待删除的文件夹不存在，将抛出“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FileNotFoundError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[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WinError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2]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系统找不到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指定的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文件。”的异常。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717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0886" y="3963194"/>
            <a:ext cx="12206061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7.4.2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删除文件夹</a:t>
            </a:r>
          </a:p>
        </p:txBody>
      </p:sp>
      <p:sp>
        <p:nvSpPr>
          <p:cNvPr id="12" name="矩形 11"/>
          <p:cNvSpPr/>
          <p:nvPr/>
        </p:nvSpPr>
        <p:spPr>
          <a:xfrm>
            <a:off x="3175" y="1603242"/>
            <a:ext cx="12195175" cy="15015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335"/>
          <p:cNvSpPr txBox="1"/>
          <p:nvPr/>
        </p:nvSpPr>
        <p:spPr>
          <a:xfrm>
            <a:off x="286958" y="991395"/>
            <a:ext cx="11413592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．删除非空文件夹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286957" y="2108895"/>
            <a:ext cx="1167961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rmdir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方法只能删除空文件夹，如果想要删除非空文件夹，可以使用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内置标准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shutil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rmtree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实现。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例如，在文件夹“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中有一个子文件夹“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0101”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和一个文本文件“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需要删除非空文件夹“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，可以使用下面的代码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&gt;&gt;&gt;import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shutil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shutil.rmtree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:\PycharmProject\Test07\01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运行上面的代码，则会直接将文件夹“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中的子文件夹“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0101”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和文本文件“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message.txt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都删除。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55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73026" y="0"/>
            <a:ext cx="12344401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3025" y="565785"/>
            <a:ext cx="12344400" cy="1076960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Rot="1" noChangeArrowheads="1"/>
          </p:cNvSpPr>
          <p:nvPr/>
        </p:nvSpPr>
        <p:spPr>
          <a:xfrm>
            <a:off x="-85726" y="1642914"/>
            <a:ext cx="5797549" cy="4270375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>
            <a:lvl1pPr marL="457200" indent="-457200" algn="l" defTabSz="1219835" rtl="0" eaLnBrk="1" latinLnBrk="0" hangingPunct="1">
              <a:spcBef>
                <a:spcPct val="20000"/>
              </a:spcBef>
              <a:buSzPct val="8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1235" indent="-3810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6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423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44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40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3670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39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3505" indent="-304800" algn="l" defTabSz="121983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2289175" y="635737"/>
            <a:ext cx="1641475" cy="8236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UI" panose="020B0503020204020204" pitchFamily="18" charset="-122"/>
                <a:sym typeface="微软雅黑" panose="020B0503020204020204" pitchFamily="34" charset="-122"/>
              </a:rPr>
              <a:t>循序渐进</a:t>
            </a:r>
          </a:p>
        </p:txBody>
      </p:sp>
      <p:sp>
        <p:nvSpPr>
          <p:cNvPr id="8" name="矩形 7"/>
          <p:cNvSpPr/>
          <p:nvPr/>
        </p:nvSpPr>
        <p:spPr>
          <a:xfrm>
            <a:off x="1527175" y="652145"/>
            <a:ext cx="3048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2111104"/>
            <a:ext cx="1690370" cy="1022350"/>
            <a:chOff x="25399" y="883487"/>
            <a:chExt cx="3581401" cy="1022307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25399" y="883487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25399" y="104065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25399" y="1212100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25399" y="140573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399" y="1577181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399" y="173434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25399" y="1905794"/>
              <a:ext cx="35814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" name="表格 28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136491"/>
              </p:ext>
            </p:extLst>
          </p:nvPr>
        </p:nvGraphicFramePr>
        <p:xfrm>
          <a:off x="2289174" y="2034904"/>
          <a:ext cx="9296401" cy="47824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800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18">
                <a:tc>
                  <a:txBody>
                    <a:bodyPr/>
                    <a:lstStyle/>
                    <a:p>
                      <a:pPr indent="0" algn="l"/>
                      <a:r>
                        <a:rPr lang="zh-CN" altLang="en-US" sz="14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知识要点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342900" indent="-342900" algn="l"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 marT="45725" marB="45725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241">
                <a:tc>
                  <a:txBody>
                    <a:bodyPr/>
                    <a:lstStyle/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打开与关闭文件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open()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方法打开文件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close()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方法关闭文件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7.1.3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打开文件时使用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with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读取与写入文件内容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文件对象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调整文件的当前位置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读取文件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7.2.4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向文件中写入内容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fontAlgn="base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7-1】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打开并读取文件的全部行性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【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任务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7-2】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以二进制形式打开文件并读取其内容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创建与操作文件、文件夹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针对文件夹的操作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7.3.3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创建文件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7.3.4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针对文件的操作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删除文件及文件夹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7.4.1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7.4.2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删除文件夹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 </a:t>
                      </a:r>
                      <a:r>
                        <a:rPr kumimoji="0" lang="zh-CN" altLang="en-US" sz="1600" b="1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3A4187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异常处理语句</a:t>
                      </a:r>
                      <a:endParaRPr kumimoji="0" lang="en-US" altLang="zh-CN" sz="1600" b="1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3A4187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7.5.1 try…except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7.5.2 try…except…else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7.5.3 try…except…finally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</a:t>
                      </a:r>
                      <a:endParaRPr kumimoji="0" lang="en-US" altLang="zh-CN" sz="1600" b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  <a:sym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7.5.4 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使用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raise</a:t>
                      </a:r>
                      <a:r>
                        <a:rPr kumimoji="0" lang="zh-CN" altLang="en-US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语句抛出异常</a:t>
                      </a:r>
                      <a:r>
                        <a:rPr kumimoji="0" lang="en-US" altLang="zh-CN" sz="1600" b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微软雅黑" panose="020B0503020204020204" pitchFamily="34" charset="-122"/>
                        </a:rPr>
                        <a:t>.</a:t>
                      </a:r>
                      <a:endParaRPr kumimoji="0" lang="zh-CN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68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0886" y="3048794"/>
            <a:ext cx="12206061" cy="358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7.5.1 try…except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13" name="文本框 335"/>
          <p:cNvSpPr txBox="1"/>
          <p:nvPr/>
        </p:nvSpPr>
        <p:spPr>
          <a:xfrm>
            <a:off x="837488" y="1397984"/>
            <a:ext cx="10526548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其结构与执行流程示意图如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try…except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语句捕获异常时，如果在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后面不指定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异常名称，则表示捕获全部异常。</a:t>
            </a:r>
          </a:p>
        </p:txBody>
      </p:sp>
      <p:pic>
        <p:nvPicPr>
          <p:cNvPr id="21" name="图片 20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88" y="3677633"/>
            <a:ext cx="4233060" cy="1980595"/>
          </a:xfrm>
          <a:prstGeom prst="rect">
            <a:avLst/>
          </a:prstGeom>
        </p:spPr>
      </p:pic>
      <p:sp>
        <p:nvSpPr>
          <p:cNvPr id="24" name="文本框 8"/>
          <p:cNvSpPr txBox="1"/>
          <p:nvPr/>
        </p:nvSpPr>
        <p:spPr>
          <a:xfrm>
            <a:off x="5664539" y="3656995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示例代码</a:t>
            </a:r>
            <a:endParaRPr lang="zh-CN" altLang="en-US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文本框 335"/>
          <p:cNvSpPr txBox="1"/>
          <p:nvPr/>
        </p:nvSpPr>
        <p:spPr>
          <a:xfrm>
            <a:off x="5648664" y="4042414"/>
            <a:ext cx="5411259" cy="1920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=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eval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(input("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请输入数字：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**2)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所输入的不是数字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4956174" y="2818843"/>
            <a:ext cx="7064375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7-9】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try…except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语句的应用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985375" y="2861583"/>
            <a:ext cx="2212975" cy="31807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7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0886" y="2864631"/>
            <a:ext cx="12206061" cy="40614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7.5.1 try…except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24" name="文本框 8"/>
          <p:cNvSpPr txBox="1"/>
          <p:nvPr/>
        </p:nvSpPr>
        <p:spPr>
          <a:xfrm>
            <a:off x="307976" y="2479212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7-10 </a:t>
            </a: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</a:t>
            </a:r>
          </a:p>
        </p:txBody>
      </p:sp>
      <p:sp>
        <p:nvSpPr>
          <p:cNvPr id="25" name="文本框 335"/>
          <p:cNvSpPr txBox="1"/>
          <p:nvPr/>
        </p:nvSpPr>
        <p:spPr>
          <a:xfrm>
            <a:off x="292101" y="3403740"/>
            <a:ext cx="7559674" cy="2286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while True: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try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     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(input("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请输入一个数字：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              print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所输入的数字为：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num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except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ValueError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print("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所输入的不是数字，请再次尝试输入！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307976" y="1391633"/>
            <a:ext cx="1171257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7-10】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演示使用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try…except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语句限制用户输入一个数字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7623175" y="1434372"/>
            <a:ext cx="4575175" cy="32938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912136" y="2843654"/>
            <a:ext cx="4724400" cy="3697040"/>
          </a:xfrm>
          <a:prstGeom prst="roundRect">
            <a:avLst>
              <a:gd name="adj" fmla="val 5654"/>
            </a:avLst>
          </a:prstGeom>
          <a:noFill/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089774" y="3455988"/>
            <a:ext cx="4470561" cy="30008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执行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try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子句（在关键字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try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和关键字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之间的语句）。如果没有异常发生，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忽略</a:t>
            </a:r>
            <a:r>
              <a:rPr lang="en-US" altLang="zh-CN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子句，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try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子句执行后结束。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如果在执行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try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子句的过程中发生了异常，那么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try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子句余下的部分将被忽略。如果</a:t>
            </a:r>
            <a:r>
              <a:rPr lang="zh-CN" altLang="en-US" sz="1400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异常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的类型和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关键字之后的名称相符，那么对应的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子句将被执行。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处理程序将只针对对应的</a:t>
            </a:r>
            <a:r>
              <a:rPr lang="en-US" altLang="zh-CN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try </a:t>
            </a:r>
            <a:r>
              <a:rPr lang="zh-CN" altLang="en-US" sz="14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子句中的异常进行处理。</a:t>
            </a:r>
            <a:endParaRPr lang="en-US" altLang="zh-CN" sz="1400" dirty="0">
              <a:solidFill>
                <a:prstClr val="black">
                  <a:lumMod val="50000"/>
                  <a:lumOff val="50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4" name="文本框 12"/>
          <p:cNvSpPr txBox="1"/>
          <p:nvPr/>
        </p:nvSpPr>
        <p:spPr>
          <a:xfrm>
            <a:off x="7089775" y="3029603"/>
            <a:ext cx="4394362" cy="353160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7-10 </a:t>
            </a:r>
            <a:r>
              <a:rPr lang="zh-CN" altLang="en-US" sz="1600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的代码运行</a:t>
            </a:r>
          </a:p>
        </p:txBody>
      </p:sp>
    </p:spTree>
    <p:extLst>
      <p:ext uri="{BB962C8B-B14F-4D97-AF65-F5344CB8AC3E}">
        <p14:creationId xmlns:p14="http://schemas.microsoft.com/office/powerpoint/2010/main" val="250894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12066" y="6183189"/>
            <a:ext cx="12210415" cy="492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2066" y="4781109"/>
            <a:ext cx="12210415" cy="858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操作系统中的路径</a:t>
            </a:r>
          </a:p>
        </p:txBody>
      </p:sp>
      <p:sp>
        <p:nvSpPr>
          <p:cNvPr id="18" name="i$liḋe-Freeform: Shape 9">
            <a:extLst>
              <a:ext uri="{FF2B5EF4-FFF2-40B4-BE49-F238E27FC236}">
                <a16:creationId xmlns:a16="http://schemas.microsoft.com/office/drawing/2014/main" id="{51D219F3-3C54-4534-9ED0-BA584A835EB6}"/>
              </a:ext>
            </a:extLst>
          </p:cNvPr>
          <p:cNvSpPr>
            <a:spLocks/>
          </p:cNvSpPr>
          <p:nvPr/>
        </p:nvSpPr>
        <p:spPr bwMode="auto">
          <a:xfrm>
            <a:off x="1211681" y="1467245"/>
            <a:ext cx="558029" cy="479224"/>
          </a:xfrm>
          <a:custGeom>
            <a:avLst/>
            <a:gdLst>
              <a:gd name="T0" fmla="*/ 223 w 228"/>
              <a:gd name="T1" fmla="*/ 0 h 196"/>
              <a:gd name="T2" fmla="*/ 210 w 228"/>
              <a:gd name="T3" fmla="*/ 0 h 196"/>
              <a:gd name="T4" fmla="*/ 205 w 228"/>
              <a:gd name="T5" fmla="*/ 5 h 196"/>
              <a:gd name="T6" fmla="*/ 205 w 228"/>
              <a:gd name="T7" fmla="*/ 10 h 196"/>
              <a:gd name="T8" fmla="*/ 20 w 228"/>
              <a:gd name="T9" fmla="*/ 42 h 196"/>
              <a:gd name="T10" fmla="*/ 20 w 228"/>
              <a:gd name="T11" fmla="*/ 40 h 196"/>
              <a:gd name="T12" fmla="*/ 15 w 228"/>
              <a:gd name="T13" fmla="*/ 35 h 196"/>
              <a:gd name="T14" fmla="*/ 5 w 228"/>
              <a:gd name="T15" fmla="*/ 35 h 196"/>
              <a:gd name="T16" fmla="*/ 0 w 228"/>
              <a:gd name="T17" fmla="*/ 40 h 196"/>
              <a:gd name="T18" fmla="*/ 0 w 228"/>
              <a:gd name="T19" fmla="*/ 45 h 196"/>
              <a:gd name="T20" fmla="*/ 0 w 228"/>
              <a:gd name="T21" fmla="*/ 135 h 196"/>
              <a:gd name="T22" fmla="*/ 0 w 228"/>
              <a:gd name="T23" fmla="*/ 140 h 196"/>
              <a:gd name="T24" fmla="*/ 5 w 228"/>
              <a:gd name="T25" fmla="*/ 145 h 196"/>
              <a:gd name="T26" fmla="*/ 15 w 228"/>
              <a:gd name="T27" fmla="*/ 145 h 196"/>
              <a:gd name="T28" fmla="*/ 20 w 228"/>
              <a:gd name="T29" fmla="*/ 140 h 196"/>
              <a:gd name="T30" fmla="*/ 20 w 228"/>
              <a:gd name="T31" fmla="*/ 138 h 196"/>
              <a:gd name="T32" fmla="*/ 70 w 228"/>
              <a:gd name="T33" fmla="*/ 147 h 196"/>
              <a:gd name="T34" fmla="*/ 70 w 228"/>
              <a:gd name="T35" fmla="*/ 148 h 196"/>
              <a:gd name="T36" fmla="*/ 117 w 228"/>
              <a:gd name="T37" fmla="*/ 196 h 196"/>
              <a:gd name="T38" fmla="*/ 162 w 228"/>
              <a:gd name="T39" fmla="*/ 162 h 196"/>
              <a:gd name="T40" fmla="*/ 205 w 228"/>
              <a:gd name="T41" fmla="*/ 170 h 196"/>
              <a:gd name="T42" fmla="*/ 205 w 228"/>
              <a:gd name="T43" fmla="*/ 175 h 196"/>
              <a:gd name="T44" fmla="*/ 210 w 228"/>
              <a:gd name="T45" fmla="*/ 180 h 196"/>
              <a:gd name="T46" fmla="*/ 223 w 228"/>
              <a:gd name="T47" fmla="*/ 180 h 196"/>
              <a:gd name="T48" fmla="*/ 228 w 228"/>
              <a:gd name="T49" fmla="*/ 175 h 196"/>
              <a:gd name="T50" fmla="*/ 228 w 228"/>
              <a:gd name="T51" fmla="*/ 5 h 196"/>
              <a:gd name="T52" fmla="*/ 223 w 228"/>
              <a:gd name="T53" fmla="*/ 0 h 196"/>
              <a:gd name="T54" fmla="*/ 117 w 228"/>
              <a:gd name="T55" fmla="*/ 177 h 196"/>
              <a:gd name="T56" fmla="*/ 89 w 228"/>
              <a:gd name="T57" fmla="*/ 150 h 196"/>
              <a:gd name="T58" fmla="*/ 143 w 228"/>
              <a:gd name="T59" fmla="*/ 159 h 196"/>
              <a:gd name="T60" fmla="*/ 117 w 228"/>
              <a:gd name="T61" fmla="*/ 177 h 196"/>
              <a:gd name="T62" fmla="*/ 199 w 228"/>
              <a:gd name="T63" fmla="*/ 53 h 196"/>
              <a:gd name="T64" fmla="*/ 31 w 228"/>
              <a:gd name="T65" fmla="*/ 76 h 196"/>
              <a:gd name="T66" fmla="*/ 30 w 228"/>
              <a:gd name="T67" fmla="*/ 76 h 196"/>
              <a:gd name="T68" fmla="*/ 23 w 228"/>
              <a:gd name="T69" fmla="*/ 70 h 196"/>
              <a:gd name="T70" fmla="*/ 29 w 228"/>
              <a:gd name="T71" fmla="*/ 62 h 196"/>
              <a:gd name="T72" fmla="*/ 197 w 228"/>
              <a:gd name="T73" fmla="*/ 39 h 196"/>
              <a:gd name="T74" fmla="*/ 205 w 228"/>
              <a:gd name="T75" fmla="*/ 45 h 196"/>
              <a:gd name="T76" fmla="*/ 199 w 228"/>
              <a:gd name="T77" fmla="*/ 53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8" h="196">
                <a:moveTo>
                  <a:pt x="223" y="0"/>
                </a:moveTo>
                <a:cubicBezTo>
                  <a:pt x="210" y="0"/>
                  <a:pt x="210" y="0"/>
                  <a:pt x="210" y="0"/>
                </a:cubicBezTo>
                <a:cubicBezTo>
                  <a:pt x="207" y="0"/>
                  <a:pt x="205" y="2"/>
                  <a:pt x="205" y="5"/>
                </a:cubicBezTo>
                <a:cubicBezTo>
                  <a:pt x="205" y="10"/>
                  <a:pt x="205" y="10"/>
                  <a:pt x="205" y="10"/>
                </a:cubicBezTo>
                <a:cubicBezTo>
                  <a:pt x="20" y="42"/>
                  <a:pt x="20" y="42"/>
                  <a:pt x="20" y="42"/>
                </a:cubicBezTo>
                <a:cubicBezTo>
                  <a:pt x="20" y="40"/>
                  <a:pt x="20" y="40"/>
                  <a:pt x="20" y="40"/>
                </a:cubicBezTo>
                <a:cubicBezTo>
                  <a:pt x="20" y="37"/>
                  <a:pt x="18" y="35"/>
                  <a:pt x="15" y="35"/>
                </a:cubicBezTo>
                <a:cubicBezTo>
                  <a:pt x="5" y="35"/>
                  <a:pt x="5" y="35"/>
                  <a:pt x="5" y="35"/>
                </a:cubicBezTo>
                <a:cubicBezTo>
                  <a:pt x="2" y="35"/>
                  <a:pt x="0" y="37"/>
                  <a:pt x="0" y="4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5"/>
                  <a:pt x="5" y="145"/>
                </a:cubicBezTo>
                <a:cubicBezTo>
                  <a:pt x="15" y="145"/>
                  <a:pt x="15" y="145"/>
                  <a:pt x="15" y="145"/>
                </a:cubicBezTo>
                <a:cubicBezTo>
                  <a:pt x="18" y="145"/>
                  <a:pt x="20" y="143"/>
                  <a:pt x="20" y="140"/>
                </a:cubicBezTo>
                <a:cubicBezTo>
                  <a:pt x="20" y="138"/>
                  <a:pt x="20" y="138"/>
                  <a:pt x="20" y="138"/>
                </a:cubicBezTo>
                <a:cubicBezTo>
                  <a:pt x="70" y="147"/>
                  <a:pt x="70" y="147"/>
                  <a:pt x="70" y="147"/>
                </a:cubicBezTo>
                <a:cubicBezTo>
                  <a:pt x="70" y="147"/>
                  <a:pt x="70" y="148"/>
                  <a:pt x="70" y="148"/>
                </a:cubicBezTo>
                <a:cubicBezTo>
                  <a:pt x="70" y="175"/>
                  <a:pt x="91" y="196"/>
                  <a:pt x="117" y="196"/>
                </a:cubicBezTo>
                <a:cubicBezTo>
                  <a:pt x="138" y="196"/>
                  <a:pt x="156" y="182"/>
                  <a:pt x="162" y="162"/>
                </a:cubicBezTo>
                <a:cubicBezTo>
                  <a:pt x="205" y="170"/>
                  <a:pt x="205" y="170"/>
                  <a:pt x="205" y="170"/>
                </a:cubicBezTo>
                <a:cubicBezTo>
                  <a:pt x="205" y="175"/>
                  <a:pt x="205" y="175"/>
                  <a:pt x="205" y="175"/>
                </a:cubicBezTo>
                <a:cubicBezTo>
                  <a:pt x="205" y="178"/>
                  <a:pt x="207" y="180"/>
                  <a:pt x="210" y="180"/>
                </a:cubicBezTo>
                <a:cubicBezTo>
                  <a:pt x="223" y="180"/>
                  <a:pt x="223" y="180"/>
                  <a:pt x="223" y="180"/>
                </a:cubicBezTo>
                <a:cubicBezTo>
                  <a:pt x="226" y="180"/>
                  <a:pt x="228" y="178"/>
                  <a:pt x="228" y="175"/>
                </a:cubicBezTo>
                <a:cubicBezTo>
                  <a:pt x="228" y="5"/>
                  <a:pt x="228" y="5"/>
                  <a:pt x="228" y="5"/>
                </a:cubicBezTo>
                <a:cubicBezTo>
                  <a:pt x="228" y="2"/>
                  <a:pt x="226" y="0"/>
                  <a:pt x="223" y="0"/>
                </a:cubicBezTo>
                <a:moveTo>
                  <a:pt x="117" y="177"/>
                </a:moveTo>
                <a:cubicBezTo>
                  <a:pt x="102" y="177"/>
                  <a:pt x="90" y="165"/>
                  <a:pt x="89" y="150"/>
                </a:cubicBezTo>
                <a:cubicBezTo>
                  <a:pt x="143" y="159"/>
                  <a:pt x="143" y="159"/>
                  <a:pt x="143" y="159"/>
                </a:cubicBezTo>
                <a:cubicBezTo>
                  <a:pt x="139" y="170"/>
                  <a:pt x="129" y="177"/>
                  <a:pt x="117" y="177"/>
                </a:cubicBezTo>
                <a:moveTo>
                  <a:pt x="199" y="53"/>
                </a:moveTo>
                <a:cubicBezTo>
                  <a:pt x="31" y="76"/>
                  <a:pt x="31" y="76"/>
                  <a:pt x="31" y="76"/>
                </a:cubicBezTo>
                <a:cubicBezTo>
                  <a:pt x="30" y="76"/>
                  <a:pt x="30" y="76"/>
                  <a:pt x="30" y="76"/>
                </a:cubicBezTo>
                <a:cubicBezTo>
                  <a:pt x="26" y="76"/>
                  <a:pt x="23" y="73"/>
                  <a:pt x="23" y="70"/>
                </a:cubicBezTo>
                <a:cubicBezTo>
                  <a:pt x="22" y="66"/>
                  <a:pt x="25" y="62"/>
                  <a:pt x="29" y="62"/>
                </a:cubicBezTo>
                <a:cubicBezTo>
                  <a:pt x="197" y="39"/>
                  <a:pt x="197" y="39"/>
                  <a:pt x="197" y="39"/>
                </a:cubicBezTo>
                <a:cubicBezTo>
                  <a:pt x="201" y="38"/>
                  <a:pt x="204" y="41"/>
                  <a:pt x="205" y="45"/>
                </a:cubicBezTo>
                <a:cubicBezTo>
                  <a:pt x="205" y="49"/>
                  <a:pt x="203" y="52"/>
                  <a:pt x="199" y="53"/>
                </a:cubicBezTo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751295" y="1496931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）绝对路径</a:t>
            </a:r>
          </a:p>
        </p:txBody>
      </p:sp>
      <p:sp>
        <p:nvSpPr>
          <p:cNvPr id="25" name="矩形 24"/>
          <p:cNvSpPr/>
          <p:nvPr/>
        </p:nvSpPr>
        <p:spPr>
          <a:xfrm>
            <a:off x="-12066" y="3394269"/>
            <a:ext cx="12210415" cy="492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1128332" y="2134394"/>
            <a:ext cx="9847643" cy="4613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绝对路径是指在使用文件时指定文件的完整路径，它不依赖于当前工作文件夹。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中，可以通过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模块提供的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abspath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方法获取一个文件的绝对路径。</a:t>
            </a:r>
          </a:p>
          <a:p>
            <a:pPr indent="457200">
              <a:lnSpc>
                <a:spcPct val="132000"/>
              </a:lnSpc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abspath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方法的基本语法格式如下。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os.path.abspath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strPath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strPath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表示要获取绝对路径的相对路径，可以是文件，也可以是文件夹。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例如，要获取相对路径“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demo\message.txt”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的绝对路径，可以使用下面的代码实现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os.path.abspath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r"demo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\message.txt")) #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获取绝对</a:t>
            </a:r>
            <a:r>
              <a:rPr lang="zh-CN" altLang="en-US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路径</a:t>
            </a: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en-US" altLang="zh-CN"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en-US" altLang="zh-CN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D:\PycharmProject\Test07\demo\message.txt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90695" y="5819846"/>
            <a:ext cx="3881133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b="1" ker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54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-10886" y="2864631"/>
            <a:ext cx="12206061" cy="40614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7.5.1 try…except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24" name="文本框 8"/>
          <p:cNvSpPr txBox="1"/>
          <p:nvPr/>
        </p:nvSpPr>
        <p:spPr>
          <a:xfrm>
            <a:off x="307976" y="2479212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7-11 </a:t>
            </a: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</a:t>
            </a:r>
          </a:p>
        </p:txBody>
      </p:sp>
      <p:sp>
        <p:nvSpPr>
          <p:cNvPr id="26" name="文本框 335"/>
          <p:cNvSpPr txBox="1"/>
          <p:nvPr/>
        </p:nvSpPr>
        <p:spPr>
          <a:xfrm>
            <a:off x="307976" y="1391633"/>
            <a:ext cx="1171257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7-11】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演示使用一个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语句包含多个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子句分别处理不同异常的情形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75775" y="1434372"/>
            <a:ext cx="2822575" cy="3787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250821" y="3029603"/>
            <a:ext cx="5311775" cy="3632297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75" y="3029603"/>
            <a:ext cx="4191000" cy="2396860"/>
          </a:xfrm>
          <a:prstGeom prst="rect">
            <a:avLst/>
          </a:prstGeom>
        </p:spPr>
      </p:pic>
      <p:sp>
        <p:nvSpPr>
          <p:cNvPr id="13" name="文本框 8"/>
          <p:cNvSpPr txBox="1"/>
          <p:nvPr/>
        </p:nvSpPr>
        <p:spPr>
          <a:xfrm>
            <a:off x="307976" y="5628812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7-11 </a:t>
            </a: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</a:t>
            </a:r>
          </a:p>
        </p:txBody>
      </p:sp>
      <p:sp>
        <p:nvSpPr>
          <p:cNvPr id="15" name="文本框 335"/>
          <p:cNvSpPr txBox="1"/>
          <p:nvPr/>
        </p:nvSpPr>
        <p:spPr>
          <a:xfrm>
            <a:off x="292101" y="6033237"/>
            <a:ext cx="7559674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如何注册京东账号？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无法将数据转换为整数。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54181" y="3116314"/>
            <a:ext cx="4902039" cy="261302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实例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7-11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中的一个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try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语句包含多个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子句，分别用来处理不同的特定异常，但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最多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只有一个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子句会被执行。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最后一个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子句可以忽略异常的名称，它将被当作通配符使用，可以使用这种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方法输出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错误信息。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如果一个异常没有与任何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子句匹配，那么这个异常将会传递给上层的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try…except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语句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</a:p>
          <a:p>
            <a:pPr marL="342900" indent="-342900">
              <a:lnSpc>
                <a:spcPct val="130000"/>
              </a:lnSpc>
              <a:buFont typeface="+mj-ea"/>
              <a:buAutoNum type="circleNumDbPlain"/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另外，一个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 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子句可以同时处理多个异常，这些异常将被放在一个小括号里组成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一个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元组，示例如下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98521" y="5729337"/>
            <a:ext cx="3987881" cy="62517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except(</a:t>
            </a:r>
            <a:r>
              <a:rPr lang="en-US" altLang="zh-CN" sz="1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RuntimeError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TypeError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, 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NameError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):</a:t>
            </a:r>
          </a:p>
          <a:p>
            <a:pPr>
              <a:lnSpc>
                <a:spcPct val="130000"/>
              </a:lnSpc>
            </a:pP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	pass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5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7.5.2 try…except…else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612775" y="1397984"/>
            <a:ext cx="5337887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try…except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语句还有一个可选的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子句，用于指定当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子句没有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发现异常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时要执行的语句块。如果使用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子句，那么必须将它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放在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所有的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子句之后。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子句将在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子句没有发生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任何异常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的时候执行，如果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子句出现异常，则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子句不被执行。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其结构与执行流程示意图如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所示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7" name="图片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75" y="1555529"/>
            <a:ext cx="4493160" cy="318490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-10886" y="5375627"/>
            <a:ext cx="12206061" cy="148396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880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7.5.2 try…except…else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-10886" y="2591594"/>
            <a:ext cx="12206061" cy="4267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307976" y="2206175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b="1" kern="0" dirty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7-12 </a:t>
            </a: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的代码如下</a:t>
            </a:r>
          </a:p>
        </p:txBody>
      </p:sp>
      <p:sp>
        <p:nvSpPr>
          <p:cNvPr id="8" name="文本框 335"/>
          <p:cNvSpPr txBox="1"/>
          <p:nvPr/>
        </p:nvSpPr>
        <p:spPr>
          <a:xfrm>
            <a:off x="292101" y="2810711"/>
            <a:ext cx="12131674" cy="2692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arg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如何注册京东账号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.txt"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file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open(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arg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"r")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IOError</a:t>
            </a: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("cannot open",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arg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else: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print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arg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 "”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中的内容共有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", 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len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file.readlines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()), "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")</a:t>
            </a:r>
          </a:p>
          <a:p>
            <a:pPr indent="457200">
              <a:lnSpc>
                <a:spcPct val="132000"/>
              </a:lnSpc>
            </a:pPr>
            <a:r>
              <a:rPr lang="en-US" altLang="zh-CN" sz="16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file.close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()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307976" y="1391633"/>
            <a:ext cx="1171257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7-12】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try…except…else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语句的用法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75375" y="1434372"/>
            <a:ext cx="6022975" cy="3997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307976" y="5558975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7-12 </a:t>
            </a: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代码的运行结果如下</a:t>
            </a:r>
          </a:p>
        </p:txBody>
      </p:sp>
      <p:sp>
        <p:nvSpPr>
          <p:cNvPr id="16" name="文本框 335"/>
          <p:cNvSpPr txBox="1"/>
          <p:nvPr/>
        </p:nvSpPr>
        <p:spPr>
          <a:xfrm>
            <a:off x="292101" y="6164481"/>
            <a:ext cx="12131674" cy="38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文件“如何注册京东账号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.txt ”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中的内容共有 </a:t>
            </a:r>
            <a:r>
              <a:rPr lang="en-US" altLang="zh-CN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16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行</a:t>
            </a:r>
            <a:endParaRPr lang="en-US" altLang="zh-CN" sz="16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19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7.5.3 try…except…finally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612775" y="1397984"/>
            <a:ext cx="6934200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完整的异常处理语句包括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finally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子句，通常情况下，无论程序是否发生异常，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finally 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都将执行。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00" y="2515394"/>
            <a:ext cx="6707922" cy="1752600"/>
          </a:xfrm>
          <a:prstGeom prst="rect">
            <a:avLst/>
          </a:prstGeom>
        </p:spPr>
      </p:pic>
      <p:sp>
        <p:nvSpPr>
          <p:cNvPr id="7" name="文本框 335"/>
          <p:cNvSpPr txBox="1"/>
          <p:nvPr/>
        </p:nvSpPr>
        <p:spPr>
          <a:xfrm>
            <a:off x="612775" y="4579334"/>
            <a:ext cx="11277600" cy="86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其结构与执行流程示意图如图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7-6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所示。</a:t>
            </a:r>
          </a:p>
          <a:p>
            <a:pPr indent="457200">
              <a:lnSpc>
                <a:spcPct val="132000"/>
              </a:lnSpc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974" y="1496854"/>
            <a:ext cx="3284263" cy="3082480"/>
          </a:xfrm>
          <a:prstGeom prst="rect">
            <a:avLst/>
          </a:prstGeom>
        </p:spPr>
      </p:pic>
      <p:sp>
        <p:nvSpPr>
          <p:cNvPr id="9" name="文本框 335"/>
          <p:cNvSpPr txBox="1"/>
          <p:nvPr/>
        </p:nvSpPr>
        <p:spPr>
          <a:xfrm>
            <a:off x="1146175" y="5058149"/>
            <a:ext cx="10447062" cy="787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try…except…finally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语句比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try…except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语句多了一个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finally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，如果程序中有一些在任何情形下都必须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执行的代码，那么就可以将它们放在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finally 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335"/>
          <p:cNvSpPr txBox="1"/>
          <p:nvPr/>
        </p:nvSpPr>
        <p:spPr>
          <a:xfrm>
            <a:off x="1146175" y="5859839"/>
            <a:ext cx="10447062" cy="1189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无论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是否引发了异常，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finally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子句都会执行，如果分配了有限的资源，则应将释放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这些资源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的代码放置在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finally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子句中。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32000"/>
              </a:lnSpc>
            </a:pP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Form"/>
          <p:cNvSpPr/>
          <p:nvPr/>
        </p:nvSpPr>
        <p:spPr>
          <a:xfrm>
            <a:off x="571499" y="5147469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2" name="Form"/>
          <p:cNvSpPr/>
          <p:nvPr/>
        </p:nvSpPr>
        <p:spPr>
          <a:xfrm>
            <a:off x="571499" y="5938052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24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7.5.2 try…except…else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-10886" y="2591594"/>
            <a:ext cx="12206061" cy="426799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文本框 8"/>
          <p:cNvSpPr txBox="1"/>
          <p:nvPr/>
        </p:nvSpPr>
        <p:spPr>
          <a:xfrm>
            <a:off x="307976" y="2206175"/>
            <a:ext cx="5395384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b="1" kern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 </a:t>
            </a:r>
            <a:r>
              <a:rPr lang="en-US" altLang="zh-CN" b="1" kern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7-13 </a:t>
            </a:r>
            <a:r>
              <a:rPr lang="zh-CN" altLang="en-US" b="1" kern="0" smtClea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zh-CN" altLang="en-US" b="1" kern="0" dirty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代码如下</a:t>
            </a:r>
          </a:p>
        </p:txBody>
      </p:sp>
      <p:sp>
        <p:nvSpPr>
          <p:cNvPr id="9" name="文本框 335"/>
          <p:cNvSpPr txBox="1"/>
          <p:nvPr/>
        </p:nvSpPr>
        <p:spPr>
          <a:xfrm>
            <a:off x="307976" y="1391633"/>
            <a:ext cx="11712574" cy="421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【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实例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7-13】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演示</a:t>
            </a:r>
            <a:r>
              <a:rPr lang="en-US" altLang="zh-C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try…except…finally </a:t>
            </a:r>
            <a:r>
              <a:rPr lang="zh-CN" alt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语句的用法</a:t>
            </a:r>
            <a:endParaRPr lang="en-US" altLang="zh-CN" sz="1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3975" y="1434372"/>
            <a:ext cx="5794375" cy="37878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" y="2820194"/>
            <a:ext cx="8600000" cy="3485714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8036975" y="3307635"/>
            <a:ext cx="3777200" cy="2255759"/>
          </a:xfrm>
          <a:prstGeom prst="roundRect">
            <a:avLst>
              <a:gd name="adj" fmla="val 5654"/>
            </a:avLst>
          </a:prstGeom>
          <a:solidFill>
            <a:srgbClr val="92D050"/>
          </a:solidFill>
          <a:ln w="12700" cap="flat" cmpd="sng" algn="ctr">
            <a:solidFill>
              <a:srgbClr val="92D05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39922" y="4059585"/>
            <a:ext cx="357425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如何注册京东账号？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拟打开的文件的名称为：如何注册京东账号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微软雅黑" panose="020B0503020204020204" pitchFamily="34" charset="-122"/>
              </a:rPr>
              <a:t>.txt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14614" y="3493584"/>
            <a:ext cx="3513332" cy="4263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16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运行结果</a:t>
            </a:r>
            <a:endParaRPr lang="zh-CN" altLang="en-US" sz="1600" kern="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19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0886" y="5334794"/>
            <a:ext cx="12206061" cy="15247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886" y="2667794"/>
            <a:ext cx="12206061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raise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语句抛出异常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612775" y="1397984"/>
            <a:ext cx="10820400" cy="365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中，如果某个函数或方法可能会产生异常，但不想在当前函数或方法中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处理这个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异常，则可以使用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raise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语句在函数或方法中抛出一个指定的异常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raise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语句的基本语法格式如下。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raise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ExceptionName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[, (reason)]]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ExceptionName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为可选参数，用于指定抛出的异常名称，以及异常信息的相关描述。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如果省略此参数，就会把当前的错误原样抛出。参数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reason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也可以省略，如果省略，则在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抛出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异常时，不附带任何描述信息。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raise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语句触发异常的示意图如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图所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示。</a:t>
            </a: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5730962"/>
            <a:ext cx="6901104" cy="5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8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0886" y="3827696"/>
            <a:ext cx="12206061" cy="1316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0886" y="1960796"/>
            <a:ext cx="12206061" cy="1316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7.5.4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raise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语句抛出异常</a:t>
            </a:r>
          </a:p>
        </p:txBody>
      </p:sp>
      <p:sp>
        <p:nvSpPr>
          <p:cNvPr id="14" name="文本框 335"/>
          <p:cNvSpPr txBox="1"/>
          <p:nvPr/>
        </p:nvSpPr>
        <p:spPr>
          <a:xfrm>
            <a:off x="612775" y="1397984"/>
            <a:ext cx="10820400" cy="395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以下代码中，如果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大于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就触发异常。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 10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x &gt; 5: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raise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Exception("x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不能大于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的值为：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{}".format(x))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以上代码会触发以下异常。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Traceback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(most recent call last):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"&lt;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2, in &lt;module&gt;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Exception: x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不能大于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的值为：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10</a:t>
            </a:r>
          </a:p>
          <a:p>
            <a:pPr indent="457200">
              <a:lnSpc>
                <a:spcPts val="1200"/>
              </a:lnSpc>
            </a:pPr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03375" y="5337735"/>
            <a:ext cx="9372600" cy="1554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2000"/>
              </a:lnSpc>
            </a:pP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raise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语句唯一的参数用于指定要被抛出的异常，它必须是一个异常的实例或者异常的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类（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也就是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Exception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的子类）。</a:t>
            </a:r>
          </a:p>
          <a:p>
            <a:pPr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如果只想知道是否抛出了一个异常，并不想处理它，那么使用一个简单的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raise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就可以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再次把它抛出。</a:t>
            </a:r>
          </a:p>
        </p:txBody>
      </p:sp>
      <p:sp>
        <p:nvSpPr>
          <p:cNvPr id="9" name="Form"/>
          <p:cNvSpPr/>
          <p:nvPr/>
        </p:nvSpPr>
        <p:spPr>
          <a:xfrm>
            <a:off x="993775" y="5458611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10" name="Form"/>
          <p:cNvSpPr/>
          <p:nvPr/>
        </p:nvSpPr>
        <p:spPr>
          <a:xfrm>
            <a:off x="993775" y="6115127"/>
            <a:ext cx="406401" cy="406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7" y="0"/>
                </a:moveTo>
                <a:cubicBezTo>
                  <a:pt x="4838" y="0"/>
                  <a:pt x="0" y="4838"/>
                  <a:pt x="0" y="10807"/>
                </a:cubicBezTo>
                <a:cubicBezTo>
                  <a:pt x="0" y="16777"/>
                  <a:pt x="4838" y="21600"/>
                  <a:pt x="10807" y="21600"/>
                </a:cubicBezTo>
                <a:cubicBezTo>
                  <a:pt x="16777" y="21600"/>
                  <a:pt x="21600" y="16777"/>
                  <a:pt x="21600" y="10807"/>
                </a:cubicBezTo>
                <a:cubicBezTo>
                  <a:pt x="21600" y="4838"/>
                  <a:pt x="16777" y="0"/>
                  <a:pt x="10807" y="0"/>
                </a:cubicBezTo>
                <a:close/>
                <a:moveTo>
                  <a:pt x="10807" y="1184"/>
                </a:moveTo>
                <a:cubicBezTo>
                  <a:pt x="16066" y="1184"/>
                  <a:pt x="20371" y="5489"/>
                  <a:pt x="20371" y="10748"/>
                </a:cubicBezTo>
                <a:cubicBezTo>
                  <a:pt x="20371" y="16054"/>
                  <a:pt x="16113" y="20327"/>
                  <a:pt x="10807" y="20327"/>
                </a:cubicBezTo>
                <a:cubicBezTo>
                  <a:pt x="5549" y="20327"/>
                  <a:pt x="1229" y="16007"/>
                  <a:pt x="1229" y="10748"/>
                </a:cubicBezTo>
                <a:cubicBezTo>
                  <a:pt x="1229" y="5490"/>
                  <a:pt x="5549" y="1184"/>
                  <a:pt x="10807" y="1184"/>
                </a:cubicBezTo>
                <a:close/>
                <a:moveTo>
                  <a:pt x="14849" y="7491"/>
                </a:moveTo>
                <a:cubicBezTo>
                  <a:pt x="14689" y="7491"/>
                  <a:pt x="14523" y="7550"/>
                  <a:pt x="14405" y="7669"/>
                </a:cubicBezTo>
                <a:lnTo>
                  <a:pt x="9431" y="12643"/>
                </a:lnTo>
                <a:lnTo>
                  <a:pt x="7210" y="10408"/>
                </a:lnTo>
                <a:cubicBezTo>
                  <a:pt x="6973" y="10171"/>
                  <a:pt x="6588" y="10171"/>
                  <a:pt x="6351" y="10408"/>
                </a:cubicBezTo>
                <a:cubicBezTo>
                  <a:pt x="6114" y="10645"/>
                  <a:pt x="6114" y="11029"/>
                  <a:pt x="6351" y="11266"/>
                </a:cubicBezTo>
                <a:lnTo>
                  <a:pt x="9001" y="13916"/>
                </a:lnTo>
                <a:cubicBezTo>
                  <a:pt x="9143" y="14058"/>
                  <a:pt x="9288" y="14109"/>
                  <a:pt x="9431" y="14109"/>
                </a:cubicBezTo>
                <a:cubicBezTo>
                  <a:pt x="9573" y="14109"/>
                  <a:pt x="9765" y="14058"/>
                  <a:pt x="9860" y="13916"/>
                </a:cubicBezTo>
                <a:lnTo>
                  <a:pt x="15264" y="8513"/>
                </a:lnTo>
                <a:cubicBezTo>
                  <a:pt x="15500" y="8276"/>
                  <a:pt x="15500" y="7906"/>
                  <a:pt x="15264" y="7669"/>
                </a:cubicBezTo>
                <a:cubicBezTo>
                  <a:pt x="15169" y="7550"/>
                  <a:pt x="15009" y="7491"/>
                  <a:pt x="14849" y="7491"/>
                </a:cubicBezTo>
                <a:close/>
              </a:path>
            </a:pathLst>
          </a:custGeom>
          <a:solidFill>
            <a:srgbClr val="5E5E5E"/>
          </a:solidFill>
          <a:ln w="12700">
            <a:solidFill>
              <a:srgbClr val="92D050"/>
            </a:solidFill>
            <a:miter lim="400000"/>
          </a:ln>
        </p:spPr>
        <p:txBody>
          <a:bodyPr lIns="19050" tIns="19050" rIns="19050" bIns="1905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228600"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10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-12066" y="6183189"/>
            <a:ext cx="12210415" cy="492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-12066" y="4781109"/>
            <a:ext cx="12210415" cy="8584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Windows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操作系统中的路径</a:t>
            </a:r>
          </a:p>
        </p:txBody>
      </p:sp>
      <p:sp>
        <p:nvSpPr>
          <p:cNvPr id="24" name="i$liḋe-TextBox 35">
            <a:extLst>
              <a:ext uri="{FF2B5EF4-FFF2-40B4-BE49-F238E27FC236}">
                <a16:creationId xmlns:a16="http://schemas.microsoft.com/office/drawing/2014/main" id="{90FCD3EC-CBF1-4C12-B8A4-FD775FD141D5}"/>
              </a:ext>
            </a:extLst>
          </p:cNvPr>
          <p:cNvSpPr txBox="1">
            <a:spLocks/>
          </p:cNvSpPr>
          <p:nvPr/>
        </p:nvSpPr>
        <p:spPr bwMode="auto">
          <a:xfrm>
            <a:off x="1751295" y="1496931"/>
            <a:ext cx="2347947" cy="28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 anchorCtr="1">
            <a:normAutofit lnSpcReduction="10000"/>
            <a:scene3d>
              <a:camera prst="orthographicFront"/>
              <a:lightRig rig="threePt" dir="t"/>
            </a:scene3d>
            <a:sp3d>
              <a:bevelT w="0" h="0"/>
            </a:sp3d>
          </a:bodyPr>
          <a:lstStyle/>
          <a:p>
            <a:pPr marL="0" lvl="1" algn="ctr"/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）拼接路径</a:t>
            </a:r>
          </a:p>
        </p:txBody>
      </p:sp>
      <p:sp>
        <p:nvSpPr>
          <p:cNvPr id="25" name="矩形 24"/>
          <p:cNvSpPr/>
          <p:nvPr/>
        </p:nvSpPr>
        <p:spPr>
          <a:xfrm>
            <a:off x="-12066" y="3013269"/>
            <a:ext cx="12210415" cy="492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文本框 335"/>
          <p:cNvSpPr txBox="1"/>
          <p:nvPr/>
        </p:nvSpPr>
        <p:spPr>
          <a:xfrm>
            <a:off x="1128332" y="2134394"/>
            <a:ext cx="10076243" cy="451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如果想要将两个或者多个路径拼接到一起组成一个新的路径，可以使用</a:t>
            </a:r>
            <a:r>
              <a:rPr lang="en-US" altLang="zh-CN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模块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提供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join()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方法实现，这样可以正确处理不同操作系统的路径分隔符。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join()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方法的基本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语法格式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如下。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err="1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os.path.join</a:t>
            </a: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(path1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[,path2 [,…]] 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其中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path1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path2 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表示待拼接的文件路径，这些路径之间使用半角逗号“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,”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进行分隔。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例如，将路径“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D:\PycharmProject\Test07”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和路径“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demo\message.txt”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拼接在一起，可以使用下面的代码实现。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import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&gt;&gt;&gt;print(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os.path.join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("D:\PycharmProject\Test07","demo\message.txt"))</a:t>
            </a: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endParaRPr lang="zh-CN" altLang="en-US" sz="180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ts val="1200"/>
              </a:lnSpc>
            </a:pPr>
            <a:endParaRPr lang="en-US" altLang="zh-CN" sz="18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18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:\PycharmProject\Test07\demo\message.txt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i$liḋe-Freeform: Shape 7">
            <a:extLst>
              <a:ext uri="{FF2B5EF4-FFF2-40B4-BE49-F238E27FC236}">
                <a16:creationId xmlns:a16="http://schemas.microsoft.com/office/drawing/2014/main" id="{5C222DFC-326E-495B-9A4E-5B1D5DFE00CA}"/>
              </a:ext>
            </a:extLst>
          </p:cNvPr>
          <p:cNvSpPr>
            <a:spLocks/>
          </p:cNvSpPr>
          <p:nvPr/>
        </p:nvSpPr>
        <p:spPr bwMode="auto">
          <a:xfrm>
            <a:off x="1164491" y="1421525"/>
            <a:ext cx="589979" cy="547380"/>
          </a:xfrm>
          <a:custGeom>
            <a:avLst/>
            <a:gdLst>
              <a:gd name="T0" fmla="*/ 142 w 241"/>
              <a:gd name="T1" fmla="*/ 137 h 224"/>
              <a:gd name="T2" fmla="*/ 150 w 241"/>
              <a:gd name="T3" fmla="*/ 97 h 224"/>
              <a:gd name="T4" fmla="*/ 132 w 241"/>
              <a:gd name="T5" fmla="*/ 115 h 224"/>
              <a:gd name="T6" fmla="*/ 110 w 241"/>
              <a:gd name="T7" fmla="*/ 115 h 224"/>
              <a:gd name="T8" fmla="*/ 110 w 241"/>
              <a:gd name="T9" fmla="*/ 92 h 224"/>
              <a:gd name="T10" fmla="*/ 127 w 241"/>
              <a:gd name="T11" fmla="*/ 74 h 224"/>
              <a:gd name="T12" fmla="*/ 88 w 241"/>
              <a:gd name="T13" fmla="*/ 83 h 224"/>
              <a:gd name="T14" fmla="*/ 78 w 241"/>
              <a:gd name="T15" fmla="*/ 120 h 224"/>
              <a:gd name="T16" fmla="*/ 3 w 241"/>
              <a:gd name="T17" fmla="*/ 195 h 224"/>
              <a:gd name="T18" fmla="*/ 3 w 241"/>
              <a:gd name="T19" fmla="*/ 206 h 224"/>
              <a:gd name="T20" fmla="*/ 19 w 241"/>
              <a:gd name="T21" fmla="*/ 222 h 224"/>
              <a:gd name="T22" fmla="*/ 25 w 241"/>
              <a:gd name="T23" fmla="*/ 224 h 224"/>
              <a:gd name="T24" fmla="*/ 30 w 241"/>
              <a:gd name="T25" fmla="*/ 222 h 224"/>
              <a:gd name="T26" fmla="*/ 105 w 241"/>
              <a:gd name="T27" fmla="*/ 147 h 224"/>
              <a:gd name="T28" fmla="*/ 142 w 241"/>
              <a:gd name="T29" fmla="*/ 137 h 224"/>
              <a:gd name="T30" fmla="*/ 27 w 241"/>
              <a:gd name="T31" fmla="*/ 206 h 224"/>
              <a:gd name="T32" fmla="*/ 19 w 241"/>
              <a:gd name="T33" fmla="*/ 206 h 224"/>
              <a:gd name="T34" fmla="*/ 19 w 241"/>
              <a:gd name="T35" fmla="*/ 198 h 224"/>
              <a:gd name="T36" fmla="*/ 27 w 241"/>
              <a:gd name="T37" fmla="*/ 198 h 224"/>
              <a:gd name="T38" fmla="*/ 27 w 241"/>
              <a:gd name="T39" fmla="*/ 206 h 224"/>
              <a:gd name="T40" fmla="*/ 236 w 241"/>
              <a:gd name="T41" fmla="*/ 0 h 224"/>
              <a:gd name="T42" fmla="*/ 19 w 241"/>
              <a:gd name="T43" fmla="*/ 0 h 224"/>
              <a:gd name="T44" fmla="*/ 14 w 241"/>
              <a:gd name="T45" fmla="*/ 5 h 224"/>
              <a:gd name="T46" fmla="*/ 14 w 241"/>
              <a:gd name="T47" fmla="*/ 171 h 224"/>
              <a:gd name="T48" fmla="*/ 38 w 241"/>
              <a:gd name="T49" fmla="*/ 147 h 224"/>
              <a:gd name="T50" fmla="*/ 38 w 241"/>
              <a:gd name="T51" fmla="*/ 48 h 224"/>
              <a:gd name="T52" fmla="*/ 217 w 241"/>
              <a:gd name="T53" fmla="*/ 48 h 224"/>
              <a:gd name="T54" fmla="*/ 217 w 241"/>
              <a:gd name="T55" fmla="*/ 170 h 224"/>
              <a:gd name="T56" fmla="*/ 95 w 241"/>
              <a:gd name="T57" fmla="*/ 170 h 224"/>
              <a:gd name="T58" fmla="*/ 72 w 241"/>
              <a:gd name="T59" fmla="*/ 193 h 224"/>
              <a:gd name="T60" fmla="*/ 222 w 241"/>
              <a:gd name="T61" fmla="*/ 193 h 224"/>
              <a:gd name="T62" fmla="*/ 241 w 241"/>
              <a:gd name="T63" fmla="*/ 175 h 224"/>
              <a:gd name="T64" fmla="*/ 241 w 241"/>
              <a:gd name="T65" fmla="*/ 5 h 224"/>
              <a:gd name="T66" fmla="*/ 236 w 241"/>
              <a:gd name="T67" fmla="*/ 0 h 224"/>
              <a:gd name="T68" fmla="*/ 47 w 241"/>
              <a:gd name="T69" fmla="*/ 32 h 224"/>
              <a:gd name="T70" fmla="*/ 39 w 241"/>
              <a:gd name="T71" fmla="*/ 24 h 224"/>
              <a:gd name="T72" fmla="*/ 47 w 241"/>
              <a:gd name="T73" fmla="*/ 15 h 224"/>
              <a:gd name="T74" fmla="*/ 55 w 241"/>
              <a:gd name="T75" fmla="*/ 24 h 224"/>
              <a:gd name="T76" fmla="*/ 47 w 241"/>
              <a:gd name="T77" fmla="*/ 32 h 224"/>
              <a:gd name="T78" fmla="*/ 77 w 241"/>
              <a:gd name="T79" fmla="*/ 32 h 224"/>
              <a:gd name="T80" fmla="*/ 69 w 241"/>
              <a:gd name="T81" fmla="*/ 24 h 224"/>
              <a:gd name="T82" fmla="*/ 77 w 241"/>
              <a:gd name="T83" fmla="*/ 15 h 224"/>
              <a:gd name="T84" fmla="*/ 85 w 241"/>
              <a:gd name="T85" fmla="*/ 24 h 224"/>
              <a:gd name="T86" fmla="*/ 77 w 241"/>
              <a:gd name="T87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241" h="224">
                <a:moveTo>
                  <a:pt x="142" y="137"/>
                </a:moveTo>
                <a:cubicBezTo>
                  <a:pt x="153" y="126"/>
                  <a:pt x="155" y="110"/>
                  <a:pt x="150" y="97"/>
                </a:cubicBezTo>
                <a:cubicBezTo>
                  <a:pt x="132" y="115"/>
                  <a:pt x="132" y="115"/>
                  <a:pt x="132" y="115"/>
                </a:cubicBezTo>
                <a:cubicBezTo>
                  <a:pt x="126" y="121"/>
                  <a:pt x="116" y="121"/>
                  <a:pt x="110" y="115"/>
                </a:cubicBezTo>
                <a:cubicBezTo>
                  <a:pt x="104" y="108"/>
                  <a:pt x="104" y="98"/>
                  <a:pt x="110" y="92"/>
                </a:cubicBezTo>
                <a:cubicBezTo>
                  <a:pt x="127" y="74"/>
                  <a:pt x="127" y="74"/>
                  <a:pt x="127" y="74"/>
                </a:cubicBezTo>
                <a:cubicBezTo>
                  <a:pt x="114" y="70"/>
                  <a:pt x="99" y="73"/>
                  <a:pt x="88" y="83"/>
                </a:cubicBezTo>
                <a:cubicBezTo>
                  <a:pt x="78" y="93"/>
                  <a:pt x="75" y="107"/>
                  <a:pt x="78" y="120"/>
                </a:cubicBezTo>
                <a:cubicBezTo>
                  <a:pt x="3" y="195"/>
                  <a:pt x="3" y="195"/>
                  <a:pt x="3" y="195"/>
                </a:cubicBezTo>
                <a:cubicBezTo>
                  <a:pt x="0" y="198"/>
                  <a:pt x="0" y="203"/>
                  <a:pt x="3" y="206"/>
                </a:cubicBezTo>
                <a:cubicBezTo>
                  <a:pt x="19" y="222"/>
                  <a:pt x="19" y="222"/>
                  <a:pt x="19" y="222"/>
                </a:cubicBezTo>
                <a:cubicBezTo>
                  <a:pt x="21" y="223"/>
                  <a:pt x="23" y="224"/>
                  <a:pt x="25" y="224"/>
                </a:cubicBezTo>
                <a:cubicBezTo>
                  <a:pt x="27" y="224"/>
                  <a:pt x="29" y="223"/>
                  <a:pt x="30" y="222"/>
                </a:cubicBezTo>
                <a:cubicBezTo>
                  <a:pt x="105" y="147"/>
                  <a:pt x="105" y="147"/>
                  <a:pt x="105" y="147"/>
                </a:cubicBezTo>
                <a:cubicBezTo>
                  <a:pt x="118" y="150"/>
                  <a:pt x="132" y="147"/>
                  <a:pt x="142" y="137"/>
                </a:cubicBezTo>
                <a:close/>
                <a:moveTo>
                  <a:pt x="27" y="206"/>
                </a:moveTo>
                <a:cubicBezTo>
                  <a:pt x="25" y="208"/>
                  <a:pt x="21" y="208"/>
                  <a:pt x="19" y="206"/>
                </a:cubicBezTo>
                <a:cubicBezTo>
                  <a:pt x="17" y="204"/>
                  <a:pt x="17" y="200"/>
                  <a:pt x="19" y="198"/>
                </a:cubicBezTo>
                <a:cubicBezTo>
                  <a:pt x="21" y="195"/>
                  <a:pt x="25" y="195"/>
                  <a:pt x="27" y="198"/>
                </a:cubicBezTo>
                <a:cubicBezTo>
                  <a:pt x="30" y="200"/>
                  <a:pt x="30" y="204"/>
                  <a:pt x="27" y="206"/>
                </a:cubicBezTo>
                <a:close/>
                <a:moveTo>
                  <a:pt x="236" y="0"/>
                </a:moveTo>
                <a:cubicBezTo>
                  <a:pt x="19" y="0"/>
                  <a:pt x="19" y="0"/>
                  <a:pt x="19" y="0"/>
                </a:cubicBezTo>
                <a:cubicBezTo>
                  <a:pt x="16" y="0"/>
                  <a:pt x="14" y="2"/>
                  <a:pt x="14" y="5"/>
                </a:cubicBezTo>
                <a:cubicBezTo>
                  <a:pt x="14" y="171"/>
                  <a:pt x="14" y="171"/>
                  <a:pt x="14" y="171"/>
                </a:cubicBezTo>
                <a:cubicBezTo>
                  <a:pt x="38" y="147"/>
                  <a:pt x="38" y="147"/>
                  <a:pt x="38" y="147"/>
                </a:cubicBezTo>
                <a:cubicBezTo>
                  <a:pt x="38" y="48"/>
                  <a:pt x="38" y="48"/>
                  <a:pt x="38" y="48"/>
                </a:cubicBezTo>
                <a:cubicBezTo>
                  <a:pt x="217" y="48"/>
                  <a:pt x="217" y="48"/>
                  <a:pt x="217" y="48"/>
                </a:cubicBezTo>
                <a:cubicBezTo>
                  <a:pt x="217" y="170"/>
                  <a:pt x="217" y="170"/>
                  <a:pt x="217" y="170"/>
                </a:cubicBezTo>
                <a:cubicBezTo>
                  <a:pt x="95" y="170"/>
                  <a:pt x="95" y="170"/>
                  <a:pt x="95" y="170"/>
                </a:cubicBezTo>
                <a:cubicBezTo>
                  <a:pt x="72" y="193"/>
                  <a:pt x="72" y="193"/>
                  <a:pt x="72" y="193"/>
                </a:cubicBezTo>
                <a:cubicBezTo>
                  <a:pt x="222" y="193"/>
                  <a:pt x="222" y="193"/>
                  <a:pt x="222" y="193"/>
                </a:cubicBezTo>
                <a:cubicBezTo>
                  <a:pt x="233" y="193"/>
                  <a:pt x="241" y="185"/>
                  <a:pt x="241" y="175"/>
                </a:cubicBezTo>
                <a:cubicBezTo>
                  <a:pt x="241" y="5"/>
                  <a:pt x="241" y="5"/>
                  <a:pt x="241" y="5"/>
                </a:cubicBezTo>
                <a:cubicBezTo>
                  <a:pt x="241" y="2"/>
                  <a:pt x="239" y="0"/>
                  <a:pt x="236" y="0"/>
                </a:cubicBezTo>
                <a:close/>
                <a:moveTo>
                  <a:pt x="47" y="32"/>
                </a:moveTo>
                <a:cubicBezTo>
                  <a:pt x="42" y="32"/>
                  <a:pt x="39" y="28"/>
                  <a:pt x="39" y="24"/>
                </a:cubicBezTo>
                <a:cubicBezTo>
                  <a:pt x="39" y="19"/>
                  <a:pt x="42" y="15"/>
                  <a:pt x="47" y="15"/>
                </a:cubicBezTo>
                <a:cubicBezTo>
                  <a:pt x="52" y="15"/>
                  <a:pt x="55" y="19"/>
                  <a:pt x="55" y="24"/>
                </a:cubicBezTo>
                <a:cubicBezTo>
                  <a:pt x="55" y="28"/>
                  <a:pt x="52" y="32"/>
                  <a:pt x="47" y="32"/>
                </a:cubicBezTo>
                <a:close/>
                <a:moveTo>
                  <a:pt x="77" y="32"/>
                </a:moveTo>
                <a:cubicBezTo>
                  <a:pt x="72" y="32"/>
                  <a:pt x="69" y="28"/>
                  <a:pt x="69" y="24"/>
                </a:cubicBezTo>
                <a:cubicBezTo>
                  <a:pt x="69" y="19"/>
                  <a:pt x="72" y="15"/>
                  <a:pt x="77" y="15"/>
                </a:cubicBezTo>
                <a:cubicBezTo>
                  <a:pt x="81" y="15"/>
                  <a:pt x="85" y="19"/>
                  <a:pt x="85" y="24"/>
                </a:cubicBezTo>
                <a:cubicBezTo>
                  <a:pt x="85" y="28"/>
                  <a:pt x="81" y="32"/>
                  <a:pt x="77" y="32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  <a:extLst/>
        </p:spPr>
        <p:txBody>
          <a:bodyPr anchor="ctr"/>
          <a:lstStyle/>
          <a:p>
            <a:pPr algn="ctr"/>
            <a:endParaRPr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90695" y="5770613"/>
            <a:ext cx="3881133" cy="412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effectLst>
            <a:outerShdw blurRad="127000" dist="38100" dir="8100000" algn="tr" rotWithShape="0">
              <a:srgbClr val="0070C0">
                <a:alpha val="30000"/>
              </a:srgbClr>
            </a:outerShdw>
          </a:effectLst>
        </p:spPr>
        <p:txBody>
          <a:bodyPr wrap="square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zh-CN" altLang="en-US" sz="2000" b="1" ker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运行</a:t>
            </a:r>
            <a:r>
              <a:rPr lang="zh-CN" altLang="en-US" sz="2000" b="1" kern="0">
                <a:solidFill>
                  <a:srgbClr val="060E1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结果如下。</a:t>
            </a:r>
            <a:endParaRPr lang="zh-CN" altLang="en-US" sz="2000" b="1" kern="0" dirty="0">
              <a:solidFill>
                <a:srgbClr val="060E1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8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-12066" y="3734594"/>
            <a:ext cx="12210415" cy="1905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．语法错误</a:t>
            </a:r>
          </a:p>
        </p:txBody>
      </p:sp>
      <p:sp>
        <p:nvSpPr>
          <p:cNvPr id="18" name="矩形 17"/>
          <p:cNvSpPr/>
          <p:nvPr/>
        </p:nvSpPr>
        <p:spPr>
          <a:xfrm>
            <a:off x="-12066" y="1905794"/>
            <a:ext cx="12210415" cy="1066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思源黑体 CN Bold" panose="020B0800000000000000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9" name="文本框 335"/>
          <p:cNvSpPr txBox="1"/>
          <p:nvPr/>
        </p:nvSpPr>
        <p:spPr>
          <a:xfrm>
            <a:off x="1128332" y="1296194"/>
            <a:ext cx="10076243" cy="5484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Python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的语法错误是初学者经常碰到的，示例如下。</a:t>
            </a:r>
          </a:p>
          <a:p>
            <a:pPr indent="457200"/>
            <a:endParaRPr lang="en-US" altLang="zh-C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&gt;&gt;&gt;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score&lt;60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成绩不及格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该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if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语句运行时会出现以下错误信息。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File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"&lt;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stdin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&gt;", line 1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('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成绩不及格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')</a:t>
            </a:r>
          </a:p>
          <a:p>
            <a:pPr indent="457200">
              <a:lnSpc>
                <a:spcPct val="132000"/>
              </a:lnSpc>
            </a:pPr>
            <a:r>
              <a:rPr lang="en-US" altLang="zh-CN" sz="2000" dirty="0" smtClean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^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IndentationError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unexpected indent</a:t>
            </a:r>
          </a:p>
          <a:p>
            <a:pPr indent="457200"/>
            <a:endParaRPr lang="en-US" altLang="zh-CN" sz="2000" dirty="0" smtClean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indent="457200">
              <a:lnSpc>
                <a:spcPct val="132000"/>
              </a:lnSpc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出现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错误的原因是：函数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print() 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前面缺少了一个冒号“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:”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</a:p>
          <a:p>
            <a:pPr indent="457200">
              <a:lnSpc>
                <a:spcPct val="132000"/>
              </a:lnSpc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语法分析器指出了出错的一行，并且在最先找到的错误的位置标记了一个小小的箭头。</a:t>
            </a:r>
          </a:p>
        </p:txBody>
      </p:sp>
    </p:spTree>
    <p:extLst>
      <p:ext uri="{BB962C8B-B14F-4D97-AF65-F5344CB8AC3E}">
        <p14:creationId xmlns:p14="http://schemas.microsoft.com/office/powerpoint/2010/main" val="228798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．异常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78719"/>
              </p:ext>
            </p:extLst>
          </p:nvPr>
        </p:nvGraphicFramePr>
        <p:xfrm>
          <a:off x="993775" y="1372394"/>
          <a:ext cx="10134600" cy="5200368"/>
        </p:xfrm>
        <a:graphic>
          <a:graphicData uri="http://schemas.openxmlformats.org/drawingml/2006/table">
            <a:tbl>
              <a:tblPr firstRow="1" firstCol="1" bandRow="1">
                <a:tableStyleId>{1FECB4D8-DB02-4DC6-A0A2-4F2EBAE1DC90}</a:tableStyleId>
              </a:tblPr>
              <a:tblGrid>
                <a:gridCol w="224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8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7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异常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说明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AttributeError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试图访问一个未知的对象属性引发的异常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IOError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输入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/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输出异常，例如打开的文件不存在引发的异常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ImportError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无法引入模块或包引发的异常，其原因通常是路径问题或名称错误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IndentationError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缩进错误，导致代码没有正确对齐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IndexError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索引值超出序列边界引发的异常，例如当列表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只有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3</a:t>
                      </a: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个元素，却试图访问</a:t>
                      </a: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x[5]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KeyError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试图访问字典里不存在的键引发的异常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MemoryError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内存不足引发的异常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NameError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尝试使用一个没有声明的变量引发的异常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TypeError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传入对象类型与要求的不符合引发的异常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UnboundLocalError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试图访问一个还未被声明的局部变量，可能是由于另有一个同名的全局变量，导致以为正在访问它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ValueError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传入一个错误的值，即使值的类型是正确的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72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ZeroDivisionError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除数为</a:t>
                      </a:r>
                      <a:r>
                        <a:rPr lang="en-US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0</a:t>
                      </a:r>
                      <a:r>
                        <a:rPr lang="zh-CN" sz="16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微软雅黑" panose="020B0503020204020204" pitchFamily="34" charset="-122"/>
                        </a:rPr>
                        <a:t>引发的异常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2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28ec8d2-1966-4a6a-aa19-816ac2a645c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7782</Words>
  <Application>Microsoft Office PowerPoint</Application>
  <PresentationFormat>自定义</PresentationFormat>
  <Paragraphs>891</Paragraphs>
  <Slides>67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Arial Unicode MS</vt:lpstr>
      <vt:lpstr>Microsoft YaHei UI</vt:lpstr>
      <vt:lpstr>等线</vt:lpstr>
      <vt:lpstr>思源黑体 CN Bold</vt:lpstr>
      <vt:lpstr>宋体</vt:lpstr>
      <vt:lpstr>微软雅黑</vt:lpstr>
      <vt:lpstr>Arial</vt:lpstr>
      <vt:lpstr>Calibri</vt:lpstr>
      <vt:lpstr>Leelawadee</vt:lpstr>
      <vt:lpstr>Times New Roman</vt:lpstr>
      <vt:lpstr>Wingdings</vt:lpstr>
      <vt:lpstr>Office Theme</vt:lpstr>
      <vt:lpstr>PowerPoint 演示文稿</vt:lpstr>
      <vt:lpstr>PowerPoint 演示文稿</vt:lpstr>
      <vt:lpstr>1．Windows 操作系统中的路径</vt:lpstr>
      <vt:lpstr>1．Windows 操作系统中的路径</vt:lpstr>
      <vt:lpstr>1．Windows 操作系统中的路径</vt:lpstr>
      <vt:lpstr>1．Windows 操作系统中的路径</vt:lpstr>
      <vt:lpstr>1．Windows 操作系统中的路径</vt:lpstr>
      <vt:lpstr>2．语法错误</vt:lpstr>
      <vt:lpstr>3．异常</vt:lpstr>
      <vt:lpstr>PowerPoint 演示文稿</vt:lpstr>
      <vt:lpstr>7.1.1 使用open() 方法打开文件</vt:lpstr>
      <vt:lpstr>7.1.1 使用open() 方法打开文件</vt:lpstr>
      <vt:lpstr>7.1.1 使用open() 方法打开文件</vt:lpstr>
      <vt:lpstr>7.1.1 使用open() 方法打开文件</vt:lpstr>
      <vt:lpstr>7.1.2 使用close() 方法关闭文件</vt:lpstr>
      <vt:lpstr>7.1.2 使用close() 方法关闭文件</vt:lpstr>
      <vt:lpstr>7.1.3 打开文件时使用with 语句</vt:lpstr>
      <vt:lpstr>7.1.3 打开文件时使用with 语句</vt:lpstr>
      <vt:lpstr>PowerPoint 演示文稿</vt:lpstr>
      <vt:lpstr>7.2.1 文件对象</vt:lpstr>
      <vt:lpstr>7.2.2 调整文件的当前位置</vt:lpstr>
      <vt:lpstr>7.2.2 调整文件的当前位置</vt:lpstr>
      <vt:lpstr>7.2.3 读取文件</vt:lpstr>
      <vt:lpstr>7.2.3 读取文件</vt:lpstr>
      <vt:lpstr>7.2.3 读取文件</vt:lpstr>
      <vt:lpstr>7.2.3 读取文件</vt:lpstr>
      <vt:lpstr>7.2.3 读取文件</vt:lpstr>
      <vt:lpstr>7.2.3 读取文件</vt:lpstr>
      <vt:lpstr>7.2.3 读取文件</vt:lpstr>
      <vt:lpstr>7.2.3 读取文件</vt:lpstr>
      <vt:lpstr>7.2.3 读取文件</vt:lpstr>
      <vt:lpstr>7.2.4 向文件中写入内容</vt:lpstr>
      <vt:lpstr>7.2.4 向文件中写入内容</vt:lpstr>
      <vt:lpstr>7.2.4 向文件中写入内容</vt:lpstr>
      <vt:lpstr>【任务7-1】</vt:lpstr>
      <vt:lpstr>【任务7-1】</vt:lpstr>
      <vt:lpstr>【任务7-1】</vt:lpstr>
      <vt:lpstr>【任务7-2】</vt:lpstr>
      <vt:lpstr>【任务7-2】</vt:lpstr>
      <vt:lpstr>PowerPoint 演示文稿</vt:lpstr>
      <vt:lpstr>7.3.1 创建文件夹</vt:lpstr>
      <vt:lpstr>7.3.1 创建文件夹</vt:lpstr>
      <vt:lpstr>7.3.1 创建文件夹</vt:lpstr>
      <vt:lpstr>7.3.1 创建文件夹</vt:lpstr>
      <vt:lpstr>7.3.2 针对文件夹的操作</vt:lpstr>
      <vt:lpstr>7.3.2 针对文件夹的操作</vt:lpstr>
      <vt:lpstr>7.3.2 针对文件夹的操作</vt:lpstr>
      <vt:lpstr>7.3.2 针对文件夹的操作</vt:lpstr>
      <vt:lpstr>7.3.3 创建文件</vt:lpstr>
      <vt:lpstr>7.3.4 针对文件的操作</vt:lpstr>
      <vt:lpstr>7.3.4 针对文件的操作</vt:lpstr>
      <vt:lpstr>7.3.4 针对文件的操作</vt:lpstr>
      <vt:lpstr>PowerPoint 演示文稿</vt:lpstr>
      <vt:lpstr>7.4.1 删除文件</vt:lpstr>
      <vt:lpstr>7.4.2 删除文件夹</vt:lpstr>
      <vt:lpstr>7.4.2 删除文件夹</vt:lpstr>
      <vt:lpstr>PowerPoint 演示文稿</vt:lpstr>
      <vt:lpstr>7.5.1 try…except 语句</vt:lpstr>
      <vt:lpstr>7.5.1 try…except 语句</vt:lpstr>
      <vt:lpstr>7.5.1 try…except 语句</vt:lpstr>
      <vt:lpstr>7.5.2 try…except…else 语句</vt:lpstr>
      <vt:lpstr>7.5.2 try…except…else 语句</vt:lpstr>
      <vt:lpstr>7.5.3 try…except…finally 语句</vt:lpstr>
      <vt:lpstr>7.5.2 try…except…else 语句</vt:lpstr>
      <vt:lpstr>7.5.4 使用raise 语句抛出异常</vt:lpstr>
      <vt:lpstr>7.5.4 使用raise 语句抛出异常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Administrator</cp:lastModifiedBy>
  <cp:revision>589</cp:revision>
  <dcterms:created xsi:type="dcterms:W3CDTF">2006-08-16T00:00:00Z</dcterms:created>
  <dcterms:modified xsi:type="dcterms:W3CDTF">2024-02-18T14:44:40Z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B166C6F1733749719FBBEE0B05070E85_13</vt:lpwstr>
  </property>
</Properties>
</file>