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1" r:id="rId6"/>
    <p:sldId id="273" r:id="rId7"/>
    <p:sldId id="272" r:id="rId8"/>
    <p:sldId id="279" r:id="rId9"/>
    <p:sldId id="271" r:id="rId10"/>
    <p:sldId id="263" r:id="rId11"/>
    <p:sldId id="265" r:id="rId12"/>
    <p:sldId id="274" r:id="rId13"/>
    <p:sldId id="275" r:id="rId14"/>
    <p:sldId id="276" r:id="rId15"/>
    <p:sldId id="277" r:id="rId16"/>
    <p:sldId id="278" r:id="rId17"/>
    <p:sldId id="260" r:id="rId18"/>
    <p:sldId id="262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 autoAdjust="0"/>
    <p:restoredTop sz="94676"/>
  </p:normalViewPr>
  <p:slideViewPr>
    <p:cSldViewPr snapToGrid="0" snapToObjects="1">
      <p:cViewPr>
        <p:scale>
          <a:sx n="116" d="100"/>
          <a:sy n="116" d="100"/>
        </p:scale>
        <p:origin x="440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554AA-B619-4840-B43F-420C9B44F338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B403D-B9E7-BB42-AADD-3041F7F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5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1071562"/>
            <a:ext cx="11491912" cy="1885951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dirty="0" smtClean="0"/>
              <a:t>House</a:t>
            </a:r>
            <a:r>
              <a:rPr lang="zh-CN" altLang="en-US" sz="7200" dirty="0" smtClean="0"/>
              <a:t> </a:t>
            </a:r>
            <a:r>
              <a:rPr lang="en-US" altLang="zh-CN" sz="7200" dirty="0" smtClean="0"/>
              <a:t>Price</a:t>
            </a:r>
            <a:r>
              <a:rPr lang="zh-CN" altLang="en-US" sz="7200" dirty="0" smtClean="0"/>
              <a:t> </a:t>
            </a:r>
            <a:r>
              <a:rPr lang="en-US" altLang="zh-CN" sz="7200" dirty="0" smtClean="0"/>
              <a:t>Predication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5113" y="3677242"/>
            <a:ext cx="8915399" cy="480422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/>
              <a:t>——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Zining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Wang,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Wenxuan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Wenda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Zheng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2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(Extreme Gradient Boosting)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the boosting tree model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altLang="zh-CN" sz="2400" dirty="0"/>
              <a:t>U</a:t>
            </a:r>
            <a:r>
              <a:rPr lang="en-US" sz="2400" dirty="0" smtClean="0"/>
              <a:t>ses </a:t>
            </a:r>
            <a:r>
              <a:rPr lang="en-US" sz="2400" dirty="0"/>
              <a:t>gradient descent and boosting method to overcome incorrectly classified subsets over each iteration, until some stopping criterion is met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altLang="zh-CN" sz="2400" dirty="0"/>
              <a:t>E</a:t>
            </a:r>
            <a:r>
              <a:rPr lang="en-US" sz="2400" dirty="0" smtClean="0"/>
              <a:t>xisting </a:t>
            </a:r>
            <a:r>
              <a:rPr lang="en-US" sz="2400" dirty="0"/>
              <a:t>Python packages for </a:t>
            </a:r>
            <a:r>
              <a:rPr lang="en-US" sz="2400" dirty="0" err="1"/>
              <a:t>XGBoost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80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561" y="968023"/>
            <a:ext cx="6566369" cy="4924777"/>
          </a:xfrm>
          <a:prstGeom prst="rect">
            <a:avLst/>
          </a:prstGeom>
        </p:spPr>
      </p:pic>
      <p:sp>
        <p:nvSpPr>
          <p:cNvPr id="4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190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of every </a:t>
            </a:r>
            <a:r>
              <a:rPr lang="en-US" altLang="zh-CN" smtClean="0"/>
              <a:t>single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586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5 rows of input after cleaning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29" y="2322814"/>
            <a:ext cx="82105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65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Replacing Dummy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807" y="2354735"/>
            <a:ext cx="80200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84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 </a:t>
            </a:r>
            <a:r>
              <a:rPr lang="en-US" altLang="zh-CN" dirty="0" err="1" smtClean="0"/>
              <a:t>Heatmap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11" y="2069757"/>
            <a:ext cx="5156887" cy="408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56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Fifteen most important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67" y="2500313"/>
            <a:ext cx="81057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94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Related work and method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57450"/>
            <a:ext cx="8915400" cy="3453772"/>
          </a:xfrm>
        </p:spPr>
        <p:txBody>
          <a:bodyPr/>
          <a:lstStyle/>
          <a:p>
            <a:r>
              <a:rPr lang="en-US" altLang="zh-CN" sz="2800" dirty="0"/>
              <a:t>R</a:t>
            </a:r>
            <a:r>
              <a:rPr lang="en-US" sz="2800" dirty="0" smtClean="0"/>
              <a:t>egularized </a:t>
            </a:r>
            <a:r>
              <a:rPr lang="en-US" sz="2800" dirty="0"/>
              <a:t>linear regression 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/>
              <a:t>XGBoost</a:t>
            </a:r>
            <a:r>
              <a:rPr lang="en-US" sz="2800" dirty="0"/>
              <a:t> (Extreme Gradient Boosting)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7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egularized </a:t>
            </a:r>
            <a:r>
              <a:rPr lang="en-US" altLang="zh-CN" dirty="0" smtClean="0"/>
              <a:t>L</a:t>
            </a:r>
            <a:r>
              <a:rPr lang="en-US" dirty="0" smtClean="0"/>
              <a:t>inear </a:t>
            </a:r>
            <a:r>
              <a:rPr lang="en-US" altLang="zh-CN" dirty="0" smtClean="0"/>
              <a:t>R</a:t>
            </a:r>
            <a:r>
              <a:rPr lang="en-US" dirty="0" smtClean="0"/>
              <a:t>egression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our dataset, 79 house attributes are used as independent variables, and house sales price is the dependent variable.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altLang="zh-CN" sz="2400" dirty="0"/>
              <a:t>S</a:t>
            </a:r>
            <a:r>
              <a:rPr lang="en-US" sz="2400" dirty="0" smtClean="0"/>
              <a:t>erved </a:t>
            </a:r>
            <a:r>
              <a:rPr lang="en-US" sz="2400" dirty="0"/>
              <a:t>as the baseline </a:t>
            </a:r>
            <a:r>
              <a:rPr lang="en-US" sz="2400" dirty="0" smtClean="0"/>
              <a:t>model </a:t>
            </a:r>
            <a:r>
              <a:rPr lang="en-US" sz="2400" dirty="0"/>
              <a:t>for our project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altLang="zh-CN" sz="2400" dirty="0"/>
              <a:t>A</a:t>
            </a:r>
            <a:r>
              <a:rPr lang="en-US" sz="2400" dirty="0" smtClean="0"/>
              <a:t>dding </a:t>
            </a:r>
            <a:r>
              <a:rPr lang="en-US" sz="2400" dirty="0"/>
              <a:t>a regularized term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sz="2400" dirty="0"/>
              <a:t>control the complexity of the regression </a:t>
            </a:r>
            <a:r>
              <a:rPr lang="en-US" sz="2400" dirty="0" smtClean="0"/>
              <a:t>model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E.g.</a:t>
            </a:r>
            <a:r>
              <a:rPr lang="zh-CN" altLang="en-US" sz="2400" dirty="0" smtClean="0"/>
              <a:t> </a:t>
            </a:r>
            <a:r>
              <a:rPr lang="en-US" sz="2400" dirty="0"/>
              <a:t>Ridge or Lasso regularization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8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6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Motivation and objective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706" y="3091698"/>
            <a:ext cx="8915400" cy="2523290"/>
          </a:xfrm>
        </p:spPr>
        <p:txBody>
          <a:bodyPr/>
          <a:lstStyle/>
          <a:p>
            <a:r>
              <a:rPr lang="en-US" altLang="zh-CN" sz="2400" dirty="0"/>
              <a:t>T</a:t>
            </a:r>
            <a:r>
              <a:rPr lang="en-US" sz="2400" dirty="0" smtClean="0"/>
              <a:t>radeoffs </a:t>
            </a:r>
            <a:r>
              <a:rPr lang="en-US" sz="2400" dirty="0"/>
              <a:t>between certain criteria and house prices </a:t>
            </a:r>
            <a:endParaRPr lang="en-US" sz="2400" dirty="0" smtClean="0"/>
          </a:p>
          <a:p>
            <a:r>
              <a:rPr lang="en-US" altLang="zh-CN" sz="2400" dirty="0" smtClean="0"/>
              <a:t>Avoid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over-estimated house</a:t>
            </a:r>
            <a:endParaRPr lang="en-US" sz="2400" dirty="0"/>
          </a:p>
          <a:p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predict the actual value of the house</a:t>
            </a:r>
          </a:p>
          <a:p>
            <a:r>
              <a:rPr lang="en-US" altLang="zh-CN" sz="2400" dirty="0"/>
              <a:t>Convenient without field investigation</a:t>
            </a:r>
            <a:endParaRPr lang="en-US" altLang="zh-CN" sz="24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706" y="1815078"/>
            <a:ext cx="864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Everyone has a dream house in mind!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29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6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62" name="Group 6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6" name="Group 7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5" y="965044"/>
            <a:ext cx="5821258" cy="253201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153306" y="1127262"/>
            <a:ext cx="4710791" cy="2218538"/>
          </a:xfrm>
          <a:prstGeom prst="rect">
            <a:avLst/>
          </a:prstGeom>
        </p:spPr>
      </p:pic>
      <p:sp>
        <p:nvSpPr>
          <p:cNvPr id="98" name="Rectangle 9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10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3657423"/>
            <a:ext cx="2814046" cy="2532013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888885" y="3819641"/>
            <a:ext cx="2228441" cy="2218537"/>
          </a:xfrm>
          <a:prstGeom prst="rect">
            <a:avLst/>
          </a:prstGeom>
        </p:spPr>
      </p:pic>
      <p:sp>
        <p:nvSpPr>
          <p:cNvPr id="104" name="Rectangle 10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95203" y="3657423"/>
            <a:ext cx="2814049" cy="253201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8758929" y="4011568"/>
            <a:ext cx="2490606" cy="1834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7" y="766308"/>
            <a:ext cx="4062842" cy="4144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4400" dirty="0">
                <a:solidFill>
                  <a:srgbClr val="FEFFFF"/>
                </a:solidFill>
              </a:rPr>
              <a:t>Goal</a:t>
            </a:r>
            <a:r>
              <a:rPr lang="en-US" altLang="zh-CN" sz="3700" dirty="0">
                <a:solidFill>
                  <a:srgbClr val="FEFFFF"/>
                </a:solidFill>
              </a:rPr>
              <a:t>: </a:t>
            </a:r>
            <a:br>
              <a:rPr lang="en-US" altLang="zh-CN" sz="3700" dirty="0">
                <a:solidFill>
                  <a:srgbClr val="FEFFFF"/>
                </a:solidFill>
              </a:rPr>
            </a:br>
            <a:r>
              <a:rPr lang="en-US" altLang="zh-CN" sz="3700" dirty="0">
                <a:solidFill>
                  <a:srgbClr val="FEFFFF"/>
                </a:solidFill>
              </a:rPr>
              <a:t>	</a:t>
            </a:r>
            <a:r>
              <a:rPr lang="en-US" altLang="zh-CN" sz="3200" dirty="0" smtClean="0">
                <a:solidFill>
                  <a:srgbClr val="FEFFFF"/>
                </a:solidFill>
              </a:rPr>
              <a:t>Predicting </a:t>
            </a:r>
            <a:r>
              <a:rPr lang="en-US" altLang="zh-CN" sz="3200" dirty="0">
                <a:solidFill>
                  <a:srgbClr val="FEFFFF"/>
                </a:solidFill>
              </a:rPr>
              <a:t>House price according to different conditions.</a:t>
            </a:r>
            <a:r>
              <a:rPr lang="en-US" altLang="zh-CN" sz="3700" dirty="0">
                <a:solidFill>
                  <a:srgbClr val="FEFFFF"/>
                </a:solidFill>
              </a:rPr>
              <a:t/>
            </a:r>
            <a:br>
              <a:rPr lang="en-US" altLang="zh-CN" sz="3700" dirty="0">
                <a:solidFill>
                  <a:srgbClr val="FEFFFF"/>
                </a:solidFill>
              </a:rPr>
            </a:br>
            <a:r>
              <a:rPr lang="en-US" altLang="zh-CN" sz="3700" dirty="0">
                <a:solidFill>
                  <a:srgbClr val="FEFFFF"/>
                </a:solidFill>
              </a:rPr>
              <a:t/>
            </a:r>
            <a:br>
              <a:rPr lang="en-US" altLang="zh-CN" sz="3700" dirty="0">
                <a:solidFill>
                  <a:srgbClr val="FEFFFF"/>
                </a:solidFill>
              </a:rPr>
            </a:br>
            <a:endParaRPr lang="en-US" sz="37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413" y="52409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Data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Description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700" y="204787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79 house attributes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include structural attributes (e.g. the area of first floor), location attributes (e.g. whether the house is adjacent to railroads), and some overall quality ratings.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altLang="zh-CN" sz="2800" dirty="0" smtClean="0"/>
              <a:t>Training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&amp;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Testing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4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preprocessing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Discard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attributes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missing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values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Adjust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price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CPI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choose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Dec.2010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year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032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3551" y="471489"/>
            <a:ext cx="9753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5BA3"/>
                </a:solidFill>
                <a:latin typeface="ArialMT" charset="0"/>
              </a:rPr>
              <a:t>• Consumer price index (CPI) </a:t>
            </a:r>
            <a:endParaRPr lang="en-US" sz="3600" dirty="0"/>
          </a:p>
          <a:p>
            <a:r>
              <a:rPr lang="en-US" sz="3600" dirty="0">
                <a:latin typeface="ArialMT" charset="0"/>
              </a:rPr>
              <a:t>– Measure of the overall level of prices </a:t>
            </a:r>
            <a:endParaRPr lang="en-US" sz="3600" dirty="0"/>
          </a:p>
          <a:p>
            <a:r>
              <a:rPr lang="en-US" sz="3600" dirty="0">
                <a:latin typeface="ArialMT" charset="0"/>
              </a:rPr>
              <a:t>– Measure of the overall cost of goods </a:t>
            </a:r>
            <a:r>
              <a:rPr lang="en-US" sz="3600" dirty="0" smtClean="0">
                <a:latin typeface="ArialMT" charset="0"/>
              </a:rPr>
              <a:t>and 	services </a:t>
            </a:r>
            <a:endParaRPr lang="en-US" sz="3600" dirty="0"/>
          </a:p>
          <a:p>
            <a:r>
              <a:rPr lang="en-US" sz="3600" dirty="0">
                <a:latin typeface="ArialMT" charset="0"/>
              </a:rPr>
              <a:t>– Bought by a typical consumer </a:t>
            </a:r>
            <a:endParaRPr lang="en-US" sz="3600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8" y="4302124"/>
            <a:ext cx="10058400" cy="11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0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5" y="1936047"/>
            <a:ext cx="4878951" cy="2854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18" y="1936047"/>
            <a:ext cx="5619442" cy="28541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2078" y="937361"/>
            <a:ext cx="601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Adjusting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price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CPI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02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 smtClean="0"/>
              <a:t>preprocessing (Other Techniques)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to string</a:t>
            </a:r>
          </a:p>
          <a:p>
            <a:r>
              <a:rPr lang="en-US" dirty="0" smtClean="0"/>
              <a:t>NA to another kind</a:t>
            </a:r>
          </a:p>
          <a:p>
            <a:r>
              <a:rPr lang="en-US" dirty="0" smtClean="0"/>
              <a:t>NA to 0.0</a:t>
            </a:r>
          </a:p>
          <a:p>
            <a:r>
              <a:rPr lang="en-US" dirty="0" smtClean="0"/>
              <a:t>Mean/Mode imputation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48" name="Group 4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9212" y="694823"/>
            <a:ext cx="8983908" cy="5143287"/>
          </a:xfrm>
          <a:prstGeom prst="rect">
            <a:avLst/>
          </a:prstGeom>
        </p:spPr>
      </p:pic>
      <p:sp>
        <p:nvSpPr>
          <p:cNvPr id="82" name="Rectangle 8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6" name="Slide Number Placeholder 9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59737B-AF67-42EE-B20D-05656D79239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58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272</TotalTime>
  <Words>292</Words>
  <Application>Microsoft Macintosh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ArialMT</vt:lpstr>
      <vt:lpstr>Calibri</vt:lpstr>
      <vt:lpstr>Century Gothic</vt:lpstr>
      <vt:lpstr>Wingdings 3</vt:lpstr>
      <vt:lpstr>幼圆</vt:lpstr>
      <vt:lpstr>Arial</vt:lpstr>
      <vt:lpstr>Wisp</vt:lpstr>
      <vt:lpstr>House Price Predication</vt:lpstr>
      <vt:lpstr>Motivation and objective  </vt:lpstr>
      <vt:lpstr>Goal:   Predicting House price according to different conditions.  </vt:lpstr>
      <vt:lpstr>Data Description</vt:lpstr>
      <vt:lpstr>Data preprocessing</vt:lpstr>
      <vt:lpstr>PowerPoint Presentation</vt:lpstr>
      <vt:lpstr>PowerPoint Presentation</vt:lpstr>
      <vt:lpstr>Data preprocessing (Other Techniques)</vt:lpstr>
      <vt:lpstr>PowerPoint Presentation</vt:lpstr>
      <vt:lpstr>XGBoost (Extreme Gradient Boosting)  </vt:lpstr>
      <vt:lpstr>PowerPoint Presentation</vt:lpstr>
      <vt:lpstr>Result of every single step</vt:lpstr>
      <vt:lpstr>First 5 rows of input after cleaning </vt:lpstr>
      <vt:lpstr>Replacing Dummy Variables</vt:lpstr>
      <vt:lpstr>Correlation Heatmap</vt:lpstr>
      <vt:lpstr>Fifteen most important attributes</vt:lpstr>
      <vt:lpstr>Related work and method </vt:lpstr>
      <vt:lpstr>Regularized Linear Regression  </vt:lpstr>
      <vt:lpstr>Future work</vt:lpstr>
      <vt:lpstr>Thank you!!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Predication</dc:title>
  <dc:creator>Zheng, Wenda</dc:creator>
  <cp:lastModifiedBy>Wang, Zining</cp:lastModifiedBy>
  <cp:revision>35</cp:revision>
  <dcterms:created xsi:type="dcterms:W3CDTF">2017-04-16T19:57:43Z</dcterms:created>
  <dcterms:modified xsi:type="dcterms:W3CDTF">2017-04-17T14:18:13Z</dcterms:modified>
</cp:coreProperties>
</file>