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388" r:id="rId4"/>
    <p:sldId id="408" r:id="rId5"/>
    <p:sldId id="409" r:id="rId6"/>
    <p:sldId id="410" r:id="rId7"/>
    <p:sldId id="411" r:id="rId8"/>
    <p:sldId id="389" r:id="rId9"/>
    <p:sldId id="391" r:id="rId10"/>
    <p:sldId id="412" r:id="rId11"/>
    <p:sldId id="416" r:id="rId12"/>
    <p:sldId id="421" r:id="rId13"/>
    <p:sldId id="390" r:id="rId14"/>
    <p:sldId id="420" r:id="rId15"/>
    <p:sldId id="418" r:id="rId16"/>
    <p:sldId id="417" r:id="rId17"/>
    <p:sldId id="419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13" r:id="rId28"/>
    <p:sldId id="414" r:id="rId29"/>
    <p:sldId id="3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23"/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3040" autoAdjust="0"/>
  </p:normalViewPr>
  <p:slideViewPr>
    <p:cSldViewPr snapToGrid="0">
      <p:cViewPr>
        <p:scale>
          <a:sx n="66" d="100"/>
          <a:sy n="66" d="100"/>
        </p:scale>
        <p:origin x="-1224" y="-331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1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9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67444" y="2793810"/>
            <a:ext cx="497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中山大学国际金融学院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66495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陆勇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878186" y="5644929"/>
            <a:ext cx="290222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8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827092"/>
            <a:ext cx="10863262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4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67" y="298384"/>
            <a:ext cx="9118519" cy="642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5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8194" name="Picture 2" descr="http://c.biancheng.net/uploads/allimg/200102/1-20010215332a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67" y="396000"/>
            <a:ext cx="10017943" cy="61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0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9218" name="Picture 2" descr="http://c.biancheng.net/uploads/allimg/200102/1-20010215433021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08" y="396000"/>
            <a:ext cx="10009783" cy="61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7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0242" name="Picture 2" descr="http://c.biancheng.net/uploads/allimg/200102/1-200102154A455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21" y="396000"/>
            <a:ext cx="10066251" cy="618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0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1266" name="Picture 2" descr="http://c.biancheng.net/uploads/allimg/200102/1-20010216005331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47" y="1301098"/>
            <a:ext cx="10082286" cy="456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08274" y="2032416"/>
            <a:ext cx="1031724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Python </a:t>
            </a:r>
            <a:r>
              <a:rPr lang="zh-CN" altLang="en-US" sz="3200" b="1" dirty="0"/>
              <a:t>环境搭建</a:t>
            </a:r>
          </a:p>
          <a:p>
            <a:r>
              <a:rPr lang="en-US" altLang="zh-CN" sz="3200" b="1" dirty="0" smtClean="0"/>
              <a:t>https</a:t>
            </a:r>
            <a:r>
              <a:rPr lang="en-US" altLang="zh-CN" sz="3200" b="1" dirty="0"/>
              <a:t>://</a:t>
            </a:r>
            <a:r>
              <a:rPr lang="en-US" altLang="zh-CN" sz="3200" b="1" dirty="0" smtClean="0"/>
              <a:t>www.runoob.com/python/python-install.html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Windows</a:t>
            </a:r>
            <a:r>
              <a:rPr lang="zh-CN" altLang="en-US" sz="3200" b="1" dirty="0"/>
              <a:t>安装</a:t>
            </a:r>
            <a:r>
              <a:rPr lang="en-US" altLang="zh-CN" sz="3200" b="1" dirty="0"/>
              <a:t>Python</a:t>
            </a:r>
            <a:r>
              <a:rPr lang="zh-CN" altLang="en-US" sz="3200" b="1" dirty="0"/>
              <a:t>（图解）</a:t>
            </a:r>
          </a:p>
          <a:p>
            <a:r>
              <a:rPr lang="en-US" altLang="zh-CN" sz="3200" b="1" dirty="0"/>
              <a:t>http://</a:t>
            </a:r>
            <a:r>
              <a:rPr lang="en-US" altLang="zh-CN" sz="3200" b="1" dirty="0" smtClean="0"/>
              <a:t>c.biancheng.net/view/4161.html</a:t>
            </a:r>
            <a:br>
              <a:rPr lang="en-US" altLang="zh-CN" sz="3200" b="1" dirty="0" smtClean="0"/>
            </a:b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dirty="0"/>
              <a:t>Python IDLE</a:t>
            </a:r>
            <a:r>
              <a:rPr lang="zh-CN" altLang="en-US" sz="3200" dirty="0"/>
              <a:t>使用方法详解</a:t>
            </a:r>
          </a:p>
          <a:p>
            <a:r>
              <a:rPr lang="en-US" altLang="zh-CN" sz="3200" b="1" dirty="0"/>
              <a:t>http://c.biancheng.net/view/4221.html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645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2290" name="Picture 2" descr="http://c.biancheng.net/uploads/allimg/190626/1-1Z6261G445F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0" y="2272275"/>
            <a:ext cx="10342479" cy="32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3314" name="Picture 2" descr="http://c.biancheng.net/uploads/allimg/190626/1-1Z6261G50950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34" y="1889828"/>
            <a:ext cx="8759624" cy="457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4338" name="Picture 2" descr="http://c.biancheng.net/uploads/allimg/190626/1-1Z6261G62a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73" y="1743656"/>
            <a:ext cx="9046298" cy="46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42044" y="12045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42044" y="302168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02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42044" y="4677128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03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839541" y="3021689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Python下载安装</a:t>
            </a:r>
            <a:endParaRPr lang="zh-CN" altLang="en-US" sz="24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839541" y="4677128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PIP</a:t>
            </a:r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安装扩展库</a:t>
            </a:r>
            <a:endParaRPr lang="zh-CN" altLang="en-US" sz="24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839541" y="1182238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Matrix</a:t>
            </a:r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学习使用</a:t>
            </a:r>
            <a:endParaRPr lang="zh-CN" altLang="en-US" sz="24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59" grpId="0" animBg="1"/>
      <p:bldP spid="60" grpId="0" animBg="1"/>
      <p:bldP spid="61" grpId="0" animBg="1"/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18" y="1794378"/>
            <a:ext cx="8078164" cy="462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5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Python软件的安装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6386" name="Picture 2" descr="http://c.biancheng.net/uploads/allimg/190626/1-1Z6261GG39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45" y="1734052"/>
            <a:ext cx="8039109" cy="487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</a:rPr>
              <a:t>IDLE </a:t>
            </a:r>
            <a:r>
              <a:rPr lang="zh-CN" altLang="en-US" sz="3600" b="1" dirty="0">
                <a:solidFill>
                  <a:schemeClr val="bg1"/>
                </a:solidFill>
              </a:rPr>
              <a:t>提供的常用快捷键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28091"/>
              </p:ext>
            </p:extLst>
          </p:nvPr>
        </p:nvGraphicFramePr>
        <p:xfrm>
          <a:off x="1400537" y="1493228"/>
          <a:ext cx="10313043" cy="5320220"/>
        </p:xfrm>
        <a:graphic>
          <a:graphicData uri="http://schemas.openxmlformats.org/drawingml/2006/table">
            <a:tbl>
              <a:tblPr/>
              <a:tblGrid>
                <a:gridCol w="1192193"/>
                <a:gridCol w="5613721"/>
                <a:gridCol w="3507129"/>
              </a:tblGrid>
              <a:tr h="233926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44444"/>
                          </a:solidFill>
                          <a:effectLst/>
                        </a:rPr>
                        <a:t>快提键</a:t>
                      </a:r>
                    </a:p>
                  </a:txBody>
                  <a:tcPr marL="25181" marR="25181" marT="35254" marB="3525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44444"/>
                          </a:solidFill>
                          <a:effectLst/>
                        </a:rPr>
                        <a:t>说 明</a:t>
                      </a:r>
                    </a:p>
                  </a:txBody>
                  <a:tcPr marL="25181" marR="25181" marT="35254" marB="3525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444444"/>
                          </a:solidFill>
                          <a:effectLst/>
                        </a:rPr>
                        <a:t>适用范围</a:t>
                      </a:r>
                    </a:p>
                  </a:txBody>
                  <a:tcPr marL="25181" marR="25181" marT="35254" marB="3525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15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F1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打开 </a:t>
                      </a:r>
                      <a:r>
                        <a:rPr lang="en-US" altLang="zh-CN" sz="1600">
                          <a:effectLst/>
                        </a:rPr>
                        <a:t>Python </a:t>
                      </a:r>
                      <a:r>
                        <a:rPr lang="zh-CN" altLang="en-US" sz="1600">
                          <a:effectLst/>
                        </a:rPr>
                        <a:t>帮助文档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Python</a:t>
                      </a:r>
                      <a:r>
                        <a:rPr lang="zh-CN" altLang="en-US" sz="1600">
                          <a:effectLst/>
                        </a:rPr>
                        <a:t>文件窗口和</a:t>
                      </a:r>
                      <a:r>
                        <a:rPr lang="en-US" sz="1600">
                          <a:effectLst/>
                        </a:rPr>
                        <a:t>Shell </a:t>
                      </a:r>
                      <a:r>
                        <a:rPr lang="zh-CN" altLang="en-US" sz="1600">
                          <a:effectLst/>
                        </a:rPr>
                        <a:t>均可用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Alt+P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浏览历史命令（上一条）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仅 </a:t>
                      </a:r>
                      <a:r>
                        <a:rPr lang="en-US" sz="1600">
                          <a:effectLst/>
                        </a:rPr>
                        <a:t>Python Shell </a:t>
                      </a:r>
                      <a:r>
                        <a:rPr lang="zh-CN" altLang="en-US" sz="1600">
                          <a:effectLst/>
                        </a:rPr>
                        <a:t>窗口可用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Alt+N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浏览历史命令（下一条）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仅 </a:t>
                      </a:r>
                      <a:r>
                        <a:rPr lang="en-US" sz="1600">
                          <a:effectLst/>
                        </a:rPr>
                        <a:t>Python Shell </a:t>
                      </a:r>
                      <a:r>
                        <a:rPr lang="zh-CN" altLang="en-US" sz="1600">
                          <a:effectLst/>
                        </a:rPr>
                        <a:t>窗口可用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01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Alt+/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自动补全前面曾经出现过的单词，如果之前有多个单词具有相同前缀，可以连续按下该快捷键，在多个单词中间循环选择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Python </a:t>
                      </a:r>
                      <a:r>
                        <a:rPr lang="zh-CN" altLang="en-US" sz="1600">
                          <a:effectLst/>
                        </a:rPr>
                        <a:t>文件窗口和 </a:t>
                      </a:r>
                      <a:r>
                        <a:rPr lang="en-US" sz="1600">
                          <a:effectLst/>
                        </a:rPr>
                        <a:t>Shell </a:t>
                      </a:r>
                      <a:r>
                        <a:rPr lang="zh-CN" altLang="en-US" sz="1600">
                          <a:effectLst/>
                        </a:rPr>
                        <a:t>窗口均可用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Alt+3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注释代码块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仅 </a:t>
                      </a:r>
                      <a:r>
                        <a:rPr lang="en-US" sz="1600">
                          <a:effectLst/>
                        </a:rPr>
                        <a:t>Python </a:t>
                      </a:r>
                      <a:r>
                        <a:rPr lang="zh-CN" altLang="en-US" sz="1600">
                          <a:effectLst/>
                        </a:rPr>
                        <a:t>文件窗口可用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Alt+4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取消代码块注释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仅 </a:t>
                      </a:r>
                      <a:r>
                        <a:rPr lang="en-US" sz="1600">
                          <a:effectLst/>
                        </a:rPr>
                        <a:t>Python </a:t>
                      </a:r>
                      <a:r>
                        <a:rPr lang="zh-CN" altLang="en-US" sz="1600">
                          <a:effectLst/>
                        </a:rPr>
                        <a:t>文件窗口可用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Alt+g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转到某一行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仅 </a:t>
                      </a:r>
                      <a:r>
                        <a:rPr lang="en-US" sz="1600">
                          <a:effectLst/>
                        </a:rPr>
                        <a:t>Python </a:t>
                      </a:r>
                      <a:r>
                        <a:rPr lang="zh-CN" altLang="en-US" sz="1600">
                          <a:effectLst/>
                        </a:rPr>
                        <a:t>文件窗口可用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5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Ctrl+Z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撤销一步操作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Python </a:t>
                      </a:r>
                      <a:r>
                        <a:rPr lang="zh-CN" altLang="en-US" sz="1600">
                          <a:effectLst/>
                        </a:rPr>
                        <a:t>文件窗口和 </a:t>
                      </a:r>
                      <a:r>
                        <a:rPr lang="en-US" sz="1600">
                          <a:effectLst/>
                        </a:rPr>
                        <a:t>Shell </a:t>
                      </a:r>
                      <a:r>
                        <a:rPr lang="zh-CN" altLang="en-US" sz="1600">
                          <a:effectLst/>
                        </a:rPr>
                        <a:t>窗口均可用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5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Ctrl+Shift+Z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恢复上</a:t>
                      </a:r>
                      <a:r>
                        <a:rPr lang="en-US" altLang="zh-CN" sz="1600">
                          <a:effectLst/>
                        </a:rPr>
                        <a:t>—</a:t>
                      </a:r>
                      <a:r>
                        <a:rPr lang="zh-CN" altLang="en-US" sz="1600">
                          <a:effectLst/>
                        </a:rPr>
                        <a:t>次的撤销操作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Python </a:t>
                      </a:r>
                      <a:r>
                        <a:rPr lang="zh-CN" altLang="en-US" sz="1600">
                          <a:effectLst/>
                        </a:rPr>
                        <a:t>文件窗口和 </a:t>
                      </a:r>
                      <a:r>
                        <a:rPr lang="en-US" sz="1600">
                          <a:effectLst/>
                        </a:rPr>
                        <a:t>Shell </a:t>
                      </a:r>
                      <a:r>
                        <a:rPr lang="zh-CN" altLang="en-US" sz="1600">
                          <a:effectLst/>
                        </a:rPr>
                        <a:t>窗口均可用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25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Ctrl+S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保存文件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Python </a:t>
                      </a:r>
                      <a:r>
                        <a:rPr lang="zh-CN" altLang="en-US" sz="1600">
                          <a:effectLst/>
                        </a:rPr>
                        <a:t>文件窗口和 </a:t>
                      </a:r>
                      <a:r>
                        <a:rPr lang="en-US" sz="1600">
                          <a:effectLst/>
                        </a:rPr>
                        <a:t>Shell </a:t>
                      </a:r>
                      <a:r>
                        <a:rPr lang="zh-CN" altLang="en-US" sz="1600">
                          <a:effectLst/>
                        </a:rPr>
                        <a:t>窗口均可用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Ctrl+]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缩进代码块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仅 </a:t>
                      </a:r>
                      <a:r>
                        <a:rPr lang="en-US" sz="1600">
                          <a:effectLst/>
                        </a:rPr>
                        <a:t>Python </a:t>
                      </a:r>
                      <a:r>
                        <a:rPr lang="zh-CN" altLang="en-US" sz="1600">
                          <a:effectLst/>
                        </a:rPr>
                        <a:t>文件窗口可用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Ctrl+[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取消代码块缩进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仅 </a:t>
                      </a:r>
                      <a:r>
                        <a:rPr lang="en-US" sz="1600">
                          <a:effectLst/>
                        </a:rPr>
                        <a:t>Python </a:t>
                      </a:r>
                      <a:r>
                        <a:rPr lang="zh-CN" altLang="en-US" sz="1600">
                          <a:effectLst/>
                        </a:rPr>
                        <a:t>文件窗口可用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8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Ctrl+F6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重新启动 </a:t>
                      </a:r>
                      <a:r>
                        <a:rPr lang="en-US" sz="1600" dirty="0">
                          <a:effectLst/>
                        </a:rPr>
                        <a:t>Python Shell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仅 </a:t>
                      </a:r>
                      <a:r>
                        <a:rPr lang="en-US" sz="1600" dirty="0">
                          <a:effectLst/>
                        </a:rPr>
                        <a:t>Python Shell </a:t>
                      </a:r>
                      <a:r>
                        <a:rPr lang="zh-CN" altLang="en-US" sz="1600" dirty="0">
                          <a:effectLst/>
                        </a:rPr>
                        <a:t>窗口可用</a:t>
                      </a:r>
                    </a:p>
                  </a:txBody>
                  <a:tcPr marL="25181" marR="25181" marT="25181" marB="251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5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实验1.</a:t>
            </a: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</a:rPr>
              <a:t>pip</a:t>
            </a:r>
            <a:r>
              <a:rPr lang="zh-CN" altLang="en-US" sz="3600" b="1" dirty="0">
                <a:solidFill>
                  <a:schemeClr val="bg1"/>
                </a:solidFill>
              </a:rPr>
              <a:t>方式安装扩展库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38205" y="2978117"/>
            <a:ext cx="3897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查询</a:t>
            </a:r>
            <a:r>
              <a:rPr lang="en-US" altLang="zh-CN" sz="3200" b="1" dirty="0"/>
              <a:t>python</a:t>
            </a:r>
            <a:r>
              <a:rPr lang="zh-CN" altLang="en-US" sz="3200" b="1" dirty="0"/>
              <a:t>安装</a:t>
            </a:r>
            <a:r>
              <a:rPr lang="zh-CN" altLang="en-US" sz="3200" b="1" dirty="0" smtClean="0"/>
              <a:t>目录</a:t>
            </a:r>
            <a:endParaRPr lang="zh-CN" altLang="en-US" sz="32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15" y="1470972"/>
            <a:ext cx="4498259" cy="538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5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实验1.</a:t>
            </a: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</a:rPr>
              <a:t>pip</a:t>
            </a:r>
            <a:r>
              <a:rPr lang="zh-CN" altLang="en-US" sz="3600" b="1" dirty="0">
                <a:solidFill>
                  <a:schemeClr val="bg1"/>
                </a:solidFill>
              </a:rPr>
              <a:t>方式安装扩展库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2" r="12468" b="36034"/>
          <a:stretch/>
        </p:blipFill>
        <p:spPr bwMode="auto">
          <a:xfrm>
            <a:off x="4247908" y="0"/>
            <a:ext cx="6308203" cy="43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5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实验1.</a:t>
            </a: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</a:rPr>
              <a:t>pip</a:t>
            </a:r>
            <a:r>
              <a:rPr lang="zh-CN" altLang="en-US" sz="3600" b="1" dirty="0">
                <a:solidFill>
                  <a:schemeClr val="bg1"/>
                </a:solidFill>
              </a:rPr>
              <a:t>方式安装扩展库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6996" y="2777924"/>
            <a:ext cx="2986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按住“</a:t>
            </a:r>
            <a:r>
              <a:rPr lang="en-US" altLang="zh-CN" sz="2800" b="1" dirty="0" smtClean="0"/>
              <a:t>Shift</a:t>
            </a:r>
            <a:r>
              <a:rPr lang="zh-CN" altLang="en-US" sz="2800" b="1" dirty="0" smtClean="0"/>
              <a:t>”键，单击鼠标右键</a:t>
            </a:r>
            <a:endParaRPr lang="zh-CN" altLang="en-US" sz="2800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405" y="395999"/>
            <a:ext cx="706755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5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实验1.</a:t>
            </a: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</a:rPr>
              <a:t>pip</a:t>
            </a:r>
            <a:r>
              <a:rPr lang="zh-CN" altLang="en-US" sz="3600" b="1" dirty="0">
                <a:solidFill>
                  <a:schemeClr val="bg1"/>
                </a:solidFill>
              </a:rPr>
              <a:t>方式安装扩展库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493228"/>
            <a:ext cx="80295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5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3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</a:rPr>
              <a:t>pip</a:t>
            </a:r>
            <a:r>
              <a:rPr lang="zh-CN" altLang="en-US" sz="3600" b="1" dirty="0">
                <a:solidFill>
                  <a:schemeClr val="bg1"/>
                </a:solidFill>
              </a:rPr>
              <a:t>方式安装扩展库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5423" y="2182240"/>
            <a:ext cx="104635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pip</a:t>
            </a:r>
            <a:r>
              <a:rPr lang="zh-CN" altLang="en-US" sz="2800" b="1" dirty="0"/>
              <a:t>安装扩展库，国内镜像：</a:t>
            </a:r>
          </a:p>
          <a:p>
            <a:r>
              <a:rPr lang="zh-CN" altLang="en-US" sz="2800" b="1" dirty="0"/>
              <a:t>阿里云服务器（安装实例</a:t>
            </a:r>
            <a:r>
              <a:rPr lang="en-US" altLang="zh-CN" sz="2800" b="1" dirty="0" err="1"/>
              <a:t>jieba</a:t>
            </a:r>
            <a:r>
              <a:rPr lang="zh-CN" altLang="en-US" sz="2800" b="1" dirty="0"/>
              <a:t>）</a:t>
            </a:r>
          </a:p>
          <a:p>
            <a:r>
              <a:rPr lang="en-US" altLang="zh-CN" sz="2800" b="1" dirty="0"/>
              <a:t>pip install -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http://mirrors.aliyun.com/pypi/simple --trusted-host mirrors.aliyun.com  </a:t>
            </a:r>
            <a:r>
              <a:rPr lang="en-US" altLang="zh-CN" sz="2800" b="1" dirty="0" err="1"/>
              <a:t>jieba</a:t>
            </a:r>
            <a:endParaRPr lang="en-US" altLang="zh-CN" sz="2800" b="1" dirty="0"/>
          </a:p>
          <a:p>
            <a:r>
              <a:rPr lang="zh-CN" altLang="en-US" sz="2800" b="1" dirty="0"/>
              <a:t>清华镜像去安装</a:t>
            </a:r>
            <a:r>
              <a:rPr lang="en-US" altLang="zh-CN" sz="2800" b="1" dirty="0" err="1"/>
              <a:t>pyspider</a:t>
            </a:r>
            <a:r>
              <a:rPr lang="zh-CN" altLang="en-US" sz="2800" b="1" dirty="0"/>
              <a:t>库</a:t>
            </a:r>
          </a:p>
          <a:p>
            <a:r>
              <a:rPr lang="en-US" altLang="zh-CN" sz="2800" b="1" dirty="0"/>
              <a:t>pip install -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https://pypi.tuna.tsinghua.edu.cn/simple </a:t>
            </a:r>
            <a:r>
              <a:rPr lang="en-US" altLang="zh-CN" sz="2800" b="1" dirty="0" err="1"/>
              <a:t>pyspider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0674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实验</a:t>
            </a:r>
            <a:r>
              <a:rPr lang="en-US" altLang="zh-CN" sz="3600" b="1" dirty="0">
                <a:solidFill>
                  <a:schemeClr val="bg1"/>
                </a:solidFill>
              </a:rPr>
              <a:t>1.3  pip</a:t>
            </a:r>
            <a:r>
              <a:rPr lang="zh-CN" altLang="en-US" sz="3600" b="1" dirty="0">
                <a:solidFill>
                  <a:schemeClr val="bg1"/>
                </a:solidFill>
              </a:rPr>
              <a:t>方式安装扩展库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28073" y="2269463"/>
            <a:ext cx="9375494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安装 </a:t>
            </a:r>
            <a:r>
              <a:rPr lang="en-US" altLang="zh-CN" sz="3200" b="1" dirty="0" err="1"/>
              <a:t>jieba</a:t>
            </a:r>
            <a:r>
              <a:rPr lang="en-US" altLang="zh-CN" sz="3200" b="1" dirty="0"/>
              <a:t> (</a:t>
            </a:r>
            <a:r>
              <a:rPr lang="zh-CN" altLang="en-US" sz="3200" b="1" dirty="0"/>
              <a:t>已安装的库</a:t>
            </a:r>
            <a:r>
              <a:rPr lang="en-US" altLang="zh-CN" sz="3200" b="1" dirty="0"/>
              <a:t>)   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安装 </a:t>
            </a:r>
            <a:r>
              <a:rPr lang="en-US" altLang="zh-CN" sz="3200" b="1" dirty="0" err="1"/>
              <a:t>smtplib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收发邮件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安装</a:t>
            </a:r>
            <a:r>
              <a:rPr lang="en-US" altLang="zh-CN" sz="3200" b="1" dirty="0" err="1" smtClean="0"/>
              <a:t>pymysql</a:t>
            </a:r>
            <a:r>
              <a:rPr lang="en-US" altLang="zh-CN" sz="3200" b="1" dirty="0"/>
              <a:t>——python</a:t>
            </a:r>
            <a:r>
              <a:rPr lang="zh-CN" altLang="en-US" sz="3200" b="1" dirty="0"/>
              <a:t>存储数据至</a:t>
            </a:r>
            <a:r>
              <a:rPr lang="en-US" altLang="zh-CN" sz="3200" b="1" dirty="0" err="1"/>
              <a:t>mysql</a:t>
            </a:r>
            <a:r>
              <a:rPr lang="zh-CN" altLang="en-US" sz="3200" b="1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0674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0624F31-998C-44D3-BAFB-ADD006D354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/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中山大学国际金融学院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66491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：陆勇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02518" y="5641412"/>
            <a:ext cx="3415182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语言课程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DC754B86-73A7-4A82-964F-FD1E9781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/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</a:t>
            </a:r>
            <a:r>
              <a:rPr lang="zh-CN" altLang="en-US" sz="3600" b="1" dirty="0">
                <a:solidFill>
                  <a:schemeClr val="bg1"/>
                </a:solidFill>
              </a:rPr>
              <a:t>.1 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Matrix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学习使用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50692" y="1767139"/>
            <a:ext cx="94642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matrix</a:t>
            </a:r>
            <a:r>
              <a:rPr lang="zh-CN" altLang="en-US" sz="3200" b="1" dirty="0"/>
              <a:t>网站：   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http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3200" b="1" dirty="0"/>
              <a:t>://matrix.sysu.edu.cn  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登录</a:t>
            </a:r>
            <a:r>
              <a:rPr lang="zh-CN" altLang="en-US" sz="3200" b="1" dirty="0" smtClean="0"/>
              <a:t>账号</a:t>
            </a:r>
            <a:r>
              <a:rPr lang="zh-CN" altLang="en-US" sz="3200" b="1" dirty="0"/>
              <a:t>：学号，初始密码：学号 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点击页面右</a:t>
            </a:r>
            <a:r>
              <a:rPr lang="zh-CN" altLang="en-US" sz="3200" b="1" dirty="0"/>
              <a:t>上角头像，设置，至少添加邮箱。方便之后寻回登录密码</a:t>
            </a:r>
            <a:r>
              <a:rPr lang="zh-CN" altLang="en-US" sz="3200" b="1" dirty="0" smtClean="0"/>
              <a:t>。可修改密码。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在</a:t>
            </a:r>
            <a:r>
              <a:rPr lang="zh-CN" altLang="en-US" sz="3200" b="1" dirty="0"/>
              <a:t>“课程”中可以看到布置的题目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17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</a:t>
            </a:r>
            <a:r>
              <a:rPr lang="zh-CN" altLang="en-US" sz="3600" b="1" dirty="0">
                <a:solidFill>
                  <a:schemeClr val="bg1"/>
                </a:solidFill>
              </a:rPr>
              <a:t>.1 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Matrix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学习使用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42" y="298384"/>
            <a:ext cx="9222692" cy="649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63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</a:t>
            </a:r>
            <a:r>
              <a:rPr lang="zh-CN" altLang="en-US" sz="3600" b="1" dirty="0">
                <a:solidFill>
                  <a:schemeClr val="bg1"/>
                </a:solidFill>
              </a:rPr>
              <a:t>.1 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Matrix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学习使用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33" y="298383"/>
            <a:ext cx="9208152" cy="648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0314" y="1759351"/>
            <a:ext cx="87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4223" y="3358586"/>
            <a:ext cx="87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3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</a:t>
            </a:r>
            <a:r>
              <a:rPr lang="zh-CN" altLang="en-US" sz="3600" b="1" dirty="0">
                <a:solidFill>
                  <a:schemeClr val="bg1"/>
                </a:solidFill>
              </a:rPr>
              <a:t>.1 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Matrix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学习使用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67" y="298384"/>
            <a:ext cx="9222692" cy="649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97984" y="5797064"/>
            <a:ext cx="87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5701" y="1909899"/>
            <a:ext cx="87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3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</a:t>
            </a:r>
            <a:r>
              <a:rPr lang="zh-CN" altLang="en-US" sz="3600" b="1" dirty="0">
                <a:solidFill>
                  <a:schemeClr val="bg1"/>
                </a:solidFill>
              </a:rPr>
              <a:t>.1 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Matrix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学习使用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92" y="298383"/>
            <a:ext cx="9160382" cy="644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46076" y="1526099"/>
            <a:ext cx="87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6076" y="3523211"/>
            <a:ext cx="87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3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67" y="324991"/>
            <a:ext cx="9153244" cy="644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学论网-矩形 1"/>
          <p:cNvSpPr/>
          <p:nvPr/>
        </p:nvSpPr>
        <p:spPr>
          <a:xfrm>
            <a:off x="0" y="794756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实验1</a:t>
            </a:r>
            <a:r>
              <a:rPr lang="zh-CN" altLang="en-US" sz="3600" b="1" dirty="0">
                <a:solidFill>
                  <a:schemeClr val="bg1"/>
                </a:solidFill>
              </a:rPr>
              <a:t>.1 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Matrix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学习使用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7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实验1.1  </a:t>
            </a:r>
            <a:r>
              <a:rPr lang="en-US" altLang="zh-CN" sz="3600" b="1" dirty="0">
                <a:solidFill>
                  <a:schemeClr val="bg1"/>
                </a:solidFill>
              </a:rPr>
              <a:t>Matrix</a:t>
            </a:r>
            <a:r>
              <a:rPr lang="zh-CN" altLang="en-US" sz="3600" b="1" dirty="0">
                <a:solidFill>
                  <a:schemeClr val="bg1"/>
                </a:solidFill>
              </a:rPr>
              <a:t>学习使用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0537" y="1886674"/>
            <a:ext cx="92481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说明：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1.Matrix</a:t>
            </a:r>
            <a:r>
              <a:rPr lang="zh-CN" altLang="en-US" sz="3200" b="1" dirty="0" smtClean="0"/>
              <a:t>网站目前因政策的原因现在只能在校园网内访问、使用。正在申请开放外网访问权限。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留学生可尝试使用</a:t>
            </a:r>
            <a:r>
              <a:rPr lang="en-US" altLang="zh-CN" sz="3200" b="1" dirty="0" err="1" smtClean="0"/>
              <a:t>NetID</a:t>
            </a:r>
            <a:r>
              <a:rPr lang="zh-CN" altLang="en-US" sz="3200" b="1" dirty="0" smtClean="0"/>
              <a:t>，通过</a:t>
            </a:r>
            <a:r>
              <a:rPr lang="en-US" altLang="zh-CN" sz="3200" b="1" dirty="0" smtClean="0"/>
              <a:t>VPN</a:t>
            </a:r>
            <a:r>
              <a:rPr lang="zh-CN" altLang="en-US" sz="3200" b="1" dirty="0" smtClean="0"/>
              <a:t>的方式登录校园网使用。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17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815</Words>
  <Application>Microsoft Office PowerPoint</Application>
  <PresentationFormat>自定义</PresentationFormat>
  <Paragraphs>197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stsluy</cp:lastModifiedBy>
  <cp:revision>396</cp:revision>
  <dcterms:created xsi:type="dcterms:W3CDTF">2016-11-24T09:20:00Z</dcterms:created>
  <dcterms:modified xsi:type="dcterms:W3CDTF">2022-02-23T14:52:44Z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7E38F6AF0AEB4547AE4ACB4243E3DBEC</vt:lpwstr>
  </property>
</Properties>
</file>